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38"/>
  </p:notesMasterIdLst>
  <p:sldIdLst>
    <p:sldId id="277" r:id="rId4"/>
    <p:sldId id="278" r:id="rId5"/>
    <p:sldId id="279" r:id="rId6"/>
    <p:sldId id="260" r:id="rId7"/>
    <p:sldId id="261" r:id="rId8"/>
    <p:sldId id="262" r:id="rId9"/>
    <p:sldId id="264" r:id="rId10"/>
    <p:sldId id="280" r:id="rId11"/>
    <p:sldId id="258" r:id="rId12"/>
    <p:sldId id="281" r:id="rId13"/>
    <p:sldId id="256" r:id="rId14"/>
    <p:sldId id="268" r:id="rId15"/>
    <p:sldId id="275" r:id="rId16"/>
    <p:sldId id="276" r:id="rId17"/>
    <p:sldId id="286" r:id="rId18"/>
    <p:sldId id="287" r:id="rId19"/>
    <p:sldId id="282" r:id="rId20"/>
    <p:sldId id="285" r:id="rId21"/>
    <p:sldId id="259" r:id="rId22"/>
    <p:sldId id="267" r:id="rId23"/>
    <p:sldId id="269" r:id="rId24"/>
    <p:sldId id="270" r:id="rId25"/>
    <p:sldId id="271" r:id="rId26"/>
    <p:sldId id="272" r:id="rId27"/>
    <p:sldId id="273" r:id="rId28"/>
    <p:sldId id="274" r:id="rId29"/>
    <p:sldId id="283" r:id="rId30"/>
    <p:sldId id="265" r:id="rId31"/>
    <p:sldId id="291" r:id="rId32"/>
    <p:sldId id="284" r:id="rId33"/>
    <p:sldId id="266" r:id="rId34"/>
    <p:sldId id="290" r:id="rId35"/>
    <p:sldId id="289" r:id="rId36"/>
    <p:sldId id="288" r:id="rId37"/>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CC"/>
    <a:srgbClr val="99FF99"/>
    <a:srgbClr val="FFFF99"/>
    <a:srgbClr val="996633"/>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7292A2E-F333-43FB-9621-5CBBE7FDCDCB}" styleName="Estilo claro 2 - Acento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269D01E-BC32-4049-B463-5C60D7B0CCD2}" styleName="Estilo temático 2 - Énfasis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75DCB02-9BB8-47FD-8907-85C794F793BA}" styleName="Estilo temático 1 - Énfasis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76481" autoAdjust="0"/>
  </p:normalViewPr>
  <p:slideViewPr>
    <p:cSldViewPr snapToGrid="0">
      <p:cViewPr varScale="1">
        <p:scale>
          <a:sx n="74" d="100"/>
          <a:sy n="74" d="100"/>
        </p:scale>
        <p:origin x="456" y="90"/>
      </p:cViewPr>
      <p:guideLst>
        <p:guide orient="horz" pos="2160"/>
        <p:guide pos="3840"/>
      </p:guideLst>
    </p:cSldViewPr>
  </p:slideViewPr>
  <p:notesTextViewPr>
    <p:cViewPr>
      <p:scale>
        <a:sx n="1" d="1"/>
        <a:sy n="1" d="1"/>
      </p:scale>
      <p:origin x="0" y="0"/>
    </p:cViewPr>
  </p:notesTextViewPr>
  <p:sorterViewPr>
    <p:cViewPr>
      <p:scale>
        <a:sx n="100" d="100"/>
        <a:sy n="100" d="100"/>
      </p:scale>
      <p:origin x="0" y="-796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F90D99-9E23-4AB0-9892-66B968282AA5}" type="doc">
      <dgm:prSet loTypeId="urn:microsoft.com/office/officeart/2005/8/layout/process4" loCatId="process" qsTypeId="urn:microsoft.com/office/officeart/2005/8/quickstyle/3d3" qsCatId="3D" csTypeId="urn:microsoft.com/office/officeart/2005/8/colors/colorful1" csCatId="colorful" phldr="1"/>
      <dgm:spPr/>
      <dgm:t>
        <a:bodyPr/>
        <a:lstStyle/>
        <a:p>
          <a:endParaRPr lang="es-EC"/>
        </a:p>
      </dgm:t>
    </dgm:pt>
    <dgm:pt modelId="{4F19A0BE-C497-4927-BF2C-6BD339F07E67}">
      <dgm:prSet phldrT="[Texto]" custT="1">
        <dgm:style>
          <a:lnRef idx="2">
            <a:schemeClr val="accent2">
              <a:shade val="50000"/>
            </a:schemeClr>
          </a:lnRef>
          <a:fillRef idx="1">
            <a:schemeClr val="accent2"/>
          </a:fillRef>
          <a:effectRef idx="0">
            <a:schemeClr val="accent2"/>
          </a:effectRef>
          <a:fontRef idx="minor">
            <a:schemeClr val="lt1"/>
          </a:fontRef>
        </dgm:style>
      </dgm:prSet>
      <dgm:spPr/>
      <dgm:t>
        <a:bodyPr/>
        <a:lstStyle/>
        <a:p>
          <a:r>
            <a:rPr lang="es-EC" sz="2000" dirty="0" smtClean="0"/>
            <a:t>Muestras de Sangre</a:t>
          </a:r>
          <a:endParaRPr lang="es-EC" sz="2000" dirty="0"/>
        </a:p>
      </dgm:t>
    </dgm:pt>
    <dgm:pt modelId="{48E48851-AFF7-40BA-B1FE-C223CC48CF9C}" type="parTrans" cxnId="{2ACCAD2B-25DB-45C2-863A-337F5265C336}">
      <dgm:prSet/>
      <dgm:spPr/>
      <dgm:t>
        <a:bodyPr/>
        <a:lstStyle/>
        <a:p>
          <a:endParaRPr lang="es-EC"/>
        </a:p>
      </dgm:t>
    </dgm:pt>
    <dgm:pt modelId="{4D40880C-4330-459C-97B7-2A291453AA7D}" type="sibTrans" cxnId="{2ACCAD2B-25DB-45C2-863A-337F5265C336}">
      <dgm:prSet/>
      <dgm:spPr/>
      <dgm:t>
        <a:bodyPr/>
        <a:lstStyle/>
        <a:p>
          <a:endParaRPr lang="es-EC"/>
        </a:p>
      </dgm:t>
    </dgm:pt>
    <dgm:pt modelId="{F121F76E-B41A-49FF-9133-09B7DA18CC98}">
      <dgm:prSet phldrT="[Texto]" custT="1"/>
      <dgm:spPr/>
      <dgm:t>
        <a:bodyPr/>
        <a:lstStyle/>
        <a:p>
          <a:r>
            <a:rPr lang="es-EC" sz="1400" dirty="0" smtClean="0"/>
            <a:t>Tubo sin</a:t>
          </a:r>
        </a:p>
        <a:p>
          <a:r>
            <a:rPr lang="es-EC" sz="1400" dirty="0" smtClean="0"/>
            <a:t> anticoagulante</a:t>
          </a:r>
          <a:endParaRPr lang="es-EC" sz="1400" dirty="0"/>
        </a:p>
      </dgm:t>
    </dgm:pt>
    <dgm:pt modelId="{AF72EE80-EF99-442E-940B-55419FE803E1}" type="parTrans" cxnId="{F938C9D1-12C2-4FDE-A850-D9C264D425BA}">
      <dgm:prSet/>
      <dgm:spPr/>
      <dgm:t>
        <a:bodyPr/>
        <a:lstStyle/>
        <a:p>
          <a:endParaRPr lang="es-EC"/>
        </a:p>
      </dgm:t>
    </dgm:pt>
    <dgm:pt modelId="{F14F7D69-EBA1-49D4-A3E8-96226652BC82}" type="sibTrans" cxnId="{F938C9D1-12C2-4FDE-A850-D9C264D425BA}">
      <dgm:prSet/>
      <dgm:spPr/>
      <dgm:t>
        <a:bodyPr/>
        <a:lstStyle/>
        <a:p>
          <a:endParaRPr lang="es-EC"/>
        </a:p>
      </dgm:t>
    </dgm:pt>
    <dgm:pt modelId="{EDFBDFD9-804B-47AC-AB99-84738F4F0AF2}">
      <dgm:prSet phldrT="[Texto]" custT="1"/>
      <dgm:spPr/>
      <dgm:t>
        <a:bodyPr/>
        <a:lstStyle/>
        <a:p>
          <a:r>
            <a:rPr lang="es-EC" sz="1400" dirty="0" smtClean="0"/>
            <a:t>Tubo con</a:t>
          </a:r>
        </a:p>
        <a:p>
          <a:r>
            <a:rPr lang="es-EC" sz="1400" dirty="0" smtClean="0"/>
            <a:t> anticoagulante</a:t>
          </a:r>
          <a:endParaRPr lang="es-EC" sz="1400" dirty="0"/>
        </a:p>
      </dgm:t>
    </dgm:pt>
    <dgm:pt modelId="{97E441F7-E6D1-4263-8383-39AF425BFA46}" type="parTrans" cxnId="{CADCFCDD-E35B-4852-8769-5CA29409F57E}">
      <dgm:prSet/>
      <dgm:spPr/>
      <dgm:t>
        <a:bodyPr/>
        <a:lstStyle/>
        <a:p>
          <a:endParaRPr lang="es-EC"/>
        </a:p>
      </dgm:t>
    </dgm:pt>
    <dgm:pt modelId="{01A450E3-A592-4ECB-93B0-1BD47C127CA8}" type="sibTrans" cxnId="{CADCFCDD-E35B-4852-8769-5CA29409F57E}">
      <dgm:prSet/>
      <dgm:spPr/>
      <dgm:t>
        <a:bodyPr/>
        <a:lstStyle/>
        <a:p>
          <a:endParaRPr lang="es-EC"/>
        </a:p>
      </dgm:t>
    </dgm:pt>
    <dgm:pt modelId="{4F04332D-59DF-46DD-86C6-37387EDE2782}">
      <dgm:prSet phldrT="[Texto]" custT="1"/>
      <dgm:spPr/>
      <dgm:t>
        <a:bodyPr/>
        <a:lstStyle/>
        <a:p>
          <a:r>
            <a:rPr lang="es-EC" sz="2000" dirty="0" smtClean="0"/>
            <a:t>Extracción</a:t>
          </a:r>
          <a:endParaRPr lang="es-EC" sz="2000" dirty="0"/>
        </a:p>
      </dgm:t>
    </dgm:pt>
    <dgm:pt modelId="{B33C4956-6DD1-4671-B2CA-4586848DC832}" type="parTrans" cxnId="{D257C65E-5CE0-4DE1-83B0-4E65E08D2E82}">
      <dgm:prSet/>
      <dgm:spPr/>
      <dgm:t>
        <a:bodyPr/>
        <a:lstStyle/>
        <a:p>
          <a:endParaRPr lang="es-EC"/>
        </a:p>
      </dgm:t>
    </dgm:pt>
    <dgm:pt modelId="{977E6E2F-736D-4FEA-A6A9-D4F02FA51129}" type="sibTrans" cxnId="{D257C65E-5CE0-4DE1-83B0-4E65E08D2E82}">
      <dgm:prSet/>
      <dgm:spPr/>
      <dgm:t>
        <a:bodyPr/>
        <a:lstStyle/>
        <a:p>
          <a:endParaRPr lang="es-EC"/>
        </a:p>
      </dgm:t>
    </dgm:pt>
    <dgm:pt modelId="{F08E30C0-9A16-4D9A-BF5B-AD82422877C6}">
      <dgm:prSet phldrT="[Texto]" custT="1"/>
      <dgm:spPr/>
      <dgm:t>
        <a:bodyPr/>
        <a:lstStyle/>
        <a:p>
          <a:r>
            <a:rPr lang="es-EC" sz="1400" dirty="0" smtClean="0"/>
            <a:t>Suero</a:t>
          </a:r>
          <a:endParaRPr lang="es-EC" sz="1400" dirty="0"/>
        </a:p>
      </dgm:t>
    </dgm:pt>
    <dgm:pt modelId="{72304ABD-AF71-499C-9F7D-F8642120532D}" type="parTrans" cxnId="{2C3BBAC8-0C66-4A82-8A43-4C484824C6BC}">
      <dgm:prSet/>
      <dgm:spPr/>
      <dgm:t>
        <a:bodyPr/>
        <a:lstStyle/>
        <a:p>
          <a:endParaRPr lang="es-EC"/>
        </a:p>
      </dgm:t>
    </dgm:pt>
    <dgm:pt modelId="{96DE3CA2-CFC6-470A-8A5B-CC910A1B7549}" type="sibTrans" cxnId="{2C3BBAC8-0C66-4A82-8A43-4C484824C6BC}">
      <dgm:prSet/>
      <dgm:spPr/>
      <dgm:t>
        <a:bodyPr/>
        <a:lstStyle/>
        <a:p>
          <a:endParaRPr lang="es-EC"/>
        </a:p>
      </dgm:t>
    </dgm:pt>
    <dgm:pt modelId="{7ACCDAA5-C702-473D-AE87-DB8F350DFF02}">
      <dgm:prSet phldrT="[Texto]" custT="1"/>
      <dgm:spPr/>
      <dgm:t>
        <a:bodyPr/>
        <a:lstStyle/>
        <a:p>
          <a:r>
            <a:rPr lang="es-EC" sz="1400" dirty="0" smtClean="0"/>
            <a:t>ADN</a:t>
          </a:r>
          <a:endParaRPr lang="es-EC" sz="1400" dirty="0"/>
        </a:p>
      </dgm:t>
    </dgm:pt>
    <dgm:pt modelId="{54BC09E2-54DE-4EB2-B40C-84F3CA19FB45}" type="parTrans" cxnId="{33CAA1E6-7CE1-493A-93F4-90B86E277D68}">
      <dgm:prSet/>
      <dgm:spPr/>
      <dgm:t>
        <a:bodyPr/>
        <a:lstStyle/>
        <a:p>
          <a:endParaRPr lang="es-EC"/>
        </a:p>
      </dgm:t>
    </dgm:pt>
    <dgm:pt modelId="{5C688995-C28E-4863-90DC-AE339987665F}" type="sibTrans" cxnId="{33CAA1E6-7CE1-493A-93F4-90B86E277D68}">
      <dgm:prSet/>
      <dgm:spPr/>
      <dgm:t>
        <a:bodyPr/>
        <a:lstStyle/>
        <a:p>
          <a:endParaRPr lang="es-EC"/>
        </a:p>
      </dgm:t>
    </dgm:pt>
    <dgm:pt modelId="{9A034CBC-EF5E-47AE-8CFA-64AA502EF121}">
      <dgm:prSet phldrT="[Texto]" custT="1">
        <dgm:style>
          <a:lnRef idx="2">
            <a:schemeClr val="accent6">
              <a:shade val="50000"/>
            </a:schemeClr>
          </a:lnRef>
          <a:fillRef idx="1">
            <a:schemeClr val="accent6"/>
          </a:fillRef>
          <a:effectRef idx="0">
            <a:schemeClr val="accent6"/>
          </a:effectRef>
          <a:fontRef idx="minor">
            <a:schemeClr val="lt1"/>
          </a:fontRef>
        </dgm:style>
      </dgm:prSet>
      <dgm:spPr/>
      <dgm:t>
        <a:bodyPr/>
        <a:lstStyle/>
        <a:p>
          <a:r>
            <a:rPr lang="es-EC" sz="2000" dirty="0" smtClean="0"/>
            <a:t>Pruebas</a:t>
          </a:r>
          <a:endParaRPr lang="es-EC" sz="2000" dirty="0"/>
        </a:p>
      </dgm:t>
    </dgm:pt>
    <dgm:pt modelId="{B9928681-5483-4D9D-AD48-8AD21FEA897C}" type="parTrans" cxnId="{299C8A4A-BAA0-465B-B2F1-765CE7402D47}">
      <dgm:prSet/>
      <dgm:spPr/>
      <dgm:t>
        <a:bodyPr/>
        <a:lstStyle/>
        <a:p>
          <a:endParaRPr lang="es-EC"/>
        </a:p>
      </dgm:t>
    </dgm:pt>
    <dgm:pt modelId="{95D1BDFE-AB4F-440D-9B00-AF505FEBEF64}" type="sibTrans" cxnId="{299C8A4A-BAA0-465B-B2F1-765CE7402D47}">
      <dgm:prSet/>
      <dgm:spPr/>
      <dgm:t>
        <a:bodyPr/>
        <a:lstStyle/>
        <a:p>
          <a:endParaRPr lang="es-EC"/>
        </a:p>
      </dgm:t>
    </dgm:pt>
    <dgm:pt modelId="{2316A5DD-C3CB-40FD-9EFA-84E58ED52068}">
      <dgm:prSet phldrT="[Texto]" custT="1"/>
      <dgm:spPr/>
      <dgm:t>
        <a:bodyPr/>
        <a:lstStyle/>
        <a:p>
          <a:r>
            <a:rPr lang="es-EC" sz="1400" dirty="0" err="1" smtClean="0"/>
            <a:t>ELISAi</a:t>
          </a:r>
          <a:endParaRPr lang="es-EC" sz="1400" dirty="0"/>
        </a:p>
      </dgm:t>
    </dgm:pt>
    <dgm:pt modelId="{88000F4C-6F43-4CF5-A1FA-3B5FB165AF0E}" type="parTrans" cxnId="{02E7FE86-6F71-4AD9-809B-3D82D6CE4943}">
      <dgm:prSet/>
      <dgm:spPr/>
      <dgm:t>
        <a:bodyPr/>
        <a:lstStyle/>
        <a:p>
          <a:endParaRPr lang="es-EC"/>
        </a:p>
      </dgm:t>
    </dgm:pt>
    <dgm:pt modelId="{1E25182B-70E6-4BCD-878E-DCC109CBD21A}" type="sibTrans" cxnId="{02E7FE86-6F71-4AD9-809B-3D82D6CE4943}">
      <dgm:prSet/>
      <dgm:spPr/>
      <dgm:t>
        <a:bodyPr/>
        <a:lstStyle/>
        <a:p>
          <a:endParaRPr lang="es-EC"/>
        </a:p>
      </dgm:t>
    </dgm:pt>
    <dgm:pt modelId="{14D8230F-A4CD-40EC-98C4-6DF1C9A2AF8A}">
      <dgm:prSet phldrT="[Texto]" custT="1"/>
      <dgm:spPr/>
      <dgm:t>
        <a:bodyPr/>
        <a:lstStyle/>
        <a:p>
          <a:r>
            <a:rPr lang="es-EC" sz="1400" dirty="0" smtClean="0"/>
            <a:t>PCR</a:t>
          </a:r>
          <a:endParaRPr lang="es-EC" sz="1400" dirty="0"/>
        </a:p>
      </dgm:t>
    </dgm:pt>
    <dgm:pt modelId="{BC5630F4-054B-4904-8F6F-3BFE8E82B45D}" type="parTrans" cxnId="{DA6700B9-2D9E-4C76-B433-555D38870242}">
      <dgm:prSet/>
      <dgm:spPr/>
      <dgm:t>
        <a:bodyPr/>
        <a:lstStyle/>
        <a:p>
          <a:endParaRPr lang="es-EC"/>
        </a:p>
      </dgm:t>
    </dgm:pt>
    <dgm:pt modelId="{EE2B93DE-58DD-4B04-982C-5FDE19342B55}" type="sibTrans" cxnId="{DA6700B9-2D9E-4C76-B433-555D38870242}">
      <dgm:prSet/>
      <dgm:spPr/>
      <dgm:t>
        <a:bodyPr/>
        <a:lstStyle/>
        <a:p>
          <a:endParaRPr lang="es-EC"/>
        </a:p>
      </dgm:t>
    </dgm:pt>
    <dgm:pt modelId="{5CFD9908-B9DE-45EC-A1A3-345CD2EC826D}">
      <dgm:prSet phldrT="[Texto]" custT="1"/>
      <dgm:spPr/>
      <dgm:t>
        <a:bodyPr/>
        <a:lstStyle/>
        <a:p>
          <a:r>
            <a:rPr lang="es-EC" sz="1400" dirty="0" smtClean="0"/>
            <a:t>T-</a:t>
          </a:r>
          <a:r>
            <a:rPr lang="es-EC" sz="1400" dirty="0" err="1" smtClean="0"/>
            <a:t>Student</a:t>
          </a:r>
          <a:endParaRPr lang="es-EC" sz="1400" dirty="0"/>
        </a:p>
      </dgm:t>
    </dgm:pt>
    <dgm:pt modelId="{ECB4CA0F-FFF0-4B4D-B3A9-69731B272D28}" type="parTrans" cxnId="{A5426B9E-409D-4738-95A8-F6D05DABE4DA}">
      <dgm:prSet/>
      <dgm:spPr/>
      <dgm:t>
        <a:bodyPr/>
        <a:lstStyle/>
        <a:p>
          <a:endParaRPr lang="es-EC"/>
        </a:p>
      </dgm:t>
    </dgm:pt>
    <dgm:pt modelId="{433D86BF-4BC1-4224-9315-7EDD36100A81}" type="sibTrans" cxnId="{A5426B9E-409D-4738-95A8-F6D05DABE4DA}">
      <dgm:prSet/>
      <dgm:spPr/>
      <dgm:t>
        <a:bodyPr/>
        <a:lstStyle/>
        <a:p>
          <a:endParaRPr lang="es-EC"/>
        </a:p>
      </dgm:t>
    </dgm:pt>
    <dgm:pt modelId="{348AE045-6F3E-4578-AA13-3EA74FF41197}">
      <dgm:prSet phldrT="[Texto]" custT="1">
        <dgm:style>
          <a:lnRef idx="2">
            <a:schemeClr val="accent4">
              <a:shade val="50000"/>
            </a:schemeClr>
          </a:lnRef>
          <a:fillRef idx="1">
            <a:schemeClr val="accent4"/>
          </a:fillRef>
          <a:effectRef idx="0">
            <a:schemeClr val="accent4"/>
          </a:effectRef>
          <a:fontRef idx="minor">
            <a:schemeClr val="lt1"/>
          </a:fontRef>
        </dgm:style>
      </dgm:prSet>
      <dgm:spPr/>
      <dgm:t>
        <a:bodyPr/>
        <a:lstStyle/>
        <a:p>
          <a:r>
            <a:rPr lang="es-EC" sz="2000" dirty="0" smtClean="0"/>
            <a:t>Análisis Estadístico</a:t>
          </a:r>
          <a:endParaRPr lang="es-EC" sz="2000" dirty="0"/>
        </a:p>
      </dgm:t>
    </dgm:pt>
    <dgm:pt modelId="{779A527F-EA12-46E1-AD1B-EF85428D4283}" type="parTrans" cxnId="{182CF20C-5E8A-4BEF-84B0-EFC99C406D54}">
      <dgm:prSet/>
      <dgm:spPr/>
      <dgm:t>
        <a:bodyPr/>
        <a:lstStyle/>
        <a:p>
          <a:endParaRPr lang="es-EC"/>
        </a:p>
      </dgm:t>
    </dgm:pt>
    <dgm:pt modelId="{06F92875-04A7-4AD5-8AE6-7510B587BEB8}" type="sibTrans" cxnId="{182CF20C-5E8A-4BEF-84B0-EFC99C406D54}">
      <dgm:prSet/>
      <dgm:spPr/>
      <dgm:t>
        <a:bodyPr/>
        <a:lstStyle/>
        <a:p>
          <a:endParaRPr lang="es-EC"/>
        </a:p>
      </dgm:t>
    </dgm:pt>
    <dgm:pt modelId="{8A8410E0-3F0C-41FE-BDEA-D10BAF1FB652}">
      <dgm:prSet phldrT="[Texto]" custT="1"/>
      <dgm:spPr/>
      <dgm:t>
        <a:bodyPr/>
        <a:lstStyle/>
        <a:p>
          <a:r>
            <a:rPr lang="es-EC" sz="1400" dirty="0" smtClean="0"/>
            <a:t>Prevalencia</a:t>
          </a:r>
          <a:endParaRPr lang="es-EC" sz="1400" dirty="0"/>
        </a:p>
      </dgm:t>
    </dgm:pt>
    <dgm:pt modelId="{E37FFFA3-6435-4AA4-B4A8-293F77F7BC09}" type="parTrans" cxnId="{944798A1-4631-46B3-A8CF-4F8910682F49}">
      <dgm:prSet/>
      <dgm:spPr/>
      <dgm:t>
        <a:bodyPr/>
        <a:lstStyle/>
        <a:p>
          <a:endParaRPr lang="es-EC"/>
        </a:p>
      </dgm:t>
    </dgm:pt>
    <dgm:pt modelId="{523740D1-BDF0-46F4-A5E4-1FE09E3D188D}" type="sibTrans" cxnId="{944798A1-4631-46B3-A8CF-4F8910682F49}">
      <dgm:prSet/>
      <dgm:spPr/>
      <dgm:t>
        <a:bodyPr/>
        <a:lstStyle/>
        <a:p>
          <a:endParaRPr lang="es-EC"/>
        </a:p>
      </dgm:t>
    </dgm:pt>
    <dgm:pt modelId="{981DF3C6-39E2-4DC9-A042-6DA41959A488}">
      <dgm:prSet phldrT="[Texto]" custT="1"/>
      <dgm:spPr/>
      <dgm:t>
        <a:bodyPr/>
        <a:lstStyle/>
        <a:p>
          <a:r>
            <a:rPr lang="es-EC" sz="1400" i="1" dirty="0" smtClean="0"/>
            <a:t>Chi</a:t>
          </a:r>
          <a:r>
            <a:rPr lang="es-EC" sz="1400" dirty="0" smtClean="0"/>
            <a:t> cuadrado - Pearson</a:t>
          </a:r>
          <a:endParaRPr lang="es-EC" sz="1400" dirty="0"/>
        </a:p>
      </dgm:t>
    </dgm:pt>
    <dgm:pt modelId="{8D00B9DB-5CE6-49B9-99DF-91D2BA6BA498}" type="parTrans" cxnId="{D97E055F-872A-4C0C-9FB4-3181A98E7DA4}">
      <dgm:prSet/>
      <dgm:spPr/>
      <dgm:t>
        <a:bodyPr/>
        <a:lstStyle/>
        <a:p>
          <a:endParaRPr lang="es-EC"/>
        </a:p>
      </dgm:t>
    </dgm:pt>
    <dgm:pt modelId="{1314032B-A203-4078-BCAC-8FF78CF79CE7}" type="sibTrans" cxnId="{D97E055F-872A-4C0C-9FB4-3181A98E7DA4}">
      <dgm:prSet/>
      <dgm:spPr/>
      <dgm:t>
        <a:bodyPr/>
        <a:lstStyle/>
        <a:p>
          <a:endParaRPr lang="es-EC"/>
        </a:p>
      </dgm:t>
    </dgm:pt>
    <dgm:pt modelId="{BAFAB97D-BD6D-41C8-BC04-6AAA2AF93DEE}" type="pres">
      <dgm:prSet presAssocID="{9CF90D99-9E23-4AB0-9892-66B968282AA5}" presName="Name0" presStyleCnt="0">
        <dgm:presLayoutVars>
          <dgm:dir/>
          <dgm:animLvl val="lvl"/>
          <dgm:resizeHandles val="exact"/>
        </dgm:presLayoutVars>
      </dgm:prSet>
      <dgm:spPr/>
      <dgm:t>
        <a:bodyPr/>
        <a:lstStyle/>
        <a:p>
          <a:endParaRPr lang="es-EC"/>
        </a:p>
      </dgm:t>
    </dgm:pt>
    <dgm:pt modelId="{0D7CF288-82CD-44FF-B7B9-76F30E7B161B}" type="pres">
      <dgm:prSet presAssocID="{348AE045-6F3E-4578-AA13-3EA74FF41197}" presName="boxAndChildren" presStyleCnt="0"/>
      <dgm:spPr/>
    </dgm:pt>
    <dgm:pt modelId="{03977E21-7FE4-4F15-BE1A-4D739FC4B2F7}" type="pres">
      <dgm:prSet presAssocID="{348AE045-6F3E-4578-AA13-3EA74FF41197}" presName="parentTextBox" presStyleLbl="node1" presStyleIdx="0" presStyleCnt="4"/>
      <dgm:spPr/>
      <dgm:t>
        <a:bodyPr/>
        <a:lstStyle/>
        <a:p>
          <a:endParaRPr lang="es-EC"/>
        </a:p>
      </dgm:t>
    </dgm:pt>
    <dgm:pt modelId="{D67814C2-5340-4090-9CFA-52F9A03BC503}" type="pres">
      <dgm:prSet presAssocID="{348AE045-6F3E-4578-AA13-3EA74FF41197}" presName="entireBox" presStyleLbl="node1" presStyleIdx="0" presStyleCnt="4"/>
      <dgm:spPr/>
      <dgm:t>
        <a:bodyPr/>
        <a:lstStyle/>
        <a:p>
          <a:endParaRPr lang="es-EC"/>
        </a:p>
      </dgm:t>
    </dgm:pt>
    <dgm:pt modelId="{9BDE486F-C9E3-444C-9EDB-F803E366116A}" type="pres">
      <dgm:prSet presAssocID="{348AE045-6F3E-4578-AA13-3EA74FF41197}" presName="descendantBox" presStyleCnt="0"/>
      <dgm:spPr/>
    </dgm:pt>
    <dgm:pt modelId="{6E6186E7-CA0E-434E-A5B7-578E7392F322}" type="pres">
      <dgm:prSet presAssocID="{8A8410E0-3F0C-41FE-BDEA-D10BAF1FB652}" presName="childTextBox" presStyleLbl="fgAccFollowNode1" presStyleIdx="0" presStyleCnt="9">
        <dgm:presLayoutVars>
          <dgm:bulletEnabled val="1"/>
        </dgm:presLayoutVars>
      </dgm:prSet>
      <dgm:spPr/>
      <dgm:t>
        <a:bodyPr/>
        <a:lstStyle/>
        <a:p>
          <a:endParaRPr lang="es-EC"/>
        </a:p>
      </dgm:t>
    </dgm:pt>
    <dgm:pt modelId="{86BFD4F3-6DDD-415A-A05B-937DBF4C7306}" type="pres">
      <dgm:prSet presAssocID="{981DF3C6-39E2-4DC9-A042-6DA41959A488}" presName="childTextBox" presStyleLbl="fgAccFollowNode1" presStyleIdx="1" presStyleCnt="9">
        <dgm:presLayoutVars>
          <dgm:bulletEnabled val="1"/>
        </dgm:presLayoutVars>
      </dgm:prSet>
      <dgm:spPr/>
      <dgm:t>
        <a:bodyPr/>
        <a:lstStyle/>
        <a:p>
          <a:endParaRPr lang="es-EC"/>
        </a:p>
      </dgm:t>
    </dgm:pt>
    <dgm:pt modelId="{E2B3C7C4-EA6A-43C1-96A0-783F3C9A7476}" type="pres">
      <dgm:prSet presAssocID="{5CFD9908-B9DE-45EC-A1A3-345CD2EC826D}" presName="childTextBox" presStyleLbl="fgAccFollowNode1" presStyleIdx="2" presStyleCnt="9">
        <dgm:presLayoutVars>
          <dgm:bulletEnabled val="1"/>
        </dgm:presLayoutVars>
      </dgm:prSet>
      <dgm:spPr/>
      <dgm:t>
        <a:bodyPr/>
        <a:lstStyle/>
        <a:p>
          <a:endParaRPr lang="es-EC"/>
        </a:p>
      </dgm:t>
    </dgm:pt>
    <dgm:pt modelId="{CAA16912-EE43-41FB-B153-C8088FD61CE5}" type="pres">
      <dgm:prSet presAssocID="{95D1BDFE-AB4F-440D-9B00-AF505FEBEF64}" presName="sp" presStyleCnt="0"/>
      <dgm:spPr/>
    </dgm:pt>
    <dgm:pt modelId="{F3B71435-1CB7-410C-AB83-7F0ED07BF9CD}" type="pres">
      <dgm:prSet presAssocID="{9A034CBC-EF5E-47AE-8CFA-64AA502EF121}" presName="arrowAndChildren" presStyleCnt="0"/>
      <dgm:spPr/>
    </dgm:pt>
    <dgm:pt modelId="{1766317E-AE5F-4467-9BE6-C4357C948962}" type="pres">
      <dgm:prSet presAssocID="{9A034CBC-EF5E-47AE-8CFA-64AA502EF121}" presName="parentTextArrow" presStyleLbl="node1" presStyleIdx="0" presStyleCnt="4"/>
      <dgm:spPr/>
      <dgm:t>
        <a:bodyPr/>
        <a:lstStyle/>
        <a:p>
          <a:endParaRPr lang="es-EC"/>
        </a:p>
      </dgm:t>
    </dgm:pt>
    <dgm:pt modelId="{8139B676-10E2-436E-B4EC-05D53F26B708}" type="pres">
      <dgm:prSet presAssocID="{9A034CBC-EF5E-47AE-8CFA-64AA502EF121}" presName="arrow" presStyleLbl="node1" presStyleIdx="1" presStyleCnt="4"/>
      <dgm:spPr/>
      <dgm:t>
        <a:bodyPr/>
        <a:lstStyle/>
        <a:p>
          <a:endParaRPr lang="es-EC"/>
        </a:p>
      </dgm:t>
    </dgm:pt>
    <dgm:pt modelId="{9DD745C6-B524-4C6E-AD58-D13E247A7FAE}" type="pres">
      <dgm:prSet presAssocID="{9A034CBC-EF5E-47AE-8CFA-64AA502EF121}" presName="descendantArrow" presStyleCnt="0"/>
      <dgm:spPr/>
    </dgm:pt>
    <dgm:pt modelId="{0EFF9764-CD78-4A4F-B97A-B7450E290BB6}" type="pres">
      <dgm:prSet presAssocID="{2316A5DD-C3CB-40FD-9EFA-84E58ED52068}" presName="childTextArrow" presStyleLbl="fgAccFollowNode1" presStyleIdx="3" presStyleCnt="9">
        <dgm:presLayoutVars>
          <dgm:bulletEnabled val="1"/>
        </dgm:presLayoutVars>
      </dgm:prSet>
      <dgm:spPr/>
      <dgm:t>
        <a:bodyPr/>
        <a:lstStyle/>
        <a:p>
          <a:endParaRPr lang="es-EC"/>
        </a:p>
      </dgm:t>
    </dgm:pt>
    <dgm:pt modelId="{88B7643A-00A1-4D19-9044-AECF3F4D9489}" type="pres">
      <dgm:prSet presAssocID="{14D8230F-A4CD-40EC-98C4-6DF1C9A2AF8A}" presName="childTextArrow" presStyleLbl="fgAccFollowNode1" presStyleIdx="4" presStyleCnt="9">
        <dgm:presLayoutVars>
          <dgm:bulletEnabled val="1"/>
        </dgm:presLayoutVars>
      </dgm:prSet>
      <dgm:spPr/>
      <dgm:t>
        <a:bodyPr/>
        <a:lstStyle/>
        <a:p>
          <a:endParaRPr lang="es-EC"/>
        </a:p>
      </dgm:t>
    </dgm:pt>
    <dgm:pt modelId="{1BFFACC5-8DD6-42C2-A607-37514E0598D7}" type="pres">
      <dgm:prSet presAssocID="{977E6E2F-736D-4FEA-A6A9-D4F02FA51129}" presName="sp" presStyleCnt="0"/>
      <dgm:spPr/>
    </dgm:pt>
    <dgm:pt modelId="{647A8D30-308A-4388-91D7-6F333E84054F}" type="pres">
      <dgm:prSet presAssocID="{4F04332D-59DF-46DD-86C6-37387EDE2782}" presName="arrowAndChildren" presStyleCnt="0"/>
      <dgm:spPr/>
    </dgm:pt>
    <dgm:pt modelId="{46B3840D-AFFD-44A3-9A25-244EA3DC9D1D}" type="pres">
      <dgm:prSet presAssocID="{4F04332D-59DF-46DD-86C6-37387EDE2782}" presName="parentTextArrow" presStyleLbl="node1" presStyleIdx="1" presStyleCnt="4"/>
      <dgm:spPr/>
      <dgm:t>
        <a:bodyPr/>
        <a:lstStyle/>
        <a:p>
          <a:endParaRPr lang="es-EC"/>
        </a:p>
      </dgm:t>
    </dgm:pt>
    <dgm:pt modelId="{7C767BC8-3E88-4323-A3F2-F3CD09345E48}" type="pres">
      <dgm:prSet presAssocID="{4F04332D-59DF-46DD-86C6-37387EDE2782}" presName="arrow" presStyleLbl="node1" presStyleIdx="2" presStyleCnt="4"/>
      <dgm:spPr/>
      <dgm:t>
        <a:bodyPr/>
        <a:lstStyle/>
        <a:p>
          <a:endParaRPr lang="es-EC"/>
        </a:p>
      </dgm:t>
    </dgm:pt>
    <dgm:pt modelId="{5DF7036E-EEDB-4FA0-87D5-1EF8CC9CB1C6}" type="pres">
      <dgm:prSet presAssocID="{4F04332D-59DF-46DD-86C6-37387EDE2782}" presName="descendantArrow" presStyleCnt="0"/>
      <dgm:spPr/>
    </dgm:pt>
    <dgm:pt modelId="{8A4CA343-3410-440D-8286-58329436D17B}" type="pres">
      <dgm:prSet presAssocID="{F08E30C0-9A16-4D9A-BF5B-AD82422877C6}" presName="childTextArrow" presStyleLbl="fgAccFollowNode1" presStyleIdx="5" presStyleCnt="9">
        <dgm:presLayoutVars>
          <dgm:bulletEnabled val="1"/>
        </dgm:presLayoutVars>
      </dgm:prSet>
      <dgm:spPr/>
      <dgm:t>
        <a:bodyPr/>
        <a:lstStyle/>
        <a:p>
          <a:endParaRPr lang="es-EC"/>
        </a:p>
      </dgm:t>
    </dgm:pt>
    <dgm:pt modelId="{C6363B27-FEB2-4541-80FE-58C711B67A0A}" type="pres">
      <dgm:prSet presAssocID="{7ACCDAA5-C702-473D-AE87-DB8F350DFF02}" presName="childTextArrow" presStyleLbl="fgAccFollowNode1" presStyleIdx="6" presStyleCnt="9">
        <dgm:presLayoutVars>
          <dgm:bulletEnabled val="1"/>
        </dgm:presLayoutVars>
      </dgm:prSet>
      <dgm:spPr/>
      <dgm:t>
        <a:bodyPr/>
        <a:lstStyle/>
        <a:p>
          <a:endParaRPr lang="es-EC"/>
        </a:p>
      </dgm:t>
    </dgm:pt>
    <dgm:pt modelId="{1BFBB82C-8AB7-453D-89E9-AF2CB27749D7}" type="pres">
      <dgm:prSet presAssocID="{4D40880C-4330-459C-97B7-2A291453AA7D}" presName="sp" presStyleCnt="0"/>
      <dgm:spPr/>
    </dgm:pt>
    <dgm:pt modelId="{B437B9B6-8733-4C38-B926-9A2D40AB2580}" type="pres">
      <dgm:prSet presAssocID="{4F19A0BE-C497-4927-BF2C-6BD339F07E67}" presName="arrowAndChildren" presStyleCnt="0"/>
      <dgm:spPr/>
    </dgm:pt>
    <dgm:pt modelId="{59B2A70A-9072-4722-A386-CDB3DEE89271}" type="pres">
      <dgm:prSet presAssocID="{4F19A0BE-C497-4927-BF2C-6BD339F07E67}" presName="parentTextArrow" presStyleLbl="node1" presStyleIdx="2" presStyleCnt="4"/>
      <dgm:spPr/>
      <dgm:t>
        <a:bodyPr/>
        <a:lstStyle/>
        <a:p>
          <a:endParaRPr lang="es-EC"/>
        </a:p>
      </dgm:t>
    </dgm:pt>
    <dgm:pt modelId="{03ACB2D3-32AE-448E-9CB3-2F4FAAFA0B83}" type="pres">
      <dgm:prSet presAssocID="{4F19A0BE-C497-4927-BF2C-6BD339F07E67}" presName="arrow" presStyleLbl="node1" presStyleIdx="3" presStyleCnt="4" custLinFactNeighborY="-123"/>
      <dgm:spPr/>
      <dgm:t>
        <a:bodyPr/>
        <a:lstStyle/>
        <a:p>
          <a:endParaRPr lang="es-EC"/>
        </a:p>
      </dgm:t>
    </dgm:pt>
    <dgm:pt modelId="{0871CC26-46FF-4E0E-A8D2-810807584F8A}" type="pres">
      <dgm:prSet presAssocID="{4F19A0BE-C497-4927-BF2C-6BD339F07E67}" presName="descendantArrow" presStyleCnt="0"/>
      <dgm:spPr/>
    </dgm:pt>
    <dgm:pt modelId="{895F17B3-5180-468D-AE8D-57EEF90186E2}" type="pres">
      <dgm:prSet presAssocID="{F121F76E-B41A-49FF-9133-09B7DA18CC98}" presName="childTextArrow" presStyleLbl="fgAccFollowNode1" presStyleIdx="7" presStyleCnt="9">
        <dgm:presLayoutVars>
          <dgm:bulletEnabled val="1"/>
        </dgm:presLayoutVars>
      </dgm:prSet>
      <dgm:spPr/>
      <dgm:t>
        <a:bodyPr/>
        <a:lstStyle/>
        <a:p>
          <a:endParaRPr lang="es-EC"/>
        </a:p>
      </dgm:t>
    </dgm:pt>
    <dgm:pt modelId="{9C741BFF-2BE9-44B6-BA7A-743B984C049B}" type="pres">
      <dgm:prSet presAssocID="{EDFBDFD9-804B-47AC-AB99-84738F4F0AF2}" presName="childTextArrow" presStyleLbl="fgAccFollowNode1" presStyleIdx="8" presStyleCnt="9">
        <dgm:presLayoutVars>
          <dgm:bulletEnabled val="1"/>
        </dgm:presLayoutVars>
      </dgm:prSet>
      <dgm:spPr/>
      <dgm:t>
        <a:bodyPr/>
        <a:lstStyle/>
        <a:p>
          <a:endParaRPr lang="es-EC"/>
        </a:p>
      </dgm:t>
    </dgm:pt>
  </dgm:ptLst>
  <dgm:cxnLst>
    <dgm:cxn modelId="{CADCFCDD-E35B-4852-8769-5CA29409F57E}" srcId="{4F19A0BE-C497-4927-BF2C-6BD339F07E67}" destId="{EDFBDFD9-804B-47AC-AB99-84738F4F0AF2}" srcOrd="1" destOrd="0" parTransId="{97E441F7-E6D1-4263-8383-39AF425BFA46}" sibTransId="{01A450E3-A592-4ECB-93B0-1BD47C127CA8}"/>
    <dgm:cxn modelId="{DA6700B9-2D9E-4C76-B433-555D38870242}" srcId="{9A034CBC-EF5E-47AE-8CFA-64AA502EF121}" destId="{14D8230F-A4CD-40EC-98C4-6DF1C9A2AF8A}" srcOrd="1" destOrd="0" parTransId="{BC5630F4-054B-4904-8F6F-3BFE8E82B45D}" sibTransId="{EE2B93DE-58DD-4B04-982C-5FDE19342B55}"/>
    <dgm:cxn modelId="{02E7FE86-6F71-4AD9-809B-3D82D6CE4943}" srcId="{9A034CBC-EF5E-47AE-8CFA-64AA502EF121}" destId="{2316A5DD-C3CB-40FD-9EFA-84E58ED52068}" srcOrd="0" destOrd="0" parTransId="{88000F4C-6F43-4CF5-A1FA-3B5FB165AF0E}" sibTransId="{1E25182B-70E6-4BCD-878E-DCC109CBD21A}"/>
    <dgm:cxn modelId="{EC69AE29-2F15-42D2-8FBE-39F169DFE4E9}" type="presOf" srcId="{348AE045-6F3E-4578-AA13-3EA74FF41197}" destId="{D67814C2-5340-4090-9CFA-52F9A03BC503}" srcOrd="1" destOrd="0" presId="urn:microsoft.com/office/officeart/2005/8/layout/process4"/>
    <dgm:cxn modelId="{182CF20C-5E8A-4BEF-84B0-EFC99C406D54}" srcId="{9CF90D99-9E23-4AB0-9892-66B968282AA5}" destId="{348AE045-6F3E-4578-AA13-3EA74FF41197}" srcOrd="3" destOrd="0" parTransId="{779A527F-EA12-46E1-AD1B-EF85428D4283}" sibTransId="{06F92875-04A7-4AD5-8AE6-7510B587BEB8}"/>
    <dgm:cxn modelId="{944798A1-4631-46B3-A8CF-4F8910682F49}" srcId="{348AE045-6F3E-4578-AA13-3EA74FF41197}" destId="{8A8410E0-3F0C-41FE-BDEA-D10BAF1FB652}" srcOrd="0" destOrd="0" parTransId="{E37FFFA3-6435-4AA4-B4A8-293F77F7BC09}" sibTransId="{523740D1-BDF0-46F4-A5E4-1FE09E3D188D}"/>
    <dgm:cxn modelId="{2ACCAD2B-25DB-45C2-863A-337F5265C336}" srcId="{9CF90D99-9E23-4AB0-9892-66B968282AA5}" destId="{4F19A0BE-C497-4927-BF2C-6BD339F07E67}" srcOrd="0" destOrd="0" parTransId="{48E48851-AFF7-40BA-B1FE-C223CC48CF9C}" sibTransId="{4D40880C-4330-459C-97B7-2A291453AA7D}"/>
    <dgm:cxn modelId="{99F82DBE-A8C0-4D93-9A30-F7FABDF696AF}" type="presOf" srcId="{F121F76E-B41A-49FF-9133-09B7DA18CC98}" destId="{895F17B3-5180-468D-AE8D-57EEF90186E2}" srcOrd="0" destOrd="0" presId="urn:microsoft.com/office/officeart/2005/8/layout/process4"/>
    <dgm:cxn modelId="{2BA040C4-CB86-47FC-9301-487C60B10FF0}" type="presOf" srcId="{5CFD9908-B9DE-45EC-A1A3-345CD2EC826D}" destId="{E2B3C7C4-EA6A-43C1-96A0-783F3C9A7476}" srcOrd="0" destOrd="0" presId="urn:microsoft.com/office/officeart/2005/8/layout/process4"/>
    <dgm:cxn modelId="{29D7664C-E4E9-4FD7-A8CD-ABD252097F43}" type="presOf" srcId="{348AE045-6F3E-4578-AA13-3EA74FF41197}" destId="{03977E21-7FE4-4F15-BE1A-4D739FC4B2F7}" srcOrd="0" destOrd="0" presId="urn:microsoft.com/office/officeart/2005/8/layout/process4"/>
    <dgm:cxn modelId="{F938C9D1-12C2-4FDE-A850-D9C264D425BA}" srcId="{4F19A0BE-C497-4927-BF2C-6BD339F07E67}" destId="{F121F76E-B41A-49FF-9133-09B7DA18CC98}" srcOrd="0" destOrd="0" parTransId="{AF72EE80-EF99-442E-940B-55419FE803E1}" sibTransId="{F14F7D69-EBA1-49D4-A3E8-96226652BC82}"/>
    <dgm:cxn modelId="{D257C65E-5CE0-4DE1-83B0-4E65E08D2E82}" srcId="{9CF90D99-9E23-4AB0-9892-66B968282AA5}" destId="{4F04332D-59DF-46DD-86C6-37387EDE2782}" srcOrd="1" destOrd="0" parTransId="{B33C4956-6DD1-4671-B2CA-4586848DC832}" sibTransId="{977E6E2F-736D-4FEA-A6A9-D4F02FA51129}"/>
    <dgm:cxn modelId="{AD9EB7BD-682C-448A-B813-613CD2619353}" type="presOf" srcId="{8A8410E0-3F0C-41FE-BDEA-D10BAF1FB652}" destId="{6E6186E7-CA0E-434E-A5B7-578E7392F322}" srcOrd="0" destOrd="0" presId="urn:microsoft.com/office/officeart/2005/8/layout/process4"/>
    <dgm:cxn modelId="{2C29E5E0-AA86-4A33-8DF8-705AB7749F71}" type="presOf" srcId="{4F19A0BE-C497-4927-BF2C-6BD339F07E67}" destId="{03ACB2D3-32AE-448E-9CB3-2F4FAAFA0B83}" srcOrd="1" destOrd="0" presId="urn:microsoft.com/office/officeart/2005/8/layout/process4"/>
    <dgm:cxn modelId="{98D6DD6B-68B9-49CB-9839-A8510306E2F7}" type="presOf" srcId="{4F04332D-59DF-46DD-86C6-37387EDE2782}" destId="{46B3840D-AFFD-44A3-9A25-244EA3DC9D1D}" srcOrd="0" destOrd="0" presId="urn:microsoft.com/office/officeart/2005/8/layout/process4"/>
    <dgm:cxn modelId="{A5426B9E-409D-4738-95A8-F6D05DABE4DA}" srcId="{348AE045-6F3E-4578-AA13-3EA74FF41197}" destId="{5CFD9908-B9DE-45EC-A1A3-345CD2EC826D}" srcOrd="2" destOrd="0" parTransId="{ECB4CA0F-FFF0-4B4D-B3A9-69731B272D28}" sibTransId="{433D86BF-4BC1-4224-9315-7EDD36100A81}"/>
    <dgm:cxn modelId="{9BEAAC44-9212-43AE-8B8B-F2B59D0E25DF}" type="presOf" srcId="{EDFBDFD9-804B-47AC-AB99-84738F4F0AF2}" destId="{9C741BFF-2BE9-44B6-BA7A-743B984C049B}" srcOrd="0" destOrd="0" presId="urn:microsoft.com/office/officeart/2005/8/layout/process4"/>
    <dgm:cxn modelId="{BA040A25-3A97-46D5-8539-22B203D1AC28}" type="presOf" srcId="{F08E30C0-9A16-4D9A-BF5B-AD82422877C6}" destId="{8A4CA343-3410-440D-8286-58329436D17B}" srcOrd="0" destOrd="0" presId="urn:microsoft.com/office/officeart/2005/8/layout/process4"/>
    <dgm:cxn modelId="{299C8A4A-BAA0-465B-B2F1-765CE7402D47}" srcId="{9CF90D99-9E23-4AB0-9892-66B968282AA5}" destId="{9A034CBC-EF5E-47AE-8CFA-64AA502EF121}" srcOrd="2" destOrd="0" parTransId="{B9928681-5483-4D9D-AD48-8AD21FEA897C}" sibTransId="{95D1BDFE-AB4F-440D-9B00-AF505FEBEF64}"/>
    <dgm:cxn modelId="{016C8E18-6A28-4873-8DC8-2A834A49AB51}" type="presOf" srcId="{4F19A0BE-C497-4927-BF2C-6BD339F07E67}" destId="{59B2A70A-9072-4722-A386-CDB3DEE89271}" srcOrd="0" destOrd="0" presId="urn:microsoft.com/office/officeart/2005/8/layout/process4"/>
    <dgm:cxn modelId="{A256D76E-683A-4F2B-9565-BBE0E9F6750B}" type="presOf" srcId="{9A034CBC-EF5E-47AE-8CFA-64AA502EF121}" destId="{8139B676-10E2-436E-B4EC-05D53F26B708}" srcOrd="1" destOrd="0" presId="urn:microsoft.com/office/officeart/2005/8/layout/process4"/>
    <dgm:cxn modelId="{67B478A6-7820-4E5A-B8D8-61AF546A8A95}" type="presOf" srcId="{14D8230F-A4CD-40EC-98C4-6DF1C9A2AF8A}" destId="{88B7643A-00A1-4D19-9044-AECF3F4D9489}" srcOrd="0" destOrd="0" presId="urn:microsoft.com/office/officeart/2005/8/layout/process4"/>
    <dgm:cxn modelId="{170975C7-7C50-4C79-BE3A-0A808E794D4B}" type="presOf" srcId="{981DF3C6-39E2-4DC9-A042-6DA41959A488}" destId="{86BFD4F3-6DDD-415A-A05B-937DBF4C7306}" srcOrd="0" destOrd="0" presId="urn:microsoft.com/office/officeart/2005/8/layout/process4"/>
    <dgm:cxn modelId="{FE6E2515-CD24-431A-9019-7FF56DE09792}" type="presOf" srcId="{9A034CBC-EF5E-47AE-8CFA-64AA502EF121}" destId="{1766317E-AE5F-4467-9BE6-C4357C948962}" srcOrd="0" destOrd="0" presId="urn:microsoft.com/office/officeart/2005/8/layout/process4"/>
    <dgm:cxn modelId="{2C3BBAC8-0C66-4A82-8A43-4C484824C6BC}" srcId="{4F04332D-59DF-46DD-86C6-37387EDE2782}" destId="{F08E30C0-9A16-4D9A-BF5B-AD82422877C6}" srcOrd="0" destOrd="0" parTransId="{72304ABD-AF71-499C-9F7D-F8642120532D}" sibTransId="{96DE3CA2-CFC6-470A-8A5B-CC910A1B7549}"/>
    <dgm:cxn modelId="{A1C0F1A5-7CCC-475A-8FF6-738379A614D1}" type="presOf" srcId="{4F04332D-59DF-46DD-86C6-37387EDE2782}" destId="{7C767BC8-3E88-4323-A3F2-F3CD09345E48}" srcOrd="1" destOrd="0" presId="urn:microsoft.com/office/officeart/2005/8/layout/process4"/>
    <dgm:cxn modelId="{20BE4237-1EC4-472A-88D2-43067BE68E98}" type="presOf" srcId="{2316A5DD-C3CB-40FD-9EFA-84E58ED52068}" destId="{0EFF9764-CD78-4A4F-B97A-B7450E290BB6}" srcOrd="0" destOrd="0" presId="urn:microsoft.com/office/officeart/2005/8/layout/process4"/>
    <dgm:cxn modelId="{33CAA1E6-7CE1-493A-93F4-90B86E277D68}" srcId="{4F04332D-59DF-46DD-86C6-37387EDE2782}" destId="{7ACCDAA5-C702-473D-AE87-DB8F350DFF02}" srcOrd="1" destOrd="0" parTransId="{54BC09E2-54DE-4EB2-B40C-84F3CA19FB45}" sibTransId="{5C688995-C28E-4863-90DC-AE339987665F}"/>
    <dgm:cxn modelId="{D97E055F-872A-4C0C-9FB4-3181A98E7DA4}" srcId="{348AE045-6F3E-4578-AA13-3EA74FF41197}" destId="{981DF3C6-39E2-4DC9-A042-6DA41959A488}" srcOrd="1" destOrd="0" parTransId="{8D00B9DB-5CE6-49B9-99DF-91D2BA6BA498}" sibTransId="{1314032B-A203-4078-BCAC-8FF78CF79CE7}"/>
    <dgm:cxn modelId="{F82AD2AC-C982-480B-A12A-43841D48DCF2}" type="presOf" srcId="{7ACCDAA5-C702-473D-AE87-DB8F350DFF02}" destId="{C6363B27-FEB2-4541-80FE-58C711B67A0A}" srcOrd="0" destOrd="0" presId="urn:microsoft.com/office/officeart/2005/8/layout/process4"/>
    <dgm:cxn modelId="{D695E78C-B8E8-4F71-97D0-B0EA9E8D5D21}" type="presOf" srcId="{9CF90D99-9E23-4AB0-9892-66B968282AA5}" destId="{BAFAB97D-BD6D-41C8-BC04-6AAA2AF93DEE}" srcOrd="0" destOrd="0" presId="urn:microsoft.com/office/officeart/2005/8/layout/process4"/>
    <dgm:cxn modelId="{0662E5B6-152C-4D08-B1FD-0A4F3DC2B5C7}" type="presParOf" srcId="{BAFAB97D-BD6D-41C8-BC04-6AAA2AF93DEE}" destId="{0D7CF288-82CD-44FF-B7B9-76F30E7B161B}" srcOrd="0" destOrd="0" presId="urn:microsoft.com/office/officeart/2005/8/layout/process4"/>
    <dgm:cxn modelId="{326ACDC8-6725-471A-A56F-FC059DD2CE31}" type="presParOf" srcId="{0D7CF288-82CD-44FF-B7B9-76F30E7B161B}" destId="{03977E21-7FE4-4F15-BE1A-4D739FC4B2F7}" srcOrd="0" destOrd="0" presId="urn:microsoft.com/office/officeart/2005/8/layout/process4"/>
    <dgm:cxn modelId="{95121E4E-722A-4E02-B4BE-D0A5F5B25BF4}" type="presParOf" srcId="{0D7CF288-82CD-44FF-B7B9-76F30E7B161B}" destId="{D67814C2-5340-4090-9CFA-52F9A03BC503}" srcOrd="1" destOrd="0" presId="urn:microsoft.com/office/officeart/2005/8/layout/process4"/>
    <dgm:cxn modelId="{1D902473-58D5-4B20-9369-F524054A7605}" type="presParOf" srcId="{0D7CF288-82CD-44FF-B7B9-76F30E7B161B}" destId="{9BDE486F-C9E3-444C-9EDB-F803E366116A}" srcOrd="2" destOrd="0" presId="urn:microsoft.com/office/officeart/2005/8/layout/process4"/>
    <dgm:cxn modelId="{8E866B1E-7DA7-4D89-BEEA-27370D5704D9}" type="presParOf" srcId="{9BDE486F-C9E3-444C-9EDB-F803E366116A}" destId="{6E6186E7-CA0E-434E-A5B7-578E7392F322}" srcOrd="0" destOrd="0" presId="urn:microsoft.com/office/officeart/2005/8/layout/process4"/>
    <dgm:cxn modelId="{02389C32-62A4-4963-8791-E4AA09150E94}" type="presParOf" srcId="{9BDE486F-C9E3-444C-9EDB-F803E366116A}" destId="{86BFD4F3-6DDD-415A-A05B-937DBF4C7306}" srcOrd="1" destOrd="0" presId="urn:microsoft.com/office/officeart/2005/8/layout/process4"/>
    <dgm:cxn modelId="{D1D9E2BD-B9F4-4883-8B1A-38F1F1AB5FA0}" type="presParOf" srcId="{9BDE486F-C9E3-444C-9EDB-F803E366116A}" destId="{E2B3C7C4-EA6A-43C1-96A0-783F3C9A7476}" srcOrd="2" destOrd="0" presId="urn:microsoft.com/office/officeart/2005/8/layout/process4"/>
    <dgm:cxn modelId="{322F7BC9-9C9E-4FB9-BEF1-EAB9FA66057F}" type="presParOf" srcId="{BAFAB97D-BD6D-41C8-BC04-6AAA2AF93DEE}" destId="{CAA16912-EE43-41FB-B153-C8088FD61CE5}" srcOrd="1" destOrd="0" presId="urn:microsoft.com/office/officeart/2005/8/layout/process4"/>
    <dgm:cxn modelId="{5AC23C99-C332-4566-9F2C-EC7E3359B93C}" type="presParOf" srcId="{BAFAB97D-BD6D-41C8-BC04-6AAA2AF93DEE}" destId="{F3B71435-1CB7-410C-AB83-7F0ED07BF9CD}" srcOrd="2" destOrd="0" presId="urn:microsoft.com/office/officeart/2005/8/layout/process4"/>
    <dgm:cxn modelId="{811C847A-7A40-4447-A7AB-1C8C0D1F946F}" type="presParOf" srcId="{F3B71435-1CB7-410C-AB83-7F0ED07BF9CD}" destId="{1766317E-AE5F-4467-9BE6-C4357C948962}" srcOrd="0" destOrd="0" presId="urn:microsoft.com/office/officeart/2005/8/layout/process4"/>
    <dgm:cxn modelId="{3037AA9B-38D8-40C0-B345-AE7C44B6FCD7}" type="presParOf" srcId="{F3B71435-1CB7-410C-AB83-7F0ED07BF9CD}" destId="{8139B676-10E2-436E-B4EC-05D53F26B708}" srcOrd="1" destOrd="0" presId="urn:microsoft.com/office/officeart/2005/8/layout/process4"/>
    <dgm:cxn modelId="{6D4645C1-7EAD-453C-81BF-F8C7090138B7}" type="presParOf" srcId="{F3B71435-1CB7-410C-AB83-7F0ED07BF9CD}" destId="{9DD745C6-B524-4C6E-AD58-D13E247A7FAE}" srcOrd="2" destOrd="0" presId="urn:microsoft.com/office/officeart/2005/8/layout/process4"/>
    <dgm:cxn modelId="{48D34095-69EB-42F5-A681-EB24E7925B99}" type="presParOf" srcId="{9DD745C6-B524-4C6E-AD58-D13E247A7FAE}" destId="{0EFF9764-CD78-4A4F-B97A-B7450E290BB6}" srcOrd="0" destOrd="0" presId="urn:microsoft.com/office/officeart/2005/8/layout/process4"/>
    <dgm:cxn modelId="{1F72851D-0FC8-4778-9480-E6C015E689CC}" type="presParOf" srcId="{9DD745C6-B524-4C6E-AD58-D13E247A7FAE}" destId="{88B7643A-00A1-4D19-9044-AECF3F4D9489}" srcOrd="1" destOrd="0" presId="urn:microsoft.com/office/officeart/2005/8/layout/process4"/>
    <dgm:cxn modelId="{03F9EE1D-B91E-40FD-AE86-344188F3F97E}" type="presParOf" srcId="{BAFAB97D-BD6D-41C8-BC04-6AAA2AF93DEE}" destId="{1BFFACC5-8DD6-42C2-A607-37514E0598D7}" srcOrd="3" destOrd="0" presId="urn:microsoft.com/office/officeart/2005/8/layout/process4"/>
    <dgm:cxn modelId="{0EA4F9A0-FAC5-49A9-95D4-FA0622DD8B82}" type="presParOf" srcId="{BAFAB97D-BD6D-41C8-BC04-6AAA2AF93DEE}" destId="{647A8D30-308A-4388-91D7-6F333E84054F}" srcOrd="4" destOrd="0" presId="urn:microsoft.com/office/officeart/2005/8/layout/process4"/>
    <dgm:cxn modelId="{7EE62FA1-EDCE-42F6-929C-8FFA59AE6EB0}" type="presParOf" srcId="{647A8D30-308A-4388-91D7-6F333E84054F}" destId="{46B3840D-AFFD-44A3-9A25-244EA3DC9D1D}" srcOrd="0" destOrd="0" presId="urn:microsoft.com/office/officeart/2005/8/layout/process4"/>
    <dgm:cxn modelId="{BD8CDB19-D62B-4B7A-ACDA-659DADACA94D}" type="presParOf" srcId="{647A8D30-308A-4388-91D7-6F333E84054F}" destId="{7C767BC8-3E88-4323-A3F2-F3CD09345E48}" srcOrd="1" destOrd="0" presId="urn:microsoft.com/office/officeart/2005/8/layout/process4"/>
    <dgm:cxn modelId="{24AAB8E6-F86F-480B-ABB1-221A9618B991}" type="presParOf" srcId="{647A8D30-308A-4388-91D7-6F333E84054F}" destId="{5DF7036E-EEDB-4FA0-87D5-1EF8CC9CB1C6}" srcOrd="2" destOrd="0" presId="urn:microsoft.com/office/officeart/2005/8/layout/process4"/>
    <dgm:cxn modelId="{1534232B-5529-460A-8E1B-68D1ED557CF8}" type="presParOf" srcId="{5DF7036E-EEDB-4FA0-87D5-1EF8CC9CB1C6}" destId="{8A4CA343-3410-440D-8286-58329436D17B}" srcOrd="0" destOrd="0" presId="urn:microsoft.com/office/officeart/2005/8/layout/process4"/>
    <dgm:cxn modelId="{A26DEEF9-AC2C-4BF6-8510-6ACE04C5D6BB}" type="presParOf" srcId="{5DF7036E-EEDB-4FA0-87D5-1EF8CC9CB1C6}" destId="{C6363B27-FEB2-4541-80FE-58C711B67A0A}" srcOrd="1" destOrd="0" presId="urn:microsoft.com/office/officeart/2005/8/layout/process4"/>
    <dgm:cxn modelId="{3D153098-3587-47D1-96AF-7132BD9D2FB1}" type="presParOf" srcId="{BAFAB97D-BD6D-41C8-BC04-6AAA2AF93DEE}" destId="{1BFBB82C-8AB7-453D-89E9-AF2CB27749D7}" srcOrd="5" destOrd="0" presId="urn:microsoft.com/office/officeart/2005/8/layout/process4"/>
    <dgm:cxn modelId="{92DDB494-3C9D-42DB-9E04-2A615970EB69}" type="presParOf" srcId="{BAFAB97D-BD6D-41C8-BC04-6AAA2AF93DEE}" destId="{B437B9B6-8733-4C38-B926-9A2D40AB2580}" srcOrd="6" destOrd="0" presId="urn:microsoft.com/office/officeart/2005/8/layout/process4"/>
    <dgm:cxn modelId="{7A700C48-924F-4CE4-9D31-004A7896AB87}" type="presParOf" srcId="{B437B9B6-8733-4C38-B926-9A2D40AB2580}" destId="{59B2A70A-9072-4722-A386-CDB3DEE89271}" srcOrd="0" destOrd="0" presId="urn:microsoft.com/office/officeart/2005/8/layout/process4"/>
    <dgm:cxn modelId="{5C3FF78E-50C7-4F44-B00F-EADE55191319}" type="presParOf" srcId="{B437B9B6-8733-4C38-B926-9A2D40AB2580}" destId="{03ACB2D3-32AE-448E-9CB3-2F4FAAFA0B83}" srcOrd="1" destOrd="0" presId="urn:microsoft.com/office/officeart/2005/8/layout/process4"/>
    <dgm:cxn modelId="{032E1CF2-A0FC-43CD-B00F-6FD239879E11}" type="presParOf" srcId="{B437B9B6-8733-4C38-B926-9A2D40AB2580}" destId="{0871CC26-46FF-4E0E-A8D2-810807584F8A}" srcOrd="2" destOrd="0" presId="urn:microsoft.com/office/officeart/2005/8/layout/process4"/>
    <dgm:cxn modelId="{391B4F14-7B0B-44CD-B774-C4906D3D4C5B}" type="presParOf" srcId="{0871CC26-46FF-4E0E-A8D2-810807584F8A}" destId="{895F17B3-5180-468D-AE8D-57EEF90186E2}" srcOrd="0" destOrd="0" presId="urn:microsoft.com/office/officeart/2005/8/layout/process4"/>
    <dgm:cxn modelId="{122A81C2-9748-4022-B780-A3FDAEE52CF3}" type="presParOf" srcId="{0871CC26-46FF-4E0E-A8D2-810807584F8A}" destId="{9C741BFF-2BE9-44B6-BA7A-743B984C049B}" srcOrd="1"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4CDB31B-6F47-4DE6-892C-4FAC75C8A4DA}" type="doc">
      <dgm:prSet loTypeId="urn:microsoft.com/office/officeart/2009/3/layout/StepUpProcess" loCatId="process" qsTypeId="urn:microsoft.com/office/officeart/2005/8/quickstyle/3d1" qsCatId="3D" csTypeId="urn:microsoft.com/office/officeart/2005/8/colors/accent4_5" csCatId="accent4" phldr="1"/>
      <dgm:spPr/>
      <dgm:t>
        <a:bodyPr/>
        <a:lstStyle/>
        <a:p>
          <a:endParaRPr lang="es-EC"/>
        </a:p>
      </dgm:t>
    </dgm:pt>
    <dgm:pt modelId="{F291A5D0-ADC0-4AB5-9A63-AC4BB27D69D9}">
      <dgm:prSet phldrT="[Texto]" custT="1"/>
      <dgm:spPr/>
      <dgm:t>
        <a:bodyPr/>
        <a:lstStyle/>
        <a:p>
          <a:r>
            <a:rPr lang="es-EC" sz="1800" dirty="0" smtClean="0"/>
            <a:t>Sensibilización</a:t>
          </a:r>
          <a:endParaRPr lang="es-EC" sz="1800" dirty="0"/>
        </a:p>
      </dgm:t>
    </dgm:pt>
    <dgm:pt modelId="{186513CB-8F39-4DC2-B746-47DDBC32115F}" type="parTrans" cxnId="{84D52770-D699-43EC-91E8-1B6A6059F85C}">
      <dgm:prSet/>
      <dgm:spPr/>
      <dgm:t>
        <a:bodyPr/>
        <a:lstStyle/>
        <a:p>
          <a:endParaRPr lang="es-EC"/>
        </a:p>
      </dgm:t>
    </dgm:pt>
    <dgm:pt modelId="{DC4486E6-C045-4CB9-A392-04002D0A2BFF}" type="sibTrans" cxnId="{84D52770-D699-43EC-91E8-1B6A6059F85C}">
      <dgm:prSet/>
      <dgm:spPr/>
      <dgm:t>
        <a:bodyPr/>
        <a:lstStyle/>
        <a:p>
          <a:endParaRPr lang="es-EC"/>
        </a:p>
      </dgm:t>
    </dgm:pt>
    <dgm:pt modelId="{72D54B3E-8CD1-4A6C-9F14-DA85B42F96EA}">
      <dgm:prSet phldrT="[Texto]" custT="1"/>
      <dgm:spPr/>
      <dgm:t>
        <a:bodyPr/>
        <a:lstStyle/>
        <a:p>
          <a:r>
            <a:rPr lang="es-EC" sz="1400" dirty="0" smtClean="0"/>
            <a:t>Extracto crudo de </a:t>
          </a:r>
          <a:r>
            <a:rPr lang="es-EC" sz="1400" i="1" dirty="0" smtClean="0"/>
            <a:t>Trypanosoma  </a:t>
          </a:r>
          <a:r>
            <a:rPr lang="es-EC" sz="1400" i="1" dirty="0" err="1" smtClean="0"/>
            <a:t>evansi</a:t>
          </a:r>
          <a:endParaRPr lang="es-EC" sz="1400" i="1" dirty="0"/>
        </a:p>
      </dgm:t>
    </dgm:pt>
    <dgm:pt modelId="{309E7518-251F-4B82-B31E-60193C8C4E49}" type="parTrans" cxnId="{1D5C1588-137F-43C7-9D18-8A5A3561F205}">
      <dgm:prSet/>
      <dgm:spPr/>
      <dgm:t>
        <a:bodyPr/>
        <a:lstStyle/>
        <a:p>
          <a:endParaRPr lang="es-EC"/>
        </a:p>
      </dgm:t>
    </dgm:pt>
    <dgm:pt modelId="{7B99A3DE-0ECA-4877-8872-74E5A2A3F14B}" type="sibTrans" cxnId="{1D5C1588-137F-43C7-9D18-8A5A3561F205}">
      <dgm:prSet/>
      <dgm:spPr/>
      <dgm:t>
        <a:bodyPr/>
        <a:lstStyle/>
        <a:p>
          <a:endParaRPr lang="es-EC"/>
        </a:p>
      </dgm:t>
    </dgm:pt>
    <dgm:pt modelId="{A9349E1F-586A-4C03-A002-3CC46FB35B20}">
      <dgm:prSet phldrT="[Texto]" custT="1"/>
      <dgm:spPr/>
      <dgm:t>
        <a:bodyPr/>
        <a:lstStyle/>
        <a:p>
          <a:r>
            <a:rPr lang="es-EC" sz="1800" dirty="0" smtClean="0"/>
            <a:t>Bloqueo</a:t>
          </a:r>
          <a:endParaRPr lang="es-EC" sz="1800" dirty="0"/>
        </a:p>
      </dgm:t>
    </dgm:pt>
    <dgm:pt modelId="{E730991F-B730-42DE-9BD6-1CD3686D7BAF}" type="parTrans" cxnId="{30B249CC-18F1-4655-A9F7-1A9652B5F73A}">
      <dgm:prSet/>
      <dgm:spPr/>
      <dgm:t>
        <a:bodyPr/>
        <a:lstStyle/>
        <a:p>
          <a:endParaRPr lang="es-EC"/>
        </a:p>
      </dgm:t>
    </dgm:pt>
    <dgm:pt modelId="{B1C4C414-B87F-4A9A-9856-F5CE58F67D02}" type="sibTrans" cxnId="{30B249CC-18F1-4655-A9F7-1A9652B5F73A}">
      <dgm:prSet/>
      <dgm:spPr/>
      <dgm:t>
        <a:bodyPr/>
        <a:lstStyle/>
        <a:p>
          <a:endParaRPr lang="es-EC"/>
        </a:p>
      </dgm:t>
    </dgm:pt>
    <dgm:pt modelId="{20DDBCB7-D197-4A23-8C3D-7BE0C2E2B45B}">
      <dgm:prSet phldrT="[Texto]" custT="1"/>
      <dgm:spPr/>
      <dgm:t>
        <a:bodyPr/>
        <a:lstStyle/>
        <a:p>
          <a:r>
            <a:rPr lang="es-EC" sz="1400" dirty="0" smtClean="0"/>
            <a:t>Leche de Soya</a:t>
          </a:r>
          <a:endParaRPr lang="es-EC" sz="1400" dirty="0"/>
        </a:p>
      </dgm:t>
    </dgm:pt>
    <dgm:pt modelId="{C8459AEF-2D6E-42E0-AA72-8FC8537B63E3}" type="parTrans" cxnId="{9E94EB99-85D2-4E5C-8DC8-36D9100CA835}">
      <dgm:prSet/>
      <dgm:spPr/>
      <dgm:t>
        <a:bodyPr/>
        <a:lstStyle/>
        <a:p>
          <a:endParaRPr lang="es-EC"/>
        </a:p>
      </dgm:t>
    </dgm:pt>
    <dgm:pt modelId="{AB81442E-D76B-49FC-9D1E-06F038D8A517}" type="sibTrans" cxnId="{9E94EB99-85D2-4E5C-8DC8-36D9100CA835}">
      <dgm:prSet/>
      <dgm:spPr/>
      <dgm:t>
        <a:bodyPr/>
        <a:lstStyle/>
        <a:p>
          <a:endParaRPr lang="es-EC"/>
        </a:p>
      </dgm:t>
    </dgm:pt>
    <dgm:pt modelId="{857F85D4-249E-4F8F-9263-86EEE59D48B9}">
      <dgm:prSet phldrT="[Texto]" custT="1"/>
      <dgm:spPr/>
      <dgm:t>
        <a:bodyPr/>
        <a:lstStyle/>
        <a:p>
          <a:r>
            <a:rPr lang="es-EC" sz="1800" dirty="0" smtClean="0"/>
            <a:t>Suero</a:t>
          </a:r>
          <a:endParaRPr lang="es-EC" sz="1800" dirty="0"/>
        </a:p>
      </dgm:t>
    </dgm:pt>
    <dgm:pt modelId="{FBD6F6A2-ADE6-4F86-9D36-311A63B5468B}" type="parTrans" cxnId="{51968CB3-49B4-4919-B52D-05B9043D69BB}">
      <dgm:prSet/>
      <dgm:spPr/>
      <dgm:t>
        <a:bodyPr/>
        <a:lstStyle/>
        <a:p>
          <a:endParaRPr lang="es-EC"/>
        </a:p>
      </dgm:t>
    </dgm:pt>
    <dgm:pt modelId="{86F68F64-FACB-43A7-B5C9-A7D7E14AF2C1}" type="sibTrans" cxnId="{51968CB3-49B4-4919-B52D-05B9043D69BB}">
      <dgm:prSet/>
      <dgm:spPr/>
      <dgm:t>
        <a:bodyPr/>
        <a:lstStyle/>
        <a:p>
          <a:endParaRPr lang="es-EC"/>
        </a:p>
      </dgm:t>
    </dgm:pt>
    <dgm:pt modelId="{5C7C6195-0D6F-45B8-8244-DE68F7E8D7E3}">
      <dgm:prSet phldrT="[Texto]" custT="1"/>
      <dgm:spPr/>
      <dgm:t>
        <a:bodyPr/>
        <a:lstStyle/>
        <a:p>
          <a:r>
            <a:rPr lang="es-EC" sz="1400" dirty="0" smtClean="0"/>
            <a:t>Dilución 1:100</a:t>
          </a:r>
          <a:endParaRPr lang="es-EC" sz="1400" dirty="0"/>
        </a:p>
      </dgm:t>
    </dgm:pt>
    <dgm:pt modelId="{7B57FC14-4329-452F-B5C1-76D6D9D0ED12}" type="parTrans" cxnId="{3B475013-F311-464F-BAE8-9AEF77F77E6E}">
      <dgm:prSet/>
      <dgm:spPr/>
      <dgm:t>
        <a:bodyPr/>
        <a:lstStyle/>
        <a:p>
          <a:endParaRPr lang="es-EC"/>
        </a:p>
      </dgm:t>
    </dgm:pt>
    <dgm:pt modelId="{DAB38ACE-173E-4BBC-96C6-5F6CF01058D4}" type="sibTrans" cxnId="{3B475013-F311-464F-BAE8-9AEF77F77E6E}">
      <dgm:prSet/>
      <dgm:spPr/>
      <dgm:t>
        <a:bodyPr/>
        <a:lstStyle/>
        <a:p>
          <a:endParaRPr lang="es-EC"/>
        </a:p>
      </dgm:t>
    </dgm:pt>
    <dgm:pt modelId="{CBFBE0B3-B81F-4456-A501-1F8B3738BC3F}">
      <dgm:prSet phldrT="[Texto]" custT="1"/>
      <dgm:spPr/>
      <dgm:t>
        <a:bodyPr/>
        <a:lstStyle/>
        <a:p>
          <a:r>
            <a:rPr lang="es-EC" sz="1800" dirty="0" smtClean="0"/>
            <a:t>Conjugado</a:t>
          </a:r>
          <a:endParaRPr lang="es-EC" sz="1800" dirty="0"/>
        </a:p>
      </dgm:t>
    </dgm:pt>
    <dgm:pt modelId="{CC86CE0E-F08F-436E-8E6E-0888CC5D3B06}" type="parTrans" cxnId="{7651D90A-93CD-4A34-93CB-939F6E7EB533}">
      <dgm:prSet/>
      <dgm:spPr/>
      <dgm:t>
        <a:bodyPr/>
        <a:lstStyle/>
        <a:p>
          <a:endParaRPr lang="es-EC"/>
        </a:p>
      </dgm:t>
    </dgm:pt>
    <dgm:pt modelId="{23B998F2-7194-4FE6-BC97-4A44A74C529C}" type="sibTrans" cxnId="{7651D90A-93CD-4A34-93CB-939F6E7EB533}">
      <dgm:prSet/>
      <dgm:spPr/>
      <dgm:t>
        <a:bodyPr/>
        <a:lstStyle/>
        <a:p>
          <a:endParaRPr lang="es-EC"/>
        </a:p>
      </dgm:t>
    </dgm:pt>
    <dgm:pt modelId="{D7B3913B-D331-4489-811B-09FEFE0B0846}">
      <dgm:prSet phldrT="[Texto]" custT="1"/>
      <dgm:spPr/>
      <dgm:t>
        <a:bodyPr/>
        <a:lstStyle/>
        <a:p>
          <a:r>
            <a:rPr lang="es-EC" sz="1800" dirty="0" smtClean="0"/>
            <a:t>Cromógeno</a:t>
          </a:r>
          <a:endParaRPr lang="es-EC" sz="1800" dirty="0"/>
        </a:p>
      </dgm:t>
    </dgm:pt>
    <dgm:pt modelId="{D00695E2-C012-4234-B8CF-E8E493AA460E}" type="parTrans" cxnId="{D6052CF8-2C74-4A39-AC73-CF668E32A37E}">
      <dgm:prSet/>
      <dgm:spPr/>
      <dgm:t>
        <a:bodyPr/>
        <a:lstStyle/>
        <a:p>
          <a:endParaRPr lang="es-EC"/>
        </a:p>
      </dgm:t>
    </dgm:pt>
    <dgm:pt modelId="{0DB70687-2CC1-4FC2-AAC2-9A1DC9B578F7}" type="sibTrans" cxnId="{D6052CF8-2C74-4A39-AC73-CF668E32A37E}">
      <dgm:prSet/>
      <dgm:spPr/>
      <dgm:t>
        <a:bodyPr/>
        <a:lstStyle/>
        <a:p>
          <a:endParaRPr lang="es-EC"/>
        </a:p>
      </dgm:t>
    </dgm:pt>
    <dgm:pt modelId="{DDA2C199-1E4F-4D1D-9B66-C2692ACEF31D}">
      <dgm:prSet phldrT="[Texto]" custT="1"/>
      <dgm:spPr/>
      <dgm:t>
        <a:bodyPr/>
        <a:lstStyle/>
        <a:p>
          <a:r>
            <a:rPr lang="es-EC" sz="1400" dirty="0" smtClean="0"/>
            <a:t>HRP</a:t>
          </a:r>
          <a:r>
            <a:rPr lang="es-EC" sz="1400" baseline="30000" dirty="0" smtClean="0"/>
            <a:t>4</a:t>
          </a:r>
          <a:r>
            <a:rPr lang="es-EC" sz="1400" dirty="0" smtClean="0"/>
            <a:t> </a:t>
          </a:r>
          <a:r>
            <a:rPr lang="es-EC" sz="1400" dirty="0" err="1" smtClean="0"/>
            <a:t>antibovine</a:t>
          </a:r>
          <a:r>
            <a:rPr lang="es-EC" sz="1400" dirty="0" smtClean="0"/>
            <a:t> </a:t>
          </a:r>
          <a:r>
            <a:rPr lang="es-EC" sz="1400" dirty="0" err="1" smtClean="0"/>
            <a:t>IgG</a:t>
          </a:r>
          <a:r>
            <a:rPr lang="es-EC" sz="1400" dirty="0" smtClean="0"/>
            <a:t>. BETHYL</a:t>
          </a:r>
          <a:r>
            <a:rPr lang="es-EC" sz="1400" b="1" baseline="30000" dirty="0" smtClean="0"/>
            <a:t>®</a:t>
          </a:r>
          <a:endParaRPr lang="es-EC" sz="1400" dirty="0"/>
        </a:p>
      </dgm:t>
    </dgm:pt>
    <dgm:pt modelId="{E0EBB967-4E0E-4582-9C4A-4D1E8D9A927D}" type="parTrans" cxnId="{5EA6182E-6420-4815-BDAF-5308603F4197}">
      <dgm:prSet/>
      <dgm:spPr/>
      <dgm:t>
        <a:bodyPr/>
        <a:lstStyle/>
        <a:p>
          <a:endParaRPr lang="es-EC"/>
        </a:p>
      </dgm:t>
    </dgm:pt>
    <dgm:pt modelId="{C00BCF67-37BA-4F0C-9863-359EC1C71E0F}" type="sibTrans" cxnId="{5EA6182E-6420-4815-BDAF-5308603F4197}">
      <dgm:prSet/>
      <dgm:spPr/>
      <dgm:t>
        <a:bodyPr/>
        <a:lstStyle/>
        <a:p>
          <a:endParaRPr lang="es-EC"/>
        </a:p>
      </dgm:t>
    </dgm:pt>
    <dgm:pt modelId="{3AF09A8C-4C0B-4F99-AFB4-CCCFA1F61913}">
      <dgm:prSet phldrT="[Texto]" custT="1"/>
      <dgm:spPr/>
      <dgm:t>
        <a:bodyPr/>
        <a:lstStyle/>
        <a:p>
          <a:r>
            <a:rPr lang="es-EC" sz="1800" dirty="0" smtClean="0"/>
            <a:t>ABTS (405nm)</a:t>
          </a:r>
          <a:endParaRPr lang="es-EC" sz="1800" dirty="0"/>
        </a:p>
      </dgm:t>
    </dgm:pt>
    <dgm:pt modelId="{7992A6EA-7495-4463-BEC4-3CC96245E5BC}" type="parTrans" cxnId="{ADBE4EF9-603E-48D0-AA85-0C3A31CFFCA6}">
      <dgm:prSet/>
      <dgm:spPr/>
      <dgm:t>
        <a:bodyPr/>
        <a:lstStyle/>
        <a:p>
          <a:endParaRPr lang="es-EC"/>
        </a:p>
      </dgm:t>
    </dgm:pt>
    <dgm:pt modelId="{BBCF60BE-B8E8-4ED5-AF9C-87DB2ECA78FE}" type="sibTrans" cxnId="{ADBE4EF9-603E-48D0-AA85-0C3A31CFFCA6}">
      <dgm:prSet/>
      <dgm:spPr/>
      <dgm:t>
        <a:bodyPr/>
        <a:lstStyle/>
        <a:p>
          <a:endParaRPr lang="es-EC"/>
        </a:p>
      </dgm:t>
    </dgm:pt>
    <dgm:pt modelId="{C799D601-3636-42D9-8389-51759609664B}" type="pres">
      <dgm:prSet presAssocID="{74CDB31B-6F47-4DE6-892C-4FAC75C8A4DA}" presName="rootnode" presStyleCnt="0">
        <dgm:presLayoutVars>
          <dgm:chMax/>
          <dgm:chPref/>
          <dgm:dir/>
          <dgm:animLvl val="lvl"/>
        </dgm:presLayoutVars>
      </dgm:prSet>
      <dgm:spPr/>
      <dgm:t>
        <a:bodyPr/>
        <a:lstStyle/>
        <a:p>
          <a:endParaRPr lang="es-EC"/>
        </a:p>
      </dgm:t>
    </dgm:pt>
    <dgm:pt modelId="{CF9A836E-0D3E-49AE-9DC4-658DDFF33F6F}" type="pres">
      <dgm:prSet presAssocID="{F291A5D0-ADC0-4AB5-9A63-AC4BB27D69D9}" presName="composite" presStyleCnt="0"/>
      <dgm:spPr/>
    </dgm:pt>
    <dgm:pt modelId="{833F7718-A8C3-4845-A017-DC923BF1F797}" type="pres">
      <dgm:prSet presAssocID="{F291A5D0-ADC0-4AB5-9A63-AC4BB27D69D9}" presName="LShape" presStyleLbl="alignNode1" presStyleIdx="0" presStyleCnt="9"/>
      <dgm:spPr/>
    </dgm:pt>
    <dgm:pt modelId="{DE4A0FB9-5743-41DB-BD16-8917644E43B6}" type="pres">
      <dgm:prSet presAssocID="{F291A5D0-ADC0-4AB5-9A63-AC4BB27D69D9}" presName="ParentText" presStyleLbl="revTx" presStyleIdx="0" presStyleCnt="5">
        <dgm:presLayoutVars>
          <dgm:chMax val="0"/>
          <dgm:chPref val="0"/>
          <dgm:bulletEnabled val="1"/>
        </dgm:presLayoutVars>
      </dgm:prSet>
      <dgm:spPr/>
      <dgm:t>
        <a:bodyPr/>
        <a:lstStyle/>
        <a:p>
          <a:endParaRPr lang="es-EC"/>
        </a:p>
      </dgm:t>
    </dgm:pt>
    <dgm:pt modelId="{2BCBE11A-B495-49D8-8259-4820C72E9839}" type="pres">
      <dgm:prSet presAssocID="{F291A5D0-ADC0-4AB5-9A63-AC4BB27D69D9}" presName="Triangle" presStyleLbl="alignNode1" presStyleIdx="1" presStyleCnt="9"/>
      <dgm:spPr/>
    </dgm:pt>
    <dgm:pt modelId="{28F541FA-7608-4B8F-A638-415B38B779C5}" type="pres">
      <dgm:prSet presAssocID="{DC4486E6-C045-4CB9-A392-04002D0A2BFF}" presName="sibTrans" presStyleCnt="0"/>
      <dgm:spPr/>
    </dgm:pt>
    <dgm:pt modelId="{4AC66289-D5A8-4C5F-98E9-DE2B35BB0464}" type="pres">
      <dgm:prSet presAssocID="{DC4486E6-C045-4CB9-A392-04002D0A2BFF}" presName="space" presStyleCnt="0"/>
      <dgm:spPr/>
    </dgm:pt>
    <dgm:pt modelId="{1FD10442-84F9-41EE-AAA0-D910A446A628}" type="pres">
      <dgm:prSet presAssocID="{A9349E1F-586A-4C03-A002-3CC46FB35B20}" presName="composite" presStyleCnt="0"/>
      <dgm:spPr/>
    </dgm:pt>
    <dgm:pt modelId="{1D1A125D-A30B-437A-8FA3-72129C8E1B69}" type="pres">
      <dgm:prSet presAssocID="{A9349E1F-586A-4C03-A002-3CC46FB35B20}" presName="LShape" presStyleLbl="alignNode1" presStyleIdx="2" presStyleCnt="9"/>
      <dgm:spPr/>
    </dgm:pt>
    <dgm:pt modelId="{F430B4B9-4CA0-452F-81F2-F1CDF35AF49B}" type="pres">
      <dgm:prSet presAssocID="{A9349E1F-586A-4C03-A002-3CC46FB35B20}" presName="ParentText" presStyleLbl="revTx" presStyleIdx="1" presStyleCnt="5">
        <dgm:presLayoutVars>
          <dgm:chMax val="0"/>
          <dgm:chPref val="0"/>
          <dgm:bulletEnabled val="1"/>
        </dgm:presLayoutVars>
      </dgm:prSet>
      <dgm:spPr/>
      <dgm:t>
        <a:bodyPr/>
        <a:lstStyle/>
        <a:p>
          <a:endParaRPr lang="es-EC"/>
        </a:p>
      </dgm:t>
    </dgm:pt>
    <dgm:pt modelId="{A1082C34-8321-446E-8941-8C38C8930FC2}" type="pres">
      <dgm:prSet presAssocID="{A9349E1F-586A-4C03-A002-3CC46FB35B20}" presName="Triangle" presStyleLbl="alignNode1" presStyleIdx="3" presStyleCnt="9"/>
      <dgm:spPr/>
    </dgm:pt>
    <dgm:pt modelId="{DC186ED8-9081-4707-BF17-2FD849B3618D}" type="pres">
      <dgm:prSet presAssocID="{B1C4C414-B87F-4A9A-9856-F5CE58F67D02}" presName="sibTrans" presStyleCnt="0"/>
      <dgm:spPr/>
    </dgm:pt>
    <dgm:pt modelId="{82A9B436-E18D-475E-A869-3ADBEA247748}" type="pres">
      <dgm:prSet presAssocID="{B1C4C414-B87F-4A9A-9856-F5CE58F67D02}" presName="space" presStyleCnt="0"/>
      <dgm:spPr/>
    </dgm:pt>
    <dgm:pt modelId="{F587A27C-6B74-471F-B98E-AE820175FBB9}" type="pres">
      <dgm:prSet presAssocID="{857F85D4-249E-4F8F-9263-86EEE59D48B9}" presName="composite" presStyleCnt="0"/>
      <dgm:spPr/>
    </dgm:pt>
    <dgm:pt modelId="{47BAA9E2-B41D-4969-AD6F-FA20AC26D288}" type="pres">
      <dgm:prSet presAssocID="{857F85D4-249E-4F8F-9263-86EEE59D48B9}" presName="LShape" presStyleLbl="alignNode1" presStyleIdx="4" presStyleCnt="9"/>
      <dgm:spPr/>
    </dgm:pt>
    <dgm:pt modelId="{C4E178C1-98E5-49AD-B31B-2626D2BF12B6}" type="pres">
      <dgm:prSet presAssocID="{857F85D4-249E-4F8F-9263-86EEE59D48B9}" presName="ParentText" presStyleLbl="revTx" presStyleIdx="2" presStyleCnt="5">
        <dgm:presLayoutVars>
          <dgm:chMax val="0"/>
          <dgm:chPref val="0"/>
          <dgm:bulletEnabled val="1"/>
        </dgm:presLayoutVars>
      </dgm:prSet>
      <dgm:spPr/>
      <dgm:t>
        <a:bodyPr/>
        <a:lstStyle/>
        <a:p>
          <a:endParaRPr lang="es-EC"/>
        </a:p>
      </dgm:t>
    </dgm:pt>
    <dgm:pt modelId="{04C295E7-E5DF-42C1-9B7F-5C759CA83C11}" type="pres">
      <dgm:prSet presAssocID="{857F85D4-249E-4F8F-9263-86EEE59D48B9}" presName="Triangle" presStyleLbl="alignNode1" presStyleIdx="5" presStyleCnt="9"/>
      <dgm:spPr/>
    </dgm:pt>
    <dgm:pt modelId="{31000646-28E8-448C-BB8E-6D428C89EE07}" type="pres">
      <dgm:prSet presAssocID="{86F68F64-FACB-43A7-B5C9-A7D7E14AF2C1}" presName="sibTrans" presStyleCnt="0"/>
      <dgm:spPr/>
    </dgm:pt>
    <dgm:pt modelId="{E02BE4B8-2AED-4F23-B9D1-572010F8F5D8}" type="pres">
      <dgm:prSet presAssocID="{86F68F64-FACB-43A7-B5C9-A7D7E14AF2C1}" presName="space" presStyleCnt="0"/>
      <dgm:spPr/>
    </dgm:pt>
    <dgm:pt modelId="{B8784472-BA82-4747-8E8D-9832F6CD353F}" type="pres">
      <dgm:prSet presAssocID="{CBFBE0B3-B81F-4456-A501-1F8B3738BC3F}" presName="composite" presStyleCnt="0"/>
      <dgm:spPr/>
    </dgm:pt>
    <dgm:pt modelId="{F36F86E4-AC9E-4BEA-81FD-53CC5EB412C6}" type="pres">
      <dgm:prSet presAssocID="{CBFBE0B3-B81F-4456-A501-1F8B3738BC3F}" presName="LShape" presStyleLbl="alignNode1" presStyleIdx="6" presStyleCnt="9"/>
      <dgm:spPr/>
    </dgm:pt>
    <dgm:pt modelId="{9D9D190C-D321-47D8-B481-AE5E3BC51BE5}" type="pres">
      <dgm:prSet presAssocID="{CBFBE0B3-B81F-4456-A501-1F8B3738BC3F}" presName="ParentText" presStyleLbl="revTx" presStyleIdx="3" presStyleCnt="5">
        <dgm:presLayoutVars>
          <dgm:chMax val="0"/>
          <dgm:chPref val="0"/>
          <dgm:bulletEnabled val="1"/>
        </dgm:presLayoutVars>
      </dgm:prSet>
      <dgm:spPr/>
      <dgm:t>
        <a:bodyPr/>
        <a:lstStyle/>
        <a:p>
          <a:endParaRPr lang="es-EC"/>
        </a:p>
      </dgm:t>
    </dgm:pt>
    <dgm:pt modelId="{7250E194-A677-4698-9947-B937BF755D94}" type="pres">
      <dgm:prSet presAssocID="{CBFBE0B3-B81F-4456-A501-1F8B3738BC3F}" presName="Triangle" presStyleLbl="alignNode1" presStyleIdx="7" presStyleCnt="9"/>
      <dgm:spPr/>
    </dgm:pt>
    <dgm:pt modelId="{7AF9FE33-AEBA-4CF4-8758-DC861A754D68}" type="pres">
      <dgm:prSet presAssocID="{23B998F2-7194-4FE6-BC97-4A44A74C529C}" presName="sibTrans" presStyleCnt="0"/>
      <dgm:spPr/>
    </dgm:pt>
    <dgm:pt modelId="{D79BEC33-F49F-44AA-9518-DF20F5DDFEAD}" type="pres">
      <dgm:prSet presAssocID="{23B998F2-7194-4FE6-BC97-4A44A74C529C}" presName="space" presStyleCnt="0"/>
      <dgm:spPr/>
    </dgm:pt>
    <dgm:pt modelId="{6273BE43-3D5A-42FA-8A72-F8DE12EFA38B}" type="pres">
      <dgm:prSet presAssocID="{D7B3913B-D331-4489-811B-09FEFE0B0846}" presName="composite" presStyleCnt="0"/>
      <dgm:spPr/>
    </dgm:pt>
    <dgm:pt modelId="{F1C883E3-0E20-4ADE-A6CA-7E10280B895E}" type="pres">
      <dgm:prSet presAssocID="{D7B3913B-D331-4489-811B-09FEFE0B0846}" presName="LShape" presStyleLbl="alignNode1" presStyleIdx="8" presStyleCnt="9"/>
      <dgm:spPr/>
    </dgm:pt>
    <dgm:pt modelId="{53261039-7F67-4E0C-B4AA-94B7F0065776}" type="pres">
      <dgm:prSet presAssocID="{D7B3913B-D331-4489-811B-09FEFE0B0846}" presName="ParentText" presStyleLbl="revTx" presStyleIdx="4" presStyleCnt="5">
        <dgm:presLayoutVars>
          <dgm:chMax val="0"/>
          <dgm:chPref val="0"/>
          <dgm:bulletEnabled val="1"/>
        </dgm:presLayoutVars>
      </dgm:prSet>
      <dgm:spPr/>
      <dgm:t>
        <a:bodyPr/>
        <a:lstStyle/>
        <a:p>
          <a:endParaRPr lang="es-EC"/>
        </a:p>
      </dgm:t>
    </dgm:pt>
  </dgm:ptLst>
  <dgm:cxnLst>
    <dgm:cxn modelId="{5636C599-3E59-4CC0-8A26-A560992A96FB}" type="presOf" srcId="{3AF09A8C-4C0B-4F99-AFB4-CCCFA1F61913}" destId="{53261039-7F67-4E0C-B4AA-94B7F0065776}" srcOrd="0" destOrd="1" presId="urn:microsoft.com/office/officeart/2009/3/layout/StepUpProcess"/>
    <dgm:cxn modelId="{84D52770-D699-43EC-91E8-1B6A6059F85C}" srcId="{74CDB31B-6F47-4DE6-892C-4FAC75C8A4DA}" destId="{F291A5D0-ADC0-4AB5-9A63-AC4BB27D69D9}" srcOrd="0" destOrd="0" parTransId="{186513CB-8F39-4DC2-B746-47DDBC32115F}" sibTransId="{DC4486E6-C045-4CB9-A392-04002D0A2BFF}"/>
    <dgm:cxn modelId="{D5F5994B-5BA5-4E42-AFAF-DEAB7928B991}" type="presOf" srcId="{857F85D4-249E-4F8F-9263-86EEE59D48B9}" destId="{C4E178C1-98E5-49AD-B31B-2626D2BF12B6}" srcOrd="0" destOrd="0" presId="urn:microsoft.com/office/officeart/2009/3/layout/StepUpProcess"/>
    <dgm:cxn modelId="{7502BDD2-A7DB-44B9-8E29-F6B9D7D11E2E}" type="presOf" srcId="{72D54B3E-8CD1-4A6C-9F14-DA85B42F96EA}" destId="{DE4A0FB9-5743-41DB-BD16-8917644E43B6}" srcOrd="0" destOrd="1" presId="urn:microsoft.com/office/officeart/2009/3/layout/StepUpProcess"/>
    <dgm:cxn modelId="{BA9D9AE7-26B2-4A61-85F5-C8D21A581ED2}" type="presOf" srcId="{DDA2C199-1E4F-4D1D-9B66-C2692ACEF31D}" destId="{9D9D190C-D321-47D8-B481-AE5E3BC51BE5}" srcOrd="0" destOrd="1" presId="urn:microsoft.com/office/officeart/2009/3/layout/StepUpProcess"/>
    <dgm:cxn modelId="{ADBE4EF9-603E-48D0-AA85-0C3A31CFFCA6}" srcId="{D7B3913B-D331-4489-811B-09FEFE0B0846}" destId="{3AF09A8C-4C0B-4F99-AFB4-CCCFA1F61913}" srcOrd="0" destOrd="0" parTransId="{7992A6EA-7495-4463-BEC4-3CC96245E5BC}" sibTransId="{BBCF60BE-B8E8-4ED5-AF9C-87DB2ECA78FE}"/>
    <dgm:cxn modelId="{D6052CF8-2C74-4A39-AC73-CF668E32A37E}" srcId="{74CDB31B-6F47-4DE6-892C-4FAC75C8A4DA}" destId="{D7B3913B-D331-4489-811B-09FEFE0B0846}" srcOrd="4" destOrd="0" parTransId="{D00695E2-C012-4234-B8CF-E8E493AA460E}" sibTransId="{0DB70687-2CC1-4FC2-AAC2-9A1DC9B578F7}"/>
    <dgm:cxn modelId="{62050422-6D52-454E-8E87-E6BB403D845F}" type="presOf" srcId="{A9349E1F-586A-4C03-A002-3CC46FB35B20}" destId="{F430B4B9-4CA0-452F-81F2-F1CDF35AF49B}" srcOrd="0" destOrd="0" presId="urn:microsoft.com/office/officeart/2009/3/layout/StepUpProcess"/>
    <dgm:cxn modelId="{3F2BEAE2-B6F1-4606-BAAB-76263578100C}" type="presOf" srcId="{74CDB31B-6F47-4DE6-892C-4FAC75C8A4DA}" destId="{C799D601-3636-42D9-8389-51759609664B}" srcOrd="0" destOrd="0" presId="urn:microsoft.com/office/officeart/2009/3/layout/StepUpProcess"/>
    <dgm:cxn modelId="{1D5C1588-137F-43C7-9D18-8A5A3561F205}" srcId="{F291A5D0-ADC0-4AB5-9A63-AC4BB27D69D9}" destId="{72D54B3E-8CD1-4A6C-9F14-DA85B42F96EA}" srcOrd="0" destOrd="0" parTransId="{309E7518-251F-4B82-B31E-60193C8C4E49}" sibTransId="{7B99A3DE-0ECA-4877-8872-74E5A2A3F14B}"/>
    <dgm:cxn modelId="{7651D90A-93CD-4A34-93CB-939F6E7EB533}" srcId="{74CDB31B-6F47-4DE6-892C-4FAC75C8A4DA}" destId="{CBFBE0B3-B81F-4456-A501-1F8B3738BC3F}" srcOrd="3" destOrd="0" parTransId="{CC86CE0E-F08F-436E-8E6E-0888CC5D3B06}" sibTransId="{23B998F2-7194-4FE6-BC97-4A44A74C529C}"/>
    <dgm:cxn modelId="{9E94EB99-85D2-4E5C-8DC8-36D9100CA835}" srcId="{A9349E1F-586A-4C03-A002-3CC46FB35B20}" destId="{20DDBCB7-D197-4A23-8C3D-7BE0C2E2B45B}" srcOrd="0" destOrd="0" parTransId="{C8459AEF-2D6E-42E0-AA72-8FC8537B63E3}" sibTransId="{AB81442E-D76B-49FC-9D1E-06F038D8A517}"/>
    <dgm:cxn modelId="{30B249CC-18F1-4655-A9F7-1A9652B5F73A}" srcId="{74CDB31B-6F47-4DE6-892C-4FAC75C8A4DA}" destId="{A9349E1F-586A-4C03-A002-3CC46FB35B20}" srcOrd="1" destOrd="0" parTransId="{E730991F-B730-42DE-9BD6-1CD3686D7BAF}" sibTransId="{B1C4C414-B87F-4A9A-9856-F5CE58F67D02}"/>
    <dgm:cxn modelId="{51968CB3-49B4-4919-B52D-05B9043D69BB}" srcId="{74CDB31B-6F47-4DE6-892C-4FAC75C8A4DA}" destId="{857F85D4-249E-4F8F-9263-86EEE59D48B9}" srcOrd="2" destOrd="0" parTransId="{FBD6F6A2-ADE6-4F86-9D36-311A63B5468B}" sibTransId="{86F68F64-FACB-43A7-B5C9-A7D7E14AF2C1}"/>
    <dgm:cxn modelId="{42DEFF4E-3FE1-4A0D-BC68-536FB2F4E84F}" type="presOf" srcId="{20DDBCB7-D197-4A23-8C3D-7BE0C2E2B45B}" destId="{F430B4B9-4CA0-452F-81F2-F1CDF35AF49B}" srcOrd="0" destOrd="1" presId="urn:microsoft.com/office/officeart/2009/3/layout/StepUpProcess"/>
    <dgm:cxn modelId="{EFBF5810-1503-4123-85FD-2B99D45140B1}" type="presOf" srcId="{F291A5D0-ADC0-4AB5-9A63-AC4BB27D69D9}" destId="{DE4A0FB9-5743-41DB-BD16-8917644E43B6}" srcOrd="0" destOrd="0" presId="urn:microsoft.com/office/officeart/2009/3/layout/StepUpProcess"/>
    <dgm:cxn modelId="{01EF8681-23A1-4168-B69B-63EFCB6CC58B}" type="presOf" srcId="{D7B3913B-D331-4489-811B-09FEFE0B0846}" destId="{53261039-7F67-4E0C-B4AA-94B7F0065776}" srcOrd="0" destOrd="0" presId="urn:microsoft.com/office/officeart/2009/3/layout/StepUpProcess"/>
    <dgm:cxn modelId="{D4029065-9753-4BB9-8FD7-11DF6DB5B2B1}" type="presOf" srcId="{5C7C6195-0D6F-45B8-8244-DE68F7E8D7E3}" destId="{C4E178C1-98E5-49AD-B31B-2626D2BF12B6}" srcOrd="0" destOrd="1" presId="urn:microsoft.com/office/officeart/2009/3/layout/StepUpProcess"/>
    <dgm:cxn modelId="{3B475013-F311-464F-BAE8-9AEF77F77E6E}" srcId="{857F85D4-249E-4F8F-9263-86EEE59D48B9}" destId="{5C7C6195-0D6F-45B8-8244-DE68F7E8D7E3}" srcOrd="0" destOrd="0" parTransId="{7B57FC14-4329-452F-B5C1-76D6D9D0ED12}" sibTransId="{DAB38ACE-173E-4BBC-96C6-5F6CF01058D4}"/>
    <dgm:cxn modelId="{E9E90886-4792-4093-9A35-FE087AE8F7C7}" type="presOf" srcId="{CBFBE0B3-B81F-4456-A501-1F8B3738BC3F}" destId="{9D9D190C-D321-47D8-B481-AE5E3BC51BE5}" srcOrd="0" destOrd="0" presId="urn:microsoft.com/office/officeart/2009/3/layout/StepUpProcess"/>
    <dgm:cxn modelId="{5EA6182E-6420-4815-BDAF-5308603F4197}" srcId="{CBFBE0B3-B81F-4456-A501-1F8B3738BC3F}" destId="{DDA2C199-1E4F-4D1D-9B66-C2692ACEF31D}" srcOrd="0" destOrd="0" parTransId="{E0EBB967-4E0E-4582-9C4A-4D1E8D9A927D}" sibTransId="{C00BCF67-37BA-4F0C-9863-359EC1C71E0F}"/>
    <dgm:cxn modelId="{838765B2-C309-4FD5-96E9-5209E125E4BA}" type="presParOf" srcId="{C799D601-3636-42D9-8389-51759609664B}" destId="{CF9A836E-0D3E-49AE-9DC4-658DDFF33F6F}" srcOrd="0" destOrd="0" presId="urn:microsoft.com/office/officeart/2009/3/layout/StepUpProcess"/>
    <dgm:cxn modelId="{9EF56DA9-5BAE-4E1B-BB8C-6525FDDDE5AD}" type="presParOf" srcId="{CF9A836E-0D3E-49AE-9DC4-658DDFF33F6F}" destId="{833F7718-A8C3-4845-A017-DC923BF1F797}" srcOrd="0" destOrd="0" presId="urn:microsoft.com/office/officeart/2009/3/layout/StepUpProcess"/>
    <dgm:cxn modelId="{D1EA887F-2A36-4120-8971-7D6D165F3767}" type="presParOf" srcId="{CF9A836E-0D3E-49AE-9DC4-658DDFF33F6F}" destId="{DE4A0FB9-5743-41DB-BD16-8917644E43B6}" srcOrd="1" destOrd="0" presId="urn:microsoft.com/office/officeart/2009/3/layout/StepUpProcess"/>
    <dgm:cxn modelId="{F0367953-E358-4C07-B7E8-740592885D4D}" type="presParOf" srcId="{CF9A836E-0D3E-49AE-9DC4-658DDFF33F6F}" destId="{2BCBE11A-B495-49D8-8259-4820C72E9839}" srcOrd="2" destOrd="0" presId="urn:microsoft.com/office/officeart/2009/3/layout/StepUpProcess"/>
    <dgm:cxn modelId="{B1FA03D1-E151-4CFB-8B80-8FF8E8CDBA95}" type="presParOf" srcId="{C799D601-3636-42D9-8389-51759609664B}" destId="{28F541FA-7608-4B8F-A638-415B38B779C5}" srcOrd="1" destOrd="0" presId="urn:microsoft.com/office/officeart/2009/3/layout/StepUpProcess"/>
    <dgm:cxn modelId="{2812B1F9-A6D0-4730-860A-EC3148AC9ED3}" type="presParOf" srcId="{28F541FA-7608-4B8F-A638-415B38B779C5}" destId="{4AC66289-D5A8-4C5F-98E9-DE2B35BB0464}" srcOrd="0" destOrd="0" presId="urn:microsoft.com/office/officeart/2009/3/layout/StepUpProcess"/>
    <dgm:cxn modelId="{2C1EE078-32EF-4E14-86B5-3D5E1981174A}" type="presParOf" srcId="{C799D601-3636-42D9-8389-51759609664B}" destId="{1FD10442-84F9-41EE-AAA0-D910A446A628}" srcOrd="2" destOrd="0" presId="urn:microsoft.com/office/officeart/2009/3/layout/StepUpProcess"/>
    <dgm:cxn modelId="{51642116-7CD5-42F2-A4C4-90A2A0A9210D}" type="presParOf" srcId="{1FD10442-84F9-41EE-AAA0-D910A446A628}" destId="{1D1A125D-A30B-437A-8FA3-72129C8E1B69}" srcOrd="0" destOrd="0" presId="urn:microsoft.com/office/officeart/2009/3/layout/StepUpProcess"/>
    <dgm:cxn modelId="{FA3CB3B3-90F9-4CAF-A41B-21755D9DBB57}" type="presParOf" srcId="{1FD10442-84F9-41EE-AAA0-D910A446A628}" destId="{F430B4B9-4CA0-452F-81F2-F1CDF35AF49B}" srcOrd="1" destOrd="0" presId="urn:microsoft.com/office/officeart/2009/3/layout/StepUpProcess"/>
    <dgm:cxn modelId="{200B704E-7A62-4AA4-AA4F-3FCF5D31619A}" type="presParOf" srcId="{1FD10442-84F9-41EE-AAA0-D910A446A628}" destId="{A1082C34-8321-446E-8941-8C38C8930FC2}" srcOrd="2" destOrd="0" presId="urn:microsoft.com/office/officeart/2009/3/layout/StepUpProcess"/>
    <dgm:cxn modelId="{25576AD5-4346-48B7-ADEF-F37D1CEA7DDE}" type="presParOf" srcId="{C799D601-3636-42D9-8389-51759609664B}" destId="{DC186ED8-9081-4707-BF17-2FD849B3618D}" srcOrd="3" destOrd="0" presId="urn:microsoft.com/office/officeart/2009/3/layout/StepUpProcess"/>
    <dgm:cxn modelId="{431F9AF3-3C95-489D-91A8-CCEA4B2BB1DA}" type="presParOf" srcId="{DC186ED8-9081-4707-BF17-2FD849B3618D}" destId="{82A9B436-E18D-475E-A869-3ADBEA247748}" srcOrd="0" destOrd="0" presId="urn:microsoft.com/office/officeart/2009/3/layout/StepUpProcess"/>
    <dgm:cxn modelId="{996C10C7-3159-4DB8-9F55-C27BB78984CF}" type="presParOf" srcId="{C799D601-3636-42D9-8389-51759609664B}" destId="{F587A27C-6B74-471F-B98E-AE820175FBB9}" srcOrd="4" destOrd="0" presId="urn:microsoft.com/office/officeart/2009/3/layout/StepUpProcess"/>
    <dgm:cxn modelId="{A3481D8C-6A1A-4AAA-A08F-A675C64F5F95}" type="presParOf" srcId="{F587A27C-6B74-471F-B98E-AE820175FBB9}" destId="{47BAA9E2-B41D-4969-AD6F-FA20AC26D288}" srcOrd="0" destOrd="0" presId="urn:microsoft.com/office/officeart/2009/3/layout/StepUpProcess"/>
    <dgm:cxn modelId="{0DF30E03-C9AA-4272-8AA7-10CD2CC09518}" type="presParOf" srcId="{F587A27C-6B74-471F-B98E-AE820175FBB9}" destId="{C4E178C1-98E5-49AD-B31B-2626D2BF12B6}" srcOrd="1" destOrd="0" presId="urn:microsoft.com/office/officeart/2009/3/layout/StepUpProcess"/>
    <dgm:cxn modelId="{B95B73D6-835C-46B7-9497-2F33CFE1DFB0}" type="presParOf" srcId="{F587A27C-6B74-471F-B98E-AE820175FBB9}" destId="{04C295E7-E5DF-42C1-9B7F-5C759CA83C11}" srcOrd="2" destOrd="0" presId="urn:microsoft.com/office/officeart/2009/3/layout/StepUpProcess"/>
    <dgm:cxn modelId="{83B543C9-2267-42AC-B37B-6C8AD2A8CEB0}" type="presParOf" srcId="{C799D601-3636-42D9-8389-51759609664B}" destId="{31000646-28E8-448C-BB8E-6D428C89EE07}" srcOrd="5" destOrd="0" presId="urn:microsoft.com/office/officeart/2009/3/layout/StepUpProcess"/>
    <dgm:cxn modelId="{79190D5D-8345-4FEF-89E2-7CE89EDD02A9}" type="presParOf" srcId="{31000646-28E8-448C-BB8E-6D428C89EE07}" destId="{E02BE4B8-2AED-4F23-B9D1-572010F8F5D8}" srcOrd="0" destOrd="0" presId="urn:microsoft.com/office/officeart/2009/3/layout/StepUpProcess"/>
    <dgm:cxn modelId="{CBA4A377-930A-48B8-BC8F-E89C8B3265BC}" type="presParOf" srcId="{C799D601-3636-42D9-8389-51759609664B}" destId="{B8784472-BA82-4747-8E8D-9832F6CD353F}" srcOrd="6" destOrd="0" presId="urn:microsoft.com/office/officeart/2009/3/layout/StepUpProcess"/>
    <dgm:cxn modelId="{5D042246-20E4-4249-BBF6-A0F9AEBEF15A}" type="presParOf" srcId="{B8784472-BA82-4747-8E8D-9832F6CD353F}" destId="{F36F86E4-AC9E-4BEA-81FD-53CC5EB412C6}" srcOrd="0" destOrd="0" presId="urn:microsoft.com/office/officeart/2009/3/layout/StepUpProcess"/>
    <dgm:cxn modelId="{398BC595-253D-4957-94D8-E34CAD0E47DB}" type="presParOf" srcId="{B8784472-BA82-4747-8E8D-9832F6CD353F}" destId="{9D9D190C-D321-47D8-B481-AE5E3BC51BE5}" srcOrd="1" destOrd="0" presId="urn:microsoft.com/office/officeart/2009/3/layout/StepUpProcess"/>
    <dgm:cxn modelId="{A1B4440D-3CC8-4011-B9E3-B1D9B8393A58}" type="presParOf" srcId="{B8784472-BA82-4747-8E8D-9832F6CD353F}" destId="{7250E194-A677-4698-9947-B937BF755D94}" srcOrd="2" destOrd="0" presId="urn:microsoft.com/office/officeart/2009/3/layout/StepUpProcess"/>
    <dgm:cxn modelId="{75DDEF2D-5EF3-4684-A80F-3CC236A1CE6E}" type="presParOf" srcId="{C799D601-3636-42D9-8389-51759609664B}" destId="{7AF9FE33-AEBA-4CF4-8758-DC861A754D68}" srcOrd="7" destOrd="0" presId="urn:microsoft.com/office/officeart/2009/3/layout/StepUpProcess"/>
    <dgm:cxn modelId="{B49EB8DA-CFE9-401B-B9CD-53B4B07356CE}" type="presParOf" srcId="{7AF9FE33-AEBA-4CF4-8758-DC861A754D68}" destId="{D79BEC33-F49F-44AA-9518-DF20F5DDFEAD}" srcOrd="0" destOrd="0" presId="urn:microsoft.com/office/officeart/2009/3/layout/StepUpProcess"/>
    <dgm:cxn modelId="{D2E7119A-CFDA-4331-86CE-E2D2F71DACC6}" type="presParOf" srcId="{C799D601-3636-42D9-8389-51759609664B}" destId="{6273BE43-3D5A-42FA-8A72-F8DE12EFA38B}" srcOrd="8" destOrd="0" presId="urn:microsoft.com/office/officeart/2009/3/layout/StepUpProcess"/>
    <dgm:cxn modelId="{50C95208-DB17-4B38-973B-C3520C8D5D8E}" type="presParOf" srcId="{6273BE43-3D5A-42FA-8A72-F8DE12EFA38B}" destId="{F1C883E3-0E20-4ADE-A6CA-7E10280B895E}" srcOrd="0" destOrd="0" presId="urn:microsoft.com/office/officeart/2009/3/layout/StepUpProcess"/>
    <dgm:cxn modelId="{17BCE15E-74C1-4258-A931-E835D01D1B86}" type="presParOf" srcId="{6273BE43-3D5A-42FA-8A72-F8DE12EFA38B}" destId="{53261039-7F67-4E0C-B4AA-94B7F0065776}"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7321DB-6003-4005-BECE-1DAD88CB2AC3}" type="datetimeFigureOut">
              <a:rPr lang="es-EC" smtClean="0"/>
              <a:t>12/3/2018</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15A832-A55E-4D91-A5A5-C6E7C0AEC37B}" type="slidenum">
              <a:rPr lang="es-EC" smtClean="0"/>
              <a:t>‹Nº›</a:t>
            </a:fld>
            <a:endParaRPr lang="es-EC"/>
          </a:p>
        </p:txBody>
      </p:sp>
    </p:spTree>
    <p:extLst>
      <p:ext uri="{BB962C8B-B14F-4D97-AF65-F5344CB8AC3E}">
        <p14:creationId xmlns:p14="http://schemas.microsoft.com/office/powerpoint/2010/main" val="13888714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El</a:t>
            </a:r>
            <a:r>
              <a:rPr lang="es-EC" baseline="0" dirty="0" smtClean="0"/>
              <a:t> contenido de esta presentación se lo abarcará en el siguiente orden:….</a:t>
            </a:r>
            <a:endParaRPr lang="es-EC" dirty="0"/>
          </a:p>
        </p:txBody>
      </p:sp>
      <p:sp>
        <p:nvSpPr>
          <p:cNvPr id="4" name="Marcador de número de diapositiva 3"/>
          <p:cNvSpPr>
            <a:spLocks noGrp="1"/>
          </p:cNvSpPr>
          <p:nvPr>
            <p:ph type="sldNum" sz="quarter" idx="10"/>
          </p:nvPr>
        </p:nvSpPr>
        <p:spPr/>
        <p:txBody>
          <a:bodyPr/>
          <a:lstStyle/>
          <a:p>
            <a:fld id="{7F15A832-A55E-4D91-A5A5-C6E7C0AEC37B}" type="slidenum">
              <a:rPr lang="es-EC" smtClean="0"/>
              <a:t>2</a:t>
            </a:fld>
            <a:endParaRPr lang="es-EC"/>
          </a:p>
        </p:txBody>
      </p:sp>
    </p:spTree>
    <p:extLst>
      <p:ext uri="{BB962C8B-B14F-4D97-AF65-F5344CB8AC3E}">
        <p14:creationId xmlns:p14="http://schemas.microsoft.com/office/powerpoint/2010/main" val="29621541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Se identificó</a:t>
            </a:r>
            <a:r>
              <a:rPr lang="es-EC" baseline="0" dirty="0" smtClean="0"/>
              <a:t> </a:t>
            </a:r>
            <a:r>
              <a:rPr lang="es-EC" baseline="0" dirty="0" err="1" smtClean="0"/>
              <a:t>anaplasma</a:t>
            </a:r>
            <a:r>
              <a:rPr lang="es-EC" baseline="0" dirty="0" smtClean="0"/>
              <a:t> marginale mediante </a:t>
            </a:r>
            <a:r>
              <a:rPr lang="es-EC" baseline="0" dirty="0" err="1" smtClean="0"/>
              <a:t>pcr</a:t>
            </a:r>
            <a:r>
              <a:rPr lang="es-EC" baseline="0" dirty="0" smtClean="0"/>
              <a:t>, se amplificó un </a:t>
            </a:r>
            <a:r>
              <a:rPr lang="es-EC" baseline="0" dirty="0" err="1" smtClean="0"/>
              <a:t>fragemento</a:t>
            </a:r>
            <a:r>
              <a:rPr lang="es-EC" baseline="0" dirty="0" smtClean="0"/>
              <a:t> del gen msp5,  utilizando los </a:t>
            </a:r>
            <a:r>
              <a:rPr lang="es-EC" baseline="0" dirty="0" err="1" smtClean="0"/>
              <a:t>primers</a:t>
            </a:r>
            <a:r>
              <a:rPr lang="es-EC" baseline="0" dirty="0" smtClean="0"/>
              <a:t> </a:t>
            </a:r>
            <a:r>
              <a:rPr lang="es-EC" baseline="0" dirty="0" err="1" smtClean="0"/>
              <a:t>ana</a:t>
            </a:r>
            <a:r>
              <a:rPr lang="es-EC" baseline="0" dirty="0" smtClean="0"/>
              <a:t> 19a y ana19b con las condiciones de reacción y amplificación descritas por tana 2017, para el </a:t>
            </a:r>
            <a:r>
              <a:rPr lang="es-EC" baseline="0" dirty="0" err="1" smtClean="0"/>
              <a:t>diagnótico</a:t>
            </a:r>
            <a:r>
              <a:rPr lang="es-EC" baseline="0" dirty="0" smtClean="0"/>
              <a:t> de Babesia spp. se amplificó un fragmento de gen 18S de RNA </a:t>
            </a:r>
            <a:r>
              <a:rPr lang="es-EC" baseline="0" dirty="0" err="1" smtClean="0"/>
              <a:t>ribosomal</a:t>
            </a:r>
            <a:r>
              <a:rPr lang="es-EC" baseline="0" dirty="0" smtClean="0"/>
              <a:t> en las condiciones de reacción y amplificación descritas por </a:t>
            </a:r>
            <a:r>
              <a:rPr lang="es-EC" baseline="0" dirty="0" err="1" smtClean="0"/>
              <a:t>figueroa</a:t>
            </a:r>
            <a:r>
              <a:rPr lang="es-EC" baseline="0" dirty="0" smtClean="0"/>
              <a:t> y colaboradores en el 2014. Los </a:t>
            </a:r>
            <a:r>
              <a:rPr lang="es-EC" baseline="0" dirty="0" err="1" smtClean="0"/>
              <a:t>amplicones</a:t>
            </a:r>
            <a:r>
              <a:rPr lang="es-EC" baseline="0" dirty="0" smtClean="0"/>
              <a:t> de ambas </a:t>
            </a:r>
            <a:r>
              <a:rPr lang="es-EC" baseline="0" dirty="0" err="1" smtClean="0"/>
              <a:t>pcr</a:t>
            </a:r>
            <a:r>
              <a:rPr lang="es-EC" baseline="0" dirty="0" smtClean="0"/>
              <a:t> fueron revelados con la técnica de electroforesis en gel de agarosa al 2% con una corrida de 1 hora y 25 minutos a 100V y 300mA.</a:t>
            </a:r>
          </a:p>
          <a:p>
            <a:r>
              <a:rPr lang="es-EC" baseline="0" dirty="0" smtClean="0"/>
              <a:t> </a:t>
            </a:r>
            <a:endParaRPr lang="es-EC" dirty="0"/>
          </a:p>
        </p:txBody>
      </p:sp>
      <p:sp>
        <p:nvSpPr>
          <p:cNvPr id="4" name="Marcador de número de diapositiva 3"/>
          <p:cNvSpPr>
            <a:spLocks noGrp="1"/>
          </p:cNvSpPr>
          <p:nvPr>
            <p:ph type="sldNum" sz="quarter" idx="10"/>
          </p:nvPr>
        </p:nvSpPr>
        <p:spPr/>
        <p:txBody>
          <a:bodyPr/>
          <a:lstStyle/>
          <a:p>
            <a:fld id="{7F15A832-A55E-4D91-A5A5-C6E7C0AEC37B}" type="slidenum">
              <a:rPr lang="es-EC" smtClean="0"/>
              <a:t>14</a:t>
            </a:fld>
            <a:endParaRPr lang="es-EC"/>
          </a:p>
        </p:txBody>
      </p:sp>
    </p:spTree>
    <p:extLst>
      <p:ext uri="{BB962C8B-B14F-4D97-AF65-F5344CB8AC3E}">
        <p14:creationId xmlns:p14="http://schemas.microsoft.com/office/powerpoint/2010/main" val="18860769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Como hipótesis</a:t>
            </a:r>
            <a:r>
              <a:rPr lang="es-EC" baseline="0" dirty="0" smtClean="0"/>
              <a:t> para este estudio nos planteamos que…. Los bovinos de la Isla Santa Cruz, Provincia de Galápagos, debido a las condiciones </a:t>
            </a:r>
          </a:p>
          <a:p>
            <a:r>
              <a:rPr lang="es-EC" baseline="0" dirty="0" smtClean="0"/>
              <a:t>ambientales y la presencia de vectores, están infectados con </a:t>
            </a:r>
            <a:r>
              <a:rPr lang="es-EC" baseline="0" dirty="0" err="1" smtClean="0"/>
              <a:t>hemopárasitos</a:t>
            </a:r>
            <a:r>
              <a:rPr lang="es-EC" baseline="0" dirty="0" smtClean="0"/>
              <a:t>.</a:t>
            </a:r>
            <a:endParaRPr lang="es-EC" dirty="0"/>
          </a:p>
        </p:txBody>
      </p:sp>
      <p:sp>
        <p:nvSpPr>
          <p:cNvPr id="4" name="Marcador de número de diapositiva 3"/>
          <p:cNvSpPr>
            <a:spLocks noGrp="1"/>
          </p:cNvSpPr>
          <p:nvPr>
            <p:ph type="sldNum" sz="quarter" idx="10"/>
          </p:nvPr>
        </p:nvSpPr>
        <p:spPr/>
        <p:txBody>
          <a:bodyPr/>
          <a:lstStyle/>
          <a:p>
            <a:fld id="{7F15A832-A55E-4D91-A5A5-C6E7C0AEC37B}" type="slidenum">
              <a:rPr lang="es-EC" smtClean="0"/>
              <a:t>16</a:t>
            </a:fld>
            <a:endParaRPr lang="es-EC"/>
          </a:p>
        </p:txBody>
      </p:sp>
    </p:spTree>
    <p:extLst>
      <p:ext uri="{BB962C8B-B14F-4D97-AF65-F5344CB8AC3E}">
        <p14:creationId xmlns:p14="http://schemas.microsoft.com/office/powerpoint/2010/main" val="2857750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Se recolectó un total</a:t>
            </a:r>
            <a:r>
              <a:rPr lang="es-EC" baseline="0" dirty="0" smtClean="0"/>
              <a:t> de 170 muestras de 19 fincas, a lo largo de toda la zona agropecuaria de la isla, en el mapa se muestra los puntos de muestreo que están cercanos a la línea que representa la </a:t>
            </a:r>
            <a:r>
              <a:rPr lang="es-EC" baseline="0" dirty="0" err="1" smtClean="0"/>
              <a:t>carretara</a:t>
            </a:r>
            <a:r>
              <a:rPr lang="es-EC" baseline="0" dirty="0" smtClean="0"/>
              <a:t> que atraviesa la isla, se tomaron muestras en 7 sectores diferentes, en los lugares con mayor presencia de ganado bovino se muestreó mas de una finca como es el caso de Occidente </a:t>
            </a:r>
            <a:r>
              <a:rPr lang="es-EC" baseline="0" dirty="0" err="1" smtClean="0"/>
              <a:t>salazaca</a:t>
            </a:r>
            <a:r>
              <a:rPr lang="es-EC" baseline="0" dirty="0" smtClean="0"/>
              <a:t> y santa rosa.</a:t>
            </a:r>
            <a:endParaRPr lang="es-EC" dirty="0"/>
          </a:p>
        </p:txBody>
      </p:sp>
      <p:sp>
        <p:nvSpPr>
          <p:cNvPr id="4" name="Marcador de número de diapositiva 3"/>
          <p:cNvSpPr>
            <a:spLocks noGrp="1"/>
          </p:cNvSpPr>
          <p:nvPr>
            <p:ph type="sldNum" sz="quarter" idx="10"/>
          </p:nvPr>
        </p:nvSpPr>
        <p:spPr/>
        <p:txBody>
          <a:bodyPr/>
          <a:lstStyle/>
          <a:p>
            <a:fld id="{7F15A832-A55E-4D91-A5A5-C6E7C0AEC37B}" type="slidenum">
              <a:rPr lang="es-EC" smtClean="0"/>
              <a:t>18</a:t>
            </a:fld>
            <a:endParaRPr lang="es-EC"/>
          </a:p>
        </p:txBody>
      </p:sp>
    </p:spTree>
    <p:extLst>
      <p:ext uri="{BB962C8B-B14F-4D97-AF65-F5344CB8AC3E}">
        <p14:creationId xmlns:p14="http://schemas.microsoft.com/office/powerpoint/2010/main" val="31253712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Para llevar</a:t>
            </a:r>
            <a:r>
              <a:rPr lang="es-EC" baseline="0" dirty="0" smtClean="0"/>
              <a:t> a cabo los análisis fue necesario utilizar la enzima </a:t>
            </a:r>
            <a:r>
              <a:rPr lang="es-EC" baseline="0" dirty="0" err="1" smtClean="0"/>
              <a:t>taq</a:t>
            </a:r>
            <a:r>
              <a:rPr lang="es-EC" baseline="0" dirty="0" smtClean="0"/>
              <a:t> polimerasa de la casa comercial </a:t>
            </a:r>
            <a:r>
              <a:rPr lang="es-EC" baseline="0" dirty="0" err="1" smtClean="0"/>
              <a:t>promega</a:t>
            </a:r>
            <a:r>
              <a:rPr lang="es-EC" baseline="0" dirty="0" smtClean="0"/>
              <a:t>, pero los protocolos de </a:t>
            </a:r>
            <a:r>
              <a:rPr lang="es-EC" baseline="0" dirty="0" err="1" smtClean="0"/>
              <a:t>pcr</a:t>
            </a:r>
            <a:r>
              <a:rPr lang="es-EC" baseline="0" dirty="0" smtClean="0"/>
              <a:t> fueron estandarizados con la enzima </a:t>
            </a:r>
            <a:r>
              <a:rPr lang="es-EC" baseline="0" dirty="0" err="1" smtClean="0"/>
              <a:t>Taq</a:t>
            </a:r>
            <a:r>
              <a:rPr lang="es-EC" baseline="0" dirty="0" smtClean="0"/>
              <a:t> </a:t>
            </a:r>
            <a:r>
              <a:rPr lang="es-EC" baseline="0" dirty="0" err="1" smtClean="0"/>
              <a:t>platinum</a:t>
            </a:r>
            <a:r>
              <a:rPr lang="es-EC" baseline="0" dirty="0" smtClean="0"/>
              <a:t> de la casa comercial </a:t>
            </a:r>
            <a:r>
              <a:rPr lang="es-EC" baseline="0" dirty="0" err="1" smtClean="0"/>
              <a:t>invitrogen</a:t>
            </a:r>
            <a:r>
              <a:rPr lang="es-EC" baseline="0" dirty="0" smtClean="0"/>
              <a:t>, por lo cual se hizo una comparación cualitativa de la amplificación con ambas enzimas en los dos protocolos, para evitar bandas inespecíficas se realizó un gradiente de temperatura de alineamiento en la amplificación del fragmento de gene msp5, la temperatura de 64° no mostró bandas inespecíficas y se trabajó con dicha temperatura en todo e proceso.</a:t>
            </a:r>
          </a:p>
          <a:p>
            <a:r>
              <a:rPr lang="es-EC" baseline="0" dirty="0" smtClean="0"/>
              <a:t> </a:t>
            </a:r>
            <a:endParaRPr lang="es-EC" dirty="0"/>
          </a:p>
        </p:txBody>
      </p:sp>
      <p:sp>
        <p:nvSpPr>
          <p:cNvPr id="4" name="Marcador de número de diapositiva 3"/>
          <p:cNvSpPr>
            <a:spLocks noGrp="1"/>
          </p:cNvSpPr>
          <p:nvPr>
            <p:ph type="sldNum" sz="quarter" idx="10"/>
          </p:nvPr>
        </p:nvSpPr>
        <p:spPr/>
        <p:txBody>
          <a:bodyPr/>
          <a:lstStyle/>
          <a:p>
            <a:fld id="{7F15A832-A55E-4D91-A5A5-C6E7C0AEC37B}" type="slidenum">
              <a:rPr lang="es-EC" smtClean="0"/>
              <a:t>19</a:t>
            </a:fld>
            <a:endParaRPr lang="es-EC"/>
          </a:p>
        </p:txBody>
      </p:sp>
    </p:spTree>
    <p:extLst>
      <p:ext uri="{BB962C8B-B14F-4D97-AF65-F5344CB8AC3E}">
        <p14:creationId xmlns:p14="http://schemas.microsoft.com/office/powerpoint/2010/main" val="30742615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La</a:t>
            </a:r>
            <a:r>
              <a:rPr lang="es-EC" baseline="0" dirty="0" smtClean="0"/>
              <a:t> siguiente imagen muestra evidencia de 9 muestra positivas a Anaplasma marginale, se muestra una banda de 750 pares de base lo que es similar al tamaño de banda de 806 parece de bases reportado por Tavares y </a:t>
            </a:r>
            <a:r>
              <a:rPr lang="es-EC" baseline="0" dirty="0" err="1" smtClean="0"/>
              <a:t>reyna</a:t>
            </a:r>
            <a:r>
              <a:rPr lang="es-EC" baseline="0" dirty="0" smtClean="0"/>
              <a:t> en el 2006 y a las 714 pares de base reportado mor </a:t>
            </a:r>
            <a:r>
              <a:rPr lang="es-EC" baseline="0" dirty="0" err="1" smtClean="0"/>
              <a:t>reyna</a:t>
            </a:r>
            <a:r>
              <a:rPr lang="es-EC" baseline="0" dirty="0" smtClean="0"/>
              <a:t> en el 98, es imagen muestra un tamaño de banda de 400 pares de babes para la amplificación del fragmento del gen 18s RNA </a:t>
            </a:r>
            <a:r>
              <a:rPr lang="es-EC" baseline="0" dirty="0" err="1" smtClean="0"/>
              <a:t>ribosomal</a:t>
            </a:r>
            <a:r>
              <a:rPr lang="es-EC" baseline="0" dirty="0" smtClean="0"/>
              <a:t>, que concuerda con el tamaño de banda reportado por Figueroa en 2014 y </a:t>
            </a:r>
            <a:r>
              <a:rPr lang="es-EC" baseline="0" dirty="0" err="1" smtClean="0"/>
              <a:t>carret</a:t>
            </a:r>
            <a:r>
              <a:rPr lang="es-EC" baseline="0" dirty="0" smtClean="0"/>
              <a:t> en el 99. Se tomaron 6 muestra positivas a </a:t>
            </a:r>
            <a:r>
              <a:rPr lang="es-EC" baseline="0" dirty="0" err="1" smtClean="0"/>
              <a:t>babesia</a:t>
            </a:r>
            <a:r>
              <a:rPr lang="es-EC" baseline="0" dirty="0" smtClean="0"/>
              <a:t> spp. y se las confirmaron  por medio de </a:t>
            </a:r>
            <a:r>
              <a:rPr lang="es-EC" baseline="0" dirty="0" err="1" smtClean="0"/>
              <a:t>pcr</a:t>
            </a:r>
            <a:r>
              <a:rPr lang="es-EC" baseline="0" dirty="0" smtClean="0"/>
              <a:t> utilizando los primes bec-uf1 y </a:t>
            </a:r>
            <a:r>
              <a:rPr lang="es-EC" baseline="0" dirty="0" err="1" smtClean="0"/>
              <a:t>bec-ur</a:t>
            </a:r>
            <a:r>
              <a:rPr lang="es-EC" baseline="0" dirty="0" smtClean="0"/>
              <a:t> proporcionados por el centro internacional de zoonosis.</a:t>
            </a:r>
            <a:endParaRPr lang="es-EC" dirty="0"/>
          </a:p>
        </p:txBody>
      </p:sp>
      <p:sp>
        <p:nvSpPr>
          <p:cNvPr id="4" name="Marcador de número de diapositiva 3"/>
          <p:cNvSpPr>
            <a:spLocks noGrp="1"/>
          </p:cNvSpPr>
          <p:nvPr>
            <p:ph type="sldNum" sz="quarter" idx="10"/>
          </p:nvPr>
        </p:nvSpPr>
        <p:spPr/>
        <p:txBody>
          <a:bodyPr/>
          <a:lstStyle/>
          <a:p>
            <a:fld id="{7F15A832-A55E-4D91-A5A5-C6E7C0AEC37B}" type="slidenum">
              <a:rPr lang="es-EC" smtClean="0"/>
              <a:t>20</a:t>
            </a:fld>
            <a:endParaRPr lang="es-EC"/>
          </a:p>
        </p:txBody>
      </p:sp>
    </p:spTree>
    <p:extLst>
      <p:ext uri="{BB962C8B-B14F-4D97-AF65-F5344CB8AC3E}">
        <p14:creationId xmlns:p14="http://schemas.microsoft.com/office/powerpoint/2010/main" val="35874778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En el ensayo de Elisa se obtuvo absorbancia para las</a:t>
            </a:r>
            <a:r>
              <a:rPr lang="es-EC" baseline="0" dirty="0" smtClean="0"/>
              <a:t> 170 muestras de sueros y para las 40 muestras de suero control negativo.</a:t>
            </a:r>
            <a:endParaRPr lang="es-EC" dirty="0"/>
          </a:p>
        </p:txBody>
      </p:sp>
      <p:sp>
        <p:nvSpPr>
          <p:cNvPr id="4" name="Marcador de número de diapositiva 3"/>
          <p:cNvSpPr>
            <a:spLocks noGrp="1"/>
          </p:cNvSpPr>
          <p:nvPr>
            <p:ph type="sldNum" sz="quarter" idx="10"/>
          </p:nvPr>
        </p:nvSpPr>
        <p:spPr/>
        <p:txBody>
          <a:bodyPr/>
          <a:lstStyle/>
          <a:p>
            <a:fld id="{7F15A832-A55E-4D91-A5A5-C6E7C0AEC37B}" type="slidenum">
              <a:rPr lang="es-EC" smtClean="0"/>
              <a:t>21</a:t>
            </a:fld>
            <a:endParaRPr lang="es-EC"/>
          </a:p>
        </p:txBody>
      </p:sp>
    </p:spTree>
    <p:extLst>
      <p:ext uri="{BB962C8B-B14F-4D97-AF65-F5344CB8AC3E}">
        <p14:creationId xmlns:p14="http://schemas.microsoft.com/office/powerpoint/2010/main" val="13012893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7F15A832-A55E-4D91-A5A5-C6E7C0AEC37B}" type="slidenum">
              <a:rPr lang="es-EC" smtClean="0"/>
              <a:t>22</a:t>
            </a:fld>
            <a:endParaRPr lang="es-EC"/>
          </a:p>
        </p:txBody>
      </p:sp>
    </p:spTree>
    <p:extLst>
      <p:ext uri="{BB962C8B-B14F-4D97-AF65-F5344CB8AC3E}">
        <p14:creationId xmlns:p14="http://schemas.microsoft.com/office/powerpoint/2010/main" val="2609746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Los </a:t>
            </a:r>
            <a:r>
              <a:rPr lang="es-EC" dirty="0" err="1" smtClean="0"/>
              <a:t>hemotrópicos</a:t>
            </a:r>
            <a:r>
              <a:rPr lang="es-EC" baseline="0" dirty="0" smtClean="0"/>
              <a:t> son parásitos que tienen tropismo por la sangre y producen </a:t>
            </a:r>
            <a:r>
              <a:rPr lang="es-EC" baseline="0" dirty="0" err="1" smtClean="0"/>
              <a:t>multiples</a:t>
            </a:r>
            <a:r>
              <a:rPr lang="es-EC" baseline="0" dirty="0" smtClean="0"/>
              <a:t> enfermedades, entre ellas la </a:t>
            </a:r>
            <a:r>
              <a:rPr lang="es-EC" baseline="0" dirty="0" err="1" smtClean="0"/>
              <a:t>anaplosmosis</a:t>
            </a:r>
            <a:r>
              <a:rPr lang="es-EC" baseline="0" dirty="0" smtClean="0"/>
              <a:t>, </a:t>
            </a:r>
            <a:r>
              <a:rPr lang="es-EC" baseline="0" dirty="0" err="1" smtClean="0"/>
              <a:t>babesiosis</a:t>
            </a:r>
            <a:r>
              <a:rPr lang="es-EC" baseline="0" dirty="0" smtClean="0"/>
              <a:t> y la </a:t>
            </a:r>
            <a:r>
              <a:rPr lang="es-EC" baseline="0" dirty="0" err="1" smtClean="0"/>
              <a:t>trypanosomosis</a:t>
            </a:r>
            <a:r>
              <a:rPr lang="es-EC" baseline="0" dirty="0" smtClean="0"/>
              <a:t> bovina, la </a:t>
            </a:r>
            <a:r>
              <a:rPr lang="es-EC" baseline="0" dirty="0" err="1" smtClean="0"/>
              <a:t>anaplasmosis</a:t>
            </a:r>
            <a:r>
              <a:rPr lang="es-EC" baseline="0" dirty="0" smtClean="0"/>
              <a:t> es  causada por la bacteria </a:t>
            </a:r>
            <a:r>
              <a:rPr lang="es-EC" baseline="0" dirty="0" err="1" smtClean="0"/>
              <a:t>gram</a:t>
            </a:r>
            <a:r>
              <a:rPr lang="es-EC" baseline="0" dirty="0" smtClean="0"/>
              <a:t> negativa </a:t>
            </a:r>
            <a:r>
              <a:rPr lang="es-EC" baseline="0" dirty="0" err="1" smtClean="0"/>
              <a:t>anaplasma</a:t>
            </a:r>
            <a:r>
              <a:rPr lang="es-EC" baseline="0" dirty="0" smtClean="0"/>
              <a:t> marginale, que es intracelular obligada y parasita los </a:t>
            </a:r>
            <a:r>
              <a:rPr lang="es-EC" baseline="0" dirty="0" err="1" smtClean="0"/>
              <a:t>globulos</a:t>
            </a:r>
            <a:r>
              <a:rPr lang="es-EC" baseline="0" dirty="0" smtClean="0"/>
              <a:t> rojos del animal. El </a:t>
            </a:r>
            <a:r>
              <a:rPr lang="es-EC" baseline="0" dirty="0" err="1" smtClean="0"/>
              <a:t>periodod</a:t>
            </a:r>
            <a:r>
              <a:rPr lang="es-EC" baseline="0" dirty="0" smtClean="0"/>
              <a:t> de incubación de la </a:t>
            </a:r>
            <a:r>
              <a:rPr lang="es-EC" baseline="0" dirty="0" err="1" smtClean="0"/>
              <a:t>infermdad</a:t>
            </a:r>
            <a:r>
              <a:rPr lang="es-EC" baseline="0" dirty="0" smtClean="0"/>
              <a:t> es de 7 a 60 días con un promedio de 28 días dependiendo de la carga parasitara en el inoculo inicial. Los síntomas son comunes entre las tres enfermedades a tratar en este estudio, con ciertas variaciones, El estado aguda de la infección causa fiebre letargia ictericia abortos perdida de peso anemia y en algunos caso causa la muerte del animal. Esta enfermedad tiene una distribución mundial principalmente en zonas tropicales y subtropicales. Su </a:t>
            </a:r>
            <a:r>
              <a:rPr lang="es-EC" baseline="0" dirty="0" err="1" smtClean="0"/>
              <a:t>transmición</a:t>
            </a:r>
            <a:r>
              <a:rPr lang="es-EC" baseline="0" dirty="0" smtClean="0"/>
              <a:t> es bilógica por medio del vector garrapata o mecánica por insectos </a:t>
            </a:r>
            <a:r>
              <a:rPr lang="es-EC" baseline="0" dirty="0" err="1" smtClean="0"/>
              <a:t>hemtófagos</a:t>
            </a:r>
            <a:r>
              <a:rPr lang="es-EC" baseline="0" dirty="0" smtClean="0"/>
              <a:t>, además un forma de diseminación importante es la </a:t>
            </a:r>
            <a:r>
              <a:rPr lang="es-EC" baseline="0" dirty="0" err="1" smtClean="0"/>
              <a:t>transmición</a:t>
            </a:r>
            <a:r>
              <a:rPr lang="es-EC" baseline="0" dirty="0" smtClean="0"/>
              <a:t> iatrogénica.</a:t>
            </a:r>
            <a:endParaRPr lang="es-EC" dirty="0"/>
          </a:p>
        </p:txBody>
      </p:sp>
      <p:sp>
        <p:nvSpPr>
          <p:cNvPr id="4" name="Marcador de número de diapositiva 3"/>
          <p:cNvSpPr>
            <a:spLocks noGrp="1"/>
          </p:cNvSpPr>
          <p:nvPr>
            <p:ph type="sldNum" sz="quarter" idx="10"/>
          </p:nvPr>
        </p:nvSpPr>
        <p:spPr/>
        <p:txBody>
          <a:bodyPr/>
          <a:lstStyle/>
          <a:p>
            <a:fld id="{7F15A832-A55E-4D91-A5A5-C6E7C0AEC37B}" type="slidenum">
              <a:rPr lang="es-EC" smtClean="0"/>
              <a:t>4</a:t>
            </a:fld>
            <a:endParaRPr lang="es-EC"/>
          </a:p>
        </p:txBody>
      </p:sp>
    </p:spTree>
    <p:extLst>
      <p:ext uri="{BB962C8B-B14F-4D97-AF65-F5344CB8AC3E}">
        <p14:creationId xmlns:p14="http://schemas.microsoft.com/office/powerpoint/2010/main" val="530123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La </a:t>
            </a:r>
            <a:r>
              <a:rPr lang="es-EC" dirty="0" err="1" smtClean="0"/>
              <a:t>babesiosis</a:t>
            </a:r>
            <a:r>
              <a:rPr lang="es-EC" dirty="0" smtClean="0"/>
              <a:t> bovina por otra parte es ocasionada </a:t>
            </a:r>
            <a:r>
              <a:rPr lang="es-EC" dirty="0" err="1" smtClean="0"/>
              <a:t>ppor</a:t>
            </a:r>
            <a:r>
              <a:rPr lang="es-EC" dirty="0" smtClean="0"/>
              <a:t> los parásitos</a:t>
            </a:r>
            <a:r>
              <a:rPr lang="es-EC" baseline="0" dirty="0" smtClean="0"/>
              <a:t> </a:t>
            </a:r>
            <a:r>
              <a:rPr lang="es-EC" baseline="0" dirty="0" err="1" smtClean="0"/>
              <a:t>intrecelulares</a:t>
            </a:r>
            <a:r>
              <a:rPr lang="es-EC" baseline="0" dirty="0" smtClean="0"/>
              <a:t> obligados, </a:t>
            </a:r>
            <a:r>
              <a:rPr lang="es-EC" baseline="0" dirty="0" err="1" smtClean="0"/>
              <a:t>babesia</a:t>
            </a:r>
            <a:r>
              <a:rPr lang="es-EC" baseline="0" dirty="0" smtClean="0"/>
              <a:t> </a:t>
            </a:r>
            <a:r>
              <a:rPr lang="es-EC" baseline="0" dirty="0" err="1" smtClean="0"/>
              <a:t>bovis</a:t>
            </a:r>
            <a:r>
              <a:rPr lang="es-EC" baseline="0" dirty="0" smtClean="0"/>
              <a:t> y </a:t>
            </a:r>
            <a:r>
              <a:rPr lang="es-EC" baseline="0" dirty="0" err="1" smtClean="0"/>
              <a:t>baesia</a:t>
            </a:r>
            <a:r>
              <a:rPr lang="es-EC" baseline="0" dirty="0" smtClean="0"/>
              <a:t> </a:t>
            </a:r>
            <a:r>
              <a:rPr lang="es-EC" baseline="0" dirty="0" err="1" smtClean="0"/>
              <a:t>bigemina</a:t>
            </a:r>
            <a:r>
              <a:rPr lang="es-EC" baseline="0" dirty="0" smtClean="0"/>
              <a:t>, y afecta en gran medida a los eritrocitos. Los síntomas de esta enfermedad son anemia, fiebre, ictericia, hemoglobinuria, depresión, debilidad muscular, falta de apetito y en </a:t>
            </a:r>
            <a:r>
              <a:rPr lang="es-EC" baseline="0" dirty="0" err="1" smtClean="0"/>
              <a:t>ocaciones</a:t>
            </a:r>
            <a:r>
              <a:rPr lang="es-EC" baseline="0" dirty="0" smtClean="0"/>
              <a:t> la muerte. Su principal forma de transmisión es bilógica por medio del vector garrapata que forma parte de su complejo ciclo bilógico, está mas disemina en países tropicales y subtropicales donde exista infestaciones de garrapatas, en </a:t>
            </a:r>
            <a:r>
              <a:rPr lang="es-EC" baseline="0" dirty="0" err="1" smtClean="0"/>
              <a:t>america</a:t>
            </a:r>
            <a:r>
              <a:rPr lang="es-EC" baseline="0" dirty="0" smtClean="0"/>
              <a:t> del sur el </a:t>
            </a:r>
            <a:r>
              <a:rPr lang="es-EC" baseline="0" dirty="0" err="1" smtClean="0"/>
              <a:t>principar</a:t>
            </a:r>
            <a:r>
              <a:rPr lang="es-EC" baseline="0" dirty="0" smtClean="0"/>
              <a:t> vector de </a:t>
            </a:r>
            <a:r>
              <a:rPr lang="es-EC" baseline="0" dirty="0" err="1" smtClean="0"/>
              <a:t>babesia</a:t>
            </a:r>
            <a:r>
              <a:rPr lang="es-EC" baseline="0" dirty="0" smtClean="0"/>
              <a:t> es </a:t>
            </a:r>
            <a:r>
              <a:rPr lang="es-EC" baseline="0" dirty="0" err="1" smtClean="0"/>
              <a:t>Rhipicephalus</a:t>
            </a:r>
            <a:r>
              <a:rPr lang="es-EC" baseline="0" dirty="0" smtClean="0"/>
              <a:t> </a:t>
            </a:r>
            <a:r>
              <a:rPr lang="es-EC" baseline="0" dirty="0" err="1" smtClean="0"/>
              <a:t>microplus</a:t>
            </a:r>
            <a:r>
              <a:rPr lang="es-EC" baseline="0" dirty="0" smtClean="0"/>
              <a:t> o antes conocida como </a:t>
            </a:r>
            <a:r>
              <a:rPr lang="es-EC" baseline="0" dirty="0" err="1" smtClean="0"/>
              <a:t>biphilus</a:t>
            </a:r>
            <a:r>
              <a:rPr lang="es-EC" baseline="0" dirty="0" smtClean="0"/>
              <a:t> </a:t>
            </a:r>
            <a:r>
              <a:rPr lang="es-EC" baseline="0" dirty="0" err="1" smtClean="0"/>
              <a:t>microplus</a:t>
            </a:r>
            <a:r>
              <a:rPr lang="es-EC" baseline="0" dirty="0" smtClean="0"/>
              <a:t>.</a:t>
            </a:r>
            <a:endParaRPr lang="es-EC" dirty="0"/>
          </a:p>
        </p:txBody>
      </p:sp>
      <p:sp>
        <p:nvSpPr>
          <p:cNvPr id="4" name="Marcador de número de diapositiva 3"/>
          <p:cNvSpPr>
            <a:spLocks noGrp="1"/>
          </p:cNvSpPr>
          <p:nvPr>
            <p:ph type="sldNum" sz="quarter" idx="10"/>
          </p:nvPr>
        </p:nvSpPr>
        <p:spPr/>
        <p:txBody>
          <a:bodyPr/>
          <a:lstStyle/>
          <a:p>
            <a:fld id="{7F15A832-A55E-4D91-A5A5-C6E7C0AEC37B}" type="slidenum">
              <a:rPr lang="es-EC" smtClean="0"/>
              <a:t>5</a:t>
            </a:fld>
            <a:endParaRPr lang="es-EC"/>
          </a:p>
        </p:txBody>
      </p:sp>
    </p:spTree>
    <p:extLst>
      <p:ext uri="{BB962C8B-B14F-4D97-AF65-F5344CB8AC3E}">
        <p14:creationId xmlns:p14="http://schemas.microsoft.com/office/powerpoint/2010/main" val="1269454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La </a:t>
            </a:r>
            <a:r>
              <a:rPr lang="es-EC" dirty="0" err="1" smtClean="0"/>
              <a:t>trypanosomosis</a:t>
            </a:r>
            <a:r>
              <a:rPr lang="es-EC" dirty="0" smtClean="0"/>
              <a:t> </a:t>
            </a:r>
            <a:r>
              <a:rPr lang="es-EC" dirty="0" err="1" smtClean="0"/>
              <a:t>ocsionada</a:t>
            </a:r>
            <a:r>
              <a:rPr lang="es-EC" dirty="0" smtClean="0"/>
              <a:t> por los protozoarios Trypanosoma</a:t>
            </a:r>
            <a:r>
              <a:rPr lang="es-EC" baseline="0" dirty="0" smtClean="0"/>
              <a:t> </a:t>
            </a:r>
            <a:r>
              <a:rPr lang="es-EC" baseline="0" dirty="0" err="1" smtClean="0"/>
              <a:t>vivax</a:t>
            </a:r>
            <a:r>
              <a:rPr lang="es-EC" baseline="0" dirty="0" smtClean="0"/>
              <a:t> y tripanosoma </a:t>
            </a:r>
            <a:r>
              <a:rPr lang="es-EC" baseline="0" dirty="0" err="1" smtClean="0"/>
              <a:t>evansi</a:t>
            </a:r>
            <a:r>
              <a:rPr lang="es-EC" baseline="0" dirty="0" smtClean="0"/>
              <a:t> no son parásitos intracelulares, se encuentran libres en el torrente sanguíneo pero igual afectan a los eritrocitos. Los principales síntomas de esta enfermedad, semejante a las ya mencionadas, son fiebre debilidad </a:t>
            </a:r>
            <a:r>
              <a:rPr lang="es-EC" baseline="0" dirty="0" err="1" smtClean="0"/>
              <a:t>icgericia</a:t>
            </a:r>
            <a:r>
              <a:rPr lang="es-EC" baseline="0" dirty="0" smtClean="0"/>
              <a:t> Lagrimeo perdida de peso, inflamación de nódulos linfático, anemia y en casos severos la muerte. Tripanosoma </a:t>
            </a:r>
            <a:r>
              <a:rPr lang="es-EC" baseline="0" dirty="0" err="1" smtClean="0"/>
              <a:t>vivax</a:t>
            </a:r>
            <a:r>
              <a:rPr lang="es-EC" baseline="0" dirty="0" smtClean="0"/>
              <a:t> se encuentra en áfrica y </a:t>
            </a:r>
            <a:r>
              <a:rPr lang="es-EC" baseline="0" dirty="0" err="1" smtClean="0"/>
              <a:t>America</a:t>
            </a:r>
            <a:r>
              <a:rPr lang="es-EC" baseline="0" dirty="0" smtClean="0"/>
              <a:t> del sur pero Trypanosoma </a:t>
            </a:r>
            <a:r>
              <a:rPr lang="es-EC" baseline="0" dirty="0" err="1" smtClean="0"/>
              <a:t>evansi</a:t>
            </a:r>
            <a:r>
              <a:rPr lang="es-EC" baseline="0" dirty="0" smtClean="0"/>
              <a:t> está mas distribuido, se lo encuentra en </a:t>
            </a:r>
            <a:r>
              <a:rPr lang="es-EC" baseline="0" dirty="0" err="1" smtClean="0"/>
              <a:t>africa</a:t>
            </a:r>
            <a:r>
              <a:rPr lang="es-EC" baseline="0" dirty="0" smtClean="0"/>
              <a:t>, </a:t>
            </a:r>
            <a:r>
              <a:rPr lang="es-EC" baseline="0" dirty="0" err="1" smtClean="0"/>
              <a:t>america</a:t>
            </a:r>
            <a:r>
              <a:rPr lang="es-EC" baseline="0" dirty="0" smtClean="0"/>
              <a:t> del sur, Asia y Australia. La transmisión de tripanosoma </a:t>
            </a:r>
            <a:r>
              <a:rPr lang="es-EC" baseline="0" dirty="0" err="1" smtClean="0"/>
              <a:t>vivax</a:t>
            </a:r>
            <a:r>
              <a:rPr lang="es-EC" baseline="0" dirty="0" smtClean="0"/>
              <a:t> es biológica en </a:t>
            </a:r>
            <a:r>
              <a:rPr lang="es-EC" baseline="0" dirty="0" err="1" smtClean="0"/>
              <a:t>Africa</a:t>
            </a:r>
            <a:r>
              <a:rPr lang="es-EC" baseline="0" dirty="0" smtClean="0"/>
              <a:t> mediada por moscas del género </a:t>
            </a:r>
            <a:r>
              <a:rPr lang="es-EC" baseline="0" dirty="0" err="1" smtClean="0"/>
              <a:t>Glosina</a:t>
            </a:r>
            <a:r>
              <a:rPr lang="es-EC" baseline="0" dirty="0" smtClean="0"/>
              <a:t> y en américa al no </a:t>
            </a:r>
            <a:r>
              <a:rPr lang="es-EC" baseline="0" dirty="0" err="1" smtClean="0"/>
              <a:t>exister</a:t>
            </a:r>
            <a:r>
              <a:rPr lang="es-EC" baseline="0" dirty="0" smtClean="0"/>
              <a:t> el vector se adaptó a una </a:t>
            </a:r>
            <a:r>
              <a:rPr lang="es-EC" baseline="0" dirty="0" err="1" smtClean="0"/>
              <a:t>transmición</a:t>
            </a:r>
            <a:r>
              <a:rPr lang="es-EC" baseline="0" dirty="0" smtClean="0"/>
              <a:t> mecánica mediada por moscas hematófagas del género </a:t>
            </a:r>
            <a:r>
              <a:rPr lang="es-EC" baseline="0" dirty="0" err="1" smtClean="0"/>
              <a:t>Stoys</a:t>
            </a:r>
            <a:r>
              <a:rPr lang="es-EC" baseline="0" dirty="0" smtClean="0"/>
              <a:t> y </a:t>
            </a:r>
            <a:r>
              <a:rPr lang="es-EC" baseline="0" dirty="0" err="1" smtClean="0"/>
              <a:t>tabanus</a:t>
            </a:r>
            <a:r>
              <a:rPr lang="es-EC" baseline="0" dirty="0" smtClean="0"/>
              <a:t>, Trypanosoma </a:t>
            </a:r>
            <a:r>
              <a:rPr lang="es-EC" baseline="0" dirty="0" err="1" smtClean="0"/>
              <a:t>evansi</a:t>
            </a:r>
            <a:r>
              <a:rPr lang="es-EC" baseline="0" dirty="0" smtClean="0"/>
              <a:t> por otra parte tiene una transmisión netamente mecánica por los insectos ya mencionados.</a:t>
            </a:r>
          </a:p>
          <a:p>
            <a:endParaRPr lang="es-EC" dirty="0"/>
          </a:p>
        </p:txBody>
      </p:sp>
      <p:sp>
        <p:nvSpPr>
          <p:cNvPr id="4" name="Marcador de número de diapositiva 3"/>
          <p:cNvSpPr>
            <a:spLocks noGrp="1"/>
          </p:cNvSpPr>
          <p:nvPr>
            <p:ph type="sldNum" sz="quarter" idx="10"/>
          </p:nvPr>
        </p:nvSpPr>
        <p:spPr/>
        <p:txBody>
          <a:bodyPr/>
          <a:lstStyle/>
          <a:p>
            <a:fld id="{7F15A832-A55E-4D91-A5A5-C6E7C0AEC37B}" type="slidenum">
              <a:rPr lang="es-EC" smtClean="0"/>
              <a:t>6</a:t>
            </a:fld>
            <a:endParaRPr lang="es-EC"/>
          </a:p>
        </p:txBody>
      </p:sp>
    </p:spTree>
    <p:extLst>
      <p:ext uri="{BB962C8B-B14F-4D97-AF65-F5344CB8AC3E}">
        <p14:creationId xmlns:p14="http://schemas.microsoft.com/office/powerpoint/2010/main" val="1821990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Como antecedentes podemos nombrar prevalencias de </a:t>
            </a:r>
            <a:r>
              <a:rPr lang="es-EC" dirty="0" err="1" smtClean="0"/>
              <a:t>hemoparásitos</a:t>
            </a:r>
            <a:r>
              <a:rPr lang="es-EC" baseline="0" dirty="0" smtClean="0"/>
              <a:t> ya reportadas en Ecuador entre el 2014 y el 2017…..</a:t>
            </a:r>
          </a:p>
          <a:p>
            <a:r>
              <a:rPr lang="es-EC" baseline="0" dirty="0" smtClean="0"/>
              <a:t> </a:t>
            </a:r>
            <a:endParaRPr lang="es-EC" dirty="0"/>
          </a:p>
        </p:txBody>
      </p:sp>
      <p:sp>
        <p:nvSpPr>
          <p:cNvPr id="4" name="Marcador de número de diapositiva 3"/>
          <p:cNvSpPr>
            <a:spLocks noGrp="1"/>
          </p:cNvSpPr>
          <p:nvPr>
            <p:ph type="sldNum" sz="quarter" idx="10"/>
          </p:nvPr>
        </p:nvSpPr>
        <p:spPr/>
        <p:txBody>
          <a:bodyPr/>
          <a:lstStyle/>
          <a:p>
            <a:fld id="{7F15A832-A55E-4D91-A5A5-C6E7C0AEC37B}" type="slidenum">
              <a:rPr lang="es-EC" smtClean="0"/>
              <a:t>7</a:t>
            </a:fld>
            <a:endParaRPr lang="es-EC"/>
          </a:p>
        </p:txBody>
      </p:sp>
    </p:spTree>
    <p:extLst>
      <p:ext uri="{BB962C8B-B14F-4D97-AF65-F5344CB8AC3E}">
        <p14:creationId xmlns:p14="http://schemas.microsoft.com/office/powerpoint/2010/main" val="2733602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Como objetivo general del proyectos nos planteamos</a:t>
            </a:r>
            <a:r>
              <a:rPr lang="es-EC" baseline="0" dirty="0" smtClean="0"/>
              <a:t> diagnosticar…</a:t>
            </a:r>
          </a:p>
          <a:p>
            <a:r>
              <a:rPr lang="es-EC" baseline="0" dirty="0" smtClean="0"/>
              <a:t>Para lograrlo no planteamos los siguientes objetivos específicos evaluar…</a:t>
            </a:r>
          </a:p>
          <a:p>
            <a:endParaRPr lang="es-EC" dirty="0"/>
          </a:p>
        </p:txBody>
      </p:sp>
      <p:sp>
        <p:nvSpPr>
          <p:cNvPr id="4" name="Marcador de número de diapositiva 3"/>
          <p:cNvSpPr>
            <a:spLocks noGrp="1"/>
          </p:cNvSpPr>
          <p:nvPr>
            <p:ph type="sldNum" sz="quarter" idx="10"/>
          </p:nvPr>
        </p:nvSpPr>
        <p:spPr/>
        <p:txBody>
          <a:bodyPr/>
          <a:lstStyle/>
          <a:p>
            <a:fld id="{7F15A832-A55E-4D91-A5A5-C6E7C0AEC37B}" type="slidenum">
              <a:rPr lang="es-EC" smtClean="0"/>
              <a:t>9</a:t>
            </a:fld>
            <a:endParaRPr lang="es-EC"/>
          </a:p>
        </p:txBody>
      </p:sp>
    </p:spTree>
    <p:extLst>
      <p:ext uri="{BB962C8B-B14F-4D97-AF65-F5344CB8AC3E}">
        <p14:creationId xmlns:p14="http://schemas.microsoft.com/office/powerpoint/2010/main" val="21092166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dirty="0" smtClean="0"/>
              <a:t>La zona de estudio fue </a:t>
            </a:r>
            <a:r>
              <a:rPr lang="es-EC" sz="1200" b="1" dirty="0" smtClean="0"/>
              <a:t>Isla Santa Cruz, Provincia de Galápagos</a:t>
            </a:r>
            <a:r>
              <a:rPr lang="es-EC" sz="1200" b="0" baseline="0" dirty="0" smtClean="0"/>
              <a:t> como se muestra en la ilustración, se tomó muestras de 19 fincas y se recolectó un total de 170 muestras de sangre. Este estudio está enmarcado dentro del proyecto de vinculación denominado….</a:t>
            </a:r>
            <a:r>
              <a:rPr lang="es-EC" sz="1200" b="1" dirty="0" smtClean="0">
                <a:latin typeface="Times New Roman" panose="02020603050405020304" pitchFamily="18" charset="0"/>
                <a:ea typeface="Calibri" panose="020F0502020204030204" pitchFamily="34" charset="0"/>
              </a:rPr>
              <a:t> Métodos de diagnóstico biotecnológico de enfermedades en animales, buenas prácticas agropecuarias a través de capacitación y transferencia de tecnología en las Islas Galápagos.</a:t>
            </a:r>
            <a:endParaRPr lang="es-EC" sz="1200" b="1"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s-EC" sz="1200" b="1" dirty="0" smtClean="0"/>
          </a:p>
        </p:txBody>
      </p:sp>
      <p:sp>
        <p:nvSpPr>
          <p:cNvPr id="4" name="Marcador de número de diapositiva 3"/>
          <p:cNvSpPr>
            <a:spLocks noGrp="1"/>
          </p:cNvSpPr>
          <p:nvPr>
            <p:ph type="sldNum" sz="quarter" idx="10"/>
          </p:nvPr>
        </p:nvSpPr>
        <p:spPr/>
        <p:txBody>
          <a:bodyPr/>
          <a:lstStyle/>
          <a:p>
            <a:fld id="{7F15A832-A55E-4D91-A5A5-C6E7C0AEC37B}" type="slidenum">
              <a:rPr lang="es-EC" smtClean="0"/>
              <a:t>11</a:t>
            </a:fld>
            <a:endParaRPr lang="es-EC"/>
          </a:p>
        </p:txBody>
      </p:sp>
    </p:spTree>
    <p:extLst>
      <p:ext uri="{BB962C8B-B14F-4D97-AF65-F5344CB8AC3E}">
        <p14:creationId xmlns:p14="http://schemas.microsoft.com/office/powerpoint/2010/main" val="622454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Se tomaron muestras de sangre en</a:t>
            </a:r>
            <a:r>
              <a:rPr lang="es-EC" baseline="0" dirty="0" smtClean="0"/>
              <a:t> tubos con anticoagulante y sin anticoagulante,  </a:t>
            </a:r>
            <a:r>
              <a:rPr lang="es-EC" dirty="0" smtClean="0"/>
              <a:t>utilizando el método de </a:t>
            </a:r>
            <a:r>
              <a:rPr lang="es-EC" dirty="0" err="1" smtClean="0"/>
              <a:t>venopunción</a:t>
            </a:r>
            <a:r>
              <a:rPr lang="es-EC" dirty="0" smtClean="0"/>
              <a:t> </a:t>
            </a:r>
            <a:r>
              <a:rPr lang="es-EC" dirty="0" err="1" smtClean="0"/>
              <a:t>cocciegea</a:t>
            </a:r>
            <a:r>
              <a:rPr lang="es-EC" dirty="0" smtClean="0"/>
              <a:t> , de tubo sin anticoagulantes se extrajo</a:t>
            </a:r>
            <a:r>
              <a:rPr lang="es-EC" baseline="0" dirty="0" smtClean="0"/>
              <a:t> el suero mediante </a:t>
            </a:r>
            <a:r>
              <a:rPr lang="es-EC" baseline="0" dirty="0" err="1" smtClean="0"/>
              <a:t>centrifucgación</a:t>
            </a:r>
            <a:r>
              <a:rPr lang="es-EC" baseline="0" dirty="0" smtClean="0"/>
              <a:t> a 2500rpm </a:t>
            </a:r>
            <a:r>
              <a:rPr lang="es-EC" baseline="0" dirty="0" err="1" smtClean="0"/>
              <a:t>ydel</a:t>
            </a:r>
            <a:r>
              <a:rPr lang="es-EC" baseline="0" dirty="0" smtClean="0"/>
              <a:t> tubo con </a:t>
            </a:r>
            <a:r>
              <a:rPr lang="es-EC" baseline="0" dirty="0" err="1" smtClean="0"/>
              <a:t>anticoagolante</a:t>
            </a:r>
            <a:r>
              <a:rPr lang="es-EC" baseline="0" dirty="0" smtClean="0"/>
              <a:t> se extrajo ADN con ayuda del kit de purificación de </a:t>
            </a:r>
            <a:r>
              <a:rPr lang="es-EC" baseline="0" dirty="0" err="1" smtClean="0"/>
              <a:t>adn</a:t>
            </a:r>
            <a:r>
              <a:rPr lang="es-EC" baseline="0" dirty="0" smtClean="0"/>
              <a:t> </a:t>
            </a:r>
            <a:r>
              <a:rPr lang="es-EC" baseline="0" dirty="0" err="1" smtClean="0"/>
              <a:t>wizar</a:t>
            </a:r>
            <a:r>
              <a:rPr lang="es-EC" baseline="0" dirty="0" smtClean="0"/>
              <a:t> </a:t>
            </a:r>
            <a:r>
              <a:rPr lang="es-EC" baseline="0" dirty="0" err="1" smtClean="0"/>
              <a:t>genomic</a:t>
            </a:r>
            <a:r>
              <a:rPr lang="es-EC" baseline="0" dirty="0" smtClean="0"/>
              <a:t>, con los sueros se realizó pruebas de </a:t>
            </a:r>
            <a:r>
              <a:rPr lang="es-EC" baseline="0" dirty="0" err="1" smtClean="0"/>
              <a:t>Elisay</a:t>
            </a:r>
            <a:r>
              <a:rPr lang="es-EC" baseline="0" dirty="0" smtClean="0"/>
              <a:t> el </a:t>
            </a:r>
            <a:r>
              <a:rPr lang="es-EC" baseline="0" dirty="0" err="1" smtClean="0"/>
              <a:t>adn</a:t>
            </a:r>
            <a:r>
              <a:rPr lang="es-EC" baseline="0" dirty="0" smtClean="0"/>
              <a:t> se o utilizó para correr pruebas de </a:t>
            </a:r>
            <a:r>
              <a:rPr lang="es-EC" baseline="0" dirty="0" err="1" smtClean="0"/>
              <a:t>pcr</a:t>
            </a:r>
            <a:r>
              <a:rPr lang="es-EC" baseline="0" dirty="0" smtClean="0"/>
              <a:t>. Con los resultados obtenidos se obtuvo la prevalencia de las enfermedades y </a:t>
            </a:r>
            <a:r>
              <a:rPr lang="es-EC" baseline="0" dirty="0" err="1" smtClean="0"/>
              <a:t>conla</a:t>
            </a:r>
            <a:r>
              <a:rPr lang="es-EC" baseline="0" dirty="0" smtClean="0"/>
              <a:t> ayuda de una encuesta realizada en campo se determinó diferencias entre factores como edad sexo y raza utilizando las pruebas estadísticas </a:t>
            </a:r>
            <a:r>
              <a:rPr lang="es-EC" baseline="0" dirty="0" err="1" smtClean="0"/>
              <a:t>chi</a:t>
            </a:r>
            <a:r>
              <a:rPr lang="es-EC" baseline="0" dirty="0" smtClean="0"/>
              <a:t> cuadrado y t </a:t>
            </a:r>
            <a:r>
              <a:rPr lang="es-EC" baseline="0" dirty="0" err="1" smtClean="0"/>
              <a:t>student</a:t>
            </a:r>
            <a:endParaRPr lang="es-EC" baseline="0" dirty="0" smtClean="0"/>
          </a:p>
          <a:p>
            <a:endParaRPr lang="es-EC" dirty="0"/>
          </a:p>
        </p:txBody>
      </p:sp>
      <p:sp>
        <p:nvSpPr>
          <p:cNvPr id="4" name="Marcador de número de diapositiva 3"/>
          <p:cNvSpPr>
            <a:spLocks noGrp="1"/>
          </p:cNvSpPr>
          <p:nvPr>
            <p:ph type="sldNum" sz="quarter" idx="10"/>
          </p:nvPr>
        </p:nvSpPr>
        <p:spPr/>
        <p:txBody>
          <a:bodyPr/>
          <a:lstStyle/>
          <a:p>
            <a:fld id="{7F15A832-A55E-4D91-A5A5-C6E7C0AEC37B}" type="slidenum">
              <a:rPr lang="es-EC" smtClean="0"/>
              <a:t>12</a:t>
            </a:fld>
            <a:endParaRPr lang="es-EC"/>
          </a:p>
        </p:txBody>
      </p:sp>
    </p:spTree>
    <p:extLst>
      <p:ext uri="{BB962C8B-B14F-4D97-AF65-F5344CB8AC3E}">
        <p14:creationId xmlns:p14="http://schemas.microsoft.com/office/powerpoint/2010/main" val="38769867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En el ensayo de Elisa indirecto se </a:t>
            </a:r>
            <a:r>
              <a:rPr lang="es-EC" dirty="0" err="1" smtClean="0"/>
              <a:t>sencibilizó</a:t>
            </a:r>
            <a:r>
              <a:rPr lang="es-EC" dirty="0" smtClean="0"/>
              <a:t> las placas</a:t>
            </a:r>
            <a:r>
              <a:rPr lang="es-EC" baseline="0" dirty="0" smtClean="0"/>
              <a:t> con extracto de tripanosoma </a:t>
            </a:r>
            <a:r>
              <a:rPr lang="es-EC" baseline="0" dirty="0" err="1" smtClean="0"/>
              <a:t>evansi</a:t>
            </a:r>
            <a:r>
              <a:rPr lang="es-EC" baseline="0" dirty="0" smtClean="0"/>
              <a:t> y se incubó durante toda la noche, posteriormente se realizó el </a:t>
            </a:r>
            <a:r>
              <a:rPr lang="es-EC" baseline="0" dirty="0" err="1" smtClean="0"/>
              <a:t>bloquéo</a:t>
            </a:r>
            <a:r>
              <a:rPr lang="es-EC" baseline="0" dirty="0" smtClean="0"/>
              <a:t> de la placa con leche de soya para evitar que los anticuerpos primario se adhieran a la placa, como siguiente paso se añadió los sueros de estudio en una dilución 1 en 100 y se incubó, luego e añadió el conjugado </a:t>
            </a:r>
            <a:r>
              <a:rPr lang="es-EC" baseline="0" dirty="0" err="1" smtClean="0"/>
              <a:t>hrp</a:t>
            </a:r>
            <a:r>
              <a:rPr lang="es-EC" baseline="0" dirty="0" smtClean="0"/>
              <a:t> </a:t>
            </a:r>
            <a:r>
              <a:rPr lang="es-EC" baseline="0" dirty="0" err="1" smtClean="0"/>
              <a:t>antibovino</a:t>
            </a:r>
            <a:r>
              <a:rPr lang="es-EC" baseline="0" dirty="0" smtClean="0"/>
              <a:t> y se volvió a incubar, una vez terminada la incubación se añadió el cromógeno </a:t>
            </a:r>
            <a:r>
              <a:rPr lang="es-EC" baseline="0" dirty="0" err="1" smtClean="0"/>
              <a:t>abts</a:t>
            </a:r>
            <a:r>
              <a:rPr lang="es-EC" baseline="0" dirty="0" smtClean="0"/>
              <a:t> y se leyó las absorbancias a los 45 minutos a una longitud de onda de 405. Para </a:t>
            </a:r>
            <a:r>
              <a:rPr lang="es-EC" baseline="0" dirty="0" err="1" smtClean="0"/>
              <a:t>discrimar</a:t>
            </a:r>
            <a:r>
              <a:rPr lang="es-EC" baseline="0" dirty="0" smtClean="0"/>
              <a:t> los </a:t>
            </a:r>
            <a:r>
              <a:rPr lang="es-EC" baseline="0" dirty="0" err="1" smtClean="0"/>
              <a:t>positvos</a:t>
            </a:r>
            <a:r>
              <a:rPr lang="es-EC" baseline="0" dirty="0" smtClean="0"/>
              <a:t> de los negativos se utilizaron </a:t>
            </a:r>
            <a:r>
              <a:rPr lang="es-EC" baseline="0" dirty="0" err="1" smtClean="0"/>
              <a:t>sueron</a:t>
            </a:r>
            <a:r>
              <a:rPr lang="es-EC" baseline="0" dirty="0" smtClean="0"/>
              <a:t> negativos previamente comprobados, con los que se realizó un Elisa y con esas absorbancias se obtuvo el punto de corte sumando la media mas 3 veces la </a:t>
            </a:r>
            <a:r>
              <a:rPr lang="es-EC" baseline="0" dirty="0" err="1" smtClean="0"/>
              <a:t>desciación</a:t>
            </a:r>
            <a:r>
              <a:rPr lang="es-EC" baseline="0" dirty="0" smtClean="0"/>
              <a:t> estándar.</a:t>
            </a:r>
          </a:p>
          <a:p>
            <a:endParaRPr lang="es-EC" dirty="0"/>
          </a:p>
        </p:txBody>
      </p:sp>
      <p:sp>
        <p:nvSpPr>
          <p:cNvPr id="4" name="Marcador de número de diapositiva 3"/>
          <p:cNvSpPr>
            <a:spLocks noGrp="1"/>
          </p:cNvSpPr>
          <p:nvPr>
            <p:ph type="sldNum" sz="quarter" idx="10"/>
          </p:nvPr>
        </p:nvSpPr>
        <p:spPr/>
        <p:txBody>
          <a:bodyPr/>
          <a:lstStyle/>
          <a:p>
            <a:fld id="{7F15A832-A55E-4D91-A5A5-C6E7C0AEC37B}" type="slidenum">
              <a:rPr lang="es-EC" smtClean="0"/>
              <a:t>13</a:t>
            </a:fld>
            <a:endParaRPr lang="es-EC"/>
          </a:p>
        </p:txBody>
      </p:sp>
    </p:spTree>
    <p:extLst>
      <p:ext uri="{BB962C8B-B14F-4D97-AF65-F5344CB8AC3E}">
        <p14:creationId xmlns:p14="http://schemas.microsoft.com/office/powerpoint/2010/main" val="23248205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vmlDrawing" Target="../drawings/vmlDrawing2.v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3.xml"/><Relationship Id="rId1" Type="http://schemas.openxmlformats.org/officeDocument/2006/relationships/vmlDrawing" Target="../drawings/vmlDrawing3.v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emf"/></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aphicFrame>
        <p:nvGraphicFramePr>
          <p:cNvPr id="2" name="Object 46"/>
          <p:cNvGraphicFramePr>
            <a:graphicFrameLocks noChangeAspect="1"/>
          </p:cNvGraphicFramePr>
          <p:nvPr userDrawn="1"/>
        </p:nvGraphicFramePr>
        <p:xfrm>
          <a:off x="0" y="981075"/>
          <a:ext cx="12192000" cy="5616575"/>
        </p:xfrm>
        <a:graphic>
          <a:graphicData uri="http://schemas.openxmlformats.org/presentationml/2006/ole">
            <mc:AlternateContent xmlns:mc="http://schemas.openxmlformats.org/markup-compatibility/2006">
              <mc:Choice xmlns:v="urn:schemas-microsoft-com:vml" Requires="v">
                <p:oleObj spid="_x0000_s6231" name="CorelDRAW" r:id="rId3" imgW="9151920" imgH="5621400" progId="">
                  <p:embed/>
                </p:oleObj>
              </mc:Choice>
              <mc:Fallback>
                <p:oleObj name="CorelDRAW" r:id="rId3" imgW="9151920" imgH="56214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12192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4"/>
          <p:cNvSpPr>
            <a:spLocks noChangeArrowheads="1"/>
          </p:cNvSpPr>
          <p:nvPr userDrawn="1"/>
        </p:nvSpPr>
        <p:spPr bwMode="auto">
          <a:xfrm>
            <a:off x="609600" y="6245225"/>
            <a:ext cx="2844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s-EC" altLang="es-EC" sz="1400">
              <a:solidFill>
                <a:srgbClr val="000000"/>
              </a:solidFill>
            </a:endParaRPr>
          </a:p>
        </p:txBody>
      </p:sp>
      <p:sp>
        <p:nvSpPr>
          <p:cNvPr id="4" name="Rectangle 25"/>
          <p:cNvSpPr>
            <a:spLocks noChangeArrowheads="1"/>
          </p:cNvSpPr>
          <p:nvPr userDrawn="1"/>
        </p:nvSpPr>
        <p:spPr bwMode="auto">
          <a:xfrm>
            <a:off x="4165600" y="6245225"/>
            <a:ext cx="3860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endParaRPr lang="es-EC" altLang="es-EC" sz="1400">
              <a:solidFill>
                <a:srgbClr val="000000"/>
              </a:solidFill>
            </a:endParaRPr>
          </a:p>
        </p:txBody>
      </p:sp>
      <p:sp>
        <p:nvSpPr>
          <p:cNvPr id="5" name="Rectangle 26"/>
          <p:cNvSpPr>
            <a:spLocks noChangeArrowheads="1"/>
          </p:cNvSpPr>
          <p:nvPr userDrawn="1"/>
        </p:nvSpPr>
        <p:spPr bwMode="auto">
          <a:xfrm>
            <a:off x="609600" y="6245225"/>
            <a:ext cx="2844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s-EC" altLang="es-EC" sz="1400">
              <a:solidFill>
                <a:srgbClr val="000000"/>
              </a:solidFill>
            </a:endParaRPr>
          </a:p>
        </p:txBody>
      </p:sp>
      <p:sp>
        <p:nvSpPr>
          <p:cNvPr id="6" name="Rectangle 27"/>
          <p:cNvSpPr>
            <a:spLocks noChangeArrowheads="1"/>
          </p:cNvSpPr>
          <p:nvPr userDrawn="1"/>
        </p:nvSpPr>
        <p:spPr bwMode="auto">
          <a:xfrm>
            <a:off x="4165600" y="6245225"/>
            <a:ext cx="3860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endParaRPr lang="es-EC" altLang="es-EC" sz="1400">
              <a:solidFill>
                <a:srgbClr val="000000"/>
              </a:solidFill>
            </a:endParaRPr>
          </a:p>
        </p:txBody>
      </p:sp>
      <p:pic>
        <p:nvPicPr>
          <p:cNvPr id="7" name="Picture 48" descr="bannner 2"/>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0" y="5722938"/>
            <a:ext cx="1219200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50"/>
          <p:cNvSpPr>
            <a:spLocks noChangeArrowheads="1"/>
          </p:cNvSpPr>
          <p:nvPr userDrawn="1"/>
        </p:nvSpPr>
        <p:spPr bwMode="auto">
          <a:xfrm>
            <a:off x="289984" y="260351"/>
            <a:ext cx="1056216" cy="792163"/>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s-EC" altLang="es-EC" sz="1800">
              <a:solidFill>
                <a:srgbClr val="000000"/>
              </a:solidFill>
            </a:endParaRPr>
          </a:p>
        </p:txBody>
      </p:sp>
      <p:pic>
        <p:nvPicPr>
          <p:cNvPr id="9" name="Picture 49" descr="LOGO ESPE ORIGINAL copia"/>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43934" y="115888"/>
            <a:ext cx="4417484"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4663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609600" y="1600201"/>
            <a:ext cx="10972800" cy="4525963"/>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extLst>
      <p:ext uri="{BB962C8B-B14F-4D97-AF65-F5344CB8AC3E}">
        <p14:creationId xmlns:p14="http://schemas.microsoft.com/office/powerpoint/2010/main" val="1441668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a:prstGeom prst="rect">
            <a:avLst/>
          </a:prstGeom>
        </p:spPr>
        <p:txBody>
          <a:bodyPr vert="eaVert"/>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609600" y="274639"/>
            <a:ext cx="8026400" cy="5851525"/>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extLst>
      <p:ext uri="{BB962C8B-B14F-4D97-AF65-F5344CB8AC3E}">
        <p14:creationId xmlns:p14="http://schemas.microsoft.com/office/powerpoint/2010/main" val="2355060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aphicFrame>
        <p:nvGraphicFramePr>
          <p:cNvPr id="2" name="Object 46"/>
          <p:cNvGraphicFramePr>
            <a:graphicFrameLocks noChangeAspect="1"/>
          </p:cNvGraphicFramePr>
          <p:nvPr userDrawn="1"/>
        </p:nvGraphicFramePr>
        <p:xfrm>
          <a:off x="0" y="981075"/>
          <a:ext cx="12192000" cy="5616575"/>
        </p:xfrm>
        <a:graphic>
          <a:graphicData uri="http://schemas.openxmlformats.org/presentationml/2006/ole">
            <mc:AlternateContent xmlns:mc="http://schemas.openxmlformats.org/markup-compatibility/2006">
              <mc:Choice xmlns:v="urn:schemas-microsoft-com:vml" Requires="v">
                <p:oleObj spid="_x0000_s7255" name="CorelDRAW" r:id="rId3" imgW="9151920" imgH="5621400" progId="">
                  <p:embed/>
                </p:oleObj>
              </mc:Choice>
              <mc:Fallback>
                <p:oleObj name="CorelDRAW" r:id="rId3" imgW="9151920" imgH="56214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12192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4"/>
          <p:cNvSpPr>
            <a:spLocks noChangeArrowheads="1"/>
          </p:cNvSpPr>
          <p:nvPr userDrawn="1"/>
        </p:nvSpPr>
        <p:spPr bwMode="auto">
          <a:xfrm>
            <a:off x="609600" y="6245225"/>
            <a:ext cx="2844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s-EC" altLang="es-EC" sz="1400">
              <a:solidFill>
                <a:srgbClr val="000000"/>
              </a:solidFill>
            </a:endParaRPr>
          </a:p>
        </p:txBody>
      </p:sp>
      <p:sp>
        <p:nvSpPr>
          <p:cNvPr id="4" name="Rectangle 25"/>
          <p:cNvSpPr>
            <a:spLocks noChangeArrowheads="1"/>
          </p:cNvSpPr>
          <p:nvPr userDrawn="1"/>
        </p:nvSpPr>
        <p:spPr bwMode="auto">
          <a:xfrm>
            <a:off x="4165600" y="6245225"/>
            <a:ext cx="3860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endParaRPr lang="es-EC" altLang="es-EC" sz="1400">
              <a:solidFill>
                <a:srgbClr val="000000"/>
              </a:solidFill>
            </a:endParaRPr>
          </a:p>
        </p:txBody>
      </p:sp>
      <p:sp>
        <p:nvSpPr>
          <p:cNvPr id="5" name="Rectangle 26"/>
          <p:cNvSpPr>
            <a:spLocks noChangeArrowheads="1"/>
          </p:cNvSpPr>
          <p:nvPr userDrawn="1"/>
        </p:nvSpPr>
        <p:spPr bwMode="auto">
          <a:xfrm>
            <a:off x="609600" y="6245225"/>
            <a:ext cx="2844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s-EC" altLang="es-EC" sz="1400">
              <a:solidFill>
                <a:srgbClr val="000000"/>
              </a:solidFill>
            </a:endParaRPr>
          </a:p>
        </p:txBody>
      </p:sp>
      <p:sp>
        <p:nvSpPr>
          <p:cNvPr id="6" name="Rectangle 27"/>
          <p:cNvSpPr>
            <a:spLocks noChangeArrowheads="1"/>
          </p:cNvSpPr>
          <p:nvPr userDrawn="1"/>
        </p:nvSpPr>
        <p:spPr bwMode="auto">
          <a:xfrm>
            <a:off x="4165600" y="6245225"/>
            <a:ext cx="3860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endParaRPr lang="es-EC" altLang="es-EC" sz="1400">
              <a:solidFill>
                <a:srgbClr val="000000"/>
              </a:solidFill>
            </a:endParaRPr>
          </a:p>
        </p:txBody>
      </p:sp>
      <p:pic>
        <p:nvPicPr>
          <p:cNvPr id="7" name="Picture 48" descr="bannner 2"/>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0" y="5722938"/>
            <a:ext cx="1219200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50"/>
          <p:cNvSpPr>
            <a:spLocks noChangeArrowheads="1"/>
          </p:cNvSpPr>
          <p:nvPr userDrawn="1"/>
        </p:nvSpPr>
        <p:spPr bwMode="auto">
          <a:xfrm>
            <a:off x="289984" y="260351"/>
            <a:ext cx="1056216" cy="792163"/>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s-EC" altLang="es-EC" sz="1800">
              <a:solidFill>
                <a:srgbClr val="000000"/>
              </a:solidFill>
            </a:endParaRPr>
          </a:p>
        </p:txBody>
      </p:sp>
      <p:pic>
        <p:nvPicPr>
          <p:cNvPr id="9" name="Picture 49" descr="LOGO ESPE ORIGINAL copia"/>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43934" y="115888"/>
            <a:ext cx="4417484"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00039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smtClean="0"/>
              <a:t>Haga clic para modificar el estilo de título del patrón</a:t>
            </a:r>
            <a:endParaRPr lang="es-EC"/>
          </a:p>
        </p:txBody>
      </p:sp>
      <p:sp>
        <p:nvSpPr>
          <p:cNvPr id="3" name="2 Marcador de contenido"/>
          <p:cNvSpPr>
            <a:spLocks noGrp="1"/>
          </p:cNvSpPr>
          <p:nvPr>
            <p:ph idx="1"/>
          </p:nvPr>
        </p:nvSpPr>
        <p:spPr>
          <a:xfrm>
            <a:off x="609600" y="1600201"/>
            <a:ext cx="10972800" cy="4525963"/>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extLst>
      <p:ext uri="{BB962C8B-B14F-4D97-AF65-F5344CB8AC3E}">
        <p14:creationId xmlns:p14="http://schemas.microsoft.com/office/powerpoint/2010/main" val="7652112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extLst>
      <p:ext uri="{BB962C8B-B14F-4D97-AF65-F5344CB8AC3E}">
        <p14:creationId xmlns:p14="http://schemas.microsoft.com/office/powerpoint/2010/main" val="23555596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smtClean="0"/>
              <a:t>Haga clic para modificar el estilo de título del patrón</a:t>
            </a:r>
            <a:endParaRPr lang="es-EC"/>
          </a:p>
        </p:txBody>
      </p:sp>
      <p:sp>
        <p:nvSpPr>
          <p:cNvPr id="3" name="2 Marcador de contenido"/>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extLst>
      <p:ext uri="{BB962C8B-B14F-4D97-AF65-F5344CB8AC3E}">
        <p14:creationId xmlns:p14="http://schemas.microsoft.com/office/powerpoint/2010/main" val="241483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lvl1pPr>
              <a:defRPr/>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texto"/>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extLst>
      <p:ext uri="{BB962C8B-B14F-4D97-AF65-F5344CB8AC3E}">
        <p14:creationId xmlns:p14="http://schemas.microsoft.com/office/powerpoint/2010/main" val="35192827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smtClean="0"/>
              <a:t>Haga clic para modificar el estilo de título del patrón</a:t>
            </a:r>
            <a:endParaRPr lang="es-EC"/>
          </a:p>
        </p:txBody>
      </p:sp>
    </p:spTree>
    <p:extLst>
      <p:ext uri="{BB962C8B-B14F-4D97-AF65-F5344CB8AC3E}">
        <p14:creationId xmlns:p14="http://schemas.microsoft.com/office/powerpoint/2010/main" val="1864599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38442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a:prstGeom prst="rect">
            <a:avLst/>
          </a:prstGeom>
        </p:spPr>
        <p:txBody>
          <a:bodyPr anchor="b"/>
          <a:lstStyle>
            <a:lvl1pPr algn="l">
              <a:defRPr sz="2000" b="1"/>
            </a:lvl1pPr>
          </a:lstStyle>
          <a:p>
            <a:r>
              <a:rPr lang="es-ES" smtClean="0"/>
              <a:t>Haga clic para modificar el estilo de título del patrón</a:t>
            </a:r>
            <a:endParaRPr lang="es-EC"/>
          </a:p>
        </p:txBody>
      </p:sp>
      <p:sp>
        <p:nvSpPr>
          <p:cNvPr id="3" name="2 Marcador de contenido"/>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texto"/>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extLst>
      <p:ext uri="{BB962C8B-B14F-4D97-AF65-F5344CB8AC3E}">
        <p14:creationId xmlns:p14="http://schemas.microsoft.com/office/powerpoint/2010/main" val="2593193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smtClean="0"/>
              <a:t>Haga clic para modificar el estilo de título del patrón</a:t>
            </a:r>
            <a:endParaRPr lang="es-EC"/>
          </a:p>
        </p:txBody>
      </p:sp>
      <p:sp>
        <p:nvSpPr>
          <p:cNvPr id="3" name="2 Marcador de contenido"/>
          <p:cNvSpPr>
            <a:spLocks noGrp="1"/>
          </p:cNvSpPr>
          <p:nvPr>
            <p:ph idx="1"/>
          </p:nvPr>
        </p:nvSpPr>
        <p:spPr>
          <a:xfrm>
            <a:off x="609600" y="1600201"/>
            <a:ext cx="10972800" cy="4525963"/>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extLst>
      <p:ext uri="{BB962C8B-B14F-4D97-AF65-F5344CB8AC3E}">
        <p14:creationId xmlns:p14="http://schemas.microsoft.com/office/powerpoint/2010/main" val="16627801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a:prstGeom prst="rect">
            <a:avLst/>
          </a:prstGeom>
        </p:spPr>
        <p:txBody>
          <a:bodyPr anchor="b"/>
          <a:lstStyle>
            <a:lvl1pPr algn="l">
              <a:defRPr sz="2000" b="1"/>
            </a:lvl1pPr>
          </a:lstStyle>
          <a:p>
            <a:r>
              <a:rPr lang="es-ES" smtClean="0"/>
              <a:t>Haga clic para modificar el estilo de título del patrón</a:t>
            </a:r>
            <a:endParaRPr lang="es-EC"/>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C" noProof="0" smtClean="0"/>
          </a:p>
        </p:txBody>
      </p:sp>
      <p:sp>
        <p:nvSpPr>
          <p:cNvPr id="4" name="3 Marcador de texto"/>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extLst>
      <p:ext uri="{BB962C8B-B14F-4D97-AF65-F5344CB8AC3E}">
        <p14:creationId xmlns:p14="http://schemas.microsoft.com/office/powerpoint/2010/main" val="14411742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609600" y="1600201"/>
            <a:ext cx="10972800" cy="4525963"/>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extLst>
      <p:ext uri="{BB962C8B-B14F-4D97-AF65-F5344CB8AC3E}">
        <p14:creationId xmlns:p14="http://schemas.microsoft.com/office/powerpoint/2010/main" val="39619936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a:prstGeom prst="rect">
            <a:avLst/>
          </a:prstGeom>
        </p:spPr>
        <p:txBody>
          <a:bodyPr vert="eaVert"/>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609600" y="274639"/>
            <a:ext cx="8026400" cy="5851525"/>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extLst>
      <p:ext uri="{BB962C8B-B14F-4D97-AF65-F5344CB8AC3E}">
        <p14:creationId xmlns:p14="http://schemas.microsoft.com/office/powerpoint/2010/main" val="3611673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aphicFrame>
        <p:nvGraphicFramePr>
          <p:cNvPr id="2" name="Object 46"/>
          <p:cNvGraphicFramePr>
            <a:graphicFrameLocks noChangeAspect="1"/>
          </p:cNvGraphicFramePr>
          <p:nvPr/>
        </p:nvGraphicFramePr>
        <p:xfrm>
          <a:off x="0" y="981075"/>
          <a:ext cx="12192000" cy="5616575"/>
        </p:xfrm>
        <a:graphic>
          <a:graphicData uri="http://schemas.openxmlformats.org/presentationml/2006/ole">
            <mc:AlternateContent xmlns:mc="http://schemas.openxmlformats.org/markup-compatibility/2006">
              <mc:Choice xmlns:v="urn:schemas-microsoft-com:vml" Requires="v">
                <p:oleObj spid="_x0000_s8279" name="CorelDRAW" r:id="rId3" imgW="9151920" imgH="5621400" progId="">
                  <p:embed/>
                </p:oleObj>
              </mc:Choice>
              <mc:Fallback>
                <p:oleObj name="CorelDRAW" r:id="rId3" imgW="9151920" imgH="56214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12192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4"/>
          <p:cNvSpPr>
            <a:spLocks noChangeArrowheads="1"/>
          </p:cNvSpPr>
          <p:nvPr/>
        </p:nvSpPr>
        <p:spPr bwMode="auto">
          <a:xfrm>
            <a:off x="609600" y="6245225"/>
            <a:ext cx="2844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s-EC" altLang="es-EC" sz="1400">
              <a:solidFill>
                <a:srgbClr val="000000"/>
              </a:solidFill>
            </a:endParaRPr>
          </a:p>
        </p:txBody>
      </p:sp>
      <p:sp>
        <p:nvSpPr>
          <p:cNvPr id="4" name="Rectangle 25"/>
          <p:cNvSpPr>
            <a:spLocks noChangeArrowheads="1"/>
          </p:cNvSpPr>
          <p:nvPr/>
        </p:nvSpPr>
        <p:spPr bwMode="auto">
          <a:xfrm>
            <a:off x="4165600" y="6245225"/>
            <a:ext cx="3860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endParaRPr lang="es-EC" altLang="es-EC" sz="1400">
              <a:solidFill>
                <a:srgbClr val="000000"/>
              </a:solidFill>
            </a:endParaRPr>
          </a:p>
        </p:txBody>
      </p:sp>
      <p:sp>
        <p:nvSpPr>
          <p:cNvPr id="5" name="Rectangle 26"/>
          <p:cNvSpPr>
            <a:spLocks noChangeArrowheads="1"/>
          </p:cNvSpPr>
          <p:nvPr/>
        </p:nvSpPr>
        <p:spPr bwMode="auto">
          <a:xfrm>
            <a:off x="609600" y="6245225"/>
            <a:ext cx="2844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s-EC" altLang="es-EC" sz="1400">
              <a:solidFill>
                <a:srgbClr val="000000"/>
              </a:solidFill>
            </a:endParaRPr>
          </a:p>
        </p:txBody>
      </p:sp>
      <p:sp>
        <p:nvSpPr>
          <p:cNvPr id="6" name="Rectangle 27"/>
          <p:cNvSpPr>
            <a:spLocks noChangeArrowheads="1"/>
          </p:cNvSpPr>
          <p:nvPr/>
        </p:nvSpPr>
        <p:spPr bwMode="auto">
          <a:xfrm>
            <a:off x="4165600" y="6245225"/>
            <a:ext cx="3860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endParaRPr lang="es-EC" altLang="es-EC" sz="1400">
              <a:solidFill>
                <a:srgbClr val="000000"/>
              </a:solidFill>
            </a:endParaRPr>
          </a:p>
        </p:txBody>
      </p:sp>
      <p:pic>
        <p:nvPicPr>
          <p:cNvPr id="7" name="Picture 48" descr="bannner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722938"/>
            <a:ext cx="1219200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50"/>
          <p:cNvSpPr>
            <a:spLocks noChangeArrowheads="1"/>
          </p:cNvSpPr>
          <p:nvPr/>
        </p:nvSpPr>
        <p:spPr bwMode="auto">
          <a:xfrm>
            <a:off x="289984" y="260351"/>
            <a:ext cx="1056216" cy="792163"/>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s-EC" altLang="es-EC" sz="1800">
              <a:solidFill>
                <a:srgbClr val="000000"/>
              </a:solidFill>
            </a:endParaRPr>
          </a:p>
        </p:txBody>
      </p:sp>
      <p:pic>
        <p:nvPicPr>
          <p:cNvPr id="9" name="Picture 49" descr="LOGO ESPE ORIGINAL copi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3934" y="115888"/>
            <a:ext cx="4417484"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07616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smtClean="0"/>
              <a:t>Haga clic para modificar el estilo de título del patrón</a:t>
            </a:r>
            <a:endParaRPr lang="es-EC"/>
          </a:p>
        </p:txBody>
      </p:sp>
      <p:sp>
        <p:nvSpPr>
          <p:cNvPr id="3" name="2 Marcador de contenido"/>
          <p:cNvSpPr>
            <a:spLocks noGrp="1"/>
          </p:cNvSpPr>
          <p:nvPr>
            <p:ph idx="1"/>
          </p:nvPr>
        </p:nvSpPr>
        <p:spPr>
          <a:xfrm>
            <a:off x="609600" y="1600201"/>
            <a:ext cx="10972800" cy="4525963"/>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extLst>
      <p:ext uri="{BB962C8B-B14F-4D97-AF65-F5344CB8AC3E}">
        <p14:creationId xmlns:p14="http://schemas.microsoft.com/office/powerpoint/2010/main" val="14869241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extLst>
      <p:ext uri="{BB962C8B-B14F-4D97-AF65-F5344CB8AC3E}">
        <p14:creationId xmlns:p14="http://schemas.microsoft.com/office/powerpoint/2010/main" val="1835891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smtClean="0"/>
              <a:t>Haga clic para modificar el estilo de título del patrón</a:t>
            </a:r>
            <a:endParaRPr lang="es-EC"/>
          </a:p>
        </p:txBody>
      </p:sp>
      <p:sp>
        <p:nvSpPr>
          <p:cNvPr id="3" name="2 Marcador de contenido"/>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extLst>
      <p:ext uri="{BB962C8B-B14F-4D97-AF65-F5344CB8AC3E}">
        <p14:creationId xmlns:p14="http://schemas.microsoft.com/office/powerpoint/2010/main" val="17331872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lvl1pPr>
              <a:defRPr/>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texto"/>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extLst>
      <p:ext uri="{BB962C8B-B14F-4D97-AF65-F5344CB8AC3E}">
        <p14:creationId xmlns:p14="http://schemas.microsoft.com/office/powerpoint/2010/main" val="1672515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smtClean="0"/>
              <a:t>Haga clic para modificar el estilo de título del patrón</a:t>
            </a:r>
            <a:endParaRPr lang="es-EC"/>
          </a:p>
        </p:txBody>
      </p:sp>
    </p:spTree>
    <p:extLst>
      <p:ext uri="{BB962C8B-B14F-4D97-AF65-F5344CB8AC3E}">
        <p14:creationId xmlns:p14="http://schemas.microsoft.com/office/powerpoint/2010/main" val="38686140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2350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extLst>
      <p:ext uri="{BB962C8B-B14F-4D97-AF65-F5344CB8AC3E}">
        <p14:creationId xmlns:p14="http://schemas.microsoft.com/office/powerpoint/2010/main" val="38357686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a:prstGeom prst="rect">
            <a:avLst/>
          </a:prstGeom>
        </p:spPr>
        <p:txBody>
          <a:bodyPr anchor="b"/>
          <a:lstStyle>
            <a:lvl1pPr algn="l">
              <a:defRPr sz="2000" b="1"/>
            </a:lvl1pPr>
          </a:lstStyle>
          <a:p>
            <a:r>
              <a:rPr lang="es-ES" smtClean="0"/>
              <a:t>Haga clic para modificar el estilo de título del patrón</a:t>
            </a:r>
            <a:endParaRPr lang="es-EC"/>
          </a:p>
        </p:txBody>
      </p:sp>
      <p:sp>
        <p:nvSpPr>
          <p:cNvPr id="3" name="2 Marcador de contenido"/>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texto"/>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extLst>
      <p:ext uri="{BB962C8B-B14F-4D97-AF65-F5344CB8AC3E}">
        <p14:creationId xmlns:p14="http://schemas.microsoft.com/office/powerpoint/2010/main" val="15112023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a:prstGeom prst="rect">
            <a:avLst/>
          </a:prstGeom>
        </p:spPr>
        <p:txBody>
          <a:bodyPr anchor="b"/>
          <a:lstStyle>
            <a:lvl1pPr algn="l">
              <a:defRPr sz="2000" b="1"/>
            </a:lvl1pPr>
          </a:lstStyle>
          <a:p>
            <a:r>
              <a:rPr lang="es-ES" smtClean="0"/>
              <a:t>Haga clic para modificar el estilo de título del patrón</a:t>
            </a:r>
            <a:endParaRPr lang="es-EC"/>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smtClean="0"/>
              <a:t>Haga clic en el icono para agregar una imagen</a:t>
            </a:r>
            <a:endParaRPr lang="es-EC" noProof="0" smtClean="0"/>
          </a:p>
        </p:txBody>
      </p:sp>
      <p:sp>
        <p:nvSpPr>
          <p:cNvPr id="4" name="3 Marcador de texto"/>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extLst>
      <p:ext uri="{BB962C8B-B14F-4D97-AF65-F5344CB8AC3E}">
        <p14:creationId xmlns:p14="http://schemas.microsoft.com/office/powerpoint/2010/main" val="21279039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609600" y="1600201"/>
            <a:ext cx="10972800" cy="4525963"/>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extLst>
      <p:ext uri="{BB962C8B-B14F-4D97-AF65-F5344CB8AC3E}">
        <p14:creationId xmlns:p14="http://schemas.microsoft.com/office/powerpoint/2010/main" val="18648754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a:prstGeom prst="rect">
            <a:avLst/>
          </a:prstGeom>
        </p:spPr>
        <p:txBody>
          <a:bodyPr vert="eaVert"/>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609600" y="274639"/>
            <a:ext cx="8026400" cy="5851525"/>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extLst>
      <p:ext uri="{BB962C8B-B14F-4D97-AF65-F5344CB8AC3E}">
        <p14:creationId xmlns:p14="http://schemas.microsoft.com/office/powerpoint/2010/main" val="30941091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s-ES" smtClean="0"/>
              <a:t>Haga clic para modificar el estilo de título del patrón</a:t>
            </a:r>
            <a:endParaRPr lang="es-EC"/>
          </a:p>
        </p:txBody>
      </p:sp>
      <p:sp>
        <p:nvSpPr>
          <p:cNvPr id="3" name="Subtítulo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EC"/>
          </a:p>
        </p:txBody>
      </p:sp>
      <p:sp>
        <p:nvSpPr>
          <p:cNvPr id="4" name="Marcador de fecha 3"/>
          <p:cNvSpPr>
            <a:spLocks noGrp="1"/>
          </p:cNvSpPr>
          <p:nvPr>
            <p:ph type="dt" sz="half" idx="10"/>
          </p:nvPr>
        </p:nvSpPr>
        <p:spPr>
          <a:xfrm>
            <a:off x="838200" y="6356350"/>
            <a:ext cx="2743200" cy="365125"/>
          </a:xfrm>
          <a:prstGeom prst="rect">
            <a:avLst/>
          </a:prstGeom>
        </p:spPr>
        <p:txBody>
          <a:bodyPr/>
          <a:lstStyle/>
          <a:p>
            <a:fld id="{1F47F998-609B-4904-8427-6C250AE4974B}" type="datetimeFigureOut">
              <a:rPr lang="es-EC" smtClean="0"/>
              <a:t>12/3/2018</a:t>
            </a:fld>
            <a:endParaRPr lang="es-EC"/>
          </a:p>
        </p:txBody>
      </p:sp>
      <p:sp>
        <p:nvSpPr>
          <p:cNvPr id="5" name="Marcador de pie de página 4"/>
          <p:cNvSpPr>
            <a:spLocks noGrp="1"/>
          </p:cNvSpPr>
          <p:nvPr>
            <p:ph type="ftr" sz="quarter" idx="11"/>
          </p:nvPr>
        </p:nvSpPr>
        <p:spPr>
          <a:xfrm>
            <a:off x="4038600" y="6356350"/>
            <a:ext cx="4114800" cy="365125"/>
          </a:xfrm>
          <a:prstGeom prst="rect">
            <a:avLst/>
          </a:prstGeom>
        </p:spPr>
        <p:txBody>
          <a:bodyPr/>
          <a:lstStyle/>
          <a:p>
            <a:endParaRPr lang="es-EC"/>
          </a:p>
        </p:txBody>
      </p:sp>
      <p:sp>
        <p:nvSpPr>
          <p:cNvPr id="6" name="Marcador de número de diapositiva 5"/>
          <p:cNvSpPr>
            <a:spLocks noGrp="1"/>
          </p:cNvSpPr>
          <p:nvPr>
            <p:ph type="sldNum" sz="quarter" idx="12"/>
          </p:nvPr>
        </p:nvSpPr>
        <p:spPr>
          <a:xfrm>
            <a:off x="8610600" y="6356350"/>
            <a:ext cx="2743200" cy="365125"/>
          </a:xfrm>
          <a:prstGeom prst="rect">
            <a:avLst/>
          </a:prstGeom>
        </p:spPr>
        <p:txBody>
          <a:bodyPr/>
          <a:lstStyle/>
          <a:p>
            <a:fld id="{E3F811A8-0FF6-48A1-979F-204C159B5100}" type="slidenum">
              <a:rPr lang="es-EC" smtClean="0"/>
              <a:t>‹Nº›</a:t>
            </a:fld>
            <a:endParaRPr lang="es-EC"/>
          </a:p>
        </p:txBody>
      </p:sp>
    </p:spTree>
    <p:extLst>
      <p:ext uri="{BB962C8B-B14F-4D97-AF65-F5344CB8AC3E}">
        <p14:creationId xmlns:p14="http://schemas.microsoft.com/office/powerpoint/2010/main" val="36857706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smtClean="0"/>
              <a:t>Haga clic para modificar el estilo de título del patrón</a:t>
            </a:r>
            <a:endParaRPr lang="es-EC"/>
          </a:p>
        </p:txBody>
      </p:sp>
      <p:sp>
        <p:nvSpPr>
          <p:cNvPr id="3" name="2 Marcador de contenido"/>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extLst>
      <p:ext uri="{BB962C8B-B14F-4D97-AF65-F5344CB8AC3E}">
        <p14:creationId xmlns:p14="http://schemas.microsoft.com/office/powerpoint/2010/main" val="372516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lvl1pPr>
              <a:defRPr/>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texto"/>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extLst>
      <p:ext uri="{BB962C8B-B14F-4D97-AF65-F5344CB8AC3E}">
        <p14:creationId xmlns:p14="http://schemas.microsoft.com/office/powerpoint/2010/main" val="1265542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smtClean="0"/>
              <a:t>Haga clic para modificar el estilo de título del patrón</a:t>
            </a:r>
            <a:endParaRPr lang="es-EC"/>
          </a:p>
        </p:txBody>
      </p:sp>
    </p:spTree>
    <p:extLst>
      <p:ext uri="{BB962C8B-B14F-4D97-AF65-F5344CB8AC3E}">
        <p14:creationId xmlns:p14="http://schemas.microsoft.com/office/powerpoint/2010/main" val="2215216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0021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a:prstGeom prst="rect">
            <a:avLst/>
          </a:prstGeom>
        </p:spPr>
        <p:txBody>
          <a:bodyPr anchor="b"/>
          <a:lstStyle>
            <a:lvl1pPr algn="l">
              <a:defRPr sz="2000" b="1"/>
            </a:lvl1pPr>
          </a:lstStyle>
          <a:p>
            <a:r>
              <a:rPr lang="es-ES" smtClean="0"/>
              <a:t>Haga clic para modificar el estilo de título del patrón</a:t>
            </a:r>
            <a:endParaRPr lang="es-EC"/>
          </a:p>
        </p:txBody>
      </p:sp>
      <p:sp>
        <p:nvSpPr>
          <p:cNvPr id="3" name="2 Marcador de contenido"/>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texto"/>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extLst>
      <p:ext uri="{BB962C8B-B14F-4D97-AF65-F5344CB8AC3E}">
        <p14:creationId xmlns:p14="http://schemas.microsoft.com/office/powerpoint/2010/main" val="2735398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a:prstGeom prst="rect">
            <a:avLst/>
          </a:prstGeom>
        </p:spPr>
        <p:txBody>
          <a:bodyPr anchor="b"/>
          <a:lstStyle>
            <a:lvl1pPr algn="l">
              <a:defRPr sz="2000" b="1"/>
            </a:lvl1pPr>
          </a:lstStyle>
          <a:p>
            <a:r>
              <a:rPr lang="es-ES" smtClean="0"/>
              <a:t>Haga clic para modificar el estilo de título del patrón</a:t>
            </a:r>
            <a:endParaRPr lang="es-EC"/>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C" noProof="0" smtClean="0"/>
          </a:p>
        </p:txBody>
      </p:sp>
      <p:sp>
        <p:nvSpPr>
          <p:cNvPr id="4" name="3 Marcador de texto"/>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extLst>
      <p:ext uri="{BB962C8B-B14F-4D97-AF65-F5344CB8AC3E}">
        <p14:creationId xmlns:p14="http://schemas.microsoft.com/office/powerpoint/2010/main" val="3961127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0"/>
          <p:cNvSpPr>
            <a:spLocks noChangeArrowheads="1"/>
          </p:cNvSpPr>
          <p:nvPr/>
        </p:nvSpPr>
        <p:spPr bwMode="auto">
          <a:xfrm>
            <a:off x="0" y="1"/>
            <a:ext cx="12192000" cy="620713"/>
          </a:xfrm>
          <a:prstGeom prst="rect">
            <a:avLst/>
          </a:prstGeom>
          <a:gradFill rotWithShape="1">
            <a:gsLst>
              <a:gs pos="0">
                <a:schemeClr val="bg1"/>
              </a:gs>
              <a:gs pos="100000">
                <a:srgbClr val="9EB78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s-EC" altLang="es-EC" sz="1800">
              <a:solidFill>
                <a:srgbClr val="000000"/>
              </a:solidFill>
            </a:endParaRPr>
          </a:p>
        </p:txBody>
      </p:sp>
      <p:sp>
        <p:nvSpPr>
          <p:cNvPr id="1027" name="Rectangle 21"/>
          <p:cNvSpPr>
            <a:spLocks noChangeArrowheads="1"/>
          </p:cNvSpPr>
          <p:nvPr/>
        </p:nvSpPr>
        <p:spPr bwMode="auto">
          <a:xfrm rot="10800000">
            <a:off x="1" y="6308726"/>
            <a:ext cx="10513484" cy="549275"/>
          </a:xfrm>
          <a:prstGeom prst="rect">
            <a:avLst/>
          </a:prstGeom>
          <a:gradFill rotWithShape="1">
            <a:gsLst>
              <a:gs pos="0">
                <a:schemeClr val="bg1"/>
              </a:gs>
              <a:gs pos="100000">
                <a:srgbClr val="9EB78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s-EC" altLang="es-EC" sz="1800">
              <a:solidFill>
                <a:srgbClr val="000000"/>
              </a:solidFill>
            </a:endParaRPr>
          </a:p>
        </p:txBody>
      </p:sp>
      <p:sp>
        <p:nvSpPr>
          <p:cNvPr id="1028" name="Line 23"/>
          <p:cNvSpPr>
            <a:spLocks noChangeShapeType="1"/>
          </p:cNvSpPr>
          <p:nvPr/>
        </p:nvSpPr>
        <p:spPr bwMode="auto">
          <a:xfrm rot="10800000" flipH="1">
            <a:off x="33868" y="6296025"/>
            <a:ext cx="8879417"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EC" sz="1800">
              <a:solidFill>
                <a:srgbClr val="000000"/>
              </a:solidFill>
            </a:endParaRPr>
          </a:p>
        </p:txBody>
      </p:sp>
      <p:sp>
        <p:nvSpPr>
          <p:cNvPr id="1029" name="Line 24"/>
          <p:cNvSpPr>
            <a:spLocks noChangeShapeType="1"/>
          </p:cNvSpPr>
          <p:nvPr/>
        </p:nvSpPr>
        <p:spPr bwMode="auto">
          <a:xfrm rot="10800000" flipH="1">
            <a:off x="33868" y="6245225"/>
            <a:ext cx="8879417" cy="0"/>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EC" sz="1800">
              <a:solidFill>
                <a:srgbClr val="000000"/>
              </a:solidFill>
            </a:endParaRPr>
          </a:p>
        </p:txBody>
      </p:sp>
      <p:pic>
        <p:nvPicPr>
          <p:cNvPr id="1030" name="Picture 26" descr="LOGO ESPE ORIGINAL copia"/>
          <p:cNvPicPr>
            <a:picLocks noChangeAspect="1" noChangeArrowheads="1"/>
          </p:cNvPicPr>
          <p:nvPr/>
        </p:nvPicPr>
        <p:blipFill>
          <a:blip r:embed="rId13" cstate="print">
            <a:extLst>
              <a:ext uri="{28A0092B-C50C-407E-A947-70E740481C1C}">
                <a14:useLocalDpi xmlns:a14="http://schemas.microsoft.com/office/drawing/2010/main" val="0"/>
              </a:ext>
            </a:extLst>
          </a:blip>
          <a:srcRect l="3070"/>
          <a:stretch>
            <a:fillRect/>
          </a:stretch>
        </p:blipFill>
        <p:spPr bwMode="auto">
          <a:xfrm>
            <a:off x="8976784" y="5949950"/>
            <a:ext cx="307340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10996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0"/>
          <p:cNvSpPr>
            <a:spLocks noChangeArrowheads="1"/>
          </p:cNvSpPr>
          <p:nvPr/>
        </p:nvSpPr>
        <p:spPr bwMode="auto">
          <a:xfrm>
            <a:off x="0" y="1"/>
            <a:ext cx="12192000" cy="620713"/>
          </a:xfrm>
          <a:prstGeom prst="rect">
            <a:avLst/>
          </a:prstGeom>
          <a:gradFill rotWithShape="1">
            <a:gsLst>
              <a:gs pos="0">
                <a:schemeClr val="bg1"/>
              </a:gs>
              <a:gs pos="100000">
                <a:srgbClr val="9EB78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s-EC" altLang="es-EC" sz="1800">
              <a:solidFill>
                <a:srgbClr val="000000"/>
              </a:solidFill>
            </a:endParaRPr>
          </a:p>
        </p:txBody>
      </p:sp>
      <p:sp>
        <p:nvSpPr>
          <p:cNvPr id="1027" name="Rectangle 21"/>
          <p:cNvSpPr>
            <a:spLocks noChangeArrowheads="1"/>
          </p:cNvSpPr>
          <p:nvPr/>
        </p:nvSpPr>
        <p:spPr bwMode="auto">
          <a:xfrm rot="10800000">
            <a:off x="1" y="6308726"/>
            <a:ext cx="10513484" cy="549275"/>
          </a:xfrm>
          <a:prstGeom prst="rect">
            <a:avLst/>
          </a:prstGeom>
          <a:gradFill rotWithShape="1">
            <a:gsLst>
              <a:gs pos="0">
                <a:schemeClr val="bg1"/>
              </a:gs>
              <a:gs pos="100000">
                <a:srgbClr val="9EB78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s-EC" altLang="es-EC" sz="1800">
              <a:solidFill>
                <a:srgbClr val="000000"/>
              </a:solidFill>
            </a:endParaRPr>
          </a:p>
        </p:txBody>
      </p:sp>
      <p:sp>
        <p:nvSpPr>
          <p:cNvPr id="1028" name="Line 23"/>
          <p:cNvSpPr>
            <a:spLocks noChangeShapeType="1"/>
          </p:cNvSpPr>
          <p:nvPr/>
        </p:nvSpPr>
        <p:spPr bwMode="auto">
          <a:xfrm rot="10800000" flipH="1">
            <a:off x="33868" y="6296025"/>
            <a:ext cx="8879417"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EC" sz="1800">
              <a:solidFill>
                <a:srgbClr val="000000"/>
              </a:solidFill>
            </a:endParaRPr>
          </a:p>
        </p:txBody>
      </p:sp>
      <p:sp>
        <p:nvSpPr>
          <p:cNvPr id="1029" name="Line 24"/>
          <p:cNvSpPr>
            <a:spLocks noChangeShapeType="1"/>
          </p:cNvSpPr>
          <p:nvPr/>
        </p:nvSpPr>
        <p:spPr bwMode="auto">
          <a:xfrm rot="10800000" flipH="1">
            <a:off x="33868" y="6245225"/>
            <a:ext cx="8879417" cy="0"/>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EC" sz="1800">
              <a:solidFill>
                <a:srgbClr val="000000"/>
              </a:solidFill>
            </a:endParaRPr>
          </a:p>
        </p:txBody>
      </p:sp>
      <p:pic>
        <p:nvPicPr>
          <p:cNvPr id="1030" name="Picture 26" descr="LOGO ESPE ORIGINAL copia"/>
          <p:cNvPicPr>
            <a:picLocks noChangeAspect="1" noChangeArrowheads="1"/>
          </p:cNvPicPr>
          <p:nvPr/>
        </p:nvPicPr>
        <p:blipFill>
          <a:blip r:embed="rId13" cstate="print">
            <a:extLst>
              <a:ext uri="{28A0092B-C50C-407E-A947-70E740481C1C}">
                <a14:useLocalDpi xmlns:a14="http://schemas.microsoft.com/office/drawing/2010/main" val="0"/>
              </a:ext>
            </a:extLst>
          </a:blip>
          <a:srcRect l="3070"/>
          <a:stretch>
            <a:fillRect/>
          </a:stretch>
        </p:blipFill>
        <p:spPr bwMode="auto">
          <a:xfrm>
            <a:off x="8976784" y="5949950"/>
            <a:ext cx="307340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47807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0"/>
          <p:cNvSpPr>
            <a:spLocks noChangeArrowheads="1"/>
          </p:cNvSpPr>
          <p:nvPr/>
        </p:nvSpPr>
        <p:spPr bwMode="auto">
          <a:xfrm>
            <a:off x="0" y="1"/>
            <a:ext cx="12192000" cy="620713"/>
          </a:xfrm>
          <a:prstGeom prst="rect">
            <a:avLst/>
          </a:prstGeom>
          <a:gradFill rotWithShape="1">
            <a:gsLst>
              <a:gs pos="0">
                <a:schemeClr val="bg1"/>
              </a:gs>
              <a:gs pos="100000">
                <a:srgbClr val="9EB78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s-EC" altLang="es-EC" sz="1800">
              <a:solidFill>
                <a:srgbClr val="000000"/>
              </a:solidFill>
            </a:endParaRPr>
          </a:p>
        </p:txBody>
      </p:sp>
      <p:sp>
        <p:nvSpPr>
          <p:cNvPr id="1027" name="Rectangle 21"/>
          <p:cNvSpPr>
            <a:spLocks noChangeArrowheads="1"/>
          </p:cNvSpPr>
          <p:nvPr/>
        </p:nvSpPr>
        <p:spPr bwMode="auto">
          <a:xfrm rot="10800000">
            <a:off x="1" y="6308726"/>
            <a:ext cx="10513484" cy="549275"/>
          </a:xfrm>
          <a:prstGeom prst="rect">
            <a:avLst/>
          </a:prstGeom>
          <a:gradFill rotWithShape="1">
            <a:gsLst>
              <a:gs pos="0">
                <a:schemeClr val="bg1"/>
              </a:gs>
              <a:gs pos="100000">
                <a:srgbClr val="9EB78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s-EC" altLang="es-EC" sz="1800">
              <a:solidFill>
                <a:srgbClr val="000000"/>
              </a:solidFill>
            </a:endParaRPr>
          </a:p>
        </p:txBody>
      </p:sp>
      <p:sp>
        <p:nvSpPr>
          <p:cNvPr id="1028" name="Line 23"/>
          <p:cNvSpPr>
            <a:spLocks noChangeShapeType="1"/>
          </p:cNvSpPr>
          <p:nvPr/>
        </p:nvSpPr>
        <p:spPr bwMode="auto">
          <a:xfrm rot="10800000" flipH="1">
            <a:off x="33868" y="6296025"/>
            <a:ext cx="8879417"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EC" sz="1800">
              <a:solidFill>
                <a:srgbClr val="000000"/>
              </a:solidFill>
            </a:endParaRPr>
          </a:p>
        </p:txBody>
      </p:sp>
      <p:sp>
        <p:nvSpPr>
          <p:cNvPr id="1029" name="Line 24"/>
          <p:cNvSpPr>
            <a:spLocks noChangeShapeType="1"/>
          </p:cNvSpPr>
          <p:nvPr/>
        </p:nvSpPr>
        <p:spPr bwMode="auto">
          <a:xfrm rot="10800000" flipH="1">
            <a:off x="33868" y="6245225"/>
            <a:ext cx="8879417" cy="0"/>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EC" sz="1800">
              <a:solidFill>
                <a:srgbClr val="000000"/>
              </a:solidFill>
            </a:endParaRPr>
          </a:p>
        </p:txBody>
      </p:sp>
      <p:pic>
        <p:nvPicPr>
          <p:cNvPr id="1030" name="Picture 26" descr="LOGO ESPE ORIGINAL copia"/>
          <p:cNvPicPr>
            <a:picLocks noChangeAspect="1" noChangeArrowheads="1"/>
          </p:cNvPicPr>
          <p:nvPr/>
        </p:nvPicPr>
        <p:blipFill>
          <a:blip r:embed="rId14" cstate="print">
            <a:extLst>
              <a:ext uri="{28A0092B-C50C-407E-A947-70E740481C1C}">
                <a14:useLocalDpi xmlns:a14="http://schemas.microsoft.com/office/drawing/2010/main" val="0"/>
              </a:ext>
            </a:extLst>
          </a:blip>
          <a:srcRect l="3070"/>
          <a:stretch>
            <a:fillRect/>
          </a:stretch>
        </p:blipFill>
        <p:spPr bwMode="auto">
          <a:xfrm>
            <a:off x="8976784" y="5949950"/>
            <a:ext cx="307340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653449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eaLnBrk="1" fontAlgn="base" hangingPunct="1">
        <a:spcBef>
          <a:spcPct val="20000"/>
        </a:spcBef>
        <a:spcAft>
          <a:spcPct val="0"/>
        </a:spcAft>
        <a:buChar char="•"/>
        <a:defRPr sz="24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400">
          <a:solidFill>
            <a:schemeClr val="bg1"/>
          </a:solidFill>
          <a:latin typeface="+mn-lt"/>
        </a:defRPr>
      </a:lvl2pPr>
      <a:lvl3pPr marL="1143000" indent="-228600" algn="l" rtl="0" eaLnBrk="1" fontAlgn="base" hangingPunct="1">
        <a:spcBef>
          <a:spcPct val="20000"/>
        </a:spcBef>
        <a:spcAft>
          <a:spcPct val="0"/>
        </a:spcAft>
        <a:buChar char="•"/>
        <a:defRPr sz="2400">
          <a:solidFill>
            <a:schemeClr val="bg1"/>
          </a:solidFill>
          <a:latin typeface="+mn-lt"/>
        </a:defRPr>
      </a:lvl3pPr>
      <a:lvl4pPr marL="1600200" indent="-228600" algn="l" rtl="0" eaLnBrk="1" fontAlgn="base" hangingPunct="1">
        <a:spcBef>
          <a:spcPct val="20000"/>
        </a:spcBef>
        <a:spcAft>
          <a:spcPct val="0"/>
        </a:spcAft>
        <a:buChar char="–"/>
        <a:defRPr sz="2400">
          <a:solidFill>
            <a:schemeClr val="bg1"/>
          </a:solidFill>
          <a:latin typeface="+mn-lt"/>
        </a:defRPr>
      </a:lvl4pPr>
      <a:lvl5pPr marL="2057400" indent="-228600" algn="l" rtl="0" eaLnBrk="1" fontAlgn="base" hangingPunct="1">
        <a:spcBef>
          <a:spcPct val="20000"/>
        </a:spcBef>
        <a:spcAft>
          <a:spcPct val="0"/>
        </a:spcAft>
        <a:buChar char="»"/>
        <a:defRPr sz="2400">
          <a:solidFill>
            <a:schemeClr val="bg1"/>
          </a:solidFill>
          <a:latin typeface="+mn-lt"/>
        </a:defRPr>
      </a:lvl5pPr>
      <a:lvl6pPr marL="2514600" indent="-228600" algn="l" rtl="0" eaLnBrk="1" fontAlgn="base" hangingPunct="1">
        <a:spcBef>
          <a:spcPct val="20000"/>
        </a:spcBef>
        <a:spcAft>
          <a:spcPct val="0"/>
        </a:spcAft>
        <a:buChar char="»"/>
        <a:defRPr sz="2400">
          <a:solidFill>
            <a:schemeClr val="bg1"/>
          </a:solidFill>
          <a:latin typeface="+mn-lt"/>
        </a:defRPr>
      </a:lvl6pPr>
      <a:lvl7pPr marL="2971800" indent="-228600" algn="l" rtl="0" eaLnBrk="1" fontAlgn="base" hangingPunct="1">
        <a:spcBef>
          <a:spcPct val="20000"/>
        </a:spcBef>
        <a:spcAft>
          <a:spcPct val="0"/>
        </a:spcAft>
        <a:buChar char="»"/>
        <a:defRPr sz="2400">
          <a:solidFill>
            <a:schemeClr val="bg1"/>
          </a:solidFill>
          <a:latin typeface="+mn-lt"/>
        </a:defRPr>
      </a:lvl7pPr>
      <a:lvl8pPr marL="3429000" indent="-228600" algn="l" rtl="0" eaLnBrk="1" fontAlgn="base" hangingPunct="1">
        <a:spcBef>
          <a:spcPct val="20000"/>
        </a:spcBef>
        <a:spcAft>
          <a:spcPct val="0"/>
        </a:spcAft>
        <a:buChar char="»"/>
        <a:defRPr sz="2400">
          <a:solidFill>
            <a:schemeClr val="bg1"/>
          </a:solidFill>
          <a:latin typeface="+mn-lt"/>
        </a:defRPr>
      </a:lvl8pPr>
      <a:lvl9pPr marL="3886200" indent="-228600" algn="l" rtl="0" eaLnBrk="1" fontAlgn="base" hangingPunct="1">
        <a:spcBef>
          <a:spcPct val="20000"/>
        </a:spcBef>
        <a:spcAft>
          <a:spcPct val="0"/>
        </a:spcAft>
        <a:buChar char="»"/>
        <a:defRPr sz="2400">
          <a:solidFill>
            <a:schemeClr val="bg1"/>
          </a:solidFill>
          <a:latin typeface="+mn-lt"/>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4.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diagramColors" Target="../diagrams/colors2.xml"/><Relationship Id="rId11" Type="http://schemas.openxmlformats.org/officeDocument/2006/relationships/image" Target="../media/image28.png"/><Relationship Id="rId5" Type="http://schemas.openxmlformats.org/officeDocument/2006/relationships/diagramQuickStyle" Target="../diagrams/quickStyle2.xml"/><Relationship Id="rId10" Type="http://schemas.openxmlformats.org/officeDocument/2006/relationships/image" Target="../media/image27.jpeg"/><Relationship Id="rId4" Type="http://schemas.openxmlformats.org/officeDocument/2006/relationships/diagramLayout" Target="../diagrams/layout2.xml"/><Relationship Id="rId9" Type="http://schemas.openxmlformats.org/officeDocument/2006/relationships/image" Target="../media/image130.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4.xml"/><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4.xml"/><Relationship Id="rId5" Type="http://schemas.openxmlformats.org/officeDocument/2006/relationships/image" Target="../media/image41.png"/><Relationship Id="rId4" Type="http://schemas.openxmlformats.org/officeDocument/2006/relationships/image" Target="../media/image390.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4.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4.xml"/><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4.xml"/><Relationship Id="rId5" Type="http://schemas.openxmlformats.org/officeDocument/2006/relationships/image" Target="../media/image54.jpeg"/><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hyperlink" Target="https://doi.org/10.1111/j.1550-7408.1999.tb05128.x" TargetMode="External"/><Relationship Id="rId2" Type="http://schemas.openxmlformats.org/officeDocument/2006/relationships/hyperlink" Target="https://doi.org/10.1017/S0031182004005190" TargetMode="External"/><Relationship Id="rId1" Type="http://schemas.openxmlformats.org/officeDocument/2006/relationships/slideLayout" Target="../slideLayouts/slideLayout24.xml"/><Relationship Id="rId5" Type="http://schemas.openxmlformats.org/officeDocument/2006/relationships/hyperlink" Target="https://doi.org/10.13140/RG.2.1.3495.8323" TargetMode="External"/><Relationship Id="rId4" Type="http://schemas.openxmlformats.org/officeDocument/2006/relationships/hyperlink" Target="http://unl.edu.ec/sites/default/files/investigacion/revistas/2014-12-1/bio_art5.pd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4.xml"/><Relationship Id="rId5" Type="http://schemas.openxmlformats.org/officeDocument/2006/relationships/image" Target="../media/image10.jpe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Imagen 15" descr="Descripción: C:\Users\HP\Pictures\Fiam¡s\EShPE\424864_433616274989_106916624989_1628075_1992944167_n.jpg"/>
          <p:cNvPicPr>
            <a:picLocks noChangeAspect="1" noChangeArrowheads="1"/>
          </p:cNvPicPr>
          <p:nvPr/>
        </p:nvPicPr>
        <p:blipFill>
          <a:blip r:embed="rId2" cstate="print">
            <a:extLst>
              <a:ext uri="{28A0092B-C50C-407E-A947-70E740481C1C}">
                <a14:useLocalDpi xmlns:a14="http://schemas.microsoft.com/office/drawing/2010/main" val="0"/>
              </a:ext>
            </a:extLst>
          </a:blip>
          <a:srcRect l="3590" t="2563" b="3589"/>
          <a:stretch>
            <a:fillRect/>
          </a:stretch>
        </p:blipFill>
        <p:spPr bwMode="auto">
          <a:xfrm>
            <a:off x="9237663" y="15876"/>
            <a:ext cx="1295400"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2 Subtítulo"/>
          <p:cNvSpPr txBox="1">
            <a:spLocks/>
          </p:cNvSpPr>
          <p:nvPr/>
        </p:nvSpPr>
        <p:spPr>
          <a:xfrm>
            <a:off x="2351585" y="1340769"/>
            <a:ext cx="8181479" cy="900211"/>
          </a:xfrm>
          <a:prstGeom prst="rect">
            <a:avLst/>
          </a:prstGeom>
        </p:spPr>
        <p:txBody>
          <a:bodyPr>
            <a:normAutofit/>
            <a:scene3d>
              <a:camera prst="orthographicFront"/>
              <a:lightRig rig="soft" dir="t">
                <a:rot lat="0" lon="0" rev="10800000"/>
              </a:lightRig>
            </a:scene3d>
            <a:sp3d>
              <a:bevelT w="27940" h="12700"/>
              <a:contourClr>
                <a:srgbClr val="DDDDDD"/>
              </a:contourClr>
            </a:sp3d>
          </a:bodyPr>
          <a:lstStyle>
            <a:lvl1pPr marL="342900" indent="-342900" algn="l" rtl="0" fontAlgn="base">
              <a:spcBef>
                <a:spcPct val="20000"/>
              </a:spcBef>
              <a:spcAft>
                <a:spcPct val="0"/>
              </a:spcAft>
              <a:buChar char="•"/>
              <a:defRPr sz="2400">
                <a:solidFill>
                  <a:schemeClr val="bg1"/>
                </a:solidFill>
                <a:latin typeface="+mn-lt"/>
                <a:ea typeface="+mn-ea"/>
                <a:cs typeface="+mn-cs"/>
              </a:defRPr>
            </a:lvl1pPr>
            <a:lvl2pPr marL="742950" indent="-285750" algn="l" rtl="0" fontAlgn="base">
              <a:spcBef>
                <a:spcPct val="20000"/>
              </a:spcBef>
              <a:spcAft>
                <a:spcPct val="0"/>
              </a:spcAft>
              <a:buChar char="–"/>
              <a:defRPr sz="2400">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400">
                <a:solidFill>
                  <a:schemeClr val="bg1"/>
                </a:solidFill>
                <a:latin typeface="+mn-lt"/>
              </a:defRPr>
            </a:lvl4pPr>
            <a:lvl5pPr marL="2057400" indent="-228600" algn="l" rtl="0" fontAlgn="base">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a:lstStyle>
          <a:p>
            <a:pPr marL="0" indent="0" algn="ctr">
              <a:spcBef>
                <a:spcPct val="0"/>
              </a:spcBef>
              <a:buNone/>
              <a:defRPr/>
            </a:pPr>
            <a:r>
              <a:rPr lang="es-ES" sz="1400" b="1" cap="all" dirty="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ea typeface="Calibri" pitchFamily="34" charset="0"/>
                <a:cs typeface="Arial" pitchFamily="34" charset="0"/>
              </a:rPr>
              <a:t>Departamento de ciencias de la vida y la agricultura </a:t>
            </a:r>
          </a:p>
          <a:p>
            <a:pPr marL="0" indent="0" algn="ctr">
              <a:spcBef>
                <a:spcPct val="0"/>
              </a:spcBef>
              <a:buNone/>
              <a:defRPr/>
            </a:pPr>
            <a:r>
              <a:rPr lang="es-ES" sz="1400" b="1" cap="all" dirty="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ea typeface="Calibri" pitchFamily="34" charset="0"/>
                <a:cs typeface="Arial" pitchFamily="34" charset="0"/>
              </a:rPr>
              <a:t>Carrera Ingeniería en Biotecnología</a:t>
            </a:r>
          </a:p>
          <a:p>
            <a:pPr marL="0" indent="0" algn="ctr">
              <a:spcBef>
                <a:spcPct val="0"/>
              </a:spcBef>
              <a:buNone/>
              <a:defRPr/>
            </a:pPr>
            <a:endParaRPr lang="es-ES" sz="1400" b="1" cap="all" dirty="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cs typeface="Arial" pitchFamily="34" charset="0"/>
            </a:endParaRPr>
          </a:p>
          <a:p>
            <a:pPr marL="0" indent="0" algn="ctr">
              <a:buNone/>
            </a:pPr>
            <a:endParaRPr lang="es-EC" sz="1400" dirty="0">
              <a:solidFill>
                <a:srgbClr val="000000"/>
              </a:solidFill>
            </a:endParaRPr>
          </a:p>
          <a:p>
            <a:pPr marL="0" indent="0" algn="ctr">
              <a:buNone/>
            </a:pPr>
            <a:endParaRPr lang="es-ES" sz="1400" dirty="0">
              <a:solidFill>
                <a:srgbClr val="000000"/>
              </a:solidFill>
            </a:endParaRPr>
          </a:p>
          <a:p>
            <a:pPr marL="0" indent="0" algn="ctr">
              <a:buNone/>
            </a:pPr>
            <a:endParaRPr lang="es-ES" sz="1400" dirty="0">
              <a:solidFill>
                <a:srgbClr val="000000"/>
              </a:solidFill>
            </a:endParaRPr>
          </a:p>
          <a:p>
            <a:pPr marL="0" indent="0" algn="ctr">
              <a:buNone/>
            </a:pPr>
            <a:endParaRPr lang="es-ES" sz="1100" dirty="0">
              <a:solidFill>
                <a:srgbClr val="000000"/>
              </a:solidFill>
            </a:endParaRPr>
          </a:p>
        </p:txBody>
      </p:sp>
      <p:pic>
        <p:nvPicPr>
          <p:cNvPr id="4100" name="4 Imagen"/>
          <p:cNvPicPr>
            <a:picLocks noChangeAspect="1" noChangeArrowheads="1"/>
          </p:cNvPicPr>
          <p:nvPr/>
        </p:nvPicPr>
        <p:blipFill>
          <a:blip r:embed="rId3" cstate="print">
            <a:extLst>
              <a:ext uri="{28A0092B-C50C-407E-A947-70E740481C1C}">
                <a14:useLocalDpi xmlns:a14="http://schemas.microsoft.com/office/drawing/2010/main" val="0"/>
              </a:ext>
            </a:extLst>
          </a:blip>
          <a:srcRect l="6454" t="35651" r="48363" b="40483"/>
          <a:stretch>
            <a:fillRect/>
          </a:stretch>
        </p:blipFill>
        <p:spPr bwMode="auto">
          <a:xfrm>
            <a:off x="1774825" y="155575"/>
            <a:ext cx="3162300"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ubtítulo 2"/>
          <p:cNvSpPr txBox="1">
            <a:spLocks/>
          </p:cNvSpPr>
          <p:nvPr/>
        </p:nvSpPr>
        <p:spPr>
          <a:xfrm>
            <a:off x="4750266" y="4076960"/>
            <a:ext cx="3433967" cy="576177"/>
          </a:xfrm>
          <a:prstGeom prst="rect">
            <a:avLst/>
          </a:prstGeom>
        </p:spPr>
        <p:txBody>
          <a:bodyPr>
            <a:noAutofit/>
          </a:bodyPr>
          <a:lst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a:lstStyle>
          <a:p>
            <a:pPr marL="0" indent="0" algn="ctr">
              <a:buNone/>
            </a:pPr>
            <a:r>
              <a:rPr lang="es-EC" sz="1100" b="1" kern="0" dirty="0">
                <a:solidFill>
                  <a:srgbClr val="000000"/>
                </a:solidFill>
              </a:rPr>
              <a:t>Elaborado por:</a:t>
            </a:r>
          </a:p>
          <a:p>
            <a:pPr marL="0" indent="0" algn="ctr">
              <a:buNone/>
            </a:pPr>
            <a:r>
              <a:rPr lang="es-EC" sz="1100" kern="0" dirty="0" smtClean="0">
                <a:solidFill>
                  <a:srgbClr val="000000"/>
                </a:solidFill>
              </a:rPr>
              <a:t>Jimmy Raphael Jumbo Moreira</a:t>
            </a:r>
            <a:endParaRPr lang="es-EC" sz="1100" kern="0" dirty="0">
              <a:solidFill>
                <a:srgbClr val="000000"/>
              </a:solidFill>
            </a:endParaRPr>
          </a:p>
          <a:p>
            <a:pPr algn="ctr"/>
            <a:endParaRPr lang="es-EC" sz="1100" kern="0" dirty="0">
              <a:solidFill>
                <a:srgbClr val="000000"/>
              </a:solidFill>
            </a:endParaRPr>
          </a:p>
        </p:txBody>
      </p:sp>
      <p:sp>
        <p:nvSpPr>
          <p:cNvPr id="2" name="1 CuadroTexto"/>
          <p:cNvSpPr txBox="1"/>
          <p:nvPr/>
        </p:nvSpPr>
        <p:spPr>
          <a:xfrm>
            <a:off x="1545539" y="2856943"/>
            <a:ext cx="10397066" cy="1508105"/>
          </a:xfrm>
          <a:prstGeom prst="rect">
            <a:avLst/>
          </a:prstGeom>
          <a:noFill/>
        </p:spPr>
        <p:txBody>
          <a:bodyPr wrap="square" rtlCol="0">
            <a:spAutoFit/>
          </a:bodyPr>
          <a:lstStyle/>
          <a:p>
            <a:pPr algn="ctr"/>
            <a:r>
              <a:rPr lang="es-EC" sz="2400" b="1" dirty="0" smtClean="0">
                <a:solidFill>
                  <a:srgbClr val="002060"/>
                </a:solidFill>
              </a:rPr>
              <a:t>Diagnóstico de  </a:t>
            </a:r>
            <a:r>
              <a:rPr lang="es-EC" sz="2400" b="1" i="1" dirty="0">
                <a:solidFill>
                  <a:srgbClr val="002060"/>
                </a:solidFill>
              </a:rPr>
              <a:t>Anaplasma marginale</a:t>
            </a:r>
            <a:r>
              <a:rPr lang="es-EC" sz="2400" b="1" dirty="0">
                <a:solidFill>
                  <a:srgbClr val="002060"/>
                </a:solidFill>
              </a:rPr>
              <a:t>, </a:t>
            </a:r>
            <a:r>
              <a:rPr lang="es-EC" sz="2400" b="1" i="1" dirty="0">
                <a:solidFill>
                  <a:srgbClr val="002060"/>
                </a:solidFill>
              </a:rPr>
              <a:t>Trypanosoma </a:t>
            </a:r>
            <a:r>
              <a:rPr lang="es-EC" sz="2400" b="1" dirty="0" smtClean="0">
                <a:solidFill>
                  <a:srgbClr val="002060"/>
                </a:solidFill>
              </a:rPr>
              <a:t>spp. </a:t>
            </a:r>
            <a:r>
              <a:rPr lang="es-EC" sz="2400" b="1" dirty="0">
                <a:solidFill>
                  <a:srgbClr val="002060"/>
                </a:solidFill>
              </a:rPr>
              <a:t>y </a:t>
            </a:r>
            <a:r>
              <a:rPr lang="es-EC" sz="2400" b="1" i="1" dirty="0">
                <a:solidFill>
                  <a:srgbClr val="002060"/>
                </a:solidFill>
              </a:rPr>
              <a:t>Babesia </a:t>
            </a:r>
            <a:r>
              <a:rPr lang="es-EC" sz="2400" b="1" dirty="0" smtClean="0">
                <a:solidFill>
                  <a:srgbClr val="002060"/>
                </a:solidFill>
              </a:rPr>
              <a:t>spp. </a:t>
            </a:r>
            <a:r>
              <a:rPr lang="es-EC" sz="2400" b="1" dirty="0">
                <a:solidFill>
                  <a:srgbClr val="002060"/>
                </a:solidFill>
              </a:rPr>
              <a:t>en 19 fincas ganaderas bovinas de la I</a:t>
            </a:r>
            <a:r>
              <a:rPr lang="es-EC" sz="2400" b="1" dirty="0" smtClean="0">
                <a:solidFill>
                  <a:srgbClr val="002060"/>
                </a:solidFill>
              </a:rPr>
              <a:t>sla </a:t>
            </a:r>
            <a:r>
              <a:rPr lang="es-EC" sz="2400" b="1" dirty="0">
                <a:solidFill>
                  <a:srgbClr val="002060"/>
                </a:solidFill>
              </a:rPr>
              <a:t>Santa Cruz, Provincia de Galápagos, mediante las técnicas de ELISA y PCR.</a:t>
            </a:r>
          </a:p>
          <a:p>
            <a:pPr algn="ctr"/>
            <a:endParaRPr lang="es-EC" sz="2000" b="1" dirty="0">
              <a:solidFill>
                <a:srgbClr val="002060"/>
              </a:solidFill>
            </a:endParaRPr>
          </a:p>
        </p:txBody>
      </p:sp>
      <p:sp>
        <p:nvSpPr>
          <p:cNvPr id="9" name="2 Subtítulo"/>
          <p:cNvSpPr txBox="1">
            <a:spLocks/>
          </p:cNvSpPr>
          <p:nvPr/>
        </p:nvSpPr>
        <p:spPr>
          <a:xfrm>
            <a:off x="2279577" y="2240758"/>
            <a:ext cx="8181479" cy="612179"/>
          </a:xfrm>
          <a:prstGeom prst="rect">
            <a:avLst/>
          </a:prstGeom>
        </p:spPr>
        <p:txBody>
          <a:bodyPr>
            <a:normAutofit/>
            <a:scene3d>
              <a:camera prst="orthographicFront"/>
              <a:lightRig rig="soft" dir="t">
                <a:rot lat="0" lon="0" rev="10800000"/>
              </a:lightRig>
            </a:scene3d>
            <a:sp3d>
              <a:bevelT w="27940" h="12700"/>
              <a:contourClr>
                <a:srgbClr val="DDDDDD"/>
              </a:contourClr>
            </a:sp3d>
          </a:bodyPr>
          <a:lstStyle>
            <a:lvl1pPr marL="342900" indent="-342900" algn="l" rtl="0" fontAlgn="base">
              <a:spcBef>
                <a:spcPct val="20000"/>
              </a:spcBef>
              <a:spcAft>
                <a:spcPct val="0"/>
              </a:spcAft>
              <a:buChar char="•"/>
              <a:defRPr sz="2400">
                <a:solidFill>
                  <a:schemeClr val="bg1"/>
                </a:solidFill>
                <a:latin typeface="+mn-lt"/>
                <a:ea typeface="+mn-ea"/>
                <a:cs typeface="+mn-cs"/>
              </a:defRPr>
            </a:lvl1pPr>
            <a:lvl2pPr marL="742950" indent="-285750" algn="l" rtl="0" fontAlgn="base">
              <a:spcBef>
                <a:spcPct val="20000"/>
              </a:spcBef>
              <a:spcAft>
                <a:spcPct val="0"/>
              </a:spcAft>
              <a:buChar char="–"/>
              <a:defRPr sz="2400">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400">
                <a:solidFill>
                  <a:schemeClr val="bg1"/>
                </a:solidFill>
                <a:latin typeface="+mn-lt"/>
              </a:defRPr>
            </a:lvl4pPr>
            <a:lvl5pPr marL="2057400" indent="-228600" algn="l" rtl="0" fontAlgn="base">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a:lstStyle>
          <a:p>
            <a:pPr marL="0" indent="0" algn="ctr">
              <a:buNone/>
            </a:pPr>
            <a:r>
              <a:rPr lang="es-EC" sz="1400" b="1" dirty="0">
                <a:solidFill>
                  <a:srgbClr val="000000"/>
                </a:solidFill>
              </a:rPr>
              <a:t>TRABAJO DE TITULACIÓN, PREVIO A LA OBTENCIÓN DEL TÍTULO DE INGENIERÍA EN BIOTECNOLOGÍA</a:t>
            </a:r>
            <a:endParaRPr lang="es-EC" sz="1400" dirty="0">
              <a:solidFill>
                <a:srgbClr val="000000"/>
              </a:solidFill>
            </a:endParaRPr>
          </a:p>
          <a:p>
            <a:pPr marL="0" indent="0" algn="ctr">
              <a:buNone/>
            </a:pPr>
            <a:endParaRPr lang="es-ES" sz="1400" dirty="0">
              <a:solidFill>
                <a:srgbClr val="000000"/>
              </a:solidFill>
            </a:endParaRPr>
          </a:p>
          <a:p>
            <a:pPr marL="0" indent="0" algn="ctr">
              <a:buNone/>
            </a:pPr>
            <a:endParaRPr lang="es-ES" sz="1400" dirty="0">
              <a:solidFill>
                <a:srgbClr val="000000"/>
              </a:solidFill>
            </a:endParaRPr>
          </a:p>
          <a:p>
            <a:pPr marL="0" indent="0" algn="ctr">
              <a:buNone/>
            </a:pPr>
            <a:endParaRPr lang="es-ES" sz="1100" dirty="0">
              <a:solidFill>
                <a:srgbClr val="000000"/>
              </a:solidFill>
            </a:endParaRPr>
          </a:p>
        </p:txBody>
      </p:sp>
      <p:sp>
        <p:nvSpPr>
          <p:cNvPr id="10" name="Subtítulo 2"/>
          <p:cNvSpPr txBox="1">
            <a:spLocks/>
          </p:cNvSpPr>
          <p:nvPr/>
        </p:nvSpPr>
        <p:spPr>
          <a:xfrm>
            <a:off x="3503712" y="4653136"/>
            <a:ext cx="3240360" cy="864096"/>
          </a:xfrm>
          <a:prstGeom prst="rect">
            <a:avLst/>
          </a:prstGeom>
        </p:spPr>
        <p:txBody>
          <a:bodyPr>
            <a:noAutofit/>
          </a:bodyPr>
          <a:lst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a:lstStyle>
          <a:p>
            <a:pPr marL="0" indent="0" algn="ctr">
              <a:buNone/>
            </a:pPr>
            <a:r>
              <a:rPr lang="es-EC" sz="1100" b="1" kern="0" dirty="0" smtClean="0">
                <a:solidFill>
                  <a:srgbClr val="000000"/>
                </a:solidFill>
              </a:rPr>
              <a:t>Director </a:t>
            </a:r>
            <a:endParaRPr lang="es-EC" sz="1100" b="1" kern="0" dirty="0">
              <a:solidFill>
                <a:srgbClr val="000000"/>
              </a:solidFill>
            </a:endParaRPr>
          </a:p>
          <a:p>
            <a:pPr marL="0" indent="0" algn="ctr">
              <a:buNone/>
            </a:pPr>
            <a:r>
              <a:rPr lang="es-EC" sz="1100" kern="0" dirty="0" smtClean="0">
                <a:solidFill>
                  <a:srgbClr val="000000"/>
                </a:solidFill>
              </a:rPr>
              <a:t>Freddy Proaño </a:t>
            </a:r>
            <a:r>
              <a:rPr lang="es-EC" sz="1100" kern="0" dirty="0" err="1" smtClean="0">
                <a:solidFill>
                  <a:srgbClr val="000000"/>
                </a:solidFill>
              </a:rPr>
              <a:t>Ph.D</a:t>
            </a:r>
            <a:r>
              <a:rPr lang="es-EC" sz="1100" kern="0" dirty="0" smtClean="0">
                <a:solidFill>
                  <a:srgbClr val="000000"/>
                </a:solidFill>
              </a:rPr>
              <a:t>.</a:t>
            </a:r>
            <a:endParaRPr lang="es-EC" sz="1100" kern="0" dirty="0">
              <a:solidFill>
                <a:srgbClr val="000000"/>
              </a:solidFill>
            </a:endParaRPr>
          </a:p>
        </p:txBody>
      </p:sp>
      <p:sp>
        <p:nvSpPr>
          <p:cNvPr id="11" name="Subtítulo 2"/>
          <p:cNvSpPr txBox="1">
            <a:spLocks/>
          </p:cNvSpPr>
          <p:nvPr/>
        </p:nvSpPr>
        <p:spPr>
          <a:xfrm>
            <a:off x="6960096" y="4653136"/>
            <a:ext cx="3240360" cy="864096"/>
          </a:xfrm>
          <a:prstGeom prst="rect">
            <a:avLst/>
          </a:prstGeom>
        </p:spPr>
        <p:txBody>
          <a:bodyPr>
            <a:noAutofit/>
          </a:bodyPr>
          <a:lst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a:lstStyle>
          <a:p>
            <a:pPr marL="0" indent="0" algn="ctr">
              <a:buNone/>
            </a:pPr>
            <a:r>
              <a:rPr lang="es-EC" sz="1100" b="1" kern="0" dirty="0">
                <a:solidFill>
                  <a:srgbClr val="000000"/>
                </a:solidFill>
              </a:rPr>
              <a:t>Colaboradores científicos </a:t>
            </a:r>
          </a:p>
          <a:p>
            <a:pPr marL="0" indent="0" algn="ctr">
              <a:buNone/>
            </a:pPr>
            <a:r>
              <a:rPr lang="es-EC" sz="1100" kern="0" dirty="0" smtClean="0">
                <a:solidFill>
                  <a:srgbClr val="000000"/>
                </a:solidFill>
              </a:rPr>
              <a:t>Armando </a:t>
            </a:r>
            <a:r>
              <a:rPr lang="es-EC" sz="1100" kern="0" dirty="0">
                <a:solidFill>
                  <a:srgbClr val="000000"/>
                </a:solidFill>
              </a:rPr>
              <a:t>Reyna Bello </a:t>
            </a:r>
            <a:r>
              <a:rPr lang="es-EC" sz="1100" kern="0" dirty="0" err="1">
                <a:solidFill>
                  <a:srgbClr val="000000"/>
                </a:solidFill>
              </a:rPr>
              <a:t>Ph.D</a:t>
            </a:r>
            <a:r>
              <a:rPr lang="es-EC" sz="1100" kern="0" dirty="0">
                <a:solidFill>
                  <a:srgbClr val="000000"/>
                </a:solidFill>
              </a:rPr>
              <a:t>.</a:t>
            </a:r>
          </a:p>
          <a:p>
            <a:pPr marL="0" indent="0" algn="ctr">
              <a:buNone/>
            </a:pPr>
            <a:r>
              <a:rPr lang="es-EC" sz="1100" kern="0" dirty="0" smtClean="0">
                <a:solidFill>
                  <a:srgbClr val="000000"/>
                </a:solidFill>
              </a:rPr>
              <a:t>María </a:t>
            </a:r>
            <a:r>
              <a:rPr lang="es-EC" sz="1100" kern="0" dirty="0">
                <a:solidFill>
                  <a:srgbClr val="000000"/>
                </a:solidFill>
              </a:rPr>
              <a:t>Augusta Chávez </a:t>
            </a:r>
            <a:r>
              <a:rPr lang="es-EC" sz="1100" kern="0" dirty="0" err="1">
                <a:solidFill>
                  <a:srgbClr val="000000"/>
                </a:solidFill>
              </a:rPr>
              <a:t>MSc</a:t>
            </a:r>
            <a:r>
              <a:rPr lang="es-EC" sz="1100" kern="0" dirty="0">
                <a:solidFill>
                  <a:srgbClr val="000000"/>
                </a:solidFill>
              </a:rPr>
              <a:t>.</a:t>
            </a:r>
          </a:p>
        </p:txBody>
      </p:sp>
    </p:spTree>
    <p:extLst>
      <p:ext uri="{BB962C8B-B14F-4D97-AF65-F5344CB8AC3E}">
        <p14:creationId xmlns:p14="http://schemas.microsoft.com/office/powerpoint/2010/main" val="25626084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pic>
        <p:nvPicPr>
          <p:cNvPr id="8" name="Imagen 7"/>
          <p:cNvPicPr>
            <a:picLocks noChangeAspect="1"/>
          </p:cNvPicPr>
          <p:nvPr/>
        </p:nvPicPr>
        <p:blipFill rotWithShape="1">
          <a:blip r:embed="rId2" cstate="print">
            <a:extLst>
              <a:ext uri="{28A0092B-C50C-407E-A947-70E740481C1C}">
                <a14:useLocalDpi xmlns:a14="http://schemas.microsoft.com/office/drawing/2010/main" val="0"/>
              </a:ext>
            </a:extLst>
          </a:blip>
          <a:srcRect l="37063"/>
          <a:stretch/>
        </p:blipFill>
        <p:spPr>
          <a:xfrm>
            <a:off x="6381867" y="0"/>
            <a:ext cx="6176463" cy="6858000"/>
          </a:xfrm>
          <a:prstGeom prst="rect">
            <a:avLst/>
          </a:prstGeom>
        </p:spPr>
      </p:pic>
      <p:pic>
        <p:nvPicPr>
          <p:cNvPr id="9" name="Marcador de contenido 8"/>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6381867" cy="3454400"/>
          </a:xfrm>
        </p:spPr>
      </p:pic>
      <p:sp>
        <p:nvSpPr>
          <p:cNvPr id="5" name="CuadroTexto 4"/>
          <p:cNvSpPr txBox="1"/>
          <p:nvPr/>
        </p:nvSpPr>
        <p:spPr>
          <a:xfrm>
            <a:off x="1585531" y="0"/>
            <a:ext cx="9554603" cy="3046988"/>
          </a:xfrm>
          <a:prstGeom prst="rect">
            <a:avLst/>
          </a:prstGeom>
          <a:noFill/>
        </p:spPr>
        <p:txBody>
          <a:bodyPr wrap="none" rtlCol="0">
            <a:spAutoFit/>
          </a:bodyPr>
          <a:lstStyle/>
          <a:p>
            <a:pPr algn="ctr"/>
            <a:r>
              <a:rPr lang="es-EC" sz="9600" b="1" dirty="0" smtClean="0">
                <a:ln w="9525">
                  <a:solidFill>
                    <a:schemeClr val="bg1"/>
                  </a:solidFill>
                  <a:prstDash val="solid"/>
                </a:ln>
                <a:effectLst>
                  <a:outerShdw blurRad="12700" dist="38100" dir="2700000" algn="tl" rotWithShape="0">
                    <a:schemeClr val="bg1">
                      <a:lumMod val="50000"/>
                    </a:schemeClr>
                  </a:outerShdw>
                </a:effectLst>
              </a:rPr>
              <a:t>MATERIALES Y </a:t>
            </a:r>
          </a:p>
          <a:p>
            <a:pPr algn="ctr"/>
            <a:r>
              <a:rPr lang="es-EC" sz="9600" b="1" dirty="0" smtClean="0">
                <a:ln w="9525">
                  <a:solidFill>
                    <a:schemeClr val="bg1"/>
                  </a:solidFill>
                  <a:prstDash val="solid"/>
                </a:ln>
                <a:effectLst>
                  <a:outerShdw blurRad="12700" dist="38100" dir="2700000" algn="tl" rotWithShape="0">
                    <a:schemeClr val="bg1">
                      <a:lumMod val="50000"/>
                    </a:schemeClr>
                  </a:outerShdw>
                </a:effectLst>
              </a:rPr>
              <a:t>MÉTODOS</a:t>
            </a:r>
            <a:endParaRPr lang="es-EC" sz="9600" b="1" dirty="0">
              <a:ln w="9525">
                <a:solidFill>
                  <a:schemeClr val="bg1"/>
                </a:solidFill>
                <a:prstDash val="solid"/>
              </a:ln>
              <a:effectLst>
                <a:outerShdw blurRad="12700" dist="38100" dir="2700000" algn="tl" rotWithShape="0">
                  <a:schemeClr val="bg1">
                    <a:lumMod val="50000"/>
                  </a:schemeClr>
                </a:outerShdw>
              </a:effectLst>
            </a:endParaRPr>
          </a:p>
        </p:txBody>
      </p:sp>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454400"/>
            <a:ext cx="6381867" cy="3403600"/>
          </a:xfrm>
          <a:prstGeom prst="rect">
            <a:avLst/>
          </a:prstGeom>
        </p:spPr>
      </p:pic>
    </p:spTree>
    <p:extLst>
      <p:ext uri="{BB962C8B-B14F-4D97-AF65-F5344CB8AC3E}">
        <p14:creationId xmlns:p14="http://schemas.microsoft.com/office/powerpoint/2010/main" val="32552491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p:cNvSpPr txBox="1"/>
          <p:nvPr/>
        </p:nvSpPr>
        <p:spPr>
          <a:xfrm>
            <a:off x="8145194" y="1279713"/>
            <a:ext cx="2232369" cy="646331"/>
          </a:xfrm>
          <a:prstGeom prst="rect">
            <a:avLst/>
          </a:prstGeom>
          <a:noFill/>
        </p:spPr>
        <p:txBody>
          <a:bodyPr wrap="square" rtlCol="0">
            <a:spAutoFit/>
          </a:bodyPr>
          <a:lstStyle/>
          <a:p>
            <a:r>
              <a:rPr lang="es-EC" sz="36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Muestreo</a:t>
            </a:r>
            <a:endParaRPr lang="es-EC" sz="2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sp>
        <p:nvSpPr>
          <p:cNvPr id="7" name="CuadroTexto 6"/>
          <p:cNvSpPr txBox="1"/>
          <p:nvPr/>
        </p:nvSpPr>
        <p:spPr>
          <a:xfrm>
            <a:off x="6889594" y="0"/>
            <a:ext cx="5050562" cy="646331"/>
          </a:xfrm>
          <a:prstGeom prst="rect">
            <a:avLst/>
          </a:prstGeom>
          <a:noFill/>
        </p:spPr>
        <p:txBody>
          <a:bodyPr wrap="square" rtlCol="0">
            <a:spAutoFit/>
          </a:bodyPr>
          <a:lstStyle/>
          <a:p>
            <a:r>
              <a:rPr lang="es-EC" sz="3600" b="1" i="1" dirty="0" smtClean="0">
                <a:effectLst>
                  <a:outerShdw blurRad="38100" dist="38100" dir="2700000" algn="tl">
                    <a:srgbClr val="000000">
                      <a:alpha val="43137"/>
                    </a:srgbClr>
                  </a:outerShdw>
                </a:effectLst>
                <a:latin typeface="+mj-lt"/>
              </a:rPr>
              <a:t>Materiales y Métodos</a:t>
            </a:r>
            <a:endParaRPr lang="es-EC" sz="1400" b="1" i="1" dirty="0">
              <a:effectLst>
                <a:outerShdw blurRad="38100" dist="38100" dir="2700000" algn="tl">
                  <a:srgbClr val="000000">
                    <a:alpha val="43137"/>
                  </a:srgbClr>
                </a:outerShdw>
              </a:effectLst>
              <a:latin typeface="+mj-lt"/>
            </a:endParaRPr>
          </a:p>
        </p:txBody>
      </p:sp>
      <p:pic>
        <p:nvPicPr>
          <p:cNvPr id="2" name="Imagen 1"/>
          <p:cNvPicPr>
            <a:picLocks noChangeAspect="1"/>
          </p:cNvPicPr>
          <p:nvPr/>
        </p:nvPicPr>
        <p:blipFill>
          <a:blip r:embed="rId3"/>
          <a:stretch>
            <a:fillRect/>
          </a:stretch>
        </p:blipFill>
        <p:spPr>
          <a:xfrm>
            <a:off x="562708" y="1802933"/>
            <a:ext cx="5619393" cy="4232105"/>
          </a:xfrm>
          <a:prstGeom prst="rect">
            <a:avLst/>
          </a:prstGeom>
        </p:spPr>
      </p:pic>
      <p:sp>
        <p:nvSpPr>
          <p:cNvPr id="3" name="CuadroTexto 2"/>
          <p:cNvSpPr txBox="1"/>
          <p:nvPr/>
        </p:nvSpPr>
        <p:spPr>
          <a:xfrm>
            <a:off x="6582599" y="2293033"/>
            <a:ext cx="5357557" cy="707886"/>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s-EC" sz="2000" b="1" dirty="0" smtClean="0"/>
              <a:t>Zona de Estudio</a:t>
            </a:r>
          </a:p>
          <a:p>
            <a:pPr marL="285750" indent="-285750">
              <a:buFont typeface="Arial" panose="020B0604020202020204" pitchFamily="34" charset="0"/>
              <a:buChar char="•"/>
            </a:pPr>
            <a:r>
              <a:rPr lang="es-EC" sz="2000" b="1" dirty="0" smtClean="0"/>
              <a:t>Isla Santa Cruz, Provincia de Galápagos</a:t>
            </a:r>
          </a:p>
        </p:txBody>
      </p:sp>
      <p:sp>
        <p:nvSpPr>
          <p:cNvPr id="5" name="CuadroTexto 4"/>
          <p:cNvSpPr txBox="1"/>
          <p:nvPr/>
        </p:nvSpPr>
        <p:spPr>
          <a:xfrm>
            <a:off x="8352826" y="3244297"/>
            <a:ext cx="2484976" cy="954107"/>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lgn="ctr"/>
            <a:r>
              <a:rPr lang="es-EC" sz="2800" b="1" dirty="0" smtClean="0"/>
              <a:t>19 </a:t>
            </a:r>
            <a:r>
              <a:rPr lang="es-EC" sz="2800" b="1" dirty="0" err="1" smtClean="0"/>
              <a:t>UPAs</a:t>
            </a:r>
            <a:endParaRPr lang="es-EC" sz="2800" b="1" dirty="0" smtClean="0"/>
          </a:p>
          <a:p>
            <a:pPr algn="ctr"/>
            <a:r>
              <a:rPr lang="es-EC" sz="2800" b="1" dirty="0" smtClean="0"/>
              <a:t>170 muestras</a:t>
            </a:r>
            <a:endParaRPr lang="es-EC" sz="2800" b="1" dirty="0"/>
          </a:p>
        </p:txBody>
      </p:sp>
      <p:sp>
        <p:nvSpPr>
          <p:cNvPr id="9" name="Rectángulo 8"/>
          <p:cNvSpPr/>
          <p:nvPr/>
        </p:nvSpPr>
        <p:spPr>
          <a:xfrm>
            <a:off x="6475067" y="4441782"/>
            <a:ext cx="5716933" cy="132343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es-EC" sz="2000" b="1" dirty="0">
                <a:latin typeface="Times New Roman" panose="02020603050405020304" pitchFamily="18" charset="0"/>
                <a:ea typeface="Calibri" panose="020F0502020204030204" pitchFamily="34" charset="0"/>
              </a:rPr>
              <a:t>Métodos de diagnóstico biotecnológico de enfermedades en animales, buenas prácticas agropecuarias a través de capacitación y transferencia de tecnología en las Islas Galápagos.</a:t>
            </a:r>
            <a:endParaRPr lang="es-EC" sz="2000" b="1" dirty="0"/>
          </a:p>
        </p:txBody>
      </p:sp>
      <p:sp>
        <p:nvSpPr>
          <p:cNvPr id="10" name="Elipse 9"/>
          <p:cNvSpPr/>
          <p:nvPr/>
        </p:nvSpPr>
        <p:spPr>
          <a:xfrm>
            <a:off x="3010486" y="3767517"/>
            <a:ext cx="1744394" cy="10014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67451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animBg="1"/>
      <p:bldP spid="5" grpId="0" animBg="1"/>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786651" y="0"/>
            <a:ext cx="6405349" cy="793974"/>
          </a:xfrm>
        </p:spPr>
        <p:txBody>
          <a:bodyPr/>
          <a:lstStyle/>
          <a:p>
            <a:r>
              <a:rPr lang="es-EC" sz="3600" dirty="0">
                <a:solidFill>
                  <a:schemeClr val="tx1"/>
                </a:solidFill>
              </a:rPr>
              <a:t>Materiales y M</a:t>
            </a:r>
            <a:r>
              <a:rPr lang="es-EC" sz="3600" dirty="0" smtClean="0">
                <a:solidFill>
                  <a:schemeClr val="tx1"/>
                </a:solidFill>
              </a:rPr>
              <a:t>étodos</a:t>
            </a:r>
            <a:endParaRPr lang="es-EC" sz="3600" dirty="0">
              <a:solidFill>
                <a:schemeClr val="tx1"/>
              </a:solidFill>
            </a:endParaRPr>
          </a:p>
        </p:txBody>
      </p:sp>
      <p:graphicFrame>
        <p:nvGraphicFramePr>
          <p:cNvPr id="4" name="Diagrama 3"/>
          <p:cNvGraphicFramePr/>
          <p:nvPr>
            <p:extLst>
              <p:ext uri="{D42A27DB-BD31-4B8C-83A1-F6EECF244321}">
                <p14:modId xmlns:p14="http://schemas.microsoft.com/office/powerpoint/2010/main" val="1858508716"/>
              </p:ext>
            </p:extLst>
          </p:nvPr>
        </p:nvGraphicFramePr>
        <p:xfrm>
          <a:off x="3000777" y="793974"/>
          <a:ext cx="6284892" cy="5344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5" name="Conector recto de flecha 4"/>
          <p:cNvCxnSpPr/>
          <p:nvPr/>
        </p:nvCxnSpPr>
        <p:spPr>
          <a:xfrm>
            <a:off x="9285669" y="2926080"/>
            <a:ext cx="505445"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6" name="CuadroTexto 5"/>
          <p:cNvSpPr txBox="1"/>
          <p:nvPr/>
        </p:nvSpPr>
        <p:spPr>
          <a:xfrm>
            <a:off x="9791114" y="2325915"/>
            <a:ext cx="2348720" cy="1200329"/>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marL="285750" indent="-285750">
              <a:buFont typeface="Arial" panose="020B0604020202020204" pitchFamily="34" charset="0"/>
              <a:buChar char="•"/>
            </a:pPr>
            <a:r>
              <a:rPr lang="es-EC" dirty="0" err="1"/>
              <a:t>Wizard</a:t>
            </a:r>
            <a:r>
              <a:rPr lang="es-EC" dirty="0"/>
              <a:t>® </a:t>
            </a:r>
            <a:r>
              <a:rPr lang="es-EC" dirty="0" err="1" smtClean="0"/>
              <a:t>Genomic</a:t>
            </a:r>
            <a:endParaRPr lang="es-EC" dirty="0" smtClean="0"/>
          </a:p>
          <a:p>
            <a:r>
              <a:rPr lang="es-EC" dirty="0" smtClean="0"/>
              <a:t> </a:t>
            </a:r>
            <a:r>
              <a:rPr lang="es-EC" dirty="0"/>
              <a:t>DNA </a:t>
            </a:r>
            <a:r>
              <a:rPr lang="es-EC" dirty="0" err="1" smtClean="0"/>
              <a:t>Purification</a:t>
            </a:r>
            <a:r>
              <a:rPr lang="es-EC" dirty="0" smtClean="0"/>
              <a:t> Kit</a:t>
            </a:r>
          </a:p>
          <a:p>
            <a:pPr marL="285750" indent="-285750">
              <a:buFont typeface="Arial" panose="020B0604020202020204" pitchFamily="34" charset="0"/>
              <a:buChar char="•"/>
            </a:pPr>
            <a:r>
              <a:rPr lang="es-EC" dirty="0" smtClean="0"/>
              <a:t>Cuantificación </a:t>
            </a:r>
          </a:p>
          <a:p>
            <a:r>
              <a:rPr lang="es-EC" dirty="0" smtClean="0"/>
              <a:t>Nano </a:t>
            </a:r>
            <a:r>
              <a:rPr lang="es-EC" dirty="0" err="1" smtClean="0"/>
              <a:t>Drop</a:t>
            </a:r>
            <a:r>
              <a:rPr lang="es-EC" dirty="0" smtClean="0"/>
              <a:t> 2000</a:t>
            </a:r>
            <a:endParaRPr lang="es-EC" dirty="0"/>
          </a:p>
        </p:txBody>
      </p:sp>
      <p:cxnSp>
        <p:nvCxnSpPr>
          <p:cNvPr id="8" name="Conector recto de flecha 7"/>
          <p:cNvCxnSpPr/>
          <p:nvPr/>
        </p:nvCxnSpPr>
        <p:spPr>
          <a:xfrm flipH="1">
            <a:off x="2475914" y="2926079"/>
            <a:ext cx="524863"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1" name="CuadroTexto 10"/>
          <p:cNvSpPr txBox="1"/>
          <p:nvPr/>
        </p:nvSpPr>
        <p:spPr>
          <a:xfrm>
            <a:off x="803661" y="2602913"/>
            <a:ext cx="1672253" cy="646331"/>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s-EC" dirty="0" smtClean="0"/>
              <a:t>Centrifugación</a:t>
            </a:r>
          </a:p>
          <a:p>
            <a:r>
              <a:rPr lang="es-EC" dirty="0" smtClean="0"/>
              <a:t>2500rpm</a:t>
            </a:r>
            <a:endParaRPr lang="es-EC" dirty="0"/>
          </a:p>
        </p:txBody>
      </p:sp>
      <p:sp>
        <p:nvSpPr>
          <p:cNvPr id="3" name="Rectángulo 2"/>
          <p:cNvSpPr/>
          <p:nvPr/>
        </p:nvSpPr>
        <p:spPr>
          <a:xfrm>
            <a:off x="784607" y="793974"/>
            <a:ext cx="1710725" cy="1015663"/>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lgn="ctr"/>
            <a:r>
              <a:rPr lang="es-EC" sz="2000" dirty="0" smtClean="0"/>
              <a:t>Método </a:t>
            </a:r>
            <a:r>
              <a:rPr lang="es-EC" sz="2000" dirty="0"/>
              <a:t>de </a:t>
            </a:r>
            <a:endParaRPr lang="es-EC" sz="2000" dirty="0" smtClean="0"/>
          </a:p>
          <a:p>
            <a:pPr algn="ctr"/>
            <a:r>
              <a:rPr lang="es-EC" sz="2000" dirty="0" err="1" smtClean="0"/>
              <a:t>venopunción</a:t>
            </a:r>
            <a:r>
              <a:rPr lang="es-EC" sz="2000" dirty="0" smtClean="0"/>
              <a:t> </a:t>
            </a:r>
          </a:p>
          <a:p>
            <a:pPr algn="ctr"/>
            <a:r>
              <a:rPr lang="es-EC" sz="2000" dirty="0" smtClean="0"/>
              <a:t>coccígea </a:t>
            </a:r>
            <a:endParaRPr lang="es-EC" sz="2000" dirty="0"/>
          </a:p>
        </p:txBody>
      </p:sp>
      <p:cxnSp>
        <p:nvCxnSpPr>
          <p:cNvPr id="9" name="Conector recto de flecha 8"/>
          <p:cNvCxnSpPr/>
          <p:nvPr/>
        </p:nvCxnSpPr>
        <p:spPr>
          <a:xfrm flipH="1">
            <a:off x="2495332" y="1029029"/>
            <a:ext cx="505445"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7" name="Imagen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52418" y="3809795"/>
            <a:ext cx="2772833" cy="1848555"/>
          </a:xfrm>
          <a:prstGeom prst="rect">
            <a:avLst/>
          </a:prstGeom>
          <a:ln>
            <a:noFill/>
          </a:ln>
          <a:effectLst>
            <a:softEdge rad="112500"/>
          </a:effectLst>
        </p:spPr>
      </p:pic>
      <p:pic>
        <p:nvPicPr>
          <p:cNvPr id="10" name="Imagen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3297" y="3717625"/>
            <a:ext cx="2790731" cy="1860487"/>
          </a:xfrm>
          <a:prstGeom prst="rect">
            <a:avLst/>
          </a:prstGeom>
          <a:ln>
            <a:noFill/>
          </a:ln>
          <a:effectLst>
            <a:softEdge rad="112500"/>
          </a:effectLst>
        </p:spPr>
      </p:pic>
    </p:spTree>
    <p:extLst>
      <p:ext uri="{BB962C8B-B14F-4D97-AF65-F5344CB8AC3E}">
        <p14:creationId xmlns:p14="http://schemas.microsoft.com/office/powerpoint/2010/main" val="36368066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70473" y="0"/>
            <a:ext cx="7235483" cy="1143000"/>
          </a:xfrm>
        </p:spPr>
        <p:txBody>
          <a:bodyPr/>
          <a:lstStyle/>
          <a:p>
            <a:r>
              <a:rPr lang="es-EC" sz="3600" dirty="0" smtClean="0">
                <a:solidFill>
                  <a:schemeClr val="tx1"/>
                </a:solidFill>
              </a:rPr>
              <a:t>ELISA indirecto</a:t>
            </a:r>
            <a:endParaRPr lang="es-EC" sz="2800" dirty="0">
              <a:solidFill>
                <a:schemeClr val="tx1"/>
              </a:solidFill>
            </a:endParaRP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499497243"/>
              </p:ext>
            </p:extLst>
          </p:nvPr>
        </p:nvGraphicFramePr>
        <p:xfrm>
          <a:off x="422031" y="689317"/>
          <a:ext cx="11268222" cy="50643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uadroTexto 5"/>
          <p:cNvSpPr txBox="1"/>
          <p:nvPr/>
        </p:nvSpPr>
        <p:spPr>
          <a:xfrm>
            <a:off x="422031" y="5117068"/>
            <a:ext cx="2603598" cy="523220"/>
          </a:xfrm>
          <a:prstGeom prst="rect">
            <a:avLst/>
          </a:prstGeom>
          <a:solidFill>
            <a:srgbClr val="FFFF00"/>
          </a:solidFill>
          <a:ln>
            <a:solidFill>
              <a:schemeClr val="tx1"/>
            </a:solidFill>
          </a:ln>
        </p:spPr>
        <p:txBody>
          <a:bodyPr wrap="none" rtlCol="0">
            <a:spAutoFit/>
          </a:bodyPr>
          <a:lstStyle/>
          <a:p>
            <a:r>
              <a:rPr lang="es-EC" sz="2800" dirty="0" smtClean="0"/>
              <a:t>Punto de Corte</a:t>
            </a:r>
            <a:endParaRPr lang="es-EC" sz="2800" dirty="0"/>
          </a:p>
        </p:txBody>
      </p:sp>
      <p:cxnSp>
        <p:nvCxnSpPr>
          <p:cNvPr id="8" name="Conector recto de flecha 7"/>
          <p:cNvCxnSpPr>
            <a:stCxn id="6" idx="3"/>
          </p:cNvCxnSpPr>
          <p:nvPr/>
        </p:nvCxnSpPr>
        <p:spPr>
          <a:xfrm>
            <a:off x="3025629" y="5378678"/>
            <a:ext cx="702309"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9" name="CuadroTexto 8"/>
          <p:cNvSpPr txBox="1"/>
          <p:nvPr/>
        </p:nvSpPr>
        <p:spPr>
          <a:xfrm>
            <a:off x="3727938" y="4963179"/>
            <a:ext cx="2784737" cy="830997"/>
          </a:xfrm>
          <a:prstGeom prst="rect">
            <a:avLst/>
          </a:prstGeom>
          <a:solidFill>
            <a:srgbClr val="FFFF00"/>
          </a:solidFill>
          <a:ln>
            <a:solidFill>
              <a:schemeClr val="tx1"/>
            </a:solidFill>
          </a:ln>
        </p:spPr>
        <p:txBody>
          <a:bodyPr wrap="none" rtlCol="0">
            <a:spAutoFit/>
          </a:bodyPr>
          <a:lstStyle/>
          <a:p>
            <a:r>
              <a:rPr lang="es-EC" sz="2400" b="1" dirty="0" smtClean="0"/>
              <a:t>Absorbancias de </a:t>
            </a:r>
          </a:p>
          <a:p>
            <a:r>
              <a:rPr lang="es-EC" sz="2400" b="1" dirty="0" smtClean="0"/>
              <a:t>Sueros Negativos</a:t>
            </a:r>
            <a:endParaRPr lang="es-EC" sz="2400" b="1" dirty="0"/>
          </a:p>
        </p:txBody>
      </p:sp>
      <p:cxnSp>
        <p:nvCxnSpPr>
          <p:cNvPr id="11" name="Conector recto de flecha 10"/>
          <p:cNvCxnSpPr/>
          <p:nvPr/>
        </p:nvCxnSpPr>
        <p:spPr>
          <a:xfrm>
            <a:off x="6512675" y="5378677"/>
            <a:ext cx="718119"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12" name="CuadroTexto 11"/>
              <p:cNvSpPr txBox="1"/>
              <p:nvPr/>
            </p:nvSpPr>
            <p:spPr>
              <a:xfrm>
                <a:off x="7230794" y="5066009"/>
                <a:ext cx="2289025" cy="584775"/>
              </a:xfrm>
              <a:prstGeom prst="rect">
                <a:avLst/>
              </a:prstGeom>
              <a:noFill/>
            </p:spPr>
            <p:txBody>
              <a:bodyPr wrap="none" rtlCol="0">
                <a:spAutoFit/>
              </a:bodyPr>
              <a:lstStyle/>
              <a:p>
                <a:r>
                  <a:rPr lang="es-EC" sz="3200" dirty="0" smtClean="0">
                    <a:effectLst>
                      <a:outerShdw blurRad="38100" dist="38100" dir="2700000" algn="tl">
                        <a:srgbClr val="000000">
                          <a:alpha val="43137"/>
                        </a:srgbClr>
                      </a:outerShdw>
                    </a:effectLst>
                  </a:rPr>
                  <a:t>PC= </a:t>
                </a:r>
                <a14:m>
                  <m:oMath xmlns:m="http://schemas.openxmlformats.org/officeDocument/2006/math">
                    <m:acc>
                      <m:accPr>
                        <m:chr m:val="̅"/>
                        <m:ctrlPr>
                          <a:rPr lang="es-EC" sz="3200" i="1">
                            <a:effectLst>
                              <a:outerShdw blurRad="38100" dist="38100" dir="2700000" algn="tl">
                                <a:srgbClr val="000000">
                                  <a:alpha val="43137"/>
                                </a:srgbClr>
                              </a:outerShdw>
                            </a:effectLst>
                            <a:latin typeface="Cambria Math" panose="02040503050406030204" pitchFamily="18" charset="0"/>
                          </a:rPr>
                        </m:ctrlPr>
                      </m:accPr>
                      <m:e>
                        <m:r>
                          <a:rPr lang="es-EC" sz="3200" i="1">
                            <a:effectLst>
                              <a:outerShdw blurRad="38100" dist="38100" dir="2700000" algn="tl">
                                <a:srgbClr val="000000">
                                  <a:alpha val="43137"/>
                                </a:srgbClr>
                              </a:outerShdw>
                            </a:effectLst>
                            <a:latin typeface="Cambria Math"/>
                          </a:rPr>
                          <m:t>𝑥</m:t>
                        </m:r>
                      </m:e>
                    </m:acc>
                  </m:oMath>
                </a14:m>
                <a:r>
                  <a:rPr lang="es-EC" sz="3200" dirty="0" smtClean="0">
                    <a:effectLst>
                      <a:outerShdw blurRad="38100" dist="38100" dir="2700000" algn="tl">
                        <a:srgbClr val="000000">
                          <a:alpha val="43137"/>
                        </a:srgbClr>
                      </a:outerShdw>
                    </a:effectLst>
                  </a:rPr>
                  <a:t> + 3</a:t>
                </a:r>
                <a:r>
                  <a:rPr lang="el-GR" sz="3200" dirty="0" smtClean="0">
                    <a:effectLst>
                      <a:outerShdw blurRad="38100" dist="38100" dir="2700000" algn="tl">
                        <a:srgbClr val="000000">
                          <a:alpha val="43137"/>
                        </a:srgbClr>
                      </a:outerShdw>
                    </a:effectLst>
                  </a:rPr>
                  <a:t>σ</a:t>
                </a:r>
                <a:endParaRPr lang="es-EC" dirty="0"/>
              </a:p>
            </p:txBody>
          </p:sp>
        </mc:Choice>
        <mc:Fallback xmlns="">
          <p:sp>
            <p:nvSpPr>
              <p:cNvPr id="12" name="CuadroTexto 11"/>
              <p:cNvSpPr txBox="1">
                <a:spLocks noRot="1" noChangeAspect="1" noMove="1" noResize="1" noEditPoints="1" noAdjustHandles="1" noChangeArrowheads="1" noChangeShapeType="1" noTextEdit="1"/>
              </p:cNvSpPr>
              <p:nvPr/>
            </p:nvSpPr>
            <p:spPr>
              <a:xfrm>
                <a:off x="7230794" y="5066009"/>
                <a:ext cx="2289025" cy="584775"/>
              </a:xfrm>
              <a:prstGeom prst="rect">
                <a:avLst/>
              </a:prstGeom>
              <a:blipFill rotWithShape="0">
                <a:blip r:embed="rId9"/>
                <a:stretch>
                  <a:fillRect l="-6915" t="-14583" r="-7181" b="-39583"/>
                </a:stretch>
              </a:blipFill>
            </p:spPr>
            <p:txBody>
              <a:bodyPr/>
              <a:lstStyle/>
              <a:p>
                <a:r>
                  <a:rPr lang="es-EC">
                    <a:noFill/>
                  </a:rPr>
                  <a:t> </a:t>
                </a:r>
              </a:p>
            </p:txBody>
          </p:sp>
        </mc:Fallback>
      </mc:AlternateContent>
      <p:pic>
        <p:nvPicPr>
          <p:cNvPr id="13" name="Imagen 12"/>
          <p:cNvPicPr>
            <a:picLocks noChangeAspect="1"/>
          </p:cNvPicPr>
          <p:nvPr/>
        </p:nvPicPr>
        <p:blipFill rotWithShape="1">
          <a:blip r:embed="rId10" cstate="print">
            <a:extLst>
              <a:ext uri="{28A0092B-C50C-407E-A947-70E740481C1C}">
                <a14:useLocalDpi xmlns:a14="http://schemas.microsoft.com/office/drawing/2010/main" val="0"/>
              </a:ext>
            </a:extLst>
          </a:blip>
          <a:srcRect l="16410" t="10372" r="16719" b="9035"/>
          <a:stretch/>
        </p:blipFill>
        <p:spPr>
          <a:xfrm rot="10800000">
            <a:off x="8615353" y="3023746"/>
            <a:ext cx="2860881" cy="193943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4" name="CuadroTexto 13"/>
          <p:cNvSpPr txBox="1"/>
          <p:nvPr/>
        </p:nvSpPr>
        <p:spPr>
          <a:xfrm>
            <a:off x="154745" y="6434934"/>
            <a:ext cx="4929619" cy="369332"/>
          </a:xfrm>
          <a:prstGeom prst="rect">
            <a:avLst/>
          </a:prstGeom>
          <a:noFill/>
        </p:spPr>
        <p:txBody>
          <a:bodyPr wrap="none" rtlCol="0">
            <a:spAutoFit/>
          </a:bodyPr>
          <a:lstStyle/>
          <a:p>
            <a:r>
              <a:rPr lang="es-EC" dirty="0" smtClean="0"/>
              <a:t>González, 2016; </a:t>
            </a:r>
            <a:r>
              <a:rPr lang="es-EC" dirty="0"/>
              <a:t>De </a:t>
            </a:r>
            <a:r>
              <a:rPr lang="es-EC" dirty="0" err="1"/>
              <a:t>Savigny</a:t>
            </a:r>
            <a:r>
              <a:rPr lang="es-EC" dirty="0"/>
              <a:t> and </a:t>
            </a:r>
            <a:r>
              <a:rPr lang="es-EC" dirty="0" err="1"/>
              <a:t>Voller</a:t>
            </a:r>
            <a:r>
              <a:rPr lang="es-EC" dirty="0"/>
              <a:t> (1980)</a:t>
            </a:r>
          </a:p>
        </p:txBody>
      </p:sp>
      <p:pic>
        <p:nvPicPr>
          <p:cNvPr id="7" name="Imagen 6"/>
          <p:cNvPicPr>
            <a:picLocks noChangeAspect="1"/>
          </p:cNvPicPr>
          <p:nvPr/>
        </p:nvPicPr>
        <p:blipFill>
          <a:blip r:embed="rId11"/>
          <a:stretch>
            <a:fillRect/>
          </a:stretch>
        </p:blipFill>
        <p:spPr>
          <a:xfrm>
            <a:off x="104989" y="648827"/>
            <a:ext cx="4349781" cy="2044188"/>
          </a:xfrm>
          <a:prstGeom prst="rect">
            <a:avLst/>
          </a:prstGeom>
        </p:spPr>
      </p:pic>
    </p:spTree>
    <p:extLst>
      <p:ext uri="{BB962C8B-B14F-4D97-AF65-F5344CB8AC3E}">
        <p14:creationId xmlns:p14="http://schemas.microsoft.com/office/powerpoint/2010/main" val="3428259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6" grpId="0" animBg="1"/>
      <p:bldP spid="9" grpId="0" animBg="1"/>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1349" y="0"/>
            <a:ext cx="10850880" cy="1143000"/>
          </a:xfrm>
        </p:spPr>
        <p:txBody>
          <a:bodyPr/>
          <a:lstStyle/>
          <a:p>
            <a:r>
              <a:rPr lang="es-EC" dirty="0" smtClean="0">
                <a:solidFill>
                  <a:schemeClr val="tx1"/>
                </a:solidFill>
              </a:rPr>
              <a:t>Reacción en Cadena de la Polimerasa</a:t>
            </a:r>
            <a:endParaRPr lang="es-EC" dirty="0">
              <a:solidFill>
                <a:schemeClr val="tx1"/>
              </a:solidFill>
            </a:endParaRPr>
          </a:p>
        </p:txBody>
      </p:sp>
      <p:sp>
        <p:nvSpPr>
          <p:cNvPr id="4" name="CuadroTexto 3"/>
          <p:cNvSpPr txBox="1"/>
          <p:nvPr/>
        </p:nvSpPr>
        <p:spPr>
          <a:xfrm>
            <a:off x="264536" y="1100697"/>
            <a:ext cx="4669868" cy="400110"/>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es-EC" sz="2000" b="1" dirty="0" smtClean="0"/>
              <a:t>Amplificación de fragmento de </a:t>
            </a:r>
            <a:r>
              <a:rPr lang="es-EC" sz="2000" b="1" i="1" dirty="0" smtClean="0"/>
              <a:t>msp5</a:t>
            </a:r>
            <a:endParaRPr lang="es-EC" sz="2000" b="1" i="1" dirty="0"/>
          </a:p>
        </p:txBody>
      </p:sp>
      <p:sp>
        <p:nvSpPr>
          <p:cNvPr id="5" name="CuadroTexto 4"/>
          <p:cNvSpPr txBox="1"/>
          <p:nvPr/>
        </p:nvSpPr>
        <p:spPr>
          <a:xfrm>
            <a:off x="6559660" y="1160889"/>
            <a:ext cx="5402569" cy="400110"/>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es-EC" sz="2000" b="1" dirty="0" smtClean="0"/>
              <a:t>Amplificación de fragmento de 18Ss-rRNA </a:t>
            </a:r>
            <a:endParaRPr lang="es-EC" sz="2000" b="1" dirty="0"/>
          </a:p>
        </p:txBody>
      </p:sp>
      <p:sp>
        <p:nvSpPr>
          <p:cNvPr id="6" name="CuadroTexto 5"/>
          <p:cNvSpPr txBox="1"/>
          <p:nvPr/>
        </p:nvSpPr>
        <p:spPr>
          <a:xfrm>
            <a:off x="3145869" y="5587530"/>
            <a:ext cx="9046131" cy="369332"/>
          </a:xfrm>
          <a:prstGeom prst="rect">
            <a:avLst/>
          </a:prstGeom>
        </p:spPr>
        <p:style>
          <a:lnRef idx="3">
            <a:schemeClr val="lt1"/>
          </a:lnRef>
          <a:fillRef idx="1">
            <a:schemeClr val="dk1"/>
          </a:fillRef>
          <a:effectRef idx="1">
            <a:schemeClr val="dk1"/>
          </a:effectRef>
          <a:fontRef idx="minor">
            <a:schemeClr val="lt1"/>
          </a:fontRef>
        </p:style>
        <p:txBody>
          <a:bodyPr wrap="none" rtlCol="0">
            <a:spAutoFit/>
          </a:bodyPr>
          <a:lstStyle/>
          <a:p>
            <a:r>
              <a:rPr lang="es-EC" dirty="0" smtClean="0"/>
              <a:t>Electroforesis en gel de agarosa al 2%, durante 1 hora y 25 minutos, a 100 v y 300mA. </a:t>
            </a:r>
            <a:endParaRPr lang="es-EC" dirty="0"/>
          </a:p>
        </p:txBody>
      </p:sp>
      <p:pic>
        <p:nvPicPr>
          <p:cNvPr id="7" name="Imagen 6"/>
          <p:cNvPicPr>
            <a:picLocks noChangeAspect="1"/>
          </p:cNvPicPr>
          <p:nvPr/>
        </p:nvPicPr>
        <p:blipFill>
          <a:blip r:embed="rId3"/>
          <a:stretch>
            <a:fillRect/>
          </a:stretch>
        </p:blipFill>
        <p:spPr>
          <a:xfrm>
            <a:off x="3575537" y="2858184"/>
            <a:ext cx="4548554" cy="2650954"/>
          </a:xfrm>
          <a:prstGeom prst="rect">
            <a:avLst/>
          </a:prstGeom>
        </p:spPr>
      </p:pic>
      <p:sp>
        <p:nvSpPr>
          <p:cNvPr id="10" name="CuadroTexto 9"/>
          <p:cNvSpPr txBox="1"/>
          <p:nvPr/>
        </p:nvSpPr>
        <p:spPr>
          <a:xfrm>
            <a:off x="222738" y="3305908"/>
            <a:ext cx="3165231" cy="92333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s-EC" dirty="0" smtClean="0"/>
              <a:t>Condiciones de reacción</a:t>
            </a:r>
          </a:p>
          <a:p>
            <a:r>
              <a:rPr lang="es-EC" dirty="0" smtClean="0"/>
              <a:t>Y amplificación, </a:t>
            </a:r>
            <a:r>
              <a:rPr lang="es-EC" dirty="0"/>
              <a:t>Tana et</a:t>
            </a:r>
            <a:r>
              <a:rPr lang="es-EC" dirty="0" smtClean="0"/>
              <a:t>. al., </a:t>
            </a:r>
            <a:r>
              <a:rPr lang="es-EC" dirty="0"/>
              <a:t>2017</a:t>
            </a:r>
            <a:r>
              <a:rPr lang="es-EC" dirty="0" smtClean="0"/>
              <a:t> </a:t>
            </a:r>
            <a:endParaRPr lang="es-EC" dirty="0"/>
          </a:p>
        </p:txBody>
      </p:sp>
      <p:sp>
        <p:nvSpPr>
          <p:cNvPr id="11" name="CuadroTexto 10"/>
          <p:cNvSpPr txBox="1"/>
          <p:nvPr/>
        </p:nvSpPr>
        <p:spPr>
          <a:xfrm>
            <a:off x="8675621" y="3305908"/>
            <a:ext cx="3276943" cy="92333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s-EC" dirty="0" smtClean="0"/>
              <a:t>Condiciones de reacción</a:t>
            </a:r>
          </a:p>
          <a:p>
            <a:r>
              <a:rPr lang="es-EC" dirty="0" smtClean="0"/>
              <a:t>Y amplificación, Medina et. </a:t>
            </a:r>
            <a:r>
              <a:rPr lang="es-EC" dirty="0"/>
              <a:t>a</a:t>
            </a:r>
            <a:r>
              <a:rPr lang="es-EC" dirty="0" smtClean="0"/>
              <a:t>l., 2017</a:t>
            </a:r>
            <a:endParaRPr lang="es-EC" dirty="0"/>
          </a:p>
        </p:txBody>
      </p:sp>
      <p:sp>
        <p:nvSpPr>
          <p:cNvPr id="13" name="CuadroTexto 12"/>
          <p:cNvSpPr txBox="1"/>
          <p:nvPr/>
        </p:nvSpPr>
        <p:spPr>
          <a:xfrm>
            <a:off x="264536" y="5587530"/>
            <a:ext cx="1159292" cy="369332"/>
          </a:xfrm>
          <a:prstGeom prst="rect">
            <a:avLst/>
          </a:prstGeom>
          <a:solidFill>
            <a:srgbClr val="00B0F0"/>
          </a:solidFill>
          <a:ln>
            <a:solidFill>
              <a:schemeClr val="tx1"/>
            </a:solidFill>
          </a:ln>
        </p:spPr>
        <p:txBody>
          <a:bodyPr wrap="none" rtlCol="0">
            <a:spAutoFit/>
          </a:bodyPr>
          <a:lstStyle/>
          <a:p>
            <a:r>
              <a:rPr lang="es-EC" dirty="0" smtClean="0"/>
              <a:t>Revelado</a:t>
            </a:r>
            <a:endParaRPr lang="es-EC" dirty="0"/>
          </a:p>
        </p:txBody>
      </p:sp>
      <p:cxnSp>
        <p:nvCxnSpPr>
          <p:cNvPr id="15" name="Conector recto de flecha 14"/>
          <p:cNvCxnSpPr>
            <a:stCxn id="13" idx="3"/>
          </p:cNvCxnSpPr>
          <p:nvPr/>
        </p:nvCxnSpPr>
        <p:spPr>
          <a:xfrm>
            <a:off x="1423828" y="5772196"/>
            <a:ext cx="1445981"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6" name="Rectángulo 15"/>
          <p:cNvSpPr/>
          <p:nvPr/>
        </p:nvSpPr>
        <p:spPr>
          <a:xfrm>
            <a:off x="222738" y="1810297"/>
            <a:ext cx="3449919" cy="369332"/>
          </a:xfrm>
          <a:prstGeom prst="rect">
            <a:avLst/>
          </a:prstGeom>
        </p:spPr>
        <p:txBody>
          <a:bodyPr wrap="none">
            <a:spAutoFit/>
          </a:bodyPr>
          <a:lstStyle/>
          <a:p>
            <a:r>
              <a:rPr lang="es-EC" sz="1200" dirty="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Ana19A (5’ – GTGTTCCTGGGGTACTCCTA - 3’)</a:t>
            </a:r>
            <a:r>
              <a:rPr lang="es-EC" dirty="0">
                <a:latin typeface="Times New Roman" panose="02020603050405020304" pitchFamily="18" charset="0"/>
                <a:ea typeface="Calibri" panose="020F0502020204030204" pitchFamily="34" charset="0"/>
              </a:rPr>
              <a:t> </a:t>
            </a:r>
            <a:endParaRPr lang="es-EC" dirty="0"/>
          </a:p>
        </p:txBody>
      </p:sp>
      <p:sp>
        <p:nvSpPr>
          <p:cNvPr id="17" name="Rectángulo 16"/>
          <p:cNvSpPr/>
          <p:nvPr/>
        </p:nvSpPr>
        <p:spPr>
          <a:xfrm>
            <a:off x="264536" y="2581185"/>
            <a:ext cx="3444854" cy="276999"/>
          </a:xfrm>
          <a:prstGeom prst="rect">
            <a:avLst/>
          </a:prstGeom>
        </p:spPr>
        <p:txBody>
          <a:bodyPr wrap="none">
            <a:spAutoFit/>
          </a:bodyPr>
          <a:lstStyle/>
          <a:p>
            <a:r>
              <a:rPr lang="es-EC" sz="1200" dirty="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Ana19B (5’ – TGATCTGGTCAGCCCCAGCT – 3’)</a:t>
            </a:r>
            <a:endParaRPr lang="es-EC" sz="1200" dirty="0">
              <a:ln w="0"/>
              <a:effectLst>
                <a:outerShdw blurRad="38100" dist="19050" dir="2700000" algn="tl" rotWithShape="0">
                  <a:schemeClr val="dk1">
                    <a:alpha val="40000"/>
                  </a:schemeClr>
                </a:outerShdw>
              </a:effectLst>
            </a:endParaRPr>
          </a:p>
        </p:txBody>
      </p:sp>
      <p:sp>
        <p:nvSpPr>
          <p:cNvPr id="18" name="Rectángulo 17"/>
          <p:cNvSpPr/>
          <p:nvPr/>
        </p:nvSpPr>
        <p:spPr>
          <a:xfrm>
            <a:off x="8405185" y="1856463"/>
            <a:ext cx="3298467" cy="276999"/>
          </a:xfrm>
          <a:prstGeom prst="rect">
            <a:avLst/>
          </a:prstGeom>
        </p:spPr>
        <p:txBody>
          <a:bodyPr wrap="none">
            <a:spAutoFit/>
          </a:bodyPr>
          <a:lstStyle/>
          <a:p>
            <a:r>
              <a:rPr lang="es-EC" sz="1200" dirty="0">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Piro A (</a:t>
            </a:r>
            <a:r>
              <a:rPr lang="es-EC" sz="1200" dirty="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5´-AATACCCAATCCTGACACAGGG-3</a:t>
            </a:r>
            <a:r>
              <a:rPr lang="es-EC" sz="1200" dirty="0">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a:t>
            </a:r>
            <a:endParaRPr lang="es-EC" sz="1200" dirty="0">
              <a:ln w="0"/>
              <a:effectLst>
                <a:outerShdw blurRad="38100" dist="19050" dir="2700000" algn="tl" rotWithShape="0">
                  <a:schemeClr val="dk1">
                    <a:alpha val="40000"/>
                  </a:schemeClr>
                </a:outerShdw>
              </a:effectLst>
            </a:endParaRPr>
          </a:p>
        </p:txBody>
      </p:sp>
      <p:sp>
        <p:nvSpPr>
          <p:cNvPr id="19" name="Rectángulo 18"/>
          <p:cNvSpPr/>
          <p:nvPr/>
        </p:nvSpPr>
        <p:spPr>
          <a:xfrm>
            <a:off x="8405185" y="2581185"/>
            <a:ext cx="3213316" cy="276999"/>
          </a:xfrm>
          <a:prstGeom prst="rect">
            <a:avLst/>
          </a:prstGeom>
        </p:spPr>
        <p:txBody>
          <a:bodyPr wrap="none">
            <a:spAutoFit/>
          </a:bodyPr>
          <a:lstStyle/>
          <a:p>
            <a:r>
              <a:rPr lang="es-EC" sz="1200" dirty="0">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Piro B (</a:t>
            </a:r>
            <a:r>
              <a:rPr lang="es-EC" sz="1200" dirty="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5´-TTAAATACGAATGCCCCCAAC-3´</a:t>
            </a:r>
            <a:r>
              <a:rPr lang="es-EC" sz="1200" dirty="0">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a:t>
            </a:r>
            <a:endParaRPr lang="es-EC" sz="1200" dirty="0">
              <a:ln w="0"/>
              <a:effectLst>
                <a:outerShdw blurRad="38100" dist="19050" dir="2700000" algn="tl" rotWithShape="0">
                  <a:schemeClr val="dk1">
                    <a:alpha val="40000"/>
                  </a:schemeClr>
                </a:outerShdw>
              </a:effectLst>
            </a:endParaRPr>
          </a:p>
        </p:txBody>
      </p:sp>
      <p:sp>
        <p:nvSpPr>
          <p:cNvPr id="20" name="CuadroTexto 19"/>
          <p:cNvSpPr txBox="1"/>
          <p:nvPr/>
        </p:nvSpPr>
        <p:spPr>
          <a:xfrm>
            <a:off x="1033977" y="537074"/>
            <a:ext cx="3900427" cy="523220"/>
          </a:xfrm>
          <a:prstGeom prst="rect">
            <a:avLst/>
          </a:prstGeom>
          <a:noFill/>
        </p:spPr>
        <p:txBody>
          <a:bodyPr wrap="none" rtlCol="0">
            <a:spAutoFit/>
          </a:bodyPr>
          <a:lstStyle/>
          <a:p>
            <a:r>
              <a:rPr lang="es-EC" sz="2800" b="1" i="1" dirty="0" smtClean="0">
                <a:ln w="22225">
                  <a:solidFill>
                    <a:schemeClr val="accent2"/>
                  </a:solidFill>
                  <a:prstDash val="solid"/>
                </a:ln>
                <a:solidFill>
                  <a:schemeClr val="accent2">
                    <a:lumMod val="40000"/>
                    <a:lumOff val="60000"/>
                  </a:schemeClr>
                </a:solidFill>
              </a:rPr>
              <a:t>Anaplasma marginale</a:t>
            </a:r>
            <a:endParaRPr lang="es-EC" sz="2800" b="1" i="1" dirty="0">
              <a:ln w="22225">
                <a:solidFill>
                  <a:schemeClr val="accent2"/>
                </a:solidFill>
                <a:prstDash val="solid"/>
              </a:ln>
              <a:solidFill>
                <a:schemeClr val="accent2">
                  <a:lumMod val="40000"/>
                  <a:lumOff val="60000"/>
                </a:schemeClr>
              </a:solidFill>
            </a:endParaRPr>
          </a:p>
        </p:txBody>
      </p:sp>
      <p:sp>
        <p:nvSpPr>
          <p:cNvPr id="21" name="CuadroTexto 20"/>
          <p:cNvSpPr txBox="1"/>
          <p:nvPr/>
        </p:nvSpPr>
        <p:spPr>
          <a:xfrm>
            <a:off x="9584608" y="654097"/>
            <a:ext cx="2367956" cy="523220"/>
          </a:xfrm>
          <a:prstGeom prst="rect">
            <a:avLst/>
          </a:prstGeom>
          <a:noFill/>
        </p:spPr>
        <p:txBody>
          <a:bodyPr wrap="none" rtlCol="0">
            <a:spAutoFit/>
          </a:bodyPr>
          <a:lstStyle/>
          <a:p>
            <a:r>
              <a:rPr lang="es-EC" sz="2800" b="1" i="1" dirty="0" smtClean="0">
                <a:ln w="22225">
                  <a:solidFill>
                    <a:schemeClr val="accent2"/>
                  </a:solidFill>
                  <a:prstDash val="solid"/>
                </a:ln>
                <a:solidFill>
                  <a:schemeClr val="accent2">
                    <a:lumMod val="40000"/>
                    <a:lumOff val="60000"/>
                  </a:schemeClr>
                </a:solidFill>
              </a:rPr>
              <a:t>Babesia</a:t>
            </a:r>
            <a:r>
              <a:rPr lang="es-EC" sz="2800" b="1" dirty="0" smtClean="0">
                <a:ln w="22225">
                  <a:solidFill>
                    <a:schemeClr val="accent2"/>
                  </a:solidFill>
                  <a:prstDash val="solid"/>
                </a:ln>
                <a:solidFill>
                  <a:schemeClr val="accent2">
                    <a:lumMod val="40000"/>
                    <a:lumOff val="60000"/>
                  </a:schemeClr>
                </a:solidFill>
              </a:rPr>
              <a:t> spp</a:t>
            </a:r>
            <a:r>
              <a:rPr lang="es-EC" b="1" dirty="0" smtClean="0">
                <a:ln w="22225">
                  <a:solidFill>
                    <a:schemeClr val="accent2"/>
                  </a:solidFill>
                  <a:prstDash val="solid"/>
                </a:ln>
                <a:solidFill>
                  <a:schemeClr val="accent2">
                    <a:lumMod val="40000"/>
                    <a:lumOff val="60000"/>
                  </a:schemeClr>
                </a:solidFill>
              </a:rPr>
              <a:t>.</a:t>
            </a:r>
            <a:endParaRPr lang="es-EC"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4040671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0" grpId="0" animBg="1"/>
      <p:bldP spid="11" grpId="0" animBg="1"/>
      <p:bldP spid="13" grpId="0" animBg="1"/>
      <p:bldP spid="16" grpId="0"/>
      <p:bldP spid="17" grpId="0"/>
      <p:bldP spid="18" grpId="0"/>
      <p:bldP spid="19" grpId="0"/>
      <p:bldP spid="20"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arcador de contenido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44489" cy="6831275"/>
          </a:xfrm>
        </p:spPr>
      </p:pic>
      <p:sp>
        <p:nvSpPr>
          <p:cNvPr id="5" name="CuadroTexto 4"/>
          <p:cNvSpPr txBox="1"/>
          <p:nvPr/>
        </p:nvSpPr>
        <p:spPr>
          <a:xfrm>
            <a:off x="3188281" y="2501237"/>
            <a:ext cx="5767926" cy="1569660"/>
          </a:xfrm>
          <a:prstGeom prst="rect">
            <a:avLst/>
          </a:prstGeom>
          <a:noFill/>
        </p:spPr>
        <p:txBody>
          <a:bodyPr wrap="none" rtlCol="0">
            <a:spAutoFit/>
          </a:bodyPr>
          <a:lstStyle/>
          <a:p>
            <a:r>
              <a:rPr lang="es-EC" sz="9600" b="1" dirty="0" smtClean="0">
                <a:ln w="9525">
                  <a:solidFill>
                    <a:schemeClr val="bg1"/>
                  </a:solidFill>
                  <a:prstDash val="solid"/>
                </a:ln>
                <a:effectLst>
                  <a:outerShdw blurRad="12700" dist="38100" dir="2700000" algn="tl" rotWithShape="0">
                    <a:schemeClr val="bg1">
                      <a:lumMod val="50000"/>
                    </a:schemeClr>
                  </a:outerShdw>
                </a:effectLst>
              </a:rPr>
              <a:t>Hipótesis</a:t>
            </a:r>
            <a:r>
              <a:rPr lang="es-EC" sz="1400" dirty="0" smtClean="0"/>
              <a:t> </a:t>
            </a:r>
            <a:endParaRPr lang="es-EC" dirty="0"/>
          </a:p>
        </p:txBody>
      </p:sp>
    </p:spTree>
    <p:extLst>
      <p:ext uri="{BB962C8B-B14F-4D97-AF65-F5344CB8AC3E}">
        <p14:creationId xmlns:p14="http://schemas.microsoft.com/office/powerpoint/2010/main" val="16550217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9944100" y="0"/>
            <a:ext cx="2262158" cy="646331"/>
          </a:xfrm>
          <a:prstGeom prst="rect">
            <a:avLst/>
          </a:prstGeom>
          <a:noFill/>
        </p:spPr>
        <p:txBody>
          <a:bodyPr wrap="none" rtlCol="0">
            <a:spAutoFit/>
          </a:bodyPr>
          <a:lstStyle/>
          <a:p>
            <a:r>
              <a:rPr lang="es-EC" sz="3600" b="1" i="1" dirty="0" smtClean="0">
                <a:effectLst>
                  <a:outerShdw blurRad="38100" dist="38100" dir="2700000" algn="tl">
                    <a:srgbClr val="000000">
                      <a:alpha val="43137"/>
                    </a:srgbClr>
                  </a:outerShdw>
                </a:effectLst>
              </a:rPr>
              <a:t>Hipótesis</a:t>
            </a:r>
            <a:endParaRPr lang="es-EC" sz="2000" b="1" i="1" dirty="0">
              <a:effectLst>
                <a:outerShdw blurRad="38100" dist="38100" dir="2700000" algn="tl">
                  <a:srgbClr val="000000">
                    <a:alpha val="43137"/>
                  </a:srgbClr>
                </a:outerShdw>
              </a:effectLst>
            </a:endParaRPr>
          </a:p>
        </p:txBody>
      </p:sp>
      <p:sp>
        <p:nvSpPr>
          <p:cNvPr id="2" name="CuadroTexto 1"/>
          <p:cNvSpPr txBox="1"/>
          <p:nvPr/>
        </p:nvSpPr>
        <p:spPr>
          <a:xfrm>
            <a:off x="382137" y="1842448"/>
            <a:ext cx="11232107" cy="255454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EC" sz="4000" dirty="0" smtClean="0"/>
              <a:t>Los bovinos de la Isla Santa Cruz, Provincia de Galápagos, debido a las condiciones </a:t>
            </a:r>
          </a:p>
          <a:p>
            <a:pPr algn="ctr"/>
            <a:r>
              <a:rPr lang="es-EC" sz="4000" dirty="0"/>
              <a:t>a</a:t>
            </a:r>
            <a:r>
              <a:rPr lang="es-EC" sz="4000" dirty="0" smtClean="0"/>
              <a:t>mbientales y la presencia de vectores, están infectados con </a:t>
            </a:r>
            <a:r>
              <a:rPr lang="es-EC" sz="4000" dirty="0" err="1" smtClean="0"/>
              <a:t>hemopárasitos</a:t>
            </a:r>
            <a:r>
              <a:rPr lang="es-EC" sz="4000" dirty="0" smtClean="0"/>
              <a:t>.</a:t>
            </a:r>
            <a:endParaRPr lang="es-EC" sz="4000" dirty="0"/>
          </a:p>
        </p:txBody>
      </p:sp>
    </p:spTree>
    <p:extLst>
      <p:ext uri="{BB962C8B-B14F-4D97-AF65-F5344CB8AC3E}">
        <p14:creationId xmlns:p14="http://schemas.microsoft.com/office/powerpoint/2010/main" val="41915350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pic>
        <p:nvPicPr>
          <p:cNvPr id="6" name="Marcador de contenido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43448"/>
          </a:xfrm>
        </p:spPr>
      </p:pic>
      <p:sp>
        <p:nvSpPr>
          <p:cNvPr id="5" name="CuadroTexto 4"/>
          <p:cNvSpPr txBox="1"/>
          <p:nvPr/>
        </p:nvSpPr>
        <p:spPr>
          <a:xfrm>
            <a:off x="1284330" y="118533"/>
            <a:ext cx="9623340" cy="3046988"/>
          </a:xfrm>
          <a:prstGeom prst="rect">
            <a:avLst/>
          </a:prstGeom>
          <a:noFill/>
        </p:spPr>
        <p:txBody>
          <a:bodyPr wrap="none" rtlCol="0">
            <a:spAutoFit/>
          </a:bodyPr>
          <a:lstStyle/>
          <a:p>
            <a:pPr algn="ctr"/>
            <a:r>
              <a:rPr lang="es-EC" sz="9600" b="1" dirty="0" smtClean="0">
                <a:ln w="9525">
                  <a:solidFill>
                    <a:schemeClr val="bg1"/>
                  </a:solidFill>
                  <a:prstDash val="solid"/>
                </a:ln>
                <a:effectLst>
                  <a:outerShdw blurRad="12700" dist="38100" dir="2700000" algn="tl" rotWithShape="0">
                    <a:schemeClr val="bg1">
                      <a:lumMod val="50000"/>
                    </a:schemeClr>
                  </a:outerShdw>
                </a:effectLst>
              </a:rPr>
              <a:t>RESULTADOS</a:t>
            </a:r>
            <a:r>
              <a:rPr lang="es-EC" sz="9600" b="1" dirty="0" smtClean="0">
                <a:ln w="9525">
                  <a:solidFill>
                    <a:schemeClr val="bg1"/>
                  </a:solidFill>
                  <a:prstDash val="solid"/>
                </a:ln>
                <a:solidFill>
                  <a:schemeClr val="tx1">
                    <a:lumMod val="75000"/>
                    <a:lumOff val="25000"/>
                  </a:schemeClr>
                </a:solidFill>
                <a:effectLst>
                  <a:outerShdw blurRad="12700" dist="38100" dir="2700000" algn="tl" rotWithShape="0">
                    <a:schemeClr val="bg1">
                      <a:lumMod val="50000"/>
                    </a:schemeClr>
                  </a:outerShdw>
                </a:effectLst>
              </a:rPr>
              <a:t> </a:t>
            </a:r>
            <a:r>
              <a:rPr lang="es-EC" sz="9600" b="1" dirty="0" smtClean="0">
                <a:ln w="9525">
                  <a:solidFill>
                    <a:schemeClr val="bg1"/>
                  </a:solidFill>
                  <a:prstDash val="solid"/>
                </a:ln>
                <a:effectLst>
                  <a:outerShdw blurRad="12700" dist="38100" dir="2700000" algn="tl" rotWithShape="0">
                    <a:schemeClr val="bg1">
                      <a:lumMod val="50000"/>
                    </a:schemeClr>
                  </a:outerShdw>
                </a:effectLst>
              </a:rPr>
              <a:t>Y</a:t>
            </a:r>
          </a:p>
          <a:p>
            <a:pPr algn="ctr"/>
            <a:r>
              <a:rPr lang="es-EC" sz="9600" b="1" dirty="0" smtClean="0">
                <a:ln w="9525">
                  <a:solidFill>
                    <a:schemeClr val="bg1"/>
                  </a:solidFill>
                  <a:prstDash val="solid"/>
                </a:ln>
                <a:solidFill>
                  <a:schemeClr val="tx1">
                    <a:lumMod val="75000"/>
                    <a:lumOff val="25000"/>
                  </a:schemeClr>
                </a:solidFill>
                <a:effectLst>
                  <a:outerShdw blurRad="12700" dist="38100" dir="2700000" algn="tl" rotWithShape="0">
                    <a:schemeClr val="bg1">
                      <a:lumMod val="50000"/>
                    </a:schemeClr>
                  </a:outerShdw>
                </a:effectLst>
              </a:rPr>
              <a:t> </a:t>
            </a:r>
            <a:r>
              <a:rPr lang="es-EC" sz="9600" b="1" dirty="0" smtClean="0">
                <a:ln w="9525">
                  <a:solidFill>
                    <a:schemeClr val="bg1"/>
                  </a:solidFill>
                  <a:prstDash val="solid"/>
                </a:ln>
                <a:effectLst>
                  <a:outerShdw blurRad="12700" dist="38100" dir="2700000" algn="tl" rotWithShape="0">
                    <a:schemeClr val="bg1">
                      <a:lumMod val="50000"/>
                    </a:schemeClr>
                  </a:outerShdw>
                </a:effectLst>
              </a:rPr>
              <a:t>DISCUSIÓN</a:t>
            </a:r>
            <a:endParaRPr lang="es-EC" sz="9600" b="1"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405892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83297" y="0"/>
            <a:ext cx="2819400" cy="652462"/>
          </a:xfrm>
        </p:spPr>
        <p:txBody>
          <a:bodyPr/>
          <a:lstStyle/>
          <a:p>
            <a:r>
              <a:rPr lang="es-EC" sz="3600" dirty="0" smtClean="0">
                <a:solidFill>
                  <a:schemeClr val="tx1"/>
                </a:solidFill>
              </a:rPr>
              <a:t>Resultados</a:t>
            </a:r>
            <a:endParaRPr lang="es-EC" sz="3600" dirty="0">
              <a:solidFill>
                <a:schemeClr val="tx1"/>
              </a:solidFill>
            </a:endParaRPr>
          </a:p>
        </p:txBody>
      </p:sp>
      <p:pic>
        <p:nvPicPr>
          <p:cNvPr id="5" name="Imagen 5" descr="GALAPAGOS CARTOGRAFI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3279" y="2093936"/>
            <a:ext cx="5468567" cy="315209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a 2"/>
          <p:cNvGraphicFramePr>
            <a:graphicFrameLocks noGrp="1"/>
          </p:cNvGraphicFramePr>
          <p:nvPr>
            <p:extLst>
              <p:ext uri="{D42A27DB-BD31-4B8C-83A1-F6EECF244321}">
                <p14:modId xmlns:p14="http://schemas.microsoft.com/office/powerpoint/2010/main" val="2642963611"/>
              </p:ext>
            </p:extLst>
          </p:nvPr>
        </p:nvGraphicFramePr>
        <p:xfrm>
          <a:off x="136301" y="652462"/>
          <a:ext cx="3976978" cy="5805444"/>
        </p:xfrm>
        <a:graphic>
          <a:graphicData uri="http://schemas.openxmlformats.org/drawingml/2006/table">
            <a:tbl>
              <a:tblPr firstRow="1" firstCol="1" bandRow="1">
                <a:tableStyleId>{00A15C55-8517-42AA-B614-E9B94910E393}</a:tableStyleId>
              </a:tblPr>
              <a:tblGrid>
                <a:gridCol w="866879"/>
                <a:gridCol w="821136"/>
                <a:gridCol w="1013563"/>
                <a:gridCol w="1275400"/>
              </a:tblGrid>
              <a:tr h="593364">
                <a:tc>
                  <a:txBody>
                    <a:bodyPr/>
                    <a:lstStyle/>
                    <a:p>
                      <a:pPr algn="ctr">
                        <a:lnSpc>
                          <a:spcPct val="150000"/>
                        </a:lnSpc>
                        <a:spcAft>
                          <a:spcPts val="600"/>
                        </a:spcAft>
                      </a:pPr>
                      <a:r>
                        <a:rPr lang="es-EC" sz="1200" dirty="0">
                          <a:effectLst/>
                        </a:rPr>
                        <a:t>UPA</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9447" marR="49447" marT="0" marB="0"/>
                </a:tc>
                <a:tc>
                  <a:txBody>
                    <a:bodyPr/>
                    <a:lstStyle/>
                    <a:p>
                      <a:pPr algn="ctr">
                        <a:lnSpc>
                          <a:spcPct val="150000"/>
                        </a:lnSpc>
                        <a:spcAft>
                          <a:spcPts val="600"/>
                        </a:spcAft>
                      </a:pPr>
                      <a:r>
                        <a:rPr lang="es-EC" sz="1200" dirty="0">
                          <a:effectLst/>
                        </a:rPr>
                        <a:t>N° de muestras</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9447" marR="49447" marT="0" marB="0"/>
                </a:tc>
                <a:tc>
                  <a:txBody>
                    <a:bodyPr/>
                    <a:lstStyle/>
                    <a:p>
                      <a:pPr algn="ctr">
                        <a:lnSpc>
                          <a:spcPct val="150000"/>
                        </a:lnSpc>
                        <a:spcAft>
                          <a:spcPts val="600"/>
                        </a:spcAft>
                      </a:pPr>
                      <a:r>
                        <a:rPr lang="es-EC" sz="1200" dirty="0">
                          <a:effectLst/>
                        </a:rPr>
                        <a:t>Total de bovinos</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9447" marR="49447" marT="0" marB="0"/>
                </a:tc>
                <a:tc>
                  <a:txBody>
                    <a:bodyPr/>
                    <a:lstStyle/>
                    <a:p>
                      <a:pPr algn="ctr">
                        <a:lnSpc>
                          <a:spcPct val="150000"/>
                        </a:lnSpc>
                        <a:spcAft>
                          <a:spcPts val="600"/>
                        </a:spcAft>
                      </a:pPr>
                      <a:r>
                        <a:rPr lang="es-EC" sz="1200" dirty="0">
                          <a:effectLst/>
                        </a:rPr>
                        <a:t>% de animales muestreados</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9447" marR="49447" marT="0" marB="0"/>
                </a:tc>
              </a:tr>
              <a:tr h="197788">
                <a:tc>
                  <a:txBody>
                    <a:bodyPr/>
                    <a:lstStyle/>
                    <a:p>
                      <a:pPr algn="ctr">
                        <a:lnSpc>
                          <a:spcPct val="150000"/>
                        </a:lnSpc>
                        <a:spcAft>
                          <a:spcPts val="600"/>
                        </a:spcAft>
                      </a:pPr>
                      <a:r>
                        <a:rPr lang="es-EC" sz="12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9447" marR="49447" marT="0" marB="0"/>
                </a:tc>
                <a:tc>
                  <a:txBody>
                    <a:bodyPr/>
                    <a:lstStyle/>
                    <a:p>
                      <a:pPr algn="ctr">
                        <a:lnSpc>
                          <a:spcPct val="150000"/>
                        </a:lnSpc>
                        <a:spcAft>
                          <a:spcPts val="600"/>
                        </a:spcAft>
                      </a:pPr>
                      <a:r>
                        <a:rPr lang="es-EC" sz="1200">
                          <a:effectLst/>
                        </a:rPr>
                        <a:t>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9447" marR="49447" marT="0" marB="0"/>
                </a:tc>
                <a:tc>
                  <a:txBody>
                    <a:bodyPr/>
                    <a:lstStyle/>
                    <a:p>
                      <a:pPr algn="ctr">
                        <a:lnSpc>
                          <a:spcPct val="150000"/>
                        </a:lnSpc>
                        <a:spcAft>
                          <a:spcPts val="600"/>
                        </a:spcAft>
                      </a:pPr>
                      <a:r>
                        <a:rPr lang="es-EC" sz="1200">
                          <a:effectLst/>
                        </a:rPr>
                        <a:t>76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9447" marR="49447" marT="0" marB="0"/>
                </a:tc>
                <a:tc>
                  <a:txBody>
                    <a:bodyPr/>
                    <a:lstStyle/>
                    <a:p>
                      <a:pPr algn="ctr">
                        <a:lnSpc>
                          <a:spcPct val="115000"/>
                        </a:lnSpc>
                        <a:spcAft>
                          <a:spcPts val="0"/>
                        </a:spcAft>
                      </a:pPr>
                      <a:r>
                        <a:rPr lang="es-EC" sz="1100">
                          <a:effectLst/>
                        </a:rPr>
                        <a:t>2,63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9447" marR="49447" marT="0" marB="0"/>
                </a:tc>
              </a:tr>
              <a:tr h="197788">
                <a:tc>
                  <a:txBody>
                    <a:bodyPr/>
                    <a:lstStyle/>
                    <a:p>
                      <a:pPr algn="ctr">
                        <a:lnSpc>
                          <a:spcPct val="150000"/>
                        </a:lnSpc>
                        <a:spcAft>
                          <a:spcPts val="600"/>
                        </a:spcAft>
                      </a:pPr>
                      <a:r>
                        <a:rPr lang="es-EC" sz="1200" dirty="0">
                          <a:effectLst/>
                        </a:rPr>
                        <a:t>2</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9447" marR="49447" marT="0" marB="0"/>
                </a:tc>
                <a:tc>
                  <a:txBody>
                    <a:bodyPr/>
                    <a:lstStyle/>
                    <a:p>
                      <a:pPr algn="ctr">
                        <a:lnSpc>
                          <a:spcPct val="150000"/>
                        </a:lnSpc>
                        <a:spcAft>
                          <a:spcPts val="600"/>
                        </a:spcAft>
                      </a:pPr>
                      <a:r>
                        <a:rPr lang="es-EC" sz="1200" dirty="0">
                          <a:effectLst/>
                        </a:rPr>
                        <a:t>4</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9447" marR="49447" marT="0" marB="0"/>
                </a:tc>
                <a:tc>
                  <a:txBody>
                    <a:bodyPr/>
                    <a:lstStyle/>
                    <a:p>
                      <a:pPr algn="ctr">
                        <a:lnSpc>
                          <a:spcPct val="150000"/>
                        </a:lnSpc>
                        <a:spcAft>
                          <a:spcPts val="600"/>
                        </a:spcAft>
                      </a:pPr>
                      <a:r>
                        <a:rPr lang="es-EC" sz="1200">
                          <a:effectLst/>
                        </a:rPr>
                        <a:t>96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9447" marR="49447" marT="0" marB="0"/>
                </a:tc>
                <a:tc>
                  <a:txBody>
                    <a:bodyPr/>
                    <a:lstStyle/>
                    <a:p>
                      <a:pPr algn="ctr">
                        <a:lnSpc>
                          <a:spcPct val="115000"/>
                        </a:lnSpc>
                        <a:spcAft>
                          <a:spcPts val="1000"/>
                        </a:spcAft>
                      </a:pPr>
                      <a:r>
                        <a:rPr lang="es-EC" sz="1100">
                          <a:effectLst/>
                        </a:rPr>
                        <a:t>4,17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9447" marR="49447" marT="0" marB="0"/>
                </a:tc>
              </a:tr>
              <a:tr h="197788">
                <a:tc>
                  <a:txBody>
                    <a:bodyPr/>
                    <a:lstStyle/>
                    <a:p>
                      <a:pPr algn="ctr">
                        <a:lnSpc>
                          <a:spcPct val="150000"/>
                        </a:lnSpc>
                        <a:spcAft>
                          <a:spcPts val="600"/>
                        </a:spcAft>
                      </a:pPr>
                      <a:r>
                        <a:rPr lang="es-EC" sz="1200">
                          <a:effectLst/>
                        </a:rPr>
                        <a:t>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9447" marR="49447" marT="0" marB="0"/>
                </a:tc>
                <a:tc>
                  <a:txBody>
                    <a:bodyPr/>
                    <a:lstStyle/>
                    <a:p>
                      <a:pPr algn="ctr">
                        <a:lnSpc>
                          <a:spcPct val="150000"/>
                        </a:lnSpc>
                        <a:spcAft>
                          <a:spcPts val="600"/>
                        </a:spcAft>
                      </a:pPr>
                      <a:r>
                        <a:rPr lang="es-EC" sz="1200" dirty="0">
                          <a:effectLst/>
                        </a:rPr>
                        <a:t>6</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9447" marR="49447" marT="0" marB="0"/>
                </a:tc>
                <a:tc>
                  <a:txBody>
                    <a:bodyPr/>
                    <a:lstStyle/>
                    <a:p>
                      <a:pPr algn="ctr">
                        <a:lnSpc>
                          <a:spcPct val="150000"/>
                        </a:lnSpc>
                        <a:spcAft>
                          <a:spcPts val="600"/>
                        </a:spcAft>
                      </a:pPr>
                      <a:r>
                        <a:rPr lang="es-EC" sz="1200">
                          <a:effectLst/>
                        </a:rPr>
                        <a:t>65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9447" marR="49447" marT="0" marB="0"/>
                </a:tc>
                <a:tc>
                  <a:txBody>
                    <a:bodyPr/>
                    <a:lstStyle/>
                    <a:p>
                      <a:pPr algn="ctr">
                        <a:lnSpc>
                          <a:spcPct val="115000"/>
                        </a:lnSpc>
                        <a:spcAft>
                          <a:spcPts val="1000"/>
                        </a:spcAft>
                      </a:pPr>
                      <a:r>
                        <a:rPr lang="es-EC" sz="1100">
                          <a:effectLst/>
                        </a:rPr>
                        <a:t>9,23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9447" marR="49447" marT="0" marB="0"/>
                </a:tc>
              </a:tr>
              <a:tr h="197788">
                <a:tc>
                  <a:txBody>
                    <a:bodyPr/>
                    <a:lstStyle/>
                    <a:p>
                      <a:pPr algn="ctr">
                        <a:lnSpc>
                          <a:spcPct val="150000"/>
                        </a:lnSpc>
                        <a:spcAft>
                          <a:spcPts val="600"/>
                        </a:spcAft>
                      </a:pPr>
                      <a:r>
                        <a:rPr lang="es-EC" sz="1200">
                          <a:effectLst/>
                        </a:rPr>
                        <a:t>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9447" marR="49447" marT="0" marB="0"/>
                </a:tc>
                <a:tc>
                  <a:txBody>
                    <a:bodyPr/>
                    <a:lstStyle/>
                    <a:p>
                      <a:pPr algn="ctr">
                        <a:lnSpc>
                          <a:spcPct val="150000"/>
                        </a:lnSpc>
                        <a:spcAft>
                          <a:spcPts val="600"/>
                        </a:spcAft>
                      </a:pPr>
                      <a:r>
                        <a:rPr lang="es-EC" sz="1200">
                          <a:effectLst/>
                        </a:rPr>
                        <a:t>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9447" marR="49447" marT="0" marB="0"/>
                </a:tc>
                <a:tc>
                  <a:txBody>
                    <a:bodyPr/>
                    <a:lstStyle/>
                    <a:p>
                      <a:pPr algn="ctr">
                        <a:lnSpc>
                          <a:spcPct val="150000"/>
                        </a:lnSpc>
                        <a:spcAft>
                          <a:spcPts val="600"/>
                        </a:spcAft>
                      </a:pPr>
                      <a:r>
                        <a:rPr lang="es-EC" sz="1200">
                          <a:effectLst/>
                        </a:rPr>
                        <a:t>29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9447" marR="49447" marT="0" marB="0"/>
                </a:tc>
                <a:tc>
                  <a:txBody>
                    <a:bodyPr/>
                    <a:lstStyle/>
                    <a:p>
                      <a:pPr algn="ctr">
                        <a:lnSpc>
                          <a:spcPct val="115000"/>
                        </a:lnSpc>
                        <a:spcAft>
                          <a:spcPts val="1000"/>
                        </a:spcAft>
                      </a:pPr>
                      <a:r>
                        <a:rPr lang="es-EC" sz="1100">
                          <a:effectLst/>
                        </a:rPr>
                        <a:t>10,34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9447" marR="49447" marT="0" marB="0"/>
                </a:tc>
              </a:tr>
              <a:tr h="197788">
                <a:tc>
                  <a:txBody>
                    <a:bodyPr/>
                    <a:lstStyle/>
                    <a:p>
                      <a:pPr algn="ctr">
                        <a:lnSpc>
                          <a:spcPct val="150000"/>
                        </a:lnSpc>
                        <a:spcAft>
                          <a:spcPts val="600"/>
                        </a:spcAft>
                      </a:pPr>
                      <a:r>
                        <a:rPr lang="es-EC" sz="1200">
                          <a:effectLst/>
                        </a:rPr>
                        <a:t>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9447" marR="49447" marT="0" marB="0"/>
                </a:tc>
                <a:tc>
                  <a:txBody>
                    <a:bodyPr/>
                    <a:lstStyle/>
                    <a:p>
                      <a:pPr algn="ctr">
                        <a:lnSpc>
                          <a:spcPct val="150000"/>
                        </a:lnSpc>
                        <a:spcAft>
                          <a:spcPts val="600"/>
                        </a:spcAft>
                      </a:pPr>
                      <a:r>
                        <a:rPr lang="es-EC" sz="1200">
                          <a:effectLst/>
                        </a:rPr>
                        <a:t>10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9447" marR="49447" marT="0" marB="0"/>
                </a:tc>
                <a:tc>
                  <a:txBody>
                    <a:bodyPr/>
                    <a:lstStyle/>
                    <a:p>
                      <a:pPr algn="ctr">
                        <a:lnSpc>
                          <a:spcPct val="150000"/>
                        </a:lnSpc>
                        <a:spcAft>
                          <a:spcPts val="600"/>
                        </a:spcAft>
                      </a:pPr>
                      <a:r>
                        <a:rPr lang="es-EC" sz="1200" dirty="0">
                          <a:effectLst/>
                        </a:rPr>
                        <a:t>97</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9447" marR="49447" marT="0" marB="0"/>
                </a:tc>
                <a:tc>
                  <a:txBody>
                    <a:bodyPr/>
                    <a:lstStyle/>
                    <a:p>
                      <a:pPr algn="ctr">
                        <a:lnSpc>
                          <a:spcPct val="115000"/>
                        </a:lnSpc>
                        <a:spcAft>
                          <a:spcPts val="1000"/>
                        </a:spcAft>
                      </a:pPr>
                      <a:r>
                        <a:rPr lang="es-EC" sz="1100">
                          <a:effectLst/>
                        </a:rPr>
                        <a:t>10,31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9447" marR="49447" marT="0" marB="0"/>
                </a:tc>
              </a:tr>
              <a:tr h="197788">
                <a:tc>
                  <a:txBody>
                    <a:bodyPr/>
                    <a:lstStyle/>
                    <a:p>
                      <a:pPr algn="ctr">
                        <a:lnSpc>
                          <a:spcPct val="150000"/>
                        </a:lnSpc>
                        <a:spcAft>
                          <a:spcPts val="600"/>
                        </a:spcAft>
                      </a:pPr>
                      <a:r>
                        <a:rPr lang="es-EC" sz="1200">
                          <a:effectLst/>
                        </a:rPr>
                        <a:t>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9447" marR="49447" marT="0" marB="0"/>
                </a:tc>
                <a:tc>
                  <a:txBody>
                    <a:bodyPr/>
                    <a:lstStyle/>
                    <a:p>
                      <a:pPr algn="ctr">
                        <a:lnSpc>
                          <a:spcPct val="150000"/>
                        </a:lnSpc>
                        <a:spcAft>
                          <a:spcPts val="600"/>
                        </a:spcAft>
                      </a:pPr>
                      <a:r>
                        <a:rPr lang="es-EC" sz="1200" dirty="0">
                          <a:effectLst/>
                        </a:rPr>
                        <a:t>5</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9447" marR="49447" marT="0" marB="0"/>
                </a:tc>
                <a:tc>
                  <a:txBody>
                    <a:bodyPr/>
                    <a:lstStyle/>
                    <a:p>
                      <a:pPr algn="ctr">
                        <a:lnSpc>
                          <a:spcPct val="150000"/>
                        </a:lnSpc>
                        <a:spcAft>
                          <a:spcPts val="600"/>
                        </a:spcAft>
                      </a:pPr>
                      <a:r>
                        <a:rPr lang="es-EC" sz="1200" dirty="0">
                          <a:effectLst/>
                        </a:rPr>
                        <a:t>15</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9447" marR="49447" marT="0" marB="0"/>
                </a:tc>
                <a:tc>
                  <a:txBody>
                    <a:bodyPr/>
                    <a:lstStyle/>
                    <a:p>
                      <a:pPr algn="ctr">
                        <a:lnSpc>
                          <a:spcPct val="115000"/>
                        </a:lnSpc>
                        <a:spcAft>
                          <a:spcPts val="1000"/>
                        </a:spcAft>
                      </a:pPr>
                      <a:r>
                        <a:rPr lang="es-EC" sz="1100">
                          <a:effectLst/>
                        </a:rPr>
                        <a:t>33,33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9447" marR="49447" marT="0" marB="0"/>
                </a:tc>
              </a:tr>
              <a:tr h="197788">
                <a:tc>
                  <a:txBody>
                    <a:bodyPr/>
                    <a:lstStyle/>
                    <a:p>
                      <a:pPr algn="ctr">
                        <a:lnSpc>
                          <a:spcPct val="150000"/>
                        </a:lnSpc>
                        <a:spcAft>
                          <a:spcPts val="600"/>
                        </a:spcAft>
                      </a:pPr>
                      <a:r>
                        <a:rPr lang="es-EC" sz="1200">
                          <a:effectLst/>
                        </a:rPr>
                        <a:t>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9447" marR="49447" marT="0" marB="0"/>
                </a:tc>
                <a:tc>
                  <a:txBody>
                    <a:bodyPr/>
                    <a:lstStyle/>
                    <a:p>
                      <a:pPr algn="ctr">
                        <a:lnSpc>
                          <a:spcPct val="150000"/>
                        </a:lnSpc>
                        <a:spcAft>
                          <a:spcPts val="600"/>
                        </a:spcAft>
                      </a:pPr>
                      <a:r>
                        <a:rPr lang="es-EC" sz="1200">
                          <a:effectLst/>
                        </a:rPr>
                        <a:t>15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9447" marR="49447" marT="0" marB="0"/>
                </a:tc>
                <a:tc>
                  <a:txBody>
                    <a:bodyPr/>
                    <a:lstStyle/>
                    <a:p>
                      <a:pPr algn="ctr">
                        <a:lnSpc>
                          <a:spcPct val="150000"/>
                        </a:lnSpc>
                        <a:spcAft>
                          <a:spcPts val="600"/>
                        </a:spcAft>
                      </a:pPr>
                      <a:r>
                        <a:rPr lang="es-EC" sz="1200" dirty="0">
                          <a:effectLst/>
                        </a:rPr>
                        <a:t>20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9447" marR="49447" marT="0" marB="0"/>
                </a:tc>
                <a:tc>
                  <a:txBody>
                    <a:bodyPr/>
                    <a:lstStyle/>
                    <a:p>
                      <a:pPr algn="ctr">
                        <a:lnSpc>
                          <a:spcPct val="115000"/>
                        </a:lnSpc>
                        <a:spcAft>
                          <a:spcPts val="1000"/>
                        </a:spcAft>
                      </a:pPr>
                      <a:r>
                        <a:rPr lang="es-EC" sz="1100">
                          <a:effectLst/>
                        </a:rPr>
                        <a:t>75,00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9447" marR="49447" marT="0" marB="0"/>
                </a:tc>
              </a:tr>
              <a:tr h="197788">
                <a:tc>
                  <a:txBody>
                    <a:bodyPr/>
                    <a:lstStyle/>
                    <a:p>
                      <a:pPr algn="ctr">
                        <a:lnSpc>
                          <a:spcPct val="150000"/>
                        </a:lnSpc>
                        <a:spcAft>
                          <a:spcPts val="600"/>
                        </a:spcAft>
                      </a:pPr>
                      <a:r>
                        <a:rPr lang="es-EC" sz="1200">
                          <a:effectLst/>
                        </a:rPr>
                        <a:t>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9447" marR="49447" marT="0" marB="0"/>
                </a:tc>
                <a:tc>
                  <a:txBody>
                    <a:bodyPr/>
                    <a:lstStyle/>
                    <a:p>
                      <a:pPr algn="ctr">
                        <a:lnSpc>
                          <a:spcPct val="150000"/>
                        </a:lnSpc>
                        <a:spcAft>
                          <a:spcPts val="600"/>
                        </a:spcAft>
                      </a:pPr>
                      <a:r>
                        <a:rPr lang="es-EC" sz="1200">
                          <a:effectLst/>
                        </a:rPr>
                        <a:t>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9447" marR="49447" marT="0" marB="0"/>
                </a:tc>
                <a:tc>
                  <a:txBody>
                    <a:bodyPr/>
                    <a:lstStyle/>
                    <a:p>
                      <a:pPr algn="ctr">
                        <a:lnSpc>
                          <a:spcPct val="150000"/>
                        </a:lnSpc>
                        <a:spcAft>
                          <a:spcPts val="600"/>
                        </a:spcAft>
                      </a:pPr>
                      <a:r>
                        <a:rPr lang="es-EC" sz="1200" dirty="0">
                          <a:effectLst/>
                        </a:rPr>
                        <a:t>11</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9447" marR="49447" marT="0" marB="0"/>
                </a:tc>
                <a:tc>
                  <a:txBody>
                    <a:bodyPr/>
                    <a:lstStyle/>
                    <a:p>
                      <a:pPr algn="ctr">
                        <a:lnSpc>
                          <a:spcPct val="115000"/>
                        </a:lnSpc>
                        <a:spcAft>
                          <a:spcPts val="1000"/>
                        </a:spcAft>
                      </a:pPr>
                      <a:r>
                        <a:rPr lang="es-EC" sz="1100">
                          <a:effectLst/>
                        </a:rPr>
                        <a:t>36,36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9447" marR="49447" marT="0" marB="0"/>
                </a:tc>
              </a:tr>
              <a:tr h="197788">
                <a:tc>
                  <a:txBody>
                    <a:bodyPr/>
                    <a:lstStyle/>
                    <a:p>
                      <a:pPr algn="ctr">
                        <a:lnSpc>
                          <a:spcPct val="150000"/>
                        </a:lnSpc>
                        <a:spcAft>
                          <a:spcPts val="600"/>
                        </a:spcAft>
                      </a:pPr>
                      <a:r>
                        <a:rPr lang="es-EC" sz="1200">
                          <a:effectLst/>
                        </a:rPr>
                        <a:t>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9447" marR="49447" marT="0" marB="0"/>
                </a:tc>
                <a:tc>
                  <a:txBody>
                    <a:bodyPr/>
                    <a:lstStyle/>
                    <a:p>
                      <a:pPr algn="ctr">
                        <a:lnSpc>
                          <a:spcPct val="150000"/>
                        </a:lnSpc>
                        <a:spcAft>
                          <a:spcPts val="600"/>
                        </a:spcAft>
                      </a:pPr>
                      <a:r>
                        <a:rPr lang="es-EC" sz="1200">
                          <a:effectLst/>
                        </a:rPr>
                        <a:t>21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9447" marR="49447" marT="0" marB="0"/>
                </a:tc>
                <a:tc>
                  <a:txBody>
                    <a:bodyPr/>
                    <a:lstStyle/>
                    <a:p>
                      <a:pPr algn="ctr">
                        <a:lnSpc>
                          <a:spcPct val="150000"/>
                        </a:lnSpc>
                        <a:spcAft>
                          <a:spcPts val="600"/>
                        </a:spcAft>
                      </a:pPr>
                      <a:r>
                        <a:rPr lang="es-EC" sz="1200" dirty="0">
                          <a:effectLst/>
                        </a:rPr>
                        <a:t>208</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9447" marR="49447" marT="0" marB="0"/>
                </a:tc>
                <a:tc>
                  <a:txBody>
                    <a:bodyPr/>
                    <a:lstStyle/>
                    <a:p>
                      <a:pPr algn="ctr">
                        <a:lnSpc>
                          <a:spcPct val="115000"/>
                        </a:lnSpc>
                        <a:spcAft>
                          <a:spcPts val="1000"/>
                        </a:spcAft>
                      </a:pPr>
                      <a:r>
                        <a:rPr lang="es-EC" sz="1100" dirty="0">
                          <a:effectLst/>
                        </a:rPr>
                        <a:t>10,10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9447" marR="49447" marT="0" marB="0"/>
                </a:tc>
              </a:tr>
              <a:tr h="197788">
                <a:tc>
                  <a:txBody>
                    <a:bodyPr/>
                    <a:lstStyle/>
                    <a:p>
                      <a:pPr algn="ctr">
                        <a:lnSpc>
                          <a:spcPct val="150000"/>
                        </a:lnSpc>
                        <a:spcAft>
                          <a:spcPts val="600"/>
                        </a:spcAft>
                      </a:pPr>
                      <a:r>
                        <a:rPr lang="es-EC" sz="1200">
                          <a:effectLst/>
                        </a:rPr>
                        <a:t>10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9447" marR="49447" marT="0" marB="0"/>
                </a:tc>
                <a:tc>
                  <a:txBody>
                    <a:bodyPr/>
                    <a:lstStyle/>
                    <a:p>
                      <a:pPr algn="ctr">
                        <a:lnSpc>
                          <a:spcPct val="150000"/>
                        </a:lnSpc>
                        <a:spcAft>
                          <a:spcPts val="600"/>
                        </a:spcAft>
                      </a:pPr>
                      <a:r>
                        <a:rPr lang="es-EC" sz="1200">
                          <a:effectLst/>
                        </a:rPr>
                        <a:t>10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9447" marR="49447" marT="0" marB="0"/>
                </a:tc>
                <a:tc>
                  <a:txBody>
                    <a:bodyPr/>
                    <a:lstStyle/>
                    <a:p>
                      <a:pPr algn="ctr">
                        <a:lnSpc>
                          <a:spcPct val="150000"/>
                        </a:lnSpc>
                        <a:spcAft>
                          <a:spcPts val="600"/>
                        </a:spcAft>
                      </a:pPr>
                      <a:r>
                        <a:rPr lang="es-EC" sz="1200">
                          <a:effectLst/>
                        </a:rPr>
                        <a:t>128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9447" marR="49447" marT="0" marB="0"/>
                </a:tc>
                <a:tc>
                  <a:txBody>
                    <a:bodyPr/>
                    <a:lstStyle/>
                    <a:p>
                      <a:pPr algn="ctr">
                        <a:lnSpc>
                          <a:spcPct val="115000"/>
                        </a:lnSpc>
                        <a:spcAft>
                          <a:spcPts val="1000"/>
                        </a:spcAft>
                      </a:pPr>
                      <a:r>
                        <a:rPr lang="es-EC" sz="1100" dirty="0">
                          <a:effectLst/>
                        </a:rPr>
                        <a:t>7,81</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9447" marR="49447" marT="0" marB="0"/>
                </a:tc>
              </a:tr>
              <a:tr h="197788">
                <a:tc>
                  <a:txBody>
                    <a:bodyPr/>
                    <a:lstStyle/>
                    <a:p>
                      <a:pPr algn="ctr">
                        <a:lnSpc>
                          <a:spcPct val="150000"/>
                        </a:lnSpc>
                        <a:spcAft>
                          <a:spcPts val="600"/>
                        </a:spcAft>
                      </a:pPr>
                      <a:r>
                        <a:rPr lang="es-EC" sz="1200">
                          <a:effectLst/>
                        </a:rPr>
                        <a:t>11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9447" marR="49447" marT="0" marB="0"/>
                </a:tc>
                <a:tc>
                  <a:txBody>
                    <a:bodyPr/>
                    <a:lstStyle/>
                    <a:p>
                      <a:pPr algn="ctr">
                        <a:lnSpc>
                          <a:spcPct val="150000"/>
                        </a:lnSpc>
                        <a:spcAft>
                          <a:spcPts val="600"/>
                        </a:spcAft>
                      </a:pPr>
                      <a:r>
                        <a:rPr lang="es-EC" sz="1200">
                          <a:effectLst/>
                        </a:rPr>
                        <a:t>10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9447" marR="49447" marT="0" marB="0"/>
                </a:tc>
                <a:tc>
                  <a:txBody>
                    <a:bodyPr/>
                    <a:lstStyle/>
                    <a:p>
                      <a:pPr algn="ctr">
                        <a:lnSpc>
                          <a:spcPct val="150000"/>
                        </a:lnSpc>
                        <a:spcAft>
                          <a:spcPts val="600"/>
                        </a:spcAft>
                      </a:pPr>
                      <a:r>
                        <a:rPr lang="es-EC" sz="1200">
                          <a:effectLst/>
                        </a:rPr>
                        <a:t>60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9447" marR="49447" marT="0" marB="0"/>
                </a:tc>
                <a:tc>
                  <a:txBody>
                    <a:bodyPr/>
                    <a:lstStyle/>
                    <a:p>
                      <a:pPr algn="ctr">
                        <a:lnSpc>
                          <a:spcPct val="115000"/>
                        </a:lnSpc>
                        <a:spcAft>
                          <a:spcPts val="1000"/>
                        </a:spcAft>
                      </a:pPr>
                      <a:r>
                        <a:rPr lang="es-EC" sz="1100" dirty="0">
                          <a:effectLst/>
                        </a:rPr>
                        <a:t>16,67</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9447" marR="49447" marT="0" marB="0"/>
                </a:tc>
              </a:tr>
              <a:tr h="197788">
                <a:tc>
                  <a:txBody>
                    <a:bodyPr/>
                    <a:lstStyle/>
                    <a:p>
                      <a:pPr algn="ctr">
                        <a:lnSpc>
                          <a:spcPct val="150000"/>
                        </a:lnSpc>
                        <a:spcAft>
                          <a:spcPts val="600"/>
                        </a:spcAft>
                      </a:pPr>
                      <a:r>
                        <a:rPr lang="es-EC" sz="1200">
                          <a:effectLst/>
                        </a:rPr>
                        <a:t>12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9447" marR="49447" marT="0" marB="0"/>
                </a:tc>
                <a:tc>
                  <a:txBody>
                    <a:bodyPr/>
                    <a:lstStyle/>
                    <a:p>
                      <a:pPr algn="ctr">
                        <a:lnSpc>
                          <a:spcPct val="150000"/>
                        </a:lnSpc>
                        <a:spcAft>
                          <a:spcPts val="600"/>
                        </a:spcAft>
                      </a:pPr>
                      <a:r>
                        <a:rPr lang="es-EC" sz="1200">
                          <a:effectLst/>
                        </a:rPr>
                        <a:t>15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9447" marR="49447" marT="0" marB="0"/>
                </a:tc>
                <a:tc>
                  <a:txBody>
                    <a:bodyPr/>
                    <a:lstStyle/>
                    <a:p>
                      <a:pPr algn="ctr">
                        <a:lnSpc>
                          <a:spcPct val="150000"/>
                        </a:lnSpc>
                        <a:spcAft>
                          <a:spcPts val="600"/>
                        </a:spcAft>
                      </a:pPr>
                      <a:r>
                        <a:rPr lang="es-EC" sz="1200">
                          <a:effectLst/>
                        </a:rPr>
                        <a:t>32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9447" marR="49447" marT="0" marB="0"/>
                </a:tc>
                <a:tc>
                  <a:txBody>
                    <a:bodyPr/>
                    <a:lstStyle/>
                    <a:p>
                      <a:pPr algn="ctr">
                        <a:lnSpc>
                          <a:spcPct val="115000"/>
                        </a:lnSpc>
                        <a:spcAft>
                          <a:spcPts val="1000"/>
                        </a:spcAft>
                      </a:pPr>
                      <a:r>
                        <a:rPr lang="es-EC" sz="1100" dirty="0">
                          <a:effectLst/>
                        </a:rPr>
                        <a:t>46,88</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9447" marR="49447" marT="0" marB="0"/>
                </a:tc>
              </a:tr>
              <a:tr h="197788">
                <a:tc>
                  <a:txBody>
                    <a:bodyPr/>
                    <a:lstStyle/>
                    <a:p>
                      <a:pPr algn="ctr">
                        <a:lnSpc>
                          <a:spcPct val="150000"/>
                        </a:lnSpc>
                        <a:spcAft>
                          <a:spcPts val="600"/>
                        </a:spcAft>
                      </a:pPr>
                      <a:r>
                        <a:rPr lang="es-EC" sz="1200">
                          <a:effectLst/>
                        </a:rPr>
                        <a:t>13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9447" marR="49447" marT="0" marB="0"/>
                </a:tc>
                <a:tc>
                  <a:txBody>
                    <a:bodyPr/>
                    <a:lstStyle/>
                    <a:p>
                      <a:pPr algn="ctr">
                        <a:lnSpc>
                          <a:spcPct val="150000"/>
                        </a:lnSpc>
                        <a:spcAft>
                          <a:spcPts val="600"/>
                        </a:spcAft>
                      </a:pPr>
                      <a:r>
                        <a:rPr lang="es-EC" sz="1200">
                          <a:effectLst/>
                        </a:rPr>
                        <a:t>10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9447" marR="49447" marT="0" marB="0"/>
                </a:tc>
                <a:tc>
                  <a:txBody>
                    <a:bodyPr/>
                    <a:lstStyle/>
                    <a:p>
                      <a:pPr algn="ctr">
                        <a:lnSpc>
                          <a:spcPct val="150000"/>
                        </a:lnSpc>
                        <a:spcAft>
                          <a:spcPts val="600"/>
                        </a:spcAft>
                      </a:pPr>
                      <a:r>
                        <a:rPr lang="es-EC" sz="1200">
                          <a:effectLst/>
                        </a:rPr>
                        <a:t>87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9447" marR="49447" marT="0" marB="0"/>
                </a:tc>
                <a:tc>
                  <a:txBody>
                    <a:bodyPr/>
                    <a:lstStyle/>
                    <a:p>
                      <a:pPr algn="ctr">
                        <a:lnSpc>
                          <a:spcPct val="115000"/>
                        </a:lnSpc>
                        <a:spcAft>
                          <a:spcPts val="1000"/>
                        </a:spcAft>
                      </a:pPr>
                      <a:r>
                        <a:rPr lang="es-EC" sz="1100" dirty="0">
                          <a:effectLst/>
                        </a:rPr>
                        <a:t>11,49</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9447" marR="49447" marT="0" marB="0"/>
                </a:tc>
              </a:tr>
              <a:tr h="197788">
                <a:tc>
                  <a:txBody>
                    <a:bodyPr/>
                    <a:lstStyle/>
                    <a:p>
                      <a:pPr algn="ctr">
                        <a:lnSpc>
                          <a:spcPct val="150000"/>
                        </a:lnSpc>
                        <a:spcAft>
                          <a:spcPts val="600"/>
                        </a:spcAft>
                      </a:pPr>
                      <a:r>
                        <a:rPr lang="es-EC" sz="1200">
                          <a:effectLst/>
                        </a:rPr>
                        <a:t>14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9447" marR="49447" marT="0" marB="0"/>
                </a:tc>
                <a:tc>
                  <a:txBody>
                    <a:bodyPr/>
                    <a:lstStyle/>
                    <a:p>
                      <a:pPr algn="ctr">
                        <a:lnSpc>
                          <a:spcPct val="150000"/>
                        </a:lnSpc>
                        <a:spcAft>
                          <a:spcPts val="600"/>
                        </a:spcAft>
                      </a:pPr>
                      <a:r>
                        <a:rPr lang="es-EC" sz="1200">
                          <a:effectLst/>
                        </a:rPr>
                        <a:t>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9447" marR="49447" marT="0" marB="0"/>
                </a:tc>
                <a:tc>
                  <a:txBody>
                    <a:bodyPr/>
                    <a:lstStyle/>
                    <a:p>
                      <a:pPr algn="ctr">
                        <a:lnSpc>
                          <a:spcPct val="150000"/>
                        </a:lnSpc>
                        <a:spcAft>
                          <a:spcPts val="600"/>
                        </a:spcAft>
                      </a:pPr>
                      <a:r>
                        <a:rPr lang="es-EC" sz="1200">
                          <a:effectLst/>
                        </a:rPr>
                        <a:t>30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9447" marR="49447" marT="0" marB="0"/>
                </a:tc>
                <a:tc>
                  <a:txBody>
                    <a:bodyPr/>
                    <a:lstStyle/>
                    <a:p>
                      <a:pPr algn="ctr">
                        <a:lnSpc>
                          <a:spcPct val="115000"/>
                        </a:lnSpc>
                        <a:spcAft>
                          <a:spcPts val="1000"/>
                        </a:spcAft>
                      </a:pPr>
                      <a:r>
                        <a:rPr lang="es-EC" sz="1100" dirty="0">
                          <a:effectLst/>
                        </a:rPr>
                        <a:t>20,00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9447" marR="49447" marT="0" marB="0"/>
                </a:tc>
              </a:tr>
              <a:tr h="197788">
                <a:tc>
                  <a:txBody>
                    <a:bodyPr/>
                    <a:lstStyle/>
                    <a:p>
                      <a:pPr algn="ctr">
                        <a:lnSpc>
                          <a:spcPct val="150000"/>
                        </a:lnSpc>
                        <a:spcAft>
                          <a:spcPts val="600"/>
                        </a:spcAft>
                      </a:pPr>
                      <a:r>
                        <a:rPr lang="es-EC" sz="1200">
                          <a:effectLst/>
                        </a:rPr>
                        <a:t>15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9447" marR="49447" marT="0" marB="0"/>
                </a:tc>
                <a:tc>
                  <a:txBody>
                    <a:bodyPr/>
                    <a:lstStyle/>
                    <a:p>
                      <a:pPr algn="ctr">
                        <a:lnSpc>
                          <a:spcPct val="150000"/>
                        </a:lnSpc>
                        <a:spcAft>
                          <a:spcPts val="600"/>
                        </a:spcAft>
                      </a:pPr>
                      <a:r>
                        <a:rPr lang="es-EC" sz="1200">
                          <a:effectLst/>
                        </a:rPr>
                        <a:t>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9447" marR="49447" marT="0" marB="0"/>
                </a:tc>
                <a:tc>
                  <a:txBody>
                    <a:bodyPr/>
                    <a:lstStyle/>
                    <a:p>
                      <a:pPr algn="ctr">
                        <a:lnSpc>
                          <a:spcPct val="150000"/>
                        </a:lnSpc>
                        <a:spcAft>
                          <a:spcPts val="600"/>
                        </a:spcAft>
                      </a:pPr>
                      <a:r>
                        <a:rPr lang="es-EC" sz="1200">
                          <a:effectLst/>
                        </a:rPr>
                        <a:t>93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9447" marR="49447" marT="0" marB="0"/>
                </a:tc>
                <a:tc>
                  <a:txBody>
                    <a:bodyPr/>
                    <a:lstStyle/>
                    <a:p>
                      <a:pPr algn="ctr">
                        <a:lnSpc>
                          <a:spcPct val="115000"/>
                        </a:lnSpc>
                        <a:spcAft>
                          <a:spcPts val="1000"/>
                        </a:spcAft>
                      </a:pPr>
                      <a:r>
                        <a:rPr lang="es-EC" sz="1100" dirty="0">
                          <a:effectLst/>
                        </a:rPr>
                        <a:t>9,68</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9447" marR="49447" marT="0" marB="0"/>
                </a:tc>
              </a:tr>
              <a:tr h="197788">
                <a:tc>
                  <a:txBody>
                    <a:bodyPr/>
                    <a:lstStyle/>
                    <a:p>
                      <a:pPr algn="ctr">
                        <a:lnSpc>
                          <a:spcPct val="150000"/>
                        </a:lnSpc>
                        <a:spcAft>
                          <a:spcPts val="600"/>
                        </a:spcAft>
                      </a:pPr>
                      <a:r>
                        <a:rPr lang="es-EC" sz="1200">
                          <a:effectLst/>
                        </a:rPr>
                        <a:t>16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9447" marR="49447" marT="0" marB="0"/>
                </a:tc>
                <a:tc>
                  <a:txBody>
                    <a:bodyPr/>
                    <a:lstStyle/>
                    <a:p>
                      <a:pPr algn="ctr">
                        <a:lnSpc>
                          <a:spcPct val="150000"/>
                        </a:lnSpc>
                        <a:spcAft>
                          <a:spcPts val="600"/>
                        </a:spcAft>
                      </a:pPr>
                      <a:r>
                        <a:rPr lang="es-EC" sz="1200">
                          <a:effectLst/>
                        </a:rPr>
                        <a:t>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9447" marR="49447" marT="0" marB="0"/>
                </a:tc>
                <a:tc>
                  <a:txBody>
                    <a:bodyPr/>
                    <a:lstStyle/>
                    <a:p>
                      <a:pPr algn="ctr">
                        <a:lnSpc>
                          <a:spcPct val="150000"/>
                        </a:lnSpc>
                        <a:spcAft>
                          <a:spcPts val="600"/>
                        </a:spcAft>
                      </a:pPr>
                      <a:r>
                        <a:rPr lang="es-EC" sz="1200">
                          <a:effectLst/>
                        </a:rPr>
                        <a:t>55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9447" marR="49447" marT="0" marB="0"/>
                </a:tc>
                <a:tc>
                  <a:txBody>
                    <a:bodyPr/>
                    <a:lstStyle/>
                    <a:p>
                      <a:pPr algn="ctr">
                        <a:lnSpc>
                          <a:spcPct val="115000"/>
                        </a:lnSpc>
                        <a:spcAft>
                          <a:spcPts val="1000"/>
                        </a:spcAft>
                      </a:pPr>
                      <a:r>
                        <a:rPr lang="es-EC" sz="1100" dirty="0">
                          <a:effectLst/>
                        </a:rPr>
                        <a:t>7,27</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9447" marR="49447" marT="0" marB="0"/>
                </a:tc>
              </a:tr>
              <a:tr h="197788">
                <a:tc>
                  <a:txBody>
                    <a:bodyPr/>
                    <a:lstStyle/>
                    <a:p>
                      <a:pPr algn="ctr">
                        <a:lnSpc>
                          <a:spcPct val="150000"/>
                        </a:lnSpc>
                        <a:spcAft>
                          <a:spcPts val="600"/>
                        </a:spcAft>
                      </a:pPr>
                      <a:r>
                        <a:rPr lang="es-EC" sz="1200">
                          <a:effectLst/>
                        </a:rPr>
                        <a:t>17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9447" marR="49447" marT="0" marB="0"/>
                </a:tc>
                <a:tc>
                  <a:txBody>
                    <a:bodyPr/>
                    <a:lstStyle/>
                    <a:p>
                      <a:pPr algn="ctr">
                        <a:lnSpc>
                          <a:spcPct val="150000"/>
                        </a:lnSpc>
                        <a:spcAft>
                          <a:spcPts val="600"/>
                        </a:spcAft>
                      </a:pPr>
                      <a:r>
                        <a:rPr lang="es-EC" sz="1200">
                          <a:effectLst/>
                        </a:rPr>
                        <a:t>10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9447" marR="49447" marT="0" marB="0"/>
                </a:tc>
                <a:tc>
                  <a:txBody>
                    <a:bodyPr/>
                    <a:lstStyle/>
                    <a:p>
                      <a:pPr algn="ctr">
                        <a:lnSpc>
                          <a:spcPct val="150000"/>
                        </a:lnSpc>
                        <a:spcAft>
                          <a:spcPts val="600"/>
                        </a:spcAft>
                      </a:pPr>
                      <a:r>
                        <a:rPr lang="es-EC" sz="1200">
                          <a:effectLst/>
                        </a:rPr>
                        <a:t>10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9447" marR="49447" marT="0" marB="0"/>
                </a:tc>
                <a:tc>
                  <a:txBody>
                    <a:bodyPr/>
                    <a:lstStyle/>
                    <a:p>
                      <a:pPr algn="ctr">
                        <a:lnSpc>
                          <a:spcPct val="115000"/>
                        </a:lnSpc>
                        <a:spcAft>
                          <a:spcPts val="1000"/>
                        </a:spcAft>
                      </a:pPr>
                      <a:r>
                        <a:rPr lang="es-EC" sz="1100" dirty="0">
                          <a:effectLst/>
                        </a:rPr>
                        <a:t>100,00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9447" marR="49447" marT="0" marB="0"/>
                </a:tc>
              </a:tr>
              <a:tr h="197788">
                <a:tc>
                  <a:txBody>
                    <a:bodyPr/>
                    <a:lstStyle/>
                    <a:p>
                      <a:pPr algn="ctr">
                        <a:lnSpc>
                          <a:spcPct val="150000"/>
                        </a:lnSpc>
                        <a:spcAft>
                          <a:spcPts val="600"/>
                        </a:spcAft>
                      </a:pPr>
                      <a:r>
                        <a:rPr lang="es-EC" sz="1200">
                          <a:effectLst/>
                        </a:rPr>
                        <a:t>18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9447" marR="49447" marT="0" marB="0"/>
                </a:tc>
                <a:tc>
                  <a:txBody>
                    <a:bodyPr/>
                    <a:lstStyle/>
                    <a:p>
                      <a:pPr algn="ctr">
                        <a:lnSpc>
                          <a:spcPct val="150000"/>
                        </a:lnSpc>
                        <a:spcAft>
                          <a:spcPts val="600"/>
                        </a:spcAft>
                      </a:pPr>
                      <a:r>
                        <a:rPr lang="es-EC" sz="1200">
                          <a:effectLst/>
                        </a:rPr>
                        <a:t>16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9447" marR="49447" marT="0" marB="0"/>
                </a:tc>
                <a:tc>
                  <a:txBody>
                    <a:bodyPr/>
                    <a:lstStyle/>
                    <a:p>
                      <a:pPr algn="ctr">
                        <a:lnSpc>
                          <a:spcPct val="150000"/>
                        </a:lnSpc>
                        <a:spcAft>
                          <a:spcPts val="600"/>
                        </a:spcAft>
                      </a:pPr>
                      <a:r>
                        <a:rPr lang="es-EC" sz="1200">
                          <a:effectLst/>
                        </a:rPr>
                        <a:t>132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9447" marR="49447" marT="0" marB="0"/>
                </a:tc>
                <a:tc>
                  <a:txBody>
                    <a:bodyPr/>
                    <a:lstStyle/>
                    <a:p>
                      <a:pPr algn="ctr">
                        <a:lnSpc>
                          <a:spcPct val="115000"/>
                        </a:lnSpc>
                        <a:spcAft>
                          <a:spcPts val="1000"/>
                        </a:spcAft>
                      </a:pPr>
                      <a:r>
                        <a:rPr lang="es-EC" sz="1100" dirty="0">
                          <a:effectLst/>
                        </a:rPr>
                        <a:t>12,12</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9447" marR="49447" marT="0" marB="0"/>
                </a:tc>
              </a:tr>
              <a:tr h="197788">
                <a:tc>
                  <a:txBody>
                    <a:bodyPr/>
                    <a:lstStyle/>
                    <a:p>
                      <a:pPr algn="ctr">
                        <a:lnSpc>
                          <a:spcPct val="150000"/>
                        </a:lnSpc>
                        <a:spcAft>
                          <a:spcPts val="600"/>
                        </a:spcAft>
                      </a:pPr>
                      <a:r>
                        <a:rPr lang="es-EC" sz="1200">
                          <a:effectLst/>
                        </a:rPr>
                        <a:t>19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9447" marR="49447" marT="0" marB="0"/>
                </a:tc>
                <a:tc>
                  <a:txBody>
                    <a:bodyPr/>
                    <a:lstStyle/>
                    <a:p>
                      <a:pPr algn="ctr">
                        <a:lnSpc>
                          <a:spcPct val="150000"/>
                        </a:lnSpc>
                        <a:spcAft>
                          <a:spcPts val="600"/>
                        </a:spcAft>
                      </a:pPr>
                      <a:r>
                        <a:rPr lang="es-EC" sz="1200">
                          <a:effectLst/>
                        </a:rPr>
                        <a:t>10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9447" marR="49447" marT="0" marB="0"/>
                </a:tc>
                <a:tc>
                  <a:txBody>
                    <a:bodyPr/>
                    <a:lstStyle/>
                    <a:p>
                      <a:pPr algn="ctr">
                        <a:lnSpc>
                          <a:spcPct val="150000"/>
                        </a:lnSpc>
                        <a:spcAft>
                          <a:spcPts val="600"/>
                        </a:spcAft>
                      </a:pPr>
                      <a:r>
                        <a:rPr lang="es-EC" sz="1200">
                          <a:effectLst/>
                        </a:rPr>
                        <a:t>27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9447" marR="49447" marT="0" marB="0"/>
                </a:tc>
                <a:tc>
                  <a:txBody>
                    <a:bodyPr/>
                    <a:lstStyle/>
                    <a:p>
                      <a:pPr algn="ctr">
                        <a:lnSpc>
                          <a:spcPct val="115000"/>
                        </a:lnSpc>
                        <a:spcAft>
                          <a:spcPts val="1000"/>
                        </a:spcAft>
                      </a:pPr>
                      <a:r>
                        <a:rPr lang="es-EC" sz="1100" dirty="0">
                          <a:effectLst/>
                        </a:rPr>
                        <a:t>37,04</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9447" marR="49447" marT="0" marB="0"/>
                </a:tc>
              </a:tr>
            </a:tbl>
          </a:graphicData>
        </a:graphic>
      </p:graphicFrame>
      <p:graphicFrame>
        <p:nvGraphicFramePr>
          <p:cNvPr id="9" name="Tabla 8"/>
          <p:cNvGraphicFramePr>
            <a:graphicFrameLocks noGrp="1"/>
          </p:cNvGraphicFramePr>
          <p:nvPr>
            <p:extLst>
              <p:ext uri="{D42A27DB-BD31-4B8C-83A1-F6EECF244321}">
                <p14:modId xmlns:p14="http://schemas.microsoft.com/office/powerpoint/2010/main" val="316975156"/>
              </p:ext>
            </p:extLst>
          </p:nvPr>
        </p:nvGraphicFramePr>
        <p:xfrm>
          <a:off x="9665682" y="2093936"/>
          <a:ext cx="2429008" cy="2656661"/>
        </p:xfrm>
        <a:graphic>
          <a:graphicData uri="http://schemas.openxmlformats.org/drawingml/2006/table">
            <a:tbl>
              <a:tblPr firstRow="1" firstCol="1" bandRow="1">
                <a:tableStyleId>{93296810-A885-4BE3-A3E7-6D5BEEA58F35}</a:tableStyleId>
              </a:tblPr>
              <a:tblGrid>
                <a:gridCol w="1214504"/>
                <a:gridCol w="1214504"/>
              </a:tblGrid>
              <a:tr h="238121">
                <a:tc>
                  <a:txBody>
                    <a:bodyPr/>
                    <a:lstStyle/>
                    <a:p>
                      <a:pPr algn="ctr" fontAlgn="b"/>
                      <a:r>
                        <a:rPr lang="es-EC" sz="1800" u="none" strike="noStrike" dirty="0">
                          <a:effectLst/>
                        </a:rPr>
                        <a:t>Sector</a:t>
                      </a:r>
                      <a:endParaRPr lang="es-EC"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s-EC" sz="1800" u="none" strike="noStrike" dirty="0" smtClean="0">
                          <a:effectLst/>
                        </a:rPr>
                        <a:t>N°</a:t>
                      </a:r>
                      <a:r>
                        <a:rPr lang="es-EC" sz="1800" u="none" strike="noStrike" baseline="0" dirty="0" smtClean="0">
                          <a:effectLst/>
                        </a:rPr>
                        <a:t> de UPAS</a:t>
                      </a:r>
                      <a:endParaRPr lang="es-EC" sz="1800" b="0" i="0" u="none" strike="noStrike" dirty="0">
                        <a:solidFill>
                          <a:srgbClr val="000000"/>
                        </a:solidFill>
                        <a:effectLst/>
                        <a:latin typeface="Calibri" panose="020F0502020204030204" pitchFamily="34" charset="0"/>
                      </a:endParaRPr>
                    </a:p>
                  </a:txBody>
                  <a:tcPr marL="9525" marR="9525" marT="9525" marB="0" anchor="b"/>
                </a:tc>
              </a:tr>
              <a:tr h="294368">
                <a:tc>
                  <a:txBody>
                    <a:bodyPr/>
                    <a:lstStyle/>
                    <a:p>
                      <a:pPr algn="ctr" fontAlgn="b"/>
                      <a:r>
                        <a:rPr lang="es-EC" sz="1600" u="none" strike="noStrike" dirty="0" smtClean="0">
                          <a:effectLst/>
                        </a:rPr>
                        <a:t>Bellavista</a:t>
                      </a:r>
                      <a:endParaRPr lang="es-EC"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s-EC" sz="1600" u="none" strike="noStrike" dirty="0">
                          <a:effectLst/>
                        </a:rPr>
                        <a:t>1</a:t>
                      </a:r>
                      <a:endParaRPr lang="es-EC" sz="1600" b="0" i="0" u="none" strike="noStrike" dirty="0">
                        <a:solidFill>
                          <a:srgbClr val="000000"/>
                        </a:solidFill>
                        <a:effectLst/>
                        <a:latin typeface="Calibri" panose="020F0502020204030204" pitchFamily="34" charset="0"/>
                      </a:endParaRPr>
                    </a:p>
                  </a:txBody>
                  <a:tcPr marL="9525" marR="9525" marT="9525" marB="0" anchor="b"/>
                </a:tc>
              </a:tr>
              <a:tr h="294368">
                <a:tc>
                  <a:txBody>
                    <a:bodyPr/>
                    <a:lstStyle/>
                    <a:p>
                      <a:pPr algn="ctr" fontAlgn="b"/>
                      <a:r>
                        <a:rPr lang="es-EC" sz="1600" u="none" strike="noStrike" dirty="0">
                          <a:effectLst/>
                        </a:rPr>
                        <a:t>Camote</a:t>
                      </a:r>
                      <a:endParaRPr lang="es-EC"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s-EC" sz="1600" u="none" strike="noStrike" dirty="0">
                          <a:effectLst/>
                        </a:rPr>
                        <a:t>1</a:t>
                      </a:r>
                      <a:endParaRPr lang="es-EC" sz="1600" b="0" i="0" u="none" strike="noStrike" dirty="0">
                        <a:solidFill>
                          <a:srgbClr val="000000"/>
                        </a:solidFill>
                        <a:effectLst/>
                        <a:latin typeface="Calibri" panose="020F0502020204030204" pitchFamily="34" charset="0"/>
                      </a:endParaRPr>
                    </a:p>
                  </a:txBody>
                  <a:tcPr marL="9525" marR="9525" marT="9525" marB="0" anchor="b"/>
                </a:tc>
              </a:tr>
              <a:tr h="332288">
                <a:tc>
                  <a:txBody>
                    <a:bodyPr/>
                    <a:lstStyle/>
                    <a:p>
                      <a:pPr algn="ctr" fontAlgn="b"/>
                      <a:r>
                        <a:rPr lang="es-EC" sz="1600" u="none" strike="noStrike" dirty="0">
                          <a:effectLst/>
                        </a:rPr>
                        <a:t>El Cascajo</a:t>
                      </a:r>
                      <a:endParaRPr lang="es-EC"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s-EC" sz="1600" u="none" strike="noStrike" dirty="0">
                          <a:effectLst/>
                        </a:rPr>
                        <a:t>1</a:t>
                      </a:r>
                      <a:endParaRPr lang="es-EC" sz="1600" b="0" i="0" u="none" strike="noStrike" dirty="0">
                        <a:solidFill>
                          <a:srgbClr val="000000"/>
                        </a:solidFill>
                        <a:effectLst/>
                        <a:latin typeface="Calibri" panose="020F0502020204030204" pitchFamily="34" charset="0"/>
                      </a:endParaRPr>
                    </a:p>
                  </a:txBody>
                  <a:tcPr marL="9525" marR="9525" marT="9525" marB="0" anchor="b"/>
                </a:tc>
              </a:tr>
              <a:tr h="294368">
                <a:tc>
                  <a:txBody>
                    <a:bodyPr/>
                    <a:lstStyle/>
                    <a:p>
                      <a:pPr algn="ctr" fontAlgn="b"/>
                      <a:r>
                        <a:rPr lang="es-EC" sz="1600" u="none" strike="noStrike" dirty="0">
                          <a:effectLst/>
                        </a:rPr>
                        <a:t>Media Luna</a:t>
                      </a:r>
                      <a:endParaRPr lang="es-EC"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s-EC" sz="1600" u="none" strike="noStrike" dirty="0">
                          <a:effectLst/>
                        </a:rPr>
                        <a:t>1</a:t>
                      </a:r>
                      <a:endParaRPr lang="es-EC" sz="1600" b="0" i="0" u="none" strike="noStrike" dirty="0">
                        <a:solidFill>
                          <a:srgbClr val="000000"/>
                        </a:solidFill>
                        <a:effectLst/>
                        <a:latin typeface="Calibri" panose="020F0502020204030204" pitchFamily="34" charset="0"/>
                      </a:endParaRPr>
                    </a:p>
                  </a:txBody>
                  <a:tcPr marL="9525" marR="9525" marT="9525" marB="0" anchor="b"/>
                </a:tc>
              </a:tr>
              <a:tr h="294368">
                <a:tc>
                  <a:txBody>
                    <a:bodyPr/>
                    <a:lstStyle/>
                    <a:p>
                      <a:pPr algn="ctr" fontAlgn="b"/>
                      <a:r>
                        <a:rPr lang="es-EC" sz="1600" u="none" strike="noStrike">
                          <a:effectLst/>
                        </a:rPr>
                        <a:t>Occidente</a:t>
                      </a:r>
                      <a:endParaRPr lang="es-EC"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EC" sz="1600" u="none" strike="noStrike" dirty="0">
                          <a:effectLst/>
                        </a:rPr>
                        <a:t>2</a:t>
                      </a:r>
                      <a:endParaRPr lang="es-EC" sz="1600" b="0" i="0" u="none" strike="noStrike" dirty="0">
                        <a:solidFill>
                          <a:srgbClr val="000000"/>
                        </a:solidFill>
                        <a:effectLst/>
                        <a:latin typeface="Calibri" panose="020F0502020204030204" pitchFamily="34" charset="0"/>
                      </a:endParaRPr>
                    </a:p>
                  </a:txBody>
                  <a:tcPr marL="9525" marR="9525" marT="9525" marB="0" anchor="b"/>
                </a:tc>
              </a:tr>
              <a:tr h="294368">
                <a:tc>
                  <a:txBody>
                    <a:bodyPr/>
                    <a:lstStyle/>
                    <a:p>
                      <a:pPr algn="ctr" fontAlgn="b"/>
                      <a:r>
                        <a:rPr lang="es-EC" sz="1600" u="none" strike="noStrike">
                          <a:effectLst/>
                        </a:rPr>
                        <a:t>Salazaca</a:t>
                      </a:r>
                      <a:endParaRPr lang="es-EC"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EC" sz="1600" u="none" strike="noStrike" dirty="0">
                          <a:effectLst/>
                        </a:rPr>
                        <a:t>8</a:t>
                      </a:r>
                      <a:endParaRPr lang="es-EC" sz="1600" b="0" i="0" u="none" strike="noStrike" dirty="0">
                        <a:solidFill>
                          <a:srgbClr val="000000"/>
                        </a:solidFill>
                        <a:effectLst/>
                        <a:latin typeface="Calibri" panose="020F0502020204030204" pitchFamily="34" charset="0"/>
                      </a:endParaRPr>
                    </a:p>
                  </a:txBody>
                  <a:tcPr marL="9525" marR="9525" marT="9525" marB="0" anchor="b"/>
                </a:tc>
              </a:tr>
              <a:tr h="294368">
                <a:tc>
                  <a:txBody>
                    <a:bodyPr/>
                    <a:lstStyle/>
                    <a:p>
                      <a:pPr algn="ctr" fontAlgn="b"/>
                      <a:r>
                        <a:rPr lang="es-EC" sz="1600" u="none" strike="noStrike">
                          <a:effectLst/>
                        </a:rPr>
                        <a:t>Santa Rosa</a:t>
                      </a:r>
                      <a:endParaRPr lang="es-EC"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EC" sz="1600" u="none" strike="noStrike" dirty="0">
                          <a:effectLst/>
                        </a:rPr>
                        <a:t>5</a:t>
                      </a:r>
                      <a:endParaRPr lang="es-EC" sz="1600" b="0" i="0" u="none" strike="noStrike" dirty="0">
                        <a:solidFill>
                          <a:srgbClr val="000000"/>
                        </a:solidFill>
                        <a:effectLst/>
                        <a:latin typeface="Calibri" panose="020F0502020204030204" pitchFamily="34" charset="0"/>
                      </a:endParaRPr>
                    </a:p>
                  </a:txBody>
                  <a:tcPr marL="9525" marR="9525" marT="9525" marB="0" anchor="b"/>
                </a:tc>
              </a:tr>
            </a:tbl>
          </a:graphicData>
        </a:graphic>
      </p:graphicFrame>
      <p:sp>
        <p:nvSpPr>
          <p:cNvPr id="4" name="CuadroTexto 3"/>
          <p:cNvSpPr txBox="1"/>
          <p:nvPr/>
        </p:nvSpPr>
        <p:spPr>
          <a:xfrm>
            <a:off x="664294" y="252352"/>
            <a:ext cx="2920992" cy="400110"/>
          </a:xfrm>
          <a:prstGeom prst="rect">
            <a:avLst/>
          </a:prstGeom>
          <a:noFill/>
        </p:spPr>
        <p:txBody>
          <a:bodyPr wrap="none" rtlCol="0">
            <a:spAutoFit/>
          </a:bodyPr>
          <a:lstStyle/>
          <a:p>
            <a:r>
              <a:rPr lang="es-EC" sz="2000" b="1" dirty="0" smtClean="0"/>
              <a:t>Resumen de Muestreo</a:t>
            </a:r>
            <a:endParaRPr lang="es-EC" sz="2000" b="1" dirty="0"/>
          </a:p>
        </p:txBody>
      </p:sp>
      <p:sp>
        <p:nvSpPr>
          <p:cNvPr id="6" name="CuadroTexto 5"/>
          <p:cNvSpPr txBox="1"/>
          <p:nvPr/>
        </p:nvSpPr>
        <p:spPr>
          <a:xfrm>
            <a:off x="4113279" y="1386050"/>
            <a:ext cx="5271123" cy="707886"/>
          </a:xfrm>
          <a:prstGeom prst="rect">
            <a:avLst/>
          </a:prstGeom>
          <a:noFill/>
        </p:spPr>
        <p:txBody>
          <a:bodyPr wrap="none" rtlCol="0">
            <a:spAutoFit/>
          </a:bodyPr>
          <a:lstStyle/>
          <a:p>
            <a:pPr algn="ctr"/>
            <a:r>
              <a:rPr lang="es-EC" sz="2000" b="1" dirty="0" smtClean="0"/>
              <a:t>Mapa de Límites Agropecuarios de la Isla </a:t>
            </a:r>
          </a:p>
          <a:p>
            <a:pPr algn="ctr"/>
            <a:r>
              <a:rPr lang="es-EC" sz="2000" b="1" dirty="0" smtClean="0"/>
              <a:t>Santa Cruz</a:t>
            </a:r>
            <a:endParaRPr lang="es-EC" sz="2000" b="1" dirty="0"/>
          </a:p>
        </p:txBody>
      </p:sp>
      <p:sp>
        <p:nvSpPr>
          <p:cNvPr id="7" name="CuadroTexto 6"/>
          <p:cNvSpPr txBox="1"/>
          <p:nvPr/>
        </p:nvSpPr>
        <p:spPr>
          <a:xfrm>
            <a:off x="9548822" y="1386050"/>
            <a:ext cx="2504404" cy="707886"/>
          </a:xfrm>
          <a:prstGeom prst="rect">
            <a:avLst/>
          </a:prstGeom>
          <a:noFill/>
        </p:spPr>
        <p:txBody>
          <a:bodyPr wrap="none" rtlCol="0">
            <a:spAutoFit/>
          </a:bodyPr>
          <a:lstStyle/>
          <a:p>
            <a:pPr algn="ctr"/>
            <a:r>
              <a:rPr lang="es-EC" sz="2000" b="1" dirty="0" err="1" smtClean="0"/>
              <a:t>UPAs</a:t>
            </a:r>
            <a:r>
              <a:rPr lang="es-EC" sz="2000" b="1" dirty="0" smtClean="0"/>
              <a:t> muestreadas</a:t>
            </a:r>
          </a:p>
          <a:p>
            <a:pPr algn="ctr"/>
            <a:r>
              <a:rPr lang="es-EC" sz="2000" b="1" dirty="0" smtClean="0"/>
              <a:t>Por Sector</a:t>
            </a:r>
            <a:endParaRPr lang="es-EC" sz="2000" b="1" dirty="0"/>
          </a:p>
        </p:txBody>
      </p:sp>
    </p:spTree>
    <p:extLst>
      <p:ext uri="{BB962C8B-B14F-4D97-AF65-F5344CB8AC3E}">
        <p14:creationId xmlns:p14="http://schemas.microsoft.com/office/powerpoint/2010/main" val="3622796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999113" y="0"/>
            <a:ext cx="3192887" cy="1025793"/>
          </a:xfrm>
        </p:spPr>
        <p:txBody>
          <a:bodyPr/>
          <a:lstStyle/>
          <a:p>
            <a:r>
              <a:rPr lang="es-EC" sz="3600" dirty="0" smtClean="0">
                <a:solidFill>
                  <a:schemeClr val="tx1"/>
                </a:solidFill>
              </a:rPr>
              <a:t>Resultados</a:t>
            </a:r>
            <a:endParaRPr lang="es-EC" sz="3600" dirty="0">
              <a:solidFill>
                <a:schemeClr val="tx1"/>
              </a:solidFill>
            </a:endParaRPr>
          </a:p>
        </p:txBody>
      </p:sp>
      <p:pic>
        <p:nvPicPr>
          <p:cNvPr id="5" name="Imagen 4"/>
          <p:cNvPicPr/>
          <p:nvPr/>
        </p:nvPicPr>
        <p:blipFill>
          <a:blip r:embed="rId3"/>
          <a:stretch>
            <a:fillRect/>
          </a:stretch>
        </p:blipFill>
        <p:spPr>
          <a:xfrm>
            <a:off x="490535" y="1323189"/>
            <a:ext cx="2780697" cy="2519847"/>
          </a:xfrm>
          <a:prstGeom prst="rect">
            <a:avLst/>
          </a:prstGeom>
        </p:spPr>
      </p:pic>
      <p:pic>
        <p:nvPicPr>
          <p:cNvPr id="6" name="Imagen 5"/>
          <p:cNvPicPr/>
          <p:nvPr/>
        </p:nvPicPr>
        <p:blipFill>
          <a:blip r:embed="rId4"/>
          <a:stretch>
            <a:fillRect/>
          </a:stretch>
        </p:blipFill>
        <p:spPr>
          <a:xfrm>
            <a:off x="3271232" y="1323189"/>
            <a:ext cx="2910626" cy="2519847"/>
          </a:xfrm>
          <a:prstGeom prst="rect">
            <a:avLst/>
          </a:prstGeom>
        </p:spPr>
      </p:pic>
      <p:pic>
        <p:nvPicPr>
          <p:cNvPr id="7" name="Imagen 6"/>
          <p:cNvPicPr/>
          <p:nvPr/>
        </p:nvPicPr>
        <p:blipFill>
          <a:blip r:embed="rId5"/>
          <a:stretch>
            <a:fillRect/>
          </a:stretch>
        </p:blipFill>
        <p:spPr>
          <a:xfrm>
            <a:off x="510443" y="4313014"/>
            <a:ext cx="2780697" cy="1914525"/>
          </a:xfrm>
          <a:prstGeom prst="rect">
            <a:avLst/>
          </a:prstGeom>
        </p:spPr>
      </p:pic>
      <p:pic>
        <p:nvPicPr>
          <p:cNvPr id="8" name="Imagen 7"/>
          <p:cNvPicPr/>
          <p:nvPr/>
        </p:nvPicPr>
        <p:blipFill>
          <a:blip r:embed="rId6"/>
          <a:stretch>
            <a:fillRect/>
          </a:stretch>
        </p:blipFill>
        <p:spPr>
          <a:xfrm>
            <a:off x="3291140" y="4313014"/>
            <a:ext cx="2910627" cy="1914525"/>
          </a:xfrm>
          <a:prstGeom prst="rect">
            <a:avLst/>
          </a:prstGeom>
        </p:spPr>
      </p:pic>
      <p:pic>
        <p:nvPicPr>
          <p:cNvPr id="9" name="Imagen 8"/>
          <p:cNvPicPr/>
          <p:nvPr/>
        </p:nvPicPr>
        <p:blipFill>
          <a:blip r:embed="rId7"/>
          <a:stretch>
            <a:fillRect/>
          </a:stretch>
        </p:blipFill>
        <p:spPr>
          <a:xfrm>
            <a:off x="6692854" y="2209283"/>
            <a:ext cx="4821461" cy="3737483"/>
          </a:xfrm>
          <a:prstGeom prst="rect">
            <a:avLst/>
          </a:prstGeom>
        </p:spPr>
      </p:pic>
      <p:sp>
        <p:nvSpPr>
          <p:cNvPr id="3" name="Rectángulo 2"/>
          <p:cNvSpPr/>
          <p:nvPr/>
        </p:nvSpPr>
        <p:spPr>
          <a:xfrm>
            <a:off x="359127" y="6342629"/>
            <a:ext cx="4899868" cy="369332"/>
          </a:xfrm>
          <a:prstGeom prst="rect">
            <a:avLst/>
          </a:prstGeom>
        </p:spPr>
        <p:txBody>
          <a:bodyPr wrap="none">
            <a:spAutoFit/>
          </a:bodyPr>
          <a:lstStyle/>
          <a:p>
            <a:r>
              <a:rPr lang="es-EC" dirty="0">
                <a:latin typeface="+mj-lt"/>
                <a:ea typeface="Times New Roman" panose="02020603050405020304" pitchFamily="18" charset="0"/>
              </a:rPr>
              <a:t>Tana </a:t>
            </a:r>
            <a:r>
              <a:rPr lang="es-EC" dirty="0" smtClean="0">
                <a:latin typeface="+mj-lt"/>
                <a:ea typeface="Times New Roman" panose="02020603050405020304" pitchFamily="18" charset="0"/>
              </a:rPr>
              <a:t>et al., </a:t>
            </a:r>
            <a:r>
              <a:rPr lang="es-EC" dirty="0">
                <a:latin typeface="+mj-lt"/>
                <a:ea typeface="Times New Roman" panose="02020603050405020304" pitchFamily="18" charset="0"/>
              </a:rPr>
              <a:t>(2017) y Tavares &amp; Reyna, (2006).</a:t>
            </a:r>
            <a:endParaRPr lang="es-EC" dirty="0">
              <a:latin typeface="+mj-lt"/>
            </a:endParaRPr>
          </a:p>
        </p:txBody>
      </p:sp>
      <p:sp>
        <p:nvSpPr>
          <p:cNvPr id="4" name="CuadroTexto 3"/>
          <p:cNvSpPr txBox="1"/>
          <p:nvPr/>
        </p:nvSpPr>
        <p:spPr>
          <a:xfrm>
            <a:off x="7796175" y="1643485"/>
            <a:ext cx="2614818" cy="400110"/>
          </a:xfrm>
          <a:prstGeom prst="rect">
            <a:avLst/>
          </a:prstGeom>
          <a:solidFill>
            <a:srgbClr val="00B050"/>
          </a:solidFill>
          <a:ln w="38100">
            <a:solidFill>
              <a:srgbClr val="996633"/>
            </a:solidFill>
          </a:ln>
        </p:spPr>
        <p:txBody>
          <a:bodyPr wrap="none" rtlCol="0">
            <a:spAutoFit/>
          </a:bodyPr>
          <a:lstStyle/>
          <a:p>
            <a:r>
              <a:rPr lang="es-EC" sz="2000" dirty="0" err="1" smtClean="0"/>
              <a:t>T°</a:t>
            </a:r>
            <a:r>
              <a:rPr lang="es-EC" sz="2000" dirty="0" smtClean="0"/>
              <a:t> alineamiento 64°C</a:t>
            </a:r>
            <a:endParaRPr lang="es-EC" sz="2000" dirty="0"/>
          </a:p>
        </p:txBody>
      </p:sp>
      <p:sp>
        <p:nvSpPr>
          <p:cNvPr id="10" name="CuadroTexto 9"/>
          <p:cNvSpPr txBox="1"/>
          <p:nvPr/>
        </p:nvSpPr>
        <p:spPr>
          <a:xfrm>
            <a:off x="6406373" y="656461"/>
            <a:ext cx="5394425" cy="707886"/>
          </a:xfrm>
          <a:prstGeom prst="rect">
            <a:avLst/>
          </a:prstGeom>
          <a:noFill/>
        </p:spPr>
        <p:txBody>
          <a:bodyPr wrap="none" rtlCol="0">
            <a:spAutoFit/>
          </a:bodyPr>
          <a:lstStyle/>
          <a:p>
            <a:pPr algn="ctr"/>
            <a:r>
              <a:rPr lang="es-EC" sz="2000" b="1" dirty="0" smtClean="0"/>
              <a:t>Gradiente de temperatura de Alineamiento</a:t>
            </a:r>
          </a:p>
          <a:p>
            <a:pPr algn="ctr"/>
            <a:r>
              <a:rPr lang="es-EC" sz="2000" b="1" dirty="0" smtClean="0"/>
              <a:t>Para amplificación de fragmento de </a:t>
            </a:r>
            <a:r>
              <a:rPr lang="es-EC" sz="2000" b="1" i="1" dirty="0" smtClean="0"/>
              <a:t>msp5</a:t>
            </a:r>
            <a:r>
              <a:rPr lang="es-EC" sz="2000" dirty="0" smtClean="0"/>
              <a:t>. </a:t>
            </a:r>
            <a:endParaRPr lang="es-EC" sz="2000" dirty="0"/>
          </a:p>
        </p:txBody>
      </p:sp>
      <p:sp>
        <p:nvSpPr>
          <p:cNvPr id="11" name="CuadroTexto 10"/>
          <p:cNvSpPr txBox="1"/>
          <p:nvPr/>
        </p:nvSpPr>
        <p:spPr>
          <a:xfrm>
            <a:off x="366622" y="656460"/>
            <a:ext cx="3028521" cy="707886"/>
          </a:xfrm>
          <a:prstGeom prst="rect">
            <a:avLst/>
          </a:prstGeom>
          <a:noFill/>
        </p:spPr>
        <p:txBody>
          <a:bodyPr wrap="none" rtlCol="0">
            <a:spAutoFit/>
          </a:bodyPr>
          <a:lstStyle/>
          <a:p>
            <a:pPr algn="ctr"/>
            <a:r>
              <a:rPr lang="es-EC" sz="2000" b="1" dirty="0"/>
              <a:t>PCR de 18Ss-rRNA con</a:t>
            </a:r>
          </a:p>
          <a:p>
            <a:pPr algn="ctr"/>
            <a:r>
              <a:rPr lang="es-EC" sz="2000" b="1" dirty="0" err="1"/>
              <a:t>Go</a:t>
            </a:r>
            <a:r>
              <a:rPr lang="es-EC" sz="2000" b="1" dirty="0"/>
              <a:t> </a:t>
            </a:r>
            <a:r>
              <a:rPr lang="es-EC" sz="2000" b="1" dirty="0" err="1"/>
              <a:t>taq</a:t>
            </a:r>
            <a:r>
              <a:rPr lang="es-EC" sz="2000" b="1" dirty="0"/>
              <a:t> </a:t>
            </a:r>
            <a:r>
              <a:rPr lang="es-EC" sz="2000" b="1" dirty="0" err="1"/>
              <a:t>flexi</a:t>
            </a:r>
            <a:endParaRPr lang="es-EC" sz="2000" b="1" dirty="0"/>
          </a:p>
        </p:txBody>
      </p:sp>
      <p:sp>
        <p:nvSpPr>
          <p:cNvPr id="12" name="CuadroTexto 11"/>
          <p:cNvSpPr txBox="1"/>
          <p:nvPr/>
        </p:nvSpPr>
        <p:spPr>
          <a:xfrm>
            <a:off x="3212284" y="656460"/>
            <a:ext cx="3028521" cy="707886"/>
          </a:xfrm>
          <a:prstGeom prst="rect">
            <a:avLst/>
          </a:prstGeom>
          <a:noFill/>
        </p:spPr>
        <p:txBody>
          <a:bodyPr wrap="none" rtlCol="0">
            <a:spAutoFit/>
          </a:bodyPr>
          <a:lstStyle/>
          <a:p>
            <a:pPr algn="ctr"/>
            <a:r>
              <a:rPr lang="es-EC" sz="2000" b="1" dirty="0"/>
              <a:t>PCR de 18Ss-rRNA con</a:t>
            </a:r>
          </a:p>
          <a:p>
            <a:pPr algn="ctr"/>
            <a:r>
              <a:rPr lang="es-EC" sz="2000" b="1" dirty="0" err="1" smtClean="0"/>
              <a:t>Taq</a:t>
            </a:r>
            <a:r>
              <a:rPr lang="es-EC" sz="2000" b="1" dirty="0" smtClean="0"/>
              <a:t> </a:t>
            </a:r>
            <a:r>
              <a:rPr lang="es-EC" sz="2000" b="1" dirty="0" err="1" smtClean="0"/>
              <a:t>Platinum</a:t>
            </a:r>
            <a:endParaRPr lang="es-EC" sz="2000" b="1" dirty="0"/>
          </a:p>
        </p:txBody>
      </p:sp>
      <p:sp>
        <p:nvSpPr>
          <p:cNvPr id="13" name="CuadroTexto 12"/>
          <p:cNvSpPr txBox="1"/>
          <p:nvPr/>
        </p:nvSpPr>
        <p:spPr>
          <a:xfrm>
            <a:off x="717616" y="3722831"/>
            <a:ext cx="2366352" cy="707886"/>
          </a:xfrm>
          <a:prstGeom prst="rect">
            <a:avLst/>
          </a:prstGeom>
          <a:noFill/>
        </p:spPr>
        <p:txBody>
          <a:bodyPr wrap="none" rtlCol="0">
            <a:spAutoFit/>
          </a:bodyPr>
          <a:lstStyle/>
          <a:p>
            <a:pPr algn="ctr"/>
            <a:r>
              <a:rPr lang="es-EC" sz="2000" b="1" dirty="0"/>
              <a:t>PCR de </a:t>
            </a:r>
            <a:r>
              <a:rPr lang="es-EC" sz="2000" b="1" i="1" dirty="0" smtClean="0"/>
              <a:t>msp5</a:t>
            </a:r>
            <a:r>
              <a:rPr lang="es-EC" sz="2000" b="1" dirty="0" smtClean="0"/>
              <a:t> </a:t>
            </a:r>
            <a:r>
              <a:rPr lang="es-EC" sz="2000" b="1" dirty="0"/>
              <a:t>con</a:t>
            </a:r>
          </a:p>
          <a:p>
            <a:pPr algn="ctr"/>
            <a:r>
              <a:rPr lang="es-EC" sz="2000" b="1" dirty="0" err="1"/>
              <a:t>Go</a:t>
            </a:r>
            <a:r>
              <a:rPr lang="es-EC" sz="2000" b="1" dirty="0"/>
              <a:t> </a:t>
            </a:r>
            <a:r>
              <a:rPr lang="es-EC" sz="2000" b="1" dirty="0" err="1"/>
              <a:t>taq</a:t>
            </a:r>
            <a:r>
              <a:rPr lang="es-EC" sz="2000" b="1" dirty="0"/>
              <a:t> </a:t>
            </a:r>
            <a:r>
              <a:rPr lang="es-EC" sz="2000" b="1" dirty="0" err="1"/>
              <a:t>flexi</a:t>
            </a:r>
            <a:endParaRPr lang="es-EC" sz="2000" b="1" dirty="0"/>
          </a:p>
        </p:txBody>
      </p:sp>
      <p:sp>
        <p:nvSpPr>
          <p:cNvPr id="14" name="CuadroTexto 13"/>
          <p:cNvSpPr txBox="1"/>
          <p:nvPr/>
        </p:nvSpPr>
        <p:spPr>
          <a:xfrm>
            <a:off x="3543368" y="3722831"/>
            <a:ext cx="2366352" cy="707886"/>
          </a:xfrm>
          <a:prstGeom prst="rect">
            <a:avLst/>
          </a:prstGeom>
          <a:noFill/>
        </p:spPr>
        <p:txBody>
          <a:bodyPr wrap="none" rtlCol="0">
            <a:spAutoFit/>
          </a:bodyPr>
          <a:lstStyle/>
          <a:p>
            <a:pPr algn="ctr"/>
            <a:r>
              <a:rPr lang="es-EC" sz="2000" b="1" dirty="0"/>
              <a:t>PCR de </a:t>
            </a:r>
            <a:r>
              <a:rPr lang="es-EC" sz="2000" b="1" i="1" dirty="0" smtClean="0"/>
              <a:t>msp5</a:t>
            </a:r>
            <a:r>
              <a:rPr lang="es-EC" sz="2000" b="1" dirty="0" smtClean="0"/>
              <a:t> </a:t>
            </a:r>
            <a:r>
              <a:rPr lang="es-EC" sz="2000" b="1" dirty="0"/>
              <a:t>con</a:t>
            </a:r>
          </a:p>
          <a:p>
            <a:pPr algn="ctr"/>
            <a:r>
              <a:rPr lang="es-EC" sz="2000" b="1" dirty="0" err="1" smtClean="0"/>
              <a:t>Taq</a:t>
            </a:r>
            <a:r>
              <a:rPr lang="es-EC" sz="2000" b="1" dirty="0" smtClean="0"/>
              <a:t> </a:t>
            </a:r>
            <a:r>
              <a:rPr lang="es-EC" sz="2000" b="1" dirty="0" err="1" smtClean="0"/>
              <a:t>Platinum</a:t>
            </a:r>
            <a:endParaRPr lang="es-EC" sz="2000" b="1" dirty="0"/>
          </a:p>
        </p:txBody>
      </p:sp>
    </p:spTree>
    <p:extLst>
      <p:ext uri="{BB962C8B-B14F-4D97-AF65-F5344CB8AC3E}">
        <p14:creationId xmlns:p14="http://schemas.microsoft.com/office/powerpoint/2010/main" val="2116754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P spid="11" grpId="0"/>
      <p:bldP spid="12" grpId="0"/>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859008" y="1412776"/>
            <a:ext cx="8229600" cy="3600400"/>
          </a:xfrm>
        </p:spPr>
        <p:style>
          <a:lnRef idx="0">
            <a:schemeClr val="accent3"/>
          </a:lnRef>
          <a:fillRef idx="3">
            <a:schemeClr val="accent3"/>
          </a:fillRef>
          <a:effectRef idx="3">
            <a:schemeClr val="accent3"/>
          </a:effectRef>
          <a:fontRef idx="minor">
            <a:schemeClr val="lt1"/>
          </a:fontRef>
        </p:style>
        <p:txBody>
          <a:bodyPr/>
          <a:lstStyle/>
          <a:p>
            <a:r>
              <a:rPr lang="es-EC" b="1" dirty="0" smtClean="0">
                <a:solidFill>
                  <a:schemeClr val="tx1"/>
                </a:solidFill>
              </a:rPr>
              <a:t>INTRODUCCION</a:t>
            </a:r>
          </a:p>
          <a:p>
            <a:r>
              <a:rPr lang="es-EC" b="1" dirty="0" smtClean="0">
                <a:solidFill>
                  <a:schemeClr val="tx1"/>
                </a:solidFill>
              </a:rPr>
              <a:t>OBJETIVOS </a:t>
            </a:r>
          </a:p>
          <a:p>
            <a:r>
              <a:rPr lang="es-EC" b="1" dirty="0" smtClean="0">
                <a:solidFill>
                  <a:schemeClr val="tx1"/>
                </a:solidFill>
              </a:rPr>
              <a:t>MATERIALES Y MÉTODOS </a:t>
            </a:r>
          </a:p>
          <a:p>
            <a:r>
              <a:rPr lang="es-EC" b="1" dirty="0" smtClean="0">
                <a:solidFill>
                  <a:schemeClr val="tx1"/>
                </a:solidFill>
              </a:rPr>
              <a:t>HIPÓTESIS</a:t>
            </a:r>
          </a:p>
          <a:p>
            <a:r>
              <a:rPr lang="es-EC" b="1" dirty="0" smtClean="0">
                <a:solidFill>
                  <a:schemeClr val="tx1"/>
                </a:solidFill>
              </a:rPr>
              <a:t>RESULTADOS Y DISCUSIÓN</a:t>
            </a:r>
          </a:p>
          <a:p>
            <a:r>
              <a:rPr lang="es-EC" b="1" dirty="0" smtClean="0">
                <a:solidFill>
                  <a:schemeClr val="tx1"/>
                </a:solidFill>
              </a:rPr>
              <a:t>CONCLUSIONES </a:t>
            </a:r>
          </a:p>
          <a:p>
            <a:r>
              <a:rPr lang="es-EC" b="1" dirty="0" smtClean="0">
                <a:solidFill>
                  <a:schemeClr val="tx1"/>
                </a:solidFill>
              </a:rPr>
              <a:t>RECOMENDACIONES</a:t>
            </a:r>
          </a:p>
        </p:txBody>
      </p:sp>
      <p:sp>
        <p:nvSpPr>
          <p:cNvPr id="5" name="4 CuadroTexto"/>
          <p:cNvSpPr txBox="1"/>
          <p:nvPr/>
        </p:nvSpPr>
        <p:spPr>
          <a:xfrm>
            <a:off x="1703512" y="44625"/>
            <a:ext cx="3312368" cy="646331"/>
          </a:xfrm>
          <a:prstGeom prst="rect">
            <a:avLst/>
          </a:prstGeom>
          <a:noFill/>
        </p:spPr>
        <p:txBody>
          <a:bodyPr wrap="square" rtlCol="0">
            <a:spAutoFit/>
          </a:bodyPr>
          <a:lstStyle/>
          <a:p>
            <a:r>
              <a:rPr lang="es-EC" sz="3600" b="1" dirty="0">
                <a:solidFill>
                  <a:srgbClr val="000000"/>
                </a:solidFill>
              </a:rPr>
              <a:t>CONTENIDO </a:t>
            </a:r>
            <a:endParaRPr lang="es-EC" sz="2800" b="1" dirty="0">
              <a:solidFill>
                <a:srgbClr val="000000"/>
              </a:solidFill>
            </a:endParaRPr>
          </a:p>
        </p:txBody>
      </p:sp>
    </p:spTree>
    <p:extLst>
      <p:ext uri="{BB962C8B-B14F-4D97-AF65-F5344CB8AC3E}">
        <p14:creationId xmlns:p14="http://schemas.microsoft.com/office/powerpoint/2010/main" val="18234059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411237" y="-124271"/>
            <a:ext cx="2780763" cy="1012913"/>
          </a:xfrm>
        </p:spPr>
        <p:txBody>
          <a:bodyPr/>
          <a:lstStyle/>
          <a:p>
            <a:r>
              <a:rPr lang="es-EC" sz="3600" dirty="0" smtClean="0">
                <a:solidFill>
                  <a:schemeClr val="tx1"/>
                </a:solidFill>
              </a:rPr>
              <a:t>Resultados</a:t>
            </a:r>
            <a:endParaRPr lang="es-EC" sz="3600" dirty="0">
              <a:solidFill>
                <a:schemeClr val="tx1"/>
              </a:solidFill>
            </a:endParaRPr>
          </a:p>
        </p:txBody>
      </p:sp>
      <p:pic>
        <p:nvPicPr>
          <p:cNvPr id="9" name="Imagen 8"/>
          <p:cNvPicPr/>
          <p:nvPr/>
        </p:nvPicPr>
        <p:blipFill>
          <a:blip r:embed="rId3"/>
          <a:stretch>
            <a:fillRect/>
          </a:stretch>
        </p:blipFill>
        <p:spPr>
          <a:xfrm>
            <a:off x="387908" y="2133600"/>
            <a:ext cx="5306835" cy="3120980"/>
          </a:xfrm>
          <a:prstGeom prst="rect">
            <a:avLst/>
          </a:prstGeom>
        </p:spPr>
      </p:pic>
      <p:pic>
        <p:nvPicPr>
          <p:cNvPr id="10" name="Imagen 9"/>
          <p:cNvPicPr/>
          <p:nvPr/>
        </p:nvPicPr>
        <p:blipFill>
          <a:blip r:embed="rId4"/>
          <a:stretch>
            <a:fillRect/>
          </a:stretch>
        </p:blipFill>
        <p:spPr>
          <a:xfrm>
            <a:off x="5875718" y="771525"/>
            <a:ext cx="5110730" cy="2667711"/>
          </a:xfrm>
          <a:prstGeom prst="rect">
            <a:avLst/>
          </a:prstGeom>
        </p:spPr>
      </p:pic>
      <p:pic>
        <p:nvPicPr>
          <p:cNvPr id="11" name="Imagen 10"/>
          <p:cNvPicPr/>
          <p:nvPr/>
        </p:nvPicPr>
        <p:blipFill>
          <a:blip r:embed="rId5"/>
          <a:stretch>
            <a:fillRect/>
          </a:stretch>
        </p:blipFill>
        <p:spPr>
          <a:xfrm>
            <a:off x="5875718" y="3758293"/>
            <a:ext cx="5110730" cy="2096597"/>
          </a:xfrm>
          <a:prstGeom prst="rect">
            <a:avLst/>
          </a:prstGeom>
        </p:spPr>
      </p:pic>
      <p:sp>
        <p:nvSpPr>
          <p:cNvPr id="3" name="Rectángulo 2"/>
          <p:cNvSpPr/>
          <p:nvPr/>
        </p:nvSpPr>
        <p:spPr>
          <a:xfrm>
            <a:off x="2124535" y="5572369"/>
            <a:ext cx="3570208"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s-EC" dirty="0" smtClean="0">
                <a:latin typeface="+mj-lt"/>
              </a:rPr>
              <a:t>Reyna-Bello </a:t>
            </a:r>
            <a:r>
              <a:rPr lang="es-EC" dirty="0">
                <a:latin typeface="+mj-lt"/>
              </a:rPr>
              <a:t>et al., (1998) </a:t>
            </a:r>
            <a:r>
              <a:rPr lang="es-EC" dirty="0" smtClean="0">
                <a:latin typeface="+mj-lt"/>
              </a:rPr>
              <a:t> 714bp</a:t>
            </a:r>
            <a:endParaRPr lang="es-EC" dirty="0">
              <a:latin typeface="+mj-lt"/>
            </a:endParaRPr>
          </a:p>
        </p:txBody>
      </p:sp>
      <p:cxnSp>
        <p:nvCxnSpPr>
          <p:cNvPr id="5" name="Conector recto de flecha 4"/>
          <p:cNvCxnSpPr>
            <a:stCxn id="3" idx="0"/>
          </p:cNvCxnSpPr>
          <p:nvPr/>
        </p:nvCxnSpPr>
        <p:spPr>
          <a:xfrm flipH="1" flipV="1">
            <a:off x="3908327" y="5120153"/>
            <a:ext cx="1312" cy="45221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4" name="Rectángulo 13"/>
          <p:cNvSpPr/>
          <p:nvPr/>
        </p:nvSpPr>
        <p:spPr>
          <a:xfrm>
            <a:off x="691964" y="762418"/>
            <a:ext cx="4698722" cy="646331"/>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lgn="ctr"/>
            <a:r>
              <a:rPr lang="es-EC" i="1" dirty="0" smtClean="0"/>
              <a:t>Babesia</a:t>
            </a:r>
            <a:r>
              <a:rPr lang="es-EC" dirty="0" smtClean="0"/>
              <a:t> spp.</a:t>
            </a:r>
          </a:p>
          <a:p>
            <a:pPr algn="ctr"/>
            <a:r>
              <a:rPr lang="es-EC" dirty="0" err="1" smtClean="0"/>
              <a:t>Carret</a:t>
            </a:r>
            <a:r>
              <a:rPr lang="es-EC" dirty="0" smtClean="0"/>
              <a:t> </a:t>
            </a:r>
            <a:r>
              <a:rPr lang="es-EC" dirty="0"/>
              <a:t>et al., (1999) y Figueroa et al., (2014)</a:t>
            </a:r>
          </a:p>
        </p:txBody>
      </p:sp>
      <p:cxnSp>
        <p:nvCxnSpPr>
          <p:cNvPr id="16" name="Conector recto de flecha 15"/>
          <p:cNvCxnSpPr>
            <a:stCxn id="14" idx="3"/>
          </p:cNvCxnSpPr>
          <p:nvPr/>
        </p:nvCxnSpPr>
        <p:spPr>
          <a:xfrm>
            <a:off x="5390686" y="1085584"/>
            <a:ext cx="603714"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4" name="CuadroTexto 3"/>
          <p:cNvSpPr txBox="1"/>
          <p:nvPr/>
        </p:nvSpPr>
        <p:spPr>
          <a:xfrm>
            <a:off x="663110" y="1458744"/>
            <a:ext cx="4727576" cy="707886"/>
          </a:xfrm>
          <a:prstGeom prst="rect">
            <a:avLst/>
          </a:prstGeom>
          <a:noFill/>
        </p:spPr>
        <p:txBody>
          <a:bodyPr wrap="none" rtlCol="0">
            <a:spAutoFit/>
          </a:bodyPr>
          <a:lstStyle/>
          <a:p>
            <a:pPr algn="ctr"/>
            <a:r>
              <a:rPr lang="es-EC" sz="2000" b="1" dirty="0" smtClean="0"/>
              <a:t>Revelados de 9 muestras positivas a </a:t>
            </a:r>
          </a:p>
          <a:p>
            <a:pPr algn="ctr"/>
            <a:r>
              <a:rPr lang="es-EC" sz="2000" b="1" i="1" dirty="0" smtClean="0"/>
              <a:t>A. marginale</a:t>
            </a:r>
            <a:r>
              <a:rPr lang="es-EC" dirty="0" smtClean="0"/>
              <a:t> </a:t>
            </a:r>
            <a:endParaRPr lang="es-EC" dirty="0"/>
          </a:p>
        </p:txBody>
      </p:sp>
      <p:sp>
        <p:nvSpPr>
          <p:cNvPr id="12" name="CuadroTexto 11"/>
          <p:cNvSpPr txBox="1"/>
          <p:nvPr/>
        </p:nvSpPr>
        <p:spPr>
          <a:xfrm>
            <a:off x="5549525" y="480724"/>
            <a:ext cx="6373861" cy="400110"/>
          </a:xfrm>
          <a:prstGeom prst="rect">
            <a:avLst/>
          </a:prstGeom>
          <a:noFill/>
        </p:spPr>
        <p:txBody>
          <a:bodyPr wrap="none" rtlCol="0">
            <a:spAutoFit/>
          </a:bodyPr>
          <a:lstStyle/>
          <a:p>
            <a:r>
              <a:rPr lang="es-EC" sz="2000" b="1" dirty="0" smtClean="0"/>
              <a:t>Revelados de 3 muestras positivas a </a:t>
            </a:r>
            <a:r>
              <a:rPr lang="es-EC" sz="2000" b="1" i="1" dirty="0" smtClean="0"/>
              <a:t>Babesia </a:t>
            </a:r>
            <a:r>
              <a:rPr lang="es-EC" sz="2000" b="1" dirty="0" smtClean="0"/>
              <a:t>spp.</a:t>
            </a:r>
            <a:r>
              <a:rPr lang="es-EC" dirty="0" smtClean="0"/>
              <a:t> </a:t>
            </a:r>
            <a:endParaRPr lang="es-EC" dirty="0"/>
          </a:p>
        </p:txBody>
      </p:sp>
      <p:sp>
        <p:nvSpPr>
          <p:cNvPr id="6" name="CuadroTexto 5"/>
          <p:cNvSpPr txBox="1"/>
          <p:nvPr/>
        </p:nvSpPr>
        <p:spPr>
          <a:xfrm>
            <a:off x="5549524" y="3309233"/>
            <a:ext cx="6109365" cy="646331"/>
          </a:xfrm>
          <a:prstGeom prst="rect">
            <a:avLst/>
          </a:prstGeom>
          <a:noFill/>
        </p:spPr>
        <p:txBody>
          <a:bodyPr wrap="none" rtlCol="0">
            <a:spAutoFit/>
          </a:bodyPr>
          <a:lstStyle/>
          <a:p>
            <a:pPr algn="ctr"/>
            <a:r>
              <a:rPr lang="es-EC" b="1" dirty="0" smtClean="0"/>
              <a:t>Confirmación de 6 muestras Positivas a </a:t>
            </a:r>
            <a:r>
              <a:rPr lang="es-EC" b="1" i="1" dirty="0" smtClean="0"/>
              <a:t>Babesia</a:t>
            </a:r>
            <a:r>
              <a:rPr lang="es-EC" b="1" dirty="0" smtClean="0"/>
              <a:t> spp. </a:t>
            </a:r>
            <a:endParaRPr lang="es-EC" b="1" dirty="0"/>
          </a:p>
          <a:p>
            <a:pPr algn="ctr"/>
            <a:r>
              <a:rPr lang="es-EC" b="1" dirty="0" smtClean="0"/>
              <a:t>Utilizando </a:t>
            </a:r>
            <a:r>
              <a:rPr lang="es-EC" b="1" dirty="0" err="1" smtClean="0"/>
              <a:t>primers</a:t>
            </a:r>
            <a:r>
              <a:rPr lang="es-EC" b="1" dirty="0" smtClean="0"/>
              <a:t> Bec-UF1 y </a:t>
            </a:r>
            <a:r>
              <a:rPr lang="es-EC" b="1" dirty="0" err="1" smtClean="0"/>
              <a:t>Bec</a:t>
            </a:r>
            <a:r>
              <a:rPr lang="es-EC" b="1" dirty="0" smtClean="0"/>
              <a:t>-UR (CIZ)</a:t>
            </a:r>
            <a:endParaRPr lang="es-EC" b="1" dirty="0"/>
          </a:p>
        </p:txBody>
      </p:sp>
    </p:spTree>
    <p:extLst>
      <p:ext uri="{BB962C8B-B14F-4D97-AF65-F5344CB8AC3E}">
        <p14:creationId xmlns:p14="http://schemas.microsoft.com/office/powerpoint/2010/main" val="2794414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4" grpId="0"/>
      <p:bldP spid="12"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075761" y="0"/>
            <a:ext cx="3116239" cy="935641"/>
          </a:xfrm>
        </p:spPr>
        <p:txBody>
          <a:bodyPr/>
          <a:lstStyle/>
          <a:p>
            <a:r>
              <a:rPr lang="es-EC" sz="3600" dirty="0" smtClean="0">
                <a:solidFill>
                  <a:schemeClr val="tx1"/>
                </a:solidFill>
              </a:rPr>
              <a:t>Resultados</a:t>
            </a:r>
            <a:endParaRPr lang="es-EC" sz="3600" dirty="0">
              <a:solidFill>
                <a:schemeClr val="tx1"/>
              </a:solidFill>
            </a:endParaRPr>
          </a:p>
        </p:txBody>
      </p:sp>
      <p:sp>
        <p:nvSpPr>
          <p:cNvPr id="3" name="CuadroTexto 2"/>
          <p:cNvSpPr txBox="1"/>
          <p:nvPr/>
        </p:nvSpPr>
        <p:spPr>
          <a:xfrm>
            <a:off x="8572155" y="2708349"/>
            <a:ext cx="2340705" cy="83099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algn="ctr"/>
            <a:r>
              <a:rPr lang="es-EC" sz="2400" dirty="0" smtClean="0"/>
              <a:t>Punto de Corte </a:t>
            </a:r>
          </a:p>
          <a:p>
            <a:pPr algn="ctr"/>
            <a:r>
              <a:rPr lang="es-EC" sz="2400" dirty="0" smtClean="0"/>
              <a:t>0,29</a:t>
            </a:r>
            <a:endParaRPr lang="es-EC" sz="2400" dirty="0"/>
          </a:p>
        </p:txBody>
      </p:sp>
      <p:sp>
        <p:nvSpPr>
          <p:cNvPr id="5" name="CuadroTexto 4"/>
          <p:cNvSpPr txBox="1"/>
          <p:nvPr/>
        </p:nvSpPr>
        <p:spPr>
          <a:xfrm>
            <a:off x="8178619" y="3539346"/>
            <a:ext cx="3127779" cy="369332"/>
          </a:xfrm>
          <a:prstGeom prst="rect">
            <a:avLst/>
          </a:prstGeom>
          <a:noFill/>
        </p:spPr>
        <p:txBody>
          <a:bodyPr wrap="none" rtlCol="0">
            <a:spAutoFit/>
          </a:bodyPr>
          <a:lstStyle/>
          <a:p>
            <a:r>
              <a:rPr lang="es-EC" dirty="0" smtClean="0"/>
              <a:t>González (2016)=&gt;PC= 0,33</a:t>
            </a:r>
            <a:endParaRPr lang="es-EC" dirty="0"/>
          </a:p>
        </p:txBody>
      </p:sp>
      <p:sp>
        <p:nvSpPr>
          <p:cNvPr id="6" name="CuadroTexto 5"/>
          <p:cNvSpPr txBox="1"/>
          <p:nvPr/>
        </p:nvSpPr>
        <p:spPr>
          <a:xfrm>
            <a:off x="7684090" y="4139894"/>
            <a:ext cx="4116833" cy="830997"/>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pPr algn="ctr"/>
            <a:r>
              <a:rPr lang="es-EC" sz="2400" b="1" dirty="0" smtClean="0"/>
              <a:t>No se detectó anticuerpos </a:t>
            </a:r>
          </a:p>
          <a:p>
            <a:pPr algn="ctr"/>
            <a:r>
              <a:rPr lang="es-EC" sz="2400" b="1" dirty="0" smtClean="0"/>
              <a:t>Anti </a:t>
            </a:r>
            <a:r>
              <a:rPr lang="es-EC" sz="2400" b="1" i="1" dirty="0" smtClean="0"/>
              <a:t>Trypanosoma</a:t>
            </a:r>
            <a:r>
              <a:rPr lang="es-EC" sz="2400" b="1" dirty="0" smtClean="0"/>
              <a:t> spp.</a:t>
            </a:r>
            <a:endParaRPr lang="es-EC" sz="2400" b="1" dirty="0"/>
          </a:p>
        </p:txBody>
      </p:sp>
      <p:sp>
        <p:nvSpPr>
          <p:cNvPr id="8" name="CuadroTexto 7"/>
          <p:cNvSpPr txBox="1"/>
          <p:nvPr/>
        </p:nvSpPr>
        <p:spPr>
          <a:xfrm>
            <a:off x="-38492" y="902291"/>
            <a:ext cx="7792518" cy="400110"/>
          </a:xfrm>
          <a:prstGeom prst="rect">
            <a:avLst/>
          </a:prstGeom>
          <a:noFill/>
        </p:spPr>
        <p:txBody>
          <a:bodyPr wrap="none" rtlCol="0">
            <a:spAutoFit/>
          </a:bodyPr>
          <a:lstStyle/>
          <a:p>
            <a:r>
              <a:rPr lang="es-EC" sz="2000" b="1" dirty="0" smtClean="0"/>
              <a:t>Distribución de absorbancias con respecto al Punto de Corte </a:t>
            </a:r>
            <a:endParaRPr lang="es-EC" sz="2000" b="1" dirty="0"/>
          </a:p>
        </p:txBody>
      </p:sp>
      <p:sp>
        <p:nvSpPr>
          <p:cNvPr id="9" name="CuadroTexto 8"/>
          <p:cNvSpPr txBox="1"/>
          <p:nvPr/>
        </p:nvSpPr>
        <p:spPr>
          <a:xfrm>
            <a:off x="7992668" y="1349208"/>
            <a:ext cx="3499676" cy="646331"/>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lgn="ctr"/>
            <a:r>
              <a:rPr lang="es-EC" dirty="0" smtClean="0"/>
              <a:t>Media SCN= 0,17</a:t>
            </a:r>
          </a:p>
          <a:p>
            <a:pPr algn="ctr"/>
            <a:r>
              <a:rPr lang="es-EC" dirty="0" smtClean="0"/>
              <a:t>Desviación Estándar SCN= 0,04</a:t>
            </a:r>
            <a:endParaRPr lang="es-EC" dirty="0"/>
          </a:p>
        </p:txBody>
      </p:sp>
      <mc:AlternateContent xmlns:mc="http://schemas.openxmlformats.org/markup-compatibility/2006" xmlns:a14="http://schemas.microsoft.com/office/drawing/2010/main">
        <mc:Choice Requires="a14">
          <p:sp>
            <p:nvSpPr>
              <p:cNvPr id="10" name="CuadroTexto 9"/>
              <p:cNvSpPr txBox="1"/>
              <p:nvPr/>
            </p:nvSpPr>
            <p:spPr>
              <a:xfrm>
                <a:off x="8597993" y="2007966"/>
                <a:ext cx="2289025" cy="584775"/>
              </a:xfrm>
              <a:prstGeom prst="rect">
                <a:avLst/>
              </a:prstGeom>
              <a:noFill/>
            </p:spPr>
            <p:txBody>
              <a:bodyPr wrap="none" rtlCol="0">
                <a:spAutoFit/>
              </a:bodyPr>
              <a:lstStyle/>
              <a:p>
                <a:r>
                  <a:rPr lang="es-EC" sz="3200" dirty="0" smtClean="0">
                    <a:effectLst>
                      <a:outerShdw blurRad="38100" dist="38100" dir="2700000" algn="tl">
                        <a:srgbClr val="000000">
                          <a:alpha val="43137"/>
                        </a:srgbClr>
                      </a:outerShdw>
                    </a:effectLst>
                  </a:rPr>
                  <a:t>PC= </a:t>
                </a:r>
                <a14:m>
                  <m:oMath xmlns:m="http://schemas.openxmlformats.org/officeDocument/2006/math">
                    <m:acc>
                      <m:accPr>
                        <m:chr m:val="̅"/>
                        <m:ctrlPr>
                          <a:rPr lang="es-EC" sz="3200" i="1">
                            <a:effectLst>
                              <a:outerShdw blurRad="38100" dist="38100" dir="2700000" algn="tl">
                                <a:srgbClr val="000000">
                                  <a:alpha val="43137"/>
                                </a:srgbClr>
                              </a:outerShdw>
                            </a:effectLst>
                            <a:latin typeface="Cambria Math" panose="02040503050406030204" pitchFamily="18" charset="0"/>
                          </a:rPr>
                        </m:ctrlPr>
                      </m:accPr>
                      <m:e>
                        <m:r>
                          <a:rPr lang="es-EC" sz="3200" i="1">
                            <a:effectLst>
                              <a:outerShdw blurRad="38100" dist="38100" dir="2700000" algn="tl">
                                <a:srgbClr val="000000">
                                  <a:alpha val="43137"/>
                                </a:srgbClr>
                              </a:outerShdw>
                            </a:effectLst>
                            <a:latin typeface="Cambria Math"/>
                          </a:rPr>
                          <m:t>𝑥</m:t>
                        </m:r>
                      </m:e>
                    </m:acc>
                  </m:oMath>
                </a14:m>
                <a:r>
                  <a:rPr lang="es-EC" sz="3200" dirty="0" smtClean="0">
                    <a:effectLst>
                      <a:outerShdw blurRad="38100" dist="38100" dir="2700000" algn="tl">
                        <a:srgbClr val="000000">
                          <a:alpha val="43137"/>
                        </a:srgbClr>
                      </a:outerShdw>
                    </a:effectLst>
                  </a:rPr>
                  <a:t> + 3</a:t>
                </a:r>
                <a:r>
                  <a:rPr lang="el-GR" sz="3200" dirty="0" smtClean="0">
                    <a:effectLst>
                      <a:outerShdw blurRad="38100" dist="38100" dir="2700000" algn="tl">
                        <a:srgbClr val="000000">
                          <a:alpha val="43137"/>
                        </a:srgbClr>
                      </a:outerShdw>
                    </a:effectLst>
                  </a:rPr>
                  <a:t>σ</a:t>
                </a:r>
                <a:endParaRPr lang="es-EC" dirty="0"/>
              </a:p>
            </p:txBody>
          </p:sp>
        </mc:Choice>
        <mc:Fallback xmlns="">
          <p:sp>
            <p:nvSpPr>
              <p:cNvPr id="10" name="CuadroTexto 9"/>
              <p:cNvSpPr txBox="1">
                <a:spLocks noRot="1" noChangeAspect="1" noMove="1" noResize="1" noEditPoints="1" noAdjustHandles="1" noChangeArrowheads="1" noChangeShapeType="1" noTextEdit="1"/>
              </p:cNvSpPr>
              <p:nvPr/>
            </p:nvSpPr>
            <p:spPr>
              <a:xfrm>
                <a:off x="8597993" y="2007966"/>
                <a:ext cx="2289025" cy="584775"/>
              </a:xfrm>
              <a:prstGeom prst="rect">
                <a:avLst/>
              </a:prstGeom>
              <a:blipFill rotWithShape="0">
                <a:blip r:embed="rId4"/>
                <a:stretch>
                  <a:fillRect l="-6915" t="-14583" r="-7181" b="-40625"/>
                </a:stretch>
              </a:blipFill>
            </p:spPr>
            <p:txBody>
              <a:bodyPr/>
              <a:lstStyle/>
              <a:p>
                <a:r>
                  <a:rPr lang="es-EC">
                    <a:noFill/>
                  </a:rPr>
                  <a:t> </a:t>
                </a:r>
              </a:p>
            </p:txBody>
          </p:sp>
        </mc:Fallback>
      </mc:AlternateContent>
      <p:pic>
        <p:nvPicPr>
          <p:cNvPr id="14" name="Imagen 13"/>
          <p:cNvPicPr>
            <a:picLocks noChangeAspect="1"/>
          </p:cNvPicPr>
          <p:nvPr/>
        </p:nvPicPr>
        <p:blipFill>
          <a:blip r:embed="rId5"/>
          <a:stretch>
            <a:fillRect/>
          </a:stretch>
        </p:blipFill>
        <p:spPr>
          <a:xfrm>
            <a:off x="595143" y="1349208"/>
            <a:ext cx="6601523" cy="4804996"/>
          </a:xfrm>
          <a:prstGeom prst="rect">
            <a:avLst/>
          </a:prstGeom>
        </p:spPr>
      </p:pic>
    </p:spTree>
    <p:extLst>
      <p:ext uri="{BB962C8B-B14F-4D97-AF65-F5344CB8AC3E}">
        <p14:creationId xmlns:p14="http://schemas.microsoft.com/office/powerpoint/2010/main" val="45630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31120" y="1"/>
            <a:ext cx="3060879" cy="798490"/>
          </a:xfrm>
        </p:spPr>
        <p:txBody>
          <a:bodyPr/>
          <a:lstStyle/>
          <a:p>
            <a:r>
              <a:rPr lang="es-EC" sz="3600" dirty="0" smtClean="0">
                <a:solidFill>
                  <a:schemeClr val="tx1"/>
                </a:solidFill>
              </a:rPr>
              <a:t>Resultados</a:t>
            </a:r>
            <a:endParaRPr lang="es-EC" sz="3600" dirty="0">
              <a:solidFill>
                <a:schemeClr val="tx1"/>
              </a:solidFill>
            </a:endParaRPr>
          </a:p>
        </p:txBody>
      </p:sp>
      <p:pic>
        <p:nvPicPr>
          <p:cNvPr id="4" name="Imagen 3"/>
          <p:cNvPicPr>
            <a:picLocks noChangeAspect="1"/>
          </p:cNvPicPr>
          <p:nvPr/>
        </p:nvPicPr>
        <p:blipFill>
          <a:blip r:embed="rId3"/>
          <a:stretch>
            <a:fillRect/>
          </a:stretch>
        </p:blipFill>
        <p:spPr>
          <a:xfrm>
            <a:off x="1190702" y="662526"/>
            <a:ext cx="5146134" cy="2344565"/>
          </a:xfrm>
          <a:prstGeom prst="rect">
            <a:avLst/>
          </a:prstGeom>
        </p:spPr>
      </p:pic>
      <p:graphicFrame>
        <p:nvGraphicFramePr>
          <p:cNvPr id="5" name="Tabla 4"/>
          <p:cNvGraphicFramePr>
            <a:graphicFrameLocks noGrp="1"/>
          </p:cNvGraphicFramePr>
          <p:nvPr>
            <p:extLst>
              <p:ext uri="{D42A27DB-BD31-4B8C-83A1-F6EECF244321}">
                <p14:modId xmlns:p14="http://schemas.microsoft.com/office/powerpoint/2010/main" val="2076741419"/>
              </p:ext>
            </p:extLst>
          </p:nvPr>
        </p:nvGraphicFramePr>
        <p:xfrm>
          <a:off x="7642296" y="987236"/>
          <a:ext cx="3581920" cy="1828800"/>
        </p:xfrm>
        <a:graphic>
          <a:graphicData uri="http://schemas.openxmlformats.org/drawingml/2006/table">
            <a:tbl>
              <a:tblPr firstRow="1" firstCol="1" bandRow="1">
                <a:tableStyleId>{073A0DAA-6AF3-43AB-8588-CEC1D06C72B9}</a:tableStyleId>
              </a:tblPr>
              <a:tblGrid>
                <a:gridCol w="1184432"/>
                <a:gridCol w="1184432"/>
                <a:gridCol w="1213056"/>
              </a:tblGrid>
              <a:tr h="190500">
                <a:tc>
                  <a:txBody>
                    <a:bodyPr/>
                    <a:lstStyle/>
                    <a:p>
                      <a:pPr algn="ctr">
                        <a:lnSpc>
                          <a:spcPct val="150000"/>
                        </a:lnSpc>
                        <a:spcAft>
                          <a:spcPts val="0"/>
                        </a:spcAft>
                      </a:pPr>
                      <a:r>
                        <a:rPr lang="es-MX" sz="1600" dirty="0">
                          <a:effectLst/>
                        </a:rPr>
                        <a:t>Infección</a:t>
                      </a:r>
                      <a:endParaRPr lang="es-EC" sz="16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600" dirty="0">
                          <a:effectLst/>
                        </a:rPr>
                        <a:t>N° animales</a:t>
                      </a:r>
                      <a:endParaRPr lang="es-EC" sz="16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600" dirty="0">
                          <a:effectLst/>
                        </a:rPr>
                        <a:t>Porcentaje</a:t>
                      </a:r>
                      <a:endParaRPr lang="es-EC" sz="1600" dirty="0">
                        <a:effectLst/>
                        <a:latin typeface="Times New Roman" panose="02020603050405020304" pitchFamily="18" charset="0"/>
                        <a:ea typeface="Times New Roman" panose="02020603050405020304" pitchFamily="18" charset="0"/>
                      </a:endParaRPr>
                    </a:p>
                  </a:txBody>
                  <a:tcPr marL="68580" marR="68580" marT="0" marB="0" anchor="ctr"/>
                </a:tc>
              </a:tr>
              <a:tr h="190500">
                <a:tc>
                  <a:txBody>
                    <a:bodyPr/>
                    <a:lstStyle/>
                    <a:p>
                      <a:pPr algn="ctr">
                        <a:lnSpc>
                          <a:spcPct val="150000"/>
                        </a:lnSpc>
                        <a:spcAft>
                          <a:spcPts val="0"/>
                        </a:spcAft>
                      </a:pPr>
                      <a:r>
                        <a:rPr lang="es-MX" sz="1600" dirty="0">
                          <a:effectLst/>
                        </a:rPr>
                        <a:t>Ninguna</a:t>
                      </a:r>
                      <a:endParaRPr lang="es-EC" sz="16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50000"/>
                        </a:lnSpc>
                        <a:spcAft>
                          <a:spcPts val="0"/>
                        </a:spcAft>
                      </a:pPr>
                      <a:r>
                        <a:rPr lang="en-GB" sz="1600" dirty="0">
                          <a:effectLst/>
                        </a:rPr>
                        <a:t>45</a:t>
                      </a:r>
                      <a:endParaRPr lang="es-EC" sz="16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50000"/>
                        </a:lnSpc>
                        <a:spcAft>
                          <a:spcPts val="0"/>
                        </a:spcAft>
                      </a:pPr>
                      <a:r>
                        <a:rPr lang="en-GB" sz="1600">
                          <a:effectLst/>
                        </a:rPr>
                        <a:t>26,47</a:t>
                      </a:r>
                      <a:endParaRPr lang="es-EC" sz="1600">
                        <a:effectLst/>
                        <a:latin typeface="Times New Roman" panose="02020603050405020304" pitchFamily="18" charset="0"/>
                        <a:ea typeface="Times New Roman" panose="02020603050405020304" pitchFamily="18" charset="0"/>
                      </a:endParaRPr>
                    </a:p>
                  </a:txBody>
                  <a:tcPr marL="68580" marR="68580" marT="0" marB="0" anchor="ctr"/>
                </a:tc>
              </a:tr>
              <a:tr h="190500">
                <a:tc>
                  <a:txBody>
                    <a:bodyPr/>
                    <a:lstStyle/>
                    <a:p>
                      <a:pPr algn="ctr">
                        <a:lnSpc>
                          <a:spcPct val="150000"/>
                        </a:lnSpc>
                        <a:spcAft>
                          <a:spcPts val="0"/>
                        </a:spcAft>
                      </a:pPr>
                      <a:r>
                        <a:rPr lang="en-GB" sz="1600">
                          <a:effectLst/>
                        </a:rPr>
                        <a:t>Una</a:t>
                      </a:r>
                      <a:endParaRPr lang="es-EC" sz="16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50000"/>
                        </a:lnSpc>
                        <a:spcAft>
                          <a:spcPts val="0"/>
                        </a:spcAft>
                      </a:pPr>
                      <a:r>
                        <a:rPr lang="en-GB" sz="1600" dirty="0">
                          <a:effectLst/>
                        </a:rPr>
                        <a:t>93</a:t>
                      </a:r>
                      <a:endParaRPr lang="es-EC" sz="16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50000"/>
                        </a:lnSpc>
                        <a:spcAft>
                          <a:spcPts val="0"/>
                        </a:spcAft>
                      </a:pPr>
                      <a:r>
                        <a:rPr lang="en-GB" sz="1600">
                          <a:effectLst/>
                        </a:rPr>
                        <a:t>54,71</a:t>
                      </a:r>
                      <a:endParaRPr lang="es-EC" sz="1600">
                        <a:effectLst/>
                        <a:latin typeface="Times New Roman" panose="02020603050405020304" pitchFamily="18" charset="0"/>
                        <a:ea typeface="Times New Roman" panose="02020603050405020304" pitchFamily="18" charset="0"/>
                      </a:endParaRPr>
                    </a:p>
                  </a:txBody>
                  <a:tcPr marL="68580" marR="68580" marT="0" marB="0" anchor="ctr"/>
                </a:tc>
              </a:tr>
              <a:tr h="190500">
                <a:tc>
                  <a:txBody>
                    <a:bodyPr/>
                    <a:lstStyle/>
                    <a:p>
                      <a:pPr algn="ctr">
                        <a:lnSpc>
                          <a:spcPct val="150000"/>
                        </a:lnSpc>
                        <a:spcAft>
                          <a:spcPts val="0"/>
                        </a:spcAft>
                      </a:pPr>
                      <a:r>
                        <a:rPr lang="es-EC" sz="1600">
                          <a:effectLst/>
                        </a:rPr>
                        <a:t>Doble</a:t>
                      </a:r>
                      <a:endParaRPr lang="es-EC" sz="16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50000"/>
                        </a:lnSpc>
                        <a:spcAft>
                          <a:spcPts val="0"/>
                        </a:spcAft>
                      </a:pPr>
                      <a:r>
                        <a:rPr lang="en-GB" sz="1600">
                          <a:effectLst/>
                        </a:rPr>
                        <a:t>32</a:t>
                      </a:r>
                      <a:endParaRPr lang="es-EC" sz="16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50000"/>
                        </a:lnSpc>
                        <a:spcAft>
                          <a:spcPts val="0"/>
                        </a:spcAft>
                      </a:pPr>
                      <a:r>
                        <a:rPr lang="en-GB" sz="1600" dirty="0">
                          <a:effectLst/>
                        </a:rPr>
                        <a:t>18,82</a:t>
                      </a:r>
                      <a:endParaRPr lang="es-EC" sz="1600" dirty="0">
                        <a:effectLst/>
                        <a:latin typeface="Times New Roman" panose="02020603050405020304" pitchFamily="18" charset="0"/>
                        <a:ea typeface="Times New Roman" panose="02020603050405020304" pitchFamily="18" charset="0"/>
                      </a:endParaRPr>
                    </a:p>
                  </a:txBody>
                  <a:tcPr marL="68580" marR="68580" marT="0" marB="0" anchor="ctr"/>
                </a:tc>
              </a:tr>
            </a:tbl>
          </a:graphicData>
        </a:graphic>
      </p:graphicFrame>
      <p:graphicFrame>
        <p:nvGraphicFramePr>
          <p:cNvPr id="3" name="Tabla 2"/>
          <p:cNvGraphicFramePr>
            <a:graphicFrameLocks noGrp="1"/>
          </p:cNvGraphicFramePr>
          <p:nvPr>
            <p:extLst>
              <p:ext uri="{D42A27DB-BD31-4B8C-83A1-F6EECF244321}">
                <p14:modId xmlns:p14="http://schemas.microsoft.com/office/powerpoint/2010/main" val="2208856841"/>
              </p:ext>
            </p:extLst>
          </p:nvPr>
        </p:nvGraphicFramePr>
        <p:xfrm>
          <a:off x="309674" y="3425781"/>
          <a:ext cx="11336226" cy="2595880"/>
        </p:xfrm>
        <a:graphic>
          <a:graphicData uri="http://schemas.openxmlformats.org/drawingml/2006/table">
            <a:tbl>
              <a:tblPr firstRow="1" bandRow="1">
                <a:tableStyleId>{073A0DAA-6AF3-43AB-8588-CEC1D06C72B9}</a:tableStyleId>
              </a:tblPr>
              <a:tblGrid>
                <a:gridCol w="2267245"/>
                <a:gridCol w="1667535"/>
                <a:gridCol w="2118246"/>
                <a:gridCol w="1882332"/>
                <a:gridCol w="1686368"/>
                <a:gridCol w="1714500"/>
              </a:tblGrid>
              <a:tr h="370840">
                <a:tc>
                  <a:txBody>
                    <a:bodyPr/>
                    <a:lstStyle/>
                    <a:p>
                      <a:pPr algn="ctr"/>
                      <a:endParaRPr lang="es-EC" dirty="0"/>
                    </a:p>
                  </a:txBody>
                  <a:tcPr anchor="ctr"/>
                </a:tc>
                <a:tc>
                  <a:txBody>
                    <a:bodyPr/>
                    <a:lstStyle/>
                    <a:p>
                      <a:pPr algn="ctr"/>
                      <a:r>
                        <a:rPr lang="es-EC" dirty="0" smtClean="0"/>
                        <a:t>Año</a:t>
                      </a:r>
                      <a:endParaRPr lang="es-EC" dirty="0"/>
                    </a:p>
                  </a:txBody>
                  <a:tcPr anchor="ctr"/>
                </a:tc>
                <a:tc>
                  <a:txBody>
                    <a:bodyPr/>
                    <a:lstStyle/>
                    <a:p>
                      <a:pPr algn="ctr"/>
                      <a:r>
                        <a:rPr lang="es-EC" dirty="0" smtClean="0"/>
                        <a:t>Autor</a:t>
                      </a:r>
                      <a:endParaRPr lang="es-EC" dirty="0"/>
                    </a:p>
                  </a:txBody>
                  <a:tcPr anchor="ctr"/>
                </a:tc>
                <a:tc>
                  <a:txBody>
                    <a:bodyPr/>
                    <a:lstStyle/>
                    <a:p>
                      <a:pPr algn="ctr"/>
                      <a:r>
                        <a:rPr lang="es-EC" dirty="0" smtClean="0"/>
                        <a:t>Lugar</a:t>
                      </a:r>
                      <a:endParaRPr lang="es-EC" dirty="0"/>
                    </a:p>
                  </a:txBody>
                  <a:tcPr anchor="ctr"/>
                </a:tc>
                <a:tc>
                  <a:txBody>
                    <a:bodyPr/>
                    <a:lstStyle/>
                    <a:p>
                      <a:pPr algn="ctr"/>
                      <a:r>
                        <a:rPr lang="es-EC" dirty="0" smtClean="0"/>
                        <a:t>Prueba</a:t>
                      </a:r>
                      <a:endParaRPr lang="es-EC" dirty="0"/>
                    </a:p>
                  </a:txBody>
                  <a:tcPr anchor="ctr"/>
                </a:tc>
                <a:tc>
                  <a:txBody>
                    <a:bodyPr/>
                    <a:lstStyle/>
                    <a:p>
                      <a:pPr algn="ctr"/>
                      <a:r>
                        <a:rPr lang="es-EC" dirty="0" smtClean="0"/>
                        <a:t>Prevalencia</a:t>
                      </a:r>
                      <a:endParaRPr lang="es-EC" dirty="0"/>
                    </a:p>
                  </a:txBody>
                  <a:tcPr anchor="ctr"/>
                </a:tc>
              </a:tr>
              <a:tr h="370840">
                <a:tc rowSpan="2">
                  <a:txBody>
                    <a:bodyPr/>
                    <a:lstStyle/>
                    <a:p>
                      <a:pPr marL="342900" indent="-342900" algn="ctr">
                        <a:buAutoNum type="alphaUcPeriod"/>
                      </a:pPr>
                      <a:r>
                        <a:rPr lang="es-EC" i="1" dirty="0" smtClean="0"/>
                        <a:t>marginale</a:t>
                      </a:r>
                      <a:endParaRPr lang="es-EC" i="1" dirty="0"/>
                    </a:p>
                  </a:txBody>
                  <a:tcPr anchor="ctr">
                    <a:solidFill>
                      <a:srgbClr val="FFFF99"/>
                    </a:solidFill>
                  </a:tcPr>
                </a:tc>
                <a:tc>
                  <a:txBody>
                    <a:bodyPr/>
                    <a:lstStyle/>
                    <a:p>
                      <a:pPr algn="ctr"/>
                      <a:r>
                        <a:rPr lang="es-EC" dirty="0" smtClean="0"/>
                        <a:t>2017</a:t>
                      </a:r>
                      <a:endParaRPr lang="es-EC" dirty="0"/>
                    </a:p>
                  </a:txBody>
                  <a:tcPr anchor="ctr">
                    <a:solidFill>
                      <a:srgbClr val="FFFF99"/>
                    </a:solidFill>
                  </a:tcPr>
                </a:tc>
                <a:tc>
                  <a:txBody>
                    <a:bodyPr/>
                    <a:lstStyle/>
                    <a:p>
                      <a:pPr algn="ctr"/>
                      <a:r>
                        <a:rPr lang="es-EC" dirty="0" smtClean="0"/>
                        <a:t>Tana </a:t>
                      </a:r>
                      <a:r>
                        <a:rPr lang="es-EC" i="0" dirty="0" smtClean="0"/>
                        <a:t>et al.</a:t>
                      </a:r>
                      <a:endParaRPr lang="es-EC" i="0" dirty="0"/>
                    </a:p>
                  </a:txBody>
                  <a:tcPr anchor="ctr">
                    <a:solidFill>
                      <a:srgbClr val="FFFF99"/>
                    </a:solidFill>
                  </a:tcPr>
                </a:tc>
                <a:tc>
                  <a:txBody>
                    <a:bodyPr/>
                    <a:lstStyle/>
                    <a:p>
                      <a:pPr algn="ctr"/>
                      <a:r>
                        <a:rPr lang="es-EC" dirty="0" smtClean="0"/>
                        <a:t>Sto. Domingo</a:t>
                      </a:r>
                      <a:endParaRPr lang="es-EC" dirty="0"/>
                    </a:p>
                  </a:txBody>
                  <a:tcPr anchor="ctr">
                    <a:solidFill>
                      <a:srgbClr val="FFFF99"/>
                    </a:solidFill>
                  </a:tcPr>
                </a:tc>
                <a:tc>
                  <a:txBody>
                    <a:bodyPr/>
                    <a:lstStyle/>
                    <a:p>
                      <a:pPr algn="ctr"/>
                      <a:r>
                        <a:rPr lang="es-EC" dirty="0" smtClean="0"/>
                        <a:t>PCR</a:t>
                      </a:r>
                      <a:endParaRPr lang="es-EC" dirty="0"/>
                    </a:p>
                  </a:txBody>
                  <a:tcPr anchor="ctr">
                    <a:solidFill>
                      <a:srgbClr val="FFFF99"/>
                    </a:solidFill>
                  </a:tcPr>
                </a:tc>
                <a:tc>
                  <a:txBody>
                    <a:bodyPr/>
                    <a:lstStyle/>
                    <a:p>
                      <a:pPr algn="ctr"/>
                      <a:r>
                        <a:rPr lang="es-EC" dirty="0" smtClean="0"/>
                        <a:t>86,1%</a:t>
                      </a:r>
                      <a:endParaRPr lang="es-EC" dirty="0"/>
                    </a:p>
                  </a:txBody>
                  <a:tcPr anchor="ctr">
                    <a:solidFill>
                      <a:srgbClr val="FFFF99"/>
                    </a:solidFill>
                  </a:tcPr>
                </a:tc>
              </a:tr>
              <a:tr h="370840">
                <a:tc vMerge="1">
                  <a:txBody>
                    <a:bodyPr/>
                    <a:lstStyle/>
                    <a:p>
                      <a:pPr marL="342900" indent="-342900" algn="ctr">
                        <a:buAutoNum type="alphaUcPeriod"/>
                      </a:pPr>
                      <a:endParaRPr lang="es-EC" i="1" dirty="0"/>
                    </a:p>
                  </a:txBody>
                  <a:tcPr>
                    <a:solidFill>
                      <a:srgbClr val="FFFF99"/>
                    </a:solidFill>
                  </a:tcPr>
                </a:tc>
                <a:tc>
                  <a:txBody>
                    <a:bodyPr/>
                    <a:lstStyle/>
                    <a:p>
                      <a:pPr algn="ctr"/>
                      <a:r>
                        <a:rPr lang="es-EC" dirty="0" smtClean="0"/>
                        <a:t>2015</a:t>
                      </a:r>
                      <a:endParaRPr lang="es-EC" dirty="0"/>
                    </a:p>
                  </a:txBody>
                  <a:tcPr anchor="ctr">
                    <a:solidFill>
                      <a:srgbClr val="FFFF99"/>
                    </a:solidFill>
                  </a:tcPr>
                </a:tc>
                <a:tc>
                  <a:txBody>
                    <a:bodyPr/>
                    <a:lstStyle/>
                    <a:p>
                      <a:pPr algn="ctr"/>
                      <a:r>
                        <a:rPr lang="es-EC" dirty="0" smtClean="0"/>
                        <a:t>Monroy</a:t>
                      </a:r>
                      <a:endParaRPr lang="es-EC" dirty="0"/>
                    </a:p>
                  </a:txBody>
                  <a:tcPr anchor="ctr">
                    <a:solidFill>
                      <a:srgbClr val="FFFF99"/>
                    </a:solidFill>
                  </a:tcPr>
                </a:tc>
                <a:tc>
                  <a:txBody>
                    <a:bodyPr/>
                    <a:lstStyle/>
                    <a:p>
                      <a:pPr algn="ctr"/>
                      <a:r>
                        <a:rPr lang="es-EC" dirty="0" smtClean="0"/>
                        <a:t>Galápagos</a:t>
                      </a:r>
                      <a:endParaRPr lang="es-EC" dirty="0"/>
                    </a:p>
                  </a:txBody>
                  <a:tcPr anchor="ctr">
                    <a:solidFill>
                      <a:srgbClr val="FFFF99"/>
                    </a:solidFill>
                  </a:tcPr>
                </a:tc>
                <a:tc>
                  <a:txBody>
                    <a:bodyPr/>
                    <a:lstStyle/>
                    <a:p>
                      <a:pPr algn="ctr"/>
                      <a:r>
                        <a:rPr lang="es-EC" dirty="0" err="1" smtClean="0"/>
                        <a:t>ELISAc</a:t>
                      </a:r>
                      <a:endParaRPr lang="es-EC" dirty="0"/>
                    </a:p>
                  </a:txBody>
                  <a:tcPr anchor="ctr">
                    <a:solidFill>
                      <a:srgbClr val="FFFF99"/>
                    </a:solidFill>
                  </a:tcPr>
                </a:tc>
                <a:tc>
                  <a:txBody>
                    <a:bodyPr/>
                    <a:lstStyle/>
                    <a:p>
                      <a:pPr algn="ctr"/>
                      <a:r>
                        <a:rPr lang="es-EC" dirty="0" smtClean="0"/>
                        <a:t>64,1%</a:t>
                      </a:r>
                      <a:endParaRPr lang="es-EC" dirty="0"/>
                    </a:p>
                  </a:txBody>
                  <a:tcPr anchor="ctr">
                    <a:solidFill>
                      <a:srgbClr val="FFFF99"/>
                    </a:solidFill>
                  </a:tcPr>
                </a:tc>
              </a:tr>
              <a:tr h="370840">
                <a:tc rowSpan="2">
                  <a:txBody>
                    <a:bodyPr/>
                    <a:lstStyle/>
                    <a:p>
                      <a:pPr algn="ctr"/>
                      <a:r>
                        <a:rPr lang="es-EC" i="1" dirty="0" smtClean="0"/>
                        <a:t>Babesia</a:t>
                      </a:r>
                      <a:r>
                        <a:rPr lang="es-EC" i="1" baseline="0" dirty="0" smtClean="0"/>
                        <a:t> </a:t>
                      </a:r>
                      <a:r>
                        <a:rPr lang="es-EC" i="0" baseline="0" dirty="0" smtClean="0"/>
                        <a:t>spp.</a:t>
                      </a:r>
                      <a:endParaRPr lang="es-EC" i="0" dirty="0"/>
                    </a:p>
                  </a:txBody>
                  <a:tcPr anchor="ctr">
                    <a:solidFill>
                      <a:srgbClr val="99FF99"/>
                    </a:solidFill>
                  </a:tcPr>
                </a:tc>
                <a:tc>
                  <a:txBody>
                    <a:bodyPr/>
                    <a:lstStyle/>
                    <a:p>
                      <a:pPr algn="ctr"/>
                      <a:r>
                        <a:rPr lang="es-EC" dirty="0" smtClean="0"/>
                        <a:t>2017</a:t>
                      </a:r>
                      <a:endParaRPr lang="es-EC" dirty="0"/>
                    </a:p>
                  </a:txBody>
                  <a:tcPr anchor="ctr">
                    <a:solidFill>
                      <a:srgbClr val="99FF99"/>
                    </a:solidFill>
                  </a:tcPr>
                </a:tc>
                <a:tc>
                  <a:txBody>
                    <a:bodyPr/>
                    <a:lstStyle/>
                    <a:p>
                      <a:pPr algn="ctr"/>
                      <a:r>
                        <a:rPr lang="es-EC" dirty="0" smtClean="0"/>
                        <a:t>Medina </a:t>
                      </a:r>
                      <a:r>
                        <a:rPr lang="es-EC" i="0" dirty="0" smtClean="0"/>
                        <a:t>et al.</a:t>
                      </a:r>
                      <a:endParaRPr lang="es-EC" i="0" dirty="0"/>
                    </a:p>
                  </a:txBody>
                  <a:tcPr anchor="ctr">
                    <a:solidFill>
                      <a:srgbClr val="99FF99"/>
                    </a:solidFill>
                  </a:tcPr>
                </a:tc>
                <a:tc>
                  <a:txBody>
                    <a:bodyPr/>
                    <a:lstStyle/>
                    <a:p>
                      <a:pPr algn="ctr"/>
                      <a:r>
                        <a:rPr lang="es-EC" dirty="0" smtClean="0"/>
                        <a:t>Pastaza</a:t>
                      </a:r>
                      <a:endParaRPr lang="es-EC" dirty="0"/>
                    </a:p>
                  </a:txBody>
                  <a:tcPr anchor="ctr">
                    <a:solidFill>
                      <a:srgbClr val="99FF99"/>
                    </a:solidFill>
                  </a:tcPr>
                </a:tc>
                <a:tc>
                  <a:txBody>
                    <a:bodyPr/>
                    <a:lstStyle/>
                    <a:p>
                      <a:pPr algn="ctr"/>
                      <a:r>
                        <a:rPr lang="es-EC" dirty="0" smtClean="0"/>
                        <a:t>PCR</a:t>
                      </a:r>
                      <a:endParaRPr lang="es-EC" dirty="0"/>
                    </a:p>
                  </a:txBody>
                  <a:tcPr anchor="ctr">
                    <a:solidFill>
                      <a:srgbClr val="99FF99"/>
                    </a:solidFill>
                  </a:tcPr>
                </a:tc>
                <a:tc>
                  <a:txBody>
                    <a:bodyPr/>
                    <a:lstStyle/>
                    <a:p>
                      <a:pPr algn="ctr"/>
                      <a:r>
                        <a:rPr lang="es-EC" dirty="0" smtClean="0"/>
                        <a:t>0%</a:t>
                      </a:r>
                      <a:endParaRPr lang="es-EC" dirty="0"/>
                    </a:p>
                  </a:txBody>
                  <a:tcPr anchor="ctr">
                    <a:solidFill>
                      <a:srgbClr val="99FF99"/>
                    </a:solidFill>
                  </a:tcPr>
                </a:tc>
              </a:tr>
              <a:tr h="370840">
                <a:tc vMerge="1">
                  <a:txBody>
                    <a:bodyPr/>
                    <a:lstStyle/>
                    <a:p>
                      <a:pPr algn="ctr"/>
                      <a:endParaRPr lang="es-EC" sz="1800" i="0" kern="1200" baseline="0" dirty="0">
                        <a:solidFill>
                          <a:schemeClr val="dk1"/>
                        </a:solidFill>
                        <a:latin typeface="+mn-lt"/>
                        <a:ea typeface="+mn-ea"/>
                        <a:cs typeface="+mn-cs"/>
                      </a:endParaRPr>
                    </a:p>
                  </a:txBody>
                  <a:tcPr>
                    <a:solidFill>
                      <a:srgbClr val="99FF99"/>
                    </a:solidFill>
                  </a:tcPr>
                </a:tc>
                <a:tc>
                  <a:txBody>
                    <a:bodyPr/>
                    <a:lstStyle/>
                    <a:p>
                      <a:pPr algn="ctr"/>
                      <a:r>
                        <a:rPr lang="es-EC" dirty="0" smtClean="0"/>
                        <a:t>2013</a:t>
                      </a:r>
                      <a:endParaRPr lang="es-EC" dirty="0"/>
                    </a:p>
                  </a:txBody>
                  <a:tcPr anchor="ctr">
                    <a:solidFill>
                      <a:srgbClr val="99FF99"/>
                    </a:solidFill>
                  </a:tcPr>
                </a:tc>
                <a:tc>
                  <a:txBody>
                    <a:bodyPr/>
                    <a:lstStyle/>
                    <a:p>
                      <a:pPr algn="ctr"/>
                      <a:r>
                        <a:rPr lang="es-EC" dirty="0" smtClean="0"/>
                        <a:t>Vasco</a:t>
                      </a:r>
                      <a:endParaRPr lang="es-EC" dirty="0"/>
                    </a:p>
                  </a:txBody>
                  <a:tcPr anchor="ctr">
                    <a:solidFill>
                      <a:srgbClr val="99FF99"/>
                    </a:solidFill>
                  </a:tcPr>
                </a:tc>
                <a:tc>
                  <a:txBody>
                    <a:bodyPr/>
                    <a:lstStyle/>
                    <a:p>
                      <a:pPr algn="ctr"/>
                      <a:r>
                        <a:rPr lang="es-EC" dirty="0" smtClean="0"/>
                        <a:t>Galápagos</a:t>
                      </a:r>
                      <a:endParaRPr lang="es-EC" dirty="0"/>
                    </a:p>
                  </a:txBody>
                  <a:tcPr anchor="ctr">
                    <a:solidFill>
                      <a:srgbClr val="99FF99"/>
                    </a:solidFill>
                  </a:tcPr>
                </a:tc>
                <a:tc>
                  <a:txBody>
                    <a:bodyPr/>
                    <a:lstStyle/>
                    <a:p>
                      <a:pPr algn="ctr"/>
                      <a:r>
                        <a:rPr lang="es-EC" dirty="0" smtClean="0"/>
                        <a:t>PCR y </a:t>
                      </a:r>
                      <a:r>
                        <a:rPr lang="es-EC" dirty="0" err="1" smtClean="0"/>
                        <a:t>qPCR</a:t>
                      </a:r>
                      <a:endParaRPr lang="es-EC" dirty="0"/>
                    </a:p>
                  </a:txBody>
                  <a:tcPr anchor="ctr">
                    <a:solidFill>
                      <a:srgbClr val="99FF99"/>
                    </a:solidFill>
                  </a:tcPr>
                </a:tc>
                <a:tc>
                  <a:txBody>
                    <a:bodyPr/>
                    <a:lstStyle/>
                    <a:p>
                      <a:pPr algn="ctr"/>
                      <a:r>
                        <a:rPr lang="es-EC" dirty="0" smtClean="0"/>
                        <a:t>0%</a:t>
                      </a:r>
                      <a:endParaRPr lang="es-EC" dirty="0"/>
                    </a:p>
                  </a:txBody>
                  <a:tcPr anchor="ctr">
                    <a:solidFill>
                      <a:srgbClr val="99FF99"/>
                    </a:solidFill>
                  </a:tcPr>
                </a:tc>
              </a:tr>
              <a:tr h="370840">
                <a:tc rowSpan="2">
                  <a:txBody>
                    <a:bodyPr/>
                    <a:lstStyle/>
                    <a:p>
                      <a:pPr algn="ctr"/>
                      <a:r>
                        <a:rPr lang="es-EC" i="1" dirty="0" smtClean="0"/>
                        <a:t>Trypanosoma </a:t>
                      </a:r>
                      <a:r>
                        <a:rPr lang="es-EC" sz="1800" i="0" kern="1200" baseline="0" dirty="0" smtClean="0">
                          <a:solidFill>
                            <a:schemeClr val="dk1"/>
                          </a:solidFill>
                          <a:latin typeface="+mn-lt"/>
                          <a:ea typeface="+mn-ea"/>
                          <a:cs typeface="+mn-cs"/>
                        </a:rPr>
                        <a:t>spp.</a:t>
                      </a:r>
                      <a:endParaRPr lang="es-EC" sz="1800" i="0" kern="1200" baseline="0" dirty="0">
                        <a:solidFill>
                          <a:schemeClr val="dk1"/>
                        </a:solidFill>
                        <a:latin typeface="+mn-lt"/>
                        <a:ea typeface="+mn-ea"/>
                        <a:cs typeface="+mn-cs"/>
                      </a:endParaRPr>
                    </a:p>
                  </a:txBody>
                  <a:tcPr anchor="ctr">
                    <a:solidFill>
                      <a:srgbClr val="99FFCC"/>
                    </a:solidFill>
                  </a:tcPr>
                </a:tc>
                <a:tc>
                  <a:txBody>
                    <a:bodyPr/>
                    <a:lstStyle/>
                    <a:p>
                      <a:pPr algn="ctr"/>
                      <a:r>
                        <a:rPr lang="es-EC" dirty="0" smtClean="0"/>
                        <a:t>2017</a:t>
                      </a:r>
                      <a:endParaRPr lang="es-EC" dirty="0"/>
                    </a:p>
                  </a:txBody>
                  <a:tcPr anchor="ctr">
                    <a:solidFill>
                      <a:srgbClr val="99FFCC"/>
                    </a:solidFill>
                  </a:tcPr>
                </a:tc>
                <a:tc>
                  <a:txBody>
                    <a:bodyPr/>
                    <a:lstStyle/>
                    <a:p>
                      <a:pPr algn="ctr"/>
                      <a:r>
                        <a:rPr lang="es-EC" dirty="0" smtClean="0"/>
                        <a:t>Medina</a:t>
                      </a:r>
                      <a:endParaRPr lang="es-EC" dirty="0"/>
                    </a:p>
                  </a:txBody>
                  <a:tcPr anchor="ctr">
                    <a:solidFill>
                      <a:srgbClr val="99FFCC"/>
                    </a:solidFill>
                  </a:tcPr>
                </a:tc>
                <a:tc>
                  <a:txBody>
                    <a:bodyPr/>
                    <a:lstStyle/>
                    <a:p>
                      <a:pPr algn="ctr"/>
                      <a:r>
                        <a:rPr lang="es-EC" dirty="0" smtClean="0"/>
                        <a:t>Pastaza</a:t>
                      </a:r>
                      <a:endParaRPr lang="es-EC" dirty="0"/>
                    </a:p>
                  </a:txBody>
                  <a:tcPr anchor="ctr">
                    <a:solidFill>
                      <a:srgbClr val="99FFCC"/>
                    </a:solidFill>
                  </a:tcPr>
                </a:tc>
                <a:tc>
                  <a:txBody>
                    <a:bodyPr/>
                    <a:lstStyle/>
                    <a:p>
                      <a:pPr algn="ctr"/>
                      <a:r>
                        <a:rPr lang="es-EC" dirty="0" err="1" smtClean="0"/>
                        <a:t>ELISAi</a:t>
                      </a:r>
                      <a:endParaRPr lang="es-EC" dirty="0"/>
                    </a:p>
                  </a:txBody>
                  <a:tcPr anchor="ctr">
                    <a:solidFill>
                      <a:srgbClr val="99FFCC"/>
                    </a:solidFill>
                  </a:tcPr>
                </a:tc>
                <a:tc>
                  <a:txBody>
                    <a:bodyPr/>
                    <a:lstStyle/>
                    <a:p>
                      <a:pPr algn="ctr"/>
                      <a:r>
                        <a:rPr lang="es-EC" dirty="0" smtClean="0"/>
                        <a:t>31,03%</a:t>
                      </a:r>
                      <a:endParaRPr lang="es-EC" dirty="0"/>
                    </a:p>
                  </a:txBody>
                  <a:tcPr anchor="ctr">
                    <a:solidFill>
                      <a:srgbClr val="99FFCC"/>
                    </a:solidFill>
                  </a:tcPr>
                </a:tc>
              </a:tr>
              <a:tr h="370840">
                <a:tc vMerge="1">
                  <a:txBody>
                    <a:bodyPr/>
                    <a:lstStyle/>
                    <a:p>
                      <a:pPr marL="0" algn="ctr" defTabSz="914400" rtl="0" eaLnBrk="1" latinLnBrk="0" hangingPunct="1"/>
                      <a:endParaRPr lang="es-EC" sz="1800" i="0" kern="1200" baseline="0" dirty="0">
                        <a:solidFill>
                          <a:schemeClr val="dk1"/>
                        </a:solidFill>
                        <a:latin typeface="+mn-lt"/>
                        <a:ea typeface="+mn-ea"/>
                        <a:cs typeface="+mn-cs"/>
                      </a:endParaRPr>
                    </a:p>
                  </a:txBody>
                  <a:tcPr>
                    <a:solidFill>
                      <a:srgbClr val="99FFCC"/>
                    </a:solidFill>
                  </a:tcPr>
                </a:tc>
                <a:tc>
                  <a:txBody>
                    <a:bodyPr/>
                    <a:lstStyle/>
                    <a:p>
                      <a:pPr algn="ctr"/>
                      <a:r>
                        <a:rPr lang="es-EC" dirty="0" smtClean="0"/>
                        <a:t>2016</a:t>
                      </a:r>
                      <a:endParaRPr lang="es-EC" dirty="0"/>
                    </a:p>
                  </a:txBody>
                  <a:tcPr anchor="ctr">
                    <a:solidFill>
                      <a:srgbClr val="99FFCC"/>
                    </a:solidFill>
                  </a:tcPr>
                </a:tc>
                <a:tc>
                  <a:txBody>
                    <a:bodyPr/>
                    <a:lstStyle/>
                    <a:p>
                      <a:pPr algn="ctr"/>
                      <a:r>
                        <a:rPr lang="es-EC" dirty="0" smtClean="0"/>
                        <a:t>González</a:t>
                      </a:r>
                      <a:endParaRPr lang="es-EC" dirty="0"/>
                    </a:p>
                  </a:txBody>
                  <a:tcPr anchor="ctr">
                    <a:solidFill>
                      <a:srgbClr val="99FFCC"/>
                    </a:solidFill>
                  </a:tcPr>
                </a:tc>
                <a:tc>
                  <a:txBody>
                    <a:bodyPr/>
                    <a:lstStyle/>
                    <a:p>
                      <a:pPr algn="ctr"/>
                      <a:r>
                        <a:rPr lang="es-EC" dirty="0" smtClean="0"/>
                        <a:t>CMQ</a:t>
                      </a:r>
                      <a:endParaRPr lang="es-EC" dirty="0"/>
                    </a:p>
                  </a:txBody>
                  <a:tcPr anchor="ctr">
                    <a:solidFill>
                      <a:srgbClr val="99FFCC"/>
                    </a:solidFill>
                  </a:tcPr>
                </a:tc>
                <a:tc>
                  <a:txBody>
                    <a:bodyPr/>
                    <a:lstStyle/>
                    <a:p>
                      <a:pPr algn="ctr"/>
                      <a:r>
                        <a:rPr lang="es-EC" dirty="0" err="1" smtClean="0"/>
                        <a:t>ELISAi</a:t>
                      </a:r>
                      <a:endParaRPr lang="es-EC" dirty="0"/>
                    </a:p>
                  </a:txBody>
                  <a:tcPr anchor="ctr">
                    <a:solidFill>
                      <a:srgbClr val="99FFCC"/>
                    </a:solidFill>
                  </a:tcPr>
                </a:tc>
                <a:tc>
                  <a:txBody>
                    <a:bodyPr/>
                    <a:lstStyle/>
                    <a:p>
                      <a:pPr algn="ctr"/>
                      <a:r>
                        <a:rPr lang="es-EC" dirty="0" smtClean="0"/>
                        <a:t>58%</a:t>
                      </a:r>
                      <a:endParaRPr lang="es-EC" dirty="0"/>
                    </a:p>
                  </a:txBody>
                  <a:tcPr anchor="ctr">
                    <a:solidFill>
                      <a:srgbClr val="99FFCC"/>
                    </a:solidFill>
                  </a:tcPr>
                </a:tc>
              </a:tr>
            </a:tbl>
          </a:graphicData>
        </a:graphic>
      </p:graphicFrame>
      <p:sp>
        <p:nvSpPr>
          <p:cNvPr id="6" name="CuadroTexto 5"/>
          <p:cNvSpPr txBox="1"/>
          <p:nvPr/>
        </p:nvSpPr>
        <p:spPr>
          <a:xfrm>
            <a:off x="7576999" y="2918297"/>
            <a:ext cx="3647217" cy="369332"/>
          </a:xfrm>
          <a:prstGeom prst="rect">
            <a:avLst/>
          </a:prstGeom>
          <a:noFill/>
        </p:spPr>
        <p:txBody>
          <a:bodyPr wrap="none" rtlCol="0">
            <a:spAutoFit/>
          </a:bodyPr>
          <a:lstStyle/>
          <a:p>
            <a:r>
              <a:rPr lang="es-EC" dirty="0" smtClean="0"/>
              <a:t>Zona endémica para </a:t>
            </a:r>
            <a:r>
              <a:rPr lang="es-EC" i="1" dirty="0" smtClean="0"/>
              <a:t>A. marginale</a:t>
            </a:r>
            <a:endParaRPr lang="es-EC" i="1" dirty="0"/>
          </a:p>
        </p:txBody>
      </p:sp>
      <p:sp>
        <p:nvSpPr>
          <p:cNvPr id="7" name="CuadroTexto 6"/>
          <p:cNvSpPr txBox="1"/>
          <p:nvPr/>
        </p:nvSpPr>
        <p:spPr>
          <a:xfrm>
            <a:off x="8096993" y="662526"/>
            <a:ext cx="2789546" cy="400110"/>
          </a:xfrm>
          <a:prstGeom prst="rect">
            <a:avLst/>
          </a:prstGeom>
          <a:noFill/>
        </p:spPr>
        <p:txBody>
          <a:bodyPr wrap="none" rtlCol="0">
            <a:spAutoFit/>
          </a:bodyPr>
          <a:lstStyle/>
          <a:p>
            <a:r>
              <a:rPr lang="es-EC" sz="2000" b="1" dirty="0" smtClean="0"/>
              <a:t>Infecciones múltiples</a:t>
            </a:r>
            <a:endParaRPr lang="es-EC" sz="2000" b="1" dirty="0"/>
          </a:p>
        </p:txBody>
      </p:sp>
      <p:sp>
        <p:nvSpPr>
          <p:cNvPr id="8" name="CuadroTexto 7"/>
          <p:cNvSpPr txBox="1"/>
          <p:nvPr/>
        </p:nvSpPr>
        <p:spPr>
          <a:xfrm>
            <a:off x="480029" y="3007091"/>
            <a:ext cx="6795707" cy="400110"/>
          </a:xfrm>
          <a:prstGeom prst="rect">
            <a:avLst/>
          </a:prstGeom>
          <a:noFill/>
        </p:spPr>
        <p:txBody>
          <a:bodyPr wrap="none" rtlCol="0">
            <a:spAutoFit/>
          </a:bodyPr>
          <a:lstStyle/>
          <a:p>
            <a:r>
              <a:rPr lang="es-EC" sz="2000" b="1" dirty="0" smtClean="0"/>
              <a:t>Prevalencia de </a:t>
            </a:r>
            <a:r>
              <a:rPr lang="es-EC" sz="2000" b="1" dirty="0" err="1" smtClean="0"/>
              <a:t>hemoparásitos</a:t>
            </a:r>
            <a:r>
              <a:rPr lang="es-EC" sz="2000" b="1" dirty="0" smtClean="0"/>
              <a:t> reportadas en Ecuador.</a:t>
            </a:r>
            <a:endParaRPr lang="es-EC" sz="2000" b="1" dirty="0"/>
          </a:p>
        </p:txBody>
      </p:sp>
      <p:sp>
        <p:nvSpPr>
          <p:cNvPr id="10" name="Rectángulo 9"/>
          <p:cNvSpPr/>
          <p:nvPr/>
        </p:nvSpPr>
        <p:spPr>
          <a:xfrm>
            <a:off x="1910286" y="2794015"/>
            <a:ext cx="4572000" cy="2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b="1" i="1" dirty="0" smtClean="0">
                <a:solidFill>
                  <a:schemeClr val="tx1"/>
                </a:solidFill>
              </a:rPr>
              <a:t>Trypanosoma </a:t>
            </a:r>
            <a:r>
              <a:rPr lang="es-EC" sz="1200" b="1" dirty="0" smtClean="0">
                <a:solidFill>
                  <a:schemeClr val="tx1"/>
                </a:solidFill>
              </a:rPr>
              <a:t>spp. </a:t>
            </a:r>
            <a:r>
              <a:rPr lang="es-EC" sz="1200" b="1" i="1" dirty="0" smtClean="0">
                <a:solidFill>
                  <a:schemeClr val="tx1"/>
                </a:solidFill>
              </a:rPr>
              <a:t> Babesia </a:t>
            </a:r>
            <a:r>
              <a:rPr lang="es-EC" sz="1200" b="1" dirty="0" smtClean="0">
                <a:solidFill>
                  <a:schemeClr val="tx1"/>
                </a:solidFill>
              </a:rPr>
              <a:t>spp.</a:t>
            </a:r>
            <a:r>
              <a:rPr lang="es-EC" sz="1200" b="1" i="1" dirty="0" smtClean="0">
                <a:solidFill>
                  <a:schemeClr val="tx1"/>
                </a:solidFill>
              </a:rPr>
              <a:t>    A. marginale</a:t>
            </a:r>
            <a:endParaRPr lang="es-EC" sz="1200" b="1" i="1" dirty="0">
              <a:solidFill>
                <a:schemeClr val="tx1"/>
              </a:solidFill>
            </a:endParaRPr>
          </a:p>
        </p:txBody>
      </p:sp>
    </p:spTree>
    <p:extLst>
      <p:ext uri="{BB962C8B-B14F-4D97-AF65-F5344CB8AC3E}">
        <p14:creationId xmlns:p14="http://schemas.microsoft.com/office/powerpoint/2010/main" val="3895213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418949" y="0"/>
            <a:ext cx="2773051" cy="755337"/>
          </a:xfrm>
        </p:spPr>
        <p:txBody>
          <a:bodyPr>
            <a:noAutofit/>
          </a:bodyPr>
          <a:lstStyle/>
          <a:p>
            <a:r>
              <a:rPr lang="es-EC" sz="3600" dirty="0" smtClean="0">
                <a:solidFill>
                  <a:schemeClr val="tx1"/>
                </a:solidFill>
              </a:rPr>
              <a:t>Resultados</a:t>
            </a:r>
            <a:endParaRPr lang="es-EC" sz="3600" dirty="0">
              <a:solidFill>
                <a:schemeClr val="tx1"/>
              </a:solidFill>
            </a:endParaRPr>
          </a:p>
        </p:txBody>
      </p:sp>
      <p:pic>
        <p:nvPicPr>
          <p:cNvPr id="4" name="Imagen 3"/>
          <p:cNvPicPr>
            <a:picLocks noChangeAspect="1"/>
          </p:cNvPicPr>
          <p:nvPr/>
        </p:nvPicPr>
        <p:blipFill>
          <a:blip r:embed="rId2"/>
          <a:stretch>
            <a:fillRect/>
          </a:stretch>
        </p:blipFill>
        <p:spPr>
          <a:xfrm>
            <a:off x="532124" y="377668"/>
            <a:ext cx="8886825" cy="3409950"/>
          </a:xfrm>
          <a:prstGeom prst="rect">
            <a:avLst/>
          </a:prstGeom>
        </p:spPr>
      </p:pic>
      <p:pic>
        <p:nvPicPr>
          <p:cNvPr id="5" name="Imagen 4"/>
          <p:cNvPicPr>
            <a:picLocks noChangeAspect="1"/>
          </p:cNvPicPr>
          <p:nvPr/>
        </p:nvPicPr>
        <p:blipFill>
          <a:blip r:embed="rId3"/>
          <a:stretch>
            <a:fillRect/>
          </a:stretch>
        </p:blipFill>
        <p:spPr>
          <a:xfrm>
            <a:off x="1140314" y="3787618"/>
            <a:ext cx="7670444" cy="2983869"/>
          </a:xfrm>
          <a:prstGeom prst="rect">
            <a:avLst/>
          </a:prstGeom>
        </p:spPr>
      </p:pic>
      <p:sp>
        <p:nvSpPr>
          <p:cNvPr id="3" name="CuadroTexto 2"/>
          <p:cNvSpPr txBox="1"/>
          <p:nvPr/>
        </p:nvSpPr>
        <p:spPr>
          <a:xfrm>
            <a:off x="9242558" y="1185442"/>
            <a:ext cx="2666114" cy="707886"/>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pPr algn="ctr"/>
            <a:r>
              <a:rPr lang="es-EC" sz="2000" i="1" dirty="0" smtClean="0"/>
              <a:t>Anaplasma marginale</a:t>
            </a:r>
          </a:p>
          <a:p>
            <a:pPr algn="ctr"/>
            <a:r>
              <a:rPr lang="es-EC" sz="2000" dirty="0" smtClean="0"/>
              <a:t>100% de UPAS</a:t>
            </a:r>
            <a:endParaRPr lang="es-EC" sz="2000" dirty="0"/>
          </a:p>
        </p:txBody>
      </p:sp>
      <p:sp>
        <p:nvSpPr>
          <p:cNvPr id="6" name="CuadroTexto 5"/>
          <p:cNvSpPr txBox="1"/>
          <p:nvPr/>
        </p:nvSpPr>
        <p:spPr>
          <a:xfrm>
            <a:off x="9681607" y="2132587"/>
            <a:ext cx="1762214" cy="707886"/>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lgn="ctr"/>
            <a:r>
              <a:rPr lang="es-EC" sz="2000" i="1" dirty="0" smtClean="0"/>
              <a:t>Babesia</a:t>
            </a:r>
            <a:r>
              <a:rPr lang="es-EC" sz="2000" dirty="0" smtClean="0"/>
              <a:t> spp.</a:t>
            </a:r>
          </a:p>
          <a:p>
            <a:pPr algn="ctr"/>
            <a:r>
              <a:rPr lang="es-EC" sz="2000" dirty="0" smtClean="0"/>
              <a:t>94,73% </a:t>
            </a:r>
            <a:r>
              <a:rPr lang="es-EC" sz="2000" dirty="0" err="1" smtClean="0"/>
              <a:t>UPAs</a:t>
            </a:r>
            <a:endParaRPr lang="es-EC" sz="2000" dirty="0"/>
          </a:p>
        </p:txBody>
      </p:sp>
      <p:sp>
        <p:nvSpPr>
          <p:cNvPr id="7" name="Elipse 6"/>
          <p:cNvSpPr/>
          <p:nvPr/>
        </p:nvSpPr>
        <p:spPr>
          <a:xfrm>
            <a:off x="4975536" y="4102100"/>
            <a:ext cx="2746064" cy="24638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11" name="Conector curvado 10"/>
          <p:cNvCxnSpPr>
            <a:stCxn id="7" idx="7"/>
          </p:cNvCxnSpPr>
          <p:nvPr/>
        </p:nvCxnSpPr>
        <p:spPr>
          <a:xfrm rot="5400000" flipH="1" flipV="1">
            <a:off x="8447120" y="3228429"/>
            <a:ext cx="106815" cy="2362159"/>
          </a:xfrm>
          <a:prstGeom prst="curvedConnector4">
            <a:avLst>
              <a:gd name="adj1" fmla="val 214015"/>
              <a:gd name="adj2" fmla="val 58512"/>
            </a:avLst>
          </a:prstGeom>
          <a:ln>
            <a:tailEnd type="triangle"/>
          </a:ln>
        </p:spPr>
        <p:style>
          <a:lnRef idx="3">
            <a:schemeClr val="dk1"/>
          </a:lnRef>
          <a:fillRef idx="0">
            <a:schemeClr val="dk1"/>
          </a:fillRef>
          <a:effectRef idx="2">
            <a:schemeClr val="dk1"/>
          </a:effectRef>
          <a:fontRef idx="minor">
            <a:schemeClr val="tx1"/>
          </a:fontRef>
        </p:style>
      </p:cxnSp>
      <p:sp>
        <p:nvSpPr>
          <p:cNvPr id="12" name="CuadroTexto 11"/>
          <p:cNvSpPr txBox="1"/>
          <p:nvPr/>
        </p:nvSpPr>
        <p:spPr>
          <a:xfrm>
            <a:off x="9697792" y="4114800"/>
            <a:ext cx="1021007" cy="369332"/>
          </a:xfrm>
          <a:prstGeom prst="rect">
            <a:avLst/>
          </a:prstGeom>
          <a:ln>
            <a:solidFill>
              <a:srgbClr val="FFC0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s-EC" i="1" dirty="0" smtClean="0"/>
              <a:t>P</a:t>
            </a:r>
            <a:r>
              <a:rPr lang="es-EC" dirty="0" smtClean="0"/>
              <a:t>&gt;0.05</a:t>
            </a:r>
            <a:endParaRPr lang="es-EC" dirty="0"/>
          </a:p>
        </p:txBody>
      </p:sp>
      <p:sp>
        <p:nvSpPr>
          <p:cNvPr id="8" name="CuadroTexto 7"/>
          <p:cNvSpPr txBox="1"/>
          <p:nvPr/>
        </p:nvSpPr>
        <p:spPr>
          <a:xfrm>
            <a:off x="8782263" y="4595392"/>
            <a:ext cx="2852063" cy="369332"/>
          </a:xfrm>
          <a:prstGeom prst="rect">
            <a:avLst/>
          </a:prstGeom>
          <a:ln>
            <a:solidFill>
              <a:srgbClr val="00B050"/>
            </a:solid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es-EC" b="1" dirty="0" smtClean="0"/>
              <a:t>Prevalencia Homogénea</a:t>
            </a:r>
            <a:endParaRPr lang="es-EC" b="1" dirty="0"/>
          </a:p>
        </p:txBody>
      </p:sp>
      <p:sp>
        <p:nvSpPr>
          <p:cNvPr id="9" name="CuadroTexto 8"/>
          <p:cNvSpPr txBox="1"/>
          <p:nvPr/>
        </p:nvSpPr>
        <p:spPr>
          <a:xfrm>
            <a:off x="2455332" y="3412754"/>
            <a:ext cx="5976000" cy="396000"/>
          </a:xfrm>
          <a:prstGeom prst="rect">
            <a:avLst/>
          </a:prstGeom>
          <a:solidFill>
            <a:schemeClr val="bg1"/>
          </a:solidFill>
        </p:spPr>
        <p:txBody>
          <a:bodyPr wrap="square" rtlCol="0">
            <a:spAutoFit/>
          </a:bodyPr>
          <a:lstStyle/>
          <a:p>
            <a:r>
              <a:rPr lang="es-EC" sz="1600" b="1" dirty="0" smtClean="0"/>
              <a:t>    Prevalencia </a:t>
            </a:r>
            <a:r>
              <a:rPr lang="es-EC" sz="1600" b="1" i="1" dirty="0" smtClean="0"/>
              <a:t>A. marginale</a:t>
            </a:r>
            <a:r>
              <a:rPr lang="es-EC" sz="1600" b="1" dirty="0" smtClean="0"/>
              <a:t>           Prevalencia </a:t>
            </a:r>
            <a:r>
              <a:rPr lang="es-EC" sz="1600" b="1" i="1" dirty="0" smtClean="0"/>
              <a:t>Babesia</a:t>
            </a:r>
            <a:r>
              <a:rPr lang="es-EC" sz="1600" b="1" dirty="0" smtClean="0"/>
              <a:t> spp.</a:t>
            </a:r>
            <a:r>
              <a:rPr lang="es-EC" sz="1300" b="1" dirty="0" smtClean="0"/>
              <a:t> </a:t>
            </a:r>
            <a:endParaRPr lang="es-EC" sz="1300" b="1" dirty="0"/>
          </a:p>
        </p:txBody>
      </p:sp>
      <p:sp>
        <p:nvSpPr>
          <p:cNvPr id="10" name="Rectángulo 9"/>
          <p:cNvSpPr/>
          <p:nvPr/>
        </p:nvSpPr>
        <p:spPr>
          <a:xfrm>
            <a:off x="2282403" y="3494272"/>
            <a:ext cx="345857" cy="18113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Rectángulo 12"/>
          <p:cNvSpPr/>
          <p:nvPr/>
        </p:nvSpPr>
        <p:spPr>
          <a:xfrm>
            <a:off x="5356867" y="3494272"/>
            <a:ext cx="345857" cy="181132"/>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4" name="Imagen 13"/>
          <p:cNvPicPr>
            <a:picLocks noChangeAspect="1"/>
          </p:cNvPicPr>
          <p:nvPr/>
        </p:nvPicPr>
        <p:blipFill>
          <a:blip r:embed="rId4"/>
          <a:stretch>
            <a:fillRect/>
          </a:stretch>
        </p:blipFill>
        <p:spPr>
          <a:xfrm>
            <a:off x="2786561" y="6430547"/>
            <a:ext cx="5140611" cy="340814"/>
          </a:xfrm>
          <a:prstGeom prst="rect">
            <a:avLst/>
          </a:prstGeom>
        </p:spPr>
      </p:pic>
    </p:spTree>
    <p:extLst>
      <p:ext uri="{BB962C8B-B14F-4D97-AF65-F5344CB8AC3E}">
        <p14:creationId xmlns:p14="http://schemas.microsoft.com/office/powerpoint/2010/main" val="427979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12" grpId="0" animBg="1"/>
      <p:bldP spid="8" grpId="0" animBg="1"/>
      <p:bldP spid="9" grpId="0" animBg="1"/>
      <p:bldP spid="10"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075761" y="0"/>
            <a:ext cx="3095311" cy="793974"/>
          </a:xfrm>
        </p:spPr>
        <p:txBody>
          <a:bodyPr>
            <a:noAutofit/>
          </a:bodyPr>
          <a:lstStyle/>
          <a:p>
            <a:r>
              <a:rPr lang="es-EC" sz="3600" dirty="0" smtClean="0">
                <a:solidFill>
                  <a:schemeClr val="tx1"/>
                </a:solidFill>
              </a:rPr>
              <a:t>Resultados</a:t>
            </a:r>
            <a:endParaRPr lang="es-EC" sz="3600" dirty="0">
              <a:solidFill>
                <a:schemeClr val="tx1"/>
              </a:solidFill>
            </a:endParaRPr>
          </a:p>
        </p:txBody>
      </p:sp>
      <p:graphicFrame>
        <p:nvGraphicFramePr>
          <p:cNvPr id="4" name="Tabla 3"/>
          <p:cNvGraphicFramePr>
            <a:graphicFrameLocks noGrp="1"/>
          </p:cNvGraphicFramePr>
          <p:nvPr>
            <p:extLst>
              <p:ext uri="{D42A27DB-BD31-4B8C-83A1-F6EECF244321}">
                <p14:modId xmlns:p14="http://schemas.microsoft.com/office/powerpoint/2010/main" val="844899712"/>
              </p:ext>
            </p:extLst>
          </p:nvPr>
        </p:nvGraphicFramePr>
        <p:xfrm>
          <a:off x="812799" y="1399051"/>
          <a:ext cx="5362848" cy="2347450"/>
        </p:xfrm>
        <a:graphic>
          <a:graphicData uri="http://schemas.openxmlformats.org/drawingml/2006/table">
            <a:tbl>
              <a:tblPr firstRow="1" firstCol="1" bandRow="1">
                <a:tableStyleId>{5DA37D80-6434-44D0-A028-1B22A696006F}</a:tableStyleId>
              </a:tblPr>
              <a:tblGrid>
                <a:gridCol w="2062878"/>
                <a:gridCol w="1649985"/>
                <a:gridCol w="1649985"/>
              </a:tblGrid>
              <a:tr h="469490">
                <a:tc rowSpan="2">
                  <a:txBody>
                    <a:bodyPr/>
                    <a:lstStyle/>
                    <a:p>
                      <a:pPr algn="ctr">
                        <a:lnSpc>
                          <a:spcPct val="150000"/>
                        </a:lnSpc>
                        <a:spcAft>
                          <a:spcPts val="0"/>
                        </a:spcAft>
                      </a:pPr>
                      <a:r>
                        <a:rPr lang="es-EC" sz="2000" dirty="0">
                          <a:effectLst/>
                        </a:rPr>
                        <a:t> </a:t>
                      </a:r>
                      <a:endParaRPr lang="es-EC" sz="2000" dirty="0">
                        <a:effectLst/>
                        <a:latin typeface="Times New Roman" panose="02020603050405020304" pitchFamily="18" charset="0"/>
                        <a:ea typeface="Times New Roman" panose="02020603050405020304" pitchFamily="18" charset="0"/>
                      </a:endParaRPr>
                    </a:p>
                  </a:txBody>
                  <a:tcPr marL="68580" marR="68580" marT="0" marB="0" anchor="ctr"/>
                </a:tc>
                <a:tc gridSpan="2">
                  <a:txBody>
                    <a:bodyPr/>
                    <a:lstStyle/>
                    <a:p>
                      <a:pPr algn="ctr">
                        <a:lnSpc>
                          <a:spcPct val="150000"/>
                        </a:lnSpc>
                        <a:spcAft>
                          <a:spcPts val="0"/>
                        </a:spcAft>
                      </a:pPr>
                      <a:r>
                        <a:rPr lang="es-EC" sz="2000" dirty="0">
                          <a:effectLst/>
                        </a:rPr>
                        <a:t>Media de Temperatura</a:t>
                      </a:r>
                      <a:endParaRPr lang="es-EC" sz="2000" dirty="0">
                        <a:effectLst/>
                        <a:latin typeface="Times New Roman" panose="02020603050405020304" pitchFamily="18" charset="0"/>
                        <a:ea typeface="Times New Roman" panose="02020603050405020304" pitchFamily="18" charset="0"/>
                      </a:endParaRPr>
                    </a:p>
                  </a:txBody>
                  <a:tcPr marL="68580" marR="68580" marT="0" marB="0" anchor="ctr"/>
                </a:tc>
                <a:tc hMerge="1">
                  <a:txBody>
                    <a:bodyPr/>
                    <a:lstStyle/>
                    <a:p>
                      <a:endParaRPr lang="es-EC"/>
                    </a:p>
                  </a:txBody>
                  <a:tcPr/>
                </a:tc>
              </a:tr>
              <a:tr h="469490">
                <a:tc vMerge="1">
                  <a:txBody>
                    <a:bodyPr/>
                    <a:lstStyle/>
                    <a:p>
                      <a:endParaRPr lang="es-EC"/>
                    </a:p>
                  </a:txBody>
                  <a:tcPr/>
                </a:tc>
                <a:tc>
                  <a:txBody>
                    <a:bodyPr/>
                    <a:lstStyle/>
                    <a:p>
                      <a:pPr algn="ctr">
                        <a:lnSpc>
                          <a:spcPct val="150000"/>
                        </a:lnSpc>
                        <a:spcAft>
                          <a:spcPts val="0"/>
                        </a:spcAft>
                      </a:pPr>
                      <a:r>
                        <a:rPr lang="es-EC" sz="2000" dirty="0">
                          <a:effectLst/>
                        </a:rPr>
                        <a:t>Positivos</a:t>
                      </a:r>
                      <a:endParaRPr lang="es-EC" sz="20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2000" dirty="0">
                          <a:effectLst/>
                        </a:rPr>
                        <a:t>Negativos</a:t>
                      </a:r>
                      <a:endParaRPr lang="es-EC" sz="2000" dirty="0">
                        <a:effectLst/>
                        <a:latin typeface="Times New Roman" panose="02020603050405020304" pitchFamily="18" charset="0"/>
                        <a:ea typeface="Times New Roman" panose="02020603050405020304" pitchFamily="18" charset="0"/>
                      </a:endParaRPr>
                    </a:p>
                  </a:txBody>
                  <a:tcPr marL="68580" marR="68580" marT="0" marB="0" anchor="ctr"/>
                </a:tc>
              </a:tr>
              <a:tr h="938980">
                <a:tc>
                  <a:txBody>
                    <a:bodyPr/>
                    <a:lstStyle/>
                    <a:p>
                      <a:pPr algn="ctr">
                        <a:lnSpc>
                          <a:spcPct val="150000"/>
                        </a:lnSpc>
                        <a:spcAft>
                          <a:spcPts val="0"/>
                        </a:spcAft>
                      </a:pPr>
                      <a:r>
                        <a:rPr lang="es-EC" sz="2000" i="1" dirty="0">
                          <a:effectLst/>
                        </a:rPr>
                        <a:t>Anaplasma marginale</a:t>
                      </a:r>
                      <a:endParaRPr lang="es-EC" sz="2000" i="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2000" dirty="0">
                          <a:effectLst/>
                        </a:rPr>
                        <a:t>38.41</a:t>
                      </a:r>
                      <a:endParaRPr lang="es-EC" sz="20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2000" dirty="0">
                          <a:effectLst/>
                        </a:rPr>
                        <a:t>38.19</a:t>
                      </a:r>
                      <a:endParaRPr lang="es-EC" sz="2000" dirty="0">
                        <a:effectLst/>
                        <a:latin typeface="Times New Roman" panose="02020603050405020304" pitchFamily="18" charset="0"/>
                        <a:ea typeface="Times New Roman" panose="02020603050405020304" pitchFamily="18" charset="0"/>
                      </a:endParaRPr>
                    </a:p>
                  </a:txBody>
                  <a:tcPr marL="68580" marR="68580" marT="0" marB="0" anchor="ctr"/>
                </a:tc>
              </a:tr>
              <a:tr h="469490">
                <a:tc>
                  <a:txBody>
                    <a:bodyPr/>
                    <a:lstStyle/>
                    <a:p>
                      <a:pPr algn="ctr">
                        <a:lnSpc>
                          <a:spcPct val="150000"/>
                        </a:lnSpc>
                        <a:spcAft>
                          <a:spcPts val="0"/>
                        </a:spcAft>
                      </a:pPr>
                      <a:r>
                        <a:rPr lang="es-EC" sz="2000" i="1" dirty="0">
                          <a:effectLst/>
                        </a:rPr>
                        <a:t>Babesia</a:t>
                      </a:r>
                      <a:r>
                        <a:rPr lang="es-EC" sz="2000" dirty="0">
                          <a:effectLst/>
                        </a:rPr>
                        <a:t> spp.</a:t>
                      </a:r>
                      <a:endParaRPr lang="es-EC" sz="20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2000" dirty="0">
                          <a:effectLst/>
                        </a:rPr>
                        <a:t>38.52</a:t>
                      </a:r>
                      <a:endParaRPr lang="es-EC" sz="20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2000" dirty="0">
                          <a:effectLst/>
                        </a:rPr>
                        <a:t>38.27</a:t>
                      </a:r>
                      <a:endParaRPr lang="es-EC" sz="2000" dirty="0">
                        <a:effectLst/>
                        <a:latin typeface="Times New Roman" panose="02020603050405020304" pitchFamily="18" charset="0"/>
                        <a:ea typeface="Times New Roman" panose="02020603050405020304" pitchFamily="18" charset="0"/>
                      </a:endParaRPr>
                    </a:p>
                  </a:txBody>
                  <a:tcPr marL="68580" marR="68580" marT="0" marB="0" anchor="ctr"/>
                </a:tc>
              </a:tr>
            </a:tbl>
          </a:graphicData>
        </a:graphic>
      </p:graphicFrame>
      <p:sp>
        <p:nvSpPr>
          <p:cNvPr id="3" name="CuadroTexto 2"/>
          <p:cNvSpPr txBox="1"/>
          <p:nvPr/>
        </p:nvSpPr>
        <p:spPr>
          <a:xfrm>
            <a:off x="3033196" y="3951952"/>
            <a:ext cx="922047" cy="369332"/>
          </a:xfrm>
          <a:prstGeom prst="rect">
            <a:avLst/>
          </a:prstGeom>
          <a:solidFill>
            <a:srgbClr val="00B050"/>
          </a:solidFill>
        </p:spPr>
        <p:style>
          <a:lnRef idx="1">
            <a:schemeClr val="dk1"/>
          </a:lnRef>
          <a:fillRef idx="2">
            <a:schemeClr val="dk1"/>
          </a:fillRef>
          <a:effectRef idx="1">
            <a:schemeClr val="dk1"/>
          </a:effectRef>
          <a:fontRef idx="minor">
            <a:schemeClr val="dk1"/>
          </a:fontRef>
        </p:style>
        <p:txBody>
          <a:bodyPr wrap="none" rtlCol="0">
            <a:spAutoFit/>
          </a:bodyPr>
          <a:lstStyle/>
          <a:p>
            <a:r>
              <a:rPr lang="es-EC" i="1" dirty="0" smtClean="0"/>
              <a:t>P</a:t>
            </a:r>
            <a:r>
              <a:rPr lang="es-EC" dirty="0" smtClean="0"/>
              <a:t>&lt;0.05</a:t>
            </a:r>
            <a:endParaRPr lang="es-EC" dirty="0"/>
          </a:p>
        </p:txBody>
      </p:sp>
      <p:sp>
        <p:nvSpPr>
          <p:cNvPr id="5" name="CuadroTexto 4"/>
          <p:cNvSpPr txBox="1"/>
          <p:nvPr/>
        </p:nvSpPr>
        <p:spPr>
          <a:xfrm>
            <a:off x="2367150" y="4529034"/>
            <a:ext cx="2254143" cy="46166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s-EC" sz="2400" b="1" dirty="0" err="1" smtClean="0"/>
              <a:t>T°media</a:t>
            </a:r>
            <a:r>
              <a:rPr lang="es-EC" sz="2400" b="1" dirty="0" smtClean="0"/>
              <a:t>&lt;40°C</a:t>
            </a:r>
            <a:endParaRPr lang="es-EC" sz="2400" b="1" dirty="0"/>
          </a:p>
        </p:txBody>
      </p:sp>
      <p:sp>
        <p:nvSpPr>
          <p:cNvPr id="6" name="CuadroTexto 5"/>
          <p:cNvSpPr txBox="1"/>
          <p:nvPr/>
        </p:nvSpPr>
        <p:spPr>
          <a:xfrm>
            <a:off x="587814" y="5311567"/>
            <a:ext cx="5812810" cy="461665"/>
          </a:xfrm>
          <a:prstGeom prst="rect">
            <a:avLst/>
          </a:prstGeom>
          <a:noFill/>
        </p:spPr>
        <p:txBody>
          <a:bodyPr wrap="none" rtlCol="0">
            <a:spAutoFit/>
          </a:bodyPr>
          <a:lstStyle/>
          <a:p>
            <a:r>
              <a:rPr lang="es-EC" sz="2400" b="1" dirty="0" smtClean="0"/>
              <a:t>Animales persistentemente infectados</a:t>
            </a:r>
            <a:endParaRPr lang="es-EC" sz="2400" b="1" dirty="0"/>
          </a:p>
        </p:txBody>
      </p:sp>
      <p:sp>
        <p:nvSpPr>
          <p:cNvPr id="8" name="CuadroTexto 7"/>
          <p:cNvSpPr txBox="1"/>
          <p:nvPr/>
        </p:nvSpPr>
        <p:spPr>
          <a:xfrm>
            <a:off x="228600" y="6488668"/>
            <a:ext cx="4467890" cy="369332"/>
          </a:xfrm>
          <a:prstGeom prst="rect">
            <a:avLst/>
          </a:prstGeom>
          <a:noFill/>
        </p:spPr>
        <p:txBody>
          <a:bodyPr wrap="none" rtlCol="0">
            <a:spAutoFit/>
          </a:bodyPr>
          <a:lstStyle/>
          <a:p>
            <a:r>
              <a:rPr lang="es-EC" dirty="0" err="1"/>
              <a:t>Kocan</a:t>
            </a:r>
            <a:r>
              <a:rPr lang="es-EC" dirty="0"/>
              <a:t> et al., </a:t>
            </a:r>
            <a:r>
              <a:rPr lang="es-EC" dirty="0" smtClean="0"/>
              <a:t>2010; </a:t>
            </a:r>
            <a:r>
              <a:rPr lang="es-EC" dirty="0"/>
              <a:t>Mosqueda et al., </a:t>
            </a:r>
            <a:r>
              <a:rPr lang="es-EC" dirty="0" smtClean="0"/>
              <a:t>2012</a:t>
            </a:r>
            <a:endParaRPr lang="es-EC" dirty="0"/>
          </a:p>
        </p:txBody>
      </p:sp>
      <p:sp>
        <p:nvSpPr>
          <p:cNvPr id="9" name="CuadroTexto 8"/>
          <p:cNvSpPr txBox="1"/>
          <p:nvPr/>
        </p:nvSpPr>
        <p:spPr>
          <a:xfrm>
            <a:off x="1232415" y="656985"/>
            <a:ext cx="4523611" cy="461665"/>
          </a:xfrm>
          <a:prstGeom prst="rect">
            <a:avLst/>
          </a:prstGeom>
          <a:noFill/>
        </p:spPr>
        <p:txBody>
          <a:bodyPr wrap="none" rtlCol="0">
            <a:spAutoFit/>
          </a:bodyPr>
          <a:lstStyle/>
          <a:p>
            <a:r>
              <a:rPr lang="es-EC" sz="2400" b="1" dirty="0" smtClean="0"/>
              <a:t>Comparación de Temperatura</a:t>
            </a:r>
            <a:endParaRPr lang="es-EC" sz="2400" b="1" dirty="0"/>
          </a:p>
        </p:txBody>
      </p:sp>
      <p:pic>
        <p:nvPicPr>
          <p:cNvPr id="11" name="Imagen 10"/>
          <p:cNvPicPr>
            <a:picLocks noChangeAspect="1"/>
          </p:cNvPicPr>
          <p:nvPr/>
        </p:nvPicPr>
        <p:blipFill>
          <a:blip r:embed="rId2"/>
          <a:stretch>
            <a:fillRect/>
          </a:stretch>
        </p:blipFill>
        <p:spPr>
          <a:xfrm>
            <a:off x="6400624" y="1073571"/>
            <a:ext cx="5577042" cy="2998410"/>
          </a:xfrm>
          <a:prstGeom prst="rect">
            <a:avLst/>
          </a:prstGeom>
        </p:spPr>
      </p:pic>
      <p:pic>
        <p:nvPicPr>
          <p:cNvPr id="12" name="Imagen 11"/>
          <p:cNvPicPr>
            <a:picLocks noChangeAspect="1"/>
          </p:cNvPicPr>
          <p:nvPr/>
        </p:nvPicPr>
        <p:blipFill>
          <a:blip r:embed="rId3"/>
          <a:stretch>
            <a:fillRect/>
          </a:stretch>
        </p:blipFill>
        <p:spPr>
          <a:xfrm>
            <a:off x="6618839" y="4190619"/>
            <a:ext cx="5140611" cy="340814"/>
          </a:xfrm>
          <a:prstGeom prst="rect">
            <a:avLst/>
          </a:prstGeom>
        </p:spPr>
      </p:pic>
    </p:spTree>
    <p:extLst>
      <p:ext uri="{BB962C8B-B14F-4D97-AF65-F5344CB8AC3E}">
        <p14:creationId xmlns:p14="http://schemas.microsoft.com/office/powerpoint/2010/main" val="3375155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884693" y="0"/>
            <a:ext cx="3307307" cy="690943"/>
          </a:xfrm>
        </p:spPr>
        <p:txBody>
          <a:bodyPr>
            <a:noAutofit/>
          </a:bodyPr>
          <a:lstStyle/>
          <a:p>
            <a:r>
              <a:rPr lang="es-EC" sz="3600" dirty="0" smtClean="0">
                <a:solidFill>
                  <a:schemeClr val="tx1"/>
                </a:solidFill>
              </a:rPr>
              <a:t>Resultados</a:t>
            </a:r>
            <a:endParaRPr lang="es-EC" sz="3600" dirty="0">
              <a:solidFill>
                <a:schemeClr val="tx1"/>
              </a:solidFill>
            </a:endParaRPr>
          </a:p>
        </p:txBody>
      </p:sp>
      <p:graphicFrame>
        <p:nvGraphicFramePr>
          <p:cNvPr id="5" name="Tabla 4"/>
          <p:cNvGraphicFramePr>
            <a:graphicFrameLocks noGrp="1"/>
          </p:cNvGraphicFramePr>
          <p:nvPr>
            <p:extLst>
              <p:ext uri="{D42A27DB-BD31-4B8C-83A1-F6EECF244321}">
                <p14:modId xmlns:p14="http://schemas.microsoft.com/office/powerpoint/2010/main" val="388120056"/>
              </p:ext>
            </p:extLst>
          </p:nvPr>
        </p:nvGraphicFramePr>
        <p:xfrm>
          <a:off x="596901" y="599339"/>
          <a:ext cx="6772891" cy="2194560"/>
        </p:xfrm>
        <a:graphic>
          <a:graphicData uri="http://schemas.openxmlformats.org/drawingml/2006/table">
            <a:tbl>
              <a:tblPr firstRow="1" firstCol="1" bandRow="1">
                <a:tableStyleId>{00A15C55-8517-42AA-B614-E9B94910E393}</a:tableStyleId>
              </a:tblPr>
              <a:tblGrid>
                <a:gridCol w="1300139"/>
                <a:gridCol w="1572335"/>
                <a:gridCol w="1300139"/>
                <a:gridCol w="1300139"/>
                <a:gridCol w="1300139"/>
              </a:tblGrid>
              <a:tr h="190500">
                <a:tc>
                  <a:txBody>
                    <a:bodyPr/>
                    <a:lstStyle/>
                    <a:p>
                      <a:pPr algn="ctr">
                        <a:lnSpc>
                          <a:spcPct val="150000"/>
                        </a:lnSpc>
                        <a:spcAft>
                          <a:spcPts val="0"/>
                        </a:spcAft>
                      </a:pPr>
                      <a:r>
                        <a:rPr lang="en-GB" sz="1600" dirty="0" err="1">
                          <a:effectLst/>
                        </a:rPr>
                        <a:t>Sexo</a:t>
                      </a:r>
                      <a:endParaRPr lang="es-EC" sz="16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50000"/>
                        </a:lnSpc>
                        <a:spcAft>
                          <a:spcPts val="0"/>
                        </a:spcAft>
                      </a:pPr>
                      <a:r>
                        <a:rPr lang="en-GB" sz="1600" dirty="0" err="1">
                          <a:effectLst/>
                        </a:rPr>
                        <a:t>Positivos</a:t>
                      </a:r>
                      <a:endParaRPr lang="es-EC" sz="1600" dirty="0">
                        <a:effectLst/>
                      </a:endParaRPr>
                    </a:p>
                    <a:p>
                      <a:pPr algn="ctr">
                        <a:lnSpc>
                          <a:spcPct val="150000"/>
                        </a:lnSpc>
                        <a:spcAft>
                          <a:spcPts val="0"/>
                        </a:spcAft>
                      </a:pPr>
                      <a:r>
                        <a:rPr lang="en-GB" sz="1600" i="1" dirty="0">
                          <a:effectLst/>
                        </a:rPr>
                        <a:t>A. </a:t>
                      </a:r>
                      <a:r>
                        <a:rPr lang="en-GB" sz="1600" i="1" dirty="0" err="1">
                          <a:effectLst/>
                        </a:rPr>
                        <a:t>marginale</a:t>
                      </a:r>
                      <a:endParaRPr lang="es-EC" sz="1600" i="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50000"/>
                        </a:lnSpc>
                        <a:spcAft>
                          <a:spcPts val="0"/>
                        </a:spcAft>
                      </a:pPr>
                      <a:r>
                        <a:rPr lang="en-GB" sz="1600" dirty="0">
                          <a:effectLst/>
                        </a:rPr>
                        <a:t>% </a:t>
                      </a:r>
                      <a:r>
                        <a:rPr lang="en-GB" sz="1600" i="1" dirty="0" smtClean="0">
                          <a:effectLst/>
                        </a:rPr>
                        <a:t>A. </a:t>
                      </a:r>
                      <a:r>
                        <a:rPr lang="en-GB" sz="1600" i="1" dirty="0" err="1" smtClean="0">
                          <a:effectLst/>
                        </a:rPr>
                        <a:t>marginale</a:t>
                      </a:r>
                      <a:endParaRPr lang="es-EC" sz="1600" i="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50000"/>
                        </a:lnSpc>
                        <a:spcAft>
                          <a:spcPts val="0"/>
                        </a:spcAft>
                      </a:pPr>
                      <a:r>
                        <a:rPr lang="en-GB" sz="1600" dirty="0" err="1">
                          <a:effectLst/>
                        </a:rPr>
                        <a:t>Positivos</a:t>
                      </a:r>
                      <a:endParaRPr lang="es-EC" sz="1600" dirty="0">
                        <a:effectLst/>
                      </a:endParaRPr>
                    </a:p>
                    <a:p>
                      <a:pPr algn="ctr">
                        <a:lnSpc>
                          <a:spcPct val="150000"/>
                        </a:lnSpc>
                        <a:spcAft>
                          <a:spcPts val="0"/>
                        </a:spcAft>
                      </a:pPr>
                      <a:r>
                        <a:rPr lang="en-GB" sz="1600" i="1" dirty="0" err="1">
                          <a:effectLst/>
                        </a:rPr>
                        <a:t>Babesia</a:t>
                      </a:r>
                      <a:r>
                        <a:rPr lang="en-GB" sz="1600" dirty="0">
                          <a:effectLst/>
                        </a:rPr>
                        <a:t> spp.</a:t>
                      </a:r>
                      <a:endParaRPr lang="es-EC" sz="1600" dirty="0">
                        <a:effectLst/>
                        <a:latin typeface="Times New Roman" panose="02020603050405020304" pitchFamily="18" charset="0"/>
                        <a:ea typeface="Times New Roman" panose="02020603050405020304" pitchFamily="18" charset="0"/>
                      </a:endParaRPr>
                    </a:p>
                  </a:txBody>
                  <a:tcPr marL="68580" marR="68580" marT="0" marB="0" anchor="ctr">
                    <a:solidFill>
                      <a:schemeClr val="accent6">
                        <a:lumMod val="50000"/>
                      </a:schemeClr>
                    </a:solidFill>
                  </a:tcPr>
                </a:tc>
                <a:tc>
                  <a:txBody>
                    <a:bodyPr/>
                    <a:lstStyle/>
                    <a:p>
                      <a:pPr algn="ctr">
                        <a:lnSpc>
                          <a:spcPct val="150000"/>
                        </a:lnSpc>
                        <a:spcAft>
                          <a:spcPts val="0"/>
                        </a:spcAft>
                      </a:pPr>
                      <a:r>
                        <a:rPr lang="en-GB" sz="1600" dirty="0">
                          <a:effectLst/>
                        </a:rPr>
                        <a:t>% </a:t>
                      </a:r>
                      <a:r>
                        <a:rPr lang="en-GB" sz="1600" i="1" dirty="0" err="1">
                          <a:effectLst/>
                        </a:rPr>
                        <a:t>Babesia</a:t>
                      </a:r>
                      <a:r>
                        <a:rPr lang="en-GB" sz="1600" dirty="0">
                          <a:effectLst/>
                        </a:rPr>
                        <a:t> spp.</a:t>
                      </a:r>
                      <a:endParaRPr lang="es-EC" sz="1600" dirty="0">
                        <a:effectLst/>
                        <a:latin typeface="Times New Roman" panose="02020603050405020304" pitchFamily="18" charset="0"/>
                        <a:ea typeface="Times New Roman" panose="02020603050405020304" pitchFamily="18" charset="0"/>
                      </a:endParaRPr>
                    </a:p>
                  </a:txBody>
                  <a:tcPr marL="68580" marR="68580" marT="0" marB="0" anchor="ctr">
                    <a:solidFill>
                      <a:schemeClr val="accent6">
                        <a:lumMod val="50000"/>
                      </a:schemeClr>
                    </a:solidFill>
                  </a:tcPr>
                </a:tc>
              </a:tr>
              <a:tr h="190500">
                <a:tc>
                  <a:txBody>
                    <a:bodyPr/>
                    <a:lstStyle/>
                    <a:p>
                      <a:pPr algn="ctr">
                        <a:lnSpc>
                          <a:spcPct val="150000"/>
                        </a:lnSpc>
                        <a:spcAft>
                          <a:spcPts val="0"/>
                        </a:spcAft>
                      </a:pPr>
                      <a:r>
                        <a:rPr lang="en-GB" sz="1600">
                          <a:effectLst/>
                        </a:rPr>
                        <a:t>Hembra</a:t>
                      </a:r>
                      <a:endParaRPr lang="es-EC" sz="16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50000"/>
                        </a:lnSpc>
                        <a:spcAft>
                          <a:spcPts val="0"/>
                        </a:spcAft>
                      </a:pPr>
                      <a:r>
                        <a:rPr lang="en-GB" sz="1600" dirty="0" smtClean="0">
                          <a:effectLst/>
                        </a:rPr>
                        <a:t>105/158</a:t>
                      </a:r>
                      <a:endParaRPr lang="es-EC" sz="16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50000"/>
                        </a:lnSpc>
                        <a:spcAft>
                          <a:spcPts val="0"/>
                        </a:spcAft>
                      </a:pPr>
                      <a:r>
                        <a:rPr lang="en-GB" sz="1600">
                          <a:effectLst/>
                        </a:rPr>
                        <a:t>66</a:t>
                      </a:r>
                      <a:endParaRPr lang="es-EC" sz="16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50000"/>
                        </a:lnSpc>
                        <a:spcAft>
                          <a:spcPts val="0"/>
                        </a:spcAft>
                      </a:pPr>
                      <a:r>
                        <a:rPr lang="en-GB" sz="1600" dirty="0" smtClean="0">
                          <a:effectLst/>
                        </a:rPr>
                        <a:t>36/158</a:t>
                      </a:r>
                      <a:endParaRPr lang="es-EC" sz="1600" dirty="0">
                        <a:effectLst/>
                        <a:latin typeface="Times New Roman" panose="02020603050405020304" pitchFamily="18" charset="0"/>
                        <a:ea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algn="ctr">
                        <a:lnSpc>
                          <a:spcPct val="150000"/>
                        </a:lnSpc>
                        <a:spcAft>
                          <a:spcPts val="0"/>
                        </a:spcAft>
                      </a:pPr>
                      <a:r>
                        <a:rPr lang="en-GB" sz="1600">
                          <a:effectLst/>
                        </a:rPr>
                        <a:t>22,78</a:t>
                      </a:r>
                      <a:endParaRPr lang="es-EC" sz="1600">
                        <a:effectLst/>
                        <a:latin typeface="Times New Roman" panose="02020603050405020304" pitchFamily="18" charset="0"/>
                        <a:ea typeface="Times New Roman" panose="02020603050405020304" pitchFamily="18" charset="0"/>
                      </a:endParaRPr>
                    </a:p>
                  </a:txBody>
                  <a:tcPr marL="68580" marR="68580" marT="0" marB="0" anchor="ctr">
                    <a:solidFill>
                      <a:schemeClr val="accent6">
                        <a:lumMod val="20000"/>
                        <a:lumOff val="80000"/>
                      </a:schemeClr>
                    </a:solidFill>
                  </a:tcPr>
                </a:tc>
              </a:tr>
              <a:tr h="190500">
                <a:tc>
                  <a:txBody>
                    <a:bodyPr/>
                    <a:lstStyle/>
                    <a:p>
                      <a:pPr algn="ctr">
                        <a:lnSpc>
                          <a:spcPct val="150000"/>
                        </a:lnSpc>
                        <a:spcAft>
                          <a:spcPts val="0"/>
                        </a:spcAft>
                      </a:pPr>
                      <a:r>
                        <a:rPr lang="en-GB" sz="1600">
                          <a:effectLst/>
                        </a:rPr>
                        <a:t>Macho</a:t>
                      </a:r>
                      <a:endParaRPr lang="es-EC" sz="16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50000"/>
                        </a:lnSpc>
                        <a:spcAft>
                          <a:spcPts val="0"/>
                        </a:spcAft>
                      </a:pPr>
                      <a:r>
                        <a:rPr lang="en-GB" sz="1600" dirty="0" smtClean="0">
                          <a:effectLst/>
                        </a:rPr>
                        <a:t>9/12</a:t>
                      </a:r>
                      <a:endParaRPr lang="es-EC" sz="16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50000"/>
                        </a:lnSpc>
                        <a:spcAft>
                          <a:spcPts val="0"/>
                        </a:spcAft>
                      </a:pPr>
                      <a:r>
                        <a:rPr lang="en-GB" sz="1600">
                          <a:effectLst/>
                        </a:rPr>
                        <a:t>75</a:t>
                      </a:r>
                      <a:endParaRPr lang="es-EC" sz="16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50000"/>
                        </a:lnSpc>
                        <a:spcAft>
                          <a:spcPts val="0"/>
                        </a:spcAft>
                      </a:pPr>
                      <a:r>
                        <a:rPr lang="en-GB" sz="1600" dirty="0" smtClean="0">
                          <a:effectLst/>
                        </a:rPr>
                        <a:t>8/12</a:t>
                      </a:r>
                      <a:endParaRPr lang="es-EC" sz="1600" dirty="0">
                        <a:effectLst/>
                        <a:latin typeface="Times New Roman" panose="02020603050405020304" pitchFamily="18" charset="0"/>
                        <a:ea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algn="ctr">
                        <a:lnSpc>
                          <a:spcPct val="150000"/>
                        </a:lnSpc>
                        <a:spcAft>
                          <a:spcPts val="0"/>
                        </a:spcAft>
                      </a:pPr>
                      <a:r>
                        <a:rPr lang="en-GB" sz="1600" dirty="0">
                          <a:effectLst/>
                        </a:rPr>
                        <a:t>66,67</a:t>
                      </a:r>
                      <a:endParaRPr lang="es-EC" sz="1600" dirty="0">
                        <a:effectLst/>
                        <a:latin typeface="Times New Roman" panose="02020603050405020304" pitchFamily="18" charset="0"/>
                        <a:ea typeface="Times New Roman" panose="02020603050405020304" pitchFamily="18" charset="0"/>
                      </a:endParaRPr>
                    </a:p>
                  </a:txBody>
                  <a:tcPr marL="68580" marR="68580" marT="0" marB="0" anchor="ctr">
                    <a:solidFill>
                      <a:schemeClr val="accent6">
                        <a:lumMod val="20000"/>
                        <a:lumOff val="80000"/>
                      </a:schemeClr>
                    </a:solidFill>
                  </a:tcPr>
                </a:tc>
              </a:tr>
              <a:tr h="190500">
                <a:tc>
                  <a:txBody>
                    <a:bodyPr/>
                    <a:lstStyle/>
                    <a:p>
                      <a:pPr algn="ctr">
                        <a:lnSpc>
                          <a:spcPct val="150000"/>
                        </a:lnSpc>
                        <a:spcAft>
                          <a:spcPts val="0"/>
                        </a:spcAft>
                      </a:pPr>
                      <a:r>
                        <a:rPr lang="en-GB" sz="1600">
                          <a:effectLst/>
                        </a:rPr>
                        <a:t>Total</a:t>
                      </a:r>
                      <a:endParaRPr lang="es-EC" sz="16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50000"/>
                        </a:lnSpc>
                        <a:spcAft>
                          <a:spcPts val="0"/>
                        </a:spcAft>
                      </a:pPr>
                      <a:r>
                        <a:rPr lang="en-GB" sz="1600" dirty="0" smtClean="0">
                          <a:effectLst/>
                        </a:rPr>
                        <a:t>114/170</a:t>
                      </a:r>
                      <a:endParaRPr lang="es-EC" sz="16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50000"/>
                        </a:lnSpc>
                        <a:spcAft>
                          <a:spcPts val="0"/>
                        </a:spcAft>
                      </a:pPr>
                      <a:r>
                        <a:rPr lang="en-GB" sz="1600" dirty="0">
                          <a:effectLst/>
                        </a:rPr>
                        <a:t>67,05</a:t>
                      </a:r>
                      <a:endParaRPr lang="es-EC" sz="16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50000"/>
                        </a:lnSpc>
                        <a:spcAft>
                          <a:spcPts val="0"/>
                        </a:spcAft>
                      </a:pPr>
                      <a:r>
                        <a:rPr lang="en-GB" sz="1600" dirty="0" smtClean="0">
                          <a:effectLst/>
                        </a:rPr>
                        <a:t>44/170</a:t>
                      </a:r>
                      <a:endParaRPr lang="es-EC" sz="1600" dirty="0">
                        <a:effectLst/>
                        <a:latin typeface="Times New Roman" panose="02020603050405020304" pitchFamily="18" charset="0"/>
                        <a:ea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algn="ctr">
                        <a:lnSpc>
                          <a:spcPct val="150000"/>
                        </a:lnSpc>
                        <a:spcAft>
                          <a:spcPts val="0"/>
                        </a:spcAft>
                      </a:pPr>
                      <a:r>
                        <a:rPr lang="en-GB" sz="1600" dirty="0">
                          <a:effectLst/>
                        </a:rPr>
                        <a:t>25,88</a:t>
                      </a:r>
                      <a:endParaRPr lang="es-EC" sz="1600" dirty="0">
                        <a:effectLst/>
                        <a:latin typeface="Times New Roman" panose="02020603050405020304" pitchFamily="18" charset="0"/>
                        <a:ea typeface="Times New Roman" panose="02020603050405020304" pitchFamily="18" charset="0"/>
                      </a:endParaRPr>
                    </a:p>
                  </a:txBody>
                  <a:tcPr marL="68580" marR="68580" marT="0" marB="0" anchor="ctr">
                    <a:solidFill>
                      <a:schemeClr val="accent6">
                        <a:lumMod val="20000"/>
                        <a:lumOff val="80000"/>
                      </a:schemeClr>
                    </a:solidFill>
                  </a:tcPr>
                </a:tc>
              </a:tr>
            </a:tbl>
          </a:graphicData>
        </a:graphic>
      </p:graphicFrame>
      <p:graphicFrame>
        <p:nvGraphicFramePr>
          <p:cNvPr id="6" name="Tabla 5"/>
          <p:cNvGraphicFramePr>
            <a:graphicFrameLocks noGrp="1"/>
          </p:cNvGraphicFramePr>
          <p:nvPr>
            <p:extLst>
              <p:ext uri="{D42A27DB-BD31-4B8C-83A1-F6EECF244321}">
                <p14:modId xmlns:p14="http://schemas.microsoft.com/office/powerpoint/2010/main" val="1788125067"/>
              </p:ext>
            </p:extLst>
          </p:nvPr>
        </p:nvGraphicFramePr>
        <p:xfrm>
          <a:off x="596901" y="3721100"/>
          <a:ext cx="6772893" cy="2197214"/>
        </p:xfrm>
        <a:graphic>
          <a:graphicData uri="http://schemas.openxmlformats.org/drawingml/2006/table">
            <a:tbl>
              <a:tblPr firstRow="1" firstCol="1" bandRow="1">
                <a:tableStyleId>{93296810-A885-4BE3-A3E7-6D5BEEA58F35}</a:tableStyleId>
              </a:tblPr>
              <a:tblGrid>
                <a:gridCol w="1404681"/>
                <a:gridCol w="1342053"/>
                <a:gridCol w="1342053"/>
                <a:gridCol w="1342053"/>
                <a:gridCol w="1342053"/>
              </a:tblGrid>
              <a:tr h="1099934">
                <a:tc>
                  <a:txBody>
                    <a:bodyPr/>
                    <a:lstStyle/>
                    <a:p>
                      <a:pPr algn="ctr">
                        <a:lnSpc>
                          <a:spcPct val="150000"/>
                        </a:lnSpc>
                        <a:spcAft>
                          <a:spcPts val="0"/>
                        </a:spcAft>
                      </a:pPr>
                      <a:r>
                        <a:rPr lang="en-GB" sz="1600" dirty="0">
                          <a:effectLst/>
                        </a:rPr>
                        <a:t>Raza</a:t>
                      </a:r>
                      <a:endParaRPr lang="es-EC" sz="16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50000"/>
                        </a:lnSpc>
                        <a:spcAft>
                          <a:spcPts val="0"/>
                        </a:spcAft>
                      </a:pPr>
                      <a:r>
                        <a:rPr lang="en-GB" sz="1600" dirty="0" err="1">
                          <a:effectLst/>
                        </a:rPr>
                        <a:t>Positivos</a:t>
                      </a:r>
                      <a:endParaRPr lang="es-EC" sz="1600" dirty="0">
                        <a:effectLst/>
                      </a:endParaRPr>
                    </a:p>
                    <a:p>
                      <a:pPr marL="0" algn="ctr" defTabSz="914400" rtl="0" eaLnBrk="1" latinLnBrk="0" hangingPunct="1">
                        <a:lnSpc>
                          <a:spcPct val="150000"/>
                        </a:lnSpc>
                        <a:spcAft>
                          <a:spcPts val="0"/>
                        </a:spcAft>
                      </a:pPr>
                      <a:r>
                        <a:rPr lang="en-GB" sz="1600" b="1" i="1" kern="1200" dirty="0">
                          <a:solidFill>
                            <a:schemeClr val="lt1"/>
                          </a:solidFill>
                          <a:effectLst/>
                          <a:latin typeface="+mn-lt"/>
                          <a:ea typeface="+mn-ea"/>
                          <a:cs typeface="+mn-cs"/>
                        </a:rPr>
                        <a:t>A. </a:t>
                      </a:r>
                      <a:r>
                        <a:rPr lang="en-GB" sz="1600" b="1" i="1" kern="1200" dirty="0" err="1">
                          <a:solidFill>
                            <a:schemeClr val="lt1"/>
                          </a:solidFill>
                          <a:effectLst/>
                          <a:latin typeface="+mn-lt"/>
                          <a:ea typeface="+mn-ea"/>
                          <a:cs typeface="+mn-cs"/>
                        </a:rPr>
                        <a:t>marginale</a:t>
                      </a:r>
                      <a:endParaRPr lang="es-EC" sz="1600" b="1" i="1" kern="1200" dirty="0">
                        <a:solidFill>
                          <a:schemeClr val="lt1"/>
                        </a:solidFill>
                        <a:effectLst/>
                        <a:latin typeface="+mn-lt"/>
                        <a:ea typeface="+mn-ea"/>
                        <a:cs typeface="+mn-cs"/>
                      </a:endParaRPr>
                    </a:p>
                  </a:txBody>
                  <a:tcPr marL="68580" marR="68580" marT="0" marB="0" anchor="ctr"/>
                </a:tc>
                <a:tc>
                  <a:txBody>
                    <a:bodyPr/>
                    <a:lstStyle/>
                    <a:p>
                      <a:pPr algn="ctr">
                        <a:lnSpc>
                          <a:spcPct val="150000"/>
                        </a:lnSpc>
                        <a:spcAft>
                          <a:spcPts val="0"/>
                        </a:spcAft>
                      </a:pPr>
                      <a:r>
                        <a:rPr lang="en-GB" sz="1600" dirty="0">
                          <a:effectLst/>
                        </a:rPr>
                        <a:t>% </a:t>
                      </a:r>
                      <a:r>
                        <a:rPr lang="en-GB" sz="1600" b="1" i="1" kern="1200" dirty="0">
                          <a:solidFill>
                            <a:schemeClr val="lt1"/>
                          </a:solidFill>
                          <a:effectLst/>
                          <a:latin typeface="+mn-lt"/>
                          <a:ea typeface="+mn-ea"/>
                          <a:cs typeface="+mn-cs"/>
                        </a:rPr>
                        <a:t>A. </a:t>
                      </a:r>
                      <a:r>
                        <a:rPr lang="en-GB" sz="1600" b="1" i="1" kern="1200" dirty="0" err="1">
                          <a:solidFill>
                            <a:schemeClr val="lt1"/>
                          </a:solidFill>
                          <a:effectLst/>
                          <a:latin typeface="+mn-lt"/>
                          <a:ea typeface="+mn-ea"/>
                          <a:cs typeface="+mn-cs"/>
                        </a:rPr>
                        <a:t>marginale</a:t>
                      </a:r>
                      <a:endParaRPr lang="es-EC" sz="1600" b="1" i="1" kern="1200" dirty="0">
                        <a:solidFill>
                          <a:schemeClr val="lt1"/>
                        </a:solidFill>
                        <a:effectLst/>
                        <a:latin typeface="+mn-lt"/>
                        <a:ea typeface="+mn-ea"/>
                        <a:cs typeface="+mn-cs"/>
                      </a:endParaRPr>
                    </a:p>
                  </a:txBody>
                  <a:tcPr marL="68580" marR="68580" marT="0" marB="0" anchor="ctr"/>
                </a:tc>
                <a:tc>
                  <a:txBody>
                    <a:bodyPr/>
                    <a:lstStyle/>
                    <a:p>
                      <a:pPr algn="ctr">
                        <a:lnSpc>
                          <a:spcPct val="150000"/>
                        </a:lnSpc>
                        <a:spcAft>
                          <a:spcPts val="0"/>
                        </a:spcAft>
                      </a:pPr>
                      <a:r>
                        <a:rPr lang="en-GB" sz="1600" dirty="0" err="1">
                          <a:effectLst/>
                        </a:rPr>
                        <a:t>Positivos</a:t>
                      </a:r>
                      <a:r>
                        <a:rPr lang="en-GB" sz="1600" dirty="0">
                          <a:effectLst/>
                        </a:rPr>
                        <a:t> </a:t>
                      </a:r>
                      <a:r>
                        <a:rPr lang="en-GB" sz="1600" i="1" dirty="0" err="1">
                          <a:effectLst/>
                        </a:rPr>
                        <a:t>Babesia</a:t>
                      </a:r>
                      <a:r>
                        <a:rPr lang="en-GB" sz="1600" i="1" dirty="0">
                          <a:effectLst/>
                        </a:rPr>
                        <a:t> </a:t>
                      </a:r>
                      <a:r>
                        <a:rPr lang="en-GB" sz="1600" dirty="0">
                          <a:effectLst/>
                        </a:rPr>
                        <a:t>spp.</a:t>
                      </a:r>
                      <a:endParaRPr lang="es-EC" sz="1600" dirty="0">
                        <a:effectLst/>
                        <a:latin typeface="Times New Roman" panose="02020603050405020304" pitchFamily="18" charset="0"/>
                        <a:ea typeface="Times New Roman" panose="02020603050405020304" pitchFamily="18" charset="0"/>
                      </a:endParaRPr>
                    </a:p>
                  </a:txBody>
                  <a:tcPr marL="68580" marR="68580" marT="0" marB="0" anchor="ctr">
                    <a:solidFill>
                      <a:schemeClr val="tx1"/>
                    </a:solidFill>
                  </a:tcPr>
                </a:tc>
                <a:tc>
                  <a:txBody>
                    <a:bodyPr/>
                    <a:lstStyle/>
                    <a:p>
                      <a:pPr algn="ctr">
                        <a:lnSpc>
                          <a:spcPct val="150000"/>
                        </a:lnSpc>
                        <a:spcAft>
                          <a:spcPts val="0"/>
                        </a:spcAft>
                      </a:pPr>
                      <a:r>
                        <a:rPr lang="en-GB" sz="1600" dirty="0">
                          <a:effectLst/>
                        </a:rPr>
                        <a:t>% </a:t>
                      </a:r>
                      <a:r>
                        <a:rPr lang="en-GB" sz="1600" b="1" i="1" kern="1200" dirty="0" err="1">
                          <a:solidFill>
                            <a:schemeClr val="lt1"/>
                          </a:solidFill>
                          <a:effectLst/>
                          <a:latin typeface="+mn-lt"/>
                          <a:ea typeface="+mn-ea"/>
                          <a:cs typeface="+mn-cs"/>
                        </a:rPr>
                        <a:t>Babe</a:t>
                      </a:r>
                      <a:r>
                        <a:rPr lang="en-GB" sz="1600" i="1" dirty="0" err="1">
                          <a:effectLst/>
                        </a:rPr>
                        <a:t>sia</a:t>
                      </a:r>
                      <a:r>
                        <a:rPr lang="en-GB" sz="1600" dirty="0">
                          <a:effectLst/>
                        </a:rPr>
                        <a:t> spp.</a:t>
                      </a:r>
                      <a:endParaRPr lang="es-EC" sz="1600" dirty="0">
                        <a:effectLst/>
                        <a:latin typeface="Times New Roman" panose="02020603050405020304" pitchFamily="18" charset="0"/>
                        <a:ea typeface="Times New Roman" panose="02020603050405020304" pitchFamily="18" charset="0"/>
                      </a:endParaRPr>
                    </a:p>
                  </a:txBody>
                  <a:tcPr marL="68580" marR="68580" marT="0" marB="0" anchor="ctr">
                    <a:solidFill>
                      <a:schemeClr val="tx1"/>
                    </a:solidFill>
                  </a:tcPr>
                </a:tc>
              </a:tr>
              <a:tr h="190500">
                <a:tc>
                  <a:txBody>
                    <a:bodyPr/>
                    <a:lstStyle/>
                    <a:p>
                      <a:pPr algn="ctr">
                        <a:lnSpc>
                          <a:spcPct val="150000"/>
                        </a:lnSpc>
                        <a:spcAft>
                          <a:spcPts val="0"/>
                        </a:spcAft>
                      </a:pPr>
                      <a:r>
                        <a:rPr lang="en-GB" sz="1600">
                          <a:effectLst/>
                        </a:rPr>
                        <a:t>Holstein</a:t>
                      </a:r>
                      <a:endParaRPr lang="es-EC" sz="16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50000"/>
                        </a:lnSpc>
                        <a:spcAft>
                          <a:spcPts val="0"/>
                        </a:spcAft>
                      </a:pPr>
                      <a:r>
                        <a:rPr lang="en-GB" sz="1600" dirty="0" smtClean="0">
                          <a:effectLst/>
                        </a:rPr>
                        <a:t>14/26</a:t>
                      </a:r>
                      <a:endParaRPr lang="es-EC" sz="16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50000"/>
                        </a:lnSpc>
                        <a:spcAft>
                          <a:spcPts val="0"/>
                        </a:spcAft>
                      </a:pPr>
                      <a:r>
                        <a:rPr lang="en-GB" sz="1600" dirty="0">
                          <a:effectLst/>
                        </a:rPr>
                        <a:t>54</a:t>
                      </a:r>
                      <a:endParaRPr lang="es-EC" sz="16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50000"/>
                        </a:lnSpc>
                        <a:spcAft>
                          <a:spcPts val="0"/>
                        </a:spcAft>
                      </a:pPr>
                      <a:r>
                        <a:rPr lang="en-GB" sz="1600" dirty="0" smtClean="0">
                          <a:effectLst/>
                        </a:rPr>
                        <a:t>4/26</a:t>
                      </a:r>
                      <a:endParaRPr lang="es-EC" sz="1600" dirty="0">
                        <a:effectLst/>
                        <a:latin typeface="Times New Roman" panose="02020603050405020304" pitchFamily="18" charset="0"/>
                        <a:ea typeface="Times New Roman" panose="02020603050405020304" pitchFamily="18" charset="0"/>
                      </a:endParaRPr>
                    </a:p>
                  </a:txBody>
                  <a:tcPr marL="68580" marR="68580" marT="0" marB="0" anchor="ctr">
                    <a:solidFill>
                      <a:schemeClr val="bg1">
                        <a:lumMod val="85000"/>
                      </a:schemeClr>
                    </a:solidFill>
                  </a:tcPr>
                </a:tc>
                <a:tc>
                  <a:txBody>
                    <a:bodyPr/>
                    <a:lstStyle/>
                    <a:p>
                      <a:pPr algn="ctr">
                        <a:lnSpc>
                          <a:spcPct val="150000"/>
                        </a:lnSpc>
                        <a:spcAft>
                          <a:spcPts val="0"/>
                        </a:spcAft>
                      </a:pPr>
                      <a:r>
                        <a:rPr lang="en-GB" sz="1600" dirty="0">
                          <a:effectLst/>
                        </a:rPr>
                        <a:t>15</a:t>
                      </a:r>
                      <a:endParaRPr lang="es-EC" sz="1600" dirty="0">
                        <a:effectLst/>
                        <a:latin typeface="Times New Roman" panose="02020603050405020304" pitchFamily="18" charset="0"/>
                        <a:ea typeface="Times New Roman" panose="02020603050405020304" pitchFamily="18" charset="0"/>
                      </a:endParaRPr>
                    </a:p>
                  </a:txBody>
                  <a:tcPr marL="68580" marR="68580" marT="0" marB="0" anchor="ctr">
                    <a:solidFill>
                      <a:schemeClr val="bg1">
                        <a:lumMod val="85000"/>
                      </a:schemeClr>
                    </a:solidFill>
                  </a:tcPr>
                </a:tc>
              </a:tr>
              <a:tr h="190500">
                <a:tc>
                  <a:txBody>
                    <a:bodyPr/>
                    <a:lstStyle/>
                    <a:p>
                      <a:pPr algn="ctr">
                        <a:lnSpc>
                          <a:spcPct val="150000"/>
                        </a:lnSpc>
                        <a:spcAft>
                          <a:spcPts val="0"/>
                        </a:spcAft>
                      </a:pPr>
                      <a:r>
                        <a:rPr lang="en-GB" sz="1600">
                          <a:effectLst/>
                        </a:rPr>
                        <a:t>Mestiza</a:t>
                      </a:r>
                      <a:endParaRPr lang="es-EC" sz="16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50000"/>
                        </a:lnSpc>
                        <a:spcAft>
                          <a:spcPts val="0"/>
                        </a:spcAft>
                      </a:pPr>
                      <a:r>
                        <a:rPr lang="en-GB" sz="1600" dirty="0" smtClean="0">
                          <a:effectLst/>
                        </a:rPr>
                        <a:t>45/60</a:t>
                      </a:r>
                      <a:endParaRPr lang="es-EC" sz="16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50000"/>
                        </a:lnSpc>
                        <a:spcAft>
                          <a:spcPts val="0"/>
                        </a:spcAft>
                      </a:pPr>
                      <a:r>
                        <a:rPr lang="en-GB" sz="1600" dirty="0">
                          <a:effectLst/>
                        </a:rPr>
                        <a:t>75</a:t>
                      </a:r>
                      <a:endParaRPr lang="es-EC" sz="16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50000"/>
                        </a:lnSpc>
                        <a:spcAft>
                          <a:spcPts val="0"/>
                        </a:spcAft>
                      </a:pPr>
                      <a:r>
                        <a:rPr lang="en-GB" sz="1600" dirty="0" smtClean="0">
                          <a:effectLst/>
                        </a:rPr>
                        <a:t>18/60</a:t>
                      </a:r>
                      <a:endParaRPr lang="es-EC" sz="1600" dirty="0">
                        <a:effectLst/>
                        <a:latin typeface="Times New Roman" panose="02020603050405020304" pitchFamily="18" charset="0"/>
                        <a:ea typeface="Times New Roman" panose="02020603050405020304" pitchFamily="18" charset="0"/>
                      </a:endParaRPr>
                    </a:p>
                  </a:txBody>
                  <a:tcPr marL="68580" marR="68580" marT="0" marB="0" anchor="ctr">
                    <a:solidFill>
                      <a:schemeClr val="bg1">
                        <a:lumMod val="85000"/>
                      </a:schemeClr>
                    </a:solidFill>
                  </a:tcPr>
                </a:tc>
                <a:tc>
                  <a:txBody>
                    <a:bodyPr/>
                    <a:lstStyle/>
                    <a:p>
                      <a:pPr algn="ctr">
                        <a:lnSpc>
                          <a:spcPct val="150000"/>
                        </a:lnSpc>
                        <a:spcAft>
                          <a:spcPts val="0"/>
                        </a:spcAft>
                      </a:pPr>
                      <a:r>
                        <a:rPr lang="en-GB" sz="1600" dirty="0">
                          <a:effectLst/>
                        </a:rPr>
                        <a:t>30</a:t>
                      </a:r>
                      <a:endParaRPr lang="es-EC" sz="1600" dirty="0">
                        <a:effectLst/>
                        <a:latin typeface="Times New Roman" panose="02020603050405020304" pitchFamily="18" charset="0"/>
                        <a:ea typeface="Times New Roman" panose="02020603050405020304" pitchFamily="18" charset="0"/>
                      </a:endParaRPr>
                    </a:p>
                  </a:txBody>
                  <a:tcPr marL="68580" marR="68580" marT="0" marB="0" anchor="ctr">
                    <a:solidFill>
                      <a:schemeClr val="bg1">
                        <a:lumMod val="85000"/>
                      </a:schemeClr>
                    </a:solidFill>
                  </a:tcPr>
                </a:tc>
              </a:tr>
              <a:tr h="190500">
                <a:tc>
                  <a:txBody>
                    <a:bodyPr/>
                    <a:lstStyle/>
                    <a:p>
                      <a:pPr algn="ctr">
                        <a:lnSpc>
                          <a:spcPct val="150000"/>
                        </a:lnSpc>
                        <a:spcAft>
                          <a:spcPts val="0"/>
                        </a:spcAft>
                      </a:pPr>
                      <a:r>
                        <a:rPr lang="en-GB" sz="1600">
                          <a:effectLst/>
                        </a:rPr>
                        <a:t>Simmental</a:t>
                      </a:r>
                      <a:endParaRPr lang="es-EC" sz="16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50000"/>
                        </a:lnSpc>
                        <a:spcAft>
                          <a:spcPts val="0"/>
                        </a:spcAft>
                      </a:pPr>
                      <a:r>
                        <a:rPr lang="en-GB" sz="1600" dirty="0" smtClean="0">
                          <a:effectLst/>
                        </a:rPr>
                        <a:t>50/78</a:t>
                      </a:r>
                      <a:endParaRPr lang="es-EC" sz="16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50000"/>
                        </a:lnSpc>
                        <a:spcAft>
                          <a:spcPts val="0"/>
                        </a:spcAft>
                      </a:pPr>
                      <a:r>
                        <a:rPr lang="en-GB" sz="1600" dirty="0">
                          <a:effectLst/>
                        </a:rPr>
                        <a:t>64</a:t>
                      </a:r>
                      <a:endParaRPr lang="es-EC" sz="16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50000"/>
                        </a:lnSpc>
                        <a:spcAft>
                          <a:spcPts val="0"/>
                        </a:spcAft>
                      </a:pPr>
                      <a:r>
                        <a:rPr lang="en-GB" sz="1600" dirty="0" smtClean="0">
                          <a:effectLst/>
                        </a:rPr>
                        <a:t>21/78</a:t>
                      </a:r>
                      <a:endParaRPr lang="es-EC" sz="1600" dirty="0">
                        <a:effectLst/>
                        <a:latin typeface="Times New Roman" panose="02020603050405020304" pitchFamily="18" charset="0"/>
                        <a:ea typeface="Times New Roman" panose="02020603050405020304" pitchFamily="18" charset="0"/>
                      </a:endParaRPr>
                    </a:p>
                  </a:txBody>
                  <a:tcPr marL="68580" marR="68580" marT="0" marB="0" anchor="ctr">
                    <a:solidFill>
                      <a:schemeClr val="bg1">
                        <a:lumMod val="85000"/>
                      </a:schemeClr>
                    </a:solidFill>
                  </a:tcPr>
                </a:tc>
                <a:tc>
                  <a:txBody>
                    <a:bodyPr/>
                    <a:lstStyle/>
                    <a:p>
                      <a:pPr algn="ctr">
                        <a:lnSpc>
                          <a:spcPct val="150000"/>
                        </a:lnSpc>
                        <a:spcAft>
                          <a:spcPts val="0"/>
                        </a:spcAft>
                      </a:pPr>
                      <a:r>
                        <a:rPr lang="en-GB" sz="1600" dirty="0">
                          <a:effectLst/>
                        </a:rPr>
                        <a:t>27</a:t>
                      </a:r>
                      <a:endParaRPr lang="es-EC" sz="1600" dirty="0">
                        <a:effectLst/>
                        <a:latin typeface="Times New Roman" panose="02020603050405020304" pitchFamily="18" charset="0"/>
                        <a:ea typeface="Times New Roman" panose="02020603050405020304" pitchFamily="18" charset="0"/>
                      </a:endParaRPr>
                    </a:p>
                  </a:txBody>
                  <a:tcPr marL="68580" marR="68580" marT="0" marB="0" anchor="ctr">
                    <a:solidFill>
                      <a:schemeClr val="bg1">
                        <a:lumMod val="85000"/>
                      </a:schemeClr>
                    </a:solidFill>
                  </a:tcPr>
                </a:tc>
              </a:tr>
            </a:tbl>
          </a:graphicData>
        </a:graphic>
      </p:graphicFrame>
      <p:sp>
        <p:nvSpPr>
          <p:cNvPr id="3" name="CuadroTexto 2"/>
          <p:cNvSpPr txBox="1"/>
          <p:nvPr/>
        </p:nvSpPr>
        <p:spPr>
          <a:xfrm>
            <a:off x="7808773" y="4004099"/>
            <a:ext cx="3687227" cy="1631216"/>
          </a:xfrm>
          <a:prstGeom prst="rect">
            <a:avLst/>
          </a:prstGeom>
          <a:ln>
            <a:solidFill>
              <a:srgbClr val="FFC000"/>
            </a:solidFill>
          </a:ln>
        </p:spPr>
        <p:style>
          <a:lnRef idx="2">
            <a:schemeClr val="accent2"/>
          </a:lnRef>
          <a:fillRef idx="1">
            <a:schemeClr val="lt1"/>
          </a:fillRef>
          <a:effectRef idx="0">
            <a:schemeClr val="accent2"/>
          </a:effectRef>
          <a:fontRef idx="minor">
            <a:schemeClr val="dk1"/>
          </a:fontRef>
        </p:style>
        <p:txBody>
          <a:bodyPr wrap="none" rtlCol="0">
            <a:spAutoFit/>
          </a:bodyPr>
          <a:lstStyle/>
          <a:p>
            <a:pPr algn="ctr"/>
            <a:r>
              <a:rPr lang="es-EC" sz="2000" i="1" dirty="0" smtClean="0"/>
              <a:t>P</a:t>
            </a:r>
            <a:r>
              <a:rPr lang="es-EC" sz="2000" dirty="0" smtClean="0"/>
              <a:t>&gt;0.05</a:t>
            </a:r>
          </a:p>
          <a:p>
            <a:pPr algn="ctr"/>
            <a:r>
              <a:rPr lang="es-EC" sz="2000" dirty="0" smtClean="0"/>
              <a:t>No hay diferencia significativa</a:t>
            </a:r>
          </a:p>
          <a:p>
            <a:pPr algn="ctr"/>
            <a:endParaRPr lang="es-EC" sz="2000" dirty="0" smtClean="0"/>
          </a:p>
          <a:p>
            <a:pPr algn="ctr"/>
            <a:r>
              <a:rPr lang="es-EC" sz="2000" i="1" dirty="0" smtClean="0"/>
              <a:t>B. </a:t>
            </a:r>
            <a:r>
              <a:rPr lang="es-EC" sz="2000" i="1" dirty="0" err="1" smtClean="0"/>
              <a:t>taurus</a:t>
            </a:r>
            <a:r>
              <a:rPr lang="es-EC" sz="2000" dirty="0" smtClean="0"/>
              <a:t> mas susceptible que </a:t>
            </a:r>
          </a:p>
          <a:p>
            <a:pPr algn="ctr"/>
            <a:r>
              <a:rPr lang="es-EC" sz="2000" i="1" dirty="0" smtClean="0"/>
              <a:t>B. </a:t>
            </a:r>
            <a:r>
              <a:rPr lang="es-EC" sz="2000" i="1" dirty="0" err="1" smtClean="0"/>
              <a:t>Indicus</a:t>
            </a:r>
            <a:r>
              <a:rPr lang="es-EC" sz="2000" dirty="0" smtClean="0"/>
              <a:t>.</a:t>
            </a:r>
            <a:endParaRPr lang="es-EC" sz="2000" dirty="0"/>
          </a:p>
        </p:txBody>
      </p:sp>
      <p:sp>
        <p:nvSpPr>
          <p:cNvPr id="4" name="CuadroTexto 3"/>
          <p:cNvSpPr txBox="1"/>
          <p:nvPr/>
        </p:nvSpPr>
        <p:spPr>
          <a:xfrm>
            <a:off x="8110940" y="800965"/>
            <a:ext cx="3082895" cy="92333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s-EC" i="1" dirty="0" smtClean="0"/>
              <a:t>P</a:t>
            </a:r>
            <a:r>
              <a:rPr lang="es-EC" dirty="0" smtClean="0"/>
              <a:t>&gt;0.05</a:t>
            </a:r>
          </a:p>
          <a:p>
            <a:pPr algn="ctr"/>
            <a:r>
              <a:rPr lang="es-EC" dirty="0" smtClean="0"/>
              <a:t>Sexo no es factor de Riesgo</a:t>
            </a:r>
          </a:p>
          <a:p>
            <a:pPr algn="ctr"/>
            <a:r>
              <a:rPr lang="es-EC" i="1" dirty="0" smtClean="0"/>
              <a:t>Anaplasma marginale</a:t>
            </a:r>
            <a:endParaRPr lang="es-EC" i="1" dirty="0"/>
          </a:p>
        </p:txBody>
      </p:sp>
      <p:sp>
        <p:nvSpPr>
          <p:cNvPr id="7" name="CuadroTexto 6"/>
          <p:cNvSpPr txBox="1"/>
          <p:nvPr/>
        </p:nvSpPr>
        <p:spPr>
          <a:xfrm>
            <a:off x="774700" y="6488668"/>
            <a:ext cx="1838965" cy="369332"/>
          </a:xfrm>
          <a:prstGeom prst="rect">
            <a:avLst/>
          </a:prstGeom>
          <a:noFill/>
        </p:spPr>
        <p:txBody>
          <a:bodyPr wrap="none" rtlCol="0">
            <a:spAutoFit/>
          </a:bodyPr>
          <a:lstStyle/>
          <a:p>
            <a:r>
              <a:rPr lang="es-EC" dirty="0" smtClean="0"/>
              <a:t>Bock </a:t>
            </a:r>
            <a:r>
              <a:rPr lang="es-EC" dirty="0" err="1" smtClean="0"/>
              <a:t>et.al</a:t>
            </a:r>
            <a:r>
              <a:rPr lang="es-EC" dirty="0" smtClean="0"/>
              <a:t>, 2004</a:t>
            </a:r>
            <a:endParaRPr lang="es-EC" dirty="0"/>
          </a:p>
        </p:txBody>
      </p:sp>
      <p:sp>
        <p:nvSpPr>
          <p:cNvPr id="8" name="CuadroTexto 7"/>
          <p:cNvSpPr txBox="1"/>
          <p:nvPr/>
        </p:nvSpPr>
        <p:spPr>
          <a:xfrm>
            <a:off x="8110940" y="1981313"/>
            <a:ext cx="3082895" cy="923330"/>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lgn="ctr"/>
            <a:r>
              <a:rPr lang="es-EC" i="1" dirty="0" smtClean="0"/>
              <a:t>P</a:t>
            </a:r>
            <a:r>
              <a:rPr lang="es-EC" dirty="0" smtClean="0"/>
              <a:t>&lt;0.05**</a:t>
            </a:r>
          </a:p>
          <a:p>
            <a:pPr algn="ctr"/>
            <a:r>
              <a:rPr lang="es-EC" dirty="0" smtClean="0"/>
              <a:t>Sexo no es factor de Riesgo</a:t>
            </a:r>
          </a:p>
          <a:p>
            <a:pPr algn="ctr"/>
            <a:r>
              <a:rPr lang="es-EC" i="1" dirty="0" smtClean="0"/>
              <a:t>Babesia </a:t>
            </a:r>
            <a:r>
              <a:rPr lang="es-EC" dirty="0" smtClean="0"/>
              <a:t>spp.</a:t>
            </a:r>
            <a:endParaRPr lang="es-EC" dirty="0"/>
          </a:p>
        </p:txBody>
      </p:sp>
      <p:sp>
        <p:nvSpPr>
          <p:cNvPr id="9" name="CuadroTexto 8"/>
          <p:cNvSpPr txBox="1"/>
          <p:nvPr/>
        </p:nvSpPr>
        <p:spPr>
          <a:xfrm>
            <a:off x="2594183" y="199229"/>
            <a:ext cx="2778325" cy="400110"/>
          </a:xfrm>
          <a:prstGeom prst="rect">
            <a:avLst/>
          </a:prstGeom>
          <a:noFill/>
        </p:spPr>
        <p:txBody>
          <a:bodyPr wrap="none" rtlCol="0">
            <a:spAutoFit/>
          </a:bodyPr>
          <a:lstStyle/>
          <a:p>
            <a:r>
              <a:rPr lang="es-EC" sz="2000" b="1" dirty="0" smtClean="0"/>
              <a:t>Prevalencia por Sexo</a:t>
            </a:r>
            <a:endParaRPr lang="es-EC" sz="2000" b="1" dirty="0"/>
          </a:p>
        </p:txBody>
      </p:sp>
      <p:sp>
        <p:nvSpPr>
          <p:cNvPr id="10" name="CuadroTexto 9"/>
          <p:cNvSpPr txBox="1"/>
          <p:nvPr/>
        </p:nvSpPr>
        <p:spPr>
          <a:xfrm>
            <a:off x="2589473" y="3338915"/>
            <a:ext cx="2763898" cy="400110"/>
          </a:xfrm>
          <a:prstGeom prst="rect">
            <a:avLst/>
          </a:prstGeom>
          <a:noFill/>
        </p:spPr>
        <p:txBody>
          <a:bodyPr wrap="none" rtlCol="0">
            <a:spAutoFit/>
          </a:bodyPr>
          <a:lstStyle/>
          <a:p>
            <a:r>
              <a:rPr lang="es-EC" sz="2000" b="1" dirty="0" smtClean="0"/>
              <a:t>Prevalencia por Raza</a:t>
            </a:r>
            <a:endParaRPr lang="es-EC" sz="2000" b="1" dirty="0"/>
          </a:p>
        </p:txBody>
      </p:sp>
    </p:spTree>
    <p:extLst>
      <p:ext uri="{BB962C8B-B14F-4D97-AF65-F5344CB8AC3E}">
        <p14:creationId xmlns:p14="http://schemas.microsoft.com/office/powerpoint/2010/main" val="1021878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animBg="1"/>
      <p:bldP spid="9"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253182" y="0"/>
            <a:ext cx="2938818" cy="897005"/>
          </a:xfrm>
        </p:spPr>
        <p:txBody>
          <a:bodyPr/>
          <a:lstStyle/>
          <a:p>
            <a:r>
              <a:rPr lang="es-EC" sz="3600" dirty="0" smtClean="0">
                <a:solidFill>
                  <a:schemeClr val="tx1"/>
                </a:solidFill>
              </a:rPr>
              <a:t>Resultados</a:t>
            </a:r>
            <a:endParaRPr lang="es-EC" sz="3600" dirty="0">
              <a:solidFill>
                <a:schemeClr val="tx1"/>
              </a:solidFill>
            </a:endParaRPr>
          </a:p>
        </p:txBody>
      </p:sp>
      <p:sp>
        <p:nvSpPr>
          <p:cNvPr id="3" name="CuadroTexto 2"/>
          <p:cNvSpPr txBox="1"/>
          <p:nvPr/>
        </p:nvSpPr>
        <p:spPr>
          <a:xfrm>
            <a:off x="342279" y="641913"/>
            <a:ext cx="6449202" cy="923330"/>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pPr algn="ctr"/>
            <a:r>
              <a:rPr lang="es-EC" dirty="0" smtClean="0"/>
              <a:t>Tendencia a decrecer </a:t>
            </a:r>
            <a:r>
              <a:rPr lang="es-EC" i="1" dirty="0" smtClean="0"/>
              <a:t>Anaplasma marginale</a:t>
            </a:r>
          </a:p>
          <a:p>
            <a:pPr marL="285750" indent="-285750" algn="ctr">
              <a:buFont typeface="Arial" panose="020B0604020202020204" pitchFamily="34" charset="0"/>
              <a:buChar char="•"/>
            </a:pPr>
            <a:r>
              <a:rPr lang="es-EC" dirty="0" smtClean="0"/>
              <a:t>Antibióticos</a:t>
            </a:r>
          </a:p>
          <a:p>
            <a:pPr marL="285750" indent="-285750" algn="ctr">
              <a:buFont typeface="Arial" panose="020B0604020202020204" pitchFamily="34" charset="0"/>
              <a:buChar char="•"/>
            </a:pPr>
            <a:r>
              <a:rPr lang="es-EC" dirty="0" smtClean="0"/>
              <a:t>Sectores con mayor prevalencia tienen menor edad media</a:t>
            </a:r>
            <a:endParaRPr lang="es-EC" dirty="0"/>
          </a:p>
        </p:txBody>
      </p:sp>
      <p:sp>
        <p:nvSpPr>
          <p:cNvPr id="5" name="Rectángulo 4"/>
          <p:cNvSpPr/>
          <p:nvPr/>
        </p:nvSpPr>
        <p:spPr>
          <a:xfrm>
            <a:off x="228600" y="4903292"/>
            <a:ext cx="6320961" cy="1200329"/>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s-EC" dirty="0"/>
              <a:t>Tendencia a decrecer </a:t>
            </a:r>
            <a:r>
              <a:rPr lang="es-EC" i="1" dirty="0" smtClean="0"/>
              <a:t>Babesia</a:t>
            </a:r>
            <a:r>
              <a:rPr lang="es-EC" dirty="0" smtClean="0"/>
              <a:t> spp.</a:t>
            </a:r>
            <a:endParaRPr lang="es-EC" dirty="0"/>
          </a:p>
          <a:p>
            <a:pPr marL="285750" indent="-285750" algn="ctr">
              <a:buFont typeface="Arial" panose="020B0604020202020204" pitchFamily="34" charset="0"/>
              <a:buChar char="•"/>
            </a:pPr>
            <a:r>
              <a:rPr lang="es-EC" dirty="0" smtClean="0"/>
              <a:t>En Animales mayores a 5 años la infección es poco común pero la severidad de la enfermedad se incrementa con la edad.</a:t>
            </a:r>
            <a:endParaRPr lang="es-EC" dirty="0"/>
          </a:p>
        </p:txBody>
      </p:sp>
      <p:sp>
        <p:nvSpPr>
          <p:cNvPr id="7" name="CuadroTexto 6"/>
          <p:cNvSpPr txBox="1"/>
          <p:nvPr/>
        </p:nvSpPr>
        <p:spPr>
          <a:xfrm>
            <a:off x="228600" y="6488668"/>
            <a:ext cx="4339650" cy="369332"/>
          </a:xfrm>
          <a:prstGeom prst="rect">
            <a:avLst/>
          </a:prstGeom>
          <a:noFill/>
        </p:spPr>
        <p:txBody>
          <a:bodyPr wrap="none" rtlCol="0">
            <a:spAutoFit/>
          </a:bodyPr>
          <a:lstStyle/>
          <a:p>
            <a:r>
              <a:rPr lang="es-EC" dirty="0" err="1"/>
              <a:t>Kocan</a:t>
            </a:r>
            <a:r>
              <a:rPr lang="es-EC" dirty="0"/>
              <a:t> et al., </a:t>
            </a:r>
            <a:r>
              <a:rPr lang="es-EC" dirty="0" smtClean="0"/>
              <a:t>2010; </a:t>
            </a:r>
            <a:r>
              <a:rPr lang="es-EC" dirty="0" err="1" smtClean="0"/>
              <a:t>Radostits</a:t>
            </a:r>
            <a:r>
              <a:rPr lang="es-EC" dirty="0" smtClean="0"/>
              <a:t> et al., 2006</a:t>
            </a:r>
            <a:endParaRPr lang="es-EC" dirty="0"/>
          </a:p>
        </p:txBody>
      </p:sp>
      <p:pic>
        <p:nvPicPr>
          <p:cNvPr id="9" name="Imagen 8"/>
          <p:cNvPicPr>
            <a:picLocks noChangeAspect="1"/>
          </p:cNvPicPr>
          <p:nvPr/>
        </p:nvPicPr>
        <p:blipFill>
          <a:blip r:embed="rId2"/>
          <a:stretch>
            <a:fillRect/>
          </a:stretch>
        </p:blipFill>
        <p:spPr>
          <a:xfrm>
            <a:off x="6197002" y="1795790"/>
            <a:ext cx="5851714" cy="3062678"/>
          </a:xfrm>
          <a:prstGeom prst="rect">
            <a:avLst/>
          </a:prstGeom>
        </p:spPr>
      </p:pic>
      <p:sp>
        <p:nvSpPr>
          <p:cNvPr id="10" name="CuadroTexto 9"/>
          <p:cNvSpPr txBox="1"/>
          <p:nvPr/>
        </p:nvSpPr>
        <p:spPr>
          <a:xfrm>
            <a:off x="6612000" y="4903292"/>
            <a:ext cx="5580000" cy="338554"/>
          </a:xfrm>
          <a:prstGeom prst="rect">
            <a:avLst/>
          </a:prstGeom>
          <a:solidFill>
            <a:schemeClr val="bg1"/>
          </a:solidFill>
        </p:spPr>
        <p:txBody>
          <a:bodyPr wrap="square" rtlCol="0">
            <a:spAutoFit/>
          </a:bodyPr>
          <a:lstStyle/>
          <a:p>
            <a:r>
              <a:rPr lang="es-EC" sz="1600" b="1" dirty="0" smtClean="0"/>
              <a:t>    </a:t>
            </a:r>
            <a:r>
              <a:rPr lang="es-EC" sz="1100" b="1" dirty="0" smtClean="0"/>
              <a:t> Prevalencia </a:t>
            </a:r>
            <a:r>
              <a:rPr lang="es-EC" sz="1100" b="1" i="1" dirty="0" smtClean="0"/>
              <a:t>A. marginale</a:t>
            </a:r>
            <a:r>
              <a:rPr lang="es-EC" sz="1100" b="1" dirty="0" smtClean="0"/>
              <a:t>             Prevalencia </a:t>
            </a:r>
            <a:r>
              <a:rPr lang="es-EC" sz="1100" b="1" i="1" dirty="0" smtClean="0"/>
              <a:t>Babesia</a:t>
            </a:r>
            <a:r>
              <a:rPr lang="es-EC" sz="1100" b="1" dirty="0" smtClean="0"/>
              <a:t> spp.           Edad media </a:t>
            </a:r>
            <a:endParaRPr lang="es-EC" sz="1100" b="1" dirty="0"/>
          </a:p>
        </p:txBody>
      </p:sp>
      <p:sp>
        <p:nvSpPr>
          <p:cNvPr id="11" name="Rectángulo 10"/>
          <p:cNvSpPr/>
          <p:nvPr/>
        </p:nvSpPr>
        <p:spPr>
          <a:xfrm>
            <a:off x="6665481" y="5022738"/>
            <a:ext cx="252000" cy="144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Rectángulo 11"/>
          <p:cNvSpPr/>
          <p:nvPr/>
        </p:nvSpPr>
        <p:spPr>
          <a:xfrm>
            <a:off x="8808820" y="5022738"/>
            <a:ext cx="252000" cy="1440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14" name="Conector recto 13"/>
          <p:cNvCxnSpPr/>
          <p:nvPr/>
        </p:nvCxnSpPr>
        <p:spPr>
          <a:xfrm>
            <a:off x="10938933" y="5072569"/>
            <a:ext cx="220134" cy="0"/>
          </a:xfrm>
          <a:prstGeom prst="line">
            <a:avLst/>
          </a:prstGeom>
          <a:ln>
            <a:solidFill>
              <a:srgbClr val="FFC000"/>
            </a:solidFill>
          </a:ln>
        </p:spPr>
        <p:style>
          <a:lnRef idx="3">
            <a:schemeClr val="dk1"/>
          </a:lnRef>
          <a:fillRef idx="0">
            <a:schemeClr val="dk1"/>
          </a:fillRef>
          <a:effectRef idx="2">
            <a:schemeClr val="dk1"/>
          </a:effectRef>
          <a:fontRef idx="minor">
            <a:schemeClr val="tx1"/>
          </a:fontRef>
        </p:style>
      </p:cxnSp>
      <p:pic>
        <p:nvPicPr>
          <p:cNvPr id="18" name="Imagen 17"/>
          <p:cNvPicPr>
            <a:picLocks noChangeAspect="1"/>
          </p:cNvPicPr>
          <p:nvPr/>
        </p:nvPicPr>
        <p:blipFill>
          <a:blip r:embed="rId3"/>
          <a:stretch>
            <a:fillRect/>
          </a:stretch>
        </p:blipFill>
        <p:spPr>
          <a:xfrm>
            <a:off x="753533" y="1795790"/>
            <a:ext cx="4783667" cy="2875290"/>
          </a:xfrm>
          <a:prstGeom prst="rect">
            <a:avLst/>
          </a:prstGeom>
        </p:spPr>
      </p:pic>
      <p:pic>
        <p:nvPicPr>
          <p:cNvPr id="19" name="Imagen 18"/>
          <p:cNvPicPr>
            <a:picLocks noChangeAspect="1"/>
          </p:cNvPicPr>
          <p:nvPr/>
        </p:nvPicPr>
        <p:blipFill>
          <a:blip r:embed="rId4"/>
          <a:stretch>
            <a:fillRect/>
          </a:stretch>
        </p:blipFill>
        <p:spPr>
          <a:xfrm>
            <a:off x="1041399" y="4518245"/>
            <a:ext cx="4258734" cy="282347"/>
          </a:xfrm>
          <a:prstGeom prst="rect">
            <a:avLst/>
          </a:prstGeom>
        </p:spPr>
      </p:pic>
    </p:spTree>
    <p:extLst>
      <p:ext uri="{BB962C8B-B14F-4D97-AF65-F5344CB8AC3E}">
        <p14:creationId xmlns:p14="http://schemas.microsoft.com/office/powerpoint/2010/main" val="87530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10" grpId="0" animBg="1"/>
      <p:bldP spid="11"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1"/>
          </a:xfrm>
        </p:spPr>
      </p:pic>
      <p:sp>
        <p:nvSpPr>
          <p:cNvPr id="5" name="CuadroTexto 4"/>
          <p:cNvSpPr txBox="1"/>
          <p:nvPr/>
        </p:nvSpPr>
        <p:spPr>
          <a:xfrm>
            <a:off x="1078440" y="274638"/>
            <a:ext cx="10035119" cy="1569660"/>
          </a:xfrm>
          <a:prstGeom prst="rect">
            <a:avLst/>
          </a:prstGeom>
          <a:noFill/>
        </p:spPr>
        <p:txBody>
          <a:bodyPr wrap="none" rtlCol="0">
            <a:spAutoFit/>
          </a:bodyPr>
          <a:lstStyle/>
          <a:p>
            <a:r>
              <a:rPr lang="es-EC" sz="9600" b="1" dirty="0" smtClean="0">
                <a:ln w="9525">
                  <a:solidFill>
                    <a:schemeClr val="bg1"/>
                  </a:solidFill>
                  <a:prstDash val="solid"/>
                </a:ln>
                <a:effectLst>
                  <a:outerShdw blurRad="12700" dist="38100" dir="2700000" algn="tl" rotWithShape="0">
                    <a:schemeClr val="bg1">
                      <a:lumMod val="50000"/>
                    </a:schemeClr>
                  </a:outerShdw>
                </a:effectLst>
              </a:rPr>
              <a:t>CONCLUSIONES</a:t>
            </a:r>
            <a:endParaRPr lang="es-EC" sz="9600" b="1"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8525672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154938" y="0"/>
            <a:ext cx="3926983" cy="832610"/>
          </a:xfrm>
        </p:spPr>
        <p:txBody>
          <a:bodyPr/>
          <a:lstStyle/>
          <a:p>
            <a:r>
              <a:rPr lang="es-EC" sz="3600" dirty="0" smtClean="0">
                <a:solidFill>
                  <a:schemeClr val="tx1"/>
                </a:solidFill>
              </a:rPr>
              <a:t>Conclusiones</a:t>
            </a:r>
            <a:endParaRPr lang="es-EC" sz="3600" dirty="0">
              <a:solidFill>
                <a:schemeClr val="tx1"/>
              </a:solidFill>
            </a:endParaRPr>
          </a:p>
        </p:txBody>
      </p:sp>
      <p:sp>
        <p:nvSpPr>
          <p:cNvPr id="3" name="Marcador de contenido 2"/>
          <p:cNvSpPr>
            <a:spLocks noGrp="1"/>
          </p:cNvSpPr>
          <p:nvPr>
            <p:ph idx="1"/>
          </p:nvPr>
        </p:nvSpPr>
        <p:spPr>
          <a:xfrm>
            <a:off x="838200" y="978796"/>
            <a:ext cx="10515600" cy="5198167"/>
          </a:xfrm>
        </p:spPr>
        <p:txBody>
          <a:bodyPr>
            <a:normAutofit/>
          </a:bodyPr>
          <a:lstStyle/>
          <a:p>
            <a:pPr algn="just"/>
            <a:r>
              <a:rPr lang="es-EC" sz="3200" dirty="0">
                <a:solidFill>
                  <a:schemeClr val="tx1"/>
                </a:solidFill>
              </a:rPr>
              <a:t>La técnica de PCR permitió </a:t>
            </a:r>
            <a:r>
              <a:rPr lang="es-EC" sz="3200" dirty="0" smtClean="0">
                <a:solidFill>
                  <a:schemeClr val="tx1"/>
                </a:solidFill>
              </a:rPr>
              <a:t>detectar altas prevalencias </a:t>
            </a:r>
            <a:r>
              <a:rPr lang="es-EC" sz="3200" dirty="0">
                <a:solidFill>
                  <a:schemeClr val="tx1"/>
                </a:solidFill>
              </a:rPr>
              <a:t>de </a:t>
            </a:r>
            <a:r>
              <a:rPr lang="es-EC" sz="3200" i="1" dirty="0">
                <a:solidFill>
                  <a:schemeClr val="tx1"/>
                </a:solidFill>
              </a:rPr>
              <a:t>A. marginale </a:t>
            </a:r>
            <a:r>
              <a:rPr lang="es-EC" sz="3200" dirty="0">
                <a:solidFill>
                  <a:schemeClr val="tx1"/>
                </a:solidFill>
              </a:rPr>
              <a:t>(67,06%) y </a:t>
            </a:r>
            <a:r>
              <a:rPr lang="es-EC" sz="3200" i="1" dirty="0">
                <a:solidFill>
                  <a:schemeClr val="tx1"/>
                </a:solidFill>
              </a:rPr>
              <a:t>Babesia</a:t>
            </a:r>
            <a:r>
              <a:rPr lang="es-EC" sz="3200" dirty="0">
                <a:solidFill>
                  <a:schemeClr val="tx1"/>
                </a:solidFill>
              </a:rPr>
              <a:t> spp. (25.88%) en bovinos de la </a:t>
            </a:r>
            <a:r>
              <a:rPr lang="es-EC" sz="3200" dirty="0" smtClean="0">
                <a:solidFill>
                  <a:schemeClr val="tx1"/>
                </a:solidFill>
              </a:rPr>
              <a:t>isla </a:t>
            </a:r>
            <a:r>
              <a:rPr lang="es-EC" sz="3200" dirty="0">
                <a:solidFill>
                  <a:schemeClr val="tx1"/>
                </a:solidFill>
              </a:rPr>
              <a:t>Santa Cruz, Provincia de Galápagos relacionada en mayor proporción a animales persistentemente infectados. </a:t>
            </a:r>
            <a:endParaRPr lang="es-EC" sz="3200" dirty="0" smtClean="0">
              <a:solidFill>
                <a:schemeClr val="tx1"/>
              </a:solidFill>
            </a:endParaRPr>
          </a:p>
          <a:p>
            <a:pPr algn="just"/>
            <a:endParaRPr lang="es-EC" sz="3200" dirty="0">
              <a:solidFill>
                <a:schemeClr val="tx1"/>
              </a:solidFill>
            </a:endParaRPr>
          </a:p>
          <a:p>
            <a:pPr algn="just"/>
            <a:r>
              <a:rPr lang="es-EC" sz="3200" dirty="0">
                <a:solidFill>
                  <a:schemeClr val="tx1"/>
                </a:solidFill>
              </a:rPr>
              <a:t>La presencia de </a:t>
            </a:r>
            <a:r>
              <a:rPr lang="es-EC" sz="3200" i="1" dirty="0">
                <a:solidFill>
                  <a:schemeClr val="tx1"/>
                </a:solidFill>
              </a:rPr>
              <a:t>A. marginale </a:t>
            </a:r>
            <a:r>
              <a:rPr lang="es-EC" sz="3200" dirty="0">
                <a:solidFill>
                  <a:schemeClr val="tx1"/>
                </a:solidFill>
              </a:rPr>
              <a:t>y de </a:t>
            </a:r>
            <a:r>
              <a:rPr lang="es-EC" sz="3200" i="1" dirty="0">
                <a:solidFill>
                  <a:schemeClr val="tx1"/>
                </a:solidFill>
              </a:rPr>
              <a:t>Babesia</a:t>
            </a:r>
            <a:r>
              <a:rPr lang="es-EC" sz="3200" dirty="0">
                <a:solidFill>
                  <a:schemeClr val="tx1"/>
                </a:solidFill>
              </a:rPr>
              <a:t> spp. en bovinos de la </a:t>
            </a:r>
            <a:r>
              <a:rPr lang="es-EC" sz="3200" dirty="0" smtClean="0">
                <a:solidFill>
                  <a:schemeClr val="tx1"/>
                </a:solidFill>
              </a:rPr>
              <a:t>isla </a:t>
            </a:r>
            <a:r>
              <a:rPr lang="es-EC" sz="3200" dirty="0">
                <a:solidFill>
                  <a:schemeClr val="tx1"/>
                </a:solidFill>
              </a:rPr>
              <a:t>Santa Cruz decrece con la edad del animal y podría estar ligada a un factor no identificado.</a:t>
            </a:r>
          </a:p>
          <a:p>
            <a:endParaRPr lang="es-EC" dirty="0" smtClean="0">
              <a:solidFill>
                <a:schemeClr val="tx1"/>
              </a:solidFill>
            </a:endParaRPr>
          </a:p>
          <a:p>
            <a:endParaRPr lang="es-EC" dirty="0">
              <a:solidFill>
                <a:schemeClr val="tx1"/>
              </a:solidFill>
            </a:endParaRPr>
          </a:p>
        </p:txBody>
      </p:sp>
    </p:spTree>
    <p:extLst>
      <p:ext uri="{BB962C8B-B14F-4D97-AF65-F5344CB8AC3E}">
        <p14:creationId xmlns:p14="http://schemas.microsoft.com/office/powerpoint/2010/main" val="4276886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43466" y="1193801"/>
            <a:ext cx="10972800" cy="4525963"/>
          </a:xfrm>
        </p:spPr>
        <p:txBody>
          <a:bodyPr/>
          <a:lstStyle/>
          <a:p>
            <a:pPr lvl="0" algn="just"/>
            <a:r>
              <a:rPr lang="es-EC" sz="3200" dirty="0">
                <a:solidFill>
                  <a:srgbClr val="000000"/>
                </a:solidFill>
              </a:rPr>
              <a:t>No se detectó presencia de anticuerpos </a:t>
            </a:r>
            <a:r>
              <a:rPr lang="es-EC" sz="3200" dirty="0" err="1">
                <a:solidFill>
                  <a:srgbClr val="000000"/>
                </a:solidFill>
              </a:rPr>
              <a:t>IgG</a:t>
            </a:r>
            <a:r>
              <a:rPr lang="es-EC" sz="3200" dirty="0">
                <a:solidFill>
                  <a:srgbClr val="000000"/>
                </a:solidFill>
              </a:rPr>
              <a:t> anti </a:t>
            </a:r>
            <a:r>
              <a:rPr lang="es-EC" sz="3200" i="1" dirty="0">
                <a:solidFill>
                  <a:srgbClr val="000000"/>
                </a:solidFill>
              </a:rPr>
              <a:t>Trypanosoma</a:t>
            </a:r>
            <a:r>
              <a:rPr lang="es-EC" sz="3200" dirty="0">
                <a:solidFill>
                  <a:srgbClr val="000000"/>
                </a:solidFill>
              </a:rPr>
              <a:t>  en bovinos de  la </a:t>
            </a:r>
            <a:r>
              <a:rPr lang="es-EC" sz="3200" dirty="0" smtClean="0">
                <a:solidFill>
                  <a:srgbClr val="000000"/>
                </a:solidFill>
              </a:rPr>
              <a:t>isla </a:t>
            </a:r>
            <a:r>
              <a:rPr lang="es-EC" sz="3200" dirty="0">
                <a:solidFill>
                  <a:srgbClr val="000000"/>
                </a:solidFill>
              </a:rPr>
              <a:t>Santa Cruz, sin embargo, al no haber realizado el muestreo en todas las fincas no podemos concluir que la Isla se encuentre libre de esta enfermedad. </a:t>
            </a:r>
            <a:endParaRPr lang="es-EC" sz="3200" dirty="0" smtClean="0">
              <a:solidFill>
                <a:srgbClr val="000000"/>
              </a:solidFill>
            </a:endParaRPr>
          </a:p>
          <a:p>
            <a:pPr lvl="0" algn="just"/>
            <a:endParaRPr lang="es-EC" sz="3200" dirty="0">
              <a:solidFill>
                <a:srgbClr val="000000"/>
              </a:solidFill>
            </a:endParaRPr>
          </a:p>
          <a:p>
            <a:pPr lvl="0" algn="just"/>
            <a:r>
              <a:rPr lang="es-EC" sz="3200" dirty="0">
                <a:solidFill>
                  <a:srgbClr val="000000"/>
                </a:solidFill>
              </a:rPr>
              <a:t>Los resultados obtenidos en este estudio servirán como base para el desarrollo de programas de control de </a:t>
            </a:r>
            <a:r>
              <a:rPr lang="es-EC" sz="3200" dirty="0" err="1">
                <a:solidFill>
                  <a:srgbClr val="000000"/>
                </a:solidFill>
              </a:rPr>
              <a:t>hemopárasitos</a:t>
            </a:r>
            <a:r>
              <a:rPr lang="es-EC" sz="3200" dirty="0">
                <a:solidFill>
                  <a:srgbClr val="000000"/>
                </a:solidFill>
              </a:rPr>
              <a:t> en bovinos. </a:t>
            </a:r>
          </a:p>
        </p:txBody>
      </p:sp>
      <p:sp>
        <p:nvSpPr>
          <p:cNvPr id="4" name="Título 1"/>
          <p:cNvSpPr>
            <a:spLocks noGrp="1"/>
          </p:cNvSpPr>
          <p:nvPr>
            <p:ph type="title"/>
          </p:nvPr>
        </p:nvSpPr>
        <p:spPr>
          <a:xfrm>
            <a:off x="8043333" y="0"/>
            <a:ext cx="4148667" cy="741362"/>
          </a:xfrm>
        </p:spPr>
        <p:txBody>
          <a:bodyPr/>
          <a:lstStyle/>
          <a:p>
            <a:r>
              <a:rPr lang="es-EC" sz="3600" dirty="0" smtClean="0">
                <a:solidFill>
                  <a:schemeClr val="tx1"/>
                </a:solidFill>
              </a:rPr>
              <a:t>Conclusiones</a:t>
            </a:r>
            <a:endParaRPr lang="es-EC" sz="3600" dirty="0">
              <a:solidFill>
                <a:schemeClr val="tx1"/>
              </a:solidFill>
            </a:endParaRPr>
          </a:p>
        </p:txBody>
      </p:sp>
    </p:spTree>
    <p:extLst>
      <p:ext uri="{BB962C8B-B14F-4D97-AF65-F5344CB8AC3E}">
        <p14:creationId xmlns:p14="http://schemas.microsoft.com/office/powerpoint/2010/main" val="8649495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p:spPr>
      </p:pic>
      <p:sp>
        <p:nvSpPr>
          <p:cNvPr id="5" name="CuadroTexto 4"/>
          <p:cNvSpPr txBox="1"/>
          <p:nvPr/>
        </p:nvSpPr>
        <p:spPr>
          <a:xfrm>
            <a:off x="1055077" y="450165"/>
            <a:ext cx="9761005" cy="1569660"/>
          </a:xfrm>
          <a:prstGeom prst="rect">
            <a:avLst/>
          </a:prstGeom>
          <a:noFill/>
        </p:spPr>
        <p:txBody>
          <a:bodyPr wrap="none" rtlCol="0">
            <a:spAutoFit/>
          </a:bodyPr>
          <a:lstStyle/>
          <a:p>
            <a:r>
              <a:rPr lang="es-EC" sz="9600" b="1" dirty="0" smtClean="0">
                <a:ln w="9525">
                  <a:solidFill>
                    <a:schemeClr val="bg1"/>
                  </a:solidFill>
                  <a:prstDash val="solid"/>
                </a:ln>
                <a:effectLst>
                  <a:outerShdw blurRad="12700" dist="38100" dir="2700000" algn="tl" rotWithShape="0">
                    <a:schemeClr val="bg1">
                      <a:lumMod val="50000"/>
                    </a:schemeClr>
                  </a:outerShdw>
                </a:effectLst>
              </a:rPr>
              <a:t>INTRODUCCIÓN</a:t>
            </a:r>
            <a:endParaRPr lang="es-EC" sz="9600" b="1"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8917170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pic>
        <p:nvPicPr>
          <p:cNvPr id="6" name="Marcador de contenido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p:spPr>
      </p:pic>
      <p:sp>
        <p:nvSpPr>
          <p:cNvPr id="7" name="CuadroTexto 6"/>
          <p:cNvSpPr txBox="1"/>
          <p:nvPr/>
        </p:nvSpPr>
        <p:spPr>
          <a:xfrm>
            <a:off x="0" y="0"/>
            <a:ext cx="12384000" cy="2923877"/>
          </a:xfrm>
          <a:prstGeom prst="rect">
            <a:avLst/>
          </a:prstGeom>
          <a:noFill/>
        </p:spPr>
        <p:txBody>
          <a:bodyPr wrap="square" rtlCol="0">
            <a:spAutoFit/>
          </a:bodyPr>
          <a:lstStyle/>
          <a:p>
            <a:r>
              <a:rPr lang="es-EC" sz="9200" b="1" dirty="0">
                <a:ln w="9525">
                  <a:solidFill>
                    <a:schemeClr val="bg1"/>
                  </a:solidFill>
                  <a:prstDash val="solid"/>
                </a:ln>
                <a:effectLst>
                  <a:outerShdw blurRad="12700" dist="38100" dir="2700000" algn="tl" rotWithShape="0">
                    <a:schemeClr val="bg1">
                      <a:lumMod val="50000"/>
                    </a:schemeClr>
                  </a:outerShdw>
                </a:effectLst>
              </a:rPr>
              <a:t>R</a:t>
            </a:r>
            <a:r>
              <a:rPr lang="es-EC" sz="9200" b="1" dirty="0" smtClean="0">
                <a:ln w="9525">
                  <a:solidFill>
                    <a:schemeClr val="bg1"/>
                  </a:solidFill>
                  <a:prstDash val="solid"/>
                </a:ln>
                <a:effectLst>
                  <a:outerShdw blurRad="12700" dist="38100" dir="2700000" algn="tl" rotWithShape="0">
                    <a:schemeClr val="bg1">
                      <a:lumMod val="50000"/>
                    </a:schemeClr>
                  </a:outerShdw>
                </a:effectLst>
              </a:rPr>
              <a:t>ECOMENDACIONES</a:t>
            </a:r>
            <a:endParaRPr lang="es-EC" sz="9200" b="1"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46563985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492285" y="0"/>
            <a:ext cx="4699715" cy="819731"/>
          </a:xfrm>
        </p:spPr>
        <p:txBody>
          <a:bodyPr/>
          <a:lstStyle/>
          <a:p>
            <a:r>
              <a:rPr lang="es-EC" sz="3600" dirty="0" smtClean="0">
                <a:solidFill>
                  <a:schemeClr val="tx1"/>
                </a:solidFill>
              </a:rPr>
              <a:t>Recomendaciones</a:t>
            </a:r>
            <a:endParaRPr lang="es-EC" sz="3600" dirty="0">
              <a:solidFill>
                <a:schemeClr val="tx1"/>
              </a:solidFill>
            </a:endParaRPr>
          </a:p>
        </p:txBody>
      </p:sp>
      <p:sp>
        <p:nvSpPr>
          <p:cNvPr id="3" name="Marcador de contenido 2"/>
          <p:cNvSpPr>
            <a:spLocks noGrp="1"/>
          </p:cNvSpPr>
          <p:nvPr>
            <p:ph idx="1"/>
          </p:nvPr>
        </p:nvSpPr>
        <p:spPr>
          <a:xfrm>
            <a:off x="630577" y="725062"/>
            <a:ext cx="10807890" cy="5499279"/>
          </a:xfrm>
        </p:spPr>
        <p:txBody>
          <a:bodyPr>
            <a:normAutofit/>
          </a:bodyPr>
          <a:lstStyle/>
          <a:p>
            <a:r>
              <a:rPr lang="es-EC" sz="2800" dirty="0">
                <a:solidFill>
                  <a:schemeClr val="tx1"/>
                </a:solidFill>
              </a:rPr>
              <a:t>Se recomienda </a:t>
            </a:r>
            <a:r>
              <a:rPr lang="es-EC" sz="2800" dirty="0" smtClean="0">
                <a:solidFill>
                  <a:schemeClr val="tx1"/>
                </a:solidFill>
              </a:rPr>
              <a:t>utilizar el </a:t>
            </a:r>
            <a:r>
              <a:rPr lang="es-EC" sz="2800" dirty="0">
                <a:solidFill>
                  <a:schemeClr val="tx1"/>
                </a:solidFill>
              </a:rPr>
              <a:t>gen </a:t>
            </a:r>
            <a:r>
              <a:rPr lang="es-EC" sz="2800" dirty="0" smtClean="0">
                <a:solidFill>
                  <a:schemeClr val="tx1"/>
                </a:solidFill>
              </a:rPr>
              <a:t>msp1α </a:t>
            </a:r>
            <a:r>
              <a:rPr lang="es-EC" sz="2800" dirty="0">
                <a:solidFill>
                  <a:schemeClr val="tx1"/>
                </a:solidFill>
              </a:rPr>
              <a:t>como </a:t>
            </a:r>
            <a:r>
              <a:rPr lang="es-EC" sz="2800" dirty="0" smtClean="0">
                <a:solidFill>
                  <a:schemeClr val="tx1"/>
                </a:solidFill>
              </a:rPr>
              <a:t>marcador molecular </a:t>
            </a:r>
            <a:r>
              <a:rPr lang="es-EC" sz="2800" dirty="0">
                <a:solidFill>
                  <a:schemeClr val="tx1"/>
                </a:solidFill>
              </a:rPr>
              <a:t>para identificar el origen geográfico de la cepa de </a:t>
            </a:r>
            <a:r>
              <a:rPr lang="es-EC" sz="2800" i="1" dirty="0">
                <a:solidFill>
                  <a:schemeClr val="tx1"/>
                </a:solidFill>
              </a:rPr>
              <a:t>Anaplasma marginale </a:t>
            </a:r>
            <a:r>
              <a:rPr lang="es-EC" sz="2800" dirty="0">
                <a:solidFill>
                  <a:schemeClr val="tx1"/>
                </a:solidFill>
              </a:rPr>
              <a:t>que circula en la isla Santa Cruz, </a:t>
            </a:r>
            <a:r>
              <a:rPr lang="es-EC" sz="2800" dirty="0" smtClean="0">
                <a:solidFill>
                  <a:schemeClr val="tx1"/>
                </a:solidFill>
              </a:rPr>
              <a:t>para verificar transmisibilidad por garrapatas.</a:t>
            </a:r>
          </a:p>
          <a:p>
            <a:endParaRPr lang="es-EC" sz="2800" dirty="0">
              <a:solidFill>
                <a:schemeClr val="tx1"/>
              </a:solidFill>
            </a:endParaRPr>
          </a:p>
          <a:p>
            <a:r>
              <a:rPr lang="es-EC" sz="2800" dirty="0" smtClean="0">
                <a:solidFill>
                  <a:schemeClr val="tx1"/>
                </a:solidFill>
              </a:rPr>
              <a:t>Determinar </a:t>
            </a:r>
            <a:r>
              <a:rPr lang="es-EC" sz="2800" dirty="0">
                <a:solidFill>
                  <a:schemeClr val="tx1"/>
                </a:solidFill>
              </a:rPr>
              <a:t>si </a:t>
            </a:r>
            <a:r>
              <a:rPr lang="es-EC" sz="2800" i="1" dirty="0" err="1" smtClean="0">
                <a:solidFill>
                  <a:schemeClr val="tx1"/>
                </a:solidFill>
              </a:rPr>
              <a:t>Rhipicephalus</a:t>
            </a:r>
            <a:r>
              <a:rPr lang="es-EC" sz="2800" i="1" dirty="0" smtClean="0">
                <a:solidFill>
                  <a:schemeClr val="tx1"/>
                </a:solidFill>
              </a:rPr>
              <a:t> </a:t>
            </a:r>
            <a:r>
              <a:rPr lang="es-EC" sz="2800" i="1" dirty="0" err="1">
                <a:solidFill>
                  <a:schemeClr val="tx1"/>
                </a:solidFill>
              </a:rPr>
              <a:t>microplus</a:t>
            </a:r>
            <a:r>
              <a:rPr lang="es-EC" sz="2800" i="1" dirty="0">
                <a:solidFill>
                  <a:schemeClr val="tx1"/>
                </a:solidFill>
              </a:rPr>
              <a:t> </a:t>
            </a:r>
            <a:r>
              <a:rPr lang="es-EC" sz="2800" dirty="0">
                <a:solidFill>
                  <a:schemeClr val="tx1"/>
                </a:solidFill>
              </a:rPr>
              <a:t>es el vector biológico de </a:t>
            </a:r>
            <a:r>
              <a:rPr lang="es-EC" sz="2800" i="1" dirty="0">
                <a:solidFill>
                  <a:schemeClr val="tx1"/>
                </a:solidFill>
              </a:rPr>
              <a:t>A. marginales</a:t>
            </a:r>
            <a:r>
              <a:rPr lang="es-EC" sz="2800" dirty="0">
                <a:solidFill>
                  <a:schemeClr val="tx1"/>
                </a:solidFill>
              </a:rPr>
              <a:t> o  su vez confirmar si existe otro género de garrapatas circulando entre los bovinos de la Isla</a:t>
            </a:r>
            <a:r>
              <a:rPr lang="es-EC" sz="2800" dirty="0" smtClean="0">
                <a:solidFill>
                  <a:schemeClr val="tx1"/>
                </a:solidFill>
              </a:rPr>
              <a:t>.</a:t>
            </a:r>
          </a:p>
          <a:p>
            <a:endParaRPr lang="es-EC" sz="2800" dirty="0">
              <a:solidFill>
                <a:schemeClr val="tx1"/>
              </a:solidFill>
            </a:endParaRPr>
          </a:p>
          <a:p>
            <a:r>
              <a:rPr lang="es-EC" sz="2800" dirty="0">
                <a:solidFill>
                  <a:schemeClr val="tx1"/>
                </a:solidFill>
              </a:rPr>
              <a:t>Realizar </a:t>
            </a:r>
            <a:r>
              <a:rPr lang="es-EC" sz="2800" dirty="0" smtClean="0">
                <a:solidFill>
                  <a:schemeClr val="tx1"/>
                </a:solidFill>
              </a:rPr>
              <a:t>un análisis </a:t>
            </a:r>
            <a:r>
              <a:rPr lang="es-EC" sz="2800" dirty="0">
                <a:solidFill>
                  <a:schemeClr val="tx1"/>
                </a:solidFill>
              </a:rPr>
              <a:t>en bovinos menores de un año con el fin de determinar si </a:t>
            </a:r>
            <a:r>
              <a:rPr lang="es-EC" sz="2800" dirty="0" smtClean="0">
                <a:solidFill>
                  <a:schemeClr val="tx1"/>
                </a:solidFill>
              </a:rPr>
              <a:t>existe </a:t>
            </a:r>
            <a:r>
              <a:rPr lang="es-EC" sz="2800" dirty="0">
                <a:solidFill>
                  <a:schemeClr val="tx1"/>
                </a:solidFill>
              </a:rPr>
              <a:t>un equilibrio </a:t>
            </a:r>
            <a:r>
              <a:rPr lang="es-EC" sz="2800" dirty="0" err="1" smtClean="0">
                <a:solidFill>
                  <a:schemeClr val="tx1"/>
                </a:solidFill>
              </a:rPr>
              <a:t>enzoótico</a:t>
            </a:r>
            <a:r>
              <a:rPr lang="es-EC" sz="2800" dirty="0" smtClean="0">
                <a:solidFill>
                  <a:schemeClr val="tx1"/>
                </a:solidFill>
              </a:rPr>
              <a:t> </a:t>
            </a:r>
            <a:r>
              <a:rPr lang="es-EC" sz="2800" dirty="0">
                <a:solidFill>
                  <a:schemeClr val="tx1"/>
                </a:solidFill>
              </a:rPr>
              <a:t>de </a:t>
            </a:r>
            <a:r>
              <a:rPr lang="es-EC" sz="2800" i="1" dirty="0" smtClean="0">
                <a:solidFill>
                  <a:schemeClr val="tx1"/>
                </a:solidFill>
              </a:rPr>
              <a:t>Babesia</a:t>
            </a:r>
            <a:r>
              <a:rPr lang="es-EC" sz="2800" dirty="0" smtClean="0">
                <a:solidFill>
                  <a:schemeClr val="tx1"/>
                </a:solidFill>
              </a:rPr>
              <a:t> </a:t>
            </a:r>
            <a:r>
              <a:rPr lang="es-EC" sz="2800" dirty="0">
                <a:solidFill>
                  <a:schemeClr val="tx1"/>
                </a:solidFill>
              </a:rPr>
              <a:t>spp.</a:t>
            </a:r>
          </a:p>
          <a:p>
            <a:endParaRPr lang="es-EC" dirty="0">
              <a:solidFill>
                <a:schemeClr val="tx1"/>
              </a:solidFill>
            </a:endParaRPr>
          </a:p>
        </p:txBody>
      </p:sp>
    </p:spTree>
    <p:extLst>
      <p:ext uri="{BB962C8B-B14F-4D97-AF65-F5344CB8AC3E}">
        <p14:creationId xmlns:p14="http://schemas.microsoft.com/office/powerpoint/2010/main" val="3293806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60400" y="956734"/>
            <a:ext cx="10972800" cy="4525963"/>
          </a:xfrm>
        </p:spPr>
        <p:txBody>
          <a:bodyPr/>
          <a:lstStyle/>
          <a:p>
            <a:r>
              <a:rPr lang="es-EC" sz="2800" dirty="0">
                <a:solidFill>
                  <a:schemeClr val="tx1"/>
                </a:solidFill>
              </a:rPr>
              <a:t>Secuenciar el fragmento amplificado de </a:t>
            </a:r>
            <a:r>
              <a:rPr lang="es-EC" sz="2800" i="1" dirty="0">
                <a:solidFill>
                  <a:schemeClr val="tx1"/>
                </a:solidFill>
              </a:rPr>
              <a:t>Babesia</a:t>
            </a:r>
            <a:r>
              <a:rPr lang="es-EC" sz="2800" dirty="0">
                <a:solidFill>
                  <a:schemeClr val="tx1"/>
                </a:solidFill>
              </a:rPr>
              <a:t> spp. </a:t>
            </a:r>
            <a:r>
              <a:rPr lang="es-EC" sz="2800" dirty="0" smtClean="0">
                <a:solidFill>
                  <a:schemeClr val="tx1"/>
                </a:solidFill>
              </a:rPr>
              <a:t>para </a:t>
            </a:r>
            <a:r>
              <a:rPr lang="es-EC" sz="2800" dirty="0">
                <a:solidFill>
                  <a:schemeClr val="tx1"/>
                </a:solidFill>
              </a:rPr>
              <a:t>identificar la especie </a:t>
            </a:r>
            <a:r>
              <a:rPr lang="es-EC" sz="2800" dirty="0" smtClean="0">
                <a:solidFill>
                  <a:schemeClr val="tx1"/>
                </a:solidFill>
              </a:rPr>
              <a:t>circulante en </a:t>
            </a:r>
            <a:r>
              <a:rPr lang="es-EC" sz="2800" dirty="0">
                <a:solidFill>
                  <a:schemeClr val="tx1"/>
                </a:solidFill>
              </a:rPr>
              <a:t>bovinos de la </a:t>
            </a:r>
            <a:r>
              <a:rPr lang="es-EC" sz="2800" dirty="0" smtClean="0">
                <a:solidFill>
                  <a:schemeClr val="tx1"/>
                </a:solidFill>
              </a:rPr>
              <a:t>Isla.</a:t>
            </a:r>
          </a:p>
          <a:p>
            <a:endParaRPr lang="es-EC" sz="2800" dirty="0">
              <a:solidFill>
                <a:schemeClr val="tx1"/>
              </a:solidFill>
            </a:endParaRPr>
          </a:p>
          <a:p>
            <a:r>
              <a:rPr lang="es-EC" sz="2800" dirty="0">
                <a:solidFill>
                  <a:schemeClr val="tx1"/>
                </a:solidFill>
              </a:rPr>
              <a:t>Establecer medidas de control de </a:t>
            </a:r>
            <a:r>
              <a:rPr lang="es-EC" sz="2800" dirty="0" smtClean="0">
                <a:solidFill>
                  <a:schemeClr val="tx1"/>
                </a:solidFill>
              </a:rPr>
              <a:t>garrapata para </a:t>
            </a:r>
            <a:r>
              <a:rPr lang="es-EC" sz="2800" dirty="0">
                <a:solidFill>
                  <a:schemeClr val="tx1"/>
                </a:solidFill>
              </a:rPr>
              <a:t>minimizar y evitar los casos clínicos ocasionados </a:t>
            </a:r>
            <a:r>
              <a:rPr lang="es-EC" sz="2800" i="1" dirty="0">
                <a:solidFill>
                  <a:schemeClr val="tx1"/>
                </a:solidFill>
              </a:rPr>
              <a:t>por A. marginale</a:t>
            </a:r>
            <a:r>
              <a:rPr lang="es-EC" sz="2800" dirty="0">
                <a:solidFill>
                  <a:schemeClr val="tx1"/>
                </a:solidFill>
              </a:rPr>
              <a:t> y </a:t>
            </a:r>
            <a:r>
              <a:rPr lang="es-EC" sz="2800" i="1" dirty="0">
                <a:solidFill>
                  <a:schemeClr val="tx1"/>
                </a:solidFill>
              </a:rPr>
              <a:t>Babesia</a:t>
            </a:r>
            <a:r>
              <a:rPr lang="es-EC" sz="2800" dirty="0">
                <a:solidFill>
                  <a:schemeClr val="tx1"/>
                </a:solidFill>
              </a:rPr>
              <a:t> spp</a:t>
            </a:r>
            <a:r>
              <a:rPr lang="es-EC" sz="2800" dirty="0" smtClean="0">
                <a:solidFill>
                  <a:schemeClr val="tx1"/>
                </a:solidFill>
              </a:rPr>
              <a:t>.</a:t>
            </a:r>
          </a:p>
          <a:p>
            <a:endParaRPr lang="es-EC" sz="2800" dirty="0">
              <a:solidFill>
                <a:schemeClr val="tx1"/>
              </a:solidFill>
            </a:endParaRPr>
          </a:p>
          <a:p>
            <a:r>
              <a:rPr lang="es-EC" sz="2800" dirty="0">
                <a:solidFill>
                  <a:schemeClr val="tx1"/>
                </a:solidFill>
              </a:rPr>
              <a:t>Confirmar los resultados de </a:t>
            </a:r>
            <a:r>
              <a:rPr lang="es-EC" sz="2800" dirty="0" err="1">
                <a:solidFill>
                  <a:schemeClr val="tx1"/>
                </a:solidFill>
              </a:rPr>
              <a:t>ELISAi</a:t>
            </a:r>
            <a:r>
              <a:rPr lang="es-EC" sz="2800" dirty="0">
                <a:solidFill>
                  <a:schemeClr val="tx1"/>
                </a:solidFill>
              </a:rPr>
              <a:t> para detectar </a:t>
            </a:r>
            <a:r>
              <a:rPr lang="es-EC" sz="2800" i="1" dirty="0">
                <a:solidFill>
                  <a:schemeClr val="tx1"/>
                </a:solidFill>
              </a:rPr>
              <a:t>Trypanosoma</a:t>
            </a:r>
            <a:r>
              <a:rPr lang="es-EC" sz="2800" dirty="0">
                <a:solidFill>
                  <a:schemeClr val="tx1"/>
                </a:solidFill>
              </a:rPr>
              <a:t> spp. mediante la utilización del diagnóstico molecular.</a:t>
            </a:r>
          </a:p>
          <a:p>
            <a:pPr marL="0" indent="0">
              <a:buNone/>
            </a:pPr>
            <a:endParaRPr lang="es-EC" sz="2000" dirty="0"/>
          </a:p>
        </p:txBody>
      </p:sp>
      <p:sp>
        <p:nvSpPr>
          <p:cNvPr id="4" name="Título 1"/>
          <p:cNvSpPr>
            <a:spLocks noGrp="1"/>
          </p:cNvSpPr>
          <p:nvPr>
            <p:ph type="title"/>
          </p:nvPr>
        </p:nvSpPr>
        <p:spPr>
          <a:xfrm>
            <a:off x="7213599" y="0"/>
            <a:ext cx="4859867" cy="758295"/>
          </a:xfrm>
        </p:spPr>
        <p:txBody>
          <a:bodyPr/>
          <a:lstStyle/>
          <a:p>
            <a:r>
              <a:rPr lang="es-EC" sz="3600" dirty="0" smtClean="0">
                <a:solidFill>
                  <a:schemeClr val="tx1"/>
                </a:solidFill>
              </a:rPr>
              <a:t>Recomendaciones</a:t>
            </a:r>
            <a:endParaRPr lang="es-EC" sz="3600" dirty="0">
              <a:solidFill>
                <a:schemeClr val="tx1"/>
              </a:solidFill>
            </a:endParaRPr>
          </a:p>
        </p:txBody>
      </p:sp>
    </p:spTree>
    <p:extLst>
      <p:ext uri="{BB962C8B-B14F-4D97-AF65-F5344CB8AC3E}">
        <p14:creationId xmlns:p14="http://schemas.microsoft.com/office/powerpoint/2010/main" val="42663534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258888" y="44624"/>
            <a:ext cx="8229600" cy="850106"/>
          </a:xfrm>
        </p:spPr>
        <p:txBody>
          <a:bodyPr/>
          <a:lstStyle/>
          <a:p>
            <a:r>
              <a:rPr lang="es-EC" sz="3600" dirty="0" smtClean="0">
                <a:solidFill>
                  <a:schemeClr val="tx1"/>
                </a:solidFill>
              </a:rPr>
              <a:t>AGRADECIMIENTOS </a:t>
            </a:r>
            <a:endParaRPr lang="es-EC" sz="3600" dirty="0">
              <a:solidFill>
                <a:schemeClr val="tx1"/>
              </a:solidFill>
            </a:endParaRPr>
          </a:p>
        </p:txBody>
      </p:sp>
      <p:sp>
        <p:nvSpPr>
          <p:cNvPr id="4" name="AutoShape 2" descr="Image may contain: 6 people, people standing"/>
          <p:cNvSpPr>
            <a:spLocks noChangeAspect="1" noChangeArrowheads="1"/>
          </p:cNvSpPr>
          <p:nvPr/>
        </p:nvSpPr>
        <p:spPr bwMode="auto">
          <a:xfrm>
            <a:off x="1587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6" name="AutoShape 5" descr="Resultado de imagen para gracias con adn"/>
          <p:cNvSpPr>
            <a:spLocks noChangeAspect="1" noChangeArrowheads="1"/>
          </p:cNvSpPr>
          <p:nvPr/>
        </p:nvSpPr>
        <p:spPr bwMode="auto">
          <a:xfrm>
            <a:off x="1739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7" name="AutoShape 7" descr="Resultado de imagen para gracias con adn"/>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9" name="Rectángulo 4"/>
          <p:cNvSpPr/>
          <p:nvPr/>
        </p:nvSpPr>
        <p:spPr>
          <a:xfrm>
            <a:off x="5405859" y="748333"/>
            <a:ext cx="5915550" cy="2893100"/>
          </a:xfrm>
          <a:prstGeom prst="rect">
            <a:avLst/>
          </a:prstGeom>
        </p:spPr>
        <p:txBody>
          <a:bodyPr wrap="square">
            <a:spAutoFit/>
          </a:bodyPr>
          <a:lstStyle/>
          <a:p>
            <a:pPr algn="ctr"/>
            <a:r>
              <a:rPr lang="es-EC" sz="1300" b="1" dirty="0">
                <a:latin typeface="+mj-lt"/>
                <a:cs typeface="Times" panose="02020603050405020304" pitchFamily="18" charset="0"/>
              </a:rPr>
              <a:t>Colaboradores científicos</a:t>
            </a:r>
            <a:r>
              <a:rPr lang="es-EC" sz="1300" dirty="0">
                <a:latin typeface="+mj-lt"/>
                <a:cs typeface="Times" panose="02020603050405020304" pitchFamily="18" charset="0"/>
              </a:rPr>
              <a:t>: </a:t>
            </a:r>
          </a:p>
          <a:p>
            <a:pPr algn="ctr"/>
            <a:endParaRPr lang="es-EC" sz="1300" dirty="0">
              <a:latin typeface="+mj-lt"/>
              <a:cs typeface="Times" panose="02020603050405020304" pitchFamily="18" charset="0"/>
            </a:endParaRPr>
          </a:p>
          <a:p>
            <a:pPr algn="ctr"/>
            <a:r>
              <a:rPr lang="es-EC" sz="1300" dirty="0" smtClean="0">
                <a:cs typeface="Times" panose="02020603050405020304" pitchFamily="18" charset="0"/>
              </a:rPr>
              <a:t>Freddy Proaño, </a:t>
            </a:r>
            <a:r>
              <a:rPr lang="es-EC" sz="1300" dirty="0" err="1" smtClean="0">
                <a:cs typeface="Times" panose="02020603050405020304" pitchFamily="18" charset="0"/>
              </a:rPr>
              <a:t>Ph.D</a:t>
            </a:r>
            <a:r>
              <a:rPr lang="es-EC" sz="1300" dirty="0" smtClean="0">
                <a:cs typeface="Times" panose="02020603050405020304" pitchFamily="18" charset="0"/>
              </a:rPr>
              <a:t>. </a:t>
            </a:r>
            <a:endParaRPr lang="es-EC" sz="1300" dirty="0">
              <a:cs typeface="Times" panose="02020603050405020304" pitchFamily="18" charset="0"/>
            </a:endParaRPr>
          </a:p>
          <a:p>
            <a:pPr algn="ctr"/>
            <a:r>
              <a:rPr lang="es-EC" sz="1300" dirty="0">
                <a:cs typeface="Times" panose="02020603050405020304" pitchFamily="18" charset="0"/>
              </a:rPr>
              <a:t>Carrera de Ingeniería en Biotecnología Matriz </a:t>
            </a:r>
            <a:r>
              <a:rPr lang="es-EC" sz="1300" dirty="0" err="1">
                <a:cs typeface="Times" panose="02020603050405020304" pitchFamily="18" charset="0"/>
              </a:rPr>
              <a:t>Sangolquí</a:t>
            </a:r>
            <a:r>
              <a:rPr lang="es-EC" sz="1300" dirty="0">
                <a:cs typeface="Times" panose="02020603050405020304" pitchFamily="18" charset="0"/>
              </a:rPr>
              <a:t> - ESPE</a:t>
            </a:r>
          </a:p>
          <a:p>
            <a:pPr algn="ctr"/>
            <a:endParaRPr lang="es-EC" sz="1300" dirty="0" smtClean="0">
              <a:latin typeface="+mj-lt"/>
              <a:cs typeface="Times" panose="02020603050405020304" pitchFamily="18" charset="0"/>
            </a:endParaRPr>
          </a:p>
          <a:p>
            <a:pPr algn="ctr"/>
            <a:r>
              <a:rPr lang="es-EC" sz="1300" dirty="0" smtClean="0">
                <a:latin typeface="+mj-lt"/>
                <a:cs typeface="Times" panose="02020603050405020304" pitchFamily="18" charset="0"/>
              </a:rPr>
              <a:t>Armando </a:t>
            </a:r>
            <a:r>
              <a:rPr lang="es-EC" sz="1300" dirty="0">
                <a:latin typeface="+mj-lt"/>
                <a:cs typeface="Times" panose="02020603050405020304" pitchFamily="18" charset="0"/>
              </a:rPr>
              <a:t>Reyna, </a:t>
            </a:r>
            <a:r>
              <a:rPr lang="es-EC" sz="1300" dirty="0" err="1" smtClean="0">
                <a:latin typeface="+mj-lt"/>
                <a:cs typeface="Times" panose="02020603050405020304" pitchFamily="18" charset="0"/>
              </a:rPr>
              <a:t>Ph.D</a:t>
            </a:r>
            <a:r>
              <a:rPr lang="es-EC" sz="1300" dirty="0">
                <a:latin typeface="+mj-lt"/>
                <a:cs typeface="Times" panose="02020603050405020304" pitchFamily="18" charset="0"/>
              </a:rPr>
              <a:t>. </a:t>
            </a:r>
          </a:p>
          <a:p>
            <a:pPr algn="ctr"/>
            <a:r>
              <a:rPr lang="es-EC" sz="1300" dirty="0">
                <a:latin typeface="+mj-lt"/>
                <a:cs typeface="Times" panose="02020603050405020304" pitchFamily="18" charset="0"/>
              </a:rPr>
              <a:t>Carrera de Ingeniería en Biotecnología Extensión Santo Domingo - ESPE</a:t>
            </a:r>
          </a:p>
          <a:p>
            <a:pPr algn="ctr"/>
            <a:r>
              <a:rPr lang="es-EC" sz="1300" dirty="0">
                <a:latin typeface="+mj-lt"/>
                <a:cs typeface="Times" panose="02020603050405020304" pitchFamily="18" charset="0"/>
              </a:rPr>
              <a:t>Universidad Simón Rodríguez </a:t>
            </a:r>
          </a:p>
          <a:p>
            <a:pPr algn="ctr"/>
            <a:endParaRPr lang="es-EC" sz="1300" dirty="0">
              <a:latin typeface="+mj-lt"/>
              <a:cs typeface="Times" panose="02020603050405020304" pitchFamily="18" charset="0"/>
            </a:endParaRPr>
          </a:p>
          <a:p>
            <a:pPr algn="ctr"/>
            <a:r>
              <a:rPr lang="es-EC" sz="1300" dirty="0">
                <a:latin typeface="+mj-lt"/>
                <a:cs typeface="Times" panose="02020603050405020304" pitchFamily="18" charset="0"/>
              </a:rPr>
              <a:t>María Agusta Chávez, M.Sc. </a:t>
            </a:r>
          </a:p>
          <a:p>
            <a:pPr algn="ctr"/>
            <a:r>
              <a:rPr lang="es-EC" sz="1300" dirty="0">
                <a:latin typeface="+mj-lt"/>
                <a:cs typeface="Times" panose="02020603050405020304" pitchFamily="18" charset="0"/>
              </a:rPr>
              <a:t>Carrera de Ingeniería en Biotecnología Matriz Sangolquí - ESPE</a:t>
            </a:r>
          </a:p>
          <a:p>
            <a:pPr algn="ctr"/>
            <a:endParaRPr lang="es-EC" sz="1300" dirty="0">
              <a:latin typeface="+mj-lt"/>
              <a:cs typeface="Times" panose="02020603050405020304" pitchFamily="18" charset="0"/>
            </a:endParaRPr>
          </a:p>
          <a:p>
            <a:pPr algn="ctr"/>
            <a:r>
              <a:rPr lang="es-EC" sz="1300" dirty="0" smtClean="0">
                <a:latin typeface="+mj-lt"/>
                <a:cs typeface="Times" panose="02020603050405020304" pitchFamily="18" charset="0"/>
              </a:rPr>
              <a:t>Ing. Alicia Maya</a:t>
            </a:r>
          </a:p>
          <a:p>
            <a:pPr algn="ctr"/>
            <a:r>
              <a:rPr lang="es-EC" sz="1300" dirty="0" smtClean="0">
                <a:latin typeface="+mj-lt"/>
                <a:cs typeface="Times" panose="02020603050405020304" pitchFamily="18" charset="0"/>
              </a:rPr>
              <a:t>Ministerio de Agricultura y Ganadería - Galápagos</a:t>
            </a:r>
            <a:endParaRPr lang="es-EC" sz="1300" dirty="0">
              <a:latin typeface="+mj-lt"/>
              <a:cs typeface="Times" panose="02020603050405020304" pitchFamily="18" charset="0"/>
            </a:endParaRPr>
          </a:p>
        </p:txBody>
      </p:sp>
      <p:pic>
        <p:nvPicPr>
          <p:cNvPr id="10" name="Picture 6" descr="http://ugi.espe.edu.ec/ugi/wp-content/uploads/2014/06/Logo-RP-UFA-ESPE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57657" y="1855808"/>
            <a:ext cx="2921180" cy="79696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http://decv.espe.edu.ec/wp-content/uploads/2015/01/sello-biote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1323" y="2692013"/>
            <a:ext cx="1366530" cy="122598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1138" y="701997"/>
            <a:ext cx="2654218" cy="940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ángulo 4"/>
          <p:cNvSpPr/>
          <p:nvPr/>
        </p:nvSpPr>
        <p:spPr>
          <a:xfrm>
            <a:off x="4806202" y="3633703"/>
            <a:ext cx="7114865" cy="2539157"/>
          </a:xfrm>
          <a:prstGeom prst="rect">
            <a:avLst/>
          </a:prstGeom>
        </p:spPr>
        <p:txBody>
          <a:bodyPr wrap="square">
            <a:spAutoFit/>
          </a:bodyPr>
          <a:lstStyle/>
          <a:p>
            <a:pPr algn="ctr"/>
            <a:r>
              <a:rPr lang="es-EC" sz="1300" b="1" dirty="0">
                <a:latin typeface="+mj-lt"/>
                <a:cs typeface="Times" panose="02020603050405020304" pitchFamily="18" charset="0"/>
              </a:rPr>
              <a:t>Participantes del Proyecto de Vinculación </a:t>
            </a:r>
            <a:r>
              <a:rPr lang="es-EC" sz="1300" b="1" dirty="0" smtClean="0">
                <a:latin typeface="+mj-lt"/>
                <a:cs typeface="Times" panose="02020603050405020304" pitchFamily="18" charset="0"/>
              </a:rPr>
              <a:t>“</a:t>
            </a:r>
            <a:r>
              <a:rPr lang="es-EC" sz="1400" b="1" dirty="0">
                <a:latin typeface="+mj-lt"/>
                <a:ea typeface="Calibri" panose="020F0502020204030204" pitchFamily="34" charset="0"/>
              </a:rPr>
              <a:t>Métodos de diagnóstico biotecnológico de enfermedades en animales, buenas prácticas agropecuarias a través de capacitación y transferencia de tecnología en las Islas </a:t>
            </a:r>
            <a:r>
              <a:rPr lang="es-EC" sz="1400" b="1" dirty="0" smtClean="0">
                <a:latin typeface="+mj-lt"/>
                <a:ea typeface="Calibri" panose="020F0502020204030204" pitchFamily="34" charset="0"/>
              </a:rPr>
              <a:t>Galápagos</a:t>
            </a:r>
            <a:r>
              <a:rPr lang="es-EC" sz="1400" b="1" dirty="0">
                <a:latin typeface="+mj-lt"/>
                <a:ea typeface="Calibri" panose="020F0502020204030204" pitchFamily="34" charset="0"/>
              </a:rPr>
              <a:t>.</a:t>
            </a:r>
            <a:r>
              <a:rPr lang="es-EC" sz="1300" b="1" dirty="0" smtClean="0">
                <a:latin typeface="+mj-lt"/>
                <a:cs typeface="Times" panose="02020603050405020304" pitchFamily="18" charset="0"/>
              </a:rPr>
              <a:t>”</a:t>
            </a:r>
            <a:endParaRPr lang="es-EC" sz="1300" b="1" dirty="0">
              <a:latin typeface="+mj-lt"/>
              <a:cs typeface="Times" panose="02020603050405020304" pitchFamily="18" charset="0"/>
            </a:endParaRPr>
          </a:p>
          <a:p>
            <a:pPr algn="ctr"/>
            <a:endParaRPr lang="es-EC" sz="1300" b="1" dirty="0">
              <a:latin typeface="+mj-lt"/>
              <a:cs typeface="Times" panose="02020603050405020304" pitchFamily="18" charset="0"/>
            </a:endParaRPr>
          </a:p>
          <a:p>
            <a:pPr algn="ctr"/>
            <a:r>
              <a:rPr lang="es-EC" sz="1300" dirty="0">
                <a:latin typeface="+mj-lt"/>
                <a:cs typeface="Times" panose="02020603050405020304" pitchFamily="18" charset="0"/>
              </a:rPr>
              <a:t>Estudiantes de la Carrera de Biotecnología Matriz  </a:t>
            </a:r>
            <a:r>
              <a:rPr lang="es-EC" sz="1300" dirty="0" err="1">
                <a:latin typeface="+mj-lt"/>
                <a:cs typeface="Times" panose="02020603050405020304" pitchFamily="18" charset="0"/>
              </a:rPr>
              <a:t>Sangolquí</a:t>
            </a:r>
            <a:r>
              <a:rPr lang="es-EC" sz="1300" dirty="0">
                <a:latin typeface="+mj-lt"/>
                <a:cs typeface="Times" panose="02020603050405020304" pitchFamily="18" charset="0"/>
              </a:rPr>
              <a:t> </a:t>
            </a:r>
            <a:r>
              <a:rPr lang="es-EC" sz="1300" dirty="0" smtClean="0">
                <a:latin typeface="+mj-lt"/>
                <a:cs typeface="Times" panose="02020603050405020304" pitchFamily="18" charset="0"/>
              </a:rPr>
              <a:t>– ESPE</a:t>
            </a:r>
          </a:p>
          <a:p>
            <a:pPr algn="ctr"/>
            <a:endParaRPr lang="es-EC" sz="1300" dirty="0">
              <a:latin typeface="+mj-lt"/>
              <a:cs typeface="Times" panose="02020603050405020304" pitchFamily="18" charset="0"/>
            </a:endParaRPr>
          </a:p>
          <a:p>
            <a:pPr algn="ctr"/>
            <a:r>
              <a:rPr lang="es-EC" sz="1300" dirty="0" smtClean="0">
                <a:latin typeface="+mj-lt"/>
                <a:cs typeface="Times" panose="02020603050405020304" pitchFamily="18" charset="0"/>
              </a:rPr>
              <a:t>Laboratorio de Inmunología y Virología - ESPE</a:t>
            </a:r>
            <a:endParaRPr lang="es-EC" sz="1300" dirty="0">
              <a:latin typeface="+mj-lt"/>
              <a:cs typeface="Times" panose="02020603050405020304" pitchFamily="18" charset="0"/>
            </a:endParaRPr>
          </a:p>
          <a:p>
            <a:pPr algn="ctr"/>
            <a:endParaRPr lang="es-EC" sz="1300" b="1" dirty="0">
              <a:latin typeface="+mj-lt"/>
              <a:cs typeface="Times" panose="02020603050405020304" pitchFamily="18" charset="0"/>
            </a:endParaRPr>
          </a:p>
          <a:p>
            <a:pPr algn="ctr"/>
            <a:r>
              <a:rPr lang="es-EC" sz="1300" b="1" dirty="0">
                <a:latin typeface="+mj-lt"/>
                <a:cs typeface="Times" panose="02020603050405020304" pitchFamily="18" charset="0"/>
              </a:rPr>
              <a:t>Ganaderos de la </a:t>
            </a:r>
            <a:r>
              <a:rPr lang="es-EC" sz="1300" b="1" dirty="0" smtClean="0">
                <a:latin typeface="+mj-lt"/>
                <a:cs typeface="Times" panose="02020603050405020304" pitchFamily="18" charset="0"/>
              </a:rPr>
              <a:t>Isla Santa Cruz  </a:t>
            </a:r>
            <a:endParaRPr lang="es-EC" sz="1300" b="1" dirty="0">
              <a:latin typeface="+mj-lt"/>
              <a:cs typeface="Times" panose="02020603050405020304" pitchFamily="18" charset="0"/>
            </a:endParaRPr>
          </a:p>
          <a:p>
            <a:pPr algn="ctr"/>
            <a:endParaRPr lang="es-EC" sz="1300" b="1" dirty="0">
              <a:latin typeface="+mj-lt"/>
              <a:cs typeface="Times" panose="02020603050405020304" pitchFamily="18" charset="0"/>
            </a:endParaRPr>
          </a:p>
          <a:p>
            <a:pPr algn="ctr"/>
            <a:r>
              <a:rPr lang="es-EC" sz="1300" b="1" dirty="0" err="1">
                <a:latin typeface="+mj-lt"/>
                <a:cs typeface="Times" panose="02020603050405020304" pitchFamily="18" charset="0"/>
              </a:rPr>
              <a:t>Tesistas</a:t>
            </a:r>
            <a:r>
              <a:rPr lang="es-EC" sz="1300" b="1" dirty="0">
                <a:latin typeface="+mj-lt"/>
                <a:cs typeface="Times" panose="02020603050405020304" pitchFamily="18" charset="0"/>
              </a:rPr>
              <a:t> y Pasantes del Laboratorio de Biotecnología  Animal - ESPE</a:t>
            </a:r>
          </a:p>
          <a:p>
            <a:pPr algn="ctr"/>
            <a:endParaRPr lang="es-EC" sz="1300" b="1" dirty="0">
              <a:latin typeface="Times" panose="02020603050405020304" pitchFamily="18" charset="0"/>
              <a:cs typeface="Times" panose="02020603050405020304" pitchFamily="18" charset="0"/>
            </a:endParaRPr>
          </a:p>
        </p:txBody>
      </p:sp>
      <p:pic>
        <p:nvPicPr>
          <p:cNvPr id="9222" name="Picture 6" descr="Resultado de imagen para ministerio de agricultura y ganaderia"/>
          <p:cNvPicPr>
            <a:picLocks noChangeAspect="1" noChangeArrowheads="1"/>
          </p:cNvPicPr>
          <p:nvPr/>
        </p:nvPicPr>
        <p:blipFill rotWithShape="1">
          <a:blip r:embed="rId5">
            <a:extLst>
              <a:ext uri="{28A0092B-C50C-407E-A947-70E740481C1C}">
                <a14:useLocalDpi xmlns:a14="http://schemas.microsoft.com/office/drawing/2010/main" val="0"/>
              </a:ext>
            </a:extLst>
          </a:blip>
          <a:srcRect t="31101" b="32362"/>
          <a:stretch/>
        </p:blipFill>
        <p:spPr bwMode="auto">
          <a:xfrm>
            <a:off x="1679575" y="4424893"/>
            <a:ext cx="3099262" cy="1132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961996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280400" y="0"/>
            <a:ext cx="3695700" cy="690562"/>
          </a:xfrm>
        </p:spPr>
        <p:txBody>
          <a:bodyPr/>
          <a:lstStyle/>
          <a:p>
            <a:r>
              <a:rPr lang="es-EC" sz="3600" dirty="0" smtClean="0">
                <a:solidFill>
                  <a:schemeClr val="tx1"/>
                </a:solidFill>
              </a:rPr>
              <a:t>Referencias</a:t>
            </a:r>
            <a:endParaRPr lang="es-EC" sz="3600" dirty="0">
              <a:solidFill>
                <a:schemeClr val="tx1"/>
              </a:solidFill>
            </a:endParaRPr>
          </a:p>
        </p:txBody>
      </p:sp>
      <p:sp>
        <p:nvSpPr>
          <p:cNvPr id="3" name="Marcador de contenido 2"/>
          <p:cNvSpPr>
            <a:spLocks noGrp="1"/>
          </p:cNvSpPr>
          <p:nvPr>
            <p:ph idx="1"/>
          </p:nvPr>
        </p:nvSpPr>
        <p:spPr>
          <a:xfrm>
            <a:off x="609600" y="690562"/>
            <a:ext cx="11366500" cy="5554665"/>
          </a:xfrm>
        </p:spPr>
        <p:txBody>
          <a:bodyPr/>
          <a:lstStyle/>
          <a:p>
            <a:r>
              <a:rPr lang="en-GB" sz="1100" dirty="0" smtClean="0">
                <a:solidFill>
                  <a:schemeClr val="tx1"/>
                </a:solidFill>
              </a:rPr>
              <a:t>BOCK, R., JACKSON, L., DE VOS, A., &amp; JORGENSEN, W. (2004). </a:t>
            </a:r>
            <a:r>
              <a:rPr lang="en-GB" sz="1100" dirty="0" err="1" smtClean="0">
                <a:solidFill>
                  <a:schemeClr val="tx1"/>
                </a:solidFill>
              </a:rPr>
              <a:t>Babesiosis</a:t>
            </a:r>
            <a:r>
              <a:rPr lang="en-GB" sz="1100" dirty="0" smtClean="0">
                <a:solidFill>
                  <a:schemeClr val="tx1"/>
                </a:solidFill>
              </a:rPr>
              <a:t> of cattle. </a:t>
            </a:r>
            <a:r>
              <a:rPr lang="en-GB" sz="1100" i="1" dirty="0" smtClean="0">
                <a:solidFill>
                  <a:schemeClr val="tx1"/>
                </a:solidFill>
              </a:rPr>
              <a:t>Parasitology</a:t>
            </a:r>
            <a:r>
              <a:rPr lang="en-GB" sz="1100" dirty="0" smtClean="0">
                <a:solidFill>
                  <a:schemeClr val="tx1"/>
                </a:solidFill>
              </a:rPr>
              <a:t>, </a:t>
            </a:r>
            <a:r>
              <a:rPr lang="en-GB" sz="1100" i="1" dirty="0" smtClean="0">
                <a:solidFill>
                  <a:schemeClr val="tx1"/>
                </a:solidFill>
              </a:rPr>
              <a:t>129</a:t>
            </a:r>
            <a:r>
              <a:rPr lang="en-GB" sz="1100" dirty="0" smtClean="0">
                <a:solidFill>
                  <a:schemeClr val="tx1"/>
                </a:solidFill>
              </a:rPr>
              <a:t>(7), S247–S269. </a:t>
            </a:r>
            <a:r>
              <a:rPr lang="en-GB" sz="1100" dirty="0" smtClean="0">
                <a:solidFill>
                  <a:schemeClr val="tx1"/>
                </a:solidFill>
                <a:hlinkClick r:id="rId2"/>
              </a:rPr>
              <a:t>https://doi.org/10.1017/S0031182004005190</a:t>
            </a:r>
            <a:endParaRPr lang="en-GB" sz="1100" dirty="0" smtClean="0">
              <a:solidFill>
                <a:schemeClr val="tx1"/>
              </a:solidFill>
            </a:endParaRPr>
          </a:p>
          <a:p>
            <a:r>
              <a:rPr lang="en-GB" sz="1100" dirty="0" err="1" smtClean="0">
                <a:solidFill>
                  <a:schemeClr val="tx1"/>
                </a:solidFill>
              </a:rPr>
              <a:t>Carret</a:t>
            </a:r>
            <a:r>
              <a:rPr lang="en-GB" sz="1100" dirty="0" smtClean="0">
                <a:solidFill>
                  <a:schemeClr val="tx1"/>
                </a:solidFill>
              </a:rPr>
              <a:t>, C., </a:t>
            </a:r>
            <a:r>
              <a:rPr lang="en-GB" sz="1100" dirty="0" err="1" smtClean="0">
                <a:solidFill>
                  <a:schemeClr val="tx1"/>
                </a:solidFill>
              </a:rPr>
              <a:t>Walas</a:t>
            </a:r>
            <a:r>
              <a:rPr lang="en-GB" sz="1100" dirty="0" smtClean="0">
                <a:solidFill>
                  <a:schemeClr val="tx1"/>
                </a:solidFill>
              </a:rPr>
              <a:t>, F., </a:t>
            </a:r>
            <a:r>
              <a:rPr lang="en-GB" sz="1100" dirty="0" err="1" smtClean="0">
                <a:solidFill>
                  <a:schemeClr val="tx1"/>
                </a:solidFill>
              </a:rPr>
              <a:t>Carcy</a:t>
            </a:r>
            <a:r>
              <a:rPr lang="en-GB" sz="1100" dirty="0" smtClean="0">
                <a:solidFill>
                  <a:schemeClr val="tx1"/>
                </a:solidFill>
              </a:rPr>
              <a:t>, B., Grande, N., </a:t>
            </a:r>
            <a:r>
              <a:rPr lang="en-GB" sz="1100" dirty="0" err="1" smtClean="0">
                <a:solidFill>
                  <a:schemeClr val="tx1"/>
                </a:solidFill>
              </a:rPr>
              <a:t>Piu~igout</a:t>
            </a:r>
            <a:r>
              <a:rPr lang="en-GB" sz="1100" dirty="0" smtClean="0">
                <a:solidFill>
                  <a:schemeClr val="tx1"/>
                </a:solidFill>
              </a:rPr>
              <a:t>, E., </a:t>
            </a:r>
            <a:r>
              <a:rPr lang="en-GB" sz="1100" dirty="0" err="1" smtClean="0">
                <a:solidFill>
                  <a:schemeClr val="tx1"/>
                </a:solidFill>
              </a:rPr>
              <a:t>Moubri</a:t>
            </a:r>
            <a:r>
              <a:rPr lang="en-GB" sz="1100" dirty="0" smtClean="0">
                <a:solidFill>
                  <a:schemeClr val="tx1"/>
                </a:solidFill>
              </a:rPr>
              <a:t>, K., … </a:t>
            </a:r>
            <a:r>
              <a:rPr lang="en-GB" sz="1100" dirty="0" err="1" smtClean="0">
                <a:solidFill>
                  <a:schemeClr val="tx1"/>
                </a:solidFill>
              </a:rPr>
              <a:t>Gorenflota</a:t>
            </a:r>
            <a:r>
              <a:rPr lang="en-GB" sz="1100" dirty="0" smtClean="0">
                <a:solidFill>
                  <a:schemeClr val="tx1"/>
                </a:solidFill>
              </a:rPr>
              <a:t>, A. (1999). </a:t>
            </a:r>
            <a:r>
              <a:rPr lang="en-GB" sz="1100" dirty="0" err="1" smtClean="0">
                <a:solidFill>
                  <a:schemeClr val="tx1"/>
                </a:solidFill>
              </a:rPr>
              <a:t>Babesia</a:t>
            </a:r>
            <a:r>
              <a:rPr lang="en-GB" sz="1100" dirty="0" smtClean="0">
                <a:solidFill>
                  <a:schemeClr val="tx1"/>
                </a:solidFill>
              </a:rPr>
              <a:t> </a:t>
            </a:r>
            <a:r>
              <a:rPr lang="en-GB" sz="1100" dirty="0" err="1" smtClean="0">
                <a:solidFill>
                  <a:schemeClr val="tx1"/>
                </a:solidFill>
              </a:rPr>
              <a:t>canis</a:t>
            </a:r>
            <a:r>
              <a:rPr lang="en-GB" sz="1100" dirty="0" smtClean="0">
                <a:solidFill>
                  <a:schemeClr val="tx1"/>
                </a:solidFill>
              </a:rPr>
              <a:t> </a:t>
            </a:r>
            <a:r>
              <a:rPr lang="en-GB" sz="1100" dirty="0" err="1" smtClean="0">
                <a:solidFill>
                  <a:schemeClr val="tx1"/>
                </a:solidFill>
              </a:rPr>
              <a:t>canis</a:t>
            </a:r>
            <a:r>
              <a:rPr lang="en-GB" sz="1100" dirty="0" smtClean="0">
                <a:solidFill>
                  <a:schemeClr val="tx1"/>
                </a:solidFill>
              </a:rPr>
              <a:t>, </a:t>
            </a:r>
            <a:r>
              <a:rPr lang="en-GB" sz="1100" dirty="0" err="1" smtClean="0">
                <a:solidFill>
                  <a:schemeClr val="tx1"/>
                </a:solidFill>
              </a:rPr>
              <a:t>Babesia</a:t>
            </a:r>
            <a:r>
              <a:rPr lang="en-GB" sz="1100" dirty="0" smtClean="0">
                <a:solidFill>
                  <a:schemeClr val="tx1"/>
                </a:solidFill>
              </a:rPr>
              <a:t> </a:t>
            </a:r>
            <a:r>
              <a:rPr lang="en-GB" sz="1100" dirty="0" err="1" smtClean="0">
                <a:solidFill>
                  <a:schemeClr val="tx1"/>
                </a:solidFill>
              </a:rPr>
              <a:t>canis</a:t>
            </a:r>
            <a:r>
              <a:rPr lang="en-GB" sz="1100" dirty="0" smtClean="0">
                <a:solidFill>
                  <a:schemeClr val="tx1"/>
                </a:solidFill>
              </a:rPr>
              <a:t> </a:t>
            </a:r>
            <a:r>
              <a:rPr lang="en-GB" sz="1100" dirty="0" err="1" smtClean="0">
                <a:solidFill>
                  <a:schemeClr val="tx1"/>
                </a:solidFill>
              </a:rPr>
              <a:t>voaeli</a:t>
            </a:r>
            <a:r>
              <a:rPr lang="en-GB" sz="1100" dirty="0" smtClean="0">
                <a:solidFill>
                  <a:schemeClr val="tx1"/>
                </a:solidFill>
              </a:rPr>
              <a:t>, </a:t>
            </a:r>
            <a:r>
              <a:rPr lang="en-GB" sz="1100" dirty="0" err="1" smtClean="0">
                <a:solidFill>
                  <a:schemeClr val="tx1"/>
                </a:solidFill>
              </a:rPr>
              <a:t>Babesia</a:t>
            </a:r>
            <a:r>
              <a:rPr lang="en-GB" sz="1100" dirty="0" smtClean="0">
                <a:solidFill>
                  <a:schemeClr val="tx1"/>
                </a:solidFill>
              </a:rPr>
              <a:t> </a:t>
            </a:r>
            <a:r>
              <a:rPr lang="en-GB" sz="1100" dirty="0" err="1" smtClean="0">
                <a:solidFill>
                  <a:schemeClr val="tx1"/>
                </a:solidFill>
              </a:rPr>
              <a:t>canis</a:t>
            </a:r>
            <a:r>
              <a:rPr lang="en-GB" sz="1100" dirty="0" smtClean="0">
                <a:solidFill>
                  <a:schemeClr val="tx1"/>
                </a:solidFill>
              </a:rPr>
              <a:t> </a:t>
            </a:r>
            <a:r>
              <a:rPr lang="en-GB" sz="1100" dirty="0" err="1" smtClean="0">
                <a:solidFill>
                  <a:schemeClr val="tx1"/>
                </a:solidFill>
              </a:rPr>
              <a:t>rossi</a:t>
            </a:r>
            <a:r>
              <a:rPr lang="en-GB" sz="1100" dirty="0" smtClean="0">
                <a:solidFill>
                  <a:schemeClr val="tx1"/>
                </a:solidFill>
              </a:rPr>
              <a:t>: Differentiation of the Three Subspecies by a Restriction Fragment Length Polymorphism Analysis on Amplified Small Subunit Ribosomal RNA Genes. </a:t>
            </a:r>
            <a:r>
              <a:rPr lang="en-GB" sz="1100" i="1" dirty="0" smtClean="0">
                <a:solidFill>
                  <a:schemeClr val="tx1"/>
                </a:solidFill>
              </a:rPr>
              <a:t>J. </a:t>
            </a:r>
            <a:r>
              <a:rPr lang="en-GB" sz="1100" i="1" dirty="0" err="1" smtClean="0">
                <a:solidFill>
                  <a:schemeClr val="tx1"/>
                </a:solidFill>
              </a:rPr>
              <a:t>Eukrrpor</a:t>
            </a:r>
            <a:r>
              <a:rPr lang="en-GB" sz="1100" i="1" dirty="0" smtClean="0">
                <a:solidFill>
                  <a:schemeClr val="tx1"/>
                </a:solidFill>
              </a:rPr>
              <a:t>. </a:t>
            </a:r>
            <a:r>
              <a:rPr lang="en-GB" sz="1100" i="1" dirty="0" err="1" smtClean="0">
                <a:solidFill>
                  <a:schemeClr val="tx1"/>
                </a:solidFill>
              </a:rPr>
              <a:t>Microbid</a:t>
            </a:r>
            <a:r>
              <a:rPr lang="en-GB" sz="1100" dirty="0" smtClean="0">
                <a:solidFill>
                  <a:schemeClr val="tx1"/>
                </a:solidFill>
              </a:rPr>
              <a:t>, </a:t>
            </a:r>
            <a:r>
              <a:rPr lang="en-GB" sz="1100" i="1" dirty="0" smtClean="0">
                <a:solidFill>
                  <a:schemeClr val="tx1"/>
                </a:solidFill>
              </a:rPr>
              <a:t>46</a:t>
            </a:r>
            <a:r>
              <a:rPr lang="en-GB" sz="1100" dirty="0" smtClean="0">
                <a:solidFill>
                  <a:schemeClr val="tx1"/>
                </a:solidFill>
              </a:rPr>
              <a:t>(3), 298–303. </a:t>
            </a:r>
            <a:r>
              <a:rPr lang="en-GB" sz="1100" dirty="0" smtClean="0">
                <a:solidFill>
                  <a:schemeClr val="tx1"/>
                </a:solidFill>
                <a:hlinkClick r:id="rId3"/>
              </a:rPr>
              <a:t>https://doi.org/10.1111/j.1550-7408.1999.tb05128.x</a:t>
            </a:r>
            <a:endParaRPr lang="en-GB" sz="1100" dirty="0" smtClean="0">
              <a:solidFill>
                <a:schemeClr val="tx1"/>
              </a:solidFill>
            </a:endParaRPr>
          </a:p>
          <a:p>
            <a:r>
              <a:rPr lang="es-EC" sz="1100" dirty="0" smtClean="0">
                <a:solidFill>
                  <a:schemeClr val="tx1"/>
                </a:solidFill>
              </a:rPr>
              <a:t>Figueroa, J., Lira, J., Castañeda, R., </a:t>
            </a:r>
            <a:r>
              <a:rPr lang="es-EC" sz="1100" dirty="0" err="1" smtClean="0">
                <a:solidFill>
                  <a:schemeClr val="tx1"/>
                </a:solidFill>
              </a:rPr>
              <a:t>Alvarez</a:t>
            </a:r>
            <a:r>
              <a:rPr lang="es-EC" sz="1100" dirty="0" smtClean="0">
                <a:solidFill>
                  <a:schemeClr val="tx1"/>
                </a:solidFill>
              </a:rPr>
              <a:t>, J., Rojas, C., &amp; Bautista, C. (2014). OPTIMIZACIÓN DE UNA PRUEBA DE PCR-RFLP PARA DETECCIÓN Y DIFERENCIACIÓN DE. Entomología Veterinaria, 983, 978–983.</a:t>
            </a:r>
          </a:p>
          <a:p>
            <a:r>
              <a:rPr lang="en-GB" sz="1100" dirty="0" smtClean="0">
                <a:solidFill>
                  <a:schemeClr val="tx1"/>
                </a:solidFill>
              </a:rPr>
              <a:t>González, Z. (2016). </a:t>
            </a:r>
            <a:r>
              <a:rPr lang="en-GB" sz="1100" i="1" dirty="0" smtClean="0">
                <a:solidFill>
                  <a:schemeClr val="tx1"/>
                </a:solidFill>
              </a:rPr>
              <a:t>OPTIMIZACIÓN DE LA TÉCNICA INMUNOENZIMÁTICA ELISA PARA LA DETECCIÓN DE ANTICUERPOS IgG CONTRA Trypanosoma sp. EN EL GANADO BOVINO</a:t>
            </a:r>
            <a:r>
              <a:rPr lang="en-GB" sz="1100" dirty="0" smtClean="0">
                <a:solidFill>
                  <a:schemeClr val="tx1"/>
                </a:solidFill>
              </a:rPr>
              <a:t>. Universidad de Las </a:t>
            </a:r>
            <a:r>
              <a:rPr lang="en-GB" sz="1100" dirty="0" err="1" smtClean="0">
                <a:solidFill>
                  <a:schemeClr val="tx1"/>
                </a:solidFill>
              </a:rPr>
              <a:t>Fuerzas</a:t>
            </a:r>
            <a:r>
              <a:rPr lang="en-GB" sz="1100" dirty="0" smtClean="0">
                <a:solidFill>
                  <a:schemeClr val="tx1"/>
                </a:solidFill>
              </a:rPr>
              <a:t> Armadas-ESPE.</a:t>
            </a:r>
          </a:p>
          <a:p>
            <a:r>
              <a:rPr lang="es-EC" sz="1100" dirty="0" err="1" smtClean="0">
                <a:solidFill>
                  <a:schemeClr val="tx1"/>
                </a:solidFill>
              </a:rPr>
              <a:t>Kocan</a:t>
            </a:r>
            <a:r>
              <a:rPr lang="es-EC" sz="1100" dirty="0" smtClean="0">
                <a:solidFill>
                  <a:schemeClr val="tx1"/>
                </a:solidFill>
              </a:rPr>
              <a:t>, K. M., de la Fuente, J., </a:t>
            </a:r>
            <a:r>
              <a:rPr lang="es-EC" sz="1100" dirty="0" err="1" smtClean="0">
                <a:solidFill>
                  <a:schemeClr val="tx1"/>
                </a:solidFill>
              </a:rPr>
              <a:t>Blouin</a:t>
            </a:r>
            <a:r>
              <a:rPr lang="es-EC" sz="1100" dirty="0" smtClean="0">
                <a:solidFill>
                  <a:schemeClr val="tx1"/>
                </a:solidFill>
              </a:rPr>
              <a:t>, E. F., </a:t>
            </a:r>
            <a:r>
              <a:rPr lang="es-EC" sz="1100" dirty="0" err="1" smtClean="0">
                <a:solidFill>
                  <a:schemeClr val="tx1"/>
                </a:solidFill>
              </a:rPr>
              <a:t>Coetzee</a:t>
            </a:r>
            <a:r>
              <a:rPr lang="es-EC" sz="1100" dirty="0" smtClean="0">
                <a:solidFill>
                  <a:schemeClr val="tx1"/>
                </a:solidFill>
              </a:rPr>
              <a:t>, J. F., &amp; </a:t>
            </a:r>
            <a:r>
              <a:rPr lang="es-EC" sz="1100" dirty="0" err="1" smtClean="0">
                <a:solidFill>
                  <a:schemeClr val="tx1"/>
                </a:solidFill>
              </a:rPr>
              <a:t>Ewing</a:t>
            </a:r>
            <a:r>
              <a:rPr lang="es-EC" sz="1100" dirty="0" smtClean="0">
                <a:solidFill>
                  <a:schemeClr val="tx1"/>
                </a:solidFill>
              </a:rPr>
              <a:t>, S. A. (2010). </a:t>
            </a:r>
            <a:r>
              <a:rPr lang="es-EC" sz="1100" dirty="0" err="1" smtClean="0">
                <a:solidFill>
                  <a:schemeClr val="tx1"/>
                </a:solidFill>
              </a:rPr>
              <a:t>The</a:t>
            </a:r>
            <a:r>
              <a:rPr lang="es-EC" sz="1100" dirty="0" smtClean="0">
                <a:solidFill>
                  <a:schemeClr val="tx1"/>
                </a:solidFill>
              </a:rPr>
              <a:t> natural </a:t>
            </a:r>
            <a:r>
              <a:rPr lang="es-EC" sz="1100" dirty="0" err="1" smtClean="0">
                <a:solidFill>
                  <a:schemeClr val="tx1"/>
                </a:solidFill>
              </a:rPr>
              <a:t>history</a:t>
            </a:r>
            <a:r>
              <a:rPr lang="es-EC" sz="1100" dirty="0" smtClean="0">
                <a:solidFill>
                  <a:schemeClr val="tx1"/>
                </a:solidFill>
              </a:rPr>
              <a:t> of Anaplasma marginale. </a:t>
            </a:r>
            <a:r>
              <a:rPr lang="es-EC" sz="1100" dirty="0" err="1" smtClean="0">
                <a:solidFill>
                  <a:schemeClr val="tx1"/>
                </a:solidFill>
              </a:rPr>
              <a:t>Veterinary</a:t>
            </a:r>
            <a:r>
              <a:rPr lang="es-EC" sz="1100" dirty="0" smtClean="0">
                <a:solidFill>
                  <a:schemeClr val="tx1"/>
                </a:solidFill>
              </a:rPr>
              <a:t> </a:t>
            </a:r>
            <a:r>
              <a:rPr lang="es-EC" sz="1100" dirty="0" err="1" smtClean="0">
                <a:solidFill>
                  <a:schemeClr val="tx1"/>
                </a:solidFill>
              </a:rPr>
              <a:t>Parasitology</a:t>
            </a:r>
            <a:r>
              <a:rPr lang="es-EC" sz="1100" dirty="0" smtClean="0">
                <a:solidFill>
                  <a:schemeClr val="tx1"/>
                </a:solidFill>
              </a:rPr>
              <a:t>. https://doi.org/10.1016/j.vetpar.2009.09.012</a:t>
            </a:r>
          </a:p>
          <a:p>
            <a:r>
              <a:rPr lang="es-EC" sz="1100" dirty="0" err="1" smtClean="0">
                <a:solidFill>
                  <a:schemeClr val="tx1"/>
                </a:solidFill>
              </a:rPr>
              <a:t>Kocan</a:t>
            </a:r>
            <a:r>
              <a:rPr lang="es-EC" sz="1100" dirty="0" smtClean="0">
                <a:solidFill>
                  <a:schemeClr val="tx1"/>
                </a:solidFill>
              </a:rPr>
              <a:t>, K. M., Fuente, J. De, Alberto, A., Meléndez, R. D., Fuente, D., </a:t>
            </a:r>
            <a:r>
              <a:rPr lang="es-EC" sz="1100" dirty="0" err="1" smtClean="0">
                <a:solidFill>
                  <a:schemeClr val="tx1"/>
                </a:solidFill>
              </a:rPr>
              <a:t>Guglielmone</a:t>
            </a:r>
            <a:r>
              <a:rPr lang="es-EC" sz="1100" dirty="0" smtClean="0">
                <a:solidFill>
                  <a:schemeClr val="tx1"/>
                </a:solidFill>
              </a:rPr>
              <a:t>, A. a, &amp; </a:t>
            </a:r>
            <a:r>
              <a:rPr lang="es-EC" sz="1100" dirty="0" err="1" smtClean="0">
                <a:solidFill>
                  <a:schemeClr val="tx1"/>
                </a:solidFill>
              </a:rPr>
              <a:t>Mele</a:t>
            </a:r>
            <a:r>
              <a:rPr lang="es-EC" sz="1100" dirty="0" smtClean="0">
                <a:solidFill>
                  <a:schemeClr val="tx1"/>
                </a:solidFill>
              </a:rPr>
              <a:t>, R. D. (2003). </a:t>
            </a:r>
            <a:r>
              <a:rPr lang="es-EC" sz="1100" dirty="0" err="1" smtClean="0">
                <a:solidFill>
                  <a:schemeClr val="tx1"/>
                </a:solidFill>
              </a:rPr>
              <a:t>Antigens</a:t>
            </a:r>
            <a:r>
              <a:rPr lang="es-EC" sz="1100" dirty="0" smtClean="0">
                <a:solidFill>
                  <a:schemeClr val="tx1"/>
                </a:solidFill>
              </a:rPr>
              <a:t> and </a:t>
            </a:r>
            <a:r>
              <a:rPr lang="es-EC" sz="1100" dirty="0" err="1" smtClean="0">
                <a:solidFill>
                  <a:schemeClr val="tx1"/>
                </a:solidFill>
              </a:rPr>
              <a:t>Alternatives</a:t>
            </a:r>
            <a:r>
              <a:rPr lang="es-EC" sz="1100" dirty="0" smtClean="0">
                <a:solidFill>
                  <a:schemeClr val="tx1"/>
                </a:solidFill>
              </a:rPr>
              <a:t> </a:t>
            </a:r>
            <a:r>
              <a:rPr lang="es-EC" sz="1100" dirty="0" err="1" smtClean="0">
                <a:solidFill>
                  <a:schemeClr val="tx1"/>
                </a:solidFill>
              </a:rPr>
              <a:t>for</a:t>
            </a:r>
            <a:r>
              <a:rPr lang="es-EC" sz="1100" dirty="0" smtClean="0">
                <a:solidFill>
                  <a:schemeClr val="tx1"/>
                </a:solidFill>
              </a:rPr>
              <a:t> Control of Anaplasma marginale </a:t>
            </a:r>
            <a:r>
              <a:rPr lang="es-EC" sz="1100" dirty="0" err="1" smtClean="0">
                <a:solidFill>
                  <a:schemeClr val="tx1"/>
                </a:solidFill>
              </a:rPr>
              <a:t>Infection</a:t>
            </a:r>
            <a:r>
              <a:rPr lang="es-EC" sz="1100" dirty="0" smtClean="0">
                <a:solidFill>
                  <a:schemeClr val="tx1"/>
                </a:solidFill>
              </a:rPr>
              <a:t> in </a:t>
            </a:r>
            <a:r>
              <a:rPr lang="es-EC" sz="1100" dirty="0" err="1" smtClean="0">
                <a:solidFill>
                  <a:schemeClr val="tx1"/>
                </a:solidFill>
              </a:rPr>
              <a:t>Cattle</a:t>
            </a:r>
            <a:r>
              <a:rPr lang="es-EC" sz="1100" dirty="0" smtClean="0">
                <a:solidFill>
                  <a:schemeClr val="tx1"/>
                </a:solidFill>
              </a:rPr>
              <a:t>. </a:t>
            </a:r>
            <a:r>
              <a:rPr lang="es-EC" sz="1100" dirty="0" err="1" smtClean="0">
                <a:solidFill>
                  <a:schemeClr val="tx1"/>
                </a:solidFill>
              </a:rPr>
              <a:t>Clinical</a:t>
            </a:r>
            <a:r>
              <a:rPr lang="es-EC" sz="1100" dirty="0" smtClean="0">
                <a:solidFill>
                  <a:schemeClr val="tx1"/>
                </a:solidFill>
              </a:rPr>
              <a:t> </a:t>
            </a:r>
            <a:r>
              <a:rPr lang="es-EC" sz="1100" dirty="0" err="1" smtClean="0">
                <a:solidFill>
                  <a:schemeClr val="tx1"/>
                </a:solidFill>
              </a:rPr>
              <a:t>Microbiology</a:t>
            </a:r>
            <a:r>
              <a:rPr lang="es-EC" sz="1100" dirty="0" smtClean="0">
                <a:solidFill>
                  <a:schemeClr val="tx1"/>
                </a:solidFill>
              </a:rPr>
              <a:t> </a:t>
            </a:r>
            <a:r>
              <a:rPr lang="es-EC" sz="1100" dirty="0" err="1" smtClean="0">
                <a:solidFill>
                  <a:schemeClr val="tx1"/>
                </a:solidFill>
              </a:rPr>
              <a:t>Reviews</a:t>
            </a:r>
            <a:r>
              <a:rPr lang="es-EC" sz="1100" dirty="0" smtClean="0">
                <a:solidFill>
                  <a:schemeClr val="tx1"/>
                </a:solidFill>
              </a:rPr>
              <a:t>, 16(4), 698–712. https://doi.org/10.1128/CMR.16.4.698</a:t>
            </a:r>
          </a:p>
          <a:p>
            <a:r>
              <a:rPr lang="en-GB" sz="1100" dirty="0" smtClean="0">
                <a:solidFill>
                  <a:schemeClr val="tx1"/>
                </a:solidFill>
              </a:rPr>
              <a:t>Monroy, M. F. (2015). </a:t>
            </a:r>
            <a:r>
              <a:rPr lang="en-GB" sz="1100" i="1" dirty="0" err="1" smtClean="0">
                <a:solidFill>
                  <a:schemeClr val="tx1"/>
                </a:solidFill>
              </a:rPr>
              <a:t>Determinación</a:t>
            </a:r>
            <a:r>
              <a:rPr lang="en-GB" sz="1100" i="1" dirty="0" smtClean="0">
                <a:solidFill>
                  <a:schemeClr val="tx1"/>
                </a:solidFill>
              </a:rPr>
              <a:t> de la </a:t>
            </a:r>
            <a:r>
              <a:rPr lang="en-GB" sz="1100" i="1" dirty="0" err="1" smtClean="0">
                <a:solidFill>
                  <a:schemeClr val="tx1"/>
                </a:solidFill>
              </a:rPr>
              <a:t>seroprevalencia</a:t>
            </a:r>
            <a:r>
              <a:rPr lang="en-GB" sz="1100" i="1" dirty="0" smtClean="0">
                <a:solidFill>
                  <a:schemeClr val="tx1"/>
                </a:solidFill>
              </a:rPr>
              <a:t> de </a:t>
            </a:r>
            <a:r>
              <a:rPr lang="en-GB" sz="1100" i="1" dirty="0" err="1" smtClean="0">
                <a:solidFill>
                  <a:schemeClr val="tx1"/>
                </a:solidFill>
              </a:rPr>
              <a:t>Anaplasma</a:t>
            </a:r>
            <a:r>
              <a:rPr lang="en-GB" sz="1100" i="1" dirty="0" smtClean="0">
                <a:solidFill>
                  <a:schemeClr val="tx1"/>
                </a:solidFill>
              </a:rPr>
              <a:t> </a:t>
            </a:r>
            <a:r>
              <a:rPr lang="en-GB" sz="1100" i="1" dirty="0" err="1" smtClean="0">
                <a:solidFill>
                  <a:schemeClr val="tx1"/>
                </a:solidFill>
              </a:rPr>
              <a:t>marginale</a:t>
            </a:r>
            <a:r>
              <a:rPr lang="en-GB" sz="1100" i="1" dirty="0" smtClean="0">
                <a:solidFill>
                  <a:schemeClr val="tx1"/>
                </a:solidFill>
              </a:rPr>
              <a:t>, a </a:t>
            </a:r>
            <a:r>
              <a:rPr lang="en-GB" sz="1100" i="1" dirty="0" err="1" smtClean="0">
                <a:solidFill>
                  <a:schemeClr val="tx1"/>
                </a:solidFill>
              </a:rPr>
              <a:t>través</a:t>
            </a:r>
            <a:r>
              <a:rPr lang="en-GB" sz="1100" i="1" dirty="0" smtClean="0">
                <a:solidFill>
                  <a:schemeClr val="tx1"/>
                </a:solidFill>
              </a:rPr>
              <a:t> del </a:t>
            </a:r>
            <a:r>
              <a:rPr lang="en-GB" sz="1100" i="1" dirty="0" err="1" smtClean="0">
                <a:solidFill>
                  <a:schemeClr val="tx1"/>
                </a:solidFill>
              </a:rPr>
              <a:t>Ensayo</a:t>
            </a:r>
            <a:r>
              <a:rPr lang="en-GB" sz="1100" i="1" dirty="0" smtClean="0">
                <a:solidFill>
                  <a:schemeClr val="tx1"/>
                </a:solidFill>
              </a:rPr>
              <a:t> </a:t>
            </a:r>
            <a:r>
              <a:rPr lang="en-GB" sz="1100" i="1" dirty="0" err="1" smtClean="0">
                <a:solidFill>
                  <a:schemeClr val="tx1"/>
                </a:solidFill>
              </a:rPr>
              <a:t>por</a:t>
            </a:r>
            <a:r>
              <a:rPr lang="en-GB" sz="1100" i="1" dirty="0" smtClean="0">
                <a:solidFill>
                  <a:schemeClr val="tx1"/>
                </a:solidFill>
              </a:rPr>
              <a:t> </a:t>
            </a:r>
            <a:r>
              <a:rPr lang="en-GB" sz="1100" i="1" dirty="0" err="1" smtClean="0">
                <a:solidFill>
                  <a:schemeClr val="tx1"/>
                </a:solidFill>
              </a:rPr>
              <a:t>Inmunoabsorción</a:t>
            </a:r>
            <a:r>
              <a:rPr lang="en-GB" sz="1100" i="1" dirty="0" smtClean="0">
                <a:solidFill>
                  <a:schemeClr val="tx1"/>
                </a:solidFill>
              </a:rPr>
              <a:t> </a:t>
            </a:r>
            <a:r>
              <a:rPr lang="en-GB" sz="1100" i="1" dirty="0" err="1" smtClean="0">
                <a:solidFill>
                  <a:schemeClr val="tx1"/>
                </a:solidFill>
              </a:rPr>
              <a:t>Ligado</a:t>
            </a:r>
            <a:r>
              <a:rPr lang="en-GB" sz="1100" i="1" dirty="0" smtClean="0">
                <a:solidFill>
                  <a:schemeClr val="tx1"/>
                </a:solidFill>
              </a:rPr>
              <a:t> a </a:t>
            </a:r>
            <a:r>
              <a:rPr lang="en-GB" sz="1100" i="1" dirty="0" err="1" smtClean="0">
                <a:solidFill>
                  <a:schemeClr val="tx1"/>
                </a:solidFill>
              </a:rPr>
              <a:t>Enzimas</a:t>
            </a:r>
            <a:r>
              <a:rPr lang="en-GB" sz="1100" i="1" dirty="0" smtClean="0">
                <a:solidFill>
                  <a:schemeClr val="tx1"/>
                </a:solidFill>
              </a:rPr>
              <a:t> (ELISA) </a:t>
            </a:r>
            <a:r>
              <a:rPr lang="en-GB" sz="1100" i="1" dirty="0" err="1" smtClean="0">
                <a:solidFill>
                  <a:schemeClr val="tx1"/>
                </a:solidFill>
              </a:rPr>
              <a:t>en</a:t>
            </a:r>
            <a:r>
              <a:rPr lang="en-GB" sz="1100" i="1" dirty="0" smtClean="0">
                <a:solidFill>
                  <a:schemeClr val="tx1"/>
                </a:solidFill>
              </a:rPr>
              <a:t> la </a:t>
            </a:r>
            <a:r>
              <a:rPr lang="en-GB" sz="1100" i="1" dirty="0" err="1" smtClean="0">
                <a:solidFill>
                  <a:schemeClr val="tx1"/>
                </a:solidFill>
              </a:rPr>
              <a:t>población</a:t>
            </a:r>
            <a:r>
              <a:rPr lang="en-GB" sz="1100" i="1" dirty="0" smtClean="0">
                <a:solidFill>
                  <a:schemeClr val="tx1"/>
                </a:solidFill>
              </a:rPr>
              <a:t> Bovina de la </a:t>
            </a:r>
            <a:r>
              <a:rPr lang="en-GB" sz="1100" i="1" dirty="0" err="1" smtClean="0">
                <a:solidFill>
                  <a:schemeClr val="tx1"/>
                </a:solidFill>
              </a:rPr>
              <a:t>provincia</a:t>
            </a:r>
            <a:r>
              <a:rPr lang="en-GB" sz="1100" i="1" dirty="0" smtClean="0">
                <a:solidFill>
                  <a:schemeClr val="tx1"/>
                </a:solidFill>
              </a:rPr>
              <a:t> de Galápagos-Ecuador</a:t>
            </a:r>
            <a:r>
              <a:rPr lang="en-GB" sz="1100" dirty="0" smtClean="0">
                <a:solidFill>
                  <a:schemeClr val="tx1"/>
                </a:solidFill>
              </a:rPr>
              <a:t>. Universidad San Francisco de Quito.</a:t>
            </a:r>
            <a:endParaRPr lang="es-EC" sz="1100" dirty="0" smtClean="0">
              <a:solidFill>
                <a:schemeClr val="tx1"/>
              </a:solidFill>
            </a:endParaRPr>
          </a:p>
          <a:p>
            <a:r>
              <a:rPr lang="en-GB" sz="1100" dirty="0" err="1" smtClean="0">
                <a:solidFill>
                  <a:schemeClr val="tx1"/>
                </a:solidFill>
              </a:rPr>
              <a:t>Mosqueda</a:t>
            </a:r>
            <a:r>
              <a:rPr lang="en-GB" sz="1100" dirty="0" smtClean="0">
                <a:solidFill>
                  <a:schemeClr val="tx1"/>
                </a:solidFill>
              </a:rPr>
              <a:t>, J., Olvera-Ramirez, A., Aguilar-</a:t>
            </a:r>
            <a:r>
              <a:rPr lang="en-GB" sz="1100" dirty="0" err="1" smtClean="0">
                <a:solidFill>
                  <a:schemeClr val="tx1"/>
                </a:solidFill>
              </a:rPr>
              <a:t>Tipacamu</a:t>
            </a:r>
            <a:r>
              <a:rPr lang="en-GB" sz="1100" dirty="0" smtClean="0">
                <a:solidFill>
                  <a:schemeClr val="tx1"/>
                </a:solidFill>
              </a:rPr>
              <a:t>, G., &amp; J. Canto, G. (2012). Current Advances in Detection and Treatment of </a:t>
            </a:r>
            <a:r>
              <a:rPr lang="en-GB" sz="1100" dirty="0" err="1" smtClean="0">
                <a:solidFill>
                  <a:schemeClr val="tx1"/>
                </a:solidFill>
              </a:rPr>
              <a:t>Babesiosis</a:t>
            </a:r>
            <a:r>
              <a:rPr lang="en-GB" sz="1100" dirty="0" smtClean="0">
                <a:solidFill>
                  <a:schemeClr val="tx1"/>
                </a:solidFill>
              </a:rPr>
              <a:t>. </a:t>
            </a:r>
            <a:r>
              <a:rPr lang="en-GB" sz="1100" i="1" dirty="0" smtClean="0">
                <a:solidFill>
                  <a:schemeClr val="tx1"/>
                </a:solidFill>
              </a:rPr>
              <a:t>Current Medicinal Chemistry</a:t>
            </a:r>
            <a:r>
              <a:rPr lang="en-GB" sz="1100" dirty="0" smtClean="0">
                <a:solidFill>
                  <a:schemeClr val="tx1"/>
                </a:solidFill>
              </a:rPr>
              <a:t>, </a:t>
            </a:r>
            <a:r>
              <a:rPr lang="en-GB" sz="1100" i="1" dirty="0" smtClean="0">
                <a:solidFill>
                  <a:schemeClr val="tx1"/>
                </a:solidFill>
              </a:rPr>
              <a:t>19</a:t>
            </a:r>
            <a:r>
              <a:rPr lang="en-GB" sz="1100" dirty="0" smtClean="0">
                <a:solidFill>
                  <a:schemeClr val="tx1"/>
                </a:solidFill>
              </a:rPr>
              <a:t>(10), 1504–1518. https://doi.org/10.2174/092986712799828355</a:t>
            </a:r>
            <a:endParaRPr lang="es-EC" sz="1100" dirty="0" smtClean="0">
              <a:solidFill>
                <a:schemeClr val="tx1"/>
              </a:solidFill>
            </a:endParaRPr>
          </a:p>
          <a:p>
            <a:r>
              <a:rPr lang="en-GB" sz="1100" dirty="0" smtClean="0">
                <a:solidFill>
                  <a:schemeClr val="tx1"/>
                </a:solidFill>
              </a:rPr>
              <a:t>Muñoz, T., </a:t>
            </a:r>
            <a:r>
              <a:rPr lang="en-GB" sz="1100" dirty="0" err="1" smtClean="0">
                <a:solidFill>
                  <a:schemeClr val="tx1"/>
                </a:solidFill>
              </a:rPr>
              <a:t>Fernández</a:t>
            </a:r>
            <a:r>
              <a:rPr lang="en-GB" sz="1100" dirty="0" smtClean="0">
                <a:solidFill>
                  <a:schemeClr val="tx1"/>
                </a:solidFill>
              </a:rPr>
              <a:t>, P., &amp; Jiménez, V. (2014). </a:t>
            </a:r>
            <a:r>
              <a:rPr lang="en-GB" sz="1100" dirty="0" err="1" smtClean="0">
                <a:solidFill>
                  <a:schemeClr val="tx1"/>
                </a:solidFill>
              </a:rPr>
              <a:t>Prevalencia</a:t>
            </a:r>
            <a:r>
              <a:rPr lang="en-GB" sz="1100" dirty="0" smtClean="0">
                <a:solidFill>
                  <a:schemeClr val="tx1"/>
                </a:solidFill>
              </a:rPr>
              <a:t> de </a:t>
            </a:r>
            <a:r>
              <a:rPr lang="en-GB" sz="1100" dirty="0" err="1" smtClean="0">
                <a:solidFill>
                  <a:schemeClr val="tx1"/>
                </a:solidFill>
              </a:rPr>
              <a:t>Anaplasma</a:t>
            </a:r>
            <a:r>
              <a:rPr lang="en-GB" sz="1100" dirty="0" smtClean="0">
                <a:solidFill>
                  <a:schemeClr val="tx1"/>
                </a:solidFill>
              </a:rPr>
              <a:t> </a:t>
            </a:r>
            <a:r>
              <a:rPr lang="en-GB" sz="1100" dirty="0" err="1" smtClean="0">
                <a:solidFill>
                  <a:schemeClr val="tx1"/>
                </a:solidFill>
              </a:rPr>
              <a:t>marginale</a:t>
            </a:r>
            <a:r>
              <a:rPr lang="en-GB" sz="1100" dirty="0" smtClean="0">
                <a:solidFill>
                  <a:schemeClr val="tx1"/>
                </a:solidFill>
              </a:rPr>
              <a:t> </a:t>
            </a:r>
            <a:r>
              <a:rPr lang="en-GB" sz="1100" dirty="0" err="1" smtClean="0">
                <a:solidFill>
                  <a:schemeClr val="tx1"/>
                </a:solidFill>
              </a:rPr>
              <a:t>mediante</a:t>
            </a:r>
            <a:r>
              <a:rPr lang="en-GB" sz="1100" dirty="0" smtClean="0">
                <a:solidFill>
                  <a:schemeClr val="tx1"/>
                </a:solidFill>
              </a:rPr>
              <a:t> </a:t>
            </a:r>
            <a:r>
              <a:rPr lang="en-GB" sz="1100" dirty="0" err="1" smtClean="0">
                <a:solidFill>
                  <a:schemeClr val="tx1"/>
                </a:solidFill>
              </a:rPr>
              <a:t>extendidos</a:t>
            </a:r>
            <a:r>
              <a:rPr lang="en-GB" sz="1100" dirty="0" smtClean="0">
                <a:solidFill>
                  <a:schemeClr val="tx1"/>
                </a:solidFill>
              </a:rPr>
              <a:t> </a:t>
            </a:r>
            <a:r>
              <a:rPr lang="en-GB" sz="1100" dirty="0" err="1" smtClean="0">
                <a:solidFill>
                  <a:schemeClr val="tx1"/>
                </a:solidFill>
              </a:rPr>
              <a:t>sanguíneos</a:t>
            </a:r>
            <a:r>
              <a:rPr lang="en-GB" sz="1100" dirty="0" smtClean="0">
                <a:solidFill>
                  <a:schemeClr val="tx1"/>
                </a:solidFill>
              </a:rPr>
              <a:t> </a:t>
            </a:r>
            <a:r>
              <a:rPr lang="en-GB" sz="1100" dirty="0" err="1" smtClean="0">
                <a:solidFill>
                  <a:schemeClr val="tx1"/>
                </a:solidFill>
              </a:rPr>
              <a:t>en</a:t>
            </a:r>
            <a:r>
              <a:rPr lang="en-GB" sz="1100" dirty="0" smtClean="0">
                <a:solidFill>
                  <a:schemeClr val="tx1"/>
                </a:solidFill>
              </a:rPr>
              <a:t> el </a:t>
            </a:r>
            <a:r>
              <a:rPr lang="en-GB" sz="1100" dirty="0" err="1" smtClean="0">
                <a:solidFill>
                  <a:schemeClr val="tx1"/>
                </a:solidFill>
              </a:rPr>
              <a:t>cantón</a:t>
            </a:r>
            <a:r>
              <a:rPr lang="en-GB" sz="1100" dirty="0" smtClean="0">
                <a:solidFill>
                  <a:schemeClr val="tx1"/>
                </a:solidFill>
              </a:rPr>
              <a:t> Zamora, </a:t>
            </a:r>
            <a:r>
              <a:rPr lang="en-GB" sz="1100" dirty="0" err="1" smtClean="0">
                <a:solidFill>
                  <a:schemeClr val="tx1"/>
                </a:solidFill>
              </a:rPr>
              <a:t>provincia</a:t>
            </a:r>
            <a:r>
              <a:rPr lang="en-GB" sz="1100" dirty="0" smtClean="0">
                <a:solidFill>
                  <a:schemeClr val="tx1"/>
                </a:solidFill>
              </a:rPr>
              <a:t> de Zamora Chinchipe. </a:t>
            </a:r>
            <a:r>
              <a:rPr lang="en-GB" sz="1100" i="1" dirty="0" smtClean="0">
                <a:solidFill>
                  <a:schemeClr val="tx1"/>
                </a:solidFill>
              </a:rPr>
              <a:t>Centro de </a:t>
            </a:r>
            <a:r>
              <a:rPr lang="en-GB" sz="1100" i="1" dirty="0" err="1" smtClean="0">
                <a:solidFill>
                  <a:schemeClr val="tx1"/>
                </a:solidFill>
              </a:rPr>
              <a:t>Biotecnología</a:t>
            </a:r>
            <a:r>
              <a:rPr lang="en-GB" sz="1100" i="1" dirty="0" smtClean="0">
                <a:solidFill>
                  <a:schemeClr val="tx1"/>
                </a:solidFill>
              </a:rPr>
              <a:t> </a:t>
            </a:r>
            <a:r>
              <a:rPr lang="en-GB" sz="1100" dirty="0" smtClean="0">
                <a:solidFill>
                  <a:schemeClr val="tx1"/>
                </a:solidFill>
              </a:rPr>
              <a:t>, </a:t>
            </a:r>
            <a:r>
              <a:rPr lang="en-GB" sz="1100" i="1" dirty="0" smtClean="0">
                <a:solidFill>
                  <a:schemeClr val="tx1"/>
                </a:solidFill>
              </a:rPr>
              <a:t>3</a:t>
            </a:r>
            <a:r>
              <a:rPr lang="en-GB" sz="1100" dirty="0" smtClean="0">
                <a:solidFill>
                  <a:schemeClr val="tx1"/>
                </a:solidFill>
              </a:rPr>
              <a:t>(1), 44–51. Retrieved from </a:t>
            </a:r>
            <a:r>
              <a:rPr lang="en-GB" sz="1100" dirty="0" smtClean="0">
                <a:solidFill>
                  <a:schemeClr val="tx1"/>
                </a:solidFill>
                <a:hlinkClick r:id="rId4"/>
              </a:rPr>
              <a:t>http://unl.edu.ec/sites/default/files/investigacion/revistas/2014-12-1/bio_art5.pdf</a:t>
            </a:r>
            <a:endParaRPr lang="es-EC" sz="1100" dirty="0" smtClean="0">
              <a:solidFill>
                <a:schemeClr val="tx1"/>
              </a:solidFill>
            </a:endParaRPr>
          </a:p>
          <a:p>
            <a:r>
              <a:rPr lang="es-EC" sz="1100" dirty="0" smtClean="0">
                <a:solidFill>
                  <a:schemeClr val="tx1"/>
                </a:solidFill>
              </a:rPr>
              <a:t>Pazmiño, M., Soto, K., Romero, P., &amp; </a:t>
            </a:r>
            <a:r>
              <a:rPr lang="es-EC" sz="1100" dirty="0" err="1" smtClean="0">
                <a:solidFill>
                  <a:schemeClr val="tx1"/>
                </a:solidFill>
              </a:rPr>
              <a:t>Chavez</a:t>
            </a:r>
            <a:r>
              <a:rPr lang="es-EC" sz="1100" dirty="0" smtClean="0">
                <a:solidFill>
                  <a:schemeClr val="tx1"/>
                </a:solidFill>
              </a:rPr>
              <a:t>, M. A. (2016). Babesia </a:t>
            </a:r>
            <a:r>
              <a:rPr lang="es-EC" sz="1100" dirty="0" err="1" smtClean="0">
                <a:solidFill>
                  <a:schemeClr val="tx1"/>
                </a:solidFill>
              </a:rPr>
              <a:t>Bovis</a:t>
            </a:r>
            <a:r>
              <a:rPr lang="es-EC" sz="1100" dirty="0" smtClean="0">
                <a:solidFill>
                  <a:schemeClr val="tx1"/>
                </a:solidFill>
              </a:rPr>
              <a:t> En El Ganado Bovino Faenado En La Empresa Pública de Rastro de Quito. </a:t>
            </a:r>
            <a:r>
              <a:rPr lang="es-EC" sz="1100" dirty="0" err="1" smtClean="0">
                <a:solidFill>
                  <a:schemeClr val="tx1"/>
                </a:solidFill>
              </a:rPr>
              <a:t>ResearchGate</a:t>
            </a:r>
            <a:r>
              <a:rPr lang="es-EC" sz="1100" dirty="0" smtClean="0">
                <a:solidFill>
                  <a:schemeClr val="tx1"/>
                </a:solidFill>
              </a:rPr>
              <a:t>, (</a:t>
            </a:r>
            <a:r>
              <a:rPr lang="es-EC" sz="1100" dirty="0" err="1" smtClean="0">
                <a:solidFill>
                  <a:schemeClr val="tx1"/>
                </a:solidFill>
              </a:rPr>
              <a:t>July</a:t>
            </a:r>
            <a:r>
              <a:rPr lang="es-EC" sz="1100" dirty="0" smtClean="0">
                <a:solidFill>
                  <a:schemeClr val="tx1"/>
                </a:solidFill>
              </a:rPr>
              <a:t>). </a:t>
            </a:r>
            <a:r>
              <a:rPr lang="es-EC" sz="1100" dirty="0" smtClean="0">
                <a:solidFill>
                  <a:schemeClr val="tx1"/>
                </a:solidFill>
                <a:hlinkClick r:id="rId5"/>
              </a:rPr>
              <a:t>https://doi.org/10.13140/RG.2.1.3495.8323</a:t>
            </a:r>
            <a:endParaRPr lang="es-EC" sz="1100" dirty="0" smtClean="0">
              <a:solidFill>
                <a:schemeClr val="tx1"/>
              </a:solidFill>
            </a:endParaRPr>
          </a:p>
          <a:p>
            <a:r>
              <a:rPr lang="es-EC" sz="1100" dirty="0" smtClean="0">
                <a:solidFill>
                  <a:schemeClr val="tx1"/>
                </a:solidFill>
              </a:rPr>
              <a:t>Reyna-Bello,  a, </a:t>
            </a:r>
            <a:r>
              <a:rPr lang="es-EC" sz="1100" dirty="0" err="1" smtClean="0">
                <a:solidFill>
                  <a:schemeClr val="tx1"/>
                </a:solidFill>
              </a:rPr>
              <a:t>Cloeckaert</a:t>
            </a:r>
            <a:r>
              <a:rPr lang="es-EC" sz="1100" dirty="0" smtClean="0">
                <a:solidFill>
                  <a:schemeClr val="tx1"/>
                </a:solidFill>
              </a:rPr>
              <a:t>,  a, Vizcaíno, N., </a:t>
            </a:r>
            <a:r>
              <a:rPr lang="es-EC" sz="1100" dirty="0" err="1" smtClean="0">
                <a:solidFill>
                  <a:schemeClr val="tx1"/>
                </a:solidFill>
              </a:rPr>
              <a:t>Gonzatti</a:t>
            </a:r>
            <a:r>
              <a:rPr lang="es-EC" sz="1100" dirty="0" smtClean="0">
                <a:solidFill>
                  <a:schemeClr val="tx1"/>
                </a:solidFill>
              </a:rPr>
              <a:t>, M. I., Aso, P. M., </a:t>
            </a:r>
            <a:r>
              <a:rPr lang="es-EC" sz="1100" dirty="0" err="1" smtClean="0">
                <a:solidFill>
                  <a:schemeClr val="tx1"/>
                </a:solidFill>
              </a:rPr>
              <a:t>Dubray</a:t>
            </a:r>
            <a:r>
              <a:rPr lang="es-EC" sz="1100" dirty="0" smtClean="0">
                <a:solidFill>
                  <a:schemeClr val="tx1"/>
                </a:solidFill>
              </a:rPr>
              <a:t>, G., &amp; </a:t>
            </a:r>
            <a:r>
              <a:rPr lang="es-EC" sz="1100" dirty="0" err="1" smtClean="0">
                <a:solidFill>
                  <a:schemeClr val="tx1"/>
                </a:solidFill>
              </a:rPr>
              <a:t>Zygmunt</a:t>
            </a:r>
            <a:r>
              <a:rPr lang="es-EC" sz="1100" dirty="0" smtClean="0">
                <a:solidFill>
                  <a:schemeClr val="tx1"/>
                </a:solidFill>
              </a:rPr>
              <a:t>, M. S. (1998). </a:t>
            </a:r>
            <a:r>
              <a:rPr lang="es-EC" sz="1100" dirty="0" err="1" smtClean="0">
                <a:solidFill>
                  <a:schemeClr val="tx1"/>
                </a:solidFill>
              </a:rPr>
              <a:t>Evaluation</a:t>
            </a:r>
            <a:r>
              <a:rPr lang="es-EC" sz="1100" dirty="0" smtClean="0">
                <a:solidFill>
                  <a:schemeClr val="tx1"/>
                </a:solidFill>
              </a:rPr>
              <a:t> of </a:t>
            </a:r>
            <a:r>
              <a:rPr lang="es-EC" sz="1100" dirty="0" err="1" smtClean="0">
                <a:solidFill>
                  <a:schemeClr val="tx1"/>
                </a:solidFill>
              </a:rPr>
              <a:t>an</a:t>
            </a:r>
            <a:r>
              <a:rPr lang="es-EC" sz="1100" dirty="0" smtClean="0">
                <a:solidFill>
                  <a:schemeClr val="tx1"/>
                </a:solidFill>
              </a:rPr>
              <a:t> </a:t>
            </a:r>
            <a:r>
              <a:rPr lang="es-EC" sz="1100" dirty="0" err="1" smtClean="0">
                <a:solidFill>
                  <a:schemeClr val="tx1"/>
                </a:solidFill>
              </a:rPr>
              <a:t>enzyme-linked</a:t>
            </a:r>
            <a:r>
              <a:rPr lang="es-EC" sz="1100" dirty="0" smtClean="0">
                <a:solidFill>
                  <a:schemeClr val="tx1"/>
                </a:solidFill>
              </a:rPr>
              <a:t> </a:t>
            </a:r>
            <a:r>
              <a:rPr lang="es-EC" sz="1100" dirty="0" err="1" smtClean="0">
                <a:solidFill>
                  <a:schemeClr val="tx1"/>
                </a:solidFill>
              </a:rPr>
              <a:t>immunosorbent</a:t>
            </a:r>
            <a:r>
              <a:rPr lang="es-EC" sz="1100" dirty="0" smtClean="0">
                <a:solidFill>
                  <a:schemeClr val="tx1"/>
                </a:solidFill>
              </a:rPr>
              <a:t> </a:t>
            </a:r>
            <a:r>
              <a:rPr lang="es-EC" sz="1100" dirty="0" err="1" smtClean="0">
                <a:solidFill>
                  <a:schemeClr val="tx1"/>
                </a:solidFill>
              </a:rPr>
              <a:t>assay</a:t>
            </a:r>
            <a:r>
              <a:rPr lang="es-EC" sz="1100" dirty="0" smtClean="0">
                <a:solidFill>
                  <a:schemeClr val="tx1"/>
                </a:solidFill>
              </a:rPr>
              <a:t> </a:t>
            </a:r>
            <a:r>
              <a:rPr lang="es-EC" sz="1100" dirty="0" err="1" smtClean="0">
                <a:solidFill>
                  <a:schemeClr val="tx1"/>
                </a:solidFill>
              </a:rPr>
              <a:t>using</a:t>
            </a:r>
            <a:r>
              <a:rPr lang="es-EC" sz="1100" dirty="0" smtClean="0">
                <a:solidFill>
                  <a:schemeClr val="tx1"/>
                </a:solidFill>
              </a:rPr>
              <a:t> </a:t>
            </a:r>
            <a:r>
              <a:rPr lang="es-EC" sz="1100" dirty="0" err="1" smtClean="0">
                <a:solidFill>
                  <a:schemeClr val="tx1"/>
                </a:solidFill>
              </a:rPr>
              <a:t>recombinant</a:t>
            </a:r>
            <a:r>
              <a:rPr lang="es-EC" sz="1100" dirty="0" smtClean="0">
                <a:solidFill>
                  <a:schemeClr val="tx1"/>
                </a:solidFill>
              </a:rPr>
              <a:t> </a:t>
            </a:r>
            <a:r>
              <a:rPr lang="es-EC" sz="1100" dirty="0" err="1" smtClean="0">
                <a:solidFill>
                  <a:schemeClr val="tx1"/>
                </a:solidFill>
              </a:rPr>
              <a:t>major</a:t>
            </a:r>
            <a:r>
              <a:rPr lang="es-EC" sz="1100" dirty="0" smtClean="0">
                <a:solidFill>
                  <a:schemeClr val="tx1"/>
                </a:solidFill>
              </a:rPr>
              <a:t> </a:t>
            </a:r>
            <a:r>
              <a:rPr lang="es-EC" sz="1100" dirty="0" err="1" smtClean="0">
                <a:solidFill>
                  <a:schemeClr val="tx1"/>
                </a:solidFill>
              </a:rPr>
              <a:t>surface</a:t>
            </a:r>
            <a:r>
              <a:rPr lang="es-EC" sz="1100" dirty="0" smtClean="0">
                <a:solidFill>
                  <a:schemeClr val="tx1"/>
                </a:solidFill>
              </a:rPr>
              <a:t> </a:t>
            </a:r>
            <a:r>
              <a:rPr lang="es-EC" sz="1100" dirty="0" err="1" smtClean="0">
                <a:solidFill>
                  <a:schemeClr val="tx1"/>
                </a:solidFill>
              </a:rPr>
              <a:t>protein</a:t>
            </a:r>
            <a:r>
              <a:rPr lang="es-EC" sz="1100" dirty="0" smtClean="0">
                <a:solidFill>
                  <a:schemeClr val="tx1"/>
                </a:solidFill>
              </a:rPr>
              <a:t> 5 </a:t>
            </a:r>
            <a:r>
              <a:rPr lang="es-EC" sz="1100" dirty="0" err="1" smtClean="0">
                <a:solidFill>
                  <a:schemeClr val="tx1"/>
                </a:solidFill>
              </a:rPr>
              <a:t>for</a:t>
            </a:r>
            <a:r>
              <a:rPr lang="es-EC" sz="1100" dirty="0" smtClean="0">
                <a:solidFill>
                  <a:schemeClr val="tx1"/>
                </a:solidFill>
              </a:rPr>
              <a:t> </a:t>
            </a:r>
            <a:r>
              <a:rPr lang="es-EC" sz="1100" dirty="0" err="1" smtClean="0">
                <a:solidFill>
                  <a:schemeClr val="tx1"/>
                </a:solidFill>
              </a:rPr>
              <a:t>serological</a:t>
            </a:r>
            <a:r>
              <a:rPr lang="es-EC" sz="1100" dirty="0" smtClean="0">
                <a:solidFill>
                  <a:schemeClr val="tx1"/>
                </a:solidFill>
              </a:rPr>
              <a:t> diagnosis of </a:t>
            </a:r>
            <a:r>
              <a:rPr lang="es-EC" sz="1100" dirty="0" err="1" smtClean="0">
                <a:solidFill>
                  <a:schemeClr val="tx1"/>
                </a:solidFill>
              </a:rPr>
              <a:t>bovine</a:t>
            </a:r>
            <a:r>
              <a:rPr lang="es-EC" sz="1100" dirty="0" smtClean="0">
                <a:solidFill>
                  <a:schemeClr val="tx1"/>
                </a:solidFill>
              </a:rPr>
              <a:t> </a:t>
            </a:r>
            <a:r>
              <a:rPr lang="es-EC" sz="1100" dirty="0" err="1" smtClean="0">
                <a:solidFill>
                  <a:schemeClr val="tx1"/>
                </a:solidFill>
              </a:rPr>
              <a:t>anaplasmosis</a:t>
            </a:r>
            <a:r>
              <a:rPr lang="es-EC" sz="1100" dirty="0" smtClean="0">
                <a:solidFill>
                  <a:schemeClr val="tx1"/>
                </a:solidFill>
              </a:rPr>
              <a:t> in Venezuela. </a:t>
            </a:r>
            <a:r>
              <a:rPr lang="es-EC" sz="1100" dirty="0" err="1" smtClean="0">
                <a:solidFill>
                  <a:schemeClr val="tx1"/>
                </a:solidFill>
              </a:rPr>
              <a:t>Clinical</a:t>
            </a:r>
            <a:r>
              <a:rPr lang="es-EC" sz="1100" dirty="0" smtClean="0">
                <a:solidFill>
                  <a:schemeClr val="tx1"/>
                </a:solidFill>
              </a:rPr>
              <a:t> and </a:t>
            </a:r>
            <a:r>
              <a:rPr lang="es-EC" sz="1100" dirty="0" err="1" smtClean="0">
                <a:solidFill>
                  <a:schemeClr val="tx1"/>
                </a:solidFill>
              </a:rPr>
              <a:t>Diagnostic</a:t>
            </a:r>
            <a:r>
              <a:rPr lang="es-EC" sz="1100" dirty="0" smtClean="0">
                <a:solidFill>
                  <a:schemeClr val="tx1"/>
                </a:solidFill>
              </a:rPr>
              <a:t> </a:t>
            </a:r>
            <a:r>
              <a:rPr lang="es-EC" sz="1100" dirty="0" err="1" smtClean="0">
                <a:solidFill>
                  <a:schemeClr val="tx1"/>
                </a:solidFill>
              </a:rPr>
              <a:t>Laboratory</a:t>
            </a:r>
            <a:r>
              <a:rPr lang="es-EC" sz="1100" dirty="0" smtClean="0">
                <a:solidFill>
                  <a:schemeClr val="tx1"/>
                </a:solidFill>
              </a:rPr>
              <a:t> </a:t>
            </a:r>
            <a:r>
              <a:rPr lang="es-EC" sz="1100" dirty="0" err="1" smtClean="0">
                <a:solidFill>
                  <a:schemeClr val="tx1"/>
                </a:solidFill>
              </a:rPr>
              <a:t>Immunology</a:t>
            </a:r>
            <a:r>
              <a:rPr lang="es-EC" sz="1100" dirty="0" smtClean="0">
                <a:solidFill>
                  <a:schemeClr val="tx1"/>
                </a:solidFill>
              </a:rPr>
              <a:t>, 5(2), 259–262.</a:t>
            </a:r>
          </a:p>
          <a:p>
            <a:r>
              <a:rPr lang="es-EC" sz="1100" dirty="0" smtClean="0">
                <a:solidFill>
                  <a:schemeClr val="tx1"/>
                </a:solidFill>
              </a:rPr>
              <a:t>Tana-Hernández, L., Navarrete-Arroyo, K., Ron-Román, J. W., Reyna-Bello, A., &amp; Chávez-Larrea, M. A. (2017). PCR-diagnosis of Anaplasma marginale in </a:t>
            </a:r>
            <a:r>
              <a:rPr lang="es-EC" sz="1100" dirty="0" err="1" smtClean="0">
                <a:solidFill>
                  <a:schemeClr val="tx1"/>
                </a:solidFill>
              </a:rPr>
              <a:t>cattle</a:t>
            </a:r>
            <a:r>
              <a:rPr lang="es-EC" sz="1100" dirty="0" smtClean="0">
                <a:solidFill>
                  <a:schemeClr val="tx1"/>
                </a:solidFill>
              </a:rPr>
              <a:t> </a:t>
            </a:r>
            <a:r>
              <a:rPr lang="es-EC" sz="1100" dirty="0" err="1" smtClean="0">
                <a:solidFill>
                  <a:schemeClr val="tx1"/>
                </a:solidFill>
              </a:rPr>
              <a:t>populations</a:t>
            </a:r>
            <a:r>
              <a:rPr lang="es-EC" sz="1100" dirty="0" smtClean="0">
                <a:solidFill>
                  <a:schemeClr val="tx1"/>
                </a:solidFill>
              </a:rPr>
              <a:t> of Ecuador and </a:t>
            </a:r>
            <a:r>
              <a:rPr lang="es-EC" sz="1100" dirty="0" err="1" smtClean="0">
                <a:solidFill>
                  <a:schemeClr val="tx1"/>
                </a:solidFill>
              </a:rPr>
              <a:t>its</a:t>
            </a:r>
            <a:r>
              <a:rPr lang="es-EC" sz="1100" dirty="0" smtClean="0">
                <a:solidFill>
                  <a:schemeClr val="tx1"/>
                </a:solidFill>
              </a:rPr>
              <a:t> molecular </a:t>
            </a:r>
            <a:r>
              <a:rPr lang="es-EC" sz="1100" dirty="0" err="1" smtClean="0">
                <a:solidFill>
                  <a:schemeClr val="tx1"/>
                </a:solidFill>
              </a:rPr>
              <a:t>identification</a:t>
            </a:r>
            <a:r>
              <a:rPr lang="es-EC" sz="1100" dirty="0" smtClean="0">
                <a:solidFill>
                  <a:schemeClr val="tx1"/>
                </a:solidFill>
              </a:rPr>
              <a:t> </a:t>
            </a:r>
            <a:r>
              <a:rPr lang="es-EC" sz="1100" dirty="0" err="1" smtClean="0">
                <a:solidFill>
                  <a:schemeClr val="tx1"/>
                </a:solidFill>
              </a:rPr>
              <a:t>through</a:t>
            </a:r>
            <a:r>
              <a:rPr lang="es-EC" sz="1100" dirty="0" smtClean="0">
                <a:solidFill>
                  <a:schemeClr val="tx1"/>
                </a:solidFill>
              </a:rPr>
              <a:t> </a:t>
            </a:r>
            <a:r>
              <a:rPr lang="es-EC" sz="1100" dirty="0" err="1" smtClean="0">
                <a:solidFill>
                  <a:schemeClr val="tx1"/>
                </a:solidFill>
              </a:rPr>
              <a:t>sequencing</a:t>
            </a:r>
            <a:r>
              <a:rPr lang="es-EC" sz="1100" dirty="0" smtClean="0">
                <a:solidFill>
                  <a:schemeClr val="tx1"/>
                </a:solidFill>
              </a:rPr>
              <a:t> of </a:t>
            </a:r>
            <a:r>
              <a:rPr lang="es-EC" sz="1100" dirty="0" err="1" smtClean="0">
                <a:solidFill>
                  <a:schemeClr val="tx1"/>
                </a:solidFill>
              </a:rPr>
              <a:t>ribosomal</a:t>
            </a:r>
            <a:r>
              <a:rPr lang="es-EC" sz="1100" dirty="0" smtClean="0">
                <a:solidFill>
                  <a:schemeClr val="tx1"/>
                </a:solidFill>
              </a:rPr>
              <a:t> 16S </a:t>
            </a:r>
            <a:r>
              <a:rPr lang="es-EC" sz="1100" dirty="0" err="1" smtClean="0">
                <a:solidFill>
                  <a:schemeClr val="tx1"/>
                </a:solidFill>
              </a:rPr>
              <a:t>fragments</a:t>
            </a:r>
            <a:r>
              <a:rPr lang="es-EC" sz="1100" dirty="0" smtClean="0">
                <a:solidFill>
                  <a:schemeClr val="tx1"/>
                </a:solidFill>
              </a:rPr>
              <a:t>, 1–7. https://doi.org/10.1186/s12917-017-1311-1</a:t>
            </a:r>
          </a:p>
          <a:p>
            <a:r>
              <a:rPr lang="es-EC" sz="1100" dirty="0" smtClean="0">
                <a:solidFill>
                  <a:schemeClr val="tx1"/>
                </a:solidFill>
              </a:rPr>
              <a:t>Tavares, L., &amp; Reyna, A. (2006). Estandarización De La Técnica De </a:t>
            </a:r>
            <a:r>
              <a:rPr lang="es-EC" sz="1100" dirty="0" err="1" smtClean="0">
                <a:solidFill>
                  <a:schemeClr val="tx1"/>
                </a:solidFill>
              </a:rPr>
              <a:t>Pcr</a:t>
            </a:r>
            <a:r>
              <a:rPr lang="es-EC" sz="1100" dirty="0" smtClean="0">
                <a:solidFill>
                  <a:schemeClr val="tx1"/>
                </a:solidFill>
              </a:rPr>
              <a:t> Para El Diagnóstico De La </a:t>
            </a:r>
            <a:r>
              <a:rPr lang="es-EC" sz="1100" dirty="0" err="1" smtClean="0">
                <a:solidFill>
                  <a:schemeClr val="tx1"/>
                </a:solidFill>
              </a:rPr>
              <a:t>Anaplasmosis</a:t>
            </a:r>
            <a:r>
              <a:rPr lang="es-EC" sz="1100" dirty="0" smtClean="0">
                <a:solidFill>
                  <a:schemeClr val="tx1"/>
                </a:solidFill>
              </a:rPr>
              <a:t> Bovina Y Ovina. Agronomía Tropical, 56(4), 501–512.</a:t>
            </a:r>
          </a:p>
          <a:p>
            <a:r>
              <a:rPr lang="es-EC" sz="1100" dirty="0" smtClean="0">
                <a:solidFill>
                  <a:schemeClr val="tx1"/>
                </a:solidFill>
              </a:rPr>
              <a:t>Vasco, K. (2013). ESTANDARIZACIÓN DE LA TÉCNICA DE ANÁLISIS DE FUSIÓN DE ALTA RESOLUCIÓN PARA LA DETECCIÓN DE Babesia EN GARRAPATAS UTILIZANDO POLIMORFISMOS DE NUCLEÓTIDOS. Universidad Central del Ecuador.</a:t>
            </a:r>
          </a:p>
          <a:p>
            <a:endParaRPr lang="es-EC" dirty="0">
              <a:solidFill>
                <a:schemeClr val="tx1"/>
              </a:solidFill>
            </a:endParaRPr>
          </a:p>
        </p:txBody>
      </p:sp>
    </p:spTree>
    <p:extLst>
      <p:ext uri="{BB962C8B-B14F-4D97-AF65-F5344CB8AC3E}">
        <p14:creationId xmlns:p14="http://schemas.microsoft.com/office/powerpoint/2010/main" val="26467515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3700" y="790730"/>
            <a:ext cx="3041918" cy="628337"/>
          </a:xfrm>
          <a:ln>
            <a:solidFill>
              <a:srgbClr val="002060"/>
            </a:solidFill>
          </a:ln>
        </p:spPr>
        <p:style>
          <a:lnRef idx="2">
            <a:schemeClr val="dk1"/>
          </a:lnRef>
          <a:fillRef idx="1">
            <a:schemeClr val="lt1"/>
          </a:fillRef>
          <a:effectRef idx="0">
            <a:schemeClr val="dk1"/>
          </a:effectRef>
          <a:fontRef idx="minor">
            <a:schemeClr val="dk1"/>
          </a:fontRef>
        </p:style>
        <p:txBody>
          <a:bodyPr/>
          <a:lstStyle/>
          <a:p>
            <a:r>
              <a:rPr lang="es-EC" dirty="0" err="1" smtClean="0">
                <a:solidFill>
                  <a:schemeClr val="tx1"/>
                </a:solidFill>
              </a:rPr>
              <a:t>Anaplasmosis</a:t>
            </a:r>
            <a:endParaRPr lang="es-EC" dirty="0">
              <a:solidFill>
                <a:schemeClr val="tx1"/>
              </a:solidFill>
            </a:endParaRPr>
          </a:p>
        </p:txBody>
      </p:sp>
      <p:cxnSp>
        <p:nvCxnSpPr>
          <p:cNvPr id="5" name="Conector recto de flecha 4"/>
          <p:cNvCxnSpPr>
            <a:stCxn id="2" idx="3"/>
          </p:cNvCxnSpPr>
          <p:nvPr/>
        </p:nvCxnSpPr>
        <p:spPr>
          <a:xfrm flipV="1">
            <a:off x="3435618" y="1101567"/>
            <a:ext cx="399782" cy="333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6" name="CuadroTexto 5"/>
          <p:cNvSpPr txBox="1"/>
          <p:nvPr/>
        </p:nvSpPr>
        <p:spPr>
          <a:xfrm>
            <a:off x="5848618" y="643234"/>
            <a:ext cx="2480166" cy="923330"/>
          </a:xfrm>
          <a:prstGeom prst="rect">
            <a:avLst/>
          </a:prstGeom>
          <a:noFill/>
        </p:spPr>
        <p:txBody>
          <a:bodyPr wrap="none" rtlCol="0">
            <a:spAutoFit/>
          </a:bodyPr>
          <a:lstStyle/>
          <a:p>
            <a:pPr algn="ctr"/>
            <a:r>
              <a:rPr lang="es-EC" i="1" dirty="0" smtClean="0"/>
              <a:t>Anaplasma marginale </a:t>
            </a:r>
          </a:p>
          <a:p>
            <a:pPr algn="ctr"/>
            <a:r>
              <a:rPr lang="es-EC" i="1" dirty="0" smtClean="0"/>
              <a:t>Gram negativa</a:t>
            </a:r>
          </a:p>
          <a:p>
            <a:pPr algn="ctr"/>
            <a:r>
              <a:rPr lang="es-EC" i="1" dirty="0" smtClean="0"/>
              <a:t>Intracelular Obligada </a:t>
            </a:r>
            <a:endParaRPr lang="es-EC" i="1" dirty="0"/>
          </a:p>
        </p:txBody>
      </p:sp>
      <p:cxnSp>
        <p:nvCxnSpPr>
          <p:cNvPr id="8" name="Conector recto de flecha 7"/>
          <p:cNvCxnSpPr>
            <a:stCxn id="6" idx="3"/>
          </p:cNvCxnSpPr>
          <p:nvPr/>
        </p:nvCxnSpPr>
        <p:spPr>
          <a:xfrm>
            <a:off x="8328784" y="1104899"/>
            <a:ext cx="599316"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9" name="CuadroTexto 8"/>
          <p:cNvSpPr txBox="1"/>
          <p:nvPr/>
        </p:nvSpPr>
        <p:spPr>
          <a:xfrm>
            <a:off x="9312821" y="920233"/>
            <a:ext cx="2307042" cy="400110"/>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s-EC" sz="2000" dirty="0" smtClean="0"/>
              <a:t>Parasita eritrocitos</a:t>
            </a:r>
            <a:endParaRPr lang="es-EC" sz="2000" dirty="0"/>
          </a:p>
        </p:txBody>
      </p:sp>
      <p:pic>
        <p:nvPicPr>
          <p:cNvPr id="10" name="Imagen 9"/>
          <p:cNvPicPr>
            <a:picLocks noChangeAspect="1"/>
          </p:cNvPicPr>
          <p:nvPr/>
        </p:nvPicPr>
        <p:blipFill rotWithShape="1">
          <a:blip r:embed="rId3" cstate="print">
            <a:extLst>
              <a:ext uri="{28A0092B-C50C-407E-A947-70E740481C1C}">
                <a14:useLocalDpi xmlns:a14="http://schemas.microsoft.com/office/drawing/2010/main" val="0"/>
              </a:ext>
            </a:extLst>
          </a:blip>
          <a:srcRect l="18055" t="17957" r="23485" b="17621"/>
          <a:stretch/>
        </p:blipFill>
        <p:spPr>
          <a:xfrm>
            <a:off x="4318268" y="2179462"/>
            <a:ext cx="3060700" cy="1897237"/>
          </a:xfrm>
          <a:prstGeom prst="rect">
            <a:avLst/>
          </a:prstGeom>
          <a:ln>
            <a:noFill/>
          </a:ln>
          <a:effectLst>
            <a:softEdge rad="112500"/>
          </a:effectLst>
        </p:spPr>
      </p:pic>
      <p:sp>
        <p:nvSpPr>
          <p:cNvPr id="11" name="CuadroTexto 10"/>
          <p:cNvSpPr txBox="1"/>
          <p:nvPr/>
        </p:nvSpPr>
        <p:spPr>
          <a:xfrm>
            <a:off x="306235" y="2179462"/>
            <a:ext cx="3129383" cy="461665"/>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s-EC" sz="2400" dirty="0" smtClean="0"/>
              <a:t>Incubación: 7-60 días</a:t>
            </a:r>
            <a:endParaRPr lang="es-EC" sz="2400" dirty="0"/>
          </a:p>
        </p:txBody>
      </p:sp>
      <p:sp>
        <p:nvSpPr>
          <p:cNvPr id="12" name="CuadroTexto 11"/>
          <p:cNvSpPr txBox="1"/>
          <p:nvPr/>
        </p:nvSpPr>
        <p:spPr>
          <a:xfrm>
            <a:off x="1099911" y="2852449"/>
            <a:ext cx="1802096" cy="523221"/>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s-EC" sz="2800" b="1" dirty="0" smtClean="0"/>
              <a:t>Síntomas</a:t>
            </a:r>
            <a:endParaRPr lang="es-EC" b="1" dirty="0"/>
          </a:p>
        </p:txBody>
      </p:sp>
      <p:sp>
        <p:nvSpPr>
          <p:cNvPr id="13" name="CuadroTexto 12"/>
          <p:cNvSpPr txBox="1"/>
          <p:nvPr/>
        </p:nvSpPr>
        <p:spPr>
          <a:xfrm>
            <a:off x="412933" y="3615033"/>
            <a:ext cx="838691" cy="369332"/>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r>
              <a:rPr lang="es-EC" dirty="0" smtClean="0"/>
              <a:t>Fiebre</a:t>
            </a:r>
            <a:endParaRPr lang="es-EC" dirty="0"/>
          </a:p>
        </p:txBody>
      </p:sp>
      <p:sp>
        <p:nvSpPr>
          <p:cNvPr id="14" name="CuadroTexto 13"/>
          <p:cNvSpPr txBox="1"/>
          <p:nvPr/>
        </p:nvSpPr>
        <p:spPr>
          <a:xfrm>
            <a:off x="1442153" y="3619922"/>
            <a:ext cx="1018227" cy="369332"/>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r>
              <a:rPr lang="es-EC" dirty="0" smtClean="0"/>
              <a:t>Letargia</a:t>
            </a:r>
            <a:endParaRPr lang="es-EC" dirty="0"/>
          </a:p>
        </p:txBody>
      </p:sp>
      <p:sp>
        <p:nvSpPr>
          <p:cNvPr id="15" name="CuadroTexto 14"/>
          <p:cNvSpPr txBox="1"/>
          <p:nvPr/>
        </p:nvSpPr>
        <p:spPr>
          <a:xfrm>
            <a:off x="2639274" y="3615033"/>
            <a:ext cx="979755" cy="369332"/>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r>
              <a:rPr lang="es-EC" dirty="0" smtClean="0"/>
              <a:t>Ictericia</a:t>
            </a:r>
            <a:endParaRPr lang="es-EC" dirty="0"/>
          </a:p>
        </p:txBody>
      </p:sp>
      <p:sp>
        <p:nvSpPr>
          <p:cNvPr id="16" name="CuadroTexto 15"/>
          <p:cNvSpPr txBox="1"/>
          <p:nvPr/>
        </p:nvSpPr>
        <p:spPr>
          <a:xfrm>
            <a:off x="1677255" y="4161024"/>
            <a:ext cx="1862154" cy="36933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s-EC" dirty="0" smtClean="0"/>
              <a:t>Perdida de peso</a:t>
            </a:r>
            <a:endParaRPr lang="es-EC" dirty="0"/>
          </a:p>
        </p:txBody>
      </p:sp>
      <p:sp>
        <p:nvSpPr>
          <p:cNvPr id="17" name="CuadroTexto 16"/>
          <p:cNvSpPr txBox="1"/>
          <p:nvPr/>
        </p:nvSpPr>
        <p:spPr>
          <a:xfrm>
            <a:off x="412933" y="4161024"/>
            <a:ext cx="979755" cy="369332"/>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r>
              <a:rPr lang="es-EC" dirty="0" smtClean="0"/>
              <a:t>Abortos</a:t>
            </a:r>
            <a:endParaRPr lang="es-EC" dirty="0"/>
          </a:p>
        </p:txBody>
      </p:sp>
      <p:sp>
        <p:nvSpPr>
          <p:cNvPr id="18" name="CuadroTexto 17"/>
          <p:cNvSpPr txBox="1"/>
          <p:nvPr/>
        </p:nvSpPr>
        <p:spPr>
          <a:xfrm>
            <a:off x="2640129" y="4702126"/>
            <a:ext cx="902811" cy="369332"/>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r>
              <a:rPr lang="es-EC" dirty="0" smtClean="0"/>
              <a:t>Muerte</a:t>
            </a:r>
            <a:endParaRPr lang="es-EC" dirty="0"/>
          </a:p>
        </p:txBody>
      </p:sp>
      <p:sp>
        <p:nvSpPr>
          <p:cNvPr id="19" name="Rectángulo 18"/>
          <p:cNvSpPr/>
          <p:nvPr/>
        </p:nvSpPr>
        <p:spPr>
          <a:xfrm>
            <a:off x="306235" y="6355834"/>
            <a:ext cx="2044149" cy="369332"/>
          </a:xfrm>
          <a:prstGeom prst="rect">
            <a:avLst/>
          </a:prstGeom>
        </p:spPr>
        <p:txBody>
          <a:bodyPr wrap="none">
            <a:spAutoFit/>
          </a:bodyPr>
          <a:lstStyle/>
          <a:p>
            <a:r>
              <a:rPr lang="es-MX" dirty="0" err="1">
                <a:ea typeface="Times New Roman" panose="02020603050405020304" pitchFamily="18" charset="0"/>
              </a:rPr>
              <a:t>Kocan</a:t>
            </a:r>
            <a:r>
              <a:rPr lang="es-MX" dirty="0">
                <a:ea typeface="Times New Roman" panose="02020603050405020304" pitchFamily="18" charset="0"/>
              </a:rPr>
              <a:t> et al., 2003</a:t>
            </a:r>
            <a:endParaRPr lang="es-EC" dirty="0"/>
          </a:p>
        </p:txBody>
      </p:sp>
      <p:pic>
        <p:nvPicPr>
          <p:cNvPr id="20" name="Imagen 19"/>
          <p:cNvPicPr/>
          <p:nvPr/>
        </p:nvPicPr>
        <p:blipFill>
          <a:blip r:embed="rId4"/>
          <a:stretch>
            <a:fillRect/>
          </a:stretch>
        </p:blipFill>
        <p:spPr>
          <a:xfrm>
            <a:off x="7702694" y="1486226"/>
            <a:ext cx="3933825" cy="3778885"/>
          </a:xfrm>
          <a:prstGeom prst="rect">
            <a:avLst/>
          </a:prstGeom>
        </p:spPr>
      </p:pic>
      <p:sp>
        <p:nvSpPr>
          <p:cNvPr id="21" name="CuadroTexto 20"/>
          <p:cNvSpPr txBox="1"/>
          <p:nvPr/>
        </p:nvSpPr>
        <p:spPr>
          <a:xfrm>
            <a:off x="8410126" y="5265111"/>
            <a:ext cx="3026919" cy="707886"/>
          </a:xfrm>
          <a:prstGeom prst="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pPr algn="ctr"/>
            <a:r>
              <a:rPr lang="es-EC" sz="2000" dirty="0" smtClean="0"/>
              <a:t>Transmisión: Biológica y </a:t>
            </a:r>
          </a:p>
          <a:p>
            <a:pPr algn="ctr"/>
            <a:r>
              <a:rPr lang="es-EC" sz="2000" dirty="0" smtClean="0"/>
              <a:t>mecánica </a:t>
            </a:r>
            <a:endParaRPr lang="es-EC" sz="2000" dirty="0"/>
          </a:p>
        </p:txBody>
      </p:sp>
      <p:sp>
        <p:nvSpPr>
          <p:cNvPr id="22" name="CuadroTexto 21"/>
          <p:cNvSpPr txBox="1"/>
          <p:nvPr/>
        </p:nvSpPr>
        <p:spPr>
          <a:xfrm>
            <a:off x="4436040" y="4249788"/>
            <a:ext cx="2961067" cy="461665"/>
          </a:xfrm>
          <a:prstGeom prst="rect">
            <a:avLst/>
          </a:prstGeom>
          <a:noFill/>
        </p:spPr>
        <p:txBody>
          <a:bodyPr wrap="none" rtlCol="0">
            <a:spAutoFit/>
          </a:bodyPr>
          <a:lstStyle/>
          <a:p>
            <a:r>
              <a:rPr lang="es-MX" sz="2400" dirty="0" smtClean="0"/>
              <a:t>Distribución Mundial</a:t>
            </a:r>
            <a:endParaRPr lang="es-EC" sz="2400" dirty="0"/>
          </a:p>
        </p:txBody>
      </p:sp>
      <p:sp>
        <p:nvSpPr>
          <p:cNvPr id="23" name="CuadroTexto 22"/>
          <p:cNvSpPr txBox="1"/>
          <p:nvPr/>
        </p:nvSpPr>
        <p:spPr>
          <a:xfrm>
            <a:off x="4092964" y="4789116"/>
            <a:ext cx="3647217" cy="369332"/>
          </a:xfrm>
          <a:prstGeom prst="rect">
            <a:avLst/>
          </a:prstGeom>
          <a:noFill/>
        </p:spPr>
        <p:txBody>
          <a:bodyPr wrap="none" rtlCol="0">
            <a:spAutoFit/>
          </a:bodyPr>
          <a:lstStyle/>
          <a:p>
            <a:r>
              <a:rPr lang="es-MX" dirty="0" smtClean="0"/>
              <a:t>Zonas Tropicales y Subtropicales</a:t>
            </a:r>
            <a:endParaRPr lang="es-EC" dirty="0"/>
          </a:p>
        </p:txBody>
      </p:sp>
      <p:sp>
        <p:nvSpPr>
          <p:cNvPr id="24" name="CuadroTexto 23"/>
          <p:cNvSpPr txBox="1"/>
          <p:nvPr/>
        </p:nvSpPr>
        <p:spPr>
          <a:xfrm>
            <a:off x="419344" y="4696755"/>
            <a:ext cx="966931" cy="369332"/>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r>
              <a:rPr lang="es-MX" dirty="0" smtClean="0"/>
              <a:t>Anemia</a:t>
            </a:r>
            <a:endParaRPr lang="es-EC" dirty="0"/>
          </a:p>
        </p:txBody>
      </p:sp>
      <p:pic>
        <p:nvPicPr>
          <p:cNvPr id="25" name="Picture 7" descr="Acridina"/>
          <p:cNvPicPr>
            <a:picLocks noChangeAspect="1" noChangeArrowheads="1"/>
          </p:cNvPicPr>
          <p:nvPr/>
        </p:nvPicPr>
        <p:blipFill>
          <a:blip r:embed="rId5" cstate="print"/>
          <a:srcRect/>
          <a:stretch>
            <a:fillRect/>
          </a:stretch>
        </p:blipFill>
        <p:spPr bwMode="auto">
          <a:xfrm>
            <a:off x="3866831" y="417630"/>
            <a:ext cx="1995500" cy="1455383"/>
          </a:xfrm>
          <a:prstGeom prst="rect">
            <a:avLst/>
          </a:prstGeom>
          <a:ln>
            <a:noFill/>
          </a:ln>
          <a:effectLst>
            <a:softEdge rad="112500"/>
          </a:effectLst>
        </p:spPr>
      </p:pic>
    </p:spTree>
    <p:extLst>
      <p:ext uri="{BB962C8B-B14F-4D97-AF65-F5344CB8AC3E}">
        <p14:creationId xmlns:p14="http://schemas.microsoft.com/office/powerpoint/2010/main" val="2019739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21" grpId="0" animBg="1"/>
      <p:bldP spid="22" grpId="0"/>
      <p:bldP spid="23" grpId="0"/>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09746" y="806227"/>
            <a:ext cx="2424984" cy="641573"/>
          </a:xfrm>
        </p:spPr>
        <p:txBody>
          <a:bodyPr/>
          <a:lstStyle/>
          <a:p>
            <a:r>
              <a:rPr lang="es-EC" dirty="0" err="1" smtClean="0">
                <a:solidFill>
                  <a:schemeClr val="tx1"/>
                </a:solidFill>
              </a:rPr>
              <a:t>Babesiosis</a:t>
            </a:r>
            <a:endParaRPr lang="es-EC" dirty="0">
              <a:solidFill>
                <a:schemeClr val="tx1"/>
              </a:solidFill>
            </a:endParaRPr>
          </a:p>
        </p:txBody>
      </p:sp>
      <p:sp>
        <p:nvSpPr>
          <p:cNvPr id="3" name="Rectángulo 2"/>
          <p:cNvSpPr/>
          <p:nvPr/>
        </p:nvSpPr>
        <p:spPr>
          <a:xfrm>
            <a:off x="320051" y="6488668"/>
            <a:ext cx="2467342" cy="369332"/>
          </a:xfrm>
          <a:prstGeom prst="rect">
            <a:avLst/>
          </a:prstGeom>
        </p:spPr>
        <p:txBody>
          <a:bodyPr wrap="none">
            <a:spAutoFit/>
          </a:bodyPr>
          <a:lstStyle/>
          <a:p>
            <a:r>
              <a:rPr lang="en-GB" dirty="0" err="1"/>
              <a:t>Mosqueda</a:t>
            </a:r>
            <a:r>
              <a:rPr lang="en-GB" dirty="0"/>
              <a:t> et al., 2012</a:t>
            </a:r>
            <a:endParaRPr lang="es-EC" dirty="0"/>
          </a:p>
        </p:txBody>
      </p:sp>
      <p:sp>
        <p:nvSpPr>
          <p:cNvPr id="4" name="CuadroTexto 3"/>
          <p:cNvSpPr txBox="1"/>
          <p:nvPr/>
        </p:nvSpPr>
        <p:spPr>
          <a:xfrm>
            <a:off x="2834730" y="6488668"/>
            <a:ext cx="1903085" cy="369332"/>
          </a:xfrm>
          <a:prstGeom prst="rect">
            <a:avLst/>
          </a:prstGeom>
          <a:noFill/>
        </p:spPr>
        <p:txBody>
          <a:bodyPr wrap="none" rtlCol="0">
            <a:spAutoFit/>
          </a:bodyPr>
          <a:lstStyle/>
          <a:p>
            <a:r>
              <a:rPr lang="es-MX" dirty="0" smtClean="0"/>
              <a:t>Bock et al., 2004</a:t>
            </a:r>
            <a:endParaRPr lang="es-EC" dirty="0"/>
          </a:p>
        </p:txBody>
      </p:sp>
      <p:pic>
        <p:nvPicPr>
          <p:cNvPr id="5" name="Imagen 4"/>
          <p:cNvPicPr>
            <a:picLocks noChangeAspect="1"/>
          </p:cNvPicPr>
          <p:nvPr/>
        </p:nvPicPr>
        <p:blipFill rotWithShape="1">
          <a:blip r:embed="rId3"/>
          <a:srcRect r="48598"/>
          <a:stretch/>
        </p:blipFill>
        <p:spPr>
          <a:xfrm>
            <a:off x="3366930" y="122125"/>
            <a:ext cx="1370885" cy="2009775"/>
          </a:xfrm>
          <a:prstGeom prst="rect">
            <a:avLst/>
          </a:prstGeom>
          <a:ln>
            <a:noFill/>
          </a:ln>
          <a:effectLst>
            <a:softEdge rad="112500"/>
          </a:effectLst>
        </p:spPr>
      </p:pic>
      <p:cxnSp>
        <p:nvCxnSpPr>
          <p:cNvPr id="7" name="Conector recto de flecha 6"/>
          <p:cNvCxnSpPr>
            <a:stCxn id="2" idx="3"/>
            <a:endCxn id="5" idx="1"/>
          </p:cNvCxnSpPr>
          <p:nvPr/>
        </p:nvCxnSpPr>
        <p:spPr>
          <a:xfrm flipV="1">
            <a:off x="2834730" y="1127013"/>
            <a:ext cx="532200" cy="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8" name="CuadroTexto 7"/>
          <p:cNvSpPr txBox="1"/>
          <p:nvPr/>
        </p:nvSpPr>
        <p:spPr>
          <a:xfrm>
            <a:off x="4737815" y="806227"/>
            <a:ext cx="2223686" cy="1200329"/>
          </a:xfrm>
          <a:prstGeom prst="rect">
            <a:avLst/>
          </a:prstGeom>
          <a:noFill/>
        </p:spPr>
        <p:txBody>
          <a:bodyPr wrap="none" rtlCol="0">
            <a:spAutoFit/>
          </a:bodyPr>
          <a:lstStyle/>
          <a:p>
            <a:pPr algn="ctr"/>
            <a:r>
              <a:rPr lang="es-MX" dirty="0" smtClean="0"/>
              <a:t>Parásito intracelular</a:t>
            </a:r>
          </a:p>
          <a:p>
            <a:pPr algn="ctr"/>
            <a:r>
              <a:rPr lang="es-MX" dirty="0" smtClean="0"/>
              <a:t>Obligado</a:t>
            </a:r>
            <a:endParaRPr lang="es-MX" i="1" dirty="0" smtClean="0"/>
          </a:p>
          <a:p>
            <a:pPr algn="ctr"/>
            <a:r>
              <a:rPr lang="es-MX" i="1" dirty="0" err="1" smtClean="0"/>
              <a:t>Babesia</a:t>
            </a:r>
            <a:r>
              <a:rPr lang="es-MX" i="1" dirty="0" smtClean="0"/>
              <a:t> </a:t>
            </a:r>
            <a:r>
              <a:rPr lang="es-MX" i="1" dirty="0" err="1" smtClean="0"/>
              <a:t>bovis</a:t>
            </a:r>
            <a:r>
              <a:rPr lang="es-MX" i="1" dirty="0" smtClean="0"/>
              <a:t> </a:t>
            </a:r>
          </a:p>
          <a:p>
            <a:pPr algn="ctr"/>
            <a:r>
              <a:rPr lang="es-MX" i="1" dirty="0" err="1" smtClean="0"/>
              <a:t>Babesia</a:t>
            </a:r>
            <a:r>
              <a:rPr lang="es-MX" i="1" dirty="0" smtClean="0"/>
              <a:t> </a:t>
            </a:r>
            <a:r>
              <a:rPr lang="es-MX" i="1" dirty="0" err="1"/>
              <a:t>b</a:t>
            </a:r>
            <a:r>
              <a:rPr lang="es-MX" i="1" dirty="0" err="1" smtClean="0"/>
              <a:t>igemina</a:t>
            </a:r>
            <a:endParaRPr lang="es-EC" i="1" dirty="0"/>
          </a:p>
        </p:txBody>
      </p:sp>
      <p:cxnSp>
        <p:nvCxnSpPr>
          <p:cNvPr id="10" name="Conector recto de flecha 9"/>
          <p:cNvCxnSpPr/>
          <p:nvPr/>
        </p:nvCxnSpPr>
        <p:spPr>
          <a:xfrm flipV="1">
            <a:off x="6961501" y="1127012"/>
            <a:ext cx="467999" cy="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1" name="CuadroTexto 10"/>
          <p:cNvSpPr txBox="1"/>
          <p:nvPr/>
        </p:nvSpPr>
        <p:spPr>
          <a:xfrm>
            <a:off x="7721600" y="896179"/>
            <a:ext cx="2476960" cy="461665"/>
          </a:xfrm>
          <a:prstGeom prst="rect">
            <a:avLst/>
          </a:prstGeom>
          <a:solidFill>
            <a:srgbClr val="FFC000"/>
          </a:solidFill>
        </p:spPr>
        <p:txBody>
          <a:bodyPr wrap="none" rtlCol="0">
            <a:spAutoFit/>
          </a:bodyPr>
          <a:lstStyle/>
          <a:p>
            <a:r>
              <a:rPr lang="es-MX" sz="2400" dirty="0" smtClean="0"/>
              <a:t>Afecta eritrocitos</a:t>
            </a:r>
            <a:endParaRPr lang="es-EC" sz="2400" dirty="0"/>
          </a:p>
        </p:txBody>
      </p:sp>
      <p:pic>
        <p:nvPicPr>
          <p:cNvPr id="12" name="Imagen 11"/>
          <p:cNvPicPr>
            <a:picLocks noChangeAspect="1"/>
          </p:cNvPicPr>
          <p:nvPr/>
        </p:nvPicPr>
        <p:blipFill rotWithShape="1">
          <a:blip r:embed="rId4" cstate="print">
            <a:extLst>
              <a:ext uri="{28A0092B-C50C-407E-A947-70E740481C1C}">
                <a14:useLocalDpi xmlns:a14="http://schemas.microsoft.com/office/drawing/2010/main" val="0"/>
              </a:ext>
            </a:extLst>
          </a:blip>
          <a:srcRect l="11490" t="20427" r="24242" b="10886"/>
          <a:stretch/>
        </p:blipFill>
        <p:spPr>
          <a:xfrm>
            <a:off x="3366930" y="2098168"/>
            <a:ext cx="2847457" cy="1711831"/>
          </a:xfrm>
          <a:prstGeom prst="rect">
            <a:avLst/>
          </a:prstGeom>
          <a:ln>
            <a:noFill/>
          </a:ln>
          <a:effectLst>
            <a:softEdge rad="112500"/>
          </a:effectLst>
        </p:spPr>
      </p:pic>
      <p:pic>
        <p:nvPicPr>
          <p:cNvPr id="13" name="Imagen 12"/>
          <p:cNvPicPr>
            <a:picLocks noChangeAspect="1"/>
          </p:cNvPicPr>
          <p:nvPr/>
        </p:nvPicPr>
        <p:blipFill>
          <a:blip r:embed="rId5"/>
          <a:stretch>
            <a:fillRect/>
          </a:stretch>
        </p:blipFill>
        <p:spPr>
          <a:xfrm>
            <a:off x="6386474" y="2131900"/>
            <a:ext cx="2573606" cy="3891604"/>
          </a:xfrm>
          <a:prstGeom prst="rect">
            <a:avLst/>
          </a:prstGeom>
        </p:spPr>
      </p:pic>
      <p:pic>
        <p:nvPicPr>
          <p:cNvPr id="14" name="Imagen 13"/>
          <p:cNvPicPr>
            <a:picLocks noChangeAspect="1"/>
          </p:cNvPicPr>
          <p:nvPr/>
        </p:nvPicPr>
        <p:blipFill rotWithShape="1">
          <a:blip r:embed="rId6" cstate="print">
            <a:extLst>
              <a:ext uri="{28A0092B-C50C-407E-A947-70E740481C1C}">
                <a14:useLocalDpi xmlns:a14="http://schemas.microsoft.com/office/drawing/2010/main" val="0"/>
              </a:ext>
            </a:extLst>
          </a:blip>
          <a:srcRect l="25000" r="6186"/>
          <a:stretch/>
        </p:blipFill>
        <p:spPr>
          <a:xfrm rot="10800000">
            <a:off x="3604896" y="3895126"/>
            <a:ext cx="2265838" cy="1852167"/>
          </a:xfrm>
          <a:prstGeom prst="ellipse">
            <a:avLst/>
          </a:prstGeom>
        </p:spPr>
      </p:pic>
      <p:sp>
        <p:nvSpPr>
          <p:cNvPr id="15" name="CuadroTexto 14"/>
          <p:cNvSpPr txBox="1"/>
          <p:nvPr/>
        </p:nvSpPr>
        <p:spPr>
          <a:xfrm>
            <a:off x="3512159" y="5654172"/>
            <a:ext cx="3233578" cy="677108"/>
          </a:xfrm>
          <a:prstGeom prst="rect">
            <a:avLst/>
          </a:prstGeom>
          <a:noFill/>
        </p:spPr>
        <p:txBody>
          <a:bodyPr wrap="none" rtlCol="0">
            <a:spAutoFit/>
          </a:bodyPr>
          <a:lstStyle/>
          <a:p>
            <a:pPr algn="ctr"/>
            <a:r>
              <a:rPr lang="es-MX" dirty="0" smtClean="0"/>
              <a:t>Vector: Garrapatas</a:t>
            </a:r>
          </a:p>
          <a:p>
            <a:pPr algn="ctr"/>
            <a:r>
              <a:rPr lang="es-MX" sz="2000" b="1" i="1" dirty="0" err="1" smtClean="0"/>
              <a:t>Rhipicephalus</a:t>
            </a:r>
            <a:r>
              <a:rPr lang="es-MX" sz="2000" b="1" i="1" dirty="0" smtClean="0"/>
              <a:t> </a:t>
            </a:r>
            <a:r>
              <a:rPr lang="es-MX" sz="2000" b="1" i="1" dirty="0" err="1" smtClean="0"/>
              <a:t>microplus</a:t>
            </a:r>
            <a:endParaRPr lang="es-EC" b="1" i="1" dirty="0"/>
          </a:p>
        </p:txBody>
      </p:sp>
      <p:sp>
        <p:nvSpPr>
          <p:cNvPr id="16" name="CuadroTexto 15"/>
          <p:cNvSpPr txBox="1"/>
          <p:nvPr/>
        </p:nvSpPr>
        <p:spPr>
          <a:xfrm>
            <a:off x="9422977" y="2952383"/>
            <a:ext cx="2185278" cy="954107"/>
          </a:xfrm>
          <a:prstGeom prst="rect">
            <a:avLst/>
          </a:prstGeom>
          <a:noFill/>
        </p:spPr>
        <p:txBody>
          <a:bodyPr wrap="none" rtlCol="0">
            <a:spAutoFit/>
          </a:bodyPr>
          <a:lstStyle/>
          <a:p>
            <a:pPr algn="ctr"/>
            <a:r>
              <a:rPr lang="es-MX" sz="2000" b="1" dirty="0" smtClean="0"/>
              <a:t>Distribución</a:t>
            </a:r>
          </a:p>
          <a:p>
            <a:pPr algn="ctr"/>
            <a:r>
              <a:rPr lang="es-MX" dirty="0" smtClean="0"/>
              <a:t>Países Tropicales y</a:t>
            </a:r>
          </a:p>
          <a:p>
            <a:pPr algn="ctr"/>
            <a:r>
              <a:rPr lang="es-MX" dirty="0" smtClean="0"/>
              <a:t>Subtropicales</a:t>
            </a:r>
          </a:p>
        </p:txBody>
      </p:sp>
      <p:sp>
        <p:nvSpPr>
          <p:cNvPr id="17" name="Rectángulo 16"/>
          <p:cNvSpPr/>
          <p:nvPr/>
        </p:nvSpPr>
        <p:spPr>
          <a:xfrm>
            <a:off x="320051" y="3101375"/>
            <a:ext cx="966931" cy="369332"/>
          </a:xfrm>
          <a:prstGeom prst="rect">
            <a:avLst/>
          </a:prstGeom>
        </p:spPr>
        <p:style>
          <a:lnRef idx="3">
            <a:schemeClr val="lt1"/>
          </a:lnRef>
          <a:fillRef idx="1">
            <a:schemeClr val="dk1"/>
          </a:fillRef>
          <a:effectRef idx="1">
            <a:schemeClr val="dk1"/>
          </a:effectRef>
          <a:fontRef idx="minor">
            <a:schemeClr val="lt1"/>
          </a:fontRef>
        </p:style>
        <p:txBody>
          <a:bodyPr wrap="none">
            <a:spAutoFit/>
          </a:bodyPr>
          <a:lstStyle/>
          <a:p>
            <a:r>
              <a:rPr lang="es-MX" dirty="0" smtClean="0"/>
              <a:t>Anemia</a:t>
            </a:r>
            <a:endParaRPr lang="es-EC" dirty="0"/>
          </a:p>
        </p:txBody>
      </p:sp>
      <p:sp>
        <p:nvSpPr>
          <p:cNvPr id="18" name="Rectángulo 17"/>
          <p:cNvSpPr/>
          <p:nvPr/>
        </p:nvSpPr>
        <p:spPr>
          <a:xfrm>
            <a:off x="1407275" y="3099015"/>
            <a:ext cx="838691" cy="369332"/>
          </a:xfrm>
          <a:prstGeom prst="rect">
            <a:avLst/>
          </a:prstGeom>
        </p:spPr>
        <p:style>
          <a:lnRef idx="3">
            <a:schemeClr val="lt1"/>
          </a:lnRef>
          <a:fillRef idx="1">
            <a:schemeClr val="dk1"/>
          </a:fillRef>
          <a:effectRef idx="1">
            <a:schemeClr val="dk1"/>
          </a:effectRef>
          <a:fontRef idx="minor">
            <a:schemeClr val="lt1"/>
          </a:fontRef>
        </p:style>
        <p:txBody>
          <a:bodyPr wrap="none">
            <a:spAutoFit/>
          </a:bodyPr>
          <a:lstStyle/>
          <a:p>
            <a:r>
              <a:rPr lang="es-EC" dirty="0" smtClean="0"/>
              <a:t>Fiebre</a:t>
            </a:r>
            <a:endParaRPr lang="es-EC" dirty="0"/>
          </a:p>
        </p:txBody>
      </p:sp>
      <p:sp>
        <p:nvSpPr>
          <p:cNvPr id="20" name="CuadroTexto 19"/>
          <p:cNvSpPr txBox="1"/>
          <p:nvPr/>
        </p:nvSpPr>
        <p:spPr>
          <a:xfrm>
            <a:off x="2414155" y="3099015"/>
            <a:ext cx="979755" cy="369332"/>
          </a:xfrm>
          <a:prstGeom prst="rect">
            <a:avLst/>
          </a:prstGeom>
        </p:spPr>
        <p:style>
          <a:lnRef idx="3">
            <a:schemeClr val="lt1"/>
          </a:lnRef>
          <a:fillRef idx="1">
            <a:schemeClr val="dk1"/>
          </a:fillRef>
          <a:effectRef idx="1">
            <a:schemeClr val="dk1"/>
          </a:effectRef>
          <a:fontRef idx="minor">
            <a:schemeClr val="lt1"/>
          </a:fontRef>
        </p:style>
        <p:txBody>
          <a:bodyPr wrap="none" rtlCol="0">
            <a:spAutoFit/>
          </a:bodyPr>
          <a:lstStyle/>
          <a:p>
            <a:r>
              <a:rPr lang="es-MX" dirty="0" smtClean="0"/>
              <a:t>Ictericia</a:t>
            </a:r>
            <a:endParaRPr lang="es-EC" dirty="0"/>
          </a:p>
        </p:txBody>
      </p:sp>
      <p:sp>
        <p:nvSpPr>
          <p:cNvPr id="21" name="CuadroTexto 20"/>
          <p:cNvSpPr txBox="1"/>
          <p:nvPr/>
        </p:nvSpPr>
        <p:spPr>
          <a:xfrm>
            <a:off x="721190" y="2228443"/>
            <a:ext cx="1802096" cy="523220"/>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s-EC" sz="2800" b="1" dirty="0" smtClean="0"/>
              <a:t>Síntomas</a:t>
            </a:r>
            <a:endParaRPr lang="es-EC" b="1" dirty="0"/>
          </a:p>
        </p:txBody>
      </p:sp>
      <p:sp>
        <p:nvSpPr>
          <p:cNvPr id="22" name="CuadroTexto 21"/>
          <p:cNvSpPr txBox="1"/>
          <p:nvPr/>
        </p:nvSpPr>
        <p:spPr>
          <a:xfrm>
            <a:off x="320051" y="4329581"/>
            <a:ext cx="2210862" cy="369332"/>
          </a:xfrm>
          <a:prstGeom prst="rect">
            <a:avLst/>
          </a:prstGeom>
        </p:spPr>
        <p:style>
          <a:lnRef idx="3">
            <a:schemeClr val="lt1"/>
          </a:lnRef>
          <a:fillRef idx="1">
            <a:schemeClr val="dk1"/>
          </a:fillRef>
          <a:effectRef idx="1">
            <a:schemeClr val="dk1"/>
          </a:effectRef>
          <a:fontRef idx="minor">
            <a:schemeClr val="lt1"/>
          </a:fontRef>
        </p:style>
        <p:txBody>
          <a:bodyPr wrap="none" rtlCol="0">
            <a:spAutoFit/>
          </a:bodyPr>
          <a:lstStyle/>
          <a:p>
            <a:r>
              <a:rPr lang="es-MX" dirty="0" smtClean="0"/>
              <a:t>Debilidad Muscular </a:t>
            </a:r>
            <a:endParaRPr lang="es-EC" dirty="0"/>
          </a:p>
        </p:txBody>
      </p:sp>
      <p:sp>
        <p:nvSpPr>
          <p:cNvPr id="23" name="CuadroTexto 22"/>
          <p:cNvSpPr txBox="1"/>
          <p:nvPr/>
        </p:nvSpPr>
        <p:spPr>
          <a:xfrm>
            <a:off x="320051" y="4861599"/>
            <a:ext cx="1774845" cy="369332"/>
          </a:xfrm>
          <a:prstGeom prst="rect">
            <a:avLst/>
          </a:prstGeom>
        </p:spPr>
        <p:style>
          <a:lnRef idx="3">
            <a:schemeClr val="lt1"/>
          </a:lnRef>
          <a:fillRef idx="1">
            <a:schemeClr val="dk1"/>
          </a:fillRef>
          <a:effectRef idx="1">
            <a:schemeClr val="dk1"/>
          </a:effectRef>
          <a:fontRef idx="minor">
            <a:schemeClr val="lt1"/>
          </a:fontRef>
        </p:style>
        <p:txBody>
          <a:bodyPr wrap="none" rtlCol="0">
            <a:spAutoFit/>
          </a:bodyPr>
          <a:lstStyle/>
          <a:p>
            <a:r>
              <a:rPr lang="es-MX" dirty="0" smtClean="0"/>
              <a:t>Falta de apetito</a:t>
            </a:r>
            <a:endParaRPr lang="es-EC" dirty="0"/>
          </a:p>
        </p:txBody>
      </p:sp>
      <p:sp>
        <p:nvSpPr>
          <p:cNvPr id="24" name="CuadroTexto 23"/>
          <p:cNvSpPr txBox="1"/>
          <p:nvPr/>
        </p:nvSpPr>
        <p:spPr>
          <a:xfrm>
            <a:off x="2281874" y="3728838"/>
            <a:ext cx="1300356" cy="369332"/>
          </a:xfrm>
          <a:prstGeom prst="rect">
            <a:avLst/>
          </a:prstGeom>
        </p:spPr>
        <p:style>
          <a:lnRef idx="3">
            <a:schemeClr val="lt1"/>
          </a:lnRef>
          <a:fillRef idx="1">
            <a:schemeClr val="dk1"/>
          </a:fillRef>
          <a:effectRef idx="1">
            <a:schemeClr val="dk1"/>
          </a:effectRef>
          <a:fontRef idx="minor">
            <a:schemeClr val="lt1"/>
          </a:fontRef>
        </p:style>
        <p:txBody>
          <a:bodyPr wrap="none" rtlCol="0">
            <a:spAutoFit/>
          </a:bodyPr>
          <a:lstStyle/>
          <a:p>
            <a:r>
              <a:rPr lang="es-MX" dirty="0" smtClean="0"/>
              <a:t>Depresión </a:t>
            </a:r>
            <a:endParaRPr lang="es-EC" dirty="0"/>
          </a:p>
        </p:txBody>
      </p:sp>
      <p:sp>
        <p:nvSpPr>
          <p:cNvPr id="25" name="CuadroTexto 24"/>
          <p:cNvSpPr txBox="1"/>
          <p:nvPr/>
        </p:nvSpPr>
        <p:spPr>
          <a:xfrm>
            <a:off x="320051" y="3738645"/>
            <a:ext cx="1800493" cy="369332"/>
          </a:xfrm>
          <a:prstGeom prst="rect">
            <a:avLst/>
          </a:prstGeom>
        </p:spPr>
        <p:style>
          <a:lnRef idx="3">
            <a:schemeClr val="lt1"/>
          </a:lnRef>
          <a:fillRef idx="1">
            <a:schemeClr val="dk1"/>
          </a:fillRef>
          <a:effectRef idx="1">
            <a:schemeClr val="dk1"/>
          </a:effectRef>
          <a:fontRef idx="minor">
            <a:schemeClr val="lt1"/>
          </a:fontRef>
        </p:style>
        <p:txBody>
          <a:bodyPr wrap="none" rtlCol="0">
            <a:spAutoFit/>
          </a:bodyPr>
          <a:lstStyle/>
          <a:p>
            <a:r>
              <a:rPr lang="es-MX" dirty="0" smtClean="0"/>
              <a:t>Hemoglobinuria</a:t>
            </a:r>
            <a:endParaRPr lang="es-EC" dirty="0"/>
          </a:p>
        </p:txBody>
      </p:sp>
      <p:sp>
        <p:nvSpPr>
          <p:cNvPr id="26" name="CuadroTexto 25"/>
          <p:cNvSpPr txBox="1"/>
          <p:nvPr/>
        </p:nvSpPr>
        <p:spPr>
          <a:xfrm>
            <a:off x="315428" y="5503302"/>
            <a:ext cx="902811" cy="369332"/>
          </a:xfrm>
          <a:prstGeom prst="rect">
            <a:avLst/>
          </a:prstGeom>
        </p:spPr>
        <p:style>
          <a:lnRef idx="3">
            <a:schemeClr val="lt1"/>
          </a:lnRef>
          <a:fillRef idx="1">
            <a:schemeClr val="dk1"/>
          </a:fillRef>
          <a:effectRef idx="1">
            <a:schemeClr val="dk1"/>
          </a:effectRef>
          <a:fontRef idx="minor">
            <a:schemeClr val="lt1"/>
          </a:fontRef>
        </p:style>
        <p:txBody>
          <a:bodyPr wrap="none" rtlCol="0">
            <a:spAutoFit/>
          </a:bodyPr>
          <a:lstStyle/>
          <a:p>
            <a:r>
              <a:rPr lang="es-MX" dirty="0" smtClean="0"/>
              <a:t>Muerte</a:t>
            </a:r>
            <a:endParaRPr lang="es-EC" dirty="0"/>
          </a:p>
        </p:txBody>
      </p:sp>
    </p:spTree>
    <p:extLst>
      <p:ext uri="{BB962C8B-B14F-4D97-AF65-F5344CB8AC3E}">
        <p14:creationId xmlns:p14="http://schemas.microsoft.com/office/powerpoint/2010/main" val="3907454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animBg="1"/>
      <p:bldP spid="18" grpId="0" animBg="1"/>
      <p:bldP spid="20" grpId="0" animBg="1"/>
      <p:bldP spid="21" grpId="0" animBg="1"/>
      <p:bldP spid="22" grpId="0" animBg="1"/>
      <p:bldP spid="23" grpId="0" animBg="1"/>
      <p:bldP spid="24" grpId="0" animBg="1"/>
      <p:bldP spid="25" grpId="0" animBg="1"/>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15899" y="769021"/>
            <a:ext cx="3962401" cy="818479"/>
          </a:xfrm>
        </p:spPr>
        <p:txBody>
          <a:bodyPr/>
          <a:lstStyle/>
          <a:p>
            <a:r>
              <a:rPr lang="es-EC" sz="3600" dirty="0" err="1" smtClean="0">
                <a:solidFill>
                  <a:schemeClr val="tx1"/>
                </a:solidFill>
              </a:rPr>
              <a:t>Trypanosomosis</a:t>
            </a:r>
            <a:endParaRPr lang="es-EC" sz="3600" dirty="0">
              <a:solidFill>
                <a:schemeClr val="tx1"/>
              </a:solidFill>
            </a:endParaRPr>
          </a:p>
        </p:txBody>
      </p:sp>
      <p:cxnSp>
        <p:nvCxnSpPr>
          <p:cNvPr id="4" name="Conector recto de flecha 3"/>
          <p:cNvCxnSpPr>
            <a:stCxn id="2" idx="3"/>
          </p:cNvCxnSpPr>
          <p:nvPr/>
        </p:nvCxnSpPr>
        <p:spPr>
          <a:xfrm flipV="1">
            <a:off x="4178300" y="1178260"/>
            <a:ext cx="342900" cy="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7" name="Imagen 6"/>
          <p:cNvPicPr>
            <a:picLocks noChangeAspect="1"/>
          </p:cNvPicPr>
          <p:nvPr/>
        </p:nvPicPr>
        <p:blipFill>
          <a:blip r:embed="rId3"/>
          <a:stretch>
            <a:fillRect/>
          </a:stretch>
        </p:blipFill>
        <p:spPr>
          <a:xfrm>
            <a:off x="4635500" y="161925"/>
            <a:ext cx="2005012" cy="2329935"/>
          </a:xfrm>
          <a:prstGeom prst="rect">
            <a:avLst/>
          </a:prstGeom>
        </p:spPr>
      </p:pic>
      <p:pic>
        <p:nvPicPr>
          <p:cNvPr id="8" name="Imagen 7"/>
          <p:cNvPicPr>
            <a:picLocks noChangeAspect="1"/>
          </p:cNvPicPr>
          <p:nvPr/>
        </p:nvPicPr>
        <p:blipFill>
          <a:blip r:embed="rId4"/>
          <a:stretch>
            <a:fillRect/>
          </a:stretch>
        </p:blipFill>
        <p:spPr>
          <a:xfrm>
            <a:off x="6640512" y="161925"/>
            <a:ext cx="2549889" cy="1660783"/>
          </a:xfrm>
          <a:prstGeom prst="rect">
            <a:avLst/>
          </a:prstGeom>
        </p:spPr>
      </p:pic>
      <p:sp>
        <p:nvSpPr>
          <p:cNvPr id="9" name="CuadroTexto 8"/>
          <p:cNvSpPr txBox="1"/>
          <p:nvPr/>
        </p:nvSpPr>
        <p:spPr>
          <a:xfrm>
            <a:off x="6754812" y="1822708"/>
            <a:ext cx="2317686" cy="923330"/>
          </a:xfrm>
          <a:prstGeom prst="rect">
            <a:avLst/>
          </a:prstGeom>
          <a:noFill/>
        </p:spPr>
        <p:txBody>
          <a:bodyPr wrap="none" rtlCol="0">
            <a:spAutoFit/>
          </a:bodyPr>
          <a:lstStyle/>
          <a:p>
            <a:r>
              <a:rPr lang="es-MX" dirty="0" smtClean="0"/>
              <a:t>Protozoarios:</a:t>
            </a:r>
          </a:p>
          <a:p>
            <a:r>
              <a:rPr lang="es-MX" i="1" dirty="0" err="1" smtClean="0"/>
              <a:t>Trypanosoma</a:t>
            </a:r>
            <a:r>
              <a:rPr lang="es-MX" i="1" dirty="0" smtClean="0"/>
              <a:t> </a:t>
            </a:r>
            <a:r>
              <a:rPr lang="es-MX" i="1" dirty="0" err="1" smtClean="0"/>
              <a:t>vivax</a:t>
            </a:r>
            <a:endParaRPr lang="es-MX" i="1" dirty="0" smtClean="0"/>
          </a:p>
          <a:p>
            <a:r>
              <a:rPr lang="es-MX" i="1" dirty="0" err="1" smtClean="0"/>
              <a:t>Trypanosoma</a:t>
            </a:r>
            <a:r>
              <a:rPr lang="es-MX" i="1" dirty="0" smtClean="0"/>
              <a:t> </a:t>
            </a:r>
            <a:r>
              <a:rPr lang="es-MX" i="1" dirty="0" err="1" smtClean="0"/>
              <a:t>evansi</a:t>
            </a:r>
            <a:endParaRPr lang="es-EC" i="1" dirty="0"/>
          </a:p>
        </p:txBody>
      </p:sp>
      <p:cxnSp>
        <p:nvCxnSpPr>
          <p:cNvPr id="11" name="Conector recto de flecha 10"/>
          <p:cNvCxnSpPr/>
          <p:nvPr/>
        </p:nvCxnSpPr>
        <p:spPr>
          <a:xfrm flipV="1">
            <a:off x="9190401" y="1178260"/>
            <a:ext cx="474299" cy="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2" name="CuadroTexto 11"/>
          <p:cNvSpPr txBox="1"/>
          <p:nvPr/>
        </p:nvSpPr>
        <p:spPr>
          <a:xfrm>
            <a:off x="9742070" y="992316"/>
            <a:ext cx="1928733" cy="369332"/>
          </a:xfrm>
          <a:prstGeom prst="rect">
            <a:avLst/>
          </a:prstGeom>
          <a:solidFill>
            <a:srgbClr val="FF0000"/>
          </a:solidFill>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s-MX" dirty="0" smtClean="0"/>
              <a:t>Afecta Eritrocitos</a:t>
            </a:r>
            <a:endParaRPr lang="es-EC" dirty="0"/>
          </a:p>
        </p:txBody>
      </p:sp>
      <p:pic>
        <p:nvPicPr>
          <p:cNvPr id="13" name="Imagen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3942105" y="3588547"/>
            <a:ext cx="3225798" cy="1814511"/>
          </a:xfrm>
          <a:prstGeom prst="rect">
            <a:avLst/>
          </a:prstGeom>
          <a:ln>
            <a:noFill/>
          </a:ln>
          <a:effectLst>
            <a:softEdge rad="112500"/>
          </a:effectLst>
        </p:spPr>
      </p:pic>
      <p:pic>
        <p:nvPicPr>
          <p:cNvPr id="14" name="Imagen 13"/>
          <p:cNvPicPr>
            <a:picLocks noChangeAspect="1"/>
          </p:cNvPicPr>
          <p:nvPr/>
        </p:nvPicPr>
        <p:blipFill rotWithShape="1">
          <a:blip r:embed="rId6" cstate="print">
            <a:extLst>
              <a:ext uri="{28A0092B-C50C-407E-A947-70E740481C1C}">
                <a14:useLocalDpi xmlns:a14="http://schemas.microsoft.com/office/drawing/2010/main" val="0"/>
              </a:ext>
            </a:extLst>
          </a:blip>
          <a:srcRect l="17424" t="8530"/>
          <a:stretch/>
        </p:blipFill>
        <p:spPr>
          <a:xfrm>
            <a:off x="6524410" y="2938038"/>
            <a:ext cx="3011486" cy="1876423"/>
          </a:xfrm>
          <a:prstGeom prst="rect">
            <a:avLst/>
          </a:prstGeom>
          <a:ln>
            <a:noFill/>
          </a:ln>
          <a:effectLst>
            <a:softEdge rad="112500"/>
          </a:effectLst>
        </p:spPr>
      </p:pic>
      <p:sp>
        <p:nvSpPr>
          <p:cNvPr id="15" name="CuadroTexto 14"/>
          <p:cNvSpPr txBox="1"/>
          <p:nvPr/>
        </p:nvSpPr>
        <p:spPr>
          <a:xfrm>
            <a:off x="1184563" y="2022763"/>
            <a:ext cx="1802096" cy="523220"/>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s-EC" sz="2800" b="1" dirty="0" smtClean="0"/>
              <a:t>Síntomas</a:t>
            </a:r>
            <a:endParaRPr lang="es-EC" b="1" dirty="0"/>
          </a:p>
        </p:txBody>
      </p:sp>
      <p:sp>
        <p:nvSpPr>
          <p:cNvPr id="16" name="CuadroTexto 15"/>
          <p:cNvSpPr txBox="1"/>
          <p:nvPr/>
        </p:nvSpPr>
        <p:spPr>
          <a:xfrm>
            <a:off x="1651086" y="5059522"/>
            <a:ext cx="902811" cy="369332"/>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r>
              <a:rPr lang="es-EC" dirty="0" smtClean="0"/>
              <a:t>Muerte</a:t>
            </a:r>
            <a:endParaRPr lang="es-EC" dirty="0"/>
          </a:p>
        </p:txBody>
      </p:sp>
      <p:sp>
        <p:nvSpPr>
          <p:cNvPr id="17" name="CuadroTexto 16"/>
          <p:cNvSpPr txBox="1"/>
          <p:nvPr/>
        </p:nvSpPr>
        <p:spPr>
          <a:xfrm>
            <a:off x="2074225" y="3513264"/>
            <a:ext cx="1862154" cy="36933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s-EC" dirty="0" smtClean="0"/>
              <a:t>Perdida de peso</a:t>
            </a:r>
            <a:endParaRPr lang="es-EC" dirty="0"/>
          </a:p>
        </p:txBody>
      </p:sp>
      <p:sp>
        <p:nvSpPr>
          <p:cNvPr id="18" name="CuadroTexto 17"/>
          <p:cNvSpPr txBox="1"/>
          <p:nvPr/>
        </p:nvSpPr>
        <p:spPr>
          <a:xfrm>
            <a:off x="2959406" y="2938038"/>
            <a:ext cx="979755" cy="369332"/>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r>
              <a:rPr lang="es-EC" dirty="0" smtClean="0"/>
              <a:t>Ictericia</a:t>
            </a:r>
            <a:endParaRPr lang="es-EC" dirty="0"/>
          </a:p>
        </p:txBody>
      </p:sp>
      <p:sp>
        <p:nvSpPr>
          <p:cNvPr id="19" name="CuadroTexto 18"/>
          <p:cNvSpPr txBox="1"/>
          <p:nvPr/>
        </p:nvSpPr>
        <p:spPr>
          <a:xfrm>
            <a:off x="215899" y="2882903"/>
            <a:ext cx="838691" cy="369332"/>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r>
              <a:rPr lang="es-EC" dirty="0" smtClean="0"/>
              <a:t>Fiebre</a:t>
            </a:r>
            <a:endParaRPr lang="es-EC" dirty="0"/>
          </a:p>
        </p:txBody>
      </p:sp>
      <p:sp>
        <p:nvSpPr>
          <p:cNvPr id="20" name="CuadroTexto 19"/>
          <p:cNvSpPr txBox="1"/>
          <p:nvPr/>
        </p:nvSpPr>
        <p:spPr>
          <a:xfrm>
            <a:off x="216389" y="3517084"/>
            <a:ext cx="1146468" cy="369332"/>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r>
              <a:rPr lang="es-MX" dirty="0" smtClean="0"/>
              <a:t>Lagrimeo</a:t>
            </a:r>
            <a:endParaRPr lang="es-EC" dirty="0"/>
          </a:p>
        </p:txBody>
      </p:sp>
      <p:sp>
        <p:nvSpPr>
          <p:cNvPr id="21" name="CuadroTexto 20"/>
          <p:cNvSpPr txBox="1"/>
          <p:nvPr/>
        </p:nvSpPr>
        <p:spPr>
          <a:xfrm>
            <a:off x="1533703" y="2882903"/>
            <a:ext cx="1146468" cy="369332"/>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r>
              <a:rPr lang="es-MX" dirty="0" smtClean="0"/>
              <a:t>Debilidad</a:t>
            </a:r>
            <a:endParaRPr lang="es-EC" dirty="0"/>
          </a:p>
        </p:txBody>
      </p:sp>
      <p:sp>
        <p:nvSpPr>
          <p:cNvPr id="22" name="CuadroTexto 21"/>
          <p:cNvSpPr txBox="1"/>
          <p:nvPr/>
        </p:nvSpPr>
        <p:spPr>
          <a:xfrm>
            <a:off x="264383" y="4133986"/>
            <a:ext cx="2056545" cy="646331"/>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s-MX" dirty="0" smtClean="0"/>
              <a:t>Inflamación de Nódulos linfáticos</a:t>
            </a:r>
            <a:endParaRPr lang="es-EC" dirty="0"/>
          </a:p>
        </p:txBody>
      </p:sp>
      <p:sp>
        <p:nvSpPr>
          <p:cNvPr id="23" name="CuadroTexto 22"/>
          <p:cNvSpPr txBox="1"/>
          <p:nvPr/>
        </p:nvSpPr>
        <p:spPr>
          <a:xfrm>
            <a:off x="2969448" y="4228525"/>
            <a:ext cx="966931" cy="369332"/>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r>
              <a:rPr lang="es-MX" dirty="0" smtClean="0"/>
              <a:t>Anemia</a:t>
            </a:r>
            <a:endParaRPr lang="es-EC" dirty="0"/>
          </a:p>
        </p:txBody>
      </p:sp>
      <p:sp>
        <p:nvSpPr>
          <p:cNvPr id="24" name="CuadroTexto 23"/>
          <p:cNvSpPr txBox="1"/>
          <p:nvPr/>
        </p:nvSpPr>
        <p:spPr>
          <a:xfrm>
            <a:off x="9427550" y="2746038"/>
            <a:ext cx="2783299" cy="1292662"/>
          </a:xfrm>
          <a:prstGeom prst="rect">
            <a:avLst/>
          </a:prstGeom>
          <a:noFill/>
        </p:spPr>
        <p:txBody>
          <a:bodyPr wrap="square" rtlCol="0">
            <a:spAutoFit/>
          </a:bodyPr>
          <a:lstStyle/>
          <a:p>
            <a:pPr algn="ctr"/>
            <a:r>
              <a:rPr lang="es-MX" sz="2400" b="1" dirty="0" smtClean="0"/>
              <a:t>Distribución</a:t>
            </a:r>
          </a:p>
          <a:p>
            <a:pPr algn="ctr"/>
            <a:r>
              <a:rPr lang="es-MX" dirty="0" smtClean="0"/>
              <a:t>África, América del Sur, </a:t>
            </a:r>
            <a:r>
              <a:rPr lang="es-MX" i="1" dirty="0" smtClean="0"/>
              <a:t>Asia  </a:t>
            </a:r>
          </a:p>
          <a:p>
            <a:pPr algn="ctr"/>
            <a:r>
              <a:rPr lang="es-MX" i="1" dirty="0" smtClean="0"/>
              <a:t>(T. </a:t>
            </a:r>
            <a:r>
              <a:rPr lang="es-MX" i="1" dirty="0" err="1" smtClean="0"/>
              <a:t>evansi</a:t>
            </a:r>
            <a:r>
              <a:rPr lang="es-MX" i="1" dirty="0" smtClean="0"/>
              <a:t>)</a:t>
            </a:r>
            <a:r>
              <a:rPr lang="es-MX" dirty="0" smtClean="0"/>
              <a:t> </a:t>
            </a:r>
            <a:endParaRPr lang="es-EC" dirty="0"/>
          </a:p>
        </p:txBody>
      </p:sp>
      <p:sp>
        <p:nvSpPr>
          <p:cNvPr id="25" name="CuadroTexto 24"/>
          <p:cNvSpPr txBox="1"/>
          <p:nvPr/>
        </p:nvSpPr>
        <p:spPr>
          <a:xfrm>
            <a:off x="9713422" y="4228525"/>
            <a:ext cx="2390463" cy="1015663"/>
          </a:xfrm>
          <a:prstGeom prst="rect">
            <a:avLst/>
          </a:prstGeom>
          <a:noFill/>
        </p:spPr>
        <p:txBody>
          <a:bodyPr wrap="none" rtlCol="0">
            <a:spAutoFit/>
          </a:bodyPr>
          <a:lstStyle/>
          <a:p>
            <a:pPr algn="ctr"/>
            <a:r>
              <a:rPr lang="es-MX" sz="2400" b="1" dirty="0" smtClean="0"/>
              <a:t>Transmisión</a:t>
            </a:r>
          </a:p>
          <a:p>
            <a:pPr algn="ctr"/>
            <a:r>
              <a:rPr lang="es-MX" dirty="0" smtClean="0"/>
              <a:t>Biológica en África</a:t>
            </a:r>
          </a:p>
          <a:p>
            <a:pPr algn="ctr"/>
            <a:r>
              <a:rPr lang="es-MX" dirty="0" smtClean="0"/>
              <a:t>Mecánica en América</a:t>
            </a:r>
            <a:endParaRPr lang="es-EC" dirty="0"/>
          </a:p>
        </p:txBody>
      </p:sp>
      <p:sp>
        <p:nvSpPr>
          <p:cNvPr id="26" name="CuadroTexto 25"/>
          <p:cNvSpPr txBox="1"/>
          <p:nvPr/>
        </p:nvSpPr>
        <p:spPr>
          <a:xfrm>
            <a:off x="9770232" y="5184477"/>
            <a:ext cx="2202847" cy="830997"/>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pPr algn="ctr"/>
            <a:r>
              <a:rPr lang="es-MX" sz="2400" i="1" dirty="0" err="1" smtClean="0"/>
              <a:t>Stomoxys</a:t>
            </a:r>
            <a:r>
              <a:rPr lang="es-MX" sz="2400" i="1" dirty="0" smtClean="0"/>
              <a:t> </a:t>
            </a:r>
            <a:r>
              <a:rPr lang="es-MX" sz="2400" dirty="0" err="1" smtClean="0"/>
              <a:t>spp</a:t>
            </a:r>
            <a:r>
              <a:rPr lang="es-MX" sz="2400" dirty="0" smtClean="0"/>
              <a:t>.</a:t>
            </a:r>
          </a:p>
          <a:p>
            <a:pPr algn="ctr"/>
            <a:r>
              <a:rPr lang="es-MX" sz="2400" i="1" dirty="0" err="1" smtClean="0"/>
              <a:t>Tabanus</a:t>
            </a:r>
            <a:r>
              <a:rPr lang="es-MX" sz="2400" i="1" dirty="0" smtClean="0"/>
              <a:t> </a:t>
            </a:r>
            <a:r>
              <a:rPr lang="es-MX" sz="2400" dirty="0" err="1"/>
              <a:t>spp</a:t>
            </a:r>
            <a:r>
              <a:rPr lang="es-MX" sz="2400" dirty="0"/>
              <a:t>.</a:t>
            </a:r>
            <a:endParaRPr lang="es-EC" sz="2400" i="1" dirty="0"/>
          </a:p>
        </p:txBody>
      </p:sp>
      <p:pic>
        <p:nvPicPr>
          <p:cNvPr id="27" name="Imagen 26"/>
          <p:cNvPicPr>
            <a:picLocks noChangeAspect="1"/>
          </p:cNvPicPr>
          <p:nvPr/>
        </p:nvPicPr>
        <p:blipFill rotWithShape="1">
          <a:blip r:embed="rId7" cstate="print">
            <a:extLst>
              <a:ext uri="{28A0092B-C50C-407E-A947-70E740481C1C}">
                <a14:useLocalDpi xmlns:a14="http://schemas.microsoft.com/office/drawing/2010/main" val="0"/>
              </a:ext>
            </a:extLst>
          </a:blip>
          <a:srcRect l="28788" t="25590" r="18560" b="561"/>
          <a:stretch/>
        </p:blipFill>
        <p:spPr>
          <a:xfrm rot="10800000">
            <a:off x="7321700" y="4869596"/>
            <a:ext cx="1705688" cy="1345735"/>
          </a:xfrm>
          <a:prstGeom prst="rect">
            <a:avLst/>
          </a:prstGeom>
          <a:ln>
            <a:noFill/>
          </a:ln>
          <a:effectLst>
            <a:softEdge rad="112500"/>
          </a:effectLst>
        </p:spPr>
      </p:pic>
      <p:sp>
        <p:nvSpPr>
          <p:cNvPr id="28" name="CuadroTexto 27"/>
          <p:cNvSpPr txBox="1"/>
          <p:nvPr/>
        </p:nvSpPr>
        <p:spPr>
          <a:xfrm>
            <a:off x="597230" y="6421114"/>
            <a:ext cx="2672526" cy="369332"/>
          </a:xfrm>
          <a:prstGeom prst="rect">
            <a:avLst/>
          </a:prstGeom>
          <a:noFill/>
        </p:spPr>
        <p:txBody>
          <a:bodyPr wrap="none" rtlCol="0">
            <a:spAutoFit/>
          </a:bodyPr>
          <a:lstStyle/>
          <a:p>
            <a:r>
              <a:rPr lang="es-MX" dirty="0" err="1" smtClean="0"/>
              <a:t>Desquesnes</a:t>
            </a:r>
            <a:r>
              <a:rPr lang="es-MX" dirty="0" smtClean="0"/>
              <a:t> et al., 2004</a:t>
            </a:r>
            <a:endParaRPr lang="es-EC" dirty="0"/>
          </a:p>
        </p:txBody>
      </p:sp>
    </p:spTree>
    <p:extLst>
      <p:ext uri="{BB962C8B-B14F-4D97-AF65-F5344CB8AC3E}">
        <p14:creationId xmlns:p14="http://schemas.microsoft.com/office/powerpoint/2010/main" val="249887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P spid="22" grpId="0" animBg="1"/>
      <p:bldP spid="23" grpId="0" animBg="1"/>
      <p:bldP spid="24" grpId="0"/>
      <p:bldP spid="25" grpId="0"/>
      <p:bldP spid="2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574110" y="171942"/>
            <a:ext cx="3617890" cy="819731"/>
          </a:xfrm>
        </p:spPr>
        <p:txBody>
          <a:bodyPr/>
          <a:lstStyle/>
          <a:p>
            <a:r>
              <a:rPr lang="es-EC" dirty="0" smtClean="0">
                <a:solidFill>
                  <a:schemeClr val="tx1"/>
                </a:solidFill>
              </a:rPr>
              <a:t>Antecedentes</a:t>
            </a:r>
            <a:endParaRPr lang="es-EC" dirty="0">
              <a:solidFill>
                <a:schemeClr val="tx1"/>
              </a:solidFill>
            </a:endParaRPr>
          </a:p>
        </p:txBody>
      </p:sp>
      <p:graphicFrame>
        <p:nvGraphicFramePr>
          <p:cNvPr id="5" name="Tabla 4"/>
          <p:cNvGraphicFramePr>
            <a:graphicFrameLocks noGrp="1"/>
          </p:cNvGraphicFramePr>
          <p:nvPr>
            <p:extLst>
              <p:ext uri="{D42A27DB-BD31-4B8C-83A1-F6EECF244321}">
                <p14:modId xmlns:p14="http://schemas.microsoft.com/office/powerpoint/2010/main" val="1532785442"/>
              </p:ext>
            </p:extLst>
          </p:nvPr>
        </p:nvGraphicFramePr>
        <p:xfrm>
          <a:off x="838911" y="1801491"/>
          <a:ext cx="10502904" cy="3824501"/>
        </p:xfrm>
        <a:graphic>
          <a:graphicData uri="http://schemas.openxmlformats.org/drawingml/2006/table">
            <a:tbl>
              <a:tblPr firstRow="1" bandRow="1">
                <a:tableStyleId>{17292A2E-F333-43FB-9621-5CBBE7FDCDCB}</a:tableStyleId>
              </a:tblPr>
              <a:tblGrid>
                <a:gridCol w="1750484"/>
                <a:gridCol w="1750484"/>
                <a:gridCol w="1750484"/>
                <a:gridCol w="1750484"/>
                <a:gridCol w="1750484"/>
                <a:gridCol w="1750484"/>
              </a:tblGrid>
              <a:tr h="370840">
                <a:tc>
                  <a:txBody>
                    <a:bodyPr/>
                    <a:lstStyle/>
                    <a:p>
                      <a:pPr algn="ctr"/>
                      <a:r>
                        <a:rPr lang="es-EC" dirty="0" smtClean="0"/>
                        <a:t>Año</a:t>
                      </a:r>
                      <a:endParaRPr lang="es-EC" dirty="0"/>
                    </a:p>
                  </a:txBody>
                  <a:tcPr anchor="ctr"/>
                </a:tc>
                <a:tc>
                  <a:txBody>
                    <a:bodyPr/>
                    <a:lstStyle/>
                    <a:p>
                      <a:pPr algn="ctr"/>
                      <a:r>
                        <a:rPr lang="es-EC" dirty="0" smtClean="0"/>
                        <a:t>Autor</a:t>
                      </a:r>
                      <a:endParaRPr lang="es-EC" dirty="0"/>
                    </a:p>
                  </a:txBody>
                  <a:tcPr anchor="ctr"/>
                </a:tc>
                <a:tc>
                  <a:txBody>
                    <a:bodyPr/>
                    <a:lstStyle/>
                    <a:p>
                      <a:pPr algn="ctr"/>
                      <a:r>
                        <a:rPr lang="es-EC" dirty="0" smtClean="0"/>
                        <a:t>Lugar</a:t>
                      </a:r>
                      <a:endParaRPr lang="es-EC" dirty="0"/>
                    </a:p>
                  </a:txBody>
                  <a:tcPr anchor="ctr"/>
                </a:tc>
                <a:tc>
                  <a:txBody>
                    <a:bodyPr/>
                    <a:lstStyle/>
                    <a:p>
                      <a:pPr algn="ctr"/>
                      <a:r>
                        <a:rPr lang="es-EC" dirty="0" smtClean="0"/>
                        <a:t>Técnica</a:t>
                      </a:r>
                      <a:endParaRPr lang="es-EC" dirty="0"/>
                    </a:p>
                  </a:txBody>
                  <a:tcPr anchor="ctr"/>
                </a:tc>
                <a:tc>
                  <a:txBody>
                    <a:bodyPr/>
                    <a:lstStyle/>
                    <a:p>
                      <a:pPr algn="ctr"/>
                      <a:r>
                        <a:rPr lang="es-EC" dirty="0" smtClean="0"/>
                        <a:t>Prevalencia</a:t>
                      </a:r>
                      <a:endParaRPr lang="es-EC" dirty="0"/>
                    </a:p>
                  </a:txBody>
                  <a:tcPr anchor="ctr"/>
                </a:tc>
                <a:tc>
                  <a:txBody>
                    <a:bodyPr/>
                    <a:lstStyle/>
                    <a:p>
                      <a:pPr algn="ctr"/>
                      <a:r>
                        <a:rPr lang="es-EC" dirty="0" smtClean="0"/>
                        <a:t>Agente</a:t>
                      </a:r>
                      <a:endParaRPr lang="es-EC" dirty="0"/>
                    </a:p>
                  </a:txBody>
                  <a:tcPr anchor="ctr"/>
                </a:tc>
              </a:tr>
              <a:tr h="370840">
                <a:tc>
                  <a:txBody>
                    <a:bodyPr/>
                    <a:lstStyle/>
                    <a:p>
                      <a:pPr algn="ctr"/>
                      <a:r>
                        <a:rPr lang="es-EC" dirty="0" smtClean="0"/>
                        <a:t>2014</a:t>
                      </a:r>
                      <a:endParaRPr lang="es-EC" dirty="0"/>
                    </a:p>
                  </a:txBody>
                  <a:tcPr anchor="ctr">
                    <a:solidFill>
                      <a:schemeClr val="accent5">
                        <a:lumMod val="90000"/>
                      </a:schemeClr>
                    </a:solidFill>
                  </a:tcPr>
                </a:tc>
                <a:tc>
                  <a:txBody>
                    <a:bodyPr/>
                    <a:lstStyle/>
                    <a:p>
                      <a:pPr algn="ctr"/>
                      <a:r>
                        <a:rPr lang="es-EC" dirty="0" smtClean="0"/>
                        <a:t>Muñoz et al.</a:t>
                      </a:r>
                      <a:endParaRPr lang="es-EC" dirty="0"/>
                    </a:p>
                  </a:txBody>
                  <a:tcPr anchor="ctr">
                    <a:solidFill>
                      <a:schemeClr val="accent5">
                        <a:lumMod val="90000"/>
                      </a:schemeClr>
                    </a:solidFill>
                  </a:tcPr>
                </a:tc>
                <a:tc>
                  <a:txBody>
                    <a:bodyPr/>
                    <a:lstStyle/>
                    <a:p>
                      <a:pPr algn="ctr"/>
                      <a:r>
                        <a:rPr lang="es-EC" dirty="0" smtClean="0"/>
                        <a:t>Zamora Chinchipe</a:t>
                      </a:r>
                      <a:endParaRPr lang="es-EC" dirty="0"/>
                    </a:p>
                  </a:txBody>
                  <a:tcPr anchor="ctr">
                    <a:solidFill>
                      <a:schemeClr val="accent5">
                        <a:lumMod val="90000"/>
                      </a:schemeClr>
                    </a:solidFill>
                  </a:tcPr>
                </a:tc>
                <a:tc>
                  <a:txBody>
                    <a:bodyPr/>
                    <a:lstStyle/>
                    <a:p>
                      <a:pPr algn="ctr"/>
                      <a:r>
                        <a:rPr lang="es-EC" dirty="0" smtClean="0"/>
                        <a:t>Frotis</a:t>
                      </a:r>
                      <a:r>
                        <a:rPr lang="es-EC" baseline="0" dirty="0" smtClean="0"/>
                        <a:t> sanguíneo</a:t>
                      </a:r>
                      <a:endParaRPr lang="es-EC" dirty="0" smtClean="0"/>
                    </a:p>
                  </a:txBody>
                  <a:tcPr anchor="ctr">
                    <a:solidFill>
                      <a:schemeClr val="accent5">
                        <a:lumMod val="90000"/>
                      </a:schemeClr>
                    </a:solidFill>
                  </a:tcPr>
                </a:tc>
                <a:tc>
                  <a:txBody>
                    <a:bodyPr/>
                    <a:lstStyle/>
                    <a:p>
                      <a:pPr algn="ctr"/>
                      <a:r>
                        <a:rPr lang="es-EC" dirty="0" smtClean="0"/>
                        <a:t>49,5%</a:t>
                      </a:r>
                      <a:endParaRPr lang="es-EC" dirty="0"/>
                    </a:p>
                  </a:txBody>
                  <a:tcPr anchor="ctr">
                    <a:solidFill>
                      <a:schemeClr val="accent5">
                        <a:lumMod val="90000"/>
                      </a:schemeClr>
                    </a:solidFill>
                  </a:tcPr>
                </a:tc>
                <a:tc>
                  <a:txBody>
                    <a:bodyPr/>
                    <a:lstStyle/>
                    <a:p>
                      <a:pPr marL="342900" indent="-342900" algn="ctr">
                        <a:buAutoNum type="alphaUcPeriod"/>
                      </a:pPr>
                      <a:r>
                        <a:rPr lang="es-EC" i="1" dirty="0" smtClean="0"/>
                        <a:t>marginale</a:t>
                      </a:r>
                      <a:endParaRPr lang="es-EC" i="1" dirty="0"/>
                    </a:p>
                  </a:txBody>
                  <a:tcPr anchor="ctr">
                    <a:solidFill>
                      <a:schemeClr val="accent5">
                        <a:lumMod val="90000"/>
                      </a:schemeClr>
                    </a:solidFill>
                  </a:tcPr>
                </a:tc>
              </a:tr>
              <a:tr h="420901">
                <a:tc>
                  <a:txBody>
                    <a:bodyPr/>
                    <a:lstStyle/>
                    <a:p>
                      <a:pPr algn="ctr"/>
                      <a:r>
                        <a:rPr lang="es-EC" dirty="0" smtClean="0"/>
                        <a:t>2016</a:t>
                      </a:r>
                      <a:endParaRPr lang="es-EC" dirty="0"/>
                    </a:p>
                  </a:txBody>
                  <a:tcPr anchor="ctr">
                    <a:solidFill>
                      <a:schemeClr val="accent5">
                        <a:lumMod val="90000"/>
                      </a:schemeClr>
                    </a:solidFill>
                  </a:tcPr>
                </a:tc>
                <a:tc>
                  <a:txBody>
                    <a:bodyPr/>
                    <a:lstStyle/>
                    <a:p>
                      <a:pPr algn="ctr"/>
                      <a:r>
                        <a:rPr lang="es-EC" dirty="0" smtClean="0"/>
                        <a:t>Navarrete</a:t>
                      </a:r>
                      <a:endParaRPr lang="es-EC" dirty="0"/>
                    </a:p>
                  </a:txBody>
                  <a:tcPr anchor="ctr">
                    <a:solidFill>
                      <a:schemeClr val="accent5">
                        <a:lumMod val="90000"/>
                      </a:schemeClr>
                    </a:solidFill>
                  </a:tcPr>
                </a:tc>
                <a:tc>
                  <a:txBody>
                    <a:bodyPr/>
                    <a:lstStyle/>
                    <a:p>
                      <a:pPr algn="ctr"/>
                      <a:r>
                        <a:rPr lang="es-EC" dirty="0" smtClean="0"/>
                        <a:t>EMRQ</a:t>
                      </a:r>
                      <a:endParaRPr lang="es-EC" dirty="0"/>
                    </a:p>
                  </a:txBody>
                  <a:tcPr anchor="ctr">
                    <a:solidFill>
                      <a:schemeClr val="accent5">
                        <a:lumMod val="90000"/>
                      </a:schemeClr>
                    </a:solidFill>
                  </a:tcPr>
                </a:tc>
                <a:tc>
                  <a:txBody>
                    <a:bodyPr/>
                    <a:lstStyle/>
                    <a:p>
                      <a:pPr algn="ctr"/>
                      <a:r>
                        <a:rPr lang="es-EC" dirty="0" err="1" smtClean="0"/>
                        <a:t>ELISAi</a:t>
                      </a:r>
                      <a:endParaRPr lang="es-EC" dirty="0"/>
                    </a:p>
                  </a:txBody>
                  <a:tcPr anchor="ctr">
                    <a:solidFill>
                      <a:schemeClr val="accent5">
                        <a:lumMod val="90000"/>
                      </a:schemeClr>
                    </a:solidFill>
                  </a:tcPr>
                </a:tc>
                <a:tc>
                  <a:txBody>
                    <a:bodyPr/>
                    <a:lstStyle/>
                    <a:p>
                      <a:pPr algn="ctr"/>
                      <a:r>
                        <a:rPr lang="es-EC" dirty="0" smtClean="0"/>
                        <a:t>85,48%</a:t>
                      </a:r>
                      <a:endParaRPr lang="es-EC" dirty="0"/>
                    </a:p>
                  </a:txBody>
                  <a:tcPr anchor="ctr">
                    <a:solidFill>
                      <a:schemeClr val="accent5">
                        <a:lumMod val="90000"/>
                      </a:schemeClr>
                    </a:solidFill>
                  </a:tcPr>
                </a:tc>
                <a:tc>
                  <a:txBody>
                    <a:bodyPr/>
                    <a:lstStyle/>
                    <a:p>
                      <a:pPr marL="342900" marR="0" lvl="0" indent="-342900" algn="ctr" defTabSz="914400" rtl="0" eaLnBrk="1" fontAlgn="auto" latinLnBrk="0" hangingPunct="1">
                        <a:lnSpc>
                          <a:spcPct val="100000"/>
                        </a:lnSpc>
                        <a:spcBef>
                          <a:spcPts val="0"/>
                        </a:spcBef>
                        <a:spcAft>
                          <a:spcPts val="0"/>
                        </a:spcAft>
                        <a:buClrTx/>
                        <a:buSzTx/>
                        <a:buFontTx/>
                        <a:buAutoNum type="alphaUcPeriod"/>
                        <a:tabLst/>
                        <a:defRPr/>
                      </a:pPr>
                      <a:r>
                        <a:rPr lang="es-EC" i="1" dirty="0" smtClean="0"/>
                        <a:t>marginale</a:t>
                      </a:r>
                    </a:p>
                  </a:txBody>
                  <a:tcPr anchor="ctr">
                    <a:solidFill>
                      <a:schemeClr val="accent5">
                        <a:lumMod val="90000"/>
                      </a:schemeClr>
                    </a:solidFill>
                  </a:tcPr>
                </a:tc>
              </a:tr>
              <a:tr h="370840">
                <a:tc>
                  <a:txBody>
                    <a:bodyPr/>
                    <a:lstStyle/>
                    <a:p>
                      <a:pPr algn="ctr"/>
                      <a:r>
                        <a:rPr lang="es-EC" dirty="0" smtClean="0"/>
                        <a:t>2015</a:t>
                      </a:r>
                      <a:endParaRPr lang="es-EC" dirty="0"/>
                    </a:p>
                  </a:txBody>
                  <a:tcPr anchor="ctr">
                    <a:solidFill>
                      <a:schemeClr val="accent5">
                        <a:lumMod val="90000"/>
                      </a:schemeClr>
                    </a:solidFill>
                  </a:tcPr>
                </a:tc>
                <a:tc>
                  <a:txBody>
                    <a:bodyPr/>
                    <a:lstStyle/>
                    <a:p>
                      <a:pPr algn="ctr"/>
                      <a:r>
                        <a:rPr lang="es-EC" dirty="0" smtClean="0"/>
                        <a:t>Monroy</a:t>
                      </a:r>
                      <a:endParaRPr lang="es-EC" dirty="0"/>
                    </a:p>
                  </a:txBody>
                  <a:tcPr anchor="ctr">
                    <a:solidFill>
                      <a:schemeClr val="accent5">
                        <a:lumMod val="90000"/>
                      </a:schemeClr>
                    </a:solidFill>
                  </a:tcPr>
                </a:tc>
                <a:tc>
                  <a:txBody>
                    <a:bodyPr/>
                    <a:lstStyle/>
                    <a:p>
                      <a:pPr algn="ctr"/>
                      <a:r>
                        <a:rPr lang="es-EC" dirty="0" smtClean="0"/>
                        <a:t>Galápagos</a:t>
                      </a:r>
                      <a:endParaRPr lang="es-EC" dirty="0"/>
                    </a:p>
                  </a:txBody>
                  <a:tcPr anchor="ctr">
                    <a:solidFill>
                      <a:schemeClr val="accent5">
                        <a:lumMod val="90000"/>
                      </a:schemeClr>
                    </a:solidFill>
                  </a:tcPr>
                </a:tc>
                <a:tc>
                  <a:txBody>
                    <a:bodyPr/>
                    <a:lstStyle/>
                    <a:p>
                      <a:pPr algn="ctr"/>
                      <a:r>
                        <a:rPr lang="es-EC" dirty="0" err="1" smtClean="0"/>
                        <a:t>ELISAc</a:t>
                      </a:r>
                      <a:endParaRPr lang="es-EC" dirty="0"/>
                    </a:p>
                  </a:txBody>
                  <a:tcPr anchor="ctr">
                    <a:solidFill>
                      <a:schemeClr val="accent5">
                        <a:lumMod val="90000"/>
                      </a:schemeClr>
                    </a:solidFill>
                  </a:tcPr>
                </a:tc>
                <a:tc>
                  <a:txBody>
                    <a:bodyPr/>
                    <a:lstStyle/>
                    <a:p>
                      <a:pPr algn="ctr"/>
                      <a:r>
                        <a:rPr lang="es-EC" dirty="0" smtClean="0"/>
                        <a:t>64%</a:t>
                      </a:r>
                      <a:endParaRPr lang="es-EC" dirty="0"/>
                    </a:p>
                  </a:txBody>
                  <a:tcPr anchor="ctr">
                    <a:solidFill>
                      <a:schemeClr val="accent5">
                        <a:lumMod val="90000"/>
                      </a:schemeClr>
                    </a:solidFill>
                  </a:tcPr>
                </a:tc>
                <a:tc>
                  <a:txBody>
                    <a:bodyPr/>
                    <a:lstStyle/>
                    <a:p>
                      <a:pPr marL="342900" marR="0" lvl="0" indent="-342900" algn="ctr" defTabSz="914400" rtl="0" eaLnBrk="1" fontAlgn="auto" latinLnBrk="0" hangingPunct="1">
                        <a:lnSpc>
                          <a:spcPct val="100000"/>
                        </a:lnSpc>
                        <a:spcBef>
                          <a:spcPts val="0"/>
                        </a:spcBef>
                        <a:spcAft>
                          <a:spcPts val="0"/>
                        </a:spcAft>
                        <a:buClrTx/>
                        <a:buSzTx/>
                        <a:buFontTx/>
                        <a:buAutoNum type="alphaUcPeriod"/>
                        <a:tabLst/>
                        <a:defRPr/>
                      </a:pPr>
                      <a:r>
                        <a:rPr lang="es-EC" i="1" dirty="0" smtClean="0"/>
                        <a:t>marginale</a:t>
                      </a:r>
                    </a:p>
                  </a:txBody>
                  <a:tcPr anchor="ctr">
                    <a:solidFill>
                      <a:schemeClr val="accent5">
                        <a:lumMod val="90000"/>
                      </a:schemeClr>
                    </a:solidFill>
                  </a:tcPr>
                </a:tc>
              </a:tr>
              <a:tr h="370840">
                <a:tc>
                  <a:txBody>
                    <a:bodyPr/>
                    <a:lstStyle/>
                    <a:p>
                      <a:pPr algn="ctr"/>
                      <a:r>
                        <a:rPr lang="es-EC" dirty="0" smtClean="0"/>
                        <a:t>2016</a:t>
                      </a:r>
                      <a:endParaRPr lang="es-EC" dirty="0"/>
                    </a:p>
                  </a:txBody>
                  <a:tcPr anchor="ctr">
                    <a:solidFill>
                      <a:schemeClr val="accent5">
                        <a:lumMod val="75000"/>
                      </a:schemeClr>
                    </a:solidFill>
                  </a:tcPr>
                </a:tc>
                <a:tc>
                  <a:txBody>
                    <a:bodyPr/>
                    <a:lstStyle/>
                    <a:p>
                      <a:pPr algn="ctr"/>
                      <a:r>
                        <a:rPr lang="es-EC" dirty="0" smtClean="0"/>
                        <a:t>González</a:t>
                      </a:r>
                      <a:endParaRPr lang="es-EC" dirty="0"/>
                    </a:p>
                  </a:txBody>
                  <a:tcPr anchor="ctr">
                    <a:solidFill>
                      <a:schemeClr val="accent5">
                        <a:lumMod val="75000"/>
                      </a:schemeClr>
                    </a:solidFill>
                  </a:tcPr>
                </a:tc>
                <a:tc>
                  <a:txBody>
                    <a:bodyPr/>
                    <a:lstStyle/>
                    <a:p>
                      <a:pPr algn="ctr"/>
                      <a:r>
                        <a:rPr lang="es-EC" dirty="0" smtClean="0"/>
                        <a:t>CMQ y Sto. Domingo</a:t>
                      </a:r>
                      <a:endParaRPr lang="es-EC" dirty="0"/>
                    </a:p>
                  </a:txBody>
                  <a:tcPr anchor="ctr">
                    <a:solidFill>
                      <a:schemeClr val="accent5">
                        <a:lumMod val="75000"/>
                      </a:schemeClr>
                    </a:solidFill>
                  </a:tcPr>
                </a:tc>
                <a:tc>
                  <a:txBody>
                    <a:bodyPr/>
                    <a:lstStyle/>
                    <a:p>
                      <a:pPr algn="ctr"/>
                      <a:r>
                        <a:rPr lang="es-EC" dirty="0" err="1" smtClean="0"/>
                        <a:t>ELISAi</a:t>
                      </a:r>
                      <a:endParaRPr lang="es-EC" dirty="0"/>
                    </a:p>
                  </a:txBody>
                  <a:tcPr anchor="ctr">
                    <a:solidFill>
                      <a:schemeClr val="accent5">
                        <a:lumMod val="75000"/>
                      </a:schemeClr>
                    </a:solidFill>
                  </a:tcPr>
                </a:tc>
                <a:tc>
                  <a:txBody>
                    <a:bodyPr/>
                    <a:lstStyle/>
                    <a:p>
                      <a:pPr algn="ctr"/>
                      <a:r>
                        <a:rPr lang="es-EC" dirty="0" smtClean="0"/>
                        <a:t>58%</a:t>
                      </a:r>
                      <a:endParaRPr lang="es-EC" dirty="0"/>
                    </a:p>
                  </a:txBody>
                  <a:tcPr anchor="ctr">
                    <a:solidFill>
                      <a:schemeClr val="accent5">
                        <a:lumMod val="75000"/>
                      </a:schemeClr>
                    </a:solidFill>
                  </a:tcPr>
                </a:tc>
                <a:tc>
                  <a:txBody>
                    <a:bodyPr/>
                    <a:lstStyle/>
                    <a:p>
                      <a:pPr algn="ctr"/>
                      <a:r>
                        <a:rPr lang="es-EC" i="1" dirty="0" smtClean="0"/>
                        <a:t>Trypanosoma </a:t>
                      </a:r>
                      <a:r>
                        <a:rPr lang="es-EC" i="0" dirty="0" smtClean="0"/>
                        <a:t>spp</a:t>
                      </a:r>
                      <a:r>
                        <a:rPr lang="es-EC" i="1" dirty="0" smtClean="0"/>
                        <a:t>.</a:t>
                      </a:r>
                      <a:endParaRPr lang="es-EC" i="1" dirty="0"/>
                    </a:p>
                  </a:txBody>
                  <a:tcPr anchor="ctr">
                    <a:solidFill>
                      <a:schemeClr val="accent5">
                        <a:lumMod val="75000"/>
                      </a:schemeClr>
                    </a:solidFill>
                  </a:tcPr>
                </a:tc>
              </a:tr>
              <a:tr h="370840">
                <a:tc>
                  <a:txBody>
                    <a:bodyPr/>
                    <a:lstStyle/>
                    <a:p>
                      <a:pPr algn="ctr"/>
                      <a:r>
                        <a:rPr lang="es-EC" dirty="0" smtClean="0"/>
                        <a:t>2017</a:t>
                      </a:r>
                      <a:endParaRPr lang="es-EC" dirty="0"/>
                    </a:p>
                  </a:txBody>
                  <a:tcPr anchor="ctr">
                    <a:solidFill>
                      <a:schemeClr val="accent5">
                        <a:lumMod val="75000"/>
                      </a:schemeClr>
                    </a:solidFill>
                  </a:tcPr>
                </a:tc>
                <a:tc>
                  <a:txBody>
                    <a:bodyPr/>
                    <a:lstStyle/>
                    <a:p>
                      <a:pPr algn="ctr"/>
                      <a:r>
                        <a:rPr lang="es-EC" dirty="0" smtClean="0"/>
                        <a:t>Medina</a:t>
                      </a:r>
                      <a:r>
                        <a:rPr lang="es-EC" baseline="0" dirty="0" smtClean="0"/>
                        <a:t> et al.</a:t>
                      </a:r>
                      <a:endParaRPr lang="es-EC" dirty="0"/>
                    </a:p>
                  </a:txBody>
                  <a:tcPr anchor="ctr">
                    <a:solidFill>
                      <a:schemeClr val="accent5">
                        <a:lumMod val="75000"/>
                      </a:schemeClr>
                    </a:solidFill>
                  </a:tcPr>
                </a:tc>
                <a:tc>
                  <a:txBody>
                    <a:bodyPr/>
                    <a:lstStyle/>
                    <a:p>
                      <a:pPr algn="ctr"/>
                      <a:r>
                        <a:rPr lang="es-EC" dirty="0" smtClean="0"/>
                        <a:t>Pastaza</a:t>
                      </a:r>
                      <a:endParaRPr lang="es-EC" dirty="0"/>
                    </a:p>
                  </a:txBody>
                  <a:tcPr anchor="ctr">
                    <a:solidFill>
                      <a:schemeClr val="accent5">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dirty="0" err="1" smtClean="0"/>
                        <a:t>ELISAi</a:t>
                      </a:r>
                      <a:endParaRPr lang="es-EC" dirty="0" smtClean="0"/>
                    </a:p>
                  </a:txBody>
                  <a:tcPr anchor="ctr">
                    <a:solidFill>
                      <a:schemeClr val="accent5">
                        <a:lumMod val="75000"/>
                      </a:schemeClr>
                    </a:solidFill>
                  </a:tcPr>
                </a:tc>
                <a:tc>
                  <a:txBody>
                    <a:bodyPr/>
                    <a:lstStyle/>
                    <a:p>
                      <a:pPr algn="ctr"/>
                      <a:r>
                        <a:rPr lang="es-EC" dirty="0" smtClean="0"/>
                        <a:t>31,03%</a:t>
                      </a:r>
                      <a:endParaRPr lang="es-EC" dirty="0"/>
                    </a:p>
                  </a:txBody>
                  <a:tcPr anchor="ctr">
                    <a:solidFill>
                      <a:schemeClr val="accent5">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i="1" dirty="0" smtClean="0"/>
                        <a:t>Trypanosoma </a:t>
                      </a:r>
                      <a:r>
                        <a:rPr lang="es-EC" i="0" dirty="0" smtClean="0"/>
                        <a:t>spp</a:t>
                      </a:r>
                      <a:r>
                        <a:rPr lang="es-EC" i="1" dirty="0" smtClean="0"/>
                        <a:t>.</a:t>
                      </a:r>
                    </a:p>
                  </a:txBody>
                  <a:tcPr anchor="ctr">
                    <a:solidFill>
                      <a:schemeClr val="accent5">
                        <a:lumMod val="75000"/>
                      </a:schemeClr>
                    </a:solidFill>
                  </a:tcPr>
                </a:tc>
              </a:tr>
              <a:tr h="370840">
                <a:tc rowSpan="2">
                  <a:txBody>
                    <a:bodyPr/>
                    <a:lstStyle/>
                    <a:p>
                      <a:pPr algn="ctr"/>
                      <a:r>
                        <a:rPr lang="es-EC" dirty="0" smtClean="0"/>
                        <a:t>2016</a:t>
                      </a:r>
                      <a:endParaRPr lang="es-EC" dirty="0"/>
                    </a:p>
                  </a:txBody>
                  <a:tcPr anchor="ctr">
                    <a:solidFill>
                      <a:schemeClr val="bg2">
                        <a:lumMod val="20000"/>
                        <a:lumOff val="80000"/>
                      </a:schemeClr>
                    </a:solidFill>
                  </a:tcPr>
                </a:tc>
                <a:tc rowSpan="2">
                  <a:txBody>
                    <a:bodyPr/>
                    <a:lstStyle/>
                    <a:p>
                      <a:pPr algn="ctr"/>
                      <a:r>
                        <a:rPr lang="es-EC" dirty="0" smtClean="0"/>
                        <a:t>Pazmiño et al.</a:t>
                      </a:r>
                      <a:endParaRPr lang="es-EC" dirty="0"/>
                    </a:p>
                  </a:txBody>
                  <a:tcPr anchor="ctr">
                    <a:solidFill>
                      <a:schemeClr val="bg2">
                        <a:lumMod val="20000"/>
                        <a:lumOff val="80000"/>
                      </a:schemeClr>
                    </a:solidFill>
                  </a:tcPr>
                </a:tc>
                <a:tc rowSpan="2">
                  <a:txBody>
                    <a:bodyPr/>
                    <a:lstStyle/>
                    <a:p>
                      <a:pPr algn="ctr"/>
                      <a:r>
                        <a:rPr lang="es-EC" dirty="0" smtClean="0"/>
                        <a:t>EMRQ</a:t>
                      </a:r>
                      <a:endParaRPr lang="es-EC" dirty="0"/>
                    </a:p>
                  </a:txBody>
                  <a:tcPr anchor="ctr">
                    <a:solidFill>
                      <a:schemeClr val="bg2">
                        <a:lumMod val="20000"/>
                        <a:lumOff val="80000"/>
                      </a:schemeClr>
                    </a:solidFill>
                  </a:tcPr>
                </a:tc>
                <a:tc>
                  <a:txBody>
                    <a:bodyPr/>
                    <a:lstStyle/>
                    <a:p>
                      <a:pPr algn="ctr"/>
                      <a:r>
                        <a:rPr lang="es-EC" dirty="0" smtClean="0"/>
                        <a:t>Frotis</a:t>
                      </a:r>
                      <a:endParaRPr lang="es-EC" dirty="0"/>
                    </a:p>
                  </a:txBody>
                  <a:tcPr anchor="ctr">
                    <a:solidFill>
                      <a:schemeClr val="bg2">
                        <a:lumMod val="20000"/>
                        <a:lumOff val="80000"/>
                      </a:schemeClr>
                    </a:solidFill>
                  </a:tcPr>
                </a:tc>
                <a:tc>
                  <a:txBody>
                    <a:bodyPr/>
                    <a:lstStyle/>
                    <a:p>
                      <a:pPr algn="ctr"/>
                      <a:r>
                        <a:rPr lang="es-EC" dirty="0" smtClean="0"/>
                        <a:t>0,71%</a:t>
                      </a:r>
                      <a:endParaRPr lang="es-EC" dirty="0"/>
                    </a:p>
                  </a:txBody>
                  <a:tcPr anchor="ctr">
                    <a:solidFill>
                      <a:schemeClr val="bg2">
                        <a:lumMod val="20000"/>
                        <a:lumOff val="80000"/>
                      </a:schemeClr>
                    </a:solidFill>
                  </a:tcPr>
                </a:tc>
                <a:tc>
                  <a:txBody>
                    <a:bodyPr/>
                    <a:lstStyle/>
                    <a:p>
                      <a:pPr algn="ctr"/>
                      <a:r>
                        <a:rPr lang="es-EC" i="1" dirty="0" smtClean="0"/>
                        <a:t>Babesia </a:t>
                      </a:r>
                      <a:r>
                        <a:rPr lang="es-EC" i="1" dirty="0" err="1" smtClean="0"/>
                        <a:t>bovis</a:t>
                      </a:r>
                      <a:endParaRPr lang="es-EC" i="1" dirty="0"/>
                    </a:p>
                  </a:txBody>
                  <a:tcPr anchor="ctr">
                    <a:solidFill>
                      <a:schemeClr val="bg2">
                        <a:lumMod val="20000"/>
                        <a:lumOff val="80000"/>
                      </a:schemeClr>
                    </a:solidFill>
                  </a:tcPr>
                </a:tc>
              </a:tr>
              <a:tr h="370840">
                <a:tc vMerge="1">
                  <a:txBody>
                    <a:bodyPr/>
                    <a:lstStyle/>
                    <a:p>
                      <a:endParaRPr lang="es-EC" dirty="0"/>
                    </a:p>
                  </a:txBody>
                  <a:tcPr/>
                </a:tc>
                <a:tc vMerge="1">
                  <a:txBody>
                    <a:bodyPr/>
                    <a:lstStyle/>
                    <a:p>
                      <a:endParaRPr lang="es-EC" dirty="0"/>
                    </a:p>
                  </a:txBody>
                  <a:tcPr/>
                </a:tc>
                <a:tc vMerge="1">
                  <a:txBody>
                    <a:bodyPr/>
                    <a:lstStyle/>
                    <a:p>
                      <a:endParaRPr lang="es-EC" dirty="0"/>
                    </a:p>
                  </a:txBody>
                  <a:tcPr/>
                </a:tc>
                <a:tc>
                  <a:txBody>
                    <a:bodyPr/>
                    <a:lstStyle/>
                    <a:p>
                      <a:pPr algn="ctr"/>
                      <a:r>
                        <a:rPr lang="es-EC" dirty="0" smtClean="0"/>
                        <a:t>IFAT</a:t>
                      </a:r>
                      <a:endParaRPr lang="es-EC" dirty="0"/>
                    </a:p>
                  </a:txBody>
                  <a:tcPr anchor="ctr">
                    <a:solidFill>
                      <a:schemeClr val="bg2">
                        <a:lumMod val="20000"/>
                        <a:lumOff val="80000"/>
                      </a:schemeClr>
                    </a:solidFill>
                  </a:tcPr>
                </a:tc>
                <a:tc>
                  <a:txBody>
                    <a:bodyPr/>
                    <a:lstStyle/>
                    <a:p>
                      <a:pPr algn="ctr"/>
                      <a:r>
                        <a:rPr lang="es-EC" dirty="0" smtClean="0"/>
                        <a:t>29,29%</a:t>
                      </a:r>
                      <a:endParaRPr lang="es-EC" dirty="0"/>
                    </a:p>
                  </a:txBody>
                  <a:tcPr anchor="ctr">
                    <a:solidFill>
                      <a:schemeClr val="bg2">
                        <a:lumMod val="20000"/>
                        <a:lumOff val="80000"/>
                      </a:schemeClr>
                    </a:solidFill>
                  </a:tcPr>
                </a:tc>
                <a:tc>
                  <a:txBody>
                    <a:bodyPr/>
                    <a:lstStyle/>
                    <a:p>
                      <a:pPr algn="ctr"/>
                      <a:r>
                        <a:rPr lang="es-EC" i="1" dirty="0" smtClean="0"/>
                        <a:t>Babesia </a:t>
                      </a:r>
                      <a:r>
                        <a:rPr lang="es-EC" i="1" dirty="0" err="1" smtClean="0"/>
                        <a:t>bovis</a:t>
                      </a:r>
                      <a:endParaRPr lang="es-EC" i="1" dirty="0"/>
                    </a:p>
                  </a:txBody>
                  <a:tcPr anchor="ctr">
                    <a:solidFill>
                      <a:schemeClr val="bg2">
                        <a:lumMod val="20000"/>
                        <a:lumOff val="80000"/>
                      </a:schemeClr>
                    </a:solidFill>
                  </a:tcPr>
                </a:tc>
              </a:tr>
            </a:tbl>
          </a:graphicData>
        </a:graphic>
      </p:graphicFrame>
      <p:sp>
        <p:nvSpPr>
          <p:cNvPr id="3" name="CuadroTexto 2"/>
          <p:cNvSpPr txBox="1"/>
          <p:nvPr/>
        </p:nvSpPr>
        <p:spPr>
          <a:xfrm>
            <a:off x="350650" y="873362"/>
            <a:ext cx="11479425" cy="523220"/>
          </a:xfrm>
          <a:prstGeom prst="rect">
            <a:avLst/>
          </a:prstGeom>
          <a:noFill/>
        </p:spPr>
        <p:txBody>
          <a:bodyPr wrap="none" rtlCol="0">
            <a:spAutoFit/>
          </a:bodyPr>
          <a:lstStyle/>
          <a:p>
            <a:r>
              <a:rPr lang="es-EC" sz="2800" b="1" dirty="0" smtClean="0">
                <a:ln w="9525">
                  <a:solidFill>
                    <a:schemeClr val="bg1"/>
                  </a:solidFill>
                  <a:prstDash val="solid"/>
                </a:ln>
                <a:effectLst>
                  <a:outerShdw blurRad="12700" dist="38100" dir="2700000" algn="tl" rotWithShape="0">
                    <a:schemeClr val="bg1">
                      <a:lumMod val="50000"/>
                    </a:schemeClr>
                  </a:outerShdw>
                </a:effectLst>
              </a:rPr>
              <a:t>Prevalencia de </a:t>
            </a:r>
            <a:r>
              <a:rPr lang="es-EC" sz="2800" b="1" dirty="0" err="1" smtClean="0">
                <a:ln w="9525">
                  <a:solidFill>
                    <a:schemeClr val="bg1"/>
                  </a:solidFill>
                  <a:prstDash val="solid"/>
                </a:ln>
                <a:effectLst>
                  <a:outerShdw blurRad="12700" dist="38100" dir="2700000" algn="tl" rotWithShape="0">
                    <a:schemeClr val="bg1">
                      <a:lumMod val="50000"/>
                    </a:schemeClr>
                  </a:outerShdw>
                </a:effectLst>
              </a:rPr>
              <a:t>Hemoparásitos</a:t>
            </a:r>
            <a:r>
              <a:rPr lang="es-EC" sz="2800" b="1" dirty="0" smtClean="0">
                <a:ln w="9525">
                  <a:solidFill>
                    <a:schemeClr val="bg1"/>
                  </a:solidFill>
                  <a:prstDash val="solid"/>
                </a:ln>
                <a:effectLst>
                  <a:outerShdw blurRad="12700" dist="38100" dir="2700000" algn="tl" rotWithShape="0">
                    <a:schemeClr val="bg1">
                      <a:lumMod val="50000"/>
                    </a:schemeClr>
                  </a:outerShdw>
                </a:effectLst>
              </a:rPr>
              <a:t> reportadas en Ecuador (2014-2017)</a:t>
            </a:r>
            <a:endParaRPr lang="es-EC" sz="2800" b="1"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27433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819" y="0"/>
            <a:ext cx="12191999" cy="6858000"/>
          </a:xfrm>
        </p:spPr>
      </p:pic>
      <p:sp>
        <p:nvSpPr>
          <p:cNvPr id="6" name="CuadroTexto 5"/>
          <p:cNvSpPr txBox="1"/>
          <p:nvPr/>
        </p:nvSpPr>
        <p:spPr>
          <a:xfrm>
            <a:off x="2492687" y="0"/>
            <a:ext cx="7228261" cy="1569660"/>
          </a:xfrm>
          <a:prstGeom prst="rect">
            <a:avLst/>
          </a:prstGeom>
          <a:noFill/>
        </p:spPr>
        <p:txBody>
          <a:bodyPr wrap="none" rtlCol="0">
            <a:spAutoFit/>
          </a:bodyPr>
          <a:lstStyle/>
          <a:p>
            <a:r>
              <a:rPr lang="es-EC" sz="9600" b="1" dirty="0" smtClean="0">
                <a:ln w="9525">
                  <a:solidFill>
                    <a:schemeClr val="bg1"/>
                  </a:solidFill>
                  <a:prstDash val="solid"/>
                </a:ln>
                <a:effectLst>
                  <a:outerShdw blurRad="12700" dist="38100" dir="2700000" algn="tl" rotWithShape="0">
                    <a:schemeClr val="bg1">
                      <a:lumMod val="50000"/>
                    </a:schemeClr>
                  </a:outerShdw>
                </a:effectLst>
              </a:rPr>
              <a:t>OBJETIVOS</a:t>
            </a:r>
            <a:endParaRPr lang="es-EC" sz="11500" b="1"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3675644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538837" y="0"/>
            <a:ext cx="2471670" cy="884126"/>
          </a:xfrm>
        </p:spPr>
        <p:txBody>
          <a:bodyPr/>
          <a:lstStyle/>
          <a:p>
            <a:r>
              <a:rPr lang="es-EC" sz="3600" dirty="0">
                <a:solidFill>
                  <a:schemeClr val="tx1"/>
                </a:solidFill>
              </a:rPr>
              <a:t>O</a:t>
            </a:r>
            <a:r>
              <a:rPr lang="es-EC" sz="3600" dirty="0" smtClean="0">
                <a:solidFill>
                  <a:schemeClr val="tx1"/>
                </a:solidFill>
              </a:rPr>
              <a:t>bjetivos</a:t>
            </a:r>
            <a:endParaRPr lang="es-EC" sz="3600" dirty="0">
              <a:solidFill>
                <a:schemeClr val="tx1"/>
              </a:solidFill>
            </a:endParaRPr>
          </a:p>
        </p:txBody>
      </p:sp>
      <p:sp>
        <p:nvSpPr>
          <p:cNvPr id="4" name="Rectángulo 3"/>
          <p:cNvSpPr/>
          <p:nvPr/>
        </p:nvSpPr>
        <p:spPr>
          <a:xfrm>
            <a:off x="203201" y="762001"/>
            <a:ext cx="11807306" cy="4755148"/>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273685" indent="-274320" algn="just">
              <a:lnSpc>
                <a:spcPct val="150000"/>
              </a:lnSpc>
              <a:spcBef>
                <a:spcPts val="2400"/>
              </a:spcBef>
              <a:spcAft>
                <a:spcPts val="1200"/>
              </a:spcAft>
            </a:pPr>
            <a:r>
              <a:rPr lang="es-ES" b="1" kern="0" dirty="0">
                <a:latin typeface="Times New Roman" panose="02020603050405020304" pitchFamily="18" charset="0"/>
                <a:ea typeface="Times New Roman" panose="02020603050405020304" pitchFamily="18" charset="0"/>
              </a:rPr>
              <a:t>OBJETIVO GENERAL DEL PROYECTO</a:t>
            </a:r>
            <a:endParaRPr lang="es-EC" b="1" kern="0" dirty="0">
              <a:latin typeface="Times New Roman" panose="02020603050405020304" pitchFamily="18" charset="0"/>
              <a:ea typeface="Times New Roman" panose="02020603050405020304" pitchFamily="18" charset="0"/>
            </a:endParaRPr>
          </a:p>
          <a:p>
            <a:pPr marL="342900" lvl="0" indent="-342900" algn="just">
              <a:lnSpc>
                <a:spcPct val="150000"/>
              </a:lnSpc>
              <a:spcAft>
                <a:spcPts val="600"/>
              </a:spcAft>
              <a:buFont typeface="Symbol" panose="05050102010706020507" pitchFamily="18" charset="2"/>
              <a:buChar char=""/>
            </a:pPr>
            <a:r>
              <a:rPr lang="es-EC" dirty="0">
                <a:latin typeface="Times New Roman" panose="02020603050405020304" pitchFamily="18" charset="0"/>
                <a:ea typeface="Calibri" panose="020F0502020204030204" pitchFamily="34" charset="0"/>
                <a:cs typeface="Times New Roman" panose="02020603050405020304" pitchFamily="18" charset="0"/>
              </a:rPr>
              <a:t>Diagnosticar  </a:t>
            </a:r>
            <a:r>
              <a:rPr lang="es-EC" i="1" dirty="0">
                <a:latin typeface="Times New Roman" panose="02020603050405020304" pitchFamily="18" charset="0"/>
                <a:ea typeface="Calibri" panose="020F0502020204030204" pitchFamily="34" charset="0"/>
                <a:cs typeface="Times New Roman" panose="02020603050405020304" pitchFamily="18" charset="0"/>
              </a:rPr>
              <a:t>Anaplasma marginale</a:t>
            </a:r>
            <a:r>
              <a:rPr lang="es-EC" dirty="0">
                <a:latin typeface="Times New Roman" panose="02020603050405020304" pitchFamily="18" charset="0"/>
                <a:ea typeface="Calibri" panose="020F0502020204030204" pitchFamily="34" charset="0"/>
                <a:cs typeface="Times New Roman" panose="02020603050405020304" pitchFamily="18" charset="0"/>
              </a:rPr>
              <a:t>, </a:t>
            </a:r>
            <a:r>
              <a:rPr lang="es-EC" i="1" dirty="0">
                <a:latin typeface="Times New Roman" panose="02020603050405020304" pitchFamily="18" charset="0"/>
                <a:ea typeface="Calibri" panose="020F0502020204030204" pitchFamily="34" charset="0"/>
                <a:cs typeface="Times New Roman" panose="02020603050405020304" pitchFamily="18" charset="0"/>
              </a:rPr>
              <a:t>Trypanosoma </a:t>
            </a:r>
            <a:r>
              <a:rPr lang="es-EC" dirty="0" smtClean="0">
                <a:latin typeface="Times New Roman" panose="02020603050405020304" pitchFamily="18" charset="0"/>
                <a:ea typeface="Calibri" panose="020F0502020204030204" pitchFamily="34" charset="0"/>
                <a:cs typeface="Times New Roman" panose="02020603050405020304" pitchFamily="18" charset="0"/>
              </a:rPr>
              <a:t>spp. </a:t>
            </a:r>
            <a:r>
              <a:rPr lang="es-EC" dirty="0">
                <a:latin typeface="Times New Roman" panose="02020603050405020304" pitchFamily="18" charset="0"/>
                <a:ea typeface="Calibri" panose="020F0502020204030204" pitchFamily="34" charset="0"/>
                <a:cs typeface="Times New Roman" panose="02020603050405020304" pitchFamily="18" charset="0"/>
              </a:rPr>
              <a:t>y </a:t>
            </a:r>
            <a:r>
              <a:rPr lang="es-EC" i="1" dirty="0">
                <a:latin typeface="Times New Roman" panose="02020603050405020304" pitchFamily="18" charset="0"/>
                <a:ea typeface="Calibri" panose="020F0502020204030204" pitchFamily="34" charset="0"/>
                <a:cs typeface="Times New Roman" panose="02020603050405020304" pitchFamily="18" charset="0"/>
              </a:rPr>
              <a:t>Babesia </a:t>
            </a:r>
            <a:r>
              <a:rPr lang="es-EC" dirty="0" smtClean="0">
                <a:latin typeface="Times New Roman" panose="02020603050405020304" pitchFamily="18" charset="0"/>
                <a:ea typeface="Calibri" panose="020F0502020204030204" pitchFamily="34" charset="0"/>
                <a:cs typeface="Times New Roman" panose="02020603050405020304" pitchFamily="18" charset="0"/>
              </a:rPr>
              <a:t>spp. </a:t>
            </a:r>
            <a:r>
              <a:rPr lang="es-EC" dirty="0">
                <a:latin typeface="Times New Roman" panose="02020603050405020304" pitchFamily="18" charset="0"/>
                <a:ea typeface="Calibri" panose="020F0502020204030204" pitchFamily="34" charset="0"/>
                <a:cs typeface="Times New Roman" panose="02020603050405020304" pitchFamily="18" charset="0"/>
              </a:rPr>
              <a:t>en 19 fincas ganaderas bovinas de la i</a:t>
            </a:r>
            <a:r>
              <a:rPr lang="es-EC" dirty="0" smtClean="0">
                <a:latin typeface="Times New Roman" panose="02020603050405020304" pitchFamily="18" charset="0"/>
                <a:ea typeface="Calibri" panose="020F0502020204030204" pitchFamily="34" charset="0"/>
                <a:cs typeface="Times New Roman" panose="02020603050405020304" pitchFamily="18" charset="0"/>
              </a:rPr>
              <a:t>sla </a:t>
            </a:r>
            <a:r>
              <a:rPr lang="es-EC" dirty="0">
                <a:latin typeface="Times New Roman" panose="02020603050405020304" pitchFamily="18" charset="0"/>
                <a:ea typeface="Calibri" panose="020F0502020204030204" pitchFamily="34" charset="0"/>
                <a:cs typeface="Times New Roman" panose="02020603050405020304" pitchFamily="18" charset="0"/>
              </a:rPr>
              <a:t>Santa Cruz, Provincia de Galápagos, mediante las técnicas de ELISA y PCR.</a:t>
            </a:r>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marL="273685" indent="-274320" algn="just">
              <a:lnSpc>
                <a:spcPct val="150000"/>
              </a:lnSpc>
              <a:spcBef>
                <a:spcPts val="2400"/>
              </a:spcBef>
              <a:spcAft>
                <a:spcPts val="1200"/>
              </a:spcAft>
            </a:pPr>
            <a:r>
              <a:rPr lang="es-ES" b="1" kern="0" dirty="0">
                <a:latin typeface="Times New Roman" panose="02020603050405020304" pitchFamily="18" charset="0"/>
                <a:ea typeface="Times New Roman" panose="02020603050405020304" pitchFamily="18" charset="0"/>
              </a:rPr>
              <a:t>OBJETIVOS ESPECÍFICOS</a:t>
            </a:r>
            <a:endParaRPr lang="es-EC" b="1" kern="0" dirty="0">
              <a:latin typeface="Times New Roman" panose="02020603050405020304" pitchFamily="18" charset="0"/>
              <a:ea typeface="Times New Roman" panose="02020603050405020304" pitchFamily="18" charset="0"/>
            </a:endParaRPr>
          </a:p>
          <a:p>
            <a:pPr marL="342900" lvl="0" indent="-342900" algn="just">
              <a:lnSpc>
                <a:spcPct val="150000"/>
              </a:lnSpc>
              <a:spcAft>
                <a:spcPts val="600"/>
              </a:spcAft>
              <a:buFont typeface="Symbol" panose="05050102010706020507" pitchFamily="18" charset="2"/>
              <a:buChar char=""/>
            </a:pPr>
            <a:r>
              <a:rPr lang="es-EC" dirty="0">
                <a:latin typeface="Times New Roman" panose="02020603050405020304" pitchFamily="18" charset="0"/>
                <a:ea typeface="Calibri" panose="020F0502020204030204" pitchFamily="34" charset="0"/>
                <a:cs typeface="Times New Roman" panose="02020603050405020304" pitchFamily="18" charset="0"/>
              </a:rPr>
              <a:t>Evaluar la presencia de </a:t>
            </a:r>
            <a:r>
              <a:rPr lang="es-EC" i="1" dirty="0">
                <a:latin typeface="Times New Roman" panose="02020603050405020304" pitchFamily="18" charset="0"/>
                <a:ea typeface="Calibri" panose="020F0502020204030204" pitchFamily="34" charset="0"/>
                <a:cs typeface="Times New Roman" panose="02020603050405020304" pitchFamily="18" charset="0"/>
              </a:rPr>
              <a:t>Anaplasma marginale</a:t>
            </a:r>
            <a:r>
              <a:rPr lang="es-EC" dirty="0">
                <a:latin typeface="Times New Roman" panose="02020603050405020304" pitchFamily="18" charset="0"/>
                <a:ea typeface="Calibri" panose="020F0502020204030204" pitchFamily="34" charset="0"/>
                <a:cs typeface="Times New Roman" panose="02020603050405020304" pitchFamily="18" charset="0"/>
              </a:rPr>
              <a:t> en muestras de sangre de ganado bovino mediante PCR. </a:t>
            </a:r>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600"/>
              </a:spcAft>
              <a:buFont typeface="Symbol" panose="05050102010706020507" pitchFamily="18" charset="2"/>
              <a:buChar char=""/>
            </a:pPr>
            <a:r>
              <a:rPr lang="es-EC" dirty="0">
                <a:latin typeface="Times New Roman" panose="02020603050405020304" pitchFamily="18" charset="0"/>
                <a:ea typeface="Calibri" panose="020F0502020204030204" pitchFamily="34" charset="0"/>
                <a:cs typeface="Times New Roman" panose="02020603050405020304" pitchFamily="18" charset="0"/>
              </a:rPr>
              <a:t>Detectar anticuerpos </a:t>
            </a:r>
            <a:r>
              <a:rPr lang="es-EC" dirty="0" err="1">
                <a:latin typeface="Times New Roman" panose="02020603050405020304" pitchFamily="18" charset="0"/>
                <a:ea typeface="Calibri" panose="020F0502020204030204" pitchFamily="34" charset="0"/>
                <a:cs typeface="Times New Roman" panose="02020603050405020304" pitchFamily="18" charset="0"/>
              </a:rPr>
              <a:t>IgG</a:t>
            </a:r>
            <a:r>
              <a:rPr lang="es-EC" dirty="0">
                <a:latin typeface="Times New Roman" panose="02020603050405020304" pitchFamily="18" charset="0"/>
                <a:ea typeface="Calibri" panose="020F0502020204030204" pitchFamily="34" charset="0"/>
                <a:cs typeface="Times New Roman" panose="02020603050405020304" pitchFamily="18" charset="0"/>
              </a:rPr>
              <a:t> contra </a:t>
            </a:r>
            <a:r>
              <a:rPr lang="es-EC" i="1" dirty="0">
                <a:latin typeface="Times New Roman" panose="02020603050405020304" pitchFamily="18" charset="0"/>
                <a:ea typeface="Calibri" panose="020F0502020204030204" pitchFamily="34" charset="0"/>
                <a:cs typeface="Times New Roman" panose="02020603050405020304" pitchFamily="18" charset="0"/>
              </a:rPr>
              <a:t>Trypanosoma </a:t>
            </a:r>
            <a:r>
              <a:rPr lang="es-EC" dirty="0">
                <a:latin typeface="Times New Roman" panose="02020603050405020304" pitchFamily="18" charset="0"/>
                <a:ea typeface="Calibri" panose="020F0502020204030204" pitchFamily="34" charset="0"/>
                <a:cs typeface="Times New Roman" panose="02020603050405020304" pitchFamily="18" charset="0"/>
              </a:rPr>
              <a:t>spp</a:t>
            </a:r>
            <a:r>
              <a:rPr lang="es-EC" i="1" dirty="0">
                <a:latin typeface="Times New Roman" panose="02020603050405020304" pitchFamily="18" charset="0"/>
                <a:ea typeface="Calibri" panose="020F0502020204030204" pitchFamily="34" charset="0"/>
                <a:cs typeface="Times New Roman" panose="02020603050405020304" pitchFamily="18" charset="0"/>
              </a:rPr>
              <a:t>.</a:t>
            </a:r>
            <a:r>
              <a:rPr lang="es-EC" dirty="0">
                <a:latin typeface="Times New Roman" panose="02020603050405020304" pitchFamily="18" charset="0"/>
                <a:ea typeface="Calibri" panose="020F0502020204030204" pitchFamily="34" charset="0"/>
                <a:cs typeface="Times New Roman" panose="02020603050405020304" pitchFamily="18" charset="0"/>
              </a:rPr>
              <a:t> en suero de ganado bovino mediante ELISA indirecto.</a:t>
            </a:r>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600"/>
              </a:spcAft>
              <a:buFont typeface="Symbol" panose="05050102010706020507" pitchFamily="18" charset="2"/>
              <a:buChar char=""/>
            </a:pPr>
            <a:r>
              <a:rPr lang="es-EC" dirty="0">
                <a:latin typeface="Times New Roman" panose="02020603050405020304" pitchFamily="18" charset="0"/>
                <a:ea typeface="Calibri" panose="020F0502020204030204" pitchFamily="34" charset="0"/>
                <a:cs typeface="Times New Roman" panose="02020603050405020304" pitchFamily="18" charset="0"/>
              </a:rPr>
              <a:t>Estimar la presencia de </a:t>
            </a:r>
            <a:r>
              <a:rPr lang="es-EC" i="1" dirty="0">
                <a:latin typeface="Times New Roman" panose="02020603050405020304" pitchFamily="18" charset="0"/>
                <a:ea typeface="Calibri" panose="020F0502020204030204" pitchFamily="34" charset="0"/>
                <a:cs typeface="Times New Roman" panose="02020603050405020304" pitchFamily="18" charset="0"/>
              </a:rPr>
              <a:t>Babesia </a:t>
            </a:r>
            <a:r>
              <a:rPr lang="es-EC" dirty="0">
                <a:latin typeface="Times New Roman" panose="02020603050405020304" pitchFamily="18" charset="0"/>
                <a:ea typeface="Calibri" panose="020F0502020204030204" pitchFamily="34" charset="0"/>
                <a:cs typeface="Times New Roman" panose="02020603050405020304" pitchFamily="18" charset="0"/>
              </a:rPr>
              <a:t>spp</a:t>
            </a:r>
            <a:r>
              <a:rPr lang="es-EC" i="1" dirty="0">
                <a:latin typeface="Times New Roman" panose="02020603050405020304" pitchFamily="18" charset="0"/>
                <a:ea typeface="Calibri" panose="020F0502020204030204" pitchFamily="34" charset="0"/>
                <a:cs typeface="Times New Roman" panose="02020603050405020304" pitchFamily="18" charset="0"/>
              </a:rPr>
              <a:t>.</a:t>
            </a:r>
            <a:r>
              <a:rPr lang="es-EC" dirty="0">
                <a:latin typeface="Times New Roman" panose="02020603050405020304" pitchFamily="18" charset="0"/>
                <a:ea typeface="Calibri" panose="020F0502020204030204" pitchFamily="34" charset="0"/>
                <a:cs typeface="Times New Roman" panose="02020603050405020304" pitchFamily="18" charset="0"/>
              </a:rPr>
              <a:t> en muestras de sangre de ganado bovino mediante PCR.</a:t>
            </a:r>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600"/>
              </a:spcAft>
              <a:buFont typeface="Symbol" panose="05050102010706020507" pitchFamily="18" charset="2"/>
              <a:buChar char=""/>
            </a:pPr>
            <a:r>
              <a:rPr lang="es-EC" dirty="0">
                <a:latin typeface="Times New Roman" panose="02020603050405020304" pitchFamily="18" charset="0"/>
                <a:ea typeface="Calibri" panose="020F0502020204030204" pitchFamily="34" charset="0"/>
                <a:cs typeface="Times New Roman" panose="02020603050405020304" pitchFamily="18" charset="0"/>
              </a:rPr>
              <a:t>Estimar la prevalencia de </a:t>
            </a:r>
            <a:r>
              <a:rPr lang="es-EC" i="1" dirty="0">
                <a:latin typeface="Times New Roman" panose="02020603050405020304" pitchFamily="18" charset="0"/>
                <a:ea typeface="Calibri" panose="020F0502020204030204" pitchFamily="34" charset="0"/>
                <a:cs typeface="Times New Roman" panose="02020603050405020304" pitchFamily="18" charset="0"/>
              </a:rPr>
              <a:t>Anaplasma marginale, </a:t>
            </a:r>
            <a:r>
              <a:rPr lang="es-EC" i="1" dirty="0" err="1" smtClean="0">
                <a:latin typeface="Times New Roman" panose="02020603050405020304" pitchFamily="18" charset="0"/>
                <a:ea typeface="Calibri" panose="020F0502020204030204" pitchFamily="34" charset="0"/>
                <a:cs typeface="Times New Roman" panose="02020603050405020304" pitchFamily="18" charset="0"/>
              </a:rPr>
              <a:t>Trypanosoma</a:t>
            </a:r>
            <a:r>
              <a:rPr lang="es-EC" i="1" dirty="0" smtClean="0">
                <a:latin typeface="Times New Roman" panose="02020603050405020304" pitchFamily="18" charset="0"/>
                <a:ea typeface="Calibri" panose="020F0502020204030204" pitchFamily="34" charset="0"/>
                <a:cs typeface="Times New Roman" panose="02020603050405020304" pitchFamily="18" charset="0"/>
              </a:rPr>
              <a:t> </a:t>
            </a:r>
            <a:r>
              <a:rPr lang="es-EC" dirty="0">
                <a:latin typeface="Times New Roman" panose="02020603050405020304" pitchFamily="18" charset="0"/>
                <a:ea typeface="Calibri" panose="020F0502020204030204" pitchFamily="34" charset="0"/>
                <a:cs typeface="Times New Roman" panose="02020603050405020304" pitchFamily="18" charset="0"/>
              </a:rPr>
              <a:t>spp</a:t>
            </a:r>
            <a:r>
              <a:rPr lang="es-EC" i="1" dirty="0">
                <a:latin typeface="Times New Roman" panose="02020603050405020304" pitchFamily="18" charset="0"/>
                <a:ea typeface="Calibri" panose="020F0502020204030204" pitchFamily="34" charset="0"/>
                <a:cs typeface="Times New Roman" panose="02020603050405020304" pitchFamily="18" charset="0"/>
              </a:rPr>
              <a:t>. </a:t>
            </a:r>
            <a:r>
              <a:rPr lang="es-EC" dirty="0">
                <a:latin typeface="Times New Roman" panose="02020603050405020304" pitchFamily="18" charset="0"/>
                <a:ea typeface="Calibri" panose="020F0502020204030204" pitchFamily="34" charset="0"/>
                <a:cs typeface="Times New Roman" panose="02020603050405020304" pitchFamily="18" charset="0"/>
              </a:rPr>
              <a:t>y</a:t>
            </a:r>
            <a:r>
              <a:rPr lang="es-EC" i="1" dirty="0">
                <a:latin typeface="Times New Roman" panose="02020603050405020304" pitchFamily="18" charset="0"/>
                <a:ea typeface="Calibri" panose="020F0502020204030204" pitchFamily="34" charset="0"/>
                <a:cs typeface="Times New Roman" panose="02020603050405020304" pitchFamily="18" charset="0"/>
              </a:rPr>
              <a:t> </a:t>
            </a:r>
            <a:r>
              <a:rPr lang="es-EC" i="1" dirty="0" err="1" smtClean="0">
                <a:latin typeface="Times New Roman" panose="02020603050405020304" pitchFamily="18" charset="0"/>
                <a:ea typeface="Calibri" panose="020F0502020204030204" pitchFamily="34" charset="0"/>
                <a:cs typeface="Times New Roman" panose="02020603050405020304" pitchFamily="18" charset="0"/>
              </a:rPr>
              <a:t>Babesia</a:t>
            </a:r>
            <a:r>
              <a:rPr lang="es-EC" i="1" dirty="0" smtClean="0">
                <a:latin typeface="Times New Roman" panose="02020603050405020304" pitchFamily="18" charset="0"/>
                <a:ea typeface="Calibri" panose="020F0502020204030204" pitchFamily="34" charset="0"/>
                <a:cs typeface="Times New Roman" panose="02020603050405020304" pitchFamily="18" charset="0"/>
              </a:rPr>
              <a:t> </a:t>
            </a:r>
            <a:r>
              <a:rPr lang="es-EC" dirty="0">
                <a:latin typeface="Times New Roman" panose="02020603050405020304" pitchFamily="18" charset="0"/>
                <a:ea typeface="Calibri" panose="020F0502020204030204" pitchFamily="34" charset="0"/>
                <a:cs typeface="Times New Roman" panose="02020603050405020304" pitchFamily="18" charset="0"/>
              </a:rPr>
              <a:t>spp. en la población de ganado bovino de la </a:t>
            </a:r>
            <a:r>
              <a:rPr lang="es-EC" dirty="0" smtClean="0">
                <a:latin typeface="Times New Roman" panose="02020603050405020304" pitchFamily="18" charset="0"/>
                <a:ea typeface="Calibri" panose="020F0502020204030204" pitchFamily="34" charset="0"/>
                <a:cs typeface="Times New Roman" panose="02020603050405020304" pitchFamily="18" charset="0"/>
              </a:rPr>
              <a:t>isla </a:t>
            </a:r>
            <a:r>
              <a:rPr lang="es-EC" dirty="0">
                <a:latin typeface="Times New Roman" panose="02020603050405020304" pitchFamily="18" charset="0"/>
                <a:ea typeface="Calibri" panose="020F0502020204030204" pitchFamily="34" charset="0"/>
                <a:cs typeface="Times New Roman" panose="02020603050405020304" pitchFamily="18" charset="0"/>
              </a:rPr>
              <a:t>Santa Cruz, Provincia de Galápagos.</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36739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a1">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ema1" id="{6742AF40-47B0-4C80-B3EC-D0E684455E55}" vid="{0B9D7301-D165-4A3B-BB11-9D59148C62F0}"/>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2027</TotalTime>
  <Words>3708</Words>
  <Application>Microsoft Office PowerPoint</Application>
  <PresentationFormat>Panorámica</PresentationFormat>
  <Paragraphs>591</Paragraphs>
  <Slides>34</Slides>
  <Notes>16</Notes>
  <HiddenSlides>0</HiddenSlides>
  <MMClips>0</MMClips>
  <ScaleCrop>false</ScaleCrop>
  <HeadingPairs>
    <vt:vector size="8" baseType="variant">
      <vt:variant>
        <vt:lpstr>Fuentes usadas</vt:lpstr>
      </vt:variant>
      <vt:variant>
        <vt:i4>6</vt:i4>
      </vt:variant>
      <vt:variant>
        <vt:lpstr>Tema</vt:lpstr>
      </vt:variant>
      <vt:variant>
        <vt:i4>3</vt:i4>
      </vt:variant>
      <vt:variant>
        <vt:lpstr>Servidores OLE incrustados</vt:lpstr>
      </vt:variant>
      <vt:variant>
        <vt:i4>1</vt:i4>
      </vt:variant>
      <vt:variant>
        <vt:lpstr>Títulos de diapositiva</vt:lpstr>
      </vt:variant>
      <vt:variant>
        <vt:i4>34</vt:i4>
      </vt:variant>
    </vt:vector>
  </HeadingPairs>
  <TitlesOfParts>
    <vt:vector size="44" baseType="lpstr">
      <vt:lpstr>Arial</vt:lpstr>
      <vt:lpstr>Calibri</vt:lpstr>
      <vt:lpstr>Cambria Math</vt:lpstr>
      <vt:lpstr>Symbol</vt:lpstr>
      <vt:lpstr>Times</vt:lpstr>
      <vt:lpstr>Times New Roman</vt:lpstr>
      <vt:lpstr>1_Diseño predeterminado</vt:lpstr>
      <vt:lpstr>2_Diseño predeterminado</vt:lpstr>
      <vt:lpstr>Tema1</vt:lpstr>
      <vt:lpstr>CorelDRAW</vt:lpstr>
      <vt:lpstr>Presentación de PowerPoint</vt:lpstr>
      <vt:lpstr>Presentación de PowerPoint</vt:lpstr>
      <vt:lpstr>Presentación de PowerPoint</vt:lpstr>
      <vt:lpstr>Anaplasmosis</vt:lpstr>
      <vt:lpstr>Babesiosis</vt:lpstr>
      <vt:lpstr>Trypanosomosis</vt:lpstr>
      <vt:lpstr>Antecedentes</vt:lpstr>
      <vt:lpstr>Presentación de PowerPoint</vt:lpstr>
      <vt:lpstr>Objetivos</vt:lpstr>
      <vt:lpstr>Presentación de PowerPoint</vt:lpstr>
      <vt:lpstr>Presentación de PowerPoint</vt:lpstr>
      <vt:lpstr>Materiales y Métodos</vt:lpstr>
      <vt:lpstr>ELISA indirecto</vt:lpstr>
      <vt:lpstr>Reacción en Cadena de la Polimerasa</vt:lpstr>
      <vt:lpstr>Presentación de PowerPoint</vt:lpstr>
      <vt:lpstr>Presentación de PowerPoint</vt:lpstr>
      <vt:lpstr>Presentación de PowerPoint</vt:lpstr>
      <vt:lpstr>Resultados</vt:lpstr>
      <vt:lpstr>Resultados</vt:lpstr>
      <vt:lpstr>Resultados</vt:lpstr>
      <vt:lpstr>Resultados</vt:lpstr>
      <vt:lpstr>Resultados</vt:lpstr>
      <vt:lpstr>Resultados</vt:lpstr>
      <vt:lpstr>Resultados</vt:lpstr>
      <vt:lpstr>Resultados</vt:lpstr>
      <vt:lpstr>Resultados</vt:lpstr>
      <vt:lpstr>Presentación de PowerPoint</vt:lpstr>
      <vt:lpstr>Conclusiones</vt:lpstr>
      <vt:lpstr>Conclusiones</vt:lpstr>
      <vt:lpstr>Presentación de PowerPoint</vt:lpstr>
      <vt:lpstr>Recomendaciones</vt:lpstr>
      <vt:lpstr>Recomendaciones</vt:lpstr>
      <vt:lpstr>AGRADECIMIENTOS </vt:lpstr>
      <vt:lpstr>Referencias</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 Pc</dc:creator>
  <cp:lastModifiedBy>Usuario Pc</cp:lastModifiedBy>
  <cp:revision>155</cp:revision>
  <dcterms:created xsi:type="dcterms:W3CDTF">2018-01-26T04:37:11Z</dcterms:created>
  <dcterms:modified xsi:type="dcterms:W3CDTF">2018-03-12T16:23:09Z</dcterms:modified>
</cp:coreProperties>
</file>