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5"/>
  </p:notesMasterIdLst>
  <p:sldIdLst>
    <p:sldId id="257" r:id="rId2"/>
    <p:sldId id="259" r:id="rId3"/>
    <p:sldId id="261" r:id="rId4"/>
    <p:sldId id="292" r:id="rId5"/>
    <p:sldId id="294" r:id="rId6"/>
    <p:sldId id="262" r:id="rId7"/>
    <p:sldId id="297" r:id="rId8"/>
    <p:sldId id="263" r:id="rId9"/>
    <p:sldId id="295" r:id="rId10"/>
    <p:sldId id="265" r:id="rId11"/>
    <p:sldId id="267" r:id="rId12"/>
    <p:sldId id="277" r:id="rId13"/>
    <p:sldId id="301" r:id="rId14"/>
    <p:sldId id="269" r:id="rId15"/>
    <p:sldId id="281" r:id="rId16"/>
    <p:sldId id="282" r:id="rId17"/>
    <p:sldId id="283" r:id="rId18"/>
    <p:sldId id="284" r:id="rId19"/>
    <p:sldId id="302" r:id="rId20"/>
    <p:sldId id="303" r:id="rId21"/>
    <p:sldId id="304" r:id="rId22"/>
    <p:sldId id="305" r:id="rId23"/>
    <p:sldId id="298" r:id="rId24"/>
    <p:sldId id="299" r:id="rId25"/>
    <p:sldId id="300" r:id="rId26"/>
    <p:sldId id="285" r:id="rId27"/>
    <p:sldId id="273" r:id="rId28"/>
    <p:sldId id="286" r:id="rId29"/>
    <p:sldId id="287" r:id="rId30"/>
    <p:sldId id="275" r:id="rId31"/>
    <p:sldId id="288" r:id="rId32"/>
    <p:sldId id="289" r:id="rId33"/>
    <p:sldId id="27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27" autoAdjust="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istianM\Google%20Drive\WU%20WEI\Proyecto%20de%20investigaci&#243;n\TESIS_Cristian%20Mu&#241;oz\Documentos%20de%20apoyo\OCA\Indicadores%20de%20gestion%20promedio%20anu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istianM\Google%20Drive\WU%20WEI\Proyecto%20de%20investigaci&#243;n\TESIS_Cristian%20Mu&#241;oz\Documentos%20de%20apoyo\OCA\Indicadores%20de%20gestion%20promedio%20anua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Helvetica" pitchFamily="50" charset="0"/>
                <a:ea typeface="+mn-ea"/>
                <a:cs typeface="+mn-cs"/>
              </a:defRPr>
            </a:pPr>
            <a:r>
              <a:rPr lang="es-EC" dirty="0" smtClean="0"/>
              <a:t>Liquidez </a:t>
            </a:r>
            <a:r>
              <a:rPr lang="es-EC" dirty="0"/>
              <a:t>corriente de las Agencias de Aduana</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Helvetica" pitchFamily="50" charset="0"/>
              <a:ea typeface="+mn-ea"/>
              <a:cs typeface="+mn-cs"/>
            </a:defRPr>
          </a:pPr>
          <a:endParaRPr lang="es-EC"/>
        </a:p>
      </c:txPr>
    </c:title>
    <c:autoTitleDeleted val="0"/>
    <c:plotArea>
      <c:layout/>
      <c:lineChart>
        <c:grouping val="standard"/>
        <c:varyColors val="0"/>
        <c:ser>
          <c:idx val="0"/>
          <c:order val="0"/>
          <c:tx>
            <c:strRef>
              <c:f>'I. Financ.'!$A$3</c:f>
              <c:strCache>
                <c:ptCount val="1"/>
                <c:pt idx="0">
                  <c:v>OCA ISO 9001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'I. Financ.'!$B$2:$H$2</c:f>
              <c:strCache>
                <c:ptCount val="7"/>
                <c:pt idx="0">
                  <c:v>2011</c:v>
                </c:pt>
                <c:pt idx="1">
                  <c:v>2012</c:v>
                </c:pt>
                <c:pt idx="2">
                  <c:v>2013</c:v>
                </c:pt>
                <c:pt idx="3">
                  <c:v>2014</c:v>
                </c:pt>
                <c:pt idx="4">
                  <c:v>2015</c:v>
                </c:pt>
                <c:pt idx="5">
                  <c:v>2016</c:v>
                </c:pt>
                <c:pt idx="6">
                  <c:v>Promedio</c:v>
                </c:pt>
              </c:strCache>
            </c:strRef>
          </c:cat>
          <c:val>
            <c:numRef>
              <c:f>'I. Financ.'!$B$3:$H$3</c:f>
              <c:numCache>
                <c:formatCode>0.00</c:formatCode>
                <c:ptCount val="7"/>
                <c:pt idx="0">
                  <c:v>4.1555999999999997</c:v>
                </c:pt>
                <c:pt idx="1">
                  <c:v>1.4671000000000001</c:v>
                </c:pt>
                <c:pt idx="2">
                  <c:v>1.9196</c:v>
                </c:pt>
                <c:pt idx="3">
                  <c:v>1.8253999999999999</c:v>
                </c:pt>
                <c:pt idx="4">
                  <c:v>2.9129</c:v>
                </c:pt>
                <c:pt idx="5">
                  <c:v>6.9083600000000001</c:v>
                </c:pt>
                <c:pt idx="6">
                  <c:v>3.1981600000000001</c:v>
                </c:pt>
              </c:numCache>
            </c:numRef>
          </c:val>
          <c:smooth val="0"/>
          <c:extLst>
            <c:ext xmlns:c16="http://schemas.microsoft.com/office/drawing/2014/chart" uri="{C3380CC4-5D6E-409C-BE32-E72D297353CC}">
              <c16:uniqueId val="{00000000-0179-4E15-8E11-8E9625F92B45}"/>
            </c:ext>
          </c:extLst>
        </c:ser>
        <c:ser>
          <c:idx val="1"/>
          <c:order val="1"/>
          <c:tx>
            <c:strRef>
              <c:f>'I. Financ.'!$A$4</c:f>
              <c:strCache>
                <c:ptCount val="1"/>
                <c:pt idx="0">
                  <c:v>LOPEZMENA ISO 9001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'I. Financ.'!$B$2:$H$2</c:f>
              <c:strCache>
                <c:ptCount val="7"/>
                <c:pt idx="0">
                  <c:v>2011</c:v>
                </c:pt>
                <c:pt idx="1">
                  <c:v>2012</c:v>
                </c:pt>
                <c:pt idx="2">
                  <c:v>2013</c:v>
                </c:pt>
                <c:pt idx="3">
                  <c:v>2014</c:v>
                </c:pt>
                <c:pt idx="4">
                  <c:v>2015</c:v>
                </c:pt>
                <c:pt idx="5">
                  <c:v>2016</c:v>
                </c:pt>
                <c:pt idx="6">
                  <c:v>Promedio</c:v>
                </c:pt>
              </c:strCache>
            </c:strRef>
          </c:cat>
          <c:val>
            <c:numRef>
              <c:f>'I. Financ.'!$B$4:$H$4</c:f>
              <c:numCache>
                <c:formatCode>0.00</c:formatCode>
                <c:ptCount val="7"/>
                <c:pt idx="0">
                  <c:v>1.8624000000000001</c:v>
                </c:pt>
                <c:pt idx="1">
                  <c:v>2.0760000000000001</c:v>
                </c:pt>
                <c:pt idx="2">
                  <c:v>2.3837999999999999</c:v>
                </c:pt>
                <c:pt idx="3">
                  <c:v>2.4983</c:v>
                </c:pt>
                <c:pt idx="4">
                  <c:v>3.4011</c:v>
                </c:pt>
                <c:pt idx="5">
                  <c:v>5.6888899999999998</c:v>
                </c:pt>
                <c:pt idx="6">
                  <c:v>2.9850816666666664</c:v>
                </c:pt>
              </c:numCache>
            </c:numRef>
          </c:val>
          <c:smooth val="0"/>
          <c:extLst>
            <c:ext xmlns:c16="http://schemas.microsoft.com/office/drawing/2014/chart" uri="{C3380CC4-5D6E-409C-BE32-E72D297353CC}">
              <c16:uniqueId val="{00000001-0179-4E15-8E11-8E9625F92B45}"/>
            </c:ext>
          </c:extLst>
        </c:ser>
        <c:ser>
          <c:idx val="2"/>
          <c:order val="2"/>
          <c:tx>
            <c:strRef>
              <c:f>'I. Financ.'!$A$5</c:f>
              <c:strCache>
                <c:ptCount val="1"/>
                <c:pt idx="0">
                  <c:v>FMA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'I. Financ.'!$B$2:$H$2</c:f>
              <c:strCache>
                <c:ptCount val="7"/>
                <c:pt idx="0">
                  <c:v>2011</c:v>
                </c:pt>
                <c:pt idx="1">
                  <c:v>2012</c:v>
                </c:pt>
                <c:pt idx="2">
                  <c:v>2013</c:v>
                </c:pt>
                <c:pt idx="3">
                  <c:v>2014</c:v>
                </c:pt>
                <c:pt idx="4">
                  <c:v>2015</c:v>
                </c:pt>
                <c:pt idx="5">
                  <c:v>2016</c:v>
                </c:pt>
                <c:pt idx="6">
                  <c:v>Promedio</c:v>
                </c:pt>
              </c:strCache>
            </c:strRef>
          </c:cat>
          <c:val>
            <c:numRef>
              <c:f>'I. Financ.'!$B$5:$H$5</c:f>
              <c:numCache>
                <c:formatCode>0.00</c:formatCode>
                <c:ptCount val="7"/>
                <c:pt idx="0">
                  <c:v>0.93030000000000002</c:v>
                </c:pt>
                <c:pt idx="1">
                  <c:v>0.92049999999999998</c:v>
                </c:pt>
                <c:pt idx="2">
                  <c:v>0.82279999999999998</c:v>
                </c:pt>
                <c:pt idx="3">
                  <c:v>0.94279999999999997</c:v>
                </c:pt>
                <c:pt idx="4">
                  <c:v>0.96079999999999999</c:v>
                </c:pt>
                <c:pt idx="5">
                  <c:v>0.98138999999999998</c:v>
                </c:pt>
                <c:pt idx="6">
                  <c:v>0.92643166666666676</c:v>
                </c:pt>
              </c:numCache>
            </c:numRef>
          </c:val>
          <c:smooth val="0"/>
          <c:extLst>
            <c:ext xmlns:c16="http://schemas.microsoft.com/office/drawing/2014/chart" uri="{C3380CC4-5D6E-409C-BE32-E72D297353CC}">
              <c16:uniqueId val="{00000002-0179-4E15-8E11-8E9625F92B45}"/>
            </c:ext>
          </c:extLst>
        </c:ser>
        <c:ser>
          <c:idx val="3"/>
          <c:order val="3"/>
          <c:tx>
            <c:strRef>
              <c:f>'I. Financ.'!$A$6</c:f>
              <c:strCache>
                <c:ptCount val="1"/>
                <c:pt idx="0">
                  <c:v>CORNEJO IGLESIAS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'I. Financ.'!$B$2:$H$2</c:f>
              <c:strCache>
                <c:ptCount val="7"/>
                <c:pt idx="0">
                  <c:v>2011</c:v>
                </c:pt>
                <c:pt idx="1">
                  <c:v>2012</c:v>
                </c:pt>
                <c:pt idx="2">
                  <c:v>2013</c:v>
                </c:pt>
                <c:pt idx="3">
                  <c:v>2014</c:v>
                </c:pt>
                <c:pt idx="4">
                  <c:v>2015</c:v>
                </c:pt>
                <c:pt idx="5">
                  <c:v>2016</c:v>
                </c:pt>
                <c:pt idx="6">
                  <c:v>Promedio</c:v>
                </c:pt>
              </c:strCache>
            </c:strRef>
          </c:cat>
          <c:val>
            <c:numRef>
              <c:f>'I. Financ.'!$B$6:$H$6</c:f>
              <c:numCache>
                <c:formatCode>0.00</c:formatCode>
                <c:ptCount val="7"/>
                <c:pt idx="0">
                  <c:v>2.9992999999999999</c:v>
                </c:pt>
                <c:pt idx="1">
                  <c:v>3.0926</c:v>
                </c:pt>
                <c:pt idx="2">
                  <c:v>3.3212000000000002</c:v>
                </c:pt>
                <c:pt idx="3">
                  <c:v>1.9512</c:v>
                </c:pt>
                <c:pt idx="4">
                  <c:v>2.3199999999999998</c:v>
                </c:pt>
                <c:pt idx="5">
                  <c:v>1.5585</c:v>
                </c:pt>
                <c:pt idx="6">
                  <c:v>2.5404666666666667</c:v>
                </c:pt>
              </c:numCache>
            </c:numRef>
          </c:val>
          <c:smooth val="0"/>
          <c:extLst>
            <c:ext xmlns:c16="http://schemas.microsoft.com/office/drawing/2014/chart" uri="{C3380CC4-5D6E-409C-BE32-E72D297353CC}">
              <c16:uniqueId val="{00000003-0179-4E15-8E11-8E9625F92B45}"/>
            </c:ext>
          </c:extLst>
        </c:ser>
        <c:dLbls>
          <c:showLegendKey val="0"/>
          <c:showVal val="0"/>
          <c:showCatName val="0"/>
          <c:showSerName val="0"/>
          <c:showPercent val="0"/>
          <c:showBubbleSize val="0"/>
        </c:dLbls>
        <c:marker val="1"/>
        <c:smooth val="0"/>
        <c:axId val="1488497392"/>
        <c:axId val="1488481584"/>
      </c:lineChart>
      <c:catAx>
        <c:axId val="148849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itchFamily="50" charset="0"/>
                <a:ea typeface="+mn-ea"/>
                <a:cs typeface="+mn-cs"/>
              </a:defRPr>
            </a:pPr>
            <a:endParaRPr lang="es-EC"/>
          </a:p>
        </c:txPr>
        <c:crossAx val="1488481584"/>
        <c:crosses val="autoZero"/>
        <c:auto val="1"/>
        <c:lblAlgn val="ctr"/>
        <c:lblOffset val="100"/>
        <c:noMultiLvlLbl val="0"/>
      </c:catAx>
      <c:valAx>
        <c:axId val="1488481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Helvetica" pitchFamily="50" charset="0"/>
                    <a:ea typeface="+mn-ea"/>
                    <a:cs typeface="+mn-cs"/>
                  </a:defRPr>
                </a:pPr>
                <a:r>
                  <a:rPr lang="es-EC"/>
                  <a:t>Razón corriente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Helvetica" pitchFamily="50" charset="0"/>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itchFamily="50" charset="0"/>
                <a:ea typeface="+mn-ea"/>
                <a:cs typeface="+mn-cs"/>
              </a:defRPr>
            </a:pPr>
            <a:endParaRPr lang="es-EC"/>
          </a:p>
        </c:txPr>
        <c:crossAx val="14884973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Helvetica" pitchFamily="50" charset="0"/>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sz="1400">
          <a:latin typeface="Helvetica" pitchFamily="50"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Helvetica" pitchFamily="50" charset="0"/>
                <a:ea typeface="+mn-ea"/>
                <a:cs typeface="+mn-cs"/>
              </a:defRPr>
            </a:pPr>
            <a:r>
              <a:rPr lang="en-US"/>
              <a:t>Rentabilidad Financiera de las Agencias de Aduana</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Helvetica" pitchFamily="50" charset="0"/>
              <a:ea typeface="+mn-ea"/>
              <a:cs typeface="+mn-cs"/>
            </a:defRPr>
          </a:pPr>
          <a:endParaRPr lang="es-EC"/>
        </a:p>
      </c:txPr>
    </c:title>
    <c:autoTitleDeleted val="0"/>
    <c:plotArea>
      <c:layout/>
      <c:lineChart>
        <c:grouping val="standard"/>
        <c:varyColors val="0"/>
        <c:ser>
          <c:idx val="0"/>
          <c:order val="0"/>
          <c:tx>
            <c:strRef>
              <c:f>'I. Financ.'!$A$38</c:f>
              <c:strCache>
                <c:ptCount val="1"/>
                <c:pt idx="0">
                  <c:v>OCA ISO 9001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'I. Financ.'!$B$37:$H$37</c:f>
              <c:strCache>
                <c:ptCount val="7"/>
                <c:pt idx="0">
                  <c:v>2011</c:v>
                </c:pt>
                <c:pt idx="1">
                  <c:v>2012</c:v>
                </c:pt>
                <c:pt idx="2">
                  <c:v>2013</c:v>
                </c:pt>
                <c:pt idx="3">
                  <c:v>2014</c:v>
                </c:pt>
                <c:pt idx="4">
                  <c:v>2015</c:v>
                </c:pt>
                <c:pt idx="5">
                  <c:v>2016</c:v>
                </c:pt>
                <c:pt idx="6">
                  <c:v>Promedio </c:v>
                </c:pt>
              </c:strCache>
            </c:strRef>
          </c:cat>
          <c:val>
            <c:numRef>
              <c:f>'I. Financ.'!$B$38:$H$38</c:f>
              <c:numCache>
                <c:formatCode>0.00</c:formatCode>
                <c:ptCount val="7"/>
                <c:pt idx="0">
                  <c:v>0.4602</c:v>
                </c:pt>
                <c:pt idx="1">
                  <c:v>0.39319999999999999</c:v>
                </c:pt>
                <c:pt idx="2">
                  <c:v>0.80200000000000005</c:v>
                </c:pt>
                <c:pt idx="3">
                  <c:v>1.5282</c:v>
                </c:pt>
                <c:pt idx="4">
                  <c:v>0.49540000000000001</c:v>
                </c:pt>
                <c:pt idx="5">
                  <c:v>0.10085</c:v>
                </c:pt>
                <c:pt idx="6">
                  <c:v>0.62997500000000006</c:v>
                </c:pt>
              </c:numCache>
            </c:numRef>
          </c:val>
          <c:smooth val="0"/>
          <c:extLst>
            <c:ext xmlns:c16="http://schemas.microsoft.com/office/drawing/2014/chart" uri="{C3380CC4-5D6E-409C-BE32-E72D297353CC}">
              <c16:uniqueId val="{00000000-4487-4D9F-BAF1-0D5D2B02891F}"/>
            </c:ext>
          </c:extLst>
        </c:ser>
        <c:ser>
          <c:idx val="1"/>
          <c:order val="1"/>
          <c:tx>
            <c:strRef>
              <c:f>'I. Financ.'!$A$39</c:f>
              <c:strCache>
                <c:ptCount val="1"/>
                <c:pt idx="0">
                  <c:v>LOPEZMENA ISO 9001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'I. Financ.'!$B$37:$H$37</c:f>
              <c:strCache>
                <c:ptCount val="7"/>
                <c:pt idx="0">
                  <c:v>2011</c:v>
                </c:pt>
                <c:pt idx="1">
                  <c:v>2012</c:v>
                </c:pt>
                <c:pt idx="2">
                  <c:v>2013</c:v>
                </c:pt>
                <c:pt idx="3">
                  <c:v>2014</c:v>
                </c:pt>
                <c:pt idx="4">
                  <c:v>2015</c:v>
                </c:pt>
                <c:pt idx="5">
                  <c:v>2016</c:v>
                </c:pt>
                <c:pt idx="6">
                  <c:v>Promedio </c:v>
                </c:pt>
              </c:strCache>
            </c:strRef>
          </c:cat>
          <c:val>
            <c:numRef>
              <c:f>'I. Financ.'!$B$39:$H$39</c:f>
              <c:numCache>
                <c:formatCode>0.00</c:formatCode>
                <c:ptCount val="7"/>
                <c:pt idx="0">
                  <c:v>0.59799999999999998</c:v>
                </c:pt>
                <c:pt idx="1">
                  <c:v>0.27550000000000002</c:v>
                </c:pt>
                <c:pt idx="2">
                  <c:v>0.73609999999999998</c:v>
                </c:pt>
                <c:pt idx="3">
                  <c:v>1.1296999999999999</c:v>
                </c:pt>
                <c:pt idx="4">
                  <c:v>0.76839999999999997</c:v>
                </c:pt>
                <c:pt idx="5">
                  <c:v>0.47006999999999999</c:v>
                </c:pt>
                <c:pt idx="6">
                  <c:v>0.66296166666666656</c:v>
                </c:pt>
              </c:numCache>
            </c:numRef>
          </c:val>
          <c:smooth val="0"/>
          <c:extLst>
            <c:ext xmlns:c16="http://schemas.microsoft.com/office/drawing/2014/chart" uri="{C3380CC4-5D6E-409C-BE32-E72D297353CC}">
              <c16:uniqueId val="{00000001-4487-4D9F-BAF1-0D5D2B02891F}"/>
            </c:ext>
          </c:extLst>
        </c:ser>
        <c:ser>
          <c:idx val="2"/>
          <c:order val="2"/>
          <c:tx>
            <c:strRef>
              <c:f>'I. Financ.'!$A$40</c:f>
              <c:strCache>
                <c:ptCount val="1"/>
                <c:pt idx="0">
                  <c:v>FMA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'I. Financ.'!$B$37:$H$37</c:f>
              <c:strCache>
                <c:ptCount val="7"/>
                <c:pt idx="0">
                  <c:v>2011</c:v>
                </c:pt>
                <c:pt idx="1">
                  <c:v>2012</c:v>
                </c:pt>
                <c:pt idx="2">
                  <c:v>2013</c:v>
                </c:pt>
                <c:pt idx="3">
                  <c:v>2014</c:v>
                </c:pt>
                <c:pt idx="4">
                  <c:v>2015</c:v>
                </c:pt>
                <c:pt idx="5">
                  <c:v>2016</c:v>
                </c:pt>
                <c:pt idx="6">
                  <c:v>Promedio </c:v>
                </c:pt>
              </c:strCache>
            </c:strRef>
          </c:cat>
          <c:val>
            <c:numRef>
              <c:f>'I. Financ.'!$B$40:$H$40</c:f>
              <c:numCache>
                <c:formatCode>0.00</c:formatCode>
                <c:ptCount val="7"/>
                <c:pt idx="0">
                  <c:v>-2.7728999999999999</c:v>
                </c:pt>
                <c:pt idx="1">
                  <c:v>0.45029999999999998</c:v>
                </c:pt>
                <c:pt idx="2">
                  <c:v>-0.90469999999999995</c:v>
                </c:pt>
                <c:pt idx="3">
                  <c:v>1.5274000000000001</c:v>
                </c:pt>
                <c:pt idx="4">
                  <c:v>0.57199999999999995</c:v>
                </c:pt>
                <c:pt idx="5">
                  <c:v>0.71425000000000005</c:v>
                </c:pt>
                <c:pt idx="6">
                  <c:v>-6.8941666666666637E-2</c:v>
                </c:pt>
              </c:numCache>
            </c:numRef>
          </c:val>
          <c:smooth val="0"/>
          <c:extLst>
            <c:ext xmlns:c16="http://schemas.microsoft.com/office/drawing/2014/chart" uri="{C3380CC4-5D6E-409C-BE32-E72D297353CC}">
              <c16:uniqueId val="{00000002-4487-4D9F-BAF1-0D5D2B02891F}"/>
            </c:ext>
          </c:extLst>
        </c:ser>
        <c:ser>
          <c:idx val="3"/>
          <c:order val="3"/>
          <c:tx>
            <c:strRef>
              <c:f>'I. Financ.'!$A$41</c:f>
              <c:strCache>
                <c:ptCount val="1"/>
                <c:pt idx="0">
                  <c:v>CORNEJO IGLESIAS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'I. Financ.'!$B$37:$H$37</c:f>
              <c:strCache>
                <c:ptCount val="7"/>
                <c:pt idx="0">
                  <c:v>2011</c:v>
                </c:pt>
                <c:pt idx="1">
                  <c:v>2012</c:v>
                </c:pt>
                <c:pt idx="2">
                  <c:v>2013</c:v>
                </c:pt>
                <c:pt idx="3">
                  <c:v>2014</c:v>
                </c:pt>
                <c:pt idx="4">
                  <c:v>2015</c:v>
                </c:pt>
                <c:pt idx="5">
                  <c:v>2016</c:v>
                </c:pt>
                <c:pt idx="6">
                  <c:v>Promedio </c:v>
                </c:pt>
              </c:strCache>
            </c:strRef>
          </c:cat>
          <c:val>
            <c:numRef>
              <c:f>'I. Financ.'!$B$41:$H$41</c:f>
              <c:numCache>
                <c:formatCode>0.00</c:formatCode>
                <c:ptCount val="7"/>
                <c:pt idx="0">
                  <c:v>0.4708</c:v>
                </c:pt>
                <c:pt idx="1">
                  <c:v>0.33460000000000001</c:v>
                </c:pt>
                <c:pt idx="2">
                  <c:v>0.18240000000000001</c:v>
                </c:pt>
                <c:pt idx="3">
                  <c:v>6.9099999999999995E-2</c:v>
                </c:pt>
                <c:pt idx="4">
                  <c:v>0.15079999999999999</c:v>
                </c:pt>
                <c:pt idx="5">
                  <c:v>0.16422</c:v>
                </c:pt>
                <c:pt idx="6">
                  <c:v>0.22865333333333335</c:v>
                </c:pt>
              </c:numCache>
            </c:numRef>
          </c:val>
          <c:smooth val="0"/>
          <c:extLst>
            <c:ext xmlns:c16="http://schemas.microsoft.com/office/drawing/2014/chart" uri="{C3380CC4-5D6E-409C-BE32-E72D297353CC}">
              <c16:uniqueId val="{00000003-4487-4D9F-BAF1-0D5D2B02891F}"/>
            </c:ext>
          </c:extLst>
        </c:ser>
        <c:dLbls>
          <c:showLegendKey val="0"/>
          <c:showVal val="0"/>
          <c:showCatName val="0"/>
          <c:showSerName val="0"/>
          <c:showPercent val="0"/>
          <c:showBubbleSize val="0"/>
        </c:dLbls>
        <c:marker val="1"/>
        <c:smooth val="0"/>
        <c:axId val="1488496560"/>
        <c:axId val="1488484912"/>
      </c:lineChart>
      <c:catAx>
        <c:axId val="148849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itchFamily="50" charset="0"/>
                <a:ea typeface="+mn-ea"/>
                <a:cs typeface="+mn-cs"/>
              </a:defRPr>
            </a:pPr>
            <a:endParaRPr lang="es-EC"/>
          </a:p>
        </c:txPr>
        <c:crossAx val="1488484912"/>
        <c:crosses val="autoZero"/>
        <c:auto val="1"/>
        <c:lblAlgn val="ctr"/>
        <c:lblOffset val="100"/>
        <c:noMultiLvlLbl val="0"/>
      </c:catAx>
      <c:valAx>
        <c:axId val="1488484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Helvetica" pitchFamily="50" charset="0"/>
                    <a:ea typeface="+mn-ea"/>
                    <a:cs typeface="+mn-cs"/>
                  </a:defRPr>
                </a:pPr>
                <a:r>
                  <a:rPr lang="es-EC"/>
                  <a:t>Rentabilidad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Helvetica" pitchFamily="50" charset="0"/>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itchFamily="50" charset="0"/>
                <a:ea typeface="+mn-ea"/>
                <a:cs typeface="+mn-cs"/>
              </a:defRPr>
            </a:pPr>
            <a:endParaRPr lang="es-EC"/>
          </a:p>
        </c:txPr>
        <c:crossAx val="14884965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Helvetica" pitchFamily="50" charset="0"/>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sz="1600">
          <a:latin typeface="Helvetica" pitchFamily="50"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557D6-639F-4437-B685-FA916D3C4328}" type="doc">
      <dgm:prSet loTypeId="urn:microsoft.com/office/officeart/2005/8/layout/vList3" loCatId="list" qsTypeId="urn:microsoft.com/office/officeart/2005/8/quickstyle/simple5" qsCatId="simple" csTypeId="urn:microsoft.com/office/officeart/2005/8/colors/accent0_3" csCatId="mainScheme" phldr="1"/>
      <dgm:spPr/>
      <dgm:t>
        <a:bodyPr/>
        <a:lstStyle/>
        <a:p>
          <a:endParaRPr lang="es-ES"/>
        </a:p>
      </dgm:t>
    </dgm:pt>
    <dgm:pt modelId="{B759C471-6064-4B39-BD1B-D73AE0B2CED3}">
      <dgm:prSet/>
      <dgm:spPr/>
      <dgm:t>
        <a:bodyPr/>
        <a:lstStyle/>
        <a:p>
          <a:pPr rtl="0"/>
          <a:r>
            <a:rPr lang="es-EC" smtClean="0"/>
            <a:t>Para </a:t>
          </a:r>
          <a:r>
            <a:rPr lang="es-EC" b="1" smtClean="0"/>
            <a:t>Ishikawa</a:t>
          </a:r>
          <a:r>
            <a:rPr lang="es-EC" smtClean="0"/>
            <a:t> "el control de calidad consiste en "desarrollar, diseñar, elaborar y mantener un producto de calidad que sea el más económico, el mas útil y siempre satisfactorio para el consumidor".</a:t>
          </a:r>
          <a:endParaRPr lang="es-EC"/>
        </a:p>
      </dgm:t>
    </dgm:pt>
    <dgm:pt modelId="{03D18F73-E6DE-4A45-84B0-CDA4130B0615}" type="parTrans" cxnId="{72F780AF-E8D1-4D6F-A9D9-4D2778C34EE3}">
      <dgm:prSet/>
      <dgm:spPr/>
      <dgm:t>
        <a:bodyPr/>
        <a:lstStyle/>
        <a:p>
          <a:endParaRPr lang="es-ES"/>
        </a:p>
      </dgm:t>
    </dgm:pt>
    <dgm:pt modelId="{DEC81FAE-1514-4EFB-BED5-025BDEB47B56}" type="sibTrans" cxnId="{72F780AF-E8D1-4D6F-A9D9-4D2778C34EE3}">
      <dgm:prSet/>
      <dgm:spPr/>
      <dgm:t>
        <a:bodyPr/>
        <a:lstStyle/>
        <a:p>
          <a:endParaRPr lang="es-ES"/>
        </a:p>
      </dgm:t>
    </dgm:pt>
    <dgm:pt modelId="{9EF8A401-7FC2-4C49-AF85-D8347D26FB74}">
      <dgm:prSet/>
      <dgm:spPr/>
      <dgm:t>
        <a:bodyPr/>
        <a:lstStyle/>
        <a:p>
          <a:pPr rtl="0"/>
          <a:r>
            <a:rPr lang="es-EC" b="1" smtClean="0"/>
            <a:t>Crosby</a:t>
          </a:r>
          <a:r>
            <a:rPr lang="es-EC" smtClean="0"/>
            <a:t> “cero defectos”, la acción ideal es el control preventivo de la calidad, “hacer las cosas correctamente la primera vez”. </a:t>
          </a:r>
          <a:endParaRPr lang="es-EC"/>
        </a:p>
      </dgm:t>
    </dgm:pt>
    <dgm:pt modelId="{BF747978-F5E1-4025-B17E-DA20FEBED8EB}" type="parTrans" cxnId="{90D70C95-3F63-4FFA-91F6-62FC3C42AAF0}">
      <dgm:prSet/>
      <dgm:spPr/>
      <dgm:t>
        <a:bodyPr/>
        <a:lstStyle/>
        <a:p>
          <a:endParaRPr lang="es-ES"/>
        </a:p>
      </dgm:t>
    </dgm:pt>
    <dgm:pt modelId="{DB917C21-1C27-469D-81F0-6D062C232C80}" type="sibTrans" cxnId="{90D70C95-3F63-4FFA-91F6-62FC3C42AAF0}">
      <dgm:prSet/>
      <dgm:spPr/>
      <dgm:t>
        <a:bodyPr/>
        <a:lstStyle/>
        <a:p>
          <a:endParaRPr lang="es-ES"/>
        </a:p>
      </dgm:t>
    </dgm:pt>
    <dgm:pt modelId="{871A9CEF-D53E-42B9-BDEC-A82C1BEBC289}">
      <dgm:prSet/>
      <dgm:spPr/>
      <dgm:t>
        <a:bodyPr/>
        <a:lstStyle/>
        <a:p>
          <a:pPr rtl="0"/>
          <a:r>
            <a:rPr lang="es-EC" b="1" smtClean="0"/>
            <a:t>Deming</a:t>
          </a:r>
          <a:r>
            <a:rPr lang="es-EC" smtClean="0"/>
            <a:t> en 1927 conoció al Dr. Shewhart, mejoró el círculo de calidad propuesto por Shewhart, el cual consiste en localizar el problema y atacarlo de raíz, a través de 4 etapas las cuales son “Planear, Hacer, Verificar y Actuar”.</a:t>
          </a:r>
          <a:endParaRPr lang="es-EC"/>
        </a:p>
      </dgm:t>
    </dgm:pt>
    <dgm:pt modelId="{84182750-E63F-427C-82E8-979E90678E0B}" type="parTrans" cxnId="{5CF00272-12D4-4148-91C4-41BDD4FE0A6B}">
      <dgm:prSet/>
      <dgm:spPr/>
      <dgm:t>
        <a:bodyPr/>
        <a:lstStyle/>
        <a:p>
          <a:endParaRPr lang="es-ES"/>
        </a:p>
      </dgm:t>
    </dgm:pt>
    <dgm:pt modelId="{6BB0B6AD-1D11-4DB6-89CA-62C97B95CA82}" type="sibTrans" cxnId="{5CF00272-12D4-4148-91C4-41BDD4FE0A6B}">
      <dgm:prSet/>
      <dgm:spPr/>
      <dgm:t>
        <a:bodyPr/>
        <a:lstStyle/>
        <a:p>
          <a:endParaRPr lang="es-ES"/>
        </a:p>
      </dgm:t>
    </dgm:pt>
    <dgm:pt modelId="{43E8011C-F4F5-4382-BC6E-62951294EF28}">
      <dgm:prSet/>
      <dgm:spPr/>
      <dgm:t>
        <a:bodyPr/>
        <a:lstStyle/>
        <a:p>
          <a:pPr rtl="0"/>
          <a:r>
            <a:rPr lang="es-EC" b="1" smtClean="0"/>
            <a:t>Juran</a:t>
          </a:r>
          <a:r>
            <a:rPr lang="es-EC" smtClean="0"/>
            <a:t> para lograr calidad abarca tres procesos básicos: la planificación de la calidad, el control de la calidad y el mejoramiento de la calidad. </a:t>
          </a:r>
          <a:endParaRPr lang="es-EC"/>
        </a:p>
      </dgm:t>
    </dgm:pt>
    <dgm:pt modelId="{B146A720-BEA1-4F5F-AF62-BA7BAE5CF5A6}" type="parTrans" cxnId="{5E5010A8-52DD-4B02-B992-993063C10DC3}">
      <dgm:prSet/>
      <dgm:spPr/>
      <dgm:t>
        <a:bodyPr/>
        <a:lstStyle/>
        <a:p>
          <a:endParaRPr lang="es-ES"/>
        </a:p>
      </dgm:t>
    </dgm:pt>
    <dgm:pt modelId="{7746755F-E31E-4F74-ACEC-97049B69DB8E}" type="sibTrans" cxnId="{5E5010A8-52DD-4B02-B992-993063C10DC3}">
      <dgm:prSet/>
      <dgm:spPr/>
      <dgm:t>
        <a:bodyPr/>
        <a:lstStyle/>
        <a:p>
          <a:endParaRPr lang="es-ES"/>
        </a:p>
      </dgm:t>
    </dgm:pt>
    <dgm:pt modelId="{7D35ED83-10DA-4548-A276-4712CBD7F405}" type="pres">
      <dgm:prSet presAssocID="{0E6557D6-639F-4437-B685-FA916D3C4328}" presName="linearFlow" presStyleCnt="0">
        <dgm:presLayoutVars>
          <dgm:dir/>
          <dgm:resizeHandles val="exact"/>
        </dgm:presLayoutVars>
      </dgm:prSet>
      <dgm:spPr/>
      <dgm:t>
        <a:bodyPr/>
        <a:lstStyle/>
        <a:p>
          <a:endParaRPr lang="es-ES"/>
        </a:p>
      </dgm:t>
    </dgm:pt>
    <dgm:pt modelId="{ECCBC732-2CCA-485F-B81C-21B7FBB620D4}" type="pres">
      <dgm:prSet presAssocID="{B759C471-6064-4B39-BD1B-D73AE0B2CED3}" presName="composite" presStyleCnt="0"/>
      <dgm:spPr/>
    </dgm:pt>
    <dgm:pt modelId="{47D9CD58-2D6C-4797-86DF-FD733048D4F2}" type="pres">
      <dgm:prSet presAssocID="{B759C471-6064-4B39-BD1B-D73AE0B2CED3}" presName="imgShp" presStyleLbl="fgImgPlace1" presStyleIdx="0" presStyleCnt="4"/>
      <dgm:spPr>
        <a:blipFill rotWithShape="1">
          <a:blip xmlns:r="http://schemas.openxmlformats.org/officeDocument/2006/relationships" r:embed="rId1"/>
          <a:stretch>
            <a:fillRect/>
          </a:stretch>
        </a:blipFill>
      </dgm:spPr>
    </dgm:pt>
    <dgm:pt modelId="{ED300697-475D-4F7F-A33E-4E81CAF9344E}" type="pres">
      <dgm:prSet presAssocID="{B759C471-6064-4B39-BD1B-D73AE0B2CED3}" presName="txShp" presStyleLbl="node1" presStyleIdx="0" presStyleCnt="4">
        <dgm:presLayoutVars>
          <dgm:bulletEnabled val="1"/>
        </dgm:presLayoutVars>
      </dgm:prSet>
      <dgm:spPr/>
      <dgm:t>
        <a:bodyPr/>
        <a:lstStyle/>
        <a:p>
          <a:endParaRPr lang="es-ES"/>
        </a:p>
      </dgm:t>
    </dgm:pt>
    <dgm:pt modelId="{CFB925B2-EA27-4861-9CAB-0EDA90015C0B}" type="pres">
      <dgm:prSet presAssocID="{DEC81FAE-1514-4EFB-BED5-025BDEB47B56}" presName="spacing" presStyleCnt="0"/>
      <dgm:spPr/>
    </dgm:pt>
    <dgm:pt modelId="{A7EE19D9-32F8-4B2E-9E86-8E824F4F62E1}" type="pres">
      <dgm:prSet presAssocID="{9EF8A401-7FC2-4C49-AF85-D8347D26FB74}" presName="composite" presStyleCnt="0"/>
      <dgm:spPr/>
    </dgm:pt>
    <dgm:pt modelId="{6ADD3DAE-1F33-4CCE-A427-C222F5EBA0EB}" type="pres">
      <dgm:prSet presAssocID="{9EF8A401-7FC2-4C49-AF85-D8347D26FB74}" presName="imgShp" presStyleLbl="fgImgPlace1" presStyleIdx="1" presStyleCnt="4"/>
      <dgm:spPr>
        <a:blipFill rotWithShape="1">
          <a:blip xmlns:r="http://schemas.openxmlformats.org/officeDocument/2006/relationships" r:embed="rId2"/>
          <a:stretch>
            <a:fillRect/>
          </a:stretch>
        </a:blipFill>
      </dgm:spPr>
    </dgm:pt>
    <dgm:pt modelId="{FA70FE94-83B3-416C-8CC0-E34C3F9A6ED8}" type="pres">
      <dgm:prSet presAssocID="{9EF8A401-7FC2-4C49-AF85-D8347D26FB74}" presName="txShp" presStyleLbl="node1" presStyleIdx="1" presStyleCnt="4">
        <dgm:presLayoutVars>
          <dgm:bulletEnabled val="1"/>
        </dgm:presLayoutVars>
      </dgm:prSet>
      <dgm:spPr/>
      <dgm:t>
        <a:bodyPr/>
        <a:lstStyle/>
        <a:p>
          <a:endParaRPr lang="es-ES"/>
        </a:p>
      </dgm:t>
    </dgm:pt>
    <dgm:pt modelId="{83097B8A-DCEC-4555-AE4B-C68064E7F959}" type="pres">
      <dgm:prSet presAssocID="{DB917C21-1C27-469D-81F0-6D062C232C80}" presName="spacing" presStyleCnt="0"/>
      <dgm:spPr/>
    </dgm:pt>
    <dgm:pt modelId="{CBD3A345-7C95-4983-9E63-2C2DB9A197FE}" type="pres">
      <dgm:prSet presAssocID="{871A9CEF-D53E-42B9-BDEC-A82C1BEBC289}" presName="composite" presStyleCnt="0"/>
      <dgm:spPr/>
    </dgm:pt>
    <dgm:pt modelId="{84D58ED7-38B3-412E-85DA-66E93DE14A92}" type="pres">
      <dgm:prSet presAssocID="{871A9CEF-D53E-42B9-BDEC-A82C1BEBC289}" presName="imgShp" presStyleLbl="fgImgPlace1" presStyleIdx="2" presStyleCnt="4"/>
      <dgm:spPr>
        <a:blipFill rotWithShape="1">
          <a:blip xmlns:r="http://schemas.openxmlformats.org/officeDocument/2006/relationships" r:embed="rId3"/>
          <a:stretch>
            <a:fillRect/>
          </a:stretch>
        </a:blipFill>
      </dgm:spPr>
    </dgm:pt>
    <dgm:pt modelId="{8EC7D25A-E954-48A4-AF02-3E9F806AA6E3}" type="pres">
      <dgm:prSet presAssocID="{871A9CEF-D53E-42B9-BDEC-A82C1BEBC289}" presName="txShp" presStyleLbl="node1" presStyleIdx="2" presStyleCnt="4">
        <dgm:presLayoutVars>
          <dgm:bulletEnabled val="1"/>
        </dgm:presLayoutVars>
      </dgm:prSet>
      <dgm:spPr/>
      <dgm:t>
        <a:bodyPr/>
        <a:lstStyle/>
        <a:p>
          <a:endParaRPr lang="es-ES"/>
        </a:p>
      </dgm:t>
    </dgm:pt>
    <dgm:pt modelId="{05833BE5-0872-4DEF-A511-309040B73740}" type="pres">
      <dgm:prSet presAssocID="{6BB0B6AD-1D11-4DB6-89CA-62C97B95CA82}" presName="spacing" presStyleCnt="0"/>
      <dgm:spPr/>
    </dgm:pt>
    <dgm:pt modelId="{F6AB7191-7012-46E6-8FF3-CFFE66D4C778}" type="pres">
      <dgm:prSet presAssocID="{43E8011C-F4F5-4382-BC6E-62951294EF28}" presName="composite" presStyleCnt="0"/>
      <dgm:spPr/>
    </dgm:pt>
    <dgm:pt modelId="{DC1FE7CC-CDF3-4C8B-BC66-5A80F12B6458}" type="pres">
      <dgm:prSet presAssocID="{43E8011C-F4F5-4382-BC6E-62951294EF28}" presName="imgShp" presStyleLbl="fgImgPlace1" presStyleIdx="3" presStyleCnt="4"/>
      <dgm:spPr>
        <a:blipFill rotWithShape="1">
          <a:blip xmlns:r="http://schemas.openxmlformats.org/officeDocument/2006/relationships" r:embed="rId4"/>
          <a:stretch>
            <a:fillRect/>
          </a:stretch>
        </a:blipFill>
      </dgm:spPr>
    </dgm:pt>
    <dgm:pt modelId="{F5A7BDBA-23BF-46AD-8570-20796DD62930}" type="pres">
      <dgm:prSet presAssocID="{43E8011C-F4F5-4382-BC6E-62951294EF28}" presName="txShp" presStyleLbl="node1" presStyleIdx="3" presStyleCnt="4">
        <dgm:presLayoutVars>
          <dgm:bulletEnabled val="1"/>
        </dgm:presLayoutVars>
      </dgm:prSet>
      <dgm:spPr/>
      <dgm:t>
        <a:bodyPr/>
        <a:lstStyle/>
        <a:p>
          <a:endParaRPr lang="es-ES"/>
        </a:p>
      </dgm:t>
    </dgm:pt>
  </dgm:ptLst>
  <dgm:cxnLst>
    <dgm:cxn modelId="{A6B456B2-39DE-4124-AE92-FB73644D062E}" type="presOf" srcId="{43E8011C-F4F5-4382-BC6E-62951294EF28}" destId="{F5A7BDBA-23BF-46AD-8570-20796DD62930}" srcOrd="0" destOrd="0" presId="urn:microsoft.com/office/officeart/2005/8/layout/vList3"/>
    <dgm:cxn modelId="{90D70C95-3F63-4FFA-91F6-62FC3C42AAF0}" srcId="{0E6557D6-639F-4437-B685-FA916D3C4328}" destId="{9EF8A401-7FC2-4C49-AF85-D8347D26FB74}" srcOrd="1" destOrd="0" parTransId="{BF747978-F5E1-4025-B17E-DA20FEBED8EB}" sibTransId="{DB917C21-1C27-469D-81F0-6D062C232C80}"/>
    <dgm:cxn modelId="{5E5010A8-52DD-4B02-B992-993063C10DC3}" srcId="{0E6557D6-639F-4437-B685-FA916D3C4328}" destId="{43E8011C-F4F5-4382-BC6E-62951294EF28}" srcOrd="3" destOrd="0" parTransId="{B146A720-BEA1-4F5F-AF62-BA7BAE5CF5A6}" sibTransId="{7746755F-E31E-4F74-ACEC-97049B69DB8E}"/>
    <dgm:cxn modelId="{244B68CD-C3BD-44D2-8FAA-CD3240E468A3}" type="presOf" srcId="{B759C471-6064-4B39-BD1B-D73AE0B2CED3}" destId="{ED300697-475D-4F7F-A33E-4E81CAF9344E}" srcOrd="0" destOrd="0" presId="urn:microsoft.com/office/officeart/2005/8/layout/vList3"/>
    <dgm:cxn modelId="{D93E582C-A0EC-4310-8556-D2BB058EE5A4}" type="presOf" srcId="{871A9CEF-D53E-42B9-BDEC-A82C1BEBC289}" destId="{8EC7D25A-E954-48A4-AF02-3E9F806AA6E3}" srcOrd="0" destOrd="0" presId="urn:microsoft.com/office/officeart/2005/8/layout/vList3"/>
    <dgm:cxn modelId="{5CF00272-12D4-4148-91C4-41BDD4FE0A6B}" srcId="{0E6557D6-639F-4437-B685-FA916D3C4328}" destId="{871A9CEF-D53E-42B9-BDEC-A82C1BEBC289}" srcOrd="2" destOrd="0" parTransId="{84182750-E63F-427C-82E8-979E90678E0B}" sibTransId="{6BB0B6AD-1D11-4DB6-89CA-62C97B95CA82}"/>
    <dgm:cxn modelId="{78680C58-8ACD-4317-9492-C8A44B498FBE}" type="presOf" srcId="{0E6557D6-639F-4437-B685-FA916D3C4328}" destId="{7D35ED83-10DA-4548-A276-4712CBD7F405}" srcOrd="0" destOrd="0" presId="urn:microsoft.com/office/officeart/2005/8/layout/vList3"/>
    <dgm:cxn modelId="{72F780AF-E8D1-4D6F-A9D9-4D2778C34EE3}" srcId="{0E6557D6-639F-4437-B685-FA916D3C4328}" destId="{B759C471-6064-4B39-BD1B-D73AE0B2CED3}" srcOrd="0" destOrd="0" parTransId="{03D18F73-E6DE-4A45-84B0-CDA4130B0615}" sibTransId="{DEC81FAE-1514-4EFB-BED5-025BDEB47B56}"/>
    <dgm:cxn modelId="{828C5E68-968D-4826-AEA4-9175810BD49E}" type="presOf" srcId="{9EF8A401-7FC2-4C49-AF85-D8347D26FB74}" destId="{FA70FE94-83B3-416C-8CC0-E34C3F9A6ED8}" srcOrd="0" destOrd="0" presId="urn:microsoft.com/office/officeart/2005/8/layout/vList3"/>
    <dgm:cxn modelId="{ED18AF87-485E-4326-AF6C-6E83A4C7056A}" type="presParOf" srcId="{7D35ED83-10DA-4548-A276-4712CBD7F405}" destId="{ECCBC732-2CCA-485F-B81C-21B7FBB620D4}" srcOrd="0" destOrd="0" presId="urn:microsoft.com/office/officeart/2005/8/layout/vList3"/>
    <dgm:cxn modelId="{972D0631-B1EF-419C-97E7-0FFB7E0C00E4}" type="presParOf" srcId="{ECCBC732-2CCA-485F-B81C-21B7FBB620D4}" destId="{47D9CD58-2D6C-4797-86DF-FD733048D4F2}" srcOrd="0" destOrd="0" presId="urn:microsoft.com/office/officeart/2005/8/layout/vList3"/>
    <dgm:cxn modelId="{6E87C03E-1F2A-4B78-BBDF-52C45CBA41FE}" type="presParOf" srcId="{ECCBC732-2CCA-485F-B81C-21B7FBB620D4}" destId="{ED300697-475D-4F7F-A33E-4E81CAF9344E}" srcOrd="1" destOrd="0" presId="urn:microsoft.com/office/officeart/2005/8/layout/vList3"/>
    <dgm:cxn modelId="{2EC947A6-58A0-4D82-9CF7-413E0A35DF21}" type="presParOf" srcId="{7D35ED83-10DA-4548-A276-4712CBD7F405}" destId="{CFB925B2-EA27-4861-9CAB-0EDA90015C0B}" srcOrd="1" destOrd="0" presId="urn:microsoft.com/office/officeart/2005/8/layout/vList3"/>
    <dgm:cxn modelId="{DE63EED3-B885-429C-9926-485D0CA691BE}" type="presParOf" srcId="{7D35ED83-10DA-4548-A276-4712CBD7F405}" destId="{A7EE19D9-32F8-4B2E-9E86-8E824F4F62E1}" srcOrd="2" destOrd="0" presId="urn:microsoft.com/office/officeart/2005/8/layout/vList3"/>
    <dgm:cxn modelId="{A84B7D0A-16C5-42B3-A73C-8A944D684E5D}" type="presParOf" srcId="{A7EE19D9-32F8-4B2E-9E86-8E824F4F62E1}" destId="{6ADD3DAE-1F33-4CCE-A427-C222F5EBA0EB}" srcOrd="0" destOrd="0" presId="urn:microsoft.com/office/officeart/2005/8/layout/vList3"/>
    <dgm:cxn modelId="{DA2EB730-ABD1-4D09-B00D-F003E3F5C0EB}" type="presParOf" srcId="{A7EE19D9-32F8-4B2E-9E86-8E824F4F62E1}" destId="{FA70FE94-83B3-416C-8CC0-E34C3F9A6ED8}" srcOrd="1" destOrd="0" presId="urn:microsoft.com/office/officeart/2005/8/layout/vList3"/>
    <dgm:cxn modelId="{2761FCED-4C7F-468D-87DE-9216F7AE1713}" type="presParOf" srcId="{7D35ED83-10DA-4548-A276-4712CBD7F405}" destId="{83097B8A-DCEC-4555-AE4B-C68064E7F959}" srcOrd="3" destOrd="0" presId="urn:microsoft.com/office/officeart/2005/8/layout/vList3"/>
    <dgm:cxn modelId="{E02BBB1F-867F-49C8-ADFD-D018CAD58DDB}" type="presParOf" srcId="{7D35ED83-10DA-4548-A276-4712CBD7F405}" destId="{CBD3A345-7C95-4983-9E63-2C2DB9A197FE}" srcOrd="4" destOrd="0" presId="urn:microsoft.com/office/officeart/2005/8/layout/vList3"/>
    <dgm:cxn modelId="{8C0E0F71-9879-4E2E-ADE4-5145A1C4BE08}" type="presParOf" srcId="{CBD3A345-7C95-4983-9E63-2C2DB9A197FE}" destId="{84D58ED7-38B3-412E-85DA-66E93DE14A92}" srcOrd="0" destOrd="0" presId="urn:microsoft.com/office/officeart/2005/8/layout/vList3"/>
    <dgm:cxn modelId="{8D3B99B7-1DA6-4297-85FB-15BC96A98441}" type="presParOf" srcId="{CBD3A345-7C95-4983-9E63-2C2DB9A197FE}" destId="{8EC7D25A-E954-48A4-AF02-3E9F806AA6E3}" srcOrd="1" destOrd="0" presId="urn:microsoft.com/office/officeart/2005/8/layout/vList3"/>
    <dgm:cxn modelId="{0A3A408E-9B17-4B17-9D99-73B2B7EE8E83}" type="presParOf" srcId="{7D35ED83-10DA-4548-A276-4712CBD7F405}" destId="{05833BE5-0872-4DEF-A511-309040B73740}" srcOrd="5" destOrd="0" presId="urn:microsoft.com/office/officeart/2005/8/layout/vList3"/>
    <dgm:cxn modelId="{4ED70E10-B493-498B-8BBF-9C0270B04509}" type="presParOf" srcId="{7D35ED83-10DA-4548-A276-4712CBD7F405}" destId="{F6AB7191-7012-46E6-8FF3-CFFE66D4C778}" srcOrd="6" destOrd="0" presId="urn:microsoft.com/office/officeart/2005/8/layout/vList3"/>
    <dgm:cxn modelId="{138332BB-6AD7-4344-83D9-9744C107BB6B}" type="presParOf" srcId="{F6AB7191-7012-46E6-8FF3-CFFE66D4C778}" destId="{DC1FE7CC-CDF3-4C8B-BC66-5A80F12B6458}" srcOrd="0" destOrd="0" presId="urn:microsoft.com/office/officeart/2005/8/layout/vList3"/>
    <dgm:cxn modelId="{13CC3B47-810C-4D33-B44D-CEDEEC62EB19}" type="presParOf" srcId="{F6AB7191-7012-46E6-8FF3-CFFE66D4C778}" destId="{F5A7BDBA-23BF-46AD-8570-20796DD6293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8A24E3-B5B9-4AD8-A2FA-4B963C69E8C7}"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s-ES"/>
        </a:p>
      </dgm:t>
    </dgm:pt>
    <dgm:pt modelId="{6A31ECDD-A80C-4C97-87E7-82DC572CC34F}">
      <dgm:prSet/>
      <dgm:spPr/>
      <dgm:t>
        <a:bodyPr/>
        <a:lstStyle/>
        <a:p>
          <a:pPr rtl="0"/>
          <a:r>
            <a:rPr lang="es-EC" smtClean="0">
              <a:latin typeface="Helvetica" pitchFamily="50" charset="0"/>
            </a:rPr>
            <a:t>La historia del ISO comenzó en 1946 </a:t>
          </a:r>
          <a:endParaRPr lang="es-EC">
            <a:latin typeface="Helvetica" pitchFamily="50" charset="0"/>
          </a:endParaRPr>
        </a:p>
      </dgm:t>
    </dgm:pt>
    <dgm:pt modelId="{D4998BE8-D0C0-4F54-89AF-59E29799CDB1}" type="parTrans" cxnId="{72F5509F-B4DE-4755-9D12-25D9642A2240}">
      <dgm:prSet/>
      <dgm:spPr/>
      <dgm:t>
        <a:bodyPr/>
        <a:lstStyle/>
        <a:p>
          <a:endParaRPr lang="es-ES">
            <a:latin typeface="Helvetica" pitchFamily="50" charset="0"/>
          </a:endParaRPr>
        </a:p>
      </dgm:t>
    </dgm:pt>
    <dgm:pt modelId="{69DCE62C-7AB0-43EC-BD5A-06374D684C3B}" type="sibTrans" cxnId="{72F5509F-B4DE-4755-9D12-25D9642A2240}">
      <dgm:prSet/>
      <dgm:spPr/>
      <dgm:t>
        <a:bodyPr/>
        <a:lstStyle/>
        <a:p>
          <a:endParaRPr lang="es-ES">
            <a:latin typeface="Helvetica" pitchFamily="50" charset="0"/>
          </a:endParaRPr>
        </a:p>
      </dgm:t>
    </dgm:pt>
    <dgm:pt modelId="{E33172CD-0FB0-4C64-AC9E-6F1CD1A3A016}">
      <dgm:prSet/>
      <dgm:spPr/>
      <dgm:t>
        <a:bodyPr/>
        <a:lstStyle/>
        <a:p>
          <a:pPr rtl="0"/>
          <a:r>
            <a:rPr lang="es-EC" smtClean="0">
              <a:latin typeface="Helvetica" pitchFamily="50" charset="0"/>
            </a:rPr>
            <a:t>cuando delegados de 25 países se reunieron en el Instituto de Ingenieros Civiles en Londres</a:t>
          </a:r>
          <a:endParaRPr lang="es-EC">
            <a:latin typeface="Helvetica" pitchFamily="50" charset="0"/>
          </a:endParaRPr>
        </a:p>
      </dgm:t>
    </dgm:pt>
    <dgm:pt modelId="{95E3D31E-CF21-48D1-9FD8-BA9F62E6E2FA}" type="parTrans" cxnId="{7D0C6587-5311-447E-A28D-583EF0B0C823}">
      <dgm:prSet/>
      <dgm:spPr/>
      <dgm:t>
        <a:bodyPr/>
        <a:lstStyle/>
        <a:p>
          <a:endParaRPr lang="es-ES">
            <a:latin typeface="Helvetica" pitchFamily="50" charset="0"/>
          </a:endParaRPr>
        </a:p>
      </dgm:t>
    </dgm:pt>
    <dgm:pt modelId="{E4AE631C-211F-4CDE-B060-E7A96F9DC821}" type="sibTrans" cxnId="{7D0C6587-5311-447E-A28D-583EF0B0C823}">
      <dgm:prSet/>
      <dgm:spPr/>
      <dgm:t>
        <a:bodyPr/>
        <a:lstStyle/>
        <a:p>
          <a:endParaRPr lang="es-ES">
            <a:latin typeface="Helvetica" pitchFamily="50" charset="0"/>
          </a:endParaRPr>
        </a:p>
      </dgm:t>
    </dgm:pt>
    <dgm:pt modelId="{DC9D0333-495E-4521-BC5A-BE2CFE1093F5}">
      <dgm:prSet/>
      <dgm:spPr/>
      <dgm:t>
        <a:bodyPr/>
        <a:lstStyle/>
        <a:p>
          <a:pPr rtl="0"/>
          <a:r>
            <a:rPr lang="es-EC" dirty="0" smtClean="0">
              <a:latin typeface="Helvetica" pitchFamily="50" charset="0"/>
            </a:rPr>
            <a:t>decidieron crear una nueva organización internacional 'para facilitar la coordinación internacional y la unificación de estándares industriales'. </a:t>
          </a:r>
          <a:endParaRPr lang="es-EC" dirty="0">
            <a:latin typeface="Helvetica" pitchFamily="50" charset="0"/>
          </a:endParaRPr>
        </a:p>
      </dgm:t>
    </dgm:pt>
    <dgm:pt modelId="{A8F96AD7-AF99-4FDA-8581-408ADCE2546E}" type="parTrans" cxnId="{CC796701-1010-4E7B-AFAC-E279E929FD62}">
      <dgm:prSet/>
      <dgm:spPr/>
      <dgm:t>
        <a:bodyPr/>
        <a:lstStyle/>
        <a:p>
          <a:endParaRPr lang="es-ES">
            <a:latin typeface="Helvetica" pitchFamily="50" charset="0"/>
          </a:endParaRPr>
        </a:p>
      </dgm:t>
    </dgm:pt>
    <dgm:pt modelId="{30157AF5-C586-4FCD-8E6B-5445509B36D0}" type="sibTrans" cxnId="{CC796701-1010-4E7B-AFAC-E279E929FD62}">
      <dgm:prSet/>
      <dgm:spPr/>
      <dgm:t>
        <a:bodyPr/>
        <a:lstStyle/>
        <a:p>
          <a:endParaRPr lang="es-ES">
            <a:latin typeface="Helvetica" pitchFamily="50" charset="0"/>
          </a:endParaRPr>
        </a:p>
      </dgm:t>
    </dgm:pt>
    <dgm:pt modelId="{C0A4E215-11FF-4D56-8C29-00A996D12532}">
      <dgm:prSet/>
      <dgm:spPr/>
      <dgm:t>
        <a:bodyPr/>
        <a:lstStyle/>
        <a:p>
          <a:pPr rtl="0"/>
          <a:r>
            <a:rPr lang="es-EC" smtClean="0">
              <a:latin typeface="Helvetica" pitchFamily="50" charset="0"/>
            </a:rPr>
            <a:t>El 23 de febrero de 1947, la nueva organización, ISO, comenzó a operar oficialmente.</a:t>
          </a:r>
          <a:endParaRPr lang="es-EC">
            <a:latin typeface="Helvetica" pitchFamily="50" charset="0"/>
          </a:endParaRPr>
        </a:p>
      </dgm:t>
    </dgm:pt>
    <dgm:pt modelId="{5414A91B-2CBC-4327-B1B3-C8348A8AFF19}" type="parTrans" cxnId="{D8C482DB-0127-49C8-AE06-4293125DD2D9}">
      <dgm:prSet/>
      <dgm:spPr/>
      <dgm:t>
        <a:bodyPr/>
        <a:lstStyle/>
        <a:p>
          <a:endParaRPr lang="es-ES">
            <a:latin typeface="Helvetica" pitchFamily="50" charset="0"/>
          </a:endParaRPr>
        </a:p>
      </dgm:t>
    </dgm:pt>
    <dgm:pt modelId="{2B1727F2-2BC1-4049-ABD8-6B137E2A7723}" type="sibTrans" cxnId="{D8C482DB-0127-49C8-AE06-4293125DD2D9}">
      <dgm:prSet/>
      <dgm:spPr/>
      <dgm:t>
        <a:bodyPr/>
        <a:lstStyle/>
        <a:p>
          <a:endParaRPr lang="es-ES">
            <a:latin typeface="Helvetica" pitchFamily="50" charset="0"/>
          </a:endParaRPr>
        </a:p>
      </dgm:t>
    </dgm:pt>
    <dgm:pt modelId="{DFE64F08-3BD3-4727-974D-FAF88F5427C0}" type="pres">
      <dgm:prSet presAssocID="{978A24E3-B5B9-4AD8-A2FA-4B963C69E8C7}" presName="Name0" presStyleCnt="0">
        <dgm:presLayoutVars>
          <dgm:dir/>
          <dgm:resizeHandles val="exact"/>
        </dgm:presLayoutVars>
      </dgm:prSet>
      <dgm:spPr/>
      <dgm:t>
        <a:bodyPr/>
        <a:lstStyle/>
        <a:p>
          <a:endParaRPr lang="es-ES"/>
        </a:p>
      </dgm:t>
    </dgm:pt>
    <dgm:pt modelId="{11A44F72-F7B4-4B5C-9136-411629670802}" type="pres">
      <dgm:prSet presAssocID="{978A24E3-B5B9-4AD8-A2FA-4B963C69E8C7}" presName="arrow" presStyleLbl="bgShp" presStyleIdx="0" presStyleCnt="1"/>
      <dgm:spPr/>
    </dgm:pt>
    <dgm:pt modelId="{A8195E8C-DA56-4128-9B95-4500CAC96C18}" type="pres">
      <dgm:prSet presAssocID="{978A24E3-B5B9-4AD8-A2FA-4B963C69E8C7}" presName="points" presStyleCnt="0"/>
      <dgm:spPr/>
    </dgm:pt>
    <dgm:pt modelId="{360F0039-5F92-4D84-B667-05401E63CF98}" type="pres">
      <dgm:prSet presAssocID="{6A31ECDD-A80C-4C97-87E7-82DC572CC34F}" presName="compositeA" presStyleCnt="0"/>
      <dgm:spPr/>
    </dgm:pt>
    <dgm:pt modelId="{AF09D1B0-B5B3-40C1-B2E4-9B49F4B25889}" type="pres">
      <dgm:prSet presAssocID="{6A31ECDD-A80C-4C97-87E7-82DC572CC34F}" presName="textA" presStyleLbl="revTx" presStyleIdx="0" presStyleCnt="4">
        <dgm:presLayoutVars>
          <dgm:bulletEnabled val="1"/>
        </dgm:presLayoutVars>
      </dgm:prSet>
      <dgm:spPr/>
      <dgm:t>
        <a:bodyPr/>
        <a:lstStyle/>
        <a:p>
          <a:endParaRPr lang="es-ES"/>
        </a:p>
      </dgm:t>
    </dgm:pt>
    <dgm:pt modelId="{FF371A31-DBF8-465E-AED1-E29BE2CAF5CC}" type="pres">
      <dgm:prSet presAssocID="{6A31ECDD-A80C-4C97-87E7-82DC572CC34F}" presName="circleA" presStyleLbl="node1" presStyleIdx="0" presStyleCnt="4"/>
      <dgm:spPr/>
    </dgm:pt>
    <dgm:pt modelId="{DA4500AD-8BE8-4069-86E3-C2C7441C6829}" type="pres">
      <dgm:prSet presAssocID="{6A31ECDD-A80C-4C97-87E7-82DC572CC34F}" presName="spaceA" presStyleCnt="0"/>
      <dgm:spPr/>
    </dgm:pt>
    <dgm:pt modelId="{065FA4EE-DAEA-47F5-8BF0-3A61A3C1B7E7}" type="pres">
      <dgm:prSet presAssocID="{69DCE62C-7AB0-43EC-BD5A-06374D684C3B}" presName="space" presStyleCnt="0"/>
      <dgm:spPr/>
    </dgm:pt>
    <dgm:pt modelId="{B76DCB70-AE7B-4AC1-940C-4996B433DDEA}" type="pres">
      <dgm:prSet presAssocID="{E33172CD-0FB0-4C64-AC9E-6F1CD1A3A016}" presName="compositeB" presStyleCnt="0"/>
      <dgm:spPr/>
    </dgm:pt>
    <dgm:pt modelId="{3B6729CF-EECB-4273-B5CF-B6A0C5D60E5B}" type="pres">
      <dgm:prSet presAssocID="{E33172CD-0FB0-4C64-AC9E-6F1CD1A3A016}" presName="textB" presStyleLbl="revTx" presStyleIdx="1" presStyleCnt="4">
        <dgm:presLayoutVars>
          <dgm:bulletEnabled val="1"/>
        </dgm:presLayoutVars>
      </dgm:prSet>
      <dgm:spPr/>
      <dgm:t>
        <a:bodyPr/>
        <a:lstStyle/>
        <a:p>
          <a:endParaRPr lang="es-ES"/>
        </a:p>
      </dgm:t>
    </dgm:pt>
    <dgm:pt modelId="{20C90933-19DF-4BB3-8F53-85B8FA4295F9}" type="pres">
      <dgm:prSet presAssocID="{E33172CD-0FB0-4C64-AC9E-6F1CD1A3A016}" presName="circleB" presStyleLbl="node1" presStyleIdx="1" presStyleCnt="4"/>
      <dgm:spPr/>
    </dgm:pt>
    <dgm:pt modelId="{86F56525-A2D5-434B-AE6F-EB024A24943E}" type="pres">
      <dgm:prSet presAssocID="{E33172CD-0FB0-4C64-AC9E-6F1CD1A3A016}" presName="spaceB" presStyleCnt="0"/>
      <dgm:spPr/>
    </dgm:pt>
    <dgm:pt modelId="{5470F99F-55D7-454B-8BB0-EFAAC786C932}" type="pres">
      <dgm:prSet presAssocID="{E4AE631C-211F-4CDE-B060-E7A96F9DC821}" presName="space" presStyleCnt="0"/>
      <dgm:spPr/>
    </dgm:pt>
    <dgm:pt modelId="{E11A532B-D710-4495-9F45-7BDECFA23730}" type="pres">
      <dgm:prSet presAssocID="{DC9D0333-495E-4521-BC5A-BE2CFE1093F5}" presName="compositeA" presStyleCnt="0"/>
      <dgm:spPr/>
    </dgm:pt>
    <dgm:pt modelId="{6236EE22-5F61-4400-9D8C-6DFE308D3897}" type="pres">
      <dgm:prSet presAssocID="{DC9D0333-495E-4521-BC5A-BE2CFE1093F5}" presName="textA" presStyleLbl="revTx" presStyleIdx="2" presStyleCnt="4">
        <dgm:presLayoutVars>
          <dgm:bulletEnabled val="1"/>
        </dgm:presLayoutVars>
      </dgm:prSet>
      <dgm:spPr/>
      <dgm:t>
        <a:bodyPr/>
        <a:lstStyle/>
        <a:p>
          <a:endParaRPr lang="es-ES"/>
        </a:p>
      </dgm:t>
    </dgm:pt>
    <dgm:pt modelId="{F45A0358-4096-4F12-9B81-E59412802B76}" type="pres">
      <dgm:prSet presAssocID="{DC9D0333-495E-4521-BC5A-BE2CFE1093F5}" presName="circleA" presStyleLbl="node1" presStyleIdx="2" presStyleCnt="4"/>
      <dgm:spPr/>
    </dgm:pt>
    <dgm:pt modelId="{651FEEBE-8B7B-4278-B177-C30060064909}" type="pres">
      <dgm:prSet presAssocID="{DC9D0333-495E-4521-BC5A-BE2CFE1093F5}" presName="spaceA" presStyleCnt="0"/>
      <dgm:spPr/>
    </dgm:pt>
    <dgm:pt modelId="{8BA7E7E1-28C6-4AA0-BC44-EF2B45B0E1E9}" type="pres">
      <dgm:prSet presAssocID="{30157AF5-C586-4FCD-8E6B-5445509B36D0}" presName="space" presStyleCnt="0"/>
      <dgm:spPr/>
    </dgm:pt>
    <dgm:pt modelId="{0338DE8D-AADE-4695-B34A-591872FB993C}" type="pres">
      <dgm:prSet presAssocID="{C0A4E215-11FF-4D56-8C29-00A996D12532}" presName="compositeB" presStyleCnt="0"/>
      <dgm:spPr/>
    </dgm:pt>
    <dgm:pt modelId="{FAF7003B-17AC-4605-990A-0C11D67C6FEC}" type="pres">
      <dgm:prSet presAssocID="{C0A4E215-11FF-4D56-8C29-00A996D12532}" presName="textB" presStyleLbl="revTx" presStyleIdx="3" presStyleCnt="4">
        <dgm:presLayoutVars>
          <dgm:bulletEnabled val="1"/>
        </dgm:presLayoutVars>
      </dgm:prSet>
      <dgm:spPr/>
      <dgm:t>
        <a:bodyPr/>
        <a:lstStyle/>
        <a:p>
          <a:endParaRPr lang="es-ES"/>
        </a:p>
      </dgm:t>
    </dgm:pt>
    <dgm:pt modelId="{877AA34A-A0E0-42DD-954B-0A2322E84839}" type="pres">
      <dgm:prSet presAssocID="{C0A4E215-11FF-4D56-8C29-00A996D12532}" presName="circleB" presStyleLbl="node1" presStyleIdx="3" presStyleCnt="4"/>
      <dgm:spPr/>
    </dgm:pt>
    <dgm:pt modelId="{8CF19113-D858-4838-A9B7-1FF7784F9DCB}" type="pres">
      <dgm:prSet presAssocID="{C0A4E215-11FF-4D56-8C29-00A996D12532}" presName="spaceB" presStyleCnt="0"/>
      <dgm:spPr/>
    </dgm:pt>
  </dgm:ptLst>
  <dgm:cxnLst>
    <dgm:cxn modelId="{D533A773-76E2-41A3-A617-BEA3183BC8AB}" type="presOf" srcId="{6A31ECDD-A80C-4C97-87E7-82DC572CC34F}" destId="{AF09D1B0-B5B3-40C1-B2E4-9B49F4B25889}" srcOrd="0" destOrd="0" presId="urn:microsoft.com/office/officeart/2005/8/layout/hProcess11"/>
    <dgm:cxn modelId="{C2C89291-8728-4493-9039-6EC778FEB174}" type="presOf" srcId="{978A24E3-B5B9-4AD8-A2FA-4B963C69E8C7}" destId="{DFE64F08-3BD3-4727-974D-FAF88F5427C0}" srcOrd="0" destOrd="0" presId="urn:microsoft.com/office/officeart/2005/8/layout/hProcess11"/>
    <dgm:cxn modelId="{41C6ED9E-BA89-4E4C-9688-995464CAE352}" type="presOf" srcId="{DC9D0333-495E-4521-BC5A-BE2CFE1093F5}" destId="{6236EE22-5F61-4400-9D8C-6DFE308D3897}" srcOrd="0" destOrd="0" presId="urn:microsoft.com/office/officeart/2005/8/layout/hProcess11"/>
    <dgm:cxn modelId="{4754B3D0-9E9E-431B-BD99-955EF2B6F0A7}" type="presOf" srcId="{E33172CD-0FB0-4C64-AC9E-6F1CD1A3A016}" destId="{3B6729CF-EECB-4273-B5CF-B6A0C5D60E5B}" srcOrd="0" destOrd="0" presId="urn:microsoft.com/office/officeart/2005/8/layout/hProcess11"/>
    <dgm:cxn modelId="{7D0C6587-5311-447E-A28D-583EF0B0C823}" srcId="{978A24E3-B5B9-4AD8-A2FA-4B963C69E8C7}" destId="{E33172CD-0FB0-4C64-AC9E-6F1CD1A3A016}" srcOrd="1" destOrd="0" parTransId="{95E3D31E-CF21-48D1-9FD8-BA9F62E6E2FA}" sibTransId="{E4AE631C-211F-4CDE-B060-E7A96F9DC821}"/>
    <dgm:cxn modelId="{CC796701-1010-4E7B-AFAC-E279E929FD62}" srcId="{978A24E3-B5B9-4AD8-A2FA-4B963C69E8C7}" destId="{DC9D0333-495E-4521-BC5A-BE2CFE1093F5}" srcOrd="2" destOrd="0" parTransId="{A8F96AD7-AF99-4FDA-8581-408ADCE2546E}" sibTransId="{30157AF5-C586-4FCD-8E6B-5445509B36D0}"/>
    <dgm:cxn modelId="{4FF6523B-C91E-41EC-804B-23532389D6B3}" type="presOf" srcId="{C0A4E215-11FF-4D56-8C29-00A996D12532}" destId="{FAF7003B-17AC-4605-990A-0C11D67C6FEC}" srcOrd="0" destOrd="0" presId="urn:microsoft.com/office/officeart/2005/8/layout/hProcess11"/>
    <dgm:cxn modelId="{D8C482DB-0127-49C8-AE06-4293125DD2D9}" srcId="{978A24E3-B5B9-4AD8-A2FA-4B963C69E8C7}" destId="{C0A4E215-11FF-4D56-8C29-00A996D12532}" srcOrd="3" destOrd="0" parTransId="{5414A91B-2CBC-4327-B1B3-C8348A8AFF19}" sibTransId="{2B1727F2-2BC1-4049-ABD8-6B137E2A7723}"/>
    <dgm:cxn modelId="{72F5509F-B4DE-4755-9D12-25D9642A2240}" srcId="{978A24E3-B5B9-4AD8-A2FA-4B963C69E8C7}" destId="{6A31ECDD-A80C-4C97-87E7-82DC572CC34F}" srcOrd="0" destOrd="0" parTransId="{D4998BE8-D0C0-4F54-89AF-59E29799CDB1}" sibTransId="{69DCE62C-7AB0-43EC-BD5A-06374D684C3B}"/>
    <dgm:cxn modelId="{75C8C312-C534-47BC-BAC6-BBBFC879D7A4}" type="presParOf" srcId="{DFE64F08-3BD3-4727-974D-FAF88F5427C0}" destId="{11A44F72-F7B4-4B5C-9136-411629670802}" srcOrd="0" destOrd="0" presId="urn:microsoft.com/office/officeart/2005/8/layout/hProcess11"/>
    <dgm:cxn modelId="{DB244098-10F5-48C2-B66C-E51E968FE201}" type="presParOf" srcId="{DFE64F08-3BD3-4727-974D-FAF88F5427C0}" destId="{A8195E8C-DA56-4128-9B95-4500CAC96C18}" srcOrd="1" destOrd="0" presId="urn:microsoft.com/office/officeart/2005/8/layout/hProcess11"/>
    <dgm:cxn modelId="{18458490-F348-46DA-A712-0C9542771EC4}" type="presParOf" srcId="{A8195E8C-DA56-4128-9B95-4500CAC96C18}" destId="{360F0039-5F92-4D84-B667-05401E63CF98}" srcOrd="0" destOrd="0" presId="urn:microsoft.com/office/officeart/2005/8/layout/hProcess11"/>
    <dgm:cxn modelId="{081467E4-DA58-4494-A984-39252222AF25}" type="presParOf" srcId="{360F0039-5F92-4D84-B667-05401E63CF98}" destId="{AF09D1B0-B5B3-40C1-B2E4-9B49F4B25889}" srcOrd="0" destOrd="0" presId="urn:microsoft.com/office/officeart/2005/8/layout/hProcess11"/>
    <dgm:cxn modelId="{6FF34A7C-46C0-4622-BB00-84AFFD8D0B32}" type="presParOf" srcId="{360F0039-5F92-4D84-B667-05401E63CF98}" destId="{FF371A31-DBF8-465E-AED1-E29BE2CAF5CC}" srcOrd="1" destOrd="0" presId="urn:microsoft.com/office/officeart/2005/8/layout/hProcess11"/>
    <dgm:cxn modelId="{79ED1640-10DE-49DE-A815-406413818B06}" type="presParOf" srcId="{360F0039-5F92-4D84-B667-05401E63CF98}" destId="{DA4500AD-8BE8-4069-86E3-C2C7441C6829}" srcOrd="2" destOrd="0" presId="urn:microsoft.com/office/officeart/2005/8/layout/hProcess11"/>
    <dgm:cxn modelId="{7E9BDAD9-43AE-4C6E-BD31-07F3748471B6}" type="presParOf" srcId="{A8195E8C-DA56-4128-9B95-4500CAC96C18}" destId="{065FA4EE-DAEA-47F5-8BF0-3A61A3C1B7E7}" srcOrd="1" destOrd="0" presId="urn:microsoft.com/office/officeart/2005/8/layout/hProcess11"/>
    <dgm:cxn modelId="{6AE682BF-85ED-4628-9764-510BDAB0DF0D}" type="presParOf" srcId="{A8195E8C-DA56-4128-9B95-4500CAC96C18}" destId="{B76DCB70-AE7B-4AC1-940C-4996B433DDEA}" srcOrd="2" destOrd="0" presId="urn:microsoft.com/office/officeart/2005/8/layout/hProcess11"/>
    <dgm:cxn modelId="{C8BFFFAD-D42F-4085-8973-D9D381767E72}" type="presParOf" srcId="{B76DCB70-AE7B-4AC1-940C-4996B433DDEA}" destId="{3B6729CF-EECB-4273-B5CF-B6A0C5D60E5B}" srcOrd="0" destOrd="0" presId="urn:microsoft.com/office/officeart/2005/8/layout/hProcess11"/>
    <dgm:cxn modelId="{90CCDC94-C653-4316-9A31-31B5ECABB01B}" type="presParOf" srcId="{B76DCB70-AE7B-4AC1-940C-4996B433DDEA}" destId="{20C90933-19DF-4BB3-8F53-85B8FA4295F9}" srcOrd="1" destOrd="0" presId="urn:microsoft.com/office/officeart/2005/8/layout/hProcess11"/>
    <dgm:cxn modelId="{647B23FF-E0D3-4384-BE1A-5C439A4B49F3}" type="presParOf" srcId="{B76DCB70-AE7B-4AC1-940C-4996B433DDEA}" destId="{86F56525-A2D5-434B-AE6F-EB024A24943E}" srcOrd="2" destOrd="0" presId="urn:microsoft.com/office/officeart/2005/8/layout/hProcess11"/>
    <dgm:cxn modelId="{A79CA4BA-CFC1-4863-B14F-CC0C0E3DC752}" type="presParOf" srcId="{A8195E8C-DA56-4128-9B95-4500CAC96C18}" destId="{5470F99F-55D7-454B-8BB0-EFAAC786C932}" srcOrd="3" destOrd="0" presId="urn:microsoft.com/office/officeart/2005/8/layout/hProcess11"/>
    <dgm:cxn modelId="{39280F24-C482-41A6-981D-CA138816F797}" type="presParOf" srcId="{A8195E8C-DA56-4128-9B95-4500CAC96C18}" destId="{E11A532B-D710-4495-9F45-7BDECFA23730}" srcOrd="4" destOrd="0" presId="urn:microsoft.com/office/officeart/2005/8/layout/hProcess11"/>
    <dgm:cxn modelId="{24D56BE4-1BE7-4AC4-8C93-082F9998BC26}" type="presParOf" srcId="{E11A532B-D710-4495-9F45-7BDECFA23730}" destId="{6236EE22-5F61-4400-9D8C-6DFE308D3897}" srcOrd="0" destOrd="0" presId="urn:microsoft.com/office/officeart/2005/8/layout/hProcess11"/>
    <dgm:cxn modelId="{1BC4CD91-C095-4D71-ACE6-D936A4123DA1}" type="presParOf" srcId="{E11A532B-D710-4495-9F45-7BDECFA23730}" destId="{F45A0358-4096-4F12-9B81-E59412802B76}" srcOrd="1" destOrd="0" presId="urn:microsoft.com/office/officeart/2005/8/layout/hProcess11"/>
    <dgm:cxn modelId="{09A2944C-2544-4354-8149-F142AF467906}" type="presParOf" srcId="{E11A532B-D710-4495-9F45-7BDECFA23730}" destId="{651FEEBE-8B7B-4278-B177-C30060064909}" srcOrd="2" destOrd="0" presId="urn:microsoft.com/office/officeart/2005/8/layout/hProcess11"/>
    <dgm:cxn modelId="{E76B5C57-64C7-43F4-AD23-D7B88FBE44D9}" type="presParOf" srcId="{A8195E8C-DA56-4128-9B95-4500CAC96C18}" destId="{8BA7E7E1-28C6-4AA0-BC44-EF2B45B0E1E9}" srcOrd="5" destOrd="0" presId="urn:microsoft.com/office/officeart/2005/8/layout/hProcess11"/>
    <dgm:cxn modelId="{A590AAE9-9313-4FFD-8BE3-567C1D9E5646}" type="presParOf" srcId="{A8195E8C-DA56-4128-9B95-4500CAC96C18}" destId="{0338DE8D-AADE-4695-B34A-591872FB993C}" srcOrd="6" destOrd="0" presId="urn:microsoft.com/office/officeart/2005/8/layout/hProcess11"/>
    <dgm:cxn modelId="{351D205C-5D28-4A2B-9117-B2B4A4AB82C0}" type="presParOf" srcId="{0338DE8D-AADE-4695-B34A-591872FB993C}" destId="{FAF7003B-17AC-4605-990A-0C11D67C6FEC}" srcOrd="0" destOrd="0" presId="urn:microsoft.com/office/officeart/2005/8/layout/hProcess11"/>
    <dgm:cxn modelId="{F2A60057-3129-4BC9-9DA6-FC7B8AEC10A8}" type="presParOf" srcId="{0338DE8D-AADE-4695-B34A-591872FB993C}" destId="{877AA34A-A0E0-42DD-954B-0A2322E84839}" srcOrd="1" destOrd="0" presId="urn:microsoft.com/office/officeart/2005/8/layout/hProcess11"/>
    <dgm:cxn modelId="{65FCD196-9C86-43FB-9220-E773E34963B3}" type="presParOf" srcId="{0338DE8D-AADE-4695-B34A-591872FB993C}" destId="{8CF19113-D858-4838-A9B7-1FF7784F9DC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00697-475D-4F7F-A33E-4E81CAF9344E}">
      <dsp:nvSpPr>
        <dsp:cNvPr id="0" name=""/>
        <dsp:cNvSpPr/>
      </dsp:nvSpPr>
      <dsp:spPr>
        <a:xfrm rot="10800000">
          <a:off x="1968819" y="2066"/>
          <a:ext cx="6885251" cy="938259"/>
        </a:xfrm>
        <a:prstGeom prst="homePlate">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13746" tIns="57150" rIns="106680" bIns="57150" numCol="1" spcCol="1270" anchor="ctr" anchorCtr="0">
          <a:noAutofit/>
        </a:bodyPr>
        <a:lstStyle/>
        <a:p>
          <a:pPr lvl="0" algn="ctr" defTabSz="666750" rtl="0">
            <a:lnSpc>
              <a:spcPct val="90000"/>
            </a:lnSpc>
            <a:spcBef>
              <a:spcPct val="0"/>
            </a:spcBef>
            <a:spcAft>
              <a:spcPct val="35000"/>
            </a:spcAft>
          </a:pPr>
          <a:r>
            <a:rPr lang="es-EC" sz="1500" kern="1200" smtClean="0"/>
            <a:t>Para </a:t>
          </a:r>
          <a:r>
            <a:rPr lang="es-EC" sz="1500" b="1" kern="1200" smtClean="0"/>
            <a:t>Ishikawa</a:t>
          </a:r>
          <a:r>
            <a:rPr lang="es-EC" sz="1500" kern="1200" smtClean="0"/>
            <a:t> "el control de calidad consiste en "desarrollar, diseñar, elaborar y mantener un producto de calidad que sea el más económico, el mas útil y siempre satisfactorio para el consumidor".</a:t>
          </a:r>
          <a:endParaRPr lang="es-EC" sz="1500" kern="1200"/>
        </a:p>
      </dsp:txBody>
      <dsp:txXfrm rot="10800000">
        <a:off x="2203384" y="2066"/>
        <a:ext cx="6650686" cy="938259"/>
      </dsp:txXfrm>
    </dsp:sp>
    <dsp:sp modelId="{47D9CD58-2D6C-4797-86DF-FD733048D4F2}">
      <dsp:nvSpPr>
        <dsp:cNvPr id="0" name=""/>
        <dsp:cNvSpPr/>
      </dsp:nvSpPr>
      <dsp:spPr>
        <a:xfrm>
          <a:off x="1499690" y="2066"/>
          <a:ext cx="938259" cy="938259"/>
        </a:xfrm>
        <a:prstGeom prst="ellipse">
          <a:avLst/>
        </a:prstGeom>
        <a:blipFill rotWithShape="1">
          <a:blip xmlns:r="http://schemas.openxmlformats.org/officeDocument/2006/relationships" r:embed="rId1"/>
          <a:stretch>
            <a:fillRect/>
          </a:stretch>
        </a:blip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1">
          <a:scrgbClr r="0" g="0" b="0"/>
        </a:fillRef>
        <a:effectRef idx="3">
          <a:scrgbClr r="0" g="0" b="0"/>
        </a:effectRef>
        <a:fontRef idx="minor"/>
      </dsp:style>
    </dsp:sp>
    <dsp:sp modelId="{FA70FE94-83B3-416C-8CC0-E34C3F9A6ED8}">
      <dsp:nvSpPr>
        <dsp:cNvPr id="0" name=""/>
        <dsp:cNvSpPr/>
      </dsp:nvSpPr>
      <dsp:spPr>
        <a:xfrm rot="10800000">
          <a:off x="1968819" y="1220402"/>
          <a:ext cx="6885251" cy="938259"/>
        </a:xfrm>
        <a:prstGeom prst="homePlate">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13746" tIns="57150" rIns="106680" bIns="57150" numCol="1" spcCol="1270" anchor="ctr" anchorCtr="0">
          <a:noAutofit/>
        </a:bodyPr>
        <a:lstStyle/>
        <a:p>
          <a:pPr lvl="0" algn="ctr" defTabSz="666750" rtl="0">
            <a:lnSpc>
              <a:spcPct val="90000"/>
            </a:lnSpc>
            <a:spcBef>
              <a:spcPct val="0"/>
            </a:spcBef>
            <a:spcAft>
              <a:spcPct val="35000"/>
            </a:spcAft>
          </a:pPr>
          <a:r>
            <a:rPr lang="es-EC" sz="1500" b="1" kern="1200" smtClean="0"/>
            <a:t>Crosby</a:t>
          </a:r>
          <a:r>
            <a:rPr lang="es-EC" sz="1500" kern="1200" smtClean="0"/>
            <a:t> “cero defectos”, la acción ideal es el control preventivo de la calidad, “hacer las cosas correctamente la primera vez”. </a:t>
          </a:r>
          <a:endParaRPr lang="es-EC" sz="1500" kern="1200"/>
        </a:p>
      </dsp:txBody>
      <dsp:txXfrm rot="10800000">
        <a:off x="2203384" y="1220402"/>
        <a:ext cx="6650686" cy="938259"/>
      </dsp:txXfrm>
    </dsp:sp>
    <dsp:sp modelId="{6ADD3DAE-1F33-4CCE-A427-C222F5EBA0EB}">
      <dsp:nvSpPr>
        <dsp:cNvPr id="0" name=""/>
        <dsp:cNvSpPr/>
      </dsp:nvSpPr>
      <dsp:spPr>
        <a:xfrm>
          <a:off x="1499690" y="1220402"/>
          <a:ext cx="938259" cy="938259"/>
        </a:xfrm>
        <a:prstGeom prst="ellipse">
          <a:avLst/>
        </a:prstGeom>
        <a:blipFill rotWithShape="1">
          <a:blip xmlns:r="http://schemas.openxmlformats.org/officeDocument/2006/relationships" r:embed="rId2"/>
          <a:stretch>
            <a:fillRect/>
          </a:stretch>
        </a:blip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1">
          <a:scrgbClr r="0" g="0" b="0"/>
        </a:fillRef>
        <a:effectRef idx="3">
          <a:scrgbClr r="0" g="0" b="0"/>
        </a:effectRef>
        <a:fontRef idx="minor"/>
      </dsp:style>
    </dsp:sp>
    <dsp:sp modelId="{8EC7D25A-E954-48A4-AF02-3E9F806AA6E3}">
      <dsp:nvSpPr>
        <dsp:cNvPr id="0" name=""/>
        <dsp:cNvSpPr/>
      </dsp:nvSpPr>
      <dsp:spPr>
        <a:xfrm rot="10800000">
          <a:off x="1968819" y="2438739"/>
          <a:ext cx="6885251" cy="938259"/>
        </a:xfrm>
        <a:prstGeom prst="homePlate">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13746" tIns="57150" rIns="106680" bIns="57150" numCol="1" spcCol="1270" anchor="ctr" anchorCtr="0">
          <a:noAutofit/>
        </a:bodyPr>
        <a:lstStyle/>
        <a:p>
          <a:pPr lvl="0" algn="ctr" defTabSz="666750" rtl="0">
            <a:lnSpc>
              <a:spcPct val="90000"/>
            </a:lnSpc>
            <a:spcBef>
              <a:spcPct val="0"/>
            </a:spcBef>
            <a:spcAft>
              <a:spcPct val="35000"/>
            </a:spcAft>
          </a:pPr>
          <a:r>
            <a:rPr lang="es-EC" sz="1500" b="1" kern="1200" smtClean="0"/>
            <a:t>Deming</a:t>
          </a:r>
          <a:r>
            <a:rPr lang="es-EC" sz="1500" kern="1200" smtClean="0"/>
            <a:t> en 1927 conoció al Dr. Shewhart, mejoró el círculo de calidad propuesto por Shewhart, el cual consiste en localizar el problema y atacarlo de raíz, a través de 4 etapas las cuales son “Planear, Hacer, Verificar y Actuar”.</a:t>
          </a:r>
          <a:endParaRPr lang="es-EC" sz="1500" kern="1200"/>
        </a:p>
      </dsp:txBody>
      <dsp:txXfrm rot="10800000">
        <a:off x="2203384" y="2438739"/>
        <a:ext cx="6650686" cy="938259"/>
      </dsp:txXfrm>
    </dsp:sp>
    <dsp:sp modelId="{84D58ED7-38B3-412E-85DA-66E93DE14A92}">
      <dsp:nvSpPr>
        <dsp:cNvPr id="0" name=""/>
        <dsp:cNvSpPr/>
      </dsp:nvSpPr>
      <dsp:spPr>
        <a:xfrm>
          <a:off x="1499690" y="2438739"/>
          <a:ext cx="938259" cy="938259"/>
        </a:xfrm>
        <a:prstGeom prst="ellipse">
          <a:avLst/>
        </a:prstGeom>
        <a:blipFill rotWithShape="1">
          <a:blip xmlns:r="http://schemas.openxmlformats.org/officeDocument/2006/relationships" r:embed="rId3"/>
          <a:stretch>
            <a:fillRect/>
          </a:stretch>
        </a:blip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1">
          <a:scrgbClr r="0" g="0" b="0"/>
        </a:fillRef>
        <a:effectRef idx="3">
          <a:scrgbClr r="0" g="0" b="0"/>
        </a:effectRef>
        <a:fontRef idx="minor"/>
      </dsp:style>
    </dsp:sp>
    <dsp:sp modelId="{F5A7BDBA-23BF-46AD-8570-20796DD62930}">
      <dsp:nvSpPr>
        <dsp:cNvPr id="0" name=""/>
        <dsp:cNvSpPr/>
      </dsp:nvSpPr>
      <dsp:spPr>
        <a:xfrm rot="10800000">
          <a:off x="1968819" y="3657075"/>
          <a:ext cx="6885251" cy="938259"/>
        </a:xfrm>
        <a:prstGeom prst="homePlate">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13746" tIns="57150" rIns="106680" bIns="57150" numCol="1" spcCol="1270" anchor="ctr" anchorCtr="0">
          <a:noAutofit/>
        </a:bodyPr>
        <a:lstStyle/>
        <a:p>
          <a:pPr lvl="0" algn="ctr" defTabSz="666750" rtl="0">
            <a:lnSpc>
              <a:spcPct val="90000"/>
            </a:lnSpc>
            <a:spcBef>
              <a:spcPct val="0"/>
            </a:spcBef>
            <a:spcAft>
              <a:spcPct val="35000"/>
            </a:spcAft>
          </a:pPr>
          <a:r>
            <a:rPr lang="es-EC" sz="1500" b="1" kern="1200" smtClean="0"/>
            <a:t>Juran</a:t>
          </a:r>
          <a:r>
            <a:rPr lang="es-EC" sz="1500" kern="1200" smtClean="0"/>
            <a:t> para lograr calidad abarca tres procesos básicos: la planificación de la calidad, el control de la calidad y el mejoramiento de la calidad. </a:t>
          </a:r>
          <a:endParaRPr lang="es-EC" sz="1500" kern="1200"/>
        </a:p>
      </dsp:txBody>
      <dsp:txXfrm rot="10800000">
        <a:off x="2203384" y="3657075"/>
        <a:ext cx="6650686" cy="938259"/>
      </dsp:txXfrm>
    </dsp:sp>
    <dsp:sp modelId="{DC1FE7CC-CDF3-4C8B-BC66-5A80F12B6458}">
      <dsp:nvSpPr>
        <dsp:cNvPr id="0" name=""/>
        <dsp:cNvSpPr/>
      </dsp:nvSpPr>
      <dsp:spPr>
        <a:xfrm>
          <a:off x="1499690" y="3657075"/>
          <a:ext cx="938259" cy="938259"/>
        </a:xfrm>
        <a:prstGeom prst="ellipse">
          <a:avLst/>
        </a:prstGeom>
        <a:blipFill rotWithShape="1">
          <a:blip xmlns:r="http://schemas.openxmlformats.org/officeDocument/2006/relationships" r:embed="rId4"/>
          <a:stretch>
            <a:fillRect/>
          </a:stretch>
        </a:blip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44F72-F7B4-4B5C-9136-411629670802}">
      <dsp:nvSpPr>
        <dsp:cNvPr id="0" name=""/>
        <dsp:cNvSpPr/>
      </dsp:nvSpPr>
      <dsp:spPr>
        <a:xfrm>
          <a:off x="0" y="1361986"/>
          <a:ext cx="9936176" cy="181598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09D1B0-B5B3-40C1-B2E4-9B49F4B25889}">
      <dsp:nvSpPr>
        <dsp:cNvPr id="0" name=""/>
        <dsp:cNvSpPr/>
      </dsp:nvSpPr>
      <dsp:spPr>
        <a:xfrm>
          <a:off x="4475" y="0"/>
          <a:ext cx="2152676" cy="181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s-EC" sz="1500" kern="1200" smtClean="0">
              <a:latin typeface="Helvetica" pitchFamily="50" charset="0"/>
            </a:rPr>
            <a:t>La historia del ISO comenzó en 1946 </a:t>
          </a:r>
          <a:endParaRPr lang="es-EC" sz="1500" kern="1200">
            <a:latin typeface="Helvetica" pitchFamily="50" charset="0"/>
          </a:endParaRPr>
        </a:p>
      </dsp:txBody>
      <dsp:txXfrm>
        <a:off x="4475" y="0"/>
        <a:ext cx="2152676" cy="1815982"/>
      </dsp:txXfrm>
    </dsp:sp>
    <dsp:sp modelId="{FF371A31-DBF8-465E-AED1-E29BE2CAF5CC}">
      <dsp:nvSpPr>
        <dsp:cNvPr id="0" name=""/>
        <dsp:cNvSpPr/>
      </dsp:nvSpPr>
      <dsp:spPr>
        <a:xfrm>
          <a:off x="853816" y="2042979"/>
          <a:ext cx="453995" cy="4539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6729CF-EECB-4273-B5CF-B6A0C5D60E5B}">
      <dsp:nvSpPr>
        <dsp:cNvPr id="0" name=""/>
        <dsp:cNvSpPr/>
      </dsp:nvSpPr>
      <dsp:spPr>
        <a:xfrm>
          <a:off x="2264786" y="2723973"/>
          <a:ext cx="2152676" cy="181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s-EC" sz="1500" kern="1200" smtClean="0">
              <a:latin typeface="Helvetica" pitchFamily="50" charset="0"/>
            </a:rPr>
            <a:t>cuando delegados de 25 países se reunieron en el Instituto de Ingenieros Civiles en Londres</a:t>
          </a:r>
          <a:endParaRPr lang="es-EC" sz="1500" kern="1200">
            <a:latin typeface="Helvetica" pitchFamily="50" charset="0"/>
          </a:endParaRPr>
        </a:p>
      </dsp:txBody>
      <dsp:txXfrm>
        <a:off x="2264786" y="2723973"/>
        <a:ext cx="2152676" cy="1815982"/>
      </dsp:txXfrm>
    </dsp:sp>
    <dsp:sp modelId="{20C90933-19DF-4BB3-8F53-85B8FA4295F9}">
      <dsp:nvSpPr>
        <dsp:cNvPr id="0" name=""/>
        <dsp:cNvSpPr/>
      </dsp:nvSpPr>
      <dsp:spPr>
        <a:xfrm>
          <a:off x="3114126" y="2042979"/>
          <a:ext cx="453995" cy="4539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6EE22-5F61-4400-9D8C-6DFE308D3897}">
      <dsp:nvSpPr>
        <dsp:cNvPr id="0" name=""/>
        <dsp:cNvSpPr/>
      </dsp:nvSpPr>
      <dsp:spPr>
        <a:xfrm>
          <a:off x="4525096" y="0"/>
          <a:ext cx="2152676" cy="181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s-EC" sz="1500" kern="1200" dirty="0" smtClean="0">
              <a:latin typeface="Helvetica" pitchFamily="50" charset="0"/>
            </a:rPr>
            <a:t>decidieron crear una nueva organización internacional 'para facilitar la coordinación internacional y la unificación de estándares industriales'. </a:t>
          </a:r>
          <a:endParaRPr lang="es-EC" sz="1500" kern="1200" dirty="0">
            <a:latin typeface="Helvetica" pitchFamily="50" charset="0"/>
          </a:endParaRPr>
        </a:p>
      </dsp:txBody>
      <dsp:txXfrm>
        <a:off x="4525096" y="0"/>
        <a:ext cx="2152676" cy="1815982"/>
      </dsp:txXfrm>
    </dsp:sp>
    <dsp:sp modelId="{F45A0358-4096-4F12-9B81-E59412802B76}">
      <dsp:nvSpPr>
        <dsp:cNvPr id="0" name=""/>
        <dsp:cNvSpPr/>
      </dsp:nvSpPr>
      <dsp:spPr>
        <a:xfrm>
          <a:off x="5374437" y="2042979"/>
          <a:ext cx="453995" cy="4539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7003B-17AC-4605-990A-0C11D67C6FEC}">
      <dsp:nvSpPr>
        <dsp:cNvPr id="0" name=""/>
        <dsp:cNvSpPr/>
      </dsp:nvSpPr>
      <dsp:spPr>
        <a:xfrm>
          <a:off x="6785407" y="2723973"/>
          <a:ext cx="2152676" cy="181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s-EC" sz="1500" kern="1200" smtClean="0">
              <a:latin typeface="Helvetica" pitchFamily="50" charset="0"/>
            </a:rPr>
            <a:t>El 23 de febrero de 1947, la nueva organización, ISO, comenzó a operar oficialmente.</a:t>
          </a:r>
          <a:endParaRPr lang="es-EC" sz="1500" kern="1200">
            <a:latin typeface="Helvetica" pitchFamily="50" charset="0"/>
          </a:endParaRPr>
        </a:p>
      </dsp:txBody>
      <dsp:txXfrm>
        <a:off x="6785407" y="2723973"/>
        <a:ext cx="2152676" cy="1815982"/>
      </dsp:txXfrm>
    </dsp:sp>
    <dsp:sp modelId="{877AA34A-A0E0-42DD-954B-0A2322E84839}">
      <dsp:nvSpPr>
        <dsp:cNvPr id="0" name=""/>
        <dsp:cNvSpPr/>
      </dsp:nvSpPr>
      <dsp:spPr>
        <a:xfrm>
          <a:off x="7634747" y="2042979"/>
          <a:ext cx="453995" cy="4539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81AD5A-AE36-4D26-BB3A-072672150EC7}" type="datetimeFigureOut">
              <a:rPr lang="es-EC" smtClean="0"/>
              <a:t>20/3/2018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B5D6C-C7AD-4B96-8073-712F08491421}" type="slidenum">
              <a:rPr lang="es-EC" smtClean="0"/>
              <a:t>‹Nº›</a:t>
            </a:fld>
            <a:endParaRPr lang="es-EC"/>
          </a:p>
        </p:txBody>
      </p:sp>
    </p:spTree>
    <p:extLst>
      <p:ext uri="{BB962C8B-B14F-4D97-AF65-F5344CB8AC3E}">
        <p14:creationId xmlns:p14="http://schemas.microsoft.com/office/powerpoint/2010/main" val="649727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3</a:t>
            </a:fld>
            <a:endParaRPr lang="es-EC"/>
          </a:p>
        </p:txBody>
      </p:sp>
    </p:spTree>
    <p:extLst>
      <p:ext uri="{BB962C8B-B14F-4D97-AF65-F5344CB8AC3E}">
        <p14:creationId xmlns:p14="http://schemas.microsoft.com/office/powerpoint/2010/main" val="97663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12</a:t>
            </a:fld>
            <a:endParaRPr lang="es-EC"/>
          </a:p>
        </p:txBody>
      </p:sp>
    </p:spTree>
    <p:extLst>
      <p:ext uri="{BB962C8B-B14F-4D97-AF65-F5344CB8AC3E}">
        <p14:creationId xmlns:p14="http://schemas.microsoft.com/office/powerpoint/2010/main" val="16705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14</a:t>
            </a:fld>
            <a:endParaRPr lang="es-EC"/>
          </a:p>
        </p:txBody>
      </p:sp>
    </p:spTree>
    <p:extLst>
      <p:ext uri="{BB962C8B-B14F-4D97-AF65-F5344CB8AC3E}">
        <p14:creationId xmlns:p14="http://schemas.microsoft.com/office/powerpoint/2010/main" val="2542142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15</a:t>
            </a:fld>
            <a:endParaRPr lang="es-EC"/>
          </a:p>
        </p:txBody>
      </p:sp>
    </p:spTree>
    <p:extLst>
      <p:ext uri="{BB962C8B-B14F-4D97-AF65-F5344CB8AC3E}">
        <p14:creationId xmlns:p14="http://schemas.microsoft.com/office/powerpoint/2010/main" val="3047768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16</a:t>
            </a:fld>
            <a:endParaRPr lang="es-EC"/>
          </a:p>
        </p:txBody>
      </p:sp>
    </p:spTree>
    <p:extLst>
      <p:ext uri="{BB962C8B-B14F-4D97-AF65-F5344CB8AC3E}">
        <p14:creationId xmlns:p14="http://schemas.microsoft.com/office/powerpoint/2010/main" val="254411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17</a:t>
            </a:fld>
            <a:endParaRPr lang="es-EC"/>
          </a:p>
        </p:txBody>
      </p:sp>
    </p:spTree>
    <p:extLst>
      <p:ext uri="{BB962C8B-B14F-4D97-AF65-F5344CB8AC3E}">
        <p14:creationId xmlns:p14="http://schemas.microsoft.com/office/powerpoint/2010/main" val="2556886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18</a:t>
            </a:fld>
            <a:endParaRPr lang="es-EC"/>
          </a:p>
        </p:txBody>
      </p:sp>
    </p:spTree>
    <p:extLst>
      <p:ext uri="{BB962C8B-B14F-4D97-AF65-F5344CB8AC3E}">
        <p14:creationId xmlns:p14="http://schemas.microsoft.com/office/powerpoint/2010/main" val="353206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19</a:t>
            </a:fld>
            <a:endParaRPr lang="es-EC"/>
          </a:p>
        </p:txBody>
      </p:sp>
    </p:spTree>
    <p:extLst>
      <p:ext uri="{BB962C8B-B14F-4D97-AF65-F5344CB8AC3E}">
        <p14:creationId xmlns:p14="http://schemas.microsoft.com/office/powerpoint/2010/main" val="573149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20</a:t>
            </a:fld>
            <a:endParaRPr lang="es-EC"/>
          </a:p>
        </p:txBody>
      </p:sp>
    </p:spTree>
    <p:extLst>
      <p:ext uri="{BB962C8B-B14F-4D97-AF65-F5344CB8AC3E}">
        <p14:creationId xmlns:p14="http://schemas.microsoft.com/office/powerpoint/2010/main" val="3010849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21</a:t>
            </a:fld>
            <a:endParaRPr lang="es-EC"/>
          </a:p>
        </p:txBody>
      </p:sp>
    </p:spTree>
    <p:extLst>
      <p:ext uri="{BB962C8B-B14F-4D97-AF65-F5344CB8AC3E}">
        <p14:creationId xmlns:p14="http://schemas.microsoft.com/office/powerpoint/2010/main" val="3943080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22</a:t>
            </a:fld>
            <a:endParaRPr lang="es-EC"/>
          </a:p>
        </p:txBody>
      </p:sp>
    </p:spTree>
    <p:extLst>
      <p:ext uri="{BB962C8B-B14F-4D97-AF65-F5344CB8AC3E}">
        <p14:creationId xmlns:p14="http://schemas.microsoft.com/office/powerpoint/2010/main" val="5190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smtClean="0"/>
              <a:t>Deming.- </a:t>
            </a:r>
            <a:r>
              <a:rPr lang="es-EC" sz="1200" b="0" i="0" kern="1200" dirty="0" smtClean="0">
                <a:solidFill>
                  <a:schemeClr val="tx1"/>
                </a:solidFill>
                <a:effectLst/>
                <a:latin typeface="+mn-lt"/>
                <a:ea typeface="+mn-ea"/>
                <a:cs typeface="+mn-cs"/>
              </a:rPr>
              <a:t>se le reconoce que logro cambiar la mentalidad de los japoneses al hacerles entender que la calidad es un “arma estratégica”. En el verano de 1950 enseñó en el Japón la técnica del control estadístico del proceso y la filosofía de la administración para la calidad</a:t>
            </a:r>
            <a:endParaRPr lang="es-EC" baseline="0" dirty="0" smtClean="0"/>
          </a:p>
        </p:txBody>
      </p:sp>
      <p:sp>
        <p:nvSpPr>
          <p:cNvPr id="4" name="Marcador de número de diapositiva 3"/>
          <p:cNvSpPr>
            <a:spLocks noGrp="1"/>
          </p:cNvSpPr>
          <p:nvPr>
            <p:ph type="sldNum" sz="quarter" idx="10"/>
          </p:nvPr>
        </p:nvSpPr>
        <p:spPr/>
        <p:txBody>
          <a:bodyPr/>
          <a:lstStyle/>
          <a:p>
            <a:fld id="{BCDB5D6C-C7AD-4B96-8073-712F08491421}" type="slidenum">
              <a:rPr lang="es-EC" smtClean="0"/>
              <a:t>4</a:t>
            </a:fld>
            <a:endParaRPr lang="es-EC"/>
          </a:p>
        </p:txBody>
      </p:sp>
    </p:spTree>
    <p:extLst>
      <p:ext uri="{BB962C8B-B14F-4D97-AF65-F5344CB8AC3E}">
        <p14:creationId xmlns:p14="http://schemas.microsoft.com/office/powerpoint/2010/main" val="723194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23</a:t>
            </a:fld>
            <a:endParaRPr lang="es-EC"/>
          </a:p>
        </p:txBody>
      </p:sp>
    </p:spTree>
    <p:extLst>
      <p:ext uri="{BB962C8B-B14F-4D97-AF65-F5344CB8AC3E}">
        <p14:creationId xmlns:p14="http://schemas.microsoft.com/office/powerpoint/2010/main" val="2399025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24</a:t>
            </a:fld>
            <a:endParaRPr lang="es-EC"/>
          </a:p>
        </p:txBody>
      </p:sp>
    </p:spTree>
    <p:extLst>
      <p:ext uri="{BB962C8B-B14F-4D97-AF65-F5344CB8AC3E}">
        <p14:creationId xmlns:p14="http://schemas.microsoft.com/office/powerpoint/2010/main" val="905079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smtClean="0"/>
              <a:t>Las empresas que tiene un sistema de gestión de la calidad basado en la norma ISO 9001 son: OCA y López Mena, que para el primer período 2011-2015, OCA tiene en promedio $2,46 por cada $1 de deuda y López Mena tiene en promedio $2,44 por cada $1 de deuda</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25</a:t>
            </a:fld>
            <a:endParaRPr lang="es-EC"/>
          </a:p>
        </p:txBody>
      </p:sp>
    </p:spTree>
    <p:extLst>
      <p:ext uri="{BB962C8B-B14F-4D97-AF65-F5344CB8AC3E}">
        <p14:creationId xmlns:p14="http://schemas.microsoft.com/office/powerpoint/2010/main" val="3096986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smtClean="0"/>
              <a:t>Para el año 2011, el índice de rentabilidad financiera fue de 0,46, demuestra que el endeudamiento provoca un efecto negativo sobre la rentabilidad financiera, es decir que el beneficio neto es mínimo en relación a la inversión de los socios.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26</a:t>
            </a:fld>
            <a:endParaRPr lang="es-EC"/>
          </a:p>
        </p:txBody>
      </p:sp>
    </p:spTree>
    <p:extLst>
      <p:ext uri="{BB962C8B-B14F-4D97-AF65-F5344CB8AC3E}">
        <p14:creationId xmlns:p14="http://schemas.microsoft.com/office/powerpoint/2010/main" val="2477584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27</a:t>
            </a:fld>
            <a:endParaRPr lang="es-EC"/>
          </a:p>
        </p:txBody>
      </p:sp>
    </p:spTree>
    <p:extLst>
      <p:ext uri="{BB962C8B-B14F-4D97-AF65-F5344CB8AC3E}">
        <p14:creationId xmlns:p14="http://schemas.microsoft.com/office/powerpoint/2010/main" val="134569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28</a:t>
            </a:fld>
            <a:endParaRPr lang="es-EC"/>
          </a:p>
        </p:txBody>
      </p:sp>
    </p:spTree>
    <p:extLst>
      <p:ext uri="{BB962C8B-B14F-4D97-AF65-F5344CB8AC3E}">
        <p14:creationId xmlns:p14="http://schemas.microsoft.com/office/powerpoint/2010/main" val="2390134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29</a:t>
            </a:fld>
            <a:endParaRPr lang="es-EC"/>
          </a:p>
        </p:txBody>
      </p:sp>
    </p:spTree>
    <p:extLst>
      <p:ext uri="{BB962C8B-B14F-4D97-AF65-F5344CB8AC3E}">
        <p14:creationId xmlns:p14="http://schemas.microsoft.com/office/powerpoint/2010/main" val="2125663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30</a:t>
            </a:fld>
            <a:endParaRPr lang="es-EC"/>
          </a:p>
        </p:txBody>
      </p:sp>
    </p:spTree>
    <p:extLst>
      <p:ext uri="{BB962C8B-B14F-4D97-AF65-F5344CB8AC3E}">
        <p14:creationId xmlns:p14="http://schemas.microsoft.com/office/powerpoint/2010/main" val="2251083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31</a:t>
            </a:fld>
            <a:endParaRPr lang="es-EC"/>
          </a:p>
        </p:txBody>
      </p:sp>
    </p:spTree>
    <p:extLst>
      <p:ext uri="{BB962C8B-B14F-4D97-AF65-F5344CB8AC3E}">
        <p14:creationId xmlns:p14="http://schemas.microsoft.com/office/powerpoint/2010/main" val="1509325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32</a:t>
            </a:fld>
            <a:endParaRPr lang="es-EC"/>
          </a:p>
        </p:txBody>
      </p:sp>
    </p:spTree>
    <p:extLst>
      <p:ext uri="{BB962C8B-B14F-4D97-AF65-F5344CB8AC3E}">
        <p14:creationId xmlns:p14="http://schemas.microsoft.com/office/powerpoint/2010/main" val="101775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smtClean="0"/>
              <a:t>La voz de origen griego, </a:t>
            </a:r>
            <a:r>
              <a:rPr lang="es-EC" baseline="0" dirty="0" err="1" smtClean="0"/>
              <a:t>iso</a:t>
            </a:r>
            <a:r>
              <a:rPr lang="es-EC" baseline="0" dirty="0" smtClean="0"/>
              <a:t>, significa "igual". </a:t>
            </a:r>
            <a:r>
              <a:rPr lang="es-EC" sz="1200" b="0" i="0" kern="1200" dirty="0" smtClean="0">
                <a:solidFill>
                  <a:schemeClr val="tx1"/>
                </a:solidFill>
                <a:effectLst/>
                <a:latin typeface="+mn-lt"/>
                <a:ea typeface="+mn-ea"/>
                <a:cs typeface="+mn-cs"/>
              </a:rPr>
              <a:t>En 1949, ISO se muda a las oficinas en una pequeña casa privada en Ginebra. A principios de la década de 1950, la Secretaría Central tiene 5 miembros de </a:t>
            </a:r>
            <a:r>
              <a:rPr lang="es-EC" sz="1200" b="0" i="0" kern="1200" dirty="0" err="1" smtClean="0">
                <a:solidFill>
                  <a:schemeClr val="tx1"/>
                </a:solidFill>
                <a:effectLst/>
                <a:latin typeface="+mn-lt"/>
                <a:ea typeface="+mn-ea"/>
                <a:cs typeface="+mn-cs"/>
              </a:rPr>
              <a:t>personal.</a:t>
            </a:r>
            <a:r>
              <a:rPr lang="es-EC" baseline="0" dirty="0" err="1" smtClean="0"/>
              <a:t>En</a:t>
            </a:r>
            <a:r>
              <a:rPr lang="es-EC" baseline="0" dirty="0" smtClean="0"/>
              <a:t> 1955, los miembros de ISO se reúnen en Estocolmo para la 3ra Asamblea General. A principios de 1955, ISO tiene 35 miembros y 68 estándares (llamados recomendaciones). </a:t>
            </a:r>
            <a:r>
              <a:rPr lang="es-EC" sz="1200" b="0" i="0" kern="1200" dirty="0" smtClean="0">
                <a:solidFill>
                  <a:schemeClr val="tx1"/>
                </a:solidFill>
                <a:effectLst/>
                <a:latin typeface="+mn-lt"/>
                <a:ea typeface="+mn-ea"/>
                <a:cs typeface="+mn-cs"/>
              </a:rPr>
              <a:t>Desde</a:t>
            </a:r>
            <a:r>
              <a:rPr lang="es-EC" sz="1200" b="0" i="0" kern="1200" baseline="0" dirty="0" smtClean="0">
                <a:solidFill>
                  <a:schemeClr val="tx1"/>
                </a:solidFill>
                <a:effectLst/>
                <a:latin typeface="+mn-lt"/>
                <a:ea typeface="+mn-ea"/>
                <a:cs typeface="+mn-cs"/>
              </a:rPr>
              <a:t> </a:t>
            </a:r>
            <a:r>
              <a:rPr lang="es-EC" sz="1200" b="0" i="0" kern="1200" dirty="0" smtClean="0">
                <a:solidFill>
                  <a:schemeClr val="tx1"/>
                </a:solidFill>
                <a:effectLst/>
                <a:latin typeface="+mn-lt"/>
                <a:ea typeface="+mn-ea"/>
                <a:cs typeface="+mn-cs"/>
              </a:rPr>
              <a:t>1947, y en 2017 tenemos 163 miembros y un total de más de 21,000 estándares. </a:t>
            </a:r>
            <a:endParaRPr lang="es-EC" baseline="0" dirty="0" smtClean="0"/>
          </a:p>
        </p:txBody>
      </p:sp>
      <p:sp>
        <p:nvSpPr>
          <p:cNvPr id="4" name="Marcador de número de diapositiva 3"/>
          <p:cNvSpPr>
            <a:spLocks noGrp="1"/>
          </p:cNvSpPr>
          <p:nvPr>
            <p:ph type="sldNum" sz="quarter" idx="10"/>
          </p:nvPr>
        </p:nvSpPr>
        <p:spPr/>
        <p:txBody>
          <a:bodyPr/>
          <a:lstStyle/>
          <a:p>
            <a:fld id="{BCDB5D6C-C7AD-4B96-8073-712F08491421}" type="slidenum">
              <a:rPr lang="es-EC" smtClean="0"/>
              <a:t>5</a:t>
            </a:fld>
            <a:endParaRPr lang="es-EC"/>
          </a:p>
        </p:txBody>
      </p:sp>
    </p:spTree>
    <p:extLst>
      <p:ext uri="{BB962C8B-B14F-4D97-AF65-F5344CB8AC3E}">
        <p14:creationId xmlns:p14="http://schemas.microsoft.com/office/powerpoint/2010/main" val="3549296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33</a:t>
            </a:fld>
            <a:endParaRPr lang="es-EC"/>
          </a:p>
        </p:txBody>
      </p:sp>
    </p:spTree>
    <p:extLst>
      <p:ext uri="{BB962C8B-B14F-4D97-AF65-F5344CB8AC3E}">
        <p14:creationId xmlns:p14="http://schemas.microsoft.com/office/powerpoint/2010/main" val="8320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smtClean="0"/>
              <a:t>Secretaría General en Ginebra Suiza. Los estándares internacionales hacen que las cosas funcionen . Ofrecen especificaciones de clase mundial. Son fundamentales para facilitar el comercio internacional. Segunda guerra mundial 1939 y 1945,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6</a:t>
            </a:fld>
            <a:endParaRPr lang="es-EC"/>
          </a:p>
        </p:txBody>
      </p:sp>
    </p:spTree>
    <p:extLst>
      <p:ext uri="{BB962C8B-B14F-4D97-AF65-F5344CB8AC3E}">
        <p14:creationId xmlns:p14="http://schemas.microsoft.com/office/powerpoint/2010/main" val="251426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Representación de la estructura de esta Norma Internacional con el ciclo PHVA</a:t>
            </a:r>
            <a:endParaRPr lang="es-EC" dirty="0"/>
          </a:p>
        </p:txBody>
      </p:sp>
      <p:sp>
        <p:nvSpPr>
          <p:cNvPr id="4" name="Marcador de número de diapositiva 3"/>
          <p:cNvSpPr>
            <a:spLocks noGrp="1"/>
          </p:cNvSpPr>
          <p:nvPr>
            <p:ph type="sldNum" sz="quarter" idx="10"/>
          </p:nvPr>
        </p:nvSpPr>
        <p:spPr/>
        <p:txBody>
          <a:bodyPr/>
          <a:lstStyle/>
          <a:p>
            <a:fld id="{BCDB5D6C-C7AD-4B96-8073-712F08491421}" type="slidenum">
              <a:rPr lang="es-EC" smtClean="0"/>
              <a:t>7</a:t>
            </a:fld>
            <a:endParaRPr lang="es-EC"/>
          </a:p>
        </p:txBody>
      </p:sp>
    </p:spTree>
    <p:extLst>
      <p:ext uri="{BB962C8B-B14F-4D97-AF65-F5344CB8AC3E}">
        <p14:creationId xmlns:p14="http://schemas.microsoft.com/office/powerpoint/2010/main" val="129477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Cuando una organización necesita demostrar su capacidad para proporcionar regularmente productos y servicios que cumplen los requisitos del cliente y los legales y reglamentarios aplicables, y que aspira a aumentar la satisfacción del cliente.</a:t>
            </a:r>
            <a:endParaRPr lang="es-EC" baseline="0" dirty="0" smtClean="0"/>
          </a:p>
        </p:txBody>
      </p:sp>
      <p:sp>
        <p:nvSpPr>
          <p:cNvPr id="4" name="Marcador de número de diapositiva 3"/>
          <p:cNvSpPr>
            <a:spLocks noGrp="1"/>
          </p:cNvSpPr>
          <p:nvPr>
            <p:ph type="sldNum" sz="quarter" idx="10"/>
          </p:nvPr>
        </p:nvSpPr>
        <p:spPr/>
        <p:txBody>
          <a:bodyPr/>
          <a:lstStyle/>
          <a:p>
            <a:fld id="{BCDB5D6C-C7AD-4B96-8073-712F08491421}" type="slidenum">
              <a:rPr lang="es-EC" smtClean="0"/>
              <a:t>8</a:t>
            </a:fld>
            <a:endParaRPr lang="es-EC"/>
          </a:p>
        </p:txBody>
      </p:sp>
    </p:spTree>
    <p:extLst>
      <p:ext uri="{BB962C8B-B14F-4D97-AF65-F5344CB8AC3E}">
        <p14:creationId xmlns:p14="http://schemas.microsoft.com/office/powerpoint/2010/main" val="189901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Cuando una organización necesita demostrar su capacidad para proporcionar regularmente productos y servicios que cumplen los requisitos del cliente y los legales y reglamentarios aplicables, y que aspira a aumentar la satisfacción del cliente.</a:t>
            </a:r>
            <a:endParaRPr lang="es-EC" baseline="0" dirty="0" smtClean="0"/>
          </a:p>
        </p:txBody>
      </p:sp>
      <p:sp>
        <p:nvSpPr>
          <p:cNvPr id="4" name="Marcador de número de diapositiva 3"/>
          <p:cNvSpPr>
            <a:spLocks noGrp="1"/>
          </p:cNvSpPr>
          <p:nvPr>
            <p:ph type="sldNum" sz="quarter" idx="10"/>
          </p:nvPr>
        </p:nvSpPr>
        <p:spPr/>
        <p:txBody>
          <a:bodyPr/>
          <a:lstStyle/>
          <a:p>
            <a:fld id="{BCDB5D6C-C7AD-4B96-8073-712F08491421}" type="slidenum">
              <a:rPr lang="es-EC" smtClean="0"/>
              <a:t>9</a:t>
            </a:fld>
            <a:endParaRPr lang="es-EC"/>
          </a:p>
        </p:txBody>
      </p:sp>
    </p:spTree>
    <p:extLst>
      <p:ext uri="{BB962C8B-B14F-4D97-AF65-F5344CB8AC3E}">
        <p14:creationId xmlns:p14="http://schemas.microsoft.com/office/powerpoint/2010/main" val="393608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baseline="0" dirty="0" smtClean="0"/>
              <a:t>Clasificación Industrial Internacional Uniforme. Desde la llegada del medio de transporte hasta la salida del depósito temporal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10</a:t>
            </a:fld>
            <a:endParaRPr lang="es-EC"/>
          </a:p>
        </p:txBody>
      </p:sp>
    </p:spTree>
    <p:extLst>
      <p:ext uri="{BB962C8B-B14F-4D97-AF65-F5344CB8AC3E}">
        <p14:creationId xmlns:p14="http://schemas.microsoft.com/office/powerpoint/2010/main" val="146448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a:t>
            </a:r>
            <a:r>
              <a:rPr lang="es-EC" baseline="0" dirty="0" smtClean="0"/>
              <a:t> que? </a:t>
            </a:r>
          </a:p>
        </p:txBody>
      </p:sp>
      <p:sp>
        <p:nvSpPr>
          <p:cNvPr id="4" name="Marcador de número de diapositiva 3"/>
          <p:cNvSpPr>
            <a:spLocks noGrp="1"/>
          </p:cNvSpPr>
          <p:nvPr>
            <p:ph type="sldNum" sz="quarter" idx="10"/>
          </p:nvPr>
        </p:nvSpPr>
        <p:spPr/>
        <p:txBody>
          <a:bodyPr/>
          <a:lstStyle/>
          <a:p>
            <a:fld id="{BCDB5D6C-C7AD-4B96-8073-712F08491421}" type="slidenum">
              <a:rPr lang="es-EC" smtClean="0"/>
              <a:t>11</a:t>
            </a:fld>
            <a:endParaRPr lang="es-EC"/>
          </a:p>
        </p:txBody>
      </p:sp>
    </p:spTree>
    <p:extLst>
      <p:ext uri="{BB962C8B-B14F-4D97-AF65-F5344CB8AC3E}">
        <p14:creationId xmlns:p14="http://schemas.microsoft.com/office/powerpoint/2010/main" val="428332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DE6ACFF0-1C0F-44B5-A30D-41C6E57EE24D}" type="datetimeFigureOut">
              <a:rPr lang="es-EC" smtClean="0"/>
              <a:t>20/3/2018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223904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E6ACFF0-1C0F-44B5-A30D-41C6E57EE24D}" type="datetimeFigureOut">
              <a:rPr lang="es-EC" smtClean="0"/>
              <a:t>20/3/2018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341873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E6ACFF0-1C0F-44B5-A30D-41C6E57EE24D}" type="datetimeFigureOut">
              <a:rPr lang="es-EC" smtClean="0"/>
              <a:t>20/3/2018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384454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E6ACFF0-1C0F-44B5-A30D-41C6E57EE24D}" type="datetimeFigureOut">
              <a:rPr lang="es-EC" smtClean="0"/>
              <a:t>20/3/2018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85831B8-1E6D-4F19-85AF-BA1CFF2DE364}" type="slidenum">
              <a:rPr lang="es-EC" smtClean="0"/>
              <a:t>‹Nº›</a:t>
            </a:fld>
            <a:endParaRPr lang="es-EC"/>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91974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E6ACFF0-1C0F-44B5-A30D-41C6E57EE24D}" type="datetimeFigureOut">
              <a:rPr lang="es-EC" smtClean="0"/>
              <a:t>20/3/2018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1749847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DE6ACFF0-1C0F-44B5-A30D-41C6E57EE24D}" type="datetimeFigureOut">
              <a:rPr lang="es-EC" smtClean="0"/>
              <a:t>20/3/2018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499967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DE6ACFF0-1C0F-44B5-A30D-41C6E57EE24D}" type="datetimeFigureOut">
              <a:rPr lang="es-EC" smtClean="0"/>
              <a:t>20/3/2018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2203855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E6ACFF0-1C0F-44B5-A30D-41C6E57EE24D}" type="datetimeFigureOut">
              <a:rPr lang="es-EC" smtClean="0"/>
              <a:t>20/3/2018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2349736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E6ACFF0-1C0F-44B5-A30D-41C6E57EE24D}" type="datetimeFigureOut">
              <a:rPr lang="es-EC" smtClean="0"/>
              <a:t>20/3/2018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402060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E6ACFF0-1C0F-44B5-A30D-41C6E57EE24D}" type="datetimeFigureOut">
              <a:rPr lang="es-EC" smtClean="0"/>
              <a:t>20/3/2018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352901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E6ACFF0-1C0F-44B5-A30D-41C6E57EE24D}" type="datetimeFigureOut">
              <a:rPr lang="es-EC" smtClean="0"/>
              <a:t>20/3/2018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366953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E6ACFF0-1C0F-44B5-A30D-41C6E57EE24D}" type="datetimeFigureOut">
              <a:rPr lang="es-EC" smtClean="0"/>
              <a:t>20/3/2018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39572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E6ACFF0-1C0F-44B5-A30D-41C6E57EE24D}" type="datetimeFigureOut">
              <a:rPr lang="es-EC" smtClean="0"/>
              <a:t>20/3/2018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89219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E6ACFF0-1C0F-44B5-A30D-41C6E57EE24D}" type="datetimeFigureOut">
              <a:rPr lang="es-EC" smtClean="0"/>
              <a:t>20/3/2018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65664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ACFF0-1C0F-44B5-A30D-41C6E57EE24D}" type="datetimeFigureOut">
              <a:rPr lang="es-EC" smtClean="0"/>
              <a:t>20/3/2018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5777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E6ACFF0-1C0F-44B5-A30D-41C6E57EE24D}" type="datetimeFigureOut">
              <a:rPr lang="es-EC" smtClean="0"/>
              <a:t>20/3/2018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152779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E6ACFF0-1C0F-44B5-A30D-41C6E57EE24D}" type="datetimeFigureOut">
              <a:rPr lang="es-EC" smtClean="0"/>
              <a:t>20/3/2018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85831B8-1E6D-4F19-85AF-BA1CFF2DE364}" type="slidenum">
              <a:rPr lang="es-EC" smtClean="0"/>
              <a:t>‹Nº›</a:t>
            </a:fld>
            <a:endParaRPr lang="es-EC"/>
          </a:p>
        </p:txBody>
      </p:sp>
    </p:spTree>
    <p:extLst>
      <p:ext uri="{BB962C8B-B14F-4D97-AF65-F5344CB8AC3E}">
        <p14:creationId xmlns:p14="http://schemas.microsoft.com/office/powerpoint/2010/main" val="60292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E6ACFF0-1C0F-44B5-A30D-41C6E57EE24D}" type="datetimeFigureOut">
              <a:rPr lang="es-EC" smtClean="0"/>
              <a:t>20/3/2018</a:t>
            </a:fld>
            <a:endParaRPr lang="es-EC"/>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85831B8-1E6D-4F19-85AF-BA1CFF2DE364}" type="slidenum">
              <a:rPr lang="es-EC" smtClean="0"/>
              <a:t>‹Nº›</a:t>
            </a:fld>
            <a:endParaRPr lang="es-EC"/>
          </a:p>
        </p:txBody>
      </p:sp>
    </p:spTree>
    <p:extLst>
      <p:ext uri="{BB962C8B-B14F-4D97-AF65-F5344CB8AC3E}">
        <p14:creationId xmlns:p14="http://schemas.microsoft.com/office/powerpoint/2010/main" val="13362736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4.jpeg"/><Relationship Id="rId4" Type="http://schemas.openxmlformats.org/officeDocument/2006/relationships/diagramLayout" Target="../diagrams/layout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519707"/>
            <a:ext cx="10515600" cy="4958366"/>
          </a:xfrm>
        </p:spPr>
        <p:txBody>
          <a:bodyPr>
            <a:normAutofit fontScale="92500" lnSpcReduction="20000"/>
          </a:bodyPr>
          <a:lstStyle/>
          <a:p>
            <a:pPr marL="0" indent="0" algn="ctr">
              <a:buNone/>
            </a:pPr>
            <a:r>
              <a:rPr lang="es-EC" b="1" dirty="0" smtClean="0">
                <a:latin typeface="Helvetica LT Std Cond" panose="020B0506020202030204" pitchFamily="34" charset="0"/>
              </a:rPr>
              <a:t>DEPARTAMENTO DE CIENCIAS ECONÓMICAS,</a:t>
            </a:r>
          </a:p>
          <a:p>
            <a:pPr marL="0" indent="0" algn="ctr">
              <a:buNone/>
            </a:pPr>
            <a:r>
              <a:rPr lang="es-EC" b="1" dirty="0" smtClean="0">
                <a:latin typeface="Helvetica LT Std Cond" panose="020B0506020202030204" pitchFamily="34" charset="0"/>
              </a:rPr>
              <a:t>ADMINISTRATIVAS Y DEL COMERCIO</a:t>
            </a:r>
          </a:p>
          <a:p>
            <a:pPr marL="0" indent="0" algn="ctr">
              <a:buNone/>
            </a:pPr>
            <a:endParaRPr lang="es-EC" b="1" dirty="0" smtClean="0">
              <a:latin typeface="Helvetica LT Std Cond" panose="020B0506020202030204" pitchFamily="34" charset="0"/>
            </a:endParaRPr>
          </a:p>
          <a:p>
            <a:pPr marL="0" indent="0" algn="ctr">
              <a:buNone/>
            </a:pPr>
            <a:r>
              <a:rPr lang="es-EC" b="1" dirty="0" smtClean="0">
                <a:latin typeface="Helvetica LT Std Cond" panose="020B0506020202030204" pitchFamily="34" charset="0"/>
              </a:rPr>
              <a:t>CARRERA DE INGENIERÍA EN COMERCIO EXTERIOR Y</a:t>
            </a:r>
          </a:p>
          <a:p>
            <a:pPr marL="0" indent="0" algn="ctr">
              <a:buNone/>
            </a:pPr>
            <a:r>
              <a:rPr lang="es-EC" b="1" dirty="0" smtClean="0">
                <a:latin typeface="Helvetica LT Std Cond" panose="020B0506020202030204" pitchFamily="34" charset="0"/>
              </a:rPr>
              <a:t>NEGOCIACIÓN INTERNACIONAL</a:t>
            </a:r>
          </a:p>
          <a:p>
            <a:pPr marL="0" indent="0" algn="ctr">
              <a:buNone/>
            </a:pPr>
            <a:endParaRPr lang="es-EC" dirty="0" smtClean="0">
              <a:latin typeface="Helvetica LT Std Cond" panose="020B0506020202030204" pitchFamily="34" charset="0"/>
            </a:endParaRPr>
          </a:p>
          <a:p>
            <a:pPr marL="0" indent="0" algn="ctr">
              <a:buNone/>
            </a:pPr>
            <a:r>
              <a:rPr lang="es-EC" b="1" dirty="0" smtClean="0">
                <a:latin typeface="Helvetica LT Std Cond" panose="020B0506020202030204" pitchFamily="34" charset="0"/>
              </a:rPr>
              <a:t>TEMA:</a:t>
            </a:r>
            <a:r>
              <a:rPr lang="es-EC" dirty="0" smtClean="0">
                <a:latin typeface="Helvetica LT Std Cond" panose="020B0506020202030204" pitchFamily="34" charset="0"/>
              </a:rPr>
              <a:t> ESTUDIO DEL IMPACTO DE LA CERTIFICACIÓN ISO 9001:2015 EN LA COMPETITIVIDAD DE LAS EMPRESAS COMERCIALES ADUANERAS, ESTUDIO DE CASO EN CORDERO PROAÑO	</a:t>
            </a:r>
          </a:p>
          <a:p>
            <a:pPr marL="0" indent="0" algn="ctr">
              <a:buNone/>
            </a:pPr>
            <a:endParaRPr lang="es-EC" dirty="0" smtClean="0">
              <a:latin typeface="Helvetica LT Std Cond" panose="020B0506020202030204" pitchFamily="34" charset="0"/>
            </a:endParaRPr>
          </a:p>
          <a:p>
            <a:pPr marL="0" indent="0" algn="ctr">
              <a:buNone/>
            </a:pPr>
            <a:r>
              <a:rPr lang="es-EC" b="1" dirty="0" smtClean="0">
                <a:latin typeface="Helvetica LT Std Cond" panose="020B0506020202030204" pitchFamily="34" charset="0"/>
              </a:rPr>
              <a:t>AUTOR: </a:t>
            </a:r>
            <a:r>
              <a:rPr lang="es-EC" dirty="0" smtClean="0">
                <a:latin typeface="Helvetica LT Std Cond" panose="020B0506020202030204" pitchFamily="34" charset="0"/>
              </a:rPr>
              <a:t>MUÑOZ NAULA, CRISTIAN GEOVANNY</a:t>
            </a:r>
          </a:p>
          <a:p>
            <a:pPr marL="0" indent="0" algn="ctr">
              <a:buNone/>
            </a:pPr>
            <a:endParaRPr lang="es-EC" dirty="0" smtClean="0">
              <a:latin typeface="Helvetica LT Std Cond" panose="020B0506020202030204" pitchFamily="34" charset="0"/>
            </a:endParaRPr>
          </a:p>
          <a:p>
            <a:pPr marL="0" indent="0" algn="ctr">
              <a:buNone/>
            </a:pPr>
            <a:r>
              <a:rPr lang="es-EC" b="1" dirty="0" smtClean="0">
                <a:latin typeface="Helvetica LT Std Cond" panose="020B0506020202030204" pitchFamily="34" charset="0"/>
              </a:rPr>
              <a:t>DIRECTOR: </a:t>
            </a:r>
            <a:r>
              <a:rPr lang="es-EC" dirty="0" smtClean="0">
                <a:latin typeface="Helvetica LT Std Cond" panose="020B0506020202030204" pitchFamily="34" charset="0"/>
              </a:rPr>
              <a:t>ING. JATIVA BAQUERO, EDISON FERNANDO MPDE</a:t>
            </a:r>
            <a:endParaRPr lang="es-EC" dirty="0">
              <a:latin typeface="Helvetica LT Std Cond" panose="020B050602020203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0760" y="347730"/>
            <a:ext cx="3490479" cy="901478"/>
          </a:xfrm>
          <a:prstGeom prst="rect">
            <a:avLst/>
          </a:prstGeom>
        </p:spPr>
      </p:pic>
    </p:spTree>
    <p:extLst>
      <p:ext uri="{BB962C8B-B14F-4D97-AF65-F5344CB8AC3E}">
        <p14:creationId xmlns:p14="http://schemas.microsoft.com/office/powerpoint/2010/main" val="94468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6347" t="9027" r="25708" b="7335"/>
          <a:stretch/>
        </p:blipFill>
        <p:spPr>
          <a:xfrm rot="5400000">
            <a:off x="4554655" y="508095"/>
            <a:ext cx="3296503" cy="9403307"/>
          </a:xfrm>
          <a:prstGeom prst="rect">
            <a:avLst/>
          </a:prstGeom>
        </p:spPr>
      </p:pic>
      <p:sp>
        <p:nvSpPr>
          <p:cNvPr id="2" name="Título 1"/>
          <p:cNvSpPr>
            <a:spLocks noGrp="1"/>
          </p:cNvSpPr>
          <p:nvPr>
            <p:ph type="title"/>
          </p:nvPr>
        </p:nvSpPr>
        <p:spPr/>
        <p:txBody>
          <a:bodyPr/>
          <a:lstStyle/>
          <a:p>
            <a:r>
              <a:rPr lang="es-EC" sz="3200" dirty="0">
                <a:latin typeface="Helvetica LT Std Cond" panose="020B0506020202030204" pitchFamily="34" charset="0"/>
              </a:rPr>
              <a:t>Agencia de aduana </a:t>
            </a:r>
            <a:r>
              <a:rPr lang="es-EC" sz="3200" dirty="0" smtClean="0">
                <a:latin typeface="Helvetica LT Std Cond" panose="020B0506020202030204" pitchFamily="34" charset="0"/>
              </a:rPr>
              <a:t>(</a:t>
            </a:r>
            <a:r>
              <a:rPr lang="es-EC" sz="3200" dirty="0">
                <a:latin typeface="Helvetica LT Std Cond" panose="020B0506020202030204" pitchFamily="34" charset="0"/>
              </a:rPr>
              <a:t>oca) </a:t>
            </a:r>
            <a:r>
              <a:rPr lang="es-EC" sz="3200" dirty="0" err="1" smtClean="0">
                <a:latin typeface="Helvetica LT Std Cond" panose="020B0506020202030204" pitchFamily="34" charset="0"/>
              </a:rPr>
              <a:t>iso</a:t>
            </a:r>
            <a:r>
              <a:rPr lang="es-EC" sz="3200" dirty="0" smtClean="0">
                <a:latin typeface="Helvetica LT Std Cond" panose="020B0506020202030204" pitchFamily="34" charset="0"/>
              </a:rPr>
              <a:t> 9001</a:t>
            </a:r>
            <a:endParaRPr lang="es-EC" dirty="0"/>
          </a:p>
        </p:txBody>
      </p:sp>
      <p:sp>
        <p:nvSpPr>
          <p:cNvPr id="3" name="Marcador de contenido 2"/>
          <p:cNvSpPr>
            <a:spLocks noGrp="1"/>
          </p:cNvSpPr>
          <p:nvPr>
            <p:ph idx="1"/>
          </p:nvPr>
        </p:nvSpPr>
        <p:spPr>
          <a:xfrm>
            <a:off x="913794" y="1935921"/>
            <a:ext cx="10353762" cy="3695136"/>
          </a:xfrm>
        </p:spPr>
        <p:txBody>
          <a:bodyPr/>
          <a:lstStyle/>
          <a:p>
            <a:r>
              <a:rPr lang="es-EC" dirty="0" smtClean="0">
                <a:latin typeface="Helvetica LT Std Cond" panose="020B0506020202030204" pitchFamily="34" charset="0"/>
              </a:rPr>
              <a:t>ISO 9001:2008 Implementada el 01 enero de 2012</a:t>
            </a:r>
          </a:p>
          <a:p>
            <a:r>
              <a:rPr lang="es-EC" dirty="0" smtClean="0">
                <a:latin typeface="Helvetica LT Std Cond" panose="020B0506020202030204" pitchFamily="34" charset="0"/>
              </a:rPr>
              <a:t>ISO 9001:2015 Implementada el 12 diciembre de 2016 </a:t>
            </a:r>
          </a:p>
          <a:p>
            <a:r>
              <a:rPr lang="es-EC" dirty="0">
                <a:latin typeface="Helvetica LT Std Cond" panose="020B0506020202030204" pitchFamily="34" charset="0"/>
              </a:rPr>
              <a:t>CIIU H5229.03 Actividades de agente de aduana</a:t>
            </a:r>
            <a:endParaRPr lang="es-EC" dirty="0" smtClean="0">
              <a:latin typeface="Helvetica LT Std Cond" panose="020B0506020202030204" pitchFamily="34" charset="0"/>
            </a:endParaRPr>
          </a:p>
          <a:p>
            <a:endParaRPr lang="es-EC" dirty="0"/>
          </a:p>
        </p:txBody>
      </p:sp>
    </p:spTree>
    <p:extLst>
      <p:ext uri="{BB962C8B-B14F-4D97-AF65-F5344CB8AC3E}">
        <p14:creationId xmlns:p14="http://schemas.microsoft.com/office/powerpoint/2010/main" val="51452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latin typeface="Helvetica LT Std Cond" panose="020B0506020202030204" pitchFamily="34" charset="0"/>
              </a:rPr>
              <a:t>Matriz evaluación de factores externos</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 </a:t>
            </a:r>
            <a:r>
              <a:rPr lang="es-EC" sz="3200" dirty="0">
                <a:latin typeface="Helvetica LT Std Cond" panose="020B0506020202030204" pitchFamily="34" charset="0"/>
              </a:rPr>
              <a:t>de aduana </a:t>
            </a:r>
            <a:r>
              <a:rPr lang="es-EC" sz="3200" dirty="0" smtClean="0">
                <a:latin typeface="Helvetica LT Std Cond" panose="020B0506020202030204" pitchFamily="34" charset="0"/>
              </a:rPr>
              <a:t>oca</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548250596"/>
              </p:ext>
            </p:extLst>
          </p:nvPr>
        </p:nvGraphicFramePr>
        <p:xfrm>
          <a:off x="1197736" y="1900597"/>
          <a:ext cx="10069819" cy="4500204"/>
        </p:xfrm>
        <a:graphic>
          <a:graphicData uri="http://schemas.openxmlformats.org/drawingml/2006/table">
            <a:tbl>
              <a:tblPr firstRow="1" bandRow="1">
                <a:tableStyleId>{073A0DAA-6AF3-43AB-8588-CEC1D06C72B9}</a:tableStyleId>
              </a:tblPr>
              <a:tblGrid>
                <a:gridCol w="6550893">
                  <a:extLst>
                    <a:ext uri="{9D8B030D-6E8A-4147-A177-3AD203B41FA5}">
                      <a16:colId xmlns:a16="http://schemas.microsoft.com/office/drawing/2014/main" val="1644052934"/>
                    </a:ext>
                  </a:extLst>
                </a:gridCol>
                <a:gridCol w="1007101">
                  <a:extLst>
                    <a:ext uri="{9D8B030D-6E8A-4147-A177-3AD203B41FA5}">
                      <a16:colId xmlns:a16="http://schemas.microsoft.com/office/drawing/2014/main" val="2261731593"/>
                    </a:ext>
                  </a:extLst>
                </a:gridCol>
                <a:gridCol w="1008285">
                  <a:extLst>
                    <a:ext uri="{9D8B030D-6E8A-4147-A177-3AD203B41FA5}">
                      <a16:colId xmlns:a16="http://schemas.microsoft.com/office/drawing/2014/main" val="2641747358"/>
                    </a:ext>
                  </a:extLst>
                </a:gridCol>
                <a:gridCol w="1503540">
                  <a:extLst>
                    <a:ext uri="{9D8B030D-6E8A-4147-A177-3AD203B41FA5}">
                      <a16:colId xmlns:a16="http://schemas.microsoft.com/office/drawing/2014/main" val="3196866284"/>
                    </a:ext>
                  </a:extLst>
                </a:gridCol>
              </a:tblGrid>
              <a:tr h="911433">
                <a:tc>
                  <a:txBody>
                    <a:bodyPr/>
                    <a:lstStyle/>
                    <a:p>
                      <a:pPr>
                        <a:spcAft>
                          <a:spcPts val="0"/>
                        </a:spcAft>
                      </a:pPr>
                      <a:r>
                        <a:rPr lang="es-EC" sz="1800" dirty="0">
                          <a:effectLst/>
                          <a:latin typeface="Helvetica" pitchFamily="50" charset="0"/>
                        </a:rPr>
                        <a:t>Factores externos clave</a:t>
                      </a:r>
                      <a:endParaRPr lang="es-EC" sz="2000" dirty="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Ponde-ración</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Clasifi-cación</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Puntua-ciones  ponderadas</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extLst>
                  <a:ext uri="{0D108BD9-81ED-4DB2-BD59-A6C34878D82A}">
                    <a16:rowId xmlns:a16="http://schemas.microsoft.com/office/drawing/2014/main" val="2228695123"/>
                  </a:ext>
                </a:extLst>
              </a:tr>
              <a:tr h="284823">
                <a:tc>
                  <a:txBody>
                    <a:bodyPr/>
                    <a:lstStyle/>
                    <a:p>
                      <a:pPr>
                        <a:spcAft>
                          <a:spcPts val="0"/>
                        </a:spcAft>
                      </a:pPr>
                      <a:r>
                        <a:rPr lang="es-EC" sz="1600" b="1" dirty="0">
                          <a:effectLst/>
                          <a:latin typeface="Helvetica" pitchFamily="50" charset="0"/>
                        </a:rPr>
                        <a:t>Oportunidades</a:t>
                      </a:r>
                      <a:endParaRPr lang="es-EC" sz="1600" b="1" dirty="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endParaRPr lang="es-EC" sz="1600">
                        <a:effectLst/>
                        <a:latin typeface="Helvetica" pitchFamily="50" charset="0"/>
                        <a:cs typeface="Times New Roman" panose="02020603050405020304" pitchFamily="18" charset="0"/>
                      </a:endParaRPr>
                    </a:p>
                  </a:txBody>
                  <a:tcPr marL="83872" marR="83872" marT="0" marB="0"/>
                </a:tc>
                <a:tc>
                  <a:txBody>
                    <a:bodyPr/>
                    <a:lstStyle/>
                    <a:p>
                      <a:endParaRPr lang="es-EC" sz="1600">
                        <a:effectLst/>
                        <a:latin typeface="Helvetica" pitchFamily="50" charset="0"/>
                        <a:cs typeface="Times New Roman" panose="02020603050405020304" pitchFamily="18" charset="0"/>
                      </a:endParaRPr>
                    </a:p>
                  </a:txBody>
                  <a:tcPr marL="83872" marR="83872" marT="0" marB="0"/>
                </a:tc>
                <a:tc>
                  <a:txBody>
                    <a:bodyPr/>
                    <a:lstStyle/>
                    <a:p>
                      <a:endParaRPr lang="es-EC" sz="1600">
                        <a:effectLst/>
                        <a:latin typeface="Helvetica" pitchFamily="50" charset="0"/>
                        <a:cs typeface="Times New Roman" panose="02020603050405020304" pitchFamily="18" charset="0"/>
                      </a:endParaRPr>
                    </a:p>
                  </a:txBody>
                  <a:tcPr marL="83872" marR="83872" marT="0" marB="0"/>
                </a:tc>
                <a:extLst>
                  <a:ext uri="{0D108BD9-81ED-4DB2-BD59-A6C34878D82A}">
                    <a16:rowId xmlns:a16="http://schemas.microsoft.com/office/drawing/2014/main" val="2653407816"/>
                  </a:ext>
                </a:extLst>
              </a:tr>
              <a:tr h="455717">
                <a:tc>
                  <a:txBody>
                    <a:bodyPr/>
                    <a:lstStyle/>
                    <a:p>
                      <a:pPr>
                        <a:spcAft>
                          <a:spcPts val="0"/>
                        </a:spcAft>
                      </a:pPr>
                      <a:r>
                        <a:rPr lang="es-EC" sz="1400" dirty="0">
                          <a:effectLst/>
                          <a:latin typeface="Helvetica" pitchFamily="50" charset="0"/>
                        </a:rPr>
                        <a:t>1.Incentivos al comercio exterior mediante las políticas del Gobierno Central.</a:t>
                      </a:r>
                      <a:endParaRPr lang="es-EC" sz="1600" dirty="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0,08</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4</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0,32</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extLst>
                  <a:ext uri="{0D108BD9-81ED-4DB2-BD59-A6C34878D82A}">
                    <a16:rowId xmlns:a16="http://schemas.microsoft.com/office/drawing/2014/main" val="3558676722"/>
                  </a:ext>
                </a:extLst>
              </a:tr>
              <a:tr h="455717">
                <a:tc>
                  <a:txBody>
                    <a:bodyPr/>
                    <a:lstStyle/>
                    <a:p>
                      <a:pPr>
                        <a:spcAft>
                          <a:spcPts val="0"/>
                        </a:spcAft>
                      </a:pPr>
                      <a:r>
                        <a:rPr lang="es-EC" sz="1400" dirty="0">
                          <a:effectLst/>
                          <a:latin typeface="Helvetica" pitchFamily="50" charset="0"/>
                        </a:rPr>
                        <a:t>2.Apertura de nuevas agencias de aduana a nivel nacional.</a:t>
                      </a:r>
                      <a:endParaRPr lang="es-EC" sz="1600" dirty="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0,09</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3</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0,27</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extLst>
                  <a:ext uri="{0D108BD9-81ED-4DB2-BD59-A6C34878D82A}">
                    <a16:rowId xmlns:a16="http://schemas.microsoft.com/office/drawing/2014/main" val="3920216088"/>
                  </a:ext>
                </a:extLst>
              </a:tr>
              <a:tr h="284823">
                <a:tc>
                  <a:txBody>
                    <a:bodyPr/>
                    <a:lstStyle/>
                    <a:p>
                      <a:pPr>
                        <a:spcAft>
                          <a:spcPts val="0"/>
                        </a:spcAft>
                      </a:pPr>
                      <a:r>
                        <a:rPr lang="es-EC" sz="1400" dirty="0">
                          <a:effectLst/>
                          <a:latin typeface="Helvetica" pitchFamily="50" charset="0"/>
                        </a:rPr>
                        <a:t>3.Nuevas exigencias y/o necesidades de los clientes.</a:t>
                      </a:r>
                      <a:endParaRPr lang="es-EC" sz="1600" dirty="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0,06</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3</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0,18</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extLst>
                  <a:ext uri="{0D108BD9-81ED-4DB2-BD59-A6C34878D82A}">
                    <a16:rowId xmlns:a16="http://schemas.microsoft.com/office/drawing/2014/main" val="1252629199"/>
                  </a:ext>
                </a:extLst>
              </a:tr>
              <a:tr h="455717">
                <a:tc>
                  <a:txBody>
                    <a:bodyPr/>
                    <a:lstStyle/>
                    <a:p>
                      <a:pPr>
                        <a:spcAft>
                          <a:spcPts val="0"/>
                        </a:spcAft>
                      </a:pPr>
                      <a:r>
                        <a:rPr lang="es-EC" sz="1400" dirty="0">
                          <a:effectLst/>
                          <a:latin typeface="Helvetica" pitchFamily="50" charset="0"/>
                        </a:rPr>
                        <a:t>4.Programas de exportación que fomentan la creación de PYMES exportadoras.</a:t>
                      </a:r>
                      <a:endParaRPr lang="es-EC" sz="1600" dirty="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0,08</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3</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0,24</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extLst>
                  <a:ext uri="{0D108BD9-81ED-4DB2-BD59-A6C34878D82A}">
                    <a16:rowId xmlns:a16="http://schemas.microsoft.com/office/drawing/2014/main" val="3849363732"/>
                  </a:ext>
                </a:extLst>
              </a:tr>
              <a:tr h="455717">
                <a:tc>
                  <a:txBody>
                    <a:bodyPr/>
                    <a:lstStyle/>
                    <a:p>
                      <a:pPr>
                        <a:spcAft>
                          <a:spcPts val="0"/>
                        </a:spcAft>
                      </a:pPr>
                      <a:r>
                        <a:rPr lang="es-EC" sz="1400">
                          <a:effectLst/>
                          <a:latin typeface="Helvetica" pitchFamily="50" charset="0"/>
                        </a:rPr>
                        <a:t>5.Acceso a contratos con entidades gubernamentales mediante el SERCOP.</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0,07</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3</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0,21</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extLst>
                  <a:ext uri="{0D108BD9-81ED-4DB2-BD59-A6C34878D82A}">
                    <a16:rowId xmlns:a16="http://schemas.microsoft.com/office/drawing/2014/main" val="2019506344"/>
                  </a:ext>
                </a:extLst>
              </a:tr>
              <a:tr h="455717">
                <a:tc>
                  <a:txBody>
                    <a:bodyPr/>
                    <a:lstStyle/>
                    <a:p>
                      <a:pPr>
                        <a:spcAft>
                          <a:spcPts val="0"/>
                        </a:spcAft>
                      </a:pPr>
                      <a:r>
                        <a:rPr lang="es-EC" sz="1400">
                          <a:effectLst/>
                          <a:latin typeface="Helvetica" pitchFamily="50" charset="0"/>
                        </a:rPr>
                        <a:t>6.Certificaciones en el sistema de gestión de la calidad y seguridad.</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0,05</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4</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0,2</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extLst>
                  <a:ext uri="{0D108BD9-81ED-4DB2-BD59-A6C34878D82A}">
                    <a16:rowId xmlns:a16="http://schemas.microsoft.com/office/drawing/2014/main" val="1610712829"/>
                  </a:ext>
                </a:extLst>
              </a:tr>
              <a:tr h="284823">
                <a:tc>
                  <a:txBody>
                    <a:bodyPr/>
                    <a:lstStyle/>
                    <a:p>
                      <a:pPr>
                        <a:spcAft>
                          <a:spcPts val="0"/>
                        </a:spcAft>
                      </a:pPr>
                      <a:r>
                        <a:rPr lang="es-EC" sz="1400">
                          <a:effectLst/>
                          <a:latin typeface="Helvetica" pitchFamily="50" charset="0"/>
                        </a:rPr>
                        <a:t>7.Tratados bilaterales y multilaterales.</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0,05</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3</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0,15</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extLst>
                  <a:ext uri="{0D108BD9-81ED-4DB2-BD59-A6C34878D82A}">
                    <a16:rowId xmlns:a16="http://schemas.microsoft.com/office/drawing/2014/main" val="3505992783"/>
                  </a:ext>
                </a:extLst>
              </a:tr>
              <a:tr h="455717">
                <a:tc>
                  <a:txBody>
                    <a:bodyPr/>
                    <a:lstStyle/>
                    <a:p>
                      <a:pPr>
                        <a:spcAft>
                          <a:spcPts val="0"/>
                        </a:spcAft>
                      </a:pPr>
                      <a:r>
                        <a:rPr lang="es-EC" sz="1400">
                          <a:effectLst/>
                          <a:latin typeface="Helvetica" pitchFamily="50" charset="0"/>
                        </a:rPr>
                        <a:t>8. SENAE implementa el Programa Operador Económico Autorizado (OEA)</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0,04</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a:effectLst/>
                          <a:latin typeface="Helvetica" pitchFamily="50" charset="0"/>
                        </a:rPr>
                        <a:t>3</a:t>
                      </a:r>
                      <a:endParaRPr lang="es-EC" sz="1600">
                        <a:effectLst/>
                        <a:latin typeface="Helvetica" pitchFamily="50" charset="0"/>
                        <a:ea typeface="Calibri" panose="020F0502020204030204" pitchFamily="34" charset="0"/>
                        <a:cs typeface="Times New Roman" panose="02020603050405020304" pitchFamily="18" charset="0"/>
                      </a:endParaRPr>
                    </a:p>
                  </a:txBody>
                  <a:tcPr marL="83872" marR="83872" marT="0" marB="0"/>
                </a:tc>
                <a:tc>
                  <a:txBody>
                    <a:bodyPr/>
                    <a:lstStyle/>
                    <a:p>
                      <a:pPr algn="ctr">
                        <a:spcAft>
                          <a:spcPts val="0"/>
                        </a:spcAft>
                      </a:pPr>
                      <a:r>
                        <a:rPr lang="es-EC" sz="1400" dirty="0">
                          <a:effectLst/>
                          <a:latin typeface="Helvetica" pitchFamily="50" charset="0"/>
                        </a:rPr>
                        <a:t>0,12</a:t>
                      </a:r>
                      <a:endParaRPr lang="es-EC" sz="1600" dirty="0">
                        <a:effectLst/>
                        <a:latin typeface="Helvetica" pitchFamily="50" charset="0"/>
                        <a:ea typeface="Calibri" panose="020F0502020204030204" pitchFamily="34" charset="0"/>
                        <a:cs typeface="Times New Roman" panose="02020603050405020304" pitchFamily="18" charset="0"/>
                      </a:endParaRPr>
                    </a:p>
                  </a:txBody>
                  <a:tcPr marL="83872" marR="83872" marT="0" marB="0"/>
                </a:tc>
                <a:extLst>
                  <a:ext uri="{0D108BD9-81ED-4DB2-BD59-A6C34878D82A}">
                    <a16:rowId xmlns:a16="http://schemas.microsoft.com/office/drawing/2014/main" val="1041538511"/>
                  </a:ext>
                </a:extLst>
              </a:tr>
            </a:tbl>
          </a:graphicData>
        </a:graphic>
      </p:graphicFrame>
    </p:spTree>
    <p:extLst>
      <p:ext uri="{BB962C8B-B14F-4D97-AF65-F5344CB8AC3E}">
        <p14:creationId xmlns:p14="http://schemas.microsoft.com/office/powerpoint/2010/main" val="379714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latin typeface="Helvetica LT Std Cond" panose="020B0506020202030204" pitchFamily="34" charset="0"/>
              </a:rPr>
              <a:t>Matriz evaluación de factores externos</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 </a:t>
            </a:r>
            <a:r>
              <a:rPr lang="es-EC" sz="3200" dirty="0">
                <a:latin typeface="Helvetica LT Std Cond" panose="020B0506020202030204" pitchFamily="34" charset="0"/>
              </a:rPr>
              <a:t>de aduana </a:t>
            </a:r>
            <a:r>
              <a:rPr lang="es-EC" sz="3200" dirty="0" smtClean="0">
                <a:latin typeface="Helvetica LT Std Cond" panose="020B0506020202030204" pitchFamily="34" charset="0"/>
              </a:rPr>
              <a:t>oca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7046658"/>
              </p:ext>
            </p:extLst>
          </p:nvPr>
        </p:nvGraphicFramePr>
        <p:xfrm>
          <a:off x="1287886" y="1979892"/>
          <a:ext cx="9736428" cy="4420907"/>
        </p:xfrm>
        <a:graphic>
          <a:graphicData uri="http://schemas.openxmlformats.org/drawingml/2006/table">
            <a:tbl>
              <a:tblPr firstRow="1" bandRow="1">
                <a:tableStyleId>{073A0DAA-6AF3-43AB-8588-CEC1D06C72B9}</a:tableStyleId>
              </a:tblPr>
              <a:tblGrid>
                <a:gridCol w="6334006">
                  <a:extLst>
                    <a:ext uri="{9D8B030D-6E8A-4147-A177-3AD203B41FA5}">
                      <a16:colId xmlns:a16="http://schemas.microsoft.com/office/drawing/2014/main" val="159422931"/>
                    </a:ext>
                  </a:extLst>
                </a:gridCol>
                <a:gridCol w="973757">
                  <a:extLst>
                    <a:ext uri="{9D8B030D-6E8A-4147-A177-3AD203B41FA5}">
                      <a16:colId xmlns:a16="http://schemas.microsoft.com/office/drawing/2014/main" val="182012964"/>
                    </a:ext>
                  </a:extLst>
                </a:gridCol>
                <a:gridCol w="974902">
                  <a:extLst>
                    <a:ext uri="{9D8B030D-6E8A-4147-A177-3AD203B41FA5}">
                      <a16:colId xmlns:a16="http://schemas.microsoft.com/office/drawing/2014/main" val="281965332"/>
                    </a:ext>
                  </a:extLst>
                </a:gridCol>
                <a:gridCol w="1453763">
                  <a:extLst>
                    <a:ext uri="{9D8B030D-6E8A-4147-A177-3AD203B41FA5}">
                      <a16:colId xmlns:a16="http://schemas.microsoft.com/office/drawing/2014/main" val="701609108"/>
                    </a:ext>
                  </a:extLst>
                </a:gridCol>
              </a:tblGrid>
              <a:tr h="780159">
                <a:tc>
                  <a:txBody>
                    <a:bodyPr/>
                    <a:lstStyle/>
                    <a:p>
                      <a:pPr>
                        <a:spcAft>
                          <a:spcPts val="0"/>
                        </a:spcAft>
                      </a:pPr>
                      <a:r>
                        <a:rPr lang="es-EC" sz="1600" dirty="0">
                          <a:effectLst/>
                          <a:latin typeface="Helvetica" pitchFamily="50" charset="0"/>
                        </a:rPr>
                        <a:t>Factores externos clave</a:t>
                      </a:r>
                      <a:endParaRPr lang="es-EC" sz="1800" dirty="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Ponde-ración</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Clasifi-cación</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Puntua-ciones  ponderadas</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extLst>
                  <a:ext uri="{0D108BD9-81ED-4DB2-BD59-A6C34878D82A}">
                    <a16:rowId xmlns:a16="http://schemas.microsoft.com/office/drawing/2014/main" val="2147738377"/>
                  </a:ext>
                </a:extLst>
              </a:tr>
              <a:tr h="325067">
                <a:tc>
                  <a:txBody>
                    <a:bodyPr/>
                    <a:lstStyle/>
                    <a:p>
                      <a:pPr>
                        <a:spcAft>
                          <a:spcPts val="0"/>
                        </a:spcAft>
                      </a:pPr>
                      <a:r>
                        <a:rPr lang="es-EC" sz="1600" b="1" dirty="0">
                          <a:effectLst/>
                          <a:latin typeface="Helvetica" pitchFamily="50" charset="0"/>
                        </a:rPr>
                        <a:t>Amenazas</a:t>
                      </a:r>
                      <a:endParaRPr lang="es-EC" sz="1600" b="1" dirty="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endParaRPr lang="es-EC" sz="1600">
                        <a:effectLst/>
                        <a:latin typeface="Helvetica" pitchFamily="50" charset="0"/>
                        <a:cs typeface="Times New Roman" panose="02020603050405020304" pitchFamily="18" charset="0"/>
                      </a:endParaRPr>
                    </a:p>
                  </a:txBody>
                  <a:tcPr marL="51971" marR="51971" marT="0" marB="0"/>
                </a:tc>
                <a:tc>
                  <a:txBody>
                    <a:bodyPr/>
                    <a:lstStyle/>
                    <a:p>
                      <a:endParaRPr lang="es-EC" sz="1600">
                        <a:effectLst/>
                        <a:latin typeface="Helvetica" pitchFamily="50" charset="0"/>
                        <a:cs typeface="Times New Roman" panose="02020603050405020304" pitchFamily="18" charset="0"/>
                      </a:endParaRPr>
                    </a:p>
                  </a:txBody>
                  <a:tcPr marL="51971" marR="51971" marT="0" marB="0"/>
                </a:tc>
                <a:tc>
                  <a:txBody>
                    <a:bodyPr/>
                    <a:lstStyle/>
                    <a:p>
                      <a:endParaRPr lang="es-EC" sz="1600">
                        <a:effectLst/>
                        <a:latin typeface="Helvetica" pitchFamily="50" charset="0"/>
                        <a:cs typeface="Times New Roman" panose="02020603050405020304" pitchFamily="18" charset="0"/>
                      </a:endParaRPr>
                    </a:p>
                  </a:txBody>
                  <a:tcPr marL="51971" marR="51971" marT="0" marB="0"/>
                </a:tc>
                <a:extLst>
                  <a:ext uri="{0D108BD9-81ED-4DB2-BD59-A6C34878D82A}">
                    <a16:rowId xmlns:a16="http://schemas.microsoft.com/office/drawing/2014/main" val="663165799"/>
                  </a:ext>
                </a:extLst>
              </a:tr>
              <a:tr h="325067">
                <a:tc>
                  <a:txBody>
                    <a:bodyPr/>
                    <a:lstStyle/>
                    <a:p>
                      <a:pPr>
                        <a:spcAft>
                          <a:spcPts val="0"/>
                        </a:spcAft>
                      </a:pPr>
                      <a:r>
                        <a:rPr lang="es-EC" sz="1400" dirty="0">
                          <a:effectLst/>
                          <a:latin typeface="Helvetica" pitchFamily="50" charset="0"/>
                        </a:rPr>
                        <a:t>1.Inestabilidad en las políticas comerciales del país.</a:t>
                      </a:r>
                      <a:endParaRPr lang="es-EC" sz="1600" dirty="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0,08</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2</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0,16</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extLst>
                  <a:ext uri="{0D108BD9-81ED-4DB2-BD59-A6C34878D82A}">
                    <a16:rowId xmlns:a16="http://schemas.microsoft.com/office/drawing/2014/main" val="4148980394"/>
                  </a:ext>
                </a:extLst>
              </a:tr>
              <a:tr h="325067">
                <a:tc>
                  <a:txBody>
                    <a:bodyPr/>
                    <a:lstStyle/>
                    <a:p>
                      <a:pPr>
                        <a:spcAft>
                          <a:spcPts val="0"/>
                        </a:spcAft>
                      </a:pPr>
                      <a:r>
                        <a:rPr lang="es-EC" sz="1400">
                          <a:effectLst/>
                          <a:latin typeface="Helvetica" pitchFamily="50" charset="0"/>
                        </a:rPr>
                        <a:t>2.Incremento de aranceles a las importaciones.</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0,07</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2</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0,14</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extLst>
                  <a:ext uri="{0D108BD9-81ED-4DB2-BD59-A6C34878D82A}">
                    <a16:rowId xmlns:a16="http://schemas.microsoft.com/office/drawing/2014/main" val="1179561043"/>
                  </a:ext>
                </a:extLst>
              </a:tr>
              <a:tr h="520106">
                <a:tc>
                  <a:txBody>
                    <a:bodyPr/>
                    <a:lstStyle/>
                    <a:p>
                      <a:pPr>
                        <a:spcAft>
                          <a:spcPts val="0"/>
                        </a:spcAft>
                      </a:pPr>
                      <a:r>
                        <a:rPr lang="es-EC" sz="1400" dirty="0">
                          <a:effectLst/>
                          <a:latin typeface="Helvetica" pitchFamily="50" charset="0"/>
                        </a:rPr>
                        <a:t>3.Competencia desleal (precios por debajo de las tarifas mínimas de honorarios para los Agentes de Aduana SENAE).</a:t>
                      </a:r>
                      <a:endParaRPr lang="es-EC" sz="1600" dirty="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0,06</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2</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0,12</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extLst>
                  <a:ext uri="{0D108BD9-81ED-4DB2-BD59-A6C34878D82A}">
                    <a16:rowId xmlns:a16="http://schemas.microsoft.com/office/drawing/2014/main" val="2873813913"/>
                  </a:ext>
                </a:extLst>
              </a:tr>
              <a:tr h="325067">
                <a:tc>
                  <a:txBody>
                    <a:bodyPr/>
                    <a:lstStyle/>
                    <a:p>
                      <a:pPr>
                        <a:spcAft>
                          <a:spcPts val="0"/>
                        </a:spcAft>
                      </a:pPr>
                      <a:r>
                        <a:rPr lang="es-EC" sz="1400">
                          <a:effectLst/>
                          <a:latin typeface="Helvetica" pitchFamily="50" charset="0"/>
                        </a:rPr>
                        <a:t>4.Cambios de las necesidades de los compradores.</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0,07</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1</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0,07</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extLst>
                  <a:ext uri="{0D108BD9-81ED-4DB2-BD59-A6C34878D82A}">
                    <a16:rowId xmlns:a16="http://schemas.microsoft.com/office/drawing/2014/main" val="1765022192"/>
                  </a:ext>
                </a:extLst>
              </a:tr>
              <a:tr h="325067">
                <a:tc>
                  <a:txBody>
                    <a:bodyPr/>
                    <a:lstStyle/>
                    <a:p>
                      <a:pPr>
                        <a:spcAft>
                          <a:spcPts val="0"/>
                        </a:spcAft>
                      </a:pPr>
                      <a:r>
                        <a:rPr lang="es-EC" sz="1400">
                          <a:effectLst/>
                          <a:latin typeface="Helvetica" pitchFamily="50" charset="0"/>
                        </a:rPr>
                        <a:t>5.Vulnerabilidad a la recesión del país.</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0,08</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1</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0,08</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extLst>
                  <a:ext uri="{0D108BD9-81ED-4DB2-BD59-A6C34878D82A}">
                    <a16:rowId xmlns:a16="http://schemas.microsoft.com/office/drawing/2014/main" val="1137055661"/>
                  </a:ext>
                </a:extLst>
              </a:tr>
              <a:tr h="325067">
                <a:tc>
                  <a:txBody>
                    <a:bodyPr/>
                    <a:lstStyle/>
                    <a:p>
                      <a:pPr>
                        <a:spcAft>
                          <a:spcPts val="0"/>
                        </a:spcAft>
                      </a:pPr>
                      <a:r>
                        <a:rPr lang="es-EC" sz="1400">
                          <a:effectLst/>
                          <a:latin typeface="Helvetica" pitchFamily="50" charset="0"/>
                        </a:rPr>
                        <a:t>6.Alto grado de competencia en el mercado.</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0,05</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2</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0,1</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extLst>
                  <a:ext uri="{0D108BD9-81ED-4DB2-BD59-A6C34878D82A}">
                    <a16:rowId xmlns:a16="http://schemas.microsoft.com/office/drawing/2014/main" val="2669521323"/>
                  </a:ext>
                </a:extLst>
              </a:tr>
              <a:tr h="520106">
                <a:tc>
                  <a:txBody>
                    <a:bodyPr/>
                    <a:lstStyle/>
                    <a:p>
                      <a:pPr>
                        <a:spcAft>
                          <a:spcPts val="0"/>
                        </a:spcAft>
                      </a:pPr>
                      <a:r>
                        <a:rPr lang="es-EC" sz="1400">
                          <a:effectLst/>
                          <a:latin typeface="Helvetica" pitchFamily="50" charset="0"/>
                        </a:rPr>
                        <a:t>7.Posible pérdida de certificaciones en los sistemas de gestión por cambio y/o actualización de los mismos.</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0,07</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3</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0,21</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extLst>
                  <a:ext uri="{0D108BD9-81ED-4DB2-BD59-A6C34878D82A}">
                    <a16:rowId xmlns:a16="http://schemas.microsoft.com/office/drawing/2014/main" val="912601250"/>
                  </a:ext>
                </a:extLst>
              </a:tr>
              <a:tr h="325067">
                <a:tc>
                  <a:txBody>
                    <a:bodyPr/>
                    <a:lstStyle/>
                    <a:p>
                      <a:pPr>
                        <a:spcAft>
                          <a:spcPts val="0"/>
                        </a:spcAft>
                      </a:pPr>
                      <a:r>
                        <a:rPr lang="es-EC" sz="1400">
                          <a:effectLst/>
                          <a:latin typeface="Helvetica" pitchFamily="50" charset="0"/>
                        </a:rPr>
                        <a:t>8.Legislación que restringe el comercio exterior.</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0,08</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2</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a:effectLst/>
                          <a:latin typeface="Helvetica" pitchFamily="50" charset="0"/>
                        </a:rPr>
                        <a:t>0,16</a:t>
                      </a:r>
                      <a:endParaRPr lang="es-EC" sz="1600">
                        <a:effectLst/>
                        <a:latin typeface="Helvetica" pitchFamily="50" charset="0"/>
                        <a:ea typeface="Calibri" panose="020F0502020204030204" pitchFamily="34" charset="0"/>
                        <a:cs typeface="Times New Roman" panose="02020603050405020304" pitchFamily="18" charset="0"/>
                      </a:endParaRPr>
                    </a:p>
                  </a:txBody>
                  <a:tcPr marL="51971" marR="51971" marT="0" marB="0"/>
                </a:tc>
                <a:extLst>
                  <a:ext uri="{0D108BD9-81ED-4DB2-BD59-A6C34878D82A}">
                    <a16:rowId xmlns:a16="http://schemas.microsoft.com/office/drawing/2014/main" val="3423291016"/>
                  </a:ext>
                </a:extLst>
              </a:tr>
              <a:tr h="325067">
                <a:tc>
                  <a:txBody>
                    <a:bodyPr/>
                    <a:lstStyle/>
                    <a:p>
                      <a:pPr>
                        <a:spcAft>
                          <a:spcPts val="0"/>
                        </a:spcAft>
                      </a:pPr>
                      <a:r>
                        <a:rPr lang="es-EC" sz="1400" b="1" dirty="0">
                          <a:effectLst/>
                          <a:latin typeface="Helvetica" pitchFamily="50" charset="0"/>
                        </a:rPr>
                        <a:t>Total </a:t>
                      </a:r>
                      <a:endParaRPr lang="es-EC" sz="1600" b="1" dirty="0">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pPr algn="ctr">
                        <a:spcAft>
                          <a:spcPts val="0"/>
                        </a:spcAft>
                      </a:pPr>
                      <a:r>
                        <a:rPr lang="es-EC" sz="1400" b="1">
                          <a:effectLst/>
                          <a:latin typeface="Helvetica" pitchFamily="50" charset="0"/>
                        </a:rPr>
                        <a:t>1,00</a:t>
                      </a:r>
                      <a:endParaRPr lang="es-EC" sz="1600" b="1">
                        <a:effectLst/>
                        <a:latin typeface="Helvetica" pitchFamily="50" charset="0"/>
                        <a:ea typeface="Calibri" panose="020F0502020204030204" pitchFamily="34" charset="0"/>
                        <a:cs typeface="Times New Roman" panose="02020603050405020304" pitchFamily="18" charset="0"/>
                      </a:endParaRPr>
                    </a:p>
                  </a:txBody>
                  <a:tcPr marL="51971" marR="51971" marT="0" marB="0"/>
                </a:tc>
                <a:tc>
                  <a:txBody>
                    <a:bodyPr/>
                    <a:lstStyle/>
                    <a:p>
                      <a:endParaRPr lang="es-EC" sz="1600" b="1">
                        <a:effectLst/>
                        <a:latin typeface="Helvetica" pitchFamily="50" charset="0"/>
                        <a:cs typeface="Times New Roman" panose="02020603050405020304" pitchFamily="18" charset="0"/>
                      </a:endParaRPr>
                    </a:p>
                  </a:txBody>
                  <a:tcPr marL="51971" marR="51971" marT="0" marB="0"/>
                </a:tc>
                <a:tc>
                  <a:txBody>
                    <a:bodyPr/>
                    <a:lstStyle/>
                    <a:p>
                      <a:pPr algn="ctr">
                        <a:spcAft>
                          <a:spcPts val="0"/>
                        </a:spcAft>
                      </a:pPr>
                      <a:r>
                        <a:rPr lang="es-EC" sz="1400" b="1" dirty="0">
                          <a:effectLst/>
                          <a:latin typeface="Helvetica" pitchFamily="50" charset="0"/>
                        </a:rPr>
                        <a:t>2,73</a:t>
                      </a:r>
                      <a:endParaRPr lang="es-EC" sz="1600" b="1" dirty="0">
                        <a:effectLst/>
                        <a:latin typeface="Helvetica" pitchFamily="50" charset="0"/>
                        <a:ea typeface="Calibri" panose="020F0502020204030204" pitchFamily="34" charset="0"/>
                        <a:cs typeface="Times New Roman" panose="02020603050405020304" pitchFamily="18" charset="0"/>
                      </a:endParaRPr>
                    </a:p>
                  </a:txBody>
                  <a:tcPr marL="51971" marR="51971" marT="0" marB="0"/>
                </a:tc>
                <a:extLst>
                  <a:ext uri="{0D108BD9-81ED-4DB2-BD59-A6C34878D82A}">
                    <a16:rowId xmlns:a16="http://schemas.microsoft.com/office/drawing/2014/main" val="1750706332"/>
                  </a:ext>
                </a:extLst>
              </a:tr>
            </a:tbl>
          </a:graphicData>
        </a:graphic>
      </p:graphicFrame>
    </p:spTree>
    <p:extLst>
      <p:ext uri="{BB962C8B-B14F-4D97-AF65-F5344CB8AC3E}">
        <p14:creationId xmlns:p14="http://schemas.microsoft.com/office/powerpoint/2010/main" val="357988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034" y="1466909"/>
            <a:ext cx="10398522" cy="4974834"/>
          </a:xfrm>
          <a:prstGeom prst="rect">
            <a:avLst/>
          </a:prstGeom>
        </p:spPr>
      </p:pic>
      <p:sp>
        <p:nvSpPr>
          <p:cNvPr id="3" name="Título 1"/>
          <p:cNvSpPr txBox="1">
            <a:spLocks/>
          </p:cNvSpPr>
          <p:nvPr/>
        </p:nvSpPr>
        <p:spPr>
          <a:xfrm>
            <a:off x="891414" y="703385"/>
            <a:ext cx="10353761" cy="763524"/>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3200" cap="none" spc="50" dirty="0" smtClean="0">
                <a:ln w="0"/>
                <a:solidFill>
                  <a:schemeClr val="bg2"/>
                </a:solidFill>
                <a:effectLst>
                  <a:innerShdw blurRad="63500" dist="50800" dir="13500000">
                    <a:srgbClr val="000000">
                      <a:alpha val="50000"/>
                    </a:srgbClr>
                  </a:innerShdw>
                </a:effectLst>
                <a:latin typeface="Helvetica LT Std Cond" panose="020B0506020202030204" pitchFamily="34" charset="0"/>
              </a:rPr>
              <a:t>Mapa de procesos de la Agencia de Aduana OCA</a:t>
            </a:r>
            <a:endParaRPr lang="es-EC"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330683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latin typeface="Helvetica LT Std Cond" panose="020B0506020202030204" pitchFamily="34" charset="0"/>
              </a:rPr>
              <a:t>AUDITORIA INTERNA ISO 9001</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 </a:t>
            </a:r>
            <a:r>
              <a:rPr lang="es-EC" sz="3200" dirty="0">
                <a:latin typeface="Helvetica LT Std Cond" panose="020B0506020202030204" pitchFamily="34" charset="0"/>
              </a:rPr>
              <a:t>de aduana </a:t>
            </a:r>
            <a:r>
              <a:rPr lang="es-EC" sz="3200" dirty="0" smtClean="0">
                <a:latin typeface="Helvetica LT Std Cond" panose="020B0506020202030204" pitchFamily="34" charset="0"/>
              </a:rPr>
              <a:t>oca</a:t>
            </a:r>
            <a:endParaRPr lang="es-EC" dirty="0"/>
          </a:p>
        </p:txBody>
      </p:sp>
      <p:sp>
        <p:nvSpPr>
          <p:cNvPr id="8" name="Marcador de contenido 7"/>
          <p:cNvSpPr>
            <a:spLocks noGrp="1"/>
          </p:cNvSpPr>
          <p:nvPr>
            <p:ph idx="1"/>
          </p:nvPr>
        </p:nvSpPr>
        <p:spPr>
          <a:xfrm>
            <a:off x="913795" y="2096063"/>
            <a:ext cx="10353762" cy="858151"/>
          </a:xfrm>
        </p:spPr>
        <p:txBody>
          <a:bodyPr>
            <a:normAutofit fontScale="70000" lnSpcReduction="20000"/>
          </a:bodyPr>
          <a:lstStyle/>
          <a:p>
            <a:pPr marL="0" indent="0">
              <a:buNone/>
            </a:pPr>
            <a:r>
              <a:rPr lang="es-EC" sz="2900" dirty="0" smtClean="0">
                <a:latin typeface="Helvetica LT Std Cond" panose="020B0506020202030204" pitchFamily="34" charset="0"/>
              </a:rPr>
              <a:t>Objetivo </a:t>
            </a:r>
            <a:r>
              <a:rPr lang="es-EC" sz="2900" dirty="0">
                <a:latin typeface="Helvetica LT Std Cond" panose="020B0506020202030204" pitchFamily="34" charset="0"/>
              </a:rPr>
              <a:t>1. “Cumplir con el 90% del plan anual de capacitación</a:t>
            </a:r>
            <a:r>
              <a:rPr lang="es-EC" sz="2900" dirty="0" smtClean="0">
                <a:latin typeface="Helvetica LT Std Cond" panose="020B0506020202030204" pitchFamily="34" charset="0"/>
              </a:rPr>
              <a:t>”.</a:t>
            </a:r>
          </a:p>
          <a:p>
            <a:pPr marL="0" indent="0">
              <a:buNone/>
            </a:pPr>
            <a:r>
              <a:rPr lang="es-EC" sz="2900" dirty="0">
                <a:latin typeface="Helvetica LT Std Cond" panose="020B0506020202030204" pitchFamily="34" charset="0"/>
              </a:rPr>
              <a:t>Fórmula: Capacitaciones realizadas/Programadas.</a:t>
            </a:r>
            <a:endParaRPr lang="es-EC" sz="2900" dirty="0" smtClean="0">
              <a:latin typeface="Helvetica LT Std Cond" panose="020B0506020202030204" pitchFamily="34" charset="0"/>
            </a:endParaRPr>
          </a:p>
          <a:p>
            <a:endParaRPr lang="es-EC" dirty="0"/>
          </a:p>
        </p:txBody>
      </p:sp>
      <p:graphicFrame>
        <p:nvGraphicFramePr>
          <p:cNvPr id="10" name="Tabla 9"/>
          <p:cNvGraphicFramePr>
            <a:graphicFrameLocks noGrp="1"/>
          </p:cNvGraphicFramePr>
          <p:nvPr>
            <p:extLst>
              <p:ext uri="{D42A27DB-BD31-4B8C-83A1-F6EECF244321}">
                <p14:modId xmlns:p14="http://schemas.microsoft.com/office/powerpoint/2010/main" val="1950324960"/>
              </p:ext>
            </p:extLst>
          </p:nvPr>
        </p:nvGraphicFramePr>
        <p:xfrm>
          <a:off x="1187310" y="3181350"/>
          <a:ext cx="10080247" cy="3116419"/>
        </p:xfrm>
        <a:graphic>
          <a:graphicData uri="http://schemas.openxmlformats.org/drawingml/2006/table">
            <a:tbl>
              <a:tblPr firstRow="1" firstCol="1" bandRow="1">
                <a:tableStyleId>{21E4AEA4-8DFA-4A89-87EB-49C32662AFE0}</a:tableStyleId>
              </a:tblPr>
              <a:tblGrid>
                <a:gridCol w="2856703">
                  <a:extLst>
                    <a:ext uri="{9D8B030D-6E8A-4147-A177-3AD203B41FA5}">
                      <a16:colId xmlns:a16="http://schemas.microsoft.com/office/drawing/2014/main" val="3245389482"/>
                    </a:ext>
                  </a:extLst>
                </a:gridCol>
                <a:gridCol w="1008736">
                  <a:extLst>
                    <a:ext uri="{9D8B030D-6E8A-4147-A177-3AD203B41FA5}">
                      <a16:colId xmlns:a16="http://schemas.microsoft.com/office/drawing/2014/main" val="404743302"/>
                    </a:ext>
                  </a:extLst>
                </a:gridCol>
                <a:gridCol w="1007550">
                  <a:extLst>
                    <a:ext uri="{9D8B030D-6E8A-4147-A177-3AD203B41FA5}">
                      <a16:colId xmlns:a16="http://schemas.microsoft.com/office/drawing/2014/main" val="3973662064"/>
                    </a:ext>
                  </a:extLst>
                </a:gridCol>
                <a:gridCol w="1008736">
                  <a:extLst>
                    <a:ext uri="{9D8B030D-6E8A-4147-A177-3AD203B41FA5}">
                      <a16:colId xmlns:a16="http://schemas.microsoft.com/office/drawing/2014/main" val="2242106251"/>
                    </a:ext>
                  </a:extLst>
                </a:gridCol>
                <a:gridCol w="1007550">
                  <a:extLst>
                    <a:ext uri="{9D8B030D-6E8A-4147-A177-3AD203B41FA5}">
                      <a16:colId xmlns:a16="http://schemas.microsoft.com/office/drawing/2014/main" val="3623185246"/>
                    </a:ext>
                  </a:extLst>
                </a:gridCol>
                <a:gridCol w="1008736">
                  <a:extLst>
                    <a:ext uri="{9D8B030D-6E8A-4147-A177-3AD203B41FA5}">
                      <a16:colId xmlns:a16="http://schemas.microsoft.com/office/drawing/2014/main" val="3924889444"/>
                    </a:ext>
                  </a:extLst>
                </a:gridCol>
                <a:gridCol w="1175871">
                  <a:extLst>
                    <a:ext uri="{9D8B030D-6E8A-4147-A177-3AD203B41FA5}">
                      <a16:colId xmlns:a16="http://schemas.microsoft.com/office/drawing/2014/main" val="3702534652"/>
                    </a:ext>
                  </a:extLst>
                </a:gridCol>
                <a:gridCol w="1006365">
                  <a:extLst>
                    <a:ext uri="{9D8B030D-6E8A-4147-A177-3AD203B41FA5}">
                      <a16:colId xmlns:a16="http://schemas.microsoft.com/office/drawing/2014/main" val="51606306"/>
                    </a:ext>
                  </a:extLst>
                </a:gridCol>
              </a:tblGrid>
              <a:tr h="463568">
                <a:tc>
                  <a:txBody>
                    <a:bodyPr/>
                    <a:lstStyle/>
                    <a:p>
                      <a:pPr>
                        <a:lnSpc>
                          <a:spcPct val="200000"/>
                        </a:lnSpc>
                        <a:spcAft>
                          <a:spcPts val="0"/>
                        </a:spcAft>
                      </a:pPr>
                      <a:r>
                        <a:rPr lang="es-EC" sz="1400">
                          <a:effectLst/>
                        </a:rPr>
                        <a:t>Objetivo de calidad</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2012</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2013</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2014</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2015</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2016</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2017</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Meta</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extLst>
                  <a:ext uri="{0D108BD9-81ED-4DB2-BD59-A6C34878D82A}">
                    <a16:rowId xmlns:a16="http://schemas.microsoft.com/office/drawing/2014/main" val="1661128400"/>
                  </a:ext>
                </a:extLst>
              </a:tr>
              <a:tr h="466259">
                <a:tc>
                  <a:txBody>
                    <a:bodyPr/>
                    <a:lstStyle/>
                    <a:p>
                      <a:pPr>
                        <a:lnSpc>
                          <a:spcPct val="200000"/>
                        </a:lnSpc>
                        <a:spcAft>
                          <a:spcPts val="0"/>
                        </a:spcAft>
                      </a:pPr>
                      <a:r>
                        <a:rPr lang="es-EC" sz="1400">
                          <a:effectLst/>
                        </a:rPr>
                        <a:t>1.</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spcAft>
                          <a:spcPts val="0"/>
                        </a:spcAft>
                      </a:pPr>
                      <a:r>
                        <a:rPr lang="es-EC" sz="1400">
                          <a:effectLst/>
                        </a:rPr>
                        <a:t>95,00%</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spcAft>
                          <a:spcPts val="0"/>
                        </a:spcAft>
                      </a:pPr>
                      <a:r>
                        <a:rPr lang="es-EC" sz="1400">
                          <a:effectLst/>
                        </a:rPr>
                        <a:t>95,00%</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spcAft>
                          <a:spcPts val="0"/>
                        </a:spcAft>
                      </a:pPr>
                      <a:r>
                        <a:rPr lang="es-EC" sz="1400">
                          <a:effectLst/>
                        </a:rPr>
                        <a:t>95,00%</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spcAft>
                          <a:spcPts val="0"/>
                        </a:spcAft>
                      </a:pPr>
                      <a:r>
                        <a:rPr lang="es-EC" sz="1400">
                          <a:effectLst/>
                        </a:rPr>
                        <a:t>97,50%</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spcAft>
                          <a:spcPts val="0"/>
                        </a:spcAft>
                      </a:pPr>
                      <a:r>
                        <a:rPr lang="es-EC" sz="1400">
                          <a:effectLst/>
                        </a:rPr>
                        <a:t>100%</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spcAft>
                          <a:spcPts val="0"/>
                        </a:spcAft>
                      </a:pPr>
                      <a:r>
                        <a:rPr lang="es-EC" sz="1400">
                          <a:effectLst/>
                        </a:rPr>
                        <a:t>90,67%</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spcAft>
                          <a:spcPts val="0"/>
                        </a:spcAft>
                      </a:pPr>
                      <a:r>
                        <a:rPr lang="es-EC" sz="1400">
                          <a:effectLst/>
                        </a:rPr>
                        <a:t>90,00%</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extLst>
                  <a:ext uri="{0D108BD9-81ED-4DB2-BD59-A6C34878D82A}">
                    <a16:rowId xmlns:a16="http://schemas.microsoft.com/office/drawing/2014/main" val="423658837"/>
                  </a:ext>
                </a:extLst>
              </a:tr>
              <a:tr h="861512">
                <a:tc>
                  <a:txBody>
                    <a:bodyPr/>
                    <a:lstStyle/>
                    <a:p>
                      <a:pPr>
                        <a:lnSpc>
                          <a:spcPct val="200000"/>
                        </a:lnSpc>
                        <a:spcAft>
                          <a:spcPts val="0"/>
                        </a:spcAft>
                      </a:pPr>
                      <a:r>
                        <a:rPr lang="es-EC" sz="1400">
                          <a:effectLst/>
                        </a:rPr>
                        <a:t>Promedio 2012-2013</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95,00%</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extLst>
                  <a:ext uri="{0D108BD9-81ED-4DB2-BD59-A6C34878D82A}">
                    <a16:rowId xmlns:a16="http://schemas.microsoft.com/office/drawing/2014/main" val="1936468114"/>
                  </a:ext>
                </a:extLst>
              </a:tr>
              <a:tr h="861512">
                <a:tc>
                  <a:txBody>
                    <a:bodyPr/>
                    <a:lstStyle/>
                    <a:p>
                      <a:pPr>
                        <a:lnSpc>
                          <a:spcPct val="200000"/>
                        </a:lnSpc>
                        <a:spcAft>
                          <a:spcPts val="0"/>
                        </a:spcAft>
                      </a:pPr>
                      <a:r>
                        <a:rPr lang="es-EC" sz="1400">
                          <a:effectLst/>
                        </a:rPr>
                        <a:t>Promedio 2014-2015</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96,25%</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extLst>
                  <a:ext uri="{0D108BD9-81ED-4DB2-BD59-A6C34878D82A}">
                    <a16:rowId xmlns:a16="http://schemas.microsoft.com/office/drawing/2014/main" val="3488627807"/>
                  </a:ext>
                </a:extLst>
              </a:tr>
              <a:tr h="463568">
                <a:tc>
                  <a:txBody>
                    <a:bodyPr/>
                    <a:lstStyle/>
                    <a:p>
                      <a:pPr>
                        <a:lnSpc>
                          <a:spcPct val="200000"/>
                        </a:lnSpc>
                        <a:spcAft>
                          <a:spcPts val="0"/>
                        </a:spcAft>
                      </a:pPr>
                      <a:r>
                        <a:rPr lang="es-EC" sz="1400">
                          <a:effectLst/>
                        </a:rPr>
                        <a:t>Promedio 2016-2017</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 </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a:effectLst/>
                        </a:rPr>
                        <a:t>95,34%</a:t>
                      </a:r>
                      <a:endParaRPr lang="es-EC"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tc>
                  <a:txBody>
                    <a:bodyPr/>
                    <a:lstStyle/>
                    <a:p>
                      <a:pPr>
                        <a:lnSpc>
                          <a:spcPct val="200000"/>
                        </a:lnSpc>
                        <a:spcAft>
                          <a:spcPts val="0"/>
                        </a:spcAft>
                      </a:pPr>
                      <a:r>
                        <a:rPr lang="es-EC" sz="1400" dirty="0">
                          <a:effectLst/>
                        </a:rPr>
                        <a:t> </a:t>
                      </a:r>
                      <a:endParaRPr lang="es-EC"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6569" marR="96569" marT="0" marB="0"/>
                </a:tc>
                <a:extLst>
                  <a:ext uri="{0D108BD9-81ED-4DB2-BD59-A6C34878D82A}">
                    <a16:rowId xmlns:a16="http://schemas.microsoft.com/office/drawing/2014/main" val="2032687758"/>
                  </a:ext>
                </a:extLst>
              </a:tr>
            </a:tbl>
          </a:graphicData>
        </a:graphic>
      </p:graphicFrame>
    </p:spTree>
    <p:extLst>
      <p:ext uri="{BB962C8B-B14F-4D97-AF65-F5344CB8AC3E}">
        <p14:creationId xmlns:p14="http://schemas.microsoft.com/office/powerpoint/2010/main" val="297631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latin typeface="Helvetica LT Std Cond" panose="020B0506020202030204" pitchFamily="34" charset="0"/>
              </a:rPr>
              <a:t>AUDITORIA INTERNA ISO 9001</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 </a:t>
            </a:r>
            <a:r>
              <a:rPr lang="es-EC" sz="3200" dirty="0">
                <a:latin typeface="Helvetica LT Std Cond" panose="020B0506020202030204" pitchFamily="34" charset="0"/>
              </a:rPr>
              <a:t>de aduana </a:t>
            </a:r>
            <a:r>
              <a:rPr lang="es-EC" sz="3200" dirty="0" smtClean="0">
                <a:latin typeface="Helvetica LT Std Cond" panose="020B0506020202030204" pitchFamily="34" charset="0"/>
              </a:rPr>
              <a:t>oca</a:t>
            </a:r>
            <a:endParaRPr lang="es-EC" dirty="0"/>
          </a:p>
        </p:txBody>
      </p:sp>
      <p:sp>
        <p:nvSpPr>
          <p:cNvPr id="8" name="Marcador de contenido 7"/>
          <p:cNvSpPr>
            <a:spLocks noGrp="1"/>
          </p:cNvSpPr>
          <p:nvPr>
            <p:ph idx="1"/>
          </p:nvPr>
        </p:nvSpPr>
        <p:spPr>
          <a:xfrm>
            <a:off x="913793" y="2015992"/>
            <a:ext cx="10353762" cy="1085284"/>
          </a:xfrm>
        </p:spPr>
        <p:txBody>
          <a:bodyPr>
            <a:normAutofit/>
          </a:bodyPr>
          <a:lstStyle/>
          <a:p>
            <a:pPr marL="0" indent="0">
              <a:buNone/>
            </a:pPr>
            <a:r>
              <a:rPr lang="es-EC" dirty="0">
                <a:latin typeface="Helvetica LT Std Cond" panose="020B0506020202030204" pitchFamily="34" charset="0"/>
              </a:rPr>
              <a:t>Objetivo 2. “Cumplir con el 90% mensual de eficacia en la digitación de trámites”. </a:t>
            </a:r>
            <a:endParaRPr lang="es-EC" dirty="0" smtClean="0">
              <a:latin typeface="Helvetica LT Std Cond" panose="020B0506020202030204" pitchFamily="34" charset="0"/>
            </a:endParaRPr>
          </a:p>
          <a:p>
            <a:pPr marL="0" indent="0">
              <a:buNone/>
            </a:pPr>
            <a:r>
              <a:rPr lang="es-EC" dirty="0" smtClean="0">
                <a:latin typeface="Helvetica LT Std Cond" panose="020B0506020202030204" pitchFamily="34" charset="0"/>
              </a:rPr>
              <a:t>Fórmula</a:t>
            </a:r>
            <a:r>
              <a:rPr lang="es-EC" dirty="0">
                <a:latin typeface="Helvetica LT Std Cond" panose="020B0506020202030204" pitchFamily="34" charset="0"/>
              </a:rPr>
              <a:t>: 100% - (número de errores / número de ordenes * 100).</a:t>
            </a:r>
            <a:endParaRPr lang="es-EC" dirty="0" smtClean="0">
              <a:latin typeface="Helvetica LT Std Cond" panose="020B0506020202030204" pitchFamily="34" charset="0"/>
            </a:endParaRPr>
          </a:p>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354539537"/>
              </p:ext>
            </p:extLst>
          </p:nvPr>
        </p:nvGraphicFramePr>
        <p:xfrm>
          <a:off x="913789" y="3181348"/>
          <a:ext cx="10353766" cy="2768690"/>
        </p:xfrm>
        <a:graphic>
          <a:graphicData uri="http://schemas.openxmlformats.org/drawingml/2006/table">
            <a:tbl>
              <a:tblPr firstRow="1" firstCol="1" bandRow="1">
                <a:tableStyleId>{F5AB1C69-6EDB-4FF4-983F-18BD219EF322}</a:tableStyleId>
              </a:tblPr>
              <a:tblGrid>
                <a:gridCol w="2543591">
                  <a:extLst>
                    <a:ext uri="{9D8B030D-6E8A-4147-A177-3AD203B41FA5}">
                      <a16:colId xmlns:a16="http://schemas.microsoft.com/office/drawing/2014/main" val="3800956445"/>
                    </a:ext>
                  </a:extLst>
                </a:gridCol>
                <a:gridCol w="1089196">
                  <a:extLst>
                    <a:ext uri="{9D8B030D-6E8A-4147-A177-3AD203B41FA5}">
                      <a16:colId xmlns:a16="http://schemas.microsoft.com/office/drawing/2014/main" val="1993241438"/>
                    </a:ext>
                  </a:extLst>
                </a:gridCol>
                <a:gridCol w="1090477">
                  <a:extLst>
                    <a:ext uri="{9D8B030D-6E8A-4147-A177-3AD203B41FA5}">
                      <a16:colId xmlns:a16="http://schemas.microsoft.com/office/drawing/2014/main" val="825068224"/>
                    </a:ext>
                  </a:extLst>
                </a:gridCol>
                <a:gridCol w="1089196">
                  <a:extLst>
                    <a:ext uri="{9D8B030D-6E8A-4147-A177-3AD203B41FA5}">
                      <a16:colId xmlns:a16="http://schemas.microsoft.com/office/drawing/2014/main" val="103297224"/>
                    </a:ext>
                  </a:extLst>
                </a:gridCol>
                <a:gridCol w="1272437">
                  <a:extLst>
                    <a:ext uri="{9D8B030D-6E8A-4147-A177-3AD203B41FA5}">
                      <a16:colId xmlns:a16="http://schemas.microsoft.com/office/drawing/2014/main" val="907241464"/>
                    </a:ext>
                  </a:extLst>
                </a:gridCol>
                <a:gridCol w="1089196">
                  <a:extLst>
                    <a:ext uri="{9D8B030D-6E8A-4147-A177-3AD203B41FA5}">
                      <a16:colId xmlns:a16="http://schemas.microsoft.com/office/drawing/2014/main" val="3501359002"/>
                    </a:ext>
                  </a:extLst>
                </a:gridCol>
                <a:gridCol w="1090477">
                  <a:extLst>
                    <a:ext uri="{9D8B030D-6E8A-4147-A177-3AD203B41FA5}">
                      <a16:colId xmlns:a16="http://schemas.microsoft.com/office/drawing/2014/main" val="3175038026"/>
                    </a:ext>
                  </a:extLst>
                </a:gridCol>
                <a:gridCol w="1089196">
                  <a:extLst>
                    <a:ext uri="{9D8B030D-6E8A-4147-A177-3AD203B41FA5}">
                      <a16:colId xmlns:a16="http://schemas.microsoft.com/office/drawing/2014/main" val="2843702862"/>
                    </a:ext>
                  </a:extLst>
                </a:gridCol>
              </a:tblGrid>
              <a:tr h="553738">
                <a:tc>
                  <a:txBody>
                    <a:bodyPr/>
                    <a:lstStyle/>
                    <a:p>
                      <a:pPr>
                        <a:lnSpc>
                          <a:spcPct val="200000"/>
                        </a:lnSpc>
                        <a:spcAft>
                          <a:spcPts val="0"/>
                        </a:spcAft>
                      </a:pPr>
                      <a:r>
                        <a:rPr lang="es-EC" sz="1400">
                          <a:effectLst/>
                        </a:rPr>
                        <a:t>Objetivo de calidad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Meta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5666906"/>
                  </a:ext>
                </a:extLst>
              </a:tr>
              <a:tr h="553738">
                <a:tc>
                  <a:txBody>
                    <a:bodyPr/>
                    <a:lstStyle/>
                    <a:p>
                      <a:pPr>
                        <a:lnSpc>
                          <a:spcPct val="200000"/>
                        </a:lnSpc>
                        <a:spcAft>
                          <a:spcPts val="0"/>
                        </a:spcAft>
                      </a:pPr>
                      <a:r>
                        <a:rPr lang="es-EC" sz="14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98,01%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92,14%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92,87%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99,95%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97,92%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99,95%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90,00%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125470"/>
                  </a:ext>
                </a:extLst>
              </a:tr>
              <a:tr h="553738">
                <a:tc>
                  <a:txBody>
                    <a:bodyPr/>
                    <a:lstStyle/>
                    <a:p>
                      <a:pPr>
                        <a:lnSpc>
                          <a:spcPct val="200000"/>
                        </a:lnSpc>
                        <a:spcAft>
                          <a:spcPts val="0"/>
                        </a:spcAft>
                      </a:pPr>
                      <a:r>
                        <a:rPr lang="es-EC" sz="1400">
                          <a:effectLst/>
                        </a:rPr>
                        <a:t>Promedio 2012-2013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95,08%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7003205"/>
                  </a:ext>
                </a:extLst>
              </a:tr>
              <a:tr h="553738">
                <a:tc>
                  <a:txBody>
                    <a:bodyPr/>
                    <a:lstStyle/>
                    <a:p>
                      <a:pPr>
                        <a:lnSpc>
                          <a:spcPct val="200000"/>
                        </a:lnSpc>
                        <a:spcAft>
                          <a:spcPts val="0"/>
                        </a:spcAft>
                      </a:pPr>
                      <a:r>
                        <a:rPr lang="es-EC" sz="1400">
                          <a:effectLst/>
                        </a:rPr>
                        <a:t>Promedio 2014-2015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92,41%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9505836"/>
                  </a:ext>
                </a:extLst>
              </a:tr>
              <a:tr h="553738">
                <a:tc>
                  <a:txBody>
                    <a:bodyPr/>
                    <a:lstStyle/>
                    <a:p>
                      <a:pPr>
                        <a:lnSpc>
                          <a:spcPct val="200000"/>
                        </a:lnSpc>
                        <a:spcAft>
                          <a:spcPts val="0"/>
                        </a:spcAft>
                      </a:pPr>
                      <a:r>
                        <a:rPr lang="es-EC" sz="1400">
                          <a:effectLst/>
                        </a:rPr>
                        <a:t>Promedio 2015-2017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98,94%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dirty="0">
                          <a:effectLst/>
                        </a:rPr>
                        <a:t>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2683646"/>
                  </a:ext>
                </a:extLst>
              </a:tr>
            </a:tbl>
          </a:graphicData>
        </a:graphic>
      </p:graphicFrame>
    </p:spTree>
    <p:extLst>
      <p:ext uri="{BB962C8B-B14F-4D97-AF65-F5344CB8AC3E}">
        <p14:creationId xmlns:p14="http://schemas.microsoft.com/office/powerpoint/2010/main" val="35298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145366"/>
            <a:ext cx="10353761" cy="1326321"/>
          </a:xfrm>
        </p:spPr>
        <p:txBody>
          <a:bodyPr/>
          <a:lstStyle/>
          <a:p>
            <a:r>
              <a:rPr lang="es-EC" sz="3200" dirty="0" smtClean="0">
                <a:latin typeface="Helvetica LT Std Cond" panose="020B0506020202030204" pitchFamily="34" charset="0"/>
              </a:rPr>
              <a:t>AUDITORIA INTERNA ISO 9001</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 </a:t>
            </a:r>
            <a:r>
              <a:rPr lang="es-EC" sz="3200" dirty="0">
                <a:latin typeface="Helvetica LT Std Cond" panose="020B0506020202030204" pitchFamily="34" charset="0"/>
              </a:rPr>
              <a:t>de aduana </a:t>
            </a:r>
            <a:r>
              <a:rPr lang="es-EC" sz="3200" dirty="0" smtClean="0">
                <a:latin typeface="Helvetica LT Std Cond" panose="020B0506020202030204" pitchFamily="34" charset="0"/>
              </a:rPr>
              <a:t>oca</a:t>
            </a:r>
            <a:endParaRPr lang="es-EC" dirty="0"/>
          </a:p>
        </p:txBody>
      </p:sp>
      <p:sp>
        <p:nvSpPr>
          <p:cNvPr id="8" name="Marcador de contenido 7"/>
          <p:cNvSpPr>
            <a:spLocks noGrp="1"/>
          </p:cNvSpPr>
          <p:nvPr>
            <p:ph idx="1"/>
          </p:nvPr>
        </p:nvSpPr>
        <p:spPr>
          <a:xfrm>
            <a:off x="913794" y="1471687"/>
            <a:ext cx="10353762" cy="1408821"/>
          </a:xfrm>
        </p:spPr>
        <p:txBody>
          <a:bodyPr>
            <a:normAutofit fontScale="85000" lnSpcReduction="10000"/>
          </a:bodyPr>
          <a:lstStyle/>
          <a:p>
            <a:pPr marL="0" indent="0">
              <a:buNone/>
            </a:pPr>
            <a:r>
              <a:rPr lang="es-EC" dirty="0">
                <a:latin typeface="Helvetica LT Std Cond" panose="020B0506020202030204" pitchFamily="34" charset="0"/>
              </a:rPr>
              <a:t>Objetivo 3. “Mantener la Eficiencia y agilidad en el despacho de aduana conforme a los tiempos establecidos por el SENAE”. </a:t>
            </a:r>
            <a:endParaRPr lang="es-EC" dirty="0" smtClean="0">
              <a:latin typeface="Helvetica LT Std Cond" panose="020B0506020202030204" pitchFamily="34" charset="0"/>
            </a:endParaRPr>
          </a:p>
          <a:p>
            <a:pPr marL="0" indent="0">
              <a:buNone/>
            </a:pPr>
            <a:r>
              <a:rPr lang="es-EC" dirty="0" smtClean="0">
                <a:latin typeface="Helvetica LT Std Cond" panose="020B0506020202030204" pitchFamily="34" charset="0"/>
              </a:rPr>
              <a:t>Fórmula</a:t>
            </a:r>
            <a:r>
              <a:rPr lang="es-EC" dirty="0">
                <a:latin typeface="Helvetica LT Std Cond" panose="020B0506020202030204" pitchFamily="34" charset="0"/>
              </a:rPr>
              <a:t>: (Fecha de salida de mercadería de Aduana - Fecha de pago de liquidación - tiempo muerto) Nota: - Tiempo muerto (tiempo de aforo 1 día) - Se excluyen exportaciones, régimen 10 con aforo automático y regímenes especiales.</a:t>
            </a:r>
            <a:endParaRPr lang="es-EC" dirty="0" smtClean="0">
              <a:latin typeface="Helvetica LT Std Cond" panose="020B0506020202030204" pitchFamily="34" charset="0"/>
            </a:endParaRPr>
          </a:p>
          <a:p>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592220021"/>
              </p:ext>
            </p:extLst>
          </p:nvPr>
        </p:nvGraphicFramePr>
        <p:xfrm>
          <a:off x="913794" y="3181350"/>
          <a:ext cx="10353762" cy="2974750"/>
        </p:xfrm>
        <a:graphic>
          <a:graphicData uri="http://schemas.openxmlformats.org/drawingml/2006/table">
            <a:tbl>
              <a:tblPr firstRow="1" firstCol="1" bandRow="1">
                <a:tableStyleId>{00A15C55-8517-42AA-B614-E9B94910E393}</a:tableStyleId>
              </a:tblPr>
              <a:tblGrid>
                <a:gridCol w="3107103">
                  <a:extLst>
                    <a:ext uri="{9D8B030D-6E8A-4147-A177-3AD203B41FA5}">
                      <a16:colId xmlns:a16="http://schemas.microsoft.com/office/drawing/2014/main" val="2733214202"/>
                    </a:ext>
                  </a:extLst>
                </a:gridCol>
                <a:gridCol w="1034889">
                  <a:extLst>
                    <a:ext uri="{9D8B030D-6E8A-4147-A177-3AD203B41FA5}">
                      <a16:colId xmlns:a16="http://schemas.microsoft.com/office/drawing/2014/main" val="3434074349"/>
                    </a:ext>
                  </a:extLst>
                </a:gridCol>
                <a:gridCol w="1036107">
                  <a:extLst>
                    <a:ext uri="{9D8B030D-6E8A-4147-A177-3AD203B41FA5}">
                      <a16:colId xmlns:a16="http://schemas.microsoft.com/office/drawing/2014/main" val="3679035293"/>
                    </a:ext>
                  </a:extLst>
                </a:gridCol>
                <a:gridCol w="1034889">
                  <a:extLst>
                    <a:ext uri="{9D8B030D-6E8A-4147-A177-3AD203B41FA5}">
                      <a16:colId xmlns:a16="http://schemas.microsoft.com/office/drawing/2014/main" val="2595820901"/>
                    </a:ext>
                  </a:extLst>
                </a:gridCol>
                <a:gridCol w="1036107">
                  <a:extLst>
                    <a:ext uri="{9D8B030D-6E8A-4147-A177-3AD203B41FA5}">
                      <a16:colId xmlns:a16="http://schemas.microsoft.com/office/drawing/2014/main" val="1620698096"/>
                    </a:ext>
                  </a:extLst>
                </a:gridCol>
                <a:gridCol w="1034889">
                  <a:extLst>
                    <a:ext uri="{9D8B030D-6E8A-4147-A177-3AD203B41FA5}">
                      <a16:colId xmlns:a16="http://schemas.microsoft.com/office/drawing/2014/main" val="1553241107"/>
                    </a:ext>
                  </a:extLst>
                </a:gridCol>
                <a:gridCol w="1036107">
                  <a:extLst>
                    <a:ext uri="{9D8B030D-6E8A-4147-A177-3AD203B41FA5}">
                      <a16:colId xmlns:a16="http://schemas.microsoft.com/office/drawing/2014/main" val="1693919247"/>
                    </a:ext>
                  </a:extLst>
                </a:gridCol>
                <a:gridCol w="1033671">
                  <a:extLst>
                    <a:ext uri="{9D8B030D-6E8A-4147-A177-3AD203B41FA5}">
                      <a16:colId xmlns:a16="http://schemas.microsoft.com/office/drawing/2014/main" val="2288943576"/>
                    </a:ext>
                  </a:extLst>
                </a:gridCol>
              </a:tblGrid>
              <a:tr h="594950">
                <a:tc>
                  <a:txBody>
                    <a:bodyPr/>
                    <a:lstStyle/>
                    <a:p>
                      <a:pPr>
                        <a:lnSpc>
                          <a:spcPct val="200000"/>
                        </a:lnSpc>
                        <a:spcAft>
                          <a:spcPts val="0"/>
                        </a:spcAft>
                      </a:pPr>
                      <a:r>
                        <a:rPr lang="es-EC" sz="1400">
                          <a:effectLst/>
                        </a:rPr>
                        <a:t>Objetivo de calidad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Meta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974543"/>
                  </a:ext>
                </a:extLst>
              </a:tr>
              <a:tr h="594950">
                <a:tc>
                  <a:txBody>
                    <a:bodyPr/>
                    <a:lstStyle/>
                    <a:p>
                      <a:pPr>
                        <a:lnSpc>
                          <a:spcPct val="200000"/>
                        </a:lnSpc>
                        <a:spcAft>
                          <a:spcPts val="0"/>
                        </a:spcAft>
                      </a:pPr>
                      <a:r>
                        <a:rPr lang="es-EC" sz="14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1,37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1,46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1,59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2,18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2,28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1,87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0127463"/>
                  </a:ext>
                </a:extLst>
              </a:tr>
              <a:tr h="594950">
                <a:tc>
                  <a:txBody>
                    <a:bodyPr/>
                    <a:lstStyle/>
                    <a:p>
                      <a:pPr>
                        <a:lnSpc>
                          <a:spcPct val="200000"/>
                        </a:lnSpc>
                        <a:spcAft>
                          <a:spcPts val="0"/>
                        </a:spcAft>
                      </a:pPr>
                      <a:r>
                        <a:rPr lang="es-EC" sz="1400">
                          <a:effectLst/>
                        </a:rPr>
                        <a:t>Promedio 2012-2013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1,42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8873984"/>
                  </a:ext>
                </a:extLst>
              </a:tr>
              <a:tr h="594950">
                <a:tc>
                  <a:txBody>
                    <a:bodyPr/>
                    <a:lstStyle/>
                    <a:p>
                      <a:pPr>
                        <a:lnSpc>
                          <a:spcPct val="200000"/>
                        </a:lnSpc>
                        <a:spcAft>
                          <a:spcPts val="0"/>
                        </a:spcAft>
                      </a:pPr>
                      <a:r>
                        <a:rPr lang="es-EC" sz="1400">
                          <a:effectLst/>
                        </a:rPr>
                        <a:t>Promedio 2014-2015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1,89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4317456"/>
                  </a:ext>
                </a:extLst>
              </a:tr>
              <a:tr h="594950">
                <a:tc>
                  <a:txBody>
                    <a:bodyPr/>
                    <a:lstStyle/>
                    <a:p>
                      <a:pPr>
                        <a:lnSpc>
                          <a:spcPct val="200000"/>
                        </a:lnSpc>
                        <a:spcAft>
                          <a:spcPts val="0"/>
                        </a:spcAft>
                      </a:pPr>
                      <a:r>
                        <a:rPr lang="es-EC" sz="1400">
                          <a:effectLst/>
                        </a:rPr>
                        <a:t>Promedio 2015-2017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dirty="0">
                          <a:effectLst/>
                        </a:rPr>
                        <a:t>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3811390"/>
                  </a:ext>
                </a:extLst>
              </a:tr>
            </a:tbl>
          </a:graphicData>
        </a:graphic>
      </p:graphicFrame>
    </p:spTree>
    <p:extLst>
      <p:ext uri="{BB962C8B-B14F-4D97-AF65-F5344CB8AC3E}">
        <p14:creationId xmlns:p14="http://schemas.microsoft.com/office/powerpoint/2010/main" val="234005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4" y="384517"/>
            <a:ext cx="10353761" cy="1326321"/>
          </a:xfrm>
        </p:spPr>
        <p:txBody>
          <a:bodyPr/>
          <a:lstStyle/>
          <a:p>
            <a:r>
              <a:rPr lang="es-EC" sz="3200" dirty="0" smtClean="0">
                <a:latin typeface="Helvetica LT Std Cond" panose="020B0506020202030204" pitchFamily="34" charset="0"/>
              </a:rPr>
              <a:t>AUDITORIA INTERNA ISO 9001</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 </a:t>
            </a:r>
            <a:r>
              <a:rPr lang="es-EC" sz="3200" dirty="0">
                <a:latin typeface="Helvetica LT Std Cond" panose="020B0506020202030204" pitchFamily="34" charset="0"/>
              </a:rPr>
              <a:t>de aduana </a:t>
            </a:r>
            <a:r>
              <a:rPr lang="es-EC" sz="3200" dirty="0" smtClean="0">
                <a:latin typeface="Helvetica LT Std Cond" panose="020B0506020202030204" pitchFamily="34" charset="0"/>
              </a:rPr>
              <a:t>oca</a:t>
            </a:r>
            <a:endParaRPr lang="es-EC" dirty="0"/>
          </a:p>
        </p:txBody>
      </p:sp>
      <p:sp>
        <p:nvSpPr>
          <p:cNvPr id="8" name="Marcador de contenido 7"/>
          <p:cNvSpPr>
            <a:spLocks noGrp="1"/>
          </p:cNvSpPr>
          <p:nvPr>
            <p:ph idx="1"/>
          </p:nvPr>
        </p:nvSpPr>
        <p:spPr>
          <a:xfrm>
            <a:off x="913793" y="2015992"/>
            <a:ext cx="10353762" cy="1085287"/>
          </a:xfrm>
        </p:spPr>
        <p:txBody>
          <a:bodyPr>
            <a:normAutofit/>
          </a:bodyPr>
          <a:lstStyle/>
          <a:p>
            <a:pPr marL="0" indent="0">
              <a:buNone/>
            </a:pPr>
            <a:r>
              <a:rPr lang="es-EC" dirty="0">
                <a:latin typeface="Helvetica LT Std Cond" panose="020B0506020202030204" pitchFamily="34" charset="0"/>
              </a:rPr>
              <a:t>Objetivo 4. “Reducir al 5% mensual el número de reclamos en las entregas de mercadería”. </a:t>
            </a:r>
            <a:endParaRPr lang="es-EC" dirty="0" smtClean="0">
              <a:latin typeface="Helvetica LT Std Cond" panose="020B0506020202030204" pitchFamily="34" charset="0"/>
            </a:endParaRPr>
          </a:p>
          <a:p>
            <a:pPr marL="0" indent="0">
              <a:buNone/>
            </a:pPr>
            <a:r>
              <a:rPr lang="es-EC" dirty="0" smtClean="0">
                <a:latin typeface="Helvetica LT Std Cond" panose="020B0506020202030204" pitchFamily="34" charset="0"/>
              </a:rPr>
              <a:t>Fórmula</a:t>
            </a:r>
            <a:r>
              <a:rPr lang="es-EC" dirty="0">
                <a:latin typeface="Helvetica LT Std Cond" panose="020B0506020202030204" pitchFamily="34" charset="0"/>
              </a:rPr>
              <a:t>: Reclamos por transporte / total entregas.</a:t>
            </a:r>
            <a:endParaRPr lang="es-EC" dirty="0" smtClean="0">
              <a:latin typeface="Helvetica LT Std Cond" panose="020B0506020202030204" pitchFamily="34" charset="0"/>
            </a:endParaRPr>
          </a:p>
          <a:p>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475116356"/>
              </p:ext>
            </p:extLst>
          </p:nvPr>
        </p:nvGraphicFramePr>
        <p:xfrm>
          <a:off x="913792" y="3181351"/>
          <a:ext cx="10353763" cy="3142175"/>
        </p:xfrm>
        <a:graphic>
          <a:graphicData uri="http://schemas.openxmlformats.org/drawingml/2006/table">
            <a:tbl>
              <a:tblPr firstRow="1" firstCol="1" bandRow="1">
                <a:tableStyleId>{7DF18680-E054-41AD-8BC1-D1AEF772440D}</a:tableStyleId>
              </a:tblPr>
              <a:tblGrid>
                <a:gridCol w="3107101">
                  <a:extLst>
                    <a:ext uri="{9D8B030D-6E8A-4147-A177-3AD203B41FA5}">
                      <a16:colId xmlns:a16="http://schemas.microsoft.com/office/drawing/2014/main" val="3481451980"/>
                    </a:ext>
                  </a:extLst>
                </a:gridCol>
                <a:gridCol w="1034890">
                  <a:extLst>
                    <a:ext uri="{9D8B030D-6E8A-4147-A177-3AD203B41FA5}">
                      <a16:colId xmlns:a16="http://schemas.microsoft.com/office/drawing/2014/main" val="587630699"/>
                    </a:ext>
                  </a:extLst>
                </a:gridCol>
                <a:gridCol w="1036107">
                  <a:extLst>
                    <a:ext uri="{9D8B030D-6E8A-4147-A177-3AD203B41FA5}">
                      <a16:colId xmlns:a16="http://schemas.microsoft.com/office/drawing/2014/main" val="1504300921"/>
                    </a:ext>
                  </a:extLst>
                </a:gridCol>
                <a:gridCol w="1034890">
                  <a:extLst>
                    <a:ext uri="{9D8B030D-6E8A-4147-A177-3AD203B41FA5}">
                      <a16:colId xmlns:a16="http://schemas.microsoft.com/office/drawing/2014/main" val="2010360874"/>
                    </a:ext>
                  </a:extLst>
                </a:gridCol>
                <a:gridCol w="1036107">
                  <a:extLst>
                    <a:ext uri="{9D8B030D-6E8A-4147-A177-3AD203B41FA5}">
                      <a16:colId xmlns:a16="http://schemas.microsoft.com/office/drawing/2014/main" val="3122832168"/>
                    </a:ext>
                  </a:extLst>
                </a:gridCol>
                <a:gridCol w="1034890">
                  <a:extLst>
                    <a:ext uri="{9D8B030D-6E8A-4147-A177-3AD203B41FA5}">
                      <a16:colId xmlns:a16="http://schemas.microsoft.com/office/drawing/2014/main" val="800570086"/>
                    </a:ext>
                  </a:extLst>
                </a:gridCol>
                <a:gridCol w="1036107">
                  <a:extLst>
                    <a:ext uri="{9D8B030D-6E8A-4147-A177-3AD203B41FA5}">
                      <a16:colId xmlns:a16="http://schemas.microsoft.com/office/drawing/2014/main" val="559990677"/>
                    </a:ext>
                  </a:extLst>
                </a:gridCol>
                <a:gridCol w="1033671">
                  <a:extLst>
                    <a:ext uri="{9D8B030D-6E8A-4147-A177-3AD203B41FA5}">
                      <a16:colId xmlns:a16="http://schemas.microsoft.com/office/drawing/2014/main" val="1447348978"/>
                    </a:ext>
                  </a:extLst>
                </a:gridCol>
              </a:tblGrid>
              <a:tr h="628435">
                <a:tc>
                  <a:txBody>
                    <a:bodyPr/>
                    <a:lstStyle/>
                    <a:p>
                      <a:pPr>
                        <a:lnSpc>
                          <a:spcPct val="200000"/>
                        </a:lnSpc>
                        <a:spcAft>
                          <a:spcPts val="0"/>
                        </a:spcAft>
                      </a:pPr>
                      <a:r>
                        <a:rPr lang="es-EC" sz="1400">
                          <a:effectLst/>
                        </a:rPr>
                        <a:t>Objetivo de calidad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Meta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6256130"/>
                  </a:ext>
                </a:extLst>
              </a:tr>
              <a:tr h="628435">
                <a:tc>
                  <a:txBody>
                    <a:bodyPr/>
                    <a:lstStyle/>
                    <a:p>
                      <a:pPr>
                        <a:lnSpc>
                          <a:spcPct val="200000"/>
                        </a:lnSpc>
                        <a:spcAft>
                          <a:spcPts val="0"/>
                        </a:spcAft>
                      </a:pPr>
                      <a:r>
                        <a:rPr lang="es-EC" sz="14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0,25%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1,25%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0,85%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0,75%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0,65%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0,75%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6642514"/>
                  </a:ext>
                </a:extLst>
              </a:tr>
              <a:tr h="628435">
                <a:tc>
                  <a:txBody>
                    <a:bodyPr/>
                    <a:lstStyle/>
                    <a:p>
                      <a:pPr>
                        <a:lnSpc>
                          <a:spcPct val="200000"/>
                        </a:lnSpc>
                        <a:spcAft>
                          <a:spcPts val="0"/>
                        </a:spcAft>
                      </a:pPr>
                      <a:r>
                        <a:rPr lang="es-EC" sz="1400">
                          <a:effectLst/>
                        </a:rPr>
                        <a:t>Promedio 2012-2013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0,75%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8708412"/>
                  </a:ext>
                </a:extLst>
              </a:tr>
              <a:tr h="628435">
                <a:tc>
                  <a:txBody>
                    <a:bodyPr/>
                    <a:lstStyle/>
                    <a:p>
                      <a:pPr>
                        <a:lnSpc>
                          <a:spcPct val="200000"/>
                        </a:lnSpc>
                        <a:spcAft>
                          <a:spcPts val="0"/>
                        </a:spcAft>
                      </a:pPr>
                      <a:r>
                        <a:rPr lang="es-EC" sz="1400">
                          <a:effectLst/>
                        </a:rPr>
                        <a:t>Promedio 2014-2015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0,80%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9971138"/>
                  </a:ext>
                </a:extLst>
              </a:tr>
              <a:tr h="628435">
                <a:tc>
                  <a:txBody>
                    <a:bodyPr/>
                    <a:lstStyle/>
                    <a:p>
                      <a:pPr>
                        <a:lnSpc>
                          <a:spcPct val="200000"/>
                        </a:lnSpc>
                        <a:spcAft>
                          <a:spcPts val="0"/>
                        </a:spcAft>
                      </a:pPr>
                      <a:r>
                        <a:rPr lang="es-EC" sz="1400" dirty="0">
                          <a:effectLst/>
                        </a:rPr>
                        <a:t>Promedio 2015-2017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0,70%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dirty="0">
                          <a:effectLst/>
                        </a:rPr>
                        <a:t>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7668764"/>
                  </a:ext>
                </a:extLst>
              </a:tr>
            </a:tbl>
          </a:graphicData>
        </a:graphic>
      </p:graphicFrame>
    </p:spTree>
    <p:extLst>
      <p:ext uri="{BB962C8B-B14F-4D97-AF65-F5344CB8AC3E}">
        <p14:creationId xmlns:p14="http://schemas.microsoft.com/office/powerpoint/2010/main" val="272945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356382"/>
            <a:ext cx="10353761" cy="1326321"/>
          </a:xfrm>
        </p:spPr>
        <p:txBody>
          <a:bodyPr/>
          <a:lstStyle/>
          <a:p>
            <a:r>
              <a:rPr lang="es-EC" sz="3200" dirty="0" smtClean="0">
                <a:latin typeface="Helvetica LT Std Cond" panose="020B0506020202030204" pitchFamily="34" charset="0"/>
              </a:rPr>
              <a:t>AUDITORIA INTERNA ISO 9001</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 </a:t>
            </a:r>
            <a:r>
              <a:rPr lang="es-EC" sz="3200" dirty="0">
                <a:latin typeface="Helvetica LT Std Cond" panose="020B0506020202030204" pitchFamily="34" charset="0"/>
              </a:rPr>
              <a:t>de aduana </a:t>
            </a:r>
            <a:r>
              <a:rPr lang="es-EC" sz="3200" dirty="0" smtClean="0">
                <a:latin typeface="Helvetica LT Std Cond" panose="020B0506020202030204" pitchFamily="34" charset="0"/>
              </a:rPr>
              <a:t>oca</a:t>
            </a:r>
            <a:endParaRPr lang="es-EC" dirty="0"/>
          </a:p>
        </p:txBody>
      </p:sp>
      <p:sp>
        <p:nvSpPr>
          <p:cNvPr id="8" name="Marcador de contenido 7"/>
          <p:cNvSpPr>
            <a:spLocks noGrp="1"/>
          </p:cNvSpPr>
          <p:nvPr>
            <p:ph idx="1"/>
          </p:nvPr>
        </p:nvSpPr>
        <p:spPr>
          <a:xfrm>
            <a:off x="913794" y="1874230"/>
            <a:ext cx="10353762" cy="1245429"/>
          </a:xfrm>
        </p:spPr>
        <p:txBody>
          <a:bodyPr>
            <a:noAutofit/>
          </a:bodyPr>
          <a:lstStyle/>
          <a:p>
            <a:pPr marL="0" indent="0">
              <a:buNone/>
            </a:pPr>
            <a:r>
              <a:rPr lang="es-EC" sz="1800" dirty="0">
                <a:latin typeface="Helvetica LT Std Cond" panose="020B0506020202030204" pitchFamily="34" charset="0"/>
              </a:rPr>
              <a:t>Objetivo 5. “Alcanzar un nivel igual o mayor a 90% anual de la satisfacción al </a:t>
            </a:r>
            <a:r>
              <a:rPr lang="es-EC" sz="1800" dirty="0" smtClean="0">
                <a:latin typeface="Helvetica LT Std Cond" panose="020B0506020202030204" pitchFamily="34" charset="0"/>
              </a:rPr>
              <a:t>cliente </a:t>
            </a:r>
            <a:r>
              <a:rPr lang="es-EC" sz="1800" dirty="0">
                <a:latin typeface="Helvetica LT Std Cond" panose="020B0506020202030204" pitchFamily="34" charset="0"/>
              </a:rPr>
              <a:t>mediante su fidelidad”. Fórmula: (Cumplimiento de indicadores procesos </a:t>
            </a:r>
            <a:r>
              <a:rPr lang="es-EC" sz="1800" dirty="0" smtClean="0">
                <a:latin typeface="Helvetica LT Std Cond" panose="020B0506020202030204" pitchFamily="34" charset="0"/>
              </a:rPr>
              <a:t>principales + </a:t>
            </a:r>
            <a:r>
              <a:rPr lang="es-EC" sz="1800" dirty="0">
                <a:latin typeface="Helvetica LT Std Cond" panose="020B0506020202030204" pitchFamily="34" charset="0"/>
              </a:rPr>
              <a:t>inexistencia de quejas y reclamos + Observaciones en trámites).</a:t>
            </a:r>
            <a:endParaRPr lang="es-EC" sz="1800" dirty="0"/>
          </a:p>
        </p:txBody>
      </p:sp>
      <p:graphicFrame>
        <p:nvGraphicFramePr>
          <p:cNvPr id="3" name="Tabla 2"/>
          <p:cNvGraphicFramePr>
            <a:graphicFrameLocks noGrp="1"/>
          </p:cNvGraphicFramePr>
          <p:nvPr>
            <p:extLst>
              <p:ext uri="{D42A27DB-BD31-4B8C-83A1-F6EECF244321}">
                <p14:modId xmlns:p14="http://schemas.microsoft.com/office/powerpoint/2010/main" val="1393138782"/>
              </p:ext>
            </p:extLst>
          </p:nvPr>
        </p:nvGraphicFramePr>
        <p:xfrm>
          <a:off x="913794" y="3181350"/>
          <a:ext cx="10353762" cy="2871720"/>
        </p:xfrm>
        <a:graphic>
          <a:graphicData uri="http://schemas.openxmlformats.org/drawingml/2006/table">
            <a:tbl>
              <a:tblPr firstRow="1" firstCol="1" bandRow="1">
                <a:tableStyleId>{93296810-A885-4BE3-A3E7-6D5BEEA58F35}</a:tableStyleId>
              </a:tblPr>
              <a:tblGrid>
                <a:gridCol w="3107103">
                  <a:extLst>
                    <a:ext uri="{9D8B030D-6E8A-4147-A177-3AD203B41FA5}">
                      <a16:colId xmlns:a16="http://schemas.microsoft.com/office/drawing/2014/main" val="1063569079"/>
                    </a:ext>
                  </a:extLst>
                </a:gridCol>
                <a:gridCol w="1034889">
                  <a:extLst>
                    <a:ext uri="{9D8B030D-6E8A-4147-A177-3AD203B41FA5}">
                      <a16:colId xmlns:a16="http://schemas.microsoft.com/office/drawing/2014/main" val="3336503545"/>
                    </a:ext>
                  </a:extLst>
                </a:gridCol>
                <a:gridCol w="1036107">
                  <a:extLst>
                    <a:ext uri="{9D8B030D-6E8A-4147-A177-3AD203B41FA5}">
                      <a16:colId xmlns:a16="http://schemas.microsoft.com/office/drawing/2014/main" val="811317270"/>
                    </a:ext>
                  </a:extLst>
                </a:gridCol>
                <a:gridCol w="1034889">
                  <a:extLst>
                    <a:ext uri="{9D8B030D-6E8A-4147-A177-3AD203B41FA5}">
                      <a16:colId xmlns:a16="http://schemas.microsoft.com/office/drawing/2014/main" val="1913409620"/>
                    </a:ext>
                  </a:extLst>
                </a:gridCol>
                <a:gridCol w="1036107">
                  <a:extLst>
                    <a:ext uri="{9D8B030D-6E8A-4147-A177-3AD203B41FA5}">
                      <a16:colId xmlns:a16="http://schemas.microsoft.com/office/drawing/2014/main" val="1276092279"/>
                    </a:ext>
                  </a:extLst>
                </a:gridCol>
                <a:gridCol w="1034889">
                  <a:extLst>
                    <a:ext uri="{9D8B030D-6E8A-4147-A177-3AD203B41FA5}">
                      <a16:colId xmlns:a16="http://schemas.microsoft.com/office/drawing/2014/main" val="4040389409"/>
                    </a:ext>
                  </a:extLst>
                </a:gridCol>
                <a:gridCol w="1036107">
                  <a:extLst>
                    <a:ext uri="{9D8B030D-6E8A-4147-A177-3AD203B41FA5}">
                      <a16:colId xmlns:a16="http://schemas.microsoft.com/office/drawing/2014/main" val="1669448557"/>
                    </a:ext>
                  </a:extLst>
                </a:gridCol>
                <a:gridCol w="1033671">
                  <a:extLst>
                    <a:ext uri="{9D8B030D-6E8A-4147-A177-3AD203B41FA5}">
                      <a16:colId xmlns:a16="http://schemas.microsoft.com/office/drawing/2014/main" val="1710656319"/>
                    </a:ext>
                  </a:extLst>
                </a:gridCol>
              </a:tblGrid>
              <a:tr h="574344">
                <a:tc>
                  <a:txBody>
                    <a:bodyPr/>
                    <a:lstStyle/>
                    <a:p>
                      <a:pPr>
                        <a:lnSpc>
                          <a:spcPct val="200000"/>
                        </a:lnSpc>
                        <a:spcAft>
                          <a:spcPts val="0"/>
                        </a:spcAft>
                      </a:pPr>
                      <a:r>
                        <a:rPr lang="es-EC" sz="1400">
                          <a:effectLst/>
                        </a:rPr>
                        <a:t>Objetivo de calidad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2017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Meta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9721190"/>
                  </a:ext>
                </a:extLst>
              </a:tr>
              <a:tr h="574344">
                <a:tc>
                  <a:txBody>
                    <a:bodyPr/>
                    <a:lstStyle/>
                    <a:p>
                      <a:pPr>
                        <a:lnSpc>
                          <a:spcPct val="200000"/>
                        </a:lnSpc>
                        <a:spcAft>
                          <a:spcPts val="0"/>
                        </a:spcAft>
                      </a:pPr>
                      <a:r>
                        <a:rPr lang="es-EC" sz="14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83,50%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91,82%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77,78%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100%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95,33%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96,77%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400">
                          <a:effectLst/>
                        </a:rPr>
                        <a:t>90%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4847184"/>
                  </a:ext>
                </a:extLst>
              </a:tr>
              <a:tr h="574344">
                <a:tc>
                  <a:txBody>
                    <a:bodyPr/>
                    <a:lstStyle/>
                    <a:p>
                      <a:pPr>
                        <a:lnSpc>
                          <a:spcPct val="200000"/>
                        </a:lnSpc>
                        <a:spcAft>
                          <a:spcPts val="0"/>
                        </a:spcAft>
                      </a:pPr>
                      <a:r>
                        <a:rPr lang="es-EC" sz="1400">
                          <a:effectLst/>
                        </a:rPr>
                        <a:t>Promedio 2012-2013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87,66%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7249490"/>
                  </a:ext>
                </a:extLst>
              </a:tr>
              <a:tr h="574344">
                <a:tc>
                  <a:txBody>
                    <a:bodyPr/>
                    <a:lstStyle/>
                    <a:p>
                      <a:pPr>
                        <a:lnSpc>
                          <a:spcPct val="200000"/>
                        </a:lnSpc>
                        <a:spcAft>
                          <a:spcPts val="0"/>
                        </a:spcAft>
                      </a:pPr>
                      <a:r>
                        <a:rPr lang="es-EC" sz="1400">
                          <a:effectLst/>
                        </a:rPr>
                        <a:t>Promedio 2014-2015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88,89%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0491655"/>
                  </a:ext>
                </a:extLst>
              </a:tr>
              <a:tr h="574344">
                <a:tc>
                  <a:txBody>
                    <a:bodyPr/>
                    <a:lstStyle/>
                    <a:p>
                      <a:pPr>
                        <a:lnSpc>
                          <a:spcPct val="200000"/>
                        </a:lnSpc>
                        <a:spcAft>
                          <a:spcPts val="0"/>
                        </a:spcAft>
                      </a:pPr>
                      <a:r>
                        <a:rPr lang="es-EC" sz="1400">
                          <a:effectLst/>
                        </a:rPr>
                        <a:t>Promedio 2015-2017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96,05%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dirty="0">
                          <a:effectLst/>
                        </a:rPr>
                        <a:t>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4433217"/>
                  </a:ext>
                </a:extLst>
              </a:tr>
            </a:tbl>
          </a:graphicData>
        </a:graphic>
      </p:graphicFrame>
    </p:spTree>
    <p:extLst>
      <p:ext uri="{BB962C8B-B14F-4D97-AF65-F5344CB8AC3E}">
        <p14:creationId xmlns:p14="http://schemas.microsoft.com/office/powerpoint/2010/main" val="380285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3" y="333667"/>
            <a:ext cx="10353761" cy="1326321"/>
          </a:xfrm>
        </p:spPr>
        <p:txBody>
          <a:bodyPr/>
          <a:lstStyle/>
          <a:p>
            <a:r>
              <a:rPr lang="es-EC" sz="3200" dirty="0" smtClean="0">
                <a:latin typeface="Helvetica LT Std Cond" panose="020B0506020202030204" pitchFamily="34" charset="0"/>
              </a:rPr>
              <a:t>AUDITORIA INTERNA ISO 9001</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 </a:t>
            </a:r>
            <a:r>
              <a:rPr lang="es-EC" sz="3200" dirty="0">
                <a:latin typeface="Helvetica LT Std Cond" panose="020B0506020202030204" pitchFamily="34" charset="0"/>
              </a:rPr>
              <a:t>de aduana </a:t>
            </a:r>
            <a:r>
              <a:rPr lang="es-EC" sz="3200" dirty="0" smtClean="0">
                <a:latin typeface="Helvetica LT Std Cond" panose="020B0506020202030204" pitchFamily="34" charset="0"/>
              </a:rPr>
              <a:t>oca</a:t>
            </a:r>
            <a:endParaRPr lang="es-EC" dirty="0"/>
          </a:p>
        </p:txBody>
      </p:sp>
      <p:sp>
        <p:nvSpPr>
          <p:cNvPr id="8" name="Marcador de contenido 7"/>
          <p:cNvSpPr>
            <a:spLocks noGrp="1"/>
          </p:cNvSpPr>
          <p:nvPr>
            <p:ph idx="1"/>
          </p:nvPr>
        </p:nvSpPr>
        <p:spPr>
          <a:xfrm>
            <a:off x="913795" y="1659988"/>
            <a:ext cx="10353762" cy="993060"/>
          </a:xfrm>
        </p:spPr>
        <p:txBody>
          <a:bodyPr>
            <a:normAutofit/>
          </a:bodyPr>
          <a:lstStyle/>
          <a:p>
            <a:pPr marL="0" indent="0">
              <a:buNone/>
            </a:pPr>
            <a:r>
              <a:rPr lang="es-EC" dirty="0">
                <a:latin typeface="Helvetica LT Std Cond" panose="020B0506020202030204" pitchFamily="34" charset="0"/>
              </a:rPr>
              <a:t>Objetivo </a:t>
            </a:r>
            <a:r>
              <a:rPr lang="es-EC" dirty="0" smtClean="0">
                <a:latin typeface="Helvetica LT Std Cond" panose="020B0506020202030204" pitchFamily="34" charset="0"/>
              </a:rPr>
              <a:t>6. “</a:t>
            </a:r>
            <a:r>
              <a:rPr lang="es-EC" dirty="0">
                <a:latin typeface="Helvetica LT Std Cond" panose="020B0506020202030204" pitchFamily="34" charset="0"/>
              </a:rPr>
              <a:t>Lograr una eficacia mayor del 70% en la Capacitación del personal” </a:t>
            </a:r>
            <a:endParaRPr lang="es-EC" dirty="0" smtClean="0">
              <a:latin typeface="Helvetica LT Std Cond" panose="020B0506020202030204" pitchFamily="34" charset="0"/>
            </a:endParaRPr>
          </a:p>
          <a:p>
            <a:pPr marL="0" indent="0">
              <a:buNone/>
            </a:pPr>
            <a:r>
              <a:rPr lang="es-EC" dirty="0" smtClean="0">
                <a:latin typeface="Helvetica LT Std Cond" panose="020B0506020202030204" pitchFamily="34" charset="0"/>
              </a:rPr>
              <a:t>Fórmula</a:t>
            </a:r>
            <a:r>
              <a:rPr lang="es-EC" dirty="0">
                <a:latin typeface="Helvetica LT Std Cond" panose="020B0506020202030204" pitchFamily="34" charset="0"/>
              </a:rPr>
              <a:t>: Formato para evaluación del desempeño del personal.</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704681185"/>
              </p:ext>
            </p:extLst>
          </p:nvPr>
        </p:nvGraphicFramePr>
        <p:xfrm>
          <a:off x="913794" y="2813191"/>
          <a:ext cx="10353761" cy="3758728"/>
        </p:xfrm>
        <a:graphic>
          <a:graphicData uri="http://schemas.openxmlformats.org/drawingml/2006/table">
            <a:tbl>
              <a:tblPr firstRow="1" firstCol="1" bandRow="1">
                <a:tableStyleId>{21E4AEA4-8DFA-4A89-87EB-49C32662AFE0}</a:tableStyleId>
              </a:tblPr>
              <a:tblGrid>
                <a:gridCol w="2678479">
                  <a:extLst>
                    <a:ext uri="{9D8B030D-6E8A-4147-A177-3AD203B41FA5}">
                      <a16:colId xmlns:a16="http://schemas.microsoft.com/office/drawing/2014/main" val="1516348090"/>
                    </a:ext>
                  </a:extLst>
                </a:gridCol>
                <a:gridCol w="1070384">
                  <a:extLst>
                    <a:ext uri="{9D8B030D-6E8A-4147-A177-3AD203B41FA5}">
                      <a16:colId xmlns:a16="http://schemas.microsoft.com/office/drawing/2014/main" val="2503824076"/>
                    </a:ext>
                  </a:extLst>
                </a:gridCol>
                <a:gridCol w="1071643">
                  <a:extLst>
                    <a:ext uri="{9D8B030D-6E8A-4147-A177-3AD203B41FA5}">
                      <a16:colId xmlns:a16="http://schemas.microsoft.com/office/drawing/2014/main" val="1915939198"/>
                    </a:ext>
                  </a:extLst>
                </a:gridCol>
                <a:gridCol w="891567">
                  <a:extLst>
                    <a:ext uri="{9D8B030D-6E8A-4147-A177-3AD203B41FA5}">
                      <a16:colId xmlns:a16="http://schemas.microsoft.com/office/drawing/2014/main" val="4160936594"/>
                    </a:ext>
                  </a:extLst>
                </a:gridCol>
                <a:gridCol w="1071643">
                  <a:extLst>
                    <a:ext uri="{9D8B030D-6E8A-4147-A177-3AD203B41FA5}">
                      <a16:colId xmlns:a16="http://schemas.microsoft.com/office/drawing/2014/main" val="2197720726"/>
                    </a:ext>
                  </a:extLst>
                </a:gridCol>
                <a:gridCol w="1249201">
                  <a:extLst>
                    <a:ext uri="{9D8B030D-6E8A-4147-A177-3AD203B41FA5}">
                      <a16:colId xmlns:a16="http://schemas.microsoft.com/office/drawing/2014/main" val="4166668924"/>
                    </a:ext>
                  </a:extLst>
                </a:gridCol>
                <a:gridCol w="1071643">
                  <a:extLst>
                    <a:ext uri="{9D8B030D-6E8A-4147-A177-3AD203B41FA5}">
                      <a16:colId xmlns:a16="http://schemas.microsoft.com/office/drawing/2014/main" val="4075896410"/>
                    </a:ext>
                  </a:extLst>
                </a:gridCol>
                <a:gridCol w="1249201">
                  <a:extLst>
                    <a:ext uri="{9D8B030D-6E8A-4147-A177-3AD203B41FA5}">
                      <a16:colId xmlns:a16="http://schemas.microsoft.com/office/drawing/2014/main" val="1654158127"/>
                    </a:ext>
                  </a:extLst>
                </a:gridCol>
              </a:tblGrid>
              <a:tr h="825382">
                <a:tc>
                  <a:txBody>
                    <a:bodyPr/>
                    <a:lstStyle/>
                    <a:p>
                      <a:pPr>
                        <a:lnSpc>
                          <a:spcPct val="200000"/>
                        </a:lnSpc>
                        <a:spcAft>
                          <a:spcPts val="0"/>
                        </a:spcAft>
                      </a:pPr>
                      <a:r>
                        <a:rPr lang="es-EC" sz="1500">
                          <a:effectLst/>
                        </a:rPr>
                        <a:t>Objetivo de calidad</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2012</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2013</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2014</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2015</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2016</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2017</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Meta</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2483992855"/>
                  </a:ext>
                </a:extLst>
              </a:tr>
              <a:tr h="412691">
                <a:tc>
                  <a:txBody>
                    <a:bodyPr/>
                    <a:lstStyle/>
                    <a:p>
                      <a:pPr>
                        <a:lnSpc>
                          <a:spcPct val="200000"/>
                        </a:lnSpc>
                        <a:spcAft>
                          <a:spcPts val="0"/>
                        </a:spcAft>
                      </a:pPr>
                      <a:r>
                        <a:rPr lang="es-EC" sz="1500">
                          <a:effectLst/>
                        </a:rPr>
                        <a:t>6.</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80,67%</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86,04%</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&gt;70%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411155149"/>
                  </a:ext>
                </a:extLst>
              </a:tr>
              <a:tr h="825382">
                <a:tc>
                  <a:txBody>
                    <a:bodyPr/>
                    <a:lstStyle/>
                    <a:p>
                      <a:pPr>
                        <a:lnSpc>
                          <a:spcPct val="200000"/>
                        </a:lnSpc>
                        <a:spcAft>
                          <a:spcPts val="0"/>
                        </a:spcAft>
                      </a:pPr>
                      <a:r>
                        <a:rPr lang="es-EC" sz="1500">
                          <a:effectLst/>
                        </a:rPr>
                        <a:t>Promedio 2012-2013</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2903842493"/>
                  </a:ext>
                </a:extLst>
              </a:tr>
              <a:tr h="825382">
                <a:tc>
                  <a:txBody>
                    <a:bodyPr/>
                    <a:lstStyle/>
                    <a:p>
                      <a:pPr>
                        <a:lnSpc>
                          <a:spcPct val="200000"/>
                        </a:lnSpc>
                        <a:spcAft>
                          <a:spcPts val="0"/>
                        </a:spcAft>
                      </a:pPr>
                      <a:r>
                        <a:rPr lang="es-EC" sz="1500">
                          <a:effectLst/>
                        </a:rPr>
                        <a:t>Promedio 2014-2015</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652631303"/>
                  </a:ext>
                </a:extLst>
              </a:tr>
              <a:tr h="825382">
                <a:tc>
                  <a:txBody>
                    <a:bodyPr/>
                    <a:lstStyle/>
                    <a:p>
                      <a:pPr>
                        <a:lnSpc>
                          <a:spcPct val="200000"/>
                        </a:lnSpc>
                        <a:spcAft>
                          <a:spcPts val="0"/>
                        </a:spcAft>
                      </a:pPr>
                      <a:r>
                        <a:rPr lang="es-EC" sz="1500">
                          <a:effectLst/>
                        </a:rPr>
                        <a:t>Promedio 2015-2017</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83.36%</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dirty="0">
                          <a:effectLst/>
                        </a:rPr>
                        <a:t> </a:t>
                      </a:r>
                      <a:endParaRPr lang="es-EC" sz="1800" dirty="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2728590127"/>
                  </a:ext>
                </a:extLst>
              </a:tr>
            </a:tbl>
          </a:graphicData>
        </a:graphic>
      </p:graphicFrame>
    </p:spTree>
    <p:extLst>
      <p:ext uri="{BB962C8B-B14F-4D97-AF65-F5344CB8AC3E}">
        <p14:creationId xmlns:p14="http://schemas.microsoft.com/office/powerpoint/2010/main" val="30310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95268" y="1392821"/>
            <a:ext cx="9001462" cy="2387600"/>
          </a:xfrm>
        </p:spPr>
        <p:txBody>
          <a:bodyPr>
            <a:noAutofit/>
          </a:bodyPr>
          <a:lstStyle/>
          <a:p>
            <a:r>
              <a:rPr lang="es-EC" sz="3600" dirty="0" smtClean="0">
                <a:latin typeface="Helvetica LT Std Cond" panose="020B0506020202030204" pitchFamily="34" charset="0"/>
              </a:rPr>
              <a:t>ESTUDIO DEL IMPACTO DE LA CERTIFICACIÓN ISO 9001:2015 EN LA COMPETITIVIDAD DE LAS EMPRESAS COMERCIALES ADUANERAS, ESTUDIO DE CASO EN CORDERO PROAÑO</a:t>
            </a:r>
            <a:endParaRPr lang="es-EC" sz="36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3177" y="4080135"/>
            <a:ext cx="1945644" cy="1901143"/>
          </a:xfrm>
          <a:prstGeom prst="rect">
            <a:avLst/>
          </a:prstGeom>
        </p:spPr>
      </p:pic>
    </p:spTree>
    <p:extLst>
      <p:ext uri="{BB962C8B-B14F-4D97-AF65-F5344CB8AC3E}">
        <p14:creationId xmlns:p14="http://schemas.microsoft.com/office/powerpoint/2010/main" val="359216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4" y="263328"/>
            <a:ext cx="10353761" cy="1326321"/>
          </a:xfrm>
        </p:spPr>
        <p:txBody>
          <a:bodyPr/>
          <a:lstStyle/>
          <a:p>
            <a:r>
              <a:rPr lang="es-EC" sz="3200" dirty="0" smtClean="0">
                <a:latin typeface="Helvetica LT Std Cond" panose="020B0506020202030204" pitchFamily="34" charset="0"/>
              </a:rPr>
              <a:t>AUDITORIA INTERNA ISO 9001</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 </a:t>
            </a:r>
            <a:r>
              <a:rPr lang="es-EC" sz="3200" dirty="0">
                <a:latin typeface="Helvetica LT Std Cond" panose="020B0506020202030204" pitchFamily="34" charset="0"/>
              </a:rPr>
              <a:t>de aduana </a:t>
            </a:r>
            <a:r>
              <a:rPr lang="es-EC" sz="3200" dirty="0" smtClean="0">
                <a:latin typeface="Helvetica LT Std Cond" panose="020B0506020202030204" pitchFamily="34" charset="0"/>
              </a:rPr>
              <a:t>oca</a:t>
            </a:r>
            <a:endParaRPr lang="es-EC" dirty="0"/>
          </a:p>
        </p:txBody>
      </p:sp>
      <p:sp>
        <p:nvSpPr>
          <p:cNvPr id="8" name="Marcador de contenido 7"/>
          <p:cNvSpPr>
            <a:spLocks noGrp="1"/>
          </p:cNvSpPr>
          <p:nvPr>
            <p:ph idx="1"/>
          </p:nvPr>
        </p:nvSpPr>
        <p:spPr>
          <a:xfrm>
            <a:off x="913795" y="1589649"/>
            <a:ext cx="10353762" cy="1063399"/>
          </a:xfrm>
        </p:spPr>
        <p:txBody>
          <a:bodyPr>
            <a:normAutofit/>
          </a:bodyPr>
          <a:lstStyle/>
          <a:p>
            <a:pPr marL="0" indent="0">
              <a:buNone/>
            </a:pPr>
            <a:r>
              <a:rPr lang="es-EC" dirty="0">
                <a:latin typeface="Helvetica LT Std Cond" panose="020B0506020202030204" pitchFamily="34" charset="0"/>
              </a:rPr>
              <a:t>Objetivo 7</a:t>
            </a:r>
            <a:r>
              <a:rPr lang="es-EC" dirty="0" smtClean="0">
                <a:latin typeface="Helvetica LT Std Cond" panose="020B0506020202030204" pitchFamily="34" charset="0"/>
              </a:rPr>
              <a:t>. </a:t>
            </a:r>
            <a:r>
              <a:rPr lang="es-EC" dirty="0">
                <a:latin typeface="Helvetica LT Std Cond" panose="020B0506020202030204" pitchFamily="34" charset="0"/>
              </a:rPr>
              <a:t>“Alcanzar un 100% en el cumplimiento del Plan de mantenimiento de Equipos” </a:t>
            </a:r>
            <a:endParaRPr lang="es-EC" dirty="0" smtClean="0">
              <a:latin typeface="Helvetica LT Std Cond" panose="020B0506020202030204" pitchFamily="34" charset="0"/>
            </a:endParaRPr>
          </a:p>
          <a:p>
            <a:pPr marL="0" indent="0">
              <a:buNone/>
            </a:pPr>
            <a:r>
              <a:rPr lang="es-EC" dirty="0" smtClean="0">
                <a:latin typeface="Helvetica LT Std Cond" panose="020B0506020202030204" pitchFamily="34" charset="0"/>
              </a:rPr>
              <a:t>Fórmula</a:t>
            </a:r>
            <a:r>
              <a:rPr lang="es-EC" dirty="0">
                <a:latin typeface="Helvetica LT Std Cond" panose="020B0506020202030204" pitchFamily="34" charset="0"/>
              </a:rPr>
              <a:t>: Tareas cumplidas / tareas planificadas.</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4150602523"/>
              </p:ext>
            </p:extLst>
          </p:nvPr>
        </p:nvGraphicFramePr>
        <p:xfrm>
          <a:off x="913794" y="2813191"/>
          <a:ext cx="10353761" cy="3843772"/>
        </p:xfrm>
        <a:graphic>
          <a:graphicData uri="http://schemas.openxmlformats.org/drawingml/2006/table">
            <a:tbl>
              <a:tblPr firstRow="1" firstCol="1" bandRow="1">
                <a:tableStyleId>{F5AB1C69-6EDB-4FF4-983F-18BD219EF322}</a:tableStyleId>
              </a:tblPr>
              <a:tblGrid>
                <a:gridCol w="2678479">
                  <a:extLst>
                    <a:ext uri="{9D8B030D-6E8A-4147-A177-3AD203B41FA5}">
                      <a16:colId xmlns:a16="http://schemas.microsoft.com/office/drawing/2014/main" val="2853105395"/>
                    </a:ext>
                  </a:extLst>
                </a:gridCol>
                <a:gridCol w="1070384">
                  <a:extLst>
                    <a:ext uri="{9D8B030D-6E8A-4147-A177-3AD203B41FA5}">
                      <a16:colId xmlns:a16="http://schemas.microsoft.com/office/drawing/2014/main" val="1011367194"/>
                    </a:ext>
                  </a:extLst>
                </a:gridCol>
                <a:gridCol w="1249201">
                  <a:extLst>
                    <a:ext uri="{9D8B030D-6E8A-4147-A177-3AD203B41FA5}">
                      <a16:colId xmlns:a16="http://schemas.microsoft.com/office/drawing/2014/main" val="1236403278"/>
                    </a:ext>
                  </a:extLst>
                </a:gridCol>
                <a:gridCol w="1071643">
                  <a:extLst>
                    <a:ext uri="{9D8B030D-6E8A-4147-A177-3AD203B41FA5}">
                      <a16:colId xmlns:a16="http://schemas.microsoft.com/office/drawing/2014/main" val="1407283283"/>
                    </a:ext>
                  </a:extLst>
                </a:gridCol>
                <a:gridCol w="1070384">
                  <a:extLst>
                    <a:ext uri="{9D8B030D-6E8A-4147-A177-3AD203B41FA5}">
                      <a16:colId xmlns:a16="http://schemas.microsoft.com/office/drawing/2014/main" val="4076105751"/>
                    </a:ext>
                  </a:extLst>
                </a:gridCol>
                <a:gridCol w="1071643">
                  <a:extLst>
                    <a:ext uri="{9D8B030D-6E8A-4147-A177-3AD203B41FA5}">
                      <a16:colId xmlns:a16="http://schemas.microsoft.com/office/drawing/2014/main" val="3224959643"/>
                    </a:ext>
                  </a:extLst>
                </a:gridCol>
                <a:gridCol w="1070384">
                  <a:extLst>
                    <a:ext uri="{9D8B030D-6E8A-4147-A177-3AD203B41FA5}">
                      <a16:colId xmlns:a16="http://schemas.microsoft.com/office/drawing/2014/main" val="3491626837"/>
                    </a:ext>
                  </a:extLst>
                </a:gridCol>
                <a:gridCol w="1071643">
                  <a:extLst>
                    <a:ext uri="{9D8B030D-6E8A-4147-A177-3AD203B41FA5}">
                      <a16:colId xmlns:a16="http://schemas.microsoft.com/office/drawing/2014/main" val="3729091027"/>
                    </a:ext>
                  </a:extLst>
                </a:gridCol>
              </a:tblGrid>
              <a:tr h="846643">
                <a:tc>
                  <a:txBody>
                    <a:bodyPr/>
                    <a:lstStyle/>
                    <a:p>
                      <a:pPr>
                        <a:lnSpc>
                          <a:spcPct val="200000"/>
                        </a:lnSpc>
                        <a:spcAft>
                          <a:spcPts val="0"/>
                        </a:spcAft>
                      </a:pPr>
                      <a:r>
                        <a:rPr lang="es-EC" sz="1500">
                          <a:effectLst/>
                        </a:rPr>
                        <a:t>Objetivo de calidad</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2012</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2013</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2014</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2015</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2016</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2017</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Meta</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1819932368"/>
                  </a:ext>
                </a:extLst>
              </a:tr>
              <a:tr h="412053">
                <a:tc>
                  <a:txBody>
                    <a:bodyPr/>
                    <a:lstStyle/>
                    <a:p>
                      <a:pPr>
                        <a:lnSpc>
                          <a:spcPct val="200000"/>
                        </a:lnSpc>
                        <a:spcAft>
                          <a:spcPts val="0"/>
                        </a:spcAft>
                      </a:pPr>
                      <a:r>
                        <a:rPr lang="es-EC" sz="1500">
                          <a:effectLst/>
                        </a:rPr>
                        <a:t>7.</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95%</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95,66%</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100 %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1606103954"/>
                  </a:ext>
                </a:extLst>
              </a:tr>
              <a:tr h="846643">
                <a:tc>
                  <a:txBody>
                    <a:bodyPr/>
                    <a:lstStyle/>
                    <a:p>
                      <a:pPr>
                        <a:lnSpc>
                          <a:spcPct val="200000"/>
                        </a:lnSpc>
                        <a:spcAft>
                          <a:spcPts val="0"/>
                        </a:spcAft>
                      </a:pPr>
                      <a:r>
                        <a:rPr lang="es-EC" sz="1500">
                          <a:effectLst/>
                        </a:rPr>
                        <a:t>Promedio 2012-2013</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95,33%</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635208236"/>
                  </a:ext>
                </a:extLst>
              </a:tr>
              <a:tr h="846643">
                <a:tc>
                  <a:txBody>
                    <a:bodyPr/>
                    <a:lstStyle/>
                    <a:p>
                      <a:pPr>
                        <a:lnSpc>
                          <a:spcPct val="200000"/>
                        </a:lnSpc>
                        <a:spcAft>
                          <a:spcPts val="0"/>
                        </a:spcAft>
                      </a:pPr>
                      <a:r>
                        <a:rPr lang="es-EC" sz="1500">
                          <a:effectLst/>
                        </a:rPr>
                        <a:t>Promedio 2014-2015</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3544170110"/>
                  </a:ext>
                </a:extLst>
              </a:tr>
              <a:tr h="846643">
                <a:tc>
                  <a:txBody>
                    <a:bodyPr/>
                    <a:lstStyle/>
                    <a:p>
                      <a:pPr>
                        <a:lnSpc>
                          <a:spcPct val="200000"/>
                        </a:lnSpc>
                        <a:spcAft>
                          <a:spcPts val="0"/>
                        </a:spcAft>
                      </a:pPr>
                      <a:r>
                        <a:rPr lang="es-EC" sz="1500">
                          <a:effectLst/>
                        </a:rPr>
                        <a:t>Promedio 2015-2017</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dirty="0">
                          <a:effectLst/>
                        </a:rPr>
                        <a:t> </a:t>
                      </a:r>
                      <a:endParaRPr lang="es-EC" sz="1800" dirty="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1488523448"/>
                  </a:ext>
                </a:extLst>
              </a:tr>
            </a:tbl>
          </a:graphicData>
        </a:graphic>
      </p:graphicFrame>
    </p:spTree>
    <p:extLst>
      <p:ext uri="{BB962C8B-B14F-4D97-AF65-F5344CB8AC3E}">
        <p14:creationId xmlns:p14="http://schemas.microsoft.com/office/powerpoint/2010/main" val="338434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319599"/>
            <a:ext cx="10353761" cy="1326321"/>
          </a:xfrm>
        </p:spPr>
        <p:txBody>
          <a:bodyPr/>
          <a:lstStyle/>
          <a:p>
            <a:r>
              <a:rPr lang="es-EC" sz="3200" dirty="0" smtClean="0">
                <a:latin typeface="Helvetica LT Std Cond" panose="020B0506020202030204" pitchFamily="34" charset="0"/>
              </a:rPr>
              <a:t>AUDITORIA INTERNA ISO 9001</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 </a:t>
            </a:r>
            <a:r>
              <a:rPr lang="es-EC" sz="3200" dirty="0">
                <a:latin typeface="Helvetica LT Std Cond" panose="020B0506020202030204" pitchFamily="34" charset="0"/>
              </a:rPr>
              <a:t>de aduana </a:t>
            </a:r>
            <a:r>
              <a:rPr lang="es-EC" sz="3200" dirty="0" smtClean="0">
                <a:latin typeface="Helvetica LT Std Cond" panose="020B0506020202030204" pitchFamily="34" charset="0"/>
              </a:rPr>
              <a:t>oca</a:t>
            </a:r>
            <a:endParaRPr lang="es-EC" dirty="0"/>
          </a:p>
        </p:txBody>
      </p:sp>
      <p:sp>
        <p:nvSpPr>
          <p:cNvPr id="8" name="Marcador de contenido 7"/>
          <p:cNvSpPr>
            <a:spLocks noGrp="1"/>
          </p:cNvSpPr>
          <p:nvPr>
            <p:ph idx="1"/>
          </p:nvPr>
        </p:nvSpPr>
        <p:spPr>
          <a:xfrm>
            <a:off x="913795" y="1645920"/>
            <a:ext cx="10353762" cy="1007128"/>
          </a:xfrm>
        </p:spPr>
        <p:txBody>
          <a:bodyPr>
            <a:normAutofit/>
          </a:bodyPr>
          <a:lstStyle/>
          <a:p>
            <a:pPr marL="0" indent="0">
              <a:buNone/>
            </a:pPr>
            <a:r>
              <a:rPr lang="es-EC" dirty="0">
                <a:latin typeface="Helvetica LT Std Cond" panose="020B0506020202030204" pitchFamily="34" charset="0"/>
              </a:rPr>
              <a:t>Objetivo </a:t>
            </a:r>
            <a:r>
              <a:rPr lang="es-EC" dirty="0" smtClean="0">
                <a:latin typeface="Helvetica LT Std Cond" panose="020B0506020202030204" pitchFamily="34" charset="0"/>
              </a:rPr>
              <a:t>8. </a:t>
            </a:r>
            <a:r>
              <a:rPr lang="es-EC" dirty="0">
                <a:latin typeface="Helvetica LT Std Cond" panose="020B0506020202030204" pitchFamily="34" charset="0"/>
              </a:rPr>
              <a:t>“Reducir los errores en facturación al 5%” </a:t>
            </a:r>
            <a:endParaRPr lang="es-EC" dirty="0" smtClean="0">
              <a:latin typeface="Helvetica LT Std Cond" panose="020B0506020202030204" pitchFamily="34" charset="0"/>
            </a:endParaRPr>
          </a:p>
          <a:p>
            <a:pPr marL="0" indent="0">
              <a:buNone/>
            </a:pPr>
            <a:r>
              <a:rPr lang="es-EC" dirty="0" smtClean="0">
                <a:latin typeface="Helvetica LT Std Cond" panose="020B0506020202030204" pitchFamily="34" charset="0"/>
              </a:rPr>
              <a:t>Fórmula</a:t>
            </a:r>
            <a:r>
              <a:rPr lang="es-EC" dirty="0">
                <a:latin typeface="Helvetica LT Std Cond" panose="020B0506020202030204" pitchFamily="34" charset="0"/>
              </a:rPr>
              <a:t>: (Errores en facturas / total de facturas realizadas) *100.</a:t>
            </a:r>
            <a:endParaRPr lang="es-EC" dirty="0" smtClean="0">
              <a:latin typeface="Helvetica LT Std Cond" panose="020B0506020202030204" pitchFamily="34" charset="0"/>
            </a:endParaRPr>
          </a:p>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466753288"/>
              </p:ext>
            </p:extLst>
          </p:nvPr>
        </p:nvGraphicFramePr>
        <p:xfrm>
          <a:off x="806914" y="2813191"/>
          <a:ext cx="10460642" cy="3771232"/>
        </p:xfrm>
        <a:graphic>
          <a:graphicData uri="http://schemas.openxmlformats.org/drawingml/2006/table">
            <a:tbl>
              <a:tblPr firstRow="1" firstCol="1" bandRow="1">
                <a:tableStyleId>{7DF18680-E054-41AD-8BC1-D1AEF772440D}</a:tableStyleId>
              </a:tblPr>
              <a:tblGrid>
                <a:gridCol w="2525465">
                  <a:extLst>
                    <a:ext uri="{9D8B030D-6E8A-4147-A177-3AD203B41FA5}">
                      <a16:colId xmlns:a16="http://schemas.microsoft.com/office/drawing/2014/main" val="3123335062"/>
                    </a:ext>
                  </a:extLst>
                </a:gridCol>
                <a:gridCol w="1081434">
                  <a:extLst>
                    <a:ext uri="{9D8B030D-6E8A-4147-A177-3AD203B41FA5}">
                      <a16:colId xmlns:a16="http://schemas.microsoft.com/office/drawing/2014/main" val="1566022403"/>
                    </a:ext>
                  </a:extLst>
                </a:gridCol>
                <a:gridCol w="1082705">
                  <a:extLst>
                    <a:ext uri="{9D8B030D-6E8A-4147-A177-3AD203B41FA5}">
                      <a16:colId xmlns:a16="http://schemas.microsoft.com/office/drawing/2014/main" val="828891750"/>
                    </a:ext>
                  </a:extLst>
                </a:gridCol>
                <a:gridCol w="1081434">
                  <a:extLst>
                    <a:ext uri="{9D8B030D-6E8A-4147-A177-3AD203B41FA5}">
                      <a16:colId xmlns:a16="http://schemas.microsoft.com/office/drawing/2014/main" val="3753291590"/>
                    </a:ext>
                  </a:extLst>
                </a:gridCol>
                <a:gridCol w="1082705">
                  <a:extLst>
                    <a:ext uri="{9D8B030D-6E8A-4147-A177-3AD203B41FA5}">
                      <a16:colId xmlns:a16="http://schemas.microsoft.com/office/drawing/2014/main" val="284820125"/>
                    </a:ext>
                  </a:extLst>
                </a:gridCol>
                <a:gridCol w="1262097">
                  <a:extLst>
                    <a:ext uri="{9D8B030D-6E8A-4147-A177-3AD203B41FA5}">
                      <a16:colId xmlns:a16="http://schemas.microsoft.com/office/drawing/2014/main" val="1569264381"/>
                    </a:ext>
                  </a:extLst>
                </a:gridCol>
                <a:gridCol w="1262097">
                  <a:extLst>
                    <a:ext uri="{9D8B030D-6E8A-4147-A177-3AD203B41FA5}">
                      <a16:colId xmlns:a16="http://schemas.microsoft.com/office/drawing/2014/main" val="3856856784"/>
                    </a:ext>
                  </a:extLst>
                </a:gridCol>
                <a:gridCol w="1082705">
                  <a:extLst>
                    <a:ext uri="{9D8B030D-6E8A-4147-A177-3AD203B41FA5}">
                      <a16:colId xmlns:a16="http://schemas.microsoft.com/office/drawing/2014/main" val="1450672652"/>
                    </a:ext>
                  </a:extLst>
                </a:gridCol>
              </a:tblGrid>
              <a:tr h="828508">
                <a:tc>
                  <a:txBody>
                    <a:bodyPr/>
                    <a:lstStyle/>
                    <a:p>
                      <a:pPr>
                        <a:lnSpc>
                          <a:spcPct val="200000"/>
                        </a:lnSpc>
                        <a:spcAft>
                          <a:spcPts val="0"/>
                        </a:spcAft>
                      </a:pPr>
                      <a:r>
                        <a:rPr lang="es-EC" sz="1500">
                          <a:effectLst/>
                        </a:rPr>
                        <a:t>Objetivo de calidad</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2012</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2013</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2014</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2015</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2016</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2017</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Meta</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extLst>
                  <a:ext uri="{0D108BD9-81ED-4DB2-BD59-A6C34878D82A}">
                    <a16:rowId xmlns:a16="http://schemas.microsoft.com/office/drawing/2014/main" val="4090348182"/>
                  </a:ext>
                </a:extLst>
              </a:tr>
              <a:tr h="414254">
                <a:tc>
                  <a:txBody>
                    <a:bodyPr/>
                    <a:lstStyle/>
                    <a:p>
                      <a:pPr>
                        <a:lnSpc>
                          <a:spcPct val="200000"/>
                        </a:lnSpc>
                        <a:spcAft>
                          <a:spcPts val="0"/>
                        </a:spcAft>
                      </a:pPr>
                      <a:r>
                        <a:rPr lang="es-EC" sz="1500">
                          <a:effectLst/>
                        </a:rPr>
                        <a:t>8.</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spcAft>
                          <a:spcPts val="0"/>
                        </a:spcAft>
                      </a:pPr>
                      <a:r>
                        <a:rPr lang="es-EC" sz="1500">
                          <a:effectLst/>
                        </a:rPr>
                        <a:t>1,65%</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spcAft>
                          <a:spcPts val="0"/>
                        </a:spcAft>
                      </a:pPr>
                      <a:r>
                        <a:rPr lang="es-EC" sz="1500">
                          <a:effectLst/>
                        </a:rPr>
                        <a:t>1,55%</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spcAft>
                          <a:spcPts val="0"/>
                        </a:spcAft>
                      </a:pPr>
                      <a:r>
                        <a:rPr lang="es-EC" sz="1500">
                          <a:effectLst/>
                        </a:rPr>
                        <a:t>1,25%</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spcAft>
                          <a:spcPts val="0"/>
                        </a:spcAft>
                      </a:pPr>
                      <a:r>
                        <a:rPr lang="es-EC" sz="1500">
                          <a:effectLst/>
                        </a:rPr>
                        <a:t>1,35%</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spcAft>
                          <a:spcPts val="0"/>
                        </a:spcAft>
                      </a:pPr>
                      <a:r>
                        <a:rPr lang="es-EC" sz="1500">
                          <a:effectLst/>
                        </a:rPr>
                        <a:t>1,40%</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spcAft>
                          <a:spcPts val="0"/>
                        </a:spcAft>
                      </a:pPr>
                      <a:r>
                        <a:rPr lang="es-EC" sz="1500">
                          <a:effectLst/>
                        </a:rPr>
                        <a:t>1,17%</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spcAft>
                          <a:spcPts val="0"/>
                        </a:spcAft>
                      </a:pPr>
                      <a:r>
                        <a:rPr lang="es-EC" sz="1500">
                          <a:effectLst/>
                        </a:rPr>
                        <a:t>&lt; 5%</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extLst>
                  <a:ext uri="{0D108BD9-81ED-4DB2-BD59-A6C34878D82A}">
                    <a16:rowId xmlns:a16="http://schemas.microsoft.com/office/drawing/2014/main" val="1575216837"/>
                  </a:ext>
                </a:extLst>
              </a:tr>
              <a:tr h="828508">
                <a:tc>
                  <a:txBody>
                    <a:bodyPr/>
                    <a:lstStyle/>
                    <a:p>
                      <a:pPr>
                        <a:lnSpc>
                          <a:spcPct val="200000"/>
                        </a:lnSpc>
                        <a:spcAft>
                          <a:spcPts val="0"/>
                        </a:spcAft>
                      </a:pPr>
                      <a:r>
                        <a:rPr lang="es-EC" sz="1500">
                          <a:effectLst/>
                        </a:rPr>
                        <a:t>Promedio 2012-2013</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1,60%</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extLst>
                  <a:ext uri="{0D108BD9-81ED-4DB2-BD59-A6C34878D82A}">
                    <a16:rowId xmlns:a16="http://schemas.microsoft.com/office/drawing/2014/main" val="2567456141"/>
                  </a:ext>
                </a:extLst>
              </a:tr>
              <a:tr h="828508">
                <a:tc>
                  <a:txBody>
                    <a:bodyPr/>
                    <a:lstStyle/>
                    <a:p>
                      <a:pPr>
                        <a:lnSpc>
                          <a:spcPct val="200000"/>
                        </a:lnSpc>
                        <a:spcAft>
                          <a:spcPts val="0"/>
                        </a:spcAft>
                      </a:pPr>
                      <a:r>
                        <a:rPr lang="es-EC" sz="1500">
                          <a:effectLst/>
                        </a:rPr>
                        <a:t>Promedio 2014-2015</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1,30%</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extLst>
                  <a:ext uri="{0D108BD9-81ED-4DB2-BD59-A6C34878D82A}">
                    <a16:rowId xmlns:a16="http://schemas.microsoft.com/office/drawing/2014/main" val="519809313"/>
                  </a:ext>
                </a:extLst>
              </a:tr>
              <a:tr h="828508">
                <a:tc>
                  <a:txBody>
                    <a:bodyPr/>
                    <a:lstStyle/>
                    <a:p>
                      <a:pPr>
                        <a:lnSpc>
                          <a:spcPct val="200000"/>
                        </a:lnSpc>
                        <a:spcAft>
                          <a:spcPts val="0"/>
                        </a:spcAft>
                      </a:pPr>
                      <a:r>
                        <a:rPr lang="es-EC" sz="1500">
                          <a:effectLst/>
                        </a:rPr>
                        <a:t>Promedio 2015-2017</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a:effectLst/>
                        </a:rPr>
                        <a:t>1,29%</a:t>
                      </a:r>
                      <a:endParaRPr lang="es-EC" sz="1800">
                        <a:effectLst/>
                        <a:latin typeface="Helvetica" pitchFamily="50" charset="0"/>
                        <a:ea typeface="Calibri" panose="020F0502020204030204" pitchFamily="34" charset="0"/>
                        <a:cs typeface="Times New Roman" panose="02020603050405020304" pitchFamily="18" charset="0"/>
                      </a:endParaRPr>
                    </a:p>
                  </a:txBody>
                  <a:tcPr marL="102593" marR="102593" marT="0" marB="0"/>
                </a:tc>
                <a:tc>
                  <a:txBody>
                    <a:bodyPr/>
                    <a:lstStyle/>
                    <a:p>
                      <a:pPr>
                        <a:lnSpc>
                          <a:spcPct val="200000"/>
                        </a:lnSpc>
                        <a:spcAft>
                          <a:spcPts val="0"/>
                        </a:spcAft>
                      </a:pPr>
                      <a:r>
                        <a:rPr lang="es-EC" sz="1500" dirty="0">
                          <a:effectLst/>
                        </a:rPr>
                        <a:t> </a:t>
                      </a:r>
                      <a:endParaRPr lang="es-EC" sz="1800" dirty="0">
                        <a:effectLst/>
                        <a:latin typeface="Helvetica" pitchFamily="50" charset="0"/>
                        <a:ea typeface="Calibri" panose="020F0502020204030204" pitchFamily="34" charset="0"/>
                        <a:cs typeface="Times New Roman" panose="02020603050405020304" pitchFamily="18" charset="0"/>
                      </a:endParaRPr>
                    </a:p>
                  </a:txBody>
                  <a:tcPr marL="102593" marR="102593" marT="0" marB="0"/>
                </a:tc>
                <a:extLst>
                  <a:ext uri="{0D108BD9-81ED-4DB2-BD59-A6C34878D82A}">
                    <a16:rowId xmlns:a16="http://schemas.microsoft.com/office/drawing/2014/main" val="3733862654"/>
                  </a:ext>
                </a:extLst>
              </a:tr>
            </a:tbl>
          </a:graphicData>
        </a:graphic>
      </p:graphicFrame>
    </p:spTree>
    <p:extLst>
      <p:ext uri="{BB962C8B-B14F-4D97-AF65-F5344CB8AC3E}">
        <p14:creationId xmlns:p14="http://schemas.microsoft.com/office/powerpoint/2010/main" val="421102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4" y="305531"/>
            <a:ext cx="10353761" cy="1326321"/>
          </a:xfrm>
        </p:spPr>
        <p:txBody>
          <a:bodyPr/>
          <a:lstStyle/>
          <a:p>
            <a:r>
              <a:rPr lang="es-EC" sz="3200" dirty="0" smtClean="0">
                <a:latin typeface="Helvetica LT Std Cond" panose="020B0506020202030204" pitchFamily="34" charset="0"/>
              </a:rPr>
              <a:t>AUDITORIA INTERNA ISO 9001</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 </a:t>
            </a:r>
            <a:r>
              <a:rPr lang="es-EC" sz="3200" dirty="0">
                <a:latin typeface="Helvetica LT Std Cond" panose="020B0506020202030204" pitchFamily="34" charset="0"/>
              </a:rPr>
              <a:t>de aduana </a:t>
            </a:r>
            <a:r>
              <a:rPr lang="es-EC" sz="3200" dirty="0" smtClean="0">
                <a:latin typeface="Helvetica LT Std Cond" panose="020B0506020202030204" pitchFamily="34" charset="0"/>
              </a:rPr>
              <a:t>oca</a:t>
            </a:r>
            <a:endParaRPr lang="es-EC" dirty="0"/>
          </a:p>
        </p:txBody>
      </p:sp>
      <p:sp>
        <p:nvSpPr>
          <p:cNvPr id="8" name="Marcador de contenido 7"/>
          <p:cNvSpPr>
            <a:spLocks noGrp="1"/>
          </p:cNvSpPr>
          <p:nvPr>
            <p:ph idx="1"/>
          </p:nvPr>
        </p:nvSpPr>
        <p:spPr>
          <a:xfrm>
            <a:off x="913795" y="1631852"/>
            <a:ext cx="10353762" cy="1021196"/>
          </a:xfrm>
        </p:spPr>
        <p:txBody>
          <a:bodyPr>
            <a:normAutofit/>
          </a:bodyPr>
          <a:lstStyle/>
          <a:p>
            <a:pPr marL="0" indent="0">
              <a:buNone/>
            </a:pPr>
            <a:r>
              <a:rPr lang="es-EC" dirty="0">
                <a:latin typeface="Helvetica LT Std Cond" panose="020B0506020202030204" pitchFamily="34" charset="0"/>
              </a:rPr>
              <a:t>Objetivo </a:t>
            </a:r>
            <a:r>
              <a:rPr lang="es-EC" dirty="0" smtClean="0">
                <a:latin typeface="Helvetica LT Std Cond" panose="020B0506020202030204" pitchFamily="34" charset="0"/>
              </a:rPr>
              <a:t>9. </a:t>
            </a:r>
            <a:r>
              <a:rPr lang="es-EC" dirty="0">
                <a:latin typeface="Helvetica LT Std Cond" panose="020B0506020202030204" pitchFamily="34" charset="0"/>
              </a:rPr>
              <a:t>“Alcanzar un 90% en la gestión de cobro trimestral”. </a:t>
            </a:r>
            <a:endParaRPr lang="es-EC" dirty="0" smtClean="0">
              <a:latin typeface="Helvetica LT Std Cond" panose="020B0506020202030204" pitchFamily="34" charset="0"/>
            </a:endParaRPr>
          </a:p>
          <a:p>
            <a:pPr marL="0" indent="0">
              <a:buNone/>
            </a:pPr>
            <a:r>
              <a:rPr lang="es-EC" dirty="0" smtClean="0">
                <a:latin typeface="Helvetica LT Std Cond" panose="020B0506020202030204" pitchFamily="34" charset="0"/>
              </a:rPr>
              <a:t>Fórmula</a:t>
            </a:r>
            <a:r>
              <a:rPr lang="es-EC" dirty="0">
                <a:latin typeface="Helvetica LT Std Cond" panose="020B0506020202030204" pitchFamily="34" charset="0"/>
              </a:rPr>
              <a:t>: (Total cobrado ($) / Total facturado ($)) *100.</a:t>
            </a:r>
          </a:p>
        </p:txBody>
      </p:sp>
      <p:graphicFrame>
        <p:nvGraphicFramePr>
          <p:cNvPr id="3" name="Tabla 2"/>
          <p:cNvGraphicFramePr>
            <a:graphicFrameLocks noGrp="1"/>
          </p:cNvGraphicFramePr>
          <p:nvPr>
            <p:extLst>
              <p:ext uri="{D42A27DB-BD31-4B8C-83A1-F6EECF244321}">
                <p14:modId xmlns:p14="http://schemas.microsoft.com/office/powerpoint/2010/main" val="4208352941"/>
              </p:ext>
            </p:extLst>
          </p:nvPr>
        </p:nvGraphicFramePr>
        <p:xfrm>
          <a:off x="913794" y="2813191"/>
          <a:ext cx="10353761" cy="3817512"/>
        </p:xfrm>
        <a:graphic>
          <a:graphicData uri="http://schemas.openxmlformats.org/drawingml/2006/table">
            <a:tbl>
              <a:tblPr firstRow="1" firstCol="1" bandRow="1">
                <a:tableStyleId>{93296810-A885-4BE3-A3E7-6D5BEEA58F35}</a:tableStyleId>
              </a:tblPr>
              <a:tblGrid>
                <a:gridCol w="2499662">
                  <a:extLst>
                    <a:ext uri="{9D8B030D-6E8A-4147-A177-3AD203B41FA5}">
                      <a16:colId xmlns:a16="http://schemas.microsoft.com/office/drawing/2014/main" val="2117768063"/>
                    </a:ext>
                  </a:extLst>
                </a:gridCol>
                <a:gridCol w="1070384">
                  <a:extLst>
                    <a:ext uri="{9D8B030D-6E8A-4147-A177-3AD203B41FA5}">
                      <a16:colId xmlns:a16="http://schemas.microsoft.com/office/drawing/2014/main" val="1533696267"/>
                    </a:ext>
                  </a:extLst>
                </a:gridCol>
                <a:gridCol w="1250460">
                  <a:extLst>
                    <a:ext uri="{9D8B030D-6E8A-4147-A177-3AD203B41FA5}">
                      <a16:colId xmlns:a16="http://schemas.microsoft.com/office/drawing/2014/main" val="3988539836"/>
                    </a:ext>
                  </a:extLst>
                </a:gridCol>
                <a:gridCol w="891567">
                  <a:extLst>
                    <a:ext uri="{9D8B030D-6E8A-4147-A177-3AD203B41FA5}">
                      <a16:colId xmlns:a16="http://schemas.microsoft.com/office/drawing/2014/main" val="1089895655"/>
                    </a:ext>
                  </a:extLst>
                </a:gridCol>
                <a:gridCol w="1071643">
                  <a:extLst>
                    <a:ext uri="{9D8B030D-6E8A-4147-A177-3AD203B41FA5}">
                      <a16:colId xmlns:a16="http://schemas.microsoft.com/office/drawing/2014/main" val="716065427"/>
                    </a:ext>
                  </a:extLst>
                </a:gridCol>
                <a:gridCol w="1070384">
                  <a:extLst>
                    <a:ext uri="{9D8B030D-6E8A-4147-A177-3AD203B41FA5}">
                      <a16:colId xmlns:a16="http://schemas.microsoft.com/office/drawing/2014/main" val="4140976899"/>
                    </a:ext>
                  </a:extLst>
                </a:gridCol>
                <a:gridCol w="1250460">
                  <a:extLst>
                    <a:ext uri="{9D8B030D-6E8A-4147-A177-3AD203B41FA5}">
                      <a16:colId xmlns:a16="http://schemas.microsoft.com/office/drawing/2014/main" val="1707946737"/>
                    </a:ext>
                  </a:extLst>
                </a:gridCol>
                <a:gridCol w="1249201">
                  <a:extLst>
                    <a:ext uri="{9D8B030D-6E8A-4147-A177-3AD203B41FA5}">
                      <a16:colId xmlns:a16="http://schemas.microsoft.com/office/drawing/2014/main" val="3620123869"/>
                    </a:ext>
                  </a:extLst>
                </a:gridCol>
              </a:tblGrid>
              <a:tr h="840078">
                <a:tc>
                  <a:txBody>
                    <a:bodyPr/>
                    <a:lstStyle/>
                    <a:p>
                      <a:pPr>
                        <a:lnSpc>
                          <a:spcPct val="200000"/>
                        </a:lnSpc>
                        <a:spcAft>
                          <a:spcPts val="0"/>
                        </a:spcAft>
                      </a:pPr>
                      <a:r>
                        <a:rPr lang="es-EC" sz="1500">
                          <a:effectLst/>
                        </a:rPr>
                        <a:t>Objetivo de calidad</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2012</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2013</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2014</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2015</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2016</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2017</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Meta</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94432589"/>
                  </a:ext>
                </a:extLst>
              </a:tr>
              <a:tr h="454659">
                <a:tc>
                  <a:txBody>
                    <a:bodyPr/>
                    <a:lstStyle/>
                    <a:p>
                      <a:pPr>
                        <a:lnSpc>
                          <a:spcPct val="200000"/>
                        </a:lnSpc>
                        <a:spcAft>
                          <a:spcPts val="0"/>
                        </a:spcAft>
                      </a:pPr>
                      <a:r>
                        <a:rPr lang="es-EC" sz="1500">
                          <a:effectLst/>
                        </a:rPr>
                        <a:t>9.</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94,26%</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94,18%</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96,04%</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spcAft>
                          <a:spcPts val="0"/>
                        </a:spcAft>
                      </a:pPr>
                      <a:r>
                        <a:rPr lang="es-EC" sz="1500">
                          <a:effectLst/>
                        </a:rPr>
                        <a:t>90%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1851979176"/>
                  </a:ext>
                </a:extLst>
              </a:tr>
              <a:tr h="840078">
                <a:tc>
                  <a:txBody>
                    <a:bodyPr/>
                    <a:lstStyle/>
                    <a:p>
                      <a:pPr>
                        <a:lnSpc>
                          <a:spcPct val="200000"/>
                        </a:lnSpc>
                        <a:spcAft>
                          <a:spcPts val="0"/>
                        </a:spcAft>
                      </a:pPr>
                      <a:r>
                        <a:rPr lang="es-EC" sz="1500">
                          <a:effectLst/>
                        </a:rPr>
                        <a:t>Promedio 2012-2013</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94,22%</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2314455028"/>
                  </a:ext>
                </a:extLst>
              </a:tr>
              <a:tr h="840078">
                <a:tc>
                  <a:txBody>
                    <a:bodyPr/>
                    <a:lstStyle/>
                    <a:p>
                      <a:pPr>
                        <a:lnSpc>
                          <a:spcPct val="200000"/>
                        </a:lnSpc>
                        <a:spcAft>
                          <a:spcPts val="0"/>
                        </a:spcAft>
                      </a:pPr>
                      <a:r>
                        <a:rPr lang="es-EC" sz="1500">
                          <a:effectLst/>
                        </a:rPr>
                        <a:t>Promedio 2014-2015</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100%</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1172521893"/>
                  </a:ext>
                </a:extLst>
              </a:tr>
              <a:tr h="840078">
                <a:tc>
                  <a:txBody>
                    <a:bodyPr/>
                    <a:lstStyle/>
                    <a:p>
                      <a:pPr>
                        <a:lnSpc>
                          <a:spcPct val="200000"/>
                        </a:lnSpc>
                        <a:spcAft>
                          <a:spcPts val="0"/>
                        </a:spcAft>
                      </a:pPr>
                      <a:r>
                        <a:rPr lang="es-EC" sz="1500">
                          <a:effectLst/>
                        </a:rPr>
                        <a:t>Promedio 2015-2017</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 </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a:effectLst/>
                        </a:rPr>
                        <a:t>98,02%</a:t>
                      </a:r>
                      <a:endParaRPr lang="es-EC" sz="1800">
                        <a:effectLst/>
                        <a:latin typeface="Helvetica" pitchFamily="50" charset="0"/>
                        <a:ea typeface="Calibri" panose="020F0502020204030204" pitchFamily="34" charset="0"/>
                        <a:cs typeface="Times New Roman" panose="02020603050405020304" pitchFamily="18" charset="0"/>
                      </a:endParaRPr>
                    </a:p>
                  </a:txBody>
                  <a:tcPr marL="102298" marR="102298" marT="0" marB="0"/>
                </a:tc>
                <a:tc>
                  <a:txBody>
                    <a:bodyPr/>
                    <a:lstStyle/>
                    <a:p>
                      <a:pPr>
                        <a:lnSpc>
                          <a:spcPct val="200000"/>
                        </a:lnSpc>
                        <a:spcAft>
                          <a:spcPts val="0"/>
                        </a:spcAft>
                      </a:pPr>
                      <a:r>
                        <a:rPr lang="es-EC" sz="1500" dirty="0">
                          <a:effectLst/>
                        </a:rPr>
                        <a:t> </a:t>
                      </a:r>
                      <a:endParaRPr lang="es-EC" sz="1800" dirty="0">
                        <a:effectLst/>
                        <a:latin typeface="Helvetica" pitchFamily="50" charset="0"/>
                        <a:ea typeface="Calibri" panose="020F0502020204030204" pitchFamily="34" charset="0"/>
                        <a:cs typeface="Times New Roman" panose="02020603050405020304" pitchFamily="18" charset="0"/>
                      </a:endParaRPr>
                    </a:p>
                  </a:txBody>
                  <a:tcPr marL="102298" marR="102298" marT="0" marB="0"/>
                </a:tc>
                <a:extLst>
                  <a:ext uri="{0D108BD9-81ED-4DB2-BD59-A6C34878D82A}">
                    <a16:rowId xmlns:a16="http://schemas.microsoft.com/office/drawing/2014/main" val="3628446526"/>
                  </a:ext>
                </a:extLst>
              </a:tr>
            </a:tbl>
          </a:graphicData>
        </a:graphic>
      </p:graphicFrame>
    </p:spTree>
    <p:extLst>
      <p:ext uri="{BB962C8B-B14F-4D97-AF65-F5344CB8AC3E}">
        <p14:creationId xmlns:p14="http://schemas.microsoft.com/office/powerpoint/2010/main" val="29892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latin typeface="Helvetica LT Std Cond" panose="020B0506020202030204" pitchFamily="34" charset="0"/>
              </a:rPr>
              <a:t>Matriz evaluación de factores internos</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 </a:t>
            </a:r>
            <a:r>
              <a:rPr lang="es-EC" sz="3200" dirty="0">
                <a:latin typeface="Helvetica LT Std Cond" panose="020B0506020202030204" pitchFamily="34" charset="0"/>
              </a:rPr>
              <a:t>de aduana </a:t>
            </a:r>
            <a:r>
              <a:rPr lang="es-EC" sz="3200" dirty="0" smtClean="0">
                <a:latin typeface="Helvetica LT Std Cond" panose="020B0506020202030204" pitchFamily="34" charset="0"/>
              </a:rPr>
              <a:t>oca</a:t>
            </a:r>
            <a:endParaRPr lang="es-EC" dirty="0"/>
          </a:p>
        </p:txBody>
      </p:sp>
      <p:graphicFrame>
        <p:nvGraphicFramePr>
          <p:cNvPr id="5" name="Marcador de contenido 4"/>
          <p:cNvGraphicFramePr>
            <a:graphicFrameLocks noGrp="1"/>
          </p:cNvGraphicFramePr>
          <p:nvPr>
            <p:ph idx="1"/>
            <p:extLst/>
          </p:nvPr>
        </p:nvGraphicFramePr>
        <p:xfrm>
          <a:off x="758254" y="2176530"/>
          <a:ext cx="10665307" cy="4082602"/>
        </p:xfrm>
        <a:graphic>
          <a:graphicData uri="http://schemas.openxmlformats.org/drawingml/2006/table">
            <a:tbl>
              <a:tblPr firstRow="1" bandRow="1">
                <a:tableStyleId>{00A15C55-8517-42AA-B614-E9B94910E393}</a:tableStyleId>
              </a:tblPr>
              <a:tblGrid>
                <a:gridCol w="6624948">
                  <a:extLst>
                    <a:ext uri="{9D8B030D-6E8A-4147-A177-3AD203B41FA5}">
                      <a16:colId xmlns:a16="http://schemas.microsoft.com/office/drawing/2014/main" val="1919411796"/>
                    </a:ext>
                  </a:extLst>
                </a:gridCol>
                <a:gridCol w="1284507">
                  <a:extLst>
                    <a:ext uri="{9D8B030D-6E8A-4147-A177-3AD203B41FA5}">
                      <a16:colId xmlns:a16="http://schemas.microsoft.com/office/drawing/2014/main" val="2869530103"/>
                    </a:ext>
                  </a:extLst>
                </a:gridCol>
                <a:gridCol w="1102860">
                  <a:extLst>
                    <a:ext uri="{9D8B030D-6E8A-4147-A177-3AD203B41FA5}">
                      <a16:colId xmlns:a16="http://schemas.microsoft.com/office/drawing/2014/main" val="1760799278"/>
                    </a:ext>
                  </a:extLst>
                </a:gridCol>
                <a:gridCol w="1652992">
                  <a:extLst>
                    <a:ext uri="{9D8B030D-6E8A-4147-A177-3AD203B41FA5}">
                      <a16:colId xmlns:a16="http://schemas.microsoft.com/office/drawing/2014/main" val="2401893126"/>
                    </a:ext>
                  </a:extLst>
                </a:gridCol>
              </a:tblGrid>
              <a:tr h="866334">
                <a:tc>
                  <a:txBody>
                    <a:bodyPr/>
                    <a:lstStyle/>
                    <a:p>
                      <a:pPr>
                        <a:spcAft>
                          <a:spcPts val="0"/>
                        </a:spcAft>
                      </a:pPr>
                      <a:r>
                        <a:rPr lang="es-EC" sz="1600" dirty="0">
                          <a:effectLst/>
                          <a:latin typeface="Helvetica" pitchFamily="50" charset="0"/>
                        </a:rPr>
                        <a:t>Factores internos clave</a:t>
                      </a:r>
                      <a:endParaRPr lang="es-EC" sz="1600" dirty="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Ponde-ración</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Clasifi-cación</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Puntua-ciones  ponderadas</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extLst>
                  <a:ext uri="{0D108BD9-81ED-4DB2-BD59-A6C34878D82A}">
                    <a16:rowId xmlns:a16="http://schemas.microsoft.com/office/drawing/2014/main" val="3668826504"/>
                  </a:ext>
                </a:extLst>
              </a:tr>
              <a:tr h="262607">
                <a:tc>
                  <a:txBody>
                    <a:bodyPr/>
                    <a:lstStyle/>
                    <a:p>
                      <a:pPr>
                        <a:spcAft>
                          <a:spcPts val="0"/>
                        </a:spcAft>
                      </a:pPr>
                      <a:r>
                        <a:rPr lang="es-EC" sz="1600" b="1" dirty="0">
                          <a:effectLst/>
                          <a:latin typeface="Helvetica" pitchFamily="50" charset="0"/>
                        </a:rPr>
                        <a:t>Fortalezas</a:t>
                      </a:r>
                      <a:endParaRPr lang="es-EC" sz="1600" b="1" dirty="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endParaRPr lang="es-EC" sz="1600">
                        <a:effectLst/>
                        <a:latin typeface="Helvetica" pitchFamily="50" charset="0"/>
                        <a:cs typeface="Times New Roman" panose="02020603050405020304" pitchFamily="18" charset="0"/>
                      </a:endParaRPr>
                    </a:p>
                  </a:txBody>
                  <a:tcPr marL="93092" marR="93092" marT="0" marB="0"/>
                </a:tc>
                <a:tc>
                  <a:txBody>
                    <a:bodyPr/>
                    <a:lstStyle/>
                    <a:p>
                      <a:endParaRPr lang="es-EC" sz="1600">
                        <a:effectLst/>
                        <a:latin typeface="Helvetica" pitchFamily="50" charset="0"/>
                        <a:cs typeface="Times New Roman" panose="02020603050405020304" pitchFamily="18" charset="0"/>
                      </a:endParaRPr>
                    </a:p>
                  </a:txBody>
                  <a:tcPr marL="93092" marR="93092" marT="0" marB="0"/>
                </a:tc>
                <a:tc>
                  <a:txBody>
                    <a:bodyPr/>
                    <a:lstStyle/>
                    <a:p>
                      <a:endParaRPr lang="es-EC" sz="1600">
                        <a:effectLst/>
                        <a:latin typeface="Helvetica" pitchFamily="50" charset="0"/>
                        <a:cs typeface="Times New Roman" panose="02020603050405020304" pitchFamily="18" charset="0"/>
                      </a:endParaRPr>
                    </a:p>
                  </a:txBody>
                  <a:tcPr marL="93092" marR="93092" marT="0" marB="0"/>
                </a:tc>
                <a:extLst>
                  <a:ext uri="{0D108BD9-81ED-4DB2-BD59-A6C34878D82A}">
                    <a16:rowId xmlns:a16="http://schemas.microsoft.com/office/drawing/2014/main" val="1044606356"/>
                  </a:ext>
                </a:extLst>
              </a:tr>
              <a:tr h="262607">
                <a:tc>
                  <a:txBody>
                    <a:bodyPr/>
                    <a:lstStyle/>
                    <a:p>
                      <a:pPr>
                        <a:spcAft>
                          <a:spcPts val="0"/>
                        </a:spcAft>
                      </a:pPr>
                      <a:r>
                        <a:rPr lang="es-EC" sz="1400">
                          <a:effectLst/>
                          <a:latin typeface="Helvetica" pitchFamily="50" charset="0"/>
                        </a:rPr>
                        <a:t>1.Eficiencia en la entrega de mercancía.</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0,07</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3</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0,21</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extLst>
                  <a:ext uri="{0D108BD9-81ED-4DB2-BD59-A6C34878D82A}">
                    <a16:rowId xmlns:a16="http://schemas.microsoft.com/office/drawing/2014/main" val="1900032140"/>
                  </a:ext>
                </a:extLst>
              </a:tr>
              <a:tr h="433168">
                <a:tc>
                  <a:txBody>
                    <a:bodyPr/>
                    <a:lstStyle/>
                    <a:p>
                      <a:pPr>
                        <a:spcAft>
                          <a:spcPts val="0"/>
                        </a:spcAft>
                      </a:pPr>
                      <a:r>
                        <a:rPr lang="es-EC" sz="1400" dirty="0">
                          <a:effectLst/>
                          <a:latin typeface="Helvetica" pitchFamily="50" charset="0"/>
                        </a:rPr>
                        <a:t>2.Procesos operativos establecidos de la cadena logística.</a:t>
                      </a:r>
                      <a:endParaRPr lang="es-EC" sz="1600" dirty="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0,07</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3</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0,21</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extLst>
                  <a:ext uri="{0D108BD9-81ED-4DB2-BD59-A6C34878D82A}">
                    <a16:rowId xmlns:a16="http://schemas.microsoft.com/office/drawing/2014/main" val="367152207"/>
                  </a:ext>
                </a:extLst>
              </a:tr>
              <a:tr h="262607">
                <a:tc>
                  <a:txBody>
                    <a:bodyPr/>
                    <a:lstStyle/>
                    <a:p>
                      <a:pPr>
                        <a:spcAft>
                          <a:spcPts val="0"/>
                        </a:spcAft>
                      </a:pPr>
                      <a:r>
                        <a:rPr lang="es-EC" sz="1400">
                          <a:effectLst/>
                          <a:latin typeface="Helvetica" pitchFamily="50" charset="0"/>
                        </a:rPr>
                        <a:t>3. Trayectoria y experiencia.</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0,09</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4</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0,36</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extLst>
                  <a:ext uri="{0D108BD9-81ED-4DB2-BD59-A6C34878D82A}">
                    <a16:rowId xmlns:a16="http://schemas.microsoft.com/office/drawing/2014/main" val="2565858223"/>
                  </a:ext>
                </a:extLst>
              </a:tr>
              <a:tr h="262607">
                <a:tc>
                  <a:txBody>
                    <a:bodyPr/>
                    <a:lstStyle/>
                    <a:p>
                      <a:pPr>
                        <a:spcAft>
                          <a:spcPts val="0"/>
                        </a:spcAft>
                      </a:pPr>
                      <a:r>
                        <a:rPr lang="es-EC" sz="1400">
                          <a:effectLst/>
                          <a:latin typeface="Helvetica" pitchFamily="50" charset="0"/>
                        </a:rPr>
                        <a:t>4. Nivel de perfil de riesgo.</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0,08</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4</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0,32</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extLst>
                  <a:ext uri="{0D108BD9-81ED-4DB2-BD59-A6C34878D82A}">
                    <a16:rowId xmlns:a16="http://schemas.microsoft.com/office/drawing/2014/main" val="1508391567"/>
                  </a:ext>
                </a:extLst>
              </a:tr>
              <a:tr h="433168">
                <a:tc>
                  <a:txBody>
                    <a:bodyPr/>
                    <a:lstStyle/>
                    <a:p>
                      <a:pPr>
                        <a:spcAft>
                          <a:spcPts val="0"/>
                        </a:spcAft>
                      </a:pPr>
                      <a:r>
                        <a:rPr lang="es-EC" sz="1400">
                          <a:effectLst/>
                          <a:latin typeface="Helvetica" pitchFamily="50" charset="0"/>
                        </a:rPr>
                        <a:t>5. Almacenamiento con vigilancia permanente y segura de las mercancías.</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0,06</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4</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0,24</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extLst>
                  <a:ext uri="{0D108BD9-81ED-4DB2-BD59-A6C34878D82A}">
                    <a16:rowId xmlns:a16="http://schemas.microsoft.com/office/drawing/2014/main" val="2125269268"/>
                  </a:ext>
                </a:extLst>
              </a:tr>
              <a:tr h="433168">
                <a:tc>
                  <a:txBody>
                    <a:bodyPr/>
                    <a:lstStyle/>
                    <a:p>
                      <a:pPr>
                        <a:spcAft>
                          <a:spcPts val="0"/>
                        </a:spcAft>
                      </a:pPr>
                      <a:r>
                        <a:rPr lang="es-EC" sz="1400">
                          <a:effectLst/>
                          <a:latin typeface="Helvetica" pitchFamily="50" charset="0"/>
                        </a:rPr>
                        <a:t>6. Asesoría completa en servicio de nacionalización de las mercancías. </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0,06</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3</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0,18</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extLst>
                  <a:ext uri="{0D108BD9-81ED-4DB2-BD59-A6C34878D82A}">
                    <a16:rowId xmlns:a16="http://schemas.microsoft.com/office/drawing/2014/main" val="2983487555"/>
                  </a:ext>
                </a:extLst>
              </a:tr>
              <a:tr h="433168">
                <a:tc>
                  <a:txBody>
                    <a:bodyPr/>
                    <a:lstStyle/>
                    <a:p>
                      <a:pPr>
                        <a:spcAft>
                          <a:spcPts val="0"/>
                        </a:spcAft>
                      </a:pPr>
                      <a:r>
                        <a:rPr lang="es-EC" sz="1400">
                          <a:effectLst/>
                          <a:latin typeface="Helvetica" pitchFamily="50" charset="0"/>
                        </a:rPr>
                        <a:t>7. Supervisión permanente durante el empaque, embalaje y transporte.</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0,07</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3</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0,21</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extLst>
                  <a:ext uri="{0D108BD9-81ED-4DB2-BD59-A6C34878D82A}">
                    <a16:rowId xmlns:a16="http://schemas.microsoft.com/office/drawing/2014/main" val="2070188666"/>
                  </a:ext>
                </a:extLst>
              </a:tr>
              <a:tr h="433168">
                <a:tc>
                  <a:txBody>
                    <a:bodyPr/>
                    <a:lstStyle/>
                    <a:p>
                      <a:pPr>
                        <a:spcAft>
                          <a:spcPts val="0"/>
                        </a:spcAft>
                      </a:pPr>
                      <a:r>
                        <a:rPr lang="es-EC" sz="1400">
                          <a:effectLst/>
                          <a:latin typeface="Helvetica" pitchFamily="50" charset="0"/>
                        </a:rPr>
                        <a:t>8. Certificaciones en sistema de gestión de la calidad y seguridad.</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0,09</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a:effectLst/>
                          <a:latin typeface="Helvetica" pitchFamily="50" charset="0"/>
                        </a:rPr>
                        <a:t>4</a:t>
                      </a:r>
                      <a:endParaRPr lang="es-EC" sz="1600">
                        <a:effectLst/>
                        <a:latin typeface="Helvetica" pitchFamily="50" charset="0"/>
                        <a:ea typeface="Calibri" panose="020F0502020204030204" pitchFamily="34" charset="0"/>
                        <a:cs typeface="Times New Roman" panose="02020603050405020304" pitchFamily="18" charset="0"/>
                      </a:endParaRPr>
                    </a:p>
                  </a:txBody>
                  <a:tcPr marL="93092" marR="93092" marT="0" marB="0"/>
                </a:tc>
                <a:tc>
                  <a:txBody>
                    <a:bodyPr/>
                    <a:lstStyle/>
                    <a:p>
                      <a:pPr algn="ctr">
                        <a:spcAft>
                          <a:spcPts val="0"/>
                        </a:spcAft>
                      </a:pPr>
                      <a:r>
                        <a:rPr lang="es-EC" sz="1400" dirty="0">
                          <a:effectLst/>
                          <a:latin typeface="Helvetica" pitchFamily="50" charset="0"/>
                        </a:rPr>
                        <a:t>0,36</a:t>
                      </a:r>
                      <a:endParaRPr lang="es-EC" sz="1600" dirty="0">
                        <a:effectLst/>
                        <a:latin typeface="Helvetica" pitchFamily="50" charset="0"/>
                        <a:ea typeface="Calibri" panose="020F0502020204030204" pitchFamily="34" charset="0"/>
                        <a:cs typeface="Times New Roman" panose="02020603050405020304" pitchFamily="18" charset="0"/>
                      </a:endParaRPr>
                    </a:p>
                  </a:txBody>
                  <a:tcPr marL="93092" marR="93092" marT="0" marB="0"/>
                </a:tc>
                <a:extLst>
                  <a:ext uri="{0D108BD9-81ED-4DB2-BD59-A6C34878D82A}">
                    <a16:rowId xmlns:a16="http://schemas.microsoft.com/office/drawing/2014/main" val="3805171252"/>
                  </a:ext>
                </a:extLst>
              </a:tr>
            </a:tbl>
          </a:graphicData>
        </a:graphic>
      </p:graphicFrame>
    </p:spTree>
    <p:extLst>
      <p:ext uri="{BB962C8B-B14F-4D97-AF65-F5344CB8AC3E}">
        <p14:creationId xmlns:p14="http://schemas.microsoft.com/office/powerpoint/2010/main" val="31144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latin typeface="Helvetica LT Std Cond" panose="020B0506020202030204" pitchFamily="34" charset="0"/>
              </a:rPr>
              <a:t>Matriz evaluación de factores internos</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 </a:t>
            </a:r>
            <a:r>
              <a:rPr lang="es-EC" sz="3200" dirty="0">
                <a:latin typeface="Helvetica LT Std Cond" panose="020B0506020202030204" pitchFamily="34" charset="0"/>
              </a:rPr>
              <a:t>de aduana </a:t>
            </a:r>
            <a:r>
              <a:rPr lang="es-EC" sz="3200" dirty="0" smtClean="0">
                <a:latin typeface="Helvetica LT Std Cond" panose="020B0506020202030204" pitchFamily="34" charset="0"/>
              </a:rPr>
              <a:t>oca</a:t>
            </a:r>
            <a:endParaRPr lang="es-EC" dirty="0"/>
          </a:p>
        </p:txBody>
      </p:sp>
      <p:graphicFrame>
        <p:nvGraphicFramePr>
          <p:cNvPr id="4" name="Marcador de contenido 3"/>
          <p:cNvGraphicFramePr>
            <a:graphicFrameLocks noGrp="1"/>
          </p:cNvGraphicFramePr>
          <p:nvPr>
            <p:ph idx="1"/>
            <p:extLst/>
          </p:nvPr>
        </p:nvGraphicFramePr>
        <p:xfrm>
          <a:off x="913796" y="2020063"/>
          <a:ext cx="10353760" cy="4406498"/>
        </p:xfrm>
        <a:graphic>
          <a:graphicData uri="http://schemas.openxmlformats.org/drawingml/2006/table">
            <a:tbl>
              <a:tblPr firstRow="1" bandRow="1">
                <a:tableStyleId>{00A15C55-8517-42AA-B614-E9B94910E393}</a:tableStyleId>
              </a:tblPr>
              <a:tblGrid>
                <a:gridCol w="6431425">
                  <a:extLst>
                    <a:ext uri="{9D8B030D-6E8A-4147-A177-3AD203B41FA5}">
                      <a16:colId xmlns:a16="http://schemas.microsoft.com/office/drawing/2014/main" val="4256487896"/>
                    </a:ext>
                  </a:extLst>
                </a:gridCol>
                <a:gridCol w="1246985">
                  <a:extLst>
                    <a:ext uri="{9D8B030D-6E8A-4147-A177-3AD203B41FA5}">
                      <a16:colId xmlns:a16="http://schemas.microsoft.com/office/drawing/2014/main" val="1140098002"/>
                    </a:ext>
                  </a:extLst>
                </a:gridCol>
                <a:gridCol w="1070644">
                  <a:extLst>
                    <a:ext uri="{9D8B030D-6E8A-4147-A177-3AD203B41FA5}">
                      <a16:colId xmlns:a16="http://schemas.microsoft.com/office/drawing/2014/main" val="3196761212"/>
                    </a:ext>
                  </a:extLst>
                </a:gridCol>
                <a:gridCol w="1604706">
                  <a:extLst>
                    <a:ext uri="{9D8B030D-6E8A-4147-A177-3AD203B41FA5}">
                      <a16:colId xmlns:a16="http://schemas.microsoft.com/office/drawing/2014/main" val="1315029671"/>
                    </a:ext>
                  </a:extLst>
                </a:gridCol>
              </a:tblGrid>
              <a:tr h="845370">
                <a:tc>
                  <a:txBody>
                    <a:bodyPr/>
                    <a:lstStyle/>
                    <a:p>
                      <a:pPr>
                        <a:spcAft>
                          <a:spcPts val="0"/>
                        </a:spcAft>
                      </a:pPr>
                      <a:r>
                        <a:rPr lang="es-EC" sz="1600" dirty="0">
                          <a:effectLst/>
                          <a:latin typeface="Helvetica" pitchFamily="50" charset="0"/>
                        </a:rPr>
                        <a:t>Factores internos clave</a:t>
                      </a:r>
                      <a:endParaRPr lang="es-EC" sz="1800" dirty="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Ponde-ración</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Clasifi-cación</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Puntua-ciones  ponderadas</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extLst>
                  <a:ext uri="{0D108BD9-81ED-4DB2-BD59-A6C34878D82A}">
                    <a16:rowId xmlns:a16="http://schemas.microsoft.com/office/drawing/2014/main" val="1395102756"/>
                  </a:ext>
                </a:extLst>
              </a:tr>
              <a:tr h="422686">
                <a:tc>
                  <a:txBody>
                    <a:bodyPr/>
                    <a:lstStyle/>
                    <a:p>
                      <a:pPr>
                        <a:spcAft>
                          <a:spcPts val="0"/>
                        </a:spcAft>
                      </a:pPr>
                      <a:r>
                        <a:rPr lang="es-EC" sz="1600" b="1" dirty="0" smtClean="0">
                          <a:effectLst/>
                          <a:latin typeface="Helvetica" pitchFamily="50" charset="0"/>
                        </a:rPr>
                        <a:t>Debilidades</a:t>
                      </a:r>
                      <a:endParaRPr lang="es-EC" sz="1600" b="1" dirty="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endParaRPr lang="es-EC" sz="1600" dirty="0">
                        <a:effectLst/>
                        <a:latin typeface="Helvetica" pitchFamily="50" charset="0"/>
                        <a:ea typeface="Calibri" panose="020F0502020204030204" pitchFamily="34" charset="0"/>
                        <a:cs typeface="Times New Roman" panose="02020603050405020304" pitchFamily="18" charset="0"/>
                      </a:endParaRPr>
                    </a:p>
                  </a:txBody>
                  <a:tcPr marL="53218" marR="53218" marT="0" marB="0"/>
                </a:tc>
                <a:extLst>
                  <a:ext uri="{0D108BD9-81ED-4DB2-BD59-A6C34878D82A}">
                    <a16:rowId xmlns:a16="http://schemas.microsoft.com/office/drawing/2014/main" val="2300630401"/>
                  </a:ext>
                </a:extLst>
              </a:tr>
              <a:tr h="422686">
                <a:tc>
                  <a:txBody>
                    <a:bodyPr/>
                    <a:lstStyle/>
                    <a:p>
                      <a:pPr>
                        <a:spcAft>
                          <a:spcPts val="0"/>
                        </a:spcAft>
                      </a:pPr>
                      <a:r>
                        <a:rPr lang="es-EC" sz="1400" dirty="0">
                          <a:effectLst/>
                          <a:latin typeface="Helvetica" pitchFamily="50" charset="0"/>
                        </a:rPr>
                        <a:t>1.Falta de conciencia y proactividad en ciertos funcionarios.</a:t>
                      </a:r>
                      <a:endParaRPr lang="es-EC" sz="1600" dirty="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0,07</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2</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0,14</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extLst>
                  <a:ext uri="{0D108BD9-81ED-4DB2-BD59-A6C34878D82A}">
                    <a16:rowId xmlns:a16="http://schemas.microsoft.com/office/drawing/2014/main" val="1153782226"/>
                  </a:ext>
                </a:extLst>
              </a:tr>
              <a:tr h="422686">
                <a:tc>
                  <a:txBody>
                    <a:bodyPr/>
                    <a:lstStyle/>
                    <a:p>
                      <a:pPr>
                        <a:spcAft>
                          <a:spcPts val="0"/>
                        </a:spcAft>
                      </a:pPr>
                      <a:r>
                        <a:rPr lang="es-EC" sz="1400">
                          <a:effectLst/>
                          <a:latin typeface="Helvetica" pitchFamily="50" charset="0"/>
                        </a:rPr>
                        <a:t>2.Inobservancia en los procedimientos operativos de la cadena logística. </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0,06</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2</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0,12</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extLst>
                  <a:ext uri="{0D108BD9-81ED-4DB2-BD59-A6C34878D82A}">
                    <a16:rowId xmlns:a16="http://schemas.microsoft.com/office/drawing/2014/main" val="847522091"/>
                  </a:ext>
                </a:extLst>
              </a:tr>
              <a:tr h="256253">
                <a:tc>
                  <a:txBody>
                    <a:bodyPr/>
                    <a:lstStyle/>
                    <a:p>
                      <a:pPr>
                        <a:spcAft>
                          <a:spcPts val="0"/>
                        </a:spcAft>
                      </a:pPr>
                      <a:r>
                        <a:rPr lang="es-EC" sz="1400">
                          <a:effectLst/>
                          <a:latin typeface="Helvetica" pitchFamily="50" charset="0"/>
                        </a:rPr>
                        <a:t>3.Falta de conocimiento en ciertos funcionarios. </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0,05</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2</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0,1</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extLst>
                  <a:ext uri="{0D108BD9-81ED-4DB2-BD59-A6C34878D82A}">
                    <a16:rowId xmlns:a16="http://schemas.microsoft.com/office/drawing/2014/main" val="3168069460"/>
                  </a:ext>
                </a:extLst>
              </a:tr>
              <a:tr h="422686">
                <a:tc>
                  <a:txBody>
                    <a:bodyPr/>
                    <a:lstStyle/>
                    <a:p>
                      <a:pPr>
                        <a:spcAft>
                          <a:spcPts val="0"/>
                        </a:spcAft>
                      </a:pPr>
                      <a:r>
                        <a:rPr lang="es-EC" sz="1400">
                          <a:effectLst/>
                          <a:latin typeface="Helvetica" pitchFamily="50" charset="0"/>
                        </a:rPr>
                        <a:t>4.Políticas de marketing y estrategia publicitaria mínimas.</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0,06</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2</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0,12</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extLst>
                  <a:ext uri="{0D108BD9-81ED-4DB2-BD59-A6C34878D82A}">
                    <a16:rowId xmlns:a16="http://schemas.microsoft.com/office/drawing/2014/main" val="984268053"/>
                  </a:ext>
                </a:extLst>
              </a:tr>
              <a:tr h="422686">
                <a:tc>
                  <a:txBody>
                    <a:bodyPr/>
                    <a:lstStyle/>
                    <a:p>
                      <a:pPr>
                        <a:spcAft>
                          <a:spcPts val="0"/>
                        </a:spcAft>
                      </a:pPr>
                      <a:r>
                        <a:rPr lang="es-EC" sz="1400">
                          <a:effectLst/>
                          <a:latin typeface="Helvetica" pitchFamily="50" charset="0"/>
                        </a:rPr>
                        <a:t>5.Falta de apertura de nuevas sucursales (agencias de aduana) a nivel nacional.</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0,05</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1</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0,05</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extLst>
                  <a:ext uri="{0D108BD9-81ED-4DB2-BD59-A6C34878D82A}">
                    <a16:rowId xmlns:a16="http://schemas.microsoft.com/office/drawing/2014/main" val="426700484"/>
                  </a:ext>
                </a:extLst>
              </a:tr>
              <a:tr h="422686">
                <a:tc>
                  <a:txBody>
                    <a:bodyPr/>
                    <a:lstStyle/>
                    <a:p>
                      <a:pPr>
                        <a:spcAft>
                          <a:spcPts val="0"/>
                        </a:spcAft>
                      </a:pPr>
                      <a:r>
                        <a:rPr lang="es-EC" sz="1400">
                          <a:effectLst/>
                          <a:latin typeface="Helvetica" pitchFamily="50" charset="0"/>
                        </a:rPr>
                        <a:t>6.Posicionamiento de la marca en redes sociales mínima. </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0,05</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1</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0,05</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extLst>
                  <a:ext uri="{0D108BD9-81ED-4DB2-BD59-A6C34878D82A}">
                    <a16:rowId xmlns:a16="http://schemas.microsoft.com/office/drawing/2014/main" val="2680705635"/>
                  </a:ext>
                </a:extLst>
              </a:tr>
              <a:tr h="256253">
                <a:tc>
                  <a:txBody>
                    <a:bodyPr/>
                    <a:lstStyle/>
                    <a:p>
                      <a:pPr>
                        <a:spcAft>
                          <a:spcPts val="0"/>
                        </a:spcAft>
                      </a:pPr>
                      <a:r>
                        <a:rPr lang="es-EC" sz="1400">
                          <a:effectLst/>
                          <a:latin typeface="Helvetica" pitchFamily="50" charset="0"/>
                        </a:rPr>
                        <a:t>7.Actualización de logotipo mínima. </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0,03</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1</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0,03</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extLst>
                  <a:ext uri="{0D108BD9-81ED-4DB2-BD59-A6C34878D82A}">
                    <a16:rowId xmlns:a16="http://schemas.microsoft.com/office/drawing/2014/main" val="2755368785"/>
                  </a:ext>
                </a:extLst>
              </a:tr>
              <a:tr h="256253">
                <a:tc>
                  <a:txBody>
                    <a:bodyPr/>
                    <a:lstStyle/>
                    <a:p>
                      <a:pPr>
                        <a:spcAft>
                          <a:spcPts val="0"/>
                        </a:spcAft>
                      </a:pPr>
                      <a:r>
                        <a:rPr lang="es-EC" sz="1400">
                          <a:effectLst/>
                          <a:latin typeface="Helvetica" pitchFamily="50" charset="0"/>
                        </a:rPr>
                        <a:t>8.Página web con información estándar.  </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0,04</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1</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a:effectLst/>
                          <a:latin typeface="Helvetica" pitchFamily="50" charset="0"/>
                        </a:rPr>
                        <a:t>0,04</a:t>
                      </a:r>
                      <a:endParaRPr lang="es-EC" sz="1600">
                        <a:effectLst/>
                        <a:latin typeface="Helvetica" pitchFamily="50" charset="0"/>
                        <a:ea typeface="Calibri" panose="020F0502020204030204" pitchFamily="34" charset="0"/>
                        <a:cs typeface="Times New Roman" panose="02020603050405020304" pitchFamily="18" charset="0"/>
                      </a:endParaRPr>
                    </a:p>
                  </a:txBody>
                  <a:tcPr marL="53218" marR="53218" marT="0" marB="0"/>
                </a:tc>
                <a:extLst>
                  <a:ext uri="{0D108BD9-81ED-4DB2-BD59-A6C34878D82A}">
                    <a16:rowId xmlns:a16="http://schemas.microsoft.com/office/drawing/2014/main" val="169304429"/>
                  </a:ext>
                </a:extLst>
              </a:tr>
              <a:tr h="256253">
                <a:tc>
                  <a:txBody>
                    <a:bodyPr/>
                    <a:lstStyle/>
                    <a:p>
                      <a:pPr>
                        <a:spcAft>
                          <a:spcPts val="0"/>
                        </a:spcAft>
                      </a:pPr>
                      <a:r>
                        <a:rPr lang="es-EC" sz="1400" b="1">
                          <a:effectLst/>
                          <a:latin typeface="Helvetica" pitchFamily="50" charset="0"/>
                        </a:rPr>
                        <a:t>Total</a:t>
                      </a:r>
                      <a:endParaRPr lang="es-EC" sz="1600" b="1">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pPr algn="ctr">
                        <a:spcAft>
                          <a:spcPts val="0"/>
                        </a:spcAft>
                      </a:pPr>
                      <a:r>
                        <a:rPr lang="es-EC" sz="1400" b="1">
                          <a:effectLst/>
                          <a:latin typeface="Helvetica" pitchFamily="50" charset="0"/>
                        </a:rPr>
                        <a:t>1,00</a:t>
                      </a:r>
                      <a:endParaRPr lang="es-EC" sz="1600" b="1">
                        <a:effectLst/>
                        <a:latin typeface="Helvetica" pitchFamily="50" charset="0"/>
                        <a:ea typeface="Calibri" panose="020F0502020204030204" pitchFamily="34" charset="0"/>
                        <a:cs typeface="Times New Roman" panose="02020603050405020304" pitchFamily="18" charset="0"/>
                      </a:endParaRPr>
                    </a:p>
                  </a:txBody>
                  <a:tcPr marL="53218" marR="53218" marT="0" marB="0"/>
                </a:tc>
                <a:tc>
                  <a:txBody>
                    <a:bodyPr/>
                    <a:lstStyle/>
                    <a:p>
                      <a:endParaRPr lang="es-EC" sz="1600" b="1">
                        <a:effectLst/>
                        <a:latin typeface="Helvetica" pitchFamily="50" charset="0"/>
                        <a:cs typeface="Times New Roman" panose="02020603050405020304" pitchFamily="18" charset="0"/>
                      </a:endParaRPr>
                    </a:p>
                  </a:txBody>
                  <a:tcPr marL="53218" marR="53218" marT="0" marB="0"/>
                </a:tc>
                <a:tc>
                  <a:txBody>
                    <a:bodyPr/>
                    <a:lstStyle/>
                    <a:p>
                      <a:pPr algn="ctr">
                        <a:spcAft>
                          <a:spcPts val="0"/>
                        </a:spcAft>
                      </a:pPr>
                      <a:r>
                        <a:rPr lang="es-EC" sz="1400" b="1" dirty="0">
                          <a:effectLst/>
                          <a:latin typeface="Helvetica" pitchFamily="50" charset="0"/>
                        </a:rPr>
                        <a:t>2,74</a:t>
                      </a:r>
                      <a:endParaRPr lang="es-EC" sz="1600" b="1" dirty="0">
                        <a:effectLst/>
                        <a:latin typeface="Helvetica" pitchFamily="50" charset="0"/>
                        <a:ea typeface="Calibri" panose="020F0502020204030204" pitchFamily="34" charset="0"/>
                        <a:cs typeface="Times New Roman" panose="02020603050405020304" pitchFamily="18" charset="0"/>
                      </a:endParaRPr>
                    </a:p>
                  </a:txBody>
                  <a:tcPr marL="53218" marR="53218" marT="0" marB="0"/>
                </a:tc>
                <a:extLst>
                  <a:ext uri="{0D108BD9-81ED-4DB2-BD59-A6C34878D82A}">
                    <a16:rowId xmlns:a16="http://schemas.microsoft.com/office/drawing/2014/main" val="3033915702"/>
                  </a:ext>
                </a:extLst>
              </a:tr>
            </a:tbl>
          </a:graphicData>
        </a:graphic>
      </p:graphicFrame>
    </p:spTree>
    <p:extLst>
      <p:ext uri="{BB962C8B-B14F-4D97-AF65-F5344CB8AC3E}">
        <p14:creationId xmlns:p14="http://schemas.microsoft.com/office/powerpoint/2010/main" val="311553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184598"/>
            <a:ext cx="10353761" cy="1190250"/>
          </a:xfrm>
        </p:spPr>
        <p:txBody>
          <a:bodyPr/>
          <a:lstStyle/>
          <a:p>
            <a:r>
              <a:rPr lang="es-EC" sz="3200" dirty="0" smtClean="0">
                <a:latin typeface="Helvetica LT Std Cond" panose="020B0506020202030204" pitchFamily="34" charset="0"/>
              </a:rPr>
              <a:t>Indicadores financieros</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Agencias </a:t>
            </a:r>
            <a:r>
              <a:rPr lang="es-EC" sz="3200" dirty="0">
                <a:latin typeface="Helvetica LT Std Cond" panose="020B0506020202030204" pitchFamily="34" charset="0"/>
              </a:rPr>
              <a:t>de </a:t>
            </a:r>
            <a:r>
              <a:rPr lang="es-EC" sz="3200" dirty="0" smtClean="0">
                <a:latin typeface="Helvetica LT Std Cond" panose="020B0506020202030204" pitchFamily="34" charset="0"/>
              </a:rPr>
              <a:t>aduana</a:t>
            </a:r>
            <a:endParaRPr lang="es-EC" dirty="0"/>
          </a:p>
        </p:txBody>
      </p:sp>
      <p:graphicFrame>
        <p:nvGraphicFramePr>
          <p:cNvPr id="6" name="Gráfico 5"/>
          <p:cNvGraphicFramePr>
            <a:graphicFrameLocks/>
          </p:cNvGraphicFramePr>
          <p:nvPr>
            <p:extLst>
              <p:ext uri="{D42A27DB-BD31-4B8C-83A1-F6EECF244321}">
                <p14:modId xmlns:p14="http://schemas.microsoft.com/office/powerpoint/2010/main" val="1417375874"/>
              </p:ext>
            </p:extLst>
          </p:nvPr>
        </p:nvGraphicFramePr>
        <p:xfrm>
          <a:off x="1552317" y="1477109"/>
          <a:ext cx="9195399" cy="5247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4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184598"/>
            <a:ext cx="10353761" cy="1190250"/>
          </a:xfrm>
        </p:spPr>
        <p:txBody>
          <a:bodyPr/>
          <a:lstStyle/>
          <a:p>
            <a:r>
              <a:rPr lang="es-EC" sz="3200" dirty="0" smtClean="0">
                <a:latin typeface="Helvetica LT Std Cond" panose="020B0506020202030204" pitchFamily="34" charset="0"/>
              </a:rPr>
              <a:t>Indicadores financieros</a:t>
            </a:r>
            <a:br>
              <a:rPr lang="es-EC" sz="3200" dirty="0" smtClean="0">
                <a:latin typeface="Helvetica LT Std Cond" panose="020B0506020202030204" pitchFamily="34" charset="0"/>
              </a:rPr>
            </a:br>
            <a:r>
              <a:rPr lang="es-EC" sz="3200" dirty="0" smtClean="0">
                <a:latin typeface="Helvetica LT Std Cond" panose="020B0506020202030204" pitchFamily="34" charset="0"/>
              </a:rPr>
              <a:t>Agencias </a:t>
            </a:r>
            <a:r>
              <a:rPr lang="es-EC" sz="3200" dirty="0">
                <a:latin typeface="Helvetica LT Std Cond" panose="020B0506020202030204" pitchFamily="34" charset="0"/>
              </a:rPr>
              <a:t>de </a:t>
            </a:r>
            <a:r>
              <a:rPr lang="es-EC" sz="3200" dirty="0" smtClean="0">
                <a:latin typeface="Helvetica LT Std Cond" panose="020B0506020202030204" pitchFamily="34" charset="0"/>
              </a:rPr>
              <a:t>aduana</a:t>
            </a:r>
            <a:endParaRPr lang="es-EC" dirty="0"/>
          </a:p>
        </p:txBody>
      </p:sp>
      <p:graphicFrame>
        <p:nvGraphicFramePr>
          <p:cNvPr id="4" name="Gráfico 3"/>
          <p:cNvGraphicFramePr>
            <a:graphicFrameLocks/>
          </p:cNvGraphicFramePr>
          <p:nvPr>
            <p:extLst>
              <p:ext uri="{D42A27DB-BD31-4B8C-83A1-F6EECF244321}">
                <p14:modId xmlns:p14="http://schemas.microsoft.com/office/powerpoint/2010/main" val="2149872216"/>
              </p:ext>
            </p:extLst>
          </p:nvPr>
        </p:nvGraphicFramePr>
        <p:xfrm>
          <a:off x="1108604" y="1547446"/>
          <a:ext cx="9976738" cy="4923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577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latin typeface="Helvetica LT Std Cond" panose="020B0506020202030204" pitchFamily="34" charset="0"/>
              </a:rPr>
              <a:t>conclusiones</a:t>
            </a:r>
            <a:endParaRPr lang="es-EC" dirty="0"/>
          </a:p>
        </p:txBody>
      </p:sp>
      <p:sp>
        <p:nvSpPr>
          <p:cNvPr id="3" name="Marcador de contenido 2"/>
          <p:cNvSpPr>
            <a:spLocks noGrp="1"/>
          </p:cNvSpPr>
          <p:nvPr>
            <p:ph idx="1"/>
          </p:nvPr>
        </p:nvSpPr>
        <p:spPr/>
        <p:txBody>
          <a:bodyPr/>
          <a:lstStyle/>
          <a:p>
            <a:r>
              <a:rPr lang="es-EC" dirty="0">
                <a:latin typeface="Helvetica LT Std Cond" panose="020B0506020202030204" pitchFamily="34" charset="0"/>
              </a:rPr>
              <a:t>La eficacia del sistema de gestión de la calidad basado en la norma ISO 9001:2015 según los resultados de los indicadores de gestión de la calidad implementados por la Agencia de Aduanas OCA que en total son 9 objetivos con sus respectivos indicadores de eficacia, para los cuales los resultados analizados han sido positivos hasta el año 2017, es decir que el cumplimiento de los objetivos establecidos y planificados se han realizado con éxito y el efecto de la transición de la Norma ISO 9001:2008 a la última actualización ISO 9001:2015 al parecer tiene un impacto positivo. </a:t>
            </a:r>
            <a:endParaRPr lang="es-EC" dirty="0"/>
          </a:p>
        </p:txBody>
      </p:sp>
    </p:spTree>
    <p:extLst>
      <p:ext uri="{BB962C8B-B14F-4D97-AF65-F5344CB8AC3E}">
        <p14:creationId xmlns:p14="http://schemas.microsoft.com/office/powerpoint/2010/main" val="181182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latin typeface="Helvetica LT Std Cond" panose="020B0506020202030204" pitchFamily="34" charset="0"/>
              </a:rPr>
              <a:t>conclusiones</a:t>
            </a:r>
            <a:endParaRPr lang="es-EC" dirty="0"/>
          </a:p>
        </p:txBody>
      </p:sp>
      <p:sp>
        <p:nvSpPr>
          <p:cNvPr id="3" name="Marcador de contenido 2"/>
          <p:cNvSpPr>
            <a:spLocks noGrp="1"/>
          </p:cNvSpPr>
          <p:nvPr>
            <p:ph idx="1"/>
          </p:nvPr>
        </p:nvSpPr>
        <p:spPr/>
        <p:txBody>
          <a:bodyPr/>
          <a:lstStyle/>
          <a:p>
            <a:r>
              <a:rPr lang="es-EC" dirty="0">
                <a:latin typeface="Helvetica LT Std Cond" panose="020B0506020202030204" pitchFamily="34" charset="0"/>
              </a:rPr>
              <a:t>En base a los análisis de los resultados de los nueve indicadores propuestos por la Agencia de Aduanas se logra observar que en el transcurso del tiempo van mejorando sus indicadores gracias la implementación de la ISO 9001, al tener identificados los nueve indicadores y el plan para gestionar riesgos que en el caso de que los indicadores muestren valores negativos, que en este caso no ha existido valores por debajo de las metas planteadas por la organización, se concluye que los riesgos están controlados y vigilados por la organización, en el caso de que se identifiquen riesgos en algún indicador la organización está lista para mitigarlo según la auditoria interna realizara en el punto 5.3.1. </a:t>
            </a:r>
            <a:endParaRPr lang="es-EC" dirty="0"/>
          </a:p>
        </p:txBody>
      </p:sp>
    </p:spTree>
    <p:extLst>
      <p:ext uri="{BB962C8B-B14F-4D97-AF65-F5344CB8AC3E}">
        <p14:creationId xmlns:p14="http://schemas.microsoft.com/office/powerpoint/2010/main" val="386006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latin typeface="Helvetica LT Std Cond" panose="020B0506020202030204" pitchFamily="34" charset="0"/>
              </a:rPr>
              <a:t>conclusiones</a:t>
            </a:r>
            <a:endParaRPr lang="es-EC" dirty="0"/>
          </a:p>
        </p:txBody>
      </p:sp>
      <p:sp>
        <p:nvSpPr>
          <p:cNvPr id="3" name="Marcador de contenido 2"/>
          <p:cNvSpPr>
            <a:spLocks noGrp="1"/>
          </p:cNvSpPr>
          <p:nvPr>
            <p:ph idx="1"/>
          </p:nvPr>
        </p:nvSpPr>
        <p:spPr/>
        <p:txBody>
          <a:bodyPr/>
          <a:lstStyle/>
          <a:p>
            <a:r>
              <a:rPr lang="es-EC" dirty="0" smtClean="0">
                <a:latin typeface="Helvetica LT Std Cond" panose="020B0506020202030204" pitchFamily="34" charset="0"/>
              </a:rPr>
              <a:t>En </a:t>
            </a:r>
            <a:r>
              <a:rPr lang="es-EC" dirty="0">
                <a:latin typeface="Helvetica LT Std Cond" panose="020B0506020202030204" pitchFamily="34" charset="0"/>
              </a:rPr>
              <a:t>conclusión, los resultados de los indicadores financieros para las Agencias de Aduana que tienen implementado un sistema de gestión de la calidad, basado en la norma ISO 9001, es relevante la implementación del mismo ya que tienen una influencia considerable para el indicador “liquidez corriente” y “rentabilidad financiera” en los cuales destacan.  A diferencia de las empresas que no cuentan con certificación de calidad ISO 9001, para las cuales los indicadores financieros “endeudamiento activo”, “rotación de ventas” y “período medio de cobranza” nos demuestran que son indiferentes a la implementación de la norma ISO 9001.</a:t>
            </a:r>
            <a:endParaRPr lang="es-EC" dirty="0"/>
          </a:p>
        </p:txBody>
      </p:sp>
    </p:spTree>
    <p:extLst>
      <p:ext uri="{BB962C8B-B14F-4D97-AF65-F5344CB8AC3E}">
        <p14:creationId xmlns:p14="http://schemas.microsoft.com/office/powerpoint/2010/main" val="47069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130494"/>
            <a:ext cx="10353761" cy="1326321"/>
          </a:xfrm>
        </p:spPr>
        <p:txBody>
          <a:bodyPr/>
          <a:lstStyle/>
          <a:p>
            <a:r>
              <a:rPr lang="es-EC" sz="3200" dirty="0" smtClean="0">
                <a:latin typeface="Helvetica LT Std Cond" panose="020B0506020202030204" pitchFamily="34" charset="0"/>
              </a:rPr>
              <a:t>Calidad </a:t>
            </a:r>
            <a:endParaRPr lang="es-EC" dirty="0"/>
          </a:p>
        </p:txBody>
      </p:sp>
      <p:sp>
        <p:nvSpPr>
          <p:cNvPr id="3" name="Marcador de contenido 2"/>
          <p:cNvSpPr>
            <a:spLocks noGrp="1"/>
          </p:cNvSpPr>
          <p:nvPr>
            <p:ph idx="1"/>
          </p:nvPr>
        </p:nvSpPr>
        <p:spPr>
          <a:xfrm>
            <a:off x="913795" y="1459953"/>
            <a:ext cx="10353762" cy="951936"/>
          </a:xfrm>
        </p:spPr>
        <p:txBody>
          <a:bodyPr/>
          <a:lstStyle/>
          <a:p>
            <a:pPr marL="0" indent="0">
              <a:buNone/>
            </a:pPr>
            <a:r>
              <a:rPr lang="es-EC" dirty="0" smtClean="0">
                <a:latin typeface="Helvetica LT Std Cond" panose="020B0506020202030204" pitchFamily="34" charset="0"/>
              </a:rPr>
              <a:t>Estos </a:t>
            </a:r>
            <a:r>
              <a:rPr lang="es-EC" dirty="0">
                <a:latin typeface="Helvetica LT Std Cond" panose="020B0506020202030204" pitchFamily="34" charset="0"/>
              </a:rPr>
              <a:t>autores propusieron una </a:t>
            </a:r>
            <a:r>
              <a:rPr lang="es-EC" dirty="0" smtClean="0">
                <a:latin typeface="Helvetica LT Std Cond" panose="020B0506020202030204" pitchFamily="34" charset="0"/>
              </a:rPr>
              <a:t>aproximación estructurada </a:t>
            </a:r>
            <a:r>
              <a:rPr lang="es-EC" dirty="0">
                <a:latin typeface="Helvetica LT Std Cond" panose="020B0506020202030204" pitchFamily="34" charset="0"/>
              </a:rPr>
              <a:t>que integra, facilita y enriquece el impacto de utilizar herramientas de </a:t>
            </a:r>
            <a:r>
              <a:rPr lang="es-EC" dirty="0" smtClean="0">
                <a:latin typeface="Helvetica LT Std Cond" panose="020B0506020202030204" pitchFamily="34" charset="0"/>
              </a:rPr>
              <a:t>análisis y </a:t>
            </a:r>
            <a:r>
              <a:rPr lang="es-EC" dirty="0">
                <a:latin typeface="Helvetica LT Std Cond" panose="020B0506020202030204" pitchFamily="34" charset="0"/>
              </a:rPr>
              <a:t>control </a:t>
            </a:r>
            <a:endParaRPr lang="es-EC" dirty="0" smtClean="0">
              <a:latin typeface="Helvetica LT Std Cond" panose="020B0506020202030204" pitchFamily="34" charset="0"/>
            </a:endParaRPr>
          </a:p>
          <a:p>
            <a:endParaRPr lang="es-EC" dirty="0"/>
          </a:p>
        </p:txBody>
      </p:sp>
      <p:pic>
        <p:nvPicPr>
          <p:cNvPr id="1026" name="Picture 2" descr="Image result for ishikawa imagenes"/>
          <p:cNvPicPr>
            <a:picLocks noChangeAspect="1" noChangeArrowheads="1"/>
          </p:cNvPicPr>
          <p:nvPr/>
        </p:nvPicPr>
        <p:blipFill rotWithShape="1">
          <a:blip r:embed="rId3">
            <a:extLst>
              <a:ext uri="{28A0092B-C50C-407E-A947-70E740481C1C}">
                <a14:useLocalDpi xmlns:a14="http://schemas.microsoft.com/office/drawing/2010/main" val="0"/>
              </a:ext>
            </a:extLst>
          </a:blip>
          <a:srcRect l="24384" r="21912"/>
          <a:stretch/>
        </p:blipFill>
        <p:spPr bwMode="auto">
          <a:xfrm>
            <a:off x="1859115" y="2846768"/>
            <a:ext cx="2470190" cy="27597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hilip crosby"/>
          <p:cNvPicPr>
            <a:picLocks noChangeAspect="1" noChangeArrowheads="1"/>
          </p:cNvPicPr>
          <p:nvPr/>
        </p:nvPicPr>
        <p:blipFill rotWithShape="1">
          <a:blip r:embed="rId4">
            <a:extLst>
              <a:ext uri="{28A0092B-C50C-407E-A947-70E740481C1C}">
                <a14:useLocalDpi xmlns:a14="http://schemas.microsoft.com/office/drawing/2010/main" val="0"/>
              </a:ext>
            </a:extLst>
          </a:blip>
          <a:srcRect l="4180" t="3492" r="3959" b="2398"/>
          <a:stretch/>
        </p:blipFill>
        <p:spPr bwMode="auto">
          <a:xfrm>
            <a:off x="4329305" y="2853043"/>
            <a:ext cx="1761370" cy="27559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illiam dem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0675" y="2849216"/>
            <a:ext cx="1975743" cy="2766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joseph jur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6418" y="2849216"/>
            <a:ext cx="1879495" cy="275976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254782" y="5696323"/>
            <a:ext cx="1768433" cy="369332"/>
          </a:xfrm>
          <a:prstGeom prst="rect">
            <a:avLst/>
          </a:prstGeom>
        </p:spPr>
        <p:txBody>
          <a:bodyPr wrap="none">
            <a:spAutoFit/>
          </a:bodyPr>
          <a:lstStyle/>
          <a:p>
            <a:r>
              <a:rPr lang="es-EC" dirty="0">
                <a:latin typeface="Helvetica LT Std Cond" panose="020B0506020202030204" pitchFamily="34" charset="0"/>
              </a:rPr>
              <a:t>Ishikawa (1960</a:t>
            </a:r>
            <a:r>
              <a:rPr lang="es-EC" dirty="0" smtClean="0">
                <a:latin typeface="Helvetica LT Std Cond" panose="020B0506020202030204" pitchFamily="34" charset="0"/>
              </a:rPr>
              <a:t>) </a:t>
            </a:r>
            <a:endParaRPr lang="es-EC" dirty="0"/>
          </a:p>
        </p:txBody>
      </p:sp>
      <p:sp>
        <p:nvSpPr>
          <p:cNvPr id="5" name="Rectángulo 4"/>
          <p:cNvSpPr/>
          <p:nvPr/>
        </p:nvSpPr>
        <p:spPr>
          <a:xfrm>
            <a:off x="4476130" y="5696323"/>
            <a:ext cx="1614545" cy="369332"/>
          </a:xfrm>
          <a:prstGeom prst="rect">
            <a:avLst/>
          </a:prstGeom>
        </p:spPr>
        <p:txBody>
          <a:bodyPr wrap="none">
            <a:spAutoFit/>
          </a:bodyPr>
          <a:lstStyle/>
          <a:p>
            <a:r>
              <a:rPr lang="es-EC" dirty="0">
                <a:latin typeface="Helvetica LT Std Cond" panose="020B0506020202030204" pitchFamily="34" charset="0"/>
              </a:rPr>
              <a:t>Crosby (1979</a:t>
            </a:r>
            <a:r>
              <a:rPr lang="es-EC" dirty="0" smtClean="0">
                <a:latin typeface="Helvetica LT Std Cond" panose="020B0506020202030204" pitchFamily="34" charset="0"/>
              </a:rPr>
              <a:t>) </a:t>
            </a:r>
            <a:endParaRPr lang="es-EC" dirty="0"/>
          </a:p>
        </p:txBody>
      </p:sp>
      <p:sp>
        <p:nvSpPr>
          <p:cNvPr id="6" name="Rectángulo 5"/>
          <p:cNvSpPr/>
          <p:nvPr/>
        </p:nvSpPr>
        <p:spPr>
          <a:xfrm>
            <a:off x="6296922" y="5696323"/>
            <a:ext cx="1563248" cy="369332"/>
          </a:xfrm>
          <a:prstGeom prst="rect">
            <a:avLst/>
          </a:prstGeom>
        </p:spPr>
        <p:txBody>
          <a:bodyPr wrap="none">
            <a:spAutoFit/>
          </a:bodyPr>
          <a:lstStyle/>
          <a:p>
            <a:r>
              <a:rPr lang="es-EC" dirty="0">
                <a:latin typeface="Helvetica LT Std Cond" panose="020B0506020202030204" pitchFamily="34" charset="0"/>
              </a:rPr>
              <a:t>Deming (1986)</a:t>
            </a:r>
            <a:endParaRPr lang="es-EC" dirty="0"/>
          </a:p>
        </p:txBody>
      </p:sp>
      <p:sp>
        <p:nvSpPr>
          <p:cNvPr id="7" name="Rectángulo 6"/>
          <p:cNvSpPr/>
          <p:nvPr/>
        </p:nvSpPr>
        <p:spPr>
          <a:xfrm>
            <a:off x="8291867" y="5707463"/>
            <a:ext cx="1428596" cy="369332"/>
          </a:xfrm>
          <a:prstGeom prst="rect">
            <a:avLst/>
          </a:prstGeom>
        </p:spPr>
        <p:txBody>
          <a:bodyPr wrap="none">
            <a:spAutoFit/>
          </a:bodyPr>
          <a:lstStyle/>
          <a:p>
            <a:r>
              <a:rPr lang="es-EC" dirty="0">
                <a:latin typeface="Helvetica LT Std Cond" panose="020B0506020202030204" pitchFamily="34" charset="0"/>
              </a:rPr>
              <a:t>Juran (1988) </a:t>
            </a:r>
          </a:p>
        </p:txBody>
      </p:sp>
    </p:spTree>
    <p:extLst>
      <p:ext uri="{BB962C8B-B14F-4D97-AF65-F5344CB8AC3E}">
        <p14:creationId xmlns:p14="http://schemas.microsoft.com/office/powerpoint/2010/main" val="17972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latin typeface="Helvetica LT Std Cond" panose="020B0506020202030204" pitchFamily="34" charset="0"/>
              </a:rPr>
              <a:t>recomendaciones</a:t>
            </a:r>
            <a:endParaRPr lang="es-EC" dirty="0"/>
          </a:p>
        </p:txBody>
      </p:sp>
      <p:sp>
        <p:nvSpPr>
          <p:cNvPr id="3" name="Marcador de contenido 2"/>
          <p:cNvSpPr>
            <a:spLocks noGrp="1"/>
          </p:cNvSpPr>
          <p:nvPr>
            <p:ph idx="1"/>
          </p:nvPr>
        </p:nvSpPr>
        <p:spPr/>
        <p:txBody>
          <a:bodyPr/>
          <a:lstStyle/>
          <a:p>
            <a:r>
              <a:rPr lang="es-EC" dirty="0" smtClean="0">
                <a:latin typeface="Helvetica LT Std Cond" panose="020B0506020202030204" pitchFamily="34" charset="0"/>
              </a:rPr>
              <a:t>Al tener una correcta implementación de la Norma ISO 9001 en la organización se recomienda tomar en cuenta las debilidades que tienen para trabajar aún más en sus fortalezas, es el caso de las políticas de marketing que necesitan ser revisadas y tal vez reformuladas, ya que la posición de marca de la organización es parte de la mejora continua.</a:t>
            </a:r>
            <a:endParaRPr lang="es-EC" dirty="0"/>
          </a:p>
        </p:txBody>
      </p:sp>
    </p:spTree>
    <p:extLst>
      <p:ext uri="{BB962C8B-B14F-4D97-AF65-F5344CB8AC3E}">
        <p14:creationId xmlns:p14="http://schemas.microsoft.com/office/powerpoint/2010/main" val="241355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latin typeface="Helvetica LT Std Cond" panose="020B0506020202030204" pitchFamily="34" charset="0"/>
              </a:rPr>
              <a:t>recomendaciones</a:t>
            </a:r>
            <a:endParaRPr lang="es-EC" dirty="0"/>
          </a:p>
        </p:txBody>
      </p:sp>
      <p:sp>
        <p:nvSpPr>
          <p:cNvPr id="3" name="Marcador de contenido 2"/>
          <p:cNvSpPr>
            <a:spLocks noGrp="1"/>
          </p:cNvSpPr>
          <p:nvPr>
            <p:ph idx="1"/>
          </p:nvPr>
        </p:nvSpPr>
        <p:spPr/>
        <p:txBody>
          <a:bodyPr/>
          <a:lstStyle/>
          <a:p>
            <a:r>
              <a:rPr lang="es-EC" dirty="0">
                <a:latin typeface="Helvetica LT Std Cond" panose="020B0506020202030204" pitchFamily="34" charset="0"/>
              </a:rPr>
              <a:t>Si la organización está sólida frente a la competencia en la industria, se recomienda la apertura de nuevos mercados, se hace mención de “sólida” en el aspecto de que la organización debe estar bien preparada para soportar los cambios continuos del mercado y aprovechar las oportunidades del mismo. </a:t>
            </a:r>
            <a:endParaRPr lang="es-EC" dirty="0" smtClean="0">
              <a:latin typeface="Helvetica LT Std Cond" panose="020B0506020202030204" pitchFamily="34" charset="0"/>
            </a:endParaRPr>
          </a:p>
          <a:p>
            <a:r>
              <a:rPr lang="es-EC" dirty="0" smtClean="0">
                <a:latin typeface="Helvetica LT Std Cond" panose="020B0506020202030204" pitchFamily="34" charset="0"/>
              </a:rPr>
              <a:t>Si </a:t>
            </a:r>
            <a:r>
              <a:rPr lang="es-EC" dirty="0">
                <a:latin typeface="Helvetica LT Std Cond" panose="020B0506020202030204" pitchFamily="34" charset="0"/>
              </a:rPr>
              <a:t>bien no se puede afirmar que implementar y certificarse por medio de este sistema de gestión de calidad es garantía para lograr el cumplimiento de los objetivos organizacionales de manera total, apoya de alguna manera a las organizaciones a aumentar su competitividad y participación en el mercado.</a:t>
            </a:r>
            <a:endParaRPr lang="es-EC" dirty="0" smtClean="0">
              <a:latin typeface="Helvetica LT Std Cond" panose="020B0506020202030204" pitchFamily="34" charset="0"/>
            </a:endParaRPr>
          </a:p>
          <a:p>
            <a:endParaRPr lang="es-EC" dirty="0"/>
          </a:p>
        </p:txBody>
      </p:sp>
    </p:spTree>
    <p:extLst>
      <p:ext uri="{BB962C8B-B14F-4D97-AF65-F5344CB8AC3E}">
        <p14:creationId xmlns:p14="http://schemas.microsoft.com/office/powerpoint/2010/main" val="4153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latin typeface="Helvetica LT Std Cond" panose="020B0506020202030204" pitchFamily="34" charset="0"/>
              </a:rPr>
              <a:t>recomendaciones</a:t>
            </a:r>
            <a:endParaRPr lang="es-EC" dirty="0"/>
          </a:p>
        </p:txBody>
      </p:sp>
      <p:sp>
        <p:nvSpPr>
          <p:cNvPr id="3" name="Marcador de contenido 2"/>
          <p:cNvSpPr>
            <a:spLocks noGrp="1"/>
          </p:cNvSpPr>
          <p:nvPr>
            <p:ph idx="1"/>
          </p:nvPr>
        </p:nvSpPr>
        <p:spPr/>
        <p:txBody>
          <a:bodyPr/>
          <a:lstStyle/>
          <a:p>
            <a:r>
              <a:rPr lang="es-EC" dirty="0">
                <a:latin typeface="Helvetica LT Std Cond" panose="020B0506020202030204" pitchFamily="34" charset="0"/>
              </a:rPr>
              <a:t>Si el país quiere ser más competitivo a nivel internacional todas las organizaciones independientemente de la actividad económica que realicen deberían estar certificadas en su respectivo sector al que pertenezcan, como certificación base debería estar la Norma ISO 9001 ya que el mundo cada vez es más exigente y más cuidadoso al momento de seleccionar y adquirir sus productos o servicios para ello deberíamos estar preparados. </a:t>
            </a:r>
            <a:endParaRPr lang="es-EC" dirty="0"/>
          </a:p>
        </p:txBody>
      </p:sp>
    </p:spTree>
    <p:extLst>
      <p:ext uri="{BB962C8B-B14F-4D97-AF65-F5344CB8AC3E}">
        <p14:creationId xmlns:p14="http://schemas.microsoft.com/office/powerpoint/2010/main" val="235309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0980"/>
            <a:ext cx="12185397" cy="6336406"/>
          </a:xfrm>
        </p:spPr>
      </p:pic>
      <p:sp>
        <p:nvSpPr>
          <p:cNvPr id="6" name="Título 1"/>
          <p:cNvSpPr>
            <a:spLocks noGrp="1"/>
          </p:cNvSpPr>
          <p:nvPr>
            <p:ph type="title"/>
          </p:nvPr>
        </p:nvSpPr>
        <p:spPr>
          <a:xfrm>
            <a:off x="913796" y="2683098"/>
            <a:ext cx="10353761" cy="1077532"/>
          </a:xfrm>
        </p:spPr>
        <p:txBody>
          <a:bodyPr>
            <a:normAutofit/>
          </a:bodyPr>
          <a:lstStyle/>
          <a:p>
            <a:r>
              <a:rPr lang="es-EC" sz="4000" dirty="0" smtClean="0">
                <a:latin typeface="Helvetica LT Std Cond" panose="020B0506020202030204" pitchFamily="34" charset="0"/>
              </a:rPr>
              <a:t>GRACIAS</a:t>
            </a:r>
            <a:endParaRPr lang="es-EC" sz="4000" dirty="0"/>
          </a:p>
        </p:txBody>
      </p:sp>
      <p:sp>
        <p:nvSpPr>
          <p:cNvPr id="5" name="Marcador de contenido 2"/>
          <p:cNvSpPr txBox="1">
            <a:spLocks/>
          </p:cNvSpPr>
          <p:nvPr/>
        </p:nvSpPr>
        <p:spPr>
          <a:xfrm>
            <a:off x="913795" y="3760630"/>
            <a:ext cx="10353762" cy="203056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s-EC" sz="4200" dirty="0" smtClean="0">
                <a:latin typeface="Helvetica LT Std Cond" panose="020B0506020202030204" pitchFamily="34" charset="0"/>
              </a:rPr>
              <a:t>“Be, </a:t>
            </a:r>
            <a:r>
              <a:rPr lang="es-EC" sz="4200" dirty="0" err="1" smtClean="0">
                <a:latin typeface="Helvetica LT Std Cond" panose="020B0506020202030204" pitchFamily="34" charset="0"/>
              </a:rPr>
              <a:t>Think</a:t>
            </a:r>
            <a:r>
              <a:rPr lang="es-EC" sz="4200" dirty="0" smtClean="0">
                <a:latin typeface="Helvetica LT Std Cond" panose="020B0506020202030204" pitchFamily="34" charset="0"/>
              </a:rPr>
              <a:t>, Do”</a:t>
            </a:r>
          </a:p>
          <a:p>
            <a:pPr marL="0" indent="0" algn="r">
              <a:buNone/>
            </a:pPr>
            <a:endParaRPr lang="es-EC" sz="2100" dirty="0" smtClean="0">
              <a:latin typeface="Helvetica LT Std Cond" panose="020B0506020202030204" pitchFamily="34" charset="0"/>
            </a:endParaRPr>
          </a:p>
          <a:p>
            <a:pPr marL="0" indent="0" algn="r">
              <a:buNone/>
            </a:pPr>
            <a:r>
              <a:rPr lang="es-EC" sz="2100" dirty="0" smtClean="0">
                <a:latin typeface="Helvetica LT Std Cond" panose="020B0506020202030204" pitchFamily="34" charset="0"/>
              </a:rPr>
              <a:t>-</a:t>
            </a:r>
            <a:r>
              <a:rPr lang="es-EC" sz="2100" dirty="0" err="1" smtClean="0">
                <a:latin typeface="Helvetica LT Std Cond" panose="020B0506020202030204" pitchFamily="34" charset="0"/>
              </a:rPr>
              <a:t>Jürgen</a:t>
            </a:r>
            <a:r>
              <a:rPr lang="es-EC" sz="2100" dirty="0" smtClean="0">
                <a:latin typeface="Helvetica LT Std Cond" panose="020B0506020202030204" pitchFamily="34" charset="0"/>
              </a:rPr>
              <a:t> </a:t>
            </a:r>
            <a:r>
              <a:rPr lang="es-EC" sz="2100" dirty="0" err="1" smtClean="0">
                <a:latin typeface="Helvetica LT Std Cond" panose="020B0506020202030204" pitchFamily="34" charset="0"/>
              </a:rPr>
              <a:t>Klaric</a:t>
            </a:r>
            <a:r>
              <a:rPr lang="es-EC" sz="2100" dirty="0" smtClean="0">
                <a:latin typeface="Helvetica LT Std Cond" panose="020B0506020202030204" pitchFamily="34" charset="0"/>
              </a:rPr>
              <a:t>-</a:t>
            </a:r>
            <a:endParaRPr lang="es-EC" sz="2100" dirty="0"/>
          </a:p>
        </p:txBody>
      </p:sp>
    </p:spTree>
    <p:extLst>
      <p:ext uri="{BB962C8B-B14F-4D97-AF65-F5344CB8AC3E}">
        <p14:creationId xmlns:p14="http://schemas.microsoft.com/office/powerpoint/2010/main" val="280743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latin typeface="Helvetica LT Std Cond" panose="020B0506020202030204" pitchFamily="34" charset="0"/>
              </a:rPr>
              <a:t>Calidad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26497035"/>
              </p:ext>
            </p:extLst>
          </p:nvPr>
        </p:nvGraphicFramePr>
        <p:xfrm>
          <a:off x="913795" y="1935921"/>
          <a:ext cx="10353762" cy="4597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15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922127686"/>
              </p:ext>
            </p:extLst>
          </p:nvPr>
        </p:nvGraphicFramePr>
        <p:xfrm>
          <a:off x="913793" y="2934269"/>
          <a:ext cx="9936177" cy="4539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rotWithShape="1">
          <a:blip r:embed="rId8"/>
          <a:srcRect l="263" t="2124" r="90293" b="21407"/>
          <a:stretch/>
        </p:blipFill>
        <p:spPr>
          <a:xfrm>
            <a:off x="666225" y="0"/>
            <a:ext cx="1030054" cy="954157"/>
          </a:xfrm>
          <a:prstGeom prst="rect">
            <a:avLst/>
          </a:prstGeom>
        </p:spPr>
      </p:pic>
      <p:pic>
        <p:nvPicPr>
          <p:cNvPr id="2050" name="Picture 2" descr="http://www.iso.org/sites/bin/timeline/2012_iso-story_malagnou_offic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225" y="954157"/>
            <a:ext cx="4227443" cy="31705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so.org/files/live/sites/isoorg/files/about%20ISO/iso_story/img/iso-journal-may-1952_for-web.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5088" y="954157"/>
            <a:ext cx="4336912" cy="325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7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1247775"/>
            <a:ext cx="10353761" cy="1641199"/>
          </a:xfrm>
        </p:spPr>
        <p:txBody>
          <a:bodyPr/>
          <a:lstStyle/>
          <a:p>
            <a:r>
              <a:rPr lang="es-EC" sz="3200" dirty="0" smtClean="0">
                <a:latin typeface="Helvetica LT Std Cond" panose="020B0506020202030204" pitchFamily="34" charset="0"/>
              </a:rPr>
              <a:t>NORMA ISO 9001 </a:t>
            </a:r>
            <a:endParaRPr lang="es-EC" dirty="0"/>
          </a:p>
        </p:txBody>
      </p:sp>
      <p:sp>
        <p:nvSpPr>
          <p:cNvPr id="3" name="Marcador de contenido 2"/>
          <p:cNvSpPr>
            <a:spLocks noGrp="1"/>
          </p:cNvSpPr>
          <p:nvPr>
            <p:ph idx="1"/>
          </p:nvPr>
        </p:nvSpPr>
        <p:spPr>
          <a:xfrm>
            <a:off x="913795" y="3154017"/>
            <a:ext cx="10353762" cy="3352799"/>
          </a:xfrm>
        </p:spPr>
        <p:txBody>
          <a:bodyPr>
            <a:normAutofit/>
          </a:bodyPr>
          <a:lstStyle/>
          <a:p>
            <a:r>
              <a:rPr lang="es-EC" sz="2800" dirty="0" smtClean="0">
                <a:latin typeface="Helvetica LT Std Cond" panose="020B0506020202030204" pitchFamily="34" charset="0"/>
              </a:rPr>
              <a:t>Publicada por primera vez. (1987)</a:t>
            </a:r>
            <a:endParaRPr lang="es-EC" sz="2800" dirty="0" smtClean="0"/>
          </a:p>
          <a:p>
            <a:r>
              <a:rPr lang="es-EC" sz="2800" dirty="0" smtClean="0">
                <a:latin typeface="Helvetica LT Std Cond" panose="020B0506020202030204" pitchFamily="34" charset="0"/>
              </a:rPr>
              <a:t>Se introdujo al enfoque de  procesos. (2000)</a:t>
            </a:r>
          </a:p>
          <a:p>
            <a:r>
              <a:rPr lang="es-EC" sz="2800" dirty="0" smtClean="0">
                <a:latin typeface="Helvetica LT Std Cond" panose="020B0506020202030204" pitchFamily="34" charset="0"/>
              </a:rPr>
              <a:t>El cliente el centro de todo. (2008)</a:t>
            </a:r>
          </a:p>
          <a:p>
            <a:r>
              <a:rPr lang="es-EC" sz="2800" dirty="0" smtClean="0">
                <a:latin typeface="Helvetica LT Std Cond" panose="020B0506020202030204" pitchFamily="34" charset="0"/>
              </a:rPr>
              <a:t>Herramienta para prevención y para innovación. (2015)</a:t>
            </a:r>
          </a:p>
        </p:txBody>
      </p:sp>
      <p:pic>
        <p:nvPicPr>
          <p:cNvPr id="4" name="Imagen 3"/>
          <p:cNvPicPr>
            <a:picLocks noChangeAspect="1"/>
          </p:cNvPicPr>
          <p:nvPr/>
        </p:nvPicPr>
        <p:blipFill>
          <a:blip r:embed="rId3"/>
          <a:stretch>
            <a:fillRect/>
          </a:stretch>
        </p:blipFill>
        <p:spPr>
          <a:xfrm>
            <a:off x="637612" y="0"/>
            <a:ext cx="10906125" cy="1247775"/>
          </a:xfrm>
          <a:prstGeom prst="rect">
            <a:avLst/>
          </a:prstGeom>
        </p:spPr>
      </p:pic>
    </p:spTree>
    <p:extLst>
      <p:ext uri="{BB962C8B-B14F-4D97-AF65-F5344CB8AC3E}">
        <p14:creationId xmlns:p14="http://schemas.microsoft.com/office/powerpoint/2010/main" val="200110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stretch>
            <a:fillRect/>
          </a:stretch>
        </p:blipFill>
        <p:spPr>
          <a:xfrm>
            <a:off x="1937897" y="0"/>
            <a:ext cx="8887060" cy="6858000"/>
          </a:xfrm>
          <a:prstGeom prst="rect">
            <a:avLst/>
          </a:prstGeom>
        </p:spPr>
      </p:pic>
    </p:spTree>
    <p:extLst>
      <p:ext uri="{BB962C8B-B14F-4D97-AF65-F5344CB8AC3E}">
        <p14:creationId xmlns:p14="http://schemas.microsoft.com/office/powerpoint/2010/main" val="1476913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548159519"/>
              </p:ext>
            </p:extLst>
          </p:nvPr>
        </p:nvGraphicFramePr>
        <p:xfrm>
          <a:off x="2113887" y="1920668"/>
          <a:ext cx="8128000" cy="407924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1185471619"/>
                    </a:ext>
                  </a:extLst>
                </a:gridCol>
                <a:gridCol w="4064000">
                  <a:extLst>
                    <a:ext uri="{9D8B030D-6E8A-4147-A177-3AD203B41FA5}">
                      <a16:colId xmlns:a16="http://schemas.microsoft.com/office/drawing/2014/main" val="1464897741"/>
                    </a:ext>
                  </a:extLst>
                </a:gridCol>
              </a:tblGrid>
              <a:tr h="370840">
                <a:tc>
                  <a:txBody>
                    <a:bodyPr/>
                    <a:lstStyle/>
                    <a:p>
                      <a:r>
                        <a:rPr lang="es-EC" dirty="0" smtClean="0">
                          <a:latin typeface="Helvetica" pitchFamily="50" charset="0"/>
                        </a:rPr>
                        <a:t>ISO 9001:2008</a:t>
                      </a:r>
                      <a:endParaRPr lang="es-EC" dirty="0">
                        <a:latin typeface="Helvetica" pitchFamily="50" charset="0"/>
                      </a:endParaRPr>
                    </a:p>
                  </a:txBody>
                  <a:tcPr/>
                </a:tc>
                <a:tc>
                  <a:txBody>
                    <a:bodyPr/>
                    <a:lstStyle/>
                    <a:p>
                      <a:r>
                        <a:rPr lang="es-EC" dirty="0" smtClean="0">
                          <a:latin typeface="Helvetica" pitchFamily="50" charset="0"/>
                        </a:rPr>
                        <a:t>ISO</a:t>
                      </a:r>
                      <a:r>
                        <a:rPr lang="es-EC" baseline="0" dirty="0" smtClean="0">
                          <a:latin typeface="Helvetica" pitchFamily="50" charset="0"/>
                        </a:rPr>
                        <a:t> 9001:2015</a:t>
                      </a:r>
                      <a:endParaRPr lang="es-EC" dirty="0">
                        <a:latin typeface="Helvetica" pitchFamily="50" charset="0"/>
                      </a:endParaRPr>
                    </a:p>
                  </a:txBody>
                  <a:tcPr/>
                </a:tc>
                <a:extLst>
                  <a:ext uri="{0D108BD9-81ED-4DB2-BD59-A6C34878D82A}">
                    <a16:rowId xmlns:a16="http://schemas.microsoft.com/office/drawing/2014/main" val="1016619889"/>
                  </a:ext>
                </a:extLst>
              </a:tr>
              <a:tr h="370840">
                <a:tc>
                  <a:txBody>
                    <a:bodyPr/>
                    <a:lstStyle/>
                    <a:p>
                      <a:r>
                        <a:rPr lang="es-EC" dirty="0" smtClean="0">
                          <a:latin typeface="Helvetica" pitchFamily="50" charset="0"/>
                        </a:rPr>
                        <a:t>1. Objeto</a:t>
                      </a:r>
                      <a:r>
                        <a:rPr lang="es-EC" baseline="0" dirty="0" smtClean="0">
                          <a:latin typeface="Helvetica" pitchFamily="50" charset="0"/>
                        </a:rPr>
                        <a:t> y campo de aplicación</a:t>
                      </a:r>
                      <a:endParaRPr lang="es-EC" dirty="0">
                        <a:latin typeface="Helvetica" pitchFamily="50" charset="0"/>
                      </a:endParaRPr>
                    </a:p>
                  </a:txBody>
                  <a:tcPr/>
                </a:tc>
                <a:tc>
                  <a:txBody>
                    <a:bodyPr/>
                    <a:lstStyle/>
                    <a:p>
                      <a:r>
                        <a:rPr lang="es-EC" dirty="0" smtClean="0">
                          <a:latin typeface="Helvetica" pitchFamily="50" charset="0"/>
                        </a:rPr>
                        <a:t>1. Objeto</a:t>
                      </a:r>
                      <a:r>
                        <a:rPr lang="es-EC" baseline="0" dirty="0" smtClean="0">
                          <a:latin typeface="Helvetica" pitchFamily="50" charset="0"/>
                        </a:rPr>
                        <a:t> y campo de aplicación </a:t>
                      </a:r>
                      <a:endParaRPr lang="es-EC" dirty="0">
                        <a:latin typeface="Helvetica" pitchFamily="50" charset="0"/>
                      </a:endParaRPr>
                    </a:p>
                  </a:txBody>
                  <a:tcPr/>
                </a:tc>
                <a:extLst>
                  <a:ext uri="{0D108BD9-81ED-4DB2-BD59-A6C34878D82A}">
                    <a16:rowId xmlns:a16="http://schemas.microsoft.com/office/drawing/2014/main" val="2210734785"/>
                  </a:ext>
                </a:extLst>
              </a:tr>
              <a:tr h="370840">
                <a:tc>
                  <a:txBody>
                    <a:bodyPr/>
                    <a:lstStyle/>
                    <a:p>
                      <a:r>
                        <a:rPr lang="es-EC" dirty="0" smtClean="0">
                          <a:latin typeface="Helvetica" pitchFamily="50" charset="0"/>
                        </a:rPr>
                        <a:t>2. Normas para su</a:t>
                      </a:r>
                      <a:r>
                        <a:rPr lang="es-EC" baseline="0" dirty="0" smtClean="0">
                          <a:latin typeface="Helvetica" pitchFamily="50" charset="0"/>
                        </a:rPr>
                        <a:t> consulta</a:t>
                      </a:r>
                      <a:endParaRPr lang="es-EC" dirty="0">
                        <a:latin typeface="Helvetica" pitchFamily="50" charset="0"/>
                      </a:endParaRPr>
                    </a:p>
                  </a:txBody>
                  <a:tcPr/>
                </a:tc>
                <a:tc>
                  <a:txBody>
                    <a:bodyPr/>
                    <a:lstStyle/>
                    <a:p>
                      <a:r>
                        <a:rPr lang="es-EC" dirty="0" smtClean="0">
                          <a:latin typeface="Helvetica" pitchFamily="50" charset="0"/>
                        </a:rPr>
                        <a:t>2.</a:t>
                      </a:r>
                      <a:r>
                        <a:rPr lang="es-EC" baseline="0" dirty="0" smtClean="0">
                          <a:latin typeface="Helvetica" pitchFamily="50" charset="0"/>
                        </a:rPr>
                        <a:t> Referencias normativas</a:t>
                      </a:r>
                      <a:endParaRPr lang="es-EC" dirty="0">
                        <a:latin typeface="Helvetica" pitchFamily="50" charset="0"/>
                      </a:endParaRPr>
                    </a:p>
                  </a:txBody>
                  <a:tcPr/>
                </a:tc>
                <a:extLst>
                  <a:ext uri="{0D108BD9-81ED-4DB2-BD59-A6C34878D82A}">
                    <a16:rowId xmlns:a16="http://schemas.microsoft.com/office/drawing/2014/main" val="1583297844"/>
                  </a:ext>
                </a:extLst>
              </a:tr>
              <a:tr h="370840">
                <a:tc>
                  <a:txBody>
                    <a:bodyPr/>
                    <a:lstStyle/>
                    <a:p>
                      <a:r>
                        <a:rPr lang="es-EC" dirty="0" smtClean="0">
                          <a:latin typeface="Helvetica" pitchFamily="50" charset="0"/>
                        </a:rPr>
                        <a:t>3. Términos y definiciones</a:t>
                      </a:r>
                      <a:endParaRPr lang="es-EC" dirty="0">
                        <a:latin typeface="Helvetica" pitchFamily="50" charset="0"/>
                      </a:endParaRPr>
                    </a:p>
                  </a:txBody>
                  <a:tcPr/>
                </a:tc>
                <a:tc>
                  <a:txBody>
                    <a:bodyPr/>
                    <a:lstStyle/>
                    <a:p>
                      <a:r>
                        <a:rPr lang="es-EC" dirty="0" smtClean="0">
                          <a:latin typeface="Helvetica" pitchFamily="50" charset="0"/>
                        </a:rPr>
                        <a:t>3. Términos</a:t>
                      </a:r>
                      <a:r>
                        <a:rPr lang="es-EC" baseline="0" dirty="0" smtClean="0">
                          <a:latin typeface="Helvetica" pitchFamily="50" charset="0"/>
                        </a:rPr>
                        <a:t> y definiciones </a:t>
                      </a:r>
                      <a:endParaRPr lang="es-EC" dirty="0">
                        <a:latin typeface="Helvetica" pitchFamily="50" charset="0"/>
                      </a:endParaRPr>
                    </a:p>
                  </a:txBody>
                  <a:tcPr/>
                </a:tc>
                <a:extLst>
                  <a:ext uri="{0D108BD9-81ED-4DB2-BD59-A6C34878D82A}">
                    <a16:rowId xmlns:a16="http://schemas.microsoft.com/office/drawing/2014/main" val="811190919"/>
                  </a:ext>
                </a:extLst>
              </a:tr>
              <a:tr h="370840">
                <a:tc>
                  <a:txBody>
                    <a:bodyPr/>
                    <a:lstStyle/>
                    <a:p>
                      <a:r>
                        <a:rPr lang="es-EC" dirty="0" smtClean="0">
                          <a:latin typeface="Helvetica" pitchFamily="50" charset="0"/>
                        </a:rPr>
                        <a:t>4.</a:t>
                      </a:r>
                      <a:r>
                        <a:rPr lang="es-EC" baseline="0" dirty="0" smtClean="0">
                          <a:latin typeface="Helvetica" pitchFamily="50" charset="0"/>
                        </a:rPr>
                        <a:t> Sistema de Gestión de la Calidad</a:t>
                      </a:r>
                      <a:endParaRPr lang="es-EC" dirty="0">
                        <a:latin typeface="Helvetica" pitchFamily="50" charset="0"/>
                      </a:endParaRPr>
                    </a:p>
                  </a:txBody>
                  <a:tcPr/>
                </a:tc>
                <a:tc>
                  <a:txBody>
                    <a:bodyPr/>
                    <a:lstStyle/>
                    <a:p>
                      <a:r>
                        <a:rPr lang="es-EC" dirty="0" smtClean="0">
                          <a:latin typeface="Helvetica" pitchFamily="50" charset="0"/>
                        </a:rPr>
                        <a:t>4. Contexto</a:t>
                      </a:r>
                      <a:r>
                        <a:rPr lang="es-EC" baseline="0" dirty="0" smtClean="0">
                          <a:latin typeface="Helvetica" pitchFamily="50" charset="0"/>
                        </a:rPr>
                        <a:t> de la organización</a:t>
                      </a:r>
                      <a:endParaRPr lang="es-EC" dirty="0">
                        <a:latin typeface="Helvetica" pitchFamily="50" charset="0"/>
                      </a:endParaRPr>
                    </a:p>
                  </a:txBody>
                  <a:tcPr/>
                </a:tc>
                <a:extLst>
                  <a:ext uri="{0D108BD9-81ED-4DB2-BD59-A6C34878D82A}">
                    <a16:rowId xmlns:a16="http://schemas.microsoft.com/office/drawing/2014/main" val="3872582640"/>
                  </a:ext>
                </a:extLst>
              </a:tr>
              <a:tr h="370840">
                <a:tc>
                  <a:txBody>
                    <a:bodyPr/>
                    <a:lstStyle/>
                    <a:p>
                      <a:r>
                        <a:rPr lang="es-EC" dirty="0" smtClean="0">
                          <a:latin typeface="Helvetica" pitchFamily="50" charset="0"/>
                        </a:rPr>
                        <a:t>5. Responsabilidad</a:t>
                      </a:r>
                      <a:r>
                        <a:rPr lang="es-EC" baseline="0" dirty="0" smtClean="0">
                          <a:latin typeface="Helvetica" pitchFamily="50" charset="0"/>
                        </a:rPr>
                        <a:t> de la dirección</a:t>
                      </a:r>
                      <a:endParaRPr lang="es-EC" dirty="0">
                        <a:latin typeface="Helvetica" pitchFamily="50" charset="0"/>
                      </a:endParaRPr>
                    </a:p>
                  </a:txBody>
                  <a:tcPr/>
                </a:tc>
                <a:tc>
                  <a:txBody>
                    <a:bodyPr/>
                    <a:lstStyle/>
                    <a:p>
                      <a:r>
                        <a:rPr lang="es-EC" dirty="0" smtClean="0">
                          <a:latin typeface="Helvetica" pitchFamily="50" charset="0"/>
                        </a:rPr>
                        <a:t>5. Liderazgo </a:t>
                      </a:r>
                      <a:endParaRPr lang="es-EC" dirty="0">
                        <a:latin typeface="Helvetica" pitchFamily="50" charset="0"/>
                      </a:endParaRPr>
                    </a:p>
                  </a:txBody>
                  <a:tcPr/>
                </a:tc>
                <a:extLst>
                  <a:ext uri="{0D108BD9-81ED-4DB2-BD59-A6C34878D82A}">
                    <a16:rowId xmlns:a16="http://schemas.microsoft.com/office/drawing/2014/main" val="2012669952"/>
                  </a:ext>
                </a:extLst>
              </a:tr>
              <a:tr h="370840">
                <a:tc>
                  <a:txBody>
                    <a:bodyPr/>
                    <a:lstStyle/>
                    <a:p>
                      <a:r>
                        <a:rPr lang="es-EC" dirty="0" smtClean="0">
                          <a:latin typeface="Helvetica" pitchFamily="50" charset="0"/>
                        </a:rPr>
                        <a:t>6. Gestión de los recursos</a:t>
                      </a:r>
                      <a:endParaRPr lang="es-EC" dirty="0">
                        <a:latin typeface="Helvetica" pitchFamily="50" charset="0"/>
                      </a:endParaRPr>
                    </a:p>
                  </a:txBody>
                  <a:tcPr/>
                </a:tc>
                <a:tc>
                  <a:txBody>
                    <a:bodyPr/>
                    <a:lstStyle/>
                    <a:p>
                      <a:r>
                        <a:rPr lang="es-EC" dirty="0" smtClean="0">
                          <a:latin typeface="Helvetica" pitchFamily="50" charset="0"/>
                        </a:rPr>
                        <a:t>6. Planificación</a:t>
                      </a:r>
                      <a:endParaRPr lang="es-EC" dirty="0">
                        <a:latin typeface="Helvetica" pitchFamily="50" charset="0"/>
                      </a:endParaRPr>
                    </a:p>
                  </a:txBody>
                  <a:tcPr/>
                </a:tc>
                <a:extLst>
                  <a:ext uri="{0D108BD9-81ED-4DB2-BD59-A6C34878D82A}">
                    <a16:rowId xmlns:a16="http://schemas.microsoft.com/office/drawing/2014/main" val="344047167"/>
                  </a:ext>
                </a:extLst>
              </a:tr>
              <a:tr h="370840">
                <a:tc>
                  <a:txBody>
                    <a:bodyPr/>
                    <a:lstStyle/>
                    <a:p>
                      <a:r>
                        <a:rPr lang="es-EC" dirty="0" smtClean="0">
                          <a:latin typeface="Helvetica" pitchFamily="50" charset="0"/>
                        </a:rPr>
                        <a:t>7. Realización del producto</a:t>
                      </a:r>
                      <a:endParaRPr lang="es-EC" dirty="0">
                        <a:latin typeface="Helvetica" pitchFamily="50" charset="0"/>
                      </a:endParaRPr>
                    </a:p>
                  </a:txBody>
                  <a:tcPr/>
                </a:tc>
                <a:tc>
                  <a:txBody>
                    <a:bodyPr/>
                    <a:lstStyle/>
                    <a:p>
                      <a:r>
                        <a:rPr lang="es-EC" dirty="0" smtClean="0">
                          <a:latin typeface="Helvetica" pitchFamily="50" charset="0"/>
                        </a:rPr>
                        <a:t>7. Apoyo</a:t>
                      </a:r>
                      <a:endParaRPr lang="es-EC" dirty="0">
                        <a:latin typeface="Helvetica" pitchFamily="50" charset="0"/>
                      </a:endParaRPr>
                    </a:p>
                  </a:txBody>
                  <a:tcPr/>
                </a:tc>
                <a:extLst>
                  <a:ext uri="{0D108BD9-81ED-4DB2-BD59-A6C34878D82A}">
                    <a16:rowId xmlns:a16="http://schemas.microsoft.com/office/drawing/2014/main" val="3898219959"/>
                  </a:ext>
                </a:extLst>
              </a:tr>
              <a:tr h="370840">
                <a:tc>
                  <a:txBody>
                    <a:bodyPr/>
                    <a:lstStyle/>
                    <a:p>
                      <a:r>
                        <a:rPr lang="es-EC" dirty="0" smtClean="0">
                          <a:latin typeface="Helvetica" pitchFamily="50" charset="0"/>
                        </a:rPr>
                        <a:t>8. Medición,</a:t>
                      </a:r>
                      <a:r>
                        <a:rPr lang="es-EC" baseline="0" dirty="0" smtClean="0">
                          <a:latin typeface="Helvetica" pitchFamily="50" charset="0"/>
                        </a:rPr>
                        <a:t> análisis y mejora</a:t>
                      </a:r>
                      <a:endParaRPr lang="es-EC" dirty="0">
                        <a:latin typeface="Helvetica" pitchFamily="50" charset="0"/>
                      </a:endParaRPr>
                    </a:p>
                  </a:txBody>
                  <a:tcPr/>
                </a:tc>
                <a:tc>
                  <a:txBody>
                    <a:bodyPr/>
                    <a:lstStyle/>
                    <a:p>
                      <a:r>
                        <a:rPr lang="es-EC" dirty="0" smtClean="0">
                          <a:latin typeface="Helvetica" pitchFamily="50" charset="0"/>
                        </a:rPr>
                        <a:t>8. Operación </a:t>
                      </a:r>
                      <a:endParaRPr lang="es-EC" dirty="0">
                        <a:latin typeface="Helvetica" pitchFamily="50" charset="0"/>
                      </a:endParaRPr>
                    </a:p>
                  </a:txBody>
                  <a:tcPr/>
                </a:tc>
                <a:extLst>
                  <a:ext uri="{0D108BD9-81ED-4DB2-BD59-A6C34878D82A}">
                    <a16:rowId xmlns:a16="http://schemas.microsoft.com/office/drawing/2014/main" val="4063647571"/>
                  </a:ext>
                </a:extLst>
              </a:tr>
              <a:tr h="370840">
                <a:tc>
                  <a:txBody>
                    <a:bodyPr/>
                    <a:lstStyle/>
                    <a:p>
                      <a:endParaRPr lang="es-EC" dirty="0">
                        <a:latin typeface="Helvetica" pitchFamily="50" charset="0"/>
                      </a:endParaRPr>
                    </a:p>
                  </a:txBody>
                  <a:tcPr/>
                </a:tc>
                <a:tc>
                  <a:txBody>
                    <a:bodyPr/>
                    <a:lstStyle/>
                    <a:p>
                      <a:r>
                        <a:rPr lang="es-EC" dirty="0" smtClean="0">
                          <a:latin typeface="Helvetica" pitchFamily="50" charset="0"/>
                        </a:rPr>
                        <a:t>9. Evaluación del desempeño</a:t>
                      </a:r>
                      <a:endParaRPr lang="es-EC" dirty="0">
                        <a:latin typeface="Helvetica" pitchFamily="50" charset="0"/>
                      </a:endParaRPr>
                    </a:p>
                  </a:txBody>
                  <a:tcPr/>
                </a:tc>
                <a:extLst>
                  <a:ext uri="{0D108BD9-81ED-4DB2-BD59-A6C34878D82A}">
                    <a16:rowId xmlns:a16="http://schemas.microsoft.com/office/drawing/2014/main" val="888892113"/>
                  </a:ext>
                </a:extLst>
              </a:tr>
              <a:tr h="370840">
                <a:tc>
                  <a:txBody>
                    <a:bodyPr/>
                    <a:lstStyle/>
                    <a:p>
                      <a:endParaRPr lang="es-EC" dirty="0">
                        <a:latin typeface="Helvetica" pitchFamily="50" charset="0"/>
                      </a:endParaRPr>
                    </a:p>
                  </a:txBody>
                  <a:tcPr/>
                </a:tc>
                <a:tc>
                  <a:txBody>
                    <a:bodyPr/>
                    <a:lstStyle/>
                    <a:p>
                      <a:r>
                        <a:rPr lang="es-EC" dirty="0" smtClean="0">
                          <a:latin typeface="Helvetica" pitchFamily="50" charset="0"/>
                        </a:rPr>
                        <a:t>10. Mejora </a:t>
                      </a:r>
                      <a:endParaRPr lang="es-EC" dirty="0">
                        <a:latin typeface="Helvetica" pitchFamily="50" charset="0"/>
                      </a:endParaRPr>
                    </a:p>
                  </a:txBody>
                  <a:tcPr/>
                </a:tc>
                <a:extLst>
                  <a:ext uri="{0D108BD9-81ED-4DB2-BD59-A6C34878D82A}">
                    <a16:rowId xmlns:a16="http://schemas.microsoft.com/office/drawing/2014/main" val="365325778"/>
                  </a:ext>
                </a:extLst>
              </a:tr>
            </a:tbl>
          </a:graphicData>
        </a:graphic>
      </p:graphicFrame>
    </p:spTree>
    <p:extLst>
      <p:ext uri="{BB962C8B-B14F-4D97-AF65-F5344CB8AC3E}">
        <p14:creationId xmlns:p14="http://schemas.microsoft.com/office/powerpoint/2010/main" val="9687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0"/>
            <a:ext cx="10353761" cy="1326321"/>
          </a:xfrm>
        </p:spPr>
        <p:txBody>
          <a:bodyPr/>
          <a:lstStyle/>
          <a:p>
            <a:r>
              <a:rPr lang="es-EC" sz="3200" dirty="0" err="1" smtClean="0">
                <a:latin typeface="Helvetica LT Std Cond" panose="020B0506020202030204" pitchFamily="34" charset="0"/>
              </a:rPr>
              <a:t>Iso</a:t>
            </a:r>
            <a:r>
              <a:rPr lang="es-EC" sz="3200" dirty="0" smtClean="0">
                <a:latin typeface="Helvetica LT Std Cond" panose="020B0506020202030204" pitchFamily="34" charset="0"/>
              </a:rPr>
              <a:t> 9001:2015 </a:t>
            </a:r>
            <a:endParaRPr lang="es-EC" dirty="0"/>
          </a:p>
        </p:txBody>
      </p:sp>
      <p:sp>
        <p:nvSpPr>
          <p:cNvPr id="3" name="Marcador de contenido 2"/>
          <p:cNvSpPr>
            <a:spLocks noGrp="1"/>
          </p:cNvSpPr>
          <p:nvPr>
            <p:ph idx="1"/>
          </p:nvPr>
        </p:nvSpPr>
        <p:spPr/>
        <p:txBody>
          <a:bodyPr/>
          <a:lstStyle/>
          <a:p>
            <a:r>
              <a:rPr lang="es-EC" b="1" dirty="0">
                <a:latin typeface="Helvetica LT Std Cond" panose="020B0506020202030204" pitchFamily="34" charset="0"/>
              </a:rPr>
              <a:t>Calidad</a:t>
            </a:r>
            <a:r>
              <a:rPr lang="es-EC" dirty="0">
                <a:latin typeface="Helvetica LT Std Cond" panose="020B0506020202030204" pitchFamily="34" charset="0"/>
              </a:rPr>
              <a:t>: Grado en que el un conjunto de características inherentes de un objeto cumple con los requisitos</a:t>
            </a:r>
            <a:r>
              <a:rPr lang="es-EC" dirty="0" smtClean="0">
                <a:latin typeface="Helvetica LT Std Cond" panose="020B0506020202030204" pitchFamily="34" charset="0"/>
              </a:rPr>
              <a:t>.</a:t>
            </a:r>
          </a:p>
          <a:p>
            <a:endParaRPr lang="es-EC" dirty="0" smtClean="0">
              <a:latin typeface="Helvetica LT Std Cond" panose="020B0506020202030204" pitchFamily="34" charset="0"/>
            </a:endParaRPr>
          </a:p>
          <a:p>
            <a:r>
              <a:rPr lang="es-EC" b="1" dirty="0" smtClean="0">
                <a:latin typeface="Helvetica LT Std Cond" panose="020B0506020202030204" pitchFamily="34" charset="0"/>
              </a:rPr>
              <a:t>Eficiencia</a:t>
            </a:r>
            <a:r>
              <a:rPr lang="es-EC" dirty="0" smtClean="0">
                <a:latin typeface="Helvetica LT Std Cond" panose="020B0506020202030204" pitchFamily="34" charset="0"/>
              </a:rPr>
              <a:t>: Relación entre resultado alcanzado y los recursos utilizados.</a:t>
            </a:r>
          </a:p>
          <a:p>
            <a:endParaRPr lang="es-EC" dirty="0" smtClean="0">
              <a:latin typeface="Helvetica LT Std Cond" panose="020B0506020202030204" pitchFamily="34" charset="0"/>
            </a:endParaRPr>
          </a:p>
          <a:p>
            <a:r>
              <a:rPr lang="es-EC" b="1" dirty="0" smtClean="0">
                <a:latin typeface="Helvetica LT Std Cond" panose="020B0506020202030204" pitchFamily="34" charset="0"/>
              </a:rPr>
              <a:t>Eficacia</a:t>
            </a:r>
            <a:r>
              <a:rPr lang="es-EC" dirty="0" smtClean="0">
                <a:latin typeface="Helvetica LT Std Cond" panose="020B0506020202030204" pitchFamily="34" charset="0"/>
              </a:rPr>
              <a:t>: Grado en que se realizan las actividades planificadas y se logran los resultados planificados.</a:t>
            </a:r>
            <a:endParaRPr lang="es-EC" dirty="0"/>
          </a:p>
        </p:txBody>
      </p:sp>
    </p:spTree>
    <p:extLst>
      <p:ext uri="{BB962C8B-B14F-4D97-AF65-F5344CB8AC3E}">
        <p14:creationId xmlns:p14="http://schemas.microsoft.com/office/powerpoint/2010/main" val="403954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TM04033921[[fn=Damasco]]</Template>
  <TotalTime>2002</TotalTime>
  <Words>2694</Words>
  <Application>Microsoft Office PowerPoint</Application>
  <PresentationFormat>Panorámica</PresentationFormat>
  <Paragraphs>690</Paragraphs>
  <Slides>33</Slides>
  <Notes>30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Bookman Old Style</vt:lpstr>
      <vt:lpstr>Calibri</vt:lpstr>
      <vt:lpstr>Helvetica</vt:lpstr>
      <vt:lpstr>Helvetica LT Std Cond</vt:lpstr>
      <vt:lpstr>Rockwell</vt:lpstr>
      <vt:lpstr>Times New Roman</vt:lpstr>
      <vt:lpstr>Damask</vt:lpstr>
      <vt:lpstr>Presentación de PowerPoint</vt:lpstr>
      <vt:lpstr>ESTUDIO DEL IMPACTO DE LA CERTIFICACIÓN ISO 9001:2015 EN LA COMPETITIVIDAD DE LAS EMPRESAS COMERCIALES ADUANERAS, ESTUDIO DE CASO EN CORDERO PROAÑO</vt:lpstr>
      <vt:lpstr>Calidad </vt:lpstr>
      <vt:lpstr>Calidad </vt:lpstr>
      <vt:lpstr>Presentación de PowerPoint</vt:lpstr>
      <vt:lpstr>NORMA ISO 9001 </vt:lpstr>
      <vt:lpstr>Presentación de PowerPoint</vt:lpstr>
      <vt:lpstr>Presentación de PowerPoint</vt:lpstr>
      <vt:lpstr>Iso 9001:2015 </vt:lpstr>
      <vt:lpstr>Agencia de aduana (oca) iso 9001</vt:lpstr>
      <vt:lpstr>Matriz evaluación de factores externos Agencia de aduana oca</vt:lpstr>
      <vt:lpstr>Matriz evaluación de factores externos Agencia de aduana oca</vt:lpstr>
      <vt:lpstr>Presentación de PowerPoint</vt:lpstr>
      <vt:lpstr>AUDITORIA INTERNA ISO 9001 Agencia de aduana oca</vt:lpstr>
      <vt:lpstr>AUDITORIA INTERNA ISO 9001 Agencia de aduana oca</vt:lpstr>
      <vt:lpstr>AUDITORIA INTERNA ISO 9001 Agencia de aduana oca</vt:lpstr>
      <vt:lpstr>AUDITORIA INTERNA ISO 9001 Agencia de aduana oca</vt:lpstr>
      <vt:lpstr>AUDITORIA INTERNA ISO 9001 Agencia de aduana oca</vt:lpstr>
      <vt:lpstr>AUDITORIA INTERNA ISO 9001 Agencia de aduana oca</vt:lpstr>
      <vt:lpstr>AUDITORIA INTERNA ISO 9001 Agencia de aduana oca</vt:lpstr>
      <vt:lpstr>AUDITORIA INTERNA ISO 9001 Agencia de aduana oca</vt:lpstr>
      <vt:lpstr>AUDITORIA INTERNA ISO 9001 Agencia de aduana oca</vt:lpstr>
      <vt:lpstr>Matriz evaluación de factores internos Agencia de aduana oca</vt:lpstr>
      <vt:lpstr>Matriz evaluación de factores internos Agencia de aduana oca</vt:lpstr>
      <vt:lpstr>Indicadores financieros Agencias de aduana</vt:lpstr>
      <vt:lpstr>Indicadores financieros Agencias de aduana</vt:lpstr>
      <vt:lpstr>conclusiones</vt:lpstr>
      <vt:lpstr>conclusiones</vt:lpstr>
      <vt:lpstr>conclusiones</vt:lpstr>
      <vt:lpstr>recomendaciones</vt:lpstr>
      <vt:lpstr>recomendaciones</vt:lpstr>
      <vt:lpstr>recomendaciones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38</cp:revision>
  <dcterms:created xsi:type="dcterms:W3CDTF">2018-03-12T03:59:52Z</dcterms:created>
  <dcterms:modified xsi:type="dcterms:W3CDTF">2018-03-20T17:38:32Z</dcterms:modified>
</cp:coreProperties>
</file>