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20" r:id="rId2"/>
    <p:sldId id="377" r:id="rId3"/>
    <p:sldId id="374" r:id="rId4"/>
    <p:sldId id="460" r:id="rId5"/>
    <p:sldId id="373" r:id="rId6"/>
    <p:sldId id="414" r:id="rId7"/>
    <p:sldId id="379" r:id="rId8"/>
    <p:sldId id="461" r:id="rId9"/>
    <p:sldId id="462" r:id="rId10"/>
    <p:sldId id="417" r:id="rId11"/>
    <p:sldId id="463" r:id="rId12"/>
    <p:sldId id="418" r:id="rId13"/>
    <p:sldId id="420" r:id="rId14"/>
    <p:sldId id="421" r:id="rId15"/>
    <p:sldId id="426" r:id="rId16"/>
    <p:sldId id="416" r:id="rId17"/>
    <p:sldId id="419" r:id="rId18"/>
    <p:sldId id="422" r:id="rId19"/>
    <p:sldId id="423" r:id="rId20"/>
    <p:sldId id="424" r:id="rId21"/>
    <p:sldId id="432" r:id="rId22"/>
    <p:sldId id="433" r:id="rId23"/>
    <p:sldId id="434" r:id="rId24"/>
    <p:sldId id="437" r:id="rId25"/>
    <p:sldId id="438" r:id="rId26"/>
    <p:sldId id="440" r:id="rId27"/>
    <p:sldId id="441" r:id="rId28"/>
    <p:sldId id="436" r:id="rId29"/>
    <p:sldId id="470" r:id="rId30"/>
    <p:sldId id="443" r:id="rId31"/>
    <p:sldId id="445" r:id="rId32"/>
    <p:sldId id="446" r:id="rId33"/>
    <p:sldId id="465" r:id="rId34"/>
    <p:sldId id="474" r:id="rId35"/>
    <p:sldId id="471" r:id="rId36"/>
    <p:sldId id="472" r:id="rId37"/>
    <p:sldId id="473" r:id="rId38"/>
    <p:sldId id="456" r:id="rId39"/>
    <p:sldId id="457" r:id="rId40"/>
    <p:sldId id="415" r:id="rId4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B09B872-CEB5-465D-9592-2564698DD0B1}">
          <p14:sldIdLst>
            <p14:sldId id="320"/>
            <p14:sldId id="377"/>
            <p14:sldId id="374"/>
            <p14:sldId id="460"/>
            <p14:sldId id="373"/>
            <p14:sldId id="414"/>
            <p14:sldId id="379"/>
            <p14:sldId id="461"/>
            <p14:sldId id="462"/>
            <p14:sldId id="417"/>
            <p14:sldId id="463"/>
            <p14:sldId id="418"/>
            <p14:sldId id="420"/>
            <p14:sldId id="421"/>
            <p14:sldId id="426"/>
            <p14:sldId id="416"/>
            <p14:sldId id="419"/>
            <p14:sldId id="422"/>
            <p14:sldId id="423"/>
            <p14:sldId id="424"/>
            <p14:sldId id="432"/>
            <p14:sldId id="433"/>
            <p14:sldId id="434"/>
            <p14:sldId id="437"/>
          </p14:sldIdLst>
        </p14:section>
        <p14:section name="Sección sin título" id="{4CB5DA16-266A-44F5-81CD-3E028782F600}">
          <p14:sldIdLst>
            <p14:sldId id="438"/>
            <p14:sldId id="440"/>
            <p14:sldId id="441"/>
            <p14:sldId id="436"/>
            <p14:sldId id="470"/>
            <p14:sldId id="443"/>
            <p14:sldId id="445"/>
            <p14:sldId id="446"/>
            <p14:sldId id="465"/>
            <p14:sldId id="474"/>
            <p14:sldId id="471"/>
            <p14:sldId id="472"/>
            <p14:sldId id="473"/>
            <p14:sldId id="456"/>
            <p14:sldId id="457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40E"/>
    <a:srgbClr val="003300"/>
    <a:srgbClr val="0033CC"/>
    <a:srgbClr val="638854"/>
    <a:srgbClr val="CC9900"/>
    <a:srgbClr val="247E26"/>
    <a:srgbClr val="459329"/>
    <a:srgbClr val="234B15"/>
    <a:srgbClr val="00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982" autoAdjust="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&#225;ficos%20presentaci&#243;n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Libro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Libro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Hoja_de_c_lculo_de_Microsoft_Excel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17919350990218E-2"/>
          <c:y val="6.4572160183445942E-2"/>
          <c:w val="0.94483965640658552"/>
          <c:h val="0.68053622857273599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F22-4A07-82F1-E64D6142F0DF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77209543-8177-4FD9-9EF3-413CDDB6FC5A}" type="VALUE">
                      <a:rPr lang="en-US" sz="12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22-4A07-82F1-E64D6142F0DF}"/>
                </c:ext>
              </c:extLst>
            </c:dLbl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99-45D6-8487-61F3D648C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pH!$A$4:$B$114</c:f>
              <c:multiLvlStrCache>
                <c:ptCount val="111"/>
                <c:lvl>
                  <c:pt idx="0">
                    <c:v>12/09/2017</c:v>
                  </c:pt>
                  <c:pt idx="1">
                    <c:v>13/09/2017</c:v>
                  </c:pt>
                  <c:pt idx="2">
                    <c:v>14/09/2017</c:v>
                  </c:pt>
                  <c:pt idx="3">
                    <c:v>15/09/2017</c:v>
                  </c:pt>
                  <c:pt idx="4">
                    <c:v>16/09/2017</c:v>
                  </c:pt>
                  <c:pt idx="5">
                    <c:v>17/09/2017</c:v>
                  </c:pt>
                  <c:pt idx="6">
                    <c:v>18/09/2017</c:v>
                  </c:pt>
                  <c:pt idx="7">
                    <c:v>19/09/2017</c:v>
                  </c:pt>
                  <c:pt idx="8">
                    <c:v>20/09/2017</c:v>
                  </c:pt>
                  <c:pt idx="9">
                    <c:v>21/09/2017</c:v>
                  </c:pt>
                  <c:pt idx="10">
                    <c:v>22/09/2017</c:v>
                  </c:pt>
                  <c:pt idx="11">
                    <c:v>23/09/2017</c:v>
                  </c:pt>
                  <c:pt idx="12">
                    <c:v>24/09/2017</c:v>
                  </c:pt>
                  <c:pt idx="13">
                    <c:v>25/09/2017</c:v>
                  </c:pt>
                  <c:pt idx="14">
                    <c:v>26/09/2017</c:v>
                  </c:pt>
                  <c:pt idx="15">
                    <c:v>27/09/2017</c:v>
                  </c:pt>
                  <c:pt idx="16">
                    <c:v>28/09/2017</c:v>
                  </c:pt>
                  <c:pt idx="17">
                    <c:v>29/09/2017</c:v>
                  </c:pt>
                  <c:pt idx="18">
                    <c:v>30/09/2017</c:v>
                  </c:pt>
                  <c:pt idx="19">
                    <c:v>01/10/2017</c:v>
                  </c:pt>
                  <c:pt idx="20">
                    <c:v>02/10/2017</c:v>
                  </c:pt>
                  <c:pt idx="21">
                    <c:v>03/10/2017</c:v>
                  </c:pt>
                  <c:pt idx="22">
                    <c:v>04/10/2017</c:v>
                  </c:pt>
                  <c:pt idx="23">
                    <c:v>05/10/2017</c:v>
                  </c:pt>
                  <c:pt idx="24">
                    <c:v>06/10/2017</c:v>
                  </c:pt>
                  <c:pt idx="25">
                    <c:v>07/10/2017</c:v>
                  </c:pt>
                  <c:pt idx="26">
                    <c:v>08/10/2017</c:v>
                  </c:pt>
                  <c:pt idx="27">
                    <c:v>09/10/2017</c:v>
                  </c:pt>
                  <c:pt idx="28">
                    <c:v>10/10/2017</c:v>
                  </c:pt>
                  <c:pt idx="29">
                    <c:v>11/10/2017</c:v>
                  </c:pt>
                  <c:pt idx="30">
                    <c:v>12/10/2017</c:v>
                  </c:pt>
                  <c:pt idx="31">
                    <c:v>13/10/2017</c:v>
                  </c:pt>
                  <c:pt idx="32">
                    <c:v>14/10/2017</c:v>
                  </c:pt>
                  <c:pt idx="33">
                    <c:v>15/10/2017</c:v>
                  </c:pt>
                  <c:pt idx="34">
                    <c:v>16/10/2017</c:v>
                  </c:pt>
                  <c:pt idx="35">
                    <c:v>17/10/2017</c:v>
                  </c:pt>
                  <c:pt idx="36">
                    <c:v>18/10/2017</c:v>
                  </c:pt>
                  <c:pt idx="37">
                    <c:v>19/10/2017</c:v>
                  </c:pt>
                  <c:pt idx="38">
                    <c:v>20/10/2017</c:v>
                  </c:pt>
                  <c:pt idx="39">
                    <c:v>21/10/2017</c:v>
                  </c:pt>
                  <c:pt idx="40">
                    <c:v>22/10/2017</c:v>
                  </c:pt>
                  <c:pt idx="41">
                    <c:v>23/10/2017</c:v>
                  </c:pt>
                  <c:pt idx="42">
                    <c:v>24/10/2017</c:v>
                  </c:pt>
                  <c:pt idx="43">
                    <c:v>25/10/2017</c:v>
                  </c:pt>
                  <c:pt idx="44">
                    <c:v>26/10/2017</c:v>
                  </c:pt>
                  <c:pt idx="45">
                    <c:v>27/10/2017</c:v>
                  </c:pt>
                  <c:pt idx="46">
                    <c:v>28/10/2017</c:v>
                  </c:pt>
                  <c:pt idx="47">
                    <c:v>29/10/2017</c:v>
                  </c:pt>
                  <c:pt idx="48">
                    <c:v>30/10/2017</c:v>
                  </c:pt>
                  <c:pt idx="49">
                    <c:v>31/10/2017</c:v>
                  </c:pt>
                  <c:pt idx="50">
                    <c:v>01/11/2017</c:v>
                  </c:pt>
                  <c:pt idx="51">
                    <c:v>02/11/2017</c:v>
                  </c:pt>
                  <c:pt idx="52">
                    <c:v>03/11/2017</c:v>
                  </c:pt>
                  <c:pt idx="53">
                    <c:v>04/11/2017</c:v>
                  </c:pt>
                  <c:pt idx="54">
                    <c:v>05/11/2017</c:v>
                  </c:pt>
                  <c:pt idx="55">
                    <c:v>06/11/2017</c:v>
                  </c:pt>
                  <c:pt idx="56">
                    <c:v>07/11/2017</c:v>
                  </c:pt>
                  <c:pt idx="57">
                    <c:v>08/11/2017</c:v>
                  </c:pt>
                  <c:pt idx="58">
                    <c:v>09/11/2017</c:v>
                  </c:pt>
                  <c:pt idx="59">
                    <c:v>10/11/2017</c:v>
                  </c:pt>
                  <c:pt idx="60">
                    <c:v>11/11/2017</c:v>
                  </c:pt>
                  <c:pt idx="61">
                    <c:v>12/11/2017</c:v>
                  </c:pt>
                  <c:pt idx="62">
                    <c:v>13/11/2017</c:v>
                  </c:pt>
                  <c:pt idx="63">
                    <c:v>14/11/2017</c:v>
                  </c:pt>
                  <c:pt idx="64">
                    <c:v>15/11/2017</c:v>
                  </c:pt>
                  <c:pt idx="65">
                    <c:v>16/11/2017</c:v>
                  </c:pt>
                  <c:pt idx="66">
                    <c:v>17/11/2017</c:v>
                  </c:pt>
                  <c:pt idx="67">
                    <c:v>18/11/2017</c:v>
                  </c:pt>
                  <c:pt idx="68">
                    <c:v>19/11/2017</c:v>
                  </c:pt>
                  <c:pt idx="69">
                    <c:v>20/11/2017</c:v>
                  </c:pt>
                  <c:pt idx="70">
                    <c:v>21/11/2017</c:v>
                  </c:pt>
                  <c:pt idx="71">
                    <c:v>22/11/2017</c:v>
                  </c:pt>
                  <c:pt idx="72">
                    <c:v>23/11/2017</c:v>
                  </c:pt>
                  <c:pt idx="73">
                    <c:v>24/11/2017</c:v>
                  </c:pt>
                  <c:pt idx="74">
                    <c:v>25/11/2017</c:v>
                  </c:pt>
                  <c:pt idx="75">
                    <c:v>26/11/2017</c:v>
                  </c:pt>
                  <c:pt idx="76">
                    <c:v>27/11/2017</c:v>
                  </c:pt>
                  <c:pt idx="77">
                    <c:v>28/11/2017</c:v>
                  </c:pt>
                  <c:pt idx="78">
                    <c:v>29/11/2017</c:v>
                  </c:pt>
                  <c:pt idx="79">
                    <c:v>30/11/2017</c:v>
                  </c:pt>
                  <c:pt idx="80">
                    <c:v>01/12/2017</c:v>
                  </c:pt>
                  <c:pt idx="81">
                    <c:v>02/12/2017</c:v>
                  </c:pt>
                  <c:pt idx="82">
                    <c:v>03/12/2017</c:v>
                  </c:pt>
                  <c:pt idx="83">
                    <c:v>04/12/2017</c:v>
                  </c:pt>
                  <c:pt idx="84">
                    <c:v>05/12/2017</c:v>
                  </c:pt>
                  <c:pt idx="85">
                    <c:v>06/12/2017</c:v>
                  </c:pt>
                  <c:pt idx="86">
                    <c:v>07/12/2017</c:v>
                  </c:pt>
                  <c:pt idx="87">
                    <c:v>08/12/2017</c:v>
                  </c:pt>
                  <c:pt idx="88">
                    <c:v>09/12/2017</c:v>
                  </c:pt>
                  <c:pt idx="89">
                    <c:v>10/12/2017</c:v>
                  </c:pt>
                  <c:pt idx="90">
                    <c:v>11/12/2017</c:v>
                  </c:pt>
                  <c:pt idx="91">
                    <c:v>12/12/2017</c:v>
                  </c:pt>
                  <c:pt idx="92">
                    <c:v>13/12/2017</c:v>
                  </c:pt>
                  <c:pt idx="93">
                    <c:v>14/12/2017</c:v>
                  </c:pt>
                  <c:pt idx="94">
                    <c:v>15/12/2017</c:v>
                  </c:pt>
                  <c:pt idx="95">
                    <c:v>16/12/2017</c:v>
                  </c:pt>
                  <c:pt idx="96">
                    <c:v>17/12/2017</c:v>
                  </c:pt>
                  <c:pt idx="97">
                    <c:v>18/12/2017</c:v>
                  </c:pt>
                  <c:pt idx="98">
                    <c:v>19/12/2017</c:v>
                  </c:pt>
                  <c:pt idx="99">
                    <c:v>20/12/2017</c:v>
                  </c:pt>
                  <c:pt idx="100">
                    <c:v>21/12/2017</c:v>
                  </c:pt>
                  <c:pt idx="101">
                    <c:v>22/12/2017</c:v>
                  </c:pt>
                  <c:pt idx="102">
                    <c:v>23/12/2017</c:v>
                  </c:pt>
                  <c:pt idx="103">
                    <c:v>24/12/2017</c:v>
                  </c:pt>
                  <c:pt idx="104">
                    <c:v>25/12/2017</c:v>
                  </c:pt>
                  <c:pt idx="105">
                    <c:v>26/12/2017</c:v>
                  </c:pt>
                  <c:pt idx="106">
                    <c:v>27/12/2017</c:v>
                  </c:pt>
                  <c:pt idx="107">
                    <c:v>28/12/2017</c:v>
                  </c:pt>
                  <c:pt idx="108">
                    <c:v>29/12/2017</c:v>
                  </c:pt>
                  <c:pt idx="109">
                    <c:v>30/12/2017</c:v>
                  </c:pt>
                  <c:pt idx="110">
                    <c:v>31/12/2017</c:v>
                  </c:pt>
                </c:lvl>
                <c:lvl>
                  <c:pt idx="0">
                    <c:v>Escenario 1</c:v>
                  </c:pt>
                  <c:pt idx="13">
                    <c:v>Escenario 2</c:v>
                  </c:pt>
                  <c:pt idx="28">
                    <c:v>Escenario 3</c:v>
                  </c:pt>
                </c:lvl>
              </c:multiLvlStrCache>
            </c:multiLvlStrRef>
          </c:cat>
          <c:val>
            <c:numRef>
              <c:f>pH!$C$4:$C$114</c:f>
              <c:numCache>
                <c:formatCode>General</c:formatCode>
                <c:ptCount val="111"/>
                <c:pt idx="0">
                  <c:v>7.46</c:v>
                </c:pt>
                <c:pt idx="1">
                  <c:v>7.8</c:v>
                </c:pt>
                <c:pt idx="2">
                  <c:v>7.9</c:v>
                </c:pt>
                <c:pt idx="3">
                  <c:v>7.58</c:v>
                </c:pt>
                <c:pt idx="4">
                  <c:v>7.55</c:v>
                </c:pt>
                <c:pt idx="5">
                  <c:v>7.98</c:v>
                </c:pt>
                <c:pt idx="6">
                  <c:v>8.1</c:v>
                </c:pt>
                <c:pt idx="7">
                  <c:v>8.1199999999999992</c:v>
                </c:pt>
                <c:pt idx="8">
                  <c:v>7.77</c:v>
                </c:pt>
                <c:pt idx="9">
                  <c:v>8.27</c:v>
                </c:pt>
                <c:pt idx="10">
                  <c:v>7.91</c:v>
                </c:pt>
                <c:pt idx="11">
                  <c:v>7.8</c:v>
                </c:pt>
                <c:pt idx="12">
                  <c:v>7.45</c:v>
                </c:pt>
                <c:pt idx="13">
                  <c:v>7.85</c:v>
                </c:pt>
                <c:pt idx="14">
                  <c:v>8.31</c:v>
                </c:pt>
                <c:pt idx="15">
                  <c:v>8.1999999999999993</c:v>
                </c:pt>
                <c:pt idx="16">
                  <c:v>7.33</c:v>
                </c:pt>
                <c:pt idx="17">
                  <c:v>7.83</c:v>
                </c:pt>
                <c:pt idx="18">
                  <c:v>7.77</c:v>
                </c:pt>
                <c:pt idx="19">
                  <c:v>7.71</c:v>
                </c:pt>
                <c:pt idx="20">
                  <c:v>7.23</c:v>
                </c:pt>
                <c:pt idx="21">
                  <c:v>7.28</c:v>
                </c:pt>
                <c:pt idx="22">
                  <c:v>7.99</c:v>
                </c:pt>
                <c:pt idx="23">
                  <c:v>7.27</c:v>
                </c:pt>
                <c:pt idx="24">
                  <c:v>7.42</c:v>
                </c:pt>
                <c:pt idx="25">
                  <c:v>7.95</c:v>
                </c:pt>
                <c:pt idx="26">
                  <c:v>7.64</c:v>
                </c:pt>
                <c:pt idx="27">
                  <c:v>7.51</c:v>
                </c:pt>
                <c:pt idx="28">
                  <c:v>7.4</c:v>
                </c:pt>
                <c:pt idx="29">
                  <c:v>7.45</c:v>
                </c:pt>
                <c:pt idx="30">
                  <c:v>7.52</c:v>
                </c:pt>
                <c:pt idx="31">
                  <c:v>7.62</c:v>
                </c:pt>
                <c:pt idx="32">
                  <c:v>7.48</c:v>
                </c:pt>
                <c:pt idx="33">
                  <c:v>7.41</c:v>
                </c:pt>
                <c:pt idx="34">
                  <c:v>7.56</c:v>
                </c:pt>
                <c:pt idx="35">
                  <c:v>7.78</c:v>
                </c:pt>
                <c:pt idx="36">
                  <c:v>7.23</c:v>
                </c:pt>
                <c:pt idx="37">
                  <c:v>8</c:v>
                </c:pt>
                <c:pt idx="38">
                  <c:v>7.23</c:v>
                </c:pt>
                <c:pt idx="39">
                  <c:v>8.25</c:v>
                </c:pt>
                <c:pt idx="40">
                  <c:v>7.76</c:v>
                </c:pt>
                <c:pt idx="41">
                  <c:v>7.56</c:v>
                </c:pt>
                <c:pt idx="42">
                  <c:v>7.2</c:v>
                </c:pt>
                <c:pt idx="43">
                  <c:v>7</c:v>
                </c:pt>
                <c:pt idx="44">
                  <c:v>7.33</c:v>
                </c:pt>
                <c:pt idx="45">
                  <c:v>7.85</c:v>
                </c:pt>
                <c:pt idx="46">
                  <c:v>7.47</c:v>
                </c:pt>
                <c:pt idx="47">
                  <c:v>7.45</c:v>
                </c:pt>
                <c:pt idx="48">
                  <c:v>7.61</c:v>
                </c:pt>
                <c:pt idx="49">
                  <c:v>7.73</c:v>
                </c:pt>
                <c:pt idx="50">
                  <c:v>7.49</c:v>
                </c:pt>
                <c:pt idx="51">
                  <c:v>7.3</c:v>
                </c:pt>
                <c:pt idx="52">
                  <c:v>7.4</c:v>
                </c:pt>
                <c:pt idx="53">
                  <c:v>7.35</c:v>
                </c:pt>
                <c:pt idx="54">
                  <c:v>7.81</c:v>
                </c:pt>
                <c:pt idx="55">
                  <c:v>8.07</c:v>
                </c:pt>
                <c:pt idx="56">
                  <c:v>7.5</c:v>
                </c:pt>
                <c:pt idx="57">
                  <c:v>7.3</c:v>
                </c:pt>
                <c:pt idx="58">
                  <c:v>7.12</c:v>
                </c:pt>
                <c:pt idx="59">
                  <c:v>7.59</c:v>
                </c:pt>
                <c:pt idx="60">
                  <c:v>7.5</c:v>
                </c:pt>
                <c:pt idx="61">
                  <c:v>7.3</c:v>
                </c:pt>
                <c:pt idx="62">
                  <c:v>7.48</c:v>
                </c:pt>
                <c:pt idx="63">
                  <c:v>7.31</c:v>
                </c:pt>
                <c:pt idx="64">
                  <c:v>8.02</c:v>
                </c:pt>
                <c:pt idx="65">
                  <c:v>8.27</c:v>
                </c:pt>
                <c:pt idx="66">
                  <c:v>7.65</c:v>
                </c:pt>
                <c:pt idx="67">
                  <c:v>7.13</c:v>
                </c:pt>
                <c:pt idx="68">
                  <c:v>7.13</c:v>
                </c:pt>
                <c:pt idx="69">
                  <c:v>7.48</c:v>
                </c:pt>
                <c:pt idx="70">
                  <c:v>7.33</c:v>
                </c:pt>
                <c:pt idx="71">
                  <c:v>7.35</c:v>
                </c:pt>
                <c:pt idx="72">
                  <c:v>7.28</c:v>
                </c:pt>
                <c:pt idx="73">
                  <c:v>7.39</c:v>
                </c:pt>
                <c:pt idx="74">
                  <c:v>7.65</c:v>
                </c:pt>
                <c:pt idx="75">
                  <c:v>7.57</c:v>
                </c:pt>
                <c:pt idx="76">
                  <c:v>7.59</c:v>
                </c:pt>
                <c:pt idx="77">
                  <c:v>7.71</c:v>
                </c:pt>
                <c:pt idx="78">
                  <c:v>7.32</c:v>
                </c:pt>
                <c:pt idx="79">
                  <c:v>7.64</c:v>
                </c:pt>
                <c:pt idx="80">
                  <c:v>7.79</c:v>
                </c:pt>
                <c:pt idx="81">
                  <c:v>7.53</c:v>
                </c:pt>
                <c:pt idx="82">
                  <c:v>7.93</c:v>
                </c:pt>
                <c:pt idx="83">
                  <c:v>7.57</c:v>
                </c:pt>
                <c:pt idx="84">
                  <c:v>7.67</c:v>
                </c:pt>
                <c:pt idx="85">
                  <c:v>7.74</c:v>
                </c:pt>
                <c:pt idx="86">
                  <c:v>7.51</c:v>
                </c:pt>
                <c:pt idx="87">
                  <c:v>7.53</c:v>
                </c:pt>
                <c:pt idx="88">
                  <c:v>7.56</c:v>
                </c:pt>
                <c:pt idx="89">
                  <c:v>7.7</c:v>
                </c:pt>
                <c:pt idx="90">
                  <c:v>7.7</c:v>
                </c:pt>
                <c:pt idx="91">
                  <c:v>7.57</c:v>
                </c:pt>
                <c:pt idx="92">
                  <c:v>7.6</c:v>
                </c:pt>
                <c:pt idx="93">
                  <c:v>7.3</c:v>
                </c:pt>
                <c:pt idx="94">
                  <c:v>6.98</c:v>
                </c:pt>
                <c:pt idx="95">
                  <c:v>7.15</c:v>
                </c:pt>
                <c:pt idx="96">
                  <c:v>7.21</c:v>
                </c:pt>
                <c:pt idx="97">
                  <c:v>7.12</c:v>
                </c:pt>
                <c:pt idx="98">
                  <c:v>7.15</c:v>
                </c:pt>
                <c:pt idx="99">
                  <c:v>7.23</c:v>
                </c:pt>
                <c:pt idx="100">
                  <c:v>7.1</c:v>
                </c:pt>
                <c:pt idx="101">
                  <c:v>7.17</c:v>
                </c:pt>
                <c:pt idx="102">
                  <c:v>7.3</c:v>
                </c:pt>
                <c:pt idx="103">
                  <c:v>7.31</c:v>
                </c:pt>
                <c:pt idx="104">
                  <c:v>7.28</c:v>
                </c:pt>
                <c:pt idx="105">
                  <c:v>7.18</c:v>
                </c:pt>
                <c:pt idx="106">
                  <c:v>7.28</c:v>
                </c:pt>
                <c:pt idx="107">
                  <c:v>7.15</c:v>
                </c:pt>
                <c:pt idx="108">
                  <c:v>7.16</c:v>
                </c:pt>
                <c:pt idx="109">
                  <c:v>7.14</c:v>
                </c:pt>
                <c:pt idx="110">
                  <c:v>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5-4AE1-82A3-0C0981A99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79008"/>
        <c:axId val="81079568"/>
      </c:lineChart>
      <c:catAx>
        <c:axId val="810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81079568"/>
        <c:crosses val="autoZero"/>
        <c:auto val="1"/>
        <c:lblAlgn val="ctr"/>
        <c:lblOffset val="100"/>
        <c:noMultiLvlLbl val="0"/>
      </c:catAx>
      <c:valAx>
        <c:axId val="810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8107900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latin typeface="Times New Roman" panose="02020603050405020304" pitchFamily="18" charset="0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8079514254265E-2"/>
          <c:y val="5.0925925925925923E-2"/>
          <c:w val="0.84793701638306329"/>
          <c:h val="0.74350320793234181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DQO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Hoja1!$B$3:$B$37</c:f>
              <c:numCache>
                <c:formatCode>General</c:formatCode>
                <c:ptCount val="35"/>
                <c:pt idx="0">
                  <c:v>191.3</c:v>
                </c:pt>
                <c:pt idx="1">
                  <c:v>98.7</c:v>
                </c:pt>
                <c:pt idx="2">
                  <c:v>227.8</c:v>
                </c:pt>
                <c:pt idx="3">
                  <c:v>135.5</c:v>
                </c:pt>
                <c:pt idx="4">
                  <c:v>120.3</c:v>
                </c:pt>
                <c:pt idx="5">
                  <c:v>132.5</c:v>
                </c:pt>
                <c:pt idx="6">
                  <c:v>98.6</c:v>
                </c:pt>
                <c:pt idx="7">
                  <c:v>90.4</c:v>
                </c:pt>
                <c:pt idx="8">
                  <c:v>96.7</c:v>
                </c:pt>
                <c:pt idx="9">
                  <c:v>90.5</c:v>
                </c:pt>
                <c:pt idx="10">
                  <c:v>85.4</c:v>
                </c:pt>
                <c:pt idx="11">
                  <c:v>102.5</c:v>
                </c:pt>
                <c:pt idx="12">
                  <c:v>125.6</c:v>
                </c:pt>
                <c:pt idx="13">
                  <c:v>100</c:v>
                </c:pt>
                <c:pt idx="14">
                  <c:v>114.9</c:v>
                </c:pt>
                <c:pt idx="15">
                  <c:v>191.4</c:v>
                </c:pt>
                <c:pt idx="16">
                  <c:v>186.2</c:v>
                </c:pt>
                <c:pt idx="17">
                  <c:v>61.9</c:v>
                </c:pt>
                <c:pt idx="18">
                  <c:v>198.3</c:v>
                </c:pt>
                <c:pt idx="19">
                  <c:v>110.5</c:v>
                </c:pt>
                <c:pt idx="20">
                  <c:v>81.099999999999994</c:v>
                </c:pt>
                <c:pt idx="21">
                  <c:v>59</c:v>
                </c:pt>
                <c:pt idx="22">
                  <c:v>50</c:v>
                </c:pt>
                <c:pt idx="23">
                  <c:v>113.8</c:v>
                </c:pt>
                <c:pt idx="24">
                  <c:v>115.6</c:v>
                </c:pt>
                <c:pt idx="25">
                  <c:v>182.2</c:v>
                </c:pt>
                <c:pt idx="26">
                  <c:v>124.8</c:v>
                </c:pt>
                <c:pt idx="27">
                  <c:v>72.900000000000006</c:v>
                </c:pt>
                <c:pt idx="28">
                  <c:v>89.6</c:v>
                </c:pt>
                <c:pt idx="29">
                  <c:v>144.6</c:v>
                </c:pt>
                <c:pt idx="30">
                  <c:v>150.30000000000001</c:v>
                </c:pt>
                <c:pt idx="31">
                  <c:v>94.4</c:v>
                </c:pt>
                <c:pt idx="32">
                  <c:v>120.8</c:v>
                </c:pt>
                <c:pt idx="33">
                  <c:v>139.69999999999999</c:v>
                </c:pt>
                <c:pt idx="34">
                  <c:v>126.8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E-48B6-ABAE-B845696A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02128"/>
        <c:axId val="176602688"/>
      </c:lineChart>
      <c:lineChart>
        <c:grouping val="standard"/>
        <c:varyColors val="0"/>
        <c:ser>
          <c:idx val="1"/>
          <c:order val="1"/>
          <c:tx>
            <c:strRef>
              <c:f>Hoja1!$C$2</c:f>
              <c:strCache>
                <c:ptCount val="1"/>
                <c:pt idx="0">
                  <c:v>DBO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CC"/>
              </a:solidFill>
              <a:ln w="9525">
                <a:solidFill>
                  <a:srgbClr val="0070C0"/>
                </a:solidFill>
              </a:ln>
              <a:effectLst/>
            </c:spPr>
          </c:marker>
          <c:val>
            <c:numRef>
              <c:f>Hoja1!$C$3:$C$37</c:f>
              <c:numCache>
                <c:formatCode>General</c:formatCode>
                <c:ptCount val="35"/>
                <c:pt idx="0">
                  <c:v>81.2</c:v>
                </c:pt>
                <c:pt idx="1">
                  <c:v>39.700000000000003</c:v>
                </c:pt>
                <c:pt idx="2">
                  <c:v>40.200000000000003</c:v>
                </c:pt>
                <c:pt idx="3">
                  <c:v>32.6</c:v>
                </c:pt>
                <c:pt idx="4">
                  <c:v>36.200000000000003</c:v>
                </c:pt>
                <c:pt idx="5">
                  <c:v>53.4</c:v>
                </c:pt>
                <c:pt idx="6">
                  <c:v>53.2</c:v>
                </c:pt>
                <c:pt idx="7">
                  <c:v>46.8</c:v>
                </c:pt>
                <c:pt idx="8">
                  <c:v>56.3</c:v>
                </c:pt>
                <c:pt idx="9">
                  <c:v>60.4</c:v>
                </c:pt>
                <c:pt idx="10">
                  <c:v>56.7</c:v>
                </c:pt>
                <c:pt idx="11">
                  <c:v>57.3</c:v>
                </c:pt>
                <c:pt idx="12">
                  <c:v>57.3</c:v>
                </c:pt>
                <c:pt idx="13">
                  <c:v>45.7</c:v>
                </c:pt>
                <c:pt idx="14">
                  <c:v>55.9</c:v>
                </c:pt>
                <c:pt idx="15">
                  <c:v>91.2</c:v>
                </c:pt>
                <c:pt idx="16">
                  <c:v>81.3</c:v>
                </c:pt>
                <c:pt idx="17">
                  <c:v>24.7</c:v>
                </c:pt>
                <c:pt idx="18">
                  <c:v>100</c:v>
                </c:pt>
                <c:pt idx="19">
                  <c:v>46.2</c:v>
                </c:pt>
                <c:pt idx="20">
                  <c:v>32.799999999999997</c:v>
                </c:pt>
                <c:pt idx="21">
                  <c:v>13.6</c:v>
                </c:pt>
                <c:pt idx="22">
                  <c:v>10</c:v>
                </c:pt>
                <c:pt idx="23">
                  <c:v>63.2</c:v>
                </c:pt>
                <c:pt idx="24">
                  <c:v>68</c:v>
                </c:pt>
                <c:pt idx="25">
                  <c:v>57</c:v>
                </c:pt>
                <c:pt idx="26">
                  <c:v>44.9</c:v>
                </c:pt>
                <c:pt idx="27">
                  <c:v>30.3</c:v>
                </c:pt>
                <c:pt idx="28">
                  <c:v>44.2</c:v>
                </c:pt>
                <c:pt idx="29">
                  <c:v>79.2</c:v>
                </c:pt>
                <c:pt idx="30">
                  <c:v>82.3</c:v>
                </c:pt>
                <c:pt idx="31">
                  <c:v>41.1</c:v>
                </c:pt>
                <c:pt idx="32">
                  <c:v>52.7</c:v>
                </c:pt>
                <c:pt idx="33">
                  <c:v>65.400000000000006</c:v>
                </c:pt>
                <c:pt idx="34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E-48B6-ABAE-B845696A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03808"/>
        <c:axId val="176603248"/>
      </c:lineChart>
      <c:dateAx>
        <c:axId val="176602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días</a:t>
                </a:r>
                <a:r>
                  <a:rPr lang="es-ES" sz="1200" b="1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estudio </a:t>
                </a:r>
                <a:endParaRPr lang="es-E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02688"/>
        <c:crosses val="autoZero"/>
        <c:auto val="0"/>
        <c:lblOffset val="100"/>
        <c:baseTimeUnit val="days"/>
      </c:dateAx>
      <c:valAx>
        <c:axId val="176602688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DQO(mg/l)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176602128"/>
        <c:crosses val="autoZero"/>
        <c:crossBetween val="between"/>
        <c:majorUnit val="200"/>
      </c:valAx>
      <c:valAx>
        <c:axId val="176603248"/>
        <c:scaling>
          <c:orientation val="minMax"/>
          <c:max val="15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DBO</a:t>
                </a:r>
                <a:r>
                  <a:rPr lang="es-ES" sz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(mg/l)</a:t>
                </a:r>
                <a:endParaRPr lang="es-E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176603808"/>
        <c:crosses val="max"/>
        <c:crossBetween val="between"/>
        <c:majorUnit val="100"/>
      </c:valAx>
      <c:dateAx>
        <c:axId val="176603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6603248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9483402987205"/>
          <c:y val="2.2126267813061418E-2"/>
          <c:w val="0.21914653817759353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75982840066043E-2"/>
          <c:y val="3.0527873811711525E-2"/>
          <c:w val="0.82753555315089578"/>
          <c:h val="0.79992974983368914"/>
        </c:manualLayout>
      </c:layout>
      <c:lineChart>
        <c:grouping val="standar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SSV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76000"/>
                </a:schemeClr>
              </a:solidFill>
              <a:ln w="9525">
                <a:solidFill>
                  <a:schemeClr val="accent5">
                    <a:shade val="76000"/>
                  </a:schemeClr>
                </a:solidFill>
              </a:ln>
              <a:effectLst/>
            </c:spPr>
          </c:marker>
          <c:dLbls>
            <c:dLbl>
              <c:idx val="34"/>
              <c:layout>
                <c:manualLayout>
                  <c:x val="-3.6218689463734119E-2"/>
                  <c:y val="8.3951652982206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8B9-4FB5-A302-CF5955904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Hoja2!$C$3:$C$37</c:f>
              <c:numCache>
                <c:formatCode>General</c:formatCode>
                <c:ptCount val="35"/>
                <c:pt idx="0">
                  <c:v>275</c:v>
                </c:pt>
                <c:pt idx="1">
                  <c:v>270</c:v>
                </c:pt>
                <c:pt idx="2">
                  <c:v>273</c:v>
                </c:pt>
                <c:pt idx="3">
                  <c:v>276</c:v>
                </c:pt>
                <c:pt idx="4">
                  <c:v>283</c:v>
                </c:pt>
                <c:pt idx="5">
                  <c:v>280</c:v>
                </c:pt>
                <c:pt idx="6">
                  <c:v>292</c:v>
                </c:pt>
                <c:pt idx="7">
                  <c:v>268</c:v>
                </c:pt>
                <c:pt idx="8">
                  <c:v>273</c:v>
                </c:pt>
                <c:pt idx="9">
                  <c:v>285</c:v>
                </c:pt>
                <c:pt idx="10">
                  <c:v>295</c:v>
                </c:pt>
                <c:pt idx="11">
                  <c:v>234</c:v>
                </c:pt>
                <c:pt idx="12">
                  <c:v>288</c:v>
                </c:pt>
                <c:pt idx="13">
                  <c:v>360</c:v>
                </c:pt>
                <c:pt idx="14">
                  <c:v>486</c:v>
                </c:pt>
                <c:pt idx="15">
                  <c:v>512</c:v>
                </c:pt>
                <c:pt idx="16">
                  <c:v>130</c:v>
                </c:pt>
                <c:pt idx="17">
                  <c:v>107</c:v>
                </c:pt>
                <c:pt idx="18">
                  <c:v>855</c:v>
                </c:pt>
                <c:pt idx="19">
                  <c:v>875</c:v>
                </c:pt>
                <c:pt idx="20">
                  <c:v>906</c:v>
                </c:pt>
                <c:pt idx="21">
                  <c:v>1201</c:v>
                </c:pt>
                <c:pt idx="22">
                  <c:v>1250</c:v>
                </c:pt>
                <c:pt idx="23">
                  <c:v>1730</c:v>
                </c:pt>
                <c:pt idx="24">
                  <c:v>2050</c:v>
                </c:pt>
                <c:pt idx="25">
                  <c:v>2105</c:v>
                </c:pt>
                <c:pt idx="26">
                  <c:v>2188</c:v>
                </c:pt>
                <c:pt idx="27">
                  <c:v>2230</c:v>
                </c:pt>
                <c:pt idx="28">
                  <c:v>3319</c:v>
                </c:pt>
                <c:pt idx="29">
                  <c:v>3218</c:v>
                </c:pt>
                <c:pt idx="30">
                  <c:v>4051</c:v>
                </c:pt>
                <c:pt idx="31">
                  <c:v>4099</c:v>
                </c:pt>
                <c:pt idx="32">
                  <c:v>4060</c:v>
                </c:pt>
                <c:pt idx="33">
                  <c:v>4087</c:v>
                </c:pt>
                <c:pt idx="34">
                  <c:v>4047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B9-4FB5-A302-CF5955904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15664"/>
        <c:axId val="178016224"/>
      </c:lineChart>
      <c:lineChart>
        <c:grouping val="standard"/>
        <c:varyColors val="0"/>
        <c:ser>
          <c:idx val="1"/>
          <c:order val="1"/>
          <c:tx>
            <c:strRef>
              <c:f>Hoja2!$D$2</c:f>
              <c:strCache>
                <c:ptCount val="1"/>
                <c:pt idx="0">
                  <c:v>SST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33CC"/>
              </a:solidFill>
              <a:ln w="9525">
                <a:solidFill>
                  <a:srgbClr val="0033CC"/>
                </a:solidFill>
              </a:ln>
              <a:effectLst/>
            </c:spPr>
          </c:marker>
          <c:dLbls>
            <c:dLbl>
              <c:idx val="34"/>
              <c:layout>
                <c:manualLayout>
                  <c:x val="-7.0862653298610009E-2"/>
                  <c:y val="-5.723976339695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B9-4FB5-A302-CF5955904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Hoja2!$D$3:$D$37</c:f>
              <c:numCache>
                <c:formatCode>General</c:formatCode>
                <c:ptCount val="35"/>
                <c:pt idx="0">
                  <c:v>280</c:v>
                </c:pt>
                <c:pt idx="1">
                  <c:v>263</c:v>
                </c:pt>
                <c:pt idx="2">
                  <c:v>265</c:v>
                </c:pt>
                <c:pt idx="3">
                  <c:v>246</c:v>
                </c:pt>
                <c:pt idx="4">
                  <c:v>272</c:v>
                </c:pt>
                <c:pt idx="5">
                  <c:v>285</c:v>
                </c:pt>
                <c:pt idx="6">
                  <c:v>267</c:v>
                </c:pt>
                <c:pt idx="7">
                  <c:v>279</c:v>
                </c:pt>
                <c:pt idx="8">
                  <c:v>286</c:v>
                </c:pt>
                <c:pt idx="9">
                  <c:v>263</c:v>
                </c:pt>
                <c:pt idx="10">
                  <c:v>286</c:v>
                </c:pt>
                <c:pt idx="11">
                  <c:v>301</c:v>
                </c:pt>
                <c:pt idx="12">
                  <c:v>306</c:v>
                </c:pt>
                <c:pt idx="13">
                  <c:v>399</c:v>
                </c:pt>
                <c:pt idx="14">
                  <c:v>590</c:v>
                </c:pt>
                <c:pt idx="15">
                  <c:v>560</c:v>
                </c:pt>
                <c:pt idx="16">
                  <c:v>186</c:v>
                </c:pt>
                <c:pt idx="17">
                  <c:v>175</c:v>
                </c:pt>
                <c:pt idx="18">
                  <c:v>920</c:v>
                </c:pt>
                <c:pt idx="19">
                  <c:v>940</c:v>
                </c:pt>
                <c:pt idx="20">
                  <c:v>975</c:v>
                </c:pt>
                <c:pt idx="21">
                  <c:v>1020</c:v>
                </c:pt>
                <c:pt idx="22">
                  <c:v>1005</c:v>
                </c:pt>
                <c:pt idx="23">
                  <c:v>1670</c:v>
                </c:pt>
                <c:pt idx="24">
                  <c:v>1905</c:v>
                </c:pt>
                <c:pt idx="25">
                  <c:v>1850</c:v>
                </c:pt>
                <c:pt idx="26">
                  <c:v>2148</c:v>
                </c:pt>
                <c:pt idx="27">
                  <c:v>2984</c:v>
                </c:pt>
                <c:pt idx="28">
                  <c:v>3458</c:v>
                </c:pt>
                <c:pt idx="29">
                  <c:v>3229</c:v>
                </c:pt>
                <c:pt idx="30">
                  <c:v>4060</c:v>
                </c:pt>
                <c:pt idx="31">
                  <c:v>4113</c:v>
                </c:pt>
                <c:pt idx="32">
                  <c:v>4090</c:v>
                </c:pt>
                <c:pt idx="33">
                  <c:v>4263</c:v>
                </c:pt>
                <c:pt idx="34">
                  <c:v>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B9-4FB5-A302-CF5955904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17344"/>
        <c:axId val="178016784"/>
      </c:lineChart>
      <c:catAx>
        <c:axId val="178015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016224"/>
        <c:crosses val="autoZero"/>
        <c:auto val="1"/>
        <c:lblAlgn val="ctr"/>
        <c:lblOffset val="100"/>
        <c:noMultiLvlLbl val="0"/>
      </c:catAx>
      <c:valAx>
        <c:axId val="1780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/>
                  <a:t>SSV</a:t>
                </a:r>
                <a:r>
                  <a:rPr lang="es-ES" sz="1200" b="1" baseline="0"/>
                  <a:t> (mg/l)</a:t>
                </a:r>
                <a:endParaRPr lang="es-E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015664"/>
        <c:crosses val="autoZero"/>
        <c:crossBetween val="between"/>
      </c:valAx>
      <c:valAx>
        <c:axId val="1780167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/>
                  <a:t>SST</a:t>
                </a:r>
                <a:r>
                  <a:rPr lang="es-ES" sz="1200" b="1" baseline="0"/>
                  <a:t> (mg/l)</a:t>
                </a:r>
                <a:endParaRPr lang="es-ES" sz="1200" b="1"/>
              </a:p>
            </c:rich>
          </c:tx>
          <c:layout>
            <c:manualLayout>
              <c:xMode val="edge"/>
              <c:yMode val="edge"/>
              <c:x val="0.96984565955934587"/>
              <c:y val="0.30964999311920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017344"/>
        <c:crosses val="max"/>
        <c:crossBetween val="between"/>
      </c:valAx>
      <c:catAx>
        <c:axId val="1780173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/>
                  <a:t>días</a:t>
                </a:r>
                <a:r>
                  <a:rPr lang="es-ES" sz="1200" b="1" baseline="0"/>
                  <a:t> de estudio </a:t>
                </a:r>
                <a:endParaRPr lang="es-E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majorTickMark val="out"/>
        <c:minorTickMark val="none"/>
        <c:tickLblPos val="nextTo"/>
        <c:crossAx val="178016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49295942651225"/>
          <c:y val="0.92768890173570195"/>
          <c:w val="0.14225798543986365"/>
          <c:h val="6.0863145584906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43966503648831E-2"/>
          <c:y val="2.798040259320984E-2"/>
          <c:w val="0.91518281689492798"/>
          <c:h val="0.75606177827028209"/>
        </c:manualLayout>
      </c:layout>
      <c:lineChart>
        <c:grouping val="stacked"/>
        <c:varyColors val="0"/>
        <c:ser>
          <c:idx val="0"/>
          <c:order val="0"/>
          <c:spPr>
            <a:ln w="12700" cap="rnd">
              <a:solidFill>
                <a:srgbClr val="00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604028909733969E-2"/>
                  <c:y val="-0.11506111884103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19298785176073E-2"/>
                      <c:h val="8.6470174159320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40A-4AF8-80D4-D548156E3E0E}"/>
                </c:ext>
              </c:extLst>
            </c:dLbl>
            <c:dLbl>
              <c:idx val="6"/>
              <c:layout>
                <c:manualLayout>
                  <c:x val="3.0755036137167461E-3"/>
                  <c:y val="-6.276061027692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0A-4AF8-80D4-D548156E3E0E}"/>
                </c:ext>
              </c:extLst>
            </c:dLbl>
            <c:dLbl>
              <c:idx val="19"/>
              <c:layout>
                <c:manualLayout>
                  <c:x val="-2.6141780716592341E-2"/>
                  <c:y val="6.2760610276926351E-2"/>
                </c:manualLayout>
              </c:layout>
              <c:tx>
                <c:rich>
                  <a:bodyPr/>
                  <a:lstStyle/>
                  <a:p>
                    <a:fld id="{F26E4614-BE1E-4A21-B345-DDC35A7C1267}" type="VALUE">
                      <a:rPr lang="en-US" sz="12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19298785176073E-2"/>
                      <c:h val="5.8576569591797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0A-4AF8-80D4-D548156E3E0E}"/>
                </c:ext>
              </c:extLst>
            </c:dLbl>
            <c:dLbl>
              <c:idx val="22"/>
              <c:layout>
                <c:manualLayout>
                  <c:x val="1.3839766261725358E-2"/>
                  <c:y val="-1.046010171282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0A-4AF8-80D4-D548156E3E0E}"/>
                </c:ext>
              </c:extLst>
            </c:dLbl>
            <c:dLbl>
              <c:idx val="100"/>
              <c:layout>
                <c:manualLayout>
                  <c:x val="-3.3830539750884209E-2"/>
                  <c:y val="-6.973401141880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0A-4AF8-80D4-D548156E3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OD!$D$2:$E$113</c:f>
              <c:multiLvlStrCache>
                <c:ptCount val="112"/>
                <c:lvl>
                  <c:pt idx="0">
                    <c:v>12/9/2017</c:v>
                  </c:pt>
                  <c:pt idx="1">
                    <c:v>13/9/2017</c:v>
                  </c:pt>
                  <c:pt idx="2">
                    <c:v>14/9/2017</c:v>
                  </c:pt>
                  <c:pt idx="3">
                    <c:v>15/9/2017</c:v>
                  </c:pt>
                  <c:pt idx="4">
                    <c:v>16/9/2017</c:v>
                  </c:pt>
                  <c:pt idx="5">
                    <c:v>17/9/2017</c:v>
                  </c:pt>
                  <c:pt idx="6">
                    <c:v>18/9/2017</c:v>
                  </c:pt>
                  <c:pt idx="7">
                    <c:v>19/9/2017</c:v>
                  </c:pt>
                  <c:pt idx="8">
                    <c:v>20/9/2017</c:v>
                  </c:pt>
                  <c:pt idx="9">
                    <c:v>21/9/2017</c:v>
                  </c:pt>
                  <c:pt idx="10">
                    <c:v>22/9/2017</c:v>
                  </c:pt>
                  <c:pt idx="11">
                    <c:v>23/9/2017</c:v>
                  </c:pt>
                  <c:pt idx="12">
                    <c:v>24/9/2017</c:v>
                  </c:pt>
                  <c:pt idx="13">
                    <c:v>25/9/2017</c:v>
                  </c:pt>
                  <c:pt idx="14">
                    <c:v>26/9/2017</c:v>
                  </c:pt>
                  <c:pt idx="15">
                    <c:v>27/9/2017</c:v>
                  </c:pt>
                  <c:pt idx="16">
                    <c:v>28/9/2017</c:v>
                  </c:pt>
                  <c:pt idx="17">
                    <c:v>29/9/2017</c:v>
                  </c:pt>
                  <c:pt idx="18">
                    <c:v>30/9/2017</c:v>
                  </c:pt>
                  <c:pt idx="19">
                    <c:v>1/10/2017</c:v>
                  </c:pt>
                  <c:pt idx="20">
                    <c:v>2/10/2017</c:v>
                  </c:pt>
                  <c:pt idx="21">
                    <c:v>3/10/2017</c:v>
                  </c:pt>
                  <c:pt idx="22">
                    <c:v>4/10/2017</c:v>
                  </c:pt>
                  <c:pt idx="23">
                    <c:v>5/10/2017</c:v>
                  </c:pt>
                  <c:pt idx="24">
                    <c:v>6/10/2017</c:v>
                  </c:pt>
                  <c:pt idx="25">
                    <c:v>7/10/2017</c:v>
                  </c:pt>
                  <c:pt idx="26">
                    <c:v>8/10/2017</c:v>
                  </c:pt>
                  <c:pt idx="27">
                    <c:v>9/10/2017</c:v>
                  </c:pt>
                  <c:pt idx="28">
                    <c:v>10/10/2017</c:v>
                  </c:pt>
                  <c:pt idx="29">
                    <c:v>11/10/2017</c:v>
                  </c:pt>
                  <c:pt idx="30">
                    <c:v>12/10/2017</c:v>
                  </c:pt>
                  <c:pt idx="31">
                    <c:v>13/10/2017</c:v>
                  </c:pt>
                  <c:pt idx="32">
                    <c:v>13/10/2017</c:v>
                  </c:pt>
                  <c:pt idx="33">
                    <c:v>14/10/2017</c:v>
                  </c:pt>
                  <c:pt idx="34">
                    <c:v>15/10/2017</c:v>
                  </c:pt>
                  <c:pt idx="35">
                    <c:v>16/10/2017</c:v>
                  </c:pt>
                  <c:pt idx="36">
                    <c:v>17/10/2017</c:v>
                  </c:pt>
                  <c:pt idx="37">
                    <c:v>18/10/2017</c:v>
                  </c:pt>
                  <c:pt idx="38">
                    <c:v>19/10/2017</c:v>
                  </c:pt>
                  <c:pt idx="39">
                    <c:v>20/10/2017</c:v>
                  </c:pt>
                  <c:pt idx="40">
                    <c:v>21/10/2017</c:v>
                  </c:pt>
                  <c:pt idx="41">
                    <c:v>22/10/2017</c:v>
                  </c:pt>
                  <c:pt idx="42">
                    <c:v>23/10/2017</c:v>
                  </c:pt>
                  <c:pt idx="43">
                    <c:v>24/10/2017</c:v>
                  </c:pt>
                  <c:pt idx="44">
                    <c:v>25/10/2017</c:v>
                  </c:pt>
                  <c:pt idx="45">
                    <c:v>26/10/2017</c:v>
                  </c:pt>
                  <c:pt idx="46">
                    <c:v>27/10/2017</c:v>
                  </c:pt>
                  <c:pt idx="47">
                    <c:v>28/10/2017</c:v>
                  </c:pt>
                  <c:pt idx="48">
                    <c:v>29/10/2017</c:v>
                  </c:pt>
                  <c:pt idx="49">
                    <c:v>30/10/2017</c:v>
                  </c:pt>
                  <c:pt idx="50">
                    <c:v>31/10/2017</c:v>
                  </c:pt>
                  <c:pt idx="51">
                    <c:v>1/11/2017</c:v>
                  </c:pt>
                  <c:pt idx="52">
                    <c:v>2/11/2017</c:v>
                  </c:pt>
                  <c:pt idx="53">
                    <c:v>3/11/2017</c:v>
                  </c:pt>
                  <c:pt idx="54">
                    <c:v>4/11/2017</c:v>
                  </c:pt>
                  <c:pt idx="55">
                    <c:v>5/11/2017</c:v>
                  </c:pt>
                  <c:pt idx="56">
                    <c:v>6/11/2017</c:v>
                  </c:pt>
                  <c:pt idx="57">
                    <c:v>7/11/2017</c:v>
                  </c:pt>
                  <c:pt idx="58">
                    <c:v>8/11/2017</c:v>
                  </c:pt>
                  <c:pt idx="59">
                    <c:v>9/11/2017</c:v>
                  </c:pt>
                  <c:pt idx="60">
                    <c:v>10/11/2017</c:v>
                  </c:pt>
                  <c:pt idx="61">
                    <c:v>11/11/2017</c:v>
                  </c:pt>
                  <c:pt idx="62">
                    <c:v>12/11/2017</c:v>
                  </c:pt>
                  <c:pt idx="63">
                    <c:v>13/11/2017</c:v>
                  </c:pt>
                  <c:pt idx="64">
                    <c:v>14/11/2017</c:v>
                  </c:pt>
                  <c:pt idx="65">
                    <c:v>15/11/2017</c:v>
                  </c:pt>
                  <c:pt idx="66">
                    <c:v>16/11/2017</c:v>
                  </c:pt>
                  <c:pt idx="67">
                    <c:v>17/11/2017</c:v>
                  </c:pt>
                  <c:pt idx="68">
                    <c:v>18/11/2017</c:v>
                  </c:pt>
                  <c:pt idx="69">
                    <c:v>19/11/2017</c:v>
                  </c:pt>
                  <c:pt idx="70">
                    <c:v>20/11/2017</c:v>
                  </c:pt>
                  <c:pt idx="71">
                    <c:v>21/11/2017</c:v>
                  </c:pt>
                  <c:pt idx="72">
                    <c:v>22/11/2017</c:v>
                  </c:pt>
                  <c:pt idx="73">
                    <c:v>23/11/2017</c:v>
                  </c:pt>
                  <c:pt idx="74">
                    <c:v>24/11/2017</c:v>
                  </c:pt>
                  <c:pt idx="75">
                    <c:v>25/11/2017</c:v>
                  </c:pt>
                  <c:pt idx="76">
                    <c:v>26/11/2017</c:v>
                  </c:pt>
                  <c:pt idx="77">
                    <c:v>27/11/2017</c:v>
                  </c:pt>
                  <c:pt idx="78">
                    <c:v>28/11/2017</c:v>
                  </c:pt>
                  <c:pt idx="79">
                    <c:v>29/11/2017</c:v>
                  </c:pt>
                  <c:pt idx="80">
                    <c:v>30/11/2017</c:v>
                  </c:pt>
                  <c:pt idx="81">
                    <c:v>1/12/2017</c:v>
                  </c:pt>
                  <c:pt idx="82">
                    <c:v>2/12/2017</c:v>
                  </c:pt>
                  <c:pt idx="83">
                    <c:v>3/12/2017</c:v>
                  </c:pt>
                  <c:pt idx="84">
                    <c:v>4/12/2017</c:v>
                  </c:pt>
                  <c:pt idx="85">
                    <c:v>5/12/2017</c:v>
                  </c:pt>
                  <c:pt idx="86">
                    <c:v>6/12/2017</c:v>
                  </c:pt>
                  <c:pt idx="87">
                    <c:v>7/12/2017</c:v>
                  </c:pt>
                  <c:pt idx="88">
                    <c:v>8/12/2017</c:v>
                  </c:pt>
                  <c:pt idx="89">
                    <c:v>9/12/2017</c:v>
                  </c:pt>
                  <c:pt idx="90">
                    <c:v>10/12/2017</c:v>
                  </c:pt>
                  <c:pt idx="91">
                    <c:v>11/12/2017</c:v>
                  </c:pt>
                  <c:pt idx="92">
                    <c:v>12/12/2017</c:v>
                  </c:pt>
                  <c:pt idx="93">
                    <c:v>13/12/2017</c:v>
                  </c:pt>
                  <c:pt idx="94">
                    <c:v>14/12/2017</c:v>
                  </c:pt>
                  <c:pt idx="95">
                    <c:v>15/12/2017</c:v>
                  </c:pt>
                  <c:pt idx="96">
                    <c:v>16/12/2017</c:v>
                  </c:pt>
                  <c:pt idx="97">
                    <c:v>17/12/2017</c:v>
                  </c:pt>
                  <c:pt idx="98">
                    <c:v>18/12/2017</c:v>
                  </c:pt>
                  <c:pt idx="99">
                    <c:v>19/12/2017</c:v>
                  </c:pt>
                  <c:pt idx="100">
                    <c:v>20/12/2017</c:v>
                  </c:pt>
                  <c:pt idx="101">
                    <c:v>21/12/2017</c:v>
                  </c:pt>
                  <c:pt idx="102">
                    <c:v>22/12/2017</c:v>
                  </c:pt>
                  <c:pt idx="103">
                    <c:v>23/12/2017</c:v>
                  </c:pt>
                  <c:pt idx="104">
                    <c:v>24/12/2017</c:v>
                  </c:pt>
                  <c:pt idx="105">
                    <c:v>25/12/2017</c:v>
                  </c:pt>
                  <c:pt idx="106">
                    <c:v>26/12/2017</c:v>
                  </c:pt>
                  <c:pt idx="107">
                    <c:v>27/12/2017</c:v>
                  </c:pt>
                  <c:pt idx="108">
                    <c:v>28/12/2017</c:v>
                  </c:pt>
                  <c:pt idx="109">
                    <c:v>29/12/2017</c:v>
                  </c:pt>
                  <c:pt idx="110">
                    <c:v>30/12/2017</c:v>
                  </c:pt>
                  <c:pt idx="111">
                    <c:v>31/12/2017</c:v>
                  </c:pt>
                </c:lvl>
                <c:lvl>
                  <c:pt idx="0">
                    <c:v>Escenario 1</c:v>
                  </c:pt>
                  <c:pt idx="13">
                    <c:v>Escenario 2</c:v>
                  </c:pt>
                  <c:pt idx="28">
                    <c:v>Escenario 3</c:v>
                  </c:pt>
                </c:lvl>
              </c:multiLvlStrCache>
            </c:multiLvlStrRef>
          </c:cat>
          <c:val>
            <c:numRef>
              <c:f>OD!$F$2:$F$113</c:f>
              <c:numCache>
                <c:formatCode>General</c:formatCode>
                <c:ptCount val="112"/>
                <c:pt idx="0">
                  <c:v>0.32</c:v>
                </c:pt>
                <c:pt idx="1">
                  <c:v>0.41</c:v>
                </c:pt>
                <c:pt idx="2">
                  <c:v>0.16</c:v>
                </c:pt>
                <c:pt idx="3">
                  <c:v>0.23</c:v>
                </c:pt>
                <c:pt idx="4">
                  <c:v>0.21</c:v>
                </c:pt>
                <c:pt idx="5">
                  <c:v>0.2</c:v>
                </c:pt>
                <c:pt idx="6">
                  <c:v>0.4</c:v>
                </c:pt>
                <c:pt idx="7">
                  <c:v>0.3</c:v>
                </c:pt>
                <c:pt idx="8">
                  <c:v>0.22</c:v>
                </c:pt>
                <c:pt idx="9">
                  <c:v>0.12</c:v>
                </c:pt>
                <c:pt idx="10">
                  <c:v>0.1</c:v>
                </c:pt>
                <c:pt idx="11">
                  <c:v>0.4</c:v>
                </c:pt>
                <c:pt idx="12">
                  <c:v>0.35</c:v>
                </c:pt>
                <c:pt idx="13">
                  <c:v>0.23</c:v>
                </c:pt>
                <c:pt idx="14">
                  <c:v>3.5</c:v>
                </c:pt>
                <c:pt idx="15">
                  <c:v>5.29</c:v>
                </c:pt>
                <c:pt idx="16">
                  <c:v>7.13</c:v>
                </c:pt>
                <c:pt idx="17">
                  <c:v>7.14</c:v>
                </c:pt>
                <c:pt idx="18">
                  <c:v>6.23</c:v>
                </c:pt>
                <c:pt idx="19">
                  <c:v>6.22</c:v>
                </c:pt>
                <c:pt idx="20">
                  <c:v>7.2</c:v>
                </c:pt>
                <c:pt idx="21">
                  <c:v>7.47</c:v>
                </c:pt>
                <c:pt idx="22">
                  <c:v>7.4</c:v>
                </c:pt>
                <c:pt idx="23">
                  <c:v>7.43</c:v>
                </c:pt>
                <c:pt idx="24">
                  <c:v>6.43</c:v>
                </c:pt>
                <c:pt idx="25">
                  <c:v>6.34</c:v>
                </c:pt>
                <c:pt idx="26">
                  <c:v>6.56</c:v>
                </c:pt>
                <c:pt idx="27">
                  <c:v>6.61</c:v>
                </c:pt>
                <c:pt idx="28">
                  <c:v>4.58</c:v>
                </c:pt>
                <c:pt idx="29">
                  <c:v>3.22</c:v>
                </c:pt>
                <c:pt idx="30">
                  <c:v>2.2999999999999998</c:v>
                </c:pt>
                <c:pt idx="31">
                  <c:v>2.2000000000000002</c:v>
                </c:pt>
                <c:pt idx="32">
                  <c:v>2.38</c:v>
                </c:pt>
                <c:pt idx="33">
                  <c:v>1.8</c:v>
                </c:pt>
                <c:pt idx="34">
                  <c:v>1.64</c:v>
                </c:pt>
                <c:pt idx="35">
                  <c:v>1.32</c:v>
                </c:pt>
                <c:pt idx="36">
                  <c:v>1.01</c:v>
                </c:pt>
                <c:pt idx="37">
                  <c:v>1.2</c:v>
                </c:pt>
                <c:pt idx="38">
                  <c:v>2.12</c:v>
                </c:pt>
                <c:pt idx="39">
                  <c:v>2.0499999999999998</c:v>
                </c:pt>
                <c:pt idx="40">
                  <c:v>2.2200000000000002</c:v>
                </c:pt>
                <c:pt idx="41">
                  <c:v>1.32</c:v>
                </c:pt>
                <c:pt idx="42">
                  <c:v>1.33</c:v>
                </c:pt>
                <c:pt idx="43">
                  <c:v>2.2000000000000002</c:v>
                </c:pt>
                <c:pt idx="44">
                  <c:v>1.63</c:v>
                </c:pt>
                <c:pt idx="45">
                  <c:v>1.68</c:v>
                </c:pt>
                <c:pt idx="46">
                  <c:v>1.46</c:v>
                </c:pt>
                <c:pt idx="47">
                  <c:v>1.17</c:v>
                </c:pt>
                <c:pt idx="48">
                  <c:v>1.88</c:v>
                </c:pt>
                <c:pt idx="49">
                  <c:v>1.79</c:v>
                </c:pt>
                <c:pt idx="50">
                  <c:v>1.35</c:v>
                </c:pt>
                <c:pt idx="51">
                  <c:v>1.38</c:v>
                </c:pt>
                <c:pt idx="52">
                  <c:v>1.65</c:v>
                </c:pt>
                <c:pt idx="53">
                  <c:v>2</c:v>
                </c:pt>
                <c:pt idx="54">
                  <c:v>2.0099999999999998</c:v>
                </c:pt>
                <c:pt idx="55">
                  <c:v>1.32</c:v>
                </c:pt>
                <c:pt idx="56">
                  <c:v>1.32</c:v>
                </c:pt>
                <c:pt idx="57">
                  <c:v>1.45</c:v>
                </c:pt>
                <c:pt idx="58">
                  <c:v>1.32</c:v>
                </c:pt>
                <c:pt idx="59">
                  <c:v>1.05</c:v>
                </c:pt>
                <c:pt idx="60">
                  <c:v>1.21</c:v>
                </c:pt>
                <c:pt idx="61">
                  <c:v>1.06</c:v>
                </c:pt>
                <c:pt idx="62">
                  <c:v>1.39</c:v>
                </c:pt>
                <c:pt idx="63">
                  <c:v>2.0299999999999998</c:v>
                </c:pt>
                <c:pt idx="64">
                  <c:v>1.71</c:v>
                </c:pt>
                <c:pt idx="65">
                  <c:v>1.62</c:v>
                </c:pt>
                <c:pt idx="66">
                  <c:v>1.81</c:v>
                </c:pt>
                <c:pt idx="67">
                  <c:v>1.34</c:v>
                </c:pt>
                <c:pt idx="68">
                  <c:v>2.0099999999999998</c:v>
                </c:pt>
                <c:pt idx="69">
                  <c:v>2.0299999999999998</c:v>
                </c:pt>
                <c:pt idx="70">
                  <c:v>1.79</c:v>
                </c:pt>
                <c:pt idx="71">
                  <c:v>1.71</c:v>
                </c:pt>
                <c:pt idx="72">
                  <c:v>1.44</c:v>
                </c:pt>
                <c:pt idx="73">
                  <c:v>2.0499999999999998</c:v>
                </c:pt>
                <c:pt idx="74">
                  <c:v>2.0299999999999998</c:v>
                </c:pt>
                <c:pt idx="75">
                  <c:v>1.83</c:v>
                </c:pt>
                <c:pt idx="76">
                  <c:v>1.65</c:v>
                </c:pt>
                <c:pt idx="77">
                  <c:v>1.64</c:v>
                </c:pt>
                <c:pt idx="78">
                  <c:v>1.49</c:v>
                </c:pt>
                <c:pt idx="79">
                  <c:v>1.32</c:v>
                </c:pt>
                <c:pt idx="80">
                  <c:v>1.34</c:v>
                </c:pt>
                <c:pt idx="81">
                  <c:v>1.49</c:v>
                </c:pt>
                <c:pt idx="82">
                  <c:v>2.02</c:v>
                </c:pt>
                <c:pt idx="83">
                  <c:v>2.02</c:v>
                </c:pt>
                <c:pt idx="84">
                  <c:v>1.36</c:v>
                </c:pt>
                <c:pt idx="85">
                  <c:v>1.35</c:v>
                </c:pt>
                <c:pt idx="86">
                  <c:v>1.93</c:v>
                </c:pt>
                <c:pt idx="87">
                  <c:v>1.45</c:v>
                </c:pt>
                <c:pt idx="88">
                  <c:v>1.56</c:v>
                </c:pt>
                <c:pt idx="89">
                  <c:v>2.0099999999999998</c:v>
                </c:pt>
                <c:pt idx="90">
                  <c:v>2</c:v>
                </c:pt>
                <c:pt idx="91">
                  <c:v>1.9</c:v>
                </c:pt>
                <c:pt idx="92">
                  <c:v>1.82</c:v>
                </c:pt>
                <c:pt idx="93">
                  <c:v>1.93</c:v>
                </c:pt>
                <c:pt idx="94">
                  <c:v>2.0299999999999998</c:v>
                </c:pt>
                <c:pt idx="95">
                  <c:v>2.02</c:v>
                </c:pt>
                <c:pt idx="96">
                  <c:v>1.1200000000000001</c:v>
                </c:pt>
                <c:pt idx="97">
                  <c:v>1.26</c:v>
                </c:pt>
                <c:pt idx="98">
                  <c:v>1.98</c:v>
                </c:pt>
                <c:pt idx="99">
                  <c:v>0.89</c:v>
                </c:pt>
                <c:pt idx="100">
                  <c:v>2.0499999999999998</c:v>
                </c:pt>
                <c:pt idx="101">
                  <c:v>2.04</c:v>
                </c:pt>
                <c:pt idx="102">
                  <c:v>1.45</c:v>
                </c:pt>
                <c:pt idx="103">
                  <c:v>2.2400000000000002</c:v>
                </c:pt>
                <c:pt idx="104">
                  <c:v>2.0699999999999998</c:v>
                </c:pt>
                <c:pt idx="105">
                  <c:v>1.99</c:v>
                </c:pt>
                <c:pt idx="106">
                  <c:v>2</c:v>
                </c:pt>
                <c:pt idx="107">
                  <c:v>2.02</c:v>
                </c:pt>
                <c:pt idx="108">
                  <c:v>2.31</c:v>
                </c:pt>
                <c:pt idx="109">
                  <c:v>2.15</c:v>
                </c:pt>
                <c:pt idx="110">
                  <c:v>1.45</c:v>
                </c:pt>
                <c:pt idx="111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6A-4D3F-9187-920215F2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62704"/>
        <c:axId val="175863264"/>
      </c:lineChart>
      <c:catAx>
        <c:axId val="1758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3264"/>
        <c:crosses val="autoZero"/>
        <c:auto val="1"/>
        <c:lblAlgn val="ctr"/>
        <c:lblOffset val="100"/>
        <c:noMultiLvlLbl val="0"/>
      </c:catAx>
      <c:valAx>
        <c:axId val="1758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s-ES" b="1" i="0" baseline="0" dirty="0">
                    <a:solidFill>
                      <a:schemeClr val="tx1"/>
                    </a:solidFill>
                  </a:rPr>
                  <a:t> </a:t>
                </a:r>
                <a:r>
                  <a:rPr lang="es-ES" sz="1200" b="1" i="0" baseline="0" dirty="0">
                    <a:solidFill>
                      <a:schemeClr val="tx1"/>
                    </a:solidFill>
                  </a:rPr>
                  <a:t>mg/l</a:t>
                </a:r>
              </a:p>
            </c:rich>
          </c:tx>
          <c:layout>
            <c:manualLayout>
              <c:xMode val="edge"/>
              <c:yMode val="edge"/>
              <c:x val="1.9898750546386221E-3"/>
              <c:y val="0.35537018017675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 baseline="0">
          <a:latin typeface="Times New Roman" panose="02020603050405020304" pitchFamily="18" charset="0"/>
        </a:defRPr>
      </a:pPr>
      <a:endParaRPr lang="es-E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5067967398870374E-2"/>
                  <c:y val="7.277167543030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0-45C9-BC14-8C8752089B2D}"/>
                </c:ext>
              </c:extLst>
            </c:dLbl>
            <c:dLbl>
              <c:idx val="2"/>
              <c:layout>
                <c:manualLayout>
                  <c:x val="-1.0322104223064272E-2"/>
                  <c:y val="-5.45787565727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0-45C9-BC14-8C8752089B2D}"/>
                </c:ext>
              </c:extLst>
            </c:dLbl>
            <c:dLbl>
              <c:idx val="14"/>
              <c:layout>
                <c:manualLayout>
                  <c:x val="-2.5067967398870374E-2"/>
                  <c:y val="0.10551892937394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F2-4D1D-8969-FEA25BAF94B2}"/>
                </c:ext>
              </c:extLst>
            </c:dLbl>
            <c:dLbl>
              <c:idx val="17"/>
              <c:layout>
                <c:manualLayout>
                  <c:x val="-2.7033770192557709E-17"/>
                  <c:y val="-3.2747253943637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0-45C9-BC14-8C8752089B2D}"/>
                </c:ext>
              </c:extLst>
            </c:dLbl>
            <c:dLbl>
              <c:idx val="75"/>
              <c:layout>
                <c:manualLayout>
                  <c:x val="-5.8983452703224408E-3"/>
                  <c:y val="4.366300525818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0-45C9-BC14-8C8752089B2D}"/>
                </c:ext>
              </c:extLst>
            </c:dLbl>
            <c:dLbl>
              <c:idx val="84"/>
              <c:layout>
                <c:manualLayout>
                  <c:x val="-1.1796690540644989E-2"/>
                  <c:y val="-6.9133091658790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40-45C9-BC14-8C8752089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Temperatura!$B$5:$C$115</c:f>
              <c:multiLvlStrCache>
                <c:ptCount val="111"/>
                <c:lvl>
                  <c:pt idx="0">
                    <c:v>12/09/2017</c:v>
                  </c:pt>
                  <c:pt idx="1">
                    <c:v>13/09/2017</c:v>
                  </c:pt>
                  <c:pt idx="2">
                    <c:v>14/09/2017</c:v>
                  </c:pt>
                  <c:pt idx="3">
                    <c:v>15/09/2017</c:v>
                  </c:pt>
                  <c:pt idx="4">
                    <c:v>16/09/2017</c:v>
                  </c:pt>
                  <c:pt idx="5">
                    <c:v>17/09/2017</c:v>
                  </c:pt>
                  <c:pt idx="6">
                    <c:v>18/09/2017</c:v>
                  </c:pt>
                  <c:pt idx="7">
                    <c:v>19/09/2017</c:v>
                  </c:pt>
                  <c:pt idx="8">
                    <c:v>20/09/2017</c:v>
                  </c:pt>
                  <c:pt idx="9">
                    <c:v>21/09/2017</c:v>
                  </c:pt>
                  <c:pt idx="10">
                    <c:v>22/09/2017</c:v>
                  </c:pt>
                  <c:pt idx="11">
                    <c:v>23/09/2017</c:v>
                  </c:pt>
                  <c:pt idx="12">
                    <c:v>24/09/2017</c:v>
                  </c:pt>
                  <c:pt idx="13">
                    <c:v>25/09/2017</c:v>
                  </c:pt>
                  <c:pt idx="14">
                    <c:v>26/09/2017</c:v>
                  </c:pt>
                  <c:pt idx="15">
                    <c:v>27/09/2017</c:v>
                  </c:pt>
                  <c:pt idx="16">
                    <c:v>28/09/2017</c:v>
                  </c:pt>
                  <c:pt idx="17">
                    <c:v>29/09/2017</c:v>
                  </c:pt>
                  <c:pt idx="18">
                    <c:v>30/09/2017</c:v>
                  </c:pt>
                  <c:pt idx="19">
                    <c:v>01/10/2017</c:v>
                  </c:pt>
                  <c:pt idx="20">
                    <c:v>02/10/2017</c:v>
                  </c:pt>
                  <c:pt idx="21">
                    <c:v>03/10/2017</c:v>
                  </c:pt>
                  <c:pt idx="22">
                    <c:v>04/10/2017</c:v>
                  </c:pt>
                  <c:pt idx="23">
                    <c:v>05/10/2017</c:v>
                  </c:pt>
                  <c:pt idx="24">
                    <c:v>06/10/2017</c:v>
                  </c:pt>
                  <c:pt idx="25">
                    <c:v>07/10/2017</c:v>
                  </c:pt>
                  <c:pt idx="26">
                    <c:v>08/10/2017</c:v>
                  </c:pt>
                  <c:pt idx="27">
                    <c:v>09/10/2017</c:v>
                  </c:pt>
                  <c:pt idx="28">
                    <c:v>10/10/2017</c:v>
                  </c:pt>
                  <c:pt idx="29">
                    <c:v>11/10/2017</c:v>
                  </c:pt>
                  <c:pt idx="30">
                    <c:v>12/10/2017</c:v>
                  </c:pt>
                  <c:pt idx="31">
                    <c:v>13/10/2017</c:v>
                  </c:pt>
                  <c:pt idx="32">
                    <c:v>14/10/2017</c:v>
                  </c:pt>
                  <c:pt idx="33">
                    <c:v>15/10/2017</c:v>
                  </c:pt>
                  <c:pt idx="34">
                    <c:v>16/10/2017</c:v>
                  </c:pt>
                  <c:pt idx="35">
                    <c:v>17/10/2017</c:v>
                  </c:pt>
                  <c:pt idx="36">
                    <c:v>18/10/2017</c:v>
                  </c:pt>
                  <c:pt idx="37">
                    <c:v>19/10/2017</c:v>
                  </c:pt>
                  <c:pt idx="38">
                    <c:v>20/10/2017</c:v>
                  </c:pt>
                  <c:pt idx="39">
                    <c:v>21/10/2017</c:v>
                  </c:pt>
                  <c:pt idx="40">
                    <c:v>22/10/2017</c:v>
                  </c:pt>
                  <c:pt idx="41">
                    <c:v>23/10/2017</c:v>
                  </c:pt>
                  <c:pt idx="42">
                    <c:v>24/10/2017</c:v>
                  </c:pt>
                  <c:pt idx="43">
                    <c:v>25/10/2017</c:v>
                  </c:pt>
                  <c:pt idx="44">
                    <c:v>26/10/2017</c:v>
                  </c:pt>
                  <c:pt idx="45">
                    <c:v>27/10/2017</c:v>
                  </c:pt>
                  <c:pt idx="46">
                    <c:v>28/10/2017</c:v>
                  </c:pt>
                  <c:pt idx="47">
                    <c:v>29/10/2017</c:v>
                  </c:pt>
                  <c:pt idx="48">
                    <c:v>30/10/2017</c:v>
                  </c:pt>
                  <c:pt idx="49">
                    <c:v>31/10/2017</c:v>
                  </c:pt>
                  <c:pt idx="50">
                    <c:v>01/11/2017</c:v>
                  </c:pt>
                  <c:pt idx="51">
                    <c:v>02/11/2017</c:v>
                  </c:pt>
                  <c:pt idx="52">
                    <c:v>03/11/2017</c:v>
                  </c:pt>
                  <c:pt idx="53">
                    <c:v>04/11/2017</c:v>
                  </c:pt>
                  <c:pt idx="54">
                    <c:v>05/11/2017</c:v>
                  </c:pt>
                  <c:pt idx="55">
                    <c:v>06/11/2017</c:v>
                  </c:pt>
                  <c:pt idx="56">
                    <c:v>07/11/2017</c:v>
                  </c:pt>
                  <c:pt idx="57">
                    <c:v>08/11/2017</c:v>
                  </c:pt>
                  <c:pt idx="58">
                    <c:v>09/11/2017</c:v>
                  </c:pt>
                  <c:pt idx="59">
                    <c:v>10/11/2017</c:v>
                  </c:pt>
                  <c:pt idx="60">
                    <c:v>11/11/2017</c:v>
                  </c:pt>
                  <c:pt idx="61">
                    <c:v>12/11/2017</c:v>
                  </c:pt>
                  <c:pt idx="62">
                    <c:v>13/11/2017</c:v>
                  </c:pt>
                  <c:pt idx="63">
                    <c:v>14/11/2017</c:v>
                  </c:pt>
                  <c:pt idx="64">
                    <c:v>15/11/2017</c:v>
                  </c:pt>
                  <c:pt idx="65">
                    <c:v>16/11/2017</c:v>
                  </c:pt>
                  <c:pt idx="66">
                    <c:v>17/11/2017</c:v>
                  </c:pt>
                  <c:pt idx="67">
                    <c:v>18/11/2017</c:v>
                  </c:pt>
                  <c:pt idx="68">
                    <c:v>19/11/2017</c:v>
                  </c:pt>
                  <c:pt idx="69">
                    <c:v>20/11/2017</c:v>
                  </c:pt>
                  <c:pt idx="70">
                    <c:v>21/11/2017</c:v>
                  </c:pt>
                  <c:pt idx="71">
                    <c:v>22/11/2017</c:v>
                  </c:pt>
                  <c:pt idx="72">
                    <c:v>23/11/2017</c:v>
                  </c:pt>
                  <c:pt idx="73">
                    <c:v>24/11/2017</c:v>
                  </c:pt>
                  <c:pt idx="74">
                    <c:v>25/11/2017</c:v>
                  </c:pt>
                  <c:pt idx="75">
                    <c:v>26/11/2017</c:v>
                  </c:pt>
                  <c:pt idx="76">
                    <c:v>27/11/2017</c:v>
                  </c:pt>
                  <c:pt idx="77">
                    <c:v>28/11/2017</c:v>
                  </c:pt>
                  <c:pt idx="78">
                    <c:v>29/11/2017</c:v>
                  </c:pt>
                  <c:pt idx="79">
                    <c:v>30/11/2017</c:v>
                  </c:pt>
                  <c:pt idx="80">
                    <c:v>01/12/2017</c:v>
                  </c:pt>
                  <c:pt idx="81">
                    <c:v>02/12/2017</c:v>
                  </c:pt>
                  <c:pt idx="82">
                    <c:v>03/12/2017</c:v>
                  </c:pt>
                  <c:pt idx="83">
                    <c:v>04/12/2017</c:v>
                  </c:pt>
                  <c:pt idx="84">
                    <c:v>05/12/2017</c:v>
                  </c:pt>
                  <c:pt idx="85">
                    <c:v>06/12/2017</c:v>
                  </c:pt>
                  <c:pt idx="86">
                    <c:v>07/12/2017</c:v>
                  </c:pt>
                  <c:pt idx="87">
                    <c:v>08/12/2017</c:v>
                  </c:pt>
                  <c:pt idx="88">
                    <c:v>09/12/2017</c:v>
                  </c:pt>
                  <c:pt idx="89">
                    <c:v>10/12/2017</c:v>
                  </c:pt>
                  <c:pt idx="90">
                    <c:v>11/12/2017</c:v>
                  </c:pt>
                  <c:pt idx="91">
                    <c:v>12/12/2017</c:v>
                  </c:pt>
                  <c:pt idx="92">
                    <c:v>13/12/2017</c:v>
                  </c:pt>
                  <c:pt idx="93">
                    <c:v>14/12/2017</c:v>
                  </c:pt>
                  <c:pt idx="94">
                    <c:v>15/12/2017</c:v>
                  </c:pt>
                  <c:pt idx="95">
                    <c:v>16/12/2017</c:v>
                  </c:pt>
                  <c:pt idx="96">
                    <c:v>17/12/2017</c:v>
                  </c:pt>
                  <c:pt idx="97">
                    <c:v>18/12/2017</c:v>
                  </c:pt>
                  <c:pt idx="98">
                    <c:v>19/12/2017</c:v>
                  </c:pt>
                  <c:pt idx="99">
                    <c:v>20/12/2017</c:v>
                  </c:pt>
                  <c:pt idx="100">
                    <c:v>21/12/2017</c:v>
                  </c:pt>
                  <c:pt idx="101">
                    <c:v>22/12/2017</c:v>
                  </c:pt>
                  <c:pt idx="102">
                    <c:v>23/12/2017</c:v>
                  </c:pt>
                  <c:pt idx="103">
                    <c:v>24/12/2017</c:v>
                  </c:pt>
                  <c:pt idx="104">
                    <c:v>25/12/2017</c:v>
                  </c:pt>
                  <c:pt idx="105">
                    <c:v>26/12/2017</c:v>
                  </c:pt>
                  <c:pt idx="106">
                    <c:v>27/12/2017</c:v>
                  </c:pt>
                  <c:pt idx="107">
                    <c:v>28/12/2017</c:v>
                  </c:pt>
                  <c:pt idx="108">
                    <c:v>29/12/2017</c:v>
                  </c:pt>
                  <c:pt idx="109">
                    <c:v>30/12/2017</c:v>
                  </c:pt>
                  <c:pt idx="110">
                    <c:v>31/12/2017</c:v>
                  </c:pt>
                </c:lvl>
                <c:lvl>
                  <c:pt idx="0">
                    <c:v>Escenario 1</c:v>
                  </c:pt>
                  <c:pt idx="13">
                    <c:v>Escenario 2</c:v>
                  </c:pt>
                  <c:pt idx="28">
                    <c:v>Escenario 3</c:v>
                  </c:pt>
                </c:lvl>
              </c:multiLvlStrCache>
            </c:multiLvlStrRef>
          </c:cat>
          <c:val>
            <c:numRef>
              <c:f>Temperatura!$D$5:$D$115</c:f>
              <c:numCache>
                <c:formatCode>0.0</c:formatCode>
                <c:ptCount val="111"/>
                <c:pt idx="0">
                  <c:v>18.8</c:v>
                </c:pt>
                <c:pt idx="1">
                  <c:v>17.899999999999999</c:v>
                </c:pt>
                <c:pt idx="2">
                  <c:v>21.6</c:v>
                </c:pt>
                <c:pt idx="3">
                  <c:v>18.3</c:v>
                </c:pt>
                <c:pt idx="4">
                  <c:v>19.399999999999999</c:v>
                </c:pt>
                <c:pt idx="5">
                  <c:v>20.5</c:v>
                </c:pt>
                <c:pt idx="6">
                  <c:v>18.2</c:v>
                </c:pt>
                <c:pt idx="7">
                  <c:v>18.600000000000001</c:v>
                </c:pt>
                <c:pt idx="8">
                  <c:v>21</c:v>
                </c:pt>
                <c:pt idx="9">
                  <c:v>19.899999999999999</c:v>
                </c:pt>
                <c:pt idx="10">
                  <c:v>21.4</c:v>
                </c:pt>
                <c:pt idx="11">
                  <c:v>19.3</c:v>
                </c:pt>
                <c:pt idx="12">
                  <c:v>20</c:v>
                </c:pt>
                <c:pt idx="13">
                  <c:v>20.7</c:v>
                </c:pt>
                <c:pt idx="14">
                  <c:v>16.5</c:v>
                </c:pt>
                <c:pt idx="15">
                  <c:v>17.8</c:v>
                </c:pt>
                <c:pt idx="16">
                  <c:v>20.3</c:v>
                </c:pt>
                <c:pt idx="17">
                  <c:v>22.4</c:v>
                </c:pt>
                <c:pt idx="18">
                  <c:v>18.2</c:v>
                </c:pt>
                <c:pt idx="19">
                  <c:v>17.2</c:v>
                </c:pt>
                <c:pt idx="20">
                  <c:v>15.7</c:v>
                </c:pt>
                <c:pt idx="21">
                  <c:v>14.2</c:v>
                </c:pt>
                <c:pt idx="22">
                  <c:v>16.600000000000001</c:v>
                </c:pt>
                <c:pt idx="23">
                  <c:v>16</c:v>
                </c:pt>
                <c:pt idx="24">
                  <c:v>14.8</c:v>
                </c:pt>
                <c:pt idx="25">
                  <c:v>17.2</c:v>
                </c:pt>
                <c:pt idx="26">
                  <c:v>14.9</c:v>
                </c:pt>
                <c:pt idx="27">
                  <c:v>17.399999999999999</c:v>
                </c:pt>
                <c:pt idx="28">
                  <c:v>15.4</c:v>
                </c:pt>
                <c:pt idx="29">
                  <c:v>16.899999999999999</c:v>
                </c:pt>
                <c:pt idx="30">
                  <c:v>17.100000000000001</c:v>
                </c:pt>
                <c:pt idx="31">
                  <c:v>17.100000000000001</c:v>
                </c:pt>
                <c:pt idx="32">
                  <c:v>16.100000000000001</c:v>
                </c:pt>
                <c:pt idx="33">
                  <c:v>16.2</c:v>
                </c:pt>
                <c:pt idx="34">
                  <c:v>16.2</c:v>
                </c:pt>
                <c:pt idx="35">
                  <c:v>17.399999999999999</c:v>
                </c:pt>
                <c:pt idx="36">
                  <c:v>16.399999999999999</c:v>
                </c:pt>
                <c:pt idx="37">
                  <c:v>16.3</c:v>
                </c:pt>
                <c:pt idx="38">
                  <c:v>17.399999999999999</c:v>
                </c:pt>
                <c:pt idx="39">
                  <c:v>15.8</c:v>
                </c:pt>
                <c:pt idx="40">
                  <c:v>15</c:v>
                </c:pt>
                <c:pt idx="41">
                  <c:v>15.3</c:v>
                </c:pt>
                <c:pt idx="42">
                  <c:v>16.100000000000001</c:v>
                </c:pt>
                <c:pt idx="43">
                  <c:v>16.5</c:v>
                </c:pt>
                <c:pt idx="44">
                  <c:v>15.1</c:v>
                </c:pt>
                <c:pt idx="45">
                  <c:v>16.7</c:v>
                </c:pt>
                <c:pt idx="46">
                  <c:v>15.6</c:v>
                </c:pt>
                <c:pt idx="47">
                  <c:v>16.2</c:v>
                </c:pt>
                <c:pt idx="48">
                  <c:v>17</c:v>
                </c:pt>
                <c:pt idx="49">
                  <c:v>16.100000000000001</c:v>
                </c:pt>
                <c:pt idx="50">
                  <c:v>16.8</c:v>
                </c:pt>
                <c:pt idx="51">
                  <c:v>15.3</c:v>
                </c:pt>
                <c:pt idx="52">
                  <c:v>14.9</c:v>
                </c:pt>
                <c:pt idx="53">
                  <c:v>15.4</c:v>
                </c:pt>
                <c:pt idx="54">
                  <c:v>15.7</c:v>
                </c:pt>
                <c:pt idx="55">
                  <c:v>16.8</c:v>
                </c:pt>
                <c:pt idx="56">
                  <c:v>16.600000000000001</c:v>
                </c:pt>
                <c:pt idx="57">
                  <c:v>16.8</c:v>
                </c:pt>
                <c:pt idx="58">
                  <c:v>16.3</c:v>
                </c:pt>
                <c:pt idx="59">
                  <c:v>15.1</c:v>
                </c:pt>
                <c:pt idx="60">
                  <c:v>14.8</c:v>
                </c:pt>
                <c:pt idx="61">
                  <c:v>16.3</c:v>
                </c:pt>
                <c:pt idx="62">
                  <c:v>15.8</c:v>
                </c:pt>
                <c:pt idx="63">
                  <c:v>17.5</c:v>
                </c:pt>
                <c:pt idx="64">
                  <c:v>16.399999999999999</c:v>
                </c:pt>
                <c:pt idx="65">
                  <c:v>14.3</c:v>
                </c:pt>
                <c:pt idx="66">
                  <c:v>14.3</c:v>
                </c:pt>
                <c:pt idx="67">
                  <c:v>14.2</c:v>
                </c:pt>
                <c:pt idx="68">
                  <c:v>14.2</c:v>
                </c:pt>
                <c:pt idx="69">
                  <c:v>14.7</c:v>
                </c:pt>
                <c:pt idx="70">
                  <c:v>16.8</c:v>
                </c:pt>
                <c:pt idx="71">
                  <c:v>15.4</c:v>
                </c:pt>
                <c:pt idx="72">
                  <c:v>14.3</c:v>
                </c:pt>
                <c:pt idx="73">
                  <c:v>15.7</c:v>
                </c:pt>
                <c:pt idx="74">
                  <c:v>15.3</c:v>
                </c:pt>
                <c:pt idx="75">
                  <c:v>13.3</c:v>
                </c:pt>
                <c:pt idx="76">
                  <c:v>13.9</c:v>
                </c:pt>
                <c:pt idx="77">
                  <c:v>15.8</c:v>
                </c:pt>
                <c:pt idx="78">
                  <c:v>14.8</c:v>
                </c:pt>
                <c:pt idx="79">
                  <c:v>14.5</c:v>
                </c:pt>
                <c:pt idx="80">
                  <c:v>14.8</c:v>
                </c:pt>
                <c:pt idx="81">
                  <c:v>16.3</c:v>
                </c:pt>
                <c:pt idx="82">
                  <c:v>15.3</c:v>
                </c:pt>
                <c:pt idx="83">
                  <c:v>15.8</c:v>
                </c:pt>
                <c:pt idx="84">
                  <c:v>17</c:v>
                </c:pt>
                <c:pt idx="85">
                  <c:v>14.8</c:v>
                </c:pt>
                <c:pt idx="86">
                  <c:v>14.5</c:v>
                </c:pt>
                <c:pt idx="87">
                  <c:v>15.9</c:v>
                </c:pt>
                <c:pt idx="88">
                  <c:v>16.3</c:v>
                </c:pt>
                <c:pt idx="89">
                  <c:v>16.8</c:v>
                </c:pt>
                <c:pt idx="90">
                  <c:v>14.2</c:v>
                </c:pt>
                <c:pt idx="91">
                  <c:v>14.8</c:v>
                </c:pt>
                <c:pt idx="92">
                  <c:v>15.4</c:v>
                </c:pt>
                <c:pt idx="93">
                  <c:v>16.600000000000001</c:v>
                </c:pt>
                <c:pt idx="94">
                  <c:v>16.2</c:v>
                </c:pt>
                <c:pt idx="95">
                  <c:v>15.9</c:v>
                </c:pt>
                <c:pt idx="96">
                  <c:v>15.3</c:v>
                </c:pt>
                <c:pt idx="97">
                  <c:v>15.7</c:v>
                </c:pt>
                <c:pt idx="98">
                  <c:v>15.8</c:v>
                </c:pt>
                <c:pt idx="99">
                  <c:v>15.4</c:v>
                </c:pt>
                <c:pt idx="100">
                  <c:v>15.8</c:v>
                </c:pt>
                <c:pt idx="101">
                  <c:v>15.4</c:v>
                </c:pt>
                <c:pt idx="102">
                  <c:v>15.4</c:v>
                </c:pt>
                <c:pt idx="103">
                  <c:v>14.8</c:v>
                </c:pt>
                <c:pt idx="104">
                  <c:v>15.2</c:v>
                </c:pt>
                <c:pt idx="105">
                  <c:v>15.6</c:v>
                </c:pt>
                <c:pt idx="106">
                  <c:v>15.8</c:v>
                </c:pt>
                <c:pt idx="107">
                  <c:v>15.5</c:v>
                </c:pt>
                <c:pt idx="108">
                  <c:v>15.4</c:v>
                </c:pt>
                <c:pt idx="109">
                  <c:v>15.5</c:v>
                </c:pt>
                <c:pt idx="110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41-4EA1-B936-A947F7A71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65504"/>
        <c:axId val="175866064"/>
      </c:lineChart>
      <c:catAx>
        <c:axId val="1758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6064"/>
        <c:crosses val="autoZero"/>
        <c:auto val="0"/>
        <c:lblAlgn val="ctr"/>
        <c:lblOffset val="100"/>
        <c:noMultiLvlLbl val="0"/>
      </c:catAx>
      <c:valAx>
        <c:axId val="17586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s-ES" sz="12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°</a:t>
                </a:r>
                <a:r>
                  <a:rPr lang="es-ES" sz="1200" b="1" baseline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2.5870178739416744E-2"/>
              <c:y val="0.36612694311043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550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12700" cap="rnd">
              <a:solidFill>
                <a:srgbClr val="00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alpha val="95000"/>
                </a:schemeClr>
              </a:solidFill>
              <a:ln w="9525">
                <a:solidFill>
                  <a:srgbClr val="00B0F0"/>
                </a:solidFill>
              </a:ln>
              <a:effectLst/>
            </c:spPr>
          </c:marker>
          <c:dPt>
            <c:idx val="76"/>
            <c:marker>
              <c:symbol val="circle"/>
              <c:size val="5"/>
              <c:spPr>
                <a:solidFill>
                  <a:schemeClr val="accent1">
                    <a:alpha val="95000"/>
                  </a:schemeClr>
                </a:solidFill>
                <a:ln w="1587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65E-4E06-8390-38C7783AD55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C-4B45-8177-38646787EFF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C-4B45-8177-38646787EFF9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C-4B45-8177-38646787EFF9}"/>
                </c:ext>
              </c:extLst>
            </c:dLbl>
            <c:dLbl>
              <c:idx val="28"/>
              <c:layout>
                <c:manualLayout>
                  <c:x val="-3.1783094146780336E-2"/>
                  <c:y val="-0.10022772651422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2C-4B45-8177-38646787EFF9}"/>
                </c:ext>
              </c:extLst>
            </c:dLbl>
            <c:dLbl>
              <c:idx val="58"/>
              <c:layout>
                <c:manualLayout>
                  <c:x val="1.3002174878228318E-2"/>
                  <c:y val="-3.712138019045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2C-4B45-8177-38646787EFF9}"/>
                </c:ext>
              </c:extLst>
            </c:dLbl>
            <c:dLbl>
              <c:idx val="59"/>
              <c:layout>
                <c:manualLayout>
                  <c:x val="-1.4446860975809244E-3"/>
                  <c:y val="7.795489839995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C-4B45-8177-38646787E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'[DATOS DE CAMPO Y222.xlsx]Turbiedad'!$C$3:$D$112</c:f>
              <c:multiLvlStrCache>
                <c:ptCount val="110"/>
                <c:lvl>
                  <c:pt idx="0">
                    <c:v>12/09/2017</c:v>
                  </c:pt>
                  <c:pt idx="1">
                    <c:v>13/09/2017</c:v>
                  </c:pt>
                  <c:pt idx="2">
                    <c:v>14/09/2017</c:v>
                  </c:pt>
                  <c:pt idx="3">
                    <c:v>15/09/2017</c:v>
                  </c:pt>
                  <c:pt idx="4">
                    <c:v>16/09/2017</c:v>
                  </c:pt>
                  <c:pt idx="5">
                    <c:v>17/09/2017</c:v>
                  </c:pt>
                  <c:pt idx="6">
                    <c:v>18/09/2017</c:v>
                  </c:pt>
                  <c:pt idx="7">
                    <c:v>19/09/2017</c:v>
                  </c:pt>
                  <c:pt idx="8">
                    <c:v>20/09/2017</c:v>
                  </c:pt>
                  <c:pt idx="9">
                    <c:v>21/09/2017</c:v>
                  </c:pt>
                  <c:pt idx="10">
                    <c:v>22/09/2017</c:v>
                  </c:pt>
                  <c:pt idx="11">
                    <c:v>23/09/2017</c:v>
                  </c:pt>
                  <c:pt idx="12">
                    <c:v>24/09/2017</c:v>
                  </c:pt>
                  <c:pt idx="13">
                    <c:v>25/09/2017</c:v>
                  </c:pt>
                  <c:pt idx="14">
                    <c:v>26/09/2017</c:v>
                  </c:pt>
                  <c:pt idx="15">
                    <c:v>27/09/2017</c:v>
                  </c:pt>
                  <c:pt idx="16">
                    <c:v>28/09/2017</c:v>
                  </c:pt>
                  <c:pt idx="17">
                    <c:v>29/09/2017</c:v>
                  </c:pt>
                  <c:pt idx="18">
                    <c:v>30/09/2017</c:v>
                  </c:pt>
                  <c:pt idx="19">
                    <c:v>01/10/2017</c:v>
                  </c:pt>
                  <c:pt idx="20">
                    <c:v>02/10/2017</c:v>
                  </c:pt>
                  <c:pt idx="21">
                    <c:v>03/10/2017</c:v>
                  </c:pt>
                  <c:pt idx="22">
                    <c:v>04/10/2017</c:v>
                  </c:pt>
                  <c:pt idx="23">
                    <c:v>05/10/2017</c:v>
                  </c:pt>
                  <c:pt idx="24">
                    <c:v>06/10/2017</c:v>
                  </c:pt>
                  <c:pt idx="25">
                    <c:v>07/10/2017</c:v>
                  </c:pt>
                  <c:pt idx="26">
                    <c:v>08/10/2017</c:v>
                  </c:pt>
                  <c:pt idx="27">
                    <c:v>09/10/2017</c:v>
                  </c:pt>
                  <c:pt idx="28">
                    <c:v>10/10/2017</c:v>
                  </c:pt>
                  <c:pt idx="29">
                    <c:v>11/10/2017</c:v>
                  </c:pt>
                  <c:pt idx="30">
                    <c:v>12/10/2017</c:v>
                  </c:pt>
                  <c:pt idx="31">
                    <c:v>13/10/2017</c:v>
                  </c:pt>
                  <c:pt idx="32">
                    <c:v>14/10/2017</c:v>
                  </c:pt>
                  <c:pt idx="33">
                    <c:v>15/10/2017</c:v>
                  </c:pt>
                  <c:pt idx="34">
                    <c:v>16/10/2017</c:v>
                  </c:pt>
                  <c:pt idx="35">
                    <c:v>17/10/2017</c:v>
                  </c:pt>
                  <c:pt idx="36">
                    <c:v>18/10/2017</c:v>
                  </c:pt>
                  <c:pt idx="37">
                    <c:v>19/10/2017</c:v>
                  </c:pt>
                  <c:pt idx="38">
                    <c:v>20/10/2017</c:v>
                  </c:pt>
                  <c:pt idx="39">
                    <c:v>21/10/2017</c:v>
                  </c:pt>
                  <c:pt idx="40">
                    <c:v>22/10/2017</c:v>
                  </c:pt>
                  <c:pt idx="41">
                    <c:v>23/10/2017</c:v>
                  </c:pt>
                  <c:pt idx="42">
                    <c:v>24/10/2017</c:v>
                  </c:pt>
                  <c:pt idx="43">
                    <c:v>25/10/2017</c:v>
                  </c:pt>
                  <c:pt idx="44">
                    <c:v>26/10/2017</c:v>
                  </c:pt>
                  <c:pt idx="45">
                    <c:v>27/10/2017</c:v>
                  </c:pt>
                  <c:pt idx="46">
                    <c:v>28/10/2017</c:v>
                  </c:pt>
                  <c:pt idx="47">
                    <c:v>29/10/2017</c:v>
                  </c:pt>
                  <c:pt idx="48">
                    <c:v>30/10/2017</c:v>
                  </c:pt>
                  <c:pt idx="49">
                    <c:v>31/10/2017</c:v>
                  </c:pt>
                  <c:pt idx="50">
                    <c:v>01/11/2017</c:v>
                  </c:pt>
                  <c:pt idx="51">
                    <c:v>02/11/2017</c:v>
                  </c:pt>
                  <c:pt idx="52">
                    <c:v>03/11/2017</c:v>
                  </c:pt>
                  <c:pt idx="53">
                    <c:v>04/11/2017</c:v>
                  </c:pt>
                  <c:pt idx="54">
                    <c:v>05/11/2017</c:v>
                  </c:pt>
                  <c:pt idx="55">
                    <c:v>06/11/2017</c:v>
                  </c:pt>
                  <c:pt idx="56">
                    <c:v>07/11/2017</c:v>
                  </c:pt>
                  <c:pt idx="57">
                    <c:v>08/11/2017</c:v>
                  </c:pt>
                  <c:pt idx="58">
                    <c:v>09/11/2017</c:v>
                  </c:pt>
                  <c:pt idx="59">
                    <c:v>10/11/2017</c:v>
                  </c:pt>
                  <c:pt idx="60">
                    <c:v>11/11/2017</c:v>
                  </c:pt>
                  <c:pt idx="61">
                    <c:v>12/11/2017</c:v>
                  </c:pt>
                  <c:pt idx="62">
                    <c:v>13/11/2017</c:v>
                  </c:pt>
                  <c:pt idx="63">
                    <c:v>14/11/2017</c:v>
                  </c:pt>
                  <c:pt idx="64">
                    <c:v>15/11/2017</c:v>
                  </c:pt>
                  <c:pt idx="65">
                    <c:v>16/11/2017</c:v>
                  </c:pt>
                  <c:pt idx="66">
                    <c:v>17/11/2017</c:v>
                  </c:pt>
                  <c:pt idx="67">
                    <c:v>18/11/2017</c:v>
                  </c:pt>
                  <c:pt idx="68">
                    <c:v>19/11/2017</c:v>
                  </c:pt>
                  <c:pt idx="69">
                    <c:v>20/11/2017</c:v>
                  </c:pt>
                  <c:pt idx="70">
                    <c:v>22/11/2017</c:v>
                  </c:pt>
                  <c:pt idx="71">
                    <c:v>23/11/2017</c:v>
                  </c:pt>
                  <c:pt idx="72">
                    <c:v>24/11/2017</c:v>
                  </c:pt>
                  <c:pt idx="73">
                    <c:v>25/11/2017</c:v>
                  </c:pt>
                  <c:pt idx="74">
                    <c:v>26/11/2017</c:v>
                  </c:pt>
                  <c:pt idx="75">
                    <c:v>27/11/2017</c:v>
                  </c:pt>
                  <c:pt idx="76">
                    <c:v>28/11/2017</c:v>
                  </c:pt>
                  <c:pt idx="77">
                    <c:v>29/11/2017</c:v>
                  </c:pt>
                  <c:pt idx="78">
                    <c:v>30/11/2017</c:v>
                  </c:pt>
                  <c:pt idx="79">
                    <c:v>01/12/2017</c:v>
                  </c:pt>
                  <c:pt idx="80">
                    <c:v>02/12/2017</c:v>
                  </c:pt>
                  <c:pt idx="81">
                    <c:v>03/12/2017</c:v>
                  </c:pt>
                  <c:pt idx="82">
                    <c:v>04/12/2017</c:v>
                  </c:pt>
                  <c:pt idx="83">
                    <c:v>05/12/2017</c:v>
                  </c:pt>
                  <c:pt idx="84">
                    <c:v>06/12/2017</c:v>
                  </c:pt>
                  <c:pt idx="85">
                    <c:v>07/12/2017</c:v>
                  </c:pt>
                  <c:pt idx="86">
                    <c:v>08/12/2017</c:v>
                  </c:pt>
                  <c:pt idx="87">
                    <c:v>09/12/2017</c:v>
                  </c:pt>
                  <c:pt idx="88">
                    <c:v>10/12/2017</c:v>
                  </c:pt>
                  <c:pt idx="89">
                    <c:v>11/12/2017</c:v>
                  </c:pt>
                  <c:pt idx="90">
                    <c:v>12/12/2017</c:v>
                  </c:pt>
                  <c:pt idx="91">
                    <c:v>13/12/2017</c:v>
                  </c:pt>
                  <c:pt idx="92">
                    <c:v>12/12/2017</c:v>
                  </c:pt>
                  <c:pt idx="93">
                    <c:v>13/12/2017</c:v>
                  </c:pt>
                  <c:pt idx="94">
                    <c:v>16/12/2017</c:v>
                  </c:pt>
                  <c:pt idx="95">
                    <c:v>17/12/2017</c:v>
                  </c:pt>
                  <c:pt idx="96">
                    <c:v>18/12/2017</c:v>
                  </c:pt>
                  <c:pt idx="97">
                    <c:v>19/12/2017</c:v>
                  </c:pt>
                  <c:pt idx="98">
                    <c:v>20/12/2017</c:v>
                  </c:pt>
                  <c:pt idx="99">
                    <c:v>21/12/2017</c:v>
                  </c:pt>
                  <c:pt idx="100">
                    <c:v>22/12/2017</c:v>
                  </c:pt>
                  <c:pt idx="101">
                    <c:v>23/12/2017</c:v>
                  </c:pt>
                  <c:pt idx="102">
                    <c:v>24/12/2017</c:v>
                  </c:pt>
                  <c:pt idx="103">
                    <c:v>25/12/2017</c:v>
                  </c:pt>
                  <c:pt idx="104">
                    <c:v>26/12/2017</c:v>
                  </c:pt>
                  <c:pt idx="105">
                    <c:v>27/12/2017</c:v>
                  </c:pt>
                  <c:pt idx="106">
                    <c:v>28/12/2017</c:v>
                  </c:pt>
                  <c:pt idx="107">
                    <c:v>29/12/2017</c:v>
                  </c:pt>
                  <c:pt idx="108">
                    <c:v>30/12/2017</c:v>
                  </c:pt>
                  <c:pt idx="109">
                    <c:v>31/12/2017</c:v>
                  </c:pt>
                </c:lvl>
                <c:lvl>
                  <c:pt idx="0">
                    <c:v>Escenario 1</c:v>
                  </c:pt>
                  <c:pt idx="13">
                    <c:v>Escenario 2</c:v>
                  </c:pt>
                  <c:pt idx="28">
                    <c:v>Escenario 3</c:v>
                  </c:pt>
                </c:lvl>
              </c:multiLvlStrCache>
            </c:multiLvlStrRef>
          </c:cat>
          <c:val>
            <c:numRef>
              <c:f>'[DATOS DE CAMPO Y222.xlsx]Turbiedad'!$E$3:$E$112</c:f>
              <c:numCache>
                <c:formatCode>0.0</c:formatCode>
                <c:ptCount val="110"/>
                <c:pt idx="0">
                  <c:v>110</c:v>
                </c:pt>
                <c:pt idx="1">
                  <c:v>48.3</c:v>
                </c:pt>
                <c:pt idx="2">
                  <c:v>45.1</c:v>
                </c:pt>
                <c:pt idx="3">
                  <c:v>89.6</c:v>
                </c:pt>
                <c:pt idx="4">
                  <c:v>9.4600000000000009</c:v>
                </c:pt>
                <c:pt idx="5">
                  <c:v>70.400000000000006</c:v>
                </c:pt>
                <c:pt idx="6">
                  <c:v>34.5</c:v>
                </c:pt>
                <c:pt idx="7">
                  <c:v>33.5</c:v>
                </c:pt>
                <c:pt idx="8">
                  <c:v>53.2</c:v>
                </c:pt>
                <c:pt idx="9">
                  <c:v>25.8</c:v>
                </c:pt>
                <c:pt idx="10">
                  <c:v>20.3</c:v>
                </c:pt>
                <c:pt idx="11">
                  <c:v>18.2</c:v>
                </c:pt>
                <c:pt idx="12">
                  <c:v>22.1</c:v>
                </c:pt>
                <c:pt idx="13">
                  <c:v>25.1</c:v>
                </c:pt>
                <c:pt idx="14">
                  <c:v>27.2</c:v>
                </c:pt>
                <c:pt idx="15">
                  <c:v>17.8</c:v>
                </c:pt>
                <c:pt idx="16">
                  <c:v>25.1</c:v>
                </c:pt>
                <c:pt idx="17">
                  <c:v>26.8</c:v>
                </c:pt>
                <c:pt idx="18">
                  <c:v>29.1</c:v>
                </c:pt>
                <c:pt idx="19">
                  <c:v>28.4</c:v>
                </c:pt>
                <c:pt idx="20">
                  <c:v>18.100000000000001</c:v>
                </c:pt>
                <c:pt idx="21">
                  <c:v>17.5</c:v>
                </c:pt>
                <c:pt idx="22">
                  <c:v>25.3</c:v>
                </c:pt>
                <c:pt idx="23">
                  <c:v>13.7</c:v>
                </c:pt>
                <c:pt idx="24">
                  <c:v>41.9</c:v>
                </c:pt>
                <c:pt idx="25">
                  <c:v>42.4</c:v>
                </c:pt>
                <c:pt idx="26">
                  <c:v>43.5</c:v>
                </c:pt>
                <c:pt idx="27">
                  <c:v>46.6</c:v>
                </c:pt>
                <c:pt idx="28">
                  <c:v>48.5</c:v>
                </c:pt>
                <c:pt idx="29">
                  <c:v>50</c:v>
                </c:pt>
                <c:pt idx="30">
                  <c:v>37.5</c:v>
                </c:pt>
                <c:pt idx="31">
                  <c:v>42.9</c:v>
                </c:pt>
                <c:pt idx="32">
                  <c:v>41.3</c:v>
                </c:pt>
                <c:pt idx="33">
                  <c:v>48.1</c:v>
                </c:pt>
                <c:pt idx="34">
                  <c:v>39.5</c:v>
                </c:pt>
                <c:pt idx="35">
                  <c:v>47.4</c:v>
                </c:pt>
                <c:pt idx="36">
                  <c:v>29.9</c:v>
                </c:pt>
                <c:pt idx="37">
                  <c:v>28.9</c:v>
                </c:pt>
                <c:pt idx="38">
                  <c:v>33.6</c:v>
                </c:pt>
                <c:pt idx="39">
                  <c:v>37.799999999999997</c:v>
                </c:pt>
                <c:pt idx="40">
                  <c:v>55.5</c:v>
                </c:pt>
                <c:pt idx="41">
                  <c:v>60</c:v>
                </c:pt>
                <c:pt idx="42">
                  <c:v>69.900000000000006</c:v>
                </c:pt>
                <c:pt idx="43">
                  <c:v>75.400000000000006</c:v>
                </c:pt>
                <c:pt idx="44">
                  <c:v>88.5</c:v>
                </c:pt>
                <c:pt idx="45">
                  <c:v>110</c:v>
                </c:pt>
                <c:pt idx="46">
                  <c:v>122.3</c:v>
                </c:pt>
                <c:pt idx="47">
                  <c:v>135.30000000000001</c:v>
                </c:pt>
                <c:pt idx="48">
                  <c:v>112.5</c:v>
                </c:pt>
                <c:pt idx="49">
                  <c:v>139.9</c:v>
                </c:pt>
                <c:pt idx="50">
                  <c:v>148.1</c:v>
                </c:pt>
                <c:pt idx="51">
                  <c:v>177.9</c:v>
                </c:pt>
                <c:pt idx="52">
                  <c:v>188.6</c:v>
                </c:pt>
                <c:pt idx="53">
                  <c:v>190.2</c:v>
                </c:pt>
                <c:pt idx="54">
                  <c:v>230.5</c:v>
                </c:pt>
                <c:pt idx="55">
                  <c:v>254.3</c:v>
                </c:pt>
                <c:pt idx="56">
                  <c:v>265</c:v>
                </c:pt>
                <c:pt idx="57">
                  <c:v>306</c:v>
                </c:pt>
                <c:pt idx="58">
                  <c:v>321</c:v>
                </c:pt>
                <c:pt idx="59">
                  <c:v>115.3</c:v>
                </c:pt>
                <c:pt idx="60">
                  <c:v>225</c:v>
                </c:pt>
                <c:pt idx="61">
                  <c:v>312</c:v>
                </c:pt>
                <c:pt idx="62">
                  <c:v>115.4</c:v>
                </c:pt>
                <c:pt idx="63">
                  <c:v>117</c:v>
                </c:pt>
                <c:pt idx="64">
                  <c:v>163</c:v>
                </c:pt>
                <c:pt idx="65">
                  <c:v>160</c:v>
                </c:pt>
                <c:pt idx="66">
                  <c:v>140</c:v>
                </c:pt>
                <c:pt idx="67">
                  <c:v>137</c:v>
                </c:pt>
                <c:pt idx="68">
                  <c:v>132</c:v>
                </c:pt>
                <c:pt idx="69">
                  <c:v>146.69999999999999</c:v>
                </c:pt>
                <c:pt idx="70">
                  <c:v>244.3</c:v>
                </c:pt>
                <c:pt idx="71">
                  <c:v>233.7</c:v>
                </c:pt>
                <c:pt idx="72">
                  <c:v>142.30000000000001</c:v>
                </c:pt>
                <c:pt idx="73">
                  <c:v>141.19999999999999</c:v>
                </c:pt>
                <c:pt idx="74">
                  <c:v>220.1</c:v>
                </c:pt>
                <c:pt idx="75">
                  <c:v>301.2</c:v>
                </c:pt>
                <c:pt idx="76">
                  <c:v>301.2</c:v>
                </c:pt>
                <c:pt idx="77">
                  <c:v>302.3</c:v>
                </c:pt>
                <c:pt idx="78">
                  <c:v>233.2</c:v>
                </c:pt>
                <c:pt idx="79">
                  <c:v>230.4</c:v>
                </c:pt>
                <c:pt idx="80">
                  <c:v>219.6</c:v>
                </c:pt>
                <c:pt idx="81">
                  <c:v>222</c:v>
                </c:pt>
                <c:pt idx="82" formatCode="General">
                  <c:v>221.3</c:v>
                </c:pt>
                <c:pt idx="83" formatCode="General">
                  <c:v>210.4</c:v>
                </c:pt>
                <c:pt idx="84" formatCode="General">
                  <c:v>203.8</c:v>
                </c:pt>
                <c:pt idx="85" formatCode="General">
                  <c:v>211.1</c:v>
                </c:pt>
                <c:pt idx="86">
                  <c:v>223</c:v>
                </c:pt>
                <c:pt idx="87">
                  <c:v>222</c:v>
                </c:pt>
                <c:pt idx="88">
                  <c:v>219</c:v>
                </c:pt>
                <c:pt idx="89">
                  <c:v>221</c:v>
                </c:pt>
                <c:pt idx="90" formatCode="General">
                  <c:v>212.2</c:v>
                </c:pt>
                <c:pt idx="91" formatCode="General">
                  <c:v>210.5</c:v>
                </c:pt>
                <c:pt idx="92" formatCode="General">
                  <c:v>212.2</c:v>
                </c:pt>
                <c:pt idx="93" formatCode="General">
                  <c:v>210.5</c:v>
                </c:pt>
                <c:pt idx="94">
                  <c:v>328.4</c:v>
                </c:pt>
                <c:pt idx="95">
                  <c:v>324.3</c:v>
                </c:pt>
                <c:pt idx="96" formatCode="General">
                  <c:v>327.39999999999998</c:v>
                </c:pt>
                <c:pt idx="97" formatCode="General">
                  <c:v>320.39999999999998</c:v>
                </c:pt>
                <c:pt idx="98" formatCode="General">
                  <c:v>235.5</c:v>
                </c:pt>
                <c:pt idx="99" formatCode="General">
                  <c:v>230.6</c:v>
                </c:pt>
                <c:pt idx="100" formatCode="General">
                  <c:v>301.5</c:v>
                </c:pt>
                <c:pt idx="101" formatCode="General">
                  <c:v>303.5</c:v>
                </c:pt>
                <c:pt idx="102">
                  <c:v>235</c:v>
                </c:pt>
                <c:pt idx="103">
                  <c:v>230</c:v>
                </c:pt>
                <c:pt idx="104" formatCode="General">
                  <c:v>215.3</c:v>
                </c:pt>
                <c:pt idx="105" formatCode="General">
                  <c:v>215.2</c:v>
                </c:pt>
                <c:pt idx="106">
                  <c:v>231</c:v>
                </c:pt>
                <c:pt idx="107">
                  <c:v>241</c:v>
                </c:pt>
                <c:pt idx="108">
                  <c:v>233</c:v>
                </c:pt>
                <c:pt idx="109" formatCode="General">
                  <c:v>213.4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5E-4E06-8390-38C7783AD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68304"/>
        <c:axId val="175868864"/>
      </c:lineChart>
      <c:catAx>
        <c:axId val="17586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8864"/>
        <c:crossesAt val="0"/>
        <c:auto val="1"/>
        <c:lblAlgn val="ctr"/>
        <c:lblOffset val="100"/>
        <c:noMultiLvlLbl val="0"/>
      </c:catAx>
      <c:valAx>
        <c:axId val="17586886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s-ES" sz="1200" b="1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NTU</a:t>
                </a:r>
                <a:endParaRPr lang="es-ES" sz="1200" b="1" baseline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6704631738800303E-2"/>
              <c:y val="0.38883148245778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586830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68993783299453E-2"/>
          <c:y val="4.9382716049382713E-2"/>
          <c:w val="0.90430809620187136"/>
          <c:h val="0.81336584440811222"/>
        </c:manualLayout>
      </c:layout>
      <c:scatterChart>
        <c:scatterStyle val="lineMarker"/>
        <c:varyColors val="0"/>
        <c:ser>
          <c:idx val="1"/>
          <c:order val="0"/>
          <c:tx>
            <c:v>Escenario 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018761200446334E-3"/>
                  <c:y val="-5.1064822167762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3D-416E-A1B0-1FC5D9217F4D}"/>
                </c:ext>
              </c:extLst>
            </c:dLbl>
            <c:dLbl>
              <c:idx val="2"/>
              <c:layout>
                <c:manualLayout>
                  <c:x val="-6.1345840800297834E-3"/>
                  <c:y val="-8.75396951447348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3D-416E-A1B0-1FC5D921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Hoja1!$B$1:$B$3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Hoja1!$C$1:$C$3</c:f>
              <c:numCache>
                <c:formatCode>0</c:formatCode>
                <c:ptCount val="3"/>
                <c:pt idx="0">
                  <c:v>89.263191476733411</c:v>
                </c:pt>
                <c:pt idx="1">
                  <c:v>85.449218750000256</c:v>
                </c:pt>
                <c:pt idx="2">
                  <c:v>80.840846328785162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3D-416E-A1B0-1FC5D9217F4D}"/>
            </c:ext>
          </c:extLst>
        </c:ser>
        <c:ser>
          <c:idx val="0"/>
          <c:order val="1"/>
          <c:tx>
            <c:v>Escenario 2</c:v>
          </c:tx>
          <c:spPr>
            <a:ln w="19050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1.5336460200074387E-3"/>
                  <c:y val="-9.8482157037826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3D-416E-A1B0-1FC5D9217F4D}"/>
                </c:ext>
              </c:extLst>
            </c:dLbl>
            <c:dLbl>
              <c:idx val="7"/>
              <c:layout>
                <c:manualLayout>
                  <c:x val="3.0672920400148774E-3"/>
                  <c:y val="9.8482157037826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3D-416E-A1B0-1FC5D921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Hoja1!$B$4:$B$12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xVal>
          <c:yVal>
            <c:numRef>
              <c:f>Hoja1!$C$4:$C$12</c:f>
              <c:numCache>
                <c:formatCode>0</c:formatCode>
                <c:ptCount val="9"/>
                <c:pt idx="0">
                  <c:v>40.392180475273079</c:v>
                </c:pt>
                <c:pt idx="1">
                  <c:v>41.178593284376454</c:v>
                </c:pt>
                <c:pt idx="2">
                  <c:v>44.726311484986695</c:v>
                </c:pt>
                <c:pt idx="3">
                  <c:v>46.205873842592723</c:v>
                </c:pt>
                <c:pt idx="4">
                  <c:v>38.335033479807599</c:v>
                </c:pt>
                <c:pt idx="5">
                  <c:v>42.404247614178722</c:v>
                </c:pt>
                <c:pt idx="6">
                  <c:v>39.865811080417551</c:v>
                </c:pt>
                <c:pt idx="7">
                  <c:v>35</c:v>
                </c:pt>
                <c:pt idx="8">
                  <c:v>36.570859053498054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3D-416E-A1B0-1FC5D9217F4D}"/>
            </c:ext>
          </c:extLst>
        </c:ser>
        <c:ser>
          <c:idx val="2"/>
          <c:order val="2"/>
          <c:tx>
            <c:v>Escenario 3</c:v>
          </c:tx>
          <c:spPr>
            <a:ln w="19050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6.1345840800296429E-3"/>
                  <c:y val="-6.5654771358551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3D-416E-A1B0-1FC5D9217F4D}"/>
                </c:ext>
              </c:extLst>
            </c:dLbl>
            <c:dLbl>
              <c:idx val="15"/>
              <c:layout>
                <c:manualLayout>
                  <c:x val="0"/>
                  <c:y val="8.0244720549340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3D-416E-A1B0-1FC5D921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Hoja1!$B$13:$B$35</c:f>
              <c:numCache>
                <c:formatCode>General</c:formatCode>
                <c:ptCount val="2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</c:numCache>
            </c:numRef>
          </c:xVal>
          <c:yVal>
            <c:numRef>
              <c:f>Hoja1!$C$13:$C$35</c:f>
              <c:numCache>
                <c:formatCode>0</c:formatCode>
                <c:ptCount val="23"/>
                <c:pt idx="0">
                  <c:v>45.572916666666799</c:v>
                </c:pt>
                <c:pt idx="1">
                  <c:v>47.225820379965597</c:v>
                </c:pt>
                <c:pt idx="2">
                  <c:v>47.144396551724277</c:v>
                </c:pt>
                <c:pt idx="3">
                  <c:v>43</c:v>
                </c:pt>
                <c:pt idx="4">
                  <c:v>50</c:v>
                </c:pt>
                <c:pt idx="5">
                  <c:v>43</c:v>
                </c:pt>
                <c:pt idx="6">
                  <c:v>41.629106570512945</c:v>
                </c:pt>
                <c:pt idx="7">
                  <c:v>42.076925275227865</c:v>
                </c:pt>
                <c:pt idx="8">
                  <c:v>35.154587058322797</c:v>
                </c:pt>
                <c:pt idx="9">
                  <c:v>46.565486571947275</c:v>
                </c:pt>
                <c:pt idx="10">
                  <c:v>45.602102011954457</c:v>
                </c:pt>
                <c:pt idx="11">
                  <c:v>43.669627691001196</c:v>
                </c:pt>
                <c:pt idx="12">
                  <c:v>38.290290244135797</c:v>
                </c:pt>
                <c:pt idx="13">
                  <c:v>39.727912197512573</c:v>
                </c:pt>
                <c:pt idx="14">
                  <c:v>36.433023371941601</c:v>
                </c:pt>
                <c:pt idx="15">
                  <c:v>22.03738489172239</c:v>
                </c:pt>
                <c:pt idx="16">
                  <c:v>29.197843876277332</c:v>
                </c:pt>
                <c:pt idx="17">
                  <c:v>25.401168413152121</c:v>
                </c:pt>
                <c:pt idx="18">
                  <c:v>29.84125132005742</c:v>
                </c:pt>
                <c:pt idx="19">
                  <c:v>29.744814721930386</c:v>
                </c:pt>
                <c:pt idx="20">
                  <c:v>29.488697383975683</c:v>
                </c:pt>
                <c:pt idx="21">
                  <c:v>29.37314154172191</c:v>
                </c:pt>
                <c:pt idx="22">
                  <c:v>24.737592380224331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3D-416E-A1B0-1FC5D9217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873904"/>
        <c:axId val="175874464"/>
      </c:scatterChart>
      <c:valAx>
        <c:axId val="175873904"/>
        <c:scaling>
          <c:orientation val="minMax"/>
          <c:max val="3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s-ES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ías</a:t>
                </a:r>
                <a:r>
                  <a:rPr lang="es-ES" sz="11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1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estudio </a:t>
                </a:r>
                <a:endParaRPr lang="es-E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3310025737881"/>
              <c:y val="0.81525821481632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874464"/>
        <c:crosses val="autoZero"/>
        <c:crossBetween val="midCat"/>
      </c:valAx>
      <c:valAx>
        <c:axId val="175874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días</a:t>
                </a:r>
              </a:p>
              <a:p>
                <a:pPr>
                  <a:defRPr sz="1200"/>
                </a:pPr>
                <a:endParaRPr lang="es-ES" sz="1200"/>
              </a:p>
            </c:rich>
          </c:tx>
          <c:layout>
            <c:manualLayout>
              <c:xMode val="edge"/>
              <c:yMode val="edge"/>
              <c:x val="7.7286098646044158E-6"/>
              <c:y val="0.33022338337271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87390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7559681530983131"/>
          <c:y val="8.1087692321288124E-2"/>
          <c:w val="0.15277505465516553"/>
          <c:h val="0.2272743179829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33289239546831E-2"/>
          <c:y val="3.369648742732289E-2"/>
          <c:w val="0.91881615691735596"/>
          <c:h val="0.80067167804779937"/>
        </c:manualLayout>
      </c:layout>
      <c:scatterChart>
        <c:scatterStyle val="smoothMarker"/>
        <c:varyColors val="0"/>
        <c:ser>
          <c:idx val="0"/>
          <c:order val="0"/>
          <c:tx>
            <c:v>Escenario 1</c:v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046161537606947E-2"/>
                  <c:y val="-6.4668740510313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96791809457068E-2"/>
                      <c:h val="5.1881966818501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85A-4E3A-B17C-85C031B42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Calculos!$AS$3:$AS$5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Calculos!$AM$3:$AM$5</c:f>
              <c:numCache>
                <c:formatCode>0</c:formatCode>
                <c:ptCount val="3"/>
                <c:pt idx="0">
                  <c:v>24.305555555555557</c:v>
                </c:pt>
                <c:pt idx="1">
                  <c:v>24.305555555555557</c:v>
                </c:pt>
                <c:pt idx="2">
                  <c:v>24.305555555555557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55-4317-977B-11AE4B1B6BB3}"/>
            </c:ext>
          </c:extLst>
        </c:ser>
        <c:ser>
          <c:idx val="1"/>
          <c:order val="1"/>
          <c:tx>
            <c:v>Escenario 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8654444377975098E-2"/>
                  <c:y val="-9.40636225604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A-4E3A-B17C-85C031B42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Calculos!$AS$6:$AS$14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xVal>
          <c:yVal>
            <c:numRef>
              <c:f>Calculos!$AM$6:$AM$14</c:f>
              <c:numCache>
                <c:formatCode>0</c:formatCode>
                <c:ptCount val="9"/>
                <c:pt idx="0">
                  <c:v>12.152777777777779</c:v>
                </c:pt>
                <c:pt idx="1">
                  <c:v>12.152777777777779</c:v>
                </c:pt>
                <c:pt idx="2">
                  <c:v>12.152777777777779</c:v>
                </c:pt>
                <c:pt idx="3">
                  <c:v>12.152777777777779</c:v>
                </c:pt>
                <c:pt idx="4">
                  <c:v>12.152777777777779</c:v>
                </c:pt>
                <c:pt idx="5">
                  <c:v>12.152777777777779</c:v>
                </c:pt>
                <c:pt idx="6">
                  <c:v>12.152777777777779</c:v>
                </c:pt>
                <c:pt idx="7">
                  <c:v>12.152777777777779</c:v>
                </c:pt>
                <c:pt idx="8">
                  <c:v>12.152777777777779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55-4317-977B-11AE4B1B6BB3}"/>
            </c:ext>
          </c:extLst>
        </c:ser>
        <c:ser>
          <c:idx val="2"/>
          <c:order val="2"/>
          <c:tx>
            <c:v>Escenario 3</c:v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3.3917171596318358E-3"/>
                  <c:y val="-7.0547716920342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A-4E3A-B17C-85C031B42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Calculos!$AS$15:$AS$37</c:f>
              <c:numCache>
                <c:formatCode>General</c:formatCode>
                <c:ptCount val="2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</c:numCache>
            </c:numRef>
          </c:xVal>
          <c:yVal>
            <c:numRef>
              <c:f>Calculos!$AM$15:$AM$37</c:f>
              <c:numCache>
                <c:formatCode>0</c:formatCode>
                <c:ptCount val="23"/>
                <c:pt idx="0">
                  <c:v>24.305555555555557</c:v>
                </c:pt>
                <c:pt idx="1">
                  <c:v>24.305555555555557</c:v>
                </c:pt>
                <c:pt idx="2">
                  <c:v>24.305555555555557</c:v>
                </c:pt>
                <c:pt idx="3">
                  <c:v>24.305555555555557</c:v>
                </c:pt>
                <c:pt idx="4">
                  <c:v>24.305555555555557</c:v>
                </c:pt>
                <c:pt idx="5">
                  <c:v>24.305555555555557</c:v>
                </c:pt>
                <c:pt idx="6">
                  <c:v>24.305555555555557</c:v>
                </c:pt>
                <c:pt idx="7">
                  <c:v>24.305555555555557</c:v>
                </c:pt>
                <c:pt idx="8">
                  <c:v>24.305555555555557</c:v>
                </c:pt>
                <c:pt idx="9">
                  <c:v>24.305555555555557</c:v>
                </c:pt>
                <c:pt idx="10">
                  <c:v>24.305555555555557</c:v>
                </c:pt>
                <c:pt idx="11">
                  <c:v>24.305555555555557</c:v>
                </c:pt>
                <c:pt idx="12">
                  <c:v>24.305555555555557</c:v>
                </c:pt>
                <c:pt idx="13">
                  <c:v>24.305555555555557</c:v>
                </c:pt>
                <c:pt idx="14">
                  <c:v>24.305555555555557</c:v>
                </c:pt>
                <c:pt idx="15">
                  <c:v>24.305555555555557</c:v>
                </c:pt>
                <c:pt idx="16">
                  <c:v>24.305555555555557</c:v>
                </c:pt>
                <c:pt idx="17">
                  <c:v>24.305555555555557</c:v>
                </c:pt>
                <c:pt idx="18">
                  <c:v>24.305555555555557</c:v>
                </c:pt>
                <c:pt idx="19">
                  <c:v>24.305555555555557</c:v>
                </c:pt>
                <c:pt idx="20">
                  <c:v>24.305555555555557</c:v>
                </c:pt>
                <c:pt idx="21">
                  <c:v>24.305555555555557</c:v>
                </c:pt>
                <c:pt idx="22">
                  <c:v>24.305555555555557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55-4317-977B-11AE4B1B6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589808"/>
        <c:axId val="176590368"/>
      </c:scatterChart>
      <c:valAx>
        <c:axId val="176589808"/>
        <c:scaling>
          <c:orientation val="minMax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/>
                  <a:t>d</a:t>
                </a:r>
                <a:r>
                  <a:rPr lang="es-ES" sz="1200" b="1" dirty="0" smtClean="0"/>
                  <a:t>ías </a:t>
                </a:r>
                <a:r>
                  <a:rPr lang="es-ES" sz="1200" b="1" dirty="0"/>
                  <a:t>de estudio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0368"/>
        <c:crosses val="autoZero"/>
        <c:crossBetween val="midCat"/>
        <c:majorUnit val="1"/>
      </c:valAx>
      <c:valAx>
        <c:axId val="17659036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 smtClean="0"/>
                  <a:t>(HORAS</a:t>
                </a:r>
                <a:r>
                  <a:rPr lang="es-ES" sz="12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3.2671592102118535E-3"/>
              <c:y val="0.34563997246493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89808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74883149013714"/>
          <c:y val="0.46649499357642354"/>
          <c:w val="0.16882689757853644"/>
          <c:h val="0.18213834981366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SSV</c:v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5652750035885085E-2"/>
                  <c:y val="-6.0132391528435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D2-4C0D-A580-B42D76E967A9}"/>
                </c:ext>
              </c:extLst>
            </c:dLbl>
            <c:dLbl>
              <c:idx val="8"/>
              <c:layout>
                <c:manualLayout>
                  <c:x val="-3.3058887957020222E-2"/>
                  <c:y val="-6.7206790531780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D2-4C0D-A580-B42D76E967A9}"/>
                </c:ext>
              </c:extLst>
            </c:dLbl>
            <c:dLbl>
              <c:idx val="28"/>
              <c:layout>
                <c:manualLayout>
                  <c:x val="-1.7316560358439165E-2"/>
                  <c:y val="-9.9041586046834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D2-4C0D-A580-B42D76E967A9}"/>
                </c:ext>
              </c:extLst>
            </c:dLbl>
            <c:dLbl>
              <c:idx val="33"/>
              <c:layout>
                <c:manualLayout>
                  <c:x val="-2.9910422437304126E-2"/>
                  <c:y val="-0.10611598505017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D2-4C0D-A580-B42D76E96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Hoja2!$E$2:$E$36</c:f>
              <c:numCache>
                <c:formatCode>General</c:formatCode>
                <c:ptCount val="35"/>
                <c:pt idx="0">
                  <c:v>275</c:v>
                </c:pt>
                <c:pt idx="1">
                  <c:v>270</c:v>
                </c:pt>
                <c:pt idx="2">
                  <c:v>273</c:v>
                </c:pt>
                <c:pt idx="3">
                  <c:v>276</c:v>
                </c:pt>
                <c:pt idx="4">
                  <c:v>283</c:v>
                </c:pt>
                <c:pt idx="5">
                  <c:v>280</c:v>
                </c:pt>
                <c:pt idx="6">
                  <c:v>292</c:v>
                </c:pt>
                <c:pt idx="7">
                  <c:v>268</c:v>
                </c:pt>
                <c:pt idx="8">
                  <c:v>273</c:v>
                </c:pt>
                <c:pt idx="9">
                  <c:v>285</c:v>
                </c:pt>
                <c:pt idx="10">
                  <c:v>295</c:v>
                </c:pt>
                <c:pt idx="11">
                  <c:v>234</c:v>
                </c:pt>
                <c:pt idx="12">
                  <c:v>288</c:v>
                </c:pt>
                <c:pt idx="13">
                  <c:v>360</c:v>
                </c:pt>
                <c:pt idx="14">
                  <c:v>486</c:v>
                </c:pt>
                <c:pt idx="15">
                  <c:v>512</c:v>
                </c:pt>
                <c:pt idx="16">
                  <c:v>130</c:v>
                </c:pt>
                <c:pt idx="17">
                  <c:v>107</c:v>
                </c:pt>
                <c:pt idx="18">
                  <c:v>855</c:v>
                </c:pt>
                <c:pt idx="19">
                  <c:v>875</c:v>
                </c:pt>
                <c:pt idx="20">
                  <c:v>906</c:v>
                </c:pt>
                <c:pt idx="21">
                  <c:v>1201</c:v>
                </c:pt>
                <c:pt idx="22">
                  <c:v>1250</c:v>
                </c:pt>
                <c:pt idx="23">
                  <c:v>1730</c:v>
                </c:pt>
                <c:pt idx="24">
                  <c:v>2050</c:v>
                </c:pt>
                <c:pt idx="25">
                  <c:v>2105</c:v>
                </c:pt>
                <c:pt idx="26">
                  <c:v>2188</c:v>
                </c:pt>
                <c:pt idx="27">
                  <c:v>2230</c:v>
                </c:pt>
                <c:pt idx="28">
                  <c:v>3319</c:v>
                </c:pt>
                <c:pt idx="29">
                  <c:v>3218</c:v>
                </c:pt>
                <c:pt idx="30">
                  <c:v>4051</c:v>
                </c:pt>
                <c:pt idx="31">
                  <c:v>4099</c:v>
                </c:pt>
                <c:pt idx="32">
                  <c:v>4087</c:v>
                </c:pt>
                <c:pt idx="33">
                  <c:v>4187</c:v>
                </c:pt>
                <c:pt idx="34">
                  <c:v>4047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2-4C0D-A580-B42D76E96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2048"/>
        <c:axId val="176592608"/>
      </c:lineChart>
      <c:lineChart>
        <c:grouping val="standard"/>
        <c:varyColors val="0"/>
        <c:ser>
          <c:idx val="0"/>
          <c:order val="0"/>
          <c:tx>
            <c:v>F/M</c:v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5742327598581058E-3"/>
                  <c:y val="-3.8909194518399144E-2"/>
                </c:manualLayout>
              </c:layout>
              <c:tx>
                <c:rich>
                  <a:bodyPr/>
                  <a:lstStyle/>
                  <a:p>
                    <a:fld id="{62FC4A23-F8BF-4F96-AAC8-207E5D152957}" type="VALUE">
                      <a: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D2-4C0D-A580-B42D76E967A9}"/>
                </c:ext>
              </c:extLst>
            </c:dLbl>
            <c:dLbl>
              <c:idx val="5"/>
              <c:layout>
                <c:manualLayout>
                  <c:x val="-7.8711637992905578E-3"/>
                  <c:y val="-7.428118953512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D2-4C0D-A580-B42D76E967A9}"/>
                </c:ext>
              </c:extLst>
            </c:dLbl>
            <c:dLbl>
              <c:idx val="26"/>
              <c:layout>
                <c:manualLayout>
                  <c:x val="1.5742327598581058E-3"/>
                  <c:y val="2.829759601338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D2-4C0D-A580-B42D76E967A9}"/>
                </c:ext>
              </c:extLst>
            </c:dLbl>
            <c:dLbl>
              <c:idx val="31"/>
              <c:layout>
                <c:manualLayout>
                  <c:x val="0"/>
                  <c:y val="-5.659519202676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D2-4C0D-A580-B42D76E96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Hoja2!$D$2:$D$36</c:f>
              <c:numCache>
                <c:formatCode>0.0</c:formatCode>
                <c:ptCount val="35"/>
                <c:pt idx="0">
                  <c:v>0.7</c:v>
                </c:pt>
                <c:pt idx="1">
                  <c:v>0.18907428571428569</c:v>
                </c:pt>
                <c:pt idx="2">
                  <c:v>0.208698273155416</c:v>
                </c:pt>
                <c:pt idx="3">
                  <c:v>0.43217888198757759</c:v>
                </c:pt>
                <c:pt idx="4">
                  <c:v>0.36636042402826852</c:v>
                </c:pt>
                <c:pt idx="5">
                  <c:v>0.53039020408163262</c:v>
                </c:pt>
                <c:pt idx="6">
                  <c:v>0.46327984344422707</c:v>
                </c:pt>
                <c:pt idx="7">
                  <c:v>0.3691803837953091</c:v>
                </c:pt>
                <c:pt idx="8">
                  <c:v>0.50854379905808467</c:v>
                </c:pt>
                <c:pt idx="9">
                  <c:v>0.57166917293233088</c:v>
                </c:pt>
                <c:pt idx="10">
                  <c:v>0.51747951573849871</c:v>
                </c:pt>
                <c:pt idx="11">
                  <c:v>0.53084835164835154</c:v>
                </c:pt>
                <c:pt idx="12">
                  <c:v>0.37577142857142853</c:v>
                </c:pt>
                <c:pt idx="13">
                  <c:v>0.30884571428571428</c:v>
                </c:pt>
                <c:pt idx="14">
                  <c:v>0.41528888888888887</c:v>
                </c:pt>
                <c:pt idx="15">
                  <c:v>0.3</c:v>
                </c:pt>
                <c:pt idx="16">
                  <c:v>0.8</c:v>
                </c:pt>
                <c:pt idx="17">
                  <c:v>0.6</c:v>
                </c:pt>
                <c:pt idx="18">
                  <c:v>0.67399218045112774</c:v>
                </c:pt>
                <c:pt idx="19">
                  <c:v>0.74186919183673461</c:v>
                </c:pt>
                <c:pt idx="20">
                  <c:v>0.68945619678334913</c:v>
                </c:pt>
                <c:pt idx="21">
                  <c:v>0.9</c:v>
                </c:pt>
                <c:pt idx="22">
                  <c:v>0.15151103999999999</c:v>
                </c:pt>
                <c:pt idx="23">
                  <c:v>0.45695682906688678</c:v>
                </c:pt>
                <c:pt idx="24">
                  <c:v>0.51827958188153311</c:v>
                </c:pt>
                <c:pt idx="25">
                  <c:v>0.48785069562266709</c:v>
                </c:pt>
                <c:pt idx="26">
                  <c:v>0.1451357534604335</c:v>
                </c:pt>
                <c:pt idx="27">
                  <c:v>0.21688005124919921</c:v>
                </c:pt>
                <c:pt idx="28">
                  <c:v>0.14803990875048423</c:v>
                </c:pt>
                <c:pt idx="29">
                  <c:v>0.10708905265027079</c:v>
                </c:pt>
                <c:pt idx="30">
                  <c:v>8.3021024791056885E-2</c:v>
                </c:pt>
                <c:pt idx="31">
                  <c:v>0.21564919666817689</c:v>
                </c:pt>
                <c:pt idx="32">
                  <c:v>0.1439466461602992</c:v>
                </c:pt>
                <c:pt idx="33">
                  <c:v>0.11631234091917154</c:v>
                </c:pt>
                <c:pt idx="34">
                  <c:v>0.13926963888594726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D2-4C0D-A580-B42D76E96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3728"/>
        <c:axId val="176593168"/>
      </c:lineChart>
      <c:catAx>
        <c:axId val="176592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días</a:t>
                </a:r>
                <a:r>
                  <a:rPr lang="es-ES" sz="12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estudio </a:t>
                </a:r>
                <a:endParaRPr lang="es-E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2608"/>
        <c:crosses val="autoZero"/>
        <c:auto val="1"/>
        <c:lblAlgn val="ctr"/>
        <c:lblOffset val="100"/>
        <c:noMultiLvlLbl val="0"/>
      </c:catAx>
      <c:valAx>
        <c:axId val="17659260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SSV</a:t>
                </a:r>
                <a:r>
                  <a:rPr lang="es-ES" sz="12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(mg/l)</a:t>
                </a:r>
                <a:endParaRPr lang="es-E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2048"/>
        <c:crosses val="autoZero"/>
        <c:crossBetween val="between"/>
        <c:majorUnit val="3000"/>
        <c:minorUnit val="600"/>
      </c:valAx>
      <c:valAx>
        <c:axId val="176593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F/M (KgDBO/KgSSV)</a:t>
                </a:r>
                <a:endParaRPr lang="es-E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3728"/>
        <c:crosses val="max"/>
        <c:crossBetween val="between"/>
      </c:valAx>
      <c:catAx>
        <c:axId val="17659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76593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50668701848"/>
          <c:y val="3.8060266637997706E-2"/>
          <c:w val="0.15397905303577772"/>
          <c:h val="5.6416660933803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86118565827041E-2"/>
          <c:y val="4.0576099180091599E-2"/>
          <c:w val="0.93305993523655362"/>
          <c:h val="0.64710039397593222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3-4609-A383-741D479D7AA4}"/>
                </c:ext>
              </c:extLst>
            </c:dLbl>
            <c:dLbl>
              <c:idx val="3"/>
              <c:layout>
                <c:manualLayout>
                  <c:x val="8.0903345092135526E-3"/>
                  <c:y val="-5.1559490481766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42180328587345E-2"/>
                      <c:h val="6.1319137904335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7B3-4609-A383-741D479D7AA4}"/>
                </c:ext>
              </c:extLst>
            </c:dLbl>
            <c:dLbl>
              <c:idx val="21"/>
              <c:layout>
                <c:manualLayout>
                  <c:x val="-1.9416802822112528E-2"/>
                  <c:y val="0.10680210205559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B3-4609-A383-741D479D7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Hoja2!$E$3:$F$37</c:f>
              <c:multiLvlStrCache>
                <c:ptCount val="35"/>
                <c:lvl>
                  <c:pt idx="0">
                    <c:v>14/09/2017</c:v>
                  </c:pt>
                  <c:pt idx="1">
                    <c:v>18/09/2017</c:v>
                  </c:pt>
                  <c:pt idx="2">
                    <c:v>19/09/2107</c:v>
                  </c:pt>
                  <c:pt idx="3">
                    <c:v>21/09/2017</c:v>
                  </c:pt>
                  <c:pt idx="4">
                    <c:v>23/09/2017</c:v>
                  </c:pt>
                  <c:pt idx="5">
                    <c:v>25/09/2017</c:v>
                  </c:pt>
                  <c:pt idx="6">
                    <c:v>27/09/2017</c:v>
                  </c:pt>
                  <c:pt idx="7">
                    <c:v>29/09/2017</c:v>
                  </c:pt>
                  <c:pt idx="8">
                    <c:v>01/10/2017</c:v>
                  </c:pt>
                  <c:pt idx="9">
                    <c:v>03/10/2017</c:v>
                  </c:pt>
                  <c:pt idx="10">
                    <c:v>06/10/2017</c:v>
                  </c:pt>
                  <c:pt idx="11">
                    <c:v>09/10/2017</c:v>
                  </c:pt>
                  <c:pt idx="12">
                    <c:v>10/10/2017</c:v>
                  </c:pt>
                  <c:pt idx="13">
                    <c:v>11/10/2017</c:v>
                  </c:pt>
                  <c:pt idx="14">
                    <c:v>12/10/2017</c:v>
                  </c:pt>
                  <c:pt idx="15">
                    <c:v>14/10/2017</c:v>
                  </c:pt>
                  <c:pt idx="16">
                    <c:v>16/11/2017</c:v>
                  </c:pt>
                  <c:pt idx="17">
                    <c:v>23/11/2017</c:v>
                  </c:pt>
                  <c:pt idx="18">
                    <c:v>28/11/2017</c:v>
                  </c:pt>
                  <c:pt idx="19">
                    <c:v>29/11/2017</c:v>
                  </c:pt>
                  <c:pt idx="20">
                    <c:v>30/11/2017</c:v>
                  </c:pt>
                  <c:pt idx="21">
                    <c:v>04/12/2017</c:v>
                  </c:pt>
                  <c:pt idx="22">
                    <c:v>05/12/2017</c:v>
                  </c:pt>
                  <c:pt idx="23">
                    <c:v>07/12/2017</c:v>
                  </c:pt>
                  <c:pt idx="24">
                    <c:v>11/12/2017</c:v>
                  </c:pt>
                  <c:pt idx="25">
                    <c:v>12/12/2017</c:v>
                  </c:pt>
                  <c:pt idx="26">
                    <c:v>13/12/2017</c:v>
                  </c:pt>
                  <c:pt idx="27">
                    <c:v>14/12/2017</c:v>
                  </c:pt>
                  <c:pt idx="28">
                    <c:v>18/12/2017</c:v>
                  </c:pt>
                  <c:pt idx="29">
                    <c:v>19/12/2017</c:v>
                  </c:pt>
                  <c:pt idx="30">
                    <c:v>20/12/2017</c:v>
                  </c:pt>
                  <c:pt idx="31">
                    <c:v>21/12/2017</c:v>
                  </c:pt>
                  <c:pt idx="32">
                    <c:v>26/12/2017</c:v>
                  </c:pt>
                  <c:pt idx="33">
                    <c:v>27/12/2017</c:v>
                  </c:pt>
                  <c:pt idx="34">
                    <c:v>28/12/2017</c:v>
                  </c:pt>
                </c:lvl>
                <c:lvl>
                  <c:pt idx="0">
                    <c:v>Escenario 1</c:v>
                  </c:pt>
                  <c:pt idx="3">
                    <c:v>Escenario 2</c:v>
                  </c:pt>
                  <c:pt idx="12">
                    <c:v>Escenario 3</c:v>
                  </c:pt>
                </c:lvl>
              </c:multiLvlStrCache>
            </c:multiLvlStrRef>
          </c:cat>
          <c:val>
            <c:numRef>
              <c:f>Hoja2!$G$3:$G$37</c:f>
              <c:numCache>
                <c:formatCode>0%</c:formatCode>
                <c:ptCount val="35"/>
                <c:pt idx="0">
                  <c:v>0.3</c:v>
                </c:pt>
                <c:pt idx="1">
                  <c:v>0.23210831721470018</c:v>
                </c:pt>
                <c:pt idx="2">
                  <c:v>0.30329289428076256</c:v>
                </c:pt>
                <c:pt idx="3">
                  <c:v>0.46026490066225162</c:v>
                </c:pt>
                <c:pt idx="4">
                  <c:v>0.31047619047619041</c:v>
                </c:pt>
                <c:pt idx="5">
                  <c:v>0.28989361702127664</c:v>
                </c:pt>
                <c:pt idx="6">
                  <c:v>0.22335766423357661</c:v>
                </c:pt>
                <c:pt idx="7">
                  <c:v>6.5868263473053981E-2</c:v>
                </c:pt>
                <c:pt idx="8">
                  <c:v>0.19914651493598862</c:v>
                </c:pt>
                <c:pt idx="9">
                  <c:v>0.26787878787878788</c:v>
                </c:pt>
                <c:pt idx="10">
                  <c:v>0.26649417852522633</c:v>
                </c:pt>
                <c:pt idx="11">
                  <c:v>8.9030206677265522E-2</c:v>
                </c:pt>
                <c:pt idx="12">
                  <c:v>0.05</c:v>
                </c:pt>
                <c:pt idx="13">
                  <c:v>0.18827708703374768</c:v>
                </c:pt>
                <c:pt idx="14">
                  <c:v>0.45303326810176126</c:v>
                </c:pt>
                <c:pt idx="15">
                  <c:v>0.64249313994511947</c:v>
                </c:pt>
                <c:pt idx="16">
                  <c:v>0.63898756660745992</c:v>
                </c:pt>
                <c:pt idx="17">
                  <c:v>0.89330453563714907</c:v>
                </c:pt>
                <c:pt idx="18">
                  <c:v>0.65729952021932836</c:v>
                </c:pt>
                <c:pt idx="19">
                  <c:v>0.85944630362032248</c:v>
                </c:pt>
                <c:pt idx="20">
                  <c:v>0.89630098008220038</c:v>
                </c:pt>
                <c:pt idx="21">
                  <c:v>0.98327800319685232</c:v>
                </c:pt>
                <c:pt idx="22">
                  <c:v>0.89572471324296143</c:v>
                </c:pt>
                <c:pt idx="23">
                  <c:v>0.84211841119160635</c:v>
                </c:pt>
                <c:pt idx="24">
                  <c:v>0.87360594795539037</c:v>
                </c:pt>
                <c:pt idx="25">
                  <c:v>0.89038461538461533</c:v>
                </c:pt>
                <c:pt idx="26">
                  <c:v>0.720771144278607</c:v>
                </c:pt>
                <c:pt idx="27">
                  <c:v>0.87627603103307472</c:v>
                </c:pt>
                <c:pt idx="28">
                  <c:v>0.82234726688102899</c:v>
                </c:pt>
                <c:pt idx="29">
                  <c:v>0.54613180515759308</c:v>
                </c:pt>
                <c:pt idx="30">
                  <c:v>0.51673517322372287</c:v>
                </c:pt>
                <c:pt idx="31">
                  <c:v>0.9081769436997319</c:v>
                </c:pt>
                <c:pt idx="32">
                  <c:v>0.8230949983215845</c:v>
                </c:pt>
                <c:pt idx="33">
                  <c:v>0.73479318734793186</c:v>
                </c:pt>
                <c:pt idx="34">
                  <c:v>0.81359495444989494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5-457B-9FC1-80CC16024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5968"/>
        <c:axId val="176596528"/>
      </c:lineChart>
      <c:catAx>
        <c:axId val="1765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176596528"/>
        <c:crosses val="autoZero"/>
        <c:auto val="1"/>
        <c:lblAlgn val="ctr"/>
        <c:lblOffset val="100"/>
        <c:noMultiLvlLbl val="0"/>
      </c:catAx>
      <c:valAx>
        <c:axId val="176596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s-ES"/>
          </a:p>
        </c:txPr>
        <c:crossAx val="1765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1CD-435F-939A-36D421F75ED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CD-435F-939A-36D421F75ED8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CD-435F-939A-36D421F75ED8}"/>
                </c:ext>
              </c:extLst>
            </c:dLbl>
            <c:dLbl>
              <c:idx val="21"/>
              <c:layout>
                <c:manualLayout>
                  <c:x val="4.8100716082050314E-3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CD-435F-939A-36D421F75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Hoja1!$A$3:$B$37</c:f>
              <c:multiLvlStrCache>
                <c:ptCount val="35"/>
                <c:lvl>
                  <c:pt idx="0">
                    <c:v>14/09/2017</c:v>
                  </c:pt>
                  <c:pt idx="1">
                    <c:v>18/09/2017</c:v>
                  </c:pt>
                  <c:pt idx="2">
                    <c:v>19/09/2107</c:v>
                  </c:pt>
                  <c:pt idx="3">
                    <c:v>21/09/2017</c:v>
                  </c:pt>
                  <c:pt idx="4">
                    <c:v>23/09/2017</c:v>
                  </c:pt>
                  <c:pt idx="5">
                    <c:v>25/09/2017</c:v>
                  </c:pt>
                  <c:pt idx="6">
                    <c:v>27/09/2017</c:v>
                  </c:pt>
                  <c:pt idx="7">
                    <c:v>29/09/2017</c:v>
                  </c:pt>
                  <c:pt idx="8">
                    <c:v>01/10/2017</c:v>
                  </c:pt>
                  <c:pt idx="9">
                    <c:v>03/10/2017</c:v>
                  </c:pt>
                  <c:pt idx="10">
                    <c:v>06/10/2017</c:v>
                  </c:pt>
                  <c:pt idx="11">
                    <c:v>09/10/2017</c:v>
                  </c:pt>
                  <c:pt idx="12">
                    <c:v>10/10/2017</c:v>
                  </c:pt>
                  <c:pt idx="13">
                    <c:v>11/10/2017</c:v>
                  </c:pt>
                  <c:pt idx="14">
                    <c:v>12/10/2017</c:v>
                  </c:pt>
                  <c:pt idx="15">
                    <c:v>14/10/2017</c:v>
                  </c:pt>
                  <c:pt idx="16">
                    <c:v>16/11/2017</c:v>
                  </c:pt>
                  <c:pt idx="17">
                    <c:v>23/11/2017</c:v>
                  </c:pt>
                  <c:pt idx="18">
                    <c:v>28/11/2017</c:v>
                  </c:pt>
                  <c:pt idx="19">
                    <c:v>29/11/2017</c:v>
                  </c:pt>
                  <c:pt idx="20">
                    <c:v>30/11/2017</c:v>
                  </c:pt>
                  <c:pt idx="21">
                    <c:v>04/12/2017</c:v>
                  </c:pt>
                  <c:pt idx="22">
                    <c:v>05/12/2017</c:v>
                  </c:pt>
                  <c:pt idx="23">
                    <c:v>07/12/2017</c:v>
                  </c:pt>
                  <c:pt idx="24">
                    <c:v>11/12/2017</c:v>
                  </c:pt>
                  <c:pt idx="25">
                    <c:v>12/12/2017</c:v>
                  </c:pt>
                  <c:pt idx="26">
                    <c:v>13/12/2017</c:v>
                  </c:pt>
                  <c:pt idx="27">
                    <c:v>14/12/2017</c:v>
                  </c:pt>
                  <c:pt idx="28">
                    <c:v>18/12/2017</c:v>
                  </c:pt>
                  <c:pt idx="29">
                    <c:v>19/12/2017</c:v>
                  </c:pt>
                  <c:pt idx="30">
                    <c:v>20/12/2017</c:v>
                  </c:pt>
                  <c:pt idx="31">
                    <c:v>21/12/2017</c:v>
                  </c:pt>
                  <c:pt idx="32">
                    <c:v>26/12/2017</c:v>
                  </c:pt>
                  <c:pt idx="33">
                    <c:v>27/12/2017</c:v>
                  </c:pt>
                  <c:pt idx="34">
                    <c:v>28/12/2017</c:v>
                  </c:pt>
                </c:lvl>
                <c:lvl>
                  <c:pt idx="0">
                    <c:v>Escenario 1</c:v>
                  </c:pt>
                  <c:pt idx="3">
                    <c:v>Escenario 2</c:v>
                  </c:pt>
                  <c:pt idx="12">
                    <c:v>Escenario 3</c:v>
                  </c:pt>
                </c:lvl>
              </c:multiLvlStrCache>
            </c:multiLvlStrRef>
          </c:cat>
          <c:val>
            <c:numRef>
              <c:f>Hoja1!$C$3:$C$37</c:f>
              <c:numCache>
                <c:formatCode>0%</c:formatCode>
                <c:ptCount val="35"/>
                <c:pt idx="0">
                  <c:v>0.13478780031650101</c:v>
                </c:pt>
                <c:pt idx="1">
                  <c:v>1.4970059880239521E-2</c:v>
                </c:pt>
                <c:pt idx="2">
                  <c:v>0</c:v>
                </c:pt>
                <c:pt idx="3">
                  <c:v>9.9667774086378738E-2</c:v>
                </c:pt>
                <c:pt idx="4">
                  <c:v>0.21062992125984256</c:v>
                </c:pt>
                <c:pt idx="5">
                  <c:v>0</c:v>
                </c:pt>
                <c:pt idx="6">
                  <c:v>1.5968063872255574E-2</c:v>
                </c:pt>
                <c:pt idx="7">
                  <c:v>0.1265700483091787</c:v>
                </c:pt>
                <c:pt idx="8">
                  <c:v>5.6585365853658511E-2</c:v>
                </c:pt>
                <c:pt idx="9">
                  <c:v>0.15182755388940958</c:v>
                </c:pt>
                <c:pt idx="10">
                  <c:v>0.18898385565052225</c:v>
                </c:pt>
                <c:pt idx="11">
                  <c:v>3.4839924670433169E-2</c:v>
                </c:pt>
                <c:pt idx="12">
                  <c:v>0</c:v>
                </c:pt>
                <c:pt idx="13">
                  <c:v>8.6757990867579904E-2</c:v>
                </c:pt>
                <c:pt idx="14">
                  <c:v>0.42203219315895374</c:v>
                </c:pt>
                <c:pt idx="15">
                  <c:v>0.64330972791651142</c:v>
                </c:pt>
                <c:pt idx="16">
                  <c:v>0.61224489795918369</c:v>
                </c:pt>
                <c:pt idx="17">
                  <c:v>0.87517644686428719</c:v>
                </c:pt>
                <c:pt idx="18">
                  <c:v>0.64231601731601728</c:v>
                </c:pt>
                <c:pt idx="19">
                  <c:v>0.80452856890146818</c:v>
                </c:pt>
                <c:pt idx="20">
                  <c:v>0.87534583461420223</c:v>
                </c:pt>
                <c:pt idx="21">
                  <c:v>0.96418164157357944</c:v>
                </c:pt>
                <c:pt idx="22">
                  <c:v>0.76591760299625467</c:v>
                </c:pt>
                <c:pt idx="23">
                  <c:v>0.84207604773799616</c:v>
                </c:pt>
                <c:pt idx="24">
                  <c:v>0.87360594795539026</c:v>
                </c:pt>
                <c:pt idx="25">
                  <c:v>0.69331762329574154</c:v>
                </c:pt>
                <c:pt idx="26">
                  <c:v>0.617060447990181</c:v>
                </c:pt>
                <c:pt idx="27">
                  <c:v>0.86015729906004224</c:v>
                </c:pt>
                <c:pt idx="28">
                  <c:v>0.8718168812589413</c:v>
                </c:pt>
                <c:pt idx="29">
                  <c:v>0.71292435973793933</c:v>
                </c:pt>
                <c:pt idx="30">
                  <c:v>0.71294881588999237</c:v>
                </c:pt>
                <c:pt idx="31">
                  <c:v>0.90571314422692772</c:v>
                </c:pt>
                <c:pt idx="32">
                  <c:v>0.81395348837209303</c:v>
                </c:pt>
                <c:pt idx="33">
                  <c:v>0.74883135562747216</c:v>
                </c:pt>
                <c:pt idx="34">
                  <c:v>0.76962209302325579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CD-435F-939A-36D421F75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8768"/>
        <c:axId val="176599328"/>
      </c:lineChart>
      <c:catAx>
        <c:axId val="1765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9328"/>
        <c:crosses val="autoZero"/>
        <c:auto val="1"/>
        <c:lblAlgn val="ctr"/>
        <c:lblOffset val="100"/>
        <c:noMultiLvlLbl val="0"/>
      </c:catAx>
      <c:valAx>
        <c:axId val="176599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9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E742B-C0A0-49AB-A8B7-527557120218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4FE872C-128C-4E46-9566-E7DA8A7D801E}">
      <dgm:prSet phldrT="[Texto]"/>
      <dgm:spPr/>
      <dgm:t>
        <a:bodyPr/>
        <a:lstStyle/>
        <a:p>
          <a:r>
            <a:rPr lang="es-ES" b="1" dirty="0" smtClean="0"/>
            <a:t>ECUADOR</a:t>
          </a:r>
          <a:endParaRPr lang="es-ES" b="1" dirty="0"/>
        </a:p>
      </dgm:t>
    </dgm:pt>
    <dgm:pt modelId="{0EE5FE72-0152-4DEE-BF03-F017BA4E672B}" type="parTrans" cxnId="{AB982F20-519A-4D7B-8247-47E78B92EF61}">
      <dgm:prSet/>
      <dgm:spPr/>
      <dgm:t>
        <a:bodyPr/>
        <a:lstStyle/>
        <a:p>
          <a:endParaRPr lang="es-ES"/>
        </a:p>
      </dgm:t>
    </dgm:pt>
    <dgm:pt modelId="{B08B1F95-41AB-4BC5-87DA-A40D01159EDA}" type="sibTrans" cxnId="{AB982F20-519A-4D7B-8247-47E78B92EF61}">
      <dgm:prSet/>
      <dgm:spPr/>
      <dgm:t>
        <a:bodyPr/>
        <a:lstStyle/>
        <a:p>
          <a:endParaRPr lang="es-ES"/>
        </a:p>
      </dgm:t>
    </dgm:pt>
    <dgm:pt modelId="{E9AD8463-A55A-4845-B6EB-78CAF06364C1}">
      <dgm:prSet phldrT="[Texto]"/>
      <dgm:spPr>
        <a:solidFill>
          <a:srgbClr val="CC9900"/>
        </a:solidFill>
      </dgm:spPr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Distrito Metropolitano de Quito 1% cobertura en tratamiento de aguas residuales </a:t>
          </a:r>
          <a:endParaRPr lang="es-ES" dirty="0">
            <a:solidFill>
              <a:schemeClr val="tx1"/>
            </a:solidFill>
          </a:endParaRPr>
        </a:p>
      </dgm:t>
    </dgm:pt>
    <dgm:pt modelId="{67923E1F-5E7B-40EC-89F8-7C423738405C}" type="parTrans" cxnId="{12A613AC-1162-4D33-9BE6-D43900D965E9}">
      <dgm:prSet/>
      <dgm:spPr/>
      <dgm:t>
        <a:bodyPr/>
        <a:lstStyle/>
        <a:p>
          <a:endParaRPr lang="es-ES"/>
        </a:p>
      </dgm:t>
    </dgm:pt>
    <dgm:pt modelId="{8439379B-4D47-42B7-8233-8CEA5CC94279}" type="sibTrans" cxnId="{12A613AC-1162-4D33-9BE6-D43900D965E9}">
      <dgm:prSet/>
      <dgm:spPr/>
      <dgm:t>
        <a:bodyPr/>
        <a:lstStyle/>
        <a:p>
          <a:endParaRPr lang="es-ES"/>
        </a:p>
      </dgm:t>
    </dgm:pt>
    <dgm:pt modelId="{CDBFD0D2-A048-4E8C-AD8D-01A4CEC4B2C8}">
      <dgm:prSet phldrT="[Texto]" custT="1"/>
      <dgm:spPr>
        <a:solidFill>
          <a:srgbClr val="A6C313"/>
        </a:solidFill>
      </dgm:spPr>
      <dgm:t>
        <a:bodyPr/>
        <a:lstStyle/>
        <a:p>
          <a:pPr algn="ctr"/>
          <a:r>
            <a:rPr lang="es-ES" sz="1800" b="0" dirty="0" smtClean="0">
              <a:solidFill>
                <a:schemeClr val="tx1"/>
              </a:solidFill>
            </a:rPr>
            <a:t>SENAGUA 2016</a:t>
          </a:r>
        </a:p>
        <a:p>
          <a:pPr algn="l"/>
          <a:r>
            <a:rPr lang="es-ES" sz="1800" b="0" dirty="0" smtClean="0">
              <a:solidFill>
                <a:schemeClr val="tx1"/>
              </a:solidFill>
            </a:rPr>
            <a:t> - 88%  aguas residuales sin ningún tratamiento</a:t>
          </a:r>
        </a:p>
        <a:p>
          <a:pPr algn="l"/>
          <a:r>
            <a:rPr lang="es-ES" sz="1800" b="0" dirty="0" smtClean="0">
              <a:solidFill>
                <a:schemeClr val="tx1"/>
              </a:solidFill>
            </a:rPr>
            <a:t>- 12% método adecuado de tratamiento </a:t>
          </a:r>
          <a:endParaRPr lang="es-ES" sz="1800" b="0" dirty="0">
            <a:solidFill>
              <a:schemeClr val="tx1"/>
            </a:solidFill>
          </a:endParaRPr>
        </a:p>
      </dgm:t>
    </dgm:pt>
    <dgm:pt modelId="{883F02C3-2C35-4B2D-97F8-F11E9FA98731}" type="parTrans" cxnId="{37C7C71E-33CD-427F-B667-BB964F86F27F}">
      <dgm:prSet/>
      <dgm:spPr/>
      <dgm:t>
        <a:bodyPr/>
        <a:lstStyle/>
        <a:p>
          <a:endParaRPr lang="es-ES"/>
        </a:p>
      </dgm:t>
    </dgm:pt>
    <dgm:pt modelId="{F4274C68-D19B-4C75-948C-74498AE1CA4E}" type="sibTrans" cxnId="{37C7C71E-33CD-427F-B667-BB964F86F27F}">
      <dgm:prSet/>
      <dgm:spPr/>
      <dgm:t>
        <a:bodyPr/>
        <a:lstStyle/>
        <a:p>
          <a:endParaRPr lang="es-ES"/>
        </a:p>
      </dgm:t>
    </dgm:pt>
    <dgm:pt modelId="{57A6E2FE-6AB8-4C7D-8634-F2BE3E080284}">
      <dgm:prSet phldrT="[Texto]"/>
      <dgm:spPr>
        <a:solidFill>
          <a:srgbClr val="92D050"/>
        </a:solidFill>
      </dgm:spPr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50% Región Sierra</a:t>
          </a:r>
        </a:p>
        <a:p>
          <a:pPr algn="just"/>
          <a:r>
            <a:rPr lang="es-ES" dirty="0" smtClean="0">
              <a:solidFill>
                <a:schemeClr val="tx1"/>
              </a:solidFill>
            </a:rPr>
            <a:t>32,60% Región Costa</a:t>
          </a:r>
        </a:p>
        <a:p>
          <a:pPr algn="just"/>
          <a:r>
            <a:rPr lang="es-ES" dirty="0" smtClean="0">
              <a:solidFill>
                <a:schemeClr val="tx1"/>
              </a:solidFill>
            </a:rPr>
            <a:t>17% Región Amazónica y 0,40% Región Insular</a:t>
          </a:r>
          <a:endParaRPr lang="es-ES" dirty="0">
            <a:solidFill>
              <a:schemeClr val="tx1"/>
            </a:solidFill>
          </a:endParaRPr>
        </a:p>
      </dgm:t>
    </dgm:pt>
    <dgm:pt modelId="{495041EF-66C0-4435-8A7F-F2158AC94FB5}" type="parTrans" cxnId="{E43F3EBA-D775-4152-9EEC-A17322A75EDE}">
      <dgm:prSet/>
      <dgm:spPr/>
      <dgm:t>
        <a:bodyPr/>
        <a:lstStyle/>
        <a:p>
          <a:endParaRPr lang="es-ES"/>
        </a:p>
      </dgm:t>
    </dgm:pt>
    <dgm:pt modelId="{31C5A131-A53F-49D9-B36C-5832ABBC82CE}" type="sibTrans" cxnId="{E43F3EBA-D775-4152-9EEC-A17322A75EDE}">
      <dgm:prSet/>
      <dgm:spPr/>
      <dgm:t>
        <a:bodyPr/>
        <a:lstStyle/>
        <a:p>
          <a:endParaRPr lang="es-ES"/>
        </a:p>
      </dgm:t>
    </dgm:pt>
    <dgm:pt modelId="{ACE8FDB0-5497-4DCE-94DF-82E240E57188}">
      <dgm:prSet phldrT="[Texto]"/>
      <dgm:spPr>
        <a:solidFill>
          <a:srgbClr val="996600"/>
        </a:solidFill>
      </dgm:spPr>
      <dgm:t>
        <a:bodyPr/>
        <a:lstStyle/>
        <a:p>
          <a:pPr algn="just"/>
          <a:r>
            <a:rPr lang="es-ES" b="0" dirty="0" smtClean="0">
              <a:solidFill>
                <a:schemeClr val="tx1"/>
              </a:solidFill>
            </a:rPr>
            <a:t>421 </a:t>
          </a:r>
          <a:r>
            <a:rPr lang="es-ES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PTAR's a nivel nacional</a:t>
          </a:r>
          <a:endParaRPr lang="es-ES" b="0" dirty="0">
            <a:solidFill>
              <a:schemeClr val="tx1"/>
            </a:solidFill>
          </a:endParaRPr>
        </a:p>
      </dgm:t>
    </dgm:pt>
    <dgm:pt modelId="{1C73E684-866F-4EF9-B300-69985895A604}" type="parTrans" cxnId="{A7930AFA-D600-42E2-A119-377F2BC1088C}">
      <dgm:prSet/>
      <dgm:spPr/>
      <dgm:t>
        <a:bodyPr/>
        <a:lstStyle/>
        <a:p>
          <a:endParaRPr lang="es-ES"/>
        </a:p>
      </dgm:t>
    </dgm:pt>
    <dgm:pt modelId="{B35718A4-EDF2-487E-BBD0-75F6CE866F6A}" type="sibTrans" cxnId="{A7930AFA-D600-42E2-A119-377F2BC1088C}">
      <dgm:prSet/>
      <dgm:spPr/>
      <dgm:t>
        <a:bodyPr/>
        <a:lstStyle/>
        <a:p>
          <a:endParaRPr lang="es-ES"/>
        </a:p>
      </dgm:t>
    </dgm:pt>
    <dgm:pt modelId="{A63BACB8-1C2E-4C06-8BD9-BF20A1128B91}" type="pres">
      <dgm:prSet presAssocID="{DB7E742B-C0A0-49AB-A8B7-5275571202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972FA6-92C2-4AE1-9A62-310FFA8DC180}" type="pres">
      <dgm:prSet presAssocID="{DB7E742B-C0A0-49AB-A8B7-527557120218}" presName="matrix" presStyleCnt="0"/>
      <dgm:spPr/>
    </dgm:pt>
    <dgm:pt modelId="{8BD89BF2-6D4C-4B4D-8602-D33CE62F84EC}" type="pres">
      <dgm:prSet presAssocID="{DB7E742B-C0A0-49AB-A8B7-527557120218}" presName="tile1" presStyleLbl="node1" presStyleIdx="0" presStyleCnt="4"/>
      <dgm:spPr/>
      <dgm:t>
        <a:bodyPr/>
        <a:lstStyle/>
        <a:p>
          <a:endParaRPr lang="es-ES"/>
        </a:p>
      </dgm:t>
    </dgm:pt>
    <dgm:pt modelId="{258B472E-2CDA-4924-86AA-0A6FD9150208}" type="pres">
      <dgm:prSet presAssocID="{DB7E742B-C0A0-49AB-A8B7-5275571202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B7945B-1127-46F4-9938-E8D67A54219E}" type="pres">
      <dgm:prSet presAssocID="{DB7E742B-C0A0-49AB-A8B7-527557120218}" presName="tile2" presStyleLbl="node1" presStyleIdx="1" presStyleCnt="4"/>
      <dgm:spPr/>
      <dgm:t>
        <a:bodyPr/>
        <a:lstStyle/>
        <a:p>
          <a:endParaRPr lang="es-ES"/>
        </a:p>
      </dgm:t>
    </dgm:pt>
    <dgm:pt modelId="{60047153-4572-49A8-A2CB-6C605FDEAC28}" type="pres">
      <dgm:prSet presAssocID="{DB7E742B-C0A0-49AB-A8B7-5275571202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41949-36B2-4434-A028-C556EA53E94F}" type="pres">
      <dgm:prSet presAssocID="{DB7E742B-C0A0-49AB-A8B7-527557120218}" presName="tile3" presStyleLbl="node1" presStyleIdx="2" presStyleCnt="4"/>
      <dgm:spPr/>
      <dgm:t>
        <a:bodyPr/>
        <a:lstStyle/>
        <a:p>
          <a:endParaRPr lang="es-ES"/>
        </a:p>
      </dgm:t>
    </dgm:pt>
    <dgm:pt modelId="{9173CBD7-435E-4151-A95F-9FD9743A69F0}" type="pres">
      <dgm:prSet presAssocID="{DB7E742B-C0A0-49AB-A8B7-5275571202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B6D75-52A2-469A-9E40-16893C37184E}" type="pres">
      <dgm:prSet presAssocID="{DB7E742B-C0A0-49AB-A8B7-527557120218}" presName="tile4" presStyleLbl="node1" presStyleIdx="3" presStyleCnt="4"/>
      <dgm:spPr/>
      <dgm:t>
        <a:bodyPr/>
        <a:lstStyle/>
        <a:p>
          <a:endParaRPr lang="es-ES"/>
        </a:p>
      </dgm:t>
    </dgm:pt>
    <dgm:pt modelId="{F43F97FC-B3F8-4CB9-8601-7734188F43EA}" type="pres">
      <dgm:prSet presAssocID="{DB7E742B-C0A0-49AB-A8B7-5275571202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04DA75-928B-41E5-8C0A-3F446C7BECAB}" type="pres">
      <dgm:prSet presAssocID="{DB7E742B-C0A0-49AB-A8B7-527557120218}" presName="centerTile" presStyleLbl="fgShp" presStyleIdx="0" presStyleCnt="1" custLinFactNeighborX="2751" custLinFactNeighborY="3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296528B3-1E6C-491D-9271-CB9E138B7B8E}" type="presOf" srcId="{57A6E2FE-6AB8-4C7D-8634-F2BE3E080284}" destId="{C3141949-36B2-4434-A028-C556EA53E94F}" srcOrd="0" destOrd="0" presId="urn:microsoft.com/office/officeart/2005/8/layout/matrix1"/>
    <dgm:cxn modelId="{C6AB425C-FCAF-40C0-81EF-5A8D085F754B}" type="presOf" srcId="{E9AD8463-A55A-4845-B6EB-78CAF06364C1}" destId="{8BD89BF2-6D4C-4B4D-8602-D33CE62F84EC}" srcOrd="0" destOrd="0" presId="urn:microsoft.com/office/officeart/2005/8/layout/matrix1"/>
    <dgm:cxn modelId="{12A613AC-1162-4D33-9BE6-D43900D965E9}" srcId="{24FE872C-128C-4E46-9566-E7DA8A7D801E}" destId="{E9AD8463-A55A-4845-B6EB-78CAF06364C1}" srcOrd="0" destOrd="0" parTransId="{67923E1F-5E7B-40EC-89F8-7C423738405C}" sibTransId="{8439379B-4D47-42B7-8233-8CEA5CC94279}"/>
    <dgm:cxn modelId="{8D33D82C-97F3-443C-A655-EE28603F779E}" type="presOf" srcId="{24FE872C-128C-4E46-9566-E7DA8A7D801E}" destId="{9C04DA75-928B-41E5-8C0A-3F446C7BECAB}" srcOrd="0" destOrd="0" presId="urn:microsoft.com/office/officeart/2005/8/layout/matrix1"/>
    <dgm:cxn modelId="{B1F7382D-9F94-4D98-A9CD-86AAD24A2620}" type="presOf" srcId="{E9AD8463-A55A-4845-B6EB-78CAF06364C1}" destId="{258B472E-2CDA-4924-86AA-0A6FD9150208}" srcOrd="1" destOrd="0" presId="urn:microsoft.com/office/officeart/2005/8/layout/matrix1"/>
    <dgm:cxn modelId="{F532E403-4769-4660-8964-109B6BBB4F84}" type="presOf" srcId="{CDBFD0D2-A048-4E8C-AD8D-01A4CEC4B2C8}" destId="{05B7945B-1127-46F4-9938-E8D67A54219E}" srcOrd="0" destOrd="0" presId="urn:microsoft.com/office/officeart/2005/8/layout/matrix1"/>
    <dgm:cxn modelId="{0B77BDBB-1785-4338-9E4F-8F15A23FCCB7}" type="presOf" srcId="{CDBFD0D2-A048-4E8C-AD8D-01A4CEC4B2C8}" destId="{60047153-4572-49A8-A2CB-6C605FDEAC28}" srcOrd="1" destOrd="0" presId="urn:microsoft.com/office/officeart/2005/8/layout/matrix1"/>
    <dgm:cxn modelId="{37C7C71E-33CD-427F-B667-BB964F86F27F}" srcId="{24FE872C-128C-4E46-9566-E7DA8A7D801E}" destId="{CDBFD0D2-A048-4E8C-AD8D-01A4CEC4B2C8}" srcOrd="1" destOrd="0" parTransId="{883F02C3-2C35-4B2D-97F8-F11E9FA98731}" sibTransId="{F4274C68-D19B-4C75-948C-74498AE1CA4E}"/>
    <dgm:cxn modelId="{F63651BC-F4C0-4833-AE9D-A2C74363E0B5}" type="presOf" srcId="{ACE8FDB0-5497-4DCE-94DF-82E240E57188}" destId="{332B6D75-52A2-469A-9E40-16893C37184E}" srcOrd="0" destOrd="0" presId="urn:microsoft.com/office/officeart/2005/8/layout/matrix1"/>
    <dgm:cxn modelId="{E43F3EBA-D775-4152-9EEC-A17322A75EDE}" srcId="{24FE872C-128C-4E46-9566-E7DA8A7D801E}" destId="{57A6E2FE-6AB8-4C7D-8634-F2BE3E080284}" srcOrd="2" destOrd="0" parTransId="{495041EF-66C0-4435-8A7F-F2158AC94FB5}" sibTransId="{31C5A131-A53F-49D9-B36C-5832ABBC82CE}"/>
    <dgm:cxn modelId="{AB982F20-519A-4D7B-8247-47E78B92EF61}" srcId="{DB7E742B-C0A0-49AB-A8B7-527557120218}" destId="{24FE872C-128C-4E46-9566-E7DA8A7D801E}" srcOrd="0" destOrd="0" parTransId="{0EE5FE72-0152-4DEE-BF03-F017BA4E672B}" sibTransId="{B08B1F95-41AB-4BC5-87DA-A40D01159EDA}"/>
    <dgm:cxn modelId="{C16CA3E6-FEFE-4CF7-88AA-F8A1FE300640}" type="presOf" srcId="{ACE8FDB0-5497-4DCE-94DF-82E240E57188}" destId="{F43F97FC-B3F8-4CB9-8601-7734188F43EA}" srcOrd="1" destOrd="0" presId="urn:microsoft.com/office/officeart/2005/8/layout/matrix1"/>
    <dgm:cxn modelId="{9D3BDEAA-ED07-463F-8719-81AC6ADD8879}" type="presOf" srcId="{DB7E742B-C0A0-49AB-A8B7-527557120218}" destId="{A63BACB8-1C2E-4C06-8BD9-BF20A1128B91}" srcOrd="0" destOrd="0" presId="urn:microsoft.com/office/officeart/2005/8/layout/matrix1"/>
    <dgm:cxn modelId="{594D9CC5-88C5-4428-9F9C-17166424D65A}" type="presOf" srcId="{57A6E2FE-6AB8-4C7D-8634-F2BE3E080284}" destId="{9173CBD7-435E-4151-A95F-9FD9743A69F0}" srcOrd="1" destOrd="0" presId="urn:microsoft.com/office/officeart/2005/8/layout/matrix1"/>
    <dgm:cxn modelId="{A7930AFA-D600-42E2-A119-377F2BC1088C}" srcId="{24FE872C-128C-4E46-9566-E7DA8A7D801E}" destId="{ACE8FDB0-5497-4DCE-94DF-82E240E57188}" srcOrd="3" destOrd="0" parTransId="{1C73E684-866F-4EF9-B300-69985895A604}" sibTransId="{B35718A4-EDF2-487E-BBD0-75F6CE866F6A}"/>
    <dgm:cxn modelId="{0A9EDEE8-36E3-4D47-815C-454CEF878A88}" type="presParOf" srcId="{A63BACB8-1C2E-4C06-8BD9-BF20A1128B91}" destId="{30972FA6-92C2-4AE1-9A62-310FFA8DC180}" srcOrd="0" destOrd="0" presId="urn:microsoft.com/office/officeart/2005/8/layout/matrix1"/>
    <dgm:cxn modelId="{80FD7147-6A41-4002-9657-4BB20065D903}" type="presParOf" srcId="{30972FA6-92C2-4AE1-9A62-310FFA8DC180}" destId="{8BD89BF2-6D4C-4B4D-8602-D33CE62F84EC}" srcOrd="0" destOrd="0" presId="urn:microsoft.com/office/officeart/2005/8/layout/matrix1"/>
    <dgm:cxn modelId="{01954AD5-5ABB-477C-A444-B74881979C24}" type="presParOf" srcId="{30972FA6-92C2-4AE1-9A62-310FFA8DC180}" destId="{258B472E-2CDA-4924-86AA-0A6FD9150208}" srcOrd="1" destOrd="0" presId="urn:microsoft.com/office/officeart/2005/8/layout/matrix1"/>
    <dgm:cxn modelId="{ABE6DA89-69A1-416D-B240-E6668ED15383}" type="presParOf" srcId="{30972FA6-92C2-4AE1-9A62-310FFA8DC180}" destId="{05B7945B-1127-46F4-9938-E8D67A54219E}" srcOrd="2" destOrd="0" presId="urn:microsoft.com/office/officeart/2005/8/layout/matrix1"/>
    <dgm:cxn modelId="{7C12918E-B6EB-4D95-A4F7-94C7CCDB6EAA}" type="presParOf" srcId="{30972FA6-92C2-4AE1-9A62-310FFA8DC180}" destId="{60047153-4572-49A8-A2CB-6C605FDEAC28}" srcOrd="3" destOrd="0" presId="urn:microsoft.com/office/officeart/2005/8/layout/matrix1"/>
    <dgm:cxn modelId="{B663CE46-C141-49C7-A7B9-ED8ABE2FF819}" type="presParOf" srcId="{30972FA6-92C2-4AE1-9A62-310FFA8DC180}" destId="{C3141949-36B2-4434-A028-C556EA53E94F}" srcOrd="4" destOrd="0" presId="urn:microsoft.com/office/officeart/2005/8/layout/matrix1"/>
    <dgm:cxn modelId="{61F16491-2FE5-4D13-9EF8-369011D5170A}" type="presParOf" srcId="{30972FA6-92C2-4AE1-9A62-310FFA8DC180}" destId="{9173CBD7-435E-4151-A95F-9FD9743A69F0}" srcOrd="5" destOrd="0" presId="urn:microsoft.com/office/officeart/2005/8/layout/matrix1"/>
    <dgm:cxn modelId="{E94A8692-9B11-4D7D-8E27-24BE6570C09C}" type="presParOf" srcId="{30972FA6-92C2-4AE1-9A62-310FFA8DC180}" destId="{332B6D75-52A2-469A-9E40-16893C37184E}" srcOrd="6" destOrd="0" presId="urn:microsoft.com/office/officeart/2005/8/layout/matrix1"/>
    <dgm:cxn modelId="{940CF0EB-71C8-4927-838B-2D520648974E}" type="presParOf" srcId="{30972FA6-92C2-4AE1-9A62-310FFA8DC180}" destId="{F43F97FC-B3F8-4CB9-8601-7734188F43EA}" srcOrd="7" destOrd="0" presId="urn:microsoft.com/office/officeart/2005/8/layout/matrix1"/>
    <dgm:cxn modelId="{EFCA481B-4143-4DD9-9A88-F7A214FAE403}" type="presParOf" srcId="{A63BACB8-1C2E-4C06-8BD9-BF20A1128B91}" destId="{9C04DA75-928B-41E5-8C0A-3F446C7BEC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5C93E-12CE-47DA-8A1E-7FACADF83FDE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F9986463-8AB4-4EC4-AD17-051257097E72}">
      <dgm:prSet phldrT="[Texto]" custT="1"/>
      <dgm:spPr>
        <a:solidFill>
          <a:srgbClr val="CC9900"/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Contaminación del río, afectación biota, problemas salud </a:t>
          </a:r>
        </a:p>
        <a:p>
          <a:r>
            <a:rPr lang="es-EC" sz="1600" dirty="0" smtClean="0">
              <a:solidFill>
                <a:schemeClr val="tx1"/>
              </a:solidFill>
            </a:rPr>
            <a:t>(36% agua potable)</a:t>
          </a:r>
        </a:p>
        <a:p>
          <a:r>
            <a:rPr lang="es-EC" sz="1600" dirty="0" smtClean="0">
              <a:solidFill>
                <a:schemeClr val="tx1"/>
              </a:solidFill>
            </a:rPr>
            <a:t>(64% río y acequias)</a:t>
          </a:r>
          <a:endParaRPr lang="es-ES" sz="1600" dirty="0">
            <a:solidFill>
              <a:schemeClr val="tx1"/>
            </a:solidFill>
            <a:latin typeface="+mn-lt"/>
          </a:endParaRPr>
        </a:p>
      </dgm:t>
    </dgm:pt>
    <dgm:pt modelId="{3C149BB6-F5F1-481F-ADD4-FB9947EEDBC1}" type="parTrans" cxnId="{CA6384E3-2273-42FE-9E54-AAB9798E8627}">
      <dgm:prSet/>
      <dgm:spPr/>
      <dgm:t>
        <a:bodyPr/>
        <a:lstStyle/>
        <a:p>
          <a:endParaRPr lang="es-ES"/>
        </a:p>
      </dgm:t>
    </dgm:pt>
    <dgm:pt modelId="{9E140710-2F8B-4A34-BE99-0460100E63EA}" type="sibTrans" cxnId="{CA6384E3-2273-42FE-9E54-AAB9798E862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ES" dirty="0"/>
        </a:p>
      </dgm:t>
    </dgm:pt>
    <dgm:pt modelId="{7E4BA7E8-5055-4508-9B5B-0F6B874EF898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  <a:ea typeface="DejaVuSans"/>
            </a:rPr>
            <a:t>EPMAPS</a:t>
          </a:r>
        </a:p>
        <a:p>
          <a:r>
            <a:rPr lang="es-EC" sz="1600" dirty="0" smtClean="0">
              <a:solidFill>
                <a:schemeClr val="tx1"/>
              </a:solidFill>
              <a:ea typeface="DejaVuSans"/>
            </a:rPr>
            <a:t>Proyecto de diseño de PTAR Sistema Lloa-San José</a:t>
          </a:r>
          <a:endParaRPr lang="es-ES" sz="1600" dirty="0">
            <a:solidFill>
              <a:schemeClr val="tx1"/>
            </a:solidFill>
          </a:endParaRPr>
        </a:p>
      </dgm:t>
    </dgm:pt>
    <dgm:pt modelId="{34B2E298-E019-4725-B32F-E2BB77387D2B}" type="parTrans" cxnId="{071F159F-59B8-4AC6-819B-291EDD318F46}">
      <dgm:prSet/>
      <dgm:spPr/>
      <dgm:t>
        <a:bodyPr/>
        <a:lstStyle/>
        <a:p>
          <a:endParaRPr lang="es-ES"/>
        </a:p>
      </dgm:t>
    </dgm:pt>
    <dgm:pt modelId="{E2546199-5716-4E7B-8082-40A860AD6918}" type="sibTrans" cxnId="{071F159F-59B8-4AC6-819B-291EDD318F46}">
      <dgm:prSet/>
      <dgm:spPr/>
      <dgm:t>
        <a:bodyPr/>
        <a:lstStyle/>
        <a:p>
          <a:endParaRPr lang="es-ES"/>
        </a:p>
      </dgm:t>
    </dgm:pt>
    <dgm:pt modelId="{CEC82CB1-166A-4E09-9B32-32A10676EA33}">
      <dgm:prSet phldrT="[Texto]" custT="1"/>
      <dgm:spPr/>
      <dgm:t>
        <a:bodyPr/>
        <a:lstStyle/>
        <a:p>
          <a:pPr algn="l"/>
          <a:r>
            <a:rPr lang="es-EC" sz="1600" b="0" dirty="0" smtClean="0">
              <a:solidFill>
                <a:schemeClr val="tx1"/>
              </a:solidFill>
            </a:rPr>
            <a:t>Zona en estudio (parroquia Lloa), con sistema de alcantarillado combinado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</a:rPr>
            <a:t>descargas directas: </a:t>
          </a:r>
        </a:p>
        <a:p>
          <a:pPr algn="l"/>
          <a:r>
            <a:rPr lang="es-EC" sz="1600" b="0" dirty="0" smtClean="0">
              <a:solidFill>
                <a:schemeClr val="tx1"/>
              </a:solidFill>
            </a:rPr>
            <a:t>-Estación de   Bombeo Santa Rosa</a:t>
          </a:r>
        </a:p>
        <a:p>
          <a:pPr algn="l"/>
          <a:r>
            <a:rPr lang="es-EC" sz="1600" b="0" dirty="0" smtClean="0">
              <a:solidFill>
                <a:schemeClr val="tx1"/>
              </a:solidFill>
            </a:rPr>
            <a:t>-Río Cinto (Población Lloa) </a:t>
          </a:r>
          <a:endParaRPr lang="es-ES" sz="1600" b="0" dirty="0">
            <a:solidFill>
              <a:schemeClr val="tx1"/>
            </a:solidFill>
          </a:endParaRPr>
        </a:p>
      </dgm:t>
    </dgm:pt>
    <dgm:pt modelId="{93FBD064-E54E-48FF-AE3C-BFCBD776422F}" type="sibTrans" cxnId="{F022CEB3-6C22-4D63-8DFB-5ED4EF9DD4C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ES" dirty="0"/>
        </a:p>
      </dgm:t>
    </dgm:pt>
    <dgm:pt modelId="{005F6EA2-012F-4A44-97D6-5DA6E40D7940}" type="parTrans" cxnId="{F022CEB3-6C22-4D63-8DFB-5ED4EF9DD4C7}">
      <dgm:prSet/>
      <dgm:spPr/>
      <dgm:t>
        <a:bodyPr/>
        <a:lstStyle/>
        <a:p>
          <a:endParaRPr lang="es-ES"/>
        </a:p>
      </dgm:t>
    </dgm:pt>
    <dgm:pt modelId="{EF9639D6-2E56-403F-A7EA-66181FB19979}" type="pres">
      <dgm:prSet presAssocID="{A355C93E-12CE-47DA-8A1E-7FACADF83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7E01A2-94F5-4476-BF53-E5687F483744}" type="pres">
      <dgm:prSet presAssocID="{CEC82CB1-166A-4E09-9B32-32A10676EA33}" presName="node" presStyleLbl="node1" presStyleIdx="0" presStyleCnt="3" custLinFactNeighborX="17468" custLinFactNeighborY="-995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7BB51-71F8-4843-86FD-4ADF6DD9E0C7}" type="pres">
      <dgm:prSet presAssocID="{93FBD064-E54E-48FF-AE3C-BFCBD776422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3996272-2181-4A31-B0F6-78C58CB92BB3}" type="pres">
      <dgm:prSet presAssocID="{93FBD064-E54E-48FF-AE3C-BFCBD776422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B7E9416-C473-42AB-9E29-68C84BEBABC1}" type="pres">
      <dgm:prSet presAssocID="{F9986463-8AB4-4EC4-AD17-051257097E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543796-46D3-4F15-8EF1-AFD1BA488C88}" type="pres">
      <dgm:prSet presAssocID="{9E140710-2F8B-4A34-BE99-0460100E63E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13C2893-87F6-48A3-A7DA-7C0BD3CDA2FA}" type="pres">
      <dgm:prSet presAssocID="{9E140710-2F8B-4A34-BE99-0460100E63E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A91CC49-48B0-4B14-B5DE-07494D1668A8}" type="pres">
      <dgm:prSet presAssocID="{7E4BA7E8-5055-4508-9B5B-0F6B874EF898}" presName="node" presStyleLbl="node1" presStyleIdx="2" presStyleCnt="3" custLinFactNeighborX="-30528" custLinFactNeighborY="88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D322DF-C48F-4384-97B0-EE239125595B}" type="presOf" srcId="{CEC82CB1-166A-4E09-9B32-32A10676EA33}" destId="{C37E01A2-94F5-4476-BF53-E5687F483744}" srcOrd="0" destOrd="0" presId="urn:microsoft.com/office/officeart/2005/8/layout/process1"/>
    <dgm:cxn modelId="{F022CEB3-6C22-4D63-8DFB-5ED4EF9DD4C7}" srcId="{A355C93E-12CE-47DA-8A1E-7FACADF83FDE}" destId="{CEC82CB1-166A-4E09-9B32-32A10676EA33}" srcOrd="0" destOrd="0" parTransId="{005F6EA2-012F-4A44-97D6-5DA6E40D7940}" sibTransId="{93FBD064-E54E-48FF-AE3C-BFCBD776422F}"/>
    <dgm:cxn modelId="{98C03933-D44C-4549-9BCB-E2EE5B4A6B81}" type="presOf" srcId="{F9986463-8AB4-4EC4-AD17-051257097E72}" destId="{4B7E9416-C473-42AB-9E29-68C84BEBABC1}" srcOrd="0" destOrd="0" presId="urn:microsoft.com/office/officeart/2005/8/layout/process1"/>
    <dgm:cxn modelId="{071F159F-59B8-4AC6-819B-291EDD318F46}" srcId="{A355C93E-12CE-47DA-8A1E-7FACADF83FDE}" destId="{7E4BA7E8-5055-4508-9B5B-0F6B874EF898}" srcOrd="2" destOrd="0" parTransId="{34B2E298-E019-4725-B32F-E2BB77387D2B}" sibTransId="{E2546199-5716-4E7B-8082-40A860AD6918}"/>
    <dgm:cxn modelId="{A3CDE83D-B4FA-40E0-88F3-D27E66B39CBF}" type="presOf" srcId="{93FBD064-E54E-48FF-AE3C-BFCBD776422F}" destId="{83996272-2181-4A31-B0F6-78C58CB92BB3}" srcOrd="1" destOrd="0" presId="urn:microsoft.com/office/officeart/2005/8/layout/process1"/>
    <dgm:cxn modelId="{8FE1C640-E8AC-47C7-9DE7-AFF13ECFEA0C}" type="presOf" srcId="{9E140710-2F8B-4A34-BE99-0460100E63EA}" destId="{A13C2893-87F6-48A3-A7DA-7C0BD3CDA2FA}" srcOrd="1" destOrd="0" presId="urn:microsoft.com/office/officeart/2005/8/layout/process1"/>
    <dgm:cxn modelId="{CA6384E3-2273-42FE-9E54-AAB9798E8627}" srcId="{A355C93E-12CE-47DA-8A1E-7FACADF83FDE}" destId="{F9986463-8AB4-4EC4-AD17-051257097E72}" srcOrd="1" destOrd="0" parTransId="{3C149BB6-F5F1-481F-ADD4-FB9947EEDBC1}" sibTransId="{9E140710-2F8B-4A34-BE99-0460100E63EA}"/>
    <dgm:cxn modelId="{5CEC68F9-4B81-4C56-93B6-F763D16E00B2}" type="presOf" srcId="{93FBD064-E54E-48FF-AE3C-BFCBD776422F}" destId="{1207BB51-71F8-4843-86FD-4ADF6DD9E0C7}" srcOrd="0" destOrd="0" presId="urn:microsoft.com/office/officeart/2005/8/layout/process1"/>
    <dgm:cxn modelId="{34575361-9FCC-4B3A-B5D2-FF894DAFB853}" type="presOf" srcId="{7E4BA7E8-5055-4508-9B5B-0F6B874EF898}" destId="{DA91CC49-48B0-4B14-B5DE-07494D1668A8}" srcOrd="0" destOrd="0" presId="urn:microsoft.com/office/officeart/2005/8/layout/process1"/>
    <dgm:cxn modelId="{C0C503BE-07F4-4232-9F86-28C48E3C6815}" type="presOf" srcId="{9E140710-2F8B-4A34-BE99-0460100E63EA}" destId="{A7543796-46D3-4F15-8EF1-AFD1BA488C88}" srcOrd="0" destOrd="0" presId="urn:microsoft.com/office/officeart/2005/8/layout/process1"/>
    <dgm:cxn modelId="{934FA397-3811-4436-AFBC-A92F887E4BE4}" type="presOf" srcId="{A355C93E-12CE-47DA-8A1E-7FACADF83FDE}" destId="{EF9639D6-2E56-403F-A7EA-66181FB19979}" srcOrd="0" destOrd="0" presId="urn:microsoft.com/office/officeart/2005/8/layout/process1"/>
    <dgm:cxn modelId="{22852DDC-AA24-441A-83B9-13EB3E60D1AE}" type="presParOf" srcId="{EF9639D6-2E56-403F-A7EA-66181FB19979}" destId="{C37E01A2-94F5-4476-BF53-E5687F483744}" srcOrd="0" destOrd="0" presId="urn:microsoft.com/office/officeart/2005/8/layout/process1"/>
    <dgm:cxn modelId="{DAB5AB80-19BD-4B29-AF9F-FA75F4952FBD}" type="presParOf" srcId="{EF9639D6-2E56-403F-A7EA-66181FB19979}" destId="{1207BB51-71F8-4843-86FD-4ADF6DD9E0C7}" srcOrd="1" destOrd="0" presId="urn:microsoft.com/office/officeart/2005/8/layout/process1"/>
    <dgm:cxn modelId="{B1D6E179-31B6-470A-B777-1C6743D98739}" type="presParOf" srcId="{1207BB51-71F8-4843-86FD-4ADF6DD9E0C7}" destId="{83996272-2181-4A31-B0F6-78C58CB92BB3}" srcOrd="0" destOrd="0" presId="urn:microsoft.com/office/officeart/2005/8/layout/process1"/>
    <dgm:cxn modelId="{BB7432B2-AA18-4812-9C4F-C8902988A6BC}" type="presParOf" srcId="{EF9639D6-2E56-403F-A7EA-66181FB19979}" destId="{4B7E9416-C473-42AB-9E29-68C84BEBABC1}" srcOrd="2" destOrd="0" presId="urn:microsoft.com/office/officeart/2005/8/layout/process1"/>
    <dgm:cxn modelId="{C91F7C22-D433-4558-94CF-4ADD09D023AC}" type="presParOf" srcId="{EF9639D6-2E56-403F-A7EA-66181FB19979}" destId="{A7543796-46D3-4F15-8EF1-AFD1BA488C88}" srcOrd="3" destOrd="0" presId="urn:microsoft.com/office/officeart/2005/8/layout/process1"/>
    <dgm:cxn modelId="{064272BF-A38E-42C9-AA29-A8892CFFDFC3}" type="presParOf" srcId="{A7543796-46D3-4F15-8EF1-AFD1BA488C88}" destId="{A13C2893-87F6-48A3-A7DA-7C0BD3CDA2FA}" srcOrd="0" destOrd="0" presId="urn:microsoft.com/office/officeart/2005/8/layout/process1"/>
    <dgm:cxn modelId="{21CEAC02-6F78-4EAD-82DD-32BE1645B256}" type="presParOf" srcId="{EF9639D6-2E56-403F-A7EA-66181FB19979}" destId="{DA91CC49-48B0-4B14-B5DE-07494D1668A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871BB-B97D-4355-A544-94E40FE3378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93B9F542-BBFB-4B25-840C-A8A3C1300F56}">
      <dgm:prSet phldrT="[Texto]" custT="1"/>
      <dgm:spPr>
        <a:solidFill>
          <a:schemeClr val="bg1"/>
        </a:solidFill>
        <a:ln>
          <a:solidFill>
            <a:srgbClr val="31940E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+mn-lt"/>
            </a:rPr>
            <a:t>P</a:t>
          </a:r>
          <a:r>
            <a:rPr lang="es-ES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+L</a:t>
          </a:r>
        </a:p>
        <a:p>
          <a:r>
            <a:rPr lang="es-ES" sz="14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Estrategias ambientales en procesos de operación de PTAR, incrementar eficiencia, reducir riesgos, económicos, ambientales, humanos. </a:t>
          </a:r>
        </a:p>
      </dgm:t>
    </dgm:pt>
    <dgm:pt modelId="{C29E4D46-C70F-4F6B-9E2E-E1142D2CBE6E}" type="parTrans" cxnId="{1F56755E-92BE-4B45-926C-821929DA16BB}">
      <dgm:prSet/>
      <dgm:spPr/>
      <dgm:t>
        <a:bodyPr/>
        <a:lstStyle/>
        <a:p>
          <a:endParaRPr lang="es-ES"/>
        </a:p>
      </dgm:t>
    </dgm:pt>
    <dgm:pt modelId="{4BE05CC1-1D2B-4B95-BF71-5006DA96C436}" type="sibTrans" cxnId="{1F56755E-92BE-4B45-926C-821929DA16BB}">
      <dgm:prSet/>
      <dgm:spPr/>
      <dgm:t>
        <a:bodyPr/>
        <a:lstStyle/>
        <a:p>
          <a:endParaRPr lang="es-ES"/>
        </a:p>
      </dgm:t>
    </dgm:pt>
    <dgm:pt modelId="{68F3ABE6-DF11-4146-B459-A67E51294669}">
      <dgm:prSet phldrT="[Texto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200" b="1" dirty="0" smtClean="0">
            <a:solidFill>
              <a:schemeClr val="tx1"/>
            </a:solidFill>
          </a:endParaRPr>
        </a:p>
        <a:p>
          <a:endParaRPr lang="es-ES" sz="1200" b="1" dirty="0" smtClean="0">
            <a:solidFill>
              <a:schemeClr val="tx1"/>
            </a:solidFill>
          </a:endParaRPr>
        </a:p>
        <a:p>
          <a:r>
            <a:rPr lang="es-ES" sz="1400" b="1" dirty="0" smtClean="0">
              <a:solidFill>
                <a:schemeClr val="tx1"/>
              </a:solidFill>
            </a:rPr>
            <a:t>Diagnóstico Ambiental</a:t>
          </a:r>
        </a:p>
        <a:p>
          <a:endParaRPr lang="es-ES" sz="1400" b="0" dirty="0" smtClean="0">
            <a:solidFill>
              <a:schemeClr val="tx1"/>
            </a:solidFill>
          </a:endParaRPr>
        </a:p>
        <a:p>
          <a:r>
            <a:rPr lang="es-ES" sz="1400" b="0" dirty="0" smtClean="0">
              <a:solidFill>
                <a:schemeClr val="tx1"/>
              </a:solidFill>
            </a:rPr>
            <a:t>Identificación de impactos ambientales</a:t>
          </a:r>
          <a:endParaRPr lang="es-ES" sz="1400" b="1" dirty="0" smtClean="0">
            <a:solidFill>
              <a:schemeClr val="tx1"/>
            </a:solidFill>
          </a:endParaRPr>
        </a:p>
        <a:p>
          <a:endParaRPr lang="es-ES" sz="1200" b="1" dirty="0" smtClean="0">
            <a:solidFill>
              <a:schemeClr val="tx1"/>
            </a:solidFill>
          </a:endParaRPr>
        </a:p>
        <a:p>
          <a:endParaRPr lang="es-ES" sz="1200" dirty="0"/>
        </a:p>
      </dgm:t>
    </dgm:pt>
    <dgm:pt modelId="{2CAEE771-02CA-40AE-AE0D-3153DA768BF8}" type="parTrans" cxnId="{A121291E-FC02-42BD-9A97-D7805A9ED241}">
      <dgm:prSet/>
      <dgm:spPr/>
      <dgm:t>
        <a:bodyPr/>
        <a:lstStyle/>
        <a:p>
          <a:endParaRPr lang="es-ES"/>
        </a:p>
      </dgm:t>
    </dgm:pt>
    <dgm:pt modelId="{FB15397E-0DA2-4ED9-9720-893B7FB52DC4}" type="sibTrans" cxnId="{A121291E-FC02-42BD-9A97-D7805A9ED241}">
      <dgm:prSet/>
      <dgm:spPr/>
      <dgm:t>
        <a:bodyPr/>
        <a:lstStyle/>
        <a:p>
          <a:endParaRPr lang="es-ES"/>
        </a:p>
      </dgm:t>
    </dgm:pt>
    <dgm:pt modelId="{8727C3F2-9597-4578-B753-2FC8909A45A0}">
      <dgm:prSet phldrT="[Texto]" custT="1"/>
      <dgm:spPr>
        <a:solidFill>
          <a:schemeClr val="bg2"/>
        </a:solidFill>
        <a:ln>
          <a:solidFill>
            <a:srgbClr val="31940E"/>
          </a:solidFill>
        </a:ln>
      </dgm:spPr>
      <dgm:t>
        <a:bodyPr/>
        <a:lstStyle/>
        <a:p>
          <a:endParaRPr lang="es-ES" sz="1400" b="1" dirty="0" smtClean="0">
            <a:solidFill>
              <a:schemeClr val="tx1"/>
            </a:solidFill>
          </a:endParaRPr>
        </a:p>
        <a:p>
          <a:r>
            <a:rPr lang="es-ES" sz="1400" b="1" dirty="0" smtClean="0">
              <a:solidFill>
                <a:schemeClr val="tx1"/>
              </a:solidFill>
            </a:rPr>
            <a:t>Elaborar Programa P+L</a:t>
          </a:r>
        </a:p>
        <a:p>
          <a:endParaRPr lang="es-ES" sz="1400" dirty="0" smtClean="0">
            <a:solidFill>
              <a:schemeClr val="tx1"/>
            </a:solidFill>
          </a:endParaRPr>
        </a:p>
        <a:p>
          <a:r>
            <a:rPr lang="es-ES" sz="1400" dirty="0" smtClean="0">
              <a:solidFill>
                <a:schemeClr val="tx1"/>
              </a:solidFill>
            </a:rPr>
            <a:t>Objetivo, acciones, responsable, plazo de cumplimiento e indicador. </a:t>
          </a:r>
          <a:endParaRPr lang="es-ES" sz="1200" dirty="0"/>
        </a:p>
      </dgm:t>
    </dgm:pt>
    <dgm:pt modelId="{5BB6D002-F367-4551-A1E3-DC64F33CBF89}" type="parTrans" cxnId="{222334B8-FC51-4EC4-B601-16D0BF785715}">
      <dgm:prSet/>
      <dgm:spPr/>
      <dgm:t>
        <a:bodyPr/>
        <a:lstStyle/>
        <a:p>
          <a:endParaRPr lang="es-ES"/>
        </a:p>
      </dgm:t>
    </dgm:pt>
    <dgm:pt modelId="{4AEDAE7E-A864-4D21-A796-F695F432355A}" type="sibTrans" cxnId="{222334B8-FC51-4EC4-B601-16D0BF785715}">
      <dgm:prSet/>
      <dgm:spPr/>
      <dgm:t>
        <a:bodyPr/>
        <a:lstStyle/>
        <a:p>
          <a:endParaRPr lang="es-ES"/>
        </a:p>
      </dgm:t>
    </dgm:pt>
    <dgm:pt modelId="{5F357907-79C0-4F7C-A71C-D154697965A7}">
      <dgm:prSet phldrT="[Texto]" custT="1"/>
      <dgm:spPr>
        <a:solidFill>
          <a:schemeClr val="bg2"/>
        </a:solidFill>
        <a:ln>
          <a:solidFill>
            <a:srgbClr val="31940E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Balance Operaciones</a:t>
          </a:r>
        </a:p>
        <a:p>
          <a:r>
            <a:rPr lang="es-ES" sz="1400" dirty="0" smtClean="0">
              <a:solidFill>
                <a:schemeClr val="tx1"/>
              </a:solidFill>
            </a:rPr>
            <a:t>Balance de materiales y energía en procesos de operación.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354A222-5D36-4F0F-B7D0-DA320A2530C6}" type="parTrans" cxnId="{EFE4F646-3200-495D-86A1-E0434C888A80}">
      <dgm:prSet/>
      <dgm:spPr/>
      <dgm:t>
        <a:bodyPr/>
        <a:lstStyle/>
        <a:p>
          <a:endParaRPr lang="es-ES"/>
        </a:p>
      </dgm:t>
    </dgm:pt>
    <dgm:pt modelId="{35146004-DC4F-45B0-86F2-CB05D67B4800}" type="sibTrans" cxnId="{EFE4F646-3200-495D-86A1-E0434C888A80}">
      <dgm:prSet/>
      <dgm:spPr/>
      <dgm:t>
        <a:bodyPr/>
        <a:lstStyle/>
        <a:p>
          <a:endParaRPr lang="es-ES"/>
        </a:p>
      </dgm:t>
    </dgm:pt>
    <dgm:pt modelId="{FA73450A-AB28-4223-BE98-17D151CEA6D9}">
      <dgm:prSet phldrT="[Tex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</a:rPr>
            <a:t>Seguridad e Higiene en los Trabajadores </a:t>
          </a:r>
        </a:p>
        <a:p>
          <a:pPr algn="ctr"/>
          <a:r>
            <a:rPr lang="es-ES" sz="1400" dirty="0" smtClean="0">
              <a:solidFill>
                <a:schemeClr val="tx1"/>
              </a:solidFill>
            </a:rPr>
            <a:t>Fortalecer capacitación personal </a:t>
          </a:r>
        </a:p>
        <a:p>
          <a:pPr algn="ctr"/>
          <a:r>
            <a:rPr lang="es-ES" sz="1400" dirty="0" smtClean="0">
              <a:solidFill>
                <a:schemeClr val="tx1"/>
              </a:solidFill>
            </a:rPr>
            <a:t>Dotar de equipos de protección personal</a:t>
          </a:r>
        </a:p>
        <a:p>
          <a:pPr algn="ctr"/>
          <a:r>
            <a:rPr lang="es-ES" sz="1400" dirty="0" smtClean="0">
              <a:solidFill>
                <a:schemeClr val="tx1"/>
              </a:solidFill>
            </a:rPr>
            <a:t>Monitorear la salud personal.</a:t>
          </a:r>
        </a:p>
      </dgm:t>
    </dgm:pt>
    <dgm:pt modelId="{28D9F3E2-BE4B-4D75-8B09-E615A230DD2A}" type="parTrans" cxnId="{653CB699-DA71-40FF-A2E6-E0AF840AB100}">
      <dgm:prSet/>
      <dgm:spPr/>
      <dgm:t>
        <a:bodyPr/>
        <a:lstStyle/>
        <a:p>
          <a:endParaRPr lang="es-ES"/>
        </a:p>
      </dgm:t>
    </dgm:pt>
    <dgm:pt modelId="{DF5C1CE3-B945-49F1-8C4C-683941894DFF}" type="sibTrans" cxnId="{653CB699-DA71-40FF-A2E6-E0AF840AB100}">
      <dgm:prSet/>
      <dgm:spPr/>
      <dgm:t>
        <a:bodyPr/>
        <a:lstStyle/>
        <a:p>
          <a:endParaRPr lang="es-ES"/>
        </a:p>
      </dgm:t>
    </dgm:pt>
    <dgm:pt modelId="{C424B3E2-8C5E-4904-BA9B-CABE245C3AC3}">
      <dgm:prSet phldrT="[Texto]" custT="1"/>
      <dgm:spPr>
        <a:noFill/>
        <a:ln>
          <a:solidFill>
            <a:srgbClr val="31940E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Sensibilizando</a:t>
          </a:r>
        </a:p>
        <a:p>
          <a:r>
            <a:rPr lang="es-ES" sz="1400" b="1" dirty="0" smtClean="0">
              <a:solidFill>
                <a:schemeClr val="tx1"/>
              </a:solidFill>
            </a:rPr>
            <a:t>Capacitando</a:t>
          </a:r>
        </a:p>
        <a:p>
          <a:r>
            <a:rPr lang="es-ES" sz="1400" b="1" dirty="0" smtClean="0">
              <a:solidFill>
                <a:schemeClr val="tx1"/>
              </a:solidFill>
            </a:rPr>
            <a:t>Involucrando </a:t>
          </a:r>
          <a:endParaRPr lang="es-ES" sz="1400" b="1" dirty="0">
            <a:solidFill>
              <a:schemeClr val="tx1"/>
            </a:solidFill>
          </a:endParaRPr>
        </a:p>
      </dgm:t>
    </dgm:pt>
    <dgm:pt modelId="{756C6E40-F04F-4B25-ACA6-018EDC634AF6}" type="parTrans" cxnId="{0857AE6D-AB80-4F6B-B571-347E6C79A73B}">
      <dgm:prSet/>
      <dgm:spPr/>
      <dgm:t>
        <a:bodyPr/>
        <a:lstStyle/>
        <a:p>
          <a:endParaRPr lang="es-ES"/>
        </a:p>
      </dgm:t>
    </dgm:pt>
    <dgm:pt modelId="{C3C0C44F-0268-4A77-9450-09DB87DA066D}" type="sibTrans" cxnId="{0857AE6D-AB80-4F6B-B571-347E6C79A73B}">
      <dgm:prSet/>
      <dgm:spPr/>
      <dgm:t>
        <a:bodyPr/>
        <a:lstStyle/>
        <a:p>
          <a:endParaRPr lang="es-ES"/>
        </a:p>
      </dgm:t>
    </dgm:pt>
    <dgm:pt modelId="{ED21331A-B712-4E72-80B7-13B1A37DC43F}" type="pres">
      <dgm:prSet presAssocID="{54B871BB-B97D-4355-A544-94E40FE337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B46703-1341-4DB3-AA9E-AC1B6BD610EC}" type="pres">
      <dgm:prSet presAssocID="{93B9F542-BBFB-4B25-840C-A8A3C1300F56}" presName="node" presStyleLbl="node1" presStyleIdx="0" presStyleCnt="6" custLinFactNeighborX="-9600" custLinFactNeighborY="-129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F234D6-24C5-4A19-AE56-81377BF4FB41}" type="pres">
      <dgm:prSet presAssocID="{4BE05CC1-1D2B-4B95-BF71-5006DA96C436}" presName="sibTrans" presStyleCnt="0"/>
      <dgm:spPr/>
    </dgm:pt>
    <dgm:pt modelId="{16915737-6A49-4D72-B920-5F90BBB85F3C}" type="pres">
      <dgm:prSet presAssocID="{68F3ABE6-DF11-4146-B459-A67E51294669}" presName="node" presStyleLbl="node1" presStyleIdx="1" presStyleCnt="6" custScaleX="93643" custScaleY="79039" custLinFactX="13732" custLinFactNeighborX="100000" custLinFactNeighborY="-26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D2795-84C9-498C-AD34-2107DD694F8B}" type="pres">
      <dgm:prSet presAssocID="{FB15397E-0DA2-4ED9-9720-893B7FB52DC4}" presName="sibTrans" presStyleCnt="0"/>
      <dgm:spPr/>
    </dgm:pt>
    <dgm:pt modelId="{7D88B035-26DD-4772-9A9A-50B3C954659F}" type="pres">
      <dgm:prSet presAssocID="{8727C3F2-9597-4578-B753-2FC8909A45A0}" presName="node" presStyleLbl="node1" presStyleIdx="2" presStyleCnt="6" custScaleY="129187" custLinFactX="-100000" custLinFactY="32057" custLinFactNeighborX="-117749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F6CAE-A55A-4F30-95CA-68C8FFA04EFF}" type="pres">
      <dgm:prSet presAssocID="{4AEDAE7E-A864-4D21-A796-F695F432355A}" presName="sibTrans" presStyleCnt="0"/>
      <dgm:spPr/>
    </dgm:pt>
    <dgm:pt modelId="{D6C59B16-78FF-46EB-8681-CE6E76CFE3A4}" type="pres">
      <dgm:prSet presAssocID="{5F357907-79C0-4F7C-A71C-D154697965A7}" presName="node" presStyleLbl="node1" presStyleIdx="3" presStyleCnt="6" custScaleY="82847" custLinFactX="10475" custLinFactY="-7220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E9B44F-FEB0-493D-8ECD-21B18826D4E0}" type="pres">
      <dgm:prSet presAssocID="{35146004-DC4F-45B0-86F2-CB05D67B4800}" presName="sibTrans" presStyleCnt="0"/>
      <dgm:spPr/>
    </dgm:pt>
    <dgm:pt modelId="{54323B8F-DDD7-4A3E-BDC4-D6B7F4867FF7}" type="pres">
      <dgm:prSet presAssocID="{FA73450A-AB28-4223-BE98-17D151CEA6D9}" presName="node" presStyleLbl="node1" presStyleIdx="4" presStyleCnt="6" custScaleY="129015" custLinFactNeighborX="1845" custLinFactNeighborY="-17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8BB912-CFC8-4D3E-8A58-463398F8DC6A}" type="pres">
      <dgm:prSet presAssocID="{DF5C1CE3-B945-49F1-8C4C-683941894DFF}" presName="sibTrans" presStyleCnt="0"/>
      <dgm:spPr/>
    </dgm:pt>
    <dgm:pt modelId="{BDF2DA35-DDF9-4CF3-961E-E7DE810C5653}" type="pres">
      <dgm:prSet presAssocID="{C424B3E2-8C5E-4904-BA9B-CABE245C3AC3}" presName="node" presStyleLbl="node1" presStyleIdx="5" presStyleCnt="6" custScaleX="88137" custScaleY="111809" custLinFactNeighborX="3639" custLinFactNeighborY="-23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57AE6D-AB80-4F6B-B571-347E6C79A73B}" srcId="{54B871BB-B97D-4355-A544-94E40FE3378F}" destId="{C424B3E2-8C5E-4904-BA9B-CABE245C3AC3}" srcOrd="5" destOrd="0" parTransId="{756C6E40-F04F-4B25-ACA6-018EDC634AF6}" sibTransId="{C3C0C44F-0268-4A77-9450-09DB87DA066D}"/>
    <dgm:cxn modelId="{B4CF9E47-A87D-42E2-ADDC-6E0BDEF5D2F4}" type="presOf" srcId="{68F3ABE6-DF11-4146-B459-A67E51294669}" destId="{16915737-6A49-4D72-B920-5F90BBB85F3C}" srcOrd="0" destOrd="0" presId="urn:microsoft.com/office/officeart/2005/8/layout/default"/>
    <dgm:cxn modelId="{0D0E39D5-A398-4C2C-B019-75BAA57DA177}" type="presOf" srcId="{54B871BB-B97D-4355-A544-94E40FE3378F}" destId="{ED21331A-B712-4E72-80B7-13B1A37DC43F}" srcOrd="0" destOrd="0" presId="urn:microsoft.com/office/officeart/2005/8/layout/default"/>
    <dgm:cxn modelId="{4A9028F6-F6D2-4E66-8C96-F40F06D3F356}" type="presOf" srcId="{8727C3F2-9597-4578-B753-2FC8909A45A0}" destId="{7D88B035-26DD-4772-9A9A-50B3C954659F}" srcOrd="0" destOrd="0" presId="urn:microsoft.com/office/officeart/2005/8/layout/default"/>
    <dgm:cxn modelId="{1956CD4A-9D99-4046-A595-548715EECFCD}" type="presOf" srcId="{93B9F542-BBFB-4B25-840C-A8A3C1300F56}" destId="{F8B46703-1341-4DB3-AA9E-AC1B6BD610EC}" srcOrd="0" destOrd="0" presId="urn:microsoft.com/office/officeart/2005/8/layout/default"/>
    <dgm:cxn modelId="{D3BB2BBF-59AD-4030-BBC2-A25952BDF1BC}" type="presOf" srcId="{FA73450A-AB28-4223-BE98-17D151CEA6D9}" destId="{54323B8F-DDD7-4A3E-BDC4-D6B7F4867FF7}" srcOrd="0" destOrd="0" presId="urn:microsoft.com/office/officeart/2005/8/layout/default"/>
    <dgm:cxn modelId="{C126ABD4-CF1E-4E9C-894A-AA450B98D78A}" type="presOf" srcId="{5F357907-79C0-4F7C-A71C-D154697965A7}" destId="{D6C59B16-78FF-46EB-8681-CE6E76CFE3A4}" srcOrd="0" destOrd="0" presId="urn:microsoft.com/office/officeart/2005/8/layout/default"/>
    <dgm:cxn modelId="{BF8056B8-5168-40F0-834E-E67A52D2301A}" type="presOf" srcId="{C424B3E2-8C5E-4904-BA9B-CABE245C3AC3}" destId="{BDF2DA35-DDF9-4CF3-961E-E7DE810C5653}" srcOrd="0" destOrd="0" presId="urn:microsoft.com/office/officeart/2005/8/layout/default"/>
    <dgm:cxn modelId="{222334B8-FC51-4EC4-B601-16D0BF785715}" srcId="{54B871BB-B97D-4355-A544-94E40FE3378F}" destId="{8727C3F2-9597-4578-B753-2FC8909A45A0}" srcOrd="2" destOrd="0" parTransId="{5BB6D002-F367-4551-A1E3-DC64F33CBF89}" sibTransId="{4AEDAE7E-A864-4D21-A796-F695F432355A}"/>
    <dgm:cxn modelId="{653CB699-DA71-40FF-A2E6-E0AF840AB100}" srcId="{54B871BB-B97D-4355-A544-94E40FE3378F}" destId="{FA73450A-AB28-4223-BE98-17D151CEA6D9}" srcOrd="4" destOrd="0" parTransId="{28D9F3E2-BE4B-4D75-8B09-E615A230DD2A}" sibTransId="{DF5C1CE3-B945-49F1-8C4C-683941894DFF}"/>
    <dgm:cxn modelId="{A121291E-FC02-42BD-9A97-D7805A9ED241}" srcId="{54B871BB-B97D-4355-A544-94E40FE3378F}" destId="{68F3ABE6-DF11-4146-B459-A67E51294669}" srcOrd="1" destOrd="0" parTransId="{2CAEE771-02CA-40AE-AE0D-3153DA768BF8}" sibTransId="{FB15397E-0DA2-4ED9-9720-893B7FB52DC4}"/>
    <dgm:cxn modelId="{EFE4F646-3200-495D-86A1-E0434C888A80}" srcId="{54B871BB-B97D-4355-A544-94E40FE3378F}" destId="{5F357907-79C0-4F7C-A71C-D154697965A7}" srcOrd="3" destOrd="0" parTransId="{C354A222-5D36-4F0F-B7D0-DA320A2530C6}" sibTransId="{35146004-DC4F-45B0-86F2-CB05D67B4800}"/>
    <dgm:cxn modelId="{1F56755E-92BE-4B45-926C-821929DA16BB}" srcId="{54B871BB-B97D-4355-A544-94E40FE3378F}" destId="{93B9F542-BBFB-4B25-840C-A8A3C1300F56}" srcOrd="0" destOrd="0" parTransId="{C29E4D46-C70F-4F6B-9E2E-E1142D2CBE6E}" sibTransId="{4BE05CC1-1D2B-4B95-BF71-5006DA96C436}"/>
    <dgm:cxn modelId="{2283E2AF-A39D-45ED-B58D-735931D00C65}" type="presParOf" srcId="{ED21331A-B712-4E72-80B7-13B1A37DC43F}" destId="{F8B46703-1341-4DB3-AA9E-AC1B6BD610EC}" srcOrd="0" destOrd="0" presId="urn:microsoft.com/office/officeart/2005/8/layout/default"/>
    <dgm:cxn modelId="{86DACAE4-EE0A-40DE-9A38-5E61BAF1BA25}" type="presParOf" srcId="{ED21331A-B712-4E72-80B7-13B1A37DC43F}" destId="{8EF234D6-24C5-4A19-AE56-81377BF4FB41}" srcOrd="1" destOrd="0" presId="urn:microsoft.com/office/officeart/2005/8/layout/default"/>
    <dgm:cxn modelId="{0DA973E4-0FDC-4B46-9E9C-74B1216FDB92}" type="presParOf" srcId="{ED21331A-B712-4E72-80B7-13B1A37DC43F}" destId="{16915737-6A49-4D72-B920-5F90BBB85F3C}" srcOrd="2" destOrd="0" presId="urn:microsoft.com/office/officeart/2005/8/layout/default"/>
    <dgm:cxn modelId="{9B8FB165-C860-4450-BD1B-E73744490475}" type="presParOf" srcId="{ED21331A-B712-4E72-80B7-13B1A37DC43F}" destId="{595D2795-84C9-498C-AD34-2107DD694F8B}" srcOrd="3" destOrd="0" presId="urn:microsoft.com/office/officeart/2005/8/layout/default"/>
    <dgm:cxn modelId="{1470BB19-87E9-44F0-A7F7-F6DD4E9544C4}" type="presParOf" srcId="{ED21331A-B712-4E72-80B7-13B1A37DC43F}" destId="{7D88B035-26DD-4772-9A9A-50B3C954659F}" srcOrd="4" destOrd="0" presId="urn:microsoft.com/office/officeart/2005/8/layout/default"/>
    <dgm:cxn modelId="{DD57C5D0-1640-4A50-81D4-24B1FEF76E42}" type="presParOf" srcId="{ED21331A-B712-4E72-80B7-13B1A37DC43F}" destId="{8BAF6CAE-A55A-4F30-95CA-68C8FFA04EFF}" srcOrd="5" destOrd="0" presId="urn:microsoft.com/office/officeart/2005/8/layout/default"/>
    <dgm:cxn modelId="{FA1D14E1-1EBA-4407-91A2-43A63CEB86F2}" type="presParOf" srcId="{ED21331A-B712-4E72-80B7-13B1A37DC43F}" destId="{D6C59B16-78FF-46EB-8681-CE6E76CFE3A4}" srcOrd="6" destOrd="0" presId="urn:microsoft.com/office/officeart/2005/8/layout/default"/>
    <dgm:cxn modelId="{0748BB1C-FCA3-412A-A301-651BC9A44364}" type="presParOf" srcId="{ED21331A-B712-4E72-80B7-13B1A37DC43F}" destId="{86E9B44F-FEB0-493D-8ECD-21B18826D4E0}" srcOrd="7" destOrd="0" presId="urn:microsoft.com/office/officeart/2005/8/layout/default"/>
    <dgm:cxn modelId="{F397DB67-9D83-4F78-B093-2410F8838900}" type="presParOf" srcId="{ED21331A-B712-4E72-80B7-13B1A37DC43F}" destId="{54323B8F-DDD7-4A3E-BDC4-D6B7F4867FF7}" srcOrd="8" destOrd="0" presId="urn:microsoft.com/office/officeart/2005/8/layout/default"/>
    <dgm:cxn modelId="{FC486424-872C-4D95-918E-803ABEAC147F}" type="presParOf" srcId="{ED21331A-B712-4E72-80B7-13B1A37DC43F}" destId="{C98BB912-CFC8-4D3E-8A58-463398F8DC6A}" srcOrd="9" destOrd="0" presId="urn:microsoft.com/office/officeart/2005/8/layout/default"/>
    <dgm:cxn modelId="{5FFA5704-396D-4442-9522-8E511642D593}" type="presParOf" srcId="{ED21331A-B712-4E72-80B7-13B1A37DC43F}" destId="{BDF2DA35-DDF9-4CF3-961E-E7DE810C56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9BF2-6D4C-4B4D-8602-D33CE62F84E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Distrito Metropolitano de Quito 1% cobertura en tratamiento de aguas residuales </a:t>
          </a:r>
          <a:endParaRPr lang="es-ES" sz="19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05B7945B-1127-46F4-9938-E8D67A54219E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A6C3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SENAGUA 2016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 - 88%  aguas residuales sin ningún tratamiento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- 12% método adecuado de tratamiento 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C3141949-36B2-4434-A028-C556EA53E94F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50% Región Sierra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32,60% Región Costa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17% Región Amazónica y 0,40% Región Insular</a:t>
          </a:r>
          <a:endParaRPr lang="es-ES" sz="19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332B6D75-52A2-469A-9E40-16893C37184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solidFill>
                <a:schemeClr val="tx1"/>
              </a:solidFill>
            </a:rPr>
            <a:t>421 </a:t>
          </a:r>
          <a:r>
            <a:rPr lang="es-ES" sz="19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PTAR's a nivel nacional</a:t>
          </a:r>
          <a:endParaRPr lang="es-ES" sz="1900" b="0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9C04DA75-928B-41E5-8C0A-3F446C7BECAB}">
      <dsp:nvSpPr>
        <dsp:cNvPr id="0" name=""/>
        <dsp:cNvSpPr/>
      </dsp:nvSpPr>
      <dsp:spPr>
        <a:xfrm>
          <a:off x="2183910" y="1527942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ECUADOR</a:t>
          </a:r>
          <a:endParaRPr lang="es-ES" sz="1900" b="1" kern="1200" dirty="0"/>
        </a:p>
      </dsp:txBody>
      <dsp:txXfrm>
        <a:off x="2233507" y="1577539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E01A2-94F5-4476-BF53-E5687F483744}">
      <dsp:nvSpPr>
        <dsp:cNvPr id="0" name=""/>
        <dsp:cNvSpPr/>
      </dsp:nvSpPr>
      <dsp:spPr>
        <a:xfrm>
          <a:off x="159274" y="0"/>
          <a:ext cx="2175358" cy="265121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Zona en estudio (parroquia Lloa), con sistema de alcantarillado combinado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descargas directas: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-Estación de   Bombeo Santa Rosa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-Río Cinto (Población Lloa) 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222988" y="63714"/>
        <a:ext cx="2047930" cy="2523790"/>
      </dsp:txXfrm>
    </dsp:sp>
    <dsp:sp modelId="{1207BB51-71F8-4843-86FD-4ADF6DD9E0C7}">
      <dsp:nvSpPr>
        <dsp:cNvPr id="0" name=""/>
        <dsp:cNvSpPr/>
      </dsp:nvSpPr>
      <dsp:spPr>
        <a:xfrm rot="974057">
          <a:off x="2506267" y="1480260"/>
          <a:ext cx="396424" cy="53948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2508638" y="1571534"/>
        <a:ext cx="277497" cy="323692"/>
      </dsp:txXfrm>
    </dsp:sp>
    <dsp:sp modelId="{4B7E9416-C473-42AB-9E29-68C84BEBABC1}">
      <dsp:nvSpPr>
        <dsp:cNvPr id="0" name=""/>
        <dsp:cNvSpPr/>
      </dsp:nvSpPr>
      <dsp:spPr>
        <a:xfrm>
          <a:off x="3052780" y="842518"/>
          <a:ext cx="2175358" cy="2651218"/>
        </a:xfrm>
        <a:prstGeom prst="roundRect">
          <a:avLst>
            <a:gd name="adj" fmla="val 1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Contaminación del río, afectación biota, problemas salud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(36% agua potable)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(64% río y acequias)</a:t>
          </a:r>
          <a:endParaRPr lang="es-ES" sz="1600" kern="1200" dirty="0">
            <a:solidFill>
              <a:schemeClr val="tx1"/>
            </a:solidFill>
            <a:latin typeface="+mn-lt"/>
          </a:endParaRPr>
        </a:p>
      </dsp:txBody>
      <dsp:txXfrm>
        <a:off x="3116494" y="906232"/>
        <a:ext cx="2047930" cy="2523790"/>
      </dsp:txXfrm>
    </dsp:sp>
    <dsp:sp modelId="{A7543796-46D3-4F15-8EF1-AFD1BA488C88}">
      <dsp:nvSpPr>
        <dsp:cNvPr id="0" name=""/>
        <dsp:cNvSpPr/>
      </dsp:nvSpPr>
      <dsp:spPr>
        <a:xfrm rot="1011657">
          <a:off x="5372070" y="2322391"/>
          <a:ext cx="334779" cy="53948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5374229" y="2415724"/>
        <a:ext cx="234345" cy="323692"/>
      </dsp:txXfrm>
    </dsp:sp>
    <dsp:sp modelId="{DA91CC49-48B0-4B14-B5DE-07494D1668A8}">
      <dsp:nvSpPr>
        <dsp:cNvPr id="0" name=""/>
        <dsp:cNvSpPr/>
      </dsp:nvSpPr>
      <dsp:spPr>
        <a:xfrm>
          <a:off x="5832645" y="1685037"/>
          <a:ext cx="2175358" cy="26512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ea typeface="DejaVuSans"/>
            </a:rPr>
            <a:t>EPMAPS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ea typeface="DejaVuSans"/>
            </a:rPr>
            <a:t>Proyecto de diseño de PTAR Sistema Lloa-San José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896359" y="1748751"/>
        <a:ext cx="2047930" cy="2523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6703-1341-4DB3-AA9E-AC1B6BD610EC}">
      <dsp:nvSpPr>
        <dsp:cNvPr id="0" name=""/>
        <dsp:cNvSpPr/>
      </dsp:nvSpPr>
      <dsp:spPr>
        <a:xfrm>
          <a:off x="0" y="488932"/>
          <a:ext cx="2361215" cy="141672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194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+mn-lt"/>
            </a:rPr>
            <a:t>P</a:t>
          </a:r>
          <a:r>
            <a:rPr lang="es-ES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Estrategias ambientales en procesos de operación de PTAR, incrementar eficiencia, reducir riesgos, económicos, ambientales, humanos. </a:t>
          </a:r>
        </a:p>
      </dsp:txBody>
      <dsp:txXfrm>
        <a:off x="0" y="488932"/>
        <a:ext cx="2361215" cy="1416729"/>
      </dsp:txXfrm>
    </dsp:sp>
    <dsp:sp modelId="{16915737-6A49-4D72-B920-5F90BBB85F3C}">
      <dsp:nvSpPr>
        <dsp:cNvPr id="0" name=""/>
        <dsp:cNvSpPr/>
      </dsp:nvSpPr>
      <dsp:spPr>
        <a:xfrm>
          <a:off x="5205711" y="451934"/>
          <a:ext cx="2211112" cy="111976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Diagnóstico Ambiental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Identificación de impactos ambientales</a:t>
          </a:r>
          <a:endParaRPr lang="es-ES" sz="14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205711" y="451934"/>
        <a:ext cx="2211112" cy="1119768"/>
      </dsp:txXfrm>
    </dsp:sp>
    <dsp:sp modelId="{7D88B035-26DD-4772-9A9A-50B3C954659F}">
      <dsp:nvSpPr>
        <dsp:cNvPr id="0" name=""/>
        <dsp:cNvSpPr/>
      </dsp:nvSpPr>
      <dsp:spPr>
        <a:xfrm>
          <a:off x="0" y="2336085"/>
          <a:ext cx="2361215" cy="1830230"/>
        </a:xfrm>
        <a:prstGeom prst="rect">
          <a:avLst/>
        </a:prstGeom>
        <a:solidFill>
          <a:schemeClr val="bg2"/>
        </a:solidFill>
        <a:ln w="25400" cap="flat" cmpd="sng" algn="ctr">
          <a:solidFill>
            <a:srgbClr val="3194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Elaborar Programa P+L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Objetivo, acciones, responsable, plazo de cumplimiento e indicador. </a:t>
          </a:r>
          <a:endParaRPr lang="es-ES" sz="1200" kern="1200" dirty="0"/>
        </a:p>
      </dsp:txBody>
      <dsp:txXfrm>
        <a:off x="0" y="2336085"/>
        <a:ext cx="2361215" cy="1830230"/>
      </dsp:txXfrm>
    </dsp:sp>
    <dsp:sp modelId="{D6C59B16-78FF-46EB-8681-CE6E76CFE3A4}">
      <dsp:nvSpPr>
        <dsp:cNvPr id="0" name=""/>
        <dsp:cNvSpPr/>
      </dsp:nvSpPr>
      <dsp:spPr>
        <a:xfrm>
          <a:off x="2679075" y="418849"/>
          <a:ext cx="2361215" cy="1173717"/>
        </a:xfrm>
        <a:prstGeom prst="rect">
          <a:avLst/>
        </a:prstGeom>
        <a:solidFill>
          <a:schemeClr val="bg2"/>
        </a:solidFill>
        <a:ln w="25400" cap="flat" cmpd="sng" algn="ctr">
          <a:solidFill>
            <a:srgbClr val="3194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Balance Operaciones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Balance de materiales y energía en procesos de operación.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79075" y="418849"/>
        <a:ext cx="2361215" cy="1173717"/>
      </dsp:txXfrm>
    </dsp:sp>
    <dsp:sp modelId="{54323B8F-DDD7-4A3E-BDC4-D6B7F4867FF7}">
      <dsp:nvSpPr>
        <dsp:cNvPr id="0" name=""/>
        <dsp:cNvSpPr/>
      </dsp:nvSpPr>
      <dsp:spPr>
        <a:xfrm>
          <a:off x="2711424" y="2276663"/>
          <a:ext cx="2361215" cy="1827793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Seguridad e Higiene en los Trabajadores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Fortalecer capacitación personal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Dotar de equipos de protección personal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Monitorear la salud personal.</a:t>
          </a:r>
        </a:p>
      </dsp:txBody>
      <dsp:txXfrm>
        <a:off x="2711424" y="2276663"/>
        <a:ext cx="2361215" cy="1827793"/>
      </dsp:txXfrm>
    </dsp:sp>
    <dsp:sp modelId="{BDF2DA35-DDF9-4CF3-961E-E7DE810C5653}">
      <dsp:nvSpPr>
        <dsp:cNvPr id="0" name=""/>
        <dsp:cNvSpPr/>
      </dsp:nvSpPr>
      <dsp:spPr>
        <a:xfrm>
          <a:off x="5335719" y="2317153"/>
          <a:ext cx="2081104" cy="1584030"/>
        </a:xfrm>
        <a:prstGeom prst="rect">
          <a:avLst/>
        </a:prstGeom>
        <a:noFill/>
        <a:ln w="25400" cap="flat" cmpd="sng" algn="ctr">
          <a:solidFill>
            <a:srgbClr val="3194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Sensibilizando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Capacitando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Involucrando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335719" y="2317153"/>
        <a:ext cx="2081104" cy="158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0.23541</cdr:x>
      <cdr:y>0.06254</cdr:y>
    </cdr:from>
    <cdr:to>
      <cdr:x>0.25285</cdr:x>
      <cdr:y>0.09745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1944216" y="258036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0.08787</cdr:x>
      <cdr:y>0.74672</cdr:y>
    </cdr:from>
    <cdr:to>
      <cdr:x>0.10463</cdr:x>
      <cdr:y>0.77811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725661" y="3080871"/>
          <a:ext cx="138435" cy="1294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0.88061</cdr:x>
      <cdr:y>0.56867</cdr:y>
    </cdr:from>
    <cdr:to>
      <cdr:x>0.89805</cdr:x>
      <cdr:y>0.60671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7272808" y="2346268"/>
          <a:ext cx="144016" cy="1569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0.09246</cdr:x>
      <cdr:y>0.23667</cdr:y>
    </cdr:from>
    <cdr:to>
      <cdr:x>0.10918</cdr:x>
      <cdr:y>0.27793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796306" y="826073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0.09703</cdr:x>
      <cdr:y>0.11289</cdr:y>
    </cdr:from>
    <cdr:to>
      <cdr:x>0.11376</cdr:x>
      <cdr:y>0.15415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835721" y="394025"/>
          <a:ext cx="144017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0.22245</cdr:x>
      <cdr:y>0.09226</cdr:y>
    </cdr:from>
    <cdr:to>
      <cdr:x>0.23917</cdr:x>
      <cdr:y>0.13352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1915842" y="322017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0.75754</cdr:x>
      <cdr:y>0.2573</cdr:y>
    </cdr:from>
    <cdr:to>
      <cdr:x>0.77426</cdr:x>
      <cdr:y>0.29856</cdr:y>
    </cdr:to>
    <cdr:sp macro="" textlink="">
      <cdr:nvSpPr>
        <cdr:cNvPr id="9" name="Elipse 8"/>
        <cdr:cNvSpPr/>
      </cdr:nvSpPr>
      <cdr:spPr>
        <a:xfrm xmlns:a="http://schemas.openxmlformats.org/drawingml/2006/main">
          <a:off x="6524354" y="898081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0.69065</cdr:x>
      <cdr:y>0.38109</cdr:y>
    </cdr:from>
    <cdr:to>
      <cdr:x>0.69901</cdr:x>
      <cdr:y>0.40172</cdr:y>
    </cdr:to>
    <cdr:sp macro="" textlink="">
      <cdr:nvSpPr>
        <cdr:cNvPr id="12" name="Elipse 11"/>
        <cdr:cNvSpPr/>
      </cdr:nvSpPr>
      <cdr:spPr>
        <a:xfrm xmlns:a="http://schemas.openxmlformats.org/drawingml/2006/main">
          <a:off x="5948290" y="1330129"/>
          <a:ext cx="72008" cy="720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0.19736</cdr:x>
      <cdr:y>0.2573</cdr:y>
    </cdr:from>
    <cdr:to>
      <cdr:x>0.21409</cdr:x>
      <cdr:y>0.31919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1699818" y="898081"/>
          <a:ext cx="144016" cy="216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0.27917</cdr:x>
      <cdr:y>0.72638</cdr:y>
    </cdr:from>
    <cdr:to>
      <cdr:x>0.29555</cdr:x>
      <cdr:y>0.76848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454134" y="2485105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0.11564</cdr:x>
      <cdr:y>0.558</cdr:y>
    </cdr:from>
    <cdr:to>
      <cdr:x>0.13202</cdr:x>
      <cdr:y>0.6001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1016544" y="1909041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0.32013</cdr:x>
      <cdr:y>0.64219</cdr:y>
    </cdr:from>
    <cdr:to>
      <cdr:x>0.32832</cdr:x>
      <cdr:y>0.68429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2814174" y="2197073"/>
          <a:ext cx="72008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0.56586</cdr:x>
      <cdr:y>0.5</cdr:y>
    </cdr:from>
    <cdr:to>
      <cdr:x>0.59044</cdr:x>
      <cdr:y>0.558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4974414" y="1710604"/>
          <a:ext cx="216024" cy="1984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0.55767</cdr:x>
      <cdr:y>0.07391</cdr:y>
    </cdr:from>
    <cdr:to>
      <cdr:x>0.58225</cdr:x>
      <cdr:y>0.116</cdr:y>
    </cdr:to>
    <cdr:sp macro="" textlink="">
      <cdr:nvSpPr>
        <cdr:cNvPr id="9" name="Elipse 8"/>
        <cdr:cNvSpPr/>
      </cdr:nvSpPr>
      <cdr:spPr>
        <a:xfrm xmlns:a="http://schemas.openxmlformats.org/drawingml/2006/main">
          <a:off x="4902406" y="252857"/>
          <a:ext cx="216024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</cdr:x>
      <cdr:y>0.6691</cdr:y>
    </cdr:from>
    <cdr:to>
      <cdr:x>0.8087</cdr:x>
      <cdr:y>0.71047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6552728" y="2329721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0.5045</cdr:x>
      <cdr:y>0.43979</cdr:y>
    </cdr:from>
    <cdr:to>
      <cdr:x>0.53059</cdr:x>
      <cdr:y>0.48115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4177727" y="1531266"/>
          <a:ext cx="216024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0.11447</cdr:x>
      <cdr:y>0.71922</cdr:y>
    </cdr:from>
    <cdr:to>
      <cdr:x>0.13286</cdr:x>
      <cdr:y>0.75933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923506" y="2582299"/>
          <a:ext cx="148297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0.20972</cdr:x>
      <cdr:y>0.35822</cdr:y>
    </cdr:from>
    <cdr:to>
      <cdr:x>0.22757</cdr:x>
      <cdr:y>0.39833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1791883" y="1286155"/>
          <a:ext cx="15252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0.75766</cdr:x>
      <cdr:y>0.33816</cdr:y>
    </cdr:from>
    <cdr:to>
      <cdr:x>0.77551</cdr:x>
      <cdr:y>0.37828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6112363" y="1214147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0.88262</cdr:x>
      <cdr:y>0.24121</cdr:y>
    </cdr:from>
    <cdr:to>
      <cdr:x>0.90047</cdr:x>
      <cdr:y>0.28133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7120475" y="866058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0.12844</cdr:x>
      <cdr:y>0.37356</cdr:y>
    </cdr:from>
    <cdr:to>
      <cdr:x>0.15596</cdr:x>
      <cdr:y>0.41532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1008112" y="1288194"/>
          <a:ext cx="216024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0.05455</cdr:x>
      <cdr:y>0.46742</cdr:y>
    </cdr:from>
    <cdr:to>
      <cdr:x>0.07273</cdr:x>
      <cdr:y>0.50919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432048" y="1611884"/>
          <a:ext cx="144016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0.07273</cdr:x>
      <cdr:y>0.56749</cdr:y>
    </cdr:from>
    <cdr:to>
      <cdr:x>0.09091</cdr:x>
      <cdr:y>0.64066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576064" y="1675422"/>
          <a:ext cx="144016" cy="216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0.17273</cdr:x>
      <cdr:y>0.51871</cdr:y>
    </cdr:from>
    <cdr:to>
      <cdr:x>0.2</cdr:x>
      <cdr:y>0.56749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1368152" y="1531406"/>
          <a:ext cx="216024" cy="14401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0.71921</cdr:x>
      <cdr:y>0.1012</cdr:y>
    </cdr:from>
    <cdr:to>
      <cdr:x>0.92971</cdr:x>
      <cdr:y>0.19512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5904656" y="298790"/>
          <a:ext cx="1728192" cy="277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1200" b="1" dirty="0" smtClean="0">
              <a:solidFill>
                <a:schemeClr val="tx1"/>
              </a:solidFill>
            </a:rPr>
            <a:t>DBO/DQO= 2,1 mg/l</a:t>
          </a:r>
        </a:p>
        <a:p xmlns:a="http://schemas.openxmlformats.org/drawingml/2006/main">
          <a:endParaRPr lang="es-E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0.10922</cdr:x>
      <cdr:y>0.02038</cdr:y>
    </cdr:from>
    <cdr:to>
      <cdr:x>0.36115</cdr:x>
      <cdr:y>0.14953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874035" y="67843"/>
          <a:ext cx="2016224" cy="429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chemeClr val="tx1"/>
              </a:solidFill>
            </a:rPr>
            <a:t>Relación=0,98 = 98%</a:t>
          </a:r>
          <a:endParaRPr lang="es-E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22/3/2018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03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412776"/>
            <a:ext cx="54726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763688" y="404664"/>
            <a:ext cx="6771104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1800" b="1" kern="0" dirty="0" smtClean="0">
                <a:solidFill>
                  <a:schemeClr val="tx1"/>
                </a:solidFill>
              </a:rPr>
              <a:t>UNIVERSIDAD DE LAS FUERZAS ARMADAS - ESPE </a:t>
            </a:r>
            <a:endParaRPr lang="es-EC" sz="1800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DEPARTAMENTO  DE CIENCIAS DE LA TIERRA Y LA CONSTRUCCIÓN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MAESTRIA EN SISTEMAS DE GESTIÓN AMBIENTAL</a:t>
            </a:r>
            <a:endParaRPr lang="es-EC" sz="16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AUTOR: MÓNICA GABRIELA PÉREZ VASCO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DIRECTORA: QUIM. ERIKA MURGUEITIO PhD</a:t>
            </a: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TEMA</a:t>
            </a:r>
            <a:r>
              <a:rPr lang="es-EC" sz="1600" b="1" kern="0" dirty="0">
                <a:solidFill>
                  <a:schemeClr val="tx1"/>
                </a:solidFill>
              </a:rPr>
              <a:t>: 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</a:rPr>
              <a:t>“ANÁLISIS </a:t>
            </a:r>
            <a:r>
              <a:rPr lang="es-EC" sz="1600" b="1" dirty="0">
                <a:solidFill>
                  <a:schemeClr val="tx1"/>
                </a:solidFill>
                <a:latin typeface="+mj-lt"/>
              </a:rPr>
              <a:t>DE VARIABLES Y OPTIMIZACIÓN DE PARÁMETROS OPERATIVOS A ESCALA PILOTO PARA EL ARRANQUE Y ESTABILIZACIÓN DEL BIORREACTOR DE LA PTAR SISTEMA LLOA-SAN JOSÉ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SANGOLQUÍ</a:t>
            </a:r>
            <a:r>
              <a:rPr lang="es-EC" sz="1600" b="1" kern="0" dirty="0">
                <a:solidFill>
                  <a:schemeClr val="tx1"/>
                </a:solidFill>
              </a:rPr>
              <a:t>, </a:t>
            </a:r>
            <a:r>
              <a:rPr lang="es-EC" sz="1600" b="1" kern="0" dirty="0" smtClean="0">
                <a:solidFill>
                  <a:schemeClr val="tx1"/>
                </a:solidFill>
              </a:rPr>
              <a:t>2018</a:t>
            </a:r>
          </a:p>
          <a:p>
            <a:pPr marL="0" indent="0" algn="ctr">
              <a:buNone/>
            </a:pPr>
            <a:endParaRPr lang="es-EC" sz="16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18864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METODOLOGÍA</a:t>
            </a:r>
            <a:endParaRPr lang="es-EC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  <a:p>
            <a:pPr algn="ctr"/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Etapa 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II. Diseño de la planta piloto</a:t>
            </a:r>
            <a:endParaRPr lang="es-E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  <a:p>
            <a:pPr lvl="0" algn="ctr"/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72603"/>
                  </p:ext>
                </p:extLst>
              </p:nvPr>
            </p:nvGraphicFramePr>
            <p:xfrm>
              <a:off x="467544" y="974916"/>
              <a:ext cx="8386477" cy="49482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53830">
                      <a:extLst>
                        <a:ext uri="{9D8B030D-6E8A-4147-A177-3AD203B41FA5}">
                          <a16:colId xmlns:a16="http://schemas.microsoft.com/office/drawing/2014/main" val="2709966753"/>
                        </a:ext>
                      </a:extLst>
                    </a:gridCol>
                    <a:gridCol w="5832647">
                      <a:extLst>
                        <a:ext uri="{9D8B030D-6E8A-4147-A177-3AD203B41FA5}">
                          <a16:colId xmlns:a16="http://schemas.microsoft.com/office/drawing/2014/main" val="3449494196"/>
                        </a:ext>
                      </a:extLst>
                    </a:gridCol>
                  </a:tblGrid>
                  <a:tr h="549151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Tip</a:t>
                          </a:r>
                          <a:r>
                            <a:rPr lang="es-ES" b="1" baseline="0" dirty="0" smtClean="0"/>
                            <a:t>o de agua a tratar: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agua</a:t>
                          </a:r>
                          <a:r>
                            <a:rPr lang="es-ES" baseline="0" dirty="0" smtClean="0"/>
                            <a:t> d</a:t>
                          </a:r>
                          <a:r>
                            <a:rPr lang="es-ES" dirty="0" smtClean="0"/>
                            <a:t>oméstica</a:t>
                          </a:r>
                          <a:r>
                            <a:rPr lang="es-ES" baseline="0" dirty="0" smtClean="0"/>
                            <a:t>, parroquia Lloa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399149"/>
                      </a:ext>
                    </a:extLst>
                  </a:tr>
                  <a:tr h="739607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Tipo de tratamiento: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tratamiento biológico mediante lodos activados con aireación extendida 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1819731"/>
                      </a:ext>
                    </a:extLst>
                  </a:tr>
                  <a:tr h="142836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Población 2030:</a:t>
                          </a:r>
                          <a:r>
                            <a:rPr lang="es-ES" b="1" baseline="0" dirty="0" smtClean="0"/>
                            <a:t> 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1634 habitantes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233931"/>
                      </a:ext>
                    </a:extLst>
                  </a:tr>
                  <a:tr h="549151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Unidades</a:t>
                          </a:r>
                          <a:r>
                            <a:rPr lang="es-ES" b="1" baseline="0" dirty="0" smtClean="0"/>
                            <a:t> Operativas: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tanque de alimentación +</a:t>
                          </a:r>
                          <a:r>
                            <a:rPr lang="es-ES" baseline="0" dirty="0" smtClean="0"/>
                            <a:t> biorreactor + clarificador 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37091"/>
                      </a:ext>
                    </a:extLst>
                  </a:tr>
                  <a:tr h="54915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 smtClean="0"/>
                            <a:t>Dimensiones</a:t>
                          </a:r>
                          <a:r>
                            <a:rPr lang="es-ES" b="1" baseline="0" dirty="0" smtClean="0"/>
                            <a:t> Unidades Operativas </a:t>
                          </a:r>
                          <a:endParaRPr lang="es-E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723551"/>
                      </a:ext>
                    </a:extLst>
                  </a:tr>
                  <a:tr h="406966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Volumen biorreactor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800" kern="1200" baseline="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V </a:t>
                          </a:r>
                          <a:r>
                            <a:rPr lang="es-EC" sz="1800" kern="120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= la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rgo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ncho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s-EC" sz="1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rofundidad</m:t>
                              </m:r>
                            </m:oMath>
                          </a14:m>
                          <a:endParaRPr lang="es-E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159687"/>
                      </a:ext>
                    </a:extLst>
                  </a:tr>
                  <a:tr h="465167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Caudal de ingreso 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5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V</m:t>
                                    </m:r>
                                    <m: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E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500" b="0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olumen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biorreactor</m:t>
                                        </m:r>
                                      </m:e>
                                    </m:d>
                                    <m:r>
                                      <a:rPr lang="es-EC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lang="es-EC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³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TRH</m:t>
                                    </m:r>
                                    <m: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ES" sz="15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500" b="0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iempo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de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500" b="0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etenci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n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500" b="0" i="0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idr</m:t>
                                        </m:r>
                                        <m: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C" sz="15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ulico</m:t>
                                        </m:r>
                                      </m:e>
                                    </m:d>
                                    <m: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horas</m:t>
                                    </m:r>
                                    <m:r>
                                      <a:rPr lang="es-EC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500" b="0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sumido</m:t>
                                    </m:r>
                                    <m: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500" b="0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  <m: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5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rico</m:t>
                                    </m:r>
                                    <m:r>
                                      <a:rPr lang="es-EC" sz="15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5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101816"/>
                      </a:ext>
                    </a:extLst>
                  </a:tr>
                  <a:tr h="694063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Volumen clarificador 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EC" sz="13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caudal</m:t>
                                </m:r>
                                <m:r>
                                  <a:rPr lang="es-EC" sz="13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3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inicial</m:t>
                                </m:r>
                                <m:r>
                                  <a:rPr lang="es-EC" sz="13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s-ES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𝑄𝑓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s-ES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s-EC" sz="1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s-EC" sz="1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s-ES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3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𝑖𝑒𝑚𝑝𝑜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𝑑𝑒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𝑟𝑒𝑡𝑒𝑛𝑐𝑖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h𝑖𝑑𝑟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á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𝑢𝑙𝑖𝑐𝑜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" sz="13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𝑙𝑎𝑟𝑖𝑓𝑖𝑐𝑎𝑑𝑜𝑟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C" sz="13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TRHc</m:t>
                                    </m:r>
                                    <m:r>
                                      <a:rPr lang="es-EC" sz="13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24 </m:t>
                                    </m:r>
                                    <m:r>
                                      <a:rPr lang="es-EC" sz="1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h𝑜𝑟𝑎𝑠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923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72603"/>
                  </p:ext>
                </p:extLst>
              </p:nvPr>
            </p:nvGraphicFramePr>
            <p:xfrm>
              <a:off x="467544" y="974916"/>
              <a:ext cx="8386477" cy="49482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538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9966753"/>
                        </a:ext>
                      </a:extLst>
                    </a:gridCol>
                    <a:gridCol w="58326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49494196"/>
                        </a:ext>
                      </a:extLst>
                    </a:gridCol>
                  </a:tblGrid>
                  <a:tr h="549151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Tip</a:t>
                          </a:r>
                          <a:r>
                            <a:rPr lang="es-ES" b="1" baseline="0" dirty="0" smtClean="0"/>
                            <a:t>o de agua a tratar: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agua</a:t>
                          </a:r>
                          <a:r>
                            <a:rPr lang="es-ES" baseline="0" dirty="0" smtClean="0"/>
                            <a:t> d</a:t>
                          </a:r>
                          <a:r>
                            <a:rPr lang="es-ES" dirty="0" smtClean="0"/>
                            <a:t>oméstica</a:t>
                          </a:r>
                          <a:r>
                            <a:rPr lang="es-ES" baseline="0" dirty="0" smtClean="0"/>
                            <a:t>, parroquia Lloa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87399149"/>
                      </a:ext>
                    </a:extLst>
                  </a:tr>
                  <a:tr h="739607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Tipo de tratamiento: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tratamiento biológico mediante lodos activados con aireación extendida 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018197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Población 2030:</a:t>
                          </a:r>
                          <a:r>
                            <a:rPr lang="es-ES" b="1" baseline="0" dirty="0" smtClean="0"/>
                            <a:t> 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1634 habitantes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78233931"/>
                      </a:ext>
                    </a:extLst>
                  </a:tr>
                  <a:tr h="549151">
                    <a:tc>
                      <a:txBody>
                        <a:bodyPr/>
                        <a:lstStyle/>
                        <a:p>
                          <a:r>
                            <a:rPr lang="es-ES" b="1" dirty="0" smtClean="0"/>
                            <a:t>Unidades</a:t>
                          </a:r>
                          <a:r>
                            <a:rPr lang="es-ES" b="1" baseline="0" dirty="0" smtClean="0"/>
                            <a:t> Operativas:</a:t>
                          </a:r>
                          <a:endParaRPr lang="es-E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ES" dirty="0" smtClean="0"/>
                            <a:t>tanque de alimentación +</a:t>
                          </a:r>
                          <a:r>
                            <a:rPr lang="es-ES" baseline="0" dirty="0" smtClean="0"/>
                            <a:t> biorreactor + clarificador  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9037091"/>
                      </a:ext>
                    </a:extLst>
                  </a:tr>
                  <a:tr h="54915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 smtClean="0"/>
                            <a:t>Dimensiones</a:t>
                          </a:r>
                          <a:r>
                            <a:rPr lang="es-ES" b="1" baseline="0" dirty="0" smtClean="0"/>
                            <a:t> Unidades Operativas </a:t>
                          </a:r>
                          <a:endParaRPr lang="es-E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572355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Volumen biorreactor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841" t="-435238" r="-209" b="-2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13159687"/>
                      </a:ext>
                    </a:extLst>
                  </a:tr>
                  <a:tr h="861314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Caudal de ingreso 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841" t="-395775" r="-209" b="-81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30101816"/>
                      </a:ext>
                    </a:extLst>
                  </a:tr>
                  <a:tr h="694063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Volumen clarificador 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841" t="-617544" r="-209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34923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440431" y="5877272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544" y="188640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METODOLOGÍA</a:t>
            </a:r>
            <a:endParaRPr lang="es-EC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</a:endParaRPr>
          </a:p>
          <a:p>
            <a:pPr algn="ctr"/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Etapa 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III. Experimental </a:t>
            </a:r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Instalación de la Planta Pilot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o</a:t>
            </a:r>
            <a:endParaRPr lang="en-U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04244" y="1014747"/>
            <a:ext cx="2520280" cy="864096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Instalación en campo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420064" y="1095292"/>
            <a:ext cx="2693520" cy="864096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388003" y="1180118"/>
            <a:ext cx="2725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b="1" dirty="0" smtClean="0"/>
              <a:t>Instalación </a:t>
            </a:r>
            <a:r>
              <a:rPr lang="es-ES" b="1" dirty="0"/>
              <a:t>en </a:t>
            </a:r>
            <a:r>
              <a:rPr lang="es-ES" b="1" dirty="0" smtClean="0"/>
              <a:t>laboratorio </a:t>
            </a:r>
            <a:endParaRPr lang="es-ES" b="1" dirty="0"/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0" y="2117333"/>
            <a:ext cx="3456385" cy="1922951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6901"/>
            <a:ext cx="3600400" cy="193156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redondeado 16"/>
          <p:cNvSpPr/>
          <p:nvPr/>
        </p:nvSpPr>
        <p:spPr>
          <a:xfrm>
            <a:off x="493872" y="4485429"/>
            <a:ext cx="1942519" cy="864096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</a:t>
            </a:r>
            <a:r>
              <a:rPr lang="es-ES" dirty="0" smtClean="0">
                <a:solidFill>
                  <a:schemeClr val="tx1"/>
                </a:solidFill>
              </a:rPr>
              <a:t>nconvenientes en lugares de instalación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682313" y="4470379"/>
            <a:ext cx="1942519" cy="864096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valuación matriz </a:t>
            </a:r>
            <a:r>
              <a:rPr lang="es-EC" dirty="0">
                <a:solidFill>
                  <a:schemeClr val="tx1"/>
                </a:solidFill>
              </a:rPr>
              <a:t>INSHT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885508" y="4481743"/>
            <a:ext cx="1414684" cy="852731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</a:t>
            </a:r>
            <a:r>
              <a:rPr lang="es-ES" dirty="0" smtClean="0">
                <a:solidFill>
                  <a:schemeClr val="tx1"/>
                </a:solidFill>
              </a:rPr>
              <a:t>oma de decisiones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6516216" y="4481743"/>
            <a:ext cx="1942519" cy="1200528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</a:t>
            </a:r>
            <a:r>
              <a:rPr lang="es-ES" dirty="0" smtClean="0">
                <a:solidFill>
                  <a:schemeClr val="tx1"/>
                </a:solidFill>
              </a:rPr>
              <a:t>oma de muestras (campo y laboratorio)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4" name="Conector recto de flecha 13"/>
          <p:cNvCxnSpPr>
            <a:stCxn id="17" idx="3"/>
            <a:endCxn id="20" idx="1"/>
          </p:cNvCxnSpPr>
          <p:nvPr/>
        </p:nvCxnSpPr>
        <p:spPr>
          <a:xfrm flipV="1">
            <a:off x="2436391" y="4902427"/>
            <a:ext cx="245922" cy="15050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0" idx="3"/>
            <a:endCxn id="22" idx="1"/>
          </p:cNvCxnSpPr>
          <p:nvPr/>
        </p:nvCxnSpPr>
        <p:spPr>
          <a:xfrm>
            <a:off x="4624832" y="4902427"/>
            <a:ext cx="260676" cy="5682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22" idx="3"/>
          </p:cNvCxnSpPr>
          <p:nvPr/>
        </p:nvCxnSpPr>
        <p:spPr>
          <a:xfrm flipV="1">
            <a:off x="6300192" y="4902427"/>
            <a:ext cx="216024" cy="5682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7" idx="2"/>
          </p:cNvCxnSpPr>
          <p:nvPr/>
        </p:nvCxnSpPr>
        <p:spPr>
          <a:xfrm>
            <a:off x="6766824" y="1959388"/>
            <a:ext cx="0" cy="210342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547689" y="1878843"/>
            <a:ext cx="0" cy="210342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-1555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METODOLOGÍA</a:t>
            </a:r>
            <a:endParaRPr lang="es-EC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</a:endParaRPr>
          </a:p>
          <a:p>
            <a:pPr algn="ctr"/>
            <a:r>
              <a:rPr lang="es-EC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Etapa III. Experimental (Parámetros operacionales)</a:t>
            </a:r>
            <a:endParaRPr lang="es-E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365937"/>
                  </p:ext>
                </p:extLst>
              </p:nvPr>
            </p:nvGraphicFramePr>
            <p:xfrm>
              <a:off x="497767" y="764704"/>
              <a:ext cx="8352929" cy="516067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685621">
                      <a:extLst>
                        <a:ext uri="{9D8B030D-6E8A-4147-A177-3AD203B41FA5}">
                          <a16:colId xmlns:a16="http://schemas.microsoft.com/office/drawing/2014/main" val="2260248554"/>
                        </a:ext>
                      </a:extLst>
                    </a:gridCol>
                    <a:gridCol w="4996723">
                      <a:extLst>
                        <a:ext uri="{9D8B030D-6E8A-4147-A177-3AD203B41FA5}">
                          <a16:colId xmlns:a16="http://schemas.microsoft.com/office/drawing/2014/main" val="509962107"/>
                        </a:ext>
                      </a:extLst>
                    </a:gridCol>
                    <a:gridCol w="1670585">
                      <a:extLst>
                        <a:ext uri="{9D8B030D-6E8A-4147-A177-3AD203B41FA5}">
                          <a16:colId xmlns:a16="http://schemas.microsoft.com/office/drawing/2014/main" val="548470373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 smtClean="0">
                              <a:effectLst/>
                            </a:rPr>
                            <a:t>Parámetro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Fórmula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Parámetro Óptimo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678277"/>
                      </a:ext>
                    </a:extLst>
                  </a:tr>
                  <a:tr h="5586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Tiempo de Retención Celular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1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ó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𝑙𝑖𝑑𝑜𝑠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𝑆𝑢𝑠𝑝𝑒𝑛𝑑𝑖𝑑𝑜𝑠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𝑉𝑜𝑙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á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𝑡𝑖𝑙𝑒𝑠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𝑚𝑔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𝑉𝑜𝑙𝑢𝑚𝑒𝑛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𝑑𝑒𝑙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𝑏𝑖𝑜𝑟𝑟𝑒𝑎𝑐𝑡𝑜𝑟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³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ó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𝑙𝑖𝑑𝑜𝑠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𝑆𝑢𝑠𝑝𝑒𝑛𝑑𝑖𝑑𝑜𝑠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𝑉𝑜𝑙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á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𝑡𝑖𝑙𝑒𝑠</m:t>
                                        </m:r>
                                        <m:r>
                                          <a:rPr lang="es-ES" sz="11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f>
                                          <m:f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𝑚𝑔</m:t>
                                            </m:r>
                                          </m:num>
                                          <m:den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den>
                                        </m:f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)×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𝐶𝑎𝑢𝑑𝑎𝑙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𝑝𝑢𝑟𝑔𝑎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25-50 </a:t>
                          </a:r>
                          <a:r>
                            <a:rPr lang="es-ES" sz="1200" dirty="0">
                              <a:effectLst/>
                            </a:rPr>
                            <a:t>días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5742234"/>
                      </a:ext>
                    </a:extLst>
                  </a:tr>
                  <a:tr h="482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</a:rPr>
                            <a:t>Tiempo de Retención Hidráulica</a:t>
                          </a:r>
                          <a:endParaRPr lang="es-ES" sz="12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Volumen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del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Biorreactor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³)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Caudal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)</m:t>
                                    </m:r>
                                  </m:den>
                                </m:f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18-36 horas</a:t>
                          </a:r>
                          <a:endParaRPr lang="es-E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5790409"/>
                      </a:ext>
                    </a:extLst>
                  </a:tr>
                  <a:tr h="761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Relación Alimento/Microorganismos (F/M)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s-E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m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E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To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tiempo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de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operaci</m:t>
                                            </m:r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ó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e>
                                        </m:d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e>
                                    </m:d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DBO</m:t>
                                        </m:r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DBO</m:t>
                                        </m:r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num>
                                  <m:den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SSVb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 </m:t>
                                    </m:r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E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s-E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 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Vb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 </m:t>
                                    </m:r>
                                    <m:sSup>
                                      <m:sSup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0,05-0,40 (KgDBO</a:t>
                          </a:r>
                          <a:r>
                            <a:rPr lang="es-ES" sz="1200" baseline="-25000" dirty="0">
                              <a:effectLst/>
                            </a:rPr>
                            <a:t>5</a:t>
                          </a:r>
                          <a:r>
                            <a:rPr lang="es-ES" sz="1200" dirty="0">
                              <a:effectLst/>
                            </a:rPr>
                            <a:t>/KgSSV)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4220103"/>
                      </a:ext>
                    </a:extLst>
                  </a:tr>
                  <a:tr h="5901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Factor de recirculación (r)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lidos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Suspendidos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tiles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Biorreactor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mg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9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lidos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Suspendidos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Vol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tiles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Clarificador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mg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lidos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Suspendidos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Vol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á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tiles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Biorreactor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mg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</m:e>
                                      <m:e/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75</a:t>
                          </a:r>
                          <a:r>
                            <a:rPr lang="es-ES" sz="1200" dirty="0">
                              <a:effectLst/>
                            </a:rPr>
                            <a:t>%-</a:t>
                          </a:r>
                          <a:r>
                            <a:rPr lang="es-ES" sz="1200" dirty="0" smtClean="0">
                              <a:effectLst/>
                            </a:rPr>
                            <a:t>100%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7292178"/>
                      </a:ext>
                    </a:extLst>
                  </a:tr>
                  <a:tr h="4545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Caudal de Recirculación (Q’w)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Caudal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Inicial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) × 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Factor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recirculaci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ó</m:t>
                                </m:r>
                                <m:r>
                                  <m:rPr>
                                    <m:nor/>
                                  </m:rPr>
                                  <a:rPr lang="es-ES" sz="1100">
                                    <a:effectLst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0917585"/>
                      </a:ext>
                    </a:extLst>
                  </a:tr>
                  <a:tr h="4885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Caudal de Purga (Qw)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Volumen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del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Biorreactor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³)×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𝑆𝑆𝑇𝑏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𝑚𝑔</m:t>
                                        </m:r>
                                      </m:num>
                                      <m:den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den>
                                    </m:f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TRC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</m:d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𝑆𝑆𝑇𝑐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f>
                                      <m:f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𝑚𝑔</m:t>
                                        </m:r>
                                      </m:num>
                                      <m:den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den>
                                    </m:f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0,0003 </a:t>
                          </a:r>
                          <a:r>
                            <a:rPr lang="es-ES" sz="1200" dirty="0">
                              <a:effectLst/>
                            </a:rPr>
                            <a:t>m³/d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8018357"/>
                      </a:ext>
                    </a:extLst>
                  </a:tr>
                  <a:tr h="5716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4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Eficiencia</a:t>
                          </a:r>
                          <a:endParaRPr lang="es-ES" sz="1200" b="1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1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DBO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Afluente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DBO</m:t>
                                    </m:r>
                                    <m: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Efluente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s-E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DBO</m:t>
                                        </m:r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Afluente</m:t>
                                        </m:r>
                                      </m:e>
                                      <m:e>
                                        <m:r>
                                          <a:rPr lang="es-E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den>
                                </m:f>
                                <m:r>
                                  <a:rPr lang="es-ES" sz="1100">
                                    <a:effectLst/>
                                    <a:latin typeface="Cambria Math" panose="02040503050406030204" pitchFamily="18" charset="0"/>
                                  </a:rPr>
                                  <m:t>×100</m:t>
                                </m:r>
                              </m:oMath>
                            </m:oMathPara>
                          </a14:m>
                          <a:endParaRPr lang="es-ES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70-90%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69806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365937"/>
                  </p:ext>
                </p:extLst>
              </p:nvPr>
            </p:nvGraphicFramePr>
            <p:xfrm>
              <a:off x="497767" y="764704"/>
              <a:ext cx="8352929" cy="510828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6856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60248554"/>
                        </a:ext>
                      </a:extLst>
                    </a:gridCol>
                    <a:gridCol w="49967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09962107"/>
                        </a:ext>
                      </a:extLst>
                    </a:gridCol>
                    <a:gridCol w="16705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48470373"/>
                        </a:ext>
                      </a:extLst>
                    </a:gridCol>
                  </a:tblGrid>
                  <a:tr h="3133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 smtClean="0">
                              <a:effectLst/>
                            </a:rPr>
                            <a:t>Parámetro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Fórmula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Parámetro Óptimo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26678277"/>
                      </a:ext>
                    </a:extLst>
                  </a:tr>
                  <a:tr h="7141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Tiempo de Retención Celular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44068" r="-33659" b="-569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25-50 </a:t>
                          </a:r>
                          <a:r>
                            <a:rPr lang="es-ES" sz="1200" dirty="0">
                              <a:effectLst/>
                            </a:rPr>
                            <a:t>días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05742234"/>
                      </a:ext>
                    </a:extLst>
                  </a:tr>
                  <a:tr h="482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>
                              <a:effectLst/>
                            </a:rPr>
                            <a:t>Tiempo de Retención Hidráulica</a:t>
                          </a:r>
                          <a:endParaRPr lang="es-ES" sz="12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215190" r="-33659" b="-75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18-36 horas</a:t>
                          </a:r>
                          <a:endParaRPr lang="es-ES" sz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35790409"/>
                      </a:ext>
                    </a:extLst>
                  </a:tr>
                  <a:tr h="761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Relación Alimento/Microorganismos (F/M)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199200" r="-33659" b="-37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0,05-0,40 (KgDBO</a:t>
                          </a:r>
                          <a:r>
                            <a:rPr lang="es-ES" sz="1200" baseline="-25000" dirty="0">
                              <a:effectLst/>
                            </a:rPr>
                            <a:t>5</a:t>
                          </a:r>
                          <a:r>
                            <a:rPr lang="es-ES" sz="1200" dirty="0">
                              <a:effectLst/>
                            </a:rPr>
                            <a:t>/KgSSV)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4220103"/>
                      </a:ext>
                    </a:extLst>
                  </a:tr>
                  <a:tr h="630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Factor de recirculación (r)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359615" r="-33659" b="-35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75</a:t>
                          </a:r>
                          <a:r>
                            <a:rPr lang="es-ES" sz="1200" dirty="0">
                              <a:effectLst/>
                            </a:rPr>
                            <a:t>%-</a:t>
                          </a:r>
                          <a:r>
                            <a:rPr lang="es-ES" sz="1200" dirty="0" smtClean="0">
                              <a:effectLst/>
                            </a:rPr>
                            <a:t>100%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17292178"/>
                      </a:ext>
                    </a:extLst>
                  </a:tr>
                  <a:tr h="4545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Caudal de Recirculación (Q’w)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645946" r="-33659" b="-39189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40917585"/>
                      </a:ext>
                    </a:extLst>
                  </a:tr>
                  <a:tr h="10206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Caudal de Purga (Qw)</a:t>
                          </a:r>
                          <a:endParaRPr lang="es-ES" sz="12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328571" r="-33659" b="-72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12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effectLst/>
                            </a:rPr>
                            <a:t>0,0003 </a:t>
                          </a:r>
                          <a:r>
                            <a:rPr lang="es-ES" sz="1200" dirty="0">
                              <a:effectLst/>
                            </a:rPr>
                            <a:t>m³/d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68018357"/>
                      </a:ext>
                    </a:extLst>
                  </a:tr>
                  <a:tr h="7313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4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200" b="1" dirty="0">
                              <a:effectLst/>
                            </a:rPr>
                            <a:t>Eficiencia</a:t>
                          </a:r>
                          <a:endParaRPr lang="es-ES" sz="1200" b="1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3902" t="-600000" r="-3365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70-90%</a:t>
                          </a:r>
                          <a:endParaRPr lang="es-ES" sz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002" marR="53002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969806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467544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843808" y="0"/>
            <a:ext cx="3130985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Y DISCUSIÓN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4195" y="561179"/>
            <a:ext cx="8335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Etapa I. </a:t>
            </a:r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Primera Caracterización 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del </a:t>
            </a:r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afluente Sistema Lloa-San José</a:t>
            </a:r>
            <a:endParaRPr lang="en-U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52475"/>
              </p:ext>
            </p:extLst>
          </p:nvPr>
        </p:nvGraphicFramePr>
        <p:xfrm>
          <a:off x="448860" y="1412776"/>
          <a:ext cx="8083581" cy="39400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62715">
                  <a:extLst>
                    <a:ext uri="{9D8B030D-6E8A-4147-A177-3AD203B41FA5}">
                      <a16:colId xmlns:a16="http://schemas.microsoft.com/office/drawing/2014/main" val="2019797829"/>
                    </a:ext>
                  </a:extLst>
                </a:gridCol>
                <a:gridCol w="1010016">
                  <a:extLst>
                    <a:ext uri="{9D8B030D-6E8A-4147-A177-3AD203B41FA5}">
                      <a16:colId xmlns:a16="http://schemas.microsoft.com/office/drawing/2014/main" val="86329358"/>
                    </a:ext>
                  </a:extLst>
                </a:gridCol>
                <a:gridCol w="1190437">
                  <a:extLst>
                    <a:ext uri="{9D8B030D-6E8A-4147-A177-3AD203B41FA5}">
                      <a16:colId xmlns:a16="http://schemas.microsoft.com/office/drawing/2014/main" val="3552030088"/>
                    </a:ext>
                  </a:extLst>
                </a:gridCol>
                <a:gridCol w="1133462">
                  <a:extLst>
                    <a:ext uri="{9D8B030D-6E8A-4147-A177-3AD203B41FA5}">
                      <a16:colId xmlns:a16="http://schemas.microsoft.com/office/drawing/2014/main" val="4187292961"/>
                    </a:ext>
                  </a:extLst>
                </a:gridCol>
                <a:gridCol w="1786951">
                  <a:extLst>
                    <a:ext uri="{9D8B030D-6E8A-4147-A177-3AD203B41FA5}">
                      <a16:colId xmlns:a16="http://schemas.microsoft.com/office/drawing/2014/main" val="630627047"/>
                    </a:ext>
                  </a:extLst>
                </a:gridCol>
              </a:tblGrid>
              <a:tr h="109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Parámetro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Unidad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NORMA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Anexo I, Tabla 9 TULSMA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Afluente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Cumplimiento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48466"/>
                  </a:ext>
                </a:extLst>
              </a:tr>
              <a:tr h="6516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Demanda Bioquímica de Oxígeno (DBO</a:t>
                      </a:r>
                      <a:r>
                        <a:rPr lang="es-EC" sz="1200" b="1" baseline="-25000" dirty="0">
                          <a:effectLst/>
                        </a:rPr>
                        <a:t>5</a:t>
                      </a:r>
                      <a:r>
                        <a:rPr lang="es-EC" sz="1200" b="1" dirty="0">
                          <a:effectLst/>
                        </a:rPr>
                        <a:t>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189,6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ES" sz="1200" b="1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Cumple </a:t>
                      </a:r>
                      <a:endParaRPr lang="es-ES" sz="1200" b="1" dirty="0" smtClean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07528"/>
                  </a:ext>
                </a:extLst>
              </a:tr>
              <a:tr h="6516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Demanda Química de Oxígeno (DQO)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410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s-EC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Cumple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917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Grasas y Aceites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47,6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No Cumple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9643"/>
                  </a:ext>
                </a:extLst>
              </a:tr>
              <a:tr h="3258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Sólidos Suspendidos Volátiles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Cumple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246626"/>
                  </a:ext>
                </a:extLst>
              </a:tr>
              <a:tr h="3541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Sólidos </a:t>
                      </a:r>
                      <a:r>
                        <a:rPr lang="es-EC" sz="1200" b="1" dirty="0">
                          <a:effectLst/>
                        </a:rPr>
                        <a:t>Totales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570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Cumple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05335"/>
                  </a:ext>
                </a:extLst>
              </a:tr>
              <a:tr h="3541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Tensoactivos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9,64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 Cumple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36036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36998" y="5373216"/>
            <a:ext cx="8335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(TULSMA, Norma de Calidad Ambiental y de Descarga de Efluentes</a:t>
            </a:r>
            <a:r>
              <a:rPr lang="es-EC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Recurso </a:t>
            </a:r>
            <a:r>
              <a:rPr lang="es-EC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Agua; Anexo 1, Tabla 9, 2015)</a:t>
            </a:r>
            <a:endParaRPr lang="es-EC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843808" y="0"/>
            <a:ext cx="3130985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Y DISCUSIÓN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692696"/>
            <a:ext cx="838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Etapa II. Parámetros de diseño del Biorreactor y Clarificador planta piloto</a:t>
            </a:r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338315"/>
                  </p:ext>
                </p:extLst>
              </p:nvPr>
            </p:nvGraphicFramePr>
            <p:xfrm>
              <a:off x="1403648" y="1197482"/>
              <a:ext cx="6768752" cy="364756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92288">
                      <a:extLst>
                        <a:ext uri="{9D8B030D-6E8A-4147-A177-3AD203B41FA5}">
                          <a16:colId xmlns:a16="http://schemas.microsoft.com/office/drawing/2014/main" val="157592919"/>
                        </a:ext>
                      </a:extLst>
                    </a:gridCol>
                    <a:gridCol w="4176464">
                      <a:extLst>
                        <a:ext uri="{9D8B030D-6E8A-4147-A177-3AD203B41FA5}">
                          <a16:colId xmlns:a16="http://schemas.microsoft.com/office/drawing/2014/main" val="3606845732"/>
                        </a:ext>
                      </a:extLst>
                    </a:gridCol>
                  </a:tblGrid>
                  <a:tr h="7827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Biorreactor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Biorreactor = </a:t>
                          </a: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0,95m × 0,22 m × 0,17m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Biorreactor= </a:t>
                          </a:r>
                          <a:r>
                            <a:rPr lang="es-ES" sz="1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0,035 m</a:t>
                          </a:r>
                          <a:r>
                            <a:rPr lang="es-ES" sz="1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15744171"/>
                      </a:ext>
                    </a:extLst>
                  </a:tr>
                  <a:tr h="1331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Ingreso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de Ingreso=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𝟎𝟎𝟑𝟓</m:t>
                                  </m:r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³</m:t>
                                  </m:r>
                                </m:num>
                                <m:den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𝟐𝟒</m:t>
                                  </m:r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de Ingreso</a:t>
                          </a:r>
                          <a:r>
                            <a:rPr lang="es-ES" sz="1400" b="1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0,00146 m</a:t>
                          </a:r>
                          <a:r>
                            <a:rPr lang="es-EC" sz="1400" baseline="300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/h</a:t>
                          </a: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de Ingreso= 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0,035 m</a:t>
                          </a:r>
                          <a:r>
                            <a:rPr lang="es-EC" sz="1400" baseline="300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/d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9414516"/>
                      </a:ext>
                    </a:extLst>
                  </a:tr>
                  <a:tr h="1130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Clarificador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Clarificador</a:t>
                          </a:r>
                          <a:r>
                            <a:rPr lang="es-ES" sz="1400" b="1" i="1" u="none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es-ES" sz="1400" b="1" i="1" u="none" baseline="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𝟎𝟎𝟑𝟓</m:t>
                                  </m:r>
                                  <m:f>
                                    <m:fPr>
                                      <m:ctrlPr>
                                        <a:rPr lang="es-ES" sz="1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s-ES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ES" sz="1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𝒅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s-ES" sz="1400" b="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sz="140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s-ES" sz="1400" b="1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sz="1400" b="1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s-ES" sz="1400" b="1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sz="1400" b="1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𝒉𝒐𝒓𝒂𝒔</m:t>
                                  </m:r>
                                </m:num>
                                <m:den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𝟐𝟒</m:t>
                                  </m:r>
                                  <m:r>
                                    <a:rPr lang="es-ES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</m:oMath>
                          </a14:m>
                          <a:endParaRPr lang="es-ES" sz="1400" dirty="0" smtClean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</a:t>
                          </a:r>
                          <a:r>
                            <a:rPr lang="es-E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Clarificador: </a:t>
                          </a: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0,0072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s-ES" sz="14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6151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338315"/>
                  </p:ext>
                </p:extLst>
              </p:nvPr>
            </p:nvGraphicFramePr>
            <p:xfrm>
              <a:off x="1403648" y="1197482"/>
              <a:ext cx="6768752" cy="35747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92288">
                      <a:extLst>
                        <a:ext uri="{9D8B030D-6E8A-4147-A177-3AD203B41FA5}">
                          <a16:colId xmlns:a16="http://schemas.microsoft.com/office/drawing/2014/main" val="157592919"/>
                        </a:ext>
                      </a:extLst>
                    </a:gridCol>
                    <a:gridCol w="4176464">
                      <a:extLst>
                        <a:ext uri="{9D8B030D-6E8A-4147-A177-3AD203B41FA5}">
                          <a16:colId xmlns:a16="http://schemas.microsoft.com/office/drawing/2014/main" val="3606845732"/>
                        </a:ext>
                      </a:extLst>
                    </a:gridCol>
                  </a:tblGrid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Biorreactor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Biorreactor = </a:t>
                          </a: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0,95m × 0,22 m × 0,17m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Biorreactor= </a:t>
                          </a:r>
                          <a:r>
                            <a:rPr lang="es-ES" sz="14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0,035 m</a:t>
                          </a:r>
                          <a:r>
                            <a:rPr lang="es-ES" sz="1400" baseline="300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15744171"/>
                      </a:ext>
                    </a:extLst>
                  </a:tr>
                  <a:tr h="14411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Ingreso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099" t="-59494" r="-292" b="-92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414516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Volumen </a:t>
                          </a: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Clarificador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4307" marR="6430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099" t="-180000" r="-292" b="-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61513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1331640" y="5013176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59980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Etapa III</a:t>
            </a:r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. Evaluación 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de metodología para instalación de planta piloto</a:t>
            </a:r>
            <a:endParaRPr lang="en-U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24709"/>
              </p:ext>
            </p:extLst>
          </p:nvPr>
        </p:nvGraphicFramePr>
        <p:xfrm>
          <a:off x="755577" y="1360384"/>
          <a:ext cx="7699493" cy="45283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72142">
                  <a:extLst>
                    <a:ext uri="{9D8B030D-6E8A-4147-A177-3AD203B41FA5}">
                      <a16:colId xmlns:a16="http://schemas.microsoft.com/office/drawing/2014/main" val="1910740684"/>
                    </a:ext>
                  </a:extLst>
                </a:gridCol>
                <a:gridCol w="2151866">
                  <a:extLst>
                    <a:ext uri="{9D8B030D-6E8A-4147-A177-3AD203B41FA5}">
                      <a16:colId xmlns:a16="http://schemas.microsoft.com/office/drawing/2014/main" val="319521584"/>
                    </a:ext>
                  </a:extLst>
                </a:gridCol>
                <a:gridCol w="2151866">
                  <a:extLst>
                    <a:ext uri="{9D8B030D-6E8A-4147-A177-3AD203B41FA5}">
                      <a16:colId xmlns:a16="http://schemas.microsoft.com/office/drawing/2014/main" val="1709939673"/>
                    </a:ext>
                  </a:extLst>
                </a:gridCol>
                <a:gridCol w="1923619">
                  <a:extLst>
                    <a:ext uri="{9D8B030D-6E8A-4147-A177-3AD203B41FA5}">
                      <a16:colId xmlns:a16="http://schemas.microsoft.com/office/drawing/2014/main" val="1781320141"/>
                    </a:ext>
                  </a:extLst>
                </a:gridCol>
              </a:tblGrid>
              <a:tr h="193473">
                <a:tc row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Riesgos </a:t>
                      </a:r>
                      <a:r>
                        <a:rPr lang="es-EC" sz="1200" b="1" dirty="0" smtClean="0">
                          <a:effectLst/>
                        </a:rPr>
                        <a:t>detectados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Instalación en Campo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6942"/>
                  </a:ext>
                </a:extLst>
              </a:tr>
              <a:tr h="2774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Probabilidad</a:t>
                      </a: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Consecuencia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Evaluación del Riesgo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4830"/>
                  </a:ext>
                </a:extLst>
              </a:tr>
              <a:tr h="47947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Presencia de </a:t>
                      </a:r>
                      <a:r>
                        <a:rPr lang="es-EC" sz="1200" b="1" dirty="0" smtClean="0">
                          <a:effectLst/>
                        </a:rPr>
                        <a:t>vectores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Alta </a:t>
                      </a:r>
                      <a:r>
                        <a:rPr lang="es-EC" sz="1200" b="1" dirty="0">
                          <a:effectLst/>
                        </a:rPr>
                        <a:t>(5</a:t>
                      </a:r>
                      <a:r>
                        <a:rPr lang="es-EC" sz="1200" b="1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El </a:t>
                      </a:r>
                      <a:r>
                        <a:rPr lang="es-EC" sz="1100" dirty="0">
                          <a:effectLst/>
                        </a:rPr>
                        <a:t>daño ocurrirá siempre o casi siempre.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Extremadamente Dañino (5) 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Afectaciones</a:t>
                      </a:r>
                      <a:r>
                        <a:rPr lang="es-EC" sz="1100" baseline="0" dirty="0" smtClean="0">
                          <a:effectLst/>
                        </a:rPr>
                        <a:t> importantes</a:t>
                      </a: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Importante </a:t>
                      </a: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(I) </a:t>
                      </a:r>
                      <a:endParaRPr lang="es-EC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No </a:t>
                      </a:r>
                      <a:r>
                        <a:rPr lang="es-EC" sz="1100" dirty="0">
                          <a:effectLst/>
                        </a:rPr>
                        <a:t>debe </a:t>
                      </a:r>
                      <a:r>
                        <a:rPr lang="es-EC" sz="1100" dirty="0" smtClean="0">
                          <a:effectLst/>
                        </a:rPr>
                        <a:t>comenzar </a:t>
                      </a:r>
                      <a:r>
                        <a:rPr lang="es-EC" sz="1100" dirty="0">
                          <a:effectLst/>
                        </a:rPr>
                        <a:t>el trabajo hasta que se haya reducido el riesgo.  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29272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Riesgos </a:t>
                      </a:r>
                      <a:r>
                        <a:rPr lang="es-EC" sz="1200" b="1" dirty="0" smtClean="0">
                          <a:effectLst/>
                        </a:rPr>
                        <a:t>Eléctricos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014798"/>
                  </a:ext>
                </a:extLst>
              </a:tr>
              <a:tr h="47534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Presencia de basura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59854"/>
                  </a:ext>
                </a:extLst>
              </a:tr>
              <a:tr h="19347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Instalación en Laboratorio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35217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Riesgos</a:t>
                      </a:r>
                      <a:r>
                        <a:rPr lang="es-EC" sz="1200" b="1" baseline="0" dirty="0" smtClean="0">
                          <a:effectLst/>
                        </a:rPr>
                        <a:t> detectados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Probabilidad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Consecuencia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Evaluación del Riesgo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622749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Presencia de </a:t>
                      </a:r>
                      <a:r>
                        <a:rPr lang="es-EC" sz="1200" b="1" dirty="0" smtClean="0">
                          <a:effectLst/>
                        </a:rPr>
                        <a:t>vectores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r>
                        <a:rPr lang="es-EC" sz="1200" b="1" dirty="0" smtClean="0">
                          <a:effectLst/>
                        </a:rPr>
                        <a:t>Baja </a:t>
                      </a:r>
                      <a:r>
                        <a:rPr lang="es-EC" sz="1200" b="1" dirty="0">
                          <a:effectLst/>
                        </a:rPr>
                        <a:t>(1) </a:t>
                      </a:r>
                      <a:endParaRPr lang="es-EC" sz="1200" b="1" dirty="0" smtClean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El </a:t>
                      </a:r>
                      <a:r>
                        <a:rPr lang="es-EC" sz="1100" dirty="0">
                          <a:effectLst/>
                        </a:rPr>
                        <a:t>daño ocurrirá raras veces.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Ligeramente </a:t>
                      </a:r>
                      <a:r>
                        <a:rPr lang="es-EC" sz="1200" b="1" dirty="0">
                          <a:effectLst/>
                        </a:rPr>
                        <a:t>Dañino (1</a:t>
                      </a:r>
                      <a:r>
                        <a:rPr lang="es-EC" sz="1200" b="1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EC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 evidenciará afectaciones importantes </a:t>
                      </a:r>
                      <a:endParaRPr lang="es-E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Trivial (T) </a:t>
                      </a:r>
                      <a:endParaRPr lang="es-EC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lang="es-EC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requerirá </a:t>
                      </a: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acción específica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03080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Riesgos </a:t>
                      </a:r>
                      <a:r>
                        <a:rPr lang="es-EC" sz="1200" b="1" dirty="0" smtClean="0">
                          <a:effectLst/>
                        </a:rPr>
                        <a:t>eléctricos 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09096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Presencia de </a:t>
                      </a:r>
                      <a:r>
                        <a:rPr lang="es-EC" sz="1200" b="1" dirty="0" smtClean="0">
                          <a:effectLst/>
                        </a:rPr>
                        <a:t>basura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3040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843808" y="0"/>
            <a:ext cx="3130985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Y DISCUSIÓN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3568" y="5949280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S" sz="1400" dirty="0" smtClean="0">
                <a:solidFill>
                  <a:schemeClr val="tx1"/>
                </a:solidFill>
              </a:rPr>
              <a:t>INSHT,2011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8496" y="0"/>
            <a:ext cx="3130985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Y DISCUSIÓN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76474"/>
              </p:ext>
            </p:extLst>
          </p:nvPr>
        </p:nvGraphicFramePr>
        <p:xfrm>
          <a:off x="395536" y="914752"/>
          <a:ext cx="8136903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127851716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3882740542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46612707"/>
                    </a:ext>
                  </a:extLst>
                </a:gridCol>
              </a:tblGrid>
              <a:tr h="51186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/>
                        <a:t>Primer Escenario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/>
                        <a:t>Segundo</a:t>
                      </a:r>
                      <a:r>
                        <a:rPr lang="es-ES" sz="1500" b="1" baseline="0" dirty="0" smtClean="0"/>
                        <a:t> </a:t>
                      </a:r>
                      <a:r>
                        <a:rPr lang="es-ES" sz="1500" b="1" dirty="0" smtClean="0"/>
                        <a:t>Escenario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/>
                        <a:t>Tercer</a:t>
                      </a:r>
                      <a:r>
                        <a:rPr lang="es-ES" sz="1500" b="1" baseline="0" dirty="0" smtClean="0"/>
                        <a:t> </a:t>
                      </a:r>
                      <a:r>
                        <a:rPr lang="es-ES" sz="1500" b="1" dirty="0" smtClean="0"/>
                        <a:t>Escenario</a:t>
                      </a:r>
                    </a:p>
                    <a:p>
                      <a:pPr algn="ctr"/>
                      <a:endParaRPr lang="es-ES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514494"/>
                  </a:ext>
                </a:extLst>
              </a:tr>
              <a:tr h="2004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 smtClean="0"/>
                        <a:t>Tanque homogeneización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500" dirty="0" smtClean="0"/>
                        <a:t>      (bomba sumergible)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 smtClean="0"/>
                        <a:t>Caudal ingreso (0,035m</a:t>
                      </a:r>
                      <a:r>
                        <a:rPr lang="es-E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³/d</a:t>
                      </a:r>
                      <a:r>
                        <a:rPr lang="es-ES" sz="150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 smtClean="0"/>
                        <a:t>Biorreactor</a:t>
                      </a:r>
                      <a:r>
                        <a:rPr lang="es-ES" sz="1500" baseline="0" dirty="0" smtClean="0"/>
                        <a:t> (sistema de aireación con bomba de doble salida con difusores burbuja fina</a:t>
                      </a:r>
                      <a:r>
                        <a:rPr lang="es-ES" sz="15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 smtClean="0"/>
                        <a:t>Retorno manual </a:t>
                      </a:r>
                      <a:endParaRPr lang="es-E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Bomba sumergible</a:t>
                      </a:r>
                      <a:r>
                        <a:rPr lang="es-EC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biorreactor</a:t>
                      </a:r>
                      <a:endParaRPr lang="es-EC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Adaptación de válvula T, en  tanque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Caudal de ingreso 0,070 m</a:t>
                      </a: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³/d</a:t>
                      </a: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Recirculación de</a:t>
                      </a:r>
                      <a:r>
                        <a:rPr lang="es-EC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lodos (automático)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Agitador</a:t>
                      </a:r>
                      <a:endParaRPr lang="es-ES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Automatización recirculación de lodos</a:t>
                      </a:r>
                      <a:r>
                        <a:rPr lang="es-EC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flotador)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Caudal</a:t>
                      </a:r>
                      <a:r>
                        <a:rPr lang="es-EC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0,035 m</a:t>
                      </a:r>
                      <a:r>
                        <a:rPr lang="es-EC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³/d</a:t>
                      </a:r>
                      <a:endParaRPr lang="es-E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161"/>
                  </a:ext>
                </a:extLst>
              </a:tr>
              <a:tr h="298587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1500" b="1" dirty="0" smtClean="0"/>
                        <a:t>Problemas</a:t>
                      </a:r>
                      <a:r>
                        <a:rPr lang="es-ES" sz="1500" b="1" baseline="0" dirty="0" smtClean="0"/>
                        <a:t> Operacionales </a:t>
                      </a:r>
                      <a:endParaRPr lang="es-ES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s-ES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1500" b="1" dirty="0" smtClean="0"/>
                        <a:t>Mejoras</a:t>
                      </a:r>
                      <a:endParaRPr lang="es-ES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494840"/>
                  </a:ext>
                </a:extLst>
              </a:tr>
              <a:tr h="12969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baseline="0" dirty="0" smtClean="0"/>
                        <a:t>Diferencia </a:t>
                      </a:r>
                      <a:r>
                        <a:rPr lang="es-ES" sz="1500" kern="1200" dirty="0" smtClean="0">
                          <a:effectLst/>
                        </a:rPr>
                        <a:t>O</a:t>
                      </a:r>
                      <a:r>
                        <a:rPr lang="es-ES" sz="1500" kern="1200" baseline="-25000" dirty="0" smtClean="0">
                          <a:effectLst/>
                        </a:rPr>
                        <a:t>2</a:t>
                      </a:r>
                      <a:r>
                        <a:rPr lang="es-ES" sz="1500" kern="1200" baseline="0" dirty="0" smtClean="0">
                          <a:effectLst/>
                        </a:rPr>
                        <a:t> disuelto estratos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kern="1200" baseline="0" dirty="0" smtClean="0">
                          <a:effectLst/>
                        </a:rPr>
                        <a:t>Mezcla incompleta (zonas anóxicas).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 smtClean="0">
                          <a:effectLst/>
                        </a:rPr>
                        <a:t>O</a:t>
                      </a:r>
                      <a:r>
                        <a:rPr lang="es-ES" sz="1500" kern="1200" baseline="-25000" dirty="0" smtClean="0">
                          <a:effectLst/>
                        </a:rPr>
                        <a:t>2</a:t>
                      </a:r>
                      <a:r>
                        <a:rPr lang="es-ES" sz="1500" kern="1200" baseline="0" dirty="0" smtClean="0">
                          <a:effectLst/>
                        </a:rPr>
                        <a:t> disuelto elevado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baseline="0" dirty="0" smtClean="0">
                          <a:effectLst/>
                        </a:rPr>
                        <a:t>Rotura de flocs bacterianos por presión mecánica.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500" kern="1200" baseline="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dirty="0" smtClean="0">
                          <a:effectLst/>
                        </a:rPr>
                        <a:t>O</a:t>
                      </a:r>
                      <a:r>
                        <a:rPr lang="es-ES" sz="1600" kern="1200" baseline="-25000" dirty="0" smtClean="0">
                          <a:effectLst/>
                        </a:rPr>
                        <a:t>2</a:t>
                      </a:r>
                      <a:r>
                        <a:rPr lang="es-ES" sz="1600" kern="1200" baseline="0" dirty="0" smtClean="0">
                          <a:effectLst/>
                        </a:rPr>
                        <a:t> disuelto rangos óptimos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baseline="0" dirty="0" smtClean="0">
                          <a:effectLst/>
                        </a:rPr>
                        <a:t>Mezcla completa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baseline="0" dirty="0" smtClean="0">
                          <a:effectLst/>
                        </a:rPr>
                        <a:t>Mayor eficiencia en remoción.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443686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347864" y="55028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Etapa III. Experimental 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1296144" cy="864096"/>
          </a:xfrm>
          <a:prstGeom prst="rect">
            <a:avLst/>
          </a:prstGeom>
          <a:noFill/>
          <a:ln w="6350">
            <a:solidFill>
              <a:sysClr val="windowText" lastClr="00000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323528" y="5661248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096282"/>
              </p:ext>
            </p:extLst>
          </p:nvPr>
        </p:nvGraphicFramePr>
        <p:xfrm>
          <a:off x="472618" y="1141736"/>
          <a:ext cx="8382000" cy="343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3918560" y="675027"/>
            <a:ext cx="116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(pH) 6-9</a:t>
            </a:r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46086"/>
              </p:ext>
            </p:extLst>
          </p:nvPr>
        </p:nvGraphicFramePr>
        <p:xfrm>
          <a:off x="467544" y="4725145"/>
          <a:ext cx="838647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6477">
                  <a:extLst>
                    <a:ext uri="{9D8B030D-6E8A-4147-A177-3AD203B41FA5}">
                      <a16:colId xmlns:a16="http://schemas.microsoft.com/office/drawing/2014/main" val="2500793061"/>
                    </a:ext>
                  </a:extLst>
                </a:gridCol>
              </a:tblGrid>
              <a:tr h="24546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Intervalos</a:t>
                      </a:r>
                      <a:r>
                        <a:rPr lang="es-ES" sz="1600" b="1" baseline="0" dirty="0" smtClean="0"/>
                        <a:t> período evaluado:    </a:t>
                      </a:r>
                      <a:r>
                        <a:rPr lang="es-ES" sz="1600" b="0" dirty="0" smtClean="0"/>
                        <a:t>7 a 8,27  (cumplimiento de normativa pH</a:t>
                      </a:r>
                      <a:r>
                        <a:rPr lang="es-ES" sz="1600" b="0" baseline="0" dirty="0" smtClean="0"/>
                        <a:t> 6-9).</a:t>
                      </a:r>
                      <a:endParaRPr lang="es-ES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3472447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350431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5364088" y="1484784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3779912" y="2710721"/>
            <a:ext cx="216024" cy="168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EN CAMPO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3090996" y="67561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b="1" dirty="0"/>
              <a:t>Oxígeno </a:t>
            </a:r>
            <a:r>
              <a:rPr lang="es-EC" b="1" dirty="0" smtClean="0"/>
              <a:t>Disuelto</a:t>
            </a:r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 1-2 mg/l</a:t>
            </a:r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067354"/>
              </p:ext>
            </p:extLst>
          </p:nvPr>
        </p:nvGraphicFramePr>
        <p:xfrm>
          <a:off x="467544" y="1082732"/>
          <a:ext cx="8258810" cy="41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2195736" y="184482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1403648" y="4077072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15615" y="5229288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600" b="1" dirty="0" err="1" smtClean="0"/>
              <a:t>Glynn</a:t>
            </a:r>
            <a:r>
              <a:rPr lang="es-EC" sz="1600" b="1" dirty="0" smtClean="0"/>
              <a:t> </a:t>
            </a:r>
            <a:r>
              <a:rPr lang="es-EC" sz="1600" b="1" dirty="0"/>
              <a:t>&amp; </a:t>
            </a:r>
            <a:r>
              <a:rPr lang="es-EC" sz="1600" b="1" dirty="0" err="1"/>
              <a:t>Heinke</a:t>
            </a:r>
            <a:r>
              <a:rPr lang="es-EC" sz="1600" b="1" dirty="0"/>
              <a:t>, </a:t>
            </a:r>
            <a:r>
              <a:rPr lang="es-EC" sz="1600" b="1" dirty="0" smtClean="0"/>
              <a:t>2010: </a:t>
            </a:r>
            <a:r>
              <a:rPr lang="es-EC" sz="1600" dirty="0"/>
              <a:t>1,6- 2,5 </a:t>
            </a:r>
            <a:r>
              <a:rPr lang="es-EC" sz="1600" dirty="0" smtClean="0"/>
              <a:t>mg/l favorece degradación materia orgánica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EN CAMPO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3758094" y="693061"/>
            <a:ext cx="2542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(Temperatura) 10-22</a:t>
            </a: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  <a:endParaRPr lang="en-US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542804"/>
              </p:ext>
            </p:extLst>
          </p:nvPr>
        </p:nvGraphicFramePr>
        <p:xfrm>
          <a:off x="279894" y="1162767"/>
          <a:ext cx="8612585" cy="349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670410" y="5013176"/>
            <a:ext cx="80780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600" b="1" dirty="0" smtClean="0"/>
              <a:t>Castro</a:t>
            </a:r>
            <a:r>
              <a:rPr lang="es-EC" sz="1600" b="1" dirty="0"/>
              <a:t>, </a:t>
            </a:r>
            <a:r>
              <a:rPr lang="es-EC" sz="1600" b="1" dirty="0" smtClean="0"/>
              <a:t>1998:</a:t>
            </a:r>
            <a:r>
              <a:rPr lang="es-ES" sz="1600" b="1" dirty="0" smtClean="0"/>
              <a:t> </a:t>
            </a:r>
            <a:r>
              <a:rPr lang="es-ES" sz="1600" dirty="0" smtClean="0"/>
              <a:t>Aumento de temperatura, reducción oxígeno disuelto,</a:t>
            </a:r>
            <a:r>
              <a:rPr lang="es-EC" sz="1600" dirty="0" smtClean="0"/>
              <a:t>aceleración de reacciones químicas y reducción actividad bacterial.</a:t>
            </a:r>
            <a:endParaRPr lang="es-ES" sz="1600" b="1" dirty="0"/>
          </a:p>
          <a:p>
            <a:pPr>
              <a:defRPr/>
            </a:pPr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EN CAMPO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47864" y="1110502"/>
            <a:ext cx="2808312" cy="576064"/>
          </a:xfrm>
          <a:prstGeom prst="rect">
            <a:avLst/>
          </a:prstGeom>
          <a:noFill/>
          <a:ln>
            <a:solidFill>
              <a:srgbClr val="24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AGUAS RESIDUALES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n para aguas residu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58" y="4798268"/>
            <a:ext cx="1821548" cy="11081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507263" y="2132856"/>
            <a:ext cx="2592288" cy="576064"/>
          </a:xfrm>
          <a:prstGeom prst="rect">
            <a:avLst/>
          </a:prstGeom>
          <a:noFill/>
          <a:ln>
            <a:solidFill>
              <a:srgbClr val="24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AGUAS RESIDUALES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DOMÉSTICAS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347864" y="2104833"/>
            <a:ext cx="2556284" cy="576064"/>
          </a:xfrm>
          <a:prstGeom prst="rect">
            <a:avLst/>
          </a:prstGeom>
          <a:noFill/>
          <a:ln>
            <a:solidFill>
              <a:srgbClr val="24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AGUAS RESIDUALES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INDUSTRIALES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152461" y="2104833"/>
            <a:ext cx="2556284" cy="576064"/>
          </a:xfrm>
          <a:prstGeom prst="rect">
            <a:avLst/>
          </a:prstGeom>
          <a:noFill/>
          <a:ln>
            <a:solidFill>
              <a:srgbClr val="24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AGUAS RESIDUALES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AGRÍCOLAS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Conector recto de flecha 24"/>
          <p:cNvCxnSpPr>
            <a:stCxn id="27" idx="2"/>
          </p:cNvCxnSpPr>
          <p:nvPr/>
        </p:nvCxnSpPr>
        <p:spPr>
          <a:xfrm>
            <a:off x="1803407" y="2708920"/>
            <a:ext cx="0" cy="590306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716832" y="2680897"/>
            <a:ext cx="0" cy="590306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7488140" y="2680897"/>
            <a:ext cx="0" cy="590306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rir llave 25"/>
          <p:cNvSpPr/>
          <p:nvPr/>
        </p:nvSpPr>
        <p:spPr>
          <a:xfrm>
            <a:off x="94625" y="3356992"/>
            <a:ext cx="648072" cy="1440160"/>
          </a:xfrm>
          <a:prstGeom prst="leftBrace">
            <a:avLst/>
          </a:prstGeom>
          <a:ln w="12700">
            <a:solidFill>
              <a:srgbClr val="24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ángulo 35"/>
          <p:cNvSpPr/>
          <p:nvPr/>
        </p:nvSpPr>
        <p:spPr>
          <a:xfrm>
            <a:off x="507263" y="3214649"/>
            <a:ext cx="2120521" cy="1465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Aguas negras (vertidos cloacales)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Aguas grises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(aguas jabonosas</a:t>
            </a:r>
            <a:r>
              <a:rPr lang="es-EC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Abrir llave 36"/>
          <p:cNvSpPr/>
          <p:nvPr/>
        </p:nvSpPr>
        <p:spPr>
          <a:xfrm>
            <a:off x="3123138" y="3415904"/>
            <a:ext cx="648072" cy="1033249"/>
          </a:xfrm>
          <a:prstGeom prst="leftBrace">
            <a:avLst/>
          </a:prstGeom>
          <a:ln w="19050">
            <a:solidFill>
              <a:srgbClr val="24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ángulo 37"/>
          <p:cNvSpPr/>
          <p:nvPr/>
        </p:nvSpPr>
        <p:spPr>
          <a:xfrm>
            <a:off x="3656201" y="3445626"/>
            <a:ext cx="1939610" cy="88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Aguas de desecho operaciones industriales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Abrir llave 38"/>
          <p:cNvSpPr/>
          <p:nvPr/>
        </p:nvSpPr>
        <p:spPr>
          <a:xfrm>
            <a:off x="5930966" y="3415904"/>
            <a:ext cx="648072" cy="1033249"/>
          </a:xfrm>
          <a:prstGeom prst="leftBrace">
            <a:avLst/>
          </a:prstGeom>
          <a:ln w="19050">
            <a:solidFill>
              <a:srgbClr val="24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ángulo 39"/>
          <p:cNvSpPr/>
          <p:nvPr/>
        </p:nvSpPr>
        <p:spPr>
          <a:xfrm>
            <a:off x="6359484" y="3455854"/>
            <a:ext cx="2142238" cy="889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Agua con presencia de pesticidas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Resultado de imagen para aguas residuales domes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" y="4890477"/>
            <a:ext cx="1781491" cy="10159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recto de flecha 34"/>
          <p:cNvCxnSpPr>
            <a:stCxn id="9" idx="2"/>
          </p:cNvCxnSpPr>
          <p:nvPr/>
        </p:nvCxnSpPr>
        <p:spPr>
          <a:xfrm>
            <a:off x="4752020" y="1686566"/>
            <a:ext cx="0" cy="418267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9" idx="1"/>
            <a:endCxn id="27" idx="0"/>
          </p:cNvCxnSpPr>
          <p:nvPr/>
        </p:nvCxnSpPr>
        <p:spPr>
          <a:xfrm flipH="1">
            <a:off x="1803407" y="1398534"/>
            <a:ext cx="1544457" cy="734322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9" idx="3"/>
            <a:endCxn id="29" idx="0"/>
          </p:cNvCxnSpPr>
          <p:nvPr/>
        </p:nvCxnSpPr>
        <p:spPr>
          <a:xfrm>
            <a:off x="6156176" y="1398534"/>
            <a:ext cx="1274427" cy="706299"/>
          </a:xfrm>
          <a:prstGeom prst="straightConnector1">
            <a:avLst/>
          </a:prstGeom>
          <a:ln>
            <a:solidFill>
              <a:srgbClr val="247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71" y="4231877"/>
            <a:ext cx="1581110" cy="15733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1 Título"/>
          <p:cNvSpPr txBox="1">
            <a:spLocks/>
          </p:cNvSpPr>
          <p:nvPr/>
        </p:nvSpPr>
        <p:spPr>
          <a:xfrm>
            <a:off x="179511" y="0"/>
            <a:ext cx="3476689" cy="868362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noProof="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Aharoni" pitchFamily="2" charset="-79"/>
              </a:rPr>
              <a:t>GENERALIDADES</a:t>
            </a: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403648" y="728547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Análisis de los Parámetros en Campo (</a:t>
            </a:r>
            <a:r>
              <a:rPr lang="es-EC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Turbidez </a:t>
            </a:r>
            <a:r>
              <a:rPr lang="es-EC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≤ 15 NTU efluente)</a:t>
            </a:r>
            <a:endParaRPr lang="en-US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37649"/>
              </p:ext>
            </p:extLst>
          </p:nvPr>
        </p:nvGraphicFramePr>
        <p:xfrm>
          <a:off x="173650" y="1015903"/>
          <a:ext cx="8790837" cy="342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40847" y="4406130"/>
            <a:ext cx="86236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sz="1600" dirty="0" smtClean="0"/>
              <a:t>Clarificador: promedio de 46, 64 NTU separación de materia coloidal </a:t>
            </a:r>
          </a:p>
          <a:p>
            <a:pPr algn="just">
              <a:defRPr/>
            </a:pPr>
            <a:endParaRPr lang="es-EC" sz="1600" dirty="0" smtClean="0"/>
          </a:p>
          <a:p>
            <a:pPr algn="just">
              <a:defRPr/>
            </a:pPr>
            <a:r>
              <a:rPr lang="es-EC" sz="1600" dirty="0" smtClean="0"/>
              <a:t>Efluente: promedio de </a:t>
            </a:r>
            <a:r>
              <a:rPr lang="es-EC" sz="1600" b="1" dirty="0" smtClean="0"/>
              <a:t>12,5 NTU </a:t>
            </a:r>
          </a:p>
          <a:p>
            <a:pPr algn="just">
              <a:defRPr/>
            </a:pPr>
            <a:endParaRPr lang="es-EC" sz="1600" b="1" dirty="0" smtClean="0"/>
          </a:p>
          <a:p>
            <a:pPr algn="just">
              <a:defRPr/>
            </a:pPr>
            <a:r>
              <a:rPr lang="es-EC" sz="1600" b="1" dirty="0" smtClean="0"/>
              <a:t>Espinoza, et.al, 2014: </a:t>
            </a:r>
            <a:r>
              <a:rPr lang="es-EC" sz="1600" dirty="0" smtClean="0"/>
              <a:t>turbidez alta en el efluente, tendrá partículas suspendidas en ellas, bloquearán las luz solar impidiendo la fotosíntesis de plantas acuáticas.</a:t>
            </a:r>
          </a:p>
          <a:p>
            <a:pPr>
              <a:defRPr/>
            </a:pPr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4" name="Elipse 3"/>
          <p:cNvSpPr/>
          <p:nvPr/>
        </p:nvSpPr>
        <p:spPr>
          <a:xfrm>
            <a:off x="1259632" y="350100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EN CAMPO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38899" y="646331"/>
            <a:ext cx="5376001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Retención Celular (TRC</a:t>
            </a: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20- 50 días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304328"/>
              </p:ext>
            </p:extLst>
          </p:nvPr>
        </p:nvGraphicFramePr>
        <p:xfrm>
          <a:off x="323528" y="1243295"/>
          <a:ext cx="8640960" cy="348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1115616" y="162880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1606487" y="1916832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3419872" y="321297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2483768" y="2852936"/>
            <a:ext cx="144016" cy="131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40847" y="4542938"/>
            <a:ext cx="8336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C" sz="1600" dirty="0" smtClean="0"/>
          </a:p>
        </p:txBody>
      </p:sp>
      <p:sp>
        <p:nvSpPr>
          <p:cNvPr id="24" name="Rectángulo 23"/>
          <p:cNvSpPr/>
          <p:nvPr/>
        </p:nvSpPr>
        <p:spPr>
          <a:xfrm>
            <a:off x="484454" y="4604042"/>
            <a:ext cx="8336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/>
              <a:t>Von </a:t>
            </a:r>
            <a:r>
              <a:rPr lang="es-ES" sz="1600" b="1" dirty="0"/>
              <a:t>Sperling, </a:t>
            </a:r>
            <a:r>
              <a:rPr lang="es-ES" sz="1600" b="1" dirty="0" smtClean="0"/>
              <a:t>2009: </a:t>
            </a:r>
            <a:r>
              <a:rPr lang="es-ES" sz="1600" dirty="0" smtClean="0"/>
              <a:t>El TRC y F/M están relacionados, ya que un TRC alto F/M bajo (viceversa).</a:t>
            </a:r>
            <a:endParaRPr lang="es-ES" sz="1600" b="1" dirty="0" smtClean="0"/>
          </a:p>
          <a:p>
            <a:pPr algn="just">
              <a:defRPr/>
            </a:pPr>
            <a:endParaRPr lang="es-ES" sz="1600" dirty="0" smtClean="0"/>
          </a:p>
          <a:p>
            <a:pPr algn="just">
              <a:defRPr/>
            </a:pPr>
            <a:r>
              <a:rPr lang="es-EC" sz="1600" dirty="0" smtClean="0"/>
              <a:t>       </a:t>
            </a:r>
            <a:endParaRPr lang="es-EC" sz="1600" dirty="0"/>
          </a:p>
        </p:txBody>
      </p:sp>
      <p:sp>
        <p:nvSpPr>
          <p:cNvPr id="11" name="Rectángulo 10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5736" y="646331"/>
            <a:ext cx="567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Tiempo de Retención Hidráulica (TRH</a:t>
            </a: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18 - 36 HORAS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51412233"/>
              </p:ext>
            </p:extLst>
          </p:nvPr>
        </p:nvGraphicFramePr>
        <p:xfrm>
          <a:off x="755576" y="1208024"/>
          <a:ext cx="777433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95536" y="4795793"/>
            <a:ext cx="833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C" b="1" dirty="0"/>
          </a:p>
        </p:txBody>
      </p:sp>
      <p:sp>
        <p:nvSpPr>
          <p:cNvPr id="8" name="Rectángulo 7"/>
          <p:cNvSpPr/>
          <p:nvPr/>
        </p:nvSpPr>
        <p:spPr>
          <a:xfrm>
            <a:off x="395535" y="4804921"/>
            <a:ext cx="8336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/>
              <a:t>Primer y Tercer escenario: </a:t>
            </a:r>
            <a:r>
              <a:rPr lang="es-ES" sz="1600" dirty="0"/>
              <a:t>p</a:t>
            </a:r>
            <a:r>
              <a:rPr lang="es-ES" sz="1600" dirty="0" smtClean="0"/>
              <a:t>arámetros dentro de la escala óptima. </a:t>
            </a:r>
          </a:p>
          <a:p>
            <a:pPr algn="just">
              <a:defRPr/>
            </a:pPr>
            <a:endParaRPr lang="es-ES" sz="1600" b="1" dirty="0" smtClean="0"/>
          </a:p>
          <a:p>
            <a:pPr algn="just">
              <a:defRPr/>
            </a:pPr>
            <a:r>
              <a:rPr lang="es-ES" sz="1600" b="1" dirty="0" smtClean="0"/>
              <a:t>Segundo Escenario: </a:t>
            </a:r>
            <a:r>
              <a:rPr lang="es-ES" sz="1600" dirty="0"/>
              <a:t>m</a:t>
            </a:r>
            <a:r>
              <a:rPr lang="es-ES" sz="1600" dirty="0" smtClean="0"/>
              <a:t>odificación de caudal a 0,070 m³/d con el fin de mejorar condiciones aerobias.</a:t>
            </a:r>
          </a:p>
          <a:p>
            <a:pPr algn="just">
              <a:defRPr/>
            </a:pP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9592" y="64633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r>
              <a:rPr lang="es-EC" b="1" dirty="0">
                <a:ea typeface="Times New Roman" panose="02020603050405020304" pitchFamily="18" charset="0"/>
              </a:rPr>
              <a:t>Relación Alimento/ </a:t>
            </a:r>
            <a:r>
              <a:rPr lang="es-EC" b="1" dirty="0" smtClean="0">
                <a:ea typeface="Times New Roman" panose="02020603050405020304" pitchFamily="18" charset="0"/>
              </a:rPr>
              <a:t>Microrganismo 0.05 a 0.40 y SSV 3000-6000 mg/l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94483"/>
              </p:ext>
            </p:extLst>
          </p:nvPr>
        </p:nvGraphicFramePr>
        <p:xfrm>
          <a:off x="259837" y="1206741"/>
          <a:ext cx="8544134" cy="359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1475656" y="1340768"/>
            <a:ext cx="0" cy="2592288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915816" y="1340768"/>
            <a:ext cx="0" cy="2592288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2639812" y="3769153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1020536" y="2060848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372200" y="3489369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7380312" y="3299871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467544" y="4553833"/>
            <a:ext cx="8336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 smtClean="0"/>
              <a:t>Primer y Segundo escenario: </a:t>
            </a:r>
            <a:r>
              <a:rPr lang="es-ES" sz="1600" dirty="0" smtClean="0"/>
              <a:t>Parámetros fuera de la escala óptima, presencia de microrganismos filamentosos bulking  </a:t>
            </a:r>
          </a:p>
          <a:p>
            <a:pPr algn="just">
              <a:defRPr/>
            </a:pPr>
            <a:endParaRPr lang="es-EC" sz="1600" dirty="0"/>
          </a:p>
        </p:txBody>
      </p:sp>
      <p:pic>
        <p:nvPicPr>
          <p:cNvPr id="12" name="Imagen 11" descr="H:\RESPALDO EPMAPS\FOTOS\20171004_0849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"/>
          <a:stretch/>
        </p:blipFill>
        <p:spPr bwMode="auto">
          <a:xfrm>
            <a:off x="3349059" y="5157192"/>
            <a:ext cx="3023141" cy="9973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63748" y="51024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r>
              <a:rPr lang="es-ES" b="1" dirty="0">
                <a:ea typeface="Times New Roman" panose="02020603050405020304" pitchFamily="18" charset="0"/>
              </a:rPr>
              <a:t>Eficiencia de remoción de </a:t>
            </a:r>
            <a:r>
              <a:rPr lang="es-ES" b="1" dirty="0" smtClean="0">
                <a:ea typeface="Times New Roman" panose="02020603050405020304" pitchFamily="18" charset="0"/>
              </a:rPr>
              <a:t>DBO 70-90%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20254720"/>
              </p:ext>
            </p:extLst>
          </p:nvPr>
        </p:nvGraphicFramePr>
        <p:xfrm>
          <a:off x="755576" y="1060686"/>
          <a:ext cx="7920880" cy="344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Elipse 18"/>
          <p:cNvSpPr/>
          <p:nvPr/>
        </p:nvSpPr>
        <p:spPr>
          <a:xfrm>
            <a:off x="5580112" y="1176674"/>
            <a:ext cx="144016" cy="12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82549"/>
              </p:ext>
            </p:extLst>
          </p:nvPr>
        </p:nvGraphicFramePr>
        <p:xfrm>
          <a:off x="803920" y="4675789"/>
          <a:ext cx="7515022" cy="559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5022">
                  <a:extLst>
                    <a:ext uri="{9D8B030D-6E8A-4147-A177-3AD203B41FA5}">
                      <a16:colId xmlns:a16="http://schemas.microsoft.com/office/drawing/2014/main" val="2131154123"/>
                    </a:ext>
                  </a:extLst>
                </a:gridCol>
              </a:tblGrid>
              <a:tr h="5593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13099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0967"/>
              </p:ext>
            </p:extLst>
          </p:nvPr>
        </p:nvGraphicFramePr>
        <p:xfrm>
          <a:off x="675576" y="4461731"/>
          <a:ext cx="800088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0880">
                  <a:extLst>
                    <a:ext uri="{9D8B030D-6E8A-4147-A177-3AD203B41FA5}">
                      <a16:colId xmlns:a16="http://schemas.microsoft.com/office/drawing/2014/main" val="3560696233"/>
                    </a:ext>
                  </a:extLst>
                </a:gridCol>
              </a:tblGrid>
              <a:tr h="695461">
                <a:tc>
                  <a:txBody>
                    <a:bodyPr/>
                    <a:lstStyle/>
                    <a:p>
                      <a:pPr algn="just"/>
                      <a:r>
                        <a:rPr lang="es-ES" sz="1600" b="1" i="0" dirty="0" smtClean="0"/>
                        <a:t>Gómez</a:t>
                      </a:r>
                      <a:r>
                        <a:rPr lang="es-ES" sz="1600" b="1" i="0" baseline="0" dirty="0" smtClean="0"/>
                        <a:t>, et.al, 2017</a:t>
                      </a:r>
                      <a:r>
                        <a:rPr lang="es-ES" sz="1600" b="0" i="0" baseline="0" dirty="0" smtClean="0"/>
                        <a:t>: Diferencia en porcentajes de remoción puede deberse a inconvenientes en el control y monitoreo en el proceso operacional.</a:t>
                      </a:r>
                    </a:p>
                    <a:p>
                      <a:pPr algn="l"/>
                      <a:endParaRPr lang="es-ES" sz="1600" b="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506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39752" y="620688"/>
            <a:ext cx="4480714" cy="1165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</a:pPr>
            <a:r>
              <a:rPr lang="es-ES" b="1" dirty="0">
                <a:ea typeface="Times New Roman" panose="02020603050405020304" pitchFamily="18" charset="0"/>
              </a:rPr>
              <a:t>Eficiencia de remoción de DQO 70-90%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00717"/>
              </p:ext>
            </p:extLst>
          </p:nvPr>
        </p:nvGraphicFramePr>
        <p:xfrm>
          <a:off x="675576" y="4461731"/>
          <a:ext cx="7784856" cy="1335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4856">
                  <a:extLst>
                    <a:ext uri="{9D8B030D-6E8A-4147-A177-3AD203B41FA5}">
                      <a16:colId xmlns:a16="http://schemas.microsoft.com/office/drawing/2014/main" val="3560696233"/>
                    </a:ext>
                  </a:extLst>
                </a:gridCol>
              </a:tblGrid>
              <a:tr h="1335583">
                <a:tc>
                  <a:txBody>
                    <a:bodyPr/>
                    <a:lstStyle/>
                    <a:p>
                      <a:pPr algn="just"/>
                      <a:r>
                        <a:rPr lang="es-ES" sz="1600" b="1" i="0" baseline="0" dirty="0" smtClean="0"/>
                        <a:t>Von Sperling, 2009: </a:t>
                      </a:r>
                      <a:r>
                        <a:rPr lang="es-ES" sz="1600" b="0" i="0" baseline="0" dirty="0" smtClean="0"/>
                        <a:t>tiempo de estabilización del reactor debe estar entre 15-30 días para tener una remoción estable en el proceso.</a:t>
                      </a:r>
                    </a:p>
                    <a:p>
                      <a:pPr algn="just"/>
                      <a:endParaRPr lang="es-ES" sz="1600" b="0" i="0" baseline="0" dirty="0" smtClean="0"/>
                    </a:p>
                    <a:p>
                      <a:pPr algn="just"/>
                      <a:r>
                        <a:rPr lang="es-ES" sz="1600" b="0" i="0" dirty="0" smtClean="0"/>
                        <a:t>Fines</a:t>
                      </a:r>
                      <a:r>
                        <a:rPr lang="es-ES" sz="1600" b="0" i="0" baseline="0" dirty="0" smtClean="0"/>
                        <a:t> de semana mayor concentración de DQO en el afluente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536-1647 mg/l.</a:t>
                      </a:r>
                      <a:endParaRPr lang="es-ES" sz="1600" b="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506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16770441"/>
              </p:ext>
            </p:extLst>
          </p:nvPr>
        </p:nvGraphicFramePr>
        <p:xfrm>
          <a:off x="539552" y="1249522"/>
          <a:ext cx="79208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>
            <a:off x="5436096" y="134076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502758"/>
              </p:ext>
            </p:extLst>
          </p:nvPr>
        </p:nvGraphicFramePr>
        <p:xfrm>
          <a:off x="539552" y="1484784"/>
          <a:ext cx="820988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ector recto 16"/>
          <p:cNvCxnSpPr/>
          <p:nvPr/>
        </p:nvCxnSpPr>
        <p:spPr>
          <a:xfrm flipH="1" flipV="1">
            <a:off x="1187624" y="2348880"/>
            <a:ext cx="7093272" cy="10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57678"/>
              </p:ext>
            </p:extLst>
          </p:nvPr>
        </p:nvGraphicFramePr>
        <p:xfrm>
          <a:off x="578618" y="4370165"/>
          <a:ext cx="7784856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4856">
                  <a:extLst>
                    <a:ext uri="{9D8B030D-6E8A-4147-A177-3AD203B41FA5}">
                      <a16:colId xmlns:a16="http://schemas.microsoft.com/office/drawing/2014/main" val="3560696233"/>
                    </a:ext>
                  </a:extLst>
                </a:gridCol>
              </a:tblGrid>
              <a:tr h="407429">
                <a:tc>
                  <a:txBody>
                    <a:bodyPr/>
                    <a:lstStyle/>
                    <a:p>
                      <a:pPr algn="l"/>
                      <a:r>
                        <a:rPr lang="es-ES" sz="1600" b="0" i="0" dirty="0" smtClean="0"/>
                        <a:t>DBO/DQO=</a:t>
                      </a:r>
                      <a:r>
                        <a:rPr lang="es-ES" sz="1600" b="0" i="0" baseline="0" dirty="0" smtClean="0"/>
                        <a:t> contenido de materia orgánica biodegradable, inferir el valor de la DBO a partir de la DQO, ahorrando el tiempo de espera en resultados de laboratorio.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066"/>
                  </a:ext>
                </a:extLst>
              </a:tr>
              <a:tr h="407429">
                <a:tc>
                  <a:txBody>
                    <a:bodyPr/>
                    <a:lstStyle/>
                    <a:p>
                      <a:pPr algn="l"/>
                      <a:r>
                        <a:rPr lang="es-EC" sz="1600" b="1" dirty="0" err="1" smtClean="0"/>
                        <a:t>Metcalf</a:t>
                      </a:r>
                      <a:r>
                        <a:rPr lang="es-EC" sz="1600" b="1" dirty="0" smtClean="0"/>
                        <a:t> &amp; Eddy, 1995: </a:t>
                      </a:r>
                    </a:p>
                    <a:p>
                      <a:pPr algn="l"/>
                      <a:r>
                        <a:rPr lang="es-EC" sz="1600" b="0" i="0" baseline="0" dirty="0" smtClean="0"/>
                        <a:t>DBO/DQ0 ≤ 2,5 materia orgánica biodegradable.</a:t>
                      </a:r>
                    </a:p>
                    <a:p>
                      <a:pPr algn="l"/>
                      <a:r>
                        <a:rPr lang="es-EC" sz="1600" b="0" i="0" baseline="0" dirty="0" smtClean="0"/>
                        <a:t>DBO/DQO &gt; 2,5 materia orgánica poco degradable.</a:t>
                      </a:r>
                      <a:endParaRPr lang="es-ES" sz="1600" b="0" i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60395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411760" y="625985"/>
            <a:ext cx="5184576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400"/>
              </a:spcBef>
            </a:pPr>
            <a:r>
              <a:rPr lang="es-ES" b="1" dirty="0" smtClean="0">
                <a:ea typeface="Times New Roman" panose="02020603050405020304" pitchFamily="18" charset="0"/>
              </a:rPr>
              <a:t>Relación DBO/DQO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0056" y="11769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3278" y="405381"/>
            <a:ext cx="8760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Relación </a:t>
            </a:r>
            <a:r>
              <a:rPr lang="es-EC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SST/SSV en </a:t>
            </a:r>
            <a:r>
              <a:rPr lang="es-EC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Biorreactor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01102"/>
              </p:ext>
            </p:extLst>
          </p:nvPr>
        </p:nvGraphicFramePr>
        <p:xfrm>
          <a:off x="611559" y="4635553"/>
          <a:ext cx="8280921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921">
                  <a:extLst>
                    <a:ext uri="{9D8B030D-6E8A-4147-A177-3AD203B41FA5}">
                      <a16:colId xmlns:a16="http://schemas.microsoft.com/office/drawing/2014/main" val="3560696233"/>
                    </a:ext>
                  </a:extLst>
                </a:gridCol>
              </a:tblGrid>
              <a:tr h="1080646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/>
                        <a:t>SST/SSV= </a:t>
                      </a:r>
                      <a:r>
                        <a:rPr lang="es-MX" sz="1600" dirty="0" smtClean="0"/>
                        <a:t>cantidad</a:t>
                      </a:r>
                      <a:r>
                        <a:rPr lang="es-MX" sz="1600" baseline="0" dirty="0" smtClean="0"/>
                        <a:t> de materia orgánica viva  presente en los SST.</a:t>
                      </a:r>
                      <a:endParaRPr lang="es-EC" sz="1600" dirty="0" smtClean="0"/>
                    </a:p>
                    <a:p>
                      <a:pPr algn="l"/>
                      <a:r>
                        <a:rPr lang="es-EC" sz="1600" dirty="0" smtClean="0"/>
                        <a:t>Se puede utilizar cualquiera de los 2 parámetros como indicadores de microrganismos presentes en el sistema.</a:t>
                      </a:r>
                    </a:p>
                    <a:p>
                      <a:pPr algn="l"/>
                      <a:r>
                        <a:rPr lang="es-MX" sz="1600" dirty="0" smtClean="0"/>
                        <a:t>Este rango debe</a:t>
                      </a:r>
                      <a:r>
                        <a:rPr lang="es-MX" sz="1600" baseline="0" dirty="0" smtClean="0"/>
                        <a:t> ser verificado y calculado periódicamente.</a:t>
                      </a:r>
                      <a:endParaRPr lang="es-EC" sz="1600" dirty="0" smtClean="0"/>
                    </a:p>
                    <a:p>
                      <a:pPr algn="l"/>
                      <a:endParaRPr lang="es-ES" sz="1600" b="0" i="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5066"/>
                  </a:ext>
                </a:extLst>
              </a:tr>
              <a:tr h="233081">
                <a:tc>
                  <a:txBody>
                    <a:bodyPr/>
                    <a:lstStyle/>
                    <a:p>
                      <a:pPr algn="l"/>
                      <a:endParaRPr lang="es-ES" sz="1600" b="0" i="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603953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672733"/>
              </p:ext>
            </p:extLst>
          </p:nvPr>
        </p:nvGraphicFramePr>
        <p:xfrm>
          <a:off x="601621" y="1200917"/>
          <a:ext cx="8002828" cy="332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5816" y="558371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</a:pPr>
            <a:r>
              <a:rPr lang="es-ES" b="1" dirty="0">
                <a:ea typeface="Times New Roman" panose="02020603050405020304" pitchFamily="18" charset="0"/>
              </a:rPr>
              <a:t>Caudal de Recirculación y de </a:t>
            </a:r>
            <a:r>
              <a:rPr lang="es-ES" b="1" dirty="0" smtClean="0">
                <a:ea typeface="Times New Roman" panose="02020603050405020304" pitchFamily="18" charset="0"/>
              </a:rPr>
              <a:t>Purga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259236"/>
                  </p:ext>
                </p:extLst>
              </p:nvPr>
            </p:nvGraphicFramePr>
            <p:xfrm>
              <a:off x="899592" y="1260872"/>
              <a:ext cx="7560840" cy="45443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87945">
                      <a:extLst>
                        <a:ext uri="{9D8B030D-6E8A-4147-A177-3AD203B41FA5}">
                          <a16:colId xmlns:a16="http://schemas.microsoft.com/office/drawing/2014/main" val="1069370691"/>
                        </a:ext>
                      </a:extLst>
                    </a:gridCol>
                    <a:gridCol w="4372895">
                      <a:extLst>
                        <a:ext uri="{9D8B030D-6E8A-4147-A177-3AD203B41FA5}">
                          <a16:colId xmlns:a16="http://schemas.microsoft.com/office/drawing/2014/main" val="2780800635"/>
                        </a:ext>
                      </a:extLst>
                    </a:gridCol>
                  </a:tblGrid>
                  <a:tr h="10389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de Recirculación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SSVb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SSVc</m:t>
                                  </m:r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SSVb</m:t>
                                  </m:r>
                                </m:den>
                              </m:f>
                            </m:oMath>
                          </a14:m>
                          <a:endParaRPr lang="en-US" sz="1600" b="0" i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b="0" i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  <a:r>
                            <a:rPr lang="es-ES" sz="1400" b="0" i="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4047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mg</m:t>
                                  </m:r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num>
                                <m:den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8306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mg</m:t>
                                  </m:r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−4047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mg</m:t>
                                  </m:r>
                                  <m: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1600" b="0" i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oMath>
                          </a14:m>
                          <a:endParaRPr lang="en-US" sz="1600" b="0" i="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</a:t>
                          </a:r>
                          <a:endParaRPr lang="en-US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4222575"/>
                      </a:ext>
                    </a:extLst>
                  </a:tr>
                  <a:tr h="16613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de Recirculación (Q’w) </a:t>
                          </a:r>
                          <a:r>
                            <a:rPr lang="es-ES" sz="1400" b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 </a:t>
                          </a:r>
                          <a:r>
                            <a:rPr lang="es-ES" sz="1400" b="0" i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³</m:t>
                                  </m:r>
                                </m:num>
                                <m:den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s-ES" sz="1400" b="0" i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400" b="0" i="0" baseline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Factor de recirculación</a:t>
                          </a:r>
                          <a:r>
                            <a:rPr lang="es-ES" sz="1400" b="0" i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0" i="0" dirty="0" smtClean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2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(Q’w) = </a:t>
                          </a: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³</m:t>
                                  </m:r>
                                </m:num>
                                <m:den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×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</a:t>
                          </a:r>
                          <a:endParaRPr lang="en-US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(Q’w)= 0,033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40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³</m:t>
                                  </m:r>
                                </m:num>
                                <m:den>
                                  <m:r>
                                    <a:rPr lang="es-ES" sz="14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8162704"/>
                      </a:ext>
                    </a:extLst>
                  </a:tr>
                  <a:tr h="1844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Purga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Caudal de Purga</a:t>
                          </a:r>
                          <a:r>
                            <a:rPr lang="es-ES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 (Qw)=</a:t>
                          </a:r>
                          <a:endParaRPr lang="es-ES" sz="1500" b="1" dirty="0" smtClean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13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Volumen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del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Biorreactor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³)×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SSTb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s-ES" sz="13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s-EC" sz="13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mg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s-EC" sz="13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den>
                                    </m:f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TRC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ES" sz="13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C" sz="13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d</m:t>
                                        </m:r>
                                      </m:e>
                                    </m:d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SSTc</m:t>
                                    </m:r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(</m:t>
                                    </m:r>
                                    <m:f>
                                      <m:fPr>
                                        <m:ctrlPr>
                                          <a:rPr lang="es-ES" sz="13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s-EC" sz="13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mg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s-EC" sz="13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den>
                                    </m:f>
                                    <m:r>
                                      <a:rPr lang="es-EC" sz="13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300" b="0" i="0" dirty="0" smtClean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Caudal</a:t>
                          </a:r>
                          <a:r>
                            <a:rPr lang="es-ES" sz="14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de Purga (Qw)=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eqArr>
                                    <m:eqArrPr>
                                      <m:ctrlPr>
                                        <a:rPr lang="es-EC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s-EC" sz="1600" b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es-ES" sz="1600" b="0" i="0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0,0355</m:t>
                                      </m:r>
                                      <m:r>
                                        <a:rPr lang="es-EC" sz="1600" b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  <m:r>
                                        <a:rPr lang="es-EC" sz="1600" b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³)</m:t>
                                      </m:r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×</m:t>
                                      </m:r>
                                      <m:r>
                                        <a:rPr lang="es-ES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4047</m:t>
                                      </m:r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s-ES" sz="16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C" sz="16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𝑚𝑔</m:t>
                                          </m:r>
                                        </m:num>
                                        <m:den>
                                          <m:r>
                                            <a:rPr lang="es-EC" sz="16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eqArr>
                                </m:num>
                                <m:den>
                                  <m:r>
                                    <a:rPr lang="es-ES" sz="1600" b="0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50</m:t>
                                  </m:r>
                                  <m:r>
                                    <a:rPr lang="es-EC" sz="16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s-ES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𝑑</m:t>
                                      </m:r>
                                    </m:e>
                                  </m:d>
                                  <m:r>
                                    <a:rPr lang="es-E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8306</m:t>
                                  </m:r>
                                  <m:r>
                                    <a:rPr lang="es-EC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(</m:t>
                                  </m:r>
                                  <m:f>
                                    <m:fPr>
                                      <m:ctrlPr>
                                        <a:rPr lang="es-ES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𝑚𝑔</m:t>
                                      </m:r>
                                    </m:num>
                                    <m:den>
                                      <m:r>
                                        <a:rPr lang="es-EC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s-EC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s-ES" sz="1600" b="0" i="0" dirty="0" smtClean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Purga (Qw)= </a:t>
                          </a:r>
                          <a:r>
                            <a:rPr lang="es-ES" sz="14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0,0003</a:t>
                          </a:r>
                          <a:r>
                            <a:rPr lang="es-ES" sz="1400" baseline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40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s-ES" sz="14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³</m:t>
                                  </m:r>
                                </m:num>
                                <m:den>
                                  <m:r>
                                    <a:rPr lang="es-ES" sz="14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69300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259236"/>
                  </p:ext>
                </p:extLst>
              </p:nvPr>
            </p:nvGraphicFramePr>
            <p:xfrm>
              <a:off x="899592" y="1260872"/>
              <a:ext cx="7560840" cy="45443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87945">
                      <a:extLst>
                        <a:ext uri="{9D8B030D-6E8A-4147-A177-3AD203B41FA5}">
                          <a16:colId xmlns:a16="http://schemas.microsoft.com/office/drawing/2014/main" val="1069370691"/>
                        </a:ext>
                      </a:extLst>
                    </a:gridCol>
                    <a:gridCol w="4372895">
                      <a:extLst>
                        <a:ext uri="{9D8B030D-6E8A-4147-A177-3AD203B41FA5}">
                          <a16:colId xmlns:a16="http://schemas.microsoft.com/office/drawing/2014/main" val="2780800635"/>
                        </a:ext>
                      </a:extLst>
                    </a:gridCol>
                  </a:tblGrid>
                  <a:tr h="10389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 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981" t="-585" r="-279" b="-340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4222575"/>
                      </a:ext>
                    </a:extLst>
                  </a:tr>
                  <a:tr h="16613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Recirculación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981" t="-63004" r="-279" b="-1131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8162704"/>
                      </a:ext>
                    </a:extLst>
                  </a:tr>
                  <a:tr h="18440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Caudal </a:t>
                          </a: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Purga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4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981" t="-146865" r="-279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9300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437112"/>
            <a:ext cx="2636515" cy="12241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5576" y="5877272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PARÁMETROS OPERATIVOS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76869"/>
              </p:ext>
            </p:extLst>
          </p:nvPr>
        </p:nvGraphicFramePr>
        <p:xfrm>
          <a:off x="1247967" y="908720"/>
          <a:ext cx="7272808" cy="37147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10662">
                  <a:extLst>
                    <a:ext uri="{9D8B030D-6E8A-4147-A177-3AD203B41FA5}">
                      <a16:colId xmlns:a16="http://schemas.microsoft.com/office/drawing/2014/main" val="2306637290"/>
                    </a:ext>
                  </a:extLst>
                </a:gridCol>
                <a:gridCol w="1800596">
                  <a:extLst>
                    <a:ext uri="{9D8B030D-6E8A-4147-A177-3AD203B41FA5}">
                      <a16:colId xmlns:a16="http://schemas.microsoft.com/office/drawing/2014/main" val="1592133364"/>
                    </a:ext>
                  </a:extLst>
                </a:gridCol>
                <a:gridCol w="1109968">
                  <a:extLst>
                    <a:ext uri="{9D8B030D-6E8A-4147-A177-3AD203B41FA5}">
                      <a16:colId xmlns:a16="http://schemas.microsoft.com/office/drawing/2014/main" val="3838593057"/>
                    </a:ext>
                  </a:extLst>
                </a:gridCol>
                <a:gridCol w="1151582">
                  <a:extLst>
                    <a:ext uri="{9D8B030D-6E8A-4147-A177-3AD203B41FA5}">
                      <a16:colId xmlns:a16="http://schemas.microsoft.com/office/drawing/2014/main" val="4025751581"/>
                    </a:ext>
                  </a:extLst>
                </a:gridCol>
              </a:tblGrid>
              <a:tr h="173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 smtClean="0">
                          <a:effectLst/>
                        </a:rPr>
                        <a:t>Parámetro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PTAR Lloa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 </a:t>
                      </a:r>
                      <a:endParaRPr lang="es-ES" sz="125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PTAR Piloto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Unidad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0170"/>
                  </a:ext>
                </a:extLst>
              </a:tr>
              <a:tr h="1734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Volumen Biorreactor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350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0,035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m</a:t>
                      </a:r>
                      <a:r>
                        <a:rPr lang="es-EC" sz="1250" baseline="30000" dirty="0">
                          <a:effectLst/>
                        </a:rPr>
                        <a:t>3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Volumen Clarificador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 smtClean="0">
                          <a:effectLst/>
                        </a:rPr>
                        <a:t>72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0,0072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m</a:t>
                      </a:r>
                      <a:r>
                        <a:rPr lang="es-EC" sz="1250" baseline="30000" dirty="0">
                          <a:effectLst/>
                        </a:rPr>
                        <a:t>3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Caudal ingreso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 smtClean="0">
                          <a:effectLst/>
                        </a:rPr>
                        <a:t>346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0,035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m</a:t>
                      </a:r>
                      <a:r>
                        <a:rPr lang="es-EC" sz="1250" baseline="30000" dirty="0">
                          <a:effectLst/>
                        </a:rPr>
                        <a:t>3</a:t>
                      </a:r>
                      <a:r>
                        <a:rPr lang="es-EC" sz="1250" dirty="0">
                          <a:effectLst/>
                        </a:rPr>
                        <a:t>/d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81049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Tiempo de Retención Celular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50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50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D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Tiempo de Retención Hidráulico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24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24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H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 smtClean="0">
                          <a:effectLst/>
                        </a:rPr>
                        <a:t>Factor </a:t>
                      </a:r>
                      <a:r>
                        <a:rPr lang="es-EC" sz="1250" b="1" dirty="0">
                          <a:effectLst/>
                        </a:rPr>
                        <a:t>de </a:t>
                      </a:r>
                      <a:r>
                        <a:rPr lang="es-EC" sz="1250" b="1" dirty="0" smtClean="0">
                          <a:effectLst/>
                        </a:rPr>
                        <a:t>recirculación</a:t>
                      </a:r>
                      <a:r>
                        <a:rPr lang="es-EC" sz="1250" b="1" dirty="0">
                          <a:effectLst/>
                        </a:rPr>
                        <a:t> 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0,95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0,95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n/a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35818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Caudal de recirculación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330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0.033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m</a:t>
                      </a:r>
                      <a:r>
                        <a:rPr lang="es-EC" sz="1250" baseline="30000" dirty="0">
                          <a:effectLst/>
                        </a:rPr>
                        <a:t>3</a:t>
                      </a:r>
                      <a:r>
                        <a:rPr lang="es-EC" sz="1250" dirty="0">
                          <a:effectLst/>
                        </a:rPr>
                        <a:t>/d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Caudal de purga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2,81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0,0003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>
                          <a:effectLst/>
                        </a:rPr>
                        <a:t>m</a:t>
                      </a:r>
                      <a:r>
                        <a:rPr lang="es-EC" sz="1250" baseline="30000">
                          <a:effectLst/>
                        </a:rPr>
                        <a:t>3</a:t>
                      </a:r>
                      <a:r>
                        <a:rPr lang="es-EC" sz="1250">
                          <a:effectLst/>
                        </a:rPr>
                        <a:t>/d</a:t>
                      </a:r>
                      <a:endParaRPr lang="es-ES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74421"/>
                  </a:ext>
                </a:extLst>
              </a:tr>
              <a:tr h="5401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Sólidos Suspendidos Volátiles en el Biorreactor 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4000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4000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>
                          <a:effectLst/>
                        </a:rPr>
                        <a:t>mg/l</a:t>
                      </a:r>
                      <a:endParaRPr lang="es-ES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61669"/>
                  </a:ext>
                </a:extLst>
              </a:tr>
              <a:tr h="270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b="1" dirty="0">
                          <a:effectLst/>
                        </a:rPr>
                        <a:t>Eficiencia</a:t>
                      </a:r>
                      <a:endParaRPr lang="es-ES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 smtClean="0">
                          <a:effectLst/>
                        </a:rPr>
                        <a:t>90%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 smtClean="0">
                          <a:effectLst/>
                        </a:rPr>
                        <a:t>90%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50" dirty="0">
                          <a:effectLst/>
                        </a:rPr>
                        <a:t>%</a:t>
                      </a:r>
                      <a:endParaRPr lang="es-ES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03496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6" y="4797152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5556" y="822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RESUMEN PARÁMETROS OPERATIVOS OBTENIDOS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79512" y="0"/>
            <a:ext cx="3276600" cy="8683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haroni" pitchFamily="2" charset="-79"/>
              </a:rPr>
              <a:t>ANTECEDENTES</a:t>
            </a:r>
            <a:r>
              <a:rPr kumimoji="0" lang="es-EC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8772552"/>
              </p:ext>
            </p:extLst>
          </p:nvPr>
        </p:nvGraphicFramePr>
        <p:xfrm>
          <a:off x="1225713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curvada hacia la izquierda 1"/>
          <p:cNvSpPr/>
          <p:nvPr/>
        </p:nvSpPr>
        <p:spPr>
          <a:xfrm rot="10800000">
            <a:off x="531827" y="2348880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7292400" y="2361634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481" y="638641"/>
            <a:ext cx="1619672" cy="17102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Flecha curvada hacia la izquierda 8"/>
          <p:cNvSpPr/>
          <p:nvPr/>
        </p:nvSpPr>
        <p:spPr>
          <a:xfrm rot="5400000">
            <a:off x="3924164" y="4936716"/>
            <a:ext cx="648072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38414"/>
              </p:ext>
            </p:extLst>
          </p:nvPr>
        </p:nvGraphicFramePr>
        <p:xfrm>
          <a:off x="683568" y="734686"/>
          <a:ext cx="8064896" cy="47570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29246">
                  <a:extLst>
                    <a:ext uri="{9D8B030D-6E8A-4147-A177-3AD203B41FA5}">
                      <a16:colId xmlns:a16="http://schemas.microsoft.com/office/drawing/2014/main" val="3659605475"/>
                    </a:ext>
                  </a:extLst>
                </a:gridCol>
                <a:gridCol w="791259">
                  <a:extLst>
                    <a:ext uri="{9D8B030D-6E8A-4147-A177-3AD203B41FA5}">
                      <a16:colId xmlns:a16="http://schemas.microsoft.com/office/drawing/2014/main" val="4171733145"/>
                    </a:ext>
                  </a:extLst>
                </a:gridCol>
                <a:gridCol w="1173372">
                  <a:extLst>
                    <a:ext uri="{9D8B030D-6E8A-4147-A177-3AD203B41FA5}">
                      <a16:colId xmlns:a16="http://schemas.microsoft.com/office/drawing/2014/main" val="2188682825"/>
                    </a:ext>
                  </a:extLst>
                </a:gridCol>
                <a:gridCol w="915625">
                  <a:extLst>
                    <a:ext uri="{9D8B030D-6E8A-4147-A177-3AD203B41FA5}">
                      <a16:colId xmlns:a16="http://schemas.microsoft.com/office/drawing/2014/main" val="979879031"/>
                    </a:ext>
                  </a:extLst>
                </a:gridCol>
                <a:gridCol w="1349106">
                  <a:extLst>
                    <a:ext uri="{9D8B030D-6E8A-4147-A177-3AD203B41FA5}">
                      <a16:colId xmlns:a16="http://schemas.microsoft.com/office/drawing/2014/main" val="1817485406"/>
                    </a:ext>
                  </a:extLst>
                </a:gridCol>
                <a:gridCol w="1193197">
                  <a:extLst>
                    <a:ext uri="{9D8B030D-6E8A-4147-A177-3AD203B41FA5}">
                      <a16:colId xmlns:a16="http://schemas.microsoft.com/office/drawing/2014/main" val="2274954756"/>
                    </a:ext>
                  </a:extLst>
                </a:gridCol>
                <a:gridCol w="1413091">
                  <a:extLst>
                    <a:ext uri="{9D8B030D-6E8A-4147-A177-3AD203B41FA5}">
                      <a16:colId xmlns:a16="http://schemas.microsoft.com/office/drawing/2014/main" val="141589456"/>
                    </a:ext>
                  </a:extLst>
                </a:gridCol>
              </a:tblGrid>
              <a:tr h="761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Parámetro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Unidad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NORMA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Anexo I, Tabla 9 TULSMA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r>
                        <a:rPr lang="es-EC" sz="1200" b="1" dirty="0" smtClean="0">
                          <a:effectLst/>
                        </a:rPr>
                        <a:t>Afluente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(Agosto)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Cumplimiento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r>
                        <a:rPr lang="es-EC" sz="1200" b="1" dirty="0" smtClean="0">
                          <a:effectLst/>
                        </a:rPr>
                        <a:t>Efluente </a:t>
                      </a:r>
                      <a:endParaRPr lang="es-ES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(Diciembre)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Cumplimiento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3106533"/>
                  </a:ext>
                </a:extLst>
              </a:tr>
              <a:tr h="1014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Demanda Bioquímica de Oxígeno (DBO</a:t>
                      </a:r>
                      <a:r>
                        <a:rPr lang="es-EC" sz="1200" b="1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189,6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Cumple 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53,2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Cumple </a:t>
                      </a:r>
                      <a:endParaRPr lang="es-ES" sz="12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 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836600"/>
                  </a:ext>
                </a:extLst>
              </a:tr>
              <a:tr h="753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Demanda Química de Oxígeno (DQO)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410,5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No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Cumple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126,8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Cumple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382839"/>
                  </a:ext>
                </a:extLst>
              </a:tr>
              <a:tr h="491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Grasas y Aceites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47,6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Cumple 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3,4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Cumple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44925"/>
                  </a:ext>
                </a:extLst>
              </a:tr>
              <a:tr h="753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Sólidos Suspendidos Volátiles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Cumple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Cumple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1796221"/>
                  </a:ext>
                </a:extLst>
              </a:tr>
              <a:tr h="491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Sólidos </a:t>
                      </a: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Totales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1600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570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Cumple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300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Cumple</a:t>
                      </a:r>
                      <a:endParaRPr lang="es-E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229690"/>
                  </a:ext>
                </a:extLst>
              </a:tr>
              <a:tr h="491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Tensoactivos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9,64</a:t>
                      </a:r>
                      <a:endParaRPr lang="es-ES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Cumple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1,33</a:t>
                      </a:r>
                      <a:endParaRPr lang="es-E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Cumple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5962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683568" y="5445224"/>
            <a:ext cx="823338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(TULSMA, Norma de Calidad Ambiental y de Descarga de Efluentes: Recurso Agua; Anexo 1, Tabla 9, 2015)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3568" y="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RESULTADOS </a:t>
            </a:r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Y DISCUSIÓN </a:t>
            </a:r>
            <a:endParaRPr lang="es-EC" b="1" kern="0" dirty="0" smtClean="0">
              <a:latin typeface="Berlin Sans FB" panose="020E0602020502020306" pitchFamily="34" charset="0"/>
              <a:ea typeface="DejaVuSans"/>
              <a:cs typeface="Times New Roman" panose="02020603050405020304" pitchFamily="18" charset="0"/>
            </a:endParaRPr>
          </a:p>
          <a:p>
            <a:pPr algn="ctr"/>
            <a:r>
              <a:rPr lang="es-EC" b="1" kern="0" dirty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Etapa III. </a:t>
            </a:r>
            <a:r>
              <a:rPr lang="es-EC" b="1" kern="0" dirty="0" smtClean="0">
                <a:latin typeface="Berlin Sans FB" panose="020E0602020502020306" pitchFamily="34" charset="0"/>
                <a:ea typeface="DejaVuSans"/>
                <a:cs typeface="Times New Roman" panose="02020603050405020304" pitchFamily="18" charset="0"/>
              </a:rPr>
              <a:t>CARACTERIZACIÓN FINAL DEL EFLUENTE</a:t>
            </a:r>
            <a:endParaRPr lang="en-US" b="1" kern="0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27835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IV PROPUESTA</a:t>
            </a:r>
            <a:endParaRPr lang="en-US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b="1" dirty="0">
                <a:ea typeface="Times New Roman" panose="02020603050405020304" pitchFamily="18" charset="0"/>
              </a:rPr>
              <a:t>Propuesta de </a:t>
            </a:r>
            <a:r>
              <a:rPr lang="es-EC" b="1" dirty="0" smtClean="0">
                <a:ea typeface="Times New Roman" panose="02020603050405020304" pitchFamily="18" charset="0"/>
              </a:rPr>
              <a:t>Mejoras en la PTAR  </a:t>
            </a:r>
            <a:r>
              <a:rPr lang="es-EC" b="1" dirty="0">
                <a:ea typeface="Times New Roman" panose="02020603050405020304" pitchFamily="18" charset="0"/>
              </a:rPr>
              <a:t>S</a:t>
            </a:r>
            <a:r>
              <a:rPr lang="es-EC" b="1" dirty="0" smtClean="0">
                <a:ea typeface="DejaVuSans"/>
              </a:rPr>
              <a:t>istema </a:t>
            </a:r>
            <a:r>
              <a:rPr lang="es-EC" b="1" dirty="0">
                <a:ea typeface="DejaVuSans"/>
              </a:rPr>
              <a:t>Lloa-San José. 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71600" y="1710787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CRIBADO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recto de flecha 13"/>
          <p:cNvCxnSpPr>
            <a:stCxn id="12" idx="3"/>
          </p:cNvCxnSpPr>
          <p:nvPr/>
        </p:nvCxnSpPr>
        <p:spPr>
          <a:xfrm>
            <a:off x="3347864" y="2070827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4372285" y="1552889"/>
            <a:ext cx="3944131" cy="1012015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Barras rectangulares de 5-10mm</a:t>
            </a:r>
          </a:p>
          <a:p>
            <a:r>
              <a:rPr lang="es-ES" sz="1600" dirty="0">
                <a:solidFill>
                  <a:schemeClr val="tx1"/>
                </a:solidFill>
              </a:rPr>
              <a:t>espacio entre barras </a:t>
            </a:r>
            <a:r>
              <a:rPr lang="es-ES" sz="1600" dirty="0" smtClean="0">
                <a:solidFill>
                  <a:schemeClr val="tx1"/>
                </a:solidFill>
              </a:rPr>
              <a:t>de </a:t>
            </a:r>
            <a:r>
              <a:rPr lang="es-ES" sz="1600" dirty="0">
                <a:solidFill>
                  <a:schemeClr val="tx1"/>
                </a:solidFill>
              </a:rPr>
              <a:t>35 </a:t>
            </a:r>
            <a:r>
              <a:rPr lang="es-ES" sz="1600" dirty="0" smtClean="0">
                <a:solidFill>
                  <a:schemeClr val="tx1"/>
                </a:solidFill>
              </a:rPr>
              <a:t>mm (eliminar sólidos gruesos)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985962" y="2841211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DESARENADOR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385228" y="3201251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393340" y="2741292"/>
            <a:ext cx="3923076" cy="1047748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Flujo horizontal para mayor eficiencia de remoción hasta partículas menores a 0,2 mm.</a:t>
            </a:r>
            <a:endParaRPr lang="es-E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008964" y="4160213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BIORREACTOR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385228" y="4520253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4417193" y="3965428"/>
            <a:ext cx="3899223" cy="1273875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Profundidad: 1,50 m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Número </a:t>
            </a:r>
            <a:r>
              <a:rPr lang="es-E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aireadores: </a:t>
            </a:r>
            <a:r>
              <a:rPr lang="es-E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 motor de rotación de 36-40 RPM en material de acero inoxidable.</a:t>
            </a:r>
          </a:p>
          <a:p>
            <a:endPara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8" y="-8059"/>
            <a:ext cx="8208912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IV PROPUESTA</a:t>
            </a:r>
            <a:endParaRPr lang="en-US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b="1" dirty="0">
                <a:ea typeface="Times New Roman" panose="02020603050405020304" pitchFamily="18" charset="0"/>
              </a:rPr>
              <a:t>Propuesta de Mejoras en la PTAR  S</a:t>
            </a:r>
            <a:r>
              <a:rPr lang="es-EC" b="1" dirty="0">
                <a:ea typeface="DejaVuSans"/>
              </a:rPr>
              <a:t>istema Lloa-San José. 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55576" y="1434016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CLARIFICADOR 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131840" y="1797585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4139952" y="1240302"/>
            <a:ext cx="3656099" cy="1222574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Profundidad: </a:t>
            </a:r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 m </a:t>
            </a:r>
          </a:p>
          <a:p>
            <a:r>
              <a:rPr lang="es-E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umplirá con dos funciones: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larificar el licor mezcla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obtener mayor sedimentación de sólidos.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83568" y="2546228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DESINFECCIÓN  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059832" y="2854648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4137153" y="2623192"/>
            <a:ext cx="3656099" cy="789614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Hipoclorito de Sodio concentración de 10 mg/l. 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66610" y="3639088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LECHOS DE SECADO 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059832" y="3950962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4084902" y="3620230"/>
            <a:ext cx="3656099" cy="789614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Lechos rectangulares: grava, gravilla, geotextil para disposición de lodos.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95210" y="4697751"/>
            <a:ext cx="2376264" cy="720080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MANEJO DE RESIDUOS 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059832" y="5037166"/>
            <a:ext cx="1008112" cy="0"/>
          </a:xfrm>
          <a:prstGeom prst="straightConnector1">
            <a:avLst/>
          </a:prstGeom>
          <a:ln>
            <a:solidFill>
              <a:srgbClr val="4593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4137802" y="4578214"/>
            <a:ext cx="3656099" cy="789614"/>
          </a:xfrm>
          <a:prstGeom prst="roundRect">
            <a:avLst/>
          </a:prstGeom>
          <a:noFill/>
          <a:ln>
            <a:solidFill>
              <a:srgbClr val="459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Análisis CRETIB lodos.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8193" y="5553205"/>
            <a:ext cx="7272808" cy="555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“</a:t>
            </a:r>
            <a:r>
              <a:rPr lang="es-EC" sz="1400" dirty="0" smtClean="0">
                <a:solidFill>
                  <a:schemeClr val="tx1"/>
                </a:solidFill>
              </a:rPr>
              <a:t>Normas </a:t>
            </a:r>
            <a:r>
              <a:rPr lang="es-EC" sz="1400" dirty="0">
                <a:solidFill>
                  <a:schemeClr val="tx1"/>
                </a:solidFill>
              </a:rPr>
              <a:t>para estudio y diseño de sistemas de agua potable y disposición de aguas </a:t>
            </a:r>
            <a:r>
              <a:rPr lang="es-EC" sz="1400" dirty="0" smtClean="0">
                <a:solidFill>
                  <a:schemeClr val="tx1"/>
                </a:solidFill>
              </a:rPr>
              <a:t>residuales”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8" y="5733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IV PROPUESTA</a:t>
            </a:r>
            <a:endParaRPr lang="en-US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b="1" dirty="0" smtClean="0">
              <a:ea typeface="DejaVuSans"/>
            </a:endParaRPr>
          </a:p>
          <a:p>
            <a:pPr algn="ctr">
              <a:spcAft>
                <a:spcPts val="0"/>
              </a:spcAft>
            </a:pPr>
            <a:r>
              <a:rPr lang="es-EC" b="1" dirty="0" smtClean="0">
                <a:ea typeface="DejaVuSans"/>
              </a:rPr>
              <a:t>Producción más Limpia 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97953859"/>
              </p:ext>
            </p:extLst>
          </p:nvPr>
        </p:nvGraphicFramePr>
        <p:xfrm>
          <a:off x="1331640" y="119675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derecha 6"/>
          <p:cNvSpPr/>
          <p:nvPr/>
        </p:nvSpPr>
        <p:spPr>
          <a:xfrm>
            <a:off x="3750541" y="1986436"/>
            <a:ext cx="288032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3708107" y="4057868"/>
            <a:ext cx="288032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200" y="149833"/>
            <a:ext cx="1533525" cy="790575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6371920" y="2094448"/>
            <a:ext cx="248032" cy="216024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lecha derecha 2"/>
          <p:cNvSpPr/>
          <p:nvPr/>
        </p:nvSpPr>
        <p:spPr>
          <a:xfrm>
            <a:off x="6425021" y="4075870"/>
            <a:ext cx="236024" cy="18002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8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578759"/>
            <a:ext cx="6066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 IV PROPUESTA</a:t>
            </a:r>
            <a:endParaRPr lang="en-US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b="1" dirty="0">
              <a:ea typeface="DejaVuSans"/>
            </a:endParaRPr>
          </a:p>
          <a:p>
            <a:pPr algn="ctr"/>
            <a:r>
              <a:rPr lang="es-EC" b="1" dirty="0"/>
              <a:t>Acciones del programa de producción más limpia</a:t>
            </a:r>
          </a:p>
          <a:p>
            <a:pPr algn="ctr">
              <a:spcAft>
                <a:spcPts val="0"/>
              </a:spcAft>
            </a:pPr>
            <a:r>
              <a:rPr lang="es-EC" b="1" dirty="0" smtClean="0">
                <a:ea typeface="DejaVuSans"/>
              </a:rPr>
              <a:t> 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281583"/>
                  </p:ext>
                </p:extLst>
              </p:nvPr>
            </p:nvGraphicFramePr>
            <p:xfrm>
              <a:off x="467544" y="1779088"/>
              <a:ext cx="8319224" cy="343907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5489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456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224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69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Objetivos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Acciones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Responsable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Plazo de cumplimiento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 smtClean="0">
                              <a:effectLst/>
                            </a:rPr>
                            <a:t>Indicador de Cumplimiento 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693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1. Asegurar la introducción de mejoras tecnológicas y prácticas de P+L aplicables para la PTAR.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1.1-Realizar un diagnóstico </a:t>
                          </a:r>
                          <a:r>
                            <a:rPr lang="es-EC" sz="1400" dirty="0" smtClean="0">
                              <a:effectLst/>
                            </a:rPr>
                            <a:t>y balance de </a:t>
                          </a:r>
                          <a:r>
                            <a:rPr lang="es-EC" sz="1400" dirty="0">
                              <a:effectLst/>
                            </a:rPr>
                            <a:t>la planta con todas las condiciones externas e internas para tener identificada la problemática existente.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400" b="0" dirty="0" smtClean="0">
                              <a:effectLst/>
                            </a:rPr>
                            <a:t>Jefe de Unidad</a:t>
                          </a:r>
                          <a:endParaRPr lang="es-EC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400" dirty="0" smtClean="0">
                              <a:effectLst/>
                            </a:rPr>
                            <a:t>1</a:t>
                          </a:r>
                          <a:r>
                            <a:rPr lang="es-EC" sz="1400" baseline="0" dirty="0" smtClean="0">
                              <a:effectLst/>
                            </a:rPr>
                            <a:t> mes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C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% 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𝑚𝑒𝑡𝑎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𝑎𝑙𝑐𝑎𝑛𝑧𝑎𝑑𝑎</m:t>
                                  </m:r>
                                </m:num>
                                <m:den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% 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𝑚𝑒𝑡𝑎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s-MX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𝑝𝑟𝑜𝑔𝑟𝑎𝑚𝑎𝑑𝑎</m:t>
                                  </m:r>
                                </m:den>
                              </m:f>
                            </m:oMath>
                          </a14:m>
                          <a:endParaRPr lang="es-EC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281583"/>
                  </p:ext>
                </p:extLst>
              </p:nvPr>
            </p:nvGraphicFramePr>
            <p:xfrm>
              <a:off x="467544" y="1779088"/>
              <a:ext cx="8319224" cy="343907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548998"/>
                    <a:gridCol w="2145615"/>
                    <a:gridCol w="1489963"/>
                    <a:gridCol w="1512168"/>
                    <a:gridCol w="1622480"/>
                  </a:tblGrid>
                  <a:tr h="9697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Objetivos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Acciones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Responsable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effectLst/>
                            </a:rPr>
                            <a:t>Plazo de cumplimiento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 smtClean="0">
                              <a:effectLst/>
                            </a:rPr>
                            <a:t>Indicador de Cumplimiento </a:t>
                          </a:r>
                          <a:endParaRPr lang="es-EC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4693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1. Asegurar la introducción de mejoras tecnológicas y prácticas de P+L aplicables para la PTAR.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1.1-Realizar un diagnóstico </a:t>
                          </a:r>
                          <a:r>
                            <a:rPr lang="es-EC" sz="1400" dirty="0" smtClean="0">
                              <a:effectLst/>
                            </a:rPr>
                            <a:t>y balance de </a:t>
                          </a:r>
                          <a:r>
                            <a:rPr lang="es-EC" sz="1400" dirty="0">
                              <a:effectLst/>
                            </a:rPr>
                            <a:t>la planta con todas las condiciones externas e internas para tener identificada la problemática existente.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400" b="0" dirty="0" smtClean="0">
                              <a:effectLst/>
                            </a:rPr>
                            <a:t>Jefe de Unidad</a:t>
                          </a:r>
                          <a:endParaRPr lang="es-EC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dirty="0">
                              <a:effectLst/>
                            </a:rPr>
                            <a:t> </a:t>
                          </a:r>
                          <a:r>
                            <a:rPr lang="es-EC" sz="1400" dirty="0" smtClean="0">
                              <a:effectLst/>
                            </a:rPr>
                            <a:t>1</a:t>
                          </a:r>
                          <a:r>
                            <a:rPr lang="es-EC" sz="1400" baseline="0" dirty="0" smtClean="0">
                              <a:effectLst/>
                            </a:rPr>
                            <a:t> mes</a:t>
                          </a:r>
                          <a:endParaRPr lang="es-EC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13910" t="-39409" r="-752" b="-7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95" y="578759"/>
            <a:ext cx="1533525" cy="7905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5536" y="5301208"/>
            <a:ext cx="2880319" cy="27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Fuente: </a:t>
            </a:r>
            <a:r>
              <a:rPr lang="es-EC" sz="1400" dirty="0">
                <a:solidFill>
                  <a:schemeClr val="tx1"/>
                </a:solidFill>
              </a:rPr>
              <a:t>Mónica G Pérez (2017)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7864" y="11663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CONCLUSIONES</a:t>
            </a:r>
            <a:endParaRPr lang="en-US" b="1" dirty="0"/>
          </a:p>
        </p:txBody>
      </p:sp>
      <p:sp>
        <p:nvSpPr>
          <p:cNvPr id="6" name="Rectángulo 5"/>
          <p:cNvSpPr/>
          <p:nvPr/>
        </p:nvSpPr>
        <p:spPr>
          <a:xfrm>
            <a:off x="611560" y="76470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Mediante el análisis de variables en campo y laboratorio obtenidas a partir de una planta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piloto, se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determinó los parámetros operativos más eficientes que permitirán optimizar el tiempo de arranque y estabilización del biorreactor en la PTAR Sistemas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Lloa-San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José. </a:t>
            </a:r>
            <a:endParaRPr lang="es-EC" dirty="0" smtClean="0">
              <a:ea typeface="DejaVuSans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ea typeface="DejaVuSans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El análisis de las características físicas, químicas y biológicas del afluente demostró </a:t>
            </a:r>
            <a:r>
              <a:rPr lang="es-EC" dirty="0" smtClean="0"/>
              <a:t>que, </a:t>
            </a:r>
            <a:r>
              <a:rPr lang="es-EC" dirty="0"/>
              <a:t>presenta altos contenidos de DBO, DQO, grasas y aceites </a:t>
            </a:r>
            <a:r>
              <a:rPr lang="es-EC" dirty="0" smtClean="0"/>
              <a:t>además de tensoactivos en la primera caracterización, incumpliendo con la normativa ambiental vigente.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 diseñó una planta piloto de </a:t>
            </a:r>
            <a:r>
              <a:rPr lang="es-EC" dirty="0" smtClean="0"/>
              <a:t>aguas residuales, </a:t>
            </a:r>
            <a:r>
              <a:rPr lang="es-EC" dirty="0"/>
              <a:t>mediante tratamiento biológico </a:t>
            </a:r>
            <a:r>
              <a:rPr lang="es-EC" dirty="0" smtClean="0"/>
              <a:t>compuesto </a:t>
            </a:r>
            <a:r>
              <a:rPr lang="es-EC" dirty="0"/>
              <a:t>por biorreactor y </a:t>
            </a:r>
            <a:r>
              <a:rPr lang="es-EC" dirty="0" smtClean="0"/>
              <a:t>clarificador, </a:t>
            </a:r>
            <a:r>
              <a:rPr lang="es-EC" dirty="0"/>
              <a:t>para un proceso de lodos activados con aeración extendida </a:t>
            </a:r>
            <a:r>
              <a:rPr lang="es-ES" dirty="0"/>
              <a:t>a partir de parámetros de construcción de la PTAR Sistema </a:t>
            </a:r>
            <a:r>
              <a:rPr lang="es-ES" dirty="0" smtClean="0"/>
              <a:t>Lloa-San </a:t>
            </a:r>
            <a:r>
              <a:rPr lang="es-ES" dirty="0"/>
              <a:t>José.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Los caudales de recirculación y purga calculados fueron de 0,033 m</a:t>
            </a:r>
            <a:r>
              <a:rPr lang="es-EC" baseline="30000" dirty="0"/>
              <a:t>3</a:t>
            </a:r>
            <a:r>
              <a:rPr lang="es-EC" dirty="0"/>
              <a:t>/d y 0,0003 m</a:t>
            </a:r>
            <a:r>
              <a:rPr lang="es-EC" baseline="30000" dirty="0"/>
              <a:t>3</a:t>
            </a:r>
            <a:r>
              <a:rPr lang="es-EC" dirty="0"/>
              <a:t>/d </a:t>
            </a:r>
            <a:r>
              <a:rPr lang="es-EC" dirty="0" smtClean="0"/>
              <a:t>respectivamente.</a:t>
            </a:r>
            <a:endParaRPr lang="es-ES" dirty="0"/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7864" y="11663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CONCLUSIONES</a:t>
            </a:r>
            <a:endParaRPr lang="en-US" b="1" dirty="0"/>
          </a:p>
        </p:txBody>
      </p:sp>
      <p:sp>
        <p:nvSpPr>
          <p:cNvPr id="6" name="Rectángulo 5"/>
          <p:cNvSpPr/>
          <p:nvPr/>
        </p:nvSpPr>
        <p:spPr>
          <a:xfrm>
            <a:off x="611560" y="692696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Tiempo de Retención Celular (TRC) osciló entre un intervalo de 20-50 días, mientras que el Tiempo de Retención Hidráulico fue de 24 horas, parámetros que se encuentran dentro de los sugeridos </a:t>
            </a:r>
            <a:r>
              <a:rPr lang="es-EC" dirty="0" smtClean="0"/>
              <a:t>en el </a:t>
            </a:r>
            <a:r>
              <a:rPr lang="es-EC" dirty="0"/>
              <a:t>tratamiento de </a:t>
            </a:r>
            <a:r>
              <a:rPr lang="es-EC" dirty="0" smtClean="0"/>
              <a:t>lodos activados </a:t>
            </a:r>
            <a:r>
              <a:rPr lang="es-EC" dirty="0"/>
              <a:t>por aireación extendida para </a:t>
            </a:r>
            <a:r>
              <a:rPr lang="es-EC" dirty="0" smtClean="0"/>
              <a:t>una operación </a:t>
            </a:r>
            <a:r>
              <a:rPr lang="es-EC" dirty="0"/>
              <a:t>y eficiencia óptima.</a:t>
            </a:r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De acuerdo al análisis final realizado al efluente se corroboró que, el tratamiento de lodos activados mediante aireación extendida es idóneo para </a:t>
            </a:r>
            <a:r>
              <a:rPr lang="es-EC" dirty="0" smtClean="0"/>
              <a:t>tratar </a:t>
            </a:r>
            <a:r>
              <a:rPr lang="es-EC" dirty="0"/>
              <a:t>las aguas residuales provenientes de Lloa; ya que, al finalizar el tratamiento, las concentraciones de los distintos parámetros como DBO, DQO, Grasas y </a:t>
            </a:r>
            <a:r>
              <a:rPr lang="es-EC" dirty="0" smtClean="0"/>
              <a:t>Aceites, disminuyeron considerablemente </a:t>
            </a:r>
            <a:r>
              <a:rPr lang="es-EC" dirty="0"/>
              <a:t>en comparación con la primera caracterización, logrando una eficiencia de remoción del 98% del DBO y 96% del </a:t>
            </a:r>
            <a:r>
              <a:rPr lang="es-EC" dirty="0" smtClean="0"/>
              <a:t>DQO, </a:t>
            </a:r>
            <a:r>
              <a:rPr lang="es-EC" dirty="0"/>
              <a:t>cumpliendo con  la normativa </a:t>
            </a:r>
            <a:r>
              <a:rPr lang="es-EC" dirty="0" smtClean="0"/>
              <a:t>ambiental TULSMA, </a:t>
            </a:r>
            <a:r>
              <a:rPr lang="es-EC" dirty="0"/>
              <a:t>referida en el libro VI anexo I. Tabla </a:t>
            </a:r>
            <a:r>
              <a:rPr lang="es-EC" dirty="0" smtClean="0"/>
              <a:t>9, con relación a “Límites de descarga a un cuerpo de agua dulce”, </a:t>
            </a:r>
            <a:r>
              <a:rPr lang="es-EC" dirty="0"/>
              <a:t>no obstante los tensoactivos pese a su remoción no cumplieron con la normativa, por lo </a:t>
            </a:r>
            <a:r>
              <a:rPr lang="es-EC" dirty="0" smtClean="0"/>
              <a:t>que debe incluirse </a:t>
            </a:r>
            <a:r>
              <a:rPr lang="es-EC" dirty="0"/>
              <a:t>un tratamiento terciario</a:t>
            </a:r>
            <a:r>
              <a:rPr lang="es-EC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7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7864" y="11663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CONCLUSIONES</a:t>
            </a:r>
            <a:endParaRPr lang="en-US" b="1" dirty="0"/>
          </a:p>
        </p:txBody>
      </p:sp>
      <p:sp>
        <p:nvSpPr>
          <p:cNvPr id="6" name="Rectángulo 5"/>
          <p:cNvSpPr/>
          <p:nvPr/>
        </p:nvSpPr>
        <p:spPr>
          <a:xfrm>
            <a:off x="611560" y="69269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 relación </a:t>
            </a:r>
            <a:r>
              <a:rPr lang="es-EC" smtClean="0"/>
              <a:t>DBO/DQO tuvo </a:t>
            </a:r>
            <a:r>
              <a:rPr lang="es-EC" dirty="0" smtClean="0"/>
              <a:t>un valor de 2,1 mg/l, demostrando que se puede inferir el valor de la DBO a través de la DQO, ahorrando el tiempo de espera en  el análisis.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relación Sólidos Suspendidos Totales y Sólidos Suspendidos Volátiles (SST/SSV) obtenida en el estudio es de 0,98, lo cual indica que se puede utilizar cualquiera de los 2 parámetros como indicadores de microorganismos presentes en el sistema.</a:t>
            </a:r>
          </a:p>
          <a:p>
            <a:pPr algn="just"/>
            <a:endParaRPr lang="es-MX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Se realizó una propuesta de mejoras en el sistema, a fin de mantener una eficiencia enfocada al cumplimiento de los parámetros establecidos en la legislación ambiental vigente.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Se diseñó un programa de acciones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para la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producción más limpia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con la finalidad de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garantizar una gestión ambiental y seguridad e higiene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en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los trabajadores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con relación al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manejo integrado del tratamiento de aguas residuales del sistema Lloa-San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José.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4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03848" y="18864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RECOMENDACIONES</a:t>
            </a:r>
            <a:endParaRPr lang="en-US" b="1" dirty="0"/>
          </a:p>
        </p:txBody>
      </p:sp>
      <p:sp>
        <p:nvSpPr>
          <p:cNvPr id="6" name="Rectángulo 5"/>
          <p:cNvSpPr/>
          <p:nvPr/>
        </p:nvSpPr>
        <p:spPr>
          <a:xfrm>
            <a:off x="827584" y="1196752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Diseñar un plan de monitoreo semestral continuo en el afluente y efluente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para un mayor </a:t>
            </a: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conocimiento de las características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del agua </a:t>
            </a: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residual a la entrada y salida de la PTAR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.</a:t>
            </a:r>
            <a:endParaRPr lang="en-US" dirty="0">
              <a:ea typeface="DejaVuSans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</a:pP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 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Realizar un estudio de identificación del tipo de bacteria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para determinar las </a:t>
            </a: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condiciones óptimas de desarrollo de este microorganismo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y tener una </a:t>
            </a: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mayor remoción de la materia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orgánica contaminante.</a:t>
            </a:r>
            <a:endParaRPr lang="en-US" dirty="0">
              <a:ea typeface="DejaVuSans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</a:pP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 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Incluir un tratamiento terciario </a:t>
            </a:r>
            <a:r>
              <a:rPr lang="es-EC" dirty="0" smtClean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para una </a:t>
            </a:r>
            <a:r>
              <a:rPr lang="es-EC" dirty="0">
                <a:solidFill>
                  <a:srgbClr val="000000"/>
                </a:solidFill>
                <a:ea typeface="DejaVuSans"/>
                <a:cs typeface="Times New Roman" panose="02020603050405020304" pitchFamily="18" charset="0"/>
              </a:rPr>
              <a:t>mayor eficiencia y remoción de los tensoactivos, ya que es el único parámetro que no cumplió con lo establecido por la normativa ambiental vigente, pese a que si hubo una remoción considerable.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03848" y="18864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RECOMENDACIONES</a:t>
            </a:r>
            <a:endParaRPr lang="en-US" b="1" dirty="0"/>
          </a:p>
        </p:txBody>
      </p:sp>
      <p:sp>
        <p:nvSpPr>
          <p:cNvPr id="6" name="Rectángulo 5"/>
          <p:cNvSpPr/>
          <p:nvPr/>
        </p:nvSpPr>
        <p:spPr>
          <a:xfrm>
            <a:off x="971600" y="126876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ea typeface="DejaVuSans"/>
                <a:cs typeface="Times New Roman" panose="02020603050405020304" pitchFamily="18" charset="0"/>
              </a:rPr>
              <a:t>Sensibilizar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a la población de la parroquia Lloa con programas de gestión ambiental para evitar la generación de todo tipo de desechos sólidos en el sistema de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alcantarillado.</a:t>
            </a:r>
            <a:endParaRPr lang="en-US" dirty="0">
              <a:ea typeface="DejaVuSans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a typeface="DejaVuSans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D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ar un seguimiento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por parte del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ente encargado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de la PTAR una vez que la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misma inicie su proceso de operación,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de tal manera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que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se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pueda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verificar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que las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relaciones de los parámetros obtenidos en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el estudio de la planta piloto estén de acuerdo a la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realidad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de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la misma.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88640"/>
            <a:ext cx="3429000" cy="608112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000" i="0" kern="0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PROBLEMÁTICA</a:t>
            </a:r>
            <a:endParaRPr lang="es-EC" sz="3000" i="0" kern="0" dirty="0">
              <a:solidFill>
                <a:schemeClr val="tx1"/>
              </a:solidFill>
              <a:latin typeface="Berlin Sans FB" pitchFamily="34" charset="0"/>
              <a:cs typeface="Aharoni" pitchFamily="2" charset="-79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1892107"/>
              </p:ext>
            </p:extLst>
          </p:nvPr>
        </p:nvGraphicFramePr>
        <p:xfrm>
          <a:off x="467544" y="1180976"/>
          <a:ext cx="828092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85067"/>
            <a:ext cx="2719393" cy="1707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20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2348880"/>
            <a:ext cx="5688632" cy="1800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4400" b="1" cap="all" dirty="0" smtClean="0">
                <a:ln w="0"/>
                <a:solidFill>
                  <a:srgbClr val="247E26"/>
                </a:soli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r>
              <a:rPr lang="es-EC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C" sz="4400" b="1" cap="all" dirty="0" smtClean="0">
                <a:ln w="0"/>
                <a:solidFill>
                  <a:srgbClr val="247E26"/>
                </a:solidFill>
                <a:effectLst>
                  <a:reflection blurRad="12700" stA="50000" endPos="50000" dist="5000" dir="5400000" sy="-100000" rotWithShape="0"/>
                </a:effectLst>
              </a:rPr>
              <a:t>por su atención</a:t>
            </a:r>
            <a:endParaRPr lang="es-EC" sz="4400" b="1" cap="all" dirty="0">
              <a:ln w="0"/>
              <a:solidFill>
                <a:srgbClr val="247E2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n 3" descr="D:\Desktop\FOTOS FINALES\20180128_1155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30058" b="11667"/>
          <a:stretch/>
        </p:blipFill>
        <p:spPr bwMode="auto">
          <a:xfrm>
            <a:off x="12737" y="1"/>
            <a:ext cx="2110991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D:\Desktop\FOTOS FINALES\20180128_1156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r="19281"/>
          <a:stretch/>
        </p:blipFill>
        <p:spPr bwMode="auto">
          <a:xfrm>
            <a:off x="2123729" y="-12698"/>
            <a:ext cx="2088231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D:\Desktop\FOTOS FINALES\20180128_1157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9773" r="16422"/>
          <a:stretch/>
        </p:blipFill>
        <p:spPr bwMode="auto">
          <a:xfrm>
            <a:off x="4211960" y="-12698"/>
            <a:ext cx="2304256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6401" r="22438"/>
          <a:stretch/>
        </p:blipFill>
        <p:spPr>
          <a:xfrm>
            <a:off x="6516216" y="2"/>
            <a:ext cx="2618494" cy="13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2696"/>
            <a:ext cx="2252266" cy="1536105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2971800" cy="63894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OBJETIVOS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1268760"/>
            <a:ext cx="82809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s-EC" sz="2800" b="1" dirty="0" smtClean="0">
                <a:ea typeface="DejaVuSans"/>
                <a:cs typeface="Times New Roman" panose="02020603050405020304" pitchFamily="18" charset="0"/>
              </a:rPr>
              <a:t>Objetivo General</a:t>
            </a: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es-EC" b="1" dirty="0" smtClean="0">
              <a:ea typeface="DejaVuSans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Analizar las variables para la optimización de parámetros operativos a escala piloto para el arranque y estabilización del biorreactor en la PTAR sistema Lloa-San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José.</a:t>
            </a:r>
          </a:p>
          <a:p>
            <a:pPr algn="just">
              <a:spcAft>
                <a:spcPts val="0"/>
              </a:spcAft>
            </a:pPr>
            <a:endParaRPr lang="es-EC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Específicos </a:t>
            </a:r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Realizar la caracterización física, química y biológica de las aguas residuales que ingresarán a la Planta de Tratamiento Sistema Lloa-San José.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Diseñar una Planta Piloto a partir de los parámetros de construcción de la PTAR Sistema Lloa-San José.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050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2971800" cy="63894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Arial" pitchFamily="34" charset="0"/>
              </a:rPr>
              <a:t>OBJETIVOS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453" y="1700808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0"/>
              </a:spcAft>
            </a:pPr>
            <a:r>
              <a:rPr lang="es-EC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  <a:p>
            <a:pPr lvl="2" algn="ctr">
              <a:spcAft>
                <a:spcPts val="0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Definir los caudales de recirculación y purga de lodos para determinar el tiempo de retención celular, para un funcionamiento óptimo del biorreactor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y lograr así,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una eficiencia adecuada que permita el cumplimiento de la normativa presentada en el Texto Unificado de Legislación Secundaria del Ministerio del Ambiente (TULSMA), para cuerpos receptores de agua dulce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Determinar las relaciones de operación óptimas de la Planta de Tratamiento 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DBO/DQO </a:t>
            </a:r>
            <a:r>
              <a:rPr lang="es-EC" dirty="0">
                <a:ea typeface="DejaVuSans"/>
                <a:cs typeface="Times New Roman" panose="02020603050405020304" pitchFamily="18" charset="0"/>
              </a:rPr>
              <a:t>y SST/SSV</a:t>
            </a:r>
            <a:r>
              <a:rPr lang="es-EC" dirty="0" smtClean="0">
                <a:ea typeface="DejaVuSans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ea typeface="DejaVuSans"/>
                <a:cs typeface="Times New Roman" panose="02020603050405020304" pitchFamily="18" charset="0"/>
              </a:rPr>
              <a:t>Proponer mejoras en el tratamiento de aguas residuales del sistema Lloa-San José, mediante una gestión integrada de producción más limpia en la PTAR.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2696"/>
            <a:ext cx="2252266" cy="15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8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4648200" cy="78296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ÁREA DE ESTUDIO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368" y="1484784"/>
            <a:ext cx="3095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Ubicación</a:t>
            </a:r>
          </a:p>
          <a:p>
            <a:pPr algn="just"/>
            <a:r>
              <a:rPr lang="es-EC" dirty="0" smtClean="0"/>
              <a:t>Provincia:   Pichincha</a:t>
            </a:r>
          </a:p>
          <a:p>
            <a:pPr algn="just"/>
            <a:r>
              <a:rPr lang="es-EC" dirty="0" smtClean="0"/>
              <a:t>Ciudad:      Quito</a:t>
            </a:r>
          </a:p>
          <a:p>
            <a:r>
              <a:rPr lang="es-ES" dirty="0" smtClean="0"/>
              <a:t>Parroquia:  Lloa </a:t>
            </a:r>
          </a:p>
          <a:p>
            <a:r>
              <a:rPr lang="es-ES" dirty="0" smtClean="0"/>
              <a:t>Latitud:       - 0° 16‘ 66''</a:t>
            </a:r>
          </a:p>
          <a:p>
            <a:r>
              <a:rPr lang="es-ES" dirty="0" smtClean="0"/>
              <a:t>Longitud:    - 78° 56‘ 67'‘</a:t>
            </a:r>
          </a:p>
          <a:p>
            <a:r>
              <a:rPr lang="es-ES" dirty="0" smtClean="0"/>
              <a:t>Altitud: 1.800 – 4.675 msnm</a:t>
            </a:r>
          </a:p>
          <a:p>
            <a:pPr algn="just"/>
            <a:r>
              <a:rPr lang="es-ES" dirty="0" smtClean="0"/>
              <a:t> 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41513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0"/>
            <a:ext cx="4495800" cy="6206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METODOLOGÍA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24880" y="1279492"/>
            <a:ext cx="2664296" cy="72008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Tipo de Investigación</a:t>
            </a:r>
            <a:endParaRPr lang="es-ES" dirty="0"/>
          </a:p>
        </p:txBody>
      </p:sp>
      <p:cxnSp>
        <p:nvCxnSpPr>
          <p:cNvPr id="5" name="Conector recto de flecha 4"/>
          <p:cNvCxnSpPr>
            <a:stCxn id="3" idx="3"/>
          </p:cNvCxnSpPr>
          <p:nvPr/>
        </p:nvCxnSpPr>
        <p:spPr>
          <a:xfrm>
            <a:off x="2889176" y="1639532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4" name="Picture 2" descr="Resultado de imagen para muñecos metod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3" y="4984330"/>
            <a:ext cx="1807454" cy="12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923928" y="1124744"/>
            <a:ext cx="4536504" cy="1080120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Enfoque cuali-cuantitativo, este será definido </a:t>
            </a:r>
            <a:r>
              <a:rPr lang="es-ES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por: </a:t>
            </a:r>
            <a:r>
              <a:rPr lang="es-EC" dirty="0" smtClean="0"/>
              <a:t>tipo </a:t>
            </a:r>
            <a:r>
              <a:rPr lang="es-EC" dirty="0"/>
              <a:t>descriptivo-experimental </a:t>
            </a:r>
            <a:endParaRPr lang="es-ES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3926841" y="2554172"/>
            <a:ext cx="4669579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EC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inductivo-deductivo, exploratorio, observacional y análisis documental</a:t>
            </a: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01583" y="2554172"/>
            <a:ext cx="2664296" cy="968301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ecopilación de </a:t>
            </a:r>
            <a:r>
              <a:rPr lang="es-EC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965879" y="3068960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276431" y="3779153"/>
            <a:ext cx="2664296" cy="1202672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Desarrollo de la Investigación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40727" y="4380489"/>
            <a:ext cx="936104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3901983" y="3794242"/>
            <a:ext cx="5099310" cy="1748618"/>
          </a:xfrm>
          <a:prstGeom prst="roundRect">
            <a:avLst/>
          </a:prstGeom>
          <a:ln>
            <a:solidFill>
              <a:srgbClr val="63885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Etapa I.</a:t>
            </a:r>
            <a:r>
              <a:rPr lang="es-EC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monitoreo </a:t>
            </a:r>
            <a:r>
              <a:rPr lang="es-EC" dirty="0"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caracterización </a:t>
            </a:r>
            <a:r>
              <a:rPr lang="es-EC" dirty="0"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aguas residuales.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Etapa II.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diseño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la p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lanta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iloto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Etapa III.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fase experimental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Etapa IV.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ropuesta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</a:rPr>
              <a:t>i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</a:rPr>
              <a:t>ntegrada </a:t>
            </a:r>
            <a:r>
              <a:rPr lang="es-EC" dirty="0">
                <a:solidFill>
                  <a:srgbClr val="000000"/>
                </a:solidFill>
                <a:ea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ea typeface="Calibri" panose="020F0502020204030204" pitchFamily="34" charset="0"/>
              </a:rPr>
              <a:t>gestión ambiental.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6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72807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METODOLOGÍA</a:t>
            </a:r>
            <a:endParaRPr lang="es-EC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  <a:p>
            <a:pPr lvl="0" algn="ctr"/>
            <a:r>
              <a:rPr lang="es-EC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Etapa </a:t>
            </a:r>
            <a:r>
              <a:rPr lang="es-EC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I.  Monitoreo y Caracterización de Aguas residuales </a:t>
            </a:r>
            <a:endParaRPr lang="en-U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83567" y="985108"/>
            <a:ext cx="3048820" cy="576064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Programación de muestreo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mensual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83567" y="2769180"/>
            <a:ext cx="3193387" cy="852893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Toma de muestras (afluente, efluente, biorreactor y clarificador)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Imagen 11" descr="D:\Desktop\FOTOS FINALES\20180128_1156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40198"/>
          <a:stretch/>
        </p:blipFill>
        <p:spPr bwMode="auto">
          <a:xfrm>
            <a:off x="4357054" y="2723938"/>
            <a:ext cx="2333586" cy="1857190"/>
          </a:xfrm>
          <a:prstGeom prst="rect">
            <a:avLst/>
          </a:prstGeom>
          <a:noFill/>
          <a:ln w="12700">
            <a:solidFill>
              <a:srgbClr val="7B744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redondeado 16"/>
          <p:cNvSpPr/>
          <p:nvPr/>
        </p:nvSpPr>
        <p:spPr>
          <a:xfrm>
            <a:off x="683567" y="5050932"/>
            <a:ext cx="3150537" cy="852893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Envasado, etiquetado y transporte de la muestra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>
            <a:stCxn id="9" idx="3"/>
          </p:cNvCxnSpPr>
          <p:nvPr/>
        </p:nvCxnSpPr>
        <p:spPr>
          <a:xfrm>
            <a:off x="3876954" y="3195627"/>
            <a:ext cx="391270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683567" y="1939533"/>
            <a:ext cx="3210022" cy="608676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Toma de parámetros en campo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3876954" y="2243871"/>
            <a:ext cx="391270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733131" y="5477377"/>
            <a:ext cx="391270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7230402" y="4233639"/>
            <a:ext cx="1625566" cy="1634585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DBO, DQO, ST, SST, SSV, grasas-aceites y tensoactivos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83567" y="3950108"/>
            <a:ext cx="3193387" cy="852893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Preparación muestra compuesta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3834104" y="5477377"/>
            <a:ext cx="391270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4284859" y="5072593"/>
            <a:ext cx="2448272" cy="809567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Laboratorio L3C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EPMAPS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2" name="Imagen 31" descr="D:\Desktop\FOTOS FINALES\20180128_1152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0" t="11570" r="18923" b="11076"/>
          <a:stretch/>
        </p:blipFill>
        <p:spPr bwMode="auto">
          <a:xfrm>
            <a:off x="7020271" y="821765"/>
            <a:ext cx="1764704" cy="1787959"/>
          </a:xfrm>
          <a:prstGeom prst="rect">
            <a:avLst/>
          </a:prstGeom>
          <a:noFill/>
          <a:ln>
            <a:solidFill>
              <a:srgbClr val="63885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Conector recto 57"/>
          <p:cNvCxnSpPr/>
          <p:nvPr/>
        </p:nvCxnSpPr>
        <p:spPr>
          <a:xfrm>
            <a:off x="3203848" y="10601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>
            <a:endCxn id="17" idx="1"/>
          </p:cNvCxnSpPr>
          <p:nvPr/>
        </p:nvCxnSpPr>
        <p:spPr>
          <a:xfrm>
            <a:off x="395536" y="5477377"/>
            <a:ext cx="288031" cy="2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>
            <a:endCxn id="6" idx="1"/>
          </p:cNvCxnSpPr>
          <p:nvPr/>
        </p:nvCxnSpPr>
        <p:spPr>
          <a:xfrm>
            <a:off x="395535" y="1273140"/>
            <a:ext cx="288032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>
            <a:endCxn id="24" idx="1"/>
          </p:cNvCxnSpPr>
          <p:nvPr/>
        </p:nvCxnSpPr>
        <p:spPr>
          <a:xfrm>
            <a:off x="395535" y="2243871"/>
            <a:ext cx="288032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>
            <a:endCxn id="9" idx="1"/>
          </p:cNvCxnSpPr>
          <p:nvPr/>
        </p:nvCxnSpPr>
        <p:spPr>
          <a:xfrm>
            <a:off x="395535" y="3195626"/>
            <a:ext cx="288032" cy="1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395535" y="4407985"/>
            <a:ext cx="288031" cy="0"/>
          </a:xfrm>
          <a:prstGeom prst="straightConnector1">
            <a:avLst/>
          </a:prstGeom>
          <a:ln>
            <a:solidFill>
              <a:srgbClr val="6388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95535" y="1273140"/>
            <a:ext cx="0" cy="4204237"/>
          </a:xfrm>
          <a:prstGeom prst="line">
            <a:avLst/>
          </a:prstGeom>
          <a:ln>
            <a:solidFill>
              <a:srgbClr val="24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redondeado 32"/>
          <p:cNvSpPr/>
          <p:nvPr/>
        </p:nvSpPr>
        <p:spPr>
          <a:xfrm>
            <a:off x="4313159" y="1800157"/>
            <a:ext cx="2448272" cy="809567"/>
          </a:xfrm>
          <a:prstGeom prst="roundRect">
            <a:avLst/>
          </a:prstGeom>
          <a:noFill/>
          <a:ln>
            <a:solidFill>
              <a:srgbClr val="638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T, pH, turbidez</a:t>
            </a:r>
            <a:r>
              <a:rPr lang="es-ES" smtClean="0">
                <a:solidFill>
                  <a:schemeClr val="tx1"/>
                </a:solidFill>
              </a:rPr>
              <a:t>, O</a:t>
            </a:r>
            <a:r>
              <a:rPr lang="es-ES" sz="1000" smtClean="0">
                <a:solidFill>
                  <a:schemeClr val="tx1"/>
                </a:solidFill>
              </a:rPr>
              <a:t>2</a:t>
            </a:r>
            <a:r>
              <a:rPr lang="es-ES" smtClean="0">
                <a:solidFill>
                  <a:schemeClr val="tx1"/>
                </a:solidFill>
              </a:rPr>
              <a:t>,SSed 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4" name="Conector recto de flecha 13"/>
          <p:cNvCxnSpPr>
            <a:stCxn id="33" idx="3"/>
          </p:cNvCxnSpPr>
          <p:nvPr/>
        </p:nvCxnSpPr>
        <p:spPr>
          <a:xfrm flipV="1">
            <a:off x="6761431" y="2204940"/>
            <a:ext cx="258840" cy="1"/>
          </a:xfrm>
          <a:prstGeom prst="straightConnector1">
            <a:avLst/>
          </a:prstGeom>
          <a:ln>
            <a:solidFill>
              <a:srgbClr val="3194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9177</TotalTime>
  <Words>2504</Words>
  <Application>Microsoft Office PowerPoint</Application>
  <PresentationFormat>Presentación en pantalla (4:3)</PresentationFormat>
  <Paragraphs>617</Paragraphs>
  <Slides>40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Aharoni</vt:lpstr>
      <vt:lpstr>Arial</vt:lpstr>
      <vt:lpstr>Berlin Sans FB</vt:lpstr>
      <vt:lpstr>Calibri</vt:lpstr>
      <vt:lpstr>Cambria Math</vt:lpstr>
      <vt:lpstr>DejaVuSans</vt:lpstr>
      <vt:lpstr>Symbol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Monica</cp:lastModifiedBy>
  <cp:revision>656</cp:revision>
  <dcterms:created xsi:type="dcterms:W3CDTF">2013-04-13T15:30:01Z</dcterms:created>
  <dcterms:modified xsi:type="dcterms:W3CDTF">2018-03-22T12:07:12Z</dcterms:modified>
</cp:coreProperties>
</file>