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1"/>
  </p:notesMasterIdLst>
  <p:sldIdLst>
    <p:sldId id="293" r:id="rId2"/>
    <p:sldId id="321" r:id="rId3"/>
    <p:sldId id="257" r:id="rId4"/>
    <p:sldId id="322" r:id="rId5"/>
    <p:sldId id="324" r:id="rId6"/>
    <p:sldId id="325" r:id="rId7"/>
    <p:sldId id="326" r:id="rId8"/>
    <p:sldId id="327" r:id="rId9"/>
    <p:sldId id="328" r:id="rId10"/>
    <p:sldId id="373" r:id="rId11"/>
    <p:sldId id="374" r:id="rId12"/>
    <p:sldId id="375" r:id="rId13"/>
    <p:sldId id="329" r:id="rId14"/>
    <p:sldId id="323" r:id="rId15"/>
    <p:sldId id="330" r:id="rId16"/>
    <p:sldId id="334" r:id="rId17"/>
    <p:sldId id="333" r:id="rId18"/>
    <p:sldId id="397" r:id="rId19"/>
    <p:sldId id="331" r:id="rId20"/>
    <p:sldId id="332" r:id="rId21"/>
    <p:sldId id="339" r:id="rId22"/>
    <p:sldId id="340" r:id="rId23"/>
    <p:sldId id="341" r:id="rId24"/>
    <p:sldId id="376" r:id="rId25"/>
    <p:sldId id="390" r:id="rId26"/>
    <p:sldId id="391" r:id="rId27"/>
    <p:sldId id="392" r:id="rId28"/>
    <p:sldId id="393" r:id="rId29"/>
    <p:sldId id="344" r:id="rId30"/>
    <p:sldId id="394" r:id="rId31"/>
    <p:sldId id="399" r:id="rId32"/>
    <p:sldId id="400" r:id="rId33"/>
    <p:sldId id="401" r:id="rId34"/>
    <p:sldId id="402" r:id="rId35"/>
    <p:sldId id="407" r:id="rId36"/>
    <p:sldId id="408" r:id="rId37"/>
    <p:sldId id="409" r:id="rId38"/>
    <p:sldId id="410" r:id="rId39"/>
    <p:sldId id="411" r:id="rId40"/>
    <p:sldId id="412" r:id="rId41"/>
    <p:sldId id="413" r:id="rId42"/>
    <p:sldId id="414" r:id="rId43"/>
    <p:sldId id="415" r:id="rId44"/>
    <p:sldId id="416" r:id="rId45"/>
    <p:sldId id="403" r:id="rId46"/>
    <p:sldId id="404" r:id="rId47"/>
    <p:sldId id="417" r:id="rId48"/>
    <p:sldId id="405" r:id="rId49"/>
    <p:sldId id="406" r:id="rId50"/>
    <p:sldId id="418" r:id="rId51"/>
    <p:sldId id="419" r:id="rId52"/>
    <p:sldId id="420" r:id="rId53"/>
    <p:sldId id="421" r:id="rId54"/>
    <p:sldId id="422" r:id="rId55"/>
    <p:sldId id="423" r:id="rId56"/>
    <p:sldId id="368" r:id="rId57"/>
    <p:sldId id="371" r:id="rId58"/>
    <p:sldId id="424" r:id="rId59"/>
    <p:sldId id="320" r:id="rId6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Luna" initials="AL" lastIdx="1" clrIdx="0">
    <p:extLst>
      <p:ext uri="{19B8F6BF-5375-455C-9EA6-DF929625EA0E}">
        <p15:presenceInfo xmlns:p15="http://schemas.microsoft.com/office/powerpoint/2012/main" userId="9917be5cf96f1d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4" autoAdjust="0"/>
    <p:restoredTop sz="86323"/>
  </p:normalViewPr>
  <p:slideViewPr>
    <p:cSldViewPr snapToGrid="0">
      <p:cViewPr varScale="1">
        <p:scale>
          <a:sx n="40" d="100"/>
          <a:sy n="40" d="100"/>
        </p:scale>
        <p:origin x="54"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6CEE4-8C26-A941-8697-38DD7A38A54C}" type="doc">
      <dgm:prSet loTypeId="urn:microsoft.com/office/officeart/2008/layout/LinedList" loCatId="" qsTypeId="urn:microsoft.com/office/officeart/2005/8/quickstyle/simple1" qsCatId="simple" csTypeId="urn:microsoft.com/office/officeart/2005/8/colors/accent6_5" csCatId="accent6" phldr="1"/>
      <dgm:spPr/>
      <dgm:t>
        <a:bodyPr/>
        <a:lstStyle/>
        <a:p>
          <a:endParaRPr lang="es-ES_tradnl"/>
        </a:p>
      </dgm:t>
    </dgm:pt>
    <dgm:pt modelId="{7F1B9DD8-DF8F-F54B-BA00-1F5106535C95}">
      <dgm:prSet phldrT="[Texto]" custT="1"/>
      <dgm:spPr/>
      <dgm:t>
        <a:bodyPr/>
        <a:lstStyle/>
        <a:p>
          <a:r>
            <a:rPr lang="es-EC" sz="1800" dirty="0" smtClean="0">
              <a:latin typeface="Arial" panose="020B0604020202020204" pitchFamily="34" charset="0"/>
              <a:cs typeface="Arial" panose="020B0604020202020204" pitchFamily="34" charset="0"/>
            </a:rPr>
            <a:t>Antecedentes</a:t>
          </a:r>
          <a:endParaRPr lang="es-ES_tradnl" sz="1800" dirty="0"/>
        </a:p>
      </dgm:t>
    </dgm:pt>
    <dgm:pt modelId="{90EF860D-C384-DD45-9D39-395892E1944F}" type="parTrans" cxnId="{546F7B65-7ACE-3C40-A63A-05899E07A64D}">
      <dgm:prSet/>
      <dgm:spPr/>
      <dgm:t>
        <a:bodyPr/>
        <a:lstStyle/>
        <a:p>
          <a:endParaRPr lang="es-ES_tradnl" sz="1800"/>
        </a:p>
      </dgm:t>
    </dgm:pt>
    <dgm:pt modelId="{9A0887E4-9045-3F4C-AF21-5E7F0F83C862}" type="sibTrans" cxnId="{546F7B65-7ACE-3C40-A63A-05899E07A64D}">
      <dgm:prSet/>
      <dgm:spPr/>
      <dgm:t>
        <a:bodyPr/>
        <a:lstStyle/>
        <a:p>
          <a:endParaRPr lang="es-ES_tradnl" sz="1800"/>
        </a:p>
      </dgm:t>
    </dgm:pt>
    <dgm:pt modelId="{E11A584C-95A0-B34E-81DB-F770614A4803}">
      <dgm:prSet custT="1"/>
      <dgm:spPr/>
      <dgm:t>
        <a:bodyPr/>
        <a:lstStyle/>
        <a:p>
          <a:r>
            <a:rPr lang="es-EC" sz="1800" dirty="0" smtClean="0">
              <a:latin typeface="Arial" panose="020B0604020202020204" pitchFamily="34" charset="0"/>
              <a:cs typeface="Arial" panose="020B0604020202020204" pitchFamily="34" charset="0"/>
            </a:rPr>
            <a:t>Justificación</a:t>
          </a:r>
          <a:endParaRPr lang="es-EC" sz="1800" dirty="0" smtClean="0">
            <a:latin typeface="Arial" panose="020B0604020202020204" pitchFamily="34" charset="0"/>
            <a:cs typeface="Arial" panose="020B0604020202020204" pitchFamily="34" charset="0"/>
          </a:endParaRPr>
        </a:p>
      </dgm:t>
    </dgm:pt>
    <dgm:pt modelId="{395C5DD9-12F3-4946-A1A8-29DD459690AF}" type="parTrans" cxnId="{6B40DD60-C2E5-854F-8887-D41FBFB59197}">
      <dgm:prSet/>
      <dgm:spPr/>
      <dgm:t>
        <a:bodyPr/>
        <a:lstStyle/>
        <a:p>
          <a:endParaRPr lang="es-ES_tradnl" sz="1800"/>
        </a:p>
      </dgm:t>
    </dgm:pt>
    <dgm:pt modelId="{7CB09726-B1F3-CB49-B66D-709D09D06EA3}" type="sibTrans" cxnId="{6B40DD60-C2E5-854F-8887-D41FBFB59197}">
      <dgm:prSet/>
      <dgm:spPr/>
      <dgm:t>
        <a:bodyPr/>
        <a:lstStyle/>
        <a:p>
          <a:endParaRPr lang="es-ES_tradnl" sz="1800"/>
        </a:p>
      </dgm:t>
    </dgm:pt>
    <dgm:pt modelId="{F48C5081-FD65-4E4C-9F4A-0B3DD2141383}">
      <dgm:prSet custT="1"/>
      <dgm:spPr/>
      <dgm:t>
        <a:bodyPr/>
        <a:lstStyle/>
        <a:p>
          <a:r>
            <a:rPr lang="es-EC" sz="1800" dirty="0" smtClean="0">
              <a:latin typeface="Arial" panose="020B0604020202020204" pitchFamily="34" charset="0"/>
              <a:cs typeface="Arial" panose="020B0604020202020204" pitchFamily="34" charset="0"/>
            </a:rPr>
            <a:t>Marco teórico</a:t>
          </a:r>
        </a:p>
      </dgm:t>
    </dgm:pt>
    <dgm:pt modelId="{7D33E17E-F5BE-B247-8ED2-F7D3AE8E2E96}" type="parTrans" cxnId="{178F6275-C424-B641-A739-03F8E84CD6DE}">
      <dgm:prSet/>
      <dgm:spPr/>
      <dgm:t>
        <a:bodyPr/>
        <a:lstStyle/>
        <a:p>
          <a:endParaRPr lang="es-ES_tradnl" sz="1800"/>
        </a:p>
      </dgm:t>
    </dgm:pt>
    <dgm:pt modelId="{001B8216-D92B-9F4B-A690-3C2E4BC56187}" type="sibTrans" cxnId="{178F6275-C424-B641-A739-03F8E84CD6DE}">
      <dgm:prSet/>
      <dgm:spPr/>
      <dgm:t>
        <a:bodyPr/>
        <a:lstStyle/>
        <a:p>
          <a:endParaRPr lang="es-ES_tradnl" sz="1800"/>
        </a:p>
      </dgm:t>
    </dgm:pt>
    <dgm:pt modelId="{F063EE11-4F47-4645-824F-363DD84E484B}">
      <dgm:prSet custT="1"/>
      <dgm:spPr/>
      <dgm:t>
        <a:bodyPr/>
        <a:lstStyle/>
        <a:p>
          <a:r>
            <a:rPr lang="es-EC" sz="1800" dirty="0" smtClean="0">
              <a:latin typeface="Arial" panose="020B0604020202020204" pitchFamily="34" charset="0"/>
              <a:cs typeface="Arial" panose="020B0604020202020204" pitchFamily="34" charset="0"/>
            </a:rPr>
            <a:t>Métodos y Materiales</a:t>
          </a:r>
          <a:endParaRPr lang="es-EC" sz="1800" dirty="0" smtClean="0">
            <a:latin typeface="Arial" panose="020B0604020202020204" pitchFamily="34" charset="0"/>
            <a:cs typeface="Arial" panose="020B0604020202020204" pitchFamily="34" charset="0"/>
          </a:endParaRPr>
        </a:p>
      </dgm:t>
    </dgm:pt>
    <dgm:pt modelId="{DCCEB343-F121-E249-9BA0-D950BA56C252}" type="parTrans" cxnId="{CD2025C3-8109-2046-8310-E5D45AD2C109}">
      <dgm:prSet/>
      <dgm:spPr/>
      <dgm:t>
        <a:bodyPr/>
        <a:lstStyle/>
        <a:p>
          <a:endParaRPr lang="es-ES_tradnl" sz="1800"/>
        </a:p>
      </dgm:t>
    </dgm:pt>
    <dgm:pt modelId="{0A341603-B9B9-314B-81E7-EE1F70D74CB7}" type="sibTrans" cxnId="{CD2025C3-8109-2046-8310-E5D45AD2C109}">
      <dgm:prSet/>
      <dgm:spPr/>
      <dgm:t>
        <a:bodyPr/>
        <a:lstStyle/>
        <a:p>
          <a:endParaRPr lang="es-ES_tradnl" sz="1800"/>
        </a:p>
      </dgm:t>
    </dgm:pt>
    <dgm:pt modelId="{0AC526A0-D015-374F-B09F-A51E05B8CE9F}">
      <dgm:prSet custT="1"/>
      <dgm:spPr/>
      <dgm:t>
        <a:bodyPr/>
        <a:lstStyle/>
        <a:p>
          <a:r>
            <a:rPr lang="es-EC" sz="1800" dirty="0" smtClean="0">
              <a:latin typeface="Arial" panose="020B0604020202020204" pitchFamily="34" charset="0"/>
              <a:cs typeface="Arial" panose="020B0604020202020204" pitchFamily="34" charset="0"/>
            </a:rPr>
            <a:t>Objetivos</a:t>
          </a:r>
        </a:p>
      </dgm:t>
    </dgm:pt>
    <dgm:pt modelId="{936A654D-95FA-2940-93E4-1ED33B20AB5D}" type="parTrans" cxnId="{2832854F-9CDE-AA4B-93A6-F1F70A3C0214}">
      <dgm:prSet/>
      <dgm:spPr/>
      <dgm:t>
        <a:bodyPr/>
        <a:lstStyle/>
        <a:p>
          <a:endParaRPr lang="es-ES_tradnl"/>
        </a:p>
      </dgm:t>
    </dgm:pt>
    <dgm:pt modelId="{C67103A7-2CD0-7B46-B1F3-131094D38234}" type="sibTrans" cxnId="{2832854F-9CDE-AA4B-93A6-F1F70A3C0214}">
      <dgm:prSet/>
      <dgm:spPr/>
      <dgm:t>
        <a:bodyPr/>
        <a:lstStyle/>
        <a:p>
          <a:endParaRPr lang="es-ES_tradnl"/>
        </a:p>
      </dgm:t>
    </dgm:pt>
    <dgm:pt modelId="{BB8BDBE9-4727-4F54-B1DD-0BFB41871F80}">
      <dgm:prSet custT="1"/>
      <dgm:spPr/>
      <dgm:t>
        <a:bodyPr/>
        <a:lstStyle/>
        <a:p>
          <a:r>
            <a:rPr lang="es-EC" sz="1800" dirty="0" smtClean="0">
              <a:latin typeface="Arial" panose="020B0604020202020204" pitchFamily="34" charset="0"/>
              <a:cs typeface="Arial" panose="020B0604020202020204" pitchFamily="34" charset="0"/>
            </a:rPr>
            <a:t>Desarrollo e Implementación</a:t>
          </a:r>
          <a:endParaRPr lang="es-EC" sz="1800" dirty="0" smtClean="0">
            <a:latin typeface="Arial" panose="020B0604020202020204" pitchFamily="34" charset="0"/>
            <a:cs typeface="Arial" panose="020B0604020202020204" pitchFamily="34" charset="0"/>
          </a:endParaRPr>
        </a:p>
      </dgm:t>
    </dgm:pt>
    <dgm:pt modelId="{B7098A9A-C424-4AF0-BDE8-EC8573AAA724}" type="parTrans" cxnId="{F86F467B-3987-4ED9-9971-628EF3EE1E5C}">
      <dgm:prSet/>
      <dgm:spPr/>
      <dgm:t>
        <a:bodyPr/>
        <a:lstStyle/>
        <a:p>
          <a:endParaRPr lang="es-EC"/>
        </a:p>
      </dgm:t>
    </dgm:pt>
    <dgm:pt modelId="{6010FE10-6809-44B2-925F-06D271DFF99A}" type="sibTrans" cxnId="{F86F467B-3987-4ED9-9971-628EF3EE1E5C}">
      <dgm:prSet/>
      <dgm:spPr/>
      <dgm:t>
        <a:bodyPr/>
        <a:lstStyle/>
        <a:p>
          <a:endParaRPr lang="es-EC"/>
        </a:p>
      </dgm:t>
    </dgm:pt>
    <dgm:pt modelId="{D149CA28-C024-43F9-B5B1-7FAF9FFB89B6}">
      <dgm:prSet custT="1"/>
      <dgm:spPr/>
      <dgm:t>
        <a:bodyPr/>
        <a:lstStyle/>
        <a:p>
          <a:r>
            <a:rPr lang="es-EC" sz="1800" dirty="0" smtClean="0">
              <a:latin typeface="Arial" panose="020B0604020202020204" pitchFamily="34" charset="0"/>
              <a:cs typeface="Arial" panose="020B0604020202020204" pitchFamily="34" charset="0"/>
            </a:rPr>
            <a:t>Análisis de Resultados</a:t>
          </a:r>
          <a:endParaRPr lang="es-EC" sz="1800" dirty="0" smtClean="0">
            <a:latin typeface="Arial" panose="020B0604020202020204" pitchFamily="34" charset="0"/>
            <a:cs typeface="Arial" panose="020B0604020202020204" pitchFamily="34" charset="0"/>
          </a:endParaRPr>
        </a:p>
      </dgm:t>
    </dgm:pt>
    <dgm:pt modelId="{63859FA0-1193-476E-803C-E4C4FDE40418}" type="parTrans" cxnId="{129F9A46-4393-4DBA-B907-F09240B4D885}">
      <dgm:prSet/>
      <dgm:spPr/>
      <dgm:t>
        <a:bodyPr/>
        <a:lstStyle/>
        <a:p>
          <a:endParaRPr lang="es-EC"/>
        </a:p>
      </dgm:t>
    </dgm:pt>
    <dgm:pt modelId="{DF95D449-77BC-4B6D-9CC8-5CC5E14AA7F6}" type="sibTrans" cxnId="{129F9A46-4393-4DBA-B907-F09240B4D885}">
      <dgm:prSet/>
      <dgm:spPr/>
      <dgm:t>
        <a:bodyPr/>
        <a:lstStyle/>
        <a:p>
          <a:endParaRPr lang="es-EC"/>
        </a:p>
      </dgm:t>
    </dgm:pt>
    <dgm:pt modelId="{C7F2E2AA-95A3-42CE-AE87-410EC5A311DF}">
      <dgm:prSet custT="1"/>
      <dgm:spPr/>
      <dgm:t>
        <a:bodyPr/>
        <a:lstStyle/>
        <a:p>
          <a:r>
            <a:rPr lang="es-EC" sz="1800" dirty="0" smtClean="0">
              <a:latin typeface="Arial" panose="020B0604020202020204" pitchFamily="34" charset="0"/>
              <a:cs typeface="Arial" panose="020B0604020202020204" pitchFamily="34" charset="0"/>
            </a:rPr>
            <a:t>Conclusiones y </a:t>
          </a:r>
          <a:r>
            <a:rPr lang="es-EC" sz="1800" dirty="0" smtClean="0">
              <a:latin typeface="Arial" panose="020B0604020202020204" pitchFamily="34" charset="0"/>
              <a:cs typeface="Arial" panose="020B0604020202020204" pitchFamily="34" charset="0"/>
            </a:rPr>
            <a:t>Recomendaciones</a:t>
          </a:r>
          <a:endParaRPr lang="es-EC" sz="1800" dirty="0" smtClean="0">
            <a:latin typeface="Arial" panose="020B0604020202020204" pitchFamily="34" charset="0"/>
            <a:cs typeface="Arial" panose="020B0604020202020204" pitchFamily="34" charset="0"/>
          </a:endParaRPr>
        </a:p>
      </dgm:t>
    </dgm:pt>
    <dgm:pt modelId="{60E5E6E5-99C2-44AA-9F3C-A24A6963A87B}" type="parTrans" cxnId="{2E339D6E-145B-4E63-940D-818580A34FF8}">
      <dgm:prSet/>
      <dgm:spPr/>
      <dgm:t>
        <a:bodyPr/>
        <a:lstStyle/>
        <a:p>
          <a:endParaRPr lang="es-EC"/>
        </a:p>
      </dgm:t>
    </dgm:pt>
    <dgm:pt modelId="{79CD6DDF-051A-404C-A35E-7A7B079A0F71}" type="sibTrans" cxnId="{2E339D6E-145B-4E63-940D-818580A34FF8}">
      <dgm:prSet/>
      <dgm:spPr/>
      <dgm:t>
        <a:bodyPr/>
        <a:lstStyle/>
        <a:p>
          <a:endParaRPr lang="es-EC"/>
        </a:p>
      </dgm:t>
    </dgm:pt>
    <dgm:pt modelId="{8317DB36-D8C6-964C-BE51-61CE44243DD5}" type="pres">
      <dgm:prSet presAssocID="{C466CEE4-8C26-A941-8697-38DD7A38A54C}" presName="vert0" presStyleCnt="0">
        <dgm:presLayoutVars>
          <dgm:dir/>
          <dgm:animOne val="branch"/>
          <dgm:animLvl val="lvl"/>
        </dgm:presLayoutVars>
      </dgm:prSet>
      <dgm:spPr/>
      <dgm:t>
        <a:bodyPr/>
        <a:lstStyle/>
        <a:p>
          <a:endParaRPr lang="es-EC"/>
        </a:p>
      </dgm:t>
    </dgm:pt>
    <dgm:pt modelId="{E954D7D4-DE9C-C84C-952D-85C765FB80EF}" type="pres">
      <dgm:prSet presAssocID="{7F1B9DD8-DF8F-F54B-BA00-1F5106535C95}" presName="thickLine" presStyleLbl="alignNode1" presStyleIdx="0" presStyleCnt="8"/>
      <dgm:spPr/>
    </dgm:pt>
    <dgm:pt modelId="{F5644C65-65A6-834D-B35C-99CBDA981E31}" type="pres">
      <dgm:prSet presAssocID="{7F1B9DD8-DF8F-F54B-BA00-1F5106535C95}" presName="horz1" presStyleCnt="0"/>
      <dgm:spPr/>
    </dgm:pt>
    <dgm:pt modelId="{C9299FE7-8C26-EA4E-A69B-4B0FC2AC6FAC}" type="pres">
      <dgm:prSet presAssocID="{7F1B9DD8-DF8F-F54B-BA00-1F5106535C95}" presName="tx1" presStyleLbl="revTx" presStyleIdx="0" presStyleCnt="8"/>
      <dgm:spPr/>
      <dgm:t>
        <a:bodyPr/>
        <a:lstStyle/>
        <a:p>
          <a:endParaRPr lang="es-EC"/>
        </a:p>
      </dgm:t>
    </dgm:pt>
    <dgm:pt modelId="{284173A9-B553-8D49-A69E-496DFA554C4D}" type="pres">
      <dgm:prSet presAssocID="{7F1B9DD8-DF8F-F54B-BA00-1F5106535C95}" presName="vert1" presStyleCnt="0"/>
      <dgm:spPr/>
    </dgm:pt>
    <dgm:pt modelId="{C5AE40D0-9227-934E-914B-156EAE925DFA}" type="pres">
      <dgm:prSet presAssocID="{E11A584C-95A0-B34E-81DB-F770614A4803}" presName="thickLine" presStyleLbl="alignNode1" presStyleIdx="1" presStyleCnt="8"/>
      <dgm:spPr/>
    </dgm:pt>
    <dgm:pt modelId="{0B63C393-2DBF-6740-9408-AA2F6664F14E}" type="pres">
      <dgm:prSet presAssocID="{E11A584C-95A0-B34E-81DB-F770614A4803}" presName="horz1" presStyleCnt="0"/>
      <dgm:spPr/>
    </dgm:pt>
    <dgm:pt modelId="{43D2EA6E-D887-D343-A777-5B3E6AAC43D5}" type="pres">
      <dgm:prSet presAssocID="{E11A584C-95A0-B34E-81DB-F770614A4803}" presName="tx1" presStyleLbl="revTx" presStyleIdx="1" presStyleCnt="8"/>
      <dgm:spPr/>
      <dgm:t>
        <a:bodyPr/>
        <a:lstStyle/>
        <a:p>
          <a:endParaRPr lang="es-EC"/>
        </a:p>
      </dgm:t>
    </dgm:pt>
    <dgm:pt modelId="{E6427A33-B02F-8F4F-A2FC-9ACD3424EF9A}" type="pres">
      <dgm:prSet presAssocID="{E11A584C-95A0-B34E-81DB-F770614A4803}" presName="vert1" presStyleCnt="0"/>
      <dgm:spPr/>
    </dgm:pt>
    <dgm:pt modelId="{19071643-2118-934D-8D6C-8898C3F4F2DF}" type="pres">
      <dgm:prSet presAssocID="{0AC526A0-D015-374F-B09F-A51E05B8CE9F}" presName="thickLine" presStyleLbl="alignNode1" presStyleIdx="2" presStyleCnt="8"/>
      <dgm:spPr/>
    </dgm:pt>
    <dgm:pt modelId="{9272B12E-EC0A-474B-B429-3E677D52CBCB}" type="pres">
      <dgm:prSet presAssocID="{0AC526A0-D015-374F-B09F-A51E05B8CE9F}" presName="horz1" presStyleCnt="0"/>
      <dgm:spPr/>
    </dgm:pt>
    <dgm:pt modelId="{147B9946-A335-AB4B-9A05-44569C4CC921}" type="pres">
      <dgm:prSet presAssocID="{0AC526A0-D015-374F-B09F-A51E05B8CE9F}" presName="tx1" presStyleLbl="revTx" presStyleIdx="2" presStyleCnt="8"/>
      <dgm:spPr/>
      <dgm:t>
        <a:bodyPr/>
        <a:lstStyle/>
        <a:p>
          <a:endParaRPr lang="es-ES_tradnl"/>
        </a:p>
      </dgm:t>
    </dgm:pt>
    <dgm:pt modelId="{1DBA7908-DBE2-1648-BFA8-101434481B6F}" type="pres">
      <dgm:prSet presAssocID="{0AC526A0-D015-374F-B09F-A51E05B8CE9F}" presName="vert1" presStyleCnt="0"/>
      <dgm:spPr/>
    </dgm:pt>
    <dgm:pt modelId="{0E787158-8CCA-FA44-86D1-86803DEE3DFD}" type="pres">
      <dgm:prSet presAssocID="{F48C5081-FD65-4E4C-9F4A-0B3DD2141383}" presName="thickLine" presStyleLbl="alignNode1" presStyleIdx="3" presStyleCnt="8"/>
      <dgm:spPr/>
    </dgm:pt>
    <dgm:pt modelId="{6FBC4E4C-890F-174A-9C5A-2449EF319957}" type="pres">
      <dgm:prSet presAssocID="{F48C5081-FD65-4E4C-9F4A-0B3DD2141383}" presName="horz1" presStyleCnt="0"/>
      <dgm:spPr/>
    </dgm:pt>
    <dgm:pt modelId="{8E59591C-A173-6547-B00A-930A0427F44C}" type="pres">
      <dgm:prSet presAssocID="{F48C5081-FD65-4E4C-9F4A-0B3DD2141383}" presName="tx1" presStyleLbl="revTx" presStyleIdx="3" presStyleCnt="8"/>
      <dgm:spPr/>
      <dgm:t>
        <a:bodyPr/>
        <a:lstStyle/>
        <a:p>
          <a:endParaRPr lang="es-EC"/>
        </a:p>
      </dgm:t>
    </dgm:pt>
    <dgm:pt modelId="{F8C9829D-56E0-B040-A9C1-C70D26489222}" type="pres">
      <dgm:prSet presAssocID="{F48C5081-FD65-4E4C-9F4A-0B3DD2141383}" presName="vert1" presStyleCnt="0"/>
      <dgm:spPr/>
    </dgm:pt>
    <dgm:pt modelId="{97948839-FBDA-384F-A14C-A4F72759851A}" type="pres">
      <dgm:prSet presAssocID="{F063EE11-4F47-4645-824F-363DD84E484B}" presName="thickLine" presStyleLbl="alignNode1" presStyleIdx="4" presStyleCnt="8"/>
      <dgm:spPr/>
    </dgm:pt>
    <dgm:pt modelId="{0FDC2EC6-7585-ED4A-98A5-8ADE1FA22D3A}" type="pres">
      <dgm:prSet presAssocID="{F063EE11-4F47-4645-824F-363DD84E484B}" presName="horz1" presStyleCnt="0"/>
      <dgm:spPr/>
    </dgm:pt>
    <dgm:pt modelId="{FDDF219A-4B45-4C4F-972E-B33580D0D344}" type="pres">
      <dgm:prSet presAssocID="{F063EE11-4F47-4645-824F-363DD84E484B}" presName="tx1" presStyleLbl="revTx" presStyleIdx="4" presStyleCnt="8"/>
      <dgm:spPr/>
      <dgm:t>
        <a:bodyPr/>
        <a:lstStyle/>
        <a:p>
          <a:endParaRPr lang="es-EC"/>
        </a:p>
      </dgm:t>
    </dgm:pt>
    <dgm:pt modelId="{17CF9F33-77DC-9B43-9C9D-719763A75CB8}" type="pres">
      <dgm:prSet presAssocID="{F063EE11-4F47-4645-824F-363DD84E484B}" presName="vert1" presStyleCnt="0"/>
      <dgm:spPr/>
    </dgm:pt>
    <dgm:pt modelId="{9BC8B17B-E18B-4D0D-9C88-D23E6C72027A}" type="pres">
      <dgm:prSet presAssocID="{BB8BDBE9-4727-4F54-B1DD-0BFB41871F80}" presName="thickLine" presStyleLbl="alignNode1" presStyleIdx="5" presStyleCnt="8"/>
      <dgm:spPr/>
    </dgm:pt>
    <dgm:pt modelId="{1E47A398-1661-4573-8E0D-F0A44EB0FA4E}" type="pres">
      <dgm:prSet presAssocID="{BB8BDBE9-4727-4F54-B1DD-0BFB41871F80}" presName="horz1" presStyleCnt="0"/>
      <dgm:spPr/>
    </dgm:pt>
    <dgm:pt modelId="{F746A8A6-B3E4-47D7-B51A-BE701FB353E1}" type="pres">
      <dgm:prSet presAssocID="{BB8BDBE9-4727-4F54-B1DD-0BFB41871F80}" presName="tx1" presStyleLbl="revTx" presStyleIdx="5" presStyleCnt="8"/>
      <dgm:spPr/>
      <dgm:t>
        <a:bodyPr/>
        <a:lstStyle/>
        <a:p>
          <a:endParaRPr lang="es-EC"/>
        </a:p>
      </dgm:t>
    </dgm:pt>
    <dgm:pt modelId="{663807E4-6105-4AB9-ADDF-C2EF0FB8BAD6}" type="pres">
      <dgm:prSet presAssocID="{BB8BDBE9-4727-4F54-B1DD-0BFB41871F80}" presName="vert1" presStyleCnt="0"/>
      <dgm:spPr/>
    </dgm:pt>
    <dgm:pt modelId="{79C268AC-4371-4DBA-9F90-6003CA461BA7}" type="pres">
      <dgm:prSet presAssocID="{D149CA28-C024-43F9-B5B1-7FAF9FFB89B6}" presName="thickLine" presStyleLbl="alignNode1" presStyleIdx="6" presStyleCnt="8"/>
      <dgm:spPr/>
    </dgm:pt>
    <dgm:pt modelId="{77DD67D9-2BB4-41B1-8C1D-0F678817E4AA}" type="pres">
      <dgm:prSet presAssocID="{D149CA28-C024-43F9-B5B1-7FAF9FFB89B6}" presName="horz1" presStyleCnt="0"/>
      <dgm:spPr/>
    </dgm:pt>
    <dgm:pt modelId="{BC1D21F9-4747-4666-A640-0442700C59EF}" type="pres">
      <dgm:prSet presAssocID="{D149CA28-C024-43F9-B5B1-7FAF9FFB89B6}" presName="tx1" presStyleLbl="revTx" presStyleIdx="6" presStyleCnt="8"/>
      <dgm:spPr/>
      <dgm:t>
        <a:bodyPr/>
        <a:lstStyle/>
        <a:p>
          <a:endParaRPr lang="es-EC"/>
        </a:p>
      </dgm:t>
    </dgm:pt>
    <dgm:pt modelId="{47D8AB6B-F185-4B2B-9C54-AD0567162138}" type="pres">
      <dgm:prSet presAssocID="{D149CA28-C024-43F9-B5B1-7FAF9FFB89B6}" presName="vert1" presStyleCnt="0"/>
      <dgm:spPr/>
    </dgm:pt>
    <dgm:pt modelId="{80A306B0-AF50-4D2B-87F8-A751E7441CC7}" type="pres">
      <dgm:prSet presAssocID="{C7F2E2AA-95A3-42CE-AE87-410EC5A311DF}" presName="thickLine" presStyleLbl="alignNode1" presStyleIdx="7" presStyleCnt="8"/>
      <dgm:spPr/>
    </dgm:pt>
    <dgm:pt modelId="{488AC0EC-6F1A-43DA-8BFD-47C45E22CEE2}" type="pres">
      <dgm:prSet presAssocID="{C7F2E2AA-95A3-42CE-AE87-410EC5A311DF}" presName="horz1" presStyleCnt="0"/>
      <dgm:spPr/>
    </dgm:pt>
    <dgm:pt modelId="{971443BE-5E68-493E-943D-7F6CEA218A89}" type="pres">
      <dgm:prSet presAssocID="{C7F2E2AA-95A3-42CE-AE87-410EC5A311DF}" presName="tx1" presStyleLbl="revTx" presStyleIdx="7" presStyleCnt="8"/>
      <dgm:spPr/>
      <dgm:t>
        <a:bodyPr/>
        <a:lstStyle/>
        <a:p>
          <a:endParaRPr lang="es-EC"/>
        </a:p>
      </dgm:t>
    </dgm:pt>
    <dgm:pt modelId="{81214E11-E3CD-4821-A2E8-F2DE8FE15D07}" type="pres">
      <dgm:prSet presAssocID="{C7F2E2AA-95A3-42CE-AE87-410EC5A311DF}" presName="vert1" presStyleCnt="0"/>
      <dgm:spPr/>
    </dgm:pt>
  </dgm:ptLst>
  <dgm:cxnLst>
    <dgm:cxn modelId="{10762DC6-03F0-D94A-BF27-32F586F4E60A}" type="presOf" srcId="{F48C5081-FD65-4E4C-9F4A-0B3DD2141383}" destId="{8E59591C-A173-6547-B00A-930A0427F44C}" srcOrd="0" destOrd="0" presId="urn:microsoft.com/office/officeart/2008/layout/LinedList"/>
    <dgm:cxn modelId="{4851F49B-5824-DD44-8BAE-5EDAD09C7AA0}" type="presOf" srcId="{F063EE11-4F47-4645-824F-363DD84E484B}" destId="{FDDF219A-4B45-4C4F-972E-B33580D0D344}" srcOrd="0" destOrd="0" presId="urn:microsoft.com/office/officeart/2008/layout/LinedList"/>
    <dgm:cxn modelId="{546F7B65-7ACE-3C40-A63A-05899E07A64D}" srcId="{C466CEE4-8C26-A941-8697-38DD7A38A54C}" destId="{7F1B9DD8-DF8F-F54B-BA00-1F5106535C95}" srcOrd="0" destOrd="0" parTransId="{90EF860D-C384-DD45-9D39-395892E1944F}" sibTransId="{9A0887E4-9045-3F4C-AF21-5E7F0F83C862}"/>
    <dgm:cxn modelId="{6B40DD60-C2E5-854F-8887-D41FBFB59197}" srcId="{C466CEE4-8C26-A941-8697-38DD7A38A54C}" destId="{E11A584C-95A0-B34E-81DB-F770614A4803}" srcOrd="1" destOrd="0" parTransId="{395C5DD9-12F3-4946-A1A8-29DD459690AF}" sibTransId="{7CB09726-B1F3-CB49-B66D-709D09D06EA3}"/>
    <dgm:cxn modelId="{4321C395-75B4-4D69-8B46-F8A317A9E509}" type="presOf" srcId="{BB8BDBE9-4727-4F54-B1DD-0BFB41871F80}" destId="{F746A8A6-B3E4-47D7-B51A-BE701FB353E1}" srcOrd="0" destOrd="0" presId="urn:microsoft.com/office/officeart/2008/layout/LinedList"/>
    <dgm:cxn modelId="{2E339D6E-145B-4E63-940D-818580A34FF8}" srcId="{C466CEE4-8C26-A941-8697-38DD7A38A54C}" destId="{C7F2E2AA-95A3-42CE-AE87-410EC5A311DF}" srcOrd="7" destOrd="0" parTransId="{60E5E6E5-99C2-44AA-9F3C-A24A6963A87B}" sibTransId="{79CD6DDF-051A-404C-A35E-7A7B079A0F71}"/>
    <dgm:cxn modelId="{F86F467B-3987-4ED9-9971-628EF3EE1E5C}" srcId="{C466CEE4-8C26-A941-8697-38DD7A38A54C}" destId="{BB8BDBE9-4727-4F54-B1DD-0BFB41871F80}" srcOrd="5" destOrd="0" parTransId="{B7098A9A-C424-4AF0-BDE8-EC8573AAA724}" sibTransId="{6010FE10-6809-44B2-925F-06D271DFF99A}"/>
    <dgm:cxn modelId="{2832854F-9CDE-AA4B-93A6-F1F70A3C0214}" srcId="{C466CEE4-8C26-A941-8697-38DD7A38A54C}" destId="{0AC526A0-D015-374F-B09F-A51E05B8CE9F}" srcOrd="2" destOrd="0" parTransId="{936A654D-95FA-2940-93E4-1ED33B20AB5D}" sibTransId="{C67103A7-2CD0-7B46-B1F3-131094D38234}"/>
    <dgm:cxn modelId="{51102250-B417-9B41-B146-8BD250A5B858}" type="presOf" srcId="{7F1B9DD8-DF8F-F54B-BA00-1F5106535C95}" destId="{C9299FE7-8C26-EA4E-A69B-4B0FC2AC6FAC}" srcOrd="0" destOrd="0" presId="urn:microsoft.com/office/officeart/2008/layout/LinedList"/>
    <dgm:cxn modelId="{332D8E8E-216B-6042-9C15-8DAF7D9502D2}" type="presOf" srcId="{E11A584C-95A0-B34E-81DB-F770614A4803}" destId="{43D2EA6E-D887-D343-A777-5B3E6AAC43D5}" srcOrd="0" destOrd="0" presId="urn:microsoft.com/office/officeart/2008/layout/LinedList"/>
    <dgm:cxn modelId="{2DC798AB-3608-49D2-A445-63EBE05D2EA6}" type="presOf" srcId="{D149CA28-C024-43F9-B5B1-7FAF9FFB89B6}" destId="{BC1D21F9-4747-4666-A640-0442700C59EF}" srcOrd="0" destOrd="0" presId="urn:microsoft.com/office/officeart/2008/layout/LinedList"/>
    <dgm:cxn modelId="{129F9A46-4393-4DBA-B907-F09240B4D885}" srcId="{C466CEE4-8C26-A941-8697-38DD7A38A54C}" destId="{D149CA28-C024-43F9-B5B1-7FAF9FFB89B6}" srcOrd="6" destOrd="0" parTransId="{63859FA0-1193-476E-803C-E4C4FDE40418}" sibTransId="{DF95D449-77BC-4B6D-9CC8-5CC5E14AA7F6}"/>
    <dgm:cxn modelId="{96DC898E-20E6-FE40-B741-2D97AC5F406A}" type="presOf" srcId="{0AC526A0-D015-374F-B09F-A51E05B8CE9F}" destId="{147B9946-A335-AB4B-9A05-44569C4CC921}" srcOrd="0" destOrd="0" presId="urn:microsoft.com/office/officeart/2008/layout/LinedList"/>
    <dgm:cxn modelId="{178F6275-C424-B641-A739-03F8E84CD6DE}" srcId="{C466CEE4-8C26-A941-8697-38DD7A38A54C}" destId="{F48C5081-FD65-4E4C-9F4A-0B3DD2141383}" srcOrd="3" destOrd="0" parTransId="{7D33E17E-F5BE-B247-8ED2-F7D3AE8E2E96}" sibTransId="{001B8216-D92B-9F4B-A690-3C2E4BC56187}"/>
    <dgm:cxn modelId="{8C56D277-073E-8B47-BE8A-B7ADD108A41F}" type="presOf" srcId="{C466CEE4-8C26-A941-8697-38DD7A38A54C}" destId="{8317DB36-D8C6-964C-BE51-61CE44243DD5}" srcOrd="0" destOrd="0" presId="urn:microsoft.com/office/officeart/2008/layout/LinedList"/>
    <dgm:cxn modelId="{BA9F10B9-DAE4-4D87-AD62-046C5924C495}" type="presOf" srcId="{C7F2E2AA-95A3-42CE-AE87-410EC5A311DF}" destId="{971443BE-5E68-493E-943D-7F6CEA218A89}" srcOrd="0" destOrd="0" presId="urn:microsoft.com/office/officeart/2008/layout/LinedList"/>
    <dgm:cxn modelId="{CD2025C3-8109-2046-8310-E5D45AD2C109}" srcId="{C466CEE4-8C26-A941-8697-38DD7A38A54C}" destId="{F063EE11-4F47-4645-824F-363DD84E484B}" srcOrd="4" destOrd="0" parTransId="{DCCEB343-F121-E249-9BA0-D950BA56C252}" sibTransId="{0A341603-B9B9-314B-81E7-EE1F70D74CB7}"/>
    <dgm:cxn modelId="{20DF3BBC-E854-A647-82CE-C15EDA70CC3A}" type="presParOf" srcId="{8317DB36-D8C6-964C-BE51-61CE44243DD5}" destId="{E954D7D4-DE9C-C84C-952D-85C765FB80EF}" srcOrd="0" destOrd="0" presId="urn:microsoft.com/office/officeart/2008/layout/LinedList"/>
    <dgm:cxn modelId="{ECE8E30F-45A7-4C40-83C9-A6150F7F1127}" type="presParOf" srcId="{8317DB36-D8C6-964C-BE51-61CE44243DD5}" destId="{F5644C65-65A6-834D-B35C-99CBDA981E31}" srcOrd="1" destOrd="0" presId="urn:microsoft.com/office/officeart/2008/layout/LinedList"/>
    <dgm:cxn modelId="{CE4AE940-FE38-D643-9550-9C8A076B1966}" type="presParOf" srcId="{F5644C65-65A6-834D-B35C-99CBDA981E31}" destId="{C9299FE7-8C26-EA4E-A69B-4B0FC2AC6FAC}" srcOrd="0" destOrd="0" presId="urn:microsoft.com/office/officeart/2008/layout/LinedList"/>
    <dgm:cxn modelId="{4F35445D-4486-C543-8A79-6C2DA9F3CCBC}" type="presParOf" srcId="{F5644C65-65A6-834D-B35C-99CBDA981E31}" destId="{284173A9-B553-8D49-A69E-496DFA554C4D}" srcOrd="1" destOrd="0" presId="urn:microsoft.com/office/officeart/2008/layout/LinedList"/>
    <dgm:cxn modelId="{A3423AE6-1372-C44D-81CE-B9F6AF88C7E5}" type="presParOf" srcId="{8317DB36-D8C6-964C-BE51-61CE44243DD5}" destId="{C5AE40D0-9227-934E-914B-156EAE925DFA}" srcOrd="2" destOrd="0" presId="urn:microsoft.com/office/officeart/2008/layout/LinedList"/>
    <dgm:cxn modelId="{1243D198-4A1C-5A44-9EDC-A774891C54AC}" type="presParOf" srcId="{8317DB36-D8C6-964C-BE51-61CE44243DD5}" destId="{0B63C393-2DBF-6740-9408-AA2F6664F14E}" srcOrd="3" destOrd="0" presId="urn:microsoft.com/office/officeart/2008/layout/LinedList"/>
    <dgm:cxn modelId="{F606CD73-5B0C-F44D-917A-0FEF899E027E}" type="presParOf" srcId="{0B63C393-2DBF-6740-9408-AA2F6664F14E}" destId="{43D2EA6E-D887-D343-A777-5B3E6AAC43D5}" srcOrd="0" destOrd="0" presId="urn:microsoft.com/office/officeart/2008/layout/LinedList"/>
    <dgm:cxn modelId="{5B2516D5-2ECC-364C-90F0-99EBF036FFBC}" type="presParOf" srcId="{0B63C393-2DBF-6740-9408-AA2F6664F14E}" destId="{E6427A33-B02F-8F4F-A2FC-9ACD3424EF9A}" srcOrd="1" destOrd="0" presId="urn:microsoft.com/office/officeart/2008/layout/LinedList"/>
    <dgm:cxn modelId="{A4DF2377-20E4-184C-9788-6EE9211FBB7A}" type="presParOf" srcId="{8317DB36-D8C6-964C-BE51-61CE44243DD5}" destId="{19071643-2118-934D-8D6C-8898C3F4F2DF}" srcOrd="4" destOrd="0" presId="urn:microsoft.com/office/officeart/2008/layout/LinedList"/>
    <dgm:cxn modelId="{DA18173C-F84D-F34B-9401-108234F349C9}" type="presParOf" srcId="{8317DB36-D8C6-964C-BE51-61CE44243DD5}" destId="{9272B12E-EC0A-474B-B429-3E677D52CBCB}" srcOrd="5" destOrd="0" presId="urn:microsoft.com/office/officeart/2008/layout/LinedList"/>
    <dgm:cxn modelId="{CBD781CA-3BC7-8F4E-AE87-76A63B99D9C1}" type="presParOf" srcId="{9272B12E-EC0A-474B-B429-3E677D52CBCB}" destId="{147B9946-A335-AB4B-9A05-44569C4CC921}" srcOrd="0" destOrd="0" presId="urn:microsoft.com/office/officeart/2008/layout/LinedList"/>
    <dgm:cxn modelId="{0BB06A4B-3D1A-A14E-BEFD-83ABDC7120D7}" type="presParOf" srcId="{9272B12E-EC0A-474B-B429-3E677D52CBCB}" destId="{1DBA7908-DBE2-1648-BFA8-101434481B6F}" srcOrd="1" destOrd="0" presId="urn:microsoft.com/office/officeart/2008/layout/LinedList"/>
    <dgm:cxn modelId="{7E182BFB-4FE7-E14E-A0E1-33AD5877B4E1}" type="presParOf" srcId="{8317DB36-D8C6-964C-BE51-61CE44243DD5}" destId="{0E787158-8CCA-FA44-86D1-86803DEE3DFD}" srcOrd="6" destOrd="0" presId="urn:microsoft.com/office/officeart/2008/layout/LinedList"/>
    <dgm:cxn modelId="{00A9A67F-512C-6E4C-B7AF-1C11A867F5D4}" type="presParOf" srcId="{8317DB36-D8C6-964C-BE51-61CE44243DD5}" destId="{6FBC4E4C-890F-174A-9C5A-2449EF319957}" srcOrd="7" destOrd="0" presId="urn:microsoft.com/office/officeart/2008/layout/LinedList"/>
    <dgm:cxn modelId="{219D427F-5B31-4E4B-8AFD-A9B7819DC670}" type="presParOf" srcId="{6FBC4E4C-890F-174A-9C5A-2449EF319957}" destId="{8E59591C-A173-6547-B00A-930A0427F44C}" srcOrd="0" destOrd="0" presId="urn:microsoft.com/office/officeart/2008/layout/LinedList"/>
    <dgm:cxn modelId="{D37242BD-6077-254E-951A-1E0864655ABD}" type="presParOf" srcId="{6FBC4E4C-890F-174A-9C5A-2449EF319957}" destId="{F8C9829D-56E0-B040-A9C1-C70D26489222}" srcOrd="1" destOrd="0" presId="urn:microsoft.com/office/officeart/2008/layout/LinedList"/>
    <dgm:cxn modelId="{08FABF06-AAEF-A54B-9005-CB0453D2C6FF}" type="presParOf" srcId="{8317DB36-D8C6-964C-BE51-61CE44243DD5}" destId="{97948839-FBDA-384F-A14C-A4F72759851A}" srcOrd="8" destOrd="0" presId="urn:microsoft.com/office/officeart/2008/layout/LinedList"/>
    <dgm:cxn modelId="{9C65A659-0AF1-9F43-80B6-A5F10C61FF97}" type="presParOf" srcId="{8317DB36-D8C6-964C-BE51-61CE44243DD5}" destId="{0FDC2EC6-7585-ED4A-98A5-8ADE1FA22D3A}" srcOrd="9" destOrd="0" presId="urn:microsoft.com/office/officeart/2008/layout/LinedList"/>
    <dgm:cxn modelId="{210F251A-EE91-324D-A106-B29BE8B3F511}" type="presParOf" srcId="{0FDC2EC6-7585-ED4A-98A5-8ADE1FA22D3A}" destId="{FDDF219A-4B45-4C4F-972E-B33580D0D344}" srcOrd="0" destOrd="0" presId="urn:microsoft.com/office/officeart/2008/layout/LinedList"/>
    <dgm:cxn modelId="{2E666212-3C2F-6C47-BAA8-B9CE1FFBA00F}" type="presParOf" srcId="{0FDC2EC6-7585-ED4A-98A5-8ADE1FA22D3A}" destId="{17CF9F33-77DC-9B43-9C9D-719763A75CB8}" srcOrd="1" destOrd="0" presId="urn:microsoft.com/office/officeart/2008/layout/LinedList"/>
    <dgm:cxn modelId="{7A7D2E31-E5A6-4C9E-B725-6B06A4E998C5}" type="presParOf" srcId="{8317DB36-D8C6-964C-BE51-61CE44243DD5}" destId="{9BC8B17B-E18B-4D0D-9C88-D23E6C72027A}" srcOrd="10" destOrd="0" presId="urn:microsoft.com/office/officeart/2008/layout/LinedList"/>
    <dgm:cxn modelId="{C9C3393A-3514-46DD-B4F1-D64BF4F73996}" type="presParOf" srcId="{8317DB36-D8C6-964C-BE51-61CE44243DD5}" destId="{1E47A398-1661-4573-8E0D-F0A44EB0FA4E}" srcOrd="11" destOrd="0" presId="urn:microsoft.com/office/officeart/2008/layout/LinedList"/>
    <dgm:cxn modelId="{BD56CB37-22E9-4F1A-A0EC-EEAD243E2359}" type="presParOf" srcId="{1E47A398-1661-4573-8E0D-F0A44EB0FA4E}" destId="{F746A8A6-B3E4-47D7-B51A-BE701FB353E1}" srcOrd="0" destOrd="0" presId="urn:microsoft.com/office/officeart/2008/layout/LinedList"/>
    <dgm:cxn modelId="{18644EDE-A3DC-4465-B544-F58EC16486D0}" type="presParOf" srcId="{1E47A398-1661-4573-8E0D-F0A44EB0FA4E}" destId="{663807E4-6105-4AB9-ADDF-C2EF0FB8BAD6}" srcOrd="1" destOrd="0" presId="urn:microsoft.com/office/officeart/2008/layout/LinedList"/>
    <dgm:cxn modelId="{E1963B3A-8B0B-4FBC-9397-C755128F3956}" type="presParOf" srcId="{8317DB36-D8C6-964C-BE51-61CE44243DD5}" destId="{79C268AC-4371-4DBA-9F90-6003CA461BA7}" srcOrd="12" destOrd="0" presId="urn:microsoft.com/office/officeart/2008/layout/LinedList"/>
    <dgm:cxn modelId="{64A18CBB-1C4D-49A8-9DAC-E710340F6088}" type="presParOf" srcId="{8317DB36-D8C6-964C-BE51-61CE44243DD5}" destId="{77DD67D9-2BB4-41B1-8C1D-0F678817E4AA}" srcOrd="13" destOrd="0" presId="urn:microsoft.com/office/officeart/2008/layout/LinedList"/>
    <dgm:cxn modelId="{5246FDED-5336-42D3-BBD0-CEC4F7E672C5}" type="presParOf" srcId="{77DD67D9-2BB4-41B1-8C1D-0F678817E4AA}" destId="{BC1D21F9-4747-4666-A640-0442700C59EF}" srcOrd="0" destOrd="0" presId="urn:microsoft.com/office/officeart/2008/layout/LinedList"/>
    <dgm:cxn modelId="{65F06440-1186-4B87-80F2-D408D9D29A66}" type="presParOf" srcId="{77DD67D9-2BB4-41B1-8C1D-0F678817E4AA}" destId="{47D8AB6B-F185-4B2B-9C54-AD0567162138}" srcOrd="1" destOrd="0" presId="urn:microsoft.com/office/officeart/2008/layout/LinedList"/>
    <dgm:cxn modelId="{3914FFC4-B806-458C-9534-94CC293892F9}" type="presParOf" srcId="{8317DB36-D8C6-964C-BE51-61CE44243DD5}" destId="{80A306B0-AF50-4D2B-87F8-A751E7441CC7}" srcOrd="14" destOrd="0" presId="urn:microsoft.com/office/officeart/2008/layout/LinedList"/>
    <dgm:cxn modelId="{7F42F70A-1268-49B1-8190-6900083A3507}" type="presParOf" srcId="{8317DB36-D8C6-964C-BE51-61CE44243DD5}" destId="{488AC0EC-6F1A-43DA-8BFD-47C45E22CEE2}" srcOrd="15" destOrd="0" presId="urn:microsoft.com/office/officeart/2008/layout/LinedList"/>
    <dgm:cxn modelId="{C8211420-E7B3-47EE-A9F2-208D2678E4D2}" type="presParOf" srcId="{488AC0EC-6F1A-43DA-8BFD-47C45E22CEE2}" destId="{971443BE-5E68-493E-943D-7F6CEA218A89}" srcOrd="0" destOrd="0" presId="urn:microsoft.com/office/officeart/2008/layout/LinedList"/>
    <dgm:cxn modelId="{91E28801-A955-4B42-92C3-399A6CA1F8E9}" type="presParOf" srcId="{488AC0EC-6F1A-43DA-8BFD-47C45E22CEE2}" destId="{81214E11-E3CD-4821-A2E8-F2DE8FE15D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0ED4659-C4E2-974E-A8DC-866EADF32B3C}" type="doc">
      <dgm:prSet loTypeId="urn:microsoft.com/office/officeart/2005/8/layout/process1" loCatId="" qsTypeId="urn:microsoft.com/office/officeart/2005/8/quickstyle/simple1" qsCatId="simple" csTypeId="urn:microsoft.com/office/officeart/2005/8/colors/colorful5" csCatId="colorful" phldr="1"/>
      <dgm:spPr/>
    </dgm:pt>
    <dgm:pt modelId="{9CCD3458-2CEA-E24A-8F74-43BA874B575F}">
      <dgm:prSet phldrT="[Texto]" custT="1"/>
      <dgm:spPr/>
      <dgm:t>
        <a:bodyPr/>
        <a:lstStyle/>
        <a:p>
          <a:pPr algn="ctr"/>
          <a:r>
            <a:rPr lang="es-ES_tradnl" sz="2400" dirty="0" smtClean="0">
              <a:solidFill>
                <a:schemeClr val="tx1"/>
              </a:solidFill>
              <a:latin typeface="Arial" charset="0"/>
              <a:ea typeface="Arial" charset="0"/>
              <a:cs typeface="Arial" charset="0"/>
            </a:rPr>
            <a:t>Mejor capacidad de respuesta ante gráficas en tiempo real.</a:t>
          </a:r>
          <a:endParaRPr lang="es-ES_tradnl" sz="2400" dirty="0">
            <a:solidFill>
              <a:schemeClr val="tx1"/>
            </a:solidFill>
            <a:latin typeface="Arial" charset="0"/>
            <a:ea typeface="Arial" charset="0"/>
            <a:cs typeface="Arial" charset="0"/>
          </a:endParaRPr>
        </a:p>
      </dgm:t>
    </dgm:pt>
    <dgm:pt modelId="{BA3B9250-A289-5742-AA07-46672B0903D4}" type="parTrans" cxnId="{CBBEC600-3FA8-F843-B3EB-D8DA17E1958E}">
      <dgm:prSet/>
      <dgm:spPr/>
      <dgm:t>
        <a:bodyPr/>
        <a:lstStyle/>
        <a:p>
          <a:pPr algn="ctr"/>
          <a:endParaRPr lang="es-ES_tradnl" sz="1800">
            <a:latin typeface="Arial" charset="0"/>
            <a:ea typeface="Arial" charset="0"/>
            <a:cs typeface="Arial" charset="0"/>
          </a:endParaRPr>
        </a:p>
      </dgm:t>
    </dgm:pt>
    <dgm:pt modelId="{7072ADD8-B3E5-2C4F-A8CF-30C66965D77E}" type="sibTrans" cxnId="{CBBEC600-3FA8-F843-B3EB-D8DA17E1958E}">
      <dgm:prSet custT="1"/>
      <dgm:spPr/>
      <dgm:t>
        <a:bodyPr/>
        <a:lstStyle/>
        <a:p>
          <a:pPr algn="ctr"/>
          <a:endParaRPr lang="es-ES_tradnl" sz="1800">
            <a:latin typeface="Arial" charset="0"/>
            <a:ea typeface="Arial" charset="0"/>
            <a:cs typeface="Arial" charset="0"/>
          </a:endParaRPr>
        </a:p>
      </dgm:t>
    </dgm:pt>
    <dgm:pt modelId="{AE019147-C86D-1141-AC9E-E92DB089AA92}">
      <dgm:prSet phldrT="[Texto]" custT="1"/>
      <dgm:spPr/>
      <dgm:t>
        <a:bodyPr/>
        <a:lstStyle/>
        <a:p>
          <a:pPr algn="ctr"/>
          <a:r>
            <a:rPr lang="es-ES_tradnl" sz="2400" dirty="0" smtClean="0">
              <a:solidFill>
                <a:schemeClr val="tx1"/>
              </a:solidFill>
              <a:latin typeface="Arial" charset="0"/>
              <a:ea typeface="Arial" charset="0"/>
              <a:cs typeface="Arial" charset="0"/>
            </a:rPr>
            <a:t>Utiliza menos memoria.</a:t>
          </a:r>
          <a:endParaRPr lang="es-ES_tradnl" sz="2400" dirty="0">
            <a:solidFill>
              <a:schemeClr val="tx1"/>
            </a:solidFill>
            <a:latin typeface="Arial" charset="0"/>
            <a:ea typeface="Arial" charset="0"/>
            <a:cs typeface="Arial" charset="0"/>
          </a:endParaRPr>
        </a:p>
      </dgm:t>
    </dgm:pt>
    <dgm:pt modelId="{C09BC7EE-C50A-7F41-BEE9-C11A2B1F59A8}" type="parTrans" cxnId="{C34E6317-5F8B-1E4C-9E6C-DB3D3A74E9F6}">
      <dgm:prSet/>
      <dgm:spPr/>
      <dgm:t>
        <a:bodyPr/>
        <a:lstStyle/>
        <a:p>
          <a:pPr algn="ctr"/>
          <a:endParaRPr lang="es-ES_tradnl" sz="1800">
            <a:latin typeface="Arial" charset="0"/>
            <a:ea typeface="Arial" charset="0"/>
            <a:cs typeface="Arial" charset="0"/>
          </a:endParaRPr>
        </a:p>
      </dgm:t>
    </dgm:pt>
    <dgm:pt modelId="{04A5A4BD-31CC-EE4D-B026-42B3B0C683BA}" type="sibTrans" cxnId="{C34E6317-5F8B-1E4C-9E6C-DB3D3A74E9F6}">
      <dgm:prSet custT="1"/>
      <dgm:spPr/>
      <dgm:t>
        <a:bodyPr/>
        <a:lstStyle/>
        <a:p>
          <a:pPr algn="ctr"/>
          <a:endParaRPr lang="es-ES_tradnl" sz="1800">
            <a:latin typeface="Arial" charset="0"/>
            <a:ea typeface="Arial" charset="0"/>
            <a:cs typeface="Arial" charset="0"/>
          </a:endParaRPr>
        </a:p>
      </dgm:t>
    </dgm:pt>
    <dgm:pt modelId="{7D4C12CC-01B6-C34B-8805-7DC0B1AB64EF}">
      <dgm:prSet phldrT="[Texto]" custT="1"/>
      <dgm:spPr/>
      <dgm:t>
        <a:bodyPr/>
        <a:lstStyle/>
        <a:p>
          <a:pPr algn="ctr"/>
          <a:r>
            <a:rPr lang="es-ES_tradnl" sz="2400" dirty="0" smtClean="0">
              <a:solidFill>
                <a:schemeClr val="tx1"/>
              </a:solidFill>
              <a:latin typeface="Arial" charset="0"/>
              <a:ea typeface="Arial" charset="0"/>
              <a:cs typeface="Arial" charset="0"/>
            </a:rPr>
            <a:t>Lenguaje de programación relativamente fácil.</a:t>
          </a:r>
          <a:endParaRPr lang="es-ES_tradnl" sz="2400" dirty="0">
            <a:solidFill>
              <a:schemeClr val="tx1"/>
            </a:solidFill>
            <a:latin typeface="Arial" charset="0"/>
            <a:ea typeface="Arial" charset="0"/>
            <a:cs typeface="Arial" charset="0"/>
          </a:endParaRPr>
        </a:p>
      </dgm:t>
    </dgm:pt>
    <dgm:pt modelId="{0E2D85C0-73F6-BA46-B133-1A0F1DB0D0A7}" type="parTrans" cxnId="{0EC04126-7493-6743-8A55-1BF875FC7449}">
      <dgm:prSet/>
      <dgm:spPr/>
      <dgm:t>
        <a:bodyPr/>
        <a:lstStyle/>
        <a:p>
          <a:pPr algn="ctr"/>
          <a:endParaRPr lang="es-ES_tradnl" sz="1800">
            <a:latin typeface="Arial" charset="0"/>
            <a:ea typeface="Arial" charset="0"/>
            <a:cs typeface="Arial" charset="0"/>
          </a:endParaRPr>
        </a:p>
      </dgm:t>
    </dgm:pt>
    <dgm:pt modelId="{225E42AF-112E-2A42-A119-E7CB37BE1E5A}" type="sibTrans" cxnId="{0EC04126-7493-6743-8A55-1BF875FC7449}">
      <dgm:prSet/>
      <dgm:spPr/>
      <dgm:t>
        <a:bodyPr/>
        <a:lstStyle/>
        <a:p>
          <a:pPr algn="ctr"/>
          <a:endParaRPr lang="es-ES_tradnl" sz="1800">
            <a:latin typeface="Arial" charset="0"/>
            <a:ea typeface="Arial" charset="0"/>
            <a:cs typeface="Arial" charset="0"/>
          </a:endParaRPr>
        </a:p>
      </dgm:t>
    </dgm:pt>
    <dgm:pt modelId="{9525A300-8EBF-0A4D-9EA9-95FE8922B6C6}" type="pres">
      <dgm:prSet presAssocID="{F0ED4659-C4E2-974E-A8DC-866EADF32B3C}" presName="Name0" presStyleCnt="0">
        <dgm:presLayoutVars>
          <dgm:dir/>
          <dgm:resizeHandles val="exact"/>
        </dgm:presLayoutVars>
      </dgm:prSet>
      <dgm:spPr/>
    </dgm:pt>
    <dgm:pt modelId="{493B3BC3-660B-8546-B1F5-FEA5DB1F428B}" type="pres">
      <dgm:prSet presAssocID="{9CCD3458-2CEA-E24A-8F74-43BA874B575F}" presName="node" presStyleLbl="node1" presStyleIdx="0" presStyleCnt="3">
        <dgm:presLayoutVars>
          <dgm:bulletEnabled val="1"/>
        </dgm:presLayoutVars>
      </dgm:prSet>
      <dgm:spPr/>
      <dgm:t>
        <a:bodyPr/>
        <a:lstStyle/>
        <a:p>
          <a:endParaRPr lang="es-ES_tradnl"/>
        </a:p>
      </dgm:t>
    </dgm:pt>
    <dgm:pt modelId="{339F23A1-9FE5-014B-8B6B-F2C293486725}" type="pres">
      <dgm:prSet presAssocID="{7072ADD8-B3E5-2C4F-A8CF-30C66965D77E}" presName="sibTrans" presStyleLbl="sibTrans2D1" presStyleIdx="0" presStyleCnt="2"/>
      <dgm:spPr/>
      <dgm:t>
        <a:bodyPr/>
        <a:lstStyle/>
        <a:p>
          <a:endParaRPr lang="es-ES_tradnl"/>
        </a:p>
      </dgm:t>
    </dgm:pt>
    <dgm:pt modelId="{F79CB728-2513-0A42-9661-7012C88215D4}" type="pres">
      <dgm:prSet presAssocID="{7072ADD8-B3E5-2C4F-A8CF-30C66965D77E}" presName="connectorText" presStyleLbl="sibTrans2D1" presStyleIdx="0" presStyleCnt="2"/>
      <dgm:spPr/>
      <dgm:t>
        <a:bodyPr/>
        <a:lstStyle/>
        <a:p>
          <a:endParaRPr lang="es-ES_tradnl"/>
        </a:p>
      </dgm:t>
    </dgm:pt>
    <dgm:pt modelId="{DA510117-EF50-7541-A9EE-839430426ADF}" type="pres">
      <dgm:prSet presAssocID="{AE019147-C86D-1141-AC9E-E92DB089AA92}" presName="node" presStyleLbl="node1" presStyleIdx="1" presStyleCnt="3">
        <dgm:presLayoutVars>
          <dgm:bulletEnabled val="1"/>
        </dgm:presLayoutVars>
      </dgm:prSet>
      <dgm:spPr/>
      <dgm:t>
        <a:bodyPr/>
        <a:lstStyle/>
        <a:p>
          <a:endParaRPr lang="es-ES_tradnl"/>
        </a:p>
      </dgm:t>
    </dgm:pt>
    <dgm:pt modelId="{D56F397F-CEA4-9445-BBF7-334BEFEFC4B1}" type="pres">
      <dgm:prSet presAssocID="{04A5A4BD-31CC-EE4D-B026-42B3B0C683BA}" presName="sibTrans" presStyleLbl="sibTrans2D1" presStyleIdx="1" presStyleCnt="2"/>
      <dgm:spPr/>
      <dgm:t>
        <a:bodyPr/>
        <a:lstStyle/>
        <a:p>
          <a:endParaRPr lang="es-ES_tradnl"/>
        </a:p>
      </dgm:t>
    </dgm:pt>
    <dgm:pt modelId="{728FC4DB-9AD4-124B-B72D-B78BBDDD83D7}" type="pres">
      <dgm:prSet presAssocID="{04A5A4BD-31CC-EE4D-B026-42B3B0C683BA}" presName="connectorText" presStyleLbl="sibTrans2D1" presStyleIdx="1" presStyleCnt="2"/>
      <dgm:spPr/>
      <dgm:t>
        <a:bodyPr/>
        <a:lstStyle/>
        <a:p>
          <a:endParaRPr lang="es-ES_tradnl"/>
        </a:p>
      </dgm:t>
    </dgm:pt>
    <dgm:pt modelId="{7DA499BB-7780-EE42-822B-337B22249F68}" type="pres">
      <dgm:prSet presAssocID="{7D4C12CC-01B6-C34B-8805-7DC0B1AB64EF}" presName="node" presStyleLbl="node1" presStyleIdx="2" presStyleCnt="3">
        <dgm:presLayoutVars>
          <dgm:bulletEnabled val="1"/>
        </dgm:presLayoutVars>
      </dgm:prSet>
      <dgm:spPr/>
      <dgm:t>
        <a:bodyPr/>
        <a:lstStyle/>
        <a:p>
          <a:endParaRPr lang="es-ES_tradnl"/>
        </a:p>
      </dgm:t>
    </dgm:pt>
  </dgm:ptLst>
  <dgm:cxnLst>
    <dgm:cxn modelId="{A7C1234D-E895-7E45-A019-91FEC6699646}" type="presOf" srcId="{04A5A4BD-31CC-EE4D-B026-42B3B0C683BA}" destId="{728FC4DB-9AD4-124B-B72D-B78BBDDD83D7}" srcOrd="1" destOrd="0" presId="urn:microsoft.com/office/officeart/2005/8/layout/process1"/>
    <dgm:cxn modelId="{0EC04126-7493-6743-8A55-1BF875FC7449}" srcId="{F0ED4659-C4E2-974E-A8DC-866EADF32B3C}" destId="{7D4C12CC-01B6-C34B-8805-7DC0B1AB64EF}" srcOrd="2" destOrd="0" parTransId="{0E2D85C0-73F6-BA46-B133-1A0F1DB0D0A7}" sibTransId="{225E42AF-112E-2A42-A119-E7CB37BE1E5A}"/>
    <dgm:cxn modelId="{A35F8B5D-DBDF-2E44-A313-40DCBB9D5266}" type="presOf" srcId="{9CCD3458-2CEA-E24A-8F74-43BA874B575F}" destId="{493B3BC3-660B-8546-B1F5-FEA5DB1F428B}" srcOrd="0" destOrd="0" presId="urn:microsoft.com/office/officeart/2005/8/layout/process1"/>
    <dgm:cxn modelId="{F59FDFEE-856E-7D46-8CD8-D35B5800BB83}" type="presOf" srcId="{AE019147-C86D-1141-AC9E-E92DB089AA92}" destId="{DA510117-EF50-7541-A9EE-839430426ADF}" srcOrd="0" destOrd="0" presId="urn:microsoft.com/office/officeart/2005/8/layout/process1"/>
    <dgm:cxn modelId="{2CCEC675-DE99-6640-8937-D0B919E38CA4}" type="presOf" srcId="{04A5A4BD-31CC-EE4D-B026-42B3B0C683BA}" destId="{D56F397F-CEA4-9445-BBF7-334BEFEFC4B1}" srcOrd="0" destOrd="0" presId="urn:microsoft.com/office/officeart/2005/8/layout/process1"/>
    <dgm:cxn modelId="{0DE79F7A-1EA1-D743-AF6F-2A76263C4420}" type="presOf" srcId="{7072ADD8-B3E5-2C4F-A8CF-30C66965D77E}" destId="{339F23A1-9FE5-014B-8B6B-F2C293486725}" srcOrd="0" destOrd="0" presId="urn:microsoft.com/office/officeart/2005/8/layout/process1"/>
    <dgm:cxn modelId="{3C7B9713-F112-8342-A946-1CFD084F3C3D}" type="presOf" srcId="{7072ADD8-B3E5-2C4F-A8CF-30C66965D77E}" destId="{F79CB728-2513-0A42-9661-7012C88215D4}" srcOrd="1" destOrd="0" presId="urn:microsoft.com/office/officeart/2005/8/layout/process1"/>
    <dgm:cxn modelId="{CBBEC600-3FA8-F843-B3EB-D8DA17E1958E}" srcId="{F0ED4659-C4E2-974E-A8DC-866EADF32B3C}" destId="{9CCD3458-2CEA-E24A-8F74-43BA874B575F}" srcOrd="0" destOrd="0" parTransId="{BA3B9250-A289-5742-AA07-46672B0903D4}" sibTransId="{7072ADD8-B3E5-2C4F-A8CF-30C66965D77E}"/>
    <dgm:cxn modelId="{C1C48A4F-7DB5-6A47-BCC2-E5842A14D13A}" type="presOf" srcId="{7D4C12CC-01B6-C34B-8805-7DC0B1AB64EF}" destId="{7DA499BB-7780-EE42-822B-337B22249F68}" srcOrd="0" destOrd="0" presId="urn:microsoft.com/office/officeart/2005/8/layout/process1"/>
    <dgm:cxn modelId="{C34E6317-5F8B-1E4C-9E6C-DB3D3A74E9F6}" srcId="{F0ED4659-C4E2-974E-A8DC-866EADF32B3C}" destId="{AE019147-C86D-1141-AC9E-E92DB089AA92}" srcOrd="1" destOrd="0" parTransId="{C09BC7EE-C50A-7F41-BEE9-C11A2B1F59A8}" sibTransId="{04A5A4BD-31CC-EE4D-B026-42B3B0C683BA}"/>
    <dgm:cxn modelId="{8DFAE599-36F6-3143-82DA-EB08F9A7456D}" type="presOf" srcId="{F0ED4659-C4E2-974E-A8DC-866EADF32B3C}" destId="{9525A300-8EBF-0A4D-9EA9-95FE8922B6C6}" srcOrd="0" destOrd="0" presId="urn:microsoft.com/office/officeart/2005/8/layout/process1"/>
    <dgm:cxn modelId="{A187D4CA-B06C-0149-A3EE-6ADD9B007AA5}" type="presParOf" srcId="{9525A300-8EBF-0A4D-9EA9-95FE8922B6C6}" destId="{493B3BC3-660B-8546-B1F5-FEA5DB1F428B}" srcOrd="0" destOrd="0" presId="urn:microsoft.com/office/officeart/2005/8/layout/process1"/>
    <dgm:cxn modelId="{E5EC10B9-BDD7-9843-9B15-B7FC52BD658C}" type="presParOf" srcId="{9525A300-8EBF-0A4D-9EA9-95FE8922B6C6}" destId="{339F23A1-9FE5-014B-8B6B-F2C293486725}" srcOrd="1" destOrd="0" presId="urn:microsoft.com/office/officeart/2005/8/layout/process1"/>
    <dgm:cxn modelId="{5A2FFCFB-D440-574C-A54A-D379816D634A}" type="presParOf" srcId="{339F23A1-9FE5-014B-8B6B-F2C293486725}" destId="{F79CB728-2513-0A42-9661-7012C88215D4}" srcOrd="0" destOrd="0" presId="urn:microsoft.com/office/officeart/2005/8/layout/process1"/>
    <dgm:cxn modelId="{BDDE1334-EE1C-FF40-ADA4-A57D5CED4CCD}" type="presParOf" srcId="{9525A300-8EBF-0A4D-9EA9-95FE8922B6C6}" destId="{DA510117-EF50-7541-A9EE-839430426ADF}" srcOrd="2" destOrd="0" presId="urn:microsoft.com/office/officeart/2005/8/layout/process1"/>
    <dgm:cxn modelId="{AD991315-3ECE-4E46-9B20-0628E98E7FFB}" type="presParOf" srcId="{9525A300-8EBF-0A4D-9EA9-95FE8922B6C6}" destId="{D56F397F-CEA4-9445-BBF7-334BEFEFC4B1}" srcOrd="3" destOrd="0" presId="urn:microsoft.com/office/officeart/2005/8/layout/process1"/>
    <dgm:cxn modelId="{94632A86-EC5E-F046-AE89-05D7445EAE4C}" type="presParOf" srcId="{D56F397F-CEA4-9445-BBF7-334BEFEFC4B1}" destId="{728FC4DB-9AD4-124B-B72D-B78BBDDD83D7}" srcOrd="0" destOrd="0" presId="urn:microsoft.com/office/officeart/2005/8/layout/process1"/>
    <dgm:cxn modelId="{92EFDD0B-1812-CB4D-AF50-44C6CAFBD4E8}" type="presParOf" srcId="{9525A300-8EBF-0A4D-9EA9-95FE8922B6C6}" destId="{7DA499BB-7780-EE42-822B-337B22249F6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A8DB5-9DA9-4A01-AC7F-E617D8FAE8BA}"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FFF5086B-54A4-4DF8-9995-14B77F0A2DBF}">
      <dgm:prSet phldrT="[Texto]" custT="1"/>
      <dgm:spPr/>
      <dgm:t>
        <a:bodyPr/>
        <a:lstStyle/>
        <a:p>
          <a:r>
            <a:rPr lang="es-ES" sz="2000" dirty="0" smtClean="0">
              <a:solidFill>
                <a:schemeClr val="tx1"/>
              </a:solidFill>
            </a:rPr>
            <a:t>Fue diseñado para tareas de identificación y monitoreo espectral de señales; de acuerdo con las recomendaciones de la UIT, este equipo es adecuado para uso móvil y estacionario.</a:t>
          </a:r>
          <a:endParaRPr lang="es-ES" sz="2000" dirty="0">
            <a:solidFill>
              <a:schemeClr val="tx1"/>
            </a:solidFill>
          </a:endParaRPr>
        </a:p>
      </dgm:t>
    </dgm:pt>
    <dgm:pt modelId="{B48BBA8D-1CAC-41C7-BCF5-FAF1CF0CD515}" type="parTrans" cxnId="{B5C836C5-4E6D-4E63-8DCB-586B5C57C0E7}">
      <dgm:prSet/>
      <dgm:spPr/>
      <dgm:t>
        <a:bodyPr/>
        <a:lstStyle/>
        <a:p>
          <a:endParaRPr lang="es-ES"/>
        </a:p>
      </dgm:t>
    </dgm:pt>
    <dgm:pt modelId="{715E18E7-5983-4D81-8289-AF98F50DE451}" type="sibTrans" cxnId="{B5C836C5-4E6D-4E63-8DCB-586B5C57C0E7}">
      <dgm:prSet/>
      <dgm:spPr/>
      <dgm:t>
        <a:bodyPr/>
        <a:lstStyle/>
        <a:p>
          <a:endParaRPr lang="es-ES"/>
        </a:p>
      </dgm:t>
    </dgm:pt>
    <dgm:pt modelId="{7445917B-8C75-4938-BE57-F8968269C0DD}">
      <dgm:prSet phldrT="[Texto]" custT="1"/>
      <dgm:spPr/>
      <dgm:t>
        <a:bodyPr/>
        <a:lstStyle/>
        <a:p>
          <a:r>
            <a:rPr lang="es-EC" sz="2000" dirty="0" smtClean="0">
              <a:solidFill>
                <a:schemeClr val="tx1"/>
              </a:solidFill>
            </a:rPr>
            <a:t>Cubre un rango de frecuencia desde 20 MHz a 3.6 GHz, posee varios módulos que se pueden adquirir para expandir el rango de frecuencia entre 9 KHz hasta 26.5 GHz, cuenta con un ancho de banda en tiempo real de 20 MHz</a:t>
          </a:r>
          <a:endParaRPr lang="es-ES" sz="2000" dirty="0">
            <a:solidFill>
              <a:schemeClr val="tx1"/>
            </a:solidFill>
          </a:endParaRPr>
        </a:p>
      </dgm:t>
    </dgm:pt>
    <dgm:pt modelId="{D1DE795D-7F71-4010-90CF-4D1983EF42F9}" type="parTrans" cxnId="{DA234090-A244-4695-AA7C-0B10D1371CB5}">
      <dgm:prSet/>
      <dgm:spPr/>
      <dgm:t>
        <a:bodyPr/>
        <a:lstStyle/>
        <a:p>
          <a:endParaRPr lang="es-ES"/>
        </a:p>
      </dgm:t>
    </dgm:pt>
    <dgm:pt modelId="{B1CDFADF-CA9B-43A4-BA83-6DAB1C6B7B28}" type="sibTrans" cxnId="{DA234090-A244-4695-AA7C-0B10D1371CB5}">
      <dgm:prSet/>
      <dgm:spPr/>
      <dgm:t>
        <a:bodyPr/>
        <a:lstStyle/>
        <a:p>
          <a:endParaRPr lang="es-ES"/>
        </a:p>
      </dgm:t>
    </dgm:pt>
    <dgm:pt modelId="{298480DF-1C52-4D6B-91A8-E58EFB4B5BF7}">
      <dgm:prSet phldrT="[Texto]" custT="1"/>
      <dgm:spPr/>
      <dgm:t>
        <a:bodyPr/>
        <a:lstStyle/>
        <a:p>
          <a:r>
            <a:rPr lang="es-EC" sz="2000" dirty="0" smtClean="0">
              <a:solidFill>
                <a:schemeClr val="tx1"/>
              </a:solidFill>
            </a:rPr>
            <a:t>Las ranuras libres y la capacidad de rendimiento suficiente en el procesamiento de la señal permiten expandir el dispositivo para tareas futuras. </a:t>
          </a:r>
          <a:endParaRPr lang="es-ES" sz="2000" dirty="0">
            <a:solidFill>
              <a:schemeClr val="tx1"/>
            </a:solidFill>
          </a:endParaRPr>
        </a:p>
      </dgm:t>
    </dgm:pt>
    <dgm:pt modelId="{A6A1779E-4A10-4D08-B83E-EBC044EC4954}" type="parTrans" cxnId="{4219546D-6946-410E-95B9-4EC10D1E4907}">
      <dgm:prSet/>
      <dgm:spPr/>
      <dgm:t>
        <a:bodyPr/>
        <a:lstStyle/>
        <a:p>
          <a:endParaRPr lang="es-ES"/>
        </a:p>
      </dgm:t>
    </dgm:pt>
    <dgm:pt modelId="{1B8B137C-BF9C-443F-9841-737344D65E61}" type="sibTrans" cxnId="{4219546D-6946-410E-95B9-4EC10D1E4907}">
      <dgm:prSet/>
      <dgm:spPr/>
      <dgm:t>
        <a:bodyPr/>
        <a:lstStyle/>
        <a:p>
          <a:endParaRPr lang="es-ES"/>
        </a:p>
      </dgm:t>
    </dgm:pt>
    <dgm:pt modelId="{EE649BC9-03F0-4A24-BD9E-1AF4356223A5}" type="pres">
      <dgm:prSet presAssocID="{41FA8DB5-9DA9-4A01-AC7F-E617D8FAE8BA}" presName="diagram" presStyleCnt="0">
        <dgm:presLayoutVars>
          <dgm:dir/>
          <dgm:resizeHandles val="exact"/>
        </dgm:presLayoutVars>
      </dgm:prSet>
      <dgm:spPr/>
    </dgm:pt>
    <dgm:pt modelId="{D4C42C02-1E06-4B77-B531-D1390D9116CE}" type="pres">
      <dgm:prSet presAssocID="{FFF5086B-54A4-4DF8-9995-14B77F0A2DBF}" presName="node" presStyleLbl="node1" presStyleIdx="0" presStyleCnt="3">
        <dgm:presLayoutVars>
          <dgm:bulletEnabled val="1"/>
        </dgm:presLayoutVars>
      </dgm:prSet>
      <dgm:spPr/>
      <dgm:t>
        <a:bodyPr/>
        <a:lstStyle/>
        <a:p>
          <a:endParaRPr lang="es-ES"/>
        </a:p>
      </dgm:t>
    </dgm:pt>
    <dgm:pt modelId="{C66F12CA-DC17-42C3-BA11-9A82550A90EA}" type="pres">
      <dgm:prSet presAssocID="{715E18E7-5983-4D81-8289-AF98F50DE451}" presName="sibTrans" presStyleCnt="0"/>
      <dgm:spPr/>
    </dgm:pt>
    <dgm:pt modelId="{80F00782-2343-4D13-AD8E-3745B31FB64E}" type="pres">
      <dgm:prSet presAssocID="{7445917B-8C75-4938-BE57-F8968269C0DD}" presName="node" presStyleLbl="node1" presStyleIdx="1" presStyleCnt="3">
        <dgm:presLayoutVars>
          <dgm:bulletEnabled val="1"/>
        </dgm:presLayoutVars>
      </dgm:prSet>
      <dgm:spPr/>
      <dgm:t>
        <a:bodyPr/>
        <a:lstStyle/>
        <a:p>
          <a:endParaRPr lang="es-ES"/>
        </a:p>
      </dgm:t>
    </dgm:pt>
    <dgm:pt modelId="{CEB6CEFA-181A-401D-9E4C-4A9880076A03}" type="pres">
      <dgm:prSet presAssocID="{B1CDFADF-CA9B-43A4-BA83-6DAB1C6B7B28}" presName="sibTrans" presStyleCnt="0"/>
      <dgm:spPr/>
    </dgm:pt>
    <dgm:pt modelId="{DD899B6D-B0ED-4B6C-B96F-6587CEC5A1E7}" type="pres">
      <dgm:prSet presAssocID="{298480DF-1C52-4D6B-91A8-E58EFB4B5BF7}" presName="node" presStyleLbl="node1" presStyleIdx="2" presStyleCnt="3">
        <dgm:presLayoutVars>
          <dgm:bulletEnabled val="1"/>
        </dgm:presLayoutVars>
      </dgm:prSet>
      <dgm:spPr/>
      <dgm:t>
        <a:bodyPr/>
        <a:lstStyle/>
        <a:p>
          <a:endParaRPr lang="es-ES"/>
        </a:p>
      </dgm:t>
    </dgm:pt>
  </dgm:ptLst>
  <dgm:cxnLst>
    <dgm:cxn modelId="{31DEBE42-3A8F-4C01-B3ED-076F48EF0666}" type="presOf" srcId="{FFF5086B-54A4-4DF8-9995-14B77F0A2DBF}" destId="{D4C42C02-1E06-4B77-B531-D1390D9116CE}" srcOrd="0" destOrd="0" presId="urn:microsoft.com/office/officeart/2005/8/layout/default"/>
    <dgm:cxn modelId="{92F6BCE3-51B4-4EAE-BB84-26B4FCFF3B91}" type="presOf" srcId="{41FA8DB5-9DA9-4A01-AC7F-E617D8FAE8BA}" destId="{EE649BC9-03F0-4A24-BD9E-1AF4356223A5}" srcOrd="0" destOrd="0" presId="urn:microsoft.com/office/officeart/2005/8/layout/default"/>
    <dgm:cxn modelId="{DA234090-A244-4695-AA7C-0B10D1371CB5}" srcId="{41FA8DB5-9DA9-4A01-AC7F-E617D8FAE8BA}" destId="{7445917B-8C75-4938-BE57-F8968269C0DD}" srcOrd="1" destOrd="0" parTransId="{D1DE795D-7F71-4010-90CF-4D1983EF42F9}" sibTransId="{B1CDFADF-CA9B-43A4-BA83-6DAB1C6B7B28}"/>
    <dgm:cxn modelId="{B5C836C5-4E6D-4E63-8DCB-586B5C57C0E7}" srcId="{41FA8DB5-9DA9-4A01-AC7F-E617D8FAE8BA}" destId="{FFF5086B-54A4-4DF8-9995-14B77F0A2DBF}" srcOrd="0" destOrd="0" parTransId="{B48BBA8D-1CAC-41C7-BCF5-FAF1CF0CD515}" sibTransId="{715E18E7-5983-4D81-8289-AF98F50DE451}"/>
    <dgm:cxn modelId="{8AB569FE-3447-4B1D-A2AA-6CBA87A49E0E}" type="presOf" srcId="{298480DF-1C52-4D6B-91A8-E58EFB4B5BF7}" destId="{DD899B6D-B0ED-4B6C-B96F-6587CEC5A1E7}" srcOrd="0" destOrd="0" presId="urn:microsoft.com/office/officeart/2005/8/layout/default"/>
    <dgm:cxn modelId="{9ADCFF9A-B6D1-4217-B7B4-A2E0026DE29B}" type="presOf" srcId="{7445917B-8C75-4938-BE57-F8968269C0DD}" destId="{80F00782-2343-4D13-AD8E-3745B31FB64E}" srcOrd="0" destOrd="0" presId="urn:microsoft.com/office/officeart/2005/8/layout/default"/>
    <dgm:cxn modelId="{4219546D-6946-410E-95B9-4EC10D1E4907}" srcId="{41FA8DB5-9DA9-4A01-AC7F-E617D8FAE8BA}" destId="{298480DF-1C52-4D6B-91A8-E58EFB4B5BF7}" srcOrd="2" destOrd="0" parTransId="{A6A1779E-4A10-4D08-B83E-EBC044EC4954}" sibTransId="{1B8B137C-BF9C-443F-9841-737344D65E61}"/>
    <dgm:cxn modelId="{A4BCDF50-24DA-489E-A542-1E5F7CB250F2}" type="presParOf" srcId="{EE649BC9-03F0-4A24-BD9E-1AF4356223A5}" destId="{D4C42C02-1E06-4B77-B531-D1390D9116CE}" srcOrd="0" destOrd="0" presId="urn:microsoft.com/office/officeart/2005/8/layout/default"/>
    <dgm:cxn modelId="{9F29740A-9FA6-408A-B183-338A03A40AFA}" type="presParOf" srcId="{EE649BC9-03F0-4A24-BD9E-1AF4356223A5}" destId="{C66F12CA-DC17-42C3-BA11-9A82550A90EA}" srcOrd="1" destOrd="0" presId="urn:microsoft.com/office/officeart/2005/8/layout/default"/>
    <dgm:cxn modelId="{99E84863-1271-4009-B6FA-3CEEF20C0826}" type="presParOf" srcId="{EE649BC9-03F0-4A24-BD9E-1AF4356223A5}" destId="{80F00782-2343-4D13-AD8E-3745B31FB64E}" srcOrd="2" destOrd="0" presId="urn:microsoft.com/office/officeart/2005/8/layout/default"/>
    <dgm:cxn modelId="{36FA395D-CED5-4EDF-9EC0-5DD0DB21658F}" type="presParOf" srcId="{EE649BC9-03F0-4A24-BD9E-1AF4356223A5}" destId="{CEB6CEFA-181A-401D-9E4C-4A9880076A03}" srcOrd="3" destOrd="0" presId="urn:microsoft.com/office/officeart/2005/8/layout/default"/>
    <dgm:cxn modelId="{A2699371-5648-4B2D-BD4C-5360710C1AEB}" type="presParOf" srcId="{EE649BC9-03F0-4A24-BD9E-1AF4356223A5}" destId="{DD899B6D-B0ED-4B6C-B96F-6587CEC5A1E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9C2BFF-EC0B-4C15-89DC-667F0C84323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7FBBCD7A-CD2F-4AFC-BABD-25606DE840B3}">
      <dgm:prSet phldrT="[Texto]" custT="1"/>
      <dgm:spPr/>
      <dgm:t>
        <a:bodyPr/>
        <a:lstStyle/>
        <a:p>
          <a:r>
            <a:rPr lang="es-EC" sz="2200" b="0" dirty="0" smtClean="0"/>
            <a:t>Mediciones de cobertura y monitoreo de redes. </a:t>
          </a:r>
          <a:endParaRPr lang="es-ES" sz="2200" b="0" dirty="0"/>
        </a:p>
      </dgm:t>
    </dgm:pt>
    <dgm:pt modelId="{75A95716-4F61-482C-ADFF-F59F40A602BD}" type="parTrans" cxnId="{6B3074FB-D960-46F3-BD86-B1C645864D3C}">
      <dgm:prSet/>
      <dgm:spPr/>
      <dgm:t>
        <a:bodyPr/>
        <a:lstStyle/>
        <a:p>
          <a:endParaRPr lang="es-ES"/>
        </a:p>
      </dgm:t>
    </dgm:pt>
    <dgm:pt modelId="{62F34884-BDCD-48D3-85BE-78B5BB4F274F}" type="sibTrans" cxnId="{6B3074FB-D960-46F3-BD86-B1C645864D3C}">
      <dgm:prSet/>
      <dgm:spPr/>
      <dgm:t>
        <a:bodyPr/>
        <a:lstStyle/>
        <a:p>
          <a:endParaRPr lang="es-ES"/>
        </a:p>
      </dgm:t>
    </dgm:pt>
    <dgm:pt modelId="{F404220E-DC75-498E-91A3-B55BF40CDB14}">
      <dgm:prSet phldrT="[Texto]" custT="1"/>
      <dgm:spPr/>
      <dgm:t>
        <a:bodyPr/>
        <a:lstStyle/>
        <a:p>
          <a:r>
            <a:rPr lang="es-EC" sz="2200" b="0" dirty="0" smtClean="0"/>
            <a:t>Monitoreo de servicios de radio y navegación que son relevantes para la seguridad.</a:t>
          </a:r>
          <a:endParaRPr lang="es-ES" sz="2200" b="0" dirty="0"/>
        </a:p>
      </dgm:t>
    </dgm:pt>
    <dgm:pt modelId="{A72F6D29-E96B-40AA-81D6-9146A85B5089}" type="parTrans" cxnId="{311FF9E8-4D8C-4DCB-A319-10B9505A4388}">
      <dgm:prSet/>
      <dgm:spPr/>
      <dgm:t>
        <a:bodyPr/>
        <a:lstStyle/>
        <a:p>
          <a:endParaRPr lang="es-ES"/>
        </a:p>
      </dgm:t>
    </dgm:pt>
    <dgm:pt modelId="{7BA8E61D-819F-465A-9179-B9217F8E0ED6}" type="sibTrans" cxnId="{311FF9E8-4D8C-4DCB-A319-10B9505A4388}">
      <dgm:prSet/>
      <dgm:spPr/>
      <dgm:t>
        <a:bodyPr/>
        <a:lstStyle/>
        <a:p>
          <a:endParaRPr lang="es-ES"/>
        </a:p>
      </dgm:t>
    </dgm:pt>
    <dgm:pt modelId="{C2B532D8-B675-41F1-83A4-62AC37B95B1E}">
      <dgm:prSet phldrT="[Texto]" custT="1"/>
      <dgm:spPr/>
      <dgm:t>
        <a:bodyPr/>
        <a:lstStyle/>
        <a:p>
          <a:r>
            <a:rPr lang="es-EC" sz="2200" b="0" dirty="0" smtClean="0"/>
            <a:t>Búsqueda de interferentes en un rango de frecuencias definido (frecuencia inicial, final y ancho de banda predefinidos). </a:t>
          </a:r>
          <a:endParaRPr lang="es-ES" sz="2200" b="0" dirty="0"/>
        </a:p>
      </dgm:t>
    </dgm:pt>
    <dgm:pt modelId="{ADC3DA83-174F-4E07-8688-70531FCD601C}" type="parTrans" cxnId="{DFB99017-D8B0-4A65-9509-A09ED6C2377B}">
      <dgm:prSet/>
      <dgm:spPr/>
      <dgm:t>
        <a:bodyPr/>
        <a:lstStyle/>
        <a:p>
          <a:endParaRPr lang="es-ES"/>
        </a:p>
      </dgm:t>
    </dgm:pt>
    <dgm:pt modelId="{ED344E40-43CA-49A6-85A0-CE57D3706BC8}" type="sibTrans" cxnId="{DFB99017-D8B0-4A65-9509-A09ED6C2377B}">
      <dgm:prSet/>
      <dgm:spPr/>
      <dgm:t>
        <a:bodyPr/>
        <a:lstStyle/>
        <a:p>
          <a:endParaRPr lang="es-ES"/>
        </a:p>
      </dgm:t>
    </dgm:pt>
    <dgm:pt modelId="{F8F77542-F332-406D-BA92-18521953EEB5}">
      <dgm:prSet phldrT="[Texto]" custT="1"/>
      <dgm:spPr/>
      <dgm:t>
        <a:bodyPr/>
        <a:lstStyle/>
        <a:p>
          <a:r>
            <a:rPr lang="es-EC" sz="2200" b="0" dirty="0" smtClean="0"/>
            <a:t>Detección de ángulo de arribo de señales electromagnéticas.</a:t>
          </a:r>
          <a:endParaRPr lang="es-ES" sz="2200" b="0" dirty="0"/>
        </a:p>
      </dgm:t>
    </dgm:pt>
    <dgm:pt modelId="{99F12313-B840-4FFF-B4F1-077CBB7601E0}" type="parTrans" cxnId="{AFF650EC-B60D-4394-A384-6E32C843D76E}">
      <dgm:prSet/>
      <dgm:spPr/>
      <dgm:t>
        <a:bodyPr/>
        <a:lstStyle/>
        <a:p>
          <a:endParaRPr lang="es-ES"/>
        </a:p>
      </dgm:t>
    </dgm:pt>
    <dgm:pt modelId="{2C120B57-D51F-44EF-AF6C-50F33D914706}" type="sibTrans" cxnId="{AFF650EC-B60D-4394-A384-6E32C843D76E}">
      <dgm:prSet/>
      <dgm:spPr/>
      <dgm:t>
        <a:bodyPr/>
        <a:lstStyle/>
        <a:p>
          <a:endParaRPr lang="es-ES"/>
        </a:p>
      </dgm:t>
    </dgm:pt>
    <dgm:pt modelId="{861E474C-BC58-48AF-940E-8A034976DFB7}">
      <dgm:prSet phldrT="[Texto]" custT="1"/>
      <dgm:spPr/>
      <dgm:t>
        <a:bodyPr/>
        <a:lstStyle/>
        <a:p>
          <a:r>
            <a:rPr lang="es-EC" sz="2200" b="0" dirty="0" smtClean="0"/>
            <a:t>Detección de transmisores ilegales.</a:t>
          </a:r>
          <a:endParaRPr lang="es-ES" sz="2200" b="0" dirty="0"/>
        </a:p>
      </dgm:t>
    </dgm:pt>
    <dgm:pt modelId="{543AE4B6-2007-4A65-A54F-F63111A865B6}" type="parTrans" cxnId="{409FB142-E9A5-4B70-931B-C03E6272FB98}">
      <dgm:prSet/>
      <dgm:spPr/>
      <dgm:t>
        <a:bodyPr/>
        <a:lstStyle/>
        <a:p>
          <a:endParaRPr lang="es-ES"/>
        </a:p>
      </dgm:t>
    </dgm:pt>
    <dgm:pt modelId="{58210C38-7571-463C-A154-D76470D9B329}" type="sibTrans" cxnId="{409FB142-E9A5-4B70-931B-C03E6272FB98}">
      <dgm:prSet/>
      <dgm:spPr/>
      <dgm:t>
        <a:bodyPr/>
        <a:lstStyle/>
        <a:p>
          <a:endParaRPr lang="es-ES"/>
        </a:p>
      </dgm:t>
    </dgm:pt>
    <dgm:pt modelId="{860D37AB-9D9B-4AC8-95EE-C8B547F4DCA1}" type="pres">
      <dgm:prSet presAssocID="{5A9C2BFF-EC0B-4C15-89DC-667F0C843232}" presName="linear" presStyleCnt="0">
        <dgm:presLayoutVars>
          <dgm:dir/>
          <dgm:animLvl val="lvl"/>
          <dgm:resizeHandles val="exact"/>
        </dgm:presLayoutVars>
      </dgm:prSet>
      <dgm:spPr/>
    </dgm:pt>
    <dgm:pt modelId="{B82AAE31-F9D6-4B76-9D54-B367C6FDE37B}" type="pres">
      <dgm:prSet presAssocID="{861E474C-BC58-48AF-940E-8A034976DFB7}" presName="parentLin" presStyleCnt="0"/>
      <dgm:spPr/>
    </dgm:pt>
    <dgm:pt modelId="{222C81C3-844E-4C15-8624-E7767AE8723A}" type="pres">
      <dgm:prSet presAssocID="{861E474C-BC58-48AF-940E-8A034976DFB7}" presName="parentLeftMargin" presStyleLbl="node1" presStyleIdx="0" presStyleCnt="5"/>
      <dgm:spPr/>
    </dgm:pt>
    <dgm:pt modelId="{AC244038-62B8-4851-B4FD-EBB2190E9282}" type="pres">
      <dgm:prSet presAssocID="{861E474C-BC58-48AF-940E-8A034976DFB7}" presName="parentText" presStyleLbl="node1" presStyleIdx="0" presStyleCnt="5" custScaleX="137914" custLinFactNeighborX="-25878" custLinFactNeighborY="86312">
        <dgm:presLayoutVars>
          <dgm:chMax val="0"/>
          <dgm:bulletEnabled val="1"/>
        </dgm:presLayoutVars>
      </dgm:prSet>
      <dgm:spPr/>
      <dgm:t>
        <a:bodyPr/>
        <a:lstStyle/>
        <a:p>
          <a:endParaRPr lang="es-ES"/>
        </a:p>
      </dgm:t>
    </dgm:pt>
    <dgm:pt modelId="{AF03DE9C-55E5-48FB-8C9A-C58BA77E5F07}" type="pres">
      <dgm:prSet presAssocID="{861E474C-BC58-48AF-940E-8A034976DFB7}" presName="negativeSpace" presStyleCnt="0"/>
      <dgm:spPr/>
    </dgm:pt>
    <dgm:pt modelId="{F1192342-1565-47C9-9BEC-68A906676DBA}" type="pres">
      <dgm:prSet presAssocID="{861E474C-BC58-48AF-940E-8A034976DFB7}" presName="childText" presStyleLbl="conFgAcc1" presStyleIdx="0" presStyleCnt="5">
        <dgm:presLayoutVars>
          <dgm:bulletEnabled val="1"/>
        </dgm:presLayoutVars>
      </dgm:prSet>
      <dgm:spPr/>
    </dgm:pt>
    <dgm:pt modelId="{F3340A7F-A03B-4013-B0FE-F88122F0F721}" type="pres">
      <dgm:prSet presAssocID="{58210C38-7571-463C-A154-D76470D9B329}" presName="spaceBetweenRectangles" presStyleCnt="0"/>
      <dgm:spPr/>
    </dgm:pt>
    <dgm:pt modelId="{5CAE74A9-50A2-4EBD-B201-85DA4FFDF97B}" type="pres">
      <dgm:prSet presAssocID="{7FBBCD7A-CD2F-4AFC-BABD-25606DE840B3}" presName="parentLin" presStyleCnt="0"/>
      <dgm:spPr/>
    </dgm:pt>
    <dgm:pt modelId="{F9C43640-6B77-446F-A90B-D1BB4A82D3EF}" type="pres">
      <dgm:prSet presAssocID="{7FBBCD7A-CD2F-4AFC-BABD-25606DE840B3}" presName="parentLeftMargin" presStyleLbl="node1" presStyleIdx="0" presStyleCnt="5"/>
      <dgm:spPr/>
    </dgm:pt>
    <dgm:pt modelId="{360A54DF-9EA0-4A41-B04A-6238C4C7CE86}" type="pres">
      <dgm:prSet presAssocID="{7FBBCD7A-CD2F-4AFC-BABD-25606DE840B3}" presName="parentText" presStyleLbl="node1" presStyleIdx="1" presStyleCnt="5" custScaleX="137914" custLinFactNeighborX="-25878" custLinFactNeighborY="86312">
        <dgm:presLayoutVars>
          <dgm:chMax val="0"/>
          <dgm:bulletEnabled val="1"/>
        </dgm:presLayoutVars>
      </dgm:prSet>
      <dgm:spPr/>
      <dgm:t>
        <a:bodyPr/>
        <a:lstStyle/>
        <a:p>
          <a:endParaRPr lang="es-ES"/>
        </a:p>
      </dgm:t>
    </dgm:pt>
    <dgm:pt modelId="{08C82990-9E01-4812-8561-8A0A59E29341}" type="pres">
      <dgm:prSet presAssocID="{7FBBCD7A-CD2F-4AFC-BABD-25606DE840B3}" presName="negativeSpace" presStyleCnt="0"/>
      <dgm:spPr/>
    </dgm:pt>
    <dgm:pt modelId="{1C84D7A0-09BF-4973-BD47-748D52FCC16D}" type="pres">
      <dgm:prSet presAssocID="{7FBBCD7A-CD2F-4AFC-BABD-25606DE840B3}" presName="childText" presStyleLbl="conFgAcc1" presStyleIdx="1" presStyleCnt="5">
        <dgm:presLayoutVars>
          <dgm:bulletEnabled val="1"/>
        </dgm:presLayoutVars>
      </dgm:prSet>
      <dgm:spPr/>
    </dgm:pt>
    <dgm:pt modelId="{66148E86-EDE8-4AE7-B855-8001D948CDA2}" type="pres">
      <dgm:prSet presAssocID="{62F34884-BDCD-48D3-85BE-78B5BB4F274F}" presName="spaceBetweenRectangles" presStyleCnt="0"/>
      <dgm:spPr/>
    </dgm:pt>
    <dgm:pt modelId="{B9D4D80C-3B88-4622-B0A2-FC02D5D47D08}" type="pres">
      <dgm:prSet presAssocID="{F404220E-DC75-498E-91A3-B55BF40CDB14}" presName="parentLin" presStyleCnt="0"/>
      <dgm:spPr/>
    </dgm:pt>
    <dgm:pt modelId="{22B7E5D8-E300-4E44-A06A-7817FE84F9A4}" type="pres">
      <dgm:prSet presAssocID="{F404220E-DC75-498E-91A3-B55BF40CDB14}" presName="parentLeftMargin" presStyleLbl="node1" presStyleIdx="1" presStyleCnt="5"/>
      <dgm:spPr/>
    </dgm:pt>
    <dgm:pt modelId="{6B13CEE7-2C67-4A83-AFC2-71F80AB35963}" type="pres">
      <dgm:prSet presAssocID="{F404220E-DC75-498E-91A3-B55BF40CDB14}" presName="parentText" presStyleLbl="node1" presStyleIdx="2" presStyleCnt="5" custScaleX="137914" custLinFactNeighborX="-25878" custLinFactNeighborY="86312">
        <dgm:presLayoutVars>
          <dgm:chMax val="0"/>
          <dgm:bulletEnabled val="1"/>
        </dgm:presLayoutVars>
      </dgm:prSet>
      <dgm:spPr/>
      <dgm:t>
        <a:bodyPr/>
        <a:lstStyle/>
        <a:p>
          <a:endParaRPr lang="es-ES"/>
        </a:p>
      </dgm:t>
    </dgm:pt>
    <dgm:pt modelId="{E1C980C0-5EE7-4845-AE7E-C212E577B715}" type="pres">
      <dgm:prSet presAssocID="{F404220E-DC75-498E-91A3-B55BF40CDB14}" presName="negativeSpace" presStyleCnt="0"/>
      <dgm:spPr/>
    </dgm:pt>
    <dgm:pt modelId="{6EA5A297-262A-4AEA-9494-97585DF66CFC}" type="pres">
      <dgm:prSet presAssocID="{F404220E-DC75-498E-91A3-B55BF40CDB14}" presName="childText" presStyleLbl="conFgAcc1" presStyleIdx="2" presStyleCnt="5">
        <dgm:presLayoutVars>
          <dgm:bulletEnabled val="1"/>
        </dgm:presLayoutVars>
      </dgm:prSet>
      <dgm:spPr/>
    </dgm:pt>
    <dgm:pt modelId="{D8717EF8-5DAB-4082-8F8A-417C597BB651}" type="pres">
      <dgm:prSet presAssocID="{7BA8E61D-819F-465A-9179-B9217F8E0ED6}" presName="spaceBetweenRectangles" presStyleCnt="0"/>
      <dgm:spPr/>
    </dgm:pt>
    <dgm:pt modelId="{7DE09861-9C71-4B1D-8126-046B62EF09B9}" type="pres">
      <dgm:prSet presAssocID="{C2B532D8-B675-41F1-83A4-62AC37B95B1E}" presName="parentLin" presStyleCnt="0"/>
      <dgm:spPr/>
    </dgm:pt>
    <dgm:pt modelId="{7AE686BE-2661-48A3-9A2A-D4750DF36BC4}" type="pres">
      <dgm:prSet presAssocID="{C2B532D8-B675-41F1-83A4-62AC37B95B1E}" presName="parentLeftMargin" presStyleLbl="node1" presStyleIdx="2" presStyleCnt="5"/>
      <dgm:spPr/>
    </dgm:pt>
    <dgm:pt modelId="{2E120FC2-C6CC-4632-96CB-0220558F5D0C}" type="pres">
      <dgm:prSet presAssocID="{C2B532D8-B675-41F1-83A4-62AC37B95B1E}" presName="parentText" presStyleLbl="node1" presStyleIdx="3" presStyleCnt="5" custScaleX="137914" custLinFactNeighborX="-25878" custLinFactNeighborY="86312">
        <dgm:presLayoutVars>
          <dgm:chMax val="0"/>
          <dgm:bulletEnabled val="1"/>
        </dgm:presLayoutVars>
      </dgm:prSet>
      <dgm:spPr/>
      <dgm:t>
        <a:bodyPr/>
        <a:lstStyle/>
        <a:p>
          <a:endParaRPr lang="es-ES"/>
        </a:p>
      </dgm:t>
    </dgm:pt>
    <dgm:pt modelId="{2BAEF673-5087-4D14-A397-4595602E83B8}" type="pres">
      <dgm:prSet presAssocID="{C2B532D8-B675-41F1-83A4-62AC37B95B1E}" presName="negativeSpace" presStyleCnt="0"/>
      <dgm:spPr/>
    </dgm:pt>
    <dgm:pt modelId="{C3B6C32E-B571-49C4-B11B-4C5DCCD3CD0C}" type="pres">
      <dgm:prSet presAssocID="{C2B532D8-B675-41F1-83A4-62AC37B95B1E}" presName="childText" presStyleLbl="conFgAcc1" presStyleIdx="3" presStyleCnt="5">
        <dgm:presLayoutVars>
          <dgm:bulletEnabled val="1"/>
        </dgm:presLayoutVars>
      </dgm:prSet>
      <dgm:spPr/>
    </dgm:pt>
    <dgm:pt modelId="{471026CE-40EC-48E8-863D-8F6CDDA7A678}" type="pres">
      <dgm:prSet presAssocID="{ED344E40-43CA-49A6-85A0-CE57D3706BC8}" presName="spaceBetweenRectangles" presStyleCnt="0"/>
      <dgm:spPr/>
    </dgm:pt>
    <dgm:pt modelId="{0851BC20-7241-4101-9AA6-C6CA3E6442F2}" type="pres">
      <dgm:prSet presAssocID="{F8F77542-F332-406D-BA92-18521953EEB5}" presName="parentLin" presStyleCnt="0"/>
      <dgm:spPr/>
    </dgm:pt>
    <dgm:pt modelId="{0F44EE22-19A6-47B2-BC0E-71C15AA4ECCE}" type="pres">
      <dgm:prSet presAssocID="{F8F77542-F332-406D-BA92-18521953EEB5}" presName="parentLeftMargin" presStyleLbl="node1" presStyleIdx="3" presStyleCnt="5"/>
      <dgm:spPr/>
    </dgm:pt>
    <dgm:pt modelId="{CF23C0BE-3A5A-4321-AB65-D187F97671C2}" type="pres">
      <dgm:prSet presAssocID="{F8F77542-F332-406D-BA92-18521953EEB5}" presName="parentText" presStyleLbl="node1" presStyleIdx="4" presStyleCnt="5" custScaleX="137914" custLinFactNeighborX="-25878" custLinFactNeighborY="86312">
        <dgm:presLayoutVars>
          <dgm:chMax val="0"/>
          <dgm:bulletEnabled val="1"/>
        </dgm:presLayoutVars>
      </dgm:prSet>
      <dgm:spPr/>
      <dgm:t>
        <a:bodyPr/>
        <a:lstStyle/>
        <a:p>
          <a:endParaRPr lang="es-ES"/>
        </a:p>
      </dgm:t>
    </dgm:pt>
    <dgm:pt modelId="{F0CEE741-6B7B-4268-9214-FE73AB152288}" type="pres">
      <dgm:prSet presAssocID="{F8F77542-F332-406D-BA92-18521953EEB5}" presName="negativeSpace" presStyleCnt="0"/>
      <dgm:spPr/>
    </dgm:pt>
    <dgm:pt modelId="{A0B3785D-6A68-4D86-93A4-9B9A78D0890A}" type="pres">
      <dgm:prSet presAssocID="{F8F77542-F332-406D-BA92-18521953EEB5}" presName="childText" presStyleLbl="conFgAcc1" presStyleIdx="4" presStyleCnt="5">
        <dgm:presLayoutVars>
          <dgm:bulletEnabled val="1"/>
        </dgm:presLayoutVars>
      </dgm:prSet>
      <dgm:spPr/>
    </dgm:pt>
  </dgm:ptLst>
  <dgm:cxnLst>
    <dgm:cxn modelId="{54639A44-F574-43F0-894A-3C8A254A545B}" type="presOf" srcId="{5A9C2BFF-EC0B-4C15-89DC-667F0C843232}" destId="{860D37AB-9D9B-4AC8-95EE-C8B547F4DCA1}" srcOrd="0" destOrd="0" presId="urn:microsoft.com/office/officeart/2005/8/layout/list1"/>
    <dgm:cxn modelId="{3046CD35-3021-47A1-A8C9-4A34BEAD378A}" type="presOf" srcId="{861E474C-BC58-48AF-940E-8A034976DFB7}" destId="{AC244038-62B8-4851-B4FD-EBB2190E9282}" srcOrd="1" destOrd="0" presId="urn:microsoft.com/office/officeart/2005/8/layout/list1"/>
    <dgm:cxn modelId="{AFF650EC-B60D-4394-A384-6E32C843D76E}" srcId="{5A9C2BFF-EC0B-4C15-89DC-667F0C843232}" destId="{F8F77542-F332-406D-BA92-18521953EEB5}" srcOrd="4" destOrd="0" parTransId="{99F12313-B840-4FFF-B4F1-077CBB7601E0}" sibTransId="{2C120B57-D51F-44EF-AF6C-50F33D914706}"/>
    <dgm:cxn modelId="{409FB142-E9A5-4B70-931B-C03E6272FB98}" srcId="{5A9C2BFF-EC0B-4C15-89DC-667F0C843232}" destId="{861E474C-BC58-48AF-940E-8A034976DFB7}" srcOrd="0" destOrd="0" parTransId="{543AE4B6-2007-4A65-A54F-F63111A865B6}" sibTransId="{58210C38-7571-463C-A154-D76470D9B329}"/>
    <dgm:cxn modelId="{557D5735-2EDE-4DF3-B6FA-457E37B9E9D1}" type="presOf" srcId="{F404220E-DC75-498E-91A3-B55BF40CDB14}" destId="{22B7E5D8-E300-4E44-A06A-7817FE84F9A4}" srcOrd="0" destOrd="0" presId="urn:microsoft.com/office/officeart/2005/8/layout/list1"/>
    <dgm:cxn modelId="{6C39FD5E-678B-4F37-8E63-8CAE14F5F66F}" type="presOf" srcId="{C2B532D8-B675-41F1-83A4-62AC37B95B1E}" destId="{7AE686BE-2661-48A3-9A2A-D4750DF36BC4}" srcOrd="0" destOrd="0" presId="urn:microsoft.com/office/officeart/2005/8/layout/list1"/>
    <dgm:cxn modelId="{6B3074FB-D960-46F3-BD86-B1C645864D3C}" srcId="{5A9C2BFF-EC0B-4C15-89DC-667F0C843232}" destId="{7FBBCD7A-CD2F-4AFC-BABD-25606DE840B3}" srcOrd="1" destOrd="0" parTransId="{75A95716-4F61-482C-ADFF-F59F40A602BD}" sibTransId="{62F34884-BDCD-48D3-85BE-78B5BB4F274F}"/>
    <dgm:cxn modelId="{3AF11BEB-5FD4-48E2-A20E-05F1CE6944DC}" type="presOf" srcId="{7FBBCD7A-CD2F-4AFC-BABD-25606DE840B3}" destId="{F9C43640-6B77-446F-A90B-D1BB4A82D3EF}" srcOrd="0" destOrd="0" presId="urn:microsoft.com/office/officeart/2005/8/layout/list1"/>
    <dgm:cxn modelId="{B9F5DDD7-A45C-4569-A197-593F242A757B}" type="presOf" srcId="{F8F77542-F332-406D-BA92-18521953EEB5}" destId="{CF23C0BE-3A5A-4321-AB65-D187F97671C2}" srcOrd="1" destOrd="0" presId="urn:microsoft.com/office/officeart/2005/8/layout/list1"/>
    <dgm:cxn modelId="{3B684DDF-EA46-4933-9FE8-77D7403D12F5}" type="presOf" srcId="{C2B532D8-B675-41F1-83A4-62AC37B95B1E}" destId="{2E120FC2-C6CC-4632-96CB-0220558F5D0C}" srcOrd="1" destOrd="0" presId="urn:microsoft.com/office/officeart/2005/8/layout/list1"/>
    <dgm:cxn modelId="{B378E638-297E-4DE8-BA3C-7C3B90F1BE0C}" type="presOf" srcId="{7FBBCD7A-CD2F-4AFC-BABD-25606DE840B3}" destId="{360A54DF-9EA0-4A41-B04A-6238C4C7CE86}" srcOrd="1" destOrd="0" presId="urn:microsoft.com/office/officeart/2005/8/layout/list1"/>
    <dgm:cxn modelId="{F9A63278-B997-4586-83E0-7BADA9E67F21}" type="presOf" srcId="{F8F77542-F332-406D-BA92-18521953EEB5}" destId="{0F44EE22-19A6-47B2-BC0E-71C15AA4ECCE}" srcOrd="0" destOrd="0" presId="urn:microsoft.com/office/officeart/2005/8/layout/list1"/>
    <dgm:cxn modelId="{311FF9E8-4D8C-4DCB-A319-10B9505A4388}" srcId="{5A9C2BFF-EC0B-4C15-89DC-667F0C843232}" destId="{F404220E-DC75-498E-91A3-B55BF40CDB14}" srcOrd="2" destOrd="0" parTransId="{A72F6D29-E96B-40AA-81D6-9146A85B5089}" sibTransId="{7BA8E61D-819F-465A-9179-B9217F8E0ED6}"/>
    <dgm:cxn modelId="{DFB99017-D8B0-4A65-9509-A09ED6C2377B}" srcId="{5A9C2BFF-EC0B-4C15-89DC-667F0C843232}" destId="{C2B532D8-B675-41F1-83A4-62AC37B95B1E}" srcOrd="3" destOrd="0" parTransId="{ADC3DA83-174F-4E07-8688-70531FCD601C}" sibTransId="{ED344E40-43CA-49A6-85A0-CE57D3706BC8}"/>
    <dgm:cxn modelId="{56C5AD1F-49B0-42F9-BBD9-B3648557F74F}" type="presOf" srcId="{F404220E-DC75-498E-91A3-B55BF40CDB14}" destId="{6B13CEE7-2C67-4A83-AFC2-71F80AB35963}" srcOrd="1" destOrd="0" presId="urn:microsoft.com/office/officeart/2005/8/layout/list1"/>
    <dgm:cxn modelId="{01450E70-C30F-466D-A250-EFA746978DDB}" type="presOf" srcId="{861E474C-BC58-48AF-940E-8A034976DFB7}" destId="{222C81C3-844E-4C15-8624-E7767AE8723A}" srcOrd="0" destOrd="0" presId="urn:microsoft.com/office/officeart/2005/8/layout/list1"/>
    <dgm:cxn modelId="{025A271B-EA75-4F7E-93FF-E90C5714A701}" type="presParOf" srcId="{860D37AB-9D9B-4AC8-95EE-C8B547F4DCA1}" destId="{B82AAE31-F9D6-4B76-9D54-B367C6FDE37B}" srcOrd="0" destOrd="0" presId="urn:microsoft.com/office/officeart/2005/8/layout/list1"/>
    <dgm:cxn modelId="{0AFC5785-5C9A-4E63-A756-38A01C67B717}" type="presParOf" srcId="{B82AAE31-F9D6-4B76-9D54-B367C6FDE37B}" destId="{222C81C3-844E-4C15-8624-E7767AE8723A}" srcOrd="0" destOrd="0" presId="urn:microsoft.com/office/officeart/2005/8/layout/list1"/>
    <dgm:cxn modelId="{4F8D98FF-6949-4011-9ECD-57BB482FFE5E}" type="presParOf" srcId="{B82AAE31-F9D6-4B76-9D54-B367C6FDE37B}" destId="{AC244038-62B8-4851-B4FD-EBB2190E9282}" srcOrd="1" destOrd="0" presId="urn:microsoft.com/office/officeart/2005/8/layout/list1"/>
    <dgm:cxn modelId="{A22695F2-A048-4C9A-B23F-C83095D9FA9E}" type="presParOf" srcId="{860D37AB-9D9B-4AC8-95EE-C8B547F4DCA1}" destId="{AF03DE9C-55E5-48FB-8C9A-C58BA77E5F07}" srcOrd="1" destOrd="0" presId="urn:microsoft.com/office/officeart/2005/8/layout/list1"/>
    <dgm:cxn modelId="{BF3A4E13-92D9-4DB9-891E-DE2EC61B275A}" type="presParOf" srcId="{860D37AB-9D9B-4AC8-95EE-C8B547F4DCA1}" destId="{F1192342-1565-47C9-9BEC-68A906676DBA}" srcOrd="2" destOrd="0" presId="urn:microsoft.com/office/officeart/2005/8/layout/list1"/>
    <dgm:cxn modelId="{A4ABE054-BAAE-493F-8992-56642CF5B41B}" type="presParOf" srcId="{860D37AB-9D9B-4AC8-95EE-C8B547F4DCA1}" destId="{F3340A7F-A03B-4013-B0FE-F88122F0F721}" srcOrd="3" destOrd="0" presId="urn:microsoft.com/office/officeart/2005/8/layout/list1"/>
    <dgm:cxn modelId="{D5B44A31-59CA-4813-95A7-61B4356E8C59}" type="presParOf" srcId="{860D37AB-9D9B-4AC8-95EE-C8B547F4DCA1}" destId="{5CAE74A9-50A2-4EBD-B201-85DA4FFDF97B}" srcOrd="4" destOrd="0" presId="urn:microsoft.com/office/officeart/2005/8/layout/list1"/>
    <dgm:cxn modelId="{551D62FF-2133-4952-94D7-D00D20EAD875}" type="presParOf" srcId="{5CAE74A9-50A2-4EBD-B201-85DA4FFDF97B}" destId="{F9C43640-6B77-446F-A90B-D1BB4A82D3EF}" srcOrd="0" destOrd="0" presId="urn:microsoft.com/office/officeart/2005/8/layout/list1"/>
    <dgm:cxn modelId="{88BC7AB7-086E-4320-AF9C-391E55C662FD}" type="presParOf" srcId="{5CAE74A9-50A2-4EBD-B201-85DA4FFDF97B}" destId="{360A54DF-9EA0-4A41-B04A-6238C4C7CE86}" srcOrd="1" destOrd="0" presId="urn:microsoft.com/office/officeart/2005/8/layout/list1"/>
    <dgm:cxn modelId="{C115C1A7-D1A8-4197-865B-898810D0006A}" type="presParOf" srcId="{860D37AB-9D9B-4AC8-95EE-C8B547F4DCA1}" destId="{08C82990-9E01-4812-8561-8A0A59E29341}" srcOrd="5" destOrd="0" presId="urn:microsoft.com/office/officeart/2005/8/layout/list1"/>
    <dgm:cxn modelId="{5029ADB4-82B2-461E-B753-4ABF6EDEE6BE}" type="presParOf" srcId="{860D37AB-9D9B-4AC8-95EE-C8B547F4DCA1}" destId="{1C84D7A0-09BF-4973-BD47-748D52FCC16D}" srcOrd="6" destOrd="0" presId="urn:microsoft.com/office/officeart/2005/8/layout/list1"/>
    <dgm:cxn modelId="{68B40BAA-7337-4518-A426-EA1AEEF2B4D0}" type="presParOf" srcId="{860D37AB-9D9B-4AC8-95EE-C8B547F4DCA1}" destId="{66148E86-EDE8-4AE7-B855-8001D948CDA2}" srcOrd="7" destOrd="0" presId="urn:microsoft.com/office/officeart/2005/8/layout/list1"/>
    <dgm:cxn modelId="{A3F384E6-6123-47E7-98D6-283CF5F62CD4}" type="presParOf" srcId="{860D37AB-9D9B-4AC8-95EE-C8B547F4DCA1}" destId="{B9D4D80C-3B88-4622-B0A2-FC02D5D47D08}" srcOrd="8" destOrd="0" presId="urn:microsoft.com/office/officeart/2005/8/layout/list1"/>
    <dgm:cxn modelId="{BA32DC58-ED28-4590-946F-9DF42A92346C}" type="presParOf" srcId="{B9D4D80C-3B88-4622-B0A2-FC02D5D47D08}" destId="{22B7E5D8-E300-4E44-A06A-7817FE84F9A4}" srcOrd="0" destOrd="0" presId="urn:microsoft.com/office/officeart/2005/8/layout/list1"/>
    <dgm:cxn modelId="{C58DE69A-7DBC-43EC-A6D2-3E0FFA23DDF7}" type="presParOf" srcId="{B9D4D80C-3B88-4622-B0A2-FC02D5D47D08}" destId="{6B13CEE7-2C67-4A83-AFC2-71F80AB35963}" srcOrd="1" destOrd="0" presId="urn:microsoft.com/office/officeart/2005/8/layout/list1"/>
    <dgm:cxn modelId="{4C0C15AF-F9C2-46E4-BAC0-AE1989A68C29}" type="presParOf" srcId="{860D37AB-9D9B-4AC8-95EE-C8B547F4DCA1}" destId="{E1C980C0-5EE7-4845-AE7E-C212E577B715}" srcOrd="9" destOrd="0" presId="urn:microsoft.com/office/officeart/2005/8/layout/list1"/>
    <dgm:cxn modelId="{C2EDF8B3-9831-4D9E-BBD4-7B7A6568359E}" type="presParOf" srcId="{860D37AB-9D9B-4AC8-95EE-C8B547F4DCA1}" destId="{6EA5A297-262A-4AEA-9494-97585DF66CFC}" srcOrd="10" destOrd="0" presId="urn:microsoft.com/office/officeart/2005/8/layout/list1"/>
    <dgm:cxn modelId="{6CA85A20-F0AE-444C-9E5E-AB66067BA672}" type="presParOf" srcId="{860D37AB-9D9B-4AC8-95EE-C8B547F4DCA1}" destId="{D8717EF8-5DAB-4082-8F8A-417C597BB651}" srcOrd="11" destOrd="0" presId="urn:microsoft.com/office/officeart/2005/8/layout/list1"/>
    <dgm:cxn modelId="{BB2045EA-B8E1-4915-82C4-55838A492DE7}" type="presParOf" srcId="{860D37AB-9D9B-4AC8-95EE-C8B547F4DCA1}" destId="{7DE09861-9C71-4B1D-8126-046B62EF09B9}" srcOrd="12" destOrd="0" presId="urn:microsoft.com/office/officeart/2005/8/layout/list1"/>
    <dgm:cxn modelId="{1823AB0C-09AB-4BE3-A347-F0835305C117}" type="presParOf" srcId="{7DE09861-9C71-4B1D-8126-046B62EF09B9}" destId="{7AE686BE-2661-48A3-9A2A-D4750DF36BC4}" srcOrd="0" destOrd="0" presId="urn:microsoft.com/office/officeart/2005/8/layout/list1"/>
    <dgm:cxn modelId="{272148FB-88BE-46C7-8B36-6C2114178ABF}" type="presParOf" srcId="{7DE09861-9C71-4B1D-8126-046B62EF09B9}" destId="{2E120FC2-C6CC-4632-96CB-0220558F5D0C}" srcOrd="1" destOrd="0" presId="urn:microsoft.com/office/officeart/2005/8/layout/list1"/>
    <dgm:cxn modelId="{780DCD35-2D40-4A4B-85DD-A79C9B9A4312}" type="presParOf" srcId="{860D37AB-9D9B-4AC8-95EE-C8B547F4DCA1}" destId="{2BAEF673-5087-4D14-A397-4595602E83B8}" srcOrd="13" destOrd="0" presId="urn:microsoft.com/office/officeart/2005/8/layout/list1"/>
    <dgm:cxn modelId="{7B54FD9C-B298-4A5E-8235-F6292ECEA4D7}" type="presParOf" srcId="{860D37AB-9D9B-4AC8-95EE-C8B547F4DCA1}" destId="{C3B6C32E-B571-49C4-B11B-4C5DCCD3CD0C}" srcOrd="14" destOrd="0" presId="urn:microsoft.com/office/officeart/2005/8/layout/list1"/>
    <dgm:cxn modelId="{A833D1EC-F53A-4095-8416-442B948A5EAC}" type="presParOf" srcId="{860D37AB-9D9B-4AC8-95EE-C8B547F4DCA1}" destId="{471026CE-40EC-48E8-863D-8F6CDDA7A678}" srcOrd="15" destOrd="0" presId="urn:microsoft.com/office/officeart/2005/8/layout/list1"/>
    <dgm:cxn modelId="{F3C4A845-F481-400D-B12D-867E9CB9FAA8}" type="presParOf" srcId="{860D37AB-9D9B-4AC8-95EE-C8B547F4DCA1}" destId="{0851BC20-7241-4101-9AA6-C6CA3E6442F2}" srcOrd="16" destOrd="0" presId="urn:microsoft.com/office/officeart/2005/8/layout/list1"/>
    <dgm:cxn modelId="{15F1E85E-BE76-48A6-8CD2-1B827F72D3D2}" type="presParOf" srcId="{0851BC20-7241-4101-9AA6-C6CA3E6442F2}" destId="{0F44EE22-19A6-47B2-BC0E-71C15AA4ECCE}" srcOrd="0" destOrd="0" presId="urn:microsoft.com/office/officeart/2005/8/layout/list1"/>
    <dgm:cxn modelId="{F4A1B124-05D2-4D7C-A576-690061BFA838}" type="presParOf" srcId="{0851BC20-7241-4101-9AA6-C6CA3E6442F2}" destId="{CF23C0BE-3A5A-4321-AB65-D187F97671C2}" srcOrd="1" destOrd="0" presId="urn:microsoft.com/office/officeart/2005/8/layout/list1"/>
    <dgm:cxn modelId="{1A608300-B2F7-4592-86EC-57182241FE70}" type="presParOf" srcId="{860D37AB-9D9B-4AC8-95EE-C8B547F4DCA1}" destId="{F0CEE741-6B7B-4268-9214-FE73AB152288}" srcOrd="17" destOrd="0" presId="urn:microsoft.com/office/officeart/2005/8/layout/list1"/>
    <dgm:cxn modelId="{8E8D5D41-2967-475E-8504-54674227BE20}" type="presParOf" srcId="{860D37AB-9D9B-4AC8-95EE-C8B547F4DCA1}" destId="{A0B3785D-6A68-4D86-93A4-9B9A78D0890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FA8DB5-9DA9-4A01-AC7F-E617D8FAE8B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FFF5086B-54A4-4DF8-9995-14B77F0A2DBF}">
      <dgm:prSet phldrT="[Texto]" custT="1"/>
      <dgm:spPr/>
      <dgm:t>
        <a:bodyPr/>
        <a:lstStyle/>
        <a:p>
          <a:r>
            <a:rPr lang="es-EC" sz="2000" dirty="0" smtClean="0">
              <a:solidFill>
                <a:schemeClr val="tx1"/>
              </a:solidFill>
            </a:rPr>
            <a:t>Se efectúa un estudio detallado del estado en el que se encuentran los equipos con los cuales se va a contar, al igual que un análisis de los estados físicos y funcionamiento de los equipos.</a:t>
          </a:r>
          <a:endParaRPr lang="es-ES" sz="2000" dirty="0">
            <a:solidFill>
              <a:schemeClr val="tx1"/>
            </a:solidFill>
          </a:endParaRPr>
        </a:p>
      </dgm:t>
    </dgm:pt>
    <dgm:pt modelId="{B48BBA8D-1CAC-41C7-BCF5-FAF1CF0CD515}" type="parTrans" cxnId="{B5C836C5-4E6D-4E63-8DCB-586B5C57C0E7}">
      <dgm:prSet/>
      <dgm:spPr/>
      <dgm:t>
        <a:bodyPr/>
        <a:lstStyle/>
        <a:p>
          <a:endParaRPr lang="es-ES"/>
        </a:p>
      </dgm:t>
    </dgm:pt>
    <dgm:pt modelId="{715E18E7-5983-4D81-8289-AF98F50DE451}" type="sibTrans" cxnId="{B5C836C5-4E6D-4E63-8DCB-586B5C57C0E7}">
      <dgm:prSet/>
      <dgm:spPr/>
      <dgm:t>
        <a:bodyPr/>
        <a:lstStyle/>
        <a:p>
          <a:endParaRPr lang="es-ES"/>
        </a:p>
      </dgm:t>
    </dgm:pt>
    <dgm:pt modelId="{7445917B-8C75-4938-BE57-F8968269C0DD}">
      <dgm:prSet phldrT="[Texto]" custT="1"/>
      <dgm:spPr/>
      <dgm:t>
        <a:bodyPr/>
        <a:lstStyle/>
        <a:p>
          <a:r>
            <a:rPr lang="es-EC" sz="2000" dirty="0" smtClean="0">
              <a:solidFill>
                <a:schemeClr val="tx1"/>
              </a:solidFill>
            </a:rPr>
            <a:t>Los equipos fueron encontrados en total desuso en los patios del hangar CICTE, mismos que contaban con cables de comunicación, protector para la antena, un y un trípode para uso específico de la antena R&amp;S ADD196.</a:t>
          </a:r>
          <a:endParaRPr lang="es-ES" sz="2000" dirty="0">
            <a:solidFill>
              <a:schemeClr val="tx1"/>
            </a:solidFill>
          </a:endParaRPr>
        </a:p>
      </dgm:t>
    </dgm:pt>
    <dgm:pt modelId="{D1DE795D-7F71-4010-90CF-4D1983EF42F9}" type="parTrans" cxnId="{DA234090-A244-4695-AA7C-0B10D1371CB5}">
      <dgm:prSet/>
      <dgm:spPr/>
      <dgm:t>
        <a:bodyPr/>
        <a:lstStyle/>
        <a:p>
          <a:endParaRPr lang="es-ES"/>
        </a:p>
      </dgm:t>
    </dgm:pt>
    <dgm:pt modelId="{B1CDFADF-CA9B-43A4-BA83-6DAB1C6B7B28}" type="sibTrans" cxnId="{DA234090-A244-4695-AA7C-0B10D1371CB5}">
      <dgm:prSet/>
      <dgm:spPr/>
      <dgm:t>
        <a:bodyPr/>
        <a:lstStyle/>
        <a:p>
          <a:endParaRPr lang="es-ES"/>
        </a:p>
      </dgm:t>
    </dgm:pt>
    <dgm:pt modelId="{298480DF-1C52-4D6B-91A8-E58EFB4B5BF7}">
      <dgm:prSet phldrT="[Texto]" custT="1"/>
      <dgm:spPr/>
      <dgm:t>
        <a:bodyPr/>
        <a:lstStyle/>
        <a:p>
          <a:r>
            <a:rPr lang="es-EC" sz="2000" dirty="0" smtClean="0">
              <a:solidFill>
                <a:schemeClr val="tx1"/>
              </a:solidFill>
            </a:rPr>
            <a:t>se debe tomar en cuenta que no solo la operabilidad de los equipos es esencial, sino que también los años de fabricación, los repuestos que estos exijan en caso de algún daño o avería frente a un mal funcionamiento o utilización de los equipos.</a:t>
          </a:r>
          <a:endParaRPr lang="es-ES" sz="2000" dirty="0">
            <a:solidFill>
              <a:schemeClr val="tx1"/>
            </a:solidFill>
          </a:endParaRPr>
        </a:p>
      </dgm:t>
    </dgm:pt>
    <dgm:pt modelId="{A6A1779E-4A10-4D08-B83E-EBC044EC4954}" type="parTrans" cxnId="{4219546D-6946-410E-95B9-4EC10D1E4907}">
      <dgm:prSet/>
      <dgm:spPr/>
      <dgm:t>
        <a:bodyPr/>
        <a:lstStyle/>
        <a:p>
          <a:endParaRPr lang="es-ES"/>
        </a:p>
      </dgm:t>
    </dgm:pt>
    <dgm:pt modelId="{1B8B137C-BF9C-443F-9841-737344D65E61}" type="sibTrans" cxnId="{4219546D-6946-410E-95B9-4EC10D1E4907}">
      <dgm:prSet/>
      <dgm:spPr/>
      <dgm:t>
        <a:bodyPr/>
        <a:lstStyle/>
        <a:p>
          <a:endParaRPr lang="es-ES"/>
        </a:p>
      </dgm:t>
    </dgm:pt>
    <dgm:pt modelId="{EE649BC9-03F0-4A24-BD9E-1AF4356223A5}" type="pres">
      <dgm:prSet presAssocID="{41FA8DB5-9DA9-4A01-AC7F-E617D8FAE8BA}" presName="diagram" presStyleCnt="0">
        <dgm:presLayoutVars>
          <dgm:dir/>
          <dgm:resizeHandles val="exact"/>
        </dgm:presLayoutVars>
      </dgm:prSet>
      <dgm:spPr/>
    </dgm:pt>
    <dgm:pt modelId="{D4C42C02-1E06-4B77-B531-D1390D9116CE}" type="pres">
      <dgm:prSet presAssocID="{FFF5086B-54A4-4DF8-9995-14B77F0A2DBF}" presName="node" presStyleLbl="node1" presStyleIdx="0" presStyleCnt="3" custScaleY="105226">
        <dgm:presLayoutVars>
          <dgm:bulletEnabled val="1"/>
        </dgm:presLayoutVars>
      </dgm:prSet>
      <dgm:spPr/>
      <dgm:t>
        <a:bodyPr/>
        <a:lstStyle/>
        <a:p>
          <a:endParaRPr lang="es-ES"/>
        </a:p>
      </dgm:t>
    </dgm:pt>
    <dgm:pt modelId="{C66F12CA-DC17-42C3-BA11-9A82550A90EA}" type="pres">
      <dgm:prSet presAssocID="{715E18E7-5983-4D81-8289-AF98F50DE451}" presName="sibTrans" presStyleCnt="0"/>
      <dgm:spPr/>
    </dgm:pt>
    <dgm:pt modelId="{80F00782-2343-4D13-AD8E-3745B31FB64E}" type="pres">
      <dgm:prSet presAssocID="{7445917B-8C75-4938-BE57-F8968269C0DD}" presName="node" presStyleLbl="node1" presStyleIdx="1" presStyleCnt="3" custScaleY="105226">
        <dgm:presLayoutVars>
          <dgm:bulletEnabled val="1"/>
        </dgm:presLayoutVars>
      </dgm:prSet>
      <dgm:spPr/>
      <dgm:t>
        <a:bodyPr/>
        <a:lstStyle/>
        <a:p>
          <a:endParaRPr lang="es-ES"/>
        </a:p>
      </dgm:t>
    </dgm:pt>
    <dgm:pt modelId="{CEB6CEFA-181A-401D-9E4C-4A9880076A03}" type="pres">
      <dgm:prSet presAssocID="{B1CDFADF-CA9B-43A4-BA83-6DAB1C6B7B28}" presName="sibTrans" presStyleCnt="0"/>
      <dgm:spPr/>
    </dgm:pt>
    <dgm:pt modelId="{DD899B6D-B0ED-4B6C-B96F-6587CEC5A1E7}" type="pres">
      <dgm:prSet presAssocID="{298480DF-1C52-4D6B-91A8-E58EFB4B5BF7}" presName="node" presStyleLbl="node1" presStyleIdx="2" presStyleCnt="3" custScaleY="105226" custLinFactNeighborX="-2487" custLinFactNeighborY="-11380">
        <dgm:presLayoutVars>
          <dgm:bulletEnabled val="1"/>
        </dgm:presLayoutVars>
      </dgm:prSet>
      <dgm:spPr/>
      <dgm:t>
        <a:bodyPr/>
        <a:lstStyle/>
        <a:p>
          <a:endParaRPr lang="es-ES"/>
        </a:p>
      </dgm:t>
    </dgm:pt>
  </dgm:ptLst>
  <dgm:cxnLst>
    <dgm:cxn modelId="{92F6BCE3-51B4-4EAE-BB84-26B4FCFF3B91}" type="presOf" srcId="{41FA8DB5-9DA9-4A01-AC7F-E617D8FAE8BA}" destId="{EE649BC9-03F0-4A24-BD9E-1AF4356223A5}" srcOrd="0" destOrd="0" presId="urn:microsoft.com/office/officeart/2005/8/layout/default"/>
    <dgm:cxn modelId="{9ADCFF9A-B6D1-4217-B7B4-A2E0026DE29B}" type="presOf" srcId="{7445917B-8C75-4938-BE57-F8968269C0DD}" destId="{80F00782-2343-4D13-AD8E-3745B31FB64E}" srcOrd="0" destOrd="0" presId="urn:microsoft.com/office/officeart/2005/8/layout/default"/>
    <dgm:cxn modelId="{4219546D-6946-410E-95B9-4EC10D1E4907}" srcId="{41FA8DB5-9DA9-4A01-AC7F-E617D8FAE8BA}" destId="{298480DF-1C52-4D6B-91A8-E58EFB4B5BF7}" srcOrd="2" destOrd="0" parTransId="{A6A1779E-4A10-4D08-B83E-EBC044EC4954}" sibTransId="{1B8B137C-BF9C-443F-9841-737344D65E61}"/>
    <dgm:cxn modelId="{DA234090-A244-4695-AA7C-0B10D1371CB5}" srcId="{41FA8DB5-9DA9-4A01-AC7F-E617D8FAE8BA}" destId="{7445917B-8C75-4938-BE57-F8968269C0DD}" srcOrd="1" destOrd="0" parTransId="{D1DE795D-7F71-4010-90CF-4D1983EF42F9}" sibTransId="{B1CDFADF-CA9B-43A4-BA83-6DAB1C6B7B28}"/>
    <dgm:cxn modelId="{31DEBE42-3A8F-4C01-B3ED-076F48EF0666}" type="presOf" srcId="{FFF5086B-54A4-4DF8-9995-14B77F0A2DBF}" destId="{D4C42C02-1E06-4B77-B531-D1390D9116CE}" srcOrd="0" destOrd="0" presId="urn:microsoft.com/office/officeart/2005/8/layout/default"/>
    <dgm:cxn modelId="{B5C836C5-4E6D-4E63-8DCB-586B5C57C0E7}" srcId="{41FA8DB5-9DA9-4A01-AC7F-E617D8FAE8BA}" destId="{FFF5086B-54A4-4DF8-9995-14B77F0A2DBF}" srcOrd="0" destOrd="0" parTransId="{B48BBA8D-1CAC-41C7-BCF5-FAF1CF0CD515}" sibTransId="{715E18E7-5983-4D81-8289-AF98F50DE451}"/>
    <dgm:cxn modelId="{8AB569FE-3447-4B1D-A2AA-6CBA87A49E0E}" type="presOf" srcId="{298480DF-1C52-4D6B-91A8-E58EFB4B5BF7}" destId="{DD899B6D-B0ED-4B6C-B96F-6587CEC5A1E7}" srcOrd="0" destOrd="0" presId="urn:microsoft.com/office/officeart/2005/8/layout/default"/>
    <dgm:cxn modelId="{A4BCDF50-24DA-489E-A542-1E5F7CB250F2}" type="presParOf" srcId="{EE649BC9-03F0-4A24-BD9E-1AF4356223A5}" destId="{D4C42C02-1E06-4B77-B531-D1390D9116CE}" srcOrd="0" destOrd="0" presId="urn:microsoft.com/office/officeart/2005/8/layout/default"/>
    <dgm:cxn modelId="{9F29740A-9FA6-408A-B183-338A03A40AFA}" type="presParOf" srcId="{EE649BC9-03F0-4A24-BD9E-1AF4356223A5}" destId="{C66F12CA-DC17-42C3-BA11-9A82550A90EA}" srcOrd="1" destOrd="0" presId="urn:microsoft.com/office/officeart/2005/8/layout/default"/>
    <dgm:cxn modelId="{99E84863-1271-4009-B6FA-3CEEF20C0826}" type="presParOf" srcId="{EE649BC9-03F0-4A24-BD9E-1AF4356223A5}" destId="{80F00782-2343-4D13-AD8E-3745B31FB64E}" srcOrd="2" destOrd="0" presId="urn:microsoft.com/office/officeart/2005/8/layout/default"/>
    <dgm:cxn modelId="{36FA395D-CED5-4EDF-9EC0-5DD0DB21658F}" type="presParOf" srcId="{EE649BC9-03F0-4A24-BD9E-1AF4356223A5}" destId="{CEB6CEFA-181A-401D-9E4C-4A9880076A03}" srcOrd="3" destOrd="0" presId="urn:microsoft.com/office/officeart/2005/8/layout/default"/>
    <dgm:cxn modelId="{A2699371-5648-4B2D-BD4C-5360710C1AEB}" type="presParOf" srcId="{EE649BC9-03F0-4A24-BD9E-1AF4356223A5}" destId="{DD899B6D-B0ED-4B6C-B96F-6587CEC5A1E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C907BD-1E5B-4646-AD27-DB74546DC34B}" type="doc">
      <dgm:prSet loTypeId="urn:microsoft.com/office/officeart/2005/8/layout/equation1" loCatId="process" qsTypeId="urn:microsoft.com/office/officeart/2005/8/quickstyle/simple1" qsCatId="simple" csTypeId="urn:microsoft.com/office/officeart/2005/8/colors/colorful4" csCatId="colorful" phldr="1"/>
      <dgm:spPr/>
    </dgm:pt>
    <dgm:pt modelId="{DDA7FCF6-F245-46B6-A094-647869C4E66A}">
      <dgm:prSet phldrT="[Texto]" custT="1"/>
      <dgm:spPr/>
      <dgm:t>
        <a:bodyPr/>
        <a:lstStyle/>
        <a:p>
          <a:r>
            <a:rPr lang="es-EC" sz="2000" smtClean="0">
              <a:solidFill>
                <a:schemeClr val="tx1"/>
              </a:solidFill>
            </a:rPr>
            <a:t>Se procedió a realizar varias pruebas de campo en dos escenarios tanto en interiores (Hangar CICTE), como en exteriores (Estadio ESPE).</a:t>
          </a:r>
          <a:endParaRPr lang="es-ES" sz="2000" dirty="0">
            <a:solidFill>
              <a:schemeClr val="tx1"/>
            </a:solidFill>
          </a:endParaRPr>
        </a:p>
      </dgm:t>
    </dgm:pt>
    <dgm:pt modelId="{302E5607-B66E-4666-9BFE-C088CB979B74}" type="parTrans" cxnId="{07465C4B-E19F-46AE-92A9-7BBFD24E6C57}">
      <dgm:prSet/>
      <dgm:spPr/>
      <dgm:t>
        <a:bodyPr/>
        <a:lstStyle/>
        <a:p>
          <a:endParaRPr lang="es-ES"/>
        </a:p>
      </dgm:t>
    </dgm:pt>
    <dgm:pt modelId="{CF7C5AC7-51ED-44B5-8EB3-A4E4CDA795AB}" type="sibTrans" cxnId="{07465C4B-E19F-46AE-92A9-7BBFD24E6C57}">
      <dgm:prSet/>
      <dgm:spPr/>
      <dgm:t>
        <a:bodyPr/>
        <a:lstStyle/>
        <a:p>
          <a:endParaRPr lang="es-ES"/>
        </a:p>
      </dgm:t>
    </dgm:pt>
    <dgm:pt modelId="{F6049C87-319A-43A1-9ABD-E533E0A6117A}">
      <dgm:prSet phldrT="[Texto]" custT="1"/>
      <dgm:spPr/>
      <dgm:t>
        <a:bodyPr/>
        <a:lstStyle/>
        <a:p>
          <a:r>
            <a:rPr lang="es-EC" sz="2000" dirty="0" smtClean="0">
              <a:solidFill>
                <a:schemeClr val="tx1"/>
              </a:solidFill>
            </a:rPr>
            <a:t>Cabe recalcar que los resultados obtenidos fueron los favorables y esperados</a:t>
          </a:r>
          <a:endParaRPr lang="es-ES" sz="2000" dirty="0">
            <a:solidFill>
              <a:schemeClr val="tx1"/>
            </a:solidFill>
          </a:endParaRPr>
        </a:p>
      </dgm:t>
    </dgm:pt>
    <dgm:pt modelId="{A085A901-2CEA-4126-AD19-012A20CB8987}" type="parTrans" cxnId="{BC0DC6DA-0C99-4D5C-927F-34622B061D07}">
      <dgm:prSet/>
      <dgm:spPr/>
      <dgm:t>
        <a:bodyPr/>
        <a:lstStyle/>
        <a:p>
          <a:endParaRPr lang="es-ES"/>
        </a:p>
      </dgm:t>
    </dgm:pt>
    <dgm:pt modelId="{3F39A390-1C6D-476B-A897-53F5B304219F}" type="sibTrans" cxnId="{BC0DC6DA-0C99-4D5C-927F-34622B061D07}">
      <dgm:prSet/>
      <dgm:spPr/>
      <dgm:t>
        <a:bodyPr/>
        <a:lstStyle/>
        <a:p>
          <a:endParaRPr lang="es-ES"/>
        </a:p>
      </dgm:t>
    </dgm:pt>
    <dgm:pt modelId="{9F00CC32-4542-4516-8E74-32E672F44166}">
      <dgm:prSet phldrT="[Texto]" custT="1"/>
      <dgm:spPr/>
      <dgm:t>
        <a:bodyPr/>
        <a:lstStyle/>
        <a:p>
          <a:r>
            <a:rPr lang="es-EC" sz="2000" dirty="0" smtClean="0">
              <a:solidFill>
                <a:schemeClr val="tx1"/>
              </a:solidFill>
            </a:rPr>
            <a:t>Dando lugar a la conclusión que el sistema está trabajando en condiciones normales</a:t>
          </a:r>
          <a:endParaRPr lang="es-ES" sz="2000" dirty="0">
            <a:solidFill>
              <a:schemeClr val="tx1"/>
            </a:solidFill>
          </a:endParaRPr>
        </a:p>
      </dgm:t>
    </dgm:pt>
    <dgm:pt modelId="{9FD744CB-07CE-4186-86DF-79B945F4975E}" type="parTrans" cxnId="{CA77887F-517E-4C05-9116-235756DA11D3}">
      <dgm:prSet/>
      <dgm:spPr/>
      <dgm:t>
        <a:bodyPr/>
        <a:lstStyle/>
        <a:p>
          <a:endParaRPr lang="es-ES"/>
        </a:p>
      </dgm:t>
    </dgm:pt>
    <dgm:pt modelId="{A737C278-AA6D-460F-AA64-AE879CB866AE}" type="sibTrans" cxnId="{CA77887F-517E-4C05-9116-235756DA11D3}">
      <dgm:prSet/>
      <dgm:spPr/>
      <dgm:t>
        <a:bodyPr/>
        <a:lstStyle/>
        <a:p>
          <a:endParaRPr lang="es-ES"/>
        </a:p>
      </dgm:t>
    </dgm:pt>
    <dgm:pt modelId="{6766CD18-6353-4A99-90B3-4ED3AED01360}" type="pres">
      <dgm:prSet presAssocID="{20C907BD-1E5B-4646-AD27-DB74546DC34B}" presName="linearFlow" presStyleCnt="0">
        <dgm:presLayoutVars>
          <dgm:dir/>
          <dgm:resizeHandles val="exact"/>
        </dgm:presLayoutVars>
      </dgm:prSet>
      <dgm:spPr/>
    </dgm:pt>
    <dgm:pt modelId="{0BD968D6-2120-4524-8873-D193A8F0F2B9}" type="pres">
      <dgm:prSet presAssocID="{DDA7FCF6-F245-46B6-A094-647869C4E66A}" presName="node" presStyleLbl="node1" presStyleIdx="0" presStyleCnt="3" custScaleX="182048" custScaleY="196034">
        <dgm:presLayoutVars>
          <dgm:bulletEnabled val="1"/>
        </dgm:presLayoutVars>
      </dgm:prSet>
      <dgm:spPr/>
      <dgm:t>
        <a:bodyPr/>
        <a:lstStyle/>
        <a:p>
          <a:endParaRPr lang="es-ES"/>
        </a:p>
      </dgm:t>
    </dgm:pt>
    <dgm:pt modelId="{371E5CF9-4604-4017-BC83-86D6E53AFBFF}" type="pres">
      <dgm:prSet presAssocID="{CF7C5AC7-51ED-44B5-8EB3-A4E4CDA795AB}" presName="spacerL" presStyleCnt="0"/>
      <dgm:spPr/>
    </dgm:pt>
    <dgm:pt modelId="{39E22DD5-D287-46A5-8AE1-569618CC921E}" type="pres">
      <dgm:prSet presAssocID="{CF7C5AC7-51ED-44B5-8EB3-A4E4CDA795AB}" presName="sibTrans" presStyleLbl="sibTrans2D1" presStyleIdx="0" presStyleCnt="2"/>
      <dgm:spPr/>
    </dgm:pt>
    <dgm:pt modelId="{5116B825-D3E9-4274-B41D-4BBDF01316E5}" type="pres">
      <dgm:prSet presAssocID="{CF7C5AC7-51ED-44B5-8EB3-A4E4CDA795AB}" presName="spacerR" presStyleCnt="0"/>
      <dgm:spPr/>
    </dgm:pt>
    <dgm:pt modelId="{F9BD9F90-2C24-48CF-B76B-52AB84CDB0ED}" type="pres">
      <dgm:prSet presAssocID="{F6049C87-319A-43A1-9ABD-E533E0A6117A}" presName="node" presStyleLbl="node1" presStyleIdx="1" presStyleCnt="3" custScaleX="153233" custScaleY="181536">
        <dgm:presLayoutVars>
          <dgm:bulletEnabled val="1"/>
        </dgm:presLayoutVars>
      </dgm:prSet>
      <dgm:spPr/>
      <dgm:t>
        <a:bodyPr/>
        <a:lstStyle/>
        <a:p>
          <a:endParaRPr lang="es-ES"/>
        </a:p>
      </dgm:t>
    </dgm:pt>
    <dgm:pt modelId="{C2D97872-394A-4331-BA4A-CCD18CBDAECC}" type="pres">
      <dgm:prSet presAssocID="{3F39A390-1C6D-476B-A897-53F5B304219F}" presName="spacerL" presStyleCnt="0"/>
      <dgm:spPr/>
    </dgm:pt>
    <dgm:pt modelId="{523EE042-9813-4CC1-9FAF-55457A555E5A}" type="pres">
      <dgm:prSet presAssocID="{3F39A390-1C6D-476B-A897-53F5B304219F}" presName="sibTrans" presStyleLbl="sibTrans2D1" presStyleIdx="1" presStyleCnt="2"/>
      <dgm:spPr/>
    </dgm:pt>
    <dgm:pt modelId="{FD23011F-66F5-4E02-8574-C8A13F6209F5}" type="pres">
      <dgm:prSet presAssocID="{3F39A390-1C6D-476B-A897-53F5B304219F}" presName="spacerR" presStyleCnt="0"/>
      <dgm:spPr/>
    </dgm:pt>
    <dgm:pt modelId="{A9479BBC-DF82-4EEA-8195-DC5001057DFC}" type="pres">
      <dgm:prSet presAssocID="{9F00CC32-4542-4516-8E74-32E672F44166}" presName="node" presStyleLbl="node1" presStyleIdx="2" presStyleCnt="3" custScaleX="173983" custScaleY="226104">
        <dgm:presLayoutVars>
          <dgm:bulletEnabled val="1"/>
        </dgm:presLayoutVars>
      </dgm:prSet>
      <dgm:spPr/>
      <dgm:t>
        <a:bodyPr/>
        <a:lstStyle/>
        <a:p>
          <a:endParaRPr lang="es-ES"/>
        </a:p>
      </dgm:t>
    </dgm:pt>
  </dgm:ptLst>
  <dgm:cxnLst>
    <dgm:cxn modelId="{86CD9072-73D1-4485-BB3F-F3D46CDB44DA}" type="presOf" srcId="{CF7C5AC7-51ED-44B5-8EB3-A4E4CDA795AB}" destId="{39E22DD5-D287-46A5-8AE1-569618CC921E}" srcOrd="0" destOrd="0" presId="urn:microsoft.com/office/officeart/2005/8/layout/equation1"/>
    <dgm:cxn modelId="{713864B6-F1DB-455F-BE9D-8BEF074B315F}" type="presOf" srcId="{9F00CC32-4542-4516-8E74-32E672F44166}" destId="{A9479BBC-DF82-4EEA-8195-DC5001057DFC}" srcOrd="0" destOrd="0" presId="urn:microsoft.com/office/officeart/2005/8/layout/equation1"/>
    <dgm:cxn modelId="{BC0DC6DA-0C99-4D5C-927F-34622B061D07}" srcId="{20C907BD-1E5B-4646-AD27-DB74546DC34B}" destId="{F6049C87-319A-43A1-9ABD-E533E0A6117A}" srcOrd="1" destOrd="0" parTransId="{A085A901-2CEA-4126-AD19-012A20CB8987}" sibTransId="{3F39A390-1C6D-476B-A897-53F5B304219F}"/>
    <dgm:cxn modelId="{D452143E-B3DB-4CA5-B213-2E35311C3982}" type="presOf" srcId="{DDA7FCF6-F245-46B6-A094-647869C4E66A}" destId="{0BD968D6-2120-4524-8873-D193A8F0F2B9}" srcOrd="0" destOrd="0" presId="urn:microsoft.com/office/officeart/2005/8/layout/equation1"/>
    <dgm:cxn modelId="{E0AF3253-1184-4673-BA46-058A9B56ECC1}" type="presOf" srcId="{3F39A390-1C6D-476B-A897-53F5B304219F}" destId="{523EE042-9813-4CC1-9FAF-55457A555E5A}" srcOrd="0" destOrd="0" presId="urn:microsoft.com/office/officeart/2005/8/layout/equation1"/>
    <dgm:cxn modelId="{569BD584-874C-4F42-83CA-30CCBC351599}" type="presOf" srcId="{20C907BD-1E5B-4646-AD27-DB74546DC34B}" destId="{6766CD18-6353-4A99-90B3-4ED3AED01360}" srcOrd="0" destOrd="0" presId="urn:microsoft.com/office/officeart/2005/8/layout/equation1"/>
    <dgm:cxn modelId="{1203C5C4-6987-485A-B871-C9A76A3C87B6}" type="presOf" srcId="{F6049C87-319A-43A1-9ABD-E533E0A6117A}" destId="{F9BD9F90-2C24-48CF-B76B-52AB84CDB0ED}" srcOrd="0" destOrd="0" presId="urn:microsoft.com/office/officeart/2005/8/layout/equation1"/>
    <dgm:cxn modelId="{CA77887F-517E-4C05-9116-235756DA11D3}" srcId="{20C907BD-1E5B-4646-AD27-DB74546DC34B}" destId="{9F00CC32-4542-4516-8E74-32E672F44166}" srcOrd="2" destOrd="0" parTransId="{9FD744CB-07CE-4186-86DF-79B945F4975E}" sibTransId="{A737C278-AA6D-460F-AA64-AE879CB866AE}"/>
    <dgm:cxn modelId="{07465C4B-E19F-46AE-92A9-7BBFD24E6C57}" srcId="{20C907BD-1E5B-4646-AD27-DB74546DC34B}" destId="{DDA7FCF6-F245-46B6-A094-647869C4E66A}" srcOrd="0" destOrd="0" parTransId="{302E5607-B66E-4666-9BFE-C088CB979B74}" sibTransId="{CF7C5AC7-51ED-44B5-8EB3-A4E4CDA795AB}"/>
    <dgm:cxn modelId="{47D5CEC9-9DC2-474E-AA78-E60AEBAA2EE4}" type="presParOf" srcId="{6766CD18-6353-4A99-90B3-4ED3AED01360}" destId="{0BD968D6-2120-4524-8873-D193A8F0F2B9}" srcOrd="0" destOrd="0" presId="urn:microsoft.com/office/officeart/2005/8/layout/equation1"/>
    <dgm:cxn modelId="{18600584-224F-4F89-9EF5-FC1CC3B114EB}" type="presParOf" srcId="{6766CD18-6353-4A99-90B3-4ED3AED01360}" destId="{371E5CF9-4604-4017-BC83-86D6E53AFBFF}" srcOrd="1" destOrd="0" presId="urn:microsoft.com/office/officeart/2005/8/layout/equation1"/>
    <dgm:cxn modelId="{4EEF2A6C-4DC6-47F5-A748-4A1764699D1D}" type="presParOf" srcId="{6766CD18-6353-4A99-90B3-4ED3AED01360}" destId="{39E22DD5-D287-46A5-8AE1-569618CC921E}" srcOrd="2" destOrd="0" presId="urn:microsoft.com/office/officeart/2005/8/layout/equation1"/>
    <dgm:cxn modelId="{CEF2EB6A-BF74-454B-A188-01FE999B1303}" type="presParOf" srcId="{6766CD18-6353-4A99-90B3-4ED3AED01360}" destId="{5116B825-D3E9-4274-B41D-4BBDF01316E5}" srcOrd="3" destOrd="0" presId="urn:microsoft.com/office/officeart/2005/8/layout/equation1"/>
    <dgm:cxn modelId="{69F7818D-13D3-4853-8C41-B37C2222F43C}" type="presParOf" srcId="{6766CD18-6353-4A99-90B3-4ED3AED01360}" destId="{F9BD9F90-2C24-48CF-B76B-52AB84CDB0ED}" srcOrd="4" destOrd="0" presId="urn:microsoft.com/office/officeart/2005/8/layout/equation1"/>
    <dgm:cxn modelId="{DA667DAF-FB5B-48A7-88FE-AC7CD0D3AF3C}" type="presParOf" srcId="{6766CD18-6353-4A99-90B3-4ED3AED01360}" destId="{C2D97872-394A-4331-BA4A-CCD18CBDAECC}" srcOrd="5" destOrd="0" presId="urn:microsoft.com/office/officeart/2005/8/layout/equation1"/>
    <dgm:cxn modelId="{BD348691-79BC-41BD-B492-5A1307B8DEFF}" type="presParOf" srcId="{6766CD18-6353-4A99-90B3-4ED3AED01360}" destId="{523EE042-9813-4CC1-9FAF-55457A555E5A}" srcOrd="6" destOrd="0" presId="urn:microsoft.com/office/officeart/2005/8/layout/equation1"/>
    <dgm:cxn modelId="{DE8B3466-0869-4B64-AB20-79118010ADEB}" type="presParOf" srcId="{6766CD18-6353-4A99-90B3-4ED3AED01360}" destId="{FD23011F-66F5-4E02-8574-C8A13F6209F5}" srcOrd="7" destOrd="0" presId="urn:microsoft.com/office/officeart/2005/8/layout/equation1"/>
    <dgm:cxn modelId="{D1A9666F-0631-41F3-9D77-A07AB8964BBC}" type="presParOf" srcId="{6766CD18-6353-4A99-90B3-4ED3AED01360}" destId="{A9479BBC-DF82-4EEA-8195-DC5001057DF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4ADA5B-2362-472C-A35B-E3486A8BC14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0FEF2430-2EBD-41E5-87DD-3F48F46EADF3}">
      <dgm:prSet phldrT="[Texto]" custT="1"/>
      <dgm:spPr/>
      <dgm:t>
        <a:bodyPr/>
        <a:lstStyle/>
        <a:p>
          <a:pPr algn="just"/>
          <a:r>
            <a:rPr lang="es-EC" sz="1950" b="1" dirty="0" smtClean="0">
              <a:solidFill>
                <a:schemeClr val="tx1"/>
              </a:solidFill>
              <a:latin typeface="Times New Roman" panose="02020603050405020304" pitchFamily="18" charset="0"/>
              <a:cs typeface="Times New Roman" panose="02020603050405020304" pitchFamily="18" charset="0"/>
            </a:rPr>
            <a:t>Clase ArturoView. </a:t>
          </a:r>
          <a:r>
            <a:rPr lang="es-EC" sz="1950" dirty="0" smtClean="0">
              <a:solidFill>
                <a:schemeClr val="tx1"/>
              </a:solidFill>
              <a:latin typeface="Times New Roman" panose="02020603050405020304" pitchFamily="18" charset="0"/>
              <a:cs typeface="Times New Roman" panose="02020603050405020304" pitchFamily="18" charset="0"/>
            </a:rPr>
            <a:t>- Es la clase principal en la que se adjuntan todas las clases para realizar las configuraciones necesarias en el sistema DDF255 – ADD196 ejecutadas por el usuario.</a:t>
          </a:r>
          <a:endParaRPr lang="es-ES" sz="1950" dirty="0">
            <a:solidFill>
              <a:schemeClr val="tx1"/>
            </a:solidFill>
            <a:latin typeface="Times New Roman" panose="02020603050405020304" pitchFamily="18" charset="0"/>
            <a:cs typeface="Times New Roman" panose="02020603050405020304" pitchFamily="18" charset="0"/>
          </a:endParaRPr>
        </a:p>
      </dgm:t>
    </dgm:pt>
    <dgm:pt modelId="{112226EC-C338-4BC9-831D-DB0C26365AF7}" type="parTrans" cxnId="{3516A470-BCDB-4A1E-973E-3E85C3DDF81C}">
      <dgm:prSet/>
      <dgm:spPr/>
      <dgm:t>
        <a:bodyPr/>
        <a:lstStyle/>
        <a:p>
          <a:endParaRPr lang="es-ES"/>
        </a:p>
      </dgm:t>
    </dgm:pt>
    <dgm:pt modelId="{BCECFD11-04E2-43C8-BBD7-C242BCD8CA21}" type="sibTrans" cxnId="{3516A470-BCDB-4A1E-973E-3E85C3DDF81C}">
      <dgm:prSet/>
      <dgm:spPr/>
      <dgm:t>
        <a:bodyPr/>
        <a:lstStyle/>
        <a:p>
          <a:endParaRPr lang="es-ES"/>
        </a:p>
      </dgm:t>
    </dgm:pt>
    <dgm:pt modelId="{DC286F00-2DA5-4A21-B1CC-E1BA95BBF497}">
      <dgm:prSet phldrT="[Texto]" custT="1"/>
      <dgm:spPr/>
      <dgm:t>
        <a:bodyPr/>
        <a:lstStyle/>
        <a:p>
          <a:pPr algn="just"/>
          <a:r>
            <a:rPr lang="es-EC" sz="1950" b="1" dirty="0" smtClean="0">
              <a:solidFill>
                <a:schemeClr val="tx1"/>
              </a:solidFill>
              <a:latin typeface="Times New Roman" panose="02020603050405020304" pitchFamily="18" charset="0"/>
              <a:cs typeface="Times New Roman" panose="02020603050405020304" pitchFamily="18" charset="0"/>
            </a:rPr>
            <a:t>Clase EB200. -</a:t>
          </a:r>
          <a:r>
            <a:rPr lang="es-EC" sz="1950" dirty="0" smtClean="0">
              <a:solidFill>
                <a:schemeClr val="tx1"/>
              </a:solidFill>
              <a:latin typeface="Times New Roman" panose="02020603050405020304" pitchFamily="18" charset="0"/>
              <a:cs typeface="Times New Roman" panose="02020603050405020304" pitchFamily="18" charset="0"/>
            </a:rPr>
            <a:t> Esta clase enviar los comandos SCPI para configurar y obtener la cadena de datos que contralan al sistema R&amp;S DDF255 – ADD196 tanto en monitoreo como en Direction Finding.</a:t>
          </a:r>
          <a:endParaRPr lang="es-ES" sz="1950" dirty="0">
            <a:solidFill>
              <a:schemeClr val="tx1"/>
            </a:solidFill>
            <a:latin typeface="Times New Roman" panose="02020603050405020304" pitchFamily="18" charset="0"/>
            <a:cs typeface="Times New Roman" panose="02020603050405020304" pitchFamily="18" charset="0"/>
          </a:endParaRPr>
        </a:p>
      </dgm:t>
    </dgm:pt>
    <dgm:pt modelId="{BC37F76E-EB55-459C-833D-55CBDB090620}" type="parTrans" cxnId="{E7005DC1-6B79-434E-8CDA-C48E83EF2375}">
      <dgm:prSet/>
      <dgm:spPr/>
      <dgm:t>
        <a:bodyPr/>
        <a:lstStyle/>
        <a:p>
          <a:endParaRPr lang="es-ES"/>
        </a:p>
      </dgm:t>
    </dgm:pt>
    <dgm:pt modelId="{A089CC5C-749A-403D-89E4-CF4886D07A13}" type="sibTrans" cxnId="{E7005DC1-6B79-434E-8CDA-C48E83EF2375}">
      <dgm:prSet/>
      <dgm:spPr/>
      <dgm:t>
        <a:bodyPr/>
        <a:lstStyle/>
        <a:p>
          <a:endParaRPr lang="es-ES"/>
        </a:p>
      </dgm:t>
    </dgm:pt>
    <dgm:pt modelId="{F555FAC0-57A9-479D-A607-D6CA7B5EFBC4}">
      <dgm:prSet phldrT="[Texto]" custT="1"/>
      <dgm:spPr/>
      <dgm:t>
        <a:bodyPr/>
        <a:lstStyle/>
        <a:p>
          <a:pPr algn="just"/>
          <a:r>
            <a:rPr lang="es-EC" sz="1950" b="1" dirty="0" smtClean="0">
              <a:solidFill>
                <a:schemeClr val="tx1"/>
              </a:solidFill>
              <a:latin typeface="Times New Roman" panose="02020603050405020304" pitchFamily="18" charset="0"/>
              <a:cs typeface="Times New Roman" panose="02020603050405020304" pitchFamily="18" charset="0"/>
            </a:rPr>
            <a:t>Clase Espectro. -</a:t>
          </a:r>
          <a:r>
            <a:rPr lang="es-EC" sz="1950" dirty="0" smtClean="0">
              <a:solidFill>
                <a:schemeClr val="tx1"/>
              </a:solidFill>
              <a:latin typeface="Times New Roman" panose="02020603050405020304" pitchFamily="18" charset="0"/>
              <a:cs typeface="Times New Roman" panose="02020603050405020304" pitchFamily="18" charset="0"/>
            </a:rPr>
            <a:t> Esta clase obtiene y grafica la cadena de datos de MONITOREO obtenida en tiempo real, para lo cual utiliza la memoria interna del ordenador para agilitar la actualización de los datos a ser mostrados en pantalla. </a:t>
          </a:r>
          <a:endParaRPr lang="es-ES" sz="1950" dirty="0">
            <a:solidFill>
              <a:schemeClr val="tx1"/>
            </a:solidFill>
            <a:latin typeface="Times New Roman" panose="02020603050405020304" pitchFamily="18" charset="0"/>
            <a:cs typeface="Times New Roman" panose="02020603050405020304" pitchFamily="18" charset="0"/>
          </a:endParaRPr>
        </a:p>
      </dgm:t>
    </dgm:pt>
    <dgm:pt modelId="{1FB40595-3797-4BF8-8938-F5FF00B44B26}" type="parTrans" cxnId="{BEEC0A0C-B2D9-4865-BD68-9D337268F597}">
      <dgm:prSet/>
      <dgm:spPr/>
      <dgm:t>
        <a:bodyPr/>
        <a:lstStyle/>
        <a:p>
          <a:endParaRPr lang="es-ES"/>
        </a:p>
      </dgm:t>
    </dgm:pt>
    <dgm:pt modelId="{E6EFD0F0-11A9-4273-817A-AF3308F8FF65}" type="sibTrans" cxnId="{BEEC0A0C-B2D9-4865-BD68-9D337268F597}">
      <dgm:prSet/>
      <dgm:spPr/>
      <dgm:t>
        <a:bodyPr/>
        <a:lstStyle/>
        <a:p>
          <a:endParaRPr lang="es-ES"/>
        </a:p>
      </dgm:t>
    </dgm:pt>
    <dgm:pt modelId="{B6F71CA2-2630-4394-B80A-2A2D41BDB77C}">
      <dgm:prSet phldrT="[Texto]" custT="1"/>
      <dgm:spPr/>
      <dgm:t>
        <a:bodyPr/>
        <a:lstStyle/>
        <a:p>
          <a:pPr algn="just"/>
          <a:r>
            <a:rPr lang="es-EC" sz="1950" b="1" dirty="0" smtClean="0">
              <a:solidFill>
                <a:schemeClr val="tx1"/>
              </a:solidFill>
              <a:latin typeface="Times New Roman" panose="02020603050405020304" pitchFamily="18" charset="0"/>
              <a:cs typeface="Times New Roman" panose="02020603050405020304" pitchFamily="18" charset="0"/>
            </a:rPr>
            <a:t>Clase Sonograma. -</a:t>
          </a:r>
          <a:r>
            <a:rPr lang="es-EC" sz="1950" dirty="0" smtClean="0">
              <a:solidFill>
                <a:schemeClr val="tx1"/>
              </a:solidFill>
              <a:latin typeface="Times New Roman" panose="02020603050405020304" pitchFamily="18" charset="0"/>
              <a:cs typeface="Times New Roman" panose="02020603050405020304" pitchFamily="18" charset="0"/>
            </a:rPr>
            <a:t> Esta clase crea una paleta de colores que va cambiando en orden la tonalidad de los siguientes colores rojo-amarillo-verde-azul para graficar los datos del espectro de la señal en función del tiempo según la potencia de la señal (rojo alta potencia [dB] – azul baja potencia [dB]).</a:t>
          </a:r>
          <a:endParaRPr lang="es-ES" sz="1950" dirty="0">
            <a:solidFill>
              <a:schemeClr val="tx1"/>
            </a:solidFill>
            <a:latin typeface="Times New Roman" panose="02020603050405020304" pitchFamily="18" charset="0"/>
            <a:cs typeface="Times New Roman" panose="02020603050405020304" pitchFamily="18" charset="0"/>
          </a:endParaRPr>
        </a:p>
      </dgm:t>
    </dgm:pt>
    <dgm:pt modelId="{84A8CC56-D0BF-4E0A-BC9F-B8336F531884}" type="parTrans" cxnId="{D17476D9-B1A6-4241-9E59-DD981F3F9962}">
      <dgm:prSet/>
      <dgm:spPr/>
      <dgm:t>
        <a:bodyPr/>
        <a:lstStyle/>
        <a:p>
          <a:endParaRPr lang="es-ES"/>
        </a:p>
      </dgm:t>
    </dgm:pt>
    <dgm:pt modelId="{8A993A2B-2287-4995-B9BB-63EF83655688}" type="sibTrans" cxnId="{D17476D9-B1A6-4241-9E59-DD981F3F9962}">
      <dgm:prSet/>
      <dgm:spPr/>
      <dgm:t>
        <a:bodyPr/>
        <a:lstStyle/>
        <a:p>
          <a:endParaRPr lang="es-ES"/>
        </a:p>
      </dgm:t>
    </dgm:pt>
    <dgm:pt modelId="{D5FFAD1B-96D0-483A-9FD2-E6BD34E121D8}">
      <dgm:prSet phldrT="[Texto]" custT="1"/>
      <dgm:spPr/>
      <dgm:t>
        <a:bodyPr/>
        <a:lstStyle/>
        <a:p>
          <a:pPr algn="just"/>
          <a:r>
            <a:rPr lang="es-EC" sz="1950" b="1" dirty="0" smtClean="0">
              <a:solidFill>
                <a:schemeClr val="tx1"/>
              </a:solidFill>
              <a:latin typeface="Times New Roman" panose="02020603050405020304" pitchFamily="18" charset="0"/>
              <a:cs typeface="Times New Roman" panose="02020603050405020304" pitchFamily="18" charset="0"/>
            </a:rPr>
            <a:t>Clase DF. -</a:t>
          </a:r>
          <a:r>
            <a:rPr lang="es-EC" sz="1950" dirty="0" smtClean="0">
              <a:solidFill>
                <a:schemeClr val="tx1"/>
              </a:solidFill>
              <a:latin typeface="Times New Roman" panose="02020603050405020304" pitchFamily="18" charset="0"/>
              <a:cs typeface="Times New Roman" panose="02020603050405020304" pitchFamily="18" charset="0"/>
            </a:rPr>
            <a:t> Esta clase obtiene y grafica la cadena de datos de Direction Finding obtenida en tiempo real, para lo cual utiliza la memoria interna del ordenador para agilitar la actualización de los datos a ser mostrados en pantalla.</a:t>
          </a:r>
          <a:endParaRPr lang="es-ES" sz="1950" dirty="0">
            <a:solidFill>
              <a:schemeClr val="tx1"/>
            </a:solidFill>
            <a:latin typeface="Times New Roman" panose="02020603050405020304" pitchFamily="18" charset="0"/>
            <a:cs typeface="Times New Roman" panose="02020603050405020304" pitchFamily="18" charset="0"/>
          </a:endParaRPr>
        </a:p>
      </dgm:t>
    </dgm:pt>
    <dgm:pt modelId="{E0B35E1D-C2A6-44B9-846B-EF77C2E3C80E}" type="parTrans" cxnId="{58EEA2CE-C0D6-4B0B-A149-4088CEE20B07}">
      <dgm:prSet/>
      <dgm:spPr/>
      <dgm:t>
        <a:bodyPr/>
        <a:lstStyle/>
        <a:p>
          <a:endParaRPr lang="es-ES"/>
        </a:p>
      </dgm:t>
    </dgm:pt>
    <dgm:pt modelId="{DC321C4D-0205-4BA7-91B0-57519C779CDE}" type="sibTrans" cxnId="{58EEA2CE-C0D6-4B0B-A149-4088CEE20B07}">
      <dgm:prSet/>
      <dgm:spPr/>
      <dgm:t>
        <a:bodyPr/>
        <a:lstStyle/>
        <a:p>
          <a:endParaRPr lang="es-ES"/>
        </a:p>
      </dgm:t>
    </dgm:pt>
    <dgm:pt modelId="{026693B0-9756-41D1-962A-EAA2EF9DAC9B}" type="pres">
      <dgm:prSet presAssocID="{934ADA5B-2362-472C-A35B-E3486A8BC140}" presName="linear" presStyleCnt="0">
        <dgm:presLayoutVars>
          <dgm:dir/>
          <dgm:animLvl val="lvl"/>
          <dgm:resizeHandles val="exact"/>
        </dgm:presLayoutVars>
      </dgm:prSet>
      <dgm:spPr/>
    </dgm:pt>
    <dgm:pt modelId="{CF2ACE13-D8A4-47D4-A7D0-AFEC6A299569}" type="pres">
      <dgm:prSet presAssocID="{0FEF2430-2EBD-41E5-87DD-3F48F46EADF3}" presName="parentLin" presStyleCnt="0"/>
      <dgm:spPr/>
    </dgm:pt>
    <dgm:pt modelId="{51BD971B-E7E8-46F1-8459-A4CA4B7695A1}" type="pres">
      <dgm:prSet presAssocID="{0FEF2430-2EBD-41E5-87DD-3F48F46EADF3}" presName="parentLeftMargin" presStyleLbl="node1" presStyleIdx="0" presStyleCnt="5"/>
      <dgm:spPr/>
    </dgm:pt>
    <dgm:pt modelId="{B3508761-3360-44E4-8DE2-D8CD3FB19892}" type="pres">
      <dgm:prSet presAssocID="{0FEF2430-2EBD-41E5-87DD-3F48F46EADF3}" presName="parentText" presStyleLbl="node1" presStyleIdx="0" presStyleCnt="5" custScaleX="157296" custScaleY="169075">
        <dgm:presLayoutVars>
          <dgm:chMax val="0"/>
          <dgm:bulletEnabled val="1"/>
        </dgm:presLayoutVars>
      </dgm:prSet>
      <dgm:spPr/>
      <dgm:t>
        <a:bodyPr/>
        <a:lstStyle/>
        <a:p>
          <a:endParaRPr lang="es-ES"/>
        </a:p>
      </dgm:t>
    </dgm:pt>
    <dgm:pt modelId="{DF4EDDDB-A898-47A8-91AD-AAC84ACF1FA6}" type="pres">
      <dgm:prSet presAssocID="{0FEF2430-2EBD-41E5-87DD-3F48F46EADF3}" presName="negativeSpace" presStyleCnt="0"/>
      <dgm:spPr/>
    </dgm:pt>
    <dgm:pt modelId="{DE02851D-BF9D-45A6-BBAA-17578B8D7F0F}" type="pres">
      <dgm:prSet presAssocID="{0FEF2430-2EBD-41E5-87DD-3F48F46EADF3}" presName="childText" presStyleLbl="conFgAcc1" presStyleIdx="0" presStyleCnt="5">
        <dgm:presLayoutVars>
          <dgm:bulletEnabled val="1"/>
        </dgm:presLayoutVars>
      </dgm:prSet>
      <dgm:spPr/>
    </dgm:pt>
    <dgm:pt modelId="{A1EEF45B-405B-4F61-9691-0C943738EAE5}" type="pres">
      <dgm:prSet presAssocID="{BCECFD11-04E2-43C8-BBD7-C242BCD8CA21}" presName="spaceBetweenRectangles" presStyleCnt="0"/>
      <dgm:spPr/>
    </dgm:pt>
    <dgm:pt modelId="{F8DE9756-76C7-49DD-A7F3-DCBF234B63C0}" type="pres">
      <dgm:prSet presAssocID="{DC286F00-2DA5-4A21-B1CC-E1BA95BBF497}" presName="parentLin" presStyleCnt="0"/>
      <dgm:spPr/>
    </dgm:pt>
    <dgm:pt modelId="{29D7800D-03C1-4418-900D-B84F81821F00}" type="pres">
      <dgm:prSet presAssocID="{DC286F00-2DA5-4A21-B1CC-E1BA95BBF497}" presName="parentLeftMargin" presStyleLbl="node1" presStyleIdx="0" presStyleCnt="5"/>
      <dgm:spPr/>
    </dgm:pt>
    <dgm:pt modelId="{2BEBB72C-68D4-4F2D-99AA-2E3BE1E442E0}" type="pres">
      <dgm:prSet presAssocID="{DC286F00-2DA5-4A21-B1CC-E1BA95BBF497}" presName="parentText" presStyleLbl="node1" presStyleIdx="1" presStyleCnt="5" custScaleX="157296" custScaleY="156709">
        <dgm:presLayoutVars>
          <dgm:chMax val="0"/>
          <dgm:bulletEnabled val="1"/>
        </dgm:presLayoutVars>
      </dgm:prSet>
      <dgm:spPr/>
      <dgm:t>
        <a:bodyPr/>
        <a:lstStyle/>
        <a:p>
          <a:endParaRPr lang="es-ES"/>
        </a:p>
      </dgm:t>
    </dgm:pt>
    <dgm:pt modelId="{CF2BF5CC-74C1-4E56-BABD-4795CB724C2F}" type="pres">
      <dgm:prSet presAssocID="{DC286F00-2DA5-4A21-B1CC-E1BA95BBF497}" presName="negativeSpace" presStyleCnt="0"/>
      <dgm:spPr/>
    </dgm:pt>
    <dgm:pt modelId="{4A87CD25-B048-49F9-8F64-EA2CC3141469}" type="pres">
      <dgm:prSet presAssocID="{DC286F00-2DA5-4A21-B1CC-E1BA95BBF497}" presName="childText" presStyleLbl="conFgAcc1" presStyleIdx="1" presStyleCnt="5">
        <dgm:presLayoutVars>
          <dgm:bulletEnabled val="1"/>
        </dgm:presLayoutVars>
      </dgm:prSet>
      <dgm:spPr/>
    </dgm:pt>
    <dgm:pt modelId="{094C8A41-B4E4-4E13-B9FA-18F468930B4E}" type="pres">
      <dgm:prSet presAssocID="{A089CC5C-749A-403D-89E4-CF4886D07A13}" presName="spaceBetweenRectangles" presStyleCnt="0"/>
      <dgm:spPr/>
    </dgm:pt>
    <dgm:pt modelId="{B586D713-52E4-4866-A15C-D715156A6198}" type="pres">
      <dgm:prSet presAssocID="{F555FAC0-57A9-479D-A607-D6CA7B5EFBC4}" presName="parentLin" presStyleCnt="0"/>
      <dgm:spPr/>
    </dgm:pt>
    <dgm:pt modelId="{B0ED9B68-1F6C-479B-9F76-537E0604A9BD}" type="pres">
      <dgm:prSet presAssocID="{F555FAC0-57A9-479D-A607-D6CA7B5EFBC4}" presName="parentLeftMargin" presStyleLbl="node1" presStyleIdx="1" presStyleCnt="5"/>
      <dgm:spPr/>
    </dgm:pt>
    <dgm:pt modelId="{3354E165-782F-4ACC-8376-C5077EA5CC0E}" type="pres">
      <dgm:prSet presAssocID="{F555FAC0-57A9-479D-A607-D6CA7B5EFBC4}" presName="parentText" presStyleLbl="node1" presStyleIdx="2" presStyleCnt="5" custScaleX="157296" custScaleY="145426">
        <dgm:presLayoutVars>
          <dgm:chMax val="0"/>
          <dgm:bulletEnabled val="1"/>
        </dgm:presLayoutVars>
      </dgm:prSet>
      <dgm:spPr/>
      <dgm:t>
        <a:bodyPr/>
        <a:lstStyle/>
        <a:p>
          <a:endParaRPr lang="es-ES"/>
        </a:p>
      </dgm:t>
    </dgm:pt>
    <dgm:pt modelId="{48430C47-F59F-48A4-B64D-41E15AA186F2}" type="pres">
      <dgm:prSet presAssocID="{F555FAC0-57A9-479D-A607-D6CA7B5EFBC4}" presName="negativeSpace" presStyleCnt="0"/>
      <dgm:spPr/>
    </dgm:pt>
    <dgm:pt modelId="{8324E53C-2554-4370-8F25-56D6C72E7F29}" type="pres">
      <dgm:prSet presAssocID="{F555FAC0-57A9-479D-A607-D6CA7B5EFBC4}" presName="childText" presStyleLbl="conFgAcc1" presStyleIdx="2" presStyleCnt="5">
        <dgm:presLayoutVars>
          <dgm:bulletEnabled val="1"/>
        </dgm:presLayoutVars>
      </dgm:prSet>
      <dgm:spPr/>
    </dgm:pt>
    <dgm:pt modelId="{2C14E7F3-AFA7-4C28-8CFF-247827AF0310}" type="pres">
      <dgm:prSet presAssocID="{E6EFD0F0-11A9-4273-817A-AF3308F8FF65}" presName="spaceBetweenRectangles" presStyleCnt="0"/>
      <dgm:spPr/>
    </dgm:pt>
    <dgm:pt modelId="{55D4D710-AF3D-45CB-B184-40471623FC06}" type="pres">
      <dgm:prSet presAssocID="{B6F71CA2-2630-4394-B80A-2A2D41BDB77C}" presName="parentLin" presStyleCnt="0"/>
      <dgm:spPr/>
    </dgm:pt>
    <dgm:pt modelId="{2D737946-3651-4FC6-8738-81AB43D8B6C6}" type="pres">
      <dgm:prSet presAssocID="{B6F71CA2-2630-4394-B80A-2A2D41BDB77C}" presName="parentLeftMargin" presStyleLbl="node1" presStyleIdx="2" presStyleCnt="5"/>
      <dgm:spPr/>
    </dgm:pt>
    <dgm:pt modelId="{22A55B2A-2403-4531-BF7C-612D06D446DD}" type="pres">
      <dgm:prSet presAssocID="{B6F71CA2-2630-4394-B80A-2A2D41BDB77C}" presName="parentText" presStyleLbl="node1" presStyleIdx="3" presStyleCnt="5" custScaleX="157296" custScaleY="159652">
        <dgm:presLayoutVars>
          <dgm:chMax val="0"/>
          <dgm:bulletEnabled val="1"/>
        </dgm:presLayoutVars>
      </dgm:prSet>
      <dgm:spPr/>
      <dgm:t>
        <a:bodyPr/>
        <a:lstStyle/>
        <a:p>
          <a:endParaRPr lang="es-ES"/>
        </a:p>
      </dgm:t>
    </dgm:pt>
    <dgm:pt modelId="{853E7577-800D-48EB-B4ED-56F19B8D57EA}" type="pres">
      <dgm:prSet presAssocID="{B6F71CA2-2630-4394-B80A-2A2D41BDB77C}" presName="negativeSpace" presStyleCnt="0"/>
      <dgm:spPr/>
    </dgm:pt>
    <dgm:pt modelId="{48CFF911-DC71-44A7-BE4B-87A4EF80C9CA}" type="pres">
      <dgm:prSet presAssocID="{B6F71CA2-2630-4394-B80A-2A2D41BDB77C}" presName="childText" presStyleLbl="conFgAcc1" presStyleIdx="3" presStyleCnt="5">
        <dgm:presLayoutVars>
          <dgm:bulletEnabled val="1"/>
        </dgm:presLayoutVars>
      </dgm:prSet>
      <dgm:spPr/>
    </dgm:pt>
    <dgm:pt modelId="{23A54018-2CD0-4C1E-A4FD-CA9B06B194AF}" type="pres">
      <dgm:prSet presAssocID="{8A993A2B-2287-4995-B9BB-63EF83655688}" presName="spaceBetweenRectangles" presStyleCnt="0"/>
      <dgm:spPr/>
    </dgm:pt>
    <dgm:pt modelId="{7450856C-DB4B-4F86-BE42-44EDF1967B42}" type="pres">
      <dgm:prSet presAssocID="{D5FFAD1B-96D0-483A-9FD2-E6BD34E121D8}" presName="parentLin" presStyleCnt="0"/>
      <dgm:spPr/>
    </dgm:pt>
    <dgm:pt modelId="{58510032-626A-4FC2-A246-3F9CCD759533}" type="pres">
      <dgm:prSet presAssocID="{D5FFAD1B-96D0-483A-9FD2-E6BD34E121D8}" presName="parentLeftMargin" presStyleLbl="node1" presStyleIdx="3" presStyleCnt="5"/>
      <dgm:spPr/>
    </dgm:pt>
    <dgm:pt modelId="{247A26C1-1181-4808-9A30-F03D53FB1F6D}" type="pres">
      <dgm:prSet presAssocID="{D5FFAD1B-96D0-483A-9FD2-E6BD34E121D8}" presName="parentText" presStyleLbl="node1" presStyleIdx="4" presStyleCnt="5" custScaleX="157296" custScaleY="186768">
        <dgm:presLayoutVars>
          <dgm:chMax val="0"/>
          <dgm:bulletEnabled val="1"/>
        </dgm:presLayoutVars>
      </dgm:prSet>
      <dgm:spPr/>
      <dgm:t>
        <a:bodyPr/>
        <a:lstStyle/>
        <a:p>
          <a:endParaRPr lang="es-ES"/>
        </a:p>
      </dgm:t>
    </dgm:pt>
    <dgm:pt modelId="{2DC24202-75E6-4132-8B04-74C6233FD30B}" type="pres">
      <dgm:prSet presAssocID="{D5FFAD1B-96D0-483A-9FD2-E6BD34E121D8}" presName="negativeSpace" presStyleCnt="0"/>
      <dgm:spPr/>
    </dgm:pt>
    <dgm:pt modelId="{D4564AE7-F3E6-45A2-AC79-02A853C51220}" type="pres">
      <dgm:prSet presAssocID="{D5FFAD1B-96D0-483A-9FD2-E6BD34E121D8}" presName="childText" presStyleLbl="conFgAcc1" presStyleIdx="4" presStyleCnt="5">
        <dgm:presLayoutVars>
          <dgm:bulletEnabled val="1"/>
        </dgm:presLayoutVars>
      </dgm:prSet>
      <dgm:spPr/>
    </dgm:pt>
  </dgm:ptLst>
  <dgm:cxnLst>
    <dgm:cxn modelId="{58EEA2CE-C0D6-4B0B-A149-4088CEE20B07}" srcId="{934ADA5B-2362-472C-A35B-E3486A8BC140}" destId="{D5FFAD1B-96D0-483A-9FD2-E6BD34E121D8}" srcOrd="4" destOrd="0" parTransId="{E0B35E1D-C2A6-44B9-846B-EF77C2E3C80E}" sibTransId="{DC321C4D-0205-4BA7-91B0-57519C779CDE}"/>
    <dgm:cxn modelId="{8C1A9DAD-1532-4A0D-8518-64B9D3BFE9AD}" type="presOf" srcId="{DC286F00-2DA5-4A21-B1CC-E1BA95BBF497}" destId="{2BEBB72C-68D4-4F2D-99AA-2E3BE1E442E0}" srcOrd="1" destOrd="0" presId="urn:microsoft.com/office/officeart/2005/8/layout/list1"/>
    <dgm:cxn modelId="{3516A470-BCDB-4A1E-973E-3E85C3DDF81C}" srcId="{934ADA5B-2362-472C-A35B-E3486A8BC140}" destId="{0FEF2430-2EBD-41E5-87DD-3F48F46EADF3}" srcOrd="0" destOrd="0" parTransId="{112226EC-C338-4BC9-831D-DB0C26365AF7}" sibTransId="{BCECFD11-04E2-43C8-BBD7-C242BCD8CA21}"/>
    <dgm:cxn modelId="{E7005DC1-6B79-434E-8CDA-C48E83EF2375}" srcId="{934ADA5B-2362-472C-A35B-E3486A8BC140}" destId="{DC286F00-2DA5-4A21-B1CC-E1BA95BBF497}" srcOrd="1" destOrd="0" parTransId="{BC37F76E-EB55-459C-833D-55CBDB090620}" sibTransId="{A089CC5C-749A-403D-89E4-CF4886D07A13}"/>
    <dgm:cxn modelId="{70AC4E1E-68A1-43EC-80F1-2AA3B1C262C4}" type="presOf" srcId="{B6F71CA2-2630-4394-B80A-2A2D41BDB77C}" destId="{2D737946-3651-4FC6-8738-81AB43D8B6C6}" srcOrd="0" destOrd="0" presId="urn:microsoft.com/office/officeart/2005/8/layout/list1"/>
    <dgm:cxn modelId="{7815C9DA-CC9E-4A3D-A4F8-F299EA089730}" type="presOf" srcId="{F555FAC0-57A9-479D-A607-D6CA7B5EFBC4}" destId="{B0ED9B68-1F6C-479B-9F76-537E0604A9BD}" srcOrd="0" destOrd="0" presId="urn:microsoft.com/office/officeart/2005/8/layout/list1"/>
    <dgm:cxn modelId="{362EBDA9-3CC7-4E8C-94AB-8F5E1B82D29E}" type="presOf" srcId="{DC286F00-2DA5-4A21-B1CC-E1BA95BBF497}" destId="{29D7800D-03C1-4418-900D-B84F81821F00}" srcOrd="0" destOrd="0" presId="urn:microsoft.com/office/officeart/2005/8/layout/list1"/>
    <dgm:cxn modelId="{20F977F7-9D8E-4991-BA00-C38734C3B976}" type="presOf" srcId="{0FEF2430-2EBD-41E5-87DD-3F48F46EADF3}" destId="{51BD971B-E7E8-46F1-8459-A4CA4B7695A1}" srcOrd="0" destOrd="0" presId="urn:microsoft.com/office/officeart/2005/8/layout/list1"/>
    <dgm:cxn modelId="{BEEC0A0C-B2D9-4865-BD68-9D337268F597}" srcId="{934ADA5B-2362-472C-A35B-E3486A8BC140}" destId="{F555FAC0-57A9-479D-A607-D6CA7B5EFBC4}" srcOrd="2" destOrd="0" parTransId="{1FB40595-3797-4BF8-8938-F5FF00B44B26}" sibTransId="{E6EFD0F0-11A9-4273-817A-AF3308F8FF65}"/>
    <dgm:cxn modelId="{E0DCE106-BEF1-464E-A44A-311A6CCCE8FA}" type="presOf" srcId="{B6F71CA2-2630-4394-B80A-2A2D41BDB77C}" destId="{22A55B2A-2403-4531-BF7C-612D06D446DD}" srcOrd="1" destOrd="0" presId="urn:microsoft.com/office/officeart/2005/8/layout/list1"/>
    <dgm:cxn modelId="{D17476D9-B1A6-4241-9E59-DD981F3F9962}" srcId="{934ADA5B-2362-472C-A35B-E3486A8BC140}" destId="{B6F71CA2-2630-4394-B80A-2A2D41BDB77C}" srcOrd="3" destOrd="0" parTransId="{84A8CC56-D0BF-4E0A-BC9F-B8336F531884}" sibTransId="{8A993A2B-2287-4995-B9BB-63EF83655688}"/>
    <dgm:cxn modelId="{443F09F8-D342-404A-A6EB-ADD4B7CFD7E1}" type="presOf" srcId="{D5FFAD1B-96D0-483A-9FD2-E6BD34E121D8}" destId="{58510032-626A-4FC2-A246-3F9CCD759533}" srcOrd="0" destOrd="0" presId="urn:microsoft.com/office/officeart/2005/8/layout/list1"/>
    <dgm:cxn modelId="{ED6B261C-BE25-4BAF-A623-67D8E78D8CEB}" type="presOf" srcId="{D5FFAD1B-96D0-483A-9FD2-E6BD34E121D8}" destId="{247A26C1-1181-4808-9A30-F03D53FB1F6D}" srcOrd="1" destOrd="0" presId="urn:microsoft.com/office/officeart/2005/8/layout/list1"/>
    <dgm:cxn modelId="{EABABBFC-AFC3-4F74-879E-CAE423921A6B}" type="presOf" srcId="{F555FAC0-57A9-479D-A607-D6CA7B5EFBC4}" destId="{3354E165-782F-4ACC-8376-C5077EA5CC0E}" srcOrd="1" destOrd="0" presId="urn:microsoft.com/office/officeart/2005/8/layout/list1"/>
    <dgm:cxn modelId="{6E25CF45-A789-48A1-B69F-92F9F759D580}" type="presOf" srcId="{0FEF2430-2EBD-41E5-87DD-3F48F46EADF3}" destId="{B3508761-3360-44E4-8DE2-D8CD3FB19892}" srcOrd="1" destOrd="0" presId="urn:microsoft.com/office/officeart/2005/8/layout/list1"/>
    <dgm:cxn modelId="{50DDE987-5C4A-4946-99A4-8F31FEA8AF51}" type="presOf" srcId="{934ADA5B-2362-472C-A35B-E3486A8BC140}" destId="{026693B0-9756-41D1-962A-EAA2EF9DAC9B}" srcOrd="0" destOrd="0" presId="urn:microsoft.com/office/officeart/2005/8/layout/list1"/>
    <dgm:cxn modelId="{C001AC83-A494-4C2E-8139-061AFE6CE0C5}" type="presParOf" srcId="{026693B0-9756-41D1-962A-EAA2EF9DAC9B}" destId="{CF2ACE13-D8A4-47D4-A7D0-AFEC6A299569}" srcOrd="0" destOrd="0" presId="urn:microsoft.com/office/officeart/2005/8/layout/list1"/>
    <dgm:cxn modelId="{F1006D66-4BC1-4DC3-9E75-130A12D6087B}" type="presParOf" srcId="{CF2ACE13-D8A4-47D4-A7D0-AFEC6A299569}" destId="{51BD971B-E7E8-46F1-8459-A4CA4B7695A1}" srcOrd="0" destOrd="0" presId="urn:microsoft.com/office/officeart/2005/8/layout/list1"/>
    <dgm:cxn modelId="{D270D38F-5575-4CC7-81DA-7E7FFC94A1D6}" type="presParOf" srcId="{CF2ACE13-D8A4-47D4-A7D0-AFEC6A299569}" destId="{B3508761-3360-44E4-8DE2-D8CD3FB19892}" srcOrd="1" destOrd="0" presId="urn:microsoft.com/office/officeart/2005/8/layout/list1"/>
    <dgm:cxn modelId="{E720358F-DBAB-40F7-8BD0-2F1C3A019596}" type="presParOf" srcId="{026693B0-9756-41D1-962A-EAA2EF9DAC9B}" destId="{DF4EDDDB-A898-47A8-91AD-AAC84ACF1FA6}" srcOrd="1" destOrd="0" presId="urn:microsoft.com/office/officeart/2005/8/layout/list1"/>
    <dgm:cxn modelId="{03D0EA85-A747-45E1-B2BC-4D586474EFB3}" type="presParOf" srcId="{026693B0-9756-41D1-962A-EAA2EF9DAC9B}" destId="{DE02851D-BF9D-45A6-BBAA-17578B8D7F0F}" srcOrd="2" destOrd="0" presId="urn:microsoft.com/office/officeart/2005/8/layout/list1"/>
    <dgm:cxn modelId="{19211362-28CD-4687-A565-89378B5DC926}" type="presParOf" srcId="{026693B0-9756-41D1-962A-EAA2EF9DAC9B}" destId="{A1EEF45B-405B-4F61-9691-0C943738EAE5}" srcOrd="3" destOrd="0" presId="urn:microsoft.com/office/officeart/2005/8/layout/list1"/>
    <dgm:cxn modelId="{62D76481-AB40-4F07-8365-B19AC7825EA8}" type="presParOf" srcId="{026693B0-9756-41D1-962A-EAA2EF9DAC9B}" destId="{F8DE9756-76C7-49DD-A7F3-DCBF234B63C0}" srcOrd="4" destOrd="0" presId="urn:microsoft.com/office/officeart/2005/8/layout/list1"/>
    <dgm:cxn modelId="{C063C332-7105-43CA-9BD1-728D9B082737}" type="presParOf" srcId="{F8DE9756-76C7-49DD-A7F3-DCBF234B63C0}" destId="{29D7800D-03C1-4418-900D-B84F81821F00}" srcOrd="0" destOrd="0" presId="urn:microsoft.com/office/officeart/2005/8/layout/list1"/>
    <dgm:cxn modelId="{4517DB98-9230-4D9F-BCDF-01143A9612D4}" type="presParOf" srcId="{F8DE9756-76C7-49DD-A7F3-DCBF234B63C0}" destId="{2BEBB72C-68D4-4F2D-99AA-2E3BE1E442E0}" srcOrd="1" destOrd="0" presId="urn:microsoft.com/office/officeart/2005/8/layout/list1"/>
    <dgm:cxn modelId="{A44092F2-A2C1-4CBB-B5BF-64963C90BA6B}" type="presParOf" srcId="{026693B0-9756-41D1-962A-EAA2EF9DAC9B}" destId="{CF2BF5CC-74C1-4E56-BABD-4795CB724C2F}" srcOrd="5" destOrd="0" presId="urn:microsoft.com/office/officeart/2005/8/layout/list1"/>
    <dgm:cxn modelId="{6EC5DCFA-D30A-4E6E-901D-4057A1B6AE95}" type="presParOf" srcId="{026693B0-9756-41D1-962A-EAA2EF9DAC9B}" destId="{4A87CD25-B048-49F9-8F64-EA2CC3141469}" srcOrd="6" destOrd="0" presId="urn:microsoft.com/office/officeart/2005/8/layout/list1"/>
    <dgm:cxn modelId="{F45BF849-8208-42AA-AF5E-9BAFDA62E120}" type="presParOf" srcId="{026693B0-9756-41D1-962A-EAA2EF9DAC9B}" destId="{094C8A41-B4E4-4E13-B9FA-18F468930B4E}" srcOrd="7" destOrd="0" presId="urn:microsoft.com/office/officeart/2005/8/layout/list1"/>
    <dgm:cxn modelId="{08BBF449-29EC-4E83-9158-12FF787E789A}" type="presParOf" srcId="{026693B0-9756-41D1-962A-EAA2EF9DAC9B}" destId="{B586D713-52E4-4866-A15C-D715156A6198}" srcOrd="8" destOrd="0" presId="urn:microsoft.com/office/officeart/2005/8/layout/list1"/>
    <dgm:cxn modelId="{C42581D3-88E1-4E66-84A4-7771D485D3D5}" type="presParOf" srcId="{B586D713-52E4-4866-A15C-D715156A6198}" destId="{B0ED9B68-1F6C-479B-9F76-537E0604A9BD}" srcOrd="0" destOrd="0" presId="urn:microsoft.com/office/officeart/2005/8/layout/list1"/>
    <dgm:cxn modelId="{E411A5C0-2CE1-45E1-A276-F7879D857733}" type="presParOf" srcId="{B586D713-52E4-4866-A15C-D715156A6198}" destId="{3354E165-782F-4ACC-8376-C5077EA5CC0E}" srcOrd="1" destOrd="0" presId="urn:microsoft.com/office/officeart/2005/8/layout/list1"/>
    <dgm:cxn modelId="{9C52B37E-2386-41AF-9631-717BAF9227DD}" type="presParOf" srcId="{026693B0-9756-41D1-962A-EAA2EF9DAC9B}" destId="{48430C47-F59F-48A4-B64D-41E15AA186F2}" srcOrd="9" destOrd="0" presId="urn:microsoft.com/office/officeart/2005/8/layout/list1"/>
    <dgm:cxn modelId="{4D3C7BB0-DCB8-43D2-BF0D-03EB5435CD43}" type="presParOf" srcId="{026693B0-9756-41D1-962A-EAA2EF9DAC9B}" destId="{8324E53C-2554-4370-8F25-56D6C72E7F29}" srcOrd="10" destOrd="0" presId="urn:microsoft.com/office/officeart/2005/8/layout/list1"/>
    <dgm:cxn modelId="{32FE940E-621B-4D86-B9C9-CE1DF8C6F6A4}" type="presParOf" srcId="{026693B0-9756-41D1-962A-EAA2EF9DAC9B}" destId="{2C14E7F3-AFA7-4C28-8CFF-247827AF0310}" srcOrd="11" destOrd="0" presId="urn:microsoft.com/office/officeart/2005/8/layout/list1"/>
    <dgm:cxn modelId="{BDF10A56-0C3B-42CD-9F5F-18F704A742DD}" type="presParOf" srcId="{026693B0-9756-41D1-962A-EAA2EF9DAC9B}" destId="{55D4D710-AF3D-45CB-B184-40471623FC06}" srcOrd="12" destOrd="0" presId="urn:microsoft.com/office/officeart/2005/8/layout/list1"/>
    <dgm:cxn modelId="{9DC5F245-57D5-44EF-BDAF-7FF548798125}" type="presParOf" srcId="{55D4D710-AF3D-45CB-B184-40471623FC06}" destId="{2D737946-3651-4FC6-8738-81AB43D8B6C6}" srcOrd="0" destOrd="0" presId="urn:microsoft.com/office/officeart/2005/8/layout/list1"/>
    <dgm:cxn modelId="{F4FCBF81-0B00-496C-BCEA-F72DE3E25181}" type="presParOf" srcId="{55D4D710-AF3D-45CB-B184-40471623FC06}" destId="{22A55B2A-2403-4531-BF7C-612D06D446DD}" srcOrd="1" destOrd="0" presId="urn:microsoft.com/office/officeart/2005/8/layout/list1"/>
    <dgm:cxn modelId="{73A452D5-4E72-4944-BD7C-56AF1129F4DB}" type="presParOf" srcId="{026693B0-9756-41D1-962A-EAA2EF9DAC9B}" destId="{853E7577-800D-48EB-B4ED-56F19B8D57EA}" srcOrd="13" destOrd="0" presId="urn:microsoft.com/office/officeart/2005/8/layout/list1"/>
    <dgm:cxn modelId="{BC7B243C-8CB6-46CE-BAD3-3DC40D0DA7AF}" type="presParOf" srcId="{026693B0-9756-41D1-962A-EAA2EF9DAC9B}" destId="{48CFF911-DC71-44A7-BE4B-87A4EF80C9CA}" srcOrd="14" destOrd="0" presId="urn:microsoft.com/office/officeart/2005/8/layout/list1"/>
    <dgm:cxn modelId="{784CF656-C8AB-4B5A-A050-8BA7B3657998}" type="presParOf" srcId="{026693B0-9756-41D1-962A-EAA2EF9DAC9B}" destId="{23A54018-2CD0-4C1E-A4FD-CA9B06B194AF}" srcOrd="15" destOrd="0" presId="urn:microsoft.com/office/officeart/2005/8/layout/list1"/>
    <dgm:cxn modelId="{521A16D0-BDFE-4169-B875-B9770C69E6AB}" type="presParOf" srcId="{026693B0-9756-41D1-962A-EAA2EF9DAC9B}" destId="{7450856C-DB4B-4F86-BE42-44EDF1967B42}" srcOrd="16" destOrd="0" presId="urn:microsoft.com/office/officeart/2005/8/layout/list1"/>
    <dgm:cxn modelId="{E7D9755C-BCF0-49CA-B34B-ADE4BA1D3823}" type="presParOf" srcId="{7450856C-DB4B-4F86-BE42-44EDF1967B42}" destId="{58510032-626A-4FC2-A246-3F9CCD759533}" srcOrd="0" destOrd="0" presId="urn:microsoft.com/office/officeart/2005/8/layout/list1"/>
    <dgm:cxn modelId="{CDA9EFA9-024B-4C67-82CE-8E6A83C04FD4}" type="presParOf" srcId="{7450856C-DB4B-4F86-BE42-44EDF1967B42}" destId="{247A26C1-1181-4808-9A30-F03D53FB1F6D}" srcOrd="1" destOrd="0" presId="urn:microsoft.com/office/officeart/2005/8/layout/list1"/>
    <dgm:cxn modelId="{29333767-CF9D-4580-B243-F66AA91ADD1B}" type="presParOf" srcId="{026693B0-9756-41D1-962A-EAA2EF9DAC9B}" destId="{2DC24202-75E6-4132-8B04-74C6233FD30B}" srcOrd="17" destOrd="0" presId="urn:microsoft.com/office/officeart/2005/8/layout/list1"/>
    <dgm:cxn modelId="{7B5676F3-5519-490C-9A2C-D1A1E24DEE66}" type="presParOf" srcId="{026693B0-9756-41D1-962A-EAA2EF9DAC9B}" destId="{D4564AE7-F3E6-45A2-AC79-02A853C5122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2738D2-AC27-4018-998E-9786C193C97F}"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s-ES"/>
        </a:p>
      </dgm:t>
    </dgm:pt>
    <dgm:pt modelId="{0553B0D1-76E3-4AD0-AFFA-44887F0E6FA5}">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Espectro. - En esta sección de la interface se obtiene los datos en tiempo real de la señal recibida por el sistema y se procede a graficarlos en la memoria del computador para obtener una gráfica sin retardos.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8B4B435C-17B0-4A50-94D9-6ACB556B1C28}" type="parTrans" cxnId="{2BAE2E21-A3AD-4DBD-BD6B-181184890F72}">
      <dgm:prSet/>
      <dgm:spPr/>
      <dgm:t>
        <a:bodyPr/>
        <a:lstStyle/>
        <a:p>
          <a:endParaRPr lang="es-ES"/>
        </a:p>
      </dgm:t>
    </dgm:pt>
    <dgm:pt modelId="{99EE08AE-5FA5-4A27-8DBC-A28D0FB7E2DE}" type="sibTrans" cxnId="{2BAE2E21-A3AD-4DBD-BD6B-181184890F72}">
      <dgm:prSet/>
      <dgm:spPr/>
      <dgm:t>
        <a:bodyPr/>
        <a:lstStyle/>
        <a:p>
          <a:endParaRPr lang="es-ES"/>
        </a:p>
      </dgm:t>
    </dgm:pt>
    <dgm:pt modelId="{CCAAD380-C02E-4F49-8E7C-F32B76C1A7C8}">
      <dgm:prSet phldrT="[Texto]" custT="1"/>
      <dgm:spPr/>
      <dgm:t>
        <a:bodyPr/>
        <a:lstStyle/>
        <a:p>
          <a:r>
            <a:rPr lang="es-EC" sz="1800" smtClean="0">
              <a:solidFill>
                <a:schemeClr val="tx1"/>
              </a:solidFill>
              <a:latin typeface="Times New Roman" panose="02020603050405020304" pitchFamily="18" charset="0"/>
              <a:cs typeface="Times New Roman" panose="02020603050405020304" pitchFamily="18" charset="0"/>
            </a:rPr>
            <a:t>Sonograma. – En esta sección de la interface se transforma los datos obtenidos de la señal recibida en bits para ser dibujados según la paleta de colores que los representa y así obtener la señal recibida en función del tiempo.</a:t>
          </a:r>
          <a:endParaRPr lang="es-ES" sz="1800" dirty="0">
            <a:solidFill>
              <a:schemeClr val="tx1"/>
            </a:solidFill>
            <a:latin typeface="Times New Roman" panose="02020603050405020304" pitchFamily="18" charset="0"/>
            <a:cs typeface="Times New Roman" panose="02020603050405020304" pitchFamily="18" charset="0"/>
          </a:endParaRPr>
        </a:p>
      </dgm:t>
    </dgm:pt>
    <dgm:pt modelId="{3E19EF23-3CF4-4415-A4B9-A8DBE6F83D8E}" type="parTrans" cxnId="{3459B6DA-FFD3-48B2-8AE4-6FCB179B1980}">
      <dgm:prSet/>
      <dgm:spPr/>
      <dgm:t>
        <a:bodyPr/>
        <a:lstStyle/>
        <a:p>
          <a:endParaRPr lang="es-ES"/>
        </a:p>
      </dgm:t>
    </dgm:pt>
    <dgm:pt modelId="{6CE75351-F86F-4A32-8897-6455876240DD}" type="sibTrans" cxnId="{3459B6DA-FFD3-48B2-8AE4-6FCB179B1980}">
      <dgm:prSet/>
      <dgm:spPr/>
      <dgm:t>
        <a:bodyPr/>
        <a:lstStyle/>
        <a:p>
          <a:endParaRPr lang="es-ES"/>
        </a:p>
      </dgm:t>
    </dgm:pt>
    <dgm:pt modelId="{982FDE6E-1984-45B9-9A9A-CD1BAB2179AD}">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Configuración. – En esta sección de la interface se configura la frecuencia central en la que se desea trabajar o es de importancia con el ancho de banda, la demodulación, el span y la transformada de Fourier necesaria para obtener la información de manera precisa para el usuario.</a:t>
          </a:r>
          <a:endParaRPr lang="es-ES" sz="1800" dirty="0">
            <a:solidFill>
              <a:schemeClr val="tx1"/>
            </a:solidFill>
            <a:latin typeface="Times New Roman" panose="02020603050405020304" pitchFamily="18" charset="0"/>
            <a:cs typeface="Times New Roman" panose="02020603050405020304" pitchFamily="18" charset="0"/>
          </a:endParaRPr>
        </a:p>
      </dgm:t>
    </dgm:pt>
    <dgm:pt modelId="{CF9C0B1C-BDBD-42D8-BF24-5449C7C92C81}" type="parTrans" cxnId="{C159DFE9-E9AE-4786-80A6-5C8C5122809F}">
      <dgm:prSet/>
      <dgm:spPr/>
      <dgm:t>
        <a:bodyPr/>
        <a:lstStyle/>
        <a:p>
          <a:endParaRPr lang="es-ES"/>
        </a:p>
      </dgm:t>
    </dgm:pt>
    <dgm:pt modelId="{6BFD5D8E-A2E4-49DB-AD4A-90B6B64D6311}" type="sibTrans" cxnId="{C159DFE9-E9AE-4786-80A6-5C8C5122809F}">
      <dgm:prSet/>
      <dgm:spPr/>
      <dgm:t>
        <a:bodyPr/>
        <a:lstStyle/>
        <a:p>
          <a:endParaRPr lang="es-ES"/>
        </a:p>
      </dgm:t>
    </dgm:pt>
    <dgm:pt modelId="{9D6AFFA1-5091-4E32-A4F8-F7D760CB3FA8}">
      <dgm:prSet phldrT="[Texto]" custT="1"/>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Direction Finder. – En esta última sección de la interface se visualiza los datos obtenidos para graficar el ángulo con que llega la señal a la antena ADD196, así como su calidad de precisión con la que recibe el sistema y su potencia en [dB].</a:t>
          </a:r>
          <a:endParaRPr lang="es-ES" sz="1800" dirty="0">
            <a:solidFill>
              <a:schemeClr val="tx1"/>
            </a:solidFill>
            <a:latin typeface="Times New Roman" panose="02020603050405020304" pitchFamily="18" charset="0"/>
            <a:cs typeface="Times New Roman" panose="02020603050405020304" pitchFamily="18" charset="0"/>
          </a:endParaRPr>
        </a:p>
      </dgm:t>
    </dgm:pt>
    <dgm:pt modelId="{1CFC25C0-39D2-485E-9150-47AE4A76B26D}" type="parTrans" cxnId="{51F6032F-55C5-4E47-A768-9892F401ABEF}">
      <dgm:prSet/>
      <dgm:spPr/>
      <dgm:t>
        <a:bodyPr/>
        <a:lstStyle/>
        <a:p>
          <a:endParaRPr lang="es-ES"/>
        </a:p>
      </dgm:t>
    </dgm:pt>
    <dgm:pt modelId="{33BA5CC2-A8CF-44D7-A08F-7D4E7BD4358C}" type="sibTrans" cxnId="{51F6032F-55C5-4E47-A768-9892F401ABEF}">
      <dgm:prSet/>
      <dgm:spPr/>
      <dgm:t>
        <a:bodyPr/>
        <a:lstStyle/>
        <a:p>
          <a:endParaRPr lang="es-ES"/>
        </a:p>
      </dgm:t>
    </dgm:pt>
    <dgm:pt modelId="{91B85853-DB8D-41E6-A693-40AD088F4949}" type="pres">
      <dgm:prSet presAssocID="{2E2738D2-AC27-4018-998E-9786C193C97F}" presName="cycle" presStyleCnt="0">
        <dgm:presLayoutVars>
          <dgm:dir/>
          <dgm:resizeHandles val="exact"/>
        </dgm:presLayoutVars>
      </dgm:prSet>
      <dgm:spPr/>
    </dgm:pt>
    <dgm:pt modelId="{9C0DD530-6958-443B-802A-8942A9578435}" type="pres">
      <dgm:prSet presAssocID="{0553B0D1-76E3-4AD0-AFFA-44887F0E6FA5}" presName="node" presStyleLbl="node1" presStyleIdx="0" presStyleCnt="4" custScaleX="219696" custScaleY="125591" custRadScaleRad="78985" custRadScaleInc="-7499">
        <dgm:presLayoutVars>
          <dgm:bulletEnabled val="1"/>
        </dgm:presLayoutVars>
      </dgm:prSet>
      <dgm:spPr/>
      <dgm:t>
        <a:bodyPr/>
        <a:lstStyle/>
        <a:p>
          <a:endParaRPr lang="es-ES"/>
        </a:p>
      </dgm:t>
    </dgm:pt>
    <dgm:pt modelId="{6B88D10D-9880-4A1C-9B7D-1C1ED0F29A35}" type="pres">
      <dgm:prSet presAssocID="{99EE08AE-5FA5-4A27-8DBC-A28D0FB7E2DE}" presName="sibTrans" presStyleLbl="sibTrans2D1" presStyleIdx="0" presStyleCnt="4"/>
      <dgm:spPr/>
    </dgm:pt>
    <dgm:pt modelId="{1F8CFA66-5583-42A2-885E-5543414486C3}" type="pres">
      <dgm:prSet presAssocID="{99EE08AE-5FA5-4A27-8DBC-A28D0FB7E2DE}" presName="connectorText" presStyleLbl="sibTrans2D1" presStyleIdx="0" presStyleCnt="4"/>
      <dgm:spPr/>
    </dgm:pt>
    <dgm:pt modelId="{3306D901-1462-4C0B-8D3C-29BE2066410D}" type="pres">
      <dgm:prSet presAssocID="{CCAAD380-C02E-4F49-8E7C-F32B76C1A7C8}" presName="node" presStyleLbl="node1" presStyleIdx="1" presStyleCnt="4" custScaleX="219696" custScaleY="167882" custRadScaleRad="181420" custRadScaleInc="-7484">
        <dgm:presLayoutVars>
          <dgm:bulletEnabled val="1"/>
        </dgm:presLayoutVars>
      </dgm:prSet>
      <dgm:spPr/>
      <dgm:t>
        <a:bodyPr/>
        <a:lstStyle/>
        <a:p>
          <a:endParaRPr lang="es-ES"/>
        </a:p>
      </dgm:t>
    </dgm:pt>
    <dgm:pt modelId="{CE0F7920-DF9A-4F77-9A86-7FA79F523BA0}" type="pres">
      <dgm:prSet presAssocID="{6CE75351-F86F-4A32-8897-6455876240DD}" presName="sibTrans" presStyleLbl="sibTrans2D1" presStyleIdx="1" presStyleCnt="4"/>
      <dgm:spPr/>
    </dgm:pt>
    <dgm:pt modelId="{1EED94B6-D1EB-478D-B3EA-A2966A621511}" type="pres">
      <dgm:prSet presAssocID="{6CE75351-F86F-4A32-8897-6455876240DD}" presName="connectorText" presStyleLbl="sibTrans2D1" presStyleIdx="1" presStyleCnt="4"/>
      <dgm:spPr/>
    </dgm:pt>
    <dgm:pt modelId="{5D032B0B-999E-4F07-B957-9E90802022FA}" type="pres">
      <dgm:prSet presAssocID="{982FDE6E-1984-45B9-9A9A-CD1BAB2179AD}" presName="node" presStyleLbl="node1" presStyleIdx="2" presStyleCnt="4" custScaleX="219696" custScaleY="135332" custRadScaleRad="84792">
        <dgm:presLayoutVars>
          <dgm:bulletEnabled val="1"/>
        </dgm:presLayoutVars>
      </dgm:prSet>
      <dgm:spPr/>
      <dgm:t>
        <a:bodyPr/>
        <a:lstStyle/>
        <a:p>
          <a:endParaRPr lang="es-ES"/>
        </a:p>
      </dgm:t>
    </dgm:pt>
    <dgm:pt modelId="{BEC95976-CF1E-4375-97DD-5C1D7BAAFF50}" type="pres">
      <dgm:prSet presAssocID="{6BFD5D8E-A2E4-49DB-AD4A-90B6B64D6311}" presName="sibTrans" presStyleLbl="sibTrans2D1" presStyleIdx="2" presStyleCnt="4"/>
      <dgm:spPr/>
    </dgm:pt>
    <dgm:pt modelId="{D8ECB772-7535-4CE5-A4C7-0F8E964BC868}" type="pres">
      <dgm:prSet presAssocID="{6BFD5D8E-A2E4-49DB-AD4A-90B6B64D6311}" presName="connectorText" presStyleLbl="sibTrans2D1" presStyleIdx="2" presStyleCnt="4"/>
      <dgm:spPr/>
    </dgm:pt>
    <dgm:pt modelId="{351C0C88-B529-410D-94F8-F7D08DEB7AB6}" type="pres">
      <dgm:prSet presAssocID="{9D6AFFA1-5091-4E32-A4F8-F7D760CB3FA8}" presName="node" presStyleLbl="node1" presStyleIdx="3" presStyleCnt="4" custScaleX="219696" custScaleY="167882" custRadScaleRad="186837" custRadScaleInc="7266">
        <dgm:presLayoutVars>
          <dgm:bulletEnabled val="1"/>
        </dgm:presLayoutVars>
      </dgm:prSet>
      <dgm:spPr/>
      <dgm:t>
        <a:bodyPr/>
        <a:lstStyle/>
        <a:p>
          <a:endParaRPr lang="es-ES"/>
        </a:p>
      </dgm:t>
    </dgm:pt>
    <dgm:pt modelId="{DB15CBA8-4CD4-4349-8C45-3A03E014F034}" type="pres">
      <dgm:prSet presAssocID="{33BA5CC2-A8CF-44D7-A08F-7D4E7BD4358C}" presName="sibTrans" presStyleLbl="sibTrans2D1" presStyleIdx="3" presStyleCnt="4"/>
      <dgm:spPr/>
    </dgm:pt>
    <dgm:pt modelId="{BC762A04-CE0F-4187-96F0-D66692E4E307}" type="pres">
      <dgm:prSet presAssocID="{33BA5CC2-A8CF-44D7-A08F-7D4E7BD4358C}" presName="connectorText" presStyleLbl="sibTrans2D1" presStyleIdx="3" presStyleCnt="4"/>
      <dgm:spPr/>
    </dgm:pt>
  </dgm:ptLst>
  <dgm:cxnLst>
    <dgm:cxn modelId="{CC1683AE-9F5B-4838-9FC6-C8B37458CE13}" type="presOf" srcId="{33BA5CC2-A8CF-44D7-A08F-7D4E7BD4358C}" destId="{BC762A04-CE0F-4187-96F0-D66692E4E307}" srcOrd="1" destOrd="0" presId="urn:microsoft.com/office/officeart/2005/8/layout/cycle2"/>
    <dgm:cxn modelId="{41749A9D-04B1-490D-A1D6-92546943C571}" type="presOf" srcId="{6BFD5D8E-A2E4-49DB-AD4A-90B6B64D6311}" destId="{BEC95976-CF1E-4375-97DD-5C1D7BAAFF50}" srcOrd="0" destOrd="0" presId="urn:microsoft.com/office/officeart/2005/8/layout/cycle2"/>
    <dgm:cxn modelId="{3459B6DA-FFD3-48B2-8AE4-6FCB179B1980}" srcId="{2E2738D2-AC27-4018-998E-9786C193C97F}" destId="{CCAAD380-C02E-4F49-8E7C-F32B76C1A7C8}" srcOrd="1" destOrd="0" parTransId="{3E19EF23-3CF4-4415-A4B9-A8DBE6F83D8E}" sibTransId="{6CE75351-F86F-4A32-8897-6455876240DD}"/>
    <dgm:cxn modelId="{2FB91C85-7033-4AEA-9C82-5EFDDF1187D9}" type="presOf" srcId="{99EE08AE-5FA5-4A27-8DBC-A28D0FB7E2DE}" destId="{1F8CFA66-5583-42A2-885E-5543414486C3}" srcOrd="1" destOrd="0" presId="urn:microsoft.com/office/officeart/2005/8/layout/cycle2"/>
    <dgm:cxn modelId="{57EB5543-25CF-4BD8-8BAB-BA7073A2804B}" type="presOf" srcId="{0553B0D1-76E3-4AD0-AFFA-44887F0E6FA5}" destId="{9C0DD530-6958-443B-802A-8942A9578435}" srcOrd="0" destOrd="0" presId="urn:microsoft.com/office/officeart/2005/8/layout/cycle2"/>
    <dgm:cxn modelId="{27C8B20D-E658-4F4A-8992-96CF25415EAA}" type="presOf" srcId="{982FDE6E-1984-45B9-9A9A-CD1BAB2179AD}" destId="{5D032B0B-999E-4F07-B957-9E90802022FA}" srcOrd="0" destOrd="0" presId="urn:microsoft.com/office/officeart/2005/8/layout/cycle2"/>
    <dgm:cxn modelId="{C159DFE9-E9AE-4786-80A6-5C8C5122809F}" srcId="{2E2738D2-AC27-4018-998E-9786C193C97F}" destId="{982FDE6E-1984-45B9-9A9A-CD1BAB2179AD}" srcOrd="2" destOrd="0" parTransId="{CF9C0B1C-BDBD-42D8-BF24-5449C7C92C81}" sibTransId="{6BFD5D8E-A2E4-49DB-AD4A-90B6B64D6311}"/>
    <dgm:cxn modelId="{CC7749F6-CB4E-48D5-AEE0-4A915EDFA7BA}" type="presOf" srcId="{6CE75351-F86F-4A32-8897-6455876240DD}" destId="{1EED94B6-D1EB-478D-B3EA-A2966A621511}" srcOrd="1" destOrd="0" presId="urn:microsoft.com/office/officeart/2005/8/layout/cycle2"/>
    <dgm:cxn modelId="{A722D131-2295-42DE-AF00-2D698B6700A3}" type="presOf" srcId="{99EE08AE-5FA5-4A27-8DBC-A28D0FB7E2DE}" destId="{6B88D10D-9880-4A1C-9B7D-1C1ED0F29A35}" srcOrd="0" destOrd="0" presId="urn:microsoft.com/office/officeart/2005/8/layout/cycle2"/>
    <dgm:cxn modelId="{A47B3F41-E459-4214-A030-FDCF81EE0E73}" type="presOf" srcId="{6BFD5D8E-A2E4-49DB-AD4A-90B6B64D6311}" destId="{D8ECB772-7535-4CE5-A4C7-0F8E964BC868}" srcOrd="1" destOrd="0" presId="urn:microsoft.com/office/officeart/2005/8/layout/cycle2"/>
    <dgm:cxn modelId="{11D9B427-7B0B-46DA-9E76-1A7BA2F5634C}" type="presOf" srcId="{33BA5CC2-A8CF-44D7-A08F-7D4E7BD4358C}" destId="{DB15CBA8-4CD4-4349-8C45-3A03E014F034}" srcOrd="0" destOrd="0" presId="urn:microsoft.com/office/officeart/2005/8/layout/cycle2"/>
    <dgm:cxn modelId="{3D75E74C-9723-4C7B-9317-5933C1A120A8}" type="presOf" srcId="{6CE75351-F86F-4A32-8897-6455876240DD}" destId="{CE0F7920-DF9A-4F77-9A86-7FA79F523BA0}" srcOrd="0" destOrd="0" presId="urn:microsoft.com/office/officeart/2005/8/layout/cycle2"/>
    <dgm:cxn modelId="{A2D4B6C0-1439-41E8-AFA7-701BB27465E6}" type="presOf" srcId="{9D6AFFA1-5091-4E32-A4F8-F7D760CB3FA8}" destId="{351C0C88-B529-410D-94F8-F7D08DEB7AB6}" srcOrd="0" destOrd="0" presId="urn:microsoft.com/office/officeart/2005/8/layout/cycle2"/>
    <dgm:cxn modelId="{396A902C-ACF5-42AD-9144-3202B790BD44}" type="presOf" srcId="{2E2738D2-AC27-4018-998E-9786C193C97F}" destId="{91B85853-DB8D-41E6-A693-40AD088F4949}" srcOrd="0" destOrd="0" presId="urn:microsoft.com/office/officeart/2005/8/layout/cycle2"/>
    <dgm:cxn modelId="{51F6032F-55C5-4E47-A768-9892F401ABEF}" srcId="{2E2738D2-AC27-4018-998E-9786C193C97F}" destId="{9D6AFFA1-5091-4E32-A4F8-F7D760CB3FA8}" srcOrd="3" destOrd="0" parTransId="{1CFC25C0-39D2-485E-9150-47AE4A76B26D}" sibTransId="{33BA5CC2-A8CF-44D7-A08F-7D4E7BD4358C}"/>
    <dgm:cxn modelId="{2BAE2E21-A3AD-4DBD-BD6B-181184890F72}" srcId="{2E2738D2-AC27-4018-998E-9786C193C97F}" destId="{0553B0D1-76E3-4AD0-AFFA-44887F0E6FA5}" srcOrd="0" destOrd="0" parTransId="{8B4B435C-17B0-4A50-94D9-6ACB556B1C28}" sibTransId="{99EE08AE-5FA5-4A27-8DBC-A28D0FB7E2DE}"/>
    <dgm:cxn modelId="{ECFE8F7D-2BAC-4193-8896-8A636C04E5D9}" type="presOf" srcId="{CCAAD380-C02E-4F49-8E7C-F32B76C1A7C8}" destId="{3306D901-1462-4C0B-8D3C-29BE2066410D}" srcOrd="0" destOrd="0" presId="urn:microsoft.com/office/officeart/2005/8/layout/cycle2"/>
    <dgm:cxn modelId="{DD0D8B67-DBE9-4981-92C3-15E3F1F0828C}" type="presParOf" srcId="{91B85853-DB8D-41E6-A693-40AD088F4949}" destId="{9C0DD530-6958-443B-802A-8942A9578435}" srcOrd="0" destOrd="0" presId="urn:microsoft.com/office/officeart/2005/8/layout/cycle2"/>
    <dgm:cxn modelId="{45B231B1-F9C9-4E24-8632-51EF6B530588}" type="presParOf" srcId="{91B85853-DB8D-41E6-A693-40AD088F4949}" destId="{6B88D10D-9880-4A1C-9B7D-1C1ED0F29A35}" srcOrd="1" destOrd="0" presId="urn:microsoft.com/office/officeart/2005/8/layout/cycle2"/>
    <dgm:cxn modelId="{240BFBB1-7CB5-4161-A099-5AF4FC0D0510}" type="presParOf" srcId="{6B88D10D-9880-4A1C-9B7D-1C1ED0F29A35}" destId="{1F8CFA66-5583-42A2-885E-5543414486C3}" srcOrd="0" destOrd="0" presId="urn:microsoft.com/office/officeart/2005/8/layout/cycle2"/>
    <dgm:cxn modelId="{371CD6AF-4BB7-49E0-B780-EE16E5D6C03B}" type="presParOf" srcId="{91B85853-DB8D-41E6-A693-40AD088F4949}" destId="{3306D901-1462-4C0B-8D3C-29BE2066410D}" srcOrd="2" destOrd="0" presId="urn:microsoft.com/office/officeart/2005/8/layout/cycle2"/>
    <dgm:cxn modelId="{E6F409F8-45CA-43BD-BA37-F3A92824DDBD}" type="presParOf" srcId="{91B85853-DB8D-41E6-A693-40AD088F4949}" destId="{CE0F7920-DF9A-4F77-9A86-7FA79F523BA0}" srcOrd="3" destOrd="0" presId="urn:microsoft.com/office/officeart/2005/8/layout/cycle2"/>
    <dgm:cxn modelId="{8D40744A-525F-4D8F-9ADC-EAEAF50A1918}" type="presParOf" srcId="{CE0F7920-DF9A-4F77-9A86-7FA79F523BA0}" destId="{1EED94B6-D1EB-478D-B3EA-A2966A621511}" srcOrd="0" destOrd="0" presId="urn:microsoft.com/office/officeart/2005/8/layout/cycle2"/>
    <dgm:cxn modelId="{0488ADF0-465C-4D81-9C44-E973D01D6EDC}" type="presParOf" srcId="{91B85853-DB8D-41E6-A693-40AD088F4949}" destId="{5D032B0B-999E-4F07-B957-9E90802022FA}" srcOrd="4" destOrd="0" presId="urn:microsoft.com/office/officeart/2005/8/layout/cycle2"/>
    <dgm:cxn modelId="{D9035BEC-C932-4AA4-9192-8DD8C1E1DBF1}" type="presParOf" srcId="{91B85853-DB8D-41E6-A693-40AD088F4949}" destId="{BEC95976-CF1E-4375-97DD-5C1D7BAAFF50}" srcOrd="5" destOrd="0" presId="urn:microsoft.com/office/officeart/2005/8/layout/cycle2"/>
    <dgm:cxn modelId="{B93F1637-87F1-4FF7-A61F-A47736F89C0F}" type="presParOf" srcId="{BEC95976-CF1E-4375-97DD-5C1D7BAAFF50}" destId="{D8ECB772-7535-4CE5-A4C7-0F8E964BC868}" srcOrd="0" destOrd="0" presId="urn:microsoft.com/office/officeart/2005/8/layout/cycle2"/>
    <dgm:cxn modelId="{1488381A-DCD5-4AF4-8E8C-C5ADD67051B5}" type="presParOf" srcId="{91B85853-DB8D-41E6-A693-40AD088F4949}" destId="{351C0C88-B529-410D-94F8-F7D08DEB7AB6}" srcOrd="6" destOrd="0" presId="urn:microsoft.com/office/officeart/2005/8/layout/cycle2"/>
    <dgm:cxn modelId="{6374B318-258B-4274-9A59-E1B597EBF393}" type="presParOf" srcId="{91B85853-DB8D-41E6-A693-40AD088F4949}" destId="{DB15CBA8-4CD4-4349-8C45-3A03E014F034}" srcOrd="7" destOrd="0" presId="urn:microsoft.com/office/officeart/2005/8/layout/cycle2"/>
    <dgm:cxn modelId="{4BD7230E-7A71-4A8C-8C86-EC80C5B5DA09}" type="presParOf" srcId="{DB15CBA8-4CD4-4349-8C45-3A03E014F034}" destId="{BC762A04-CE0F-4187-96F0-D66692E4E30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D7D4-DE9C-C84C-952D-85C765FB80EF}">
      <dsp:nvSpPr>
        <dsp:cNvPr id="0" name=""/>
        <dsp:cNvSpPr/>
      </dsp:nvSpPr>
      <dsp:spPr>
        <a:xfrm>
          <a:off x="0" y="0"/>
          <a:ext cx="10431543"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99FE7-8C26-EA4E-A69B-4B0FC2AC6FAC}">
      <dsp:nvSpPr>
        <dsp:cNvPr id="0" name=""/>
        <dsp:cNvSpPr/>
      </dsp:nvSpPr>
      <dsp:spPr>
        <a:xfrm>
          <a:off x="0" y="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Antecedentes</a:t>
          </a:r>
          <a:endParaRPr lang="es-ES_tradnl" sz="1800" kern="1200" dirty="0"/>
        </a:p>
      </dsp:txBody>
      <dsp:txXfrm>
        <a:off x="0" y="0"/>
        <a:ext cx="10431543" cy="677333"/>
      </dsp:txXfrm>
    </dsp:sp>
    <dsp:sp modelId="{C5AE40D0-9227-934E-914B-156EAE925DFA}">
      <dsp:nvSpPr>
        <dsp:cNvPr id="0" name=""/>
        <dsp:cNvSpPr/>
      </dsp:nvSpPr>
      <dsp:spPr>
        <a:xfrm>
          <a:off x="0" y="677333"/>
          <a:ext cx="10431543" cy="0"/>
        </a:xfrm>
        <a:prstGeom prst="line">
          <a:avLst/>
        </a:prstGeom>
        <a:solidFill>
          <a:schemeClr val="accent6">
            <a:alpha val="90000"/>
            <a:hueOff val="0"/>
            <a:satOff val="0"/>
            <a:lumOff val="0"/>
            <a:alphaOff val="-5714"/>
          </a:schemeClr>
        </a:solidFill>
        <a:ln w="12700" cap="flat" cmpd="sng" algn="ctr">
          <a:solidFill>
            <a:schemeClr val="accent6">
              <a:alpha val="90000"/>
              <a:hueOff val="0"/>
              <a:satOff val="0"/>
              <a:lumOff val="0"/>
              <a:alphaOff val="-571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2EA6E-D887-D343-A777-5B3E6AAC43D5}">
      <dsp:nvSpPr>
        <dsp:cNvPr id="0" name=""/>
        <dsp:cNvSpPr/>
      </dsp:nvSpPr>
      <dsp:spPr>
        <a:xfrm>
          <a:off x="0" y="677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Justificación</a:t>
          </a:r>
          <a:endParaRPr lang="es-EC" sz="1800" kern="1200" dirty="0" smtClean="0">
            <a:latin typeface="Arial" panose="020B0604020202020204" pitchFamily="34" charset="0"/>
            <a:cs typeface="Arial" panose="020B0604020202020204" pitchFamily="34" charset="0"/>
          </a:endParaRPr>
        </a:p>
      </dsp:txBody>
      <dsp:txXfrm>
        <a:off x="0" y="677333"/>
        <a:ext cx="10431543" cy="677333"/>
      </dsp:txXfrm>
    </dsp:sp>
    <dsp:sp modelId="{19071643-2118-934D-8D6C-8898C3F4F2DF}">
      <dsp:nvSpPr>
        <dsp:cNvPr id="0" name=""/>
        <dsp:cNvSpPr/>
      </dsp:nvSpPr>
      <dsp:spPr>
        <a:xfrm>
          <a:off x="0" y="1354666"/>
          <a:ext cx="10431543" cy="0"/>
        </a:xfrm>
        <a:prstGeom prst="line">
          <a:avLst/>
        </a:prstGeom>
        <a:solidFill>
          <a:schemeClr val="accent6">
            <a:alpha val="90000"/>
            <a:hueOff val="0"/>
            <a:satOff val="0"/>
            <a:lumOff val="0"/>
            <a:alphaOff val="-11429"/>
          </a:schemeClr>
        </a:solidFill>
        <a:ln w="12700" cap="flat" cmpd="sng" algn="ctr">
          <a:solidFill>
            <a:schemeClr val="accent6">
              <a:alpha val="90000"/>
              <a:hueOff val="0"/>
              <a:satOff val="0"/>
              <a:lumOff val="0"/>
              <a:alphaOff val="-1142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B9946-A335-AB4B-9A05-44569C4CC921}">
      <dsp:nvSpPr>
        <dsp:cNvPr id="0" name=""/>
        <dsp:cNvSpPr/>
      </dsp:nvSpPr>
      <dsp:spPr>
        <a:xfrm>
          <a:off x="0" y="1354666"/>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Objetivos</a:t>
          </a:r>
        </a:p>
      </dsp:txBody>
      <dsp:txXfrm>
        <a:off x="0" y="1354666"/>
        <a:ext cx="10431543" cy="677333"/>
      </dsp:txXfrm>
    </dsp:sp>
    <dsp:sp modelId="{0E787158-8CCA-FA44-86D1-86803DEE3DFD}">
      <dsp:nvSpPr>
        <dsp:cNvPr id="0" name=""/>
        <dsp:cNvSpPr/>
      </dsp:nvSpPr>
      <dsp:spPr>
        <a:xfrm>
          <a:off x="0" y="2032000"/>
          <a:ext cx="10431543" cy="0"/>
        </a:xfrm>
        <a:prstGeom prst="line">
          <a:avLst/>
        </a:prstGeom>
        <a:solidFill>
          <a:schemeClr val="accent6">
            <a:alpha val="90000"/>
            <a:hueOff val="0"/>
            <a:satOff val="0"/>
            <a:lumOff val="0"/>
            <a:alphaOff val="-17143"/>
          </a:schemeClr>
        </a:solidFill>
        <a:ln w="12700" cap="flat" cmpd="sng" algn="ctr">
          <a:solidFill>
            <a:schemeClr val="accent6">
              <a:alpha val="90000"/>
              <a:hueOff val="0"/>
              <a:satOff val="0"/>
              <a:lumOff val="0"/>
              <a:alphaOff val="-1714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9591C-A173-6547-B00A-930A0427F44C}">
      <dsp:nvSpPr>
        <dsp:cNvPr id="0" name=""/>
        <dsp:cNvSpPr/>
      </dsp:nvSpPr>
      <dsp:spPr>
        <a:xfrm>
          <a:off x="0" y="203200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Marco teórico</a:t>
          </a:r>
        </a:p>
      </dsp:txBody>
      <dsp:txXfrm>
        <a:off x="0" y="2032000"/>
        <a:ext cx="10431543" cy="677333"/>
      </dsp:txXfrm>
    </dsp:sp>
    <dsp:sp modelId="{97948839-FBDA-384F-A14C-A4F72759851A}">
      <dsp:nvSpPr>
        <dsp:cNvPr id="0" name=""/>
        <dsp:cNvSpPr/>
      </dsp:nvSpPr>
      <dsp:spPr>
        <a:xfrm>
          <a:off x="0" y="2709333"/>
          <a:ext cx="10431543" cy="0"/>
        </a:xfrm>
        <a:prstGeom prst="line">
          <a:avLst/>
        </a:prstGeom>
        <a:solidFill>
          <a:schemeClr val="accent6">
            <a:alpha val="90000"/>
            <a:hueOff val="0"/>
            <a:satOff val="0"/>
            <a:lumOff val="0"/>
            <a:alphaOff val="-22857"/>
          </a:schemeClr>
        </a:solidFill>
        <a:ln w="12700" cap="flat" cmpd="sng" algn="ctr">
          <a:solidFill>
            <a:schemeClr val="accent6">
              <a:alpha val="90000"/>
              <a:hueOff val="0"/>
              <a:satOff val="0"/>
              <a:lumOff val="0"/>
              <a:alphaOff val="-2285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F219A-4B45-4C4F-972E-B33580D0D344}">
      <dsp:nvSpPr>
        <dsp:cNvPr id="0" name=""/>
        <dsp:cNvSpPr/>
      </dsp:nvSpPr>
      <dsp:spPr>
        <a:xfrm>
          <a:off x="0" y="2709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Métodos y Materiales</a:t>
          </a:r>
          <a:endParaRPr lang="es-EC" sz="1800" kern="1200" dirty="0" smtClean="0">
            <a:latin typeface="Arial" panose="020B0604020202020204" pitchFamily="34" charset="0"/>
            <a:cs typeface="Arial" panose="020B0604020202020204" pitchFamily="34" charset="0"/>
          </a:endParaRPr>
        </a:p>
      </dsp:txBody>
      <dsp:txXfrm>
        <a:off x="0" y="2709333"/>
        <a:ext cx="10431543" cy="677333"/>
      </dsp:txXfrm>
    </dsp:sp>
    <dsp:sp modelId="{9BC8B17B-E18B-4D0D-9C88-D23E6C72027A}">
      <dsp:nvSpPr>
        <dsp:cNvPr id="0" name=""/>
        <dsp:cNvSpPr/>
      </dsp:nvSpPr>
      <dsp:spPr>
        <a:xfrm>
          <a:off x="0" y="3386666"/>
          <a:ext cx="10431543" cy="0"/>
        </a:xfrm>
        <a:prstGeom prst="line">
          <a:avLst/>
        </a:prstGeom>
        <a:solidFill>
          <a:schemeClr val="accent6">
            <a:alpha val="90000"/>
            <a:hueOff val="0"/>
            <a:satOff val="0"/>
            <a:lumOff val="0"/>
            <a:alphaOff val="-28571"/>
          </a:schemeClr>
        </a:solidFill>
        <a:ln w="12700" cap="flat" cmpd="sng" algn="ctr">
          <a:solidFill>
            <a:schemeClr val="accent6">
              <a:alpha val="90000"/>
              <a:hueOff val="0"/>
              <a:satOff val="0"/>
              <a:lumOff val="0"/>
              <a:alphaOff val="-2857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6A8A6-B3E4-47D7-B51A-BE701FB353E1}">
      <dsp:nvSpPr>
        <dsp:cNvPr id="0" name=""/>
        <dsp:cNvSpPr/>
      </dsp:nvSpPr>
      <dsp:spPr>
        <a:xfrm>
          <a:off x="0" y="3386666"/>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Desarrollo e Implementación</a:t>
          </a:r>
          <a:endParaRPr lang="es-EC" sz="1800" kern="1200" dirty="0" smtClean="0">
            <a:latin typeface="Arial" panose="020B0604020202020204" pitchFamily="34" charset="0"/>
            <a:cs typeface="Arial" panose="020B0604020202020204" pitchFamily="34" charset="0"/>
          </a:endParaRPr>
        </a:p>
      </dsp:txBody>
      <dsp:txXfrm>
        <a:off x="0" y="3386666"/>
        <a:ext cx="10431543" cy="677333"/>
      </dsp:txXfrm>
    </dsp:sp>
    <dsp:sp modelId="{79C268AC-4371-4DBA-9F90-6003CA461BA7}">
      <dsp:nvSpPr>
        <dsp:cNvPr id="0" name=""/>
        <dsp:cNvSpPr/>
      </dsp:nvSpPr>
      <dsp:spPr>
        <a:xfrm>
          <a:off x="0" y="4064000"/>
          <a:ext cx="10431543" cy="0"/>
        </a:xfrm>
        <a:prstGeom prst="line">
          <a:avLst/>
        </a:prstGeom>
        <a:solidFill>
          <a:schemeClr val="accent6">
            <a:alpha val="90000"/>
            <a:hueOff val="0"/>
            <a:satOff val="0"/>
            <a:lumOff val="0"/>
            <a:alphaOff val="-34286"/>
          </a:schemeClr>
        </a:solidFill>
        <a:ln w="12700" cap="flat" cmpd="sng" algn="ctr">
          <a:solidFill>
            <a:schemeClr val="accent6">
              <a:alpha val="90000"/>
              <a:hueOff val="0"/>
              <a:satOff val="0"/>
              <a:lumOff val="0"/>
              <a:alphaOff val="-3428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D21F9-4747-4666-A640-0442700C59EF}">
      <dsp:nvSpPr>
        <dsp:cNvPr id="0" name=""/>
        <dsp:cNvSpPr/>
      </dsp:nvSpPr>
      <dsp:spPr>
        <a:xfrm>
          <a:off x="0" y="406400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Análisis de Resultados</a:t>
          </a:r>
          <a:endParaRPr lang="es-EC" sz="1800" kern="1200" dirty="0" smtClean="0">
            <a:latin typeface="Arial" panose="020B0604020202020204" pitchFamily="34" charset="0"/>
            <a:cs typeface="Arial" panose="020B0604020202020204" pitchFamily="34" charset="0"/>
          </a:endParaRPr>
        </a:p>
      </dsp:txBody>
      <dsp:txXfrm>
        <a:off x="0" y="4064000"/>
        <a:ext cx="10431543" cy="677333"/>
      </dsp:txXfrm>
    </dsp:sp>
    <dsp:sp modelId="{80A306B0-AF50-4D2B-87F8-A751E7441CC7}">
      <dsp:nvSpPr>
        <dsp:cNvPr id="0" name=""/>
        <dsp:cNvSpPr/>
      </dsp:nvSpPr>
      <dsp:spPr>
        <a:xfrm>
          <a:off x="0" y="4741333"/>
          <a:ext cx="10431543" cy="0"/>
        </a:xfrm>
        <a:prstGeom prst="line">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443BE-5E68-493E-943D-7F6CEA218A89}">
      <dsp:nvSpPr>
        <dsp:cNvPr id="0" name=""/>
        <dsp:cNvSpPr/>
      </dsp:nvSpPr>
      <dsp:spPr>
        <a:xfrm>
          <a:off x="0" y="4741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Conclusiones y </a:t>
          </a:r>
          <a:r>
            <a:rPr lang="es-EC" sz="1800" kern="1200" dirty="0" smtClean="0">
              <a:latin typeface="Arial" panose="020B0604020202020204" pitchFamily="34" charset="0"/>
              <a:cs typeface="Arial" panose="020B0604020202020204" pitchFamily="34" charset="0"/>
            </a:rPr>
            <a:t>Recomendaciones</a:t>
          </a:r>
          <a:endParaRPr lang="es-EC" sz="1800" kern="1200" dirty="0" smtClean="0">
            <a:latin typeface="Arial" panose="020B0604020202020204" pitchFamily="34" charset="0"/>
            <a:cs typeface="Arial" panose="020B0604020202020204" pitchFamily="34" charset="0"/>
          </a:endParaRPr>
        </a:p>
      </dsp:txBody>
      <dsp:txXfrm>
        <a:off x="0" y="4741333"/>
        <a:ext cx="10431543" cy="677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B3BC3-660B-8546-B1F5-FEA5DB1F428B}">
      <dsp:nvSpPr>
        <dsp:cNvPr id="0" name=""/>
        <dsp:cNvSpPr/>
      </dsp:nvSpPr>
      <dsp:spPr>
        <a:xfrm>
          <a:off x="8473" y="76124"/>
          <a:ext cx="2532509" cy="159073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solidFill>
                <a:schemeClr val="tx1"/>
              </a:solidFill>
              <a:latin typeface="Arial" charset="0"/>
              <a:ea typeface="Arial" charset="0"/>
              <a:cs typeface="Arial" charset="0"/>
            </a:rPr>
            <a:t>Mejor capacidad de respuesta ante gráficas en tiempo real.</a:t>
          </a:r>
          <a:endParaRPr lang="es-ES_tradnl" sz="2400" kern="1200" dirty="0">
            <a:solidFill>
              <a:schemeClr val="tx1"/>
            </a:solidFill>
            <a:latin typeface="Arial" charset="0"/>
            <a:ea typeface="Arial" charset="0"/>
            <a:cs typeface="Arial" charset="0"/>
          </a:endParaRPr>
        </a:p>
      </dsp:txBody>
      <dsp:txXfrm>
        <a:off x="55064" y="122715"/>
        <a:ext cx="2439327" cy="1497550"/>
      </dsp:txXfrm>
    </dsp:sp>
    <dsp:sp modelId="{339F23A1-9FE5-014B-8B6B-F2C293486725}">
      <dsp:nvSpPr>
        <dsp:cNvPr id="0" name=""/>
        <dsp:cNvSpPr/>
      </dsp:nvSpPr>
      <dsp:spPr>
        <a:xfrm>
          <a:off x="2794233" y="557459"/>
          <a:ext cx="536891" cy="6280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_tradnl" sz="1800" kern="1200">
            <a:latin typeface="Arial" charset="0"/>
            <a:ea typeface="Arial" charset="0"/>
            <a:cs typeface="Arial" charset="0"/>
          </a:endParaRPr>
        </a:p>
      </dsp:txBody>
      <dsp:txXfrm>
        <a:off x="2794233" y="683071"/>
        <a:ext cx="375824" cy="376838"/>
      </dsp:txXfrm>
    </dsp:sp>
    <dsp:sp modelId="{DA510117-EF50-7541-A9EE-839430426ADF}">
      <dsp:nvSpPr>
        <dsp:cNvPr id="0" name=""/>
        <dsp:cNvSpPr/>
      </dsp:nvSpPr>
      <dsp:spPr>
        <a:xfrm>
          <a:off x="3553985" y="76124"/>
          <a:ext cx="2532509" cy="1590732"/>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solidFill>
                <a:schemeClr val="tx1"/>
              </a:solidFill>
              <a:latin typeface="Arial" charset="0"/>
              <a:ea typeface="Arial" charset="0"/>
              <a:cs typeface="Arial" charset="0"/>
            </a:rPr>
            <a:t>Utiliza menos memoria.</a:t>
          </a:r>
          <a:endParaRPr lang="es-ES_tradnl" sz="2400" kern="1200" dirty="0">
            <a:solidFill>
              <a:schemeClr val="tx1"/>
            </a:solidFill>
            <a:latin typeface="Arial" charset="0"/>
            <a:ea typeface="Arial" charset="0"/>
            <a:cs typeface="Arial" charset="0"/>
          </a:endParaRPr>
        </a:p>
      </dsp:txBody>
      <dsp:txXfrm>
        <a:off x="3600576" y="122715"/>
        <a:ext cx="2439327" cy="1497550"/>
      </dsp:txXfrm>
    </dsp:sp>
    <dsp:sp modelId="{D56F397F-CEA4-9445-BBF7-334BEFEFC4B1}">
      <dsp:nvSpPr>
        <dsp:cNvPr id="0" name=""/>
        <dsp:cNvSpPr/>
      </dsp:nvSpPr>
      <dsp:spPr>
        <a:xfrm>
          <a:off x="6339746" y="557459"/>
          <a:ext cx="536891" cy="62806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_tradnl" sz="1800" kern="1200">
            <a:latin typeface="Arial" charset="0"/>
            <a:ea typeface="Arial" charset="0"/>
            <a:cs typeface="Arial" charset="0"/>
          </a:endParaRPr>
        </a:p>
      </dsp:txBody>
      <dsp:txXfrm>
        <a:off x="6339746" y="683071"/>
        <a:ext cx="375824" cy="376838"/>
      </dsp:txXfrm>
    </dsp:sp>
    <dsp:sp modelId="{7DA499BB-7780-EE42-822B-337B22249F68}">
      <dsp:nvSpPr>
        <dsp:cNvPr id="0" name=""/>
        <dsp:cNvSpPr/>
      </dsp:nvSpPr>
      <dsp:spPr>
        <a:xfrm>
          <a:off x="7099498" y="76124"/>
          <a:ext cx="2532509" cy="159073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solidFill>
                <a:schemeClr val="tx1"/>
              </a:solidFill>
              <a:latin typeface="Arial" charset="0"/>
              <a:ea typeface="Arial" charset="0"/>
              <a:cs typeface="Arial" charset="0"/>
            </a:rPr>
            <a:t>Lenguaje de programación relativamente fácil.</a:t>
          </a:r>
          <a:endParaRPr lang="es-ES_tradnl" sz="2400" kern="1200" dirty="0">
            <a:solidFill>
              <a:schemeClr val="tx1"/>
            </a:solidFill>
            <a:latin typeface="Arial" charset="0"/>
            <a:ea typeface="Arial" charset="0"/>
            <a:cs typeface="Arial" charset="0"/>
          </a:endParaRPr>
        </a:p>
      </dsp:txBody>
      <dsp:txXfrm>
        <a:off x="7146089" y="122715"/>
        <a:ext cx="2439327" cy="1497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42C02-1E06-4B77-B531-D1390D9116CE}">
      <dsp:nvSpPr>
        <dsp:cNvPr id="0" name=""/>
        <dsp:cNvSpPr/>
      </dsp:nvSpPr>
      <dsp:spPr>
        <a:xfrm>
          <a:off x="992" y="194138"/>
          <a:ext cx="3869531" cy="2321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Fue diseñado para tareas de identificación y monitoreo espectral de señales; de acuerdo con las recomendaciones de la UIT, este equipo es adecuado para uso móvil y estacionario.</a:t>
          </a:r>
          <a:endParaRPr lang="es-ES" sz="2000" kern="1200" dirty="0">
            <a:solidFill>
              <a:schemeClr val="tx1"/>
            </a:solidFill>
          </a:endParaRPr>
        </a:p>
      </dsp:txBody>
      <dsp:txXfrm>
        <a:off x="992" y="194138"/>
        <a:ext cx="3869531" cy="2321718"/>
      </dsp:txXfrm>
    </dsp:sp>
    <dsp:sp modelId="{80F00782-2343-4D13-AD8E-3745B31FB64E}">
      <dsp:nvSpPr>
        <dsp:cNvPr id="0" name=""/>
        <dsp:cNvSpPr/>
      </dsp:nvSpPr>
      <dsp:spPr>
        <a:xfrm>
          <a:off x="4257476" y="194138"/>
          <a:ext cx="3869531" cy="2321718"/>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Cubre un rango de frecuencia desde 20 MHz a 3.6 GHz, posee varios módulos que se pueden adquirir para expandir el rango de frecuencia entre 9 KHz hasta 26.5 GHz, cuenta con un ancho de banda en tiempo real de 20 MHz</a:t>
          </a:r>
          <a:endParaRPr lang="es-ES" sz="2000" kern="1200" dirty="0">
            <a:solidFill>
              <a:schemeClr val="tx1"/>
            </a:solidFill>
          </a:endParaRPr>
        </a:p>
      </dsp:txBody>
      <dsp:txXfrm>
        <a:off x="4257476" y="194138"/>
        <a:ext cx="3869531" cy="2321718"/>
      </dsp:txXfrm>
    </dsp:sp>
    <dsp:sp modelId="{DD899B6D-B0ED-4B6C-B96F-6587CEC5A1E7}">
      <dsp:nvSpPr>
        <dsp:cNvPr id="0" name=""/>
        <dsp:cNvSpPr/>
      </dsp:nvSpPr>
      <dsp:spPr>
        <a:xfrm>
          <a:off x="2129234" y="2902810"/>
          <a:ext cx="3869531" cy="2321718"/>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Las ranuras libres y la capacidad de rendimiento suficiente en el procesamiento de la señal permiten expandir el dispositivo para tareas futuras. </a:t>
          </a:r>
          <a:endParaRPr lang="es-ES" sz="2000" kern="1200" dirty="0">
            <a:solidFill>
              <a:schemeClr val="tx1"/>
            </a:solidFill>
          </a:endParaRPr>
        </a:p>
      </dsp:txBody>
      <dsp:txXfrm>
        <a:off x="2129234" y="2902810"/>
        <a:ext cx="3869531" cy="2321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92342-1565-47C9-9BEC-68A906676DBA}">
      <dsp:nvSpPr>
        <dsp:cNvPr id="0" name=""/>
        <dsp:cNvSpPr/>
      </dsp:nvSpPr>
      <dsp:spPr>
        <a:xfrm>
          <a:off x="0" y="406773"/>
          <a:ext cx="9446126" cy="604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244038-62B8-4851-B4FD-EBB2190E9282}">
      <dsp:nvSpPr>
        <dsp:cNvPr id="0" name=""/>
        <dsp:cNvSpPr/>
      </dsp:nvSpPr>
      <dsp:spPr>
        <a:xfrm>
          <a:off x="344612" y="664036"/>
          <a:ext cx="8976782" cy="7084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929" tIns="0" rIns="249929" bIns="0" numCol="1" spcCol="1270" anchor="ctr" anchorCtr="0">
          <a:noAutofit/>
        </a:bodyPr>
        <a:lstStyle/>
        <a:p>
          <a:pPr lvl="0" algn="l" defTabSz="977900">
            <a:lnSpc>
              <a:spcPct val="90000"/>
            </a:lnSpc>
            <a:spcBef>
              <a:spcPct val="0"/>
            </a:spcBef>
            <a:spcAft>
              <a:spcPct val="35000"/>
            </a:spcAft>
          </a:pPr>
          <a:r>
            <a:rPr lang="es-EC" sz="2200" b="0" kern="1200" dirty="0" smtClean="0"/>
            <a:t>Detección de transmisores ilegales.</a:t>
          </a:r>
          <a:endParaRPr lang="es-ES" sz="2200" b="0" kern="1200" dirty="0"/>
        </a:p>
      </dsp:txBody>
      <dsp:txXfrm>
        <a:off x="379197" y="698621"/>
        <a:ext cx="8907612" cy="639310"/>
      </dsp:txXfrm>
    </dsp:sp>
    <dsp:sp modelId="{1C84D7A0-09BF-4973-BD47-748D52FCC16D}">
      <dsp:nvSpPr>
        <dsp:cNvPr id="0" name=""/>
        <dsp:cNvSpPr/>
      </dsp:nvSpPr>
      <dsp:spPr>
        <a:xfrm>
          <a:off x="0" y="1495413"/>
          <a:ext cx="9446126" cy="604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0A54DF-9EA0-4A41-B04A-6238C4C7CE86}">
      <dsp:nvSpPr>
        <dsp:cNvPr id="0" name=""/>
        <dsp:cNvSpPr/>
      </dsp:nvSpPr>
      <dsp:spPr>
        <a:xfrm>
          <a:off x="344612" y="1752676"/>
          <a:ext cx="8976782" cy="7084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929" tIns="0" rIns="249929" bIns="0" numCol="1" spcCol="1270" anchor="ctr" anchorCtr="0">
          <a:noAutofit/>
        </a:bodyPr>
        <a:lstStyle/>
        <a:p>
          <a:pPr lvl="0" algn="l" defTabSz="977900">
            <a:lnSpc>
              <a:spcPct val="90000"/>
            </a:lnSpc>
            <a:spcBef>
              <a:spcPct val="0"/>
            </a:spcBef>
            <a:spcAft>
              <a:spcPct val="35000"/>
            </a:spcAft>
          </a:pPr>
          <a:r>
            <a:rPr lang="es-EC" sz="2200" b="0" kern="1200" dirty="0" smtClean="0"/>
            <a:t>Mediciones de cobertura y monitoreo de redes. </a:t>
          </a:r>
          <a:endParaRPr lang="es-ES" sz="2200" b="0" kern="1200" dirty="0"/>
        </a:p>
      </dsp:txBody>
      <dsp:txXfrm>
        <a:off x="379197" y="1787261"/>
        <a:ext cx="8907612" cy="639310"/>
      </dsp:txXfrm>
    </dsp:sp>
    <dsp:sp modelId="{6EA5A297-262A-4AEA-9494-97585DF66CFC}">
      <dsp:nvSpPr>
        <dsp:cNvPr id="0" name=""/>
        <dsp:cNvSpPr/>
      </dsp:nvSpPr>
      <dsp:spPr>
        <a:xfrm>
          <a:off x="0" y="2584053"/>
          <a:ext cx="9446126" cy="604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13CEE7-2C67-4A83-AFC2-71F80AB35963}">
      <dsp:nvSpPr>
        <dsp:cNvPr id="0" name=""/>
        <dsp:cNvSpPr/>
      </dsp:nvSpPr>
      <dsp:spPr>
        <a:xfrm>
          <a:off x="344612" y="2841316"/>
          <a:ext cx="8976782" cy="7084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929" tIns="0" rIns="249929" bIns="0" numCol="1" spcCol="1270" anchor="ctr" anchorCtr="0">
          <a:noAutofit/>
        </a:bodyPr>
        <a:lstStyle/>
        <a:p>
          <a:pPr lvl="0" algn="l" defTabSz="977900">
            <a:lnSpc>
              <a:spcPct val="90000"/>
            </a:lnSpc>
            <a:spcBef>
              <a:spcPct val="0"/>
            </a:spcBef>
            <a:spcAft>
              <a:spcPct val="35000"/>
            </a:spcAft>
          </a:pPr>
          <a:r>
            <a:rPr lang="es-EC" sz="2200" b="0" kern="1200" dirty="0" smtClean="0"/>
            <a:t>Monitoreo de servicios de radio y navegación que son relevantes para la seguridad.</a:t>
          </a:r>
          <a:endParaRPr lang="es-ES" sz="2200" b="0" kern="1200" dirty="0"/>
        </a:p>
      </dsp:txBody>
      <dsp:txXfrm>
        <a:off x="379197" y="2875901"/>
        <a:ext cx="8907612" cy="639310"/>
      </dsp:txXfrm>
    </dsp:sp>
    <dsp:sp modelId="{C3B6C32E-B571-49C4-B11B-4C5DCCD3CD0C}">
      <dsp:nvSpPr>
        <dsp:cNvPr id="0" name=""/>
        <dsp:cNvSpPr/>
      </dsp:nvSpPr>
      <dsp:spPr>
        <a:xfrm>
          <a:off x="0" y="3672693"/>
          <a:ext cx="9446126" cy="604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120FC2-C6CC-4632-96CB-0220558F5D0C}">
      <dsp:nvSpPr>
        <dsp:cNvPr id="0" name=""/>
        <dsp:cNvSpPr/>
      </dsp:nvSpPr>
      <dsp:spPr>
        <a:xfrm>
          <a:off x="344612" y="3929956"/>
          <a:ext cx="8976782" cy="7084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929" tIns="0" rIns="249929" bIns="0" numCol="1" spcCol="1270" anchor="ctr" anchorCtr="0">
          <a:noAutofit/>
        </a:bodyPr>
        <a:lstStyle/>
        <a:p>
          <a:pPr lvl="0" algn="l" defTabSz="977900">
            <a:lnSpc>
              <a:spcPct val="90000"/>
            </a:lnSpc>
            <a:spcBef>
              <a:spcPct val="0"/>
            </a:spcBef>
            <a:spcAft>
              <a:spcPct val="35000"/>
            </a:spcAft>
          </a:pPr>
          <a:r>
            <a:rPr lang="es-EC" sz="2200" b="0" kern="1200" dirty="0" smtClean="0"/>
            <a:t>Búsqueda de interferentes en un rango de frecuencias definido (frecuencia inicial, final y ancho de banda predefinidos). </a:t>
          </a:r>
          <a:endParaRPr lang="es-ES" sz="2200" b="0" kern="1200" dirty="0"/>
        </a:p>
      </dsp:txBody>
      <dsp:txXfrm>
        <a:off x="379197" y="3964541"/>
        <a:ext cx="8907612" cy="639310"/>
      </dsp:txXfrm>
    </dsp:sp>
    <dsp:sp modelId="{A0B3785D-6A68-4D86-93A4-9B9A78D0890A}">
      <dsp:nvSpPr>
        <dsp:cNvPr id="0" name=""/>
        <dsp:cNvSpPr/>
      </dsp:nvSpPr>
      <dsp:spPr>
        <a:xfrm>
          <a:off x="0" y="4761333"/>
          <a:ext cx="9446126" cy="604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3C0BE-3A5A-4321-AB65-D187F97671C2}">
      <dsp:nvSpPr>
        <dsp:cNvPr id="0" name=""/>
        <dsp:cNvSpPr/>
      </dsp:nvSpPr>
      <dsp:spPr>
        <a:xfrm>
          <a:off x="344612" y="4710187"/>
          <a:ext cx="8976782" cy="7084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929" tIns="0" rIns="249929" bIns="0" numCol="1" spcCol="1270" anchor="ctr" anchorCtr="0">
          <a:noAutofit/>
        </a:bodyPr>
        <a:lstStyle/>
        <a:p>
          <a:pPr lvl="0" algn="l" defTabSz="977900">
            <a:lnSpc>
              <a:spcPct val="90000"/>
            </a:lnSpc>
            <a:spcBef>
              <a:spcPct val="0"/>
            </a:spcBef>
            <a:spcAft>
              <a:spcPct val="35000"/>
            </a:spcAft>
          </a:pPr>
          <a:r>
            <a:rPr lang="es-EC" sz="2200" b="0" kern="1200" dirty="0" smtClean="0"/>
            <a:t>Detección de ángulo de arribo de señales electromagnéticas.</a:t>
          </a:r>
          <a:endParaRPr lang="es-ES" sz="2200" b="0" kern="1200" dirty="0"/>
        </a:p>
      </dsp:txBody>
      <dsp:txXfrm>
        <a:off x="379197" y="4744772"/>
        <a:ext cx="8907612"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42C02-1E06-4B77-B531-D1390D9116CE}">
      <dsp:nvSpPr>
        <dsp:cNvPr id="0" name=""/>
        <dsp:cNvSpPr/>
      </dsp:nvSpPr>
      <dsp:spPr>
        <a:xfrm>
          <a:off x="992" y="72805"/>
          <a:ext cx="3869531" cy="24430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Se efectúa un estudio detallado del estado en el que se encuentran los equipos con los cuales se va a contar, al igual que un análisis de los estados físicos y funcionamiento de los equipos.</a:t>
          </a:r>
          <a:endParaRPr lang="es-ES" sz="2000" kern="1200" dirty="0">
            <a:solidFill>
              <a:schemeClr val="tx1"/>
            </a:solidFill>
          </a:endParaRPr>
        </a:p>
      </dsp:txBody>
      <dsp:txXfrm>
        <a:off x="992" y="72805"/>
        <a:ext cx="3869531" cy="2443051"/>
      </dsp:txXfrm>
    </dsp:sp>
    <dsp:sp modelId="{80F00782-2343-4D13-AD8E-3745B31FB64E}">
      <dsp:nvSpPr>
        <dsp:cNvPr id="0" name=""/>
        <dsp:cNvSpPr/>
      </dsp:nvSpPr>
      <dsp:spPr>
        <a:xfrm>
          <a:off x="4257476" y="72805"/>
          <a:ext cx="3869531" cy="2443051"/>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Los equipos fueron encontrados en total desuso en los patios del hangar CICTE, mismos que contaban con cables de comunicación, protector para la antena, un y un trípode para uso específico de la antena R&amp;S ADD196.</a:t>
          </a:r>
          <a:endParaRPr lang="es-ES" sz="2000" kern="1200" dirty="0">
            <a:solidFill>
              <a:schemeClr val="tx1"/>
            </a:solidFill>
          </a:endParaRPr>
        </a:p>
      </dsp:txBody>
      <dsp:txXfrm>
        <a:off x="4257476" y="72805"/>
        <a:ext cx="3869531" cy="2443051"/>
      </dsp:txXfrm>
    </dsp:sp>
    <dsp:sp modelId="{DD899B6D-B0ED-4B6C-B96F-6587CEC5A1E7}">
      <dsp:nvSpPr>
        <dsp:cNvPr id="0" name=""/>
        <dsp:cNvSpPr/>
      </dsp:nvSpPr>
      <dsp:spPr>
        <a:xfrm>
          <a:off x="2032999" y="2638598"/>
          <a:ext cx="3869531" cy="2443051"/>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se debe tomar en cuenta que no solo la operabilidad de los equipos es esencial, sino que también los años de fabricación, los repuestos que estos exijan en caso de algún daño o avería frente a un mal funcionamiento o utilización de los equipos.</a:t>
          </a:r>
          <a:endParaRPr lang="es-ES" sz="2000" kern="1200" dirty="0">
            <a:solidFill>
              <a:schemeClr val="tx1"/>
            </a:solidFill>
          </a:endParaRPr>
        </a:p>
      </dsp:txBody>
      <dsp:txXfrm>
        <a:off x="2032999" y="2638598"/>
        <a:ext cx="3869531" cy="2443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968D6-2120-4524-8873-D193A8F0F2B9}">
      <dsp:nvSpPr>
        <dsp:cNvPr id="0" name=""/>
        <dsp:cNvSpPr/>
      </dsp:nvSpPr>
      <dsp:spPr>
        <a:xfrm>
          <a:off x="6046" y="1182569"/>
          <a:ext cx="2833605" cy="305129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smtClean="0">
              <a:solidFill>
                <a:schemeClr val="tx1"/>
              </a:solidFill>
            </a:rPr>
            <a:t>Se procedió a realizar varias pruebas de campo en dos escenarios tanto en interiores (Hangar CICTE), como en exteriores (Estadio ESPE).</a:t>
          </a:r>
          <a:endParaRPr lang="es-ES" sz="2000" kern="1200" dirty="0">
            <a:solidFill>
              <a:schemeClr val="tx1"/>
            </a:solidFill>
          </a:endParaRPr>
        </a:p>
      </dsp:txBody>
      <dsp:txXfrm>
        <a:off x="421018" y="1629421"/>
        <a:ext cx="2003661" cy="2157595"/>
      </dsp:txXfrm>
    </dsp:sp>
    <dsp:sp modelId="{39E22DD5-D287-46A5-8AE1-569618CC921E}">
      <dsp:nvSpPr>
        <dsp:cNvPr id="0" name=""/>
        <dsp:cNvSpPr/>
      </dsp:nvSpPr>
      <dsp:spPr>
        <a:xfrm>
          <a:off x="2966041" y="2256829"/>
          <a:ext cx="902779" cy="902779"/>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3085704" y="2602052"/>
        <a:ext cx="663453" cy="212333"/>
      </dsp:txXfrm>
    </dsp:sp>
    <dsp:sp modelId="{F9BD9F90-2C24-48CF-B76B-52AB84CDB0ED}">
      <dsp:nvSpPr>
        <dsp:cNvPr id="0" name=""/>
        <dsp:cNvSpPr/>
      </dsp:nvSpPr>
      <dsp:spPr>
        <a:xfrm>
          <a:off x="3995209" y="1295401"/>
          <a:ext cx="2385095" cy="2825636"/>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Cabe recalcar que los resultados obtenidos fueron los favorables y esperados</a:t>
          </a:r>
          <a:endParaRPr lang="es-ES" sz="2000" kern="1200" dirty="0">
            <a:solidFill>
              <a:schemeClr val="tx1"/>
            </a:solidFill>
          </a:endParaRPr>
        </a:p>
      </dsp:txBody>
      <dsp:txXfrm>
        <a:off x="4344498" y="1709206"/>
        <a:ext cx="1686517" cy="1998026"/>
      </dsp:txXfrm>
    </dsp:sp>
    <dsp:sp modelId="{523EE042-9813-4CC1-9FAF-55457A555E5A}">
      <dsp:nvSpPr>
        <dsp:cNvPr id="0" name=""/>
        <dsp:cNvSpPr/>
      </dsp:nvSpPr>
      <dsp:spPr>
        <a:xfrm>
          <a:off x="6506693" y="2256829"/>
          <a:ext cx="902779" cy="902779"/>
        </a:xfrm>
        <a:prstGeom prst="mathEqual">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s-ES" sz="3800" kern="1200"/>
        </a:p>
      </dsp:txBody>
      <dsp:txXfrm>
        <a:off x="6626356" y="2442801"/>
        <a:ext cx="663453" cy="530835"/>
      </dsp:txXfrm>
    </dsp:sp>
    <dsp:sp modelId="{A9479BBC-DF82-4EEA-8195-DC5001057DFC}">
      <dsp:nvSpPr>
        <dsp:cNvPr id="0" name=""/>
        <dsp:cNvSpPr/>
      </dsp:nvSpPr>
      <dsp:spPr>
        <a:xfrm>
          <a:off x="7535862" y="948547"/>
          <a:ext cx="2708072" cy="3519344"/>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Dando lugar a la conclusión que el sistema está trabajando en condiciones normales</a:t>
          </a:r>
          <a:endParaRPr lang="es-ES" sz="2000" kern="1200" dirty="0">
            <a:solidFill>
              <a:schemeClr val="tx1"/>
            </a:solidFill>
          </a:endParaRPr>
        </a:p>
      </dsp:txBody>
      <dsp:txXfrm>
        <a:off x="7932450" y="1463943"/>
        <a:ext cx="1914896" cy="2488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2851D-BF9D-45A6-BBAA-17578B8D7F0F}">
      <dsp:nvSpPr>
        <dsp:cNvPr id="0" name=""/>
        <dsp:cNvSpPr/>
      </dsp:nvSpPr>
      <dsp:spPr>
        <a:xfrm>
          <a:off x="0" y="742851"/>
          <a:ext cx="11366660"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508761-3360-44E4-8DE2-D8CD3FB19892}">
      <dsp:nvSpPr>
        <dsp:cNvPr id="0" name=""/>
        <dsp:cNvSpPr/>
      </dsp:nvSpPr>
      <dsp:spPr>
        <a:xfrm>
          <a:off x="493406" y="74983"/>
          <a:ext cx="10865516" cy="9483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43" tIns="0" rIns="300743" bIns="0" numCol="1" spcCol="1270" anchor="ctr" anchorCtr="0">
          <a:noAutofit/>
        </a:bodyPr>
        <a:lstStyle/>
        <a:p>
          <a:pPr lvl="0" algn="just" defTabSz="866775">
            <a:lnSpc>
              <a:spcPct val="90000"/>
            </a:lnSpc>
            <a:spcBef>
              <a:spcPct val="0"/>
            </a:spcBef>
            <a:spcAft>
              <a:spcPct val="35000"/>
            </a:spcAft>
          </a:pPr>
          <a:r>
            <a:rPr lang="es-EC" sz="1950" b="1" kern="1200" dirty="0" smtClean="0">
              <a:solidFill>
                <a:schemeClr val="tx1"/>
              </a:solidFill>
              <a:latin typeface="Times New Roman" panose="02020603050405020304" pitchFamily="18" charset="0"/>
              <a:cs typeface="Times New Roman" panose="02020603050405020304" pitchFamily="18" charset="0"/>
            </a:rPr>
            <a:t>Clase ArturoView. </a:t>
          </a:r>
          <a:r>
            <a:rPr lang="es-EC" sz="1950" kern="1200" dirty="0" smtClean="0">
              <a:solidFill>
                <a:schemeClr val="tx1"/>
              </a:solidFill>
              <a:latin typeface="Times New Roman" panose="02020603050405020304" pitchFamily="18" charset="0"/>
              <a:cs typeface="Times New Roman" panose="02020603050405020304" pitchFamily="18" charset="0"/>
            </a:rPr>
            <a:t>- Es la clase principal en la que se adjuntan todas las clases para realizar las configuraciones necesarias en el sistema DDF255 – ADD196 ejecutadas por el usuario.</a:t>
          </a:r>
          <a:endParaRPr lang="es-ES" sz="1950" kern="1200" dirty="0">
            <a:solidFill>
              <a:schemeClr val="tx1"/>
            </a:solidFill>
            <a:latin typeface="Times New Roman" panose="02020603050405020304" pitchFamily="18" charset="0"/>
            <a:cs typeface="Times New Roman" panose="02020603050405020304" pitchFamily="18" charset="0"/>
          </a:endParaRPr>
        </a:p>
      </dsp:txBody>
      <dsp:txXfrm>
        <a:off x="539699" y="121276"/>
        <a:ext cx="10772930" cy="855721"/>
      </dsp:txXfrm>
    </dsp:sp>
    <dsp:sp modelId="{4A87CD25-B048-49F9-8F64-EA2CC3141469}">
      <dsp:nvSpPr>
        <dsp:cNvPr id="0" name=""/>
        <dsp:cNvSpPr/>
      </dsp:nvSpPr>
      <dsp:spPr>
        <a:xfrm>
          <a:off x="0" y="1922761"/>
          <a:ext cx="11366660" cy="478800"/>
        </a:xfrm>
        <a:prstGeom prst="rect">
          <a:avLst/>
        </a:prstGeom>
        <a:solidFill>
          <a:schemeClr val="lt1">
            <a:alpha val="90000"/>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BB72C-68D4-4F2D-99AA-2E3BE1E442E0}">
      <dsp:nvSpPr>
        <dsp:cNvPr id="0" name=""/>
        <dsp:cNvSpPr/>
      </dsp:nvSpPr>
      <dsp:spPr>
        <a:xfrm>
          <a:off x="493406" y="1324251"/>
          <a:ext cx="10865516" cy="878949"/>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43" tIns="0" rIns="300743" bIns="0" numCol="1" spcCol="1270" anchor="ctr" anchorCtr="0">
          <a:noAutofit/>
        </a:bodyPr>
        <a:lstStyle/>
        <a:p>
          <a:pPr lvl="0" algn="just" defTabSz="866775">
            <a:lnSpc>
              <a:spcPct val="90000"/>
            </a:lnSpc>
            <a:spcBef>
              <a:spcPct val="0"/>
            </a:spcBef>
            <a:spcAft>
              <a:spcPct val="35000"/>
            </a:spcAft>
          </a:pPr>
          <a:r>
            <a:rPr lang="es-EC" sz="1950" b="1" kern="1200" dirty="0" smtClean="0">
              <a:solidFill>
                <a:schemeClr val="tx1"/>
              </a:solidFill>
              <a:latin typeface="Times New Roman" panose="02020603050405020304" pitchFamily="18" charset="0"/>
              <a:cs typeface="Times New Roman" panose="02020603050405020304" pitchFamily="18" charset="0"/>
            </a:rPr>
            <a:t>Clase EB200. -</a:t>
          </a:r>
          <a:r>
            <a:rPr lang="es-EC" sz="1950" kern="1200" dirty="0" smtClean="0">
              <a:solidFill>
                <a:schemeClr val="tx1"/>
              </a:solidFill>
              <a:latin typeface="Times New Roman" panose="02020603050405020304" pitchFamily="18" charset="0"/>
              <a:cs typeface="Times New Roman" panose="02020603050405020304" pitchFamily="18" charset="0"/>
            </a:rPr>
            <a:t> Esta clase enviar los comandos SCPI para configurar y obtener la cadena de datos que contralan al sistema R&amp;S DDF255 – ADD196 tanto en monitoreo como en Direction Finding.</a:t>
          </a:r>
          <a:endParaRPr lang="es-ES" sz="1950" kern="1200" dirty="0">
            <a:solidFill>
              <a:schemeClr val="tx1"/>
            </a:solidFill>
            <a:latin typeface="Times New Roman" panose="02020603050405020304" pitchFamily="18" charset="0"/>
            <a:cs typeface="Times New Roman" panose="02020603050405020304" pitchFamily="18" charset="0"/>
          </a:endParaRPr>
        </a:p>
      </dsp:txBody>
      <dsp:txXfrm>
        <a:off x="536313" y="1367158"/>
        <a:ext cx="10779702" cy="793135"/>
      </dsp:txXfrm>
    </dsp:sp>
    <dsp:sp modelId="{8324E53C-2554-4370-8F25-56D6C72E7F29}">
      <dsp:nvSpPr>
        <dsp:cNvPr id="0" name=""/>
        <dsp:cNvSpPr/>
      </dsp:nvSpPr>
      <dsp:spPr>
        <a:xfrm>
          <a:off x="0" y="3039386"/>
          <a:ext cx="11366660" cy="4788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54E165-782F-4ACC-8376-C5077EA5CC0E}">
      <dsp:nvSpPr>
        <dsp:cNvPr id="0" name=""/>
        <dsp:cNvSpPr/>
      </dsp:nvSpPr>
      <dsp:spPr>
        <a:xfrm>
          <a:off x="493406" y="2504161"/>
          <a:ext cx="10865516" cy="815665"/>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43" tIns="0" rIns="300743" bIns="0" numCol="1" spcCol="1270" anchor="ctr" anchorCtr="0">
          <a:noAutofit/>
        </a:bodyPr>
        <a:lstStyle/>
        <a:p>
          <a:pPr lvl="0" algn="just" defTabSz="866775">
            <a:lnSpc>
              <a:spcPct val="90000"/>
            </a:lnSpc>
            <a:spcBef>
              <a:spcPct val="0"/>
            </a:spcBef>
            <a:spcAft>
              <a:spcPct val="35000"/>
            </a:spcAft>
          </a:pPr>
          <a:r>
            <a:rPr lang="es-EC" sz="1950" b="1" kern="1200" dirty="0" smtClean="0">
              <a:solidFill>
                <a:schemeClr val="tx1"/>
              </a:solidFill>
              <a:latin typeface="Times New Roman" panose="02020603050405020304" pitchFamily="18" charset="0"/>
              <a:cs typeface="Times New Roman" panose="02020603050405020304" pitchFamily="18" charset="0"/>
            </a:rPr>
            <a:t>Clase Espectro. -</a:t>
          </a:r>
          <a:r>
            <a:rPr lang="es-EC" sz="1950" kern="1200" dirty="0" smtClean="0">
              <a:solidFill>
                <a:schemeClr val="tx1"/>
              </a:solidFill>
              <a:latin typeface="Times New Roman" panose="02020603050405020304" pitchFamily="18" charset="0"/>
              <a:cs typeface="Times New Roman" panose="02020603050405020304" pitchFamily="18" charset="0"/>
            </a:rPr>
            <a:t> Esta clase obtiene y grafica la cadena de datos de MONITOREO obtenida en tiempo real, para lo cual utiliza la memoria interna del ordenador para agilitar la actualización de los datos a ser mostrados en pantalla. </a:t>
          </a:r>
          <a:endParaRPr lang="es-ES" sz="1950" kern="1200" dirty="0">
            <a:solidFill>
              <a:schemeClr val="tx1"/>
            </a:solidFill>
            <a:latin typeface="Times New Roman" panose="02020603050405020304" pitchFamily="18" charset="0"/>
            <a:cs typeface="Times New Roman" panose="02020603050405020304" pitchFamily="18" charset="0"/>
          </a:endParaRPr>
        </a:p>
      </dsp:txBody>
      <dsp:txXfrm>
        <a:off x="533223" y="2543978"/>
        <a:ext cx="10785882" cy="736031"/>
      </dsp:txXfrm>
    </dsp:sp>
    <dsp:sp modelId="{48CFF911-DC71-44A7-BE4B-87A4EF80C9CA}">
      <dsp:nvSpPr>
        <dsp:cNvPr id="0" name=""/>
        <dsp:cNvSpPr/>
      </dsp:nvSpPr>
      <dsp:spPr>
        <a:xfrm>
          <a:off x="0" y="4235802"/>
          <a:ext cx="11366660" cy="478800"/>
        </a:xfrm>
        <a:prstGeom prst="rect">
          <a:avLst/>
        </a:prstGeom>
        <a:solidFill>
          <a:schemeClr val="lt1">
            <a:alpha val="90000"/>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A55B2A-2403-4531-BF7C-612D06D446DD}">
      <dsp:nvSpPr>
        <dsp:cNvPr id="0" name=""/>
        <dsp:cNvSpPr/>
      </dsp:nvSpPr>
      <dsp:spPr>
        <a:xfrm>
          <a:off x="493406" y="3620786"/>
          <a:ext cx="10865516" cy="895456"/>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43" tIns="0" rIns="300743" bIns="0" numCol="1" spcCol="1270" anchor="ctr" anchorCtr="0">
          <a:noAutofit/>
        </a:bodyPr>
        <a:lstStyle/>
        <a:p>
          <a:pPr lvl="0" algn="just" defTabSz="866775">
            <a:lnSpc>
              <a:spcPct val="90000"/>
            </a:lnSpc>
            <a:spcBef>
              <a:spcPct val="0"/>
            </a:spcBef>
            <a:spcAft>
              <a:spcPct val="35000"/>
            </a:spcAft>
          </a:pPr>
          <a:r>
            <a:rPr lang="es-EC" sz="1950" b="1" kern="1200" dirty="0" smtClean="0">
              <a:solidFill>
                <a:schemeClr val="tx1"/>
              </a:solidFill>
              <a:latin typeface="Times New Roman" panose="02020603050405020304" pitchFamily="18" charset="0"/>
              <a:cs typeface="Times New Roman" panose="02020603050405020304" pitchFamily="18" charset="0"/>
            </a:rPr>
            <a:t>Clase Sonograma. -</a:t>
          </a:r>
          <a:r>
            <a:rPr lang="es-EC" sz="1950" kern="1200" dirty="0" smtClean="0">
              <a:solidFill>
                <a:schemeClr val="tx1"/>
              </a:solidFill>
              <a:latin typeface="Times New Roman" panose="02020603050405020304" pitchFamily="18" charset="0"/>
              <a:cs typeface="Times New Roman" panose="02020603050405020304" pitchFamily="18" charset="0"/>
            </a:rPr>
            <a:t> Esta clase crea una paleta de colores que va cambiando en orden la tonalidad de los siguientes colores rojo-amarillo-verde-azul para graficar los datos del espectro de la señal en función del tiempo según la potencia de la señal (rojo alta potencia [dB] – azul baja potencia [dB]).</a:t>
          </a:r>
          <a:endParaRPr lang="es-ES" sz="1950" kern="1200" dirty="0">
            <a:solidFill>
              <a:schemeClr val="tx1"/>
            </a:solidFill>
            <a:latin typeface="Times New Roman" panose="02020603050405020304" pitchFamily="18" charset="0"/>
            <a:cs typeface="Times New Roman" panose="02020603050405020304" pitchFamily="18" charset="0"/>
          </a:endParaRPr>
        </a:p>
      </dsp:txBody>
      <dsp:txXfrm>
        <a:off x="537119" y="3664499"/>
        <a:ext cx="10778090" cy="808030"/>
      </dsp:txXfrm>
    </dsp:sp>
    <dsp:sp modelId="{D4564AE7-F3E6-45A2-AC79-02A853C51220}">
      <dsp:nvSpPr>
        <dsp:cNvPr id="0" name=""/>
        <dsp:cNvSpPr/>
      </dsp:nvSpPr>
      <dsp:spPr>
        <a:xfrm>
          <a:off x="0" y="5584307"/>
          <a:ext cx="11366660" cy="4788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A26C1-1181-4808-9A30-F03D53FB1F6D}">
      <dsp:nvSpPr>
        <dsp:cNvPr id="0" name=""/>
        <dsp:cNvSpPr/>
      </dsp:nvSpPr>
      <dsp:spPr>
        <a:xfrm>
          <a:off x="493406" y="4817202"/>
          <a:ext cx="10865516" cy="104754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43" tIns="0" rIns="300743" bIns="0" numCol="1" spcCol="1270" anchor="ctr" anchorCtr="0">
          <a:noAutofit/>
        </a:bodyPr>
        <a:lstStyle/>
        <a:p>
          <a:pPr lvl="0" algn="just" defTabSz="866775">
            <a:lnSpc>
              <a:spcPct val="90000"/>
            </a:lnSpc>
            <a:spcBef>
              <a:spcPct val="0"/>
            </a:spcBef>
            <a:spcAft>
              <a:spcPct val="35000"/>
            </a:spcAft>
          </a:pPr>
          <a:r>
            <a:rPr lang="es-EC" sz="1950" b="1" kern="1200" dirty="0" smtClean="0">
              <a:solidFill>
                <a:schemeClr val="tx1"/>
              </a:solidFill>
              <a:latin typeface="Times New Roman" panose="02020603050405020304" pitchFamily="18" charset="0"/>
              <a:cs typeface="Times New Roman" panose="02020603050405020304" pitchFamily="18" charset="0"/>
            </a:rPr>
            <a:t>Clase DF. -</a:t>
          </a:r>
          <a:r>
            <a:rPr lang="es-EC" sz="1950" kern="1200" dirty="0" smtClean="0">
              <a:solidFill>
                <a:schemeClr val="tx1"/>
              </a:solidFill>
              <a:latin typeface="Times New Roman" panose="02020603050405020304" pitchFamily="18" charset="0"/>
              <a:cs typeface="Times New Roman" panose="02020603050405020304" pitchFamily="18" charset="0"/>
            </a:rPr>
            <a:t> Esta clase obtiene y grafica la cadena de datos de Direction Finding obtenida en tiempo real, para lo cual utiliza la memoria interna del ordenador para agilitar la actualización de los datos a ser mostrados en pantalla.</a:t>
          </a:r>
          <a:endParaRPr lang="es-ES" sz="1950" kern="1200" dirty="0">
            <a:solidFill>
              <a:schemeClr val="tx1"/>
            </a:solidFill>
            <a:latin typeface="Times New Roman" panose="02020603050405020304" pitchFamily="18" charset="0"/>
            <a:cs typeface="Times New Roman" panose="02020603050405020304" pitchFamily="18" charset="0"/>
          </a:endParaRPr>
        </a:p>
      </dsp:txBody>
      <dsp:txXfrm>
        <a:off x="544543" y="4868339"/>
        <a:ext cx="10763242" cy="9452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DD530-6958-443B-802A-8942A9578435}">
      <dsp:nvSpPr>
        <dsp:cNvPr id="0" name=""/>
        <dsp:cNvSpPr/>
      </dsp:nvSpPr>
      <dsp:spPr>
        <a:xfrm>
          <a:off x="3301167" y="144002"/>
          <a:ext cx="4375216" cy="25011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Espectro. - En esta sección de la interface se obtiene los datos en tiempo real de la señal recibida por el sistema y se procede a graficarlos en la memoria del computador para obtener una gráfica sin retardos.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941903" y="510284"/>
        <a:ext cx="3093744" cy="1768563"/>
      </dsp:txXfrm>
    </dsp:sp>
    <dsp:sp modelId="{6B88D10D-9880-4A1C-9B7D-1C1ED0F29A35}">
      <dsp:nvSpPr>
        <dsp:cNvPr id="0" name=""/>
        <dsp:cNvSpPr/>
      </dsp:nvSpPr>
      <dsp:spPr>
        <a:xfrm rot="12144046">
          <a:off x="7107313" y="1749512"/>
          <a:ext cx="115828" cy="67212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7140750" y="1890558"/>
        <a:ext cx="81080" cy="403276"/>
      </dsp:txXfrm>
    </dsp:sp>
    <dsp:sp modelId="{3306D901-1462-4C0B-8D3C-29BE2066410D}">
      <dsp:nvSpPr>
        <dsp:cNvPr id="0" name=""/>
        <dsp:cNvSpPr/>
      </dsp:nvSpPr>
      <dsp:spPr>
        <a:xfrm>
          <a:off x="6798932" y="1164621"/>
          <a:ext cx="4375216" cy="3343347"/>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latin typeface="Times New Roman" panose="02020603050405020304" pitchFamily="18" charset="0"/>
              <a:cs typeface="Times New Roman" panose="02020603050405020304" pitchFamily="18" charset="0"/>
            </a:rPr>
            <a:t>Sonograma. – En esta sección de la interface se transforma los datos obtenidos de la señal recibida en bits para ser dibujados según la paleta de colores que los representa y así obtener la señal recibida en función del tiempo.</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7439668" y="1654243"/>
        <a:ext cx="3093744" cy="2364103"/>
      </dsp:txXfrm>
    </dsp:sp>
    <dsp:sp modelId="{CE0F7920-DF9A-4F77-9A86-7FA79F523BA0}">
      <dsp:nvSpPr>
        <dsp:cNvPr id="0" name=""/>
        <dsp:cNvSpPr/>
      </dsp:nvSpPr>
      <dsp:spPr>
        <a:xfrm rot="8958296">
          <a:off x="7182269" y="3553627"/>
          <a:ext cx="59607" cy="672126"/>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7198898" y="3683488"/>
        <a:ext cx="41725" cy="403276"/>
      </dsp:txXfrm>
    </dsp:sp>
    <dsp:sp modelId="{5D032B0B-999E-4F07-B957-9E90802022FA}">
      <dsp:nvSpPr>
        <dsp:cNvPr id="0" name=""/>
        <dsp:cNvSpPr/>
      </dsp:nvSpPr>
      <dsp:spPr>
        <a:xfrm>
          <a:off x="3399466" y="3506795"/>
          <a:ext cx="4375216" cy="2695118"/>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Configuración. – En esta sección de la interface se configura la frecuencia central en la que se desea trabajar o es de importancia con el ancho de banda, la demodulación, el span y la transformada de Fourier necesaria para obtener la información de manera precisa para el usuario.</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040202" y="3901486"/>
        <a:ext cx="3093744" cy="1905736"/>
      </dsp:txXfrm>
    </dsp:sp>
    <dsp:sp modelId="{BEC95976-CF1E-4375-97DD-5C1D7BAAFF50}">
      <dsp:nvSpPr>
        <dsp:cNvPr id="0" name=""/>
        <dsp:cNvSpPr/>
      </dsp:nvSpPr>
      <dsp:spPr>
        <a:xfrm rot="12641686">
          <a:off x="3935177" y="3555360"/>
          <a:ext cx="59596" cy="672126"/>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3951804" y="3694348"/>
        <a:ext cx="41717" cy="403276"/>
      </dsp:txXfrm>
    </dsp:sp>
    <dsp:sp modelId="{351C0C88-B529-410D-94F8-F7D08DEB7AB6}">
      <dsp:nvSpPr>
        <dsp:cNvPr id="0" name=""/>
        <dsp:cNvSpPr/>
      </dsp:nvSpPr>
      <dsp:spPr>
        <a:xfrm>
          <a:off x="0" y="1164645"/>
          <a:ext cx="4375216" cy="3343347"/>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Direction Finder. – En esta última sección de la interface se visualiza los datos obtenidos para graficar el ángulo con que llega la señal a la antena ADD196, así como su calidad de precisión con la que recibe el sistema y su potencia en [dB].</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640736" y="1654267"/>
        <a:ext cx="3093744" cy="2364103"/>
      </dsp:txXfrm>
    </dsp:sp>
    <dsp:sp modelId="{DB15CBA8-4CD4-4349-8C45-3A03E014F034}">
      <dsp:nvSpPr>
        <dsp:cNvPr id="0" name=""/>
        <dsp:cNvSpPr/>
      </dsp:nvSpPr>
      <dsp:spPr>
        <a:xfrm rot="9384430">
          <a:off x="3826415" y="1742029"/>
          <a:ext cx="194593" cy="672126"/>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3882353" y="1864772"/>
        <a:ext cx="136215" cy="4032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64CF2-FC8A-6F4E-9306-4364FE5879B0}" type="datetimeFigureOut">
              <a:rPr lang="es-ES_tradnl" smtClean="0"/>
              <a:t>01/03/2018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451EA-B135-BE40-A0D0-3183126A3EB7}" type="slidenum">
              <a:rPr lang="es-ES_tradnl" smtClean="0"/>
              <a:t>‹Nº›</a:t>
            </a:fld>
            <a:endParaRPr lang="es-ES_tradnl"/>
          </a:p>
        </p:txBody>
      </p:sp>
    </p:spTree>
    <p:extLst>
      <p:ext uri="{BB962C8B-B14F-4D97-AF65-F5344CB8AC3E}">
        <p14:creationId xmlns:p14="http://schemas.microsoft.com/office/powerpoint/2010/main" val="7200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1/3/2018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7103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1/3/2018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382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1/3/2018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669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1/3/2018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6197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23C4A65-74FA-48C1-8A1C-4E3B522DF67C}" type="datetimeFigureOut">
              <a:rPr lang="es-EC" smtClean="0"/>
              <a:t>1/3/2018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86886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923C4A65-74FA-48C1-8A1C-4E3B522DF67C}" type="datetimeFigureOut">
              <a:rPr lang="es-EC" smtClean="0"/>
              <a:t>1/3/2018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44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923C4A65-74FA-48C1-8A1C-4E3B522DF67C}" type="datetimeFigureOut">
              <a:rPr lang="es-EC" smtClean="0"/>
              <a:t>1/3/2018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7760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923C4A65-74FA-48C1-8A1C-4E3B522DF67C}" type="datetimeFigureOut">
              <a:rPr lang="es-EC" smtClean="0"/>
              <a:t>1/3/2018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77870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3C4A65-74FA-48C1-8A1C-4E3B522DF67C}" type="datetimeFigureOut">
              <a:rPr lang="es-EC" smtClean="0"/>
              <a:t>1/3/2018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4003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1/3/2018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78989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1/3/2018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88235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C4A65-74FA-48C1-8A1C-4E3B522DF67C}" type="datetimeFigureOut">
              <a:rPr lang="es-EC" smtClean="0"/>
              <a:t>1/3/2018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2B0EF-ADB8-4D33-BFC8-735AFB0ACF93}" type="slidenum">
              <a:rPr lang="es-EC" smtClean="0"/>
              <a:t>‹Nº›</a:t>
            </a:fld>
            <a:endParaRPr lang="es-EC"/>
          </a:p>
        </p:txBody>
      </p:sp>
    </p:spTree>
    <p:extLst>
      <p:ext uri="{BB962C8B-B14F-4D97-AF65-F5344CB8AC3E}">
        <p14:creationId xmlns:p14="http://schemas.microsoft.com/office/powerpoint/2010/main" val="42793357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ege.espe.edu.ec/wp-content/uploads/2013/08/cropped-Comunicado-2-1.jpg"/>
          <p:cNvPicPr/>
          <p:nvPr/>
        </p:nvPicPr>
        <p:blipFill rotWithShape="1">
          <a:blip r:embed="rId2" cstate="screen">
            <a:extLst>
              <a:ext uri="{28A0092B-C50C-407E-A947-70E740481C1C}">
                <a14:useLocalDpi xmlns:a14="http://schemas.microsoft.com/office/drawing/2010/main"/>
              </a:ext>
            </a:extLst>
          </a:blip>
          <a:srcRect r="73186"/>
          <a:stretch/>
        </p:blipFill>
        <p:spPr bwMode="auto">
          <a:xfrm>
            <a:off x="-13916" y="0"/>
            <a:ext cx="1413009" cy="1412776"/>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813" b="94401" l="9663" r="89971">
                        <a14:foregroundMark x1="12811" y1="11979" x2="12811" y2="11979"/>
                        <a14:foregroundMark x1="12299" y1="10807" x2="12299" y2="10807"/>
                        <a14:foregroundMark x1="12518" y1="16016" x2="12518" y2="16016"/>
                        <a14:foregroundMark x1="12299" y1="14323" x2="12299" y2="14323"/>
                        <a14:foregroundMark x1="13031" y1="14974" x2="13031" y2="14974"/>
                        <a14:foregroundMark x1="12079" y1="9375" x2="12079" y2="9375"/>
                        <a14:foregroundMark x1="12665" y1="18229" x2="12665" y2="18229"/>
                        <a14:foregroundMark x1="12518" y1="21615" x2="12518" y2="21615"/>
                        <a14:foregroundMark x1="12665" y1="27995" x2="12665" y2="27995"/>
                        <a14:foregroundMark x1="12592" y1="33203" x2="12592" y2="33203"/>
                        <a14:foregroundMark x1="12811" y1="43620" x2="12811" y2="43620"/>
                        <a14:foregroundMark x1="12884" y1="49219" x2="12884" y2="49219"/>
                        <a14:foregroundMark x1="13104" y1="55729" x2="13104" y2="55729"/>
                        <a14:foregroundMark x1="12665" y1="63021" x2="12665" y2="63021"/>
                        <a14:foregroundMark x1="13324" y1="70573" x2="13324" y2="70573"/>
                        <a14:foregroundMark x1="13250" y1="81380" x2="13250" y2="81380"/>
                        <a14:foregroundMark x1="15959" y1="71484" x2="15959" y2="71484"/>
                        <a14:foregroundMark x1="18375" y1="83333" x2="18375" y2="83333"/>
                        <a14:foregroundMark x1="13616" y1="86068" x2="13616" y2="86068"/>
                        <a14:foregroundMark x1="12884" y1="67318" x2="12884" y2="67318"/>
                        <a14:foregroundMark x1="12152" y1="58984" x2="12152" y2="58984"/>
                        <a14:foregroundMark x1="12152" y1="52083" x2="12152" y2="52083"/>
                        <a14:foregroundMark x1="12665" y1="46875" x2="12665" y2="46875"/>
                        <a14:foregroundMark x1="13031" y1="41406" x2="13031" y2="41406"/>
                        <a14:foregroundMark x1="12884" y1="36719" x2="12884" y2="36719"/>
                        <a14:foregroundMark x1="12811" y1="30078" x2="12811" y2="30599"/>
                        <a14:foregroundMark x1="12079" y1="39714" x2="12079" y2="39714"/>
                        <a14:foregroundMark x1="45022" y1="88281" x2="45022" y2="88281"/>
                        <a14:foregroundMark x1="64275" y1="88411" x2="64275" y2="88411"/>
                        <a14:foregroundMark x1="78697" y1="88411" x2="78697" y2="88411"/>
                        <a14:foregroundMark x1="81259" y1="88672" x2="81259" y2="88672"/>
                        <a14:foregroundMark x1="57906" y1="88672" x2="57906" y2="88672"/>
                        <a14:foregroundMark x1="13031" y1="24479" x2="13031" y2="24479"/>
                        <a14:foregroundMark x1="14129" y1="18490" x2="14129" y2="18490"/>
                        <a14:foregroundMark x1="28917" y1="87891" x2="28917" y2="87891"/>
                        <a14:foregroundMark x1="37628" y1="88281" x2="37628" y2="88281"/>
                        <a14:foregroundMark x1="49854" y1="88281" x2="49854" y2="88281"/>
                        <a14:foregroundMark x1="68741" y1="88281" x2="68741" y2="88281"/>
                        <a14:foregroundMark x1="74451" y1="88411" x2="74451" y2="88411"/>
                        <a14:foregroundMark x1="31259" y1="88802" x2="31259" y2="88802"/>
                        <a14:foregroundMark x1="33895" y1="88021" x2="33895" y2="88021"/>
                        <a14:foregroundMark x1="36603" y1="88281" x2="36603" y2="88281"/>
                        <a14:foregroundMark x1="39824" y1="88281" x2="39824" y2="88281"/>
                        <a14:foregroundMark x1="43851" y1="88281" x2="43851" y2="88281"/>
                        <a14:foregroundMark x1="48243" y1="88021" x2="48243" y2="88021"/>
                        <a14:foregroundMark x1="40922" y1="88672" x2="40922" y2="88672"/>
                        <a14:foregroundMark x1="42826" y1="88021" x2="42826" y2="88021"/>
                        <a14:foregroundMark x1="46486" y1="88281" x2="46486" y2="88281"/>
                        <a14:foregroundMark x1="51611" y1="88672" x2="51611" y2="88672"/>
                        <a14:foregroundMark x1="55198" y1="88281" x2="55198" y2="88281"/>
                        <a14:foregroundMark x1="59151" y1="88281" x2="59151" y2="88281"/>
                        <a14:foregroundMark x1="53367" y1="88281" x2="53367" y2="88281"/>
                        <a14:foregroundMark x1="61054" y1="88281" x2="61054" y2="88281"/>
                        <a14:foregroundMark x1="63177" y1="88281" x2="63177" y2="88281"/>
                        <a14:foregroundMark x1="66837" y1="88411" x2="66837" y2="88411"/>
                        <a14:foregroundMark x1="71230" y1="88672" x2="71230" y2="88672"/>
                        <a14:foregroundMark x1="76135" y1="88411" x2="76135" y2="88411"/>
                        <a14:foregroundMark x1="80161" y1="88411" x2="80161" y2="88411"/>
                        <a14:foregroundMark x1="81991" y1="88672" x2="81991" y2="88672"/>
                        <a14:backgroundMark x1="21010" y1="18880" x2="21010" y2="18880"/>
                      </a14:backgroundRemoval>
                    </a14:imgEffect>
                  </a14:imgLayer>
                </a14:imgProps>
              </a:ext>
              <a:ext uri="{28A0092B-C50C-407E-A947-70E740481C1C}">
                <a14:useLocalDpi xmlns:a14="http://schemas.microsoft.com/office/drawing/2010/main" val="0"/>
              </a:ext>
            </a:extLst>
          </a:blip>
          <a:srcRect l="12057" t="7926" r="18175" b="11007"/>
          <a:stretch/>
        </p:blipFill>
        <p:spPr bwMode="auto">
          <a:xfrm>
            <a:off x="534996" y="1342624"/>
            <a:ext cx="9077564" cy="551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idx="4294967295"/>
          </p:nvPr>
        </p:nvSpPr>
        <p:spPr>
          <a:xfrm>
            <a:off x="815016" y="2970564"/>
            <a:ext cx="11448457" cy="1470025"/>
          </a:xfrm>
        </p:spPr>
        <p:txBody>
          <a:bodyPr>
            <a:noAutofit/>
          </a:bodyPr>
          <a:lstStyle/>
          <a:p>
            <a:pPr algn="ctr"/>
            <a:r>
              <a:rPr lang="es-EC" sz="1800" b="1" dirty="0">
                <a:latin typeface="Arial" panose="020B0604020202020204" pitchFamily="34" charset="0"/>
                <a:cs typeface="Arial" panose="020B0604020202020204" pitchFamily="34" charset="0"/>
              </a:rPr>
              <a:t>TEMA: </a:t>
            </a:r>
            <a:r>
              <a:rPr lang="es-EC" sz="1800" b="1" dirty="0">
                <a:latin typeface="Arial" panose="020B0604020202020204" pitchFamily="34" charset="0"/>
                <a:cs typeface="Arial" panose="020B0604020202020204" pitchFamily="34" charset="0"/>
              </a:rPr>
              <a:t>DETERMINACIÓN DEL MODELO MATEMÁTICO DE </a:t>
            </a:r>
            <a:r>
              <a:rPr lang="es-EC" sz="1800" b="1" dirty="0" smtClean="0">
                <a:latin typeface="Arial" panose="020B0604020202020204" pitchFamily="34" charset="0"/>
                <a:cs typeface="Arial" panose="020B0604020202020204" pitchFamily="34" charset="0"/>
              </a:rPr>
              <a:t>INTERFEROMETRÍA </a:t>
            </a:r>
            <a:r>
              <a:rPr lang="es-EC" sz="1800" b="1" dirty="0">
                <a:latin typeface="Arial" panose="020B0604020202020204" pitchFamily="34" charset="0"/>
                <a:cs typeface="Arial" panose="020B0604020202020204" pitchFamily="34" charset="0"/>
              </a:rPr>
              <a:t>CORRELATIVA CON UN SOLO CANAL DE RECEPCIÓN DEL SISTEMA DDF255 - ADD196 PARA DETECTAR EL ÁNGULO DE ARRIBO DE EMISORES ELECTROMAGNÉTICOS EN LA BANDA V/UHF Y DISEÑO E IMPLEMENTACIÓN DE UNA INTEFACE HDMI DE RDF</a:t>
            </a:r>
            <a:r>
              <a:rPr lang="es-EC" sz="1600" dirty="0">
                <a:solidFill>
                  <a:srgbClr val="9BBB63"/>
                </a:solidFill>
                <a:latin typeface="Times New Roman" pitchFamily="18" charset="0"/>
                <a:cs typeface="Times New Roman" pitchFamily="18" charset="0"/>
              </a:rPr>
              <a:t/>
            </a:r>
            <a:br>
              <a:rPr lang="es-EC" sz="1600" dirty="0">
                <a:solidFill>
                  <a:srgbClr val="9BBB63"/>
                </a:solidFill>
                <a:latin typeface="Times New Roman" pitchFamily="18" charset="0"/>
                <a:cs typeface="Times New Roman" pitchFamily="18" charset="0"/>
              </a:rPr>
            </a:br>
            <a:endParaRPr lang="es-EC" sz="1600" dirty="0">
              <a:solidFill>
                <a:srgbClr val="9BBB63"/>
              </a:solidFill>
              <a:latin typeface="Times New Roman" pitchFamily="18" charset="0"/>
              <a:cs typeface="Times New Roman" pitchFamily="18" charset="0"/>
            </a:endParaRPr>
          </a:p>
        </p:txBody>
      </p:sp>
      <p:pic>
        <p:nvPicPr>
          <p:cNvPr id="6" name="5 Imagen" descr="http://sege.espe.edu.ec/wp-content/uploads/2013/08/cropped-Comunicado-2-1.jpg"/>
          <p:cNvPicPr/>
          <p:nvPr/>
        </p:nvPicPr>
        <p:blipFill rotWithShape="1">
          <a:blip r:embed="rId2" cstate="screen">
            <a:extLst>
              <a:ext uri="{28A0092B-C50C-407E-A947-70E740481C1C}">
                <a14:useLocalDpi xmlns:a14="http://schemas.microsoft.com/office/drawing/2010/main"/>
              </a:ext>
            </a:extLst>
          </a:blip>
          <a:srcRect l="26253" r="2507"/>
          <a:stretch/>
        </p:blipFill>
        <p:spPr bwMode="auto">
          <a:xfrm>
            <a:off x="4940416" y="202605"/>
            <a:ext cx="2864642" cy="858751"/>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875297" y="1342624"/>
            <a:ext cx="11316703" cy="1569660"/>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DEPARTAMENTO DE </a:t>
            </a:r>
            <a:r>
              <a:rPr lang="es-ES" sz="1600" dirty="0" smtClean="0">
                <a:latin typeface="Arial" panose="020B0604020202020204" pitchFamily="34" charset="0"/>
                <a:cs typeface="Arial" panose="020B0604020202020204" pitchFamily="34" charset="0"/>
              </a:rPr>
              <a:t>ELÉCTRICA Y ELECTRÓNICA</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CARRERA DE INGENIERÍA </a:t>
            </a:r>
            <a:r>
              <a:rPr lang="es-ES" sz="1600" dirty="0" smtClean="0">
                <a:latin typeface="Arial" panose="020B0604020202020204" pitchFamily="34" charset="0"/>
                <a:cs typeface="Arial" panose="020B0604020202020204" pitchFamily="34" charset="0"/>
              </a:rPr>
              <a:t>EN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C" sz="1600" dirty="0">
                <a:latin typeface="Arial" panose="020B0604020202020204" pitchFamily="34" charset="0"/>
                <a:cs typeface="Arial" panose="020B0604020202020204" pitchFamily="34" charset="0"/>
              </a:rPr>
              <a:t>PROYECTO DE GRADO PREVIO A LA OBTENCIÓN DEL TÍTULO DE </a:t>
            </a:r>
            <a:r>
              <a:rPr lang="es-EC" sz="1600" dirty="0" smtClean="0">
                <a:latin typeface="Arial" panose="020B0604020202020204" pitchFamily="34" charset="0"/>
                <a:cs typeface="Arial" panose="020B0604020202020204" pitchFamily="34" charset="0"/>
              </a:rPr>
              <a:t>INGENIERO EN ELECTRÓNICA Y TELECOMUNICACIONES</a:t>
            </a:r>
            <a:endParaRPr lang="es-EC" sz="1600" dirty="0">
              <a:latin typeface="Arial" panose="020B0604020202020204" pitchFamily="34" charset="0"/>
              <a:cs typeface="Arial" panose="020B0604020202020204" pitchFamily="34" charset="0"/>
            </a:endParaRPr>
          </a:p>
        </p:txBody>
      </p:sp>
      <p:sp>
        <p:nvSpPr>
          <p:cNvPr id="7" name="6 Rectángulo"/>
          <p:cNvSpPr/>
          <p:nvPr/>
        </p:nvSpPr>
        <p:spPr>
          <a:xfrm>
            <a:off x="4335665" y="4197501"/>
            <a:ext cx="4572000" cy="584775"/>
          </a:xfrm>
          <a:prstGeom prst="rect">
            <a:avLst/>
          </a:prstGeom>
        </p:spPr>
        <p:txBody>
          <a:bodyPr>
            <a:spAutoFit/>
          </a:bodyPr>
          <a:lstStyle/>
          <a:p>
            <a:pPr algn="ctr"/>
            <a:r>
              <a:rPr lang="es-ES" sz="1600" dirty="0">
                <a:latin typeface="Arial" panose="020B0604020202020204" pitchFamily="34" charset="0"/>
                <a:cs typeface="Arial" panose="020B0604020202020204" pitchFamily="34" charset="0"/>
              </a:rPr>
              <a:t>ELABORADO </a:t>
            </a:r>
            <a:r>
              <a:rPr lang="es-ES" sz="1600" dirty="0" smtClean="0">
                <a:latin typeface="Arial" panose="020B0604020202020204" pitchFamily="34" charset="0"/>
                <a:cs typeface="Arial" panose="020B0604020202020204" pitchFamily="34" charset="0"/>
              </a:rPr>
              <a:t>POR:</a:t>
            </a:r>
            <a:r>
              <a:rPr lang="es-EC" sz="1600" dirty="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EDUARDO BERRONES</a:t>
            </a:r>
          </a:p>
          <a:p>
            <a:pPr algn="ctr"/>
            <a:r>
              <a:rPr lang="es-EC" sz="1600" dirty="0" smtClean="0">
                <a:latin typeface="Arial" panose="020B0604020202020204" pitchFamily="34" charset="0"/>
                <a:cs typeface="Arial" panose="020B0604020202020204" pitchFamily="34" charset="0"/>
              </a:rPr>
              <a:t>	           ALEXANDER LUNA</a:t>
            </a:r>
            <a:endParaRPr lang="es-EC" sz="1600" dirty="0">
              <a:latin typeface="Arial" panose="020B0604020202020204" pitchFamily="34" charset="0"/>
              <a:cs typeface="Arial" panose="020B0604020202020204" pitchFamily="34" charset="0"/>
            </a:endParaRPr>
          </a:p>
        </p:txBody>
      </p:sp>
      <p:sp>
        <p:nvSpPr>
          <p:cNvPr id="8" name="7 Rectángulo"/>
          <p:cNvSpPr/>
          <p:nvPr/>
        </p:nvSpPr>
        <p:spPr>
          <a:xfrm>
            <a:off x="3321052" y="5280589"/>
            <a:ext cx="9309012" cy="461665"/>
          </a:xfrm>
          <a:prstGeom prst="rect">
            <a:avLst/>
          </a:prstGeom>
        </p:spPr>
        <p:txBody>
          <a:bodyPr wrap="square">
            <a:spAutoFit/>
          </a:bodyPr>
          <a:lstStyle/>
          <a:p>
            <a:r>
              <a:rPr lang="es-EC" sz="1200" b="1" dirty="0" smtClean="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 Ing</a:t>
            </a:r>
            <a:r>
              <a:rPr lang="es-EC" sz="1200" b="1" dirty="0" smtClean="0">
                <a:latin typeface="Arial" panose="020B0604020202020204" pitchFamily="34" charset="0"/>
                <a:cs typeface="Arial" panose="020B0604020202020204" pitchFamily="34" charset="0"/>
              </a:rPr>
              <a:t>. </a:t>
            </a:r>
            <a:r>
              <a:rPr lang="es-EC" sz="1200" b="1" dirty="0" err="1" smtClean="0">
                <a:latin typeface="Arial" panose="020B0604020202020204" pitchFamily="34" charset="0"/>
                <a:cs typeface="Arial" panose="020B0604020202020204" pitchFamily="34" charset="0"/>
              </a:rPr>
              <a:t>Rúben</a:t>
            </a:r>
            <a:r>
              <a:rPr lang="es-EC" sz="1200" b="1" dirty="0" smtClean="0">
                <a:latin typeface="Arial" panose="020B0604020202020204" pitchFamily="34" charset="0"/>
                <a:cs typeface="Arial" panose="020B0604020202020204" pitchFamily="34" charset="0"/>
              </a:rPr>
              <a:t> D. León V.</a:t>
            </a:r>
            <a:r>
              <a:rPr lang="es-EC" sz="1200" b="1" dirty="0" smtClean="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MSc.</a:t>
            </a:r>
            <a:r>
              <a:rPr lang="es-EC" sz="1200" b="1" dirty="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                              </a:t>
            </a:r>
            <a:r>
              <a:rPr lang="es-EC" sz="1200" b="1" dirty="0" smtClean="0">
                <a:latin typeface="Arial" panose="020B0604020202020204" pitchFamily="34" charset="0"/>
                <a:cs typeface="Arial" panose="020B0604020202020204" pitchFamily="34" charset="0"/>
              </a:rPr>
              <a:t>Mayor Darwin M. Paredes</a:t>
            </a:r>
            <a:r>
              <a:rPr lang="es-EC" sz="1200" b="1" dirty="0" smtClean="0">
                <a:latin typeface="Arial" panose="020B0604020202020204" pitchFamily="34" charset="0"/>
                <a:cs typeface="Arial" panose="020B0604020202020204" pitchFamily="34" charset="0"/>
              </a:rPr>
              <a:t>  </a:t>
            </a:r>
            <a:endParaRPr lang="es-EC" sz="1200" dirty="0" smtClean="0">
              <a:latin typeface="Arial" panose="020B0604020202020204" pitchFamily="34" charset="0"/>
              <a:cs typeface="Arial" panose="020B0604020202020204" pitchFamily="34" charset="0"/>
            </a:endParaRPr>
          </a:p>
          <a:p>
            <a:r>
              <a:rPr lang="es-EC" sz="1200" b="1" dirty="0" smtClean="0">
                <a:latin typeface="Arial" panose="020B0604020202020204" pitchFamily="34" charset="0"/>
                <a:cs typeface="Arial" panose="020B0604020202020204" pitchFamily="34" charset="0"/>
              </a:rPr>
              <a:t>          TUTOR DEL </a:t>
            </a:r>
            <a:r>
              <a:rPr lang="es-EC" sz="1200" b="1" dirty="0" smtClean="0">
                <a:latin typeface="Arial" panose="020B0604020202020204" pitchFamily="34" charset="0"/>
                <a:cs typeface="Arial" panose="020B0604020202020204" pitchFamily="34" charset="0"/>
              </a:rPr>
              <a:t>PROYECTO</a:t>
            </a:r>
            <a:r>
              <a:rPr lang="es-EC" sz="1200" b="1" dirty="0" smtClean="0">
                <a:latin typeface="Arial" panose="020B0604020202020204" pitchFamily="34" charset="0"/>
                <a:cs typeface="Arial" panose="020B0604020202020204" pitchFamily="34" charset="0"/>
              </a:rPr>
              <a:t>	                                                   DOCENTE DESIGNADO </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471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a:t>
            </a:r>
            <a:r>
              <a:rPr lang="es-EC" sz="2800" b="1" dirty="0" smtClean="0">
                <a:latin typeface="Arial" panose="020B0604020202020204" pitchFamily="34" charset="0"/>
                <a:cs typeface="Arial" panose="020B0604020202020204" pitchFamily="34" charset="0"/>
              </a:rPr>
              <a:t>TEÓRICO</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 name="Rectángulo 4"/>
          <p:cNvSpPr/>
          <p:nvPr/>
        </p:nvSpPr>
        <p:spPr>
          <a:xfrm>
            <a:off x="737937" y="968866"/>
            <a:ext cx="10298208" cy="1200329"/>
          </a:xfrm>
          <a:prstGeom prst="rect">
            <a:avLst/>
          </a:prstGeom>
        </p:spPr>
        <p:txBody>
          <a:bodyPr wrap="square">
            <a:spAutoFit/>
          </a:bodyPr>
          <a:lstStyle/>
          <a:p>
            <a:pPr algn="just"/>
            <a:r>
              <a:rPr lang="es-EC" sz="2400" dirty="0"/>
              <a:t>Por otra parte, un radiogoniómetro es un receptor que permite obtener y determinar la dirección y sentido con que llega la emisión de un transmisor que se encuentra a varios metros o kilómetros</a:t>
            </a:r>
          </a:p>
        </p:txBody>
      </p:sp>
      <p:sp>
        <p:nvSpPr>
          <p:cNvPr id="6" name="Rectángulo 5"/>
          <p:cNvSpPr/>
          <p:nvPr/>
        </p:nvSpPr>
        <p:spPr>
          <a:xfrm>
            <a:off x="3809472" y="2515595"/>
            <a:ext cx="3937745" cy="461665"/>
          </a:xfrm>
          <a:prstGeom prst="rect">
            <a:avLst/>
          </a:prstGeom>
        </p:spPr>
        <p:txBody>
          <a:bodyPr wrap="none">
            <a:spAutoFit/>
          </a:bodyPr>
          <a:lstStyle/>
          <a:p>
            <a:r>
              <a:rPr lang="es-EC" sz="2400" b="1" dirty="0"/>
              <a:t>Sistema de Radiogoniometría</a:t>
            </a:r>
          </a:p>
        </p:txBody>
      </p:sp>
      <p:sp>
        <p:nvSpPr>
          <p:cNvPr id="7" name="Rectángulo 6"/>
          <p:cNvSpPr/>
          <p:nvPr/>
        </p:nvSpPr>
        <p:spPr>
          <a:xfrm>
            <a:off x="629240" y="3056024"/>
            <a:ext cx="10298208" cy="3046988"/>
          </a:xfrm>
          <a:prstGeom prst="rect">
            <a:avLst/>
          </a:prstGeom>
        </p:spPr>
        <p:txBody>
          <a:bodyPr wrap="square">
            <a:spAutoFit/>
          </a:bodyPr>
          <a:lstStyle/>
          <a:p>
            <a:pPr algn="just"/>
            <a:r>
              <a:rPr lang="es-EC" sz="2400" dirty="0"/>
              <a:t>De acuerdo a las características de las antenas, el sistema de medición y de procesamiento para obtener los datos de información sobre el azimut de las señales emitidas las técnicas radiogoniométricas se agrupan en tres categorías</a:t>
            </a:r>
            <a:r>
              <a:rPr lang="es-EC" sz="2400" dirty="0" smtClean="0"/>
              <a:t>:</a:t>
            </a:r>
          </a:p>
          <a:p>
            <a:pPr algn="just"/>
            <a:endParaRPr lang="es-EC" sz="2400" dirty="0"/>
          </a:p>
          <a:p>
            <a:pPr marL="342900" indent="-342900" algn="just">
              <a:buFont typeface="Arial" panose="020B0604020202020204" pitchFamily="34" charset="0"/>
              <a:buChar char="•"/>
            </a:pPr>
            <a:r>
              <a:rPr lang="es-EC" sz="2400" dirty="0" smtClean="0"/>
              <a:t>Radiogoniometría por amplitud.</a:t>
            </a:r>
          </a:p>
          <a:p>
            <a:pPr marL="342900" indent="-342900" algn="just">
              <a:buFont typeface="Arial" panose="020B0604020202020204" pitchFamily="34" charset="0"/>
              <a:buChar char="•"/>
            </a:pPr>
            <a:r>
              <a:rPr lang="es-EC" sz="2400" dirty="0"/>
              <a:t>Radiogoniometría por </a:t>
            </a:r>
            <a:r>
              <a:rPr lang="es-EC" sz="2400" dirty="0" smtClean="0"/>
              <a:t>Fase.</a:t>
            </a:r>
            <a:endParaRPr lang="es-EC" sz="2400" dirty="0"/>
          </a:p>
          <a:p>
            <a:pPr marL="342900" indent="-342900" algn="just">
              <a:buFont typeface="Arial" panose="020B0604020202020204" pitchFamily="34" charset="0"/>
              <a:buChar char="•"/>
            </a:pPr>
            <a:r>
              <a:rPr lang="es-EC" sz="2400" dirty="0"/>
              <a:t>Radiogoniometría por </a:t>
            </a:r>
            <a:r>
              <a:rPr lang="es-EC" sz="2400" dirty="0" smtClean="0"/>
              <a:t>Correlación vectorial.</a:t>
            </a:r>
            <a:endParaRPr lang="es-EC" sz="2400" dirty="0"/>
          </a:p>
          <a:p>
            <a:pPr marL="342900" indent="-342900" algn="just">
              <a:buFont typeface="Arial" panose="020B0604020202020204" pitchFamily="34" charset="0"/>
              <a:buChar char="•"/>
            </a:pPr>
            <a:endParaRPr lang="es-EC" sz="2400" dirty="0"/>
          </a:p>
        </p:txBody>
      </p:sp>
    </p:spTree>
    <p:extLst>
      <p:ext uri="{BB962C8B-B14F-4D97-AF65-F5344CB8AC3E}">
        <p14:creationId xmlns:p14="http://schemas.microsoft.com/office/powerpoint/2010/main" val="641222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a:t>
            </a:r>
            <a:r>
              <a:rPr lang="es-EC" sz="2800" b="1" dirty="0" smtClean="0">
                <a:latin typeface="Arial" panose="020B0604020202020204" pitchFamily="34" charset="0"/>
                <a:cs typeface="Arial" panose="020B0604020202020204" pitchFamily="34" charset="0"/>
              </a:rPr>
              <a:t>TEÓRICO</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09090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19" name="CuadroTexto 19"/>
          <p:cNvSpPr txBox="1"/>
          <p:nvPr/>
        </p:nvSpPr>
        <p:spPr>
          <a:xfrm>
            <a:off x="148857" y="984421"/>
            <a:ext cx="11738348" cy="461665"/>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Sistemas de Adquisición</a:t>
            </a:r>
            <a:endParaRPr lang="es-ES" sz="2400" b="1" dirty="0" smtClean="0">
              <a:latin typeface="Arial" panose="020B0604020202020204" pitchFamily="34" charset="0"/>
              <a:cs typeface="Arial" panose="020B0604020202020204" pitchFamily="34" charset="0"/>
            </a:endParaRPr>
          </a:p>
        </p:txBody>
      </p:sp>
      <p:sp>
        <p:nvSpPr>
          <p:cNvPr id="15" name="Rectángulo redondeado 14"/>
          <p:cNvSpPr/>
          <p:nvPr/>
        </p:nvSpPr>
        <p:spPr>
          <a:xfrm>
            <a:off x="983040" y="1984236"/>
            <a:ext cx="4795305" cy="385813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dirty="0"/>
              <a:t>Sistema de adquisición en paralelo </a:t>
            </a:r>
            <a:endParaRPr lang="es-EC" sz="2400" b="1" dirty="0" smtClean="0"/>
          </a:p>
          <a:p>
            <a:pPr algn="just"/>
            <a:r>
              <a:rPr lang="es-EC" sz="2400" dirty="0" smtClean="0"/>
              <a:t>Aquí </a:t>
            </a:r>
            <a:r>
              <a:rPr lang="es-EC" sz="2400" dirty="0"/>
              <a:t>se encuentra con una medición casi instantánea y depende de cuantos canales de recepción como señales generadas por las antenas se utilicen.</a:t>
            </a:r>
            <a:endParaRPr lang="es-EC" sz="2400" dirty="0"/>
          </a:p>
        </p:txBody>
      </p:sp>
      <p:sp>
        <p:nvSpPr>
          <p:cNvPr id="16" name="Rectángulo redondeado 15"/>
          <p:cNvSpPr/>
          <p:nvPr/>
        </p:nvSpPr>
        <p:spPr>
          <a:xfrm>
            <a:off x="6161560" y="2007542"/>
            <a:ext cx="4795305" cy="381152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dirty="0"/>
              <a:t>Sistema de adquisición secuencial </a:t>
            </a:r>
            <a:endParaRPr lang="es-EC" sz="2400" b="1" dirty="0" smtClean="0"/>
          </a:p>
          <a:p>
            <a:pPr algn="just"/>
            <a:r>
              <a:rPr lang="es-EC" sz="2400" dirty="0" smtClean="0"/>
              <a:t>En </a:t>
            </a:r>
            <a:r>
              <a:rPr lang="es-EC" sz="2400" dirty="0"/>
              <a:t>este sistema el resultado se encuentra disponible únicamente al final de una secuencia de conmutaciones de RF, ya sea en las antenas o después de realizar una ponderación en fase y amplitud de las señales de antena</a:t>
            </a:r>
            <a:endParaRPr lang="es-EC" sz="2400" dirty="0"/>
          </a:p>
        </p:txBody>
      </p:sp>
    </p:spTree>
    <p:extLst>
      <p:ext uri="{BB962C8B-B14F-4D97-AF65-F5344CB8AC3E}">
        <p14:creationId xmlns:p14="http://schemas.microsoft.com/office/powerpoint/2010/main" val="2939923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a:t>
            </a:r>
            <a:r>
              <a:rPr lang="es-EC" sz="2800" b="1" dirty="0" smtClean="0">
                <a:latin typeface="Arial" panose="020B0604020202020204" pitchFamily="34" charset="0"/>
                <a:cs typeface="Arial" panose="020B0604020202020204" pitchFamily="34" charset="0"/>
              </a:rPr>
              <a:t>TEÓRICO</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3" name="CuadroTexto 19"/>
          <p:cNvSpPr txBox="1"/>
          <p:nvPr/>
        </p:nvSpPr>
        <p:spPr>
          <a:xfrm>
            <a:off x="-32654" y="811322"/>
            <a:ext cx="11738348" cy="461665"/>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Técnicas de Radiogoniometría</a:t>
            </a:r>
            <a:endParaRPr lang="es-ES" sz="2400" b="1" dirty="0" smtClean="0">
              <a:latin typeface="Arial" panose="020B0604020202020204" pitchFamily="34" charset="0"/>
              <a:cs typeface="Arial" panose="020B0604020202020204" pitchFamily="34" charset="0"/>
            </a:endParaRPr>
          </a:p>
        </p:txBody>
      </p:sp>
      <p:sp>
        <p:nvSpPr>
          <p:cNvPr id="5" name="Rectángulo 4"/>
          <p:cNvSpPr/>
          <p:nvPr/>
        </p:nvSpPr>
        <p:spPr>
          <a:xfrm>
            <a:off x="882315" y="1694344"/>
            <a:ext cx="6096000" cy="3416320"/>
          </a:xfrm>
          <a:prstGeom prst="rect">
            <a:avLst/>
          </a:prstGeom>
        </p:spPr>
        <p:txBody>
          <a:bodyPr>
            <a:spAutoFit/>
          </a:bodyPr>
          <a:lstStyle/>
          <a:p>
            <a:r>
              <a:rPr lang="es-EC" sz="2400" b="1" dirty="0"/>
              <a:t>Con sistemas de antenas giratorias </a:t>
            </a:r>
            <a:endParaRPr lang="es-EC" sz="2400" b="1" dirty="0" smtClean="0"/>
          </a:p>
          <a:p>
            <a:endParaRPr lang="es-EC" sz="2400" b="1" dirty="0"/>
          </a:p>
          <a:p>
            <a:pPr algn="just"/>
            <a:r>
              <a:rPr lang="es-EC" sz="2400" dirty="0" smtClean="0"/>
              <a:t>Los </a:t>
            </a:r>
            <a:r>
              <a:rPr lang="es-EC" sz="2400" dirty="0"/>
              <a:t>sistemas con antenas giratorias utilizan las características del diagrama de antena para determinar el ángulo o dirección de llegada del transmisor, cabe recalcar que los radiogoniómetros basados en antenas directivas que utilizan rotación mecánica ya no se utilizan.</a:t>
            </a:r>
          </a:p>
        </p:txBody>
      </p:sp>
      <p:pic>
        <p:nvPicPr>
          <p:cNvPr id="6" name="Imagen 5"/>
          <p:cNvPicPr>
            <a:picLocks noChangeAspect="1"/>
          </p:cNvPicPr>
          <p:nvPr/>
        </p:nvPicPr>
        <p:blipFill>
          <a:blip r:embed="rId3"/>
          <a:stretch>
            <a:fillRect/>
          </a:stretch>
        </p:blipFill>
        <p:spPr>
          <a:xfrm>
            <a:off x="7883370" y="1226161"/>
            <a:ext cx="3152775" cy="4752975"/>
          </a:xfrm>
          <a:prstGeom prst="rect">
            <a:avLst/>
          </a:prstGeom>
        </p:spPr>
      </p:pic>
    </p:spTree>
    <p:extLst>
      <p:ext uri="{BB962C8B-B14F-4D97-AF65-F5344CB8AC3E}">
        <p14:creationId xmlns:p14="http://schemas.microsoft.com/office/powerpoint/2010/main" val="183373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TEÓRICO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09090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4" name="Rectángulo 3"/>
          <p:cNvSpPr/>
          <p:nvPr/>
        </p:nvSpPr>
        <p:spPr>
          <a:xfrm>
            <a:off x="520545" y="1414072"/>
            <a:ext cx="6096000" cy="3416320"/>
          </a:xfrm>
          <a:prstGeom prst="rect">
            <a:avLst/>
          </a:prstGeom>
        </p:spPr>
        <p:txBody>
          <a:bodyPr>
            <a:spAutoFit/>
          </a:bodyPr>
          <a:lstStyle/>
          <a:p>
            <a:pPr algn="ctr"/>
            <a:r>
              <a:rPr lang="es-EC" sz="2400" b="1" dirty="0"/>
              <a:t>Los sistemas </a:t>
            </a:r>
            <a:r>
              <a:rPr lang="es-EC" sz="2400" b="1" dirty="0" smtClean="0"/>
              <a:t>Wullenweber</a:t>
            </a:r>
          </a:p>
          <a:p>
            <a:pPr algn="just"/>
            <a:endParaRPr lang="es-EC" sz="2400" b="1" dirty="0"/>
          </a:p>
          <a:p>
            <a:pPr algn="just"/>
            <a:r>
              <a:rPr lang="es-EC" sz="2400" dirty="0" smtClean="0"/>
              <a:t>Son </a:t>
            </a:r>
            <a:r>
              <a:rPr lang="es-EC" sz="2400" dirty="0"/>
              <a:t>sistemas con arreglos de antenas circulares conocidos como jaulas de elefante debido a los grandes que suelen ser; son utilizados por las fuerzas militares, también son sistemas de exploración electrónica que utilizan técnicas de combinación de antenas para mejorar el diagrama de antena característico del sistema.</a:t>
            </a:r>
          </a:p>
        </p:txBody>
      </p:sp>
      <p:pic>
        <p:nvPicPr>
          <p:cNvPr id="7" name="Imagen 6"/>
          <p:cNvPicPr>
            <a:picLocks noChangeAspect="1"/>
          </p:cNvPicPr>
          <p:nvPr/>
        </p:nvPicPr>
        <p:blipFill>
          <a:blip r:embed="rId3"/>
          <a:stretch>
            <a:fillRect/>
          </a:stretch>
        </p:blipFill>
        <p:spPr>
          <a:xfrm>
            <a:off x="6988233" y="1679255"/>
            <a:ext cx="4240050" cy="3194558"/>
          </a:xfrm>
          <a:prstGeom prst="rect">
            <a:avLst/>
          </a:prstGeom>
        </p:spPr>
      </p:pic>
    </p:spTree>
    <p:extLst>
      <p:ext uri="{BB962C8B-B14F-4D97-AF65-F5344CB8AC3E}">
        <p14:creationId xmlns:p14="http://schemas.microsoft.com/office/powerpoint/2010/main" val="2051749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185" y="267799"/>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TEÓRICO</a:t>
            </a:r>
            <a:endParaRPr lang="es-EC" sz="2800" b="1" dirty="0">
              <a:latin typeface="Arial" panose="020B0604020202020204" pitchFamily="34" charset="0"/>
              <a:cs typeface="Arial" panose="020B0604020202020204" pitchFamily="34" charset="0"/>
            </a:endParaRPr>
          </a:p>
        </p:txBody>
      </p:sp>
      <p:sp>
        <p:nvSpPr>
          <p:cNvPr id="18" name="Rectángulo redondeado 17"/>
          <p:cNvSpPr/>
          <p:nvPr/>
        </p:nvSpPr>
        <p:spPr>
          <a:xfrm>
            <a:off x="433136" y="804195"/>
            <a:ext cx="5380313" cy="581341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p:cNvSpPr txBox="1"/>
          <p:nvPr/>
        </p:nvSpPr>
        <p:spPr>
          <a:xfrm>
            <a:off x="828326" y="1008599"/>
            <a:ext cx="4922418" cy="5632311"/>
          </a:xfrm>
          <a:prstGeom prst="rect">
            <a:avLst/>
          </a:prstGeom>
          <a:noFill/>
        </p:spPr>
        <p:txBody>
          <a:bodyPr wrap="square" rtlCol="0">
            <a:spAutoFit/>
          </a:bodyPr>
          <a:lstStyle/>
          <a:p>
            <a:pPr algn="ctr"/>
            <a:r>
              <a:rPr lang="es-EC" sz="2400" b="1" dirty="0"/>
              <a:t>Adcock / Watson – </a:t>
            </a:r>
            <a:r>
              <a:rPr lang="es-EC" sz="2400" b="1" dirty="0" smtClean="0"/>
              <a:t>Watt</a:t>
            </a:r>
          </a:p>
          <a:p>
            <a:pPr algn="ctr"/>
            <a:endParaRPr lang="es-EC" sz="2400" b="1" dirty="0"/>
          </a:p>
          <a:p>
            <a:pPr algn="just"/>
            <a:r>
              <a:rPr lang="es-EC" sz="2400" dirty="0"/>
              <a:t>Estos sistemas aprovechan las mejoras que se han ido experimentando tanto en las antenas y en el procesamiento de señales que se han dado en el tiempo, para así dar una lectura instantánea de los datos de </a:t>
            </a:r>
            <a:r>
              <a:rPr lang="es-EC" sz="2400" dirty="0" smtClean="0"/>
              <a:t>recepción.</a:t>
            </a:r>
          </a:p>
          <a:p>
            <a:pPr algn="just"/>
            <a:endParaRPr lang="es-EC" sz="2400" b="1" dirty="0"/>
          </a:p>
          <a:p>
            <a:pPr algn="just"/>
            <a:r>
              <a:rPr lang="es-EC" sz="2400" dirty="0"/>
              <a:t>La red de antenas Adcock utilizada por estos sistemas está constituida por pares de antenas de algunos tipos estas son dipolos o monopolos combinados</a:t>
            </a:r>
            <a:endParaRPr lang="es-EC" sz="2400" b="1" dirty="0"/>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8" name="Flecha derecha 7"/>
          <p:cNvSpPr/>
          <p:nvPr/>
        </p:nvSpPr>
        <p:spPr>
          <a:xfrm>
            <a:off x="5813450" y="2928192"/>
            <a:ext cx="707070" cy="552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26" name="Picture 2" descr="Resultado de imagen para antenas adc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121" y="1014876"/>
            <a:ext cx="3819525" cy="450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7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TEÓRICO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09090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20545" y="1090906"/>
            <a:ext cx="11174150" cy="3416320"/>
          </a:xfrm>
          <a:prstGeom prst="rect">
            <a:avLst/>
          </a:prstGeom>
        </p:spPr>
        <p:txBody>
          <a:bodyPr wrap="square">
            <a:spAutoFit/>
          </a:bodyPr>
          <a:lstStyle/>
          <a:p>
            <a:r>
              <a:rPr lang="es-EC" sz="2400" b="1" dirty="0" smtClean="0"/>
              <a:t>Doppler / Pseudo Doppler</a:t>
            </a:r>
          </a:p>
          <a:p>
            <a:endParaRPr lang="es-EC" sz="2400" b="1" dirty="0"/>
          </a:p>
          <a:p>
            <a:endParaRPr lang="es-EC" sz="2400" b="1" dirty="0" smtClean="0"/>
          </a:p>
          <a:p>
            <a:pPr algn="just"/>
            <a:r>
              <a:rPr lang="es-EC" sz="2400" dirty="0"/>
              <a:t>El efecto Doppler se denomina como el cambio de frecuencia aparente de una onda producida por el movimiento de la fuente emisora con respecto a su estación observadora, la velocidad de rotación no es medible por debajo de la banda de ondas decimétricas, por lo cual se desarrolló un nuevo método llamado Pseudo Doppler el cual mediante un método circular logra distinguir ondas que no eran posibles para los sistemas Doppler.</a:t>
            </a:r>
            <a:endParaRPr lang="es-ES" sz="2400" b="1" dirty="0" smtClean="0"/>
          </a:p>
        </p:txBody>
      </p:sp>
      <p:pic>
        <p:nvPicPr>
          <p:cNvPr id="5" name="Imagen 4"/>
          <p:cNvPicPr>
            <a:picLocks noChangeAspect="1"/>
          </p:cNvPicPr>
          <p:nvPr/>
        </p:nvPicPr>
        <p:blipFill>
          <a:blip r:embed="rId3"/>
          <a:stretch>
            <a:fillRect/>
          </a:stretch>
        </p:blipFill>
        <p:spPr>
          <a:xfrm>
            <a:off x="3232484" y="4204595"/>
            <a:ext cx="6473621" cy="1955573"/>
          </a:xfrm>
          <a:prstGeom prst="rect">
            <a:avLst/>
          </a:prstGeom>
        </p:spPr>
      </p:pic>
    </p:spTree>
    <p:extLst>
      <p:ext uri="{BB962C8B-B14F-4D97-AF65-F5344CB8AC3E}">
        <p14:creationId xmlns:p14="http://schemas.microsoft.com/office/powerpoint/2010/main" val="188115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a:t>
            </a:r>
            <a:r>
              <a:rPr lang="es-EC" sz="2800" b="1" dirty="0" smtClean="0">
                <a:latin typeface="Arial" panose="020B0604020202020204" pitchFamily="34" charset="0"/>
                <a:cs typeface="Arial" panose="020B0604020202020204" pitchFamily="34" charset="0"/>
              </a:rPr>
              <a:t>TEÓRICO</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90829" y="109090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20545" y="1090906"/>
            <a:ext cx="11174150" cy="3785652"/>
          </a:xfrm>
          <a:prstGeom prst="rect">
            <a:avLst/>
          </a:prstGeom>
        </p:spPr>
        <p:txBody>
          <a:bodyPr wrap="square">
            <a:spAutoFit/>
          </a:bodyPr>
          <a:lstStyle/>
          <a:p>
            <a:pPr algn="ctr"/>
            <a:r>
              <a:rPr lang="es-EC" sz="2400" b="1" dirty="0"/>
              <a:t>Interferómetro de </a:t>
            </a:r>
            <a:r>
              <a:rPr lang="es-EC" sz="2400" b="1" dirty="0" smtClean="0"/>
              <a:t>fase</a:t>
            </a:r>
          </a:p>
          <a:p>
            <a:pPr algn="ctr"/>
            <a:endParaRPr lang="es-EC" sz="2400" b="1" dirty="0"/>
          </a:p>
          <a:p>
            <a:pPr algn="ctr"/>
            <a:endParaRPr lang="es-EC" sz="2400" b="1" dirty="0" smtClean="0"/>
          </a:p>
          <a:p>
            <a:pPr algn="just"/>
            <a:r>
              <a:rPr lang="es-EC" sz="2400" dirty="0"/>
              <a:t>Estos métodos se desarrollaron por los años 70, con la única finalidad de realizar mediciones exactas del LOB, el sistema utiliza mediciones de fase entre un mínimo de dos antenas independientes. El termino importante de este sistema es el detector de fase que emplean, el mismo que proporciona una estimación del retardo de fase entre las señales recibidas, con esto se puede determinar el ángulo de llegada de las señales para cubrir un campo de visión de 360º, y se puede utilizar combinaciones de 3, 4, 5, 6 o más antenas y de esta manera evitar girar la antena manualmente.</a:t>
            </a:r>
            <a:endParaRPr lang="es-ES" sz="2400" b="1" dirty="0" smtClean="0"/>
          </a:p>
        </p:txBody>
      </p:sp>
    </p:spTree>
    <p:extLst>
      <p:ext uri="{BB962C8B-B14F-4D97-AF65-F5344CB8AC3E}">
        <p14:creationId xmlns:p14="http://schemas.microsoft.com/office/powerpoint/2010/main" val="220916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TEÓRICO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09090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183006" y="1090906"/>
            <a:ext cx="11174150" cy="461665"/>
          </a:xfrm>
          <a:prstGeom prst="rect">
            <a:avLst/>
          </a:prstGeom>
        </p:spPr>
        <p:txBody>
          <a:bodyPr wrap="square">
            <a:spAutoFit/>
          </a:bodyPr>
          <a:lstStyle/>
          <a:p>
            <a:pPr algn="ctr"/>
            <a:r>
              <a:rPr lang="es-EC" sz="2400" b="1" dirty="0"/>
              <a:t>Tipos de Radiogoniómetros</a:t>
            </a:r>
            <a:endParaRPr lang="es-ES" sz="2400" b="1" dirty="0" smtClean="0"/>
          </a:p>
        </p:txBody>
      </p:sp>
      <p:sp>
        <p:nvSpPr>
          <p:cNvPr id="5" name="Rectángulo 4"/>
          <p:cNvSpPr/>
          <p:nvPr/>
        </p:nvSpPr>
        <p:spPr>
          <a:xfrm>
            <a:off x="696390" y="1913726"/>
            <a:ext cx="10643282" cy="3046988"/>
          </a:xfrm>
          <a:prstGeom prst="rect">
            <a:avLst/>
          </a:prstGeom>
        </p:spPr>
        <p:txBody>
          <a:bodyPr wrap="square">
            <a:spAutoFit/>
          </a:bodyPr>
          <a:lstStyle/>
          <a:p>
            <a:pPr algn="just"/>
            <a:r>
              <a:rPr lang="es-EC" sz="2400" b="1" dirty="0"/>
              <a:t>Radiogoniómetros </a:t>
            </a:r>
            <a:r>
              <a:rPr lang="es-EC" sz="2400" b="1" dirty="0" smtClean="0"/>
              <a:t>comerciales:</a:t>
            </a:r>
          </a:p>
          <a:p>
            <a:pPr algn="just"/>
            <a:endParaRPr lang="es-EC" sz="2400" dirty="0" smtClean="0"/>
          </a:p>
          <a:p>
            <a:pPr algn="just"/>
            <a:r>
              <a:rPr lang="es-EC" sz="2400" dirty="0" smtClean="0"/>
              <a:t>Estos </a:t>
            </a:r>
            <a:r>
              <a:rPr lang="es-EC" sz="2400" dirty="0"/>
              <a:t>sistemas de RDF emplean varios algoritmos clásicos para el cálculo de AOA y LOB de la señal que se está tratando, si poseen señales que interfieren en la misma frecuencia que se encuentra la señal de interés (SOI), se presentaran varios errores, dado que los errores que se presentan dependerán del método empleado para el cálculo del LOB y también de la configuración de la antena empleada en el sistema; sin embargo, existen dos métodos para disminuir estos problemas:</a:t>
            </a:r>
          </a:p>
        </p:txBody>
      </p:sp>
    </p:spTree>
    <p:extLst>
      <p:ext uri="{BB962C8B-B14F-4D97-AF65-F5344CB8AC3E}">
        <p14:creationId xmlns:p14="http://schemas.microsoft.com/office/powerpoint/2010/main" val="1258747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a:t>
            </a:r>
            <a:r>
              <a:rPr lang="es-EC" sz="2800" b="1" dirty="0" smtClean="0">
                <a:latin typeface="Arial" panose="020B0604020202020204" pitchFamily="34" charset="0"/>
                <a:cs typeface="Arial" panose="020B0604020202020204" pitchFamily="34" charset="0"/>
              </a:rPr>
              <a:t>TEÓRICO</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364575" y="807213"/>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15" name="Rectángulo redondeado 14"/>
          <p:cNvSpPr/>
          <p:nvPr/>
        </p:nvSpPr>
        <p:spPr>
          <a:xfrm>
            <a:off x="709902" y="1005279"/>
            <a:ext cx="5178520" cy="4451061"/>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dirty="0"/>
              <a:t>Si la componente de la señal que interfiere posee menor potencia que la componente de la SOI, este error se puede disminuir dimensionando la antena de manera adecuada, es decir empleando una apertura de antena suficientemente grande, a pesar de que esto pueda incluir un sistema RDF más complejo y costoso.</a:t>
            </a:r>
            <a:endParaRPr lang="es-EC" sz="2400" dirty="0"/>
          </a:p>
        </p:txBody>
      </p:sp>
      <p:sp>
        <p:nvSpPr>
          <p:cNvPr id="16" name="Rectángulo redondeado 15"/>
          <p:cNvSpPr/>
          <p:nvPr/>
        </p:nvSpPr>
        <p:spPr>
          <a:xfrm>
            <a:off x="6265217" y="1005279"/>
            <a:ext cx="5364693" cy="438114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dirty="0"/>
              <a:t>Si la componente de la señal que interfiere es más grande que la componente de la SOI, primero se debe definir cuál es la señal interferente para tratar de eliminarla por cualquier método. Aquí se emplean algoritmos de </a:t>
            </a:r>
            <a:r>
              <a:rPr lang="es-EC" sz="2400" dirty="0" smtClean="0"/>
              <a:t>Beamforming.</a:t>
            </a:r>
            <a:endParaRPr lang="es-EC" sz="2400" dirty="0"/>
          </a:p>
        </p:txBody>
      </p:sp>
    </p:spTree>
    <p:extLst>
      <p:ext uri="{BB962C8B-B14F-4D97-AF65-F5344CB8AC3E}">
        <p14:creationId xmlns:p14="http://schemas.microsoft.com/office/powerpoint/2010/main" val="498423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TEÓRICO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520545" y="1010353"/>
            <a:ext cx="5062108" cy="4893647"/>
          </a:xfrm>
          <a:prstGeom prst="rect">
            <a:avLst/>
          </a:prstGeom>
        </p:spPr>
        <p:txBody>
          <a:bodyPr wrap="square">
            <a:spAutoFit/>
          </a:bodyPr>
          <a:lstStyle/>
          <a:p>
            <a:r>
              <a:rPr lang="es-EC" sz="2400" b="1" dirty="0"/>
              <a:t>Radiogoniómetros </a:t>
            </a:r>
            <a:r>
              <a:rPr lang="es-EC" sz="2400" b="1" dirty="0" smtClean="0"/>
              <a:t>multicanal</a:t>
            </a:r>
          </a:p>
          <a:p>
            <a:endParaRPr lang="es-EC" sz="2400" b="1" dirty="0"/>
          </a:p>
          <a:p>
            <a:pPr algn="just"/>
            <a:r>
              <a:rPr lang="es-EC" sz="2400" dirty="0"/>
              <a:t>Los sistemas RDF </a:t>
            </a:r>
            <a:r>
              <a:rPr lang="es-EC" sz="2400" dirty="0" smtClean="0"/>
              <a:t>muestran la siguiente estructura, </a:t>
            </a:r>
            <a:r>
              <a:rPr lang="es-EC" sz="2400" dirty="0"/>
              <a:t>en la que se ven las N </a:t>
            </a:r>
            <a:r>
              <a:rPr lang="es-EC" sz="2400" dirty="0" smtClean="0"/>
              <a:t>señales </a:t>
            </a:r>
            <a:r>
              <a:rPr lang="es-EC" sz="2400" dirty="0"/>
              <a:t>que tienen en la salida de un arreglo de antenas distribuido con un arreglo geométrico ya sea circular o cualquier otro, este a su vez es recibido por medio de una red de H receptores de RF coherentes y digitalizadas para alimentar un procesador digital de señales (PDS)</a:t>
            </a:r>
            <a:endParaRPr lang="es-ES" sz="2400" b="1" dirty="0" smtClean="0"/>
          </a:p>
          <a:p>
            <a:r>
              <a:rPr lang="es-ES_tradnl" sz="2400" dirty="0" smtClean="0"/>
              <a:t> </a:t>
            </a:r>
            <a:endParaRPr lang="es-ES" sz="2400" b="1" dirty="0" smtClean="0"/>
          </a:p>
        </p:txBody>
      </p:sp>
      <p:pic>
        <p:nvPicPr>
          <p:cNvPr id="8" name="Imagen 7"/>
          <p:cNvPicPr>
            <a:picLocks noChangeAspect="1"/>
          </p:cNvPicPr>
          <p:nvPr/>
        </p:nvPicPr>
        <p:blipFill>
          <a:blip r:embed="rId3"/>
          <a:stretch>
            <a:fillRect/>
          </a:stretch>
        </p:blipFill>
        <p:spPr>
          <a:xfrm>
            <a:off x="7198894" y="776361"/>
            <a:ext cx="3986707" cy="5127639"/>
          </a:xfrm>
          <a:prstGeom prst="rect">
            <a:avLst/>
          </a:prstGeom>
        </p:spPr>
      </p:pic>
    </p:spTree>
    <p:extLst>
      <p:ext uri="{BB962C8B-B14F-4D97-AF65-F5344CB8AC3E}">
        <p14:creationId xmlns:p14="http://schemas.microsoft.com/office/powerpoint/2010/main" val="1047784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9794" y="365633"/>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CONTENIDO GENERAL</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306032131"/>
              </p:ext>
            </p:extLst>
          </p:nvPr>
        </p:nvGraphicFramePr>
        <p:xfrm>
          <a:off x="925570" y="1090906"/>
          <a:ext cx="104315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40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TEÓRICO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75111"/>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607958" y="944761"/>
            <a:ext cx="11174150" cy="1938992"/>
          </a:xfrm>
          <a:prstGeom prst="rect">
            <a:avLst/>
          </a:prstGeom>
        </p:spPr>
        <p:txBody>
          <a:bodyPr wrap="square">
            <a:spAutoFit/>
          </a:bodyPr>
          <a:lstStyle/>
          <a:p>
            <a:r>
              <a:rPr lang="es-EC" sz="2400" b="1" dirty="0"/>
              <a:t>Radiogoniómetros de un canal </a:t>
            </a:r>
            <a:endParaRPr lang="es-EC" sz="2400" b="1" dirty="0" smtClean="0"/>
          </a:p>
          <a:p>
            <a:endParaRPr lang="es-ES" sz="2400" b="1" dirty="0"/>
          </a:p>
          <a:p>
            <a:pPr algn="just"/>
            <a:r>
              <a:rPr lang="es-EC" sz="2400" dirty="0" smtClean="0"/>
              <a:t>Emplean </a:t>
            </a:r>
            <a:r>
              <a:rPr lang="es-EC" sz="2400" dirty="0"/>
              <a:t>una configuración especial, debido a que la información de diferencias de fase de la SOI, es calculada de manera indirecta debido a que no cuenta con varios receptores, los mismo que permiten calcular la fase instantánea en cada antena</a:t>
            </a:r>
            <a:r>
              <a:rPr lang="es-ES_tradnl" sz="2400" dirty="0" smtClean="0"/>
              <a:t> </a:t>
            </a:r>
            <a:endParaRPr lang="es-ES" sz="2400" b="1" dirty="0" smtClean="0"/>
          </a:p>
        </p:txBody>
      </p:sp>
      <p:sp>
        <p:nvSpPr>
          <p:cNvPr id="6" name="Rectángulo 5"/>
          <p:cNvSpPr/>
          <p:nvPr/>
        </p:nvSpPr>
        <p:spPr>
          <a:xfrm>
            <a:off x="607957" y="3273814"/>
            <a:ext cx="11279247" cy="1569660"/>
          </a:xfrm>
          <a:prstGeom prst="rect">
            <a:avLst/>
          </a:prstGeom>
        </p:spPr>
        <p:txBody>
          <a:bodyPr wrap="square">
            <a:spAutoFit/>
          </a:bodyPr>
          <a:lstStyle/>
          <a:p>
            <a:pPr algn="just"/>
            <a:r>
              <a:rPr lang="es-EC" sz="2400" dirty="0"/>
              <a:t>Con respecto a los sistemas RDF multicanal, los sistemas de un solo canal presentan varias ventajas, como que pueden utilizarse con diferentes tipos de modulación, sin requerir de ninguna modificación en su configuración, y también los costos de implementación son menores en los sistemas que utilizan un canal</a:t>
            </a:r>
            <a:r>
              <a:rPr lang="es-EC" sz="2400" dirty="0" smtClean="0"/>
              <a:t>.</a:t>
            </a:r>
            <a:endParaRPr lang="es-EC" sz="2400" dirty="0"/>
          </a:p>
        </p:txBody>
      </p:sp>
    </p:spTree>
    <p:extLst>
      <p:ext uri="{BB962C8B-B14F-4D97-AF65-F5344CB8AC3E}">
        <p14:creationId xmlns:p14="http://schemas.microsoft.com/office/powerpoint/2010/main" val="2092987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MÉTODOS Y MATERIALES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191270" y="780399"/>
            <a:ext cx="11174150" cy="461665"/>
          </a:xfrm>
          <a:prstGeom prst="rect">
            <a:avLst/>
          </a:prstGeom>
        </p:spPr>
        <p:txBody>
          <a:bodyPr wrap="square">
            <a:spAutoFit/>
          </a:bodyPr>
          <a:lstStyle/>
          <a:p>
            <a:r>
              <a:rPr lang="es-ES" sz="2400" b="1" dirty="0" smtClean="0"/>
              <a:t>ENTORNO DE PROGRAMACIÓN</a:t>
            </a:r>
            <a:endParaRPr lang="es-ES" sz="2400" b="1" dirty="0" smtClean="0"/>
          </a:p>
        </p:txBody>
      </p:sp>
      <p:graphicFrame>
        <p:nvGraphicFramePr>
          <p:cNvPr id="15" name="Diagrama 14"/>
          <p:cNvGraphicFramePr/>
          <p:nvPr>
            <p:extLst>
              <p:ext uri="{D42A27DB-BD31-4B8C-83A1-F6EECF244321}">
                <p14:modId xmlns:p14="http://schemas.microsoft.com/office/powerpoint/2010/main" val="3960809733"/>
              </p:ext>
            </p:extLst>
          </p:nvPr>
        </p:nvGraphicFramePr>
        <p:xfrm>
          <a:off x="1395663" y="4692315"/>
          <a:ext cx="9640481" cy="1742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191270" y="1501716"/>
            <a:ext cx="11174150" cy="3416320"/>
          </a:xfrm>
          <a:prstGeom prst="rect">
            <a:avLst/>
          </a:prstGeom>
        </p:spPr>
        <p:txBody>
          <a:bodyPr wrap="square">
            <a:spAutoFit/>
          </a:bodyPr>
          <a:lstStyle/>
          <a:p>
            <a:r>
              <a:rPr lang="es-EC" sz="2400" b="1" dirty="0"/>
              <a:t>Lenguaje C</a:t>
            </a:r>
            <a:r>
              <a:rPr lang="es-EC" sz="2400" b="1" dirty="0" smtClean="0"/>
              <a:t>++:</a:t>
            </a:r>
          </a:p>
          <a:p>
            <a:endParaRPr lang="es-EC" sz="2400" b="1" dirty="0"/>
          </a:p>
          <a:p>
            <a:pPr algn="just"/>
            <a:r>
              <a:rPr lang="es-EC" sz="2400" dirty="0"/>
              <a:t>Existe una gran variedad de lenguajes de programación que se pueden utilizar para resolver varias necesidades en el ámbito de implementación de una interfaz gráfica, los mismos que son escogidos según sus recursos y capacidades, si bien es cierto hay muchos de ellos que se pueden utilizar en diferentes ámbitos para lo cual se ha previsto utilizar el entorno de programación de Visual Studio, debido a varias características con las que este cuenta, tal como: </a:t>
            </a:r>
            <a:endParaRPr lang="es-EC" sz="2400" b="1" dirty="0" smtClean="0"/>
          </a:p>
          <a:p>
            <a:endParaRPr lang="es-EC" sz="2400" b="1" dirty="0"/>
          </a:p>
        </p:txBody>
      </p:sp>
    </p:spTree>
    <p:extLst>
      <p:ext uri="{BB962C8B-B14F-4D97-AF65-F5344CB8AC3E}">
        <p14:creationId xmlns:p14="http://schemas.microsoft.com/office/powerpoint/2010/main" val="799089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40152"/>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20545" y="1090906"/>
            <a:ext cx="11174150" cy="1569660"/>
          </a:xfrm>
          <a:prstGeom prst="rect">
            <a:avLst/>
          </a:prstGeom>
        </p:spPr>
        <p:txBody>
          <a:bodyPr wrap="square">
            <a:spAutoFit/>
          </a:bodyPr>
          <a:lstStyle/>
          <a:p>
            <a:pPr algn="just"/>
            <a:r>
              <a:rPr lang="es-EC" sz="2400" i="1" dirty="0"/>
              <a:t>Visual Studio </a:t>
            </a:r>
            <a:r>
              <a:rPr lang="es-EC" sz="2400" dirty="0"/>
              <a:t>es un conjunto de herramientas de desarrollo de software para crear aplicaciones tanto móviles, de escritorio y de servicios web, eficaces y de alto rendimiento, por lo tanto se ha escogido el lenguaje de programación de C++ en Visual Studio para la implementación de dicha aplicación.</a:t>
            </a:r>
            <a:endParaRPr lang="es-ES" sz="2400" b="1" dirty="0" smtClean="0"/>
          </a:p>
        </p:txBody>
      </p:sp>
      <p:sp>
        <p:nvSpPr>
          <p:cNvPr id="13" name="Título 1"/>
          <p:cNvSpPr txBox="1">
            <a:spLocks/>
          </p:cNvSpPr>
          <p:nvPr/>
        </p:nvSpPr>
        <p:spPr>
          <a:xfrm>
            <a:off x="520545" y="193355"/>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MÉTODOS Y MATERIALES</a:t>
            </a:r>
            <a:endParaRPr lang="es-EC" sz="2800" b="1" dirty="0">
              <a:latin typeface="Arial" panose="020B0604020202020204" pitchFamily="34" charset="0"/>
              <a:cs typeface="Arial" panose="020B0604020202020204" pitchFamily="34" charset="0"/>
            </a:endParaRPr>
          </a:p>
        </p:txBody>
      </p:sp>
      <p:pic>
        <p:nvPicPr>
          <p:cNvPr id="2050" name="Picture 2" descr="Resultado de imagen para logo visual stud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550" y="3021721"/>
            <a:ext cx="5148858" cy="255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34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625641" y="1090906"/>
            <a:ext cx="11069053" cy="3416320"/>
          </a:xfrm>
          <a:prstGeom prst="rect">
            <a:avLst/>
          </a:prstGeom>
        </p:spPr>
        <p:txBody>
          <a:bodyPr wrap="square">
            <a:spAutoFit/>
          </a:bodyPr>
          <a:lstStyle/>
          <a:p>
            <a:r>
              <a:rPr lang="es-ES" sz="2400" b="1" dirty="0" smtClean="0"/>
              <a:t>COMANDOS SCPI</a:t>
            </a:r>
          </a:p>
          <a:p>
            <a:endParaRPr lang="es-ES" sz="2400" b="1" dirty="0"/>
          </a:p>
          <a:p>
            <a:pPr algn="just"/>
            <a:r>
              <a:rPr lang="es-EC" sz="2400" dirty="0"/>
              <a:t>es un estándar que define un lenguaje para la comunicación con instrumentos basados en mensajes. La mayoría de buses de comunicación digital usan el SCPI pero además RS-232, ethernet, VXI, PXI</a:t>
            </a:r>
            <a:r>
              <a:rPr lang="es-EC" sz="2400" dirty="0" smtClean="0"/>
              <a:t>.</a:t>
            </a:r>
          </a:p>
          <a:p>
            <a:pPr algn="just"/>
            <a:endParaRPr lang="es-EC" sz="2400" b="1" dirty="0"/>
          </a:p>
          <a:p>
            <a:pPr algn="just"/>
            <a:endParaRPr lang="es-EC" sz="2400" b="1" dirty="0" smtClean="0"/>
          </a:p>
          <a:p>
            <a:pPr algn="just"/>
            <a:r>
              <a:rPr lang="es-EC" sz="2400" dirty="0" smtClean="0"/>
              <a:t>Permiten </a:t>
            </a:r>
            <a:r>
              <a:rPr lang="es-EC" sz="2400" dirty="0"/>
              <a:t>al usuario/cliente cierta uniformidad de comunicación entre los diferentes dispositivos en nuestro caso vamos hacer una comunicación entre PC y equipo DDF255</a:t>
            </a:r>
            <a:endParaRPr lang="es-ES" sz="2400" b="1" dirty="0" smtClean="0"/>
          </a:p>
        </p:txBody>
      </p:sp>
      <p:sp>
        <p:nvSpPr>
          <p:cNvPr id="14" name="Título 1"/>
          <p:cNvSpPr txBox="1">
            <a:spLocks/>
          </p:cNvSpPr>
          <p:nvPr/>
        </p:nvSpPr>
        <p:spPr>
          <a:xfrm>
            <a:off x="520545" y="193355"/>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MÉTODOS Y MATERIALES</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095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20545" y="1007778"/>
            <a:ext cx="6529960" cy="5632311"/>
          </a:xfrm>
          <a:prstGeom prst="rect">
            <a:avLst/>
          </a:prstGeom>
        </p:spPr>
        <p:txBody>
          <a:bodyPr wrap="square">
            <a:spAutoFit/>
          </a:bodyPr>
          <a:lstStyle/>
          <a:p>
            <a:r>
              <a:rPr lang="es-ES" sz="2400" b="1" dirty="0" smtClean="0"/>
              <a:t>SINTAXIS DE LOS COMANDOS</a:t>
            </a:r>
          </a:p>
          <a:p>
            <a:endParaRPr lang="es-ES" sz="2400" b="1" dirty="0"/>
          </a:p>
          <a:p>
            <a:pPr algn="just"/>
            <a:r>
              <a:rPr lang="es-EC" sz="2400" dirty="0"/>
              <a:t>Los comandos SCPI de un instrumento (DDF255 de Rohde Schwarz) pueden realizar diferentes operaciones establecidas por ejemplo una operación de lectura de un voltaje del instrumento estas lecturas se envían al instrumento añadiendo al final de la línea de comandos un signo de interrogación, estos comandos se utilizan tanto para configurar como para consultar el estado del instrumento en diferentes </a:t>
            </a:r>
            <a:r>
              <a:rPr lang="es-EC" sz="2400" dirty="0" smtClean="0"/>
              <a:t>áreas.</a:t>
            </a:r>
          </a:p>
          <a:p>
            <a:pPr algn="just"/>
            <a:endParaRPr lang="es-EC" sz="2400" b="1" dirty="0"/>
          </a:p>
          <a:p>
            <a:pPr algn="just"/>
            <a:endParaRPr lang="es-EC" sz="2400" b="1" dirty="0" smtClean="0"/>
          </a:p>
          <a:p>
            <a:pPr algn="just"/>
            <a:r>
              <a:rPr lang="es-EC" sz="2400" dirty="0"/>
              <a:t>la sintaxis de los comandos viene definida por los creadores de los instrumentos como por </a:t>
            </a:r>
            <a:r>
              <a:rPr lang="es-EC" sz="2400" dirty="0" smtClean="0"/>
              <a:t>ejemplo:</a:t>
            </a:r>
            <a:endParaRPr lang="es-ES" sz="2400" b="1" dirty="0" smtClean="0"/>
          </a:p>
        </p:txBody>
      </p:sp>
      <p:sp>
        <p:nvSpPr>
          <p:cNvPr id="10" name="Título 1"/>
          <p:cNvSpPr txBox="1">
            <a:spLocks/>
          </p:cNvSpPr>
          <p:nvPr/>
        </p:nvSpPr>
        <p:spPr>
          <a:xfrm>
            <a:off x="520545" y="193355"/>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MÉTODOS Y MATERIALES</a:t>
            </a:r>
            <a:endParaRPr lang="es-EC" sz="28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7422193" y="2047551"/>
            <a:ext cx="4314425" cy="3552763"/>
          </a:xfrm>
          <a:prstGeom prst="rect">
            <a:avLst/>
          </a:prstGeom>
        </p:spPr>
      </p:pic>
    </p:spTree>
    <p:extLst>
      <p:ext uri="{BB962C8B-B14F-4D97-AF65-F5344CB8AC3E}">
        <p14:creationId xmlns:p14="http://schemas.microsoft.com/office/powerpoint/2010/main" val="3956030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0" y="1113324"/>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424838" y="1292177"/>
            <a:ext cx="5422509" cy="4154984"/>
          </a:xfrm>
          <a:prstGeom prst="rect">
            <a:avLst/>
          </a:prstGeom>
        </p:spPr>
        <p:txBody>
          <a:bodyPr wrap="square">
            <a:spAutoFit/>
          </a:bodyPr>
          <a:lstStyle/>
          <a:p>
            <a:r>
              <a:rPr lang="es-ES" sz="2400" b="1" dirty="0" smtClean="0"/>
              <a:t>ABREVIACIÓN DE LOS COMANDOS</a:t>
            </a:r>
          </a:p>
          <a:p>
            <a:endParaRPr lang="es-ES" sz="2400" b="1" dirty="0" smtClean="0"/>
          </a:p>
          <a:p>
            <a:endParaRPr lang="es-ES" sz="2400" b="1" dirty="0"/>
          </a:p>
          <a:p>
            <a:pPr algn="just"/>
            <a:r>
              <a:rPr lang="es-EC" sz="2400" dirty="0"/>
              <a:t>La sintaxis de los comandos muestra varias combinaciones entre mayúsculas y minúsculas, mismas que se pueden abreviar según las sintaxis del autor de cada </a:t>
            </a:r>
            <a:r>
              <a:rPr lang="es-EC" sz="2400" dirty="0" smtClean="0"/>
              <a:t>instrumento</a:t>
            </a:r>
            <a:r>
              <a:rPr lang="es-EC" sz="2400" dirty="0"/>
              <a:t>, dicho esto el comando abreviado va a tener el mismo comportamiento que un comando sin abreviar, por ejemplo: </a:t>
            </a:r>
            <a:endParaRPr lang="es-ES" sz="2400" b="1" dirty="0" smtClean="0"/>
          </a:p>
        </p:txBody>
      </p:sp>
      <p:sp>
        <p:nvSpPr>
          <p:cNvPr id="4" name="AutoShape 2" descr="Resultado de imagen para matla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Resultado de imagen para matla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7" descr="Resultado de imagen para excel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Título 1"/>
          <p:cNvSpPr txBox="1">
            <a:spLocks/>
          </p:cNvSpPr>
          <p:nvPr/>
        </p:nvSpPr>
        <p:spPr>
          <a:xfrm>
            <a:off x="520545" y="193355"/>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MÉTODOS Y MATERIALES</a:t>
            </a:r>
            <a:endParaRPr lang="es-EC" sz="2800"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rotWithShape="1">
          <a:blip r:embed="rId3"/>
          <a:srcRect l="5464" r="15646"/>
          <a:stretch/>
        </p:blipFill>
        <p:spPr>
          <a:xfrm>
            <a:off x="5905269" y="2588378"/>
            <a:ext cx="6286731" cy="2263017"/>
          </a:xfrm>
          <a:prstGeom prst="rect">
            <a:avLst/>
          </a:prstGeom>
        </p:spPr>
      </p:pic>
    </p:spTree>
    <p:extLst>
      <p:ext uri="{BB962C8B-B14F-4D97-AF65-F5344CB8AC3E}">
        <p14:creationId xmlns:p14="http://schemas.microsoft.com/office/powerpoint/2010/main" val="521812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520545" y="1090906"/>
            <a:ext cx="11174150" cy="461665"/>
          </a:xfrm>
          <a:prstGeom prst="rect">
            <a:avLst/>
          </a:prstGeom>
        </p:spPr>
        <p:txBody>
          <a:bodyPr wrap="square">
            <a:spAutoFit/>
          </a:bodyPr>
          <a:lstStyle/>
          <a:p>
            <a:pPr algn="ctr"/>
            <a:r>
              <a:rPr lang="es-EC" sz="2400" b="1" dirty="0" smtClean="0"/>
              <a:t>RECURSOS Y EQUIPOS</a:t>
            </a:r>
            <a:endParaRPr lang="es-ES" sz="2400" b="1" dirty="0" smtClean="0"/>
          </a:p>
        </p:txBody>
      </p:sp>
      <p:sp>
        <p:nvSpPr>
          <p:cNvPr id="12" name="Título 1"/>
          <p:cNvSpPr txBox="1">
            <a:spLocks/>
          </p:cNvSpPr>
          <p:nvPr/>
        </p:nvSpPr>
        <p:spPr>
          <a:xfrm>
            <a:off x="520545" y="193355"/>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MÉTODOS Y MATERIALES</a:t>
            </a:r>
            <a:endParaRPr lang="es-EC" sz="2800" b="1" dirty="0">
              <a:latin typeface="Arial" panose="020B0604020202020204" pitchFamily="34" charset="0"/>
              <a:cs typeface="Arial" panose="020B0604020202020204" pitchFamily="34" charset="0"/>
            </a:endParaRPr>
          </a:p>
        </p:txBody>
      </p:sp>
      <p:sp>
        <p:nvSpPr>
          <p:cNvPr id="6" name="Rectángulo 5"/>
          <p:cNvSpPr/>
          <p:nvPr/>
        </p:nvSpPr>
        <p:spPr>
          <a:xfrm>
            <a:off x="1177739" y="1729060"/>
            <a:ext cx="10300387" cy="4524315"/>
          </a:xfrm>
          <a:prstGeom prst="rect">
            <a:avLst/>
          </a:prstGeom>
        </p:spPr>
        <p:txBody>
          <a:bodyPr wrap="square">
            <a:spAutoFit/>
          </a:bodyPr>
          <a:lstStyle/>
          <a:p>
            <a:r>
              <a:rPr lang="es-EC" sz="2400" b="1" dirty="0"/>
              <a:t>Recursos de </a:t>
            </a:r>
            <a:r>
              <a:rPr lang="es-EC" sz="2400" b="1" dirty="0" smtClean="0"/>
              <a:t>Hardware:</a:t>
            </a:r>
          </a:p>
          <a:p>
            <a:endParaRPr lang="es-EC" sz="2400" dirty="0"/>
          </a:p>
          <a:p>
            <a:pPr marL="342900" indent="-342900">
              <a:buFont typeface="Arial" panose="020B0604020202020204" pitchFamily="34" charset="0"/>
              <a:buChar char="•"/>
            </a:pPr>
            <a:r>
              <a:rPr lang="pt-BR" sz="2400" dirty="0" smtClean="0"/>
              <a:t>Computador </a:t>
            </a:r>
            <a:r>
              <a:rPr lang="pt-BR" sz="2400" dirty="0"/>
              <a:t>HP: procesador intelCore i5 CPU 2.80 GHz/4GB /64bits OS: Windows 8</a:t>
            </a:r>
            <a:r>
              <a:rPr lang="pt-BR" sz="2400" dirty="0" smtClean="0"/>
              <a:t>.</a:t>
            </a:r>
          </a:p>
          <a:p>
            <a:pPr marL="342900" indent="-342900">
              <a:buFont typeface="Arial" panose="020B0604020202020204" pitchFamily="34" charset="0"/>
              <a:buChar char="•"/>
            </a:pPr>
            <a:r>
              <a:rPr lang="pt-BR" sz="2400" dirty="0" smtClean="0"/>
              <a:t>DDF255 (Equipo Direction Finding).</a:t>
            </a:r>
          </a:p>
          <a:p>
            <a:pPr marL="342900" indent="-342900">
              <a:buFont typeface="Arial" panose="020B0604020202020204" pitchFamily="34" charset="0"/>
              <a:buChar char="•"/>
            </a:pPr>
            <a:r>
              <a:rPr lang="pt-BR" sz="2400" dirty="0" smtClean="0"/>
              <a:t>ADD196 (Antena DF).</a:t>
            </a:r>
            <a:endParaRPr lang="es-EC" sz="2400" dirty="0"/>
          </a:p>
          <a:p>
            <a:endParaRPr lang="es-EC" sz="2400" dirty="0" smtClean="0"/>
          </a:p>
          <a:p>
            <a:endParaRPr lang="es-EC" sz="2400" dirty="0"/>
          </a:p>
          <a:p>
            <a:r>
              <a:rPr lang="es-EC" sz="2400" b="1" dirty="0"/>
              <a:t>Recursos de </a:t>
            </a:r>
            <a:r>
              <a:rPr lang="es-EC" sz="2400" b="1" dirty="0" smtClean="0"/>
              <a:t>Software:</a:t>
            </a:r>
            <a:endParaRPr lang="es-EC" sz="2400" b="1" dirty="0"/>
          </a:p>
          <a:p>
            <a:endParaRPr lang="es-EC" sz="2400" dirty="0" smtClean="0"/>
          </a:p>
          <a:p>
            <a:pPr marL="342900" indent="-342900">
              <a:buFont typeface="Arial" panose="020B0604020202020204" pitchFamily="34" charset="0"/>
              <a:buChar char="•"/>
            </a:pPr>
            <a:r>
              <a:rPr lang="es-EC" sz="2400" i="1" dirty="0" smtClean="0"/>
              <a:t>Visual </a:t>
            </a:r>
            <a:r>
              <a:rPr lang="es-EC" sz="2400" i="1" dirty="0"/>
              <a:t>Studio Enterprise 2017</a:t>
            </a:r>
            <a:endParaRPr lang="es-EC" sz="2400" i="1" dirty="0" smtClean="0"/>
          </a:p>
          <a:p>
            <a:endParaRPr lang="es-EC" sz="2400" dirty="0"/>
          </a:p>
        </p:txBody>
      </p:sp>
    </p:spTree>
    <p:extLst>
      <p:ext uri="{BB962C8B-B14F-4D97-AF65-F5344CB8AC3E}">
        <p14:creationId xmlns:p14="http://schemas.microsoft.com/office/powerpoint/2010/main" val="209477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20545" y="799925"/>
            <a:ext cx="11174150" cy="461665"/>
          </a:xfrm>
          <a:prstGeom prst="rect">
            <a:avLst/>
          </a:prstGeom>
        </p:spPr>
        <p:txBody>
          <a:bodyPr wrap="square">
            <a:spAutoFit/>
          </a:bodyPr>
          <a:lstStyle/>
          <a:p>
            <a:pPr algn="ctr"/>
            <a:r>
              <a:rPr lang="es-EC" sz="2400" b="1" dirty="0"/>
              <a:t>DDF-255 </a:t>
            </a:r>
            <a:r>
              <a:rPr lang="es-EC" sz="2400" b="1" i="1" dirty="0"/>
              <a:t>Digital Direction </a:t>
            </a:r>
            <a:r>
              <a:rPr lang="es-EC" sz="2400" b="1" i="1" dirty="0" smtClean="0"/>
              <a:t>Finder</a:t>
            </a:r>
          </a:p>
        </p:txBody>
      </p:sp>
      <p:sp>
        <p:nvSpPr>
          <p:cNvPr id="14" name="Título 1"/>
          <p:cNvSpPr txBox="1">
            <a:spLocks/>
          </p:cNvSpPr>
          <p:nvPr/>
        </p:nvSpPr>
        <p:spPr>
          <a:xfrm>
            <a:off x="849820" y="202032"/>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MÉTODOS Y MATERIALES</a:t>
            </a:r>
            <a:endParaRPr lang="es-EC" sz="2800" b="1" dirty="0">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2122616747"/>
              </p:ext>
            </p:extLst>
          </p:nvPr>
        </p:nvGraphicFramePr>
        <p:xfrm>
          <a:off x="2281839" y="135365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700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303976" y="615337"/>
            <a:ext cx="11174150" cy="461665"/>
          </a:xfrm>
          <a:prstGeom prst="rect">
            <a:avLst/>
          </a:prstGeom>
        </p:spPr>
        <p:txBody>
          <a:bodyPr wrap="square">
            <a:spAutoFit/>
          </a:bodyPr>
          <a:lstStyle/>
          <a:p>
            <a:r>
              <a:rPr lang="es-ES" sz="2400" b="1" dirty="0" smtClean="0"/>
              <a:t>APLICACIONES DEL EQUIPO:</a:t>
            </a:r>
            <a:endParaRPr lang="es-ES" sz="2400" b="1" dirty="0" smtClean="0"/>
          </a:p>
        </p:txBody>
      </p:sp>
      <p:sp>
        <p:nvSpPr>
          <p:cNvPr id="15" name="Título 1"/>
          <p:cNvSpPr txBox="1">
            <a:spLocks/>
          </p:cNvSpPr>
          <p:nvPr/>
        </p:nvSpPr>
        <p:spPr>
          <a:xfrm>
            <a:off x="827662" y="136660"/>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MÉTODOS Y MATERIALES</a:t>
            </a:r>
            <a:endParaRPr lang="es-EC" sz="2800" b="1" dirty="0">
              <a:latin typeface="Arial" panose="020B0604020202020204" pitchFamily="34" charset="0"/>
              <a:cs typeface="Arial" panose="020B0604020202020204" pitchFamily="34" charset="0"/>
            </a:endParaRPr>
          </a:p>
        </p:txBody>
      </p:sp>
      <p:graphicFrame>
        <p:nvGraphicFramePr>
          <p:cNvPr id="11" name="Diagrama 10"/>
          <p:cNvGraphicFramePr/>
          <p:nvPr>
            <p:extLst>
              <p:ext uri="{D42A27DB-BD31-4B8C-83A1-F6EECF244321}">
                <p14:modId xmlns:p14="http://schemas.microsoft.com/office/powerpoint/2010/main" val="3374921503"/>
              </p:ext>
            </p:extLst>
          </p:nvPr>
        </p:nvGraphicFramePr>
        <p:xfrm>
          <a:off x="2032000" y="719666"/>
          <a:ext cx="944612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582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20545" y="801305"/>
            <a:ext cx="11174150" cy="461665"/>
          </a:xfrm>
          <a:prstGeom prst="rect">
            <a:avLst/>
          </a:prstGeom>
        </p:spPr>
        <p:txBody>
          <a:bodyPr wrap="square">
            <a:spAutoFit/>
          </a:bodyPr>
          <a:lstStyle/>
          <a:p>
            <a:r>
              <a:rPr lang="es-ES" sz="2400" b="1" dirty="0" smtClean="0"/>
              <a:t>ANTENA ADD196 V/UHF</a:t>
            </a:r>
            <a:endParaRPr lang="es-ES" sz="2400" b="1" dirty="0" smtClean="0"/>
          </a:p>
        </p:txBody>
      </p:sp>
      <p:sp>
        <p:nvSpPr>
          <p:cNvPr id="12" name="Título 1"/>
          <p:cNvSpPr txBox="1">
            <a:spLocks/>
          </p:cNvSpPr>
          <p:nvPr/>
        </p:nvSpPr>
        <p:spPr>
          <a:xfrm>
            <a:off x="520545" y="193355"/>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MÉTODOS Y MATERIALES</a:t>
            </a:r>
            <a:endParaRPr lang="es-EC" sz="2800" b="1" dirty="0">
              <a:latin typeface="Arial" panose="020B0604020202020204" pitchFamily="34" charset="0"/>
              <a:cs typeface="Arial" panose="020B0604020202020204" pitchFamily="34" charset="0"/>
            </a:endParaRPr>
          </a:p>
        </p:txBody>
      </p:sp>
      <p:sp>
        <p:nvSpPr>
          <p:cNvPr id="5" name="Rectángulo 4"/>
          <p:cNvSpPr/>
          <p:nvPr/>
        </p:nvSpPr>
        <p:spPr>
          <a:xfrm>
            <a:off x="520545" y="1238272"/>
            <a:ext cx="5182423" cy="5170646"/>
          </a:xfrm>
          <a:prstGeom prst="rect">
            <a:avLst/>
          </a:prstGeom>
        </p:spPr>
        <p:txBody>
          <a:bodyPr wrap="square">
            <a:spAutoFit/>
          </a:bodyPr>
          <a:lstStyle/>
          <a:p>
            <a:pPr algn="just"/>
            <a:r>
              <a:rPr lang="es-EC" sz="2200" dirty="0"/>
              <a:t>Este equipo posee una alta precisión y sensibilidad DF (Direction Finding), así como alta inmunidad a las reflexiones debido a la gran cantidad de elementos de antena que posee, cuenta con un arreglo de 9 antenas colocadas circularmente, opera en el rango de frecuencias de 20 MHz hasta 1.3 GHz con polarización vertical</a:t>
            </a:r>
            <a:r>
              <a:rPr lang="es-EC" sz="2200" dirty="0" smtClean="0"/>
              <a:t>.</a:t>
            </a:r>
          </a:p>
          <a:p>
            <a:pPr algn="just"/>
            <a:endParaRPr lang="es-EC" sz="2200" dirty="0"/>
          </a:p>
          <a:p>
            <a:pPr algn="just"/>
            <a:r>
              <a:rPr lang="es-EC" sz="2200" dirty="0"/>
              <a:t>La antena ADD196 se caracteriza por no pesar mucho y poseer un tamaño compacto. Esta antena es adecuada tanto para uso móvil como estacionario y puede operarse incluso en condiciones ambientales adversas. </a:t>
            </a:r>
          </a:p>
        </p:txBody>
      </p:sp>
      <p:pic>
        <p:nvPicPr>
          <p:cNvPr id="6" name="Imagen 5"/>
          <p:cNvPicPr>
            <a:picLocks noChangeAspect="1"/>
          </p:cNvPicPr>
          <p:nvPr/>
        </p:nvPicPr>
        <p:blipFill>
          <a:blip r:embed="rId3"/>
          <a:stretch>
            <a:fillRect/>
          </a:stretch>
        </p:blipFill>
        <p:spPr>
          <a:xfrm>
            <a:off x="6533397" y="1547152"/>
            <a:ext cx="4803915" cy="4040838"/>
          </a:xfrm>
          <a:prstGeom prst="rect">
            <a:avLst/>
          </a:prstGeom>
        </p:spPr>
      </p:pic>
    </p:spTree>
    <p:extLst>
      <p:ext uri="{BB962C8B-B14F-4D97-AF65-F5344CB8AC3E}">
        <p14:creationId xmlns:p14="http://schemas.microsoft.com/office/powerpoint/2010/main" val="1556891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redondeado 42"/>
          <p:cNvSpPr/>
          <p:nvPr/>
        </p:nvSpPr>
        <p:spPr>
          <a:xfrm>
            <a:off x="6524662" y="3830328"/>
            <a:ext cx="4607163" cy="228566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 name="Título 1"/>
          <p:cNvSpPr>
            <a:spLocks noGrp="1"/>
          </p:cNvSpPr>
          <p:nvPr>
            <p:ph type="title"/>
          </p:nvPr>
        </p:nvSpPr>
        <p:spPr>
          <a:xfrm>
            <a:off x="413776" y="3551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ANTECEDENTES</a:t>
            </a:r>
            <a:endParaRPr lang="es-EC" sz="2800" b="1" dirty="0">
              <a:latin typeface="Arial" panose="020B0604020202020204" pitchFamily="34" charset="0"/>
              <a:cs typeface="Arial" panose="020B0604020202020204" pitchFamily="34" charset="0"/>
            </a:endParaRPr>
          </a:p>
        </p:txBody>
      </p:sp>
      <p:sp>
        <p:nvSpPr>
          <p:cNvPr id="18" name="Rectángulo redondeado 17"/>
          <p:cNvSpPr/>
          <p:nvPr/>
        </p:nvSpPr>
        <p:spPr>
          <a:xfrm>
            <a:off x="360192" y="1341418"/>
            <a:ext cx="5377998" cy="2045357"/>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p:cNvSpPr txBox="1"/>
          <p:nvPr/>
        </p:nvSpPr>
        <p:spPr>
          <a:xfrm>
            <a:off x="303122" y="1392527"/>
            <a:ext cx="5492137" cy="1938992"/>
          </a:xfrm>
          <a:prstGeom prst="rect">
            <a:avLst/>
          </a:prstGeom>
          <a:noFill/>
        </p:spPr>
        <p:txBody>
          <a:bodyPr wrap="square" rtlCol="0">
            <a:spAutoFit/>
          </a:bodyPr>
          <a:lstStyle/>
          <a:p>
            <a:pPr algn="ctr"/>
            <a:r>
              <a:rPr lang="es-ES" sz="2400" dirty="0" smtClean="0"/>
              <a:t>AGRUCOMGE tiene </a:t>
            </a:r>
            <a:r>
              <a:rPr lang="es-ES" sz="2400" dirty="0"/>
              <a:t>la necesidad operativa de conocer y monitorear la ubicación de diferentes emisores de RF, para lo cual  existen equipos especializados en dichas funcionalidades.</a:t>
            </a:r>
            <a:endParaRPr lang="es-EC" sz="3200" dirty="0"/>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40" name="Rectángulo redondeado 39"/>
          <p:cNvSpPr/>
          <p:nvPr/>
        </p:nvSpPr>
        <p:spPr>
          <a:xfrm>
            <a:off x="6431899" y="1319377"/>
            <a:ext cx="4795305" cy="192411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6" name="CuadroTexto 5"/>
          <p:cNvSpPr txBox="1"/>
          <p:nvPr/>
        </p:nvSpPr>
        <p:spPr>
          <a:xfrm>
            <a:off x="6393301" y="1443610"/>
            <a:ext cx="184731" cy="369332"/>
          </a:xfrm>
          <a:prstGeom prst="rect">
            <a:avLst/>
          </a:prstGeom>
          <a:noFill/>
        </p:spPr>
        <p:txBody>
          <a:bodyPr wrap="none" rtlCol="0">
            <a:spAutoFit/>
          </a:bodyPr>
          <a:lstStyle/>
          <a:p>
            <a:endParaRPr lang="es-ES_tradnl" b="1" dirty="0"/>
          </a:p>
        </p:txBody>
      </p:sp>
      <p:sp>
        <p:nvSpPr>
          <p:cNvPr id="31" name="CuadroTexto 30"/>
          <p:cNvSpPr txBox="1"/>
          <p:nvPr/>
        </p:nvSpPr>
        <p:spPr>
          <a:xfrm>
            <a:off x="6578032" y="1415832"/>
            <a:ext cx="4607841" cy="1938992"/>
          </a:xfrm>
          <a:prstGeom prst="rect">
            <a:avLst/>
          </a:prstGeom>
          <a:noFill/>
        </p:spPr>
        <p:txBody>
          <a:bodyPr wrap="square" rtlCol="0">
            <a:spAutoFit/>
          </a:bodyPr>
          <a:lstStyle/>
          <a:p>
            <a:pPr algn="ctr"/>
            <a:r>
              <a:rPr lang="es-ES" sz="2400" dirty="0"/>
              <a:t>A nivel </a:t>
            </a:r>
            <a:r>
              <a:rPr lang="es-ES" sz="2400" dirty="0" smtClean="0"/>
              <a:t>nacional  </a:t>
            </a:r>
            <a:r>
              <a:rPr lang="es-ES" sz="2400" dirty="0"/>
              <a:t>existen </a:t>
            </a:r>
            <a:r>
              <a:rPr lang="es-ES" sz="2400" dirty="0" smtClean="0"/>
              <a:t>varios equipos </a:t>
            </a:r>
            <a:r>
              <a:rPr lang="es-ES" sz="2400" dirty="0"/>
              <a:t>con estas características por sus altos costos comerciales (alrededor de los 500.000 </a:t>
            </a:r>
            <a:r>
              <a:rPr lang="es-ES" sz="2400" dirty="0" smtClean="0"/>
              <a:t>USD), no pueden ser adquiridos</a:t>
            </a:r>
            <a:r>
              <a:rPr lang="es-ES" dirty="0" smtClean="0"/>
              <a:t>, </a:t>
            </a:r>
            <a:endParaRPr lang="es-EC" sz="2400" dirty="0"/>
          </a:p>
        </p:txBody>
      </p:sp>
      <p:sp>
        <p:nvSpPr>
          <p:cNvPr id="37" name="CuadroTexto 36"/>
          <p:cNvSpPr txBox="1"/>
          <p:nvPr/>
        </p:nvSpPr>
        <p:spPr>
          <a:xfrm>
            <a:off x="514295" y="3866638"/>
            <a:ext cx="4950291" cy="1938992"/>
          </a:xfrm>
          <a:prstGeom prst="rect">
            <a:avLst/>
          </a:prstGeom>
          <a:noFill/>
        </p:spPr>
        <p:txBody>
          <a:bodyPr wrap="square" rtlCol="0">
            <a:spAutoFit/>
          </a:bodyPr>
          <a:lstStyle/>
          <a:p>
            <a:pPr algn="ctr"/>
            <a:r>
              <a:rPr lang="es-EC" sz="2400" dirty="0"/>
              <a:t>El método DF de interferómetro correlativo se basa en la medición de las diferencias de fase entre el elemento de antena de referencia y los otros elementos de una antena </a:t>
            </a:r>
            <a:r>
              <a:rPr lang="es-EC" sz="2400" dirty="0" smtClean="0"/>
              <a:t>DF.</a:t>
            </a:r>
            <a:endParaRPr lang="es-EC" sz="2400" dirty="0"/>
          </a:p>
        </p:txBody>
      </p:sp>
      <p:sp>
        <p:nvSpPr>
          <p:cNvPr id="38" name="Rectángulo redondeado 37"/>
          <p:cNvSpPr/>
          <p:nvPr/>
        </p:nvSpPr>
        <p:spPr>
          <a:xfrm>
            <a:off x="425653" y="3951797"/>
            <a:ext cx="5099704" cy="2004117"/>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CuadroTexto 41"/>
          <p:cNvSpPr txBox="1"/>
          <p:nvPr/>
        </p:nvSpPr>
        <p:spPr>
          <a:xfrm>
            <a:off x="6524662" y="3851456"/>
            <a:ext cx="4351344" cy="2308324"/>
          </a:xfrm>
          <a:prstGeom prst="rect">
            <a:avLst/>
          </a:prstGeom>
          <a:noFill/>
        </p:spPr>
        <p:txBody>
          <a:bodyPr wrap="square" rtlCol="0">
            <a:spAutoFit/>
          </a:bodyPr>
          <a:lstStyle/>
          <a:p>
            <a:pPr algn="ctr"/>
            <a:r>
              <a:rPr lang="es-EC" sz="2400" dirty="0"/>
              <a:t>Para medir el ángulo de fase entre las señales de dos elementos de antena por medio de un único receptor, se utiliza un método patentado de Rohde &amp; 2 Schwarz</a:t>
            </a:r>
            <a:endParaRPr lang="es-EC" sz="3200" dirty="0"/>
          </a:p>
        </p:txBody>
      </p:sp>
      <p:sp>
        <p:nvSpPr>
          <p:cNvPr id="26" name="Flecha derecha 25"/>
          <p:cNvSpPr/>
          <p:nvPr/>
        </p:nvSpPr>
        <p:spPr>
          <a:xfrm>
            <a:off x="5818235" y="1761664"/>
            <a:ext cx="590688" cy="57859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_tradnl"/>
          </a:p>
        </p:txBody>
      </p:sp>
      <p:sp>
        <p:nvSpPr>
          <p:cNvPr id="29" name="Flecha abajo 28"/>
          <p:cNvSpPr/>
          <p:nvPr/>
        </p:nvSpPr>
        <p:spPr>
          <a:xfrm>
            <a:off x="8638723" y="3386775"/>
            <a:ext cx="457150" cy="44355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25299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9" name="Rectángulo 8"/>
          <p:cNvSpPr/>
          <p:nvPr/>
        </p:nvSpPr>
        <p:spPr>
          <a:xfrm>
            <a:off x="430956" y="729751"/>
            <a:ext cx="11174150" cy="461665"/>
          </a:xfrm>
          <a:prstGeom prst="rect">
            <a:avLst/>
          </a:prstGeom>
        </p:spPr>
        <p:txBody>
          <a:bodyPr wrap="square">
            <a:spAutoFit/>
          </a:bodyPr>
          <a:lstStyle/>
          <a:p>
            <a:r>
              <a:rPr lang="es-ES" sz="2400" b="1" dirty="0" smtClean="0"/>
              <a:t>PUESTA EN OPERACIÓN DEL SISTEMA</a:t>
            </a:r>
            <a:endParaRPr lang="es-ES" sz="2400" b="1" dirty="0" smtClean="0"/>
          </a:p>
        </p:txBody>
      </p:sp>
      <p:graphicFrame>
        <p:nvGraphicFramePr>
          <p:cNvPr id="13" name="Diagrama 12"/>
          <p:cNvGraphicFramePr/>
          <p:nvPr>
            <p:extLst>
              <p:ext uri="{D42A27DB-BD31-4B8C-83A1-F6EECF244321}">
                <p14:modId xmlns:p14="http://schemas.microsoft.com/office/powerpoint/2010/main" val="1706589041"/>
              </p:ext>
            </p:extLst>
          </p:nvPr>
        </p:nvGraphicFramePr>
        <p:xfrm>
          <a:off x="2281839" y="135365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0846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148857" y="1284264"/>
            <a:ext cx="3960380" cy="461665"/>
          </a:xfrm>
          <a:prstGeom prst="rect">
            <a:avLst/>
          </a:prstGeom>
        </p:spPr>
        <p:txBody>
          <a:bodyPr wrap="none">
            <a:spAutoFit/>
          </a:bodyPr>
          <a:lstStyle/>
          <a:p>
            <a:pPr algn="just"/>
            <a:r>
              <a:rPr lang="es-EC" sz="2400" b="1" dirty="0" smtClean="0"/>
              <a:t>ESTADO ACTUAL DEL EQUIPO </a:t>
            </a:r>
            <a:endParaRPr lang="es-EC" sz="2400" b="1" dirty="0"/>
          </a:p>
        </p:txBody>
      </p:sp>
      <p:graphicFrame>
        <p:nvGraphicFramePr>
          <p:cNvPr id="4" name="Diagrama 3"/>
          <p:cNvGraphicFramePr/>
          <p:nvPr>
            <p:extLst>
              <p:ext uri="{D42A27DB-BD31-4B8C-83A1-F6EECF244321}">
                <p14:modId xmlns:p14="http://schemas.microsoft.com/office/powerpoint/2010/main" val="380851823"/>
              </p:ext>
            </p:extLst>
          </p:nvPr>
        </p:nvGraphicFramePr>
        <p:xfrm>
          <a:off x="1276272" y="729751"/>
          <a:ext cx="10249981" cy="5416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520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293206" y="749642"/>
            <a:ext cx="3655681" cy="461665"/>
          </a:xfrm>
          <a:prstGeom prst="rect">
            <a:avLst/>
          </a:prstGeom>
        </p:spPr>
        <p:txBody>
          <a:bodyPr wrap="none">
            <a:spAutoFit/>
          </a:bodyPr>
          <a:lstStyle/>
          <a:p>
            <a:pPr algn="just"/>
            <a:r>
              <a:rPr lang="es-EC" sz="2400" b="1" dirty="0" smtClean="0"/>
              <a:t>CALIBRACIÓN DEL COMPÁS</a:t>
            </a:r>
            <a:endParaRPr lang="es-EC" sz="2400" b="1" dirty="0"/>
          </a:p>
        </p:txBody>
      </p:sp>
      <p:sp>
        <p:nvSpPr>
          <p:cNvPr id="4" name="Rectángulo 3"/>
          <p:cNvSpPr/>
          <p:nvPr/>
        </p:nvSpPr>
        <p:spPr>
          <a:xfrm>
            <a:off x="293206" y="1524924"/>
            <a:ext cx="6096000" cy="4524315"/>
          </a:xfrm>
          <a:prstGeom prst="rect">
            <a:avLst/>
          </a:prstGeom>
        </p:spPr>
        <p:txBody>
          <a:bodyPr>
            <a:spAutoFit/>
          </a:bodyPr>
          <a:lstStyle/>
          <a:p>
            <a:pPr algn="just"/>
            <a:r>
              <a:rPr lang="es-EC" sz="2400" dirty="0"/>
              <a:t>Se procede a ubicar el trípode de la antena de manera correcta, utilizando un nivel en varias posiciones del </a:t>
            </a:r>
            <a:r>
              <a:rPr lang="es-EC" sz="2400" dirty="0" smtClean="0"/>
              <a:t>mismo, </a:t>
            </a:r>
            <a:r>
              <a:rPr lang="es-EC" sz="2400" dirty="0"/>
              <a:t>de tal manera que la antena quede equilibrada, se traza una circunferencia concéntrica en el punto medio del mismo, para la calibración se necesita rotar la antena 360º, tomando medidas a pasos de 45º, con lo cual se procede a inscribir en la circunferencia un </a:t>
            </a:r>
            <a:r>
              <a:rPr lang="es-EC" sz="2400" dirty="0" smtClean="0"/>
              <a:t>octágono, </a:t>
            </a:r>
            <a:r>
              <a:rPr lang="es-EC" sz="2400" dirty="0"/>
              <a:t>los datos son registrados en el equipo cada vez que el norte de la antena cruce por un vértice de la figura inscrita en la circunferencia.</a:t>
            </a:r>
          </a:p>
        </p:txBody>
      </p:sp>
      <p:pic>
        <p:nvPicPr>
          <p:cNvPr id="5" name="Imagen 4"/>
          <p:cNvPicPr>
            <a:picLocks noChangeAspect="1"/>
          </p:cNvPicPr>
          <p:nvPr/>
        </p:nvPicPr>
        <p:blipFill>
          <a:blip r:embed="rId3"/>
          <a:stretch>
            <a:fillRect/>
          </a:stretch>
        </p:blipFill>
        <p:spPr>
          <a:xfrm>
            <a:off x="6513286" y="1814115"/>
            <a:ext cx="2486335" cy="3352800"/>
          </a:xfrm>
          <a:prstGeom prst="rect">
            <a:avLst/>
          </a:prstGeom>
        </p:spPr>
      </p:pic>
      <p:pic>
        <p:nvPicPr>
          <p:cNvPr id="6" name="Imagen 5"/>
          <p:cNvPicPr>
            <a:picLocks noChangeAspect="1"/>
          </p:cNvPicPr>
          <p:nvPr/>
        </p:nvPicPr>
        <p:blipFill>
          <a:blip r:embed="rId4"/>
          <a:stretch>
            <a:fillRect/>
          </a:stretch>
        </p:blipFill>
        <p:spPr>
          <a:xfrm>
            <a:off x="9229730" y="1814115"/>
            <a:ext cx="2657475" cy="3352800"/>
          </a:xfrm>
          <a:prstGeom prst="rect">
            <a:avLst/>
          </a:prstGeom>
        </p:spPr>
      </p:pic>
    </p:spTree>
    <p:extLst>
      <p:ext uri="{BB962C8B-B14F-4D97-AF65-F5344CB8AC3E}">
        <p14:creationId xmlns:p14="http://schemas.microsoft.com/office/powerpoint/2010/main" val="2335523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430324" y="1563041"/>
            <a:ext cx="7582708" cy="4893647"/>
          </a:xfrm>
          <a:prstGeom prst="rect">
            <a:avLst/>
          </a:prstGeom>
          <a:noFill/>
        </p:spPr>
        <p:txBody>
          <a:bodyPr wrap="square" rtlCol="0">
            <a:spAutoFit/>
          </a:bodyPr>
          <a:lstStyle/>
          <a:p>
            <a:pPr algn="just"/>
            <a:r>
              <a:rPr lang="es-EC" sz="2400" dirty="0"/>
              <a:t>El procedimiento a seguir es el siguiente, para generar señales hacemos uso de una antena log-periódica ubicada primero en polarización vertical y luego en polarización horizontal, un generador de señales con alta potencia </a:t>
            </a:r>
            <a:r>
              <a:rPr lang="es-EC" sz="2400" dirty="0" smtClean="0"/>
              <a:t>llamado </a:t>
            </a:r>
            <a:r>
              <a:rPr lang="es-EC" sz="2400" i="1" dirty="0"/>
              <a:t>“E4438C ESG Vector Signal Generator”</a:t>
            </a:r>
            <a:r>
              <a:rPr lang="es-EC" sz="2400" dirty="0"/>
              <a:t>, se procede a conectar la antena </a:t>
            </a:r>
            <a:r>
              <a:rPr lang="es-EC" sz="2400" i="1" dirty="0"/>
              <a:t>R&amp;S </a:t>
            </a:r>
            <a:r>
              <a:rPr lang="es-EC" sz="2400" i="1" dirty="0" smtClean="0"/>
              <a:t>ADD196.</a:t>
            </a:r>
          </a:p>
          <a:p>
            <a:pPr algn="just"/>
            <a:endParaRPr lang="es-EC" sz="2400" i="1" dirty="0"/>
          </a:p>
          <a:p>
            <a:pPr algn="just"/>
            <a:r>
              <a:rPr lang="es-EC" sz="2400" dirty="0"/>
              <a:t>Para verificar el correcto funcionamiento del sistema se procede a generar señales en 600, 700, 800, 900 y 1000 MHz, dado esto en el equipo R&amp;S DDF255, se procede a monitorear las señales y a emplear la aplicación de DF del mismo, con lo cual tendremos lecturas de detección del ángulo de arribo de las señales </a:t>
            </a:r>
            <a:r>
              <a:rPr lang="es-EC" sz="2400" dirty="0" smtClean="0"/>
              <a:t>generadas.</a:t>
            </a:r>
            <a:endParaRPr lang="es-ES" sz="2400" dirty="0"/>
          </a:p>
        </p:txBody>
      </p:sp>
      <p:sp>
        <p:nvSpPr>
          <p:cNvPr id="3" name="Rectángulo 2"/>
          <p:cNvSpPr/>
          <p:nvPr/>
        </p:nvSpPr>
        <p:spPr>
          <a:xfrm>
            <a:off x="430324" y="749642"/>
            <a:ext cx="3381439" cy="461665"/>
          </a:xfrm>
          <a:prstGeom prst="rect">
            <a:avLst/>
          </a:prstGeom>
        </p:spPr>
        <p:txBody>
          <a:bodyPr wrap="none">
            <a:spAutoFit/>
          </a:bodyPr>
          <a:lstStyle/>
          <a:p>
            <a:pPr algn="just"/>
            <a:r>
              <a:rPr lang="es-EC" sz="2400" b="1" dirty="0" smtClean="0"/>
              <a:t>PRUEBAS EN INTERIORES</a:t>
            </a:r>
            <a:endParaRPr lang="es-EC" sz="2400" b="1" dirty="0"/>
          </a:p>
        </p:txBody>
      </p:sp>
      <p:pic>
        <p:nvPicPr>
          <p:cNvPr id="5" name="Imagen 4"/>
          <p:cNvPicPr>
            <a:picLocks noChangeAspect="1"/>
          </p:cNvPicPr>
          <p:nvPr/>
        </p:nvPicPr>
        <p:blipFill>
          <a:blip r:embed="rId3"/>
          <a:stretch>
            <a:fillRect/>
          </a:stretch>
        </p:blipFill>
        <p:spPr>
          <a:xfrm>
            <a:off x="8205542" y="2017521"/>
            <a:ext cx="3681663" cy="3840480"/>
          </a:xfrm>
          <a:prstGeom prst="rect">
            <a:avLst/>
          </a:prstGeom>
        </p:spPr>
      </p:pic>
    </p:spTree>
    <p:extLst>
      <p:ext uri="{BB962C8B-B14F-4D97-AF65-F5344CB8AC3E}">
        <p14:creationId xmlns:p14="http://schemas.microsoft.com/office/powerpoint/2010/main" val="1137446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pic>
        <p:nvPicPr>
          <p:cNvPr id="4" name="Imagen 3"/>
          <p:cNvPicPr>
            <a:picLocks noChangeAspect="1"/>
          </p:cNvPicPr>
          <p:nvPr/>
        </p:nvPicPr>
        <p:blipFill>
          <a:blip r:embed="rId3"/>
          <a:stretch>
            <a:fillRect/>
          </a:stretch>
        </p:blipFill>
        <p:spPr>
          <a:xfrm>
            <a:off x="1391455" y="1138866"/>
            <a:ext cx="5213786" cy="4997239"/>
          </a:xfrm>
          <a:prstGeom prst="rect">
            <a:avLst/>
          </a:prstGeom>
        </p:spPr>
      </p:pic>
      <p:pic>
        <p:nvPicPr>
          <p:cNvPr id="5" name="Imagen 4"/>
          <p:cNvPicPr>
            <a:picLocks noChangeAspect="1"/>
          </p:cNvPicPr>
          <p:nvPr/>
        </p:nvPicPr>
        <p:blipFill>
          <a:blip r:embed="rId4"/>
          <a:stretch>
            <a:fillRect/>
          </a:stretch>
        </p:blipFill>
        <p:spPr>
          <a:xfrm>
            <a:off x="7438523" y="1259369"/>
            <a:ext cx="3798972" cy="4507935"/>
          </a:xfrm>
          <a:prstGeom prst="rect">
            <a:avLst/>
          </a:prstGeom>
        </p:spPr>
      </p:pic>
    </p:spTree>
    <p:extLst>
      <p:ext uri="{BB962C8B-B14F-4D97-AF65-F5344CB8AC3E}">
        <p14:creationId xmlns:p14="http://schemas.microsoft.com/office/powerpoint/2010/main" val="3107330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32114" y="749642"/>
            <a:ext cx="3177858" cy="461665"/>
          </a:xfrm>
          <a:prstGeom prst="rect">
            <a:avLst/>
          </a:prstGeom>
        </p:spPr>
        <p:txBody>
          <a:bodyPr wrap="none">
            <a:spAutoFit/>
          </a:bodyPr>
          <a:lstStyle/>
          <a:p>
            <a:pPr algn="just"/>
            <a:r>
              <a:rPr lang="es-EC" sz="2400" b="1" dirty="0" smtClean="0"/>
              <a:t>MODELO MATEMÁTICO</a:t>
            </a:r>
            <a:endParaRPr lang="es-EC" sz="2400" b="1" dirty="0"/>
          </a:p>
        </p:txBody>
      </p:sp>
      <p:sp>
        <p:nvSpPr>
          <p:cNvPr id="4" name="Rectángulo 3"/>
          <p:cNvSpPr/>
          <p:nvPr/>
        </p:nvSpPr>
        <p:spPr>
          <a:xfrm>
            <a:off x="520545" y="1303193"/>
            <a:ext cx="6241202" cy="5262979"/>
          </a:xfrm>
          <a:prstGeom prst="rect">
            <a:avLst/>
          </a:prstGeom>
        </p:spPr>
        <p:txBody>
          <a:bodyPr wrap="square">
            <a:spAutoFit/>
          </a:bodyPr>
          <a:lstStyle/>
          <a:p>
            <a:pPr algn="just"/>
            <a:r>
              <a:rPr lang="es-EC" sz="2400" dirty="0" smtClean="0"/>
              <a:t>El método de interferometría correlativa con un solo canal, </a:t>
            </a:r>
            <a:r>
              <a:rPr lang="es-EC" sz="2400" dirty="0"/>
              <a:t>se basa en la determinación de las diferencias de fase entre un elemento de referencia y los otros elementos de la antena del sistema de DF</a:t>
            </a:r>
            <a:r>
              <a:rPr lang="es-EC" sz="2400" dirty="0" smtClean="0"/>
              <a:t>.</a:t>
            </a:r>
          </a:p>
          <a:p>
            <a:pPr algn="just"/>
            <a:endParaRPr lang="es-EC" sz="2400" dirty="0"/>
          </a:p>
          <a:p>
            <a:pPr algn="just"/>
            <a:r>
              <a:rPr lang="es-EC" sz="2400" dirty="0"/>
              <a:t>Para el efecto, la señal </a:t>
            </a:r>
            <a:r>
              <a:rPr lang="es-EC" sz="2400" dirty="0" smtClean="0">
                <a:latin typeface="Times New Roman" panose="02020603050405020304" pitchFamily="18" charset="0"/>
                <a:cs typeface="Times New Roman" panose="02020603050405020304" pitchFamily="18" charset="0"/>
              </a:rPr>
              <a:t>del</a:t>
            </a:r>
            <a:r>
              <a:rPr lang="es-EC" sz="2400" dirty="0" smtClean="0"/>
              <a:t> </a:t>
            </a:r>
            <a:r>
              <a:rPr lang="es-EC" sz="2400" dirty="0"/>
              <a:t>elemento de referencia se suma a la señal de otro elemento que es procesado secuencialmente por 4 </a:t>
            </a:r>
            <a:r>
              <a:rPr lang="es-EC" sz="2400" dirty="0" smtClean="0"/>
              <a:t>desfasadores (</a:t>
            </a:r>
            <a:r>
              <a:rPr lang="es-EC" sz="2400" dirty="0" smtClean="0">
                <a:latin typeface="Times New Roman" panose="02020603050405020304" pitchFamily="18" charset="0"/>
                <a:cs typeface="Times New Roman" panose="02020603050405020304" pitchFamily="18" charset="0"/>
              </a:rPr>
              <a:t>0º, 90º, 180º y 270º)</a:t>
            </a:r>
            <a:r>
              <a:rPr lang="es-EC" sz="2400" dirty="0" smtClean="0"/>
              <a:t>, </a:t>
            </a:r>
            <a:r>
              <a:rPr lang="es-EC" sz="2400" dirty="0"/>
              <a:t>conforme </a:t>
            </a:r>
            <a:r>
              <a:rPr lang="es-EC" sz="2400" dirty="0" smtClean="0"/>
              <a:t>se muestra en el diagrama, </a:t>
            </a:r>
            <a:r>
              <a:rPr lang="es-EC" sz="2400" dirty="0"/>
              <a:t>dando como resultados 4 diferentes amplitudes </a:t>
            </a:r>
            <a:r>
              <a:rPr lang="es-EC" sz="2400" dirty="0" smtClean="0"/>
              <a:t>(</a:t>
            </a:r>
            <a:r>
              <a:rPr lang="es-EC" sz="2400" dirty="0" smtClean="0">
                <a:latin typeface="Times New Roman" panose="02020603050405020304" pitchFamily="18" charset="0"/>
                <a:cs typeface="Times New Roman" panose="02020603050405020304" pitchFamily="18" charset="0"/>
              </a:rPr>
              <a:t>A1, A2, A3 Y A4</a:t>
            </a:r>
            <a:r>
              <a:rPr lang="es-EC" sz="2400" dirty="0" smtClean="0"/>
              <a:t>). </a:t>
            </a:r>
            <a:r>
              <a:rPr lang="es-EC" sz="2400" dirty="0"/>
              <a:t>Esto se realiza para cada uno de los demás elementos de la antena. </a:t>
            </a:r>
          </a:p>
        </p:txBody>
      </p:sp>
      <p:pic>
        <p:nvPicPr>
          <p:cNvPr id="5" name="Imagen 4"/>
          <p:cNvPicPr>
            <a:picLocks noChangeAspect="1"/>
          </p:cNvPicPr>
          <p:nvPr/>
        </p:nvPicPr>
        <p:blipFill>
          <a:blip r:embed="rId3"/>
          <a:stretch>
            <a:fillRect/>
          </a:stretch>
        </p:blipFill>
        <p:spPr>
          <a:xfrm>
            <a:off x="6833375" y="1387770"/>
            <a:ext cx="4931342" cy="4724272"/>
          </a:xfrm>
          <a:prstGeom prst="rect">
            <a:avLst/>
          </a:prstGeom>
        </p:spPr>
      </p:pic>
    </p:spTree>
    <p:extLst>
      <p:ext uri="{BB962C8B-B14F-4D97-AF65-F5344CB8AC3E}">
        <p14:creationId xmlns:p14="http://schemas.microsoft.com/office/powerpoint/2010/main" val="2570012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4" name="Rectángulo 3"/>
          <p:cNvSpPr/>
          <p:nvPr/>
        </p:nvSpPr>
        <p:spPr>
          <a:xfrm>
            <a:off x="520545" y="815701"/>
            <a:ext cx="10716949" cy="430887"/>
          </a:xfrm>
          <a:prstGeom prst="rect">
            <a:avLst/>
          </a:prstGeom>
        </p:spPr>
        <p:txBody>
          <a:bodyPr wrap="square">
            <a:spAutoFit/>
          </a:bodyPr>
          <a:lstStyle/>
          <a:p>
            <a:r>
              <a:rPr lang="es-EC" sz="2200" dirty="0"/>
              <a:t>Según (Rohde Schwarz, 2010) es posible obtener con la siguiente expresión:</a:t>
            </a:r>
          </a:p>
        </p:txBody>
      </p:sp>
      <p:pic>
        <p:nvPicPr>
          <p:cNvPr id="5" name="Imagen 4"/>
          <p:cNvPicPr>
            <a:picLocks noChangeAspect="1"/>
          </p:cNvPicPr>
          <p:nvPr/>
        </p:nvPicPr>
        <p:blipFill>
          <a:blip r:embed="rId3"/>
          <a:stretch>
            <a:fillRect/>
          </a:stretch>
        </p:blipFill>
        <p:spPr>
          <a:xfrm>
            <a:off x="3997421" y="1363314"/>
            <a:ext cx="3176783" cy="1053265"/>
          </a:xfrm>
          <a:prstGeom prst="rect">
            <a:avLst/>
          </a:prstGeom>
        </p:spPr>
      </p:pic>
      <p:sp>
        <p:nvSpPr>
          <p:cNvPr id="6" name="Rectángulo 5"/>
          <p:cNvSpPr/>
          <p:nvPr/>
        </p:nvSpPr>
        <p:spPr>
          <a:xfrm>
            <a:off x="554122" y="2585795"/>
            <a:ext cx="10683371" cy="769441"/>
          </a:xfrm>
          <a:prstGeom prst="rect">
            <a:avLst/>
          </a:prstGeom>
        </p:spPr>
        <p:txBody>
          <a:bodyPr wrap="square">
            <a:spAutoFit/>
          </a:bodyPr>
          <a:lstStyle/>
          <a:p>
            <a:r>
              <a:rPr lang="es-EC" sz="2200" dirty="0"/>
              <a:t>Para la demostración, partimos de la hipótesis que las amplitudes A1, A2, A3 y A4 pueden expresarse de la siguiente manera:</a:t>
            </a:r>
          </a:p>
        </p:txBody>
      </p:sp>
      <p:pic>
        <p:nvPicPr>
          <p:cNvPr id="7" name="Imagen 6"/>
          <p:cNvPicPr>
            <a:picLocks noChangeAspect="1"/>
          </p:cNvPicPr>
          <p:nvPr/>
        </p:nvPicPr>
        <p:blipFill>
          <a:blip r:embed="rId4"/>
          <a:stretch>
            <a:fillRect/>
          </a:stretch>
        </p:blipFill>
        <p:spPr>
          <a:xfrm>
            <a:off x="3615719" y="3524452"/>
            <a:ext cx="4325251" cy="2056267"/>
          </a:xfrm>
          <a:prstGeom prst="rect">
            <a:avLst/>
          </a:prstGeom>
        </p:spPr>
      </p:pic>
    </p:spTree>
    <p:extLst>
      <p:ext uri="{BB962C8B-B14F-4D97-AF65-F5344CB8AC3E}">
        <p14:creationId xmlns:p14="http://schemas.microsoft.com/office/powerpoint/2010/main" val="746112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4" name="Rectángulo 3"/>
          <p:cNvSpPr/>
          <p:nvPr/>
        </p:nvSpPr>
        <p:spPr>
          <a:xfrm>
            <a:off x="842210" y="1146764"/>
            <a:ext cx="10789139" cy="769441"/>
          </a:xfrm>
          <a:prstGeom prst="rect">
            <a:avLst/>
          </a:prstGeom>
        </p:spPr>
        <p:txBody>
          <a:bodyPr wrap="square">
            <a:spAutoFit/>
          </a:bodyPr>
          <a:lstStyle/>
          <a:p>
            <a:r>
              <a:rPr lang="es-EC" sz="2200" dirty="0"/>
              <a:t>Donde  </a:t>
            </a:r>
            <a:r>
              <a:rPr lang="es-EC" sz="2200" dirty="0" smtClean="0">
                <a:latin typeface="Times New Roman" panose="02020603050405020304" pitchFamily="18" charset="0"/>
                <a:cs typeface="Times New Roman" panose="02020603050405020304" pitchFamily="18" charset="0"/>
              </a:rPr>
              <a:t>A</a:t>
            </a:r>
            <a:r>
              <a:rPr lang="es-EC" sz="2200" dirty="0" smtClean="0"/>
              <a:t> es </a:t>
            </a:r>
            <a:r>
              <a:rPr lang="es-EC" sz="2200" dirty="0"/>
              <a:t>la amplitud de la señal que llega al sistema de la antena y que supuestamente es la misma para todos sus elementos y </a:t>
            </a:r>
            <a:r>
              <a:rPr lang="es-EC" sz="2200" dirty="0" smtClean="0">
                <a:latin typeface="Times New Roman" panose="02020603050405020304" pitchFamily="18" charset="0"/>
                <a:cs typeface="Times New Roman" panose="02020603050405020304" pitchFamily="18" charset="0"/>
              </a:rPr>
              <a:t>f </a:t>
            </a:r>
            <a:r>
              <a:rPr lang="es-EC" sz="2200" dirty="0" smtClean="0"/>
              <a:t>es </a:t>
            </a:r>
            <a:r>
              <a:rPr lang="es-EC" sz="2200" dirty="0"/>
              <a:t>la frecuencia de la portadora, con esto: </a:t>
            </a:r>
          </a:p>
        </p:txBody>
      </p:sp>
      <p:pic>
        <p:nvPicPr>
          <p:cNvPr id="5" name="Imagen 4"/>
          <p:cNvPicPr>
            <a:picLocks noChangeAspect="1"/>
          </p:cNvPicPr>
          <p:nvPr/>
        </p:nvPicPr>
        <p:blipFill>
          <a:blip r:embed="rId3"/>
          <a:stretch>
            <a:fillRect/>
          </a:stretch>
        </p:blipFill>
        <p:spPr>
          <a:xfrm>
            <a:off x="2165111" y="1962815"/>
            <a:ext cx="7662363" cy="2248238"/>
          </a:xfrm>
          <a:prstGeom prst="rect">
            <a:avLst/>
          </a:prstGeom>
        </p:spPr>
      </p:pic>
      <p:pic>
        <p:nvPicPr>
          <p:cNvPr id="6" name="Imagen 5"/>
          <p:cNvPicPr>
            <a:picLocks noChangeAspect="1"/>
          </p:cNvPicPr>
          <p:nvPr/>
        </p:nvPicPr>
        <p:blipFill rotWithShape="1">
          <a:blip r:embed="rId4"/>
          <a:srcRect b="12138"/>
          <a:stretch/>
        </p:blipFill>
        <p:spPr>
          <a:xfrm>
            <a:off x="2108608" y="4159276"/>
            <a:ext cx="6736266" cy="2337778"/>
          </a:xfrm>
          <a:prstGeom prst="rect">
            <a:avLst/>
          </a:prstGeom>
        </p:spPr>
      </p:pic>
    </p:spTree>
    <p:extLst>
      <p:ext uri="{BB962C8B-B14F-4D97-AF65-F5344CB8AC3E}">
        <p14:creationId xmlns:p14="http://schemas.microsoft.com/office/powerpoint/2010/main" val="1306403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520545" y="1138866"/>
            <a:ext cx="11366660" cy="769441"/>
          </a:xfrm>
          <a:prstGeom prst="rect">
            <a:avLst/>
          </a:prstGeom>
          <a:noFill/>
        </p:spPr>
        <p:txBody>
          <a:bodyPr wrap="square" rtlCol="0">
            <a:spAutoFit/>
          </a:bodyPr>
          <a:lstStyle/>
          <a:p>
            <a:pPr algn="just"/>
            <a:r>
              <a:rPr lang="es-EC" sz="2200" dirty="0"/>
              <a:t>Simplificando los cosenos y sabiendo que seno sobre coseno da tangente obtenemos la expresión </a:t>
            </a:r>
            <a:r>
              <a:rPr lang="es-EC" sz="2200" dirty="0" smtClean="0"/>
              <a:t>siguiente </a:t>
            </a:r>
            <a:r>
              <a:rPr lang="es-EC" sz="2200" dirty="0"/>
              <a:t>que es la utilizada para detectar el desfasaje entre las 2 </a:t>
            </a:r>
            <a:r>
              <a:rPr lang="es-EC" sz="2200" dirty="0" smtClean="0"/>
              <a:t>señales.</a:t>
            </a:r>
            <a:endParaRPr lang="es-ES" sz="2200" dirty="0"/>
          </a:p>
        </p:txBody>
      </p:sp>
      <p:pic>
        <p:nvPicPr>
          <p:cNvPr id="4" name="Imagen 3"/>
          <p:cNvPicPr>
            <a:picLocks noChangeAspect="1"/>
          </p:cNvPicPr>
          <p:nvPr/>
        </p:nvPicPr>
        <p:blipFill>
          <a:blip r:embed="rId3"/>
          <a:stretch>
            <a:fillRect/>
          </a:stretch>
        </p:blipFill>
        <p:spPr>
          <a:xfrm>
            <a:off x="3697397" y="1908307"/>
            <a:ext cx="4161896" cy="1270474"/>
          </a:xfrm>
          <a:prstGeom prst="rect">
            <a:avLst/>
          </a:prstGeom>
        </p:spPr>
      </p:pic>
      <mc:AlternateContent xmlns:mc="http://schemas.openxmlformats.org/markup-compatibility/2006">
        <mc:Choice xmlns:a14="http://schemas.microsoft.com/office/drawing/2010/main" Requires="a14">
          <p:sp>
            <p:nvSpPr>
              <p:cNvPr id="5" name="Rectángulo 4"/>
              <p:cNvSpPr/>
              <p:nvPr/>
            </p:nvSpPr>
            <p:spPr>
              <a:xfrm>
                <a:off x="520545" y="2983832"/>
                <a:ext cx="11366660" cy="2123658"/>
              </a:xfrm>
              <a:prstGeom prst="rect">
                <a:avLst/>
              </a:prstGeom>
            </p:spPr>
            <p:txBody>
              <a:bodyPr wrap="square">
                <a:spAutoFit/>
              </a:bodyPr>
              <a:lstStyle/>
              <a:p>
                <a:pPr algn="just"/>
                <a:r>
                  <a:rPr lang="es-EC" sz="2200" dirty="0" smtClean="0"/>
                  <a:t>La expresión obtenida, bajo los supuestos realizados, es la misma que la indicada en (Rohde Schwarz, 2010). Con esto queda demostrado que la hipótesis de los cuatros amplitudes es correcta, </a:t>
                </a:r>
                <a:r>
                  <a:rPr lang="es-EC" sz="2200" dirty="0"/>
                  <a:t>lo que nos permite establecer que, si el sistema R&amp;S DDF-255 está sintonizado a una frecuencia ligeramente diferente </a:t>
                </a:r>
                <a:r>
                  <a:rPr lang="es-EC" sz="2200" dirty="0" smtClean="0"/>
                  <a:t>de </a:t>
                </a:r>
                <a14:m>
                  <m:oMath xmlns:m="http://schemas.openxmlformats.org/officeDocument/2006/math">
                    <m:r>
                      <a:rPr lang="es-EC" sz="2200" b="0" i="1" smtClean="0">
                        <a:latin typeface="Cambria Math" panose="02040503050406030204" pitchFamily="18" charset="0"/>
                      </a:rPr>
                      <m:t>𝑓</m:t>
                    </m:r>
                  </m:oMath>
                </a14:m>
                <a:r>
                  <a:rPr lang="es-EC" sz="2200" dirty="0" smtClean="0"/>
                  <a:t>, por ejemplo </a:t>
                </a:r>
                <a14:m>
                  <m:oMath xmlns:m="http://schemas.openxmlformats.org/officeDocument/2006/math">
                    <m:r>
                      <a:rPr lang="es-EC" sz="2200" b="0" i="1" smtClean="0">
                        <a:latin typeface="Cambria Math" panose="02040503050406030204" pitchFamily="18" charset="0"/>
                      </a:rPr>
                      <m:t>𝑓</m:t>
                    </m:r>
                    <m:r>
                      <a:rPr lang="es-EC" sz="2200" b="0" i="1" smtClean="0">
                        <a:latin typeface="Cambria Math" panose="02040503050406030204" pitchFamily="18" charset="0"/>
                        <a:ea typeface="Cambria Math" panose="02040503050406030204" pitchFamily="18" charset="0"/>
                      </a:rPr>
                      <m:t>±∆</m:t>
                    </m:r>
                    <m:r>
                      <a:rPr lang="es-EC" sz="2200" b="0" i="1" smtClean="0">
                        <a:latin typeface="Cambria Math" panose="02040503050406030204" pitchFamily="18" charset="0"/>
                        <a:ea typeface="Cambria Math" panose="02040503050406030204" pitchFamily="18" charset="0"/>
                      </a:rPr>
                      <m:t>𝑓</m:t>
                    </m:r>
                  </m:oMath>
                </a14:m>
                <a:r>
                  <a:rPr lang="es-EC" sz="2200" dirty="0"/>
                  <a:t>, el ángulo de arribo así obtenido tendrá un error, igual ocurrirá un error si el parámetro ancho de banda es mayor o menor a la de la señal de interés. </a:t>
                </a:r>
              </a:p>
            </p:txBody>
          </p:sp>
        </mc:Choice>
        <mc:Fallback>
          <p:sp>
            <p:nvSpPr>
              <p:cNvPr id="5" name="Rectángulo 4"/>
              <p:cNvSpPr>
                <a:spLocks noRot="1" noChangeAspect="1" noMove="1" noResize="1" noEditPoints="1" noAdjustHandles="1" noChangeArrowheads="1" noChangeShapeType="1" noTextEdit="1"/>
              </p:cNvSpPr>
              <p:nvPr/>
            </p:nvSpPr>
            <p:spPr>
              <a:xfrm>
                <a:off x="520545" y="2983832"/>
                <a:ext cx="11366660" cy="2123658"/>
              </a:xfrm>
              <a:prstGeom prst="rect">
                <a:avLst/>
              </a:prstGeom>
              <a:blipFill>
                <a:blip r:embed="rId4"/>
                <a:stretch>
                  <a:fillRect l="-697" t="-1719" r="-643" b="-4871"/>
                </a:stretch>
              </a:blipFill>
            </p:spPr>
            <p:txBody>
              <a:bodyPr/>
              <a:lstStyle/>
              <a:p>
                <a:r>
                  <a:rPr lang="es-EC">
                    <a:noFill/>
                  </a:rPr>
                  <a:t> </a:t>
                </a:r>
              </a:p>
            </p:txBody>
          </p:sp>
        </mc:Fallback>
      </mc:AlternateContent>
    </p:spTree>
    <p:extLst>
      <p:ext uri="{BB962C8B-B14F-4D97-AF65-F5344CB8AC3E}">
        <p14:creationId xmlns:p14="http://schemas.microsoft.com/office/powerpoint/2010/main" val="2682800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520545" y="1369698"/>
            <a:ext cx="6337455" cy="5170646"/>
          </a:xfrm>
          <a:prstGeom prst="rect">
            <a:avLst/>
          </a:prstGeom>
          <a:noFill/>
        </p:spPr>
        <p:txBody>
          <a:bodyPr wrap="square" rtlCol="0">
            <a:spAutoFit/>
          </a:bodyPr>
          <a:lstStyle/>
          <a:p>
            <a:pPr algn="just"/>
            <a:r>
              <a:rPr lang="es-EC" sz="2200" b="1" dirty="0" smtClean="0"/>
              <a:t>Protocolo </a:t>
            </a:r>
            <a:r>
              <a:rPr lang="es-EC" sz="2200" b="1" dirty="0"/>
              <a:t>de </a:t>
            </a:r>
            <a:r>
              <a:rPr lang="es-EC" sz="2200" b="1" dirty="0" smtClean="0"/>
              <a:t>comunicación UDP</a:t>
            </a:r>
          </a:p>
          <a:p>
            <a:pPr algn="just"/>
            <a:endParaRPr lang="es-EC" sz="2200" b="1" dirty="0"/>
          </a:p>
          <a:p>
            <a:pPr algn="just"/>
            <a:r>
              <a:rPr lang="es-EC" sz="2200" dirty="0" smtClean="0"/>
              <a:t>Los </a:t>
            </a:r>
            <a:r>
              <a:rPr lang="es-EC" sz="2200" dirty="0"/>
              <a:t>procesos que se ejecutan en un equipo requieren obtener o enviar información a un equipo diferente, para lograr esto se </a:t>
            </a:r>
            <a:r>
              <a:rPr lang="es-EC" sz="2200" dirty="0" smtClean="0"/>
              <a:t>utiliza el protocolo </a:t>
            </a:r>
            <a:r>
              <a:rPr lang="es-EC" sz="2200" dirty="0"/>
              <a:t>de comunicación </a:t>
            </a:r>
            <a:r>
              <a:rPr lang="es-EC" sz="2200" dirty="0" smtClean="0"/>
              <a:t>UDP.</a:t>
            </a:r>
          </a:p>
          <a:p>
            <a:pPr algn="just"/>
            <a:endParaRPr lang="es-EC" sz="2200" dirty="0" smtClean="0"/>
          </a:p>
          <a:p>
            <a:pPr algn="just"/>
            <a:r>
              <a:rPr lang="es-EC" sz="2200" dirty="0" smtClean="0"/>
              <a:t>El </a:t>
            </a:r>
            <a:r>
              <a:rPr lang="es-EC" sz="2200" dirty="0"/>
              <a:t>protocolo no orientado a la conexión denominado UDP, </a:t>
            </a:r>
            <a:r>
              <a:rPr lang="es-EC" sz="2200" dirty="0" smtClean="0"/>
              <a:t>se </a:t>
            </a:r>
            <a:r>
              <a:rPr lang="es-EC" sz="2200" dirty="0"/>
              <a:t>llama así debido a que la forma de transmisión de los datos no garantiza la llegada de los mismos a su </a:t>
            </a:r>
            <a:r>
              <a:rPr lang="es-EC" sz="2200" dirty="0" smtClean="0"/>
              <a:t>destino, ya </a:t>
            </a:r>
            <a:r>
              <a:rPr lang="es-EC" sz="2200" dirty="0"/>
              <a:t>que la comunicación de los equipos no es exclusiva como en TCP, además utiliza datagramas, los cuales contienen una porción de la información y que son enviados a la red en espera de ser capturados por el equipo destino. </a:t>
            </a:r>
            <a:endParaRPr lang="es-ES" sz="2200" b="1" dirty="0"/>
          </a:p>
        </p:txBody>
      </p:sp>
      <p:sp>
        <p:nvSpPr>
          <p:cNvPr id="3" name="Rectángulo 2"/>
          <p:cNvSpPr/>
          <p:nvPr/>
        </p:nvSpPr>
        <p:spPr>
          <a:xfrm>
            <a:off x="520545" y="861423"/>
            <a:ext cx="4815036" cy="461665"/>
          </a:xfrm>
          <a:prstGeom prst="rect">
            <a:avLst/>
          </a:prstGeom>
        </p:spPr>
        <p:txBody>
          <a:bodyPr wrap="none">
            <a:spAutoFit/>
          </a:bodyPr>
          <a:lstStyle/>
          <a:p>
            <a:pPr algn="just"/>
            <a:r>
              <a:rPr lang="es-EC" sz="2400" b="1" dirty="0" smtClean="0"/>
              <a:t>IMPLEMENTACION DE LA INTERFACE</a:t>
            </a:r>
            <a:endParaRPr lang="es-EC" sz="2400" b="1" dirty="0"/>
          </a:p>
        </p:txBody>
      </p:sp>
      <p:pic>
        <p:nvPicPr>
          <p:cNvPr id="6" name="Imagen 5"/>
          <p:cNvPicPr>
            <a:picLocks noChangeAspect="1"/>
          </p:cNvPicPr>
          <p:nvPr/>
        </p:nvPicPr>
        <p:blipFill>
          <a:blip r:embed="rId3"/>
          <a:stretch>
            <a:fillRect/>
          </a:stretch>
        </p:blipFill>
        <p:spPr>
          <a:xfrm>
            <a:off x="7146758" y="2682570"/>
            <a:ext cx="4476750" cy="2028825"/>
          </a:xfrm>
          <a:prstGeom prst="rect">
            <a:avLst/>
          </a:prstGeom>
        </p:spPr>
      </p:pic>
    </p:spTree>
    <p:extLst>
      <p:ext uri="{BB962C8B-B14F-4D97-AF65-F5344CB8AC3E}">
        <p14:creationId xmlns:p14="http://schemas.microsoft.com/office/powerpoint/2010/main" val="658336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046" y="122579"/>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JUSTIFICACIÓN</a:t>
            </a:r>
            <a:endParaRPr lang="es-EC" sz="2800" b="1" dirty="0">
              <a:latin typeface="Arial" panose="020B0604020202020204" pitchFamily="34" charset="0"/>
              <a:cs typeface="Arial" panose="020B0604020202020204" pitchFamily="34" charset="0"/>
            </a:endParaRPr>
          </a:p>
        </p:txBody>
      </p:sp>
      <p:sp>
        <p:nvSpPr>
          <p:cNvPr id="18" name="Rectángulo redondeado 17"/>
          <p:cNvSpPr/>
          <p:nvPr/>
        </p:nvSpPr>
        <p:spPr>
          <a:xfrm>
            <a:off x="942282" y="776361"/>
            <a:ext cx="5768200" cy="1750992"/>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p:cNvSpPr txBox="1"/>
          <p:nvPr/>
        </p:nvSpPr>
        <p:spPr>
          <a:xfrm>
            <a:off x="948993" y="815453"/>
            <a:ext cx="5819797" cy="1631216"/>
          </a:xfrm>
          <a:prstGeom prst="rect">
            <a:avLst/>
          </a:prstGeom>
          <a:noFill/>
        </p:spPr>
        <p:txBody>
          <a:bodyPr wrap="square" rtlCol="0">
            <a:spAutoFit/>
          </a:bodyPr>
          <a:lstStyle/>
          <a:p>
            <a:pPr algn="ctr"/>
            <a:r>
              <a:rPr lang="es-EC" sz="2000" dirty="0"/>
              <a:t>La necesidad de estimar el ángulo de arribo de una señal de radiofrecuencia es una actividad de gran utilidad, especialmente en las operaciones militares, donde se requiere tener un buen desempeño de los equipos encargados de estas funcionalidades</a:t>
            </a:r>
            <a:endParaRPr lang="es-EC" sz="2000" dirty="0"/>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40" name="Rectángulo redondeado 39"/>
          <p:cNvSpPr/>
          <p:nvPr/>
        </p:nvSpPr>
        <p:spPr>
          <a:xfrm>
            <a:off x="1008192" y="2660037"/>
            <a:ext cx="5681471" cy="1454659"/>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1" name="CuadroTexto 30"/>
          <p:cNvSpPr txBox="1"/>
          <p:nvPr/>
        </p:nvSpPr>
        <p:spPr>
          <a:xfrm>
            <a:off x="970781" y="2623158"/>
            <a:ext cx="5464490" cy="1323439"/>
          </a:xfrm>
          <a:prstGeom prst="rect">
            <a:avLst/>
          </a:prstGeom>
          <a:noFill/>
        </p:spPr>
        <p:txBody>
          <a:bodyPr wrap="square" rtlCol="0">
            <a:spAutoFit/>
          </a:bodyPr>
          <a:lstStyle/>
          <a:p>
            <a:pPr algn="ctr"/>
            <a:r>
              <a:rPr lang="es-EC" sz="2000" dirty="0"/>
              <a:t>Por esta razón es necesario realizar un estudio acerca del funcionamiento del equipo “DDF255 Digital Direction Finder” y la antena “ADD196 V/UHF DF Antenna”, y ponerlos en operación</a:t>
            </a:r>
            <a:endParaRPr lang="es-EC" sz="2000" dirty="0"/>
          </a:p>
        </p:txBody>
      </p:sp>
      <p:cxnSp>
        <p:nvCxnSpPr>
          <p:cNvPr id="11" name="Conector angular 10"/>
          <p:cNvCxnSpPr>
            <a:stCxn id="40" idx="1"/>
            <a:endCxn id="58" idx="1"/>
          </p:cNvCxnSpPr>
          <p:nvPr/>
        </p:nvCxnSpPr>
        <p:spPr>
          <a:xfrm rot="10800000" flipH="1" flipV="1">
            <a:off x="1008192" y="3387367"/>
            <a:ext cx="70852" cy="1749122"/>
          </a:xfrm>
          <a:prstGeom prst="bentConnector3">
            <a:avLst>
              <a:gd name="adj1" fmla="val -322644"/>
            </a:avLst>
          </a:prstGeom>
        </p:spPr>
        <p:style>
          <a:lnRef idx="3">
            <a:schemeClr val="dk1"/>
          </a:lnRef>
          <a:fillRef idx="0">
            <a:schemeClr val="dk1"/>
          </a:fillRef>
          <a:effectRef idx="2">
            <a:schemeClr val="dk1"/>
          </a:effectRef>
          <a:fontRef idx="minor">
            <a:schemeClr val="tx1"/>
          </a:fontRef>
        </p:style>
      </p:cxnSp>
      <p:sp>
        <p:nvSpPr>
          <p:cNvPr id="51" name="Rectángulo redondeado 50"/>
          <p:cNvSpPr/>
          <p:nvPr/>
        </p:nvSpPr>
        <p:spPr>
          <a:xfrm>
            <a:off x="973845" y="4223771"/>
            <a:ext cx="5750166" cy="197925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58" name="CuadroTexto 57"/>
          <p:cNvSpPr txBox="1"/>
          <p:nvPr/>
        </p:nvSpPr>
        <p:spPr>
          <a:xfrm>
            <a:off x="1079044" y="4320881"/>
            <a:ext cx="5559693" cy="1631216"/>
          </a:xfrm>
          <a:prstGeom prst="rect">
            <a:avLst/>
          </a:prstGeom>
          <a:noFill/>
        </p:spPr>
        <p:txBody>
          <a:bodyPr wrap="square" rtlCol="0">
            <a:spAutoFit/>
          </a:bodyPr>
          <a:lstStyle/>
          <a:p>
            <a:pPr algn="ctr"/>
            <a:r>
              <a:rPr lang="es-EC" sz="2000" dirty="0" smtClean="0"/>
              <a:t>El </a:t>
            </a:r>
            <a:r>
              <a:rPr lang="es-EC" sz="2000" dirty="0"/>
              <a:t>método DF de interferómetro de canal único proporciona la misma precisión DF e inmunidad a las reflexiones suministradas por buscadores de dirección con dos o más trayectorias de recepción, sin necesidad de hardware </a:t>
            </a:r>
            <a:r>
              <a:rPr lang="es-EC" sz="2000" dirty="0" smtClean="0"/>
              <a:t>adicional.</a:t>
            </a:r>
            <a:endParaRPr lang="es-EC" sz="2000" dirty="0"/>
          </a:p>
        </p:txBody>
      </p:sp>
      <p:cxnSp>
        <p:nvCxnSpPr>
          <p:cNvPr id="70" name="Conector angular 69"/>
          <p:cNvCxnSpPr>
            <a:stCxn id="18" idx="1"/>
            <a:endCxn id="40" idx="1"/>
          </p:cNvCxnSpPr>
          <p:nvPr/>
        </p:nvCxnSpPr>
        <p:spPr>
          <a:xfrm rot="10800000" flipH="1" flipV="1">
            <a:off x="942282" y="1651857"/>
            <a:ext cx="65910" cy="1735510"/>
          </a:xfrm>
          <a:prstGeom prst="bentConnector3">
            <a:avLst>
              <a:gd name="adj1" fmla="val -346837"/>
            </a:avLst>
          </a:prstGeom>
        </p:spPr>
        <p:style>
          <a:lnRef idx="3">
            <a:schemeClr val="dk1"/>
          </a:lnRef>
          <a:fillRef idx="0">
            <a:schemeClr val="dk1"/>
          </a:fillRef>
          <a:effectRef idx="2">
            <a:schemeClr val="dk1"/>
          </a:effectRef>
          <a:fontRef idx="minor">
            <a:schemeClr val="tx1"/>
          </a:fontRef>
        </p:style>
      </p:cxnSp>
      <p:pic>
        <p:nvPicPr>
          <p:cNvPr id="16" name="Imagen 15"/>
          <p:cNvPicPr>
            <a:picLocks noChangeAspect="1"/>
          </p:cNvPicPr>
          <p:nvPr/>
        </p:nvPicPr>
        <p:blipFill>
          <a:blip r:embed="rId3"/>
          <a:stretch>
            <a:fillRect/>
          </a:stretch>
        </p:blipFill>
        <p:spPr>
          <a:xfrm>
            <a:off x="7255146" y="1107750"/>
            <a:ext cx="4105275" cy="2114550"/>
          </a:xfrm>
          <a:prstGeom prst="rect">
            <a:avLst/>
          </a:prstGeom>
        </p:spPr>
      </p:pic>
      <p:pic>
        <p:nvPicPr>
          <p:cNvPr id="17" name="Imagen 16"/>
          <p:cNvPicPr>
            <a:picLocks noChangeAspect="1"/>
          </p:cNvPicPr>
          <p:nvPr/>
        </p:nvPicPr>
        <p:blipFill>
          <a:blip r:embed="rId4"/>
          <a:stretch>
            <a:fillRect/>
          </a:stretch>
        </p:blipFill>
        <p:spPr>
          <a:xfrm>
            <a:off x="7500634" y="3316454"/>
            <a:ext cx="3562350" cy="2838450"/>
          </a:xfrm>
          <a:prstGeom prst="rect">
            <a:avLst/>
          </a:prstGeom>
        </p:spPr>
      </p:pic>
    </p:spTree>
    <p:extLst>
      <p:ext uri="{BB962C8B-B14F-4D97-AF65-F5344CB8AC3E}">
        <p14:creationId xmlns:p14="http://schemas.microsoft.com/office/powerpoint/2010/main" val="58822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1101035" y="908033"/>
            <a:ext cx="1318118" cy="461665"/>
          </a:xfrm>
          <a:prstGeom prst="rect">
            <a:avLst/>
          </a:prstGeom>
        </p:spPr>
        <p:txBody>
          <a:bodyPr wrap="none">
            <a:spAutoFit/>
          </a:bodyPr>
          <a:lstStyle/>
          <a:p>
            <a:pPr algn="just"/>
            <a:r>
              <a:rPr lang="es-EC" sz="2400" b="1" dirty="0" smtClean="0"/>
              <a:t>SOCKETS</a:t>
            </a:r>
            <a:endParaRPr lang="es-EC" sz="2400" b="1" dirty="0"/>
          </a:p>
        </p:txBody>
      </p:sp>
      <p:sp>
        <p:nvSpPr>
          <p:cNvPr id="4" name="Rectángulo 3"/>
          <p:cNvSpPr/>
          <p:nvPr/>
        </p:nvSpPr>
        <p:spPr>
          <a:xfrm>
            <a:off x="1101035" y="1600531"/>
            <a:ext cx="5107260" cy="4832092"/>
          </a:xfrm>
          <a:prstGeom prst="rect">
            <a:avLst/>
          </a:prstGeom>
        </p:spPr>
        <p:txBody>
          <a:bodyPr wrap="square">
            <a:spAutoFit/>
          </a:bodyPr>
          <a:lstStyle/>
          <a:p>
            <a:pPr algn="just"/>
            <a:r>
              <a:rPr lang="es-EC" sz="2200" dirty="0"/>
              <a:t>N</a:t>
            </a:r>
            <a:r>
              <a:rPr lang="es-EC" sz="2200" dirty="0" smtClean="0"/>
              <a:t>o </a:t>
            </a:r>
            <a:r>
              <a:rPr lang="es-EC" sz="2200" dirty="0"/>
              <a:t>son más que una forma de comunicación entre procesos que se encuentran en máquinas diferentes en una misma red, estos sockets nos proporcionan un punto de comunicación por el cual se pueden enviar o recibir información, se puede decir que los sockets tienen un ciclo de vida dependiendo si son sockets de un servidor o un cliente, los sockets de un servidor tienen que estar a la espera de un cliente para entablar comunicación o de manera inversa un socket de cliente tiene que estar a la espera de un socket servidor para establecer </a:t>
            </a:r>
            <a:r>
              <a:rPr lang="es-EC" sz="2200" dirty="0" smtClean="0"/>
              <a:t>comunicación.</a:t>
            </a:r>
            <a:endParaRPr lang="es-EC" sz="2200" dirty="0"/>
          </a:p>
        </p:txBody>
      </p:sp>
      <p:pic>
        <p:nvPicPr>
          <p:cNvPr id="5" name="Imagen 4"/>
          <p:cNvPicPr>
            <a:picLocks noChangeAspect="1"/>
          </p:cNvPicPr>
          <p:nvPr/>
        </p:nvPicPr>
        <p:blipFill>
          <a:blip r:embed="rId3"/>
          <a:stretch>
            <a:fillRect/>
          </a:stretch>
        </p:blipFill>
        <p:spPr>
          <a:xfrm>
            <a:off x="6511274" y="1416220"/>
            <a:ext cx="4244958" cy="4727621"/>
          </a:xfrm>
          <a:prstGeom prst="rect">
            <a:avLst/>
          </a:prstGeom>
        </p:spPr>
      </p:pic>
    </p:spTree>
    <p:extLst>
      <p:ext uri="{BB962C8B-B14F-4D97-AF65-F5344CB8AC3E}">
        <p14:creationId xmlns:p14="http://schemas.microsoft.com/office/powerpoint/2010/main" val="2213263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20545" y="908033"/>
            <a:ext cx="5662576" cy="461665"/>
          </a:xfrm>
          <a:prstGeom prst="rect">
            <a:avLst/>
          </a:prstGeom>
        </p:spPr>
        <p:txBody>
          <a:bodyPr wrap="none">
            <a:spAutoFit/>
          </a:bodyPr>
          <a:lstStyle/>
          <a:p>
            <a:pPr algn="just"/>
            <a:r>
              <a:rPr lang="es-EC" sz="2400" b="1" dirty="0" smtClean="0"/>
              <a:t>DIAGRAMA DE BLOQUES DE LA INTERFACE </a:t>
            </a:r>
            <a:endParaRPr lang="es-EC" sz="2400" b="1" dirty="0"/>
          </a:p>
        </p:txBody>
      </p:sp>
      <p:pic>
        <p:nvPicPr>
          <p:cNvPr id="4" name="Imagen 3"/>
          <p:cNvPicPr>
            <a:picLocks noChangeAspect="1"/>
          </p:cNvPicPr>
          <p:nvPr/>
        </p:nvPicPr>
        <p:blipFill>
          <a:blip r:embed="rId3"/>
          <a:stretch>
            <a:fillRect/>
          </a:stretch>
        </p:blipFill>
        <p:spPr>
          <a:xfrm>
            <a:off x="3351833" y="1416308"/>
            <a:ext cx="5599662" cy="4679530"/>
          </a:xfrm>
          <a:prstGeom prst="rect">
            <a:avLst/>
          </a:prstGeom>
        </p:spPr>
      </p:pic>
    </p:spTree>
    <p:extLst>
      <p:ext uri="{BB962C8B-B14F-4D97-AF65-F5344CB8AC3E}">
        <p14:creationId xmlns:p14="http://schemas.microsoft.com/office/powerpoint/2010/main" val="21432176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148857" y="220253"/>
            <a:ext cx="3379836" cy="461665"/>
          </a:xfrm>
          <a:prstGeom prst="rect">
            <a:avLst/>
          </a:prstGeom>
        </p:spPr>
        <p:txBody>
          <a:bodyPr wrap="none">
            <a:spAutoFit/>
          </a:bodyPr>
          <a:lstStyle/>
          <a:p>
            <a:pPr algn="just"/>
            <a:r>
              <a:rPr lang="es-EC" sz="2400" b="1" dirty="0" smtClean="0"/>
              <a:t>DESCRIPCIÓN DE CLASES </a:t>
            </a:r>
            <a:endParaRPr lang="es-EC" sz="2400" b="1" dirty="0"/>
          </a:p>
        </p:txBody>
      </p:sp>
      <p:graphicFrame>
        <p:nvGraphicFramePr>
          <p:cNvPr id="4" name="Diagrama 3"/>
          <p:cNvGraphicFramePr/>
          <p:nvPr>
            <p:extLst>
              <p:ext uri="{D42A27DB-BD31-4B8C-83A1-F6EECF244321}">
                <p14:modId xmlns:p14="http://schemas.microsoft.com/office/powerpoint/2010/main" val="2891229396"/>
              </p:ext>
            </p:extLst>
          </p:nvPr>
        </p:nvGraphicFramePr>
        <p:xfrm>
          <a:off x="520545" y="681918"/>
          <a:ext cx="11366660" cy="6138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141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731100" y="1655711"/>
            <a:ext cx="4562795" cy="4154984"/>
          </a:xfrm>
          <a:prstGeom prst="rect">
            <a:avLst/>
          </a:prstGeom>
          <a:noFill/>
        </p:spPr>
        <p:txBody>
          <a:bodyPr wrap="square" rtlCol="0">
            <a:spAutoFit/>
          </a:bodyPr>
          <a:lstStyle/>
          <a:p>
            <a:pPr algn="just"/>
            <a:r>
              <a:rPr lang="es-EC" sz="2400" dirty="0"/>
              <a:t>Tiene por finalidad facilitar el uso del sistema (R&amp;S DDF255 – ADD196), tanto en la configuración de los valores y la visualización de la misma en más de un computador vía una red LAN que dispone la AGRUCOMGE</a:t>
            </a:r>
            <a:r>
              <a:rPr lang="es-EC" sz="2400" dirty="0" smtClean="0"/>
              <a:t>.</a:t>
            </a:r>
          </a:p>
          <a:p>
            <a:pPr algn="just"/>
            <a:endParaRPr lang="es-EC" sz="2400" dirty="0"/>
          </a:p>
          <a:p>
            <a:pPr algn="just"/>
            <a:r>
              <a:rPr lang="es-EC" sz="2400" dirty="0"/>
              <a:t>La interface gráfica visualizada por el usuario se encuentra dividida en 4 partes</a:t>
            </a:r>
            <a:endParaRPr lang="es-ES" sz="2400" dirty="0"/>
          </a:p>
        </p:txBody>
      </p:sp>
      <p:sp>
        <p:nvSpPr>
          <p:cNvPr id="3" name="Rectángulo 2"/>
          <p:cNvSpPr/>
          <p:nvPr/>
        </p:nvSpPr>
        <p:spPr>
          <a:xfrm>
            <a:off x="995796" y="749642"/>
            <a:ext cx="2250488" cy="461665"/>
          </a:xfrm>
          <a:prstGeom prst="rect">
            <a:avLst/>
          </a:prstGeom>
        </p:spPr>
        <p:txBody>
          <a:bodyPr wrap="square">
            <a:spAutoFit/>
          </a:bodyPr>
          <a:lstStyle/>
          <a:p>
            <a:pPr algn="just"/>
            <a:r>
              <a:rPr lang="es-EC" sz="2400" b="1" dirty="0"/>
              <a:t>Interface </a:t>
            </a:r>
            <a:r>
              <a:rPr lang="es-EC" sz="2400" b="1" dirty="0" smtClean="0"/>
              <a:t>HDMI</a:t>
            </a:r>
            <a:endParaRPr lang="es-EC" sz="2400" b="1" dirty="0"/>
          </a:p>
        </p:txBody>
      </p:sp>
      <p:pic>
        <p:nvPicPr>
          <p:cNvPr id="4" name="Imagen 3"/>
          <p:cNvPicPr>
            <a:picLocks noChangeAspect="1"/>
          </p:cNvPicPr>
          <p:nvPr/>
        </p:nvPicPr>
        <p:blipFill>
          <a:blip r:embed="rId3"/>
          <a:stretch>
            <a:fillRect/>
          </a:stretch>
        </p:blipFill>
        <p:spPr>
          <a:xfrm>
            <a:off x="5778345" y="1211307"/>
            <a:ext cx="5835316" cy="5193934"/>
          </a:xfrm>
          <a:prstGeom prst="rect">
            <a:avLst/>
          </a:prstGeom>
        </p:spPr>
      </p:pic>
    </p:spTree>
    <p:extLst>
      <p:ext uri="{BB962C8B-B14F-4D97-AF65-F5344CB8AC3E}">
        <p14:creationId xmlns:p14="http://schemas.microsoft.com/office/powerpoint/2010/main" val="890456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graphicFrame>
        <p:nvGraphicFramePr>
          <p:cNvPr id="4" name="Diagrama 3"/>
          <p:cNvGraphicFramePr/>
          <p:nvPr>
            <p:extLst>
              <p:ext uri="{D42A27DB-BD31-4B8C-83A1-F6EECF244321}">
                <p14:modId xmlns:p14="http://schemas.microsoft.com/office/powerpoint/2010/main" val="3963531591"/>
              </p:ext>
            </p:extLst>
          </p:nvPr>
        </p:nvGraphicFramePr>
        <p:xfrm>
          <a:off x="520545" y="168442"/>
          <a:ext cx="11174149" cy="6220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518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377426" y="749642"/>
            <a:ext cx="3487237" cy="461665"/>
          </a:xfrm>
          <a:prstGeom prst="rect">
            <a:avLst/>
          </a:prstGeom>
        </p:spPr>
        <p:txBody>
          <a:bodyPr wrap="none">
            <a:spAutoFit/>
          </a:bodyPr>
          <a:lstStyle/>
          <a:p>
            <a:pPr algn="just"/>
            <a:r>
              <a:rPr lang="es-EC" sz="2400" b="1" dirty="0" smtClean="0"/>
              <a:t>PRUEBAS EN EXTERIORES </a:t>
            </a:r>
            <a:endParaRPr lang="es-EC" sz="2400" b="1" dirty="0"/>
          </a:p>
        </p:txBody>
      </p:sp>
      <p:sp>
        <p:nvSpPr>
          <p:cNvPr id="4" name="Rectángulo 3"/>
          <p:cNvSpPr/>
          <p:nvPr/>
        </p:nvSpPr>
        <p:spPr>
          <a:xfrm>
            <a:off x="377426" y="1354626"/>
            <a:ext cx="6096000" cy="5262979"/>
          </a:xfrm>
          <a:prstGeom prst="rect">
            <a:avLst/>
          </a:prstGeom>
        </p:spPr>
        <p:txBody>
          <a:bodyPr>
            <a:spAutoFit/>
          </a:bodyPr>
          <a:lstStyle/>
          <a:p>
            <a:pPr algn="just"/>
            <a:r>
              <a:rPr lang="es-EC" sz="2400" dirty="0" smtClean="0"/>
              <a:t>Se realizaron </a:t>
            </a:r>
            <a:r>
              <a:rPr lang="es-EC" sz="2400" dirty="0"/>
              <a:t>las pruebas semejantes a las realizadas anteriormente, rotando la antena transmisora cuatro posiciones (Norte, Sur, Este y Oeste) manualmente, en las frecuencias de 500, 800 y 1000 MHz</a:t>
            </a:r>
            <a:r>
              <a:rPr lang="es-EC" sz="2400" dirty="0" smtClean="0"/>
              <a:t>.</a:t>
            </a:r>
          </a:p>
          <a:p>
            <a:pPr algn="just"/>
            <a:endParaRPr lang="es-EC" sz="2400" dirty="0" smtClean="0"/>
          </a:p>
          <a:p>
            <a:pPr algn="just"/>
            <a:r>
              <a:rPr lang="es-EC" sz="2400" dirty="0"/>
              <a:t>Posteriormente una vez ubicado el sistema se procede a monitorear las señales y a emplear la aplicación de DF, con ayuda de la interface desarrollada se hacen visibles las lecturas tanto de monitoreo y de detección del ángulo de arribo de las señales generadas, las pruebas se realizan con la antena transmisora polarizada vertical y </a:t>
            </a:r>
            <a:r>
              <a:rPr lang="es-EC" sz="2400" dirty="0" smtClean="0"/>
              <a:t>horizontalmente.</a:t>
            </a:r>
            <a:endParaRPr lang="es-EC" sz="2400" dirty="0"/>
          </a:p>
        </p:txBody>
      </p:sp>
      <p:pic>
        <p:nvPicPr>
          <p:cNvPr id="5" name="Imagen 4"/>
          <p:cNvPicPr>
            <a:picLocks noChangeAspect="1"/>
          </p:cNvPicPr>
          <p:nvPr/>
        </p:nvPicPr>
        <p:blipFill>
          <a:blip r:embed="rId3"/>
          <a:stretch>
            <a:fillRect/>
          </a:stretch>
        </p:blipFill>
        <p:spPr>
          <a:xfrm>
            <a:off x="6925677" y="1338164"/>
            <a:ext cx="4110468" cy="4968305"/>
          </a:xfrm>
          <a:prstGeom prst="rect">
            <a:avLst/>
          </a:prstGeom>
        </p:spPr>
      </p:pic>
    </p:spTree>
    <p:extLst>
      <p:ext uri="{BB962C8B-B14F-4D97-AF65-F5344CB8AC3E}">
        <p14:creationId xmlns:p14="http://schemas.microsoft.com/office/powerpoint/2010/main" val="4217679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4" name="Rectángulo 3"/>
          <p:cNvSpPr/>
          <p:nvPr/>
        </p:nvSpPr>
        <p:spPr>
          <a:xfrm>
            <a:off x="882315" y="815701"/>
            <a:ext cx="10619873" cy="769441"/>
          </a:xfrm>
          <a:prstGeom prst="rect">
            <a:avLst/>
          </a:prstGeom>
        </p:spPr>
        <p:txBody>
          <a:bodyPr wrap="square">
            <a:spAutoFit/>
          </a:bodyPr>
          <a:lstStyle/>
          <a:p>
            <a:r>
              <a:rPr lang="es-EC" sz="2200" dirty="0" smtClean="0"/>
              <a:t>La </a:t>
            </a:r>
            <a:r>
              <a:rPr lang="es-EC" sz="2200" dirty="0"/>
              <a:t>antena transmisora esta polarizada vertical y horizontalmente como se puede observar a continuación. </a:t>
            </a:r>
          </a:p>
        </p:txBody>
      </p:sp>
      <p:pic>
        <p:nvPicPr>
          <p:cNvPr id="5" name="Imagen 4"/>
          <p:cNvPicPr>
            <a:picLocks noChangeAspect="1"/>
          </p:cNvPicPr>
          <p:nvPr/>
        </p:nvPicPr>
        <p:blipFill>
          <a:blip r:embed="rId3"/>
          <a:stretch>
            <a:fillRect/>
          </a:stretch>
        </p:blipFill>
        <p:spPr>
          <a:xfrm>
            <a:off x="2147134" y="1671091"/>
            <a:ext cx="3507707" cy="4214253"/>
          </a:xfrm>
          <a:prstGeom prst="rect">
            <a:avLst/>
          </a:prstGeom>
        </p:spPr>
      </p:pic>
      <p:pic>
        <p:nvPicPr>
          <p:cNvPr id="6" name="Imagen 5"/>
          <p:cNvPicPr>
            <a:picLocks noChangeAspect="1"/>
          </p:cNvPicPr>
          <p:nvPr/>
        </p:nvPicPr>
        <p:blipFill>
          <a:blip r:embed="rId4"/>
          <a:stretch>
            <a:fillRect/>
          </a:stretch>
        </p:blipFill>
        <p:spPr>
          <a:xfrm>
            <a:off x="6331401" y="1631751"/>
            <a:ext cx="3606683" cy="4238759"/>
          </a:xfrm>
          <a:prstGeom prst="rect">
            <a:avLst/>
          </a:prstGeom>
        </p:spPr>
      </p:pic>
    </p:spTree>
    <p:extLst>
      <p:ext uri="{BB962C8B-B14F-4D97-AF65-F5344CB8AC3E}">
        <p14:creationId xmlns:p14="http://schemas.microsoft.com/office/powerpoint/2010/main" val="1037359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8" name="Rectángulo 7"/>
          <p:cNvSpPr/>
          <p:nvPr/>
        </p:nvSpPr>
        <p:spPr>
          <a:xfrm>
            <a:off x="1680267" y="776361"/>
            <a:ext cx="8196154" cy="461665"/>
          </a:xfrm>
          <a:prstGeom prst="rect">
            <a:avLst/>
          </a:prstGeom>
        </p:spPr>
        <p:txBody>
          <a:bodyPr wrap="none">
            <a:spAutoFit/>
          </a:bodyPr>
          <a:lstStyle/>
          <a:p>
            <a:pPr algn="just"/>
            <a:r>
              <a:rPr lang="es-EC" sz="2400" b="1" dirty="0" smtClean="0"/>
              <a:t>DATOS OBTENIDOS EN POLARIZACION VERTICAL Y HORIZONTAL</a:t>
            </a:r>
            <a:endParaRPr lang="es-EC" sz="2400" b="1" dirty="0"/>
          </a:p>
        </p:txBody>
      </p:sp>
      <p:pic>
        <p:nvPicPr>
          <p:cNvPr id="4" name="Imagen 3"/>
          <p:cNvPicPr>
            <a:picLocks noChangeAspect="1"/>
          </p:cNvPicPr>
          <p:nvPr/>
        </p:nvPicPr>
        <p:blipFill>
          <a:blip r:embed="rId3"/>
          <a:stretch>
            <a:fillRect/>
          </a:stretch>
        </p:blipFill>
        <p:spPr>
          <a:xfrm>
            <a:off x="1211669" y="1578036"/>
            <a:ext cx="5523584" cy="2657079"/>
          </a:xfrm>
          <a:prstGeom prst="rect">
            <a:avLst/>
          </a:prstGeom>
        </p:spPr>
      </p:pic>
      <p:pic>
        <p:nvPicPr>
          <p:cNvPr id="5" name="Imagen 4"/>
          <p:cNvPicPr>
            <a:picLocks noChangeAspect="1"/>
          </p:cNvPicPr>
          <p:nvPr/>
        </p:nvPicPr>
        <p:blipFill>
          <a:blip r:embed="rId4"/>
          <a:stretch>
            <a:fillRect/>
          </a:stretch>
        </p:blipFill>
        <p:spPr>
          <a:xfrm>
            <a:off x="6211565" y="3578260"/>
            <a:ext cx="5454260" cy="2341277"/>
          </a:xfrm>
          <a:prstGeom prst="rect">
            <a:avLst/>
          </a:prstGeom>
        </p:spPr>
      </p:pic>
    </p:spTree>
    <p:extLst>
      <p:ext uri="{BB962C8B-B14F-4D97-AF65-F5344CB8AC3E}">
        <p14:creationId xmlns:p14="http://schemas.microsoft.com/office/powerpoint/2010/main" val="3533296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pic>
        <p:nvPicPr>
          <p:cNvPr id="4" name="Imagen 3"/>
          <p:cNvPicPr>
            <a:picLocks noChangeAspect="1"/>
          </p:cNvPicPr>
          <p:nvPr/>
        </p:nvPicPr>
        <p:blipFill>
          <a:blip r:embed="rId3"/>
          <a:stretch>
            <a:fillRect/>
          </a:stretch>
        </p:blipFill>
        <p:spPr>
          <a:xfrm>
            <a:off x="1303157" y="1284636"/>
            <a:ext cx="5565870" cy="2709848"/>
          </a:xfrm>
          <a:prstGeom prst="rect">
            <a:avLst/>
          </a:prstGeom>
        </p:spPr>
      </p:pic>
      <p:pic>
        <p:nvPicPr>
          <p:cNvPr id="5" name="Imagen 4"/>
          <p:cNvPicPr>
            <a:picLocks noChangeAspect="1"/>
          </p:cNvPicPr>
          <p:nvPr/>
        </p:nvPicPr>
        <p:blipFill>
          <a:blip r:embed="rId4"/>
          <a:stretch>
            <a:fillRect/>
          </a:stretch>
        </p:blipFill>
        <p:spPr>
          <a:xfrm>
            <a:off x="6487276" y="3804013"/>
            <a:ext cx="5199996" cy="2584674"/>
          </a:xfrm>
          <a:prstGeom prst="rect">
            <a:avLst/>
          </a:prstGeom>
        </p:spPr>
      </p:pic>
      <p:sp>
        <p:nvSpPr>
          <p:cNvPr id="10" name="Título 1"/>
          <p:cNvSpPr txBox="1">
            <a:spLocks/>
          </p:cNvSpPr>
          <p:nvPr/>
        </p:nvSpPr>
        <p:spPr>
          <a:xfrm>
            <a:off x="520545" y="748240"/>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200" b="1" dirty="0" smtClean="0">
                <a:latin typeface="Arial" panose="020B0604020202020204" pitchFamily="34" charset="0"/>
                <a:cs typeface="Arial" panose="020B0604020202020204" pitchFamily="34" charset="0"/>
              </a:rPr>
              <a:t>VISUALIZACIÓN DE LA INTERFACE HDMI EN OPERACIÓN</a:t>
            </a:r>
            <a:endParaRPr lang="es-EC"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6691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1802513" y="809797"/>
            <a:ext cx="7951664" cy="461665"/>
          </a:xfrm>
          <a:prstGeom prst="rect">
            <a:avLst/>
          </a:prstGeom>
        </p:spPr>
        <p:txBody>
          <a:bodyPr wrap="none">
            <a:spAutoFit/>
          </a:bodyPr>
          <a:lstStyle/>
          <a:p>
            <a:pPr algn="just"/>
            <a:r>
              <a:rPr lang="es-EC" sz="2400" b="1" dirty="0" smtClean="0"/>
              <a:t>PRUEBAS DE RETARDOS EN LA VISUALIZACIÓN DE LOS DATOS</a:t>
            </a:r>
            <a:endParaRPr lang="es-EC" sz="2400" b="1" dirty="0"/>
          </a:p>
        </p:txBody>
      </p:sp>
      <p:sp>
        <p:nvSpPr>
          <p:cNvPr id="4" name="Rectángulo 3"/>
          <p:cNvSpPr/>
          <p:nvPr/>
        </p:nvSpPr>
        <p:spPr>
          <a:xfrm>
            <a:off x="1002631" y="1362082"/>
            <a:ext cx="10033514" cy="1107996"/>
          </a:xfrm>
          <a:prstGeom prst="rect">
            <a:avLst/>
          </a:prstGeom>
        </p:spPr>
        <p:txBody>
          <a:bodyPr wrap="square">
            <a:spAutoFit/>
          </a:bodyPr>
          <a:lstStyle/>
          <a:p>
            <a:pPr algn="just"/>
            <a:r>
              <a:rPr lang="es-EC" sz="2200" dirty="0"/>
              <a:t>En la siguiente tabla se detallan los tiempos que demora la interface y el sistema en tener la respuesta a diferentes peticiones estos datos fueron obtenidos en función al compilador del lenguaje C++ en el entorno de Visual Studio.</a:t>
            </a:r>
          </a:p>
        </p:txBody>
      </p:sp>
      <p:pic>
        <p:nvPicPr>
          <p:cNvPr id="5" name="Imagen 4"/>
          <p:cNvPicPr>
            <a:picLocks noChangeAspect="1"/>
          </p:cNvPicPr>
          <p:nvPr/>
        </p:nvPicPr>
        <p:blipFill>
          <a:blip r:embed="rId3"/>
          <a:stretch>
            <a:fillRect/>
          </a:stretch>
        </p:blipFill>
        <p:spPr>
          <a:xfrm>
            <a:off x="2034840" y="2848929"/>
            <a:ext cx="7969095" cy="3141216"/>
          </a:xfrm>
          <a:prstGeom prst="rect">
            <a:avLst/>
          </a:prstGeom>
        </p:spPr>
      </p:pic>
    </p:spTree>
    <p:extLst>
      <p:ext uri="{BB962C8B-B14F-4D97-AF65-F5344CB8AC3E}">
        <p14:creationId xmlns:p14="http://schemas.microsoft.com/office/powerpoint/2010/main" val="176459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OBJETIVOS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20" name="CuadroTexto 19"/>
          <p:cNvSpPr txBox="1"/>
          <p:nvPr/>
        </p:nvSpPr>
        <p:spPr>
          <a:xfrm>
            <a:off x="148857" y="962569"/>
            <a:ext cx="11738348" cy="4524315"/>
          </a:xfrm>
          <a:prstGeom prst="rect">
            <a:avLst/>
          </a:prstGeom>
          <a:noFill/>
        </p:spPr>
        <p:txBody>
          <a:bodyPr wrap="square" rtlCol="0">
            <a:spAutoFit/>
          </a:bodyPr>
          <a:lstStyle/>
          <a:p>
            <a:pPr algn="just"/>
            <a:r>
              <a:rPr lang="es-ES" sz="2400" b="1" dirty="0" smtClean="0"/>
              <a:t>GENERAL</a:t>
            </a:r>
          </a:p>
          <a:p>
            <a:pPr lvl="0" algn="just"/>
            <a:endParaRPr lang="es-EC" sz="2400" dirty="0" smtClean="0"/>
          </a:p>
          <a:p>
            <a:pPr marL="342900" lvl="0" indent="-342900" algn="just">
              <a:buFont typeface="Arial" charset="0"/>
              <a:buChar char="•"/>
            </a:pPr>
            <a:r>
              <a:rPr lang="es-EC" sz="2400" dirty="0"/>
              <a:t>Determinar el modelo matemático de interferometría correlativa con un solo canal de recepción del sistema “DDF255 – ADD196” para detectar el Ángulo de arribo de emisores electromagnéticos en la banda V/UHF y diseñar una interface de comunicación para que facilite la operación de todo el sistema que incluya los dispositivos del DF</a:t>
            </a:r>
            <a:r>
              <a:rPr lang="es-EC" sz="2400" dirty="0" smtClean="0"/>
              <a:t>.</a:t>
            </a:r>
          </a:p>
          <a:p>
            <a:pPr lvl="0" algn="just"/>
            <a:endParaRPr lang="es-ES" sz="2400" b="1" dirty="0"/>
          </a:p>
          <a:p>
            <a:pPr algn="just"/>
            <a:r>
              <a:rPr lang="es-ES" sz="2400" b="1" dirty="0" smtClean="0"/>
              <a:t>ESPECÍFICOS</a:t>
            </a:r>
          </a:p>
          <a:p>
            <a:pPr algn="just"/>
            <a:endParaRPr lang="es-ES" sz="2400" b="1" dirty="0"/>
          </a:p>
          <a:p>
            <a:pPr marL="342900" indent="-342900" algn="just">
              <a:buFont typeface="Arial" panose="020B0604020202020204" pitchFamily="34" charset="0"/>
              <a:buChar char="•"/>
            </a:pPr>
            <a:r>
              <a:rPr lang="es-EC" sz="2400" dirty="0"/>
              <a:t>Realizar un estudio para conocer el funcionamiento del equipo “DFF255 Digital Direction Finder” y la antena “ADD196 V/UHF DF Antenna”</a:t>
            </a:r>
            <a:endParaRPr lang="es-EC" sz="2400" dirty="0"/>
          </a:p>
          <a:p>
            <a:pPr algn="just"/>
            <a:endParaRPr lang="es-ES" sz="2400" dirty="0"/>
          </a:p>
        </p:txBody>
      </p:sp>
    </p:spTree>
    <p:extLst>
      <p:ext uri="{BB962C8B-B14F-4D97-AF65-F5344CB8AC3E}">
        <p14:creationId xmlns:p14="http://schemas.microsoft.com/office/powerpoint/2010/main" val="24725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DESARROLLO E IMPLEMENTACIÓN </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2728672" y="809797"/>
            <a:ext cx="6099362" cy="461665"/>
          </a:xfrm>
          <a:prstGeom prst="rect">
            <a:avLst/>
          </a:prstGeom>
        </p:spPr>
        <p:txBody>
          <a:bodyPr wrap="none">
            <a:spAutoFit/>
          </a:bodyPr>
          <a:lstStyle/>
          <a:p>
            <a:pPr algn="just"/>
            <a:r>
              <a:rPr lang="es-EC" sz="2400" b="1" dirty="0" smtClean="0"/>
              <a:t>CAPACITACIÓN A PERSONAL DEL </a:t>
            </a:r>
            <a:r>
              <a:rPr lang="es-EC" sz="2400" b="1" dirty="0"/>
              <a:t>A</a:t>
            </a:r>
            <a:r>
              <a:rPr lang="es-EC" sz="2400" b="1" dirty="0" smtClean="0"/>
              <a:t>GRUCOMGE</a:t>
            </a:r>
            <a:endParaRPr lang="es-EC" sz="2400" b="1" dirty="0"/>
          </a:p>
        </p:txBody>
      </p:sp>
      <p:sp>
        <p:nvSpPr>
          <p:cNvPr id="4" name="Rectángulo 3"/>
          <p:cNvSpPr/>
          <p:nvPr/>
        </p:nvSpPr>
        <p:spPr>
          <a:xfrm>
            <a:off x="1002631" y="1362082"/>
            <a:ext cx="10331116" cy="2308324"/>
          </a:xfrm>
          <a:prstGeom prst="rect">
            <a:avLst/>
          </a:prstGeom>
        </p:spPr>
        <p:txBody>
          <a:bodyPr wrap="square">
            <a:spAutoFit/>
          </a:bodyPr>
          <a:lstStyle/>
          <a:p>
            <a:pPr algn="just"/>
            <a:r>
              <a:rPr lang="es-EC" sz="2400" dirty="0"/>
              <a:t>Para la culminación del proyecto se capacita a personal técnico perteneciente a el AGRUCOMGE sobre el uso y manejo de la </a:t>
            </a:r>
            <a:r>
              <a:rPr lang="es-EC" sz="2400" dirty="0" smtClean="0"/>
              <a:t>interface HDMI </a:t>
            </a:r>
            <a:r>
              <a:rPr lang="es-EC" sz="2400" dirty="0"/>
              <a:t>de RDF, primero se procede a la explicación del funcionamiento en general de todo el sistema, rango de frecuencias en el que trabaja y que operaciones se pueden realizar mediante la interface entre estas tenemos, </a:t>
            </a:r>
            <a:r>
              <a:rPr lang="es-EC" sz="2400" dirty="0" smtClean="0"/>
              <a:t>configuración  </a:t>
            </a:r>
            <a:r>
              <a:rPr lang="es-EC" sz="2400" dirty="0"/>
              <a:t>de una frecuencia determinada, cambio de ancho de banda, utilización de modulaciones, filtros, </a:t>
            </a:r>
            <a:r>
              <a:rPr lang="es-EC" sz="2400" dirty="0" smtClean="0"/>
              <a:t>etc.</a:t>
            </a:r>
            <a:endParaRPr lang="es-EC" sz="2200" dirty="0"/>
          </a:p>
        </p:txBody>
      </p:sp>
      <p:pic>
        <p:nvPicPr>
          <p:cNvPr id="6" name="Imagen 5"/>
          <p:cNvPicPr>
            <a:picLocks noChangeAspect="1"/>
          </p:cNvPicPr>
          <p:nvPr/>
        </p:nvPicPr>
        <p:blipFill>
          <a:blip r:embed="rId3"/>
          <a:stretch>
            <a:fillRect/>
          </a:stretch>
        </p:blipFill>
        <p:spPr>
          <a:xfrm>
            <a:off x="6684559" y="3781940"/>
            <a:ext cx="3629025" cy="2486025"/>
          </a:xfrm>
          <a:prstGeom prst="rect">
            <a:avLst/>
          </a:prstGeom>
        </p:spPr>
      </p:pic>
      <p:pic>
        <p:nvPicPr>
          <p:cNvPr id="7" name="Imagen 6"/>
          <p:cNvPicPr>
            <a:picLocks noChangeAspect="1"/>
          </p:cNvPicPr>
          <p:nvPr/>
        </p:nvPicPr>
        <p:blipFill>
          <a:blip r:embed="rId4"/>
          <a:stretch>
            <a:fillRect/>
          </a:stretch>
        </p:blipFill>
        <p:spPr>
          <a:xfrm>
            <a:off x="2215314" y="3781941"/>
            <a:ext cx="3952875" cy="2486025"/>
          </a:xfrm>
          <a:prstGeom prst="rect">
            <a:avLst/>
          </a:prstGeom>
        </p:spPr>
      </p:pic>
    </p:spTree>
    <p:extLst>
      <p:ext uri="{BB962C8B-B14F-4D97-AF65-F5344CB8AC3E}">
        <p14:creationId xmlns:p14="http://schemas.microsoft.com/office/powerpoint/2010/main" val="2489375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ANÁLISIS DE RESULTADOS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7" name="Rectángulo 6"/>
          <p:cNvSpPr/>
          <p:nvPr/>
        </p:nvSpPr>
        <p:spPr>
          <a:xfrm>
            <a:off x="945887" y="969113"/>
            <a:ext cx="3364319" cy="430887"/>
          </a:xfrm>
          <a:prstGeom prst="rect">
            <a:avLst/>
          </a:prstGeom>
        </p:spPr>
        <p:txBody>
          <a:bodyPr wrap="none">
            <a:spAutoFit/>
          </a:bodyPr>
          <a:lstStyle/>
          <a:p>
            <a:r>
              <a:rPr lang="es-EC" sz="2200" b="1" dirty="0"/>
              <a:t>ESCENARIO EN INTERIORES</a:t>
            </a:r>
            <a:endParaRPr lang="es-EC" sz="2200" b="1" dirty="0"/>
          </a:p>
        </p:txBody>
      </p:sp>
      <p:sp>
        <p:nvSpPr>
          <p:cNvPr id="8" name="Rectángulo 7"/>
          <p:cNvSpPr/>
          <p:nvPr/>
        </p:nvSpPr>
        <p:spPr>
          <a:xfrm>
            <a:off x="945887" y="1645005"/>
            <a:ext cx="10090258" cy="4616648"/>
          </a:xfrm>
          <a:prstGeom prst="rect">
            <a:avLst/>
          </a:prstGeom>
        </p:spPr>
        <p:txBody>
          <a:bodyPr wrap="square">
            <a:spAutoFit/>
          </a:bodyPr>
          <a:lstStyle/>
          <a:p>
            <a:pPr algn="just"/>
            <a:r>
              <a:rPr lang="es-EC" sz="2200" dirty="0"/>
              <a:t>Se verifica que al tener una polarización vertical de la antena log - periódica (antena de transmisión) ubicada a </a:t>
            </a:r>
            <a:r>
              <a:rPr lang="es-EC" sz="2200" dirty="0">
                <a:latin typeface="Times New Roman" panose="02020603050405020304" pitchFamily="18" charset="0"/>
                <a:cs typeface="Times New Roman" panose="02020603050405020304" pitchFamily="18" charset="0"/>
              </a:rPr>
              <a:t>8º</a:t>
            </a:r>
            <a:r>
              <a:rPr lang="es-EC" sz="2200" dirty="0"/>
              <a:t> del norte de la antena receptora (ADD196) se muestra que los ángulos de arribo fluctúan entre </a:t>
            </a:r>
            <a:r>
              <a:rPr lang="es-EC" sz="2200" dirty="0">
                <a:latin typeface="Times New Roman" panose="02020603050405020304" pitchFamily="18" charset="0"/>
                <a:cs typeface="Times New Roman" panose="02020603050405020304" pitchFamily="18" charset="0"/>
              </a:rPr>
              <a:t>7. 0º y 10. 1º </a:t>
            </a:r>
            <a:r>
              <a:rPr lang="es-EC" sz="2200" dirty="0"/>
              <a:t>teniendo así un margen de error </a:t>
            </a:r>
            <a:r>
              <a:rPr lang="es-EC" sz="2200" dirty="0" smtClean="0"/>
              <a:t>± </a:t>
            </a:r>
            <a:r>
              <a:rPr lang="es-EC" sz="2200" dirty="0" smtClean="0">
                <a:latin typeface="Times New Roman" panose="02020603050405020304" pitchFamily="18" charset="0"/>
                <a:cs typeface="Times New Roman" panose="02020603050405020304" pitchFamily="18" charset="0"/>
              </a:rPr>
              <a:t>2º</a:t>
            </a:r>
            <a:r>
              <a:rPr lang="es-EC" sz="2200" dirty="0"/>
              <a:t>. </a:t>
            </a:r>
            <a:endParaRPr lang="es-EC" sz="2200" dirty="0" smtClean="0"/>
          </a:p>
          <a:p>
            <a:pPr algn="just"/>
            <a:endParaRPr lang="es-EC" sz="2200" dirty="0"/>
          </a:p>
          <a:p>
            <a:pPr algn="just"/>
            <a:r>
              <a:rPr lang="es-EC" sz="2200" dirty="0" smtClean="0"/>
              <a:t>Por </a:t>
            </a:r>
            <a:r>
              <a:rPr lang="es-EC" sz="2200" dirty="0"/>
              <a:t>otro lado, analizando la prueba realizada con la polarización horizontal de la antena log – periódica (antena de transmisión) en el mismo escenario, muestra que el ángulo de arribo fluctúa entre </a:t>
            </a:r>
            <a:r>
              <a:rPr lang="es-EC" sz="2200" dirty="0">
                <a:latin typeface="Times New Roman" panose="02020603050405020304" pitchFamily="18" charset="0"/>
                <a:cs typeface="Times New Roman" panose="02020603050405020304" pitchFamily="18" charset="0"/>
              </a:rPr>
              <a:t>31º y -80º</a:t>
            </a:r>
            <a:r>
              <a:rPr lang="es-EC" sz="2200" dirty="0"/>
              <a:t>, teniendo como resultado que la antena receptora (ADD196) en interiores tiene error al obtener el valor</a:t>
            </a:r>
            <a:r>
              <a:rPr lang="es-EC" sz="2200" dirty="0" smtClean="0"/>
              <a:t>.</a:t>
            </a:r>
          </a:p>
          <a:p>
            <a:pPr algn="just"/>
            <a:endParaRPr lang="es-EC" sz="2200" dirty="0" smtClean="0"/>
          </a:p>
          <a:p>
            <a:pPr algn="just"/>
            <a:r>
              <a:rPr lang="es-EC" sz="2400" dirty="0"/>
              <a:t>Por tal razón se llega a la conclusión que el sistema “</a:t>
            </a:r>
            <a:r>
              <a:rPr lang="es-EC" sz="2400" i="1" dirty="0"/>
              <a:t>DDF255 – ADD196</a:t>
            </a:r>
            <a:r>
              <a:rPr lang="es-EC" sz="2400" dirty="0"/>
              <a:t>” en ambientes cerrados no detecta de manera confiable el ángulo de arribo de antenas transmisoras en polarización vertical, mientras que en polarización horizontal detecta correctamente el ángulo de arribo</a:t>
            </a:r>
            <a:endParaRPr lang="es-EC" sz="2200" dirty="0"/>
          </a:p>
        </p:txBody>
      </p:sp>
    </p:spTree>
    <p:extLst>
      <p:ext uri="{BB962C8B-B14F-4D97-AF65-F5344CB8AC3E}">
        <p14:creationId xmlns:p14="http://schemas.microsoft.com/office/powerpoint/2010/main" val="16798769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8727"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ANÁLISIS DE RESULTADOS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387497" y="776361"/>
            <a:ext cx="5435788" cy="2462213"/>
          </a:xfrm>
          <a:prstGeom prst="rect">
            <a:avLst/>
          </a:prstGeom>
        </p:spPr>
        <p:txBody>
          <a:bodyPr wrap="square">
            <a:spAutoFit/>
          </a:bodyPr>
          <a:lstStyle/>
          <a:p>
            <a:pPr algn="just"/>
            <a:r>
              <a:rPr lang="es-EC" sz="2200" dirty="0"/>
              <a:t>E</a:t>
            </a:r>
            <a:r>
              <a:rPr lang="es-EC" sz="2200" dirty="0" smtClean="0"/>
              <a:t>n </a:t>
            </a:r>
            <a:r>
              <a:rPr lang="es-EC" sz="2200" dirty="0"/>
              <a:t>la gráfica se determinar que el desempeño del sistema para detectar el ángulo de arribo en polarización horizontal es eficiente mientras que, en polarización vertical deficiente, esto es debido a las posibles reflexiones que pudo haber realizado la señal de transmisión dentro del </a:t>
            </a:r>
            <a:r>
              <a:rPr lang="es-EC" sz="2200" dirty="0" smtClean="0"/>
              <a:t>sitio.</a:t>
            </a:r>
            <a:endParaRPr lang="es-EC" sz="2200" dirty="0"/>
          </a:p>
        </p:txBody>
      </p:sp>
      <p:pic>
        <p:nvPicPr>
          <p:cNvPr id="4" name="Imagen 3"/>
          <p:cNvPicPr>
            <a:picLocks noChangeAspect="1"/>
          </p:cNvPicPr>
          <p:nvPr/>
        </p:nvPicPr>
        <p:blipFill>
          <a:blip r:embed="rId3"/>
          <a:stretch>
            <a:fillRect/>
          </a:stretch>
        </p:blipFill>
        <p:spPr>
          <a:xfrm>
            <a:off x="708620" y="3196417"/>
            <a:ext cx="4729654" cy="3195712"/>
          </a:xfrm>
          <a:prstGeom prst="rect">
            <a:avLst/>
          </a:prstGeom>
        </p:spPr>
      </p:pic>
      <p:sp>
        <p:nvSpPr>
          <p:cNvPr id="5" name="Rectángulo 4"/>
          <p:cNvSpPr/>
          <p:nvPr/>
        </p:nvSpPr>
        <p:spPr>
          <a:xfrm>
            <a:off x="6296527" y="776361"/>
            <a:ext cx="5350041" cy="2462213"/>
          </a:xfrm>
          <a:prstGeom prst="rect">
            <a:avLst/>
          </a:prstGeom>
        </p:spPr>
        <p:txBody>
          <a:bodyPr wrap="square">
            <a:spAutoFit/>
          </a:bodyPr>
          <a:lstStyle/>
          <a:p>
            <a:pPr algn="just"/>
            <a:r>
              <a:rPr lang="es-EC" sz="2200" dirty="0"/>
              <a:t>Al analizar el parámetro de “calidad DF” para la antena log – periódica en polarización vertical nos muestra un valor porcentual entre 83.5% y 91.2%, mientras que para la polarización horizontal nos muestra un porcentaje de “calidad DF” entre 43.2% y </a:t>
            </a:r>
            <a:r>
              <a:rPr lang="es-EC" sz="2200" dirty="0" smtClean="0"/>
              <a:t>58.1%.</a:t>
            </a:r>
            <a:endParaRPr lang="es-EC" sz="2200" dirty="0"/>
          </a:p>
        </p:txBody>
      </p:sp>
      <p:pic>
        <p:nvPicPr>
          <p:cNvPr id="6" name="Imagen 5"/>
          <p:cNvPicPr>
            <a:picLocks noChangeAspect="1"/>
          </p:cNvPicPr>
          <p:nvPr/>
        </p:nvPicPr>
        <p:blipFill>
          <a:blip r:embed="rId4"/>
          <a:stretch>
            <a:fillRect/>
          </a:stretch>
        </p:blipFill>
        <p:spPr>
          <a:xfrm>
            <a:off x="6542747" y="3196417"/>
            <a:ext cx="4493398" cy="3132897"/>
          </a:xfrm>
          <a:prstGeom prst="rect">
            <a:avLst/>
          </a:prstGeom>
        </p:spPr>
      </p:pic>
    </p:spTree>
    <p:extLst>
      <p:ext uri="{BB962C8B-B14F-4D97-AF65-F5344CB8AC3E}">
        <p14:creationId xmlns:p14="http://schemas.microsoft.com/office/powerpoint/2010/main" val="2405644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ANÁLISIS DE RESULTADOS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889324" y="782701"/>
            <a:ext cx="7436528" cy="430887"/>
          </a:xfrm>
          <a:prstGeom prst="rect">
            <a:avLst/>
          </a:prstGeom>
        </p:spPr>
        <p:txBody>
          <a:bodyPr wrap="square">
            <a:spAutoFit/>
          </a:bodyPr>
          <a:lstStyle/>
          <a:p>
            <a:r>
              <a:rPr lang="es-EC" sz="2200" b="1" dirty="0" smtClean="0"/>
              <a:t>CON INTERFACE HDMI DE RDF EN EXTERIORES</a:t>
            </a:r>
            <a:endParaRPr lang="es-EC" sz="2200" b="1" dirty="0"/>
          </a:p>
        </p:txBody>
      </p:sp>
      <p:sp>
        <p:nvSpPr>
          <p:cNvPr id="4" name="Rectángulo 3"/>
          <p:cNvSpPr/>
          <p:nvPr/>
        </p:nvSpPr>
        <p:spPr>
          <a:xfrm>
            <a:off x="889323" y="1260198"/>
            <a:ext cx="10146821" cy="1785104"/>
          </a:xfrm>
          <a:prstGeom prst="rect">
            <a:avLst/>
          </a:prstGeom>
        </p:spPr>
        <p:txBody>
          <a:bodyPr wrap="square">
            <a:spAutoFit/>
          </a:bodyPr>
          <a:lstStyle/>
          <a:p>
            <a:pPr algn="just"/>
            <a:r>
              <a:rPr lang="es-EC" sz="2200" dirty="0"/>
              <a:t>Analizando la obtención del ángulo de arribo se verifica que de las cuatro posiciones indicadas y a las 3 frecuencias (500MHz, 800MHz y 1000MHz), que se realizaron las pruebas, se obtiene un desempeño confiable para un sistema con la antena log – periódica tanto en polarización vertical como en horizontal, dado que los datos obtenidos tienen un rango de incertidumbre de ±2</a:t>
            </a:r>
            <a:r>
              <a:rPr lang="es-EC" sz="2200" dirty="0" smtClean="0"/>
              <a:t>%.</a:t>
            </a:r>
            <a:endParaRPr lang="es-EC" sz="2200" dirty="0"/>
          </a:p>
        </p:txBody>
      </p:sp>
      <p:pic>
        <p:nvPicPr>
          <p:cNvPr id="5" name="Imagen 4"/>
          <p:cNvPicPr>
            <a:picLocks noChangeAspect="1"/>
          </p:cNvPicPr>
          <p:nvPr/>
        </p:nvPicPr>
        <p:blipFill>
          <a:blip r:embed="rId3"/>
          <a:stretch>
            <a:fillRect/>
          </a:stretch>
        </p:blipFill>
        <p:spPr>
          <a:xfrm>
            <a:off x="3909009" y="3091912"/>
            <a:ext cx="3983707" cy="3112634"/>
          </a:xfrm>
          <a:prstGeom prst="rect">
            <a:avLst/>
          </a:prstGeom>
        </p:spPr>
      </p:pic>
    </p:spTree>
    <p:extLst>
      <p:ext uri="{BB962C8B-B14F-4D97-AF65-F5344CB8AC3E}">
        <p14:creationId xmlns:p14="http://schemas.microsoft.com/office/powerpoint/2010/main" val="167626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ANÁLISIS DE RESULTADOS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259523" y="790509"/>
            <a:ext cx="5193164" cy="2800767"/>
          </a:xfrm>
          <a:prstGeom prst="rect">
            <a:avLst/>
          </a:prstGeom>
        </p:spPr>
        <p:txBody>
          <a:bodyPr wrap="square">
            <a:spAutoFit/>
          </a:bodyPr>
          <a:lstStyle/>
          <a:p>
            <a:pPr algn="just"/>
            <a:r>
              <a:rPr lang="es-EC" sz="2200" dirty="0"/>
              <a:t>Por otra parte, analizando los datos obtenidos en la calidad DF, se obtiene que para las 4 cuatro posiciones de prueba, las 2 frecuencias (500MHz y 800MHz) y ambas polarizaciones tanto vertical como horizontal se tienen una buena eficiencia de la Calidad DF tiene un valor porcentual aproximado al 92</a:t>
            </a:r>
            <a:r>
              <a:rPr lang="es-EC" sz="2200" dirty="0" smtClean="0"/>
              <a:t>%.</a:t>
            </a:r>
            <a:endParaRPr lang="es-EC" sz="2200" dirty="0"/>
          </a:p>
        </p:txBody>
      </p:sp>
      <p:pic>
        <p:nvPicPr>
          <p:cNvPr id="4" name="Imagen 3"/>
          <p:cNvPicPr>
            <a:picLocks noChangeAspect="1"/>
          </p:cNvPicPr>
          <p:nvPr/>
        </p:nvPicPr>
        <p:blipFill>
          <a:blip r:embed="rId3"/>
          <a:stretch>
            <a:fillRect/>
          </a:stretch>
        </p:blipFill>
        <p:spPr>
          <a:xfrm>
            <a:off x="933700" y="3758556"/>
            <a:ext cx="3638300" cy="2844901"/>
          </a:xfrm>
          <a:prstGeom prst="rect">
            <a:avLst/>
          </a:prstGeom>
        </p:spPr>
      </p:pic>
      <p:sp>
        <p:nvSpPr>
          <p:cNvPr id="5" name="Rectángulo 4"/>
          <p:cNvSpPr/>
          <p:nvPr/>
        </p:nvSpPr>
        <p:spPr>
          <a:xfrm>
            <a:off x="5791205" y="816922"/>
            <a:ext cx="6096000" cy="2554545"/>
          </a:xfrm>
          <a:prstGeom prst="rect">
            <a:avLst/>
          </a:prstGeom>
        </p:spPr>
        <p:txBody>
          <a:bodyPr>
            <a:spAutoFit/>
          </a:bodyPr>
          <a:lstStyle/>
          <a:p>
            <a:pPr algn="just"/>
            <a:r>
              <a:rPr lang="es-EC" sz="2000" dirty="0"/>
              <a:t>Analizando la Calidad de DF con la portadora a 1000 MHz se visualiza que este valor baja significativamente de un 92% en polarización vertical a un 45% en polarización horizontal aproximadamente como se muestra en la siguiente figura, por consiguiente, se puede concluir que, para frecuencias mayores, es decir a menos alcance la precisión de con que detecta el sistema el ángulo de arribo es deficiente en polarización horizontal.</a:t>
            </a:r>
          </a:p>
        </p:txBody>
      </p:sp>
      <p:pic>
        <p:nvPicPr>
          <p:cNvPr id="6" name="Imagen 5"/>
          <p:cNvPicPr>
            <a:picLocks noChangeAspect="1"/>
          </p:cNvPicPr>
          <p:nvPr/>
        </p:nvPicPr>
        <p:blipFill>
          <a:blip r:embed="rId4"/>
          <a:stretch>
            <a:fillRect/>
          </a:stretch>
        </p:blipFill>
        <p:spPr>
          <a:xfrm>
            <a:off x="6333373" y="3573092"/>
            <a:ext cx="3773153" cy="2891512"/>
          </a:xfrm>
          <a:prstGeom prst="rect">
            <a:avLst/>
          </a:prstGeom>
        </p:spPr>
      </p:pic>
    </p:spTree>
    <p:extLst>
      <p:ext uri="{BB962C8B-B14F-4D97-AF65-F5344CB8AC3E}">
        <p14:creationId xmlns:p14="http://schemas.microsoft.com/office/powerpoint/2010/main" val="3339345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ANÁLISIS DE RESULTADOS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520545" y="729751"/>
            <a:ext cx="7605223" cy="461665"/>
          </a:xfrm>
          <a:prstGeom prst="rect">
            <a:avLst/>
          </a:prstGeom>
        </p:spPr>
        <p:txBody>
          <a:bodyPr wrap="none">
            <a:spAutoFit/>
          </a:bodyPr>
          <a:lstStyle/>
          <a:p>
            <a:r>
              <a:rPr lang="es-EC" sz="2400" b="1" smtClean="0"/>
              <a:t>ANÁLISIS DE RETARDOS EN VISUALIZACIÓN DE LOS DATOS </a:t>
            </a:r>
            <a:endParaRPr lang="es-EC" sz="2400" b="1" dirty="0"/>
          </a:p>
        </p:txBody>
      </p:sp>
      <p:sp>
        <p:nvSpPr>
          <p:cNvPr id="4" name="Rectángulo 3"/>
          <p:cNvSpPr/>
          <p:nvPr/>
        </p:nvSpPr>
        <p:spPr>
          <a:xfrm>
            <a:off x="520545" y="1434825"/>
            <a:ext cx="10765076" cy="1785104"/>
          </a:xfrm>
          <a:prstGeom prst="rect">
            <a:avLst/>
          </a:prstGeom>
        </p:spPr>
        <p:txBody>
          <a:bodyPr wrap="square">
            <a:spAutoFit/>
          </a:bodyPr>
          <a:lstStyle/>
          <a:p>
            <a:pPr algn="just"/>
            <a:r>
              <a:rPr lang="es-EC" sz="2200" dirty="0"/>
              <a:t>Analizando los retardos en la adquisición de datos entre el sistema y la interface, se puede evidenciar que el equipo tiene un mejor desempeño en función a la interface como se muestre en la siguiente figura, ya que en la interface se realiza peticiones sucesivas para poder recibir los datos, procesarlo y almacenarlos para finalmente ser dibujados y visualizados en mapas de bits en la memoria del computador. </a:t>
            </a:r>
          </a:p>
        </p:txBody>
      </p:sp>
      <p:pic>
        <p:nvPicPr>
          <p:cNvPr id="5" name="Imagen 4"/>
          <p:cNvPicPr>
            <a:picLocks noChangeAspect="1"/>
          </p:cNvPicPr>
          <p:nvPr/>
        </p:nvPicPr>
        <p:blipFill>
          <a:blip r:embed="rId3"/>
          <a:stretch>
            <a:fillRect/>
          </a:stretch>
        </p:blipFill>
        <p:spPr>
          <a:xfrm>
            <a:off x="3483382" y="3174511"/>
            <a:ext cx="5180556" cy="3260786"/>
          </a:xfrm>
          <a:prstGeom prst="rect">
            <a:avLst/>
          </a:prstGeom>
        </p:spPr>
      </p:pic>
    </p:spTree>
    <p:extLst>
      <p:ext uri="{BB962C8B-B14F-4D97-AF65-F5344CB8AC3E}">
        <p14:creationId xmlns:p14="http://schemas.microsoft.com/office/powerpoint/2010/main" val="2455379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CONCLUSIONES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520545" y="1281687"/>
            <a:ext cx="11126023" cy="4493538"/>
          </a:xfrm>
          <a:prstGeom prst="rect">
            <a:avLst/>
          </a:prstGeom>
        </p:spPr>
        <p:txBody>
          <a:bodyPr wrap="square">
            <a:spAutoFit/>
          </a:bodyPr>
          <a:lstStyle/>
          <a:p>
            <a:pPr marL="285750" indent="-285750" algn="just">
              <a:buFont typeface="Arial" panose="020B0604020202020204" pitchFamily="34" charset="0"/>
              <a:buChar char="•"/>
            </a:pPr>
            <a:r>
              <a:rPr lang="es-EC" sz="2200" dirty="0"/>
              <a:t>Se concluye que el sistema “DDF255 – ADD196” (Digital Direction Finder - Antena DF U / VHF) tiene un rendimiento adecuado para determinar el ángulo de arribo en polarización vertical y horizontal, teniendo un alto porcentaje de calidad DF para polarización vertical, mientras que un bajo porcentaje de calidad DF para señales con polarización horizontal, teniendo en cuenta que este valor adquirido no debe interpretarse como una lectura no confiable, sino como una posible señal transmitida en diferente polarización, logrando determinar que el usuario no necesitaría invertir en otra antena específica para señales en polarización horizontal</a:t>
            </a:r>
            <a:r>
              <a:rPr lang="es-EC" sz="2200" dirty="0" smtClean="0"/>
              <a:t>.</a:t>
            </a:r>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a:t>Se determinó que las hipótesis propuestas para las cuatro amplitudes (A1, A2, A3, A4) para determinar el ángulo de llegada son correctas para demostrar la expresión matemática con la que se calcula el ángulo de llegada, así como la utilización de la frecuencia de la portadora y el ancho de banda en el proceso de ajuste del receptor</a:t>
            </a:r>
            <a:r>
              <a:rPr lang="es-EC" sz="2200" dirty="0" smtClean="0"/>
              <a:t>.</a:t>
            </a:r>
          </a:p>
          <a:p>
            <a:pPr marL="285750" indent="-285750" algn="just">
              <a:buFont typeface="Arial" panose="020B0604020202020204" pitchFamily="34" charset="0"/>
              <a:buChar char="•"/>
            </a:pPr>
            <a:endParaRPr lang="es-EC" sz="2200" dirty="0"/>
          </a:p>
        </p:txBody>
      </p:sp>
    </p:spTree>
    <p:extLst>
      <p:ext uri="{BB962C8B-B14F-4D97-AF65-F5344CB8AC3E}">
        <p14:creationId xmlns:p14="http://schemas.microsoft.com/office/powerpoint/2010/main" val="11068665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CONCLUSIONES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261561"/>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336885" y="1305342"/>
            <a:ext cx="11550320" cy="3139321"/>
          </a:xfrm>
          <a:prstGeom prst="rect">
            <a:avLst/>
          </a:prstGeom>
        </p:spPr>
        <p:txBody>
          <a:bodyPr wrap="square">
            <a:spAutoFit/>
          </a:bodyPr>
          <a:lstStyle/>
          <a:p>
            <a:pPr marL="285750" indent="-285750" algn="just">
              <a:buFont typeface="Arial" panose="020B0604020202020204" pitchFamily="34" charset="0"/>
              <a:buChar char="•"/>
            </a:pPr>
            <a:r>
              <a:rPr lang="es-EC" sz="2200" dirty="0"/>
              <a:t>La interface implementada cumple con todos los requisitos previstos por el usuario, y todas las especificaciones propuestas, integra un desempeño de alto nivel, mostrando tiempos de adquisición y procesamiento ligeramente rápidos con lo cual permite encontrar de manera segura y confiable el ángulo de arribo de señales electromagnéticas en la banda de V/UHF.</a:t>
            </a:r>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a:t>El resultado del proyecto muestra una alternativa de bajo costo para monitorear y determinar el ángulo arribo de señales electromagnéticas, dado que el software implementado por la empresa Rohde &amp; Schwarz tiene un costo muy elevado. Esta es una solución que aporta a las FF AA, y espera seguir siendo desarrollada por estudios posteriores. </a:t>
            </a:r>
            <a:endParaRPr lang="es-EC" sz="2200" dirty="0"/>
          </a:p>
        </p:txBody>
      </p:sp>
    </p:spTree>
    <p:extLst>
      <p:ext uri="{BB962C8B-B14F-4D97-AF65-F5344CB8AC3E}">
        <p14:creationId xmlns:p14="http://schemas.microsoft.com/office/powerpoint/2010/main" val="17045985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261561"/>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336885" y="1305342"/>
            <a:ext cx="11550320" cy="4124206"/>
          </a:xfrm>
          <a:prstGeom prst="rect">
            <a:avLst/>
          </a:prstGeom>
        </p:spPr>
        <p:txBody>
          <a:bodyPr wrap="square">
            <a:spAutoFit/>
          </a:bodyPr>
          <a:lstStyle/>
          <a:p>
            <a:pPr marL="285750" indent="-285750" algn="just">
              <a:buFont typeface="Arial" panose="020B0604020202020204" pitchFamily="34" charset="0"/>
              <a:buChar char="•"/>
            </a:pPr>
            <a:r>
              <a:rPr lang="es-EC" sz="2400" dirty="0"/>
              <a:t>Seguir las especificaciones de los equipos que conforma el sistema ya que la variación de alguno de los parámetros puede afectar de manera considerable las mediciones y provocar daños severos en el mismo. </a:t>
            </a:r>
            <a:endParaRPr lang="es-EC" sz="2400" dirty="0" smtClean="0"/>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400" dirty="0"/>
              <a:t>Se recomienda configurar previamente el archivo de configuración (Config.dat) de la interface tanto PUERTO e IP en función del servidor DHCP de la red utilizada, para establecer correctamente la comunicación entre el hardware y software</a:t>
            </a:r>
            <a:r>
              <a:rPr lang="es-EC" sz="2400" dirty="0" smtClean="0"/>
              <a:t>.</a:t>
            </a:r>
          </a:p>
          <a:p>
            <a:pPr marL="285750" indent="-285750" algn="just">
              <a:buFont typeface="Arial" panose="020B0604020202020204" pitchFamily="34" charset="0"/>
              <a:buChar char="•"/>
            </a:pPr>
            <a:endParaRPr lang="es-EC" sz="2400" dirty="0"/>
          </a:p>
          <a:p>
            <a:pPr marL="285750" indent="-285750" algn="just">
              <a:buFont typeface="Arial" panose="020B0604020202020204" pitchFamily="34" charset="0"/>
              <a:buChar char="•"/>
            </a:pPr>
            <a:r>
              <a:rPr lang="es-EC" sz="2400" dirty="0"/>
              <a:t>Se recomienda realizar la previa calibración del compás ubicado en la parte inferior de la antena ADD196, cada vez que se realice pruebas en campo abierto en diferentes regiones geográficas, para obtener mejor eficiencia en las lecturas a realizar.</a:t>
            </a:r>
            <a:endParaRPr lang="es-EC" sz="2200" dirty="0"/>
          </a:p>
        </p:txBody>
      </p:sp>
      <p:sp>
        <p:nvSpPr>
          <p:cNvPr id="4" name="Rectángulo 3"/>
          <p:cNvSpPr/>
          <p:nvPr/>
        </p:nvSpPr>
        <p:spPr>
          <a:xfrm>
            <a:off x="4154618" y="453426"/>
            <a:ext cx="3914854" cy="523220"/>
          </a:xfrm>
          <a:prstGeom prst="rect">
            <a:avLst/>
          </a:prstGeom>
        </p:spPr>
        <p:txBody>
          <a:bodyPr wrap="none">
            <a:spAutoFit/>
          </a:bodyPr>
          <a:lstStyle/>
          <a:p>
            <a:r>
              <a:rPr lang="es-EC" sz="2800" b="1" dirty="0" smtClean="0">
                <a:latin typeface="Arial" panose="020B0604020202020204" pitchFamily="34" charset="0"/>
                <a:cs typeface="Arial" panose="020B0604020202020204" pitchFamily="34" charset="0"/>
              </a:rPr>
              <a:t>RECOMENDACIONES</a:t>
            </a:r>
            <a:endParaRPr lang="es-EC" sz="2800" dirty="0"/>
          </a:p>
        </p:txBody>
      </p:sp>
    </p:spTree>
    <p:extLst>
      <p:ext uri="{BB962C8B-B14F-4D97-AF65-F5344CB8AC3E}">
        <p14:creationId xmlns:p14="http://schemas.microsoft.com/office/powerpoint/2010/main" val="34554413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n 44"/>
          <p:cNvPicPr>
            <a:picLocks noChangeAspect="1"/>
          </p:cNvPicPr>
          <p:nvPr/>
        </p:nvPicPr>
        <p:blipFill>
          <a:blip r:embed="rId2"/>
          <a:stretch>
            <a:fillRect/>
          </a:stretch>
        </p:blipFill>
        <p:spPr>
          <a:xfrm>
            <a:off x="10370087" y="6435297"/>
            <a:ext cx="1517118" cy="384713"/>
          </a:xfrm>
          <a:prstGeom prst="rect">
            <a:avLst/>
          </a:prstGeom>
        </p:spPr>
      </p:pic>
      <p:cxnSp>
        <p:nvCxnSpPr>
          <p:cNvPr id="46" name="Conector recto 45"/>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035973" y="4822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837127" y="2562896"/>
            <a:ext cx="10251582" cy="1569660"/>
          </a:xfrm>
          <a:prstGeom prst="rect">
            <a:avLst/>
          </a:prstGeom>
          <a:noFill/>
        </p:spPr>
        <p:txBody>
          <a:bodyPr wrap="square" lIns="91440" tIns="45720" rIns="91440" bIns="45720">
            <a:spAutoFit/>
          </a:bodyPr>
          <a:lstStyle/>
          <a:p>
            <a:pPr algn="ctr"/>
            <a:r>
              <a:rPr lang="es-ES" sz="9600" dirty="0" smtClean="0">
                <a:ln w="0">
                  <a:solidFill>
                    <a:srgbClr val="00B050"/>
                  </a:solidFill>
                </a:ln>
                <a:solidFill>
                  <a:schemeClr val="accent6">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GRACIAS</a:t>
            </a:r>
            <a:endParaRPr lang="es-ES" sz="9600" b="0" cap="none" spc="0" dirty="0">
              <a:ln w="0">
                <a:solidFill>
                  <a:srgbClr val="00B050"/>
                </a:solidFill>
              </a:ln>
              <a:solidFill>
                <a:schemeClr val="accent6">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559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OBJETIVOS</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20" name="CuadroTexto 19"/>
          <p:cNvSpPr txBox="1"/>
          <p:nvPr/>
        </p:nvSpPr>
        <p:spPr>
          <a:xfrm>
            <a:off x="148857" y="1090906"/>
            <a:ext cx="11738348" cy="4524315"/>
          </a:xfrm>
          <a:prstGeom prst="rect">
            <a:avLst/>
          </a:prstGeom>
          <a:noFill/>
        </p:spPr>
        <p:txBody>
          <a:bodyPr wrap="square" rtlCol="0">
            <a:spAutoFit/>
          </a:bodyPr>
          <a:lstStyle/>
          <a:p>
            <a:pPr algn="just"/>
            <a:endParaRPr lang="es-ES" sz="2400" b="1" dirty="0"/>
          </a:p>
          <a:p>
            <a:pPr algn="just"/>
            <a:r>
              <a:rPr lang="es-ES" sz="2400" b="1" dirty="0" smtClean="0"/>
              <a:t>ESPECÍFICOS</a:t>
            </a:r>
          </a:p>
          <a:p>
            <a:pPr algn="just"/>
            <a:endParaRPr lang="es-ES" sz="2400" b="1" dirty="0" smtClean="0"/>
          </a:p>
          <a:p>
            <a:pPr marL="342900" indent="-342900" algn="just">
              <a:buFont typeface="Arial" panose="020B0604020202020204" pitchFamily="34" charset="0"/>
              <a:buChar char="•"/>
            </a:pPr>
            <a:r>
              <a:rPr lang="es-EC" sz="2400" dirty="0"/>
              <a:t>Realizar un estudio sobre las diferentes técnicas de determinación del ángulo de arribo para las frecuencias de la banda V/UHF. </a:t>
            </a:r>
            <a:r>
              <a:rPr lang="es-EC" sz="2400" dirty="0" smtClean="0"/>
              <a:t> </a:t>
            </a:r>
          </a:p>
          <a:p>
            <a:pPr algn="just"/>
            <a:endParaRPr lang="es-EC" sz="2400" dirty="0" smtClean="0"/>
          </a:p>
          <a:p>
            <a:pPr marL="342900" indent="-342900" algn="just">
              <a:buFont typeface="Arial" panose="020B0604020202020204" pitchFamily="34" charset="0"/>
              <a:buChar char="•"/>
            </a:pPr>
            <a:r>
              <a:rPr lang="es-EC" sz="2400" dirty="0" smtClean="0"/>
              <a:t>Desarrollar </a:t>
            </a:r>
            <a:r>
              <a:rPr lang="es-EC" sz="2400" dirty="0"/>
              <a:t>una interface que permita la interactividad y operación del sistema para mostrar el ángulo de arribo del emisor</a:t>
            </a:r>
            <a:r>
              <a:rPr lang="es-EC" sz="2400" dirty="0" smtClean="0"/>
              <a:t>.</a:t>
            </a:r>
          </a:p>
          <a:p>
            <a:pPr algn="just"/>
            <a:r>
              <a:rPr lang="es-EC" sz="2400" dirty="0" smtClean="0"/>
              <a:t> </a:t>
            </a:r>
            <a:endParaRPr lang="es-EC" sz="2400" dirty="0"/>
          </a:p>
          <a:p>
            <a:pPr marL="342900" indent="-342900" algn="just">
              <a:buFont typeface="Arial" panose="020B0604020202020204" pitchFamily="34" charset="0"/>
              <a:buChar char="•"/>
            </a:pPr>
            <a:r>
              <a:rPr lang="es-EC" sz="2400" dirty="0" smtClean="0"/>
              <a:t>Proponer </a:t>
            </a:r>
            <a:r>
              <a:rPr lang="es-EC" sz="2400" dirty="0"/>
              <a:t>un programa de capacitación extenso para el AGRUCOMGE y ponerlo en ejecución para la operación efectiva del sistema.</a:t>
            </a:r>
            <a:endParaRPr lang="es-EC" sz="2400" dirty="0" smtClean="0"/>
          </a:p>
          <a:p>
            <a:pPr algn="just"/>
            <a:endParaRPr lang="es-ES" sz="2400" dirty="0"/>
          </a:p>
        </p:txBody>
      </p:sp>
    </p:spTree>
    <p:extLst>
      <p:ext uri="{BB962C8B-B14F-4D97-AF65-F5344CB8AC3E}">
        <p14:creationId xmlns:p14="http://schemas.microsoft.com/office/powerpoint/2010/main" val="542834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075" y="554510"/>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a:t>
            </a:r>
            <a:r>
              <a:rPr lang="es-EC" sz="2800" b="1" dirty="0" smtClean="0">
                <a:latin typeface="Arial" panose="020B0604020202020204" pitchFamily="34" charset="0"/>
                <a:cs typeface="Arial" panose="020B0604020202020204" pitchFamily="34" charset="0"/>
              </a:rPr>
              <a:t>TEÓRICO</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09090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368147" y="1368349"/>
            <a:ext cx="11519058" cy="5262979"/>
          </a:xfrm>
          <a:prstGeom prst="rect">
            <a:avLst/>
          </a:prstGeom>
        </p:spPr>
        <p:txBody>
          <a:bodyPr wrap="square">
            <a:spAutoFit/>
          </a:bodyPr>
          <a:lstStyle/>
          <a:p>
            <a:pPr algn="ctr"/>
            <a:r>
              <a:rPr lang="es-ES" sz="2400" b="1" dirty="0" smtClean="0"/>
              <a:t>ESPECTRO RADIOELÉCTRICO</a:t>
            </a:r>
            <a:endParaRPr lang="es-ES" sz="2400" b="1" dirty="0" smtClean="0"/>
          </a:p>
          <a:p>
            <a:endParaRPr lang="es-ES" sz="2400" b="1" dirty="0"/>
          </a:p>
          <a:p>
            <a:pPr algn="just"/>
            <a:r>
              <a:rPr lang="es-EC" sz="2400" dirty="0"/>
              <a:t>La radiación electromagnética se denomina como el flujo de energía que sale de una fuente en forma de ondas electromagnéticas. La radiación presentada puede provenir de orígenes diferentes ya sean naturales o artificiales</a:t>
            </a:r>
            <a:r>
              <a:rPr lang="es-EC" sz="2400" dirty="0" smtClean="0"/>
              <a:t>.</a:t>
            </a:r>
          </a:p>
          <a:p>
            <a:endParaRPr lang="es-EC" sz="2400" b="1" dirty="0"/>
          </a:p>
          <a:p>
            <a:pPr algn="just"/>
            <a:r>
              <a:rPr lang="es-EC" sz="2400" dirty="0"/>
              <a:t>Por lo cual el espectro electromagnético se define como el conjunto de varias frecuencias posibles a las que se produce radiación electromagnética</a:t>
            </a:r>
            <a:r>
              <a:rPr lang="es-EC" sz="2400" dirty="0" smtClean="0"/>
              <a:t>.</a:t>
            </a:r>
          </a:p>
          <a:p>
            <a:endParaRPr lang="es-EC" sz="2400" dirty="0"/>
          </a:p>
          <a:p>
            <a:pPr algn="just"/>
            <a:r>
              <a:rPr lang="es-ES" sz="2400" dirty="0"/>
              <a:t>De donde </a:t>
            </a:r>
            <a:r>
              <a:rPr lang="es-EC" sz="2400" dirty="0"/>
              <a:t>el espectro radioeléctrico es una parte del espectro electromagnético que se diferencia por sus posibles términos para las comunicaciones de radio, es decir, para transmitir señales de información por cualquier medio que no sea guiado.</a:t>
            </a:r>
            <a:r>
              <a:rPr lang="es-ES" sz="2400" dirty="0"/>
              <a:t> </a:t>
            </a:r>
            <a:endParaRPr lang="es-ES_tradnl" sz="2400" dirty="0"/>
          </a:p>
          <a:p>
            <a:pPr algn="just"/>
            <a:endParaRPr lang="es-EC" sz="2400" b="1" dirty="0" smtClean="0"/>
          </a:p>
          <a:p>
            <a:endParaRPr lang="es-EC" sz="2400" b="1" dirty="0"/>
          </a:p>
        </p:txBody>
      </p:sp>
    </p:spTree>
    <p:extLst>
      <p:ext uri="{BB962C8B-B14F-4D97-AF65-F5344CB8AC3E}">
        <p14:creationId xmlns:p14="http://schemas.microsoft.com/office/powerpoint/2010/main" val="106021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193355"/>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a:t>
            </a:r>
            <a:r>
              <a:rPr lang="es-EC" sz="2800" b="1" dirty="0" smtClean="0">
                <a:latin typeface="Arial" panose="020B0604020202020204" pitchFamily="34" charset="0"/>
                <a:cs typeface="Arial" panose="020B0604020202020204" pitchFamily="34" charset="0"/>
              </a:rPr>
              <a:t>TEÓRICO</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48857" y="6664216"/>
            <a:ext cx="10168266" cy="4661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09090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20545" y="1090906"/>
            <a:ext cx="11174150" cy="461665"/>
          </a:xfrm>
          <a:prstGeom prst="rect">
            <a:avLst/>
          </a:prstGeom>
        </p:spPr>
        <p:txBody>
          <a:bodyPr wrap="square">
            <a:spAutoFit/>
          </a:bodyPr>
          <a:lstStyle/>
          <a:p>
            <a:pPr algn="ctr"/>
            <a:r>
              <a:rPr lang="es-ES" sz="2400" b="1" dirty="0" smtClean="0"/>
              <a:t>BANDAS DE FRECUENCIAS DEL ESPECTRO RADIOELÉCTRICO</a:t>
            </a:r>
            <a:endParaRPr lang="es-ES" sz="2400" b="1" dirty="0" smtClean="0"/>
          </a:p>
        </p:txBody>
      </p:sp>
      <p:pic>
        <p:nvPicPr>
          <p:cNvPr id="9" name="Imagen 8"/>
          <p:cNvPicPr>
            <a:picLocks noChangeAspect="1"/>
          </p:cNvPicPr>
          <p:nvPr/>
        </p:nvPicPr>
        <p:blipFill>
          <a:blip r:embed="rId3"/>
          <a:stretch>
            <a:fillRect/>
          </a:stretch>
        </p:blipFill>
        <p:spPr>
          <a:xfrm>
            <a:off x="1514975" y="1540629"/>
            <a:ext cx="9521169" cy="4922509"/>
          </a:xfrm>
          <a:prstGeom prst="rect">
            <a:avLst/>
          </a:prstGeom>
        </p:spPr>
      </p:pic>
    </p:spTree>
    <p:extLst>
      <p:ext uri="{BB962C8B-B14F-4D97-AF65-F5344CB8AC3E}">
        <p14:creationId xmlns:p14="http://schemas.microsoft.com/office/powerpoint/2010/main" val="910326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9820" y="197569"/>
            <a:ext cx="10515600" cy="536396"/>
          </a:xfrm>
        </p:spPr>
        <p:txBody>
          <a:bodyPr>
            <a:normAutofit/>
          </a:bodyPr>
          <a:lstStyle/>
          <a:p>
            <a:pPr algn="ctr"/>
            <a:r>
              <a:rPr lang="es-EC" sz="2800" b="1" dirty="0" smtClean="0">
                <a:latin typeface="Arial" panose="020B0604020202020204" pitchFamily="34" charset="0"/>
                <a:cs typeface="Arial" panose="020B0604020202020204" pitchFamily="34" charset="0"/>
              </a:rPr>
              <a:t>MARCO </a:t>
            </a:r>
            <a:r>
              <a:rPr lang="es-EC" sz="2800" b="1" dirty="0" smtClean="0">
                <a:latin typeface="Arial" panose="020B0604020202020204" pitchFamily="34" charset="0"/>
                <a:cs typeface="Arial" panose="020B0604020202020204" pitchFamily="34" charset="0"/>
              </a:rPr>
              <a:t>TEÓRICO</a:t>
            </a: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090906"/>
            <a:ext cx="11738348" cy="1200329"/>
          </a:xfrm>
          <a:prstGeom prst="rect">
            <a:avLst/>
          </a:prstGeom>
          <a:noFill/>
        </p:spPr>
        <p:txBody>
          <a:bodyPr wrap="square" rtlCol="0">
            <a:spAutoFit/>
          </a:bodyPr>
          <a:lstStyle/>
          <a:p>
            <a:pPr algn="just"/>
            <a:r>
              <a:rPr lang="es-ES" sz="2400" dirty="0" smtClean="0"/>
              <a:t> </a:t>
            </a:r>
            <a:endParaRPr lang="es-ES" sz="2400" b="1" dirty="0"/>
          </a:p>
          <a:p>
            <a:pPr algn="just"/>
            <a:endParaRPr lang="es-EC" sz="2400" dirty="0"/>
          </a:p>
          <a:p>
            <a:pPr algn="just"/>
            <a:endParaRPr lang="es-ES" sz="2400" dirty="0"/>
          </a:p>
        </p:txBody>
      </p:sp>
      <p:sp>
        <p:nvSpPr>
          <p:cNvPr id="3" name="Rectángulo 2"/>
          <p:cNvSpPr/>
          <p:nvPr/>
        </p:nvSpPr>
        <p:spPr>
          <a:xfrm>
            <a:off x="520545" y="1090906"/>
            <a:ext cx="11174150" cy="5262979"/>
          </a:xfrm>
          <a:prstGeom prst="rect">
            <a:avLst/>
          </a:prstGeom>
        </p:spPr>
        <p:txBody>
          <a:bodyPr wrap="square">
            <a:spAutoFit/>
          </a:bodyPr>
          <a:lstStyle/>
          <a:p>
            <a:pPr algn="ctr"/>
            <a:r>
              <a:rPr lang="es-ES" sz="2400" b="1" dirty="0" smtClean="0"/>
              <a:t>RADIOGONIOMETRÍA</a:t>
            </a:r>
            <a:endParaRPr lang="es-ES" sz="2400" b="1" dirty="0" smtClean="0"/>
          </a:p>
          <a:p>
            <a:endParaRPr lang="es-ES" sz="2400" b="1" dirty="0" smtClean="0"/>
          </a:p>
          <a:p>
            <a:pPr algn="just"/>
            <a:r>
              <a:rPr lang="es-EC" sz="2400" dirty="0"/>
              <a:t>Es la determinación de la dirección de emisores, cuya localización geográfica es conocida por medio de la recepción de ondas de radio, el equipo que facilita la medida se le conoce como radiogoniómetro. </a:t>
            </a:r>
            <a:endParaRPr lang="es-EC" sz="2400" dirty="0" smtClean="0"/>
          </a:p>
          <a:p>
            <a:pPr algn="just"/>
            <a:endParaRPr lang="es-EC" sz="2400" dirty="0" smtClean="0"/>
          </a:p>
          <a:p>
            <a:pPr algn="just"/>
            <a:r>
              <a:rPr lang="es-EC" sz="2400" dirty="0" smtClean="0"/>
              <a:t>Para </a:t>
            </a:r>
            <a:r>
              <a:rPr lang="es-EC" sz="2400" dirty="0"/>
              <a:t>que la medida sea correcta se necesita determinar bien las direcciones del transmisor desde puntos geográficamente distantes; esto se conoce como triangulación</a:t>
            </a:r>
            <a:r>
              <a:rPr lang="es-EC" sz="2400" dirty="0" smtClean="0"/>
              <a:t>.</a:t>
            </a:r>
          </a:p>
          <a:p>
            <a:pPr algn="just"/>
            <a:endParaRPr lang="es-EC" sz="2400" b="1" dirty="0"/>
          </a:p>
          <a:p>
            <a:pPr algn="just"/>
            <a:r>
              <a:rPr lang="es-EC" sz="2400" dirty="0"/>
              <a:t>La radiogoniometría conforma un grupo de técnicas que nos proporcionan ayudas para detectar cualquier señal de interés. Desde hace años atrás cuando se inventó la radio, y se llevaron a cabo varios descubrimientos, las características de la propagación de las ondas de radio eléctricas son útiles para este fin.</a:t>
            </a:r>
          </a:p>
          <a:p>
            <a:pPr algn="just"/>
            <a:endParaRPr lang="es-EC" sz="2400" b="1" dirty="0"/>
          </a:p>
        </p:txBody>
      </p:sp>
    </p:spTree>
    <p:extLst>
      <p:ext uri="{BB962C8B-B14F-4D97-AF65-F5344CB8AC3E}">
        <p14:creationId xmlns:p14="http://schemas.microsoft.com/office/powerpoint/2010/main" val="1806176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8075</TotalTime>
  <Words>4980</Words>
  <Application>Microsoft Office PowerPoint</Application>
  <PresentationFormat>Panorámica</PresentationFormat>
  <Paragraphs>322</Paragraphs>
  <Slides>59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59</vt:i4>
      </vt:variant>
    </vt:vector>
  </HeadingPairs>
  <TitlesOfParts>
    <vt:vector size="65" baseType="lpstr">
      <vt:lpstr>Arial</vt:lpstr>
      <vt:lpstr>Calibri</vt:lpstr>
      <vt:lpstr>Calibri Light</vt:lpstr>
      <vt:lpstr>Cambria Math</vt:lpstr>
      <vt:lpstr>Times New Roman</vt:lpstr>
      <vt:lpstr>Tema de Office</vt:lpstr>
      <vt:lpstr>TEMA: DETERMINACIÓN DEL MODELO MATEMÁTICO DE INTERFEROMETRÍA CORRELATIVA CON UN SOLO CANAL DE RECEPCIÓN DEL SISTEMA DDF255 - ADD196 PARA DETECTAR EL ÁNGULO DE ARRIBO DE EMISORES ELECTROMAGNÉTICOS EN LA BANDA V/UHF Y DISEÑO E IMPLEMENTACIÓN DE UNA INTEFACE HDMI DE RDF </vt:lpstr>
      <vt:lpstr>CONTENIDO GENERAL</vt:lpstr>
      <vt:lpstr>ANTECEDENTES</vt:lpstr>
      <vt:lpstr>JUSTIFICACIÓN</vt:lpstr>
      <vt:lpstr>OBJETIVOS</vt:lpstr>
      <vt:lpstr>OBJETIVOS</vt:lpstr>
      <vt:lpstr>MARCO TEÓRICO</vt:lpstr>
      <vt:lpstr>MARCO TEÓRICO</vt:lpstr>
      <vt:lpstr>MARCO TEÓRICO</vt:lpstr>
      <vt:lpstr>MARCO TEÓRICO</vt:lpstr>
      <vt:lpstr>MARCO TEÓRICO</vt:lpstr>
      <vt:lpstr>MARCO TEÓRICO</vt:lpstr>
      <vt:lpstr>MARCO TEÓRICO </vt:lpstr>
      <vt:lpstr>MARCO TEÓRICO</vt:lpstr>
      <vt:lpstr>MARCO TEÓRICO </vt:lpstr>
      <vt:lpstr>MARCO TEÓRICO</vt:lpstr>
      <vt:lpstr>MARCO TEÓRICO </vt:lpstr>
      <vt:lpstr>MARCO TEÓRICO</vt:lpstr>
      <vt:lpstr>MARCO TEÓRICO </vt:lpstr>
      <vt:lpstr>MARCO TEÓRICO </vt:lpstr>
      <vt:lpstr>MÉTODOS Y MATERIALES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E IMPLEMENTACIÓN </vt:lpstr>
      <vt:lpstr>DESARROLLO E IMPLEMENTACIÓN </vt:lpstr>
      <vt:lpstr>DESARROLLO E IMPLEMENTACIÓN </vt:lpstr>
      <vt:lpstr>DESARROLLO E IMPLEMENTACIÓN </vt:lpstr>
      <vt:lpstr>DESARROLLO E IMPLEMENTACIÓN </vt:lpstr>
      <vt:lpstr>DESARROLLO E IMPLEMENTACIÓN </vt:lpstr>
      <vt:lpstr>DESARROLLO E IMPLEMENTACIÓN </vt:lpstr>
      <vt:lpstr>DESARROLLO E IMPLEMENTACIÓN </vt:lpstr>
      <vt:lpstr>DESARROLLO E IMPLEMENTACIÓN </vt:lpstr>
      <vt:lpstr>DESARROLLO E IMPLEMENTACIÓN </vt:lpstr>
      <vt:lpstr>DESARROLLO E IMPLEMENTACIÓN </vt:lpstr>
      <vt:lpstr>DESARROLLO E IMPLEMENTACIÓN </vt:lpstr>
      <vt:lpstr>Presentación de PowerPoint</vt:lpstr>
      <vt:lpstr>DESARROLLO E IMPLEMENTACIÓN </vt:lpstr>
      <vt:lpstr>Presentación de PowerPoint</vt:lpstr>
      <vt:lpstr>DESARROLLO E IMPLEMENTACIÓN </vt:lpstr>
      <vt:lpstr>DESARROLLO E IMPLEMENTACIÓN </vt:lpstr>
      <vt:lpstr>DESARROLLO E IMPLEMENTACIÓN </vt:lpstr>
      <vt:lpstr>DESARROLLO E IMPLEMENTACIÓN </vt:lpstr>
      <vt:lpstr>DESARROLLO E IMPLEMENTACIÓN </vt:lpstr>
      <vt:lpstr>DESARROLLO E IMPLEMENTACIÓN </vt:lpstr>
      <vt:lpstr>ANÁLISIS DE RESULTADOS</vt:lpstr>
      <vt:lpstr>ANÁLISIS DE RESULTADOS</vt:lpstr>
      <vt:lpstr>ANÁLISIS DE RESULTADOS</vt:lpstr>
      <vt:lpstr>ANÁLISIS DE RESULTADOS</vt:lpstr>
      <vt:lpstr>ANÁLISIS DE RESULTADOS</vt:lpstr>
      <vt:lpstr>CONCLUSIONES</vt:lpstr>
      <vt:lpstr>CONCLUSIONES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ANÁLISIS DE VULNERABILIDAD Y ESTIMACIÓN DE COSTOS SOCIO-ECONÓMICOS POR DAÑOS EN EL SECTOR DE SAN RAFAEL Y PLAYA CHICA 1 ANTE UNA EVENTUAL ERUPCIÓN DEL VOLCÁN COTOPAXI</dc:title>
  <dc:creator>Usuario</dc:creator>
  <cp:lastModifiedBy>Alexander Luna</cp:lastModifiedBy>
  <cp:revision>278</cp:revision>
  <dcterms:created xsi:type="dcterms:W3CDTF">2016-12-07T14:22:52Z</dcterms:created>
  <dcterms:modified xsi:type="dcterms:W3CDTF">2018-03-02T02:00:51Z</dcterms:modified>
</cp:coreProperties>
</file>