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8"/>
  </p:notesMasterIdLst>
  <p:sldIdLst>
    <p:sldId id="297" r:id="rId2"/>
    <p:sldId id="258" r:id="rId3"/>
    <p:sldId id="259" r:id="rId4"/>
    <p:sldId id="294" r:id="rId5"/>
    <p:sldId id="284" r:id="rId6"/>
    <p:sldId id="266" r:id="rId7"/>
    <p:sldId id="285" r:id="rId8"/>
    <p:sldId id="286" r:id="rId9"/>
    <p:sldId id="261" r:id="rId10"/>
    <p:sldId id="287" r:id="rId11"/>
    <p:sldId id="288" r:id="rId12"/>
    <p:sldId id="289" r:id="rId13"/>
    <p:sldId id="291" r:id="rId14"/>
    <p:sldId id="290" r:id="rId15"/>
    <p:sldId id="301" r:id="rId16"/>
    <p:sldId id="300" r:id="rId17"/>
    <p:sldId id="304" r:id="rId18"/>
    <p:sldId id="308" r:id="rId19"/>
    <p:sldId id="302" r:id="rId20"/>
    <p:sldId id="310" r:id="rId21"/>
    <p:sldId id="311" r:id="rId22"/>
    <p:sldId id="312" r:id="rId23"/>
    <p:sldId id="313" r:id="rId24"/>
    <p:sldId id="314" r:id="rId25"/>
    <p:sldId id="303" r:id="rId26"/>
    <p:sldId id="315" r:id="rId27"/>
    <p:sldId id="321" r:id="rId28"/>
    <p:sldId id="316" r:id="rId29"/>
    <p:sldId id="317" r:id="rId30"/>
    <p:sldId id="318" r:id="rId31"/>
    <p:sldId id="319" r:id="rId32"/>
    <p:sldId id="320" r:id="rId33"/>
    <p:sldId id="305" r:id="rId34"/>
    <p:sldId id="306" r:id="rId35"/>
    <p:sldId id="307" r:id="rId36"/>
    <p:sldId id="293" r:id="rId37"/>
  </p:sldIdLst>
  <p:sldSz cx="9144000" cy="5143500" type="screen16x9"/>
  <p:notesSz cx="6858000" cy="9144000"/>
  <p:embeddedFontLst>
    <p:embeddedFont>
      <p:font typeface="Wingdings 2" panose="05020102010507070707" pitchFamily="18" charset="2"/>
      <p:regular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22D71A-1CB5-49C8-A0C7-4E08BFC4A22F}">
  <a:tblStyle styleId="{8522D71A-1CB5-49C8-A0C7-4E08BFC4A22F}"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59384" autoAdjust="0"/>
  </p:normalViewPr>
  <p:slideViewPr>
    <p:cSldViewPr snapToGrid="0">
      <p:cViewPr varScale="1">
        <p:scale>
          <a:sx n="75" d="100"/>
          <a:sy n="75" d="100"/>
        </p:scale>
        <p:origin x="136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4258E-D389-40C8-8429-D9414FFDFCDF}" type="doc">
      <dgm:prSet loTypeId="urn:microsoft.com/office/officeart/2005/8/layout/hProcess4" loCatId="process" qsTypeId="urn:microsoft.com/office/officeart/2005/8/quickstyle/simple1" qsCatId="simple" csTypeId="urn:microsoft.com/office/officeart/2005/8/colors/accent1_1" csCatId="accent1" phldr="1"/>
      <dgm:spPr/>
      <dgm:t>
        <a:bodyPr/>
        <a:lstStyle/>
        <a:p>
          <a:endParaRPr lang="es-ES"/>
        </a:p>
      </dgm:t>
    </dgm:pt>
    <dgm:pt modelId="{A1F03650-D490-4F92-BEA6-B7DAEA2BD08E}">
      <dgm:prSet phldrT="[Texto]"/>
      <dgm:spPr/>
      <dgm:t>
        <a:bodyPr/>
        <a:lstStyle/>
        <a:p>
          <a:r>
            <a:rPr lang="es-ES" dirty="0" smtClean="0"/>
            <a:t>¿QUÉ?</a:t>
          </a:r>
          <a:endParaRPr lang="es-ES" dirty="0"/>
        </a:p>
      </dgm:t>
    </dgm:pt>
    <dgm:pt modelId="{EAA0D2EA-A501-4005-B429-37CAA8035CD4}" type="parTrans" cxnId="{415B2B29-179E-437C-A5A2-7B55AAD673B0}">
      <dgm:prSet/>
      <dgm:spPr/>
      <dgm:t>
        <a:bodyPr/>
        <a:lstStyle/>
        <a:p>
          <a:endParaRPr lang="es-ES"/>
        </a:p>
      </dgm:t>
    </dgm:pt>
    <dgm:pt modelId="{F211C867-5184-4244-BC14-8C6656031FD6}" type="sibTrans" cxnId="{415B2B29-179E-437C-A5A2-7B55AAD673B0}">
      <dgm:prSet/>
      <dgm:spPr/>
      <dgm:t>
        <a:bodyPr/>
        <a:lstStyle/>
        <a:p>
          <a:endParaRPr lang="es-ES"/>
        </a:p>
      </dgm:t>
    </dgm:pt>
    <dgm:pt modelId="{1CD9B234-9DAF-45FC-95D5-7443682FC4C3}">
      <dgm:prSet phldrT="[Texto]"/>
      <dgm:spPr/>
      <dgm:t>
        <a:bodyPr/>
        <a:lstStyle/>
        <a:p>
          <a:r>
            <a:rPr lang="es-ES" dirty="0" smtClean="0"/>
            <a:t>Predecir la personalidad del perfil de Facebook de una persona</a:t>
          </a:r>
          <a:endParaRPr lang="es-ES" dirty="0"/>
        </a:p>
      </dgm:t>
    </dgm:pt>
    <dgm:pt modelId="{4412615C-1223-4F9A-9596-CA1CF8C5A1CC}" type="parTrans" cxnId="{905814C6-17FB-4CEB-9D12-71A4C0172B54}">
      <dgm:prSet/>
      <dgm:spPr/>
      <dgm:t>
        <a:bodyPr/>
        <a:lstStyle/>
        <a:p>
          <a:endParaRPr lang="es-ES"/>
        </a:p>
      </dgm:t>
    </dgm:pt>
    <dgm:pt modelId="{E226AB63-5CE7-4E4C-ADA9-F3947D44A12F}" type="sibTrans" cxnId="{905814C6-17FB-4CEB-9D12-71A4C0172B54}">
      <dgm:prSet/>
      <dgm:spPr/>
      <dgm:t>
        <a:bodyPr/>
        <a:lstStyle/>
        <a:p>
          <a:endParaRPr lang="es-ES"/>
        </a:p>
      </dgm:t>
    </dgm:pt>
    <dgm:pt modelId="{A0455387-249A-4DA9-995A-417591EB03C8}">
      <dgm:prSet phldrT="[Texto]"/>
      <dgm:spPr/>
      <dgm:t>
        <a:bodyPr/>
        <a:lstStyle/>
        <a:p>
          <a:r>
            <a:rPr lang="es-ES" dirty="0" smtClean="0"/>
            <a:t>¿CÓMO?</a:t>
          </a:r>
          <a:endParaRPr lang="es-ES" dirty="0"/>
        </a:p>
      </dgm:t>
    </dgm:pt>
    <dgm:pt modelId="{C733472A-CFCA-4588-887B-99305130FE94}" type="parTrans" cxnId="{37B39012-06F1-4953-AE66-6091567B3042}">
      <dgm:prSet/>
      <dgm:spPr/>
      <dgm:t>
        <a:bodyPr/>
        <a:lstStyle/>
        <a:p>
          <a:endParaRPr lang="es-ES"/>
        </a:p>
      </dgm:t>
    </dgm:pt>
    <dgm:pt modelId="{23F64F5A-BBCF-45A7-BC9B-B78523F79686}" type="sibTrans" cxnId="{37B39012-06F1-4953-AE66-6091567B3042}">
      <dgm:prSet/>
      <dgm:spPr/>
      <dgm:t>
        <a:bodyPr/>
        <a:lstStyle/>
        <a:p>
          <a:endParaRPr lang="es-ES"/>
        </a:p>
      </dgm:t>
    </dgm:pt>
    <dgm:pt modelId="{17A57FDB-A6C2-4AF0-BB41-BE6F86C79876}">
      <dgm:prSet phldrT="[Texto]"/>
      <dgm:spPr/>
      <dgm:t>
        <a:bodyPr/>
        <a:lstStyle/>
        <a:p>
          <a:r>
            <a:rPr lang="es-ES" dirty="0" smtClean="0"/>
            <a:t>Mediante aprendizaje automático como herramienta de soporte</a:t>
          </a:r>
          <a:endParaRPr lang="es-ES" dirty="0"/>
        </a:p>
      </dgm:t>
    </dgm:pt>
    <dgm:pt modelId="{6E1468AA-0BFF-4C2C-A235-6B830D9002A0}" type="parTrans" cxnId="{3D901DD2-EC80-4E09-AC05-513E16B14A5C}">
      <dgm:prSet/>
      <dgm:spPr/>
      <dgm:t>
        <a:bodyPr/>
        <a:lstStyle/>
        <a:p>
          <a:endParaRPr lang="es-ES"/>
        </a:p>
      </dgm:t>
    </dgm:pt>
    <dgm:pt modelId="{ACDE4449-5971-4F0A-A692-AF0EB2374A8F}" type="sibTrans" cxnId="{3D901DD2-EC80-4E09-AC05-513E16B14A5C}">
      <dgm:prSet/>
      <dgm:spPr/>
      <dgm:t>
        <a:bodyPr/>
        <a:lstStyle/>
        <a:p>
          <a:endParaRPr lang="es-ES"/>
        </a:p>
      </dgm:t>
    </dgm:pt>
    <dgm:pt modelId="{864AAE06-3471-450F-B6F5-1B91E6D68F7C}">
      <dgm:prSet phldrT="[Texto]"/>
      <dgm:spPr/>
      <dgm:t>
        <a:bodyPr/>
        <a:lstStyle/>
        <a:p>
          <a:r>
            <a:rPr lang="es-ES" dirty="0" smtClean="0"/>
            <a:t>¿PARA QUÉ?</a:t>
          </a:r>
          <a:endParaRPr lang="es-ES" dirty="0"/>
        </a:p>
      </dgm:t>
    </dgm:pt>
    <dgm:pt modelId="{56931D0B-147C-4DFB-A416-70EC5033A38E}" type="parTrans" cxnId="{E0F84542-1DF8-463B-A56C-ADB479E40321}">
      <dgm:prSet/>
      <dgm:spPr/>
      <dgm:t>
        <a:bodyPr/>
        <a:lstStyle/>
        <a:p>
          <a:endParaRPr lang="es-ES"/>
        </a:p>
      </dgm:t>
    </dgm:pt>
    <dgm:pt modelId="{E97013C9-C444-437A-9B2D-18D4E158AC46}" type="sibTrans" cxnId="{E0F84542-1DF8-463B-A56C-ADB479E40321}">
      <dgm:prSet/>
      <dgm:spPr/>
      <dgm:t>
        <a:bodyPr/>
        <a:lstStyle/>
        <a:p>
          <a:endParaRPr lang="es-ES"/>
        </a:p>
      </dgm:t>
    </dgm:pt>
    <dgm:pt modelId="{916E7C73-049C-4046-AF67-9D6F87B695FE}">
      <dgm:prSet phldrT="[Texto]"/>
      <dgm:spPr/>
      <dgm:t>
        <a:bodyPr/>
        <a:lstStyle/>
        <a:p>
          <a:r>
            <a:rPr lang="es-ES" dirty="0" smtClean="0"/>
            <a:t>El proceso de selección de candidatos en el área de Recursos Humanos</a:t>
          </a:r>
          <a:endParaRPr lang="es-ES" dirty="0"/>
        </a:p>
      </dgm:t>
    </dgm:pt>
    <dgm:pt modelId="{D38007B9-75FD-456F-9D95-072DA05C02EF}" type="parTrans" cxnId="{3FF815E3-53CF-473C-B6B0-0513DF2ED8D0}">
      <dgm:prSet/>
      <dgm:spPr/>
      <dgm:t>
        <a:bodyPr/>
        <a:lstStyle/>
        <a:p>
          <a:endParaRPr lang="es-ES"/>
        </a:p>
      </dgm:t>
    </dgm:pt>
    <dgm:pt modelId="{64C229E6-07EA-478B-87E2-6F0ECBCCF55B}" type="sibTrans" cxnId="{3FF815E3-53CF-473C-B6B0-0513DF2ED8D0}">
      <dgm:prSet/>
      <dgm:spPr/>
      <dgm:t>
        <a:bodyPr/>
        <a:lstStyle/>
        <a:p>
          <a:endParaRPr lang="es-ES"/>
        </a:p>
      </dgm:t>
    </dgm:pt>
    <dgm:pt modelId="{B1DD0078-97B7-4401-BD6F-04FA7F7E412F}" type="pres">
      <dgm:prSet presAssocID="{A854258E-D389-40C8-8429-D9414FFDFCDF}" presName="Name0" presStyleCnt="0">
        <dgm:presLayoutVars>
          <dgm:dir/>
          <dgm:animLvl val="lvl"/>
          <dgm:resizeHandles val="exact"/>
        </dgm:presLayoutVars>
      </dgm:prSet>
      <dgm:spPr/>
      <dgm:t>
        <a:bodyPr/>
        <a:lstStyle/>
        <a:p>
          <a:endParaRPr lang="es-ES"/>
        </a:p>
      </dgm:t>
    </dgm:pt>
    <dgm:pt modelId="{ECEE0B3C-89DF-49C1-B749-FD145F8476B8}" type="pres">
      <dgm:prSet presAssocID="{A854258E-D389-40C8-8429-D9414FFDFCDF}" presName="tSp" presStyleCnt="0"/>
      <dgm:spPr/>
    </dgm:pt>
    <dgm:pt modelId="{77350FC2-52CB-47B7-8A8C-2DC2F00FA11E}" type="pres">
      <dgm:prSet presAssocID="{A854258E-D389-40C8-8429-D9414FFDFCDF}" presName="bSp" presStyleCnt="0"/>
      <dgm:spPr/>
    </dgm:pt>
    <dgm:pt modelId="{7E292F4C-3C33-46B7-B96B-A73B1177BAD2}" type="pres">
      <dgm:prSet presAssocID="{A854258E-D389-40C8-8429-D9414FFDFCDF}" presName="process" presStyleCnt="0"/>
      <dgm:spPr/>
    </dgm:pt>
    <dgm:pt modelId="{53D93C34-8244-4F34-A2A5-0CF7B0D170D0}" type="pres">
      <dgm:prSet presAssocID="{A1F03650-D490-4F92-BEA6-B7DAEA2BD08E}" presName="composite1" presStyleCnt="0"/>
      <dgm:spPr/>
    </dgm:pt>
    <dgm:pt modelId="{BF1B9116-8053-4780-BA84-744CDA8EF2F2}" type="pres">
      <dgm:prSet presAssocID="{A1F03650-D490-4F92-BEA6-B7DAEA2BD08E}" presName="dummyNode1" presStyleLbl="node1" presStyleIdx="0" presStyleCnt="3"/>
      <dgm:spPr/>
    </dgm:pt>
    <dgm:pt modelId="{977FE017-7325-407C-981A-D87B4528F8C9}" type="pres">
      <dgm:prSet presAssocID="{A1F03650-D490-4F92-BEA6-B7DAEA2BD08E}" presName="childNode1" presStyleLbl="bgAcc1" presStyleIdx="0" presStyleCnt="3">
        <dgm:presLayoutVars>
          <dgm:bulletEnabled val="1"/>
        </dgm:presLayoutVars>
      </dgm:prSet>
      <dgm:spPr/>
      <dgm:t>
        <a:bodyPr/>
        <a:lstStyle/>
        <a:p>
          <a:endParaRPr lang="es-ES"/>
        </a:p>
      </dgm:t>
    </dgm:pt>
    <dgm:pt modelId="{9D518B30-BF29-4484-8364-25152FEF4069}" type="pres">
      <dgm:prSet presAssocID="{A1F03650-D490-4F92-BEA6-B7DAEA2BD08E}" presName="childNode1tx" presStyleLbl="bgAcc1" presStyleIdx="0" presStyleCnt="3">
        <dgm:presLayoutVars>
          <dgm:bulletEnabled val="1"/>
        </dgm:presLayoutVars>
      </dgm:prSet>
      <dgm:spPr/>
      <dgm:t>
        <a:bodyPr/>
        <a:lstStyle/>
        <a:p>
          <a:endParaRPr lang="es-ES"/>
        </a:p>
      </dgm:t>
    </dgm:pt>
    <dgm:pt modelId="{DCE52222-E983-446C-9AD2-E8B8F8A4345E}" type="pres">
      <dgm:prSet presAssocID="{A1F03650-D490-4F92-BEA6-B7DAEA2BD08E}" presName="parentNode1" presStyleLbl="node1" presStyleIdx="0" presStyleCnt="3">
        <dgm:presLayoutVars>
          <dgm:chMax val="1"/>
          <dgm:bulletEnabled val="1"/>
        </dgm:presLayoutVars>
      </dgm:prSet>
      <dgm:spPr/>
      <dgm:t>
        <a:bodyPr/>
        <a:lstStyle/>
        <a:p>
          <a:endParaRPr lang="es-ES"/>
        </a:p>
      </dgm:t>
    </dgm:pt>
    <dgm:pt modelId="{F96AB42C-E545-4AEB-B5A1-4E4636F1C70D}" type="pres">
      <dgm:prSet presAssocID="{A1F03650-D490-4F92-BEA6-B7DAEA2BD08E}" presName="connSite1" presStyleCnt="0"/>
      <dgm:spPr/>
    </dgm:pt>
    <dgm:pt modelId="{5B9B2A01-8256-479A-9940-5B48BAD8942C}" type="pres">
      <dgm:prSet presAssocID="{F211C867-5184-4244-BC14-8C6656031FD6}" presName="Name9" presStyleLbl="sibTrans2D1" presStyleIdx="0" presStyleCnt="2"/>
      <dgm:spPr/>
      <dgm:t>
        <a:bodyPr/>
        <a:lstStyle/>
        <a:p>
          <a:endParaRPr lang="es-ES"/>
        </a:p>
      </dgm:t>
    </dgm:pt>
    <dgm:pt modelId="{BD8BB3D8-F3CC-4F3B-84AB-41725E926510}" type="pres">
      <dgm:prSet presAssocID="{A0455387-249A-4DA9-995A-417591EB03C8}" presName="composite2" presStyleCnt="0"/>
      <dgm:spPr/>
    </dgm:pt>
    <dgm:pt modelId="{40046945-B271-4722-93A9-492AB35A892F}" type="pres">
      <dgm:prSet presAssocID="{A0455387-249A-4DA9-995A-417591EB03C8}" presName="dummyNode2" presStyleLbl="node1" presStyleIdx="0" presStyleCnt="3"/>
      <dgm:spPr/>
    </dgm:pt>
    <dgm:pt modelId="{2100089B-26AF-4C45-83C2-ACEC552B7290}" type="pres">
      <dgm:prSet presAssocID="{A0455387-249A-4DA9-995A-417591EB03C8}" presName="childNode2" presStyleLbl="bgAcc1" presStyleIdx="1" presStyleCnt="3">
        <dgm:presLayoutVars>
          <dgm:bulletEnabled val="1"/>
        </dgm:presLayoutVars>
      </dgm:prSet>
      <dgm:spPr/>
      <dgm:t>
        <a:bodyPr/>
        <a:lstStyle/>
        <a:p>
          <a:endParaRPr lang="es-ES"/>
        </a:p>
      </dgm:t>
    </dgm:pt>
    <dgm:pt modelId="{0D4A51D4-A6A6-4FA3-9365-FAFE4C7F3F64}" type="pres">
      <dgm:prSet presAssocID="{A0455387-249A-4DA9-995A-417591EB03C8}" presName="childNode2tx" presStyleLbl="bgAcc1" presStyleIdx="1" presStyleCnt="3">
        <dgm:presLayoutVars>
          <dgm:bulletEnabled val="1"/>
        </dgm:presLayoutVars>
      </dgm:prSet>
      <dgm:spPr/>
      <dgm:t>
        <a:bodyPr/>
        <a:lstStyle/>
        <a:p>
          <a:endParaRPr lang="es-ES"/>
        </a:p>
      </dgm:t>
    </dgm:pt>
    <dgm:pt modelId="{64AD56AE-2F5E-4AA2-8438-F000F6020DBA}" type="pres">
      <dgm:prSet presAssocID="{A0455387-249A-4DA9-995A-417591EB03C8}" presName="parentNode2" presStyleLbl="node1" presStyleIdx="1" presStyleCnt="3">
        <dgm:presLayoutVars>
          <dgm:chMax val="0"/>
          <dgm:bulletEnabled val="1"/>
        </dgm:presLayoutVars>
      </dgm:prSet>
      <dgm:spPr/>
      <dgm:t>
        <a:bodyPr/>
        <a:lstStyle/>
        <a:p>
          <a:endParaRPr lang="es-ES"/>
        </a:p>
      </dgm:t>
    </dgm:pt>
    <dgm:pt modelId="{1DAA87EA-EA75-4E2A-B8A9-72379CA1D03C}" type="pres">
      <dgm:prSet presAssocID="{A0455387-249A-4DA9-995A-417591EB03C8}" presName="connSite2" presStyleCnt="0"/>
      <dgm:spPr/>
    </dgm:pt>
    <dgm:pt modelId="{174C0DC2-35E0-40DB-A06D-D8C03119FF27}" type="pres">
      <dgm:prSet presAssocID="{23F64F5A-BBCF-45A7-BC9B-B78523F79686}" presName="Name18" presStyleLbl="sibTrans2D1" presStyleIdx="1" presStyleCnt="2"/>
      <dgm:spPr/>
      <dgm:t>
        <a:bodyPr/>
        <a:lstStyle/>
        <a:p>
          <a:endParaRPr lang="es-ES"/>
        </a:p>
      </dgm:t>
    </dgm:pt>
    <dgm:pt modelId="{2F090825-9C0F-49D7-9287-01DB2DBABA2F}" type="pres">
      <dgm:prSet presAssocID="{864AAE06-3471-450F-B6F5-1B91E6D68F7C}" presName="composite1" presStyleCnt="0"/>
      <dgm:spPr/>
    </dgm:pt>
    <dgm:pt modelId="{A13543AC-7B9C-4640-A8F0-0790DED384CA}" type="pres">
      <dgm:prSet presAssocID="{864AAE06-3471-450F-B6F5-1B91E6D68F7C}" presName="dummyNode1" presStyleLbl="node1" presStyleIdx="1" presStyleCnt="3"/>
      <dgm:spPr/>
    </dgm:pt>
    <dgm:pt modelId="{87976BC1-858D-478F-9140-9B02D8071853}" type="pres">
      <dgm:prSet presAssocID="{864AAE06-3471-450F-B6F5-1B91E6D68F7C}" presName="childNode1" presStyleLbl="bgAcc1" presStyleIdx="2" presStyleCnt="3">
        <dgm:presLayoutVars>
          <dgm:bulletEnabled val="1"/>
        </dgm:presLayoutVars>
      </dgm:prSet>
      <dgm:spPr/>
      <dgm:t>
        <a:bodyPr/>
        <a:lstStyle/>
        <a:p>
          <a:endParaRPr lang="es-ES"/>
        </a:p>
      </dgm:t>
    </dgm:pt>
    <dgm:pt modelId="{B64FF869-72A6-4BD0-B95C-5D1E8E80EF81}" type="pres">
      <dgm:prSet presAssocID="{864AAE06-3471-450F-B6F5-1B91E6D68F7C}" presName="childNode1tx" presStyleLbl="bgAcc1" presStyleIdx="2" presStyleCnt="3">
        <dgm:presLayoutVars>
          <dgm:bulletEnabled val="1"/>
        </dgm:presLayoutVars>
      </dgm:prSet>
      <dgm:spPr/>
      <dgm:t>
        <a:bodyPr/>
        <a:lstStyle/>
        <a:p>
          <a:endParaRPr lang="es-ES"/>
        </a:p>
      </dgm:t>
    </dgm:pt>
    <dgm:pt modelId="{81DBEB34-16ED-4028-A58C-6FB564D18F80}" type="pres">
      <dgm:prSet presAssocID="{864AAE06-3471-450F-B6F5-1B91E6D68F7C}" presName="parentNode1" presStyleLbl="node1" presStyleIdx="2" presStyleCnt="3">
        <dgm:presLayoutVars>
          <dgm:chMax val="1"/>
          <dgm:bulletEnabled val="1"/>
        </dgm:presLayoutVars>
      </dgm:prSet>
      <dgm:spPr/>
      <dgm:t>
        <a:bodyPr/>
        <a:lstStyle/>
        <a:p>
          <a:endParaRPr lang="es-ES"/>
        </a:p>
      </dgm:t>
    </dgm:pt>
    <dgm:pt modelId="{08577220-AA8A-4576-91E0-3896A33412C1}" type="pres">
      <dgm:prSet presAssocID="{864AAE06-3471-450F-B6F5-1B91E6D68F7C}" presName="connSite1" presStyleCnt="0"/>
      <dgm:spPr/>
    </dgm:pt>
  </dgm:ptLst>
  <dgm:cxnLst>
    <dgm:cxn modelId="{C7221C5F-88B3-4672-89DE-8DBEE7D11069}" type="presOf" srcId="{1CD9B234-9DAF-45FC-95D5-7443682FC4C3}" destId="{977FE017-7325-407C-981A-D87B4528F8C9}" srcOrd="0" destOrd="0" presId="urn:microsoft.com/office/officeart/2005/8/layout/hProcess4"/>
    <dgm:cxn modelId="{905814C6-17FB-4CEB-9D12-71A4C0172B54}" srcId="{A1F03650-D490-4F92-BEA6-B7DAEA2BD08E}" destId="{1CD9B234-9DAF-45FC-95D5-7443682FC4C3}" srcOrd="0" destOrd="0" parTransId="{4412615C-1223-4F9A-9596-CA1CF8C5A1CC}" sibTransId="{E226AB63-5CE7-4E4C-ADA9-F3947D44A12F}"/>
    <dgm:cxn modelId="{45DFC86C-4DC4-4CA3-ACAA-A366752D50B9}" type="presOf" srcId="{A1F03650-D490-4F92-BEA6-B7DAEA2BD08E}" destId="{DCE52222-E983-446C-9AD2-E8B8F8A4345E}" srcOrd="0" destOrd="0" presId="urn:microsoft.com/office/officeart/2005/8/layout/hProcess4"/>
    <dgm:cxn modelId="{37B39012-06F1-4953-AE66-6091567B3042}" srcId="{A854258E-D389-40C8-8429-D9414FFDFCDF}" destId="{A0455387-249A-4DA9-995A-417591EB03C8}" srcOrd="1" destOrd="0" parTransId="{C733472A-CFCA-4588-887B-99305130FE94}" sibTransId="{23F64F5A-BBCF-45A7-BC9B-B78523F79686}"/>
    <dgm:cxn modelId="{4CB06923-C059-4C54-865A-FEF05E06FAE0}" type="presOf" srcId="{17A57FDB-A6C2-4AF0-BB41-BE6F86C79876}" destId="{0D4A51D4-A6A6-4FA3-9365-FAFE4C7F3F64}" srcOrd="1" destOrd="0" presId="urn:microsoft.com/office/officeart/2005/8/layout/hProcess4"/>
    <dgm:cxn modelId="{415B2B29-179E-437C-A5A2-7B55AAD673B0}" srcId="{A854258E-D389-40C8-8429-D9414FFDFCDF}" destId="{A1F03650-D490-4F92-BEA6-B7DAEA2BD08E}" srcOrd="0" destOrd="0" parTransId="{EAA0D2EA-A501-4005-B429-37CAA8035CD4}" sibTransId="{F211C867-5184-4244-BC14-8C6656031FD6}"/>
    <dgm:cxn modelId="{42E77297-27ED-4095-BFAE-BFFBCC642690}" type="presOf" srcId="{916E7C73-049C-4046-AF67-9D6F87B695FE}" destId="{B64FF869-72A6-4BD0-B95C-5D1E8E80EF81}" srcOrd="1" destOrd="0" presId="urn:microsoft.com/office/officeart/2005/8/layout/hProcess4"/>
    <dgm:cxn modelId="{0DF7C960-03A9-4C9E-9090-0DE3D24C18E4}" type="presOf" srcId="{23F64F5A-BBCF-45A7-BC9B-B78523F79686}" destId="{174C0DC2-35E0-40DB-A06D-D8C03119FF27}" srcOrd="0" destOrd="0" presId="urn:microsoft.com/office/officeart/2005/8/layout/hProcess4"/>
    <dgm:cxn modelId="{334C4605-AB20-4354-B719-F758B58711C5}" type="presOf" srcId="{864AAE06-3471-450F-B6F5-1B91E6D68F7C}" destId="{81DBEB34-16ED-4028-A58C-6FB564D18F80}" srcOrd="0" destOrd="0" presId="urn:microsoft.com/office/officeart/2005/8/layout/hProcess4"/>
    <dgm:cxn modelId="{C78223B1-34D0-4EA7-949F-473A21C5A802}" type="presOf" srcId="{A0455387-249A-4DA9-995A-417591EB03C8}" destId="{64AD56AE-2F5E-4AA2-8438-F000F6020DBA}" srcOrd="0" destOrd="0" presId="urn:microsoft.com/office/officeart/2005/8/layout/hProcess4"/>
    <dgm:cxn modelId="{3D901DD2-EC80-4E09-AC05-513E16B14A5C}" srcId="{A0455387-249A-4DA9-995A-417591EB03C8}" destId="{17A57FDB-A6C2-4AF0-BB41-BE6F86C79876}" srcOrd="0" destOrd="0" parTransId="{6E1468AA-0BFF-4C2C-A235-6B830D9002A0}" sibTransId="{ACDE4449-5971-4F0A-A692-AF0EB2374A8F}"/>
    <dgm:cxn modelId="{B2940864-4017-4FAE-BD03-9D93493496C8}" type="presOf" srcId="{916E7C73-049C-4046-AF67-9D6F87B695FE}" destId="{87976BC1-858D-478F-9140-9B02D8071853}" srcOrd="0" destOrd="0" presId="urn:microsoft.com/office/officeart/2005/8/layout/hProcess4"/>
    <dgm:cxn modelId="{D81AA37F-21C9-4429-8FB2-95D33B2D1BB6}" type="presOf" srcId="{F211C867-5184-4244-BC14-8C6656031FD6}" destId="{5B9B2A01-8256-479A-9940-5B48BAD8942C}" srcOrd="0" destOrd="0" presId="urn:microsoft.com/office/officeart/2005/8/layout/hProcess4"/>
    <dgm:cxn modelId="{3FF815E3-53CF-473C-B6B0-0513DF2ED8D0}" srcId="{864AAE06-3471-450F-B6F5-1B91E6D68F7C}" destId="{916E7C73-049C-4046-AF67-9D6F87B695FE}" srcOrd="0" destOrd="0" parTransId="{D38007B9-75FD-456F-9D95-072DA05C02EF}" sibTransId="{64C229E6-07EA-478B-87E2-6F0ECBCCF55B}"/>
    <dgm:cxn modelId="{BEA89815-5D7A-440B-9D01-9F1CB35AC4AC}" type="presOf" srcId="{A854258E-D389-40C8-8429-D9414FFDFCDF}" destId="{B1DD0078-97B7-4401-BD6F-04FA7F7E412F}" srcOrd="0" destOrd="0" presId="urn:microsoft.com/office/officeart/2005/8/layout/hProcess4"/>
    <dgm:cxn modelId="{E0F84542-1DF8-463B-A56C-ADB479E40321}" srcId="{A854258E-D389-40C8-8429-D9414FFDFCDF}" destId="{864AAE06-3471-450F-B6F5-1B91E6D68F7C}" srcOrd="2" destOrd="0" parTransId="{56931D0B-147C-4DFB-A416-70EC5033A38E}" sibTransId="{E97013C9-C444-437A-9B2D-18D4E158AC46}"/>
    <dgm:cxn modelId="{E7A3587A-C8BD-41F4-A87F-74506D4C56F1}" type="presOf" srcId="{17A57FDB-A6C2-4AF0-BB41-BE6F86C79876}" destId="{2100089B-26AF-4C45-83C2-ACEC552B7290}" srcOrd="0" destOrd="0" presId="urn:microsoft.com/office/officeart/2005/8/layout/hProcess4"/>
    <dgm:cxn modelId="{0174B6F9-3773-48FA-9720-4C4B8AF88EE9}" type="presOf" srcId="{1CD9B234-9DAF-45FC-95D5-7443682FC4C3}" destId="{9D518B30-BF29-4484-8364-25152FEF4069}" srcOrd="1" destOrd="0" presId="urn:microsoft.com/office/officeart/2005/8/layout/hProcess4"/>
    <dgm:cxn modelId="{91C5FF63-DF6C-40A4-935F-9FAD1A2494F5}" type="presParOf" srcId="{B1DD0078-97B7-4401-BD6F-04FA7F7E412F}" destId="{ECEE0B3C-89DF-49C1-B749-FD145F8476B8}" srcOrd="0" destOrd="0" presId="urn:microsoft.com/office/officeart/2005/8/layout/hProcess4"/>
    <dgm:cxn modelId="{FAB4BA9F-0C6A-4E4E-931B-679C728AFA7D}" type="presParOf" srcId="{B1DD0078-97B7-4401-BD6F-04FA7F7E412F}" destId="{77350FC2-52CB-47B7-8A8C-2DC2F00FA11E}" srcOrd="1" destOrd="0" presId="urn:microsoft.com/office/officeart/2005/8/layout/hProcess4"/>
    <dgm:cxn modelId="{A54086E2-105A-4A24-A848-EF0E62C5303D}" type="presParOf" srcId="{B1DD0078-97B7-4401-BD6F-04FA7F7E412F}" destId="{7E292F4C-3C33-46B7-B96B-A73B1177BAD2}" srcOrd="2" destOrd="0" presId="urn:microsoft.com/office/officeart/2005/8/layout/hProcess4"/>
    <dgm:cxn modelId="{8E9E31D0-F149-43CB-9BB3-32C45787E624}" type="presParOf" srcId="{7E292F4C-3C33-46B7-B96B-A73B1177BAD2}" destId="{53D93C34-8244-4F34-A2A5-0CF7B0D170D0}" srcOrd="0" destOrd="0" presId="urn:microsoft.com/office/officeart/2005/8/layout/hProcess4"/>
    <dgm:cxn modelId="{C38E7E93-CF90-4CB2-916F-56B22503DCD9}" type="presParOf" srcId="{53D93C34-8244-4F34-A2A5-0CF7B0D170D0}" destId="{BF1B9116-8053-4780-BA84-744CDA8EF2F2}" srcOrd="0" destOrd="0" presId="urn:microsoft.com/office/officeart/2005/8/layout/hProcess4"/>
    <dgm:cxn modelId="{C42C2F72-B717-4A5B-97A1-66DC3D9D9F67}" type="presParOf" srcId="{53D93C34-8244-4F34-A2A5-0CF7B0D170D0}" destId="{977FE017-7325-407C-981A-D87B4528F8C9}" srcOrd="1" destOrd="0" presId="urn:microsoft.com/office/officeart/2005/8/layout/hProcess4"/>
    <dgm:cxn modelId="{298F4331-488B-4BE3-AF1E-758F538C4AA9}" type="presParOf" srcId="{53D93C34-8244-4F34-A2A5-0CF7B0D170D0}" destId="{9D518B30-BF29-4484-8364-25152FEF4069}" srcOrd="2" destOrd="0" presId="urn:microsoft.com/office/officeart/2005/8/layout/hProcess4"/>
    <dgm:cxn modelId="{3F01E0DE-5E2F-47FF-BCDF-D2440B3E170E}" type="presParOf" srcId="{53D93C34-8244-4F34-A2A5-0CF7B0D170D0}" destId="{DCE52222-E983-446C-9AD2-E8B8F8A4345E}" srcOrd="3" destOrd="0" presId="urn:microsoft.com/office/officeart/2005/8/layout/hProcess4"/>
    <dgm:cxn modelId="{C2AB489A-878D-43D5-BB26-0DE51E24D240}" type="presParOf" srcId="{53D93C34-8244-4F34-A2A5-0CF7B0D170D0}" destId="{F96AB42C-E545-4AEB-B5A1-4E4636F1C70D}" srcOrd="4" destOrd="0" presId="urn:microsoft.com/office/officeart/2005/8/layout/hProcess4"/>
    <dgm:cxn modelId="{EC343415-C36C-4EC3-8417-C806AAC9BD0D}" type="presParOf" srcId="{7E292F4C-3C33-46B7-B96B-A73B1177BAD2}" destId="{5B9B2A01-8256-479A-9940-5B48BAD8942C}" srcOrd="1" destOrd="0" presId="urn:microsoft.com/office/officeart/2005/8/layout/hProcess4"/>
    <dgm:cxn modelId="{9EF1C6EF-DBA9-43A9-A40D-A8CCF1284A78}" type="presParOf" srcId="{7E292F4C-3C33-46B7-B96B-A73B1177BAD2}" destId="{BD8BB3D8-F3CC-4F3B-84AB-41725E926510}" srcOrd="2" destOrd="0" presId="urn:microsoft.com/office/officeart/2005/8/layout/hProcess4"/>
    <dgm:cxn modelId="{58E6FB73-4AE3-4B40-87B9-36406565F8F9}" type="presParOf" srcId="{BD8BB3D8-F3CC-4F3B-84AB-41725E926510}" destId="{40046945-B271-4722-93A9-492AB35A892F}" srcOrd="0" destOrd="0" presId="urn:microsoft.com/office/officeart/2005/8/layout/hProcess4"/>
    <dgm:cxn modelId="{AEAC5E7D-7F1F-44FA-A3A1-08C8BC495136}" type="presParOf" srcId="{BD8BB3D8-F3CC-4F3B-84AB-41725E926510}" destId="{2100089B-26AF-4C45-83C2-ACEC552B7290}" srcOrd="1" destOrd="0" presId="urn:microsoft.com/office/officeart/2005/8/layout/hProcess4"/>
    <dgm:cxn modelId="{AD0D32DD-03E1-42EB-AE2D-B7F5EC90CDA7}" type="presParOf" srcId="{BD8BB3D8-F3CC-4F3B-84AB-41725E926510}" destId="{0D4A51D4-A6A6-4FA3-9365-FAFE4C7F3F64}" srcOrd="2" destOrd="0" presId="urn:microsoft.com/office/officeart/2005/8/layout/hProcess4"/>
    <dgm:cxn modelId="{F1E2C975-DC38-40F5-A6ED-987A32E5186E}" type="presParOf" srcId="{BD8BB3D8-F3CC-4F3B-84AB-41725E926510}" destId="{64AD56AE-2F5E-4AA2-8438-F000F6020DBA}" srcOrd="3" destOrd="0" presId="urn:microsoft.com/office/officeart/2005/8/layout/hProcess4"/>
    <dgm:cxn modelId="{8EFFFCDF-8B94-4DCB-877A-523DCC611C7D}" type="presParOf" srcId="{BD8BB3D8-F3CC-4F3B-84AB-41725E926510}" destId="{1DAA87EA-EA75-4E2A-B8A9-72379CA1D03C}" srcOrd="4" destOrd="0" presId="urn:microsoft.com/office/officeart/2005/8/layout/hProcess4"/>
    <dgm:cxn modelId="{58D210E6-CD52-4CD6-9BDA-E13C09FB568D}" type="presParOf" srcId="{7E292F4C-3C33-46B7-B96B-A73B1177BAD2}" destId="{174C0DC2-35E0-40DB-A06D-D8C03119FF27}" srcOrd="3" destOrd="0" presId="urn:microsoft.com/office/officeart/2005/8/layout/hProcess4"/>
    <dgm:cxn modelId="{30D430CF-98CF-489B-82D1-6257B45BCE1B}" type="presParOf" srcId="{7E292F4C-3C33-46B7-B96B-A73B1177BAD2}" destId="{2F090825-9C0F-49D7-9287-01DB2DBABA2F}" srcOrd="4" destOrd="0" presId="urn:microsoft.com/office/officeart/2005/8/layout/hProcess4"/>
    <dgm:cxn modelId="{3C3E6F9F-69DE-4B7A-9567-BBC74474604C}" type="presParOf" srcId="{2F090825-9C0F-49D7-9287-01DB2DBABA2F}" destId="{A13543AC-7B9C-4640-A8F0-0790DED384CA}" srcOrd="0" destOrd="0" presId="urn:microsoft.com/office/officeart/2005/8/layout/hProcess4"/>
    <dgm:cxn modelId="{6DC9B11E-1101-4B7F-9695-3B92E0B6228C}" type="presParOf" srcId="{2F090825-9C0F-49D7-9287-01DB2DBABA2F}" destId="{87976BC1-858D-478F-9140-9B02D8071853}" srcOrd="1" destOrd="0" presId="urn:microsoft.com/office/officeart/2005/8/layout/hProcess4"/>
    <dgm:cxn modelId="{B7957AE0-4462-4785-B302-9C448854949D}" type="presParOf" srcId="{2F090825-9C0F-49D7-9287-01DB2DBABA2F}" destId="{B64FF869-72A6-4BD0-B95C-5D1E8E80EF81}" srcOrd="2" destOrd="0" presId="urn:microsoft.com/office/officeart/2005/8/layout/hProcess4"/>
    <dgm:cxn modelId="{1D15119E-881B-4819-A412-E1E312B7F8A2}" type="presParOf" srcId="{2F090825-9C0F-49D7-9287-01DB2DBABA2F}" destId="{81DBEB34-16ED-4028-A58C-6FB564D18F80}" srcOrd="3" destOrd="0" presId="urn:microsoft.com/office/officeart/2005/8/layout/hProcess4"/>
    <dgm:cxn modelId="{B35D5997-20A8-4ABE-8F63-787E4472D411}" type="presParOf" srcId="{2F090825-9C0F-49D7-9287-01DB2DBABA2F}" destId="{08577220-AA8A-4576-91E0-3896A33412C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1A159-67AC-45A2-854F-92FBB2CFD19C}" type="doc">
      <dgm:prSet loTypeId="urn:microsoft.com/office/officeart/2005/8/layout/process5" loCatId="process" qsTypeId="urn:microsoft.com/office/officeart/2005/8/quickstyle/simple5" qsCatId="simple" csTypeId="urn:microsoft.com/office/officeart/2005/8/colors/accent5_1" csCatId="accent5" phldr="1"/>
      <dgm:spPr/>
      <dgm:t>
        <a:bodyPr/>
        <a:lstStyle/>
        <a:p>
          <a:endParaRPr lang="es-ES"/>
        </a:p>
      </dgm:t>
    </dgm:pt>
    <dgm:pt modelId="{7A28E880-E167-404E-9F5F-EBEE9DE402E2}">
      <dgm:prSet phldrT="[Texto]" custT="1"/>
      <dgm:spPr/>
      <dgm:t>
        <a:bodyPr/>
        <a:lstStyle/>
        <a:p>
          <a:r>
            <a:rPr lang="es-ES" sz="1600" u="none" dirty="0" smtClean="0"/>
            <a:t>Identificar</a:t>
          </a:r>
          <a:r>
            <a:rPr lang="es-ES" sz="1400" u="none" dirty="0" smtClean="0"/>
            <a:t> los atributos que son necesarios para predecir la personalidad de usuario de Facebook mediante características obtenidas de análisis de los trabajos realizados.</a:t>
          </a:r>
          <a:endParaRPr lang="es-ES" sz="1400" dirty="0"/>
        </a:p>
      </dgm:t>
    </dgm:pt>
    <dgm:pt modelId="{79D0DA03-C7A7-4EE4-8D8F-0D503FD2C776}" type="parTrans" cxnId="{B1111FE6-1807-4360-97B3-F4DD1ECBA360}">
      <dgm:prSet/>
      <dgm:spPr/>
      <dgm:t>
        <a:bodyPr/>
        <a:lstStyle/>
        <a:p>
          <a:endParaRPr lang="es-ES"/>
        </a:p>
      </dgm:t>
    </dgm:pt>
    <dgm:pt modelId="{DF5032CB-91F1-438D-8BA6-5E9FB64C18BD}" type="sibTrans" cxnId="{B1111FE6-1807-4360-97B3-F4DD1ECBA360}">
      <dgm:prSet/>
      <dgm:spPr/>
      <dgm:t>
        <a:bodyPr/>
        <a:lstStyle/>
        <a:p>
          <a:endParaRPr lang="es-ES"/>
        </a:p>
      </dgm:t>
    </dgm:pt>
    <dgm:pt modelId="{141A3316-04A0-43FD-AEF9-0C44E626D004}">
      <dgm:prSet phldrT="[Texto]" custT="1"/>
      <dgm:spPr/>
      <dgm:t>
        <a:bodyPr/>
        <a:lstStyle/>
        <a:p>
          <a:r>
            <a:rPr lang="es-ES" sz="1600" u="none" dirty="0" smtClean="0"/>
            <a:t>Obtener</a:t>
          </a:r>
          <a:r>
            <a:rPr lang="es-ES" sz="1400" u="none" dirty="0" smtClean="0"/>
            <a:t> información de las publicaciones realizadas en el muro del usuario, mediante el desarrollo de una aplicación Facebook.</a:t>
          </a:r>
          <a:endParaRPr lang="es-ES" sz="1400" dirty="0"/>
        </a:p>
      </dgm:t>
    </dgm:pt>
    <dgm:pt modelId="{4508774B-EA18-4356-AD4F-215C9BA83F0A}" type="parTrans" cxnId="{D8C21E43-89E1-43C2-834A-716438019528}">
      <dgm:prSet/>
      <dgm:spPr/>
      <dgm:t>
        <a:bodyPr/>
        <a:lstStyle/>
        <a:p>
          <a:endParaRPr lang="es-ES"/>
        </a:p>
      </dgm:t>
    </dgm:pt>
    <dgm:pt modelId="{59FB5C06-C907-4A37-9B3A-DDBC7D3AD21A}" type="sibTrans" cxnId="{D8C21E43-89E1-43C2-834A-716438019528}">
      <dgm:prSet/>
      <dgm:spPr/>
      <dgm:t>
        <a:bodyPr/>
        <a:lstStyle/>
        <a:p>
          <a:endParaRPr lang="es-ES"/>
        </a:p>
      </dgm:t>
    </dgm:pt>
    <dgm:pt modelId="{FA3C474D-06FA-427D-BE5E-E85595C083CB}">
      <dgm:prSet phldrT="[Texto]" custT="1"/>
      <dgm:spPr/>
      <dgm:t>
        <a:bodyPr/>
        <a:lstStyle/>
        <a:p>
          <a:r>
            <a:rPr lang="es-ES" sz="1600" u="none" dirty="0" smtClean="0"/>
            <a:t>Implementar</a:t>
          </a:r>
          <a:r>
            <a:rPr lang="es-ES" sz="1400" u="none" dirty="0" smtClean="0"/>
            <a:t> el test de personalidad BFI a los estudiantes próximos a egresar, que permita llenar la base de conocimientos necesario para el aprendizaje automático.</a:t>
          </a:r>
          <a:endParaRPr lang="es-ES" sz="1400" dirty="0"/>
        </a:p>
      </dgm:t>
    </dgm:pt>
    <dgm:pt modelId="{14D0BD47-9BC1-43F6-A05C-CE9CEAF005BB}" type="parTrans" cxnId="{7911E0DE-790F-4E27-926C-4024B84981AD}">
      <dgm:prSet/>
      <dgm:spPr/>
      <dgm:t>
        <a:bodyPr/>
        <a:lstStyle/>
        <a:p>
          <a:endParaRPr lang="es-ES"/>
        </a:p>
      </dgm:t>
    </dgm:pt>
    <dgm:pt modelId="{43FBDA3A-6F14-4185-A0C4-A26F7F0F9CA3}" type="sibTrans" cxnId="{7911E0DE-790F-4E27-926C-4024B84981AD}">
      <dgm:prSet/>
      <dgm:spPr/>
      <dgm:t>
        <a:bodyPr/>
        <a:lstStyle/>
        <a:p>
          <a:endParaRPr lang="es-ES"/>
        </a:p>
      </dgm:t>
    </dgm:pt>
    <dgm:pt modelId="{7F41C5E0-0909-4F86-A903-0D358C65BA1E}">
      <dgm:prSet phldrT="[Texto]" custT="1"/>
      <dgm:spPr/>
      <dgm:t>
        <a:bodyPr/>
        <a:lstStyle/>
        <a:p>
          <a:r>
            <a:rPr lang="es-ES" sz="1600" u="none" dirty="0" smtClean="0"/>
            <a:t>Aplicar</a:t>
          </a:r>
          <a:r>
            <a:rPr lang="es-ES" sz="1400" u="none" dirty="0" smtClean="0"/>
            <a:t> el entrenamiento y clasificación mediante modelos de aprendizaje automático que permitan arrojar un análisis de la predicción de la personalidad del usuario de Facebook. </a:t>
          </a:r>
          <a:endParaRPr lang="es-ES" sz="1400" dirty="0"/>
        </a:p>
      </dgm:t>
    </dgm:pt>
    <dgm:pt modelId="{3EADD494-F264-4930-8713-1E961CAC4A76}" type="parTrans" cxnId="{3D6537F8-6F24-46A3-BBBE-8C374A64059D}">
      <dgm:prSet/>
      <dgm:spPr/>
      <dgm:t>
        <a:bodyPr/>
        <a:lstStyle/>
        <a:p>
          <a:endParaRPr lang="es-ES"/>
        </a:p>
      </dgm:t>
    </dgm:pt>
    <dgm:pt modelId="{D19C4BFB-4D78-49BD-A9DD-B3FE04032969}" type="sibTrans" cxnId="{3D6537F8-6F24-46A3-BBBE-8C374A64059D}">
      <dgm:prSet/>
      <dgm:spPr/>
      <dgm:t>
        <a:bodyPr/>
        <a:lstStyle/>
        <a:p>
          <a:endParaRPr lang="es-ES"/>
        </a:p>
      </dgm:t>
    </dgm:pt>
    <dgm:pt modelId="{428C857A-7BEB-40E2-84FE-C8A5ABF0BF42}">
      <dgm:prSet phldrT="[Texto]" custT="1"/>
      <dgm:spPr/>
      <dgm:t>
        <a:bodyPr/>
        <a:lstStyle/>
        <a:p>
          <a:r>
            <a:rPr lang="es-ES" sz="1600" u="none" dirty="0" smtClean="0"/>
            <a:t>Analizar</a:t>
          </a:r>
          <a:r>
            <a:rPr lang="es-ES" sz="1400" u="none" dirty="0" smtClean="0"/>
            <a:t> los datos obtenidos mediante el uso de la herramienta Weka, para verificar el grado de precisión en las predicciones de la personalidad.</a:t>
          </a:r>
          <a:endParaRPr lang="es-ES" sz="1400" dirty="0"/>
        </a:p>
      </dgm:t>
    </dgm:pt>
    <dgm:pt modelId="{D6B992C3-6AAE-44E9-A47D-64DBCEAC5885}" type="parTrans" cxnId="{FE412EDB-140B-4DAF-9F8A-80C3C05D7B62}">
      <dgm:prSet/>
      <dgm:spPr/>
      <dgm:t>
        <a:bodyPr/>
        <a:lstStyle/>
        <a:p>
          <a:endParaRPr lang="es-ES"/>
        </a:p>
      </dgm:t>
    </dgm:pt>
    <dgm:pt modelId="{5478E765-EDEE-4BFD-BF65-091B038BA710}" type="sibTrans" cxnId="{FE412EDB-140B-4DAF-9F8A-80C3C05D7B62}">
      <dgm:prSet/>
      <dgm:spPr/>
      <dgm:t>
        <a:bodyPr/>
        <a:lstStyle/>
        <a:p>
          <a:endParaRPr lang="es-ES"/>
        </a:p>
      </dgm:t>
    </dgm:pt>
    <dgm:pt modelId="{72C1C79A-B287-4F3D-A2D4-C55355D0855F}" type="pres">
      <dgm:prSet presAssocID="{31B1A159-67AC-45A2-854F-92FBB2CFD19C}" presName="diagram" presStyleCnt="0">
        <dgm:presLayoutVars>
          <dgm:dir/>
          <dgm:resizeHandles val="exact"/>
        </dgm:presLayoutVars>
      </dgm:prSet>
      <dgm:spPr/>
      <dgm:t>
        <a:bodyPr/>
        <a:lstStyle/>
        <a:p>
          <a:endParaRPr lang="es-ES"/>
        </a:p>
      </dgm:t>
    </dgm:pt>
    <dgm:pt modelId="{519A8F59-403C-4E9F-A523-4541FE936220}" type="pres">
      <dgm:prSet presAssocID="{7A28E880-E167-404E-9F5F-EBEE9DE402E2}" presName="node" presStyleLbl="node1" presStyleIdx="0" presStyleCnt="5">
        <dgm:presLayoutVars>
          <dgm:bulletEnabled val="1"/>
        </dgm:presLayoutVars>
      </dgm:prSet>
      <dgm:spPr/>
      <dgm:t>
        <a:bodyPr/>
        <a:lstStyle/>
        <a:p>
          <a:endParaRPr lang="es-ES"/>
        </a:p>
      </dgm:t>
    </dgm:pt>
    <dgm:pt modelId="{C312AA60-98CC-42F3-91A1-6E6676A942D3}" type="pres">
      <dgm:prSet presAssocID="{DF5032CB-91F1-438D-8BA6-5E9FB64C18BD}" presName="sibTrans" presStyleLbl="sibTrans2D1" presStyleIdx="0" presStyleCnt="4"/>
      <dgm:spPr/>
      <dgm:t>
        <a:bodyPr/>
        <a:lstStyle/>
        <a:p>
          <a:endParaRPr lang="es-ES"/>
        </a:p>
      </dgm:t>
    </dgm:pt>
    <dgm:pt modelId="{DE49B4EA-68ED-4075-A1B7-06E4E6926B68}" type="pres">
      <dgm:prSet presAssocID="{DF5032CB-91F1-438D-8BA6-5E9FB64C18BD}" presName="connectorText" presStyleLbl="sibTrans2D1" presStyleIdx="0" presStyleCnt="4"/>
      <dgm:spPr/>
      <dgm:t>
        <a:bodyPr/>
        <a:lstStyle/>
        <a:p>
          <a:endParaRPr lang="es-ES"/>
        </a:p>
      </dgm:t>
    </dgm:pt>
    <dgm:pt modelId="{BD6123A7-35CF-4900-8B25-872D8304CE74}" type="pres">
      <dgm:prSet presAssocID="{141A3316-04A0-43FD-AEF9-0C44E626D004}" presName="node" presStyleLbl="node1" presStyleIdx="1" presStyleCnt="5">
        <dgm:presLayoutVars>
          <dgm:bulletEnabled val="1"/>
        </dgm:presLayoutVars>
      </dgm:prSet>
      <dgm:spPr/>
      <dgm:t>
        <a:bodyPr/>
        <a:lstStyle/>
        <a:p>
          <a:endParaRPr lang="es-ES"/>
        </a:p>
      </dgm:t>
    </dgm:pt>
    <dgm:pt modelId="{CBC6D14B-C096-49D0-A34F-B0DDCF83878C}" type="pres">
      <dgm:prSet presAssocID="{59FB5C06-C907-4A37-9B3A-DDBC7D3AD21A}" presName="sibTrans" presStyleLbl="sibTrans2D1" presStyleIdx="1" presStyleCnt="4"/>
      <dgm:spPr/>
      <dgm:t>
        <a:bodyPr/>
        <a:lstStyle/>
        <a:p>
          <a:endParaRPr lang="es-ES"/>
        </a:p>
      </dgm:t>
    </dgm:pt>
    <dgm:pt modelId="{ECD82504-9036-4832-9A71-A153BF1347E0}" type="pres">
      <dgm:prSet presAssocID="{59FB5C06-C907-4A37-9B3A-DDBC7D3AD21A}" presName="connectorText" presStyleLbl="sibTrans2D1" presStyleIdx="1" presStyleCnt="4"/>
      <dgm:spPr/>
      <dgm:t>
        <a:bodyPr/>
        <a:lstStyle/>
        <a:p>
          <a:endParaRPr lang="es-ES"/>
        </a:p>
      </dgm:t>
    </dgm:pt>
    <dgm:pt modelId="{821241C5-FC02-4900-A3E3-C7A8E4C3667F}" type="pres">
      <dgm:prSet presAssocID="{FA3C474D-06FA-427D-BE5E-E85595C083CB}" presName="node" presStyleLbl="node1" presStyleIdx="2" presStyleCnt="5">
        <dgm:presLayoutVars>
          <dgm:bulletEnabled val="1"/>
        </dgm:presLayoutVars>
      </dgm:prSet>
      <dgm:spPr/>
      <dgm:t>
        <a:bodyPr/>
        <a:lstStyle/>
        <a:p>
          <a:endParaRPr lang="es-ES"/>
        </a:p>
      </dgm:t>
    </dgm:pt>
    <dgm:pt modelId="{5367BAEA-4A66-432B-9985-4D299B4174EF}" type="pres">
      <dgm:prSet presAssocID="{43FBDA3A-6F14-4185-A0C4-A26F7F0F9CA3}" presName="sibTrans" presStyleLbl="sibTrans2D1" presStyleIdx="2" presStyleCnt="4"/>
      <dgm:spPr/>
      <dgm:t>
        <a:bodyPr/>
        <a:lstStyle/>
        <a:p>
          <a:endParaRPr lang="es-ES"/>
        </a:p>
      </dgm:t>
    </dgm:pt>
    <dgm:pt modelId="{07A57DCF-03C7-419F-B6BA-B97559499BB3}" type="pres">
      <dgm:prSet presAssocID="{43FBDA3A-6F14-4185-A0C4-A26F7F0F9CA3}" presName="connectorText" presStyleLbl="sibTrans2D1" presStyleIdx="2" presStyleCnt="4"/>
      <dgm:spPr/>
      <dgm:t>
        <a:bodyPr/>
        <a:lstStyle/>
        <a:p>
          <a:endParaRPr lang="es-ES"/>
        </a:p>
      </dgm:t>
    </dgm:pt>
    <dgm:pt modelId="{6AB0E708-4621-47A5-8176-852AAEF6CB3E}" type="pres">
      <dgm:prSet presAssocID="{7F41C5E0-0909-4F86-A903-0D358C65BA1E}" presName="node" presStyleLbl="node1" presStyleIdx="3" presStyleCnt="5">
        <dgm:presLayoutVars>
          <dgm:bulletEnabled val="1"/>
        </dgm:presLayoutVars>
      </dgm:prSet>
      <dgm:spPr/>
      <dgm:t>
        <a:bodyPr/>
        <a:lstStyle/>
        <a:p>
          <a:endParaRPr lang="es-ES"/>
        </a:p>
      </dgm:t>
    </dgm:pt>
    <dgm:pt modelId="{A0A178B5-366D-4B0C-AB2A-A1B74827EAEB}" type="pres">
      <dgm:prSet presAssocID="{D19C4BFB-4D78-49BD-A9DD-B3FE04032969}" presName="sibTrans" presStyleLbl="sibTrans2D1" presStyleIdx="3" presStyleCnt="4"/>
      <dgm:spPr/>
      <dgm:t>
        <a:bodyPr/>
        <a:lstStyle/>
        <a:p>
          <a:endParaRPr lang="es-ES"/>
        </a:p>
      </dgm:t>
    </dgm:pt>
    <dgm:pt modelId="{48FAA502-4CEC-4D64-9B68-76CEBF82F00C}" type="pres">
      <dgm:prSet presAssocID="{D19C4BFB-4D78-49BD-A9DD-B3FE04032969}" presName="connectorText" presStyleLbl="sibTrans2D1" presStyleIdx="3" presStyleCnt="4"/>
      <dgm:spPr/>
      <dgm:t>
        <a:bodyPr/>
        <a:lstStyle/>
        <a:p>
          <a:endParaRPr lang="es-ES"/>
        </a:p>
      </dgm:t>
    </dgm:pt>
    <dgm:pt modelId="{81E3730A-E1F9-4C9D-9972-D6B31A5E655D}" type="pres">
      <dgm:prSet presAssocID="{428C857A-7BEB-40E2-84FE-C8A5ABF0BF42}" presName="node" presStyleLbl="node1" presStyleIdx="4" presStyleCnt="5">
        <dgm:presLayoutVars>
          <dgm:bulletEnabled val="1"/>
        </dgm:presLayoutVars>
      </dgm:prSet>
      <dgm:spPr/>
      <dgm:t>
        <a:bodyPr/>
        <a:lstStyle/>
        <a:p>
          <a:endParaRPr lang="es-ES"/>
        </a:p>
      </dgm:t>
    </dgm:pt>
  </dgm:ptLst>
  <dgm:cxnLst>
    <dgm:cxn modelId="{E08D6DC7-15DC-4D0A-ABB8-3B9C63B5C40F}" type="presOf" srcId="{43FBDA3A-6F14-4185-A0C4-A26F7F0F9CA3}" destId="{5367BAEA-4A66-432B-9985-4D299B4174EF}" srcOrd="0" destOrd="0" presId="urn:microsoft.com/office/officeart/2005/8/layout/process5"/>
    <dgm:cxn modelId="{D8C21E43-89E1-43C2-834A-716438019528}" srcId="{31B1A159-67AC-45A2-854F-92FBB2CFD19C}" destId="{141A3316-04A0-43FD-AEF9-0C44E626D004}" srcOrd="1" destOrd="0" parTransId="{4508774B-EA18-4356-AD4F-215C9BA83F0A}" sibTransId="{59FB5C06-C907-4A37-9B3A-DDBC7D3AD21A}"/>
    <dgm:cxn modelId="{1331EDD8-EE3E-420E-B660-41E4F5145D03}" type="presOf" srcId="{59FB5C06-C907-4A37-9B3A-DDBC7D3AD21A}" destId="{CBC6D14B-C096-49D0-A34F-B0DDCF83878C}" srcOrd="0" destOrd="0" presId="urn:microsoft.com/office/officeart/2005/8/layout/process5"/>
    <dgm:cxn modelId="{5FEEB457-351A-4F05-9D57-65B684213145}" type="presOf" srcId="{D19C4BFB-4D78-49BD-A9DD-B3FE04032969}" destId="{A0A178B5-366D-4B0C-AB2A-A1B74827EAEB}" srcOrd="0" destOrd="0" presId="urn:microsoft.com/office/officeart/2005/8/layout/process5"/>
    <dgm:cxn modelId="{3741E353-7B79-409D-BBF6-F770F6B028C0}" type="presOf" srcId="{FA3C474D-06FA-427D-BE5E-E85595C083CB}" destId="{821241C5-FC02-4900-A3E3-C7A8E4C3667F}" srcOrd="0" destOrd="0" presId="urn:microsoft.com/office/officeart/2005/8/layout/process5"/>
    <dgm:cxn modelId="{3D6537F8-6F24-46A3-BBBE-8C374A64059D}" srcId="{31B1A159-67AC-45A2-854F-92FBB2CFD19C}" destId="{7F41C5E0-0909-4F86-A903-0D358C65BA1E}" srcOrd="3" destOrd="0" parTransId="{3EADD494-F264-4930-8713-1E961CAC4A76}" sibTransId="{D19C4BFB-4D78-49BD-A9DD-B3FE04032969}"/>
    <dgm:cxn modelId="{390043AD-C754-4949-89D9-63C49FE7A861}" type="presOf" srcId="{DF5032CB-91F1-438D-8BA6-5E9FB64C18BD}" destId="{C312AA60-98CC-42F3-91A1-6E6676A942D3}" srcOrd="0" destOrd="0" presId="urn:microsoft.com/office/officeart/2005/8/layout/process5"/>
    <dgm:cxn modelId="{30A82C74-2468-4DEF-833A-1AFA9D651A35}" type="presOf" srcId="{141A3316-04A0-43FD-AEF9-0C44E626D004}" destId="{BD6123A7-35CF-4900-8B25-872D8304CE74}" srcOrd="0" destOrd="0" presId="urn:microsoft.com/office/officeart/2005/8/layout/process5"/>
    <dgm:cxn modelId="{54B68867-D0D1-45AC-A231-ED98F95A3940}" type="presOf" srcId="{59FB5C06-C907-4A37-9B3A-DDBC7D3AD21A}" destId="{ECD82504-9036-4832-9A71-A153BF1347E0}" srcOrd="1" destOrd="0" presId="urn:microsoft.com/office/officeart/2005/8/layout/process5"/>
    <dgm:cxn modelId="{BD4290B5-CF2C-40D4-B265-EB45478A6C42}" type="presOf" srcId="{7F41C5E0-0909-4F86-A903-0D358C65BA1E}" destId="{6AB0E708-4621-47A5-8176-852AAEF6CB3E}" srcOrd="0" destOrd="0" presId="urn:microsoft.com/office/officeart/2005/8/layout/process5"/>
    <dgm:cxn modelId="{190197B2-B77C-4C5A-8BC5-3B65D5289931}" type="presOf" srcId="{31B1A159-67AC-45A2-854F-92FBB2CFD19C}" destId="{72C1C79A-B287-4F3D-A2D4-C55355D0855F}" srcOrd="0" destOrd="0" presId="urn:microsoft.com/office/officeart/2005/8/layout/process5"/>
    <dgm:cxn modelId="{B1111FE6-1807-4360-97B3-F4DD1ECBA360}" srcId="{31B1A159-67AC-45A2-854F-92FBB2CFD19C}" destId="{7A28E880-E167-404E-9F5F-EBEE9DE402E2}" srcOrd="0" destOrd="0" parTransId="{79D0DA03-C7A7-4EE4-8D8F-0D503FD2C776}" sibTransId="{DF5032CB-91F1-438D-8BA6-5E9FB64C18BD}"/>
    <dgm:cxn modelId="{740756F4-9F82-4C8F-ACCC-5D09E270E359}" type="presOf" srcId="{428C857A-7BEB-40E2-84FE-C8A5ABF0BF42}" destId="{81E3730A-E1F9-4C9D-9972-D6B31A5E655D}" srcOrd="0" destOrd="0" presId="urn:microsoft.com/office/officeart/2005/8/layout/process5"/>
    <dgm:cxn modelId="{FE412EDB-140B-4DAF-9F8A-80C3C05D7B62}" srcId="{31B1A159-67AC-45A2-854F-92FBB2CFD19C}" destId="{428C857A-7BEB-40E2-84FE-C8A5ABF0BF42}" srcOrd="4" destOrd="0" parTransId="{D6B992C3-6AAE-44E9-A47D-64DBCEAC5885}" sibTransId="{5478E765-EDEE-4BFD-BF65-091B038BA710}"/>
    <dgm:cxn modelId="{6A926E01-53A3-4597-923C-3ECD49C4016C}" type="presOf" srcId="{43FBDA3A-6F14-4185-A0C4-A26F7F0F9CA3}" destId="{07A57DCF-03C7-419F-B6BA-B97559499BB3}" srcOrd="1" destOrd="0" presId="urn:microsoft.com/office/officeart/2005/8/layout/process5"/>
    <dgm:cxn modelId="{7911E0DE-790F-4E27-926C-4024B84981AD}" srcId="{31B1A159-67AC-45A2-854F-92FBB2CFD19C}" destId="{FA3C474D-06FA-427D-BE5E-E85595C083CB}" srcOrd="2" destOrd="0" parTransId="{14D0BD47-9BC1-43F6-A05C-CE9CEAF005BB}" sibTransId="{43FBDA3A-6F14-4185-A0C4-A26F7F0F9CA3}"/>
    <dgm:cxn modelId="{A16CB6B5-EB3F-4FCC-9AAF-75D40A927EE1}" type="presOf" srcId="{7A28E880-E167-404E-9F5F-EBEE9DE402E2}" destId="{519A8F59-403C-4E9F-A523-4541FE936220}" srcOrd="0" destOrd="0" presId="urn:microsoft.com/office/officeart/2005/8/layout/process5"/>
    <dgm:cxn modelId="{AF9CEA26-BA24-446A-8504-EA94D6E0A42B}" type="presOf" srcId="{D19C4BFB-4D78-49BD-A9DD-B3FE04032969}" destId="{48FAA502-4CEC-4D64-9B68-76CEBF82F00C}" srcOrd="1" destOrd="0" presId="urn:microsoft.com/office/officeart/2005/8/layout/process5"/>
    <dgm:cxn modelId="{5BCDA368-84A8-4723-AAA7-C2F0D3EF0AFD}" type="presOf" srcId="{DF5032CB-91F1-438D-8BA6-5E9FB64C18BD}" destId="{DE49B4EA-68ED-4075-A1B7-06E4E6926B68}" srcOrd="1" destOrd="0" presId="urn:microsoft.com/office/officeart/2005/8/layout/process5"/>
    <dgm:cxn modelId="{CA57730C-113A-404C-84A5-A6FCDF75C662}" type="presParOf" srcId="{72C1C79A-B287-4F3D-A2D4-C55355D0855F}" destId="{519A8F59-403C-4E9F-A523-4541FE936220}" srcOrd="0" destOrd="0" presId="urn:microsoft.com/office/officeart/2005/8/layout/process5"/>
    <dgm:cxn modelId="{42E47F3B-B38D-490E-B63B-8B3110B173EC}" type="presParOf" srcId="{72C1C79A-B287-4F3D-A2D4-C55355D0855F}" destId="{C312AA60-98CC-42F3-91A1-6E6676A942D3}" srcOrd="1" destOrd="0" presId="urn:microsoft.com/office/officeart/2005/8/layout/process5"/>
    <dgm:cxn modelId="{6E39A731-5D39-4B4A-8F90-8C0D1674591B}" type="presParOf" srcId="{C312AA60-98CC-42F3-91A1-6E6676A942D3}" destId="{DE49B4EA-68ED-4075-A1B7-06E4E6926B68}" srcOrd="0" destOrd="0" presId="urn:microsoft.com/office/officeart/2005/8/layout/process5"/>
    <dgm:cxn modelId="{F0C14716-CCC4-4D16-853A-16FEE54CD474}" type="presParOf" srcId="{72C1C79A-B287-4F3D-A2D4-C55355D0855F}" destId="{BD6123A7-35CF-4900-8B25-872D8304CE74}" srcOrd="2" destOrd="0" presId="urn:microsoft.com/office/officeart/2005/8/layout/process5"/>
    <dgm:cxn modelId="{5819F622-B398-469C-AEFE-F568872E2625}" type="presParOf" srcId="{72C1C79A-B287-4F3D-A2D4-C55355D0855F}" destId="{CBC6D14B-C096-49D0-A34F-B0DDCF83878C}" srcOrd="3" destOrd="0" presId="urn:microsoft.com/office/officeart/2005/8/layout/process5"/>
    <dgm:cxn modelId="{EB0B7C40-EFEF-4906-A9A5-91B1F5ED0C86}" type="presParOf" srcId="{CBC6D14B-C096-49D0-A34F-B0DDCF83878C}" destId="{ECD82504-9036-4832-9A71-A153BF1347E0}" srcOrd="0" destOrd="0" presId="urn:microsoft.com/office/officeart/2005/8/layout/process5"/>
    <dgm:cxn modelId="{F8664649-E96C-4F95-9603-CFDD3260098F}" type="presParOf" srcId="{72C1C79A-B287-4F3D-A2D4-C55355D0855F}" destId="{821241C5-FC02-4900-A3E3-C7A8E4C3667F}" srcOrd="4" destOrd="0" presId="urn:microsoft.com/office/officeart/2005/8/layout/process5"/>
    <dgm:cxn modelId="{CC449E78-7352-4FD4-915F-80D0D386BB1E}" type="presParOf" srcId="{72C1C79A-B287-4F3D-A2D4-C55355D0855F}" destId="{5367BAEA-4A66-432B-9985-4D299B4174EF}" srcOrd="5" destOrd="0" presId="urn:microsoft.com/office/officeart/2005/8/layout/process5"/>
    <dgm:cxn modelId="{1B688C94-D5A7-4426-A9B6-A53149EB769B}" type="presParOf" srcId="{5367BAEA-4A66-432B-9985-4D299B4174EF}" destId="{07A57DCF-03C7-419F-B6BA-B97559499BB3}" srcOrd="0" destOrd="0" presId="urn:microsoft.com/office/officeart/2005/8/layout/process5"/>
    <dgm:cxn modelId="{80621E85-F35E-4435-BF9E-3AFD0EB04B81}" type="presParOf" srcId="{72C1C79A-B287-4F3D-A2D4-C55355D0855F}" destId="{6AB0E708-4621-47A5-8176-852AAEF6CB3E}" srcOrd="6" destOrd="0" presId="urn:microsoft.com/office/officeart/2005/8/layout/process5"/>
    <dgm:cxn modelId="{D7C653AE-61ED-4936-A418-CCD62F5C5A9F}" type="presParOf" srcId="{72C1C79A-B287-4F3D-A2D4-C55355D0855F}" destId="{A0A178B5-366D-4B0C-AB2A-A1B74827EAEB}" srcOrd="7" destOrd="0" presId="urn:microsoft.com/office/officeart/2005/8/layout/process5"/>
    <dgm:cxn modelId="{D7D4134A-9207-4103-AA6E-D2395258D95A}" type="presParOf" srcId="{A0A178B5-366D-4B0C-AB2A-A1B74827EAEB}" destId="{48FAA502-4CEC-4D64-9B68-76CEBF82F00C}" srcOrd="0" destOrd="0" presId="urn:microsoft.com/office/officeart/2005/8/layout/process5"/>
    <dgm:cxn modelId="{5043EF9C-7C5C-4D1E-BA85-51E50210D0C2}" type="presParOf" srcId="{72C1C79A-B287-4F3D-A2D4-C55355D0855F}" destId="{81E3730A-E1F9-4C9D-9972-D6B31A5E655D}"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EF9105-0774-4210-A715-CD422357A451}" type="doc">
      <dgm:prSet loTypeId="urn:microsoft.com/office/officeart/2005/8/layout/vProcess5" loCatId="process" qsTypeId="urn:microsoft.com/office/officeart/2005/8/quickstyle/simple5" qsCatId="simple" csTypeId="urn:microsoft.com/office/officeart/2005/8/colors/accent1_1" csCatId="accent1" phldr="1"/>
      <dgm:spPr/>
      <dgm:t>
        <a:bodyPr/>
        <a:lstStyle/>
        <a:p>
          <a:endParaRPr lang="es-ES"/>
        </a:p>
      </dgm:t>
    </dgm:pt>
    <dgm:pt modelId="{B1114A13-8A9E-4EBA-9534-EFBD6CC70023}">
      <dgm:prSet/>
      <dgm:spPr/>
      <dgm:t>
        <a:bodyPr/>
        <a:lstStyle/>
        <a:p>
          <a:pPr rtl="0"/>
          <a:r>
            <a:rPr lang="es-ES" dirty="0" smtClean="0"/>
            <a:t>Se cuentan las palabras que hay en la cadena de texto agregándolos a una lista.</a:t>
          </a:r>
          <a:endParaRPr lang="es-ES" dirty="0"/>
        </a:p>
      </dgm:t>
    </dgm:pt>
    <dgm:pt modelId="{4ABDBFEC-4408-4228-800A-2E02B9BAF1A9}" type="parTrans" cxnId="{B73187AA-1869-4ECE-80A2-A657B74602B7}">
      <dgm:prSet/>
      <dgm:spPr/>
      <dgm:t>
        <a:bodyPr/>
        <a:lstStyle/>
        <a:p>
          <a:endParaRPr lang="es-ES"/>
        </a:p>
      </dgm:t>
    </dgm:pt>
    <dgm:pt modelId="{BEDA6EB6-E131-4E98-999E-642CC7CB7FA2}" type="sibTrans" cxnId="{B73187AA-1869-4ECE-80A2-A657B74602B7}">
      <dgm:prSet/>
      <dgm:spPr/>
      <dgm:t>
        <a:bodyPr/>
        <a:lstStyle/>
        <a:p>
          <a:endParaRPr lang="es-ES"/>
        </a:p>
      </dgm:t>
    </dgm:pt>
    <dgm:pt modelId="{3D16AF11-61DE-4304-9235-393F49160A0F}">
      <dgm:prSet/>
      <dgm:spPr/>
      <dgm:t>
        <a:bodyPr/>
        <a:lstStyle/>
        <a:p>
          <a:pPr rtl="0"/>
          <a:r>
            <a:rPr lang="es-ES" dirty="0" smtClean="0"/>
            <a:t>Se carga la lista de palabras que corresponden a la personalidad con sus respectivos pesos.</a:t>
          </a:r>
          <a:endParaRPr lang="es-ES" dirty="0"/>
        </a:p>
      </dgm:t>
    </dgm:pt>
    <dgm:pt modelId="{EFCE2128-E213-4EED-86CC-8DE24E9C4182}" type="parTrans" cxnId="{86EE7BA7-F110-4CA3-9618-55EBB4B9673B}">
      <dgm:prSet/>
      <dgm:spPr/>
      <dgm:t>
        <a:bodyPr/>
        <a:lstStyle/>
        <a:p>
          <a:endParaRPr lang="es-ES"/>
        </a:p>
      </dgm:t>
    </dgm:pt>
    <dgm:pt modelId="{3D6C5F55-8AD0-4504-9096-4A2D5EFF19F5}" type="sibTrans" cxnId="{86EE7BA7-F110-4CA3-9618-55EBB4B9673B}">
      <dgm:prSet/>
      <dgm:spPr/>
      <dgm:t>
        <a:bodyPr/>
        <a:lstStyle/>
        <a:p>
          <a:endParaRPr lang="es-ES"/>
        </a:p>
      </dgm:t>
    </dgm:pt>
    <dgm:pt modelId="{06DF6214-910B-4F9F-9EDF-B28EDDA58E0A}">
      <dgm:prSet/>
      <dgm:spPr/>
      <dgm:t>
        <a:bodyPr/>
        <a:lstStyle/>
        <a:p>
          <a:pPr rtl="0"/>
          <a:r>
            <a:rPr lang="es-ES" dirty="0" smtClean="0"/>
            <a:t>Usando stemming, se compara si la palabra pertenece a la lista de palabras según su personalidad.</a:t>
          </a:r>
          <a:endParaRPr lang="es-ES" dirty="0"/>
        </a:p>
      </dgm:t>
    </dgm:pt>
    <dgm:pt modelId="{521FCA39-52EA-4318-8A06-7FD12937981F}" type="parTrans" cxnId="{3DCD225A-C4CF-44F3-A7A6-AD2CF6C4C7DB}">
      <dgm:prSet/>
      <dgm:spPr/>
      <dgm:t>
        <a:bodyPr/>
        <a:lstStyle/>
        <a:p>
          <a:endParaRPr lang="es-ES"/>
        </a:p>
      </dgm:t>
    </dgm:pt>
    <dgm:pt modelId="{B54D8091-72DA-4865-8796-E3653987D13B}" type="sibTrans" cxnId="{3DCD225A-C4CF-44F3-A7A6-AD2CF6C4C7DB}">
      <dgm:prSet/>
      <dgm:spPr/>
      <dgm:t>
        <a:bodyPr/>
        <a:lstStyle/>
        <a:p>
          <a:endParaRPr lang="es-ES"/>
        </a:p>
      </dgm:t>
    </dgm:pt>
    <dgm:pt modelId="{68346946-A4D3-46DB-859E-ACD5262B6BD6}">
      <dgm:prSet/>
      <dgm:spPr/>
      <dgm:t>
        <a:bodyPr/>
        <a:lstStyle/>
        <a:p>
          <a:pPr rtl="0"/>
          <a:r>
            <a:rPr lang="es-ES" dirty="0" smtClean="0"/>
            <a:t>Se verifica a qué tipo de personalidad le corresponde y se realiza la sumatoria dependiendo del peso de la palabra.</a:t>
          </a:r>
          <a:endParaRPr lang="es-ES" dirty="0"/>
        </a:p>
      </dgm:t>
    </dgm:pt>
    <dgm:pt modelId="{FB0DBB51-D62E-4F77-8152-6D25A2AFDCC1}" type="parTrans" cxnId="{F4E9BC31-8532-4271-8739-2EFB7E8F3A29}">
      <dgm:prSet/>
      <dgm:spPr/>
      <dgm:t>
        <a:bodyPr/>
        <a:lstStyle/>
        <a:p>
          <a:endParaRPr lang="es-ES"/>
        </a:p>
      </dgm:t>
    </dgm:pt>
    <dgm:pt modelId="{D1A588F6-8D45-45AA-AD16-CB200745570D}" type="sibTrans" cxnId="{F4E9BC31-8532-4271-8739-2EFB7E8F3A29}">
      <dgm:prSet/>
      <dgm:spPr/>
      <dgm:t>
        <a:bodyPr/>
        <a:lstStyle/>
        <a:p>
          <a:endParaRPr lang="es-ES"/>
        </a:p>
      </dgm:t>
    </dgm:pt>
    <dgm:pt modelId="{CCAB5405-1822-43CC-9504-E82E5BF765A4}" type="pres">
      <dgm:prSet presAssocID="{EDEF9105-0774-4210-A715-CD422357A451}" presName="outerComposite" presStyleCnt="0">
        <dgm:presLayoutVars>
          <dgm:chMax val="5"/>
          <dgm:dir/>
          <dgm:resizeHandles val="exact"/>
        </dgm:presLayoutVars>
      </dgm:prSet>
      <dgm:spPr/>
      <dgm:t>
        <a:bodyPr/>
        <a:lstStyle/>
        <a:p>
          <a:endParaRPr lang="es-ES"/>
        </a:p>
      </dgm:t>
    </dgm:pt>
    <dgm:pt modelId="{BEE67537-5F65-454D-AF56-1C8173CDCE3C}" type="pres">
      <dgm:prSet presAssocID="{EDEF9105-0774-4210-A715-CD422357A451}" presName="dummyMaxCanvas" presStyleCnt="0">
        <dgm:presLayoutVars/>
      </dgm:prSet>
      <dgm:spPr/>
    </dgm:pt>
    <dgm:pt modelId="{554B1716-A130-432E-97EC-FB8093EE4EF8}" type="pres">
      <dgm:prSet presAssocID="{EDEF9105-0774-4210-A715-CD422357A451}" presName="FourNodes_1" presStyleLbl="node1" presStyleIdx="0" presStyleCnt="4">
        <dgm:presLayoutVars>
          <dgm:bulletEnabled val="1"/>
        </dgm:presLayoutVars>
      </dgm:prSet>
      <dgm:spPr/>
      <dgm:t>
        <a:bodyPr/>
        <a:lstStyle/>
        <a:p>
          <a:endParaRPr lang="es-ES"/>
        </a:p>
      </dgm:t>
    </dgm:pt>
    <dgm:pt modelId="{9FE988F4-C9E4-4975-8F2C-2885A53A8EA9}" type="pres">
      <dgm:prSet presAssocID="{EDEF9105-0774-4210-A715-CD422357A451}" presName="FourNodes_2" presStyleLbl="node1" presStyleIdx="1" presStyleCnt="4">
        <dgm:presLayoutVars>
          <dgm:bulletEnabled val="1"/>
        </dgm:presLayoutVars>
      </dgm:prSet>
      <dgm:spPr/>
      <dgm:t>
        <a:bodyPr/>
        <a:lstStyle/>
        <a:p>
          <a:endParaRPr lang="es-ES"/>
        </a:p>
      </dgm:t>
    </dgm:pt>
    <dgm:pt modelId="{AB9B4D4F-17EC-46BB-B180-F5F4C35EAEF4}" type="pres">
      <dgm:prSet presAssocID="{EDEF9105-0774-4210-A715-CD422357A451}" presName="FourNodes_3" presStyleLbl="node1" presStyleIdx="2" presStyleCnt="4">
        <dgm:presLayoutVars>
          <dgm:bulletEnabled val="1"/>
        </dgm:presLayoutVars>
      </dgm:prSet>
      <dgm:spPr/>
      <dgm:t>
        <a:bodyPr/>
        <a:lstStyle/>
        <a:p>
          <a:endParaRPr lang="es-ES"/>
        </a:p>
      </dgm:t>
    </dgm:pt>
    <dgm:pt modelId="{5924AA4D-C37D-4F97-83E2-BE4908FEBEFF}" type="pres">
      <dgm:prSet presAssocID="{EDEF9105-0774-4210-A715-CD422357A451}" presName="FourNodes_4" presStyleLbl="node1" presStyleIdx="3" presStyleCnt="4">
        <dgm:presLayoutVars>
          <dgm:bulletEnabled val="1"/>
        </dgm:presLayoutVars>
      </dgm:prSet>
      <dgm:spPr/>
      <dgm:t>
        <a:bodyPr/>
        <a:lstStyle/>
        <a:p>
          <a:endParaRPr lang="es-ES"/>
        </a:p>
      </dgm:t>
    </dgm:pt>
    <dgm:pt modelId="{CD114087-F4DB-4103-A706-3144F8C8C18C}" type="pres">
      <dgm:prSet presAssocID="{EDEF9105-0774-4210-A715-CD422357A451}" presName="FourConn_1-2" presStyleLbl="fgAccFollowNode1" presStyleIdx="0" presStyleCnt="3">
        <dgm:presLayoutVars>
          <dgm:bulletEnabled val="1"/>
        </dgm:presLayoutVars>
      </dgm:prSet>
      <dgm:spPr/>
      <dgm:t>
        <a:bodyPr/>
        <a:lstStyle/>
        <a:p>
          <a:endParaRPr lang="es-ES"/>
        </a:p>
      </dgm:t>
    </dgm:pt>
    <dgm:pt modelId="{C7EAC8FD-C052-464D-9D75-14AFE7541A7C}" type="pres">
      <dgm:prSet presAssocID="{EDEF9105-0774-4210-A715-CD422357A451}" presName="FourConn_2-3" presStyleLbl="fgAccFollowNode1" presStyleIdx="1" presStyleCnt="3">
        <dgm:presLayoutVars>
          <dgm:bulletEnabled val="1"/>
        </dgm:presLayoutVars>
      </dgm:prSet>
      <dgm:spPr/>
      <dgm:t>
        <a:bodyPr/>
        <a:lstStyle/>
        <a:p>
          <a:endParaRPr lang="es-ES"/>
        </a:p>
      </dgm:t>
    </dgm:pt>
    <dgm:pt modelId="{91C1CD16-62F2-4AAD-ADF0-1D476579C03E}" type="pres">
      <dgm:prSet presAssocID="{EDEF9105-0774-4210-A715-CD422357A451}" presName="FourConn_3-4" presStyleLbl="fgAccFollowNode1" presStyleIdx="2" presStyleCnt="3">
        <dgm:presLayoutVars>
          <dgm:bulletEnabled val="1"/>
        </dgm:presLayoutVars>
      </dgm:prSet>
      <dgm:spPr/>
      <dgm:t>
        <a:bodyPr/>
        <a:lstStyle/>
        <a:p>
          <a:endParaRPr lang="es-ES"/>
        </a:p>
      </dgm:t>
    </dgm:pt>
    <dgm:pt modelId="{AF9A25E7-73C4-4C1A-AD5E-334D931011D9}" type="pres">
      <dgm:prSet presAssocID="{EDEF9105-0774-4210-A715-CD422357A451}" presName="FourNodes_1_text" presStyleLbl="node1" presStyleIdx="3" presStyleCnt="4">
        <dgm:presLayoutVars>
          <dgm:bulletEnabled val="1"/>
        </dgm:presLayoutVars>
      </dgm:prSet>
      <dgm:spPr/>
      <dgm:t>
        <a:bodyPr/>
        <a:lstStyle/>
        <a:p>
          <a:endParaRPr lang="es-ES"/>
        </a:p>
      </dgm:t>
    </dgm:pt>
    <dgm:pt modelId="{E8E2FED3-EAC8-4813-A4D6-74304C9DCF0A}" type="pres">
      <dgm:prSet presAssocID="{EDEF9105-0774-4210-A715-CD422357A451}" presName="FourNodes_2_text" presStyleLbl="node1" presStyleIdx="3" presStyleCnt="4">
        <dgm:presLayoutVars>
          <dgm:bulletEnabled val="1"/>
        </dgm:presLayoutVars>
      </dgm:prSet>
      <dgm:spPr/>
      <dgm:t>
        <a:bodyPr/>
        <a:lstStyle/>
        <a:p>
          <a:endParaRPr lang="es-ES"/>
        </a:p>
      </dgm:t>
    </dgm:pt>
    <dgm:pt modelId="{A63851EB-9BC1-40E6-9C95-0D5C42691581}" type="pres">
      <dgm:prSet presAssocID="{EDEF9105-0774-4210-A715-CD422357A451}" presName="FourNodes_3_text" presStyleLbl="node1" presStyleIdx="3" presStyleCnt="4">
        <dgm:presLayoutVars>
          <dgm:bulletEnabled val="1"/>
        </dgm:presLayoutVars>
      </dgm:prSet>
      <dgm:spPr/>
      <dgm:t>
        <a:bodyPr/>
        <a:lstStyle/>
        <a:p>
          <a:endParaRPr lang="es-ES"/>
        </a:p>
      </dgm:t>
    </dgm:pt>
    <dgm:pt modelId="{2F2EB631-0A9E-418D-BF77-641A7E0FAA97}" type="pres">
      <dgm:prSet presAssocID="{EDEF9105-0774-4210-A715-CD422357A451}" presName="FourNodes_4_text" presStyleLbl="node1" presStyleIdx="3" presStyleCnt="4">
        <dgm:presLayoutVars>
          <dgm:bulletEnabled val="1"/>
        </dgm:presLayoutVars>
      </dgm:prSet>
      <dgm:spPr/>
      <dgm:t>
        <a:bodyPr/>
        <a:lstStyle/>
        <a:p>
          <a:endParaRPr lang="es-ES"/>
        </a:p>
      </dgm:t>
    </dgm:pt>
  </dgm:ptLst>
  <dgm:cxnLst>
    <dgm:cxn modelId="{04CFCEDE-35D6-4791-B6F2-06702D9A580F}" type="presOf" srcId="{EDEF9105-0774-4210-A715-CD422357A451}" destId="{CCAB5405-1822-43CC-9504-E82E5BF765A4}" srcOrd="0" destOrd="0" presId="urn:microsoft.com/office/officeart/2005/8/layout/vProcess5"/>
    <dgm:cxn modelId="{B73187AA-1869-4ECE-80A2-A657B74602B7}" srcId="{EDEF9105-0774-4210-A715-CD422357A451}" destId="{B1114A13-8A9E-4EBA-9534-EFBD6CC70023}" srcOrd="0" destOrd="0" parTransId="{4ABDBFEC-4408-4228-800A-2E02B9BAF1A9}" sibTransId="{BEDA6EB6-E131-4E98-999E-642CC7CB7FA2}"/>
    <dgm:cxn modelId="{5189429A-E790-4039-9582-D5F2EA3E7552}" type="presOf" srcId="{3D6C5F55-8AD0-4504-9096-4A2D5EFF19F5}" destId="{C7EAC8FD-C052-464D-9D75-14AFE7541A7C}" srcOrd="0" destOrd="0" presId="urn:microsoft.com/office/officeart/2005/8/layout/vProcess5"/>
    <dgm:cxn modelId="{712A89F5-44BB-407E-8EB1-5A89EA4FD919}" type="presOf" srcId="{B1114A13-8A9E-4EBA-9534-EFBD6CC70023}" destId="{554B1716-A130-432E-97EC-FB8093EE4EF8}" srcOrd="0" destOrd="0" presId="urn:microsoft.com/office/officeart/2005/8/layout/vProcess5"/>
    <dgm:cxn modelId="{3DCD225A-C4CF-44F3-A7A6-AD2CF6C4C7DB}" srcId="{EDEF9105-0774-4210-A715-CD422357A451}" destId="{06DF6214-910B-4F9F-9EDF-B28EDDA58E0A}" srcOrd="2" destOrd="0" parTransId="{521FCA39-52EA-4318-8A06-7FD12937981F}" sibTransId="{B54D8091-72DA-4865-8796-E3653987D13B}"/>
    <dgm:cxn modelId="{86EE7BA7-F110-4CA3-9618-55EBB4B9673B}" srcId="{EDEF9105-0774-4210-A715-CD422357A451}" destId="{3D16AF11-61DE-4304-9235-393F49160A0F}" srcOrd="1" destOrd="0" parTransId="{EFCE2128-E213-4EED-86CC-8DE24E9C4182}" sibTransId="{3D6C5F55-8AD0-4504-9096-4A2D5EFF19F5}"/>
    <dgm:cxn modelId="{EEB27CD1-AA5B-4F12-B202-DED7335B398F}" type="presOf" srcId="{B54D8091-72DA-4865-8796-E3653987D13B}" destId="{91C1CD16-62F2-4AAD-ADF0-1D476579C03E}" srcOrd="0" destOrd="0" presId="urn:microsoft.com/office/officeart/2005/8/layout/vProcess5"/>
    <dgm:cxn modelId="{A036C3E0-1E62-48B4-AD7C-1F42D7C4EB63}" type="presOf" srcId="{06DF6214-910B-4F9F-9EDF-B28EDDA58E0A}" destId="{AB9B4D4F-17EC-46BB-B180-F5F4C35EAEF4}" srcOrd="0" destOrd="0" presId="urn:microsoft.com/office/officeart/2005/8/layout/vProcess5"/>
    <dgm:cxn modelId="{21D07319-E90A-4E7E-A076-0F1091AB37E6}" type="presOf" srcId="{68346946-A4D3-46DB-859E-ACD5262B6BD6}" destId="{5924AA4D-C37D-4F97-83E2-BE4908FEBEFF}" srcOrd="0" destOrd="0" presId="urn:microsoft.com/office/officeart/2005/8/layout/vProcess5"/>
    <dgm:cxn modelId="{2AF85D98-2EE9-4CA6-AEB4-D7FAFF956DBA}" type="presOf" srcId="{3D16AF11-61DE-4304-9235-393F49160A0F}" destId="{E8E2FED3-EAC8-4813-A4D6-74304C9DCF0A}" srcOrd="1" destOrd="0" presId="urn:microsoft.com/office/officeart/2005/8/layout/vProcess5"/>
    <dgm:cxn modelId="{C1723A72-20BD-4850-B2E8-9B1C1A34660D}" type="presOf" srcId="{68346946-A4D3-46DB-859E-ACD5262B6BD6}" destId="{2F2EB631-0A9E-418D-BF77-641A7E0FAA97}" srcOrd="1" destOrd="0" presId="urn:microsoft.com/office/officeart/2005/8/layout/vProcess5"/>
    <dgm:cxn modelId="{F4E9BC31-8532-4271-8739-2EFB7E8F3A29}" srcId="{EDEF9105-0774-4210-A715-CD422357A451}" destId="{68346946-A4D3-46DB-859E-ACD5262B6BD6}" srcOrd="3" destOrd="0" parTransId="{FB0DBB51-D62E-4F77-8152-6D25A2AFDCC1}" sibTransId="{D1A588F6-8D45-45AA-AD16-CB200745570D}"/>
    <dgm:cxn modelId="{F3011FE6-A5FC-4E6D-8C5A-0D9D428C7D27}" type="presOf" srcId="{BEDA6EB6-E131-4E98-999E-642CC7CB7FA2}" destId="{CD114087-F4DB-4103-A706-3144F8C8C18C}" srcOrd="0" destOrd="0" presId="urn:microsoft.com/office/officeart/2005/8/layout/vProcess5"/>
    <dgm:cxn modelId="{0B439772-E553-46EA-A502-D1D0A5820A1F}" type="presOf" srcId="{B1114A13-8A9E-4EBA-9534-EFBD6CC70023}" destId="{AF9A25E7-73C4-4C1A-AD5E-334D931011D9}" srcOrd="1" destOrd="0" presId="urn:microsoft.com/office/officeart/2005/8/layout/vProcess5"/>
    <dgm:cxn modelId="{59D65CCD-19AE-4C28-B884-39C8FFD81365}" type="presOf" srcId="{3D16AF11-61DE-4304-9235-393F49160A0F}" destId="{9FE988F4-C9E4-4975-8F2C-2885A53A8EA9}" srcOrd="0" destOrd="0" presId="urn:microsoft.com/office/officeart/2005/8/layout/vProcess5"/>
    <dgm:cxn modelId="{D51BACB0-40F7-45E6-A67B-0B10F33B0755}" type="presOf" srcId="{06DF6214-910B-4F9F-9EDF-B28EDDA58E0A}" destId="{A63851EB-9BC1-40E6-9C95-0D5C42691581}" srcOrd="1" destOrd="0" presId="urn:microsoft.com/office/officeart/2005/8/layout/vProcess5"/>
    <dgm:cxn modelId="{A78FAACC-6F32-41E8-A4A9-1F31C24FC3C0}" type="presParOf" srcId="{CCAB5405-1822-43CC-9504-E82E5BF765A4}" destId="{BEE67537-5F65-454D-AF56-1C8173CDCE3C}" srcOrd="0" destOrd="0" presId="urn:microsoft.com/office/officeart/2005/8/layout/vProcess5"/>
    <dgm:cxn modelId="{80963E22-DBC6-49FE-A4CA-DB9A5E99DF8E}" type="presParOf" srcId="{CCAB5405-1822-43CC-9504-E82E5BF765A4}" destId="{554B1716-A130-432E-97EC-FB8093EE4EF8}" srcOrd="1" destOrd="0" presId="urn:microsoft.com/office/officeart/2005/8/layout/vProcess5"/>
    <dgm:cxn modelId="{A7B5D006-8D6A-4C2C-9B97-86D80CE6F1DA}" type="presParOf" srcId="{CCAB5405-1822-43CC-9504-E82E5BF765A4}" destId="{9FE988F4-C9E4-4975-8F2C-2885A53A8EA9}" srcOrd="2" destOrd="0" presId="urn:microsoft.com/office/officeart/2005/8/layout/vProcess5"/>
    <dgm:cxn modelId="{E411C97C-3CD2-4632-9B5C-96AEB2B55740}" type="presParOf" srcId="{CCAB5405-1822-43CC-9504-E82E5BF765A4}" destId="{AB9B4D4F-17EC-46BB-B180-F5F4C35EAEF4}" srcOrd="3" destOrd="0" presId="urn:microsoft.com/office/officeart/2005/8/layout/vProcess5"/>
    <dgm:cxn modelId="{99A81FAF-B4BF-4EEA-9A75-0208030F2FB7}" type="presParOf" srcId="{CCAB5405-1822-43CC-9504-E82E5BF765A4}" destId="{5924AA4D-C37D-4F97-83E2-BE4908FEBEFF}" srcOrd="4" destOrd="0" presId="urn:microsoft.com/office/officeart/2005/8/layout/vProcess5"/>
    <dgm:cxn modelId="{33ECC2A8-FEEF-4B84-AC8B-0498E9779B53}" type="presParOf" srcId="{CCAB5405-1822-43CC-9504-E82E5BF765A4}" destId="{CD114087-F4DB-4103-A706-3144F8C8C18C}" srcOrd="5" destOrd="0" presId="urn:microsoft.com/office/officeart/2005/8/layout/vProcess5"/>
    <dgm:cxn modelId="{84FC789B-6D4E-4851-9BD4-D4D67155B6BD}" type="presParOf" srcId="{CCAB5405-1822-43CC-9504-E82E5BF765A4}" destId="{C7EAC8FD-C052-464D-9D75-14AFE7541A7C}" srcOrd="6" destOrd="0" presId="urn:microsoft.com/office/officeart/2005/8/layout/vProcess5"/>
    <dgm:cxn modelId="{AE00590F-E13C-4217-9CC9-5BC6A20193F6}" type="presParOf" srcId="{CCAB5405-1822-43CC-9504-E82E5BF765A4}" destId="{91C1CD16-62F2-4AAD-ADF0-1D476579C03E}" srcOrd="7" destOrd="0" presId="urn:microsoft.com/office/officeart/2005/8/layout/vProcess5"/>
    <dgm:cxn modelId="{46795EE9-717A-4FC3-9A56-86C8C033C04E}" type="presParOf" srcId="{CCAB5405-1822-43CC-9504-E82E5BF765A4}" destId="{AF9A25E7-73C4-4C1A-AD5E-334D931011D9}" srcOrd="8" destOrd="0" presId="urn:microsoft.com/office/officeart/2005/8/layout/vProcess5"/>
    <dgm:cxn modelId="{8E0A5335-E091-4670-9EAD-6C6396CDB43F}" type="presParOf" srcId="{CCAB5405-1822-43CC-9504-E82E5BF765A4}" destId="{E8E2FED3-EAC8-4813-A4D6-74304C9DCF0A}" srcOrd="9" destOrd="0" presId="urn:microsoft.com/office/officeart/2005/8/layout/vProcess5"/>
    <dgm:cxn modelId="{41ED001B-F3CB-45A8-8E82-0959270D4C09}" type="presParOf" srcId="{CCAB5405-1822-43CC-9504-E82E5BF765A4}" destId="{A63851EB-9BC1-40E6-9C95-0D5C42691581}" srcOrd="10" destOrd="0" presId="urn:microsoft.com/office/officeart/2005/8/layout/vProcess5"/>
    <dgm:cxn modelId="{C199E435-C633-4966-A350-1039EDA0EB04}" type="presParOf" srcId="{CCAB5405-1822-43CC-9504-E82E5BF765A4}" destId="{2F2EB631-0A9E-418D-BF77-641A7E0FAA9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4BA4BE-EFFD-4D84-803F-187D5EAE571B}"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S"/>
        </a:p>
      </dgm:t>
    </dgm:pt>
    <dgm:pt modelId="{D9E7D92E-A19D-4D35-9A3F-2B5E421EAED4}">
      <dgm:prSet phldrT="[Texto]"/>
      <dgm:spPr/>
      <dgm:t>
        <a:bodyPr/>
        <a:lstStyle/>
        <a:p>
          <a:r>
            <a:rPr lang="es-ES" b="1" dirty="0" smtClean="0"/>
            <a:t>Escenario de Aplicación del Test de Personalidad</a:t>
          </a:r>
          <a:endParaRPr lang="es-ES" dirty="0"/>
        </a:p>
      </dgm:t>
    </dgm:pt>
    <dgm:pt modelId="{A35B6FCE-FCDF-4A43-8191-80CDD4236D3C}" type="parTrans" cxnId="{B9D6A617-A20D-43E6-996B-E342214403D2}">
      <dgm:prSet/>
      <dgm:spPr/>
      <dgm:t>
        <a:bodyPr/>
        <a:lstStyle/>
        <a:p>
          <a:endParaRPr lang="es-ES"/>
        </a:p>
      </dgm:t>
    </dgm:pt>
    <dgm:pt modelId="{3AAC1DF3-2128-41C1-9AAD-9EA56E82C193}" type="sibTrans" cxnId="{B9D6A617-A20D-43E6-996B-E342214403D2}">
      <dgm:prSet/>
      <dgm:spPr/>
      <dgm:t>
        <a:bodyPr/>
        <a:lstStyle/>
        <a:p>
          <a:endParaRPr lang="es-ES"/>
        </a:p>
      </dgm:t>
    </dgm:pt>
    <dgm:pt modelId="{E4F2E6B4-96A3-47EB-A07F-1B68CD6288C8}">
      <dgm:prSet phldrT="[Texto]"/>
      <dgm:spPr/>
      <dgm:t>
        <a:bodyPr/>
        <a:lstStyle/>
        <a:p>
          <a:r>
            <a:rPr lang="es-ES" b="1" dirty="0" smtClean="0"/>
            <a:t>Usuario realizando el Test de Personalidad</a:t>
          </a:r>
          <a:endParaRPr lang="es-ES" dirty="0"/>
        </a:p>
      </dgm:t>
    </dgm:pt>
    <dgm:pt modelId="{BAE9D617-39BF-4119-8AAB-1C2122770A91}" type="parTrans" cxnId="{12419A74-8646-4422-BF40-A0D2A1006697}">
      <dgm:prSet/>
      <dgm:spPr/>
      <dgm:t>
        <a:bodyPr/>
        <a:lstStyle/>
        <a:p>
          <a:endParaRPr lang="es-ES"/>
        </a:p>
      </dgm:t>
    </dgm:pt>
    <dgm:pt modelId="{F2C9A5BD-F270-4D65-963A-BDC4D118CE30}" type="sibTrans" cxnId="{12419A74-8646-4422-BF40-A0D2A1006697}">
      <dgm:prSet/>
      <dgm:spPr/>
      <dgm:t>
        <a:bodyPr/>
        <a:lstStyle/>
        <a:p>
          <a:endParaRPr lang="es-ES"/>
        </a:p>
      </dgm:t>
    </dgm:pt>
    <dgm:pt modelId="{A9DE42AE-C3DA-49CA-A585-116591AD44E5}">
      <dgm:prSet phldrT="[Texto]"/>
      <dgm:spPr/>
      <dgm:t>
        <a:bodyPr/>
        <a:lstStyle/>
        <a:p>
          <a:r>
            <a:rPr lang="es-ES" b="1" dirty="0" smtClean="0"/>
            <a:t>Visualización de los resultados del Test de Personalidad</a:t>
          </a:r>
          <a:endParaRPr lang="es-ES" dirty="0"/>
        </a:p>
      </dgm:t>
    </dgm:pt>
    <dgm:pt modelId="{C17BEDE0-BA93-4DB9-B098-C850FE96DA78}" type="parTrans" cxnId="{667D7040-C58F-4318-8186-E32C204C736D}">
      <dgm:prSet/>
      <dgm:spPr/>
      <dgm:t>
        <a:bodyPr/>
        <a:lstStyle/>
        <a:p>
          <a:endParaRPr lang="es-ES"/>
        </a:p>
      </dgm:t>
    </dgm:pt>
    <dgm:pt modelId="{B4A6EA7D-EE3F-4532-AC7C-441AD47FD32B}" type="sibTrans" cxnId="{667D7040-C58F-4318-8186-E32C204C736D}">
      <dgm:prSet/>
      <dgm:spPr/>
      <dgm:t>
        <a:bodyPr/>
        <a:lstStyle/>
        <a:p>
          <a:endParaRPr lang="es-ES"/>
        </a:p>
      </dgm:t>
    </dgm:pt>
    <dgm:pt modelId="{251386DD-4F46-4CAC-B482-B2D7631943A6}" type="pres">
      <dgm:prSet presAssocID="{834BA4BE-EFFD-4D84-803F-187D5EAE571B}" presName="Name0" presStyleCnt="0">
        <dgm:presLayoutVars>
          <dgm:dir/>
          <dgm:resizeHandles val="exact"/>
        </dgm:presLayoutVars>
      </dgm:prSet>
      <dgm:spPr/>
      <dgm:t>
        <a:bodyPr/>
        <a:lstStyle/>
        <a:p>
          <a:endParaRPr lang="es-ES"/>
        </a:p>
      </dgm:t>
    </dgm:pt>
    <dgm:pt modelId="{9DF69144-D071-44AA-988B-D3253C34CAB4}" type="pres">
      <dgm:prSet presAssocID="{D9E7D92E-A19D-4D35-9A3F-2B5E421EAED4}" presName="composite" presStyleCnt="0"/>
      <dgm:spPr/>
    </dgm:pt>
    <dgm:pt modelId="{0D617D7E-5E5E-4FE9-8B0C-80B2BAC36DDB}" type="pres">
      <dgm:prSet presAssocID="{D9E7D92E-A19D-4D35-9A3F-2B5E421EAED4}" presName="rect1" presStyleLbl="bgImgPlace1" presStyleIdx="0" presStyleCnt="3"/>
      <dgm:spPr>
        <a:blipFill rotWithShape="1">
          <a:blip xmlns:r="http://schemas.openxmlformats.org/officeDocument/2006/relationships" r:embed="rId1"/>
          <a:stretch>
            <a:fillRect/>
          </a:stretch>
        </a:blipFill>
      </dgm:spPr>
    </dgm:pt>
    <dgm:pt modelId="{8316DD11-CED8-4545-A805-306E0F8E1205}" type="pres">
      <dgm:prSet presAssocID="{D9E7D92E-A19D-4D35-9A3F-2B5E421EAED4}" presName="wedgeRectCallout1" presStyleLbl="node1" presStyleIdx="0" presStyleCnt="3">
        <dgm:presLayoutVars>
          <dgm:bulletEnabled val="1"/>
        </dgm:presLayoutVars>
      </dgm:prSet>
      <dgm:spPr/>
      <dgm:t>
        <a:bodyPr/>
        <a:lstStyle/>
        <a:p>
          <a:endParaRPr lang="es-ES"/>
        </a:p>
      </dgm:t>
    </dgm:pt>
    <dgm:pt modelId="{9EBDA11B-D3D4-4C62-B8E2-55BB0248A142}" type="pres">
      <dgm:prSet presAssocID="{3AAC1DF3-2128-41C1-9AAD-9EA56E82C193}" presName="sibTrans" presStyleCnt="0"/>
      <dgm:spPr/>
    </dgm:pt>
    <dgm:pt modelId="{9EF34D06-3F96-494E-BC44-45499CEFBA0D}" type="pres">
      <dgm:prSet presAssocID="{E4F2E6B4-96A3-47EB-A07F-1B68CD6288C8}" presName="composite" presStyleCnt="0"/>
      <dgm:spPr/>
    </dgm:pt>
    <dgm:pt modelId="{5BD0E1CF-32B9-4E90-8A14-FF16FB3F8099}" type="pres">
      <dgm:prSet presAssocID="{E4F2E6B4-96A3-47EB-A07F-1B68CD6288C8}" presName="rect1" presStyleLbl="bgImgPlace1" presStyleIdx="1" presStyleCnt="3"/>
      <dgm:spPr>
        <a:blipFill rotWithShape="1">
          <a:blip xmlns:r="http://schemas.openxmlformats.org/officeDocument/2006/relationships" r:embed="rId2"/>
          <a:stretch>
            <a:fillRect/>
          </a:stretch>
        </a:blipFill>
      </dgm:spPr>
    </dgm:pt>
    <dgm:pt modelId="{A0372C3F-6B1B-4E85-A75F-45D6980E23C7}" type="pres">
      <dgm:prSet presAssocID="{E4F2E6B4-96A3-47EB-A07F-1B68CD6288C8}" presName="wedgeRectCallout1" presStyleLbl="node1" presStyleIdx="1" presStyleCnt="3">
        <dgm:presLayoutVars>
          <dgm:bulletEnabled val="1"/>
        </dgm:presLayoutVars>
      </dgm:prSet>
      <dgm:spPr/>
      <dgm:t>
        <a:bodyPr/>
        <a:lstStyle/>
        <a:p>
          <a:endParaRPr lang="es-ES"/>
        </a:p>
      </dgm:t>
    </dgm:pt>
    <dgm:pt modelId="{6028C2AE-BCE9-4E96-BAF9-F85CEA2A00CD}" type="pres">
      <dgm:prSet presAssocID="{F2C9A5BD-F270-4D65-963A-BDC4D118CE30}" presName="sibTrans" presStyleCnt="0"/>
      <dgm:spPr/>
    </dgm:pt>
    <dgm:pt modelId="{5D0368AB-C474-4142-857F-6DF5B2087826}" type="pres">
      <dgm:prSet presAssocID="{A9DE42AE-C3DA-49CA-A585-116591AD44E5}" presName="composite" presStyleCnt="0"/>
      <dgm:spPr/>
    </dgm:pt>
    <dgm:pt modelId="{EF5ADC7D-E225-40DF-8987-D9202031DB9F}" type="pres">
      <dgm:prSet presAssocID="{A9DE42AE-C3DA-49CA-A585-116591AD44E5}" presName="rect1" presStyleLbl="bgImgPlace1" presStyleIdx="2" presStyleCnt="3"/>
      <dgm:spPr>
        <a:blipFill rotWithShape="1">
          <a:blip xmlns:r="http://schemas.openxmlformats.org/officeDocument/2006/relationships" r:embed="rId3"/>
          <a:stretch>
            <a:fillRect/>
          </a:stretch>
        </a:blipFill>
      </dgm:spPr>
    </dgm:pt>
    <dgm:pt modelId="{89D2FEFA-861B-417A-A775-0528955CA7E0}" type="pres">
      <dgm:prSet presAssocID="{A9DE42AE-C3DA-49CA-A585-116591AD44E5}" presName="wedgeRectCallout1" presStyleLbl="node1" presStyleIdx="2" presStyleCnt="3">
        <dgm:presLayoutVars>
          <dgm:bulletEnabled val="1"/>
        </dgm:presLayoutVars>
      </dgm:prSet>
      <dgm:spPr/>
      <dgm:t>
        <a:bodyPr/>
        <a:lstStyle/>
        <a:p>
          <a:endParaRPr lang="es-ES"/>
        </a:p>
      </dgm:t>
    </dgm:pt>
  </dgm:ptLst>
  <dgm:cxnLst>
    <dgm:cxn modelId="{E7D38E5C-17C4-4BB9-91C0-16722D2461C2}" type="presOf" srcId="{D9E7D92E-A19D-4D35-9A3F-2B5E421EAED4}" destId="{8316DD11-CED8-4545-A805-306E0F8E1205}" srcOrd="0" destOrd="0" presId="urn:microsoft.com/office/officeart/2008/layout/BendingPictureCaptionList"/>
    <dgm:cxn modelId="{12419A74-8646-4422-BF40-A0D2A1006697}" srcId="{834BA4BE-EFFD-4D84-803F-187D5EAE571B}" destId="{E4F2E6B4-96A3-47EB-A07F-1B68CD6288C8}" srcOrd="1" destOrd="0" parTransId="{BAE9D617-39BF-4119-8AAB-1C2122770A91}" sibTransId="{F2C9A5BD-F270-4D65-963A-BDC4D118CE30}"/>
    <dgm:cxn modelId="{B9D6A617-A20D-43E6-996B-E342214403D2}" srcId="{834BA4BE-EFFD-4D84-803F-187D5EAE571B}" destId="{D9E7D92E-A19D-4D35-9A3F-2B5E421EAED4}" srcOrd="0" destOrd="0" parTransId="{A35B6FCE-FCDF-4A43-8191-80CDD4236D3C}" sibTransId="{3AAC1DF3-2128-41C1-9AAD-9EA56E82C193}"/>
    <dgm:cxn modelId="{ABB03B1C-8F48-4B6A-AD99-2D0D0C2B1FEB}" type="presOf" srcId="{A9DE42AE-C3DA-49CA-A585-116591AD44E5}" destId="{89D2FEFA-861B-417A-A775-0528955CA7E0}" srcOrd="0" destOrd="0" presId="urn:microsoft.com/office/officeart/2008/layout/BendingPictureCaptionList"/>
    <dgm:cxn modelId="{FAAD3CFA-0668-430F-B723-C6532B8F8CD7}" type="presOf" srcId="{E4F2E6B4-96A3-47EB-A07F-1B68CD6288C8}" destId="{A0372C3F-6B1B-4E85-A75F-45D6980E23C7}" srcOrd="0" destOrd="0" presId="urn:microsoft.com/office/officeart/2008/layout/BendingPictureCaptionList"/>
    <dgm:cxn modelId="{709E1249-34A9-418B-B9E2-1FE6CD50688D}" type="presOf" srcId="{834BA4BE-EFFD-4D84-803F-187D5EAE571B}" destId="{251386DD-4F46-4CAC-B482-B2D7631943A6}" srcOrd="0" destOrd="0" presId="urn:microsoft.com/office/officeart/2008/layout/BendingPictureCaptionList"/>
    <dgm:cxn modelId="{667D7040-C58F-4318-8186-E32C204C736D}" srcId="{834BA4BE-EFFD-4D84-803F-187D5EAE571B}" destId="{A9DE42AE-C3DA-49CA-A585-116591AD44E5}" srcOrd="2" destOrd="0" parTransId="{C17BEDE0-BA93-4DB9-B098-C850FE96DA78}" sibTransId="{B4A6EA7D-EE3F-4532-AC7C-441AD47FD32B}"/>
    <dgm:cxn modelId="{AC602E90-AFF7-4584-A0FE-40A53827A666}" type="presParOf" srcId="{251386DD-4F46-4CAC-B482-B2D7631943A6}" destId="{9DF69144-D071-44AA-988B-D3253C34CAB4}" srcOrd="0" destOrd="0" presId="urn:microsoft.com/office/officeart/2008/layout/BendingPictureCaptionList"/>
    <dgm:cxn modelId="{A88D397D-7A3D-4B91-A850-F149B9728E30}" type="presParOf" srcId="{9DF69144-D071-44AA-988B-D3253C34CAB4}" destId="{0D617D7E-5E5E-4FE9-8B0C-80B2BAC36DDB}" srcOrd="0" destOrd="0" presId="urn:microsoft.com/office/officeart/2008/layout/BendingPictureCaptionList"/>
    <dgm:cxn modelId="{83E09310-8337-4F2B-A4B8-B56466792165}" type="presParOf" srcId="{9DF69144-D071-44AA-988B-D3253C34CAB4}" destId="{8316DD11-CED8-4545-A805-306E0F8E1205}" srcOrd="1" destOrd="0" presId="urn:microsoft.com/office/officeart/2008/layout/BendingPictureCaptionList"/>
    <dgm:cxn modelId="{26B3455B-B101-44A2-9896-E5399783CA92}" type="presParOf" srcId="{251386DD-4F46-4CAC-B482-B2D7631943A6}" destId="{9EBDA11B-D3D4-4C62-B8E2-55BB0248A142}" srcOrd="1" destOrd="0" presId="urn:microsoft.com/office/officeart/2008/layout/BendingPictureCaptionList"/>
    <dgm:cxn modelId="{FE0B65DB-5BEA-4520-AFBE-E9EF2B11F3C1}" type="presParOf" srcId="{251386DD-4F46-4CAC-B482-B2D7631943A6}" destId="{9EF34D06-3F96-494E-BC44-45499CEFBA0D}" srcOrd="2" destOrd="0" presId="urn:microsoft.com/office/officeart/2008/layout/BendingPictureCaptionList"/>
    <dgm:cxn modelId="{2D91444C-1C34-4E78-B22B-614B5FB9704A}" type="presParOf" srcId="{9EF34D06-3F96-494E-BC44-45499CEFBA0D}" destId="{5BD0E1CF-32B9-4E90-8A14-FF16FB3F8099}" srcOrd="0" destOrd="0" presId="urn:microsoft.com/office/officeart/2008/layout/BendingPictureCaptionList"/>
    <dgm:cxn modelId="{8BF7017C-8248-4068-93CF-2DDAB2D3DF65}" type="presParOf" srcId="{9EF34D06-3F96-494E-BC44-45499CEFBA0D}" destId="{A0372C3F-6B1B-4E85-A75F-45D6980E23C7}" srcOrd="1" destOrd="0" presId="urn:microsoft.com/office/officeart/2008/layout/BendingPictureCaptionList"/>
    <dgm:cxn modelId="{F686D8BC-14E3-4494-8913-6BA54CFBF545}" type="presParOf" srcId="{251386DD-4F46-4CAC-B482-B2D7631943A6}" destId="{6028C2AE-BCE9-4E96-BAF9-F85CEA2A00CD}" srcOrd="3" destOrd="0" presId="urn:microsoft.com/office/officeart/2008/layout/BendingPictureCaptionList"/>
    <dgm:cxn modelId="{86EF7346-8E0D-48F1-A2FA-52B0EFA0AF5E}" type="presParOf" srcId="{251386DD-4F46-4CAC-B482-B2D7631943A6}" destId="{5D0368AB-C474-4142-857F-6DF5B2087826}" srcOrd="4" destOrd="0" presId="urn:microsoft.com/office/officeart/2008/layout/BendingPictureCaptionList"/>
    <dgm:cxn modelId="{D21BE474-8043-4E53-864D-4C77ACDF714C}" type="presParOf" srcId="{5D0368AB-C474-4142-857F-6DF5B2087826}" destId="{EF5ADC7D-E225-40DF-8987-D9202031DB9F}" srcOrd="0" destOrd="0" presId="urn:microsoft.com/office/officeart/2008/layout/BendingPictureCaptionList"/>
    <dgm:cxn modelId="{CA89A91D-6094-4E90-B6BB-031C5FAB92E0}" type="presParOf" srcId="{5D0368AB-C474-4142-857F-6DF5B2087826}" destId="{89D2FEFA-861B-417A-A775-0528955CA7E0}"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FE017-7325-407C-981A-D87B4528F8C9}">
      <dsp:nvSpPr>
        <dsp:cNvPr id="0" name=""/>
        <dsp:cNvSpPr/>
      </dsp:nvSpPr>
      <dsp:spPr>
        <a:xfrm>
          <a:off x="2314" y="1004071"/>
          <a:ext cx="2330309" cy="192201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s-ES" sz="1900" kern="1200" dirty="0" smtClean="0"/>
            <a:t>Predecir la personalidad del perfil de Facebook de una persona</a:t>
          </a:r>
          <a:endParaRPr lang="es-ES" sz="1900" kern="1200" dirty="0"/>
        </a:p>
      </dsp:txBody>
      <dsp:txXfrm>
        <a:off x="46545" y="1048302"/>
        <a:ext cx="2241847" cy="1421695"/>
      </dsp:txXfrm>
    </dsp:sp>
    <dsp:sp modelId="{5B9B2A01-8256-479A-9940-5B48BAD8942C}">
      <dsp:nvSpPr>
        <dsp:cNvPr id="0" name=""/>
        <dsp:cNvSpPr/>
      </dsp:nvSpPr>
      <dsp:spPr>
        <a:xfrm>
          <a:off x="1298323" y="1413119"/>
          <a:ext cx="2641868" cy="2641868"/>
        </a:xfrm>
        <a:prstGeom prst="leftCircularArrow">
          <a:avLst>
            <a:gd name="adj1" fmla="val 3425"/>
            <a:gd name="adj2" fmla="val 424187"/>
            <a:gd name="adj3" fmla="val 2199697"/>
            <a:gd name="adj4" fmla="val 9024489"/>
            <a:gd name="adj5" fmla="val 399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E52222-E983-446C-9AD2-E8B8F8A4345E}">
      <dsp:nvSpPr>
        <dsp:cNvPr id="0" name=""/>
        <dsp:cNvSpPr/>
      </dsp:nvSpPr>
      <dsp:spPr>
        <a:xfrm>
          <a:off x="520161" y="2514229"/>
          <a:ext cx="2071386" cy="82372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s-ES" sz="2900" kern="1200" dirty="0" smtClean="0"/>
            <a:t>¿QUÉ?</a:t>
          </a:r>
          <a:endParaRPr lang="es-ES" sz="2900" kern="1200" dirty="0"/>
        </a:p>
      </dsp:txBody>
      <dsp:txXfrm>
        <a:off x="544287" y="2538355"/>
        <a:ext cx="2023134" cy="775470"/>
      </dsp:txXfrm>
    </dsp:sp>
    <dsp:sp modelId="{2100089B-26AF-4C45-83C2-ACEC552B7290}">
      <dsp:nvSpPr>
        <dsp:cNvPr id="0" name=""/>
        <dsp:cNvSpPr/>
      </dsp:nvSpPr>
      <dsp:spPr>
        <a:xfrm>
          <a:off x="3022407" y="1004071"/>
          <a:ext cx="2330309" cy="192201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s-ES" sz="1900" kern="1200" dirty="0" smtClean="0"/>
            <a:t>Mediante aprendizaje automático como herramienta de soporte</a:t>
          </a:r>
          <a:endParaRPr lang="es-ES" sz="1900" kern="1200" dirty="0"/>
        </a:p>
      </dsp:txBody>
      <dsp:txXfrm>
        <a:off x="3066638" y="1460163"/>
        <a:ext cx="2241847" cy="1421695"/>
      </dsp:txXfrm>
    </dsp:sp>
    <dsp:sp modelId="{174C0DC2-35E0-40DB-A06D-D8C03119FF27}">
      <dsp:nvSpPr>
        <dsp:cNvPr id="0" name=""/>
        <dsp:cNvSpPr/>
      </dsp:nvSpPr>
      <dsp:spPr>
        <a:xfrm>
          <a:off x="4298996" y="-200187"/>
          <a:ext cx="2939630" cy="2939630"/>
        </a:xfrm>
        <a:prstGeom prst="circularArrow">
          <a:avLst>
            <a:gd name="adj1" fmla="val 3078"/>
            <a:gd name="adj2" fmla="val 378100"/>
            <a:gd name="adj3" fmla="val 19446389"/>
            <a:gd name="adj4" fmla="val 12575511"/>
            <a:gd name="adj5" fmla="val 35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AD56AE-2F5E-4AA2-8438-F000F6020DBA}">
      <dsp:nvSpPr>
        <dsp:cNvPr id="0" name=""/>
        <dsp:cNvSpPr/>
      </dsp:nvSpPr>
      <dsp:spPr>
        <a:xfrm>
          <a:off x="3540253" y="592210"/>
          <a:ext cx="2071386" cy="82372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s-ES" sz="2900" kern="1200" dirty="0" smtClean="0"/>
            <a:t>¿CÓMO?</a:t>
          </a:r>
          <a:endParaRPr lang="es-ES" sz="2900" kern="1200" dirty="0"/>
        </a:p>
      </dsp:txBody>
      <dsp:txXfrm>
        <a:off x="3564379" y="616336"/>
        <a:ext cx="2023134" cy="775470"/>
      </dsp:txXfrm>
    </dsp:sp>
    <dsp:sp modelId="{87976BC1-858D-478F-9140-9B02D8071853}">
      <dsp:nvSpPr>
        <dsp:cNvPr id="0" name=""/>
        <dsp:cNvSpPr/>
      </dsp:nvSpPr>
      <dsp:spPr>
        <a:xfrm>
          <a:off x="6042499" y="1004071"/>
          <a:ext cx="2330309" cy="192201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s-ES" sz="1900" kern="1200" dirty="0" smtClean="0"/>
            <a:t>El proceso de selección de candidatos en el área de Recursos Humanos</a:t>
          </a:r>
          <a:endParaRPr lang="es-ES" sz="1900" kern="1200" dirty="0"/>
        </a:p>
      </dsp:txBody>
      <dsp:txXfrm>
        <a:off x="6086730" y="1048302"/>
        <a:ext cx="2241847" cy="1421695"/>
      </dsp:txXfrm>
    </dsp:sp>
    <dsp:sp modelId="{81DBEB34-16ED-4028-A58C-6FB564D18F80}">
      <dsp:nvSpPr>
        <dsp:cNvPr id="0" name=""/>
        <dsp:cNvSpPr/>
      </dsp:nvSpPr>
      <dsp:spPr>
        <a:xfrm>
          <a:off x="6560345" y="2514229"/>
          <a:ext cx="2071386" cy="82372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s-ES" sz="2900" kern="1200" dirty="0" smtClean="0"/>
            <a:t>¿PARA QUÉ?</a:t>
          </a:r>
          <a:endParaRPr lang="es-ES" sz="2900" kern="1200" dirty="0"/>
        </a:p>
      </dsp:txBody>
      <dsp:txXfrm>
        <a:off x="6584471" y="2538355"/>
        <a:ext cx="2023134" cy="775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8F59-403C-4E9F-A523-4541FE936220}">
      <dsp:nvSpPr>
        <dsp:cNvPr id="0" name=""/>
        <dsp:cNvSpPr/>
      </dsp:nvSpPr>
      <dsp:spPr>
        <a:xfrm>
          <a:off x="7874" y="836410"/>
          <a:ext cx="2353582" cy="1412149"/>
        </a:xfrm>
        <a:prstGeom prst="roundRect">
          <a:avLst>
            <a:gd name="adj" fmla="val 10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u="none" kern="1200" dirty="0" smtClean="0"/>
            <a:t>Identificar</a:t>
          </a:r>
          <a:r>
            <a:rPr lang="es-ES" sz="1400" u="none" kern="1200" dirty="0" smtClean="0"/>
            <a:t> los atributos que son necesarios para predecir la personalidad de usuario de Facebook mediante características obtenidas de análisis de los trabajos realizados.</a:t>
          </a:r>
          <a:endParaRPr lang="es-ES" sz="1400" kern="1200" dirty="0"/>
        </a:p>
      </dsp:txBody>
      <dsp:txXfrm>
        <a:off x="49234" y="877770"/>
        <a:ext cx="2270862" cy="1329429"/>
      </dsp:txXfrm>
    </dsp:sp>
    <dsp:sp modelId="{C312AA60-98CC-42F3-91A1-6E6676A942D3}">
      <dsp:nvSpPr>
        <dsp:cNvPr id="0" name=""/>
        <dsp:cNvSpPr/>
      </dsp:nvSpPr>
      <dsp:spPr>
        <a:xfrm>
          <a:off x="2568572" y="1250641"/>
          <a:ext cx="498959" cy="583688"/>
        </a:xfrm>
        <a:prstGeom prst="rightArrow">
          <a:avLst>
            <a:gd name="adj1" fmla="val 60000"/>
            <a:gd name="adj2" fmla="val 50000"/>
          </a:avLst>
        </a:prstGeom>
        <a:gradFill rotWithShape="0">
          <a:gsLst>
            <a:gs pos="0">
              <a:schemeClr val="accent5">
                <a:tint val="60000"/>
                <a:hueOff val="0"/>
                <a:satOff val="0"/>
                <a:lumOff val="0"/>
                <a:alphaOff val="0"/>
                <a:tint val="94000"/>
                <a:satMod val="103000"/>
                <a:lumMod val="102000"/>
              </a:schemeClr>
            </a:gs>
            <a:gs pos="50000">
              <a:schemeClr val="accent5">
                <a:tint val="60000"/>
                <a:hueOff val="0"/>
                <a:satOff val="0"/>
                <a:lumOff val="0"/>
                <a:alphaOff val="0"/>
                <a:shade val="100000"/>
                <a:satMod val="110000"/>
                <a:lumMod val="100000"/>
              </a:schemeClr>
            </a:gs>
            <a:gs pos="100000">
              <a:schemeClr val="accent5">
                <a:tint val="6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a:off x="2568572" y="1367379"/>
        <a:ext cx="349271" cy="350212"/>
      </dsp:txXfrm>
    </dsp:sp>
    <dsp:sp modelId="{BD6123A7-35CF-4900-8B25-872D8304CE74}">
      <dsp:nvSpPr>
        <dsp:cNvPr id="0" name=""/>
        <dsp:cNvSpPr/>
      </dsp:nvSpPr>
      <dsp:spPr>
        <a:xfrm>
          <a:off x="3302890" y="836410"/>
          <a:ext cx="2353582" cy="1412149"/>
        </a:xfrm>
        <a:prstGeom prst="roundRect">
          <a:avLst>
            <a:gd name="adj" fmla="val 10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u="none" kern="1200" dirty="0" smtClean="0"/>
            <a:t>Obtener</a:t>
          </a:r>
          <a:r>
            <a:rPr lang="es-ES" sz="1400" u="none" kern="1200" dirty="0" smtClean="0"/>
            <a:t> información de las publicaciones realizadas en el muro del usuario, mediante el desarrollo de una aplicación Facebook.</a:t>
          </a:r>
          <a:endParaRPr lang="es-ES" sz="1400" kern="1200" dirty="0"/>
        </a:p>
      </dsp:txBody>
      <dsp:txXfrm>
        <a:off x="3344250" y="877770"/>
        <a:ext cx="2270862" cy="1329429"/>
      </dsp:txXfrm>
    </dsp:sp>
    <dsp:sp modelId="{CBC6D14B-C096-49D0-A34F-B0DDCF83878C}">
      <dsp:nvSpPr>
        <dsp:cNvPr id="0" name=""/>
        <dsp:cNvSpPr/>
      </dsp:nvSpPr>
      <dsp:spPr>
        <a:xfrm>
          <a:off x="5863588" y="1250641"/>
          <a:ext cx="498959" cy="583688"/>
        </a:xfrm>
        <a:prstGeom prst="rightArrow">
          <a:avLst>
            <a:gd name="adj1" fmla="val 60000"/>
            <a:gd name="adj2" fmla="val 50000"/>
          </a:avLst>
        </a:prstGeom>
        <a:gradFill rotWithShape="0">
          <a:gsLst>
            <a:gs pos="0">
              <a:schemeClr val="accent5">
                <a:tint val="60000"/>
                <a:hueOff val="0"/>
                <a:satOff val="0"/>
                <a:lumOff val="0"/>
                <a:alphaOff val="0"/>
                <a:tint val="94000"/>
                <a:satMod val="103000"/>
                <a:lumMod val="102000"/>
              </a:schemeClr>
            </a:gs>
            <a:gs pos="50000">
              <a:schemeClr val="accent5">
                <a:tint val="60000"/>
                <a:hueOff val="0"/>
                <a:satOff val="0"/>
                <a:lumOff val="0"/>
                <a:alphaOff val="0"/>
                <a:shade val="100000"/>
                <a:satMod val="110000"/>
                <a:lumMod val="100000"/>
              </a:schemeClr>
            </a:gs>
            <a:gs pos="100000">
              <a:schemeClr val="accent5">
                <a:tint val="6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a:off x="5863588" y="1367379"/>
        <a:ext cx="349271" cy="350212"/>
      </dsp:txXfrm>
    </dsp:sp>
    <dsp:sp modelId="{821241C5-FC02-4900-A3E3-C7A8E4C3667F}">
      <dsp:nvSpPr>
        <dsp:cNvPr id="0" name=""/>
        <dsp:cNvSpPr/>
      </dsp:nvSpPr>
      <dsp:spPr>
        <a:xfrm>
          <a:off x="6597905" y="836410"/>
          <a:ext cx="2353582" cy="1412149"/>
        </a:xfrm>
        <a:prstGeom prst="roundRect">
          <a:avLst>
            <a:gd name="adj" fmla="val 10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u="none" kern="1200" dirty="0" smtClean="0"/>
            <a:t>Implementar</a:t>
          </a:r>
          <a:r>
            <a:rPr lang="es-ES" sz="1400" u="none" kern="1200" dirty="0" smtClean="0"/>
            <a:t> el test de personalidad BFI a los estudiantes próximos a egresar, que permita llenar la base de conocimientos necesario para el aprendizaje automático.</a:t>
          </a:r>
          <a:endParaRPr lang="es-ES" sz="1400" kern="1200" dirty="0"/>
        </a:p>
      </dsp:txBody>
      <dsp:txXfrm>
        <a:off x="6639265" y="877770"/>
        <a:ext cx="2270862" cy="1329429"/>
      </dsp:txXfrm>
    </dsp:sp>
    <dsp:sp modelId="{5367BAEA-4A66-432B-9985-4D299B4174EF}">
      <dsp:nvSpPr>
        <dsp:cNvPr id="0" name=""/>
        <dsp:cNvSpPr/>
      </dsp:nvSpPr>
      <dsp:spPr>
        <a:xfrm rot="5400000">
          <a:off x="7525217" y="2413311"/>
          <a:ext cx="498959" cy="583688"/>
        </a:xfrm>
        <a:prstGeom prst="rightArrow">
          <a:avLst>
            <a:gd name="adj1" fmla="val 60000"/>
            <a:gd name="adj2" fmla="val 50000"/>
          </a:avLst>
        </a:prstGeom>
        <a:gradFill rotWithShape="0">
          <a:gsLst>
            <a:gs pos="0">
              <a:schemeClr val="accent5">
                <a:tint val="60000"/>
                <a:hueOff val="0"/>
                <a:satOff val="0"/>
                <a:lumOff val="0"/>
                <a:alphaOff val="0"/>
                <a:tint val="94000"/>
                <a:satMod val="103000"/>
                <a:lumMod val="102000"/>
              </a:schemeClr>
            </a:gs>
            <a:gs pos="50000">
              <a:schemeClr val="accent5">
                <a:tint val="60000"/>
                <a:hueOff val="0"/>
                <a:satOff val="0"/>
                <a:lumOff val="0"/>
                <a:alphaOff val="0"/>
                <a:shade val="100000"/>
                <a:satMod val="110000"/>
                <a:lumMod val="100000"/>
              </a:schemeClr>
            </a:gs>
            <a:gs pos="100000">
              <a:schemeClr val="accent5">
                <a:tint val="6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rot="-5400000">
        <a:off x="7599591" y="2455675"/>
        <a:ext cx="350212" cy="349271"/>
      </dsp:txXfrm>
    </dsp:sp>
    <dsp:sp modelId="{6AB0E708-4621-47A5-8176-852AAEF6CB3E}">
      <dsp:nvSpPr>
        <dsp:cNvPr id="0" name=""/>
        <dsp:cNvSpPr/>
      </dsp:nvSpPr>
      <dsp:spPr>
        <a:xfrm>
          <a:off x="6597905" y="3189993"/>
          <a:ext cx="2353582" cy="1412149"/>
        </a:xfrm>
        <a:prstGeom prst="roundRect">
          <a:avLst>
            <a:gd name="adj" fmla="val 10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u="none" kern="1200" dirty="0" smtClean="0"/>
            <a:t>Aplicar</a:t>
          </a:r>
          <a:r>
            <a:rPr lang="es-ES" sz="1400" u="none" kern="1200" dirty="0" smtClean="0"/>
            <a:t> el entrenamiento y clasificación mediante modelos de aprendizaje automático que permitan arrojar un análisis de la predicción de la personalidad del usuario de Facebook. </a:t>
          </a:r>
          <a:endParaRPr lang="es-ES" sz="1400" kern="1200" dirty="0"/>
        </a:p>
      </dsp:txBody>
      <dsp:txXfrm>
        <a:off x="6639265" y="3231353"/>
        <a:ext cx="2270862" cy="1329429"/>
      </dsp:txXfrm>
    </dsp:sp>
    <dsp:sp modelId="{A0A178B5-366D-4B0C-AB2A-A1B74827EAEB}">
      <dsp:nvSpPr>
        <dsp:cNvPr id="0" name=""/>
        <dsp:cNvSpPr/>
      </dsp:nvSpPr>
      <dsp:spPr>
        <a:xfrm rot="10800000">
          <a:off x="5891831" y="3604224"/>
          <a:ext cx="498959" cy="583688"/>
        </a:xfrm>
        <a:prstGeom prst="rightArrow">
          <a:avLst>
            <a:gd name="adj1" fmla="val 60000"/>
            <a:gd name="adj2" fmla="val 50000"/>
          </a:avLst>
        </a:prstGeom>
        <a:gradFill rotWithShape="0">
          <a:gsLst>
            <a:gs pos="0">
              <a:schemeClr val="accent5">
                <a:tint val="60000"/>
                <a:hueOff val="0"/>
                <a:satOff val="0"/>
                <a:lumOff val="0"/>
                <a:alphaOff val="0"/>
                <a:tint val="94000"/>
                <a:satMod val="103000"/>
                <a:lumMod val="102000"/>
              </a:schemeClr>
            </a:gs>
            <a:gs pos="50000">
              <a:schemeClr val="accent5">
                <a:tint val="60000"/>
                <a:hueOff val="0"/>
                <a:satOff val="0"/>
                <a:lumOff val="0"/>
                <a:alphaOff val="0"/>
                <a:shade val="100000"/>
                <a:satMod val="110000"/>
                <a:lumMod val="100000"/>
              </a:schemeClr>
            </a:gs>
            <a:gs pos="100000">
              <a:schemeClr val="accent5">
                <a:tint val="6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rot="10800000">
        <a:off x="6041519" y="3720962"/>
        <a:ext cx="349271" cy="350212"/>
      </dsp:txXfrm>
    </dsp:sp>
    <dsp:sp modelId="{81E3730A-E1F9-4C9D-9972-D6B31A5E655D}">
      <dsp:nvSpPr>
        <dsp:cNvPr id="0" name=""/>
        <dsp:cNvSpPr/>
      </dsp:nvSpPr>
      <dsp:spPr>
        <a:xfrm>
          <a:off x="3302890" y="3189993"/>
          <a:ext cx="2353582" cy="1412149"/>
        </a:xfrm>
        <a:prstGeom prst="roundRect">
          <a:avLst>
            <a:gd name="adj" fmla="val 10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u="none" kern="1200" dirty="0" smtClean="0"/>
            <a:t>Analizar</a:t>
          </a:r>
          <a:r>
            <a:rPr lang="es-ES" sz="1400" u="none" kern="1200" dirty="0" smtClean="0"/>
            <a:t> los datos obtenidos mediante el uso de la herramienta Weka, para verificar el grado de precisión en las predicciones de la personalidad.</a:t>
          </a:r>
          <a:endParaRPr lang="es-ES" sz="1400" kern="1200" dirty="0"/>
        </a:p>
      </dsp:txBody>
      <dsp:txXfrm>
        <a:off x="3344250" y="3231353"/>
        <a:ext cx="2270862" cy="1329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B1716-A130-432E-97EC-FB8093EE4EF8}">
      <dsp:nvSpPr>
        <dsp:cNvPr id="0" name=""/>
        <dsp:cNvSpPr/>
      </dsp:nvSpPr>
      <dsp:spPr>
        <a:xfrm>
          <a:off x="0" y="0"/>
          <a:ext cx="6496699" cy="918796"/>
        </a:xfrm>
        <a:prstGeom prst="roundRect">
          <a:avLst>
            <a:gd name="adj" fmla="val 10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smtClean="0"/>
            <a:t>Se cuentan las palabras que hay en la cadena de texto agregándolos a una lista.</a:t>
          </a:r>
          <a:endParaRPr lang="es-ES" sz="1700" kern="1200" dirty="0"/>
        </a:p>
      </dsp:txBody>
      <dsp:txXfrm>
        <a:off x="26911" y="26911"/>
        <a:ext cx="5427607" cy="864974"/>
      </dsp:txXfrm>
    </dsp:sp>
    <dsp:sp modelId="{9FE988F4-C9E4-4975-8F2C-2885A53A8EA9}">
      <dsp:nvSpPr>
        <dsp:cNvPr id="0" name=""/>
        <dsp:cNvSpPr/>
      </dsp:nvSpPr>
      <dsp:spPr>
        <a:xfrm>
          <a:off x="544098" y="1085850"/>
          <a:ext cx="6496699" cy="918796"/>
        </a:xfrm>
        <a:prstGeom prst="roundRect">
          <a:avLst>
            <a:gd name="adj" fmla="val 10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smtClean="0"/>
            <a:t>Se carga la lista de palabras que corresponden a la personalidad con sus respectivos pesos.</a:t>
          </a:r>
          <a:endParaRPr lang="es-ES" sz="1700" kern="1200" dirty="0"/>
        </a:p>
      </dsp:txBody>
      <dsp:txXfrm>
        <a:off x="571009" y="1112761"/>
        <a:ext cx="5301561" cy="864974"/>
      </dsp:txXfrm>
    </dsp:sp>
    <dsp:sp modelId="{AB9B4D4F-17EC-46BB-B180-F5F4C35EAEF4}">
      <dsp:nvSpPr>
        <dsp:cNvPr id="0" name=""/>
        <dsp:cNvSpPr/>
      </dsp:nvSpPr>
      <dsp:spPr>
        <a:xfrm>
          <a:off x="1080076" y="2171700"/>
          <a:ext cx="6496699" cy="918796"/>
        </a:xfrm>
        <a:prstGeom prst="roundRect">
          <a:avLst>
            <a:gd name="adj" fmla="val 10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smtClean="0"/>
            <a:t>Usando stemming, se compara si la palabra pertenece a la lista de palabras según su personalidad.</a:t>
          </a:r>
          <a:endParaRPr lang="es-ES" sz="1700" kern="1200" dirty="0"/>
        </a:p>
      </dsp:txBody>
      <dsp:txXfrm>
        <a:off x="1106987" y="2198611"/>
        <a:ext cx="5309681" cy="864974"/>
      </dsp:txXfrm>
    </dsp:sp>
    <dsp:sp modelId="{5924AA4D-C37D-4F97-83E2-BE4908FEBEFF}">
      <dsp:nvSpPr>
        <dsp:cNvPr id="0" name=""/>
        <dsp:cNvSpPr/>
      </dsp:nvSpPr>
      <dsp:spPr>
        <a:xfrm>
          <a:off x="1624174" y="3257550"/>
          <a:ext cx="6496699" cy="918796"/>
        </a:xfrm>
        <a:prstGeom prst="roundRect">
          <a:avLst>
            <a:gd name="adj" fmla="val 10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smtClean="0"/>
            <a:t>Se verifica a qué tipo de personalidad le corresponde y se realiza la sumatoria dependiendo del peso de la palabra.</a:t>
          </a:r>
          <a:endParaRPr lang="es-ES" sz="1700" kern="1200" dirty="0"/>
        </a:p>
      </dsp:txBody>
      <dsp:txXfrm>
        <a:off x="1651085" y="3284461"/>
        <a:ext cx="5301561" cy="864974"/>
      </dsp:txXfrm>
    </dsp:sp>
    <dsp:sp modelId="{CD114087-F4DB-4103-A706-3144F8C8C18C}">
      <dsp:nvSpPr>
        <dsp:cNvPr id="0" name=""/>
        <dsp:cNvSpPr/>
      </dsp:nvSpPr>
      <dsp:spPr>
        <a:xfrm>
          <a:off x="5899481" y="703714"/>
          <a:ext cx="597217" cy="597217"/>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6033855" y="703714"/>
        <a:ext cx="328469" cy="449406"/>
      </dsp:txXfrm>
    </dsp:sp>
    <dsp:sp modelId="{C7EAC8FD-C052-464D-9D75-14AFE7541A7C}">
      <dsp:nvSpPr>
        <dsp:cNvPr id="0" name=""/>
        <dsp:cNvSpPr/>
      </dsp:nvSpPr>
      <dsp:spPr>
        <a:xfrm>
          <a:off x="6443580" y="1789564"/>
          <a:ext cx="597217" cy="597217"/>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6577954" y="1789564"/>
        <a:ext cx="328469" cy="449406"/>
      </dsp:txXfrm>
    </dsp:sp>
    <dsp:sp modelId="{91C1CD16-62F2-4AAD-ADF0-1D476579C03E}">
      <dsp:nvSpPr>
        <dsp:cNvPr id="0" name=""/>
        <dsp:cNvSpPr/>
      </dsp:nvSpPr>
      <dsp:spPr>
        <a:xfrm>
          <a:off x="6979557" y="2875414"/>
          <a:ext cx="597217" cy="597217"/>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7113931" y="2875414"/>
        <a:ext cx="328469" cy="449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17D7E-5E5E-4FE9-8B0C-80B2BAC36DDB}">
      <dsp:nvSpPr>
        <dsp:cNvPr id="0" name=""/>
        <dsp:cNvSpPr/>
      </dsp:nvSpPr>
      <dsp:spPr>
        <a:xfrm>
          <a:off x="0" y="848857"/>
          <a:ext cx="2809785" cy="224782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16DD11-CED8-4545-A805-306E0F8E1205}">
      <dsp:nvSpPr>
        <dsp:cNvPr id="0" name=""/>
        <dsp:cNvSpPr/>
      </dsp:nvSpPr>
      <dsp:spPr>
        <a:xfrm>
          <a:off x="252880" y="2871903"/>
          <a:ext cx="2500708" cy="786739"/>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b="1" kern="1200" dirty="0" smtClean="0"/>
            <a:t>Escenario de Aplicación del Test de Personalidad</a:t>
          </a:r>
          <a:endParaRPr lang="es-ES" sz="1500" kern="1200" dirty="0"/>
        </a:p>
      </dsp:txBody>
      <dsp:txXfrm>
        <a:off x="252880" y="2871903"/>
        <a:ext cx="2500708" cy="786739"/>
      </dsp:txXfrm>
    </dsp:sp>
    <dsp:sp modelId="{5BD0E1CF-32B9-4E90-8A14-FF16FB3F8099}">
      <dsp:nvSpPr>
        <dsp:cNvPr id="0" name=""/>
        <dsp:cNvSpPr/>
      </dsp:nvSpPr>
      <dsp:spPr>
        <a:xfrm>
          <a:off x="3090763" y="848857"/>
          <a:ext cx="2809785" cy="2247828"/>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372C3F-6B1B-4E85-A75F-45D6980E23C7}">
      <dsp:nvSpPr>
        <dsp:cNvPr id="0" name=""/>
        <dsp:cNvSpPr/>
      </dsp:nvSpPr>
      <dsp:spPr>
        <a:xfrm>
          <a:off x="3343644" y="2871903"/>
          <a:ext cx="2500708" cy="786739"/>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b="1" kern="1200" dirty="0" smtClean="0"/>
            <a:t>Usuario realizando el Test de Personalidad</a:t>
          </a:r>
          <a:endParaRPr lang="es-ES" sz="1500" kern="1200" dirty="0"/>
        </a:p>
      </dsp:txBody>
      <dsp:txXfrm>
        <a:off x="3343644" y="2871903"/>
        <a:ext cx="2500708" cy="786739"/>
      </dsp:txXfrm>
    </dsp:sp>
    <dsp:sp modelId="{EF5ADC7D-E225-40DF-8987-D9202031DB9F}">
      <dsp:nvSpPr>
        <dsp:cNvPr id="0" name=""/>
        <dsp:cNvSpPr/>
      </dsp:nvSpPr>
      <dsp:spPr>
        <a:xfrm>
          <a:off x="6181527" y="848857"/>
          <a:ext cx="2809785" cy="2247828"/>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D2FEFA-861B-417A-A775-0528955CA7E0}">
      <dsp:nvSpPr>
        <dsp:cNvPr id="0" name=""/>
        <dsp:cNvSpPr/>
      </dsp:nvSpPr>
      <dsp:spPr>
        <a:xfrm>
          <a:off x="6434408" y="2871903"/>
          <a:ext cx="2500708" cy="786739"/>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b="1" kern="1200" dirty="0" smtClean="0"/>
            <a:t>Visualización de los resultados del Test de Personalidad</a:t>
          </a:r>
          <a:endParaRPr lang="es-ES" sz="1500" kern="1200" dirty="0"/>
        </a:p>
      </dsp:txBody>
      <dsp:txXfrm>
        <a:off x="6434408" y="2871903"/>
        <a:ext cx="2500708" cy="78673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ersonalityprediction2018.herokuapp.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9112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sz="1100" kern="1200" dirty="0" smtClean="0">
                <a:solidFill>
                  <a:schemeClr val="tx1"/>
                </a:solidFill>
                <a:effectLst/>
                <a:latin typeface="+mn-lt"/>
                <a:ea typeface="+mn-ea"/>
                <a:cs typeface="+mn-cs"/>
              </a:rPr>
              <a:t>Las personas con altos niveles de extraversión crean relaciones interpersonales efectivas con las personas en el trabajo y generan energía y unión.</a:t>
            </a:r>
          </a:p>
          <a:p>
            <a:pPr lvl="0">
              <a:spcBef>
                <a:spcPts val="0"/>
              </a:spcBef>
              <a:buNone/>
            </a:pPr>
            <a:r>
              <a:rPr lang="es-ES" sz="1100" kern="1200" dirty="0" smtClean="0">
                <a:solidFill>
                  <a:schemeClr val="tx1"/>
                </a:solidFill>
                <a:effectLst/>
                <a:latin typeface="+mn-lt"/>
                <a:ea typeface="+mn-ea"/>
                <a:cs typeface="+mn-cs"/>
              </a:rPr>
              <a:t>La extraversión predice positivamente la competencia, adaptabilidad y proactividad del equipo.</a:t>
            </a:r>
            <a:endParaRPr dirty="0"/>
          </a:p>
        </p:txBody>
      </p:sp>
    </p:spTree>
    <p:extLst>
      <p:ext uri="{BB962C8B-B14F-4D97-AF65-F5344CB8AC3E}">
        <p14:creationId xmlns:p14="http://schemas.microsoft.com/office/powerpoint/2010/main" val="3745470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sz="1100" kern="1200" dirty="0" smtClean="0">
                <a:solidFill>
                  <a:schemeClr val="tx1"/>
                </a:solidFill>
                <a:effectLst/>
                <a:latin typeface="+mn-lt"/>
                <a:ea typeface="+mn-ea"/>
                <a:cs typeface="+mn-cs"/>
              </a:rPr>
              <a:t>un individuo trabaja en un equipo y tiene que depender de otros, o tiene la oportunidad de llevar a cabo actividades de ciudadanía que beneficien a la organización en su conjunto.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cooperando con sus compañeros de trabajo, ayudando a otros miembros de la organización y adaptándose a los cambios en el contexto social.</a:t>
            </a:r>
          </a:p>
          <a:p>
            <a:pPr lvl="0">
              <a:spcBef>
                <a:spcPts val="0"/>
              </a:spcBef>
              <a:buNone/>
            </a:pPr>
            <a:r>
              <a:rPr lang="es-ES" dirty="0" smtClean="0"/>
              <a:t>No son proactivos individualmente.</a:t>
            </a:r>
            <a:endParaRPr dirty="0"/>
          </a:p>
        </p:txBody>
      </p:sp>
    </p:spTree>
    <p:extLst>
      <p:ext uri="{BB962C8B-B14F-4D97-AF65-F5344CB8AC3E}">
        <p14:creationId xmlns:p14="http://schemas.microsoft.com/office/powerpoint/2010/main" val="1991006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sz="1100" kern="1200" dirty="0" smtClean="0">
                <a:solidFill>
                  <a:schemeClr val="tx1"/>
                </a:solidFill>
                <a:effectLst/>
                <a:latin typeface="+mn-lt"/>
                <a:ea typeface="+mn-ea"/>
                <a:cs typeface="+mn-cs"/>
              </a:rPr>
              <a:t>los procesos de tratar de cumplir con los requisitos del propio rol, adaptarse al cambio o iniciar el cambio, cada uno de ellos podría indicar cogniciones y emociones negativas, lo que debería ser perjudicial para el rendimiento. No al trabajo en</a:t>
            </a:r>
            <a:r>
              <a:rPr lang="es-ES" sz="1100" kern="1200" baseline="0" dirty="0" smtClean="0">
                <a:solidFill>
                  <a:schemeClr val="tx1"/>
                </a:solidFill>
                <a:effectLst/>
                <a:latin typeface="+mn-lt"/>
                <a:ea typeface="+mn-ea"/>
                <a:cs typeface="+mn-cs"/>
              </a:rPr>
              <a:t> equipo y </a:t>
            </a:r>
            <a:r>
              <a:rPr lang="es-ES" sz="1100" kern="1200" baseline="0" dirty="0" err="1" smtClean="0">
                <a:solidFill>
                  <a:schemeClr val="tx1"/>
                </a:solidFill>
                <a:effectLst/>
                <a:latin typeface="+mn-lt"/>
                <a:ea typeface="+mn-ea"/>
                <a:cs typeface="+mn-cs"/>
              </a:rPr>
              <a:t>proactivididad</a:t>
            </a:r>
            <a:r>
              <a:rPr lang="es-ES" sz="1100" kern="1200" baseline="0" dirty="0" smtClean="0">
                <a:solidFill>
                  <a:schemeClr val="tx1"/>
                </a:solidFill>
                <a:effectLst/>
                <a:latin typeface="+mn-lt"/>
                <a:ea typeface="+mn-ea"/>
                <a:cs typeface="+mn-cs"/>
              </a:rPr>
              <a:t> </a:t>
            </a:r>
            <a:endParaRPr dirty="0"/>
          </a:p>
        </p:txBody>
      </p:sp>
    </p:spTree>
    <p:extLst>
      <p:ext uri="{BB962C8B-B14F-4D97-AF65-F5344CB8AC3E}">
        <p14:creationId xmlns:p14="http://schemas.microsoft.com/office/powerpoint/2010/main" val="4263365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99787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solidFill>
                  <a:schemeClr val="tx1"/>
                </a:solidFill>
                <a:effectLst/>
                <a:latin typeface="+mn-lt"/>
                <a:ea typeface="+mn-ea"/>
                <a:cs typeface="+mn-cs"/>
              </a:rPr>
              <a:t>Implementación de una aplicación Facebook que permita el acceso y recolección de datos del usuario mediante la API 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solidFill>
                  <a:schemeClr val="tx1"/>
                </a:solidFill>
                <a:effectLst/>
                <a:latin typeface="+mn-lt"/>
                <a:ea typeface="+mn-ea"/>
                <a:cs typeface="+mn-cs"/>
              </a:rPr>
              <a:t>Aplicación web para recolectar</a:t>
            </a:r>
            <a:r>
              <a:rPr lang="es-ES" sz="1100" u="none" strike="noStrike" kern="1200" baseline="0" dirty="0" smtClean="0">
                <a:solidFill>
                  <a:schemeClr val="tx1"/>
                </a:solidFill>
                <a:effectLst/>
                <a:latin typeface="+mn-lt"/>
                <a:ea typeface="+mn-ea"/>
                <a:cs typeface="+mn-cs"/>
              </a:rPr>
              <a:t> los datos e ingresarlos en la base de datos</a:t>
            </a:r>
            <a:endParaRPr lang="es-ES" sz="110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solidFill>
                  <a:schemeClr val="tx1"/>
                </a:solidFill>
                <a:effectLst/>
                <a:latin typeface="+mn-lt"/>
                <a:ea typeface="+mn-ea"/>
                <a:cs typeface="+mn-cs"/>
              </a:rPr>
              <a:t>Validación y análisis de los datos obtenidos mediante el uso de la herramienta Weka.</a:t>
            </a:r>
          </a:p>
          <a:p>
            <a:endParaRPr lang="es-ES" dirty="0"/>
          </a:p>
        </p:txBody>
      </p:sp>
    </p:spTree>
    <p:extLst>
      <p:ext uri="{BB962C8B-B14F-4D97-AF65-F5344CB8AC3E}">
        <p14:creationId xmlns:p14="http://schemas.microsoft.com/office/powerpoint/2010/main" val="489666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lvl="0"/>
            <a:r>
              <a:rPr lang="es-ES" sz="1100" kern="1200" dirty="0" smtClean="0">
                <a:solidFill>
                  <a:schemeClr val="tx1"/>
                </a:solidFill>
                <a:effectLst/>
                <a:latin typeface="+mn-lt"/>
                <a:ea typeface="+mn-ea"/>
                <a:cs typeface="+mn-cs"/>
              </a:rPr>
              <a:t>Tener un dominio.</a:t>
            </a:r>
          </a:p>
          <a:p>
            <a:pPr lvl="0"/>
            <a:r>
              <a:rPr lang="es-ES" sz="1100" kern="1200" dirty="0" smtClean="0">
                <a:solidFill>
                  <a:schemeClr val="tx1"/>
                </a:solidFill>
                <a:effectLst/>
                <a:latin typeface="+mn-lt"/>
                <a:ea typeface="+mn-ea"/>
                <a:cs typeface="+mn-cs"/>
              </a:rPr>
              <a:t>La página web debe tener un certificado.</a:t>
            </a:r>
          </a:p>
          <a:p>
            <a:r>
              <a:rPr lang="es-ES" sz="1100" kern="1200" dirty="0" smtClean="0">
                <a:solidFill>
                  <a:schemeClr val="tx1"/>
                </a:solidFill>
                <a:effectLst/>
                <a:latin typeface="+mn-lt"/>
                <a:ea typeface="+mn-ea"/>
                <a:cs typeface="+mn-cs"/>
              </a:rPr>
              <a:t>En el directorio de la página web debe tener las políticas de privacidad</a:t>
            </a:r>
          </a:p>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Estos requisitos son fundamentales para que Facebook permita el acceso a los datos del usuario y que el usuario a su vez se sienta en confianza en dar acceso a sus datos. </a:t>
            </a:r>
          </a:p>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email, la lista de amigos, nombre, apellidos, foto de perfil, género y edad. </a:t>
            </a:r>
            <a:r>
              <a:rPr lang="es-ES" sz="1100" kern="1200" baseline="0" dirty="0" smtClean="0">
                <a:solidFill>
                  <a:schemeClr val="tx1"/>
                </a:solidFill>
                <a:effectLst/>
                <a:latin typeface="+mn-lt"/>
                <a:ea typeface="+mn-ea"/>
                <a:cs typeface="+mn-cs"/>
              </a:rPr>
              <a:t> Publicaciones en el muro del usuario</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Un </a:t>
            </a:r>
            <a:r>
              <a:rPr lang="es-ES" dirty="0" err="1" smtClean="0"/>
              <a:t>token</a:t>
            </a:r>
            <a:r>
              <a:rPr lang="es-ES" dirty="0" smtClean="0"/>
              <a:t> de seguridad es un dispositivo electrónico que se le da a un usuario autorizado de un servicio computarizado para facilitar el proceso de autenticación</a:t>
            </a:r>
            <a:endParaRPr lang="es-ES" dirty="0"/>
          </a:p>
        </p:txBody>
      </p:sp>
    </p:spTree>
    <p:extLst>
      <p:ext uri="{BB962C8B-B14F-4D97-AF65-F5344CB8AC3E}">
        <p14:creationId xmlns:p14="http://schemas.microsoft.com/office/powerpoint/2010/main" val="2712592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sz="1100" b="0" i="0" kern="1200" dirty="0" err="1" smtClean="0">
                <a:solidFill>
                  <a:schemeClr val="tx1"/>
                </a:solidFill>
                <a:effectLst/>
                <a:latin typeface="+mn-lt"/>
                <a:ea typeface="+mn-ea"/>
                <a:cs typeface="+mn-cs"/>
              </a:rPr>
              <a:t>Heroku</a:t>
            </a:r>
            <a:r>
              <a:rPr lang="es-ES" sz="1100" b="0" i="0" kern="1200" dirty="0" smtClean="0">
                <a:solidFill>
                  <a:schemeClr val="tx1"/>
                </a:solidFill>
                <a:effectLst/>
                <a:latin typeface="+mn-lt"/>
                <a:ea typeface="+mn-ea"/>
                <a:cs typeface="+mn-cs"/>
              </a:rPr>
              <a:t> se integra con GitHub para facilitar la implementación de la vida en código en GitHub para las aplicaciones que se ejecutan en </a:t>
            </a:r>
            <a:r>
              <a:rPr lang="es-ES" sz="1100" b="0" i="0" kern="1200" dirty="0" err="1" smtClean="0">
                <a:solidFill>
                  <a:schemeClr val="tx1"/>
                </a:solidFill>
                <a:effectLst/>
                <a:latin typeface="+mn-lt"/>
                <a:ea typeface="+mn-ea"/>
                <a:cs typeface="+mn-cs"/>
              </a:rPr>
              <a:t>Heroku</a:t>
            </a:r>
            <a:endParaRPr lang="es-ES" sz="1100" kern="1200" dirty="0" smtClean="0">
              <a:solidFill>
                <a:schemeClr val="tx1"/>
              </a:solidFill>
              <a:effectLst/>
              <a:latin typeface="+mn-lt"/>
              <a:ea typeface="+mn-ea"/>
              <a:cs typeface="+mn-cs"/>
            </a:endParaRPr>
          </a:p>
          <a:p>
            <a:r>
              <a:rPr lang="es-ES" sz="1100" kern="1200" dirty="0" err="1" smtClean="0">
                <a:solidFill>
                  <a:schemeClr val="tx1"/>
                </a:solidFill>
                <a:effectLst/>
                <a:latin typeface="+mn-lt"/>
                <a:ea typeface="+mn-ea"/>
                <a:cs typeface="+mn-cs"/>
              </a:rPr>
              <a:t>Dynos</a:t>
            </a:r>
            <a:r>
              <a:rPr lang="es-ES" sz="1100" kern="1200" dirty="0" smtClean="0">
                <a:solidFill>
                  <a:schemeClr val="tx1"/>
                </a:solidFill>
                <a:effectLst/>
                <a:latin typeface="+mn-lt"/>
                <a:ea typeface="+mn-ea"/>
                <a:cs typeface="+mn-cs"/>
              </a:rPr>
              <a:t> que son las unidades que proveen la capacidad de cómputo dentro de la plataforma, estos contenedores están basados en Linux.</a:t>
            </a:r>
          </a:p>
          <a:p>
            <a:r>
              <a:rPr lang="es-ES" sz="1100" kern="1200" dirty="0" err="1" smtClean="0">
                <a:solidFill>
                  <a:schemeClr val="tx1"/>
                </a:solidFill>
                <a:effectLst/>
                <a:latin typeface="+mn-lt"/>
                <a:ea typeface="+mn-ea"/>
                <a:cs typeface="+mn-cs"/>
              </a:rPr>
              <a:t>Heroku</a:t>
            </a:r>
            <a:r>
              <a:rPr lang="es-ES" sz="1100" kern="1200" dirty="0" smtClean="0">
                <a:solidFill>
                  <a:schemeClr val="tx1"/>
                </a:solidFill>
                <a:effectLst/>
                <a:latin typeface="+mn-lt"/>
                <a:ea typeface="+mn-ea"/>
                <a:cs typeface="+mn-cs"/>
              </a:rPr>
              <a:t> también facilita de un dominio o subdominio y un certificado</a:t>
            </a:r>
            <a:r>
              <a:rPr lang="es-ES" sz="1100" kern="1200" baseline="0" dirty="0" smtClean="0">
                <a:solidFill>
                  <a:schemeClr val="tx1"/>
                </a:solidFill>
                <a:effectLst/>
                <a:latin typeface="+mn-lt"/>
                <a:ea typeface="+mn-ea"/>
                <a:cs typeface="+mn-cs"/>
              </a:rPr>
              <a:t> propio </a:t>
            </a:r>
            <a:r>
              <a:rPr lang="es-ES" sz="1100" kern="1200" baseline="0" dirty="0" err="1" smtClean="0">
                <a:solidFill>
                  <a:schemeClr val="tx1"/>
                </a:solidFill>
                <a:effectLst/>
                <a:latin typeface="+mn-lt"/>
                <a:ea typeface="+mn-ea"/>
                <a:cs typeface="+mn-cs"/>
              </a:rPr>
              <a:t>ssh</a:t>
            </a:r>
            <a:r>
              <a:rPr lang="es-ES" sz="1100" kern="1200" baseline="0" dirty="0" smtClean="0">
                <a:solidFill>
                  <a:schemeClr val="tx1"/>
                </a:solidFill>
                <a:effectLst/>
                <a:latin typeface="+mn-lt"/>
                <a:ea typeface="+mn-ea"/>
                <a:cs typeface="+mn-cs"/>
              </a:rPr>
              <a:t> que son los requisitos para la extracción de datos de la aplicación Facebook.</a:t>
            </a:r>
          </a:p>
          <a:p>
            <a:endParaRPr lang="es-ES" dirty="0"/>
          </a:p>
        </p:txBody>
      </p:sp>
    </p:spTree>
    <p:extLst>
      <p:ext uri="{BB962C8B-B14F-4D97-AF65-F5344CB8AC3E}">
        <p14:creationId xmlns:p14="http://schemas.microsoft.com/office/powerpoint/2010/main" val="277285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kern="1200" dirty="0" smtClean="0">
                <a:solidFill>
                  <a:schemeClr val="tx1"/>
                </a:solidFill>
                <a:effectLst/>
                <a:latin typeface="+mn-lt"/>
                <a:ea typeface="+mn-ea"/>
                <a:cs typeface="+mn-cs"/>
              </a:rPr>
              <a:t>con 700 blogs que contenían una media de 115,423 palabras cada uno</a:t>
            </a:r>
            <a:endParaRPr lang="es-ES" dirty="0"/>
          </a:p>
        </p:txBody>
      </p:sp>
    </p:spTree>
    <p:extLst>
      <p:ext uri="{BB962C8B-B14F-4D97-AF65-F5344CB8AC3E}">
        <p14:creationId xmlns:p14="http://schemas.microsoft.com/office/powerpoint/2010/main" val="2733445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 un método para reducir una palabra a su raíz o (en inglés) a un </a:t>
            </a:r>
            <a:r>
              <a:rPr lang="es-ES" dirty="0" err="1" smtClean="0"/>
              <a:t>stem</a:t>
            </a:r>
            <a:endParaRPr lang="es-ES" dirty="0"/>
          </a:p>
        </p:txBody>
      </p:sp>
    </p:spTree>
    <p:extLst>
      <p:ext uri="{BB962C8B-B14F-4D97-AF65-F5344CB8AC3E}">
        <p14:creationId xmlns:p14="http://schemas.microsoft.com/office/powerpoint/2010/main" val="1192739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 El BFI está compuesto por 41 preguntas de frases cortas y fáciles de entender, esto le permite a la persona responder con brevedad y simplicidad, evitando la ambigüedad o múltiples interpretaciones de las preguntas.</a:t>
            </a:r>
          </a:p>
          <a:p>
            <a:endParaRPr lang="es-ES" dirty="0" smtClean="0"/>
          </a:p>
          <a:p>
            <a:r>
              <a:rPr lang="es-ES" sz="1100" kern="1200" dirty="0" smtClean="0">
                <a:solidFill>
                  <a:schemeClr val="tx1"/>
                </a:solidFill>
                <a:effectLst/>
                <a:latin typeface="+mn-lt"/>
                <a:ea typeface="+mn-ea"/>
                <a:cs typeface="+mn-cs"/>
              </a:rPr>
              <a:t>Las preguntas van antecedidas de la afirmación “Me veo a mí mismo como alguien que…”</a:t>
            </a:r>
          </a:p>
          <a:p>
            <a:endParaRPr lang="es-ES" sz="1100" kern="1200" dirty="0" smtClean="0">
              <a:solidFill>
                <a:schemeClr val="tx1"/>
              </a:solidFill>
              <a:effectLst/>
              <a:latin typeface="+mn-lt"/>
              <a:ea typeface="+mn-ea"/>
              <a:cs typeface="+mn-cs"/>
            </a:endParaRPr>
          </a:p>
          <a:p>
            <a:r>
              <a:rPr lang="es-ES" sz="1100" kern="1200" dirty="0" smtClean="0">
                <a:solidFill>
                  <a:schemeClr val="tx1"/>
                </a:solidFill>
                <a:effectLst/>
                <a:latin typeface="+mn-lt"/>
                <a:ea typeface="+mn-ea"/>
                <a:cs typeface="+mn-cs"/>
              </a:rPr>
              <a:t>…”, los encuestados deben responder con base a la escala Likert de 5 puntos que va desde “No estoy de acuerdo” hasta “Totalmente de acuerdo”, </a:t>
            </a:r>
          </a:p>
          <a:p>
            <a:endParaRPr lang="es-ES" sz="1100" kern="1200" dirty="0" smtClean="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val="103455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kern="1200" dirty="0" smtClean="0">
                <a:solidFill>
                  <a:schemeClr val="tx1"/>
                </a:solidFill>
                <a:effectLst/>
                <a:latin typeface="+mn-lt"/>
                <a:ea typeface="+mn-ea"/>
                <a:cs typeface="+mn-cs"/>
              </a:rPr>
              <a:t>El resultado del test que se muestra al usuario está compuesto por los cinco factores de cada personalidad, el cual está determinado por el mayor puntaje que se obtuvo de la sumatoria de los cinco factores que le corresponde a cada personalidad.</a:t>
            </a:r>
          </a:p>
          <a:p>
            <a:endParaRPr lang="es-ES" dirty="0"/>
          </a:p>
        </p:txBody>
      </p:sp>
    </p:spTree>
    <p:extLst>
      <p:ext uri="{BB962C8B-B14F-4D97-AF65-F5344CB8AC3E}">
        <p14:creationId xmlns:p14="http://schemas.microsoft.com/office/powerpoint/2010/main" val="4087970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sz="1100" kern="1200" dirty="0" smtClean="0">
                <a:solidFill>
                  <a:schemeClr val="tx1"/>
                </a:solidFill>
                <a:effectLst/>
                <a:latin typeface="+mn-lt"/>
                <a:ea typeface="+mn-ea"/>
                <a:cs typeface="+mn-cs"/>
              </a:rPr>
              <a:t>los involucrados fueron los estudiantes próximos a egresar o de niveles superiores de la Universidad de las Fuerzas Armadas ESPE. se les explico el caso de estudio a realizar y como requisitos que deben tener una conexión a internet y una cuenta de Facebook, una vez ingresados en la página web </a:t>
            </a:r>
            <a:r>
              <a:rPr lang="es-ES" sz="1100" u="sng" kern="1200" dirty="0" smtClean="0">
                <a:solidFill>
                  <a:schemeClr val="tx1"/>
                </a:solidFill>
                <a:effectLst/>
                <a:latin typeface="+mn-lt"/>
                <a:ea typeface="+mn-ea"/>
                <a:cs typeface="+mn-cs"/>
                <a:hlinkClick r:id="rId3"/>
              </a:rPr>
              <a:t>https://personalityprediction2018.herokuapp.com</a:t>
            </a:r>
            <a:r>
              <a:rPr lang="es-ES" sz="1100" kern="1200" dirty="0" smtClean="0">
                <a:solidFill>
                  <a:schemeClr val="tx1"/>
                </a:solidFill>
                <a:effectLst/>
                <a:latin typeface="+mn-lt"/>
                <a:ea typeface="+mn-ea"/>
                <a:cs typeface="+mn-cs"/>
              </a:rPr>
              <a:t> y haber iniciado sesión en el aplicativo se les redirige a resolver el test de personalidad</a:t>
            </a:r>
            <a:endParaRPr lang="es-ES" dirty="0"/>
          </a:p>
        </p:txBody>
      </p:sp>
    </p:spTree>
    <p:extLst>
      <p:ext uri="{BB962C8B-B14F-4D97-AF65-F5344CB8AC3E}">
        <p14:creationId xmlns:p14="http://schemas.microsoft.com/office/powerpoint/2010/main" val="374379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kern="1200" dirty="0" smtClean="0">
                <a:solidFill>
                  <a:schemeClr val="tx1"/>
                </a:solidFill>
                <a:effectLst/>
                <a:latin typeface="+mn-lt"/>
                <a:ea typeface="+mn-ea"/>
                <a:cs typeface="+mn-cs"/>
              </a:rPr>
              <a:t>es el proceso por el cual una computadora como primera instancia aprende a realizar una tarea al estudiar un conjunto de ejemplos de entrenamiento, lo cual significa crear su base de conocimiento.</a:t>
            </a:r>
            <a:endParaRPr lang="es-ES" dirty="0"/>
          </a:p>
        </p:txBody>
      </p:sp>
    </p:spTree>
    <p:extLst>
      <p:ext uri="{BB962C8B-B14F-4D97-AF65-F5344CB8AC3E}">
        <p14:creationId xmlns:p14="http://schemas.microsoft.com/office/powerpoint/2010/main" val="155121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El pre procesamiento de datos se lo realiza mediante la obtención de un archivo plano, siendo que este archivo plano debe poseer las extensiones .</a:t>
            </a:r>
            <a:r>
              <a:rPr lang="es-ES" sz="1100" kern="1200" dirty="0" err="1" smtClean="0">
                <a:solidFill>
                  <a:schemeClr val="tx1"/>
                </a:solidFill>
                <a:effectLst/>
                <a:latin typeface="+mn-lt"/>
                <a:ea typeface="+mn-ea"/>
                <a:cs typeface="+mn-cs"/>
              </a:rPr>
              <a:t>csv</a:t>
            </a:r>
            <a:r>
              <a:rPr lang="es-ES" sz="1100" kern="1200" dirty="0" smtClean="0">
                <a:solidFill>
                  <a:schemeClr val="tx1"/>
                </a:solidFill>
                <a:effectLst/>
                <a:latin typeface="+mn-lt"/>
                <a:ea typeface="+mn-ea"/>
                <a:cs typeface="+mn-cs"/>
              </a:rPr>
              <a:t> o .</a:t>
            </a:r>
            <a:r>
              <a:rPr lang="es-ES" sz="1100" kern="1200" dirty="0" err="1" smtClean="0">
                <a:solidFill>
                  <a:schemeClr val="tx1"/>
                </a:solidFill>
                <a:effectLst/>
                <a:latin typeface="+mn-lt"/>
                <a:ea typeface="+mn-ea"/>
                <a:cs typeface="+mn-cs"/>
              </a:rPr>
              <a:t>arff</a:t>
            </a:r>
            <a:r>
              <a:rPr lang="es-ES" sz="1100" kern="1200" dirty="0" smtClean="0">
                <a:solidFill>
                  <a:schemeClr val="tx1"/>
                </a:solidFill>
                <a:effectLst/>
                <a:latin typeface="+mn-lt"/>
                <a:ea typeface="+mn-ea"/>
                <a:cs typeface="+mn-cs"/>
              </a:rPr>
              <a:t>.</a:t>
            </a:r>
          </a:p>
          <a:p>
            <a:endParaRPr lang="es-ES" dirty="0"/>
          </a:p>
        </p:txBody>
      </p:sp>
    </p:spTree>
    <p:extLst>
      <p:ext uri="{BB962C8B-B14F-4D97-AF65-F5344CB8AC3E}">
        <p14:creationId xmlns:p14="http://schemas.microsoft.com/office/powerpoint/2010/main" val="1569678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kern="1200" dirty="0" err="1" smtClean="0">
                <a:solidFill>
                  <a:schemeClr val="tx1"/>
                </a:solidFill>
                <a:effectLst/>
                <a:latin typeface="+mn-lt"/>
                <a:ea typeface="+mn-ea"/>
                <a:cs typeface="+mn-cs"/>
              </a:rPr>
              <a:t>RandomForest</a:t>
            </a:r>
            <a:r>
              <a:rPr lang="es-ES" sz="1100" kern="1200" dirty="0" smtClean="0">
                <a:solidFill>
                  <a:schemeClr val="tx1"/>
                </a:solidFill>
                <a:effectLst/>
                <a:latin typeface="+mn-lt"/>
                <a:ea typeface="+mn-ea"/>
                <a:cs typeface="+mn-cs"/>
              </a:rPr>
              <a:t> : Construye árboles aleatorios.</a:t>
            </a:r>
            <a:r>
              <a:rPr lang="es-ES" sz="1100" kern="1200" baseline="0" dirty="0" smtClean="0">
                <a:solidFill>
                  <a:schemeClr val="tx1"/>
                </a:solidFill>
                <a:effectLst/>
                <a:latin typeface="+mn-lt"/>
                <a:ea typeface="+mn-ea"/>
                <a:cs typeface="+mn-cs"/>
              </a:rPr>
              <a:t> </a:t>
            </a:r>
            <a:r>
              <a:rPr lang="es-ES" sz="1100" kern="1200" dirty="0" smtClean="0">
                <a:solidFill>
                  <a:schemeClr val="tx1"/>
                </a:solidFill>
                <a:effectLst/>
                <a:latin typeface="+mn-lt"/>
                <a:ea typeface="+mn-ea"/>
                <a:cs typeface="+mn-cs"/>
              </a:rPr>
              <a:t>Son una combinación de predictores de árbol de modo que cada árbol depende de los valores de un vector aleatorio muestreado de forma independiente y con la misma distribución para todos los árboles en el bosque</a:t>
            </a:r>
          </a:p>
          <a:p>
            <a:r>
              <a:rPr lang="es-ES" sz="1100" b="1" kern="1200" dirty="0" err="1" smtClean="0">
                <a:solidFill>
                  <a:schemeClr val="tx1"/>
                </a:solidFill>
                <a:effectLst/>
                <a:latin typeface="+mn-lt"/>
                <a:ea typeface="+mn-ea"/>
                <a:cs typeface="+mn-cs"/>
              </a:rPr>
              <a:t>RandomTree</a:t>
            </a:r>
            <a:endParaRPr lang="es-ES" sz="1100" kern="1200" dirty="0" smtClean="0">
              <a:solidFill>
                <a:schemeClr val="tx1"/>
              </a:solidFill>
              <a:effectLst/>
              <a:latin typeface="+mn-lt"/>
              <a:ea typeface="+mn-ea"/>
              <a:cs typeface="+mn-cs"/>
            </a:endParaRPr>
          </a:p>
          <a:p>
            <a:r>
              <a:rPr lang="es-ES" sz="1100" b="1" kern="1200" dirty="0" smtClean="0">
                <a:solidFill>
                  <a:schemeClr val="tx1"/>
                </a:solidFill>
                <a:effectLst/>
                <a:latin typeface="+mn-lt"/>
                <a:ea typeface="+mn-ea"/>
                <a:cs typeface="+mn-cs"/>
              </a:rPr>
              <a:t>Construye   un árbol   que   considera un número   aleatorio de características dadas en cada nodo.</a:t>
            </a:r>
          </a:p>
          <a:p>
            <a:r>
              <a:rPr lang="es-ES" sz="1100" b="1" kern="1200" dirty="0" smtClean="0">
                <a:solidFill>
                  <a:schemeClr val="tx1"/>
                </a:solidFill>
                <a:effectLst/>
                <a:latin typeface="+mn-lt"/>
                <a:ea typeface="+mn-ea"/>
                <a:cs typeface="+mn-cs"/>
              </a:rPr>
              <a:t>IBK</a:t>
            </a:r>
            <a:endParaRPr lang="es-ES" sz="1100" kern="1200" dirty="0" smtClean="0">
              <a:solidFill>
                <a:schemeClr val="tx1"/>
              </a:solidFill>
              <a:effectLst/>
              <a:latin typeface="+mn-lt"/>
              <a:ea typeface="+mn-ea"/>
              <a:cs typeface="+mn-cs"/>
            </a:endParaRPr>
          </a:p>
          <a:p>
            <a:r>
              <a:rPr lang="es-ES" sz="1100" b="1" kern="1200" dirty="0" smtClean="0">
                <a:solidFill>
                  <a:schemeClr val="tx1"/>
                </a:solidFill>
                <a:effectLst/>
                <a:latin typeface="+mn-lt"/>
                <a:ea typeface="+mn-ea"/>
                <a:cs typeface="+mn-cs"/>
              </a:rPr>
              <a:t>Es un clasificador vecino que usa la misma métrica de distancia. El número de vecinos más cercanos (k = 1 predeterminado) se puede especificar explícitamente en el editor de objetos o se puede determinar automáticamente usando la validación cruzada que deja salir uno, sujeto a un límite superior dado por el valor especificado. Las predicciones de más de un vecino se pueden ponderar según su distancia de la instancia de prueba, y se implementan dos fórmulas diferentes para convertir la distancia en un peso.</a:t>
            </a:r>
            <a:endParaRPr lang="es-ES" sz="1100" kern="1200" dirty="0" smtClean="0">
              <a:solidFill>
                <a:schemeClr val="tx1"/>
              </a:solidFill>
              <a:effectLst/>
              <a:latin typeface="+mn-lt"/>
              <a:ea typeface="+mn-ea"/>
              <a:cs typeface="+mn-cs"/>
            </a:endParaRPr>
          </a:p>
          <a:p>
            <a:r>
              <a:rPr lang="es-ES" sz="1100" b="1" kern="1200" dirty="0" err="1" smtClean="0">
                <a:solidFill>
                  <a:schemeClr val="tx1"/>
                </a:solidFill>
                <a:effectLst/>
                <a:latin typeface="+mn-lt"/>
                <a:ea typeface="+mn-ea"/>
                <a:cs typeface="+mn-cs"/>
              </a:rPr>
              <a:t>KStar</a:t>
            </a:r>
            <a:endParaRPr lang="es-ES" sz="1100" kern="1200" dirty="0" smtClean="0">
              <a:solidFill>
                <a:schemeClr val="tx1"/>
              </a:solidFill>
              <a:effectLst/>
              <a:latin typeface="+mn-lt"/>
              <a:ea typeface="+mn-ea"/>
              <a:cs typeface="+mn-cs"/>
            </a:endParaRPr>
          </a:p>
          <a:p>
            <a:r>
              <a:rPr lang="es-ES" sz="1100" b="1" kern="1200" dirty="0" smtClean="0">
                <a:solidFill>
                  <a:schemeClr val="tx1"/>
                </a:solidFill>
                <a:effectLst/>
                <a:latin typeface="+mn-lt"/>
                <a:ea typeface="+mn-ea"/>
                <a:cs typeface="+mn-cs"/>
              </a:rPr>
              <a:t>Vecino más cercano con función de</a:t>
            </a:r>
            <a:r>
              <a:rPr lang="es-ES" sz="1100" b="0" kern="1200" baseline="0" dirty="0" smtClean="0">
                <a:solidFill>
                  <a:schemeClr val="tx1"/>
                </a:solidFill>
                <a:effectLst/>
                <a:latin typeface="+mn-lt"/>
                <a:ea typeface="+mn-ea"/>
                <a:cs typeface="+mn-cs"/>
              </a:rPr>
              <a:t> </a:t>
            </a:r>
            <a:r>
              <a:rPr lang="es-ES" sz="1100" b="1" kern="1200" dirty="0" smtClean="0">
                <a:solidFill>
                  <a:schemeClr val="tx1"/>
                </a:solidFill>
                <a:effectLst/>
                <a:latin typeface="+mn-lt"/>
                <a:ea typeface="+mn-ea"/>
                <a:cs typeface="+mn-cs"/>
              </a:rPr>
              <a:t>distancia generalizada.</a:t>
            </a:r>
            <a:endParaRPr lang="es-ES" sz="1100" kern="1200" dirty="0" smtClean="0">
              <a:solidFill>
                <a:schemeClr val="tx1"/>
              </a:solidFill>
              <a:effectLst/>
              <a:latin typeface="+mn-lt"/>
              <a:ea typeface="+mn-ea"/>
              <a:cs typeface="+mn-cs"/>
            </a:endParaRPr>
          </a:p>
          <a:p>
            <a:endParaRPr lang="es-ES" sz="1100" kern="1200" dirty="0" smtClean="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val="3551633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Para ejecutar el escenario 2, se dividirá el conjunto de entrenamiento que conforman las 118 instancias, y se dividirá en dos partes: los primeros 70% de los datos se utilizará para construir el clasificador y el 30% finales, para realizar el test. </a:t>
            </a:r>
          </a:p>
          <a:p>
            <a:endParaRPr lang="es-ES" dirty="0"/>
          </a:p>
        </p:txBody>
      </p:sp>
    </p:spTree>
    <p:extLst>
      <p:ext uri="{BB962C8B-B14F-4D97-AF65-F5344CB8AC3E}">
        <p14:creationId xmlns:p14="http://schemas.microsoft.com/office/powerpoint/2010/main" val="3210154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En la Figura 20 se puede observar los errores que generados, errores que de igual manera que en el algoritmo de </a:t>
            </a:r>
            <a:r>
              <a:rPr lang="es-ES" sz="1100" kern="1200" dirty="0" err="1" smtClean="0">
                <a:solidFill>
                  <a:schemeClr val="tx1"/>
                </a:solidFill>
                <a:effectLst/>
                <a:latin typeface="+mn-lt"/>
                <a:ea typeface="+mn-ea"/>
                <a:cs typeface="+mn-cs"/>
              </a:rPr>
              <a:t>RamdomTree</a:t>
            </a:r>
            <a:r>
              <a:rPr lang="es-ES" sz="1100" kern="1200" dirty="0" smtClean="0">
                <a:solidFill>
                  <a:schemeClr val="tx1"/>
                </a:solidFill>
                <a:effectLst/>
                <a:latin typeface="+mn-lt"/>
                <a:ea typeface="+mn-ea"/>
                <a:cs typeface="+mn-cs"/>
              </a:rPr>
              <a:t> ejecutado en el escenario 1, se ha dividido en género: i) masculino (   ) y femenino (x), de los cuales se puede observar que en la personalidad de extraversión presentan un balance en el error tanto hombres como mujeres. En la personalidad abierta a la experiencia, las mujeres presentan un mayor número de errores generados, estos errores son debidos a incompatibilidades de la data obtenida. En un escenario similar se encuentra la personalidad de responsabilidad, donde el error generado únicamente se encuentra en el género femenino.</a:t>
            </a:r>
          </a:p>
          <a:p>
            <a:endParaRPr lang="es-ES" dirty="0"/>
          </a:p>
        </p:txBody>
      </p:sp>
    </p:spTree>
    <p:extLst>
      <p:ext uri="{BB962C8B-B14F-4D97-AF65-F5344CB8AC3E}">
        <p14:creationId xmlns:p14="http://schemas.microsoft.com/office/powerpoint/2010/main" val="1348080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En la Figura 21 se observa que el mayor número de errores sucedidos se dan en la personalidad de abierto a la experiencia, seguido de la personalidad de extraversión y la personalidad de responsabilidad.</a:t>
            </a:r>
          </a:p>
          <a:p>
            <a:endParaRPr lang="es-ES" dirty="0"/>
          </a:p>
        </p:txBody>
      </p:sp>
    </p:spTree>
    <p:extLst>
      <p:ext uri="{BB962C8B-B14F-4D97-AF65-F5344CB8AC3E}">
        <p14:creationId xmlns:p14="http://schemas.microsoft.com/office/powerpoint/2010/main" val="3157962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sz="1100" kern="1200" dirty="0" smtClean="0">
                <a:solidFill>
                  <a:schemeClr val="tx1"/>
                </a:solidFill>
                <a:effectLst/>
                <a:latin typeface="+mn-lt"/>
                <a:ea typeface="+mn-ea"/>
                <a:cs typeface="+mn-cs"/>
              </a:rPr>
              <a:t>Las redes sociales han cambiado la manera en que la gente se comunica e interactúa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servicios basados en la web que permiten a sus usuarios relacionarse</a:t>
            </a:r>
          </a:p>
          <a:p>
            <a:pPr lvl="0">
              <a:spcBef>
                <a:spcPts val="0"/>
              </a:spcBef>
              <a:buNone/>
            </a:pPr>
            <a:r>
              <a:rPr lang="es-ES" sz="1100" kern="1200" dirty="0" smtClean="0">
                <a:solidFill>
                  <a:schemeClr val="tx1"/>
                </a:solidFill>
                <a:effectLst/>
                <a:latin typeface="+mn-lt"/>
                <a:ea typeface="+mn-ea"/>
                <a:cs typeface="+mn-cs"/>
              </a:rPr>
              <a:t>expresarse en notificaciones de identidad, estas son un intento de transmitir cómo les gustaría ser vistos</a:t>
            </a:r>
          </a:p>
          <a:p>
            <a:pPr lvl="0">
              <a:spcBef>
                <a:spcPts val="0"/>
              </a:spcBef>
              <a:buNone/>
            </a:pPr>
            <a:r>
              <a:rPr lang="es-ES" sz="1100" kern="1200" dirty="0" smtClean="0">
                <a:solidFill>
                  <a:schemeClr val="tx1"/>
                </a:solidFill>
                <a:effectLst/>
                <a:latin typeface="+mn-lt"/>
                <a:ea typeface="+mn-ea"/>
                <a:cs typeface="+mn-cs"/>
              </a:rPr>
              <a:t>De</a:t>
            </a:r>
            <a:r>
              <a:rPr lang="es-ES" sz="1100" kern="1200" baseline="0" dirty="0" smtClean="0">
                <a:solidFill>
                  <a:schemeClr val="tx1"/>
                </a:solidFill>
                <a:effectLst/>
                <a:latin typeface="+mn-lt"/>
                <a:ea typeface="+mn-ea"/>
                <a:cs typeface="+mn-cs"/>
              </a:rPr>
              <a:t> esta manera Facebook conoce más del usuario que el de si mismo</a:t>
            </a:r>
            <a:endParaRPr lang="es-ES" sz="1100" kern="1200" dirty="0" smtClean="0">
              <a:solidFill>
                <a:schemeClr val="tx1"/>
              </a:solidFill>
              <a:effectLst/>
              <a:latin typeface="+mn-lt"/>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Lo cual justifica la razón suficiente por la cual, para el presente trabajo se eligió la red social de Facebook como objetivo de análisis y extracción de datos. Dado que, entre más usuarios activos de Facebook, es posible obtener resultado con un alto porcentaje de precisión.</a:t>
            </a:r>
          </a:p>
          <a:p>
            <a:endParaRPr lang="es-ES" dirty="0"/>
          </a:p>
        </p:txBody>
      </p:sp>
    </p:spTree>
    <p:extLst>
      <p:ext uri="{BB962C8B-B14F-4D97-AF65-F5344CB8AC3E}">
        <p14:creationId xmlns:p14="http://schemas.microsoft.com/office/powerpoint/2010/main" val="391358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sz="1100" kern="1200" dirty="0" smtClean="0">
                <a:solidFill>
                  <a:schemeClr val="tx1"/>
                </a:solidFill>
                <a:effectLst/>
                <a:latin typeface="+mn-lt"/>
                <a:ea typeface="+mn-ea"/>
                <a:cs typeface="+mn-cs"/>
              </a:rPr>
              <a:t>El departamento de recursos humanos es el responsable de la gestión del personal de la organización para ello tiene como objetivos seleccionar y formar a las personas que la empresa necesita. </a:t>
            </a:r>
          </a:p>
          <a:p>
            <a:pPr marL="285750" lvl="0" indent="-285750">
              <a:spcBef>
                <a:spcPts val="0"/>
              </a:spcBef>
              <a:buAutoNum type="romanLcParenR"/>
            </a:pPr>
            <a:r>
              <a:rPr lang="es-ES" sz="1100" kern="1200" dirty="0" smtClean="0">
                <a:solidFill>
                  <a:schemeClr val="tx1"/>
                </a:solidFill>
                <a:effectLst/>
                <a:latin typeface="+mn-lt"/>
                <a:ea typeface="+mn-ea"/>
                <a:cs typeface="+mn-cs"/>
              </a:rPr>
              <a:t>determinar si el candidato cumple con las competencias mínimas predeterminadas para el puesto de trabajo, </a:t>
            </a:r>
          </a:p>
          <a:p>
            <a:pPr marL="285750" lvl="0" indent="-285750">
              <a:spcBef>
                <a:spcPts val="0"/>
              </a:spcBef>
              <a:buAutoNum type="romanLcParenR"/>
            </a:pPr>
            <a:r>
              <a:rPr lang="es-ES" sz="1100" kern="1200" dirty="0" smtClean="0">
                <a:solidFill>
                  <a:schemeClr val="tx1"/>
                </a:solidFill>
                <a:effectLst/>
                <a:latin typeface="+mn-lt"/>
                <a:ea typeface="+mn-ea"/>
                <a:cs typeface="+mn-cs"/>
              </a:rPr>
              <a:t>ii) evaluar las competencias tanto técnicas como psicológicas,</a:t>
            </a:r>
          </a:p>
          <a:p>
            <a:pPr marL="285750" lvl="0" indent="-285750">
              <a:spcBef>
                <a:spcPts val="0"/>
              </a:spcBef>
              <a:buAutoNum type="romanLcParenR"/>
            </a:pPr>
            <a:r>
              <a:rPr lang="es-ES" sz="1100" kern="1200" dirty="0" smtClean="0">
                <a:solidFill>
                  <a:schemeClr val="tx1"/>
                </a:solidFill>
                <a:effectLst/>
                <a:latin typeface="+mn-lt"/>
                <a:ea typeface="+mn-ea"/>
                <a:cs typeface="+mn-cs"/>
              </a:rPr>
              <a:t> iii) asignar un puntaje a las evaluaciones efectuadas anteriormente y decidir a quién se le ofrece el puesto </a:t>
            </a:r>
          </a:p>
          <a:p>
            <a:pPr marL="0" lvl="0" indent="0">
              <a:spcBef>
                <a:spcPts val="0"/>
              </a:spcBef>
              <a:buNone/>
            </a:pPr>
            <a:endParaRPr dirty="0"/>
          </a:p>
        </p:txBody>
      </p:sp>
    </p:spTree>
    <p:extLst>
      <p:ext uri="{BB962C8B-B14F-4D97-AF65-F5344CB8AC3E}">
        <p14:creationId xmlns:p14="http://schemas.microsoft.com/office/powerpoint/2010/main" val="3101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sz="1100" kern="1200" dirty="0" smtClean="0">
                <a:solidFill>
                  <a:schemeClr val="tx1"/>
                </a:solidFill>
                <a:effectLst/>
                <a:latin typeface="+mn-lt"/>
                <a:ea typeface="+mn-ea"/>
                <a:cs typeface="+mn-cs"/>
              </a:rPr>
              <a:t>La conducta empresarial es fundamental para las organizaciones de hoy, se debe crear grupos de trabajo armoniosos donde el jefe y los empleados tengan buenas relaciones, para ser trabajadores productivos y no conflictivos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chemeClr val="tx1"/>
                </a:solidFill>
                <a:effectLst/>
                <a:latin typeface="+mn-lt"/>
                <a:ea typeface="+mn-ea"/>
                <a:cs typeface="+mn-cs"/>
              </a:rPr>
              <a:t>La mayoría de los empleados nuevos no logran mantener su puesto de trabajo debido a su actitud y no por su formación o experiencia.</a:t>
            </a:r>
          </a:p>
          <a:p>
            <a:pPr lvl="0">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dirty="0"/>
              <a:t>Apertura a la experiencia</a:t>
            </a:r>
          </a:p>
          <a:p>
            <a:pPr lvl="0">
              <a:spcBef>
                <a:spcPts val="0"/>
              </a:spcBef>
              <a:buNone/>
            </a:pPr>
            <a:r>
              <a:rPr lang="es-ES" dirty="0" smtClean="0"/>
              <a:t>Responsabilidad</a:t>
            </a:r>
            <a:endParaRPr lang="es-ES" dirty="0"/>
          </a:p>
          <a:p>
            <a:pPr lvl="0">
              <a:spcBef>
                <a:spcPts val="0"/>
              </a:spcBef>
              <a:buNone/>
            </a:pPr>
            <a:r>
              <a:rPr lang="es-ES" dirty="0" err="1"/>
              <a:t>Extroversion</a:t>
            </a:r>
            <a:endParaRPr lang="es-ES" dirty="0"/>
          </a:p>
          <a:p>
            <a:pPr lvl="0">
              <a:spcBef>
                <a:spcPts val="0"/>
              </a:spcBef>
              <a:buNone/>
            </a:pPr>
            <a:r>
              <a:rPr lang="es-ES" dirty="0" smtClean="0"/>
              <a:t>Amabilidad</a:t>
            </a:r>
            <a:endParaRPr lang="es-ES" dirty="0"/>
          </a:p>
          <a:p>
            <a:pPr lvl="0">
              <a:spcBef>
                <a:spcPts val="0"/>
              </a:spcBef>
              <a:buNone/>
            </a:pPr>
            <a:r>
              <a:rPr lang="es-ES" dirty="0"/>
              <a:t>Neuroticismo</a:t>
            </a:r>
            <a:endParaRPr dirty="0"/>
          </a:p>
        </p:txBody>
      </p:sp>
    </p:spTree>
    <p:extLst>
      <p:ext uri="{BB962C8B-B14F-4D97-AF65-F5344CB8AC3E}">
        <p14:creationId xmlns:p14="http://schemas.microsoft.com/office/powerpoint/2010/main" val="399424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sz="1100" kern="1200" dirty="0" smtClean="0">
                <a:solidFill>
                  <a:schemeClr val="tx1"/>
                </a:solidFill>
                <a:effectLst/>
                <a:latin typeface="+mn-lt"/>
                <a:ea typeface="+mn-ea"/>
                <a:cs typeface="+mn-cs"/>
              </a:rPr>
              <a:t>Este rasgo debe predecir la adaptabilidad y la proactividad porque estas formas de comportamiento son importantes cuando hay incertidumbre en los insumos, procesos o productos.</a:t>
            </a:r>
          </a:p>
          <a:p>
            <a:pPr lvl="0">
              <a:spcBef>
                <a:spcPts val="0"/>
              </a:spcBef>
              <a:buNone/>
            </a:pPr>
            <a:r>
              <a:rPr lang="es-ES" sz="1100" kern="1200" dirty="0" smtClean="0">
                <a:solidFill>
                  <a:schemeClr val="tx1"/>
                </a:solidFill>
                <a:effectLst/>
                <a:latin typeface="+mn-lt"/>
                <a:ea typeface="+mn-ea"/>
                <a:cs typeface="+mn-cs"/>
              </a:rPr>
              <a:t>puede predisponer a los empleados a adaptarse a los cambios en sus roles de trabajo,</a:t>
            </a:r>
            <a:endParaRPr dirty="0"/>
          </a:p>
        </p:txBody>
      </p:sp>
    </p:spTree>
    <p:extLst>
      <p:ext uri="{BB962C8B-B14F-4D97-AF65-F5344CB8AC3E}">
        <p14:creationId xmlns:p14="http://schemas.microsoft.com/office/powerpoint/2010/main" val="242122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sz="1100" kern="1200" dirty="0" smtClean="0">
                <a:solidFill>
                  <a:schemeClr val="tx1"/>
                </a:solidFill>
                <a:effectLst/>
                <a:latin typeface="+mn-lt"/>
                <a:ea typeface="+mn-ea"/>
                <a:cs typeface="+mn-cs"/>
              </a:rPr>
              <a:t>Los empleados que son responsabilidad y orientados a los logros deben ser más propensos a gastar el esfuerzo requerido para cumplir y superar las expectativas que sus contrapartes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3398"/>
            <a:ext cx="6858000" cy="1790700"/>
          </a:xfrm>
        </p:spPr>
        <p:txBody>
          <a:bodyPr anchor="b">
            <a:normAutofit/>
          </a:bodyPr>
          <a:lstStyle>
            <a:lvl1pPr algn="ctr">
              <a:defRPr sz="45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A8224893-DBDA-4BFA-9CE1-4BFE7CD0F8CF}" type="datetime1">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86286009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F4E5243-F52A-4D37-9694-EB26C6C31910}" type="datetime1">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19610942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0271"/>
            <a:ext cx="1971675" cy="4358879"/>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628650" y="270272"/>
            <a:ext cx="5800725" cy="435887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A77B6E1-634A-48DC-9E8B-D894023267EF}" type="datetime1">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51719334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2647900" y="1659550"/>
            <a:ext cx="3848099" cy="1159799"/>
          </a:xfrm>
          <a:prstGeom prst="rect">
            <a:avLst/>
          </a:prstGeom>
        </p:spPr>
        <p:txBody>
          <a:bodyPr lIns="91425" tIns="91425" rIns="91425" bIns="91425" anchor="b"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22" name="Shape 22"/>
          <p:cNvSpPr txBox="1">
            <a:spLocks noGrp="1"/>
          </p:cNvSpPr>
          <p:nvPr>
            <p:ph type="subTitle" idx="1"/>
          </p:nvPr>
        </p:nvSpPr>
        <p:spPr>
          <a:xfrm>
            <a:off x="2647975" y="2763850"/>
            <a:ext cx="3848099" cy="784799"/>
          </a:xfrm>
          <a:prstGeom prst="rect">
            <a:avLst/>
          </a:prstGeom>
        </p:spPr>
        <p:txBody>
          <a:bodyPr lIns="91425" tIns="91425" rIns="91425" bIns="91425" anchor="t" anchorCtr="0"/>
          <a:lstStyle>
            <a:lvl1pPr lvl="0" algn="ctr" rtl="0">
              <a:spcBef>
                <a:spcPts val="0"/>
              </a:spcBef>
              <a:buClr>
                <a:srgbClr val="33CCFF"/>
              </a:buClr>
              <a:buSzPct val="100000"/>
              <a:buNone/>
              <a:defRPr sz="1800">
                <a:solidFill>
                  <a:srgbClr val="33CCFF"/>
                </a:solidFill>
              </a:defRPr>
            </a:lvl1pPr>
            <a:lvl2pPr lvl="1" algn="ctr" rtl="0">
              <a:spcBef>
                <a:spcPts val="0"/>
              </a:spcBef>
              <a:buClr>
                <a:srgbClr val="33CCFF"/>
              </a:buClr>
              <a:buSzPct val="100000"/>
              <a:buNone/>
              <a:defRPr sz="1800">
                <a:solidFill>
                  <a:srgbClr val="33CCFF"/>
                </a:solidFill>
              </a:defRPr>
            </a:lvl2pPr>
            <a:lvl3pPr lvl="2" algn="ctr" rtl="0">
              <a:spcBef>
                <a:spcPts val="0"/>
              </a:spcBef>
              <a:buClr>
                <a:srgbClr val="33CCFF"/>
              </a:buClr>
              <a:buSzPct val="100000"/>
              <a:buNone/>
              <a:defRPr sz="1800">
                <a:solidFill>
                  <a:srgbClr val="33CCFF"/>
                </a:solidFill>
              </a:defRPr>
            </a:lvl3pPr>
            <a:lvl4pPr lvl="3" algn="ctr" rtl="0">
              <a:spcBef>
                <a:spcPts val="0"/>
              </a:spcBef>
              <a:buClr>
                <a:srgbClr val="33CCFF"/>
              </a:buClr>
              <a:buSzPct val="100000"/>
              <a:buNone/>
              <a:defRPr sz="1800">
                <a:solidFill>
                  <a:srgbClr val="33CCFF"/>
                </a:solidFill>
              </a:defRPr>
            </a:lvl4pPr>
            <a:lvl5pPr lvl="4" algn="ctr" rtl="0">
              <a:spcBef>
                <a:spcPts val="0"/>
              </a:spcBef>
              <a:buClr>
                <a:srgbClr val="33CCFF"/>
              </a:buClr>
              <a:buSzPct val="100000"/>
              <a:buNone/>
              <a:defRPr sz="1800">
                <a:solidFill>
                  <a:srgbClr val="33CCFF"/>
                </a:solidFill>
              </a:defRPr>
            </a:lvl5pPr>
            <a:lvl6pPr lvl="5" algn="ctr" rtl="0">
              <a:spcBef>
                <a:spcPts val="0"/>
              </a:spcBef>
              <a:buClr>
                <a:srgbClr val="33CCFF"/>
              </a:buClr>
              <a:buSzPct val="100000"/>
              <a:buNone/>
              <a:defRPr sz="1800">
                <a:solidFill>
                  <a:srgbClr val="33CCFF"/>
                </a:solidFill>
              </a:defRPr>
            </a:lvl6pPr>
            <a:lvl7pPr lvl="6" algn="ctr" rtl="0">
              <a:spcBef>
                <a:spcPts val="0"/>
              </a:spcBef>
              <a:buClr>
                <a:srgbClr val="33CCFF"/>
              </a:buClr>
              <a:buSzPct val="100000"/>
              <a:buNone/>
              <a:defRPr sz="1800">
                <a:solidFill>
                  <a:srgbClr val="33CCFF"/>
                </a:solidFill>
              </a:defRPr>
            </a:lvl7pPr>
            <a:lvl8pPr lvl="7" algn="ctr" rtl="0">
              <a:spcBef>
                <a:spcPts val="0"/>
              </a:spcBef>
              <a:buClr>
                <a:srgbClr val="33CCFF"/>
              </a:buClr>
              <a:buSzPct val="100000"/>
              <a:buNone/>
              <a:defRPr sz="1800">
                <a:solidFill>
                  <a:srgbClr val="33CCFF"/>
                </a:solidFill>
              </a:defRPr>
            </a:lvl8pPr>
            <a:lvl9pPr lvl="8" algn="ctr" rtl="0">
              <a:spcBef>
                <a:spcPts val="0"/>
              </a:spcBef>
              <a:buClr>
                <a:srgbClr val="33CCFF"/>
              </a:buClr>
              <a:buSzPct val="100000"/>
              <a:buNone/>
              <a:defRPr sz="1800">
                <a:solidFill>
                  <a:srgbClr val="33CCFF"/>
                </a:solidFill>
              </a:defRPr>
            </a:lvl9pPr>
          </a:lstStyle>
          <a:p>
            <a:endParaRPr/>
          </a:p>
        </p:txBody>
      </p:sp>
    </p:spTree>
    <p:extLst>
      <p:ext uri="{BB962C8B-B14F-4D97-AF65-F5344CB8AC3E}">
        <p14:creationId xmlns:p14="http://schemas.microsoft.com/office/powerpoint/2010/main" val="2321994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1067087" y="912850"/>
            <a:ext cx="5972100" cy="6359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067087" y="1650547"/>
            <a:ext cx="5972100" cy="2764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314627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0000000-1234-1234-1234-123412341234}" type="slidenum">
              <a:rPr lang="es-EC" smtClean="0"/>
              <a:pPr/>
              <a:t>‹Nº›</a:t>
            </a:fld>
            <a:endParaRPr lang="es-EC"/>
          </a:p>
        </p:txBody>
      </p:sp>
    </p:spTree>
    <p:extLst>
      <p:ext uri="{BB962C8B-B14F-4D97-AF65-F5344CB8AC3E}">
        <p14:creationId xmlns:p14="http://schemas.microsoft.com/office/powerpoint/2010/main" val="325969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4317"/>
            <a:ext cx="7886700" cy="2138406"/>
          </a:xfrm>
        </p:spPr>
        <p:txBody>
          <a:bodyPr anchor="b">
            <a:normAutofit/>
          </a:bodyPr>
          <a:lstStyle>
            <a:lvl1pPr>
              <a:defRPr sz="4500" b="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3414475"/>
            <a:ext cx="7886700" cy="1125140"/>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50F84E2-2D7A-43CF-AC90-352A289A783A}" type="datetime1">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60655712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33845" y="1371600"/>
            <a:ext cx="3886200" cy="326350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371600"/>
            <a:ext cx="3886200" cy="326350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12952B5-7A2F-4CC8-B7CE-9234E21C2837}" type="datetime1">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13723811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261388"/>
            <a:ext cx="3867150" cy="619274"/>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Content Placeholder 3"/>
          <p:cNvSpPr>
            <a:spLocks noGrp="1"/>
          </p:cNvSpPr>
          <p:nvPr>
            <p:ph sz="half" idx="2"/>
          </p:nvPr>
        </p:nvSpPr>
        <p:spPr>
          <a:xfrm>
            <a:off x="633845" y="1880663"/>
            <a:ext cx="3867150" cy="276039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261388"/>
            <a:ext cx="3886201" cy="619274"/>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Content Placeholder 5"/>
          <p:cNvSpPr>
            <a:spLocks noGrp="1"/>
          </p:cNvSpPr>
          <p:nvPr>
            <p:ph sz="quarter" idx="4"/>
          </p:nvPr>
        </p:nvSpPr>
        <p:spPr>
          <a:xfrm>
            <a:off x="4629150" y="1880663"/>
            <a:ext cx="3886201" cy="276039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CE1DA07A-9201-4B4B-BAF2-015AFA30F520}" type="datetime1">
              <a:rPr lang="en-US" smtClean="0"/>
              <a:t>3/21/2018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23490996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D7E00A-486F-4252-8B1D-E32645521F49}" type="datetime1">
              <a:rPr lang="en-US" smtClean="0"/>
              <a:t>3/21/2018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a:p>
        </p:txBody>
      </p:sp>
      <p:sp>
        <p:nvSpPr>
          <p:cNvPr id="6" name="Title 5"/>
          <p:cNvSpPr>
            <a:spLocks noGrp="1"/>
          </p:cNvSpPr>
          <p:nvPr>
            <p:ph type="title"/>
          </p:nvPr>
        </p:nvSpPr>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205582130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smtClean="0"/>
              <a:t>3/21/2018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198151301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48"/>
          </a:xfrm>
        </p:spPr>
        <p:txBody>
          <a:bodyPr anchor="b">
            <a:normAutofit/>
          </a:bodyPr>
          <a:lstStyle>
            <a:lvl1pP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6200" y="742950"/>
            <a:ext cx="4629150" cy="36576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30936" y="1543049"/>
            <a:ext cx="2948940" cy="28575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AF6E2C9B-5FA2-460D-9BE7-B0812FC2A6FF}" type="datetime1">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4619065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50"/>
          </a:xfrm>
        </p:spPr>
        <p:txBody>
          <a:bodyPr anchor="b">
            <a:normAutofit/>
          </a:bodyPr>
          <a:lstStyle>
            <a:lvl1pP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3886200" y="742950"/>
            <a:ext cx="4629150" cy="3657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30936" y="1543050"/>
            <a:ext cx="2948940" cy="28575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374940-A916-4C8B-9648-02A2D3898F9E}" type="datetime1">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408465408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274320"/>
            <a:ext cx="7886700" cy="99417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3845" y="1371600"/>
            <a:ext cx="7886700" cy="326350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586B75A-687E-405C-8A0B-8D00578BA2C3}" type="datetime1">
              <a:rPr lang="en-US" smtClean="0"/>
              <a:t>3/21/2018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4767263"/>
            <a:ext cx="2057400" cy="273844"/>
          </a:xfrm>
          <a:prstGeom prst="rect">
            <a:avLst/>
          </a:prstGeom>
        </p:spPr>
        <p:txBody>
          <a:bodyPr vert="horz" lIns="91440" tIns="45720" rIns="91440" bIns="45720" rtlCol="0" anchor="ctr"/>
          <a:lstStyle>
            <a:lvl1pPr algn="r">
              <a:defRPr sz="825">
                <a:solidFill>
                  <a:schemeClr val="tx1">
                    <a:tint val="75000"/>
                  </a:schemeClr>
                </a:solidFill>
              </a:defRPr>
            </a:lvl1pPr>
          </a:lstStyle>
          <a:p>
            <a:fld id="{4FAB73BC-B049-4115-A692-8D63A059BFB8}" type="slidenum">
              <a:rPr lang="en-US" smtClean="0"/>
              <a:t>‹Nº›</a:t>
            </a:fld>
            <a:endParaRPr lang="en-US"/>
          </a:p>
        </p:txBody>
      </p:sp>
    </p:spTree>
    <p:extLst>
      <p:ext uri="{BB962C8B-B14F-4D97-AF65-F5344CB8AC3E}">
        <p14:creationId xmlns:p14="http://schemas.microsoft.com/office/powerpoint/2010/main" val="1691404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idx="1"/>
          </p:nvPr>
        </p:nvSpPr>
        <p:spPr>
          <a:xfrm>
            <a:off x="628650" y="1977522"/>
            <a:ext cx="7886700" cy="3067090"/>
          </a:xfrm>
          <a:prstGeom prst="rect">
            <a:avLst/>
          </a:prstGeom>
          <a:noFill/>
          <a:ln>
            <a:noFill/>
          </a:ln>
        </p:spPr>
        <p:txBody>
          <a:bodyPr spcFirstLastPara="1" wrap="square" lIns="68569" tIns="34275" rIns="68569" bIns="34275" anchor="t" anchorCtr="0">
            <a:noAutofit/>
          </a:bodyPr>
          <a:lstStyle/>
          <a:p>
            <a:pPr marL="0" indent="0" algn="ctr">
              <a:spcBef>
                <a:spcPts val="0"/>
              </a:spcBef>
              <a:buNone/>
            </a:pPr>
            <a:r>
              <a:rPr lang="es-ES" b="1" dirty="0"/>
              <a:t>PREDICCIÓN DE PERSONALIDAD DE PERFILES DE FACEBOOK UTILIZANDO APRENDIZAJE AUTOMÁTICO COMO APOYO A LA SELECCIÓN DE PERSONAL DE TALENTO HUMANO</a:t>
            </a:r>
            <a:endParaRPr sz="2250" b="1" dirty="0">
              <a:latin typeface="+mn-lt"/>
            </a:endParaRPr>
          </a:p>
          <a:p>
            <a:pPr marL="0" indent="0" algn="ctr">
              <a:lnSpc>
                <a:spcPct val="115000"/>
              </a:lnSpc>
              <a:spcBef>
                <a:spcPts val="0"/>
              </a:spcBef>
              <a:buNone/>
            </a:pPr>
            <a:endParaRPr lang="es-EC" sz="2250" b="1" dirty="0" smtClean="0">
              <a:latin typeface="+mn-lt"/>
            </a:endParaRPr>
          </a:p>
          <a:p>
            <a:pPr marL="0" indent="0" algn="ctr">
              <a:lnSpc>
                <a:spcPct val="115000"/>
              </a:lnSpc>
              <a:spcBef>
                <a:spcPts val="0"/>
              </a:spcBef>
              <a:buNone/>
            </a:pPr>
            <a:r>
              <a:rPr lang="es-ES" sz="2250" b="1" dirty="0"/>
              <a:t>SARCHI ALBUJA, ELVIS RAMIRO </a:t>
            </a:r>
            <a:endParaRPr sz="2250" b="1" dirty="0">
              <a:latin typeface="+mn-lt"/>
            </a:endParaRPr>
          </a:p>
          <a:p>
            <a:pPr marL="0" indent="0">
              <a:lnSpc>
                <a:spcPct val="115000"/>
              </a:lnSpc>
              <a:spcBef>
                <a:spcPts val="0"/>
              </a:spcBef>
              <a:buNone/>
            </a:pPr>
            <a:endParaRPr sz="2250" b="1" dirty="0">
              <a:latin typeface="+mn-lt"/>
            </a:endParaRPr>
          </a:p>
          <a:p>
            <a:pPr marL="0" indent="0" algn="ctr">
              <a:lnSpc>
                <a:spcPct val="115000"/>
              </a:lnSpc>
              <a:spcBef>
                <a:spcPts val="0"/>
              </a:spcBef>
              <a:buNone/>
            </a:pPr>
            <a:r>
              <a:rPr lang="es-EC" sz="2250" b="1" dirty="0" smtClean="0">
                <a:latin typeface="+mn-lt"/>
              </a:rPr>
              <a:t>ING. </a:t>
            </a:r>
            <a:r>
              <a:rPr lang="es-EC" sz="2250" b="1"/>
              <a:t>GUERRERO, GRACIELA</a:t>
            </a:r>
            <a:endParaRPr sz="2250" dirty="0">
              <a:latin typeface="+mn-lt"/>
            </a:endParaRPr>
          </a:p>
        </p:txBody>
      </p:sp>
      <p:pic>
        <p:nvPicPr>
          <p:cNvPr id="85" name="Shape 85"/>
          <p:cNvPicPr preferRelativeResize="0"/>
          <p:nvPr/>
        </p:nvPicPr>
        <p:blipFill rotWithShape="1">
          <a:blip r:embed="rId3">
            <a:alphaModFix/>
          </a:blip>
          <a:srcRect/>
          <a:stretch/>
        </p:blipFill>
        <p:spPr>
          <a:xfrm>
            <a:off x="1304510" y="331603"/>
            <a:ext cx="4810539" cy="1242407"/>
          </a:xfrm>
          <a:prstGeom prst="rect">
            <a:avLst/>
          </a:prstGeom>
          <a:noFill/>
          <a:ln>
            <a:noFill/>
          </a:ln>
        </p:spPr>
      </p:pic>
      <p:pic>
        <p:nvPicPr>
          <p:cNvPr id="86" name="Shape 86"/>
          <p:cNvPicPr preferRelativeResize="0"/>
          <p:nvPr/>
        </p:nvPicPr>
        <p:blipFill rotWithShape="1">
          <a:blip r:embed="rId4">
            <a:alphaModFix/>
          </a:blip>
          <a:srcRect l="71631" r="8804"/>
          <a:stretch/>
        </p:blipFill>
        <p:spPr>
          <a:xfrm>
            <a:off x="6115050" y="199419"/>
            <a:ext cx="1789043" cy="1645920"/>
          </a:xfrm>
          <a:prstGeom prst="rect">
            <a:avLst/>
          </a:prstGeom>
          <a:noFill/>
          <a:ln>
            <a:noFill/>
          </a:ln>
        </p:spPr>
      </p:pic>
    </p:spTree>
    <p:extLst>
      <p:ext uri="{BB962C8B-B14F-4D97-AF65-F5344CB8AC3E}">
        <p14:creationId xmlns:p14="http://schemas.microsoft.com/office/powerpoint/2010/main" val="4211470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5" name="Imagen 4"/>
          <p:cNvPicPr>
            <a:picLocks noChangeAspect="1"/>
          </p:cNvPicPr>
          <p:nvPr/>
        </p:nvPicPr>
        <p:blipFill rotWithShape="1">
          <a:blip r:embed="rId3"/>
          <a:srcRect l="833" t="7503"/>
          <a:stretch/>
        </p:blipFill>
        <p:spPr>
          <a:xfrm>
            <a:off x="0" y="-76201"/>
            <a:ext cx="9144000" cy="5302799"/>
          </a:xfrm>
          <a:prstGeom prst="rect">
            <a:avLst/>
          </a:prstGeom>
          <a:noFill/>
        </p:spPr>
      </p:pic>
      <p:sp>
        <p:nvSpPr>
          <p:cNvPr id="182" name="Shape 182"/>
          <p:cNvSpPr txBox="1">
            <a:spLocks noGrp="1"/>
          </p:cNvSpPr>
          <p:nvPr>
            <p:ph type="title"/>
          </p:nvPr>
        </p:nvSpPr>
        <p:spPr>
          <a:xfrm>
            <a:off x="0" y="413238"/>
            <a:ext cx="5972100" cy="635999"/>
          </a:xfrm>
          <a:prstGeom prst="rect">
            <a:avLst/>
          </a:prstGeom>
        </p:spPr>
        <p:txBody>
          <a:bodyPr lIns="91425" tIns="91425" rIns="91425" bIns="91425" anchor="b" anchorCtr="0">
            <a:noAutofit/>
          </a:bodyPr>
          <a:lstStyle/>
          <a:p>
            <a:pPr lvl="0"/>
            <a:r>
              <a:rPr lang="en" dirty="0" smtClean="0"/>
              <a:t>Extroversión(Extraversion)</a:t>
            </a:r>
            <a:endParaRPr lang="en" dirty="0"/>
          </a:p>
        </p:txBody>
      </p:sp>
      <p:sp>
        <p:nvSpPr>
          <p:cNvPr id="183" name="Shape 183"/>
          <p:cNvSpPr txBox="1">
            <a:spLocks noGrp="1"/>
          </p:cNvSpPr>
          <p:nvPr>
            <p:ph type="body" idx="1"/>
          </p:nvPr>
        </p:nvSpPr>
        <p:spPr>
          <a:xfrm>
            <a:off x="371630" y="1049237"/>
            <a:ext cx="5972100" cy="2764500"/>
          </a:xfrm>
          <a:prstGeom prst="rect">
            <a:avLst/>
          </a:prstGeom>
        </p:spPr>
        <p:txBody>
          <a:bodyPr lIns="91425" tIns="91425" rIns="91425" bIns="91425" anchor="t" anchorCtr="0">
            <a:noAutofit/>
          </a:bodyPr>
          <a:lstStyle/>
          <a:p>
            <a:pPr marL="228600" lvl="0" indent="0" rtl="0">
              <a:spcBef>
                <a:spcPts val="0"/>
              </a:spcBef>
              <a:buNone/>
            </a:pPr>
            <a:endParaRPr lang="en" dirty="0" smtClean="0"/>
          </a:p>
          <a:p>
            <a:pPr marL="457200" lvl="0" indent="-228600" rtl="0">
              <a:spcBef>
                <a:spcPts val="0"/>
              </a:spcBef>
            </a:pPr>
            <a:r>
              <a:rPr lang="es-ES" dirty="0"/>
              <a:t>A</a:t>
            </a:r>
            <a:r>
              <a:rPr lang="en" dirty="0" smtClean="0"/>
              <a:t>mistoso</a:t>
            </a:r>
          </a:p>
          <a:p>
            <a:pPr marL="457200" lvl="0" indent="-228600" rtl="0">
              <a:spcBef>
                <a:spcPts val="0"/>
              </a:spcBef>
            </a:pPr>
            <a:r>
              <a:rPr lang="en" dirty="0" smtClean="0"/>
              <a:t>Asertivo</a:t>
            </a:r>
            <a:endParaRPr lang="en" dirty="0"/>
          </a:p>
          <a:p>
            <a:pPr marL="457200" lvl="0" indent="-228600" rtl="0">
              <a:spcBef>
                <a:spcPts val="0"/>
              </a:spcBef>
            </a:pPr>
            <a:r>
              <a:rPr lang="en" dirty="0"/>
              <a:t>Energeticos</a:t>
            </a:r>
          </a:p>
          <a:p>
            <a:pPr marL="457200" lvl="0" indent="-228600" rtl="0">
              <a:spcBef>
                <a:spcPts val="0"/>
              </a:spcBef>
            </a:pPr>
            <a:r>
              <a:rPr lang="en" dirty="0" smtClean="0"/>
              <a:t>Sociables</a:t>
            </a:r>
            <a:endParaRPr lang="en" dirty="0"/>
          </a:p>
        </p:txBody>
      </p:sp>
    </p:spTree>
    <p:extLst>
      <p:ext uri="{BB962C8B-B14F-4D97-AF65-F5344CB8AC3E}">
        <p14:creationId xmlns:p14="http://schemas.microsoft.com/office/powerpoint/2010/main" val="2324603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246914"/>
          </a:xfrm>
          <a:prstGeom prst="rect">
            <a:avLst/>
          </a:prstGeom>
        </p:spPr>
      </p:pic>
      <p:sp>
        <p:nvSpPr>
          <p:cNvPr id="182" name="Shape 182"/>
          <p:cNvSpPr txBox="1">
            <a:spLocks noGrp="1"/>
          </p:cNvSpPr>
          <p:nvPr>
            <p:ph type="title"/>
          </p:nvPr>
        </p:nvSpPr>
        <p:spPr>
          <a:xfrm>
            <a:off x="461428" y="124896"/>
            <a:ext cx="5972100" cy="635999"/>
          </a:xfrm>
          <a:prstGeom prst="rect">
            <a:avLst/>
          </a:prstGeom>
        </p:spPr>
        <p:txBody>
          <a:bodyPr lIns="91425" tIns="91425" rIns="91425" bIns="91425" anchor="b" anchorCtr="0">
            <a:noAutofit/>
          </a:bodyPr>
          <a:lstStyle/>
          <a:p>
            <a:r>
              <a:rPr lang="es-ES" b="1" dirty="0" smtClean="0">
                <a:solidFill>
                  <a:schemeClr val="bg1"/>
                </a:solidFill>
              </a:rPr>
              <a:t>Amable </a:t>
            </a:r>
            <a:r>
              <a:rPr lang="es-ES" b="1" dirty="0">
                <a:solidFill>
                  <a:schemeClr val="bg1"/>
                </a:solidFill>
              </a:rPr>
              <a:t>(</a:t>
            </a:r>
            <a:r>
              <a:rPr lang="es-ES" b="1" dirty="0" err="1">
                <a:solidFill>
                  <a:schemeClr val="bg1"/>
                </a:solidFill>
              </a:rPr>
              <a:t>Agreeableness</a:t>
            </a:r>
            <a:r>
              <a:rPr lang="es-ES" b="1" dirty="0">
                <a:solidFill>
                  <a:schemeClr val="bg1"/>
                </a:solidFill>
              </a:rPr>
              <a:t>)</a:t>
            </a:r>
          </a:p>
        </p:txBody>
      </p:sp>
      <p:sp>
        <p:nvSpPr>
          <p:cNvPr id="183" name="Shape 183"/>
          <p:cNvSpPr txBox="1">
            <a:spLocks noGrp="1"/>
          </p:cNvSpPr>
          <p:nvPr>
            <p:ph type="body" idx="1"/>
          </p:nvPr>
        </p:nvSpPr>
        <p:spPr>
          <a:xfrm>
            <a:off x="71436" y="1163716"/>
            <a:ext cx="2293695" cy="1491561"/>
          </a:xfrm>
          <a:prstGeom prst="rect">
            <a:avLst/>
          </a:prstGeom>
        </p:spPr>
        <p:txBody>
          <a:bodyPr lIns="91425" tIns="91425" rIns="91425" bIns="91425" anchor="t" anchorCtr="0">
            <a:noAutofit/>
          </a:bodyPr>
          <a:lstStyle/>
          <a:p>
            <a:pPr marL="457200" lvl="0" indent="-228600" rtl="0">
              <a:spcBef>
                <a:spcPts val="0"/>
              </a:spcBef>
            </a:pPr>
            <a:r>
              <a:rPr lang="es-ES" dirty="0">
                <a:solidFill>
                  <a:schemeClr val="bg1"/>
                </a:solidFill>
              </a:rPr>
              <a:t>Cooperativo</a:t>
            </a:r>
          </a:p>
          <a:p>
            <a:pPr marL="457200" lvl="0" indent="-228600" rtl="0">
              <a:spcBef>
                <a:spcPts val="0"/>
              </a:spcBef>
            </a:pPr>
            <a:r>
              <a:rPr lang="es-ES" dirty="0">
                <a:solidFill>
                  <a:schemeClr val="bg1"/>
                </a:solidFill>
              </a:rPr>
              <a:t>Servicial</a:t>
            </a:r>
          </a:p>
          <a:p>
            <a:pPr marL="457200" lvl="0" indent="-228600" rtl="0">
              <a:spcBef>
                <a:spcPts val="0"/>
              </a:spcBef>
            </a:pPr>
            <a:r>
              <a:rPr lang="es-ES" dirty="0">
                <a:solidFill>
                  <a:schemeClr val="bg1"/>
                </a:solidFill>
              </a:rPr>
              <a:t>Confiable</a:t>
            </a:r>
          </a:p>
          <a:p>
            <a:pPr marL="457200" lvl="0" indent="-228600" rtl="0">
              <a:spcBef>
                <a:spcPts val="0"/>
              </a:spcBef>
            </a:pPr>
            <a:r>
              <a:rPr lang="es-ES" dirty="0">
                <a:solidFill>
                  <a:schemeClr val="bg1"/>
                </a:solidFill>
              </a:rPr>
              <a:t>Optimistas</a:t>
            </a:r>
          </a:p>
          <a:p>
            <a:pPr marL="457200" lvl="0" indent="-228600" rtl="0">
              <a:spcBef>
                <a:spcPts val="0"/>
              </a:spcBef>
            </a:pPr>
            <a:endParaRPr lang="es-ES" dirty="0"/>
          </a:p>
          <a:p>
            <a:pPr marL="457200" lvl="0" indent="-228600" rtl="0">
              <a:spcBef>
                <a:spcPts val="0"/>
              </a:spcBef>
            </a:pPr>
            <a:endParaRPr lang="en" dirty="0"/>
          </a:p>
        </p:txBody>
      </p:sp>
    </p:spTree>
    <p:extLst>
      <p:ext uri="{BB962C8B-B14F-4D97-AF65-F5344CB8AC3E}">
        <p14:creationId xmlns:p14="http://schemas.microsoft.com/office/powerpoint/2010/main" val="555874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117068"/>
            <a:ext cx="9144000" cy="5539467"/>
          </a:xfrm>
          <a:prstGeom prst="rect">
            <a:avLst/>
          </a:prstGeom>
        </p:spPr>
      </p:pic>
      <p:sp>
        <p:nvSpPr>
          <p:cNvPr id="182" name="Shape 182"/>
          <p:cNvSpPr txBox="1">
            <a:spLocks noGrp="1"/>
          </p:cNvSpPr>
          <p:nvPr>
            <p:ph type="title"/>
          </p:nvPr>
        </p:nvSpPr>
        <p:spPr>
          <a:xfrm>
            <a:off x="279540" y="267411"/>
            <a:ext cx="5972100" cy="635999"/>
          </a:xfrm>
          <a:prstGeom prst="rect">
            <a:avLst/>
          </a:prstGeom>
        </p:spPr>
        <p:txBody>
          <a:bodyPr lIns="91425" tIns="91425" rIns="91425" bIns="91425" anchor="b" anchorCtr="0">
            <a:noAutofit/>
          </a:bodyPr>
          <a:lstStyle/>
          <a:p>
            <a:r>
              <a:rPr lang="en-US" b="1" dirty="0">
                <a:solidFill>
                  <a:schemeClr val="bg1"/>
                </a:solidFill>
                <a:latin typeface="+mn-lt"/>
              </a:rPr>
              <a:t>Neuroticismo (</a:t>
            </a:r>
            <a:r>
              <a:rPr lang="es-ES" b="1" dirty="0" err="1">
                <a:solidFill>
                  <a:schemeClr val="bg1"/>
                </a:solidFill>
                <a:latin typeface="+mn-lt"/>
              </a:rPr>
              <a:t>Neuroticism</a:t>
            </a:r>
            <a:r>
              <a:rPr lang="en-US" b="1" dirty="0">
                <a:solidFill>
                  <a:schemeClr val="bg1"/>
                </a:solidFill>
                <a:latin typeface="+mn-lt"/>
              </a:rPr>
              <a:t>)</a:t>
            </a:r>
            <a:endParaRPr lang="es-ES" b="1" dirty="0">
              <a:solidFill>
                <a:schemeClr val="bg1"/>
              </a:solidFill>
              <a:latin typeface="+mn-lt"/>
            </a:endParaRPr>
          </a:p>
        </p:txBody>
      </p:sp>
      <p:sp>
        <p:nvSpPr>
          <p:cNvPr id="183" name="Shape 183"/>
          <p:cNvSpPr txBox="1">
            <a:spLocks noGrp="1"/>
          </p:cNvSpPr>
          <p:nvPr>
            <p:ph type="body" idx="1"/>
          </p:nvPr>
        </p:nvSpPr>
        <p:spPr>
          <a:xfrm>
            <a:off x="279540" y="1003771"/>
            <a:ext cx="2626441" cy="2764500"/>
          </a:xfrm>
          <a:prstGeom prst="rect">
            <a:avLst/>
          </a:prstGeom>
        </p:spPr>
        <p:txBody>
          <a:bodyPr lIns="91425" tIns="91425" rIns="91425" bIns="91425" anchor="t" anchorCtr="0">
            <a:noAutofit/>
          </a:bodyPr>
          <a:lstStyle/>
          <a:p>
            <a:pPr marL="457200" lvl="0" indent="-228600" rtl="0">
              <a:spcBef>
                <a:spcPts val="0"/>
              </a:spcBef>
            </a:pPr>
            <a:r>
              <a:rPr lang="es-ES" b="1" dirty="0">
                <a:solidFill>
                  <a:schemeClr val="bg1"/>
                </a:solidFill>
              </a:rPr>
              <a:t>Ansiosos</a:t>
            </a:r>
          </a:p>
          <a:p>
            <a:pPr marL="457200" lvl="0" indent="-228600" rtl="0">
              <a:spcBef>
                <a:spcPts val="0"/>
              </a:spcBef>
            </a:pPr>
            <a:r>
              <a:rPr lang="es-ES" b="1" dirty="0">
                <a:solidFill>
                  <a:schemeClr val="bg1"/>
                </a:solidFill>
              </a:rPr>
              <a:t>Inseguros</a:t>
            </a:r>
          </a:p>
          <a:p>
            <a:pPr marL="457200" lvl="0" indent="-228600" rtl="0">
              <a:spcBef>
                <a:spcPts val="0"/>
              </a:spcBef>
            </a:pPr>
            <a:r>
              <a:rPr lang="es-ES" b="1" dirty="0">
                <a:solidFill>
                  <a:schemeClr val="bg1"/>
                </a:solidFill>
              </a:rPr>
              <a:t>Sensibles</a:t>
            </a:r>
          </a:p>
          <a:p>
            <a:pPr marL="457200" lvl="0" indent="-228600" rtl="0">
              <a:spcBef>
                <a:spcPts val="0"/>
              </a:spcBef>
            </a:pPr>
            <a:r>
              <a:rPr lang="es-ES" b="1" dirty="0">
                <a:solidFill>
                  <a:schemeClr val="bg1"/>
                </a:solidFill>
              </a:rPr>
              <a:t>Negativos</a:t>
            </a:r>
          </a:p>
          <a:p>
            <a:pPr marL="457200" lvl="0" indent="-228600" rtl="0">
              <a:spcBef>
                <a:spcPts val="0"/>
              </a:spcBef>
            </a:pPr>
            <a:r>
              <a:rPr lang="es-ES" b="1" dirty="0">
                <a:solidFill>
                  <a:schemeClr val="bg1"/>
                </a:solidFill>
              </a:rPr>
              <a:t>Malhumorados</a:t>
            </a:r>
          </a:p>
          <a:p>
            <a:pPr marL="457200" lvl="0" indent="-228600" rtl="0">
              <a:spcBef>
                <a:spcPts val="0"/>
              </a:spcBef>
            </a:pPr>
            <a:endParaRPr lang="es-ES" dirty="0"/>
          </a:p>
          <a:p>
            <a:pPr marL="457200" lvl="0" indent="-228600" rtl="0">
              <a:spcBef>
                <a:spcPts val="0"/>
              </a:spcBef>
            </a:pPr>
            <a:endParaRPr lang="en" dirty="0"/>
          </a:p>
        </p:txBody>
      </p:sp>
    </p:spTree>
    <p:extLst>
      <p:ext uri="{BB962C8B-B14F-4D97-AF65-F5344CB8AC3E}">
        <p14:creationId xmlns:p14="http://schemas.microsoft.com/office/powerpoint/2010/main" val="33391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5780" y="208062"/>
            <a:ext cx="5972100" cy="635999"/>
          </a:xfrm>
        </p:spPr>
        <p:txBody>
          <a:bodyPr/>
          <a:lstStyle/>
          <a:p>
            <a:r>
              <a:rPr lang="es-ES" dirty="0"/>
              <a:t>Objetivo General</a:t>
            </a:r>
          </a:p>
        </p:txBody>
      </p:sp>
      <p:graphicFrame>
        <p:nvGraphicFramePr>
          <p:cNvPr id="4" name="Diagrama 3"/>
          <p:cNvGraphicFramePr/>
          <p:nvPr>
            <p:extLst>
              <p:ext uri="{D42A27DB-BD31-4B8C-83A1-F6EECF244321}">
                <p14:modId xmlns:p14="http://schemas.microsoft.com/office/powerpoint/2010/main" val="159902178"/>
              </p:ext>
            </p:extLst>
          </p:nvPr>
        </p:nvGraphicFramePr>
        <p:xfrm>
          <a:off x="211015" y="808892"/>
          <a:ext cx="8634047" cy="3930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6688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3751" y="74223"/>
            <a:ext cx="5972100" cy="635999"/>
          </a:xfrm>
        </p:spPr>
        <p:txBody>
          <a:bodyPr/>
          <a:lstStyle/>
          <a:p>
            <a:r>
              <a:rPr lang="es-ES" dirty="0"/>
              <a:t>Objetivos Específicos </a:t>
            </a:r>
          </a:p>
        </p:txBody>
      </p:sp>
      <p:graphicFrame>
        <p:nvGraphicFramePr>
          <p:cNvPr id="3" name="Diagrama 2"/>
          <p:cNvGraphicFramePr/>
          <p:nvPr>
            <p:extLst>
              <p:ext uri="{D42A27DB-BD31-4B8C-83A1-F6EECF244321}">
                <p14:modId xmlns:p14="http://schemas.microsoft.com/office/powerpoint/2010/main" val="2924648655"/>
              </p:ext>
            </p:extLst>
          </p:nvPr>
        </p:nvGraphicFramePr>
        <p:xfrm>
          <a:off x="70337" y="74223"/>
          <a:ext cx="8959363" cy="5438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Resultado de imagen para objetivos dibuj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2" y="3813717"/>
            <a:ext cx="1400527" cy="119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254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9286" b="6996"/>
          <a:stretch/>
        </p:blipFill>
        <p:spPr bwMode="auto">
          <a:xfrm>
            <a:off x="0" y="-5047"/>
            <a:ext cx="9144000" cy="514854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05440" y="70338"/>
            <a:ext cx="5972100" cy="635999"/>
          </a:xfrm>
        </p:spPr>
        <p:txBody>
          <a:bodyPr>
            <a:noAutofit/>
          </a:bodyPr>
          <a:lstStyle/>
          <a:p>
            <a:r>
              <a:rPr lang="es-ES" sz="4000" b="1" dirty="0" smtClean="0"/>
              <a:t>Desarrollo</a:t>
            </a:r>
            <a:endParaRPr lang="es-ES" sz="4000" b="1" dirty="0"/>
          </a:p>
        </p:txBody>
      </p:sp>
    </p:spTree>
    <p:extLst>
      <p:ext uri="{BB962C8B-B14F-4D97-AF65-F5344CB8AC3E}">
        <p14:creationId xmlns:p14="http://schemas.microsoft.com/office/powerpoint/2010/main" val="2394495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46119" y="1950341"/>
            <a:ext cx="5972100" cy="635999"/>
          </a:xfrm>
        </p:spPr>
        <p:txBody>
          <a:bodyPr/>
          <a:lstStyle/>
          <a:p>
            <a:r>
              <a:rPr lang="es-ES" dirty="0" smtClean="0"/>
              <a:t>Arquitectura</a:t>
            </a:r>
            <a:endParaRPr lang="es-ES"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631" y="52678"/>
            <a:ext cx="6084277" cy="4923074"/>
          </a:xfrm>
          <a:prstGeom prst="rect">
            <a:avLst/>
          </a:prstGeom>
        </p:spPr>
      </p:pic>
    </p:spTree>
    <p:extLst>
      <p:ext uri="{BB962C8B-B14F-4D97-AF65-F5344CB8AC3E}">
        <p14:creationId xmlns:p14="http://schemas.microsoft.com/office/powerpoint/2010/main" val="3838585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715" y="74701"/>
            <a:ext cx="7315199" cy="5068799"/>
          </a:xfrm>
          <a:prstGeom prst="rect">
            <a:avLst/>
          </a:prstGeom>
        </p:spPr>
      </p:pic>
      <p:sp>
        <p:nvSpPr>
          <p:cNvPr id="2" name="Título 1"/>
          <p:cNvSpPr>
            <a:spLocks noGrp="1"/>
          </p:cNvSpPr>
          <p:nvPr>
            <p:ph type="title"/>
          </p:nvPr>
        </p:nvSpPr>
        <p:spPr>
          <a:xfrm>
            <a:off x="240611" y="0"/>
            <a:ext cx="5972100" cy="635999"/>
          </a:xfrm>
        </p:spPr>
        <p:txBody>
          <a:bodyPr/>
          <a:lstStyle/>
          <a:p>
            <a:r>
              <a:rPr lang="es-ES" dirty="0" smtClean="0"/>
              <a:t>Aplicación Facebook</a:t>
            </a:r>
            <a:endParaRPr lang="es-ES" dirty="0"/>
          </a:p>
        </p:txBody>
      </p:sp>
    </p:spTree>
    <p:extLst>
      <p:ext uri="{BB962C8B-B14F-4D97-AF65-F5344CB8AC3E}">
        <p14:creationId xmlns:p14="http://schemas.microsoft.com/office/powerpoint/2010/main" val="3710187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123" y="77875"/>
            <a:ext cx="6518843" cy="4987750"/>
          </a:xfrm>
          <a:prstGeom prst="rect">
            <a:avLst/>
          </a:prstGeom>
        </p:spPr>
      </p:pic>
      <p:sp>
        <p:nvSpPr>
          <p:cNvPr id="2" name="Título 1"/>
          <p:cNvSpPr>
            <a:spLocks noGrp="1"/>
          </p:cNvSpPr>
          <p:nvPr>
            <p:ph type="title"/>
          </p:nvPr>
        </p:nvSpPr>
        <p:spPr>
          <a:xfrm>
            <a:off x="240610" y="323765"/>
            <a:ext cx="5972100" cy="635999"/>
          </a:xfrm>
        </p:spPr>
        <p:txBody>
          <a:bodyPr/>
          <a:lstStyle/>
          <a:p>
            <a:r>
              <a:rPr lang="es-ES" dirty="0" err="1" smtClean="0"/>
              <a:t>Heroku</a:t>
            </a:r>
            <a:r>
              <a:rPr lang="es-ES" dirty="0" smtClean="0"/>
              <a:t> </a:t>
            </a:r>
            <a:endParaRPr lang="es-ES" dirty="0"/>
          </a:p>
        </p:txBody>
      </p:sp>
    </p:spTree>
    <p:extLst>
      <p:ext uri="{BB962C8B-B14F-4D97-AF65-F5344CB8AC3E}">
        <p14:creationId xmlns:p14="http://schemas.microsoft.com/office/powerpoint/2010/main" val="621407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9742" y="95165"/>
            <a:ext cx="7039420" cy="635999"/>
          </a:xfrm>
        </p:spPr>
        <p:txBody>
          <a:bodyPr>
            <a:normAutofit fontScale="90000"/>
          </a:bodyPr>
          <a:lstStyle/>
          <a:p>
            <a:r>
              <a:rPr lang="es-ES" dirty="0"/>
              <a:t>Palabras más usadas según la </a:t>
            </a:r>
            <a:r>
              <a:rPr lang="es-ES" dirty="0" smtClean="0"/>
              <a:t>personalidad</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3632509632"/>
              </p:ext>
            </p:extLst>
          </p:nvPr>
        </p:nvGraphicFramePr>
        <p:xfrm>
          <a:off x="474784" y="795683"/>
          <a:ext cx="6494877" cy="4132381"/>
        </p:xfrm>
        <a:graphic>
          <a:graphicData uri="http://schemas.openxmlformats.org/drawingml/2006/table">
            <a:tbl>
              <a:tblPr firstRow="1" firstCol="1" bandRow="1"/>
              <a:tblGrid>
                <a:gridCol w="1904955">
                  <a:extLst>
                    <a:ext uri="{9D8B030D-6E8A-4147-A177-3AD203B41FA5}">
                      <a16:colId xmlns:a16="http://schemas.microsoft.com/office/drawing/2014/main" val="1525733278"/>
                    </a:ext>
                  </a:extLst>
                </a:gridCol>
                <a:gridCol w="4589922">
                  <a:extLst>
                    <a:ext uri="{9D8B030D-6E8A-4147-A177-3AD203B41FA5}">
                      <a16:colId xmlns:a16="http://schemas.microsoft.com/office/drawing/2014/main" val="601293036"/>
                    </a:ext>
                  </a:extLst>
                </a:gridCol>
              </a:tblGrid>
              <a:tr h="393561">
                <a:tc>
                  <a:txBody>
                    <a:bodyPr/>
                    <a:lstStyle/>
                    <a:p>
                      <a:pPr algn="just">
                        <a:lnSpc>
                          <a:spcPct val="150000"/>
                        </a:lnSpc>
                        <a:spcAft>
                          <a:spcPts val="0"/>
                        </a:spcAft>
                      </a:pPr>
                      <a:r>
                        <a:rPr lang="es-ES" sz="1100" dirty="0" smtClean="0">
                          <a:solidFill>
                            <a:srgbClr val="FFFFFF"/>
                          </a:solidFill>
                          <a:effectLst/>
                          <a:latin typeface="Arial" panose="020B0604020202020204" pitchFamily="34" charset="0"/>
                          <a:ea typeface="Times New Roman" panose="02020603050405020304" pitchFamily="18" charset="0"/>
                        </a:rPr>
                        <a:t>Personalidades</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l">
                        <a:lnSpc>
                          <a:spcPct val="150000"/>
                        </a:lnSpc>
                        <a:spcAft>
                          <a:spcPts val="0"/>
                        </a:spcAft>
                      </a:pPr>
                      <a:r>
                        <a:rPr lang="es-ES" sz="1100" dirty="0" smtClean="0">
                          <a:solidFill>
                            <a:srgbClr val="FFFFFF"/>
                          </a:solidFill>
                          <a:effectLst/>
                          <a:latin typeface="Arial" panose="020B0604020202020204" pitchFamily="34" charset="0"/>
                          <a:ea typeface="Times New Roman" panose="02020603050405020304" pitchFamily="18" charset="0"/>
                        </a:rPr>
                        <a:t>Palabras más usadas según la personalidad</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8856" marR="38856"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468284135"/>
                  </a:ext>
                </a:extLst>
              </a:tr>
              <a:tr h="787120">
                <a:tc>
                  <a:txBody>
                    <a:bodyPr/>
                    <a:lstStyle/>
                    <a:p>
                      <a:pPr algn="l">
                        <a:lnSpc>
                          <a:spcPct val="150000"/>
                        </a:lnSpc>
                        <a:spcAft>
                          <a:spcPts val="0"/>
                        </a:spcAft>
                      </a:pPr>
                      <a:r>
                        <a:rPr lang="es-ES" sz="1100" dirty="0">
                          <a:solidFill>
                            <a:srgbClr val="000000"/>
                          </a:solidFill>
                          <a:effectLst/>
                          <a:latin typeface="Arial" panose="020B0604020202020204" pitchFamily="34" charset="0"/>
                          <a:ea typeface="Times New Roman" panose="02020603050405020304" pitchFamily="18" charset="0"/>
                        </a:rPr>
                        <a:t>Neuroticismo </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s-ES" sz="1100" dirty="0">
                          <a:solidFill>
                            <a:srgbClr val="000000"/>
                          </a:solidFill>
                          <a:effectLst/>
                          <a:latin typeface="Arial" panose="020B0604020202020204" pitchFamily="34" charset="0"/>
                          <a:ea typeface="Times New Roman" panose="02020603050405020304" pitchFamily="18" charset="0"/>
                        </a:rPr>
                        <a:t>terrible, aunque, perezoso, peor, deprimente, ironía, camino, terrible, sur, estresante, horrible, ordenar, visitó, molesto, avergonzado, suelo, prohibición, antiguo, invitado, completado.</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004860386"/>
                  </a:ext>
                </a:extLst>
              </a:tr>
              <a:tr h="787120">
                <a:tc>
                  <a:txBody>
                    <a:bodyPr/>
                    <a:lstStyle/>
                    <a:p>
                      <a:pPr algn="l">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Extraversión</a:t>
                      </a:r>
                      <a:endParaRPr lang="es-ES" sz="110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50000"/>
                        </a:lnSpc>
                        <a:spcAft>
                          <a:spcPts val="0"/>
                        </a:spcAft>
                      </a:pPr>
                      <a:r>
                        <a:rPr lang="es-ES" sz="1100" dirty="0">
                          <a:solidFill>
                            <a:srgbClr val="000000"/>
                          </a:solidFill>
                          <a:effectLst/>
                          <a:latin typeface="Arial" panose="020B0604020202020204" pitchFamily="34" charset="0"/>
                          <a:ea typeface="Times New Roman" panose="02020603050405020304" pitchFamily="18" charset="0"/>
                        </a:rPr>
                        <a:t>Bar, otro, bebidas, restaurante, baile, restaurantes, gatos, abuelo, Miami, innumerable, bebida, disparo, computadora, niñas, gloriosa, menor, piscina, multitud, cantó, asado, </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971839753"/>
                  </a:ext>
                </a:extLst>
              </a:tr>
              <a:tr h="787120">
                <a:tc>
                  <a:txBody>
                    <a:bodyPr/>
                    <a:lstStyle/>
                    <a:p>
                      <a:pPr algn="l">
                        <a:lnSpc>
                          <a:spcPct val="150000"/>
                        </a:lnSpc>
                        <a:spcAft>
                          <a:spcPts val="0"/>
                        </a:spcAft>
                      </a:pPr>
                      <a:r>
                        <a:rPr lang="es-ES" sz="1100" dirty="0">
                          <a:solidFill>
                            <a:srgbClr val="000000"/>
                          </a:solidFill>
                          <a:effectLst/>
                          <a:latin typeface="Arial" panose="020B0604020202020204" pitchFamily="34" charset="0"/>
                          <a:ea typeface="Times New Roman" panose="02020603050405020304" pitchFamily="18" charset="0"/>
                        </a:rPr>
                        <a:t>Apertura a la experiencia</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Folk, humanos, de, poeta, arte, por, universo, poesía, narrativa, cultura, sorteo, siglo, sexual, películas, novela. Décadas, tinta, pasaje, literatura, blues.</a:t>
                      </a:r>
                      <a:endParaRPr lang="es-ES" sz="110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847643971"/>
                  </a:ext>
                </a:extLst>
              </a:tr>
              <a:tr h="787120">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Amabilidad</a:t>
                      </a:r>
                      <a:endParaRPr lang="es-ES" sz="110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50000"/>
                        </a:lnSpc>
                        <a:spcAft>
                          <a:spcPts val="0"/>
                        </a:spcAft>
                      </a:pPr>
                      <a:r>
                        <a:rPr lang="es-ES" sz="1100" dirty="0">
                          <a:solidFill>
                            <a:srgbClr val="000000"/>
                          </a:solidFill>
                          <a:effectLst/>
                          <a:latin typeface="Arial" panose="020B0604020202020204" pitchFamily="34" charset="0"/>
                          <a:ea typeface="Times New Roman" panose="02020603050405020304" pitchFamily="18" charset="0"/>
                        </a:rPr>
                        <a:t>Maravilloso, juntos, visitar, mañana, primavera, porno, caminado, hermoso, quedar, sintió, costo, compartir, gris, alegría, tarde, día, momentos, abrazo, contento, joder.</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89634699"/>
                  </a:ext>
                </a:extLst>
              </a:tr>
              <a:tr h="590340">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Responsable</a:t>
                      </a:r>
                      <a:endParaRPr lang="es-ES" sz="110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s-ES" sz="1100" dirty="0">
                          <a:solidFill>
                            <a:srgbClr val="000000"/>
                          </a:solidFill>
                          <a:effectLst/>
                          <a:latin typeface="Arial" panose="020B0604020202020204" pitchFamily="34" charset="0"/>
                          <a:ea typeface="Times New Roman" panose="02020603050405020304" pitchFamily="18" charset="0"/>
                        </a:rPr>
                        <a:t>Completado, aventura, estúpido, aburrido, aventuras, desesperado, disfrutar, decir, </a:t>
                      </a:r>
                      <a:r>
                        <a:rPr lang="es-ES" sz="1100" dirty="0" err="1">
                          <a:solidFill>
                            <a:srgbClr val="000000"/>
                          </a:solidFill>
                          <a:effectLst/>
                          <a:latin typeface="Arial" panose="020B0604020202020204" pitchFamily="34" charset="0"/>
                          <a:ea typeface="Times New Roman" panose="02020603050405020304" pitchFamily="18" charset="0"/>
                        </a:rPr>
                        <a:t>Hawai</a:t>
                      </a:r>
                      <a:r>
                        <a:rPr lang="es-ES" sz="1100" dirty="0">
                          <a:solidFill>
                            <a:srgbClr val="000000"/>
                          </a:solidFill>
                          <a:effectLst/>
                          <a:latin typeface="Arial" panose="020B0604020202020204" pitchFamily="34" charset="0"/>
                          <a:ea typeface="Times New Roman" panose="02020603050405020304" pitchFamily="18" charset="0"/>
                        </a:rPr>
                        <a:t>, pronunciar, esos, extremo, baraja</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8856" marR="38856"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23806553"/>
                  </a:ext>
                </a:extLst>
              </a:tr>
            </a:tbl>
          </a:graphicData>
        </a:graphic>
      </p:graphicFrame>
      <p:sp>
        <p:nvSpPr>
          <p:cNvPr id="7" name="Rectángulo 6"/>
          <p:cNvSpPr/>
          <p:nvPr/>
        </p:nvSpPr>
        <p:spPr>
          <a:xfrm>
            <a:off x="6969661" y="4684806"/>
            <a:ext cx="1407758" cy="307777"/>
          </a:xfrm>
          <a:prstGeom prst="rect">
            <a:avLst/>
          </a:prstGeom>
        </p:spPr>
        <p:txBody>
          <a:bodyPr wrap="none">
            <a:spAutoFit/>
          </a:bodyPr>
          <a:lstStyle/>
          <a:p>
            <a:r>
              <a:rPr lang="es-ES" dirty="0"/>
              <a:t>(</a:t>
            </a:r>
            <a:r>
              <a:rPr lang="es-ES" dirty="0" err="1"/>
              <a:t>Yarkoni</a:t>
            </a:r>
            <a:r>
              <a:rPr lang="es-ES" dirty="0"/>
              <a:t>, 2010)</a:t>
            </a:r>
          </a:p>
        </p:txBody>
      </p:sp>
    </p:spTree>
    <p:extLst>
      <p:ext uri="{BB962C8B-B14F-4D97-AF65-F5344CB8AC3E}">
        <p14:creationId xmlns:p14="http://schemas.microsoft.com/office/powerpoint/2010/main" val="1472055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3"/>
            <a:ext cx="9143999" cy="5142587"/>
          </a:xfrm>
          <a:prstGeom prst="rect">
            <a:avLst/>
          </a:prstGeom>
        </p:spPr>
      </p:pic>
      <p:sp>
        <p:nvSpPr>
          <p:cNvPr id="5" name="Shape 91"/>
          <p:cNvSpPr txBox="1">
            <a:spLocks/>
          </p:cNvSpPr>
          <p:nvPr/>
        </p:nvSpPr>
        <p:spPr>
          <a:xfrm>
            <a:off x="2441274" y="232211"/>
            <a:ext cx="4287329" cy="673563"/>
          </a:xfrm>
          <a:prstGeom prst="rect">
            <a:avLst/>
          </a:prstGeom>
          <a:noFill/>
          <a:ln>
            <a:noFill/>
          </a:ln>
        </p:spPr>
        <p:txBody>
          <a:bodyPr spcFirstLastPara="1" wrap="square" lIns="91425" tIns="45700" rIns="91425" bIns="45700" anchor="b"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
                <a:schemeClr val="dk1"/>
              </a:buClr>
              <a:buSzPts val="6000"/>
              <a:buFont typeface="Calibri"/>
              <a:buNone/>
            </a:pPr>
            <a:r>
              <a:rPr lang="es-EC" sz="4800" dirty="0" smtClean="0">
                <a:solidFill>
                  <a:schemeClr val="dk1"/>
                </a:solidFill>
                <a:ea typeface="Calibri"/>
                <a:cs typeface="Calibri"/>
                <a:sym typeface="Calibri"/>
              </a:rPr>
              <a:t>AGENDA</a:t>
            </a:r>
            <a:endParaRPr lang="es-EC" dirty="0"/>
          </a:p>
        </p:txBody>
      </p:sp>
      <p:sp>
        <p:nvSpPr>
          <p:cNvPr id="6" name="Shape 92"/>
          <p:cNvSpPr txBox="1">
            <a:spLocks/>
          </p:cNvSpPr>
          <p:nvPr/>
        </p:nvSpPr>
        <p:spPr>
          <a:xfrm>
            <a:off x="1283455" y="873469"/>
            <a:ext cx="7165674" cy="3505230"/>
          </a:xfrm>
          <a:prstGeom prst="rect">
            <a:avLst/>
          </a:prstGeom>
          <a:noFill/>
          <a:ln>
            <a:noFill/>
          </a:ln>
        </p:spPr>
        <p:txBody>
          <a:bodyPr spcFirstLastPara="1" wrap="square" lIns="91425" tIns="45700" rIns="91425" bIns="45700" anchor="t" anchorCtr="0">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342900" indent="-342900" algn="just">
              <a:spcBef>
                <a:spcPts val="0"/>
              </a:spcBef>
              <a:buClr>
                <a:schemeClr val="dk1"/>
              </a:buClr>
              <a:buSzPts val="2400"/>
              <a:buFont typeface="Arial"/>
              <a:buChar char="•"/>
            </a:pPr>
            <a:r>
              <a:rPr lang="es-ES" sz="2400" dirty="0" smtClean="0">
                <a:solidFill>
                  <a:schemeClr val="dk1"/>
                </a:solidFill>
                <a:ea typeface="Calibri"/>
                <a:cs typeface="Calibri"/>
                <a:sym typeface="Calibri"/>
              </a:rPr>
              <a:t>Antecedentes</a:t>
            </a:r>
            <a:endParaRPr lang="es-ES" sz="2400" dirty="0" smtClean="0"/>
          </a:p>
          <a:p>
            <a:pPr marL="342900" indent="-342900" algn="just">
              <a:spcBef>
                <a:spcPts val="1000"/>
              </a:spcBef>
              <a:buClr>
                <a:schemeClr val="dk1"/>
              </a:buClr>
              <a:buSzPts val="2400"/>
              <a:buFont typeface="Arial"/>
              <a:buChar char="•"/>
            </a:pPr>
            <a:r>
              <a:rPr lang="es-ES" sz="2400" dirty="0" smtClean="0">
                <a:solidFill>
                  <a:schemeClr val="dk1"/>
                </a:solidFill>
                <a:ea typeface="Calibri"/>
                <a:cs typeface="Calibri"/>
                <a:sym typeface="Calibri"/>
              </a:rPr>
              <a:t>Problema</a:t>
            </a:r>
            <a:endParaRPr lang="es-ES" sz="2400" dirty="0" smtClean="0"/>
          </a:p>
          <a:p>
            <a:pPr marL="342900" indent="-342900" algn="just">
              <a:spcBef>
                <a:spcPts val="1000"/>
              </a:spcBef>
              <a:buClr>
                <a:schemeClr val="dk1"/>
              </a:buClr>
              <a:buSzPts val="2400"/>
              <a:buFont typeface="Arial"/>
              <a:buChar char="•"/>
            </a:pPr>
            <a:r>
              <a:rPr lang="es-ES" sz="2400" dirty="0" smtClean="0">
                <a:solidFill>
                  <a:schemeClr val="dk1"/>
                </a:solidFill>
                <a:ea typeface="Calibri"/>
                <a:cs typeface="Calibri"/>
                <a:sym typeface="Calibri"/>
              </a:rPr>
              <a:t>Objetivos</a:t>
            </a:r>
            <a:endParaRPr lang="es-ES" sz="2400" dirty="0" smtClean="0"/>
          </a:p>
          <a:p>
            <a:pPr marL="342900" indent="-342900" algn="just">
              <a:spcBef>
                <a:spcPts val="1000"/>
              </a:spcBef>
              <a:buClr>
                <a:schemeClr val="dk1"/>
              </a:buClr>
              <a:buSzPts val="2400"/>
              <a:buFont typeface="Arial"/>
              <a:buChar char="•"/>
            </a:pPr>
            <a:r>
              <a:rPr lang="es-ES" sz="2400" dirty="0" smtClean="0">
                <a:solidFill>
                  <a:schemeClr val="dk1"/>
                </a:solidFill>
                <a:ea typeface="Calibri"/>
                <a:cs typeface="Calibri"/>
                <a:sym typeface="Calibri"/>
              </a:rPr>
              <a:t>Desarrollo</a:t>
            </a:r>
            <a:endParaRPr lang="es-ES" sz="2400" dirty="0" smtClean="0"/>
          </a:p>
          <a:p>
            <a:pPr marL="342900" indent="-342900" algn="just">
              <a:spcBef>
                <a:spcPts val="1000"/>
              </a:spcBef>
              <a:buClr>
                <a:schemeClr val="dk1"/>
              </a:buClr>
              <a:buSzPts val="2400"/>
              <a:buFont typeface="Arial"/>
              <a:buChar char="•"/>
            </a:pPr>
            <a:r>
              <a:rPr lang="es-ES" sz="2400" dirty="0" smtClean="0">
                <a:solidFill>
                  <a:schemeClr val="dk1"/>
                </a:solidFill>
                <a:ea typeface="Calibri"/>
                <a:cs typeface="Calibri"/>
                <a:sym typeface="Calibri"/>
              </a:rPr>
              <a:t>Resultados</a:t>
            </a:r>
            <a:endParaRPr lang="es-ES" sz="2400" dirty="0" smtClean="0"/>
          </a:p>
          <a:p>
            <a:pPr marL="342900" indent="-342900" algn="just">
              <a:spcBef>
                <a:spcPts val="1000"/>
              </a:spcBef>
              <a:buClr>
                <a:schemeClr val="dk1"/>
              </a:buClr>
              <a:buSzPts val="2400"/>
              <a:buFont typeface="Arial"/>
              <a:buChar char="•"/>
            </a:pPr>
            <a:r>
              <a:rPr lang="es-ES" sz="2400" dirty="0" smtClean="0">
                <a:solidFill>
                  <a:schemeClr val="dk1"/>
                </a:solidFill>
                <a:ea typeface="Calibri"/>
                <a:cs typeface="Calibri"/>
                <a:sym typeface="Calibri"/>
              </a:rPr>
              <a:t>Conclusiones</a:t>
            </a:r>
          </a:p>
          <a:p>
            <a:pPr marL="342900" indent="-342900" algn="just">
              <a:spcBef>
                <a:spcPts val="1000"/>
              </a:spcBef>
              <a:buClr>
                <a:schemeClr val="dk1"/>
              </a:buClr>
              <a:buSzPts val="2400"/>
              <a:buFont typeface="Arial"/>
              <a:buChar char="•"/>
            </a:pPr>
            <a:r>
              <a:rPr lang="es-ES" sz="2400" dirty="0" smtClean="0"/>
              <a:t>Recomendaciones</a:t>
            </a:r>
          </a:p>
          <a:p>
            <a:pPr marL="342900" indent="-342900" algn="just">
              <a:spcBef>
                <a:spcPts val="1000"/>
              </a:spcBef>
              <a:buClr>
                <a:schemeClr val="dk1"/>
              </a:buClr>
              <a:buSzPts val="2400"/>
              <a:buFont typeface="Arial"/>
              <a:buChar char="•"/>
            </a:pPr>
            <a:r>
              <a:rPr lang="es-ES" sz="2400" dirty="0" smtClean="0">
                <a:solidFill>
                  <a:schemeClr val="dk1"/>
                </a:solidFill>
                <a:ea typeface="Calibri"/>
                <a:cs typeface="Calibri"/>
                <a:sym typeface="Calibri"/>
              </a:rPr>
              <a:t>Líneas de Trabajo Futuro</a:t>
            </a:r>
            <a:endParaRPr lang="es-ES" sz="2400" dirty="0" smtClean="0"/>
          </a:p>
          <a:p>
            <a:pPr marL="342900" indent="-190500" algn="just">
              <a:spcBef>
                <a:spcPts val="1000"/>
              </a:spcBef>
              <a:buClr>
                <a:schemeClr val="dk1"/>
              </a:buClr>
              <a:buSzPts val="2400"/>
              <a:buFont typeface="Arial"/>
              <a:buNone/>
            </a:pPr>
            <a:endParaRPr lang="es-ES" sz="24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441" y="0"/>
            <a:ext cx="5972100" cy="635999"/>
          </a:xfrm>
        </p:spPr>
        <p:txBody>
          <a:bodyPr>
            <a:noAutofit/>
          </a:bodyPr>
          <a:lstStyle/>
          <a:p>
            <a:pPr lvl="2" algn="l" defTabSz="685800" rtl="0">
              <a:lnSpc>
                <a:spcPct val="90000"/>
              </a:lnSpc>
            </a:pPr>
            <a:r>
              <a:rPr lang="es-ES" sz="2400" b="1" dirty="0"/>
              <a:t>Análisis del texto de las </a:t>
            </a:r>
            <a:r>
              <a:rPr lang="es-ES" sz="2400" b="1" dirty="0" smtClean="0"/>
              <a:t>publicaciones</a:t>
            </a:r>
            <a:endParaRPr lang="es-ES" sz="2400" dirty="0"/>
          </a:p>
        </p:txBody>
      </p:sp>
      <p:graphicFrame>
        <p:nvGraphicFramePr>
          <p:cNvPr id="5" name="Diagrama 4"/>
          <p:cNvGraphicFramePr/>
          <p:nvPr>
            <p:extLst>
              <p:ext uri="{D42A27DB-BD31-4B8C-83A1-F6EECF244321}">
                <p14:modId xmlns:p14="http://schemas.microsoft.com/office/powerpoint/2010/main" val="280711879"/>
              </p:ext>
            </p:extLst>
          </p:nvPr>
        </p:nvGraphicFramePr>
        <p:xfrm>
          <a:off x="653849" y="782515"/>
          <a:ext cx="8120874" cy="4176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441" y="3393831"/>
            <a:ext cx="1424354" cy="14243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16818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8306"/>
            <a:ext cx="5972100" cy="635999"/>
          </a:xfrm>
        </p:spPr>
        <p:txBody>
          <a:bodyPr>
            <a:normAutofit/>
          </a:bodyPr>
          <a:lstStyle/>
          <a:p>
            <a:pPr lvl="1" algn="l" defTabSz="685800" rtl="0">
              <a:lnSpc>
                <a:spcPct val="90000"/>
              </a:lnSpc>
            </a:pPr>
            <a:r>
              <a:rPr lang="es-ES" sz="2400" b="1" dirty="0"/>
              <a:t>Test de </a:t>
            </a:r>
            <a:r>
              <a:rPr lang="es-ES" sz="2400" b="1" dirty="0" smtClean="0"/>
              <a:t>Personalidad</a:t>
            </a:r>
            <a:endParaRPr lang="es-ES" sz="2400" dirty="0"/>
          </a:p>
        </p:txBody>
      </p:sp>
      <p:sp>
        <p:nvSpPr>
          <p:cNvPr id="3" name="Marcador de texto 2"/>
          <p:cNvSpPr>
            <a:spLocks noGrp="1"/>
          </p:cNvSpPr>
          <p:nvPr>
            <p:ph type="body" idx="1"/>
          </p:nvPr>
        </p:nvSpPr>
        <p:spPr>
          <a:xfrm>
            <a:off x="7025268" y="4709986"/>
            <a:ext cx="1871001" cy="433514"/>
          </a:xfrm>
        </p:spPr>
        <p:txBody>
          <a:bodyPr>
            <a:normAutofit fontScale="70000" lnSpcReduction="20000"/>
          </a:bodyPr>
          <a:lstStyle/>
          <a:p>
            <a:pPr marL="0" indent="0">
              <a:buNone/>
            </a:pPr>
            <a:r>
              <a:rPr lang="es-ES" dirty="0" smtClean="0"/>
              <a:t>(</a:t>
            </a:r>
            <a:r>
              <a:rPr lang="es-ES" dirty="0"/>
              <a:t>Oliver P. John, 2008) </a:t>
            </a:r>
            <a:endParaRPr lang="es-ES" dirty="0" smtClean="0"/>
          </a:p>
          <a:p>
            <a:pPr marL="0" indent="0">
              <a:buNone/>
            </a:pPr>
            <a:endParaRPr lang="es-ES" dirty="0" smtClean="0"/>
          </a:p>
        </p:txBody>
      </p:sp>
      <p:pic>
        <p:nvPicPr>
          <p:cNvPr id="4" name="Imagen 3"/>
          <p:cNvPicPr/>
          <p:nvPr/>
        </p:nvPicPr>
        <p:blipFill rotWithShape="1">
          <a:blip r:embed="rId3"/>
          <a:srcRect l="5553" t="6580" r="3487" b="29914"/>
          <a:stretch/>
        </p:blipFill>
        <p:spPr bwMode="auto">
          <a:xfrm>
            <a:off x="263984" y="754305"/>
            <a:ext cx="6761284" cy="4308350"/>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0300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492" y="114466"/>
            <a:ext cx="5972102" cy="635999"/>
          </a:xfrm>
        </p:spPr>
        <p:txBody>
          <a:bodyPr>
            <a:normAutofit/>
          </a:bodyPr>
          <a:lstStyle/>
          <a:p>
            <a:pPr lvl="2" algn="l" defTabSz="685800" rtl="0">
              <a:lnSpc>
                <a:spcPct val="90000"/>
              </a:lnSpc>
            </a:pPr>
            <a:r>
              <a:rPr lang="es-ES" b="1" dirty="0"/>
              <a:t>Resultado Test de </a:t>
            </a:r>
            <a:r>
              <a:rPr lang="es-ES" b="1" dirty="0" smtClean="0"/>
              <a:t>Personalidad</a:t>
            </a:r>
            <a:endParaRPr lang="es-ES" dirty="0"/>
          </a:p>
        </p:txBody>
      </p:sp>
      <p:pic>
        <p:nvPicPr>
          <p:cNvPr id="4" name="Imagen 3"/>
          <p:cNvPicPr/>
          <p:nvPr/>
        </p:nvPicPr>
        <p:blipFill>
          <a:blip r:embed="rId3"/>
          <a:stretch>
            <a:fillRect/>
          </a:stretch>
        </p:blipFill>
        <p:spPr>
          <a:xfrm>
            <a:off x="1005541" y="993532"/>
            <a:ext cx="7348903" cy="3866114"/>
          </a:xfrm>
          <a:prstGeom prst="rect">
            <a:avLst/>
          </a:prstGeom>
          <a:ln w="12700">
            <a:solidFill>
              <a:schemeClr val="tx1"/>
            </a:solidFill>
          </a:ln>
        </p:spPr>
      </p:pic>
    </p:spTree>
    <p:extLst>
      <p:ext uri="{BB962C8B-B14F-4D97-AF65-F5344CB8AC3E}">
        <p14:creationId xmlns:p14="http://schemas.microsoft.com/office/powerpoint/2010/main" val="818092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8533" y="317999"/>
            <a:ext cx="5972100" cy="635999"/>
          </a:xfrm>
        </p:spPr>
        <p:txBody>
          <a:bodyPr>
            <a:normAutofit/>
          </a:bodyPr>
          <a:lstStyle/>
          <a:p>
            <a:pPr lvl="2" algn="l" defTabSz="685800" rtl="0">
              <a:lnSpc>
                <a:spcPct val="90000"/>
              </a:lnSpc>
            </a:pPr>
            <a:r>
              <a:rPr lang="es-ES" b="1" dirty="0"/>
              <a:t>Aplicación del test de personalidad a </a:t>
            </a:r>
            <a:r>
              <a:rPr lang="es-ES" b="1" dirty="0" smtClean="0"/>
              <a:t>Usuarios</a:t>
            </a:r>
            <a:endParaRPr lang="es-ES" dirty="0"/>
          </a:p>
        </p:txBody>
      </p:sp>
      <p:graphicFrame>
        <p:nvGraphicFramePr>
          <p:cNvPr id="4" name="Diagrama 3"/>
          <p:cNvGraphicFramePr/>
          <p:nvPr>
            <p:extLst>
              <p:ext uri="{D42A27DB-BD31-4B8C-83A1-F6EECF244321}">
                <p14:modId xmlns:p14="http://schemas.microsoft.com/office/powerpoint/2010/main" val="2473636107"/>
              </p:ext>
            </p:extLst>
          </p:nvPr>
        </p:nvGraphicFramePr>
        <p:xfrm>
          <a:off x="91141" y="635999"/>
          <a:ext cx="8991313" cy="4507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3196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7087" y="0"/>
            <a:ext cx="5972100" cy="635999"/>
          </a:xfrm>
        </p:spPr>
        <p:txBody>
          <a:bodyPr>
            <a:normAutofit/>
          </a:bodyPr>
          <a:lstStyle/>
          <a:p>
            <a:pPr lvl="2" algn="l" defTabSz="685800" rtl="0">
              <a:lnSpc>
                <a:spcPct val="90000"/>
              </a:lnSpc>
            </a:pPr>
            <a:r>
              <a:rPr lang="es-ES" b="1" dirty="0"/>
              <a:t>Resultados obtenidos del test de personalidad </a:t>
            </a:r>
            <a:endParaRPr lang="es-ES" dirty="0"/>
          </a:p>
        </p:txBody>
      </p:sp>
      <p:pic>
        <p:nvPicPr>
          <p:cNvPr id="7" name="Imagen 6"/>
          <p:cNvPicPr>
            <a:picLocks noChangeAspect="1"/>
          </p:cNvPicPr>
          <p:nvPr/>
        </p:nvPicPr>
        <p:blipFill>
          <a:blip r:embed="rId2"/>
          <a:stretch>
            <a:fillRect/>
          </a:stretch>
        </p:blipFill>
        <p:spPr>
          <a:xfrm>
            <a:off x="958361" y="635999"/>
            <a:ext cx="7253653" cy="4359908"/>
          </a:xfrm>
          <a:prstGeom prst="rect">
            <a:avLst/>
          </a:prstGeom>
        </p:spPr>
      </p:pic>
    </p:spTree>
    <p:extLst>
      <p:ext uri="{BB962C8B-B14F-4D97-AF65-F5344CB8AC3E}">
        <p14:creationId xmlns:p14="http://schemas.microsoft.com/office/powerpoint/2010/main" val="4164830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p:txBody>
          <a:bodyPr/>
          <a:lstStyle/>
          <a:p>
            <a:endParaRPr lang="es-ES" dirty="0"/>
          </a:p>
        </p:txBody>
      </p:sp>
      <p:pic>
        <p:nvPicPr>
          <p:cNvPr id="4" name="videopresentac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1613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sultado de imagen para analisis de da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33"/>
            <a:ext cx="9144001" cy="514423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0" y="227050"/>
            <a:ext cx="5972100" cy="635999"/>
          </a:xfrm>
        </p:spPr>
        <p:txBody>
          <a:bodyPr>
            <a:normAutofit/>
          </a:bodyPr>
          <a:lstStyle/>
          <a:p>
            <a:r>
              <a:rPr lang="es-ES" b="1" dirty="0">
                <a:solidFill>
                  <a:schemeClr val="bg1"/>
                </a:solidFill>
              </a:rPr>
              <a:t>ANÁLISIS DE </a:t>
            </a:r>
            <a:r>
              <a:rPr lang="es-ES" b="1" dirty="0" smtClean="0">
                <a:solidFill>
                  <a:schemeClr val="bg1"/>
                </a:solidFill>
              </a:rPr>
              <a:t>DATOS</a:t>
            </a:r>
            <a:endParaRPr lang="es-ES" dirty="0">
              <a:solidFill>
                <a:schemeClr val="bg1"/>
              </a:solidFill>
            </a:endParaRPr>
          </a:p>
        </p:txBody>
      </p:sp>
    </p:spTree>
    <p:extLst>
      <p:ext uri="{BB962C8B-B14F-4D97-AF65-F5344CB8AC3E}">
        <p14:creationId xmlns:p14="http://schemas.microsoft.com/office/powerpoint/2010/main" val="4074028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8295" y="411688"/>
            <a:ext cx="5972100" cy="635999"/>
          </a:xfrm>
        </p:spPr>
        <p:txBody>
          <a:bodyPr/>
          <a:lstStyle/>
          <a:p>
            <a:r>
              <a:rPr lang="es-ES" dirty="0" smtClean="0"/>
              <a:t>Aprendizaje Automático</a:t>
            </a:r>
            <a:endParaRPr lang="es-ES"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8766"/>
            <a:ext cx="9144000" cy="3048000"/>
          </a:xfrm>
          <a:prstGeom prst="rect">
            <a:avLst/>
          </a:prstGeom>
        </p:spPr>
      </p:pic>
    </p:spTree>
    <p:extLst>
      <p:ext uri="{BB962C8B-B14F-4D97-AF65-F5344CB8AC3E}">
        <p14:creationId xmlns:p14="http://schemas.microsoft.com/office/powerpoint/2010/main" val="37947046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4990" y="266976"/>
            <a:ext cx="5972100" cy="635999"/>
          </a:xfrm>
        </p:spPr>
        <p:txBody>
          <a:bodyPr/>
          <a:lstStyle/>
          <a:p>
            <a:r>
              <a:rPr lang="es-ES" dirty="0"/>
              <a:t>Pre procesamiento de Datos</a:t>
            </a:r>
          </a:p>
        </p:txBody>
      </p:sp>
      <p:graphicFrame>
        <p:nvGraphicFramePr>
          <p:cNvPr id="5" name="Tabla 4"/>
          <p:cNvGraphicFramePr>
            <a:graphicFrameLocks noGrp="1"/>
          </p:cNvGraphicFramePr>
          <p:nvPr>
            <p:extLst>
              <p:ext uri="{D42A27DB-BD31-4B8C-83A1-F6EECF244321}">
                <p14:modId xmlns:p14="http://schemas.microsoft.com/office/powerpoint/2010/main" val="2869671357"/>
              </p:ext>
            </p:extLst>
          </p:nvPr>
        </p:nvGraphicFramePr>
        <p:xfrm>
          <a:off x="1067087" y="773724"/>
          <a:ext cx="7497050" cy="4112444"/>
        </p:xfrm>
        <a:graphic>
          <a:graphicData uri="http://schemas.openxmlformats.org/drawingml/2006/table">
            <a:tbl>
              <a:tblPr firstRow="1" firstCol="1" bandRow="1"/>
              <a:tblGrid>
                <a:gridCol w="2003903">
                  <a:extLst>
                    <a:ext uri="{9D8B030D-6E8A-4147-A177-3AD203B41FA5}">
                      <a16:colId xmlns:a16="http://schemas.microsoft.com/office/drawing/2014/main" val="3145711115"/>
                    </a:ext>
                  </a:extLst>
                </a:gridCol>
                <a:gridCol w="5493147">
                  <a:extLst>
                    <a:ext uri="{9D8B030D-6E8A-4147-A177-3AD203B41FA5}">
                      <a16:colId xmlns:a16="http://schemas.microsoft.com/office/drawing/2014/main" val="93933024"/>
                    </a:ext>
                  </a:extLst>
                </a:gridCol>
              </a:tblGrid>
              <a:tr h="167904">
                <a:tc>
                  <a:txBody>
                    <a:bodyPr/>
                    <a:lstStyle/>
                    <a:p>
                      <a:pPr algn="l">
                        <a:lnSpc>
                          <a:spcPct val="150000"/>
                        </a:lnSpc>
                        <a:spcAft>
                          <a:spcPts val="0"/>
                        </a:spcAft>
                      </a:pPr>
                      <a:r>
                        <a:rPr lang="es-ES" sz="1100" b="1" dirty="0">
                          <a:solidFill>
                            <a:srgbClr val="000000"/>
                          </a:solidFill>
                          <a:effectLst/>
                          <a:latin typeface="Arial" panose="020B0604020202020204" pitchFamily="34" charset="0"/>
                          <a:ea typeface="Times New Roman" panose="02020603050405020304" pitchFamily="18" charset="0"/>
                        </a:rPr>
                        <a:t>Atributo </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a:noFill/>
                    </a:lnR>
                    <a:lnT>
                      <a:noFill/>
                    </a:lnT>
                    <a:lnB w="19050" cap="flat" cmpd="sng" algn="ctr">
                      <a:solidFill>
                        <a:srgbClr val="8EAADB"/>
                      </a:solidFill>
                      <a:prstDash val="solid"/>
                      <a:round/>
                      <a:headEnd type="none" w="med" len="med"/>
                      <a:tailEnd type="none" w="med" len="med"/>
                    </a:lnB>
                    <a:solidFill>
                      <a:srgbClr val="FFFFFF"/>
                    </a:solidFill>
                  </a:tcPr>
                </a:tc>
                <a:tc>
                  <a:txBody>
                    <a:bodyPr/>
                    <a:lstStyle/>
                    <a:p>
                      <a:pPr algn="just">
                        <a:lnSpc>
                          <a:spcPct val="150000"/>
                        </a:lnSpc>
                        <a:spcAft>
                          <a:spcPts val="0"/>
                        </a:spcAft>
                      </a:pPr>
                      <a:r>
                        <a:rPr lang="es-ES" sz="1100" b="1">
                          <a:solidFill>
                            <a:srgbClr val="000000"/>
                          </a:solidFill>
                          <a:effectLst/>
                          <a:latin typeface="Arial" panose="020B0604020202020204" pitchFamily="34" charset="0"/>
                          <a:ea typeface="Times New Roman" panose="02020603050405020304" pitchFamily="18" charset="0"/>
                        </a:rPr>
                        <a:t>Descripción</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77649879"/>
                  </a:ext>
                </a:extLst>
              </a:tr>
              <a:tr h="335806">
                <a:tc>
                  <a:txBody>
                    <a:bodyPr/>
                    <a:lstStyle/>
                    <a:p>
                      <a:pPr algn="l">
                        <a:lnSpc>
                          <a:spcPct val="150000"/>
                        </a:lnSpc>
                        <a:spcAft>
                          <a:spcPts val="0"/>
                        </a:spcAft>
                      </a:pPr>
                      <a:r>
                        <a:rPr lang="es-ES" sz="1100" dirty="0" err="1">
                          <a:solidFill>
                            <a:srgbClr val="000000"/>
                          </a:solidFill>
                          <a:effectLst/>
                          <a:latin typeface="Arial" panose="020B0604020202020204" pitchFamily="34" charset="0"/>
                          <a:ea typeface="Times New Roman" panose="02020603050405020304" pitchFamily="18" charset="0"/>
                        </a:rPr>
                        <a:t>user_number_post</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Número de publicaciones por usuarios en Facebook.</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43173753"/>
                  </a:ext>
                </a:extLst>
              </a:tr>
              <a:tr h="335806">
                <a:tc>
                  <a:txBody>
                    <a:bodyPr/>
                    <a:lstStyle/>
                    <a:p>
                      <a:pPr algn="l">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user_number_shares</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Número de enlaces compartidos en Facebook.</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560208850"/>
                  </a:ext>
                </a:extLst>
              </a:tr>
              <a:tr h="167904">
                <a:tc>
                  <a:txBody>
                    <a:bodyPr/>
                    <a:lstStyle/>
                    <a:p>
                      <a:pPr algn="l">
                        <a:lnSpc>
                          <a:spcPct val="150000"/>
                        </a:lnSpc>
                        <a:spcAft>
                          <a:spcPts val="0"/>
                        </a:spcAft>
                      </a:pPr>
                      <a:r>
                        <a:rPr lang="es-ES" sz="1100" dirty="0" err="1">
                          <a:solidFill>
                            <a:srgbClr val="000000"/>
                          </a:solidFill>
                          <a:effectLst/>
                          <a:latin typeface="Arial" panose="020B0604020202020204" pitchFamily="34" charset="0"/>
                          <a:ea typeface="Times New Roman" panose="02020603050405020304" pitchFamily="18" charset="0"/>
                        </a:rPr>
                        <a:t>user_number_photos</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Número de fotos compartidas en Facebook</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359124153"/>
                  </a:ext>
                </a:extLst>
              </a:tr>
              <a:tr h="335806">
                <a:tc>
                  <a:txBody>
                    <a:bodyPr/>
                    <a:lstStyle/>
                    <a:p>
                      <a:pPr algn="l">
                        <a:lnSpc>
                          <a:spcPct val="150000"/>
                        </a:lnSpc>
                        <a:spcAft>
                          <a:spcPts val="0"/>
                        </a:spcAft>
                        <a:tabLst>
                          <a:tab pos="617220" algn="l"/>
                        </a:tabLst>
                      </a:pPr>
                      <a:r>
                        <a:rPr lang="es-ES" sz="1100" dirty="0" err="1">
                          <a:solidFill>
                            <a:srgbClr val="000000"/>
                          </a:solidFill>
                          <a:effectLst/>
                          <a:latin typeface="Arial" panose="020B0604020202020204" pitchFamily="34" charset="0"/>
                          <a:ea typeface="Times New Roman" panose="02020603050405020304" pitchFamily="18" charset="0"/>
                        </a:rPr>
                        <a:t>user_number_update_perfil</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Número de actualizaciones de perfil en Facebook.</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818248149"/>
                  </a:ext>
                </a:extLst>
              </a:tr>
              <a:tr h="503710">
                <a:tc>
                  <a:txBody>
                    <a:bodyPr/>
                    <a:lstStyle/>
                    <a:p>
                      <a:pPr algn="l">
                        <a:lnSpc>
                          <a:spcPct val="150000"/>
                        </a:lnSpc>
                        <a:spcAft>
                          <a:spcPts val="0"/>
                        </a:spcAft>
                        <a:tabLst>
                          <a:tab pos="617220" algn="l"/>
                        </a:tabLst>
                      </a:pPr>
                      <a:r>
                        <a:rPr lang="es-ES" sz="1100">
                          <a:solidFill>
                            <a:srgbClr val="000000"/>
                          </a:solidFill>
                          <a:effectLst/>
                          <a:latin typeface="Arial" panose="020B0604020202020204" pitchFamily="34" charset="0"/>
                          <a:ea typeface="Times New Roman" panose="02020603050405020304" pitchFamily="18" charset="0"/>
                        </a:rPr>
                        <a:t>p_neuro</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Peso del número de palabras obtenidas en las publicaciones de los usuarios que se enmarcan bajo el perfil de neuroticismo.</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750927772"/>
                  </a:ext>
                </a:extLst>
              </a:tr>
              <a:tr h="503710">
                <a:tc>
                  <a:txBody>
                    <a:bodyPr/>
                    <a:lstStyle/>
                    <a:p>
                      <a:pPr algn="l">
                        <a:lnSpc>
                          <a:spcPct val="150000"/>
                        </a:lnSpc>
                        <a:spcAft>
                          <a:spcPts val="0"/>
                        </a:spcAft>
                        <a:tabLst>
                          <a:tab pos="617220" algn="l"/>
                        </a:tabLst>
                      </a:pPr>
                      <a:r>
                        <a:rPr lang="es-ES" sz="1100">
                          <a:solidFill>
                            <a:srgbClr val="000000"/>
                          </a:solidFill>
                          <a:effectLst/>
                          <a:latin typeface="Arial" panose="020B0604020202020204" pitchFamily="34" charset="0"/>
                          <a:ea typeface="Times New Roman" panose="02020603050405020304" pitchFamily="18" charset="0"/>
                        </a:rPr>
                        <a:t>p_extro</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50000"/>
                        </a:lnSpc>
                        <a:spcAft>
                          <a:spcPts val="0"/>
                        </a:spcAft>
                      </a:pPr>
                      <a:r>
                        <a:rPr lang="es-ES" sz="1100" dirty="0">
                          <a:solidFill>
                            <a:srgbClr val="000000"/>
                          </a:solidFill>
                          <a:effectLst/>
                          <a:latin typeface="Arial" panose="020B0604020202020204" pitchFamily="34" charset="0"/>
                          <a:ea typeface="Times New Roman" panose="02020603050405020304" pitchFamily="18" charset="0"/>
                        </a:rPr>
                        <a:t>Peso del número de palabras obtenidas en las publicaciones de los usuarios que se enmarcan bajo el perfil de extrovertido.</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210641802"/>
                  </a:ext>
                </a:extLst>
              </a:tr>
              <a:tr h="503710">
                <a:tc>
                  <a:txBody>
                    <a:bodyPr/>
                    <a:lstStyle/>
                    <a:p>
                      <a:pPr algn="l">
                        <a:lnSpc>
                          <a:spcPct val="150000"/>
                        </a:lnSpc>
                        <a:spcAft>
                          <a:spcPts val="0"/>
                        </a:spcAft>
                        <a:tabLst>
                          <a:tab pos="617220" algn="l"/>
                        </a:tabLst>
                      </a:pPr>
                      <a:r>
                        <a:rPr lang="es-ES" sz="1100">
                          <a:solidFill>
                            <a:srgbClr val="000000"/>
                          </a:solidFill>
                          <a:effectLst/>
                          <a:latin typeface="Arial" panose="020B0604020202020204" pitchFamily="34" charset="0"/>
                          <a:ea typeface="Times New Roman" panose="02020603050405020304" pitchFamily="18" charset="0"/>
                        </a:rPr>
                        <a:t>p_respo</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Peso del número de palabras obtenidas en las publicaciones de los usuarios que se enmarcan bajo el perfil de responsable.</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371422948"/>
                  </a:ext>
                </a:extLst>
              </a:tr>
              <a:tr h="503710">
                <a:tc>
                  <a:txBody>
                    <a:bodyPr/>
                    <a:lstStyle/>
                    <a:p>
                      <a:pPr algn="l">
                        <a:lnSpc>
                          <a:spcPct val="150000"/>
                        </a:lnSpc>
                        <a:spcAft>
                          <a:spcPts val="0"/>
                        </a:spcAft>
                        <a:tabLst>
                          <a:tab pos="617220" algn="l"/>
                        </a:tabLst>
                      </a:pPr>
                      <a:r>
                        <a:rPr lang="es-ES" sz="1100">
                          <a:solidFill>
                            <a:srgbClr val="000000"/>
                          </a:solidFill>
                          <a:effectLst/>
                          <a:latin typeface="Arial" panose="020B0604020202020204" pitchFamily="34" charset="0"/>
                          <a:ea typeface="Times New Roman" panose="02020603050405020304" pitchFamily="18" charset="0"/>
                        </a:rPr>
                        <a:t>p_amab</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Peso del número de palabras obtenidas en las publicaciones de los usuarios que se enmarcan bajo el perfil de amabilidad.</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947421887"/>
                  </a:ext>
                </a:extLst>
              </a:tr>
              <a:tr h="167904">
                <a:tc>
                  <a:txBody>
                    <a:bodyPr/>
                    <a:lstStyle/>
                    <a:p>
                      <a:pPr algn="l">
                        <a:lnSpc>
                          <a:spcPct val="150000"/>
                        </a:lnSpc>
                        <a:spcAft>
                          <a:spcPts val="0"/>
                        </a:spcAft>
                        <a:tabLst>
                          <a:tab pos="617220" algn="l"/>
                        </a:tabLst>
                      </a:pPr>
                      <a:r>
                        <a:rPr lang="es-ES" sz="1100">
                          <a:solidFill>
                            <a:srgbClr val="000000"/>
                          </a:solidFill>
                          <a:effectLst/>
                          <a:latin typeface="Arial" panose="020B0604020202020204" pitchFamily="34" charset="0"/>
                          <a:ea typeface="Times New Roman" panose="02020603050405020304" pitchFamily="18" charset="0"/>
                        </a:rPr>
                        <a:t>user_genero</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s-ES" sz="1100">
                          <a:solidFill>
                            <a:srgbClr val="000000"/>
                          </a:solidFill>
                          <a:effectLst/>
                          <a:latin typeface="Arial" panose="020B0604020202020204" pitchFamily="34" charset="0"/>
                          <a:ea typeface="Times New Roman" panose="02020603050405020304" pitchFamily="18" charset="0"/>
                        </a:rPr>
                        <a:t>Género del usuario.</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9326904"/>
                  </a:ext>
                </a:extLst>
              </a:tr>
              <a:tr h="335806">
                <a:tc>
                  <a:txBody>
                    <a:bodyPr/>
                    <a:lstStyle/>
                    <a:p>
                      <a:pPr algn="l">
                        <a:lnSpc>
                          <a:spcPct val="150000"/>
                        </a:lnSpc>
                        <a:spcAft>
                          <a:spcPts val="0"/>
                        </a:spcAft>
                        <a:tabLst>
                          <a:tab pos="617220" algn="l"/>
                        </a:tabLst>
                      </a:pPr>
                      <a:r>
                        <a:rPr lang="es-ES" sz="1100">
                          <a:solidFill>
                            <a:srgbClr val="000000"/>
                          </a:solidFill>
                          <a:effectLst/>
                          <a:latin typeface="Arial" panose="020B0604020202020204" pitchFamily="34" charset="0"/>
                          <a:ea typeface="Times New Roman" panose="02020603050405020304" pitchFamily="18" charset="0"/>
                        </a:rPr>
                        <a:t>user_personality</a:t>
                      </a:r>
                      <a:endParaRPr lang="es-ES" sz="1100">
                        <a:solidFill>
                          <a:srgbClr val="000000"/>
                        </a:solidFill>
                        <a:effectLst/>
                        <a:latin typeface="Times New Roman" panose="02020603050405020304" pitchFamily="18" charset="0"/>
                        <a:ea typeface="Times New Roman" panose="02020603050405020304" pitchFamily="18" charset="0"/>
                      </a:endParaRPr>
                    </a:p>
                  </a:txBody>
                  <a:tcPr marL="35477" marR="35477"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50000"/>
                        </a:lnSpc>
                        <a:spcAft>
                          <a:spcPts val="0"/>
                        </a:spcAft>
                      </a:pPr>
                      <a:r>
                        <a:rPr lang="es-ES" sz="1100" dirty="0">
                          <a:solidFill>
                            <a:srgbClr val="000000"/>
                          </a:solidFill>
                          <a:effectLst/>
                          <a:latin typeface="Arial" panose="020B0604020202020204" pitchFamily="34" charset="0"/>
                          <a:ea typeface="Times New Roman" panose="02020603050405020304" pitchFamily="18" charset="0"/>
                        </a:rPr>
                        <a:t>Personalidad del usuario obtenida mediante el test de personalidad BFI.</a:t>
                      </a:r>
                      <a:endParaRPr lang="es-ES" sz="1100" dirty="0">
                        <a:solidFill>
                          <a:srgbClr val="000000"/>
                        </a:solidFill>
                        <a:effectLst/>
                        <a:latin typeface="Times New Roman" panose="02020603050405020304" pitchFamily="18" charset="0"/>
                        <a:ea typeface="Times New Roman" panose="02020603050405020304" pitchFamily="18" charset="0"/>
                      </a:endParaRPr>
                    </a:p>
                  </a:txBody>
                  <a:tcPr marL="35477" marR="35477"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428399929"/>
                  </a:ext>
                </a:extLst>
              </a:tr>
            </a:tbl>
          </a:graphicData>
        </a:graphic>
      </p:graphicFrame>
    </p:spTree>
    <p:extLst>
      <p:ext uri="{BB962C8B-B14F-4D97-AF65-F5344CB8AC3E}">
        <p14:creationId xmlns:p14="http://schemas.microsoft.com/office/powerpoint/2010/main" val="53326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Escenario 1</a:t>
            </a:r>
            <a:endParaRPr lang="es-ES" dirty="0"/>
          </a:p>
        </p:txBody>
      </p:sp>
      <p:sp>
        <p:nvSpPr>
          <p:cNvPr id="3" name="Marcador de texto 2"/>
          <p:cNvSpPr>
            <a:spLocks noGrp="1"/>
          </p:cNvSpPr>
          <p:nvPr>
            <p:ph type="body" idx="1"/>
          </p:nvPr>
        </p:nvSpPr>
        <p:spPr/>
        <p:txBody>
          <a:bodyPr/>
          <a:lstStyle/>
          <a:p>
            <a:endParaRPr lang="es-ES" dirty="0"/>
          </a:p>
        </p:txBody>
      </p:sp>
      <p:pic>
        <p:nvPicPr>
          <p:cNvPr id="5" name="Imagen 4"/>
          <p:cNvPicPr/>
          <p:nvPr/>
        </p:nvPicPr>
        <p:blipFill>
          <a:blip r:embed="rId3"/>
          <a:stretch>
            <a:fillRect/>
          </a:stretch>
        </p:blipFill>
        <p:spPr>
          <a:xfrm>
            <a:off x="0" y="1650547"/>
            <a:ext cx="9038491" cy="2656827"/>
          </a:xfrm>
          <a:prstGeom prst="rect">
            <a:avLst/>
          </a:prstGeom>
        </p:spPr>
      </p:pic>
      <p:sp>
        <p:nvSpPr>
          <p:cNvPr id="6" name="Elipse 5"/>
          <p:cNvSpPr/>
          <p:nvPr/>
        </p:nvSpPr>
        <p:spPr>
          <a:xfrm>
            <a:off x="4572000" y="2051824"/>
            <a:ext cx="802888" cy="4014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p:cNvSpPr/>
          <p:nvPr/>
        </p:nvSpPr>
        <p:spPr>
          <a:xfrm>
            <a:off x="7704830" y="2051824"/>
            <a:ext cx="802888" cy="4014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p:cNvSpPr/>
          <p:nvPr/>
        </p:nvSpPr>
        <p:spPr>
          <a:xfrm>
            <a:off x="8428982" y="2070412"/>
            <a:ext cx="729898" cy="4014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p:cNvSpPr/>
          <p:nvPr/>
        </p:nvSpPr>
        <p:spPr>
          <a:xfrm>
            <a:off x="3241289" y="2059261"/>
            <a:ext cx="802888" cy="4014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6257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34" y="989557"/>
            <a:ext cx="8875773" cy="4024704"/>
          </a:xfrm>
          <a:prstGeom prst="rect">
            <a:avLst/>
          </a:prstGeom>
        </p:spPr>
      </p:pic>
      <p:sp>
        <p:nvSpPr>
          <p:cNvPr id="171" name="Shape 171"/>
          <p:cNvSpPr txBox="1">
            <a:spLocks noGrp="1"/>
          </p:cNvSpPr>
          <p:nvPr>
            <p:ph type="ctrTitle"/>
          </p:nvPr>
        </p:nvSpPr>
        <p:spPr>
          <a:xfrm>
            <a:off x="2647970" y="-170242"/>
            <a:ext cx="3848099" cy="1159799"/>
          </a:xfrm>
          <a:prstGeom prst="rect">
            <a:avLst/>
          </a:prstGeom>
        </p:spPr>
        <p:txBody>
          <a:bodyPr lIns="91425" tIns="91425" rIns="91425" bIns="91425" anchor="b" anchorCtr="0">
            <a:noAutofit/>
          </a:bodyPr>
          <a:lstStyle/>
          <a:p>
            <a:pPr lvl="0" rtl="0">
              <a:spcBef>
                <a:spcPts val="0"/>
              </a:spcBef>
              <a:buNone/>
            </a:pPr>
            <a:r>
              <a:rPr lang="en" dirty="0" smtClean="0"/>
              <a:t>ANTECEDENTES</a:t>
            </a:r>
            <a:endParaRPr lang="en"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Escenario </a:t>
            </a:r>
            <a:r>
              <a:rPr lang="es-ES" dirty="0" smtClean="0"/>
              <a:t>2</a:t>
            </a:r>
            <a:endParaRPr lang="es-ES" dirty="0"/>
          </a:p>
        </p:txBody>
      </p:sp>
      <p:pic>
        <p:nvPicPr>
          <p:cNvPr id="4" name="Imagen 3"/>
          <p:cNvPicPr/>
          <p:nvPr/>
        </p:nvPicPr>
        <p:blipFill>
          <a:blip r:embed="rId3"/>
          <a:stretch>
            <a:fillRect/>
          </a:stretch>
        </p:blipFill>
        <p:spPr>
          <a:xfrm>
            <a:off x="133350" y="1650547"/>
            <a:ext cx="9010650" cy="2153775"/>
          </a:xfrm>
          <a:prstGeom prst="rect">
            <a:avLst/>
          </a:prstGeom>
        </p:spPr>
      </p:pic>
      <p:sp>
        <p:nvSpPr>
          <p:cNvPr id="5" name="Elipse 4"/>
          <p:cNvSpPr/>
          <p:nvPr/>
        </p:nvSpPr>
        <p:spPr>
          <a:xfrm>
            <a:off x="3354410" y="1927286"/>
            <a:ext cx="802888" cy="4014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8418135" y="1908431"/>
            <a:ext cx="754220" cy="4297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4434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8195" y="156712"/>
            <a:ext cx="5972100" cy="635999"/>
          </a:xfrm>
        </p:spPr>
        <p:txBody>
          <a:bodyPr>
            <a:normAutofit/>
          </a:bodyPr>
          <a:lstStyle/>
          <a:p>
            <a:pPr lvl="2" algn="l" defTabSz="685800" rtl="0">
              <a:lnSpc>
                <a:spcPct val="90000"/>
              </a:lnSpc>
            </a:pPr>
            <a:r>
              <a:rPr lang="es-ES" b="1" dirty="0" err="1"/>
              <a:t>Ramdom</a:t>
            </a:r>
            <a:r>
              <a:rPr lang="es-ES" b="1" dirty="0"/>
              <a:t> </a:t>
            </a:r>
            <a:r>
              <a:rPr lang="es-ES" b="1" dirty="0" err="1" smtClean="0"/>
              <a:t>Forest</a:t>
            </a:r>
            <a:endParaRPr lang="es-ES" dirty="0"/>
          </a:p>
        </p:txBody>
      </p:sp>
      <p:pic>
        <p:nvPicPr>
          <p:cNvPr id="4" name="Imagen 3"/>
          <p:cNvPicPr/>
          <p:nvPr/>
        </p:nvPicPr>
        <p:blipFill>
          <a:blip r:embed="rId3" cstate="print">
            <a:extLst>
              <a:ext uri="{28A0092B-C50C-407E-A947-70E740481C1C}">
                <a14:useLocalDpi xmlns:a14="http://schemas.microsoft.com/office/drawing/2010/main" val="0"/>
              </a:ext>
            </a:extLst>
          </a:blip>
          <a:stretch>
            <a:fillRect/>
          </a:stretch>
        </p:blipFill>
        <p:spPr>
          <a:xfrm>
            <a:off x="504800" y="792711"/>
            <a:ext cx="7803931" cy="4249409"/>
          </a:xfrm>
          <a:prstGeom prst="rect">
            <a:avLst/>
          </a:prstGeom>
          <a:ln w="12700">
            <a:solidFill>
              <a:schemeClr val="tx1"/>
            </a:solidFill>
          </a:ln>
        </p:spPr>
      </p:pic>
      <p:sp>
        <p:nvSpPr>
          <p:cNvPr id="5" name="Elipse 4"/>
          <p:cNvSpPr/>
          <p:nvPr/>
        </p:nvSpPr>
        <p:spPr>
          <a:xfrm>
            <a:off x="6230295" y="3337089"/>
            <a:ext cx="349614" cy="29223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212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7325" y="139127"/>
            <a:ext cx="5972100" cy="635999"/>
          </a:xfrm>
        </p:spPr>
        <p:txBody>
          <a:bodyPr>
            <a:normAutofit/>
          </a:bodyPr>
          <a:lstStyle/>
          <a:p>
            <a:pPr lvl="2" algn="l" defTabSz="685800" rtl="0">
              <a:lnSpc>
                <a:spcPct val="90000"/>
              </a:lnSpc>
            </a:pPr>
            <a:r>
              <a:rPr lang="es-ES" b="1" dirty="0" err="1" smtClean="0"/>
              <a:t>Kstar</a:t>
            </a:r>
            <a:endParaRPr lang="es-ES" dirty="0"/>
          </a:p>
        </p:txBody>
      </p:sp>
      <p:pic>
        <p:nvPicPr>
          <p:cNvPr id="4" name="Imagen 3"/>
          <p:cNvPicPr/>
          <p:nvPr/>
        </p:nvPicPr>
        <p:blipFill>
          <a:blip r:embed="rId3" cstate="print">
            <a:extLst>
              <a:ext uri="{28A0092B-C50C-407E-A947-70E740481C1C}">
                <a14:useLocalDpi xmlns:a14="http://schemas.microsoft.com/office/drawing/2010/main" val="0"/>
              </a:ext>
            </a:extLst>
          </a:blip>
          <a:stretch>
            <a:fillRect/>
          </a:stretch>
        </p:blipFill>
        <p:spPr>
          <a:xfrm>
            <a:off x="713524" y="844062"/>
            <a:ext cx="7296267" cy="4069689"/>
          </a:xfrm>
          <a:prstGeom prst="rect">
            <a:avLst/>
          </a:prstGeom>
        </p:spPr>
      </p:pic>
    </p:spTree>
    <p:extLst>
      <p:ext uri="{BB962C8B-B14F-4D97-AF65-F5344CB8AC3E}">
        <p14:creationId xmlns:p14="http://schemas.microsoft.com/office/powerpoint/2010/main" val="3569945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4857" y="243275"/>
            <a:ext cx="5972100" cy="635999"/>
          </a:xfrm>
        </p:spPr>
        <p:txBody>
          <a:bodyPr/>
          <a:lstStyle/>
          <a:p>
            <a:r>
              <a:rPr lang="es-ES" b="1" dirty="0"/>
              <a:t>Conclusiones</a:t>
            </a:r>
            <a:r>
              <a:rPr lang="es-ES" dirty="0" smtClean="0"/>
              <a:t> </a:t>
            </a:r>
            <a:endParaRPr lang="es-ES" dirty="0"/>
          </a:p>
        </p:txBody>
      </p:sp>
      <p:sp>
        <p:nvSpPr>
          <p:cNvPr id="3" name="Marcador de texto 2"/>
          <p:cNvSpPr>
            <a:spLocks noGrp="1"/>
          </p:cNvSpPr>
          <p:nvPr>
            <p:ph type="body" idx="1"/>
          </p:nvPr>
        </p:nvSpPr>
        <p:spPr>
          <a:xfrm>
            <a:off x="576892" y="1166970"/>
            <a:ext cx="7909859" cy="2764500"/>
          </a:xfrm>
        </p:spPr>
        <p:txBody>
          <a:bodyPr>
            <a:normAutofit fontScale="92500" lnSpcReduction="20000"/>
          </a:bodyPr>
          <a:lstStyle/>
          <a:p>
            <a:pPr algn="just"/>
            <a:r>
              <a:rPr lang="es-ES" dirty="0"/>
              <a:t>Las palabras que le corresponden a cada personalidad según los algoritmos utilizados no son de confiabilidad al momento de predecir la personalidad, esto se debe a la traducción de las palabras del inglés al español y que en el Ecuador se usa jergas diferentes a las usadas en el caso de estudio donde se obtuvieron las palabras</a:t>
            </a:r>
            <a:r>
              <a:rPr lang="es-ES" dirty="0" smtClean="0"/>
              <a:t>.</a:t>
            </a:r>
          </a:p>
          <a:p>
            <a:pPr algn="just"/>
            <a:endParaRPr lang="es-ES" dirty="0"/>
          </a:p>
          <a:p>
            <a:pPr algn="just"/>
            <a:endParaRPr lang="es-ES" dirty="0"/>
          </a:p>
          <a:p>
            <a:pPr algn="just"/>
            <a:r>
              <a:rPr lang="es-ES" dirty="0"/>
              <a:t>Los resultados del aprendizaje supervisado en Weka, arrojaron datos en los cuales las mujeres tienen tendencias a ser de personalidad neurótica a comparación de los hombres. Estos datos también determinaron que las mujeres son más difíciles de predecir que los hombres con un mayor margen de error. </a:t>
            </a:r>
          </a:p>
          <a:p>
            <a:endParaRPr lang="es-ES" dirty="0" smtClean="0"/>
          </a:p>
        </p:txBody>
      </p:sp>
    </p:spTree>
    <p:extLst>
      <p:ext uri="{BB962C8B-B14F-4D97-AF65-F5344CB8AC3E}">
        <p14:creationId xmlns:p14="http://schemas.microsoft.com/office/powerpoint/2010/main" val="871825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4131" y="385130"/>
            <a:ext cx="5972100" cy="635999"/>
          </a:xfrm>
        </p:spPr>
        <p:txBody>
          <a:bodyPr/>
          <a:lstStyle/>
          <a:p>
            <a:r>
              <a:rPr lang="es-ES" b="1" dirty="0"/>
              <a:t>Recomendaciones</a:t>
            </a:r>
            <a:r>
              <a:rPr lang="es-ES" dirty="0" smtClean="0"/>
              <a:t> </a:t>
            </a:r>
            <a:endParaRPr lang="es-ES" dirty="0"/>
          </a:p>
        </p:txBody>
      </p:sp>
      <p:sp>
        <p:nvSpPr>
          <p:cNvPr id="3" name="Marcador de texto 2"/>
          <p:cNvSpPr>
            <a:spLocks noGrp="1"/>
          </p:cNvSpPr>
          <p:nvPr>
            <p:ph type="body" idx="1"/>
          </p:nvPr>
        </p:nvSpPr>
        <p:spPr>
          <a:xfrm>
            <a:off x="633453" y="1320609"/>
            <a:ext cx="7786767" cy="2764500"/>
          </a:xfrm>
        </p:spPr>
        <p:txBody>
          <a:bodyPr>
            <a:normAutofit lnSpcReduction="10000"/>
          </a:bodyPr>
          <a:lstStyle/>
          <a:p>
            <a:pPr algn="just"/>
            <a:r>
              <a:rPr lang="es-ES" dirty="0"/>
              <a:t>Se sugiere realizar un estudio de las palabras más usadas según la personalidad en la región del Ecuador, ya que se usan diferentes jergas a las de otras regiones, de esta manera se puede realizar una predicción de la personalidad con mayor confiabilidad.</a:t>
            </a:r>
          </a:p>
          <a:p>
            <a:endParaRPr lang="es-ES" dirty="0" smtClean="0"/>
          </a:p>
          <a:p>
            <a:pPr algn="just"/>
            <a:r>
              <a:rPr lang="es-ES" dirty="0"/>
              <a:t>Se recomienda realizar una base de conocimientos para el aprendizaje supervisado, donde exista un número equilibrado de hombres y mujeres de la muestra tomada y a su vez esta debe tener un mayor número de participantes que en el trabajo propuesto.</a:t>
            </a:r>
          </a:p>
          <a:p>
            <a:endParaRPr lang="es-ES" dirty="0"/>
          </a:p>
        </p:txBody>
      </p:sp>
    </p:spTree>
    <p:extLst>
      <p:ext uri="{BB962C8B-B14F-4D97-AF65-F5344CB8AC3E}">
        <p14:creationId xmlns:p14="http://schemas.microsoft.com/office/powerpoint/2010/main" val="3726980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5957" y="161787"/>
            <a:ext cx="5972100" cy="635999"/>
          </a:xfrm>
        </p:spPr>
        <p:txBody>
          <a:bodyPr/>
          <a:lstStyle/>
          <a:p>
            <a:r>
              <a:rPr lang="es-ES" b="1" dirty="0" smtClean="0"/>
              <a:t>Líneas de Trabajo </a:t>
            </a:r>
            <a:r>
              <a:rPr lang="es-ES" b="1" dirty="0"/>
              <a:t>F</a:t>
            </a:r>
            <a:r>
              <a:rPr lang="es-ES" b="1" dirty="0" smtClean="0"/>
              <a:t>uturo</a:t>
            </a:r>
            <a:endParaRPr lang="es-ES" b="1" dirty="0"/>
          </a:p>
        </p:txBody>
      </p:sp>
      <p:sp>
        <p:nvSpPr>
          <p:cNvPr id="3" name="Marcador de texto 2"/>
          <p:cNvSpPr>
            <a:spLocks noGrp="1"/>
          </p:cNvSpPr>
          <p:nvPr>
            <p:ph type="body" idx="1"/>
          </p:nvPr>
        </p:nvSpPr>
        <p:spPr>
          <a:xfrm>
            <a:off x="708868" y="797786"/>
            <a:ext cx="7672467" cy="4254073"/>
          </a:xfrm>
        </p:spPr>
        <p:txBody>
          <a:bodyPr>
            <a:normAutofit/>
          </a:bodyPr>
          <a:lstStyle/>
          <a:p>
            <a:pPr algn="just"/>
            <a:r>
              <a:rPr lang="es-ES" dirty="0"/>
              <a:t>Para futuras líneas de investigación, se propone tomar los indicadores de me </a:t>
            </a:r>
            <a:r>
              <a:rPr lang="es-ES" dirty="0" smtClean="0"/>
              <a:t>gusta, foto de perfil </a:t>
            </a:r>
            <a:r>
              <a:rPr lang="es-ES" dirty="0"/>
              <a:t>del usuario de Facebook, </a:t>
            </a:r>
            <a:r>
              <a:rPr lang="es-ES" dirty="0" smtClean="0"/>
              <a:t>estos indicadores ayudan a mejorar la precisión de predicción de </a:t>
            </a:r>
            <a:r>
              <a:rPr lang="es-ES" dirty="0"/>
              <a:t>la personalidad </a:t>
            </a:r>
            <a:r>
              <a:rPr lang="es-ES" dirty="0" smtClean="0"/>
              <a:t>del usuario.</a:t>
            </a:r>
          </a:p>
          <a:p>
            <a:pPr marL="0" indent="0" algn="just">
              <a:buNone/>
            </a:pPr>
            <a:endParaRPr lang="es-ES" dirty="0" smtClean="0"/>
          </a:p>
          <a:p>
            <a:pPr algn="just"/>
            <a:r>
              <a:rPr lang="es-ES" dirty="0" smtClean="0"/>
              <a:t>Se propone </a:t>
            </a:r>
            <a:r>
              <a:rPr lang="es-ES" dirty="0"/>
              <a:t>aumentar diferentes rangos de edad de los participantes, con el fin de acercase a predicciones más precisas y obtener mayor número de personalidades en los diferentes </a:t>
            </a:r>
            <a:r>
              <a:rPr lang="es-ES" dirty="0" smtClean="0"/>
              <a:t>rasgos.</a:t>
            </a:r>
          </a:p>
          <a:p>
            <a:pPr marL="0" indent="0" algn="just">
              <a:buNone/>
            </a:pPr>
            <a:endParaRPr lang="es-ES" dirty="0"/>
          </a:p>
          <a:p>
            <a:pPr algn="just"/>
            <a:r>
              <a:rPr lang="es-ES" dirty="0"/>
              <a:t>Para trabajos futuros se </a:t>
            </a:r>
            <a:r>
              <a:rPr lang="es-ES" dirty="0" smtClean="0"/>
              <a:t>propone </a:t>
            </a:r>
            <a:r>
              <a:rPr lang="es-ES" dirty="0"/>
              <a:t>realizar un estudio que dé como resultado el potencial de liderazgo de una persona con los datos extraídos </a:t>
            </a:r>
            <a:r>
              <a:rPr lang="es-ES" dirty="0" smtClean="0"/>
              <a:t>de </a:t>
            </a:r>
            <a:r>
              <a:rPr lang="es-ES" dirty="0"/>
              <a:t>Facebook, ya que la mayoría de empresas buscan a potenciales líderes que ayuden al crecimiento de la empresa</a:t>
            </a:r>
            <a:r>
              <a:rPr lang="es-ES" dirty="0" smtClean="0"/>
              <a:t>.</a:t>
            </a:r>
            <a:endParaRPr lang="es-ES" dirty="0"/>
          </a:p>
          <a:p>
            <a:pPr algn="just"/>
            <a:endParaRPr lang="es-ES" dirty="0"/>
          </a:p>
          <a:p>
            <a:endParaRPr lang="es-ES" dirty="0"/>
          </a:p>
        </p:txBody>
      </p:sp>
    </p:spTree>
    <p:extLst>
      <p:ext uri="{BB962C8B-B14F-4D97-AF65-F5344CB8AC3E}">
        <p14:creationId xmlns:p14="http://schemas.microsoft.com/office/powerpoint/2010/main" val="3481942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graci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0207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18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435703" y="910346"/>
            <a:ext cx="6945924" cy="4037743"/>
          </a:xfrm>
          <a:prstGeom prst="rect">
            <a:avLst/>
          </a:prstGeom>
        </p:spPr>
      </p:pic>
      <p:sp>
        <p:nvSpPr>
          <p:cNvPr id="3" name="Shape 171"/>
          <p:cNvSpPr txBox="1">
            <a:spLocks noGrp="1"/>
          </p:cNvSpPr>
          <p:nvPr>
            <p:ph type="ctrTitle"/>
          </p:nvPr>
        </p:nvSpPr>
        <p:spPr>
          <a:xfrm>
            <a:off x="-61546" y="-249453"/>
            <a:ext cx="7895492" cy="1159799"/>
          </a:xfrm>
          <a:prstGeom prst="rect">
            <a:avLst/>
          </a:prstGeom>
        </p:spPr>
        <p:txBody>
          <a:bodyPr lIns="91425" tIns="91425" rIns="91425" bIns="91425" anchor="b" anchorCtr="0">
            <a:noAutofit/>
          </a:bodyPr>
          <a:lstStyle/>
          <a:p>
            <a:pPr lvl="0" rtl="0">
              <a:spcBef>
                <a:spcPts val="0"/>
              </a:spcBef>
              <a:buNone/>
            </a:pPr>
            <a:r>
              <a:rPr lang="en" dirty="0" smtClean="0"/>
              <a:t>Ranking Redes Sociales Ecuador 2017</a:t>
            </a:r>
            <a:endParaRPr lang="en" dirty="0"/>
          </a:p>
        </p:txBody>
      </p:sp>
    </p:spTree>
    <p:extLst>
      <p:ext uri="{BB962C8B-B14F-4D97-AF65-F5344CB8AC3E}">
        <p14:creationId xmlns:p14="http://schemas.microsoft.com/office/powerpoint/2010/main" val="321562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 y="0"/>
            <a:ext cx="9146393" cy="5143500"/>
          </a:xfrm>
          <a:prstGeom prst="rect">
            <a:avLst/>
          </a:prstGeom>
        </p:spPr>
      </p:pic>
      <p:sp>
        <p:nvSpPr>
          <p:cNvPr id="171" name="Shape 171"/>
          <p:cNvSpPr txBox="1">
            <a:spLocks noGrp="1"/>
          </p:cNvSpPr>
          <p:nvPr>
            <p:ph type="ctrTitle"/>
          </p:nvPr>
        </p:nvSpPr>
        <p:spPr>
          <a:xfrm>
            <a:off x="-729761" y="852853"/>
            <a:ext cx="3848099" cy="752165"/>
          </a:xfrm>
          <a:prstGeom prst="rect">
            <a:avLst/>
          </a:prstGeom>
        </p:spPr>
        <p:txBody>
          <a:bodyPr lIns="91425" tIns="91425" rIns="91425" bIns="91425" anchor="b" anchorCtr="0">
            <a:noAutofit/>
          </a:bodyPr>
          <a:lstStyle/>
          <a:p>
            <a:pPr lvl="0" rtl="0">
              <a:spcBef>
                <a:spcPts val="0"/>
              </a:spcBef>
              <a:buNone/>
            </a:pPr>
            <a:r>
              <a:rPr lang="en" sz="4400" b="1" dirty="0">
                <a:solidFill>
                  <a:schemeClr val="bg1"/>
                </a:solidFill>
              </a:rPr>
              <a:t>Problema</a:t>
            </a:r>
          </a:p>
        </p:txBody>
      </p:sp>
    </p:spTree>
    <p:extLst>
      <p:ext uri="{BB962C8B-B14F-4D97-AF65-F5344CB8AC3E}">
        <p14:creationId xmlns:p14="http://schemas.microsoft.com/office/powerpoint/2010/main" val="2089535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244208" cy="5199867"/>
          </a:xfrm>
          <a:prstGeom prst="rect">
            <a:avLst/>
          </a:prstGeom>
        </p:spPr>
      </p:pic>
      <p:sp>
        <p:nvSpPr>
          <p:cNvPr id="227" name="Shape 227"/>
          <p:cNvSpPr txBox="1">
            <a:spLocks noGrp="1"/>
          </p:cNvSpPr>
          <p:nvPr>
            <p:ph type="title" idx="4294967295"/>
          </p:nvPr>
        </p:nvSpPr>
        <p:spPr>
          <a:xfrm>
            <a:off x="0" y="190500"/>
            <a:ext cx="3359150" cy="1379538"/>
          </a:xfrm>
          <a:prstGeom prst="rect">
            <a:avLst/>
          </a:prstGeom>
        </p:spPr>
        <p:txBody>
          <a:bodyPr lIns="91425" tIns="91425" rIns="91425" bIns="91425" anchor="t" anchorCtr="0">
            <a:noAutofit/>
          </a:bodyPr>
          <a:lstStyle/>
          <a:p>
            <a:pPr lvl="0"/>
            <a:r>
              <a:rPr lang="es-ES" sz="2000" b="1" dirty="0" smtClean="0">
                <a:solidFill>
                  <a:schemeClr val="bg1"/>
                </a:solidFill>
              </a:rPr>
              <a:t>“La </a:t>
            </a:r>
            <a:r>
              <a:rPr lang="es-ES" sz="2000" b="1" dirty="0">
                <a:solidFill>
                  <a:schemeClr val="bg1"/>
                </a:solidFill>
              </a:rPr>
              <a:t>conducta empresarial es fundamental para las organizaciones de </a:t>
            </a:r>
            <a:r>
              <a:rPr lang="es-ES" sz="2000" b="1" dirty="0" smtClean="0">
                <a:solidFill>
                  <a:schemeClr val="bg1"/>
                </a:solidFill>
              </a:rPr>
              <a:t>hoy”</a:t>
            </a:r>
            <a:endParaRPr lang="en" sz="16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ctrTitle"/>
          </p:nvPr>
        </p:nvSpPr>
        <p:spPr>
          <a:xfrm>
            <a:off x="-674779" y="-453577"/>
            <a:ext cx="5813450" cy="1159799"/>
          </a:xfrm>
          <a:prstGeom prst="rect">
            <a:avLst/>
          </a:prstGeom>
        </p:spPr>
        <p:txBody>
          <a:bodyPr lIns="91425" tIns="91425" rIns="91425" bIns="91425" anchor="b" anchorCtr="0">
            <a:noAutofit/>
          </a:bodyPr>
          <a:lstStyle/>
          <a:p>
            <a:pPr lvl="0" rtl="0">
              <a:spcBef>
                <a:spcPts val="0"/>
              </a:spcBef>
              <a:buNone/>
            </a:pPr>
            <a:r>
              <a:rPr lang="en" dirty="0"/>
              <a:t>B</a:t>
            </a:r>
            <a:r>
              <a:rPr lang="es-ES" dirty="0"/>
              <a:t>IG FIVE PERSONALITY</a:t>
            </a:r>
            <a:endParaRPr lang="en"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790" y="599718"/>
            <a:ext cx="4342922" cy="4543782"/>
          </a:xfrm>
          <a:prstGeom prst="rect">
            <a:avLst/>
          </a:prstGeom>
        </p:spPr>
      </p:pic>
    </p:spTree>
    <p:extLst>
      <p:ext uri="{BB962C8B-B14F-4D97-AF65-F5344CB8AC3E}">
        <p14:creationId xmlns:p14="http://schemas.microsoft.com/office/powerpoint/2010/main" val="2843278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3" name="Imagen 2"/>
          <p:cNvPicPr>
            <a:picLocks noChangeAspect="1"/>
          </p:cNvPicPr>
          <p:nvPr/>
        </p:nvPicPr>
        <p:blipFill rotWithShape="1">
          <a:blip r:embed="rId3"/>
          <a:srcRect b="15919"/>
          <a:stretch/>
        </p:blipFill>
        <p:spPr>
          <a:xfrm>
            <a:off x="0" y="1"/>
            <a:ext cx="9192789" cy="5143500"/>
          </a:xfrm>
          <a:prstGeom prst="rect">
            <a:avLst/>
          </a:prstGeom>
        </p:spPr>
      </p:pic>
      <p:sp>
        <p:nvSpPr>
          <p:cNvPr id="182" name="Shape 182"/>
          <p:cNvSpPr txBox="1">
            <a:spLocks noGrp="1"/>
          </p:cNvSpPr>
          <p:nvPr>
            <p:ph type="title"/>
          </p:nvPr>
        </p:nvSpPr>
        <p:spPr>
          <a:xfrm>
            <a:off x="722066" y="625269"/>
            <a:ext cx="5972100" cy="635999"/>
          </a:xfrm>
          <a:prstGeom prst="rect">
            <a:avLst/>
          </a:prstGeom>
        </p:spPr>
        <p:txBody>
          <a:bodyPr lIns="91425" tIns="91425" rIns="91425" bIns="91425" anchor="b" anchorCtr="0">
            <a:noAutofit/>
          </a:bodyPr>
          <a:lstStyle/>
          <a:p>
            <a:pPr lvl="0"/>
            <a:r>
              <a:rPr lang="en" dirty="0" smtClean="0"/>
              <a:t>Abierto </a:t>
            </a:r>
            <a:r>
              <a:rPr lang="en" dirty="0"/>
              <a:t>a la Experiencia (Openness)</a:t>
            </a:r>
          </a:p>
        </p:txBody>
      </p:sp>
      <p:sp>
        <p:nvSpPr>
          <p:cNvPr id="183" name="Shape 183"/>
          <p:cNvSpPr txBox="1">
            <a:spLocks noGrp="1"/>
          </p:cNvSpPr>
          <p:nvPr>
            <p:ph type="body" idx="1"/>
          </p:nvPr>
        </p:nvSpPr>
        <p:spPr>
          <a:xfrm>
            <a:off x="1680427" y="2025363"/>
            <a:ext cx="2926742" cy="1412430"/>
          </a:xfrm>
          <a:prstGeom prst="rect">
            <a:avLst/>
          </a:prstGeom>
        </p:spPr>
        <p:txBody>
          <a:bodyPr lIns="91425" tIns="91425" rIns="91425" bIns="91425" anchor="t" anchorCtr="0">
            <a:noAutofit/>
          </a:bodyPr>
          <a:lstStyle/>
          <a:p>
            <a:pPr marL="457200" lvl="0" indent="-228600" rtl="0">
              <a:spcBef>
                <a:spcPts val="0"/>
              </a:spcBef>
            </a:pPr>
            <a:r>
              <a:rPr lang="en" dirty="0"/>
              <a:t>Curioso</a:t>
            </a:r>
          </a:p>
          <a:p>
            <a:pPr marL="457200" lvl="0" indent="-228600" rtl="0">
              <a:spcBef>
                <a:spcPts val="0"/>
              </a:spcBef>
            </a:pPr>
            <a:r>
              <a:rPr lang="en" dirty="0"/>
              <a:t>Inteligente</a:t>
            </a:r>
          </a:p>
          <a:p>
            <a:pPr marL="457200" lvl="0" indent="-228600" rtl="0">
              <a:spcBef>
                <a:spcPts val="0"/>
              </a:spcBef>
            </a:pPr>
            <a:r>
              <a:rPr lang="en" dirty="0"/>
              <a:t>Imaginativo</a:t>
            </a:r>
          </a:p>
          <a:p>
            <a:pPr marL="457200" lvl="0" indent="-228600" rtl="0">
              <a:spcBef>
                <a:spcPts val="0"/>
              </a:spcBef>
            </a:pPr>
            <a:r>
              <a:rPr lang="en" dirty="0" smtClean="0"/>
              <a:t>Aprecia </a:t>
            </a:r>
            <a:r>
              <a:rPr lang="en" dirty="0"/>
              <a:t>Opiniones</a:t>
            </a:r>
          </a:p>
        </p:txBody>
      </p:sp>
    </p:spTree>
    <p:extLst>
      <p:ext uri="{BB962C8B-B14F-4D97-AF65-F5344CB8AC3E}">
        <p14:creationId xmlns:p14="http://schemas.microsoft.com/office/powerpoint/2010/main" val="3768033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026" name="Picture 2" descr="Resultado de imagen para organizado"/>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3"/>
                    </a14:imgEffect>
                  </a14:imgLayer>
                </a14:imgProps>
              </a:ext>
              <a:ext uri="{28A0092B-C50C-407E-A947-70E740481C1C}">
                <a14:useLocalDpi xmlns:a14="http://schemas.microsoft.com/office/drawing/2010/main" val="0"/>
              </a:ext>
            </a:extLst>
          </a:blip>
          <a:srcRect/>
          <a:stretch>
            <a:fillRect/>
          </a:stretch>
        </p:blipFill>
        <p:spPr bwMode="auto">
          <a:xfrm>
            <a:off x="-59139" y="0"/>
            <a:ext cx="9325802" cy="5143500"/>
          </a:xfrm>
          <a:prstGeom prst="rect">
            <a:avLst/>
          </a:prstGeom>
          <a:extLst>
            <a:ext uri="{909E8E84-426E-40DD-AFC4-6F175D3DCCD1}">
              <a14:hiddenFill xmlns:a14="http://schemas.microsoft.com/office/drawing/2010/main">
                <a:solidFill>
                  <a:srgbClr val="FFFFFF"/>
                </a:solidFill>
              </a14:hiddenFill>
            </a:ext>
          </a:extLst>
        </p:spPr>
      </p:pic>
      <p:sp>
        <p:nvSpPr>
          <p:cNvPr id="182" name="Shape 182"/>
          <p:cNvSpPr txBox="1">
            <a:spLocks noGrp="1"/>
          </p:cNvSpPr>
          <p:nvPr>
            <p:ph type="title"/>
          </p:nvPr>
        </p:nvSpPr>
        <p:spPr>
          <a:xfrm>
            <a:off x="2457281" y="245956"/>
            <a:ext cx="5972100" cy="635999"/>
          </a:xfrm>
          <a:prstGeom prst="rect">
            <a:avLst/>
          </a:prstGeom>
        </p:spPr>
        <p:txBody>
          <a:bodyPr lIns="91425" tIns="91425" rIns="91425" bIns="91425" anchor="b" anchorCtr="0">
            <a:noAutofit/>
          </a:bodyPr>
          <a:lstStyle/>
          <a:p>
            <a:r>
              <a:rPr lang="en-US" b="1" dirty="0" err="1" smtClean="0"/>
              <a:t>Responsable</a:t>
            </a:r>
            <a:r>
              <a:rPr lang="en-US" b="1" dirty="0" smtClean="0"/>
              <a:t> </a:t>
            </a:r>
            <a:r>
              <a:rPr lang="en-US" b="1" dirty="0"/>
              <a:t>(</a:t>
            </a:r>
            <a:r>
              <a:rPr lang="es-ES" b="1" dirty="0" err="1"/>
              <a:t>conscientiousness</a:t>
            </a:r>
            <a:r>
              <a:rPr lang="en-US" b="1" dirty="0"/>
              <a:t>)</a:t>
            </a:r>
            <a:endParaRPr lang="es-ES" b="1" dirty="0"/>
          </a:p>
        </p:txBody>
      </p:sp>
      <p:sp>
        <p:nvSpPr>
          <p:cNvPr id="183" name="Shape 183"/>
          <p:cNvSpPr txBox="1">
            <a:spLocks noGrp="1"/>
          </p:cNvSpPr>
          <p:nvPr>
            <p:ph type="body" idx="1"/>
          </p:nvPr>
        </p:nvSpPr>
        <p:spPr>
          <a:xfrm>
            <a:off x="3122367" y="881955"/>
            <a:ext cx="2780988" cy="1435091"/>
          </a:xfrm>
          <a:prstGeom prst="rect">
            <a:avLst/>
          </a:prstGeom>
        </p:spPr>
        <p:txBody>
          <a:bodyPr lIns="91425" tIns="91425" rIns="91425" bIns="91425" anchor="t" anchorCtr="0">
            <a:noAutofit/>
          </a:bodyPr>
          <a:lstStyle/>
          <a:p>
            <a:pPr marL="457200" lvl="0" indent="-228600" rtl="0">
              <a:spcBef>
                <a:spcPts val="0"/>
              </a:spcBef>
            </a:pPr>
            <a:r>
              <a:rPr lang="es-ES" dirty="0" smtClean="0"/>
              <a:t>Organizado</a:t>
            </a:r>
            <a:endParaRPr lang="es-ES" dirty="0"/>
          </a:p>
          <a:p>
            <a:pPr marL="457200" lvl="0" indent="-228600" rtl="0">
              <a:spcBef>
                <a:spcPts val="0"/>
              </a:spcBef>
            </a:pPr>
            <a:r>
              <a:rPr lang="es-ES" dirty="0"/>
              <a:t>Perseverante</a:t>
            </a:r>
          </a:p>
          <a:p>
            <a:pPr marL="457200" lvl="0" indent="-228600" rtl="0">
              <a:spcBef>
                <a:spcPts val="0"/>
              </a:spcBef>
            </a:pPr>
            <a:r>
              <a:rPr lang="es-ES" dirty="0"/>
              <a:t>Confiables</a:t>
            </a:r>
          </a:p>
          <a:p>
            <a:pPr marL="457200" lvl="0" indent="-228600" rtl="0">
              <a:spcBef>
                <a:spcPts val="0"/>
              </a:spcBef>
            </a:pPr>
            <a:r>
              <a:rPr lang="es-ES" dirty="0"/>
              <a:t>Trabajadores</a:t>
            </a:r>
          </a:p>
          <a:p>
            <a:pPr marL="457200" lvl="0" indent="-228600" rtl="0">
              <a:spcBef>
                <a:spcPts val="0"/>
              </a:spcBef>
            </a:pPr>
            <a:endParaRPr lang="es-ES" dirty="0"/>
          </a:p>
          <a:p>
            <a:pPr marL="457200" lvl="0" indent="-228600" rtl="0">
              <a:spcBef>
                <a:spcPts val="0"/>
              </a:spcBef>
            </a:pPr>
            <a:endParaRPr lang="en"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TM02900720[[fn=Integral]]</Template>
  <TotalTime>2075</TotalTime>
  <Words>2448</Words>
  <Application>Microsoft Office PowerPoint</Application>
  <PresentationFormat>Presentación en pantalla (16:9)</PresentationFormat>
  <Paragraphs>192</Paragraphs>
  <Slides>36</Slides>
  <Notes>27</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36</vt:i4>
      </vt:variant>
    </vt:vector>
  </HeadingPairs>
  <TitlesOfParts>
    <vt:vector size="42" baseType="lpstr">
      <vt:lpstr>Wingdings 2</vt:lpstr>
      <vt:lpstr>Times New Roman</vt:lpstr>
      <vt:lpstr>Arial</vt:lpstr>
      <vt:lpstr>Calibri Light</vt:lpstr>
      <vt:lpstr>Calibri</vt:lpstr>
      <vt:lpstr>HDOfficeLightV0</vt:lpstr>
      <vt:lpstr>Presentación de PowerPoint</vt:lpstr>
      <vt:lpstr>Presentación de PowerPoint</vt:lpstr>
      <vt:lpstr>ANTECEDENTES</vt:lpstr>
      <vt:lpstr>Ranking Redes Sociales Ecuador 2017</vt:lpstr>
      <vt:lpstr>Problema</vt:lpstr>
      <vt:lpstr>“La conducta empresarial es fundamental para las organizaciones de hoy”</vt:lpstr>
      <vt:lpstr>BIG FIVE PERSONALITY</vt:lpstr>
      <vt:lpstr>Abierto a la Experiencia (Openness)</vt:lpstr>
      <vt:lpstr>Responsable (conscientiousness)</vt:lpstr>
      <vt:lpstr>Extroversión(Extraversion)</vt:lpstr>
      <vt:lpstr>Amable (Agreeableness)</vt:lpstr>
      <vt:lpstr>Neuroticismo (Neuroticism)</vt:lpstr>
      <vt:lpstr>Objetivo General</vt:lpstr>
      <vt:lpstr>Objetivos Específicos </vt:lpstr>
      <vt:lpstr>Desarrollo</vt:lpstr>
      <vt:lpstr>Arquitectura</vt:lpstr>
      <vt:lpstr>Aplicación Facebook</vt:lpstr>
      <vt:lpstr>Heroku </vt:lpstr>
      <vt:lpstr>Palabras más usadas según la personalidad</vt:lpstr>
      <vt:lpstr>Análisis del texto de las publicaciones</vt:lpstr>
      <vt:lpstr>Test de Personalidad</vt:lpstr>
      <vt:lpstr>Resultado Test de Personalidad</vt:lpstr>
      <vt:lpstr>Aplicación del test de personalidad a Usuarios</vt:lpstr>
      <vt:lpstr>Resultados obtenidos del test de personalidad </vt:lpstr>
      <vt:lpstr>Presentación de PowerPoint</vt:lpstr>
      <vt:lpstr>ANÁLISIS DE DATOS</vt:lpstr>
      <vt:lpstr>Aprendizaje Automático</vt:lpstr>
      <vt:lpstr>Pre procesamiento de Datos</vt:lpstr>
      <vt:lpstr>Escenario 1</vt:lpstr>
      <vt:lpstr>Escenario 2</vt:lpstr>
      <vt:lpstr>Ramdom Forest</vt:lpstr>
      <vt:lpstr>Kstar</vt:lpstr>
      <vt:lpstr>Conclusiones </vt:lpstr>
      <vt:lpstr>Recomendaciones </vt:lpstr>
      <vt:lpstr>Líneas de Trabajo Futuro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 Perfiles en Facebook Para Recursos Humanos mediante el uso de Data Mining</dc:title>
  <dc:creator>elvis sarchi</dc:creator>
  <cp:lastModifiedBy>elvis sarchi</cp:lastModifiedBy>
  <cp:revision>81</cp:revision>
  <dcterms:modified xsi:type="dcterms:W3CDTF">2018-03-21T19:42:14Z</dcterms:modified>
</cp:coreProperties>
</file>