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5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3"/>
  </p:notesMasterIdLst>
  <p:sldIdLst>
    <p:sldId id="256" r:id="rId2"/>
    <p:sldId id="286" r:id="rId3"/>
    <p:sldId id="289" r:id="rId4"/>
    <p:sldId id="259" r:id="rId5"/>
    <p:sldId id="258" r:id="rId6"/>
    <p:sldId id="260" r:id="rId7"/>
    <p:sldId id="318" r:id="rId8"/>
    <p:sldId id="261" r:id="rId9"/>
    <p:sldId id="319" r:id="rId10"/>
    <p:sldId id="320" r:id="rId11"/>
    <p:sldId id="321" r:id="rId12"/>
    <p:sldId id="290" r:id="rId13"/>
    <p:sldId id="278" r:id="rId14"/>
    <p:sldId id="262" r:id="rId15"/>
    <p:sldId id="315" r:id="rId16"/>
    <p:sldId id="292" r:id="rId17"/>
    <p:sldId id="297" r:id="rId18"/>
    <p:sldId id="266" r:id="rId19"/>
    <p:sldId id="268" r:id="rId20"/>
    <p:sldId id="269" r:id="rId21"/>
    <p:sldId id="322" r:id="rId22"/>
    <p:sldId id="323" r:id="rId23"/>
    <p:sldId id="316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41" r:id="rId40"/>
    <p:sldId id="339" r:id="rId41"/>
    <p:sldId id="273" r:id="rId4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A5394A-45F5-4EB8-8C71-774071B8640B}" type="doc">
      <dgm:prSet loTypeId="urn:microsoft.com/office/officeart/2005/8/layout/vProcess5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4AB74CB-FF96-48DD-8D91-8935C825B50C}">
      <dgm:prSet phldrT="[Texto]" custT="1"/>
      <dgm:spPr/>
      <dgm:t>
        <a:bodyPr/>
        <a:lstStyle/>
        <a:p>
          <a:pPr algn="just"/>
          <a:endParaRPr lang="es-EC" sz="2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endParaRPr lang="es-EC" sz="2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endParaRPr lang="es-EC" sz="2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endParaRPr lang="es-EC" sz="2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endParaRPr lang="es-EC" sz="2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endParaRPr lang="es-EC" sz="2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r>
            <a: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Diversidad de amenazas de origen natural, debido a la  localización del país dentro del “Cinturón de fuego del Pacífico”.</a:t>
          </a:r>
        </a:p>
        <a:p>
          <a:pPr algn="just" rtl="0"/>
          <a:r>
            <a: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Los principales fenómenos amenazantes en el DMQ son: </a:t>
          </a:r>
          <a:r>
            <a:rPr lang="es-E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hidro</a:t>
          </a:r>
          <a:r>
            <a: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-meteorológicos , geomorfológicos , </a:t>
          </a:r>
          <a:r>
            <a:rPr lang="es-E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geodinámicos</a:t>
          </a:r>
          <a:r>
            <a: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 antrópicos.</a:t>
          </a:r>
        </a:p>
        <a:p>
          <a:pPr algn="just" rtl="0"/>
          <a:r>
            <a: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El edificio de la Comandancia General de la Fuerza Terrestre no cuenta con un plan de gestión de riesgos ante desastres naturales.</a:t>
          </a:r>
        </a:p>
        <a:p>
          <a:pPr algn="just" rtl="0"/>
          <a:r>
            <a: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El personal de que labora en las instalaciones cuenta con insumos y herramientas de información mínimas, por lo tanto no hay una cultura de prevención instaurada entre el edificio y sus usuarios.</a:t>
          </a:r>
        </a:p>
        <a:p>
          <a:pPr algn="just"/>
          <a:endParaRPr lang="es-ES" sz="2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endParaRPr lang="es-ES" sz="2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endParaRPr lang="es-EC" sz="2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endParaRPr lang="es-EC" sz="2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endParaRPr lang="es-EC" sz="2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endParaRPr lang="es-EC" sz="2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endParaRPr lang="es-EC" sz="2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r>
            <a:rPr lang="es-EC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21F9B0A-CF52-40C0-9F46-101F5F4A2D57}" type="parTrans" cxnId="{EBE81529-D189-4073-9520-0E12C138684F}">
      <dgm:prSet/>
      <dgm:spPr/>
      <dgm:t>
        <a:bodyPr/>
        <a:lstStyle/>
        <a:p>
          <a:endParaRPr lang="en-US"/>
        </a:p>
      </dgm:t>
    </dgm:pt>
    <dgm:pt modelId="{126892F5-26FB-4D03-A8FA-462B569F7668}" type="sibTrans" cxnId="{EBE81529-D189-4073-9520-0E12C138684F}">
      <dgm:prSet/>
      <dgm:spPr/>
      <dgm:t>
        <a:bodyPr/>
        <a:lstStyle/>
        <a:p>
          <a:endParaRPr lang="en-US"/>
        </a:p>
      </dgm:t>
    </dgm:pt>
    <dgm:pt modelId="{0620F603-4B5B-4714-8854-FAB274FE9E62}" type="pres">
      <dgm:prSet presAssocID="{CEA5394A-45F5-4EB8-8C71-774071B8640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8D3EA0-54FF-42DE-8EF4-BBFE76A02387}" type="pres">
      <dgm:prSet presAssocID="{CEA5394A-45F5-4EB8-8C71-774071B8640B}" presName="dummyMaxCanvas" presStyleCnt="0">
        <dgm:presLayoutVars/>
      </dgm:prSet>
      <dgm:spPr/>
    </dgm:pt>
    <dgm:pt modelId="{F6029724-7BC4-4D39-BDCB-B65D39E83F07}" type="pres">
      <dgm:prSet presAssocID="{CEA5394A-45F5-4EB8-8C71-774071B8640B}" presName="OneNode_1" presStyleLbl="node1" presStyleIdx="0" presStyleCnt="1" custScaleY="200000" custLinFactNeighborY="-2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810756-B5A1-400B-BB57-A0A101347DC2}" type="presOf" srcId="{D4AB74CB-FF96-48DD-8D91-8935C825B50C}" destId="{F6029724-7BC4-4D39-BDCB-B65D39E83F07}" srcOrd="0" destOrd="0" presId="urn:microsoft.com/office/officeart/2005/8/layout/vProcess5"/>
    <dgm:cxn modelId="{EBE81529-D189-4073-9520-0E12C138684F}" srcId="{CEA5394A-45F5-4EB8-8C71-774071B8640B}" destId="{D4AB74CB-FF96-48DD-8D91-8935C825B50C}" srcOrd="0" destOrd="0" parTransId="{421F9B0A-CF52-40C0-9F46-101F5F4A2D57}" sibTransId="{126892F5-26FB-4D03-A8FA-462B569F7668}"/>
    <dgm:cxn modelId="{DF5AE357-2D9A-4B84-9FF9-618B9E5D113A}" type="presOf" srcId="{CEA5394A-45F5-4EB8-8C71-774071B8640B}" destId="{0620F603-4B5B-4714-8854-FAB274FE9E62}" srcOrd="0" destOrd="0" presId="urn:microsoft.com/office/officeart/2005/8/layout/vProcess5"/>
    <dgm:cxn modelId="{BCAE699F-5F29-4AE0-BFF3-A1AE5043A454}" type="presParOf" srcId="{0620F603-4B5B-4714-8854-FAB274FE9E62}" destId="{728D3EA0-54FF-42DE-8EF4-BBFE76A02387}" srcOrd="0" destOrd="0" presId="urn:microsoft.com/office/officeart/2005/8/layout/vProcess5"/>
    <dgm:cxn modelId="{4A5836E4-4218-4F41-816B-B619E71DC24F}" type="presParOf" srcId="{0620F603-4B5B-4714-8854-FAB274FE9E62}" destId="{F6029724-7BC4-4D39-BDCB-B65D39E83F07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F5B66E7-3B22-4A8F-B5CB-2E99D3727FF2}" type="doc">
      <dgm:prSet loTypeId="urn:microsoft.com/office/officeart/2005/8/layout/hierarchy2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1F1E32-CCC6-4065-8573-ABEB9F9DFAFF}">
      <dgm:prSet phldrT="[Texto]" custT="1"/>
      <dgm:spPr/>
      <dgm:t>
        <a:bodyPr/>
        <a:lstStyle/>
        <a:p>
          <a:pPr algn="l"/>
          <a:r>
            <a:rPr lang="en-GB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SEGURIDAD Y SALUD OCUPACIONAL</a:t>
          </a:r>
        </a:p>
        <a:p>
          <a:pPr algn="l" rtl="0"/>
          <a:r>
            <a:rPr lang="es-E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Es educar para crear conciencia, adoptar nuevas conductas y una actitud responsable y de respeto por la protección de las vidas, el entorno y las futuras generaciones.</a:t>
          </a:r>
        </a:p>
        <a:p>
          <a:pPr algn="l" rtl="0"/>
          <a:r>
            <a:rPr lang="es-E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La prevención debe integrarse en el día a día de la actividad, escolar y laboral, como un auténtico "estilo de vida" y no como una imposición.</a:t>
          </a:r>
          <a:endParaRPr lang="en-US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1FFCFA7-EE10-4CAD-B317-0F135CE8968B}" type="parTrans" cxnId="{D1DBAEA2-05F1-48E6-B3CD-7E039C32A86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ADDE914-1983-4546-8A13-4FF496614EBD}" type="sibTrans" cxnId="{D1DBAEA2-05F1-48E6-B3CD-7E039C32A86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1951F1B-95DC-4487-B656-1F01F5E9AA66}" type="pres">
      <dgm:prSet presAssocID="{7F5B66E7-3B22-4A8F-B5CB-2E99D3727FF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5669AB-E5B9-4ABE-AA3F-98DD1DADCB46}" type="pres">
      <dgm:prSet presAssocID="{891F1E32-CCC6-4065-8573-ABEB9F9DFAFF}" presName="root1" presStyleCnt="0"/>
      <dgm:spPr/>
    </dgm:pt>
    <dgm:pt modelId="{B0025016-5056-4EB5-B449-4AFFF930D7A8}" type="pres">
      <dgm:prSet presAssocID="{891F1E32-CCC6-4065-8573-ABEB9F9DFAFF}" presName="LevelOneTextNode" presStyleLbl="node0" presStyleIdx="0" presStyleCnt="1" custScaleX="126096" custScaleY="152100" custLinFactNeighborX="1351" custLinFactNeighborY="-5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D7A231-BDC2-422C-8A7E-3D7746187E4E}" type="pres">
      <dgm:prSet presAssocID="{891F1E32-CCC6-4065-8573-ABEB9F9DFAFF}" presName="level2hierChild" presStyleCnt="0"/>
      <dgm:spPr/>
    </dgm:pt>
  </dgm:ptLst>
  <dgm:cxnLst>
    <dgm:cxn modelId="{D1DBAEA2-05F1-48E6-B3CD-7E039C32A86C}" srcId="{7F5B66E7-3B22-4A8F-B5CB-2E99D3727FF2}" destId="{891F1E32-CCC6-4065-8573-ABEB9F9DFAFF}" srcOrd="0" destOrd="0" parTransId="{F1FFCFA7-EE10-4CAD-B317-0F135CE8968B}" sibTransId="{9ADDE914-1983-4546-8A13-4FF496614EBD}"/>
    <dgm:cxn modelId="{62A58BDD-0F81-41EF-BC33-4E0FFE4B48E5}" type="presOf" srcId="{891F1E32-CCC6-4065-8573-ABEB9F9DFAFF}" destId="{B0025016-5056-4EB5-B449-4AFFF930D7A8}" srcOrd="0" destOrd="0" presId="urn:microsoft.com/office/officeart/2005/8/layout/hierarchy2"/>
    <dgm:cxn modelId="{02802D24-7757-415F-9EAC-BCA3E96D3F49}" type="presOf" srcId="{7F5B66E7-3B22-4A8F-B5CB-2E99D3727FF2}" destId="{91951F1B-95DC-4487-B656-1F01F5E9AA66}" srcOrd="0" destOrd="0" presId="urn:microsoft.com/office/officeart/2005/8/layout/hierarchy2"/>
    <dgm:cxn modelId="{20C36AEA-C7BE-4C05-B2AB-1FFB83E4A876}" type="presParOf" srcId="{91951F1B-95DC-4487-B656-1F01F5E9AA66}" destId="{C95669AB-E5B9-4ABE-AA3F-98DD1DADCB46}" srcOrd="0" destOrd="0" presId="urn:microsoft.com/office/officeart/2005/8/layout/hierarchy2"/>
    <dgm:cxn modelId="{FB40F83D-BB2B-4DB7-BE8C-9A7AA893FAE8}" type="presParOf" srcId="{C95669AB-E5B9-4ABE-AA3F-98DD1DADCB46}" destId="{B0025016-5056-4EB5-B449-4AFFF930D7A8}" srcOrd="0" destOrd="0" presId="urn:microsoft.com/office/officeart/2005/8/layout/hierarchy2"/>
    <dgm:cxn modelId="{E10DCB02-5D2E-4FAA-945E-438F3C79CFBA}" type="presParOf" srcId="{C95669AB-E5B9-4ABE-AA3F-98DD1DADCB46}" destId="{EDD7A231-BDC2-422C-8A7E-3D7746187E4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F5B66E7-3B22-4A8F-B5CB-2E99D3727FF2}" type="doc">
      <dgm:prSet loTypeId="urn:microsoft.com/office/officeart/2005/8/layout/hierarchy2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1F1E32-CCC6-4065-8573-ABEB9F9DFAFF}">
      <dgm:prSet phldrT="[Texto]" custT="1"/>
      <dgm:spPr/>
      <dgm:t>
        <a:bodyPr/>
        <a:lstStyle/>
        <a:p>
          <a:pPr algn="l"/>
          <a:r>
            <a:rPr lang="es-E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 evidencia conceptos relevantes para la compresión del proyecto y su contexto enmarcado en una referencia que se utilizará durante el desarrollo de la propuesta.</a:t>
          </a:r>
        </a:p>
        <a:p>
          <a:pPr algn="l"/>
          <a:r>
            <a:rPr lang="es-E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Este glosario contiene términos desde análisis de riesgo, la clasificación de desastres y los diferentes contenidos que estos involucran.</a:t>
          </a:r>
          <a:endParaRPr lang="en-US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1FFCFA7-EE10-4CAD-B317-0F135CE8968B}" type="parTrans" cxnId="{D1DBAEA2-05F1-48E6-B3CD-7E039C32A86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ADDE914-1983-4546-8A13-4FF496614EBD}" type="sibTrans" cxnId="{D1DBAEA2-05F1-48E6-B3CD-7E039C32A86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1951F1B-95DC-4487-B656-1F01F5E9AA66}" type="pres">
      <dgm:prSet presAssocID="{7F5B66E7-3B22-4A8F-B5CB-2E99D3727FF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5669AB-E5B9-4ABE-AA3F-98DD1DADCB46}" type="pres">
      <dgm:prSet presAssocID="{891F1E32-CCC6-4065-8573-ABEB9F9DFAFF}" presName="root1" presStyleCnt="0"/>
      <dgm:spPr/>
    </dgm:pt>
    <dgm:pt modelId="{B0025016-5056-4EB5-B449-4AFFF930D7A8}" type="pres">
      <dgm:prSet presAssocID="{891F1E32-CCC6-4065-8573-ABEB9F9DFAFF}" presName="LevelOneTextNode" presStyleLbl="node0" presStyleIdx="0" presStyleCnt="1" custScaleX="126096" custScaleY="152100" custLinFactNeighborX="16213" custLinFactNeighborY="118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D7A231-BDC2-422C-8A7E-3D7746187E4E}" type="pres">
      <dgm:prSet presAssocID="{891F1E32-CCC6-4065-8573-ABEB9F9DFAFF}" presName="level2hierChild" presStyleCnt="0"/>
      <dgm:spPr/>
    </dgm:pt>
  </dgm:ptLst>
  <dgm:cxnLst>
    <dgm:cxn modelId="{D1DBAEA2-05F1-48E6-B3CD-7E039C32A86C}" srcId="{7F5B66E7-3B22-4A8F-B5CB-2E99D3727FF2}" destId="{891F1E32-CCC6-4065-8573-ABEB9F9DFAFF}" srcOrd="0" destOrd="0" parTransId="{F1FFCFA7-EE10-4CAD-B317-0F135CE8968B}" sibTransId="{9ADDE914-1983-4546-8A13-4FF496614EBD}"/>
    <dgm:cxn modelId="{F503B8D2-CD64-433E-A72C-45BF48F8AF53}" type="presOf" srcId="{7F5B66E7-3B22-4A8F-B5CB-2E99D3727FF2}" destId="{91951F1B-95DC-4487-B656-1F01F5E9AA66}" srcOrd="0" destOrd="0" presId="urn:microsoft.com/office/officeart/2005/8/layout/hierarchy2"/>
    <dgm:cxn modelId="{54B69AF1-F531-479D-8D21-05DDD4E4A78B}" type="presOf" srcId="{891F1E32-CCC6-4065-8573-ABEB9F9DFAFF}" destId="{B0025016-5056-4EB5-B449-4AFFF930D7A8}" srcOrd="0" destOrd="0" presId="urn:microsoft.com/office/officeart/2005/8/layout/hierarchy2"/>
    <dgm:cxn modelId="{F117129E-5832-4FF4-B988-40538FB961CE}" type="presParOf" srcId="{91951F1B-95DC-4487-B656-1F01F5E9AA66}" destId="{C95669AB-E5B9-4ABE-AA3F-98DD1DADCB46}" srcOrd="0" destOrd="0" presId="urn:microsoft.com/office/officeart/2005/8/layout/hierarchy2"/>
    <dgm:cxn modelId="{72DD334D-0F10-46EB-B9CF-8C12E7B2AD35}" type="presParOf" srcId="{C95669AB-E5B9-4ABE-AA3F-98DD1DADCB46}" destId="{B0025016-5056-4EB5-B449-4AFFF930D7A8}" srcOrd="0" destOrd="0" presId="urn:microsoft.com/office/officeart/2005/8/layout/hierarchy2"/>
    <dgm:cxn modelId="{280CE760-6A29-4FED-AE39-118274197533}" type="presParOf" srcId="{C95669AB-E5B9-4ABE-AA3F-98DD1DADCB46}" destId="{EDD7A231-BDC2-422C-8A7E-3D7746187E4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D452507-01FE-452B-9318-5B3094966889}" type="doc">
      <dgm:prSet loTypeId="urn:microsoft.com/office/officeart/2005/8/layout/pyramid1" loCatId="pyramid" qsTypeId="urn:microsoft.com/office/officeart/2005/8/quickstyle/3d2" qsCatId="3D" csTypeId="urn:microsoft.com/office/officeart/2005/8/colors/colorful3" csCatId="colorful" phldr="1"/>
      <dgm:spPr/>
    </dgm:pt>
    <dgm:pt modelId="{909A519D-A64B-4E1E-A9DA-F268D912C70B}">
      <dgm:prSet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LEYES</a:t>
          </a:r>
          <a:endParaRPr lang="es-EC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764343B-C7CF-49A2-AAC0-B00B6108F8A7}" type="parTrans" cxnId="{CB2E28B0-672A-4FC8-8900-62F98FFF48B4}">
      <dgm:prSet/>
      <dgm:spPr/>
      <dgm:t>
        <a:bodyPr/>
        <a:lstStyle/>
        <a:p>
          <a:endParaRPr lang="es-EC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502AFCC-A9F4-4135-9FD1-23378987B977}" type="sibTrans" cxnId="{CB2E28B0-672A-4FC8-8900-62F98FFF48B4}">
      <dgm:prSet/>
      <dgm:spPr/>
      <dgm:t>
        <a:bodyPr/>
        <a:lstStyle/>
        <a:p>
          <a:endParaRPr lang="es-EC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C6D9DB9-7620-4A51-8B88-20860920C4EF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CONSTITUCIÓN</a:t>
          </a:r>
        </a:p>
      </dgm:t>
    </dgm:pt>
    <dgm:pt modelId="{337A3A4C-9EE7-4780-A56E-0CCAD909A766}" type="parTrans" cxnId="{384EB796-F6B6-4F2A-8A53-3B95A9BB73CC}">
      <dgm:prSet/>
      <dgm:spPr/>
      <dgm:t>
        <a:bodyPr/>
        <a:lstStyle/>
        <a:p>
          <a:endParaRPr lang="es-EC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2A44464-A2A9-457F-9D07-831C992ACD5A}" type="sibTrans" cxnId="{384EB796-F6B6-4F2A-8A53-3B95A9BB73CC}">
      <dgm:prSet/>
      <dgm:spPr/>
      <dgm:t>
        <a:bodyPr/>
        <a:lstStyle/>
        <a:p>
          <a:endParaRPr lang="es-EC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29ADF1E-A7EA-4A40-8F50-38D22C26D98A}">
      <dgm:prSet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REGLAMENTOS, CODIGOS</a:t>
          </a:r>
          <a:endParaRPr lang="es-EC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80E7916-E6FA-4E4F-8D03-F4281CD06D61}" type="sibTrans" cxnId="{6D1984A6-2192-4455-86EA-89DDE5F36C46}">
      <dgm:prSet/>
      <dgm:spPr/>
      <dgm:t>
        <a:bodyPr/>
        <a:lstStyle/>
        <a:p>
          <a:endParaRPr lang="es-EC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9303EAE-F936-46FB-A21B-990DBE4FF0A9}" type="parTrans" cxnId="{6D1984A6-2192-4455-86EA-89DDE5F36C46}">
      <dgm:prSet/>
      <dgm:spPr/>
      <dgm:t>
        <a:bodyPr/>
        <a:lstStyle/>
        <a:p>
          <a:endParaRPr lang="es-EC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BA68F1-F433-4583-A140-3E53FDDEF3D7}">
      <dgm:prSet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PLANES</a:t>
          </a:r>
          <a:endParaRPr lang="es-EC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F33D54F-5E05-4B41-BE16-BC60B64E925C}" type="parTrans" cxnId="{B6931CB2-AB64-4F82-865E-2F9984CBF2D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3E12F27-3BE1-4FF5-819E-80424A10DD6B}" type="sibTrans" cxnId="{B6931CB2-AB64-4F82-865E-2F9984CBF2D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BADAC07-B078-4C02-B58F-DDC0363CA075}" type="pres">
      <dgm:prSet presAssocID="{DD452507-01FE-452B-9318-5B3094966889}" presName="Name0" presStyleCnt="0">
        <dgm:presLayoutVars>
          <dgm:dir/>
          <dgm:animLvl val="lvl"/>
          <dgm:resizeHandles val="exact"/>
        </dgm:presLayoutVars>
      </dgm:prSet>
      <dgm:spPr/>
    </dgm:pt>
    <dgm:pt modelId="{1FBD65FA-E7EB-4074-8B8A-71AEA8EF14B5}" type="pres">
      <dgm:prSet presAssocID="{0C6D9DB9-7620-4A51-8B88-20860920C4EF}" presName="Name8" presStyleCnt="0"/>
      <dgm:spPr/>
    </dgm:pt>
    <dgm:pt modelId="{7ABB0430-28C0-4D4B-A805-6AF1ADD87E95}" type="pres">
      <dgm:prSet presAssocID="{0C6D9DB9-7620-4A51-8B88-20860920C4EF}" presName="level" presStyleLbl="node1" presStyleIdx="0" presStyleCnt="4" custScaleX="103284" custLinFactNeighborX="977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7F6C614-0503-4E36-BC68-B8EB17777824}" type="pres">
      <dgm:prSet presAssocID="{0C6D9DB9-7620-4A51-8B88-20860920C4E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A38C338-14D8-49AF-BA62-C0A43DE69533}" type="pres">
      <dgm:prSet presAssocID="{909A519D-A64B-4E1E-A9DA-F268D912C70B}" presName="Name8" presStyleCnt="0"/>
      <dgm:spPr/>
    </dgm:pt>
    <dgm:pt modelId="{E7191644-2176-4BFD-8544-A17C2C664C86}" type="pres">
      <dgm:prSet presAssocID="{909A519D-A64B-4E1E-A9DA-F268D912C70B}" presName="level" presStyleLbl="node1" presStyleIdx="1" presStyleCnt="4" custScaleX="101322" custScaleY="5650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B9C7DA-8416-431E-9CA3-89CF65ACB438}" type="pres">
      <dgm:prSet presAssocID="{909A519D-A64B-4E1E-A9DA-F268D912C70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61C53B-08F7-43F2-AD19-B959E6339002}" type="pres">
      <dgm:prSet presAssocID="{529ADF1E-A7EA-4A40-8F50-38D22C26D98A}" presName="Name8" presStyleCnt="0"/>
      <dgm:spPr/>
    </dgm:pt>
    <dgm:pt modelId="{27FB8505-CD17-4CF4-AC06-CC2D0B2093DE}" type="pres">
      <dgm:prSet presAssocID="{529ADF1E-A7EA-4A40-8F50-38D22C26D98A}" presName="level" presStyleLbl="node1" presStyleIdx="2" presStyleCnt="4" custScaleY="81755" custLinFactNeighborX="193" custLinFactNeighborY="-46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684E0E-64FD-4F24-B201-02AB5FBC8A19}" type="pres">
      <dgm:prSet presAssocID="{529ADF1E-A7EA-4A40-8F50-38D22C26D9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E49B7E-604C-4D74-80B2-FB6F24D82415}" type="pres">
      <dgm:prSet presAssocID="{B9BA68F1-F433-4583-A140-3E53FDDEF3D7}" presName="Name8" presStyleCnt="0"/>
      <dgm:spPr/>
    </dgm:pt>
    <dgm:pt modelId="{6CE7779F-A2A8-4FD4-9E9B-361141A45730}" type="pres">
      <dgm:prSet presAssocID="{B9BA68F1-F433-4583-A140-3E53FDDEF3D7}" presName="level" presStyleLbl="node1" presStyleIdx="3" presStyleCnt="4" custScaleX="101322" custScaleY="5650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DC3672-EC75-4B31-A3D2-12B5306BF3A8}" type="pres">
      <dgm:prSet presAssocID="{B9BA68F1-F433-4583-A140-3E53FDDEF3D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CD77C28-E717-4D05-A217-889B2871AFB4}" type="presOf" srcId="{B9BA68F1-F433-4583-A140-3E53FDDEF3D7}" destId="{6CE7779F-A2A8-4FD4-9E9B-361141A45730}" srcOrd="0" destOrd="0" presId="urn:microsoft.com/office/officeart/2005/8/layout/pyramid1"/>
    <dgm:cxn modelId="{463F31C5-A0EE-4744-A54A-C0E918A282C6}" type="presOf" srcId="{0C6D9DB9-7620-4A51-8B88-20860920C4EF}" destId="{7ABB0430-28C0-4D4B-A805-6AF1ADD87E95}" srcOrd="0" destOrd="0" presId="urn:microsoft.com/office/officeart/2005/8/layout/pyramid1"/>
    <dgm:cxn modelId="{28698487-F19A-4BF4-9D98-E8D49BD0308E}" type="presOf" srcId="{529ADF1E-A7EA-4A40-8F50-38D22C26D98A}" destId="{A3684E0E-64FD-4F24-B201-02AB5FBC8A19}" srcOrd="1" destOrd="0" presId="urn:microsoft.com/office/officeart/2005/8/layout/pyramid1"/>
    <dgm:cxn modelId="{AC49DD7D-08DA-4673-9CFD-25AC9562E021}" type="presOf" srcId="{B9BA68F1-F433-4583-A140-3E53FDDEF3D7}" destId="{8BDC3672-EC75-4B31-A3D2-12B5306BF3A8}" srcOrd="1" destOrd="0" presId="urn:microsoft.com/office/officeart/2005/8/layout/pyramid1"/>
    <dgm:cxn modelId="{B6931CB2-AB64-4F82-865E-2F9984CBF2D2}" srcId="{DD452507-01FE-452B-9318-5B3094966889}" destId="{B9BA68F1-F433-4583-A140-3E53FDDEF3D7}" srcOrd="3" destOrd="0" parTransId="{FF33D54F-5E05-4B41-BE16-BC60B64E925C}" sibTransId="{23E12F27-3BE1-4FF5-819E-80424A10DD6B}"/>
    <dgm:cxn modelId="{E220AA46-C24A-411C-99A1-223082DD0E0A}" type="presOf" srcId="{909A519D-A64B-4E1E-A9DA-F268D912C70B}" destId="{E7191644-2176-4BFD-8544-A17C2C664C86}" srcOrd="0" destOrd="0" presId="urn:microsoft.com/office/officeart/2005/8/layout/pyramid1"/>
    <dgm:cxn modelId="{CB2E28B0-672A-4FC8-8900-62F98FFF48B4}" srcId="{DD452507-01FE-452B-9318-5B3094966889}" destId="{909A519D-A64B-4E1E-A9DA-F268D912C70B}" srcOrd="1" destOrd="0" parTransId="{4764343B-C7CF-49A2-AAC0-B00B6108F8A7}" sibTransId="{9502AFCC-A9F4-4135-9FD1-23378987B977}"/>
    <dgm:cxn modelId="{6A746D77-6595-4343-940D-0F835392782F}" type="presOf" srcId="{909A519D-A64B-4E1E-A9DA-F268D912C70B}" destId="{F3B9C7DA-8416-431E-9CA3-89CF65ACB438}" srcOrd="1" destOrd="0" presId="urn:microsoft.com/office/officeart/2005/8/layout/pyramid1"/>
    <dgm:cxn modelId="{6D1984A6-2192-4455-86EA-89DDE5F36C46}" srcId="{DD452507-01FE-452B-9318-5B3094966889}" destId="{529ADF1E-A7EA-4A40-8F50-38D22C26D98A}" srcOrd="2" destOrd="0" parTransId="{19303EAE-F936-46FB-A21B-990DBE4FF0A9}" sibTransId="{E80E7916-E6FA-4E4F-8D03-F4281CD06D61}"/>
    <dgm:cxn modelId="{384EB796-F6B6-4F2A-8A53-3B95A9BB73CC}" srcId="{DD452507-01FE-452B-9318-5B3094966889}" destId="{0C6D9DB9-7620-4A51-8B88-20860920C4EF}" srcOrd="0" destOrd="0" parTransId="{337A3A4C-9EE7-4780-A56E-0CCAD909A766}" sibTransId="{72A44464-A2A9-457F-9D07-831C992ACD5A}"/>
    <dgm:cxn modelId="{AD7E8515-649E-4E10-8402-083B20E56C29}" type="presOf" srcId="{529ADF1E-A7EA-4A40-8F50-38D22C26D98A}" destId="{27FB8505-CD17-4CF4-AC06-CC2D0B2093DE}" srcOrd="0" destOrd="0" presId="urn:microsoft.com/office/officeart/2005/8/layout/pyramid1"/>
    <dgm:cxn modelId="{5BBE01DF-11D2-45E8-AB32-BA17A96A0C95}" type="presOf" srcId="{0C6D9DB9-7620-4A51-8B88-20860920C4EF}" destId="{57F6C614-0503-4E36-BC68-B8EB17777824}" srcOrd="1" destOrd="0" presId="urn:microsoft.com/office/officeart/2005/8/layout/pyramid1"/>
    <dgm:cxn modelId="{D988D849-7893-4F24-8203-408FF3EDDBED}" type="presOf" srcId="{DD452507-01FE-452B-9318-5B3094966889}" destId="{ABADAC07-B078-4C02-B58F-DDC0363CA075}" srcOrd="0" destOrd="0" presId="urn:microsoft.com/office/officeart/2005/8/layout/pyramid1"/>
    <dgm:cxn modelId="{CA392AFE-4916-4720-A4E8-3D46B685DE50}" type="presParOf" srcId="{ABADAC07-B078-4C02-B58F-DDC0363CA075}" destId="{1FBD65FA-E7EB-4074-8B8A-71AEA8EF14B5}" srcOrd="0" destOrd="0" presId="urn:microsoft.com/office/officeart/2005/8/layout/pyramid1"/>
    <dgm:cxn modelId="{72C0C39A-3563-438D-ACDD-F66BB4EB672C}" type="presParOf" srcId="{1FBD65FA-E7EB-4074-8B8A-71AEA8EF14B5}" destId="{7ABB0430-28C0-4D4B-A805-6AF1ADD87E95}" srcOrd="0" destOrd="0" presId="urn:microsoft.com/office/officeart/2005/8/layout/pyramid1"/>
    <dgm:cxn modelId="{FDDDF73B-8272-44DF-9A20-DC1B0357D668}" type="presParOf" srcId="{1FBD65FA-E7EB-4074-8B8A-71AEA8EF14B5}" destId="{57F6C614-0503-4E36-BC68-B8EB17777824}" srcOrd="1" destOrd="0" presId="urn:microsoft.com/office/officeart/2005/8/layout/pyramid1"/>
    <dgm:cxn modelId="{BB067A8E-9DC5-47CD-822A-9F0394C65DB4}" type="presParOf" srcId="{ABADAC07-B078-4C02-B58F-DDC0363CA075}" destId="{1A38C338-14D8-49AF-BA62-C0A43DE69533}" srcOrd="1" destOrd="0" presId="urn:microsoft.com/office/officeart/2005/8/layout/pyramid1"/>
    <dgm:cxn modelId="{7F1EA7C8-8657-4309-AC6B-8A9BA0BB8CB0}" type="presParOf" srcId="{1A38C338-14D8-49AF-BA62-C0A43DE69533}" destId="{E7191644-2176-4BFD-8544-A17C2C664C86}" srcOrd="0" destOrd="0" presId="urn:microsoft.com/office/officeart/2005/8/layout/pyramid1"/>
    <dgm:cxn modelId="{F2E694A4-07F5-4674-9D54-7B6F39DD9B0C}" type="presParOf" srcId="{1A38C338-14D8-49AF-BA62-C0A43DE69533}" destId="{F3B9C7DA-8416-431E-9CA3-89CF65ACB438}" srcOrd="1" destOrd="0" presId="urn:microsoft.com/office/officeart/2005/8/layout/pyramid1"/>
    <dgm:cxn modelId="{B32F012A-30DB-4D8F-9DF5-5182176A4DF9}" type="presParOf" srcId="{ABADAC07-B078-4C02-B58F-DDC0363CA075}" destId="{0F61C53B-08F7-43F2-AD19-B959E6339002}" srcOrd="2" destOrd="0" presId="urn:microsoft.com/office/officeart/2005/8/layout/pyramid1"/>
    <dgm:cxn modelId="{3B8F4E27-A4A0-4ACD-A4A0-69A4BD1938BD}" type="presParOf" srcId="{0F61C53B-08F7-43F2-AD19-B959E6339002}" destId="{27FB8505-CD17-4CF4-AC06-CC2D0B2093DE}" srcOrd="0" destOrd="0" presId="urn:microsoft.com/office/officeart/2005/8/layout/pyramid1"/>
    <dgm:cxn modelId="{3451FDA3-6B22-411B-9C09-78E4DF1596AE}" type="presParOf" srcId="{0F61C53B-08F7-43F2-AD19-B959E6339002}" destId="{A3684E0E-64FD-4F24-B201-02AB5FBC8A19}" srcOrd="1" destOrd="0" presId="urn:microsoft.com/office/officeart/2005/8/layout/pyramid1"/>
    <dgm:cxn modelId="{561C7B62-B5C5-41EB-BAF4-011E54683AAE}" type="presParOf" srcId="{ABADAC07-B078-4C02-B58F-DDC0363CA075}" destId="{F3E49B7E-604C-4D74-80B2-FB6F24D82415}" srcOrd="3" destOrd="0" presId="urn:microsoft.com/office/officeart/2005/8/layout/pyramid1"/>
    <dgm:cxn modelId="{A8675AFD-EA12-4AFE-AE92-05D5F3FF2B0A}" type="presParOf" srcId="{F3E49B7E-604C-4D74-80B2-FB6F24D82415}" destId="{6CE7779F-A2A8-4FD4-9E9B-361141A45730}" srcOrd="0" destOrd="0" presId="urn:microsoft.com/office/officeart/2005/8/layout/pyramid1"/>
    <dgm:cxn modelId="{DFC0205E-A85F-4AB7-9B5E-11D553553F7A}" type="presParOf" srcId="{F3E49B7E-604C-4D74-80B2-FB6F24D82415}" destId="{8BDC3672-EC75-4B31-A3D2-12B5306BF3A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6FA7C9B-71E4-4A9E-8267-9F5B66B68D2C}" type="doc">
      <dgm:prSet loTypeId="urn:microsoft.com/office/officeart/2005/8/layout/cycle3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6E2D0F2-78AD-408D-A539-4AD9A1E4C72D}">
      <dgm:prSet phldrT="[Texto]" custT="1"/>
      <dgm:spPr/>
      <dgm:t>
        <a:bodyPr/>
        <a:lstStyle/>
        <a:p>
          <a:r>
            <a:rPr lang="es-E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El Art. 389 de la Constitución Política</a:t>
          </a:r>
          <a:r>
            <a:rPr lang="es-ES" sz="1400" b="0" dirty="0" smtClean="0">
              <a:latin typeface="Arial" panose="020B0604020202020204" pitchFamily="34" charset="0"/>
              <a:cs typeface="Arial" panose="020B0604020202020204" pitchFamily="34" charset="0"/>
            </a:rPr>
            <a:t>, señala que el Estado protegerá a las personas, las colectividades y la naturaleza frente a los efectos negativos de los desastres de origen natural o antrópico mediante la prevención ante el riesgo, la mitigación de desastres, la recuperación y mejoramiento de las condiciones sociales.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02EA8C-FED3-4C3C-A3B9-27B04BFF490D}" type="parTrans" cxnId="{6C8C23EC-3444-44F4-85FB-1911C15F05FE}">
      <dgm:prSet/>
      <dgm:spPr/>
      <dgm:t>
        <a:bodyPr/>
        <a:lstStyle/>
        <a:p>
          <a:endParaRPr lang="es-EC"/>
        </a:p>
      </dgm:t>
    </dgm:pt>
    <dgm:pt modelId="{8D5DD2D6-284C-4920-B3F6-E92F04808F25}" type="sibTrans" cxnId="{6C8C23EC-3444-44F4-85FB-1911C15F05FE}">
      <dgm:prSet/>
      <dgm:spPr/>
      <dgm:t>
        <a:bodyPr/>
        <a:lstStyle/>
        <a:p>
          <a:endParaRPr lang="es-EC"/>
        </a:p>
      </dgm:t>
    </dgm:pt>
    <dgm:pt modelId="{9234C721-E3E2-4A0C-AA9D-673474131793}">
      <dgm:prSet phldrT="[Texto]" custT="1"/>
      <dgm:spPr/>
      <dgm:t>
        <a:bodyPr/>
        <a:lstStyle/>
        <a:p>
          <a:r>
            <a:rPr lang="es-E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El Art. 11 literal d de la Ley de Seguridad Publica y del Estado dice: las entidades públicas y privadas están a cargo de la prevención y ejecución de medidas para contrarrestar los riesgos de origen natural o antrópicos.</a:t>
          </a:r>
          <a:endParaRPr lang="es-EC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82E5F0-91B3-4F60-BB0A-3A68142D3B99}" type="parTrans" cxnId="{0BB0615D-BEEF-40FF-9F30-1982E80AF27B}">
      <dgm:prSet/>
      <dgm:spPr/>
      <dgm:t>
        <a:bodyPr/>
        <a:lstStyle/>
        <a:p>
          <a:endParaRPr lang="es-EC"/>
        </a:p>
      </dgm:t>
    </dgm:pt>
    <dgm:pt modelId="{3A685160-1F7B-44CF-A9F3-CB9A85C8DD9A}" type="sibTrans" cxnId="{0BB0615D-BEEF-40FF-9F30-1982E80AF27B}">
      <dgm:prSet/>
      <dgm:spPr/>
      <dgm:t>
        <a:bodyPr/>
        <a:lstStyle/>
        <a:p>
          <a:endParaRPr lang="es-EC"/>
        </a:p>
      </dgm:t>
    </dgm:pt>
    <dgm:pt modelId="{B7AB700C-D348-45DF-B6AA-1367633C3847}">
      <dgm:prSet phldrT="[Texto]" custT="1"/>
      <dgm:spPr/>
      <dgm:t>
        <a:bodyPr/>
        <a:lstStyle/>
        <a:p>
          <a:r>
            <a:rPr lang="es-E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El Art. 64 del Código Orgánico de Planificación y Finanzas Publicas dice: que se debe incorporar enfoques ambientales y de gestión de riesgos en el diseño e implementación de programas y proyectos de inversión pública; promoviendo acciones favorables de gestión de vulnerabilidades y riesgos antrópicos y naturales.</a:t>
          </a:r>
          <a:endParaRPr lang="es-EC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58CCCC-DB69-44EB-A313-B8A0BD4D2378}" type="parTrans" cxnId="{9F1AD95F-E922-43B1-9434-F9962D8DE6CE}">
      <dgm:prSet/>
      <dgm:spPr/>
      <dgm:t>
        <a:bodyPr/>
        <a:lstStyle/>
        <a:p>
          <a:endParaRPr lang="es-EC"/>
        </a:p>
      </dgm:t>
    </dgm:pt>
    <dgm:pt modelId="{B900760C-0B76-4D29-BE7D-53D673A051E6}" type="sibTrans" cxnId="{9F1AD95F-E922-43B1-9434-F9962D8DE6CE}">
      <dgm:prSet/>
      <dgm:spPr/>
      <dgm:t>
        <a:bodyPr/>
        <a:lstStyle/>
        <a:p>
          <a:endParaRPr lang="es-EC"/>
        </a:p>
      </dgm:t>
    </dgm:pt>
    <dgm:pt modelId="{54EB0F8A-6C48-4D89-974C-81A06496F0BC}">
      <dgm:prSet phldrT="[Texto]" custT="1"/>
      <dgm:spPr/>
      <dgm:t>
        <a:bodyPr/>
        <a:lstStyle/>
        <a:p>
          <a:r>
            <a:rPr lang="es-E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El Objetivo No. 4 del Plan Nacional de Seguridad Integral dice: reducir la vulnerabilidad de las personas, la colectividad y la naturaleza frente  a los efectos negativos de los desastres de origen natural y/o antrópico.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C8C15C-69F3-4F21-9BD4-69852E91DA61}" type="parTrans" cxnId="{B268CE60-35F0-43A0-8129-383C93537FE2}">
      <dgm:prSet/>
      <dgm:spPr/>
      <dgm:t>
        <a:bodyPr/>
        <a:lstStyle/>
        <a:p>
          <a:endParaRPr lang="es-EC"/>
        </a:p>
      </dgm:t>
    </dgm:pt>
    <dgm:pt modelId="{9C0BB838-F7D8-40D8-AAA7-885602C55DE3}" type="sibTrans" cxnId="{B268CE60-35F0-43A0-8129-383C93537FE2}">
      <dgm:prSet/>
      <dgm:spPr/>
      <dgm:t>
        <a:bodyPr/>
        <a:lstStyle/>
        <a:p>
          <a:endParaRPr lang="es-EC"/>
        </a:p>
      </dgm:t>
    </dgm:pt>
    <dgm:pt modelId="{A1B56C07-2672-4EA2-9867-218A86749563}">
      <dgm:prSet phldrT="[Texto]" custT="1"/>
      <dgm:spPr/>
      <dgm:t>
        <a:bodyPr/>
        <a:lstStyle/>
        <a:p>
          <a:r>
            <a:rPr lang="es-E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MARCO LEGAL</a:t>
          </a:r>
          <a:endParaRPr lang="es-EC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885D35-D369-4675-8265-134A67C267A7}" type="sibTrans" cxnId="{860150F1-6BFF-4303-A50A-59E0D0BB3E6E}">
      <dgm:prSet/>
      <dgm:spPr/>
      <dgm:t>
        <a:bodyPr/>
        <a:lstStyle/>
        <a:p>
          <a:endParaRPr lang="es-EC"/>
        </a:p>
      </dgm:t>
    </dgm:pt>
    <dgm:pt modelId="{0A7C4CF1-B265-40AC-8347-4EAC52DCE82B}" type="parTrans" cxnId="{860150F1-6BFF-4303-A50A-59E0D0BB3E6E}">
      <dgm:prSet/>
      <dgm:spPr/>
      <dgm:t>
        <a:bodyPr/>
        <a:lstStyle/>
        <a:p>
          <a:endParaRPr lang="es-EC"/>
        </a:p>
      </dgm:t>
    </dgm:pt>
    <dgm:pt modelId="{C245E0A8-0331-4CC9-A15E-0C631E1BF747}" type="pres">
      <dgm:prSet presAssocID="{A6FA7C9B-71E4-4A9E-8267-9F5B66B68D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0BA78A9-A2B7-4949-933E-97F8D5636B51}" type="pres">
      <dgm:prSet presAssocID="{A6FA7C9B-71E4-4A9E-8267-9F5B66B68D2C}" presName="cycle" presStyleCnt="0"/>
      <dgm:spPr/>
    </dgm:pt>
    <dgm:pt modelId="{66F8E458-385C-4B0B-92D4-B884CC499505}" type="pres">
      <dgm:prSet presAssocID="{96E2D0F2-78AD-408D-A539-4AD9A1E4C72D}" presName="nodeFirstNode" presStyleLbl="node1" presStyleIdx="0" presStyleCnt="5" custScaleX="127921" custScaleY="124293" custRadScaleRad="99528" custRadScaleInc="-364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7D387F-01A1-491E-9C15-26CA60DA5223}" type="pres">
      <dgm:prSet presAssocID="{8D5DD2D6-284C-4920-B3F6-E92F04808F25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1BFD26C1-2D86-4BCE-886E-F5885F85A37B}" type="pres">
      <dgm:prSet presAssocID="{9234C721-E3E2-4A0C-AA9D-673474131793}" presName="nodeFollowingNodes" presStyleLbl="node1" presStyleIdx="1" presStyleCnt="5" custScaleX="119405" custScaleY="946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E7790C-C37F-49E4-BC0D-322B3FC74CED}" type="pres">
      <dgm:prSet presAssocID="{B7AB700C-D348-45DF-B6AA-1367633C3847}" presName="nodeFollowingNodes" presStyleLbl="node1" presStyleIdx="2" presStyleCnt="5" custScaleX="118303" custScaleY="106480" custRadScaleRad="82478" custRadScaleInc="-397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548E67-41C9-448A-B905-85FD306923D6}" type="pres">
      <dgm:prSet presAssocID="{54EB0F8A-6C48-4D89-974C-81A06496F0BC}" presName="nodeFollowingNodes" presStyleLbl="node1" presStyleIdx="3" presStyleCnt="5" custScaleX="110967" custScaleY="101839" custRadScaleRad="91923" custRadScaleInc="322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AF7EC3-9837-4C63-86D6-119719F5DFE5}" type="pres">
      <dgm:prSet presAssocID="{A1B56C07-2672-4EA2-9867-218A86749563}" presName="nodeFollowingNodes" presStyleLbl="node1" presStyleIdx="4" presStyleCnt="5" custRadScaleRad="101276" custRadScaleInc="-66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60150F1-6BFF-4303-A50A-59E0D0BB3E6E}" srcId="{A6FA7C9B-71E4-4A9E-8267-9F5B66B68D2C}" destId="{A1B56C07-2672-4EA2-9867-218A86749563}" srcOrd="4" destOrd="0" parTransId="{0A7C4CF1-B265-40AC-8347-4EAC52DCE82B}" sibTransId="{91885D35-D369-4675-8265-134A67C267A7}"/>
    <dgm:cxn modelId="{C9647CD6-6272-4E7E-8CF9-B8591BAC392E}" type="presOf" srcId="{B7AB700C-D348-45DF-B6AA-1367633C3847}" destId="{07E7790C-C37F-49E4-BC0D-322B3FC74CED}" srcOrd="0" destOrd="0" presId="urn:microsoft.com/office/officeart/2005/8/layout/cycle3"/>
    <dgm:cxn modelId="{B268CE60-35F0-43A0-8129-383C93537FE2}" srcId="{A6FA7C9B-71E4-4A9E-8267-9F5B66B68D2C}" destId="{54EB0F8A-6C48-4D89-974C-81A06496F0BC}" srcOrd="3" destOrd="0" parTransId="{41C8C15C-69F3-4F21-9BD4-69852E91DA61}" sibTransId="{9C0BB838-F7D8-40D8-AAA7-885602C55DE3}"/>
    <dgm:cxn modelId="{324BB023-7C00-4890-B121-F73FDE1D954D}" type="presOf" srcId="{8D5DD2D6-284C-4920-B3F6-E92F04808F25}" destId="{017D387F-01A1-491E-9C15-26CA60DA5223}" srcOrd="0" destOrd="0" presId="urn:microsoft.com/office/officeart/2005/8/layout/cycle3"/>
    <dgm:cxn modelId="{465AE7F6-7459-45BF-BBD6-833FB68CAAB7}" type="presOf" srcId="{9234C721-E3E2-4A0C-AA9D-673474131793}" destId="{1BFD26C1-2D86-4BCE-886E-F5885F85A37B}" srcOrd="0" destOrd="0" presId="urn:microsoft.com/office/officeart/2005/8/layout/cycle3"/>
    <dgm:cxn modelId="{09619CEE-5376-4365-80AE-FC1440133299}" type="presOf" srcId="{A1B56C07-2672-4EA2-9867-218A86749563}" destId="{A2AF7EC3-9837-4C63-86D6-119719F5DFE5}" srcOrd="0" destOrd="0" presId="urn:microsoft.com/office/officeart/2005/8/layout/cycle3"/>
    <dgm:cxn modelId="{6C8C23EC-3444-44F4-85FB-1911C15F05FE}" srcId="{A6FA7C9B-71E4-4A9E-8267-9F5B66B68D2C}" destId="{96E2D0F2-78AD-408D-A539-4AD9A1E4C72D}" srcOrd="0" destOrd="0" parTransId="{D402EA8C-FED3-4C3C-A3B9-27B04BFF490D}" sibTransId="{8D5DD2D6-284C-4920-B3F6-E92F04808F25}"/>
    <dgm:cxn modelId="{20DB4F02-9979-479B-A962-6B4A8A7AE0AE}" type="presOf" srcId="{A6FA7C9B-71E4-4A9E-8267-9F5B66B68D2C}" destId="{C245E0A8-0331-4CC9-A15E-0C631E1BF747}" srcOrd="0" destOrd="0" presId="urn:microsoft.com/office/officeart/2005/8/layout/cycle3"/>
    <dgm:cxn modelId="{FA360673-73B5-4A2C-826C-8901A57E8B46}" type="presOf" srcId="{54EB0F8A-6C48-4D89-974C-81A06496F0BC}" destId="{49548E67-41C9-448A-B905-85FD306923D6}" srcOrd="0" destOrd="0" presId="urn:microsoft.com/office/officeart/2005/8/layout/cycle3"/>
    <dgm:cxn modelId="{D6FD384E-8BD3-4A8A-824D-01CF3AE79B3E}" type="presOf" srcId="{96E2D0F2-78AD-408D-A539-4AD9A1E4C72D}" destId="{66F8E458-385C-4B0B-92D4-B884CC499505}" srcOrd="0" destOrd="0" presId="urn:microsoft.com/office/officeart/2005/8/layout/cycle3"/>
    <dgm:cxn modelId="{9F1AD95F-E922-43B1-9434-F9962D8DE6CE}" srcId="{A6FA7C9B-71E4-4A9E-8267-9F5B66B68D2C}" destId="{B7AB700C-D348-45DF-B6AA-1367633C3847}" srcOrd="2" destOrd="0" parTransId="{8058CCCC-DB69-44EB-A313-B8A0BD4D2378}" sibTransId="{B900760C-0B76-4D29-BE7D-53D673A051E6}"/>
    <dgm:cxn modelId="{0BB0615D-BEEF-40FF-9F30-1982E80AF27B}" srcId="{A6FA7C9B-71E4-4A9E-8267-9F5B66B68D2C}" destId="{9234C721-E3E2-4A0C-AA9D-673474131793}" srcOrd="1" destOrd="0" parTransId="{9182E5F0-91B3-4F60-BB0A-3A68142D3B99}" sibTransId="{3A685160-1F7B-44CF-A9F3-CB9A85C8DD9A}"/>
    <dgm:cxn modelId="{32857DCC-0A65-4F53-8594-386A0BCB8FBC}" type="presParOf" srcId="{C245E0A8-0331-4CC9-A15E-0C631E1BF747}" destId="{30BA78A9-A2B7-4949-933E-97F8D5636B51}" srcOrd="0" destOrd="0" presId="urn:microsoft.com/office/officeart/2005/8/layout/cycle3"/>
    <dgm:cxn modelId="{E7865DC3-4CB3-4E1C-93B4-739E06569B03}" type="presParOf" srcId="{30BA78A9-A2B7-4949-933E-97F8D5636B51}" destId="{66F8E458-385C-4B0B-92D4-B884CC499505}" srcOrd="0" destOrd="0" presId="urn:microsoft.com/office/officeart/2005/8/layout/cycle3"/>
    <dgm:cxn modelId="{755F28D8-5A6D-468A-BDEB-2AB05714BE09}" type="presParOf" srcId="{30BA78A9-A2B7-4949-933E-97F8D5636B51}" destId="{017D387F-01A1-491E-9C15-26CA60DA5223}" srcOrd="1" destOrd="0" presId="urn:microsoft.com/office/officeart/2005/8/layout/cycle3"/>
    <dgm:cxn modelId="{014CB07B-94B1-4EAB-BB34-D1848E2F5C6E}" type="presParOf" srcId="{30BA78A9-A2B7-4949-933E-97F8D5636B51}" destId="{1BFD26C1-2D86-4BCE-886E-F5885F85A37B}" srcOrd="2" destOrd="0" presId="urn:microsoft.com/office/officeart/2005/8/layout/cycle3"/>
    <dgm:cxn modelId="{4AF395D4-303F-401E-A42B-1BC3704F26AC}" type="presParOf" srcId="{30BA78A9-A2B7-4949-933E-97F8D5636B51}" destId="{07E7790C-C37F-49E4-BC0D-322B3FC74CED}" srcOrd="3" destOrd="0" presId="urn:microsoft.com/office/officeart/2005/8/layout/cycle3"/>
    <dgm:cxn modelId="{1C86B7B3-2AD4-4322-A04F-EB60934041DD}" type="presParOf" srcId="{30BA78A9-A2B7-4949-933E-97F8D5636B51}" destId="{49548E67-41C9-448A-B905-85FD306923D6}" srcOrd="4" destOrd="0" presId="urn:microsoft.com/office/officeart/2005/8/layout/cycle3"/>
    <dgm:cxn modelId="{C8746064-1EBC-4926-81A7-C52E21D84DE2}" type="presParOf" srcId="{30BA78A9-A2B7-4949-933E-97F8D5636B51}" destId="{A2AF7EC3-9837-4C63-86D6-119719F5DFE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C1C9A17-DDEC-4CB5-9CB9-C1958E94F493}" type="doc">
      <dgm:prSet loTypeId="urn:microsoft.com/office/officeart/2005/8/layout/bProcess3" loCatId="process" qsTypeId="urn:microsoft.com/office/officeart/2005/8/quickstyle/3d2" qsCatId="3D" csTypeId="urn:microsoft.com/office/officeart/2005/8/colors/colorful4" csCatId="colorful" phldr="1"/>
      <dgm:spPr/>
    </dgm:pt>
    <dgm:pt modelId="{A1EEE822-B0EB-43CA-8849-3D2AC2557CB6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MÉTODOS</a:t>
          </a:r>
          <a:endParaRPr lang="en-US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F1BA43-B5B4-4C63-AC44-19F4041DDDE1}" type="parTrans" cxnId="{1E09DF11-9104-4254-925B-7C757C41A372}">
      <dgm:prSet/>
      <dgm:spPr/>
      <dgm:t>
        <a:bodyPr/>
        <a:lstStyle/>
        <a:p>
          <a:endParaRPr lang="en-US"/>
        </a:p>
      </dgm:t>
    </dgm:pt>
    <dgm:pt modelId="{8F4DBC2C-E0BE-4AEE-A05D-64F2F699BD99}" type="sibTrans" cxnId="{1E09DF11-9104-4254-925B-7C757C41A372}">
      <dgm:prSet/>
      <dgm:spPr>
        <a:solidFill>
          <a:schemeClr val="tx1"/>
        </a:solidFill>
        <a:ln w="19050"/>
      </dgm:spPr>
      <dgm:t>
        <a:bodyPr/>
        <a:lstStyle/>
        <a:p>
          <a:endParaRPr lang="en-US"/>
        </a:p>
      </dgm:t>
    </dgm:pt>
    <dgm:pt modelId="{1DC9E84F-EE02-4AE7-AA4F-B004120EF1B2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aplicó el método </a:t>
          </a:r>
          <a:r>
            <a:rPr lang="es-EC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Deductivo</a:t>
          </a:r>
          <a:endParaRPr lang="en-U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E1A222-12E3-4069-8710-CCE26870467E}" type="parTrans" cxnId="{2712135A-73CD-4E6A-A607-557907BC2FBA}">
      <dgm:prSet/>
      <dgm:spPr/>
      <dgm:t>
        <a:bodyPr/>
        <a:lstStyle/>
        <a:p>
          <a:endParaRPr lang="en-US"/>
        </a:p>
      </dgm:t>
    </dgm:pt>
    <dgm:pt modelId="{16FF72D4-C9FE-453F-B51D-3EF0046D1292}" type="sibTrans" cxnId="{2712135A-73CD-4E6A-A607-557907BC2FBA}">
      <dgm:prSet/>
      <dgm:spPr>
        <a:solidFill>
          <a:schemeClr val="tx1"/>
        </a:solidFill>
        <a:ln w="19050"/>
      </dgm:spPr>
      <dgm:t>
        <a:bodyPr/>
        <a:lstStyle/>
        <a:p>
          <a:endParaRPr lang="en-US"/>
        </a:p>
      </dgm:t>
    </dgm:pt>
    <dgm:pt modelId="{00EEA1E6-BA36-4139-8FF4-E18BDF0785B5}">
      <dgm:prSet phldrT="[Texto]" custT="1"/>
      <dgm:spPr/>
      <dgm:t>
        <a:bodyPr/>
        <a:lstStyle/>
        <a:p>
          <a:pPr algn="just"/>
          <a:r>
            <a:rPr lang="es-EC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Técnicas: Entrevistas, </a:t>
          </a:r>
          <a:r>
            <a:rPr lang="es-EC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Encuestas </a:t>
          </a:r>
          <a:r>
            <a:rPr lang="es-EC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 Observaciones.</a:t>
          </a:r>
          <a:endParaRPr lang="en-U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7AD4F2-31B3-4967-8C49-8A18D74D3A9B}" type="parTrans" cxnId="{28E36071-A7AD-486B-AA7E-5DA0A510C00C}">
      <dgm:prSet/>
      <dgm:spPr/>
      <dgm:t>
        <a:bodyPr/>
        <a:lstStyle/>
        <a:p>
          <a:endParaRPr lang="en-US"/>
        </a:p>
      </dgm:t>
    </dgm:pt>
    <dgm:pt modelId="{E652DD03-8836-4E2D-8333-AEE99C36FC3D}" type="sibTrans" cxnId="{28E36071-A7AD-486B-AA7E-5DA0A510C00C}">
      <dgm:prSet/>
      <dgm:spPr>
        <a:solidFill>
          <a:schemeClr val="tx1"/>
        </a:solidFill>
        <a:ln w="19050"/>
      </dgm:spPr>
      <dgm:t>
        <a:bodyPr/>
        <a:lstStyle/>
        <a:p>
          <a:endParaRPr lang="en-US"/>
        </a:p>
      </dgm:t>
    </dgm:pt>
    <dgm:pt modelId="{2287AA5D-447A-4A4B-ABC6-277DE65597D0}">
      <dgm:prSet phldrT="[Texto]" custT="1"/>
      <dgm:spPr/>
      <dgm:t>
        <a:bodyPr/>
        <a:lstStyle/>
        <a:p>
          <a:pPr algn="just"/>
          <a:r>
            <a:rPr lang="es-E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Dirigida a los funcionarios (militares y Civiles) que laboran en las instalaciones del edificio de la Comandancia del Ejército.</a:t>
          </a:r>
          <a:endParaRPr lang="es-EC" sz="18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B6F178-FDF0-405E-B0D8-752784672745}" type="sibTrans" cxnId="{64C4A9F8-E1DC-43D6-A411-11F3EEE86DB8}">
      <dgm:prSet/>
      <dgm:spPr/>
      <dgm:t>
        <a:bodyPr/>
        <a:lstStyle/>
        <a:p>
          <a:endParaRPr lang="en-US"/>
        </a:p>
      </dgm:t>
    </dgm:pt>
    <dgm:pt modelId="{42BA74A7-1762-4C42-8D4D-6CC72FAD0806}" type="parTrans" cxnId="{64C4A9F8-E1DC-43D6-A411-11F3EEE86DB8}">
      <dgm:prSet/>
      <dgm:spPr/>
      <dgm:t>
        <a:bodyPr/>
        <a:lstStyle/>
        <a:p>
          <a:endParaRPr lang="en-US"/>
        </a:p>
      </dgm:t>
    </dgm:pt>
    <dgm:pt modelId="{46673838-3619-42E1-A2C7-331BAA28CA5C}" type="pres">
      <dgm:prSet presAssocID="{FC1C9A17-DDEC-4CB5-9CB9-C1958E94F493}" presName="Name0" presStyleCnt="0">
        <dgm:presLayoutVars>
          <dgm:dir/>
          <dgm:resizeHandles val="exact"/>
        </dgm:presLayoutVars>
      </dgm:prSet>
      <dgm:spPr/>
    </dgm:pt>
    <dgm:pt modelId="{F29CA526-9F0E-47DF-8087-92275788DA5E}" type="pres">
      <dgm:prSet presAssocID="{A1EEE822-B0EB-43CA-8849-3D2AC2557CB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6CD42-A58E-4FD1-A552-ABD6C33A8557}" type="pres">
      <dgm:prSet presAssocID="{8F4DBC2C-E0BE-4AEE-A05D-64F2F699BD99}" presName="sibTrans" presStyleLbl="sibTrans1D1" presStyleIdx="0" presStyleCnt="3"/>
      <dgm:spPr/>
      <dgm:t>
        <a:bodyPr/>
        <a:lstStyle/>
        <a:p>
          <a:endParaRPr lang="en-US"/>
        </a:p>
      </dgm:t>
    </dgm:pt>
    <dgm:pt modelId="{C707FD38-6F5A-4407-8026-D88B5B2036F5}" type="pres">
      <dgm:prSet presAssocID="{8F4DBC2C-E0BE-4AEE-A05D-64F2F699BD99}" presName="connectorText" presStyleLbl="sibTrans1D1" presStyleIdx="0" presStyleCnt="3"/>
      <dgm:spPr/>
      <dgm:t>
        <a:bodyPr/>
        <a:lstStyle/>
        <a:p>
          <a:endParaRPr lang="en-US"/>
        </a:p>
      </dgm:t>
    </dgm:pt>
    <dgm:pt modelId="{87F16911-8CB6-40F7-B1D2-0471B9B95F91}" type="pres">
      <dgm:prSet presAssocID="{1DC9E84F-EE02-4AE7-AA4F-B004120EF1B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FF8BE-FEBD-49A3-A8D2-11DD2BBB50DC}" type="pres">
      <dgm:prSet presAssocID="{16FF72D4-C9FE-453F-B51D-3EF0046D1292}" presName="sibTrans" presStyleLbl="sibTrans1D1" presStyleIdx="1" presStyleCnt="3"/>
      <dgm:spPr/>
      <dgm:t>
        <a:bodyPr/>
        <a:lstStyle/>
        <a:p>
          <a:endParaRPr lang="en-US"/>
        </a:p>
      </dgm:t>
    </dgm:pt>
    <dgm:pt modelId="{57ECBDD3-AA2F-4CBF-B7E6-EE8BAC63174A}" type="pres">
      <dgm:prSet presAssocID="{16FF72D4-C9FE-453F-B51D-3EF0046D1292}" presName="connectorText" presStyleLbl="sibTrans1D1" presStyleIdx="1" presStyleCnt="3"/>
      <dgm:spPr/>
      <dgm:t>
        <a:bodyPr/>
        <a:lstStyle/>
        <a:p>
          <a:endParaRPr lang="en-US"/>
        </a:p>
      </dgm:t>
    </dgm:pt>
    <dgm:pt modelId="{E2E91FBD-A909-4A72-B3FD-D40AF01A72B1}" type="pres">
      <dgm:prSet presAssocID="{00EEA1E6-BA36-4139-8FF4-E18BDF0785B5}" presName="node" presStyleLbl="node1" presStyleIdx="2" presStyleCnt="4" custScaleX="85860" custLinFactNeighborX="2403" custLinFactNeighborY="-3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934CD-0A49-4FE9-8FC2-3C4CF98F6775}" type="pres">
      <dgm:prSet presAssocID="{E652DD03-8836-4E2D-8333-AEE99C36FC3D}" presName="sibTrans" presStyleLbl="sibTrans1D1" presStyleIdx="2" presStyleCnt="3"/>
      <dgm:spPr/>
      <dgm:t>
        <a:bodyPr/>
        <a:lstStyle/>
        <a:p>
          <a:endParaRPr lang="en-US"/>
        </a:p>
      </dgm:t>
    </dgm:pt>
    <dgm:pt modelId="{1BFEE65F-9A3D-4947-9F86-0E7610754F3D}" type="pres">
      <dgm:prSet presAssocID="{E652DD03-8836-4E2D-8333-AEE99C36FC3D}" presName="connectorText" presStyleLbl="sibTrans1D1" presStyleIdx="2" presStyleCnt="3"/>
      <dgm:spPr/>
      <dgm:t>
        <a:bodyPr/>
        <a:lstStyle/>
        <a:p>
          <a:endParaRPr lang="en-US"/>
        </a:p>
      </dgm:t>
    </dgm:pt>
    <dgm:pt modelId="{99219104-C31F-4FAD-A4B7-4F5CD8F30AC9}" type="pres">
      <dgm:prSet presAssocID="{2287AA5D-447A-4A4B-ABC6-277DE65597D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2C1168-9AAE-41E3-BA70-91AC4896B585}" type="presOf" srcId="{8F4DBC2C-E0BE-4AEE-A05D-64F2F699BD99}" destId="{C707FD38-6F5A-4407-8026-D88B5B2036F5}" srcOrd="1" destOrd="0" presId="urn:microsoft.com/office/officeart/2005/8/layout/bProcess3"/>
    <dgm:cxn modelId="{1E09DF11-9104-4254-925B-7C757C41A372}" srcId="{FC1C9A17-DDEC-4CB5-9CB9-C1958E94F493}" destId="{A1EEE822-B0EB-43CA-8849-3D2AC2557CB6}" srcOrd="0" destOrd="0" parTransId="{64F1BA43-B5B4-4C63-AC44-19F4041DDDE1}" sibTransId="{8F4DBC2C-E0BE-4AEE-A05D-64F2F699BD99}"/>
    <dgm:cxn modelId="{E2F9D3AC-F28E-42F8-93DF-4E24DC0E2DC6}" type="presOf" srcId="{2287AA5D-447A-4A4B-ABC6-277DE65597D0}" destId="{99219104-C31F-4FAD-A4B7-4F5CD8F30AC9}" srcOrd="0" destOrd="0" presId="urn:microsoft.com/office/officeart/2005/8/layout/bProcess3"/>
    <dgm:cxn modelId="{A2AB6A6C-10AB-417D-B3C7-52383510B27E}" type="presOf" srcId="{FC1C9A17-DDEC-4CB5-9CB9-C1958E94F493}" destId="{46673838-3619-42E1-A2C7-331BAA28CA5C}" srcOrd="0" destOrd="0" presId="urn:microsoft.com/office/officeart/2005/8/layout/bProcess3"/>
    <dgm:cxn modelId="{8DB72842-9913-4208-AFBF-D88C6B652BC6}" type="presOf" srcId="{16FF72D4-C9FE-453F-B51D-3EF0046D1292}" destId="{3DDFF8BE-FEBD-49A3-A8D2-11DD2BBB50DC}" srcOrd="0" destOrd="0" presId="urn:microsoft.com/office/officeart/2005/8/layout/bProcess3"/>
    <dgm:cxn modelId="{1CDA15E9-7430-4D70-8F5A-2B5DD9F9C0C7}" type="presOf" srcId="{1DC9E84F-EE02-4AE7-AA4F-B004120EF1B2}" destId="{87F16911-8CB6-40F7-B1D2-0471B9B95F91}" srcOrd="0" destOrd="0" presId="urn:microsoft.com/office/officeart/2005/8/layout/bProcess3"/>
    <dgm:cxn modelId="{FC99CECD-9B91-4688-94B1-C633B514A529}" type="presOf" srcId="{16FF72D4-C9FE-453F-B51D-3EF0046D1292}" destId="{57ECBDD3-AA2F-4CBF-B7E6-EE8BAC63174A}" srcOrd="1" destOrd="0" presId="urn:microsoft.com/office/officeart/2005/8/layout/bProcess3"/>
    <dgm:cxn modelId="{64C4A9F8-E1DC-43D6-A411-11F3EEE86DB8}" srcId="{FC1C9A17-DDEC-4CB5-9CB9-C1958E94F493}" destId="{2287AA5D-447A-4A4B-ABC6-277DE65597D0}" srcOrd="3" destOrd="0" parTransId="{42BA74A7-1762-4C42-8D4D-6CC72FAD0806}" sibTransId="{99B6F178-FDF0-405E-B0D8-752784672745}"/>
    <dgm:cxn modelId="{DC126B24-29AF-42FC-BA6C-8215A572E84B}" type="presOf" srcId="{E652DD03-8836-4E2D-8333-AEE99C36FC3D}" destId="{1BFEE65F-9A3D-4947-9F86-0E7610754F3D}" srcOrd="1" destOrd="0" presId="urn:microsoft.com/office/officeart/2005/8/layout/bProcess3"/>
    <dgm:cxn modelId="{2712135A-73CD-4E6A-A607-557907BC2FBA}" srcId="{FC1C9A17-DDEC-4CB5-9CB9-C1958E94F493}" destId="{1DC9E84F-EE02-4AE7-AA4F-B004120EF1B2}" srcOrd="1" destOrd="0" parTransId="{44E1A222-12E3-4069-8710-CCE26870467E}" sibTransId="{16FF72D4-C9FE-453F-B51D-3EF0046D1292}"/>
    <dgm:cxn modelId="{29C15BC4-9343-468B-AE7D-44185D1A2791}" type="presOf" srcId="{A1EEE822-B0EB-43CA-8849-3D2AC2557CB6}" destId="{F29CA526-9F0E-47DF-8087-92275788DA5E}" srcOrd="0" destOrd="0" presId="urn:microsoft.com/office/officeart/2005/8/layout/bProcess3"/>
    <dgm:cxn modelId="{BC0913D0-9CD4-4348-8CD2-A98EBFAAF6A2}" type="presOf" srcId="{8F4DBC2C-E0BE-4AEE-A05D-64F2F699BD99}" destId="{4C16CD42-A58E-4FD1-A552-ABD6C33A8557}" srcOrd="0" destOrd="0" presId="urn:microsoft.com/office/officeart/2005/8/layout/bProcess3"/>
    <dgm:cxn modelId="{28E36071-A7AD-486B-AA7E-5DA0A510C00C}" srcId="{FC1C9A17-DDEC-4CB5-9CB9-C1958E94F493}" destId="{00EEA1E6-BA36-4139-8FF4-E18BDF0785B5}" srcOrd="2" destOrd="0" parTransId="{577AD4F2-31B3-4967-8C49-8A18D74D3A9B}" sibTransId="{E652DD03-8836-4E2D-8333-AEE99C36FC3D}"/>
    <dgm:cxn modelId="{EB447A80-034B-4E19-B2C2-BC5157EBBACD}" type="presOf" srcId="{E652DD03-8836-4E2D-8333-AEE99C36FC3D}" destId="{4EF934CD-0A49-4FE9-8FC2-3C4CF98F6775}" srcOrd="0" destOrd="0" presId="urn:microsoft.com/office/officeart/2005/8/layout/bProcess3"/>
    <dgm:cxn modelId="{5D0DA219-0D2E-418E-A734-13D6836892A6}" type="presOf" srcId="{00EEA1E6-BA36-4139-8FF4-E18BDF0785B5}" destId="{E2E91FBD-A909-4A72-B3FD-D40AF01A72B1}" srcOrd="0" destOrd="0" presId="urn:microsoft.com/office/officeart/2005/8/layout/bProcess3"/>
    <dgm:cxn modelId="{8655600A-2281-4D08-AF9B-C167FF1DC893}" type="presParOf" srcId="{46673838-3619-42E1-A2C7-331BAA28CA5C}" destId="{F29CA526-9F0E-47DF-8087-92275788DA5E}" srcOrd="0" destOrd="0" presId="urn:microsoft.com/office/officeart/2005/8/layout/bProcess3"/>
    <dgm:cxn modelId="{25C2790E-D8DC-49B7-B7FC-23CBCD13AB4A}" type="presParOf" srcId="{46673838-3619-42E1-A2C7-331BAA28CA5C}" destId="{4C16CD42-A58E-4FD1-A552-ABD6C33A8557}" srcOrd="1" destOrd="0" presId="urn:microsoft.com/office/officeart/2005/8/layout/bProcess3"/>
    <dgm:cxn modelId="{2BCB10BB-43AB-468F-8350-6D8E083F4AF5}" type="presParOf" srcId="{4C16CD42-A58E-4FD1-A552-ABD6C33A8557}" destId="{C707FD38-6F5A-4407-8026-D88B5B2036F5}" srcOrd="0" destOrd="0" presId="urn:microsoft.com/office/officeart/2005/8/layout/bProcess3"/>
    <dgm:cxn modelId="{F9C8666B-19E2-4D12-959D-C863A4EB8E87}" type="presParOf" srcId="{46673838-3619-42E1-A2C7-331BAA28CA5C}" destId="{87F16911-8CB6-40F7-B1D2-0471B9B95F91}" srcOrd="2" destOrd="0" presId="urn:microsoft.com/office/officeart/2005/8/layout/bProcess3"/>
    <dgm:cxn modelId="{FBC62442-7C8F-4403-A38C-06B4B7DE1122}" type="presParOf" srcId="{46673838-3619-42E1-A2C7-331BAA28CA5C}" destId="{3DDFF8BE-FEBD-49A3-A8D2-11DD2BBB50DC}" srcOrd="3" destOrd="0" presId="urn:microsoft.com/office/officeart/2005/8/layout/bProcess3"/>
    <dgm:cxn modelId="{EEF43D9B-A131-4BBD-BB33-1D2A8AF561C0}" type="presParOf" srcId="{3DDFF8BE-FEBD-49A3-A8D2-11DD2BBB50DC}" destId="{57ECBDD3-AA2F-4CBF-B7E6-EE8BAC63174A}" srcOrd="0" destOrd="0" presId="urn:microsoft.com/office/officeart/2005/8/layout/bProcess3"/>
    <dgm:cxn modelId="{65B09118-9CD1-42B2-8051-BA1B562CB151}" type="presParOf" srcId="{46673838-3619-42E1-A2C7-331BAA28CA5C}" destId="{E2E91FBD-A909-4A72-B3FD-D40AF01A72B1}" srcOrd="4" destOrd="0" presId="urn:microsoft.com/office/officeart/2005/8/layout/bProcess3"/>
    <dgm:cxn modelId="{6F69229B-F8E2-4B86-858C-2FA4468CB2E8}" type="presParOf" srcId="{46673838-3619-42E1-A2C7-331BAA28CA5C}" destId="{4EF934CD-0A49-4FE9-8FC2-3C4CF98F6775}" srcOrd="5" destOrd="0" presId="urn:microsoft.com/office/officeart/2005/8/layout/bProcess3"/>
    <dgm:cxn modelId="{36D42313-F5C0-4F33-A06A-0FE666886DEB}" type="presParOf" srcId="{4EF934CD-0A49-4FE9-8FC2-3C4CF98F6775}" destId="{1BFEE65F-9A3D-4947-9F86-0E7610754F3D}" srcOrd="0" destOrd="0" presId="urn:microsoft.com/office/officeart/2005/8/layout/bProcess3"/>
    <dgm:cxn modelId="{20A5EDE1-6E75-474E-B24D-14C5EABA2CE0}" type="presParOf" srcId="{46673838-3619-42E1-A2C7-331BAA28CA5C}" destId="{99219104-C31F-4FAD-A4B7-4F5CD8F30AC9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C1C9A17-DDEC-4CB5-9CB9-C1958E94F493}" type="doc">
      <dgm:prSet loTypeId="urn:microsoft.com/office/officeart/2005/8/layout/bProcess3" loCatId="process" qsTypeId="urn:microsoft.com/office/officeart/2005/8/quickstyle/3d2" qsCatId="3D" csTypeId="urn:microsoft.com/office/officeart/2005/8/colors/colorful4" csCatId="colorful" phldr="1"/>
      <dgm:spPr/>
    </dgm:pt>
    <dgm:pt modelId="{A1EEE822-B0EB-43CA-8849-3D2AC2557CB6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POBLACIÓN</a:t>
          </a:r>
          <a:endParaRPr lang="en-US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F1BA43-B5B4-4C63-AC44-19F4041DDDE1}" type="parTrans" cxnId="{1E09DF11-9104-4254-925B-7C757C41A37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4DBC2C-E0BE-4AEE-A05D-64F2F699BD99}" type="sibTrans" cxnId="{1E09DF11-9104-4254-925B-7C757C41A37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C9E84F-EE02-4AE7-AA4F-B004120EF1B2}">
      <dgm:prSet phldrT="[Texto]" custT="1"/>
      <dgm:spPr/>
      <dgm:t>
        <a:bodyPr/>
        <a:lstStyle/>
        <a:p>
          <a:pPr algn="l"/>
          <a:r>
            <a:rPr lang="es-E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realizó con una población de aproximadamente 800 servidores públicos que laboran en el Edificio de la Comandancia General del Ejércit</a:t>
          </a:r>
          <a:r>
            <a:rPr lang="es-ES" sz="1800" dirty="0" smtClean="0">
              <a:solidFill>
                <a:schemeClr val="tx1"/>
              </a:solidFill>
            </a:rPr>
            <a:t>o.</a:t>
          </a:r>
          <a:endParaRPr lang="en-U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E1A222-12E3-4069-8710-CCE26870467E}" type="parTrans" cxnId="{2712135A-73CD-4E6A-A607-557907BC2FB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FF72D4-C9FE-453F-B51D-3EF0046D1292}" type="sibTrans" cxnId="{2712135A-73CD-4E6A-A607-557907BC2FB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0EEA1E6-BA36-4139-8FF4-E18BDF0785B5}">
      <dgm:prSet phldrT="[Texto]" custT="1"/>
      <dgm:spPr/>
      <dgm:t>
        <a:bodyPr/>
        <a:lstStyle/>
        <a:p>
          <a:pPr algn="ctr"/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MUESTRA</a:t>
          </a:r>
          <a:endParaRPr lang="en-US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7AD4F2-31B3-4967-8C49-8A18D74D3A9B}" type="parTrans" cxnId="{28E36071-A7AD-486B-AA7E-5DA0A510C00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52DD03-8836-4E2D-8333-AEE99C36FC3D}" type="sibTrans" cxnId="{28E36071-A7AD-486B-AA7E-5DA0A510C00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287AA5D-447A-4A4B-ABC6-277DE65597D0}">
      <dgm:prSet phldrT="[Texto]" custT="1"/>
      <dgm:spPr/>
      <dgm:t>
        <a:bodyPr/>
        <a:lstStyle/>
        <a:p>
          <a:pPr algn="just"/>
          <a:r>
            <a:rPr lang="es-E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realizó 89 encuestas, de las cuales se obtendrán resultados con un error estimado del 5%.</a:t>
          </a:r>
          <a:endParaRPr lang="es-EC" sz="18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B6F178-FDF0-405E-B0D8-752784672745}" type="sibTrans" cxnId="{64C4A9F8-E1DC-43D6-A411-11F3EEE86D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2BA74A7-1762-4C42-8D4D-6CC72FAD0806}" type="parTrans" cxnId="{64C4A9F8-E1DC-43D6-A411-11F3EEE86D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6673838-3619-42E1-A2C7-331BAA28CA5C}" type="pres">
      <dgm:prSet presAssocID="{FC1C9A17-DDEC-4CB5-9CB9-C1958E94F493}" presName="Name0" presStyleCnt="0">
        <dgm:presLayoutVars>
          <dgm:dir/>
          <dgm:resizeHandles val="exact"/>
        </dgm:presLayoutVars>
      </dgm:prSet>
      <dgm:spPr/>
    </dgm:pt>
    <dgm:pt modelId="{F29CA526-9F0E-47DF-8087-92275788DA5E}" type="pres">
      <dgm:prSet presAssocID="{A1EEE822-B0EB-43CA-8849-3D2AC2557CB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6CD42-A58E-4FD1-A552-ABD6C33A8557}" type="pres">
      <dgm:prSet presAssocID="{8F4DBC2C-E0BE-4AEE-A05D-64F2F699BD99}" presName="sibTrans" presStyleLbl="sibTrans1D1" presStyleIdx="0" presStyleCnt="3"/>
      <dgm:spPr/>
      <dgm:t>
        <a:bodyPr/>
        <a:lstStyle/>
        <a:p>
          <a:endParaRPr lang="en-US"/>
        </a:p>
      </dgm:t>
    </dgm:pt>
    <dgm:pt modelId="{C707FD38-6F5A-4407-8026-D88B5B2036F5}" type="pres">
      <dgm:prSet presAssocID="{8F4DBC2C-E0BE-4AEE-A05D-64F2F699BD99}" presName="connectorText" presStyleLbl="sibTrans1D1" presStyleIdx="0" presStyleCnt="3"/>
      <dgm:spPr/>
      <dgm:t>
        <a:bodyPr/>
        <a:lstStyle/>
        <a:p>
          <a:endParaRPr lang="en-US"/>
        </a:p>
      </dgm:t>
    </dgm:pt>
    <dgm:pt modelId="{87F16911-8CB6-40F7-B1D2-0471B9B95F91}" type="pres">
      <dgm:prSet presAssocID="{1DC9E84F-EE02-4AE7-AA4F-B004120EF1B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FF8BE-FEBD-49A3-A8D2-11DD2BBB50DC}" type="pres">
      <dgm:prSet presAssocID="{16FF72D4-C9FE-453F-B51D-3EF0046D1292}" presName="sibTrans" presStyleLbl="sibTrans1D1" presStyleIdx="1" presStyleCnt="3"/>
      <dgm:spPr/>
      <dgm:t>
        <a:bodyPr/>
        <a:lstStyle/>
        <a:p>
          <a:endParaRPr lang="en-US"/>
        </a:p>
      </dgm:t>
    </dgm:pt>
    <dgm:pt modelId="{57ECBDD3-AA2F-4CBF-B7E6-EE8BAC63174A}" type="pres">
      <dgm:prSet presAssocID="{16FF72D4-C9FE-453F-B51D-3EF0046D1292}" presName="connectorText" presStyleLbl="sibTrans1D1" presStyleIdx="1" presStyleCnt="3"/>
      <dgm:spPr/>
      <dgm:t>
        <a:bodyPr/>
        <a:lstStyle/>
        <a:p>
          <a:endParaRPr lang="en-US"/>
        </a:p>
      </dgm:t>
    </dgm:pt>
    <dgm:pt modelId="{E2E91FBD-A909-4A72-B3FD-D40AF01A72B1}" type="pres">
      <dgm:prSet presAssocID="{00EEA1E6-BA36-4139-8FF4-E18BDF0785B5}" presName="node" presStyleLbl="node1" presStyleIdx="2" presStyleCnt="4" custScaleX="85860" custLinFactNeighborX="2403" custLinFactNeighborY="-3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934CD-0A49-4FE9-8FC2-3C4CF98F6775}" type="pres">
      <dgm:prSet presAssocID="{E652DD03-8836-4E2D-8333-AEE99C36FC3D}" presName="sibTrans" presStyleLbl="sibTrans1D1" presStyleIdx="2" presStyleCnt="3"/>
      <dgm:spPr/>
      <dgm:t>
        <a:bodyPr/>
        <a:lstStyle/>
        <a:p>
          <a:endParaRPr lang="en-US"/>
        </a:p>
      </dgm:t>
    </dgm:pt>
    <dgm:pt modelId="{1BFEE65F-9A3D-4947-9F86-0E7610754F3D}" type="pres">
      <dgm:prSet presAssocID="{E652DD03-8836-4E2D-8333-AEE99C36FC3D}" presName="connectorText" presStyleLbl="sibTrans1D1" presStyleIdx="2" presStyleCnt="3"/>
      <dgm:spPr/>
      <dgm:t>
        <a:bodyPr/>
        <a:lstStyle/>
        <a:p>
          <a:endParaRPr lang="en-US"/>
        </a:p>
      </dgm:t>
    </dgm:pt>
    <dgm:pt modelId="{99219104-C31F-4FAD-A4B7-4F5CD8F30AC9}" type="pres">
      <dgm:prSet presAssocID="{2287AA5D-447A-4A4B-ABC6-277DE65597D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6003EE-B0CC-4435-99E5-AD80E6B00395}" type="presOf" srcId="{1DC9E84F-EE02-4AE7-AA4F-B004120EF1B2}" destId="{87F16911-8CB6-40F7-B1D2-0471B9B95F91}" srcOrd="0" destOrd="0" presId="urn:microsoft.com/office/officeart/2005/8/layout/bProcess3"/>
    <dgm:cxn modelId="{F37ADC36-7422-45E5-8D17-59CF36BD612D}" type="presOf" srcId="{A1EEE822-B0EB-43CA-8849-3D2AC2557CB6}" destId="{F29CA526-9F0E-47DF-8087-92275788DA5E}" srcOrd="0" destOrd="0" presId="urn:microsoft.com/office/officeart/2005/8/layout/bProcess3"/>
    <dgm:cxn modelId="{A598653E-2244-4762-BA82-6B6BDB1F8994}" type="presOf" srcId="{16FF72D4-C9FE-453F-B51D-3EF0046D1292}" destId="{57ECBDD3-AA2F-4CBF-B7E6-EE8BAC63174A}" srcOrd="1" destOrd="0" presId="urn:microsoft.com/office/officeart/2005/8/layout/bProcess3"/>
    <dgm:cxn modelId="{1E09DF11-9104-4254-925B-7C757C41A372}" srcId="{FC1C9A17-DDEC-4CB5-9CB9-C1958E94F493}" destId="{A1EEE822-B0EB-43CA-8849-3D2AC2557CB6}" srcOrd="0" destOrd="0" parTransId="{64F1BA43-B5B4-4C63-AC44-19F4041DDDE1}" sibTransId="{8F4DBC2C-E0BE-4AEE-A05D-64F2F699BD99}"/>
    <dgm:cxn modelId="{8E30695E-6B9E-4EC3-9B6D-BB78B7A95931}" type="presOf" srcId="{8F4DBC2C-E0BE-4AEE-A05D-64F2F699BD99}" destId="{C707FD38-6F5A-4407-8026-D88B5B2036F5}" srcOrd="1" destOrd="0" presId="urn:microsoft.com/office/officeart/2005/8/layout/bProcess3"/>
    <dgm:cxn modelId="{406BE685-9ECF-44DE-8676-4C488A6465C4}" type="presOf" srcId="{8F4DBC2C-E0BE-4AEE-A05D-64F2F699BD99}" destId="{4C16CD42-A58E-4FD1-A552-ABD6C33A8557}" srcOrd="0" destOrd="0" presId="urn:microsoft.com/office/officeart/2005/8/layout/bProcess3"/>
    <dgm:cxn modelId="{64C4A9F8-E1DC-43D6-A411-11F3EEE86DB8}" srcId="{FC1C9A17-DDEC-4CB5-9CB9-C1958E94F493}" destId="{2287AA5D-447A-4A4B-ABC6-277DE65597D0}" srcOrd="3" destOrd="0" parTransId="{42BA74A7-1762-4C42-8D4D-6CC72FAD0806}" sibTransId="{99B6F178-FDF0-405E-B0D8-752784672745}"/>
    <dgm:cxn modelId="{F27E0735-FBF9-41D0-A775-43F6B3DAECD8}" type="presOf" srcId="{2287AA5D-447A-4A4B-ABC6-277DE65597D0}" destId="{99219104-C31F-4FAD-A4B7-4F5CD8F30AC9}" srcOrd="0" destOrd="0" presId="urn:microsoft.com/office/officeart/2005/8/layout/bProcess3"/>
    <dgm:cxn modelId="{2712135A-73CD-4E6A-A607-557907BC2FBA}" srcId="{FC1C9A17-DDEC-4CB5-9CB9-C1958E94F493}" destId="{1DC9E84F-EE02-4AE7-AA4F-B004120EF1B2}" srcOrd="1" destOrd="0" parTransId="{44E1A222-12E3-4069-8710-CCE26870467E}" sibTransId="{16FF72D4-C9FE-453F-B51D-3EF0046D1292}"/>
    <dgm:cxn modelId="{DC10B56E-93B5-421A-A035-A915BF214983}" type="presOf" srcId="{E652DD03-8836-4E2D-8333-AEE99C36FC3D}" destId="{4EF934CD-0A49-4FE9-8FC2-3C4CF98F6775}" srcOrd="0" destOrd="0" presId="urn:microsoft.com/office/officeart/2005/8/layout/bProcess3"/>
    <dgm:cxn modelId="{C6425C1D-DF7B-4AF0-A965-FE0332D06801}" type="presOf" srcId="{16FF72D4-C9FE-453F-B51D-3EF0046D1292}" destId="{3DDFF8BE-FEBD-49A3-A8D2-11DD2BBB50DC}" srcOrd="0" destOrd="0" presId="urn:microsoft.com/office/officeart/2005/8/layout/bProcess3"/>
    <dgm:cxn modelId="{51E5B1FA-BE04-444E-A20D-3B1008B0E3B3}" type="presOf" srcId="{00EEA1E6-BA36-4139-8FF4-E18BDF0785B5}" destId="{E2E91FBD-A909-4A72-B3FD-D40AF01A72B1}" srcOrd="0" destOrd="0" presId="urn:microsoft.com/office/officeart/2005/8/layout/bProcess3"/>
    <dgm:cxn modelId="{28E36071-A7AD-486B-AA7E-5DA0A510C00C}" srcId="{FC1C9A17-DDEC-4CB5-9CB9-C1958E94F493}" destId="{00EEA1E6-BA36-4139-8FF4-E18BDF0785B5}" srcOrd="2" destOrd="0" parTransId="{577AD4F2-31B3-4967-8C49-8A18D74D3A9B}" sibTransId="{E652DD03-8836-4E2D-8333-AEE99C36FC3D}"/>
    <dgm:cxn modelId="{5994C0C5-8FD4-4A29-B2E9-B35ADDFA2AE4}" type="presOf" srcId="{FC1C9A17-DDEC-4CB5-9CB9-C1958E94F493}" destId="{46673838-3619-42E1-A2C7-331BAA28CA5C}" srcOrd="0" destOrd="0" presId="urn:microsoft.com/office/officeart/2005/8/layout/bProcess3"/>
    <dgm:cxn modelId="{6E8C01E7-4DB7-4B49-A622-CB782BCEC4E3}" type="presOf" srcId="{E652DD03-8836-4E2D-8333-AEE99C36FC3D}" destId="{1BFEE65F-9A3D-4947-9F86-0E7610754F3D}" srcOrd="1" destOrd="0" presId="urn:microsoft.com/office/officeart/2005/8/layout/bProcess3"/>
    <dgm:cxn modelId="{8407EDA6-CD42-4A24-BFF3-1FEFC3A751B1}" type="presParOf" srcId="{46673838-3619-42E1-A2C7-331BAA28CA5C}" destId="{F29CA526-9F0E-47DF-8087-92275788DA5E}" srcOrd="0" destOrd="0" presId="urn:microsoft.com/office/officeart/2005/8/layout/bProcess3"/>
    <dgm:cxn modelId="{664995DD-370E-488F-8223-BB33C8050D12}" type="presParOf" srcId="{46673838-3619-42E1-A2C7-331BAA28CA5C}" destId="{4C16CD42-A58E-4FD1-A552-ABD6C33A8557}" srcOrd="1" destOrd="0" presId="urn:microsoft.com/office/officeart/2005/8/layout/bProcess3"/>
    <dgm:cxn modelId="{8D207A57-E79A-492E-A7FA-D84B232016D2}" type="presParOf" srcId="{4C16CD42-A58E-4FD1-A552-ABD6C33A8557}" destId="{C707FD38-6F5A-4407-8026-D88B5B2036F5}" srcOrd="0" destOrd="0" presId="urn:microsoft.com/office/officeart/2005/8/layout/bProcess3"/>
    <dgm:cxn modelId="{31D5C1F4-8FAE-4133-816B-4EC0910B8EA5}" type="presParOf" srcId="{46673838-3619-42E1-A2C7-331BAA28CA5C}" destId="{87F16911-8CB6-40F7-B1D2-0471B9B95F91}" srcOrd="2" destOrd="0" presId="urn:microsoft.com/office/officeart/2005/8/layout/bProcess3"/>
    <dgm:cxn modelId="{A6C15686-AE9E-46A3-BC82-EA4FE6E323CD}" type="presParOf" srcId="{46673838-3619-42E1-A2C7-331BAA28CA5C}" destId="{3DDFF8BE-FEBD-49A3-A8D2-11DD2BBB50DC}" srcOrd="3" destOrd="0" presId="urn:microsoft.com/office/officeart/2005/8/layout/bProcess3"/>
    <dgm:cxn modelId="{43F74B20-6E32-4F6A-B76E-F69FD126CD20}" type="presParOf" srcId="{3DDFF8BE-FEBD-49A3-A8D2-11DD2BBB50DC}" destId="{57ECBDD3-AA2F-4CBF-B7E6-EE8BAC63174A}" srcOrd="0" destOrd="0" presId="urn:microsoft.com/office/officeart/2005/8/layout/bProcess3"/>
    <dgm:cxn modelId="{B69B708D-78E0-4616-849B-E1450874EB02}" type="presParOf" srcId="{46673838-3619-42E1-A2C7-331BAA28CA5C}" destId="{E2E91FBD-A909-4A72-B3FD-D40AF01A72B1}" srcOrd="4" destOrd="0" presId="urn:microsoft.com/office/officeart/2005/8/layout/bProcess3"/>
    <dgm:cxn modelId="{30AB9713-1FF7-464C-B753-3B9A917EC8A8}" type="presParOf" srcId="{46673838-3619-42E1-A2C7-331BAA28CA5C}" destId="{4EF934CD-0A49-4FE9-8FC2-3C4CF98F6775}" srcOrd="5" destOrd="0" presId="urn:microsoft.com/office/officeart/2005/8/layout/bProcess3"/>
    <dgm:cxn modelId="{B112FF05-19E1-40B0-B9EE-2FDD8D2D3913}" type="presParOf" srcId="{4EF934CD-0A49-4FE9-8FC2-3C4CF98F6775}" destId="{1BFEE65F-9A3D-4947-9F86-0E7610754F3D}" srcOrd="0" destOrd="0" presId="urn:microsoft.com/office/officeart/2005/8/layout/bProcess3"/>
    <dgm:cxn modelId="{8E933226-02F6-4E45-BB9F-8A48BC840F9B}" type="presParOf" srcId="{46673838-3619-42E1-A2C7-331BAA28CA5C}" destId="{99219104-C31F-4FAD-A4B7-4F5CD8F30AC9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0327C5B-3F72-454F-AB76-F020D46F0274}" type="doc">
      <dgm:prSet loTypeId="urn:microsoft.com/office/officeart/2005/8/layout/default#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F67FAD9-DA86-45D4-8C03-6510BDCABAF6}">
      <dgm:prSet phldrT="[Texto]" custT="1"/>
      <dgm:spPr/>
      <dgm:t>
        <a:bodyPr/>
        <a:lstStyle/>
        <a:p>
          <a:pPr algn="just"/>
          <a:r>
            <a:rPr lang="es-E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En relación a la pregunta de la investigación se verifica que efectivamente el universo de los encuestados, coinciden que el mayor riesgo son los terremotos o movimientos telúricos que pueden afectar al Edifico de la Comandancia General del Ejército.</a:t>
          </a:r>
          <a:endParaRPr lang="en-US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1708678-2797-455C-A553-372EA7BDBA89}" type="parTrans" cxnId="{549F8FAC-311F-4D08-9EA1-F1BE4E2CD5BF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92B54B73-4AF1-4D5C-99C6-1825E17B3C69}" type="sibTrans" cxnId="{549F8FAC-311F-4D08-9EA1-F1BE4E2CD5BF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234A60A0-F301-4FDD-A1DB-34625D4490D1}">
      <dgm:prSet phldrT="[Texto]" custT="1"/>
      <dgm:spPr/>
      <dgm:t>
        <a:bodyPr/>
        <a:lstStyle/>
        <a:p>
          <a:pPr algn="just"/>
          <a:r>
            <a:rPr lang="es-E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Los resultados de la encuesta nos permiten evidenciar la vulnerabilidad a que se encuentran expuestos los funcionarios de la Comandancia General del Ejército, por la falta de cultura de prevención ante la presencia de cualquier fenómeno natural.</a:t>
          </a:r>
          <a:endParaRPr lang="en-US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5449361-3F33-4866-A429-FDF630BACD05}" type="sibTrans" cxnId="{2D441A47-7E69-4E50-AC09-BD436F229DAA}">
      <dgm:prSet/>
      <dgm:spPr/>
      <dgm:t>
        <a:bodyPr/>
        <a:lstStyle/>
        <a:p>
          <a:endParaRPr lang="en-US" sz="1800"/>
        </a:p>
      </dgm:t>
    </dgm:pt>
    <dgm:pt modelId="{2A03E435-0FEF-4FDA-8576-A09CAAE5FB16}" type="parTrans" cxnId="{2D441A47-7E69-4E50-AC09-BD436F229DAA}">
      <dgm:prSet/>
      <dgm:spPr/>
      <dgm:t>
        <a:bodyPr/>
        <a:lstStyle/>
        <a:p>
          <a:endParaRPr lang="en-US" sz="1800"/>
        </a:p>
      </dgm:t>
    </dgm:pt>
    <dgm:pt modelId="{F2A5017F-4569-4980-8472-D0EB43178C7C}" type="pres">
      <dgm:prSet presAssocID="{F0327C5B-3F72-454F-AB76-F020D46F027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4B2341-758E-4171-9555-2C94ECDAAB3B}" type="pres">
      <dgm:prSet presAssocID="{234A60A0-F301-4FDD-A1DB-34625D4490D1}" presName="node" presStyleLbl="node1" presStyleIdx="0" presStyleCnt="2" custScaleX="124422" custLinFactNeighborX="5580" custLinFactNeighborY="-15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59442-48B8-42FF-BB37-BCC9D205EB70}" type="pres">
      <dgm:prSet presAssocID="{35449361-3F33-4866-A429-FDF630BACD05}" presName="sibTrans" presStyleCnt="0"/>
      <dgm:spPr/>
    </dgm:pt>
    <dgm:pt modelId="{6901D8AA-D20D-4B62-BC8B-9D82F3267F0F}" type="pres">
      <dgm:prSet presAssocID="{9F67FAD9-DA86-45D4-8C03-6510BDCABAF6}" presName="node" presStyleLbl="node1" presStyleIdx="1" presStyleCnt="2" custScaleX="119080" custLinFactNeighborX="6147" custLinFactNeighborY="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B25D40-10F9-49AC-AE6A-8E7FFCA9B399}" type="presOf" srcId="{9F67FAD9-DA86-45D4-8C03-6510BDCABAF6}" destId="{6901D8AA-D20D-4B62-BC8B-9D82F3267F0F}" srcOrd="0" destOrd="0" presId="urn:microsoft.com/office/officeart/2005/8/layout/default#1"/>
    <dgm:cxn modelId="{CF8EA88E-D88E-4EAB-8378-BAEDA0CD13D2}" type="presOf" srcId="{234A60A0-F301-4FDD-A1DB-34625D4490D1}" destId="{4A4B2341-758E-4171-9555-2C94ECDAAB3B}" srcOrd="0" destOrd="0" presId="urn:microsoft.com/office/officeart/2005/8/layout/default#1"/>
    <dgm:cxn modelId="{457C1071-F920-4124-9E56-6406FD23163A}" type="presOf" srcId="{F0327C5B-3F72-454F-AB76-F020D46F0274}" destId="{F2A5017F-4569-4980-8472-D0EB43178C7C}" srcOrd="0" destOrd="0" presId="urn:microsoft.com/office/officeart/2005/8/layout/default#1"/>
    <dgm:cxn modelId="{549F8FAC-311F-4D08-9EA1-F1BE4E2CD5BF}" srcId="{F0327C5B-3F72-454F-AB76-F020D46F0274}" destId="{9F67FAD9-DA86-45D4-8C03-6510BDCABAF6}" srcOrd="1" destOrd="0" parTransId="{51708678-2797-455C-A553-372EA7BDBA89}" sibTransId="{92B54B73-4AF1-4D5C-99C6-1825E17B3C69}"/>
    <dgm:cxn modelId="{2D441A47-7E69-4E50-AC09-BD436F229DAA}" srcId="{F0327C5B-3F72-454F-AB76-F020D46F0274}" destId="{234A60A0-F301-4FDD-A1DB-34625D4490D1}" srcOrd="0" destOrd="0" parTransId="{2A03E435-0FEF-4FDA-8576-A09CAAE5FB16}" sibTransId="{35449361-3F33-4866-A429-FDF630BACD05}"/>
    <dgm:cxn modelId="{AAE682D9-6C3B-40B7-ACCB-938677548848}" type="presParOf" srcId="{F2A5017F-4569-4980-8472-D0EB43178C7C}" destId="{4A4B2341-758E-4171-9555-2C94ECDAAB3B}" srcOrd="0" destOrd="0" presId="urn:microsoft.com/office/officeart/2005/8/layout/default#1"/>
    <dgm:cxn modelId="{63858185-3FF6-4E8E-A5E4-5F0B96992202}" type="presParOf" srcId="{F2A5017F-4569-4980-8472-D0EB43178C7C}" destId="{86C59442-48B8-42FF-BB37-BCC9D205EB70}" srcOrd="1" destOrd="0" presId="urn:microsoft.com/office/officeart/2005/8/layout/default#1"/>
    <dgm:cxn modelId="{2B581D6D-E56A-4BB7-A404-8FE906A97723}" type="presParOf" srcId="{F2A5017F-4569-4980-8472-D0EB43178C7C}" destId="{6901D8AA-D20D-4B62-BC8B-9D82F3267F0F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6F2CF32-C655-44D0-A1F5-C9E31EF5933E}" type="doc">
      <dgm:prSet loTypeId="urn:microsoft.com/office/officeart/2005/8/layout/default#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B5E8848-E7D1-4C14-9F38-1D2D5233B7DC}">
      <dgm:prSet phldrT="[Texto]" custT="1"/>
      <dgm:spPr/>
      <dgm:t>
        <a:bodyPr/>
        <a:lstStyle/>
        <a:p>
          <a:pPr algn="just"/>
          <a:r>
            <a:rPr lang="es-ES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Es imprescindible desarrollar estrategias de cultura de prevención a corto, mediano y largo plazo a fin de prevenir pérdidas humanas y daños económicos.</a:t>
          </a:r>
          <a:endParaRPr lang="en-US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9AC340D-0AA6-46CD-A14F-6E2A0F639343}" type="parTrans" cxnId="{E068A205-F10E-4549-8916-DB28798CCAC3}">
      <dgm:prSet/>
      <dgm:spPr/>
      <dgm:t>
        <a:bodyPr/>
        <a:lstStyle/>
        <a:p>
          <a:endParaRPr lang="en-US"/>
        </a:p>
      </dgm:t>
    </dgm:pt>
    <dgm:pt modelId="{3D7CEEC4-7ACF-49C4-9EF2-F755A46FB323}" type="sibTrans" cxnId="{E068A205-F10E-4549-8916-DB28798CCAC3}">
      <dgm:prSet/>
      <dgm:spPr/>
      <dgm:t>
        <a:bodyPr/>
        <a:lstStyle/>
        <a:p>
          <a:endParaRPr lang="en-US"/>
        </a:p>
      </dgm:t>
    </dgm:pt>
    <dgm:pt modelId="{BA579F38-4068-487F-A853-6B4C9133FCD0}">
      <dgm:prSet phldrT="[Texto]" custT="1"/>
      <dgm:spPr/>
      <dgm:t>
        <a:bodyPr/>
        <a:lstStyle/>
        <a:p>
          <a:pPr algn="just"/>
          <a:r>
            <a:rPr lang="es-ES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Debe establecerse un marco para la concertación de acciones que consoliden un sistema eficiente debidamente articulado que interactúe ante los desastres naturales y de manera especial en el marco de la prevención y cultura, para ello se debe fortalecer a la Institución, con el fin de capacitar en prevención, preparación, respuesta inmediata y recuperación a todos los funcionarios del Edificio de la Comandancia General del Ejército. </a:t>
          </a:r>
          <a:endParaRPr lang="en-US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D1981D1-E3AE-431B-B9CC-E950EF43AF6A}" type="parTrans" cxnId="{E8144400-C0F8-4D8B-B78E-84FDB351E9CC}">
      <dgm:prSet/>
      <dgm:spPr/>
      <dgm:t>
        <a:bodyPr/>
        <a:lstStyle/>
        <a:p>
          <a:endParaRPr lang="es-EC"/>
        </a:p>
      </dgm:t>
    </dgm:pt>
    <dgm:pt modelId="{CB45CC6E-37D0-4C1F-B12E-88FA938799B5}" type="sibTrans" cxnId="{E8144400-C0F8-4D8B-B78E-84FDB351E9CC}">
      <dgm:prSet/>
      <dgm:spPr/>
      <dgm:t>
        <a:bodyPr/>
        <a:lstStyle/>
        <a:p>
          <a:endParaRPr lang="es-EC"/>
        </a:p>
      </dgm:t>
    </dgm:pt>
    <dgm:pt modelId="{1B1D2B62-5BC6-4349-B04F-4645D299FA99}" type="pres">
      <dgm:prSet presAssocID="{36F2CF32-C655-44D0-A1F5-C9E31EF593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753B38-C31C-4E84-A9E2-00384BD35AF2}" type="pres">
      <dgm:prSet presAssocID="{1B5E8848-E7D1-4C14-9F38-1D2D5233B7DC}" presName="node" presStyleLbl="node1" presStyleIdx="0" presStyleCnt="2" custScaleX="105407" custScaleY="35623" custLinFactNeighborX="-260" custLinFactNeighborY="2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8BBCD-E239-4C26-8FA6-9F491385FD04}" type="pres">
      <dgm:prSet presAssocID="{3D7CEEC4-7ACF-49C4-9EF2-F755A46FB323}" presName="sibTrans" presStyleCnt="0"/>
      <dgm:spPr/>
    </dgm:pt>
    <dgm:pt modelId="{BF4CD68B-408B-493B-A70A-57F0D2ACBA4C}" type="pres">
      <dgm:prSet presAssocID="{BA579F38-4068-487F-A853-6B4C9133FCD0}" presName="node" presStyleLbl="node1" presStyleIdx="1" presStyleCnt="2" custScaleX="106439" custScaleY="59766" custLinFactNeighborX="1448" custLinFactNeighborY="-37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068A205-F10E-4549-8916-DB28798CCAC3}" srcId="{36F2CF32-C655-44D0-A1F5-C9E31EF5933E}" destId="{1B5E8848-E7D1-4C14-9F38-1D2D5233B7DC}" srcOrd="0" destOrd="0" parTransId="{09AC340D-0AA6-46CD-A14F-6E2A0F639343}" sibTransId="{3D7CEEC4-7ACF-49C4-9EF2-F755A46FB323}"/>
    <dgm:cxn modelId="{4B107E63-0082-46CE-B63F-0CB3A91E5F2C}" type="presOf" srcId="{36F2CF32-C655-44D0-A1F5-C9E31EF5933E}" destId="{1B1D2B62-5BC6-4349-B04F-4645D299FA99}" srcOrd="0" destOrd="0" presId="urn:microsoft.com/office/officeart/2005/8/layout/default#2"/>
    <dgm:cxn modelId="{24473C5A-7D3F-4BF9-94C8-F5B396F6653F}" type="presOf" srcId="{1B5E8848-E7D1-4C14-9F38-1D2D5233B7DC}" destId="{C8753B38-C31C-4E84-A9E2-00384BD35AF2}" srcOrd="0" destOrd="0" presId="urn:microsoft.com/office/officeart/2005/8/layout/default#2"/>
    <dgm:cxn modelId="{E8144400-C0F8-4D8B-B78E-84FDB351E9CC}" srcId="{36F2CF32-C655-44D0-A1F5-C9E31EF5933E}" destId="{BA579F38-4068-487F-A853-6B4C9133FCD0}" srcOrd="1" destOrd="0" parTransId="{5D1981D1-E3AE-431B-B9CC-E950EF43AF6A}" sibTransId="{CB45CC6E-37D0-4C1F-B12E-88FA938799B5}"/>
    <dgm:cxn modelId="{2F4C2388-2BD8-4A60-953A-9C7392A2B872}" type="presOf" srcId="{BA579F38-4068-487F-A853-6B4C9133FCD0}" destId="{BF4CD68B-408B-493B-A70A-57F0D2ACBA4C}" srcOrd="0" destOrd="0" presId="urn:microsoft.com/office/officeart/2005/8/layout/default#2"/>
    <dgm:cxn modelId="{C333FDA6-1A07-46BA-9CA5-162D9CF07D3F}" type="presParOf" srcId="{1B1D2B62-5BC6-4349-B04F-4645D299FA99}" destId="{C8753B38-C31C-4E84-A9E2-00384BD35AF2}" srcOrd="0" destOrd="0" presId="urn:microsoft.com/office/officeart/2005/8/layout/default#2"/>
    <dgm:cxn modelId="{B9C176FF-AA6F-4CFA-90BC-A3E459F67F41}" type="presParOf" srcId="{1B1D2B62-5BC6-4349-B04F-4645D299FA99}" destId="{DA48BBCD-E239-4C26-8FA6-9F491385FD04}" srcOrd="1" destOrd="0" presId="urn:microsoft.com/office/officeart/2005/8/layout/default#2"/>
    <dgm:cxn modelId="{67CD9DC1-BFC6-4F00-AD15-8A5D7DE1B3BE}" type="presParOf" srcId="{1B1D2B62-5BC6-4349-B04F-4645D299FA99}" destId="{BF4CD68B-408B-493B-A70A-57F0D2ACBA4C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4240D1C-3910-4234-8BF9-86776A755813}" type="doc">
      <dgm:prSet loTypeId="urn:microsoft.com/office/officeart/2005/8/layout/arrow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2F2088-05A6-456B-A4BA-708213AACEF6}">
      <dgm:prSet phldrT="[Texto]" custT="1"/>
      <dgm:spPr/>
      <dgm:t>
        <a:bodyPr/>
        <a:lstStyle/>
        <a:p>
          <a:pPr algn="just"/>
          <a:r>
            <a:rPr lang="en-GB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OBJETIVO GENERAL </a:t>
          </a:r>
        </a:p>
        <a:p>
          <a:pPr algn="just" rtl="0"/>
          <a:r>
            <a:rPr lang="es-E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Diseñar lineamientos y políticas de cultura de prevención y reacción al personal que labora en el edificio de la Comandancia General del Ejército, a través de un Plan de Contingencias ante desastres naturales, con el fin de asegurar la capacidad de supervivencia y reducir la probabilidad de pérdidas humanas y materiales en un nivel mínimo aceptable.</a:t>
          </a:r>
        </a:p>
        <a:p>
          <a:pPr algn="just" rtl="0"/>
          <a:r>
            <a:rPr lang="en-GB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OBJETIVOS ESPECIFICOS</a:t>
          </a:r>
        </a:p>
        <a:p>
          <a:pPr algn="just" rtl="0"/>
          <a:r>
            <a:rPr lang="es-E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Salvaguardar la integridad de los miembros del edificio de la Comandancia General del Ejército.</a:t>
          </a:r>
        </a:p>
        <a:p>
          <a:pPr algn="just" rtl="0"/>
          <a:r>
            <a:rPr lang="es-E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Proteger y conservar los activos de la institución de los riesgos que se presentan debido a desastres naturales o actos mal intencionados.</a:t>
          </a:r>
        </a:p>
        <a:p>
          <a:pPr algn="just" rtl="0"/>
          <a:r>
            <a:rPr lang="es-E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Asegurar que existan los controles adecuados para reducir el riesgo de accidentes y/o emergencias por fallas humanas o mal funcionamiento de equipos.</a:t>
          </a:r>
        </a:p>
        <a:p>
          <a:pPr algn="just" rtl="0"/>
          <a:r>
            <a:rPr lang="es-E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Socializar con todo el personal de esta Dependencia el Plan de Contingencia e instruir acerca de los pasos a seguir en caso de presentarse algún evento que represente riesgo para la Comandancia General del Ejército.</a:t>
          </a:r>
        </a:p>
      </dgm:t>
    </dgm:pt>
    <dgm:pt modelId="{975CA7A4-BDC0-4DDE-A180-A0D6333C47F7}" type="sibTrans" cxnId="{BB3F5AF6-A529-48F4-9D94-3FF0D9FAC27C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0D76E9-54F5-4B5A-82D1-E6F3E0612A78}" type="parTrans" cxnId="{BB3F5AF6-A529-48F4-9D94-3FF0D9FAC27C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BA8FBD8-6BBD-45CC-B21B-C0CF5B832147}" type="pres">
      <dgm:prSet presAssocID="{14240D1C-3910-4234-8BF9-86776A75581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33A939-22B7-4109-96EE-715A59CBB9F2}" type="pres">
      <dgm:prSet presAssocID="{9A2F2088-05A6-456B-A4BA-708213AACEF6}" presName="upArrow" presStyleLbl="node1" presStyleIdx="0" presStyleCnt="1" custFlipHor="0" custScaleX="4569" custScaleY="1270" custLinFactNeighborX="-3241"/>
      <dgm:spPr>
        <a:noFill/>
      </dgm:spPr>
      <dgm:t>
        <a:bodyPr/>
        <a:lstStyle/>
        <a:p>
          <a:endParaRPr lang="es-ES"/>
        </a:p>
      </dgm:t>
    </dgm:pt>
    <dgm:pt modelId="{6EE2C764-7ED6-4135-98C4-ACB8D281592B}" type="pres">
      <dgm:prSet presAssocID="{9A2F2088-05A6-456B-A4BA-708213AACEF6}" presName="upArrowText" presStyleLbl="revTx" presStyleIdx="0" presStyleCnt="1" custScaleX="178571" custLinFactNeighborX="-121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866734-C601-4DA6-A487-5FE4A5B20973}" type="presOf" srcId="{14240D1C-3910-4234-8BF9-86776A755813}" destId="{DBA8FBD8-6BBD-45CC-B21B-C0CF5B832147}" srcOrd="0" destOrd="0" presId="urn:microsoft.com/office/officeart/2005/8/layout/arrow4"/>
    <dgm:cxn modelId="{BB3F5AF6-A529-48F4-9D94-3FF0D9FAC27C}" srcId="{14240D1C-3910-4234-8BF9-86776A755813}" destId="{9A2F2088-05A6-456B-A4BA-708213AACEF6}" srcOrd="0" destOrd="0" parTransId="{B90D76E9-54F5-4B5A-82D1-E6F3E0612A78}" sibTransId="{975CA7A4-BDC0-4DDE-A180-A0D6333C47F7}"/>
    <dgm:cxn modelId="{27441FC8-8D4E-4060-BA0E-A4A16FC65DD1}" type="presOf" srcId="{9A2F2088-05A6-456B-A4BA-708213AACEF6}" destId="{6EE2C764-7ED6-4135-98C4-ACB8D281592B}" srcOrd="0" destOrd="0" presId="urn:microsoft.com/office/officeart/2005/8/layout/arrow4"/>
    <dgm:cxn modelId="{B05F9426-4333-4DFE-9CA1-982E6C4FEB85}" type="presParOf" srcId="{DBA8FBD8-6BBD-45CC-B21B-C0CF5B832147}" destId="{1A33A939-22B7-4109-96EE-715A59CBB9F2}" srcOrd="0" destOrd="0" presId="urn:microsoft.com/office/officeart/2005/8/layout/arrow4"/>
    <dgm:cxn modelId="{34A7E385-0EDE-4831-88B1-05A460382736}" type="presParOf" srcId="{DBA8FBD8-6BBD-45CC-B21B-C0CF5B832147}" destId="{6EE2C764-7ED6-4135-98C4-ACB8D281592B}" srcOrd="1" destOrd="0" presId="urn:microsoft.com/office/officeart/2005/8/layout/arrow4"/>
  </dgm:cxnLst>
  <dgm:bg>
    <a:solidFill>
      <a:schemeClr val="accent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A5394A-45F5-4EB8-8C71-774071B8640B}" type="doc">
      <dgm:prSet loTypeId="urn:microsoft.com/office/officeart/2005/8/layout/vProcess5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54F7F72-34EF-40A6-8BA9-B02824142A6F}">
      <dgm:prSet custT="1"/>
      <dgm:spPr/>
      <dgm:t>
        <a:bodyPr/>
        <a:lstStyle/>
        <a:p>
          <a:pPr rtl="0"/>
          <a:r>
            <a:rPr lang="es-ES" sz="1800" b="0" i="0" u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Sabemos  que Quito, esta asentada en una zona de alta actividad sísmica – volcánica, si a ello se suma la acción de los agentes antrópicos podemos estar enfrentándonos a graves riesgos y amenazas de origen natural.</a:t>
          </a:r>
        </a:p>
      </dgm:t>
    </dgm:pt>
    <dgm:pt modelId="{D3DF1253-D8D6-4BA5-B4BB-B47245538BBB}" type="parTrans" cxnId="{2FA97E7C-11F9-4338-8888-196DD6B7D2CE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6C8BBDA5-0426-496C-944E-61B1336D6D04}" type="sibTrans" cxnId="{2FA97E7C-11F9-4338-8888-196DD6B7D2CE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67E31F3E-10A6-4D88-85B8-51D3E6B90EFE}">
      <dgm:prSet custT="1"/>
      <dgm:spPr/>
      <dgm:t>
        <a:bodyPr/>
        <a:lstStyle/>
        <a:p>
          <a:pPr rtl="0"/>
          <a:r>
            <a:rPr lang="es-EC" sz="1800" b="0" i="0" u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 necesario que el Edificio de la Comandancia General del Ejército implemente su Plan de Emergencias ante los desastres naturales a fin de minimizar el impacto ante cualquier emergencia natural. </a:t>
          </a:r>
          <a:endParaRPr lang="es-EC" sz="1800" b="0" i="0" u="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8210A1-0B67-44E7-A222-80FA016A4BA7}" type="parTrans" cxnId="{CCB6D7EF-BB31-47C6-910F-65C1B1A0ECD6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DAA0FB9D-2FB2-4E37-971F-37629C512AC5}" type="sibTrans" cxnId="{CCB6D7EF-BB31-47C6-910F-65C1B1A0ECD6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B078A425-FA25-450A-814B-3F87C1F2CC10}">
      <dgm:prSet custT="1"/>
      <dgm:spPr/>
      <dgm:t>
        <a:bodyPr/>
        <a:lstStyle/>
        <a:p>
          <a:pPr rtl="0"/>
          <a:r>
            <a:rPr lang="es-ES" sz="1800" b="0" i="0" u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Para ello, la investigación esta dirigida a esta Institución Militar que no cuenta con un Plan de Emergencias ante siniestros naturales o antrópicos.</a:t>
          </a:r>
          <a:endParaRPr lang="es-EC" sz="1800" b="0" i="0" u="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BC8939-5490-43FC-9236-E3044DF3E6EA}" type="sibTrans" cxnId="{23650F92-0EDA-4ADA-B2E7-B14E6114FCE4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1B5AE8B4-A4C0-47F7-8D0B-F0DC78CFDAF3}" type="parTrans" cxnId="{23650F92-0EDA-4ADA-B2E7-B14E6114FCE4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F57F85F9-91C2-4F88-8D13-823F132294DA}">
      <dgm:prSet custT="1"/>
      <dgm:spPr/>
      <dgm:t>
        <a:bodyPr/>
        <a:lstStyle/>
        <a:p>
          <a:pPr algn="l" rtl="0"/>
          <a:r>
            <a:rPr lang="es-ES" sz="1800" b="0" i="0" u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Especialmente a sus funcionarios (militares y Civiles), a fin de analizar los niveles de cultura de prevención que cuentan para enfrentar estos fenómenos naturales y antrópicos.  </a:t>
          </a:r>
          <a:endParaRPr lang="es-ES" sz="1800" b="1" i="0" u="none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BA5296-40A1-4E6E-9CB4-C14879FBC485}" type="sibTrans" cxnId="{120DA18C-FCD9-4440-A61B-D71BF6678817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92D2D0A8-A0C0-4EF1-B0FE-57F01AEB5EBD}" type="parTrans" cxnId="{120DA18C-FCD9-4440-A61B-D71BF6678817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0620F603-4B5B-4714-8854-FAB274FE9E62}" type="pres">
      <dgm:prSet presAssocID="{CEA5394A-45F5-4EB8-8C71-774071B8640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8D3EA0-54FF-42DE-8EF4-BBFE76A02387}" type="pres">
      <dgm:prSet presAssocID="{CEA5394A-45F5-4EB8-8C71-774071B8640B}" presName="dummyMaxCanvas" presStyleCnt="0">
        <dgm:presLayoutVars/>
      </dgm:prSet>
      <dgm:spPr/>
    </dgm:pt>
    <dgm:pt modelId="{72E5E2C2-8087-4637-A2FF-6CDD55CD9E91}" type="pres">
      <dgm:prSet presAssocID="{CEA5394A-45F5-4EB8-8C71-774071B8640B}" presName="FourNodes_1" presStyleLbl="node1" presStyleIdx="0" presStyleCnt="4" custScaleX="125000" custScaleY="112121" custLinFactNeighborX="102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54BD35-5943-4D5A-8F66-300E96A163EA}" type="pres">
      <dgm:prSet presAssocID="{CEA5394A-45F5-4EB8-8C71-774071B8640B}" presName="FourNodes_2" presStyleLbl="node1" presStyleIdx="1" presStyleCnt="4" custScaleX="125000" custScaleY="130303" custLinFactNeighborX="42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AD5579-FA17-4262-91A2-2B80BF61F181}" type="pres">
      <dgm:prSet presAssocID="{CEA5394A-45F5-4EB8-8C71-774071B8640B}" presName="FourNodes_3" presStyleLbl="node1" presStyleIdx="2" presStyleCnt="4" custScaleX="125000" custLinFactNeighborX="-73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83F485-799B-4110-AC9D-B72F1680167D}" type="pres">
      <dgm:prSet presAssocID="{CEA5394A-45F5-4EB8-8C71-774071B8640B}" presName="FourNodes_4" presStyleLbl="node1" presStyleIdx="3" presStyleCnt="4" custScaleX="116798" custLinFactNeighborX="-20403" custLinFactNeighborY="-10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4C78C9-FB14-4B5B-902C-91E15EEA60CE}" type="pres">
      <dgm:prSet presAssocID="{CEA5394A-45F5-4EB8-8C71-774071B8640B}" presName="FourConn_1-2" presStyleLbl="fgAccFollowNode1" presStyleIdx="0" presStyleCnt="3" custLinFactX="11825" custLinFactNeighborX="100000" custLinFactNeighborY="-945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D3F8BD-F685-4789-A94A-5D2E75C12D04}" type="pres">
      <dgm:prSet presAssocID="{CEA5394A-45F5-4EB8-8C71-774071B8640B}" presName="FourConn_2-3" presStyleLbl="fgAccFollowNode1" presStyleIdx="1" presStyleCnt="3" custLinFactNeighborX="56856" custLinFactNeighborY="-859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A1DC27-ECE4-435A-9310-B411E53A75B5}" type="pres">
      <dgm:prSet presAssocID="{CEA5394A-45F5-4EB8-8C71-774071B8640B}" presName="FourConn_3-4" presStyleLbl="fgAccFollowNode1" presStyleIdx="2" presStyleCnt="3" custLinFactNeighborX="-5318" custLinFactNeighborY="-805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8E4CE5-7229-4F12-BF07-893420295E11}" type="pres">
      <dgm:prSet presAssocID="{CEA5394A-45F5-4EB8-8C71-774071B8640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5AD51B-FE50-4BFC-9001-3A5199703DBE}" type="pres">
      <dgm:prSet presAssocID="{CEA5394A-45F5-4EB8-8C71-774071B8640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9A7F16-55E8-4542-9A4E-1B8A4494FB76}" type="pres">
      <dgm:prSet presAssocID="{CEA5394A-45F5-4EB8-8C71-774071B8640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36A249-C4C6-4B35-9FBA-9A5ED27E2950}" type="pres">
      <dgm:prSet presAssocID="{CEA5394A-45F5-4EB8-8C71-774071B8640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1376549-3B88-4034-967E-535CC53B8F2D}" type="presOf" srcId="{154F7F72-34EF-40A6-8BA9-B02824142A6F}" destId="{918E4CE5-7229-4F12-BF07-893420295E11}" srcOrd="1" destOrd="0" presId="urn:microsoft.com/office/officeart/2005/8/layout/vProcess5"/>
    <dgm:cxn modelId="{2FA97E7C-11F9-4338-8888-196DD6B7D2CE}" srcId="{CEA5394A-45F5-4EB8-8C71-774071B8640B}" destId="{154F7F72-34EF-40A6-8BA9-B02824142A6F}" srcOrd="0" destOrd="0" parTransId="{D3DF1253-D8D6-4BA5-B4BB-B47245538BBB}" sibTransId="{6C8BBDA5-0426-496C-944E-61B1336D6D04}"/>
    <dgm:cxn modelId="{A744B9BC-1437-4DC7-9315-C9E3BEEA72B3}" type="presOf" srcId="{67E31F3E-10A6-4D88-85B8-51D3E6B90EFE}" destId="{B85AD51B-FE50-4BFC-9001-3A5199703DBE}" srcOrd="1" destOrd="0" presId="urn:microsoft.com/office/officeart/2005/8/layout/vProcess5"/>
    <dgm:cxn modelId="{1061F13A-36E0-46DD-B42F-86A7ABC44430}" type="presOf" srcId="{B078A425-FA25-450A-814B-3F87C1F2CC10}" destId="{4BAD5579-FA17-4262-91A2-2B80BF61F181}" srcOrd="0" destOrd="0" presId="urn:microsoft.com/office/officeart/2005/8/layout/vProcess5"/>
    <dgm:cxn modelId="{EF073A79-D055-4FB0-855B-4C06A41B83C7}" type="presOf" srcId="{6C8BBDA5-0426-496C-944E-61B1336D6D04}" destId="{224C78C9-FB14-4B5B-902C-91E15EEA60CE}" srcOrd="0" destOrd="0" presId="urn:microsoft.com/office/officeart/2005/8/layout/vProcess5"/>
    <dgm:cxn modelId="{F76D4363-8BB9-4022-8852-37D567AE7CE7}" type="presOf" srcId="{B078A425-FA25-450A-814B-3F87C1F2CC10}" destId="{B99A7F16-55E8-4542-9A4E-1B8A4494FB76}" srcOrd="1" destOrd="0" presId="urn:microsoft.com/office/officeart/2005/8/layout/vProcess5"/>
    <dgm:cxn modelId="{893E4493-E9D8-490C-8F4E-9CC048CCEF48}" type="presOf" srcId="{F57F85F9-91C2-4F88-8D13-823F132294DA}" destId="{1783F485-799B-4110-AC9D-B72F1680167D}" srcOrd="0" destOrd="0" presId="urn:microsoft.com/office/officeart/2005/8/layout/vProcess5"/>
    <dgm:cxn modelId="{72CD8CDF-161E-4617-B5C3-58912258244A}" type="presOf" srcId="{67E31F3E-10A6-4D88-85B8-51D3E6B90EFE}" destId="{7754BD35-5943-4D5A-8F66-300E96A163EA}" srcOrd="0" destOrd="0" presId="urn:microsoft.com/office/officeart/2005/8/layout/vProcess5"/>
    <dgm:cxn modelId="{CCB6D7EF-BB31-47C6-910F-65C1B1A0ECD6}" srcId="{CEA5394A-45F5-4EB8-8C71-774071B8640B}" destId="{67E31F3E-10A6-4D88-85B8-51D3E6B90EFE}" srcOrd="1" destOrd="0" parTransId="{248210A1-0B67-44E7-A222-80FA016A4BA7}" sibTransId="{DAA0FB9D-2FB2-4E37-971F-37629C512AC5}"/>
    <dgm:cxn modelId="{23650F92-0EDA-4ADA-B2E7-B14E6114FCE4}" srcId="{CEA5394A-45F5-4EB8-8C71-774071B8640B}" destId="{B078A425-FA25-450A-814B-3F87C1F2CC10}" srcOrd="2" destOrd="0" parTransId="{1B5AE8B4-A4C0-47F7-8D0B-F0DC78CFDAF3}" sibTransId="{7ABC8939-5490-43FC-9236-E3044DF3E6EA}"/>
    <dgm:cxn modelId="{120DA18C-FCD9-4440-A61B-D71BF6678817}" srcId="{CEA5394A-45F5-4EB8-8C71-774071B8640B}" destId="{F57F85F9-91C2-4F88-8D13-823F132294DA}" srcOrd="3" destOrd="0" parTransId="{92D2D0A8-A0C0-4EF1-B0FE-57F01AEB5EBD}" sibTransId="{59BA5296-40A1-4E6E-9CB4-C14879FBC485}"/>
    <dgm:cxn modelId="{A7BE0F7D-3A5E-4280-907E-71C715F5E06A}" type="presOf" srcId="{7ABC8939-5490-43FC-9236-E3044DF3E6EA}" destId="{5CA1DC27-ECE4-435A-9310-B411E53A75B5}" srcOrd="0" destOrd="0" presId="urn:microsoft.com/office/officeart/2005/8/layout/vProcess5"/>
    <dgm:cxn modelId="{AE319DFF-86F8-4CA2-B9B7-415369CC5FEC}" type="presOf" srcId="{CEA5394A-45F5-4EB8-8C71-774071B8640B}" destId="{0620F603-4B5B-4714-8854-FAB274FE9E62}" srcOrd="0" destOrd="0" presId="urn:microsoft.com/office/officeart/2005/8/layout/vProcess5"/>
    <dgm:cxn modelId="{20B64EEF-9790-4191-B5F9-BA206F65518F}" type="presOf" srcId="{DAA0FB9D-2FB2-4E37-971F-37629C512AC5}" destId="{75D3F8BD-F685-4789-A94A-5D2E75C12D04}" srcOrd="0" destOrd="0" presId="urn:microsoft.com/office/officeart/2005/8/layout/vProcess5"/>
    <dgm:cxn modelId="{FF1ED367-AB7B-4260-86A2-BB04E17F2BB2}" type="presOf" srcId="{F57F85F9-91C2-4F88-8D13-823F132294DA}" destId="{9036A249-C4C6-4B35-9FBA-9A5ED27E2950}" srcOrd="1" destOrd="0" presId="urn:microsoft.com/office/officeart/2005/8/layout/vProcess5"/>
    <dgm:cxn modelId="{CAE2A407-9B67-4355-8740-37BB8FD1C74B}" type="presOf" srcId="{154F7F72-34EF-40A6-8BA9-B02824142A6F}" destId="{72E5E2C2-8087-4637-A2FF-6CDD55CD9E91}" srcOrd="0" destOrd="0" presId="urn:microsoft.com/office/officeart/2005/8/layout/vProcess5"/>
    <dgm:cxn modelId="{0EEFD7DA-4E7C-4660-A697-F21D3B39DAF9}" type="presParOf" srcId="{0620F603-4B5B-4714-8854-FAB274FE9E62}" destId="{728D3EA0-54FF-42DE-8EF4-BBFE76A02387}" srcOrd="0" destOrd="0" presId="urn:microsoft.com/office/officeart/2005/8/layout/vProcess5"/>
    <dgm:cxn modelId="{18E3C0E9-1BD7-4196-9CE6-7E4C14FA7FF6}" type="presParOf" srcId="{0620F603-4B5B-4714-8854-FAB274FE9E62}" destId="{72E5E2C2-8087-4637-A2FF-6CDD55CD9E91}" srcOrd="1" destOrd="0" presId="urn:microsoft.com/office/officeart/2005/8/layout/vProcess5"/>
    <dgm:cxn modelId="{70384235-39A4-4CE1-9C63-FB73DEBEEB2E}" type="presParOf" srcId="{0620F603-4B5B-4714-8854-FAB274FE9E62}" destId="{7754BD35-5943-4D5A-8F66-300E96A163EA}" srcOrd="2" destOrd="0" presId="urn:microsoft.com/office/officeart/2005/8/layout/vProcess5"/>
    <dgm:cxn modelId="{67688CE4-E86A-4925-BE9C-1A062FE82756}" type="presParOf" srcId="{0620F603-4B5B-4714-8854-FAB274FE9E62}" destId="{4BAD5579-FA17-4262-91A2-2B80BF61F181}" srcOrd="3" destOrd="0" presId="urn:microsoft.com/office/officeart/2005/8/layout/vProcess5"/>
    <dgm:cxn modelId="{EEDE82E6-3456-4B9B-9493-698812A52CD1}" type="presParOf" srcId="{0620F603-4B5B-4714-8854-FAB274FE9E62}" destId="{1783F485-799B-4110-AC9D-B72F1680167D}" srcOrd="4" destOrd="0" presId="urn:microsoft.com/office/officeart/2005/8/layout/vProcess5"/>
    <dgm:cxn modelId="{76432999-B5E4-4A43-AFAA-2BABE2777054}" type="presParOf" srcId="{0620F603-4B5B-4714-8854-FAB274FE9E62}" destId="{224C78C9-FB14-4B5B-902C-91E15EEA60CE}" srcOrd="5" destOrd="0" presId="urn:microsoft.com/office/officeart/2005/8/layout/vProcess5"/>
    <dgm:cxn modelId="{12CE5EB1-C48A-4C2B-AD16-07D883CE7B45}" type="presParOf" srcId="{0620F603-4B5B-4714-8854-FAB274FE9E62}" destId="{75D3F8BD-F685-4789-A94A-5D2E75C12D04}" srcOrd="6" destOrd="0" presId="urn:microsoft.com/office/officeart/2005/8/layout/vProcess5"/>
    <dgm:cxn modelId="{3C13EDC0-EFE0-445E-91E0-48BC4960E4F1}" type="presParOf" srcId="{0620F603-4B5B-4714-8854-FAB274FE9E62}" destId="{5CA1DC27-ECE4-435A-9310-B411E53A75B5}" srcOrd="7" destOrd="0" presId="urn:microsoft.com/office/officeart/2005/8/layout/vProcess5"/>
    <dgm:cxn modelId="{B427021A-974D-4AA5-ACB9-2267876FC52A}" type="presParOf" srcId="{0620F603-4B5B-4714-8854-FAB274FE9E62}" destId="{918E4CE5-7229-4F12-BF07-893420295E11}" srcOrd="8" destOrd="0" presId="urn:microsoft.com/office/officeart/2005/8/layout/vProcess5"/>
    <dgm:cxn modelId="{C24256CC-BEA5-4641-ADE6-F52C83636259}" type="presParOf" srcId="{0620F603-4B5B-4714-8854-FAB274FE9E62}" destId="{B85AD51B-FE50-4BFC-9001-3A5199703DBE}" srcOrd="9" destOrd="0" presId="urn:microsoft.com/office/officeart/2005/8/layout/vProcess5"/>
    <dgm:cxn modelId="{F8B86B7D-8C80-4878-8FB2-0A0E2B2EB9E3}" type="presParOf" srcId="{0620F603-4B5B-4714-8854-FAB274FE9E62}" destId="{B99A7F16-55E8-4542-9A4E-1B8A4494FB76}" srcOrd="10" destOrd="0" presId="urn:microsoft.com/office/officeart/2005/8/layout/vProcess5"/>
    <dgm:cxn modelId="{674A8B5C-902C-4B8E-9ABE-B1C6FC59F7D9}" type="presParOf" srcId="{0620F603-4B5B-4714-8854-FAB274FE9E62}" destId="{9036A249-C4C6-4B35-9FBA-9A5ED27E295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DD8DBF-94DE-4C17-BCC0-805913223039}" type="doc">
      <dgm:prSet loTypeId="urn:microsoft.com/office/officeart/2005/8/layout/process4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34C794-6732-4F76-B7AB-7A17D53CDDD0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GENERAL</a:t>
          </a:r>
          <a:endParaRPr lang="en-US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A16EEE8-8AAF-4FF5-B547-4AD79DB6DFCF}" type="parTrans" cxnId="{C510BC41-A30E-4ACA-AE69-0DBAD913ABE8}">
      <dgm:prSet/>
      <dgm:spPr/>
      <dgm:t>
        <a:bodyPr/>
        <a:lstStyle/>
        <a:p>
          <a:endParaRPr lang="en-US"/>
        </a:p>
      </dgm:t>
    </dgm:pt>
    <dgm:pt modelId="{C00ED944-E8DA-48FE-8031-E3309124F673}" type="sibTrans" cxnId="{C510BC41-A30E-4ACA-AE69-0DBAD913ABE8}">
      <dgm:prSet/>
      <dgm:spPr/>
      <dgm:t>
        <a:bodyPr/>
        <a:lstStyle/>
        <a:p>
          <a:endParaRPr lang="en-US"/>
        </a:p>
      </dgm:t>
    </dgm:pt>
    <dgm:pt modelId="{FF516020-2915-428C-916E-984400CBCB93}">
      <dgm:prSet phldrT="[Texto]"/>
      <dgm:spPr/>
      <dgm:t>
        <a:bodyPr/>
        <a:lstStyle/>
        <a:p>
          <a:pPr algn="just"/>
          <a:r>
            <a:rPr lang="es-EC" dirty="0" smtClean="0">
              <a:latin typeface="Arial" pitchFamily="34" charset="0"/>
              <a:cs typeface="Arial" pitchFamily="34" charset="0"/>
            </a:rPr>
            <a:t>Identificar y valorar los posibles riesgos que pueden llegar a generar emergencias dentro de las instalaciones del edificio de la Comandancia de la Fuerza Terrestre.                                                          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875C53FA-C317-4DD9-980F-17A21F4AECBB}" type="parTrans" cxnId="{9DEC8F2B-1C46-4D0C-A294-C85F63C50BDB}">
      <dgm:prSet/>
      <dgm:spPr/>
      <dgm:t>
        <a:bodyPr/>
        <a:lstStyle/>
        <a:p>
          <a:endParaRPr lang="en-US"/>
        </a:p>
      </dgm:t>
    </dgm:pt>
    <dgm:pt modelId="{0B52514E-4995-4860-BCEB-ACE7F0BB2F23}" type="sibTrans" cxnId="{9DEC8F2B-1C46-4D0C-A294-C85F63C50BDB}">
      <dgm:prSet/>
      <dgm:spPr/>
      <dgm:t>
        <a:bodyPr/>
        <a:lstStyle/>
        <a:p>
          <a:endParaRPr lang="en-US"/>
        </a:p>
      </dgm:t>
    </dgm:pt>
    <dgm:pt modelId="{30A76642-5B10-4FC1-B08F-64DCEA02B5B0}" type="pres">
      <dgm:prSet presAssocID="{19DD8DBF-94DE-4C17-BCC0-8059132230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FA0F68-03B7-4B0E-A15C-921E549D4FC5}" type="pres">
      <dgm:prSet presAssocID="{B334C794-6732-4F76-B7AB-7A17D53CDDD0}" presName="boxAndChildren" presStyleCnt="0"/>
      <dgm:spPr/>
    </dgm:pt>
    <dgm:pt modelId="{3BFD9E5A-7764-475D-B88B-DC72CAA5DF75}" type="pres">
      <dgm:prSet presAssocID="{B334C794-6732-4F76-B7AB-7A17D53CDDD0}" presName="parentTextBox" presStyleLbl="node1" presStyleIdx="0" presStyleCnt="1"/>
      <dgm:spPr/>
      <dgm:t>
        <a:bodyPr/>
        <a:lstStyle/>
        <a:p>
          <a:endParaRPr lang="en-US"/>
        </a:p>
      </dgm:t>
    </dgm:pt>
    <dgm:pt modelId="{7CFD3D8E-EA8A-4665-8CC3-58E2935D9469}" type="pres">
      <dgm:prSet presAssocID="{B334C794-6732-4F76-B7AB-7A17D53CDDD0}" presName="entireBox" presStyleLbl="node1" presStyleIdx="0" presStyleCnt="1" custLinFactNeighborY="-4727"/>
      <dgm:spPr/>
      <dgm:t>
        <a:bodyPr/>
        <a:lstStyle/>
        <a:p>
          <a:endParaRPr lang="en-US"/>
        </a:p>
      </dgm:t>
    </dgm:pt>
    <dgm:pt modelId="{4161F0BD-AC2B-4F19-9296-97CCBFE00648}" type="pres">
      <dgm:prSet presAssocID="{B334C794-6732-4F76-B7AB-7A17D53CDDD0}" presName="descendantBox" presStyleCnt="0"/>
      <dgm:spPr/>
    </dgm:pt>
    <dgm:pt modelId="{798060DE-0D08-44C5-84FC-FABE6A474D4A}" type="pres">
      <dgm:prSet presAssocID="{FF516020-2915-428C-916E-984400CBCB93}" presName="childTextBox" presStyleLbl="fgAccFollowNode1" presStyleIdx="0" presStyleCnt="1" custScaleY="163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4F926D-777B-4B66-B8AC-1C225840AC5E}" type="presOf" srcId="{FF516020-2915-428C-916E-984400CBCB93}" destId="{798060DE-0D08-44C5-84FC-FABE6A474D4A}" srcOrd="0" destOrd="0" presId="urn:microsoft.com/office/officeart/2005/8/layout/process4"/>
    <dgm:cxn modelId="{5AD274EF-3F06-4E91-9E61-37D76B9EEB73}" type="presOf" srcId="{B334C794-6732-4F76-B7AB-7A17D53CDDD0}" destId="{3BFD9E5A-7764-475D-B88B-DC72CAA5DF75}" srcOrd="0" destOrd="0" presId="urn:microsoft.com/office/officeart/2005/8/layout/process4"/>
    <dgm:cxn modelId="{C510BC41-A30E-4ACA-AE69-0DBAD913ABE8}" srcId="{19DD8DBF-94DE-4C17-BCC0-805913223039}" destId="{B334C794-6732-4F76-B7AB-7A17D53CDDD0}" srcOrd="0" destOrd="0" parTransId="{4A16EEE8-8AAF-4FF5-B547-4AD79DB6DFCF}" sibTransId="{C00ED944-E8DA-48FE-8031-E3309124F673}"/>
    <dgm:cxn modelId="{5144E170-C547-46DE-B6C7-B553127D639E}" type="presOf" srcId="{19DD8DBF-94DE-4C17-BCC0-805913223039}" destId="{30A76642-5B10-4FC1-B08F-64DCEA02B5B0}" srcOrd="0" destOrd="0" presId="urn:microsoft.com/office/officeart/2005/8/layout/process4"/>
    <dgm:cxn modelId="{9DEC8F2B-1C46-4D0C-A294-C85F63C50BDB}" srcId="{B334C794-6732-4F76-B7AB-7A17D53CDDD0}" destId="{FF516020-2915-428C-916E-984400CBCB93}" srcOrd="0" destOrd="0" parTransId="{875C53FA-C317-4DD9-980F-17A21F4AECBB}" sibTransId="{0B52514E-4995-4860-BCEB-ACE7F0BB2F23}"/>
    <dgm:cxn modelId="{B7F32483-1708-40C2-B167-33FD55F7247E}" type="presOf" srcId="{B334C794-6732-4F76-B7AB-7A17D53CDDD0}" destId="{7CFD3D8E-EA8A-4665-8CC3-58E2935D9469}" srcOrd="1" destOrd="0" presId="urn:microsoft.com/office/officeart/2005/8/layout/process4"/>
    <dgm:cxn modelId="{25D754C4-A29B-4F0A-B179-096EC45DFC6D}" type="presParOf" srcId="{30A76642-5B10-4FC1-B08F-64DCEA02B5B0}" destId="{B5FA0F68-03B7-4B0E-A15C-921E549D4FC5}" srcOrd="0" destOrd="0" presId="urn:microsoft.com/office/officeart/2005/8/layout/process4"/>
    <dgm:cxn modelId="{152B86A9-4697-49BF-B27D-39FE4A945B8E}" type="presParOf" srcId="{B5FA0F68-03B7-4B0E-A15C-921E549D4FC5}" destId="{3BFD9E5A-7764-475D-B88B-DC72CAA5DF75}" srcOrd="0" destOrd="0" presId="urn:microsoft.com/office/officeart/2005/8/layout/process4"/>
    <dgm:cxn modelId="{FCBF27B0-87D6-4327-A2A3-3B18D0FA6D7D}" type="presParOf" srcId="{B5FA0F68-03B7-4B0E-A15C-921E549D4FC5}" destId="{7CFD3D8E-EA8A-4665-8CC3-58E2935D9469}" srcOrd="1" destOrd="0" presId="urn:microsoft.com/office/officeart/2005/8/layout/process4"/>
    <dgm:cxn modelId="{DCE8E44C-3443-49AF-A896-3CCE29CB96A2}" type="presParOf" srcId="{B5FA0F68-03B7-4B0E-A15C-921E549D4FC5}" destId="{4161F0BD-AC2B-4F19-9296-97CCBFE00648}" srcOrd="2" destOrd="0" presId="urn:microsoft.com/office/officeart/2005/8/layout/process4"/>
    <dgm:cxn modelId="{6163E245-1B6D-4E79-AACB-95FA413F802B}" type="presParOf" srcId="{4161F0BD-AC2B-4F19-9296-97CCBFE00648}" destId="{798060DE-0D08-44C5-84FC-FABE6A474D4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DD8DBF-94DE-4C17-BCC0-805913223039}" type="doc">
      <dgm:prSet loTypeId="urn:microsoft.com/office/officeart/2005/8/layout/process4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334C794-6732-4F76-B7AB-7A17D53CDDD0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ESPECÍFICOS</a:t>
          </a:r>
          <a:endParaRPr lang="en-US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A16EEE8-8AAF-4FF5-B547-4AD79DB6DFCF}" type="parTrans" cxnId="{C510BC41-A30E-4ACA-AE69-0DBAD913ABE8}">
      <dgm:prSet/>
      <dgm:spPr/>
      <dgm:t>
        <a:bodyPr/>
        <a:lstStyle/>
        <a:p>
          <a:endParaRPr lang="en-US"/>
        </a:p>
      </dgm:t>
    </dgm:pt>
    <dgm:pt modelId="{C00ED944-E8DA-48FE-8031-E3309124F673}" type="sibTrans" cxnId="{C510BC41-A30E-4ACA-AE69-0DBAD913ABE8}">
      <dgm:prSet/>
      <dgm:spPr/>
      <dgm:t>
        <a:bodyPr/>
        <a:lstStyle/>
        <a:p>
          <a:endParaRPr lang="en-US"/>
        </a:p>
      </dgm:t>
    </dgm:pt>
    <dgm:pt modelId="{5D5AD2CB-1FB0-4137-9432-28D3583AF4F7}">
      <dgm:prSet custT="1"/>
      <dgm:spPr/>
      <dgm:t>
        <a:bodyPr/>
        <a:lstStyle/>
        <a:p>
          <a:pPr algn="just"/>
          <a:r>
            <a:rPr lang="es-EC" sz="1600" dirty="0" smtClean="0">
              <a:latin typeface="Arial" pitchFamily="34" charset="0"/>
              <a:cs typeface="Arial" pitchFamily="34" charset="0"/>
            </a:rPr>
            <a:t>Diseñar un sistema integrado de seguridad para el Edificio ante posibles desastres naturales.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D29C3D25-F3C3-4930-A0B3-653D3D38CF2A}" type="parTrans" cxnId="{9799F6FC-1728-43E7-87BE-90BC41E161DF}">
      <dgm:prSet/>
      <dgm:spPr/>
      <dgm:t>
        <a:bodyPr/>
        <a:lstStyle/>
        <a:p>
          <a:endParaRPr lang="en-US"/>
        </a:p>
      </dgm:t>
    </dgm:pt>
    <dgm:pt modelId="{5F0265D1-995D-4847-9ECB-76A46FF0D397}" type="sibTrans" cxnId="{9799F6FC-1728-43E7-87BE-90BC41E161DF}">
      <dgm:prSet/>
      <dgm:spPr/>
      <dgm:t>
        <a:bodyPr/>
        <a:lstStyle/>
        <a:p>
          <a:endParaRPr lang="en-US"/>
        </a:p>
      </dgm:t>
    </dgm:pt>
    <dgm:pt modelId="{21795810-E5E5-4230-A6FF-2D1921A922E1}">
      <dgm:prSet phldrT="[Texto]" custT="1"/>
      <dgm:spPr/>
      <dgm:t>
        <a:bodyPr/>
        <a:lstStyle/>
        <a:p>
          <a:pPr algn="just"/>
          <a:r>
            <a:rPr lang="es-EC" sz="1600" dirty="0" smtClean="0">
              <a:latin typeface="Arial" pitchFamily="34" charset="0"/>
              <a:cs typeface="Arial" pitchFamily="34" charset="0"/>
            </a:rPr>
            <a:t>Organizar los medios </a:t>
          </a:r>
          <a:r>
            <a:rPr lang="es-EC" sz="1600" dirty="0" smtClean="0">
              <a:latin typeface="Arial" pitchFamily="34" charset="0"/>
              <a:cs typeface="Arial" pitchFamily="34" charset="0"/>
            </a:rPr>
            <a:t>humanos y materiales </a:t>
          </a:r>
          <a:r>
            <a:rPr lang="es-EC" sz="1600" dirty="0" smtClean="0">
              <a:latin typeface="Arial" pitchFamily="34" charset="0"/>
              <a:cs typeface="Arial" pitchFamily="34" charset="0"/>
            </a:rPr>
            <a:t>con los que cuenta el Edificio de la Fuerza Terrestre para hacer frente a cualquier tipo de emergencia.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BFB12951-02BC-4B39-B7DB-CC19DFFCC0C4}" type="sibTrans" cxnId="{63CC7563-65E8-4C69-B2C5-C8DA4A9FC44A}">
      <dgm:prSet/>
      <dgm:spPr/>
      <dgm:t>
        <a:bodyPr/>
        <a:lstStyle/>
        <a:p>
          <a:endParaRPr lang="en-US"/>
        </a:p>
      </dgm:t>
    </dgm:pt>
    <dgm:pt modelId="{51256892-349C-48EA-94F1-571C0FDEB07B}" type="parTrans" cxnId="{63CC7563-65E8-4C69-B2C5-C8DA4A9FC44A}">
      <dgm:prSet/>
      <dgm:spPr/>
      <dgm:t>
        <a:bodyPr/>
        <a:lstStyle/>
        <a:p>
          <a:endParaRPr lang="en-US"/>
        </a:p>
      </dgm:t>
    </dgm:pt>
    <dgm:pt modelId="{EC347F04-72B1-495E-B00F-73C73FC61BD7}">
      <dgm:prSet phldrT="[Texto]" custT="1"/>
      <dgm:spPr/>
      <dgm:t>
        <a:bodyPr/>
        <a:lstStyle/>
        <a:p>
          <a:pPr algn="just"/>
          <a:r>
            <a:rPr lang="es-EC" sz="1600" dirty="0" smtClean="0">
              <a:latin typeface="Arial" pitchFamily="34" charset="0"/>
              <a:cs typeface="Arial" pitchFamily="34" charset="0"/>
            </a:rPr>
            <a:t>Brindar las herramientas necesarias que permitan una evacuación segura de las personas que se encuentran expuestas a determinado peligro y su paso a lugares de menor .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4ADC81F7-8300-4C68-9D7C-93C355FC4973}" type="sibTrans" cxnId="{2B6B3AAC-2FD4-4ADB-9004-B836A0BD5FAD}">
      <dgm:prSet/>
      <dgm:spPr/>
      <dgm:t>
        <a:bodyPr/>
        <a:lstStyle/>
        <a:p>
          <a:endParaRPr lang="en-US"/>
        </a:p>
      </dgm:t>
    </dgm:pt>
    <dgm:pt modelId="{C8CDF4DB-5B1E-4EDC-B80E-C871B47F3F7F}" type="parTrans" cxnId="{2B6B3AAC-2FD4-4ADB-9004-B836A0BD5FAD}">
      <dgm:prSet/>
      <dgm:spPr/>
      <dgm:t>
        <a:bodyPr/>
        <a:lstStyle/>
        <a:p>
          <a:endParaRPr lang="en-US"/>
        </a:p>
      </dgm:t>
    </dgm:pt>
    <dgm:pt modelId="{30A76642-5B10-4FC1-B08F-64DCEA02B5B0}" type="pres">
      <dgm:prSet presAssocID="{19DD8DBF-94DE-4C17-BCC0-8059132230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FA0F68-03B7-4B0E-A15C-921E549D4FC5}" type="pres">
      <dgm:prSet presAssocID="{B334C794-6732-4F76-B7AB-7A17D53CDDD0}" presName="boxAndChildren" presStyleCnt="0"/>
      <dgm:spPr/>
    </dgm:pt>
    <dgm:pt modelId="{3BFD9E5A-7764-475D-B88B-DC72CAA5DF75}" type="pres">
      <dgm:prSet presAssocID="{B334C794-6732-4F76-B7AB-7A17D53CDDD0}" presName="parentTextBox" presStyleLbl="node1" presStyleIdx="0" presStyleCnt="1"/>
      <dgm:spPr/>
      <dgm:t>
        <a:bodyPr/>
        <a:lstStyle/>
        <a:p>
          <a:endParaRPr lang="en-US"/>
        </a:p>
      </dgm:t>
    </dgm:pt>
    <dgm:pt modelId="{7CFD3D8E-EA8A-4665-8CC3-58E2935D9469}" type="pres">
      <dgm:prSet presAssocID="{B334C794-6732-4F76-B7AB-7A17D53CDDD0}" presName="entireBox" presStyleLbl="node1" presStyleIdx="0" presStyleCnt="1" custScaleY="130779" custLinFactNeighborY="-2906"/>
      <dgm:spPr/>
      <dgm:t>
        <a:bodyPr/>
        <a:lstStyle/>
        <a:p>
          <a:endParaRPr lang="en-US"/>
        </a:p>
      </dgm:t>
    </dgm:pt>
    <dgm:pt modelId="{4161F0BD-AC2B-4F19-9296-97CCBFE00648}" type="pres">
      <dgm:prSet presAssocID="{B334C794-6732-4F76-B7AB-7A17D53CDDD0}" presName="descendantBox" presStyleCnt="0"/>
      <dgm:spPr/>
    </dgm:pt>
    <dgm:pt modelId="{7B250F96-32F4-4B27-91DD-01210BF8D80B}" type="pres">
      <dgm:prSet presAssocID="{21795810-E5E5-4230-A6FF-2D1921A922E1}" presName="childTextBox" presStyleLbl="fgAccFollowNode1" presStyleIdx="0" presStyleCnt="3" custScaleY="175398" custLinFactNeighborX="2769" custLinFactNeighborY="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EA397-9FEE-419F-8D1A-993316CEED27}" type="pres">
      <dgm:prSet presAssocID="{EC347F04-72B1-495E-B00F-73C73FC61BD7}" presName="childTextBox" presStyleLbl="fgAccFollowNode1" presStyleIdx="1" presStyleCnt="3" custScaleY="175398" custLinFactNeighborX="1895" custLinFactNeighborY="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20AE9-245C-4A1C-BA98-5751A4C71294}" type="pres">
      <dgm:prSet presAssocID="{5D5AD2CB-1FB0-4137-9432-28D3583AF4F7}" presName="childTextBox" presStyleLbl="fgAccFollowNode1" presStyleIdx="2" presStyleCnt="3" custScaleY="175398" custLinFactNeighborX="147" custLinFactNeighborY="7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3AEAF3-7971-4513-957E-5E2EBCFB602F}" type="presOf" srcId="{B334C794-6732-4F76-B7AB-7A17D53CDDD0}" destId="{7CFD3D8E-EA8A-4665-8CC3-58E2935D9469}" srcOrd="1" destOrd="0" presId="urn:microsoft.com/office/officeart/2005/8/layout/process4"/>
    <dgm:cxn modelId="{D6D3A163-3C48-498B-9D9C-CD1F3E3B66A9}" type="presOf" srcId="{B334C794-6732-4F76-B7AB-7A17D53CDDD0}" destId="{3BFD9E5A-7764-475D-B88B-DC72CAA5DF75}" srcOrd="0" destOrd="0" presId="urn:microsoft.com/office/officeart/2005/8/layout/process4"/>
    <dgm:cxn modelId="{9799F6FC-1728-43E7-87BE-90BC41E161DF}" srcId="{B334C794-6732-4F76-B7AB-7A17D53CDDD0}" destId="{5D5AD2CB-1FB0-4137-9432-28D3583AF4F7}" srcOrd="2" destOrd="0" parTransId="{D29C3D25-F3C3-4930-A0B3-653D3D38CF2A}" sibTransId="{5F0265D1-995D-4847-9ECB-76A46FF0D397}"/>
    <dgm:cxn modelId="{63CC7563-65E8-4C69-B2C5-C8DA4A9FC44A}" srcId="{B334C794-6732-4F76-B7AB-7A17D53CDDD0}" destId="{21795810-E5E5-4230-A6FF-2D1921A922E1}" srcOrd="0" destOrd="0" parTransId="{51256892-349C-48EA-94F1-571C0FDEB07B}" sibTransId="{BFB12951-02BC-4B39-B7DB-CC19DFFCC0C4}"/>
    <dgm:cxn modelId="{839BF157-04E9-45BB-955A-79576C53F318}" type="presOf" srcId="{5D5AD2CB-1FB0-4137-9432-28D3583AF4F7}" destId="{39320AE9-245C-4A1C-BA98-5751A4C71294}" srcOrd="0" destOrd="0" presId="urn:microsoft.com/office/officeart/2005/8/layout/process4"/>
    <dgm:cxn modelId="{C510BC41-A30E-4ACA-AE69-0DBAD913ABE8}" srcId="{19DD8DBF-94DE-4C17-BCC0-805913223039}" destId="{B334C794-6732-4F76-B7AB-7A17D53CDDD0}" srcOrd="0" destOrd="0" parTransId="{4A16EEE8-8AAF-4FF5-B547-4AD79DB6DFCF}" sibTransId="{C00ED944-E8DA-48FE-8031-E3309124F673}"/>
    <dgm:cxn modelId="{99B15250-558B-438A-BFD7-2C9CEB196D71}" type="presOf" srcId="{19DD8DBF-94DE-4C17-BCC0-805913223039}" destId="{30A76642-5B10-4FC1-B08F-64DCEA02B5B0}" srcOrd="0" destOrd="0" presId="urn:microsoft.com/office/officeart/2005/8/layout/process4"/>
    <dgm:cxn modelId="{6E7F8649-CBD9-409F-8641-9F6C037A1422}" type="presOf" srcId="{21795810-E5E5-4230-A6FF-2D1921A922E1}" destId="{7B250F96-32F4-4B27-91DD-01210BF8D80B}" srcOrd="0" destOrd="0" presId="urn:microsoft.com/office/officeart/2005/8/layout/process4"/>
    <dgm:cxn modelId="{2B6B3AAC-2FD4-4ADB-9004-B836A0BD5FAD}" srcId="{B334C794-6732-4F76-B7AB-7A17D53CDDD0}" destId="{EC347F04-72B1-495E-B00F-73C73FC61BD7}" srcOrd="1" destOrd="0" parTransId="{C8CDF4DB-5B1E-4EDC-B80E-C871B47F3F7F}" sibTransId="{4ADC81F7-8300-4C68-9D7C-93C355FC4973}"/>
    <dgm:cxn modelId="{449484D1-C6FF-440E-B56B-9B71663D6C1B}" type="presOf" srcId="{EC347F04-72B1-495E-B00F-73C73FC61BD7}" destId="{BA4EA397-9FEE-419F-8D1A-993316CEED27}" srcOrd="0" destOrd="0" presId="urn:microsoft.com/office/officeart/2005/8/layout/process4"/>
    <dgm:cxn modelId="{3851E698-725D-451B-8119-574738ECD6CF}" type="presParOf" srcId="{30A76642-5B10-4FC1-B08F-64DCEA02B5B0}" destId="{B5FA0F68-03B7-4B0E-A15C-921E549D4FC5}" srcOrd="0" destOrd="0" presId="urn:microsoft.com/office/officeart/2005/8/layout/process4"/>
    <dgm:cxn modelId="{DA29F333-933F-4FAE-A754-A00DC73D88FF}" type="presParOf" srcId="{B5FA0F68-03B7-4B0E-A15C-921E549D4FC5}" destId="{3BFD9E5A-7764-475D-B88B-DC72CAA5DF75}" srcOrd="0" destOrd="0" presId="urn:microsoft.com/office/officeart/2005/8/layout/process4"/>
    <dgm:cxn modelId="{32542AF9-C1FB-4BCC-8039-546BE9AFAB7A}" type="presParOf" srcId="{B5FA0F68-03B7-4B0E-A15C-921E549D4FC5}" destId="{7CFD3D8E-EA8A-4665-8CC3-58E2935D9469}" srcOrd="1" destOrd="0" presId="urn:microsoft.com/office/officeart/2005/8/layout/process4"/>
    <dgm:cxn modelId="{0A401E83-DAB6-461A-AADD-1A9D785A0269}" type="presParOf" srcId="{B5FA0F68-03B7-4B0E-A15C-921E549D4FC5}" destId="{4161F0BD-AC2B-4F19-9296-97CCBFE00648}" srcOrd="2" destOrd="0" presId="urn:microsoft.com/office/officeart/2005/8/layout/process4"/>
    <dgm:cxn modelId="{742B125D-2994-4840-B002-56A6757745E9}" type="presParOf" srcId="{4161F0BD-AC2B-4F19-9296-97CCBFE00648}" destId="{7B250F96-32F4-4B27-91DD-01210BF8D80B}" srcOrd="0" destOrd="0" presId="urn:microsoft.com/office/officeart/2005/8/layout/process4"/>
    <dgm:cxn modelId="{609261E0-0569-4D8F-9108-3742C8D3C2E0}" type="presParOf" srcId="{4161F0BD-AC2B-4F19-9296-97CCBFE00648}" destId="{BA4EA397-9FEE-419F-8D1A-993316CEED27}" srcOrd="1" destOrd="0" presId="urn:microsoft.com/office/officeart/2005/8/layout/process4"/>
    <dgm:cxn modelId="{84C6E303-68E1-4D86-B658-CF0627B018DE}" type="presParOf" srcId="{4161F0BD-AC2B-4F19-9296-97CCBFE00648}" destId="{39320AE9-245C-4A1C-BA98-5751A4C71294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3CA8FF-E662-4FB7-AF98-F658C9822665}" type="doc">
      <dgm:prSet loTypeId="urn:microsoft.com/office/officeart/2005/8/layout/hierarchy4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B1C442E-4A8D-40BF-B5C6-E9233C557BF4}">
      <dgm:prSet phldrT="[Texto]" custT="1"/>
      <dgm:spPr/>
      <dgm:t>
        <a:bodyPr/>
        <a:lstStyle/>
        <a:p>
          <a:pPr algn="just"/>
          <a:endParaRPr lang="es-EC" sz="2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just"/>
          <a:r>
            <a:rPr lang="es-EC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Porque a través de los resultados se podrá implementar un sistema de riegos, que nos lleven a construir una base sólida para resolver el problema e ir desarrollando las diferentes actividades a lo largo de la investigación</a:t>
          </a:r>
          <a:r>
            <a:rPr lang="es-EC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 </a:t>
          </a:r>
          <a:endParaRPr lang="es-EC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90E2999-41BF-4F8C-810B-F49151481370}" type="parTrans" cxnId="{34444C00-F249-48A9-820B-EFE1F1E3F257}">
      <dgm:prSet/>
      <dgm:spPr/>
      <dgm:t>
        <a:bodyPr/>
        <a:lstStyle/>
        <a:p>
          <a:endParaRPr lang="es-EC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98F0A48-BA66-4245-88A8-6082C02335FA}" type="sibTrans" cxnId="{34444C00-F249-48A9-820B-EFE1F1E3F257}">
      <dgm:prSet/>
      <dgm:spPr/>
      <dgm:t>
        <a:bodyPr/>
        <a:lstStyle/>
        <a:p>
          <a:endParaRPr lang="es-EC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C2E5465-22F3-4020-823B-7E42CF9401B6}" type="pres">
      <dgm:prSet presAssocID="{023CA8FF-E662-4FB7-AF98-F658C982266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249FC703-06C5-4EE3-AAD2-A9BD763F89FA}" type="pres">
      <dgm:prSet presAssocID="{4B1C442E-4A8D-40BF-B5C6-E9233C557BF4}" presName="vertOne" presStyleCnt="0"/>
      <dgm:spPr/>
      <dgm:t>
        <a:bodyPr/>
        <a:lstStyle/>
        <a:p>
          <a:endParaRPr lang="en-US"/>
        </a:p>
      </dgm:t>
    </dgm:pt>
    <dgm:pt modelId="{5FFCBAE6-B9FA-455D-8F83-8FD993015F96}" type="pres">
      <dgm:prSet presAssocID="{4B1C442E-4A8D-40BF-B5C6-E9233C557BF4}" presName="txOne" presStyleLbl="node0" presStyleIdx="0" presStyleCnt="1" custScaleY="96256" custLinFactNeighborX="-976" custLinFactNeighborY="-2634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1FA4FA0-4557-47E9-9155-E803EE3484D6}" type="pres">
      <dgm:prSet presAssocID="{4B1C442E-4A8D-40BF-B5C6-E9233C557BF4}" presName="horzOne" presStyleCnt="0"/>
      <dgm:spPr/>
      <dgm:t>
        <a:bodyPr/>
        <a:lstStyle/>
        <a:p>
          <a:endParaRPr lang="en-US"/>
        </a:p>
      </dgm:t>
    </dgm:pt>
  </dgm:ptLst>
  <dgm:cxnLst>
    <dgm:cxn modelId="{13A448B9-E309-4342-BEA1-0B3CD93FC310}" type="presOf" srcId="{4B1C442E-4A8D-40BF-B5C6-E9233C557BF4}" destId="{5FFCBAE6-B9FA-455D-8F83-8FD993015F96}" srcOrd="0" destOrd="0" presId="urn:microsoft.com/office/officeart/2005/8/layout/hierarchy4"/>
    <dgm:cxn modelId="{D21C8C78-D0CB-4C2C-9580-CB518CFF3BF0}" type="presOf" srcId="{023CA8FF-E662-4FB7-AF98-F658C9822665}" destId="{6C2E5465-22F3-4020-823B-7E42CF9401B6}" srcOrd="0" destOrd="0" presId="urn:microsoft.com/office/officeart/2005/8/layout/hierarchy4"/>
    <dgm:cxn modelId="{34444C00-F249-48A9-820B-EFE1F1E3F257}" srcId="{023CA8FF-E662-4FB7-AF98-F658C9822665}" destId="{4B1C442E-4A8D-40BF-B5C6-E9233C557BF4}" srcOrd="0" destOrd="0" parTransId="{790E2999-41BF-4F8C-810B-F49151481370}" sibTransId="{098F0A48-BA66-4245-88A8-6082C02335FA}"/>
    <dgm:cxn modelId="{CDB7B195-EEF3-48CD-84E8-00D00D89312C}" type="presParOf" srcId="{6C2E5465-22F3-4020-823B-7E42CF9401B6}" destId="{249FC703-06C5-4EE3-AAD2-A9BD763F89FA}" srcOrd="0" destOrd="0" presId="urn:microsoft.com/office/officeart/2005/8/layout/hierarchy4"/>
    <dgm:cxn modelId="{D12071EA-81B3-450A-A69E-80D9CD53C51F}" type="presParOf" srcId="{249FC703-06C5-4EE3-AAD2-A9BD763F89FA}" destId="{5FFCBAE6-B9FA-455D-8F83-8FD993015F96}" srcOrd="0" destOrd="0" presId="urn:microsoft.com/office/officeart/2005/8/layout/hierarchy4"/>
    <dgm:cxn modelId="{AC4F04CA-4A1C-4265-AE86-B467376DA334}" type="presParOf" srcId="{249FC703-06C5-4EE3-AAD2-A9BD763F89FA}" destId="{B1FA4FA0-4557-47E9-9155-E803EE3484D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452507-01FE-452B-9318-5B3094966889}" type="doc">
      <dgm:prSet loTypeId="urn:microsoft.com/office/officeart/2005/8/layout/pyramid1" loCatId="pyramid" qsTypeId="urn:microsoft.com/office/officeart/2005/8/quickstyle/3d2" qsCatId="3D" csTypeId="urn:microsoft.com/office/officeart/2005/8/colors/colorful3" csCatId="colorful" phldr="1"/>
      <dgm:spPr/>
    </dgm:pt>
    <dgm:pt modelId="{529ADF1E-A7EA-4A40-8F50-38D22C26D98A}">
      <dgm:prSet custT="1"/>
      <dgm:spPr/>
      <dgm:t>
        <a:bodyPr/>
        <a:lstStyle/>
        <a:p>
          <a:endParaRPr lang="es-EC" sz="14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endParaRPr lang="es-EC" sz="14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endParaRPr lang="es-EC" sz="14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endParaRPr lang="es-EC" sz="14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r>
            <a:rPr lang="es-EC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Por ello se torna imprescindible realizar </a:t>
          </a:r>
          <a:r>
            <a: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 análisis de la situación de alta vulnerabilidad, ya que nos encontramos en un escenario de riesgo en todo el Distrito. </a:t>
          </a:r>
          <a:endParaRPr lang="es-EC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80E7916-E6FA-4E4F-8D03-F4281CD06D61}" type="sibTrans" cxnId="{6D1984A6-2192-4455-86EA-89DDE5F36C46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19303EAE-F936-46FB-A21B-990DBE4FF0A9}" type="parTrans" cxnId="{6D1984A6-2192-4455-86EA-89DDE5F36C46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0C6D9DB9-7620-4A51-8B88-20860920C4EF}">
      <dgm:prSet phldrT="[Texto]" custT="1"/>
      <dgm:spPr/>
      <dgm:t>
        <a:bodyPr/>
        <a:lstStyle/>
        <a:p>
          <a:endParaRPr lang="es-EC" sz="1200" dirty="0">
            <a:latin typeface="Arial" pitchFamily="34" charset="0"/>
            <a:cs typeface="Arial" pitchFamily="34" charset="0"/>
          </a:endParaRPr>
        </a:p>
      </dgm:t>
    </dgm:pt>
    <dgm:pt modelId="{72A44464-A2A9-457F-9D07-831C992ACD5A}" type="sibTrans" cxnId="{384EB796-F6B6-4F2A-8A53-3B95A9BB73CC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337A3A4C-9EE7-4780-A56E-0CCAD909A766}" type="parTrans" cxnId="{384EB796-F6B6-4F2A-8A53-3B95A9BB73CC}">
      <dgm:prSet/>
      <dgm:spPr/>
      <dgm:t>
        <a:bodyPr/>
        <a:lstStyle/>
        <a:p>
          <a:endParaRPr lang="es-EC">
            <a:latin typeface="Arial" pitchFamily="34" charset="0"/>
            <a:cs typeface="Arial" pitchFamily="34" charset="0"/>
          </a:endParaRPr>
        </a:p>
      </dgm:t>
    </dgm:pt>
    <dgm:pt modelId="{ABADAC07-B078-4C02-B58F-DDC0363CA075}" type="pres">
      <dgm:prSet presAssocID="{DD452507-01FE-452B-9318-5B3094966889}" presName="Name0" presStyleCnt="0">
        <dgm:presLayoutVars>
          <dgm:dir/>
          <dgm:animLvl val="lvl"/>
          <dgm:resizeHandles val="exact"/>
        </dgm:presLayoutVars>
      </dgm:prSet>
      <dgm:spPr/>
    </dgm:pt>
    <dgm:pt modelId="{1FBD65FA-E7EB-4074-8B8A-71AEA8EF14B5}" type="pres">
      <dgm:prSet presAssocID="{0C6D9DB9-7620-4A51-8B88-20860920C4EF}" presName="Name8" presStyleCnt="0"/>
      <dgm:spPr/>
    </dgm:pt>
    <dgm:pt modelId="{7ABB0430-28C0-4D4B-A805-6AF1ADD87E95}" type="pres">
      <dgm:prSet presAssocID="{0C6D9DB9-7620-4A51-8B88-20860920C4EF}" presName="level" presStyleLbl="node1" presStyleIdx="0" presStyleCnt="2" custScaleX="139461" custScaleY="42441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7F6C614-0503-4E36-BC68-B8EB17777824}" type="pres">
      <dgm:prSet presAssocID="{0C6D9DB9-7620-4A51-8B88-20860920C4E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F61C53B-08F7-43F2-AD19-B959E6339002}" type="pres">
      <dgm:prSet presAssocID="{529ADF1E-A7EA-4A40-8F50-38D22C26D98A}" presName="Name8" presStyleCnt="0"/>
      <dgm:spPr/>
    </dgm:pt>
    <dgm:pt modelId="{27FB8505-CD17-4CF4-AC06-CC2D0B2093DE}" type="pres">
      <dgm:prSet presAssocID="{529ADF1E-A7EA-4A40-8F50-38D22C26D98A}" presName="level" presStyleLbl="node1" presStyleIdx="1" presStyleCnt="2" custLinFactNeighborY="-1745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684E0E-64FD-4F24-B201-02AB5FBC8A19}" type="pres">
      <dgm:prSet presAssocID="{529ADF1E-A7EA-4A40-8F50-38D22C26D9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3EB40DA-4AE4-42B7-B374-737CD6A10E39}" type="presOf" srcId="{529ADF1E-A7EA-4A40-8F50-38D22C26D98A}" destId="{A3684E0E-64FD-4F24-B201-02AB5FBC8A19}" srcOrd="1" destOrd="0" presId="urn:microsoft.com/office/officeart/2005/8/layout/pyramid1"/>
    <dgm:cxn modelId="{A9F4002A-3136-4569-A7A2-234AD4B0CF80}" type="presOf" srcId="{DD452507-01FE-452B-9318-5B3094966889}" destId="{ABADAC07-B078-4C02-B58F-DDC0363CA075}" srcOrd="0" destOrd="0" presId="urn:microsoft.com/office/officeart/2005/8/layout/pyramid1"/>
    <dgm:cxn modelId="{608CC258-E855-4B42-A358-1B522665514F}" type="presOf" srcId="{0C6D9DB9-7620-4A51-8B88-20860920C4EF}" destId="{7ABB0430-28C0-4D4B-A805-6AF1ADD87E95}" srcOrd="0" destOrd="0" presId="urn:microsoft.com/office/officeart/2005/8/layout/pyramid1"/>
    <dgm:cxn modelId="{384EB796-F6B6-4F2A-8A53-3B95A9BB73CC}" srcId="{DD452507-01FE-452B-9318-5B3094966889}" destId="{0C6D9DB9-7620-4A51-8B88-20860920C4EF}" srcOrd="0" destOrd="0" parTransId="{337A3A4C-9EE7-4780-A56E-0CCAD909A766}" sibTransId="{72A44464-A2A9-457F-9D07-831C992ACD5A}"/>
    <dgm:cxn modelId="{8B04AFB8-7789-4064-AA96-C7B30EEC8DF5}" type="presOf" srcId="{529ADF1E-A7EA-4A40-8F50-38D22C26D98A}" destId="{27FB8505-CD17-4CF4-AC06-CC2D0B2093DE}" srcOrd="0" destOrd="0" presId="urn:microsoft.com/office/officeart/2005/8/layout/pyramid1"/>
    <dgm:cxn modelId="{AC6E405F-CF01-4AD4-9DAD-063AD6E04102}" type="presOf" srcId="{0C6D9DB9-7620-4A51-8B88-20860920C4EF}" destId="{57F6C614-0503-4E36-BC68-B8EB17777824}" srcOrd="1" destOrd="0" presId="urn:microsoft.com/office/officeart/2005/8/layout/pyramid1"/>
    <dgm:cxn modelId="{6D1984A6-2192-4455-86EA-89DDE5F36C46}" srcId="{DD452507-01FE-452B-9318-5B3094966889}" destId="{529ADF1E-A7EA-4A40-8F50-38D22C26D98A}" srcOrd="1" destOrd="0" parTransId="{19303EAE-F936-46FB-A21B-990DBE4FF0A9}" sibTransId="{E80E7916-E6FA-4E4F-8D03-F4281CD06D61}"/>
    <dgm:cxn modelId="{B6C750F0-716E-4F98-AEF1-629E278DA3F6}" type="presParOf" srcId="{ABADAC07-B078-4C02-B58F-DDC0363CA075}" destId="{1FBD65FA-E7EB-4074-8B8A-71AEA8EF14B5}" srcOrd="0" destOrd="0" presId="urn:microsoft.com/office/officeart/2005/8/layout/pyramid1"/>
    <dgm:cxn modelId="{99F80A32-FFD7-439B-A0A1-3F8047D3EA03}" type="presParOf" srcId="{1FBD65FA-E7EB-4074-8B8A-71AEA8EF14B5}" destId="{7ABB0430-28C0-4D4B-A805-6AF1ADD87E95}" srcOrd="0" destOrd="0" presId="urn:microsoft.com/office/officeart/2005/8/layout/pyramid1"/>
    <dgm:cxn modelId="{BBE63BC0-4F34-4D22-8D1D-48DC3C671576}" type="presParOf" srcId="{1FBD65FA-E7EB-4074-8B8A-71AEA8EF14B5}" destId="{57F6C614-0503-4E36-BC68-B8EB17777824}" srcOrd="1" destOrd="0" presId="urn:microsoft.com/office/officeart/2005/8/layout/pyramid1"/>
    <dgm:cxn modelId="{0DEC94B9-6471-4AE5-8996-666CF6AC67EC}" type="presParOf" srcId="{ABADAC07-B078-4C02-B58F-DDC0363CA075}" destId="{0F61C53B-08F7-43F2-AD19-B959E6339002}" srcOrd="1" destOrd="0" presId="urn:microsoft.com/office/officeart/2005/8/layout/pyramid1"/>
    <dgm:cxn modelId="{42191088-D85D-49CF-8608-15DB77E122E7}" type="presParOf" srcId="{0F61C53B-08F7-43F2-AD19-B959E6339002}" destId="{27FB8505-CD17-4CF4-AC06-CC2D0B2093DE}" srcOrd="0" destOrd="0" presId="urn:microsoft.com/office/officeart/2005/8/layout/pyramid1"/>
    <dgm:cxn modelId="{0C7B13CB-F854-4CD4-A51C-9C9FE16F5C6F}" type="presParOf" srcId="{0F61C53B-08F7-43F2-AD19-B959E6339002}" destId="{A3684E0E-64FD-4F24-B201-02AB5FBC8A1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F450CC-3601-4129-8702-17DB5D110463}" type="doc">
      <dgm:prSet loTypeId="urn:microsoft.com/office/officeart/2005/8/layout/process4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2CD0626-1D14-42F2-845A-2B36F588CC9C}">
      <dgm:prSet phldrT="[Texto]" custT="1"/>
      <dgm:spPr/>
      <dgm:t>
        <a:bodyPr/>
        <a:lstStyle/>
        <a:p>
          <a:r>
            <a:rPr lang="es-EC" sz="2800" b="1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¿El principal riesgo que enfrentan los funcionarios que laboran en el Edificio de la Comandancia General de la Fuerza Terrestre, es un desastre natural originado por un movimiento telúrico o terremoto?</a:t>
          </a:r>
          <a:endParaRPr lang="en-US" sz="2800" b="1" i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2354CBD-699C-4F34-88EE-297CC0E037EE}" type="sibTrans" cxnId="{509B2878-8233-478D-A9A4-35E78DE9CB2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F363CBA-5A85-46C7-AAEF-AF8183E28209}" type="parTrans" cxnId="{509B2878-8233-478D-A9A4-35E78DE9CB2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5BC3E4-51A5-45BF-8CA1-1B83C84C83F7}" type="pres">
      <dgm:prSet presAssocID="{ACF450CC-3601-4129-8702-17DB5D1104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821BB3-3A37-4E21-9218-E3DBBF6DCD9F}" type="pres">
      <dgm:prSet presAssocID="{02CD0626-1D14-42F2-845A-2B36F588CC9C}" presName="boxAndChildren" presStyleCnt="0"/>
      <dgm:spPr/>
    </dgm:pt>
    <dgm:pt modelId="{64796CA3-8537-4299-B00E-647D7910EACC}" type="pres">
      <dgm:prSet presAssocID="{02CD0626-1D14-42F2-845A-2B36F588CC9C}" presName="parentTextBox" presStyleLbl="node1" presStyleIdx="0" presStyleCnt="1" custLinFactNeighborY="-922"/>
      <dgm:spPr/>
      <dgm:t>
        <a:bodyPr/>
        <a:lstStyle/>
        <a:p>
          <a:endParaRPr lang="es-ES"/>
        </a:p>
      </dgm:t>
    </dgm:pt>
  </dgm:ptLst>
  <dgm:cxnLst>
    <dgm:cxn modelId="{AFC448E1-FF98-4263-9F11-814C03C8FA65}" type="presOf" srcId="{02CD0626-1D14-42F2-845A-2B36F588CC9C}" destId="{64796CA3-8537-4299-B00E-647D7910EACC}" srcOrd="0" destOrd="0" presId="urn:microsoft.com/office/officeart/2005/8/layout/process4"/>
    <dgm:cxn modelId="{509B2878-8233-478D-A9A4-35E78DE9CB29}" srcId="{ACF450CC-3601-4129-8702-17DB5D110463}" destId="{02CD0626-1D14-42F2-845A-2B36F588CC9C}" srcOrd="0" destOrd="0" parTransId="{CF363CBA-5A85-46C7-AAEF-AF8183E28209}" sibTransId="{B2354CBD-699C-4F34-88EE-297CC0E037EE}"/>
    <dgm:cxn modelId="{1EF497B3-FA9A-4C10-8EA7-0FBF4BA34B89}" type="presOf" srcId="{ACF450CC-3601-4129-8702-17DB5D110463}" destId="{E15BC3E4-51A5-45BF-8CA1-1B83C84C83F7}" srcOrd="0" destOrd="0" presId="urn:microsoft.com/office/officeart/2005/8/layout/process4"/>
    <dgm:cxn modelId="{56947C64-006D-46C6-A28A-7D52F81879E0}" type="presParOf" srcId="{E15BC3E4-51A5-45BF-8CA1-1B83C84C83F7}" destId="{04821BB3-3A37-4E21-9218-E3DBBF6DCD9F}" srcOrd="0" destOrd="0" presId="urn:microsoft.com/office/officeart/2005/8/layout/process4"/>
    <dgm:cxn modelId="{912C14DE-0462-4370-A1A2-AE86CD0A06E4}" type="presParOf" srcId="{04821BB3-3A37-4E21-9218-E3DBBF6DCD9F}" destId="{64796CA3-8537-4299-B00E-647D7910EAC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5B66E7-3B22-4A8F-B5CB-2E99D3727FF2}" type="doc">
      <dgm:prSet loTypeId="urn:microsoft.com/office/officeart/2005/8/layout/hierarchy2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1F1E32-CCC6-4065-8573-ABEB9F9DFAFF}">
      <dgm:prSet phldrT="[Texto]" custT="1"/>
      <dgm:spPr/>
      <dgm:t>
        <a:bodyPr/>
        <a:lstStyle/>
        <a:p>
          <a:pPr algn="l"/>
          <a:r>
            <a:rPr lang="en-GB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ANTECEDENTES DE LA INVESTIGACIÓN</a:t>
          </a:r>
        </a:p>
        <a:p>
          <a:pPr algn="l" rtl="0"/>
          <a:r>
            <a:rPr lang="es-E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La evolución de la tierra durante casi 4000 años, y sus diferentes fenómenos.</a:t>
          </a:r>
        </a:p>
        <a:p>
          <a:pPr algn="l" rtl="0"/>
          <a:r>
            <a:rPr lang="en-GB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El </a:t>
          </a:r>
          <a:r>
            <a:rPr lang="en-GB" sz="2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crecimiento</a:t>
          </a:r>
          <a:r>
            <a:rPr lang="en-GB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GB" sz="2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poblacional</a:t>
          </a:r>
          <a:r>
            <a:rPr lang="en-GB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</a:p>
        <a:p>
          <a:pPr algn="l" rtl="0"/>
          <a:r>
            <a:rPr lang="es-E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Los terremotos y erupciones volcánicas como los fenómenos naturales de mayor incidencia en Ecuador.</a:t>
          </a:r>
        </a:p>
        <a:p>
          <a:pPr algn="l" rtl="0"/>
          <a:r>
            <a:rPr lang="es-E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El análisis de la estructura física del edificio de la Comandancia.</a:t>
          </a:r>
          <a:endParaRPr lang="en-US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1FFCFA7-EE10-4CAD-B317-0F135CE8968B}" type="parTrans" cxnId="{D1DBAEA2-05F1-48E6-B3CD-7E039C32A86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ADDE914-1983-4546-8A13-4FF496614EBD}" type="sibTrans" cxnId="{D1DBAEA2-05F1-48E6-B3CD-7E039C32A86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1951F1B-95DC-4487-B656-1F01F5E9AA66}" type="pres">
      <dgm:prSet presAssocID="{7F5B66E7-3B22-4A8F-B5CB-2E99D3727FF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5669AB-E5B9-4ABE-AA3F-98DD1DADCB46}" type="pres">
      <dgm:prSet presAssocID="{891F1E32-CCC6-4065-8573-ABEB9F9DFAFF}" presName="root1" presStyleCnt="0"/>
      <dgm:spPr/>
    </dgm:pt>
    <dgm:pt modelId="{B0025016-5056-4EB5-B449-4AFFF930D7A8}" type="pres">
      <dgm:prSet presAssocID="{891F1E32-CCC6-4065-8573-ABEB9F9DFAFF}" presName="LevelOneTextNode" presStyleLbl="node0" presStyleIdx="0" presStyleCnt="1" custScaleX="126096" custScaleY="126085" custLinFactNeighborX="79" custLinFactNeighborY="-41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D7A231-BDC2-422C-8A7E-3D7746187E4E}" type="pres">
      <dgm:prSet presAssocID="{891F1E32-CCC6-4065-8573-ABEB9F9DFAFF}" presName="level2hierChild" presStyleCnt="0"/>
      <dgm:spPr/>
    </dgm:pt>
  </dgm:ptLst>
  <dgm:cxnLst>
    <dgm:cxn modelId="{D1DBAEA2-05F1-48E6-B3CD-7E039C32A86C}" srcId="{7F5B66E7-3B22-4A8F-B5CB-2E99D3727FF2}" destId="{891F1E32-CCC6-4065-8573-ABEB9F9DFAFF}" srcOrd="0" destOrd="0" parTransId="{F1FFCFA7-EE10-4CAD-B317-0F135CE8968B}" sibTransId="{9ADDE914-1983-4546-8A13-4FF496614EBD}"/>
    <dgm:cxn modelId="{BC50663E-7156-4099-BDB6-4E6265066FBA}" type="presOf" srcId="{7F5B66E7-3B22-4A8F-B5CB-2E99D3727FF2}" destId="{91951F1B-95DC-4487-B656-1F01F5E9AA66}" srcOrd="0" destOrd="0" presId="urn:microsoft.com/office/officeart/2005/8/layout/hierarchy2"/>
    <dgm:cxn modelId="{9286020B-740A-414D-8209-1BC0B6E356FD}" type="presOf" srcId="{891F1E32-CCC6-4065-8573-ABEB9F9DFAFF}" destId="{B0025016-5056-4EB5-B449-4AFFF930D7A8}" srcOrd="0" destOrd="0" presId="urn:microsoft.com/office/officeart/2005/8/layout/hierarchy2"/>
    <dgm:cxn modelId="{06701920-BEBF-48E1-9853-9D2432DECD43}" type="presParOf" srcId="{91951F1B-95DC-4487-B656-1F01F5E9AA66}" destId="{C95669AB-E5B9-4ABE-AA3F-98DD1DADCB46}" srcOrd="0" destOrd="0" presId="urn:microsoft.com/office/officeart/2005/8/layout/hierarchy2"/>
    <dgm:cxn modelId="{B81B5488-DCC2-4FCA-BA5D-FEF15CD1A85F}" type="presParOf" srcId="{C95669AB-E5B9-4ABE-AA3F-98DD1DADCB46}" destId="{B0025016-5056-4EB5-B449-4AFFF930D7A8}" srcOrd="0" destOrd="0" presId="urn:microsoft.com/office/officeart/2005/8/layout/hierarchy2"/>
    <dgm:cxn modelId="{D159609C-2D3D-47D7-AB91-31BAC2D6310A}" type="presParOf" srcId="{C95669AB-E5B9-4ABE-AA3F-98DD1DADCB46}" destId="{EDD7A231-BDC2-422C-8A7E-3D7746187E4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F5B66E7-3B22-4A8F-B5CB-2E99D3727FF2}" type="doc">
      <dgm:prSet loTypeId="urn:microsoft.com/office/officeart/2005/8/layout/hierarchy2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1F1E32-CCC6-4065-8573-ABEB9F9DFAFF}">
      <dgm:prSet phldrT="[Texto]" custT="1"/>
      <dgm:spPr/>
      <dgm:t>
        <a:bodyPr/>
        <a:lstStyle/>
        <a:p>
          <a:pPr algn="l"/>
          <a:r>
            <a:rPr lang="es-E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TEORÍAS SOBRE LA CAUSALIDAD DE LOS ACCIDENTES</a:t>
          </a:r>
        </a:p>
        <a:p>
          <a:pPr algn="l" rtl="0"/>
          <a:r>
            <a:rPr lang="es-E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La teoría del dominó: el 88% de los accidentes están provocados por actos humanos peligrosos, el 10% por condicione peligrosas y el 2% por hechos fortuitos.</a:t>
          </a:r>
        </a:p>
        <a:p>
          <a:pPr algn="l" rtl="0"/>
          <a:r>
            <a:rPr lang="es-E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Heinrich (1931) propone que la eliminación de un factor cambia el daño resultante, lo mismo que pasa en el dominó al interrumpir la secuencia de caída.</a:t>
          </a:r>
        </a:p>
        <a:p>
          <a:pPr algn="l" rtl="0"/>
          <a:r>
            <a:rPr lang="es-E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La teoría de la causalidad múltiple: por cada accidente pueden existir numerosos factores, causas y </a:t>
          </a:r>
          <a:r>
            <a:rPr lang="es-ES" sz="20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subcausas</a:t>
          </a:r>
          <a:r>
            <a:rPr lang="es-E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que contribuyen a su aparición, y la determinada combinación de estas causan accidentes de comportamiento y ambientales.</a:t>
          </a:r>
        </a:p>
        <a:p>
          <a:pPr algn="l" rtl="0"/>
          <a:r>
            <a:rPr lang="es-E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Propone que pocas veces, o casi ninguna, un accidente es resultado de una única acción.</a:t>
          </a:r>
          <a:endParaRPr lang="en-US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1FFCFA7-EE10-4CAD-B317-0F135CE8968B}" type="parTrans" cxnId="{D1DBAEA2-05F1-48E6-B3CD-7E039C32A86C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ADDE914-1983-4546-8A13-4FF496614EBD}" type="sibTrans" cxnId="{D1DBAEA2-05F1-48E6-B3CD-7E039C32A86C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1951F1B-95DC-4487-B656-1F01F5E9AA66}" type="pres">
      <dgm:prSet presAssocID="{7F5B66E7-3B22-4A8F-B5CB-2E99D3727FF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5669AB-E5B9-4ABE-AA3F-98DD1DADCB46}" type="pres">
      <dgm:prSet presAssocID="{891F1E32-CCC6-4065-8573-ABEB9F9DFAFF}" presName="root1" presStyleCnt="0"/>
      <dgm:spPr/>
    </dgm:pt>
    <dgm:pt modelId="{B0025016-5056-4EB5-B449-4AFFF930D7A8}" type="pres">
      <dgm:prSet presAssocID="{891F1E32-CCC6-4065-8573-ABEB9F9DFAFF}" presName="LevelOneTextNode" presStyleLbl="node0" presStyleIdx="0" presStyleCnt="1" custScaleX="126096" custScaleY="152100" custLinFactNeighborX="-100" custLinFactNeighborY="-91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D7A231-BDC2-422C-8A7E-3D7746187E4E}" type="pres">
      <dgm:prSet presAssocID="{891F1E32-CCC6-4065-8573-ABEB9F9DFAFF}" presName="level2hierChild" presStyleCnt="0"/>
      <dgm:spPr/>
    </dgm:pt>
  </dgm:ptLst>
  <dgm:cxnLst>
    <dgm:cxn modelId="{D1DBAEA2-05F1-48E6-B3CD-7E039C32A86C}" srcId="{7F5B66E7-3B22-4A8F-B5CB-2E99D3727FF2}" destId="{891F1E32-CCC6-4065-8573-ABEB9F9DFAFF}" srcOrd="0" destOrd="0" parTransId="{F1FFCFA7-EE10-4CAD-B317-0F135CE8968B}" sibTransId="{9ADDE914-1983-4546-8A13-4FF496614EBD}"/>
    <dgm:cxn modelId="{1208F34B-B795-4826-914E-06E4D3887423}" type="presOf" srcId="{7F5B66E7-3B22-4A8F-B5CB-2E99D3727FF2}" destId="{91951F1B-95DC-4487-B656-1F01F5E9AA66}" srcOrd="0" destOrd="0" presId="urn:microsoft.com/office/officeart/2005/8/layout/hierarchy2"/>
    <dgm:cxn modelId="{CDC814D8-3D7A-44CE-8744-FDB95D59B2AD}" type="presOf" srcId="{891F1E32-CCC6-4065-8573-ABEB9F9DFAFF}" destId="{B0025016-5056-4EB5-B449-4AFFF930D7A8}" srcOrd="0" destOrd="0" presId="urn:microsoft.com/office/officeart/2005/8/layout/hierarchy2"/>
    <dgm:cxn modelId="{7063339C-4C2E-4705-B951-33ED540BC38B}" type="presParOf" srcId="{91951F1B-95DC-4487-B656-1F01F5E9AA66}" destId="{C95669AB-E5B9-4ABE-AA3F-98DD1DADCB46}" srcOrd="0" destOrd="0" presId="urn:microsoft.com/office/officeart/2005/8/layout/hierarchy2"/>
    <dgm:cxn modelId="{2AF0CC93-6AB7-4848-8AB5-A1124F9169B9}" type="presParOf" srcId="{C95669AB-E5B9-4ABE-AA3F-98DD1DADCB46}" destId="{B0025016-5056-4EB5-B449-4AFFF930D7A8}" srcOrd="0" destOrd="0" presId="urn:microsoft.com/office/officeart/2005/8/layout/hierarchy2"/>
    <dgm:cxn modelId="{301E13FB-C582-4CA3-9858-8539D70D7E6F}" type="presParOf" srcId="{C95669AB-E5B9-4ABE-AA3F-98DD1DADCB46}" destId="{EDD7A231-BDC2-422C-8A7E-3D7746187E4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29724-7BC4-4D39-BDCB-B65D39E83F07}">
      <dsp:nvSpPr>
        <dsp:cNvPr id="0" name=""/>
        <dsp:cNvSpPr/>
      </dsp:nvSpPr>
      <dsp:spPr>
        <a:xfrm>
          <a:off x="0" y="0"/>
          <a:ext cx="8075240" cy="3456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Diversidad de amenazas de origen natural, debido a la  localización del país dentro del “Cinturón de fuego del Pacífico”.</a:t>
          </a:r>
        </a:p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Los principales fenómenos amenazantes en el DMQ son: </a:t>
          </a:r>
          <a:r>
            <a:rPr lang="es-E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hidro</a:t>
          </a: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-meteorológicos , geomorfológicos , </a:t>
          </a:r>
          <a:r>
            <a:rPr lang="es-E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geodinámicos</a:t>
          </a: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 antrópicos.</a:t>
          </a:r>
        </a:p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El edificio de la Comandancia General de la Fuerza Terrestre no cuenta con un plan de gestión de riesgos ante desastres naturales.</a:t>
          </a:r>
        </a:p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El personal de que labora en las instalaciones cuenta con insumos y herramientas de información mínimas, por lo tanto no hay una cultura de prevención instaurada entre el edificio y sus usuarios.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01234" y="101234"/>
        <a:ext cx="7872772" cy="32539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25016-5056-4EB5-B449-4AFFF930D7A8}">
      <dsp:nvSpPr>
        <dsp:cNvPr id="0" name=""/>
        <dsp:cNvSpPr/>
      </dsp:nvSpPr>
      <dsp:spPr>
        <a:xfrm>
          <a:off x="5709" y="0"/>
          <a:ext cx="6989410" cy="4215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SEGURIDAD Y SALUD OCUPACIONAL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Es educar para crear conciencia, adoptar nuevas conductas y una actitud responsable y de respeto por la protección de las vidas, el entorno y las futuras generaciones.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La prevención debe integrarse en el día a día de la actividad, escolar y laboral, como un auténtico "estilo de vida" y no como una imposición.</a:t>
          </a:r>
          <a:endParaRPr lang="en-US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29174" y="123465"/>
        <a:ext cx="6742480" cy="39684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25016-5056-4EB5-B449-4AFFF930D7A8}">
      <dsp:nvSpPr>
        <dsp:cNvPr id="0" name=""/>
        <dsp:cNvSpPr/>
      </dsp:nvSpPr>
      <dsp:spPr>
        <a:xfrm>
          <a:off x="10147" y="1323"/>
          <a:ext cx="6120876" cy="369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 evidencia conceptos relevantes para la compresión del proyecto y su contexto enmarcado en una referencia que se utilizará durante el desarrollo de la propuesta.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Este glosario contiene términos desde análisis de riesgo, la clasificación de desastres y los diferentes contenidos que estos involucran.</a:t>
          </a:r>
          <a:endParaRPr lang="en-US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18269" y="109445"/>
        <a:ext cx="5904632" cy="347532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B0430-28C0-4D4B-A805-6AF1ADD87E95}">
      <dsp:nvSpPr>
        <dsp:cNvPr id="0" name=""/>
        <dsp:cNvSpPr/>
      </dsp:nvSpPr>
      <dsp:spPr>
        <a:xfrm>
          <a:off x="2425516" y="0"/>
          <a:ext cx="2590113" cy="1430574"/>
        </a:xfrm>
        <a:prstGeom prst="trapezoid">
          <a:avLst>
            <a:gd name="adj" fmla="val 8764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CONSTITUCIÓN</a:t>
          </a:r>
        </a:p>
      </dsp:txBody>
      <dsp:txXfrm>
        <a:off x="2425516" y="0"/>
        <a:ext cx="2590113" cy="1430574"/>
      </dsp:txXfrm>
    </dsp:sp>
    <dsp:sp modelId="{E7191644-2176-4BFD-8544-A17C2C664C86}">
      <dsp:nvSpPr>
        <dsp:cNvPr id="0" name=""/>
        <dsp:cNvSpPr/>
      </dsp:nvSpPr>
      <dsp:spPr>
        <a:xfrm>
          <a:off x="1707707" y="1430574"/>
          <a:ext cx="3976728" cy="808389"/>
        </a:xfrm>
        <a:prstGeom prst="trapezoid">
          <a:avLst>
            <a:gd name="adj" fmla="val 87649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LEYES</a:t>
          </a:r>
          <a:endParaRPr lang="es-EC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403635" y="1430574"/>
        <a:ext cx="2584873" cy="808389"/>
      </dsp:txXfrm>
    </dsp:sp>
    <dsp:sp modelId="{27FB8505-CD17-4CF4-AC06-CC2D0B2093DE}">
      <dsp:nvSpPr>
        <dsp:cNvPr id="0" name=""/>
        <dsp:cNvSpPr/>
      </dsp:nvSpPr>
      <dsp:spPr>
        <a:xfrm>
          <a:off x="720073" y="2232254"/>
          <a:ext cx="5975059" cy="1169566"/>
        </a:xfrm>
        <a:prstGeom prst="trapezoid">
          <a:avLst>
            <a:gd name="adj" fmla="val 87649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REGLAMENTOS, CODIGOS</a:t>
          </a:r>
          <a:endParaRPr lang="es-EC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765709" y="2232254"/>
        <a:ext cx="3883788" cy="1169566"/>
      </dsp:txXfrm>
    </dsp:sp>
    <dsp:sp modelId="{6CE7779F-A2A8-4FD4-9E9B-361141A45730}">
      <dsp:nvSpPr>
        <dsp:cNvPr id="0" name=""/>
        <dsp:cNvSpPr/>
      </dsp:nvSpPr>
      <dsp:spPr>
        <a:xfrm>
          <a:off x="-48862" y="3408530"/>
          <a:ext cx="7489868" cy="808389"/>
        </a:xfrm>
        <a:prstGeom prst="trapezoid">
          <a:avLst>
            <a:gd name="adj" fmla="val 87649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PLANES</a:t>
          </a:r>
          <a:endParaRPr lang="es-EC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261864" y="3408530"/>
        <a:ext cx="4868414" cy="80838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D387F-01A1-491E-9C15-26CA60DA5223}">
      <dsp:nvSpPr>
        <dsp:cNvPr id="0" name=""/>
        <dsp:cNvSpPr/>
      </dsp:nvSpPr>
      <dsp:spPr>
        <a:xfrm>
          <a:off x="627683" y="-246197"/>
          <a:ext cx="6184026" cy="6184026"/>
        </a:xfrm>
        <a:prstGeom prst="circularArrow">
          <a:avLst>
            <a:gd name="adj1" fmla="val 5544"/>
            <a:gd name="adj2" fmla="val 330680"/>
            <a:gd name="adj3" fmla="val 13082614"/>
            <a:gd name="adj4" fmla="val 17823923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F8E458-385C-4B0B-92D4-B884CC499505}">
      <dsp:nvSpPr>
        <dsp:cNvPr id="0" name=""/>
        <dsp:cNvSpPr/>
      </dsp:nvSpPr>
      <dsp:spPr>
        <a:xfrm>
          <a:off x="1864385" y="-75345"/>
          <a:ext cx="3710620" cy="180269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El Art. 389 de la Constitución Política</a:t>
          </a:r>
          <a:r>
            <a:rPr lang="es-ES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, señala que el Estado protegerá a las personas, las colectividades y la naturaleza frente a los efectos negativos de los desastres de origen natural o antrópico mediante la prevención ante el riesgo, la mitigación de desastres, la recuperación y mejoramiento de las condiciones sociales.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2385" y="12655"/>
        <a:ext cx="3534620" cy="1626691"/>
      </dsp:txXfrm>
    </dsp:sp>
    <dsp:sp modelId="{1BFD26C1-2D86-4BCE-886E-F5885F85A37B}">
      <dsp:nvSpPr>
        <dsp:cNvPr id="0" name=""/>
        <dsp:cNvSpPr/>
      </dsp:nvSpPr>
      <dsp:spPr>
        <a:xfrm>
          <a:off x="4595963" y="1947464"/>
          <a:ext cx="3463596" cy="1372762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El Art. 11 literal d de la Ley de Seguridad Publica y del Estado dice: las entidades públicas y privadas están a cargo de la prevención y ejecución de medidas para contrarrestar los riesgos de origen natural o antrópicos.</a:t>
          </a:r>
          <a:endParaRPr lang="es-EC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62976" y="2014477"/>
        <a:ext cx="3329570" cy="1238736"/>
      </dsp:txXfrm>
    </dsp:sp>
    <dsp:sp modelId="{07E7790C-C37F-49E4-BC0D-322B3FC74CED}">
      <dsp:nvSpPr>
        <dsp:cNvPr id="0" name=""/>
        <dsp:cNvSpPr/>
      </dsp:nvSpPr>
      <dsp:spPr>
        <a:xfrm>
          <a:off x="3985190" y="3768167"/>
          <a:ext cx="3431630" cy="1544339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El Art. 64 del Código Orgánico de Planificación y Finanzas Publicas dice: que se debe incorporar enfoques ambientales y de gestión de riesgos en el diseño e implementación de programas y proyectos de inversión pública; promoviendo acciones favorables de gestión de vulnerabilidades y riesgos antrópicos y naturales.</a:t>
          </a:r>
          <a:endParaRPr lang="es-EC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0578" y="3843555"/>
        <a:ext cx="3280854" cy="1393563"/>
      </dsp:txXfrm>
    </dsp:sp>
    <dsp:sp modelId="{49548E67-41C9-448A-B905-85FD306923D6}">
      <dsp:nvSpPr>
        <dsp:cNvPr id="0" name=""/>
        <dsp:cNvSpPr/>
      </dsp:nvSpPr>
      <dsp:spPr>
        <a:xfrm>
          <a:off x="216028" y="4088355"/>
          <a:ext cx="3218834" cy="1477028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El Objetivo No. 4 del Plan Nacional de Seguridad Integral dice: reducir la vulnerabilidad de las personas, la colectividad y la naturaleza frente  a los efectos negativos de los desastres de origen natural y/o antrópico.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131" y="4160458"/>
        <a:ext cx="3074628" cy="1332822"/>
      </dsp:txXfrm>
    </dsp:sp>
    <dsp:sp modelId="{A2AF7EC3-9837-4C63-86D6-119719F5DFE5}">
      <dsp:nvSpPr>
        <dsp:cNvPr id="0" name=""/>
        <dsp:cNvSpPr/>
      </dsp:nvSpPr>
      <dsp:spPr>
        <a:xfrm>
          <a:off x="-138679" y="2078341"/>
          <a:ext cx="2900712" cy="1450356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MARCO LEGAL</a:t>
          </a:r>
          <a:endParaRPr lang="es-EC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67878" y="2149142"/>
        <a:ext cx="2759110" cy="130875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6CD42-A58E-4FD1-A552-ABD6C33A8557}">
      <dsp:nvSpPr>
        <dsp:cNvPr id="0" name=""/>
        <dsp:cNvSpPr/>
      </dsp:nvSpPr>
      <dsp:spPr>
        <a:xfrm>
          <a:off x="3313857" y="887292"/>
          <a:ext cx="6829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2901" y="45720"/>
              </a:lnTo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37470" y="929444"/>
        <a:ext cx="35675" cy="7135"/>
      </dsp:txXfrm>
    </dsp:sp>
    <dsp:sp modelId="{F29CA526-9F0E-47DF-8087-92275788DA5E}">
      <dsp:nvSpPr>
        <dsp:cNvPr id="0" name=""/>
        <dsp:cNvSpPr/>
      </dsp:nvSpPr>
      <dsp:spPr>
        <a:xfrm>
          <a:off x="213476" y="2357"/>
          <a:ext cx="3102180" cy="186130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MÉTODOS</a:t>
          </a:r>
          <a:endParaRPr lang="en-US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3476" y="2357"/>
        <a:ext cx="3102180" cy="1861308"/>
      </dsp:txXfrm>
    </dsp:sp>
    <dsp:sp modelId="{3DDFF8BE-FEBD-49A3-A8D2-11DD2BBB50DC}">
      <dsp:nvSpPr>
        <dsp:cNvPr id="0" name=""/>
        <dsp:cNvSpPr/>
      </dsp:nvSpPr>
      <dsp:spPr>
        <a:xfrm>
          <a:off x="1619788" y="1861866"/>
          <a:ext cx="3960460" cy="626019"/>
        </a:xfrm>
        <a:custGeom>
          <a:avLst/>
          <a:gdLst/>
          <a:ahLst/>
          <a:cxnLst/>
          <a:rect l="0" t="0" r="0" b="0"/>
          <a:pathLst>
            <a:path>
              <a:moveTo>
                <a:pt x="3960460" y="0"/>
              </a:moveTo>
              <a:lnTo>
                <a:pt x="3960460" y="330109"/>
              </a:lnTo>
              <a:lnTo>
                <a:pt x="0" y="330109"/>
              </a:lnTo>
              <a:lnTo>
                <a:pt x="0" y="626019"/>
              </a:lnTo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99655" y="2171308"/>
        <a:ext cx="200726" cy="7135"/>
      </dsp:txXfrm>
    </dsp:sp>
    <dsp:sp modelId="{87F16911-8CB6-40F7-B1D2-0471B9B95F91}">
      <dsp:nvSpPr>
        <dsp:cNvPr id="0" name=""/>
        <dsp:cNvSpPr/>
      </dsp:nvSpPr>
      <dsp:spPr>
        <a:xfrm>
          <a:off x="4029158" y="2357"/>
          <a:ext cx="3102180" cy="1861308"/>
        </a:xfrm>
        <a:prstGeom prst="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aplicó el método </a:t>
          </a:r>
          <a:r>
            <a:rPr lang="es-EC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Deductivo</a:t>
          </a:r>
          <a:endParaRPr lang="en-U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9158" y="2357"/>
        <a:ext cx="3102180" cy="1861308"/>
      </dsp:txXfrm>
    </dsp:sp>
    <dsp:sp modelId="{4EF934CD-0A49-4FE9-8FC2-3C4CF98F6775}">
      <dsp:nvSpPr>
        <dsp:cNvPr id="0" name=""/>
        <dsp:cNvSpPr/>
      </dsp:nvSpPr>
      <dsp:spPr>
        <a:xfrm>
          <a:off x="2949754" y="3405220"/>
          <a:ext cx="6083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278" y="45720"/>
              </a:lnTo>
              <a:lnTo>
                <a:pt x="321278" y="102601"/>
              </a:lnTo>
              <a:lnTo>
                <a:pt x="608356" y="102601"/>
              </a:lnTo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37895" y="3447372"/>
        <a:ext cx="32074" cy="7135"/>
      </dsp:txXfrm>
    </dsp:sp>
    <dsp:sp modelId="{E2E91FBD-A909-4A72-B3FD-D40AF01A72B1}">
      <dsp:nvSpPr>
        <dsp:cNvPr id="0" name=""/>
        <dsp:cNvSpPr/>
      </dsp:nvSpPr>
      <dsp:spPr>
        <a:xfrm>
          <a:off x="288022" y="2520286"/>
          <a:ext cx="2663532" cy="1861308"/>
        </a:xfrm>
        <a:prstGeom prst="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Técnicas: Entrevistas, </a:t>
          </a:r>
          <a:r>
            <a:rPr lang="es-EC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Encuestas </a:t>
          </a:r>
          <a:r>
            <a:rPr lang="es-EC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 Observaciones.</a:t>
          </a:r>
          <a:endParaRPr lang="en-U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022" y="2520286"/>
        <a:ext cx="2663532" cy="1861308"/>
      </dsp:txXfrm>
    </dsp:sp>
    <dsp:sp modelId="{99219104-C31F-4FAD-A4B7-4F5CD8F30AC9}">
      <dsp:nvSpPr>
        <dsp:cNvPr id="0" name=""/>
        <dsp:cNvSpPr/>
      </dsp:nvSpPr>
      <dsp:spPr>
        <a:xfrm>
          <a:off x="3590510" y="2577167"/>
          <a:ext cx="3102180" cy="1861308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Dirigida a los funcionarios (militares y Civiles) que laboran en las instalaciones del edificio de la Comandancia del Ejército.</a:t>
          </a:r>
          <a:endParaRPr lang="es-EC" sz="18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90510" y="2577167"/>
        <a:ext cx="3102180" cy="186130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6CD42-A58E-4FD1-A552-ABD6C33A8557}">
      <dsp:nvSpPr>
        <dsp:cNvPr id="0" name=""/>
        <dsp:cNvSpPr/>
      </dsp:nvSpPr>
      <dsp:spPr>
        <a:xfrm>
          <a:off x="3314205" y="888549"/>
          <a:ext cx="6822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2204" y="45720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3637487" y="930701"/>
        <a:ext cx="35640" cy="7135"/>
      </dsp:txXfrm>
    </dsp:sp>
    <dsp:sp modelId="{F29CA526-9F0E-47DF-8087-92275788DA5E}">
      <dsp:nvSpPr>
        <dsp:cNvPr id="0" name=""/>
        <dsp:cNvSpPr/>
      </dsp:nvSpPr>
      <dsp:spPr>
        <a:xfrm>
          <a:off x="216854" y="4523"/>
          <a:ext cx="3099151" cy="185949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POBLACIÓN</a:t>
          </a:r>
          <a:endParaRPr lang="en-US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854" y="4523"/>
        <a:ext cx="3099151" cy="1859490"/>
      </dsp:txXfrm>
    </dsp:sp>
    <dsp:sp modelId="{3DDFF8BE-FEBD-49A3-A8D2-11DD2BBB50DC}">
      <dsp:nvSpPr>
        <dsp:cNvPr id="0" name=""/>
        <dsp:cNvSpPr/>
      </dsp:nvSpPr>
      <dsp:spPr>
        <a:xfrm>
          <a:off x="1621792" y="1862214"/>
          <a:ext cx="3956593" cy="625378"/>
        </a:xfrm>
        <a:custGeom>
          <a:avLst/>
          <a:gdLst/>
          <a:ahLst/>
          <a:cxnLst/>
          <a:rect l="0" t="0" r="0" b="0"/>
          <a:pathLst>
            <a:path>
              <a:moveTo>
                <a:pt x="3956593" y="0"/>
              </a:moveTo>
              <a:lnTo>
                <a:pt x="3956593" y="329789"/>
              </a:lnTo>
              <a:lnTo>
                <a:pt x="0" y="329789"/>
              </a:lnTo>
              <a:lnTo>
                <a:pt x="0" y="625378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3499824" y="2171336"/>
        <a:ext cx="200530" cy="7135"/>
      </dsp:txXfrm>
    </dsp:sp>
    <dsp:sp modelId="{87F16911-8CB6-40F7-B1D2-0471B9B95F91}">
      <dsp:nvSpPr>
        <dsp:cNvPr id="0" name=""/>
        <dsp:cNvSpPr/>
      </dsp:nvSpPr>
      <dsp:spPr>
        <a:xfrm>
          <a:off x="4028810" y="4523"/>
          <a:ext cx="3099151" cy="1859490"/>
        </a:xfrm>
        <a:prstGeom prst="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realizó con una población de aproximadamente 800 servidores públicos que laboran en el Edificio de la Comandancia General del Ejércit</a:t>
          </a:r>
          <a:r>
            <a:rPr lang="es-ES" sz="1800" kern="1200" dirty="0" smtClean="0">
              <a:solidFill>
                <a:schemeClr val="tx1"/>
              </a:solidFill>
            </a:rPr>
            <a:t>o.</a:t>
          </a:r>
          <a:endParaRPr lang="en-U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8810" y="4523"/>
        <a:ext cx="3099151" cy="1859490"/>
      </dsp:txXfrm>
    </dsp:sp>
    <dsp:sp modelId="{4EF934CD-0A49-4FE9-8FC2-3C4CF98F6775}">
      <dsp:nvSpPr>
        <dsp:cNvPr id="0" name=""/>
        <dsp:cNvSpPr/>
      </dsp:nvSpPr>
      <dsp:spPr>
        <a:xfrm>
          <a:off x="2950458" y="3404018"/>
          <a:ext cx="6077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0966" y="45720"/>
              </a:lnTo>
              <a:lnTo>
                <a:pt x="320966" y="102546"/>
              </a:lnTo>
              <a:lnTo>
                <a:pt x="607732" y="102546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3238302" y="3446171"/>
        <a:ext cx="32042" cy="7135"/>
      </dsp:txXfrm>
    </dsp:sp>
    <dsp:sp modelId="{E2E91FBD-A909-4A72-B3FD-D40AF01A72B1}">
      <dsp:nvSpPr>
        <dsp:cNvPr id="0" name=""/>
        <dsp:cNvSpPr/>
      </dsp:nvSpPr>
      <dsp:spPr>
        <a:xfrm>
          <a:off x="291327" y="2519993"/>
          <a:ext cx="2660931" cy="1859490"/>
        </a:xfrm>
        <a:prstGeom prst="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MUESTRA</a:t>
          </a:r>
          <a:endParaRPr lang="en-US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327" y="2519993"/>
        <a:ext cx="2660931" cy="1859490"/>
      </dsp:txXfrm>
    </dsp:sp>
    <dsp:sp modelId="{99219104-C31F-4FAD-A4B7-4F5CD8F30AC9}">
      <dsp:nvSpPr>
        <dsp:cNvPr id="0" name=""/>
        <dsp:cNvSpPr/>
      </dsp:nvSpPr>
      <dsp:spPr>
        <a:xfrm>
          <a:off x="3590590" y="2576819"/>
          <a:ext cx="3099151" cy="1859490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realizó 89 encuestas, de las cuales se obtendrán resultados con un error estimado del 5%.</a:t>
          </a:r>
          <a:endParaRPr lang="es-EC" sz="18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90590" y="2576819"/>
        <a:ext cx="3099151" cy="185949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B2341-758E-4171-9555-2C94ECDAAB3B}">
      <dsp:nvSpPr>
        <dsp:cNvPr id="0" name=""/>
        <dsp:cNvSpPr/>
      </dsp:nvSpPr>
      <dsp:spPr>
        <a:xfrm>
          <a:off x="1261972" y="0"/>
          <a:ext cx="4821266" cy="23249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Los resultados de la encuesta nos permiten evidenciar la vulnerabilidad a que se encuentran expuestos los funcionarios de la Comandancia General del Ejército, por la falta de cultura de prevención ante la presencia de cualquier fenómeno natural.</a:t>
          </a:r>
          <a:endParaRPr lang="en-US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261972" y="0"/>
        <a:ext cx="4821266" cy="2324958"/>
      </dsp:txXfrm>
    </dsp:sp>
    <dsp:sp modelId="{6901D8AA-D20D-4B62-BC8B-9D82F3267F0F}">
      <dsp:nvSpPr>
        <dsp:cNvPr id="0" name=""/>
        <dsp:cNvSpPr/>
      </dsp:nvSpPr>
      <dsp:spPr>
        <a:xfrm>
          <a:off x="1387442" y="2715601"/>
          <a:ext cx="4614267" cy="2324958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En relación a la pregunta de la investigación se verifica que efectivamente el universo de los encuestados, coinciden que el mayor riesgo son los terremotos o movimientos telúricos que pueden afectar al Edifico de la Comandancia General del Ejército.</a:t>
          </a:r>
          <a:endParaRPr lang="en-US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387442" y="2715601"/>
        <a:ext cx="4614267" cy="232495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53B38-C31C-4E84-A9E2-00384BD35AF2}">
      <dsp:nvSpPr>
        <dsp:cNvPr id="0" name=""/>
        <dsp:cNvSpPr/>
      </dsp:nvSpPr>
      <dsp:spPr>
        <a:xfrm>
          <a:off x="17517" y="318297"/>
          <a:ext cx="7130587" cy="14458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Es imprescindible desarrollar estrategias de cultura de prevención a corto, mediano y largo plazo a fin de prevenir pérdidas humanas y daños económicos.</a:t>
          </a:r>
          <a:endParaRPr lang="en-US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7517" y="318297"/>
        <a:ext cx="7130587" cy="1445897"/>
      </dsp:txXfrm>
    </dsp:sp>
    <dsp:sp modelId="{BF4CD68B-408B-493B-A70A-57F0D2ACBA4C}">
      <dsp:nvSpPr>
        <dsp:cNvPr id="0" name=""/>
        <dsp:cNvSpPr/>
      </dsp:nvSpPr>
      <dsp:spPr>
        <a:xfrm>
          <a:off x="399" y="2179649"/>
          <a:ext cx="7200400" cy="2425835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Debe establecerse un marco para la concertación de acciones que consoliden un sistema eficiente debidamente articulado que interactúe ante los desastres naturales y de manera especial en el marco de la prevención y cultura, para ello se debe fortalecer a la Institución, con el fin de capacitar en prevención, preparación, respuesta inmediata y recuperación a todos los funcionarios del Edificio de la Comandancia General del Ejército. </a:t>
          </a:r>
          <a:endParaRPr lang="en-US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99" y="2179649"/>
        <a:ext cx="7200400" cy="242583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3A939-22B7-4109-96EE-715A59CBB9F2}">
      <dsp:nvSpPr>
        <dsp:cNvPr id="0" name=""/>
        <dsp:cNvSpPr/>
      </dsp:nvSpPr>
      <dsp:spPr>
        <a:xfrm>
          <a:off x="-526654" y="0"/>
          <a:ext cx="132457" cy="64929"/>
        </a:xfrm>
        <a:prstGeom prst="upArrow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E2C764-7ED6-4135-98C4-ACB8D281592B}">
      <dsp:nvSpPr>
        <dsp:cNvPr id="0" name=""/>
        <dsp:cNvSpPr/>
      </dsp:nvSpPr>
      <dsp:spPr>
        <a:xfrm>
          <a:off x="0" y="0"/>
          <a:ext cx="8784954" cy="5112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OBJETIVO GENERAL </a:t>
          </a:r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Diseñar lineamientos y políticas de cultura de prevención y reacción al personal que labora en el edificio de la Comandancia General del Ejército, a través de un Plan de Contingencias ante desastres naturales, con el fin de asegurar la capacidad de supervivencia y reducir la probabilidad de pérdidas humanas y materiales en un nivel mínimo aceptable.</a:t>
          </a:r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OBJETIVOS ESPECIFICOS</a:t>
          </a:r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Salvaguardar la integridad de los miembros del edificio de la Comandancia General del Ejército.</a:t>
          </a:r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Proteger y conservar los activos de la institución de los riesgos que se presentan debido a desastres naturales o actos mal intencionados.</a:t>
          </a:r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Asegurar que existan los controles adecuados para reducir el riesgo de accidentes y/o emergencias por fallas humanas o mal funcionamiento de equipos.</a:t>
          </a:r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Socializar con todo el personal de esta Dependencia el Plan de Contingencia e instruir acerca de los pasos a seguir en caso de presentarse algún evento que represente riesgo para la Comandancia General del Ejército.</a:t>
          </a:r>
        </a:p>
      </dsp:txBody>
      <dsp:txXfrm>
        <a:off x="0" y="0"/>
        <a:ext cx="8784954" cy="5112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5E2C2-8087-4637-A2FF-6CDD55CD9E91}">
      <dsp:nvSpPr>
        <dsp:cNvPr id="0" name=""/>
        <dsp:cNvSpPr/>
      </dsp:nvSpPr>
      <dsp:spPr>
        <a:xfrm>
          <a:off x="-13053" y="-30242"/>
          <a:ext cx="7467600" cy="11190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u="none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Sabemos  que Quito, esta asentada en una zona de alta actividad sísmica – volcánica, si a ello se suma la acción de los agentes antrópicos podemos estar enfrentándonos a graves riesgos y amenazas de origen natural.</a:t>
          </a:r>
        </a:p>
      </dsp:txBody>
      <dsp:txXfrm>
        <a:off x="19721" y="2532"/>
        <a:ext cx="6023521" cy="1053454"/>
      </dsp:txXfrm>
    </dsp:sp>
    <dsp:sp modelId="{7754BD35-5943-4D5A-8F66-300E96A163EA}">
      <dsp:nvSpPr>
        <dsp:cNvPr id="0" name=""/>
        <dsp:cNvSpPr/>
      </dsp:nvSpPr>
      <dsp:spPr>
        <a:xfrm>
          <a:off x="0" y="1058517"/>
          <a:ext cx="7467600" cy="13004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u="none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 necesario que el Edificio de la Comandancia General del Ejército implemente su Plan de Emergencias ante los desastres naturales a fin de minimizar el impacto ante cualquier emergencia natural. </a:t>
          </a:r>
          <a:endParaRPr lang="es-EC" sz="1800" b="0" i="0" u="non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089" y="1096606"/>
        <a:ext cx="5955110" cy="1224286"/>
      </dsp:txXfrm>
    </dsp:sp>
    <dsp:sp modelId="{4BAD5579-FA17-4262-91A2-2B80BF61F181}">
      <dsp:nvSpPr>
        <dsp:cNvPr id="0" name=""/>
        <dsp:cNvSpPr/>
      </dsp:nvSpPr>
      <dsp:spPr>
        <a:xfrm>
          <a:off x="0" y="2389224"/>
          <a:ext cx="7467600" cy="998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u="none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Para ello, la investigación esta dirigida a esta Institución Militar que no cuenta con un Plan de Emergencias ante siniestros naturales o antrópicos.</a:t>
          </a:r>
          <a:endParaRPr lang="es-EC" sz="1800" b="0" i="0" u="non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31" y="2418455"/>
        <a:ext cx="5982160" cy="939568"/>
      </dsp:txXfrm>
    </dsp:sp>
    <dsp:sp modelId="{1783F485-799B-4110-AC9D-B72F1680167D}">
      <dsp:nvSpPr>
        <dsp:cNvPr id="0" name=""/>
        <dsp:cNvSpPr/>
      </dsp:nvSpPr>
      <dsp:spPr>
        <a:xfrm>
          <a:off x="0" y="3558635"/>
          <a:ext cx="6977605" cy="998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u="none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Especialmente a sus funcionarios (militares y Civiles), a fin de analizar los niveles de cultura de prevención que cuentan para enfrentar estos fenómenos naturales y antrópicos.  </a:t>
          </a:r>
          <a:endParaRPr lang="es-ES" sz="1800" b="1" i="0" u="none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31" y="3587866"/>
        <a:ext cx="5577077" cy="939568"/>
      </dsp:txXfrm>
    </dsp:sp>
    <dsp:sp modelId="{224C78C9-FB14-4B5B-902C-91E15EEA60CE}">
      <dsp:nvSpPr>
        <dsp:cNvPr id="0" name=""/>
        <dsp:cNvSpPr/>
      </dsp:nvSpPr>
      <dsp:spPr>
        <a:xfrm>
          <a:off x="6173289" y="181460"/>
          <a:ext cx="648720" cy="648720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>
            <a:solidFill>
              <a:schemeClr val="tx1"/>
            </a:solidFill>
          </a:endParaRPr>
        </a:p>
      </dsp:txBody>
      <dsp:txXfrm>
        <a:off x="6319251" y="181460"/>
        <a:ext cx="356796" cy="488162"/>
      </dsp:txXfrm>
    </dsp:sp>
    <dsp:sp modelId="{75D3F8BD-F685-4789-A94A-5D2E75C12D04}">
      <dsp:nvSpPr>
        <dsp:cNvPr id="0" name=""/>
        <dsp:cNvSpPr/>
      </dsp:nvSpPr>
      <dsp:spPr>
        <a:xfrm>
          <a:off x="6317023" y="1416397"/>
          <a:ext cx="648720" cy="648720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>
            <a:solidFill>
              <a:schemeClr val="tx1"/>
            </a:solidFill>
          </a:endParaRPr>
        </a:p>
      </dsp:txBody>
      <dsp:txXfrm>
        <a:off x="6462985" y="1416397"/>
        <a:ext cx="356796" cy="488162"/>
      </dsp:txXfrm>
    </dsp:sp>
    <dsp:sp modelId="{5CA1DC27-ECE4-435A-9310-B411E53A75B5}">
      <dsp:nvSpPr>
        <dsp:cNvPr id="0" name=""/>
        <dsp:cNvSpPr/>
      </dsp:nvSpPr>
      <dsp:spPr>
        <a:xfrm>
          <a:off x="6406550" y="2631172"/>
          <a:ext cx="648720" cy="648720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>
            <a:solidFill>
              <a:schemeClr val="tx1"/>
            </a:solidFill>
          </a:endParaRPr>
        </a:p>
      </dsp:txBody>
      <dsp:txXfrm>
        <a:off x="6552512" y="2631172"/>
        <a:ext cx="356796" cy="4881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D3D8E-EA8A-4665-8CC3-58E2935D9469}">
      <dsp:nvSpPr>
        <dsp:cNvPr id="0" name=""/>
        <dsp:cNvSpPr/>
      </dsp:nvSpPr>
      <dsp:spPr>
        <a:xfrm>
          <a:off x="0" y="0"/>
          <a:ext cx="7467600" cy="153241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GENERAL</a:t>
          </a:r>
          <a:endParaRPr lang="en-US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0"/>
        <a:ext cx="7467600" cy="827506"/>
      </dsp:txXfrm>
    </dsp:sp>
    <dsp:sp modelId="{798060DE-0D08-44C5-84FC-FABE6A474D4A}">
      <dsp:nvSpPr>
        <dsp:cNvPr id="0" name=""/>
        <dsp:cNvSpPr/>
      </dsp:nvSpPr>
      <dsp:spPr>
        <a:xfrm>
          <a:off x="0" y="571741"/>
          <a:ext cx="7467600" cy="115601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latin typeface="Arial" pitchFamily="34" charset="0"/>
              <a:cs typeface="Arial" pitchFamily="34" charset="0"/>
            </a:rPr>
            <a:t>Identificar y valorar los posibles riesgos que pueden llegar a generar emergencias dentro de las instalaciones del edificio de la Comandancia de la Fuerza Terrestre.                                                          </a:t>
          </a:r>
          <a:endParaRPr lang="en-US" sz="2200" kern="1200" dirty="0">
            <a:latin typeface="Arial" pitchFamily="34" charset="0"/>
            <a:cs typeface="Arial" pitchFamily="34" charset="0"/>
          </a:endParaRPr>
        </a:p>
      </dsp:txBody>
      <dsp:txXfrm>
        <a:off x="0" y="571741"/>
        <a:ext cx="7467600" cy="11560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D3D8E-EA8A-4665-8CC3-58E2935D9469}">
      <dsp:nvSpPr>
        <dsp:cNvPr id="0" name=""/>
        <dsp:cNvSpPr/>
      </dsp:nvSpPr>
      <dsp:spPr>
        <a:xfrm>
          <a:off x="0" y="0"/>
          <a:ext cx="7416824" cy="29523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ESPECÍFICOS</a:t>
          </a:r>
          <a:endParaRPr lang="en-US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0"/>
        <a:ext cx="7416824" cy="1594256"/>
      </dsp:txXfrm>
    </dsp:sp>
    <dsp:sp modelId="{7B250F96-32F4-4B27-91DD-01210BF8D80B}">
      <dsp:nvSpPr>
        <dsp:cNvPr id="0" name=""/>
        <dsp:cNvSpPr/>
      </dsp:nvSpPr>
      <dsp:spPr>
        <a:xfrm>
          <a:off x="72011" y="1130909"/>
          <a:ext cx="2469860" cy="182141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itchFamily="34" charset="0"/>
              <a:cs typeface="Arial" pitchFamily="34" charset="0"/>
            </a:rPr>
            <a:t>Organizar los medios </a:t>
          </a:r>
          <a:r>
            <a:rPr lang="es-EC" sz="1600" kern="1200" dirty="0" smtClean="0">
              <a:latin typeface="Arial" pitchFamily="34" charset="0"/>
              <a:cs typeface="Arial" pitchFamily="34" charset="0"/>
            </a:rPr>
            <a:t>humanos y materiales </a:t>
          </a:r>
          <a:r>
            <a:rPr lang="es-EC" sz="1600" kern="1200" dirty="0" smtClean="0">
              <a:latin typeface="Arial" pitchFamily="34" charset="0"/>
              <a:cs typeface="Arial" pitchFamily="34" charset="0"/>
            </a:rPr>
            <a:t>con los que cuenta el Edificio de la Fuerza Terrestre para hacer frente a cualquier tipo de emergencia.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72011" y="1130909"/>
        <a:ext cx="2469860" cy="1821414"/>
      </dsp:txXfrm>
    </dsp:sp>
    <dsp:sp modelId="{BA4EA397-9FEE-419F-8D1A-993316CEED27}">
      <dsp:nvSpPr>
        <dsp:cNvPr id="0" name=""/>
        <dsp:cNvSpPr/>
      </dsp:nvSpPr>
      <dsp:spPr>
        <a:xfrm>
          <a:off x="2520285" y="1130909"/>
          <a:ext cx="2469860" cy="1821414"/>
        </a:xfrm>
        <a:prstGeom prst="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itchFamily="34" charset="0"/>
              <a:cs typeface="Arial" pitchFamily="34" charset="0"/>
            </a:rPr>
            <a:t>Brindar las herramientas necesarias que permitan una evacuación segura de las personas que se encuentran expuestas a determinado peligro y su paso a lugares de menor .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2520285" y="1130909"/>
        <a:ext cx="2469860" cy="1821414"/>
      </dsp:txXfrm>
    </dsp:sp>
    <dsp:sp modelId="{39320AE9-245C-4A1C-BA98-5751A4C71294}">
      <dsp:nvSpPr>
        <dsp:cNvPr id="0" name=""/>
        <dsp:cNvSpPr/>
      </dsp:nvSpPr>
      <dsp:spPr>
        <a:xfrm>
          <a:off x="4946963" y="1130913"/>
          <a:ext cx="2469860" cy="1821414"/>
        </a:xfrm>
        <a:prstGeom prst="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itchFamily="34" charset="0"/>
              <a:cs typeface="Arial" pitchFamily="34" charset="0"/>
            </a:rPr>
            <a:t>Diseñar un sistema integrado de seguridad para el Edificio ante posibles desastres naturales.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4946963" y="1130913"/>
        <a:ext cx="2469860" cy="18214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CBAE6-B9FA-455D-8F83-8FD993015F96}">
      <dsp:nvSpPr>
        <dsp:cNvPr id="0" name=""/>
        <dsp:cNvSpPr/>
      </dsp:nvSpPr>
      <dsp:spPr>
        <a:xfrm>
          <a:off x="0" y="0"/>
          <a:ext cx="7764809" cy="1524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Porque a través de los resultados se podrá implementar un sistema de riegos, que nos lleven a construir una base sólida para resolver el problema e ir desarrollando las diferentes actividades a lo largo de la investigación</a:t>
          </a:r>
          <a:r>
            <a:rPr lang="es-EC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 </a:t>
          </a:r>
          <a:endParaRPr lang="es-EC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4662" y="44662"/>
        <a:ext cx="7675485" cy="14355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B0430-28C0-4D4B-A805-6AF1ADD87E95}">
      <dsp:nvSpPr>
        <dsp:cNvPr id="0" name=""/>
        <dsp:cNvSpPr/>
      </dsp:nvSpPr>
      <dsp:spPr>
        <a:xfrm>
          <a:off x="2160239" y="0"/>
          <a:ext cx="3071664" cy="1222942"/>
        </a:xfrm>
        <a:prstGeom prst="trapezoid">
          <a:avLst>
            <a:gd name="adj" fmla="val 9005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>
            <a:latin typeface="Arial" pitchFamily="34" charset="0"/>
            <a:cs typeface="Arial" pitchFamily="34" charset="0"/>
          </a:endParaRPr>
        </a:p>
      </dsp:txBody>
      <dsp:txXfrm>
        <a:off x="2160239" y="0"/>
        <a:ext cx="3071664" cy="1222942"/>
      </dsp:txXfrm>
    </dsp:sp>
    <dsp:sp modelId="{27FB8505-CD17-4CF4-AC06-CC2D0B2093DE}">
      <dsp:nvSpPr>
        <dsp:cNvPr id="0" name=""/>
        <dsp:cNvSpPr/>
      </dsp:nvSpPr>
      <dsp:spPr>
        <a:xfrm>
          <a:off x="0" y="720090"/>
          <a:ext cx="7392144" cy="2881513"/>
        </a:xfrm>
        <a:prstGeom prst="trapezoid">
          <a:avLst>
            <a:gd name="adj" fmla="val 9005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Por ello se torna imprescindible realizar </a:t>
          </a: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 análisis de la situación de alta vulnerabilidad, ya que nos encontramos en un escenario de riesgo en todo el Distrito. </a:t>
          </a:r>
          <a:endParaRPr lang="es-EC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293625" y="720090"/>
        <a:ext cx="4804893" cy="28815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96CA3-8537-4299-B00E-647D7910EACC}">
      <dsp:nvSpPr>
        <dsp:cNvPr id="0" name=""/>
        <dsp:cNvSpPr/>
      </dsp:nvSpPr>
      <dsp:spPr>
        <a:xfrm>
          <a:off x="0" y="0"/>
          <a:ext cx="7571184" cy="47091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i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¿El principal riesgo que enfrentan los funcionarios que laboran en el Edificio de la Comandancia General de la Fuerza Terrestre, es un desastre natural originado por un movimiento telúrico o terremoto?</a:t>
          </a:r>
          <a:endParaRPr lang="en-US" sz="2800" b="1" i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0"/>
        <a:ext cx="7571184" cy="4709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25016-5056-4EB5-B449-4AFFF930D7A8}">
      <dsp:nvSpPr>
        <dsp:cNvPr id="0" name=""/>
        <dsp:cNvSpPr/>
      </dsp:nvSpPr>
      <dsp:spPr>
        <a:xfrm>
          <a:off x="9668" y="0"/>
          <a:ext cx="7705518" cy="3852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ANTECEDENTES DE LA INVESTIGACIÓN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La evolución de la tierra durante casi 4000 años, y sus diferentes fenómenos.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El </a:t>
          </a:r>
          <a:r>
            <a:rPr lang="en-GB" sz="24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crecimiento</a:t>
          </a:r>
          <a:r>
            <a:rPr lang="en-GB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GB" sz="24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poblacional</a:t>
          </a:r>
          <a:r>
            <a:rPr lang="en-GB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Los terremotos y erupciones volcánicas como los fenómenos naturales de mayor incidencia en Ecuador.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El análisis de la estructura física del edificio de la Comandancia.</a:t>
          </a:r>
          <a:endParaRPr lang="en-US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22502" y="112834"/>
        <a:ext cx="7479850" cy="36267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25016-5056-4EB5-B449-4AFFF930D7A8}">
      <dsp:nvSpPr>
        <dsp:cNvPr id="0" name=""/>
        <dsp:cNvSpPr/>
      </dsp:nvSpPr>
      <dsp:spPr>
        <a:xfrm>
          <a:off x="32300" y="0"/>
          <a:ext cx="7638483" cy="46068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TEORÍAS SOBRE LA CAUSALIDAD DE LOS ACCIDENTES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La teoría del dominó: el 88% de los accidentes están provocados por actos humanos peligrosos, el 10% por condicione peligrosas y el 2% por hechos fortuitos.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Heinrich (1931) propone que la eliminación de un factor cambia el daño resultante, lo mismo que pasa en el dominó al interrumpir la secuencia de caída.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La teoría de la causalidad múltiple: por cada accidente pueden existir numerosos factores, causas y </a:t>
          </a:r>
          <a:r>
            <a:rPr lang="es-ES" sz="20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subcausas</a:t>
          </a:r>
          <a:r>
            <a:rPr lang="es-ES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que contribuyen a su aparición, y la determinada combinación de estas causan accidentes de comportamiento y ambientales.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Propone que pocas veces, o casi ninguna, un accidente es resultado de una única acción.</a:t>
          </a:r>
          <a:endParaRPr lang="en-US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67230" y="134930"/>
        <a:ext cx="7368623" cy="4337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EA5D7-23EF-4CB9-856D-88E5A2E75E75}" type="datetimeFigureOut">
              <a:rPr lang="es-EC" smtClean="0"/>
              <a:pPr/>
              <a:t>16/03/2018</a:t>
            </a:fld>
            <a:endParaRPr lang="es-EC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181BA-5594-4972-9476-AD565452D270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2436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181BA-5594-4972-9476-AD565452D270}" type="slidenum">
              <a:rPr lang="es-EC" smtClean="0"/>
              <a:pPr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5991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181BA-5594-4972-9476-AD565452D270}" type="slidenum">
              <a:rPr lang="es-EC" smtClean="0"/>
              <a:pPr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9110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181BA-5594-4972-9476-AD565452D270}" type="slidenum">
              <a:rPr lang="es-EC" smtClean="0"/>
              <a:pPr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9110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181BA-5594-4972-9476-AD565452D270}" type="slidenum">
              <a:rPr lang="es-EC" smtClean="0"/>
              <a:pPr/>
              <a:t>27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9110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181BA-5594-4972-9476-AD565452D270}" type="slidenum">
              <a:rPr lang="es-EC" smtClean="0"/>
              <a:pPr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9110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181BA-5594-4972-9476-AD565452D270}" type="slidenum">
              <a:rPr lang="es-EC" smtClean="0"/>
              <a:pPr/>
              <a:t>29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9110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181BA-5594-4972-9476-AD565452D270}" type="slidenum">
              <a:rPr lang="es-EC" smtClean="0"/>
              <a:pPr/>
              <a:t>30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9110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181BA-5594-4972-9476-AD565452D270}" type="slidenum">
              <a:rPr lang="es-EC" smtClean="0"/>
              <a:pPr/>
              <a:t>31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9110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181BA-5594-4972-9476-AD565452D270}" type="slidenum">
              <a:rPr lang="es-EC" smtClean="0"/>
              <a:pPr/>
              <a:t>32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9110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181BA-5594-4972-9476-AD565452D270}" type="slidenum">
              <a:rPr lang="es-EC" smtClean="0"/>
              <a:pPr/>
              <a:t>33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9110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181BA-5594-4972-9476-AD565452D270}" type="slidenum">
              <a:rPr lang="es-EC" smtClean="0"/>
              <a:pPr/>
              <a:t>34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911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0177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181BA-5594-4972-9476-AD565452D270}" type="slidenum">
              <a:rPr lang="es-EC" smtClean="0"/>
              <a:pPr/>
              <a:t>35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9110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181BA-5594-4972-9476-AD565452D270}" type="slidenum">
              <a:rPr lang="es-EC" smtClean="0"/>
              <a:pPr/>
              <a:t>36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9110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181BA-5594-4972-9476-AD565452D270}" type="slidenum">
              <a:rPr lang="es-EC" smtClean="0"/>
              <a:pPr/>
              <a:t>37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91101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181BA-5594-4972-9476-AD565452D270}" type="slidenum">
              <a:rPr lang="es-EC" smtClean="0"/>
              <a:pPr/>
              <a:t>38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91101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181BA-5594-4972-9476-AD565452D270}" type="slidenum">
              <a:rPr lang="es-EC" smtClean="0"/>
              <a:pPr/>
              <a:t>39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01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181BA-5594-4972-9476-AD565452D270}" type="slidenum">
              <a:rPr lang="es-EC" smtClean="0"/>
              <a:pPr/>
              <a:t>40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911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181BA-5594-4972-9476-AD565452D270}" type="slidenum">
              <a:rPr lang="es-EC" smtClean="0"/>
              <a:pPr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5991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181BA-5594-4972-9476-AD565452D270}" type="slidenum">
              <a:rPr lang="es-EC" smtClean="0"/>
              <a:pPr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2686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181BA-5594-4972-9476-AD565452D270}" type="slidenum">
              <a:rPr lang="es-EC" smtClean="0"/>
              <a:pPr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9110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181BA-5594-4972-9476-AD565452D270}" type="slidenum">
              <a:rPr lang="es-EC" smtClean="0"/>
              <a:pPr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9110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181BA-5594-4972-9476-AD565452D270}" type="slidenum">
              <a:rPr lang="es-EC" smtClean="0"/>
              <a:pPr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9110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181BA-5594-4972-9476-AD565452D270}" type="slidenum">
              <a:rPr lang="es-EC" smtClean="0"/>
              <a:pPr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9110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181BA-5594-4972-9476-AD565452D270}" type="slidenum">
              <a:rPr lang="es-EC" smtClean="0"/>
              <a:pPr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911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B19760-260A-4857-B5E8-6BCEF32AF606}" type="datetimeFigureOut">
              <a:rPr lang="es-E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16/03/2018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114EB4-7D3A-465F-B7DD-03BE91FD400E}" type="slidenum">
              <a:rPr lang="es-ES" altLang="es-E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2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CF683F-4977-4B00-9C92-8323351CC257}" type="datetimeFigureOut">
              <a:rPr lang="es-E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16/03/2018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D81A59-B4EE-42B3-BDAD-C98DE5F0E8CB}" type="slidenum">
              <a:rPr lang="es-ES" altLang="es-E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009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B2FB2D-49F2-4A9E-A70D-973DBA2FC98B}" type="datetimeFigureOut">
              <a:rPr lang="es-E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16/03/2018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4470DD-6AFA-48CF-A54E-07C373C1430B}" type="slidenum">
              <a:rPr lang="es-ES" altLang="es-E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40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 userDrawn="1"/>
        </p:nvGraphicFramePr>
        <p:xfrm>
          <a:off x="-19050" y="749300"/>
          <a:ext cx="916305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orelDRAW" r:id="rId3" imgW="7762646" imgH="4551274" progId="CorelDRAW.Graphic.12">
                  <p:embed/>
                </p:oleObj>
              </mc:Choice>
              <mc:Fallback>
                <p:oleObj name="CorelDRAW" r:id="rId3" imgW="7762646" imgH="4551274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749300"/>
                        <a:ext cx="916305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0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0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0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05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4227"/>
            <a:ext cx="9144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ttp://blogs.espe.edu.ec/wp-content/uploads/2013/09/LOGO-PRINCIPAL7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4" y="117207"/>
            <a:ext cx="2592288" cy="66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23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547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AD8B39-579C-45B1-A18C-8B0BAEA47A08}" type="datetime1">
              <a:rPr lang="es-EC" smtClean="0">
                <a:solidFill>
                  <a:prstClr val="black"/>
                </a:solidFill>
              </a:rPr>
              <a:pPr/>
              <a:t>16/03/2018</a:t>
            </a:fld>
            <a:endParaRPr lang="es-EC">
              <a:solidFill>
                <a:prstClr val="black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7795AD-149C-49CC-A9DA-23201AC6C203}" type="slidenum">
              <a:rPr lang="es-EC" smtClean="0">
                <a:solidFill>
                  <a:prstClr val="black"/>
                </a:solidFill>
              </a:rPr>
              <a:pPr/>
              <a:t>‹Nº›</a:t>
            </a:fld>
            <a:endParaRPr lang="es-EC">
              <a:solidFill>
                <a:prstClr val="black"/>
              </a:solidFill>
            </a:endParaRPr>
          </a:p>
        </p:txBody>
      </p:sp>
      <p:pic>
        <p:nvPicPr>
          <p:cNvPr id="6" name="Picture 2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l="85298" b="93426"/>
          <a:stretch>
            <a:fillRect/>
          </a:stretch>
        </p:blipFill>
        <p:spPr bwMode="auto">
          <a:xfrm>
            <a:off x="8572528" y="571480"/>
            <a:ext cx="57147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5830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3776328" y="6111877"/>
            <a:ext cx="2286000" cy="365125"/>
          </a:xfrm>
          <a:prstGeom prst="rect">
            <a:avLst/>
          </a:prstGeom>
        </p:spPr>
        <p:txBody>
          <a:bodyPr/>
          <a:lstStyle/>
          <a:p>
            <a:fld id="{24B04345-35D3-4636-987B-089C4291B286}" type="datetime1">
              <a:rPr lang="es-EC" smtClean="0">
                <a:solidFill>
                  <a:srgbClr val="E3DED1">
                    <a:shade val="50000"/>
                  </a:srgbClr>
                </a:solidFill>
              </a:rPr>
              <a:pPr/>
              <a:t>16/03/2018</a:t>
            </a:fld>
            <a:endParaRPr lang="es-EC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62328" y="6111877"/>
            <a:ext cx="2286000" cy="365125"/>
          </a:xfrm>
          <a:prstGeom prst="rect">
            <a:avLst/>
          </a:prstGeom>
        </p:spPr>
        <p:txBody>
          <a:bodyPr/>
          <a:lstStyle/>
          <a:p>
            <a:endParaRPr lang="es-EC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48328" y="6111877"/>
            <a:ext cx="457200" cy="365125"/>
          </a:xfrm>
          <a:prstGeom prst="rect">
            <a:avLst/>
          </a:prstGeom>
        </p:spPr>
        <p:txBody>
          <a:bodyPr/>
          <a:lstStyle/>
          <a:p>
            <a:fld id="{267795AD-149C-49CC-A9DA-23201AC6C203}" type="slidenum">
              <a:rPr lang="es-EC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EC">
              <a:solidFill>
                <a:srgbClr val="E3DED1">
                  <a:shade val="50000"/>
                </a:srgb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917547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l="85298" b="93426"/>
          <a:stretch>
            <a:fillRect/>
          </a:stretch>
        </p:blipFill>
        <p:spPr bwMode="auto">
          <a:xfrm>
            <a:off x="8572529" y="571480"/>
            <a:ext cx="57147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66933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776328" y="6111877"/>
            <a:ext cx="2286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62328" y="6111877"/>
            <a:ext cx="2286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48328" y="6111877"/>
            <a:ext cx="457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056DE-6495-4DCA-91C2-3F1C6E16F964}" type="slidenum">
              <a:rPr lang="es-ES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30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82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B1A860-629E-4745-9DE4-CA2F0A3CF8D0}" type="datetimeFigureOut">
              <a:rPr lang="es-E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16/03/2018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5BCD47-4134-4104-9EE0-7335D8267E3F}" type="slidenum">
              <a:rPr lang="es-ES" altLang="es-E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089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D4FE20-FC87-4572-B18E-E934A070CCA2}" type="datetimeFigureOut">
              <a:rPr lang="es-E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16/03/2018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2E87B4-856E-4EC3-A2F2-94AD23029570}" type="slidenum">
              <a:rPr lang="es-ES" altLang="es-E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15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239CEF-D107-40C6-A1D1-561FDF6CF3FB}" type="datetimeFigureOut">
              <a:rPr lang="es-E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16/03/2018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7887F9-5C42-4A10-8151-B104E9ECA665}" type="slidenum">
              <a:rPr lang="es-ES" altLang="es-E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49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B5CCB6-091C-4679-86AD-5997F5CE39F0}" type="datetimeFigureOut">
              <a:rPr lang="es-E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16/03/2018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1B138C-5BF2-4B26-96CB-3E39016C863C}" type="slidenum">
              <a:rPr lang="es-ES" altLang="es-E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337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EE5C82-5B55-4F8C-8075-86C328C6DFE2}" type="datetimeFigureOut">
              <a:rPr lang="es-E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16/03/2018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EE714A-5094-4B6D-BF4C-12F50FFF2239}" type="slidenum">
              <a:rPr lang="es-ES" altLang="es-E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5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B45B3-267E-4DB0-8DE8-80C72D2F7596}" type="datetimeFigureOut">
              <a:rPr lang="es-E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16/03/2018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0E337E-AF17-4600-ACC7-B1E416BF6F2E}" type="slidenum">
              <a:rPr lang="es-ES" altLang="es-E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4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D05FCB-5BED-4552-9589-548BF566DCE1}" type="datetimeFigureOut">
              <a:rPr lang="es-E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16/03/2018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C5A2A4-33E5-48B0-9E0E-BA80AF85C9A7}" type="slidenum">
              <a:rPr lang="es-ES" altLang="es-E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67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037AF1-DEBE-4020-86FE-FA5961DDC250}" type="datetimeFigureOut">
              <a:rPr lang="es-E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16/03/2018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D2FC32-2156-4A84-930B-19AF53AD802F}" type="slidenum">
              <a:rPr lang="es-ES" altLang="es-E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056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0" y="2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ectangle 21"/>
          <p:cNvSpPr>
            <a:spLocks noChangeArrowheads="1"/>
          </p:cNvSpPr>
          <p:nvPr userDrawn="1"/>
        </p:nvSpPr>
        <p:spPr bwMode="auto">
          <a:xfrm rot="10800000">
            <a:off x="1" y="6308727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Line 23"/>
          <p:cNvSpPr>
            <a:spLocks noChangeShapeType="1"/>
          </p:cNvSpPr>
          <p:nvPr userDrawn="1"/>
        </p:nvSpPr>
        <p:spPr bwMode="auto">
          <a:xfrm rot="10800000" flipH="1">
            <a:off x="-12700" y="6235700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Line 24"/>
          <p:cNvSpPr>
            <a:spLocks noChangeShapeType="1"/>
          </p:cNvSpPr>
          <p:nvPr userDrawn="1"/>
        </p:nvSpPr>
        <p:spPr bwMode="auto">
          <a:xfrm rot="10800000" flipH="1">
            <a:off x="-12700" y="62833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35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2" name="Picture 5" descr="http://blogs.espe.edu.ec/wp-content/uploads/2013/09/LOGO-PRINCIPAL7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05" y="5961450"/>
            <a:ext cx="2351533" cy="60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30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116632"/>
            <a:ext cx="6460232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s-EC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DEPARTAMENTO DE SEGURIDAD Y DEFENSA</a:t>
            </a:r>
            <a:br>
              <a:rPr lang="es-EC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CARRERA DE INGENIERÍA EN SEGURIDAD; MENCIÓN SEGURIDAD PÚBLICA Y PRIVADA</a:t>
            </a:r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1844824"/>
            <a:ext cx="6336704" cy="244827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C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“SISTEMA INTEGRADO DE SEGURIDAD PARA EL EDIFICIO DE LA COMANDANCIA GENERAL DE LA FUERZA TERRESTRE DE LA CIUDAD DE QUITO ANTE POSIBLES DESASTRES NATURALES”</a:t>
            </a:r>
            <a:endParaRPr lang="es-E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s-E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s-E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AUTOR: MICHILENA HERRERA JOSÉ AMABLE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44624"/>
            <a:ext cx="5112568" cy="724942"/>
          </a:xfrm>
        </p:spPr>
        <p:txBody>
          <a:bodyPr/>
          <a:lstStyle/>
          <a:p>
            <a:r>
              <a:rPr lang="es-EC" b="1" dirty="0" smtClean="0">
                <a:latin typeface="Arial" pitchFamily="34" charset="0"/>
                <a:cs typeface="Arial" pitchFamily="34" charset="0"/>
              </a:rPr>
              <a:t>MARCO TEÓRICO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023378"/>
              </p:ext>
            </p:extLst>
          </p:nvPr>
        </p:nvGraphicFramePr>
        <p:xfrm>
          <a:off x="1475656" y="980728"/>
          <a:ext cx="699512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266211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712" y="44624"/>
            <a:ext cx="5760640" cy="648072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Arial" pitchFamily="34" charset="0"/>
                <a:cs typeface="Arial" pitchFamily="34" charset="0"/>
              </a:rPr>
              <a:t>MARCO CONCEPTUAL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842272"/>
              </p:ext>
            </p:extLst>
          </p:nvPr>
        </p:nvGraphicFramePr>
        <p:xfrm>
          <a:off x="2123728" y="1052736"/>
          <a:ext cx="6131024" cy="3692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60412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0"/>
            <a:ext cx="5328592" cy="652934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MARCO LEGAL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945743464"/>
              </p:ext>
            </p:extLst>
          </p:nvPr>
        </p:nvGraphicFramePr>
        <p:xfrm>
          <a:off x="1212304" y="980728"/>
          <a:ext cx="7392144" cy="4216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23092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893143692"/>
              </p:ext>
            </p:extLst>
          </p:nvPr>
        </p:nvGraphicFramePr>
        <p:xfrm>
          <a:off x="539552" y="404664"/>
          <a:ext cx="792088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35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-27384"/>
            <a:ext cx="7776864" cy="652934"/>
          </a:xfrm>
        </p:spPr>
        <p:txBody>
          <a:bodyPr>
            <a:noAutofit/>
          </a:bodyPr>
          <a:lstStyle/>
          <a:p>
            <a:r>
              <a:rPr lang="es-EC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s-EC" sz="2800" b="1" dirty="0" smtClean="0">
                <a:latin typeface="Arial" pitchFamily="34" charset="0"/>
                <a:cs typeface="Arial" pitchFamily="34" charset="0"/>
              </a:rPr>
              <a:t>METODOLOGÍA DE LA INVESTIGACIÓN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391372"/>
              </p:ext>
            </p:extLst>
          </p:nvPr>
        </p:nvGraphicFramePr>
        <p:xfrm>
          <a:off x="1331640" y="1004390"/>
          <a:ext cx="7344816" cy="444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-27384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>
                <a:latin typeface="Arial" pitchFamily="34" charset="0"/>
                <a:cs typeface="Arial" pitchFamily="34" charset="0"/>
              </a:rPr>
              <a:t>POBLACIÓN Y MUESTRA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726530"/>
              </p:ext>
            </p:extLst>
          </p:nvPr>
        </p:nvGraphicFramePr>
        <p:xfrm>
          <a:off x="1187624" y="908720"/>
          <a:ext cx="7344816" cy="444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7941428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714348" y="1052736"/>
            <a:ext cx="142876" cy="233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5580112" y="1124744"/>
            <a:ext cx="21431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3929058" y="3000372"/>
            <a:ext cx="21431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714348" y="4572008"/>
            <a:ext cx="329260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5652120" y="4581128"/>
            <a:ext cx="216024" cy="28575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584818" y="692696"/>
            <a:ext cx="79023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PREGUNTA 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EC" sz="1500" b="1" dirty="0">
                <a:latin typeface="Arial" pitchFamily="34" charset="0"/>
                <a:cs typeface="Arial" pitchFamily="34" charset="0"/>
              </a:rPr>
              <a:t>¿Cuál es el principal riesgo que usted considera que puede afectar al Edificio de la Comandancia General del Ejército?</a:t>
            </a:r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79512" y="3212976"/>
            <a:ext cx="844554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Análisis:</a:t>
            </a:r>
            <a:endParaRPr lang="es-EC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C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El estudio determina que el 74 % de los encuestados en el Edificio de la Comandancia General del Ejército,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que los terremotos es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el principal riesgo natural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sin embargo el 26 % indica que son los incendios. </a:t>
            </a:r>
          </a:p>
          <a:p>
            <a:pPr algn="just"/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Interpretación:</a:t>
            </a:r>
          </a:p>
          <a:p>
            <a:pPr lvl="0" algn="just"/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Según la información obtenida en la encuesta, se evidencia que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el principal riesgo considerado por los funcionarios encuestados son los terremotos. 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C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29169" y="116632"/>
            <a:ext cx="8058004" cy="43204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ANÁLISIS E INTERPRETACIÓN DE ENCUENTAS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11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154" y="1332778"/>
            <a:ext cx="4654650" cy="2240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211751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714348" y="1052736"/>
            <a:ext cx="142876" cy="233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5580112" y="1124744"/>
            <a:ext cx="21431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3929058" y="3000372"/>
            <a:ext cx="21431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714348" y="4572008"/>
            <a:ext cx="329260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5652120" y="4581128"/>
            <a:ext cx="216024" cy="28575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853253" y="149731"/>
            <a:ext cx="8039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PREGUNTA 3. ¿</a:t>
            </a:r>
            <a:r>
              <a:rPr lang="es-EC" sz="1400" b="1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el edificio de la Comandancia General del Ejército existe un Plan de Contingencia contra desastres </a:t>
            </a:r>
            <a:r>
              <a:rPr lang="es-EC" sz="1400" b="1" dirty="0" smtClean="0">
                <a:latin typeface="Arial" pitchFamily="34" charset="0"/>
                <a:cs typeface="Arial" pitchFamily="34" charset="0"/>
              </a:rPr>
              <a:t>naturales?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6356" y="2780928"/>
            <a:ext cx="81781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Análisis: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estudio determina que para el 23% de los Servidores Públicos que laboran en esta Dependencia militar, SI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tienen conocimiento de que existe un Plan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Contingencia contra desastres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naturales. Asimismo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el 21% de sus funcionarios indican que NO existe ningún Plan de Contingencias, el 28% expresa que TAL VEZ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 igual otro 28 % NO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TIENEN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INFORMACIÓN. </a:t>
            </a:r>
            <a:endParaRPr lang="es-E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Interpretación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Según la información obtenida por los encuestados permite determinar que en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mayoría de los encuestados existe confusión y desconocen de la existencia del Plan de Contingencias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1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717" y="955804"/>
            <a:ext cx="3877310" cy="2329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01556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44624"/>
            <a:ext cx="4824536" cy="796950"/>
          </a:xfrm>
        </p:spPr>
        <p:txBody>
          <a:bodyPr/>
          <a:lstStyle/>
          <a:p>
            <a:r>
              <a:rPr lang="es-EC" b="1" dirty="0" smtClean="0">
                <a:latin typeface="Arial" pitchFamily="34" charset="0"/>
                <a:cs typeface="Arial" pitchFamily="34" charset="0"/>
              </a:rPr>
              <a:t>CONCLUSIONES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925938"/>
              </p:ext>
            </p:extLst>
          </p:nvPr>
        </p:nvGraphicFramePr>
        <p:xfrm>
          <a:off x="1115616" y="764704"/>
          <a:ext cx="691276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897360" y="44624"/>
            <a:ext cx="5050904" cy="580926"/>
          </a:xfrm>
        </p:spPr>
        <p:txBody>
          <a:bodyPr/>
          <a:lstStyle/>
          <a:p>
            <a:r>
              <a:rPr lang="es-EC" b="1" dirty="0" smtClean="0">
                <a:latin typeface="Arial" pitchFamily="34" charset="0"/>
                <a:cs typeface="Arial" pitchFamily="34" charset="0"/>
              </a:rPr>
              <a:t>RECOMENDACIONES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122893"/>
              </p:ext>
            </p:extLst>
          </p:nvPr>
        </p:nvGraphicFramePr>
        <p:xfrm>
          <a:off x="1547664" y="620688"/>
          <a:ext cx="72008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44624"/>
            <a:ext cx="7272808" cy="652934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>
                <a:latin typeface="Arial" pitchFamily="34" charset="0"/>
                <a:cs typeface="Arial" pitchFamily="34" charset="0"/>
              </a:rPr>
              <a:t>PLANTEAMIENTO DEL PROBLEMA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975562"/>
              </p:ext>
            </p:extLst>
          </p:nvPr>
        </p:nvGraphicFramePr>
        <p:xfrm>
          <a:off x="673224" y="1268760"/>
          <a:ext cx="807524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319987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123728" y="44624"/>
            <a:ext cx="4176464" cy="508918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latin typeface="Arial" pitchFamily="34" charset="0"/>
                <a:cs typeface="Arial" pitchFamily="34" charset="0"/>
              </a:rPr>
              <a:t>PROPUESTA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12452"/>
              </p:ext>
            </p:extLst>
          </p:nvPr>
        </p:nvGraphicFramePr>
        <p:xfrm>
          <a:off x="179512" y="764704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89248" y="116632"/>
            <a:ext cx="7859216" cy="508918"/>
          </a:xfrm>
        </p:spPr>
        <p:txBody>
          <a:bodyPr>
            <a:normAutofit/>
          </a:bodyPr>
          <a:lstStyle/>
          <a:p>
            <a:r>
              <a:rPr lang="es-EC" sz="2200" b="1" dirty="0" smtClean="0">
                <a:latin typeface="Arial" pitchFamily="34" charset="0"/>
                <a:cs typeface="Arial" pitchFamily="34" charset="0"/>
              </a:rPr>
              <a:t>ESCENARIO DE RIESGOS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Shape 184"/>
          <p:cNvGraphicFramePr/>
          <p:nvPr>
            <p:extLst>
              <p:ext uri="{D42A27DB-BD31-4B8C-83A1-F6EECF244321}">
                <p14:modId xmlns:p14="http://schemas.microsoft.com/office/powerpoint/2010/main" val="1458000127"/>
              </p:ext>
            </p:extLst>
          </p:nvPr>
        </p:nvGraphicFramePr>
        <p:xfrm>
          <a:off x="395536" y="706416"/>
          <a:ext cx="8496944" cy="519463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83918"/>
                <a:gridCol w="6113026"/>
              </a:tblGrid>
              <a:tr h="412382">
                <a:tc>
                  <a:txBody>
                    <a:bodyPr/>
                    <a:lstStyle/>
                    <a:p>
                      <a:pPr marL="444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CLASES DE RIESGO</a:t>
                      </a:r>
                      <a:endParaRPr sz="13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FACTORES DE RIESGO</a:t>
                      </a:r>
                      <a:endParaRPr sz="13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702021">
                <a:tc>
                  <a:txBody>
                    <a:bodyPr/>
                    <a:lstStyle/>
                    <a:p>
                      <a:pPr marL="444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endParaRPr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  <a:p>
                      <a:pPr marL="444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De Origen Natural</a:t>
                      </a:r>
                      <a:endParaRPr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•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Incendios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(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espontáneos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)</a:t>
                      </a:r>
                      <a:endParaRPr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  <a:p>
                      <a:pPr marL="444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•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Deslaves</a:t>
                      </a:r>
                      <a:endParaRPr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  <a:p>
                      <a:pPr marL="444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•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Movimientos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Sísmicos</a:t>
                      </a:r>
                      <a:endParaRPr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  <a:p>
                      <a:pPr marL="542925" lvl="0" indent="-517525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        •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Eventos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atmosféricos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(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vendavales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,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granizadas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,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tormentas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eléctricas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, etc.)</a:t>
                      </a:r>
                      <a:endParaRPr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  <a:p>
                      <a:pPr marL="628650" lvl="0" indent="-62865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         •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Inundaciones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por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desbordamiento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de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cuerpos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de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agua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(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ríos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,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quebradas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,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humedales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, etc.).</a:t>
                      </a:r>
                      <a:endParaRPr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  <a:p>
                      <a:pPr marL="444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•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Lluvias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torrenciales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.</a:t>
                      </a:r>
                      <a:endParaRPr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  <a:p>
                      <a:pPr marL="444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•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Otros</a:t>
                      </a:r>
                      <a:endParaRPr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702021">
                <a:tc>
                  <a:txBody>
                    <a:bodyPr/>
                    <a:lstStyle/>
                    <a:p>
                      <a:pPr marL="444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endParaRPr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  <a:p>
                      <a:pPr marL="444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De Origen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Antrópico</a:t>
                      </a:r>
                      <a:endParaRPr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  <a:p>
                      <a:pPr marL="444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endParaRPr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2925" lvl="0" indent="-542925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        •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Incendios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(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estructurales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,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eléctricos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,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por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líquidos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o gases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inflamables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, etc.)</a:t>
                      </a:r>
                      <a:endParaRPr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  <a:p>
                      <a:pPr marL="542925" lvl="0" indent="-542925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        •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Perdida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de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contención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de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materiales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peligrosos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(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derrames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,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fugas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, etc.)</a:t>
                      </a:r>
                      <a:endParaRPr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  <a:p>
                      <a:pPr marL="444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•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Explosión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(gases,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polvos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,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fibras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, etc.)</a:t>
                      </a:r>
                      <a:endParaRPr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  <a:p>
                      <a:pPr marL="542925" lvl="0" indent="-542925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        •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Inundación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por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deficiencias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de la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infraestructura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hidráulica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(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redes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de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alcantarillado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,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acueducto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, etc.)</a:t>
                      </a:r>
                      <a:endParaRPr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  <a:p>
                      <a:pPr marL="444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•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Fallas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en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sistemas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y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equipos</a:t>
                      </a:r>
                      <a:endParaRPr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  <a:p>
                      <a:pPr marL="444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•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Otros</a:t>
                      </a:r>
                      <a:endParaRPr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340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01216" y="-27384"/>
            <a:ext cx="7859216" cy="720080"/>
          </a:xfrm>
        </p:spPr>
        <p:txBody>
          <a:bodyPr>
            <a:normAutofit fontScale="90000"/>
          </a:bodyPr>
          <a:lstStyle/>
          <a:p>
            <a:r>
              <a:rPr lang="es-EC" sz="2200" b="1" dirty="0" smtClean="0">
                <a:latin typeface="Arial" pitchFamily="34" charset="0"/>
                <a:cs typeface="Arial" pitchFamily="34" charset="0"/>
              </a:rPr>
              <a:t>INSTALACIONES DEL EDIFICIO DE LA COMANDANCIA GENERAL DEL EJERCITO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hape 190"/>
          <p:cNvPicPr preferRelativeResize="0"/>
          <p:nvPr/>
        </p:nvPicPr>
        <p:blipFill rotWithShape="1">
          <a:blip r:embed="rId3">
            <a:alphaModFix/>
          </a:blip>
          <a:srcRect l="60089" t="30100" r="7075" b="34809"/>
          <a:stretch/>
        </p:blipFill>
        <p:spPr>
          <a:xfrm>
            <a:off x="502200" y="836712"/>
            <a:ext cx="3295651" cy="19812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91"/>
          <p:cNvSpPr txBox="1"/>
          <p:nvPr/>
        </p:nvSpPr>
        <p:spPr>
          <a:xfrm>
            <a:off x="650025" y="3074427"/>
            <a:ext cx="3000000" cy="15067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 err="1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Complejo</a:t>
            </a:r>
            <a:r>
              <a:rPr lang="en-GB" sz="1400" b="1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 Ministerial del </a:t>
            </a:r>
            <a:r>
              <a:rPr lang="en-GB" sz="1400" b="1" dirty="0" err="1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Ministerio</a:t>
            </a:r>
            <a:r>
              <a:rPr lang="en-GB" sz="1400" b="1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 de </a:t>
            </a:r>
            <a:r>
              <a:rPr lang="en-GB" sz="1400" b="1" dirty="0" err="1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Defensa</a:t>
            </a:r>
            <a:r>
              <a:rPr lang="en-GB" sz="1400" b="1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 </a:t>
            </a:r>
            <a:r>
              <a:rPr lang="en-GB" sz="1400" b="1" dirty="0" err="1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Nacional</a:t>
            </a:r>
            <a:r>
              <a:rPr lang="en-GB" sz="1400" b="1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 </a:t>
            </a:r>
            <a:r>
              <a:rPr lang="en-GB" sz="1400" b="1" dirty="0" err="1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Parroquia</a:t>
            </a:r>
            <a:r>
              <a:rPr lang="en-GB" sz="1400" b="1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 “Centro </a:t>
            </a:r>
            <a:r>
              <a:rPr lang="en-GB" sz="1400" b="1" dirty="0" err="1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Histórico</a:t>
            </a:r>
            <a:r>
              <a:rPr lang="en-GB" sz="1400" b="1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” – </a:t>
            </a:r>
            <a:r>
              <a:rPr lang="en-GB" sz="1400" b="1" dirty="0" err="1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Cantón</a:t>
            </a:r>
            <a:r>
              <a:rPr lang="en-GB" sz="1400" b="1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 Quito –</a:t>
            </a:r>
            <a:endParaRPr sz="1400" b="1" dirty="0">
              <a:latin typeface="Arial" pitchFamily="34" charset="0"/>
              <a:ea typeface="Times New Roman"/>
              <a:cs typeface="Arial" pitchFamily="34" charset="0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La </a:t>
            </a:r>
            <a:r>
              <a:rPr lang="en-GB" sz="1400" b="1" dirty="0" err="1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Recoleta</a:t>
            </a:r>
            <a:r>
              <a:rPr lang="en-GB" sz="1400" b="1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 -Quito.</a:t>
            </a:r>
            <a:endParaRPr sz="1400" b="1" dirty="0">
              <a:latin typeface="Arial" pitchFamily="34" charset="0"/>
              <a:ea typeface="Times New Roman"/>
              <a:cs typeface="Arial" pitchFamily="34" charset="0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Pichincha </a:t>
            </a:r>
            <a:endParaRPr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Shape 192"/>
          <p:cNvGraphicFramePr/>
          <p:nvPr>
            <p:extLst>
              <p:ext uri="{D42A27DB-BD31-4B8C-83A1-F6EECF244321}">
                <p14:modId xmlns:p14="http://schemas.microsoft.com/office/powerpoint/2010/main" val="716210131"/>
              </p:ext>
            </p:extLst>
          </p:nvPr>
        </p:nvGraphicFramePr>
        <p:xfrm>
          <a:off x="3779912" y="836712"/>
          <a:ext cx="4333875" cy="489499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75978"/>
                <a:gridCol w="2857897"/>
              </a:tblGrid>
              <a:tr h="512225">
                <a:tc gridSpan="2"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CANTIDAD DE PERSONAS QUE LABORAN Y PERMANECEN EN LAS INSTALACIONES:</a:t>
                      </a:r>
                      <a:endParaRPr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Según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horario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de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labores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.  08:00 a 16:30</a:t>
                      </a:r>
                      <a:endParaRPr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La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Comandancia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General del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Ejército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,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como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contingente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general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es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de 800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funcionarios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en el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área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Administrativa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General</a:t>
                      </a:r>
                      <a:endParaRPr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12225">
                <a:tc gridSpan="2"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PROMEDIO DE PERSONAS FLOTANTES / VISITANTES:</a:t>
                      </a:r>
                      <a:endParaRPr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(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Según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horario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de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labores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.  08:00 a 16:30)</a:t>
                      </a:r>
                      <a:endParaRPr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Número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aproximado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de personas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que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visitan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por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día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:           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                                          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100</a:t>
                      </a:r>
                      <a:endParaRPr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122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PROMEDIO DE PERSONAS EN GENERAL (de 17:00 en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adelante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)</a:t>
                      </a:r>
                      <a:endParaRPr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44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Un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promedio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de 20 personas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permanece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en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las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oficinas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posteriores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a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las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16:30 PM,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las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mismas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que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por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necesidad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de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servicio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deben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realizar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sus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trabajos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post-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horario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.</a:t>
                      </a:r>
                      <a:endParaRPr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841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67600" cy="864096"/>
          </a:xfrm>
        </p:spPr>
        <p:txBody>
          <a:bodyPr>
            <a:noAutofit/>
          </a:bodyPr>
          <a:lstStyle/>
          <a:p>
            <a:pPr algn="ctr"/>
            <a:r>
              <a:rPr lang="es-EC" sz="2400" b="1" dirty="0" smtClean="0">
                <a:latin typeface="Arial" pitchFamily="34" charset="0"/>
                <a:cs typeface="Arial" pitchFamily="34" charset="0"/>
              </a:rPr>
              <a:t>AMENAZAS IDENTIFICADAS EN LA INFRAESTRUCTURA DEL EDIFICO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Shape 198"/>
          <p:cNvGraphicFramePr/>
          <p:nvPr>
            <p:extLst>
              <p:ext uri="{D42A27DB-BD31-4B8C-83A1-F6EECF244321}">
                <p14:modId xmlns:p14="http://schemas.microsoft.com/office/powerpoint/2010/main" val="3973921622"/>
              </p:ext>
            </p:extLst>
          </p:nvPr>
        </p:nvGraphicFramePr>
        <p:xfrm>
          <a:off x="1266006" y="1268760"/>
          <a:ext cx="3910550" cy="292894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27700"/>
                <a:gridCol w="382850"/>
              </a:tblGrid>
              <a:tr h="5238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EVENTOS ADVERSOS DE ORIGEN NATURAL</a:t>
                      </a:r>
                      <a:endParaRPr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5334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sz="1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Sismos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: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Temblores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,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Terremotos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.</a:t>
                      </a:r>
                      <a:endParaRPr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5334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sz="1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Inundaciones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–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Lluvias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excesivas</a:t>
                      </a:r>
                      <a:endParaRPr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5334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sz="1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accent2"/>
                    </a:solidFill>
                  </a:tcPr>
                </a:tc>
              </a:tr>
              <a:tr h="396200">
                <a:tc rowSpan="3"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Caída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de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Ceniza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por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efectos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de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erupción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volcánica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.</a:t>
                      </a:r>
                      <a:endParaRPr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accent2"/>
                    </a:solidFill>
                  </a:tcPr>
                </a:tc>
              </a:tr>
              <a:tr h="3962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accent2"/>
                    </a:solidFill>
                  </a:tcPr>
                </a:tc>
              </a:tr>
              <a:tr h="3962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Shape 199"/>
          <p:cNvGraphicFramePr/>
          <p:nvPr>
            <p:extLst>
              <p:ext uri="{D42A27DB-BD31-4B8C-83A1-F6EECF244321}">
                <p14:modId xmlns:p14="http://schemas.microsoft.com/office/powerpoint/2010/main" val="2026911822"/>
              </p:ext>
            </p:extLst>
          </p:nvPr>
        </p:nvGraphicFramePr>
        <p:xfrm>
          <a:off x="5171256" y="1268760"/>
          <a:ext cx="3505200" cy="127705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05200"/>
              </a:tblGrid>
              <a:tr h="5238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EVENTOS ADVERSOS DE ORIGEN ANTRÓPICO</a:t>
                      </a:r>
                      <a:endParaRPr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Incendios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.</a:t>
                      </a:r>
                      <a:endParaRPr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23871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70481" y="-99392"/>
            <a:ext cx="7705975" cy="864096"/>
          </a:xfrm>
        </p:spPr>
        <p:txBody>
          <a:bodyPr>
            <a:noAutofit/>
          </a:bodyPr>
          <a:lstStyle/>
          <a:p>
            <a:r>
              <a:rPr lang="es-EC" sz="2600" b="1" dirty="0" smtClean="0">
                <a:latin typeface="Arial" pitchFamily="34" charset="0"/>
                <a:cs typeface="Arial" pitchFamily="34" charset="0"/>
              </a:rPr>
              <a:t>ESTRUCTURA DE COMITÉ INTERINSTITUCIONAL DE EMERGENCIAS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592" y="1196752"/>
            <a:ext cx="7560840" cy="3456384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728616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177279" y="44624"/>
            <a:ext cx="6779097" cy="720080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Arial" pitchFamily="34" charset="0"/>
                <a:cs typeface="Arial" pitchFamily="34" charset="0"/>
              </a:rPr>
              <a:t>BRIGADAS DE EMERGENCIA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Shape 211"/>
          <p:cNvGraphicFramePr/>
          <p:nvPr>
            <p:extLst>
              <p:ext uri="{D42A27DB-BD31-4B8C-83A1-F6EECF244321}">
                <p14:modId xmlns:p14="http://schemas.microsoft.com/office/powerpoint/2010/main" val="1749446593"/>
              </p:ext>
            </p:extLst>
          </p:nvPr>
        </p:nvGraphicFramePr>
        <p:xfrm>
          <a:off x="311700" y="1818668"/>
          <a:ext cx="4921724" cy="32973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81844"/>
                <a:gridCol w="2139880"/>
              </a:tblGrid>
              <a:tr h="660093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UNIDAD OPERATIVA</a:t>
                      </a:r>
                      <a:endParaRPr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4806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CHALECO/BRAZALETE DISTINTIVO.</a:t>
                      </a:r>
                      <a:endParaRPr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4806"/>
                    </a:solidFill>
                  </a:tcPr>
                </a:tc>
              </a:tr>
              <a:tr h="430049"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COORDINADOR GENERAL</a:t>
                      </a:r>
                      <a:endParaRPr sz="1200" b="1" dirty="0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NARANJA</a:t>
                      </a:r>
                      <a:endParaRPr sz="1200" b="1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</a:tr>
              <a:tr h="430049"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UNIDAD DE ORDEN Y SEGURIDAD</a:t>
                      </a:r>
                      <a:endParaRPr sz="1200" b="1" dirty="0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PLOMO</a:t>
                      </a:r>
                      <a:endParaRPr sz="1200" b="1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</a:tr>
              <a:tr h="430049"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UNIDAD DE CONTRAINCENDIOS</a:t>
                      </a:r>
                      <a:endParaRPr sz="1200" b="1" dirty="0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ROJO</a:t>
                      </a:r>
                      <a:endParaRPr sz="1200" b="1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  <a:tr h="430049"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UNIDA DE PRIMEROS AUXILIOS</a:t>
                      </a:r>
                      <a:endParaRPr sz="1200" b="1" dirty="0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BLANCO </a:t>
                      </a:r>
                      <a:endParaRPr sz="1200" b="1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660093">
                <a:tc>
                  <a:txBody>
                    <a:bodyPr/>
                    <a:lstStyle/>
                    <a:p>
                      <a:pPr marL="63500" marR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UNIDAD DE EVACUACION, BUSQUEDA Y RESCATE</a:t>
                      </a:r>
                      <a:endParaRPr sz="1200" b="1" dirty="0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VERDE</a:t>
                      </a:r>
                      <a:endParaRPr sz="1200" b="1" dirty="0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7" name="Shape 212"/>
          <p:cNvSpPr txBox="1"/>
          <p:nvPr/>
        </p:nvSpPr>
        <p:spPr>
          <a:xfrm>
            <a:off x="5306566" y="1772816"/>
            <a:ext cx="3369890" cy="34974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 dirty="0"/>
              <a:t>Las </a:t>
            </a:r>
            <a:r>
              <a:rPr lang="en-GB" b="1" u="sng" dirty="0" err="1"/>
              <a:t>Brigadas</a:t>
            </a:r>
            <a:r>
              <a:rPr lang="en-GB" b="1" u="sng" dirty="0"/>
              <a:t> de </a:t>
            </a:r>
            <a:r>
              <a:rPr lang="en-GB" b="1" u="sng" dirty="0" err="1"/>
              <a:t>Emergencia</a:t>
            </a:r>
            <a:r>
              <a:rPr lang="en-GB" b="1" u="sng" dirty="0"/>
              <a:t> </a:t>
            </a:r>
            <a:r>
              <a:rPr lang="en-GB" b="1" u="sng" dirty="0" err="1"/>
              <a:t>estarán</a:t>
            </a:r>
            <a:r>
              <a:rPr lang="en-GB" b="1" u="sng" dirty="0"/>
              <a:t> </a:t>
            </a:r>
            <a:r>
              <a:rPr lang="en-GB" b="1" u="sng" dirty="0" err="1">
                <a:latin typeface="Arial" pitchFamily="34" charset="0"/>
                <a:cs typeface="Arial" pitchFamily="34" charset="0"/>
              </a:rPr>
              <a:t>conformadas</a:t>
            </a:r>
            <a:r>
              <a:rPr lang="en-GB" b="1" u="sng" dirty="0"/>
              <a:t> </a:t>
            </a:r>
            <a:r>
              <a:rPr lang="en-GB" b="1" u="sng" dirty="0" err="1"/>
              <a:t>por</a:t>
            </a:r>
            <a:r>
              <a:rPr lang="en-GB" b="1" u="sng" dirty="0"/>
              <a:t>:</a:t>
            </a:r>
            <a:endParaRPr b="1" u="sng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 </a:t>
            </a:r>
            <a:endParaRPr dirty="0"/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 dirty="0" err="1"/>
              <a:t>Brigada</a:t>
            </a:r>
            <a:r>
              <a:rPr lang="en-GB" dirty="0"/>
              <a:t> de </a:t>
            </a:r>
            <a:r>
              <a:rPr lang="en-GB" dirty="0" err="1"/>
              <a:t>orden</a:t>
            </a:r>
            <a:r>
              <a:rPr lang="en-GB" dirty="0"/>
              <a:t> y </a:t>
            </a:r>
            <a:r>
              <a:rPr lang="en-GB" dirty="0" err="1"/>
              <a:t>seguridad</a:t>
            </a:r>
            <a:endParaRPr dirty="0"/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 dirty="0" err="1"/>
              <a:t>Brigada</a:t>
            </a:r>
            <a:r>
              <a:rPr lang="en-GB" dirty="0"/>
              <a:t> </a:t>
            </a:r>
            <a:r>
              <a:rPr lang="en-GB" dirty="0" smtClean="0"/>
              <a:t>contra </a:t>
            </a:r>
            <a:r>
              <a:rPr lang="en-GB" dirty="0" err="1"/>
              <a:t>Incendios</a:t>
            </a:r>
            <a:endParaRPr dirty="0"/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 dirty="0" err="1"/>
              <a:t>Brigada</a:t>
            </a:r>
            <a:r>
              <a:rPr lang="en-GB" dirty="0"/>
              <a:t> de </a:t>
            </a:r>
            <a:r>
              <a:rPr lang="en-GB" dirty="0" err="1"/>
              <a:t>primeros</a:t>
            </a:r>
            <a:r>
              <a:rPr lang="en-GB" dirty="0"/>
              <a:t> </a:t>
            </a:r>
            <a:r>
              <a:rPr lang="en-GB" dirty="0" err="1"/>
              <a:t>auxilios</a:t>
            </a:r>
            <a:endParaRPr dirty="0"/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 dirty="0" err="1"/>
              <a:t>Brigadistas</a:t>
            </a:r>
            <a:r>
              <a:rPr lang="en-GB" dirty="0"/>
              <a:t> de </a:t>
            </a:r>
            <a:r>
              <a:rPr lang="en-GB" dirty="0" err="1"/>
              <a:t>evacuación</a:t>
            </a:r>
            <a:r>
              <a:rPr lang="en-GB" dirty="0"/>
              <a:t> </a:t>
            </a:r>
            <a:r>
              <a:rPr lang="en-GB" dirty="0" err="1"/>
              <a:t>búsqueda</a:t>
            </a:r>
            <a:r>
              <a:rPr lang="en-GB" dirty="0"/>
              <a:t> y </a:t>
            </a:r>
            <a:r>
              <a:rPr lang="en-GB" dirty="0" err="1"/>
              <a:t>rescate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608307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01215" y="116632"/>
            <a:ext cx="7499177" cy="720080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latin typeface="Arial" pitchFamily="34" charset="0"/>
                <a:cs typeface="Arial" pitchFamily="34" charset="0"/>
              </a:rPr>
              <a:t>ESQUEMA DEL PLAN DE CONTINGENCIA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hape 218"/>
          <p:cNvSpPr txBox="1">
            <a:spLocks/>
          </p:cNvSpPr>
          <p:nvPr/>
        </p:nvSpPr>
        <p:spPr>
          <a:xfrm>
            <a:off x="318968" y="836712"/>
            <a:ext cx="2164800" cy="1393800"/>
          </a:xfrm>
          <a:prstGeom prst="rect">
            <a:avLst/>
          </a:prstGeom>
          <a:solidFill>
            <a:srgbClr val="0070C0"/>
          </a:solidFill>
        </p:spPr>
        <p:txBody>
          <a:bodyPr spcFirstLastPara="1" vert="horz" wrap="square" lIns="91425" tIns="91425" rIns="91425" bIns="91425" anchor="t" anchorCtr="0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600"/>
              </a:spcAft>
              <a:buFont typeface="Wingdings"/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DESIGNACIÓN DEL LOS LÍDERES DE PISO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hape 219"/>
          <p:cNvSpPr txBox="1">
            <a:spLocks/>
          </p:cNvSpPr>
          <p:nvPr/>
        </p:nvSpPr>
        <p:spPr>
          <a:xfrm>
            <a:off x="2431604" y="836712"/>
            <a:ext cx="3174300" cy="1393800"/>
          </a:xfrm>
          <a:prstGeom prst="rect">
            <a:avLst/>
          </a:prstGeom>
          <a:solidFill>
            <a:srgbClr val="0070C0"/>
          </a:solidFill>
        </p:spPr>
        <p:txBody>
          <a:bodyPr spcFirstLastPara="1" vert="horz" wrap="square" lIns="91425" tIns="91425" rIns="91425" bIns="91425" anchor="t" anchorCtr="0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Wingdings"/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CAPACITACIÓN A LOS LÍDERES PARA ACTUAR BAJO MECANISMOS DE ALERTAS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hape 220"/>
          <p:cNvSpPr txBox="1">
            <a:spLocks/>
          </p:cNvSpPr>
          <p:nvPr/>
        </p:nvSpPr>
        <p:spPr>
          <a:xfrm>
            <a:off x="5605904" y="836712"/>
            <a:ext cx="3174300" cy="1393800"/>
          </a:xfrm>
          <a:prstGeom prst="rect">
            <a:avLst/>
          </a:prstGeom>
          <a:solidFill>
            <a:srgbClr val="0070C0"/>
          </a:solidFill>
        </p:spPr>
        <p:txBody>
          <a:bodyPr spcFirstLastPara="1" vert="horz" wrap="square" lIns="91425" tIns="91425" rIns="91425" bIns="91425" anchor="t" anchorCtr="0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Wingdings"/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CAPACITACIÓN: USO DE LA CADENA DE LLAMADAS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Shape 221"/>
          <p:cNvGraphicFramePr/>
          <p:nvPr>
            <p:extLst>
              <p:ext uri="{D42A27DB-BD31-4B8C-83A1-F6EECF244321}">
                <p14:modId xmlns:p14="http://schemas.microsoft.com/office/powerpoint/2010/main" val="4137593340"/>
              </p:ext>
            </p:extLst>
          </p:nvPr>
        </p:nvGraphicFramePr>
        <p:xfrm>
          <a:off x="395536" y="2420888"/>
          <a:ext cx="3312368" cy="330654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74827"/>
                <a:gridCol w="2137541"/>
              </a:tblGrid>
              <a:tr h="518887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Nivel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de 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Alerta</a:t>
                      </a:r>
                      <a:endParaRPr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Comportamiento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de la 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amenaza</a:t>
                      </a:r>
                      <a:endParaRPr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43634"/>
                    </a:solidFill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Blanca</a:t>
                      </a:r>
                      <a:endParaRPr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Existe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una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amenaza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potencial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,</a:t>
                      </a:r>
                      <a:endParaRPr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pero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no se 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está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desarrollando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un 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evento</a:t>
                      </a:r>
                      <a:endParaRPr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Amarilla</a:t>
                      </a:r>
                      <a:endParaRPr sz="105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Aumento dramático de las anteriores anomalías del evento o fenómeno</a:t>
                      </a:r>
                      <a:endParaRPr sz="105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522391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Naranja</a:t>
                      </a:r>
                      <a:endParaRPr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Aumento dramático de las anteriores anomalías del evento o fenómeno</a:t>
                      </a:r>
                      <a:endParaRPr sz="105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</a:tr>
              <a:tr h="506231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Roja</a:t>
                      </a:r>
                      <a:endParaRPr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Evento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en 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curso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y 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eminente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desastre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potencial</a:t>
                      </a:r>
                      <a:endParaRPr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Shape 222"/>
          <p:cNvGraphicFramePr/>
          <p:nvPr>
            <p:extLst>
              <p:ext uri="{D42A27DB-BD31-4B8C-83A1-F6EECF244321}">
                <p14:modId xmlns:p14="http://schemas.microsoft.com/office/powerpoint/2010/main" val="1977872719"/>
              </p:ext>
            </p:extLst>
          </p:nvPr>
        </p:nvGraphicFramePr>
        <p:xfrm>
          <a:off x="3779912" y="2348880"/>
          <a:ext cx="4968552" cy="363602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22759"/>
                <a:gridCol w="1830520"/>
                <a:gridCol w="815273"/>
              </a:tblGrid>
              <a:tr h="343890">
                <a:tc gridSpan="3"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SOPORTE DE MÉDICO Y DE ENTIDADES DE AUXILIO</a:t>
                      </a:r>
                      <a:endParaRPr sz="1400" b="1" dirty="0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44450" marR="44450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3231">
                <a:tc>
                  <a:txBody>
                    <a:bodyPr/>
                    <a:lstStyle/>
                    <a:p>
                      <a:pPr marL="63500" marR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SISTEMA DE EMERGENCIA</a:t>
                      </a:r>
                      <a:endParaRPr sz="1000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44450" marR="44450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AYUDA</a:t>
                      </a:r>
                      <a:r>
                        <a:rPr lang="en-GB" sz="1000" dirty="0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000" dirty="0" err="1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CIUDADANA</a:t>
                      </a:r>
                      <a:endParaRPr sz="1000" dirty="0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44450" marR="44450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911</a:t>
                      </a:r>
                      <a:endParaRPr sz="1000" dirty="0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44450" marR="44450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3231">
                <a:tc>
                  <a:txBody>
                    <a:bodyPr/>
                    <a:lstStyle/>
                    <a:p>
                      <a:pPr marL="63500" marR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BOMBEROS</a:t>
                      </a:r>
                      <a:endParaRPr sz="1000" dirty="0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44450" marR="44450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102</a:t>
                      </a:r>
                      <a:endParaRPr sz="1000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44450" marR="44450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3231">
                <a:tc>
                  <a:txBody>
                    <a:bodyPr/>
                    <a:lstStyle/>
                    <a:p>
                      <a:pPr marL="63500" marR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POLICIA</a:t>
                      </a:r>
                      <a:endParaRPr sz="1000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44450" marR="44450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101</a:t>
                      </a:r>
                      <a:endParaRPr sz="1000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44450" marR="44450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66527">
                <a:tc>
                  <a:txBody>
                    <a:bodyPr/>
                    <a:lstStyle/>
                    <a:p>
                      <a:pPr marL="63500" marR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CLINICA</a:t>
                      </a:r>
                      <a:r>
                        <a:rPr lang="en-GB" sz="1000" dirty="0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PASTEUR</a:t>
                      </a:r>
                      <a:endParaRPr sz="1000" dirty="0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44450" marR="44450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Eloy Alfaro y Alemania</a:t>
                      </a:r>
                      <a:endParaRPr sz="1000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44450" marR="44450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2992400</a:t>
                      </a:r>
                      <a:endParaRPr sz="1000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  <a:p>
                      <a:pPr marL="63500" marR="635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2992401</a:t>
                      </a:r>
                      <a:endParaRPr sz="1000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44450" marR="44450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66527">
                <a:tc>
                  <a:txBody>
                    <a:bodyPr/>
                    <a:lstStyle/>
                    <a:p>
                      <a:pPr marL="63500" marR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H. METROPOLITANO</a:t>
                      </a:r>
                      <a:endParaRPr sz="1000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44450" marR="44450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Mariana de </a:t>
                      </a:r>
                      <a:r>
                        <a:rPr lang="en-GB" sz="1000" dirty="0" err="1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Jesús</a:t>
                      </a:r>
                      <a:r>
                        <a:rPr lang="en-GB" sz="1000" dirty="0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y Occidental</a:t>
                      </a:r>
                      <a:endParaRPr sz="1000" dirty="0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44450" marR="44450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3998001</a:t>
                      </a:r>
                      <a:endParaRPr sz="1000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  <a:p>
                      <a:pPr marL="63500" marR="635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3998004</a:t>
                      </a:r>
                      <a:endParaRPr sz="1000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44450" marR="44450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3231">
                <a:tc>
                  <a:txBody>
                    <a:bodyPr/>
                    <a:lstStyle/>
                    <a:p>
                      <a:pPr marL="63500" marR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CRUZ ROJA</a:t>
                      </a:r>
                      <a:endParaRPr sz="1000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44450" marR="44450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Av. Gran Colombia y </a:t>
                      </a:r>
                      <a:r>
                        <a:rPr lang="en-GB" sz="1000" dirty="0" err="1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Elizalde</a:t>
                      </a:r>
                      <a:endParaRPr sz="1000" dirty="0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44450" marR="44450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2582482</a:t>
                      </a:r>
                      <a:endParaRPr sz="1000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44450" marR="44450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66527">
                <a:tc>
                  <a:txBody>
                    <a:bodyPr/>
                    <a:lstStyle/>
                    <a:p>
                      <a:pPr marL="63500" marR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H . MILITAR</a:t>
                      </a:r>
                      <a:endParaRPr sz="1000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44450" marR="44450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Av. </a:t>
                      </a:r>
                      <a:r>
                        <a:rPr lang="en-GB" sz="1000" dirty="0" err="1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Quehaceres</a:t>
                      </a:r>
                      <a:r>
                        <a:rPr lang="en-GB" sz="1000" dirty="0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del </a:t>
                      </a:r>
                      <a:r>
                        <a:rPr lang="en-GB" sz="1000" dirty="0" err="1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Medio</a:t>
                      </a:r>
                      <a:endParaRPr sz="1000" dirty="0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44450" marR="44450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2568011</a:t>
                      </a:r>
                      <a:endParaRPr sz="1000" dirty="0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  <a:p>
                      <a:pPr marL="63500" marR="635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2565616</a:t>
                      </a:r>
                      <a:endParaRPr sz="1000" dirty="0"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44450" marR="44450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5305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049487" y="44624"/>
            <a:ext cx="3178697" cy="720080"/>
          </a:xfrm>
        </p:spPr>
        <p:txBody>
          <a:bodyPr>
            <a:normAutofit/>
          </a:bodyPr>
          <a:lstStyle/>
          <a:p>
            <a:r>
              <a:rPr lang="es-EC" b="1" dirty="0" smtClean="0">
                <a:latin typeface="Arial" pitchFamily="34" charset="0"/>
                <a:cs typeface="Arial" pitchFamily="34" charset="0"/>
              </a:rPr>
              <a:t>EJECUCIÓN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836712"/>
            <a:ext cx="4248472" cy="720080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VÍAS DE EVACUACIÓN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1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8" r="22946" b="3529"/>
          <a:stretch>
            <a:fillRect/>
          </a:stretch>
        </p:blipFill>
        <p:spPr bwMode="auto">
          <a:xfrm>
            <a:off x="2591780" y="1484784"/>
            <a:ext cx="4356484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466571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2771800" y="-171400"/>
            <a:ext cx="4248472" cy="720080"/>
          </a:xfrm>
          <a:prstGeom prst="rect">
            <a:avLst/>
          </a:prstGeom>
        </p:spPr>
        <p:txBody>
          <a:bodyPr vert="horz" anchor="b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ZONAS DE SEGURIDAD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293302"/>
            <a:ext cx="4392488" cy="2403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95"/>
          <p:cNvSpPr>
            <a:spLocks noChangeArrowheads="1"/>
          </p:cNvSpPr>
          <p:nvPr/>
        </p:nvSpPr>
        <p:spPr bwMode="auto">
          <a:xfrm>
            <a:off x="3131840" y="1052736"/>
            <a:ext cx="1800200" cy="942975"/>
          </a:xfrm>
          <a:prstGeom prst="wedgeEllipseCallout">
            <a:avLst>
              <a:gd name="adj1" fmla="val -86270"/>
              <a:gd name="adj2" fmla="val 170000"/>
            </a:avLst>
          </a:prstGeom>
          <a:solidFill>
            <a:srgbClr val="0070C0"/>
          </a:solidFill>
          <a:ln w="952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200" b="1" dirty="0">
                <a:effectLst/>
                <a:latin typeface="Arial" pitchFamily="34" charset="0"/>
                <a:ea typeface="Calibri"/>
                <a:cs typeface="Arial" pitchFamily="34" charset="0"/>
              </a:rPr>
              <a:t>ZONA DE SEGURIDAD  No. 01</a:t>
            </a:r>
            <a:endParaRPr lang="es-ES" sz="1200" b="1" dirty="0"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200" b="1" dirty="0">
                <a:effectLst/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es-ES" sz="1200" b="1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897" y="2293302"/>
            <a:ext cx="4219575" cy="240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AutoShape 597"/>
          <p:cNvSpPr>
            <a:spLocks noChangeArrowheads="1"/>
          </p:cNvSpPr>
          <p:nvPr/>
        </p:nvSpPr>
        <p:spPr bwMode="auto">
          <a:xfrm>
            <a:off x="6516216" y="1117873"/>
            <a:ext cx="1781175" cy="942975"/>
          </a:xfrm>
          <a:prstGeom prst="wedgeEllipseCallout">
            <a:avLst>
              <a:gd name="adj1" fmla="val -48824"/>
              <a:gd name="adj2" fmla="val 120301"/>
            </a:avLst>
          </a:prstGeom>
          <a:solidFill>
            <a:srgbClr val="0070C0"/>
          </a:solidFill>
          <a:ln w="952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200" b="1" dirty="0">
                <a:effectLst/>
                <a:latin typeface="Arial" pitchFamily="34" charset="0"/>
                <a:ea typeface="Calibri"/>
                <a:cs typeface="Arial" pitchFamily="34" charset="0"/>
              </a:rPr>
              <a:t>ZONA DE SEGURIDAD No. 02</a:t>
            </a:r>
            <a:endParaRPr lang="es-ES" sz="1200" dirty="0"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200" dirty="0">
                <a:effectLst/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es-ES" sz="1200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61055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1763688" y="-99392"/>
            <a:ext cx="5688632" cy="720080"/>
          </a:xfrm>
          <a:prstGeom prst="rect">
            <a:avLst/>
          </a:prstGeom>
        </p:spPr>
        <p:txBody>
          <a:bodyPr vert="horz" anchor="b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SISTEMAS DE ALARMA Y ALERTA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187624" y="1484784"/>
            <a:ext cx="6696744" cy="310854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1054100" lvl="1" indent="-457200">
              <a:buSzPts val="1400"/>
              <a:buFont typeface="Wingdings" pitchFamily="2" charset="2"/>
              <a:buChar char="§"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Instalación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de un alarma acústica y luminosa en todos los pisos.</a:t>
            </a:r>
          </a:p>
          <a:p>
            <a:pPr marL="1054100" lvl="1" indent="-457200">
              <a:buSzPts val="1400"/>
              <a:buFont typeface="Arial" pitchFamily="34" charset="0"/>
              <a:buChar char="•"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Instalación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de detectores de humo en todos los pisos.</a:t>
            </a:r>
          </a:p>
          <a:p>
            <a:pPr marL="1054100" lvl="1" indent="-457200">
              <a:buSzPts val="1400"/>
              <a:buFont typeface="Arial" pitchFamily="34" charset="0"/>
              <a:buChar char="•"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Instalación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de bocinas de alarma.</a:t>
            </a:r>
          </a:p>
          <a:p>
            <a:pPr marL="1054100" lvl="1" indent="-457200">
              <a:buSzPts val="1400"/>
              <a:buFont typeface="Arial" pitchFamily="34" charset="0"/>
              <a:buChar char="•"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Instalación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de placas manuales de alarma.</a:t>
            </a:r>
          </a:p>
        </p:txBody>
      </p:sp>
    </p:spTree>
    <p:extLst>
      <p:ext uri="{BB962C8B-B14F-4D97-AF65-F5344CB8AC3E}">
        <p14:creationId xmlns:p14="http://schemas.microsoft.com/office/powerpoint/2010/main" val="108467689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8816" y="44624"/>
            <a:ext cx="7467600" cy="868958"/>
          </a:xfrm>
        </p:spPr>
        <p:txBody>
          <a:bodyPr>
            <a:noAutofit/>
          </a:bodyPr>
          <a:lstStyle/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DELIMITACIÓN  Y FORMULACIÓN DEL PROBLEMA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930949"/>
              </p:ext>
            </p:extLst>
          </p:nvPr>
        </p:nvGraphicFramePr>
        <p:xfrm>
          <a:off x="704800" y="908720"/>
          <a:ext cx="74676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99930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1547664" y="-171400"/>
            <a:ext cx="5688632" cy="720080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SISTEMAS DE COMUNICACIÓN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3568" y="1399416"/>
            <a:ext cx="7416824" cy="267765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1054100" lvl="1" indent="-457200">
              <a:buClr>
                <a:srgbClr val="000000"/>
              </a:buClr>
              <a:buSzPts val="1400"/>
              <a:buFont typeface="Arial" pitchFamily="34" charset="0"/>
              <a:buChar char="•"/>
            </a:pP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Motorolas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para los líderes de piso, en caso de limitarse las vías telefónicas y redes de cobertura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054100" lvl="1" indent="-457200">
              <a:buClr>
                <a:srgbClr val="000000"/>
              </a:buClr>
              <a:buSzPts val="1400"/>
              <a:buFont typeface="Arial" pitchFamily="34" charset="0"/>
              <a:buChar char="•"/>
            </a:pPr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marL="1054100" lvl="1" indent="-457200">
              <a:buClr>
                <a:srgbClr val="000000"/>
              </a:buClr>
              <a:buSzPts val="1400"/>
              <a:buFont typeface="Arial" pitchFamily="34" charset="0"/>
              <a:buChar char="•"/>
            </a:pPr>
            <a:r>
              <a:rPr lang="es-ES" sz="2800" dirty="0">
                <a:latin typeface="Arial" pitchFamily="34" charset="0"/>
                <a:cs typeface="Arial" pitchFamily="34" charset="0"/>
              </a:rPr>
              <a:t>Instalación de un sistema de altavoces interno en salidas de energía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1088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3131840" y="-99392"/>
            <a:ext cx="2736304" cy="72008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EVACUACIÓN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43608" y="1124744"/>
            <a:ext cx="7416824" cy="397031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914400" lvl="1" indent="-317500">
              <a:buClr>
                <a:srgbClr val="000000"/>
              </a:buClr>
              <a:buSzPts val="1400"/>
              <a:buChar char="○"/>
            </a:pPr>
            <a:r>
              <a:rPr lang="es-ES" sz="2800" dirty="0">
                <a:latin typeface="Arial" pitchFamily="34" charset="0"/>
                <a:cs typeface="Arial" pitchFamily="34" charset="0"/>
              </a:rPr>
              <a:t>Los Líderes de Pisos estarán a cargo de la evacuación, con la colaboración de los brigadistas.</a:t>
            </a:r>
          </a:p>
          <a:p>
            <a:pPr marL="914400" lvl="1" indent="-317500">
              <a:buClr>
                <a:srgbClr val="000000"/>
              </a:buClr>
              <a:buSzPts val="1400"/>
              <a:buChar char="○"/>
            </a:pPr>
            <a:r>
              <a:rPr lang="es-ES" sz="2800" dirty="0">
                <a:latin typeface="Arial" pitchFamily="34" charset="0"/>
                <a:cs typeface="Arial" pitchFamily="34" charset="0"/>
              </a:rPr>
              <a:t>Las acciones de evacuación están determinadas según el tipo de siniestro, ejemplo si es un incendio o un sismo.</a:t>
            </a:r>
          </a:p>
          <a:p>
            <a:pPr marL="914400" lvl="1" indent="-317500">
              <a:buClr>
                <a:srgbClr val="000000"/>
              </a:buClr>
              <a:buSzPts val="1400"/>
              <a:buChar char="○"/>
            </a:pPr>
            <a:r>
              <a:rPr lang="es-ES" sz="2800" dirty="0">
                <a:latin typeface="Arial" pitchFamily="34" charset="0"/>
                <a:cs typeface="Arial" pitchFamily="34" charset="0"/>
              </a:rPr>
              <a:t>Deberán seguir las instrucciones del Líder del Piso.</a:t>
            </a:r>
          </a:p>
          <a:p>
            <a:pPr marL="914400" lvl="1" indent="-317500">
              <a:buClr>
                <a:srgbClr val="000000"/>
              </a:buClr>
              <a:buSzPts val="1400"/>
              <a:buChar char="○"/>
            </a:pPr>
            <a:r>
              <a:rPr lang="es-ES" sz="2800" dirty="0">
                <a:latin typeface="Arial" pitchFamily="34" charset="0"/>
                <a:cs typeface="Arial" pitchFamily="34" charset="0"/>
              </a:rPr>
              <a:t>Mantenga siempre la calma.</a:t>
            </a:r>
          </a:p>
        </p:txBody>
      </p:sp>
    </p:spTree>
    <p:extLst>
      <p:ext uri="{BB962C8B-B14F-4D97-AF65-F5344CB8AC3E}">
        <p14:creationId xmlns:p14="http://schemas.microsoft.com/office/powerpoint/2010/main" val="237224761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1835696" y="-171400"/>
            <a:ext cx="5688632" cy="72008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CASO DE SISMOS O TEMBLORES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259632" y="980728"/>
            <a:ext cx="7416824" cy="409342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Recuerde que el edificio es a prueba de terremotos.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Mantenga la calma y trasmítasela a los demás ocupantes.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Ayudar a menores, ancianos y discapacitados llevándolos a un lugar seguro.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No abandone el edificio ni se traslade internamente, ubíquese en un lugar de mayor seguridad, como los que se señalan a continuación: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Bajo mesas o muebles.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Bajo dinteles de puertas.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Si fuera necesario evacuar se avisará oportunamente.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Aléjese de ventanas y elementos colgantes.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Aléjese de lugares donde existan objetos en altura, que pudieran caer. </a:t>
            </a:r>
          </a:p>
        </p:txBody>
      </p:sp>
    </p:spTree>
    <p:extLst>
      <p:ext uri="{BB962C8B-B14F-4D97-AF65-F5344CB8AC3E}">
        <p14:creationId xmlns:p14="http://schemas.microsoft.com/office/powerpoint/2010/main" val="279011746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1619672" y="-171400"/>
            <a:ext cx="6552728" cy="72008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CASO DE ERUPCIONES VOLCÁNICAS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259632" y="1124744"/>
            <a:ext cx="7416824" cy="409342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Comprende el período correspondiente a la alerta amarilla y la alerta naranja.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Informar al personal y difusión de los posibles peligros y riesgos ante una erupción volcánica, dictando conferencias y seminarios programados.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Actualización y desarrollo del Plan de Emergencia ante una erupción volcánica.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Identificación de las áreas, instalaciones y servicios que podrían ser afectados por la erupción.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>
                <a:latin typeface="Arial" pitchFamily="34" charset="0"/>
                <a:cs typeface="Arial" pitchFamily="34" charset="0"/>
              </a:rPr>
              <a:t>En el caso que la situación determine la posibilidad de evacuar o abandonar la instalación, se organizará un Grupo de Protección y Control que procederán a hacerse cargo de la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instalación. 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55155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1619672" y="-99392"/>
            <a:ext cx="6552728" cy="72008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CASO DE INUNDACIONES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187624" y="908720"/>
            <a:ext cx="7416824" cy="452431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Cortar el suministro eléctrico de las zonas afectadas.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Cortar el suministro de agua potable, en el sector en que se registra la inundación.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El personal del edificio deberá comunicarse en forma inmediata con el encargado de mantención o con una empresa para realizar las reparaciones.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Ubicar en altura objetos, insumos y otros, que pudiesen ser afectados por el contacto con el agua. 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69133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395536" y="-171400"/>
            <a:ext cx="8568952" cy="720080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ACTIVIDADES RELACIONADAS CON LA ADMINISTRACIÓN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3568" y="692696"/>
            <a:ext cx="7416824" cy="517064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Una vez detectada la emergencia, deberá mantenerse siempre en contacto a través del personal de seguridad del Edificio de la Comandancia General del Ejército o de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confianza.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Mantenga 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un protocolo escrito para utilizar en estas operaciones y el número de emergencia de la empresa responsable.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Si no es posible realizar el rescate y no tiene la capacitación o confianza necesaria, llame inmediatamente a Bomberos, para que ellos realicen el rescate.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Si en la cabina donde se encuentran personas atrapadas hay presencia de humo o gases, llame de inmediato a los Bomberos. 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s-E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3906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1115616" y="-27384"/>
            <a:ext cx="6984776" cy="72008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FACTIBIILIDAD DE LA PROPUESTA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3568" y="1124744"/>
            <a:ext cx="7416824" cy="449353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espera que el impacto total del proyecto sea más amplio con el tiempo que el alcanzado en el área estricta de implementación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Comprenderá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en destinar a apoyar intervenciones de prevención y mitigación a nivel local como nacional, coadyuvando con el objetivo general de asegurar la capacidad de supervivencia y promover una cultura de prevención de los Servidores Públicos y así tratar de reducir la probabilidad de las pérdidas humanas y materiales a un nivel mínimo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aceptable.</a:t>
            </a:r>
            <a:endParaRPr lang="es-ES" sz="2400" dirty="0"/>
          </a:p>
          <a:p>
            <a:pPr marL="342900" lvl="0" indent="-342900">
              <a:buFont typeface="Arial" pitchFamily="34" charset="0"/>
              <a:buChar char="•"/>
            </a:pPr>
            <a:endParaRPr lang="es-E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34404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1187624" y="-99392"/>
            <a:ext cx="6912768" cy="72008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FACTIBIILIDAD DE LA PROPUESTA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99592" y="908720"/>
            <a:ext cx="7416824" cy="483209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Capacitación 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de capacitadores en preparación y respuesta ante emergencias.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Incorporación de actividades de prevención en los presupuestos de la Entidad.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Intercambio de mejores prácticas con los ciudadanos locales.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Respaldo a la creación de alianzas entre los actores clave – redes de miembros públicos, privados y civiles – quienes pueden desarrollar normas, embarcarse en actividades integradas y monitorear progresos y cumplimiento.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Participación de autoridades de manera que puedan generalizar el enfoque en otras entidades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2200" dirty="0"/>
          </a:p>
          <a:p>
            <a:pPr marL="342900" lvl="0" indent="-342900">
              <a:buFont typeface="Arial" pitchFamily="34" charset="0"/>
              <a:buChar char="•"/>
            </a:pPr>
            <a:endParaRPr lang="es-E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46901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2771800" y="-99392"/>
            <a:ext cx="2736304" cy="72008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recursos</a:t>
            </a:r>
            <a:endPara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3568" y="1124744"/>
            <a:ext cx="7992888" cy="135421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HUMANOS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Funcionarios públicos (militares y civiles) 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Colaboración de otras Instituciones.</a:t>
            </a:r>
            <a:endParaRPr lang="es-ES" sz="2000" dirty="0"/>
          </a:p>
          <a:p>
            <a:pPr marL="342900" lvl="0" indent="-342900">
              <a:buFont typeface="Arial" pitchFamily="34" charset="0"/>
              <a:buChar char="•"/>
            </a:pP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83568" y="2780928"/>
            <a:ext cx="7992888" cy="132343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TÉCNICOS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Sistemas de alarmas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Sistemas de CCTV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Sistemas de detección de humo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83568" y="4437112"/>
            <a:ext cx="7992888" cy="101566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ECONÓMICOS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Los asignados a la Dirección del Sistema Integrado de Seguridad. 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Aporte del Estado.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7431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4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2123728" y="-99392"/>
            <a:ext cx="4464496" cy="72008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recomendaciones</a:t>
            </a:r>
            <a:endPara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11560" y="1268760"/>
            <a:ext cx="8136904" cy="409342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Todos los ocupantes del edificio deben estar en conocimiento de la ubicación de los sistemas de protección, extinción, alarmas y comunicaciones. Si Ud. no lo sabe, solicite que una persona idónea le instruya al respecto.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Se debe tener presente que la evacuación siempre debe realizarse hacia la planta baja, hacia el Punto de Reunión.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El resultado de una evacuación dependerá en gran parte de la cooperación de los usuarios para con los Líderes de Pisos, por lo que deberán mantener el orden y dar cumplimiento a las instrucciones.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El Líder de Piso debe dar las instrucciones en forma clara y precisa; cualquier vacilación puede tener una incidencia negativa en las operaciones. </a:t>
            </a:r>
          </a:p>
        </p:txBody>
      </p:sp>
    </p:spTree>
    <p:extLst>
      <p:ext uri="{BB962C8B-B14F-4D97-AF65-F5344CB8AC3E}">
        <p14:creationId xmlns:p14="http://schemas.microsoft.com/office/powerpoint/2010/main" val="105558374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44624"/>
            <a:ext cx="4824536" cy="724942"/>
          </a:xfrm>
        </p:spPr>
        <p:txBody>
          <a:bodyPr/>
          <a:lstStyle/>
          <a:p>
            <a:r>
              <a:rPr lang="es-EC" b="1" dirty="0" smtClean="0">
                <a:latin typeface="Arial" pitchFamily="34" charset="0"/>
                <a:cs typeface="Arial" pitchFamily="34" charset="0"/>
              </a:rPr>
              <a:t>OBJETIVOS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340903"/>
              </p:ext>
            </p:extLst>
          </p:nvPr>
        </p:nvGraphicFramePr>
        <p:xfrm>
          <a:off x="827584" y="1052736"/>
          <a:ext cx="7467600" cy="172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506278"/>
              </p:ext>
            </p:extLst>
          </p:nvPr>
        </p:nvGraphicFramePr>
        <p:xfrm>
          <a:off x="827584" y="2852936"/>
          <a:ext cx="741682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5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2339752" y="-99392"/>
            <a:ext cx="4608512" cy="72008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recomendaciones</a:t>
            </a:r>
            <a:endPara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3568" y="1196752"/>
            <a:ext cx="8136904" cy="34778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evacuación se efectuará a partir del piso afectado y luego por los pisos inmediatamente superiores e inferiores, para seguidamente continuar con los demás de acuerdo a las condiciones imperantes.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Los Líderes de Pisos y Brigadistas deben procurar que los grupos se mantengan compactados hasta la llegada a la Zona de Seguridad.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Una vez reunidos la Comunidad en la Zona de Seguridad, los Líderes de Piso deberán hacer un recuento de las personas que se encuentren a su cargo e informar sobre aquellos residentes que se encontraban ausentes al momento de producirse la emergencia. </a:t>
            </a:r>
          </a:p>
        </p:txBody>
      </p:sp>
    </p:spTree>
    <p:extLst>
      <p:ext uri="{BB962C8B-B14F-4D97-AF65-F5344CB8AC3E}">
        <p14:creationId xmlns:p14="http://schemas.microsoft.com/office/powerpoint/2010/main" val="31079564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47664" y="2924944"/>
            <a:ext cx="6460232" cy="1512168"/>
          </a:xfrm>
        </p:spPr>
        <p:txBody>
          <a:bodyPr>
            <a:normAutofit/>
          </a:bodyPr>
          <a:lstStyle/>
          <a:p>
            <a:pPr algn="ctr"/>
            <a:r>
              <a:rPr lang="es-ES" sz="4500" dirty="0" smtClean="0">
                <a:latin typeface="Arial" pitchFamily="34" charset="0"/>
                <a:cs typeface="Arial" pitchFamily="34" charset="0"/>
              </a:rPr>
              <a:t>MUCHAS GRACIAS POR SU ATENCIÓN</a:t>
            </a:r>
            <a:endParaRPr lang="en-US" sz="4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Imagen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594" y="764704"/>
            <a:ext cx="666377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1770"/>
            <a:ext cx="7467600" cy="652934"/>
          </a:xfrm>
        </p:spPr>
        <p:txBody>
          <a:bodyPr/>
          <a:lstStyle/>
          <a:p>
            <a:r>
              <a:rPr lang="es-EC" sz="2800" b="1" dirty="0" smtClean="0">
                <a:latin typeface="Arial" pitchFamily="34" charset="0"/>
                <a:cs typeface="Arial" pitchFamily="34" charset="0"/>
              </a:rPr>
              <a:t>JUSTIFICACIÓN DE LA INVESTIGACIÓN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11666"/>
              </p:ext>
            </p:extLst>
          </p:nvPr>
        </p:nvGraphicFramePr>
        <p:xfrm>
          <a:off x="683568" y="620688"/>
          <a:ext cx="777240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87914601"/>
              </p:ext>
            </p:extLst>
          </p:nvPr>
        </p:nvGraphicFramePr>
        <p:xfrm>
          <a:off x="827584" y="2204864"/>
          <a:ext cx="739214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44624"/>
            <a:ext cx="7067128" cy="652934"/>
          </a:xfrm>
        </p:spPr>
        <p:txBody>
          <a:bodyPr>
            <a:noAutofit/>
          </a:bodyPr>
          <a:lstStyle/>
          <a:p>
            <a:r>
              <a:rPr lang="es-EC" sz="3200" b="1" dirty="0" smtClean="0">
                <a:latin typeface="Arial" pitchFamily="34" charset="0"/>
                <a:cs typeface="Arial" pitchFamily="34" charset="0"/>
              </a:rPr>
              <a:t>PREGUNTA DE INVESTIGACIÓN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94383"/>
              </p:ext>
            </p:extLst>
          </p:nvPr>
        </p:nvGraphicFramePr>
        <p:xfrm>
          <a:off x="899592" y="836712"/>
          <a:ext cx="7571184" cy="47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-99392"/>
            <a:ext cx="8520600" cy="7636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spcBef>
                <a:spcPct val="0"/>
              </a:spcBef>
            </a:pPr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OPERACIONALIZACIÓN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DE VARIABLES</a:t>
            </a:r>
            <a:endParaRPr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4" name="Shape 84"/>
          <p:cNvGraphicFramePr/>
          <p:nvPr>
            <p:extLst>
              <p:ext uri="{D42A27DB-BD31-4B8C-83A1-F6EECF244321}">
                <p14:modId xmlns:p14="http://schemas.microsoft.com/office/powerpoint/2010/main" val="1007116384"/>
              </p:ext>
            </p:extLst>
          </p:nvPr>
        </p:nvGraphicFramePr>
        <p:xfrm>
          <a:off x="395536" y="764704"/>
          <a:ext cx="8424935" cy="50405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28391"/>
                <a:gridCol w="1152128"/>
                <a:gridCol w="1224136"/>
                <a:gridCol w="1152128"/>
                <a:gridCol w="1368152"/>
              </a:tblGrid>
              <a:tr h="551566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Concepto</a:t>
                      </a:r>
                      <a:endParaRPr sz="13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Categoría</a:t>
                      </a:r>
                      <a:endParaRPr sz="13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Fuentes</a:t>
                      </a:r>
                      <a:endParaRPr sz="13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Indicador</a:t>
                      </a:r>
                      <a:endParaRPr sz="13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Instrumentos</a:t>
                      </a:r>
                      <a:endParaRPr sz="13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16184"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sng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Desastre</a:t>
                      </a:r>
                      <a:r>
                        <a:rPr lang="en-GB" sz="1300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natural.- 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Hace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referencia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a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las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enormes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pérdidas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materiales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y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vidas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humanas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ocasionadas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por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eventos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o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fenómenos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naturales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,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como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terremotos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, </a:t>
                      </a:r>
                      <a:r>
                        <a:rPr lang="en-GB" sz="13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inundaciones</a:t>
                      </a: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, </a:t>
                      </a:r>
                      <a:r>
                        <a:rPr lang="en-GB" sz="13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deslizamientos</a:t>
                      </a: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de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tierra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, y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otros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.</a:t>
                      </a:r>
                      <a:endParaRPr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Geográfica</a:t>
                      </a:r>
                      <a:endParaRPr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Levantamiento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de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datos</a:t>
                      </a:r>
                      <a:endParaRPr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6350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Estadísticas</a:t>
                      </a:r>
                      <a:endParaRPr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6350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Encuestas</a:t>
                      </a:r>
                      <a:endParaRPr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  <a:p>
                      <a:pPr marL="25400" marR="6350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Entrevistas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.</a:t>
                      </a:r>
                      <a:endParaRPr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  <a:p>
                      <a:pPr marL="25400" marR="6350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Estadísticas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de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Desastres</a:t>
                      </a:r>
                      <a:endParaRPr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73640"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u="sng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Riesgos</a:t>
                      </a:r>
                      <a:r>
                        <a:rPr lang="en-GB" sz="1300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a la </a:t>
                      </a:r>
                      <a:r>
                        <a:rPr lang="en-GB" sz="1300" u="sng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Integridad</a:t>
                      </a:r>
                      <a:r>
                        <a:rPr lang="en-GB" sz="1300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de </a:t>
                      </a:r>
                      <a:r>
                        <a:rPr lang="en-GB" sz="1300" u="sng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vida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.-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Situaciones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que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afectan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a la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convivencia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y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ponen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en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riesgo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la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integridad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personal o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es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la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probabilidad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que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en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una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comunidad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se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presente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un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desastre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en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función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de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las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amenazas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existentes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y del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grado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de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vulnerabilidad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o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debilidad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para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reaccionar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.</a:t>
                      </a:r>
                      <a:endParaRPr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Seguridad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Ocupacional</a:t>
                      </a:r>
                      <a:endParaRPr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Planes</a:t>
                      </a:r>
                      <a:endParaRPr sz="13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  <a:p>
                      <a:pPr marL="63500" marR="6350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Simulacros</a:t>
                      </a:r>
                      <a:endParaRPr sz="13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Tipos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de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reacción</a:t>
                      </a:r>
                      <a:endParaRPr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  <a:p>
                      <a:pPr marL="63500" marR="6350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Organización</a:t>
                      </a:r>
                      <a:endParaRPr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6350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Encuestas</a:t>
                      </a:r>
                      <a:endParaRPr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  <a:p>
                      <a:pPr marL="25400" marR="6350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Entrevistas</a:t>
                      </a:r>
                      <a:endParaRPr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  <a:p>
                      <a:pPr marL="25400" marR="6350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Análisis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de campo</a:t>
                      </a:r>
                      <a:endParaRPr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  <a:p>
                      <a:pPr marL="25400" marR="6350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Registro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 de planes y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Times New Roman"/>
                        </a:rPr>
                        <a:t>simulacros</a:t>
                      </a:r>
                      <a:endParaRPr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Times New Roman"/>
                      </a:endParaRPr>
                    </a:p>
                  </a:txBody>
                  <a:tcPr marL="68575" marR="68575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884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0824" y="44624"/>
            <a:ext cx="7467600" cy="724942"/>
          </a:xfrm>
        </p:spPr>
        <p:txBody>
          <a:bodyPr/>
          <a:lstStyle/>
          <a:p>
            <a:r>
              <a:rPr lang="es-EC" b="1" dirty="0" smtClean="0">
                <a:latin typeface="Arial" pitchFamily="34" charset="0"/>
                <a:cs typeface="Arial" pitchFamily="34" charset="0"/>
              </a:rPr>
              <a:t>MARCO REFERENCIAL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98714"/>
              </p:ext>
            </p:extLst>
          </p:nvPr>
        </p:nvGraphicFramePr>
        <p:xfrm>
          <a:off x="1115616" y="1196752"/>
          <a:ext cx="77152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44624"/>
            <a:ext cx="5616624" cy="724942"/>
          </a:xfrm>
        </p:spPr>
        <p:txBody>
          <a:bodyPr/>
          <a:lstStyle/>
          <a:p>
            <a:r>
              <a:rPr lang="es-EC" b="1" dirty="0" smtClean="0">
                <a:latin typeface="Arial" pitchFamily="34" charset="0"/>
                <a:cs typeface="Arial" pitchFamily="34" charset="0"/>
              </a:rPr>
              <a:t>MARCO TEÓRICO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944663"/>
              </p:ext>
            </p:extLst>
          </p:nvPr>
        </p:nvGraphicFramePr>
        <p:xfrm>
          <a:off x="961256" y="980729"/>
          <a:ext cx="77152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070947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2517</TotalTime>
  <Words>3076</Words>
  <Application>Microsoft Office PowerPoint</Application>
  <PresentationFormat>Presentación en pantalla (4:3)</PresentationFormat>
  <Paragraphs>344</Paragraphs>
  <Slides>41</Slides>
  <Notes>25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3" baseType="lpstr">
      <vt:lpstr>Diseño personalizado</vt:lpstr>
      <vt:lpstr>CorelDRAW</vt:lpstr>
      <vt:lpstr>DEPARTAMENTO DE SEGURIDAD Y DEFENSA CARRERA DE INGENIERÍA EN SEGURIDAD; MENCIÓN SEGURIDAD PÚBLICA Y PRIVADA </vt:lpstr>
      <vt:lpstr>PLANTEAMIENTO DEL PROBLEMA </vt:lpstr>
      <vt:lpstr>DELIMITACIÓN  Y FORMULACIÓN DEL PROBLEMA</vt:lpstr>
      <vt:lpstr>OBJETIVOS</vt:lpstr>
      <vt:lpstr>JUSTIFICACIÓN DE LA INVESTIGACIÓN</vt:lpstr>
      <vt:lpstr>PREGUNTA DE INVESTIGACIÓN</vt:lpstr>
      <vt:lpstr>OPERACIONALIZACIÓN DE VARIABLES</vt:lpstr>
      <vt:lpstr>MARCO REFERENCIAL</vt:lpstr>
      <vt:lpstr>MARCO TEÓRICO</vt:lpstr>
      <vt:lpstr>MARCO TEÓRICO</vt:lpstr>
      <vt:lpstr>MARCO CONCEPTUAL</vt:lpstr>
      <vt:lpstr>MARCO LEGAL</vt:lpstr>
      <vt:lpstr>Presentación de PowerPoint</vt:lpstr>
      <vt:lpstr>        METODOLOGÍA DE LA INVESTIGACIÓN</vt:lpstr>
      <vt:lpstr>POBLACIÓN Y MUESTRA</vt:lpstr>
      <vt:lpstr>ANÁLISIS E INTERPRETACIÓN DE ENCUENTAS</vt:lpstr>
      <vt:lpstr>Presentación de PowerPoint</vt:lpstr>
      <vt:lpstr>CONCLUSIONES</vt:lpstr>
      <vt:lpstr>RECOMENDACIONES</vt:lpstr>
      <vt:lpstr>PROPUESTA</vt:lpstr>
      <vt:lpstr>ESCENARIO DE RIESGOS</vt:lpstr>
      <vt:lpstr>INSTALACIONES DEL EDIFICIO DE LA COMANDANCIA GENERAL DEL EJERCITO</vt:lpstr>
      <vt:lpstr>AMENAZAS IDENTIFICADAS EN LA INFRAESTRUCTURA DEL EDIFICO</vt:lpstr>
      <vt:lpstr>ESTRUCTURA DE COMITÉ INTERINSTITUCIONAL DE EMERGENCIAS</vt:lpstr>
      <vt:lpstr>BRIGADAS DE EMERGENCIA</vt:lpstr>
      <vt:lpstr>ESQUEMA DEL PLAN DE CONTINGENCIA</vt:lpstr>
      <vt:lpstr>EJECUCIÓN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 POR SU ATENCIÓN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TECNOLÓGICA EQUINOCCIAL</dc:title>
  <dc:creator>Xavier</dc:creator>
  <cp:lastModifiedBy>G40</cp:lastModifiedBy>
  <cp:revision>288</cp:revision>
  <dcterms:created xsi:type="dcterms:W3CDTF">2011-04-26T17:21:25Z</dcterms:created>
  <dcterms:modified xsi:type="dcterms:W3CDTF">2018-03-16T10:30:34Z</dcterms:modified>
</cp:coreProperties>
</file>