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7" r:id="rId10"/>
    <p:sldId id="264" r:id="rId11"/>
    <p:sldId id="268" r:id="rId12"/>
    <p:sldId id="269" r:id="rId13"/>
    <p:sldId id="274" r:id="rId14"/>
    <p:sldId id="273" r:id="rId15"/>
    <p:sldId id="270" r:id="rId16"/>
    <p:sldId id="271" r:id="rId17"/>
    <p:sldId id="272" r:id="rId18"/>
  </p:sldIdLst>
  <p:sldSz cx="12192000" cy="6858000"/>
  <p:notesSz cx="7315200" cy="96012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9A05F4-9184-42EC-90EC-79D4DAEFEA8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881FF7C-0AE4-400E-A465-8538DA8C72C0}">
      <dgm:prSet phldrT="[Texto]"/>
      <dgm:spPr/>
      <dgm:t>
        <a:bodyPr/>
        <a:lstStyle/>
        <a:p>
          <a:pPr algn="just"/>
          <a:r>
            <a:rPr lang="es-MX" dirty="0" smtClean="0"/>
            <a:t>Cumplimiento de tiempos del prototipado</a:t>
          </a:r>
          <a:endParaRPr lang="es-EC" dirty="0"/>
        </a:p>
      </dgm:t>
    </dgm:pt>
    <dgm:pt modelId="{194B6949-C4C2-445A-A89E-7EEA591F306E}" type="parTrans" cxnId="{B6BF5CEB-B529-423C-8EF7-DE2E47CBD952}">
      <dgm:prSet/>
      <dgm:spPr/>
      <dgm:t>
        <a:bodyPr/>
        <a:lstStyle/>
        <a:p>
          <a:pPr algn="just"/>
          <a:endParaRPr lang="es-EC"/>
        </a:p>
      </dgm:t>
    </dgm:pt>
    <dgm:pt modelId="{EE0529F6-C4E4-4869-9C56-8B2377D193E1}" type="sibTrans" cxnId="{B6BF5CEB-B529-423C-8EF7-DE2E47CBD952}">
      <dgm:prSet/>
      <dgm:spPr/>
      <dgm:t>
        <a:bodyPr/>
        <a:lstStyle/>
        <a:p>
          <a:pPr algn="just"/>
          <a:endParaRPr lang="es-EC"/>
        </a:p>
      </dgm:t>
    </dgm:pt>
    <dgm:pt modelId="{098478AA-DBCD-486A-A646-764898125340}">
      <dgm:prSet phldrT="[Texto]"/>
      <dgm:spPr/>
      <dgm:t>
        <a:bodyPr/>
        <a:lstStyle/>
        <a:p>
          <a:pPr algn="just"/>
          <a:r>
            <a:rPr lang="es-MX" dirty="0" smtClean="0"/>
            <a:t>Tiempo ejecutado/Tiempo programado)</a:t>
          </a:r>
          <a:endParaRPr lang="es-EC" dirty="0"/>
        </a:p>
      </dgm:t>
    </dgm:pt>
    <dgm:pt modelId="{DE54ADB5-847F-4F97-A209-51E873157751}" type="parTrans" cxnId="{0126D917-7731-43FB-8C40-FF083FA207E6}">
      <dgm:prSet/>
      <dgm:spPr/>
      <dgm:t>
        <a:bodyPr/>
        <a:lstStyle/>
        <a:p>
          <a:pPr algn="just"/>
          <a:endParaRPr lang="es-EC"/>
        </a:p>
      </dgm:t>
    </dgm:pt>
    <dgm:pt modelId="{C4DB0F11-CFDD-44E4-979F-3A1F8F481B5F}" type="sibTrans" cxnId="{0126D917-7731-43FB-8C40-FF083FA207E6}">
      <dgm:prSet/>
      <dgm:spPr/>
      <dgm:t>
        <a:bodyPr/>
        <a:lstStyle/>
        <a:p>
          <a:pPr algn="just"/>
          <a:endParaRPr lang="es-EC"/>
        </a:p>
      </dgm:t>
    </dgm:pt>
    <dgm:pt modelId="{FA27437D-82EC-48F3-B6A7-4C467B10F2DD}">
      <dgm:prSet phldrT="[Texto]"/>
      <dgm:spPr/>
      <dgm:t>
        <a:bodyPr/>
        <a:lstStyle/>
        <a:p>
          <a:pPr algn="just"/>
          <a:r>
            <a:rPr lang="es-MX" dirty="0" smtClean="0"/>
            <a:t>Meta. 20 días</a:t>
          </a:r>
          <a:endParaRPr lang="es-EC" dirty="0"/>
        </a:p>
      </dgm:t>
    </dgm:pt>
    <dgm:pt modelId="{63063EAD-28A9-4DDE-BFCC-9E961664393B}" type="parTrans" cxnId="{677481BE-892A-410E-BB8E-3896F4339A3E}">
      <dgm:prSet/>
      <dgm:spPr/>
      <dgm:t>
        <a:bodyPr/>
        <a:lstStyle/>
        <a:p>
          <a:pPr algn="just"/>
          <a:endParaRPr lang="es-EC"/>
        </a:p>
      </dgm:t>
    </dgm:pt>
    <dgm:pt modelId="{E27CCC2F-3404-4A9F-954A-5911FAFA23A1}" type="sibTrans" cxnId="{677481BE-892A-410E-BB8E-3896F4339A3E}">
      <dgm:prSet/>
      <dgm:spPr/>
      <dgm:t>
        <a:bodyPr/>
        <a:lstStyle/>
        <a:p>
          <a:pPr algn="just"/>
          <a:endParaRPr lang="es-EC"/>
        </a:p>
      </dgm:t>
    </dgm:pt>
    <dgm:pt modelId="{58B35608-084E-4CD8-87CE-C0B9DABA8864}">
      <dgm:prSet phldrT="[Texto]"/>
      <dgm:spPr/>
      <dgm:t>
        <a:bodyPr/>
        <a:lstStyle/>
        <a:p>
          <a:pPr algn="just"/>
          <a:r>
            <a:rPr lang="es-MX" dirty="0" smtClean="0"/>
            <a:t>Cumplimiento de tiempos en la fabricación de armas</a:t>
          </a:r>
          <a:endParaRPr lang="es-EC" dirty="0"/>
        </a:p>
      </dgm:t>
    </dgm:pt>
    <dgm:pt modelId="{64709837-D1C6-4323-8D5C-4AE2EB360019}" type="parTrans" cxnId="{8E46D3D9-1399-40F0-B9A6-A9A9543017C1}">
      <dgm:prSet/>
      <dgm:spPr/>
      <dgm:t>
        <a:bodyPr/>
        <a:lstStyle/>
        <a:p>
          <a:pPr algn="just"/>
          <a:endParaRPr lang="es-EC"/>
        </a:p>
      </dgm:t>
    </dgm:pt>
    <dgm:pt modelId="{6B3BA990-E43E-4E09-A948-FB66C19AEE26}" type="sibTrans" cxnId="{8E46D3D9-1399-40F0-B9A6-A9A9543017C1}">
      <dgm:prSet/>
      <dgm:spPr/>
      <dgm:t>
        <a:bodyPr/>
        <a:lstStyle/>
        <a:p>
          <a:pPr algn="just"/>
          <a:endParaRPr lang="es-EC"/>
        </a:p>
      </dgm:t>
    </dgm:pt>
    <dgm:pt modelId="{66113137-99C8-4BA7-AFD0-2D5DAD030919}">
      <dgm:prSet phldrT="[Texto]"/>
      <dgm:spPr/>
      <dgm:t>
        <a:bodyPr/>
        <a:lstStyle/>
        <a:p>
          <a:pPr algn="just"/>
          <a:r>
            <a:rPr lang="es-MX" dirty="0" smtClean="0"/>
            <a:t>Tiempo ejecutado/Tiempo programado)</a:t>
          </a:r>
          <a:endParaRPr lang="es-EC" dirty="0"/>
        </a:p>
      </dgm:t>
    </dgm:pt>
    <dgm:pt modelId="{9AD143A5-5AB5-4757-86E4-7A2099C51B7A}" type="parTrans" cxnId="{0201A951-FE40-48DB-8949-F350C8214C35}">
      <dgm:prSet/>
      <dgm:spPr/>
      <dgm:t>
        <a:bodyPr/>
        <a:lstStyle/>
        <a:p>
          <a:pPr algn="just"/>
          <a:endParaRPr lang="es-EC"/>
        </a:p>
      </dgm:t>
    </dgm:pt>
    <dgm:pt modelId="{8050FCFD-F4BF-4957-A7E5-B268CC51C5E5}" type="sibTrans" cxnId="{0201A951-FE40-48DB-8949-F350C8214C35}">
      <dgm:prSet/>
      <dgm:spPr/>
      <dgm:t>
        <a:bodyPr/>
        <a:lstStyle/>
        <a:p>
          <a:pPr algn="just"/>
          <a:endParaRPr lang="es-EC"/>
        </a:p>
      </dgm:t>
    </dgm:pt>
    <dgm:pt modelId="{FF5E0047-1B0E-4CAD-9B22-F360E91A5706}">
      <dgm:prSet phldrT="[Texto]"/>
      <dgm:spPr/>
      <dgm:t>
        <a:bodyPr/>
        <a:lstStyle/>
        <a:p>
          <a:pPr algn="just"/>
          <a:r>
            <a:rPr lang="es-MX" dirty="0" smtClean="0"/>
            <a:t>Meta. 50 horas</a:t>
          </a:r>
          <a:endParaRPr lang="es-EC" dirty="0"/>
        </a:p>
      </dgm:t>
    </dgm:pt>
    <dgm:pt modelId="{E2283256-AAE1-418E-B51E-3CE3F2E22BF5}" type="parTrans" cxnId="{6A30D810-460B-4F87-800B-1AB44D43ECFD}">
      <dgm:prSet/>
      <dgm:spPr/>
      <dgm:t>
        <a:bodyPr/>
        <a:lstStyle/>
        <a:p>
          <a:pPr algn="just"/>
          <a:endParaRPr lang="es-EC"/>
        </a:p>
      </dgm:t>
    </dgm:pt>
    <dgm:pt modelId="{89EB2356-F0BF-4D74-A385-890981908153}" type="sibTrans" cxnId="{6A30D810-460B-4F87-800B-1AB44D43ECFD}">
      <dgm:prSet/>
      <dgm:spPr/>
      <dgm:t>
        <a:bodyPr/>
        <a:lstStyle/>
        <a:p>
          <a:pPr algn="just"/>
          <a:endParaRPr lang="es-EC"/>
        </a:p>
      </dgm:t>
    </dgm:pt>
    <dgm:pt modelId="{13724974-2213-4AE1-8AC7-089BB8E15AF9}">
      <dgm:prSet phldrT="[Texto]"/>
      <dgm:spPr/>
      <dgm:t>
        <a:bodyPr/>
        <a:lstStyle/>
        <a:p>
          <a:pPr algn="just"/>
          <a:r>
            <a:rPr lang="es-MX" dirty="0" smtClean="0"/>
            <a:t>Registro de defectos identificados en armas y municiones</a:t>
          </a:r>
          <a:endParaRPr lang="es-EC" dirty="0"/>
        </a:p>
      </dgm:t>
    </dgm:pt>
    <dgm:pt modelId="{1A665F45-1B90-4E8F-A907-C7109F5E5521}" type="parTrans" cxnId="{1DBC3E68-8ECB-4320-95C1-E307F536C478}">
      <dgm:prSet/>
      <dgm:spPr/>
      <dgm:t>
        <a:bodyPr/>
        <a:lstStyle/>
        <a:p>
          <a:pPr algn="just"/>
          <a:endParaRPr lang="es-EC"/>
        </a:p>
      </dgm:t>
    </dgm:pt>
    <dgm:pt modelId="{2A5CC924-82A2-48C8-81A6-9FF9DA123975}" type="sibTrans" cxnId="{1DBC3E68-8ECB-4320-95C1-E307F536C478}">
      <dgm:prSet/>
      <dgm:spPr/>
      <dgm:t>
        <a:bodyPr/>
        <a:lstStyle/>
        <a:p>
          <a:pPr algn="just"/>
          <a:endParaRPr lang="es-EC"/>
        </a:p>
      </dgm:t>
    </dgm:pt>
    <dgm:pt modelId="{7E7CF82D-332E-4D6B-B8B9-A61884E9194D}">
      <dgm:prSet phldrT="[Texto]"/>
      <dgm:spPr/>
      <dgm:t>
        <a:bodyPr/>
        <a:lstStyle/>
        <a:p>
          <a:pPr algn="just"/>
          <a:r>
            <a:rPr lang="es-MX" dirty="0" smtClean="0"/>
            <a:t>Defectos mayores identificados/ Defectos mayores registrados</a:t>
          </a:r>
          <a:endParaRPr lang="es-EC" dirty="0"/>
        </a:p>
      </dgm:t>
    </dgm:pt>
    <dgm:pt modelId="{B1A108DC-AD4C-4817-981E-12B82083EC01}" type="parTrans" cxnId="{F39F8A44-F4C7-40BB-9BA3-35FEA0E96C62}">
      <dgm:prSet/>
      <dgm:spPr/>
      <dgm:t>
        <a:bodyPr/>
        <a:lstStyle/>
        <a:p>
          <a:pPr algn="just"/>
          <a:endParaRPr lang="es-EC"/>
        </a:p>
      </dgm:t>
    </dgm:pt>
    <dgm:pt modelId="{F0277CA3-1E05-47A8-909F-2012A598D429}" type="sibTrans" cxnId="{F39F8A44-F4C7-40BB-9BA3-35FEA0E96C62}">
      <dgm:prSet/>
      <dgm:spPr/>
      <dgm:t>
        <a:bodyPr/>
        <a:lstStyle/>
        <a:p>
          <a:pPr algn="just"/>
          <a:endParaRPr lang="es-EC"/>
        </a:p>
      </dgm:t>
    </dgm:pt>
    <dgm:pt modelId="{092277FA-346E-40C2-9AAA-8AACA890BD7D}">
      <dgm:prSet phldrT="[Texto]"/>
      <dgm:spPr/>
      <dgm:t>
        <a:bodyPr/>
        <a:lstStyle/>
        <a:p>
          <a:pPr algn="just"/>
          <a:r>
            <a:rPr lang="es-MX" dirty="0" smtClean="0"/>
            <a:t>Meta. 1 defecto</a:t>
          </a:r>
          <a:endParaRPr lang="es-EC" dirty="0"/>
        </a:p>
      </dgm:t>
    </dgm:pt>
    <dgm:pt modelId="{2A3FD6C1-5D75-405D-8FCE-0260AF484549}" type="parTrans" cxnId="{D5E65B3B-E755-4D8A-8DD0-C9A800AA07A2}">
      <dgm:prSet/>
      <dgm:spPr/>
      <dgm:t>
        <a:bodyPr/>
        <a:lstStyle/>
        <a:p>
          <a:pPr algn="just"/>
          <a:endParaRPr lang="es-EC"/>
        </a:p>
      </dgm:t>
    </dgm:pt>
    <dgm:pt modelId="{44AE2982-ED9A-4140-8283-540C0624DA31}" type="sibTrans" cxnId="{D5E65B3B-E755-4D8A-8DD0-C9A800AA07A2}">
      <dgm:prSet/>
      <dgm:spPr/>
      <dgm:t>
        <a:bodyPr/>
        <a:lstStyle/>
        <a:p>
          <a:pPr algn="just"/>
          <a:endParaRPr lang="es-EC"/>
        </a:p>
      </dgm:t>
    </dgm:pt>
    <dgm:pt modelId="{0D9BE1D4-1BC6-4C68-80AF-670E3AA0FDD4}">
      <dgm:prSet phldrT="[Texto]"/>
      <dgm:spPr/>
      <dgm:t>
        <a:bodyPr/>
        <a:lstStyle/>
        <a:p>
          <a:pPr algn="just"/>
          <a:r>
            <a:rPr lang="es-MX" dirty="0" smtClean="0"/>
            <a:t>Eficacia del procedimiento de fabricación de armas y municiones</a:t>
          </a:r>
          <a:endParaRPr lang="es-EC" dirty="0"/>
        </a:p>
      </dgm:t>
    </dgm:pt>
    <dgm:pt modelId="{44DA5E5B-935D-4B85-BE40-4926AC809262}" type="parTrans" cxnId="{9DE2B64E-7912-4671-9FEA-04CFD358ED8F}">
      <dgm:prSet/>
      <dgm:spPr/>
      <dgm:t>
        <a:bodyPr/>
        <a:lstStyle/>
        <a:p>
          <a:pPr algn="just"/>
          <a:endParaRPr lang="es-EC"/>
        </a:p>
      </dgm:t>
    </dgm:pt>
    <dgm:pt modelId="{2E2EA205-0FAE-4570-B786-60FA3470E409}" type="sibTrans" cxnId="{9DE2B64E-7912-4671-9FEA-04CFD358ED8F}">
      <dgm:prSet/>
      <dgm:spPr/>
      <dgm:t>
        <a:bodyPr/>
        <a:lstStyle/>
        <a:p>
          <a:pPr algn="just"/>
          <a:endParaRPr lang="es-EC"/>
        </a:p>
      </dgm:t>
    </dgm:pt>
    <dgm:pt modelId="{A1CADAFA-74E5-43EF-A0F3-D5BC43338678}">
      <dgm:prSet phldrT="[Texto]"/>
      <dgm:spPr/>
      <dgm:t>
        <a:bodyPr/>
        <a:lstStyle/>
        <a:p>
          <a:pPr algn="just"/>
          <a:r>
            <a:rPr lang="es-MX" dirty="0" smtClean="0"/>
            <a:t>Índice de materia prima rechazada</a:t>
          </a:r>
          <a:endParaRPr lang="es-EC" dirty="0"/>
        </a:p>
      </dgm:t>
    </dgm:pt>
    <dgm:pt modelId="{C8BDD23C-11AD-436F-86C1-545D8AA956D5}" type="parTrans" cxnId="{95FA2AE8-CCB0-46DD-9DD6-E61D89366FD5}">
      <dgm:prSet/>
      <dgm:spPr/>
      <dgm:t>
        <a:bodyPr/>
        <a:lstStyle/>
        <a:p>
          <a:pPr algn="just"/>
          <a:endParaRPr lang="es-EC"/>
        </a:p>
      </dgm:t>
    </dgm:pt>
    <dgm:pt modelId="{85C3B389-586B-4546-9C69-37906F0FB79F}" type="sibTrans" cxnId="{95FA2AE8-CCB0-46DD-9DD6-E61D89366FD5}">
      <dgm:prSet/>
      <dgm:spPr/>
      <dgm:t>
        <a:bodyPr/>
        <a:lstStyle/>
        <a:p>
          <a:pPr algn="just"/>
          <a:endParaRPr lang="es-EC"/>
        </a:p>
      </dgm:t>
    </dgm:pt>
    <dgm:pt modelId="{26C54493-005A-4723-A326-CF0ACC9ECC50}">
      <dgm:prSet phldrT="[Texto]"/>
      <dgm:spPr/>
      <dgm:t>
        <a:bodyPr/>
        <a:lstStyle/>
        <a:p>
          <a:pPr algn="just"/>
          <a:r>
            <a:rPr lang="es-MX" dirty="0" smtClean="0"/>
            <a:t>Actividades cumplidas dentro del proceso/Total de actividades</a:t>
          </a:r>
          <a:endParaRPr lang="es-EC" dirty="0"/>
        </a:p>
      </dgm:t>
    </dgm:pt>
    <dgm:pt modelId="{C4774407-B07C-41CF-A536-27320335BA0D}" type="parTrans" cxnId="{C444BD3C-4AAC-4215-AF2D-B44D5EB26491}">
      <dgm:prSet/>
      <dgm:spPr/>
      <dgm:t>
        <a:bodyPr/>
        <a:lstStyle/>
        <a:p>
          <a:pPr algn="just"/>
          <a:endParaRPr lang="es-EC"/>
        </a:p>
      </dgm:t>
    </dgm:pt>
    <dgm:pt modelId="{05153671-5046-47E3-A4CF-6D673C2D1CD1}" type="sibTrans" cxnId="{C444BD3C-4AAC-4215-AF2D-B44D5EB26491}">
      <dgm:prSet/>
      <dgm:spPr/>
      <dgm:t>
        <a:bodyPr/>
        <a:lstStyle/>
        <a:p>
          <a:pPr algn="just"/>
          <a:endParaRPr lang="es-EC"/>
        </a:p>
      </dgm:t>
    </dgm:pt>
    <dgm:pt modelId="{5B327FF9-20D3-4360-87F0-E06FD668B7C8}">
      <dgm:prSet phldrT="[Texto]"/>
      <dgm:spPr/>
      <dgm:t>
        <a:bodyPr/>
        <a:lstStyle/>
        <a:p>
          <a:pPr algn="just"/>
          <a:r>
            <a:rPr lang="es-MX" dirty="0" smtClean="0"/>
            <a:t>Meta. Cumplimiento total actividades</a:t>
          </a:r>
          <a:endParaRPr lang="es-EC" dirty="0"/>
        </a:p>
      </dgm:t>
    </dgm:pt>
    <dgm:pt modelId="{D0F2DA04-74B2-4D76-A64C-472CEA6FD474}" type="parTrans" cxnId="{35E916B9-3FD0-4108-98F9-E37A738FA8CA}">
      <dgm:prSet/>
      <dgm:spPr/>
      <dgm:t>
        <a:bodyPr/>
        <a:lstStyle/>
        <a:p>
          <a:pPr algn="just"/>
          <a:endParaRPr lang="es-EC"/>
        </a:p>
      </dgm:t>
    </dgm:pt>
    <dgm:pt modelId="{1A1E9CF0-0B4C-4D5F-A352-35AE932071D8}" type="sibTrans" cxnId="{35E916B9-3FD0-4108-98F9-E37A738FA8CA}">
      <dgm:prSet/>
      <dgm:spPr/>
      <dgm:t>
        <a:bodyPr/>
        <a:lstStyle/>
        <a:p>
          <a:pPr algn="just"/>
          <a:endParaRPr lang="es-EC"/>
        </a:p>
      </dgm:t>
    </dgm:pt>
    <dgm:pt modelId="{34485CB7-5B4D-4320-8B2D-A042313321C0}">
      <dgm:prSet phldrT="[Texto]"/>
      <dgm:spPr/>
      <dgm:t>
        <a:bodyPr/>
        <a:lstStyle/>
        <a:p>
          <a:pPr algn="just"/>
          <a:r>
            <a:rPr lang="es-MX" dirty="0" smtClean="0"/>
            <a:t>Materia prima rechazada/ materia prima ingresada</a:t>
          </a:r>
          <a:endParaRPr lang="es-EC" dirty="0"/>
        </a:p>
      </dgm:t>
    </dgm:pt>
    <dgm:pt modelId="{C6E7D567-F07C-4E74-9B5E-E29C4411DC03}" type="parTrans" cxnId="{D5D3F31C-2A9D-44BB-8EFA-09CF148A896B}">
      <dgm:prSet/>
      <dgm:spPr/>
      <dgm:t>
        <a:bodyPr/>
        <a:lstStyle/>
        <a:p>
          <a:pPr algn="just"/>
          <a:endParaRPr lang="es-EC"/>
        </a:p>
      </dgm:t>
    </dgm:pt>
    <dgm:pt modelId="{C1BF591A-FB4A-467D-9447-1AF96A5F7917}" type="sibTrans" cxnId="{D5D3F31C-2A9D-44BB-8EFA-09CF148A896B}">
      <dgm:prSet/>
      <dgm:spPr/>
      <dgm:t>
        <a:bodyPr/>
        <a:lstStyle/>
        <a:p>
          <a:pPr algn="just"/>
          <a:endParaRPr lang="es-EC"/>
        </a:p>
      </dgm:t>
    </dgm:pt>
    <dgm:pt modelId="{9151067B-39A3-4E97-863C-4AA13D5C0B6A}">
      <dgm:prSet phldrT="[Texto]"/>
      <dgm:spPr/>
      <dgm:t>
        <a:bodyPr/>
        <a:lstStyle/>
        <a:p>
          <a:pPr algn="just"/>
          <a:r>
            <a:rPr lang="es-MX" dirty="0" smtClean="0"/>
            <a:t>Cumplimiento de tiempos en la fabricación de municiones</a:t>
          </a:r>
          <a:endParaRPr lang="es-EC" dirty="0"/>
        </a:p>
      </dgm:t>
    </dgm:pt>
    <dgm:pt modelId="{95456867-0A11-4088-8B9C-BDBBA67D1AF7}" type="parTrans" cxnId="{13304F3F-C533-4E07-8C17-475103AA7E51}">
      <dgm:prSet/>
      <dgm:spPr/>
      <dgm:t>
        <a:bodyPr/>
        <a:lstStyle/>
        <a:p>
          <a:pPr algn="just"/>
          <a:endParaRPr lang="es-EC"/>
        </a:p>
      </dgm:t>
    </dgm:pt>
    <dgm:pt modelId="{1FCBAEA1-FA8F-4299-9410-8820F66F9447}" type="sibTrans" cxnId="{13304F3F-C533-4E07-8C17-475103AA7E51}">
      <dgm:prSet/>
      <dgm:spPr/>
      <dgm:t>
        <a:bodyPr/>
        <a:lstStyle/>
        <a:p>
          <a:pPr algn="just"/>
          <a:endParaRPr lang="es-EC"/>
        </a:p>
      </dgm:t>
    </dgm:pt>
    <dgm:pt modelId="{52EDA910-72D5-40A5-8FA1-510C1F02FF57}">
      <dgm:prSet phldrT="[Texto]"/>
      <dgm:spPr/>
      <dgm:t>
        <a:bodyPr/>
        <a:lstStyle/>
        <a:p>
          <a:pPr algn="just"/>
          <a:r>
            <a:rPr lang="es-MX" dirty="0" smtClean="0"/>
            <a:t>Meta. 37 horas</a:t>
          </a:r>
          <a:endParaRPr lang="es-EC" dirty="0"/>
        </a:p>
      </dgm:t>
    </dgm:pt>
    <dgm:pt modelId="{5AD41F89-CC05-4165-B4B3-6E8E1D7682D9}" type="parTrans" cxnId="{4396E039-2A57-4ADC-A8EB-6F6257CC79D9}">
      <dgm:prSet/>
      <dgm:spPr/>
      <dgm:t>
        <a:bodyPr/>
        <a:lstStyle/>
        <a:p>
          <a:pPr algn="just"/>
          <a:endParaRPr lang="es-EC"/>
        </a:p>
      </dgm:t>
    </dgm:pt>
    <dgm:pt modelId="{1998ADD1-529E-46C2-9DB0-DA2E7303F716}" type="sibTrans" cxnId="{4396E039-2A57-4ADC-A8EB-6F6257CC79D9}">
      <dgm:prSet/>
      <dgm:spPr/>
      <dgm:t>
        <a:bodyPr/>
        <a:lstStyle/>
        <a:p>
          <a:pPr algn="just"/>
          <a:endParaRPr lang="es-EC"/>
        </a:p>
      </dgm:t>
    </dgm:pt>
    <dgm:pt modelId="{81DE3B02-E15A-42A7-AA56-18AE4A6B9F0F}">
      <dgm:prSet phldrT="[Texto]"/>
      <dgm:spPr/>
      <dgm:t>
        <a:bodyPr/>
        <a:lstStyle/>
        <a:p>
          <a:pPr algn="just"/>
          <a:r>
            <a:rPr lang="es-MX" dirty="0" smtClean="0"/>
            <a:t>Tiempo ejecutado/Tiempo programado)</a:t>
          </a:r>
          <a:endParaRPr lang="es-EC" dirty="0"/>
        </a:p>
      </dgm:t>
    </dgm:pt>
    <dgm:pt modelId="{9DA6FE1D-159D-45E2-AA6C-F8EFD0819127}" type="parTrans" cxnId="{4E4E4D56-7A09-4FFC-82FF-D2E50AC305DB}">
      <dgm:prSet/>
      <dgm:spPr/>
      <dgm:t>
        <a:bodyPr/>
        <a:lstStyle/>
        <a:p>
          <a:pPr algn="just"/>
          <a:endParaRPr lang="es-EC"/>
        </a:p>
      </dgm:t>
    </dgm:pt>
    <dgm:pt modelId="{E830F645-6BD7-4B9B-96FB-DA37E8E13690}" type="sibTrans" cxnId="{4E4E4D56-7A09-4FFC-82FF-D2E50AC305DB}">
      <dgm:prSet/>
      <dgm:spPr/>
      <dgm:t>
        <a:bodyPr/>
        <a:lstStyle/>
        <a:p>
          <a:pPr algn="just"/>
          <a:endParaRPr lang="es-EC"/>
        </a:p>
      </dgm:t>
    </dgm:pt>
    <dgm:pt modelId="{DCA89123-99D0-4D63-ADDE-52437B04860C}">
      <dgm:prSet phldrT="[Texto]"/>
      <dgm:spPr/>
      <dgm:t>
        <a:bodyPr/>
        <a:lstStyle/>
        <a:p>
          <a:pPr algn="just"/>
          <a:r>
            <a:rPr lang="es-MX" dirty="0" smtClean="0"/>
            <a:t>Meta. 100%</a:t>
          </a:r>
          <a:endParaRPr lang="es-EC" dirty="0"/>
        </a:p>
      </dgm:t>
    </dgm:pt>
    <dgm:pt modelId="{EB937B88-425D-48B0-B7F1-C454B4916344}" type="parTrans" cxnId="{2955403D-2818-44F3-B838-AB1FD10D7189}">
      <dgm:prSet/>
      <dgm:spPr/>
      <dgm:t>
        <a:bodyPr/>
        <a:lstStyle/>
        <a:p>
          <a:endParaRPr lang="es-EC"/>
        </a:p>
      </dgm:t>
    </dgm:pt>
    <dgm:pt modelId="{86D6F107-B4D5-43BA-96B7-5D469AB08BF0}" type="sibTrans" cxnId="{2955403D-2818-44F3-B838-AB1FD10D7189}">
      <dgm:prSet/>
      <dgm:spPr/>
      <dgm:t>
        <a:bodyPr/>
        <a:lstStyle/>
        <a:p>
          <a:endParaRPr lang="es-EC"/>
        </a:p>
      </dgm:t>
    </dgm:pt>
    <dgm:pt modelId="{61EAD83A-4915-4E10-8A4A-15AE3D6A8F52}" type="pres">
      <dgm:prSet presAssocID="{DC9A05F4-9184-42EC-90EC-79D4DAEFEA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70F8916-E76B-4F33-A3DA-AB2C48F0A7F9}" type="pres">
      <dgm:prSet presAssocID="{8881FF7C-0AE4-400E-A465-8538DA8C72C0}" presName="linNode" presStyleCnt="0"/>
      <dgm:spPr/>
    </dgm:pt>
    <dgm:pt modelId="{E2848F6B-F7D9-4E14-8947-9933BE015427}" type="pres">
      <dgm:prSet presAssocID="{8881FF7C-0AE4-400E-A465-8538DA8C72C0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F30C03-BADC-46C1-8FA7-09605CAB7821}" type="pres">
      <dgm:prSet presAssocID="{8881FF7C-0AE4-400E-A465-8538DA8C72C0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534685-D4D6-4348-B9D2-A1DDA685F9FB}" type="pres">
      <dgm:prSet presAssocID="{EE0529F6-C4E4-4869-9C56-8B2377D193E1}" presName="sp" presStyleCnt="0"/>
      <dgm:spPr/>
    </dgm:pt>
    <dgm:pt modelId="{A488BA99-E846-45C0-8773-CE8A9D1BFFA4}" type="pres">
      <dgm:prSet presAssocID="{58B35608-084E-4CD8-87CE-C0B9DABA8864}" presName="linNode" presStyleCnt="0"/>
      <dgm:spPr/>
    </dgm:pt>
    <dgm:pt modelId="{1695E5B6-71CA-4083-A624-3C89359F36DC}" type="pres">
      <dgm:prSet presAssocID="{58B35608-084E-4CD8-87CE-C0B9DABA8864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98130B-3953-4F24-BD23-C61764B45E07}" type="pres">
      <dgm:prSet presAssocID="{58B35608-084E-4CD8-87CE-C0B9DABA8864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0EF690-5467-46E0-BC50-03258375B2AB}" type="pres">
      <dgm:prSet presAssocID="{6B3BA990-E43E-4E09-A948-FB66C19AEE26}" presName="sp" presStyleCnt="0"/>
      <dgm:spPr/>
    </dgm:pt>
    <dgm:pt modelId="{68712D92-75F3-4C65-BD15-F61014D72847}" type="pres">
      <dgm:prSet presAssocID="{9151067B-39A3-4E97-863C-4AA13D5C0B6A}" presName="linNode" presStyleCnt="0"/>
      <dgm:spPr/>
    </dgm:pt>
    <dgm:pt modelId="{BDBF7AF7-966C-4137-9B65-AD1516D4FDB8}" type="pres">
      <dgm:prSet presAssocID="{9151067B-39A3-4E97-863C-4AA13D5C0B6A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D84FEF-F4E2-48D3-BB7E-1100DE32C0D2}" type="pres">
      <dgm:prSet presAssocID="{9151067B-39A3-4E97-863C-4AA13D5C0B6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34738B-56B0-4A48-AA81-CCF2375ECC3C}" type="pres">
      <dgm:prSet presAssocID="{1FCBAEA1-FA8F-4299-9410-8820F66F9447}" presName="sp" presStyleCnt="0"/>
      <dgm:spPr/>
    </dgm:pt>
    <dgm:pt modelId="{597ECFA8-E048-44FE-93CC-40BA2078AC95}" type="pres">
      <dgm:prSet presAssocID="{13724974-2213-4AE1-8AC7-089BB8E15AF9}" presName="linNode" presStyleCnt="0"/>
      <dgm:spPr/>
    </dgm:pt>
    <dgm:pt modelId="{F6025429-F818-4A9C-96AE-E8546F845F2B}" type="pres">
      <dgm:prSet presAssocID="{13724974-2213-4AE1-8AC7-089BB8E15AF9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7C2857-7284-452E-A821-EFA054FEF403}" type="pres">
      <dgm:prSet presAssocID="{13724974-2213-4AE1-8AC7-089BB8E15AF9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FD5CC3-D0A6-4E4D-9558-52C692BE445D}" type="pres">
      <dgm:prSet presAssocID="{2A5CC924-82A2-48C8-81A6-9FF9DA123975}" presName="sp" presStyleCnt="0"/>
      <dgm:spPr/>
    </dgm:pt>
    <dgm:pt modelId="{C347463F-2050-4EB0-BC1C-7B7AD5EEFE39}" type="pres">
      <dgm:prSet presAssocID="{0D9BE1D4-1BC6-4C68-80AF-670E3AA0FDD4}" presName="linNode" presStyleCnt="0"/>
      <dgm:spPr/>
    </dgm:pt>
    <dgm:pt modelId="{F1D4C0C2-7281-4AE2-99FF-7A4D8744E830}" type="pres">
      <dgm:prSet presAssocID="{0D9BE1D4-1BC6-4C68-80AF-670E3AA0FDD4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5701F5-EC73-479C-A078-44269865E657}" type="pres">
      <dgm:prSet presAssocID="{0D9BE1D4-1BC6-4C68-80AF-670E3AA0FDD4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7915D8-1C4C-4854-9B6F-D54728D77216}" type="pres">
      <dgm:prSet presAssocID="{2E2EA205-0FAE-4570-B786-60FA3470E409}" presName="sp" presStyleCnt="0"/>
      <dgm:spPr/>
    </dgm:pt>
    <dgm:pt modelId="{82BF9419-885D-4139-B8C5-B55FD9F3695D}" type="pres">
      <dgm:prSet presAssocID="{A1CADAFA-74E5-43EF-A0F3-D5BC43338678}" presName="linNode" presStyleCnt="0"/>
      <dgm:spPr/>
    </dgm:pt>
    <dgm:pt modelId="{947EC5DA-7728-45DA-B28B-328494FF3BAA}" type="pres">
      <dgm:prSet presAssocID="{A1CADAFA-74E5-43EF-A0F3-D5BC43338678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DE5F25-EC20-4B66-9107-3C159B1B8840}" type="pres">
      <dgm:prSet presAssocID="{A1CADAFA-74E5-43EF-A0F3-D5BC4333867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61CDC07-B17C-4540-BC64-32482948D395}" type="presOf" srcId="{A1CADAFA-74E5-43EF-A0F3-D5BC43338678}" destId="{947EC5DA-7728-45DA-B28B-328494FF3BAA}" srcOrd="0" destOrd="0" presId="urn:microsoft.com/office/officeart/2005/8/layout/vList5"/>
    <dgm:cxn modelId="{35E916B9-3FD0-4108-98F9-E37A738FA8CA}" srcId="{0D9BE1D4-1BC6-4C68-80AF-670E3AA0FDD4}" destId="{5B327FF9-20D3-4360-87F0-E06FD668B7C8}" srcOrd="1" destOrd="0" parTransId="{D0F2DA04-74B2-4D76-A64C-472CEA6FD474}" sibTransId="{1A1E9CF0-0B4C-4D5F-A352-35AE932071D8}"/>
    <dgm:cxn modelId="{01641988-E58A-4D18-83EC-7F0324F0E4CB}" type="presOf" srcId="{34485CB7-5B4D-4320-8B2D-A042313321C0}" destId="{5ADE5F25-EC20-4B66-9107-3C159B1B8840}" srcOrd="0" destOrd="0" presId="urn:microsoft.com/office/officeart/2005/8/layout/vList5"/>
    <dgm:cxn modelId="{9DE2B64E-7912-4671-9FEA-04CFD358ED8F}" srcId="{DC9A05F4-9184-42EC-90EC-79D4DAEFEA85}" destId="{0D9BE1D4-1BC6-4C68-80AF-670E3AA0FDD4}" srcOrd="4" destOrd="0" parTransId="{44DA5E5B-935D-4B85-BE40-4926AC809262}" sibTransId="{2E2EA205-0FAE-4570-B786-60FA3470E409}"/>
    <dgm:cxn modelId="{1A439E63-8155-4288-BE36-738338B225C1}" type="presOf" srcId="{DCA89123-99D0-4D63-ADDE-52437B04860C}" destId="{5ADE5F25-EC20-4B66-9107-3C159B1B8840}" srcOrd="0" destOrd="1" presId="urn:microsoft.com/office/officeart/2005/8/layout/vList5"/>
    <dgm:cxn modelId="{0201A951-FE40-48DB-8949-F350C8214C35}" srcId="{58B35608-084E-4CD8-87CE-C0B9DABA8864}" destId="{66113137-99C8-4BA7-AFD0-2D5DAD030919}" srcOrd="0" destOrd="0" parTransId="{9AD143A5-5AB5-4757-86E4-7A2099C51B7A}" sibTransId="{8050FCFD-F4BF-4957-A7E5-B268CC51C5E5}"/>
    <dgm:cxn modelId="{0126D917-7731-43FB-8C40-FF083FA207E6}" srcId="{8881FF7C-0AE4-400E-A465-8538DA8C72C0}" destId="{098478AA-DBCD-486A-A646-764898125340}" srcOrd="0" destOrd="0" parTransId="{DE54ADB5-847F-4F97-A209-51E873157751}" sibTransId="{C4DB0F11-CFDD-44E4-979F-3A1F8F481B5F}"/>
    <dgm:cxn modelId="{13304F3F-C533-4E07-8C17-475103AA7E51}" srcId="{DC9A05F4-9184-42EC-90EC-79D4DAEFEA85}" destId="{9151067B-39A3-4E97-863C-4AA13D5C0B6A}" srcOrd="2" destOrd="0" parTransId="{95456867-0A11-4088-8B9C-BDBBA67D1AF7}" sibTransId="{1FCBAEA1-FA8F-4299-9410-8820F66F9447}"/>
    <dgm:cxn modelId="{C444BD3C-4AAC-4215-AF2D-B44D5EB26491}" srcId="{0D9BE1D4-1BC6-4C68-80AF-670E3AA0FDD4}" destId="{26C54493-005A-4723-A326-CF0ACC9ECC50}" srcOrd="0" destOrd="0" parTransId="{C4774407-B07C-41CF-A536-27320335BA0D}" sibTransId="{05153671-5046-47E3-A4CF-6D673C2D1CD1}"/>
    <dgm:cxn modelId="{AAC654E6-B751-402A-808C-B72C790AA044}" type="presOf" srcId="{FA27437D-82EC-48F3-B6A7-4C467B10F2DD}" destId="{E6F30C03-BADC-46C1-8FA7-09605CAB7821}" srcOrd="0" destOrd="1" presId="urn:microsoft.com/office/officeart/2005/8/layout/vList5"/>
    <dgm:cxn modelId="{0484A3CE-0CF2-4AEE-BC27-F71A9264712B}" type="presOf" srcId="{9151067B-39A3-4E97-863C-4AA13D5C0B6A}" destId="{BDBF7AF7-966C-4137-9B65-AD1516D4FDB8}" srcOrd="0" destOrd="0" presId="urn:microsoft.com/office/officeart/2005/8/layout/vList5"/>
    <dgm:cxn modelId="{D5D3F31C-2A9D-44BB-8EFA-09CF148A896B}" srcId="{A1CADAFA-74E5-43EF-A0F3-D5BC43338678}" destId="{34485CB7-5B4D-4320-8B2D-A042313321C0}" srcOrd="0" destOrd="0" parTransId="{C6E7D567-F07C-4E74-9B5E-E29C4411DC03}" sibTransId="{C1BF591A-FB4A-467D-9447-1AF96A5F7917}"/>
    <dgm:cxn modelId="{C530D2ED-C636-4199-98FF-28C67ED7DBC4}" type="presOf" srcId="{FF5E0047-1B0E-4CAD-9B22-F360E91A5706}" destId="{6C98130B-3953-4F24-BD23-C61764B45E07}" srcOrd="0" destOrd="1" presId="urn:microsoft.com/office/officeart/2005/8/layout/vList5"/>
    <dgm:cxn modelId="{D8F139EF-01E2-411F-BBF3-70A7CCC018E3}" type="presOf" srcId="{81DE3B02-E15A-42A7-AA56-18AE4A6B9F0F}" destId="{CED84FEF-F4E2-48D3-BB7E-1100DE32C0D2}" srcOrd="0" destOrd="0" presId="urn:microsoft.com/office/officeart/2005/8/layout/vList5"/>
    <dgm:cxn modelId="{4396E039-2A57-4ADC-A8EB-6F6257CC79D9}" srcId="{9151067B-39A3-4E97-863C-4AA13D5C0B6A}" destId="{52EDA910-72D5-40A5-8FA1-510C1F02FF57}" srcOrd="1" destOrd="0" parTransId="{5AD41F89-CC05-4165-B4B3-6E8E1D7682D9}" sibTransId="{1998ADD1-529E-46C2-9DB0-DA2E7303F716}"/>
    <dgm:cxn modelId="{3D85CD44-9B76-4B7C-82EA-93F5F561CCF4}" type="presOf" srcId="{8881FF7C-0AE4-400E-A465-8538DA8C72C0}" destId="{E2848F6B-F7D9-4E14-8947-9933BE015427}" srcOrd="0" destOrd="0" presId="urn:microsoft.com/office/officeart/2005/8/layout/vList5"/>
    <dgm:cxn modelId="{1DBC3E68-8ECB-4320-95C1-E307F536C478}" srcId="{DC9A05F4-9184-42EC-90EC-79D4DAEFEA85}" destId="{13724974-2213-4AE1-8AC7-089BB8E15AF9}" srcOrd="3" destOrd="0" parTransId="{1A665F45-1B90-4E8F-A907-C7109F5E5521}" sibTransId="{2A5CC924-82A2-48C8-81A6-9FF9DA123975}"/>
    <dgm:cxn modelId="{6A30D810-460B-4F87-800B-1AB44D43ECFD}" srcId="{58B35608-084E-4CD8-87CE-C0B9DABA8864}" destId="{FF5E0047-1B0E-4CAD-9B22-F360E91A5706}" srcOrd="1" destOrd="0" parTransId="{E2283256-AAE1-418E-B51E-3CE3F2E22BF5}" sibTransId="{89EB2356-F0BF-4D74-A385-890981908153}"/>
    <dgm:cxn modelId="{D5E65B3B-E755-4D8A-8DD0-C9A800AA07A2}" srcId="{13724974-2213-4AE1-8AC7-089BB8E15AF9}" destId="{092277FA-346E-40C2-9AAA-8AACA890BD7D}" srcOrd="1" destOrd="0" parTransId="{2A3FD6C1-5D75-405D-8FCE-0260AF484549}" sibTransId="{44AE2982-ED9A-4140-8283-540C0624DA31}"/>
    <dgm:cxn modelId="{C87F2E05-3D09-44C8-8CC0-572153E75832}" type="presOf" srcId="{13724974-2213-4AE1-8AC7-089BB8E15AF9}" destId="{F6025429-F818-4A9C-96AE-E8546F845F2B}" srcOrd="0" destOrd="0" presId="urn:microsoft.com/office/officeart/2005/8/layout/vList5"/>
    <dgm:cxn modelId="{8EC03992-D1D5-4BF7-A772-2D85A4FAD282}" type="presOf" srcId="{7E7CF82D-332E-4D6B-B8B9-A61884E9194D}" destId="{277C2857-7284-452E-A821-EFA054FEF403}" srcOrd="0" destOrd="0" presId="urn:microsoft.com/office/officeart/2005/8/layout/vList5"/>
    <dgm:cxn modelId="{2955403D-2818-44F3-B838-AB1FD10D7189}" srcId="{A1CADAFA-74E5-43EF-A0F3-D5BC43338678}" destId="{DCA89123-99D0-4D63-ADDE-52437B04860C}" srcOrd="1" destOrd="0" parTransId="{EB937B88-425D-48B0-B7F1-C454B4916344}" sibTransId="{86D6F107-B4D5-43BA-96B7-5D469AB08BF0}"/>
    <dgm:cxn modelId="{CE6AB061-73E4-4746-99CB-95812F7888BB}" type="presOf" srcId="{26C54493-005A-4723-A326-CF0ACC9ECC50}" destId="{C75701F5-EC73-479C-A078-44269865E657}" srcOrd="0" destOrd="0" presId="urn:microsoft.com/office/officeart/2005/8/layout/vList5"/>
    <dgm:cxn modelId="{DB160922-C75E-45D6-962D-824162C67B28}" type="presOf" srcId="{58B35608-084E-4CD8-87CE-C0B9DABA8864}" destId="{1695E5B6-71CA-4083-A624-3C89359F36DC}" srcOrd="0" destOrd="0" presId="urn:microsoft.com/office/officeart/2005/8/layout/vList5"/>
    <dgm:cxn modelId="{F39F8A44-F4C7-40BB-9BA3-35FEA0E96C62}" srcId="{13724974-2213-4AE1-8AC7-089BB8E15AF9}" destId="{7E7CF82D-332E-4D6B-B8B9-A61884E9194D}" srcOrd="0" destOrd="0" parTransId="{B1A108DC-AD4C-4817-981E-12B82083EC01}" sibTransId="{F0277CA3-1E05-47A8-909F-2012A598D429}"/>
    <dgm:cxn modelId="{B6BF5CEB-B529-423C-8EF7-DE2E47CBD952}" srcId="{DC9A05F4-9184-42EC-90EC-79D4DAEFEA85}" destId="{8881FF7C-0AE4-400E-A465-8538DA8C72C0}" srcOrd="0" destOrd="0" parTransId="{194B6949-C4C2-445A-A89E-7EEA591F306E}" sibTransId="{EE0529F6-C4E4-4869-9C56-8B2377D193E1}"/>
    <dgm:cxn modelId="{E673BF60-84B6-4666-83EE-61ED608D17FB}" type="presOf" srcId="{DC9A05F4-9184-42EC-90EC-79D4DAEFEA85}" destId="{61EAD83A-4915-4E10-8A4A-15AE3D6A8F52}" srcOrd="0" destOrd="0" presId="urn:microsoft.com/office/officeart/2005/8/layout/vList5"/>
    <dgm:cxn modelId="{8E46D3D9-1399-40F0-B9A6-A9A9543017C1}" srcId="{DC9A05F4-9184-42EC-90EC-79D4DAEFEA85}" destId="{58B35608-084E-4CD8-87CE-C0B9DABA8864}" srcOrd="1" destOrd="0" parTransId="{64709837-D1C6-4323-8D5C-4AE2EB360019}" sibTransId="{6B3BA990-E43E-4E09-A948-FB66C19AEE26}"/>
    <dgm:cxn modelId="{0A9A0050-33C4-45A4-A95F-427C165EB932}" type="presOf" srcId="{0D9BE1D4-1BC6-4C68-80AF-670E3AA0FDD4}" destId="{F1D4C0C2-7281-4AE2-99FF-7A4D8744E830}" srcOrd="0" destOrd="0" presId="urn:microsoft.com/office/officeart/2005/8/layout/vList5"/>
    <dgm:cxn modelId="{0850E980-69C5-4A5E-8BAA-D6699B59606F}" type="presOf" srcId="{098478AA-DBCD-486A-A646-764898125340}" destId="{E6F30C03-BADC-46C1-8FA7-09605CAB7821}" srcOrd="0" destOrd="0" presId="urn:microsoft.com/office/officeart/2005/8/layout/vList5"/>
    <dgm:cxn modelId="{677481BE-892A-410E-BB8E-3896F4339A3E}" srcId="{8881FF7C-0AE4-400E-A465-8538DA8C72C0}" destId="{FA27437D-82EC-48F3-B6A7-4C467B10F2DD}" srcOrd="1" destOrd="0" parTransId="{63063EAD-28A9-4DDE-BFCC-9E961664393B}" sibTransId="{E27CCC2F-3404-4A9F-954A-5911FAFA23A1}"/>
    <dgm:cxn modelId="{4E4E4D56-7A09-4FFC-82FF-D2E50AC305DB}" srcId="{9151067B-39A3-4E97-863C-4AA13D5C0B6A}" destId="{81DE3B02-E15A-42A7-AA56-18AE4A6B9F0F}" srcOrd="0" destOrd="0" parTransId="{9DA6FE1D-159D-45E2-AA6C-F8EFD0819127}" sibTransId="{E830F645-6BD7-4B9B-96FB-DA37E8E13690}"/>
    <dgm:cxn modelId="{BDADA369-D05D-4FAB-8A57-F6EFDB3EFB79}" type="presOf" srcId="{092277FA-346E-40C2-9AAA-8AACA890BD7D}" destId="{277C2857-7284-452E-A821-EFA054FEF403}" srcOrd="0" destOrd="1" presId="urn:microsoft.com/office/officeart/2005/8/layout/vList5"/>
    <dgm:cxn modelId="{23ECB227-28CB-43E8-8D04-FA43CEFF6D34}" type="presOf" srcId="{52EDA910-72D5-40A5-8FA1-510C1F02FF57}" destId="{CED84FEF-F4E2-48D3-BB7E-1100DE32C0D2}" srcOrd="0" destOrd="1" presId="urn:microsoft.com/office/officeart/2005/8/layout/vList5"/>
    <dgm:cxn modelId="{383A784A-5FBC-43FB-976F-8DF687CEE06F}" type="presOf" srcId="{5B327FF9-20D3-4360-87F0-E06FD668B7C8}" destId="{C75701F5-EC73-479C-A078-44269865E657}" srcOrd="0" destOrd="1" presId="urn:microsoft.com/office/officeart/2005/8/layout/vList5"/>
    <dgm:cxn modelId="{FD7FDDDB-50F0-420A-BAE0-9757A9EBDD46}" type="presOf" srcId="{66113137-99C8-4BA7-AFD0-2D5DAD030919}" destId="{6C98130B-3953-4F24-BD23-C61764B45E07}" srcOrd="0" destOrd="0" presId="urn:microsoft.com/office/officeart/2005/8/layout/vList5"/>
    <dgm:cxn modelId="{95FA2AE8-CCB0-46DD-9DD6-E61D89366FD5}" srcId="{DC9A05F4-9184-42EC-90EC-79D4DAEFEA85}" destId="{A1CADAFA-74E5-43EF-A0F3-D5BC43338678}" srcOrd="5" destOrd="0" parTransId="{C8BDD23C-11AD-436F-86C1-545D8AA956D5}" sibTransId="{85C3B389-586B-4546-9C69-37906F0FB79F}"/>
    <dgm:cxn modelId="{B6D29B1C-DAFF-4AAC-BD30-DA97E43E04D0}" type="presParOf" srcId="{61EAD83A-4915-4E10-8A4A-15AE3D6A8F52}" destId="{170F8916-E76B-4F33-A3DA-AB2C48F0A7F9}" srcOrd="0" destOrd="0" presId="urn:microsoft.com/office/officeart/2005/8/layout/vList5"/>
    <dgm:cxn modelId="{F87A80F3-5C73-4755-A9E4-8FA31E8F2B55}" type="presParOf" srcId="{170F8916-E76B-4F33-A3DA-AB2C48F0A7F9}" destId="{E2848F6B-F7D9-4E14-8947-9933BE015427}" srcOrd="0" destOrd="0" presId="urn:microsoft.com/office/officeart/2005/8/layout/vList5"/>
    <dgm:cxn modelId="{DD512CA2-B959-4A1D-9D9F-95421485C148}" type="presParOf" srcId="{170F8916-E76B-4F33-A3DA-AB2C48F0A7F9}" destId="{E6F30C03-BADC-46C1-8FA7-09605CAB7821}" srcOrd="1" destOrd="0" presId="urn:microsoft.com/office/officeart/2005/8/layout/vList5"/>
    <dgm:cxn modelId="{DC54C56A-1748-433D-AFE5-E1F0D7A47209}" type="presParOf" srcId="{61EAD83A-4915-4E10-8A4A-15AE3D6A8F52}" destId="{66534685-D4D6-4348-B9D2-A1DDA685F9FB}" srcOrd="1" destOrd="0" presId="urn:microsoft.com/office/officeart/2005/8/layout/vList5"/>
    <dgm:cxn modelId="{5D99ADFD-94B9-4D7B-8489-4FCBAFA329E4}" type="presParOf" srcId="{61EAD83A-4915-4E10-8A4A-15AE3D6A8F52}" destId="{A488BA99-E846-45C0-8773-CE8A9D1BFFA4}" srcOrd="2" destOrd="0" presId="urn:microsoft.com/office/officeart/2005/8/layout/vList5"/>
    <dgm:cxn modelId="{EDFDBDD7-6732-4C76-8D3C-76177B50F6AC}" type="presParOf" srcId="{A488BA99-E846-45C0-8773-CE8A9D1BFFA4}" destId="{1695E5B6-71CA-4083-A624-3C89359F36DC}" srcOrd="0" destOrd="0" presId="urn:microsoft.com/office/officeart/2005/8/layout/vList5"/>
    <dgm:cxn modelId="{F5965440-9BF4-4581-8F56-339E801DAE11}" type="presParOf" srcId="{A488BA99-E846-45C0-8773-CE8A9D1BFFA4}" destId="{6C98130B-3953-4F24-BD23-C61764B45E07}" srcOrd="1" destOrd="0" presId="urn:microsoft.com/office/officeart/2005/8/layout/vList5"/>
    <dgm:cxn modelId="{11090B3B-6FF0-4539-9B20-D9F959D9EEB5}" type="presParOf" srcId="{61EAD83A-4915-4E10-8A4A-15AE3D6A8F52}" destId="{EB0EF690-5467-46E0-BC50-03258375B2AB}" srcOrd="3" destOrd="0" presId="urn:microsoft.com/office/officeart/2005/8/layout/vList5"/>
    <dgm:cxn modelId="{A2171CA4-9238-436E-95EB-2D50643419BE}" type="presParOf" srcId="{61EAD83A-4915-4E10-8A4A-15AE3D6A8F52}" destId="{68712D92-75F3-4C65-BD15-F61014D72847}" srcOrd="4" destOrd="0" presId="urn:microsoft.com/office/officeart/2005/8/layout/vList5"/>
    <dgm:cxn modelId="{25E8EF50-1ED5-4B1E-A724-D1C2C878EC72}" type="presParOf" srcId="{68712D92-75F3-4C65-BD15-F61014D72847}" destId="{BDBF7AF7-966C-4137-9B65-AD1516D4FDB8}" srcOrd="0" destOrd="0" presId="urn:microsoft.com/office/officeart/2005/8/layout/vList5"/>
    <dgm:cxn modelId="{317C7DFE-D9D6-4FB0-AA47-7B73E8C14F42}" type="presParOf" srcId="{68712D92-75F3-4C65-BD15-F61014D72847}" destId="{CED84FEF-F4E2-48D3-BB7E-1100DE32C0D2}" srcOrd="1" destOrd="0" presId="urn:microsoft.com/office/officeart/2005/8/layout/vList5"/>
    <dgm:cxn modelId="{7F085363-B45E-40DE-B072-532E8B71C640}" type="presParOf" srcId="{61EAD83A-4915-4E10-8A4A-15AE3D6A8F52}" destId="{0734738B-56B0-4A48-AA81-CCF2375ECC3C}" srcOrd="5" destOrd="0" presId="urn:microsoft.com/office/officeart/2005/8/layout/vList5"/>
    <dgm:cxn modelId="{5A55F7F5-FEEA-4DD9-80D2-DB1AE76B4108}" type="presParOf" srcId="{61EAD83A-4915-4E10-8A4A-15AE3D6A8F52}" destId="{597ECFA8-E048-44FE-93CC-40BA2078AC95}" srcOrd="6" destOrd="0" presId="urn:microsoft.com/office/officeart/2005/8/layout/vList5"/>
    <dgm:cxn modelId="{25F14F78-6FFB-47F5-85C5-3A2C0383A509}" type="presParOf" srcId="{597ECFA8-E048-44FE-93CC-40BA2078AC95}" destId="{F6025429-F818-4A9C-96AE-E8546F845F2B}" srcOrd="0" destOrd="0" presId="urn:microsoft.com/office/officeart/2005/8/layout/vList5"/>
    <dgm:cxn modelId="{9CA21664-BB3A-42BB-B8E3-8F5DD25E3AE7}" type="presParOf" srcId="{597ECFA8-E048-44FE-93CC-40BA2078AC95}" destId="{277C2857-7284-452E-A821-EFA054FEF403}" srcOrd="1" destOrd="0" presId="urn:microsoft.com/office/officeart/2005/8/layout/vList5"/>
    <dgm:cxn modelId="{BFD32028-2289-46BA-A64A-D74F89FED010}" type="presParOf" srcId="{61EAD83A-4915-4E10-8A4A-15AE3D6A8F52}" destId="{2BFD5CC3-D0A6-4E4D-9558-52C692BE445D}" srcOrd="7" destOrd="0" presId="urn:microsoft.com/office/officeart/2005/8/layout/vList5"/>
    <dgm:cxn modelId="{85AE2FE6-A904-427A-B12D-C6B18CB68EB5}" type="presParOf" srcId="{61EAD83A-4915-4E10-8A4A-15AE3D6A8F52}" destId="{C347463F-2050-4EB0-BC1C-7B7AD5EEFE39}" srcOrd="8" destOrd="0" presId="urn:microsoft.com/office/officeart/2005/8/layout/vList5"/>
    <dgm:cxn modelId="{B15097B3-489D-4D2F-84B3-46980E58302C}" type="presParOf" srcId="{C347463F-2050-4EB0-BC1C-7B7AD5EEFE39}" destId="{F1D4C0C2-7281-4AE2-99FF-7A4D8744E830}" srcOrd="0" destOrd="0" presId="urn:microsoft.com/office/officeart/2005/8/layout/vList5"/>
    <dgm:cxn modelId="{E840DA19-51E2-4799-8529-442A3C0A9B89}" type="presParOf" srcId="{C347463F-2050-4EB0-BC1C-7B7AD5EEFE39}" destId="{C75701F5-EC73-479C-A078-44269865E657}" srcOrd="1" destOrd="0" presId="urn:microsoft.com/office/officeart/2005/8/layout/vList5"/>
    <dgm:cxn modelId="{03D68B36-14FF-4672-AAAB-3E55C6C0B223}" type="presParOf" srcId="{61EAD83A-4915-4E10-8A4A-15AE3D6A8F52}" destId="{3F7915D8-1C4C-4854-9B6F-D54728D77216}" srcOrd="9" destOrd="0" presId="urn:microsoft.com/office/officeart/2005/8/layout/vList5"/>
    <dgm:cxn modelId="{9A7654B2-535A-4797-A242-E36290C4B89E}" type="presParOf" srcId="{61EAD83A-4915-4E10-8A4A-15AE3D6A8F52}" destId="{82BF9419-885D-4139-B8C5-B55FD9F3695D}" srcOrd="10" destOrd="0" presId="urn:microsoft.com/office/officeart/2005/8/layout/vList5"/>
    <dgm:cxn modelId="{31D5A7FB-FB19-441F-B746-17A01708459D}" type="presParOf" srcId="{82BF9419-885D-4139-B8C5-B55FD9F3695D}" destId="{947EC5DA-7728-45DA-B28B-328494FF3BAA}" srcOrd="0" destOrd="0" presId="urn:microsoft.com/office/officeart/2005/8/layout/vList5"/>
    <dgm:cxn modelId="{AE471CB5-1F25-4BB4-9345-43DEF824CB6C}" type="presParOf" srcId="{82BF9419-885D-4139-B8C5-B55FD9F3695D}" destId="{5ADE5F25-EC20-4B66-9107-3C159B1B884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30C03-BADC-46C1-8FA7-09605CAB7821}">
      <dsp:nvSpPr>
        <dsp:cNvPr id="0" name=""/>
        <dsp:cNvSpPr/>
      </dsp:nvSpPr>
      <dsp:spPr>
        <a:xfrm rot="5400000">
          <a:off x="6561176" y="-2869322"/>
          <a:ext cx="557071" cy="64373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Tiempo ejecutado/Tiempo programado)</a:t>
          </a:r>
          <a:endParaRPr lang="es-EC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Meta. 20 días</a:t>
          </a:r>
          <a:endParaRPr lang="es-EC" sz="1400" kern="1200" dirty="0"/>
        </a:p>
      </dsp:txBody>
      <dsp:txXfrm rot="-5400000">
        <a:off x="3621024" y="98024"/>
        <a:ext cx="6410182" cy="502683"/>
      </dsp:txXfrm>
    </dsp:sp>
    <dsp:sp modelId="{E2848F6B-F7D9-4E14-8947-9933BE015427}">
      <dsp:nvSpPr>
        <dsp:cNvPr id="0" name=""/>
        <dsp:cNvSpPr/>
      </dsp:nvSpPr>
      <dsp:spPr>
        <a:xfrm>
          <a:off x="0" y="1196"/>
          <a:ext cx="3621024" cy="696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Cumplimiento de tiempos del prototipado</a:t>
          </a:r>
          <a:endParaRPr lang="es-EC" sz="1900" kern="1200" dirty="0"/>
        </a:p>
      </dsp:txBody>
      <dsp:txXfrm>
        <a:off x="33992" y="35188"/>
        <a:ext cx="3553040" cy="628355"/>
      </dsp:txXfrm>
    </dsp:sp>
    <dsp:sp modelId="{6C98130B-3953-4F24-BD23-C61764B45E07}">
      <dsp:nvSpPr>
        <dsp:cNvPr id="0" name=""/>
        <dsp:cNvSpPr/>
      </dsp:nvSpPr>
      <dsp:spPr>
        <a:xfrm rot="5400000">
          <a:off x="6561176" y="-2138166"/>
          <a:ext cx="557071" cy="64373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Tiempo ejecutado/Tiempo programado)</a:t>
          </a:r>
          <a:endParaRPr lang="es-EC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Meta. 50 horas</a:t>
          </a:r>
          <a:endParaRPr lang="es-EC" sz="1400" kern="1200" dirty="0"/>
        </a:p>
      </dsp:txBody>
      <dsp:txXfrm rot="-5400000">
        <a:off x="3621024" y="829180"/>
        <a:ext cx="6410182" cy="502683"/>
      </dsp:txXfrm>
    </dsp:sp>
    <dsp:sp modelId="{1695E5B6-71CA-4083-A624-3C89359F36DC}">
      <dsp:nvSpPr>
        <dsp:cNvPr id="0" name=""/>
        <dsp:cNvSpPr/>
      </dsp:nvSpPr>
      <dsp:spPr>
        <a:xfrm>
          <a:off x="0" y="732352"/>
          <a:ext cx="3621024" cy="696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Cumplimiento de tiempos en la fabricación de armas</a:t>
          </a:r>
          <a:endParaRPr lang="es-EC" sz="1900" kern="1200" dirty="0"/>
        </a:p>
      </dsp:txBody>
      <dsp:txXfrm>
        <a:off x="33992" y="766344"/>
        <a:ext cx="3553040" cy="628355"/>
      </dsp:txXfrm>
    </dsp:sp>
    <dsp:sp modelId="{CED84FEF-F4E2-48D3-BB7E-1100DE32C0D2}">
      <dsp:nvSpPr>
        <dsp:cNvPr id="0" name=""/>
        <dsp:cNvSpPr/>
      </dsp:nvSpPr>
      <dsp:spPr>
        <a:xfrm rot="5400000">
          <a:off x="6561176" y="-1407010"/>
          <a:ext cx="557071" cy="64373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Tiempo ejecutado/Tiempo programado)</a:t>
          </a:r>
          <a:endParaRPr lang="es-EC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Meta. 37 horas</a:t>
          </a:r>
          <a:endParaRPr lang="es-EC" sz="1400" kern="1200" dirty="0"/>
        </a:p>
      </dsp:txBody>
      <dsp:txXfrm rot="-5400000">
        <a:off x="3621024" y="1560336"/>
        <a:ext cx="6410182" cy="502683"/>
      </dsp:txXfrm>
    </dsp:sp>
    <dsp:sp modelId="{BDBF7AF7-966C-4137-9B65-AD1516D4FDB8}">
      <dsp:nvSpPr>
        <dsp:cNvPr id="0" name=""/>
        <dsp:cNvSpPr/>
      </dsp:nvSpPr>
      <dsp:spPr>
        <a:xfrm>
          <a:off x="0" y="1463508"/>
          <a:ext cx="3621024" cy="696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Cumplimiento de tiempos en la fabricación de municiones</a:t>
          </a:r>
          <a:endParaRPr lang="es-EC" sz="1900" kern="1200" dirty="0"/>
        </a:p>
      </dsp:txBody>
      <dsp:txXfrm>
        <a:off x="33992" y="1497500"/>
        <a:ext cx="3553040" cy="628355"/>
      </dsp:txXfrm>
    </dsp:sp>
    <dsp:sp modelId="{277C2857-7284-452E-A821-EFA054FEF403}">
      <dsp:nvSpPr>
        <dsp:cNvPr id="0" name=""/>
        <dsp:cNvSpPr/>
      </dsp:nvSpPr>
      <dsp:spPr>
        <a:xfrm rot="5400000">
          <a:off x="6561176" y="-675853"/>
          <a:ext cx="557071" cy="64373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Defectos mayores identificados/ Defectos mayores registrados</a:t>
          </a:r>
          <a:endParaRPr lang="es-EC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Meta. 1 defecto</a:t>
          </a:r>
          <a:endParaRPr lang="es-EC" sz="1400" kern="1200" dirty="0"/>
        </a:p>
      </dsp:txBody>
      <dsp:txXfrm rot="-5400000">
        <a:off x="3621024" y="2291493"/>
        <a:ext cx="6410182" cy="502683"/>
      </dsp:txXfrm>
    </dsp:sp>
    <dsp:sp modelId="{F6025429-F818-4A9C-96AE-E8546F845F2B}">
      <dsp:nvSpPr>
        <dsp:cNvPr id="0" name=""/>
        <dsp:cNvSpPr/>
      </dsp:nvSpPr>
      <dsp:spPr>
        <a:xfrm>
          <a:off x="0" y="2194664"/>
          <a:ext cx="3621024" cy="696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Registro de defectos identificados en armas y municiones</a:t>
          </a:r>
          <a:endParaRPr lang="es-EC" sz="1900" kern="1200" dirty="0"/>
        </a:p>
      </dsp:txBody>
      <dsp:txXfrm>
        <a:off x="33992" y="2228656"/>
        <a:ext cx="3553040" cy="628355"/>
      </dsp:txXfrm>
    </dsp:sp>
    <dsp:sp modelId="{C75701F5-EC73-479C-A078-44269865E657}">
      <dsp:nvSpPr>
        <dsp:cNvPr id="0" name=""/>
        <dsp:cNvSpPr/>
      </dsp:nvSpPr>
      <dsp:spPr>
        <a:xfrm rot="5400000">
          <a:off x="6561176" y="55302"/>
          <a:ext cx="557071" cy="64373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Actividades cumplidas dentro del proceso/Total de actividades</a:t>
          </a:r>
          <a:endParaRPr lang="es-EC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Meta. Cumplimiento total actividades</a:t>
          </a:r>
          <a:endParaRPr lang="es-EC" sz="1400" kern="1200" dirty="0"/>
        </a:p>
      </dsp:txBody>
      <dsp:txXfrm rot="-5400000">
        <a:off x="3621024" y="3022648"/>
        <a:ext cx="6410182" cy="502683"/>
      </dsp:txXfrm>
    </dsp:sp>
    <dsp:sp modelId="{F1D4C0C2-7281-4AE2-99FF-7A4D8744E830}">
      <dsp:nvSpPr>
        <dsp:cNvPr id="0" name=""/>
        <dsp:cNvSpPr/>
      </dsp:nvSpPr>
      <dsp:spPr>
        <a:xfrm>
          <a:off x="0" y="2925820"/>
          <a:ext cx="3621024" cy="696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Eficacia del procedimiento de fabricación de armas y municiones</a:t>
          </a:r>
          <a:endParaRPr lang="es-EC" sz="1900" kern="1200" dirty="0"/>
        </a:p>
      </dsp:txBody>
      <dsp:txXfrm>
        <a:off x="33992" y="2959812"/>
        <a:ext cx="3553040" cy="628355"/>
      </dsp:txXfrm>
    </dsp:sp>
    <dsp:sp modelId="{5ADE5F25-EC20-4B66-9107-3C159B1B8840}">
      <dsp:nvSpPr>
        <dsp:cNvPr id="0" name=""/>
        <dsp:cNvSpPr/>
      </dsp:nvSpPr>
      <dsp:spPr>
        <a:xfrm rot="5400000">
          <a:off x="6561176" y="786458"/>
          <a:ext cx="557071" cy="64373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Materia prima rechazada/ materia prima ingresada</a:t>
          </a:r>
          <a:endParaRPr lang="es-EC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Meta. 100%</a:t>
          </a:r>
          <a:endParaRPr lang="es-EC" sz="1400" kern="1200" dirty="0"/>
        </a:p>
      </dsp:txBody>
      <dsp:txXfrm rot="-5400000">
        <a:off x="3621024" y="3753804"/>
        <a:ext cx="6410182" cy="502683"/>
      </dsp:txXfrm>
    </dsp:sp>
    <dsp:sp modelId="{947EC5DA-7728-45DA-B28B-328494FF3BAA}">
      <dsp:nvSpPr>
        <dsp:cNvPr id="0" name=""/>
        <dsp:cNvSpPr/>
      </dsp:nvSpPr>
      <dsp:spPr>
        <a:xfrm>
          <a:off x="0" y="3656976"/>
          <a:ext cx="3621024" cy="696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Índice de materia prima rechazada</a:t>
          </a:r>
          <a:endParaRPr lang="es-EC" sz="1900" kern="1200" dirty="0"/>
        </a:p>
      </dsp:txBody>
      <dsp:txXfrm>
        <a:off x="33992" y="3690968"/>
        <a:ext cx="3553040" cy="628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s-EC" smtClean="0"/>
              <a:t>17/04/2018</a:t>
            </a:r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0F0C734-CBFE-49D3-BE27-679C36DA63F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7632244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s-EC" smtClean="0"/>
              <a:t>17/04/2018</a:t>
            </a:r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4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75CB747-541A-4F46-BF63-A0ED45D8750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5728124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CB747-541A-4F46-BF63-A0ED45D87509}" type="slidenum">
              <a:rPr lang="es-EC" smtClean="0"/>
              <a:t>1</a:t>
            </a:fld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s-EC" smtClean="0"/>
              <a:t>17/04/2018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44313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CB747-541A-4F46-BF63-A0ED45D87509}" type="slidenum">
              <a:rPr lang="es-EC" smtClean="0"/>
              <a:t>10</a:t>
            </a:fld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s-EC" smtClean="0"/>
              <a:t>17/04/2018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01401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CB747-541A-4F46-BF63-A0ED45D87509}" type="slidenum">
              <a:rPr lang="es-EC" smtClean="0"/>
              <a:t>11</a:t>
            </a:fld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s-EC" smtClean="0"/>
              <a:t>17/04/2018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78845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CB747-541A-4F46-BF63-A0ED45D87509}" type="slidenum">
              <a:rPr lang="es-EC" smtClean="0"/>
              <a:t>12</a:t>
            </a:fld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s-EC" smtClean="0"/>
              <a:t>17/04/2018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34530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CB747-541A-4F46-BF63-A0ED45D87509}" type="slidenum">
              <a:rPr lang="es-EC" smtClean="0"/>
              <a:t>15</a:t>
            </a:fld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s-EC" smtClean="0"/>
              <a:t>17/04/2018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13801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CB747-541A-4F46-BF63-A0ED45D87509}" type="slidenum">
              <a:rPr lang="es-EC" smtClean="0"/>
              <a:t>16</a:t>
            </a:fld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s-EC" smtClean="0"/>
              <a:t>17/04/2018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65642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CB747-541A-4F46-BF63-A0ED45D87509}" type="slidenum">
              <a:rPr lang="es-EC" smtClean="0"/>
              <a:t>17</a:t>
            </a:fld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s-EC" smtClean="0"/>
              <a:t>17/04/2018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36816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CB747-541A-4F46-BF63-A0ED45D87509}" type="slidenum">
              <a:rPr lang="es-EC" smtClean="0"/>
              <a:t>2</a:t>
            </a:fld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s-EC" smtClean="0"/>
              <a:t>17/04/2018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91959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CB747-541A-4F46-BF63-A0ED45D87509}" type="slidenum">
              <a:rPr lang="es-EC" smtClean="0"/>
              <a:t>3</a:t>
            </a:fld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s-EC" smtClean="0"/>
              <a:t>17/04/2018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33697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CB747-541A-4F46-BF63-A0ED45D87509}" type="slidenum">
              <a:rPr lang="es-EC" smtClean="0"/>
              <a:t>4</a:t>
            </a:fld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s-EC" smtClean="0"/>
              <a:t>17/04/2018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02822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CB747-541A-4F46-BF63-A0ED45D87509}" type="slidenum">
              <a:rPr lang="es-EC" smtClean="0"/>
              <a:t>5</a:t>
            </a:fld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s-EC" smtClean="0"/>
              <a:t>17/04/2018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16895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CB747-541A-4F46-BF63-A0ED45D87509}" type="slidenum">
              <a:rPr lang="es-EC" smtClean="0"/>
              <a:t>6</a:t>
            </a:fld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s-EC" smtClean="0"/>
              <a:t>17/04/2018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92096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CB747-541A-4F46-BF63-A0ED45D87509}" type="slidenum">
              <a:rPr lang="es-EC" smtClean="0"/>
              <a:t>7</a:t>
            </a:fld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s-EC" smtClean="0"/>
              <a:t>17/04/2018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48786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CB747-541A-4F46-BF63-A0ED45D87509}" type="slidenum">
              <a:rPr lang="es-EC" smtClean="0"/>
              <a:t>8</a:t>
            </a:fld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s-EC" smtClean="0"/>
              <a:t>17/04/2018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83116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CB747-541A-4F46-BF63-A0ED45D87509}" type="slidenum">
              <a:rPr lang="es-EC" smtClean="0"/>
              <a:t>9</a:t>
            </a:fld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s-EC" smtClean="0"/>
              <a:t>17/04/2018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72564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E16C-FA2E-48F2-B0AE-1208E7BCA672}" type="datetimeFigureOut">
              <a:rPr lang="es-EC" smtClean="0"/>
              <a:t>18/04/2018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953C-3288-41A2-AD94-78CB22FC6ECD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84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E16C-FA2E-48F2-B0AE-1208E7BCA672}" type="datetimeFigureOut">
              <a:rPr lang="es-EC" smtClean="0"/>
              <a:t>18/04/2018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953C-3288-41A2-AD94-78CB22FC6EC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6127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E16C-FA2E-48F2-B0AE-1208E7BCA672}" type="datetimeFigureOut">
              <a:rPr lang="es-EC" smtClean="0"/>
              <a:t>18/04/2018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953C-3288-41A2-AD94-78CB22FC6EC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560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E16C-FA2E-48F2-B0AE-1208E7BCA672}" type="datetimeFigureOut">
              <a:rPr lang="es-EC" smtClean="0"/>
              <a:t>18/04/2018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953C-3288-41A2-AD94-78CB22FC6EC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65386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E16C-FA2E-48F2-B0AE-1208E7BCA672}" type="datetimeFigureOut">
              <a:rPr lang="es-EC" smtClean="0"/>
              <a:t>18/04/2018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953C-3288-41A2-AD94-78CB22FC6ECD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87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E16C-FA2E-48F2-B0AE-1208E7BCA672}" type="datetimeFigureOut">
              <a:rPr lang="es-EC" smtClean="0"/>
              <a:t>18/04/2018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953C-3288-41A2-AD94-78CB22FC6EC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4258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E16C-FA2E-48F2-B0AE-1208E7BCA672}" type="datetimeFigureOut">
              <a:rPr lang="es-EC" smtClean="0"/>
              <a:t>18/04/2018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953C-3288-41A2-AD94-78CB22FC6EC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7390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E16C-FA2E-48F2-B0AE-1208E7BCA672}" type="datetimeFigureOut">
              <a:rPr lang="es-EC" smtClean="0"/>
              <a:t>18/04/2018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953C-3288-41A2-AD94-78CB22FC6EC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51688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E16C-FA2E-48F2-B0AE-1208E7BCA672}" type="datetimeFigureOut">
              <a:rPr lang="es-EC" smtClean="0"/>
              <a:t>18/04/2018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953C-3288-41A2-AD94-78CB22FC6EC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1909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920E16C-FA2E-48F2-B0AE-1208E7BCA672}" type="datetimeFigureOut">
              <a:rPr lang="es-EC" smtClean="0"/>
              <a:t>18/04/2018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1B953C-3288-41A2-AD94-78CB22FC6EC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26352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E16C-FA2E-48F2-B0AE-1208E7BCA672}" type="datetimeFigureOut">
              <a:rPr lang="es-EC" smtClean="0"/>
              <a:t>18/04/2018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953C-3288-41A2-AD94-78CB22FC6EC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1812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920E16C-FA2E-48F2-B0AE-1208E7BCA672}" type="datetimeFigureOut">
              <a:rPr lang="es-EC" smtClean="0"/>
              <a:t>18/04/2018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51B953C-3288-41A2-AD94-78CB22FC6ECD}" type="slidenum">
              <a:rPr lang="es-EC" smtClean="0"/>
              <a:t>‹Nº›</a:t>
            </a:fld>
            <a:endParaRPr lang="es-EC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65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.jpe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espe ecuador">
            <a:extLst>
              <a:ext uri="{FF2B5EF4-FFF2-40B4-BE49-F238E27FC236}">
                <a16:creationId xmlns="" xmlns:a16="http://schemas.microsoft.com/office/drawing/2014/main" id="{46116C4C-DD57-4C24-921E-5DF801D41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353" y="522143"/>
            <a:ext cx="2887878" cy="78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3">
            <a:extLst>
              <a:ext uri="{FF2B5EF4-FFF2-40B4-BE49-F238E27FC236}">
                <a16:creationId xmlns="" xmlns:a16="http://schemas.microsoft.com/office/drawing/2014/main" id="{6F7CF18C-FB83-4EBF-9F1A-4D3D29EE1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298" y="891960"/>
            <a:ext cx="66560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UNIDAD DE GESTIÓN DE POSGRADOS</a:t>
            </a:r>
            <a:endParaRPr lang="es-EC" altLang="es-ES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4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440" y="213833"/>
            <a:ext cx="616619" cy="61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>
            <a:extLst>
              <a:ext uri="{FF2B5EF4-FFF2-40B4-BE49-F238E27FC236}">
                <a16:creationId xmlns="" xmlns:a16="http://schemas.microsoft.com/office/drawing/2014/main" id="{E200FE87-98B2-4636-BDFF-EC2F1DB7E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848" y="1830116"/>
            <a:ext cx="7715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400" b="1" dirty="0"/>
              <a:t>MAESTRÍA EN GESTIÓN DE LA CALIDAD Y PRODUCTIVIDAD</a:t>
            </a:r>
            <a:endParaRPr lang="es-EC" altLang="es-E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400" b="1" dirty="0"/>
              <a:t>PROMOCIÓN XVI</a:t>
            </a:r>
            <a:endParaRPr lang="es-EC" altLang="es-ES" sz="2400" b="1" dirty="0"/>
          </a:p>
        </p:txBody>
      </p:sp>
      <p:sp>
        <p:nvSpPr>
          <p:cNvPr id="8" name="Text Box 23">
            <a:extLst>
              <a:ext uri="{FF2B5EF4-FFF2-40B4-BE49-F238E27FC236}">
                <a16:creationId xmlns="" xmlns:a16="http://schemas.microsoft.com/office/drawing/2014/main" id="{8300257C-9AF1-48D8-898E-4B356CC64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847" y="2778799"/>
            <a:ext cx="7715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ES" sz="2400" b="1" dirty="0">
                <a:cs typeface="Arial" panose="020B0604020202020204" pitchFamily="34" charset="0"/>
              </a:rPr>
              <a:t>PROYECTO 1</a:t>
            </a:r>
            <a:endParaRPr lang="es-EC" altLang="es-ES" sz="2400" dirty="0">
              <a:cs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="" xmlns:a16="http://schemas.microsoft.com/office/drawing/2014/main" id="{CEFCD497-8642-430E-A3C7-A412D943C025}"/>
              </a:ext>
            </a:extLst>
          </p:cNvPr>
          <p:cNvSpPr/>
          <p:nvPr/>
        </p:nvSpPr>
        <p:spPr>
          <a:xfrm>
            <a:off x="425194" y="4827555"/>
            <a:ext cx="6096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s-EC" sz="1400" b="1" dirty="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AUTORES: </a:t>
            </a:r>
            <a:endParaRPr lang="en-US" sz="1400" b="1" dirty="0"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s-EC" sz="1400" dirty="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Ing. </a:t>
            </a:r>
            <a:r>
              <a:rPr lang="es-EC" sz="1400" dirty="0" smtClean="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Jácome Sandoya, Vinicio Alejandro</a:t>
            </a:r>
            <a:endParaRPr lang="en-US" sz="1400" dirty="0"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s-EC" sz="1400" dirty="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Ing. </a:t>
            </a:r>
            <a:r>
              <a:rPr lang="es-EC" sz="1400" dirty="0" smtClean="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López Navarro, Aníbal Alfredo</a:t>
            </a:r>
            <a:endParaRPr lang="en-US" sz="1400" dirty="0"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" name="Rectangle 19">
            <a:extLst>
              <a:ext uri="{FF2B5EF4-FFF2-40B4-BE49-F238E27FC236}">
                <a16:creationId xmlns="" xmlns:a16="http://schemas.microsoft.com/office/drawing/2014/main" id="{D675D23B-82B4-4C21-8DF3-27CDEFCC57FE}"/>
              </a:ext>
            </a:extLst>
          </p:cNvPr>
          <p:cNvSpPr/>
          <p:nvPr/>
        </p:nvSpPr>
        <p:spPr>
          <a:xfrm>
            <a:off x="2226791" y="3489353"/>
            <a:ext cx="82793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“</a:t>
            </a:r>
            <a:r>
              <a:rPr lang="es-EC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RACIONALIZACIÓN DE PROCESOS DE LA EMPRESA PÚBLICA SANTA BÁRBARA</a:t>
            </a:r>
            <a:r>
              <a:rPr lang="es-EC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.</a:t>
            </a:r>
            <a:r>
              <a:rPr lang="es-ES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t>”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1" name="Rectangle 21">
            <a:extLst>
              <a:ext uri="{FF2B5EF4-FFF2-40B4-BE49-F238E27FC236}">
                <a16:creationId xmlns="" xmlns:a16="http://schemas.microsoft.com/office/drawing/2014/main" id="{8F8756F4-3C01-40D5-98E5-92C6D1DEA0DC}"/>
              </a:ext>
            </a:extLst>
          </p:cNvPr>
          <p:cNvSpPr/>
          <p:nvPr/>
        </p:nvSpPr>
        <p:spPr>
          <a:xfrm>
            <a:off x="5781799" y="5081535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s-EC" sz="1400" b="1" dirty="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DIRECTOR:</a:t>
            </a:r>
            <a:endParaRPr lang="en-US" sz="1400" b="1" dirty="0"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s-EC" sz="1400" dirty="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Ing. Tandazo Regalado, Ena </a:t>
            </a:r>
            <a:r>
              <a:rPr lang="es-EC" sz="1400" dirty="0" smtClean="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Leticia. </a:t>
            </a:r>
            <a:r>
              <a:rPr lang="es-EC" sz="1400" dirty="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MGCP.</a:t>
            </a:r>
          </a:p>
        </p:txBody>
      </p:sp>
    </p:spTree>
    <p:extLst>
      <p:ext uri="{BB962C8B-B14F-4D97-AF65-F5344CB8AC3E}">
        <p14:creationId xmlns:p14="http://schemas.microsoft.com/office/powerpoint/2010/main" val="186111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espe ecuador">
            <a:extLst>
              <a:ext uri="{FF2B5EF4-FFF2-40B4-BE49-F238E27FC236}">
                <a16:creationId xmlns="" xmlns:a16="http://schemas.microsoft.com/office/drawing/2014/main" id="{46116C4C-DD57-4C24-921E-5DF801D41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37" y="113563"/>
            <a:ext cx="2887878" cy="78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247" y="91766"/>
            <a:ext cx="3307976" cy="84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889933" cy="1450757"/>
          </a:xfrm>
        </p:spPr>
        <p:txBody>
          <a:bodyPr/>
          <a:lstStyle/>
          <a:p>
            <a:r>
              <a:rPr lang="es-MX" dirty="0" smtClean="0"/>
              <a:t>7. Resultados de los Procesos Racionalizados</a:t>
            </a:r>
            <a:endParaRPr lang="es-EC" dirty="0"/>
          </a:p>
        </p:txBody>
      </p:sp>
      <p:pic>
        <p:nvPicPr>
          <p:cNvPr id="9" name="Picture 4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121" y="0"/>
            <a:ext cx="616619" cy="61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38" y="2023962"/>
            <a:ext cx="5235133" cy="383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630" y="2023962"/>
            <a:ext cx="5160962" cy="372713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01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espe ecuador">
            <a:extLst>
              <a:ext uri="{FF2B5EF4-FFF2-40B4-BE49-F238E27FC236}">
                <a16:creationId xmlns="" xmlns:a16="http://schemas.microsoft.com/office/drawing/2014/main" id="{46116C4C-DD57-4C24-921E-5DF801D41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37" y="113563"/>
            <a:ext cx="2887878" cy="78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247" y="91766"/>
            <a:ext cx="3307976" cy="84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875645" cy="1450757"/>
          </a:xfrm>
        </p:spPr>
        <p:txBody>
          <a:bodyPr/>
          <a:lstStyle/>
          <a:p>
            <a:r>
              <a:rPr lang="es-MX" dirty="0" smtClean="0"/>
              <a:t>7. Resultados de los Procesos Racionalizados</a:t>
            </a:r>
            <a:endParaRPr lang="es-EC" dirty="0"/>
          </a:p>
        </p:txBody>
      </p:sp>
      <p:pic>
        <p:nvPicPr>
          <p:cNvPr id="9" name="Picture 4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121" y="0"/>
            <a:ext cx="616619" cy="61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96887" y="1932197"/>
            <a:ext cx="11112379" cy="42281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17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espe ecuador">
            <a:extLst>
              <a:ext uri="{FF2B5EF4-FFF2-40B4-BE49-F238E27FC236}">
                <a16:creationId xmlns="" xmlns:a16="http://schemas.microsoft.com/office/drawing/2014/main" id="{46116C4C-DD57-4C24-921E-5DF801D41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37" y="113563"/>
            <a:ext cx="2887878" cy="78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247" y="91766"/>
            <a:ext cx="3307976" cy="84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889933" cy="1450757"/>
          </a:xfrm>
        </p:spPr>
        <p:txBody>
          <a:bodyPr/>
          <a:lstStyle/>
          <a:p>
            <a:r>
              <a:rPr lang="es-MX" dirty="0" smtClean="0"/>
              <a:t>7. Resultados de los Procesos Racionalizados</a:t>
            </a:r>
            <a:endParaRPr lang="es-EC" dirty="0"/>
          </a:p>
        </p:txBody>
      </p:sp>
      <p:pic>
        <p:nvPicPr>
          <p:cNvPr id="9" name="Picture 4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121" y="0"/>
            <a:ext cx="616619" cy="61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762" y="1765936"/>
            <a:ext cx="11415713" cy="453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6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9524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072938" cy="6858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2730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espe ecuador">
            <a:extLst>
              <a:ext uri="{FF2B5EF4-FFF2-40B4-BE49-F238E27FC236}">
                <a16:creationId xmlns="" xmlns:a16="http://schemas.microsoft.com/office/drawing/2014/main" id="{46116C4C-DD57-4C24-921E-5DF801D41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37" y="113563"/>
            <a:ext cx="2887878" cy="78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247" y="91766"/>
            <a:ext cx="3307976" cy="84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6869340"/>
              </p:ext>
            </p:extLst>
          </p:nvPr>
        </p:nvGraphicFramePr>
        <p:xfrm>
          <a:off x="1096963" y="1846263"/>
          <a:ext cx="10058400" cy="435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8. Indicadores Propuestos</a:t>
            </a:r>
            <a:endParaRPr lang="es-EC" dirty="0"/>
          </a:p>
        </p:txBody>
      </p:sp>
      <p:pic>
        <p:nvPicPr>
          <p:cNvPr id="9" name="Picture 4" descr="Imagen relacionad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121" y="0"/>
            <a:ext cx="616619" cy="61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9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espe ecuador">
            <a:extLst>
              <a:ext uri="{FF2B5EF4-FFF2-40B4-BE49-F238E27FC236}">
                <a16:creationId xmlns="" xmlns:a16="http://schemas.microsoft.com/office/drawing/2014/main" id="{46116C4C-DD57-4C24-921E-5DF801D41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37" y="113563"/>
            <a:ext cx="2887878" cy="78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247" y="91766"/>
            <a:ext cx="3307976" cy="84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MX" dirty="0" smtClean="0"/>
              <a:t>Se cumplieron los objetivos planteados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MX" dirty="0" smtClean="0"/>
              <a:t>Se determinaron 10 problemas, cuellos de botella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MX" dirty="0" smtClean="0"/>
              <a:t>Existe ausencia de control de calidad en los procesos existentes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MX" dirty="0" smtClean="0"/>
              <a:t>Se incorporó el proceso de diseño e ingeniería, lo que permite contar con planos aprobados antes de la producción de las partes y piezas solicitados por el cliente.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MX" dirty="0" smtClean="0"/>
              <a:t>Se estableció un plan de fidelización del cliente a fin de contar con una cartera de clientes satisfechos y recuperar algunos que por varias circunstancias se han ido.</a:t>
            </a:r>
            <a:endParaRPr lang="es-EC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9. Conclusiones</a:t>
            </a:r>
            <a:endParaRPr lang="es-EC" dirty="0"/>
          </a:p>
        </p:txBody>
      </p:sp>
      <p:pic>
        <p:nvPicPr>
          <p:cNvPr id="9" name="Picture 4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121" y="0"/>
            <a:ext cx="616619" cy="61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69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espe ecuador">
            <a:extLst>
              <a:ext uri="{FF2B5EF4-FFF2-40B4-BE49-F238E27FC236}">
                <a16:creationId xmlns="" xmlns:a16="http://schemas.microsoft.com/office/drawing/2014/main" id="{46116C4C-DD57-4C24-921E-5DF801D41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37" y="113563"/>
            <a:ext cx="2887878" cy="78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247" y="91766"/>
            <a:ext cx="3307976" cy="84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MX" dirty="0" smtClean="0"/>
              <a:t>Implementar los procesos racionalizados especialmente el área de armas y municiones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MX" dirty="0" smtClean="0"/>
              <a:t>Incentivar al personal promoviendo mentalidad de cambio en los integrantes de la organización.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MX" dirty="0" smtClean="0"/>
              <a:t>Capacitar al personal sobre los procesos racionalizados.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MX" dirty="0" smtClean="0"/>
              <a:t>El Jefe de Control de Calidad debe verificar y retroalimentar constantemente sobre los puntos de control a fin de tomar decisiones basadas en evidencias concretas.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MX" dirty="0" smtClean="0"/>
              <a:t>Verificar constantemente la eficiencia del programa de fidelización del cliente, lo cual se traducirá en verificar si un cliente ha regresado nuevamente por los productos que ofrece la Empresa.</a:t>
            </a:r>
            <a:endParaRPr lang="es-EC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10. Recomendaciones</a:t>
            </a:r>
            <a:endParaRPr lang="es-EC" dirty="0"/>
          </a:p>
        </p:txBody>
      </p:sp>
      <p:pic>
        <p:nvPicPr>
          <p:cNvPr id="9" name="Picture 4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121" y="0"/>
            <a:ext cx="616619" cy="61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75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Sumario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28913" y="1953310"/>
            <a:ext cx="5527581" cy="402336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Organización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Metodología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Marco </a:t>
            </a:r>
            <a:r>
              <a:rPr lang="es-EC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Teórico</a:t>
            </a: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de las causas y alternativas de solución</a:t>
            </a: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 de Procesos Racionalizados</a:t>
            </a: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Indicadores propuestos </a:t>
            </a: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Conclusiones</a:t>
            </a: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C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Recomendaciones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Image result for espe ecuador">
            <a:extLst>
              <a:ext uri="{FF2B5EF4-FFF2-40B4-BE49-F238E27FC236}">
                <a16:creationId xmlns="" xmlns:a16="http://schemas.microsoft.com/office/drawing/2014/main" id="{46116C4C-DD57-4C24-921E-5DF801D41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37" y="113563"/>
            <a:ext cx="2887878" cy="78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247" y="91766"/>
            <a:ext cx="3307976" cy="84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Resultado de imagen para indi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896" y="2314575"/>
            <a:ext cx="2754784" cy="298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121" y="0"/>
            <a:ext cx="616619" cy="61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92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espe ecuador">
            <a:extLst>
              <a:ext uri="{FF2B5EF4-FFF2-40B4-BE49-F238E27FC236}">
                <a16:creationId xmlns="" xmlns:a16="http://schemas.microsoft.com/office/drawing/2014/main" id="{46116C4C-DD57-4C24-921E-5DF801D41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37" y="113563"/>
            <a:ext cx="2887878" cy="78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247" y="91766"/>
            <a:ext cx="3307976" cy="84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097280" y="1824769"/>
            <a:ext cx="10058400" cy="449030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MX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es-MX" dirty="0"/>
          </a:p>
          <a:p>
            <a:pPr>
              <a:buFont typeface="Wingdings" panose="05000000000000000000" pitchFamily="2" charset="2"/>
              <a:buChar char="q"/>
            </a:pPr>
            <a:endParaRPr lang="es-MX" dirty="0" smtClean="0"/>
          </a:p>
          <a:p>
            <a:pPr>
              <a:buFont typeface="Wingdings" panose="05000000000000000000" pitchFamily="2" charset="2"/>
              <a:buChar char="q"/>
            </a:pPr>
            <a:endParaRPr lang="es-MX" dirty="0" smtClean="0"/>
          </a:p>
          <a:p>
            <a:pPr>
              <a:buFont typeface="Wingdings" panose="05000000000000000000" pitchFamily="2" charset="2"/>
              <a:buChar char="q"/>
            </a:pPr>
            <a:endParaRPr lang="es-MX" dirty="0"/>
          </a:p>
          <a:p>
            <a:pPr>
              <a:buFont typeface="Wingdings" panose="05000000000000000000" pitchFamily="2" charset="2"/>
              <a:buChar char="q"/>
            </a:pPr>
            <a:r>
              <a:rPr lang="es-MX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es-MX" dirty="0"/>
          </a:p>
          <a:p>
            <a:pPr>
              <a:buFont typeface="Wingdings" panose="05000000000000000000" pitchFamily="2" charset="2"/>
              <a:buChar char="q"/>
            </a:pPr>
            <a:endParaRPr lang="es-MX" dirty="0" smtClean="0"/>
          </a:p>
          <a:p>
            <a:pPr>
              <a:buFont typeface="Wingdings" panose="05000000000000000000" pitchFamily="2" charset="2"/>
              <a:buChar char="q"/>
            </a:pPr>
            <a:endParaRPr lang="es-MX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1. La Organización</a:t>
            </a:r>
            <a:endParaRPr lang="es-EC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676" y="4486913"/>
            <a:ext cx="8673751" cy="163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santabarbara.gob.ec/wp-content/uploads/2017/05/HISTORIA-1024x59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5" t="8925" r="3532"/>
          <a:stretch/>
        </p:blipFill>
        <p:spPr bwMode="auto">
          <a:xfrm>
            <a:off x="1788422" y="1932197"/>
            <a:ext cx="8912916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n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121" y="0"/>
            <a:ext cx="616619" cy="61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05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espe ecuador">
            <a:extLst>
              <a:ext uri="{FF2B5EF4-FFF2-40B4-BE49-F238E27FC236}">
                <a16:creationId xmlns="" xmlns:a16="http://schemas.microsoft.com/office/drawing/2014/main" id="{46116C4C-DD57-4C24-921E-5DF801D41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37" y="113563"/>
            <a:ext cx="2887878" cy="78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247" y="91766"/>
            <a:ext cx="3307976" cy="84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097280" y="1845734"/>
            <a:ext cx="6517958" cy="3897841"/>
          </a:xfrm>
        </p:spPr>
        <p:txBody>
          <a:bodyPr>
            <a:normAutofit/>
          </a:bodyPr>
          <a:lstStyle/>
          <a:p>
            <a:pPr>
              <a:lnSpc>
                <a:spcPct val="300000"/>
              </a:lnSpc>
              <a:buFont typeface="Wingdings" panose="05000000000000000000" pitchFamily="2" charset="2"/>
              <a:buChar char="q"/>
            </a:pPr>
            <a:r>
              <a:rPr lang="es-ES" sz="1700" b="1" dirty="0">
                <a:solidFill>
                  <a:schemeClr val="tx1"/>
                </a:solidFill>
              </a:rPr>
              <a:t>Conocimiento empírico</a:t>
            </a:r>
            <a:r>
              <a:rPr lang="es-ES" sz="1700" b="1" dirty="0"/>
              <a:t> </a:t>
            </a:r>
            <a:r>
              <a:rPr lang="es-ES" sz="1700" dirty="0"/>
              <a:t>de los empleados.</a:t>
            </a:r>
          </a:p>
          <a:p>
            <a:pPr>
              <a:lnSpc>
                <a:spcPct val="300000"/>
              </a:lnSpc>
              <a:buFont typeface="Wingdings" panose="05000000000000000000" pitchFamily="2" charset="2"/>
              <a:buChar char="q"/>
            </a:pPr>
            <a:r>
              <a:rPr lang="es-ES" sz="1700" b="1" dirty="0">
                <a:solidFill>
                  <a:schemeClr val="tx1"/>
                </a:solidFill>
              </a:rPr>
              <a:t>No cumplen </a:t>
            </a:r>
            <a:r>
              <a:rPr lang="es-ES" sz="1700" dirty="0"/>
              <a:t>los procesos establecidos.</a:t>
            </a:r>
          </a:p>
          <a:p>
            <a:pPr>
              <a:lnSpc>
                <a:spcPct val="300000"/>
              </a:lnSpc>
              <a:buFont typeface="Wingdings" panose="05000000000000000000" pitchFamily="2" charset="2"/>
              <a:buChar char="q"/>
            </a:pPr>
            <a:r>
              <a:rPr lang="es-ES" sz="1700" dirty="0"/>
              <a:t>Falta de </a:t>
            </a:r>
            <a:r>
              <a:rPr lang="es-ES" sz="1700" b="1" dirty="0">
                <a:solidFill>
                  <a:schemeClr val="tx1"/>
                </a:solidFill>
              </a:rPr>
              <a:t>actualización</a:t>
            </a:r>
            <a:r>
              <a:rPr lang="es-ES" sz="1700" b="1" dirty="0"/>
              <a:t> </a:t>
            </a:r>
            <a:r>
              <a:rPr lang="es-ES" sz="1700" dirty="0"/>
              <a:t>de procesos.</a:t>
            </a:r>
          </a:p>
          <a:p>
            <a:pPr lvl="0">
              <a:lnSpc>
                <a:spcPct val="300000"/>
              </a:lnSpc>
              <a:buFont typeface="Wingdings" panose="05000000000000000000" pitchFamily="2" charset="2"/>
              <a:buChar char="q"/>
            </a:pPr>
            <a:r>
              <a:rPr lang="es-ES" sz="1700" b="1" dirty="0">
                <a:solidFill>
                  <a:schemeClr val="tx1"/>
                </a:solidFill>
              </a:rPr>
              <a:t>Incumplimiento </a:t>
            </a:r>
            <a:r>
              <a:rPr lang="es-ES" sz="1700" dirty="0"/>
              <a:t>en los compromisos contractuales.</a:t>
            </a: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2. Problema</a:t>
            </a:r>
            <a:endParaRPr lang="es-EC" dirty="0"/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206" y="2154512"/>
            <a:ext cx="3362474" cy="318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121" y="0"/>
            <a:ext cx="616619" cy="61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27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Resultado de imagen para compras y producc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731" y="3815390"/>
            <a:ext cx="2359492" cy="176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espe ecuador">
            <a:extLst>
              <a:ext uri="{FF2B5EF4-FFF2-40B4-BE49-F238E27FC236}">
                <a16:creationId xmlns="" xmlns:a16="http://schemas.microsoft.com/office/drawing/2014/main" id="{46116C4C-DD57-4C24-921E-5DF801D41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37" y="113563"/>
            <a:ext cx="2887878" cy="78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247" y="91766"/>
            <a:ext cx="3307976" cy="84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Resultado de imagen para objetiv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538" y="1737360"/>
            <a:ext cx="1926553" cy="207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097280" y="1845733"/>
            <a:ext cx="8918258" cy="4426479"/>
          </a:xfrm>
        </p:spPr>
        <p:txBody>
          <a:bodyPr>
            <a:noAutofit/>
          </a:bodyPr>
          <a:lstStyle/>
          <a:p>
            <a:pPr algn="just"/>
            <a:r>
              <a:rPr lang="es-ES" b="1" dirty="0"/>
              <a:t>General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b="1" dirty="0"/>
              <a:t>Racionalizar los procesos </a:t>
            </a:r>
            <a:r>
              <a:rPr lang="es-ES" dirty="0" smtClean="0"/>
              <a:t>interrelacionados tanto en </a:t>
            </a:r>
            <a:r>
              <a:rPr lang="es-ES" dirty="0"/>
              <a:t>el área productiva como administrativa, aplicando el enfoque basado en procesos </a:t>
            </a:r>
            <a:r>
              <a:rPr lang="es-ES" b="1" dirty="0"/>
              <a:t>reduciendo costos y tiempos</a:t>
            </a:r>
            <a:r>
              <a:rPr lang="es-ES" dirty="0"/>
              <a:t>, considerando la </a:t>
            </a:r>
            <a:r>
              <a:rPr lang="es-ES" b="1" dirty="0"/>
              <a:t>satisfacción y confianza de los clientes</a:t>
            </a:r>
            <a:r>
              <a:rPr lang="es-MX" dirty="0"/>
              <a:t>.</a:t>
            </a:r>
            <a:endParaRPr lang="en-US" dirty="0"/>
          </a:p>
          <a:p>
            <a:pPr algn="just"/>
            <a:r>
              <a:rPr lang="es-ES" b="1" dirty="0"/>
              <a:t>Específicos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es-ES" dirty="0"/>
              <a:t>Detectar los </a:t>
            </a:r>
            <a:r>
              <a:rPr lang="es-ES" b="1" dirty="0"/>
              <a:t>procesos cuello de botella </a:t>
            </a:r>
            <a:r>
              <a:rPr lang="es-ES" dirty="0"/>
              <a:t>que generan demoras e incumplimientos</a:t>
            </a:r>
            <a:endParaRPr lang="en-US" dirty="0"/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es-ES" dirty="0"/>
              <a:t>Determinar </a:t>
            </a:r>
            <a:r>
              <a:rPr lang="es-ES" b="1" dirty="0"/>
              <a:t>tiempos y tolerancias </a:t>
            </a:r>
            <a:r>
              <a:rPr lang="es-ES" dirty="0"/>
              <a:t>para llegar a tener los productos y/o servicios de acuerdo a los compromisos asumidos por la Empresa</a:t>
            </a:r>
            <a:endParaRPr lang="en-US" dirty="0"/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es-ES" b="1" dirty="0"/>
              <a:t>Diseñar y documentar </a:t>
            </a:r>
            <a:r>
              <a:rPr lang="es-ES" dirty="0"/>
              <a:t>los procesos que permitan un mejoramiento de la gestión administrativa y operativa de la empresa</a:t>
            </a:r>
            <a:endParaRPr lang="en-US" dirty="0"/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es-ES" b="1" dirty="0"/>
              <a:t>Implementar un proceso de acercamiento al cliente </a:t>
            </a:r>
            <a:r>
              <a:rPr lang="es-ES" dirty="0"/>
              <a:t>que garantice su satisfacción de manera de consolidar su confianza.</a:t>
            </a:r>
            <a:endParaRPr lang="en-US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3. Objetivos</a:t>
            </a:r>
            <a:endParaRPr lang="es-EC" dirty="0"/>
          </a:p>
        </p:txBody>
      </p:sp>
      <p:pic>
        <p:nvPicPr>
          <p:cNvPr id="11" name="Picture 4" descr="Imagen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121" y="0"/>
            <a:ext cx="616619" cy="61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espe ecuador">
            <a:extLst>
              <a:ext uri="{FF2B5EF4-FFF2-40B4-BE49-F238E27FC236}">
                <a16:creationId xmlns="" xmlns:a16="http://schemas.microsoft.com/office/drawing/2014/main" id="{46116C4C-DD57-4C24-921E-5DF801D41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37" y="113563"/>
            <a:ext cx="2887878" cy="78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247" y="91766"/>
            <a:ext cx="3307976" cy="84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097280" y="1845734"/>
            <a:ext cx="6346508" cy="402336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s-MX" dirty="0" smtClean="0"/>
              <a:t>Investigación descriptiva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s-MX" dirty="0" smtClean="0"/>
              <a:t>6W/H = 2 </a:t>
            </a:r>
            <a:r>
              <a:rPr lang="es-MX" dirty="0" err="1" smtClean="0"/>
              <a:t>PQC</a:t>
            </a:r>
            <a:r>
              <a:rPr lang="es-MX" dirty="0" smtClean="0"/>
              <a:t>/D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s-MX" dirty="0" smtClean="0"/>
              <a:t>Deductiva – Observación, cuestionarios y análisis</a:t>
            </a:r>
          </a:p>
          <a:p>
            <a:pPr lvl="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s-ES" dirty="0"/>
              <a:t>Ishikawa (causa – efecto)</a:t>
            </a:r>
            <a:endParaRPr lang="en-US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s-MX" dirty="0" smtClean="0"/>
              <a:t>Por afinidad para segregar problemas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s-MX" dirty="0" smtClean="0"/>
              <a:t>Plan de Mejora</a:t>
            </a: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4. Metodología</a:t>
            </a:r>
            <a:endParaRPr lang="es-EC" dirty="0"/>
          </a:p>
        </p:txBody>
      </p:sp>
      <p:pic>
        <p:nvPicPr>
          <p:cNvPr id="5124" name="Picture 4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671" y="2646482"/>
            <a:ext cx="3060009" cy="207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121" y="0"/>
            <a:ext cx="616619" cy="61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36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espe ecuador">
            <a:extLst>
              <a:ext uri="{FF2B5EF4-FFF2-40B4-BE49-F238E27FC236}">
                <a16:creationId xmlns="" xmlns:a16="http://schemas.microsoft.com/office/drawing/2014/main" id="{46116C4C-DD57-4C24-921E-5DF801D41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37" y="113563"/>
            <a:ext cx="2887878" cy="78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247" y="91766"/>
            <a:ext cx="3307976" cy="84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5. Marco Teórico</a:t>
            </a:r>
            <a:endParaRPr lang="es-EC" dirty="0"/>
          </a:p>
        </p:txBody>
      </p:sp>
      <p:pic>
        <p:nvPicPr>
          <p:cNvPr id="6152" name="Picture 8" descr="Resultado de imagen para elementos de un proces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0" t="14927" r="10760" b="10898"/>
          <a:stretch/>
        </p:blipFill>
        <p:spPr bwMode="auto">
          <a:xfrm>
            <a:off x="4812030" y="1824769"/>
            <a:ext cx="3187992" cy="239765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341" y="1824769"/>
            <a:ext cx="3789719" cy="2397654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70" name="Picture 2" descr="Resultado de imagen para diseÃ±o de proces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247" y="1932197"/>
            <a:ext cx="3088360" cy="205890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6 Rectángulo">
            <a:extLst>
              <a:ext uri="{FF2B5EF4-FFF2-40B4-BE49-F238E27FC236}">
                <a16:creationId xmlns="" xmlns:a16="http://schemas.microsoft.com/office/drawing/2014/main" id="{5F876F1B-6259-4492-83D4-761F7310786D}"/>
              </a:ext>
            </a:extLst>
          </p:cNvPr>
          <p:cNvSpPr/>
          <p:nvPr/>
        </p:nvSpPr>
        <p:spPr bwMode="auto">
          <a:xfrm>
            <a:off x="1388007" y="4345542"/>
            <a:ext cx="1304925" cy="5762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Norma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ISO 9001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FBE6E00F-3FAA-432B-835C-10E4778F10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5219" y="4926569"/>
            <a:ext cx="1357299" cy="1036135"/>
          </a:xfrm>
          <a:prstGeom prst="rect">
            <a:avLst/>
          </a:prstGeom>
        </p:spPr>
      </p:pic>
      <p:pic>
        <p:nvPicPr>
          <p:cNvPr id="7171" name="Imagen 5170" descr="20171025_14583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42" b="18142"/>
          <a:stretch/>
        </p:blipFill>
        <p:spPr bwMode="auto">
          <a:xfrm>
            <a:off x="4234595" y="4493048"/>
            <a:ext cx="1506405" cy="146965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2" descr="20171116_1018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" t="33195" r="32789" b="30082"/>
          <a:stretch/>
        </p:blipFill>
        <p:spPr bwMode="auto">
          <a:xfrm>
            <a:off x="6262666" y="4657012"/>
            <a:ext cx="3181218" cy="11241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n relacionad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121" y="0"/>
            <a:ext cx="616619" cy="61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53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espe ecuador">
            <a:extLst>
              <a:ext uri="{FF2B5EF4-FFF2-40B4-BE49-F238E27FC236}">
                <a16:creationId xmlns="" xmlns:a16="http://schemas.microsoft.com/office/drawing/2014/main" id="{46116C4C-DD57-4C24-921E-5DF801D41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37" y="113563"/>
            <a:ext cx="2887878" cy="78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121" y="0"/>
            <a:ext cx="616619" cy="61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247" y="91766"/>
            <a:ext cx="3307976" cy="84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MX" dirty="0" smtClean="0"/>
              <a:t>6. Análisis </a:t>
            </a:r>
            <a:r>
              <a:rPr lang="es-MX" dirty="0"/>
              <a:t>de </a:t>
            </a:r>
            <a:r>
              <a:rPr lang="es-ES" dirty="0"/>
              <a:t>las </a:t>
            </a:r>
            <a:r>
              <a:rPr lang="es-ES" dirty="0" smtClean="0"/>
              <a:t>causas</a:t>
            </a:r>
            <a:endParaRPr lang="es-EC" dirty="0"/>
          </a:p>
        </p:txBody>
      </p:sp>
      <p:pic>
        <p:nvPicPr>
          <p:cNvPr id="9" name="Imagen 1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37" y="2023962"/>
            <a:ext cx="6492087" cy="41053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5135" y="4044934"/>
            <a:ext cx="5053024" cy="217013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" name="Imagen 9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40847" y="1810384"/>
            <a:ext cx="5069056" cy="2190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199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espe ecuador">
            <a:extLst>
              <a:ext uri="{FF2B5EF4-FFF2-40B4-BE49-F238E27FC236}">
                <a16:creationId xmlns="" xmlns:a16="http://schemas.microsoft.com/office/drawing/2014/main" id="{46116C4C-DD57-4C24-921E-5DF801D41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37" y="113563"/>
            <a:ext cx="2887878" cy="78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121" y="0"/>
            <a:ext cx="616619" cy="61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247" y="91766"/>
            <a:ext cx="3307976" cy="84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MX" dirty="0" smtClean="0"/>
              <a:t>6. </a:t>
            </a:r>
            <a:r>
              <a:rPr lang="es-ES" dirty="0" smtClean="0"/>
              <a:t>Alternativas </a:t>
            </a:r>
            <a:r>
              <a:rPr lang="es-ES" dirty="0"/>
              <a:t>de </a:t>
            </a:r>
            <a:r>
              <a:rPr lang="es-ES" dirty="0" smtClean="0"/>
              <a:t>solución</a:t>
            </a:r>
            <a:endParaRPr lang="es-EC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097280" y="1845734"/>
            <a:ext cx="7603808" cy="4023360"/>
          </a:xfrm>
        </p:spPr>
        <p:txBody>
          <a:bodyPr>
            <a:normAutofit fontScale="92500"/>
          </a:bodyPr>
          <a:lstStyle/>
          <a:p>
            <a:pPr marL="342900" indent="-342900">
              <a:lnSpc>
                <a:spcPct val="300000"/>
              </a:lnSpc>
              <a:buFont typeface="+mj-lt"/>
              <a:buAutoNum type="arabicPeriod"/>
            </a:pPr>
            <a:r>
              <a:rPr lang="es-EC" sz="1700" dirty="0">
                <a:solidFill>
                  <a:schemeClr val="accent1">
                    <a:lumMod val="75000"/>
                  </a:schemeClr>
                </a:solidFill>
              </a:rPr>
              <a:t>Realizar un </a:t>
            </a:r>
            <a:r>
              <a:rPr lang="es-EC" sz="1700" b="1" dirty="0">
                <a:solidFill>
                  <a:schemeClr val="accent1">
                    <a:lumMod val="75000"/>
                  </a:schemeClr>
                </a:solidFill>
              </a:rPr>
              <a:t>procedimiento de control de materia prima </a:t>
            </a:r>
            <a:r>
              <a:rPr lang="es-EC" sz="1700" dirty="0">
                <a:solidFill>
                  <a:schemeClr val="accent1">
                    <a:lumMod val="75000"/>
                  </a:schemeClr>
                </a:solidFill>
              </a:rPr>
              <a:t>al momento de su </a:t>
            </a:r>
            <a:r>
              <a:rPr lang="es-EC" sz="1700" dirty="0" smtClean="0">
                <a:solidFill>
                  <a:schemeClr val="accent1">
                    <a:lumMod val="75000"/>
                  </a:schemeClr>
                </a:solidFill>
              </a:rPr>
              <a:t>recepción.</a:t>
            </a:r>
            <a:endParaRPr lang="es-EC" sz="17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lnSpc>
                <a:spcPct val="300000"/>
              </a:lnSpc>
              <a:buFont typeface="+mj-lt"/>
              <a:buAutoNum type="arabicPeriod"/>
            </a:pPr>
            <a:r>
              <a:rPr lang="es-EC" sz="1700" dirty="0" smtClean="0"/>
              <a:t>Solicitar </a:t>
            </a:r>
            <a:r>
              <a:rPr lang="es-EC" sz="1700" b="1" dirty="0" smtClean="0"/>
              <a:t>muestras </a:t>
            </a:r>
            <a:r>
              <a:rPr lang="es-EC" sz="1700" b="1" dirty="0"/>
              <a:t>de </a:t>
            </a:r>
            <a:r>
              <a:rPr lang="es-EC" sz="1700" b="1" dirty="0" smtClean="0"/>
              <a:t>materia </a:t>
            </a:r>
            <a:r>
              <a:rPr lang="es-EC" sz="1700" b="1" dirty="0"/>
              <a:t>prima </a:t>
            </a:r>
            <a:r>
              <a:rPr lang="es-EC" sz="1700" dirty="0"/>
              <a:t>a ser adquirida, para realización de ensayos</a:t>
            </a:r>
            <a:r>
              <a:rPr lang="es-EC" sz="1700" dirty="0" smtClean="0"/>
              <a:t>.</a:t>
            </a:r>
          </a:p>
          <a:p>
            <a:pPr marL="342900" indent="-342900">
              <a:lnSpc>
                <a:spcPct val="300000"/>
              </a:lnSpc>
              <a:buFont typeface="+mj-lt"/>
              <a:buAutoNum type="arabicPeriod"/>
            </a:pPr>
            <a:r>
              <a:rPr lang="es-EC" sz="1700" dirty="0" smtClean="0">
                <a:solidFill>
                  <a:schemeClr val="accent1">
                    <a:lumMod val="75000"/>
                  </a:schemeClr>
                </a:solidFill>
              </a:rPr>
              <a:t>Elaborar un </a:t>
            </a:r>
            <a:r>
              <a:rPr lang="es-EC" sz="1700" b="1" dirty="0" smtClean="0">
                <a:solidFill>
                  <a:schemeClr val="accent1">
                    <a:lumMod val="75000"/>
                  </a:schemeClr>
                </a:solidFill>
              </a:rPr>
              <a:t>procedimiento de control de calidad </a:t>
            </a:r>
            <a:r>
              <a:rPr lang="es-EC" sz="1700" dirty="0" smtClean="0">
                <a:solidFill>
                  <a:schemeClr val="accent1">
                    <a:lumMod val="75000"/>
                  </a:schemeClr>
                </a:solidFill>
              </a:rPr>
              <a:t>para las distintas </a:t>
            </a:r>
            <a:r>
              <a:rPr lang="es-EC" sz="1700" b="1" dirty="0" smtClean="0">
                <a:solidFill>
                  <a:schemeClr val="accent1">
                    <a:lumMod val="75000"/>
                  </a:schemeClr>
                </a:solidFill>
              </a:rPr>
              <a:t>fases de fabricación</a:t>
            </a:r>
            <a:r>
              <a:rPr lang="es-EC" sz="17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lnSpc>
                <a:spcPct val="300000"/>
              </a:lnSpc>
              <a:buFont typeface="+mj-lt"/>
              <a:buAutoNum type="arabicPeriod"/>
            </a:pPr>
            <a:r>
              <a:rPr lang="es-EC" sz="1700" dirty="0" smtClean="0"/>
              <a:t>Realizar </a:t>
            </a:r>
            <a:r>
              <a:rPr lang="es-EC" sz="1700" b="1" dirty="0" smtClean="0"/>
              <a:t>acciones de incentivo hacia el personal operario </a:t>
            </a:r>
            <a:r>
              <a:rPr lang="es-EC" sz="1700" dirty="0" smtClean="0"/>
              <a:t>del área de producción.</a:t>
            </a:r>
            <a:endParaRPr lang="es-EC" sz="1700" dirty="0"/>
          </a:p>
        </p:txBody>
      </p:sp>
      <p:pic>
        <p:nvPicPr>
          <p:cNvPr id="8194" name="Picture 2" descr="Resultado de imagen para alternativas de acciÃ³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54" y="1910400"/>
            <a:ext cx="2798762" cy="278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73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597</TotalTime>
  <Words>656</Words>
  <Application>Microsoft Office PowerPoint</Application>
  <PresentationFormat>Panorámica</PresentationFormat>
  <Paragraphs>122</Paragraphs>
  <Slides>17</Slides>
  <Notes>15</Notes>
  <HiddenSlides>2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MS PGothic</vt:lpstr>
      <vt:lpstr>Arial</vt:lpstr>
      <vt:lpstr>Calibri</vt:lpstr>
      <vt:lpstr>Calibri Light</vt:lpstr>
      <vt:lpstr>Times New Roman</vt:lpstr>
      <vt:lpstr>Wingdings</vt:lpstr>
      <vt:lpstr>Retrospección</vt:lpstr>
      <vt:lpstr>Presentación de PowerPoint</vt:lpstr>
      <vt:lpstr>Sumario</vt:lpstr>
      <vt:lpstr>1. La Organización</vt:lpstr>
      <vt:lpstr>2. Problema</vt:lpstr>
      <vt:lpstr>3. Objetivos</vt:lpstr>
      <vt:lpstr>4. Metodología</vt:lpstr>
      <vt:lpstr>5. Marco Teórico</vt:lpstr>
      <vt:lpstr>6. Análisis de las causas</vt:lpstr>
      <vt:lpstr>6. Alternativas de solución</vt:lpstr>
      <vt:lpstr>7. Resultados de los Procesos Racionalizados</vt:lpstr>
      <vt:lpstr>7. Resultados de los Procesos Racionalizados</vt:lpstr>
      <vt:lpstr>7. Resultados de los Procesos Racionalizados</vt:lpstr>
      <vt:lpstr>Presentación de PowerPoint</vt:lpstr>
      <vt:lpstr>Presentación de PowerPoint</vt:lpstr>
      <vt:lpstr>8. Indicadores Propuestos</vt:lpstr>
      <vt:lpstr>9. Conclusiones</vt:lpstr>
      <vt:lpstr>10. Recomendaciones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Jácome Vinicio Alejandro</dc:creator>
  <cp:lastModifiedBy>Jácome Vinicio Alejandro</cp:lastModifiedBy>
  <cp:revision>34</cp:revision>
  <cp:lastPrinted>2018-04-07T23:42:14Z</cp:lastPrinted>
  <dcterms:created xsi:type="dcterms:W3CDTF">2018-04-07T16:00:53Z</dcterms:created>
  <dcterms:modified xsi:type="dcterms:W3CDTF">2018-04-19T03:17:15Z</dcterms:modified>
</cp:coreProperties>
</file>