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30"/>
  </p:notesMasterIdLst>
  <p:sldIdLst>
    <p:sldId id="256" r:id="rId2"/>
    <p:sldId id="257" r:id="rId3"/>
    <p:sldId id="285" r:id="rId4"/>
    <p:sldId id="308" r:id="rId5"/>
    <p:sldId id="286" r:id="rId6"/>
    <p:sldId id="287" r:id="rId7"/>
    <p:sldId id="288" r:id="rId8"/>
    <p:sldId id="309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7" r:id="rId27"/>
    <p:sldId id="306" r:id="rId28"/>
    <p:sldId id="280" r:id="rId29"/>
  </p:sldIdLst>
  <p:sldSz cx="9144000" cy="6858000" type="screen4x3"/>
  <p:notesSz cx="6858000" cy="9144000"/>
  <p:embeddedFontLst>
    <p:embeddedFont>
      <p:font typeface="Shadows Into Light" panose="020B060402020202020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Varela Round" panose="020B0604020202020204" charset="-79"/>
      <p:regular r:id="rId34"/>
    </p:embeddedFont>
    <p:embeddedFont>
      <p:font typeface="Arial Black" panose="020B0A04020102020204" pitchFamily="34" charset="0"/>
      <p:bold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27971E-5894-46C2-837C-8FF21816239B}">
  <a:tblStyle styleId="{9D27971E-5894-46C2-837C-8FF2181623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3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Leonor\Desktop\KAREN%20TESIS\Cuadros%20tesi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or\Desktop\KAREN%20TESIS\Cuadros%20tesi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or\Desktop\KAREN%20TESIS\Cuadros%20tesi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or\Desktop\KAREN%20TESIS\Cuadros%20tesi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or\Desktop\KAREN%20TESIS\Cuadros%20tesi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\KAREN%20TESIS\Cuadros%20tesi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ropbox\KAREN%20TESIS\Cuadros%20tesi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Leonor\Desktop\KAREN%20TESIS\Cuadros%20tesi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55713319295991"/>
          <c:y val="5.104516784239746E-2"/>
          <c:w val="0.80579908784650722"/>
          <c:h val="0.7132728418734344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ysClr val="window" lastClr="FFFFFF">
                <a:lumMod val="85000"/>
              </a:sys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777771702149671E-3"/>
                  <c:y val="0.3059360730593606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45,44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5205479452054794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'[DATOS TESIS.xlsx]Toma 6'!$R$10:$S$10</c:f>
              <c:strCache>
                <c:ptCount val="2"/>
                <c:pt idx="0">
                  <c:v>0</c:v>
                </c:pt>
                <c:pt idx="1">
                  <c:v>RESTO</c:v>
                </c:pt>
              </c:strCache>
            </c:strRef>
          </c:cat>
          <c:val>
            <c:numRef>
              <c:f>'[DATOS TESIS.xlsx]Toma 6'!$R$11:$S$11</c:f>
              <c:numCache>
                <c:formatCode>General</c:formatCode>
                <c:ptCount val="2"/>
                <c:pt idx="0">
                  <c:v>45.44</c:v>
                </c:pt>
                <c:pt idx="1">
                  <c:v>70.239999999999995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566907536"/>
        <c:axId val="-1566894480"/>
      </c:barChart>
      <c:catAx>
        <c:axId val="-1566907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Dosis de FPI SD (g/kg de alimento)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6894480"/>
        <c:crosses val="autoZero"/>
        <c:auto val="1"/>
        <c:lblAlgn val="ctr"/>
        <c:lblOffset val="100"/>
        <c:noMultiLvlLbl val="0"/>
      </c:catAx>
      <c:valAx>
        <c:axId val="-1566894480"/>
        <c:scaling>
          <c:orientation val="minMax"/>
          <c:max val="8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Peso (g) </a:t>
                </a:r>
              </a:p>
            </c:rich>
          </c:tx>
          <c:layout>
            <c:manualLayout>
              <c:xMode val="edge"/>
              <c:yMode val="edge"/>
              <c:x val="0"/>
              <c:y val="0.289380043722719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6907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777777777777776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54,44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5092592592592591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93,94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'[DATOS TESIS.xlsx]Toma 6'!$R$13:$S$13</c:f>
              <c:strCache>
                <c:ptCount val="2"/>
                <c:pt idx="0">
                  <c:v>2,5-5-10</c:v>
                </c:pt>
                <c:pt idx="1">
                  <c:v>20-40</c:v>
                </c:pt>
              </c:strCache>
            </c:strRef>
          </c:cat>
          <c:val>
            <c:numRef>
              <c:f>'[DATOS TESIS.xlsx]Toma 6'!$R$14:$S$14</c:f>
              <c:numCache>
                <c:formatCode>General</c:formatCode>
                <c:ptCount val="2"/>
                <c:pt idx="0">
                  <c:v>54.443333333333328</c:v>
                </c:pt>
                <c:pt idx="1">
                  <c:v>93.935000000000002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566908080"/>
        <c:axId val="-1566901008"/>
      </c:barChart>
      <c:catAx>
        <c:axId val="-1566908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Dosis de FPI SD (g/kg de alimento)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6901008"/>
        <c:crosses val="autoZero"/>
        <c:auto val="1"/>
        <c:lblAlgn val="ctr"/>
        <c:lblOffset val="100"/>
        <c:noMultiLvlLbl val="0"/>
      </c:catAx>
      <c:valAx>
        <c:axId val="-1566901008"/>
        <c:scaling>
          <c:orientation val="minMax"/>
          <c:max val="1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Peso (g)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6908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5041265944574059E-4"/>
                  <c:y val="0.1815118592570965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0,54 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6041537968823072E-3"/>
                  <c:y val="0.185503023385393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0,55 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545664563280478E-3"/>
                  <c:y val="0.2118434495725839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0,63 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27283228164102E-3"/>
                  <c:y val="0.2541485322729616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0,76 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599896795197207E-16"/>
                  <c:y val="0.3181646050365976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0,96 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5.5284238539805991E-3"/>
                  <c:y val="0.4428400872525046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1,35 </a:t>
                    </a:r>
                    <a:r>
                      <a:rPr lang="en-US" baseline="0"/>
                      <a:t> 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'[DATOS TESIS.xlsx]GDPD'!$AD$29:$AD$34</c:f>
              <c:numCache>
                <c:formatCode>General</c:formatCode>
                <c:ptCount val="6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40</c:v>
                </c:pt>
              </c:numCache>
            </c:numRef>
          </c:cat>
          <c:val>
            <c:numRef>
              <c:f>'[DATOS TESIS.xlsx]GDPD'!$AE$29:$AE$34</c:f>
              <c:numCache>
                <c:formatCode>General</c:formatCode>
                <c:ptCount val="6"/>
                <c:pt idx="0">
                  <c:v>0.54</c:v>
                </c:pt>
                <c:pt idx="1">
                  <c:v>0.55000000000000004</c:v>
                </c:pt>
                <c:pt idx="2">
                  <c:v>0.63</c:v>
                </c:pt>
                <c:pt idx="3">
                  <c:v>0.76</c:v>
                </c:pt>
                <c:pt idx="4">
                  <c:v>0.96</c:v>
                </c:pt>
                <c:pt idx="5">
                  <c:v>1.35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566906992"/>
        <c:axId val="-1566905904"/>
      </c:barChart>
      <c:catAx>
        <c:axId val="-15669069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Dosis de FPI SD (g/kg de alimento)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6905904"/>
        <c:crosses val="autoZero"/>
        <c:auto val="1"/>
        <c:lblAlgn val="ctr"/>
        <c:lblOffset val="100"/>
        <c:noMultiLvlLbl val="0"/>
      </c:catAx>
      <c:valAx>
        <c:axId val="-1566905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dirty="0" smtClean="0"/>
                  <a:t>GDPD</a:t>
                </a:r>
                <a:endParaRPr lang="es-EC" dirty="0"/>
              </a:p>
            </c:rich>
          </c:tx>
          <c:layout>
            <c:manualLayout>
              <c:xMode val="edge"/>
              <c:yMode val="edge"/>
              <c:x val="1.4875843080353711E-2"/>
              <c:y val="0.209372927327728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690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2592592592592591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185067526415994E-16"/>
                  <c:y val="0.439814814814814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'[DATOS TESIS.xlsx]GDPD'!$AK$5:$AL$5</c:f>
              <c:strCache>
                <c:ptCount val="2"/>
                <c:pt idx="0">
                  <c:v>0</c:v>
                </c:pt>
                <c:pt idx="1">
                  <c:v>RESTO</c:v>
                </c:pt>
              </c:strCache>
            </c:strRef>
          </c:cat>
          <c:val>
            <c:numRef>
              <c:f>'[DATOS TESIS.xlsx]GDPD'!$AK$6:$AL$6</c:f>
              <c:numCache>
                <c:formatCode>General</c:formatCode>
                <c:ptCount val="2"/>
                <c:pt idx="0">
                  <c:v>0.54</c:v>
                </c:pt>
                <c:pt idx="1">
                  <c:v>0.85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566903184"/>
        <c:axId val="-1566896112"/>
      </c:barChart>
      <c:catAx>
        <c:axId val="-15669031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Dosis de FPI SD (g/kg de alimento)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6896112"/>
        <c:crosses val="autoZero"/>
        <c:auto val="1"/>
        <c:lblAlgn val="ctr"/>
        <c:lblOffset val="100"/>
        <c:noMultiLvlLbl val="0"/>
      </c:catAx>
      <c:valAx>
        <c:axId val="-15668961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S" dirty="0" smtClean="0"/>
                  <a:t>GDPD</a:t>
                </a:r>
                <a:endParaRPr lang="es-ES" dirty="0"/>
              </a:p>
            </c:rich>
          </c:tx>
          <c:layout>
            <c:manualLayout>
              <c:xMode val="edge"/>
              <c:yMode val="edge"/>
              <c:x val="1.1220768352273459E-2"/>
              <c:y val="0.26974852208650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6903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ysClr val="window" lastClr="FFFFFF">
                <a:lumMod val="85000"/>
              </a:sys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777777777777779E-3"/>
                  <c:y val="0.2453703703703702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0,65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0.4629629629629629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1,15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'[DATOS TESIS.xlsx]GDPD'!$AK$8:$AL$8</c:f>
              <c:strCache>
                <c:ptCount val="2"/>
                <c:pt idx="0">
                  <c:v>2,5-5-10</c:v>
                </c:pt>
                <c:pt idx="1">
                  <c:v>20-40</c:v>
                </c:pt>
              </c:strCache>
            </c:strRef>
          </c:cat>
          <c:val>
            <c:numRef>
              <c:f>'[DATOS TESIS.xlsx]GDPD'!$AK$9:$AL$9</c:f>
              <c:numCache>
                <c:formatCode>0.00</c:formatCode>
                <c:ptCount val="2"/>
                <c:pt idx="0">
                  <c:v>0.64666666666666672</c:v>
                </c:pt>
                <c:pt idx="1">
                  <c:v>1.155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562866944"/>
        <c:axId val="-1562857696"/>
      </c:barChart>
      <c:catAx>
        <c:axId val="-1562866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Dosis de FPI SD (g/kg de alimento)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2857696"/>
        <c:crosses val="autoZero"/>
        <c:auto val="1"/>
        <c:lblAlgn val="ctr"/>
        <c:lblOffset val="100"/>
        <c:noMultiLvlLbl val="0"/>
      </c:catAx>
      <c:valAx>
        <c:axId val="-1562857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 dirty="0" smtClean="0"/>
                  <a:t>GDPD</a:t>
                </a:r>
                <a:endParaRPr lang="es-EC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286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Tratamientos</c:v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4,97 ab</a:t>
                    </a:r>
                    <a:endParaRPr lang="en-US" baseline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5,56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4,74 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4,77 </a:t>
                    </a:r>
                    <a:r>
                      <a:rPr lang="en-US" dirty="0" smtClean="0"/>
                      <a:t>a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4,47 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3,23 c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[1]CA!$F$57:$F$62</c:f>
              <c:numCache>
                <c:formatCode>General</c:formatCode>
                <c:ptCount val="6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40</c:v>
                </c:pt>
              </c:numCache>
            </c:numRef>
          </c:cat>
          <c:val>
            <c:numRef>
              <c:f>[1]CA!$G$57:$G$62</c:f>
              <c:numCache>
                <c:formatCode>General</c:formatCode>
                <c:ptCount val="6"/>
                <c:pt idx="0">
                  <c:v>4.97</c:v>
                </c:pt>
                <c:pt idx="1">
                  <c:v>5.56</c:v>
                </c:pt>
                <c:pt idx="2">
                  <c:v>4.74</c:v>
                </c:pt>
                <c:pt idx="3">
                  <c:v>4.7699999999999996</c:v>
                </c:pt>
                <c:pt idx="4">
                  <c:v>4.47</c:v>
                </c:pt>
                <c:pt idx="5">
                  <c:v>3.23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62865312"/>
        <c:axId val="-1562869120"/>
      </c:barChart>
      <c:catAx>
        <c:axId val="-1562865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s-EC"/>
                  <a:t>Dosis de FPI SD (g/kg de alimento)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2869120"/>
        <c:crosses val="autoZero"/>
        <c:auto val="1"/>
        <c:lblAlgn val="ctr"/>
        <c:lblOffset val="100"/>
        <c:noMultiLvlLbl val="0"/>
      </c:catAx>
      <c:valAx>
        <c:axId val="-156286912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Conversión Alimenticia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-156286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5,02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3,85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[1]CA!$J$56:$J$57</c:f>
              <c:strCache>
                <c:ptCount val="2"/>
                <c:pt idx="0">
                  <c:v>2,5-5-10</c:v>
                </c:pt>
                <c:pt idx="1">
                  <c:v>20-40</c:v>
                </c:pt>
              </c:strCache>
            </c:strRef>
          </c:cat>
          <c:val>
            <c:numRef>
              <c:f>[1]CA!$K$56:$K$57</c:f>
              <c:numCache>
                <c:formatCode>General</c:formatCode>
                <c:ptCount val="2"/>
                <c:pt idx="0">
                  <c:v>5.0233333333333334</c:v>
                </c:pt>
                <c:pt idx="1">
                  <c:v>3.8499999999999996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562862592"/>
        <c:axId val="-1562860960"/>
      </c:barChart>
      <c:catAx>
        <c:axId val="-15628625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defRPr>
                </a:pPr>
                <a:r>
                  <a:rPr lang="en-US"/>
                  <a:t>Dosis de FPI SD (g/kg de alimento)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pPr>
            <a:endParaRPr lang="es-EC"/>
          </a:p>
        </c:txPr>
        <c:crossAx val="-1562860960"/>
        <c:crosses val="autoZero"/>
        <c:auto val="1"/>
        <c:lblAlgn val="ctr"/>
        <c:lblOffset val="100"/>
        <c:noMultiLvlLbl val="0"/>
      </c:catAx>
      <c:valAx>
        <c:axId val="-156286096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defRPr>
                </a:pPr>
                <a:r>
                  <a:rPr lang="en-US"/>
                  <a:t>Conversión Alimenticia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pPr>
            <a:endParaRPr lang="es-EC"/>
          </a:p>
        </c:txPr>
        <c:crossAx val="-15628625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ea typeface="Tahoma" panose="020B0604030504040204" pitchFamily="34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049849924641842"/>
          <c:y val="5.2404697524806802E-2"/>
          <c:w val="0.77554696470527906"/>
          <c:h val="0.61543501733424799"/>
        </c:manualLayout>
      </c:layout>
      <c:barChart>
        <c:barDir val="col"/>
        <c:grouping val="clustered"/>
        <c:varyColors val="0"/>
        <c:ser>
          <c:idx val="0"/>
          <c:order val="0"/>
          <c:tx>
            <c:v>Dosis+SOBREVIVENCIA!$I$42:$I$46</c:v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95,67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98,33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96,33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98 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98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98,33  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defRPr>
                </a:pPr>
                <a:endParaRPr lang="es-EC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'[DATOS TESIS.xlsx]SOBREVIVENCIA'!$H$42:$H$47</c:f>
              <c:numCache>
                <c:formatCode>0.0</c:formatCode>
                <c:ptCount val="6"/>
                <c:pt idx="0">
                  <c:v>0</c:v>
                </c:pt>
                <c:pt idx="1">
                  <c:v>2.5</c:v>
                </c:pt>
                <c:pt idx="2">
                  <c:v>5</c:v>
                </c:pt>
                <c:pt idx="3">
                  <c:v>10</c:v>
                </c:pt>
                <c:pt idx="4">
                  <c:v>20</c:v>
                </c:pt>
                <c:pt idx="5">
                  <c:v>40</c:v>
                </c:pt>
              </c:numCache>
            </c:numRef>
          </c:cat>
          <c:val>
            <c:numRef>
              <c:f>'[DATOS TESIS.xlsx]SOBREVIVENCIA'!$I$42:$I$47</c:f>
              <c:numCache>
                <c:formatCode>General</c:formatCode>
                <c:ptCount val="6"/>
                <c:pt idx="0">
                  <c:v>95.67</c:v>
                </c:pt>
                <c:pt idx="1">
                  <c:v>98.33</c:v>
                </c:pt>
                <c:pt idx="2">
                  <c:v>96.33</c:v>
                </c:pt>
                <c:pt idx="3">
                  <c:v>98</c:v>
                </c:pt>
                <c:pt idx="4">
                  <c:v>98</c:v>
                </c:pt>
                <c:pt idx="5">
                  <c:v>98.33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562865856"/>
        <c:axId val="-1562859328"/>
      </c:barChart>
      <c:catAx>
        <c:axId val="-156286585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defRPr>
                </a:pPr>
                <a:r>
                  <a:rPr lang="es-ES"/>
                  <a:t>Dosis de FPI SD (g/kg de alimento)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pPr>
            <a:endParaRPr lang="es-EC"/>
          </a:p>
        </c:txPr>
        <c:crossAx val="-1562859328"/>
        <c:crosses val="autoZero"/>
        <c:auto val="1"/>
        <c:lblAlgn val="ctr"/>
        <c:lblOffset val="100"/>
        <c:noMultiLvlLbl val="0"/>
      </c:catAx>
      <c:valAx>
        <c:axId val="-156285932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defRPr>
                </a:pPr>
                <a:r>
                  <a:rPr lang="en-US"/>
                  <a:t>Sobrevivencia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pPr>
            <a:endParaRPr lang="es-EC"/>
          </a:p>
        </c:txPr>
        <c:crossAx val="-1562865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Times New Roman" panose="02020603050405020304" pitchFamily="18" charset="0"/>
          <a:ea typeface="Tahoma" panose="020B0604030504040204" pitchFamily="34" charset="0"/>
          <a:cs typeface="Times New Roman" panose="02020603050405020304" pitchFamily="18" charset="0"/>
        </a:defRPr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27272"/>
              <a:buChar char="●"/>
              <a:defRPr sz="1100"/>
            </a:lvl1pPr>
            <a:lvl2pPr lvl="1">
              <a:spcBef>
                <a:spcPts val="0"/>
              </a:spcBef>
              <a:buSzPct val="127272"/>
              <a:buChar char="○"/>
              <a:defRPr sz="1100"/>
            </a:lvl2pPr>
            <a:lvl3pPr lvl="2">
              <a:spcBef>
                <a:spcPts val="0"/>
              </a:spcBef>
              <a:buSzPct val="127272"/>
              <a:buChar char="■"/>
              <a:defRPr sz="1100"/>
            </a:lvl3pPr>
            <a:lvl4pPr lvl="3">
              <a:spcBef>
                <a:spcPts val="0"/>
              </a:spcBef>
              <a:buSzPct val="127272"/>
              <a:buChar char="●"/>
              <a:defRPr sz="1100"/>
            </a:lvl4pPr>
            <a:lvl5pPr lvl="4">
              <a:spcBef>
                <a:spcPts val="0"/>
              </a:spcBef>
              <a:buSzPct val="127272"/>
              <a:buChar char="○"/>
              <a:defRPr sz="1100"/>
            </a:lvl5pPr>
            <a:lvl6pPr lvl="5">
              <a:spcBef>
                <a:spcPts val="0"/>
              </a:spcBef>
              <a:buSzPct val="127272"/>
              <a:buChar char="■"/>
              <a:defRPr sz="1100"/>
            </a:lvl6pPr>
            <a:lvl7pPr lvl="6">
              <a:spcBef>
                <a:spcPts val="0"/>
              </a:spcBef>
              <a:buSzPct val="127272"/>
              <a:buChar char="●"/>
              <a:defRPr sz="1100"/>
            </a:lvl7pPr>
            <a:lvl8pPr lvl="7">
              <a:spcBef>
                <a:spcPts val="0"/>
              </a:spcBef>
              <a:buSzPct val="127272"/>
              <a:buChar char="○"/>
              <a:defRPr sz="1100"/>
            </a:lvl8pPr>
            <a:lvl9pPr lvl="8">
              <a:spcBef>
                <a:spcPts val="0"/>
              </a:spcBef>
              <a:buSzPct val="127272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11871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4739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6430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C41616B-6D04-45D3-A100-89662C6CF7C0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9000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C41616B-6D04-45D3-A100-89662C6CF7C0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2346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C41616B-6D04-45D3-A100-89662C6CF7C0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4178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C41616B-6D04-45D3-A100-89662C6CF7C0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0209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ya que los péptidos que éstos contienen al ser de cadena corta, se asimilan rápidamente, reflejándose así en un crecimiento mayor y más rápido.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C41616B-6D04-45D3-A100-89662C6CF7C0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57501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CC41616B-6D04-45D3-A100-89662C6CF7C0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2400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4629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109975" y="1831450"/>
            <a:ext cx="32664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2" name="Shape 82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624110"/>
            <a:ext cx="6683765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2133600"/>
            <a:ext cx="668655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9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972703"/>
            <a:ext cx="2994549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548966"/>
            <a:ext cx="3257170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969475"/>
            <a:ext cx="29992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545738"/>
            <a:ext cx="3254006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771210" y="6130437"/>
            <a:ext cx="859712" cy="370396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41910" y="6135809"/>
            <a:ext cx="571499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787783"/>
            <a:ext cx="584825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5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700" cy="910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71" r:id="rId5"/>
    <p:sldLayoutId id="2147483675" r:id="rId6"/>
    <p:sldLayoutId id="2147483684" r:id="rId7"/>
    <p:sldLayoutId id="2147483685" r:id="rId8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1630650" y="2554401"/>
            <a:ext cx="6489768" cy="2134614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es-ES" sz="3200" b="1" dirty="0"/>
              <a:t>INCLUSIÓN DE PÉPTIDOS AISLADOS DE PESCADO SECADO POR PULVERIZACIÓN (FPI SD) EN LA DIETA DE ALEVINES DE </a:t>
            </a:r>
            <a:r>
              <a:rPr lang="es-ES" sz="3200" b="1" dirty="0" smtClean="0"/>
              <a:t/>
            </a:r>
            <a:br>
              <a:rPr lang="es-ES" sz="3200" b="1" dirty="0" smtClean="0"/>
            </a:br>
            <a:r>
              <a:rPr lang="es-ES" sz="3200" b="1" dirty="0" smtClean="0"/>
              <a:t>TILAPIA </a:t>
            </a:r>
            <a:r>
              <a:rPr lang="es-ES" sz="3200" b="1" dirty="0"/>
              <a:t>ROJA (</a:t>
            </a:r>
            <a:r>
              <a:rPr lang="es-ES" sz="3200" b="1" i="1" dirty="0" err="1"/>
              <a:t>Oreochromis</a:t>
            </a:r>
            <a:r>
              <a:rPr lang="es-ES" sz="3200" b="1" i="1" dirty="0"/>
              <a:t> </a:t>
            </a:r>
            <a:r>
              <a:rPr lang="es-ES" sz="3200" b="1" i="1" dirty="0" err="1"/>
              <a:t>sp</a:t>
            </a:r>
            <a:r>
              <a:rPr lang="es-ES" sz="3200" b="1" i="1" dirty="0"/>
              <a:t>.</a:t>
            </a:r>
            <a:r>
              <a:rPr lang="es-ES" sz="3200" b="1" dirty="0"/>
              <a:t>)</a:t>
            </a:r>
            <a:endParaRPr lang="en" sz="3200" dirty="0"/>
          </a:p>
        </p:txBody>
      </p:sp>
      <p:sp>
        <p:nvSpPr>
          <p:cNvPr id="106" name="Shape 106"/>
          <p:cNvSpPr/>
          <p:nvPr/>
        </p:nvSpPr>
        <p:spPr>
          <a:xfrm rot="-4140551">
            <a:off x="2552196" y="1396536"/>
            <a:ext cx="628155" cy="1337191"/>
          </a:xfrm>
          <a:custGeom>
            <a:avLst/>
            <a:gdLst/>
            <a:ahLst/>
            <a:cxnLst/>
            <a:rect l="0" t="0" r="0" b="0"/>
            <a:pathLst>
              <a:path w="30959" h="89819" extrusionOk="0">
                <a:moveTo>
                  <a:pt x="0" y="0"/>
                </a:moveTo>
                <a:cubicBezTo>
                  <a:pt x="5134" y="6917"/>
                  <a:pt x="29561" y="26535"/>
                  <a:pt x="30804" y="41505"/>
                </a:cubicBezTo>
                <a:cubicBezTo>
                  <a:pt x="32047" y="56474"/>
                  <a:pt x="11349" y="81766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lg" len="lg"/>
            <a:tailEnd type="stealth" w="lg" len="lg"/>
          </a:ln>
        </p:spPr>
      </p:sp>
      <p:sp>
        <p:nvSpPr>
          <p:cNvPr id="107" name="Shape 107"/>
          <p:cNvSpPr/>
          <p:nvPr/>
        </p:nvSpPr>
        <p:spPr>
          <a:xfrm>
            <a:off x="3192811" y="4550446"/>
            <a:ext cx="3153375" cy="34500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08" name="Shape 108"/>
          <p:cNvSpPr/>
          <p:nvPr/>
        </p:nvSpPr>
        <p:spPr>
          <a:xfrm>
            <a:off x="3286684" y="4589504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109" name="Shape 109"/>
          <p:cNvCxnSpPr/>
          <p:nvPr/>
        </p:nvCxnSpPr>
        <p:spPr>
          <a:xfrm flipV="1">
            <a:off x="4599296" y="1737622"/>
            <a:ext cx="422188" cy="758693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stealth" w="lg" len="lg"/>
            <a:tailEnd type="none" w="lg" len="lg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9558" y="648832"/>
            <a:ext cx="8071999" cy="910500"/>
          </a:xfrm>
        </p:spPr>
        <p:txBody>
          <a:bodyPr>
            <a:noAutofit/>
          </a:bodyPr>
          <a:lstStyle/>
          <a:p>
            <a:r>
              <a:rPr lang="es-E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 DE LAS UNIDADES EXPERIMENTALES</a:t>
            </a:r>
            <a:endParaRPr lang="es-E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819318" y="2048865"/>
            <a:ext cx="5324682" cy="404345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</a:rPr>
              <a:t>Número total de </a:t>
            </a:r>
            <a:r>
              <a:rPr lang="es-ES" sz="1400" dirty="0" smtClean="0">
                <a:latin typeface="Century Gothic" panose="020B0502020202020204" pitchFamily="34" charset="0"/>
              </a:rPr>
              <a:t>alevines		: 1 </a:t>
            </a:r>
            <a:r>
              <a:rPr lang="es-ES" sz="1400" dirty="0">
                <a:latin typeface="Century Gothic" panose="020B0502020202020204" pitchFamily="34" charset="0"/>
              </a:rPr>
              <a:t>080 alevines</a:t>
            </a:r>
          </a:p>
          <a:p>
            <a:pPr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</a:rPr>
              <a:t>Densidad de alevines 	</a:t>
            </a:r>
            <a:r>
              <a:rPr lang="es-ES" sz="1400" dirty="0" smtClean="0">
                <a:latin typeface="Century Gothic" panose="020B0502020202020204" pitchFamily="34" charset="0"/>
              </a:rPr>
              <a:t>	: 17 </a:t>
            </a:r>
            <a:r>
              <a:rPr lang="es-ES" sz="1400" dirty="0">
                <a:latin typeface="Century Gothic" panose="020B0502020202020204" pitchFamily="34" charset="0"/>
              </a:rPr>
              <a:t>alevines/ m</a:t>
            </a:r>
            <a:r>
              <a:rPr lang="es-ES" sz="1400" baseline="30000" dirty="0">
                <a:latin typeface="Century Gothic" panose="020B0502020202020204" pitchFamily="34" charset="0"/>
              </a:rPr>
              <a:t>2</a:t>
            </a:r>
            <a:endParaRPr lang="es-ES" sz="1400" dirty="0">
              <a:latin typeface="Century Gothic" panose="020B0502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</a:rPr>
              <a:t>Número de alevines por </a:t>
            </a:r>
            <a:r>
              <a:rPr lang="es-ES" sz="1400" dirty="0" smtClean="0">
                <a:latin typeface="Century Gothic" panose="020B0502020202020204" pitchFamily="34" charset="0"/>
              </a:rPr>
              <a:t>estanque	: </a:t>
            </a:r>
            <a:r>
              <a:rPr lang="es-ES" sz="1400" dirty="0">
                <a:latin typeface="Century Gothic" panose="020B0502020202020204" pitchFamily="34" charset="0"/>
              </a:rPr>
              <a:t>60 alevines</a:t>
            </a:r>
          </a:p>
          <a:p>
            <a:pPr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</a:rPr>
              <a:t>Área de la </a:t>
            </a:r>
            <a:r>
              <a:rPr lang="es-ES" sz="1400" dirty="0" smtClean="0">
                <a:latin typeface="Century Gothic" panose="020B0502020202020204" pitchFamily="34" charset="0"/>
              </a:rPr>
              <a:t>jaula			:  3,6 </a:t>
            </a:r>
            <a:r>
              <a:rPr lang="es-ES" sz="1400" dirty="0">
                <a:latin typeface="Century Gothic" panose="020B0502020202020204" pitchFamily="34" charset="0"/>
              </a:rPr>
              <a:t>metros</a:t>
            </a:r>
          </a:p>
          <a:p>
            <a:pPr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</a:rPr>
              <a:t>Medidas de la </a:t>
            </a:r>
            <a:r>
              <a:rPr lang="es-ES" sz="1400" dirty="0" smtClean="0">
                <a:latin typeface="Century Gothic" panose="020B0502020202020204" pitchFamily="34" charset="0"/>
              </a:rPr>
              <a:t>jaula		</a:t>
            </a:r>
            <a:r>
              <a:rPr lang="es-ES" sz="1400" dirty="0">
                <a:latin typeface="Century Gothic" panose="020B0502020202020204" pitchFamily="34" charset="0"/>
              </a:rPr>
              <a:t>	</a:t>
            </a:r>
            <a:r>
              <a:rPr lang="es-ES" sz="1400" dirty="0" smtClean="0">
                <a:latin typeface="Century Gothic" panose="020B0502020202020204" pitchFamily="34" charset="0"/>
              </a:rPr>
              <a:t>: 2m </a:t>
            </a:r>
            <a:r>
              <a:rPr lang="es-ES" sz="1400" dirty="0">
                <a:latin typeface="Century Gothic" panose="020B0502020202020204" pitchFamily="34" charset="0"/>
              </a:rPr>
              <a:t>* 1,80m</a:t>
            </a:r>
          </a:p>
          <a:p>
            <a:pPr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</a:rPr>
              <a:t>Profundidad de la jaula	</a:t>
            </a:r>
            <a:r>
              <a:rPr lang="es-ES" sz="1400" dirty="0" smtClean="0">
                <a:latin typeface="Century Gothic" panose="020B0502020202020204" pitchFamily="34" charset="0"/>
              </a:rPr>
              <a:t>	: 0,50 </a:t>
            </a:r>
            <a:r>
              <a:rPr lang="es-ES" sz="1400" dirty="0">
                <a:latin typeface="Century Gothic" panose="020B0502020202020204" pitchFamily="34" charset="0"/>
              </a:rPr>
              <a:t>m</a:t>
            </a:r>
          </a:p>
          <a:p>
            <a:pPr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</a:rPr>
              <a:t>Peso promedio de </a:t>
            </a:r>
            <a:r>
              <a:rPr lang="es-ES" sz="1400" dirty="0" smtClean="0">
                <a:latin typeface="Century Gothic" panose="020B0502020202020204" pitchFamily="34" charset="0"/>
              </a:rPr>
              <a:t>alevines		: 4 </a:t>
            </a:r>
            <a:r>
              <a:rPr lang="es-ES" sz="1400" dirty="0">
                <a:latin typeface="Century Gothic" panose="020B0502020202020204" pitchFamily="34" charset="0"/>
              </a:rPr>
              <a:t>gr</a:t>
            </a:r>
          </a:p>
          <a:p>
            <a:pPr>
              <a:spcAft>
                <a:spcPts val="600"/>
              </a:spcAft>
            </a:pPr>
            <a:r>
              <a:rPr lang="es-ES" sz="1400" dirty="0">
                <a:latin typeface="Century Gothic" panose="020B0502020202020204" pitchFamily="34" charset="0"/>
              </a:rPr>
              <a:t>Edad de </a:t>
            </a:r>
            <a:r>
              <a:rPr lang="es-ES" sz="1400" dirty="0" smtClean="0">
                <a:latin typeface="Century Gothic" panose="020B0502020202020204" pitchFamily="34" charset="0"/>
              </a:rPr>
              <a:t>alevines			: </a:t>
            </a:r>
            <a:r>
              <a:rPr lang="es-ES" sz="1400" dirty="0">
                <a:latin typeface="Century Gothic" panose="020B0502020202020204" pitchFamily="34" charset="0"/>
              </a:rPr>
              <a:t>35 días</a:t>
            </a:r>
          </a:p>
          <a:p>
            <a:pPr>
              <a:spcAft>
                <a:spcPts val="600"/>
              </a:spcAft>
            </a:pPr>
            <a:endParaRPr lang="es-ES" sz="1400" dirty="0">
              <a:latin typeface="Century Gothic" panose="020B0502020202020204" pitchFamily="34" charset="0"/>
            </a:endParaRPr>
          </a:p>
        </p:txBody>
      </p:sp>
      <p:pic>
        <p:nvPicPr>
          <p:cNvPr id="2142" name="Picture 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07" y="1658497"/>
            <a:ext cx="3912021" cy="482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876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VARIABLES A MEDIR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Marcador de contenido"/>
              <p:cNvSpPr>
                <a:spLocks noGrp="1"/>
              </p:cNvSpPr>
              <p:nvPr>
                <p:ph sz="half" idx="2"/>
              </p:nvPr>
            </p:nvSpPr>
            <p:spPr>
              <a:xfrm>
                <a:off x="1480670" y="1915569"/>
                <a:ext cx="7536998" cy="4212276"/>
              </a:xfrm>
            </p:spPr>
            <p:txBody>
              <a:bodyPr>
                <a:normAutofit/>
              </a:bodyPr>
              <a:lstStyle/>
              <a:p>
                <a:pPr marL="257175" lvl="3" indent="-257175"/>
                <a:r>
                  <a:rPr lang="es-EC" sz="1350" dirty="0" smtClean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</a:rPr>
                  <a:t>Peso Vivo </a:t>
                </a:r>
                <a:r>
                  <a:rPr lang="es-EC" sz="1400" dirty="0"/>
                  <a:t>(DINARA, 2010)</a:t>
                </a:r>
                <a:endParaRPr lang="es-ES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marL="257175" lvl="3" indent="-257175"/>
                <a:r>
                  <a:rPr lang="es-EC" sz="1350" dirty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</a:rPr>
                  <a:t>Ganancia de peso </a:t>
                </a:r>
                <a:r>
                  <a:rPr lang="es-EC" sz="1350" dirty="0" smtClean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</a:rPr>
                  <a:t>diaria </a:t>
                </a:r>
                <a:r>
                  <a:rPr lang="es-ES" sz="1400" dirty="0"/>
                  <a:t>(Ramos </a:t>
                </a:r>
                <a:r>
                  <a:rPr lang="es-ES" sz="1400" i="1" dirty="0"/>
                  <a:t>et al</a:t>
                </a:r>
                <a:r>
                  <a:rPr lang="es-ES" sz="1400" dirty="0"/>
                  <a:t>., 2006)</a:t>
                </a:r>
                <a:endParaRPr lang="es-EC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marL="257175" lvl="3" indent="-257175"/>
                <a:endParaRPr lang="es-EC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lvl="3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350" i="1">
                          <a:latin typeface="Cambria Math" panose="02040503050406030204" pitchFamily="18" charset="0"/>
                        </a:rPr>
                        <m:t>𝐺𝑎𝑛𝑎𝑛𝑐𝑖𝑎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𝑑𝑒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𝑝𝑒𝑠𝑜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𝑑𝑖𝑎𝑟𝑖𝑎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C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𝐺𝑃𝐷</m:t>
                          </m:r>
                        </m:e>
                      </m:d>
                      <m:r>
                        <a:rPr lang="es-E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𝑝𝑒𝑧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𝑓𝑖𝑛𝑎𝑙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𝑃𝑒𝑠𝑜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𝑖𝑛𝑖𝑐𝑖𝑎𝑙</m:t>
                          </m:r>
                        </m:num>
                        <m:den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𝐸𝑑𝑎𝑑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í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𝑎𝑠</m:t>
                          </m:r>
                        </m:den>
                      </m:f>
                    </m:oMath>
                  </m:oMathPara>
                </a14:m>
                <a:endParaRPr lang="es-419" sz="1350" dirty="0" smtClean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lvl="3">
                  <a:buNone/>
                </a:pPr>
                <a:endParaRPr lang="es-419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marL="257175" lvl="3" indent="-257175"/>
                <a:endParaRPr lang="es-ES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marL="257175" lvl="3" indent="-257175"/>
                <a:r>
                  <a:rPr lang="es-EC" sz="1350" dirty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</a:rPr>
                  <a:t>Conversión </a:t>
                </a:r>
                <a:r>
                  <a:rPr lang="es-EC" sz="1350" dirty="0" smtClean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</a:rPr>
                  <a:t>alimenticia</a:t>
                </a:r>
                <a:r>
                  <a:rPr lang="es-ES" sz="1400" dirty="0"/>
                  <a:t>(MAG, 2011).</a:t>
                </a:r>
                <a:endParaRPr lang="es-EC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marL="257175" lvl="3" indent="-257175"/>
                <a:endParaRPr lang="es-EC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lvl="3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350" i="1">
                          <a:latin typeface="Cambria Math" panose="02040503050406030204" pitchFamily="18" charset="0"/>
                        </a:rPr>
                        <m:t>𝐶𝑜𝑛𝑣𝑒𝑟𝑠𝑖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𝑎𝑙𝑖𝑚𝑒𝑛𝑡𝑖𝑐𝑖𝑎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𝐶𝑜𝑛𝑠𝑢𝑚𝑜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𝑎𝑙𝑖𝑚𝑒𝑛𝑡𝑜</m:t>
                          </m:r>
                        </m:num>
                        <m:den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𝐺𝑎𝑛𝑎𝑛𝑐𝑖𝑎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𝑝𝑒𝑠𝑜</m:t>
                          </m:r>
                        </m:den>
                      </m:f>
                    </m:oMath>
                  </m:oMathPara>
                </a14:m>
                <a:endParaRPr lang="es-ES" sz="1350" dirty="0" smtClean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lvl="3">
                  <a:buNone/>
                </a:pPr>
                <a:endParaRPr lang="es-ES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marL="257175" lvl="3" indent="-257175"/>
                <a:r>
                  <a:rPr lang="es-EC" sz="1350" dirty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</a:rPr>
                  <a:t>Porcentaje de </a:t>
                </a:r>
                <a:r>
                  <a:rPr lang="es-EC" sz="1350" dirty="0" smtClean="0">
                    <a:effectLst>
                      <a:glow>
                        <a:srgbClr val="000000"/>
                      </a:glow>
                      <a:outerShdw sx="0" sy="0">
                        <a:srgbClr val="000000"/>
                      </a:outerShdw>
                      <a:reflection stA="0" endPos="0" fadeDir="0" sx="0" sy="0"/>
                    </a:effectLst>
                  </a:rPr>
                  <a:t>sobrevivencia </a:t>
                </a:r>
                <a:r>
                  <a:rPr lang="es-ES" sz="1400" dirty="0"/>
                  <a:t>(Ramos </a:t>
                </a:r>
                <a:r>
                  <a:rPr lang="es-ES" sz="1400" i="1" dirty="0"/>
                  <a:t>et al</a:t>
                </a:r>
                <a:r>
                  <a:rPr lang="es-ES" sz="1400" dirty="0"/>
                  <a:t>., 2006).</a:t>
                </a:r>
                <a:endParaRPr lang="es-EC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marL="257175" lvl="3" indent="-257175"/>
                <a:endParaRPr lang="es-EC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pPr lvl="3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350" i="1">
                          <a:latin typeface="Cambria Math" panose="02040503050406030204" pitchFamily="18" charset="0"/>
                        </a:rPr>
                        <m:t>𝑆𝑜𝑏𝑟𝑒𝑣𝑖𝑣𝑒𝑛𝑐𝑖𝑎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 %=</m:t>
                      </m:r>
                      <m:f>
                        <m:fPr>
                          <m:ctrlPr>
                            <a:rPr lang="es-EC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𝑃𝑒𝑐𝑒𝑠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𝑉𝑖𝑣𝑜𝑠</m:t>
                          </m:r>
                        </m:num>
                        <m:den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𝑃𝑒𝑐𝑒𝑠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350" i="1">
                              <a:latin typeface="Cambria Math" panose="02040503050406030204" pitchFamily="18" charset="0"/>
                            </a:rPr>
                            <m:t>𝑠𝑒𝑚𝑏𝑟𝑎𝑑𝑜𝑠</m:t>
                          </m:r>
                        </m:den>
                      </m:f>
                      <m:r>
                        <a:rPr lang="es-E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ES" sz="1350" i="1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s-ES" sz="1350" dirty="0">
                  <a:effectLst>
                    <a:glow>
                      <a:srgbClr val="000000"/>
                    </a:glow>
                    <a:outerShdw sx="0" sy="0">
                      <a:srgbClr val="000000"/>
                    </a:outerShdw>
                    <a:reflection stA="0" endPos="0" fadeDir="0" sx="0" sy="0"/>
                  </a:effectLst>
                </a:endParaRPr>
              </a:p>
              <a:p>
                <a:endParaRPr lang="es-ES" sz="2100" dirty="0"/>
              </a:p>
            </p:txBody>
          </p:sp>
        </mc:Choice>
        <mc:Fallback xmlns="">
          <p:sp>
            <p:nvSpPr>
              <p:cNvPr id="4" name="3 Marcador de contenido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480670" y="1915569"/>
                <a:ext cx="7536998" cy="4212276"/>
              </a:xfrm>
              <a:blipFill rotWithShape="0">
                <a:blip r:embed="rId3"/>
                <a:stretch>
                  <a:fillRect l="-8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35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1110238" y="2508470"/>
            <a:ext cx="6683765" cy="96066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spcBef>
                <a:spcPts val="0"/>
              </a:spcBef>
              <a:buClr>
                <a:srgbClr val="505670"/>
              </a:buClr>
              <a:buSzPct val="100000"/>
            </a:pPr>
            <a:r>
              <a:rPr lang="es-ES" sz="6000" b="1" dirty="0">
                <a:solidFill>
                  <a:srgbClr val="EA3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dows Into Light"/>
                <a:ea typeface="Shadows Into Light"/>
                <a:cs typeface="Shadows Into Light"/>
                <a:sym typeface="Shadows Into Light"/>
              </a:rPr>
              <a:t>RESULTADOS Y DISCUSION</a:t>
            </a:r>
          </a:p>
        </p:txBody>
      </p:sp>
    </p:spTree>
    <p:extLst>
      <p:ext uri="{BB962C8B-B14F-4D97-AF65-F5344CB8AC3E}">
        <p14:creationId xmlns:p14="http://schemas.microsoft.com/office/powerpoint/2010/main" val="66111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207766" y="861803"/>
            <a:ext cx="3635552" cy="634737"/>
          </a:xfrm>
        </p:spPr>
        <p:txBody>
          <a:bodyPr>
            <a:noAutofit/>
          </a:bodyPr>
          <a:lstStyle/>
          <a:p>
            <a:pPr marL="457200" lvl="1" indent="-457200" algn="ctr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dows Into Light"/>
                <a:ea typeface="Shadows Into Light"/>
                <a:cs typeface="Shadows Into Light"/>
                <a:sym typeface="Shadows Into Light"/>
              </a:rPr>
              <a:t>PESO VIVO</a:t>
            </a:r>
          </a:p>
          <a:p>
            <a:endParaRPr lang="es-ES" sz="2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602460" y="5266014"/>
            <a:ext cx="6055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Tabla 13.	Medias de peso en gramos en cada día de evaluación.</a:t>
            </a:r>
            <a:endParaRPr lang="es-EC" dirty="0">
              <a:latin typeface="Century Gothic" panose="020B0502020202020204" pitchFamily="34" charset="0"/>
            </a:endParaRPr>
          </a:p>
          <a:p>
            <a:endParaRPr lang="es-EC" dirty="0">
              <a:latin typeface="Century Gothic" panose="020B0502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35565" t="35692" r="9516" b="30958"/>
          <a:stretch/>
        </p:blipFill>
        <p:spPr>
          <a:xfrm>
            <a:off x="1394963" y="2311191"/>
            <a:ext cx="6349181" cy="2167672"/>
          </a:xfrm>
          <a:prstGeom prst="rect">
            <a:avLst/>
          </a:prstGeom>
        </p:spPr>
      </p:pic>
      <p:sp>
        <p:nvSpPr>
          <p:cNvPr id="15" name="Elipse 14"/>
          <p:cNvSpPr/>
          <p:nvPr/>
        </p:nvSpPr>
        <p:spPr>
          <a:xfrm>
            <a:off x="4117609" y="2829514"/>
            <a:ext cx="687281" cy="17745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050"/>
          </a:p>
        </p:txBody>
      </p:sp>
      <p:sp>
        <p:nvSpPr>
          <p:cNvPr id="17" name="Elipse 16"/>
          <p:cNvSpPr/>
          <p:nvPr/>
        </p:nvSpPr>
        <p:spPr>
          <a:xfrm>
            <a:off x="6826687" y="2906172"/>
            <a:ext cx="619431" cy="302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050"/>
          </a:p>
        </p:txBody>
      </p:sp>
      <p:sp>
        <p:nvSpPr>
          <p:cNvPr id="18" name="Elipse 17"/>
          <p:cNvSpPr/>
          <p:nvPr/>
        </p:nvSpPr>
        <p:spPr>
          <a:xfrm>
            <a:off x="6733629" y="4126575"/>
            <a:ext cx="619431" cy="3020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050"/>
          </a:p>
        </p:txBody>
      </p:sp>
      <p:sp>
        <p:nvSpPr>
          <p:cNvPr id="20" name="Rectángulo 19"/>
          <p:cNvSpPr/>
          <p:nvPr/>
        </p:nvSpPr>
        <p:spPr>
          <a:xfrm>
            <a:off x="7969160" y="3756138"/>
            <a:ext cx="122180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700" dirty="0">
                <a:solidFill>
                  <a:schemeClr val="accent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+42%</a:t>
            </a:r>
            <a:endParaRPr lang="es-EC" sz="27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32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5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141214264"/>
              </p:ext>
            </p:extLst>
          </p:nvPr>
        </p:nvGraphicFramePr>
        <p:xfrm>
          <a:off x="2037340" y="1268381"/>
          <a:ext cx="4991923" cy="3387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279057" y="5050969"/>
            <a:ext cx="7100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Figura 3.	 Promedio de peso vivo para el control y tratamientos con FPI SD.</a:t>
            </a:r>
            <a:endParaRPr lang="es-EC" dirty="0">
              <a:latin typeface="Century Gothic" panose="020B0502020202020204" pitchFamily="34" charset="0"/>
            </a:endParaRPr>
          </a:p>
          <a:p>
            <a:endParaRPr lang="es-EC" dirty="0">
              <a:latin typeface="Century Gothic" panose="020B0502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285535" y="873048"/>
            <a:ext cx="133722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700" dirty="0">
                <a:solidFill>
                  <a:schemeClr val="accent1"/>
                </a:solidFill>
                <a:latin typeface="Arial Black" panose="020B0A04020102020204" pitchFamily="34" charset="0"/>
              </a:rPr>
              <a:t>+35% </a:t>
            </a:r>
            <a:endParaRPr lang="es-EC" sz="27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61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295981398"/>
              </p:ext>
            </p:extLst>
          </p:nvPr>
        </p:nvGraphicFramePr>
        <p:xfrm>
          <a:off x="1867485" y="936641"/>
          <a:ext cx="5163946" cy="3642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867485" y="4904091"/>
            <a:ext cx="624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Figura 4.	Contraste entre los tratamientos 2, 3 y 4 contra el 5 y 6.</a:t>
            </a:r>
            <a:endParaRPr lang="es-EC" dirty="0">
              <a:latin typeface="Century Gothic" panose="020B0502020202020204" pitchFamily="34" charset="0"/>
            </a:endParaRPr>
          </a:p>
          <a:p>
            <a:endParaRPr lang="es-EC" dirty="0">
              <a:latin typeface="Century Gothic" panose="020B0502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449458" y="1591481"/>
            <a:ext cx="56938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700" dirty="0">
                <a:solidFill>
                  <a:schemeClr val="accent1"/>
                </a:solidFill>
                <a:latin typeface="Arial Black" panose="020B0A04020102020204" pitchFamily="34" charset="0"/>
              </a:rPr>
              <a:t>**</a:t>
            </a:r>
            <a:endParaRPr lang="es-EC" sz="27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30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36307" y="690852"/>
            <a:ext cx="5791805" cy="467751"/>
          </a:xfrm>
        </p:spPr>
        <p:txBody>
          <a:bodyPr/>
          <a:lstStyle/>
          <a:p>
            <a:pPr marL="457200" lvl="1" indent="-457200" algn="ctr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EC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dows Into Light"/>
                <a:ea typeface="Shadows Into Light"/>
                <a:cs typeface="Shadows Into Light"/>
              </a:rPr>
              <a:t>GANANCIA DE PESO DIARIA</a:t>
            </a:r>
          </a:p>
          <a:p>
            <a:endParaRPr lang="es-EC" dirty="0"/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3731902962"/>
              </p:ext>
            </p:extLst>
          </p:nvPr>
        </p:nvGraphicFramePr>
        <p:xfrm>
          <a:off x="914400" y="1460310"/>
          <a:ext cx="6829865" cy="3152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581764" y="4806131"/>
            <a:ext cx="6404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Figura 5.	Análisis de la ganancia de peso diario en los diferentes niveles de inclusión de FPI SD.</a:t>
            </a:r>
            <a:endParaRPr lang="es-EC" dirty="0">
              <a:latin typeface="Century Gothic" panose="020B0502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 rot="16200000">
            <a:off x="6834422" y="3193419"/>
            <a:ext cx="649681" cy="3360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050"/>
          </a:p>
        </p:txBody>
      </p:sp>
    </p:spTree>
    <p:extLst>
      <p:ext uri="{BB962C8B-B14F-4D97-AF65-F5344CB8AC3E}">
        <p14:creationId xmlns:p14="http://schemas.microsoft.com/office/powerpoint/2010/main" val="265481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83451184"/>
              </p:ext>
            </p:extLst>
          </p:nvPr>
        </p:nvGraphicFramePr>
        <p:xfrm>
          <a:off x="1842448" y="1050878"/>
          <a:ext cx="5659149" cy="322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203645" y="4770764"/>
            <a:ext cx="7269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Figura 6.	Ganancia de peso diario de testigo y tratamientos con FPI SD</a:t>
            </a:r>
            <a:r>
              <a:rPr lang="es-ES" dirty="0"/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7459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/>
          <p:nvPr>
            <p:extLst>
              <p:ext uri="{D42A27DB-BD31-4B8C-83A1-F6EECF244321}">
                <p14:modId xmlns:p14="http://schemas.microsoft.com/office/powerpoint/2010/main" val="2765073593"/>
              </p:ext>
            </p:extLst>
          </p:nvPr>
        </p:nvGraphicFramePr>
        <p:xfrm>
          <a:off x="2203352" y="1598441"/>
          <a:ext cx="5234940" cy="3088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755824" y="4921134"/>
            <a:ext cx="6362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Figura 7.	Ganancia de peso diario a diferentes dosis de FPI SD.</a:t>
            </a:r>
            <a:endParaRPr lang="es-EC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6255" y="783395"/>
            <a:ext cx="6093376" cy="359365"/>
          </a:xfrm>
        </p:spPr>
        <p:txBody>
          <a:bodyPr>
            <a:noAutofit/>
          </a:bodyPr>
          <a:lstStyle/>
          <a:p>
            <a:pPr marL="457200" lvl="1" indent="-457200" algn="ctr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E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dows Into Light"/>
                <a:ea typeface="Shadows Into Light"/>
                <a:cs typeface="Shadows Into Light"/>
              </a:rPr>
              <a:t>CONVERSIÓN ALIMENTICIA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192774" y="5728100"/>
            <a:ext cx="7514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Figura 8.	Conversión alimenticia alcanzada a diferentes dosis de FPI SD.</a:t>
            </a:r>
            <a:endParaRPr lang="es-EC" dirty="0">
              <a:latin typeface="Century Gothic" panose="020B0502020202020204" pitchFamily="34" charset="0"/>
            </a:endParaRPr>
          </a:p>
          <a:p>
            <a:endParaRPr lang="es-EC" dirty="0">
              <a:latin typeface="Century Gothic" panose="020B0502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564832" y="1765890"/>
            <a:ext cx="403187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700" dirty="0">
                <a:solidFill>
                  <a:schemeClr val="accent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1kg-3,23kg alimento</a:t>
            </a:r>
            <a:endParaRPr lang="es-EC" sz="2700" dirty="0">
              <a:solidFill>
                <a:schemeClr val="accent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538676"/>
              </p:ext>
            </p:extLst>
          </p:nvPr>
        </p:nvGraphicFramePr>
        <p:xfrm>
          <a:off x="1423643" y="1765890"/>
          <a:ext cx="5841327" cy="3600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Elipse 7"/>
          <p:cNvSpPr/>
          <p:nvPr/>
        </p:nvSpPr>
        <p:spPr>
          <a:xfrm rot="16200000">
            <a:off x="6290866" y="3629547"/>
            <a:ext cx="828344" cy="5652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sz="1050"/>
          </a:p>
        </p:txBody>
      </p:sp>
      <p:cxnSp>
        <p:nvCxnSpPr>
          <p:cNvPr id="10" name="Conector recto de flecha 9"/>
          <p:cNvCxnSpPr/>
          <p:nvPr/>
        </p:nvCxnSpPr>
        <p:spPr>
          <a:xfrm flipV="1">
            <a:off x="6705037" y="2457753"/>
            <a:ext cx="1" cy="6200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88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43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algn="just"/>
            <a:r>
              <a:rPr lang="es-ES" dirty="0" smtClean="0">
                <a:latin typeface="Century Gothic" panose="020B0502020202020204" pitchFamily="34" charset="0"/>
              </a:rPr>
              <a:t>El </a:t>
            </a:r>
            <a:r>
              <a:rPr lang="es-ES" dirty="0">
                <a:latin typeface="Century Gothic" panose="020B0502020202020204" pitchFamily="34" charset="0"/>
              </a:rPr>
              <a:t>principal reto de la acuicultura es satisfacer la demanda </a:t>
            </a:r>
            <a:r>
              <a:rPr lang="es-ES" dirty="0" smtClean="0">
                <a:latin typeface="Century Gothic" panose="020B0502020202020204" pitchFamily="34" charset="0"/>
              </a:rPr>
              <a:t>creciente</a:t>
            </a:r>
          </a:p>
          <a:p>
            <a:pPr algn="just"/>
            <a:endParaRPr lang="es-ES" dirty="0">
              <a:latin typeface="Century Gothic" panose="020B0502020202020204" pitchFamily="34" charset="0"/>
            </a:endParaRP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Alimentación balanceada para cada etapa de </a:t>
            </a:r>
            <a:r>
              <a:rPr lang="es-ES" dirty="0" smtClean="0">
                <a:latin typeface="Century Gothic" panose="020B0502020202020204" pitchFamily="34" charset="0"/>
              </a:rPr>
              <a:t>crecimiento.</a:t>
            </a:r>
          </a:p>
          <a:p>
            <a:pPr algn="just"/>
            <a:endParaRPr lang="es-ES" dirty="0">
              <a:latin typeface="Century Gothic" panose="020B0502020202020204" pitchFamily="34" charset="0"/>
            </a:endParaRP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Los péptidos aislados de pescado se presentan como una alternativa de alimentación brindan de 75% a 78</a:t>
            </a:r>
            <a:r>
              <a:rPr lang="es-ES" dirty="0" smtClean="0">
                <a:latin typeface="Century Gothic" panose="020B0502020202020204" pitchFamily="34" charset="0"/>
              </a:rPr>
              <a:t>%.</a:t>
            </a:r>
          </a:p>
          <a:p>
            <a:pPr algn="just">
              <a:buNone/>
            </a:pPr>
            <a:r>
              <a:rPr lang="es-ES" dirty="0" smtClean="0">
                <a:latin typeface="Century Gothic" panose="020B0502020202020204" pitchFamily="34" charset="0"/>
              </a:rPr>
              <a:t> </a:t>
            </a:r>
            <a:endParaRPr lang="es-ES" dirty="0">
              <a:latin typeface="Century Gothic" panose="020B0502020202020204" pitchFamily="34" charset="0"/>
            </a:endParaRP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Se han realizado investigaciones con péptidos derivados de pescado pero no existe información local sobre el efecto de los péptidos aislados de pescado</a:t>
            </a:r>
          </a:p>
        </p:txBody>
      </p:sp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1038525" y="679689"/>
            <a:ext cx="7088100" cy="9105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 b="1" kern="1200" dirty="0">
                <a:solidFill>
                  <a:srgbClr val="EA3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INTRODUCCIÓN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1428621" y="2575573"/>
            <a:ext cx="6800979" cy="251504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600"/>
              </a:spcBef>
              <a:buNone/>
            </a:pPr>
            <a:endParaRPr lang="en" sz="1800" b="1" dirty="0">
              <a:solidFill>
                <a:srgbClr val="01ABC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664807" y="5176491"/>
            <a:ext cx="7256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Figura 9.	Conversión alimenticia de los tratamientos 2, 3 y versus 5, 6</a:t>
            </a:r>
            <a:r>
              <a:rPr lang="es-ES" dirty="0"/>
              <a:t>.</a:t>
            </a:r>
            <a:endParaRPr lang="es-EC" dirty="0"/>
          </a:p>
          <a:p>
            <a:endParaRPr lang="es-EC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798400851"/>
              </p:ext>
            </p:extLst>
          </p:nvPr>
        </p:nvGraphicFramePr>
        <p:xfrm>
          <a:off x="1842447" y="1228298"/>
          <a:ext cx="5632949" cy="3547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5996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955343" y="837881"/>
            <a:ext cx="6686550" cy="414998"/>
          </a:xfrm>
        </p:spPr>
        <p:txBody>
          <a:bodyPr/>
          <a:lstStyle/>
          <a:p>
            <a:pPr marL="457200" lvl="1" indent="-457200" algn="ctr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EC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adows Into Light"/>
                <a:ea typeface="Shadows Into Light"/>
                <a:cs typeface="Shadows Into Light"/>
              </a:rPr>
              <a:t>SOBREVIVENCIA</a:t>
            </a:r>
          </a:p>
          <a:p>
            <a:pPr>
              <a:buNone/>
            </a:pPr>
            <a:endParaRPr 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1569493" y="5383606"/>
            <a:ext cx="665889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Figura 10.	Porcentaje de sobrevivencia de tilapia (</a:t>
            </a:r>
            <a:r>
              <a:rPr lang="es-ES" i="1" dirty="0" err="1">
                <a:latin typeface="Century Gothic" panose="020B0502020202020204" pitchFamily="34" charset="0"/>
              </a:rPr>
              <a:t>Orechromis</a:t>
            </a:r>
            <a:r>
              <a:rPr lang="es-ES" i="1" dirty="0">
                <a:latin typeface="Century Gothic" panose="020B0502020202020204" pitchFamily="34" charset="0"/>
              </a:rPr>
              <a:t> </a:t>
            </a:r>
            <a:r>
              <a:rPr lang="es-ES" i="1" dirty="0" err="1">
                <a:latin typeface="Century Gothic" panose="020B0502020202020204" pitchFamily="34" charset="0"/>
              </a:rPr>
              <a:t>spp</a:t>
            </a:r>
            <a:r>
              <a:rPr lang="es-ES" dirty="0">
                <a:latin typeface="Century Gothic" panose="020B0502020202020204" pitchFamily="34" charset="0"/>
              </a:rPr>
              <a:t>.) al final del estudio con diferentes niveles de inclusión de FPI SD.</a:t>
            </a:r>
            <a:endParaRPr lang="es-EC" dirty="0">
              <a:latin typeface="Century Gothic" panose="020B0502020202020204" pitchFamily="34" charset="0"/>
            </a:endParaRPr>
          </a:p>
          <a:p>
            <a:endParaRPr lang="es-EC" sz="1100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773488407"/>
              </p:ext>
            </p:extLst>
          </p:nvPr>
        </p:nvGraphicFramePr>
        <p:xfrm>
          <a:off x="1692323" y="1808977"/>
          <a:ext cx="5722594" cy="3264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948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0543" y="193068"/>
            <a:ext cx="6683765" cy="1280890"/>
          </a:xfrm>
        </p:spPr>
        <p:txBody>
          <a:bodyPr/>
          <a:lstStyle/>
          <a:p>
            <a:pPr lvl="0"/>
            <a:r>
              <a:rPr lang="es-ES" sz="4000" b="1" kern="1200" dirty="0" smtClean="0">
                <a:solidFill>
                  <a:srgbClr val="EA3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CONCLUSIONES</a:t>
            </a:r>
            <a:endParaRPr lang="es-ES" sz="4000" b="1" kern="1200" dirty="0">
              <a:solidFill>
                <a:srgbClr val="EA3A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Arial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92566" y="1473958"/>
            <a:ext cx="7700808" cy="468118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ES" sz="1600" dirty="0" smtClean="0">
                <a:latin typeface="Century Gothic" panose="020B0502020202020204" pitchFamily="34" charset="0"/>
              </a:rPr>
              <a:t>  El </a:t>
            </a:r>
            <a:r>
              <a:rPr lang="es-ES" sz="1600" dirty="0">
                <a:latin typeface="Century Gothic" panose="020B0502020202020204" pitchFamily="34" charset="0"/>
              </a:rPr>
              <a:t>peso vivo </a:t>
            </a:r>
            <a:r>
              <a:rPr lang="es-ES" sz="1600" dirty="0" smtClean="0">
                <a:latin typeface="Century Gothic" panose="020B0502020202020204" pitchFamily="34" charset="0"/>
              </a:rPr>
              <a:t>se </a:t>
            </a:r>
            <a:r>
              <a:rPr lang="es-ES" sz="1600" dirty="0">
                <a:latin typeface="Century Gothic" panose="020B0502020202020204" pitchFamily="34" charset="0"/>
              </a:rPr>
              <a:t>vio influenciado a partir de </a:t>
            </a:r>
            <a:r>
              <a:rPr lang="es-ES" sz="1600" dirty="0" smtClean="0">
                <a:latin typeface="Century Gothic" panose="020B0502020202020204" pitchFamily="34" charset="0"/>
              </a:rPr>
              <a:t>1</a:t>
            </a:r>
            <a:r>
              <a:rPr lang="es-ES" sz="1600" dirty="0">
                <a:latin typeface="Century Gothic" panose="020B0502020202020204" pitchFamily="34" charset="0"/>
              </a:rPr>
              <a:t>% hasta el 4% de FPI SD </a:t>
            </a:r>
            <a:r>
              <a:rPr lang="es-ES" sz="1600" dirty="0" smtClean="0">
                <a:latin typeface="Century Gothic" panose="020B0502020202020204" pitchFamily="34" charset="0"/>
              </a:rPr>
              <a:t>por </a:t>
            </a:r>
            <a:r>
              <a:rPr lang="es-ES" sz="1600" dirty="0">
                <a:latin typeface="Century Gothic" panose="020B0502020202020204" pitchFamily="34" charset="0"/>
              </a:rPr>
              <a:t>tanto </a:t>
            </a:r>
            <a:r>
              <a:rPr lang="es-ES" sz="1600" dirty="0" smtClean="0">
                <a:latin typeface="Century Gothic" panose="020B0502020202020204" pitchFamily="34" charset="0"/>
              </a:rPr>
              <a:t>mostró </a:t>
            </a:r>
            <a:r>
              <a:rPr lang="es-ES" sz="1600" dirty="0">
                <a:latin typeface="Century Gothic" panose="020B0502020202020204" pitchFamily="34" charset="0"/>
              </a:rPr>
              <a:t>un incremento de peso más rápido en menos tiempo, conforme aumentaba la </a:t>
            </a:r>
            <a:r>
              <a:rPr lang="es-ES" sz="1600" dirty="0" smtClean="0">
                <a:latin typeface="Century Gothic" panose="020B0502020202020204" pitchFamily="34" charset="0"/>
              </a:rPr>
              <a:t>dosis.</a:t>
            </a:r>
          </a:p>
          <a:p>
            <a:pPr algn="just"/>
            <a:endParaRPr lang="es-ES" sz="1600" dirty="0" smtClean="0">
              <a:latin typeface="Century Gothic" panose="020B0502020202020204" pitchFamily="34" charset="0"/>
            </a:endParaRPr>
          </a:p>
          <a:p>
            <a:pPr algn="just"/>
            <a:r>
              <a:rPr lang="es-ES" sz="1600" dirty="0" smtClean="0">
                <a:latin typeface="Century Gothic" panose="020B0502020202020204" pitchFamily="34" charset="0"/>
              </a:rPr>
              <a:t>  La mayor taza de GDPD fue al </a:t>
            </a:r>
            <a:r>
              <a:rPr lang="es-ES" sz="1600" dirty="0">
                <a:latin typeface="Century Gothic" panose="020B0502020202020204" pitchFamily="34" charset="0"/>
              </a:rPr>
              <a:t>incluir un 4% de FPI SD en el pienso, valores que disminuyen conforme decrece la </a:t>
            </a:r>
            <a:r>
              <a:rPr lang="es-ES" sz="1600" dirty="0" smtClean="0">
                <a:latin typeface="Century Gothic" panose="020B0502020202020204" pitchFamily="34" charset="0"/>
              </a:rPr>
              <a:t>dosis.</a:t>
            </a:r>
          </a:p>
          <a:p>
            <a:pPr algn="just"/>
            <a:endParaRPr lang="es-ES" sz="1600" dirty="0" smtClean="0">
              <a:latin typeface="Century Gothic" panose="020B0502020202020204" pitchFamily="34" charset="0"/>
            </a:endParaRPr>
          </a:p>
          <a:p>
            <a:pPr algn="just"/>
            <a:r>
              <a:rPr lang="es-ES" sz="1600" dirty="0" smtClean="0">
                <a:latin typeface="Century Gothic" panose="020B0502020202020204" pitchFamily="34" charset="0"/>
              </a:rPr>
              <a:t>  En la  </a:t>
            </a:r>
            <a:r>
              <a:rPr lang="es-ES" sz="1600" dirty="0">
                <a:latin typeface="Century Gothic" panose="020B0502020202020204" pitchFamily="34" charset="0"/>
              </a:rPr>
              <a:t>conversión alimenticia </a:t>
            </a:r>
            <a:r>
              <a:rPr lang="es-ES" sz="1600" dirty="0" smtClean="0">
                <a:latin typeface="Century Gothic" panose="020B0502020202020204" pitchFamily="34" charset="0"/>
              </a:rPr>
              <a:t>los </a:t>
            </a:r>
            <a:r>
              <a:rPr lang="es-ES" sz="1600" dirty="0">
                <a:latin typeface="Century Gothic" panose="020B0502020202020204" pitchFamily="34" charset="0"/>
              </a:rPr>
              <a:t>valores más bajos son para las dosis de 20 y 40 </a:t>
            </a:r>
            <a:r>
              <a:rPr lang="es-ES" sz="1600" dirty="0" smtClean="0">
                <a:latin typeface="Century Gothic" panose="020B0502020202020204" pitchFamily="34" charset="0"/>
              </a:rPr>
              <a:t>gramos, con </a:t>
            </a:r>
            <a:r>
              <a:rPr lang="es-ES" sz="1600" dirty="0">
                <a:latin typeface="Century Gothic" panose="020B0502020202020204" pitchFamily="34" charset="0"/>
              </a:rPr>
              <a:t>este suplemento el alimento se vuelve más eficaz al momento de transformarse en carne, dado que mejora la digestibilidad del alimento y por ende la absorción del mismo</a:t>
            </a:r>
            <a:r>
              <a:rPr lang="es-ES" sz="1600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es-ES" sz="1600" dirty="0">
              <a:latin typeface="Century Gothic" panose="020B0502020202020204" pitchFamily="34" charset="0"/>
            </a:endParaRPr>
          </a:p>
          <a:p>
            <a:pPr algn="just"/>
            <a:r>
              <a:rPr lang="es-ES" sz="1600" dirty="0" smtClean="0">
                <a:latin typeface="Century Gothic" panose="020B0502020202020204" pitchFamily="34" charset="0"/>
              </a:rPr>
              <a:t>  La </a:t>
            </a:r>
            <a:r>
              <a:rPr lang="es-ES" sz="1600" dirty="0">
                <a:latin typeface="Century Gothic" panose="020B0502020202020204" pitchFamily="34" charset="0"/>
              </a:rPr>
              <a:t>sobrevivencia no se vio influenciado por este suplemento, ya que en esta especie, este factor dependió más del manejo al momento de llevar el </a:t>
            </a:r>
            <a:r>
              <a:rPr lang="es-ES" sz="1600" dirty="0" smtClean="0">
                <a:latin typeface="Century Gothic" panose="020B0502020202020204" pitchFamily="34" charset="0"/>
              </a:rPr>
              <a:t>ensayo.</a:t>
            </a:r>
          </a:p>
          <a:p>
            <a:pPr algn="just"/>
            <a:endParaRPr lang="es-ES" sz="1600" dirty="0" smtClean="0">
              <a:latin typeface="Century Gothic" panose="020B0502020202020204" pitchFamily="34" charset="0"/>
            </a:endParaRPr>
          </a:p>
          <a:p>
            <a:pPr algn="just"/>
            <a:r>
              <a:rPr lang="es-ES" sz="1600" dirty="0" smtClean="0">
                <a:latin typeface="Century Gothic" panose="020B0502020202020204" pitchFamily="34" charset="0"/>
              </a:rPr>
              <a:t>  El </a:t>
            </a:r>
            <a:r>
              <a:rPr lang="es-ES" sz="1600" dirty="0">
                <a:latin typeface="Century Gothic" panose="020B0502020202020204" pitchFamily="34" charset="0"/>
              </a:rPr>
              <a:t>porcentaje de inclusión con el cual se logró generar los mayores rendimientos en </a:t>
            </a:r>
            <a:r>
              <a:rPr lang="es-ES" sz="1600" dirty="0" smtClean="0">
                <a:latin typeface="Century Gothic" panose="020B0502020202020204" pitchFamily="34" charset="0"/>
              </a:rPr>
              <a:t>cuanto </a:t>
            </a:r>
            <a:r>
              <a:rPr lang="es-ES" sz="1600" dirty="0">
                <a:latin typeface="Century Gothic" panose="020B0502020202020204" pitchFamily="34" charset="0"/>
              </a:rPr>
              <a:t>a los parámetros productivos en estudio fue al incluir el 4% de FPI </a:t>
            </a:r>
            <a:r>
              <a:rPr lang="es-ES" sz="1600" dirty="0" smtClean="0">
                <a:latin typeface="Century Gothic" panose="020B0502020202020204" pitchFamily="34" charset="0"/>
              </a:rPr>
              <a:t>SD.</a:t>
            </a:r>
            <a:endParaRPr lang="es-E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6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000" b="1" kern="1200" dirty="0" smtClean="0">
                <a:solidFill>
                  <a:srgbClr val="EA3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RECOMENDACIONES</a:t>
            </a:r>
            <a:r>
              <a:rPr lang="es-ES" b="1" cap="all" dirty="0"/>
              <a:t/>
            </a:r>
            <a:br>
              <a:rPr lang="es-ES" b="1" cap="all" dirty="0"/>
            </a:br>
            <a:r>
              <a:rPr lang="es-ES" dirty="0"/>
              <a:t> 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91821" y="1569493"/>
            <a:ext cx="7271670" cy="4148919"/>
          </a:xfrm>
        </p:spPr>
        <p:txBody>
          <a:bodyPr>
            <a:noAutofit/>
          </a:bodyPr>
          <a:lstStyle/>
          <a:p>
            <a:pPr algn="just"/>
            <a:r>
              <a:rPr lang="es-ES" sz="1600" dirty="0" smtClean="0">
                <a:latin typeface="Century Gothic" panose="020B0502020202020204" pitchFamily="34" charset="0"/>
              </a:rPr>
              <a:t>Ejecutar </a:t>
            </a:r>
            <a:r>
              <a:rPr lang="es-ES" sz="1600" dirty="0">
                <a:latin typeface="Century Gothic" panose="020B0502020202020204" pitchFamily="34" charset="0"/>
              </a:rPr>
              <a:t>nuevos estudios con dosis más altas de aislados de péptidos de pescado </a:t>
            </a:r>
            <a:r>
              <a:rPr lang="es-ES" sz="1600" dirty="0" smtClean="0">
                <a:latin typeface="Century Gothic" panose="020B0502020202020204" pitchFamily="34" charset="0"/>
              </a:rPr>
              <a:t>para </a:t>
            </a:r>
            <a:r>
              <a:rPr lang="es-ES" sz="1600" dirty="0">
                <a:latin typeface="Century Gothic" panose="020B0502020202020204" pitchFamily="34" charset="0"/>
              </a:rPr>
              <a:t>determinar el valor máximo </a:t>
            </a:r>
            <a:r>
              <a:rPr lang="es-ES" sz="1600" dirty="0" smtClean="0">
                <a:latin typeface="Century Gothic" panose="020B0502020202020204" pitchFamily="34" charset="0"/>
              </a:rPr>
              <a:t>para mejorar </a:t>
            </a:r>
            <a:r>
              <a:rPr lang="es-ES" sz="1600" dirty="0">
                <a:latin typeface="Century Gothic" panose="020B0502020202020204" pitchFamily="34" charset="0"/>
              </a:rPr>
              <a:t>los parámetros productivos de tilapia roja</a:t>
            </a:r>
            <a:r>
              <a:rPr lang="es-ES" sz="1600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es-ES" sz="1600" dirty="0">
              <a:latin typeface="Century Gothic" panose="020B0502020202020204" pitchFamily="34" charset="0"/>
            </a:endParaRPr>
          </a:p>
          <a:p>
            <a:pPr algn="just"/>
            <a:r>
              <a:rPr lang="es-ES" sz="1600" dirty="0">
                <a:latin typeface="Century Gothic" panose="020B0502020202020204" pitchFamily="34" charset="0"/>
              </a:rPr>
              <a:t>Realizar ensayos en la fase de engorde de </a:t>
            </a:r>
            <a:r>
              <a:rPr lang="es-ES" sz="1600" i="1" dirty="0" err="1">
                <a:latin typeface="Century Gothic" panose="020B0502020202020204" pitchFamily="34" charset="0"/>
              </a:rPr>
              <a:t>Oreochromis</a:t>
            </a:r>
            <a:r>
              <a:rPr lang="es-ES" sz="1600" b="1" i="1" dirty="0">
                <a:latin typeface="Century Gothic" panose="020B0502020202020204" pitchFamily="34" charset="0"/>
              </a:rPr>
              <a:t> </a:t>
            </a:r>
            <a:r>
              <a:rPr lang="es-ES" sz="1600" i="1" dirty="0" err="1">
                <a:latin typeface="Century Gothic" panose="020B0502020202020204" pitchFamily="34" charset="0"/>
              </a:rPr>
              <a:t>spp</a:t>
            </a:r>
            <a:r>
              <a:rPr lang="es-ES" sz="1600" dirty="0">
                <a:latin typeface="Century Gothic" panose="020B0502020202020204" pitchFamily="34" charset="0"/>
              </a:rPr>
              <a:t> para determinar si en esa etapa el FPI afecta de forma positiva o negativa al desarrollo y sobrevivencia</a:t>
            </a:r>
            <a:r>
              <a:rPr lang="es-ES" sz="1600" dirty="0" smtClean="0">
                <a:latin typeface="Century Gothic" panose="020B0502020202020204" pitchFamily="34" charset="0"/>
              </a:rPr>
              <a:t>.</a:t>
            </a:r>
          </a:p>
          <a:p>
            <a:pPr algn="just"/>
            <a:endParaRPr lang="es-ES" sz="1600" dirty="0">
              <a:latin typeface="Century Gothic" panose="020B0502020202020204" pitchFamily="34" charset="0"/>
            </a:endParaRPr>
          </a:p>
          <a:p>
            <a:pPr algn="just"/>
            <a:r>
              <a:rPr lang="es-ES" sz="1600" dirty="0">
                <a:latin typeface="Century Gothic" panose="020B0502020202020204" pitchFamily="34" charset="0"/>
              </a:rPr>
              <a:t>Analizar el costo-beneficio al suplementar el pienso con FPI SD hasta la etapa de cosecha, para determinar si es viable o no el uso en todas las etapas de crianza de esta especie.</a:t>
            </a:r>
          </a:p>
          <a:p>
            <a:pPr algn="just"/>
            <a:endParaRPr lang="es-ES" sz="1600" dirty="0" smtClean="0">
              <a:latin typeface="Century Gothic" panose="020B0502020202020204" pitchFamily="34" charset="0"/>
            </a:endParaRPr>
          </a:p>
          <a:p>
            <a:pPr algn="just"/>
            <a:r>
              <a:rPr lang="es-ES" sz="1600" dirty="0" smtClean="0">
                <a:latin typeface="Century Gothic" panose="020B0502020202020204" pitchFamily="34" charset="0"/>
              </a:rPr>
              <a:t>Realizar otro método de aislamiento para peces, ya que el sistema de jaulas no fue eficiente y los peces necesitaban de más espacio a pesar de estar en la densidad adecuada.</a:t>
            </a:r>
            <a:endParaRPr lang="es-ES" sz="1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2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1613" y="2712217"/>
            <a:ext cx="6683765" cy="1280890"/>
          </a:xfrm>
        </p:spPr>
        <p:txBody>
          <a:bodyPr/>
          <a:lstStyle/>
          <a:p>
            <a:r>
              <a:rPr lang="es-ES" sz="6000" b="1" kern="1200" dirty="0" smtClean="0">
                <a:solidFill>
                  <a:srgbClr val="EA3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ANEXOS</a:t>
            </a:r>
            <a:endParaRPr lang="es-EC" sz="5400" dirty="0"/>
          </a:p>
        </p:txBody>
      </p:sp>
    </p:spTree>
    <p:extLst>
      <p:ext uri="{BB962C8B-B14F-4D97-AF65-F5344CB8AC3E}">
        <p14:creationId xmlns:p14="http://schemas.microsoft.com/office/powerpoint/2010/main" val="235252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0" y="283187"/>
            <a:ext cx="4717433" cy="35380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44" y="3231103"/>
            <a:ext cx="4553809" cy="341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2" y="799532"/>
            <a:ext cx="4032060" cy="53760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507" y="799532"/>
            <a:ext cx="4032060" cy="537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820" y="1625078"/>
            <a:ext cx="4593608" cy="34452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2898" y="1625078"/>
            <a:ext cx="4593608" cy="34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0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ctrTitle" idx="4294967295"/>
          </p:nvPr>
        </p:nvSpPr>
        <p:spPr>
          <a:xfrm>
            <a:off x="1549169" y="3161525"/>
            <a:ext cx="5803900" cy="735012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 dirty="0" smtClean="0">
                <a:solidFill>
                  <a:srgbClr val="EA3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GRACIAS!</a:t>
            </a:r>
            <a:endParaRPr lang="en" sz="6000" dirty="0">
              <a:solidFill>
                <a:srgbClr val="EA3A6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2" name="Shape 322"/>
          <p:cNvSpPr/>
          <p:nvPr/>
        </p:nvSpPr>
        <p:spPr>
          <a:xfrm>
            <a:off x="2076850" y="2456225"/>
            <a:ext cx="4748538" cy="1896500"/>
          </a:xfrm>
          <a:custGeom>
            <a:avLst/>
            <a:gdLst/>
            <a:ahLst/>
            <a:cxnLst/>
            <a:rect l="0" t="0" r="0" b="0"/>
            <a:pathLst>
              <a:path w="163180" h="66288" extrusionOk="0">
                <a:moveTo>
                  <a:pt x="90243" y="4462"/>
                </a:moveTo>
                <a:cubicBezTo>
                  <a:pt x="83153" y="411"/>
                  <a:pt x="74073" y="1064"/>
                  <a:pt x="65923" y="1544"/>
                </a:cubicBezTo>
                <a:cubicBezTo>
                  <a:pt x="51317" y="2403"/>
                  <a:pt x="36068" y="4456"/>
                  <a:pt x="23122" y="11271"/>
                </a:cubicBezTo>
                <a:cubicBezTo>
                  <a:pt x="13017" y="16589"/>
                  <a:pt x="6735" y="34519"/>
                  <a:pt x="13070" y="44021"/>
                </a:cubicBezTo>
                <a:cubicBezTo>
                  <a:pt x="21835" y="57167"/>
                  <a:pt x="41794" y="58763"/>
                  <a:pt x="57493" y="60558"/>
                </a:cubicBezTo>
                <a:cubicBezTo>
                  <a:pt x="73278" y="62362"/>
                  <a:pt x="89298" y="61843"/>
                  <a:pt x="105158" y="60882"/>
                </a:cubicBezTo>
                <a:cubicBezTo>
                  <a:pt x="125659" y="59638"/>
                  <a:pt x="157481" y="50275"/>
                  <a:pt x="158336" y="29754"/>
                </a:cubicBezTo>
                <a:cubicBezTo>
                  <a:pt x="158619" y="22933"/>
                  <a:pt x="156399" y="13869"/>
                  <a:pt x="150230" y="10947"/>
                </a:cubicBezTo>
                <a:cubicBezTo>
                  <a:pt x="140016" y="6108"/>
                  <a:pt x="128254" y="5622"/>
                  <a:pt x="117156" y="3489"/>
                </a:cubicBezTo>
                <a:cubicBezTo>
                  <a:pt x="107058" y="1547"/>
                  <a:pt x="96605" y="2637"/>
                  <a:pt x="86352" y="1868"/>
                </a:cubicBezTo>
                <a:cubicBezTo>
                  <a:pt x="69537" y="606"/>
                  <a:pt x="52188" y="-1639"/>
                  <a:pt x="35768" y="2192"/>
                </a:cubicBezTo>
                <a:cubicBezTo>
                  <a:pt x="28377" y="3916"/>
                  <a:pt x="20506" y="5025"/>
                  <a:pt x="14043" y="9002"/>
                </a:cubicBezTo>
                <a:cubicBezTo>
                  <a:pt x="5849" y="14043"/>
                  <a:pt x="-2454" y="25546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3"/>
                  <a:pt x="130197" y="71091"/>
                  <a:pt x="152500" y="50182"/>
                </a:cubicBezTo>
                <a:cubicBezTo>
                  <a:pt x="161822" y="41441"/>
                  <a:pt x="168060" y="20138"/>
                  <a:pt x="158012" y="12244"/>
                </a:cubicBezTo>
                <a:cubicBezTo>
                  <a:pt x="155373" y="10170"/>
                  <a:pt x="151539" y="10463"/>
                  <a:pt x="148284" y="9650"/>
                </a:cubicBezTo>
                <a:cubicBezTo>
                  <a:pt x="134410" y="6181"/>
                  <a:pt x="119783" y="6732"/>
                  <a:pt x="105483" y="6732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323" name="Shape 323"/>
          <p:cNvCxnSpPr/>
          <p:nvPr/>
        </p:nvCxnSpPr>
        <p:spPr>
          <a:xfrm flipH="1">
            <a:off x="6023075" y="2253575"/>
            <a:ext cx="810600" cy="7053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324" name="Shape 324"/>
          <p:cNvCxnSpPr/>
          <p:nvPr/>
        </p:nvCxnSpPr>
        <p:spPr>
          <a:xfrm>
            <a:off x="3380350" y="2302225"/>
            <a:ext cx="219000" cy="5592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325" name="Shape 325"/>
          <p:cNvCxnSpPr/>
          <p:nvPr/>
        </p:nvCxnSpPr>
        <p:spPr>
          <a:xfrm rot="10800000" flipH="1">
            <a:off x="2350850" y="3858550"/>
            <a:ext cx="826800" cy="6486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326" name="Shape 326"/>
          <p:cNvCxnSpPr/>
          <p:nvPr/>
        </p:nvCxnSpPr>
        <p:spPr>
          <a:xfrm rot="10800000">
            <a:off x="5406800" y="3850500"/>
            <a:ext cx="178500" cy="713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  <p:cxnSp>
        <p:nvCxnSpPr>
          <p:cNvPr id="327" name="Shape 327"/>
          <p:cNvCxnSpPr/>
          <p:nvPr/>
        </p:nvCxnSpPr>
        <p:spPr>
          <a:xfrm rot="10800000">
            <a:off x="5707050" y="3793625"/>
            <a:ext cx="186300" cy="170400"/>
          </a:xfrm>
          <a:prstGeom prst="straightConnector1">
            <a:avLst/>
          </a:prstGeom>
          <a:noFill/>
          <a:ln w="9525" cap="flat" cmpd="sng">
            <a:solidFill>
              <a:srgbClr val="979CB8"/>
            </a:solidFill>
            <a:prstDash val="dash"/>
            <a:round/>
            <a:headEnd type="none" w="lg" len="lg"/>
            <a:tailEnd type="triangle" w="lg" len="lg"/>
          </a:ln>
        </p:spPr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46797" y="501280"/>
            <a:ext cx="6683765" cy="1280890"/>
          </a:xfrm>
        </p:spPr>
        <p:txBody>
          <a:bodyPr/>
          <a:lstStyle/>
          <a:p>
            <a:r>
              <a:rPr lang="es-ES" sz="4000" b="1" kern="1200" dirty="0">
                <a:solidFill>
                  <a:srgbClr val="EA3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OBJETIVOS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46797" y="2317124"/>
            <a:ext cx="6686550" cy="2833217"/>
          </a:xfrm>
        </p:spPr>
        <p:txBody>
          <a:bodyPr>
            <a:noAutofit/>
          </a:bodyPr>
          <a:lstStyle/>
          <a:p>
            <a:pPr algn="just"/>
            <a:r>
              <a:rPr lang="es-ES" sz="2800" dirty="0" smtClean="0"/>
              <a:t>      </a:t>
            </a:r>
            <a:r>
              <a:rPr lang="es-ES" sz="2800" dirty="0" smtClean="0">
                <a:latin typeface="Shadows Into Light"/>
                <a:ea typeface="Shadows Into Light"/>
                <a:cs typeface="Shadows Into Light"/>
                <a:sym typeface="Shadows Into Light"/>
              </a:rPr>
              <a:t>GENERAL</a:t>
            </a:r>
          </a:p>
          <a:p>
            <a:pPr algn="just">
              <a:buNone/>
            </a:pPr>
            <a:r>
              <a:rPr lang="es-ES" sz="1800" dirty="0" smtClean="0">
                <a:latin typeface="Century Gothic" panose="020B0502020202020204" pitchFamily="34" charset="0"/>
              </a:rPr>
              <a:t>Evaluar </a:t>
            </a:r>
            <a:r>
              <a:rPr lang="es-ES" sz="1800" dirty="0">
                <a:latin typeface="Century Gothic" panose="020B0502020202020204" pitchFamily="34" charset="0"/>
              </a:rPr>
              <a:t>el efecto de la incorporación de péptidos aislados de </a:t>
            </a:r>
            <a:r>
              <a:rPr lang="es-ES" sz="1800" dirty="0" smtClean="0">
                <a:latin typeface="Century Gothic" panose="020B0502020202020204" pitchFamily="34" charset="0"/>
              </a:rPr>
              <a:t>	pescado 	secado </a:t>
            </a:r>
            <a:r>
              <a:rPr lang="es-ES" sz="1800" dirty="0">
                <a:latin typeface="Century Gothic" panose="020B0502020202020204" pitchFamily="34" charset="0"/>
              </a:rPr>
              <a:t>por pulverización (FPI SD) en la dieta de </a:t>
            </a:r>
            <a:r>
              <a:rPr lang="es-ES" sz="1800" dirty="0" smtClean="0">
                <a:latin typeface="Century Gothic" panose="020B0502020202020204" pitchFamily="34" charset="0"/>
              </a:rPr>
              <a:t>	alevines </a:t>
            </a:r>
            <a:r>
              <a:rPr lang="es-ES" sz="1800" dirty="0">
                <a:latin typeface="Century Gothic" panose="020B0502020202020204" pitchFamily="34" charset="0"/>
              </a:rPr>
              <a:t>de tilapia roja </a:t>
            </a:r>
            <a:r>
              <a:rPr lang="es-ES" sz="1800" dirty="0" smtClean="0">
                <a:latin typeface="Century Gothic" panose="020B0502020202020204" pitchFamily="34" charset="0"/>
              </a:rPr>
              <a:t>(</a:t>
            </a:r>
            <a:r>
              <a:rPr lang="es-ES" sz="1800" i="1" dirty="0" err="1">
                <a:latin typeface="Century Gothic" panose="020B0502020202020204" pitchFamily="34" charset="0"/>
              </a:rPr>
              <a:t>Oreochromis</a:t>
            </a:r>
            <a:r>
              <a:rPr lang="es-ES" sz="1800" b="1" i="1" dirty="0">
                <a:latin typeface="Century Gothic" panose="020B0502020202020204" pitchFamily="34" charset="0"/>
              </a:rPr>
              <a:t> </a:t>
            </a:r>
            <a:r>
              <a:rPr lang="es-ES" sz="1800" i="1" dirty="0" err="1">
                <a:latin typeface="Century Gothic" panose="020B0502020202020204" pitchFamily="34" charset="0"/>
              </a:rPr>
              <a:t>spp</a:t>
            </a:r>
            <a:r>
              <a:rPr lang="es-ES" sz="1800" i="1" dirty="0">
                <a:latin typeface="Century Gothic" panose="020B0502020202020204" pitchFamily="34" charset="0"/>
              </a:rPr>
              <a:t>.</a:t>
            </a:r>
            <a:r>
              <a:rPr lang="es-ES" sz="1800" dirty="0">
                <a:latin typeface="Century Gothic" panose="020B0502020202020204" pitchFamily="34" charset="0"/>
              </a:rPr>
              <a:t>).</a:t>
            </a:r>
          </a:p>
          <a:p>
            <a:pPr algn="just">
              <a:buNone/>
            </a:pPr>
            <a:endParaRPr lang="es-ES" sz="1800" dirty="0" smtClean="0"/>
          </a:p>
          <a:p>
            <a:pPr algn="just">
              <a:buNone/>
            </a:pP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185164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46449" y="1425262"/>
            <a:ext cx="6686550" cy="3777622"/>
          </a:xfrm>
        </p:spPr>
        <p:txBody>
          <a:bodyPr/>
          <a:lstStyle/>
          <a:p>
            <a:pPr algn="just"/>
            <a:r>
              <a:rPr lang="es-ES" sz="2800" dirty="0"/>
              <a:t> </a:t>
            </a:r>
            <a:r>
              <a:rPr lang="es-ES" sz="2800" dirty="0" smtClean="0">
                <a:latin typeface="Shadows Into Light"/>
                <a:ea typeface="Shadows Into Light"/>
                <a:cs typeface="Shadows Into Light"/>
                <a:sym typeface="Shadows Into Light"/>
              </a:rPr>
              <a:t>ESPECIFICOS</a:t>
            </a:r>
            <a:endParaRPr lang="es-ES" sz="1800" dirty="0">
              <a:ea typeface="Shadows Into Light"/>
              <a:sym typeface="Shadows Into Light"/>
            </a:endParaRPr>
          </a:p>
          <a:p>
            <a:pPr algn="just">
              <a:buNone/>
            </a:pPr>
            <a:r>
              <a:rPr lang="es-ES" sz="1800" dirty="0" smtClean="0">
                <a:latin typeface="Century Gothic" panose="020B0502020202020204" pitchFamily="34" charset="0"/>
                <a:sym typeface="Shadows Into Light"/>
              </a:rPr>
              <a:t>-Determinar </a:t>
            </a:r>
            <a:r>
              <a:rPr lang="es-ES" sz="1800" dirty="0">
                <a:latin typeface="Century Gothic" panose="020B0502020202020204" pitchFamily="34" charset="0"/>
                <a:sym typeface="Shadows Into Light"/>
              </a:rPr>
              <a:t>el peso</a:t>
            </a:r>
            <a:r>
              <a:rPr lang="es-ES" sz="1800" dirty="0">
                <a:latin typeface="Century Gothic" panose="020B0502020202020204" pitchFamily="34" charset="0"/>
              </a:rPr>
              <a:t> promedio de los alevines alimentados con FPI SD.</a:t>
            </a:r>
          </a:p>
          <a:p>
            <a:pPr algn="just">
              <a:buNone/>
            </a:pPr>
            <a:r>
              <a:rPr lang="es-ES" sz="1800" dirty="0" smtClean="0">
                <a:latin typeface="Century Gothic" panose="020B0502020202020204" pitchFamily="34" charset="0"/>
              </a:rPr>
              <a:t>-</a:t>
            </a:r>
            <a:r>
              <a:rPr lang="es-ES" sz="1800" dirty="0">
                <a:latin typeface="Century Gothic" panose="020B0502020202020204" pitchFamily="34" charset="0"/>
              </a:rPr>
              <a:t>Calcular la ganancia de peso diario y la conversión alimenticia.</a:t>
            </a:r>
          </a:p>
          <a:p>
            <a:pPr algn="just">
              <a:buNone/>
            </a:pPr>
            <a:r>
              <a:rPr lang="es-ES" sz="1800" dirty="0" smtClean="0">
                <a:latin typeface="Century Gothic" panose="020B0502020202020204" pitchFamily="34" charset="0"/>
              </a:rPr>
              <a:t>-</a:t>
            </a:r>
            <a:r>
              <a:rPr lang="es-ES" sz="1800" dirty="0">
                <a:latin typeface="Century Gothic" panose="020B0502020202020204" pitchFamily="34" charset="0"/>
              </a:rPr>
              <a:t>Determinar el porcentaje de mortalidad en cada </a:t>
            </a:r>
            <a:r>
              <a:rPr lang="es-ES" sz="1800" dirty="0" smtClean="0">
                <a:latin typeface="Century Gothic" panose="020B0502020202020204" pitchFamily="34" charset="0"/>
              </a:rPr>
              <a:t>tratamiento</a:t>
            </a:r>
            <a:r>
              <a:rPr lang="es-ES" sz="1800" dirty="0">
                <a:latin typeface="Century Gothic" panose="020B0502020202020204" pitchFamily="34" charset="0"/>
              </a:rPr>
              <a:t>.</a:t>
            </a:r>
          </a:p>
          <a:p>
            <a:pPr algn="just">
              <a:buNone/>
            </a:pPr>
            <a:r>
              <a:rPr lang="es-ES" sz="1800" dirty="0" smtClean="0">
                <a:latin typeface="Century Gothic" panose="020B0502020202020204" pitchFamily="34" charset="0"/>
              </a:rPr>
              <a:t>-</a:t>
            </a:r>
            <a:r>
              <a:rPr lang="es-ES" sz="1800" dirty="0">
                <a:latin typeface="Century Gothic" panose="020B0502020202020204" pitchFamily="34" charset="0"/>
              </a:rPr>
              <a:t>Establecer</a:t>
            </a:r>
            <a:r>
              <a:rPr lang="es-EC" sz="1800" dirty="0">
                <a:latin typeface="Century Gothic" panose="020B0502020202020204" pitchFamily="34" charset="0"/>
              </a:rPr>
              <a:t> el mejor porcentaje de inclusión</a:t>
            </a:r>
            <a:r>
              <a:rPr lang="es-ES" sz="1800" dirty="0">
                <a:latin typeface="Century Gothic" panose="020B0502020202020204" pitchFamily="34" charset="0"/>
              </a:rPr>
              <a:t> de </a:t>
            </a:r>
            <a:r>
              <a:rPr lang="es-ES" sz="1800" dirty="0" smtClean="0">
                <a:latin typeface="Century Gothic" panose="020B0502020202020204" pitchFamily="34" charset="0"/>
              </a:rPr>
              <a:t>(FPI SD</a:t>
            </a:r>
            <a:r>
              <a:rPr lang="es-ES" sz="1800" dirty="0">
                <a:latin typeface="Century Gothic" panose="020B0502020202020204" pitchFamily="34" charset="0"/>
              </a:rPr>
              <a:t>) </a:t>
            </a:r>
            <a:r>
              <a:rPr lang="es-EC" sz="1800" dirty="0">
                <a:latin typeface="Century Gothic" panose="020B0502020202020204" pitchFamily="34" charset="0"/>
              </a:rPr>
              <a:t>que </a:t>
            </a:r>
            <a:r>
              <a:rPr lang="es-EC" sz="1800" dirty="0" smtClean="0">
                <a:latin typeface="Century Gothic" panose="020B0502020202020204" pitchFamily="34" charset="0"/>
              </a:rPr>
              <a:t>genere los </a:t>
            </a:r>
            <a:r>
              <a:rPr lang="es-ES" sz="1800" dirty="0">
                <a:latin typeface="Century Gothic" panose="020B0502020202020204" pitchFamily="34" charset="0"/>
              </a:rPr>
              <a:t>mayores </a:t>
            </a:r>
            <a:r>
              <a:rPr lang="es-ES" sz="1800" dirty="0" smtClean="0">
                <a:latin typeface="Century Gothic" panose="020B0502020202020204" pitchFamily="34" charset="0"/>
              </a:rPr>
              <a:t>rendimientos en </a:t>
            </a:r>
            <a:r>
              <a:rPr lang="es-ES" sz="1800" dirty="0">
                <a:latin typeface="Century Gothic" panose="020B0502020202020204" pitchFamily="34" charset="0"/>
              </a:rPr>
              <a:t>alevines de tilapia roja.</a:t>
            </a:r>
            <a:endParaRPr lang="es-EC" sz="1800" dirty="0"/>
          </a:p>
        </p:txBody>
      </p:sp>
    </p:spTree>
    <p:extLst>
      <p:ext uri="{BB962C8B-B14F-4D97-AF65-F5344CB8AC3E}">
        <p14:creationId xmlns:p14="http://schemas.microsoft.com/office/powerpoint/2010/main" val="18054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kern="1200" dirty="0">
                <a:solidFill>
                  <a:srgbClr val="EA3A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METODOLOGIA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sz="half" idx="2"/>
          </p:nvPr>
        </p:nvSpPr>
        <p:spPr>
          <a:xfrm>
            <a:off x="4047647" y="1813807"/>
            <a:ext cx="4727864" cy="3536115"/>
          </a:xfrm>
        </p:spPr>
        <p:txBody>
          <a:bodyPr>
            <a:noAutofit/>
          </a:bodyPr>
          <a:lstStyle/>
          <a:p>
            <a:pPr marL="685800" lvl="2">
              <a:buNone/>
            </a:pPr>
            <a:r>
              <a:rPr lang="es-EC" sz="1500" b="1" u="sng" dirty="0">
                <a:latin typeface="Century Gothic" panose="020B0502020202020204" pitchFamily="34" charset="0"/>
              </a:rPr>
              <a:t>Ubicación Política</a:t>
            </a:r>
            <a:endParaRPr lang="es-ES" sz="1500" b="1" u="sng" dirty="0">
              <a:latin typeface="Century Gothic" panose="020B0502020202020204" pitchFamily="34" charset="0"/>
            </a:endParaRPr>
          </a:p>
          <a:p>
            <a:r>
              <a:rPr lang="es-ES" sz="1500" dirty="0" smtClean="0">
                <a:latin typeface="Century Gothic" panose="020B0502020202020204" pitchFamily="34" charset="0"/>
              </a:rPr>
              <a:t>Provincia</a:t>
            </a:r>
            <a:r>
              <a:rPr lang="es-ES" sz="1500" dirty="0">
                <a:latin typeface="Century Gothic" panose="020B0502020202020204" pitchFamily="34" charset="0"/>
              </a:rPr>
              <a:t> </a:t>
            </a:r>
            <a:r>
              <a:rPr lang="es-ES" sz="1500" dirty="0" smtClean="0">
                <a:latin typeface="Century Gothic" panose="020B0502020202020204" pitchFamily="34" charset="0"/>
              </a:rPr>
              <a:t>   : </a:t>
            </a:r>
            <a:r>
              <a:rPr lang="es-ES" sz="1500" dirty="0">
                <a:latin typeface="Century Gothic" panose="020B0502020202020204" pitchFamily="34" charset="0"/>
              </a:rPr>
              <a:t>Santo Domingo de los Tsáchilas.</a:t>
            </a:r>
          </a:p>
          <a:p>
            <a:r>
              <a:rPr lang="es-ES" sz="1500" dirty="0">
                <a:latin typeface="Century Gothic" panose="020B0502020202020204" pitchFamily="34" charset="0"/>
              </a:rPr>
              <a:t>Cantón	</a:t>
            </a:r>
            <a:r>
              <a:rPr lang="es-ES" sz="1500" dirty="0" smtClean="0">
                <a:latin typeface="Century Gothic" panose="020B0502020202020204" pitchFamily="34" charset="0"/>
              </a:rPr>
              <a:t>    : </a:t>
            </a:r>
            <a:r>
              <a:rPr lang="es-ES" sz="1500" dirty="0">
                <a:latin typeface="Century Gothic" panose="020B0502020202020204" pitchFamily="34" charset="0"/>
              </a:rPr>
              <a:t>Santo Domingo.</a:t>
            </a:r>
          </a:p>
          <a:p>
            <a:r>
              <a:rPr lang="es-ES" sz="1500" dirty="0" smtClean="0">
                <a:latin typeface="Century Gothic" panose="020B0502020202020204" pitchFamily="34" charset="0"/>
              </a:rPr>
              <a:t>Parroquia   : </a:t>
            </a:r>
            <a:r>
              <a:rPr lang="es-ES" sz="1500" dirty="0">
                <a:latin typeface="Century Gothic" panose="020B0502020202020204" pitchFamily="34" charset="0"/>
              </a:rPr>
              <a:t>Luz de América </a:t>
            </a:r>
          </a:p>
          <a:p>
            <a:r>
              <a:rPr lang="es-ES" sz="1500" dirty="0">
                <a:latin typeface="Century Gothic" panose="020B0502020202020204" pitchFamily="34" charset="0"/>
              </a:rPr>
              <a:t>Finca	</a:t>
            </a:r>
            <a:r>
              <a:rPr lang="es-ES" sz="1500" dirty="0" smtClean="0">
                <a:latin typeface="Century Gothic" panose="020B0502020202020204" pitchFamily="34" charset="0"/>
              </a:rPr>
              <a:t>     : </a:t>
            </a:r>
            <a:r>
              <a:rPr lang="es-ES" sz="1500" dirty="0">
                <a:latin typeface="Century Gothic" panose="020B0502020202020204" pitchFamily="34" charset="0"/>
              </a:rPr>
              <a:t>Santa Liz</a:t>
            </a:r>
          </a:p>
          <a:p>
            <a:r>
              <a:rPr lang="es-ES" sz="1500" dirty="0" smtClean="0">
                <a:latin typeface="Century Gothic" panose="020B0502020202020204" pitchFamily="34" charset="0"/>
              </a:rPr>
              <a:t>Ubicación  : </a:t>
            </a:r>
            <a:r>
              <a:rPr lang="es-ES" sz="1500" dirty="0">
                <a:latin typeface="Century Gothic" panose="020B0502020202020204" pitchFamily="34" charset="0"/>
              </a:rPr>
              <a:t>Comuna “</a:t>
            </a:r>
            <a:r>
              <a:rPr lang="es-ES" sz="1500" dirty="0" err="1">
                <a:latin typeface="Century Gothic" panose="020B0502020202020204" pitchFamily="34" charset="0"/>
              </a:rPr>
              <a:t>Cóngoma</a:t>
            </a:r>
            <a:r>
              <a:rPr lang="es-ES" sz="1500" dirty="0">
                <a:latin typeface="Century Gothic" panose="020B0502020202020204" pitchFamily="34" charset="0"/>
              </a:rPr>
              <a:t>” </a:t>
            </a:r>
          </a:p>
          <a:p>
            <a:pPr>
              <a:buNone/>
            </a:pPr>
            <a:endParaRPr lang="es-ES" sz="1500" dirty="0">
              <a:latin typeface="Century Gothic" panose="020B0502020202020204" pitchFamily="34" charset="0"/>
            </a:endParaRPr>
          </a:p>
          <a:p>
            <a:pPr marL="685800" lvl="2">
              <a:buNone/>
            </a:pPr>
            <a:r>
              <a:rPr lang="es-EC" sz="1500" b="1" u="sng" dirty="0">
                <a:latin typeface="Century Gothic" panose="020B0502020202020204" pitchFamily="34" charset="0"/>
              </a:rPr>
              <a:t>Ubicación Geográfica</a:t>
            </a:r>
            <a:endParaRPr lang="es-ES" sz="1500" dirty="0">
              <a:latin typeface="Century Gothic" panose="020B0502020202020204" pitchFamily="34" charset="0"/>
            </a:endParaRPr>
          </a:p>
          <a:p>
            <a:r>
              <a:rPr lang="es-ES" sz="1500" dirty="0" smtClean="0">
                <a:latin typeface="Century Gothic" panose="020B0502020202020204" pitchFamily="34" charset="0"/>
              </a:rPr>
              <a:t>ESTE	: 0692688</a:t>
            </a:r>
            <a:endParaRPr lang="es-ES" sz="1500" dirty="0">
              <a:latin typeface="Century Gothic" panose="020B0502020202020204" pitchFamily="34" charset="0"/>
            </a:endParaRPr>
          </a:p>
          <a:p>
            <a:r>
              <a:rPr lang="es-ES" sz="1500" dirty="0" smtClean="0">
                <a:latin typeface="Century Gothic" panose="020B0502020202020204" pitchFamily="34" charset="0"/>
              </a:rPr>
              <a:t>NORTE 	: 9963274</a:t>
            </a:r>
            <a:endParaRPr lang="es-ES" sz="1500" dirty="0">
              <a:latin typeface="Century Gothic" panose="020B0502020202020204" pitchFamily="34" charset="0"/>
            </a:endParaRPr>
          </a:p>
          <a:p>
            <a:endParaRPr lang="es-ES" sz="1500" dirty="0">
              <a:latin typeface="Century Gothic" panose="020B0502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553" t="19802" r="23063" b="24628"/>
          <a:stretch/>
        </p:blipFill>
        <p:spPr>
          <a:xfrm>
            <a:off x="431275" y="1600275"/>
            <a:ext cx="3406673" cy="374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5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60380" y="1157386"/>
            <a:ext cx="4415526" cy="432197"/>
          </a:xfrm>
        </p:spPr>
        <p:txBody>
          <a:bodyPr/>
          <a:lstStyle/>
          <a:p>
            <a:pPr marL="285750" lvl="2" indent="-285750" algn="just">
              <a:spcBef>
                <a:spcPts val="600"/>
              </a:spcBef>
              <a:buFont typeface="Varela Round"/>
              <a:buChar char="▧"/>
            </a:pPr>
            <a:r>
              <a:rPr lang="es-EC" sz="3000" b="0" dirty="0">
                <a:latin typeface="Shadows Into Light"/>
                <a:ea typeface="Shadows Into Light"/>
                <a:cs typeface="Shadows Into Light"/>
              </a:rPr>
              <a:t>Material Experimental</a:t>
            </a:r>
            <a:endParaRPr lang="es-ES" sz="3000" b="0" dirty="0">
              <a:latin typeface="Shadows Into Light"/>
              <a:ea typeface="Shadows Into Light"/>
              <a:cs typeface="Shadows Into Light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09684" y="2243237"/>
            <a:ext cx="5704764" cy="3297754"/>
          </a:xfrm>
        </p:spPr>
        <p:txBody>
          <a:bodyPr>
            <a:normAutofit/>
          </a:bodyPr>
          <a:lstStyle/>
          <a:p>
            <a:pPr lvl="0"/>
            <a:r>
              <a:rPr lang="es-ES" sz="2000" dirty="0" smtClean="0">
                <a:latin typeface="Century Gothic" panose="020B0502020202020204" pitchFamily="34" charset="0"/>
              </a:rPr>
              <a:t>Tilapia</a:t>
            </a:r>
            <a:r>
              <a:rPr lang="es-ES" sz="2000" dirty="0"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latin typeface="Century Gothic" panose="020B0502020202020204" pitchFamily="34" charset="0"/>
              </a:rPr>
              <a:t>:	 </a:t>
            </a:r>
            <a:r>
              <a:rPr lang="es-ES" sz="2000" i="1" dirty="0" err="1">
                <a:latin typeface="Century Gothic" panose="020B0502020202020204" pitchFamily="34" charset="0"/>
              </a:rPr>
              <a:t>Oreochromis</a:t>
            </a:r>
            <a:r>
              <a:rPr lang="es-ES" sz="2000" i="1" dirty="0">
                <a:latin typeface="Century Gothic" panose="020B0502020202020204" pitchFamily="34" charset="0"/>
              </a:rPr>
              <a:t> </a:t>
            </a:r>
            <a:r>
              <a:rPr lang="es-ES" sz="2000" i="1" dirty="0" err="1">
                <a:latin typeface="Century Gothic" panose="020B0502020202020204" pitchFamily="34" charset="0"/>
              </a:rPr>
              <a:t>spp</a:t>
            </a:r>
            <a:r>
              <a:rPr lang="es-ES" sz="2000" i="1" dirty="0">
                <a:latin typeface="Century Gothic" panose="020B0502020202020204" pitchFamily="34" charset="0"/>
              </a:rPr>
              <a:t> </a:t>
            </a:r>
            <a:r>
              <a:rPr lang="es-ES" sz="2000" i="1" dirty="0" smtClean="0">
                <a:latin typeface="Century Gothic" panose="020B0502020202020204" pitchFamily="34" charset="0"/>
              </a:rPr>
              <a:t>	</a:t>
            </a:r>
            <a:r>
              <a:rPr lang="es-ES" sz="2000" dirty="0" smtClean="0">
                <a:latin typeface="Century Gothic" panose="020B0502020202020204" pitchFamily="34" charset="0"/>
              </a:rPr>
              <a:t>alevines </a:t>
            </a:r>
            <a:r>
              <a:rPr lang="es-ES" sz="2000" dirty="0">
                <a:latin typeface="Century Gothic" panose="020B0502020202020204" pitchFamily="34" charset="0"/>
              </a:rPr>
              <a:t>de </a:t>
            </a:r>
            <a:r>
              <a:rPr lang="es-ES" sz="2000" dirty="0" smtClean="0">
                <a:latin typeface="Century Gothic" panose="020B0502020202020204" pitchFamily="34" charset="0"/>
              </a:rPr>
              <a:t>4gr</a:t>
            </a:r>
          </a:p>
          <a:p>
            <a:pPr lvl="0"/>
            <a:endParaRPr lang="es-ES" sz="2000" dirty="0">
              <a:latin typeface="Century Gothic" panose="020B0502020202020204" pitchFamily="34" charset="0"/>
            </a:endParaRPr>
          </a:p>
          <a:p>
            <a:pPr lvl="0"/>
            <a:r>
              <a:rPr lang="es-ES" sz="2000" dirty="0" err="1">
                <a:latin typeface="Century Gothic" panose="020B0502020202020204" pitchFamily="34" charset="0"/>
              </a:rPr>
              <a:t>PerfectDigest</a:t>
            </a:r>
            <a:r>
              <a:rPr lang="es-ES" sz="2000" baseline="30000" dirty="0">
                <a:latin typeface="Century Gothic" panose="020B0502020202020204" pitchFamily="34" charset="0"/>
              </a:rPr>
              <a:t>  </a:t>
            </a:r>
            <a:r>
              <a:rPr lang="es-ES" sz="2000" dirty="0">
                <a:latin typeface="Century Gothic" panose="020B0502020202020204" pitchFamily="34" charset="0"/>
              </a:rPr>
              <a:t>FPI SD	: Péptidos aislados de pescado secado por pulverización </a:t>
            </a:r>
            <a:endParaRPr lang="es-ES" sz="2000" dirty="0" smtClean="0">
              <a:latin typeface="Century Gothic" panose="020B0502020202020204" pitchFamily="34" charset="0"/>
            </a:endParaRPr>
          </a:p>
          <a:p>
            <a:pPr lvl="0"/>
            <a:endParaRPr lang="es-ES" sz="2000" dirty="0">
              <a:latin typeface="Century Gothic" panose="020B0502020202020204" pitchFamily="34" charset="0"/>
            </a:endParaRPr>
          </a:p>
          <a:p>
            <a:pPr lvl="0"/>
            <a:r>
              <a:rPr lang="es-ES" sz="2000" dirty="0">
                <a:latin typeface="Century Gothic" panose="020B0502020202020204" pitchFamily="34" charset="0"/>
              </a:rPr>
              <a:t>Balanceado 	: </a:t>
            </a:r>
            <a:r>
              <a:rPr lang="es-ES" sz="2000" dirty="0" err="1">
                <a:latin typeface="Century Gothic" panose="020B0502020202020204" pitchFamily="34" charset="0"/>
              </a:rPr>
              <a:t>Bioalimentar</a:t>
            </a:r>
            <a:r>
              <a:rPr lang="es-ES" sz="2000" dirty="0">
                <a:latin typeface="Century Gothic" panose="020B0502020202020204" pitchFamily="34" charset="0"/>
              </a:rPr>
              <a:t> “</a:t>
            </a:r>
            <a:r>
              <a:rPr lang="es-ES" sz="2000" dirty="0" err="1">
                <a:latin typeface="Century Gothic" panose="020B0502020202020204" pitchFamily="34" charset="0"/>
              </a:rPr>
              <a:t>Tilapero</a:t>
            </a:r>
            <a:r>
              <a:rPr lang="es-ES" sz="2000" dirty="0">
                <a:latin typeface="Century Gothic" panose="020B0502020202020204" pitchFamily="34" charset="0"/>
              </a:rPr>
              <a:t>”</a:t>
            </a:r>
          </a:p>
          <a:p>
            <a:endParaRPr lang="es-ES" sz="2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Resultado de imagen para alevines de tila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600" y="1373484"/>
            <a:ext cx="1964531" cy="130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ioalimentar.com/images/NOTICIA%20TILAPIA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27" r="52769" b="16082"/>
          <a:stretch/>
        </p:blipFill>
        <p:spPr bwMode="auto">
          <a:xfrm>
            <a:off x="6703600" y="3273335"/>
            <a:ext cx="1994078" cy="203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82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18417"/>
              </p:ext>
            </p:extLst>
          </p:nvPr>
        </p:nvGraphicFramePr>
        <p:xfrm>
          <a:off x="2240924" y="2060622"/>
          <a:ext cx="4778062" cy="2553771"/>
        </p:xfrm>
        <a:graphic>
          <a:graphicData uri="http://schemas.openxmlformats.org/drawingml/2006/table">
            <a:tbl>
              <a:tblPr firstRow="1" firstCol="1" bandRow="1">
                <a:tableStyleId>{9D27971E-5894-46C2-837C-8FF21816239B}</a:tableStyleId>
              </a:tblPr>
              <a:tblGrid>
                <a:gridCol w="1799198"/>
                <a:gridCol w="2978864"/>
              </a:tblGrid>
              <a:tr h="499651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C" sz="1400" b="0" u="none" strike="noStrik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Perfect</a:t>
                      </a:r>
                      <a:r>
                        <a:rPr lang="es-EC" sz="14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s-EC" sz="1400" b="0" u="none" strike="noStrike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Diges</a:t>
                      </a:r>
                      <a:r>
                        <a:rPr lang="es-EC" sz="1400" b="0" u="none" strike="noStrike" baseline="30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TM</a:t>
                      </a:r>
                      <a:r>
                        <a:rPr lang="es-EC" sz="1400" b="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 FPI SD Especificaciones de </a:t>
                      </a:r>
                      <a:r>
                        <a:rPr lang="es-EC" sz="1400" b="0" u="none" strike="noStrik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nutrientes</a:t>
                      </a:r>
                      <a:endParaRPr lang="es-EC" sz="1400" b="0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3053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Agua %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&lt;8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14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Proteína %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75- 78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14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Grasa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&lt;0,1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14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Ceniza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14,4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14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Sodio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2,4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14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Fósforo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3,6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14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Calcio 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0,46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246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507379"/>
              </p:ext>
            </p:extLst>
          </p:nvPr>
        </p:nvGraphicFramePr>
        <p:xfrm>
          <a:off x="1803040" y="734092"/>
          <a:ext cx="5486401" cy="5499279"/>
        </p:xfrm>
        <a:graphic>
          <a:graphicData uri="http://schemas.openxmlformats.org/drawingml/2006/table">
            <a:tbl>
              <a:tblPr firstRow="1" firstCol="1" bandRow="1">
                <a:tableStyleId>{9D27971E-5894-46C2-837C-8FF21816239B}</a:tableStyleId>
              </a:tblPr>
              <a:tblGrid>
                <a:gridCol w="2062265"/>
                <a:gridCol w="1634247"/>
                <a:gridCol w="1789889"/>
              </a:tblGrid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b="1" u="none" strike="noStrike" dirty="0">
                          <a:effectLst/>
                          <a:latin typeface="Century Gothic" panose="020B0502020202020204" pitchFamily="34" charset="0"/>
                        </a:rPr>
                        <a:t>Amino ácidos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b="1" u="none" strike="noStrike" dirty="0">
                          <a:effectLst/>
                          <a:latin typeface="Century Gothic" panose="020B0502020202020204" pitchFamily="34" charset="0"/>
                        </a:rPr>
                        <a:t>% de proteína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b="1" u="none" strike="noStrike" dirty="0">
                          <a:effectLst/>
                          <a:latin typeface="Century Gothic" panose="020B0502020202020204" pitchFamily="34" charset="0"/>
                        </a:rPr>
                        <a:t>% tal como está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Alanina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5,95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4,52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Arginina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4,88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3,71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3761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Ácido aspártico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9,35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7,10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Cistina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0,74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0,56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3761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Ácido glutámico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14,04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10,67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Glicina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7,13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5,42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Histidina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4,36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3,32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Isoleucina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4,42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3,36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Leucina</a:t>
                      </a:r>
                      <a:endParaRPr lang="es-EC" sz="1400" b="1" i="0" u="none" strike="noStrike" dirty="0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6,66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5,06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Lisina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8,21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6,24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Metionina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2,01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1,53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3761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Metionina + Cistina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2,75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2,09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37619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Fenilalanina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2,95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2,24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Prolina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5,17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3,93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Serina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3,65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2,77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Treonina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4,16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3,16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Triptófano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0,77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0,58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  <a:tr h="266301"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Valina</a:t>
                      </a:r>
                      <a:endParaRPr lang="es-EC" sz="14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>
                          <a:effectLst/>
                          <a:latin typeface="Century Gothic" panose="020B0502020202020204" pitchFamily="34" charset="0"/>
                        </a:rPr>
                        <a:t>4,98</a:t>
                      </a:r>
                      <a:endParaRPr lang="es-EC" sz="14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1400" u="none" strike="noStrike" dirty="0">
                          <a:effectLst/>
                          <a:latin typeface="Century Gothic" panose="020B0502020202020204" pitchFamily="34" charset="0"/>
                        </a:rPr>
                        <a:t>3,79</a:t>
                      </a:r>
                      <a:endParaRPr lang="es-EC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974" marR="8974" marT="8974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330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MÉTODOS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928048" y="1617410"/>
            <a:ext cx="7114407" cy="1328441"/>
          </a:xfrm>
        </p:spPr>
        <p:txBody>
          <a:bodyPr>
            <a:noAutofit/>
          </a:bodyPr>
          <a:lstStyle/>
          <a:p>
            <a:pPr algn="just"/>
            <a:r>
              <a:rPr lang="es-ES" sz="1800" dirty="0">
                <a:latin typeface="Century Gothic" panose="020B0502020202020204" pitchFamily="34" charset="0"/>
              </a:rPr>
              <a:t>El factor de investigación fue el porcentaje de inclusión de péptidos aislados de </a:t>
            </a:r>
            <a:r>
              <a:rPr lang="es-ES" sz="1800" dirty="0" smtClean="0">
                <a:latin typeface="Century Gothic" panose="020B0502020202020204" pitchFamily="34" charset="0"/>
              </a:rPr>
              <a:t>pescado secado</a:t>
            </a:r>
            <a:endParaRPr lang="es-ES" sz="1800" dirty="0">
              <a:latin typeface="Century Gothic" panose="020B0502020202020204" pitchFamily="34" charset="0"/>
            </a:endParaRPr>
          </a:p>
          <a:p>
            <a:pPr algn="just"/>
            <a:r>
              <a:rPr lang="es-ES" sz="1800" dirty="0" smtClean="0">
                <a:latin typeface="Century Gothic" panose="020B0502020202020204" pitchFamily="34" charset="0"/>
              </a:rPr>
              <a:t>Diseño BCA</a:t>
            </a:r>
          </a:p>
          <a:p>
            <a:pPr algn="just"/>
            <a:r>
              <a:rPr lang="es-ES" sz="1800" dirty="0" smtClean="0">
                <a:latin typeface="Century Gothic" panose="020B0502020202020204" pitchFamily="34" charset="0"/>
              </a:rPr>
              <a:t>18  unidades experimentales</a:t>
            </a:r>
          </a:p>
          <a:p>
            <a:pPr algn="just">
              <a:buNone/>
            </a:pPr>
            <a:endParaRPr lang="es-ES" sz="18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08407"/>
              </p:ext>
            </p:extLst>
          </p:nvPr>
        </p:nvGraphicFramePr>
        <p:xfrm>
          <a:off x="986017" y="3429715"/>
          <a:ext cx="7056438" cy="2326852"/>
        </p:xfrm>
        <a:graphic>
          <a:graphicData uri="http://schemas.openxmlformats.org/drawingml/2006/table">
            <a:tbl>
              <a:tblPr firstRow="1" firstCol="1" bandRow="1">
                <a:tableStyleId>{9D27971E-5894-46C2-837C-8FF21816239B}</a:tableStyleId>
              </a:tblPr>
              <a:tblGrid>
                <a:gridCol w="1589758"/>
                <a:gridCol w="2215166"/>
                <a:gridCol w="3251514"/>
              </a:tblGrid>
              <a:tr h="62921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Tratamiento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Descripción (% FPI)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</a:rPr>
                        <a:t>Equivalencia (gramos por kilogramo de balanceado)</a:t>
                      </a:r>
                      <a:endParaRPr lang="es-EC" sz="1800" b="1" i="0" u="none" strike="noStrike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</a:tr>
              <a:tr h="2241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T1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 dirty="0">
                          <a:effectLst/>
                          <a:latin typeface="Century Gothic" panose="020B0502020202020204" pitchFamily="34" charset="0"/>
                        </a:rPr>
                        <a:t>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</a:tr>
              <a:tr h="215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T2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0,25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2,5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</a:tr>
              <a:tr h="215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T3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0,5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</a:tr>
              <a:tr h="215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T4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</a:tr>
              <a:tr h="215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T5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20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</a:tr>
              <a:tr h="21548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T6</a:t>
                      </a:r>
                      <a:endParaRPr lang="es-EC" sz="1800" b="1" i="0" u="none" strike="noStrike"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es-EC" sz="18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1800" u="none" strike="noStrike" dirty="0">
                          <a:effectLst/>
                          <a:latin typeface="Century Gothic" panose="020B0502020202020204" pitchFamily="34" charset="0"/>
                        </a:rPr>
                        <a:t>40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619" marR="8619" marT="8619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91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869</Words>
  <Application>Microsoft Office PowerPoint</Application>
  <PresentationFormat>Presentación en pantalla (4:3)</PresentationFormat>
  <Paragraphs>242</Paragraphs>
  <Slides>28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8" baseType="lpstr">
      <vt:lpstr>Shadows Into Light</vt:lpstr>
      <vt:lpstr>Tahoma</vt:lpstr>
      <vt:lpstr>Varela Round</vt:lpstr>
      <vt:lpstr>Wingdings</vt:lpstr>
      <vt:lpstr>Times New Roman</vt:lpstr>
      <vt:lpstr>Arial Black</vt:lpstr>
      <vt:lpstr>Century Gothic</vt:lpstr>
      <vt:lpstr>Cambria Math</vt:lpstr>
      <vt:lpstr>Arial</vt:lpstr>
      <vt:lpstr>Trinculo template</vt:lpstr>
      <vt:lpstr>INCLUSIÓN DE PÉPTIDOS AISLADOS DE PESCADO SECADO POR PULVERIZACIÓN (FPI SD) EN LA DIETA DE ALEVINES DE  TILAPIA ROJA (Oreochromis sp.)</vt:lpstr>
      <vt:lpstr>INTRODUCCIÓN</vt:lpstr>
      <vt:lpstr>OBJETIVOS</vt:lpstr>
      <vt:lpstr>Presentación de PowerPoint</vt:lpstr>
      <vt:lpstr>METODOLOGIA</vt:lpstr>
      <vt:lpstr>Presentación de PowerPoint</vt:lpstr>
      <vt:lpstr>Presentación de PowerPoint</vt:lpstr>
      <vt:lpstr>Presentación de PowerPoint</vt:lpstr>
      <vt:lpstr>MÉTODOS</vt:lpstr>
      <vt:lpstr>CARACTERÍSTICAS DE LAS UNIDADES EXPERIMENTALES</vt:lpstr>
      <vt:lpstr>VARIABLES A MEDIR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  </vt:lpstr>
      <vt:lpstr>ANEXOS</vt:lpstr>
      <vt:lpstr>Presentación de PowerPoint</vt:lpstr>
      <vt:lpstr>Presentación de PowerPoint</vt:lpstr>
      <vt:lpstr>Presentación de PowerPoint</vt:lpstr>
      <vt:lpstr>GRACIAS!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INCLUSIÓN DE PÉPTIDOS AISLADOS DE PESCADO SECADO POR PULVERIZACIÓN (FPI SD) EN LA DIETA DE ALEVINES DE  TILAPIA ROJA (Oreochromis sp.)</dc:title>
  <dc:creator>KAREN</dc:creator>
  <cp:lastModifiedBy>USER</cp:lastModifiedBy>
  <cp:revision>25</cp:revision>
  <dcterms:modified xsi:type="dcterms:W3CDTF">2017-11-30T01:46:36Z</dcterms:modified>
</cp:coreProperties>
</file>