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3" r:id="rId2"/>
  </p:sldMasterIdLst>
  <p:notesMasterIdLst>
    <p:notesMasterId r:id="rId46"/>
  </p:notesMasterIdLst>
  <p:sldIdLst>
    <p:sldId id="256" r:id="rId3"/>
    <p:sldId id="525" r:id="rId4"/>
    <p:sldId id="542" r:id="rId5"/>
    <p:sldId id="527" r:id="rId6"/>
    <p:sldId id="529" r:id="rId7"/>
    <p:sldId id="544" r:id="rId8"/>
    <p:sldId id="475" r:id="rId9"/>
    <p:sldId id="504" r:id="rId10"/>
    <p:sldId id="530" r:id="rId11"/>
    <p:sldId id="536" r:id="rId12"/>
    <p:sldId id="450" r:id="rId13"/>
    <p:sldId id="429" r:id="rId14"/>
    <p:sldId id="395" r:id="rId15"/>
    <p:sldId id="430" r:id="rId16"/>
    <p:sldId id="547" r:id="rId17"/>
    <p:sldId id="490" r:id="rId18"/>
    <p:sldId id="333" r:id="rId19"/>
    <p:sldId id="433" r:id="rId20"/>
    <p:sldId id="491" r:id="rId21"/>
    <p:sldId id="535" r:id="rId22"/>
    <p:sldId id="493" r:id="rId23"/>
    <p:sldId id="508" r:id="rId24"/>
    <p:sldId id="455" r:id="rId25"/>
    <p:sldId id="496" r:id="rId26"/>
    <p:sldId id="509" r:id="rId27"/>
    <p:sldId id="458" r:id="rId28"/>
    <p:sldId id="497" r:id="rId29"/>
    <p:sldId id="498" r:id="rId30"/>
    <p:sldId id="511" r:id="rId31"/>
    <p:sldId id="462" r:id="rId32"/>
    <p:sldId id="465" r:id="rId33"/>
    <p:sldId id="397" r:id="rId34"/>
    <p:sldId id="500" r:id="rId35"/>
    <p:sldId id="432" r:id="rId36"/>
    <p:sldId id="470" r:id="rId37"/>
    <p:sldId id="471" r:id="rId38"/>
    <p:sldId id="501" r:id="rId39"/>
    <p:sldId id="512" r:id="rId40"/>
    <p:sldId id="538" r:id="rId41"/>
    <p:sldId id="502" r:id="rId42"/>
    <p:sldId id="540" r:id="rId43"/>
    <p:sldId id="425" r:id="rId44"/>
    <p:sldId id="361" r:id="rId45"/>
  </p:sldIdLst>
  <p:sldSz cx="9144000" cy="6858000" type="screen4x3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l name" initials="Fn" lastIdx="1" clrIdx="0">
    <p:extLst>
      <p:ext uri="{19B8F6BF-5375-455C-9EA6-DF929625EA0E}">
        <p15:presenceInfo xmlns:p15="http://schemas.microsoft.com/office/powerpoint/2012/main" userId="Full na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99"/>
    <a:srgbClr val="99FF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9112" autoAdjust="0"/>
  </p:normalViewPr>
  <p:slideViewPr>
    <p:cSldViewPr>
      <p:cViewPr varScale="1">
        <p:scale>
          <a:sx n="74" d="100"/>
          <a:sy n="74" d="100"/>
        </p:scale>
        <p:origin x="116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974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875EF-77C9-4FF8-919F-6E687A16F854}" type="doc">
      <dgm:prSet loTypeId="urn:microsoft.com/office/officeart/2005/8/layout/hList1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322DE5C9-6CB0-4A80-AFBE-C68298221771}">
      <dgm:prSet phldrT="[Texto]"/>
      <dgm:spPr/>
      <dgm:t>
        <a:bodyPr/>
        <a:lstStyle/>
        <a:p>
          <a:r>
            <a:rPr lang="es-CO" b="1" smtClean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  <a:endParaRPr lang="es-CO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0F1A6-FFB7-46A4-B281-19DF54E95F59}" type="parTrans" cxnId="{5B7E6B76-E92C-46CA-9C89-5342DC163535}">
      <dgm:prSet/>
      <dgm:spPr/>
      <dgm:t>
        <a:bodyPr/>
        <a:lstStyle/>
        <a:p>
          <a:endParaRPr lang="es-CO"/>
        </a:p>
      </dgm:t>
    </dgm:pt>
    <dgm:pt modelId="{F11F12F9-B74A-4864-BFCD-60ED3171562D}" type="sibTrans" cxnId="{5B7E6B76-E92C-46CA-9C89-5342DC163535}">
      <dgm:prSet/>
      <dgm:spPr/>
      <dgm:t>
        <a:bodyPr/>
        <a:lstStyle/>
        <a:p>
          <a:endParaRPr lang="es-CO"/>
        </a:p>
      </dgm:t>
    </dgm:pt>
    <dgm:pt modelId="{FCB28163-3E06-4C9E-BA1A-7B9FB7E8A42E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Inferencias empíricas dan como resultado altos errores de estimación.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2F3B9C-CFBF-4C85-9CF5-00E448FA31E7}" type="parTrans" cxnId="{CE4C4B18-0C13-48A4-A041-CE1D5EE88459}">
      <dgm:prSet/>
      <dgm:spPr/>
      <dgm:t>
        <a:bodyPr/>
        <a:lstStyle/>
        <a:p>
          <a:endParaRPr lang="es-CO"/>
        </a:p>
      </dgm:t>
    </dgm:pt>
    <dgm:pt modelId="{4E72ECE6-696F-4F3F-A2D8-BC00C02F951B}" type="sibTrans" cxnId="{CE4C4B18-0C13-48A4-A041-CE1D5EE88459}">
      <dgm:prSet/>
      <dgm:spPr/>
      <dgm:t>
        <a:bodyPr/>
        <a:lstStyle/>
        <a:p>
          <a:endParaRPr lang="es-CO"/>
        </a:p>
      </dgm:t>
    </dgm:pt>
    <dgm:pt modelId="{DA3B7597-3409-40A8-A0A9-0B30FBAA7BEC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Planificación basado en la acumulación de Grados Día Desarrollo.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CE76A-C3C5-4EA4-B7E3-1A72230147FD}" type="sibTrans" cxnId="{9DAEA1DA-B2F1-44D3-9FBE-920FEE22D51D}">
      <dgm:prSet/>
      <dgm:spPr/>
      <dgm:t>
        <a:bodyPr/>
        <a:lstStyle/>
        <a:p>
          <a:endParaRPr lang="es-CO"/>
        </a:p>
      </dgm:t>
    </dgm:pt>
    <dgm:pt modelId="{040C8B04-0D00-4ED0-AB6D-18315152662B}" type="parTrans" cxnId="{9DAEA1DA-B2F1-44D3-9FBE-920FEE22D51D}">
      <dgm:prSet/>
      <dgm:spPr/>
      <dgm:t>
        <a:bodyPr/>
        <a:lstStyle/>
        <a:p>
          <a:endParaRPr lang="es-CO"/>
        </a:p>
      </dgm:t>
    </dgm:pt>
    <dgm:pt modelId="{ED114D72-15BF-484B-BB6D-AFEFECAC60FF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Éxito = Flores de calidad en el momento indicado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54541-26A7-420B-8C1B-37C59312C0EA}" type="parTrans" cxnId="{F9952856-C4D8-46D8-90AD-4365B6B7D78F}">
      <dgm:prSet/>
      <dgm:spPr/>
      <dgm:t>
        <a:bodyPr/>
        <a:lstStyle/>
        <a:p>
          <a:endParaRPr lang="es-CO"/>
        </a:p>
      </dgm:t>
    </dgm:pt>
    <dgm:pt modelId="{35D3A5D9-1833-4E35-AA69-B1BD3514214F}" type="sibTrans" cxnId="{F9952856-C4D8-46D8-90AD-4365B6B7D78F}">
      <dgm:prSet/>
      <dgm:spPr/>
      <dgm:t>
        <a:bodyPr/>
        <a:lstStyle/>
        <a:p>
          <a:endParaRPr lang="es-CO"/>
        </a:p>
      </dgm:t>
    </dgm:pt>
    <dgm:pt modelId="{5A82DAEB-D382-49E1-86F2-43598CB935C4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 sencillo y adaptable que permite estimaciones más acertadas de tiempos de cosecha.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24B37C-2F05-45FF-9D9B-8FEE83911AD2}" type="parTrans" cxnId="{9D427804-2C3D-432A-A707-0D0F36FF8912}">
      <dgm:prSet/>
      <dgm:spPr/>
      <dgm:t>
        <a:bodyPr/>
        <a:lstStyle/>
        <a:p>
          <a:endParaRPr lang="es-CO"/>
        </a:p>
      </dgm:t>
    </dgm:pt>
    <dgm:pt modelId="{B22E8A7A-65C7-4B02-8889-FC2AD5095FA6}" type="sibTrans" cxnId="{9D427804-2C3D-432A-A707-0D0F36FF8912}">
      <dgm:prSet/>
      <dgm:spPr/>
      <dgm:t>
        <a:bodyPr/>
        <a:lstStyle/>
        <a:p>
          <a:endParaRPr lang="es-CO"/>
        </a:p>
      </dgm:t>
    </dgm:pt>
    <dgm:pt modelId="{05559463-DD7E-41AA-8430-73A05A7FE188}" type="pres">
      <dgm:prSet presAssocID="{1F4875EF-77C9-4FF8-919F-6E687A16F8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F2BD6F-C20E-410F-97FB-EC4BDAF79A0C}" type="pres">
      <dgm:prSet presAssocID="{322DE5C9-6CB0-4A80-AFBE-C68298221771}" presName="composite" presStyleCnt="0"/>
      <dgm:spPr/>
      <dgm:t>
        <a:bodyPr/>
        <a:lstStyle/>
        <a:p>
          <a:endParaRPr lang="es-CO"/>
        </a:p>
      </dgm:t>
    </dgm:pt>
    <dgm:pt modelId="{7D058A7B-CCF7-4385-8608-209F5DDAA2D1}" type="pres">
      <dgm:prSet presAssocID="{322DE5C9-6CB0-4A80-AFBE-C6829822177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E03444-0564-4983-90DB-E2A8566A65B9}" type="pres">
      <dgm:prSet presAssocID="{322DE5C9-6CB0-4A80-AFBE-C6829822177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B7E6B76-E92C-46CA-9C89-5342DC163535}" srcId="{1F4875EF-77C9-4FF8-919F-6E687A16F854}" destId="{322DE5C9-6CB0-4A80-AFBE-C68298221771}" srcOrd="0" destOrd="0" parTransId="{3650F1A6-FFB7-46A4-B281-19DF54E95F59}" sibTransId="{F11F12F9-B74A-4864-BFCD-60ED3171562D}"/>
    <dgm:cxn modelId="{9DAEA1DA-B2F1-44D3-9FBE-920FEE22D51D}" srcId="{322DE5C9-6CB0-4A80-AFBE-C68298221771}" destId="{DA3B7597-3409-40A8-A0A9-0B30FBAA7BEC}" srcOrd="2" destOrd="0" parTransId="{040C8B04-0D00-4ED0-AB6D-18315152662B}" sibTransId="{410CE76A-C3C5-4EA4-B7E3-1A72230147FD}"/>
    <dgm:cxn modelId="{451E2BED-F2AB-49F7-A643-FD1543375D7D}" type="presOf" srcId="{5A82DAEB-D382-49E1-86F2-43598CB935C4}" destId="{79E03444-0564-4983-90DB-E2A8566A65B9}" srcOrd="0" destOrd="3" presId="urn:microsoft.com/office/officeart/2005/8/layout/hList1"/>
    <dgm:cxn modelId="{F9952856-C4D8-46D8-90AD-4365B6B7D78F}" srcId="{322DE5C9-6CB0-4A80-AFBE-C68298221771}" destId="{ED114D72-15BF-484B-BB6D-AFEFECAC60FF}" srcOrd="0" destOrd="0" parTransId="{3D354541-26A7-420B-8C1B-37C59312C0EA}" sibTransId="{35D3A5D9-1833-4E35-AA69-B1BD3514214F}"/>
    <dgm:cxn modelId="{28161DE2-B8FB-4F23-AA49-B9D30D4CC41E}" type="presOf" srcId="{322DE5C9-6CB0-4A80-AFBE-C68298221771}" destId="{7D058A7B-CCF7-4385-8608-209F5DDAA2D1}" srcOrd="0" destOrd="0" presId="urn:microsoft.com/office/officeart/2005/8/layout/hList1"/>
    <dgm:cxn modelId="{38AC11F4-865B-4591-9E07-64DA3B40AE66}" type="presOf" srcId="{DA3B7597-3409-40A8-A0A9-0B30FBAA7BEC}" destId="{79E03444-0564-4983-90DB-E2A8566A65B9}" srcOrd="0" destOrd="2" presId="urn:microsoft.com/office/officeart/2005/8/layout/hList1"/>
    <dgm:cxn modelId="{70277410-2D52-45F3-88C0-8977B167450C}" type="presOf" srcId="{ED114D72-15BF-484B-BB6D-AFEFECAC60FF}" destId="{79E03444-0564-4983-90DB-E2A8566A65B9}" srcOrd="0" destOrd="0" presId="urn:microsoft.com/office/officeart/2005/8/layout/hList1"/>
    <dgm:cxn modelId="{CE4C4B18-0C13-48A4-A041-CE1D5EE88459}" srcId="{322DE5C9-6CB0-4A80-AFBE-C68298221771}" destId="{FCB28163-3E06-4C9E-BA1A-7B9FB7E8A42E}" srcOrd="1" destOrd="0" parTransId="{F02F3B9C-CFBF-4C85-9CF5-00E448FA31E7}" sibTransId="{4E72ECE6-696F-4F3F-A2D8-BC00C02F951B}"/>
    <dgm:cxn modelId="{9D427804-2C3D-432A-A707-0D0F36FF8912}" srcId="{322DE5C9-6CB0-4A80-AFBE-C68298221771}" destId="{5A82DAEB-D382-49E1-86F2-43598CB935C4}" srcOrd="3" destOrd="0" parTransId="{8A24B37C-2F05-45FF-9D9B-8FEE83911AD2}" sibTransId="{B22E8A7A-65C7-4B02-8889-FC2AD5095FA6}"/>
    <dgm:cxn modelId="{DF373D77-41E2-4244-8145-F4E11EF85703}" type="presOf" srcId="{1F4875EF-77C9-4FF8-919F-6E687A16F854}" destId="{05559463-DD7E-41AA-8430-73A05A7FE188}" srcOrd="0" destOrd="0" presId="urn:microsoft.com/office/officeart/2005/8/layout/hList1"/>
    <dgm:cxn modelId="{AC745D98-F4B7-4DC1-98F6-1E14C19CF5E6}" type="presOf" srcId="{FCB28163-3E06-4C9E-BA1A-7B9FB7E8A42E}" destId="{79E03444-0564-4983-90DB-E2A8566A65B9}" srcOrd="0" destOrd="1" presId="urn:microsoft.com/office/officeart/2005/8/layout/hList1"/>
    <dgm:cxn modelId="{2BDAA6E3-FE34-46AE-9CDE-135C3459E07B}" type="presParOf" srcId="{05559463-DD7E-41AA-8430-73A05A7FE188}" destId="{26F2BD6F-C20E-410F-97FB-EC4BDAF79A0C}" srcOrd="0" destOrd="0" presId="urn:microsoft.com/office/officeart/2005/8/layout/hList1"/>
    <dgm:cxn modelId="{C8F6C3C3-2781-4E19-AE72-8F6723F96448}" type="presParOf" srcId="{26F2BD6F-C20E-410F-97FB-EC4BDAF79A0C}" destId="{7D058A7B-CCF7-4385-8608-209F5DDAA2D1}" srcOrd="0" destOrd="0" presId="urn:microsoft.com/office/officeart/2005/8/layout/hList1"/>
    <dgm:cxn modelId="{D68E5406-3F00-43B3-BA6A-FFDDAB2BFBB8}" type="presParOf" srcId="{26F2BD6F-C20E-410F-97FB-EC4BDAF79A0C}" destId="{79E03444-0564-4983-90DB-E2A8566A65B9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A7A037-9818-48FA-B991-BDB11D5F4549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9F0CCF6-6941-4C4B-8237-3FC490ED02F2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Correlación de variables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068E8-4B2C-413E-A190-D027313DF6FF}" type="parTrans" cxnId="{6F86376B-7F6E-46B0-AC51-C6043738B0F8}">
      <dgm:prSet/>
      <dgm:spPr/>
      <dgm:t>
        <a:bodyPr/>
        <a:lstStyle/>
        <a:p>
          <a:endParaRPr lang="es-CO"/>
        </a:p>
      </dgm:t>
    </dgm:pt>
    <dgm:pt modelId="{94967CB2-94BA-4E61-945F-95F9CFA64A1C}" type="sibTrans" cxnId="{6F86376B-7F6E-46B0-AC51-C6043738B0F8}">
      <dgm:prSet/>
      <dgm:spPr/>
      <dgm:t>
        <a:bodyPr/>
        <a:lstStyle/>
        <a:p>
          <a:endParaRPr lang="es-CO"/>
        </a:p>
      </dgm:t>
    </dgm:pt>
    <dgm:pt modelId="{2700BFD7-28A6-4DE2-B0F2-A62732D260CF}">
      <dgm:prSet phldrT="[Texto]"/>
      <dgm:spPr>
        <a:blipFill rotWithShape="0">
          <a:blip xmlns:r="http://schemas.openxmlformats.org/officeDocument/2006/relationships" r:embed="rId1"/>
          <a:stretch>
            <a:fillRect l="-610" r="-610"/>
          </a:stretch>
        </a:blipFill>
      </dgm:spPr>
      <dgm:t>
        <a:bodyPr/>
        <a:lstStyle/>
        <a:p>
          <a:r>
            <a:rPr lang="es-CO">
              <a:noFill/>
            </a:rPr>
            <a:t> </a:t>
          </a:r>
        </a:p>
      </dgm:t>
    </dgm:pt>
    <dgm:pt modelId="{35AE73AD-5D99-4168-8D93-74FB4CE9050A}" type="parTrans" cxnId="{B5F17F77-3FB0-42AD-9577-AA33767E5C6A}">
      <dgm:prSet/>
      <dgm:spPr/>
      <dgm:t>
        <a:bodyPr/>
        <a:lstStyle/>
        <a:p>
          <a:endParaRPr lang="es-CO"/>
        </a:p>
      </dgm:t>
    </dgm:pt>
    <dgm:pt modelId="{1340095F-8EC4-4D95-856C-A91C78FDE010}" type="sibTrans" cxnId="{B5F17F77-3FB0-42AD-9577-AA33767E5C6A}">
      <dgm:prSet/>
      <dgm:spPr/>
      <dgm:t>
        <a:bodyPr/>
        <a:lstStyle/>
        <a:p>
          <a:endParaRPr lang="es-CO"/>
        </a:p>
      </dgm:t>
    </dgm:pt>
    <dgm:pt modelId="{DD6F519E-7796-4DE9-94A7-166EE0CF22D0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Difusión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AD1FA-B619-4B6A-944E-2D870F8AA96A}" type="parTrans" cxnId="{4B119743-F64B-43BE-8443-C4864580E033}">
      <dgm:prSet/>
      <dgm:spPr/>
      <dgm:t>
        <a:bodyPr/>
        <a:lstStyle/>
        <a:p>
          <a:endParaRPr lang="es-CO"/>
        </a:p>
      </dgm:t>
    </dgm:pt>
    <dgm:pt modelId="{96A7067F-1DF2-4452-8AD4-FF3F6C595DDB}" type="sibTrans" cxnId="{4B119743-F64B-43BE-8443-C4864580E033}">
      <dgm:prSet/>
      <dgm:spPr/>
      <dgm:t>
        <a:bodyPr/>
        <a:lstStyle/>
        <a:p>
          <a:endParaRPr lang="es-CO"/>
        </a:p>
      </dgm:t>
    </dgm:pt>
    <dgm:pt modelId="{6862E128-E5AB-4048-9504-6C62DEE6AAAA}">
      <dgm:prSet phldrT="[Texto]"/>
      <dgm:spPr/>
      <dgm:t>
        <a:bodyPr/>
        <a:lstStyle/>
        <a:p>
          <a:r>
            <a:rPr lang="es-CO">
              <a:noFill/>
            </a:rPr>
            <a:t> </a:t>
          </a:r>
        </a:p>
      </dgm:t>
    </dgm:pt>
    <dgm:pt modelId="{76FEC666-19ED-4962-8F0C-DCA22ACB979B}" type="parTrans" cxnId="{47784A84-2007-4934-AE53-CDD7ED4A6478}">
      <dgm:prSet/>
      <dgm:spPr/>
      <dgm:t>
        <a:bodyPr/>
        <a:lstStyle/>
        <a:p>
          <a:endParaRPr lang="es-CO"/>
        </a:p>
      </dgm:t>
    </dgm:pt>
    <dgm:pt modelId="{D50DC136-7193-4207-BAA1-A1D30643A5D3}" type="sibTrans" cxnId="{47784A84-2007-4934-AE53-CDD7ED4A6478}">
      <dgm:prSet/>
      <dgm:spPr/>
      <dgm:t>
        <a:bodyPr/>
        <a:lstStyle/>
        <a:p>
          <a:endParaRPr lang="es-CO"/>
        </a:p>
      </dgm:t>
    </dgm:pt>
    <dgm:pt modelId="{309CC687-EB13-4F4A-B138-0E840480AA62}">
      <dgm:prSet phldrT="[Texto]"/>
      <dgm:spPr/>
      <dgm:t>
        <a:bodyPr/>
        <a:lstStyle/>
        <a:p>
          <a:r>
            <a:rPr lang="es-CO">
              <a:noFill/>
            </a:rPr>
            <a:t> </a:t>
          </a:r>
        </a:p>
      </dgm:t>
    </dgm:pt>
    <dgm:pt modelId="{D0FE0752-1F07-434C-B072-FB0ED2CF9FEE}" type="parTrans" cxnId="{98FDDA1F-C7C0-456E-A198-BC4BBAFDF298}">
      <dgm:prSet/>
      <dgm:spPr/>
      <dgm:t>
        <a:bodyPr/>
        <a:lstStyle/>
        <a:p>
          <a:endParaRPr lang="es-CO"/>
        </a:p>
      </dgm:t>
    </dgm:pt>
    <dgm:pt modelId="{FF46CD3B-17C0-4712-880B-36B46F6E646E}" type="sibTrans" cxnId="{98FDDA1F-C7C0-456E-A198-BC4BBAFDF298}">
      <dgm:prSet/>
      <dgm:spPr/>
      <dgm:t>
        <a:bodyPr/>
        <a:lstStyle/>
        <a:p>
          <a:endParaRPr lang="es-CO"/>
        </a:p>
      </dgm:t>
    </dgm:pt>
    <dgm:pt modelId="{95DA3141-DF3C-4D7A-AFE6-601F3A849FA7}">
      <dgm:prSet phldrT="[Texto]"/>
      <dgm:spPr/>
      <dgm:t>
        <a:bodyPr/>
        <a:lstStyle/>
        <a:p>
          <a:r>
            <a:rPr lang="es-CO">
              <a:noFill/>
            </a:rPr>
            <a:t> </a:t>
          </a:r>
        </a:p>
      </dgm:t>
    </dgm:pt>
    <dgm:pt modelId="{E22B439C-B72A-4847-A266-9FDB5B1A1480}" type="parTrans" cxnId="{7A80E0CE-31B5-441C-95CD-33608402F1CF}">
      <dgm:prSet/>
      <dgm:spPr/>
      <dgm:t>
        <a:bodyPr/>
        <a:lstStyle/>
        <a:p>
          <a:endParaRPr lang="es-CO"/>
        </a:p>
      </dgm:t>
    </dgm:pt>
    <dgm:pt modelId="{F140C67F-C925-4409-8B5A-217B99DF05D6}" type="sibTrans" cxnId="{7A80E0CE-31B5-441C-95CD-33608402F1CF}">
      <dgm:prSet/>
      <dgm:spPr/>
      <dgm:t>
        <a:bodyPr/>
        <a:lstStyle/>
        <a:p>
          <a:endParaRPr lang="es-CO"/>
        </a:p>
      </dgm:t>
    </dgm:pt>
    <dgm:pt modelId="{76AC2740-BC2C-4940-A614-BC5E5E7B8E34}">
      <dgm:prSet phldrT="[Texto]"/>
      <dgm:spPr/>
      <dgm:t>
        <a:bodyPr/>
        <a:lstStyle/>
        <a:p>
          <a:r>
            <a:rPr lang="es-CO">
              <a:noFill/>
            </a:rPr>
            <a:t> </a:t>
          </a:r>
        </a:p>
      </dgm:t>
    </dgm:pt>
    <dgm:pt modelId="{E1F54B88-6B3B-44F5-ACF0-C976435D5546}" type="parTrans" cxnId="{38D14A87-FADC-4450-B0CA-8E4DB385E45E}">
      <dgm:prSet/>
      <dgm:spPr/>
      <dgm:t>
        <a:bodyPr/>
        <a:lstStyle/>
        <a:p>
          <a:endParaRPr lang="es-CO"/>
        </a:p>
      </dgm:t>
    </dgm:pt>
    <dgm:pt modelId="{A3CEF6C6-503C-40FA-9B42-2B560BE0079C}" type="sibTrans" cxnId="{38D14A87-FADC-4450-B0CA-8E4DB385E45E}">
      <dgm:prSet/>
      <dgm:spPr/>
      <dgm:t>
        <a:bodyPr/>
        <a:lstStyle/>
        <a:p>
          <a:endParaRPr lang="es-CO"/>
        </a:p>
      </dgm:t>
    </dgm:pt>
    <dgm:pt modelId="{786BE6FD-4948-4AD9-8F34-D2E486B0260B}">
      <dgm:prSet/>
      <dgm:spPr/>
      <dgm:t>
        <a:bodyPr/>
        <a:lstStyle/>
        <a:p>
          <a:endParaRPr lang="es-CO" dirty="0"/>
        </a:p>
      </dgm:t>
    </dgm:pt>
    <dgm:pt modelId="{725B4EC9-B5D2-440D-96BE-0C2187771665}" type="parTrans" cxnId="{B812BEAB-4C8F-488A-B290-D38DDBC85454}">
      <dgm:prSet/>
      <dgm:spPr/>
      <dgm:t>
        <a:bodyPr/>
        <a:lstStyle/>
        <a:p>
          <a:endParaRPr lang="es-CO"/>
        </a:p>
      </dgm:t>
    </dgm:pt>
    <dgm:pt modelId="{6628412F-A903-49FA-AB5C-05EC07607410}" type="sibTrans" cxnId="{B812BEAB-4C8F-488A-B290-D38DDBC85454}">
      <dgm:prSet/>
      <dgm:spPr/>
      <dgm:t>
        <a:bodyPr/>
        <a:lstStyle/>
        <a:p>
          <a:endParaRPr lang="es-CO"/>
        </a:p>
      </dgm:t>
    </dgm:pt>
    <dgm:pt modelId="{65F2FC0B-125F-423D-8B50-C5852A55CF99}">
      <dgm:prSet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Mediante una presentación se dio a conocer los resultados obtenidos en esta investigación, los cuales tuvieron su primera aplicación predicción de fechas para el Valentín de 2018.</a:t>
          </a:r>
          <a:endParaRPr lang="es-CO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B7B102-E8B7-40A9-BF61-E0E0C7D31238}" type="parTrans" cxnId="{16F5C537-F7E3-499A-BE35-B564603CC54B}">
      <dgm:prSet/>
      <dgm:spPr/>
      <dgm:t>
        <a:bodyPr/>
        <a:lstStyle/>
        <a:p>
          <a:endParaRPr lang="es-CO"/>
        </a:p>
      </dgm:t>
    </dgm:pt>
    <dgm:pt modelId="{53300113-FB31-4EC9-8D3E-92DE29269B34}" type="sibTrans" cxnId="{16F5C537-F7E3-499A-BE35-B564603CC54B}">
      <dgm:prSet/>
      <dgm:spPr/>
      <dgm:t>
        <a:bodyPr/>
        <a:lstStyle/>
        <a:p>
          <a:endParaRPr lang="es-CO"/>
        </a:p>
      </dgm:t>
    </dgm:pt>
    <dgm:pt modelId="{80C18453-4FA9-440C-AB4C-09F75CB2BDFF}">
      <dgm:prSet/>
      <dgm:spPr/>
      <dgm:t>
        <a:bodyPr/>
        <a:lstStyle/>
        <a:p>
          <a:endParaRPr lang="es-CO" dirty="0"/>
        </a:p>
      </dgm:t>
    </dgm:pt>
    <dgm:pt modelId="{30765C05-8EFF-48B9-BBCB-4D5D74ED3AC3}" type="parTrans" cxnId="{8CB89134-7D42-4FB8-8623-DAE04A16F12E}">
      <dgm:prSet/>
      <dgm:spPr/>
      <dgm:t>
        <a:bodyPr/>
        <a:lstStyle/>
        <a:p>
          <a:endParaRPr lang="es-CO"/>
        </a:p>
      </dgm:t>
    </dgm:pt>
    <dgm:pt modelId="{8EC9A839-27E3-4B9D-BBA0-9803B6078C99}" type="sibTrans" cxnId="{8CB89134-7D42-4FB8-8623-DAE04A16F12E}">
      <dgm:prSet/>
      <dgm:spPr/>
      <dgm:t>
        <a:bodyPr/>
        <a:lstStyle/>
        <a:p>
          <a:endParaRPr lang="es-CO"/>
        </a:p>
      </dgm:t>
    </dgm:pt>
    <dgm:pt modelId="{AB43A900-F6E9-4492-8C07-34C8D1F38A32}" type="pres">
      <dgm:prSet presAssocID="{B8A7A037-9818-48FA-B991-BDB11D5F45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0014BA4-3FA9-4644-932E-98CC0637D06F}" type="pres">
      <dgm:prSet presAssocID="{F9F0CCF6-6941-4C4B-8237-3FC490ED02F2}" presName="composite" presStyleCnt="0"/>
      <dgm:spPr/>
      <dgm:t>
        <a:bodyPr/>
        <a:lstStyle/>
        <a:p>
          <a:endParaRPr lang="es-CO"/>
        </a:p>
      </dgm:t>
    </dgm:pt>
    <dgm:pt modelId="{2EE1C57E-8743-456F-88DC-A2970DFD3E6B}" type="pres">
      <dgm:prSet presAssocID="{F9F0CCF6-6941-4C4B-8237-3FC490ED02F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DF83A7-346C-4FDC-BD7E-A54E6BC20C91}" type="pres">
      <dgm:prSet presAssocID="{F9F0CCF6-6941-4C4B-8237-3FC490ED02F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A63FC2-046B-4E45-A04F-CEBA64A78A51}" type="pres">
      <dgm:prSet presAssocID="{94967CB2-94BA-4E61-945F-95F9CFA64A1C}" presName="space" presStyleCnt="0"/>
      <dgm:spPr/>
      <dgm:t>
        <a:bodyPr/>
        <a:lstStyle/>
        <a:p>
          <a:endParaRPr lang="es-CO"/>
        </a:p>
      </dgm:t>
    </dgm:pt>
    <dgm:pt modelId="{DDF8EC48-CC27-4853-8C06-A81711B41C2F}" type="pres">
      <dgm:prSet presAssocID="{DD6F519E-7796-4DE9-94A7-166EE0CF22D0}" presName="composite" presStyleCnt="0"/>
      <dgm:spPr/>
      <dgm:t>
        <a:bodyPr/>
        <a:lstStyle/>
        <a:p>
          <a:endParaRPr lang="es-CO"/>
        </a:p>
      </dgm:t>
    </dgm:pt>
    <dgm:pt modelId="{FD8855AC-EFEC-4692-A09C-47079D8F4F55}" type="pres">
      <dgm:prSet presAssocID="{DD6F519E-7796-4DE9-94A7-166EE0CF22D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066CBB-9397-4AE6-B04C-CCB10139E321}" type="pres">
      <dgm:prSet presAssocID="{DD6F519E-7796-4DE9-94A7-166EE0CF22D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4A0C5A5-46E5-4F90-A26D-283027C93C27}" type="presOf" srcId="{309CC687-EB13-4F4A-B138-0E840480AA62}" destId="{A7DF83A7-346C-4FDC-BD7E-A54E6BC20C91}" srcOrd="0" destOrd="4" presId="urn:microsoft.com/office/officeart/2005/8/layout/hList1"/>
    <dgm:cxn modelId="{4B119743-F64B-43BE-8443-C4864580E033}" srcId="{B8A7A037-9818-48FA-B991-BDB11D5F4549}" destId="{DD6F519E-7796-4DE9-94A7-166EE0CF22D0}" srcOrd="1" destOrd="0" parTransId="{9B1AD1FA-B619-4B6A-944E-2D870F8AA96A}" sibTransId="{96A7067F-1DF2-4452-8AD4-FF3F6C595DDB}"/>
    <dgm:cxn modelId="{6CD2E109-D386-4EAC-89A9-60F54ADE3B35}" type="presOf" srcId="{80C18453-4FA9-440C-AB4C-09F75CB2BDFF}" destId="{9D066CBB-9397-4AE6-B04C-CCB10139E321}" srcOrd="0" destOrd="1" presId="urn:microsoft.com/office/officeart/2005/8/layout/hList1"/>
    <dgm:cxn modelId="{6E0A00F9-2D91-4525-A997-9E3EA90FBF18}" type="presOf" srcId="{786BE6FD-4948-4AD9-8F34-D2E486B0260B}" destId="{9D066CBB-9397-4AE6-B04C-CCB10139E321}" srcOrd="0" destOrd="0" presId="urn:microsoft.com/office/officeart/2005/8/layout/hList1"/>
    <dgm:cxn modelId="{E763B6C4-F460-4C17-AABA-BADC3B3618B6}" type="presOf" srcId="{DD6F519E-7796-4DE9-94A7-166EE0CF22D0}" destId="{FD8855AC-EFEC-4692-A09C-47079D8F4F55}" srcOrd="0" destOrd="0" presId="urn:microsoft.com/office/officeart/2005/8/layout/hList1"/>
    <dgm:cxn modelId="{8CB89134-7D42-4FB8-8623-DAE04A16F12E}" srcId="{DD6F519E-7796-4DE9-94A7-166EE0CF22D0}" destId="{80C18453-4FA9-440C-AB4C-09F75CB2BDFF}" srcOrd="1" destOrd="0" parTransId="{30765C05-8EFF-48B9-BBCB-4D5D74ED3AC3}" sibTransId="{8EC9A839-27E3-4B9D-BBA0-9803B6078C99}"/>
    <dgm:cxn modelId="{47784A84-2007-4934-AE53-CDD7ED4A6478}" srcId="{F9F0CCF6-6941-4C4B-8237-3FC490ED02F2}" destId="{6862E128-E5AB-4048-9504-6C62DEE6AAAA}" srcOrd="1" destOrd="0" parTransId="{76FEC666-19ED-4962-8F0C-DCA22ACB979B}" sibTransId="{D50DC136-7193-4207-BAA1-A1D30643A5D3}"/>
    <dgm:cxn modelId="{7A80E0CE-31B5-441C-95CD-33608402F1CF}" srcId="{F9F0CCF6-6941-4C4B-8237-3FC490ED02F2}" destId="{95DA3141-DF3C-4D7A-AFE6-601F3A849FA7}" srcOrd="3" destOrd="0" parTransId="{E22B439C-B72A-4847-A266-9FDB5B1A1480}" sibTransId="{F140C67F-C925-4409-8B5A-217B99DF05D6}"/>
    <dgm:cxn modelId="{D20B103B-E26B-412E-85E9-5B11363C3385}" type="presOf" srcId="{6862E128-E5AB-4048-9504-6C62DEE6AAAA}" destId="{A7DF83A7-346C-4FDC-BD7E-A54E6BC20C91}" srcOrd="0" destOrd="1" presId="urn:microsoft.com/office/officeart/2005/8/layout/hList1"/>
    <dgm:cxn modelId="{B812BEAB-4C8F-488A-B290-D38DDBC85454}" srcId="{DD6F519E-7796-4DE9-94A7-166EE0CF22D0}" destId="{786BE6FD-4948-4AD9-8F34-D2E486B0260B}" srcOrd="0" destOrd="0" parTransId="{725B4EC9-B5D2-440D-96BE-0C2187771665}" sibTransId="{6628412F-A903-49FA-AB5C-05EC07607410}"/>
    <dgm:cxn modelId="{B5F17F77-3FB0-42AD-9577-AA33767E5C6A}" srcId="{F9F0CCF6-6941-4C4B-8237-3FC490ED02F2}" destId="{2700BFD7-28A6-4DE2-B0F2-A62732D260CF}" srcOrd="0" destOrd="0" parTransId="{35AE73AD-5D99-4168-8D93-74FB4CE9050A}" sibTransId="{1340095F-8EC4-4D95-856C-A91C78FDE010}"/>
    <dgm:cxn modelId="{EF661AA5-8F2A-43BC-B3F6-CB38E909B6E5}" type="presOf" srcId="{65F2FC0B-125F-423D-8B50-C5852A55CF99}" destId="{9D066CBB-9397-4AE6-B04C-CCB10139E321}" srcOrd="0" destOrd="2" presId="urn:microsoft.com/office/officeart/2005/8/layout/hList1"/>
    <dgm:cxn modelId="{38D14A87-FADC-4450-B0CA-8E4DB385E45E}" srcId="{F9F0CCF6-6941-4C4B-8237-3FC490ED02F2}" destId="{76AC2740-BC2C-4940-A614-BC5E5E7B8E34}" srcOrd="2" destOrd="0" parTransId="{E1F54B88-6B3B-44F5-ACF0-C976435D5546}" sibTransId="{A3CEF6C6-503C-40FA-9B42-2B560BE0079C}"/>
    <dgm:cxn modelId="{53232F85-F3CF-4D0C-87E2-21699D046A9D}" type="presOf" srcId="{76AC2740-BC2C-4940-A614-BC5E5E7B8E34}" destId="{A7DF83A7-346C-4FDC-BD7E-A54E6BC20C91}" srcOrd="0" destOrd="2" presId="urn:microsoft.com/office/officeart/2005/8/layout/hList1"/>
    <dgm:cxn modelId="{6F86376B-7F6E-46B0-AC51-C6043738B0F8}" srcId="{B8A7A037-9818-48FA-B991-BDB11D5F4549}" destId="{F9F0CCF6-6941-4C4B-8237-3FC490ED02F2}" srcOrd="0" destOrd="0" parTransId="{593068E8-4B2C-413E-A190-D027313DF6FF}" sibTransId="{94967CB2-94BA-4E61-945F-95F9CFA64A1C}"/>
    <dgm:cxn modelId="{112C30AE-FAEA-40F9-A129-2DD3C0A4A93E}" type="presOf" srcId="{2700BFD7-28A6-4DE2-B0F2-A62732D260CF}" destId="{A7DF83A7-346C-4FDC-BD7E-A54E6BC20C91}" srcOrd="0" destOrd="0" presId="urn:microsoft.com/office/officeart/2005/8/layout/hList1"/>
    <dgm:cxn modelId="{16F5C537-F7E3-499A-BE35-B564603CC54B}" srcId="{DD6F519E-7796-4DE9-94A7-166EE0CF22D0}" destId="{65F2FC0B-125F-423D-8B50-C5852A55CF99}" srcOrd="2" destOrd="0" parTransId="{1CB7B102-E8B7-40A9-BF61-E0E0C7D31238}" sibTransId="{53300113-FB31-4EC9-8D3E-92DE29269B34}"/>
    <dgm:cxn modelId="{98FDDA1F-C7C0-456E-A198-BC4BBAFDF298}" srcId="{F9F0CCF6-6941-4C4B-8237-3FC490ED02F2}" destId="{309CC687-EB13-4F4A-B138-0E840480AA62}" srcOrd="4" destOrd="0" parTransId="{D0FE0752-1F07-434C-B072-FB0ED2CF9FEE}" sibTransId="{FF46CD3B-17C0-4712-880B-36B46F6E646E}"/>
    <dgm:cxn modelId="{1E249CE5-82F7-4705-9712-4EDBCEF545AB}" type="presOf" srcId="{B8A7A037-9818-48FA-B991-BDB11D5F4549}" destId="{AB43A900-F6E9-4492-8C07-34C8D1F38A32}" srcOrd="0" destOrd="0" presId="urn:microsoft.com/office/officeart/2005/8/layout/hList1"/>
    <dgm:cxn modelId="{D93D42F2-A60B-43B5-860A-C2E004D24A0C}" type="presOf" srcId="{F9F0CCF6-6941-4C4B-8237-3FC490ED02F2}" destId="{2EE1C57E-8743-456F-88DC-A2970DFD3E6B}" srcOrd="0" destOrd="0" presId="urn:microsoft.com/office/officeart/2005/8/layout/hList1"/>
    <dgm:cxn modelId="{54E5FD55-A56D-4196-AC14-BBCD67771D10}" type="presOf" srcId="{95DA3141-DF3C-4D7A-AFE6-601F3A849FA7}" destId="{A7DF83A7-346C-4FDC-BD7E-A54E6BC20C91}" srcOrd="0" destOrd="3" presId="urn:microsoft.com/office/officeart/2005/8/layout/hList1"/>
    <dgm:cxn modelId="{6478EBD7-4082-4F00-801F-94203046EF22}" type="presParOf" srcId="{AB43A900-F6E9-4492-8C07-34C8D1F38A32}" destId="{50014BA4-3FA9-4644-932E-98CC0637D06F}" srcOrd="0" destOrd="0" presId="urn:microsoft.com/office/officeart/2005/8/layout/hList1"/>
    <dgm:cxn modelId="{96CABC9A-6352-4E3D-9353-647A37E3B665}" type="presParOf" srcId="{50014BA4-3FA9-4644-932E-98CC0637D06F}" destId="{2EE1C57E-8743-456F-88DC-A2970DFD3E6B}" srcOrd="0" destOrd="0" presId="urn:microsoft.com/office/officeart/2005/8/layout/hList1"/>
    <dgm:cxn modelId="{9005D757-5983-4C76-885A-DA6601AEBF7D}" type="presParOf" srcId="{50014BA4-3FA9-4644-932E-98CC0637D06F}" destId="{A7DF83A7-346C-4FDC-BD7E-A54E6BC20C91}" srcOrd="1" destOrd="0" presId="urn:microsoft.com/office/officeart/2005/8/layout/hList1"/>
    <dgm:cxn modelId="{80AD6155-9CFA-4E27-A70C-19836F65B2C6}" type="presParOf" srcId="{AB43A900-F6E9-4492-8C07-34C8D1F38A32}" destId="{C6A63FC2-046B-4E45-A04F-CEBA64A78A51}" srcOrd="1" destOrd="0" presId="urn:microsoft.com/office/officeart/2005/8/layout/hList1"/>
    <dgm:cxn modelId="{E6B71550-C4DC-45B3-A4EC-3DFCCBC0FC13}" type="presParOf" srcId="{AB43A900-F6E9-4492-8C07-34C8D1F38A32}" destId="{DDF8EC48-CC27-4853-8C06-A81711B41C2F}" srcOrd="2" destOrd="0" presId="urn:microsoft.com/office/officeart/2005/8/layout/hList1"/>
    <dgm:cxn modelId="{CB7055C0-D7C5-48DB-A83D-84F6BC6DF75B}" type="presParOf" srcId="{DDF8EC48-CC27-4853-8C06-A81711B41C2F}" destId="{FD8855AC-EFEC-4692-A09C-47079D8F4F55}" srcOrd="0" destOrd="0" presId="urn:microsoft.com/office/officeart/2005/8/layout/hList1"/>
    <dgm:cxn modelId="{D05E93B4-8D15-4F7B-AE68-EF03DDF5DE24}" type="presParOf" srcId="{DDF8EC48-CC27-4853-8C06-A81711B41C2F}" destId="{9D066CBB-9397-4AE6-B04C-CCB10139E3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4875EF-77C9-4FF8-919F-6E687A16F854}" type="doc">
      <dgm:prSet loTypeId="urn:microsoft.com/office/officeart/2005/8/layout/h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322DE5C9-6CB0-4A80-AFBE-C68298221771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IMPORTANCIA DE LA FLORICULTURA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0F1A6-FFB7-46A4-B281-19DF54E95F59}" type="parTrans" cxnId="{5B7E6B76-E92C-46CA-9C89-5342DC163535}">
      <dgm:prSet/>
      <dgm:spPr/>
      <dgm:t>
        <a:bodyPr/>
        <a:lstStyle/>
        <a:p>
          <a:endParaRPr lang="es-CO"/>
        </a:p>
      </dgm:t>
    </dgm:pt>
    <dgm:pt modelId="{F11F12F9-B74A-4864-BFCD-60ED3171562D}" type="sibTrans" cxnId="{5B7E6B76-E92C-46CA-9C89-5342DC163535}">
      <dgm:prSet/>
      <dgm:spPr/>
      <dgm:t>
        <a:bodyPr/>
        <a:lstStyle/>
        <a:p>
          <a:endParaRPr lang="es-CO"/>
        </a:p>
      </dgm:t>
    </dgm:pt>
    <dgm:pt modelId="{8A21ACC6-140A-4FD0-87C4-1BD086B53441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1983 auge de la floricultura en el Ecuador.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622B3-FBA2-4CCD-BDE1-4102B8FA0225}" type="parTrans" cxnId="{72F7A96B-41C8-4F91-B63E-84FF8D6A7303}">
      <dgm:prSet/>
      <dgm:spPr/>
      <dgm:t>
        <a:bodyPr/>
        <a:lstStyle/>
        <a:p>
          <a:endParaRPr lang="es-CO"/>
        </a:p>
      </dgm:t>
    </dgm:pt>
    <dgm:pt modelId="{F2548E04-B1B8-40F7-8794-F78703892219}" type="sibTrans" cxnId="{72F7A96B-41C8-4F91-B63E-84FF8D6A7303}">
      <dgm:prSet/>
      <dgm:spPr/>
      <dgm:t>
        <a:bodyPr/>
        <a:lstStyle/>
        <a:p>
          <a:endParaRPr lang="es-CO"/>
        </a:p>
      </dgm:t>
    </dgm:pt>
    <dgm:pt modelId="{E82A6804-DC35-4931-8728-65014192729A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Pichincha, Cotopaxi y Azuay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602BF-3992-4FF8-807E-CB1063F678B4}" type="parTrans" cxnId="{50C00D9F-88FC-4330-BE3D-313344C2692F}">
      <dgm:prSet/>
      <dgm:spPr/>
      <dgm:t>
        <a:bodyPr/>
        <a:lstStyle/>
        <a:p>
          <a:endParaRPr lang="es-CO"/>
        </a:p>
      </dgm:t>
    </dgm:pt>
    <dgm:pt modelId="{FA5FF2E8-634C-496A-BCDB-99FFB9C6FD7E}" type="sibTrans" cxnId="{50C00D9F-88FC-4330-BE3D-313344C2692F}">
      <dgm:prSet/>
      <dgm:spPr/>
      <dgm:t>
        <a:bodyPr/>
        <a:lstStyle/>
        <a:p>
          <a:endParaRPr lang="es-CO"/>
        </a:p>
      </dgm:t>
    </dgm:pt>
    <dgm:pt modelId="{3EAFD730-1CE2-4919-BE0E-9545BB4FD4E7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Rosas: primer cultivo de exportación en el sector florícola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DC990B-89B8-4058-8457-42229C649BDE}" type="parTrans" cxnId="{2FD871A5-0E13-4A68-AB01-BD0629353559}">
      <dgm:prSet/>
      <dgm:spPr/>
      <dgm:t>
        <a:bodyPr/>
        <a:lstStyle/>
        <a:p>
          <a:endParaRPr lang="es-CO"/>
        </a:p>
      </dgm:t>
    </dgm:pt>
    <dgm:pt modelId="{1EF776E6-182B-4AE8-8548-1E2AFC3AE951}" type="sibTrans" cxnId="{2FD871A5-0E13-4A68-AB01-BD0629353559}">
      <dgm:prSet/>
      <dgm:spPr/>
      <dgm:t>
        <a:bodyPr/>
        <a:lstStyle/>
        <a:p>
          <a:endParaRPr lang="es-CO"/>
        </a:p>
      </dgm:t>
    </dgm:pt>
    <dgm:pt modelId="{D5484A1B-E228-498F-BC2F-EABC6D3EB7B8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el 2016, su participación en el PIB fue de 0,71%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3BC90-C5B3-4C1D-9B15-2D8B800AE47D}" type="parTrans" cxnId="{68E0DABE-DB94-4D45-AF96-4A0EA085E5D8}">
      <dgm:prSet/>
      <dgm:spPr/>
      <dgm:t>
        <a:bodyPr/>
        <a:lstStyle/>
        <a:p>
          <a:endParaRPr lang="es-CO"/>
        </a:p>
      </dgm:t>
    </dgm:pt>
    <dgm:pt modelId="{126DF564-7A88-43E4-84DF-921D5997AA72}" type="sibTrans" cxnId="{68E0DABE-DB94-4D45-AF96-4A0EA085E5D8}">
      <dgm:prSet/>
      <dgm:spPr/>
      <dgm:t>
        <a:bodyPr/>
        <a:lstStyle/>
        <a:p>
          <a:endParaRPr lang="es-CO"/>
        </a:p>
      </dgm:t>
    </dgm:pt>
    <dgm:pt modelId="{05559463-DD7E-41AA-8430-73A05A7FE188}" type="pres">
      <dgm:prSet presAssocID="{1F4875EF-77C9-4FF8-919F-6E687A16F8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F2BD6F-C20E-410F-97FB-EC4BDAF79A0C}" type="pres">
      <dgm:prSet presAssocID="{322DE5C9-6CB0-4A80-AFBE-C68298221771}" presName="composite" presStyleCnt="0"/>
      <dgm:spPr/>
      <dgm:t>
        <a:bodyPr/>
        <a:lstStyle/>
        <a:p>
          <a:endParaRPr lang="es-CO"/>
        </a:p>
      </dgm:t>
    </dgm:pt>
    <dgm:pt modelId="{7D058A7B-CCF7-4385-8608-209F5DDAA2D1}" type="pres">
      <dgm:prSet presAssocID="{322DE5C9-6CB0-4A80-AFBE-C6829822177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E03444-0564-4983-90DB-E2A8566A65B9}" type="pres">
      <dgm:prSet presAssocID="{322DE5C9-6CB0-4A80-AFBE-C68298221771}" presName="desTx" presStyleLbl="alignAccFollowNode1" presStyleIdx="0" presStyleCnt="1" custLinFactNeighborX="40000" custLinFactNeighborY="2706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B7E6B76-E92C-46CA-9C89-5342DC163535}" srcId="{1F4875EF-77C9-4FF8-919F-6E687A16F854}" destId="{322DE5C9-6CB0-4A80-AFBE-C68298221771}" srcOrd="0" destOrd="0" parTransId="{3650F1A6-FFB7-46A4-B281-19DF54E95F59}" sibTransId="{F11F12F9-B74A-4864-BFCD-60ED3171562D}"/>
    <dgm:cxn modelId="{72F7A96B-41C8-4F91-B63E-84FF8D6A7303}" srcId="{322DE5C9-6CB0-4A80-AFBE-C68298221771}" destId="{8A21ACC6-140A-4FD0-87C4-1BD086B53441}" srcOrd="0" destOrd="0" parTransId="{122622B3-FBA2-4CCD-BDE1-4102B8FA0225}" sibTransId="{F2548E04-B1B8-40F7-8794-F78703892219}"/>
    <dgm:cxn modelId="{2E1FF2BA-87DA-468C-AC69-AF3B9EC19F66}" type="presOf" srcId="{8A21ACC6-140A-4FD0-87C4-1BD086B53441}" destId="{79E03444-0564-4983-90DB-E2A8566A65B9}" srcOrd="0" destOrd="0" presId="urn:microsoft.com/office/officeart/2005/8/layout/hList1"/>
    <dgm:cxn modelId="{F1D1550C-314A-428B-8F34-922CF9FA38A3}" type="presOf" srcId="{1F4875EF-77C9-4FF8-919F-6E687A16F854}" destId="{05559463-DD7E-41AA-8430-73A05A7FE188}" srcOrd="0" destOrd="0" presId="urn:microsoft.com/office/officeart/2005/8/layout/hList1"/>
    <dgm:cxn modelId="{FBBE5106-8975-4B56-BACA-9C5611E931D7}" type="presOf" srcId="{322DE5C9-6CB0-4A80-AFBE-C68298221771}" destId="{7D058A7B-CCF7-4385-8608-209F5DDAA2D1}" srcOrd="0" destOrd="0" presId="urn:microsoft.com/office/officeart/2005/8/layout/hList1"/>
    <dgm:cxn modelId="{977B4545-29F0-4918-AB65-D092B7341EA7}" type="presOf" srcId="{E82A6804-DC35-4931-8728-65014192729A}" destId="{79E03444-0564-4983-90DB-E2A8566A65B9}" srcOrd="0" destOrd="2" presId="urn:microsoft.com/office/officeart/2005/8/layout/hList1"/>
    <dgm:cxn modelId="{1A76C7F2-DABC-4EFD-A5D6-AFDCFAD1F566}" type="presOf" srcId="{D5484A1B-E228-498F-BC2F-EABC6D3EB7B8}" destId="{79E03444-0564-4983-90DB-E2A8566A65B9}" srcOrd="0" destOrd="3" presId="urn:microsoft.com/office/officeart/2005/8/layout/hList1"/>
    <dgm:cxn modelId="{86359080-387C-40DD-8C22-A7324B1FF09F}" type="presOf" srcId="{3EAFD730-1CE2-4919-BE0E-9545BB4FD4E7}" destId="{79E03444-0564-4983-90DB-E2A8566A65B9}" srcOrd="0" destOrd="1" presId="urn:microsoft.com/office/officeart/2005/8/layout/hList1"/>
    <dgm:cxn modelId="{68E0DABE-DB94-4D45-AF96-4A0EA085E5D8}" srcId="{322DE5C9-6CB0-4A80-AFBE-C68298221771}" destId="{D5484A1B-E228-498F-BC2F-EABC6D3EB7B8}" srcOrd="3" destOrd="0" parTransId="{CE33BC90-C5B3-4C1D-9B15-2D8B800AE47D}" sibTransId="{126DF564-7A88-43E4-84DF-921D5997AA72}"/>
    <dgm:cxn modelId="{2FD871A5-0E13-4A68-AB01-BD0629353559}" srcId="{322DE5C9-6CB0-4A80-AFBE-C68298221771}" destId="{3EAFD730-1CE2-4919-BE0E-9545BB4FD4E7}" srcOrd="1" destOrd="0" parTransId="{F6DC990B-89B8-4058-8457-42229C649BDE}" sibTransId="{1EF776E6-182B-4AE8-8548-1E2AFC3AE951}"/>
    <dgm:cxn modelId="{50C00D9F-88FC-4330-BE3D-313344C2692F}" srcId="{322DE5C9-6CB0-4A80-AFBE-C68298221771}" destId="{E82A6804-DC35-4931-8728-65014192729A}" srcOrd="2" destOrd="0" parTransId="{5AB602BF-3992-4FF8-807E-CB1063F678B4}" sibTransId="{FA5FF2E8-634C-496A-BCDB-99FFB9C6FD7E}"/>
    <dgm:cxn modelId="{AF589D8E-D6C7-4325-B300-4ECDD1C77A06}" type="presParOf" srcId="{05559463-DD7E-41AA-8430-73A05A7FE188}" destId="{26F2BD6F-C20E-410F-97FB-EC4BDAF79A0C}" srcOrd="0" destOrd="0" presId="urn:microsoft.com/office/officeart/2005/8/layout/hList1"/>
    <dgm:cxn modelId="{ABE3D1B9-B64E-4C43-9D7A-C8B4A2FCA759}" type="presParOf" srcId="{26F2BD6F-C20E-410F-97FB-EC4BDAF79A0C}" destId="{7D058A7B-CCF7-4385-8608-209F5DDAA2D1}" srcOrd="0" destOrd="0" presId="urn:microsoft.com/office/officeart/2005/8/layout/hList1"/>
    <dgm:cxn modelId="{8907B6CA-6AA7-41AD-9EE2-018DEE10B54F}" type="presParOf" srcId="{26F2BD6F-C20E-410F-97FB-EC4BDAF79A0C}" destId="{79E03444-0564-4983-90DB-E2A8566A65B9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EE4C3-A0FF-4AEC-AE1B-0BE7704D8D6A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BEE258DA-CF1F-48D1-802B-11D2C83D31A9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VEGETATIVA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8BB19-F2C8-431B-901D-A041C2466F42}" type="parTrans" cxnId="{0310AFC7-240F-4AF3-956C-063F36074023}">
      <dgm:prSet/>
      <dgm:spPr/>
      <dgm:t>
        <a:bodyPr/>
        <a:lstStyle/>
        <a:p>
          <a:endParaRPr lang="es-CO"/>
        </a:p>
      </dgm:t>
    </dgm:pt>
    <dgm:pt modelId="{5434AD6A-0FB4-4626-A4FB-E37189E7BAEF}" type="sibTrans" cxnId="{0310AFC7-240F-4AF3-956C-063F36074023}">
      <dgm:prSet/>
      <dgm:spPr/>
      <dgm:t>
        <a:bodyPr/>
        <a:lstStyle/>
        <a:p>
          <a:endParaRPr lang="es-CO"/>
        </a:p>
      </dgm:t>
    </dgm:pt>
    <dgm:pt modelId="{AAC874E1-50E4-47CA-B337-7C4012E25932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PRODUCTIVA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CE665-47B1-44DE-A0B5-0DB35D25A1DE}" type="parTrans" cxnId="{BF0107FA-B282-4C17-BF34-58E27D8B6EBF}">
      <dgm:prSet/>
      <dgm:spPr/>
      <dgm:t>
        <a:bodyPr/>
        <a:lstStyle/>
        <a:p>
          <a:endParaRPr lang="es-CO"/>
        </a:p>
      </dgm:t>
    </dgm:pt>
    <dgm:pt modelId="{B9E92FBB-9FE3-4BC1-BE7E-7172A51C5E68}" type="sibTrans" cxnId="{BF0107FA-B282-4C17-BF34-58E27D8B6EBF}">
      <dgm:prSet/>
      <dgm:spPr/>
      <dgm:t>
        <a:bodyPr/>
        <a:lstStyle/>
        <a:p>
          <a:endParaRPr lang="es-CO"/>
        </a:p>
      </dgm:t>
    </dgm:pt>
    <dgm:pt modelId="{EDCFA9A7-1CF7-431B-8CDB-5425C2E5807D}" type="pres">
      <dgm:prSet presAssocID="{145EE4C3-A0FF-4AEC-AE1B-0BE7704D8D6A}" presName="Name0" presStyleCnt="0">
        <dgm:presLayoutVars>
          <dgm:dir/>
          <dgm:resizeHandles val="exact"/>
        </dgm:presLayoutVars>
      </dgm:prSet>
      <dgm:spPr/>
    </dgm:pt>
    <dgm:pt modelId="{A9DD3704-D796-4C04-8375-4CC2BF23A685}" type="pres">
      <dgm:prSet presAssocID="{BEE258DA-CF1F-48D1-802B-11D2C83D31A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735D780-C1D7-44DA-B0FC-BBD370D7CBCE}" type="pres">
      <dgm:prSet presAssocID="{5434AD6A-0FB4-4626-A4FB-E37189E7BAEF}" presName="sibTrans" presStyleLbl="sibTrans2D1" presStyleIdx="0" presStyleCnt="1"/>
      <dgm:spPr/>
      <dgm:t>
        <a:bodyPr/>
        <a:lstStyle/>
        <a:p>
          <a:endParaRPr lang="es-CO"/>
        </a:p>
      </dgm:t>
    </dgm:pt>
    <dgm:pt modelId="{3916C264-941F-4B68-9820-EEA1EA73C05F}" type="pres">
      <dgm:prSet presAssocID="{5434AD6A-0FB4-4626-A4FB-E37189E7BAEF}" presName="connectorText" presStyleLbl="sibTrans2D1" presStyleIdx="0" presStyleCnt="1"/>
      <dgm:spPr/>
      <dgm:t>
        <a:bodyPr/>
        <a:lstStyle/>
        <a:p>
          <a:endParaRPr lang="es-CO"/>
        </a:p>
      </dgm:t>
    </dgm:pt>
    <dgm:pt modelId="{0B8C60AE-4401-4A7C-96FC-F91C9142F002}" type="pres">
      <dgm:prSet presAssocID="{AAC874E1-50E4-47CA-B337-7C4012E2593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F0107FA-B282-4C17-BF34-58E27D8B6EBF}" srcId="{145EE4C3-A0FF-4AEC-AE1B-0BE7704D8D6A}" destId="{AAC874E1-50E4-47CA-B337-7C4012E25932}" srcOrd="1" destOrd="0" parTransId="{1FDCE665-47B1-44DE-A0B5-0DB35D25A1DE}" sibTransId="{B9E92FBB-9FE3-4BC1-BE7E-7172A51C5E68}"/>
    <dgm:cxn modelId="{07B27E0F-1804-4452-BBA7-65B76FE39770}" type="presOf" srcId="{BEE258DA-CF1F-48D1-802B-11D2C83D31A9}" destId="{A9DD3704-D796-4C04-8375-4CC2BF23A685}" srcOrd="0" destOrd="0" presId="urn:microsoft.com/office/officeart/2005/8/layout/process1"/>
    <dgm:cxn modelId="{72571D0E-4727-4C6A-AAFD-36CA1D1CB1D6}" type="presOf" srcId="{5434AD6A-0FB4-4626-A4FB-E37189E7BAEF}" destId="{3916C264-941F-4B68-9820-EEA1EA73C05F}" srcOrd="1" destOrd="0" presId="urn:microsoft.com/office/officeart/2005/8/layout/process1"/>
    <dgm:cxn modelId="{9F4CABBA-E661-4D42-B582-8534A0C8C086}" type="presOf" srcId="{5434AD6A-0FB4-4626-A4FB-E37189E7BAEF}" destId="{E735D780-C1D7-44DA-B0FC-BBD370D7CBCE}" srcOrd="0" destOrd="0" presId="urn:microsoft.com/office/officeart/2005/8/layout/process1"/>
    <dgm:cxn modelId="{C9BBC172-F5F0-4FE2-B9BC-FFBEB7083292}" type="presOf" srcId="{AAC874E1-50E4-47CA-B337-7C4012E25932}" destId="{0B8C60AE-4401-4A7C-96FC-F91C9142F002}" srcOrd="0" destOrd="0" presId="urn:microsoft.com/office/officeart/2005/8/layout/process1"/>
    <dgm:cxn modelId="{0310AFC7-240F-4AF3-956C-063F36074023}" srcId="{145EE4C3-A0FF-4AEC-AE1B-0BE7704D8D6A}" destId="{BEE258DA-CF1F-48D1-802B-11D2C83D31A9}" srcOrd="0" destOrd="0" parTransId="{A878BB19-F2C8-431B-901D-A041C2466F42}" sibTransId="{5434AD6A-0FB4-4626-A4FB-E37189E7BAEF}"/>
    <dgm:cxn modelId="{0A882183-44C4-4086-9072-B9B3A33DCEBB}" type="presOf" srcId="{145EE4C3-A0FF-4AEC-AE1B-0BE7704D8D6A}" destId="{EDCFA9A7-1CF7-431B-8CDB-5425C2E5807D}" srcOrd="0" destOrd="0" presId="urn:microsoft.com/office/officeart/2005/8/layout/process1"/>
    <dgm:cxn modelId="{37F9AEA3-83EB-4898-96F2-FF11CABDA69E}" type="presParOf" srcId="{EDCFA9A7-1CF7-431B-8CDB-5425C2E5807D}" destId="{A9DD3704-D796-4C04-8375-4CC2BF23A685}" srcOrd="0" destOrd="0" presId="urn:microsoft.com/office/officeart/2005/8/layout/process1"/>
    <dgm:cxn modelId="{6CC2AF22-5FCF-4849-A9AD-0947B9C34F00}" type="presParOf" srcId="{EDCFA9A7-1CF7-431B-8CDB-5425C2E5807D}" destId="{E735D780-C1D7-44DA-B0FC-BBD370D7CBCE}" srcOrd="1" destOrd="0" presId="urn:microsoft.com/office/officeart/2005/8/layout/process1"/>
    <dgm:cxn modelId="{4BC425E8-176A-4119-AC60-50D33F35F70E}" type="presParOf" srcId="{E735D780-C1D7-44DA-B0FC-BBD370D7CBCE}" destId="{3916C264-941F-4B68-9820-EEA1EA73C05F}" srcOrd="0" destOrd="0" presId="urn:microsoft.com/office/officeart/2005/8/layout/process1"/>
    <dgm:cxn modelId="{D53766E4-A362-4B0F-ABA6-DA625FE46018}" type="presParOf" srcId="{EDCFA9A7-1CF7-431B-8CDB-5425C2E5807D}" destId="{0B8C60AE-4401-4A7C-96FC-F91C9142F00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8406BA-10B4-4DDA-BD8E-9F3FC157FA39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CDBBF75-3B13-47ED-A6B0-8ACEA1D33F55}">
      <dgm:prSet phldrT="[Texto]" custT="1"/>
      <dgm:spPr>
        <a:solidFill>
          <a:srgbClr val="99FF99"/>
        </a:solidFill>
      </dgm:spPr>
      <dgm:t>
        <a:bodyPr/>
        <a:lstStyle/>
        <a:p>
          <a:pPr algn="l"/>
          <a:r>
            <a:rPr lang="es-CO" sz="15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CULTIVO DE ROSA</a:t>
          </a:r>
        </a:p>
        <a:p>
          <a:pPr algn="l"/>
          <a:endParaRPr lang="es-CO" sz="160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s-ES" sz="16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-Planta perenne que forma tallos  florales de manera continua</a:t>
          </a:r>
        </a:p>
        <a:p>
          <a:pPr algn="l"/>
          <a:r>
            <a:rPr lang="es-ES" sz="16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-Temperatura: diurna de 28°C y nocturna de 12°C</a:t>
          </a:r>
        </a:p>
        <a:p>
          <a:pPr algn="l"/>
          <a:r>
            <a:rPr lang="es-ES" sz="16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-De 5 a 6 horas de luz</a:t>
          </a:r>
        </a:p>
        <a:p>
          <a:pPr algn="l"/>
          <a:r>
            <a:rPr lang="es-ES" sz="16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-HR entre el 60 – 80%</a:t>
          </a:r>
        </a:p>
        <a:p>
          <a:pPr algn="l"/>
          <a:r>
            <a:rPr lang="es-ES" sz="16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-Presenta diversas etapas fenológicas que van desde una yema axilar hasta un tallo listo para la cosecha.</a:t>
          </a:r>
        </a:p>
      </dgm:t>
    </dgm:pt>
    <dgm:pt modelId="{E86EE7EB-3989-44AD-AA55-79E259217967}" type="parTrans" cxnId="{80A7932D-C025-46A3-8385-AAFB90F07329}">
      <dgm:prSet/>
      <dgm:spPr/>
      <dgm:t>
        <a:bodyPr/>
        <a:lstStyle/>
        <a:p>
          <a:endParaRPr lang="es-CO"/>
        </a:p>
      </dgm:t>
    </dgm:pt>
    <dgm:pt modelId="{9CCF7139-BC5B-44BD-B9F3-4E4E2CBAF751}" type="sibTrans" cxnId="{80A7932D-C025-46A3-8385-AAFB90F07329}">
      <dgm:prSet/>
      <dgm:spPr/>
      <dgm:t>
        <a:bodyPr/>
        <a:lstStyle/>
        <a:p>
          <a:endParaRPr lang="es-CO"/>
        </a:p>
      </dgm:t>
    </dgm:pt>
    <dgm:pt modelId="{51EC7536-2111-4173-B542-96E885DCE97E}" type="pres">
      <dgm:prSet presAssocID="{418406BA-10B4-4DDA-BD8E-9F3FC157FA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FBBE1A0-FAF3-4364-B811-B46FFAA6BEAB}" type="pres">
      <dgm:prSet presAssocID="{8CDBBF75-3B13-47ED-A6B0-8ACEA1D33F55}" presName="node" presStyleLbl="node1" presStyleIdx="0" presStyleCnt="1" custLinFactNeighborX="3122" custLinFactNeighborY="268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0A7932D-C025-46A3-8385-AAFB90F07329}" srcId="{418406BA-10B4-4DDA-BD8E-9F3FC157FA39}" destId="{8CDBBF75-3B13-47ED-A6B0-8ACEA1D33F55}" srcOrd="0" destOrd="0" parTransId="{E86EE7EB-3989-44AD-AA55-79E259217967}" sibTransId="{9CCF7139-BC5B-44BD-B9F3-4E4E2CBAF751}"/>
    <dgm:cxn modelId="{D9FC9003-ED42-43FA-B520-FCC5DE1A8D2C}" type="presOf" srcId="{418406BA-10B4-4DDA-BD8E-9F3FC157FA39}" destId="{51EC7536-2111-4173-B542-96E885DCE97E}" srcOrd="0" destOrd="0" presId="urn:microsoft.com/office/officeart/2005/8/layout/hList6"/>
    <dgm:cxn modelId="{C46061A8-ABE9-4DE4-A907-42808D795B20}" type="presOf" srcId="{8CDBBF75-3B13-47ED-A6B0-8ACEA1D33F55}" destId="{3FBBE1A0-FAF3-4364-B811-B46FFAA6BEAB}" srcOrd="0" destOrd="0" presId="urn:microsoft.com/office/officeart/2005/8/layout/hList6"/>
    <dgm:cxn modelId="{DD15E527-F6D5-4FE3-8355-643E19B2135F}" type="presParOf" srcId="{51EC7536-2111-4173-B542-96E885DCE97E}" destId="{3FBBE1A0-FAF3-4364-B811-B46FFAA6BEAB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FABA1B-1FE2-4785-94B4-E3442B3D6217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DCE57BB-81B0-41C5-8F3B-3BA30EAB640F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s-CO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-Cantidad de calor que acumula un organismo por día</a:t>
          </a: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-Acumulación en función del tiempo y temperatura</a:t>
          </a: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-Cada fase de desarrollo requiere de un mínimo de acumulación de temperatura  </a:t>
          </a:r>
          <a:endParaRPr lang="es-CO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25950-5829-4742-ADE6-20F90CAEB25E}" type="parTrans" cxnId="{25FD6F4D-3929-47FB-AFE7-9A44899B210D}">
      <dgm:prSet/>
      <dgm:spPr/>
      <dgm:t>
        <a:bodyPr/>
        <a:lstStyle/>
        <a:p>
          <a:endParaRPr lang="es-CO"/>
        </a:p>
      </dgm:t>
    </dgm:pt>
    <dgm:pt modelId="{D63236D9-2689-425C-8AF1-F8C6911FDA3E}" type="sibTrans" cxnId="{25FD6F4D-3929-47FB-AFE7-9A44899B210D}">
      <dgm:prSet/>
      <dgm:spPr/>
      <dgm:t>
        <a:bodyPr/>
        <a:lstStyle/>
        <a:p>
          <a:endParaRPr lang="es-CO"/>
        </a:p>
      </dgm:t>
    </dgm:pt>
    <dgm:pt modelId="{531E9DC8-7F08-4E2D-B708-BFC95758E468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s-CO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es-CO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-Índice de calor aprovechable por la planta basado en temperaturas máximas y mínimas diarias  </a:t>
          </a: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-Indicador de crecimiento</a:t>
          </a:r>
        </a:p>
        <a:p>
          <a:pPr algn="l"/>
          <a:endParaRPr lang="es-CO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65FD29-FD9A-430E-B0E0-8EF9EC4B7B63}" type="parTrans" cxnId="{56A7771C-E177-4A27-98B2-235E2B7C6349}">
      <dgm:prSet/>
      <dgm:spPr/>
      <dgm:t>
        <a:bodyPr/>
        <a:lstStyle/>
        <a:p>
          <a:endParaRPr lang="es-CO"/>
        </a:p>
      </dgm:t>
    </dgm:pt>
    <dgm:pt modelId="{E53BBA33-6430-47C1-8512-EB327BA89F61}" type="sibTrans" cxnId="{56A7771C-E177-4A27-98B2-235E2B7C6349}">
      <dgm:prSet/>
      <dgm:spPr/>
      <dgm:t>
        <a:bodyPr/>
        <a:lstStyle/>
        <a:p>
          <a:endParaRPr lang="es-CO"/>
        </a:p>
      </dgm:t>
    </dgm:pt>
    <dgm:pt modelId="{98CFE6CB-464A-408B-BDDE-BB2135FFC81E}">
      <dgm:prSet phldrT="[Tex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-Cantidad de hojas acumuladas en cualquier momento</a:t>
          </a: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-Índice numérico de la edad de desarrollo de una planta o de un tallo en crecimiento</a:t>
          </a:r>
          <a:endParaRPr lang="es-CO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EC18D-127F-41DC-B200-9881B6330BBA}" type="sibTrans" cxnId="{9D177CF0-EA97-4D9A-AFA9-AC9A9C30C256}">
      <dgm:prSet/>
      <dgm:spPr/>
      <dgm:t>
        <a:bodyPr/>
        <a:lstStyle/>
        <a:p>
          <a:endParaRPr lang="es-CO"/>
        </a:p>
      </dgm:t>
    </dgm:pt>
    <dgm:pt modelId="{91F99F6E-E0FE-4CCE-9FEA-AFF6E11DDA2A}" type="parTrans" cxnId="{9D177CF0-EA97-4D9A-AFA9-AC9A9C30C256}">
      <dgm:prSet/>
      <dgm:spPr/>
      <dgm:t>
        <a:bodyPr/>
        <a:lstStyle/>
        <a:p>
          <a:endParaRPr lang="es-CO"/>
        </a:p>
      </dgm:t>
    </dgm:pt>
    <dgm:pt modelId="{1BBC0C6B-3078-47A5-AE8F-07D5A199961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radiación fotosintéticamente activa (PAR) impulsa la fotosíntesis de las plantas.</a:t>
          </a:r>
          <a:endParaRPr lang="es-CO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s-CO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integral de luz diaria (DLI) </a:t>
          </a:r>
          <a:r>
            <a:rPr lang="es-E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luz acumulada es la cantidad de PAR recibida cada día.</a:t>
          </a:r>
          <a:endParaRPr lang="es-CO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32DF4-3805-40D0-999C-C2D72C50AF6A}" type="sibTrans" cxnId="{ACC4386D-87B2-466E-8DCE-AC1F6BE6ED40}">
      <dgm:prSet/>
      <dgm:spPr/>
      <dgm:t>
        <a:bodyPr/>
        <a:lstStyle/>
        <a:p>
          <a:endParaRPr lang="es-CO"/>
        </a:p>
      </dgm:t>
    </dgm:pt>
    <dgm:pt modelId="{392E7FC1-15D3-4036-974D-9744214E6B37}" type="parTrans" cxnId="{ACC4386D-87B2-466E-8DCE-AC1F6BE6ED40}">
      <dgm:prSet/>
      <dgm:spPr/>
      <dgm:t>
        <a:bodyPr/>
        <a:lstStyle/>
        <a:p>
          <a:endParaRPr lang="es-CO"/>
        </a:p>
      </dgm:t>
    </dgm:pt>
    <dgm:pt modelId="{85E8B95D-7F0A-459C-808B-517E6ACEBED4}" type="pres">
      <dgm:prSet presAssocID="{FAFABA1B-1FE2-4785-94B4-E3442B3D62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04EFCEF-F954-4E77-9CFF-0FE3AFCAAB4E}" type="pres">
      <dgm:prSet presAssocID="{BDCE57BB-81B0-41C5-8F3B-3BA30EAB640F}" presName="node" presStyleLbl="node1" presStyleIdx="0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01F958-3333-4BF3-9713-8E5391BF4C9E}" type="pres">
      <dgm:prSet presAssocID="{D63236D9-2689-425C-8AF1-F8C6911FDA3E}" presName="sibTrans" presStyleCnt="0"/>
      <dgm:spPr/>
    </dgm:pt>
    <dgm:pt modelId="{05E6CA55-2EE1-464C-B0A6-AB0C2E4B0D81}" type="pres">
      <dgm:prSet presAssocID="{531E9DC8-7F08-4E2D-B708-BFC95758E468}" presName="node" presStyleLbl="node1" presStyleIdx="1" presStyleCnt="4" custLinFactNeighborX="-11999" custLinFactNeighborY="196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7BF634-4874-4B0D-8263-339A893323FF}" type="pres">
      <dgm:prSet presAssocID="{E53BBA33-6430-47C1-8512-EB327BA89F61}" presName="sibTrans" presStyleCnt="0"/>
      <dgm:spPr/>
    </dgm:pt>
    <dgm:pt modelId="{CAF55CE8-5C3F-4684-B72D-BF9E99FEC6E8}" type="pres">
      <dgm:prSet presAssocID="{1BBC0C6B-3078-47A5-AE8F-07D5A199961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CDEFAA5-F2B1-4AB1-B51A-BDAFA3F2A3D5}" type="pres">
      <dgm:prSet presAssocID="{79532DF4-3805-40D0-999C-C2D72C50AF6A}" presName="sibTrans" presStyleCnt="0"/>
      <dgm:spPr/>
    </dgm:pt>
    <dgm:pt modelId="{AD0B8E03-A2BD-4F27-9E93-99EB4804D47D}" type="pres">
      <dgm:prSet presAssocID="{98CFE6CB-464A-408B-BDDE-BB2135FFC81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C308548-7955-4867-BF96-7DFF07BB197B}" type="presOf" srcId="{FAFABA1B-1FE2-4785-94B4-E3442B3D6217}" destId="{85E8B95D-7F0A-459C-808B-517E6ACEBED4}" srcOrd="0" destOrd="0" presId="urn:microsoft.com/office/officeart/2005/8/layout/hList6"/>
    <dgm:cxn modelId="{2526EF6D-3562-4FBB-B29C-43790DB39344}" type="presOf" srcId="{531E9DC8-7F08-4E2D-B708-BFC95758E468}" destId="{05E6CA55-2EE1-464C-B0A6-AB0C2E4B0D81}" srcOrd="0" destOrd="0" presId="urn:microsoft.com/office/officeart/2005/8/layout/hList6"/>
    <dgm:cxn modelId="{ACC4386D-87B2-466E-8DCE-AC1F6BE6ED40}" srcId="{FAFABA1B-1FE2-4785-94B4-E3442B3D6217}" destId="{1BBC0C6B-3078-47A5-AE8F-07D5A199961A}" srcOrd="2" destOrd="0" parTransId="{392E7FC1-15D3-4036-974D-9744214E6B37}" sibTransId="{79532DF4-3805-40D0-999C-C2D72C50AF6A}"/>
    <dgm:cxn modelId="{84959C33-0A2F-4BA2-9715-60D3DBD27842}" type="presOf" srcId="{98CFE6CB-464A-408B-BDDE-BB2135FFC81E}" destId="{AD0B8E03-A2BD-4F27-9E93-99EB4804D47D}" srcOrd="0" destOrd="0" presId="urn:microsoft.com/office/officeart/2005/8/layout/hList6"/>
    <dgm:cxn modelId="{25FD6F4D-3929-47FB-AFE7-9A44899B210D}" srcId="{FAFABA1B-1FE2-4785-94B4-E3442B3D6217}" destId="{BDCE57BB-81B0-41C5-8F3B-3BA30EAB640F}" srcOrd="0" destOrd="0" parTransId="{07125950-5829-4742-ADE6-20F90CAEB25E}" sibTransId="{D63236D9-2689-425C-8AF1-F8C6911FDA3E}"/>
    <dgm:cxn modelId="{26C37852-CA58-4C6B-9756-64A652C92E3F}" type="presOf" srcId="{BDCE57BB-81B0-41C5-8F3B-3BA30EAB640F}" destId="{604EFCEF-F954-4E77-9CFF-0FE3AFCAAB4E}" srcOrd="0" destOrd="0" presId="urn:microsoft.com/office/officeart/2005/8/layout/hList6"/>
    <dgm:cxn modelId="{56A7771C-E177-4A27-98B2-235E2B7C6349}" srcId="{FAFABA1B-1FE2-4785-94B4-E3442B3D6217}" destId="{531E9DC8-7F08-4E2D-B708-BFC95758E468}" srcOrd="1" destOrd="0" parTransId="{9065FD29-FD9A-430E-B0E0-8EF9EC4B7B63}" sibTransId="{E53BBA33-6430-47C1-8512-EB327BA89F61}"/>
    <dgm:cxn modelId="{9D177CF0-EA97-4D9A-AFA9-AC9A9C30C256}" srcId="{FAFABA1B-1FE2-4785-94B4-E3442B3D6217}" destId="{98CFE6CB-464A-408B-BDDE-BB2135FFC81E}" srcOrd="3" destOrd="0" parTransId="{91F99F6E-E0FE-4CCE-9FEA-AFF6E11DDA2A}" sibTransId="{018EC18D-127F-41DC-B200-9881B6330BBA}"/>
    <dgm:cxn modelId="{0908368B-871E-4749-942D-69DEE3408FBF}" type="presOf" srcId="{1BBC0C6B-3078-47A5-AE8F-07D5A199961A}" destId="{CAF55CE8-5C3F-4684-B72D-BF9E99FEC6E8}" srcOrd="0" destOrd="0" presId="urn:microsoft.com/office/officeart/2005/8/layout/hList6"/>
    <dgm:cxn modelId="{3937893C-B041-4FC1-89A3-DCE56F2C5D05}" type="presParOf" srcId="{85E8B95D-7F0A-459C-808B-517E6ACEBED4}" destId="{604EFCEF-F954-4E77-9CFF-0FE3AFCAAB4E}" srcOrd="0" destOrd="0" presId="urn:microsoft.com/office/officeart/2005/8/layout/hList6"/>
    <dgm:cxn modelId="{B88D1327-FAF3-48DA-B60C-A4661158E454}" type="presParOf" srcId="{85E8B95D-7F0A-459C-808B-517E6ACEBED4}" destId="{4E01F958-3333-4BF3-9713-8E5391BF4C9E}" srcOrd="1" destOrd="0" presId="urn:microsoft.com/office/officeart/2005/8/layout/hList6"/>
    <dgm:cxn modelId="{A9607763-9DD0-4335-897B-F670D39095B4}" type="presParOf" srcId="{85E8B95D-7F0A-459C-808B-517E6ACEBED4}" destId="{05E6CA55-2EE1-464C-B0A6-AB0C2E4B0D81}" srcOrd="2" destOrd="0" presId="urn:microsoft.com/office/officeart/2005/8/layout/hList6"/>
    <dgm:cxn modelId="{65C94D0F-AE1E-4F34-BF5C-4274F62E5864}" type="presParOf" srcId="{85E8B95D-7F0A-459C-808B-517E6ACEBED4}" destId="{477BF634-4874-4B0D-8263-339A893323FF}" srcOrd="3" destOrd="0" presId="urn:microsoft.com/office/officeart/2005/8/layout/hList6"/>
    <dgm:cxn modelId="{D67BC675-34F1-4AF1-B4A0-59FB7E0BB7B9}" type="presParOf" srcId="{85E8B95D-7F0A-459C-808B-517E6ACEBED4}" destId="{CAF55CE8-5C3F-4684-B72D-BF9E99FEC6E8}" srcOrd="4" destOrd="0" presId="urn:microsoft.com/office/officeart/2005/8/layout/hList6"/>
    <dgm:cxn modelId="{EE359154-B4A5-46E7-A1F5-87F3DD134AFE}" type="presParOf" srcId="{85E8B95D-7F0A-459C-808B-517E6ACEBED4}" destId="{8CDEFAA5-F2B1-4AB1-B51A-BDAFA3F2A3D5}" srcOrd="5" destOrd="0" presId="urn:microsoft.com/office/officeart/2005/8/layout/hList6"/>
    <dgm:cxn modelId="{302A5DA4-44FE-4E28-9406-B1F4A81BB40A}" type="presParOf" srcId="{85E8B95D-7F0A-459C-808B-517E6ACEBED4}" destId="{AD0B8E03-A2BD-4F27-9E93-99EB4804D47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80DE17-5F95-4196-B908-AAE39E05CFFF}" type="doc">
      <dgm:prSet loTypeId="urn:microsoft.com/office/officeart/2005/8/layout/chart3" loCatId="cycle" qsTypeId="urn:microsoft.com/office/officeart/2005/8/quickstyle/simple1" qsCatId="simple" csTypeId="urn:microsoft.com/office/officeart/2005/8/colors/accent3_2" csCatId="accent3" phldr="1"/>
      <dgm:spPr/>
    </dgm:pt>
    <dgm:pt modelId="{D9CDA9BE-D7DA-40B4-B124-C99AAB09B6AC}">
      <dgm:prSet phldrT="[Texto]" custT="1"/>
      <dgm:spPr/>
      <dgm:t>
        <a:bodyPr/>
        <a:lstStyle/>
        <a:p>
          <a:pPr algn="l"/>
          <a:r>
            <a:rPr lang="es-CO" sz="16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dos factores: Variedad y estado fenológico</a:t>
          </a:r>
        </a:p>
      </dgm:t>
    </dgm:pt>
    <dgm:pt modelId="{4754AA89-A6C6-4B44-BF7C-A2A7F30E04F6}" type="parTrans" cxnId="{B8EB6709-B67E-485C-A09B-5C7A40005F93}">
      <dgm:prSet/>
      <dgm:spPr/>
      <dgm:t>
        <a:bodyPr/>
        <a:lstStyle/>
        <a:p>
          <a:endParaRPr lang="es-CO"/>
        </a:p>
      </dgm:t>
    </dgm:pt>
    <dgm:pt modelId="{8AEB1225-F678-4436-A6E2-2F3E4818205D}" type="sibTrans" cxnId="{B8EB6709-B67E-485C-A09B-5C7A40005F93}">
      <dgm:prSet/>
      <dgm:spPr/>
      <dgm:t>
        <a:bodyPr/>
        <a:lstStyle/>
        <a:p>
          <a:endParaRPr lang="es-CO"/>
        </a:p>
      </dgm:t>
    </dgm:pt>
    <dgm:pt modelId="{F1905B9E-52BD-42E0-BC22-45188ECBE8F2}">
      <dgm:prSet phldrT="[Texto]" custT="1"/>
      <dgm:spPr/>
      <dgm:t>
        <a:bodyPr/>
        <a:lstStyle/>
        <a:p>
          <a:r>
            <a:rPr lang="es-CO" sz="16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Prueba de comparación de medias de LSD Fisher</a:t>
          </a:r>
          <a:endParaRPr lang="es-CO" sz="1600" dirty="0">
            <a:solidFill>
              <a:schemeClr val="tx1"/>
            </a:solidFill>
          </a:endParaRPr>
        </a:p>
      </dgm:t>
    </dgm:pt>
    <dgm:pt modelId="{FE90CBCD-2EAE-467B-894B-5D0BE80A9E3C}" type="parTrans" cxnId="{744A0208-378F-494E-860E-4B24A51C181F}">
      <dgm:prSet/>
      <dgm:spPr/>
      <dgm:t>
        <a:bodyPr/>
        <a:lstStyle/>
        <a:p>
          <a:endParaRPr lang="es-CO"/>
        </a:p>
      </dgm:t>
    </dgm:pt>
    <dgm:pt modelId="{99E17844-C609-4E64-950F-C288300458B8}" type="sibTrans" cxnId="{744A0208-378F-494E-860E-4B24A51C181F}">
      <dgm:prSet/>
      <dgm:spPr/>
      <dgm:t>
        <a:bodyPr/>
        <a:lstStyle/>
        <a:p>
          <a:endParaRPr lang="es-CO"/>
        </a:p>
      </dgm:t>
    </dgm:pt>
    <dgm:pt modelId="{47B99B52-52CD-480B-BCC9-60FB9AD6205D}">
      <dgm:prSet phldrT="[Texto]" custT="1"/>
      <dgm:spPr/>
      <dgm:t>
        <a:bodyPr/>
        <a:lstStyle/>
        <a:p>
          <a:pPr algn="just"/>
          <a:r>
            <a:rPr lang="es-CO" sz="18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DCA</a:t>
          </a:r>
          <a:endParaRPr lang="es-CO" sz="1800" dirty="0">
            <a:solidFill>
              <a:schemeClr val="tx1"/>
            </a:solidFill>
          </a:endParaRPr>
        </a:p>
      </dgm:t>
    </dgm:pt>
    <dgm:pt modelId="{1964CADC-09DC-49AC-93FD-2C2C8D4B3E04}" type="parTrans" cxnId="{A1E02C1E-7F6B-4B70-A37B-8AF0BCE255B1}">
      <dgm:prSet/>
      <dgm:spPr/>
      <dgm:t>
        <a:bodyPr/>
        <a:lstStyle/>
        <a:p>
          <a:endParaRPr lang="es-CO"/>
        </a:p>
      </dgm:t>
    </dgm:pt>
    <dgm:pt modelId="{67610151-1CAB-464F-B29C-44DE85234E96}" type="sibTrans" cxnId="{A1E02C1E-7F6B-4B70-A37B-8AF0BCE255B1}">
      <dgm:prSet/>
      <dgm:spPr/>
      <dgm:t>
        <a:bodyPr/>
        <a:lstStyle/>
        <a:p>
          <a:endParaRPr lang="es-CO"/>
        </a:p>
      </dgm:t>
    </dgm:pt>
    <dgm:pt modelId="{33CFA5E4-12C1-4BD3-93F3-7E85187666D3}" type="pres">
      <dgm:prSet presAssocID="{C880DE17-5F95-4196-B908-AAE39E05CFFF}" presName="compositeShape" presStyleCnt="0">
        <dgm:presLayoutVars>
          <dgm:chMax val="7"/>
          <dgm:dir/>
          <dgm:resizeHandles val="exact"/>
        </dgm:presLayoutVars>
      </dgm:prSet>
      <dgm:spPr/>
    </dgm:pt>
    <dgm:pt modelId="{F1237E66-6173-47CA-B4A2-1D2CA94326A0}" type="pres">
      <dgm:prSet presAssocID="{C880DE17-5F95-4196-B908-AAE39E05CFFF}" presName="wedge1" presStyleLbl="node1" presStyleIdx="0" presStyleCnt="3" custLinFactNeighborX="-1025" custLinFactNeighborY="-152"/>
      <dgm:spPr/>
      <dgm:t>
        <a:bodyPr/>
        <a:lstStyle/>
        <a:p>
          <a:endParaRPr lang="es-CO"/>
        </a:p>
      </dgm:t>
    </dgm:pt>
    <dgm:pt modelId="{95E22DFB-D2C4-46BF-B418-EE918249DDA4}" type="pres">
      <dgm:prSet presAssocID="{C880DE17-5F95-4196-B908-AAE39E05CFF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863D26-6F4D-4BCA-B697-7D920E5E0610}" type="pres">
      <dgm:prSet presAssocID="{C880DE17-5F95-4196-B908-AAE39E05CFFF}" presName="wedge2" presStyleLbl="node1" presStyleIdx="1" presStyleCnt="3"/>
      <dgm:spPr/>
      <dgm:t>
        <a:bodyPr/>
        <a:lstStyle/>
        <a:p>
          <a:endParaRPr lang="es-CO"/>
        </a:p>
      </dgm:t>
    </dgm:pt>
    <dgm:pt modelId="{8A660E0E-B348-49FD-8CE1-AA7D0BD23B1D}" type="pres">
      <dgm:prSet presAssocID="{C880DE17-5F95-4196-B908-AAE39E05CFF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C4C00C-12BF-452C-B319-31577E46B928}" type="pres">
      <dgm:prSet presAssocID="{C880DE17-5F95-4196-B908-AAE39E05CFFF}" presName="wedge3" presStyleLbl="node1" presStyleIdx="2" presStyleCnt="3" custLinFactNeighborX="-103" custLinFactNeighborY="-2258"/>
      <dgm:spPr/>
      <dgm:t>
        <a:bodyPr/>
        <a:lstStyle/>
        <a:p>
          <a:endParaRPr lang="es-CO"/>
        </a:p>
      </dgm:t>
    </dgm:pt>
    <dgm:pt modelId="{A92AD546-3853-4D75-A676-8BDC105E2193}" type="pres">
      <dgm:prSet presAssocID="{C880DE17-5F95-4196-B908-AAE39E05CFF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8EB6709-B67E-485C-A09B-5C7A40005F93}" srcId="{C880DE17-5F95-4196-B908-AAE39E05CFFF}" destId="{D9CDA9BE-D7DA-40B4-B124-C99AAB09B6AC}" srcOrd="0" destOrd="0" parTransId="{4754AA89-A6C6-4B44-BF7C-A2A7F30E04F6}" sibTransId="{8AEB1225-F678-4436-A6E2-2F3E4818205D}"/>
    <dgm:cxn modelId="{89D93E2A-7755-41B5-9878-F749B6E564E8}" type="presOf" srcId="{47B99B52-52CD-480B-BCC9-60FB9AD6205D}" destId="{A92AD546-3853-4D75-A676-8BDC105E2193}" srcOrd="1" destOrd="0" presId="urn:microsoft.com/office/officeart/2005/8/layout/chart3"/>
    <dgm:cxn modelId="{E526A184-29D2-4829-92AA-B944C777D37F}" type="presOf" srcId="{F1905B9E-52BD-42E0-BC22-45188ECBE8F2}" destId="{8A660E0E-B348-49FD-8CE1-AA7D0BD23B1D}" srcOrd="1" destOrd="0" presId="urn:microsoft.com/office/officeart/2005/8/layout/chart3"/>
    <dgm:cxn modelId="{9C548272-F21B-4736-9086-44D9E5D70C3F}" type="presOf" srcId="{47B99B52-52CD-480B-BCC9-60FB9AD6205D}" destId="{CAC4C00C-12BF-452C-B319-31577E46B928}" srcOrd="0" destOrd="0" presId="urn:microsoft.com/office/officeart/2005/8/layout/chart3"/>
    <dgm:cxn modelId="{CCB201FA-3979-4D96-A95D-A8CB416100E4}" type="presOf" srcId="{C880DE17-5F95-4196-B908-AAE39E05CFFF}" destId="{33CFA5E4-12C1-4BD3-93F3-7E85187666D3}" srcOrd="0" destOrd="0" presId="urn:microsoft.com/office/officeart/2005/8/layout/chart3"/>
    <dgm:cxn modelId="{6E8E2FD7-7BAB-4C68-86C9-6581443CFE2F}" type="presOf" srcId="{D9CDA9BE-D7DA-40B4-B124-C99AAB09B6AC}" destId="{95E22DFB-D2C4-46BF-B418-EE918249DDA4}" srcOrd="1" destOrd="0" presId="urn:microsoft.com/office/officeart/2005/8/layout/chart3"/>
    <dgm:cxn modelId="{A1E02C1E-7F6B-4B70-A37B-8AF0BCE255B1}" srcId="{C880DE17-5F95-4196-B908-AAE39E05CFFF}" destId="{47B99B52-52CD-480B-BCC9-60FB9AD6205D}" srcOrd="2" destOrd="0" parTransId="{1964CADC-09DC-49AC-93FD-2C2C8D4B3E04}" sibTransId="{67610151-1CAB-464F-B29C-44DE85234E96}"/>
    <dgm:cxn modelId="{031237DA-FB60-4B14-BEA1-5BC6B3631683}" type="presOf" srcId="{D9CDA9BE-D7DA-40B4-B124-C99AAB09B6AC}" destId="{F1237E66-6173-47CA-B4A2-1D2CA94326A0}" srcOrd="0" destOrd="0" presId="urn:microsoft.com/office/officeart/2005/8/layout/chart3"/>
    <dgm:cxn modelId="{744A0208-378F-494E-860E-4B24A51C181F}" srcId="{C880DE17-5F95-4196-B908-AAE39E05CFFF}" destId="{F1905B9E-52BD-42E0-BC22-45188ECBE8F2}" srcOrd="1" destOrd="0" parTransId="{FE90CBCD-2EAE-467B-894B-5D0BE80A9E3C}" sibTransId="{99E17844-C609-4E64-950F-C288300458B8}"/>
    <dgm:cxn modelId="{E07036EE-3867-47FC-9C15-D7C295D5763E}" type="presOf" srcId="{F1905B9E-52BD-42E0-BC22-45188ECBE8F2}" destId="{AE863D26-6F4D-4BCA-B697-7D920E5E0610}" srcOrd="0" destOrd="0" presId="urn:microsoft.com/office/officeart/2005/8/layout/chart3"/>
    <dgm:cxn modelId="{6D59D69A-FB03-403D-AC20-514CFDED4079}" type="presParOf" srcId="{33CFA5E4-12C1-4BD3-93F3-7E85187666D3}" destId="{F1237E66-6173-47CA-B4A2-1D2CA94326A0}" srcOrd="0" destOrd="0" presId="urn:microsoft.com/office/officeart/2005/8/layout/chart3"/>
    <dgm:cxn modelId="{D9C8057B-3A70-4983-8A06-D68532816B51}" type="presParOf" srcId="{33CFA5E4-12C1-4BD3-93F3-7E85187666D3}" destId="{95E22DFB-D2C4-46BF-B418-EE918249DDA4}" srcOrd="1" destOrd="0" presId="urn:microsoft.com/office/officeart/2005/8/layout/chart3"/>
    <dgm:cxn modelId="{5FCEF97B-4934-4E8B-BFCE-2A9A6B760B90}" type="presParOf" srcId="{33CFA5E4-12C1-4BD3-93F3-7E85187666D3}" destId="{AE863D26-6F4D-4BCA-B697-7D920E5E0610}" srcOrd="2" destOrd="0" presId="urn:microsoft.com/office/officeart/2005/8/layout/chart3"/>
    <dgm:cxn modelId="{2B91CE89-A8D8-4EC6-B56C-EF1D17E08C57}" type="presParOf" srcId="{33CFA5E4-12C1-4BD3-93F3-7E85187666D3}" destId="{8A660E0E-B348-49FD-8CE1-AA7D0BD23B1D}" srcOrd="3" destOrd="0" presId="urn:microsoft.com/office/officeart/2005/8/layout/chart3"/>
    <dgm:cxn modelId="{21A8B07E-A103-40A3-B64D-A4D8FDEDA147}" type="presParOf" srcId="{33CFA5E4-12C1-4BD3-93F3-7E85187666D3}" destId="{CAC4C00C-12BF-452C-B319-31577E46B928}" srcOrd="4" destOrd="0" presId="urn:microsoft.com/office/officeart/2005/8/layout/chart3"/>
    <dgm:cxn modelId="{2691DB44-E9C5-4850-9992-1368DE2B6A3B}" type="presParOf" srcId="{33CFA5E4-12C1-4BD3-93F3-7E85187666D3}" destId="{A92AD546-3853-4D75-A676-8BDC105E219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433940-05DF-4961-BB64-B6C3F9E8E1E8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B8B2F44-2506-4A19-9DB2-2A65C9489825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Grados Día Desarrollo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F11E5-AA1B-405E-ABFE-5EAFCADE1236}" type="parTrans" cxnId="{37A25F01-8562-4C32-B953-AAA32A00FDB2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4820FF-6751-457E-8FDD-A6BC6DD24DDC}" type="sibTrans" cxnId="{37A25F01-8562-4C32-B953-AAA32A00FDB2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C569A-16EC-4911-B196-83C0085C9756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Luz acumulada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4D175-D9AF-4133-ADCB-7B21A0DF9E63}" type="parTrans" cxnId="{2EF7DFB9-1676-40EA-8074-62F395CFA2FF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285A9-3312-4EDC-AD5C-0F1C870CAF3B}" type="sibTrans" cxnId="{2EF7DFB9-1676-40EA-8074-62F395CFA2FF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B4B3F-31A7-4ADD-8196-36C9B969F8EA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Duración en días de los estados fenológicos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29412-3F6B-42EE-AE61-AD536BF9032F}" type="parTrans" cxnId="{B3127443-D621-40C4-8DA6-F4D7F42D0C70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9EA18-89E7-4CC2-975B-45C0601640DE}" type="sibTrans" cxnId="{B3127443-D621-40C4-8DA6-F4D7F42D0C70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3972D-A338-4FAB-9135-4D67C39D258D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Humedad Relativa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B4FFF-EBD9-4DC0-83A4-A509F5C4A92D}" type="parTrans" cxnId="{055C3304-88DC-4559-8FC3-9B9E778319BB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E64179-FA92-4992-80E5-AC1FF3AF5A0A}" type="sibTrans" cxnId="{055C3304-88DC-4559-8FC3-9B9E778319BB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36E40-816E-4D98-9559-F725D9EA395F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</a:t>
          </a:r>
          <a:r>
            <a:rPr lang="es-CO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Plastocrónico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063CD4-3A2F-47D2-9ECB-789C17153BB2}" type="parTrans" cxnId="{DA0C8C21-4351-4D81-8CAB-8C2E40BD3760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A37CB-D2B0-4A4A-82A8-1C8DFE0D487C}" type="sibTrans" cxnId="{DA0C8C21-4351-4D81-8CAB-8C2E40BD3760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B05EF-FF44-4A96-A277-1125A2E71743}">
      <dgm:prSet phldrT="[Texto]"/>
      <dgm:spPr/>
      <dgm:t>
        <a:bodyPr/>
        <a:lstStyle/>
        <a:p>
          <a:r>
            <a:rPr lang="es-CO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Longitud del tallo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60E7B0-6F80-4958-B390-E2154DEDF627}" type="parTrans" cxnId="{AA48F2B5-32AD-49E9-87F4-3F17147E0C0E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EFE91-2F21-4947-976E-BCC281B5D53A}" type="sibTrans" cxnId="{AA48F2B5-32AD-49E9-87F4-3F17147E0C0E}">
      <dgm:prSet/>
      <dgm:spPr/>
      <dgm:t>
        <a:bodyPr/>
        <a:lstStyle/>
        <a:p>
          <a:endParaRPr lang="es-CO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DDDB8-192B-4B1B-8891-889A691AA2C3}" type="pres">
      <dgm:prSet presAssocID="{A7433940-05DF-4961-BB64-B6C3F9E8E1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622D9E1-E474-43A4-876B-976286A33C41}" type="pres">
      <dgm:prSet presAssocID="{0B8B2F44-2506-4A19-9DB2-2A65C948982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0908706-3618-48CC-B537-444D7D096341}" type="pres">
      <dgm:prSet presAssocID="{0F4820FF-6751-457E-8FDD-A6BC6DD24DDC}" presName="sibTrans" presStyleCnt="0"/>
      <dgm:spPr/>
    </dgm:pt>
    <dgm:pt modelId="{6A108355-1AB4-412D-9FFB-BD1F6825AC09}" type="pres">
      <dgm:prSet presAssocID="{ECEC569A-16EC-4911-B196-83C0085C9756}" presName="node" presStyleLbl="node1" presStyleIdx="1" presStyleCnt="6" custLinFactX="8182" custLinFactNeighborX="100000" custLinFactNeighborY="-580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22E43D-BBBC-456A-9788-DC1D7DEC5F8F}" type="pres">
      <dgm:prSet presAssocID="{27F285A9-3312-4EDC-AD5C-0F1C870CAF3B}" presName="sibTrans" presStyleCnt="0"/>
      <dgm:spPr/>
    </dgm:pt>
    <dgm:pt modelId="{084838D2-273D-48AA-AF36-86F9C5B6B1FF}" type="pres">
      <dgm:prSet presAssocID="{B31B4B3F-31A7-4ADD-8196-36C9B969F8EA}" presName="node" presStyleLbl="node1" presStyleIdx="2" presStyleCnt="6" custLinFactX="-9296" custLinFactNeighborX="-100000" custLinFactNeighborY="2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A787A9-539F-45C1-B034-90E59F39F140}" type="pres">
      <dgm:prSet presAssocID="{3939EA18-89E7-4CC2-975B-45C0601640DE}" presName="sibTrans" presStyleCnt="0"/>
      <dgm:spPr/>
    </dgm:pt>
    <dgm:pt modelId="{526B9C6F-043B-4744-AC9E-1D89499A50E2}" type="pres">
      <dgm:prSet presAssocID="{1F03972D-A338-4FAB-9135-4D67C39D258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536234-CA3E-4811-9693-445296EC7285}" type="pres">
      <dgm:prSet presAssocID="{7DE64179-FA92-4992-80E5-AC1FF3AF5A0A}" presName="sibTrans" presStyleCnt="0"/>
      <dgm:spPr/>
    </dgm:pt>
    <dgm:pt modelId="{91B5A5C9-526F-46A6-9569-53BDE5A87EC7}" type="pres">
      <dgm:prSet presAssocID="{6C636E40-816E-4D98-9559-F725D9EA395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CE3B3E-80EE-4F80-B49C-DD6282E51F7A}" type="pres">
      <dgm:prSet presAssocID="{A98A37CB-D2B0-4A4A-82A8-1C8DFE0D487C}" presName="sibTrans" presStyleCnt="0"/>
      <dgm:spPr/>
    </dgm:pt>
    <dgm:pt modelId="{C2800E4E-80A8-4EE2-AD1C-1A01BD31A87C}" type="pres">
      <dgm:prSet presAssocID="{530B05EF-FF44-4A96-A277-1125A2E7174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A48F2B5-32AD-49E9-87F4-3F17147E0C0E}" srcId="{A7433940-05DF-4961-BB64-B6C3F9E8E1E8}" destId="{530B05EF-FF44-4A96-A277-1125A2E71743}" srcOrd="5" destOrd="0" parTransId="{2F60E7B0-6F80-4958-B390-E2154DEDF627}" sibTransId="{157EFE91-2F21-4947-976E-BCC281B5D53A}"/>
    <dgm:cxn modelId="{57ABCCAA-F0DB-47CA-B700-C7B5E681A859}" type="presOf" srcId="{ECEC569A-16EC-4911-B196-83C0085C9756}" destId="{6A108355-1AB4-412D-9FFB-BD1F6825AC09}" srcOrd="0" destOrd="0" presId="urn:microsoft.com/office/officeart/2005/8/layout/default"/>
    <dgm:cxn modelId="{055C3304-88DC-4559-8FC3-9B9E778319BB}" srcId="{A7433940-05DF-4961-BB64-B6C3F9E8E1E8}" destId="{1F03972D-A338-4FAB-9135-4D67C39D258D}" srcOrd="3" destOrd="0" parTransId="{5D9B4FFF-EBD9-4DC0-83A4-A509F5C4A92D}" sibTransId="{7DE64179-FA92-4992-80E5-AC1FF3AF5A0A}"/>
    <dgm:cxn modelId="{8E55D240-7A43-4CBC-B41C-2D2EBC65DA82}" type="presOf" srcId="{6C636E40-816E-4D98-9559-F725D9EA395F}" destId="{91B5A5C9-526F-46A6-9569-53BDE5A87EC7}" srcOrd="0" destOrd="0" presId="urn:microsoft.com/office/officeart/2005/8/layout/default"/>
    <dgm:cxn modelId="{F4A97CAE-332E-4532-AF78-5DF1B025CC37}" type="presOf" srcId="{0B8B2F44-2506-4A19-9DB2-2A65C9489825}" destId="{E622D9E1-E474-43A4-876B-976286A33C41}" srcOrd="0" destOrd="0" presId="urn:microsoft.com/office/officeart/2005/8/layout/default"/>
    <dgm:cxn modelId="{2EF7DFB9-1676-40EA-8074-62F395CFA2FF}" srcId="{A7433940-05DF-4961-BB64-B6C3F9E8E1E8}" destId="{ECEC569A-16EC-4911-B196-83C0085C9756}" srcOrd="1" destOrd="0" parTransId="{2E64D175-D9AF-4133-ADCB-7B21A0DF9E63}" sibTransId="{27F285A9-3312-4EDC-AD5C-0F1C870CAF3B}"/>
    <dgm:cxn modelId="{BEECF3BD-EE94-4595-8C44-CFFE3DC61C3D}" type="presOf" srcId="{A7433940-05DF-4961-BB64-B6C3F9E8E1E8}" destId="{505DDDB8-192B-4B1B-8891-889A691AA2C3}" srcOrd="0" destOrd="0" presId="urn:microsoft.com/office/officeart/2005/8/layout/default"/>
    <dgm:cxn modelId="{12DBE8CD-92C6-4A5B-B411-54C83FB9F8B0}" type="presOf" srcId="{530B05EF-FF44-4A96-A277-1125A2E71743}" destId="{C2800E4E-80A8-4EE2-AD1C-1A01BD31A87C}" srcOrd="0" destOrd="0" presId="urn:microsoft.com/office/officeart/2005/8/layout/default"/>
    <dgm:cxn modelId="{D94A8C6F-F1B5-4287-BB6A-4919CA7B5728}" type="presOf" srcId="{1F03972D-A338-4FAB-9135-4D67C39D258D}" destId="{526B9C6F-043B-4744-AC9E-1D89499A50E2}" srcOrd="0" destOrd="0" presId="urn:microsoft.com/office/officeart/2005/8/layout/default"/>
    <dgm:cxn modelId="{DA0C8C21-4351-4D81-8CAB-8C2E40BD3760}" srcId="{A7433940-05DF-4961-BB64-B6C3F9E8E1E8}" destId="{6C636E40-816E-4D98-9559-F725D9EA395F}" srcOrd="4" destOrd="0" parTransId="{B1063CD4-3A2F-47D2-9ECB-789C17153BB2}" sibTransId="{A98A37CB-D2B0-4A4A-82A8-1C8DFE0D487C}"/>
    <dgm:cxn modelId="{9D6A4DE1-D46C-4D72-A6FC-305BD97C6D04}" type="presOf" srcId="{B31B4B3F-31A7-4ADD-8196-36C9B969F8EA}" destId="{084838D2-273D-48AA-AF36-86F9C5B6B1FF}" srcOrd="0" destOrd="0" presId="urn:microsoft.com/office/officeart/2005/8/layout/default"/>
    <dgm:cxn modelId="{37A25F01-8562-4C32-B953-AAA32A00FDB2}" srcId="{A7433940-05DF-4961-BB64-B6C3F9E8E1E8}" destId="{0B8B2F44-2506-4A19-9DB2-2A65C9489825}" srcOrd="0" destOrd="0" parTransId="{1C2F11E5-AA1B-405E-ABFE-5EAFCADE1236}" sibTransId="{0F4820FF-6751-457E-8FDD-A6BC6DD24DDC}"/>
    <dgm:cxn modelId="{B3127443-D621-40C4-8DA6-F4D7F42D0C70}" srcId="{A7433940-05DF-4961-BB64-B6C3F9E8E1E8}" destId="{B31B4B3F-31A7-4ADD-8196-36C9B969F8EA}" srcOrd="2" destOrd="0" parTransId="{E0929412-3F6B-42EE-AE61-AD536BF9032F}" sibTransId="{3939EA18-89E7-4CC2-975B-45C0601640DE}"/>
    <dgm:cxn modelId="{BDACB2BC-8605-4BD8-917E-B49FD7F4719C}" type="presParOf" srcId="{505DDDB8-192B-4B1B-8891-889A691AA2C3}" destId="{E622D9E1-E474-43A4-876B-976286A33C41}" srcOrd="0" destOrd="0" presId="urn:microsoft.com/office/officeart/2005/8/layout/default"/>
    <dgm:cxn modelId="{29F8683A-4E59-4B3F-BA85-112E57C85F94}" type="presParOf" srcId="{505DDDB8-192B-4B1B-8891-889A691AA2C3}" destId="{C0908706-3618-48CC-B537-444D7D096341}" srcOrd="1" destOrd="0" presId="urn:microsoft.com/office/officeart/2005/8/layout/default"/>
    <dgm:cxn modelId="{3722F906-8E0D-425E-B3F8-53BCFECEBD5B}" type="presParOf" srcId="{505DDDB8-192B-4B1B-8891-889A691AA2C3}" destId="{6A108355-1AB4-412D-9FFB-BD1F6825AC09}" srcOrd="2" destOrd="0" presId="urn:microsoft.com/office/officeart/2005/8/layout/default"/>
    <dgm:cxn modelId="{EDD1AA7B-957C-449D-AD42-C7CC57620B75}" type="presParOf" srcId="{505DDDB8-192B-4B1B-8891-889A691AA2C3}" destId="{7522E43D-BBBC-456A-9788-DC1D7DEC5F8F}" srcOrd="3" destOrd="0" presId="urn:microsoft.com/office/officeart/2005/8/layout/default"/>
    <dgm:cxn modelId="{367C323A-F374-4315-B9C2-CD547F06DAD9}" type="presParOf" srcId="{505DDDB8-192B-4B1B-8891-889A691AA2C3}" destId="{084838D2-273D-48AA-AF36-86F9C5B6B1FF}" srcOrd="4" destOrd="0" presId="urn:microsoft.com/office/officeart/2005/8/layout/default"/>
    <dgm:cxn modelId="{D01440C1-9757-466B-8B77-166AB2EFAA83}" type="presParOf" srcId="{505DDDB8-192B-4B1B-8891-889A691AA2C3}" destId="{3AA787A9-539F-45C1-B034-90E59F39F140}" srcOrd="5" destOrd="0" presId="urn:microsoft.com/office/officeart/2005/8/layout/default"/>
    <dgm:cxn modelId="{64A260A5-0CE0-403B-AD4E-C7A3FB577F3B}" type="presParOf" srcId="{505DDDB8-192B-4B1B-8891-889A691AA2C3}" destId="{526B9C6F-043B-4744-AC9E-1D89499A50E2}" srcOrd="6" destOrd="0" presId="urn:microsoft.com/office/officeart/2005/8/layout/default"/>
    <dgm:cxn modelId="{CA72ABEC-9653-4D61-AF6D-F2CCBC99774A}" type="presParOf" srcId="{505DDDB8-192B-4B1B-8891-889A691AA2C3}" destId="{DE536234-CA3E-4811-9693-445296EC7285}" srcOrd="7" destOrd="0" presId="urn:microsoft.com/office/officeart/2005/8/layout/default"/>
    <dgm:cxn modelId="{39D95831-11FC-44E4-8ED3-0970A5061E8C}" type="presParOf" srcId="{505DDDB8-192B-4B1B-8891-889A691AA2C3}" destId="{91B5A5C9-526F-46A6-9569-53BDE5A87EC7}" srcOrd="8" destOrd="0" presId="urn:microsoft.com/office/officeart/2005/8/layout/default"/>
    <dgm:cxn modelId="{2821B86B-3A09-4083-812E-F4EC79AEF7D3}" type="presParOf" srcId="{505DDDB8-192B-4B1B-8891-889A691AA2C3}" destId="{B7CE3B3E-80EE-4F80-B49C-DD6282E51F7A}" srcOrd="9" destOrd="0" presId="urn:microsoft.com/office/officeart/2005/8/layout/default"/>
    <dgm:cxn modelId="{AECF67E1-5CC8-43BF-A907-39F83E659485}" type="presParOf" srcId="{505DDDB8-192B-4B1B-8891-889A691AA2C3}" destId="{C2800E4E-80A8-4EE2-AD1C-1A01BD31A87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A7A037-9818-48FA-B991-BDB11D5F4549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F9F0CCF6-6941-4C4B-8237-3FC490ED02F2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GDD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068E8-4B2C-413E-A190-D027313DF6FF}" type="parTrans" cxnId="{6F86376B-7F6E-46B0-AC51-C6043738B0F8}">
      <dgm:prSet/>
      <dgm:spPr/>
      <dgm:t>
        <a:bodyPr/>
        <a:lstStyle/>
        <a:p>
          <a:endParaRPr lang="es-CO"/>
        </a:p>
      </dgm:t>
    </dgm:pt>
    <dgm:pt modelId="{94967CB2-94BA-4E61-945F-95F9CFA64A1C}" type="sibTrans" cxnId="{6F86376B-7F6E-46B0-AC51-C6043738B0F8}">
      <dgm:prSet/>
      <dgm:spPr/>
      <dgm:t>
        <a:bodyPr/>
        <a:lstStyle/>
        <a:p>
          <a:endParaRPr lang="es-CO"/>
        </a:p>
      </dgm:t>
    </dgm:pt>
    <dgm:pt modelId="{2700BFD7-28A6-4DE2-B0F2-A62732D260CF}">
      <dgm:prSet phldrT="[Texto]"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GDD desde el </a:t>
          </a:r>
          <a:r>
            <a:rPr lang="es-ES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pinch</a:t>
          </a:r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hasta la cosecha presentaron diferencias significativas para las cinco variedades de </a:t>
          </a:r>
          <a:r>
            <a:rPr lang="es-ES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Rosa </a:t>
          </a:r>
          <a:r>
            <a:rPr lang="es-ES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</a:t>
          </a:r>
          <a:r>
            <a:rPr lang="es-ES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CO" i="1" dirty="0"/>
        </a:p>
      </dgm:t>
    </dgm:pt>
    <dgm:pt modelId="{35AE73AD-5D99-4168-8D93-74FB4CE9050A}" type="parTrans" cxnId="{B5F17F77-3FB0-42AD-9577-AA33767E5C6A}">
      <dgm:prSet/>
      <dgm:spPr/>
      <dgm:t>
        <a:bodyPr/>
        <a:lstStyle/>
        <a:p>
          <a:endParaRPr lang="es-CO"/>
        </a:p>
      </dgm:t>
    </dgm:pt>
    <dgm:pt modelId="{1340095F-8EC4-4D95-856C-A91C78FDE010}" type="sibTrans" cxnId="{B5F17F77-3FB0-42AD-9577-AA33767E5C6A}">
      <dgm:prSet/>
      <dgm:spPr/>
      <dgm:t>
        <a:bodyPr/>
        <a:lstStyle/>
        <a:p>
          <a:endParaRPr lang="es-CO"/>
        </a:p>
      </dgm:t>
    </dgm:pt>
    <dgm:pt modelId="{50C6386F-84AD-4DFC-B2E9-D2093A665A3A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Luz acumulada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1C29F-07DD-4B0D-B790-F436A84CF773}" type="parTrans" cxnId="{4C577E85-F6ED-4C1D-BF67-AE9E8D3B280C}">
      <dgm:prSet/>
      <dgm:spPr/>
      <dgm:t>
        <a:bodyPr/>
        <a:lstStyle/>
        <a:p>
          <a:endParaRPr lang="es-CO"/>
        </a:p>
      </dgm:t>
    </dgm:pt>
    <dgm:pt modelId="{CD9B73DB-D6AB-41AA-AD2F-AFFADDE068AA}" type="sibTrans" cxnId="{4C577E85-F6ED-4C1D-BF67-AE9E8D3B280C}">
      <dgm:prSet/>
      <dgm:spPr/>
      <dgm:t>
        <a:bodyPr/>
        <a:lstStyle/>
        <a:p>
          <a:endParaRPr lang="es-CO"/>
        </a:p>
      </dgm:t>
    </dgm:pt>
    <dgm:pt modelId="{119C3160-B327-45D0-B2D2-862BE1DA8233}">
      <dgm:prSet phldrT="[Texto]"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promedio de luz acumulada por día osciló entre 32 y 34mol. m</a:t>
          </a:r>
          <a:r>
            <a:rPr lang="es-ES" i="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i="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-1</a:t>
          </a:r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considerado de alta calidad para el cultivo de rosa.</a:t>
          </a:r>
          <a:endParaRPr lang="es-CO" dirty="0"/>
        </a:p>
      </dgm:t>
    </dgm:pt>
    <dgm:pt modelId="{040BCD66-77D0-4F44-B011-9BFD0ECEC8B8}" type="parTrans" cxnId="{F0E77AB6-5998-45B8-8B1D-DDE10DC1853D}">
      <dgm:prSet/>
      <dgm:spPr/>
      <dgm:t>
        <a:bodyPr/>
        <a:lstStyle/>
        <a:p>
          <a:endParaRPr lang="es-CO"/>
        </a:p>
      </dgm:t>
    </dgm:pt>
    <dgm:pt modelId="{9DE9CA3A-A4C4-45F6-B74B-3F08B9D7C820}" type="sibTrans" cxnId="{F0E77AB6-5998-45B8-8B1D-DDE10DC1853D}">
      <dgm:prSet/>
      <dgm:spPr/>
      <dgm:t>
        <a:bodyPr/>
        <a:lstStyle/>
        <a:p>
          <a:endParaRPr lang="es-CO"/>
        </a:p>
      </dgm:t>
    </dgm:pt>
    <dgm:pt modelId="{246BAD15-FE9D-481D-BC6D-C2A0F2780FEB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Humedad relativa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DB6D6-96D8-446B-97DA-72C87078FF23}" type="parTrans" cxnId="{301EEE60-490F-498B-B960-E8004768E780}">
      <dgm:prSet/>
      <dgm:spPr/>
      <dgm:t>
        <a:bodyPr/>
        <a:lstStyle/>
        <a:p>
          <a:endParaRPr lang="es-CO"/>
        </a:p>
      </dgm:t>
    </dgm:pt>
    <dgm:pt modelId="{7F517317-00A4-492D-A047-DD9A1352F676}" type="sibTrans" cxnId="{301EEE60-490F-498B-B960-E8004768E780}">
      <dgm:prSet/>
      <dgm:spPr/>
      <dgm:t>
        <a:bodyPr/>
        <a:lstStyle/>
        <a:p>
          <a:endParaRPr lang="es-CO"/>
        </a:p>
      </dgm:t>
    </dgm:pt>
    <dgm:pt modelId="{DD6F519E-7796-4DE9-94A7-166EE0CF22D0}">
      <dgm:prSet phldrT="[Texto]"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porcentajes de humedad relativa estuvieron entre 75% y 82% durante todo el ciclo de cultivo para todas las variedades</a:t>
          </a:r>
          <a:endParaRPr lang="es-CO" dirty="0"/>
        </a:p>
      </dgm:t>
    </dgm:pt>
    <dgm:pt modelId="{9B1AD1FA-B619-4B6A-944E-2D870F8AA96A}" type="parTrans" cxnId="{4B119743-F64B-43BE-8443-C4864580E033}">
      <dgm:prSet/>
      <dgm:spPr/>
      <dgm:t>
        <a:bodyPr/>
        <a:lstStyle/>
        <a:p>
          <a:endParaRPr lang="es-CO"/>
        </a:p>
      </dgm:t>
    </dgm:pt>
    <dgm:pt modelId="{96A7067F-1DF2-4452-8AD4-FF3F6C595DDB}" type="sibTrans" cxnId="{4B119743-F64B-43BE-8443-C4864580E033}">
      <dgm:prSet/>
      <dgm:spPr/>
      <dgm:t>
        <a:bodyPr/>
        <a:lstStyle/>
        <a:p>
          <a:endParaRPr lang="es-CO"/>
        </a:p>
      </dgm:t>
    </dgm:pt>
    <dgm:pt modelId="{6862E128-E5AB-4048-9504-6C62DEE6AAAA}">
      <dgm:prSet phldrT="[Texto]"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variedad Explorer  acumuló 1126,03 GDD en 127 días a diferencia de la variedad Hot Merengue que acumuló 733, 56 GDD en 84 días.</a:t>
          </a:r>
          <a:endParaRPr lang="es-CO" dirty="0"/>
        </a:p>
      </dgm:t>
    </dgm:pt>
    <dgm:pt modelId="{76FEC666-19ED-4962-8F0C-DCA22ACB979B}" type="parTrans" cxnId="{47784A84-2007-4934-AE53-CDD7ED4A6478}">
      <dgm:prSet/>
      <dgm:spPr/>
      <dgm:t>
        <a:bodyPr/>
        <a:lstStyle/>
        <a:p>
          <a:endParaRPr lang="es-CO"/>
        </a:p>
      </dgm:t>
    </dgm:pt>
    <dgm:pt modelId="{D50DC136-7193-4207-BAA1-A1D30643A5D3}" type="sibTrans" cxnId="{47784A84-2007-4934-AE53-CDD7ED4A6478}">
      <dgm:prSet/>
      <dgm:spPr/>
      <dgm:t>
        <a:bodyPr/>
        <a:lstStyle/>
        <a:p>
          <a:endParaRPr lang="es-CO"/>
        </a:p>
      </dgm:t>
    </dgm:pt>
    <dgm:pt modelId="{1A3DDE3D-30B6-4932-B180-C42AE0E18D4B}">
      <dgm:prSet phldrT="[Texto]"/>
      <dgm:spPr/>
      <dgm:t>
        <a:bodyPr/>
        <a:lstStyle/>
        <a:p>
          <a:endParaRPr lang="es-CO" i="1" dirty="0"/>
        </a:p>
      </dgm:t>
    </dgm:pt>
    <dgm:pt modelId="{78D81093-ABC2-476A-9A7F-72B46E621EB3}" type="parTrans" cxnId="{EB85D76E-F01C-42B1-A8F5-44489BCA0A1B}">
      <dgm:prSet/>
      <dgm:spPr/>
      <dgm:t>
        <a:bodyPr/>
        <a:lstStyle/>
        <a:p>
          <a:endParaRPr lang="es-CO"/>
        </a:p>
      </dgm:t>
    </dgm:pt>
    <dgm:pt modelId="{F92BD0C9-6837-4479-9A36-4B94E1329D9A}" type="sibTrans" cxnId="{EB85D76E-F01C-42B1-A8F5-44489BCA0A1B}">
      <dgm:prSet/>
      <dgm:spPr/>
      <dgm:t>
        <a:bodyPr/>
        <a:lstStyle/>
        <a:p>
          <a:endParaRPr lang="es-CO"/>
        </a:p>
      </dgm:t>
    </dgm:pt>
    <dgm:pt modelId="{3E9A358E-74D1-4E35-979B-6D8FBB3CCC48}">
      <dgm:prSet phldrT="[Texto]"/>
      <dgm:spPr/>
      <dgm:t>
        <a:bodyPr/>
        <a:lstStyle/>
        <a:p>
          <a:r>
            <a:rPr lang="es-CO" smtClean="0">
              <a:latin typeface="Times New Roman" panose="02020603050405020304" pitchFamily="18" charset="0"/>
              <a:cs typeface="Times New Roman" panose="02020603050405020304" pitchFamily="18" charset="0"/>
            </a:rPr>
            <a:t>Explorer fue la variedad que mayor cantidad de luz acumuló con </a:t>
          </a:r>
          <a:r>
            <a:rPr lang="es-EC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4416,11 </a:t>
          </a:r>
          <a:r>
            <a:rPr lang="es-ES" i="0" smtClean="0">
              <a:latin typeface="Times New Roman" panose="02020603050405020304" pitchFamily="18" charset="0"/>
              <a:cs typeface="Times New Roman" panose="02020603050405020304" pitchFamily="18" charset="0"/>
            </a:rPr>
            <a:t>mol. m</a:t>
          </a:r>
          <a:r>
            <a:rPr lang="es-ES" i="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i="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i="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-1 </a:t>
          </a:r>
          <a:r>
            <a:rPr lang="es-ES" i="0" smtClean="0">
              <a:latin typeface="Times New Roman" panose="02020603050405020304" pitchFamily="18" charset="0"/>
              <a:cs typeface="Times New Roman" panose="02020603050405020304" pitchFamily="18" charset="0"/>
            </a:rPr>
            <a:t> mientras que Hot Merengue acumuló </a:t>
          </a:r>
          <a:r>
            <a:rPr lang="es-EC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2867,63</a:t>
          </a:r>
          <a:r>
            <a:rPr lang="es-ES" i="0" smtClean="0">
              <a:latin typeface="Times New Roman" panose="02020603050405020304" pitchFamily="18" charset="0"/>
              <a:cs typeface="Times New Roman" panose="02020603050405020304" pitchFamily="18" charset="0"/>
            </a:rPr>
            <a:t> mol. m</a:t>
          </a:r>
          <a:r>
            <a:rPr lang="es-ES" i="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i="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i="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-1 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8554F7-71DD-47CC-AE2B-16EF72F568A1}" type="parTrans" cxnId="{E221BB57-7AB7-40D0-B503-1B2562AC7C9F}">
      <dgm:prSet/>
      <dgm:spPr/>
      <dgm:t>
        <a:bodyPr/>
        <a:lstStyle/>
        <a:p>
          <a:endParaRPr lang="es-CO"/>
        </a:p>
      </dgm:t>
    </dgm:pt>
    <dgm:pt modelId="{0EE5386E-1AE9-4D59-81EB-AC3FAE5B66B4}" type="sibTrans" cxnId="{E221BB57-7AB7-40D0-B503-1B2562AC7C9F}">
      <dgm:prSet/>
      <dgm:spPr/>
      <dgm:t>
        <a:bodyPr/>
        <a:lstStyle/>
        <a:p>
          <a:endParaRPr lang="es-CO"/>
        </a:p>
      </dgm:t>
    </dgm:pt>
    <dgm:pt modelId="{ABA57975-0CFE-406F-9481-36419BB867C1}">
      <dgm:prSet phldrT="[Texto]"/>
      <dgm:spPr/>
      <dgm:t>
        <a:bodyPr/>
        <a:lstStyle/>
        <a:p>
          <a:endParaRPr lang="es-CO" dirty="0"/>
        </a:p>
      </dgm:t>
    </dgm:pt>
    <dgm:pt modelId="{AB221016-8A0D-42B9-8661-421BD580091E}" type="parTrans" cxnId="{829274A5-6ABD-4AFE-8DE4-284B9B56A1D9}">
      <dgm:prSet/>
      <dgm:spPr/>
      <dgm:t>
        <a:bodyPr/>
        <a:lstStyle/>
        <a:p>
          <a:endParaRPr lang="es-CO"/>
        </a:p>
      </dgm:t>
    </dgm:pt>
    <dgm:pt modelId="{F2785EB2-C676-41D1-9EC1-BA42056525AF}" type="sibTrans" cxnId="{829274A5-6ABD-4AFE-8DE4-284B9B56A1D9}">
      <dgm:prSet/>
      <dgm:spPr/>
      <dgm:t>
        <a:bodyPr/>
        <a:lstStyle/>
        <a:p>
          <a:endParaRPr lang="es-CO"/>
        </a:p>
      </dgm:t>
    </dgm:pt>
    <dgm:pt modelId="{B8C66295-BD24-48EF-9109-353B1D5C5846}">
      <dgm:prSet phldrT="[Texto]"/>
      <dgm:spPr/>
      <dgm:t>
        <a:bodyPr/>
        <a:lstStyle/>
        <a:p>
          <a:endParaRPr lang="es-CO" dirty="0"/>
        </a:p>
      </dgm:t>
    </dgm:pt>
    <dgm:pt modelId="{F1F79A62-B295-4283-8A4C-B206D6E37914}" type="parTrans" cxnId="{18EB95B0-840F-435E-8A7F-5BE285A1ECBF}">
      <dgm:prSet/>
      <dgm:spPr/>
      <dgm:t>
        <a:bodyPr/>
        <a:lstStyle/>
        <a:p>
          <a:endParaRPr lang="es-CO"/>
        </a:p>
      </dgm:t>
    </dgm:pt>
    <dgm:pt modelId="{30754FD1-6790-42CF-B53C-0D840630FBAB}" type="sibTrans" cxnId="{18EB95B0-840F-435E-8A7F-5BE285A1ECBF}">
      <dgm:prSet/>
      <dgm:spPr/>
      <dgm:t>
        <a:bodyPr/>
        <a:lstStyle/>
        <a:p>
          <a:endParaRPr lang="es-CO"/>
        </a:p>
      </dgm:t>
    </dgm:pt>
    <dgm:pt modelId="{AB43A900-F6E9-4492-8C07-34C8D1F38A32}" type="pres">
      <dgm:prSet presAssocID="{B8A7A037-9818-48FA-B991-BDB11D5F45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0014BA4-3FA9-4644-932E-98CC0637D06F}" type="pres">
      <dgm:prSet presAssocID="{F9F0CCF6-6941-4C4B-8237-3FC490ED02F2}" presName="composite" presStyleCnt="0"/>
      <dgm:spPr/>
      <dgm:t>
        <a:bodyPr/>
        <a:lstStyle/>
        <a:p>
          <a:endParaRPr lang="es-CO"/>
        </a:p>
      </dgm:t>
    </dgm:pt>
    <dgm:pt modelId="{2EE1C57E-8743-456F-88DC-A2970DFD3E6B}" type="pres">
      <dgm:prSet presAssocID="{F9F0CCF6-6941-4C4B-8237-3FC490ED02F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DF83A7-346C-4FDC-BD7E-A54E6BC20C91}" type="pres">
      <dgm:prSet presAssocID="{F9F0CCF6-6941-4C4B-8237-3FC490ED02F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A63FC2-046B-4E45-A04F-CEBA64A78A51}" type="pres">
      <dgm:prSet presAssocID="{94967CB2-94BA-4E61-945F-95F9CFA64A1C}" presName="space" presStyleCnt="0"/>
      <dgm:spPr/>
      <dgm:t>
        <a:bodyPr/>
        <a:lstStyle/>
        <a:p>
          <a:endParaRPr lang="es-CO"/>
        </a:p>
      </dgm:t>
    </dgm:pt>
    <dgm:pt modelId="{60971D26-489E-48F2-9A2C-900617A36BC7}" type="pres">
      <dgm:prSet presAssocID="{50C6386F-84AD-4DFC-B2E9-D2093A665A3A}" presName="composite" presStyleCnt="0"/>
      <dgm:spPr/>
      <dgm:t>
        <a:bodyPr/>
        <a:lstStyle/>
        <a:p>
          <a:endParaRPr lang="es-CO"/>
        </a:p>
      </dgm:t>
    </dgm:pt>
    <dgm:pt modelId="{1F576E77-BFEC-49FF-B441-6A7E5D89341F}" type="pres">
      <dgm:prSet presAssocID="{50C6386F-84AD-4DFC-B2E9-D2093A665A3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A515700-E148-4998-835B-CE5E4E63C21B}" type="pres">
      <dgm:prSet presAssocID="{50C6386F-84AD-4DFC-B2E9-D2093A665A3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0F34B5-6B32-4955-8951-5F2C0C18A284}" type="pres">
      <dgm:prSet presAssocID="{CD9B73DB-D6AB-41AA-AD2F-AFFADDE068AA}" presName="space" presStyleCnt="0"/>
      <dgm:spPr/>
      <dgm:t>
        <a:bodyPr/>
        <a:lstStyle/>
        <a:p>
          <a:endParaRPr lang="es-CO"/>
        </a:p>
      </dgm:t>
    </dgm:pt>
    <dgm:pt modelId="{BCE6D982-B78F-43B9-A7F3-A2B58D4BABDF}" type="pres">
      <dgm:prSet presAssocID="{246BAD15-FE9D-481D-BC6D-C2A0F2780FEB}" presName="composite" presStyleCnt="0"/>
      <dgm:spPr/>
      <dgm:t>
        <a:bodyPr/>
        <a:lstStyle/>
        <a:p>
          <a:endParaRPr lang="es-CO"/>
        </a:p>
      </dgm:t>
    </dgm:pt>
    <dgm:pt modelId="{546429B4-2C42-48D5-8B42-B8FCB6DB8711}" type="pres">
      <dgm:prSet presAssocID="{246BAD15-FE9D-481D-BC6D-C2A0F2780FE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87ACF8-A211-4A84-B76F-9E5726B4CF0A}" type="pres">
      <dgm:prSet presAssocID="{246BAD15-FE9D-481D-BC6D-C2A0F2780FE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01EEE60-490F-498B-B960-E8004768E780}" srcId="{B8A7A037-9818-48FA-B991-BDB11D5F4549}" destId="{246BAD15-FE9D-481D-BC6D-C2A0F2780FEB}" srcOrd="2" destOrd="0" parTransId="{C03DB6D6-96D8-446B-97DA-72C87078FF23}" sibTransId="{7F517317-00A4-492D-A047-DD9A1352F676}"/>
    <dgm:cxn modelId="{6EA94B39-A6CB-482C-BD1F-BDCDAAEA3A63}" type="presOf" srcId="{50C6386F-84AD-4DFC-B2E9-D2093A665A3A}" destId="{1F576E77-BFEC-49FF-B441-6A7E5D89341F}" srcOrd="0" destOrd="0" presId="urn:microsoft.com/office/officeart/2005/8/layout/hList1"/>
    <dgm:cxn modelId="{4B119743-F64B-43BE-8443-C4864580E033}" srcId="{246BAD15-FE9D-481D-BC6D-C2A0F2780FEB}" destId="{DD6F519E-7796-4DE9-94A7-166EE0CF22D0}" srcOrd="0" destOrd="0" parTransId="{9B1AD1FA-B619-4B6A-944E-2D870F8AA96A}" sibTransId="{96A7067F-1DF2-4452-8AD4-FF3F6C595DDB}"/>
    <dgm:cxn modelId="{4C577E85-F6ED-4C1D-BF67-AE9E8D3B280C}" srcId="{B8A7A037-9818-48FA-B991-BDB11D5F4549}" destId="{50C6386F-84AD-4DFC-B2E9-D2093A665A3A}" srcOrd="1" destOrd="0" parTransId="{0A71C29F-07DD-4B0D-B790-F436A84CF773}" sibTransId="{CD9B73DB-D6AB-41AA-AD2F-AFFADDE068AA}"/>
    <dgm:cxn modelId="{EB85D76E-F01C-42B1-A8F5-44489BCA0A1B}" srcId="{F9F0CCF6-6941-4C4B-8237-3FC490ED02F2}" destId="{1A3DDE3D-30B6-4932-B180-C42AE0E18D4B}" srcOrd="1" destOrd="0" parTransId="{78D81093-ABC2-476A-9A7F-72B46E621EB3}" sibTransId="{F92BD0C9-6837-4479-9A36-4B94E1329D9A}"/>
    <dgm:cxn modelId="{E221BB57-7AB7-40D0-B503-1B2562AC7C9F}" srcId="{50C6386F-84AD-4DFC-B2E9-D2093A665A3A}" destId="{3E9A358E-74D1-4E35-979B-6D8FBB3CCC48}" srcOrd="2" destOrd="0" parTransId="{F78554F7-71DD-47CC-AE2B-16EF72F568A1}" sibTransId="{0EE5386E-1AE9-4D59-81EB-AC3FAE5B66B4}"/>
    <dgm:cxn modelId="{AD95605C-FB94-4B02-BC85-F23E2E69B5C5}" type="presOf" srcId="{B8A7A037-9818-48FA-B991-BDB11D5F4549}" destId="{AB43A900-F6E9-4492-8C07-34C8D1F38A32}" srcOrd="0" destOrd="0" presId="urn:microsoft.com/office/officeart/2005/8/layout/hList1"/>
    <dgm:cxn modelId="{F0E77AB6-5998-45B8-8B1D-DDE10DC1853D}" srcId="{50C6386F-84AD-4DFC-B2E9-D2093A665A3A}" destId="{119C3160-B327-45D0-B2D2-862BE1DA8233}" srcOrd="0" destOrd="0" parTransId="{040BCD66-77D0-4F44-B011-9BFD0ECEC8B8}" sibTransId="{9DE9CA3A-A4C4-45F6-B74B-3F08B9D7C820}"/>
    <dgm:cxn modelId="{79BC1137-4702-47EC-B605-5574A6265C53}" type="presOf" srcId="{B8C66295-BD24-48EF-9109-353B1D5C5846}" destId="{A387ACF8-A211-4A84-B76F-9E5726B4CF0A}" srcOrd="0" destOrd="1" presId="urn:microsoft.com/office/officeart/2005/8/layout/hList1"/>
    <dgm:cxn modelId="{C8277AF9-0EA9-4FFF-A4B1-6138552C4961}" type="presOf" srcId="{2700BFD7-28A6-4DE2-B0F2-A62732D260CF}" destId="{A7DF83A7-346C-4FDC-BD7E-A54E6BC20C91}" srcOrd="0" destOrd="0" presId="urn:microsoft.com/office/officeart/2005/8/layout/hList1"/>
    <dgm:cxn modelId="{6F56ED09-D482-48EA-AF76-84EA5900226A}" type="presOf" srcId="{1A3DDE3D-30B6-4932-B180-C42AE0E18D4B}" destId="{A7DF83A7-346C-4FDC-BD7E-A54E6BC20C91}" srcOrd="0" destOrd="1" presId="urn:microsoft.com/office/officeart/2005/8/layout/hList1"/>
    <dgm:cxn modelId="{18EB95B0-840F-435E-8A7F-5BE285A1ECBF}" srcId="{246BAD15-FE9D-481D-BC6D-C2A0F2780FEB}" destId="{B8C66295-BD24-48EF-9109-353B1D5C5846}" srcOrd="1" destOrd="0" parTransId="{F1F79A62-B295-4283-8A4C-B206D6E37914}" sibTransId="{30754FD1-6790-42CF-B53C-0D840630FBAB}"/>
    <dgm:cxn modelId="{C5DC23BC-B760-4072-A728-1701FE0175FE}" type="presOf" srcId="{246BAD15-FE9D-481D-BC6D-C2A0F2780FEB}" destId="{546429B4-2C42-48D5-8B42-B8FCB6DB8711}" srcOrd="0" destOrd="0" presId="urn:microsoft.com/office/officeart/2005/8/layout/hList1"/>
    <dgm:cxn modelId="{47784A84-2007-4934-AE53-CDD7ED4A6478}" srcId="{F9F0CCF6-6941-4C4B-8237-3FC490ED02F2}" destId="{6862E128-E5AB-4048-9504-6C62DEE6AAAA}" srcOrd="2" destOrd="0" parTransId="{76FEC666-19ED-4962-8F0C-DCA22ACB979B}" sibTransId="{D50DC136-7193-4207-BAA1-A1D30643A5D3}"/>
    <dgm:cxn modelId="{B5F17F77-3FB0-42AD-9577-AA33767E5C6A}" srcId="{F9F0CCF6-6941-4C4B-8237-3FC490ED02F2}" destId="{2700BFD7-28A6-4DE2-B0F2-A62732D260CF}" srcOrd="0" destOrd="0" parTransId="{35AE73AD-5D99-4168-8D93-74FB4CE9050A}" sibTransId="{1340095F-8EC4-4D95-856C-A91C78FDE010}"/>
    <dgm:cxn modelId="{DF288772-67AD-4C4E-9D2D-1008FAAF4450}" type="presOf" srcId="{F9F0CCF6-6941-4C4B-8237-3FC490ED02F2}" destId="{2EE1C57E-8743-456F-88DC-A2970DFD3E6B}" srcOrd="0" destOrd="0" presId="urn:microsoft.com/office/officeart/2005/8/layout/hList1"/>
    <dgm:cxn modelId="{E2E74A4A-1400-4A03-8E63-F0B8EDAA9715}" type="presOf" srcId="{6862E128-E5AB-4048-9504-6C62DEE6AAAA}" destId="{A7DF83A7-346C-4FDC-BD7E-A54E6BC20C91}" srcOrd="0" destOrd="2" presId="urn:microsoft.com/office/officeart/2005/8/layout/hList1"/>
    <dgm:cxn modelId="{6F86376B-7F6E-46B0-AC51-C6043738B0F8}" srcId="{B8A7A037-9818-48FA-B991-BDB11D5F4549}" destId="{F9F0CCF6-6941-4C4B-8237-3FC490ED02F2}" srcOrd="0" destOrd="0" parTransId="{593068E8-4B2C-413E-A190-D027313DF6FF}" sibTransId="{94967CB2-94BA-4E61-945F-95F9CFA64A1C}"/>
    <dgm:cxn modelId="{D8DEAC65-C801-4330-A12A-3A12950320AB}" type="presOf" srcId="{3E9A358E-74D1-4E35-979B-6D8FBB3CCC48}" destId="{BA515700-E148-4998-835B-CE5E4E63C21B}" srcOrd="0" destOrd="2" presId="urn:microsoft.com/office/officeart/2005/8/layout/hList1"/>
    <dgm:cxn modelId="{A9FAF7C2-E4AE-46C1-83AC-9CEC0499EF1D}" type="presOf" srcId="{DD6F519E-7796-4DE9-94A7-166EE0CF22D0}" destId="{A387ACF8-A211-4A84-B76F-9E5726B4CF0A}" srcOrd="0" destOrd="0" presId="urn:microsoft.com/office/officeart/2005/8/layout/hList1"/>
    <dgm:cxn modelId="{829274A5-6ABD-4AFE-8DE4-284B9B56A1D9}" srcId="{50C6386F-84AD-4DFC-B2E9-D2093A665A3A}" destId="{ABA57975-0CFE-406F-9481-36419BB867C1}" srcOrd="1" destOrd="0" parTransId="{AB221016-8A0D-42B9-8661-421BD580091E}" sibTransId="{F2785EB2-C676-41D1-9EC1-BA42056525AF}"/>
    <dgm:cxn modelId="{FBDE3FA6-1892-48A6-BDB8-4098400E07D9}" type="presOf" srcId="{119C3160-B327-45D0-B2D2-862BE1DA8233}" destId="{BA515700-E148-4998-835B-CE5E4E63C21B}" srcOrd="0" destOrd="0" presId="urn:microsoft.com/office/officeart/2005/8/layout/hList1"/>
    <dgm:cxn modelId="{74456F63-3149-4B50-8DDD-939C06371E17}" type="presOf" srcId="{ABA57975-0CFE-406F-9481-36419BB867C1}" destId="{BA515700-E148-4998-835B-CE5E4E63C21B}" srcOrd="0" destOrd="1" presId="urn:microsoft.com/office/officeart/2005/8/layout/hList1"/>
    <dgm:cxn modelId="{61D837A2-C84A-4818-B0E5-93D36DEA5395}" type="presParOf" srcId="{AB43A900-F6E9-4492-8C07-34C8D1F38A32}" destId="{50014BA4-3FA9-4644-932E-98CC0637D06F}" srcOrd="0" destOrd="0" presId="urn:microsoft.com/office/officeart/2005/8/layout/hList1"/>
    <dgm:cxn modelId="{9F4CB2EF-7AF2-4D82-B424-C99256CC03CE}" type="presParOf" srcId="{50014BA4-3FA9-4644-932E-98CC0637D06F}" destId="{2EE1C57E-8743-456F-88DC-A2970DFD3E6B}" srcOrd="0" destOrd="0" presId="urn:microsoft.com/office/officeart/2005/8/layout/hList1"/>
    <dgm:cxn modelId="{6B3E8360-62A3-43C7-B721-FAF4904BCB49}" type="presParOf" srcId="{50014BA4-3FA9-4644-932E-98CC0637D06F}" destId="{A7DF83A7-346C-4FDC-BD7E-A54E6BC20C91}" srcOrd="1" destOrd="0" presId="urn:microsoft.com/office/officeart/2005/8/layout/hList1"/>
    <dgm:cxn modelId="{E1F7DAC2-CBDD-4AC9-8C3C-92ED46701FB1}" type="presParOf" srcId="{AB43A900-F6E9-4492-8C07-34C8D1F38A32}" destId="{C6A63FC2-046B-4E45-A04F-CEBA64A78A51}" srcOrd="1" destOrd="0" presId="urn:microsoft.com/office/officeart/2005/8/layout/hList1"/>
    <dgm:cxn modelId="{5AA8654A-9326-44AB-9818-56C7B9633FB6}" type="presParOf" srcId="{AB43A900-F6E9-4492-8C07-34C8D1F38A32}" destId="{60971D26-489E-48F2-9A2C-900617A36BC7}" srcOrd="2" destOrd="0" presId="urn:microsoft.com/office/officeart/2005/8/layout/hList1"/>
    <dgm:cxn modelId="{7F95A532-78F8-4723-AF55-1C43AE4E176D}" type="presParOf" srcId="{60971D26-489E-48F2-9A2C-900617A36BC7}" destId="{1F576E77-BFEC-49FF-B441-6A7E5D89341F}" srcOrd="0" destOrd="0" presId="urn:microsoft.com/office/officeart/2005/8/layout/hList1"/>
    <dgm:cxn modelId="{9180CA68-906A-4E37-8532-1F4CE32C33AA}" type="presParOf" srcId="{60971D26-489E-48F2-9A2C-900617A36BC7}" destId="{BA515700-E148-4998-835B-CE5E4E63C21B}" srcOrd="1" destOrd="0" presId="urn:microsoft.com/office/officeart/2005/8/layout/hList1"/>
    <dgm:cxn modelId="{652D39BA-FBE8-4736-967A-BF60FF05128A}" type="presParOf" srcId="{AB43A900-F6E9-4492-8C07-34C8D1F38A32}" destId="{520F34B5-6B32-4955-8951-5F2C0C18A284}" srcOrd="3" destOrd="0" presId="urn:microsoft.com/office/officeart/2005/8/layout/hList1"/>
    <dgm:cxn modelId="{EFC40AC6-7192-44E0-9C56-150F0EDEAA47}" type="presParOf" srcId="{AB43A900-F6E9-4492-8C07-34C8D1F38A32}" destId="{BCE6D982-B78F-43B9-A7F3-A2B58D4BABDF}" srcOrd="4" destOrd="0" presId="urn:microsoft.com/office/officeart/2005/8/layout/hList1"/>
    <dgm:cxn modelId="{5B90DDCB-9D8E-49B6-977E-21FB5EAFF753}" type="presParOf" srcId="{BCE6D982-B78F-43B9-A7F3-A2B58D4BABDF}" destId="{546429B4-2C42-48D5-8B42-B8FCB6DB8711}" srcOrd="0" destOrd="0" presId="urn:microsoft.com/office/officeart/2005/8/layout/hList1"/>
    <dgm:cxn modelId="{38C0F909-C9FA-4A4C-AC6B-9D4408F3AD50}" type="presParOf" srcId="{BCE6D982-B78F-43B9-A7F3-A2B58D4BABDF}" destId="{A387ACF8-A211-4A84-B76F-9E5726B4CF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A7A037-9818-48FA-B991-BDB11D5F4549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9F0CCF6-6941-4C4B-8237-3FC490ED02F2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Correlación de variables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068E8-4B2C-413E-A190-D027313DF6FF}" type="parTrans" cxnId="{6F86376B-7F6E-46B0-AC51-C6043738B0F8}">
      <dgm:prSet/>
      <dgm:spPr/>
      <dgm:t>
        <a:bodyPr/>
        <a:lstStyle/>
        <a:p>
          <a:endParaRPr lang="es-CO"/>
        </a:p>
      </dgm:t>
    </dgm:pt>
    <dgm:pt modelId="{94967CB2-94BA-4E61-945F-95F9CFA64A1C}" type="sibTrans" cxnId="{6F86376B-7F6E-46B0-AC51-C6043738B0F8}">
      <dgm:prSet/>
      <dgm:spPr/>
      <dgm:t>
        <a:bodyPr/>
        <a:lstStyle/>
        <a:p>
          <a:endParaRPr lang="es-CO"/>
        </a:p>
      </dgm:t>
    </dgm:pt>
    <dgm:pt modelId="{2700BFD7-28A6-4DE2-B0F2-A62732D260CF}">
      <dgm:prSet phldrT="[Texto]"/>
      <dgm:spPr/>
      <dgm:t>
        <a:bodyPr/>
        <a:lstStyle/>
        <a:p>
          <a:endParaRPr lang="es-CO" i="1" dirty="0"/>
        </a:p>
      </dgm:t>
    </dgm:pt>
    <dgm:pt modelId="{35AE73AD-5D99-4168-8D93-74FB4CE9050A}" type="parTrans" cxnId="{B5F17F77-3FB0-42AD-9577-AA33767E5C6A}">
      <dgm:prSet/>
      <dgm:spPr/>
      <dgm:t>
        <a:bodyPr/>
        <a:lstStyle/>
        <a:p>
          <a:endParaRPr lang="es-CO"/>
        </a:p>
      </dgm:t>
    </dgm:pt>
    <dgm:pt modelId="{1340095F-8EC4-4D95-856C-A91C78FDE010}" type="sibTrans" cxnId="{B5F17F77-3FB0-42AD-9577-AA33767E5C6A}">
      <dgm:prSet/>
      <dgm:spPr/>
      <dgm:t>
        <a:bodyPr/>
        <a:lstStyle/>
        <a:p>
          <a:endParaRPr lang="es-CO"/>
        </a:p>
      </dgm:t>
    </dgm:pt>
    <dgm:pt modelId="{DD6F519E-7796-4DE9-94A7-166EE0CF22D0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Difusión</a:t>
          </a:r>
          <a:endParaRPr lang="es-CO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AD1FA-B619-4B6A-944E-2D870F8AA96A}" type="parTrans" cxnId="{4B119743-F64B-43BE-8443-C4864580E033}">
      <dgm:prSet/>
      <dgm:spPr/>
      <dgm:t>
        <a:bodyPr/>
        <a:lstStyle/>
        <a:p>
          <a:endParaRPr lang="es-CO"/>
        </a:p>
      </dgm:t>
    </dgm:pt>
    <dgm:pt modelId="{96A7067F-1DF2-4452-8AD4-FF3F6C595DDB}" type="sibTrans" cxnId="{4B119743-F64B-43BE-8443-C4864580E033}">
      <dgm:prSet/>
      <dgm:spPr/>
      <dgm:t>
        <a:bodyPr/>
        <a:lstStyle/>
        <a:p>
          <a:endParaRPr lang="es-CO"/>
        </a:p>
      </dgm:t>
    </dgm:pt>
    <dgm:pt modelId="{6862E128-E5AB-4048-9504-6C62DEE6AAAA}">
      <dgm:prSet phldrT="[Texto]"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Existió una alta correlación entre los variables Grados Día Desarrollo y luz acumulada (r=0,97).</a:t>
          </a:r>
          <a:endParaRPr lang="es-CO" dirty="0"/>
        </a:p>
      </dgm:t>
    </dgm:pt>
    <dgm:pt modelId="{76FEC666-19ED-4962-8F0C-DCA22ACB979B}" type="parTrans" cxnId="{47784A84-2007-4934-AE53-CDD7ED4A6478}">
      <dgm:prSet/>
      <dgm:spPr/>
      <dgm:t>
        <a:bodyPr/>
        <a:lstStyle/>
        <a:p>
          <a:endParaRPr lang="es-CO"/>
        </a:p>
      </dgm:t>
    </dgm:pt>
    <dgm:pt modelId="{D50DC136-7193-4207-BAA1-A1D30643A5D3}" type="sibTrans" cxnId="{47784A84-2007-4934-AE53-CDD7ED4A6478}">
      <dgm:prSet/>
      <dgm:spPr/>
      <dgm:t>
        <a:bodyPr/>
        <a:lstStyle/>
        <a:p>
          <a:endParaRPr lang="es-CO"/>
        </a:p>
      </dgm:t>
    </dgm:pt>
    <dgm:pt modelId="{309CC687-EB13-4F4A-B138-0E840480AA62}">
      <dgm:prSet phldrT="[Texto]"/>
      <dgm:spPr/>
      <dgm:t>
        <a:bodyPr/>
        <a:lstStyle/>
        <a:p>
          <a:endParaRPr lang="es-CO" dirty="0"/>
        </a:p>
      </dgm:t>
    </dgm:pt>
    <dgm:pt modelId="{D0FE0752-1F07-434C-B072-FB0ED2CF9FEE}" type="parTrans" cxnId="{98FDDA1F-C7C0-456E-A198-BC4BBAFDF298}">
      <dgm:prSet/>
      <dgm:spPr/>
      <dgm:t>
        <a:bodyPr/>
        <a:lstStyle/>
        <a:p>
          <a:endParaRPr lang="es-CO"/>
        </a:p>
      </dgm:t>
    </dgm:pt>
    <dgm:pt modelId="{FF46CD3B-17C0-4712-880B-36B46F6E646E}" type="sibTrans" cxnId="{98FDDA1F-C7C0-456E-A198-BC4BBAFDF298}">
      <dgm:prSet/>
      <dgm:spPr/>
      <dgm:t>
        <a:bodyPr/>
        <a:lstStyle/>
        <a:p>
          <a:endParaRPr lang="es-CO"/>
        </a:p>
      </dgm:t>
    </dgm:pt>
    <mc:AlternateContent xmlns:mc="http://schemas.openxmlformats.org/markup-compatibility/2006" xmlns:a14="http://schemas.microsoft.com/office/drawing/2010/main">
      <mc:Choice Requires="a14">
        <dgm:pt modelId="{95DA3141-DF3C-4D7A-AFE6-601F3A849FA7}">
          <dgm:prSet phldrT="[Texto]"/>
          <dgm:spPr/>
          <dgm:t>
            <a:bodyPr/>
            <a:lstStyle/>
            <a:p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Los Grados Día Desarrollo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luz acumulada se ajustaron a un modelo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logarítmico   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s-ES" b="0" i="0">
                      <a:latin typeface="Cambria Math" panose="02040503050406030204" pitchFamily="18" charset="0"/>
                    </a:rPr>
                    <m:t>f</m:t>
                  </m:r>
                  <m:d>
                    <m:dPr>
                      <m:ctrlPr>
                        <a:rPr lang="es-CO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m:rPr>
                          <m:sty m:val="p"/>
                        </m:rPr>
                        <a:rPr lang="es-ES" b="0" i="0">
                          <a:latin typeface="Cambria Math" panose="02040503050406030204" pitchFamily="18" charset="0"/>
                        </a:rPr>
                        <m:t>x</m:t>
                      </m:r>
                    </m:e>
                  </m:d>
                  <m:r>
                    <a:rPr lang="es-ES" b="0" i="0"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lang="es-ES" b="0" i="0">
                      <a:latin typeface="Cambria Math" panose="02040503050406030204" pitchFamily="18" charset="0"/>
                    </a:rPr>
                    <m:t>c</m:t>
                  </m:r>
                  <m:r>
                    <a:rPr lang="es-ES" b="0" i="0">
                      <a:latin typeface="Cambria Math" panose="02040503050406030204" pitchFamily="18" charset="0"/>
                    </a:rPr>
                    <m:t>+ </m:t>
                  </m:r>
                  <m:f>
                    <m:fPr>
                      <m:ctrlPr>
                        <a:rPr lang="es-CO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m:rPr>
                          <m:sty m:val="p"/>
                        </m:rPr>
                        <a:rPr lang="es-ES" b="0" i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s-ES" b="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s-ES" b="0" i="0">
                          <a:latin typeface="Cambria Math" panose="02040503050406030204" pitchFamily="18" charset="0"/>
                        </a:rPr>
                        <m:t>c</m:t>
                      </m:r>
                    </m:num>
                    <m:den>
                      <m:r>
                        <a:rPr lang="es-ES" b="0" i="0">
                          <a:latin typeface="Cambria Math" panose="02040503050406030204" pitchFamily="18" charset="0"/>
                        </a:rPr>
                        <m:t>1+</m:t>
                      </m:r>
                      <m:func>
                        <m:func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S" b="0" i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d>
                                <m:dPr>
                                  <m:ctrlPr>
                                    <a:rPr lang="es-CO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logx</m:t>
                                  </m:r>
                                  <m: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loge</m:t>
                                  </m:r>
                                </m:e>
                              </m:d>
                            </m:e>
                          </m:d>
                        </m:e>
                      </m:func>
                    </m:den>
                  </m:f>
                </m:oMath>
              </a14:m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que a través de curvas </a:t>
              </a:r>
              <a:r>
                <a:rPr lang="es-ES" i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sigmoidales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describen el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comportamiento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 variedades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rosa.</a:t>
              </a:r>
              <a:endParaRPr lang="es-CO" dirty="0"/>
            </a:p>
          </dgm:t>
        </dgm:pt>
      </mc:Choice>
      <mc:Fallback xmlns="">
        <dgm:pt modelId="{95DA3141-DF3C-4D7A-AFE6-601F3A849FA7}">
          <dgm:prSet phldrT="[Texto]"/>
          <dgm:spPr/>
          <dgm:t>
            <a:bodyPr/>
            <a:lstStyle/>
            <a:p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Los Grados Día Desarrollo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luz acumulada se ajustaron a un modelo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logarítmico    </a:t>
              </a:r>
              <a:r>
                <a:rPr lang="es-ES" b="0" i="0">
                  <a:latin typeface="Cambria Math" panose="02040503050406030204" pitchFamily="18" charset="0"/>
                </a:rPr>
                <a:t>f</a:t>
              </a:r>
              <a:r>
                <a:rPr lang="es-CO" i="0">
                  <a:latin typeface="Cambria Math" panose="02040503050406030204" pitchFamily="18" charset="0"/>
                </a:rPr>
                <a:t>(</a:t>
              </a:r>
              <a:r>
                <a:rPr lang="es-ES" b="0" i="0">
                  <a:latin typeface="Cambria Math" panose="02040503050406030204" pitchFamily="18" charset="0"/>
                </a:rPr>
                <a:t>x)=c+  </a:t>
              </a:r>
              <a:r>
                <a:rPr lang="es-CO" b="0" i="0">
                  <a:latin typeface="Cambria Math" panose="02040503050406030204" pitchFamily="18" charset="0"/>
                </a:rPr>
                <a:t>(</a:t>
              </a:r>
              <a:r>
                <a:rPr lang="es-ES" b="0" i="0">
                  <a:latin typeface="Cambria Math" panose="02040503050406030204" pitchFamily="18" charset="0"/>
                </a:rPr>
                <a:t>d−c</a:t>
              </a:r>
              <a:r>
                <a:rPr lang="es-CO" b="0" i="0">
                  <a:latin typeface="Cambria Math" panose="02040503050406030204" pitchFamily="18" charset="0"/>
                </a:rPr>
                <a:t>)/(</a:t>
              </a:r>
              <a:r>
                <a:rPr lang="es-ES" b="0" i="0">
                  <a:latin typeface="Cambria Math" panose="02040503050406030204" pitchFamily="18" charset="0"/>
                </a:rPr>
                <a:t>1+exp</a:t>
              </a:r>
              <a:r>
                <a:rPr lang="es-CO" b="0" i="0">
                  <a:latin typeface="Cambria Math" panose="02040503050406030204" pitchFamily="18" charset="0"/>
                </a:rPr>
                <a:t>⁡(</a:t>
              </a:r>
              <a:r>
                <a:rPr lang="es-ES" b="0" i="0">
                  <a:latin typeface="Cambria Math" panose="02040503050406030204" pitchFamily="18" charset="0"/>
                </a:rPr>
                <a:t>b</a:t>
              </a:r>
              <a:r>
                <a:rPr lang="es-CO" b="0" i="0">
                  <a:latin typeface="Cambria Math" panose="02040503050406030204" pitchFamily="18" charset="0"/>
                </a:rPr>
                <a:t>(</a:t>
              </a:r>
              <a:r>
                <a:rPr lang="es-ES" b="0" i="0">
                  <a:latin typeface="Cambria Math" panose="02040503050406030204" pitchFamily="18" charset="0"/>
                </a:rPr>
                <a:t>logx−loge)) </a:t>
              </a:r>
              <a:r>
                <a:rPr lang="es-CO" b="0" i="0">
                  <a:latin typeface="Cambria Math" panose="02040503050406030204" pitchFamily="18" charset="0"/>
                </a:rPr>
                <a:t>)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que a través de curvas </a:t>
              </a:r>
              <a:r>
                <a:rPr lang="es-ES" i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sigmoidales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describen el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comportamiento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s-ES" i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 variedades </a:t>
              </a:r>
              <a:r>
                <a:rPr lang="es-ES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rosa.</a:t>
              </a:r>
              <a:endParaRPr lang="es-CO" dirty="0"/>
            </a:p>
          </dgm:t>
        </dgm:pt>
      </mc:Fallback>
    </mc:AlternateContent>
    <dgm:pt modelId="{E22B439C-B72A-4847-A266-9FDB5B1A1480}" type="parTrans" cxnId="{7A80E0CE-31B5-441C-95CD-33608402F1CF}">
      <dgm:prSet/>
      <dgm:spPr/>
      <dgm:t>
        <a:bodyPr/>
        <a:lstStyle/>
        <a:p>
          <a:endParaRPr lang="es-CO"/>
        </a:p>
      </dgm:t>
    </dgm:pt>
    <dgm:pt modelId="{F140C67F-C925-4409-8B5A-217B99DF05D6}" type="sibTrans" cxnId="{7A80E0CE-31B5-441C-95CD-33608402F1CF}">
      <dgm:prSet/>
      <dgm:spPr/>
      <dgm:t>
        <a:bodyPr/>
        <a:lstStyle/>
        <a:p>
          <a:endParaRPr lang="es-CO"/>
        </a:p>
      </dgm:t>
    </dgm:pt>
    <dgm:pt modelId="{76AC2740-BC2C-4940-A614-BC5E5E7B8E34}">
      <dgm:prSet phldrT="[Texto]"/>
      <dgm:spPr/>
      <dgm:t>
        <a:bodyPr/>
        <a:lstStyle/>
        <a:p>
          <a:endParaRPr lang="es-CO" dirty="0"/>
        </a:p>
      </dgm:t>
    </dgm:pt>
    <dgm:pt modelId="{E1F54B88-6B3B-44F5-ACF0-C976435D5546}" type="parTrans" cxnId="{38D14A87-FADC-4450-B0CA-8E4DB385E45E}">
      <dgm:prSet/>
      <dgm:spPr/>
      <dgm:t>
        <a:bodyPr/>
        <a:lstStyle/>
        <a:p>
          <a:endParaRPr lang="es-CO"/>
        </a:p>
      </dgm:t>
    </dgm:pt>
    <dgm:pt modelId="{A3CEF6C6-503C-40FA-9B42-2B560BE0079C}" type="sibTrans" cxnId="{38D14A87-FADC-4450-B0CA-8E4DB385E45E}">
      <dgm:prSet/>
      <dgm:spPr/>
      <dgm:t>
        <a:bodyPr/>
        <a:lstStyle/>
        <a:p>
          <a:endParaRPr lang="es-CO"/>
        </a:p>
      </dgm:t>
    </dgm:pt>
    <dgm:pt modelId="{786BE6FD-4948-4AD9-8F34-D2E486B0260B}">
      <dgm:prSet/>
      <dgm:spPr/>
      <dgm:t>
        <a:bodyPr/>
        <a:lstStyle/>
        <a:p>
          <a:endParaRPr lang="es-CO" dirty="0"/>
        </a:p>
      </dgm:t>
    </dgm:pt>
    <dgm:pt modelId="{725B4EC9-B5D2-440D-96BE-0C2187771665}" type="parTrans" cxnId="{B812BEAB-4C8F-488A-B290-D38DDBC85454}">
      <dgm:prSet/>
      <dgm:spPr/>
      <dgm:t>
        <a:bodyPr/>
        <a:lstStyle/>
        <a:p>
          <a:endParaRPr lang="es-CO"/>
        </a:p>
      </dgm:t>
    </dgm:pt>
    <dgm:pt modelId="{6628412F-A903-49FA-AB5C-05EC07607410}" type="sibTrans" cxnId="{B812BEAB-4C8F-488A-B290-D38DDBC85454}">
      <dgm:prSet/>
      <dgm:spPr/>
      <dgm:t>
        <a:bodyPr/>
        <a:lstStyle/>
        <a:p>
          <a:endParaRPr lang="es-CO"/>
        </a:p>
      </dgm:t>
    </dgm:pt>
    <dgm:pt modelId="{65F2FC0B-125F-423D-8B50-C5852A55CF99}">
      <dgm:prSet/>
      <dgm:spPr/>
      <dgm:t>
        <a:bodyPr/>
        <a:lstStyle/>
        <a:p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Mediante una presentación se dio a conocer los resultados obtenidos en esta investigación, los cuales tuvieron su primera aplicación predicción de fechas para el Valentín de 2018.</a:t>
          </a:r>
          <a:endParaRPr lang="es-CO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B7B102-E8B7-40A9-BF61-E0E0C7D31238}" type="parTrans" cxnId="{16F5C537-F7E3-499A-BE35-B564603CC54B}">
      <dgm:prSet/>
      <dgm:spPr/>
      <dgm:t>
        <a:bodyPr/>
        <a:lstStyle/>
        <a:p>
          <a:endParaRPr lang="es-CO"/>
        </a:p>
      </dgm:t>
    </dgm:pt>
    <dgm:pt modelId="{53300113-FB31-4EC9-8D3E-92DE29269B34}" type="sibTrans" cxnId="{16F5C537-F7E3-499A-BE35-B564603CC54B}">
      <dgm:prSet/>
      <dgm:spPr/>
      <dgm:t>
        <a:bodyPr/>
        <a:lstStyle/>
        <a:p>
          <a:endParaRPr lang="es-CO"/>
        </a:p>
      </dgm:t>
    </dgm:pt>
    <dgm:pt modelId="{80C18453-4FA9-440C-AB4C-09F75CB2BDFF}">
      <dgm:prSet/>
      <dgm:spPr/>
      <dgm:t>
        <a:bodyPr/>
        <a:lstStyle/>
        <a:p>
          <a:endParaRPr lang="es-CO" dirty="0"/>
        </a:p>
      </dgm:t>
    </dgm:pt>
    <dgm:pt modelId="{30765C05-8EFF-48B9-BBCB-4D5D74ED3AC3}" type="parTrans" cxnId="{8CB89134-7D42-4FB8-8623-DAE04A16F12E}">
      <dgm:prSet/>
      <dgm:spPr/>
      <dgm:t>
        <a:bodyPr/>
        <a:lstStyle/>
        <a:p>
          <a:endParaRPr lang="es-CO"/>
        </a:p>
      </dgm:t>
    </dgm:pt>
    <dgm:pt modelId="{8EC9A839-27E3-4B9D-BBA0-9803B6078C99}" type="sibTrans" cxnId="{8CB89134-7D42-4FB8-8623-DAE04A16F12E}">
      <dgm:prSet/>
      <dgm:spPr/>
      <dgm:t>
        <a:bodyPr/>
        <a:lstStyle/>
        <a:p>
          <a:endParaRPr lang="es-CO"/>
        </a:p>
      </dgm:t>
    </dgm:pt>
    <dgm:pt modelId="{AB43A900-F6E9-4492-8C07-34C8D1F38A32}" type="pres">
      <dgm:prSet presAssocID="{B8A7A037-9818-48FA-B991-BDB11D5F45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0014BA4-3FA9-4644-932E-98CC0637D06F}" type="pres">
      <dgm:prSet presAssocID="{F9F0CCF6-6941-4C4B-8237-3FC490ED02F2}" presName="composite" presStyleCnt="0"/>
      <dgm:spPr/>
      <dgm:t>
        <a:bodyPr/>
        <a:lstStyle/>
        <a:p>
          <a:endParaRPr lang="es-CO"/>
        </a:p>
      </dgm:t>
    </dgm:pt>
    <dgm:pt modelId="{2EE1C57E-8743-456F-88DC-A2970DFD3E6B}" type="pres">
      <dgm:prSet presAssocID="{F9F0CCF6-6941-4C4B-8237-3FC490ED02F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DF83A7-346C-4FDC-BD7E-A54E6BC20C91}" type="pres">
      <dgm:prSet presAssocID="{F9F0CCF6-6941-4C4B-8237-3FC490ED02F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A63FC2-046B-4E45-A04F-CEBA64A78A51}" type="pres">
      <dgm:prSet presAssocID="{94967CB2-94BA-4E61-945F-95F9CFA64A1C}" presName="space" presStyleCnt="0"/>
      <dgm:spPr/>
      <dgm:t>
        <a:bodyPr/>
        <a:lstStyle/>
        <a:p>
          <a:endParaRPr lang="es-CO"/>
        </a:p>
      </dgm:t>
    </dgm:pt>
    <dgm:pt modelId="{DDF8EC48-CC27-4853-8C06-A81711B41C2F}" type="pres">
      <dgm:prSet presAssocID="{DD6F519E-7796-4DE9-94A7-166EE0CF22D0}" presName="composite" presStyleCnt="0"/>
      <dgm:spPr/>
      <dgm:t>
        <a:bodyPr/>
        <a:lstStyle/>
        <a:p>
          <a:endParaRPr lang="es-CO"/>
        </a:p>
      </dgm:t>
    </dgm:pt>
    <dgm:pt modelId="{FD8855AC-EFEC-4692-A09C-47079D8F4F55}" type="pres">
      <dgm:prSet presAssocID="{DD6F519E-7796-4DE9-94A7-166EE0CF22D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066CBB-9397-4AE6-B04C-CCB10139E321}" type="pres">
      <dgm:prSet presAssocID="{DD6F519E-7796-4DE9-94A7-166EE0CF22D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4A0C5A5-46E5-4F90-A26D-283027C93C27}" type="presOf" srcId="{309CC687-EB13-4F4A-B138-0E840480AA62}" destId="{A7DF83A7-346C-4FDC-BD7E-A54E6BC20C91}" srcOrd="0" destOrd="4" presId="urn:microsoft.com/office/officeart/2005/8/layout/hList1"/>
    <dgm:cxn modelId="{4B119743-F64B-43BE-8443-C4864580E033}" srcId="{B8A7A037-9818-48FA-B991-BDB11D5F4549}" destId="{DD6F519E-7796-4DE9-94A7-166EE0CF22D0}" srcOrd="1" destOrd="0" parTransId="{9B1AD1FA-B619-4B6A-944E-2D870F8AA96A}" sibTransId="{96A7067F-1DF2-4452-8AD4-FF3F6C595DDB}"/>
    <dgm:cxn modelId="{6CD2E109-D386-4EAC-89A9-60F54ADE3B35}" type="presOf" srcId="{80C18453-4FA9-440C-AB4C-09F75CB2BDFF}" destId="{9D066CBB-9397-4AE6-B04C-CCB10139E321}" srcOrd="0" destOrd="1" presId="urn:microsoft.com/office/officeart/2005/8/layout/hList1"/>
    <dgm:cxn modelId="{6E0A00F9-2D91-4525-A997-9E3EA90FBF18}" type="presOf" srcId="{786BE6FD-4948-4AD9-8F34-D2E486B0260B}" destId="{9D066CBB-9397-4AE6-B04C-CCB10139E321}" srcOrd="0" destOrd="0" presId="urn:microsoft.com/office/officeart/2005/8/layout/hList1"/>
    <dgm:cxn modelId="{E763B6C4-F460-4C17-AABA-BADC3B3618B6}" type="presOf" srcId="{DD6F519E-7796-4DE9-94A7-166EE0CF22D0}" destId="{FD8855AC-EFEC-4692-A09C-47079D8F4F55}" srcOrd="0" destOrd="0" presId="urn:microsoft.com/office/officeart/2005/8/layout/hList1"/>
    <dgm:cxn modelId="{8CB89134-7D42-4FB8-8623-DAE04A16F12E}" srcId="{DD6F519E-7796-4DE9-94A7-166EE0CF22D0}" destId="{80C18453-4FA9-440C-AB4C-09F75CB2BDFF}" srcOrd="1" destOrd="0" parTransId="{30765C05-8EFF-48B9-BBCB-4D5D74ED3AC3}" sibTransId="{8EC9A839-27E3-4B9D-BBA0-9803B6078C99}"/>
    <dgm:cxn modelId="{47784A84-2007-4934-AE53-CDD7ED4A6478}" srcId="{F9F0CCF6-6941-4C4B-8237-3FC490ED02F2}" destId="{6862E128-E5AB-4048-9504-6C62DEE6AAAA}" srcOrd="1" destOrd="0" parTransId="{76FEC666-19ED-4962-8F0C-DCA22ACB979B}" sibTransId="{D50DC136-7193-4207-BAA1-A1D30643A5D3}"/>
    <dgm:cxn modelId="{7A80E0CE-31B5-441C-95CD-33608402F1CF}" srcId="{F9F0CCF6-6941-4C4B-8237-3FC490ED02F2}" destId="{95DA3141-DF3C-4D7A-AFE6-601F3A849FA7}" srcOrd="3" destOrd="0" parTransId="{E22B439C-B72A-4847-A266-9FDB5B1A1480}" sibTransId="{F140C67F-C925-4409-8B5A-217B99DF05D6}"/>
    <dgm:cxn modelId="{D20B103B-E26B-412E-85E9-5B11363C3385}" type="presOf" srcId="{6862E128-E5AB-4048-9504-6C62DEE6AAAA}" destId="{A7DF83A7-346C-4FDC-BD7E-A54E6BC20C91}" srcOrd="0" destOrd="1" presId="urn:microsoft.com/office/officeart/2005/8/layout/hList1"/>
    <dgm:cxn modelId="{B812BEAB-4C8F-488A-B290-D38DDBC85454}" srcId="{DD6F519E-7796-4DE9-94A7-166EE0CF22D0}" destId="{786BE6FD-4948-4AD9-8F34-D2E486B0260B}" srcOrd="0" destOrd="0" parTransId="{725B4EC9-B5D2-440D-96BE-0C2187771665}" sibTransId="{6628412F-A903-49FA-AB5C-05EC07607410}"/>
    <dgm:cxn modelId="{B5F17F77-3FB0-42AD-9577-AA33767E5C6A}" srcId="{F9F0CCF6-6941-4C4B-8237-3FC490ED02F2}" destId="{2700BFD7-28A6-4DE2-B0F2-A62732D260CF}" srcOrd="0" destOrd="0" parTransId="{35AE73AD-5D99-4168-8D93-74FB4CE9050A}" sibTransId="{1340095F-8EC4-4D95-856C-A91C78FDE010}"/>
    <dgm:cxn modelId="{EF661AA5-8F2A-43BC-B3F6-CB38E909B6E5}" type="presOf" srcId="{65F2FC0B-125F-423D-8B50-C5852A55CF99}" destId="{9D066CBB-9397-4AE6-B04C-CCB10139E321}" srcOrd="0" destOrd="2" presId="urn:microsoft.com/office/officeart/2005/8/layout/hList1"/>
    <dgm:cxn modelId="{38D14A87-FADC-4450-B0CA-8E4DB385E45E}" srcId="{F9F0CCF6-6941-4C4B-8237-3FC490ED02F2}" destId="{76AC2740-BC2C-4940-A614-BC5E5E7B8E34}" srcOrd="2" destOrd="0" parTransId="{E1F54B88-6B3B-44F5-ACF0-C976435D5546}" sibTransId="{A3CEF6C6-503C-40FA-9B42-2B560BE0079C}"/>
    <dgm:cxn modelId="{53232F85-F3CF-4D0C-87E2-21699D046A9D}" type="presOf" srcId="{76AC2740-BC2C-4940-A614-BC5E5E7B8E34}" destId="{A7DF83A7-346C-4FDC-BD7E-A54E6BC20C91}" srcOrd="0" destOrd="2" presId="urn:microsoft.com/office/officeart/2005/8/layout/hList1"/>
    <dgm:cxn modelId="{6F86376B-7F6E-46B0-AC51-C6043738B0F8}" srcId="{B8A7A037-9818-48FA-B991-BDB11D5F4549}" destId="{F9F0CCF6-6941-4C4B-8237-3FC490ED02F2}" srcOrd="0" destOrd="0" parTransId="{593068E8-4B2C-413E-A190-D027313DF6FF}" sibTransId="{94967CB2-94BA-4E61-945F-95F9CFA64A1C}"/>
    <dgm:cxn modelId="{112C30AE-FAEA-40F9-A129-2DD3C0A4A93E}" type="presOf" srcId="{2700BFD7-28A6-4DE2-B0F2-A62732D260CF}" destId="{A7DF83A7-346C-4FDC-BD7E-A54E6BC20C91}" srcOrd="0" destOrd="0" presId="urn:microsoft.com/office/officeart/2005/8/layout/hList1"/>
    <dgm:cxn modelId="{16F5C537-F7E3-499A-BE35-B564603CC54B}" srcId="{DD6F519E-7796-4DE9-94A7-166EE0CF22D0}" destId="{65F2FC0B-125F-423D-8B50-C5852A55CF99}" srcOrd="2" destOrd="0" parTransId="{1CB7B102-E8B7-40A9-BF61-E0E0C7D31238}" sibTransId="{53300113-FB31-4EC9-8D3E-92DE29269B34}"/>
    <dgm:cxn modelId="{98FDDA1F-C7C0-456E-A198-BC4BBAFDF298}" srcId="{F9F0CCF6-6941-4C4B-8237-3FC490ED02F2}" destId="{309CC687-EB13-4F4A-B138-0E840480AA62}" srcOrd="4" destOrd="0" parTransId="{D0FE0752-1F07-434C-B072-FB0ED2CF9FEE}" sibTransId="{FF46CD3B-17C0-4712-880B-36B46F6E646E}"/>
    <dgm:cxn modelId="{1E249CE5-82F7-4705-9712-4EDBCEF545AB}" type="presOf" srcId="{B8A7A037-9818-48FA-B991-BDB11D5F4549}" destId="{AB43A900-F6E9-4492-8C07-34C8D1F38A32}" srcOrd="0" destOrd="0" presId="urn:microsoft.com/office/officeart/2005/8/layout/hList1"/>
    <dgm:cxn modelId="{D93D42F2-A60B-43B5-860A-C2E004D24A0C}" type="presOf" srcId="{F9F0CCF6-6941-4C4B-8237-3FC490ED02F2}" destId="{2EE1C57E-8743-456F-88DC-A2970DFD3E6B}" srcOrd="0" destOrd="0" presId="urn:microsoft.com/office/officeart/2005/8/layout/hList1"/>
    <dgm:cxn modelId="{54E5FD55-A56D-4196-AC14-BBCD67771D10}" type="presOf" srcId="{95DA3141-DF3C-4D7A-AFE6-601F3A849FA7}" destId="{A7DF83A7-346C-4FDC-BD7E-A54E6BC20C91}" srcOrd="0" destOrd="3" presId="urn:microsoft.com/office/officeart/2005/8/layout/hList1"/>
    <dgm:cxn modelId="{6478EBD7-4082-4F00-801F-94203046EF22}" type="presParOf" srcId="{AB43A900-F6E9-4492-8C07-34C8D1F38A32}" destId="{50014BA4-3FA9-4644-932E-98CC0637D06F}" srcOrd="0" destOrd="0" presId="urn:microsoft.com/office/officeart/2005/8/layout/hList1"/>
    <dgm:cxn modelId="{96CABC9A-6352-4E3D-9353-647A37E3B665}" type="presParOf" srcId="{50014BA4-3FA9-4644-932E-98CC0637D06F}" destId="{2EE1C57E-8743-456F-88DC-A2970DFD3E6B}" srcOrd="0" destOrd="0" presId="urn:microsoft.com/office/officeart/2005/8/layout/hList1"/>
    <dgm:cxn modelId="{9005D757-5983-4C76-885A-DA6601AEBF7D}" type="presParOf" srcId="{50014BA4-3FA9-4644-932E-98CC0637D06F}" destId="{A7DF83A7-346C-4FDC-BD7E-A54E6BC20C91}" srcOrd="1" destOrd="0" presId="urn:microsoft.com/office/officeart/2005/8/layout/hList1"/>
    <dgm:cxn modelId="{80AD6155-9CFA-4E27-A70C-19836F65B2C6}" type="presParOf" srcId="{AB43A900-F6E9-4492-8C07-34C8D1F38A32}" destId="{C6A63FC2-046B-4E45-A04F-CEBA64A78A51}" srcOrd="1" destOrd="0" presId="urn:microsoft.com/office/officeart/2005/8/layout/hList1"/>
    <dgm:cxn modelId="{E6B71550-C4DC-45B3-A4EC-3DFCCBC0FC13}" type="presParOf" srcId="{AB43A900-F6E9-4492-8C07-34C8D1F38A32}" destId="{DDF8EC48-CC27-4853-8C06-A81711B41C2F}" srcOrd="2" destOrd="0" presId="urn:microsoft.com/office/officeart/2005/8/layout/hList1"/>
    <dgm:cxn modelId="{CB7055C0-D7C5-48DB-A83D-84F6BC6DF75B}" type="presParOf" srcId="{DDF8EC48-CC27-4853-8C06-A81711B41C2F}" destId="{FD8855AC-EFEC-4692-A09C-47079D8F4F55}" srcOrd="0" destOrd="0" presId="urn:microsoft.com/office/officeart/2005/8/layout/hList1"/>
    <dgm:cxn modelId="{D05E93B4-8D15-4F7B-AE68-EF03DDF5DE24}" type="presParOf" srcId="{DDF8EC48-CC27-4853-8C06-A81711B41C2F}" destId="{9D066CBB-9397-4AE6-B04C-CCB10139E3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58A7B-CCF7-4385-8608-209F5DDAA2D1}">
      <dsp:nvSpPr>
        <dsp:cNvPr id="0" name=""/>
        <dsp:cNvSpPr/>
      </dsp:nvSpPr>
      <dsp:spPr>
        <a:xfrm>
          <a:off x="0" y="30653"/>
          <a:ext cx="3276600" cy="432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  <a:endParaRPr lang="es-CO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653"/>
        <a:ext cx="3276600" cy="432000"/>
      </dsp:txXfrm>
    </dsp:sp>
    <dsp:sp modelId="{79E03444-0564-4983-90DB-E2A8566A65B9}">
      <dsp:nvSpPr>
        <dsp:cNvPr id="0" name=""/>
        <dsp:cNvSpPr/>
      </dsp:nvSpPr>
      <dsp:spPr>
        <a:xfrm>
          <a:off x="0" y="462653"/>
          <a:ext cx="3276600" cy="3623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Éxito = Flores de calidad en el momento indicado</a:t>
          </a:r>
          <a:endParaRPr lang="es-CO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Inferencias empíricas dan como resultado altos errores de estimación.</a:t>
          </a:r>
          <a:endParaRPr lang="es-CO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Planificación basado en la acumulación de Grados Día Desarrollo.</a:t>
          </a:r>
          <a:endParaRPr lang="es-CO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 sencillo y adaptable que permite estimaciones más acertadas de tiempos de cosecha.</a:t>
          </a:r>
          <a:endParaRPr lang="es-CO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2653"/>
        <a:ext cx="3276600" cy="3623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58A7B-CCF7-4385-8608-209F5DDAA2D1}">
      <dsp:nvSpPr>
        <dsp:cNvPr id="0" name=""/>
        <dsp:cNvSpPr/>
      </dsp:nvSpPr>
      <dsp:spPr>
        <a:xfrm>
          <a:off x="0" y="76613"/>
          <a:ext cx="3048000" cy="60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IMPORTANCIA DE LA FLORICULTURA</a:t>
          </a:r>
          <a:endParaRPr lang="es-CO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6613"/>
        <a:ext cx="3048000" cy="603600"/>
      </dsp:txXfrm>
    </dsp:sp>
    <dsp:sp modelId="{79E03444-0564-4983-90DB-E2A8566A65B9}">
      <dsp:nvSpPr>
        <dsp:cNvPr id="0" name=""/>
        <dsp:cNvSpPr/>
      </dsp:nvSpPr>
      <dsp:spPr>
        <a:xfrm>
          <a:off x="0" y="756828"/>
          <a:ext cx="3048000" cy="33598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1983 auge de la floricultura en el Ecuador.</a:t>
          </a:r>
          <a:endParaRPr lang="es-C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Rosas: primer cultivo de exportación en el sector florícola</a:t>
          </a:r>
          <a:endParaRPr lang="es-C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Pichincha, Cotopaxi y Azuay</a:t>
          </a:r>
          <a:endParaRPr lang="es-C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el 2016, su participación en el PIB fue de 0,71%</a:t>
          </a:r>
          <a:endParaRPr lang="es-C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56828"/>
        <a:ext cx="3048000" cy="3359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D3704-D796-4C04-8375-4CC2BF23A685}">
      <dsp:nvSpPr>
        <dsp:cNvPr id="0" name=""/>
        <dsp:cNvSpPr/>
      </dsp:nvSpPr>
      <dsp:spPr>
        <a:xfrm>
          <a:off x="684" y="666947"/>
          <a:ext cx="1459841" cy="87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VEGETATIVA</a:t>
          </a:r>
          <a:endParaRPr lang="es-CO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38" y="692601"/>
        <a:ext cx="1408533" cy="824596"/>
      </dsp:txXfrm>
    </dsp:sp>
    <dsp:sp modelId="{E735D780-C1D7-44DA-B0FC-BBD370D7CBCE}">
      <dsp:nvSpPr>
        <dsp:cNvPr id="0" name=""/>
        <dsp:cNvSpPr/>
      </dsp:nvSpPr>
      <dsp:spPr>
        <a:xfrm>
          <a:off x="1606509" y="923879"/>
          <a:ext cx="309486" cy="362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/>
        </a:p>
      </dsp:txBody>
      <dsp:txXfrm>
        <a:off x="1606509" y="996287"/>
        <a:ext cx="216640" cy="217224"/>
      </dsp:txXfrm>
    </dsp:sp>
    <dsp:sp modelId="{0B8C60AE-4401-4A7C-96FC-F91C9142F002}">
      <dsp:nvSpPr>
        <dsp:cNvPr id="0" name=""/>
        <dsp:cNvSpPr/>
      </dsp:nvSpPr>
      <dsp:spPr>
        <a:xfrm>
          <a:off x="2044462" y="666947"/>
          <a:ext cx="1459841" cy="87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PRODUCTIVA</a:t>
          </a:r>
          <a:endParaRPr lang="es-CO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0116" y="692601"/>
        <a:ext cx="1408533" cy="824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BE1A0-FAF3-4364-B811-B46FFAA6BEAB}">
      <dsp:nvSpPr>
        <dsp:cNvPr id="0" name=""/>
        <dsp:cNvSpPr/>
      </dsp:nvSpPr>
      <dsp:spPr>
        <a:xfrm rot="16200000">
          <a:off x="-772895" y="775860"/>
          <a:ext cx="4584493" cy="3032772"/>
        </a:xfrm>
        <a:prstGeom prst="flowChartManualOperation">
          <a:avLst/>
        </a:prstGeom>
        <a:solidFill>
          <a:srgbClr val="99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CULTIVO DE ROSA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-Planta perenne que forma tallos  florales de manera continua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-Temperatura: diurna de 28°C y nocturna de 12°C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-De 5 a 6 horas de luz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-HR entre el 60 – 80%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-Presenta diversas etapas fenológicas que van desde una yema axilar hasta un tallo listo para la cosecha.</a:t>
          </a:r>
        </a:p>
      </dsp:txBody>
      <dsp:txXfrm rot="5400000">
        <a:off x="2966" y="916898"/>
        <a:ext cx="3032772" cy="27506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EFCEF-F954-4E77-9CFF-0FE3AFCAAB4E}">
      <dsp:nvSpPr>
        <dsp:cNvPr id="0" name=""/>
        <dsp:cNvSpPr/>
      </dsp:nvSpPr>
      <dsp:spPr>
        <a:xfrm rot="16200000">
          <a:off x="-1012827" y="1014719"/>
          <a:ext cx="3886200" cy="1856761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9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-Cantidad de calor que acumula un organismo por día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-Acumulación en función del tiempo y temperatura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-Cada fase de desarrollo requiere de un mínimo de acumulación de temperatura  </a:t>
          </a:r>
          <a:endParaRPr lang="es-CO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892" y="777240"/>
        <a:ext cx="1856761" cy="2331720"/>
      </dsp:txXfrm>
    </dsp:sp>
    <dsp:sp modelId="{05E6CA55-2EE1-464C-B0A6-AB0C2E4B0D81}">
      <dsp:nvSpPr>
        <dsp:cNvPr id="0" name=""/>
        <dsp:cNvSpPr/>
      </dsp:nvSpPr>
      <dsp:spPr>
        <a:xfrm rot="16200000">
          <a:off x="966481" y="1014719"/>
          <a:ext cx="3886200" cy="1856761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9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-Índice de calor aprovechable por la planta basado en temperaturas máximas y mínimas diarias 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-Indicador de crecimiento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981200" y="777240"/>
        <a:ext cx="1856761" cy="2331720"/>
      </dsp:txXfrm>
    </dsp:sp>
    <dsp:sp modelId="{CAF55CE8-5C3F-4684-B72D-BF9E99FEC6E8}">
      <dsp:nvSpPr>
        <dsp:cNvPr id="0" name=""/>
        <dsp:cNvSpPr/>
      </dsp:nvSpPr>
      <dsp:spPr>
        <a:xfrm rot="16200000">
          <a:off x="2979209" y="1014719"/>
          <a:ext cx="3886200" cy="1856761"/>
        </a:xfrm>
        <a:prstGeom prst="flowChartManualOperation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9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ES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radiación fotosintéticamente activa (PAR) impulsa la fotosíntesis de las plantas.</a:t>
          </a:r>
          <a:endParaRPr lang="es-CO" sz="1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ES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integral de luz diaria (DLI) </a:t>
          </a:r>
          <a:r>
            <a:rPr lang="es-ES" sz="1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es-ES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luz acumulada es la cantidad de PAR recibida cada día.</a:t>
          </a:r>
          <a:endParaRPr lang="es-CO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993928" y="777240"/>
        <a:ext cx="1856761" cy="2331720"/>
      </dsp:txXfrm>
    </dsp:sp>
    <dsp:sp modelId="{AD0B8E03-A2BD-4F27-9E93-99EB4804D47D}">
      <dsp:nvSpPr>
        <dsp:cNvPr id="0" name=""/>
        <dsp:cNvSpPr/>
      </dsp:nvSpPr>
      <dsp:spPr>
        <a:xfrm rot="16200000">
          <a:off x="4975227" y="1014719"/>
          <a:ext cx="3886200" cy="1856761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229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-Cantidad de hojas acumuladas en cualquier momento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-Índice numérico de la edad de desarrollo de una planta o de un tallo en crecimiento</a:t>
          </a:r>
          <a:endParaRPr lang="es-CO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989946" y="777240"/>
        <a:ext cx="1856761" cy="23317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7E66-6173-47CA-B4A2-1D2CA94326A0}">
      <dsp:nvSpPr>
        <dsp:cNvPr id="0" name=""/>
        <dsp:cNvSpPr/>
      </dsp:nvSpPr>
      <dsp:spPr>
        <a:xfrm>
          <a:off x="1542254" y="344222"/>
          <a:ext cx="4366252" cy="4366252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dos factores: Variedad y estado fenológico</a:t>
          </a:r>
        </a:p>
      </dsp:txBody>
      <dsp:txXfrm>
        <a:off x="3916144" y="1149900"/>
        <a:ext cx="1481407" cy="1455417"/>
      </dsp:txXfrm>
    </dsp:sp>
    <dsp:sp modelId="{AE863D26-6F4D-4BCA-B697-7D920E5E0610}">
      <dsp:nvSpPr>
        <dsp:cNvPr id="0" name=""/>
        <dsp:cNvSpPr/>
      </dsp:nvSpPr>
      <dsp:spPr>
        <a:xfrm>
          <a:off x="1361938" y="480807"/>
          <a:ext cx="4366252" cy="4366252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Prueba de comparación de medias de LSD Fisher</a:t>
          </a:r>
          <a:endParaRPr lang="es-CO" sz="1600" kern="1200" dirty="0">
            <a:solidFill>
              <a:schemeClr val="tx1"/>
            </a:solidFill>
          </a:endParaRPr>
        </a:p>
      </dsp:txBody>
      <dsp:txXfrm>
        <a:off x="2557460" y="3235705"/>
        <a:ext cx="1975209" cy="1351459"/>
      </dsp:txXfrm>
    </dsp:sp>
    <dsp:sp modelId="{CAC4C00C-12BF-452C-B319-31577E46B928}">
      <dsp:nvSpPr>
        <dsp:cNvPr id="0" name=""/>
        <dsp:cNvSpPr/>
      </dsp:nvSpPr>
      <dsp:spPr>
        <a:xfrm>
          <a:off x="1357441" y="382217"/>
          <a:ext cx="4366252" cy="4366252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DCA</a:t>
          </a:r>
          <a:endParaRPr lang="es-CO" sz="1800" kern="1200" dirty="0">
            <a:solidFill>
              <a:schemeClr val="tx1"/>
            </a:solidFill>
          </a:endParaRPr>
        </a:p>
      </dsp:txBody>
      <dsp:txXfrm>
        <a:off x="1825254" y="1239874"/>
        <a:ext cx="1481407" cy="14554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2D9E1-E474-43A4-876B-976286A33C41}">
      <dsp:nvSpPr>
        <dsp:cNvPr id="0" name=""/>
        <dsp:cNvSpPr/>
      </dsp:nvSpPr>
      <dsp:spPr>
        <a:xfrm>
          <a:off x="0" y="682625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Grados Día Desarrollo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82625"/>
        <a:ext cx="2095500" cy="1257299"/>
      </dsp:txXfrm>
    </dsp:sp>
    <dsp:sp modelId="{6A108355-1AB4-412D-9FFB-BD1F6825AC09}">
      <dsp:nvSpPr>
        <dsp:cNvPr id="0" name=""/>
        <dsp:cNvSpPr/>
      </dsp:nvSpPr>
      <dsp:spPr>
        <a:xfrm>
          <a:off x="4572003" y="609601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Luz acumulada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2003" y="609601"/>
        <a:ext cx="2095500" cy="1257299"/>
      </dsp:txXfrm>
    </dsp:sp>
    <dsp:sp modelId="{084838D2-273D-48AA-AF36-86F9C5B6B1FF}">
      <dsp:nvSpPr>
        <dsp:cNvPr id="0" name=""/>
        <dsp:cNvSpPr/>
      </dsp:nvSpPr>
      <dsp:spPr>
        <a:xfrm>
          <a:off x="2319802" y="685805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Duración en días de los estados fenológicos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9802" y="685805"/>
        <a:ext cx="2095500" cy="1257299"/>
      </dsp:txXfrm>
    </dsp:sp>
    <dsp:sp modelId="{526B9C6F-043B-4744-AC9E-1D89499A50E2}">
      <dsp:nvSpPr>
        <dsp:cNvPr id="0" name=""/>
        <dsp:cNvSpPr/>
      </dsp:nvSpPr>
      <dsp:spPr>
        <a:xfrm>
          <a:off x="0" y="2149475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Humedad Relativa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49475"/>
        <a:ext cx="2095500" cy="1257299"/>
      </dsp:txXfrm>
    </dsp:sp>
    <dsp:sp modelId="{91B5A5C9-526F-46A6-9569-53BDE5A87EC7}">
      <dsp:nvSpPr>
        <dsp:cNvPr id="0" name=""/>
        <dsp:cNvSpPr/>
      </dsp:nvSpPr>
      <dsp:spPr>
        <a:xfrm>
          <a:off x="2305050" y="2149475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</a:t>
          </a:r>
          <a:r>
            <a:rPr lang="es-CO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Plastocrónico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5050" y="2149475"/>
        <a:ext cx="2095500" cy="1257299"/>
      </dsp:txXfrm>
    </dsp:sp>
    <dsp:sp modelId="{C2800E4E-80A8-4EE2-AD1C-1A01BD31A87C}">
      <dsp:nvSpPr>
        <dsp:cNvPr id="0" name=""/>
        <dsp:cNvSpPr/>
      </dsp:nvSpPr>
      <dsp:spPr>
        <a:xfrm>
          <a:off x="4610100" y="2149475"/>
          <a:ext cx="2095500" cy="125729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Longitud del tallo</a:t>
          </a:r>
          <a:endParaRPr lang="es-CO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0100" y="2149475"/>
        <a:ext cx="2095500" cy="12572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1C57E-8743-456F-88DC-A2970DFD3E6B}">
      <dsp:nvSpPr>
        <dsp:cNvPr id="0" name=""/>
        <dsp:cNvSpPr/>
      </dsp:nvSpPr>
      <dsp:spPr>
        <a:xfrm>
          <a:off x="2667" y="153924"/>
          <a:ext cx="2600324" cy="489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GDD</a:t>
          </a:r>
          <a:endParaRPr lang="es-CO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7" y="153924"/>
        <a:ext cx="2600324" cy="489600"/>
      </dsp:txXfrm>
    </dsp:sp>
    <dsp:sp modelId="{A7DF83A7-346C-4FDC-BD7E-A54E6BC20C91}">
      <dsp:nvSpPr>
        <dsp:cNvPr id="0" name=""/>
        <dsp:cNvSpPr/>
      </dsp:nvSpPr>
      <dsp:spPr>
        <a:xfrm>
          <a:off x="2667" y="643524"/>
          <a:ext cx="2600324" cy="32665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GDD desde el </a:t>
          </a:r>
          <a:r>
            <a:rPr lang="es-ES" sz="170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pinch</a:t>
          </a: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hasta la cosecha presentaron diferencias significativas para las cinco variedades de </a:t>
          </a:r>
          <a:r>
            <a:rPr lang="es-ES" sz="17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Rosa </a:t>
          </a:r>
          <a:r>
            <a:rPr lang="es-ES" sz="17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</a:t>
          </a:r>
          <a:r>
            <a:rPr lang="es-ES" sz="17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CO" sz="170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70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variedad Explorer  acumuló 1126,03 GDD en 127 días a diferencia de la variedad Hot Merengue que acumuló 733, 56 GDD en 84 días.</a:t>
          </a:r>
          <a:endParaRPr lang="es-CO" sz="1700" kern="1200" dirty="0"/>
        </a:p>
      </dsp:txBody>
      <dsp:txXfrm>
        <a:off x="2667" y="643524"/>
        <a:ext cx="2600324" cy="3266550"/>
      </dsp:txXfrm>
    </dsp:sp>
    <dsp:sp modelId="{1F576E77-BFEC-49FF-B441-6A7E5D89341F}">
      <dsp:nvSpPr>
        <dsp:cNvPr id="0" name=""/>
        <dsp:cNvSpPr/>
      </dsp:nvSpPr>
      <dsp:spPr>
        <a:xfrm>
          <a:off x="2967037" y="153924"/>
          <a:ext cx="2600324" cy="489600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Luz acumulada</a:t>
          </a:r>
          <a:endParaRPr lang="es-CO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7037" y="153924"/>
        <a:ext cx="2600324" cy="489600"/>
      </dsp:txXfrm>
    </dsp:sp>
    <dsp:sp modelId="{BA515700-E148-4998-835B-CE5E4E63C21B}">
      <dsp:nvSpPr>
        <dsp:cNvPr id="0" name=""/>
        <dsp:cNvSpPr/>
      </dsp:nvSpPr>
      <dsp:spPr>
        <a:xfrm>
          <a:off x="2967037" y="643524"/>
          <a:ext cx="2600324" cy="3266550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promedio de luz acumulada por día osciló entre 32 y 34mol. m</a:t>
          </a:r>
          <a:r>
            <a:rPr lang="es-ES" sz="1700" i="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sz="1700" i="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-1</a:t>
          </a: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considerado de alta calidad para el cultivo de rosa.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Explorer fue la variedad que mayor cantidad de luz acumuló con </a:t>
          </a:r>
          <a:r>
            <a:rPr lang="es-EC" sz="1700" kern="120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4416,11 </a:t>
          </a:r>
          <a:r>
            <a:rPr lang="es-ES" sz="170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mol. m</a:t>
          </a:r>
          <a:r>
            <a:rPr lang="es-ES" sz="1700" i="0" kern="120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sz="170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sz="1700" i="0" kern="120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-1 </a:t>
          </a:r>
          <a:r>
            <a:rPr lang="es-ES" sz="170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mientras que Hot Merengue acumuló </a:t>
          </a:r>
          <a:r>
            <a:rPr lang="es-EC" sz="1700" kern="120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2867,63</a:t>
          </a:r>
          <a:r>
            <a:rPr lang="es-ES" sz="170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mol. m</a:t>
          </a:r>
          <a:r>
            <a:rPr lang="es-ES" sz="1700" i="0" kern="120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r>
            <a:rPr lang="es-ES" sz="170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.d</a:t>
          </a:r>
          <a:r>
            <a:rPr lang="es-ES" sz="1700" i="0" kern="1200" baseline="30000" smtClean="0">
              <a:latin typeface="Times New Roman" panose="02020603050405020304" pitchFamily="18" charset="0"/>
              <a:cs typeface="Times New Roman" panose="02020603050405020304" pitchFamily="18" charset="0"/>
            </a:rPr>
            <a:t>-1 </a:t>
          </a:r>
          <a:endParaRPr lang="es-CO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7037" y="643524"/>
        <a:ext cx="2600324" cy="3266550"/>
      </dsp:txXfrm>
    </dsp:sp>
    <dsp:sp modelId="{546429B4-2C42-48D5-8B42-B8FCB6DB8711}">
      <dsp:nvSpPr>
        <dsp:cNvPr id="0" name=""/>
        <dsp:cNvSpPr/>
      </dsp:nvSpPr>
      <dsp:spPr>
        <a:xfrm>
          <a:off x="5931407" y="153924"/>
          <a:ext cx="2600324" cy="48960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Humedad relativa</a:t>
          </a:r>
          <a:endParaRPr lang="es-CO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1407" y="153924"/>
        <a:ext cx="2600324" cy="489600"/>
      </dsp:txXfrm>
    </dsp:sp>
    <dsp:sp modelId="{A387ACF8-A211-4A84-B76F-9E5726B4CF0A}">
      <dsp:nvSpPr>
        <dsp:cNvPr id="0" name=""/>
        <dsp:cNvSpPr/>
      </dsp:nvSpPr>
      <dsp:spPr>
        <a:xfrm>
          <a:off x="5931407" y="643524"/>
          <a:ext cx="2600324" cy="326655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porcentajes de humedad relativa estuvieron entre 75% y 82% durante todo el ciclo de cultivo para todas las variedades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700" kern="1200" dirty="0"/>
        </a:p>
      </dsp:txBody>
      <dsp:txXfrm>
        <a:off x="5931407" y="643524"/>
        <a:ext cx="2600324" cy="32665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1C57E-8743-456F-88DC-A2970DFD3E6B}">
      <dsp:nvSpPr>
        <dsp:cNvPr id="0" name=""/>
        <dsp:cNvSpPr/>
      </dsp:nvSpPr>
      <dsp:spPr>
        <a:xfrm>
          <a:off x="41" y="39077"/>
          <a:ext cx="3987998" cy="46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Correlación de variables</a:t>
          </a:r>
          <a:endParaRPr lang="es-C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" y="39077"/>
        <a:ext cx="3987998" cy="460800"/>
      </dsp:txXfrm>
    </dsp:sp>
    <dsp:sp modelId="{A7DF83A7-346C-4FDC-BD7E-A54E6BC20C91}">
      <dsp:nvSpPr>
        <dsp:cNvPr id="0" name=""/>
        <dsp:cNvSpPr/>
      </dsp:nvSpPr>
      <dsp:spPr>
        <a:xfrm>
          <a:off x="41" y="499877"/>
          <a:ext cx="3987998" cy="28987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Existió una alta correlación entre los variables Grados Día Desarrollo y luz acumulada (r=0,97).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Grados Día Desarrollo </a:t>
          </a:r>
          <a:r>
            <a:rPr lang="es-ES" sz="16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 luz acumulada se ajustaron a un modelo </a:t>
          </a: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logarítmico   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s-ES" sz="1600" b="0" i="0" kern="1200">
                  <a:latin typeface="Cambria Math" panose="02040503050406030204" pitchFamily="18" charset="0"/>
                </a:rPr>
                <m:t>f</m:t>
              </m:r>
              <m:d>
                <m:dPr>
                  <m:ctrlPr>
                    <a:rPr lang="es-CO" sz="1600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m:rPr>
                      <m:sty m:val="p"/>
                    </m:rPr>
                    <a:rPr lang="es-ES" sz="1600" b="0" i="0" kern="1200">
                      <a:latin typeface="Cambria Math" panose="02040503050406030204" pitchFamily="18" charset="0"/>
                    </a:rPr>
                    <m:t>x</m:t>
                  </m:r>
                </m:e>
              </m:d>
              <m:r>
                <a:rPr lang="es-ES" sz="1600" b="0" i="0" kern="1200">
                  <a:latin typeface="Cambria Math" panose="02040503050406030204" pitchFamily="18" charset="0"/>
                </a:rPr>
                <m:t>=</m:t>
              </m:r>
              <m:r>
                <m:rPr>
                  <m:sty m:val="p"/>
                </m:rPr>
                <a:rPr lang="es-ES" sz="1600" b="0" i="0" kern="1200">
                  <a:latin typeface="Cambria Math" panose="02040503050406030204" pitchFamily="18" charset="0"/>
                </a:rPr>
                <m:t>c</m:t>
              </m:r>
              <m:r>
                <a:rPr lang="es-ES" sz="1600" b="0" i="0" kern="1200">
                  <a:latin typeface="Cambria Math" panose="02040503050406030204" pitchFamily="18" charset="0"/>
                </a:rPr>
                <m:t>+ </m:t>
              </m:r>
              <m:f>
                <m:fPr>
                  <m:ctrlPr>
                    <a:rPr lang="es-CO" sz="16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m:rPr>
                      <m:sty m:val="p"/>
                    </m:rPr>
                    <a:rPr lang="es-ES" sz="1600" b="0" i="0" kern="1200">
                      <a:latin typeface="Cambria Math" panose="02040503050406030204" pitchFamily="18" charset="0"/>
                    </a:rPr>
                    <m:t>d</m:t>
                  </m:r>
                  <m:r>
                    <a:rPr lang="es-ES" sz="1600" b="0" i="0" kern="1200">
                      <a:latin typeface="Cambria Math" panose="02040503050406030204" pitchFamily="18" charset="0"/>
                    </a:rPr>
                    <m:t>−</m:t>
                  </m:r>
                  <m:r>
                    <m:rPr>
                      <m:sty m:val="p"/>
                    </m:rPr>
                    <a:rPr lang="es-ES" sz="1600" b="0" i="0" kern="1200">
                      <a:latin typeface="Cambria Math" panose="02040503050406030204" pitchFamily="18" charset="0"/>
                    </a:rPr>
                    <m:t>c</m:t>
                  </m:r>
                </m:num>
                <m:den>
                  <m:r>
                    <a:rPr lang="es-ES" sz="1600" b="0" i="0" kern="1200">
                      <a:latin typeface="Cambria Math" panose="02040503050406030204" pitchFamily="18" charset="0"/>
                    </a:rPr>
                    <m:t>1+</m:t>
                  </m:r>
                  <m:func>
                    <m:funcPr>
                      <m:ctrlPr>
                        <a:rPr lang="es-CO" sz="1600" i="1" kern="1200">
                          <a:latin typeface="Cambria Math" panose="02040503050406030204" pitchFamily="18" charset="0"/>
                        </a:rPr>
                      </m:ctrlPr>
                    </m:funcPr>
                    <m:fName>
                      <m:r>
                        <m:rPr>
                          <m:sty m:val="p"/>
                        </m:rPr>
                        <a:rPr lang="es-ES" sz="1600" b="0" i="0" kern="1200">
                          <a:latin typeface="Cambria Math" panose="02040503050406030204" pitchFamily="18" charset="0"/>
                        </a:rPr>
                        <m:t>exp</m:t>
                      </m:r>
                    </m:fName>
                    <m:e>
                      <m:d>
                        <m:dPr>
                          <m:ctrlPr>
                            <a:rPr lang="es-CO" sz="1600" i="1" kern="120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S" sz="1600" b="0" i="0" kern="1200">
                              <a:latin typeface="Cambria Math" panose="020405030504060302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lang="es-CO" sz="1600" i="1" kern="120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S" sz="1600" b="0" i="0" kern="1200">
                                  <a:latin typeface="Cambria Math" panose="02040503050406030204" pitchFamily="18" charset="0"/>
                                </a:rPr>
                                <m:t>logx</m:t>
                              </m:r>
                              <m:r>
                                <a:rPr lang="es-ES" sz="1600" b="0" i="0" kern="12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s-ES" sz="1600" b="0" i="0" kern="1200">
                                  <a:latin typeface="Cambria Math" panose="02040503050406030204" pitchFamily="18" charset="0"/>
                                </a:rPr>
                                <m:t>loge</m:t>
                              </m:r>
                            </m:e>
                          </m:d>
                        </m:e>
                      </m:d>
                    </m:e>
                  </m:func>
                </m:den>
              </m:f>
            </m:oMath>
          </a14:m>
          <a:r>
            <a:rPr lang="es-ES" sz="16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, que a través de curvas </a:t>
          </a:r>
          <a:r>
            <a:rPr lang="es-ES" sz="16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sigmoidales</a:t>
          </a:r>
          <a:r>
            <a:rPr lang="es-ES" sz="16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describen el </a:t>
          </a: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comportamiento </a:t>
          </a:r>
          <a:r>
            <a:rPr lang="es-ES" sz="16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 </a:t>
          </a: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variedades </a:t>
          </a:r>
          <a:r>
            <a:rPr lang="es-ES" sz="16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 rosa.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</dsp:txBody>
      <dsp:txXfrm>
        <a:off x="41" y="499877"/>
        <a:ext cx="3987998" cy="2898720"/>
      </dsp:txXfrm>
    </dsp:sp>
    <dsp:sp modelId="{FD8855AC-EFEC-4692-A09C-47079D8F4F55}">
      <dsp:nvSpPr>
        <dsp:cNvPr id="0" name=""/>
        <dsp:cNvSpPr/>
      </dsp:nvSpPr>
      <dsp:spPr>
        <a:xfrm>
          <a:off x="4546359" y="39077"/>
          <a:ext cx="3987998" cy="46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Difusión</a:t>
          </a:r>
          <a:endParaRPr lang="es-CO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6359" y="39077"/>
        <a:ext cx="3987998" cy="460800"/>
      </dsp:txXfrm>
    </dsp:sp>
    <dsp:sp modelId="{9D066CBB-9397-4AE6-B04C-CCB10139E321}">
      <dsp:nvSpPr>
        <dsp:cNvPr id="0" name=""/>
        <dsp:cNvSpPr/>
      </dsp:nvSpPr>
      <dsp:spPr>
        <a:xfrm>
          <a:off x="4546359" y="499877"/>
          <a:ext cx="3987998" cy="28987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Mediante una presentación se dio a conocer los resultados obtenidos en esta investigación, los cuales tuvieron su primera aplicación predicción de fechas para el Valentín de 2018.</a:t>
          </a:r>
          <a:endParaRPr lang="es-CO" sz="1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6359" y="499877"/>
        <a:ext cx="3987998" cy="2898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103E4-71ED-4DA6-995C-53959D957139}" type="datetimeFigureOut">
              <a:rPr lang="es-EC" smtClean="0"/>
              <a:t>15/03/2018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B2AC0-8D24-4BBE-9665-372563CDC3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605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2AC0-8D24-4BBE-9665-372563CDC337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425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38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26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054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59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93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0E87-AB9D-4B09-B79A-E56DD13DDF7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1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525-E46F-47C0-AA38-88F615DC571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9E69-DBF2-4FEF-9840-6CF7AA3736E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F6C-BE3E-464A-B1C4-F554BE0319E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61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CE1E-163B-42C0-B577-C7A8C6D5C53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DD44-DFB8-4C08-8B1E-0F6CFDCFE4F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3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522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0959-95BD-415E-A034-AD5098DDAE1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25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4860-2968-4C2B-B519-149098EECE9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7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8C9D-3FA8-451C-8A0D-C6AB081758E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96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1FEE-1E73-4244-95AA-C5D686715E4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0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E587-1E63-4AE8-9080-5A83142AA55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23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154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650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44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583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5468-29BB-4B01-B0C9-B29BB5807CE5}" type="datetimeFigureOut">
              <a:rPr lang="es-CO" smtClean="0"/>
              <a:t>15/03/2018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6A8C-AB8B-4BDF-86E3-44254DF038E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7625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29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668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630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750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198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5400" y="5641029"/>
            <a:ext cx="2298391" cy="63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3403"/>
            <a:ext cx="1256031" cy="12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455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2F184-E5BD-4E9C-A669-72AB41F1F89B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15/03/2018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04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diagramData" Target="../diagrams/data6.xml"/><Relationship Id="rId18" Type="http://schemas.openxmlformats.org/officeDocument/2006/relationships/image" Target="../media/image2.jpg"/><Relationship Id="rId3" Type="http://schemas.openxmlformats.org/officeDocument/2006/relationships/image" Target="../media/image26.jpeg"/><Relationship Id="rId21" Type="http://schemas.microsoft.com/office/2007/relationships/hdphoto" Target="../media/hdphoto8.wdp"/><Relationship Id="rId7" Type="http://schemas.openxmlformats.org/officeDocument/2006/relationships/image" Target="../media/image15.png"/><Relationship Id="rId12" Type="http://schemas.openxmlformats.org/officeDocument/2006/relationships/image" Target="../media/image31.jpeg"/><Relationship Id="rId17" Type="http://schemas.microsoft.com/office/2007/relationships/diagramDrawing" Target="../diagrams/drawing6.xml"/><Relationship Id="rId2" Type="http://schemas.openxmlformats.org/officeDocument/2006/relationships/image" Target="../media/image25.jpeg"/><Relationship Id="rId16" Type="http://schemas.openxmlformats.org/officeDocument/2006/relationships/diagramColors" Target="../diagrams/colors6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image" Target="../media/image28.jpeg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20.png"/><Relationship Id="rId19" Type="http://schemas.openxmlformats.org/officeDocument/2006/relationships/image" Target="../media/image7.jpeg"/><Relationship Id="rId4" Type="http://schemas.openxmlformats.org/officeDocument/2006/relationships/image" Target="../media/image27.jpeg"/><Relationship Id="rId9" Type="http://schemas.microsoft.com/office/2007/relationships/hdphoto" Target="../media/hdphoto7.wdp"/><Relationship Id="rId1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.jp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g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7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emf"/><Relationship Id="rId7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11.png"/><Relationship Id="rId2" Type="http://schemas.openxmlformats.org/officeDocument/2006/relationships/image" Target="../media/image2.jp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Relationship Id="rId14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11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microsoft.com/office/2007/relationships/hdphoto" Target="../media/hdphoto1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2.jpg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3.wdp"/><Relationship Id="rId5" Type="http://schemas.openxmlformats.org/officeDocument/2006/relationships/image" Target="../media/image62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emf"/><Relationship Id="rId5" Type="http://schemas.openxmlformats.org/officeDocument/2006/relationships/package" Target="../embeddings/Documento_de_Microsoft_Word1.docx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5.xml"/><Relationship Id="rId6" Type="http://schemas.microsoft.com/office/2007/relationships/hdphoto" Target="../media/hdphoto10.wdp"/><Relationship Id="rId5" Type="http://schemas.openxmlformats.org/officeDocument/2006/relationships/image" Target="../media/image68.pn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2.doc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2.jpg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3.doc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2.jpg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4.wdp"/><Relationship Id="rId5" Type="http://schemas.openxmlformats.org/officeDocument/2006/relationships/image" Target="../media/image72.pn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microsoft.com/office/2007/relationships/hdphoto" Target="../media/hdphoto15.wdp"/><Relationship Id="rId4" Type="http://schemas.openxmlformats.org/officeDocument/2006/relationships/diagramLayout" Target="../diagrams/layout8.xml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16.wdp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jpg"/><Relationship Id="rId18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21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openxmlformats.org/officeDocument/2006/relationships/diagramColors" Target="../diagrams/colors4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18.jpeg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4.xml"/><Relationship Id="rId10" Type="http://schemas.microsoft.com/office/2007/relationships/hdphoto" Target="../media/hdphoto3.wdp"/><Relationship Id="rId19" Type="http://schemas.openxmlformats.org/officeDocument/2006/relationships/image" Target="../media/image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Relationship Id="rId1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56170" y="992230"/>
            <a:ext cx="9104630" cy="5577205"/>
          </a:xfrm>
          <a:custGeom>
            <a:avLst/>
            <a:gdLst/>
            <a:ahLst/>
            <a:cxnLst/>
            <a:rect l="l" t="t" r="r" b="b"/>
            <a:pathLst>
              <a:path w="9104630" h="5577205">
                <a:moveTo>
                  <a:pt x="785835" y="0"/>
                </a:moveTo>
                <a:lnTo>
                  <a:pt x="426601" y="0"/>
                </a:lnTo>
                <a:lnTo>
                  <a:pt x="426601" y="1806666"/>
                </a:lnTo>
                <a:lnTo>
                  <a:pt x="423043" y="1864524"/>
                </a:lnTo>
                <a:lnTo>
                  <a:pt x="419108" y="1921959"/>
                </a:lnTo>
                <a:lnTo>
                  <a:pt x="414796" y="1978966"/>
                </a:lnTo>
                <a:lnTo>
                  <a:pt x="410108" y="2035544"/>
                </a:lnTo>
                <a:lnTo>
                  <a:pt x="405046" y="2091689"/>
                </a:lnTo>
                <a:lnTo>
                  <a:pt x="399610" y="2147397"/>
                </a:lnTo>
                <a:lnTo>
                  <a:pt x="393801" y="2202666"/>
                </a:lnTo>
                <a:lnTo>
                  <a:pt x="387621" y="2257493"/>
                </a:lnTo>
                <a:lnTo>
                  <a:pt x="381071" y="2311873"/>
                </a:lnTo>
                <a:lnTo>
                  <a:pt x="374151" y="2365805"/>
                </a:lnTo>
                <a:lnTo>
                  <a:pt x="366863" y="2419285"/>
                </a:lnTo>
                <a:lnTo>
                  <a:pt x="359207" y="2472309"/>
                </a:lnTo>
                <a:lnTo>
                  <a:pt x="351186" y="2524875"/>
                </a:lnTo>
                <a:lnTo>
                  <a:pt x="342799" y="2576979"/>
                </a:lnTo>
                <a:lnTo>
                  <a:pt x="334048" y="2628619"/>
                </a:lnTo>
                <a:lnTo>
                  <a:pt x="324934" y="2679790"/>
                </a:lnTo>
                <a:lnTo>
                  <a:pt x="315457" y="2730491"/>
                </a:lnTo>
                <a:lnTo>
                  <a:pt x="305620" y="2780717"/>
                </a:lnTo>
                <a:lnTo>
                  <a:pt x="295423" y="2830465"/>
                </a:lnTo>
                <a:lnTo>
                  <a:pt x="284867" y="2879733"/>
                </a:lnTo>
                <a:lnTo>
                  <a:pt x="273954" y="2928517"/>
                </a:lnTo>
                <a:lnTo>
                  <a:pt x="262683" y="2976815"/>
                </a:lnTo>
                <a:lnTo>
                  <a:pt x="251057" y="3024622"/>
                </a:lnTo>
                <a:lnTo>
                  <a:pt x="239076" y="3071935"/>
                </a:lnTo>
                <a:lnTo>
                  <a:pt x="226667" y="3119022"/>
                </a:lnTo>
                <a:lnTo>
                  <a:pt x="214054" y="3165070"/>
                </a:lnTo>
                <a:lnTo>
                  <a:pt x="201015" y="3210884"/>
                </a:lnTo>
                <a:lnTo>
                  <a:pt x="187626" y="3256193"/>
                </a:lnTo>
                <a:lnTo>
                  <a:pt x="173887" y="3300992"/>
                </a:lnTo>
                <a:lnTo>
                  <a:pt x="159800" y="3345279"/>
                </a:lnTo>
                <a:lnTo>
                  <a:pt x="145366" y="3389050"/>
                </a:lnTo>
                <a:lnTo>
                  <a:pt x="130585" y="3432303"/>
                </a:lnTo>
                <a:lnTo>
                  <a:pt x="115459" y="3475034"/>
                </a:lnTo>
                <a:lnTo>
                  <a:pt x="99989" y="3517239"/>
                </a:lnTo>
                <a:lnTo>
                  <a:pt x="84176" y="3558917"/>
                </a:lnTo>
                <a:lnTo>
                  <a:pt x="68021" y="3600063"/>
                </a:lnTo>
                <a:lnTo>
                  <a:pt x="51524" y="3640674"/>
                </a:lnTo>
                <a:lnTo>
                  <a:pt x="34688" y="3680748"/>
                </a:lnTo>
                <a:lnTo>
                  <a:pt x="17513" y="3720281"/>
                </a:lnTo>
                <a:lnTo>
                  <a:pt x="0" y="3759270"/>
                </a:lnTo>
                <a:lnTo>
                  <a:pt x="0" y="5577146"/>
                </a:lnTo>
                <a:lnTo>
                  <a:pt x="9104504" y="5577146"/>
                </a:lnTo>
                <a:lnTo>
                  <a:pt x="9104504" y="4645750"/>
                </a:lnTo>
                <a:lnTo>
                  <a:pt x="3109653" y="4645750"/>
                </a:lnTo>
                <a:lnTo>
                  <a:pt x="3052086" y="4645403"/>
                </a:lnTo>
                <a:lnTo>
                  <a:pt x="2995464" y="4644365"/>
                </a:lnTo>
                <a:lnTo>
                  <a:pt x="2939780" y="4642636"/>
                </a:lnTo>
                <a:lnTo>
                  <a:pt x="2885025" y="4640218"/>
                </a:lnTo>
                <a:lnTo>
                  <a:pt x="2831191" y="4637112"/>
                </a:lnTo>
                <a:lnTo>
                  <a:pt x="2778272" y="4633321"/>
                </a:lnTo>
                <a:lnTo>
                  <a:pt x="2726259" y="4628844"/>
                </a:lnTo>
                <a:lnTo>
                  <a:pt x="2675145" y="4623685"/>
                </a:lnTo>
                <a:lnTo>
                  <a:pt x="2624921" y="4617843"/>
                </a:lnTo>
                <a:lnTo>
                  <a:pt x="2575579" y="4611322"/>
                </a:lnTo>
                <a:lnTo>
                  <a:pt x="2527113" y="4604121"/>
                </a:lnTo>
                <a:lnTo>
                  <a:pt x="2479514" y="4596243"/>
                </a:lnTo>
                <a:lnTo>
                  <a:pt x="2432775" y="4587690"/>
                </a:lnTo>
                <a:lnTo>
                  <a:pt x="2386887" y="4578461"/>
                </a:lnTo>
                <a:lnTo>
                  <a:pt x="2341843" y="4568560"/>
                </a:lnTo>
                <a:lnTo>
                  <a:pt x="2297635" y="4557988"/>
                </a:lnTo>
                <a:lnTo>
                  <a:pt x="2254256" y="4546745"/>
                </a:lnTo>
                <a:lnTo>
                  <a:pt x="2211697" y="4534833"/>
                </a:lnTo>
                <a:lnTo>
                  <a:pt x="2169951" y="4522255"/>
                </a:lnTo>
                <a:lnTo>
                  <a:pt x="2129010" y="4509010"/>
                </a:lnTo>
                <a:lnTo>
                  <a:pt x="2088866" y="4495102"/>
                </a:lnTo>
                <a:lnTo>
                  <a:pt x="2049511" y="4480531"/>
                </a:lnTo>
                <a:lnTo>
                  <a:pt x="2010938" y="4465298"/>
                </a:lnTo>
                <a:lnTo>
                  <a:pt x="1973139" y="4449406"/>
                </a:lnTo>
                <a:lnTo>
                  <a:pt x="1936106" y="4432855"/>
                </a:lnTo>
                <a:lnTo>
                  <a:pt x="1899831" y="4415647"/>
                </a:lnTo>
                <a:lnTo>
                  <a:pt x="1864307" y="4397784"/>
                </a:lnTo>
                <a:lnTo>
                  <a:pt x="1829525" y="4379266"/>
                </a:lnTo>
                <a:lnTo>
                  <a:pt x="1795478" y="4360096"/>
                </a:lnTo>
                <a:lnTo>
                  <a:pt x="1762158" y="4340275"/>
                </a:lnTo>
                <a:lnTo>
                  <a:pt x="1729558" y="4319805"/>
                </a:lnTo>
                <a:lnTo>
                  <a:pt x="1697669" y="4298686"/>
                </a:lnTo>
                <a:lnTo>
                  <a:pt x="1635995" y="4254509"/>
                </a:lnTo>
                <a:lnTo>
                  <a:pt x="1577074" y="4207758"/>
                </a:lnTo>
                <a:lnTo>
                  <a:pt x="1520843" y="4158442"/>
                </a:lnTo>
                <a:lnTo>
                  <a:pt x="1467240" y="4106575"/>
                </a:lnTo>
                <a:lnTo>
                  <a:pt x="1416203" y="4052168"/>
                </a:lnTo>
                <a:lnTo>
                  <a:pt x="1367670" y="3995232"/>
                </a:lnTo>
                <a:lnTo>
                  <a:pt x="1321578" y="3935779"/>
                </a:lnTo>
                <a:lnTo>
                  <a:pt x="1277865" y="3873821"/>
                </a:lnTo>
                <a:lnTo>
                  <a:pt x="1256881" y="3841906"/>
                </a:lnTo>
                <a:lnTo>
                  <a:pt x="1236469" y="3809369"/>
                </a:lnTo>
                <a:lnTo>
                  <a:pt x="1216620" y="3776212"/>
                </a:lnTo>
                <a:lnTo>
                  <a:pt x="1197327" y="3742436"/>
                </a:lnTo>
                <a:lnTo>
                  <a:pt x="1178582" y="3708042"/>
                </a:lnTo>
                <a:lnTo>
                  <a:pt x="1160378" y="3673032"/>
                </a:lnTo>
                <a:lnTo>
                  <a:pt x="1142706" y="3637408"/>
                </a:lnTo>
                <a:lnTo>
                  <a:pt x="1125558" y="3601170"/>
                </a:lnTo>
                <a:lnTo>
                  <a:pt x="1108928" y="3564320"/>
                </a:lnTo>
                <a:lnTo>
                  <a:pt x="1092806" y="3526861"/>
                </a:lnTo>
                <a:lnTo>
                  <a:pt x="1077186" y="3488792"/>
                </a:lnTo>
                <a:lnTo>
                  <a:pt x="1062060" y="3450117"/>
                </a:lnTo>
                <a:lnTo>
                  <a:pt x="1047419" y="3410835"/>
                </a:lnTo>
                <a:lnTo>
                  <a:pt x="1033256" y="3370949"/>
                </a:lnTo>
                <a:lnTo>
                  <a:pt x="1019564" y="3330460"/>
                </a:lnTo>
                <a:lnTo>
                  <a:pt x="1006334" y="3289369"/>
                </a:lnTo>
                <a:lnTo>
                  <a:pt x="993558" y="3247679"/>
                </a:lnTo>
                <a:lnTo>
                  <a:pt x="981230" y="3205390"/>
                </a:lnTo>
                <a:lnTo>
                  <a:pt x="969340" y="3162503"/>
                </a:lnTo>
                <a:lnTo>
                  <a:pt x="957814" y="3118752"/>
                </a:lnTo>
                <a:lnTo>
                  <a:pt x="946847" y="3074945"/>
                </a:lnTo>
                <a:lnTo>
                  <a:pt x="936228" y="3030277"/>
                </a:lnTo>
                <a:lnTo>
                  <a:pt x="926016" y="2985016"/>
                </a:lnTo>
                <a:lnTo>
                  <a:pt x="916205" y="2939166"/>
                </a:lnTo>
                <a:lnTo>
                  <a:pt x="906786" y="2892728"/>
                </a:lnTo>
                <a:lnTo>
                  <a:pt x="897752" y="2845703"/>
                </a:lnTo>
                <a:lnTo>
                  <a:pt x="889095" y="2798092"/>
                </a:lnTo>
                <a:lnTo>
                  <a:pt x="880806" y="2749898"/>
                </a:lnTo>
                <a:lnTo>
                  <a:pt x="872879" y="2701120"/>
                </a:lnTo>
                <a:lnTo>
                  <a:pt x="865305" y="2651762"/>
                </a:lnTo>
                <a:lnTo>
                  <a:pt x="858077" y="2601824"/>
                </a:lnTo>
                <a:lnTo>
                  <a:pt x="851186" y="2551308"/>
                </a:lnTo>
                <a:lnTo>
                  <a:pt x="844626" y="2500215"/>
                </a:lnTo>
                <a:lnTo>
                  <a:pt x="838388" y="2448547"/>
                </a:lnTo>
                <a:lnTo>
                  <a:pt x="832464" y="2396306"/>
                </a:lnTo>
                <a:lnTo>
                  <a:pt x="826848" y="2343492"/>
                </a:lnTo>
                <a:lnTo>
                  <a:pt x="821530" y="2290107"/>
                </a:lnTo>
                <a:lnTo>
                  <a:pt x="816503" y="2236152"/>
                </a:lnTo>
                <a:lnTo>
                  <a:pt x="811759" y="2181630"/>
                </a:lnTo>
                <a:lnTo>
                  <a:pt x="807291" y="2126541"/>
                </a:lnTo>
                <a:lnTo>
                  <a:pt x="803091" y="2070888"/>
                </a:lnTo>
                <a:lnTo>
                  <a:pt x="799151" y="2014670"/>
                </a:lnTo>
                <a:lnTo>
                  <a:pt x="795463" y="1957891"/>
                </a:lnTo>
                <a:lnTo>
                  <a:pt x="792020" y="1900551"/>
                </a:lnTo>
                <a:lnTo>
                  <a:pt x="788813" y="1842652"/>
                </a:lnTo>
                <a:lnTo>
                  <a:pt x="785835" y="1784195"/>
                </a:lnTo>
                <a:lnTo>
                  <a:pt x="785835" y="0"/>
                </a:lnTo>
                <a:close/>
              </a:path>
            </a:pathLst>
          </a:custGeom>
          <a:solidFill>
            <a:srgbClr val="9EB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8863" y="1002962"/>
            <a:ext cx="157164" cy="471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8440" y="261620"/>
            <a:ext cx="792480" cy="789940"/>
          </a:xfrm>
          <a:custGeom>
            <a:avLst/>
            <a:gdLst/>
            <a:ahLst/>
            <a:cxnLst/>
            <a:rect l="l" t="t" r="r" b="b"/>
            <a:pathLst>
              <a:path w="792480" h="789940">
                <a:moveTo>
                  <a:pt x="396240" y="0"/>
                </a:moveTo>
                <a:lnTo>
                  <a:pt x="350030" y="2656"/>
                </a:lnTo>
                <a:lnTo>
                  <a:pt x="305386" y="10428"/>
                </a:lnTo>
                <a:lnTo>
                  <a:pt x="262606" y="23020"/>
                </a:lnTo>
                <a:lnTo>
                  <a:pt x="221985" y="40136"/>
                </a:lnTo>
                <a:lnTo>
                  <a:pt x="183822" y="61479"/>
                </a:lnTo>
                <a:lnTo>
                  <a:pt x="148413" y="86754"/>
                </a:lnTo>
                <a:lnTo>
                  <a:pt x="116057" y="115665"/>
                </a:lnTo>
                <a:lnTo>
                  <a:pt x="87050" y="147915"/>
                </a:lnTo>
                <a:lnTo>
                  <a:pt x="61690" y="183209"/>
                </a:lnTo>
                <a:lnTo>
                  <a:pt x="40274" y="221250"/>
                </a:lnTo>
                <a:lnTo>
                  <a:pt x="23100" y="261743"/>
                </a:lnTo>
                <a:lnTo>
                  <a:pt x="10465" y="304391"/>
                </a:lnTo>
                <a:lnTo>
                  <a:pt x="2665" y="348898"/>
                </a:lnTo>
                <a:lnTo>
                  <a:pt x="0" y="394969"/>
                </a:lnTo>
                <a:lnTo>
                  <a:pt x="2665" y="441041"/>
                </a:lnTo>
                <a:lnTo>
                  <a:pt x="10465" y="485548"/>
                </a:lnTo>
                <a:lnTo>
                  <a:pt x="23100" y="528196"/>
                </a:lnTo>
                <a:lnTo>
                  <a:pt x="40274" y="568689"/>
                </a:lnTo>
                <a:lnTo>
                  <a:pt x="61690" y="606730"/>
                </a:lnTo>
                <a:lnTo>
                  <a:pt x="87050" y="642024"/>
                </a:lnTo>
                <a:lnTo>
                  <a:pt x="116057" y="674274"/>
                </a:lnTo>
                <a:lnTo>
                  <a:pt x="148413" y="703185"/>
                </a:lnTo>
                <a:lnTo>
                  <a:pt x="183822" y="728460"/>
                </a:lnTo>
                <a:lnTo>
                  <a:pt x="221985" y="749803"/>
                </a:lnTo>
                <a:lnTo>
                  <a:pt x="262606" y="766919"/>
                </a:lnTo>
                <a:lnTo>
                  <a:pt x="305386" y="779511"/>
                </a:lnTo>
                <a:lnTo>
                  <a:pt x="350030" y="787283"/>
                </a:lnTo>
                <a:lnTo>
                  <a:pt x="396240" y="789939"/>
                </a:lnTo>
                <a:lnTo>
                  <a:pt x="442449" y="787283"/>
                </a:lnTo>
                <a:lnTo>
                  <a:pt x="487093" y="779511"/>
                </a:lnTo>
                <a:lnTo>
                  <a:pt x="529873" y="766919"/>
                </a:lnTo>
                <a:lnTo>
                  <a:pt x="570494" y="749803"/>
                </a:lnTo>
                <a:lnTo>
                  <a:pt x="608657" y="728460"/>
                </a:lnTo>
                <a:lnTo>
                  <a:pt x="644066" y="703185"/>
                </a:lnTo>
                <a:lnTo>
                  <a:pt x="676422" y="674274"/>
                </a:lnTo>
                <a:lnTo>
                  <a:pt x="705429" y="642024"/>
                </a:lnTo>
                <a:lnTo>
                  <a:pt x="730789" y="606730"/>
                </a:lnTo>
                <a:lnTo>
                  <a:pt x="752205" y="568689"/>
                </a:lnTo>
                <a:lnTo>
                  <a:pt x="769379" y="528196"/>
                </a:lnTo>
                <a:lnTo>
                  <a:pt x="782014" y="485548"/>
                </a:lnTo>
                <a:lnTo>
                  <a:pt x="789814" y="441041"/>
                </a:lnTo>
                <a:lnTo>
                  <a:pt x="792479" y="394969"/>
                </a:lnTo>
                <a:lnTo>
                  <a:pt x="789814" y="348898"/>
                </a:lnTo>
                <a:lnTo>
                  <a:pt x="782014" y="304391"/>
                </a:lnTo>
                <a:lnTo>
                  <a:pt x="769379" y="261743"/>
                </a:lnTo>
                <a:lnTo>
                  <a:pt x="752205" y="221250"/>
                </a:lnTo>
                <a:lnTo>
                  <a:pt x="730789" y="183209"/>
                </a:lnTo>
                <a:lnTo>
                  <a:pt x="705429" y="147915"/>
                </a:lnTo>
                <a:lnTo>
                  <a:pt x="676422" y="115665"/>
                </a:lnTo>
                <a:lnTo>
                  <a:pt x="644066" y="86754"/>
                </a:lnTo>
                <a:lnTo>
                  <a:pt x="608657" y="61479"/>
                </a:lnTo>
                <a:lnTo>
                  <a:pt x="570494" y="40136"/>
                </a:lnTo>
                <a:lnTo>
                  <a:pt x="529873" y="23020"/>
                </a:lnTo>
                <a:lnTo>
                  <a:pt x="487093" y="10428"/>
                </a:lnTo>
                <a:lnTo>
                  <a:pt x="442449" y="2656"/>
                </a:lnTo>
                <a:lnTo>
                  <a:pt x="39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r="172" b="22328"/>
          <a:stretch/>
        </p:blipFill>
        <p:spPr>
          <a:xfrm>
            <a:off x="381000" y="137160"/>
            <a:ext cx="3276601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26" y="140527"/>
            <a:ext cx="1071725" cy="96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8" t="77071" r="15457" b="10867"/>
          <a:stretch/>
        </p:blipFill>
        <p:spPr bwMode="auto">
          <a:xfrm>
            <a:off x="-56170" y="5559621"/>
            <a:ext cx="9220200" cy="11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762763" y="1104988"/>
            <a:ext cx="79645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9790" algn="ctr"/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DEPARTAMENTO DE CIENCIAS DE LA VIDA Y DE </a:t>
            </a:r>
            <a:r>
              <a:rPr lang="es-CO" sz="1600" b="1" spc="-5" dirty="0" smtClean="0">
                <a:latin typeface="Bell MT" panose="02020503060305020303" pitchFamily="18" charset="0"/>
                <a:cs typeface="Arial" panose="020B0604020202020204" pitchFamily="34" charset="0"/>
              </a:rPr>
              <a:t>LA AGRICULTURA</a:t>
            </a:r>
            <a:endParaRPr lang="es-CO" sz="1600" b="1" spc="-5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1600" b="1" spc="-5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spc="-5" dirty="0" smtClean="0">
                <a:latin typeface="Bell MT" panose="02020503060305020303" pitchFamily="18" charset="0"/>
                <a:cs typeface="Arial" panose="020B0604020202020204" pitchFamily="34" charset="0"/>
              </a:rPr>
              <a:t>CARRERA </a:t>
            </a:r>
            <a:r>
              <a:rPr lang="es-CO" sz="1600" b="1" dirty="0">
                <a:latin typeface="Bell MT" panose="02020503060305020303" pitchFamily="18" charset="0"/>
                <a:cs typeface="Arial" panose="020B0604020202020204" pitchFamily="34" charset="0"/>
              </a:rPr>
              <a:t>DE </a:t>
            </a:r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INGENIERÍA</a:t>
            </a:r>
            <a:r>
              <a:rPr lang="es-CO" sz="1600" b="1" spc="10" dirty="0">
                <a:latin typeface="Bell MT" panose="02020503060305020303" pitchFamily="18" charset="0"/>
                <a:cs typeface="Arial" panose="020B0604020202020204" pitchFamily="34" charset="0"/>
              </a:rPr>
              <a:t> </a:t>
            </a:r>
            <a:r>
              <a:rPr lang="es-CO" sz="1600" b="1" spc="-15" dirty="0" smtClean="0">
                <a:latin typeface="Bell MT" panose="02020503060305020303" pitchFamily="18" charset="0"/>
                <a:cs typeface="Arial" panose="020B0604020202020204" pitchFamily="34" charset="0"/>
              </a:rPr>
              <a:t>AGROPECUARIA</a:t>
            </a:r>
          </a:p>
          <a:p>
            <a:pPr marL="859790" algn="ctr"/>
            <a:endParaRPr lang="es-CO" sz="1600" b="1" spc="-15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TRABAJO </a:t>
            </a:r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DE </a:t>
            </a:r>
            <a:r>
              <a:rPr lang="es-CO" sz="1600" b="1" spc="-5" dirty="0" smtClean="0">
                <a:latin typeface="Bell MT" panose="02020503060305020303" pitchFamily="18" charset="0"/>
                <a:cs typeface="Arial" panose="020B0604020202020204" pitchFamily="34" charset="0"/>
              </a:rPr>
              <a:t>TITULACIÓN </a:t>
            </a:r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PREVIO </a:t>
            </a:r>
            <a:r>
              <a:rPr lang="es-CO" sz="1600" b="1" dirty="0">
                <a:latin typeface="Bell MT" panose="02020503060305020303" pitchFamily="18" charset="0"/>
                <a:cs typeface="Arial" panose="020B0604020202020204" pitchFamily="34" charset="0"/>
              </a:rPr>
              <a:t>A </a:t>
            </a:r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LA OBTENCIÓN DEL TÍTULO DE </a:t>
            </a:r>
            <a:r>
              <a:rPr lang="es-CO" sz="1600" b="1" spc="-10" dirty="0">
                <a:latin typeface="Bell MT" panose="02020503060305020303" pitchFamily="18" charset="0"/>
                <a:cs typeface="Arial" panose="020B0604020202020204" pitchFamily="34" charset="0"/>
              </a:rPr>
              <a:t>INGENIERO</a:t>
            </a:r>
            <a:r>
              <a:rPr lang="es-CO" sz="1600" b="1" spc="-20" dirty="0">
                <a:latin typeface="Bell MT" panose="02020503060305020303" pitchFamily="18" charset="0"/>
                <a:cs typeface="Arial" panose="020B0604020202020204" pitchFamily="34" charset="0"/>
              </a:rPr>
              <a:t> </a:t>
            </a:r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AGROPECUARIO</a:t>
            </a:r>
          </a:p>
          <a:p>
            <a:pPr marL="859790" algn="ctr"/>
            <a:endParaRPr lang="es-CO" sz="1600" b="1" spc="-10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1600" b="1" spc="-10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dirty="0" smtClean="0">
                <a:latin typeface="Bell MT" panose="02020503060305020303" pitchFamily="18" charset="0"/>
                <a:cs typeface="Arial" panose="020B0604020202020204" pitchFamily="34" charset="0"/>
              </a:rPr>
              <a:t>TEMA</a:t>
            </a:r>
            <a:r>
              <a:rPr lang="es-CO" sz="1600" b="1" dirty="0">
                <a:latin typeface="Bell MT" panose="02020503060305020303" pitchFamily="18" charset="0"/>
                <a:cs typeface="Arial" panose="020B0604020202020204" pitchFamily="34" charset="0"/>
              </a:rPr>
              <a:t>: </a:t>
            </a:r>
            <a:r>
              <a:rPr lang="es-CO" sz="2000" b="1" dirty="0">
                <a:latin typeface="Bell MT" panose="02020503060305020303" pitchFamily="18" charset="0"/>
                <a:cs typeface="Arial" panose="020B0604020202020204" pitchFamily="34" charset="0"/>
              </a:rPr>
              <a:t>“DETERMINACIÓN DE LA ACUMULACIÓN DE GRADOS DÍA DESARROLLO EN SEIS ESTADOS FENOLÓGICOS DE CINCO VARIEDADES DE </a:t>
            </a:r>
            <a:r>
              <a:rPr lang="es-CO" sz="2000" b="1" i="1" dirty="0">
                <a:latin typeface="Bell MT" panose="02020503060305020303" pitchFamily="18" charset="0"/>
                <a:cs typeface="Arial" panose="020B0604020202020204" pitchFamily="34" charset="0"/>
              </a:rPr>
              <a:t>Rosa </a:t>
            </a:r>
            <a:r>
              <a:rPr lang="es-CO" sz="2000" b="1" i="1" dirty="0" err="1">
                <a:latin typeface="Bell MT" panose="02020503060305020303" pitchFamily="18" charset="0"/>
                <a:cs typeface="Arial" panose="020B0604020202020204" pitchFamily="34" charset="0"/>
              </a:rPr>
              <a:t>sp</a:t>
            </a:r>
            <a:r>
              <a:rPr lang="es-CO" sz="2000" b="1" i="1" dirty="0" smtClean="0">
                <a:latin typeface="Bell MT" panose="02020503060305020303" pitchFamily="18" charset="0"/>
                <a:cs typeface="Arial" panose="020B0604020202020204" pitchFamily="34" charset="0"/>
              </a:rPr>
              <a:t>.</a:t>
            </a:r>
            <a:r>
              <a:rPr lang="es-CO" sz="2000" b="1" dirty="0" smtClean="0">
                <a:latin typeface="Bell MT" panose="02020503060305020303" pitchFamily="18" charset="0"/>
                <a:cs typeface="Arial" panose="020B0604020202020204" pitchFamily="34" charset="0"/>
              </a:rPr>
              <a:t>”</a:t>
            </a:r>
          </a:p>
          <a:p>
            <a:pPr marL="859790" algn="ctr"/>
            <a:endParaRPr lang="es-CO" sz="2000" b="1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2000" b="1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2000" b="1" dirty="0" smtClean="0">
                <a:latin typeface="Bell MT" panose="02020503060305020303" pitchFamily="18" charset="0"/>
                <a:cs typeface="Arial" panose="020B0604020202020204" pitchFamily="34" charset="0"/>
              </a:rPr>
              <a:t> </a:t>
            </a:r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AUTOR</a:t>
            </a:r>
            <a:r>
              <a:rPr lang="es-CO" sz="1600" b="1" spc="-10" dirty="0">
                <a:latin typeface="Bell MT" panose="02020503060305020303" pitchFamily="18" charset="0"/>
                <a:cs typeface="Arial" panose="020B0604020202020204" pitchFamily="34" charset="0"/>
              </a:rPr>
              <a:t>: TACO SANGOQUIZA JÉSSICA </a:t>
            </a:r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ESTEFANÍA</a:t>
            </a:r>
          </a:p>
          <a:p>
            <a:pPr marL="859790" algn="ctr"/>
            <a:endParaRPr lang="es-CO" sz="1600" b="1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spc="-5" dirty="0" smtClean="0">
                <a:latin typeface="Bell MT" panose="02020503060305020303" pitchFamily="18" charset="0"/>
                <a:cs typeface="Arial" panose="020B0604020202020204" pitchFamily="34" charset="0"/>
              </a:rPr>
              <a:t>DIRECTOR</a:t>
            </a:r>
            <a:r>
              <a:rPr lang="es-CO" sz="1600" b="1" spc="-5" dirty="0">
                <a:latin typeface="Bell MT" panose="02020503060305020303" pitchFamily="18" charset="0"/>
                <a:cs typeface="Arial" panose="020B0604020202020204" pitchFamily="34" charset="0"/>
              </a:rPr>
              <a:t>:  </a:t>
            </a:r>
            <a:r>
              <a:rPr lang="es-CO" sz="1600" b="1" dirty="0">
                <a:latin typeface="Bell MT" panose="02020503060305020303" pitchFamily="18" charset="0"/>
                <a:cs typeface="Arial" panose="020B0604020202020204" pitchFamily="34" charset="0"/>
              </a:rPr>
              <a:t>ING. </a:t>
            </a:r>
            <a:r>
              <a:rPr lang="es-CO" sz="1600" b="1" dirty="0" err="1">
                <a:latin typeface="Bell MT" panose="02020503060305020303" pitchFamily="18" charset="0"/>
                <a:cs typeface="Arial" panose="020B0604020202020204" pitchFamily="34" charset="0"/>
              </a:rPr>
              <a:t>M.Sc</a:t>
            </a:r>
            <a:r>
              <a:rPr lang="es-CO" sz="1600" b="1" dirty="0">
                <a:latin typeface="Bell MT" panose="02020503060305020303" pitchFamily="18" charset="0"/>
                <a:cs typeface="Arial" panose="020B0604020202020204" pitchFamily="34" charset="0"/>
              </a:rPr>
              <a:t>. NORMAN SORIA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 l="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0" y="3581400"/>
            <a:ext cx="4875428" cy="2209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  <a:p>
            <a:pPr algn="ctr"/>
            <a:endParaRPr lang="es-CO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43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60431" y="665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del lugar</a:t>
            </a:r>
            <a:br>
              <a:rPr lang="es-CO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investigación</a:t>
            </a:r>
            <a:endParaRPr lang="es-CO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idx="1"/>
          </p:nvPr>
        </p:nvSpPr>
        <p:spPr>
          <a:xfrm>
            <a:off x="993821" y="5068944"/>
            <a:ext cx="5787980" cy="950856"/>
          </a:xfrm>
        </p:spPr>
        <p:txBody>
          <a:bodyPr>
            <a:normAutofit fontScale="62500" lnSpcReduction="20000"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Jardines </a:t>
            </a:r>
            <a:r>
              <a:rPr lang="es-C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Piaveri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Cia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Ltda.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Parroquia José Guango Bajo, Cantón Latacunga, Provincia de Cotopaxi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6117"/>
            <a:ext cx="3352800" cy="3008283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2980" r="29704" b="17891"/>
          <a:stretch/>
        </p:blipFill>
        <p:spPr bwMode="auto">
          <a:xfrm>
            <a:off x="4592003" y="1722556"/>
            <a:ext cx="3795394" cy="3001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67400" y="3124200"/>
            <a:ext cx="914401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4" y="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821709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205" y="80390"/>
            <a:ext cx="8911589" cy="553998"/>
          </a:xfrm>
        </p:spPr>
        <p:txBody>
          <a:bodyPr>
            <a:normAutofit/>
          </a:bodyPr>
          <a:lstStyle/>
          <a:p>
            <a:pPr algn="r"/>
            <a:r>
              <a:rPr lang="es-EC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  <a:endParaRPr lang="es-EC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0031"/>
              </p:ext>
            </p:extLst>
          </p:nvPr>
        </p:nvGraphicFramePr>
        <p:xfrm>
          <a:off x="5257800" y="1355525"/>
          <a:ext cx="2743199" cy="223533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35655"/>
                <a:gridCol w="1607544"/>
              </a:tblGrid>
              <a:tr h="372556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725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V1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Akito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725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V2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725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V3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725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V4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Merengue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725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V5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Pink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Floyd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67275"/>
              </p:ext>
            </p:extLst>
          </p:nvPr>
        </p:nvGraphicFramePr>
        <p:xfrm>
          <a:off x="5333999" y="4324976"/>
          <a:ext cx="2667000" cy="219456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21625"/>
                <a:gridCol w="2045375"/>
              </a:tblGrid>
              <a:tr h="3295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Brotación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Botón Arroz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E3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Botón Arveja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E4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Botón Garbanzo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E5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Mostrando Color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E6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Cosecha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8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5105400" y="89808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Factor1: Variedades en estudio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57800" y="3845109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Factor2: Estados fenológicos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6667" r="21874" b="6161"/>
          <a:stretch/>
        </p:blipFill>
        <p:spPr>
          <a:xfrm>
            <a:off x="7620000" y="1752600"/>
            <a:ext cx="381000" cy="320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Marcador de contenido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t="4689" r="21471" b="7034"/>
          <a:stretch/>
        </p:blipFill>
        <p:spPr>
          <a:xfrm>
            <a:off x="7620000" y="2498603"/>
            <a:ext cx="381000" cy="36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22284" r="31190" b="18740"/>
          <a:stretch/>
        </p:blipFill>
        <p:spPr>
          <a:xfrm>
            <a:off x="7967996" y="2136664"/>
            <a:ext cx="381000" cy="36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3263" r="21058" b="14664"/>
          <a:stretch/>
        </p:blipFill>
        <p:spPr>
          <a:xfrm flipH="1">
            <a:off x="7935129" y="2887904"/>
            <a:ext cx="381000" cy="320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9104" r="18035" b="7034"/>
          <a:stretch/>
        </p:blipFill>
        <p:spPr>
          <a:xfrm>
            <a:off x="7619999" y="3228885"/>
            <a:ext cx="381000" cy="32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l="48422" t="18590" r="23414" b="38707"/>
          <a:stretch/>
        </p:blipFill>
        <p:spPr>
          <a:xfrm>
            <a:off x="7973229" y="4295430"/>
            <a:ext cx="304800" cy="391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C:\Users\dell\Desktop\fotos piaveri\DSC06916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17077" r="44183" b="30072"/>
          <a:stretch/>
        </p:blipFill>
        <p:spPr bwMode="auto">
          <a:xfrm>
            <a:off x="7676746" y="4701872"/>
            <a:ext cx="296483" cy="407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Marcador de contenido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6" t="26946" r="4344" b="39795"/>
          <a:stretch/>
        </p:blipFill>
        <p:spPr>
          <a:xfrm>
            <a:off x="7979536" y="5725452"/>
            <a:ext cx="326263" cy="44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Marcador de contenido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68" t="49120" r="65317" b="36099"/>
          <a:stretch/>
        </p:blipFill>
        <p:spPr>
          <a:xfrm>
            <a:off x="7973229" y="5052192"/>
            <a:ext cx="332570" cy="42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Marcador de contenido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12" t="38033" r="50073" b="45338"/>
          <a:stretch/>
        </p:blipFill>
        <p:spPr>
          <a:xfrm>
            <a:off x="7676746" y="5380597"/>
            <a:ext cx="288970" cy="344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6350" r="2810" b="1104"/>
          <a:stretch/>
        </p:blipFill>
        <p:spPr>
          <a:xfrm>
            <a:off x="7660648" y="6202948"/>
            <a:ext cx="340352" cy="33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707937641"/>
              </p:ext>
            </p:extLst>
          </p:nvPr>
        </p:nvGraphicFramePr>
        <p:xfrm>
          <a:off x="-1066800" y="898080"/>
          <a:ext cx="7315200" cy="519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0228"/>
            <a:ext cx="495837" cy="3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24917" y="-1936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431" y="934791"/>
            <a:ext cx="3977640" cy="898708"/>
          </a:xfrm>
        </p:spPr>
        <p:txBody>
          <a:bodyPr/>
          <a:lstStyle/>
          <a:p>
            <a:pPr marL="0" indent="0">
              <a:buNone/>
            </a:pPr>
            <a:r>
              <a:rPr lang="es-CO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Variedades</a:t>
            </a:r>
          </a:p>
          <a:p>
            <a:endParaRPr lang="es-CO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t="4689" r="21471" b="7034"/>
          <a:stretch/>
        </p:blipFill>
        <p:spPr>
          <a:xfrm>
            <a:off x="362076" y="1369660"/>
            <a:ext cx="2037333" cy="184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9104" r="18035" b="7034"/>
          <a:stretch/>
        </p:blipFill>
        <p:spPr>
          <a:xfrm>
            <a:off x="2304287" y="1351085"/>
            <a:ext cx="2035430" cy="1758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3263" r="21058" b="14664"/>
          <a:stretch/>
        </p:blipFill>
        <p:spPr>
          <a:xfrm>
            <a:off x="1350659" y="4910650"/>
            <a:ext cx="1836420" cy="1669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6667" r="21874" b="6161"/>
          <a:stretch/>
        </p:blipFill>
        <p:spPr>
          <a:xfrm>
            <a:off x="362076" y="3019873"/>
            <a:ext cx="2222884" cy="1871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22284" r="31190" b="18740"/>
          <a:stretch/>
        </p:blipFill>
        <p:spPr>
          <a:xfrm>
            <a:off x="2304288" y="3045780"/>
            <a:ext cx="2039112" cy="1872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Marcador de contenido 3"/>
          <p:cNvSpPr txBox="1">
            <a:spLocks/>
          </p:cNvSpPr>
          <p:nvPr/>
        </p:nvSpPr>
        <p:spPr>
          <a:xfrm>
            <a:off x="4876800" y="897735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CO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Equipos e instrumentos de campo</a:t>
            </a:r>
          </a:p>
          <a:p>
            <a:endParaRPr lang="es-CO" kern="0" dirty="0"/>
          </a:p>
        </p:txBody>
      </p:sp>
      <p:pic>
        <p:nvPicPr>
          <p:cNvPr id="21" name="Marcador de contenido 3"/>
          <p:cNvPicPr>
            <a:picLocks/>
          </p:cNvPicPr>
          <p:nvPr/>
        </p:nvPicPr>
        <p:blipFill rotWithShape="1">
          <a:blip r:embed="rId7"/>
          <a:srcRect l="44331" t="21768" r="41028" b="53232"/>
          <a:stretch/>
        </p:blipFill>
        <p:spPr bwMode="auto">
          <a:xfrm>
            <a:off x="4861023" y="1338908"/>
            <a:ext cx="19050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 descr="C:\Users\dell\Desktop\fotos piaveri\DSC0685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4" t="26364" r="38697" b="24827"/>
          <a:stretch/>
        </p:blipFill>
        <p:spPr bwMode="auto">
          <a:xfrm>
            <a:off x="6794476" y="1338908"/>
            <a:ext cx="2083118" cy="1748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Marcador de contenido 3"/>
          <p:cNvPicPr>
            <a:picLocks/>
          </p:cNvPicPr>
          <p:nvPr/>
        </p:nvPicPr>
        <p:blipFill rotWithShape="1">
          <a:blip r:embed="rId9"/>
          <a:srcRect l="37454" t="21210" r="33900" b="11416"/>
          <a:stretch/>
        </p:blipFill>
        <p:spPr bwMode="auto">
          <a:xfrm>
            <a:off x="4832570" y="3141950"/>
            <a:ext cx="1943991" cy="1895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/>
          <a:srcRect r="8556" b="-1758"/>
          <a:stretch/>
        </p:blipFill>
        <p:spPr>
          <a:xfrm>
            <a:off x="6816820" y="3169668"/>
            <a:ext cx="2049426" cy="1891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1"/>
          <a:srcRect l="26384" t="44307" r="46675" b="11512"/>
          <a:stretch/>
        </p:blipFill>
        <p:spPr>
          <a:xfrm rot="16200000">
            <a:off x="5121745" y="4794985"/>
            <a:ext cx="1324294" cy="192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347157" y="2100993"/>
            <a:ext cx="117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endParaRPr lang="es-CO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845078" y="2122157"/>
            <a:ext cx="186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DATALOGGER</a:t>
            </a:r>
            <a:endParaRPr lang="es-CO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951247" y="4266309"/>
            <a:ext cx="168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TIJERAS DE PODAR</a:t>
            </a:r>
            <a:endParaRPr lang="es-CO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6895239" y="3722449"/>
            <a:ext cx="180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CALIBRADOR</a:t>
            </a:r>
            <a:endParaRPr lang="es-CO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089246" y="5380391"/>
            <a:ext cx="1687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FLEXÓMETRO</a:t>
            </a:r>
            <a:endParaRPr lang="es-C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534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3263" r="21058" b="14664"/>
          <a:stretch/>
        </p:blipFill>
        <p:spPr>
          <a:xfrm>
            <a:off x="1350659" y="4932384"/>
            <a:ext cx="1836420" cy="1669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4" y="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76" y="539446"/>
            <a:ext cx="422073" cy="3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132" y="359072"/>
            <a:ext cx="8911589" cy="496570"/>
          </a:xfrm>
        </p:spPr>
        <p:txBody>
          <a:bodyPr/>
          <a:lstStyle/>
          <a:p>
            <a:pPr algn="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analizadas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56242030"/>
              </p:ext>
            </p:extLst>
          </p:nvPr>
        </p:nvGraphicFramePr>
        <p:xfrm>
          <a:off x="1295400" y="1447800"/>
          <a:ext cx="6705600" cy="408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7357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338" y="-53929"/>
            <a:ext cx="8229600" cy="1143000"/>
          </a:xfrm>
        </p:spPr>
        <p:txBody>
          <a:bodyPr/>
          <a:lstStyle/>
          <a:p>
            <a:pPr algn="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Analizadas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7" y="3529502"/>
            <a:ext cx="2674043" cy="10731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9085"/>
            <a:ext cx="533400" cy="40005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590623" y="2345823"/>
            <a:ext cx="1770188" cy="1118886"/>
            <a:chOff x="0" y="682625"/>
            <a:chExt cx="2095500" cy="1257300"/>
          </a:xfrm>
          <a:solidFill>
            <a:schemeClr val="accent1"/>
          </a:solidFill>
        </p:grpSpPr>
        <p:sp>
          <p:nvSpPr>
            <p:cNvPr id="13" name="Rectángulo 12"/>
            <p:cNvSpPr/>
            <p:nvPr/>
          </p:nvSpPr>
          <p:spPr>
            <a:xfrm>
              <a:off x="0" y="682626"/>
              <a:ext cx="2095500" cy="125729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0" y="682625"/>
              <a:ext cx="2095500" cy="12572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Grados Día Desarrollo</a:t>
              </a:r>
              <a:endParaRPr lang="es-CO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373144" y="2345823"/>
            <a:ext cx="1574459" cy="1118885"/>
            <a:chOff x="0" y="2146229"/>
            <a:chExt cx="2214629" cy="1260545"/>
          </a:xfrm>
          <a:solidFill>
            <a:schemeClr val="accent1"/>
          </a:solidFill>
        </p:grpSpPr>
        <p:sp>
          <p:nvSpPr>
            <p:cNvPr id="17" name="Rectángulo 16"/>
            <p:cNvSpPr/>
            <p:nvPr/>
          </p:nvSpPr>
          <p:spPr>
            <a:xfrm>
              <a:off x="119129" y="2146229"/>
              <a:ext cx="2095500" cy="125729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3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 17"/>
            <p:cNvSpPr/>
            <p:nvPr/>
          </p:nvSpPr>
          <p:spPr>
            <a:xfrm>
              <a:off x="0" y="2149475"/>
              <a:ext cx="2095500" cy="12572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Humedad Relativa</a:t>
              </a:r>
              <a:endParaRPr lang="es-CO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Flecha derecha 32"/>
          <p:cNvSpPr/>
          <p:nvPr/>
        </p:nvSpPr>
        <p:spPr>
          <a:xfrm rot="8404010">
            <a:off x="1668664" y="1892089"/>
            <a:ext cx="48518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/>
          <p:cNvSpPr txBox="1"/>
          <p:nvPr/>
        </p:nvSpPr>
        <p:spPr>
          <a:xfrm>
            <a:off x="293855" y="4554899"/>
            <a:ext cx="2980319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base es la temperatura a la cual el desarrollo se </a:t>
            </a:r>
            <a:r>
              <a:rPr lang="es-C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detiene. </a:t>
            </a:r>
            <a:r>
              <a:rPr lang="es-C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medida que la temperatura aumenta por encima de la temperatura base, el desarrollo se acelera hasta que se alcanza la temperatura óptima.</a:t>
            </a:r>
          </a:p>
          <a:p>
            <a:pPr>
              <a:lnSpc>
                <a:spcPct val="150000"/>
              </a:lnSpc>
            </a:pPr>
            <a:endParaRPr lang="es-CO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4220965" y="5029198"/>
            <a:ext cx="1687012" cy="1124753"/>
            <a:chOff x="2319802" y="685805"/>
            <a:chExt cx="2095500" cy="1257299"/>
          </a:xfrm>
          <a:solidFill>
            <a:srgbClr val="92D050"/>
          </a:solidFill>
        </p:grpSpPr>
        <p:sp>
          <p:nvSpPr>
            <p:cNvPr id="38" name="Rectángulo 37"/>
            <p:cNvSpPr/>
            <p:nvPr/>
          </p:nvSpPr>
          <p:spPr>
            <a:xfrm>
              <a:off x="2319802" y="685805"/>
              <a:ext cx="2095500" cy="125729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872608"/>
                <a:satOff val="-2336"/>
                <a:lumOff val="549"/>
                <a:alphaOff val="0"/>
              </a:schemeClr>
            </a:fillRef>
            <a:effectRef idx="3">
              <a:schemeClr val="accent2">
                <a:hueOff val="1872608"/>
                <a:satOff val="-2336"/>
                <a:lumOff val="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ángulo 38"/>
            <p:cNvSpPr/>
            <p:nvPr/>
          </p:nvSpPr>
          <p:spPr>
            <a:xfrm>
              <a:off x="2319802" y="685805"/>
              <a:ext cx="2095500" cy="12572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Duración en días de los estados fenológicos</a:t>
              </a:r>
              <a:endParaRPr lang="es-CO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6553200" y="2458188"/>
            <a:ext cx="2095500" cy="1257299"/>
            <a:chOff x="4572003" y="609601"/>
            <a:chExt cx="2095500" cy="1257299"/>
          </a:xfrm>
        </p:grpSpPr>
        <p:sp>
          <p:nvSpPr>
            <p:cNvPr id="41" name="Rectángulo 40"/>
            <p:cNvSpPr/>
            <p:nvPr/>
          </p:nvSpPr>
          <p:spPr>
            <a:xfrm>
              <a:off x="4572003" y="609601"/>
              <a:ext cx="2095500" cy="125729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936304"/>
                <a:satOff val="-1168"/>
                <a:lumOff val="275"/>
                <a:alphaOff val="0"/>
              </a:schemeClr>
            </a:fillRef>
            <a:effectRef idx="3">
              <a:schemeClr val="accent2">
                <a:hueOff val="936304"/>
                <a:satOff val="-1168"/>
                <a:lumOff val="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ángulo 41"/>
            <p:cNvSpPr/>
            <p:nvPr/>
          </p:nvSpPr>
          <p:spPr>
            <a:xfrm>
              <a:off x="4572003" y="609601"/>
              <a:ext cx="2095500" cy="1257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Luz acumulada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Flecha derecha 42"/>
          <p:cNvSpPr/>
          <p:nvPr/>
        </p:nvSpPr>
        <p:spPr>
          <a:xfrm rot="2762174">
            <a:off x="3504615" y="1877497"/>
            <a:ext cx="48518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4" name="Marcador de contenido 3"/>
          <p:cNvPicPr>
            <a:picLocks/>
          </p:cNvPicPr>
          <p:nvPr/>
        </p:nvPicPr>
        <p:blipFill rotWithShape="1">
          <a:blip r:embed="rId7"/>
          <a:srcRect l="44331" t="21768" r="41028" b="53232"/>
          <a:stretch/>
        </p:blipFill>
        <p:spPr bwMode="auto">
          <a:xfrm>
            <a:off x="6979616" y="1202198"/>
            <a:ext cx="1006377" cy="794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Flecha derecha 44"/>
          <p:cNvSpPr/>
          <p:nvPr/>
        </p:nvSpPr>
        <p:spPr>
          <a:xfrm rot="5400000">
            <a:off x="7444213" y="2140951"/>
            <a:ext cx="313472" cy="236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ángulo 45"/>
              <p:cNvSpPr/>
              <p:nvPr/>
            </p:nvSpPr>
            <p:spPr>
              <a:xfrm>
                <a:off x="6860591" y="3160170"/>
                <a:ext cx="15584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O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mo</m:t>
                      </m:r>
                      <m:r>
                        <m:rPr>
                          <m:nor/>
                        </m:rPr>
                        <a:rPr lang="es-CO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s-CO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s-CO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s-CO" baseline="30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s-CO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s-CO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s-CO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s-CO" i="1" baseline="300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s-CO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46" name="Rectángu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91" y="3160170"/>
                <a:ext cx="155844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ángulo 46"/>
              <p:cNvSpPr/>
              <p:nvPr/>
            </p:nvSpPr>
            <p:spPr>
              <a:xfrm>
                <a:off x="5443555" y="4011740"/>
                <a:ext cx="37481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>
                          <a:latin typeface="Cambria Math" panose="02040503050406030204" pitchFamily="18" charset="0"/>
                        </a:rPr>
                        <m:t>DLI</m:t>
                      </m:r>
                      <m:r>
                        <a:rPr lang="es-CO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CO">
                          <a:latin typeface="Cambria Math" panose="02040503050406030204" pitchFamily="18" charset="0"/>
                        </a:rPr>
                        <m:t>PAR</m:t>
                      </m:r>
                      <m:r>
                        <a:rPr lang="es-CO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µ</m:t>
                      </m:r>
                      <m:r>
                        <m:rPr>
                          <m:nor/>
                        </m:rP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mo</m:t>
                      </m:r>
                      <m:r>
                        <m:rPr>
                          <m:nor/>
                        </m:rPr>
                        <a:rPr lang="es-CO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s-CO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s-CO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s-CO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s-CO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s-CO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s-CO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s-CO" i="1" baseline="300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s-CO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s-C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s-CO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0,0864 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47" name="Rectángulo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555" y="4011740"/>
                <a:ext cx="3748142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agen 47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51601" r="54567" b="29576"/>
          <a:stretch/>
        </p:blipFill>
        <p:spPr bwMode="auto">
          <a:xfrm>
            <a:off x="2130722" y="1242151"/>
            <a:ext cx="1310958" cy="707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Flecha derecha 48"/>
          <p:cNvSpPr/>
          <p:nvPr/>
        </p:nvSpPr>
        <p:spPr>
          <a:xfrm rot="5400000">
            <a:off x="7483074" y="3728926"/>
            <a:ext cx="313472" cy="236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lecha derecha 49"/>
          <p:cNvSpPr/>
          <p:nvPr/>
        </p:nvSpPr>
        <p:spPr>
          <a:xfrm>
            <a:off x="6052296" y="5473430"/>
            <a:ext cx="313472" cy="236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2" name="Marcador de contenido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19562" r="2860" b="32404"/>
          <a:stretch/>
        </p:blipFill>
        <p:spPr>
          <a:xfrm>
            <a:off x="6510088" y="5212967"/>
            <a:ext cx="2418010" cy="940986"/>
          </a:xfrm>
          <a:prstGeom prst="rect">
            <a:avLst/>
          </a:prstGeom>
        </p:spPr>
      </p:pic>
      <p:sp>
        <p:nvSpPr>
          <p:cNvPr id="51" name="CuadroTexto 50"/>
          <p:cNvSpPr txBox="1"/>
          <p:nvPr/>
        </p:nvSpPr>
        <p:spPr>
          <a:xfrm>
            <a:off x="6510088" y="4956305"/>
            <a:ext cx="2037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Cuando el 50% de la muestra cambio de estado</a:t>
            </a:r>
          </a:p>
        </p:txBody>
      </p:sp>
    </p:spTree>
    <p:extLst>
      <p:ext uri="{BB962C8B-B14F-4D97-AF65-F5344CB8AC3E}">
        <p14:creationId xmlns:p14="http://schemas.microsoft.com/office/powerpoint/2010/main" val="32104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3585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Analizadas</a:t>
            </a:r>
            <a:endParaRPr lang="es-CO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2081" y="3057091"/>
            <a:ext cx="49440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Donde: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Número de serie de la hoja más cercana que excede una longitud crítica 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Longitud de la hoja crítica (hoja que esta entre una hoja grande y una pequeña)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Longitud de la hoja n (hoja más grande)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+ 1= Longitud de la hoja que es ligeramente menor a la hoja crítica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8273" t="31646" r="30929" b="16770"/>
          <a:stretch/>
        </p:blipFill>
        <p:spPr>
          <a:xfrm>
            <a:off x="5596107" y="1295340"/>
            <a:ext cx="3225581" cy="37735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68516" b="-2001"/>
          <a:stretch/>
        </p:blipFill>
        <p:spPr>
          <a:xfrm>
            <a:off x="7306499" y="4886399"/>
            <a:ext cx="1813890" cy="2989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76" y="599844"/>
            <a:ext cx="533400" cy="40005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57200" y="1337063"/>
            <a:ext cx="2095500" cy="1470416"/>
            <a:chOff x="2305050" y="2149475"/>
            <a:chExt cx="2095500" cy="1257299"/>
          </a:xfrm>
        </p:grpSpPr>
        <p:sp>
          <p:nvSpPr>
            <p:cNvPr id="13" name="Rectángulo 12"/>
            <p:cNvSpPr/>
            <p:nvPr/>
          </p:nvSpPr>
          <p:spPr>
            <a:xfrm>
              <a:off x="2305050" y="2149475"/>
              <a:ext cx="2095500" cy="125729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3745215"/>
                <a:satOff val="-4671"/>
                <a:lumOff val="1098"/>
                <a:alphaOff val="0"/>
              </a:schemeClr>
            </a:fillRef>
            <a:effectRef idx="3">
              <a:schemeClr val="accent2">
                <a:hueOff val="3745215"/>
                <a:satOff val="-4671"/>
                <a:lumOff val="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2305050" y="2149475"/>
              <a:ext cx="2095500" cy="1257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Índice </a:t>
              </a:r>
              <a:r>
                <a:rPr lang="es-CO" sz="2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Plastocrónico</a:t>
              </a:r>
              <a:endParaRPr lang="es-CO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907552" y="5067577"/>
            <a:ext cx="1937746" cy="1069260"/>
            <a:chOff x="4566201" y="2149475"/>
            <a:chExt cx="2139399" cy="1257299"/>
          </a:xfrm>
        </p:grpSpPr>
        <p:sp>
          <p:nvSpPr>
            <p:cNvPr id="19" name="Rectángulo 18"/>
            <p:cNvSpPr/>
            <p:nvPr/>
          </p:nvSpPr>
          <p:spPr>
            <a:xfrm>
              <a:off x="4566201" y="2149475"/>
              <a:ext cx="2095500" cy="125729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4610100" y="2149475"/>
              <a:ext cx="2095500" cy="1257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Longitud del tallo</a:t>
              </a:r>
              <a:endParaRPr lang="es-CO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587044" y="1303491"/>
                <a:ext cx="3356555" cy="1150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s-CO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1600" b="1" i="1">
                          <a:latin typeface="Cambria Math" panose="02040503050406030204" pitchFamily="18" charset="0"/>
                        </a:rPr>
                        <m:t>𝑰𝑷</m:t>
                      </m:r>
                      <m:r>
                        <a:rPr lang="es-CO" sz="1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16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CO" sz="1600" b="0" i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CO" sz="16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s-CO" sz="1600" b="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𝐋𝐨𝐠</m:t>
                              </m:r>
                            </m:fName>
                            <m:e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𝐋𝐧</m:t>
                              </m:r>
                              <m:r>
                                <a:rPr lang="es-CO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𝐋𝐨𝐠</m:t>
                              </m:r>
                              <m:r>
                                <a:rPr lang="es-CO" sz="1600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s-CO" sz="1600" b="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𝐋𝐨𝐠</m:t>
                              </m:r>
                            </m:fName>
                            <m:e>
                              <m:r>
                                <a:rPr lang="es-CO" sz="1600" b="1" i="0">
                                  <a:latin typeface="Cambria Math" panose="02040503050406030204" pitchFamily="18" charset="0"/>
                                </a:rPr>
                                <m:t>𝐋𝐧</m:t>
                              </m:r>
                              <m:r>
                                <a:rPr lang="es-CO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s-CO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s-CO" sz="1600" b="1" i="0">
                                      <a:latin typeface="Cambria Math" panose="02040503050406030204" pitchFamily="18" charset="0"/>
                                    </a:rPr>
                                    <m:t>𝐋𝐨𝐠</m:t>
                                  </m:r>
                                </m:fName>
                                <m:e>
                                  <m:r>
                                    <a:rPr lang="es-CO" sz="1600" b="1" i="0">
                                      <a:latin typeface="Cambria Math" panose="02040503050406030204" pitchFamily="18" charset="0"/>
                                    </a:rPr>
                                    <m:t>𝐋𝐧</m:t>
                                  </m:r>
                                  <m:r>
                                    <a:rPr lang="es-CO" sz="1600" b="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s-CO" dirty="0" smtClean="0"/>
              </a:p>
              <a:p>
                <a:endParaRPr lang="es-CO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044" y="1303491"/>
                <a:ext cx="3356555" cy="11506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8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 l="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0" y="3581400"/>
            <a:ext cx="4875428" cy="2209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CO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2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9383" y="-8440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Grados Día </a:t>
            </a:r>
            <a:r>
              <a:rPr lang="es-EC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esarrollo</a:t>
            </a:r>
            <a:endParaRPr lang="es-EC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57800" y="1181547"/>
            <a:ext cx="3429001" cy="19620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máx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32,59 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 </a:t>
            </a:r>
          </a:p>
          <a:p>
            <a:pPr>
              <a:lnSpc>
                <a:spcPct val="150000"/>
              </a:lnSpc>
            </a:pPr>
            <a:r>
              <a:rPr lang="es-CO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mín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7,02°C </a:t>
            </a:r>
          </a:p>
          <a:p>
            <a:pPr>
              <a:lnSpc>
                <a:spcPct val="150000"/>
              </a:lnSpc>
            </a:pP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GDD diario: 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9,63 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GDD</a:t>
            </a:r>
          </a:p>
          <a:p>
            <a:pPr>
              <a:lnSpc>
                <a:spcPct val="150000"/>
              </a:lnSpc>
            </a:pPr>
            <a:r>
              <a:rPr lang="es-CO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promedio: 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14,99°C.</a:t>
            </a:r>
          </a:p>
          <a:p>
            <a:endParaRPr lang="es-CO" sz="135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1150" y="3878402"/>
            <a:ext cx="3962250" cy="2169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 nivel de significancia del 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variedades estudiadas presentaron 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diferencias altamente 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significativas en su fenología para la variable 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Grados Día Desarrollo  (p</a:t>
            </a:r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0,0001</a:t>
            </a:r>
            <a:r>
              <a:rPr lang="es-CO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-1690"/>
          <a:stretch/>
        </p:blipFill>
        <p:spPr>
          <a:xfrm>
            <a:off x="116205" y="1148277"/>
            <a:ext cx="4583500" cy="284866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243482"/>
              </p:ext>
            </p:extLst>
          </p:nvPr>
        </p:nvGraphicFramePr>
        <p:xfrm>
          <a:off x="4531994" y="3789130"/>
          <a:ext cx="4495800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1193321"/>
                <a:gridCol w="776200"/>
                <a:gridCol w="468879"/>
                <a:gridCol w="762000"/>
                <a:gridCol w="533400"/>
                <a:gridCol w="7620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F.V.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p-valor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Modelo.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8806593,64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303675,64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197,59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&lt;0,0001</a:t>
                      </a:r>
                      <a:r>
                        <a:rPr lang="es-CO" sz="10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1216989,57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304247,39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197,96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&lt;0,0001</a:t>
                      </a:r>
                      <a:r>
                        <a:rPr lang="es-CO" sz="1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Estados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7351042,46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1470208,49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956,61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&lt;0,0001</a:t>
                      </a:r>
                      <a:r>
                        <a:rPr lang="es-CO" sz="10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Variedad*Estados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238561,61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11928,08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7,76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&lt;0,0001</a:t>
                      </a:r>
                      <a:r>
                        <a:rPr lang="es-CO" sz="1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Error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138320,19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1536,89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8944913,83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"/>
            <a:ext cx="470317" cy="3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624" y="228600"/>
            <a:ext cx="8646794" cy="984885"/>
          </a:xfrm>
        </p:spPr>
        <p:txBody>
          <a:bodyPr>
            <a:normAutofit fontScale="90000"/>
          </a:bodyPr>
          <a:lstStyle/>
          <a:p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Acumulación de Grados Día 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seis estados fenológicos de cinco variedades de 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CO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CO" sz="2400" dirty="0"/>
              <a:t/>
            </a:r>
            <a:br>
              <a:rPr lang="es-CO" sz="2400" dirty="0"/>
            </a:br>
            <a:endParaRPr lang="es-CO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32838"/>
              </p:ext>
            </p:extLst>
          </p:nvPr>
        </p:nvGraphicFramePr>
        <p:xfrm>
          <a:off x="228600" y="929950"/>
          <a:ext cx="8915400" cy="3319422"/>
        </p:xfrm>
        <a:graphic>
          <a:graphicData uri="http://schemas.openxmlformats.org/drawingml/2006/table">
            <a:tbl>
              <a:tblPr firstRow="1" firstCol="1" bandRow="1"/>
              <a:tblGrid>
                <a:gridCol w="1514592"/>
                <a:gridCol w="1233468"/>
                <a:gridCol w="1121334"/>
                <a:gridCol w="1233468"/>
                <a:gridCol w="1233468"/>
                <a:gridCol w="1345602"/>
                <a:gridCol w="1233468"/>
              </a:tblGrid>
              <a:tr h="292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Estados fenológicos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695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Brotación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arroz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Arveja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Garbanzo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Mostrando Color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Cosecha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169,13ab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749,86a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800,55a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862,36a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982,76a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1126,04a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62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139,33bc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620,96b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699,01b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743,51b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870,35b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1067,79b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</a:t>
                      </a: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Floyd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175,35a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582,46b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654,42bc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717,21b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787,51c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950,94c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92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Akito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i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136,84c</a:t>
                      </a:r>
                      <a:endParaRPr lang="es-CO" sz="1200" b="0" i="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560,90b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609,84c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654,54c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736,79c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896,44c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19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Merengue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141,80bc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402,28c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470,43d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522,19d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594,60d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733,57d</a:t>
                      </a:r>
                      <a:endParaRPr lang="es-CO" sz="1200" u="sng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13,29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7,04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6,49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5,69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6,21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92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LSD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 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61,88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63,29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60,12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74,35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55,09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1" marR="571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354221" y="4236493"/>
            <a:ext cx="5181600" cy="2621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73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975464324"/>
              </p:ext>
            </p:extLst>
          </p:nvPr>
        </p:nvGraphicFramePr>
        <p:xfrm>
          <a:off x="5562600" y="1524000"/>
          <a:ext cx="3276600" cy="411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ítulo 1"/>
          <p:cNvSpPr txBox="1">
            <a:spLocks/>
          </p:cNvSpPr>
          <p:nvPr/>
        </p:nvSpPr>
        <p:spPr>
          <a:xfrm>
            <a:off x="762000" y="2146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CO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609600" cy="4572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54501987"/>
              </p:ext>
            </p:extLst>
          </p:nvPr>
        </p:nvGraphicFramePr>
        <p:xfrm>
          <a:off x="381000" y="1524000"/>
          <a:ext cx="3048000" cy="411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482" name="Picture 2" descr="Resultado de imagen para floricultura en el ecuado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67" y="1233152"/>
            <a:ext cx="2034617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7409" y="2819199"/>
            <a:ext cx="2281391" cy="1571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7409" y="4724400"/>
            <a:ext cx="2278934" cy="102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8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744" y="1151497"/>
            <a:ext cx="8911589" cy="738664"/>
          </a:xfrm>
        </p:spPr>
        <p:txBody>
          <a:bodyPr>
            <a:normAutofit fontScale="90000"/>
          </a:bodyPr>
          <a:lstStyle/>
          <a:p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Acumulación de Grados Día desarrollo para seis estados fenológicos de cinco variedades de </a:t>
            </a:r>
            <a:r>
              <a:rPr lang="es-CO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CO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24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51" y="1907333"/>
            <a:ext cx="8557973" cy="48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4008" y="-2286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Grados Día Desarrollo</a:t>
            </a:r>
            <a:endParaRPr lang="es-CO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92787" y="5774028"/>
            <a:ext cx="5580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Acumulación 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Grados Día Desarrollo, para cinco variedades de Rosa </a:t>
            </a:r>
            <a:r>
              <a:rPr lang="es-CO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seis estados fenológicos desde del </a:t>
            </a:r>
            <a:r>
              <a:rPr lang="es-CO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 la cosecha (1: </a:t>
            </a:r>
            <a:r>
              <a:rPr lang="es-CO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Brotación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2: Botón arroz, 3: Botón arveja, 4: Botón garbanzo, 5: Mostrando color, 6: Cosecha).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C:\Users\dell\Desktop\TESIS\Jessica Taco\Curva GDD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/>
          <a:stretch/>
        </p:blipFill>
        <p:spPr bwMode="auto">
          <a:xfrm>
            <a:off x="1821468" y="897228"/>
            <a:ext cx="5601946" cy="48768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0469"/>
            <a:ext cx="45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texto 2"/>
              <p:cNvSpPr>
                <a:spLocks noGrp="1"/>
              </p:cNvSpPr>
              <p:nvPr>
                <p:ph idx="1"/>
              </p:nvPr>
            </p:nvSpPr>
            <p:spPr>
              <a:xfrm>
                <a:off x="278506" y="1134325"/>
                <a:ext cx="7645400" cy="578075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s-CO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 Grados Día Desarrollo se ajustaron a un modelo </a:t>
                </a:r>
                <a:r>
                  <a:rPr lang="es-CO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logístico logarítmico , con un error de </a:t>
                </a:r>
                <a:r>
                  <a:rPr lang="es-CO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0,1486.</a:t>
                </a:r>
              </a:p>
              <a:p>
                <a:endParaRPr lang="es-CO" i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i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Ecuaciones que representan el modelo para cada variedad</a:t>
                </a:r>
              </a:p>
              <a:p>
                <a:endParaRPr lang="es-CO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CO" b="1" i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Akito</a:t>
                </a:r>
                <a:r>
                  <a:rPr lang="es-CO" b="1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CO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s-CO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 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CO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O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O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𝟓𝟔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s-CO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s-CO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𝒍𝒐𝒈</m:t>
                                </m:r>
                              </m:fName>
                              <m:e>
                                <m:r>
                                  <a:rPr lang="es-CO" b="1" i="1" smtClean="0">
                                    <a:latin typeface="Cambria Math" panose="02040503050406030204" pitchFamily="18" charset="0"/>
                                  </a:rPr>
                                  <m:t>𝟔𝟑𝟒</m:t>
                                </m:r>
                                <m:r>
                                  <a:rPr lang="es-CO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O" b="1" i="1" smtClean="0">
                                    <a:latin typeface="Cambria Math" panose="02040503050406030204" pitchFamily="18" charset="0"/>
                                  </a:rPr>
                                  <m:t>𝟔𝟗</m:t>
                                </m:r>
                                <m:r>
                                  <a:rPr lang="es-CO" b="1" i="1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s-CO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b="1" i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Amsterdam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s-CO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 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CO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O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O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𝟖𝟕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s-CO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s-CO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𝒍𝒐𝒈</m:t>
                                </m:r>
                              </m:fName>
                              <m: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𝟕𝟐𝟒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𝟎𝟒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s-CO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b="1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Explorer</a:t>
                </a:r>
                <a:r>
                  <a:rPr lang="es-CO" b="1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s-CO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 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CO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O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O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s-CO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s-CO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𝒍𝒐𝒈</m:t>
                                </m:r>
                              </m:fName>
                              <m: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𝟖𝟑𝟕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𝟖𝟒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s-CO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b="1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Hot Merengue</a:t>
                </a:r>
                <a:r>
                  <a:rPr lang="es-CO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EF 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CO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O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O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𝟓𝟖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s-CO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s-CO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𝒍𝒐𝒈</m:t>
                                </m:r>
                              </m:fName>
                              <m: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𝟒𝟗𝟑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s-CO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CO" b="1" i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Pink</a:t>
                </a:r>
                <a:r>
                  <a:rPr lang="es-CO" b="1" i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Floyd</a:t>
                </a:r>
                <a:r>
                  <a:rPr lang="es-CO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EF </a:t>
                </a:r>
                <a:r>
                  <a:rPr lang="es-CO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CO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O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CO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𝟓𝟏</m:t>
                        </m:r>
                        <m:r>
                          <a:rPr lang="es-CO" b="1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s-CO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s-CO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s-CO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𝒍𝒐𝒈</m:t>
                                </m:r>
                              </m:fName>
                              <m:e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𝟔𝟖𝟏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𝟎𝟖</m:t>
                                </m:r>
                                <m:r>
                                  <a:rPr lang="es-CO" b="1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s-CO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CO" b="1" dirty="0"/>
              </a:p>
            </p:txBody>
          </p:sp>
        </mc:Choice>
        <mc:Fallback xmlns="">
          <p:sp>
            <p:nvSpPr>
              <p:cNvPr id="3" name="Marcador de tex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506" y="1134325"/>
                <a:ext cx="7645400" cy="5780750"/>
              </a:xfrm>
              <a:blipFill rotWithShape="0">
                <a:blip r:embed="rId2"/>
                <a:stretch>
                  <a:fillRect l="-558" t="-147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2958737" y="1676400"/>
                <a:ext cx="3226523" cy="57400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1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1400" b="1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s-CO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CO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1400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s-CO" sz="1400" b="1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CO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CO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s-CO" sz="14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CO" sz="1400" b="1" i="1">
                                  <a:latin typeface="Cambria Math" panose="02040503050406030204" pitchFamily="18" charset="0"/>
                                </a:rPr>
                                <m:t>𝒆𝒙𝒑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CO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O" sz="1400" b="1" i="1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d>
                                    <m:dPr>
                                      <m:ctrlPr>
                                        <a:rPr lang="es-CO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CO" sz="1400" b="1" i="1">
                                          <a:latin typeface="Cambria Math" panose="02040503050406030204" pitchFamily="18" charset="0"/>
                                        </a:rPr>
                                        <m:t>𝒍𝒐𝒈𝒙</m:t>
                                      </m:r>
                                      <m:r>
                                        <a:rPr lang="es-CO" sz="14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CO" sz="1400" b="1" i="1">
                                          <a:latin typeface="Cambria Math" panose="02040503050406030204" pitchFamily="18" charset="0"/>
                                        </a:rPr>
                                        <m:t>𝒍𝒐𝒈𝒆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737" y="1676400"/>
                <a:ext cx="3226523" cy="5740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echa derecha 4"/>
          <p:cNvSpPr/>
          <p:nvPr/>
        </p:nvSpPr>
        <p:spPr>
          <a:xfrm>
            <a:off x="6322811" y="1867256"/>
            <a:ext cx="1524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lecha abajo 5"/>
          <p:cNvSpPr/>
          <p:nvPr/>
        </p:nvSpPr>
        <p:spPr>
          <a:xfrm>
            <a:off x="8001000" y="1963401"/>
            <a:ext cx="152400" cy="703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6322811" y="2839700"/>
            <a:ext cx="2821189" cy="325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Donde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f(x): Estado fenológico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x: Variable aleatoria (GDD)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Pendiente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 El mínimo estado fenológico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d: El máximo estado fenológico</a:t>
            </a: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e: GDD cuando la muestra ha llegado al 50% del recorrido entre d y c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27" y="6098798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997" y="-2057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Duración en días</a:t>
            </a:r>
            <a:endParaRPr lang="es-EC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67755" y="1096762"/>
            <a:ext cx="685800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un nivel de significancia del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variedades estudiadas presentaron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duración en días estadísticamente diferente (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p&lt; 0,0001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40538"/>
              </p:ext>
            </p:extLst>
          </p:nvPr>
        </p:nvGraphicFramePr>
        <p:xfrm>
          <a:off x="741997" y="2057400"/>
          <a:ext cx="6858001" cy="3935822"/>
        </p:xfrm>
        <a:graphic>
          <a:graphicData uri="http://schemas.openxmlformats.org/drawingml/2006/table">
            <a:tbl>
              <a:tblPr firstRow="1" firstCol="1" bandRow="1"/>
              <a:tblGrid>
                <a:gridCol w="1119385"/>
                <a:gridCol w="962830"/>
                <a:gridCol w="892378"/>
                <a:gridCol w="863414"/>
                <a:gridCol w="973005"/>
                <a:gridCol w="1056763"/>
                <a:gridCol w="990226"/>
              </a:tblGrid>
              <a:tr h="285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Estados fenológicos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825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Brotación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arroz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Arveja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Garbanzo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Mostrando Color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Cosecha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15,00 ab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80,00 a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85,00 a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94,00 a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108,00 a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127,00 a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502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56,00 c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64,00 c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68,00 c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80,00 b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95,00 c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Floyd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15,00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61,00 bc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69,00 bc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 00 b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 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Akito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14,00 ab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 00 b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102,00 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502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Merengue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14,00 ab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47,00 d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55,00 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61,00 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70,00 c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84,00 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13,86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6,97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5,65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4,21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57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LSD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2,93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6,49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5,33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5,42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5,90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46" marR="619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97" y="550924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059" y="-27319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Duración en días</a:t>
            </a:r>
            <a:endParaRPr lang="es-CO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C:\Users\dell\Desktop\TESIS\Jessica Taco\Curva dias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/>
          <a:stretch/>
        </p:blipFill>
        <p:spPr bwMode="auto">
          <a:xfrm>
            <a:off x="705507" y="988687"/>
            <a:ext cx="5141890" cy="4436518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81000" y="5389959"/>
            <a:ext cx="6155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Duración </a:t>
            </a:r>
            <a:r>
              <a:rPr lang="es-C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días de seis estados fenológicos desde el </a:t>
            </a:r>
            <a:r>
              <a:rPr lang="es-C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r>
              <a:rPr lang="es-C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 la cosecha de cinco variedades de Rosa </a:t>
            </a:r>
            <a:r>
              <a:rPr lang="es-C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(1: </a:t>
            </a:r>
            <a:r>
              <a:rPr lang="es-C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Brotación</a:t>
            </a:r>
            <a:r>
              <a:rPr lang="es-C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2: Botón arroz, 3: Botón arveja, 4: Botón garbanzo, 5: Mostrando color, 6: Cosecha).</a:t>
            </a:r>
          </a:p>
          <a:p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6172200" y="1112921"/>
            <a:ext cx="2779394" cy="3293209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variedad de mayor duración en días fue Hot Merengue, mientras que Explorer fue la variedad de ciclo más largo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Floyd y </a:t>
            </a:r>
            <a:r>
              <a:rPr lang="es-C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Akito</a:t>
            </a: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fueron similares durante la fase productiva sin embargo en el paso de MC a cosecha, se da un ligero adelanto de </a:t>
            </a:r>
            <a:r>
              <a:rPr lang="es-C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Akito</a:t>
            </a: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respecto a </a:t>
            </a:r>
            <a:r>
              <a:rPr lang="es-C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Floyd. 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59" y="298304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411" y="609600"/>
            <a:ext cx="8911589" cy="923330"/>
          </a:xfrm>
        </p:spPr>
        <p:txBody>
          <a:bodyPr>
            <a:normAutofit fontScale="90000"/>
          </a:bodyPr>
          <a:lstStyle/>
          <a:p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Acumulación de Grados Día Desarrollo  y duración en días de seis estados fenológicos en cinco variedades de 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CO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844789" cy="52137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614909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100" y="-70304"/>
            <a:ext cx="8229600" cy="1143000"/>
          </a:xfrm>
        </p:spPr>
        <p:txBody>
          <a:bodyPr/>
          <a:lstStyle/>
          <a:p>
            <a:pPr algn="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C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 acumulada</a:t>
            </a:r>
            <a:endParaRPr lang="es-EC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32327" y="945792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un nivel de significancia del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variedades estudiadas presentaron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diferencias altamente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significativas en su fenología para la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 (p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0,0001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24000" y="1869122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 o DLI para seis estados fenológicos de cinco variedades de Rosa </a:t>
            </a:r>
            <a:r>
              <a:rPr lang="es-CO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9823"/>
              </p:ext>
            </p:extLst>
          </p:nvPr>
        </p:nvGraphicFramePr>
        <p:xfrm>
          <a:off x="1447800" y="2484200"/>
          <a:ext cx="6432996" cy="3611800"/>
        </p:xfrm>
        <a:graphic>
          <a:graphicData uri="http://schemas.openxmlformats.org/drawingml/2006/table">
            <a:tbl>
              <a:tblPr firstRow="1" firstCol="1" bandRow="1"/>
              <a:tblGrid>
                <a:gridCol w="985493"/>
                <a:gridCol w="907303"/>
                <a:gridCol w="902139"/>
                <a:gridCol w="902139"/>
                <a:gridCol w="916891"/>
                <a:gridCol w="995820"/>
                <a:gridCol w="823211"/>
              </a:tblGrid>
              <a:tr h="2743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Estados fenológicos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3988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Brotación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arroz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Arveja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Botón Garbanzo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Mostrando Color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Cosecha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487,38ab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2694,54a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2919,76a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3187,27a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3687,09a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4416,11a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401,46b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1885,12c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2114,99c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2277,36c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2720,42b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3223,81c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Floyd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507,35a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2014,75bc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2297,88bc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2538,93b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2860,13b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3568,18b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Akito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454,40ab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2204,43b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2391,01b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2576,98b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2898,86b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3481,39b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428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Merengue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467,40ab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1564,78d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1843,18d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2034,89d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2337,70c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2867,63d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12,66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5,72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4,76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4,78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3,84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94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LSD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88,46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207,08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199,57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180,96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209,06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203,44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2" marR="592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263"/>
            <a:ext cx="45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792" t="43703" b="9582"/>
          <a:stretch/>
        </p:blipFill>
        <p:spPr>
          <a:xfrm>
            <a:off x="533400" y="1295400"/>
            <a:ext cx="5509702" cy="29718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741997" y="71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</a:t>
            </a:r>
            <a:endParaRPr lang="es-CO" sz="4000" i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r="7042" b="11181"/>
          <a:stretch/>
        </p:blipFill>
        <p:spPr>
          <a:xfrm>
            <a:off x="2057400" y="4193200"/>
            <a:ext cx="6281538" cy="19812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57315"/>
            <a:ext cx="334612" cy="2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6496" y="-152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</a:t>
            </a:r>
            <a:endParaRPr lang="es-CO" sz="36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85" y="822727"/>
            <a:ext cx="5218628" cy="4651651"/>
          </a:xfrm>
          <a:prstGeom prst="rect">
            <a:avLst/>
          </a:prstGeom>
          <a:solidFill>
            <a:srgbClr val="92D050"/>
          </a:solidFill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773085" y="5520581"/>
            <a:ext cx="5299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 para 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 estados fenológicos en cinco variedades de Rosa </a:t>
            </a:r>
            <a:r>
              <a:rPr lang="es-CO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(1: </a:t>
            </a:r>
            <a:r>
              <a:rPr lang="es-CO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Brotación</a:t>
            </a:r>
            <a:r>
              <a:rPr lang="es-C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2:B. Arroz 3: B. Arveja 4: B. Garbanzo 5: Mostrando color 6: Cosecha)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0132"/>
            <a:ext cx="552600" cy="4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911589" cy="1477328"/>
          </a:xfrm>
        </p:spPr>
        <p:txBody>
          <a:bodyPr>
            <a:normAutofit fontScale="90000"/>
          </a:bodyPr>
          <a:lstStyle/>
          <a:p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Grados Día Desarrollo, número de días y DLI a cosecha, para cinco variedades de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Rosa </a:t>
            </a:r>
            <a:r>
              <a:rPr lang="es-CO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800" dirty="0"/>
              <a:t/>
            </a:r>
            <a:br>
              <a:rPr lang="es-CO" sz="2800" dirty="0"/>
            </a:br>
            <a:endParaRPr lang="es-CO" sz="28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647056"/>
              </p:ext>
            </p:extLst>
          </p:nvPr>
        </p:nvGraphicFramePr>
        <p:xfrm>
          <a:off x="228600" y="1752600"/>
          <a:ext cx="8742027" cy="4439210"/>
        </p:xfrm>
        <a:graphic>
          <a:graphicData uri="http://schemas.openxmlformats.org/drawingml/2006/table">
            <a:tbl>
              <a:tblPr firstRow="1" firstCol="1" bandRow="1"/>
              <a:tblGrid>
                <a:gridCol w="1062989"/>
                <a:gridCol w="533400"/>
                <a:gridCol w="457200"/>
                <a:gridCol w="533400"/>
                <a:gridCol w="609600"/>
                <a:gridCol w="457200"/>
                <a:gridCol w="533400"/>
                <a:gridCol w="533400"/>
                <a:gridCol w="381000"/>
                <a:gridCol w="609600"/>
                <a:gridCol w="533400"/>
                <a:gridCol w="381000"/>
                <a:gridCol w="609600"/>
                <a:gridCol w="533400"/>
                <a:gridCol w="422199"/>
                <a:gridCol w="551239"/>
              </a:tblGrid>
              <a:tr h="38906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VARIEDADES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727047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Requerimiento a cosecha a partir de: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Akito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Merengue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Floyd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0188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GDD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DLI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GDD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DLI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GDD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DLI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GDD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CO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DLI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GDD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DLI</a:t>
                      </a:r>
                      <a:endParaRPr lang="es-CO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65146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Pinch 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896,44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3481,39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1067,79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3223,81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1126,04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4416,11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733,57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2867,63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950,94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3568,18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38906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Brotación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759,6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3026,99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928,46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2822,35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956,9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3928,73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591,76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2400,23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775,58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3060,83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37549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Arroz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335,53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1276,96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446,82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1338,69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376,17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1721,57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331,29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1302,85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368,47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1153,68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38906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Arveja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286,6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1090,38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368,77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1108,82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325,48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1496,35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263,14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1024,45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296,51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1270,3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38906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Garbanzo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241,9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904,41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324,27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946,45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263,67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1218,84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211,38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832,74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233,72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1029,25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  <a:tr h="72704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Mostrando color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159,65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582,53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197,43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503,39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143,27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729,02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138,96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529,93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163,42</a:t>
                      </a:r>
                      <a:endParaRPr lang="es-C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708,05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2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6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 l="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1524000" y="3581400"/>
            <a:ext cx="4875428" cy="2209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8341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-95775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</a:t>
            </a:r>
            <a:endParaRPr lang="es-CO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3590" y="122339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 para seis estados fenológicos de cinco variedades de Rosa </a:t>
            </a:r>
            <a:r>
              <a:rPr lang="es-CO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542479"/>
              </p:ext>
            </p:extLst>
          </p:nvPr>
        </p:nvGraphicFramePr>
        <p:xfrm>
          <a:off x="468173" y="1695148"/>
          <a:ext cx="8470542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Documento" r:id="rId5" imgW="8495722" imgH="4331093" progId="Word.Document.12">
                  <p:embed/>
                </p:oleObj>
              </mc:Choice>
              <mc:Fallback>
                <p:oleObj name="Documento" r:id="rId5" imgW="8495722" imgH="43310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173" y="1695148"/>
                        <a:ext cx="8470542" cy="433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766256" y="464997"/>
            <a:ext cx="2819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O" dirty="0" smtClean="0"/>
              <a:t>Diferencias altamente significativas (p&lt;0,0001)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79202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9142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del tallo</a:t>
            </a:r>
            <a:endParaRPr lang="es-CO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/>
          <a:stretch/>
        </p:blipFill>
        <p:spPr>
          <a:xfrm>
            <a:off x="126642" y="862054"/>
            <a:ext cx="5334000" cy="50573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26367" y="5919418"/>
            <a:ext cx="36076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Curva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 la longitud del tallo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cinco variedad de Rosa </a:t>
            </a:r>
            <a:r>
              <a:rPr lang="es-E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33999" y="951574"/>
            <a:ext cx="3523298" cy="313932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curvas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reflejan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en las primeras semanas en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de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brotación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crecimiento del tallo fue lento, en las fases productivas de arroz hasta mostrando color el crecimiento del tallo fue más rápido alcanzando longitudes óptimas para exportación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las últimas semanas para llegar a cosecha hubo un equilibrio en el desarrollo del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tallo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5333999" y="4138476"/>
            <a:ext cx="3523297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Explorer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 la variedad de tallo largos, mientras que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Amsterdam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fue la variedad de tallos cortos.</a:t>
            </a:r>
          </a:p>
          <a:p>
            <a:endParaRPr lang="es-CO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" y="-70164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71" y="380074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05090"/>
            <a:ext cx="87229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es-EC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</a:t>
            </a:r>
            <a:r>
              <a:rPr lang="es-EC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Plastocrónico</a:t>
            </a:r>
            <a:r>
              <a:rPr lang="es-EC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E:\Jessica Taco\IP grafico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/>
          <a:stretch/>
        </p:blipFill>
        <p:spPr bwMode="auto">
          <a:xfrm>
            <a:off x="228600" y="1066800"/>
            <a:ext cx="5334000" cy="4375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381000" y="5484788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Curva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crecimiento del índice </a:t>
            </a:r>
            <a:r>
              <a:rPr lang="es-E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plastocrónico</a:t>
            </a:r>
            <a:r>
              <a:rPr lang="es-E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cinco variedad de Rosa </a:t>
            </a:r>
            <a:r>
              <a:rPr lang="es-E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562600" y="1219200"/>
            <a:ext cx="3424412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 </a:t>
            </a:r>
            <a:r>
              <a:rPr lang="es-C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Floyd: 13.23 </a:t>
            </a:r>
          </a:p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Amsterdam:13.49</a:t>
            </a:r>
          </a:p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 Hot Merengue: 14.12.</a:t>
            </a:r>
            <a:endParaRPr lang="es-C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Akito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15.47</a:t>
            </a:r>
          </a:p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 Explorer: 20.96</a:t>
            </a:r>
          </a:p>
          <a:p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Explorer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 la variedad de mayor índice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plastocrónico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mientras que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Floyd fue la variedad de menor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</a:t>
            </a:r>
            <a:r>
              <a:rPr lang="es-C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plastocrónico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número de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hojas que acumuló para ser cosechada.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53891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48819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039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CO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flor</a:t>
            </a:r>
            <a:endParaRPr lang="es-CO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3704"/>
          <a:stretch/>
        </p:blipFill>
        <p:spPr>
          <a:xfrm>
            <a:off x="1255395" y="1905000"/>
            <a:ext cx="6237668" cy="410890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5" name="CuadroTexto 4"/>
          <p:cNvSpPr txBox="1"/>
          <p:nvPr/>
        </p:nvSpPr>
        <p:spPr>
          <a:xfrm>
            <a:off x="772732" y="1383771"/>
            <a:ext cx="702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de cinco parámetros de calidad en cinco variedades de Rosa </a:t>
            </a:r>
            <a:r>
              <a:rPr lang="es-CO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51890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099" y="361135"/>
            <a:ext cx="8911589" cy="492443"/>
          </a:xfrm>
        </p:spPr>
        <p:txBody>
          <a:bodyPr>
            <a:noAutofit/>
          </a:bodyPr>
          <a:lstStyle/>
          <a:p>
            <a:pPr algn="r"/>
            <a:r>
              <a:rPr lang="es-EC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Correlación de variables</a:t>
            </a:r>
            <a:endParaRPr lang="es-EC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419099" y="1845275"/>
            <a:ext cx="8305800" cy="830997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acuerdo al análisis de correlación de Pearson se obtuvo como resultado una alta correlación entre las variables Grados Día 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y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acumulada (r=0,97; p &lt;0,0001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CO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56777" b="14579"/>
          <a:stretch/>
        </p:blipFill>
        <p:spPr>
          <a:xfrm>
            <a:off x="3252697" y="3505201"/>
            <a:ext cx="2538504" cy="213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722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9" y="593902"/>
            <a:ext cx="469151" cy="3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460420" y="1568114"/>
            <a:ext cx="7975600" cy="1761982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s-E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información obtenida en campo y una vez determinadas las variables que se correlacionaron,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obtuvo que las variables Grados 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Día Desarrollo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luz acumulada se ajustaron a un modelo logístico logarítmico con errores 0,148 y 0,147 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respectivamente,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resultar una alta correlación y con errores bajos, tanto Grados 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Día Desarrollo </a:t>
            </a:r>
            <a:r>
              <a:rPr lang="es-CO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luz acumulada pueden ser consideradas buenas variables de predicción</a:t>
            </a: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1"/>
              <p:cNvSpPr txBox="1"/>
              <p:nvPr/>
            </p:nvSpPr>
            <p:spPr>
              <a:xfrm>
                <a:off x="2247899" y="3613409"/>
                <a:ext cx="4648200" cy="15622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20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CO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s-CO" sz="2000" b="0" i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s-CO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s-CO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CO" sz="2000" b="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CO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CO" sz="20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s-CO" sz="20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s-CO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CO" sz="2000" b="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CO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CO" sz="2000" b="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s-CO" sz="2000" b="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CO" sz="2000" b="0" dirty="0" smtClean="0"/>
              </a:p>
              <a:p>
                <a:endParaRPr lang="es-CO" sz="2000" dirty="0" smtClean="0"/>
              </a:p>
              <a:p>
                <a:endParaRPr lang="es-CO" sz="2000" dirty="0"/>
              </a:p>
            </p:txBody>
          </p:sp>
        </mc:Choice>
        <mc:Fallback xmlns="">
          <p:sp>
            <p:nvSpPr>
              <p:cNvPr id="4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899" y="3613409"/>
                <a:ext cx="4648200" cy="15622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32411" y="390124"/>
            <a:ext cx="8911589" cy="492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Correlación de variables</a:t>
            </a:r>
            <a:endParaRPr lang="es-EC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55" y="703477"/>
            <a:ext cx="45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806" y="1371600"/>
            <a:ext cx="7235189" cy="762000"/>
          </a:xfrm>
        </p:spPr>
        <p:txBody>
          <a:bodyPr>
            <a:normAutofit fontScale="90000"/>
          </a:bodyPr>
          <a:lstStyle/>
          <a:p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Grados Día 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necesarios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llegar al “n”% del proceso del ciclo de cultivo de cinco variedades de 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CO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CO" dirty="0"/>
              <a:t/>
            </a:r>
            <a:br>
              <a:rPr lang="es-CO" dirty="0"/>
            </a:b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177369"/>
              </p:ext>
            </p:extLst>
          </p:nvPr>
        </p:nvGraphicFramePr>
        <p:xfrm>
          <a:off x="1171978" y="1905000"/>
          <a:ext cx="6934200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Documento" r:id="rId3" imgW="5224783" imgH="3746044" progId="Word.Document.12">
                  <p:embed/>
                </p:oleObj>
              </mc:Choice>
              <mc:Fallback>
                <p:oleObj name="Documento" r:id="rId3" imgW="5224783" imgH="37460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1978" y="1905000"/>
                        <a:ext cx="6934200" cy="37465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75000"/>
                          <a:alpha val="76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09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444823"/>
            <a:ext cx="7467599" cy="615553"/>
          </a:xfrm>
        </p:spPr>
        <p:txBody>
          <a:bodyPr>
            <a:normAutofit fontScale="90000"/>
          </a:bodyPr>
          <a:lstStyle/>
          <a:p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Unidades de medida requeridas para llegar al 90% del ciclo de cultivo de cinco variedades de 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CO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C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85232"/>
              </p:ext>
            </p:extLst>
          </p:nvPr>
        </p:nvGraphicFramePr>
        <p:xfrm>
          <a:off x="990600" y="2362200"/>
          <a:ext cx="7058626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Documento" r:id="rId3" imgW="5224783" imgH="2147703" progId="Word.Document.12">
                  <p:embed/>
                </p:oleObj>
              </mc:Choice>
              <mc:Fallback>
                <p:oleObj name="Documento" r:id="rId3" imgW="5224783" imgH="21477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362200"/>
                        <a:ext cx="7058626" cy="290195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75000"/>
                          <a:alpha val="72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7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O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DIFUSIÓN</a:t>
            </a:r>
            <a:endParaRPr lang="es-CO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5907406" y="1418711"/>
            <a:ext cx="3007994" cy="249299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es-CO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la información resultante se realizó una primera validación de resultados, para estimar fechas de mayor producción para la cosecha de la época de Valentín de 2018.</a:t>
            </a:r>
            <a:endParaRPr lang="es-CO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03674"/>
              </p:ext>
            </p:extLst>
          </p:nvPr>
        </p:nvGraphicFramePr>
        <p:xfrm>
          <a:off x="6318451" y="3886200"/>
          <a:ext cx="2410691" cy="1600200"/>
        </p:xfrm>
        <a:graphic>
          <a:graphicData uri="http://schemas.openxmlformats.org/drawingml/2006/table">
            <a:tbl>
              <a:tblPr firstRow="1" firstCol="1" bandRow="1"/>
              <a:tblGrid>
                <a:gridCol w="960510"/>
                <a:gridCol w="759333"/>
                <a:gridCol w="690848"/>
              </a:tblGrid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Variedad</a:t>
                      </a:r>
                      <a:endParaRPr lang="es-CO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Cosecha estimada</a:t>
                      </a:r>
                      <a:endParaRPr lang="es-CO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Cosecha Real</a:t>
                      </a:r>
                      <a:endParaRPr lang="es-CO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Explorer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13-feb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12-feb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Amsterdam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30-ene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2-feb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Pink Floyd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21-ene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22-ene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 Merengue</a:t>
                      </a:r>
                      <a:endParaRPr lang="es-CO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25-ene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27-ene</a:t>
                      </a:r>
                      <a:endParaRPr lang="es-CO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2"/>
          <a:srcRect l="25548" t="20680" r="29327" b="22184"/>
          <a:stretch/>
        </p:blipFill>
        <p:spPr bwMode="auto">
          <a:xfrm>
            <a:off x="838200" y="1219200"/>
            <a:ext cx="47244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20" y="846138"/>
            <a:ext cx="425780" cy="31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 l="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0" y="3581400"/>
            <a:ext cx="4875428" cy="2209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8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4"/>
          <p:cNvSpPr txBox="1"/>
          <p:nvPr/>
        </p:nvSpPr>
        <p:spPr>
          <a:xfrm>
            <a:off x="609600" y="1351555"/>
            <a:ext cx="8305800" cy="4470455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0" rIns="0" bIns="0" rtlCol="0">
            <a:spAutoFit/>
          </a:bodyPr>
          <a:lstStyle/>
          <a:p>
            <a:pPr marL="534670">
              <a:lnSpc>
                <a:spcPct val="100000"/>
              </a:lnSpc>
            </a:pPr>
            <a:endParaRPr lang="es-EC" sz="3200" b="1" spc="-10" dirty="0" smtClean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534670">
              <a:lnSpc>
                <a:spcPct val="100000"/>
              </a:lnSpc>
            </a:pPr>
            <a:r>
              <a:rPr sz="3200" b="1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sz="3200" b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  <a:p>
            <a:pPr marL="534670" lvl="0" algn="just"/>
            <a:endPara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4670"/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acumulación de G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rados 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ía 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esarrollo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 seis estados fenológicos de cinco variedades de 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finalidad de adaptar una tecnología fácil para la programación de tiempos de cosecha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4670">
              <a:lnSpc>
                <a:spcPct val="100000"/>
              </a:lnSpc>
            </a:pPr>
            <a:endParaRPr sz="3450" dirty="0">
              <a:latin typeface="Times New Roman"/>
              <a:cs typeface="Times New Roman"/>
            </a:endParaRPr>
          </a:p>
        </p:txBody>
      </p:sp>
      <p:sp>
        <p:nvSpPr>
          <p:cNvPr id="7" name="4 Título"/>
          <p:cNvSpPr txBox="1">
            <a:spLocks/>
          </p:cNvSpPr>
          <p:nvPr/>
        </p:nvSpPr>
        <p:spPr>
          <a:xfrm>
            <a:off x="718386" y="803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034" y="201940"/>
            <a:ext cx="8911589" cy="984885"/>
          </a:xfrm>
        </p:spPr>
        <p:txBody>
          <a:bodyPr>
            <a:normAutofit fontScale="90000"/>
          </a:bodyPr>
          <a:lstStyle/>
          <a:p>
            <a:pPr algn="r"/>
            <a:r>
              <a:rPr lang="es-C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136995336"/>
              </p:ext>
            </p:extLst>
          </p:nvPr>
        </p:nvGraphicFramePr>
        <p:xfrm>
          <a:off x="381000" y="13970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7332"/>
            <a:ext cx="472891" cy="3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49440"/>
            <a:ext cx="8911589" cy="984885"/>
          </a:xfrm>
        </p:spPr>
        <p:txBody>
          <a:bodyPr>
            <a:normAutofit fontScale="90000"/>
          </a:bodyPr>
          <a:lstStyle/>
          <a:p>
            <a:pPr algn="r"/>
            <a:r>
              <a:rPr lang="es-C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br>
              <a:rPr lang="es-C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C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a 6"/>
              <p:cNvGraphicFramePr/>
              <p:nvPr>
                <p:extLst>
                  <p:ext uri="{D42A27DB-BD31-4B8C-83A1-F6EECF244321}">
                    <p14:modId xmlns:p14="http://schemas.microsoft.com/office/powerpoint/2010/main" val="2362558037"/>
                  </p:ext>
                </p:extLst>
              </p:nvPr>
            </p:nvGraphicFramePr>
            <p:xfrm>
              <a:off x="493394" y="1058125"/>
              <a:ext cx="8534400" cy="3437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7" name="Diagrama 6"/>
              <p:cNvGraphicFramePr/>
              <p:nvPr>
                <p:extLst>
                  <p:ext uri="{D42A27DB-BD31-4B8C-83A1-F6EECF244321}">
                    <p14:modId xmlns:p14="http://schemas.microsoft.com/office/powerpoint/2010/main" val="2362558037"/>
                  </p:ext>
                </p:extLst>
              </p:nvPr>
            </p:nvGraphicFramePr>
            <p:xfrm>
              <a:off x="493394" y="1058125"/>
              <a:ext cx="8534400" cy="3437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8" name="CuadroTexto 7"/>
          <p:cNvSpPr txBox="1"/>
          <p:nvPr/>
        </p:nvSpPr>
        <p:spPr>
          <a:xfrm>
            <a:off x="2819400" y="4343400"/>
            <a:ext cx="403860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base a la información de acumulación de Grados Día Desarrollo se puede predecir fechas de cosecha del cultivo de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de igual forma con la misma información es posible realizar modelos matemáticos de predicción.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7280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228600" y="276305"/>
            <a:ext cx="8799195" cy="492443"/>
          </a:xfrm>
        </p:spPr>
        <p:txBody>
          <a:bodyPr>
            <a:normAutofit fontScale="90000"/>
          </a:bodyPr>
          <a:lstStyle/>
          <a:p>
            <a:pPr algn="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Recomendaciones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idx="1"/>
          </p:nvPr>
        </p:nvSpPr>
        <p:spPr>
          <a:xfrm>
            <a:off x="762521" y="1656245"/>
            <a:ext cx="7645400" cy="3600986"/>
          </a:xfrm>
          <a:gradFill>
            <a:gsLst>
              <a:gs pos="0">
                <a:schemeClr val="accent3">
                  <a:shade val="51000"/>
                  <a:satMod val="130000"/>
                  <a:alpha val="69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repetir el estudio en más ciclos de cultivo, con la finalidad de tener una base de datos amplia, que permitan elaborar modelos matemáticos de proyección de cosecha.</a:t>
            </a:r>
            <a:endParaRPr lang="es-CO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aplicar la metodología utilizada en la presente investigación, para determinar los Grados </a:t>
            </a:r>
            <a:r>
              <a:rPr lang="es-E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 Desarrollo </a:t>
            </a:r>
            <a:r>
              <a:rPr lang="es-ES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todas las variedades existentes en la finca de estudio.</a:t>
            </a:r>
            <a:endParaRPr lang="es-CO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Desarrollar herramientas que permitan un control de clima tanto en épocas de frío como en épocas de calor. </a:t>
            </a:r>
            <a:endParaRPr lang="es-CO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i="0" dirty="0">
              <a:latin typeface="+mn-lt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86887" y="990600"/>
            <a:ext cx="8596668" cy="470847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38190" y="1432446"/>
            <a:ext cx="7955223" cy="38247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800" b="0" i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b="1" i="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i="0" kern="0" dirty="0"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57" y="521594"/>
            <a:ext cx="497404" cy="3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  <a:alpha val="15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2123"/>
            <a:ext cx="8365904" cy="627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Resultado de imagen para gra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66" y="2819400"/>
            <a:ext cx="5383371" cy="1747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12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Título"/>
          <p:cNvSpPr txBox="1">
            <a:spLocks/>
          </p:cNvSpPr>
          <p:nvPr/>
        </p:nvSpPr>
        <p:spPr>
          <a:xfrm>
            <a:off x="718386" y="803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 Marcador de texto"/>
          <p:cNvSpPr txBox="1">
            <a:spLocks/>
          </p:cNvSpPr>
          <p:nvPr/>
        </p:nvSpPr>
        <p:spPr>
          <a:xfrm>
            <a:off x="457200" y="1143000"/>
            <a:ext cx="8382000" cy="4840400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acumulación de Grados Día Desarrollo, para seis estados fenológicos desde el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hasta la cosecha de cinco variedades de 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duración en días de seis estados fenológicos, en cinco variedades de 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correlación entre los Grados Día Desarrollo, con la humedad relativa y luz acumulada para cinco variedades de 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Medir parámetros de crecimiento para cinco variedades de 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Difundir los resultados en la finca de interés.</a:t>
            </a:r>
            <a:endParaRPr lang="es-EC" sz="3200" b="1" dirty="0" smtClean="0"/>
          </a:p>
          <a:p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7000"/>
            <a:lum/>
          </a:blip>
          <a:srcRect/>
          <a:stretch>
            <a:fillRect l="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3791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1524000" y="3581400"/>
            <a:ext cx="4875428" cy="2209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LITERATURA</a:t>
            </a:r>
            <a:endParaRPr lang="es-CO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495" y="102927"/>
            <a:ext cx="8152238" cy="430887"/>
          </a:xfrm>
        </p:spPr>
        <p:txBody>
          <a:bodyPr>
            <a:normAutofit fontScale="90000"/>
          </a:bodyPr>
          <a:lstStyle/>
          <a:p>
            <a:pPr algn="r"/>
            <a:r>
              <a:rPr lang="es-CO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LITERATURA</a:t>
            </a:r>
            <a:endParaRPr lang="es-CO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878687" y="1027934"/>
            <a:ext cx="3503313" cy="496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FENOLOGÍA DE LA ROSA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739205029"/>
              </p:ext>
            </p:extLst>
          </p:nvPr>
        </p:nvGraphicFramePr>
        <p:xfrm>
          <a:off x="4739080" y="1111949"/>
          <a:ext cx="3504988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8999" t="95" r="8269" b="667"/>
          <a:stretch/>
        </p:blipFill>
        <p:spPr>
          <a:xfrm>
            <a:off x="3976296" y="2935934"/>
            <a:ext cx="1188076" cy="159376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8"/>
          <a:srcRect l="49169" t="42136" r="40202" b="30223"/>
          <a:stretch/>
        </p:blipFill>
        <p:spPr bwMode="auto">
          <a:xfrm>
            <a:off x="5173424" y="2935935"/>
            <a:ext cx="1211903" cy="1593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dell\Desktop\fotos piaveri\DSC06916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17078" r="32568" b="25425"/>
          <a:stretch/>
        </p:blipFill>
        <p:spPr bwMode="auto">
          <a:xfrm>
            <a:off x="6653858" y="2935935"/>
            <a:ext cx="1101143" cy="152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E:\DCIM\100MSDCF\DSC07227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 r="24813" b="15292"/>
          <a:stretch/>
        </p:blipFill>
        <p:spPr bwMode="auto">
          <a:xfrm rot="5400000">
            <a:off x="7628751" y="3085190"/>
            <a:ext cx="1527925" cy="1257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6350" r="2810" b="1104"/>
          <a:stretch/>
        </p:blipFill>
        <p:spPr>
          <a:xfrm>
            <a:off x="5384579" y="4724400"/>
            <a:ext cx="2225479" cy="183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608648124"/>
              </p:ext>
            </p:extLst>
          </p:nvPr>
        </p:nvGraphicFramePr>
        <p:xfrm>
          <a:off x="669921" y="1282906"/>
          <a:ext cx="3035737" cy="458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28999" t="95" r="8269" b="667"/>
          <a:stretch/>
        </p:blipFill>
        <p:spPr>
          <a:xfrm>
            <a:off x="3899362" y="2903369"/>
            <a:ext cx="1188076" cy="1593761"/>
          </a:xfrm>
          <a:prstGeom prst="rect">
            <a:avLst/>
          </a:prstGeom>
        </p:spPr>
      </p:pic>
      <p:pic>
        <p:nvPicPr>
          <p:cNvPr id="16" name="Imagen 15" descr="C:\Users\dell\Desktop\fotos piaveri\DSC06916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17078" r="32568" b="25425"/>
          <a:stretch/>
        </p:blipFill>
        <p:spPr bwMode="auto">
          <a:xfrm>
            <a:off x="6662910" y="2903369"/>
            <a:ext cx="1101143" cy="152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14" y="333789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1145455"/>
            <a:ext cx="7543800" cy="492443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 productiva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19562" r="2860" b="32404"/>
          <a:stretch/>
        </p:blipFill>
        <p:spPr>
          <a:xfrm>
            <a:off x="96590" y="2514843"/>
            <a:ext cx="5090375" cy="1980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5" t="7888" r="23286" b="20751"/>
          <a:stretch/>
        </p:blipFill>
        <p:spPr>
          <a:xfrm>
            <a:off x="5186966" y="2493012"/>
            <a:ext cx="1786944" cy="2002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21973" r="32863" b="13050"/>
          <a:stretch/>
        </p:blipFill>
        <p:spPr>
          <a:xfrm>
            <a:off x="6973911" y="2486134"/>
            <a:ext cx="2009311" cy="20005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31761" y="215117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Botón arroz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90600" y="215117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Botón arveja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309625" y="214109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Botón garbanzo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28969" y="2206502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Mostrando color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39844" y="1792069"/>
            <a:ext cx="17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Cosecha o punto de corte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94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9</a:t>
            </a:fld>
            <a:endParaRPr lang="es-CO"/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646467"/>
              </p:ext>
            </p:extLst>
          </p:nvPr>
        </p:nvGraphicFramePr>
        <p:xfrm>
          <a:off x="647700" y="1371600"/>
          <a:ext cx="7848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/>
          <p:cNvSpPr/>
          <p:nvPr/>
        </p:nvSpPr>
        <p:spPr>
          <a:xfrm>
            <a:off x="1295400" y="4438918"/>
            <a:ext cx="1826929" cy="1144466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r>
              <a:rPr lang="es-CO" b="1" dirty="0" smtClean="0">
                <a:solidFill>
                  <a:schemeClr val="tx1"/>
                </a:solidFill>
              </a:rPr>
              <a:t>Grados Día Desarrollo</a:t>
            </a:r>
            <a:endParaRPr lang="es-CO" b="1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343400" y="4419600"/>
            <a:ext cx="1826929" cy="1144466"/>
            <a:chOff x="-2146" y="764727"/>
            <a:chExt cx="2095500" cy="1257299"/>
          </a:xfrm>
          <a:solidFill>
            <a:srgbClr val="92D050"/>
          </a:solidFill>
        </p:grpSpPr>
        <p:sp>
          <p:nvSpPr>
            <p:cNvPr id="10" name="Rectángulo 9"/>
            <p:cNvSpPr/>
            <p:nvPr/>
          </p:nvSpPr>
          <p:spPr>
            <a:xfrm>
              <a:off x="-2146" y="764727"/>
              <a:ext cx="2095500" cy="125729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-2146" y="764727"/>
              <a:ext cx="2095500" cy="12572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Luz acumulada</a:t>
              </a:r>
              <a:endParaRPr lang="es-CO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7010400" y="4399208"/>
            <a:ext cx="1826929" cy="114446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CO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Índice </a:t>
            </a:r>
            <a:r>
              <a:rPr lang="es-CO" sz="2000" b="1" dirty="0" err="1" smtClean="0">
                <a:solidFill>
                  <a:schemeClr val="tx1"/>
                </a:solidFill>
              </a:rPr>
              <a:t>plastocrónico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90"/>
            <a:ext cx="1026795" cy="105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2" y="6019800"/>
            <a:ext cx="1573967" cy="72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801495" y="102927"/>
            <a:ext cx="8152238" cy="430887"/>
          </a:xfrm>
        </p:spPr>
        <p:txBody>
          <a:bodyPr>
            <a:normAutofit/>
          </a:bodyPr>
          <a:lstStyle/>
          <a:p>
            <a:pPr algn="r"/>
            <a:r>
              <a:rPr lang="es-CO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LITERATURA</a:t>
            </a:r>
            <a:endParaRPr lang="es-CO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66" y="333789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terminación de grados día desarrollo en la fenologia de siete variedades de Chrysanthemum s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Determinación de grados día desarrollo en la fenologia de siete variedades de Chrysanthemum sp</Template>
  <TotalTime>17153</TotalTime>
  <Words>2363</Words>
  <Application>Microsoft Office PowerPoint</Application>
  <PresentationFormat>Presentación en pantalla (4:3)</PresentationFormat>
  <Paragraphs>598</Paragraphs>
  <Slides>43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3" baseType="lpstr">
      <vt:lpstr>Arial</vt:lpstr>
      <vt:lpstr>Bell MT</vt:lpstr>
      <vt:lpstr>Calibri</vt:lpstr>
      <vt:lpstr>Cambria Math</vt:lpstr>
      <vt:lpstr>Garamond</vt:lpstr>
      <vt:lpstr>Times New Roman</vt:lpstr>
      <vt:lpstr>Trebuchet MS</vt:lpstr>
      <vt:lpstr>Determinación de grados día desarrollo en la fenologia de siete variedades de Chrysanthemum sp</vt:lpstr>
      <vt:lpstr>1_Tema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REVISIÓN DE LITERATURA</vt:lpstr>
      <vt:lpstr>Fase productiva</vt:lpstr>
      <vt:lpstr>REVISIÓN DE LITERATURA</vt:lpstr>
      <vt:lpstr>Presentación de PowerPoint</vt:lpstr>
      <vt:lpstr>Ubicación del lugar de investigación</vt:lpstr>
      <vt:lpstr>Diseño Experimental</vt:lpstr>
      <vt:lpstr>MATERIALES</vt:lpstr>
      <vt:lpstr>Variables analizadas</vt:lpstr>
      <vt:lpstr>Variables Analizadas</vt:lpstr>
      <vt:lpstr>Variables Analizadas</vt:lpstr>
      <vt:lpstr>Presentación de PowerPoint</vt:lpstr>
      <vt:lpstr>Grados Día Desarrollo</vt:lpstr>
      <vt:lpstr>Acumulación de Grados Día Desarrollo para seis estados fenológicos de cinco variedades de Rosa sp. </vt:lpstr>
      <vt:lpstr>Acumulación de Grados Día desarrollo para seis estados fenológicos de cinco variedades de Rosa sp.</vt:lpstr>
      <vt:lpstr>Grados Día Desarrollo</vt:lpstr>
      <vt:lpstr>Presentación de PowerPoint</vt:lpstr>
      <vt:lpstr>Duración en días</vt:lpstr>
      <vt:lpstr>Duración en días</vt:lpstr>
      <vt:lpstr>Acumulación de Grados Día Desarrollo  y duración en días de seis estados fenológicos en cinco variedades de Rosa sp. </vt:lpstr>
      <vt:lpstr>Luz acumulada</vt:lpstr>
      <vt:lpstr>Presentación de PowerPoint</vt:lpstr>
      <vt:lpstr>Luz acumulada</vt:lpstr>
      <vt:lpstr>Requerimiento de Grados Día Desarrollo, número de días y DLI a cosecha, para cinco variedades de Rosa sp.  </vt:lpstr>
      <vt:lpstr>Humedad Relativa</vt:lpstr>
      <vt:lpstr>Longitud del tallo</vt:lpstr>
      <vt:lpstr>Índice Plastocrónico </vt:lpstr>
      <vt:lpstr>Calidad de flor</vt:lpstr>
      <vt:lpstr>Correlación de variables</vt:lpstr>
      <vt:lpstr>Presentación de PowerPoint</vt:lpstr>
      <vt:lpstr>Grados Día Desarrollo necesarios para llegar al “n”% del proceso del ciclo de cultivo de cinco variedades de Rosa sp.  </vt:lpstr>
      <vt:lpstr>Unidades de medida requeridas para llegar al 90% del ciclo de cultivo de cinco variedades de Rosa sp.</vt:lpstr>
      <vt:lpstr>DIFUSIÓN</vt:lpstr>
      <vt:lpstr>Presentación de PowerPoint</vt:lpstr>
      <vt:lpstr>Conclusiones </vt:lpstr>
      <vt:lpstr>Conclusiones </vt:lpstr>
      <vt:lpstr> Recomendaciones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Fernanda</dc:creator>
  <cp:lastModifiedBy>Full name</cp:lastModifiedBy>
  <cp:revision>338</cp:revision>
  <dcterms:created xsi:type="dcterms:W3CDTF">2017-02-21T17:06:38Z</dcterms:created>
  <dcterms:modified xsi:type="dcterms:W3CDTF">2018-03-15T13:06:14Z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2017-02-21T00:00:00Z</vt:filetime>
  </property>
</Properties>
</file>