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1"/>
  </p:notesMasterIdLst>
  <p:sldIdLst>
    <p:sldId id="293" r:id="rId2"/>
    <p:sldId id="321" r:id="rId3"/>
    <p:sldId id="257" r:id="rId4"/>
    <p:sldId id="322" r:id="rId5"/>
    <p:sldId id="426" r:id="rId6"/>
    <p:sldId id="324" r:id="rId7"/>
    <p:sldId id="328" r:id="rId8"/>
    <p:sldId id="374" r:id="rId9"/>
    <p:sldId id="375" r:id="rId10"/>
    <p:sldId id="431" r:id="rId11"/>
    <p:sldId id="432" r:id="rId12"/>
    <p:sldId id="428" r:id="rId13"/>
    <p:sldId id="391" r:id="rId14"/>
    <p:sldId id="434" r:id="rId15"/>
    <p:sldId id="435" r:id="rId16"/>
    <p:sldId id="436" r:id="rId17"/>
    <p:sldId id="437" r:id="rId18"/>
    <p:sldId id="439" r:id="rId19"/>
    <p:sldId id="344" r:id="rId20"/>
    <p:sldId id="442" r:id="rId21"/>
    <p:sldId id="443" r:id="rId22"/>
    <p:sldId id="339" r:id="rId23"/>
    <p:sldId id="418" r:id="rId24"/>
    <p:sldId id="446" r:id="rId25"/>
    <p:sldId id="444" r:id="rId26"/>
    <p:sldId id="368" r:id="rId27"/>
    <p:sldId id="445" r:id="rId28"/>
    <p:sldId id="424" r:id="rId29"/>
    <p:sldId id="320" r:id="rId3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er Luna" initials="AL" lastIdx="1" clrIdx="0">
    <p:extLst>
      <p:ext uri="{19B8F6BF-5375-455C-9EA6-DF929625EA0E}">
        <p15:presenceInfo xmlns:p15="http://schemas.microsoft.com/office/powerpoint/2012/main" userId="9917be5cf96f1d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86323"/>
  </p:normalViewPr>
  <p:slideViewPr>
    <p:cSldViewPr snapToGrid="0">
      <p:cViewPr varScale="1">
        <p:scale>
          <a:sx n="67" d="100"/>
          <a:sy n="67" d="100"/>
        </p:scale>
        <p:origin x="54" y="1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6CEE4-8C26-A941-8697-38DD7A38A54C}" type="doc">
      <dgm:prSet loTypeId="urn:microsoft.com/office/officeart/2008/layout/LinedList" loCatId="" qsTypeId="urn:microsoft.com/office/officeart/2005/8/quickstyle/simple1" qsCatId="simple" csTypeId="urn:microsoft.com/office/officeart/2005/8/colors/accent6_5" csCatId="accent6" phldr="1"/>
      <dgm:spPr/>
      <dgm:t>
        <a:bodyPr/>
        <a:lstStyle/>
        <a:p>
          <a:endParaRPr lang="es-ES_tradnl"/>
        </a:p>
      </dgm:t>
    </dgm:pt>
    <dgm:pt modelId="{7F1B9DD8-DF8F-F54B-BA00-1F5106535C95}">
      <dgm:prSet phldrT="[Texto]" custT="1"/>
      <dgm:spPr/>
      <dgm:t>
        <a:bodyPr/>
        <a:lstStyle/>
        <a:p>
          <a:r>
            <a:rPr lang="es-EC" sz="1800" dirty="0">
              <a:latin typeface="Arial" panose="020B0604020202020204" pitchFamily="34" charset="0"/>
              <a:cs typeface="Arial" panose="020B0604020202020204" pitchFamily="34" charset="0"/>
            </a:rPr>
            <a:t>Introducción</a:t>
          </a:r>
          <a:endParaRPr lang="es-ES_tradnl" sz="1800" dirty="0"/>
        </a:p>
      </dgm:t>
    </dgm:pt>
    <dgm:pt modelId="{90EF860D-C384-DD45-9D39-395892E1944F}" type="parTrans" cxnId="{546F7B65-7ACE-3C40-A63A-05899E07A64D}">
      <dgm:prSet/>
      <dgm:spPr/>
      <dgm:t>
        <a:bodyPr/>
        <a:lstStyle/>
        <a:p>
          <a:endParaRPr lang="es-ES_tradnl" sz="1800"/>
        </a:p>
      </dgm:t>
    </dgm:pt>
    <dgm:pt modelId="{9A0887E4-9045-3F4C-AF21-5E7F0F83C862}" type="sibTrans" cxnId="{546F7B65-7ACE-3C40-A63A-05899E07A64D}">
      <dgm:prSet/>
      <dgm:spPr/>
      <dgm:t>
        <a:bodyPr/>
        <a:lstStyle/>
        <a:p>
          <a:endParaRPr lang="es-ES_tradnl" sz="1800"/>
        </a:p>
      </dgm:t>
    </dgm:pt>
    <dgm:pt modelId="{E11A584C-95A0-B34E-81DB-F770614A4803}">
      <dgm:prSet custT="1"/>
      <dgm:spPr/>
      <dgm:t>
        <a:bodyPr/>
        <a:lstStyle/>
        <a:p>
          <a:r>
            <a:rPr lang="es-EC" sz="1800" dirty="0">
              <a:latin typeface="Arial" panose="020B0604020202020204" pitchFamily="34" charset="0"/>
              <a:cs typeface="Arial" panose="020B0604020202020204" pitchFamily="34" charset="0"/>
            </a:rPr>
            <a:t>Antecedentes e Importancia</a:t>
          </a:r>
        </a:p>
      </dgm:t>
    </dgm:pt>
    <dgm:pt modelId="{395C5DD9-12F3-4946-A1A8-29DD459690AF}" type="parTrans" cxnId="{6B40DD60-C2E5-854F-8887-D41FBFB59197}">
      <dgm:prSet/>
      <dgm:spPr/>
      <dgm:t>
        <a:bodyPr/>
        <a:lstStyle/>
        <a:p>
          <a:endParaRPr lang="es-ES_tradnl" sz="1800"/>
        </a:p>
      </dgm:t>
    </dgm:pt>
    <dgm:pt modelId="{7CB09726-B1F3-CB49-B66D-709D09D06EA3}" type="sibTrans" cxnId="{6B40DD60-C2E5-854F-8887-D41FBFB59197}">
      <dgm:prSet/>
      <dgm:spPr/>
      <dgm:t>
        <a:bodyPr/>
        <a:lstStyle/>
        <a:p>
          <a:endParaRPr lang="es-ES_tradnl" sz="1800"/>
        </a:p>
      </dgm:t>
    </dgm:pt>
    <dgm:pt modelId="{F48C5081-FD65-4E4C-9F4A-0B3DD2141383}">
      <dgm:prSet custT="1"/>
      <dgm:spPr/>
      <dgm:t>
        <a:bodyPr/>
        <a:lstStyle/>
        <a:p>
          <a:r>
            <a:rPr lang="es-EC" sz="1800" dirty="0">
              <a:latin typeface="Arial" panose="020B0604020202020204" pitchFamily="34" charset="0"/>
              <a:cs typeface="Arial" panose="020B0604020202020204" pitchFamily="34" charset="0"/>
            </a:rPr>
            <a:t>Marco Referencial</a:t>
          </a:r>
        </a:p>
      </dgm:t>
    </dgm:pt>
    <dgm:pt modelId="{7D33E17E-F5BE-B247-8ED2-F7D3AE8E2E96}" type="parTrans" cxnId="{178F6275-C424-B641-A739-03F8E84CD6DE}">
      <dgm:prSet/>
      <dgm:spPr/>
      <dgm:t>
        <a:bodyPr/>
        <a:lstStyle/>
        <a:p>
          <a:endParaRPr lang="es-ES_tradnl" sz="1800"/>
        </a:p>
      </dgm:t>
    </dgm:pt>
    <dgm:pt modelId="{001B8216-D92B-9F4B-A690-3C2E4BC56187}" type="sibTrans" cxnId="{178F6275-C424-B641-A739-03F8E84CD6DE}">
      <dgm:prSet/>
      <dgm:spPr/>
      <dgm:t>
        <a:bodyPr/>
        <a:lstStyle/>
        <a:p>
          <a:endParaRPr lang="es-ES_tradnl" sz="1800"/>
        </a:p>
      </dgm:t>
    </dgm:pt>
    <dgm:pt modelId="{F063EE11-4F47-4645-824F-363DD84E484B}">
      <dgm:prSet custT="1"/>
      <dgm:spPr/>
      <dgm:t>
        <a:bodyPr/>
        <a:lstStyle/>
        <a:p>
          <a:r>
            <a:rPr lang="es-EC" sz="1800" dirty="0">
              <a:latin typeface="Arial" panose="020B0604020202020204" pitchFamily="34" charset="0"/>
              <a:cs typeface="Arial" panose="020B0604020202020204" pitchFamily="34" charset="0"/>
            </a:rPr>
            <a:t>Puesta en Operación del Sistema DF</a:t>
          </a:r>
        </a:p>
      </dgm:t>
    </dgm:pt>
    <dgm:pt modelId="{DCCEB343-F121-E249-9BA0-D950BA56C252}" type="parTrans" cxnId="{CD2025C3-8109-2046-8310-E5D45AD2C109}">
      <dgm:prSet/>
      <dgm:spPr/>
      <dgm:t>
        <a:bodyPr/>
        <a:lstStyle/>
        <a:p>
          <a:endParaRPr lang="es-ES_tradnl" sz="1800"/>
        </a:p>
      </dgm:t>
    </dgm:pt>
    <dgm:pt modelId="{0A341603-B9B9-314B-81E7-EE1F70D74CB7}" type="sibTrans" cxnId="{CD2025C3-8109-2046-8310-E5D45AD2C109}">
      <dgm:prSet/>
      <dgm:spPr/>
      <dgm:t>
        <a:bodyPr/>
        <a:lstStyle/>
        <a:p>
          <a:endParaRPr lang="es-ES_tradnl" sz="1800"/>
        </a:p>
      </dgm:t>
    </dgm:pt>
    <dgm:pt modelId="{0AC526A0-D015-374F-B09F-A51E05B8CE9F}">
      <dgm:prSet custT="1"/>
      <dgm:spPr/>
      <dgm:t>
        <a:bodyPr/>
        <a:lstStyle/>
        <a:p>
          <a:r>
            <a:rPr lang="es-EC" sz="1800" dirty="0">
              <a:latin typeface="Arial" panose="020B0604020202020204" pitchFamily="34" charset="0"/>
              <a:cs typeface="Arial" panose="020B0604020202020204" pitchFamily="34" charset="0"/>
            </a:rPr>
            <a:t>Objetivos</a:t>
          </a:r>
        </a:p>
      </dgm:t>
    </dgm:pt>
    <dgm:pt modelId="{936A654D-95FA-2940-93E4-1ED33B20AB5D}" type="parTrans" cxnId="{2832854F-9CDE-AA4B-93A6-F1F70A3C0214}">
      <dgm:prSet/>
      <dgm:spPr/>
      <dgm:t>
        <a:bodyPr/>
        <a:lstStyle/>
        <a:p>
          <a:endParaRPr lang="es-ES_tradnl"/>
        </a:p>
      </dgm:t>
    </dgm:pt>
    <dgm:pt modelId="{C67103A7-2CD0-7B46-B1F3-131094D38234}" type="sibTrans" cxnId="{2832854F-9CDE-AA4B-93A6-F1F70A3C0214}">
      <dgm:prSet/>
      <dgm:spPr/>
      <dgm:t>
        <a:bodyPr/>
        <a:lstStyle/>
        <a:p>
          <a:endParaRPr lang="es-ES_tradnl"/>
        </a:p>
      </dgm:t>
    </dgm:pt>
    <dgm:pt modelId="{BB8BDBE9-4727-4F54-B1DD-0BFB41871F80}">
      <dgm:prSet custT="1"/>
      <dgm:spPr/>
      <dgm:t>
        <a:bodyPr/>
        <a:lstStyle/>
        <a:p>
          <a:r>
            <a:rPr lang="es-EC" sz="1800" dirty="0">
              <a:latin typeface="Arial" panose="020B0604020202020204" pitchFamily="34" charset="0"/>
              <a:cs typeface="Arial" panose="020B0604020202020204" pitchFamily="34" charset="0"/>
            </a:rPr>
            <a:t>Desarrollo del Software</a:t>
          </a:r>
        </a:p>
      </dgm:t>
    </dgm:pt>
    <dgm:pt modelId="{B7098A9A-C424-4AF0-BDE8-EC8573AAA724}" type="parTrans" cxnId="{F86F467B-3987-4ED9-9971-628EF3EE1E5C}">
      <dgm:prSet/>
      <dgm:spPr/>
      <dgm:t>
        <a:bodyPr/>
        <a:lstStyle/>
        <a:p>
          <a:endParaRPr lang="es-EC"/>
        </a:p>
      </dgm:t>
    </dgm:pt>
    <dgm:pt modelId="{6010FE10-6809-44B2-925F-06D271DFF99A}" type="sibTrans" cxnId="{F86F467B-3987-4ED9-9971-628EF3EE1E5C}">
      <dgm:prSet/>
      <dgm:spPr/>
      <dgm:t>
        <a:bodyPr/>
        <a:lstStyle/>
        <a:p>
          <a:endParaRPr lang="es-EC"/>
        </a:p>
      </dgm:t>
    </dgm:pt>
    <dgm:pt modelId="{D149CA28-C024-43F9-B5B1-7FAF9FFB89B6}">
      <dgm:prSet custT="1"/>
      <dgm:spPr/>
      <dgm:t>
        <a:bodyPr/>
        <a:lstStyle/>
        <a:p>
          <a:r>
            <a:rPr lang="es-EC" sz="1800" dirty="0">
              <a:latin typeface="Arial" panose="020B0604020202020204" pitchFamily="34" charset="0"/>
              <a:cs typeface="Arial" panose="020B0604020202020204" pitchFamily="34" charset="0"/>
            </a:rPr>
            <a:t>Análisis de Resultados</a:t>
          </a:r>
        </a:p>
      </dgm:t>
    </dgm:pt>
    <dgm:pt modelId="{63859FA0-1193-476E-803C-E4C4FDE40418}" type="parTrans" cxnId="{129F9A46-4393-4DBA-B907-F09240B4D885}">
      <dgm:prSet/>
      <dgm:spPr/>
      <dgm:t>
        <a:bodyPr/>
        <a:lstStyle/>
        <a:p>
          <a:endParaRPr lang="es-EC"/>
        </a:p>
      </dgm:t>
    </dgm:pt>
    <dgm:pt modelId="{DF95D449-77BC-4B6D-9CC8-5CC5E14AA7F6}" type="sibTrans" cxnId="{129F9A46-4393-4DBA-B907-F09240B4D885}">
      <dgm:prSet/>
      <dgm:spPr/>
      <dgm:t>
        <a:bodyPr/>
        <a:lstStyle/>
        <a:p>
          <a:endParaRPr lang="es-EC"/>
        </a:p>
      </dgm:t>
    </dgm:pt>
    <dgm:pt modelId="{C7F2E2AA-95A3-42CE-AE87-410EC5A311DF}">
      <dgm:prSet custT="1"/>
      <dgm:spPr/>
      <dgm:t>
        <a:bodyPr/>
        <a:lstStyle/>
        <a:p>
          <a:r>
            <a:rPr lang="es-EC" sz="1800" dirty="0">
              <a:latin typeface="Arial" panose="020B0604020202020204" pitchFamily="34" charset="0"/>
              <a:cs typeface="Arial" panose="020B0604020202020204" pitchFamily="34" charset="0"/>
            </a:rPr>
            <a:t>Conclusiones y Recomendaciones</a:t>
          </a:r>
        </a:p>
      </dgm:t>
    </dgm:pt>
    <dgm:pt modelId="{60E5E6E5-99C2-44AA-9F3C-A24A6963A87B}" type="parTrans" cxnId="{2E339D6E-145B-4E63-940D-818580A34FF8}">
      <dgm:prSet/>
      <dgm:spPr/>
      <dgm:t>
        <a:bodyPr/>
        <a:lstStyle/>
        <a:p>
          <a:endParaRPr lang="es-EC"/>
        </a:p>
      </dgm:t>
    </dgm:pt>
    <dgm:pt modelId="{79CD6DDF-051A-404C-A35E-7A7B079A0F71}" type="sibTrans" cxnId="{2E339D6E-145B-4E63-940D-818580A34FF8}">
      <dgm:prSet/>
      <dgm:spPr/>
      <dgm:t>
        <a:bodyPr/>
        <a:lstStyle/>
        <a:p>
          <a:endParaRPr lang="es-EC"/>
        </a:p>
      </dgm:t>
    </dgm:pt>
    <dgm:pt modelId="{8317DB36-D8C6-964C-BE51-61CE44243DD5}" type="pres">
      <dgm:prSet presAssocID="{C466CEE4-8C26-A941-8697-38DD7A38A54C}" presName="vert0" presStyleCnt="0">
        <dgm:presLayoutVars>
          <dgm:dir/>
          <dgm:animOne val="branch"/>
          <dgm:animLvl val="lvl"/>
        </dgm:presLayoutVars>
      </dgm:prSet>
      <dgm:spPr/>
    </dgm:pt>
    <dgm:pt modelId="{E954D7D4-DE9C-C84C-952D-85C765FB80EF}" type="pres">
      <dgm:prSet presAssocID="{7F1B9DD8-DF8F-F54B-BA00-1F5106535C95}" presName="thickLine" presStyleLbl="alignNode1" presStyleIdx="0" presStyleCnt="8"/>
      <dgm:spPr/>
    </dgm:pt>
    <dgm:pt modelId="{F5644C65-65A6-834D-B35C-99CBDA981E31}" type="pres">
      <dgm:prSet presAssocID="{7F1B9DD8-DF8F-F54B-BA00-1F5106535C95}" presName="horz1" presStyleCnt="0"/>
      <dgm:spPr/>
    </dgm:pt>
    <dgm:pt modelId="{C9299FE7-8C26-EA4E-A69B-4B0FC2AC6FAC}" type="pres">
      <dgm:prSet presAssocID="{7F1B9DD8-DF8F-F54B-BA00-1F5106535C95}" presName="tx1" presStyleLbl="revTx" presStyleIdx="0" presStyleCnt="8"/>
      <dgm:spPr/>
    </dgm:pt>
    <dgm:pt modelId="{284173A9-B553-8D49-A69E-496DFA554C4D}" type="pres">
      <dgm:prSet presAssocID="{7F1B9DD8-DF8F-F54B-BA00-1F5106535C95}" presName="vert1" presStyleCnt="0"/>
      <dgm:spPr/>
    </dgm:pt>
    <dgm:pt modelId="{C5AE40D0-9227-934E-914B-156EAE925DFA}" type="pres">
      <dgm:prSet presAssocID="{E11A584C-95A0-B34E-81DB-F770614A4803}" presName="thickLine" presStyleLbl="alignNode1" presStyleIdx="1" presStyleCnt="8"/>
      <dgm:spPr/>
    </dgm:pt>
    <dgm:pt modelId="{0B63C393-2DBF-6740-9408-AA2F6664F14E}" type="pres">
      <dgm:prSet presAssocID="{E11A584C-95A0-B34E-81DB-F770614A4803}" presName="horz1" presStyleCnt="0"/>
      <dgm:spPr/>
    </dgm:pt>
    <dgm:pt modelId="{43D2EA6E-D887-D343-A777-5B3E6AAC43D5}" type="pres">
      <dgm:prSet presAssocID="{E11A584C-95A0-B34E-81DB-F770614A4803}" presName="tx1" presStyleLbl="revTx" presStyleIdx="1" presStyleCnt="8"/>
      <dgm:spPr/>
    </dgm:pt>
    <dgm:pt modelId="{E6427A33-B02F-8F4F-A2FC-9ACD3424EF9A}" type="pres">
      <dgm:prSet presAssocID="{E11A584C-95A0-B34E-81DB-F770614A4803}" presName="vert1" presStyleCnt="0"/>
      <dgm:spPr/>
    </dgm:pt>
    <dgm:pt modelId="{19071643-2118-934D-8D6C-8898C3F4F2DF}" type="pres">
      <dgm:prSet presAssocID="{0AC526A0-D015-374F-B09F-A51E05B8CE9F}" presName="thickLine" presStyleLbl="alignNode1" presStyleIdx="2" presStyleCnt="8"/>
      <dgm:spPr/>
    </dgm:pt>
    <dgm:pt modelId="{9272B12E-EC0A-474B-B429-3E677D52CBCB}" type="pres">
      <dgm:prSet presAssocID="{0AC526A0-D015-374F-B09F-A51E05B8CE9F}" presName="horz1" presStyleCnt="0"/>
      <dgm:spPr/>
    </dgm:pt>
    <dgm:pt modelId="{147B9946-A335-AB4B-9A05-44569C4CC921}" type="pres">
      <dgm:prSet presAssocID="{0AC526A0-D015-374F-B09F-A51E05B8CE9F}" presName="tx1" presStyleLbl="revTx" presStyleIdx="2" presStyleCnt="8"/>
      <dgm:spPr/>
    </dgm:pt>
    <dgm:pt modelId="{1DBA7908-DBE2-1648-BFA8-101434481B6F}" type="pres">
      <dgm:prSet presAssocID="{0AC526A0-D015-374F-B09F-A51E05B8CE9F}" presName="vert1" presStyleCnt="0"/>
      <dgm:spPr/>
    </dgm:pt>
    <dgm:pt modelId="{0E787158-8CCA-FA44-86D1-86803DEE3DFD}" type="pres">
      <dgm:prSet presAssocID="{F48C5081-FD65-4E4C-9F4A-0B3DD2141383}" presName="thickLine" presStyleLbl="alignNode1" presStyleIdx="3" presStyleCnt="8"/>
      <dgm:spPr/>
    </dgm:pt>
    <dgm:pt modelId="{6FBC4E4C-890F-174A-9C5A-2449EF319957}" type="pres">
      <dgm:prSet presAssocID="{F48C5081-FD65-4E4C-9F4A-0B3DD2141383}" presName="horz1" presStyleCnt="0"/>
      <dgm:spPr/>
    </dgm:pt>
    <dgm:pt modelId="{8E59591C-A173-6547-B00A-930A0427F44C}" type="pres">
      <dgm:prSet presAssocID="{F48C5081-FD65-4E4C-9F4A-0B3DD2141383}" presName="tx1" presStyleLbl="revTx" presStyleIdx="3" presStyleCnt="8"/>
      <dgm:spPr/>
    </dgm:pt>
    <dgm:pt modelId="{F8C9829D-56E0-B040-A9C1-C70D26489222}" type="pres">
      <dgm:prSet presAssocID="{F48C5081-FD65-4E4C-9F4A-0B3DD2141383}" presName="vert1" presStyleCnt="0"/>
      <dgm:spPr/>
    </dgm:pt>
    <dgm:pt modelId="{97948839-FBDA-384F-A14C-A4F72759851A}" type="pres">
      <dgm:prSet presAssocID="{F063EE11-4F47-4645-824F-363DD84E484B}" presName="thickLine" presStyleLbl="alignNode1" presStyleIdx="4" presStyleCnt="8"/>
      <dgm:spPr/>
    </dgm:pt>
    <dgm:pt modelId="{0FDC2EC6-7585-ED4A-98A5-8ADE1FA22D3A}" type="pres">
      <dgm:prSet presAssocID="{F063EE11-4F47-4645-824F-363DD84E484B}" presName="horz1" presStyleCnt="0"/>
      <dgm:spPr/>
    </dgm:pt>
    <dgm:pt modelId="{FDDF219A-4B45-4C4F-972E-B33580D0D344}" type="pres">
      <dgm:prSet presAssocID="{F063EE11-4F47-4645-824F-363DD84E484B}" presName="tx1" presStyleLbl="revTx" presStyleIdx="4" presStyleCnt="8"/>
      <dgm:spPr/>
    </dgm:pt>
    <dgm:pt modelId="{17CF9F33-77DC-9B43-9C9D-719763A75CB8}" type="pres">
      <dgm:prSet presAssocID="{F063EE11-4F47-4645-824F-363DD84E484B}" presName="vert1" presStyleCnt="0"/>
      <dgm:spPr/>
    </dgm:pt>
    <dgm:pt modelId="{9BC8B17B-E18B-4D0D-9C88-D23E6C72027A}" type="pres">
      <dgm:prSet presAssocID="{BB8BDBE9-4727-4F54-B1DD-0BFB41871F80}" presName="thickLine" presStyleLbl="alignNode1" presStyleIdx="5" presStyleCnt="8"/>
      <dgm:spPr/>
    </dgm:pt>
    <dgm:pt modelId="{1E47A398-1661-4573-8E0D-F0A44EB0FA4E}" type="pres">
      <dgm:prSet presAssocID="{BB8BDBE9-4727-4F54-B1DD-0BFB41871F80}" presName="horz1" presStyleCnt="0"/>
      <dgm:spPr/>
    </dgm:pt>
    <dgm:pt modelId="{F746A8A6-B3E4-47D7-B51A-BE701FB353E1}" type="pres">
      <dgm:prSet presAssocID="{BB8BDBE9-4727-4F54-B1DD-0BFB41871F80}" presName="tx1" presStyleLbl="revTx" presStyleIdx="5" presStyleCnt="8"/>
      <dgm:spPr/>
    </dgm:pt>
    <dgm:pt modelId="{663807E4-6105-4AB9-ADDF-C2EF0FB8BAD6}" type="pres">
      <dgm:prSet presAssocID="{BB8BDBE9-4727-4F54-B1DD-0BFB41871F80}" presName="vert1" presStyleCnt="0"/>
      <dgm:spPr/>
    </dgm:pt>
    <dgm:pt modelId="{79C268AC-4371-4DBA-9F90-6003CA461BA7}" type="pres">
      <dgm:prSet presAssocID="{D149CA28-C024-43F9-B5B1-7FAF9FFB89B6}" presName="thickLine" presStyleLbl="alignNode1" presStyleIdx="6" presStyleCnt="8"/>
      <dgm:spPr/>
    </dgm:pt>
    <dgm:pt modelId="{77DD67D9-2BB4-41B1-8C1D-0F678817E4AA}" type="pres">
      <dgm:prSet presAssocID="{D149CA28-C024-43F9-B5B1-7FAF9FFB89B6}" presName="horz1" presStyleCnt="0"/>
      <dgm:spPr/>
    </dgm:pt>
    <dgm:pt modelId="{BC1D21F9-4747-4666-A640-0442700C59EF}" type="pres">
      <dgm:prSet presAssocID="{D149CA28-C024-43F9-B5B1-7FAF9FFB89B6}" presName="tx1" presStyleLbl="revTx" presStyleIdx="6" presStyleCnt="8"/>
      <dgm:spPr/>
    </dgm:pt>
    <dgm:pt modelId="{47D8AB6B-F185-4B2B-9C54-AD0567162138}" type="pres">
      <dgm:prSet presAssocID="{D149CA28-C024-43F9-B5B1-7FAF9FFB89B6}" presName="vert1" presStyleCnt="0"/>
      <dgm:spPr/>
    </dgm:pt>
    <dgm:pt modelId="{80A306B0-AF50-4D2B-87F8-A751E7441CC7}" type="pres">
      <dgm:prSet presAssocID="{C7F2E2AA-95A3-42CE-AE87-410EC5A311DF}" presName="thickLine" presStyleLbl="alignNode1" presStyleIdx="7" presStyleCnt="8"/>
      <dgm:spPr/>
    </dgm:pt>
    <dgm:pt modelId="{488AC0EC-6F1A-43DA-8BFD-47C45E22CEE2}" type="pres">
      <dgm:prSet presAssocID="{C7F2E2AA-95A3-42CE-AE87-410EC5A311DF}" presName="horz1" presStyleCnt="0"/>
      <dgm:spPr/>
    </dgm:pt>
    <dgm:pt modelId="{971443BE-5E68-493E-943D-7F6CEA218A89}" type="pres">
      <dgm:prSet presAssocID="{C7F2E2AA-95A3-42CE-AE87-410EC5A311DF}" presName="tx1" presStyleLbl="revTx" presStyleIdx="7" presStyleCnt="8"/>
      <dgm:spPr/>
    </dgm:pt>
    <dgm:pt modelId="{81214E11-E3CD-4821-A2E8-F2DE8FE15D07}" type="pres">
      <dgm:prSet presAssocID="{C7F2E2AA-95A3-42CE-AE87-410EC5A311DF}" presName="vert1" presStyleCnt="0"/>
      <dgm:spPr/>
    </dgm:pt>
  </dgm:ptLst>
  <dgm:cxnLst>
    <dgm:cxn modelId="{6B40DD60-C2E5-854F-8887-D41FBFB59197}" srcId="{C466CEE4-8C26-A941-8697-38DD7A38A54C}" destId="{E11A584C-95A0-B34E-81DB-F770614A4803}" srcOrd="1" destOrd="0" parTransId="{395C5DD9-12F3-4946-A1A8-29DD459690AF}" sibTransId="{7CB09726-B1F3-CB49-B66D-709D09D06EA3}"/>
    <dgm:cxn modelId="{546F7B65-7ACE-3C40-A63A-05899E07A64D}" srcId="{C466CEE4-8C26-A941-8697-38DD7A38A54C}" destId="{7F1B9DD8-DF8F-F54B-BA00-1F5106535C95}" srcOrd="0" destOrd="0" parTransId="{90EF860D-C384-DD45-9D39-395892E1944F}" sibTransId="{9A0887E4-9045-3F4C-AF21-5E7F0F83C862}"/>
    <dgm:cxn modelId="{129F9A46-4393-4DBA-B907-F09240B4D885}" srcId="{C466CEE4-8C26-A941-8697-38DD7A38A54C}" destId="{D149CA28-C024-43F9-B5B1-7FAF9FFB89B6}" srcOrd="6" destOrd="0" parTransId="{63859FA0-1193-476E-803C-E4C4FDE40418}" sibTransId="{DF95D449-77BC-4B6D-9CC8-5CC5E14AA7F6}"/>
    <dgm:cxn modelId="{2E339D6E-145B-4E63-940D-818580A34FF8}" srcId="{C466CEE4-8C26-A941-8697-38DD7A38A54C}" destId="{C7F2E2AA-95A3-42CE-AE87-410EC5A311DF}" srcOrd="7" destOrd="0" parTransId="{60E5E6E5-99C2-44AA-9F3C-A24A6963A87B}" sibTransId="{79CD6DDF-051A-404C-A35E-7A7B079A0F71}"/>
    <dgm:cxn modelId="{2832854F-9CDE-AA4B-93A6-F1F70A3C0214}" srcId="{C466CEE4-8C26-A941-8697-38DD7A38A54C}" destId="{0AC526A0-D015-374F-B09F-A51E05B8CE9F}" srcOrd="2" destOrd="0" parTransId="{936A654D-95FA-2940-93E4-1ED33B20AB5D}" sibTransId="{C67103A7-2CD0-7B46-B1F3-131094D38234}"/>
    <dgm:cxn modelId="{51102250-B417-9B41-B146-8BD250A5B858}" type="presOf" srcId="{7F1B9DD8-DF8F-F54B-BA00-1F5106535C95}" destId="{C9299FE7-8C26-EA4E-A69B-4B0FC2AC6FAC}" srcOrd="0" destOrd="0" presId="urn:microsoft.com/office/officeart/2008/layout/LinedList"/>
    <dgm:cxn modelId="{178F6275-C424-B641-A739-03F8E84CD6DE}" srcId="{C466CEE4-8C26-A941-8697-38DD7A38A54C}" destId="{F48C5081-FD65-4E4C-9F4A-0B3DD2141383}" srcOrd="3" destOrd="0" parTransId="{7D33E17E-F5BE-B247-8ED2-F7D3AE8E2E96}" sibTransId="{001B8216-D92B-9F4B-A690-3C2E4BC56187}"/>
    <dgm:cxn modelId="{8C56D277-073E-8B47-BE8A-B7ADD108A41F}" type="presOf" srcId="{C466CEE4-8C26-A941-8697-38DD7A38A54C}" destId="{8317DB36-D8C6-964C-BE51-61CE44243DD5}" srcOrd="0" destOrd="0" presId="urn:microsoft.com/office/officeart/2008/layout/LinedList"/>
    <dgm:cxn modelId="{F86F467B-3987-4ED9-9971-628EF3EE1E5C}" srcId="{C466CEE4-8C26-A941-8697-38DD7A38A54C}" destId="{BB8BDBE9-4727-4F54-B1DD-0BFB41871F80}" srcOrd="5" destOrd="0" parTransId="{B7098A9A-C424-4AF0-BDE8-EC8573AAA724}" sibTransId="{6010FE10-6809-44B2-925F-06D271DFF99A}"/>
    <dgm:cxn modelId="{96DC898E-20E6-FE40-B741-2D97AC5F406A}" type="presOf" srcId="{0AC526A0-D015-374F-B09F-A51E05B8CE9F}" destId="{147B9946-A335-AB4B-9A05-44569C4CC921}" srcOrd="0" destOrd="0" presId="urn:microsoft.com/office/officeart/2008/layout/LinedList"/>
    <dgm:cxn modelId="{332D8E8E-216B-6042-9C15-8DAF7D9502D2}" type="presOf" srcId="{E11A584C-95A0-B34E-81DB-F770614A4803}" destId="{43D2EA6E-D887-D343-A777-5B3E6AAC43D5}" srcOrd="0" destOrd="0" presId="urn:microsoft.com/office/officeart/2008/layout/LinedList"/>
    <dgm:cxn modelId="{4321C395-75B4-4D69-8B46-F8A317A9E509}" type="presOf" srcId="{BB8BDBE9-4727-4F54-B1DD-0BFB41871F80}" destId="{F746A8A6-B3E4-47D7-B51A-BE701FB353E1}" srcOrd="0" destOrd="0" presId="urn:microsoft.com/office/officeart/2008/layout/LinedList"/>
    <dgm:cxn modelId="{4851F49B-5824-DD44-8BAE-5EDAD09C7AA0}" type="presOf" srcId="{F063EE11-4F47-4645-824F-363DD84E484B}" destId="{FDDF219A-4B45-4C4F-972E-B33580D0D344}" srcOrd="0" destOrd="0" presId="urn:microsoft.com/office/officeart/2008/layout/LinedList"/>
    <dgm:cxn modelId="{2DC798AB-3608-49D2-A445-63EBE05D2EA6}" type="presOf" srcId="{D149CA28-C024-43F9-B5B1-7FAF9FFB89B6}" destId="{BC1D21F9-4747-4666-A640-0442700C59EF}" srcOrd="0" destOrd="0" presId="urn:microsoft.com/office/officeart/2008/layout/LinedList"/>
    <dgm:cxn modelId="{BA9F10B9-DAE4-4D87-AD62-046C5924C495}" type="presOf" srcId="{C7F2E2AA-95A3-42CE-AE87-410EC5A311DF}" destId="{971443BE-5E68-493E-943D-7F6CEA218A89}" srcOrd="0" destOrd="0" presId="urn:microsoft.com/office/officeart/2008/layout/LinedList"/>
    <dgm:cxn modelId="{CD2025C3-8109-2046-8310-E5D45AD2C109}" srcId="{C466CEE4-8C26-A941-8697-38DD7A38A54C}" destId="{F063EE11-4F47-4645-824F-363DD84E484B}" srcOrd="4" destOrd="0" parTransId="{DCCEB343-F121-E249-9BA0-D950BA56C252}" sibTransId="{0A341603-B9B9-314B-81E7-EE1F70D74CB7}"/>
    <dgm:cxn modelId="{10762DC6-03F0-D94A-BF27-32F586F4E60A}" type="presOf" srcId="{F48C5081-FD65-4E4C-9F4A-0B3DD2141383}" destId="{8E59591C-A173-6547-B00A-930A0427F44C}" srcOrd="0" destOrd="0" presId="urn:microsoft.com/office/officeart/2008/layout/LinedList"/>
    <dgm:cxn modelId="{20DF3BBC-E854-A647-82CE-C15EDA70CC3A}" type="presParOf" srcId="{8317DB36-D8C6-964C-BE51-61CE44243DD5}" destId="{E954D7D4-DE9C-C84C-952D-85C765FB80EF}" srcOrd="0" destOrd="0" presId="urn:microsoft.com/office/officeart/2008/layout/LinedList"/>
    <dgm:cxn modelId="{ECE8E30F-45A7-4C40-83C9-A6150F7F1127}" type="presParOf" srcId="{8317DB36-D8C6-964C-BE51-61CE44243DD5}" destId="{F5644C65-65A6-834D-B35C-99CBDA981E31}" srcOrd="1" destOrd="0" presId="urn:microsoft.com/office/officeart/2008/layout/LinedList"/>
    <dgm:cxn modelId="{CE4AE940-FE38-D643-9550-9C8A076B1966}" type="presParOf" srcId="{F5644C65-65A6-834D-B35C-99CBDA981E31}" destId="{C9299FE7-8C26-EA4E-A69B-4B0FC2AC6FAC}" srcOrd="0" destOrd="0" presId="urn:microsoft.com/office/officeart/2008/layout/LinedList"/>
    <dgm:cxn modelId="{4F35445D-4486-C543-8A79-6C2DA9F3CCBC}" type="presParOf" srcId="{F5644C65-65A6-834D-B35C-99CBDA981E31}" destId="{284173A9-B553-8D49-A69E-496DFA554C4D}" srcOrd="1" destOrd="0" presId="urn:microsoft.com/office/officeart/2008/layout/LinedList"/>
    <dgm:cxn modelId="{A3423AE6-1372-C44D-81CE-B9F6AF88C7E5}" type="presParOf" srcId="{8317DB36-D8C6-964C-BE51-61CE44243DD5}" destId="{C5AE40D0-9227-934E-914B-156EAE925DFA}" srcOrd="2" destOrd="0" presId="urn:microsoft.com/office/officeart/2008/layout/LinedList"/>
    <dgm:cxn modelId="{1243D198-4A1C-5A44-9EDC-A774891C54AC}" type="presParOf" srcId="{8317DB36-D8C6-964C-BE51-61CE44243DD5}" destId="{0B63C393-2DBF-6740-9408-AA2F6664F14E}" srcOrd="3" destOrd="0" presId="urn:microsoft.com/office/officeart/2008/layout/LinedList"/>
    <dgm:cxn modelId="{F606CD73-5B0C-F44D-917A-0FEF899E027E}" type="presParOf" srcId="{0B63C393-2DBF-6740-9408-AA2F6664F14E}" destId="{43D2EA6E-D887-D343-A777-5B3E6AAC43D5}" srcOrd="0" destOrd="0" presId="urn:microsoft.com/office/officeart/2008/layout/LinedList"/>
    <dgm:cxn modelId="{5B2516D5-2ECC-364C-90F0-99EBF036FFBC}" type="presParOf" srcId="{0B63C393-2DBF-6740-9408-AA2F6664F14E}" destId="{E6427A33-B02F-8F4F-A2FC-9ACD3424EF9A}" srcOrd="1" destOrd="0" presId="urn:microsoft.com/office/officeart/2008/layout/LinedList"/>
    <dgm:cxn modelId="{A4DF2377-20E4-184C-9788-6EE9211FBB7A}" type="presParOf" srcId="{8317DB36-D8C6-964C-BE51-61CE44243DD5}" destId="{19071643-2118-934D-8D6C-8898C3F4F2DF}" srcOrd="4" destOrd="0" presId="urn:microsoft.com/office/officeart/2008/layout/LinedList"/>
    <dgm:cxn modelId="{DA18173C-F84D-F34B-9401-108234F349C9}" type="presParOf" srcId="{8317DB36-D8C6-964C-BE51-61CE44243DD5}" destId="{9272B12E-EC0A-474B-B429-3E677D52CBCB}" srcOrd="5" destOrd="0" presId="urn:microsoft.com/office/officeart/2008/layout/LinedList"/>
    <dgm:cxn modelId="{CBD781CA-3BC7-8F4E-AE87-76A63B99D9C1}" type="presParOf" srcId="{9272B12E-EC0A-474B-B429-3E677D52CBCB}" destId="{147B9946-A335-AB4B-9A05-44569C4CC921}" srcOrd="0" destOrd="0" presId="urn:microsoft.com/office/officeart/2008/layout/LinedList"/>
    <dgm:cxn modelId="{0BB06A4B-3D1A-A14E-BEFD-83ABDC7120D7}" type="presParOf" srcId="{9272B12E-EC0A-474B-B429-3E677D52CBCB}" destId="{1DBA7908-DBE2-1648-BFA8-101434481B6F}" srcOrd="1" destOrd="0" presId="urn:microsoft.com/office/officeart/2008/layout/LinedList"/>
    <dgm:cxn modelId="{7E182BFB-4FE7-E14E-A0E1-33AD5877B4E1}" type="presParOf" srcId="{8317DB36-D8C6-964C-BE51-61CE44243DD5}" destId="{0E787158-8CCA-FA44-86D1-86803DEE3DFD}" srcOrd="6" destOrd="0" presId="urn:microsoft.com/office/officeart/2008/layout/LinedList"/>
    <dgm:cxn modelId="{00A9A67F-512C-6E4C-B7AF-1C11A867F5D4}" type="presParOf" srcId="{8317DB36-D8C6-964C-BE51-61CE44243DD5}" destId="{6FBC4E4C-890F-174A-9C5A-2449EF319957}" srcOrd="7" destOrd="0" presId="urn:microsoft.com/office/officeart/2008/layout/LinedList"/>
    <dgm:cxn modelId="{219D427F-5B31-4E4B-8AFD-A9B7819DC670}" type="presParOf" srcId="{6FBC4E4C-890F-174A-9C5A-2449EF319957}" destId="{8E59591C-A173-6547-B00A-930A0427F44C}" srcOrd="0" destOrd="0" presId="urn:microsoft.com/office/officeart/2008/layout/LinedList"/>
    <dgm:cxn modelId="{D37242BD-6077-254E-951A-1E0864655ABD}" type="presParOf" srcId="{6FBC4E4C-890F-174A-9C5A-2449EF319957}" destId="{F8C9829D-56E0-B040-A9C1-C70D26489222}" srcOrd="1" destOrd="0" presId="urn:microsoft.com/office/officeart/2008/layout/LinedList"/>
    <dgm:cxn modelId="{08FABF06-AAEF-A54B-9005-CB0453D2C6FF}" type="presParOf" srcId="{8317DB36-D8C6-964C-BE51-61CE44243DD5}" destId="{97948839-FBDA-384F-A14C-A4F72759851A}" srcOrd="8" destOrd="0" presId="urn:microsoft.com/office/officeart/2008/layout/LinedList"/>
    <dgm:cxn modelId="{9C65A659-0AF1-9F43-80B6-A5F10C61FF97}" type="presParOf" srcId="{8317DB36-D8C6-964C-BE51-61CE44243DD5}" destId="{0FDC2EC6-7585-ED4A-98A5-8ADE1FA22D3A}" srcOrd="9" destOrd="0" presId="urn:microsoft.com/office/officeart/2008/layout/LinedList"/>
    <dgm:cxn modelId="{210F251A-EE91-324D-A106-B29BE8B3F511}" type="presParOf" srcId="{0FDC2EC6-7585-ED4A-98A5-8ADE1FA22D3A}" destId="{FDDF219A-4B45-4C4F-972E-B33580D0D344}" srcOrd="0" destOrd="0" presId="urn:microsoft.com/office/officeart/2008/layout/LinedList"/>
    <dgm:cxn modelId="{2E666212-3C2F-6C47-BAA8-B9CE1FFBA00F}" type="presParOf" srcId="{0FDC2EC6-7585-ED4A-98A5-8ADE1FA22D3A}" destId="{17CF9F33-77DC-9B43-9C9D-719763A75CB8}" srcOrd="1" destOrd="0" presId="urn:microsoft.com/office/officeart/2008/layout/LinedList"/>
    <dgm:cxn modelId="{7A7D2E31-E5A6-4C9E-B725-6B06A4E998C5}" type="presParOf" srcId="{8317DB36-D8C6-964C-BE51-61CE44243DD5}" destId="{9BC8B17B-E18B-4D0D-9C88-D23E6C72027A}" srcOrd="10" destOrd="0" presId="urn:microsoft.com/office/officeart/2008/layout/LinedList"/>
    <dgm:cxn modelId="{C9C3393A-3514-46DD-B4F1-D64BF4F73996}" type="presParOf" srcId="{8317DB36-D8C6-964C-BE51-61CE44243DD5}" destId="{1E47A398-1661-4573-8E0D-F0A44EB0FA4E}" srcOrd="11" destOrd="0" presId="urn:microsoft.com/office/officeart/2008/layout/LinedList"/>
    <dgm:cxn modelId="{BD56CB37-22E9-4F1A-A0EC-EEAD243E2359}" type="presParOf" srcId="{1E47A398-1661-4573-8E0D-F0A44EB0FA4E}" destId="{F746A8A6-B3E4-47D7-B51A-BE701FB353E1}" srcOrd="0" destOrd="0" presId="urn:microsoft.com/office/officeart/2008/layout/LinedList"/>
    <dgm:cxn modelId="{18644EDE-A3DC-4465-B544-F58EC16486D0}" type="presParOf" srcId="{1E47A398-1661-4573-8E0D-F0A44EB0FA4E}" destId="{663807E4-6105-4AB9-ADDF-C2EF0FB8BAD6}" srcOrd="1" destOrd="0" presId="urn:microsoft.com/office/officeart/2008/layout/LinedList"/>
    <dgm:cxn modelId="{E1963B3A-8B0B-4FBC-9397-C755128F3956}" type="presParOf" srcId="{8317DB36-D8C6-964C-BE51-61CE44243DD5}" destId="{79C268AC-4371-4DBA-9F90-6003CA461BA7}" srcOrd="12" destOrd="0" presId="urn:microsoft.com/office/officeart/2008/layout/LinedList"/>
    <dgm:cxn modelId="{64A18CBB-1C4D-49A8-9DAC-E710340F6088}" type="presParOf" srcId="{8317DB36-D8C6-964C-BE51-61CE44243DD5}" destId="{77DD67D9-2BB4-41B1-8C1D-0F678817E4AA}" srcOrd="13" destOrd="0" presId="urn:microsoft.com/office/officeart/2008/layout/LinedList"/>
    <dgm:cxn modelId="{5246FDED-5336-42D3-BBD0-CEC4F7E672C5}" type="presParOf" srcId="{77DD67D9-2BB4-41B1-8C1D-0F678817E4AA}" destId="{BC1D21F9-4747-4666-A640-0442700C59EF}" srcOrd="0" destOrd="0" presId="urn:microsoft.com/office/officeart/2008/layout/LinedList"/>
    <dgm:cxn modelId="{65F06440-1186-4B87-80F2-D408D9D29A66}" type="presParOf" srcId="{77DD67D9-2BB4-41B1-8C1D-0F678817E4AA}" destId="{47D8AB6B-F185-4B2B-9C54-AD0567162138}" srcOrd="1" destOrd="0" presId="urn:microsoft.com/office/officeart/2008/layout/LinedList"/>
    <dgm:cxn modelId="{3914FFC4-B806-458C-9534-94CC293892F9}" type="presParOf" srcId="{8317DB36-D8C6-964C-BE51-61CE44243DD5}" destId="{80A306B0-AF50-4D2B-87F8-A751E7441CC7}" srcOrd="14" destOrd="0" presId="urn:microsoft.com/office/officeart/2008/layout/LinedList"/>
    <dgm:cxn modelId="{7F42F70A-1268-49B1-8190-6900083A3507}" type="presParOf" srcId="{8317DB36-D8C6-964C-BE51-61CE44243DD5}" destId="{488AC0EC-6F1A-43DA-8BFD-47C45E22CEE2}" srcOrd="15" destOrd="0" presId="urn:microsoft.com/office/officeart/2008/layout/LinedList"/>
    <dgm:cxn modelId="{C8211420-E7B3-47EE-A9F2-208D2678E4D2}" type="presParOf" srcId="{488AC0EC-6F1A-43DA-8BFD-47C45E22CEE2}" destId="{971443BE-5E68-493E-943D-7F6CEA218A89}" srcOrd="0" destOrd="0" presId="urn:microsoft.com/office/officeart/2008/layout/LinedList"/>
    <dgm:cxn modelId="{91E28801-A955-4B42-92C3-399A6CA1F8E9}" type="presParOf" srcId="{488AC0EC-6F1A-43DA-8BFD-47C45E22CEE2}" destId="{81214E11-E3CD-4821-A2E8-F2DE8FE15D0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DF43791-D20E-4F49-8A9F-20AE1466A433}"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s-EC"/>
        </a:p>
      </dgm:t>
    </dgm:pt>
    <dgm:pt modelId="{E24276FC-9C90-448C-9665-83535BB19DF3}">
      <dgm:prSet phldrT="[Texto]" custT="1"/>
      <dgm:spPr/>
      <dgm:t>
        <a:bodyPr/>
        <a:lstStyle/>
        <a:p>
          <a:pPr algn="ctr"/>
          <a:r>
            <a:rPr lang="es-EC" sz="1400" dirty="0">
              <a:latin typeface="Times New Roman" panose="02020603050405020304" pitchFamily="18" charset="0"/>
              <a:ea typeface="Calibri" panose="020F0502020204030204" pitchFamily="34" charset="0"/>
              <a:cs typeface="Times New Roman" panose="02020603050405020304" pitchFamily="18" charset="0"/>
            </a:rPr>
            <a:t>Permite procesar la información que la antena recibe y los muestra en los diferentes paneles. Es un buscador digital de direcciones, el cual combina el receptor de monitoreo de banda ancha R&amp;S ESMD, con el método de interferometría correlativo. Esto produce mayor precisión en DF, buena inmunidad a las reflexiones, así como más funciones para la medición y análisis. El equipo es apto para aplicaciones móviles.</a:t>
          </a:r>
          <a:endParaRPr lang="es-EC" sz="1400" dirty="0"/>
        </a:p>
      </dgm:t>
    </dgm:pt>
    <dgm:pt modelId="{14A7A1A6-432F-4CB8-8A3D-7CB6A40D4E4F}" type="parTrans" cxnId="{46400002-BED4-483E-8829-99F15DCFF4E8}">
      <dgm:prSet/>
      <dgm:spPr/>
      <dgm:t>
        <a:bodyPr/>
        <a:lstStyle/>
        <a:p>
          <a:endParaRPr lang="es-EC"/>
        </a:p>
      </dgm:t>
    </dgm:pt>
    <dgm:pt modelId="{7576F5D9-8ECD-4B3D-81EF-5B8831382E0A}" type="sibTrans" cxnId="{46400002-BED4-483E-8829-99F15DCFF4E8}">
      <dgm:prSet/>
      <dgm:spPr/>
      <dgm:t>
        <a:bodyPr/>
        <a:lstStyle/>
        <a:p>
          <a:endParaRPr lang="es-EC"/>
        </a:p>
      </dgm:t>
    </dgm:pt>
    <dgm:pt modelId="{8808FFB5-CD41-46B4-80BE-CFC7F044F300}">
      <dgm:prSet custT="1"/>
      <dgm:spPr/>
      <dgm:t>
        <a:bodyPr/>
        <a:lstStyle/>
        <a:p>
          <a:r>
            <a:rPr lang="es-EC" sz="1400" dirty="0">
              <a:latin typeface="Times New Roman" panose="02020603050405020304" pitchFamily="18" charset="0"/>
              <a:ea typeface="Calibri" panose="020F0502020204030204" pitchFamily="34" charset="0"/>
              <a:cs typeface="Times New Roman" panose="02020603050405020304" pitchFamily="18" charset="0"/>
            </a:rPr>
            <a:t>El equipo DF es confiable en entornos con reflexiones hasta 50 %, es creado especialmente para </a:t>
          </a:r>
          <a:r>
            <a:rPr lang="es-EC" sz="1400" dirty="0" err="1">
              <a:latin typeface="Times New Roman" panose="02020603050405020304" pitchFamily="18" charset="0"/>
              <a:ea typeface="Calibri" panose="020F0502020204030204" pitchFamily="34" charset="0"/>
              <a:cs typeface="Times New Roman" panose="02020603050405020304" pitchFamily="18" charset="0"/>
            </a:rPr>
            <a:t>radiomonitoreo</a:t>
          </a:r>
          <a:r>
            <a:rPr lang="es-EC" sz="1400" dirty="0">
              <a:latin typeface="Times New Roman" panose="02020603050405020304" pitchFamily="18" charset="0"/>
              <a:ea typeface="Calibri" panose="020F0502020204030204" pitchFamily="34" charset="0"/>
              <a:cs typeface="Times New Roman" panose="02020603050405020304" pitchFamily="18" charset="0"/>
            </a:rPr>
            <a:t> y radiolocalización. En modo monitoreo el equipo trabaja hasta 3.6 GHz con alta rapidez de escaneo, en modo DF trabaja hasta con un ancho de banda en tiempo real de 20 MHz y su máxima frecuencia es 1.3 GHz, esto ayuda para receptar al mismo tiempo la dirección de las señales de radiodifusión, aeronáutica o marítimas.</a:t>
          </a:r>
          <a:endParaRPr lang="es-EC" sz="1400" dirty="0">
            <a:latin typeface="Calibri" panose="020F0502020204030204" pitchFamily="34" charset="0"/>
            <a:ea typeface="Calibri" panose="020F0502020204030204" pitchFamily="34" charset="0"/>
            <a:cs typeface="Times New Roman" panose="02020603050405020304" pitchFamily="18" charset="0"/>
          </a:endParaRPr>
        </a:p>
      </dgm:t>
    </dgm:pt>
    <dgm:pt modelId="{C41ACA78-28EA-4064-B444-31492E4100F8}" type="parTrans" cxnId="{3E46DAB8-2599-495D-AE02-CD2258B69BC2}">
      <dgm:prSet/>
      <dgm:spPr/>
      <dgm:t>
        <a:bodyPr/>
        <a:lstStyle/>
        <a:p>
          <a:endParaRPr lang="es-EC"/>
        </a:p>
      </dgm:t>
    </dgm:pt>
    <dgm:pt modelId="{50F1AFA3-78BD-4BF8-B182-463B767FF75A}" type="sibTrans" cxnId="{3E46DAB8-2599-495D-AE02-CD2258B69BC2}">
      <dgm:prSet/>
      <dgm:spPr/>
      <dgm:t>
        <a:bodyPr/>
        <a:lstStyle/>
        <a:p>
          <a:endParaRPr lang="es-EC"/>
        </a:p>
      </dgm:t>
    </dgm:pt>
    <dgm:pt modelId="{53685005-FFC9-4C89-9EEF-D458F6A06023}">
      <dgm:prSet custT="1"/>
      <dgm:spPr/>
      <dgm:t>
        <a:bodyPr/>
        <a:lstStyle/>
        <a:p>
          <a:r>
            <a:rPr lang="es-EC" sz="1400" dirty="0">
              <a:latin typeface="Times New Roman" panose="02020603050405020304" pitchFamily="18" charset="0"/>
              <a:ea typeface="Calibri" panose="020F0502020204030204" pitchFamily="34" charset="0"/>
            </a:rPr>
            <a:t>El equipo tiene mejoras con respecto a sus antecesores, una de ellas es el panorama IF, el cual permite un análisis más profundo en el espectro de la señal. Además, añade en el DF un espectro policromático, el cual sirve especialmente en escenarios con más transmisiones inalámbricas, para separar estas señales. Según el manual el R&amp;S</a:t>
          </a:r>
          <a:r>
            <a:rPr lang="es-EC" sz="1400" baseline="30000" dirty="0">
              <a:latin typeface="Times New Roman" panose="02020603050405020304" pitchFamily="18" charset="0"/>
              <a:ea typeface="Calibri" panose="020F0502020204030204" pitchFamily="34" charset="0"/>
            </a:rPr>
            <a:t>®</a:t>
          </a:r>
          <a:r>
            <a:rPr lang="es-EC" sz="1400" dirty="0">
              <a:latin typeface="Times New Roman" panose="02020603050405020304" pitchFamily="18" charset="0"/>
              <a:ea typeface="Calibri" panose="020F0502020204030204" pitchFamily="34" charset="0"/>
            </a:rPr>
            <a:t> DDF255 analiza la frecuencia de ocurrencia de cada señal individual y muestra los resultados en función de la frecuencia en un diagrama codificado por colores. Esto permite que las señales se diferencien e identifiquen más rápidamente” </a:t>
          </a:r>
          <a:endParaRPr lang="es-EC" sz="1400" dirty="0"/>
        </a:p>
      </dgm:t>
    </dgm:pt>
    <dgm:pt modelId="{5553BB28-7C10-4A45-8D9A-840470E8C602}" type="parTrans" cxnId="{B90BA4B6-88E4-4E13-84C9-BFCC23BD128C}">
      <dgm:prSet/>
      <dgm:spPr/>
      <dgm:t>
        <a:bodyPr/>
        <a:lstStyle/>
        <a:p>
          <a:endParaRPr lang="es-EC"/>
        </a:p>
      </dgm:t>
    </dgm:pt>
    <dgm:pt modelId="{BB9A3733-48E1-4380-914A-A83A19764A2B}" type="sibTrans" cxnId="{B90BA4B6-88E4-4E13-84C9-BFCC23BD128C}">
      <dgm:prSet/>
      <dgm:spPr/>
      <dgm:t>
        <a:bodyPr/>
        <a:lstStyle/>
        <a:p>
          <a:endParaRPr lang="es-EC"/>
        </a:p>
      </dgm:t>
    </dgm:pt>
    <dgm:pt modelId="{383EC86D-1FAB-4199-A281-E2F2293236D2}" type="pres">
      <dgm:prSet presAssocID="{2DF43791-D20E-4F49-8A9F-20AE1466A433}" presName="linear" presStyleCnt="0">
        <dgm:presLayoutVars>
          <dgm:dir/>
          <dgm:animLvl val="lvl"/>
          <dgm:resizeHandles val="exact"/>
        </dgm:presLayoutVars>
      </dgm:prSet>
      <dgm:spPr/>
    </dgm:pt>
    <dgm:pt modelId="{665D9557-610A-4574-A461-485E85AB3091}" type="pres">
      <dgm:prSet presAssocID="{E24276FC-9C90-448C-9665-83535BB19DF3}" presName="parentLin" presStyleCnt="0"/>
      <dgm:spPr/>
    </dgm:pt>
    <dgm:pt modelId="{4A67A07F-2A06-4D90-ACC4-34301E488B1A}" type="pres">
      <dgm:prSet presAssocID="{E24276FC-9C90-448C-9665-83535BB19DF3}" presName="parentLeftMargin" presStyleLbl="node1" presStyleIdx="0" presStyleCnt="3"/>
      <dgm:spPr/>
    </dgm:pt>
    <dgm:pt modelId="{FEB2831E-06A3-44E8-BEBC-E82AAAD1903B}" type="pres">
      <dgm:prSet presAssocID="{E24276FC-9C90-448C-9665-83535BB19DF3}" presName="parentText" presStyleLbl="node1" presStyleIdx="0" presStyleCnt="3" custScaleX="119790" custScaleY="121672">
        <dgm:presLayoutVars>
          <dgm:chMax val="0"/>
          <dgm:bulletEnabled val="1"/>
        </dgm:presLayoutVars>
      </dgm:prSet>
      <dgm:spPr/>
    </dgm:pt>
    <dgm:pt modelId="{7BBC8EBE-514A-4331-BDB5-A963BD300D93}" type="pres">
      <dgm:prSet presAssocID="{E24276FC-9C90-448C-9665-83535BB19DF3}" presName="negativeSpace" presStyleCnt="0"/>
      <dgm:spPr/>
    </dgm:pt>
    <dgm:pt modelId="{D2A30EE9-3555-41CC-9D1F-320169CD3F09}" type="pres">
      <dgm:prSet presAssocID="{E24276FC-9C90-448C-9665-83535BB19DF3}" presName="childText" presStyleLbl="conFgAcc1" presStyleIdx="0" presStyleCnt="3">
        <dgm:presLayoutVars>
          <dgm:bulletEnabled val="1"/>
        </dgm:presLayoutVars>
      </dgm:prSet>
      <dgm:spPr/>
    </dgm:pt>
    <dgm:pt modelId="{9B95E5A3-60B7-4606-B43D-E18161DA80C9}" type="pres">
      <dgm:prSet presAssocID="{7576F5D9-8ECD-4B3D-81EF-5B8831382E0A}" presName="spaceBetweenRectangles" presStyleCnt="0"/>
      <dgm:spPr/>
    </dgm:pt>
    <dgm:pt modelId="{B8B4B24B-E203-4423-8F5D-EE922409A32B}" type="pres">
      <dgm:prSet presAssocID="{8808FFB5-CD41-46B4-80BE-CFC7F044F300}" presName="parentLin" presStyleCnt="0"/>
      <dgm:spPr/>
    </dgm:pt>
    <dgm:pt modelId="{5C13F806-9C19-4636-B935-77EE88850183}" type="pres">
      <dgm:prSet presAssocID="{8808FFB5-CD41-46B4-80BE-CFC7F044F300}" presName="parentLeftMargin" presStyleLbl="node1" presStyleIdx="0" presStyleCnt="3"/>
      <dgm:spPr/>
    </dgm:pt>
    <dgm:pt modelId="{0A76FC18-F95C-4A07-AEAD-3421C12645C4}" type="pres">
      <dgm:prSet presAssocID="{8808FFB5-CD41-46B4-80BE-CFC7F044F300}" presName="parentText" presStyleLbl="node1" presStyleIdx="1" presStyleCnt="3" custScaleX="118868" custScaleY="134427">
        <dgm:presLayoutVars>
          <dgm:chMax val="0"/>
          <dgm:bulletEnabled val="1"/>
        </dgm:presLayoutVars>
      </dgm:prSet>
      <dgm:spPr/>
    </dgm:pt>
    <dgm:pt modelId="{7DF7B516-D5A3-40DD-B69C-F235215DBE5B}" type="pres">
      <dgm:prSet presAssocID="{8808FFB5-CD41-46B4-80BE-CFC7F044F300}" presName="negativeSpace" presStyleCnt="0"/>
      <dgm:spPr/>
    </dgm:pt>
    <dgm:pt modelId="{C20138B6-8039-47C9-8D9C-A711EBB03998}" type="pres">
      <dgm:prSet presAssocID="{8808FFB5-CD41-46B4-80BE-CFC7F044F300}" presName="childText" presStyleLbl="conFgAcc1" presStyleIdx="1" presStyleCnt="3">
        <dgm:presLayoutVars>
          <dgm:bulletEnabled val="1"/>
        </dgm:presLayoutVars>
      </dgm:prSet>
      <dgm:spPr/>
    </dgm:pt>
    <dgm:pt modelId="{726D55B5-6C5A-47DA-964C-3D0A31C0522D}" type="pres">
      <dgm:prSet presAssocID="{50F1AFA3-78BD-4BF8-B182-463B767FF75A}" presName="spaceBetweenRectangles" presStyleCnt="0"/>
      <dgm:spPr/>
    </dgm:pt>
    <dgm:pt modelId="{D96CD6B9-7EED-4E7F-8059-111869D80B55}" type="pres">
      <dgm:prSet presAssocID="{53685005-FFC9-4C89-9EEF-D458F6A06023}" presName="parentLin" presStyleCnt="0"/>
      <dgm:spPr/>
    </dgm:pt>
    <dgm:pt modelId="{FF2821AC-FBB0-47F8-86B6-7F5947EA9FB7}" type="pres">
      <dgm:prSet presAssocID="{53685005-FFC9-4C89-9EEF-D458F6A06023}" presName="parentLeftMargin" presStyleLbl="node1" presStyleIdx="1" presStyleCnt="3"/>
      <dgm:spPr/>
    </dgm:pt>
    <dgm:pt modelId="{2E3A63E8-4121-4492-9EDB-8500452A7A84}" type="pres">
      <dgm:prSet presAssocID="{53685005-FFC9-4C89-9EEF-D458F6A06023}" presName="parentText" presStyleLbl="node1" presStyleIdx="2" presStyleCnt="3" custScaleX="121174" custScaleY="148175">
        <dgm:presLayoutVars>
          <dgm:chMax val="0"/>
          <dgm:bulletEnabled val="1"/>
        </dgm:presLayoutVars>
      </dgm:prSet>
      <dgm:spPr/>
    </dgm:pt>
    <dgm:pt modelId="{F957FD8F-148F-43DD-AD8A-442B36907896}" type="pres">
      <dgm:prSet presAssocID="{53685005-FFC9-4C89-9EEF-D458F6A06023}" presName="negativeSpace" presStyleCnt="0"/>
      <dgm:spPr/>
    </dgm:pt>
    <dgm:pt modelId="{6B573F6A-0CD1-4E28-8A6F-C2C87DCDA1F0}" type="pres">
      <dgm:prSet presAssocID="{53685005-FFC9-4C89-9EEF-D458F6A06023}" presName="childText" presStyleLbl="conFgAcc1" presStyleIdx="2" presStyleCnt="3">
        <dgm:presLayoutVars>
          <dgm:bulletEnabled val="1"/>
        </dgm:presLayoutVars>
      </dgm:prSet>
      <dgm:spPr/>
    </dgm:pt>
  </dgm:ptLst>
  <dgm:cxnLst>
    <dgm:cxn modelId="{46400002-BED4-483E-8829-99F15DCFF4E8}" srcId="{2DF43791-D20E-4F49-8A9F-20AE1466A433}" destId="{E24276FC-9C90-448C-9665-83535BB19DF3}" srcOrd="0" destOrd="0" parTransId="{14A7A1A6-432F-4CB8-8A3D-7CB6A40D4E4F}" sibTransId="{7576F5D9-8ECD-4B3D-81EF-5B8831382E0A}"/>
    <dgm:cxn modelId="{331FC80F-6094-4DE0-AA91-1A3F3882FF1E}" type="presOf" srcId="{8808FFB5-CD41-46B4-80BE-CFC7F044F300}" destId="{0A76FC18-F95C-4A07-AEAD-3421C12645C4}" srcOrd="1" destOrd="0" presId="urn:microsoft.com/office/officeart/2005/8/layout/list1"/>
    <dgm:cxn modelId="{1FBF6730-7719-4B64-A11F-EB049F707A55}" type="presOf" srcId="{E24276FC-9C90-448C-9665-83535BB19DF3}" destId="{FEB2831E-06A3-44E8-BEBC-E82AAAD1903B}" srcOrd="1" destOrd="0" presId="urn:microsoft.com/office/officeart/2005/8/layout/list1"/>
    <dgm:cxn modelId="{04CE5F5B-3585-4B03-98A5-F0CA3D430B4A}" type="presOf" srcId="{53685005-FFC9-4C89-9EEF-D458F6A06023}" destId="{FF2821AC-FBB0-47F8-86B6-7F5947EA9FB7}" srcOrd="0" destOrd="0" presId="urn:microsoft.com/office/officeart/2005/8/layout/list1"/>
    <dgm:cxn modelId="{E4AD3E47-98FB-439A-9359-24C8BB0365A2}" type="presOf" srcId="{E24276FC-9C90-448C-9665-83535BB19DF3}" destId="{4A67A07F-2A06-4D90-ACC4-34301E488B1A}" srcOrd="0" destOrd="0" presId="urn:microsoft.com/office/officeart/2005/8/layout/list1"/>
    <dgm:cxn modelId="{6FEE034F-DCDC-410B-A9B5-C839327492F2}" type="presOf" srcId="{53685005-FFC9-4C89-9EEF-D458F6A06023}" destId="{2E3A63E8-4121-4492-9EDB-8500452A7A84}" srcOrd="1" destOrd="0" presId="urn:microsoft.com/office/officeart/2005/8/layout/list1"/>
    <dgm:cxn modelId="{F13AC188-9E32-4E32-9BDC-1191135739C5}" type="presOf" srcId="{2DF43791-D20E-4F49-8A9F-20AE1466A433}" destId="{383EC86D-1FAB-4199-A281-E2F2293236D2}" srcOrd="0" destOrd="0" presId="urn:microsoft.com/office/officeart/2005/8/layout/list1"/>
    <dgm:cxn modelId="{B90BA4B6-88E4-4E13-84C9-BFCC23BD128C}" srcId="{2DF43791-D20E-4F49-8A9F-20AE1466A433}" destId="{53685005-FFC9-4C89-9EEF-D458F6A06023}" srcOrd="2" destOrd="0" parTransId="{5553BB28-7C10-4A45-8D9A-840470E8C602}" sibTransId="{BB9A3733-48E1-4380-914A-A83A19764A2B}"/>
    <dgm:cxn modelId="{3E46DAB8-2599-495D-AE02-CD2258B69BC2}" srcId="{2DF43791-D20E-4F49-8A9F-20AE1466A433}" destId="{8808FFB5-CD41-46B4-80BE-CFC7F044F300}" srcOrd="1" destOrd="0" parTransId="{C41ACA78-28EA-4064-B444-31492E4100F8}" sibTransId="{50F1AFA3-78BD-4BF8-B182-463B767FF75A}"/>
    <dgm:cxn modelId="{F7B751BC-1794-4FCC-B380-008B40DA7B9A}" type="presOf" srcId="{8808FFB5-CD41-46B4-80BE-CFC7F044F300}" destId="{5C13F806-9C19-4636-B935-77EE88850183}" srcOrd="0" destOrd="0" presId="urn:microsoft.com/office/officeart/2005/8/layout/list1"/>
    <dgm:cxn modelId="{B39F278D-FD86-473E-ADCA-D18FA3049CBE}" type="presParOf" srcId="{383EC86D-1FAB-4199-A281-E2F2293236D2}" destId="{665D9557-610A-4574-A461-485E85AB3091}" srcOrd="0" destOrd="0" presId="urn:microsoft.com/office/officeart/2005/8/layout/list1"/>
    <dgm:cxn modelId="{95C956F9-4221-4B90-9198-1C251AC7E41A}" type="presParOf" srcId="{665D9557-610A-4574-A461-485E85AB3091}" destId="{4A67A07F-2A06-4D90-ACC4-34301E488B1A}" srcOrd="0" destOrd="0" presId="urn:microsoft.com/office/officeart/2005/8/layout/list1"/>
    <dgm:cxn modelId="{78650424-B981-4BDC-A2F1-4AFC32F54A41}" type="presParOf" srcId="{665D9557-610A-4574-A461-485E85AB3091}" destId="{FEB2831E-06A3-44E8-BEBC-E82AAAD1903B}" srcOrd="1" destOrd="0" presId="urn:microsoft.com/office/officeart/2005/8/layout/list1"/>
    <dgm:cxn modelId="{31C4CB22-8960-41A8-BBFD-C1CE5FAFECF7}" type="presParOf" srcId="{383EC86D-1FAB-4199-A281-E2F2293236D2}" destId="{7BBC8EBE-514A-4331-BDB5-A963BD300D93}" srcOrd="1" destOrd="0" presId="urn:microsoft.com/office/officeart/2005/8/layout/list1"/>
    <dgm:cxn modelId="{74EE6BE7-B7DB-4438-A930-83F8A4333E79}" type="presParOf" srcId="{383EC86D-1FAB-4199-A281-E2F2293236D2}" destId="{D2A30EE9-3555-41CC-9D1F-320169CD3F09}" srcOrd="2" destOrd="0" presId="urn:microsoft.com/office/officeart/2005/8/layout/list1"/>
    <dgm:cxn modelId="{23A21056-199C-413E-B392-BAAE5B17CBC0}" type="presParOf" srcId="{383EC86D-1FAB-4199-A281-E2F2293236D2}" destId="{9B95E5A3-60B7-4606-B43D-E18161DA80C9}" srcOrd="3" destOrd="0" presId="urn:microsoft.com/office/officeart/2005/8/layout/list1"/>
    <dgm:cxn modelId="{71495C30-A424-40D6-B599-80718F004F34}" type="presParOf" srcId="{383EC86D-1FAB-4199-A281-E2F2293236D2}" destId="{B8B4B24B-E203-4423-8F5D-EE922409A32B}" srcOrd="4" destOrd="0" presId="urn:microsoft.com/office/officeart/2005/8/layout/list1"/>
    <dgm:cxn modelId="{F534CEBC-5F4C-472A-A60D-14945DD64793}" type="presParOf" srcId="{B8B4B24B-E203-4423-8F5D-EE922409A32B}" destId="{5C13F806-9C19-4636-B935-77EE88850183}" srcOrd="0" destOrd="0" presId="urn:microsoft.com/office/officeart/2005/8/layout/list1"/>
    <dgm:cxn modelId="{CC5079E8-D75E-480F-85ED-B428BFF943B0}" type="presParOf" srcId="{B8B4B24B-E203-4423-8F5D-EE922409A32B}" destId="{0A76FC18-F95C-4A07-AEAD-3421C12645C4}" srcOrd="1" destOrd="0" presId="urn:microsoft.com/office/officeart/2005/8/layout/list1"/>
    <dgm:cxn modelId="{6453B891-E3D7-4C60-A047-4FEEB58962C0}" type="presParOf" srcId="{383EC86D-1FAB-4199-A281-E2F2293236D2}" destId="{7DF7B516-D5A3-40DD-B69C-F235215DBE5B}" srcOrd="5" destOrd="0" presId="urn:microsoft.com/office/officeart/2005/8/layout/list1"/>
    <dgm:cxn modelId="{74B70761-3821-4170-AD4F-CF24D8B859AD}" type="presParOf" srcId="{383EC86D-1FAB-4199-A281-E2F2293236D2}" destId="{C20138B6-8039-47C9-8D9C-A711EBB03998}" srcOrd="6" destOrd="0" presId="urn:microsoft.com/office/officeart/2005/8/layout/list1"/>
    <dgm:cxn modelId="{A34E93A4-2EA3-4859-BAAB-2A7386300D1F}" type="presParOf" srcId="{383EC86D-1FAB-4199-A281-E2F2293236D2}" destId="{726D55B5-6C5A-47DA-964C-3D0A31C0522D}" srcOrd="7" destOrd="0" presId="urn:microsoft.com/office/officeart/2005/8/layout/list1"/>
    <dgm:cxn modelId="{651C1330-17CB-4BC1-8E5E-CA578E7C561F}" type="presParOf" srcId="{383EC86D-1FAB-4199-A281-E2F2293236D2}" destId="{D96CD6B9-7EED-4E7F-8059-111869D80B55}" srcOrd="8" destOrd="0" presId="urn:microsoft.com/office/officeart/2005/8/layout/list1"/>
    <dgm:cxn modelId="{2C00636D-7C80-4BB0-86BE-C4B354B71D0D}" type="presParOf" srcId="{D96CD6B9-7EED-4E7F-8059-111869D80B55}" destId="{FF2821AC-FBB0-47F8-86B6-7F5947EA9FB7}" srcOrd="0" destOrd="0" presId="urn:microsoft.com/office/officeart/2005/8/layout/list1"/>
    <dgm:cxn modelId="{B9E47AB3-1AF9-4958-B938-415BB0151F5B}" type="presParOf" srcId="{D96CD6B9-7EED-4E7F-8059-111869D80B55}" destId="{2E3A63E8-4121-4492-9EDB-8500452A7A84}" srcOrd="1" destOrd="0" presId="urn:microsoft.com/office/officeart/2005/8/layout/list1"/>
    <dgm:cxn modelId="{071889DB-2E34-4CA3-94A2-78A0A9D82E77}" type="presParOf" srcId="{383EC86D-1FAB-4199-A281-E2F2293236D2}" destId="{F957FD8F-148F-43DD-AD8A-442B36907896}" srcOrd="9" destOrd="0" presId="urn:microsoft.com/office/officeart/2005/8/layout/list1"/>
    <dgm:cxn modelId="{820FED21-0830-4672-AF5D-DB9599695600}" type="presParOf" srcId="{383EC86D-1FAB-4199-A281-E2F2293236D2}" destId="{6B573F6A-0CD1-4E28-8A6F-C2C87DCDA1F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8D0AE1-636E-4E1F-B624-23A5823E4F0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62C8E3B3-50DB-4239-8574-1924C2C5C9BD}">
      <dgm:prSet phldrT="[Texto]" custT="1"/>
      <dgm:spPr/>
      <dgm:t>
        <a:bodyPr/>
        <a:lstStyle/>
        <a:p>
          <a:pPr algn="just"/>
          <a:r>
            <a:rPr lang="es-EC" sz="1400" dirty="0"/>
            <a:t>Se realizó un estudio detallado de los manuales de usuario digitales. </a:t>
          </a:r>
        </a:p>
      </dgm:t>
    </dgm:pt>
    <dgm:pt modelId="{C96943E9-A812-4AAD-8CFE-E637F2BB448F}" type="parTrans" cxnId="{F84A10F9-A24B-4A4E-9732-9D4FB9EFD946}">
      <dgm:prSet/>
      <dgm:spPr/>
      <dgm:t>
        <a:bodyPr/>
        <a:lstStyle/>
        <a:p>
          <a:endParaRPr lang="es-EC"/>
        </a:p>
      </dgm:t>
    </dgm:pt>
    <dgm:pt modelId="{F9305A89-D320-4F48-B642-ECBA35CB5A37}" type="sibTrans" cxnId="{F84A10F9-A24B-4A4E-9732-9D4FB9EFD946}">
      <dgm:prSet/>
      <dgm:spPr/>
      <dgm:t>
        <a:bodyPr/>
        <a:lstStyle/>
        <a:p>
          <a:endParaRPr lang="es-EC"/>
        </a:p>
      </dgm:t>
    </dgm:pt>
    <dgm:pt modelId="{8E79F668-4210-4815-B689-FF81D295186E}">
      <dgm:prSet phldrT="[Texto]" custT="1"/>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t>
        <a:bodyPr/>
        <a:lstStyle/>
        <a:p>
          <a:r>
            <a:rPr lang="es-EC" sz="600" dirty="0"/>
            <a:t>.</a:t>
          </a:r>
        </a:p>
      </dgm:t>
    </dgm:pt>
    <dgm:pt modelId="{41E37881-C5B5-4540-A7EB-9468A7E2CAB8}" type="parTrans" cxnId="{B159CCC7-2FDE-4CA5-B9FE-F591CE83186F}">
      <dgm:prSet/>
      <dgm:spPr/>
      <dgm:t>
        <a:bodyPr/>
        <a:lstStyle/>
        <a:p>
          <a:endParaRPr lang="es-EC"/>
        </a:p>
      </dgm:t>
    </dgm:pt>
    <dgm:pt modelId="{115B1356-B28B-41FE-BC39-7A18513AD12F}" type="sibTrans" cxnId="{B159CCC7-2FDE-4CA5-B9FE-F591CE83186F}">
      <dgm:prSet/>
      <dgm:spPr/>
      <dgm:t>
        <a:bodyPr/>
        <a:lstStyle/>
        <a:p>
          <a:endParaRPr lang="es-EC"/>
        </a:p>
      </dgm:t>
    </dgm:pt>
    <dgm:pt modelId="{721F3671-6E1A-4BD6-AF5B-DFB4D5889B05}">
      <dgm:prSet phldrT="[Texto]"/>
      <dgm:spPr/>
      <dgm:t>
        <a:bodyPr/>
        <a:lstStyle/>
        <a:p>
          <a:pPr algn="just"/>
          <a:r>
            <a:rPr lang="es-EC" dirty="0"/>
            <a:t>Se procedió a encenderlo, el sistema operativo es Windows XP que, al prenderlo se puede visualizar.</a:t>
          </a:r>
        </a:p>
      </dgm:t>
    </dgm:pt>
    <dgm:pt modelId="{2ECA634D-B511-4D33-8DCC-B5FEDA92FAC3}" type="parTrans" cxnId="{74A06329-42CB-48CF-B4FC-5D27C31FBAEE}">
      <dgm:prSet/>
      <dgm:spPr/>
      <dgm:t>
        <a:bodyPr/>
        <a:lstStyle/>
        <a:p>
          <a:endParaRPr lang="es-EC"/>
        </a:p>
      </dgm:t>
    </dgm:pt>
    <dgm:pt modelId="{BB739813-AB67-4F11-9D88-9F0CD06E3047}" type="sibTrans" cxnId="{74A06329-42CB-48CF-B4FC-5D27C31FBAEE}">
      <dgm:prSet/>
      <dgm:spPr/>
      <dgm:t>
        <a:bodyPr/>
        <a:lstStyle/>
        <a:p>
          <a:endParaRPr lang="es-EC"/>
        </a:p>
      </dgm:t>
    </dgm:pt>
    <dgm:pt modelId="{703922C2-0550-4A61-BBF5-DF90EA8553A8}">
      <dgm:prSet phldrT="[Texto]"/>
      <dgm:spPr/>
      <dgm:t>
        <a:bodyPr/>
        <a:lstStyle/>
        <a:p>
          <a:pPr algn="just"/>
          <a:r>
            <a:rPr lang="es-EC" dirty="0"/>
            <a:t>Automáticamente el sistema operativo abre el software del DDF, y se visualiza la Interfaz del Display como se vio en la anterior sección..</a:t>
          </a:r>
        </a:p>
      </dgm:t>
    </dgm:pt>
    <dgm:pt modelId="{2BB1040C-E664-4769-98F0-712ED1A14C1E}" type="parTrans" cxnId="{518E108E-A0D6-4359-964F-03A4A11244B1}">
      <dgm:prSet/>
      <dgm:spPr/>
      <dgm:t>
        <a:bodyPr/>
        <a:lstStyle/>
        <a:p>
          <a:endParaRPr lang="es-EC"/>
        </a:p>
      </dgm:t>
    </dgm:pt>
    <dgm:pt modelId="{0CAF8D00-B7C8-46A3-92DF-DEDE6D1E862B}" type="sibTrans" cxnId="{518E108E-A0D6-4359-964F-03A4A11244B1}">
      <dgm:prSet/>
      <dgm:spPr/>
      <dgm:t>
        <a:bodyPr/>
        <a:lstStyle/>
        <a:p>
          <a:endParaRPr lang="es-EC"/>
        </a:p>
      </dgm:t>
    </dgm:pt>
    <dgm:pt modelId="{8E3AE650-6809-431F-AE2A-5ECE6DD701E0}">
      <dgm:prSet phldrT="[Texto]" custT="1"/>
      <dgm:spPr>
        <a:blipFill rotWithShape="0">
          <a:blip xmlns:r="http://schemas.openxmlformats.org/officeDocument/2006/relationships" r:embed="rId2" cstate="print"/>
          <a:srcRect/>
          <a:stretch>
            <a:fillRect t="-14000" b="-14000"/>
          </a:stretch>
        </a:blipFill>
      </dgm:spPr>
      <dgm:t>
        <a:bodyPr/>
        <a:lstStyle/>
        <a:p>
          <a:r>
            <a:rPr lang="es-EC" sz="600" dirty="0"/>
            <a:t>.</a:t>
          </a:r>
        </a:p>
      </dgm:t>
    </dgm:pt>
    <dgm:pt modelId="{8583BB52-10A3-41A6-99F2-F05C1861BDC5}" type="parTrans" cxnId="{EFD8AF2F-C43F-46BB-A485-42B450CC46CE}">
      <dgm:prSet/>
      <dgm:spPr/>
      <dgm:t>
        <a:bodyPr/>
        <a:lstStyle/>
        <a:p>
          <a:endParaRPr lang="es-EC"/>
        </a:p>
      </dgm:t>
    </dgm:pt>
    <dgm:pt modelId="{159DF89A-6B04-4DE6-99D1-D304EF96A162}" type="sibTrans" cxnId="{EFD8AF2F-C43F-46BB-A485-42B450CC46CE}">
      <dgm:prSet/>
      <dgm:spPr/>
      <dgm:t>
        <a:bodyPr/>
        <a:lstStyle/>
        <a:p>
          <a:endParaRPr lang="es-EC"/>
        </a:p>
      </dgm:t>
    </dgm:pt>
    <dgm:pt modelId="{829D0B6C-935A-4402-87A2-15346847D933}">
      <dgm:prSet phldrT="[Texto]" custT="1"/>
      <dgm:spPr/>
      <dgm:t>
        <a:bodyPr/>
        <a:lstStyle/>
        <a:p>
          <a:pPr algn="just"/>
          <a:r>
            <a:rPr lang="es-EC" sz="1400" dirty="0"/>
            <a:t>Con esto se comprobó que, el display y sus comandos no estaban averiados y menos aún el equipo quemado</a:t>
          </a:r>
        </a:p>
      </dgm:t>
    </dgm:pt>
    <dgm:pt modelId="{C539E677-8883-4EC9-8DCA-2ABC2ADA701E}" type="parTrans" cxnId="{264CC968-2E93-4DDF-B155-A9D9E3E9250D}">
      <dgm:prSet/>
      <dgm:spPr/>
      <dgm:t>
        <a:bodyPr/>
        <a:lstStyle/>
        <a:p>
          <a:endParaRPr lang="es-EC"/>
        </a:p>
      </dgm:t>
    </dgm:pt>
    <dgm:pt modelId="{B1BB2A64-595D-4FF2-96A1-B3DECF93571E}" type="sibTrans" cxnId="{264CC968-2E93-4DDF-B155-A9D9E3E9250D}">
      <dgm:prSet/>
      <dgm:spPr/>
      <dgm:t>
        <a:bodyPr/>
        <a:lstStyle/>
        <a:p>
          <a:endParaRPr lang="es-EC"/>
        </a:p>
      </dgm:t>
    </dgm:pt>
    <dgm:pt modelId="{7DB5B329-7ABA-460B-BB1B-143A7B0A45AF}">
      <dgm:prSet phldrT="[Texto]" custT="1"/>
      <dgm:spPr/>
      <dgm:t>
        <a:bodyPr/>
        <a:lstStyle/>
        <a:p>
          <a:pPr algn="l"/>
          <a:r>
            <a:rPr lang="es-EC" sz="1400" dirty="0"/>
            <a:t>El primer paso que se debe realizar antes de monitorear las señales es el de calibrar la antena geográficamente, esto se lo realiza con un compás (brújula) externo que fue adquirido con la antena</a:t>
          </a:r>
        </a:p>
      </dgm:t>
    </dgm:pt>
    <dgm:pt modelId="{58A82674-970D-42B4-AEC9-36F72701528A}" type="parTrans" cxnId="{6A8622DC-51D4-4076-A95F-9C3B90C60818}">
      <dgm:prSet/>
      <dgm:spPr/>
      <dgm:t>
        <a:bodyPr/>
        <a:lstStyle/>
        <a:p>
          <a:endParaRPr lang="es-EC"/>
        </a:p>
      </dgm:t>
    </dgm:pt>
    <dgm:pt modelId="{483FDE0C-4098-401F-AA01-644FC62505CD}" type="sibTrans" cxnId="{6A8622DC-51D4-4076-A95F-9C3B90C60818}">
      <dgm:prSet/>
      <dgm:spPr/>
      <dgm:t>
        <a:bodyPr/>
        <a:lstStyle/>
        <a:p>
          <a:endParaRPr lang="es-EC"/>
        </a:p>
      </dgm:t>
    </dgm:pt>
    <dgm:pt modelId="{C948A6CE-A06F-4651-905D-6574A31A3328}">
      <dgm:prSet phldrT="[Texto]" custT="1"/>
      <dgm:spPr/>
      <dgm:t>
        <a:bodyPr/>
        <a:lstStyle/>
        <a:p>
          <a:pPr algn="just"/>
          <a:r>
            <a:rPr lang="es-EC" sz="1400" dirty="0"/>
            <a:t>Se procedió a conectar los cables en el equipo, el monitoreo y DF en el puerto tipo N hembra X44, y para el control en el puerto serial X3.</a:t>
          </a:r>
        </a:p>
      </dgm:t>
    </dgm:pt>
    <dgm:pt modelId="{747A2D2C-F6B5-4FD6-A898-4C6FF227663C}" type="parTrans" cxnId="{8B92B86C-B67C-44CE-B753-C851640D11FB}">
      <dgm:prSet/>
      <dgm:spPr/>
      <dgm:t>
        <a:bodyPr/>
        <a:lstStyle/>
        <a:p>
          <a:endParaRPr lang="es-EC"/>
        </a:p>
      </dgm:t>
    </dgm:pt>
    <dgm:pt modelId="{1B35D7B9-4F4B-4944-B9F3-77EAC547A6C1}" type="sibTrans" cxnId="{8B92B86C-B67C-44CE-B753-C851640D11FB}">
      <dgm:prSet/>
      <dgm:spPr/>
      <dgm:t>
        <a:bodyPr/>
        <a:lstStyle/>
        <a:p>
          <a:endParaRPr lang="es-EC"/>
        </a:p>
      </dgm:t>
    </dgm:pt>
    <dgm:pt modelId="{ADE534C9-AAE8-4648-A779-D6CF962664ED}">
      <dgm:prSet phldrT="[Texto]" custT="1"/>
      <dgm:spPr/>
      <dgm:t>
        <a:bodyPr/>
        <a:lstStyle/>
        <a:p>
          <a:pPr algn="just"/>
          <a:endParaRPr lang="es-EC" sz="1400" dirty="0"/>
        </a:p>
      </dgm:t>
    </dgm:pt>
    <dgm:pt modelId="{4A452CD2-B0F8-4C35-B5A4-DF99533752FE}" type="parTrans" cxnId="{A86BFBDC-D62D-41E6-AE52-386EE73D69F1}">
      <dgm:prSet/>
      <dgm:spPr/>
      <dgm:t>
        <a:bodyPr/>
        <a:lstStyle/>
        <a:p>
          <a:endParaRPr lang="es-EC"/>
        </a:p>
      </dgm:t>
    </dgm:pt>
    <dgm:pt modelId="{34266303-316A-421F-A927-62E549A9063F}" type="sibTrans" cxnId="{A86BFBDC-D62D-41E6-AE52-386EE73D69F1}">
      <dgm:prSet/>
      <dgm:spPr/>
      <dgm:t>
        <a:bodyPr/>
        <a:lstStyle/>
        <a:p>
          <a:endParaRPr lang="es-EC"/>
        </a:p>
      </dgm:t>
    </dgm:pt>
    <dgm:pt modelId="{4CE3BC69-B1F1-4DAB-80BB-424EC3DBB961}">
      <dgm:prSet phldrT="[Texto]"/>
      <dgm:spPr/>
      <dgm:t>
        <a:bodyPr/>
        <a:lstStyle/>
        <a:p>
          <a:pPr algn="just"/>
          <a:endParaRPr lang="es-EC" dirty="0"/>
        </a:p>
      </dgm:t>
    </dgm:pt>
    <dgm:pt modelId="{1C203908-AC53-4FF2-B399-DEEF61EE7FCF}" type="parTrans" cxnId="{95AF828C-3433-464D-8922-BE976745CC70}">
      <dgm:prSet/>
      <dgm:spPr/>
      <dgm:t>
        <a:bodyPr/>
        <a:lstStyle/>
        <a:p>
          <a:endParaRPr lang="es-EC"/>
        </a:p>
      </dgm:t>
    </dgm:pt>
    <dgm:pt modelId="{2F1916CB-5C4F-4C77-AD05-6C70731BFF86}" type="sibTrans" cxnId="{95AF828C-3433-464D-8922-BE976745CC70}">
      <dgm:prSet/>
      <dgm:spPr/>
      <dgm:t>
        <a:bodyPr/>
        <a:lstStyle/>
        <a:p>
          <a:endParaRPr lang="es-EC"/>
        </a:p>
      </dgm:t>
    </dgm:pt>
    <dgm:pt modelId="{0B3AD8AA-8965-4136-B348-4A376AA1EFEA}">
      <dgm:prSet phldrT="[Texto]" custT="1"/>
      <dgm:spPr>
        <a:blipFill rotWithShape="0">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t>
        <a:bodyPr/>
        <a:lstStyle/>
        <a:p>
          <a:r>
            <a:rPr lang="es-EC" sz="600" dirty="0"/>
            <a:t>.</a:t>
          </a:r>
        </a:p>
      </dgm:t>
    </dgm:pt>
    <dgm:pt modelId="{488EBED1-D0A2-45E7-A125-94987609FC17}" type="sibTrans" cxnId="{83323088-0AD0-46C7-8580-282EC1630E50}">
      <dgm:prSet/>
      <dgm:spPr/>
      <dgm:t>
        <a:bodyPr/>
        <a:lstStyle/>
        <a:p>
          <a:endParaRPr lang="es-EC"/>
        </a:p>
      </dgm:t>
    </dgm:pt>
    <dgm:pt modelId="{607D6EB2-6345-4997-9CD2-2733EE1DF1D1}" type="parTrans" cxnId="{83323088-0AD0-46C7-8580-282EC1630E50}">
      <dgm:prSet/>
      <dgm:spPr/>
      <dgm:t>
        <a:bodyPr/>
        <a:lstStyle/>
        <a:p>
          <a:endParaRPr lang="es-EC"/>
        </a:p>
      </dgm:t>
    </dgm:pt>
    <dgm:pt modelId="{83B889D2-B8F6-4C8E-8341-9B6ACDBAF810}" type="pres">
      <dgm:prSet presAssocID="{8C8D0AE1-636E-4E1F-B624-23A5823E4F0E}" presName="Name0" presStyleCnt="0">
        <dgm:presLayoutVars>
          <dgm:dir/>
          <dgm:animLvl val="lvl"/>
          <dgm:resizeHandles val="exact"/>
        </dgm:presLayoutVars>
      </dgm:prSet>
      <dgm:spPr/>
    </dgm:pt>
    <dgm:pt modelId="{D464AF99-FD79-4D3E-9B45-3A4F914F7AE4}" type="pres">
      <dgm:prSet presAssocID="{8C8D0AE1-636E-4E1F-B624-23A5823E4F0E}" presName="tSp" presStyleCnt="0"/>
      <dgm:spPr/>
    </dgm:pt>
    <dgm:pt modelId="{0635BF4B-6199-48C3-98F4-037A2D194799}" type="pres">
      <dgm:prSet presAssocID="{8C8D0AE1-636E-4E1F-B624-23A5823E4F0E}" presName="bSp" presStyleCnt="0"/>
      <dgm:spPr/>
    </dgm:pt>
    <dgm:pt modelId="{0C6A88B3-AB99-4EE0-9BBB-70259D2C1BBA}" type="pres">
      <dgm:prSet presAssocID="{8C8D0AE1-636E-4E1F-B624-23A5823E4F0E}" presName="process" presStyleCnt="0"/>
      <dgm:spPr/>
    </dgm:pt>
    <dgm:pt modelId="{5CFCF3D8-072A-4079-B566-D74F9F75393A}" type="pres">
      <dgm:prSet presAssocID="{0B3AD8AA-8965-4136-B348-4A376AA1EFEA}" presName="composite1" presStyleCnt="0"/>
      <dgm:spPr/>
    </dgm:pt>
    <dgm:pt modelId="{6E6BEB5B-29A1-4D41-BD20-7ABDDACD070A}" type="pres">
      <dgm:prSet presAssocID="{0B3AD8AA-8965-4136-B348-4A376AA1EFEA}" presName="dummyNode1" presStyleLbl="node1" presStyleIdx="0" presStyleCnt="3"/>
      <dgm:spPr/>
    </dgm:pt>
    <dgm:pt modelId="{A555F66A-95E0-4421-9942-9D94A5F38404}" type="pres">
      <dgm:prSet presAssocID="{0B3AD8AA-8965-4136-B348-4A376AA1EFEA}" presName="childNode1" presStyleLbl="bgAcc1" presStyleIdx="0" presStyleCnt="3">
        <dgm:presLayoutVars>
          <dgm:bulletEnabled val="1"/>
        </dgm:presLayoutVars>
      </dgm:prSet>
      <dgm:spPr/>
    </dgm:pt>
    <dgm:pt modelId="{4C8F9D73-F1C9-419E-93C2-844C6CC0B502}" type="pres">
      <dgm:prSet presAssocID="{0B3AD8AA-8965-4136-B348-4A376AA1EFEA}" presName="childNode1tx" presStyleLbl="bgAcc1" presStyleIdx="0" presStyleCnt="3">
        <dgm:presLayoutVars>
          <dgm:bulletEnabled val="1"/>
        </dgm:presLayoutVars>
      </dgm:prSet>
      <dgm:spPr/>
    </dgm:pt>
    <dgm:pt modelId="{7AF0769D-FD55-4505-8B68-C6F5E5BEDC25}" type="pres">
      <dgm:prSet presAssocID="{0B3AD8AA-8965-4136-B348-4A376AA1EFEA}" presName="parentNode1" presStyleLbl="node1" presStyleIdx="0" presStyleCnt="3" custScaleX="86646" custScaleY="192363" custLinFactNeighborY="38586">
        <dgm:presLayoutVars>
          <dgm:chMax val="1"/>
          <dgm:bulletEnabled val="1"/>
        </dgm:presLayoutVars>
      </dgm:prSet>
      <dgm:spPr/>
    </dgm:pt>
    <dgm:pt modelId="{F1B599D1-C771-4732-96FF-9056AD73B4CA}" type="pres">
      <dgm:prSet presAssocID="{0B3AD8AA-8965-4136-B348-4A376AA1EFEA}" presName="connSite1" presStyleCnt="0"/>
      <dgm:spPr/>
    </dgm:pt>
    <dgm:pt modelId="{4657897A-1BF9-4225-A7B1-0128E9F275A9}" type="pres">
      <dgm:prSet presAssocID="{488EBED1-D0A2-45E7-A125-94987609FC17}" presName="Name9" presStyleLbl="sibTrans2D1" presStyleIdx="0" presStyleCnt="2" custLinFactNeighborX="912" custLinFactNeighborY="-19614"/>
      <dgm:spPr/>
    </dgm:pt>
    <dgm:pt modelId="{5C03F0BF-B6EE-4C65-A80D-E8CC0CC4494F}" type="pres">
      <dgm:prSet presAssocID="{8E79F668-4210-4815-B689-FF81D295186E}" presName="composite2" presStyleCnt="0"/>
      <dgm:spPr/>
    </dgm:pt>
    <dgm:pt modelId="{04418936-3267-4E51-AE81-5A34F50D4E1D}" type="pres">
      <dgm:prSet presAssocID="{8E79F668-4210-4815-B689-FF81D295186E}" presName="dummyNode2" presStyleLbl="node1" presStyleIdx="0" presStyleCnt="3"/>
      <dgm:spPr/>
    </dgm:pt>
    <dgm:pt modelId="{0D1470AE-5774-42C5-8A39-5478669E9D50}" type="pres">
      <dgm:prSet presAssocID="{8E79F668-4210-4815-B689-FF81D295186E}" presName="childNode2" presStyleLbl="bgAcc1" presStyleIdx="1" presStyleCnt="3" custLinFactNeighborX="-5030" custLinFactNeighborY="24586">
        <dgm:presLayoutVars>
          <dgm:bulletEnabled val="1"/>
        </dgm:presLayoutVars>
      </dgm:prSet>
      <dgm:spPr/>
    </dgm:pt>
    <dgm:pt modelId="{0A417BC6-C5C6-4348-A77D-6DDD63E62550}" type="pres">
      <dgm:prSet presAssocID="{8E79F668-4210-4815-B689-FF81D295186E}" presName="childNode2tx" presStyleLbl="bgAcc1" presStyleIdx="1" presStyleCnt="3">
        <dgm:presLayoutVars>
          <dgm:bulletEnabled val="1"/>
        </dgm:presLayoutVars>
      </dgm:prSet>
      <dgm:spPr/>
    </dgm:pt>
    <dgm:pt modelId="{CCA35269-AC7E-4A06-B0D4-66C54C7CFBB7}" type="pres">
      <dgm:prSet presAssocID="{8E79F668-4210-4815-B689-FF81D295186E}" presName="parentNode2" presStyleLbl="node1" presStyleIdx="1" presStyleCnt="3" custScaleY="212702" custLinFactNeighborX="540" custLinFactNeighborY="-21352">
        <dgm:presLayoutVars>
          <dgm:chMax val="0"/>
          <dgm:bulletEnabled val="1"/>
        </dgm:presLayoutVars>
      </dgm:prSet>
      <dgm:spPr/>
    </dgm:pt>
    <dgm:pt modelId="{EC7D9182-E388-4FEA-B542-5FEEFE54C7FE}" type="pres">
      <dgm:prSet presAssocID="{8E79F668-4210-4815-B689-FF81D295186E}" presName="connSite2" presStyleCnt="0"/>
      <dgm:spPr/>
    </dgm:pt>
    <dgm:pt modelId="{A987BDE5-846C-486D-92A4-B5955D1D6135}" type="pres">
      <dgm:prSet presAssocID="{115B1356-B28B-41FE-BC39-7A18513AD12F}" presName="Name18" presStyleLbl="sibTrans2D1" presStyleIdx="1" presStyleCnt="2" custLinFactNeighborX="1266" custLinFactNeighborY="5320"/>
      <dgm:spPr/>
    </dgm:pt>
    <dgm:pt modelId="{300CD5C1-A6E1-4D33-994C-17EDB686BB2B}" type="pres">
      <dgm:prSet presAssocID="{8E3AE650-6809-431F-AE2A-5ECE6DD701E0}" presName="composite1" presStyleCnt="0"/>
      <dgm:spPr/>
    </dgm:pt>
    <dgm:pt modelId="{1ACC91D4-40BF-4FA0-BEF9-96307197208F}" type="pres">
      <dgm:prSet presAssocID="{8E3AE650-6809-431F-AE2A-5ECE6DD701E0}" presName="dummyNode1" presStyleLbl="node1" presStyleIdx="1" presStyleCnt="3"/>
      <dgm:spPr/>
    </dgm:pt>
    <dgm:pt modelId="{72868E4E-AE21-47F9-8C0F-493ACFBD5177}" type="pres">
      <dgm:prSet presAssocID="{8E3AE650-6809-431F-AE2A-5ECE6DD701E0}" presName="childNode1" presStyleLbl="bgAcc1" presStyleIdx="2" presStyleCnt="3" custScaleY="118520">
        <dgm:presLayoutVars>
          <dgm:bulletEnabled val="1"/>
        </dgm:presLayoutVars>
      </dgm:prSet>
      <dgm:spPr/>
    </dgm:pt>
    <dgm:pt modelId="{8A64FBF0-A15C-4415-9CE0-1830601F171B}" type="pres">
      <dgm:prSet presAssocID="{8E3AE650-6809-431F-AE2A-5ECE6DD701E0}" presName="childNode1tx" presStyleLbl="bgAcc1" presStyleIdx="2" presStyleCnt="3">
        <dgm:presLayoutVars>
          <dgm:bulletEnabled val="1"/>
        </dgm:presLayoutVars>
      </dgm:prSet>
      <dgm:spPr/>
    </dgm:pt>
    <dgm:pt modelId="{36CF4094-8B2F-4332-86CC-FEF946213A2E}" type="pres">
      <dgm:prSet presAssocID="{8E3AE650-6809-431F-AE2A-5ECE6DD701E0}" presName="parentNode1" presStyleLbl="node1" presStyleIdx="2" presStyleCnt="3" custScaleY="231117" custLinFactNeighborX="3137" custLinFactNeighborY="64909">
        <dgm:presLayoutVars>
          <dgm:chMax val="1"/>
          <dgm:bulletEnabled val="1"/>
        </dgm:presLayoutVars>
      </dgm:prSet>
      <dgm:spPr/>
    </dgm:pt>
    <dgm:pt modelId="{1FC5F244-11AD-4259-A9E2-64DA29E57C1D}" type="pres">
      <dgm:prSet presAssocID="{8E3AE650-6809-431F-AE2A-5ECE6DD701E0}" presName="connSite1" presStyleCnt="0"/>
      <dgm:spPr/>
    </dgm:pt>
  </dgm:ptLst>
  <dgm:cxnLst>
    <dgm:cxn modelId="{7D00641A-BE1D-437C-92C5-B0CFACCBC47D}" type="presOf" srcId="{829D0B6C-935A-4402-87A2-15346847D933}" destId="{72868E4E-AE21-47F9-8C0F-493ACFBD5177}" srcOrd="0" destOrd="0" presId="urn:microsoft.com/office/officeart/2005/8/layout/hProcess4"/>
    <dgm:cxn modelId="{3D17341B-5A20-472F-B338-C72CB9A1CB5E}" type="presOf" srcId="{7DB5B329-7ABA-460B-BB1B-143A7B0A45AF}" destId="{8A64FBF0-A15C-4415-9CE0-1830601F171B}" srcOrd="1" destOrd="1" presId="urn:microsoft.com/office/officeart/2005/8/layout/hProcess4"/>
    <dgm:cxn modelId="{85D62F22-BF82-49BB-9095-911F2315AA11}" type="presOf" srcId="{829D0B6C-935A-4402-87A2-15346847D933}" destId="{8A64FBF0-A15C-4415-9CE0-1830601F171B}" srcOrd="1" destOrd="0" presId="urn:microsoft.com/office/officeart/2005/8/layout/hProcess4"/>
    <dgm:cxn modelId="{7B90B426-D825-45B4-9B6B-138C2B622C66}" type="presOf" srcId="{0B3AD8AA-8965-4136-B348-4A376AA1EFEA}" destId="{7AF0769D-FD55-4505-8B68-C6F5E5BEDC25}" srcOrd="0" destOrd="0" presId="urn:microsoft.com/office/officeart/2005/8/layout/hProcess4"/>
    <dgm:cxn modelId="{54B3D527-6978-4756-B7CA-1DA421BF2112}" type="presOf" srcId="{721F3671-6E1A-4BD6-AF5B-DFB4D5889B05}" destId="{0D1470AE-5774-42C5-8A39-5478669E9D50}" srcOrd="0" destOrd="0" presId="urn:microsoft.com/office/officeart/2005/8/layout/hProcess4"/>
    <dgm:cxn modelId="{75581428-C4C2-4170-AA8F-3AB87ED01036}" type="presOf" srcId="{8C8D0AE1-636E-4E1F-B624-23A5823E4F0E}" destId="{83B889D2-B8F6-4C8E-8341-9B6ACDBAF810}" srcOrd="0" destOrd="0" presId="urn:microsoft.com/office/officeart/2005/8/layout/hProcess4"/>
    <dgm:cxn modelId="{D94B5F29-7AEA-4B45-B9B8-43535CBBAB3B}" type="presOf" srcId="{4CE3BC69-B1F1-4DAB-80BB-424EC3DBB961}" destId="{0D1470AE-5774-42C5-8A39-5478669E9D50}" srcOrd="0" destOrd="1" presId="urn:microsoft.com/office/officeart/2005/8/layout/hProcess4"/>
    <dgm:cxn modelId="{74A06329-42CB-48CF-B4FC-5D27C31FBAEE}" srcId="{8E79F668-4210-4815-B689-FF81D295186E}" destId="{721F3671-6E1A-4BD6-AF5B-DFB4D5889B05}" srcOrd="0" destOrd="0" parTransId="{2ECA634D-B511-4D33-8DCC-B5FEDA92FAC3}" sibTransId="{BB739813-AB67-4F11-9D88-9F0CD06E3047}"/>
    <dgm:cxn modelId="{32B9792E-520E-4FB7-887E-E3487AE87AA9}" type="presOf" srcId="{62C8E3B3-50DB-4239-8574-1924C2C5C9BD}" destId="{A555F66A-95E0-4421-9942-9D94A5F38404}" srcOrd="0" destOrd="0" presId="urn:microsoft.com/office/officeart/2005/8/layout/hProcess4"/>
    <dgm:cxn modelId="{EFD8AF2F-C43F-46BB-A485-42B450CC46CE}" srcId="{8C8D0AE1-636E-4E1F-B624-23A5823E4F0E}" destId="{8E3AE650-6809-431F-AE2A-5ECE6DD701E0}" srcOrd="2" destOrd="0" parTransId="{8583BB52-10A3-41A6-99F2-F05C1861BDC5}" sibTransId="{159DF89A-6B04-4DE6-99D1-D304EF96A162}"/>
    <dgm:cxn modelId="{B2BB0A65-DC73-4D01-9028-9E3466A2762F}" type="presOf" srcId="{ADE534C9-AAE8-4648-A779-D6CF962664ED}" destId="{A555F66A-95E0-4421-9942-9D94A5F38404}" srcOrd="0" destOrd="1" presId="urn:microsoft.com/office/officeart/2005/8/layout/hProcess4"/>
    <dgm:cxn modelId="{45C12946-B4A6-4013-915D-F36DB14277BE}" type="presOf" srcId="{4CE3BC69-B1F1-4DAB-80BB-424EC3DBB961}" destId="{0A417BC6-C5C6-4348-A77D-6DDD63E62550}" srcOrd="1" destOrd="1" presId="urn:microsoft.com/office/officeart/2005/8/layout/hProcess4"/>
    <dgm:cxn modelId="{2EF97246-BD3A-43A9-B5F6-C69E5E3D7932}" type="presOf" srcId="{115B1356-B28B-41FE-BC39-7A18513AD12F}" destId="{A987BDE5-846C-486D-92A4-B5955D1D6135}" srcOrd="0" destOrd="0" presId="urn:microsoft.com/office/officeart/2005/8/layout/hProcess4"/>
    <dgm:cxn modelId="{264CC968-2E93-4DDF-B155-A9D9E3E9250D}" srcId="{8E3AE650-6809-431F-AE2A-5ECE6DD701E0}" destId="{829D0B6C-935A-4402-87A2-15346847D933}" srcOrd="0" destOrd="0" parTransId="{C539E677-8883-4EC9-8DCA-2ABC2ADA701E}" sibTransId="{B1BB2A64-595D-4FF2-96A1-B3DECF93571E}"/>
    <dgm:cxn modelId="{2279FA6A-07B5-47D6-9839-FC228EA8A584}" type="presOf" srcId="{ADE534C9-AAE8-4648-A779-D6CF962664ED}" destId="{4C8F9D73-F1C9-419E-93C2-844C6CC0B502}" srcOrd="1" destOrd="1" presId="urn:microsoft.com/office/officeart/2005/8/layout/hProcess4"/>
    <dgm:cxn modelId="{8B92B86C-B67C-44CE-B753-C851640D11FB}" srcId="{0B3AD8AA-8965-4136-B348-4A376AA1EFEA}" destId="{C948A6CE-A06F-4651-905D-6574A31A3328}" srcOrd="2" destOrd="0" parTransId="{747A2D2C-F6B5-4FD6-A898-4C6FF227663C}" sibTransId="{1B35D7B9-4F4B-4944-B9F3-77EAC547A6C1}"/>
    <dgm:cxn modelId="{2F5ABC50-C84D-4E56-8503-8F5E7526BEFE}" type="presOf" srcId="{62C8E3B3-50DB-4239-8574-1924C2C5C9BD}" destId="{4C8F9D73-F1C9-419E-93C2-844C6CC0B502}" srcOrd="1" destOrd="0" presId="urn:microsoft.com/office/officeart/2005/8/layout/hProcess4"/>
    <dgm:cxn modelId="{0C6A0051-639F-48CF-B03C-618E7E5B8CE0}" type="presOf" srcId="{C948A6CE-A06F-4651-905D-6574A31A3328}" destId="{4C8F9D73-F1C9-419E-93C2-844C6CC0B502}" srcOrd="1" destOrd="2" presId="urn:microsoft.com/office/officeart/2005/8/layout/hProcess4"/>
    <dgm:cxn modelId="{74845A7D-A04D-409A-A888-FFA2D16D960C}" type="presOf" srcId="{7DB5B329-7ABA-460B-BB1B-143A7B0A45AF}" destId="{72868E4E-AE21-47F9-8C0F-493ACFBD5177}" srcOrd="0" destOrd="1" presId="urn:microsoft.com/office/officeart/2005/8/layout/hProcess4"/>
    <dgm:cxn modelId="{DF747B7F-3744-4AD7-91BB-FC99E91014A0}" type="presOf" srcId="{8E3AE650-6809-431F-AE2A-5ECE6DD701E0}" destId="{36CF4094-8B2F-4332-86CC-FEF946213A2E}" srcOrd="0" destOrd="0" presId="urn:microsoft.com/office/officeart/2005/8/layout/hProcess4"/>
    <dgm:cxn modelId="{42815B82-2A1D-48E5-A3DE-F5F859EFC50D}" type="presOf" srcId="{488EBED1-D0A2-45E7-A125-94987609FC17}" destId="{4657897A-1BF9-4225-A7B1-0128E9F275A9}" srcOrd="0" destOrd="0" presId="urn:microsoft.com/office/officeart/2005/8/layout/hProcess4"/>
    <dgm:cxn modelId="{83323088-0AD0-46C7-8580-282EC1630E50}" srcId="{8C8D0AE1-636E-4E1F-B624-23A5823E4F0E}" destId="{0B3AD8AA-8965-4136-B348-4A376AA1EFEA}" srcOrd="0" destOrd="0" parTransId="{607D6EB2-6345-4997-9CD2-2733EE1DF1D1}" sibTransId="{488EBED1-D0A2-45E7-A125-94987609FC17}"/>
    <dgm:cxn modelId="{95AF828C-3433-464D-8922-BE976745CC70}" srcId="{8E79F668-4210-4815-B689-FF81D295186E}" destId="{4CE3BC69-B1F1-4DAB-80BB-424EC3DBB961}" srcOrd="1" destOrd="0" parTransId="{1C203908-AC53-4FF2-B399-DEEF61EE7FCF}" sibTransId="{2F1916CB-5C4F-4C77-AD05-6C70731BFF86}"/>
    <dgm:cxn modelId="{518E108E-A0D6-4359-964F-03A4A11244B1}" srcId="{8E79F668-4210-4815-B689-FF81D295186E}" destId="{703922C2-0550-4A61-BBF5-DF90EA8553A8}" srcOrd="2" destOrd="0" parTransId="{2BB1040C-E664-4769-98F0-712ED1A14C1E}" sibTransId="{0CAF8D00-B7C8-46A3-92DF-DEDE6D1E862B}"/>
    <dgm:cxn modelId="{641702A0-4D5E-4345-9FEB-85F5A6358058}" type="presOf" srcId="{703922C2-0550-4A61-BBF5-DF90EA8553A8}" destId="{0A417BC6-C5C6-4348-A77D-6DDD63E62550}" srcOrd="1" destOrd="2" presId="urn:microsoft.com/office/officeart/2005/8/layout/hProcess4"/>
    <dgm:cxn modelId="{7C61BAA1-6C3C-4C2B-9EBD-11CC58EFBA3C}" type="presOf" srcId="{C948A6CE-A06F-4651-905D-6574A31A3328}" destId="{A555F66A-95E0-4421-9942-9D94A5F38404}" srcOrd="0" destOrd="2" presId="urn:microsoft.com/office/officeart/2005/8/layout/hProcess4"/>
    <dgm:cxn modelId="{B159CCC7-2FDE-4CA5-B9FE-F591CE83186F}" srcId="{8C8D0AE1-636E-4E1F-B624-23A5823E4F0E}" destId="{8E79F668-4210-4815-B689-FF81D295186E}" srcOrd="1" destOrd="0" parTransId="{41E37881-C5B5-4540-A7EB-9468A7E2CAB8}" sibTransId="{115B1356-B28B-41FE-BC39-7A18513AD12F}"/>
    <dgm:cxn modelId="{671BF1D3-BEBB-4937-9A94-EBB1FC49886C}" type="presOf" srcId="{703922C2-0550-4A61-BBF5-DF90EA8553A8}" destId="{0D1470AE-5774-42C5-8A39-5478669E9D50}" srcOrd="0" destOrd="2" presId="urn:microsoft.com/office/officeart/2005/8/layout/hProcess4"/>
    <dgm:cxn modelId="{6A8622DC-51D4-4076-A95F-9C3B90C60818}" srcId="{8E3AE650-6809-431F-AE2A-5ECE6DD701E0}" destId="{7DB5B329-7ABA-460B-BB1B-143A7B0A45AF}" srcOrd="1" destOrd="0" parTransId="{58A82674-970D-42B4-AEC9-36F72701528A}" sibTransId="{483FDE0C-4098-401F-AA01-644FC62505CD}"/>
    <dgm:cxn modelId="{A86BFBDC-D62D-41E6-AE52-386EE73D69F1}" srcId="{0B3AD8AA-8965-4136-B348-4A376AA1EFEA}" destId="{ADE534C9-AAE8-4648-A779-D6CF962664ED}" srcOrd="1" destOrd="0" parTransId="{4A452CD2-B0F8-4C35-B5A4-DF99533752FE}" sibTransId="{34266303-316A-421F-A927-62E549A9063F}"/>
    <dgm:cxn modelId="{672490DF-55D5-40E2-9E85-E47A9FB6B1C0}" type="presOf" srcId="{721F3671-6E1A-4BD6-AF5B-DFB4D5889B05}" destId="{0A417BC6-C5C6-4348-A77D-6DDD63E62550}" srcOrd="1" destOrd="0" presId="urn:microsoft.com/office/officeart/2005/8/layout/hProcess4"/>
    <dgm:cxn modelId="{F84A10F9-A24B-4A4E-9732-9D4FB9EFD946}" srcId="{0B3AD8AA-8965-4136-B348-4A376AA1EFEA}" destId="{62C8E3B3-50DB-4239-8574-1924C2C5C9BD}" srcOrd="0" destOrd="0" parTransId="{C96943E9-A812-4AAD-8CFE-E637F2BB448F}" sibTransId="{F9305A89-D320-4F48-B642-ECBA35CB5A37}"/>
    <dgm:cxn modelId="{C0FE51FE-1A4C-43F7-A3AD-F8F26B9B7C52}" type="presOf" srcId="{8E79F668-4210-4815-B689-FF81D295186E}" destId="{CCA35269-AC7E-4A06-B0D4-66C54C7CFBB7}" srcOrd="0" destOrd="0" presId="urn:microsoft.com/office/officeart/2005/8/layout/hProcess4"/>
    <dgm:cxn modelId="{C1F5BE1B-0A7A-4005-8F66-ED12DBC85B6C}" type="presParOf" srcId="{83B889D2-B8F6-4C8E-8341-9B6ACDBAF810}" destId="{D464AF99-FD79-4D3E-9B45-3A4F914F7AE4}" srcOrd="0" destOrd="0" presId="urn:microsoft.com/office/officeart/2005/8/layout/hProcess4"/>
    <dgm:cxn modelId="{D5DB9F5B-878E-4557-BB20-D6F48D6ADDED}" type="presParOf" srcId="{83B889D2-B8F6-4C8E-8341-9B6ACDBAF810}" destId="{0635BF4B-6199-48C3-98F4-037A2D194799}" srcOrd="1" destOrd="0" presId="urn:microsoft.com/office/officeart/2005/8/layout/hProcess4"/>
    <dgm:cxn modelId="{F513B9A3-026C-4222-AFB6-2A4363A5818F}" type="presParOf" srcId="{83B889D2-B8F6-4C8E-8341-9B6ACDBAF810}" destId="{0C6A88B3-AB99-4EE0-9BBB-70259D2C1BBA}" srcOrd="2" destOrd="0" presId="urn:microsoft.com/office/officeart/2005/8/layout/hProcess4"/>
    <dgm:cxn modelId="{C0762ABB-8DED-4716-AC42-777FB8D4B591}" type="presParOf" srcId="{0C6A88B3-AB99-4EE0-9BBB-70259D2C1BBA}" destId="{5CFCF3D8-072A-4079-B566-D74F9F75393A}" srcOrd="0" destOrd="0" presId="urn:microsoft.com/office/officeart/2005/8/layout/hProcess4"/>
    <dgm:cxn modelId="{155E2815-7672-4320-8D63-ACFCDF99E809}" type="presParOf" srcId="{5CFCF3D8-072A-4079-B566-D74F9F75393A}" destId="{6E6BEB5B-29A1-4D41-BD20-7ABDDACD070A}" srcOrd="0" destOrd="0" presId="urn:microsoft.com/office/officeart/2005/8/layout/hProcess4"/>
    <dgm:cxn modelId="{408F3678-D80A-4039-B86D-C0B8C83F0E09}" type="presParOf" srcId="{5CFCF3D8-072A-4079-B566-D74F9F75393A}" destId="{A555F66A-95E0-4421-9942-9D94A5F38404}" srcOrd="1" destOrd="0" presId="urn:microsoft.com/office/officeart/2005/8/layout/hProcess4"/>
    <dgm:cxn modelId="{7A7EF072-7650-4AC2-B423-D47460C6D49C}" type="presParOf" srcId="{5CFCF3D8-072A-4079-B566-D74F9F75393A}" destId="{4C8F9D73-F1C9-419E-93C2-844C6CC0B502}" srcOrd="2" destOrd="0" presId="urn:microsoft.com/office/officeart/2005/8/layout/hProcess4"/>
    <dgm:cxn modelId="{128E73DB-C525-4C29-93D3-BCEBF6DD42EC}" type="presParOf" srcId="{5CFCF3D8-072A-4079-B566-D74F9F75393A}" destId="{7AF0769D-FD55-4505-8B68-C6F5E5BEDC25}" srcOrd="3" destOrd="0" presId="urn:microsoft.com/office/officeart/2005/8/layout/hProcess4"/>
    <dgm:cxn modelId="{D2ADFB5F-ADDA-4385-B2F5-09028EB41332}" type="presParOf" srcId="{5CFCF3D8-072A-4079-B566-D74F9F75393A}" destId="{F1B599D1-C771-4732-96FF-9056AD73B4CA}" srcOrd="4" destOrd="0" presId="urn:microsoft.com/office/officeart/2005/8/layout/hProcess4"/>
    <dgm:cxn modelId="{F0867049-1F26-437F-B6EB-DE49A64ED0BC}" type="presParOf" srcId="{0C6A88B3-AB99-4EE0-9BBB-70259D2C1BBA}" destId="{4657897A-1BF9-4225-A7B1-0128E9F275A9}" srcOrd="1" destOrd="0" presId="urn:microsoft.com/office/officeart/2005/8/layout/hProcess4"/>
    <dgm:cxn modelId="{3D987CCC-77B4-4CD2-A98B-70CB97CA7CED}" type="presParOf" srcId="{0C6A88B3-AB99-4EE0-9BBB-70259D2C1BBA}" destId="{5C03F0BF-B6EE-4C65-A80D-E8CC0CC4494F}" srcOrd="2" destOrd="0" presId="urn:microsoft.com/office/officeart/2005/8/layout/hProcess4"/>
    <dgm:cxn modelId="{65754486-24EC-4DE4-9C46-DF535065E080}" type="presParOf" srcId="{5C03F0BF-B6EE-4C65-A80D-E8CC0CC4494F}" destId="{04418936-3267-4E51-AE81-5A34F50D4E1D}" srcOrd="0" destOrd="0" presId="urn:microsoft.com/office/officeart/2005/8/layout/hProcess4"/>
    <dgm:cxn modelId="{CF500F41-36FE-4846-B0E2-F3F4567BE8D9}" type="presParOf" srcId="{5C03F0BF-B6EE-4C65-A80D-E8CC0CC4494F}" destId="{0D1470AE-5774-42C5-8A39-5478669E9D50}" srcOrd="1" destOrd="0" presId="urn:microsoft.com/office/officeart/2005/8/layout/hProcess4"/>
    <dgm:cxn modelId="{FE2CA999-D34B-4196-B57F-A48ECD8D6A67}" type="presParOf" srcId="{5C03F0BF-B6EE-4C65-A80D-E8CC0CC4494F}" destId="{0A417BC6-C5C6-4348-A77D-6DDD63E62550}" srcOrd="2" destOrd="0" presId="urn:microsoft.com/office/officeart/2005/8/layout/hProcess4"/>
    <dgm:cxn modelId="{86E73E32-9F33-4AB6-A0C7-657B37D616DC}" type="presParOf" srcId="{5C03F0BF-B6EE-4C65-A80D-E8CC0CC4494F}" destId="{CCA35269-AC7E-4A06-B0D4-66C54C7CFBB7}" srcOrd="3" destOrd="0" presId="urn:microsoft.com/office/officeart/2005/8/layout/hProcess4"/>
    <dgm:cxn modelId="{C402186D-4558-4960-9D43-32B009EEDACB}" type="presParOf" srcId="{5C03F0BF-B6EE-4C65-A80D-E8CC0CC4494F}" destId="{EC7D9182-E388-4FEA-B542-5FEEFE54C7FE}" srcOrd="4" destOrd="0" presId="urn:microsoft.com/office/officeart/2005/8/layout/hProcess4"/>
    <dgm:cxn modelId="{51CF53AD-C63D-409D-9FBE-5D4075B6E2F3}" type="presParOf" srcId="{0C6A88B3-AB99-4EE0-9BBB-70259D2C1BBA}" destId="{A987BDE5-846C-486D-92A4-B5955D1D6135}" srcOrd="3" destOrd="0" presId="urn:microsoft.com/office/officeart/2005/8/layout/hProcess4"/>
    <dgm:cxn modelId="{89B84773-A631-4ACF-ADBF-CDDFF580B9A4}" type="presParOf" srcId="{0C6A88B3-AB99-4EE0-9BBB-70259D2C1BBA}" destId="{300CD5C1-A6E1-4D33-994C-17EDB686BB2B}" srcOrd="4" destOrd="0" presId="urn:microsoft.com/office/officeart/2005/8/layout/hProcess4"/>
    <dgm:cxn modelId="{830E7A63-C5BD-4494-ADE7-07AF2AD5CCCC}" type="presParOf" srcId="{300CD5C1-A6E1-4D33-994C-17EDB686BB2B}" destId="{1ACC91D4-40BF-4FA0-BEF9-96307197208F}" srcOrd="0" destOrd="0" presId="urn:microsoft.com/office/officeart/2005/8/layout/hProcess4"/>
    <dgm:cxn modelId="{17BB2EB9-59C0-412E-A611-D986AC20A0E4}" type="presParOf" srcId="{300CD5C1-A6E1-4D33-994C-17EDB686BB2B}" destId="{72868E4E-AE21-47F9-8C0F-493ACFBD5177}" srcOrd="1" destOrd="0" presId="urn:microsoft.com/office/officeart/2005/8/layout/hProcess4"/>
    <dgm:cxn modelId="{895DE9F3-9273-447D-B2C0-978AA6B4F395}" type="presParOf" srcId="{300CD5C1-A6E1-4D33-994C-17EDB686BB2B}" destId="{8A64FBF0-A15C-4415-9CE0-1830601F171B}" srcOrd="2" destOrd="0" presId="urn:microsoft.com/office/officeart/2005/8/layout/hProcess4"/>
    <dgm:cxn modelId="{11AD36D9-DF0C-4138-B857-5477BB1C89A0}" type="presParOf" srcId="{300CD5C1-A6E1-4D33-994C-17EDB686BB2B}" destId="{36CF4094-8B2F-4332-86CC-FEF946213A2E}" srcOrd="3" destOrd="0" presId="urn:microsoft.com/office/officeart/2005/8/layout/hProcess4"/>
    <dgm:cxn modelId="{AC88653C-BA66-49DD-8774-424DCE6A9A80}" type="presParOf" srcId="{300CD5C1-A6E1-4D33-994C-17EDB686BB2B}" destId="{1FC5F244-11AD-4259-A9E2-64DA29E57C1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D7D4-DE9C-C84C-952D-85C765FB80EF}">
      <dsp:nvSpPr>
        <dsp:cNvPr id="0" name=""/>
        <dsp:cNvSpPr/>
      </dsp:nvSpPr>
      <dsp:spPr>
        <a:xfrm>
          <a:off x="0" y="0"/>
          <a:ext cx="10431543" cy="0"/>
        </a:xfrm>
        <a:prstGeom prst="line">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299FE7-8C26-EA4E-A69B-4B0FC2AC6FAC}">
      <dsp:nvSpPr>
        <dsp:cNvPr id="0" name=""/>
        <dsp:cNvSpPr/>
      </dsp:nvSpPr>
      <dsp:spPr>
        <a:xfrm>
          <a:off x="0" y="0"/>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Introducción</a:t>
          </a:r>
          <a:endParaRPr lang="es-ES_tradnl" sz="1800" kern="1200" dirty="0"/>
        </a:p>
      </dsp:txBody>
      <dsp:txXfrm>
        <a:off x="0" y="0"/>
        <a:ext cx="10431543" cy="677333"/>
      </dsp:txXfrm>
    </dsp:sp>
    <dsp:sp modelId="{C5AE40D0-9227-934E-914B-156EAE925DFA}">
      <dsp:nvSpPr>
        <dsp:cNvPr id="0" name=""/>
        <dsp:cNvSpPr/>
      </dsp:nvSpPr>
      <dsp:spPr>
        <a:xfrm>
          <a:off x="0" y="677333"/>
          <a:ext cx="10431543" cy="0"/>
        </a:xfrm>
        <a:prstGeom prst="line">
          <a:avLst/>
        </a:prstGeom>
        <a:solidFill>
          <a:schemeClr val="accent6">
            <a:alpha val="90000"/>
            <a:hueOff val="0"/>
            <a:satOff val="0"/>
            <a:lumOff val="0"/>
            <a:alphaOff val="-5714"/>
          </a:schemeClr>
        </a:solidFill>
        <a:ln w="12700" cap="flat" cmpd="sng" algn="ctr">
          <a:solidFill>
            <a:schemeClr val="accent6">
              <a:alpha val="90000"/>
              <a:hueOff val="0"/>
              <a:satOff val="0"/>
              <a:lumOff val="0"/>
              <a:alphaOff val="-5714"/>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2EA6E-D887-D343-A777-5B3E6AAC43D5}">
      <dsp:nvSpPr>
        <dsp:cNvPr id="0" name=""/>
        <dsp:cNvSpPr/>
      </dsp:nvSpPr>
      <dsp:spPr>
        <a:xfrm>
          <a:off x="0" y="677333"/>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Antecedentes e Importancia</a:t>
          </a:r>
        </a:p>
      </dsp:txBody>
      <dsp:txXfrm>
        <a:off x="0" y="677333"/>
        <a:ext cx="10431543" cy="677333"/>
      </dsp:txXfrm>
    </dsp:sp>
    <dsp:sp modelId="{19071643-2118-934D-8D6C-8898C3F4F2DF}">
      <dsp:nvSpPr>
        <dsp:cNvPr id="0" name=""/>
        <dsp:cNvSpPr/>
      </dsp:nvSpPr>
      <dsp:spPr>
        <a:xfrm>
          <a:off x="0" y="1354666"/>
          <a:ext cx="10431543" cy="0"/>
        </a:xfrm>
        <a:prstGeom prst="line">
          <a:avLst/>
        </a:prstGeom>
        <a:solidFill>
          <a:schemeClr val="accent6">
            <a:alpha val="90000"/>
            <a:hueOff val="0"/>
            <a:satOff val="0"/>
            <a:lumOff val="0"/>
            <a:alphaOff val="-11429"/>
          </a:schemeClr>
        </a:solidFill>
        <a:ln w="12700" cap="flat" cmpd="sng" algn="ctr">
          <a:solidFill>
            <a:schemeClr val="accent6">
              <a:alpha val="90000"/>
              <a:hueOff val="0"/>
              <a:satOff val="0"/>
              <a:lumOff val="0"/>
              <a:alphaOff val="-11429"/>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B9946-A335-AB4B-9A05-44569C4CC921}">
      <dsp:nvSpPr>
        <dsp:cNvPr id="0" name=""/>
        <dsp:cNvSpPr/>
      </dsp:nvSpPr>
      <dsp:spPr>
        <a:xfrm>
          <a:off x="0" y="1354666"/>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Objetivos</a:t>
          </a:r>
        </a:p>
      </dsp:txBody>
      <dsp:txXfrm>
        <a:off x="0" y="1354666"/>
        <a:ext cx="10431543" cy="677333"/>
      </dsp:txXfrm>
    </dsp:sp>
    <dsp:sp modelId="{0E787158-8CCA-FA44-86D1-86803DEE3DFD}">
      <dsp:nvSpPr>
        <dsp:cNvPr id="0" name=""/>
        <dsp:cNvSpPr/>
      </dsp:nvSpPr>
      <dsp:spPr>
        <a:xfrm>
          <a:off x="0" y="2032000"/>
          <a:ext cx="10431543" cy="0"/>
        </a:xfrm>
        <a:prstGeom prst="line">
          <a:avLst/>
        </a:prstGeom>
        <a:solidFill>
          <a:schemeClr val="accent6">
            <a:alpha val="90000"/>
            <a:hueOff val="0"/>
            <a:satOff val="0"/>
            <a:lumOff val="0"/>
            <a:alphaOff val="-17143"/>
          </a:schemeClr>
        </a:solidFill>
        <a:ln w="12700" cap="flat" cmpd="sng" algn="ctr">
          <a:solidFill>
            <a:schemeClr val="accent6">
              <a:alpha val="90000"/>
              <a:hueOff val="0"/>
              <a:satOff val="0"/>
              <a:lumOff val="0"/>
              <a:alphaOff val="-1714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9591C-A173-6547-B00A-930A0427F44C}">
      <dsp:nvSpPr>
        <dsp:cNvPr id="0" name=""/>
        <dsp:cNvSpPr/>
      </dsp:nvSpPr>
      <dsp:spPr>
        <a:xfrm>
          <a:off x="0" y="2032000"/>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Marco Referencial</a:t>
          </a:r>
        </a:p>
      </dsp:txBody>
      <dsp:txXfrm>
        <a:off x="0" y="2032000"/>
        <a:ext cx="10431543" cy="677333"/>
      </dsp:txXfrm>
    </dsp:sp>
    <dsp:sp modelId="{97948839-FBDA-384F-A14C-A4F72759851A}">
      <dsp:nvSpPr>
        <dsp:cNvPr id="0" name=""/>
        <dsp:cNvSpPr/>
      </dsp:nvSpPr>
      <dsp:spPr>
        <a:xfrm>
          <a:off x="0" y="2709333"/>
          <a:ext cx="10431543" cy="0"/>
        </a:xfrm>
        <a:prstGeom prst="line">
          <a:avLst/>
        </a:prstGeom>
        <a:solidFill>
          <a:schemeClr val="accent6">
            <a:alpha val="90000"/>
            <a:hueOff val="0"/>
            <a:satOff val="0"/>
            <a:lumOff val="0"/>
            <a:alphaOff val="-22857"/>
          </a:schemeClr>
        </a:solidFill>
        <a:ln w="12700" cap="flat" cmpd="sng" algn="ctr">
          <a:solidFill>
            <a:schemeClr val="accent6">
              <a:alpha val="90000"/>
              <a:hueOff val="0"/>
              <a:satOff val="0"/>
              <a:lumOff val="0"/>
              <a:alphaOff val="-2285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F219A-4B45-4C4F-972E-B33580D0D344}">
      <dsp:nvSpPr>
        <dsp:cNvPr id="0" name=""/>
        <dsp:cNvSpPr/>
      </dsp:nvSpPr>
      <dsp:spPr>
        <a:xfrm>
          <a:off x="0" y="2709333"/>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Puesta en Operación del Sistema DF</a:t>
          </a:r>
        </a:p>
      </dsp:txBody>
      <dsp:txXfrm>
        <a:off x="0" y="2709333"/>
        <a:ext cx="10431543" cy="677333"/>
      </dsp:txXfrm>
    </dsp:sp>
    <dsp:sp modelId="{9BC8B17B-E18B-4D0D-9C88-D23E6C72027A}">
      <dsp:nvSpPr>
        <dsp:cNvPr id="0" name=""/>
        <dsp:cNvSpPr/>
      </dsp:nvSpPr>
      <dsp:spPr>
        <a:xfrm>
          <a:off x="0" y="3386666"/>
          <a:ext cx="10431543" cy="0"/>
        </a:xfrm>
        <a:prstGeom prst="line">
          <a:avLst/>
        </a:prstGeom>
        <a:solidFill>
          <a:schemeClr val="accent6">
            <a:alpha val="90000"/>
            <a:hueOff val="0"/>
            <a:satOff val="0"/>
            <a:lumOff val="0"/>
            <a:alphaOff val="-28571"/>
          </a:schemeClr>
        </a:solidFill>
        <a:ln w="12700" cap="flat" cmpd="sng" algn="ctr">
          <a:solidFill>
            <a:schemeClr val="accent6">
              <a:alpha val="90000"/>
              <a:hueOff val="0"/>
              <a:satOff val="0"/>
              <a:lumOff val="0"/>
              <a:alphaOff val="-28571"/>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6A8A6-B3E4-47D7-B51A-BE701FB353E1}">
      <dsp:nvSpPr>
        <dsp:cNvPr id="0" name=""/>
        <dsp:cNvSpPr/>
      </dsp:nvSpPr>
      <dsp:spPr>
        <a:xfrm>
          <a:off x="0" y="3386666"/>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Desarrollo del Software</a:t>
          </a:r>
        </a:p>
      </dsp:txBody>
      <dsp:txXfrm>
        <a:off x="0" y="3386666"/>
        <a:ext cx="10431543" cy="677333"/>
      </dsp:txXfrm>
    </dsp:sp>
    <dsp:sp modelId="{79C268AC-4371-4DBA-9F90-6003CA461BA7}">
      <dsp:nvSpPr>
        <dsp:cNvPr id="0" name=""/>
        <dsp:cNvSpPr/>
      </dsp:nvSpPr>
      <dsp:spPr>
        <a:xfrm>
          <a:off x="0" y="4064000"/>
          <a:ext cx="10431543" cy="0"/>
        </a:xfrm>
        <a:prstGeom prst="line">
          <a:avLst/>
        </a:prstGeom>
        <a:solidFill>
          <a:schemeClr val="accent6">
            <a:alpha val="90000"/>
            <a:hueOff val="0"/>
            <a:satOff val="0"/>
            <a:lumOff val="0"/>
            <a:alphaOff val="-34286"/>
          </a:schemeClr>
        </a:solidFill>
        <a:ln w="12700" cap="flat" cmpd="sng" algn="ctr">
          <a:solidFill>
            <a:schemeClr val="accent6">
              <a:alpha val="90000"/>
              <a:hueOff val="0"/>
              <a:satOff val="0"/>
              <a:lumOff val="0"/>
              <a:alphaOff val="-34286"/>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D21F9-4747-4666-A640-0442700C59EF}">
      <dsp:nvSpPr>
        <dsp:cNvPr id="0" name=""/>
        <dsp:cNvSpPr/>
      </dsp:nvSpPr>
      <dsp:spPr>
        <a:xfrm>
          <a:off x="0" y="4064000"/>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Análisis de Resultados</a:t>
          </a:r>
        </a:p>
      </dsp:txBody>
      <dsp:txXfrm>
        <a:off x="0" y="4064000"/>
        <a:ext cx="10431543" cy="677333"/>
      </dsp:txXfrm>
    </dsp:sp>
    <dsp:sp modelId="{80A306B0-AF50-4D2B-87F8-A751E7441CC7}">
      <dsp:nvSpPr>
        <dsp:cNvPr id="0" name=""/>
        <dsp:cNvSpPr/>
      </dsp:nvSpPr>
      <dsp:spPr>
        <a:xfrm>
          <a:off x="0" y="4741333"/>
          <a:ext cx="10431543" cy="0"/>
        </a:xfrm>
        <a:prstGeom prst="line">
          <a:avLst/>
        </a:prstGeom>
        <a:solidFill>
          <a:schemeClr val="accent6">
            <a:alpha val="90000"/>
            <a:hueOff val="0"/>
            <a:satOff val="0"/>
            <a:lumOff val="0"/>
            <a:alphaOff val="-4000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1443BE-5E68-493E-943D-7F6CEA218A89}">
      <dsp:nvSpPr>
        <dsp:cNvPr id="0" name=""/>
        <dsp:cNvSpPr/>
      </dsp:nvSpPr>
      <dsp:spPr>
        <a:xfrm>
          <a:off x="0" y="4741333"/>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Conclusiones y Recomendaciones</a:t>
          </a:r>
        </a:p>
      </dsp:txBody>
      <dsp:txXfrm>
        <a:off x="0" y="4741333"/>
        <a:ext cx="10431543" cy="6773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30EE9-3555-41CC-9D1F-320169CD3F09}">
      <dsp:nvSpPr>
        <dsp:cNvPr id="0" name=""/>
        <dsp:cNvSpPr/>
      </dsp:nvSpPr>
      <dsp:spPr>
        <a:xfrm>
          <a:off x="0" y="719154"/>
          <a:ext cx="9925254" cy="806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B2831E-06A3-44E8-BEBC-E82AAAD1903B}">
      <dsp:nvSpPr>
        <dsp:cNvPr id="0" name=""/>
        <dsp:cNvSpPr/>
      </dsp:nvSpPr>
      <dsp:spPr>
        <a:xfrm>
          <a:off x="496262" y="42112"/>
          <a:ext cx="8322624" cy="11493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606" tIns="0" rIns="262606" bIns="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ea typeface="Calibri" panose="020F0502020204030204" pitchFamily="34" charset="0"/>
              <a:cs typeface="Times New Roman" panose="02020603050405020304" pitchFamily="18" charset="0"/>
            </a:rPr>
            <a:t>Permite procesar la información que la antena recibe y los muestra en los diferentes paneles. Es un buscador digital de direcciones, el cual combina el receptor de monitoreo de banda ancha R&amp;S ESMD, con el método de interferometría correlativo. Esto produce mayor precisión en DF, buena inmunidad a las reflexiones, así como más funciones para la medición y análisis. El equipo es apto para aplicaciones móviles.</a:t>
          </a:r>
          <a:endParaRPr lang="es-EC" sz="1400" kern="1200" dirty="0"/>
        </a:p>
      </dsp:txBody>
      <dsp:txXfrm>
        <a:off x="552369" y="98219"/>
        <a:ext cx="8210410" cy="1037148"/>
      </dsp:txXfrm>
    </dsp:sp>
    <dsp:sp modelId="{C20138B6-8039-47C9-8D9C-A711EBB03998}">
      <dsp:nvSpPr>
        <dsp:cNvPr id="0" name=""/>
        <dsp:cNvSpPr/>
      </dsp:nvSpPr>
      <dsp:spPr>
        <a:xfrm>
          <a:off x="0" y="2495886"/>
          <a:ext cx="9925254" cy="806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76FC18-F95C-4A07-AEAD-3421C12645C4}">
      <dsp:nvSpPr>
        <dsp:cNvPr id="0" name=""/>
        <dsp:cNvSpPr/>
      </dsp:nvSpPr>
      <dsp:spPr>
        <a:xfrm>
          <a:off x="496262" y="1698354"/>
          <a:ext cx="8258566" cy="126985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606" tIns="0" rIns="262606" bIns="0" numCol="1" spcCol="1270" anchor="ctr" anchorCtr="0">
          <a:noAutofit/>
        </a:bodyPr>
        <a:lstStyle/>
        <a:p>
          <a:pPr marL="0" lvl="0" indent="0" algn="l" defTabSz="622300">
            <a:lnSpc>
              <a:spcPct val="90000"/>
            </a:lnSpc>
            <a:spcBef>
              <a:spcPct val="0"/>
            </a:spcBef>
            <a:spcAft>
              <a:spcPct val="35000"/>
            </a:spcAft>
            <a:buNone/>
          </a:pPr>
          <a:r>
            <a:rPr lang="es-EC" sz="1400" kern="1200" dirty="0">
              <a:latin typeface="Times New Roman" panose="02020603050405020304" pitchFamily="18" charset="0"/>
              <a:ea typeface="Calibri" panose="020F0502020204030204" pitchFamily="34" charset="0"/>
              <a:cs typeface="Times New Roman" panose="02020603050405020304" pitchFamily="18" charset="0"/>
            </a:rPr>
            <a:t>El equipo DF es confiable en entornos con reflexiones hasta 50 %, es creado especialmente para </a:t>
          </a:r>
          <a:r>
            <a:rPr lang="es-EC" sz="1400" kern="1200" dirty="0" err="1">
              <a:latin typeface="Times New Roman" panose="02020603050405020304" pitchFamily="18" charset="0"/>
              <a:ea typeface="Calibri" panose="020F0502020204030204" pitchFamily="34" charset="0"/>
              <a:cs typeface="Times New Roman" panose="02020603050405020304" pitchFamily="18" charset="0"/>
            </a:rPr>
            <a:t>radiomonitoreo</a:t>
          </a:r>
          <a:r>
            <a:rPr lang="es-EC" sz="1400" kern="1200" dirty="0">
              <a:latin typeface="Times New Roman" panose="02020603050405020304" pitchFamily="18" charset="0"/>
              <a:ea typeface="Calibri" panose="020F0502020204030204" pitchFamily="34" charset="0"/>
              <a:cs typeface="Times New Roman" panose="02020603050405020304" pitchFamily="18" charset="0"/>
            </a:rPr>
            <a:t> y radiolocalización. En modo monitoreo el equipo trabaja hasta 3.6 GHz con alta rapidez de escaneo, en modo DF trabaja hasta con un ancho de banda en tiempo real de 20 MHz y su máxima frecuencia es 1.3 GHz, esto ayuda para receptar al mismo tiempo la dirección de las señales de radiodifusión, aeronáutica o marítimas.</a:t>
          </a:r>
          <a:endParaRPr lang="es-EC" sz="14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558251" y="1760343"/>
        <a:ext cx="8134588" cy="1145873"/>
      </dsp:txXfrm>
    </dsp:sp>
    <dsp:sp modelId="{6B573F6A-0CD1-4E28-8A6F-C2C87DCDA1F0}">
      <dsp:nvSpPr>
        <dsp:cNvPr id="0" name=""/>
        <dsp:cNvSpPr/>
      </dsp:nvSpPr>
      <dsp:spPr>
        <a:xfrm>
          <a:off x="0" y="4402486"/>
          <a:ext cx="9925254" cy="806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3A63E8-4121-4492-9EDB-8500452A7A84}">
      <dsp:nvSpPr>
        <dsp:cNvPr id="0" name=""/>
        <dsp:cNvSpPr/>
      </dsp:nvSpPr>
      <dsp:spPr>
        <a:xfrm>
          <a:off x="496262" y="3475086"/>
          <a:ext cx="8418779" cy="13997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606" tIns="0" rIns="262606" bIns="0" numCol="1" spcCol="1270" anchor="ctr" anchorCtr="0">
          <a:noAutofit/>
        </a:bodyPr>
        <a:lstStyle/>
        <a:p>
          <a:pPr marL="0" lvl="0" indent="0" algn="l" defTabSz="622300">
            <a:lnSpc>
              <a:spcPct val="90000"/>
            </a:lnSpc>
            <a:spcBef>
              <a:spcPct val="0"/>
            </a:spcBef>
            <a:spcAft>
              <a:spcPct val="35000"/>
            </a:spcAft>
            <a:buNone/>
          </a:pPr>
          <a:r>
            <a:rPr lang="es-EC" sz="1400" kern="1200" dirty="0">
              <a:latin typeface="Times New Roman" panose="02020603050405020304" pitchFamily="18" charset="0"/>
              <a:ea typeface="Calibri" panose="020F0502020204030204" pitchFamily="34" charset="0"/>
            </a:rPr>
            <a:t>El equipo tiene mejoras con respecto a sus antecesores, una de ellas es el panorama IF, el cual permite un análisis más profundo en el espectro de la señal. Además, añade en el DF un espectro policromático, el cual sirve especialmente en escenarios con más transmisiones inalámbricas, para separar estas señales. Según el manual el R&amp;S</a:t>
          </a:r>
          <a:r>
            <a:rPr lang="es-EC" sz="1400" kern="1200" baseline="30000" dirty="0">
              <a:latin typeface="Times New Roman" panose="02020603050405020304" pitchFamily="18" charset="0"/>
              <a:ea typeface="Calibri" panose="020F0502020204030204" pitchFamily="34" charset="0"/>
            </a:rPr>
            <a:t>®</a:t>
          </a:r>
          <a:r>
            <a:rPr lang="es-EC" sz="1400" kern="1200" dirty="0">
              <a:latin typeface="Times New Roman" panose="02020603050405020304" pitchFamily="18" charset="0"/>
              <a:ea typeface="Calibri" panose="020F0502020204030204" pitchFamily="34" charset="0"/>
            </a:rPr>
            <a:t> DDF255 analiza la frecuencia de ocurrencia de cada señal individual y muestra los resultados en función de la frecuencia en un diagrama codificado por colores. Esto permite que las señales se diferencien e identifiquen más rápidamente” </a:t>
          </a:r>
          <a:endParaRPr lang="es-EC" sz="1400" kern="1200" dirty="0"/>
        </a:p>
      </dsp:txBody>
      <dsp:txXfrm>
        <a:off x="564591" y="3543415"/>
        <a:ext cx="8282121" cy="12630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5F66A-95E0-4421-9942-9D94A5F38404}">
      <dsp:nvSpPr>
        <dsp:cNvPr id="0" name=""/>
        <dsp:cNvSpPr/>
      </dsp:nvSpPr>
      <dsp:spPr>
        <a:xfrm>
          <a:off x="4785" y="1204333"/>
          <a:ext cx="2969345" cy="2449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a:t>Se realizó un estudio detallado de los manuales de usuario digitales. </a:t>
          </a:r>
        </a:p>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r>
            <a:rPr lang="es-EC" sz="1400" kern="1200" dirty="0"/>
            <a:t>Se procedió a conectar los cables en el equipo, el monitoreo y DF en el puerto tipo N hembra X44, y para el control en el puerto serial X3.</a:t>
          </a:r>
        </a:p>
      </dsp:txBody>
      <dsp:txXfrm>
        <a:off x="61145" y="1260693"/>
        <a:ext cx="2856625" cy="1811564"/>
      </dsp:txXfrm>
    </dsp:sp>
    <dsp:sp modelId="{4657897A-1BF9-4225-A7B1-0128E9F275A9}">
      <dsp:nvSpPr>
        <dsp:cNvPr id="0" name=""/>
        <dsp:cNvSpPr/>
      </dsp:nvSpPr>
      <dsp:spPr>
        <a:xfrm>
          <a:off x="1771522" y="2285187"/>
          <a:ext cx="3148275" cy="3148275"/>
        </a:xfrm>
        <a:prstGeom prst="leftCircularArrow">
          <a:avLst>
            <a:gd name="adj1" fmla="val 3410"/>
            <a:gd name="adj2" fmla="val 422244"/>
            <a:gd name="adj3" fmla="val 2537971"/>
            <a:gd name="adj4" fmla="val 9364705"/>
            <a:gd name="adj5" fmla="val 397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F0769D-FD55-4505-8B68-C6F5E5BEDC25}">
      <dsp:nvSpPr>
        <dsp:cNvPr id="0" name=""/>
        <dsp:cNvSpPr/>
      </dsp:nvSpPr>
      <dsp:spPr>
        <a:xfrm>
          <a:off x="840874" y="3048894"/>
          <a:ext cx="2286950" cy="2019060"/>
        </a:xfrm>
        <a:prstGeom prst="roundRect">
          <a:avLst>
            <a:gd name="adj" fmla="val 10000"/>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s-EC" sz="600" kern="1200" dirty="0"/>
            <a:t>.</a:t>
          </a:r>
        </a:p>
      </dsp:txBody>
      <dsp:txXfrm>
        <a:off x="900010" y="3108030"/>
        <a:ext cx="2168678" cy="1900788"/>
      </dsp:txXfrm>
    </dsp:sp>
    <dsp:sp modelId="{0D1470AE-5774-42C5-8A39-5478669E9D50}">
      <dsp:nvSpPr>
        <dsp:cNvPr id="0" name=""/>
        <dsp:cNvSpPr/>
      </dsp:nvSpPr>
      <dsp:spPr>
        <a:xfrm>
          <a:off x="3665974" y="2344561"/>
          <a:ext cx="2969345" cy="2449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a:t>Se procedió a encenderlo, el sistema operativo es Windows XP que, al prenderlo se puede visualizar.</a:t>
          </a:r>
        </a:p>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r>
            <a:rPr lang="es-EC" sz="1400" kern="1200" dirty="0"/>
            <a:t>Automáticamente el sistema operativo abre el software del DDF, y se visualiza la Interfaz del Display como se vio en la anterior sección..</a:t>
          </a:r>
        </a:p>
      </dsp:txBody>
      <dsp:txXfrm>
        <a:off x="3722334" y="2925726"/>
        <a:ext cx="2856625" cy="1811564"/>
      </dsp:txXfrm>
    </dsp:sp>
    <dsp:sp modelId="{A987BDE5-846C-486D-92A4-B5955D1D6135}">
      <dsp:nvSpPr>
        <dsp:cNvPr id="0" name=""/>
        <dsp:cNvSpPr/>
      </dsp:nvSpPr>
      <dsp:spPr>
        <a:xfrm>
          <a:off x="5462885" y="-304272"/>
          <a:ext cx="3674629" cy="3674629"/>
        </a:xfrm>
        <a:prstGeom prst="circularArrow">
          <a:avLst>
            <a:gd name="adj1" fmla="val 2922"/>
            <a:gd name="adj2" fmla="val 357610"/>
            <a:gd name="adj3" fmla="val 19667042"/>
            <a:gd name="adj4" fmla="val 12775673"/>
            <a:gd name="adj5" fmla="val 34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A35269-AC7E-4A06-B0D4-66C54C7CFBB7}">
      <dsp:nvSpPr>
        <dsp:cNvPr id="0" name=""/>
        <dsp:cNvSpPr/>
      </dsp:nvSpPr>
      <dsp:spPr>
        <a:xfrm>
          <a:off x="4489439" y="402045"/>
          <a:ext cx="2639418" cy="2232540"/>
        </a:xfrm>
        <a:prstGeom prst="roundRect">
          <a:avLst>
            <a:gd name="adj" fmla="val 10000"/>
          </a:avLst>
        </a:prstGeom>
        <a:blipFill rotWithShape="0">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s-EC" sz="600" kern="1200" dirty="0"/>
            <a:t>.</a:t>
          </a:r>
        </a:p>
      </dsp:txBody>
      <dsp:txXfrm>
        <a:off x="4554828" y="467434"/>
        <a:ext cx="2508640" cy="2101762"/>
      </dsp:txXfrm>
    </dsp:sp>
    <dsp:sp modelId="{72868E4E-AE21-47F9-8C0F-493ACFBD5177}">
      <dsp:nvSpPr>
        <dsp:cNvPr id="0" name=""/>
        <dsp:cNvSpPr/>
      </dsp:nvSpPr>
      <dsp:spPr>
        <a:xfrm>
          <a:off x="7625879" y="877475"/>
          <a:ext cx="2969345" cy="29026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a:t>Con esto se comprobó que, el display y sus comandos no estaban averiados y menos aún el equipo quemado</a:t>
          </a:r>
        </a:p>
        <a:p>
          <a:pPr marL="114300" lvl="1" indent="-114300" algn="l" defTabSz="622300">
            <a:lnSpc>
              <a:spcPct val="90000"/>
            </a:lnSpc>
            <a:spcBef>
              <a:spcPct val="0"/>
            </a:spcBef>
            <a:spcAft>
              <a:spcPct val="15000"/>
            </a:spcAft>
            <a:buChar char="•"/>
          </a:pPr>
          <a:r>
            <a:rPr lang="es-EC" sz="1400" kern="1200" dirty="0"/>
            <a:t>El primer paso que se debe realizar antes de monitorear las señales es el de calibrar la antena geográficamente, esto se lo realiza con un compás (brújula) externo que fue adquirido con la antena</a:t>
          </a:r>
        </a:p>
      </dsp:txBody>
      <dsp:txXfrm>
        <a:off x="7692677" y="944273"/>
        <a:ext cx="2835749" cy="2147065"/>
      </dsp:txXfrm>
    </dsp:sp>
    <dsp:sp modelId="{36CF4094-8B2F-4332-86CC-FEF946213A2E}">
      <dsp:nvSpPr>
        <dsp:cNvPr id="0" name=""/>
        <dsp:cNvSpPr/>
      </dsp:nvSpPr>
      <dsp:spPr>
        <a:xfrm>
          <a:off x="8290519" y="2916654"/>
          <a:ext cx="2639418" cy="2425826"/>
        </a:xfrm>
        <a:prstGeom prst="roundRect">
          <a:avLst>
            <a:gd name="adj" fmla="val 10000"/>
          </a:avLst>
        </a:prstGeom>
        <a:blipFill rotWithShape="0">
          <a:blip xmlns:r="http://schemas.openxmlformats.org/officeDocument/2006/relationships" r:embed="rId3" cstate="print"/>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s-EC" sz="600" kern="1200" dirty="0"/>
            <a:t>.</a:t>
          </a:r>
        </a:p>
      </dsp:txBody>
      <dsp:txXfrm>
        <a:off x="8361569" y="2987704"/>
        <a:ext cx="2497318" cy="228372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64CF2-FC8A-6F4E-9306-4364FE5879B0}" type="datetimeFigureOut">
              <a:rPr lang="es-ES_tradnl" smtClean="0"/>
              <a:t>22/05/2018</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451EA-B135-BE40-A0D0-3183126A3EB7}" type="slidenum">
              <a:rPr lang="es-ES_tradnl" smtClean="0"/>
              <a:t>‹Nº›</a:t>
            </a:fld>
            <a:endParaRPr lang="es-ES_tradnl"/>
          </a:p>
        </p:txBody>
      </p:sp>
    </p:spTree>
    <p:extLst>
      <p:ext uri="{BB962C8B-B14F-4D97-AF65-F5344CB8AC3E}">
        <p14:creationId xmlns:p14="http://schemas.microsoft.com/office/powerpoint/2010/main" val="72002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22/5/2018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17103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22/5/2018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28382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22/5/2018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86694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22/5/2018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16197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23C4A65-74FA-48C1-8A1C-4E3B522DF67C}" type="datetimeFigureOut">
              <a:rPr lang="es-EC" smtClean="0"/>
              <a:t>22/5/2018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86886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923C4A65-74FA-48C1-8A1C-4E3B522DF67C}" type="datetimeFigureOut">
              <a:rPr lang="es-EC" smtClean="0"/>
              <a:t>22/5/2018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28447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23C4A65-74FA-48C1-8A1C-4E3B522DF67C}" type="datetimeFigureOut">
              <a:rPr lang="es-EC" smtClean="0"/>
              <a:t>22/5/2018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87760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923C4A65-74FA-48C1-8A1C-4E3B522DF67C}" type="datetimeFigureOut">
              <a:rPr lang="es-EC" smtClean="0"/>
              <a:t>22/5/2018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77870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23C4A65-74FA-48C1-8A1C-4E3B522DF67C}" type="datetimeFigureOut">
              <a:rPr lang="es-EC" smtClean="0"/>
              <a:t>22/5/2018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40034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23C4A65-74FA-48C1-8A1C-4E3B522DF67C}" type="datetimeFigureOut">
              <a:rPr lang="es-EC" smtClean="0"/>
              <a:t>22/5/2018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178989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23C4A65-74FA-48C1-8A1C-4E3B522DF67C}" type="datetimeFigureOut">
              <a:rPr lang="es-EC" smtClean="0"/>
              <a:t>22/5/2018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188235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C4A65-74FA-48C1-8A1C-4E3B522DF67C}" type="datetimeFigureOut">
              <a:rPr lang="es-EC" smtClean="0"/>
              <a:t>22/5/2018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2B0EF-ADB8-4D33-BFC8-735AFB0ACF93}" type="slidenum">
              <a:rPr lang="es-EC" smtClean="0"/>
              <a:t>‹Nº›</a:t>
            </a:fld>
            <a:endParaRPr lang="es-EC"/>
          </a:p>
        </p:txBody>
      </p:sp>
    </p:spTree>
    <p:extLst>
      <p:ext uri="{BB962C8B-B14F-4D97-AF65-F5344CB8AC3E}">
        <p14:creationId xmlns:p14="http://schemas.microsoft.com/office/powerpoint/2010/main" val="427933575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ege.espe.edu.ec/wp-content/uploads/2013/08/cropped-Comunicado-2-1.jpg"/>
          <p:cNvPicPr/>
          <p:nvPr/>
        </p:nvPicPr>
        <p:blipFill rotWithShape="1">
          <a:blip r:embed="rId2" cstate="screen">
            <a:extLst>
              <a:ext uri="{28A0092B-C50C-407E-A947-70E740481C1C}">
                <a14:useLocalDpi xmlns:a14="http://schemas.microsoft.com/office/drawing/2010/main"/>
              </a:ext>
            </a:extLst>
          </a:blip>
          <a:srcRect r="73186"/>
          <a:stretch/>
        </p:blipFill>
        <p:spPr bwMode="auto">
          <a:xfrm>
            <a:off x="-13916" y="0"/>
            <a:ext cx="1413009" cy="1412776"/>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813" b="94401" l="9663" r="89971">
                        <a14:foregroundMark x1="12811" y1="11979" x2="12811" y2="11979"/>
                        <a14:foregroundMark x1="12299" y1="10807" x2="12299" y2="10807"/>
                        <a14:foregroundMark x1="12518" y1="16016" x2="12518" y2="16016"/>
                        <a14:foregroundMark x1="12299" y1="14323" x2="12299" y2="14323"/>
                        <a14:foregroundMark x1="13031" y1="14974" x2="13031" y2="14974"/>
                        <a14:foregroundMark x1="12079" y1="9375" x2="12079" y2="9375"/>
                        <a14:foregroundMark x1="12665" y1="18229" x2="12665" y2="18229"/>
                        <a14:foregroundMark x1="12518" y1="21615" x2="12518" y2="21615"/>
                        <a14:foregroundMark x1="12665" y1="27995" x2="12665" y2="27995"/>
                        <a14:foregroundMark x1="12592" y1="33203" x2="12592" y2="33203"/>
                        <a14:foregroundMark x1="12811" y1="43620" x2="12811" y2="43620"/>
                        <a14:foregroundMark x1="12884" y1="49219" x2="12884" y2="49219"/>
                        <a14:foregroundMark x1="13104" y1="55729" x2="13104" y2="55729"/>
                        <a14:foregroundMark x1="12665" y1="63021" x2="12665" y2="63021"/>
                        <a14:foregroundMark x1="13324" y1="70573" x2="13324" y2="70573"/>
                        <a14:foregroundMark x1="13250" y1="81380" x2="13250" y2="81380"/>
                        <a14:foregroundMark x1="15959" y1="71484" x2="15959" y2="71484"/>
                        <a14:foregroundMark x1="18375" y1="83333" x2="18375" y2="83333"/>
                        <a14:foregroundMark x1="13616" y1="86068" x2="13616" y2="86068"/>
                        <a14:foregroundMark x1="12884" y1="67318" x2="12884" y2="67318"/>
                        <a14:foregroundMark x1="12152" y1="58984" x2="12152" y2="58984"/>
                        <a14:foregroundMark x1="12152" y1="52083" x2="12152" y2="52083"/>
                        <a14:foregroundMark x1="12665" y1="46875" x2="12665" y2="46875"/>
                        <a14:foregroundMark x1="13031" y1="41406" x2="13031" y2="41406"/>
                        <a14:foregroundMark x1="12884" y1="36719" x2="12884" y2="36719"/>
                        <a14:foregroundMark x1="12811" y1="30078" x2="12811" y2="30599"/>
                        <a14:foregroundMark x1="12079" y1="39714" x2="12079" y2="39714"/>
                        <a14:foregroundMark x1="45022" y1="88281" x2="45022" y2="88281"/>
                        <a14:foregroundMark x1="64275" y1="88411" x2="64275" y2="88411"/>
                        <a14:foregroundMark x1="78697" y1="88411" x2="78697" y2="88411"/>
                        <a14:foregroundMark x1="81259" y1="88672" x2="81259" y2="88672"/>
                        <a14:foregroundMark x1="57906" y1="88672" x2="57906" y2="88672"/>
                        <a14:foregroundMark x1="13031" y1="24479" x2="13031" y2="24479"/>
                        <a14:foregroundMark x1="14129" y1="18490" x2="14129" y2="18490"/>
                        <a14:foregroundMark x1="28917" y1="87891" x2="28917" y2="87891"/>
                        <a14:foregroundMark x1="37628" y1="88281" x2="37628" y2="88281"/>
                        <a14:foregroundMark x1="49854" y1="88281" x2="49854" y2="88281"/>
                        <a14:foregroundMark x1="68741" y1="88281" x2="68741" y2="88281"/>
                        <a14:foregroundMark x1="74451" y1="88411" x2="74451" y2="88411"/>
                        <a14:foregroundMark x1="31259" y1="88802" x2="31259" y2="88802"/>
                        <a14:foregroundMark x1="33895" y1="88021" x2="33895" y2="88021"/>
                        <a14:foregroundMark x1="36603" y1="88281" x2="36603" y2="88281"/>
                        <a14:foregroundMark x1="39824" y1="88281" x2="39824" y2="88281"/>
                        <a14:foregroundMark x1="43851" y1="88281" x2="43851" y2="88281"/>
                        <a14:foregroundMark x1="48243" y1="88021" x2="48243" y2="88021"/>
                        <a14:foregroundMark x1="40922" y1="88672" x2="40922" y2="88672"/>
                        <a14:foregroundMark x1="42826" y1="88021" x2="42826" y2="88021"/>
                        <a14:foregroundMark x1="46486" y1="88281" x2="46486" y2="88281"/>
                        <a14:foregroundMark x1="51611" y1="88672" x2="51611" y2="88672"/>
                        <a14:foregroundMark x1="55198" y1="88281" x2="55198" y2="88281"/>
                        <a14:foregroundMark x1="59151" y1="88281" x2="59151" y2="88281"/>
                        <a14:foregroundMark x1="53367" y1="88281" x2="53367" y2="88281"/>
                        <a14:foregroundMark x1="61054" y1="88281" x2="61054" y2="88281"/>
                        <a14:foregroundMark x1="63177" y1="88281" x2="63177" y2="88281"/>
                        <a14:foregroundMark x1="66837" y1="88411" x2="66837" y2="88411"/>
                        <a14:foregroundMark x1="71230" y1="88672" x2="71230" y2="88672"/>
                        <a14:foregroundMark x1="76135" y1="88411" x2="76135" y2="88411"/>
                        <a14:foregroundMark x1="80161" y1="88411" x2="80161" y2="88411"/>
                        <a14:foregroundMark x1="81991" y1="88672" x2="81991" y2="88672"/>
                        <a14:backgroundMark x1="21010" y1="18880" x2="21010" y2="18880"/>
                      </a14:backgroundRemoval>
                    </a14:imgEffect>
                  </a14:imgLayer>
                </a14:imgProps>
              </a:ext>
              <a:ext uri="{28A0092B-C50C-407E-A947-70E740481C1C}">
                <a14:useLocalDpi xmlns:a14="http://schemas.microsoft.com/office/drawing/2010/main" val="0"/>
              </a:ext>
            </a:extLst>
          </a:blip>
          <a:srcRect l="12057" t="7926" r="18175" b="11007"/>
          <a:stretch/>
        </p:blipFill>
        <p:spPr bwMode="auto">
          <a:xfrm>
            <a:off x="534996" y="1342624"/>
            <a:ext cx="9077564" cy="551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idx="4294967295"/>
          </p:nvPr>
        </p:nvSpPr>
        <p:spPr>
          <a:xfrm>
            <a:off x="815016" y="2970564"/>
            <a:ext cx="11448457" cy="1470025"/>
          </a:xfrm>
        </p:spPr>
        <p:txBody>
          <a:bodyPr>
            <a:noAutofit/>
          </a:bodyPr>
          <a:lstStyle/>
          <a:p>
            <a:pPr algn="ctr"/>
            <a:r>
              <a:rPr lang="es-EC" sz="1800" b="1" dirty="0">
                <a:latin typeface="Arial" panose="020B0604020202020204" pitchFamily="34" charset="0"/>
                <a:cs typeface="Arial" panose="020B0604020202020204" pitchFamily="34" charset="0"/>
              </a:rPr>
              <a:t>TEMA: LOCALIZACIÓN Y EVALUACIÓN DE SEÑALES RADIOELÉCTRICAS CON EL ANÁLISIS DE LA RADIOGONIOMETRÍA DE WATSON-WATT DE LA ANTENA DE DIRECTION FINDER HF ADD119 DE GUERRA ELECTRÓNICA Y DESARROLLO DE UNA APLICACIÓN PARA EL MONITOREO DE LAS SEÑALES</a:t>
            </a:r>
            <a:br>
              <a:rPr lang="es-EC" sz="1600" dirty="0">
                <a:solidFill>
                  <a:srgbClr val="9BBB63"/>
                </a:solidFill>
                <a:latin typeface="Times New Roman" pitchFamily="18" charset="0"/>
                <a:cs typeface="Times New Roman" pitchFamily="18" charset="0"/>
              </a:rPr>
            </a:br>
            <a:endParaRPr lang="es-EC" sz="1600" dirty="0">
              <a:solidFill>
                <a:srgbClr val="9BBB63"/>
              </a:solidFill>
              <a:latin typeface="Times New Roman" pitchFamily="18" charset="0"/>
              <a:cs typeface="Times New Roman" pitchFamily="18" charset="0"/>
            </a:endParaRPr>
          </a:p>
        </p:txBody>
      </p:sp>
      <p:pic>
        <p:nvPicPr>
          <p:cNvPr id="6" name="5 Imagen" descr="http://sege.espe.edu.ec/wp-content/uploads/2013/08/cropped-Comunicado-2-1.jpg"/>
          <p:cNvPicPr/>
          <p:nvPr/>
        </p:nvPicPr>
        <p:blipFill rotWithShape="1">
          <a:blip r:embed="rId2" cstate="screen">
            <a:extLst>
              <a:ext uri="{28A0092B-C50C-407E-A947-70E740481C1C}">
                <a14:useLocalDpi xmlns:a14="http://schemas.microsoft.com/office/drawing/2010/main"/>
              </a:ext>
            </a:extLst>
          </a:blip>
          <a:srcRect l="26253" r="2507"/>
          <a:stretch/>
        </p:blipFill>
        <p:spPr bwMode="auto">
          <a:xfrm>
            <a:off x="4940416" y="202605"/>
            <a:ext cx="2864642" cy="858751"/>
          </a:xfrm>
          <a:prstGeom prst="rect">
            <a:avLst/>
          </a:prstGeom>
          <a:noFill/>
          <a:ln>
            <a:noFill/>
          </a:ln>
          <a:extLst>
            <a:ext uri="{53640926-AAD7-44D8-BBD7-CCE9431645EC}">
              <a14:shadowObscured xmlns:a14="http://schemas.microsoft.com/office/drawing/2010/main"/>
            </a:ext>
          </a:extLst>
        </p:spPr>
      </p:pic>
      <p:sp>
        <p:nvSpPr>
          <p:cNvPr id="4" name="3 Rectángulo"/>
          <p:cNvSpPr/>
          <p:nvPr/>
        </p:nvSpPr>
        <p:spPr>
          <a:xfrm>
            <a:off x="875297" y="1342624"/>
            <a:ext cx="11316703" cy="1569660"/>
          </a:xfrm>
          <a:prstGeom prst="rect">
            <a:avLst/>
          </a:prstGeom>
        </p:spPr>
        <p:txBody>
          <a:bodyPr wrap="square">
            <a:spAutoFit/>
          </a:bodyPr>
          <a:lstStyle/>
          <a:p>
            <a:pPr algn="ctr"/>
            <a:r>
              <a:rPr lang="es-ES" sz="1600" dirty="0">
                <a:latin typeface="Arial" panose="020B0604020202020204" pitchFamily="34" charset="0"/>
                <a:cs typeface="Arial" panose="020B0604020202020204" pitchFamily="34" charset="0"/>
              </a:rPr>
              <a:t>DEPARTAMENTO DE ELÉCTRICA Y ELECTRÓNICA</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CARRERA DE INGENIERÍA EN ELECTRÓNICA Y TELECOMUNICACIONES</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C" sz="1600" dirty="0">
                <a:latin typeface="Arial" panose="020B0604020202020204" pitchFamily="34" charset="0"/>
                <a:cs typeface="Arial" panose="020B0604020202020204" pitchFamily="34" charset="0"/>
              </a:rPr>
              <a:t>PROYECTO DE GRADO PREVIO A LA OBTENCIÓN DEL TÍTULO DE INGENIERO EN ELECTRÓNICA Y TELECOMUNICACIONES</a:t>
            </a:r>
          </a:p>
        </p:txBody>
      </p:sp>
      <p:sp>
        <p:nvSpPr>
          <p:cNvPr id="7" name="6 Rectángulo"/>
          <p:cNvSpPr/>
          <p:nvPr/>
        </p:nvSpPr>
        <p:spPr>
          <a:xfrm>
            <a:off x="3514057" y="4490631"/>
            <a:ext cx="5717360" cy="338554"/>
          </a:xfrm>
          <a:prstGeom prst="rect">
            <a:avLst/>
          </a:prstGeom>
        </p:spPr>
        <p:txBody>
          <a:bodyPr wrap="square">
            <a:spAutoFit/>
          </a:bodyPr>
          <a:lstStyle/>
          <a:p>
            <a:pPr algn="ctr"/>
            <a:r>
              <a:rPr lang="es-ES" sz="1600" dirty="0">
                <a:latin typeface="Arial" panose="020B0604020202020204" pitchFamily="34" charset="0"/>
                <a:cs typeface="Arial" panose="020B0604020202020204" pitchFamily="34" charset="0"/>
              </a:rPr>
              <a:t>ELABORADO POR:</a:t>
            </a:r>
            <a:r>
              <a:rPr lang="es-EC" sz="1600" dirty="0">
                <a:latin typeface="Arial" panose="020B0604020202020204" pitchFamily="34" charset="0"/>
                <a:cs typeface="Arial" panose="020B0604020202020204" pitchFamily="34" charset="0"/>
              </a:rPr>
              <a:t> MOYA LOZADA, BRYAN FABRICIO</a:t>
            </a:r>
          </a:p>
        </p:txBody>
      </p:sp>
      <p:sp>
        <p:nvSpPr>
          <p:cNvPr id="8" name="7 Rectángulo"/>
          <p:cNvSpPr/>
          <p:nvPr/>
        </p:nvSpPr>
        <p:spPr>
          <a:xfrm>
            <a:off x="3321052" y="5280589"/>
            <a:ext cx="9309012" cy="461665"/>
          </a:xfrm>
          <a:prstGeom prst="rect">
            <a:avLst/>
          </a:prstGeom>
        </p:spPr>
        <p:txBody>
          <a:bodyPr wrap="square">
            <a:spAutoFit/>
          </a:bodyPr>
          <a:lstStyle/>
          <a:p>
            <a:r>
              <a:rPr lang="es-EC" sz="1200" b="1" dirty="0">
                <a:latin typeface="Arial" panose="020B0604020202020204" pitchFamily="34" charset="0"/>
                <a:cs typeface="Arial" panose="020B0604020202020204" pitchFamily="34" charset="0"/>
              </a:rPr>
              <a:t>Dr. Tinoco Salazar, Alexis Fabricio		 	     Ing. León Vásquez, Rubén </a:t>
            </a:r>
            <a:r>
              <a:rPr lang="es-EC" sz="1200" b="1" dirty="0" err="1">
                <a:latin typeface="Arial" panose="020B0604020202020204" pitchFamily="34" charset="0"/>
                <a:cs typeface="Arial" panose="020B0604020202020204" pitchFamily="34" charset="0"/>
              </a:rPr>
              <a:t>Dario</a:t>
            </a:r>
            <a:endParaRPr lang="es-EC" sz="1200"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          TUTOR DEL PROYECTO	                                                   DOCENTE DESIGNADO </a:t>
            </a:r>
            <a:endParaRPr lang="es-EC"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471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7" name="Título 1">
            <a:extLst>
              <a:ext uri="{FF2B5EF4-FFF2-40B4-BE49-F238E27FC236}">
                <a16:creationId xmlns:a16="http://schemas.microsoft.com/office/drawing/2014/main" id="{A7337456-1F87-431C-865E-9AD9E76B2BEE}"/>
              </a:ext>
            </a:extLst>
          </p:cNvPr>
          <p:cNvSpPr>
            <a:spLocks noGrp="1"/>
          </p:cNvSpPr>
          <p:nvPr>
            <p:ph type="title"/>
          </p:nvPr>
        </p:nvSpPr>
        <p:spPr>
          <a:xfrm>
            <a:off x="1205872" y="896514"/>
            <a:ext cx="4025348" cy="411696"/>
          </a:xfrm>
        </p:spPr>
        <p:txBody>
          <a:bodyPr>
            <a:normAutofit fontScale="90000"/>
          </a:bodyPr>
          <a:lstStyle/>
          <a:p>
            <a:r>
              <a:rPr lang="es-EC" sz="2800" b="1" dirty="0"/>
              <a:t>ÁNGULO DE ARRIBO </a:t>
            </a:r>
            <a:r>
              <a:rPr lang="es-EC" sz="2800" b="1" dirty="0" err="1"/>
              <a:t>AoA</a:t>
            </a:r>
            <a:endParaRPr lang="es-EC" sz="2800" b="1" dirty="0"/>
          </a:p>
        </p:txBody>
      </p:sp>
      <p:pic>
        <p:nvPicPr>
          <p:cNvPr id="9" name="Imagen 8">
            <a:extLst>
              <a:ext uri="{FF2B5EF4-FFF2-40B4-BE49-F238E27FC236}">
                <a16:creationId xmlns:a16="http://schemas.microsoft.com/office/drawing/2014/main" id="{4FD3CDDD-1318-4B10-8C57-F537603ECE47}"/>
              </a:ext>
            </a:extLst>
          </p:cNvPr>
          <p:cNvPicPr/>
          <p:nvPr/>
        </p:nvPicPr>
        <p:blipFill rotWithShape="1">
          <a:blip r:embed="rId3"/>
          <a:srcRect l="10740" t="7201" b="3200"/>
          <a:stretch/>
        </p:blipFill>
        <p:spPr bwMode="auto">
          <a:xfrm>
            <a:off x="1262228" y="3291114"/>
            <a:ext cx="3225800" cy="2623185"/>
          </a:xfrm>
          <a:prstGeom prst="rect">
            <a:avLst/>
          </a:prstGeom>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D864BDF6-7743-4FA2-A1B7-0A4E8EEFECCC}"/>
              </a:ext>
            </a:extLst>
          </p:cNvPr>
          <p:cNvPicPr/>
          <p:nvPr/>
        </p:nvPicPr>
        <p:blipFill>
          <a:blip r:embed="rId4"/>
          <a:stretch>
            <a:fillRect/>
          </a:stretch>
        </p:blipFill>
        <p:spPr>
          <a:xfrm>
            <a:off x="6569113" y="3511458"/>
            <a:ext cx="2888786" cy="2528975"/>
          </a:xfrm>
          <a:prstGeom prst="rect">
            <a:avLst/>
          </a:prstGeom>
        </p:spPr>
      </p:pic>
      <p:sp>
        <p:nvSpPr>
          <p:cNvPr id="11" name="Título 1">
            <a:extLst>
              <a:ext uri="{FF2B5EF4-FFF2-40B4-BE49-F238E27FC236}">
                <a16:creationId xmlns:a16="http://schemas.microsoft.com/office/drawing/2014/main" id="{CC5EFA31-AA3F-4EAF-B579-E4BA9A218967}"/>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a:latin typeface="Arial" panose="020B0604020202020204" pitchFamily="34" charset="0"/>
                <a:cs typeface="Arial" panose="020B0604020202020204" pitchFamily="34" charset="0"/>
              </a:rPr>
              <a:t>MARCO REFERENCIAL</a:t>
            </a:r>
            <a:endParaRPr lang="es-EC" sz="2800" b="1"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623EE8ED-FEDA-413C-854A-038E95C0AA2B}"/>
              </a:ext>
            </a:extLst>
          </p:cNvPr>
          <p:cNvSpPr/>
          <p:nvPr/>
        </p:nvSpPr>
        <p:spPr>
          <a:xfrm>
            <a:off x="967409" y="1609191"/>
            <a:ext cx="10482469" cy="1200329"/>
          </a:xfrm>
          <a:prstGeom prst="rect">
            <a:avLst/>
          </a:prstGeom>
        </p:spPr>
        <p:txBody>
          <a:bodyPr wrap="square">
            <a:spAutoFit/>
          </a:bodyPr>
          <a:lstStyle/>
          <a:p>
            <a:pPr algn="just"/>
            <a:r>
              <a:rPr lang="es-EC" dirty="0"/>
              <a:t>Ángulo de Arribo o llegada </a:t>
            </a:r>
            <a:r>
              <a:rPr lang="es-EC" dirty="0" err="1"/>
              <a:t>AoA</a:t>
            </a:r>
            <a:r>
              <a:rPr lang="es-EC" dirty="0"/>
              <a:t> (</a:t>
            </a:r>
            <a:r>
              <a:rPr lang="es-EC" dirty="0" err="1"/>
              <a:t>Angle</a:t>
            </a:r>
            <a:r>
              <a:rPr lang="es-EC" dirty="0"/>
              <a:t> </a:t>
            </a:r>
            <a:r>
              <a:rPr lang="es-EC" dirty="0" err="1"/>
              <a:t>of</a:t>
            </a:r>
            <a:r>
              <a:rPr lang="es-EC" dirty="0"/>
              <a:t> </a:t>
            </a:r>
            <a:r>
              <a:rPr lang="es-EC" dirty="0" err="1"/>
              <a:t>Arrival</a:t>
            </a:r>
            <a:r>
              <a:rPr lang="es-EC" dirty="0"/>
              <a:t>), se define como el ángulo que forma la dirección de propagación de una onda incidente y una determinada dirección de referencia. El azimut α, es el parámetro que se necesita para determinar la dirección en sistemas DF que trabajan en tierra, mientras que en plataformas móviles es necesario el ángulo de elevación ε como se indica en las figuras.</a:t>
            </a:r>
          </a:p>
        </p:txBody>
      </p:sp>
      <p:sp>
        <p:nvSpPr>
          <p:cNvPr id="12" name="Rectángulo redondeado 17">
            <a:extLst>
              <a:ext uri="{FF2B5EF4-FFF2-40B4-BE49-F238E27FC236}">
                <a16:creationId xmlns:a16="http://schemas.microsoft.com/office/drawing/2014/main" id="{ADEAFF65-72EA-490D-9AF1-6350F76AA1BC}"/>
              </a:ext>
            </a:extLst>
          </p:cNvPr>
          <p:cNvSpPr/>
          <p:nvPr/>
        </p:nvSpPr>
        <p:spPr>
          <a:xfrm>
            <a:off x="476771" y="1487390"/>
            <a:ext cx="11410433" cy="1547358"/>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Tree>
    <p:extLst>
      <p:ext uri="{BB962C8B-B14F-4D97-AF65-F5344CB8AC3E}">
        <p14:creationId xmlns:p14="http://schemas.microsoft.com/office/powerpoint/2010/main" val="2985184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 name="Rectángulo 1">
            <a:extLst>
              <a:ext uri="{FF2B5EF4-FFF2-40B4-BE49-F238E27FC236}">
                <a16:creationId xmlns:a16="http://schemas.microsoft.com/office/drawing/2014/main" id="{D4960619-AFCF-4899-BDBD-1284826F9F8D}"/>
              </a:ext>
            </a:extLst>
          </p:cNvPr>
          <p:cNvSpPr/>
          <p:nvPr/>
        </p:nvSpPr>
        <p:spPr>
          <a:xfrm>
            <a:off x="1123665" y="1430760"/>
            <a:ext cx="6096000" cy="1477328"/>
          </a:xfrm>
          <a:prstGeom prst="rect">
            <a:avLst/>
          </a:prstGeom>
        </p:spPr>
        <p:txBody>
          <a:bodyPr>
            <a:spAutoFit/>
          </a:bodyPr>
          <a:lstStyle/>
          <a:p>
            <a:pPr algn="just"/>
            <a:r>
              <a:rPr lang="es-EC" dirty="0">
                <a:latin typeface="Times New Roman" panose="02020603050405020304" pitchFamily="18" charset="0"/>
                <a:ea typeface="Calibri" panose="020F0502020204030204" pitchFamily="34" charset="0"/>
              </a:rPr>
              <a:t>Para la estimación del </a:t>
            </a:r>
            <a:r>
              <a:rPr lang="es-EC" dirty="0" err="1">
                <a:latin typeface="Times New Roman" panose="02020603050405020304" pitchFamily="18" charset="0"/>
                <a:ea typeface="Calibri" panose="020F0502020204030204" pitchFamily="34" charset="0"/>
              </a:rPr>
              <a:t>AoA</a:t>
            </a:r>
            <a:r>
              <a:rPr lang="es-EC" dirty="0">
                <a:latin typeface="Times New Roman" panose="02020603050405020304" pitchFamily="18" charset="0"/>
                <a:ea typeface="Calibri" panose="020F0502020204030204" pitchFamily="34" charset="0"/>
              </a:rPr>
              <a:t> es necesario usar una red de antenas, esta utiliza el principio de determinar la diferencia entre los tiempos de llegada </a:t>
            </a:r>
            <a:r>
              <a:rPr lang="es-EC" dirty="0" err="1">
                <a:latin typeface="Times New Roman" panose="02020603050405020304" pitchFamily="18" charset="0"/>
                <a:ea typeface="Calibri" panose="020F0502020204030204" pitchFamily="34" charset="0"/>
              </a:rPr>
              <a:t>ToA</a:t>
            </a:r>
            <a:r>
              <a:rPr lang="es-EC" dirty="0">
                <a:latin typeface="Times New Roman" panose="02020603050405020304" pitchFamily="18" charset="0"/>
                <a:ea typeface="Calibri" panose="020F0502020204030204" pitchFamily="34" charset="0"/>
              </a:rPr>
              <a:t> </a:t>
            </a:r>
            <a:r>
              <a:rPr lang="es-EC" i="1" dirty="0">
                <a:latin typeface="Times New Roman" panose="02020603050405020304" pitchFamily="18" charset="0"/>
                <a:ea typeface="Calibri" panose="020F0502020204030204" pitchFamily="34" charset="0"/>
              </a:rPr>
              <a:t>(Time </a:t>
            </a:r>
            <a:r>
              <a:rPr lang="es-EC" i="1" dirty="0" err="1">
                <a:latin typeface="Times New Roman" panose="02020603050405020304" pitchFamily="18" charset="0"/>
                <a:ea typeface="Calibri" panose="020F0502020204030204" pitchFamily="34" charset="0"/>
              </a:rPr>
              <a:t>of</a:t>
            </a:r>
            <a:r>
              <a:rPr lang="es-EC" i="1" dirty="0">
                <a:latin typeface="Times New Roman" panose="02020603050405020304" pitchFamily="18" charset="0"/>
                <a:ea typeface="Calibri" panose="020F0502020204030204" pitchFamily="34" charset="0"/>
              </a:rPr>
              <a:t> </a:t>
            </a:r>
            <a:r>
              <a:rPr lang="es-EC" i="1" dirty="0" err="1">
                <a:latin typeface="Times New Roman" panose="02020603050405020304" pitchFamily="18" charset="0"/>
                <a:ea typeface="Calibri" panose="020F0502020204030204" pitchFamily="34" charset="0"/>
              </a:rPr>
              <a:t>Arrival</a:t>
            </a:r>
            <a:r>
              <a:rPr lang="es-EC" i="1" dirty="0">
                <a:latin typeface="Times New Roman" panose="02020603050405020304" pitchFamily="18" charset="0"/>
                <a:ea typeface="Calibri" panose="020F0502020204030204" pitchFamily="34" charset="0"/>
              </a:rPr>
              <a:t>)</a:t>
            </a:r>
            <a:r>
              <a:rPr lang="es-EC" dirty="0">
                <a:latin typeface="Times New Roman" panose="02020603050405020304" pitchFamily="18" charset="0"/>
                <a:ea typeface="Calibri" panose="020F0502020204030204" pitchFamily="34" charset="0"/>
              </a:rPr>
              <a:t> de la señal recibida por cada uno de los elementos de la red, para inferir el </a:t>
            </a:r>
            <a:r>
              <a:rPr lang="es-EC" dirty="0" err="1">
                <a:latin typeface="Times New Roman" panose="02020603050405020304" pitchFamily="18" charset="0"/>
                <a:ea typeface="Calibri" panose="020F0502020204030204" pitchFamily="34" charset="0"/>
              </a:rPr>
              <a:t>AoA</a:t>
            </a:r>
            <a:r>
              <a:rPr lang="es-EC" dirty="0">
                <a:latin typeface="Times New Roman" panose="02020603050405020304" pitchFamily="18" charset="0"/>
                <a:ea typeface="Calibri" panose="020F0502020204030204" pitchFamily="34" charset="0"/>
              </a:rPr>
              <a:t> conociendo la geometría del arreglo</a:t>
            </a:r>
            <a:endParaRPr lang="es-EC" dirty="0"/>
          </a:p>
        </p:txBody>
      </p:sp>
      <p:sp>
        <p:nvSpPr>
          <p:cNvPr id="3" name="Rectángulo 2">
            <a:extLst>
              <a:ext uri="{FF2B5EF4-FFF2-40B4-BE49-F238E27FC236}">
                <a16:creationId xmlns:a16="http://schemas.microsoft.com/office/drawing/2014/main" id="{9ADE26EC-0EDD-4B41-BA13-4B98CC32C601}"/>
              </a:ext>
            </a:extLst>
          </p:cNvPr>
          <p:cNvSpPr/>
          <p:nvPr/>
        </p:nvSpPr>
        <p:spPr>
          <a:xfrm>
            <a:off x="5032646" y="3978460"/>
            <a:ext cx="6096000" cy="923330"/>
          </a:xfrm>
          <a:prstGeom prst="rect">
            <a:avLst/>
          </a:prstGeom>
        </p:spPr>
        <p:txBody>
          <a:bodyPr>
            <a:spAutoFit/>
          </a:bodyPr>
          <a:lstStyle/>
          <a:p>
            <a:pPr algn="just"/>
            <a:r>
              <a:rPr lang="es-EC" dirty="0">
                <a:latin typeface="Times New Roman" panose="02020603050405020304" pitchFamily="18" charset="0"/>
                <a:ea typeface="Calibri" panose="020F0502020204030204" pitchFamily="34" charset="0"/>
              </a:rPr>
              <a:t>El procesamiento de las señales exige un alto volumen de cálculo y para reducir este costo computacional existen varios métodos o algoritmos de estimación del </a:t>
            </a:r>
            <a:r>
              <a:rPr lang="es-EC" dirty="0" err="1">
                <a:latin typeface="Times New Roman" panose="02020603050405020304" pitchFamily="18" charset="0"/>
                <a:ea typeface="Calibri" panose="020F0502020204030204" pitchFamily="34" charset="0"/>
              </a:rPr>
              <a:t>AoA</a:t>
            </a:r>
            <a:r>
              <a:rPr lang="es-EC" dirty="0">
                <a:latin typeface="Times New Roman" panose="02020603050405020304" pitchFamily="18" charset="0"/>
                <a:ea typeface="Calibri" panose="020F0502020204030204" pitchFamily="34" charset="0"/>
              </a:rPr>
              <a:t> optimizados</a:t>
            </a:r>
            <a:endParaRPr lang="es-EC" dirty="0"/>
          </a:p>
        </p:txBody>
      </p:sp>
      <p:sp>
        <p:nvSpPr>
          <p:cNvPr id="7" name="Título 1">
            <a:extLst>
              <a:ext uri="{FF2B5EF4-FFF2-40B4-BE49-F238E27FC236}">
                <a16:creationId xmlns:a16="http://schemas.microsoft.com/office/drawing/2014/main" id="{E545A1C6-9661-4E96-8017-C73E91D7AF0F}"/>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MARCO REFERENCIAL</a:t>
            </a:r>
          </a:p>
        </p:txBody>
      </p:sp>
      <p:sp>
        <p:nvSpPr>
          <p:cNvPr id="8" name="Rectángulo redondeado 17">
            <a:extLst>
              <a:ext uri="{FF2B5EF4-FFF2-40B4-BE49-F238E27FC236}">
                <a16:creationId xmlns:a16="http://schemas.microsoft.com/office/drawing/2014/main" id="{41A7308B-6326-4176-B1AA-85BBBBE70D7A}"/>
              </a:ext>
            </a:extLst>
          </p:cNvPr>
          <p:cNvSpPr/>
          <p:nvPr/>
        </p:nvSpPr>
        <p:spPr>
          <a:xfrm>
            <a:off x="725946" y="1430760"/>
            <a:ext cx="6891438" cy="1547358"/>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9" name="Rectángulo redondeado 17">
            <a:extLst>
              <a:ext uri="{FF2B5EF4-FFF2-40B4-BE49-F238E27FC236}">
                <a16:creationId xmlns:a16="http://schemas.microsoft.com/office/drawing/2014/main" id="{760C3AB5-5ED2-4FF6-AB71-9FD5E5CC5910}"/>
              </a:ext>
            </a:extLst>
          </p:cNvPr>
          <p:cNvSpPr/>
          <p:nvPr/>
        </p:nvSpPr>
        <p:spPr>
          <a:xfrm>
            <a:off x="4717775" y="3666446"/>
            <a:ext cx="6745356" cy="1547358"/>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Tree>
    <p:extLst>
      <p:ext uri="{BB962C8B-B14F-4D97-AF65-F5344CB8AC3E}">
        <p14:creationId xmlns:p14="http://schemas.microsoft.com/office/powerpoint/2010/main" val="396534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3" name="CuadroTexto 19"/>
          <p:cNvSpPr txBox="1"/>
          <p:nvPr/>
        </p:nvSpPr>
        <p:spPr>
          <a:xfrm>
            <a:off x="-32654" y="811322"/>
            <a:ext cx="11738348" cy="461665"/>
          </a:xfrm>
          <a:prstGeom prst="rect">
            <a:avLst/>
          </a:prstGeom>
          <a:noFill/>
        </p:spPr>
        <p:txBody>
          <a:bodyPr wrap="square" rtlCol="0">
            <a:spAutoFit/>
          </a:bodyPr>
          <a:lstStyle/>
          <a:p>
            <a:pPr algn="ctr"/>
            <a:r>
              <a:rPr lang="es-EC" sz="2400" b="1" dirty="0">
                <a:latin typeface="Arial" panose="020B0604020202020204" pitchFamily="34" charset="0"/>
                <a:cs typeface="Arial" panose="020B0604020202020204" pitchFamily="34" charset="0"/>
              </a:rPr>
              <a:t>Sistema de </a:t>
            </a:r>
            <a:r>
              <a:rPr lang="es-EC" sz="2400" b="1" dirty="0" err="1">
                <a:latin typeface="Arial" panose="020B0604020202020204" pitchFamily="34" charset="0"/>
                <a:cs typeface="Arial" panose="020B0604020202020204" pitchFamily="34" charset="0"/>
              </a:rPr>
              <a:t>Direction</a:t>
            </a:r>
            <a:r>
              <a:rPr lang="es-EC" sz="2400" b="1" dirty="0">
                <a:latin typeface="Arial" panose="020B0604020202020204" pitchFamily="34" charset="0"/>
                <a:cs typeface="Arial" panose="020B0604020202020204" pitchFamily="34" charset="0"/>
              </a:rPr>
              <a:t> Finder DF</a:t>
            </a:r>
            <a:endParaRPr lang="es-ES" sz="2400" b="1"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5FB9C9AC-A3CF-4571-9CB6-75BDD9CD96A8}"/>
              </a:ext>
            </a:extLst>
          </p:cNvPr>
          <p:cNvPicPr/>
          <p:nvPr/>
        </p:nvPicPr>
        <p:blipFill>
          <a:blip r:embed="rId3"/>
          <a:stretch>
            <a:fillRect/>
          </a:stretch>
        </p:blipFill>
        <p:spPr>
          <a:xfrm>
            <a:off x="2838697" y="3628874"/>
            <a:ext cx="6514605" cy="1893953"/>
          </a:xfrm>
          <a:prstGeom prst="rect">
            <a:avLst/>
          </a:prstGeom>
        </p:spPr>
      </p:pic>
      <p:sp>
        <p:nvSpPr>
          <p:cNvPr id="8" name="Título 1">
            <a:extLst>
              <a:ext uri="{FF2B5EF4-FFF2-40B4-BE49-F238E27FC236}">
                <a16:creationId xmlns:a16="http://schemas.microsoft.com/office/drawing/2014/main" id="{3F456C66-33AB-4C36-87EE-149A273CB60E}"/>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MARCO REFERENCIAL</a:t>
            </a:r>
          </a:p>
        </p:txBody>
      </p:sp>
      <p:sp>
        <p:nvSpPr>
          <p:cNvPr id="2" name="Rectángulo 1">
            <a:extLst>
              <a:ext uri="{FF2B5EF4-FFF2-40B4-BE49-F238E27FC236}">
                <a16:creationId xmlns:a16="http://schemas.microsoft.com/office/drawing/2014/main" id="{30430512-35F2-4024-8E4D-FF15A9A198F8}"/>
              </a:ext>
            </a:extLst>
          </p:cNvPr>
          <p:cNvSpPr/>
          <p:nvPr/>
        </p:nvSpPr>
        <p:spPr>
          <a:xfrm>
            <a:off x="715616" y="1691954"/>
            <a:ext cx="10760765" cy="1200329"/>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El buscador de direcciones o DF </a:t>
            </a:r>
            <a:r>
              <a:rPr lang="es-EC" i="1" dirty="0">
                <a:latin typeface="Times New Roman" panose="02020603050405020304" pitchFamily="18" charset="0"/>
                <a:ea typeface="Calibri" panose="020F0502020204030204" pitchFamily="34" charset="0"/>
              </a:rPr>
              <a:t>(</a:t>
            </a:r>
            <a:r>
              <a:rPr lang="es-EC" i="1" dirty="0" err="1">
                <a:latin typeface="Times New Roman" panose="02020603050405020304" pitchFamily="18" charset="0"/>
                <a:ea typeface="Calibri" panose="020F0502020204030204" pitchFamily="34" charset="0"/>
              </a:rPr>
              <a:t>Direction</a:t>
            </a:r>
            <a:r>
              <a:rPr lang="es-EC" i="1" dirty="0">
                <a:latin typeface="Times New Roman" panose="02020603050405020304" pitchFamily="18" charset="0"/>
                <a:ea typeface="Calibri" panose="020F0502020204030204" pitchFamily="34" charset="0"/>
              </a:rPr>
              <a:t> Finder)</a:t>
            </a:r>
            <a:r>
              <a:rPr lang="es-EC" dirty="0">
                <a:latin typeface="Times New Roman" panose="02020603050405020304" pitchFamily="18" charset="0"/>
                <a:ea typeface="Calibri" panose="020F0502020204030204" pitchFamily="34" charset="0"/>
              </a:rPr>
              <a:t> es un sistema que permite obtener la dirección de llegada de una señal radioeléctrica transmitida. Generalmente está compuesto por: una antena DF, que es    una red de antenas como se vio anteriormente </a:t>
            </a:r>
            <a:r>
              <a:rPr lang="es-EC" i="1" dirty="0">
                <a:latin typeface="Times New Roman" panose="02020603050405020304" pitchFamily="18" charset="0"/>
                <a:ea typeface="Calibri" panose="020F0502020204030204" pitchFamily="34" charset="0"/>
              </a:rPr>
              <a:t>(DF </a:t>
            </a:r>
            <a:r>
              <a:rPr lang="es-EC" i="1" dirty="0" err="1">
                <a:latin typeface="Times New Roman" panose="02020603050405020304" pitchFamily="18" charset="0"/>
                <a:ea typeface="Calibri" panose="020F0502020204030204" pitchFamily="34" charset="0"/>
              </a:rPr>
              <a:t>antenna</a:t>
            </a:r>
            <a:r>
              <a:rPr lang="es-EC" i="1" dirty="0">
                <a:latin typeface="Times New Roman" panose="02020603050405020304" pitchFamily="18" charset="0"/>
                <a:ea typeface="Calibri" panose="020F0502020204030204" pitchFamily="34" charset="0"/>
              </a:rPr>
              <a:t>)</a:t>
            </a:r>
            <a:r>
              <a:rPr lang="es-EC" dirty="0">
                <a:latin typeface="Times New Roman" panose="02020603050405020304" pitchFamily="18" charset="0"/>
                <a:ea typeface="Calibri" panose="020F0502020204030204" pitchFamily="34" charset="0"/>
              </a:rPr>
              <a:t>, el receptor de DF </a:t>
            </a:r>
            <a:r>
              <a:rPr lang="es-EC" i="1" dirty="0">
                <a:latin typeface="Times New Roman" panose="02020603050405020304" pitchFamily="18" charset="0"/>
                <a:ea typeface="Calibri" panose="020F0502020204030204" pitchFamily="34" charset="0"/>
              </a:rPr>
              <a:t>(DF receiver)</a:t>
            </a:r>
            <a:r>
              <a:rPr lang="es-EC" dirty="0">
                <a:latin typeface="Times New Roman" panose="02020603050405020304" pitchFamily="18" charset="0"/>
                <a:ea typeface="Calibri" panose="020F0502020204030204" pitchFamily="34" charset="0"/>
              </a:rPr>
              <a:t>, el procesador azimut </a:t>
            </a:r>
            <a:r>
              <a:rPr lang="es-EC" i="1" dirty="0">
                <a:latin typeface="Times New Roman" panose="02020603050405020304" pitchFamily="18" charset="0"/>
                <a:ea typeface="Calibri" panose="020F0502020204030204" pitchFamily="34" charset="0"/>
              </a:rPr>
              <a:t>(DF </a:t>
            </a:r>
            <a:r>
              <a:rPr lang="es-EC" i="1" dirty="0" err="1">
                <a:latin typeface="Times New Roman" panose="02020603050405020304" pitchFamily="18" charset="0"/>
                <a:ea typeface="Calibri" panose="020F0502020204030204" pitchFamily="34" charset="0"/>
              </a:rPr>
              <a:t>bearing</a:t>
            </a:r>
            <a:r>
              <a:rPr lang="es-EC" i="1" dirty="0">
                <a:latin typeface="Times New Roman" panose="02020603050405020304" pitchFamily="18" charset="0"/>
                <a:ea typeface="Calibri" panose="020F0502020204030204" pitchFamily="34" charset="0"/>
              </a:rPr>
              <a:t> </a:t>
            </a:r>
            <a:r>
              <a:rPr lang="es-EC" i="1" dirty="0" err="1">
                <a:latin typeface="Times New Roman" panose="02020603050405020304" pitchFamily="18" charset="0"/>
                <a:ea typeface="Calibri" panose="020F0502020204030204" pitchFamily="34" charset="0"/>
              </a:rPr>
              <a:t>processor</a:t>
            </a:r>
            <a:r>
              <a:rPr lang="es-EC" i="1" dirty="0">
                <a:latin typeface="Times New Roman" panose="02020603050405020304" pitchFamily="18" charset="0"/>
                <a:ea typeface="Calibri" panose="020F0502020204030204" pitchFamily="34" charset="0"/>
              </a:rPr>
              <a:t>)</a:t>
            </a:r>
            <a:r>
              <a:rPr lang="es-EC" dirty="0">
                <a:latin typeface="Times New Roman" panose="02020603050405020304" pitchFamily="18" charset="0"/>
                <a:ea typeface="Calibri" panose="020F0502020204030204" pitchFamily="34" charset="0"/>
              </a:rPr>
              <a:t> y una pantalla para visualizar los resultados </a:t>
            </a:r>
            <a:r>
              <a:rPr lang="es-EC" i="1" dirty="0">
                <a:latin typeface="Times New Roman" panose="02020603050405020304" pitchFamily="18" charset="0"/>
                <a:ea typeface="Calibri" panose="020F0502020204030204" pitchFamily="34" charset="0"/>
              </a:rPr>
              <a:t>(DF </a:t>
            </a:r>
            <a:r>
              <a:rPr lang="es-EC" i="1" dirty="0" err="1">
                <a:latin typeface="Times New Roman" panose="02020603050405020304" pitchFamily="18" charset="0"/>
                <a:ea typeface="Calibri" panose="020F0502020204030204" pitchFamily="34" charset="0"/>
              </a:rPr>
              <a:t>bearing</a:t>
            </a:r>
            <a:r>
              <a:rPr lang="es-EC" i="1" dirty="0">
                <a:latin typeface="Times New Roman" panose="02020603050405020304" pitchFamily="18" charset="0"/>
                <a:ea typeface="Calibri" panose="020F0502020204030204" pitchFamily="34" charset="0"/>
              </a:rPr>
              <a:t> display)</a:t>
            </a:r>
            <a:r>
              <a:rPr lang="es-EC" dirty="0">
                <a:latin typeface="Times New Roman" panose="02020603050405020304" pitchFamily="18" charset="0"/>
                <a:ea typeface="Calibri" panose="020F0502020204030204" pitchFamily="34" charset="0"/>
              </a:rPr>
              <a:t>.</a:t>
            </a:r>
            <a:endParaRPr lang="es-EC" dirty="0"/>
          </a:p>
        </p:txBody>
      </p:sp>
      <p:sp>
        <p:nvSpPr>
          <p:cNvPr id="10" name="Rectángulo redondeado 17">
            <a:extLst>
              <a:ext uri="{FF2B5EF4-FFF2-40B4-BE49-F238E27FC236}">
                <a16:creationId xmlns:a16="http://schemas.microsoft.com/office/drawing/2014/main" id="{CC2CB5CD-6F4D-42F0-9A87-6ABC74FC2288}"/>
              </a:ext>
            </a:extLst>
          </p:cNvPr>
          <p:cNvSpPr/>
          <p:nvPr/>
        </p:nvSpPr>
        <p:spPr>
          <a:xfrm>
            <a:off x="476772" y="1570193"/>
            <a:ext cx="11410433" cy="1547358"/>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Tree>
    <p:extLst>
      <p:ext uri="{BB962C8B-B14F-4D97-AF65-F5344CB8AC3E}">
        <p14:creationId xmlns:p14="http://schemas.microsoft.com/office/powerpoint/2010/main" val="4249860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2" name="Título 1"/>
          <p:cNvSpPr txBox="1">
            <a:spLocks/>
          </p:cNvSpPr>
          <p:nvPr/>
        </p:nvSpPr>
        <p:spPr>
          <a:xfrm>
            <a:off x="613046" y="711970"/>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400" b="1" dirty="0">
                <a:latin typeface="Arial" panose="020B0604020202020204" pitchFamily="34" charset="0"/>
                <a:cs typeface="Arial" panose="020B0604020202020204" pitchFamily="34" charset="0"/>
              </a:rPr>
              <a:t>ANTENA ADD DF HF 119</a:t>
            </a:r>
          </a:p>
        </p:txBody>
      </p:sp>
      <p:pic>
        <p:nvPicPr>
          <p:cNvPr id="8" name="Imagen 7">
            <a:extLst>
              <a:ext uri="{FF2B5EF4-FFF2-40B4-BE49-F238E27FC236}">
                <a16:creationId xmlns:a16="http://schemas.microsoft.com/office/drawing/2014/main" id="{A499EB61-65B7-4E2C-ABCC-C64B3D7F4A6E}"/>
              </a:ext>
            </a:extLst>
          </p:cNvPr>
          <p:cNvPicPr/>
          <p:nvPr/>
        </p:nvPicPr>
        <p:blipFill>
          <a:blip r:embed="rId3"/>
          <a:stretch>
            <a:fillRect/>
          </a:stretch>
        </p:blipFill>
        <p:spPr>
          <a:xfrm>
            <a:off x="613046" y="1430949"/>
            <a:ext cx="5972810" cy="2303780"/>
          </a:xfrm>
          <a:prstGeom prst="rect">
            <a:avLst/>
          </a:prstGeom>
        </p:spPr>
      </p:pic>
      <p:pic>
        <p:nvPicPr>
          <p:cNvPr id="9" name="Imagen 8" descr="https://scontent.fgye7-1.fna.fbcdn.net/v/t34.0-12/29345687_1906616879351090_1712492680_n.jpg?_nc_cat=0&amp;oh=bc3c63c5e0b7bfe1afa28d2d9fcb34e3&amp;oe=5AB6BA4E">
            <a:extLst>
              <a:ext uri="{FF2B5EF4-FFF2-40B4-BE49-F238E27FC236}">
                <a16:creationId xmlns:a16="http://schemas.microsoft.com/office/drawing/2014/main" id="{D0BD97DB-4BB1-498C-BC3F-EBC30C3D9790}"/>
              </a:ext>
            </a:extLst>
          </p:cNvPr>
          <p:cNvPicPr/>
          <p:nvPr/>
        </p:nvPicPr>
        <p:blipFill rotWithShape="1">
          <a:blip r:embed="rId4">
            <a:extLst>
              <a:ext uri="{28A0092B-C50C-407E-A947-70E740481C1C}">
                <a14:useLocalDpi xmlns:a14="http://schemas.microsoft.com/office/drawing/2010/main" val="0"/>
              </a:ext>
            </a:extLst>
          </a:blip>
          <a:srcRect l="4583"/>
          <a:stretch/>
        </p:blipFill>
        <p:spPr bwMode="auto">
          <a:xfrm>
            <a:off x="1906995" y="3781339"/>
            <a:ext cx="3324225" cy="2388235"/>
          </a:xfrm>
          <a:prstGeom prst="rect">
            <a:avLst/>
          </a:prstGeom>
          <a:noFill/>
          <a:ln>
            <a:noFill/>
          </a:ln>
          <a:extLst>
            <a:ext uri="{53640926-AAD7-44D8-BBD7-CCE9431645EC}">
              <a14:shadowObscured xmlns:a14="http://schemas.microsoft.com/office/drawing/2010/main"/>
            </a:ext>
          </a:extLst>
        </p:spPr>
      </p:pic>
      <p:graphicFrame>
        <p:nvGraphicFramePr>
          <p:cNvPr id="2" name="Tabla 1">
            <a:extLst>
              <a:ext uri="{FF2B5EF4-FFF2-40B4-BE49-F238E27FC236}">
                <a16:creationId xmlns:a16="http://schemas.microsoft.com/office/drawing/2014/main" id="{84EF35F6-66D2-4CF9-A0C5-17FBAD2C8375}"/>
              </a:ext>
            </a:extLst>
          </p:cNvPr>
          <p:cNvGraphicFramePr>
            <a:graphicFrameLocks noGrp="1"/>
          </p:cNvGraphicFramePr>
          <p:nvPr>
            <p:extLst>
              <p:ext uri="{D42A27DB-BD31-4B8C-83A1-F6EECF244321}">
                <p14:modId xmlns:p14="http://schemas.microsoft.com/office/powerpoint/2010/main" val="1009966889"/>
              </p:ext>
            </p:extLst>
          </p:nvPr>
        </p:nvGraphicFramePr>
        <p:xfrm>
          <a:off x="6729328" y="2337166"/>
          <a:ext cx="5048689" cy="3681372"/>
        </p:xfrm>
        <a:graphic>
          <a:graphicData uri="http://schemas.openxmlformats.org/drawingml/2006/table">
            <a:tbl>
              <a:tblPr firstRow="1" firstCol="1" bandRow="1">
                <a:tableStyleId>{F5AB1C69-6EDB-4FF4-983F-18BD219EF322}</a:tableStyleId>
              </a:tblPr>
              <a:tblGrid>
                <a:gridCol w="2073409">
                  <a:extLst>
                    <a:ext uri="{9D8B030D-6E8A-4147-A177-3AD203B41FA5}">
                      <a16:colId xmlns:a16="http://schemas.microsoft.com/office/drawing/2014/main" val="3623300905"/>
                    </a:ext>
                  </a:extLst>
                </a:gridCol>
                <a:gridCol w="2975280">
                  <a:extLst>
                    <a:ext uri="{9D8B030D-6E8A-4147-A177-3AD203B41FA5}">
                      <a16:colId xmlns:a16="http://schemas.microsoft.com/office/drawing/2014/main" val="3050262675"/>
                    </a:ext>
                  </a:extLst>
                </a:gridCol>
              </a:tblGrid>
              <a:tr h="201292">
                <a:tc>
                  <a:txBody>
                    <a:bodyPr/>
                    <a:lstStyle/>
                    <a:p>
                      <a:pPr marL="457200" algn="just">
                        <a:lnSpc>
                          <a:spcPct val="115000"/>
                        </a:lnSpc>
                        <a:spcAft>
                          <a:spcPts val="0"/>
                        </a:spcAft>
                      </a:pPr>
                      <a:r>
                        <a:rPr lang="es-EC" sz="1200">
                          <a:effectLst/>
                        </a:rPr>
                        <a:t>Especificación</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tc>
                  <a:txBody>
                    <a:bodyPr/>
                    <a:lstStyle/>
                    <a:p>
                      <a:pPr marL="457200" algn="ctr">
                        <a:lnSpc>
                          <a:spcPct val="115000"/>
                        </a:lnSpc>
                        <a:spcAft>
                          <a:spcPts val="0"/>
                        </a:spcAft>
                      </a:pPr>
                      <a:r>
                        <a:rPr lang="es-EC" sz="1200">
                          <a:effectLst/>
                        </a:rPr>
                        <a:t>Detalle</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extLst>
                  <a:ext uri="{0D108BD9-81ED-4DB2-BD59-A6C34878D82A}">
                    <a16:rowId xmlns:a16="http://schemas.microsoft.com/office/drawing/2014/main" val="3371584525"/>
                  </a:ext>
                </a:extLst>
              </a:tr>
              <a:tr h="415135">
                <a:tc>
                  <a:txBody>
                    <a:bodyPr/>
                    <a:lstStyle/>
                    <a:p>
                      <a:pPr marL="457200" algn="just">
                        <a:lnSpc>
                          <a:spcPct val="115000"/>
                        </a:lnSpc>
                        <a:spcAft>
                          <a:spcPts val="0"/>
                        </a:spcAft>
                      </a:pPr>
                      <a:r>
                        <a:rPr lang="es-EC" sz="1200">
                          <a:effectLst/>
                        </a:rPr>
                        <a:t>Aplicación</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tc>
                  <a:txBody>
                    <a:bodyPr/>
                    <a:lstStyle/>
                    <a:p>
                      <a:pPr marL="457200" algn="just">
                        <a:lnSpc>
                          <a:spcPct val="115000"/>
                        </a:lnSpc>
                        <a:spcAft>
                          <a:spcPts val="0"/>
                        </a:spcAft>
                      </a:pPr>
                      <a:r>
                        <a:rPr lang="es-EC" sz="1200">
                          <a:effectLst/>
                        </a:rPr>
                        <a:t>Escaneo rápido móvil para ondas de tierra y cielo con un ángulo de elevación bajo</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extLst>
                  <a:ext uri="{0D108BD9-81ED-4DB2-BD59-A6C34878D82A}">
                    <a16:rowId xmlns:a16="http://schemas.microsoft.com/office/drawing/2014/main" val="1028676196"/>
                  </a:ext>
                </a:extLst>
              </a:tr>
              <a:tr h="628979">
                <a:tc>
                  <a:txBody>
                    <a:bodyPr/>
                    <a:lstStyle/>
                    <a:p>
                      <a:pPr marL="457200" algn="just">
                        <a:lnSpc>
                          <a:spcPct val="115000"/>
                        </a:lnSpc>
                        <a:spcAft>
                          <a:spcPts val="0"/>
                        </a:spcAft>
                      </a:pPr>
                      <a:r>
                        <a:rPr lang="es-EC" sz="1200">
                          <a:effectLst/>
                        </a:rPr>
                        <a:t>Rango de Frecuencia</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tc>
                  <a:txBody>
                    <a:bodyPr/>
                    <a:lstStyle/>
                    <a:p>
                      <a:pPr marL="457200" algn="just">
                        <a:lnSpc>
                          <a:spcPct val="115000"/>
                        </a:lnSpc>
                        <a:spcAft>
                          <a:spcPts val="0"/>
                        </a:spcAft>
                      </a:pPr>
                      <a:r>
                        <a:rPr lang="es-EC" sz="1200">
                          <a:effectLst/>
                        </a:rPr>
                        <a:t>De 0.3 MHz a 30 MHz, con sensibilidad y precisión limitadas para frecuencias inferiores a 1 MHz</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extLst>
                  <a:ext uri="{0D108BD9-81ED-4DB2-BD59-A6C34878D82A}">
                    <a16:rowId xmlns:a16="http://schemas.microsoft.com/office/drawing/2014/main" val="55880663"/>
                  </a:ext>
                </a:extLst>
              </a:tr>
              <a:tr h="201292">
                <a:tc>
                  <a:txBody>
                    <a:bodyPr/>
                    <a:lstStyle/>
                    <a:p>
                      <a:pPr marL="457200" algn="just">
                        <a:lnSpc>
                          <a:spcPct val="115000"/>
                        </a:lnSpc>
                        <a:spcAft>
                          <a:spcPts val="0"/>
                        </a:spcAft>
                      </a:pPr>
                      <a:r>
                        <a:rPr lang="es-EC" sz="1200">
                          <a:effectLst/>
                        </a:rPr>
                        <a:t>Polarización</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tc>
                  <a:txBody>
                    <a:bodyPr/>
                    <a:lstStyle/>
                    <a:p>
                      <a:pPr marL="457200" algn="just">
                        <a:lnSpc>
                          <a:spcPct val="115000"/>
                        </a:lnSpc>
                        <a:spcAft>
                          <a:spcPts val="0"/>
                        </a:spcAft>
                      </a:pPr>
                      <a:r>
                        <a:rPr lang="es-EC" sz="1200">
                          <a:effectLst/>
                        </a:rPr>
                        <a:t>Vertical</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extLst>
                  <a:ext uri="{0D108BD9-81ED-4DB2-BD59-A6C34878D82A}">
                    <a16:rowId xmlns:a16="http://schemas.microsoft.com/office/drawing/2014/main" val="3952155955"/>
                  </a:ext>
                </a:extLst>
              </a:tr>
              <a:tr h="415135">
                <a:tc>
                  <a:txBody>
                    <a:bodyPr/>
                    <a:lstStyle/>
                    <a:p>
                      <a:pPr marL="457200" algn="just">
                        <a:lnSpc>
                          <a:spcPct val="115000"/>
                        </a:lnSpc>
                        <a:spcAft>
                          <a:spcPts val="0"/>
                        </a:spcAft>
                      </a:pPr>
                      <a:r>
                        <a:rPr lang="es-EC" sz="1200">
                          <a:effectLst/>
                        </a:rPr>
                        <a:t>Altura permitida por encima del suelo </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tc>
                  <a:txBody>
                    <a:bodyPr/>
                    <a:lstStyle/>
                    <a:p>
                      <a:pPr marL="457200" algn="just">
                        <a:lnSpc>
                          <a:spcPct val="115000"/>
                        </a:lnSpc>
                        <a:spcAft>
                          <a:spcPts val="0"/>
                        </a:spcAft>
                      </a:pPr>
                      <a:r>
                        <a:rPr lang="es-EC" sz="1200">
                          <a:effectLst/>
                        </a:rPr>
                        <a:t>Aproximadamente 0.2 λ</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extLst>
                  <a:ext uri="{0D108BD9-81ED-4DB2-BD59-A6C34878D82A}">
                    <a16:rowId xmlns:a16="http://schemas.microsoft.com/office/drawing/2014/main" val="211249723"/>
                  </a:ext>
                </a:extLst>
              </a:tr>
              <a:tr h="201292">
                <a:tc>
                  <a:txBody>
                    <a:bodyPr/>
                    <a:lstStyle/>
                    <a:p>
                      <a:pPr marL="457200" algn="just">
                        <a:lnSpc>
                          <a:spcPct val="115000"/>
                        </a:lnSpc>
                        <a:spcAft>
                          <a:spcPts val="0"/>
                        </a:spcAft>
                      </a:pPr>
                      <a:r>
                        <a:rPr lang="es-EC" sz="1200">
                          <a:effectLst/>
                        </a:rPr>
                        <a:t>Impedancia normal</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tc>
                  <a:txBody>
                    <a:bodyPr/>
                    <a:lstStyle/>
                    <a:p>
                      <a:pPr marL="457200" algn="just">
                        <a:lnSpc>
                          <a:spcPct val="115000"/>
                        </a:lnSpc>
                        <a:spcAft>
                          <a:spcPts val="0"/>
                        </a:spcAft>
                      </a:pPr>
                      <a:r>
                        <a:rPr lang="es-EC" sz="1200">
                          <a:effectLst/>
                        </a:rPr>
                        <a:t>50 Ω</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extLst>
                  <a:ext uri="{0D108BD9-81ED-4DB2-BD59-A6C34878D82A}">
                    <a16:rowId xmlns:a16="http://schemas.microsoft.com/office/drawing/2014/main" val="868516644"/>
                  </a:ext>
                </a:extLst>
              </a:tr>
              <a:tr h="201292">
                <a:tc>
                  <a:txBody>
                    <a:bodyPr/>
                    <a:lstStyle/>
                    <a:p>
                      <a:pPr marL="457200" algn="just">
                        <a:lnSpc>
                          <a:spcPct val="115000"/>
                        </a:lnSpc>
                        <a:spcAft>
                          <a:spcPts val="0"/>
                        </a:spcAft>
                      </a:pPr>
                      <a:r>
                        <a:rPr lang="es-EC" sz="1200">
                          <a:effectLst/>
                        </a:rPr>
                        <a:t>Error de DF</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tc>
                  <a:txBody>
                    <a:bodyPr/>
                    <a:lstStyle/>
                    <a:p>
                      <a:pPr marL="457200" algn="just">
                        <a:lnSpc>
                          <a:spcPct val="115000"/>
                        </a:lnSpc>
                        <a:spcAft>
                          <a:spcPts val="0"/>
                        </a:spcAft>
                      </a:pPr>
                      <a:r>
                        <a:rPr lang="es-EC" sz="1200">
                          <a:effectLst/>
                        </a:rPr>
                        <a:t>≤ 2° rms</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extLst>
                  <a:ext uri="{0D108BD9-81ED-4DB2-BD59-A6C34878D82A}">
                    <a16:rowId xmlns:a16="http://schemas.microsoft.com/office/drawing/2014/main" val="388387731"/>
                  </a:ext>
                </a:extLst>
              </a:tr>
              <a:tr h="201292">
                <a:tc>
                  <a:txBody>
                    <a:bodyPr/>
                    <a:lstStyle/>
                    <a:p>
                      <a:pPr marL="457200" algn="just">
                        <a:lnSpc>
                          <a:spcPct val="115000"/>
                        </a:lnSpc>
                        <a:spcAft>
                          <a:spcPts val="0"/>
                        </a:spcAft>
                      </a:pPr>
                      <a:r>
                        <a:rPr lang="es-EC" sz="1200">
                          <a:effectLst/>
                        </a:rPr>
                        <a:t>Voltaje de alimentación</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tc>
                  <a:txBody>
                    <a:bodyPr/>
                    <a:lstStyle/>
                    <a:p>
                      <a:pPr marL="457200" algn="just">
                        <a:lnSpc>
                          <a:spcPct val="115000"/>
                        </a:lnSpc>
                        <a:spcAft>
                          <a:spcPts val="0"/>
                        </a:spcAft>
                      </a:pPr>
                      <a:r>
                        <a:rPr lang="es-EC" sz="1200">
                          <a:effectLst/>
                        </a:rPr>
                        <a:t>de 15 a 18 V DC</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extLst>
                  <a:ext uri="{0D108BD9-81ED-4DB2-BD59-A6C34878D82A}">
                    <a16:rowId xmlns:a16="http://schemas.microsoft.com/office/drawing/2014/main" val="1869977954"/>
                  </a:ext>
                </a:extLst>
              </a:tr>
              <a:tr h="201292">
                <a:tc>
                  <a:txBody>
                    <a:bodyPr/>
                    <a:lstStyle/>
                    <a:p>
                      <a:pPr marL="457200" algn="just">
                        <a:lnSpc>
                          <a:spcPct val="115000"/>
                        </a:lnSpc>
                        <a:spcAft>
                          <a:spcPts val="0"/>
                        </a:spcAft>
                      </a:pPr>
                      <a:r>
                        <a:rPr lang="es-EC" sz="1200">
                          <a:effectLst/>
                        </a:rPr>
                        <a:t>Corriente</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tc>
                  <a:txBody>
                    <a:bodyPr/>
                    <a:lstStyle/>
                    <a:p>
                      <a:pPr marL="457200" algn="just">
                        <a:lnSpc>
                          <a:spcPct val="115000"/>
                        </a:lnSpc>
                        <a:spcAft>
                          <a:spcPts val="0"/>
                        </a:spcAft>
                      </a:pPr>
                      <a:r>
                        <a:rPr lang="es-EC" sz="1200">
                          <a:effectLst/>
                        </a:rPr>
                        <a:t>&lt; 0.9 A</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extLst>
                  <a:ext uri="{0D108BD9-81ED-4DB2-BD59-A6C34878D82A}">
                    <a16:rowId xmlns:a16="http://schemas.microsoft.com/office/drawing/2014/main" val="4107406827"/>
                  </a:ext>
                </a:extLst>
              </a:tr>
              <a:tr h="201292">
                <a:tc>
                  <a:txBody>
                    <a:bodyPr/>
                    <a:lstStyle/>
                    <a:p>
                      <a:pPr marL="457200" algn="just">
                        <a:lnSpc>
                          <a:spcPct val="115000"/>
                        </a:lnSpc>
                        <a:spcAft>
                          <a:spcPts val="0"/>
                        </a:spcAft>
                      </a:pPr>
                      <a:r>
                        <a:rPr lang="es-EC" sz="1200">
                          <a:effectLst/>
                        </a:rPr>
                        <a:t>Dimensiones</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tc>
                  <a:txBody>
                    <a:bodyPr/>
                    <a:lstStyle/>
                    <a:p>
                      <a:pPr marL="457200" algn="just">
                        <a:lnSpc>
                          <a:spcPct val="115000"/>
                        </a:lnSpc>
                        <a:spcAft>
                          <a:spcPts val="0"/>
                        </a:spcAft>
                      </a:pPr>
                      <a:r>
                        <a:rPr lang="es-EC" sz="1200">
                          <a:effectLst/>
                        </a:rPr>
                        <a:t>Aproximadamente 1.1 m x 0.33cm</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extLst>
                  <a:ext uri="{0D108BD9-81ED-4DB2-BD59-A6C34878D82A}">
                    <a16:rowId xmlns:a16="http://schemas.microsoft.com/office/drawing/2014/main" val="2328557538"/>
                  </a:ext>
                </a:extLst>
              </a:tr>
              <a:tr h="201292">
                <a:tc>
                  <a:txBody>
                    <a:bodyPr/>
                    <a:lstStyle/>
                    <a:p>
                      <a:pPr marL="457200" algn="just">
                        <a:lnSpc>
                          <a:spcPct val="115000"/>
                        </a:lnSpc>
                        <a:spcAft>
                          <a:spcPts val="0"/>
                        </a:spcAft>
                      </a:pPr>
                      <a:r>
                        <a:rPr lang="es-EC" sz="1200">
                          <a:effectLst/>
                        </a:rPr>
                        <a:t>Peso</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tc>
                  <a:txBody>
                    <a:bodyPr/>
                    <a:lstStyle/>
                    <a:p>
                      <a:pPr marL="457200" algn="just">
                        <a:lnSpc>
                          <a:spcPct val="115000"/>
                        </a:lnSpc>
                        <a:spcAft>
                          <a:spcPts val="0"/>
                        </a:spcAft>
                      </a:pPr>
                      <a:r>
                        <a:rPr lang="es-EC" sz="1200">
                          <a:effectLst/>
                        </a:rPr>
                        <a:t>Aproximadamente 25 kg</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extLst>
                  <a:ext uri="{0D108BD9-81ED-4DB2-BD59-A6C34878D82A}">
                    <a16:rowId xmlns:a16="http://schemas.microsoft.com/office/drawing/2014/main" val="2671090616"/>
                  </a:ext>
                </a:extLst>
              </a:tr>
              <a:tr h="201292">
                <a:tc>
                  <a:txBody>
                    <a:bodyPr/>
                    <a:lstStyle/>
                    <a:p>
                      <a:pPr marL="457200" algn="just">
                        <a:lnSpc>
                          <a:spcPct val="115000"/>
                        </a:lnSpc>
                        <a:spcAft>
                          <a:spcPts val="0"/>
                        </a:spcAft>
                      </a:pPr>
                      <a:r>
                        <a:rPr lang="es-EC" sz="1200">
                          <a:effectLst/>
                        </a:rPr>
                        <a:t>Método DF</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tc>
                  <a:txBody>
                    <a:bodyPr/>
                    <a:lstStyle/>
                    <a:p>
                      <a:pPr marL="457200" algn="just">
                        <a:lnSpc>
                          <a:spcPct val="115000"/>
                        </a:lnSpc>
                        <a:spcAft>
                          <a:spcPts val="0"/>
                        </a:spcAft>
                      </a:pPr>
                      <a:r>
                        <a:rPr lang="es-EC" sz="1200" dirty="0">
                          <a:effectLst/>
                        </a:rPr>
                        <a:t>Watson-Watt</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3678" marR="83678" marT="0" marB="0"/>
                </a:tc>
                <a:extLst>
                  <a:ext uri="{0D108BD9-81ED-4DB2-BD59-A6C34878D82A}">
                    <a16:rowId xmlns:a16="http://schemas.microsoft.com/office/drawing/2014/main" val="1581705960"/>
                  </a:ext>
                </a:extLst>
              </a:tr>
            </a:tbl>
          </a:graphicData>
        </a:graphic>
      </p:graphicFrame>
      <p:sp>
        <p:nvSpPr>
          <p:cNvPr id="10" name="Título 1">
            <a:extLst>
              <a:ext uri="{FF2B5EF4-FFF2-40B4-BE49-F238E27FC236}">
                <a16:creationId xmlns:a16="http://schemas.microsoft.com/office/drawing/2014/main" id="{05FA493C-CC52-4790-8C81-5D4DD9465A21}"/>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PUESTA EN OPERACIÓN DEL SISTEMA DF</a:t>
            </a:r>
          </a:p>
        </p:txBody>
      </p:sp>
    </p:spTree>
    <p:extLst>
      <p:ext uri="{BB962C8B-B14F-4D97-AF65-F5344CB8AC3E}">
        <p14:creationId xmlns:p14="http://schemas.microsoft.com/office/powerpoint/2010/main" val="2094775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0" name="Título 1">
            <a:extLst>
              <a:ext uri="{FF2B5EF4-FFF2-40B4-BE49-F238E27FC236}">
                <a16:creationId xmlns:a16="http://schemas.microsoft.com/office/drawing/2014/main" id="{B5AF1BDC-72E1-420F-B5F3-54FC0BD53D02}"/>
              </a:ext>
            </a:extLst>
          </p:cNvPr>
          <p:cNvSpPr>
            <a:spLocks noGrp="1"/>
          </p:cNvSpPr>
          <p:nvPr>
            <p:ph type="title"/>
          </p:nvPr>
        </p:nvSpPr>
        <p:spPr>
          <a:xfrm>
            <a:off x="838200" y="365125"/>
            <a:ext cx="10515600" cy="1325563"/>
          </a:xfrm>
        </p:spPr>
        <p:txBody>
          <a:bodyPr>
            <a:normAutofit/>
          </a:bodyPr>
          <a:lstStyle/>
          <a:p>
            <a:r>
              <a:rPr lang="es-EC" sz="2600" b="1" dirty="0"/>
              <a:t>Principio de Operación</a:t>
            </a:r>
          </a:p>
        </p:txBody>
      </p:sp>
      <p:sp>
        <p:nvSpPr>
          <p:cNvPr id="11" name="Marcador de contenido 2">
            <a:extLst>
              <a:ext uri="{FF2B5EF4-FFF2-40B4-BE49-F238E27FC236}">
                <a16:creationId xmlns:a16="http://schemas.microsoft.com/office/drawing/2014/main" id="{43B21CF7-6B4F-41F7-8539-F6E0892EC079}"/>
              </a:ext>
            </a:extLst>
          </p:cNvPr>
          <p:cNvSpPr>
            <a:spLocks noGrp="1"/>
          </p:cNvSpPr>
          <p:nvPr>
            <p:ph idx="1"/>
          </p:nvPr>
        </p:nvSpPr>
        <p:spPr>
          <a:xfrm>
            <a:off x="551926" y="1457739"/>
            <a:ext cx="10801874" cy="4719224"/>
          </a:xfrm>
        </p:spPr>
        <p:txBody>
          <a:bodyPr>
            <a:normAutofit/>
          </a:bodyPr>
          <a:lstStyle/>
          <a:p>
            <a:pPr marL="0" indent="0" algn="just">
              <a:buNone/>
            </a:pPr>
            <a:r>
              <a:rPr lang="es-EC" sz="2200" dirty="0"/>
              <a:t>La antena ADD119, sigue el principio de Watson-Watt, el cual mejora al sistema </a:t>
            </a:r>
            <a:r>
              <a:rPr lang="es-EC" sz="2200" dirty="0" err="1"/>
              <a:t>Adcock</a:t>
            </a:r>
            <a:r>
              <a:rPr lang="es-EC" sz="2200" dirty="0"/>
              <a:t>. Cabe recordar que el sistema </a:t>
            </a:r>
            <a:r>
              <a:rPr lang="es-EC" sz="2200" dirty="0" err="1"/>
              <a:t>Adcock</a:t>
            </a:r>
            <a:r>
              <a:rPr lang="es-EC" sz="2200" dirty="0"/>
              <a:t> emplea un arreglo de 4 monopolos o dipolos dispuestos ortogonalmente que, rotándolas conforman un diagrama de radiación bidireccional, el cual permite encontrar el </a:t>
            </a:r>
            <a:r>
              <a:rPr lang="es-EC" sz="2200" dirty="0" err="1"/>
              <a:t>DoA</a:t>
            </a:r>
            <a:r>
              <a:rPr lang="es-EC" sz="2200" dirty="0"/>
              <a:t> de cualquier señal.</a:t>
            </a:r>
          </a:p>
        </p:txBody>
      </p:sp>
      <p:pic>
        <p:nvPicPr>
          <p:cNvPr id="13" name="Imagen 12">
            <a:extLst>
              <a:ext uri="{FF2B5EF4-FFF2-40B4-BE49-F238E27FC236}">
                <a16:creationId xmlns:a16="http://schemas.microsoft.com/office/drawing/2014/main" id="{940D1421-AC49-44BD-8412-EC66B4F54B3E}"/>
              </a:ext>
            </a:extLst>
          </p:cNvPr>
          <p:cNvPicPr/>
          <p:nvPr/>
        </p:nvPicPr>
        <p:blipFill>
          <a:blip r:embed="rId3"/>
          <a:stretch>
            <a:fillRect/>
          </a:stretch>
        </p:blipFill>
        <p:spPr>
          <a:xfrm>
            <a:off x="551926" y="3301033"/>
            <a:ext cx="5972810" cy="2800349"/>
          </a:xfrm>
          <a:prstGeom prst="rect">
            <a:avLst/>
          </a:prstGeom>
        </p:spPr>
      </p:pic>
      <p:pic>
        <p:nvPicPr>
          <p:cNvPr id="14" name="Imagen 13">
            <a:extLst>
              <a:ext uri="{FF2B5EF4-FFF2-40B4-BE49-F238E27FC236}">
                <a16:creationId xmlns:a16="http://schemas.microsoft.com/office/drawing/2014/main" id="{1AF114A3-F16D-4320-A384-655651C2AE65}"/>
              </a:ext>
            </a:extLst>
          </p:cNvPr>
          <p:cNvPicPr/>
          <p:nvPr/>
        </p:nvPicPr>
        <p:blipFill>
          <a:blip r:embed="rId4"/>
          <a:stretch>
            <a:fillRect/>
          </a:stretch>
        </p:blipFill>
        <p:spPr>
          <a:xfrm>
            <a:off x="6811009" y="3301033"/>
            <a:ext cx="4426833" cy="2875929"/>
          </a:xfrm>
          <a:prstGeom prst="rect">
            <a:avLst/>
          </a:prstGeom>
        </p:spPr>
      </p:pic>
      <p:sp>
        <p:nvSpPr>
          <p:cNvPr id="9" name="Título 1">
            <a:extLst>
              <a:ext uri="{FF2B5EF4-FFF2-40B4-BE49-F238E27FC236}">
                <a16:creationId xmlns:a16="http://schemas.microsoft.com/office/drawing/2014/main" id="{2F04F0E0-422B-4923-BA29-FF9626A44CCB}"/>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a:latin typeface="Arial" panose="020B0604020202020204" pitchFamily="34" charset="0"/>
                <a:cs typeface="Arial" panose="020B0604020202020204" pitchFamily="34" charset="0"/>
              </a:rPr>
              <a:t>PUESTA EN OPERACIÓN DEL SISTEMA DF</a:t>
            </a:r>
            <a:endParaRPr lang="es-EC" sz="2800" b="1" dirty="0">
              <a:latin typeface="Arial" panose="020B0604020202020204" pitchFamily="34" charset="0"/>
              <a:cs typeface="Arial" panose="020B0604020202020204" pitchFamily="34" charset="0"/>
            </a:endParaRPr>
          </a:p>
        </p:txBody>
      </p:sp>
      <p:sp>
        <p:nvSpPr>
          <p:cNvPr id="12" name="Rectángulo redondeado 17">
            <a:extLst>
              <a:ext uri="{FF2B5EF4-FFF2-40B4-BE49-F238E27FC236}">
                <a16:creationId xmlns:a16="http://schemas.microsoft.com/office/drawing/2014/main" id="{18BDAD16-7EAB-4DD1-A204-CA37B366B441}"/>
              </a:ext>
            </a:extLst>
          </p:cNvPr>
          <p:cNvSpPr/>
          <p:nvPr/>
        </p:nvSpPr>
        <p:spPr>
          <a:xfrm>
            <a:off x="390783" y="1373062"/>
            <a:ext cx="11410433" cy="1547358"/>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Tree>
    <p:extLst>
      <p:ext uri="{BB962C8B-B14F-4D97-AF65-F5344CB8AC3E}">
        <p14:creationId xmlns:p14="http://schemas.microsoft.com/office/powerpoint/2010/main" val="4243291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1458620" y="549363"/>
            <a:ext cx="11174150" cy="461665"/>
          </a:xfrm>
          <a:prstGeom prst="rect">
            <a:avLst/>
          </a:prstGeom>
        </p:spPr>
        <p:txBody>
          <a:bodyPr wrap="square">
            <a:spAutoFit/>
          </a:bodyPr>
          <a:lstStyle/>
          <a:p>
            <a:pPr algn="ctr"/>
            <a:r>
              <a:rPr lang="es-EC" sz="2400" b="1" dirty="0"/>
              <a:t>EQUIPO DIRECTION FINDER R&amp;S® DDF 255  </a:t>
            </a:r>
            <a:endParaRPr lang="es-EC" sz="2400" b="1" i="1" dirty="0"/>
          </a:p>
        </p:txBody>
      </p:sp>
      <p:graphicFrame>
        <p:nvGraphicFramePr>
          <p:cNvPr id="6" name="Diagrama 5">
            <a:extLst>
              <a:ext uri="{FF2B5EF4-FFF2-40B4-BE49-F238E27FC236}">
                <a16:creationId xmlns:a16="http://schemas.microsoft.com/office/drawing/2014/main" id="{AECBBC07-D79B-47CC-99D5-2E8493990EB8}"/>
              </a:ext>
            </a:extLst>
          </p:cNvPr>
          <p:cNvGraphicFramePr/>
          <p:nvPr>
            <p:extLst>
              <p:ext uri="{D42A27DB-BD31-4B8C-83A1-F6EECF244321}">
                <p14:modId xmlns:p14="http://schemas.microsoft.com/office/powerpoint/2010/main" val="1504731689"/>
              </p:ext>
            </p:extLst>
          </p:nvPr>
        </p:nvGraphicFramePr>
        <p:xfrm>
          <a:off x="388329" y="1057638"/>
          <a:ext cx="9925255" cy="525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ítulo 1">
            <a:extLst>
              <a:ext uri="{FF2B5EF4-FFF2-40B4-BE49-F238E27FC236}">
                <a16:creationId xmlns:a16="http://schemas.microsoft.com/office/drawing/2014/main" id="{F3BE0C4D-F6F7-4159-9A3E-8F7CD984F86D}"/>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PUESTA EN OPERACIÓN DEL SISTEMA DF</a:t>
            </a:r>
          </a:p>
        </p:txBody>
      </p:sp>
      <p:pic>
        <p:nvPicPr>
          <p:cNvPr id="9" name="Imagen 8">
            <a:extLst>
              <a:ext uri="{FF2B5EF4-FFF2-40B4-BE49-F238E27FC236}">
                <a16:creationId xmlns:a16="http://schemas.microsoft.com/office/drawing/2014/main" id="{786FFCD8-1A7B-4BDE-9BF7-3FF65D5C171D}"/>
              </a:ext>
            </a:extLst>
          </p:cNvPr>
          <p:cNvPicPr/>
          <p:nvPr/>
        </p:nvPicPr>
        <p:blipFill rotWithShape="1">
          <a:blip r:embed="rId8"/>
          <a:srcRect t="2790" b="7559"/>
          <a:stretch/>
        </p:blipFill>
        <p:spPr>
          <a:xfrm>
            <a:off x="8920531" y="343171"/>
            <a:ext cx="3137650" cy="1335714"/>
          </a:xfrm>
          <a:prstGeom prst="rect">
            <a:avLst/>
          </a:prstGeom>
        </p:spPr>
      </p:pic>
    </p:spTree>
    <p:extLst>
      <p:ext uri="{BB962C8B-B14F-4D97-AF65-F5344CB8AC3E}">
        <p14:creationId xmlns:p14="http://schemas.microsoft.com/office/powerpoint/2010/main" val="3343619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138866"/>
            <a:ext cx="11738348" cy="1200329"/>
          </a:xfrm>
          <a:prstGeom prst="rect">
            <a:avLst/>
          </a:prstGeom>
          <a:noFill/>
        </p:spPr>
        <p:txBody>
          <a:bodyPr wrap="square" rtlCol="0">
            <a:spAutoFit/>
          </a:bodyPr>
          <a:lstStyle/>
          <a:p>
            <a:pPr algn="just"/>
            <a:r>
              <a:rPr lang="es-ES" sz="2400" dirty="0"/>
              <a:t> </a:t>
            </a:r>
            <a:endParaRPr lang="es-ES" sz="2400" b="1" dirty="0"/>
          </a:p>
          <a:p>
            <a:pPr algn="just"/>
            <a:endParaRPr lang="es-EC" sz="2400" dirty="0"/>
          </a:p>
          <a:p>
            <a:pPr algn="just"/>
            <a:endParaRPr lang="es-ES" sz="2400" dirty="0"/>
          </a:p>
        </p:txBody>
      </p:sp>
      <p:sp>
        <p:nvSpPr>
          <p:cNvPr id="12" name="Título 1"/>
          <p:cNvSpPr txBox="1">
            <a:spLocks/>
          </p:cNvSpPr>
          <p:nvPr/>
        </p:nvSpPr>
        <p:spPr>
          <a:xfrm>
            <a:off x="480789" y="602470"/>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400" b="1" dirty="0">
                <a:latin typeface="Arial" panose="020B0604020202020204" pitchFamily="34" charset="0"/>
                <a:cs typeface="Arial" panose="020B0604020202020204" pitchFamily="34" charset="0"/>
              </a:rPr>
              <a:t>Procedimiento para Puesta en Operación</a:t>
            </a:r>
          </a:p>
        </p:txBody>
      </p:sp>
      <p:graphicFrame>
        <p:nvGraphicFramePr>
          <p:cNvPr id="2" name="Diagrama 1">
            <a:extLst>
              <a:ext uri="{FF2B5EF4-FFF2-40B4-BE49-F238E27FC236}">
                <a16:creationId xmlns:a16="http://schemas.microsoft.com/office/drawing/2014/main" id="{31D9D422-24E6-4709-B299-1FB67B0A08C0}"/>
              </a:ext>
            </a:extLst>
          </p:cNvPr>
          <p:cNvGraphicFramePr/>
          <p:nvPr>
            <p:extLst>
              <p:ext uri="{D42A27DB-BD31-4B8C-83A1-F6EECF244321}">
                <p14:modId xmlns:p14="http://schemas.microsoft.com/office/powerpoint/2010/main" val="2366088545"/>
              </p:ext>
            </p:extLst>
          </p:nvPr>
        </p:nvGraphicFramePr>
        <p:xfrm>
          <a:off x="628650" y="901148"/>
          <a:ext cx="10929938" cy="5342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ítulo 1">
            <a:extLst>
              <a:ext uri="{FF2B5EF4-FFF2-40B4-BE49-F238E27FC236}">
                <a16:creationId xmlns:a16="http://schemas.microsoft.com/office/drawing/2014/main" id="{1402B675-DB92-4D85-8CD5-2E8A786907B3}"/>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PUESTA EN OPERACIÓN DEL SISTEMA DF</a:t>
            </a:r>
          </a:p>
        </p:txBody>
      </p:sp>
    </p:spTree>
    <p:extLst>
      <p:ext uri="{BB962C8B-B14F-4D97-AF65-F5344CB8AC3E}">
        <p14:creationId xmlns:p14="http://schemas.microsoft.com/office/powerpoint/2010/main" val="4124718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 name="Título 4">
            <a:extLst>
              <a:ext uri="{FF2B5EF4-FFF2-40B4-BE49-F238E27FC236}">
                <a16:creationId xmlns:a16="http://schemas.microsoft.com/office/drawing/2014/main" id="{2D1DB100-FDE2-42F4-AEE2-3FA73A07CC3E}"/>
              </a:ext>
            </a:extLst>
          </p:cNvPr>
          <p:cNvSpPr>
            <a:spLocks noGrp="1"/>
          </p:cNvSpPr>
          <p:nvPr>
            <p:ph type="title"/>
          </p:nvPr>
        </p:nvSpPr>
        <p:spPr/>
        <p:txBody>
          <a:bodyPr/>
          <a:lstStyle/>
          <a:p>
            <a:r>
              <a:rPr lang="es-EC" dirty="0"/>
              <a:t>PRUEBAS DEL SISTEMA DF</a:t>
            </a:r>
          </a:p>
        </p:txBody>
      </p:sp>
      <p:pic>
        <p:nvPicPr>
          <p:cNvPr id="10" name="Imagen 9">
            <a:extLst>
              <a:ext uri="{FF2B5EF4-FFF2-40B4-BE49-F238E27FC236}">
                <a16:creationId xmlns:a16="http://schemas.microsoft.com/office/drawing/2014/main" id="{452DA8B8-CFD6-4E9D-A71C-24D2B49413A4}"/>
              </a:ext>
            </a:extLst>
          </p:cNvPr>
          <p:cNvPicPr>
            <a:picLocks noChangeAspect="1"/>
          </p:cNvPicPr>
          <p:nvPr/>
        </p:nvPicPr>
        <p:blipFill>
          <a:blip r:embed="rId3"/>
          <a:stretch>
            <a:fillRect/>
          </a:stretch>
        </p:blipFill>
        <p:spPr>
          <a:xfrm>
            <a:off x="524393" y="1440647"/>
            <a:ext cx="4706827" cy="2723348"/>
          </a:xfrm>
          <a:prstGeom prst="rect">
            <a:avLst/>
          </a:prstGeom>
        </p:spPr>
      </p:pic>
      <p:pic>
        <p:nvPicPr>
          <p:cNvPr id="24" name="Imagen 23">
            <a:extLst>
              <a:ext uri="{FF2B5EF4-FFF2-40B4-BE49-F238E27FC236}">
                <a16:creationId xmlns:a16="http://schemas.microsoft.com/office/drawing/2014/main" id="{F60FBB71-E5D9-476C-B492-9746D3F4A7F9}"/>
              </a:ext>
            </a:extLst>
          </p:cNvPr>
          <p:cNvPicPr/>
          <p:nvPr/>
        </p:nvPicPr>
        <p:blipFill>
          <a:blip r:embed="rId4"/>
          <a:stretch>
            <a:fillRect/>
          </a:stretch>
        </p:blipFill>
        <p:spPr>
          <a:xfrm>
            <a:off x="738733" y="4264288"/>
            <a:ext cx="4059963" cy="2284960"/>
          </a:xfrm>
          <a:prstGeom prst="rect">
            <a:avLst/>
          </a:prstGeom>
        </p:spPr>
      </p:pic>
      <p:graphicFrame>
        <p:nvGraphicFramePr>
          <p:cNvPr id="11" name="Tabla 10">
            <a:extLst>
              <a:ext uri="{FF2B5EF4-FFF2-40B4-BE49-F238E27FC236}">
                <a16:creationId xmlns:a16="http://schemas.microsoft.com/office/drawing/2014/main" id="{2882EEB6-4E87-4789-926C-E971812DBE85}"/>
              </a:ext>
            </a:extLst>
          </p:cNvPr>
          <p:cNvGraphicFramePr>
            <a:graphicFrameLocks noGrp="1"/>
          </p:cNvGraphicFramePr>
          <p:nvPr>
            <p:extLst>
              <p:ext uri="{D42A27DB-BD31-4B8C-83A1-F6EECF244321}">
                <p14:modId xmlns:p14="http://schemas.microsoft.com/office/powerpoint/2010/main" val="604615636"/>
              </p:ext>
            </p:extLst>
          </p:nvPr>
        </p:nvGraphicFramePr>
        <p:xfrm>
          <a:off x="5710279" y="1643065"/>
          <a:ext cx="5643521" cy="4055357"/>
        </p:xfrm>
        <a:graphic>
          <a:graphicData uri="http://schemas.openxmlformats.org/drawingml/2006/table">
            <a:tbl>
              <a:tblPr firstRow="1" firstCol="1" bandRow="1">
                <a:tableStyleId>{F5AB1C69-6EDB-4FF4-983F-18BD219EF322}</a:tableStyleId>
              </a:tblPr>
              <a:tblGrid>
                <a:gridCol w="1154583">
                  <a:extLst>
                    <a:ext uri="{9D8B030D-6E8A-4147-A177-3AD203B41FA5}">
                      <a16:colId xmlns:a16="http://schemas.microsoft.com/office/drawing/2014/main" val="2510764106"/>
                    </a:ext>
                  </a:extLst>
                </a:gridCol>
                <a:gridCol w="2821308">
                  <a:extLst>
                    <a:ext uri="{9D8B030D-6E8A-4147-A177-3AD203B41FA5}">
                      <a16:colId xmlns:a16="http://schemas.microsoft.com/office/drawing/2014/main" val="1415163142"/>
                    </a:ext>
                  </a:extLst>
                </a:gridCol>
                <a:gridCol w="1667630">
                  <a:extLst>
                    <a:ext uri="{9D8B030D-6E8A-4147-A177-3AD203B41FA5}">
                      <a16:colId xmlns:a16="http://schemas.microsoft.com/office/drawing/2014/main" val="3311003744"/>
                    </a:ext>
                  </a:extLst>
                </a:gridCol>
              </a:tblGrid>
              <a:tr h="273615">
                <a:tc>
                  <a:txBody>
                    <a:bodyPr/>
                    <a:lstStyle/>
                    <a:p>
                      <a:pPr algn="ctr">
                        <a:lnSpc>
                          <a:spcPct val="115000"/>
                        </a:lnSpc>
                        <a:spcAft>
                          <a:spcPts val="0"/>
                        </a:spcAft>
                      </a:pPr>
                      <a:r>
                        <a:rPr lang="es-EC" sz="1000">
                          <a:effectLst/>
                        </a:rPr>
                        <a:t>Estado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Parámetro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1118126"/>
                  </a:ext>
                </a:extLst>
              </a:tr>
              <a:tr h="409685">
                <a:tc>
                  <a:txBody>
                    <a:bodyPr/>
                    <a:lstStyle/>
                    <a:p>
                      <a:pPr algn="just">
                        <a:lnSpc>
                          <a:spcPct val="115000"/>
                        </a:lnSpc>
                        <a:spcAft>
                          <a:spcPts val="0"/>
                        </a:spcAft>
                      </a:pPr>
                      <a:r>
                        <a:rPr lang="es-EC" sz="10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Frecuencia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10 MHz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2282383"/>
                  </a:ext>
                </a:extLst>
              </a:tr>
              <a:tr h="424430">
                <a:tc>
                  <a:txBody>
                    <a:bodyPr/>
                    <a:lstStyle/>
                    <a:p>
                      <a:pPr algn="just">
                        <a:lnSpc>
                          <a:spcPct val="115000"/>
                        </a:lnSpc>
                        <a:spcAft>
                          <a:spcPts val="0"/>
                        </a:spcAft>
                      </a:pPr>
                      <a:r>
                        <a:rPr lang="es-EC" sz="10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Ancho de Banda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250 kHz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7477661"/>
                  </a:ext>
                </a:extLst>
              </a:tr>
              <a:tr h="424430">
                <a:tc>
                  <a:txBody>
                    <a:bodyPr/>
                    <a:lstStyle/>
                    <a:p>
                      <a:pPr algn="just">
                        <a:lnSpc>
                          <a:spcPct val="115000"/>
                        </a:lnSpc>
                        <a:spcAft>
                          <a:spcPts val="0"/>
                        </a:spcAft>
                      </a:pPr>
                      <a:r>
                        <a:rPr lang="es-EC" sz="1000">
                          <a:effectLst/>
                        </a:rPr>
                        <a:t>Seteados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Demodulación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FM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888608"/>
                  </a:ext>
                </a:extLst>
              </a:tr>
              <a:tr h="409685">
                <a:tc>
                  <a:txBody>
                    <a:bodyPr/>
                    <a:lstStyle/>
                    <a:p>
                      <a:pPr algn="just">
                        <a:lnSpc>
                          <a:spcPct val="115000"/>
                        </a:lnSpc>
                        <a:spcAft>
                          <a:spcPts val="0"/>
                        </a:spcAft>
                      </a:pPr>
                      <a:r>
                        <a:rPr lang="es-EC" sz="10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SPAN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2000 kHz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9746484"/>
                  </a:ext>
                </a:extLst>
              </a:tr>
              <a:tr h="564291">
                <a:tc>
                  <a:txBody>
                    <a:bodyPr/>
                    <a:lstStyle/>
                    <a:p>
                      <a:pPr algn="just">
                        <a:lnSpc>
                          <a:spcPct val="115000"/>
                        </a:lnSpc>
                        <a:spcAft>
                          <a:spcPts val="0"/>
                        </a:spcAft>
                      </a:pPr>
                      <a:r>
                        <a:rPr lang="es-EC" sz="10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dirty="0">
                          <a:effectLst/>
                        </a:rPr>
                        <a:t>STEP</a:t>
                      </a:r>
                      <a:endParaRPr lang="es-EC" sz="1100" dirty="0">
                        <a:effectLst/>
                      </a:endParaRPr>
                    </a:p>
                    <a:p>
                      <a:pPr algn="ctr">
                        <a:lnSpc>
                          <a:spcPct val="115000"/>
                        </a:lnSpc>
                        <a:spcAft>
                          <a:spcPts val="0"/>
                        </a:spcAft>
                      </a:pPr>
                      <a:r>
                        <a:rPr lang="es-EC" sz="1000" dirty="0">
                          <a:effectLst/>
                        </a:rPr>
                        <a:t>Tiempo de medida DF</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5 kHz</a:t>
                      </a:r>
                      <a:endParaRPr lang="es-EC" sz="1100">
                        <a:effectLst/>
                      </a:endParaRPr>
                    </a:p>
                    <a:p>
                      <a:pPr algn="ctr">
                        <a:lnSpc>
                          <a:spcPct val="115000"/>
                        </a:lnSpc>
                        <a:spcAft>
                          <a:spcPts val="0"/>
                        </a:spcAft>
                      </a:pPr>
                      <a:r>
                        <a:rPr lang="es-EC" sz="1000">
                          <a:effectLst/>
                        </a:rPr>
                        <a:t>0.1s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8130722"/>
                  </a:ext>
                </a:extLst>
              </a:tr>
              <a:tr h="409685">
                <a:tc>
                  <a:txBody>
                    <a:bodyPr/>
                    <a:lstStyle/>
                    <a:p>
                      <a:pPr algn="just">
                        <a:lnSpc>
                          <a:spcPct val="115000"/>
                        </a:lnSpc>
                        <a:spcAft>
                          <a:spcPts val="0"/>
                        </a:spcAft>
                      </a:pPr>
                      <a:r>
                        <a:rPr lang="es-EC" sz="10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Azimuth</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271°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5317508"/>
                  </a:ext>
                </a:extLst>
              </a:tr>
              <a:tr h="424430">
                <a:tc>
                  <a:txBody>
                    <a:bodyPr/>
                    <a:lstStyle/>
                    <a:p>
                      <a:pPr algn="just">
                        <a:lnSpc>
                          <a:spcPct val="115000"/>
                        </a:lnSpc>
                        <a:spcAft>
                          <a:spcPts val="0"/>
                        </a:spcAft>
                      </a:pPr>
                      <a:r>
                        <a:rPr lang="es-EC" sz="10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Calidad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79.1°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4609238"/>
                  </a:ext>
                </a:extLst>
              </a:tr>
              <a:tr h="290676">
                <a:tc>
                  <a:txBody>
                    <a:bodyPr/>
                    <a:lstStyle/>
                    <a:p>
                      <a:pPr algn="just">
                        <a:lnSpc>
                          <a:spcPct val="115000"/>
                        </a:lnSpc>
                        <a:spcAft>
                          <a:spcPts val="0"/>
                        </a:spcAft>
                      </a:pPr>
                      <a:r>
                        <a:rPr lang="es-EC" sz="1000">
                          <a:effectLst/>
                        </a:rPr>
                        <a:t>Obtenidos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Ancho de Banda DF</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3000 Hz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8389477"/>
                  </a:ext>
                </a:extLst>
              </a:tr>
              <a:tr h="424430">
                <a:tc>
                  <a:txBody>
                    <a:bodyPr/>
                    <a:lstStyle/>
                    <a:p>
                      <a:pPr algn="just">
                        <a:lnSpc>
                          <a:spcPct val="115000"/>
                        </a:lnSpc>
                        <a:spcAft>
                          <a:spcPts val="0"/>
                        </a:spcAft>
                      </a:pPr>
                      <a:r>
                        <a:rPr lang="es-EC" sz="10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a:effectLst/>
                        </a:rPr>
                        <a:t>Nivel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dirty="0">
                          <a:effectLst/>
                        </a:rPr>
                        <a:t>83.4 </a:t>
                      </a:r>
                      <a:r>
                        <a:rPr lang="es-EC" sz="1000" dirty="0" err="1">
                          <a:effectLst/>
                        </a:rPr>
                        <a:t>dBuV</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2710105"/>
                  </a:ext>
                </a:extLst>
              </a:tr>
            </a:tbl>
          </a:graphicData>
        </a:graphic>
      </p:graphicFrame>
      <p:sp>
        <p:nvSpPr>
          <p:cNvPr id="9" name="Título 1">
            <a:extLst>
              <a:ext uri="{FF2B5EF4-FFF2-40B4-BE49-F238E27FC236}">
                <a16:creationId xmlns:a16="http://schemas.microsoft.com/office/drawing/2014/main" id="{66B02CE3-82CF-4941-8220-384D3989C7E1}"/>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a:latin typeface="Arial" panose="020B0604020202020204" pitchFamily="34" charset="0"/>
                <a:cs typeface="Arial" panose="020B0604020202020204" pitchFamily="34" charset="0"/>
              </a:rPr>
              <a:t>PUESTA EN OPERACIÓN DEL SISTEMA DF</a:t>
            </a:r>
            <a:endParaRPr lang="es-EC"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983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Título 2">
            <a:extLst>
              <a:ext uri="{FF2B5EF4-FFF2-40B4-BE49-F238E27FC236}">
                <a16:creationId xmlns:a16="http://schemas.microsoft.com/office/drawing/2014/main" id="{A13D8F68-2C48-4A53-B2EC-1EF44665B07F}"/>
              </a:ext>
            </a:extLst>
          </p:cNvPr>
          <p:cNvSpPr>
            <a:spLocks noGrp="1"/>
          </p:cNvSpPr>
          <p:nvPr>
            <p:ph type="title"/>
          </p:nvPr>
        </p:nvSpPr>
        <p:spPr>
          <a:xfrm>
            <a:off x="838200" y="365125"/>
            <a:ext cx="10515600" cy="1325563"/>
          </a:xfrm>
        </p:spPr>
        <p:txBody>
          <a:bodyPr/>
          <a:lstStyle/>
          <a:p>
            <a:r>
              <a:rPr lang="es-EC" dirty="0"/>
              <a:t>ENTORNO DE PROGRAMACIÓN</a:t>
            </a:r>
          </a:p>
        </p:txBody>
      </p:sp>
      <p:pic>
        <p:nvPicPr>
          <p:cNvPr id="3074" name="Picture 2" descr="Resultado de imagen para VISUAL STUDIO">
            <a:extLst>
              <a:ext uri="{FF2B5EF4-FFF2-40B4-BE49-F238E27FC236}">
                <a16:creationId xmlns:a16="http://schemas.microsoft.com/office/drawing/2014/main" id="{E0F62E15-4E73-4112-A2CF-7C670F6FB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313" y="3858931"/>
            <a:ext cx="5148263" cy="25575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n relacionada">
            <a:extLst>
              <a:ext uri="{FF2B5EF4-FFF2-40B4-BE49-F238E27FC236}">
                <a16:creationId xmlns:a16="http://schemas.microsoft.com/office/drawing/2014/main" id="{6A12BB64-4886-481E-B160-BD68DEC37F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454" y="4077819"/>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7F2CFC22-11CC-4E32-B58C-C4EA54545DB6}"/>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DESARROLLO DEL SOFTWARE</a:t>
            </a:r>
          </a:p>
        </p:txBody>
      </p:sp>
      <p:sp>
        <p:nvSpPr>
          <p:cNvPr id="11" name="Rectángulo redondeado 17">
            <a:extLst>
              <a:ext uri="{FF2B5EF4-FFF2-40B4-BE49-F238E27FC236}">
                <a16:creationId xmlns:a16="http://schemas.microsoft.com/office/drawing/2014/main" id="{A7597A32-2807-49FF-BFE8-7132AE75FE5F}"/>
              </a:ext>
            </a:extLst>
          </p:cNvPr>
          <p:cNvSpPr/>
          <p:nvPr/>
        </p:nvSpPr>
        <p:spPr>
          <a:xfrm>
            <a:off x="1762539" y="4224056"/>
            <a:ext cx="1905001" cy="1641544"/>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2" name="Rectángulo redondeado 17">
            <a:extLst>
              <a:ext uri="{FF2B5EF4-FFF2-40B4-BE49-F238E27FC236}">
                <a16:creationId xmlns:a16="http://schemas.microsoft.com/office/drawing/2014/main" id="{276A2245-C77B-4533-BDC5-B5EFCF75C926}"/>
              </a:ext>
            </a:extLst>
          </p:cNvPr>
          <p:cNvSpPr/>
          <p:nvPr/>
        </p:nvSpPr>
        <p:spPr>
          <a:xfrm>
            <a:off x="4858010" y="4026867"/>
            <a:ext cx="4511277" cy="1955952"/>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20" name="Título 2">
            <a:extLst>
              <a:ext uri="{FF2B5EF4-FFF2-40B4-BE49-F238E27FC236}">
                <a16:creationId xmlns:a16="http://schemas.microsoft.com/office/drawing/2014/main" id="{286F72B4-E02D-43ED-8293-4A95DB1C969E}"/>
              </a:ext>
            </a:extLst>
          </p:cNvPr>
          <p:cNvSpPr txBox="1">
            <a:spLocks/>
          </p:cNvSpPr>
          <p:nvPr/>
        </p:nvSpPr>
        <p:spPr>
          <a:xfrm>
            <a:off x="1928196" y="1906277"/>
            <a:ext cx="4035282" cy="1325563"/>
          </a:xfrm>
          <a:prstGeom prst="rect">
            <a:avLst/>
          </a:prstGeom>
          <a:solidFill>
            <a:schemeClr val="accent1">
              <a:lumMod val="60000"/>
              <a:lumOff val="40000"/>
            </a:schemeClr>
          </a:solidFill>
          <a:ln>
            <a:solidFill>
              <a:schemeClr val="accent1">
                <a:lumMod val="60000"/>
                <a:lumOff val="4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dirty="0"/>
              <a:t>Comandos SCPI</a:t>
            </a:r>
          </a:p>
        </p:txBody>
      </p:sp>
      <p:sp>
        <p:nvSpPr>
          <p:cNvPr id="21" name="Rectángulo 20">
            <a:extLst>
              <a:ext uri="{FF2B5EF4-FFF2-40B4-BE49-F238E27FC236}">
                <a16:creationId xmlns:a16="http://schemas.microsoft.com/office/drawing/2014/main" id="{7A84E973-CAC4-456B-BB87-E60695415065}"/>
              </a:ext>
            </a:extLst>
          </p:cNvPr>
          <p:cNvSpPr/>
          <p:nvPr/>
        </p:nvSpPr>
        <p:spPr>
          <a:xfrm>
            <a:off x="4841445" y="1859376"/>
            <a:ext cx="4703998" cy="1419363"/>
          </a:xfrm>
          <a:prstGeom prst="rect">
            <a:avLst/>
          </a:prstGeom>
        </p:spPr>
        <p:txBody>
          <a:bodyPr wrap="square">
            <a:spAutoFit/>
          </a:bodyPr>
          <a:lstStyle/>
          <a:p>
            <a:pPr indent="270510" algn="ctr">
              <a:lnSpc>
                <a:spcPct val="115000"/>
              </a:lnSpc>
              <a:spcAft>
                <a:spcPts val="800"/>
              </a:spcAft>
            </a:pPr>
            <a:r>
              <a:rPr lang="en-US"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frequency 10 MHz</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indent="270510" algn="ctr">
              <a:lnSpc>
                <a:spcPct val="115000"/>
              </a:lnSpc>
              <a:spcAft>
                <a:spcPts val="800"/>
              </a:spcAft>
            </a:pPr>
            <a:r>
              <a:rPr lang="en-US"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demodulation FM</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indent="270510" algn="ctr">
              <a:lnSpc>
                <a:spcPct val="200000"/>
              </a:lnSpc>
              <a:spcAft>
                <a:spcPts val="800"/>
              </a:spcAft>
            </a:pPr>
            <a:r>
              <a:rPr lang="en-US"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bandwidth 250 </a:t>
            </a:r>
            <a:r>
              <a:rPr lang="en-US"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KHz</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ángulo redondeado 17">
            <a:extLst>
              <a:ext uri="{FF2B5EF4-FFF2-40B4-BE49-F238E27FC236}">
                <a16:creationId xmlns:a16="http://schemas.microsoft.com/office/drawing/2014/main" id="{13FB9933-0E09-40BB-9C16-6D47E9AEDB4E}"/>
              </a:ext>
            </a:extLst>
          </p:cNvPr>
          <p:cNvSpPr/>
          <p:nvPr/>
        </p:nvSpPr>
        <p:spPr>
          <a:xfrm>
            <a:off x="1762539" y="1583283"/>
            <a:ext cx="7010400" cy="1955952"/>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Tree>
    <p:extLst>
      <p:ext uri="{BB962C8B-B14F-4D97-AF65-F5344CB8AC3E}">
        <p14:creationId xmlns:p14="http://schemas.microsoft.com/office/powerpoint/2010/main" val="759973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2" name="Título 1"/>
          <p:cNvSpPr txBox="1">
            <a:spLocks/>
          </p:cNvSpPr>
          <p:nvPr/>
        </p:nvSpPr>
        <p:spPr>
          <a:xfrm>
            <a:off x="367933" y="789726"/>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b="1" dirty="0">
                <a:latin typeface="Arial" panose="020B0604020202020204" pitchFamily="34" charset="0"/>
                <a:cs typeface="Arial" panose="020B0604020202020204" pitchFamily="34" charset="0"/>
              </a:rPr>
              <a:t>SOCKET </a:t>
            </a:r>
          </a:p>
        </p:txBody>
      </p:sp>
      <p:pic>
        <p:nvPicPr>
          <p:cNvPr id="10" name="Imagen 9">
            <a:extLst>
              <a:ext uri="{FF2B5EF4-FFF2-40B4-BE49-F238E27FC236}">
                <a16:creationId xmlns:a16="http://schemas.microsoft.com/office/drawing/2014/main" id="{C0DC3BB7-62F2-432E-A53F-B2BC83CDC83D}"/>
              </a:ext>
            </a:extLst>
          </p:cNvPr>
          <p:cNvPicPr/>
          <p:nvPr/>
        </p:nvPicPr>
        <p:blipFill>
          <a:blip r:embed="rId3"/>
          <a:stretch>
            <a:fillRect/>
          </a:stretch>
        </p:blipFill>
        <p:spPr>
          <a:xfrm>
            <a:off x="1844465" y="4600214"/>
            <a:ext cx="1864360" cy="1689100"/>
          </a:xfrm>
          <a:prstGeom prst="rect">
            <a:avLst/>
          </a:prstGeom>
        </p:spPr>
      </p:pic>
      <p:pic>
        <p:nvPicPr>
          <p:cNvPr id="11" name="Imagen 10">
            <a:extLst>
              <a:ext uri="{FF2B5EF4-FFF2-40B4-BE49-F238E27FC236}">
                <a16:creationId xmlns:a16="http://schemas.microsoft.com/office/drawing/2014/main" id="{4214AAB6-77AB-45E8-999B-8E52D94D2FC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1590" y="1248076"/>
            <a:ext cx="4474845" cy="4999355"/>
          </a:xfrm>
          <a:prstGeom prst="rect">
            <a:avLst/>
          </a:prstGeom>
          <a:noFill/>
          <a:ln>
            <a:noFill/>
          </a:ln>
        </p:spPr>
      </p:pic>
      <p:sp>
        <p:nvSpPr>
          <p:cNvPr id="8" name="Título 1">
            <a:extLst>
              <a:ext uri="{FF2B5EF4-FFF2-40B4-BE49-F238E27FC236}">
                <a16:creationId xmlns:a16="http://schemas.microsoft.com/office/drawing/2014/main" id="{24024FB1-BD43-4B75-934E-5D2CB152D4FB}"/>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DESARROLLO DEL SOFTWARE</a:t>
            </a:r>
          </a:p>
        </p:txBody>
      </p:sp>
    </p:spTree>
    <p:extLst>
      <p:ext uri="{BB962C8B-B14F-4D97-AF65-F5344CB8AC3E}">
        <p14:creationId xmlns:p14="http://schemas.microsoft.com/office/powerpoint/2010/main" val="1556891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CONTENIDO GENERAL</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1533655888"/>
              </p:ext>
            </p:extLst>
          </p:nvPr>
        </p:nvGraphicFramePr>
        <p:xfrm>
          <a:off x="925570" y="1090906"/>
          <a:ext cx="1043154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840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pic>
        <p:nvPicPr>
          <p:cNvPr id="8" name="Imagen 7">
            <a:extLst>
              <a:ext uri="{FF2B5EF4-FFF2-40B4-BE49-F238E27FC236}">
                <a16:creationId xmlns:a16="http://schemas.microsoft.com/office/drawing/2014/main" id="{09EEF063-99D4-46E4-9153-C2FBCDED763D}"/>
              </a:ext>
            </a:extLst>
          </p:cNvPr>
          <p:cNvPicPr/>
          <p:nvPr/>
        </p:nvPicPr>
        <p:blipFill rotWithShape="1">
          <a:blip r:embed="rId3">
            <a:extLst>
              <a:ext uri="{28A0092B-C50C-407E-A947-70E740481C1C}">
                <a14:useLocalDpi xmlns:a14="http://schemas.microsoft.com/office/drawing/2010/main" val="0"/>
              </a:ext>
            </a:extLst>
          </a:blip>
          <a:srcRect l="22074" r="22053"/>
          <a:stretch/>
        </p:blipFill>
        <p:spPr bwMode="auto">
          <a:xfrm>
            <a:off x="2418624" y="1463519"/>
            <a:ext cx="8002664" cy="4971778"/>
          </a:xfrm>
          <a:prstGeom prst="rect">
            <a:avLst/>
          </a:prstGeom>
          <a:noFill/>
          <a:ln>
            <a:noFill/>
          </a:ln>
          <a:extLst>
            <a:ext uri="{53640926-AAD7-44D8-BBD7-CCE9431645EC}">
              <a14:shadowObscured xmlns:a14="http://schemas.microsoft.com/office/drawing/2010/main"/>
            </a:ext>
          </a:extLst>
        </p:spPr>
      </p:pic>
      <p:sp>
        <p:nvSpPr>
          <p:cNvPr id="9" name="Título 1">
            <a:extLst>
              <a:ext uri="{FF2B5EF4-FFF2-40B4-BE49-F238E27FC236}">
                <a16:creationId xmlns:a16="http://schemas.microsoft.com/office/drawing/2014/main" id="{75C9606D-EEC9-4DEB-9D34-E1CEA2EA0FBD}"/>
              </a:ext>
            </a:extLst>
          </p:cNvPr>
          <p:cNvSpPr txBox="1">
            <a:spLocks/>
          </p:cNvSpPr>
          <p:nvPr/>
        </p:nvSpPr>
        <p:spPr>
          <a:xfrm>
            <a:off x="838200" y="927123"/>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b="1" dirty="0">
                <a:latin typeface="Arial" panose="020B0604020202020204" pitchFamily="34" charset="0"/>
                <a:cs typeface="Arial" panose="020B0604020202020204" pitchFamily="34" charset="0"/>
              </a:rPr>
              <a:t>CLASES PRINCIPALES </a:t>
            </a:r>
          </a:p>
        </p:txBody>
      </p:sp>
      <p:sp>
        <p:nvSpPr>
          <p:cNvPr id="7" name="Título 1">
            <a:extLst>
              <a:ext uri="{FF2B5EF4-FFF2-40B4-BE49-F238E27FC236}">
                <a16:creationId xmlns:a16="http://schemas.microsoft.com/office/drawing/2014/main" id="{54300A01-3A23-4FDC-A3C1-BDA43A7A638A}"/>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DESARROLLO DEL SOFTWARE</a:t>
            </a:r>
          </a:p>
        </p:txBody>
      </p:sp>
    </p:spTree>
    <p:extLst>
      <p:ext uri="{BB962C8B-B14F-4D97-AF65-F5344CB8AC3E}">
        <p14:creationId xmlns:p14="http://schemas.microsoft.com/office/powerpoint/2010/main" val="182472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pic>
        <p:nvPicPr>
          <p:cNvPr id="7" name="Imagen 6">
            <a:extLst>
              <a:ext uri="{FF2B5EF4-FFF2-40B4-BE49-F238E27FC236}">
                <a16:creationId xmlns:a16="http://schemas.microsoft.com/office/drawing/2014/main" id="{028AD26F-EC58-428A-9E94-3105A84609D9}"/>
              </a:ext>
            </a:extLst>
          </p:cNvPr>
          <p:cNvPicPr/>
          <p:nvPr/>
        </p:nvPicPr>
        <p:blipFill rotWithShape="1">
          <a:blip r:embed="rId3">
            <a:extLst>
              <a:ext uri="{28A0092B-C50C-407E-A947-70E740481C1C}">
                <a14:useLocalDpi xmlns:a14="http://schemas.microsoft.com/office/drawing/2010/main" val="0"/>
              </a:ext>
            </a:extLst>
          </a:blip>
          <a:srcRect t="6015" b="12260"/>
          <a:stretch/>
        </p:blipFill>
        <p:spPr bwMode="auto">
          <a:xfrm>
            <a:off x="651369" y="1247752"/>
            <a:ext cx="10889261" cy="5283677"/>
          </a:xfrm>
          <a:prstGeom prst="rect">
            <a:avLst/>
          </a:prstGeom>
          <a:noFill/>
          <a:ln>
            <a:noFill/>
          </a:ln>
          <a:extLst>
            <a:ext uri="{53640926-AAD7-44D8-BBD7-CCE9431645EC}">
              <a14:shadowObscured xmlns:a14="http://schemas.microsoft.com/office/drawing/2010/main"/>
            </a:ext>
          </a:extLst>
        </p:spPr>
      </p:pic>
      <p:sp>
        <p:nvSpPr>
          <p:cNvPr id="10" name="Título 1">
            <a:extLst>
              <a:ext uri="{FF2B5EF4-FFF2-40B4-BE49-F238E27FC236}">
                <a16:creationId xmlns:a16="http://schemas.microsoft.com/office/drawing/2014/main" id="{6919FA17-9F0E-49A5-B804-A26999496805}"/>
              </a:ext>
            </a:extLst>
          </p:cNvPr>
          <p:cNvSpPr txBox="1">
            <a:spLocks/>
          </p:cNvSpPr>
          <p:nvPr/>
        </p:nvSpPr>
        <p:spPr>
          <a:xfrm>
            <a:off x="1162156" y="644963"/>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b="1" dirty="0">
                <a:latin typeface="Arial" panose="020B0604020202020204" pitchFamily="34" charset="0"/>
                <a:cs typeface="Arial" panose="020B0604020202020204" pitchFamily="34" charset="0"/>
              </a:rPr>
              <a:t>INTERFAZ GRÁFICA</a:t>
            </a:r>
          </a:p>
        </p:txBody>
      </p:sp>
      <p:sp>
        <p:nvSpPr>
          <p:cNvPr id="8" name="Título 1">
            <a:extLst>
              <a:ext uri="{FF2B5EF4-FFF2-40B4-BE49-F238E27FC236}">
                <a16:creationId xmlns:a16="http://schemas.microsoft.com/office/drawing/2014/main" id="{9940B85E-3490-4CBD-81A3-2F0C4077852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DESARROLLO DEL SOFTWARE</a:t>
            </a:r>
          </a:p>
        </p:txBody>
      </p:sp>
    </p:spTree>
    <p:extLst>
      <p:ext uri="{BB962C8B-B14F-4D97-AF65-F5344CB8AC3E}">
        <p14:creationId xmlns:p14="http://schemas.microsoft.com/office/powerpoint/2010/main" val="1533162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545" y="966923"/>
            <a:ext cx="10515600" cy="536396"/>
          </a:xfrm>
        </p:spPr>
        <p:txBody>
          <a:bodyPr>
            <a:normAutofit/>
          </a:bodyPr>
          <a:lstStyle/>
          <a:p>
            <a:pPr algn="ctr"/>
            <a:r>
              <a:rPr lang="es-EC" sz="2800" b="1" dirty="0">
                <a:latin typeface="Arial" panose="020B0604020202020204" pitchFamily="34" charset="0"/>
                <a:cs typeface="Arial" panose="020B0604020202020204" pitchFamily="34" charset="0"/>
              </a:rPr>
              <a:t>PRUEBAS DEL SISTEMA COMPLETO</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pic>
        <p:nvPicPr>
          <p:cNvPr id="9" name="Imagen 8">
            <a:extLst>
              <a:ext uri="{FF2B5EF4-FFF2-40B4-BE49-F238E27FC236}">
                <a16:creationId xmlns:a16="http://schemas.microsoft.com/office/drawing/2014/main" id="{A6B7437B-1082-4491-90A4-70F2477924B1}"/>
              </a:ext>
            </a:extLst>
          </p:cNvPr>
          <p:cNvPicPr/>
          <p:nvPr/>
        </p:nvPicPr>
        <p:blipFill rotWithShape="1">
          <a:blip r:embed="rId3" cstate="print">
            <a:extLst>
              <a:ext uri="{28A0092B-C50C-407E-A947-70E740481C1C}">
                <a14:useLocalDpi xmlns:a14="http://schemas.microsoft.com/office/drawing/2010/main" val="0"/>
              </a:ext>
            </a:extLst>
          </a:blip>
          <a:srcRect t="2126" b="10686"/>
          <a:stretch/>
        </p:blipFill>
        <p:spPr bwMode="auto">
          <a:xfrm>
            <a:off x="520545" y="1976133"/>
            <a:ext cx="5263515" cy="3441700"/>
          </a:xfrm>
          <a:prstGeom prst="rect">
            <a:avLst/>
          </a:prstGeom>
          <a:noFill/>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68830772-3117-45C9-87D0-0C17B78E0FB5}"/>
              </a:ext>
            </a:extLst>
          </p:cNvPr>
          <p:cNvPicPr/>
          <p:nvPr/>
        </p:nvPicPr>
        <p:blipFill rotWithShape="1">
          <a:blip r:embed="rId4">
            <a:extLst>
              <a:ext uri="{28A0092B-C50C-407E-A947-70E740481C1C}">
                <a14:useLocalDpi xmlns:a14="http://schemas.microsoft.com/office/drawing/2010/main" val="0"/>
              </a:ext>
            </a:extLst>
          </a:blip>
          <a:srcRect t="5389" b="8657"/>
          <a:stretch/>
        </p:blipFill>
        <p:spPr bwMode="auto">
          <a:xfrm>
            <a:off x="5901777" y="1976137"/>
            <a:ext cx="6144448" cy="3441696"/>
          </a:xfrm>
          <a:prstGeom prst="rect">
            <a:avLst/>
          </a:prstGeom>
          <a:noFill/>
          <a:ln>
            <a:noFill/>
          </a:ln>
          <a:extLst>
            <a:ext uri="{53640926-AAD7-44D8-BBD7-CCE9431645EC}">
              <a14:shadowObscured xmlns:a14="http://schemas.microsoft.com/office/drawing/2010/main"/>
            </a:ext>
          </a:extLst>
        </p:spPr>
      </p:pic>
      <p:sp>
        <p:nvSpPr>
          <p:cNvPr id="8" name="Título 1">
            <a:extLst>
              <a:ext uri="{FF2B5EF4-FFF2-40B4-BE49-F238E27FC236}">
                <a16:creationId xmlns:a16="http://schemas.microsoft.com/office/drawing/2014/main" id="{18E9B306-10F8-48AD-A8B6-393C82CB9FE1}"/>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DESARROLLO DEL SOFTWARE</a:t>
            </a:r>
          </a:p>
        </p:txBody>
      </p:sp>
    </p:spTree>
    <p:extLst>
      <p:ext uri="{BB962C8B-B14F-4D97-AF65-F5344CB8AC3E}">
        <p14:creationId xmlns:p14="http://schemas.microsoft.com/office/powerpoint/2010/main" val="799089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 name="Rectángulo 4">
            <a:extLst>
              <a:ext uri="{FF2B5EF4-FFF2-40B4-BE49-F238E27FC236}">
                <a16:creationId xmlns:a16="http://schemas.microsoft.com/office/drawing/2014/main" id="{DABFE9F7-9D77-4C1D-9D07-9712A0837AAB}"/>
              </a:ext>
            </a:extLst>
          </p:cNvPr>
          <p:cNvSpPr/>
          <p:nvPr/>
        </p:nvSpPr>
        <p:spPr>
          <a:xfrm>
            <a:off x="344556" y="2209692"/>
            <a:ext cx="10515600" cy="2742033"/>
          </a:xfrm>
          <a:prstGeom prst="rect">
            <a:avLst/>
          </a:prstGeom>
        </p:spPr>
        <p:txBody>
          <a:bodyPr wrap="square">
            <a:spAutoFit/>
          </a:bodyPr>
          <a:lstStyle/>
          <a:p>
            <a:pPr indent="180340" algn="just">
              <a:spcAft>
                <a:spcPts val="800"/>
              </a:spcAft>
            </a:pPr>
            <a:r>
              <a:rPr lang="es-EC" dirty="0"/>
              <a:t>Una vez puesto en operación el sistema DF (antena y equipo), se desarrolló la aplicación, las cuales fueron puestas a prueba junto con el sistema, obteniendo resultados confiables. El espectro junto con el sonograma se visualiza en tiempo real, sin retardos, esto se debe a que se ocupa una memoria diferente al del DF denominada </a:t>
            </a:r>
            <a:r>
              <a:rPr lang="es-EC" i="1" dirty="0" err="1"/>
              <a:t>mtrace</a:t>
            </a:r>
            <a:r>
              <a:rPr lang="es-EC" dirty="0"/>
              <a:t>. El DF tiene retardo de un segundo, esto se debe a que la respuesta del equipo al computador en modo DF, tiene un retardo, esto se puede cambiar en la configuración del DF (tiempo de medida), además de este retardo, el programa está diseñado para que seleccione máximos posibles en la adquisición del dato </a:t>
            </a:r>
            <a:r>
              <a:rPr lang="es-EC" dirty="0" err="1"/>
              <a:t>azimuth</a:t>
            </a:r>
            <a:r>
              <a:rPr lang="es-EC" dirty="0"/>
              <a:t>, esto sirve para obtener un valor más exacto del ángulo de arribo, y sin muchas itinerancias como las tiene el equipo DDF255.</a:t>
            </a:r>
          </a:p>
          <a:p>
            <a:pPr indent="180340" algn="just">
              <a:lnSpc>
                <a:spcPct val="150000"/>
              </a:lnSpc>
              <a:spcAft>
                <a:spcPts val="80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AF8F6A62-A369-4FBF-9A87-8D181539618B}"/>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ANÁLISIS DE RESULTADOS</a:t>
            </a:r>
          </a:p>
        </p:txBody>
      </p:sp>
      <p:sp>
        <p:nvSpPr>
          <p:cNvPr id="7" name="Rectángulo redondeado 17">
            <a:extLst>
              <a:ext uri="{FF2B5EF4-FFF2-40B4-BE49-F238E27FC236}">
                <a16:creationId xmlns:a16="http://schemas.microsoft.com/office/drawing/2014/main" id="{23871FBF-4A5C-4744-A279-99A544771637}"/>
              </a:ext>
            </a:extLst>
          </p:cNvPr>
          <p:cNvSpPr/>
          <p:nvPr/>
        </p:nvSpPr>
        <p:spPr>
          <a:xfrm>
            <a:off x="344556" y="2041102"/>
            <a:ext cx="10628244" cy="2588048"/>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Tree>
    <p:extLst>
      <p:ext uri="{BB962C8B-B14F-4D97-AF65-F5344CB8AC3E}">
        <p14:creationId xmlns:p14="http://schemas.microsoft.com/office/powerpoint/2010/main" val="2489375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graphicFrame>
        <p:nvGraphicFramePr>
          <p:cNvPr id="8" name="Tabla 7">
            <a:extLst>
              <a:ext uri="{FF2B5EF4-FFF2-40B4-BE49-F238E27FC236}">
                <a16:creationId xmlns:a16="http://schemas.microsoft.com/office/drawing/2014/main" id="{011395BB-CAE1-427C-80C0-2E2E6F59D43E}"/>
              </a:ext>
            </a:extLst>
          </p:cNvPr>
          <p:cNvGraphicFramePr>
            <a:graphicFrameLocks noGrp="1"/>
          </p:cNvGraphicFramePr>
          <p:nvPr>
            <p:extLst>
              <p:ext uri="{D42A27DB-BD31-4B8C-83A1-F6EECF244321}">
                <p14:modId xmlns:p14="http://schemas.microsoft.com/office/powerpoint/2010/main" val="2114168353"/>
              </p:ext>
            </p:extLst>
          </p:nvPr>
        </p:nvGraphicFramePr>
        <p:xfrm>
          <a:off x="307148" y="962071"/>
          <a:ext cx="5617348" cy="2073515"/>
        </p:xfrm>
        <a:graphic>
          <a:graphicData uri="http://schemas.openxmlformats.org/drawingml/2006/table">
            <a:tbl>
              <a:tblPr firstRow="1" firstCol="1" bandRow="1">
                <a:tableStyleId>{1FECB4D8-DB02-4DC6-A0A2-4F2EBAE1DC90}</a:tableStyleId>
              </a:tblPr>
              <a:tblGrid>
                <a:gridCol w="1755848">
                  <a:extLst>
                    <a:ext uri="{9D8B030D-6E8A-4147-A177-3AD203B41FA5}">
                      <a16:colId xmlns:a16="http://schemas.microsoft.com/office/drawing/2014/main" val="1724130264"/>
                    </a:ext>
                  </a:extLst>
                </a:gridCol>
                <a:gridCol w="2139812">
                  <a:extLst>
                    <a:ext uri="{9D8B030D-6E8A-4147-A177-3AD203B41FA5}">
                      <a16:colId xmlns:a16="http://schemas.microsoft.com/office/drawing/2014/main" val="3528992822"/>
                    </a:ext>
                  </a:extLst>
                </a:gridCol>
                <a:gridCol w="1721688">
                  <a:extLst>
                    <a:ext uri="{9D8B030D-6E8A-4147-A177-3AD203B41FA5}">
                      <a16:colId xmlns:a16="http://schemas.microsoft.com/office/drawing/2014/main" val="4291128791"/>
                    </a:ext>
                  </a:extLst>
                </a:gridCol>
              </a:tblGrid>
              <a:tr h="414703">
                <a:tc>
                  <a:txBody>
                    <a:bodyPr/>
                    <a:lstStyle/>
                    <a:p>
                      <a:pPr marL="457200" algn="ctr">
                        <a:lnSpc>
                          <a:spcPct val="115000"/>
                        </a:lnSpc>
                        <a:spcAft>
                          <a:spcPts val="0"/>
                        </a:spcAft>
                      </a:pPr>
                      <a:r>
                        <a:rPr lang="es-EC" sz="1400" dirty="0">
                          <a:effectLst/>
                        </a:rPr>
                        <a:t>Posición </a:t>
                      </a:r>
                      <a:r>
                        <a:rPr lang="es-EC" sz="1400" dirty="0" err="1">
                          <a:effectLst/>
                        </a:rPr>
                        <a:t>Tx</a:t>
                      </a: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Azimuth DF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dirty="0">
                          <a:effectLst/>
                        </a:rPr>
                        <a:t>Calidad DF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6289925"/>
                  </a:ext>
                </a:extLst>
              </a:tr>
              <a:tr h="414703">
                <a:tc>
                  <a:txBody>
                    <a:bodyPr/>
                    <a:lstStyle/>
                    <a:p>
                      <a:pPr marL="457200" algn="ctr">
                        <a:lnSpc>
                          <a:spcPct val="115000"/>
                        </a:lnSpc>
                        <a:spcAft>
                          <a:spcPts val="0"/>
                        </a:spcAft>
                      </a:pPr>
                      <a:r>
                        <a:rPr lang="es-EC" sz="1400">
                          <a:effectLst/>
                        </a:rPr>
                        <a:t>N (356°)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dirty="0">
                          <a:effectLst/>
                        </a:rPr>
                        <a:t>355.6°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84.6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587396"/>
                  </a:ext>
                </a:extLst>
              </a:tr>
              <a:tr h="414703">
                <a:tc>
                  <a:txBody>
                    <a:bodyPr/>
                    <a:lstStyle/>
                    <a:p>
                      <a:pPr marL="457200" algn="ctr">
                        <a:lnSpc>
                          <a:spcPct val="115000"/>
                        </a:lnSpc>
                        <a:spcAft>
                          <a:spcPts val="0"/>
                        </a:spcAft>
                      </a:pPr>
                      <a:r>
                        <a:rPr lang="es-EC" sz="1400">
                          <a:effectLst/>
                        </a:rPr>
                        <a:t>E (92°)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92.9°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dirty="0">
                          <a:effectLst/>
                        </a:rPr>
                        <a:t>89.2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3356348"/>
                  </a:ext>
                </a:extLst>
              </a:tr>
              <a:tr h="414703">
                <a:tc>
                  <a:txBody>
                    <a:bodyPr/>
                    <a:lstStyle/>
                    <a:p>
                      <a:pPr marL="457200" algn="ctr">
                        <a:lnSpc>
                          <a:spcPct val="115000"/>
                        </a:lnSpc>
                        <a:spcAft>
                          <a:spcPts val="0"/>
                        </a:spcAft>
                      </a:pPr>
                      <a:r>
                        <a:rPr lang="es-EC" sz="1400">
                          <a:effectLst/>
                        </a:rPr>
                        <a:t>S (186°)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184.2°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84.7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2243792"/>
                  </a:ext>
                </a:extLst>
              </a:tr>
              <a:tr h="414703">
                <a:tc>
                  <a:txBody>
                    <a:bodyPr/>
                    <a:lstStyle/>
                    <a:p>
                      <a:pPr marL="457200" algn="ctr">
                        <a:lnSpc>
                          <a:spcPct val="115000"/>
                        </a:lnSpc>
                        <a:spcAft>
                          <a:spcPts val="0"/>
                        </a:spcAft>
                      </a:pPr>
                      <a:r>
                        <a:rPr lang="es-EC" sz="1400">
                          <a:effectLst/>
                        </a:rPr>
                        <a:t>O (270°)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269.3°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dirty="0">
                          <a:effectLst/>
                        </a:rPr>
                        <a:t>85.5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9440621"/>
                  </a:ext>
                </a:extLst>
              </a:tr>
            </a:tbl>
          </a:graphicData>
        </a:graphic>
      </p:graphicFrame>
      <p:graphicFrame>
        <p:nvGraphicFramePr>
          <p:cNvPr id="9" name="Tabla 8">
            <a:extLst>
              <a:ext uri="{FF2B5EF4-FFF2-40B4-BE49-F238E27FC236}">
                <a16:creationId xmlns:a16="http://schemas.microsoft.com/office/drawing/2014/main" id="{3F559923-4D9A-485B-BA41-0E6DA73EDDE0}"/>
              </a:ext>
            </a:extLst>
          </p:cNvPr>
          <p:cNvGraphicFramePr>
            <a:graphicFrameLocks noGrp="1"/>
          </p:cNvGraphicFramePr>
          <p:nvPr>
            <p:extLst>
              <p:ext uri="{D42A27DB-BD31-4B8C-83A1-F6EECF244321}">
                <p14:modId xmlns:p14="http://schemas.microsoft.com/office/powerpoint/2010/main" val="4032715142"/>
              </p:ext>
            </p:extLst>
          </p:nvPr>
        </p:nvGraphicFramePr>
        <p:xfrm>
          <a:off x="6267505" y="954157"/>
          <a:ext cx="5365925" cy="2081434"/>
        </p:xfrm>
        <a:graphic>
          <a:graphicData uri="http://schemas.openxmlformats.org/drawingml/2006/table">
            <a:tbl>
              <a:tblPr firstRow="1" firstCol="1" bandRow="1">
                <a:tableStyleId>{1FECB4D8-DB02-4DC6-A0A2-4F2EBAE1DC90}</a:tableStyleId>
              </a:tblPr>
              <a:tblGrid>
                <a:gridCol w="1671173">
                  <a:extLst>
                    <a:ext uri="{9D8B030D-6E8A-4147-A177-3AD203B41FA5}">
                      <a16:colId xmlns:a16="http://schemas.microsoft.com/office/drawing/2014/main" val="2023882105"/>
                    </a:ext>
                  </a:extLst>
                </a:gridCol>
                <a:gridCol w="2155731">
                  <a:extLst>
                    <a:ext uri="{9D8B030D-6E8A-4147-A177-3AD203B41FA5}">
                      <a16:colId xmlns:a16="http://schemas.microsoft.com/office/drawing/2014/main" val="762124644"/>
                    </a:ext>
                  </a:extLst>
                </a:gridCol>
                <a:gridCol w="1539021">
                  <a:extLst>
                    <a:ext uri="{9D8B030D-6E8A-4147-A177-3AD203B41FA5}">
                      <a16:colId xmlns:a16="http://schemas.microsoft.com/office/drawing/2014/main" val="26443780"/>
                    </a:ext>
                  </a:extLst>
                </a:gridCol>
              </a:tblGrid>
              <a:tr h="401280">
                <a:tc>
                  <a:txBody>
                    <a:bodyPr/>
                    <a:lstStyle/>
                    <a:p>
                      <a:pPr marL="457200" algn="ctr">
                        <a:lnSpc>
                          <a:spcPct val="115000"/>
                        </a:lnSpc>
                        <a:spcAft>
                          <a:spcPts val="0"/>
                        </a:spcAft>
                      </a:pPr>
                      <a:r>
                        <a:rPr lang="es-EC" sz="1400" dirty="0">
                          <a:effectLst/>
                        </a:rPr>
                        <a:t>Posición </a:t>
                      </a:r>
                      <a:r>
                        <a:rPr lang="es-EC" sz="1400" dirty="0" err="1">
                          <a:effectLst/>
                        </a:rPr>
                        <a:t>Tx</a:t>
                      </a: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dirty="0" err="1">
                          <a:effectLst/>
                        </a:rPr>
                        <a:t>Azimuth</a:t>
                      </a:r>
                      <a:r>
                        <a:rPr lang="es-EC" sz="1400" dirty="0">
                          <a:effectLst/>
                        </a:rPr>
                        <a:t> DF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Calidad DF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1444604"/>
                  </a:ext>
                </a:extLst>
              </a:tr>
              <a:tr h="401280">
                <a:tc>
                  <a:txBody>
                    <a:bodyPr/>
                    <a:lstStyle/>
                    <a:p>
                      <a:pPr marL="457200" algn="ctr">
                        <a:lnSpc>
                          <a:spcPct val="115000"/>
                        </a:lnSpc>
                        <a:spcAft>
                          <a:spcPts val="0"/>
                        </a:spcAft>
                      </a:pPr>
                      <a:r>
                        <a:rPr lang="es-EC" sz="1400" dirty="0">
                          <a:effectLst/>
                        </a:rPr>
                        <a:t>N (356°)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358°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90.9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6056091"/>
                  </a:ext>
                </a:extLst>
              </a:tr>
              <a:tr h="401280">
                <a:tc>
                  <a:txBody>
                    <a:bodyPr/>
                    <a:lstStyle/>
                    <a:p>
                      <a:pPr marL="457200" algn="ctr">
                        <a:lnSpc>
                          <a:spcPct val="115000"/>
                        </a:lnSpc>
                        <a:spcAft>
                          <a:spcPts val="0"/>
                        </a:spcAft>
                      </a:pPr>
                      <a:r>
                        <a:rPr lang="es-EC" sz="1400" dirty="0">
                          <a:effectLst/>
                        </a:rPr>
                        <a:t>E (92°)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90.1°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93.1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5618705"/>
                  </a:ext>
                </a:extLst>
              </a:tr>
              <a:tr h="401280">
                <a:tc>
                  <a:txBody>
                    <a:bodyPr/>
                    <a:lstStyle/>
                    <a:p>
                      <a:pPr marL="457200" algn="ctr">
                        <a:lnSpc>
                          <a:spcPct val="115000"/>
                        </a:lnSpc>
                        <a:spcAft>
                          <a:spcPts val="0"/>
                        </a:spcAft>
                      </a:pPr>
                      <a:r>
                        <a:rPr lang="es-EC" sz="1400">
                          <a:effectLst/>
                        </a:rPr>
                        <a:t>S (186°)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185.8°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84.7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6682678"/>
                  </a:ext>
                </a:extLst>
              </a:tr>
              <a:tr h="401280">
                <a:tc>
                  <a:txBody>
                    <a:bodyPr/>
                    <a:lstStyle/>
                    <a:p>
                      <a:pPr marL="457200" algn="ctr">
                        <a:lnSpc>
                          <a:spcPct val="115000"/>
                        </a:lnSpc>
                        <a:spcAft>
                          <a:spcPts val="0"/>
                        </a:spcAft>
                      </a:pPr>
                      <a:r>
                        <a:rPr lang="es-EC" sz="1400" dirty="0">
                          <a:effectLst/>
                        </a:rPr>
                        <a:t>O (270°)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271.2°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dirty="0">
                          <a:effectLst/>
                        </a:rPr>
                        <a:t>85.9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0643915"/>
                  </a:ext>
                </a:extLst>
              </a:tr>
            </a:tbl>
          </a:graphicData>
        </a:graphic>
      </p:graphicFrame>
      <p:graphicFrame>
        <p:nvGraphicFramePr>
          <p:cNvPr id="10" name="Tabla 9">
            <a:extLst>
              <a:ext uri="{FF2B5EF4-FFF2-40B4-BE49-F238E27FC236}">
                <a16:creationId xmlns:a16="http://schemas.microsoft.com/office/drawing/2014/main" id="{0C2C38E5-24A1-44AF-88E7-30438D3EEA1B}"/>
              </a:ext>
            </a:extLst>
          </p:cNvPr>
          <p:cNvGraphicFramePr>
            <a:graphicFrameLocks noGrp="1"/>
          </p:cNvGraphicFramePr>
          <p:nvPr>
            <p:extLst>
              <p:ext uri="{D42A27DB-BD31-4B8C-83A1-F6EECF244321}">
                <p14:modId xmlns:p14="http://schemas.microsoft.com/office/powerpoint/2010/main" val="1911667379"/>
              </p:ext>
            </p:extLst>
          </p:nvPr>
        </p:nvGraphicFramePr>
        <p:xfrm>
          <a:off x="3326951" y="3627094"/>
          <a:ext cx="5423316" cy="1995562"/>
        </p:xfrm>
        <a:graphic>
          <a:graphicData uri="http://schemas.openxmlformats.org/drawingml/2006/table">
            <a:tbl>
              <a:tblPr firstRow="1" firstCol="1" bandRow="1">
                <a:tableStyleId>{1FECB4D8-DB02-4DC6-A0A2-4F2EBAE1DC90}</a:tableStyleId>
              </a:tblPr>
              <a:tblGrid>
                <a:gridCol w="1755848">
                  <a:extLst>
                    <a:ext uri="{9D8B030D-6E8A-4147-A177-3AD203B41FA5}">
                      <a16:colId xmlns:a16="http://schemas.microsoft.com/office/drawing/2014/main" val="520168326"/>
                    </a:ext>
                  </a:extLst>
                </a:gridCol>
                <a:gridCol w="2139812">
                  <a:extLst>
                    <a:ext uri="{9D8B030D-6E8A-4147-A177-3AD203B41FA5}">
                      <a16:colId xmlns:a16="http://schemas.microsoft.com/office/drawing/2014/main" val="3443213019"/>
                    </a:ext>
                  </a:extLst>
                </a:gridCol>
                <a:gridCol w="1527656">
                  <a:extLst>
                    <a:ext uri="{9D8B030D-6E8A-4147-A177-3AD203B41FA5}">
                      <a16:colId xmlns:a16="http://schemas.microsoft.com/office/drawing/2014/main" val="2973965329"/>
                    </a:ext>
                  </a:extLst>
                </a:gridCol>
              </a:tblGrid>
              <a:tr h="379812">
                <a:tc>
                  <a:txBody>
                    <a:bodyPr/>
                    <a:lstStyle/>
                    <a:p>
                      <a:pPr marL="457200" algn="ctr">
                        <a:lnSpc>
                          <a:spcPct val="115000"/>
                        </a:lnSpc>
                        <a:spcAft>
                          <a:spcPts val="0"/>
                        </a:spcAft>
                      </a:pPr>
                      <a:r>
                        <a:rPr lang="es-EC" sz="1400" dirty="0">
                          <a:effectLst/>
                        </a:rPr>
                        <a:t>Posición </a:t>
                      </a:r>
                      <a:r>
                        <a:rPr lang="es-EC" sz="1400" dirty="0" err="1">
                          <a:effectLst/>
                        </a:rPr>
                        <a:t>Tx</a:t>
                      </a: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Azimuth DF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Calidad DF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7663702"/>
                  </a:ext>
                </a:extLst>
              </a:tr>
              <a:tr h="379812">
                <a:tc>
                  <a:txBody>
                    <a:bodyPr/>
                    <a:lstStyle/>
                    <a:p>
                      <a:pPr marL="457200" algn="ctr">
                        <a:lnSpc>
                          <a:spcPct val="115000"/>
                        </a:lnSpc>
                        <a:spcAft>
                          <a:spcPts val="0"/>
                        </a:spcAft>
                      </a:pPr>
                      <a:r>
                        <a:rPr lang="es-EC" sz="1400">
                          <a:effectLst/>
                        </a:rPr>
                        <a:t>N (356°)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356.4°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91.5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1265776"/>
                  </a:ext>
                </a:extLst>
              </a:tr>
              <a:tr h="379812">
                <a:tc>
                  <a:txBody>
                    <a:bodyPr/>
                    <a:lstStyle/>
                    <a:p>
                      <a:pPr marL="457200" algn="ctr">
                        <a:lnSpc>
                          <a:spcPct val="115000"/>
                        </a:lnSpc>
                        <a:spcAft>
                          <a:spcPts val="0"/>
                        </a:spcAft>
                      </a:pPr>
                      <a:r>
                        <a:rPr lang="es-EC" sz="1400">
                          <a:effectLst/>
                        </a:rPr>
                        <a:t>E (92°)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92.6°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91.9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7736705"/>
                  </a:ext>
                </a:extLst>
              </a:tr>
              <a:tr h="379812">
                <a:tc>
                  <a:txBody>
                    <a:bodyPr/>
                    <a:lstStyle/>
                    <a:p>
                      <a:pPr marL="457200" algn="ctr">
                        <a:lnSpc>
                          <a:spcPct val="115000"/>
                        </a:lnSpc>
                        <a:spcAft>
                          <a:spcPts val="0"/>
                        </a:spcAft>
                      </a:pPr>
                      <a:r>
                        <a:rPr lang="es-EC" sz="1400">
                          <a:effectLst/>
                        </a:rPr>
                        <a:t>S (186°)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186.7°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dirty="0">
                          <a:effectLst/>
                        </a:rPr>
                        <a:t>96.9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494128"/>
                  </a:ext>
                </a:extLst>
              </a:tr>
              <a:tr h="379812">
                <a:tc>
                  <a:txBody>
                    <a:bodyPr/>
                    <a:lstStyle/>
                    <a:p>
                      <a:pPr marL="457200" algn="ctr">
                        <a:lnSpc>
                          <a:spcPct val="115000"/>
                        </a:lnSpc>
                        <a:spcAft>
                          <a:spcPts val="0"/>
                        </a:spcAft>
                      </a:pPr>
                      <a:r>
                        <a:rPr lang="es-EC" sz="1400">
                          <a:effectLst/>
                        </a:rPr>
                        <a:t>O (270°)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a:effectLst/>
                        </a:rPr>
                        <a:t>270.5°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EC" sz="1400" dirty="0">
                          <a:effectLst/>
                        </a:rPr>
                        <a:t>94.6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878889"/>
                  </a:ext>
                </a:extLst>
              </a:tr>
            </a:tbl>
          </a:graphicData>
        </a:graphic>
      </p:graphicFrame>
      <p:sp>
        <p:nvSpPr>
          <p:cNvPr id="13" name="Título 1">
            <a:extLst>
              <a:ext uri="{FF2B5EF4-FFF2-40B4-BE49-F238E27FC236}">
                <a16:creationId xmlns:a16="http://schemas.microsoft.com/office/drawing/2014/main" id="{9DB9D9F7-8D30-42FA-94ED-F895FFA0CF73}"/>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ANÁLISIS DE RESULTADOS</a:t>
            </a:r>
          </a:p>
        </p:txBody>
      </p:sp>
    </p:spTree>
    <p:extLst>
      <p:ext uri="{BB962C8B-B14F-4D97-AF65-F5344CB8AC3E}">
        <p14:creationId xmlns:p14="http://schemas.microsoft.com/office/powerpoint/2010/main" val="2920378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3046" y="583006"/>
            <a:ext cx="10515600" cy="536396"/>
          </a:xfrm>
        </p:spPr>
        <p:txBody>
          <a:bodyPr>
            <a:normAutofit/>
          </a:bodyPr>
          <a:lstStyle/>
          <a:p>
            <a:pPr algn="ctr"/>
            <a:r>
              <a:rPr lang="es-EC" sz="2400" b="1" dirty="0">
                <a:latin typeface="Arial" panose="020B0604020202020204" pitchFamily="34" charset="0"/>
                <a:cs typeface="Arial" panose="020B0604020202020204" pitchFamily="34" charset="0"/>
              </a:rPr>
              <a:t>Capacitaciones y Presentaciones Públicas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pic>
        <p:nvPicPr>
          <p:cNvPr id="11" name="Imagen 10">
            <a:extLst>
              <a:ext uri="{FF2B5EF4-FFF2-40B4-BE49-F238E27FC236}">
                <a16:creationId xmlns:a16="http://schemas.microsoft.com/office/drawing/2014/main" id="{4ABA7B53-6510-4F0E-8718-6F011EA1CE17}"/>
              </a:ext>
            </a:extLst>
          </p:cNvPr>
          <p:cNvPicPr/>
          <p:nvPr/>
        </p:nvPicPr>
        <p:blipFill>
          <a:blip r:embed="rId3"/>
          <a:stretch>
            <a:fillRect/>
          </a:stretch>
        </p:blipFill>
        <p:spPr>
          <a:xfrm>
            <a:off x="613046" y="1094933"/>
            <a:ext cx="4641125" cy="2757112"/>
          </a:xfrm>
          <a:prstGeom prst="rect">
            <a:avLst/>
          </a:prstGeom>
        </p:spPr>
      </p:pic>
      <p:pic>
        <p:nvPicPr>
          <p:cNvPr id="12" name="Imagen 11">
            <a:extLst>
              <a:ext uri="{FF2B5EF4-FFF2-40B4-BE49-F238E27FC236}">
                <a16:creationId xmlns:a16="http://schemas.microsoft.com/office/drawing/2014/main" id="{6086FE29-D5B4-4366-928D-93066DC60FA8}"/>
              </a:ext>
            </a:extLst>
          </p:cNvPr>
          <p:cNvPicPr/>
          <p:nvPr/>
        </p:nvPicPr>
        <p:blipFill>
          <a:blip r:embed="rId4"/>
          <a:stretch>
            <a:fillRect/>
          </a:stretch>
        </p:blipFill>
        <p:spPr>
          <a:xfrm>
            <a:off x="1075005" y="3939640"/>
            <a:ext cx="3717206" cy="2410844"/>
          </a:xfrm>
          <a:prstGeom prst="rect">
            <a:avLst/>
          </a:prstGeom>
        </p:spPr>
      </p:pic>
      <p:pic>
        <p:nvPicPr>
          <p:cNvPr id="13" name="Imagen 12">
            <a:extLst>
              <a:ext uri="{FF2B5EF4-FFF2-40B4-BE49-F238E27FC236}">
                <a16:creationId xmlns:a16="http://schemas.microsoft.com/office/drawing/2014/main" id="{8F6CCC48-A690-45F1-BBEA-7431EAA774F5}"/>
              </a:ext>
            </a:extLst>
          </p:cNvPr>
          <p:cNvPicPr/>
          <p:nvPr/>
        </p:nvPicPr>
        <p:blipFill>
          <a:blip r:embed="rId5"/>
          <a:stretch>
            <a:fillRect/>
          </a:stretch>
        </p:blipFill>
        <p:spPr>
          <a:xfrm>
            <a:off x="5534469" y="1696597"/>
            <a:ext cx="6132940" cy="3464805"/>
          </a:xfrm>
          <a:prstGeom prst="rect">
            <a:avLst/>
          </a:prstGeom>
        </p:spPr>
      </p:pic>
      <p:sp>
        <p:nvSpPr>
          <p:cNvPr id="9" name="Título 1">
            <a:extLst>
              <a:ext uri="{FF2B5EF4-FFF2-40B4-BE49-F238E27FC236}">
                <a16:creationId xmlns:a16="http://schemas.microsoft.com/office/drawing/2014/main" id="{569C6B9C-3482-403F-A288-CCACA422D13A}"/>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ANÁLISIS DE RESULTADOS</a:t>
            </a:r>
          </a:p>
        </p:txBody>
      </p:sp>
    </p:spTree>
    <p:extLst>
      <p:ext uri="{BB962C8B-B14F-4D97-AF65-F5344CB8AC3E}">
        <p14:creationId xmlns:p14="http://schemas.microsoft.com/office/powerpoint/2010/main" val="3008624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433200" y="1353536"/>
            <a:ext cx="10695446" cy="4493538"/>
          </a:xfrm>
          <a:prstGeom prst="rect">
            <a:avLst/>
          </a:prstGeom>
        </p:spPr>
        <p:txBody>
          <a:bodyPr wrap="square">
            <a:spAutoFit/>
          </a:bodyPr>
          <a:lstStyle/>
          <a:p>
            <a:pPr marL="285750" indent="-285750" algn="just">
              <a:buFont typeface="Arial" panose="020B0604020202020204" pitchFamily="34" charset="0"/>
              <a:buChar char="•"/>
            </a:pPr>
            <a:endParaRPr lang="es-EC" sz="2200" dirty="0"/>
          </a:p>
          <a:p>
            <a:pPr algn="just"/>
            <a:r>
              <a:rPr lang="es-EC" sz="2200" dirty="0"/>
              <a:t>El sistema DF - antena ADD119 HF y procesador R&amp;S® DDF255 - fue recuperado y puesto en operación de manera exitosa, dando resultados con un alto grado de exactitud en la determinación del ángulo de arribo de señales radioeléctricas en la banda de frecuencia HF y obteniendo el control total del equipo para evaluar y monitorear estas señales, con software propio.</a:t>
            </a:r>
          </a:p>
          <a:p>
            <a:pPr algn="just"/>
            <a:endParaRPr lang="es-EC" sz="2200" dirty="0"/>
          </a:p>
          <a:p>
            <a:pPr algn="just"/>
            <a:endParaRPr lang="es-EC" sz="2200" dirty="0"/>
          </a:p>
          <a:p>
            <a:pPr algn="just"/>
            <a:r>
              <a:rPr lang="es-EC" sz="2200" dirty="0"/>
              <a:t>Se desarrolló la aplicación, como un aporte a la AGRUCOMGE para que pueda volver a operar el sistema DF, optimizando las funciones del equipo para facilitar el monitoreo y el ángulo de arribo en tiempo real, logrando un sistema muy eficiente para las necesidades que impuso el personal militar.</a:t>
            </a:r>
          </a:p>
          <a:p>
            <a:pPr marL="285750" indent="-285750" algn="just">
              <a:buFont typeface="Arial" panose="020B0604020202020204" pitchFamily="34" charset="0"/>
              <a:buChar char="•"/>
            </a:pPr>
            <a:endParaRPr lang="es-EC" sz="2200" dirty="0"/>
          </a:p>
        </p:txBody>
      </p:sp>
      <p:sp>
        <p:nvSpPr>
          <p:cNvPr id="7" name="Título 1">
            <a:extLst>
              <a:ext uri="{FF2B5EF4-FFF2-40B4-BE49-F238E27FC236}">
                <a16:creationId xmlns:a16="http://schemas.microsoft.com/office/drawing/2014/main" id="{0C4E6333-AD98-486D-A4EA-85F7B7AADE8B}"/>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CONCLUSIONES</a:t>
            </a:r>
          </a:p>
        </p:txBody>
      </p:sp>
      <p:sp>
        <p:nvSpPr>
          <p:cNvPr id="8" name="Rectángulo redondeado 17">
            <a:extLst>
              <a:ext uri="{FF2B5EF4-FFF2-40B4-BE49-F238E27FC236}">
                <a16:creationId xmlns:a16="http://schemas.microsoft.com/office/drawing/2014/main" id="{50E52FFE-F7AA-4103-AFBD-90C60A654D99}"/>
              </a:ext>
            </a:extLst>
          </p:cNvPr>
          <p:cNvSpPr/>
          <p:nvPr/>
        </p:nvSpPr>
        <p:spPr>
          <a:xfrm>
            <a:off x="276639" y="1644353"/>
            <a:ext cx="11124786" cy="1955952"/>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9" name="Rectángulo redondeado 17">
            <a:extLst>
              <a:ext uri="{FF2B5EF4-FFF2-40B4-BE49-F238E27FC236}">
                <a16:creationId xmlns:a16="http://schemas.microsoft.com/office/drawing/2014/main" id="{ADDF5C93-F574-42CE-B7B7-F4858BE0ABD5}"/>
              </a:ext>
            </a:extLst>
          </p:cNvPr>
          <p:cNvSpPr/>
          <p:nvPr/>
        </p:nvSpPr>
        <p:spPr>
          <a:xfrm>
            <a:off x="276639" y="3886213"/>
            <a:ext cx="11124786" cy="1955952"/>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Tree>
    <p:extLst>
      <p:ext uri="{BB962C8B-B14F-4D97-AF65-F5344CB8AC3E}">
        <p14:creationId xmlns:p14="http://schemas.microsoft.com/office/powerpoint/2010/main" val="1106866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377366" y="1520785"/>
            <a:ext cx="11126023" cy="3816429"/>
          </a:xfrm>
          <a:prstGeom prst="rect">
            <a:avLst/>
          </a:prstGeom>
        </p:spPr>
        <p:txBody>
          <a:bodyPr wrap="square">
            <a:spAutoFit/>
          </a:bodyPr>
          <a:lstStyle/>
          <a:p>
            <a:pPr marL="285750" indent="-285750" algn="just">
              <a:buFont typeface="Arial" panose="020B0604020202020204" pitchFamily="34" charset="0"/>
              <a:buChar char="•"/>
            </a:pPr>
            <a:endParaRPr lang="es-EC" sz="2200" dirty="0"/>
          </a:p>
          <a:p>
            <a:pPr algn="just"/>
            <a:r>
              <a:rPr lang="es-EC" sz="2200" dirty="0"/>
              <a:t>Las capacitaciones a los miembros de la AGRUCOMGE contribuyeron en la operación del sistema (antena, procesador, software). Las pruebas para detectar señales en diferentes escenarios comprobaron su efectividad desde el punto de vista operacional de la AGRUCOMGE.</a:t>
            </a:r>
          </a:p>
          <a:p>
            <a:pPr algn="just"/>
            <a:endParaRPr lang="es-EC" sz="2200" dirty="0"/>
          </a:p>
          <a:p>
            <a:pPr algn="just"/>
            <a:endParaRPr lang="es-EC" sz="2200" dirty="0"/>
          </a:p>
          <a:p>
            <a:pPr algn="just"/>
            <a:r>
              <a:rPr lang="es-EC" sz="2200" dirty="0"/>
              <a:t>El sistema DF junto con la aplicación fue presentado a un público formado por diversas instituciones del Estado, lo que generó el interés de las mismas para trabajar más afondo en la nacionalización de varios software específicos con el objetivo de reducir la dependencia tecnológica del extranjero y contribuir a la soberanía tecnológica.</a:t>
            </a:r>
          </a:p>
          <a:p>
            <a:pPr marL="285750" indent="-285750" algn="just">
              <a:buFont typeface="Arial" panose="020B0604020202020204" pitchFamily="34" charset="0"/>
              <a:buChar char="•"/>
            </a:pPr>
            <a:endParaRPr lang="es-EC" sz="2200" dirty="0"/>
          </a:p>
        </p:txBody>
      </p:sp>
      <p:sp>
        <p:nvSpPr>
          <p:cNvPr id="9" name="Título 1">
            <a:extLst>
              <a:ext uri="{FF2B5EF4-FFF2-40B4-BE49-F238E27FC236}">
                <a16:creationId xmlns:a16="http://schemas.microsoft.com/office/drawing/2014/main" id="{B97BA422-7056-41EE-91CD-B2E7542B2E6F}"/>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CONCLUSIONES</a:t>
            </a:r>
          </a:p>
        </p:txBody>
      </p:sp>
      <p:sp>
        <p:nvSpPr>
          <p:cNvPr id="7" name="Rectángulo redondeado 17">
            <a:extLst>
              <a:ext uri="{FF2B5EF4-FFF2-40B4-BE49-F238E27FC236}">
                <a16:creationId xmlns:a16="http://schemas.microsoft.com/office/drawing/2014/main" id="{E7576A24-B250-4451-8EFB-12131C505858}"/>
              </a:ext>
            </a:extLst>
          </p:cNvPr>
          <p:cNvSpPr/>
          <p:nvPr/>
        </p:nvSpPr>
        <p:spPr>
          <a:xfrm>
            <a:off x="377366" y="1634479"/>
            <a:ext cx="11124786" cy="1713603"/>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8" name="Rectángulo redondeado 17">
            <a:extLst>
              <a:ext uri="{FF2B5EF4-FFF2-40B4-BE49-F238E27FC236}">
                <a16:creationId xmlns:a16="http://schemas.microsoft.com/office/drawing/2014/main" id="{9F54AD57-AA09-4A5A-90D6-41AF8F2EC4F0}"/>
              </a:ext>
            </a:extLst>
          </p:cNvPr>
          <p:cNvSpPr/>
          <p:nvPr/>
        </p:nvSpPr>
        <p:spPr>
          <a:xfrm>
            <a:off x="267621" y="3452254"/>
            <a:ext cx="11344275" cy="1713603"/>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Tree>
    <p:extLst>
      <p:ext uri="{BB962C8B-B14F-4D97-AF65-F5344CB8AC3E}">
        <p14:creationId xmlns:p14="http://schemas.microsoft.com/office/powerpoint/2010/main" val="896299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261561"/>
            <a:ext cx="11738348" cy="1200329"/>
          </a:xfrm>
          <a:prstGeom prst="rect">
            <a:avLst/>
          </a:prstGeom>
          <a:noFill/>
        </p:spPr>
        <p:txBody>
          <a:bodyPr wrap="square" rtlCol="0">
            <a:spAutoFit/>
          </a:bodyPr>
          <a:lstStyle/>
          <a:p>
            <a:pPr algn="just"/>
            <a:r>
              <a:rPr lang="es-ES" sz="2400" dirty="0"/>
              <a:t> </a:t>
            </a:r>
            <a:endParaRPr lang="es-ES" sz="2400" b="1" dirty="0"/>
          </a:p>
          <a:p>
            <a:pPr algn="just"/>
            <a:endParaRPr lang="es-EC" sz="2400" dirty="0"/>
          </a:p>
          <a:p>
            <a:pPr algn="just"/>
            <a:endParaRPr lang="es-ES" sz="2400" dirty="0"/>
          </a:p>
        </p:txBody>
      </p:sp>
      <p:sp>
        <p:nvSpPr>
          <p:cNvPr id="3" name="Rectángulo 2"/>
          <p:cNvSpPr/>
          <p:nvPr/>
        </p:nvSpPr>
        <p:spPr>
          <a:xfrm>
            <a:off x="336885" y="1023256"/>
            <a:ext cx="10764503" cy="4832092"/>
          </a:xfrm>
          <a:prstGeom prst="rect">
            <a:avLst/>
          </a:prstGeom>
        </p:spPr>
        <p:txBody>
          <a:bodyPr wrap="square">
            <a:spAutoFit/>
          </a:bodyPr>
          <a:lstStyle/>
          <a:p>
            <a:pPr marL="285750" indent="-285750" algn="just">
              <a:buFont typeface="Arial" panose="020B0604020202020204" pitchFamily="34" charset="0"/>
              <a:buChar char="•"/>
            </a:pPr>
            <a:r>
              <a:rPr lang="es-EC" sz="2200" dirty="0"/>
              <a:t>Es de suma importancia investigar las características técnicas de la antena, así como procurar la mejor ubicación (altura e inclinación), para obtener resultados con mayor fidelidad.</a:t>
            </a:r>
          </a:p>
          <a:p>
            <a:pPr marL="285750" indent="-285750" algn="just">
              <a:buFont typeface="Arial" panose="020B0604020202020204" pitchFamily="34" charset="0"/>
              <a:buChar char="•"/>
            </a:pPr>
            <a:endParaRPr lang="es-EC" sz="2200" dirty="0"/>
          </a:p>
          <a:p>
            <a:pPr marL="285750" indent="-285750" algn="just">
              <a:buFont typeface="Arial" panose="020B0604020202020204" pitchFamily="34" charset="0"/>
              <a:buChar char="•"/>
            </a:pPr>
            <a:r>
              <a:rPr lang="es-EC" sz="2200" dirty="0"/>
              <a:t>Se recomienda realizar el proceso de calibración de la antena cada tres meses, especialmente cuando se cambia de entorno, esto ayudará a que los valores determinados sean más precisos.</a:t>
            </a:r>
          </a:p>
          <a:p>
            <a:pPr marL="285750" indent="-285750" algn="just">
              <a:buFont typeface="Arial" panose="020B0604020202020204" pitchFamily="34" charset="0"/>
              <a:buChar char="•"/>
            </a:pPr>
            <a:endParaRPr lang="es-EC" sz="2200" dirty="0"/>
          </a:p>
          <a:p>
            <a:pPr marL="285750" indent="-285750" algn="just">
              <a:buFont typeface="Arial" panose="020B0604020202020204" pitchFamily="34" charset="0"/>
              <a:buChar char="•"/>
            </a:pPr>
            <a:r>
              <a:rPr lang="es-EC" sz="2200" dirty="0"/>
              <a:t>Antes de ejecutar la aplicación, es necesario verificar la configuración de la dirección IP y del puerto del equipo, esto se lo edita en el archivo “config.dat” que fue entregado junto con la aplicación, con esto aseguramos la comunicación entre el computador y el equipo. </a:t>
            </a:r>
          </a:p>
          <a:p>
            <a:pPr marL="285750" indent="-285750" algn="just">
              <a:buFont typeface="Arial" panose="020B0604020202020204" pitchFamily="34" charset="0"/>
              <a:buChar char="•"/>
            </a:pPr>
            <a:endParaRPr lang="es-EC" sz="2200" dirty="0"/>
          </a:p>
          <a:p>
            <a:pPr marL="285750" indent="-285750" algn="just">
              <a:buFont typeface="Arial" panose="020B0604020202020204" pitchFamily="34" charset="0"/>
              <a:buChar char="•"/>
            </a:pPr>
            <a:r>
              <a:rPr lang="es-EC" sz="2200" dirty="0"/>
              <a:t>Se recomienda desarrollar un procesador propio de DF con interferometría correlativa, de al menos dos canales, utilizando algoritmos de DF de super resolución. </a:t>
            </a:r>
          </a:p>
        </p:txBody>
      </p:sp>
      <p:sp>
        <p:nvSpPr>
          <p:cNvPr id="8" name="Título 1">
            <a:extLst>
              <a:ext uri="{FF2B5EF4-FFF2-40B4-BE49-F238E27FC236}">
                <a16:creationId xmlns:a16="http://schemas.microsoft.com/office/drawing/2014/main" id="{126B6876-5BED-49AA-A9EB-4C9F5516FDB2}"/>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RECOMENDACIONES</a:t>
            </a:r>
          </a:p>
        </p:txBody>
      </p:sp>
      <p:sp>
        <p:nvSpPr>
          <p:cNvPr id="9" name="Rectángulo redondeado 17">
            <a:extLst>
              <a:ext uri="{FF2B5EF4-FFF2-40B4-BE49-F238E27FC236}">
                <a16:creationId xmlns:a16="http://schemas.microsoft.com/office/drawing/2014/main" id="{4C38869B-68CB-4C68-AA72-93F1BB7A5984}"/>
              </a:ext>
            </a:extLst>
          </p:cNvPr>
          <p:cNvSpPr/>
          <p:nvPr/>
        </p:nvSpPr>
        <p:spPr>
          <a:xfrm>
            <a:off x="148857" y="915442"/>
            <a:ext cx="11124786" cy="5142457"/>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Tree>
    <p:extLst>
      <p:ext uri="{BB962C8B-B14F-4D97-AF65-F5344CB8AC3E}">
        <p14:creationId xmlns:p14="http://schemas.microsoft.com/office/powerpoint/2010/main" val="3455441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n 44"/>
          <p:cNvPicPr>
            <a:picLocks noChangeAspect="1"/>
          </p:cNvPicPr>
          <p:nvPr/>
        </p:nvPicPr>
        <p:blipFill>
          <a:blip r:embed="rId2"/>
          <a:stretch>
            <a:fillRect/>
          </a:stretch>
        </p:blipFill>
        <p:spPr>
          <a:xfrm>
            <a:off x="10370087" y="6435297"/>
            <a:ext cx="1517118" cy="384713"/>
          </a:xfrm>
          <a:prstGeom prst="rect">
            <a:avLst/>
          </a:prstGeom>
        </p:spPr>
      </p:pic>
      <p:cxnSp>
        <p:nvCxnSpPr>
          <p:cNvPr id="46" name="Conector recto 45"/>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4035973" y="48224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837127" y="2562896"/>
            <a:ext cx="10251582" cy="1569660"/>
          </a:xfrm>
          <a:prstGeom prst="rect">
            <a:avLst/>
          </a:prstGeom>
          <a:noFill/>
        </p:spPr>
        <p:txBody>
          <a:bodyPr wrap="square" lIns="91440" tIns="45720" rIns="91440" bIns="45720">
            <a:spAutoFit/>
          </a:bodyPr>
          <a:lstStyle/>
          <a:p>
            <a:pPr algn="ctr"/>
            <a:r>
              <a:rPr lang="es-ES" sz="9600" dirty="0">
                <a:ln w="0">
                  <a:solidFill>
                    <a:srgbClr val="00B050"/>
                  </a:solidFill>
                </a:ln>
                <a:solidFill>
                  <a:schemeClr val="accent6">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GRACIAS</a:t>
            </a:r>
            <a:endParaRPr lang="es-ES" sz="9600" b="0" cap="none" spc="0" dirty="0">
              <a:ln w="0">
                <a:solidFill>
                  <a:srgbClr val="00B050"/>
                </a:solidFill>
              </a:ln>
              <a:solidFill>
                <a:schemeClr val="accent6">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55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pic>
        <p:nvPicPr>
          <p:cNvPr id="1026" name="Picture 2" descr="Resultado de imagen para telecomunicaciones en la vida cotidiana">
            <a:extLst>
              <a:ext uri="{FF2B5EF4-FFF2-40B4-BE49-F238E27FC236}">
                <a16:creationId xmlns:a16="http://schemas.microsoft.com/office/drawing/2014/main" id="{329AFAA7-AD26-49A6-8D97-B4E93663D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372" y="3288060"/>
            <a:ext cx="3230503" cy="32305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guerra electronica">
            <a:extLst>
              <a:ext uri="{FF2B5EF4-FFF2-40B4-BE49-F238E27FC236}">
                <a16:creationId xmlns:a16="http://schemas.microsoft.com/office/drawing/2014/main" id="{00BEA37D-B66F-4DAF-9EE4-11405581E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589" y="1037203"/>
            <a:ext cx="2864821" cy="25675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guerra electronica">
            <a:extLst>
              <a:ext uri="{FF2B5EF4-FFF2-40B4-BE49-F238E27FC236}">
                <a16:creationId xmlns:a16="http://schemas.microsoft.com/office/drawing/2014/main" id="{140797A8-3603-473F-8FDC-45BA40A95E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515"/>
          <a:stretch/>
        </p:blipFill>
        <p:spPr bwMode="auto">
          <a:xfrm>
            <a:off x="7770124" y="3429000"/>
            <a:ext cx="3092286" cy="2943912"/>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3C7AD2EB-386A-4C79-ABB1-FE5966CE320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INTRODUCCIÓN</a:t>
            </a:r>
          </a:p>
        </p:txBody>
      </p:sp>
    </p:spTree>
    <p:extLst>
      <p:ext uri="{BB962C8B-B14F-4D97-AF65-F5344CB8AC3E}">
        <p14:creationId xmlns:p14="http://schemas.microsoft.com/office/powerpoint/2010/main" val="142529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redondeado 17"/>
          <p:cNvSpPr/>
          <p:nvPr/>
        </p:nvSpPr>
        <p:spPr>
          <a:xfrm>
            <a:off x="1019000" y="981081"/>
            <a:ext cx="10389961" cy="1750992"/>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9" name="CuadroTexto 18"/>
          <p:cNvSpPr txBox="1"/>
          <p:nvPr/>
        </p:nvSpPr>
        <p:spPr>
          <a:xfrm>
            <a:off x="1047841" y="1233107"/>
            <a:ext cx="10289879" cy="1200329"/>
          </a:xfrm>
          <a:prstGeom prst="rect">
            <a:avLst/>
          </a:prstGeom>
          <a:noFill/>
        </p:spPr>
        <p:txBody>
          <a:bodyPr wrap="square" rtlCol="0">
            <a:spAutoFit/>
          </a:bodyPr>
          <a:lstStyle/>
          <a:p>
            <a:pPr algn="just"/>
            <a:r>
              <a:rPr lang="es-EC" dirty="0"/>
              <a:t> Los equipos especializados importados, están sujetos a permisos de exportación especiales de gobiernos extranjeros, adicionalmente los elevados costos de inversión requeridos para la adquisición de los mismos por agencias gubernamentales, tal como la Agrupación de Comunicaciones y Guerra Electrónica del Ejército (AGRUCOMGE), han limitado la acción del Estado en este ámbito.</a:t>
            </a:r>
            <a:endParaRPr lang="es-EC" sz="2000" dirty="0"/>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40" name="Rectángulo redondeado 39"/>
          <p:cNvSpPr/>
          <p:nvPr/>
        </p:nvSpPr>
        <p:spPr>
          <a:xfrm>
            <a:off x="1103979" y="4055132"/>
            <a:ext cx="10233741" cy="1803544"/>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31" name="CuadroTexto 30"/>
          <p:cNvSpPr txBox="1"/>
          <p:nvPr/>
        </p:nvSpPr>
        <p:spPr>
          <a:xfrm>
            <a:off x="1343745" y="4495238"/>
            <a:ext cx="9842904" cy="923330"/>
          </a:xfrm>
          <a:prstGeom prst="rect">
            <a:avLst/>
          </a:prstGeom>
          <a:noFill/>
        </p:spPr>
        <p:txBody>
          <a:bodyPr wrap="square" rtlCol="0">
            <a:spAutoFit/>
          </a:bodyPr>
          <a:lstStyle/>
          <a:p>
            <a:pPr algn="just"/>
            <a:r>
              <a:rPr lang="es-EC" dirty="0"/>
              <a:t>Estos equipos permiten realizar el monitoreo, detección y determinación de la dirección de señales en la banda de frecuencias de HF, VHF y UHF. La AGRUCOMGE hace algunos años adquirió estos equipos de origen alemán, por un valor aproximado de $500.000,00 dólares. </a:t>
            </a:r>
            <a:endParaRPr lang="es-EC" sz="2000" dirty="0"/>
          </a:p>
        </p:txBody>
      </p:sp>
      <p:cxnSp>
        <p:nvCxnSpPr>
          <p:cNvPr id="70" name="Conector angular 69"/>
          <p:cNvCxnSpPr>
            <a:cxnSpLocks/>
          </p:cNvCxnSpPr>
          <p:nvPr/>
        </p:nvCxnSpPr>
        <p:spPr>
          <a:xfrm rot="10800000" flipH="1" flipV="1">
            <a:off x="1005352" y="1856576"/>
            <a:ext cx="84979" cy="3100327"/>
          </a:xfrm>
          <a:prstGeom prst="bentConnector3">
            <a:avLst>
              <a:gd name="adj1" fmla="val -269008"/>
            </a:avLst>
          </a:prstGeom>
        </p:spPr>
        <p:style>
          <a:lnRef idx="3">
            <a:schemeClr val="dk1"/>
          </a:lnRef>
          <a:fillRef idx="0">
            <a:schemeClr val="dk1"/>
          </a:fillRef>
          <a:effectRef idx="2">
            <a:schemeClr val="dk1"/>
          </a:effectRef>
          <a:fontRef idx="minor">
            <a:schemeClr val="tx1"/>
          </a:fontRef>
        </p:style>
      </p:cxnSp>
      <p:sp>
        <p:nvSpPr>
          <p:cNvPr id="13" name="Título 1">
            <a:extLst>
              <a:ext uri="{FF2B5EF4-FFF2-40B4-BE49-F238E27FC236}">
                <a16:creationId xmlns:a16="http://schemas.microsoft.com/office/drawing/2014/main" id="{3795F81C-9ABB-47A3-B3E5-6DC2CA95339B}"/>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ANTECEDENTES E IMPORTANCIA</a:t>
            </a:r>
          </a:p>
        </p:txBody>
      </p:sp>
    </p:spTree>
    <p:extLst>
      <p:ext uri="{BB962C8B-B14F-4D97-AF65-F5344CB8AC3E}">
        <p14:creationId xmlns:p14="http://schemas.microsoft.com/office/powerpoint/2010/main" val="58822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redondeado 17"/>
          <p:cNvSpPr/>
          <p:nvPr/>
        </p:nvSpPr>
        <p:spPr>
          <a:xfrm>
            <a:off x="1019000" y="981081"/>
            <a:ext cx="10618887" cy="1750992"/>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CuadroTexto 18"/>
          <p:cNvSpPr txBox="1"/>
          <p:nvPr/>
        </p:nvSpPr>
        <p:spPr>
          <a:xfrm>
            <a:off x="1020293" y="1020173"/>
            <a:ext cx="10447632" cy="1754326"/>
          </a:xfrm>
          <a:prstGeom prst="rect">
            <a:avLst/>
          </a:prstGeom>
          <a:noFill/>
        </p:spPr>
        <p:txBody>
          <a:bodyPr wrap="square" rtlCol="0">
            <a:spAutoFit/>
          </a:bodyPr>
          <a:lstStyle/>
          <a:p>
            <a:pPr algn="just"/>
            <a:r>
              <a:rPr lang="es-EC" dirty="0"/>
              <a:t>Debido a restricciones presupuestarias y por problemas operacionales ese sistema, constituido por el procesador:</a:t>
            </a:r>
          </a:p>
          <a:p>
            <a:pPr marL="285750" indent="-285750" algn="just">
              <a:buFont typeface="Arial" panose="020B0604020202020204" pitchFamily="34" charset="0"/>
              <a:buChar char="•"/>
            </a:pPr>
            <a:r>
              <a:rPr lang="es-EC" i="1" dirty="0"/>
              <a:t>R&amp;S</a:t>
            </a:r>
            <a:r>
              <a:rPr lang="es-EC" i="1" baseline="30000" dirty="0"/>
              <a:t>®</a:t>
            </a:r>
            <a:r>
              <a:rPr lang="es-EC" i="1" dirty="0"/>
              <a:t> DDF255 Digital </a:t>
            </a:r>
            <a:r>
              <a:rPr lang="es-EC" i="1" dirty="0" err="1"/>
              <a:t>Direction</a:t>
            </a:r>
            <a:r>
              <a:rPr lang="es-EC" i="1" dirty="0"/>
              <a:t> Finder</a:t>
            </a:r>
            <a:r>
              <a:rPr lang="es-EC" dirty="0"/>
              <a:t>” </a:t>
            </a:r>
          </a:p>
          <a:p>
            <a:pPr marL="285750" indent="-285750" algn="just">
              <a:buFont typeface="Arial" panose="020B0604020202020204" pitchFamily="34" charset="0"/>
              <a:buChar char="•"/>
            </a:pPr>
            <a:r>
              <a:rPr lang="es-EC" i="1" dirty="0"/>
              <a:t>“ADD196 V/UHF”</a:t>
            </a:r>
            <a:r>
              <a:rPr lang="es-EC" dirty="0"/>
              <a:t> y </a:t>
            </a:r>
            <a:r>
              <a:rPr lang="es-EC" i="1" dirty="0"/>
              <a:t>“ADD119 HF”</a:t>
            </a:r>
            <a:r>
              <a:rPr lang="es-EC" dirty="0"/>
              <a:t> </a:t>
            </a:r>
          </a:p>
          <a:p>
            <a:pPr algn="just"/>
            <a:r>
              <a:rPr lang="es-EC" dirty="0"/>
              <a:t>Se encontraba fuera de operación y embodegado, y el personal que fue entrenado para su funcionamiento ya no formaba parte de la agrupación.</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40" name="Rectángulo redondeado 39"/>
          <p:cNvSpPr/>
          <p:nvPr/>
        </p:nvSpPr>
        <p:spPr>
          <a:xfrm>
            <a:off x="1109030" y="4667449"/>
            <a:ext cx="6874580" cy="1617906"/>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CuadroTexto 30"/>
          <p:cNvSpPr txBox="1"/>
          <p:nvPr/>
        </p:nvSpPr>
        <p:spPr>
          <a:xfrm>
            <a:off x="1275324" y="4896249"/>
            <a:ext cx="6612033" cy="923330"/>
          </a:xfrm>
          <a:prstGeom prst="rect">
            <a:avLst/>
          </a:prstGeom>
          <a:noFill/>
        </p:spPr>
        <p:txBody>
          <a:bodyPr wrap="square" rtlCol="0">
            <a:spAutoFit/>
          </a:bodyPr>
          <a:lstStyle/>
          <a:p>
            <a:pPr algn="just"/>
            <a:r>
              <a:rPr lang="es-EC" dirty="0">
                <a:latin typeface="Times New Roman" panose="02020603050405020304" pitchFamily="18" charset="0"/>
                <a:ea typeface="Calibri" panose="020F0502020204030204" pitchFamily="34" charset="0"/>
              </a:rPr>
              <a:t>Por lo mencionado anteriormente y debido a las atribuciones operacionales inherentes a la AGRUCOMGE la recuperación de la operatividad del sistema de DF era una necesidad urgente.</a:t>
            </a:r>
            <a:endParaRPr lang="es-EC" dirty="0"/>
          </a:p>
        </p:txBody>
      </p:sp>
      <p:cxnSp>
        <p:nvCxnSpPr>
          <p:cNvPr id="70" name="Conector angular 69"/>
          <p:cNvCxnSpPr>
            <a:cxnSpLocks/>
          </p:cNvCxnSpPr>
          <p:nvPr/>
        </p:nvCxnSpPr>
        <p:spPr>
          <a:xfrm rot="10800000" flipH="1" flipV="1">
            <a:off x="1005352" y="1856576"/>
            <a:ext cx="84979" cy="3100327"/>
          </a:xfrm>
          <a:prstGeom prst="bentConnector3">
            <a:avLst>
              <a:gd name="adj1" fmla="val -269008"/>
            </a:avLst>
          </a:prstGeom>
        </p:spPr>
        <p:style>
          <a:lnRef idx="3">
            <a:schemeClr val="dk1"/>
          </a:lnRef>
          <a:fillRef idx="0">
            <a:schemeClr val="dk1"/>
          </a:fillRef>
          <a:effectRef idx="2">
            <a:schemeClr val="dk1"/>
          </a:effectRef>
          <a:fontRef idx="minor">
            <a:schemeClr val="tx1"/>
          </a:fontRef>
        </p:style>
      </p:cxnSp>
      <p:pic>
        <p:nvPicPr>
          <p:cNvPr id="12" name="Imagen 11" descr="https://scontent.fgye7-1.fna.fbcdn.net/v/t34.0-12/29345687_1906616879351090_1712492680_n.jpg?_nc_cat=0&amp;oh=bc3c63c5e0b7bfe1afa28d2d9fcb34e3&amp;oe=5AB6BA4E">
            <a:extLst>
              <a:ext uri="{FF2B5EF4-FFF2-40B4-BE49-F238E27FC236}">
                <a16:creationId xmlns:a16="http://schemas.microsoft.com/office/drawing/2014/main" id="{D88DB47D-7580-4198-802D-019D2C7D61DD}"/>
              </a:ext>
            </a:extLst>
          </p:cNvPr>
          <p:cNvPicPr/>
          <p:nvPr/>
        </p:nvPicPr>
        <p:blipFill rotWithShape="1">
          <a:blip r:embed="rId3">
            <a:extLst>
              <a:ext uri="{28A0092B-C50C-407E-A947-70E740481C1C}">
                <a14:useLocalDpi xmlns:a14="http://schemas.microsoft.com/office/drawing/2010/main" val="0"/>
              </a:ext>
            </a:extLst>
          </a:blip>
          <a:srcRect l="4583"/>
          <a:stretch/>
        </p:blipFill>
        <p:spPr bwMode="auto">
          <a:xfrm>
            <a:off x="8409944" y="3525240"/>
            <a:ext cx="3324225" cy="2388235"/>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43CEA26D-4BEA-432C-A676-9954E88AC447}"/>
              </a:ext>
            </a:extLst>
          </p:cNvPr>
          <p:cNvPicPr/>
          <p:nvPr/>
        </p:nvPicPr>
        <p:blipFill rotWithShape="1">
          <a:blip r:embed="rId4"/>
          <a:srcRect t="2790" b="7559"/>
          <a:stretch/>
        </p:blipFill>
        <p:spPr>
          <a:xfrm>
            <a:off x="1275324" y="2774499"/>
            <a:ext cx="3630295" cy="1617905"/>
          </a:xfrm>
          <a:prstGeom prst="rect">
            <a:avLst/>
          </a:prstGeom>
        </p:spPr>
      </p:pic>
      <p:sp>
        <p:nvSpPr>
          <p:cNvPr id="15" name="Título 1">
            <a:extLst>
              <a:ext uri="{FF2B5EF4-FFF2-40B4-BE49-F238E27FC236}">
                <a16:creationId xmlns:a16="http://schemas.microsoft.com/office/drawing/2014/main" id="{4FA5953C-E1F9-4B25-8C4B-55BB620F83A8}"/>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ANTECEDENTES E IMPORTANCIA</a:t>
            </a:r>
          </a:p>
        </p:txBody>
      </p:sp>
    </p:spTree>
    <p:extLst>
      <p:ext uri="{BB962C8B-B14F-4D97-AF65-F5344CB8AC3E}">
        <p14:creationId xmlns:p14="http://schemas.microsoft.com/office/powerpoint/2010/main" val="90835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20" name="CuadroTexto 19"/>
          <p:cNvSpPr txBox="1"/>
          <p:nvPr/>
        </p:nvSpPr>
        <p:spPr>
          <a:xfrm>
            <a:off x="463823" y="859920"/>
            <a:ext cx="11264353" cy="4832092"/>
          </a:xfrm>
          <a:prstGeom prst="rect">
            <a:avLst/>
          </a:prstGeom>
          <a:noFill/>
        </p:spPr>
        <p:txBody>
          <a:bodyPr wrap="square" rtlCol="0">
            <a:spAutoFit/>
          </a:bodyPr>
          <a:lstStyle/>
          <a:p>
            <a:pPr algn="just"/>
            <a:r>
              <a:rPr lang="es-ES" sz="2200" b="1" dirty="0"/>
              <a:t>GENERAL</a:t>
            </a:r>
          </a:p>
          <a:p>
            <a:pPr lvl="0" algn="just"/>
            <a:endParaRPr lang="es-EC" sz="2200" dirty="0"/>
          </a:p>
          <a:p>
            <a:pPr lvl="0" algn="just"/>
            <a:r>
              <a:rPr lang="es-EC" sz="2200" dirty="0"/>
              <a:t>Recuperación y repotenciación del sistema que permite analizar señales radioeléctricas, así como determinar la dirección de emisión de una señal, empleando la radiogoniometría de Watson-Watt y la antena ADD119 HF para guerra electrónica. Adicionalmente se desarrollará una aplicación de software para mejorar el monitoreo de las señales.</a:t>
            </a:r>
          </a:p>
          <a:p>
            <a:pPr lvl="0" algn="just"/>
            <a:endParaRPr lang="es-ES" sz="2200" b="1" dirty="0"/>
          </a:p>
          <a:p>
            <a:pPr algn="just"/>
            <a:r>
              <a:rPr lang="es-ES" sz="2200" b="1" dirty="0"/>
              <a:t>ESPECÍFICOS</a:t>
            </a:r>
          </a:p>
          <a:p>
            <a:pPr algn="just"/>
            <a:endParaRPr lang="es-ES" sz="2200" b="1" dirty="0"/>
          </a:p>
          <a:p>
            <a:pPr marL="342900" indent="-342900" algn="just">
              <a:buFont typeface="Arial" panose="020B0604020202020204" pitchFamily="34" charset="0"/>
              <a:buChar char="•"/>
            </a:pPr>
            <a:r>
              <a:rPr lang="es-EC" sz="2200" dirty="0"/>
              <a:t>Desarrollar una aplicación de software que facilite el manejo y operación del conjunto R&amp;S® DDF255 y antena ADD119 HF que monitora las señales recibidas en la banda HF, permitiendo así, la optimización de su operación. </a:t>
            </a:r>
          </a:p>
          <a:p>
            <a:pPr marL="342900" indent="-342900" algn="just">
              <a:buFont typeface="Arial" panose="020B0604020202020204" pitchFamily="34" charset="0"/>
              <a:buChar char="•"/>
            </a:pPr>
            <a:r>
              <a:rPr lang="es-EC" sz="2200" dirty="0"/>
              <a:t>Mantener vigente la operación del sistema de detección de señales electromagnéticas, para posteriores estudios de aplicaciones en seguridad y defensa de la AGRUCOMGE.</a:t>
            </a:r>
            <a:endParaRPr lang="es-ES" sz="2200" dirty="0"/>
          </a:p>
        </p:txBody>
      </p:sp>
      <p:sp>
        <p:nvSpPr>
          <p:cNvPr id="10" name="Título 1">
            <a:extLst>
              <a:ext uri="{FF2B5EF4-FFF2-40B4-BE49-F238E27FC236}">
                <a16:creationId xmlns:a16="http://schemas.microsoft.com/office/drawing/2014/main" id="{B811F21E-997A-4835-A5BF-7B5FEC373603}"/>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OBJETIVOS</a:t>
            </a:r>
          </a:p>
        </p:txBody>
      </p:sp>
      <p:sp>
        <p:nvSpPr>
          <p:cNvPr id="13" name="Rectángulo redondeado 17">
            <a:extLst>
              <a:ext uri="{FF2B5EF4-FFF2-40B4-BE49-F238E27FC236}">
                <a16:creationId xmlns:a16="http://schemas.microsoft.com/office/drawing/2014/main" id="{3B412468-3304-4654-A4FE-21939F3A3E97}"/>
              </a:ext>
            </a:extLst>
          </p:cNvPr>
          <p:cNvSpPr/>
          <p:nvPr/>
        </p:nvSpPr>
        <p:spPr>
          <a:xfrm>
            <a:off x="463823" y="1502176"/>
            <a:ext cx="11264353" cy="1598833"/>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4" name="Rectángulo redondeado 17">
            <a:extLst>
              <a:ext uri="{FF2B5EF4-FFF2-40B4-BE49-F238E27FC236}">
                <a16:creationId xmlns:a16="http://schemas.microsoft.com/office/drawing/2014/main" id="{6A3DA4A7-CBAA-4E53-BD24-F97140FA84E2}"/>
              </a:ext>
            </a:extLst>
          </p:cNvPr>
          <p:cNvSpPr/>
          <p:nvPr/>
        </p:nvSpPr>
        <p:spPr>
          <a:xfrm>
            <a:off x="463822" y="3756992"/>
            <a:ext cx="11264353" cy="1981626"/>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Tree>
    <p:extLst>
      <p:ext uri="{BB962C8B-B14F-4D97-AF65-F5344CB8AC3E}">
        <p14:creationId xmlns:p14="http://schemas.microsoft.com/office/powerpoint/2010/main" val="2472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090906"/>
            <a:ext cx="11738348" cy="1200329"/>
          </a:xfrm>
          <a:prstGeom prst="rect">
            <a:avLst/>
          </a:prstGeom>
          <a:noFill/>
        </p:spPr>
        <p:txBody>
          <a:bodyPr wrap="square" rtlCol="0">
            <a:spAutoFit/>
          </a:bodyPr>
          <a:lstStyle/>
          <a:p>
            <a:pPr algn="just"/>
            <a:r>
              <a:rPr lang="es-ES" sz="2400" dirty="0"/>
              <a:t> </a:t>
            </a:r>
            <a:endParaRPr lang="es-ES" sz="2400" b="1" dirty="0"/>
          </a:p>
          <a:p>
            <a:pPr algn="just"/>
            <a:endParaRPr lang="es-EC" sz="2400" dirty="0"/>
          </a:p>
          <a:p>
            <a:pPr algn="just"/>
            <a:endParaRPr lang="es-ES" sz="2400" dirty="0"/>
          </a:p>
        </p:txBody>
      </p:sp>
      <p:sp>
        <p:nvSpPr>
          <p:cNvPr id="3" name="Rectángulo 2"/>
          <p:cNvSpPr/>
          <p:nvPr/>
        </p:nvSpPr>
        <p:spPr>
          <a:xfrm>
            <a:off x="520545" y="733965"/>
            <a:ext cx="11174150" cy="3970318"/>
          </a:xfrm>
          <a:prstGeom prst="rect">
            <a:avLst/>
          </a:prstGeom>
        </p:spPr>
        <p:txBody>
          <a:bodyPr wrap="square">
            <a:spAutoFit/>
          </a:bodyPr>
          <a:lstStyle/>
          <a:p>
            <a:pPr algn="ctr"/>
            <a:endParaRPr lang="es-ES" sz="2400" b="1" dirty="0"/>
          </a:p>
          <a:p>
            <a:pPr algn="ctr"/>
            <a:r>
              <a:rPr lang="es-ES" sz="2400" b="1" dirty="0"/>
              <a:t>GUERRA ELECTRÓNICA</a:t>
            </a:r>
          </a:p>
          <a:p>
            <a:endParaRPr lang="es-ES" sz="2400" b="1" dirty="0"/>
          </a:p>
          <a:p>
            <a:pPr algn="just"/>
            <a:r>
              <a:rPr lang="es-EC" sz="2200" dirty="0"/>
              <a:t>Guerra electrónica EW (Electronic </a:t>
            </a:r>
            <a:r>
              <a:rPr lang="es-EC" sz="2200" dirty="0" err="1"/>
              <a:t>Warfare</a:t>
            </a:r>
            <a:r>
              <a:rPr lang="es-EC" sz="2200" dirty="0"/>
              <a:t>) es cualquier acción militar que involucre el uso del espectro electromagnético, para determinar, explotar, reducir o impedir el uso hostil del mismo por parte del adversario y a la vez conservar la utilización de dicho espectro en beneficio propio.</a:t>
            </a:r>
          </a:p>
          <a:p>
            <a:pPr algn="ctr"/>
            <a:endParaRPr lang="es-EC" sz="2200" dirty="0"/>
          </a:p>
          <a:p>
            <a:pPr algn="ctr"/>
            <a:endParaRPr lang="es-EC" sz="2200" b="1" dirty="0"/>
          </a:p>
          <a:p>
            <a:pPr algn="ctr"/>
            <a:r>
              <a:rPr lang="es-EC" sz="2200" b="1" dirty="0"/>
              <a:t>Clasificación</a:t>
            </a:r>
            <a:endParaRPr lang="es-EC" sz="2400" b="1" dirty="0"/>
          </a:p>
          <a:p>
            <a:pPr algn="just"/>
            <a:endParaRPr lang="es-EC" sz="2400" dirty="0"/>
          </a:p>
          <a:p>
            <a:pPr algn="just"/>
            <a:endParaRPr lang="es-EC" sz="2400" b="1" dirty="0"/>
          </a:p>
        </p:txBody>
      </p:sp>
      <p:sp>
        <p:nvSpPr>
          <p:cNvPr id="9" name="Rectángulo redondeado 14">
            <a:extLst>
              <a:ext uri="{FF2B5EF4-FFF2-40B4-BE49-F238E27FC236}">
                <a16:creationId xmlns:a16="http://schemas.microsoft.com/office/drawing/2014/main" id="{7E556916-0363-4F28-891E-DFFA91E110E0}"/>
              </a:ext>
            </a:extLst>
          </p:cNvPr>
          <p:cNvSpPr/>
          <p:nvPr/>
        </p:nvSpPr>
        <p:spPr>
          <a:xfrm>
            <a:off x="725261" y="4147175"/>
            <a:ext cx="2836804" cy="158336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b="1" dirty="0"/>
              <a:t>Medidas Electrónicas de apoyo ESM</a:t>
            </a:r>
            <a:endParaRPr lang="es-EC" sz="2000" dirty="0"/>
          </a:p>
        </p:txBody>
      </p:sp>
      <p:sp>
        <p:nvSpPr>
          <p:cNvPr id="11" name="Rectángulo redondeado 14">
            <a:extLst>
              <a:ext uri="{FF2B5EF4-FFF2-40B4-BE49-F238E27FC236}">
                <a16:creationId xmlns:a16="http://schemas.microsoft.com/office/drawing/2014/main" id="{E7949721-654D-4A5D-A961-1950FA40C917}"/>
              </a:ext>
            </a:extLst>
          </p:cNvPr>
          <p:cNvSpPr/>
          <p:nvPr/>
        </p:nvSpPr>
        <p:spPr>
          <a:xfrm>
            <a:off x="4398784" y="4110441"/>
            <a:ext cx="2836804" cy="158336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b="1" dirty="0"/>
              <a:t>Contramedidas electrónicas ECM</a:t>
            </a:r>
            <a:endParaRPr lang="es-EC" sz="2000" dirty="0"/>
          </a:p>
        </p:txBody>
      </p:sp>
      <p:sp>
        <p:nvSpPr>
          <p:cNvPr id="12" name="Rectángulo redondeado 14">
            <a:extLst>
              <a:ext uri="{FF2B5EF4-FFF2-40B4-BE49-F238E27FC236}">
                <a16:creationId xmlns:a16="http://schemas.microsoft.com/office/drawing/2014/main" id="{90D0E46E-2B9A-4C16-89B2-EF75E63C65EB}"/>
              </a:ext>
            </a:extLst>
          </p:cNvPr>
          <p:cNvSpPr/>
          <p:nvPr/>
        </p:nvSpPr>
        <p:spPr>
          <a:xfrm>
            <a:off x="8277023" y="4062711"/>
            <a:ext cx="2836804" cy="158336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b="1" dirty="0"/>
              <a:t>Contra-contramedidas electrónicas ECCM</a:t>
            </a:r>
            <a:endParaRPr lang="es-EC" sz="2000" dirty="0"/>
          </a:p>
        </p:txBody>
      </p:sp>
      <p:sp>
        <p:nvSpPr>
          <p:cNvPr id="13" name="Título 1">
            <a:extLst>
              <a:ext uri="{FF2B5EF4-FFF2-40B4-BE49-F238E27FC236}">
                <a16:creationId xmlns:a16="http://schemas.microsoft.com/office/drawing/2014/main" id="{2346EDE8-347C-41E9-8895-8CBD4C764016}"/>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MARCO REFERENCIAL</a:t>
            </a:r>
          </a:p>
        </p:txBody>
      </p:sp>
      <p:sp>
        <p:nvSpPr>
          <p:cNvPr id="14" name="Rectángulo redondeado 17">
            <a:extLst>
              <a:ext uri="{FF2B5EF4-FFF2-40B4-BE49-F238E27FC236}">
                <a16:creationId xmlns:a16="http://schemas.microsoft.com/office/drawing/2014/main" id="{C394870A-A5A7-42D9-B1B7-30B09E8F6C7A}"/>
              </a:ext>
            </a:extLst>
          </p:cNvPr>
          <p:cNvSpPr/>
          <p:nvPr/>
        </p:nvSpPr>
        <p:spPr>
          <a:xfrm>
            <a:off x="463823" y="1727186"/>
            <a:ext cx="11264353" cy="1598833"/>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Tree>
    <p:extLst>
      <p:ext uri="{BB962C8B-B14F-4D97-AF65-F5344CB8AC3E}">
        <p14:creationId xmlns:p14="http://schemas.microsoft.com/office/powerpoint/2010/main" val="180617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9" name="CuadroTexto 19"/>
          <p:cNvSpPr txBox="1"/>
          <p:nvPr/>
        </p:nvSpPr>
        <p:spPr>
          <a:xfrm>
            <a:off x="148857" y="984421"/>
            <a:ext cx="11738348" cy="461665"/>
          </a:xfrm>
          <a:prstGeom prst="rect">
            <a:avLst/>
          </a:prstGeom>
          <a:noFill/>
        </p:spPr>
        <p:txBody>
          <a:bodyPr wrap="square" rtlCol="0">
            <a:spAutoFit/>
          </a:bodyPr>
          <a:lstStyle/>
          <a:p>
            <a:pPr algn="ctr"/>
            <a:endParaRPr lang="es-ES" sz="2400" b="1" dirty="0">
              <a:latin typeface="Arial" panose="020B0604020202020204" pitchFamily="34" charset="0"/>
              <a:cs typeface="Arial" panose="020B0604020202020204" pitchFamily="34" charset="0"/>
            </a:endParaRPr>
          </a:p>
        </p:txBody>
      </p:sp>
      <p:pic>
        <p:nvPicPr>
          <p:cNvPr id="12" name="Imagen 11" descr="Resultado de imagen para Guglielmo Marconi y su primer dispositivo Tx">
            <a:extLst>
              <a:ext uri="{FF2B5EF4-FFF2-40B4-BE49-F238E27FC236}">
                <a16:creationId xmlns:a16="http://schemas.microsoft.com/office/drawing/2014/main" id="{78A54E3D-039E-4679-AAA9-98D39C6C484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4334" y="984421"/>
            <a:ext cx="3171505" cy="2313220"/>
          </a:xfrm>
          <a:prstGeom prst="rect">
            <a:avLst/>
          </a:prstGeom>
          <a:noFill/>
          <a:ln>
            <a:noFill/>
          </a:ln>
        </p:spPr>
      </p:pic>
      <p:sp>
        <p:nvSpPr>
          <p:cNvPr id="14" name="Título 1">
            <a:extLst>
              <a:ext uri="{FF2B5EF4-FFF2-40B4-BE49-F238E27FC236}">
                <a16:creationId xmlns:a16="http://schemas.microsoft.com/office/drawing/2014/main" id="{2C8816B9-2598-4CBC-830B-0CA4BDC0FB01}"/>
              </a:ext>
            </a:extLst>
          </p:cNvPr>
          <p:cNvSpPr>
            <a:spLocks noGrp="1"/>
          </p:cNvSpPr>
          <p:nvPr>
            <p:ph type="title"/>
          </p:nvPr>
        </p:nvSpPr>
        <p:spPr>
          <a:xfrm>
            <a:off x="-202016" y="614375"/>
            <a:ext cx="10515600" cy="536396"/>
          </a:xfrm>
        </p:spPr>
        <p:txBody>
          <a:bodyPr>
            <a:normAutofit/>
          </a:bodyPr>
          <a:lstStyle/>
          <a:p>
            <a:pPr algn="ctr"/>
            <a:r>
              <a:rPr lang="es-EC" sz="2200" b="1" dirty="0">
                <a:latin typeface="Arial" panose="020B0604020202020204" pitchFamily="34" charset="0"/>
                <a:cs typeface="Arial" panose="020B0604020202020204" pitchFamily="34" charset="0"/>
              </a:rPr>
              <a:t>Hechos Históricos</a:t>
            </a:r>
          </a:p>
        </p:txBody>
      </p:sp>
      <p:pic>
        <p:nvPicPr>
          <p:cNvPr id="17" name="Imagen 16">
            <a:extLst>
              <a:ext uri="{FF2B5EF4-FFF2-40B4-BE49-F238E27FC236}">
                <a16:creationId xmlns:a16="http://schemas.microsoft.com/office/drawing/2014/main" id="{201CFC97-929C-4517-88BF-D7DC8C7CEF43}"/>
              </a:ext>
            </a:extLst>
          </p:cNvPr>
          <p:cNvPicPr/>
          <p:nvPr/>
        </p:nvPicPr>
        <p:blipFill>
          <a:blip r:embed="rId4"/>
          <a:stretch>
            <a:fillRect/>
          </a:stretch>
        </p:blipFill>
        <p:spPr>
          <a:xfrm>
            <a:off x="300391" y="3641713"/>
            <a:ext cx="4695190" cy="2678430"/>
          </a:xfrm>
          <a:prstGeom prst="rect">
            <a:avLst/>
          </a:prstGeom>
        </p:spPr>
      </p:pic>
      <p:pic>
        <p:nvPicPr>
          <p:cNvPr id="2050" name="Picture 2" descr="Resultado de imagen para ECUACIONES DE MAXWELL">
            <a:extLst>
              <a:ext uri="{FF2B5EF4-FFF2-40B4-BE49-F238E27FC236}">
                <a16:creationId xmlns:a16="http://schemas.microsoft.com/office/drawing/2014/main" id="{7A421A8E-A03D-4137-A637-E8E307C6C9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875" y="2804541"/>
            <a:ext cx="2000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WATSON WATT">
            <a:extLst>
              <a:ext uri="{FF2B5EF4-FFF2-40B4-BE49-F238E27FC236}">
                <a16:creationId xmlns:a16="http://schemas.microsoft.com/office/drawing/2014/main" id="{6373CD28-F9AA-4CDA-B069-1DE60003D1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652" y="3785145"/>
            <a:ext cx="34290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1FEE7437-6C88-487E-89FB-7CE4AD70D2AD}"/>
              </a:ext>
            </a:extLst>
          </p:cNvPr>
          <p:cNvPicPr/>
          <p:nvPr/>
        </p:nvPicPr>
        <p:blipFill>
          <a:blip r:embed="rId7"/>
          <a:stretch>
            <a:fillRect/>
          </a:stretch>
        </p:blipFill>
        <p:spPr>
          <a:xfrm>
            <a:off x="6762773" y="811747"/>
            <a:ext cx="4168140" cy="2726690"/>
          </a:xfrm>
          <a:prstGeom prst="rect">
            <a:avLst/>
          </a:prstGeom>
        </p:spPr>
      </p:pic>
      <p:sp>
        <p:nvSpPr>
          <p:cNvPr id="13" name="Título 1">
            <a:extLst>
              <a:ext uri="{FF2B5EF4-FFF2-40B4-BE49-F238E27FC236}">
                <a16:creationId xmlns:a16="http://schemas.microsoft.com/office/drawing/2014/main" id="{705D374B-8018-483E-A4D8-279E7E8CD2A9}"/>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MARCO REFERENCIAL</a:t>
            </a:r>
          </a:p>
        </p:txBody>
      </p:sp>
    </p:spTree>
    <p:extLst>
      <p:ext uri="{BB962C8B-B14F-4D97-AF65-F5344CB8AC3E}">
        <p14:creationId xmlns:p14="http://schemas.microsoft.com/office/powerpoint/2010/main" val="293992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3" name="CuadroTexto 19"/>
          <p:cNvSpPr txBox="1"/>
          <p:nvPr/>
        </p:nvSpPr>
        <p:spPr>
          <a:xfrm>
            <a:off x="1841174" y="1219966"/>
            <a:ext cx="8148987" cy="461665"/>
          </a:xfrm>
          <a:prstGeom prst="rect">
            <a:avLst/>
          </a:prstGeom>
          <a:noFill/>
        </p:spPr>
        <p:txBody>
          <a:bodyPr wrap="square" rtlCol="0">
            <a:spAutoFit/>
          </a:bodyPr>
          <a:lstStyle/>
          <a:p>
            <a:pPr algn="ctr"/>
            <a:r>
              <a:rPr lang="es-EC" sz="2400" b="1" dirty="0">
                <a:latin typeface="Arial" panose="020B0604020202020204" pitchFamily="34" charset="0"/>
                <a:cs typeface="Arial" panose="020B0604020202020204" pitchFamily="34" charset="0"/>
              </a:rPr>
              <a:t>Radiogoniometría</a:t>
            </a:r>
            <a:endParaRPr lang="es-ES" sz="2400" b="1"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0D68B593-3510-48C1-A12C-5B4F19B4C62E}"/>
              </a:ext>
            </a:extLst>
          </p:cNvPr>
          <p:cNvSpPr/>
          <p:nvPr/>
        </p:nvSpPr>
        <p:spPr>
          <a:xfrm>
            <a:off x="1614985" y="1681631"/>
            <a:ext cx="8375176" cy="3337260"/>
          </a:xfrm>
          <a:prstGeom prst="rect">
            <a:avLst/>
          </a:prstGeom>
        </p:spPr>
        <p:txBody>
          <a:bodyPr wrap="square">
            <a:spAutoFit/>
          </a:bodyPr>
          <a:lstStyle/>
          <a:p>
            <a:pPr indent="270510" algn="just">
              <a:lnSpc>
                <a:spcPct val="20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Según la ITU, la radiogoniometría es la </a:t>
            </a:r>
            <a:r>
              <a:rPr lang="es-EC" i="1" dirty="0">
                <a:latin typeface="Times New Roman" panose="02020603050405020304" pitchFamily="18" charset="0"/>
                <a:ea typeface="Calibri" panose="020F0502020204030204" pitchFamily="34" charset="0"/>
                <a:cs typeface="Times New Roman" panose="02020603050405020304" pitchFamily="18" charset="0"/>
              </a:rPr>
              <a:t>“Radio-determinación que utiliza la recepción de ondas radioeléctricas para determinar la dirección de una estación o de un objeto”. v</a:t>
            </a:r>
            <a:r>
              <a:rPr lang="es-EC" dirty="0">
                <a:latin typeface="Times New Roman" panose="02020603050405020304" pitchFamily="18" charset="0"/>
                <a:ea typeface="Calibri" panose="020F0502020204030204" pitchFamily="34" charset="0"/>
                <a:cs typeface="Times New Roman" panose="02020603050405020304" pitchFamily="18" charset="0"/>
              </a:rPr>
              <a:t>iniendo a significar la radio-determinación como la </a:t>
            </a:r>
            <a:r>
              <a:rPr lang="es-EC" i="1" dirty="0">
                <a:latin typeface="Times New Roman" panose="02020603050405020304" pitchFamily="18" charset="0"/>
                <a:ea typeface="Calibri" panose="020F0502020204030204" pitchFamily="34" charset="0"/>
                <a:cs typeface="Times New Roman" panose="02020603050405020304" pitchFamily="18" charset="0"/>
              </a:rPr>
              <a:t>“Determinación de la posición, velocidad u otras características de un objeto, u obtención de información relativa a estos parámetros, mediante las propiedades de propagación de las ondas radioeléctricas”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ítulo 1">
            <a:extLst>
              <a:ext uri="{FF2B5EF4-FFF2-40B4-BE49-F238E27FC236}">
                <a16:creationId xmlns:a16="http://schemas.microsoft.com/office/drawing/2014/main" id="{2E45407A-CB1D-4AAC-860D-C2803DABCFE2}"/>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MARCO REFERENCIAL</a:t>
            </a:r>
          </a:p>
        </p:txBody>
      </p:sp>
      <p:sp>
        <p:nvSpPr>
          <p:cNvPr id="8" name="Rectángulo redondeado 17">
            <a:extLst>
              <a:ext uri="{FF2B5EF4-FFF2-40B4-BE49-F238E27FC236}">
                <a16:creationId xmlns:a16="http://schemas.microsoft.com/office/drawing/2014/main" id="{5388C6A9-A0E8-4B06-AC9A-D80753DFF9D6}"/>
              </a:ext>
            </a:extLst>
          </p:cNvPr>
          <p:cNvSpPr/>
          <p:nvPr/>
        </p:nvSpPr>
        <p:spPr>
          <a:xfrm>
            <a:off x="1563450" y="1830167"/>
            <a:ext cx="8806638" cy="3346201"/>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Tree>
    <p:extLst>
      <p:ext uri="{BB962C8B-B14F-4D97-AF65-F5344CB8AC3E}">
        <p14:creationId xmlns:p14="http://schemas.microsoft.com/office/powerpoint/2010/main" val="18337341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9653</TotalTime>
  <Words>2113</Words>
  <Application>Microsoft Office PowerPoint</Application>
  <PresentationFormat>Panorámica</PresentationFormat>
  <Paragraphs>231</Paragraphs>
  <Slides>29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Calibri Light</vt:lpstr>
      <vt:lpstr>Courier New</vt:lpstr>
      <vt:lpstr>Times New Roman</vt:lpstr>
      <vt:lpstr>Tema de Office</vt:lpstr>
      <vt:lpstr>TEMA: LOCALIZACIÓN Y EVALUACIÓN DE SEÑALES RADIOELÉCTRICAS CON EL ANÁLISIS DE LA RADIOGONIOMETRÍA DE WATSON-WATT DE LA ANTENA DE DIRECTION FINDER HF ADD119 DE GUERRA ELECTRÓNICA Y DESARROLLO DE UNA APLICACIÓN PARA EL MONITOREO DE LAS SEÑALES </vt:lpstr>
      <vt:lpstr>CONTENIDO GENERAL</vt:lpstr>
      <vt:lpstr>Presentación de PowerPoint</vt:lpstr>
      <vt:lpstr>ANTECEDENTES E IMPORTANCIA</vt:lpstr>
      <vt:lpstr>ANTECEDENTES E IMPORTANCIA</vt:lpstr>
      <vt:lpstr>OBJETIVOS</vt:lpstr>
      <vt:lpstr>MARCO REFERENCIAL</vt:lpstr>
      <vt:lpstr>Hechos Históricos</vt:lpstr>
      <vt:lpstr>MARCO REFERENCIAL</vt:lpstr>
      <vt:lpstr>ÁNGULO DE ARRIBO AoA</vt:lpstr>
      <vt:lpstr>MARCO REFERENCIAL</vt:lpstr>
      <vt:lpstr>MARCO REFERENCIAL</vt:lpstr>
      <vt:lpstr>PUESTA EN OPERACIÓN DEL SISTEMA DF</vt:lpstr>
      <vt:lpstr>Principio de Operación</vt:lpstr>
      <vt:lpstr>PUESTA EN OPERACIÓN DEL SISTEMA DF</vt:lpstr>
      <vt:lpstr>PUESTA EN OPERACIÓN DEL SISTEMA DF</vt:lpstr>
      <vt:lpstr>PRUEBAS DEL SISTEMA DF</vt:lpstr>
      <vt:lpstr>ENTORNO DE PROGRAMACIÓN</vt:lpstr>
      <vt:lpstr>Presentación de PowerPoint</vt:lpstr>
      <vt:lpstr>Presentación de PowerPoint</vt:lpstr>
      <vt:lpstr>Presentación de PowerPoint</vt:lpstr>
      <vt:lpstr>PRUEBAS DEL SISTEMA COMPLETO</vt:lpstr>
      <vt:lpstr>Presentación de PowerPoint</vt:lpstr>
      <vt:lpstr>Presentación de PowerPoint</vt:lpstr>
      <vt:lpstr>Capacitaciones y Presentaciones Públicas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ANÁLISIS DE VULNERABILIDAD Y ESTIMACIÓN DE COSTOS SOCIO-ECONÓMICOS POR DAÑOS EN EL SECTOR DE SAN RAFAEL Y PLAYA CHICA 1 ANTE UNA EVENTUAL ERUPCIÓN DEL VOLCÁN COTOPAXI</dc:title>
  <dc:creator>Usuario</dc:creator>
  <cp:lastModifiedBy>bryan moya</cp:lastModifiedBy>
  <cp:revision>305</cp:revision>
  <dcterms:created xsi:type="dcterms:W3CDTF">2016-12-07T14:22:52Z</dcterms:created>
  <dcterms:modified xsi:type="dcterms:W3CDTF">2018-05-22T19:01:16Z</dcterms:modified>
</cp:coreProperties>
</file>