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iegoVV1\Datos%20de%20programa\Microsoft\Excel\Libro1%20(version%201).xlsb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TABLAS%20TE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Hoja1!$A$15</c:f>
              <c:strCache>
                <c:ptCount val="1"/>
                <c:pt idx="0">
                  <c:v>INICIO</c:v>
                </c:pt>
              </c:strCache>
            </c:strRef>
          </c:tx>
          <c:invertIfNegative val="0"/>
          <c:cat>
            <c:strRef>
              <c:f>Hoja1!$B$14:$F$14</c:f>
              <c:strCache>
                <c:ptCount val="5"/>
                <c:pt idx="0">
                  <c:v>PH</c:v>
                </c:pt>
                <c:pt idx="1">
                  <c:v>EC</c:v>
                </c:pt>
                <c:pt idx="2">
                  <c:v>MO</c:v>
                </c:pt>
                <c:pt idx="3">
                  <c:v>NH4</c:v>
                </c:pt>
                <c:pt idx="4">
                  <c:v>NO3</c:v>
                </c:pt>
              </c:strCache>
            </c:strRef>
          </c:cat>
          <c:val>
            <c:numRef>
              <c:f>Hoja1!$B$15:$F$15</c:f>
              <c:numCache>
                <c:formatCode>General</c:formatCode>
                <c:ptCount val="5"/>
                <c:pt idx="0">
                  <c:v>6.3199999999999985</c:v>
                </c:pt>
                <c:pt idx="1">
                  <c:v>2.3099999999999992</c:v>
                </c:pt>
                <c:pt idx="2">
                  <c:v>4.5199999999999996</c:v>
                </c:pt>
                <c:pt idx="4">
                  <c:v>296</c:v>
                </c:pt>
              </c:numCache>
            </c:numRef>
          </c:val>
        </c:ser>
        <c:ser>
          <c:idx val="1"/>
          <c:order val="1"/>
          <c:tx>
            <c:strRef>
              <c:f>Hoja1!$A$16</c:f>
              <c:strCache>
                <c:ptCount val="1"/>
                <c:pt idx="0">
                  <c:v>T1</c:v>
                </c:pt>
              </c:strCache>
            </c:strRef>
          </c:tx>
          <c:invertIfNegative val="0"/>
          <c:cat>
            <c:strRef>
              <c:f>Hoja1!$B$14:$F$14</c:f>
              <c:strCache>
                <c:ptCount val="5"/>
                <c:pt idx="0">
                  <c:v>PH</c:v>
                </c:pt>
                <c:pt idx="1">
                  <c:v>EC</c:v>
                </c:pt>
                <c:pt idx="2">
                  <c:v>MO</c:v>
                </c:pt>
                <c:pt idx="3">
                  <c:v>NH4</c:v>
                </c:pt>
                <c:pt idx="4">
                  <c:v>NO3</c:v>
                </c:pt>
              </c:strCache>
            </c:strRef>
          </c:cat>
          <c:val>
            <c:numRef>
              <c:f>Hoja1!$B$16:$F$16</c:f>
              <c:numCache>
                <c:formatCode>General</c:formatCode>
                <c:ptCount val="5"/>
                <c:pt idx="0">
                  <c:v>6.64</c:v>
                </c:pt>
                <c:pt idx="1">
                  <c:v>3.98</c:v>
                </c:pt>
                <c:pt idx="2">
                  <c:v>2.46</c:v>
                </c:pt>
                <c:pt idx="3">
                  <c:v>3.5</c:v>
                </c:pt>
                <c:pt idx="4">
                  <c:v>430.02</c:v>
                </c:pt>
              </c:numCache>
            </c:numRef>
          </c:val>
        </c:ser>
        <c:ser>
          <c:idx val="2"/>
          <c:order val="2"/>
          <c:tx>
            <c:strRef>
              <c:f>Hoja1!$A$17</c:f>
              <c:strCache>
                <c:ptCount val="1"/>
                <c:pt idx="0">
                  <c:v>T2</c:v>
                </c:pt>
              </c:strCache>
            </c:strRef>
          </c:tx>
          <c:invertIfNegative val="0"/>
          <c:cat>
            <c:strRef>
              <c:f>Hoja1!$B$14:$F$14</c:f>
              <c:strCache>
                <c:ptCount val="5"/>
                <c:pt idx="0">
                  <c:v>PH</c:v>
                </c:pt>
                <c:pt idx="1">
                  <c:v>EC</c:v>
                </c:pt>
                <c:pt idx="2">
                  <c:v>MO</c:v>
                </c:pt>
                <c:pt idx="3">
                  <c:v>NH4</c:v>
                </c:pt>
                <c:pt idx="4">
                  <c:v>NO3</c:v>
                </c:pt>
              </c:strCache>
            </c:strRef>
          </c:cat>
          <c:val>
            <c:numRef>
              <c:f>Hoja1!$B$17:$F$17</c:f>
              <c:numCache>
                <c:formatCode>General</c:formatCode>
                <c:ptCount val="5"/>
                <c:pt idx="0">
                  <c:v>6.3599999999999985</c:v>
                </c:pt>
                <c:pt idx="1">
                  <c:v>2.8699999999999997</c:v>
                </c:pt>
                <c:pt idx="2">
                  <c:v>2.59</c:v>
                </c:pt>
                <c:pt idx="3">
                  <c:v>2.9</c:v>
                </c:pt>
                <c:pt idx="4">
                  <c:v>332.58</c:v>
                </c:pt>
              </c:numCache>
            </c:numRef>
          </c:val>
        </c:ser>
        <c:ser>
          <c:idx val="3"/>
          <c:order val="3"/>
          <c:tx>
            <c:strRef>
              <c:f>Hoja1!$A$18</c:f>
              <c:strCache>
                <c:ptCount val="1"/>
                <c:pt idx="0">
                  <c:v>T3</c:v>
                </c:pt>
              </c:strCache>
            </c:strRef>
          </c:tx>
          <c:invertIfNegative val="0"/>
          <c:cat>
            <c:strRef>
              <c:f>Hoja1!$B$14:$F$14</c:f>
              <c:strCache>
                <c:ptCount val="5"/>
                <c:pt idx="0">
                  <c:v>PH</c:v>
                </c:pt>
                <c:pt idx="1">
                  <c:v>EC</c:v>
                </c:pt>
                <c:pt idx="2">
                  <c:v>MO</c:v>
                </c:pt>
                <c:pt idx="3">
                  <c:v>NH4</c:v>
                </c:pt>
                <c:pt idx="4">
                  <c:v>NO3</c:v>
                </c:pt>
              </c:strCache>
            </c:strRef>
          </c:cat>
          <c:val>
            <c:numRef>
              <c:f>Hoja1!$B$18:$F$18</c:f>
              <c:numCache>
                <c:formatCode>General</c:formatCode>
                <c:ptCount val="5"/>
                <c:pt idx="0">
                  <c:v>6.26</c:v>
                </c:pt>
                <c:pt idx="1">
                  <c:v>3.66</c:v>
                </c:pt>
                <c:pt idx="2">
                  <c:v>2.4299999999999997</c:v>
                </c:pt>
                <c:pt idx="3">
                  <c:v>5.6499999999999995</c:v>
                </c:pt>
                <c:pt idx="4">
                  <c:v>448.7</c:v>
                </c:pt>
              </c:numCache>
            </c:numRef>
          </c:val>
        </c:ser>
        <c:ser>
          <c:idx val="4"/>
          <c:order val="4"/>
          <c:tx>
            <c:strRef>
              <c:f>Hoja1!$A$19</c:f>
              <c:strCache>
                <c:ptCount val="1"/>
                <c:pt idx="0">
                  <c:v>T4</c:v>
                </c:pt>
              </c:strCache>
            </c:strRef>
          </c:tx>
          <c:invertIfNegative val="0"/>
          <c:cat>
            <c:strRef>
              <c:f>Hoja1!$B$14:$F$14</c:f>
              <c:strCache>
                <c:ptCount val="5"/>
                <c:pt idx="0">
                  <c:v>PH</c:v>
                </c:pt>
                <c:pt idx="1">
                  <c:v>EC</c:v>
                </c:pt>
                <c:pt idx="2">
                  <c:v>MO</c:v>
                </c:pt>
                <c:pt idx="3">
                  <c:v>NH4</c:v>
                </c:pt>
                <c:pt idx="4">
                  <c:v>NO3</c:v>
                </c:pt>
              </c:strCache>
            </c:strRef>
          </c:cat>
          <c:val>
            <c:numRef>
              <c:f>Hoja1!$B$19:$F$19</c:f>
              <c:numCache>
                <c:formatCode>General</c:formatCode>
                <c:ptCount val="5"/>
                <c:pt idx="0">
                  <c:v>6.3</c:v>
                </c:pt>
                <c:pt idx="1">
                  <c:v>0.55000000000000004</c:v>
                </c:pt>
                <c:pt idx="2">
                  <c:v>2.16</c:v>
                </c:pt>
                <c:pt idx="3">
                  <c:v>1.05</c:v>
                </c:pt>
                <c:pt idx="4">
                  <c:v>0.79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9280640"/>
        <c:axId val="36181056"/>
      </c:barChart>
      <c:catAx>
        <c:axId val="559280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181056"/>
        <c:crosses val="autoZero"/>
        <c:auto val="1"/>
        <c:lblAlgn val="ctr"/>
        <c:lblOffset val="100"/>
        <c:noMultiLvlLbl val="0"/>
      </c:catAx>
      <c:valAx>
        <c:axId val="36181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9280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36978160819014"/>
          <c:y val="6.1421986732797494E-2"/>
          <c:w val="0.69643829144646519"/>
          <c:h val="0.810214727096120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Hoja1!$C$35</c:f>
              <c:strCache>
                <c:ptCount val="1"/>
                <c:pt idx="0">
                  <c:v>EC</c:v>
                </c:pt>
              </c:strCache>
            </c:strRef>
          </c:tx>
          <c:invertIfNegative val="0"/>
          <c:cat>
            <c:strRef>
              <c:f>Hoja1!$A$36:$A$40</c:f>
              <c:strCache>
                <c:ptCount val="5"/>
                <c:pt idx="0">
                  <c:v>INICIO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  <c:pt idx="4">
                  <c:v>T4</c:v>
                </c:pt>
              </c:strCache>
            </c:strRef>
          </c:cat>
          <c:val>
            <c:numRef>
              <c:f>Hoja1!$C$36:$C$40</c:f>
              <c:numCache>
                <c:formatCode>General</c:formatCode>
                <c:ptCount val="5"/>
                <c:pt idx="0">
                  <c:v>2.3099999999999996</c:v>
                </c:pt>
                <c:pt idx="1">
                  <c:v>3.98</c:v>
                </c:pt>
                <c:pt idx="2">
                  <c:v>2.8699999999999997</c:v>
                </c:pt>
                <c:pt idx="3">
                  <c:v>3.66</c:v>
                </c:pt>
                <c:pt idx="4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Hoja1!$D$35</c:f>
              <c:strCache>
                <c:ptCount val="1"/>
                <c:pt idx="0">
                  <c:v>MO</c:v>
                </c:pt>
              </c:strCache>
            </c:strRef>
          </c:tx>
          <c:invertIfNegative val="0"/>
          <c:cat>
            <c:strRef>
              <c:f>Hoja1!$A$36:$A$40</c:f>
              <c:strCache>
                <c:ptCount val="5"/>
                <c:pt idx="0">
                  <c:v>INICIO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  <c:pt idx="4">
                  <c:v>T4</c:v>
                </c:pt>
              </c:strCache>
            </c:strRef>
          </c:cat>
          <c:val>
            <c:numRef>
              <c:f>Hoja1!$D$36:$D$40</c:f>
              <c:numCache>
                <c:formatCode>General</c:formatCode>
                <c:ptCount val="5"/>
                <c:pt idx="0">
                  <c:v>4.5199999999999996</c:v>
                </c:pt>
                <c:pt idx="1">
                  <c:v>2.46</c:v>
                </c:pt>
                <c:pt idx="2">
                  <c:v>2.59</c:v>
                </c:pt>
                <c:pt idx="3">
                  <c:v>2.4299999999999997</c:v>
                </c:pt>
                <c:pt idx="4">
                  <c:v>2.16</c:v>
                </c:pt>
              </c:numCache>
            </c:numRef>
          </c:val>
        </c:ser>
        <c:ser>
          <c:idx val="2"/>
          <c:order val="2"/>
          <c:tx>
            <c:strRef>
              <c:f>Hoja1!$E$35</c:f>
              <c:strCache>
                <c:ptCount val="1"/>
                <c:pt idx="0">
                  <c:v>P</c:v>
                </c:pt>
              </c:strCache>
            </c:strRef>
          </c:tx>
          <c:invertIfNegative val="0"/>
          <c:cat>
            <c:strRef>
              <c:f>Hoja1!$A$36:$A$40</c:f>
              <c:strCache>
                <c:ptCount val="5"/>
                <c:pt idx="0">
                  <c:v>INICIO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  <c:pt idx="4">
                  <c:v>T4</c:v>
                </c:pt>
              </c:strCache>
            </c:strRef>
          </c:cat>
          <c:val>
            <c:numRef>
              <c:f>Hoja1!$E$36:$E$40</c:f>
              <c:numCache>
                <c:formatCode>General</c:formatCode>
                <c:ptCount val="5"/>
                <c:pt idx="0">
                  <c:v>158.4</c:v>
                </c:pt>
                <c:pt idx="1">
                  <c:v>73.819999999999993</c:v>
                </c:pt>
                <c:pt idx="2">
                  <c:v>47.720000000000006</c:v>
                </c:pt>
                <c:pt idx="3">
                  <c:v>61.77</c:v>
                </c:pt>
                <c:pt idx="4">
                  <c:v>44.33</c:v>
                </c:pt>
              </c:numCache>
            </c:numRef>
          </c:val>
        </c:ser>
        <c:ser>
          <c:idx val="3"/>
          <c:order val="3"/>
          <c:tx>
            <c:strRef>
              <c:f>Hoja1!$F$35</c:f>
              <c:strCache>
                <c:ptCount val="1"/>
              </c:strCache>
            </c:strRef>
          </c:tx>
          <c:invertIfNegative val="0"/>
          <c:cat>
            <c:strRef>
              <c:f>Hoja1!$A$36:$A$40</c:f>
              <c:strCache>
                <c:ptCount val="5"/>
                <c:pt idx="0">
                  <c:v>INICIO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  <c:pt idx="4">
                  <c:v>T4</c:v>
                </c:pt>
              </c:strCache>
            </c:strRef>
          </c:cat>
          <c:val>
            <c:numRef>
              <c:f>Hoja1!$F$36:$F$40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9282176"/>
        <c:axId val="36183360"/>
      </c:barChart>
      <c:catAx>
        <c:axId val="559282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183360"/>
        <c:crosses val="autoZero"/>
        <c:auto val="1"/>
        <c:lblAlgn val="ctr"/>
        <c:lblOffset val="100"/>
        <c:noMultiLvlLbl val="0"/>
      </c:catAx>
      <c:valAx>
        <c:axId val="36183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92821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5E1A-7080-4EAE-B21F-9550F0A37ABC}" type="datetimeFigureOut">
              <a:rPr lang="es-EC" smtClean="0"/>
              <a:pPr/>
              <a:t>14/05/2018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56E1-1D5D-4A56-9D4F-A2A9BE31C0C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5E1A-7080-4EAE-B21F-9550F0A37ABC}" type="datetimeFigureOut">
              <a:rPr lang="es-EC" smtClean="0"/>
              <a:pPr/>
              <a:t>14/05/2018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56E1-1D5D-4A56-9D4F-A2A9BE31C0C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5E1A-7080-4EAE-B21F-9550F0A37ABC}" type="datetimeFigureOut">
              <a:rPr lang="es-EC" smtClean="0"/>
              <a:pPr/>
              <a:t>14/05/2018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56E1-1D5D-4A56-9D4F-A2A9BE31C0C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5E1A-7080-4EAE-B21F-9550F0A37ABC}" type="datetimeFigureOut">
              <a:rPr lang="es-EC" smtClean="0"/>
              <a:pPr/>
              <a:t>14/05/2018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56E1-1D5D-4A56-9D4F-A2A9BE31C0C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5E1A-7080-4EAE-B21F-9550F0A37ABC}" type="datetimeFigureOut">
              <a:rPr lang="es-EC" smtClean="0"/>
              <a:pPr/>
              <a:t>14/05/2018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56E1-1D5D-4A56-9D4F-A2A9BE31C0C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5E1A-7080-4EAE-B21F-9550F0A37ABC}" type="datetimeFigureOut">
              <a:rPr lang="es-EC" smtClean="0"/>
              <a:pPr/>
              <a:t>14/05/2018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56E1-1D5D-4A56-9D4F-A2A9BE31C0C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5E1A-7080-4EAE-B21F-9550F0A37ABC}" type="datetimeFigureOut">
              <a:rPr lang="es-EC" smtClean="0"/>
              <a:pPr/>
              <a:t>14/05/2018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56E1-1D5D-4A56-9D4F-A2A9BE31C0C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5E1A-7080-4EAE-B21F-9550F0A37ABC}" type="datetimeFigureOut">
              <a:rPr lang="es-EC" smtClean="0"/>
              <a:pPr/>
              <a:t>14/05/2018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56E1-1D5D-4A56-9D4F-A2A9BE31C0C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5E1A-7080-4EAE-B21F-9550F0A37ABC}" type="datetimeFigureOut">
              <a:rPr lang="es-EC" smtClean="0"/>
              <a:pPr/>
              <a:t>14/05/2018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56E1-1D5D-4A56-9D4F-A2A9BE31C0C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5E1A-7080-4EAE-B21F-9550F0A37ABC}" type="datetimeFigureOut">
              <a:rPr lang="es-EC" smtClean="0"/>
              <a:pPr/>
              <a:t>14/05/2018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56E1-1D5D-4A56-9D4F-A2A9BE31C0C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5E1A-7080-4EAE-B21F-9550F0A37ABC}" type="datetimeFigureOut">
              <a:rPr lang="es-EC" smtClean="0"/>
              <a:pPr/>
              <a:t>14/05/2018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56E1-1D5D-4A56-9D4F-A2A9BE31C0C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55E1A-7080-4EAE-B21F-9550F0A37ABC}" type="datetimeFigureOut">
              <a:rPr lang="es-EC" smtClean="0"/>
              <a:pPr/>
              <a:t>14/05/2018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256E1-1D5D-4A56-9D4F-A2A9BE31C0C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224736" cy="4536504"/>
          </a:xfrm>
        </p:spPr>
        <p:txBody>
          <a:bodyPr>
            <a:normAutofit fontScale="25000" lnSpcReduction="20000"/>
          </a:bodyPr>
          <a:lstStyle/>
          <a:p>
            <a:endParaRPr lang="es-EC" dirty="0"/>
          </a:p>
          <a:p>
            <a:r>
              <a:rPr lang="es-EC" dirty="0"/>
              <a:t>	</a:t>
            </a:r>
          </a:p>
          <a:p>
            <a:r>
              <a:rPr lang="es-EC" dirty="0"/>
              <a:t> </a:t>
            </a:r>
          </a:p>
          <a:p>
            <a:r>
              <a:rPr lang="es-EC" sz="5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VICERRECTORADO DE INVESTIGACIÓN, INNOVACIÓN Y TRANSFERENCIA DE TECNOLOGÍA</a:t>
            </a:r>
          </a:p>
          <a:p>
            <a:r>
              <a:rPr lang="es-EC" sz="5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CENTRO DE POSTGRADOS</a:t>
            </a:r>
          </a:p>
          <a:p>
            <a:r>
              <a:rPr lang="es-EC" sz="5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r>
              <a:rPr lang="es-EC" sz="5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r>
              <a:rPr lang="es-EC" sz="5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TRABAJO DE TITULACIÓN PREVIO A LA OBTENCIÓN DEL TÍTULO DE MAGISTER EN AGRICULTURA Y AGRONEGOCIOS SOSTENIBLES</a:t>
            </a:r>
          </a:p>
          <a:p>
            <a:r>
              <a:rPr lang="es-EC" sz="5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r>
              <a:rPr lang="es-EC" sz="5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TEMA: “EVALUACIÓN DE MICROORGANISMOS FIJADORES DE NITRÓGENO Y SOLUBILIZADORES DE FÓSFORO EN EL CULTIVO DE ASTROMELIAS (</a:t>
            </a:r>
            <a:r>
              <a:rPr lang="es-EC" sz="5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Alstroemeria </a:t>
            </a:r>
            <a:r>
              <a:rPr lang="es-EC" sz="56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aurantiaca</a:t>
            </a:r>
            <a:r>
              <a:rPr lang="es-EC" sz="5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CAYAMBE, PICHINCHA”</a:t>
            </a:r>
          </a:p>
          <a:p>
            <a:r>
              <a:rPr lang="es-EC" sz="5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r>
              <a:rPr lang="es-EC" sz="5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r>
              <a:rPr lang="es-EC" sz="5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AUTOR: MILTON MEDARDO TÚQUERES ÁLVAREZ</a:t>
            </a:r>
          </a:p>
          <a:p>
            <a:r>
              <a:rPr lang="es-EC" sz="5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r>
              <a:rPr lang="es-EC" sz="5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DIRECTOR: DR. C. JAIME RAMIRO HIDROBO LUNA</a:t>
            </a:r>
          </a:p>
          <a:p>
            <a:r>
              <a:rPr lang="es-EC" sz="5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r>
              <a:rPr lang="es-EC" sz="5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SANGOLQUÍ</a:t>
            </a:r>
          </a:p>
          <a:p>
            <a:r>
              <a:rPr lang="es-EC" sz="5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r>
              <a:rPr lang="es-EC" sz="5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2018</a:t>
            </a:r>
          </a:p>
          <a:p>
            <a:endParaRPr lang="es-EC" dirty="0"/>
          </a:p>
        </p:txBody>
      </p:sp>
      <p:pic>
        <p:nvPicPr>
          <p:cNvPr id="4" name="3 Imagen" descr="Resultado de imagen para espe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836712"/>
            <a:ext cx="5213985" cy="1339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EC" b="1" dirty="0"/>
              <a:t>Tratamientos</a:t>
            </a:r>
            <a:r>
              <a:rPr lang="es-EC" dirty="0" smtClean="0"/>
              <a:t>    </a:t>
            </a:r>
            <a:r>
              <a:rPr lang="es-EC" b="1" dirty="0" smtClean="0"/>
              <a:t>Enmiendas orgánicas    </a:t>
            </a:r>
            <a:r>
              <a:rPr lang="es-EC" dirty="0" smtClean="0"/>
              <a:t> </a:t>
            </a:r>
            <a:r>
              <a:rPr lang="es-EC" b="1" dirty="0"/>
              <a:t>Dosis</a:t>
            </a:r>
            <a:r>
              <a:rPr lang="es-EC" dirty="0" smtClean="0"/>
              <a:t>  </a:t>
            </a:r>
          </a:p>
          <a:p>
            <a:pPr>
              <a:buNone/>
            </a:pPr>
            <a:r>
              <a:rPr lang="es-EC" dirty="0" smtClean="0"/>
              <a:t>                                                                </a:t>
            </a:r>
            <a:r>
              <a:rPr lang="es-EC" dirty="0" smtClean="0"/>
              <a:t> </a:t>
            </a:r>
            <a:r>
              <a:rPr lang="es-EC" b="1" dirty="0" smtClean="0"/>
              <a:t>cc/</a:t>
            </a:r>
            <a:r>
              <a:rPr lang="es-EC" b="1" dirty="0" err="1" smtClean="0"/>
              <a:t>ue</a:t>
            </a:r>
            <a:r>
              <a:rPr lang="es-EC" b="1" dirty="0" smtClean="0"/>
              <a:t>  </a:t>
            </a:r>
            <a:r>
              <a:rPr lang="es-EC" dirty="0" smtClean="0"/>
              <a:t> </a:t>
            </a:r>
            <a:r>
              <a:rPr lang="es-EC" b="1" dirty="0"/>
              <a:t>L</a:t>
            </a:r>
            <a:r>
              <a:rPr lang="es-EC" b="1" dirty="0" smtClean="0"/>
              <a:t>/ha</a:t>
            </a:r>
            <a:r>
              <a:rPr lang="es-EC" dirty="0" smtClean="0"/>
              <a:t> </a:t>
            </a:r>
            <a:endParaRPr lang="es-EC" dirty="0" smtClean="0"/>
          </a:p>
          <a:p>
            <a:r>
              <a:rPr lang="es-EC" dirty="0" smtClean="0"/>
              <a:t> 1    Microorganismos B. (GEOFIX)        5         1 </a:t>
            </a:r>
          </a:p>
          <a:p>
            <a:r>
              <a:rPr lang="es-EC" dirty="0" smtClean="0"/>
              <a:t> 2    Microorganismos B. (GEOFIX)        10       2 </a:t>
            </a:r>
          </a:p>
          <a:p>
            <a:r>
              <a:rPr lang="es-EC" dirty="0"/>
              <a:t> </a:t>
            </a:r>
            <a:r>
              <a:rPr lang="es-EC" dirty="0" smtClean="0"/>
              <a:t>3    Microorganismos B. (GEOFIX)        15       3 </a:t>
            </a:r>
          </a:p>
          <a:p>
            <a:r>
              <a:rPr lang="es-EC" dirty="0"/>
              <a:t> </a:t>
            </a:r>
            <a:r>
              <a:rPr lang="es-EC" dirty="0" smtClean="0"/>
              <a:t>4</a:t>
            </a:r>
            <a:r>
              <a:rPr lang="es-EC" dirty="0"/>
              <a:t> </a:t>
            </a:r>
            <a:r>
              <a:rPr lang="es-EC" dirty="0" smtClean="0"/>
              <a:t>   Testigo                                                0        </a:t>
            </a:r>
            <a:r>
              <a:rPr lang="es-EC" dirty="0"/>
              <a:t>0</a:t>
            </a:r>
          </a:p>
        </p:txBody>
      </p:sp>
      <p:pic>
        <p:nvPicPr>
          <p:cNvPr id="4" name="3 Imagen" descr="Resultado de imagen para espe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213985" cy="1339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C" b="1" dirty="0"/>
              <a:t>Características de la unidad experimental</a:t>
            </a:r>
          </a:p>
          <a:p>
            <a:pPr lvl="0"/>
            <a:r>
              <a:rPr lang="es-EC" dirty="0"/>
              <a:t>Área de la unidad experimental: 24 m².</a:t>
            </a:r>
          </a:p>
          <a:p>
            <a:pPr lvl="0"/>
            <a:r>
              <a:rPr lang="es-EC" dirty="0"/>
              <a:t>Área experimental: 288 m²</a:t>
            </a:r>
          </a:p>
          <a:p>
            <a:pPr lvl="0"/>
            <a:r>
              <a:rPr lang="es-EC" dirty="0"/>
              <a:t>Área total del ensayo: 600 m²</a:t>
            </a:r>
          </a:p>
          <a:p>
            <a:pPr lvl="0"/>
            <a:r>
              <a:rPr lang="es-EC" dirty="0"/>
              <a:t>Densidad de siembra 0,30 m x 0,80 m (20 000 plantas/ha)</a:t>
            </a:r>
          </a:p>
          <a:p>
            <a:pPr lvl="0"/>
            <a:r>
              <a:rPr lang="es-EC" dirty="0"/>
              <a:t>Número de plantas por m²: 2</a:t>
            </a:r>
          </a:p>
          <a:p>
            <a:pPr lvl="0"/>
            <a:r>
              <a:rPr lang="es-EC" dirty="0"/>
              <a:t>Número de plantas por unidad experimental: 100</a:t>
            </a:r>
          </a:p>
          <a:p>
            <a:r>
              <a:rPr lang="es-EC" dirty="0"/>
              <a:t>Número de unidades experimentales: 12</a:t>
            </a:r>
          </a:p>
        </p:txBody>
      </p:sp>
      <p:pic>
        <p:nvPicPr>
          <p:cNvPr id="4" name="3 Imagen" descr="Resultado de imagen para espe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213985" cy="1339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C" sz="1100" b="1" dirty="0"/>
              <a:t>Variables evaluadas</a:t>
            </a:r>
          </a:p>
          <a:p>
            <a:pPr>
              <a:buNone/>
            </a:pPr>
            <a:endParaRPr lang="es-EC" sz="1100" dirty="0"/>
          </a:p>
          <a:p>
            <a:r>
              <a:rPr lang="es-EC" sz="1100" u="sng" dirty="0"/>
              <a:t>Número de brotes /</a:t>
            </a:r>
            <a:r>
              <a:rPr lang="es-EC" sz="1100" u="sng" dirty="0" smtClean="0"/>
              <a:t>m2</a:t>
            </a:r>
            <a:endParaRPr lang="es-EC" sz="1100" dirty="0"/>
          </a:p>
          <a:p>
            <a:r>
              <a:rPr lang="es-EC" sz="1100" dirty="0"/>
              <a:t>Se realizó el conteo de los brotes que se lograron conseguir en 1 m</a:t>
            </a:r>
            <a:r>
              <a:rPr lang="es-EC" sz="1100" baseline="30000" dirty="0"/>
              <a:t>2</a:t>
            </a:r>
            <a:r>
              <a:rPr lang="es-EC" sz="1100" dirty="0"/>
              <a:t> al final de la investigación en cada uno de los tratamientos, para determinar el tratamiento que obtuvo mayor </a:t>
            </a:r>
            <a:r>
              <a:rPr lang="es-EC" sz="1100" dirty="0" err="1"/>
              <a:t>brotación</a:t>
            </a:r>
            <a:r>
              <a:rPr lang="es-EC" sz="1100" dirty="0"/>
              <a:t>.</a:t>
            </a:r>
          </a:p>
          <a:p>
            <a:endParaRPr lang="es-EC" sz="1100" dirty="0"/>
          </a:p>
          <a:p>
            <a:r>
              <a:rPr lang="es-EC" sz="1100" u="sng" dirty="0"/>
              <a:t>Cantidad de N fijado luego de las aplicaciones de </a:t>
            </a:r>
            <a:r>
              <a:rPr lang="es-EC" sz="1100" u="sng" dirty="0" smtClean="0"/>
              <a:t>microorganismos</a:t>
            </a:r>
            <a:endParaRPr lang="es-EC" sz="1100" dirty="0"/>
          </a:p>
          <a:p>
            <a:r>
              <a:rPr lang="es-EC" sz="1100" dirty="0"/>
              <a:t>Se tomó una muestra de suelo antes de iniciar las aplicaciones de los microorganismos y otra muestra se tomó al final de los tratamientos, para enviarlos al laboratorio de suelos para identificar si existe el incremento en el porcentaje de N en el suelo. </a:t>
            </a:r>
          </a:p>
          <a:p>
            <a:pPr>
              <a:buNone/>
            </a:pPr>
            <a:r>
              <a:rPr lang="es-EC" sz="1100" dirty="0"/>
              <a:t> </a:t>
            </a:r>
          </a:p>
          <a:p>
            <a:endParaRPr lang="es-EC" sz="1100" dirty="0"/>
          </a:p>
          <a:p>
            <a:r>
              <a:rPr lang="es-EC" sz="1100" u="sng" dirty="0"/>
              <a:t>Cantidad de P disponible para la planta al final de la </a:t>
            </a:r>
            <a:r>
              <a:rPr lang="es-EC" sz="1100" u="sng" dirty="0" smtClean="0"/>
              <a:t>investigación</a:t>
            </a:r>
            <a:endParaRPr lang="es-EC" sz="1100" dirty="0"/>
          </a:p>
          <a:p>
            <a:r>
              <a:rPr lang="es-EC" sz="1100" dirty="0"/>
              <a:t>De igual manera que para el N se tomó una muestra de suelo al inicio y otra al final de cada uno de los tratamientos para realizar el análisis en el laboratorio y comprobar si los microorganismos hicieron más disponible el P y se incrementa la cantidad de este elemento en el suelo.</a:t>
            </a:r>
          </a:p>
          <a:p>
            <a:r>
              <a:rPr lang="es-EC" sz="1100" u="sng" dirty="0"/>
              <a:t>Longitud de tallo </a:t>
            </a:r>
            <a:r>
              <a:rPr lang="es-EC" sz="1100" u="sng" dirty="0" smtClean="0"/>
              <a:t>cosechado</a:t>
            </a:r>
            <a:endParaRPr lang="es-EC" sz="1100" dirty="0"/>
          </a:p>
          <a:p>
            <a:r>
              <a:rPr lang="es-EC" sz="1100" dirty="0"/>
              <a:t>Al inicio de los tratamientos de realizó la marcación de diez tallos tomados al azar, para ser medidos al momento de la cosecha, con la utilización de un </a:t>
            </a:r>
            <a:r>
              <a:rPr lang="es-EC" sz="1100" dirty="0" err="1"/>
              <a:t>flexómetro</a:t>
            </a:r>
            <a:r>
              <a:rPr lang="es-EC" sz="1100" dirty="0"/>
              <a:t> y conocer la medida en centímetros (cm) que alcanzaron cada uno de ellos. Para establecer cuál es el tratamiento que mejor altura alcanza.</a:t>
            </a:r>
          </a:p>
          <a:p>
            <a:endParaRPr lang="es-EC" sz="1100" dirty="0"/>
          </a:p>
          <a:p>
            <a:r>
              <a:rPr lang="es-EC" sz="1100" u="sng" dirty="0"/>
              <a:t>Análisis </a:t>
            </a:r>
            <a:r>
              <a:rPr lang="es-EC" sz="1100" u="sng" dirty="0" smtClean="0"/>
              <a:t>económico</a:t>
            </a:r>
            <a:endParaRPr lang="es-EC" sz="1100" dirty="0"/>
          </a:p>
          <a:p>
            <a:r>
              <a:rPr lang="es-EC" sz="1100" dirty="0"/>
              <a:t>Se efectuó el análisis económico de cada uno de los tratamientos para determinar el más rentable económicamente.</a:t>
            </a:r>
          </a:p>
        </p:txBody>
      </p:sp>
      <p:pic>
        <p:nvPicPr>
          <p:cNvPr id="4" name="3 Imagen" descr="Resultado de imagen para espe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213985" cy="1339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b="1" dirty="0"/>
              <a:t>RESULTADOS Y DISCUSIÓN</a:t>
            </a:r>
          </a:p>
          <a:p>
            <a:r>
              <a:rPr lang="es-EC" b="1" dirty="0"/>
              <a:t>NÚMERO DE BROTES/m</a:t>
            </a:r>
            <a:r>
              <a:rPr lang="es-EC" b="1" baseline="30000" dirty="0"/>
              <a:t>2</a:t>
            </a:r>
            <a:endParaRPr lang="es-EC" b="1" dirty="0"/>
          </a:p>
          <a:p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87624" y="2852934"/>
          <a:ext cx="6432376" cy="3294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848036"/>
                <a:gridCol w="1608094"/>
                <a:gridCol w="1608094"/>
              </a:tblGrid>
              <a:tr h="442335">
                <a:tc>
                  <a:txBody>
                    <a:bodyPr/>
                    <a:lstStyle/>
                    <a:p>
                      <a:r>
                        <a:rPr lang="es-EC" dirty="0" smtClean="0"/>
                        <a:t>Número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Enmiendas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Dosis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Rangos</a:t>
                      </a:r>
                      <a:endParaRPr lang="es-EC" dirty="0"/>
                    </a:p>
                  </a:txBody>
                  <a:tcPr/>
                </a:tc>
              </a:tr>
              <a:tr h="442335">
                <a:tc>
                  <a:txBody>
                    <a:bodyPr/>
                    <a:lstStyle/>
                    <a:p>
                      <a:r>
                        <a:rPr lang="es-EC" dirty="0" smtClean="0"/>
                        <a:t>Tratamiento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Microorganismos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Dosis</a:t>
                      </a:r>
                      <a:r>
                        <a:rPr lang="es-EC" baseline="0" dirty="0" smtClean="0"/>
                        <a:t> L/ha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Número de brotes</a:t>
                      </a:r>
                      <a:endParaRPr lang="es-EC" dirty="0"/>
                    </a:p>
                  </a:txBody>
                  <a:tcPr/>
                </a:tc>
              </a:tr>
              <a:tr h="442335">
                <a:tc>
                  <a:txBody>
                    <a:bodyPr/>
                    <a:lstStyle/>
                    <a:p>
                      <a:r>
                        <a:rPr lang="es-EC" dirty="0" smtClean="0"/>
                        <a:t>2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Microorganismos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2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10"/>
                      </a:pPr>
                      <a:r>
                        <a:rPr lang="es-EC" dirty="0" smtClean="0"/>
                        <a:t>   a</a:t>
                      </a:r>
                      <a:endParaRPr lang="es-EC" dirty="0"/>
                    </a:p>
                  </a:txBody>
                  <a:tcPr/>
                </a:tc>
              </a:tr>
              <a:tr h="442335">
                <a:tc>
                  <a:txBody>
                    <a:bodyPr/>
                    <a:lstStyle/>
                    <a:p>
                      <a:r>
                        <a:rPr lang="es-EC" dirty="0" smtClean="0"/>
                        <a:t>3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dirty="0" smtClean="0"/>
                        <a:t>Microorganismos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3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9       ab</a:t>
                      </a:r>
                      <a:endParaRPr lang="es-EC" dirty="0"/>
                    </a:p>
                  </a:txBody>
                  <a:tcPr/>
                </a:tc>
              </a:tr>
              <a:tr h="442335">
                <a:tc>
                  <a:txBody>
                    <a:bodyPr/>
                    <a:lstStyle/>
                    <a:p>
                      <a:r>
                        <a:rPr lang="es-EC" dirty="0" smtClean="0"/>
                        <a:t>1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dirty="0" smtClean="0"/>
                        <a:t>Microorganismos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1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7"/>
                      </a:pPr>
                      <a:r>
                        <a:rPr lang="es-EC" dirty="0" smtClean="0"/>
                        <a:t>   </a:t>
                      </a:r>
                      <a:r>
                        <a:rPr lang="es-EC" dirty="0" err="1" smtClean="0"/>
                        <a:t>bc</a:t>
                      </a:r>
                      <a:endParaRPr lang="es-EC" dirty="0"/>
                    </a:p>
                  </a:txBody>
                  <a:tcPr/>
                </a:tc>
              </a:tr>
              <a:tr h="442335">
                <a:tc>
                  <a:txBody>
                    <a:bodyPr/>
                    <a:lstStyle/>
                    <a:p>
                      <a:r>
                        <a:rPr lang="es-EC" dirty="0" smtClean="0"/>
                        <a:t>4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dirty="0" smtClean="0"/>
                        <a:t>Testigo</a:t>
                      </a:r>
                      <a:r>
                        <a:rPr lang="es-EC" baseline="0" dirty="0" smtClean="0"/>
                        <a:t> Absoluto</a:t>
                      </a:r>
                      <a:endParaRPr lang="es-EC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0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6        c</a:t>
                      </a:r>
                      <a:endParaRPr lang="es-EC" dirty="0"/>
                    </a:p>
                  </a:txBody>
                  <a:tcPr/>
                </a:tc>
              </a:tr>
              <a:tr h="442335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Resultado de imagen para espe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213985" cy="1339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b="1" dirty="0"/>
              <a:t>CANTIDAD DE N FIJADO LUEGO DE LAS APLICACIONES DE MICROORGANISMOS</a:t>
            </a:r>
          </a:p>
          <a:p>
            <a:endParaRPr lang="es-EC" dirty="0"/>
          </a:p>
        </p:txBody>
      </p:sp>
      <p:pic>
        <p:nvPicPr>
          <p:cNvPr id="4" name="3 Imagen" descr="Resultado de imagen para espe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213985" cy="133921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568519"/>
              </p:ext>
            </p:extLst>
          </p:nvPr>
        </p:nvGraphicFramePr>
        <p:xfrm>
          <a:off x="539550" y="2852935"/>
          <a:ext cx="4104456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/>
                <a:gridCol w="684076"/>
                <a:gridCol w="684076"/>
                <a:gridCol w="684076"/>
                <a:gridCol w="684076"/>
                <a:gridCol w="684076"/>
              </a:tblGrid>
              <a:tr h="432048"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NH4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NO3</a:t>
                      </a:r>
                    </a:p>
                  </a:txBody>
                  <a:tcPr marL="0" marR="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UNIDAD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uds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dS</a:t>
                      </a:r>
                      <a:r>
                        <a:rPr lang="es-EC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/m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ppm</a:t>
                      </a:r>
                    </a:p>
                  </a:txBody>
                  <a:tcPr marL="0" marR="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INICIO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296</a:t>
                      </a:r>
                    </a:p>
                  </a:txBody>
                  <a:tcPr marL="0" marR="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430,02</a:t>
                      </a:r>
                    </a:p>
                  </a:txBody>
                  <a:tcPr marL="0" marR="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332,58</a:t>
                      </a:r>
                    </a:p>
                  </a:txBody>
                  <a:tcPr marL="0" marR="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5,65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448,7</a:t>
                      </a:r>
                    </a:p>
                  </a:txBody>
                  <a:tcPr marL="0" marR="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0,79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6" name="2 Gráfico"/>
          <p:cNvGraphicFramePr/>
          <p:nvPr/>
        </p:nvGraphicFramePr>
        <p:xfrm>
          <a:off x="4860032" y="2924944"/>
          <a:ext cx="360040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1766291"/>
              </p:ext>
            </p:extLst>
          </p:nvPr>
        </p:nvGraphicFramePr>
        <p:xfrm>
          <a:off x="755576" y="3068957"/>
          <a:ext cx="3384375" cy="2465604"/>
        </p:xfrm>
        <a:graphic>
          <a:graphicData uri="http://schemas.openxmlformats.org/drawingml/2006/table">
            <a:tbl>
              <a:tblPr/>
              <a:tblGrid>
                <a:gridCol w="644644"/>
                <a:gridCol w="644643"/>
                <a:gridCol w="741338"/>
                <a:gridCol w="676875"/>
                <a:gridCol w="676875"/>
              </a:tblGrid>
              <a:tr h="410934"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es-EC" sz="14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s-EC" sz="14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</a:t>
                      </a:r>
                      <a:endParaRPr lang="es-EC" sz="14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</a:t>
                      </a:r>
                      <a:endParaRPr lang="es-EC" sz="14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1" i="1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10934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INICIO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4,52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158,4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934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73,82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934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47,72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934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61,77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934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44,33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3 Imagen" descr="Resultado de imagen para espe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213985" cy="133921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3 Gráfico"/>
          <p:cNvGraphicFramePr/>
          <p:nvPr/>
        </p:nvGraphicFramePr>
        <p:xfrm>
          <a:off x="4283968" y="2996952"/>
          <a:ext cx="367240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Rectángulo"/>
          <p:cNvSpPr/>
          <p:nvPr/>
        </p:nvSpPr>
        <p:spPr>
          <a:xfrm>
            <a:off x="539552" y="1772816"/>
            <a:ext cx="77048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3200" b="1" dirty="0" smtClean="0"/>
              <a:t>CANTIDAD DE P SOLUBILIZADO LUEGO DE LAS APLICACIONES DE MICROORGANISMOS</a:t>
            </a:r>
            <a:endParaRPr lang="es-EC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do de imagen para espe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213985" cy="133921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363056"/>
              </p:ext>
            </p:extLst>
          </p:nvPr>
        </p:nvGraphicFramePr>
        <p:xfrm>
          <a:off x="1259632" y="2348880"/>
          <a:ext cx="6552728" cy="3579920"/>
        </p:xfrm>
        <a:graphic>
          <a:graphicData uri="http://schemas.openxmlformats.org/drawingml/2006/table">
            <a:tbl>
              <a:tblPr/>
              <a:tblGrid>
                <a:gridCol w="1368151"/>
                <a:gridCol w="2088232"/>
                <a:gridCol w="1224136"/>
                <a:gridCol w="1872209"/>
              </a:tblGrid>
              <a:tr h="271415">
                <a:tc rowSpan="2">
                  <a:txBody>
                    <a:bodyPr/>
                    <a:lstStyle/>
                    <a:p>
                      <a:pPr marL="457200" indent="144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144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Times New Roman"/>
                          <a:ea typeface="Calibri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 indent="144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Tratamientos</a:t>
                      </a:r>
                      <a:endParaRPr lang="es-EC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0" indent="144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es-EC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24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144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Microorganismos</a:t>
                      </a:r>
                      <a:endParaRPr lang="es-EC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144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Dosis ( L/ha)</a:t>
                      </a:r>
                      <a:endParaRPr lang="es-EC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542829">
                <a:tc>
                  <a:txBody>
                    <a:bodyPr/>
                    <a:lstStyle/>
                    <a:p>
                      <a:pPr marL="457200" indent="144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es-EC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144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Microorganismos</a:t>
                      </a:r>
                      <a:endParaRPr lang="es-EC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144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s-EC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144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1,21  </a:t>
                      </a: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s-EC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42829">
                <a:tc>
                  <a:txBody>
                    <a:bodyPr/>
                    <a:lstStyle/>
                    <a:p>
                      <a:pPr marL="457200" indent="144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es-EC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144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Microorganismos</a:t>
                      </a:r>
                      <a:endParaRPr lang="es-EC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144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s-EC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144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s-EC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1,09  </a:t>
                      </a: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ab</a:t>
                      </a:r>
                      <a:endParaRPr lang="es-EC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829">
                <a:tc>
                  <a:txBody>
                    <a:bodyPr/>
                    <a:lstStyle/>
                    <a:p>
                      <a:pPr marL="457200" indent="144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es-EC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144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Microorganismos</a:t>
                      </a:r>
                      <a:endParaRPr lang="es-EC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144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s-EC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144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s-EC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0,70  </a:t>
                      </a: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ab</a:t>
                      </a:r>
                      <a:endParaRPr lang="es-EC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829">
                <a:tc>
                  <a:txBody>
                    <a:bodyPr/>
                    <a:lstStyle/>
                    <a:p>
                      <a:pPr marL="457200" indent="144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es-EC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144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Testigo absoluto</a:t>
                      </a:r>
                      <a:endParaRPr lang="es-EC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144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s-EC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1441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s-EC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 </a:t>
                      </a: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65  b</a:t>
                      </a:r>
                      <a:endParaRPr lang="es-EC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15">
                <a:tc gridSpan="4">
                  <a:txBody>
                    <a:bodyPr/>
                    <a:lstStyle/>
                    <a:p>
                      <a:pPr marL="457200" indent="14414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C.V. (%)     8.8</a:t>
                      </a:r>
                      <a:endParaRPr lang="es-EC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7624" y="1813688"/>
            <a:ext cx="6552728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44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444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Promedio de longitud del tallo cosechado en el cultivo de </a:t>
            </a:r>
            <a:r>
              <a:rPr kumimoji="0" lang="es-EC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astromelias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do de imagen para espe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213985" cy="133921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168840"/>
              </p:ext>
            </p:extLst>
          </p:nvPr>
        </p:nvGraphicFramePr>
        <p:xfrm>
          <a:off x="611560" y="2996953"/>
          <a:ext cx="7920880" cy="2808312"/>
        </p:xfrm>
        <a:graphic>
          <a:graphicData uri="http://schemas.openxmlformats.org/drawingml/2006/table">
            <a:tbl>
              <a:tblPr/>
              <a:tblGrid>
                <a:gridCol w="593166"/>
                <a:gridCol w="1109823"/>
                <a:gridCol w="724581"/>
                <a:gridCol w="1148527"/>
                <a:gridCol w="1026115"/>
                <a:gridCol w="893799"/>
                <a:gridCol w="893799"/>
                <a:gridCol w="637271"/>
                <a:gridCol w="893799"/>
              </a:tblGrid>
              <a:tr h="252878">
                <a:tc rowSpan="2"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Trat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Enmienda orgánica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Dosis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(L/ha</a:t>
                      </a: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Rendimiento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(tallos/ha)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Valor de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Producción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(USD)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Costos de producción </a:t>
                      </a: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(USD)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Beneficio neto </a:t>
                      </a: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(USD)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22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Fijos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Variables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T1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Microorga-nismos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70 000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4 200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3 200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3 320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880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T2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Microorga-nismos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100 000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6 000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3 200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3 440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2 560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Microorga-nismos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80 000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4 800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3 200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3 560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1 240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T4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Testigo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60 000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3 600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3 200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C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3 200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ctr">
                        <a:lnSpc>
                          <a:spcPct val="150000"/>
                        </a:lnSpc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400</a:t>
                      </a:r>
                      <a:endParaRPr lang="es-EC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043608" y="2205756"/>
            <a:ext cx="777686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44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444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Análisis económico de los tratamientos evaluados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488"/>
          </a:xfrm>
        </p:spPr>
        <p:txBody>
          <a:bodyPr>
            <a:normAutofit fontScale="55000" lnSpcReduction="20000"/>
          </a:bodyPr>
          <a:lstStyle/>
          <a:p>
            <a:r>
              <a:rPr lang="es-EC" sz="4200" dirty="0" smtClean="0"/>
              <a:t>CONCLUSIONES</a:t>
            </a:r>
          </a:p>
          <a:p>
            <a:endParaRPr lang="es-EC" sz="3800" dirty="0" smtClean="0"/>
          </a:p>
          <a:p>
            <a:r>
              <a:rPr lang="es-EC" dirty="0" smtClean="0"/>
              <a:t>Con el tratamiento dos en dosis de </a:t>
            </a:r>
            <a:r>
              <a:rPr lang="es-EC" dirty="0" smtClean="0"/>
              <a:t>2 L/ha</a:t>
            </a:r>
            <a:r>
              <a:rPr lang="es-EC" dirty="0" smtClean="0"/>
              <a:t> </a:t>
            </a:r>
            <a:r>
              <a:rPr lang="es-EC" dirty="0" smtClean="0"/>
              <a:t>se logró fijar 335.48 ppm de N.</a:t>
            </a:r>
          </a:p>
          <a:p>
            <a:endParaRPr lang="es-EC" dirty="0" smtClean="0"/>
          </a:p>
          <a:p>
            <a:r>
              <a:rPr lang="es-EC" dirty="0" smtClean="0"/>
              <a:t>Se logró solubilizar 110.28 ppm de P.</a:t>
            </a:r>
          </a:p>
          <a:p>
            <a:endParaRPr lang="es-EC" dirty="0" smtClean="0"/>
          </a:p>
          <a:p>
            <a:r>
              <a:rPr lang="es-EC" dirty="0" smtClean="0"/>
              <a:t>La dosis de 2 L/ha de microorganismos eficientes registró los mejores resultados en cuanto a longitud de tallos, reportando tamaños de </a:t>
            </a:r>
            <a:r>
              <a:rPr lang="es-EC" dirty="0" smtClean="0"/>
              <a:t>1,21 m</a:t>
            </a:r>
            <a:r>
              <a:rPr lang="es-EC" dirty="0" smtClean="0"/>
              <a:t>, a diferencia del testigo que reporto una longitud de </a:t>
            </a:r>
            <a:r>
              <a:rPr lang="es-EC" dirty="0" smtClean="0"/>
              <a:t>0,65 m</a:t>
            </a:r>
            <a:r>
              <a:rPr lang="es-EC" dirty="0" smtClean="0"/>
              <a:t>.  </a:t>
            </a:r>
          </a:p>
          <a:p>
            <a:endParaRPr lang="es-EC" dirty="0" smtClean="0"/>
          </a:p>
          <a:p>
            <a:r>
              <a:rPr lang="es-EC" dirty="0" smtClean="0"/>
              <a:t>El mayor N° brotes/m². Igualmente se consiguió con la aplicación de </a:t>
            </a:r>
            <a:r>
              <a:rPr lang="es-EC" dirty="0" err="1" smtClean="0"/>
              <a:t>Geofix</a:t>
            </a:r>
            <a:r>
              <a:rPr lang="es-EC" dirty="0" smtClean="0"/>
              <a:t> en dosis de 2 </a:t>
            </a:r>
            <a:r>
              <a:rPr lang="es-EC" dirty="0" smtClean="0"/>
              <a:t>L/ha </a:t>
            </a:r>
            <a:r>
              <a:rPr lang="es-EC" dirty="0" smtClean="0"/>
              <a:t>con una </a:t>
            </a:r>
            <a:r>
              <a:rPr lang="es-EC" dirty="0" err="1" smtClean="0"/>
              <a:t>brotación</a:t>
            </a:r>
            <a:r>
              <a:rPr lang="es-EC" dirty="0" smtClean="0"/>
              <a:t> de 10 </a:t>
            </a:r>
            <a:r>
              <a:rPr lang="es-EC" dirty="0" smtClean="0"/>
              <a:t>tallos/m2 </a:t>
            </a:r>
            <a:r>
              <a:rPr lang="es-EC" dirty="0" smtClean="0"/>
              <a:t>en comparación con el testigo que presentó únicamente un valor de 6 </a:t>
            </a:r>
            <a:r>
              <a:rPr lang="es-EC" dirty="0" smtClean="0"/>
              <a:t>brotes/m²</a:t>
            </a:r>
            <a:r>
              <a:rPr lang="es-EC" dirty="0" smtClean="0"/>
              <a:t>.</a:t>
            </a:r>
          </a:p>
          <a:p>
            <a:endParaRPr lang="es-EC" dirty="0" smtClean="0"/>
          </a:p>
          <a:p>
            <a:r>
              <a:rPr lang="es-EC" dirty="0" smtClean="0"/>
              <a:t>En cuanto al análisis económico la aplicación de microorganismos eficientes en dosis de 2 L/ha presentó el mayor beneficio neto, con un valor de </a:t>
            </a:r>
            <a:r>
              <a:rPr lang="es-EC" dirty="0" smtClean="0"/>
              <a:t>2 560 </a:t>
            </a:r>
            <a:r>
              <a:rPr lang="es-EC" dirty="0" smtClean="0"/>
              <a:t>USD/ha.</a:t>
            </a:r>
          </a:p>
          <a:p>
            <a:endParaRPr lang="es-EC" dirty="0"/>
          </a:p>
        </p:txBody>
      </p:sp>
      <p:pic>
        <p:nvPicPr>
          <p:cNvPr id="4" name="3 Imagen" descr="Resultado de imagen para espe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213985" cy="1339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C" dirty="0" smtClean="0"/>
              <a:t>RECOMENDACIONES </a:t>
            </a:r>
            <a:endParaRPr lang="es-EC" dirty="0" smtClean="0"/>
          </a:p>
          <a:p>
            <a:pPr marL="0" indent="0">
              <a:buNone/>
            </a:pPr>
            <a:endParaRPr lang="es-EC" dirty="0" smtClean="0"/>
          </a:p>
          <a:p>
            <a:r>
              <a:rPr lang="es-EC" dirty="0" smtClean="0"/>
              <a:t>Realizar investigaciones posteriores con dosis de 2 L/ha de microorganismos eficientes en diferentes cultivos ornamentales y otros cultivos de interés económico</a:t>
            </a:r>
          </a:p>
          <a:p>
            <a:r>
              <a:rPr lang="es-EC" dirty="0"/>
              <a:t>C</a:t>
            </a:r>
            <a:r>
              <a:rPr lang="es-EC" dirty="0" smtClean="0"/>
              <a:t>on </a:t>
            </a:r>
            <a:r>
              <a:rPr lang="es-EC" dirty="0" smtClean="0"/>
              <a:t>este método y la utilización de microorganismos eficientes </a:t>
            </a:r>
            <a:r>
              <a:rPr lang="es-EC" dirty="0" smtClean="0"/>
              <a:t>se</a:t>
            </a:r>
            <a:r>
              <a:rPr lang="es-EC" dirty="0" smtClean="0"/>
              <a:t> encamina a </a:t>
            </a:r>
            <a:r>
              <a:rPr lang="es-EC" dirty="0" smtClean="0"/>
              <a:t>la producción orgánica ayudando a renovar, cuidar y mejorar </a:t>
            </a:r>
            <a:r>
              <a:rPr lang="es-EC" dirty="0" smtClean="0"/>
              <a:t>los </a:t>
            </a:r>
            <a:r>
              <a:rPr lang="es-EC" dirty="0" smtClean="0"/>
              <a:t>suelos </a:t>
            </a:r>
            <a:r>
              <a:rPr lang="es-EC" dirty="0" smtClean="0"/>
              <a:t>y </a:t>
            </a:r>
            <a:r>
              <a:rPr lang="es-EC" dirty="0" smtClean="0"/>
              <a:t>así </a:t>
            </a:r>
            <a:r>
              <a:rPr lang="es-EC" dirty="0" smtClean="0"/>
              <a:t>contribuir </a:t>
            </a:r>
            <a:r>
              <a:rPr lang="es-EC" dirty="0" smtClean="0"/>
              <a:t>a proteger el medio ambiente</a:t>
            </a:r>
          </a:p>
          <a:p>
            <a:r>
              <a:rPr lang="es-EC" dirty="0" smtClean="0"/>
              <a:t>Realizar investigaciones con estos microorganismos con diferentes concentraciones a las que se realizaron los ensayos de esta investigación</a:t>
            </a:r>
          </a:p>
          <a:p>
            <a:r>
              <a:rPr lang="es-EC" dirty="0" smtClean="0"/>
              <a:t>Continuar con la investigación de estos microorganismos pero con productos que contengan estos microorganismos por </a:t>
            </a:r>
            <a:r>
              <a:rPr lang="es-EC" dirty="0" smtClean="0"/>
              <a:t>separado y así corroborar los resultados obtenidos en esta investigación.</a:t>
            </a:r>
            <a:endParaRPr lang="es-EC" dirty="0" smtClean="0"/>
          </a:p>
          <a:p>
            <a:endParaRPr lang="es-EC" dirty="0" smtClean="0"/>
          </a:p>
          <a:p>
            <a:endParaRPr lang="es-EC" dirty="0"/>
          </a:p>
        </p:txBody>
      </p:sp>
      <p:pic>
        <p:nvPicPr>
          <p:cNvPr id="4" name="3 Imagen" descr="Resultado de imagen para espe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213985" cy="1339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C" b="1" dirty="0"/>
              <a:t>Antecedentes</a:t>
            </a:r>
          </a:p>
          <a:p>
            <a:endParaRPr lang="es-EC" dirty="0"/>
          </a:p>
          <a:p>
            <a:r>
              <a:rPr lang="es-EC" dirty="0"/>
              <a:t>En el Ecuador se produce  la </a:t>
            </a:r>
            <a:r>
              <a:rPr lang="es-EC" dirty="0" err="1"/>
              <a:t>astromelia</a:t>
            </a:r>
            <a:r>
              <a:rPr lang="es-EC" dirty="0"/>
              <a:t> (</a:t>
            </a:r>
            <a:r>
              <a:rPr lang="es-EC" i="1" dirty="0"/>
              <a:t>Alstroemeria </a:t>
            </a:r>
            <a:r>
              <a:rPr lang="es-EC" i="1" dirty="0" err="1"/>
              <a:t>aurantiaca</a:t>
            </a:r>
            <a:r>
              <a:rPr lang="es-EC" dirty="0"/>
              <a:t>), especie ornamental que pertenece a la familia Amarilidácea; ocupa el  0.5 % del área florícola del territorio ecuatoriano, convirtiéndose cada vez un cultivo de gran interés para la exportación, con una gran demanda en el mercado nacional e internacional a países como Canadá, Japón, Estados Unidos (</a:t>
            </a:r>
            <a:r>
              <a:rPr lang="es-EC" dirty="0" smtClean="0"/>
              <a:t>80 %),  </a:t>
            </a:r>
            <a:r>
              <a:rPr lang="es-EC" dirty="0"/>
              <a:t>Federación Rusa y  la Comunidad Europea, debido  a su gran colorido y elegancia.</a:t>
            </a:r>
          </a:p>
          <a:p>
            <a:endParaRPr lang="es-EC" dirty="0" smtClean="0"/>
          </a:p>
          <a:p>
            <a:endParaRPr lang="es-EC" dirty="0"/>
          </a:p>
        </p:txBody>
      </p:sp>
      <p:pic>
        <p:nvPicPr>
          <p:cNvPr id="4" name="3 Imagen" descr="Resultado de imagen para espe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213985" cy="1339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 smtClean="0"/>
          </a:p>
          <a:p>
            <a:pPr>
              <a:buNone/>
            </a:pPr>
            <a:r>
              <a:rPr lang="es-EC" dirty="0" smtClean="0"/>
              <a:t>    EL EXPERIMENTADOR QUE NO SABE LO QUE ESTÁ BUSCANDO NO COMPRENDERÁ LO QUE ENCUENTRA .</a:t>
            </a:r>
          </a:p>
          <a:p>
            <a:pPr>
              <a:buNone/>
            </a:pPr>
            <a:endParaRPr lang="es-EC" dirty="0" smtClean="0"/>
          </a:p>
          <a:p>
            <a:pPr>
              <a:buNone/>
            </a:pPr>
            <a:r>
              <a:rPr lang="es-EC" sz="5400" dirty="0" smtClean="0"/>
              <a:t>          MUCHAS GRACIAS </a:t>
            </a:r>
            <a:endParaRPr lang="es-EC" sz="5400" dirty="0"/>
          </a:p>
        </p:txBody>
      </p:sp>
      <p:pic>
        <p:nvPicPr>
          <p:cNvPr id="4" name="3 Imagen" descr="Resultado de imagen para espe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213985" cy="1339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C" b="1" dirty="0"/>
              <a:t>Planteamiento del problema</a:t>
            </a:r>
          </a:p>
          <a:p>
            <a:pPr>
              <a:buNone/>
            </a:pPr>
            <a:r>
              <a:rPr lang="es-EC" i="1" dirty="0"/>
              <a:t> </a:t>
            </a:r>
            <a:endParaRPr lang="es-EC" dirty="0"/>
          </a:p>
          <a:p>
            <a:r>
              <a:rPr lang="es-EC" dirty="0"/>
              <a:t>Para los floricultores de la comunidad </a:t>
            </a:r>
            <a:r>
              <a:rPr lang="es-EC" dirty="0" err="1"/>
              <a:t>Orongoloma</a:t>
            </a:r>
            <a:r>
              <a:rPr lang="es-EC" dirty="0"/>
              <a:t>, ubicado en el cantón </a:t>
            </a:r>
            <a:r>
              <a:rPr lang="es-EC" dirty="0" err="1"/>
              <a:t>Cayambe</a:t>
            </a:r>
            <a:r>
              <a:rPr lang="es-EC" dirty="0"/>
              <a:t>, provincia Pichincha, es un  problema muy serio las grandes pérdidas de Nitrógeno (N) que se presentan luego de realizadas las aplicaciones sólidas del fertilizante al suelo; esta pérdida es ocasionada por la lixiviación y la evaporación en el suelo. Por lo que se recurre a realizar aplicaciones extras de este macro-elemento, incrementándose de esta manera los costos de producción</a:t>
            </a:r>
            <a:r>
              <a:rPr lang="es-EC" dirty="0" smtClean="0"/>
              <a:t>.</a:t>
            </a:r>
            <a:endParaRPr lang="es-EC" dirty="0"/>
          </a:p>
          <a:p>
            <a:r>
              <a:rPr lang="es-EC" dirty="0"/>
              <a:t>Además se ha detectado grandes dificultades en cuanto a la asimilación por parte de la planta en la </a:t>
            </a:r>
            <a:r>
              <a:rPr lang="es-EC" dirty="0" err="1"/>
              <a:t>biodisponibilidad</a:t>
            </a:r>
            <a:r>
              <a:rPr lang="es-EC" dirty="0"/>
              <a:t> del Fósforo (P) aplicado al suelo, lo cual también representa un aumento en los costos de este fertilizante.</a:t>
            </a:r>
          </a:p>
          <a:p>
            <a:endParaRPr lang="es-EC" dirty="0"/>
          </a:p>
        </p:txBody>
      </p:sp>
      <p:pic>
        <p:nvPicPr>
          <p:cNvPr id="4" name="3 Imagen" descr="Resultado de imagen para espe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213985" cy="1339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C" b="1" dirty="0"/>
              <a:t>Justificación e </a:t>
            </a:r>
            <a:r>
              <a:rPr lang="es-EC" b="1" dirty="0" smtClean="0"/>
              <a:t>importancia</a:t>
            </a:r>
            <a:r>
              <a:rPr lang="es-EC" dirty="0"/>
              <a:t> </a:t>
            </a:r>
          </a:p>
          <a:p>
            <a:r>
              <a:rPr lang="es-MX" dirty="0"/>
              <a:t>La presente investigación se la realiza teniendo en cuenta la necesidad que tienen los pequeños y medianos floricultores en el mejoramiento de  la calidad de sus flores para la venta en el mercado local, nacional e internacional a través de las exportaciones, además de buscar la manera de incrementar el rendimiento del cultivo y la fertilidad del suelo. </a:t>
            </a:r>
            <a:endParaRPr lang="es-EC" dirty="0"/>
          </a:p>
          <a:p>
            <a:endParaRPr lang="es-EC" dirty="0" smtClean="0"/>
          </a:p>
          <a:p>
            <a:endParaRPr lang="es-EC" dirty="0"/>
          </a:p>
        </p:txBody>
      </p:sp>
      <p:pic>
        <p:nvPicPr>
          <p:cNvPr id="4" name="3 Imagen" descr="Resultado de imagen para espe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213985" cy="1339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OBJETIVO GENERAL</a:t>
            </a:r>
          </a:p>
          <a:p>
            <a:endParaRPr lang="es-EC" dirty="0"/>
          </a:p>
          <a:p>
            <a:r>
              <a:rPr lang="es-EC" dirty="0"/>
              <a:t>Evaluar la aplicación de microorganismos fijadores de Nitrógeno y </a:t>
            </a:r>
            <a:r>
              <a:rPr lang="es-EC" dirty="0" err="1"/>
              <a:t>solubilizadores</a:t>
            </a:r>
            <a:r>
              <a:rPr lang="es-EC" dirty="0"/>
              <a:t> de Fósforo en el cultivo de </a:t>
            </a:r>
            <a:r>
              <a:rPr lang="es-EC" dirty="0" err="1"/>
              <a:t>astromelias</a:t>
            </a:r>
            <a:r>
              <a:rPr lang="es-EC" dirty="0"/>
              <a:t> (</a:t>
            </a:r>
            <a:r>
              <a:rPr lang="es-EC" i="1" dirty="0"/>
              <a:t>Alstroemeria </a:t>
            </a:r>
            <a:r>
              <a:rPr lang="es-EC" i="1" dirty="0" err="1"/>
              <a:t>aurantiaca</a:t>
            </a:r>
            <a:r>
              <a:rPr lang="es-EC" dirty="0"/>
              <a:t>),  en el cantón </a:t>
            </a:r>
            <a:r>
              <a:rPr lang="es-EC" dirty="0" err="1"/>
              <a:t>Cayambe</a:t>
            </a:r>
            <a:r>
              <a:rPr lang="es-EC" dirty="0"/>
              <a:t>, provincia Pichincha, para mejorar su calidad y rendimientos.</a:t>
            </a:r>
          </a:p>
          <a:p>
            <a:endParaRPr lang="es-EC" dirty="0"/>
          </a:p>
        </p:txBody>
      </p:sp>
      <p:pic>
        <p:nvPicPr>
          <p:cNvPr id="4" name="3 Imagen" descr="Resultado de imagen para espe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213985" cy="1339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C" dirty="0"/>
              <a:t>OBJETIVOS ESPECÍFICOS</a:t>
            </a:r>
          </a:p>
          <a:p>
            <a:pPr>
              <a:buNone/>
            </a:pPr>
            <a:r>
              <a:rPr lang="es-EC" dirty="0"/>
              <a:t> </a:t>
            </a:r>
          </a:p>
          <a:p>
            <a:pPr lvl="0"/>
            <a:r>
              <a:rPr lang="es-EC" dirty="0"/>
              <a:t>Determinar la cantidad de N fijado en el suelo mediante  la aplicación de microorganismos fijadores, en el cultivo de </a:t>
            </a:r>
            <a:r>
              <a:rPr lang="es-EC" dirty="0" err="1"/>
              <a:t>astromelias</a:t>
            </a:r>
            <a:r>
              <a:rPr lang="es-EC" dirty="0"/>
              <a:t>.</a:t>
            </a:r>
          </a:p>
          <a:p>
            <a:pPr>
              <a:buNone/>
            </a:pPr>
            <a:r>
              <a:rPr lang="es-EC" dirty="0"/>
              <a:t> </a:t>
            </a:r>
          </a:p>
          <a:p>
            <a:pPr lvl="0"/>
            <a:r>
              <a:rPr lang="es-EC" dirty="0"/>
              <a:t>Determinar la cantidad de </a:t>
            </a:r>
            <a:r>
              <a:rPr lang="es-EC" dirty="0" err="1"/>
              <a:t>solubilización</a:t>
            </a:r>
            <a:r>
              <a:rPr lang="es-EC" dirty="0"/>
              <a:t> de P del suelo mediante la aplicación de microorganismos </a:t>
            </a:r>
            <a:r>
              <a:rPr lang="es-EC" dirty="0" err="1"/>
              <a:t>solubilizadores</a:t>
            </a:r>
            <a:r>
              <a:rPr lang="es-EC" dirty="0"/>
              <a:t>, en el cultivo de </a:t>
            </a:r>
            <a:r>
              <a:rPr lang="es-EC" dirty="0" err="1"/>
              <a:t>astromelias</a:t>
            </a:r>
            <a:r>
              <a:rPr lang="es-EC" dirty="0"/>
              <a:t> </a:t>
            </a:r>
          </a:p>
          <a:p>
            <a:endParaRPr lang="es-EC" dirty="0"/>
          </a:p>
          <a:p>
            <a:pPr lvl="0"/>
            <a:r>
              <a:rPr lang="es-EC" dirty="0"/>
              <a:t>Establecer una metodología para la producción y mejoramiento de los rendimientos en el cultivo de </a:t>
            </a:r>
            <a:r>
              <a:rPr lang="es-EC" dirty="0" err="1"/>
              <a:t>astromelias</a:t>
            </a:r>
            <a:r>
              <a:rPr lang="es-EC" dirty="0"/>
              <a:t> mediante la aplicación de microorganismos eficientes</a:t>
            </a:r>
          </a:p>
          <a:p>
            <a:endParaRPr lang="es-EC" dirty="0"/>
          </a:p>
          <a:p>
            <a:pPr lvl="0"/>
            <a:r>
              <a:rPr lang="es-EC" dirty="0"/>
              <a:t>Realizar una valoración económica de las aplicaciones de microorganismos fijadores de N y </a:t>
            </a:r>
            <a:r>
              <a:rPr lang="es-EC" dirty="0" err="1"/>
              <a:t>solubilizadores</a:t>
            </a:r>
            <a:r>
              <a:rPr lang="es-EC" dirty="0"/>
              <a:t> de P.</a:t>
            </a:r>
          </a:p>
          <a:p>
            <a:endParaRPr lang="es-EC" dirty="0"/>
          </a:p>
        </p:txBody>
      </p:sp>
      <p:pic>
        <p:nvPicPr>
          <p:cNvPr id="4" name="3 Imagen" descr="Resultado de imagen para espe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213985" cy="1339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s-EC" b="1" dirty="0" err="1"/>
              <a:t>Astromelia</a:t>
            </a:r>
            <a:endParaRPr lang="es-EC" b="1" dirty="0"/>
          </a:p>
          <a:p>
            <a:r>
              <a:rPr lang="es-EC" b="1" dirty="0" smtClean="0"/>
              <a:t>Taxonomía</a:t>
            </a:r>
            <a:r>
              <a:rPr lang="es-EC" dirty="0"/>
              <a:t> </a:t>
            </a:r>
          </a:p>
          <a:p>
            <a:r>
              <a:rPr lang="es-EC" dirty="0"/>
              <a:t>Reino: </a:t>
            </a:r>
            <a:r>
              <a:rPr lang="es-EC" dirty="0" err="1"/>
              <a:t>Plantae</a:t>
            </a:r>
            <a:endParaRPr lang="es-EC" dirty="0"/>
          </a:p>
          <a:p>
            <a:r>
              <a:rPr lang="es-EC" dirty="0"/>
              <a:t>División: </a:t>
            </a:r>
            <a:r>
              <a:rPr lang="es-EC" dirty="0" err="1"/>
              <a:t>Magnoliophyta</a:t>
            </a:r>
            <a:endParaRPr lang="es-EC" dirty="0"/>
          </a:p>
          <a:p>
            <a:r>
              <a:rPr lang="es-EC" dirty="0"/>
              <a:t>Clase: </a:t>
            </a:r>
            <a:r>
              <a:rPr lang="es-EC" dirty="0" err="1"/>
              <a:t>Liliopsida</a:t>
            </a:r>
            <a:endParaRPr lang="es-EC" dirty="0"/>
          </a:p>
          <a:p>
            <a:r>
              <a:rPr lang="es-EC" dirty="0"/>
              <a:t>Orden: </a:t>
            </a:r>
            <a:r>
              <a:rPr lang="es-EC" dirty="0" err="1"/>
              <a:t>Asparagales</a:t>
            </a:r>
            <a:endParaRPr lang="es-EC" dirty="0"/>
          </a:p>
          <a:p>
            <a:r>
              <a:rPr lang="es-EC" dirty="0"/>
              <a:t>Familia: </a:t>
            </a:r>
            <a:r>
              <a:rPr lang="es-EC" dirty="0" err="1"/>
              <a:t>Amaryllidaceae</a:t>
            </a:r>
            <a:r>
              <a:rPr lang="es-EC" dirty="0"/>
              <a:t> (</a:t>
            </a:r>
            <a:r>
              <a:rPr lang="es-EC" dirty="0" err="1"/>
              <a:t>Amariliáceae</a:t>
            </a:r>
            <a:r>
              <a:rPr lang="es-EC" dirty="0"/>
              <a:t>). </a:t>
            </a:r>
          </a:p>
          <a:p>
            <a:r>
              <a:rPr lang="es-EC" dirty="0"/>
              <a:t>Género: Alstroemeria</a:t>
            </a:r>
          </a:p>
          <a:p>
            <a:r>
              <a:rPr lang="es-EC" dirty="0"/>
              <a:t>Especie: </a:t>
            </a:r>
            <a:r>
              <a:rPr lang="es-EC" i="1" dirty="0"/>
              <a:t>A. </a:t>
            </a:r>
            <a:r>
              <a:rPr lang="es-EC" i="1" dirty="0" err="1"/>
              <a:t>aurantiaca</a:t>
            </a:r>
            <a:r>
              <a:rPr lang="es-EC" dirty="0"/>
              <a:t> </a:t>
            </a:r>
          </a:p>
          <a:p>
            <a:r>
              <a:rPr lang="es-EC" dirty="0"/>
              <a:t>Nombre común: Lirio de los Incas, Azucena peruana.  </a:t>
            </a:r>
            <a:endParaRPr lang="es-EC" dirty="0" smtClean="0"/>
          </a:p>
          <a:p>
            <a:endParaRPr lang="es-EC" dirty="0"/>
          </a:p>
          <a:p>
            <a:r>
              <a:rPr lang="es-EC" b="1" dirty="0"/>
              <a:t>Requerimientos </a:t>
            </a:r>
            <a:r>
              <a:rPr lang="es-EC" b="1" dirty="0" err="1"/>
              <a:t>edafoclimáticos</a:t>
            </a:r>
            <a:endParaRPr lang="es-EC" b="1" dirty="0"/>
          </a:p>
          <a:p>
            <a:r>
              <a:rPr lang="es-EC" dirty="0"/>
              <a:t>CLIMA</a:t>
            </a:r>
          </a:p>
          <a:p>
            <a:r>
              <a:rPr lang="es-EC" dirty="0"/>
              <a:t>PREPARACIÓN DEL SUELO</a:t>
            </a:r>
          </a:p>
          <a:p>
            <a:r>
              <a:rPr lang="es-EC" dirty="0"/>
              <a:t>SIEMBRA</a:t>
            </a:r>
          </a:p>
          <a:p>
            <a:r>
              <a:rPr lang="es-EC" dirty="0"/>
              <a:t>DESHIERBA</a:t>
            </a:r>
          </a:p>
          <a:p>
            <a:r>
              <a:rPr lang="es-EC" dirty="0"/>
              <a:t>FERTILIZACIÓN</a:t>
            </a:r>
          </a:p>
          <a:p>
            <a:r>
              <a:rPr lang="es-EC" dirty="0"/>
              <a:t>RIEGO</a:t>
            </a:r>
          </a:p>
          <a:p>
            <a:r>
              <a:rPr lang="es-EC" dirty="0"/>
              <a:t>COSECHA</a:t>
            </a:r>
          </a:p>
          <a:p>
            <a:r>
              <a:rPr lang="es-EC" dirty="0"/>
              <a:t>MANEJO DE POSTCOSECHA</a:t>
            </a:r>
          </a:p>
          <a:p>
            <a:r>
              <a:rPr lang="es-EC" dirty="0"/>
              <a:t>CONTROL FITOSANITARIO</a:t>
            </a:r>
          </a:p>
          <a:p>
            <a:endParaRPr lang="es-EC" dirty="0"/>
          </a:p>
        </p:txBody>
      </p:sp>
      <p:pic>
        <p:nvPicPr>
          <p:cNvPr id="4" name="3 Imagen" descr="Resultado de imagen para espe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213985" cy="1339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C" b="1" dirty="0"/>
              <a:t>Ubicación y descripción del área experimental</a:t>
            </a:r>
          </a:p>
          <a:p>
            <a:pPr>
              <a:buNone/>
            </a:pPr>
            <a:r>
              <a:rPr lang="es-EC" b="1" dirty="0"/>
              <a:t> </a:t>
            </a:r>
            <a:endParaRPr lang="es-EC" dirty="0"/>
          </a:p>
          <a:p>
            <a:r>
              <a:rPr lang="es-EC" dirty="0"/>
              <a:t>La presente investigación se realizó en la finca “MILFLORES” ubicada en la comunidad de </a:t>
            </a:r>
            <a:r>
              <a:rPr lang="es-EC" dirty="0" err="1"/>
              <a:t>Orongoloma</a:t>
            </a:r>
            <a:r>
              <a:rPr lang="es-EC" dirty="0"/>
              <a:t> perteneciente al cantón Cayambe, provincia Pichincha, en las siguientes coordenadas: 0°,02´,16” de latitud norte; 78°,07´, 02” de longitud oeste y una altitud de </a:t>
            </a:r>
            <a:r>
              <a:rPr lang="es-EC" dirty="0" smtClean="0"/>
              <a:t>3 000 </a:t>
            </a:r>
            <a:r>
              <a:rPr lang="es-EC" dirty="0"/>
              <a:t>m.s.n.m. Esta zona tiene una temperatura promedio anual de 15 °C, precipitación </a:t>
            </a:r>
            <a:r>
              <a:rPr lang="es-EC" dirty="0" smtClean="0"/>
              <a:t>1 200 </a:t>
            </a:r>
            <a:r>
              <a:rPr lang="es-EC" dirty="0"/>
              <a:t>mm, humedad relativa 65 %, velocidad del viento 10 m/s y una </a:t>
            </a:r>
            <a:r>
              <a:rPr lang="es-EC" dirty="0" err="1"/>
              <a:t>heliofanía</a:t>
            </a:r>
            <a:r>
              <a:rPr lang="es-EC" dirty="0"/>
              <a:t> de </a:t>
            </a:r>
            <a:r>
              <a:rPr lang="es-EC" dirty="0" smtClean="0"/>
              <a:t>2 000 </a:t>
            </a:r>
            <a:r>
              <a:rPr lang="es-EC" dirty="0"/>
              <a:t>horas/año. </a:t>
            </a:r>
          </a:p>
          <a:p>
            <a:endParaRPr lang="es-EC" dirty="0"/>
          </a:p>
          <a:p>
            <a:r>
              <a:rPr lang="es-EC" dirty="0"/>
              <a:t>Según la clasificación ecológica </a:t>
            </a:r>
            <a:r>
              <a:rPr lang="es-EC" dirty="0" err="1"/>
              <a:t>Holdrige</a:t>
            </a:r>
            <a:r>
              <a:rPr lang="es-EC" dirty="0"/>
              <a:t> (1971), esta zona de vida corresponde a un sitio de la formación  de bosque seco Montano Bajo (bs-Mb).</a:t>
            </a:r>
          </a:p>
          <a:p>
            <a:endParaRPr lang="es-EC" dirty="0"/>
          </a:p>
        </p:txBody>
      </p:sp>
      <p:pic>
        <p:nvPicPr>
          <p:cNvPr id="4" name="3 Imagen" descr="Resultado de imagen para espe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213985" cy="1339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C" b="1" dirty="0"/>
              <a:t>Factores estudiados</a:t>
            </a:r>
          </a:p>
          <a:p>
            <a:endParaRPr lang="es-EC" dirty="0"/>
          </a:p>
          <a:p>
            <a:r>
              <a:rPr lang="es-EC" dirty="0"/>
              <a:t>FACTOR A:</a:t>
            </a:r>
          </a:p>
          <a:p>
            <a:endParaRPr lang="es-EC" dirty="0"/>
          </a:p>
          <a:p>
            <a:pPr lvl="0"/>
            <a:r>
              <a:rPr lang="es-EC" dirty="0"/>
              <a:t>Microorganismos fijadores de Nitrógeno y </a:t>
            </a:r>
            <a:r>
              <a:rPr lang="es-EC" dirty="0" err="1"/>
              <a:t>Solubilizadores</a:t>
            </a:r>
            <a:r>
              <a:rPr lang="es-EC" dirty="0"/>
              <a:t> de </a:t>
            </a:r>
            <a:r>
              <a:rPr lang="es-EC" dirty="0" smtClean="0"/>
              <a:t>Fósforo (GEOFIX)</a:t>
            </a:r>
            <a:endParaRPr lang="es-EC" dirty="0"/>
          </a:p>
          <a:p>
            <a:r>
              <a:rPr lang="es-EC" i="1" dirty="0" err="1"/>
              <a:t>Azospirillum</a:t>
            </a:r>
            <a:r>
              <a:rPr lang="es-EC" dirty="0"/>
              <a:t>, </a:t>
            </a:r>
            <a:r>
              <a:rPr lang="es-EC" dirty="0" smtClean="0"/>
              <a:t>                       1 x 10¹² UFC/ml.</a:t>
            </a:r>
          </a:p>
          <a:p>
            <a:pPr lvl="0"/>
            <a:r>
              <a:rPr lang="es-EC" i="1" dirty="0" err="1" smtClean="0"/>
              <a:t>Azotobacter</a:t>
            </a:r>
            <a:r>
              <a:rPr lang="es-EC" dirty="0" smtClean="0"/>
              <a:t> </a:t>
            </a:r>
            <a:r>
              <a:rPr lang="es-EC" dirty="0" err="1"/>
              <a:t>spp</a:t>
            </a:r>
            <a:r>
              <a:rPr lang="es-EC" dirty="0" smtClean="0"/>
              <a:t>,                    1 x 10¹² UFC/ml.</a:t>
            </a:r>
          </a:p>
          <a:p>
            <a:pPr lvl="0"/>
            <a:r>
              <a:rPr lang="es-EC" dirty="0" smtClean="0"/>
              <a:t> </a:t>
            </a:r>
            <a:r>
              <a:rPr lang="es-EC" i="1" dirty="0" err="1"/>
              <a:t>Rhizobium</a:t>
            </a:r>
            <a:r>
              <a:rPr lang="es-EC" dirty="0"/>
              <a:t> </a:t>
            </a:r>
            <a:r>
              <a:rPr lang="es-EC" dirty="0" smtClean="0"/>
              <a:t>                          1 x 10¹² UFC/ml.</a:t>
            </a:r>
          </a:p>
          <a:p>
            <a:pPr lvl="0"/>
            <a:r>
              <a:rPr lang="es-EC" i="1" dirty="0" err="1" smtClean="0"/>
              <a:t>Pseudomonas</a:t>
            </a:r>
            <a:r>
              <a:rPr lang="es-EC" i="1" dirty="0" smtClean="0"/>
              <a:t> </a:t>
            </a:r>
            <a:r>
              <a:rPr lang="es-EC" i="1" dirty="0" err="1"/>
              <a:t>fluorecens</a:t>
            </a:r>
            <a:r>
              <a:rPr lang="es-EC" dirty="0" smtClean="0"/>
              <a:t>. 1 x 10¹² UFC/ml.</a:t>
            </a:r>
            <a:endParaRPr lang="es-EC" dirty="0"/>
          </a:p>
          <a:p>
            <a:endParaRPr lang="es-EC" dirty="0"/>
          </a:p>
          <a:p>
            <a:pPr>
              <a:buNone/>
            </a:pPr>
            <a:r>
              <a:rPr lang="es-EC" dirty="0"/>
              <a:t> </a:t>
            </a:r>
          </a:p>
          <a:p>
            <a:r>
              <a:rPr lang="es-EC" dirty="0"/>
              <a:t>FACTOR B:</a:t>
            </a:r>
          </a:p>
          <a:p>
            <a:pPr>
              <a:buNone/>
            </a:pPr>
            <a:r>
              <a:rPr lang="es-EC" dirty="0"/>
              <a:t> </a:t>
            </a:r>
          </a:p>
          <a:p>
            <a:pPr lvl="0"/>
            <a:r>
              <a:rPr lang="es-EC" dirty="0"/>
              <a:t>Dosis 1: 1 L/ha</a:t>
            </a:r>
          </a:p>
          <a:p>
            <a:pPr lvl="0"/>
            <a:r>
              <a:rPr lang="es-EC" dirty="0"/>
              <a:t>Dosis 2: 2 L/ha</a:t>
            </a:r>
          </a:p>
          <a:p>
            <a:pPr lvl="0"/>
            <a:r>
              <a:rPr lang="es-EC" dirty="0"/>
              <a:t>Dosis 3: 3 L/ha</a:t>
            </a:r>
          </a:p>
          <a:p>
            <a:endParaRPr lang="es-EC" dirty="0"/>
          </a:p>
        </p:txBody>
      </p:sp>
      <p:pic>
        <p:nvPicPr>
          <p:cNvPr id="4" name="3 Imagen" descr="Resultado de imagen para espe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213985" cy="1339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901</Words>
  <Application>Microsoft Office PowerPoint</Application>
  <PresentationFormat>Presentación en pantalla (4:3)</PresentationFormat>
  <Paragraphs>308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RevolucionUnattended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Alberto Cantillana</dc:creator>
  <cp:lastModifiedBy>germantrujillo</cp:lastModifiedBy>
  <cp:revision>21</cp:revision>
  <dcterms:created xsi:type="dcterms:W3CDTF">2018-02-26T19:21:11Z</dcterms:created>
  <dcterms:modified xsi:type="dcterms:W3CDTF">2018-05-14T17:32:08Z</dcterms:modified>
</cp:coreProperties>
</file>