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sldIdLst>
    <p:sldId id="256" r:id="rId2"/>
    <p:sldId id="257" r:id="rId3"/>
    <p:sldId id="258" r:id="rId4"/>
    <p:sldId id="259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60" r:id="rId17"/>
    <p:sldId id="261" r:id="rId18"/>
    <p:sldId id="262" r:id="rId19"/>
    <p:sldId id="263" r:id="rId20"/>
    <p:sldId id="264" r:id="rId21"/>
    <p:sldId id="298" r:id="rId22"/>
    <p:sldId id="265" r:id="rId23"/>
    <p:sldId id="266" r:id="rId24"/>
    <p:sldId id="267" r:id="rId25"/>
    <p:sldId id="299" r:id="rId26"/>
    <p:sldId id="268" r:id="rId27"/>
    <p:sldId id="269" r:id="rId28"/>
    <p:sldId id="270" r:id="rId29"/>
    <p:sldId id="300" r:id="rId30"/>
    <p:sldId id="271" r:id="rId31"/>
    <p:sldId id="272" r:id="rId32"/>
    <p:sldId id="273" r:id="rId33"/>
    <p:sldId id="274" r:id="rId34"/>
    <p:sldId id="275" r:id="rId35"/>
    <p:sldId id="276" r:id="rId36"/>
    <p:sldId id="293" r:id="rId37"/>
    <p:sldId id="294" r:id="rId38"/>
    <p:sldId id="295" r:id="rId39"/>
    <p:sldId id="296" r:id="rId40"/>
    <p:sldId id="297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inso\Desktop\TABLAS%20TESIS\tablas%20de%20mazorca%20negra%20infostad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inso\Desktop\cuadros%20tesis%20de%20mazorca%20negra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inso\Desktop\cuadros%20tesis%20de%20mazorca%20negra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inso\Desktop\cuadros%20tesis%20de%20mazorca%20negr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inso\Desktop\cuadros%20tesis%20de%20mazorca%20negra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inso\Desktop\cuadros%20tesis%20de%20mazorca%20negr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inso\Desktop\TABLAS%20TESIS\tablas%20de%20mazorca%20negra%20infostad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inso\Desktop\TABLAS%20TESIS\tablas%20de%20mazorca%20negra%20infostad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inso\Desktop\TABLAS%20TESIS\tablas%20de%20mazorca%20negra%20infostad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\datos%20tesis%20ultimos%20de%20los%20ultimo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A222709-8050-4A06-87A3-81171BD156DD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242C4183-8D80-46B5-BF9F-7C61D8F0C62D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073FCB78-F6E0-44A2-801F-909DF370C753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B3A6355F-89BA-412C-9E51-81F9C9A0425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0B42EEC7-BD4B-43CA-BDFA-2D199F4A34A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C49F84D0-776F-4B49-9C6D-AB5F0B55008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'para mazorcas sanas'!$J$31:$J$36</c:f>
              <c:strCache>
                <c:ptCount val="6"/>
                <c:pt idx="0">
                  <c:v>Sil. Fol</c:v>
                </c:pt>
                <c:pt idx="1">
                  <c:v>Prot.</c:v>
                </c:pt>
                <c:pt idx="2">
                  <c:v>Biol. S</c:v>
                </c:pt>
                <c:pt idx="3">
                  <c:v>Sil. Fol+Tria</c:v>
                </c:pt>
                <c:pt idx="4">
                  <c:v>Biol. Foll</c:v>
                </c:pt>
                <c:pt idx="5">
                  <c:v>Testigo</c:v>
                </c:pt>
              </c:strCache>
            </c:strRef>
          </c:cat>
          <c:val>
            <c:numRef>
              <c:f>'para mazorcas sanas'!$K$31:$K$36</c:f>
              <c:numCache>
                <c:formatCode>General</c:formatCode>
                <c:ptCount val="6"/>
                <c:pt idx="0">
                  <c:v>92.21</c:v>
                </c:pt>
                <c:pt idx="1">
                  <c:v>92.09</c:v>
                </c:pt>
                <c:pt idx="2">
                  <c:v>91.87</c:v>
                </c:pt>
                <c:pt idx="3">
                  <c:v>91.56</c:v>
                </c:pt>
                <c:pt idx="4">
                  <c:v>90.38</c:v>
                </c:pt>
                <c:pt idx="5">
                  <c:v>77.489999999999995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4"/>
        <c:overlap val="-27"/>
        <c:axId val="201027976"/>
        <c:axId val="201025232"/>
      </c:barChart>
      <c:catAx>
        <c:axId val="201027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5232"/>
        <c:crosses val="autoZero"/>
        <c:auto val="1"/>
        <c:lblAlgn val="ctr"/>
        <c:lblOffset val="100"/>
        <c:noMultiLvlLbl val="0"/>
      </c:catAx>
      <c:valAx>
        <c:axId val="2010252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 Mazorcas sanas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7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6.6938584902502896E-3"/>
                </c:manualLayout>
              </c:layout>
              <c:tx>
                <c:rich>
                  <a:bodyPr/>
                  <a:lstStyle/>
                  <a:p>
                    <a:fld id="{DCBF363B-B6E2-46BC-BAB0-A537D1EB1BC1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183CEC8-FAAC-4F2D-82AA-4CF6DAC9E419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0A0C0B2-4848-498E-8DCA-D6B9E643990A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9C5230C-FB7B-480F-AC7B-850B246EB36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1D25418-474D-465B-9412-F285D6B0C7C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35E37A4-89C6-489B-B51A-B04CB2072BD8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Monilla!$Q$29:$Q$34</c:f>
              <c:strCache>
                <c:ptCount val="6"/>
                <c:pt idx="0">
                  <c:v>Biol. Foll</c:v>
                </c:pt>
                <c:pt idx="1">
                  <c:v>Sil. Fol+Tria</c:v>
                </c:pt>
                <c:pt idx="2">
                  <c:v>Sil. Fol</c:v>
                </c:pt>
                <c:pt idx="3">
                  <c:v>Prot.</c:v>
                </c:pt>
                <c:pt idx="4">
                  <c:v>Biol. S</c:v>
                </c:pt>
                <c:pt idx="5">
                  <c:v>Testigo</c:v>
                </c:pt>
              </c:strCache>
            </c:strRef>
          </c:cat>
          <c:val>
            <c:numRef>
              <c:f>Monilla!$R$29:$R$34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0">
                  <c:v>0.47715053763440862</c:v>
                </c:pt>
                <c:pt idx="4" formatCode="0.00">
                  <c:v>0.72553708917345272</c:v>
                </c:pt>
                <c:pt idx="5" formatCode="0.00">
                  <c:v>3.3233389604172441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27"/>
        <c:axId val="200742984"/>
        <c:axId val="200746904"/>
      </c:barChart>
      <c:catAx>
        <c:axId val="200742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6904"/>
        <c:crosses val="autoZero"/>
        <c:auto val="1"/>
        <c:lblAlgn val="ctr"/>
        <c:lblOffset val="100"/>
        <c:noMultiLvlLbl val="0"/>
      </c:catAx>
      <c:valAx>
        <c:axId val="200746904"/>
        <c:scaling>
          <c:orientation val="minMax"/>
          <c:max val="4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%Incidencia de Monilla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2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5458628097619"/>
          <c:y val="4.9945205895811827E-2"/>
          <c:w val="0.83162092613074634"/>
          <c:h val="0.6776191835087476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67FD67B-D178-472F-B484-44F7A2D2B781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BA76F82-9372-43A5-ADF2-92452DB9DAC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5B8E88F-08D2-4588-B211-80C6FA5D26FF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FB52DFA-5CD5-4EF7-8E0C-0ADDB1D07799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"/>
                  <c:y val="0.26780048529508599"/>
                </c:manualLayout>
              </c:layout>
              <c:tx>
                <c:rich>
                  <a:bodyPr/>
                  <a:lstStyle/>
                  <a:p>
                    <a:fld id="{9C5AD003-0E4E-4C59-8E77-E77024A105FD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5.1405609485346872E-3"/>
                  <c:y val="0.42956281227995813"/>
                </c:manualLayout>
              </c:layout>
              <c:tx>
                <c:rich>
                  <a:bodyPr/>
                  <a:lstStyle/>
                  <a:p>
                    <a:fld id="{BD803758-B247-4409-BC2E-3D400155AD19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Monilla!$AE$29:$AE$34</c:f>
              <c:strCache>
                <c:ptCount val="6"/>
                <c:pt idx="0">
                  <c:v>Biol. S</c:v>
                </c:pt>
                <c:pt idx="1">
                  <c:v>Biol. Foll</c:v>
                </c:pt>
                <c:pt idx="2">
                  <c:v>Sil. Fol+Tria</c:v>
                </c:pt>
                <c:pt idx="3">
                  <c:v>Prot.</c:v>
                </c:pt>
                <c:pt idx="4">
                  <c:v>Sil. Fol</c:v>
                </c:pt>
                <c:pt idx="5">
                  <c:v>Testigo</c:v>
                </c:pt>
              </c:strCache>
            </c:strRef>
          </c:cat>
          <c:val>
            <c:numRef>
              <c:f>Monilla!$AF$29:$AF$34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.00">
                  <c:v>1.186373276776246</c:v>
                </c:pt>
                <c:pt idx="5" formatCode="0.00">
                  <c:v>2.4411849428257408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3"/>
        <c:overlap val="-27"/>
        <c:axId val="200741416"/>
        <c:axId val="200740632"/>
      </c:barChart>
      <c:catAx>
        <c:axId val="200741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0632"/>
        <c:crosses val="autoZero"/>
        <c:auto val="1"/>
        <c:lblAlgn val="ctr"/>
        <c:lblOffset val="100"/>
        <c:noMultiLvlLbl val="0"/>
      </c:catAx>
      <c:valAx>
        <c:axId val="20074063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%Incidencia de Monilla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898743E-2E03-4830-891D-08A37E2667AF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C8E970A-0910-4E5B-9A64-97E54F13C79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CC0B475-C155-48CC-AA3F-AC1DE09AEB7E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04204CA-93FE-4C97-9A0E-75573A15212C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E276E35-2AB4-4289-86CF-D82EFB729EBC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7C84D8D9-EB0D-4596-A0FA-9111005AF8B3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Monilla!$AL$29:$AL$34</c:f>
              <c:strCache>
                <c:ptCount val="6"/>
                <c:pt idx="0">
                  <c:v>Biol. Foll</c:v>
                </c:pt>
                <c:pt idx="1">
                  <c:v>Sil. Fol+Tria</c:v>
                </c:pt>
                <c:pt idx="2">
                  <c:v>Sil. Fol</c:v>
                </c:pt>
                <c:pt idx="3">
                  <c:v>Prot.</c:v>
                </c:pt>
                <c:pt idx="4">
                  <c:v>Biol. S</c:v>
                </c:pt>
                <c:pt idx="5">
                  <c:v>Testigo</c:v>
                </c:pt>
              </c:strCache>
            </c:strRef>
          </c:cat>
          <c:val>
            <c:numRef>
              <c:f>Monilla!$AM$29:$AM$34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.00">
                  <c:v>0.73529411764705876</c:v>
                </c:pt>
                <c:pt idx="5" formatCode="0.00">
                  <c:v>3.188981228439586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7"/>
        <c:overlap val="-27"/>
        <c:axId val="200744552"/>
        <c:axId val="200746120"/>
      </c:barChart>
      <c:catAx>
        <c:axId val="200744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6120"/>
        <c:crosses val="autoZero"/>
        <c:auto val="1"/>
        <c:lblAlgn val="ctr"/>
        <c:lblOffset val="100"/>
        <c:noMultiLvlLbl val="0"/>
      </c:catAx>
      <c:valAx>
        <c:axId val="20074612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 Incidencia de Monilla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4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223883-02E5-4C48-A7F0-7AA13BAA4B1A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760BD4A-2C76-4FE3-9210-FC2C4516AEB9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1878494-B95E-4056-A5E9-35F37857F761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C608209-56F4-42B7-AABC-0C2B87665D93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8D33DCC-7DDC-402F-992D-0898ACD23E0C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3969E7A-0207-4B20-A331-880B4167EC4D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Monilla!$AP$29:$AP$34</c:f>
              <c:strCache>
                <c:ptCount val="6"/>
                <c:pt idx="0">
                  <c:v>Sil. Fol+Tria</c:v>
                </c:pt>
                <c:pt idx="1">
                  <c:v>Prot.</c:v>
                </c:pt>
                <c:pt idx="2">
                  <c:v>Biol. S</c:v>
                </c:pt>
                <c:pt idx="3">
                  <c:v>Biol. Foll</c:v>
                </c:pt>
                <c:pt idx="4">
                  <c:v>Sil. Fol</c:v>
                </c:pt>
                <c:pt idx="5">
                  <c:v>Testigo</c:v>
                </c:pt>
              </c:strCache>
            </c:strRef>
          </c:cat>
          <c:val>
            <c:numRef>
              <c:f>Monilla!$AQ$29:$AQ$34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 formatCode="0.00">
                  <c:v>1.2764550264550265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6"/>
        <c:overlap val="-27"/>
        <c:axId val="200742592"/>
        <c:axId val="200743376"/>
      </c:barChart>
      <c:catAx>
        <c:axId val="200742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3376"/>
        <c:crosses val="autoZero"/>
        <c:auto val="1"/>
        <c:lblAlgn val="ctr"/>
        <c:lblOffset val="100"/>
        <c:noMultiLvlLbl val="0"/>
      </c:catAx>
      <c:valAx>
        <c:axId val="20074337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 Incidencia Monilla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1B1E7CD-35ED-4D46-9660-CF7C336009A6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CCEBD36-2B95-4282-8C1A-B1E5F5821412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B14F178-94A5-4A24-93E1-DC12CAFD2E17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1D730B9-04A7-4743-B09B-9E12A857B980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CD2DB49-5AE6-4AB8-8E31-50456DB4D2F6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982715A-DB67-4657-91CC-A6C5282E24A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Monilla!$BF$29:$BF$34</c:f>
              <c:strCache>
                <c:ptCount val="6"/>
                <c:pt idx="0">
                  <c:v>Biol. Foll</c:v>
                </c:pt>
                <c:pt idx="1">
                  <c:v>Sil. Fol+Tria</c:v>
                </c:pt>
                <c:pt idx="2">
                  <c:v>Sil. Fol</c:v>
                </c:pt>
                <c:pt idx="3">
                  <c:v>Prot.</c:v>
                </c:pt>
                <c:pt idx="4">
                  <c:v>Biol. S</c:v>
                </c:pt>
                <c:pt idx="5">
                  <c:v>Testigo</c:v>
                </c:pt>
              </c:strCache>
            </c:strRef>
          </c:cat>
          <c:val>
            <c:numRef>
              <c:f>Monilla!$BG$29:$BG$34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2.5</c:v>
                </c:pt>
                <c:pt idx="5" formatCode="0.00">
                  <c:v>16.493055555555554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202234728"/>
        <c:axId val="202237472"/>
      </c:barChart>
      <c:catAx>
        <c:axId val="202234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7472"/>
        <c:crosses val="autoZero"/>
        <c:auto val="1"/>
        <c:lblAlgn val="ctr"/>
        <c:lblOffset val="100"/>
        <c:noMultiLvlLbl val="0"/>
      </c:catAx>
      <c:valAx>
        <c:axId val="20223747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%Incidencia de Monilla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4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Monilla!$CE$6</c:f>
              <c:strCache>
                <c:ptCount val="1"/>
                <c:pt idx="0">
                  <c:v>Testigo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1337285306339448E-2"/>
                  <c:y val="-3.274266376288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Monilla!$CF$5:$CP$5</c:f>
              <c:strCache>
                <c:ptCount val="11"/>
                <c:pt idx="0">
                  <c:v>Linea Base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Monilla!$CF$6:$CP$6</c:f>
              <c:numCache>
                <c:formatCode>0.00</c:formatCode>
                <c:ptCount val="11"/>
                <c:pt idx="0">
                  <c:v>4.2705162354134956</c:v>
                </c:pt>
                <c:pt idx="1">
                  <c:v>4.6593410002142877</c:v>
                </c:pt>
                <c:pt idx="2">
                  <c:v>4.8950841463125156</c:v>
                </c:pt>
                <c:pt idx="3">
                  <c:v>3.3233389604172441</c:v>
                </c:pt>
                <c:pt idx="4">
                  <c:v>1.4655618136787376</c:v>
                </c:pt>
                <c:pt idx="5">
                  <c:v>3.1005633392236764</c:v>
                </c:pt>
                <c:pt idx="6">
                  <c:v>2.4411849428257408</c:v>
                </c:pt>
                <c:pt idx="7">
                  <c:v>3.188981228439586</c:v>
                </c:pt>
                <c:pt idx="8">
                  <c:v>1.2764550264550265</c:v>
                </c:pt>
                <c:pt idx="9">
                  <c:v>19.996957116179804</c:v>
                </c:pt>
                <c:pt idx="10">
                  <c:v>16.493055555555554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Monilla!$CE$9</c:f>
              <c:strCache>
                <c:ptCount val="1"/>
                <c:pt idx="0">
                  <c:v>Biol. Foll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2.9077867334274025E-2"/>
                  <c:y val="2.3581563429062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077867334274025E-2"/>
                  <c:y val="-9.550334919142514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4480585594749495E-2"/>
                  <c:y val="-1.9489904423604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077867334274025E-2"/>
                  <c:y val="3.8923458531907323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8349904060401283E-2"/>
                  <c:y val="3.22820561099604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4479613046433995E-2"/>
                  <c:y val="-2.4510450009414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6012040292942284E-2"/>
                  <c:y val="-1.85322914705329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4479613046433995E-2"/>
                  <c:y val="-2.74995292788552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7338736165017671E-2"/>
                  <c:y val="-2.74995292788552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Monilla!$CF$5:$CP$5</c:f>
              <c:strCache>
                <c:ptCount val="11"/>
                <c:pt idx="0">
                  <c:v>Linea Base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Monilla!$CF$9:$CP$9</c:f>
              <c:numCache>
                <c:formatCode>0.00</c:formatCode>
                <c:ptCount val="11"/>
                <c:pt idx="0">
                  <c:v>1.9678919892040723</c:v>
                </c:pt>
                <c:pt idx="1">
                  <c:v>3.3671005968923908</c:v>
                </c:pt>
                <c:pt idx="2">
                  <c:v>1.642697512044565</c:v>
                </c:pt>
                <c:pt idx="3">
                  <c:v>0</c:v>
                </c:pt>
                <c:pt idx="4">
                  <c:v>1.2327720971781335</c:v>
                </c:pt>
                <c:pt idx="5">
                  <c:v>0.87209302325581395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Monilla!$CE$11</c:f>
              <c:strCache>
                <c:ptCount val="1"/>
                <c:pt idx="0">
                  <c:v>Prot. 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9804858059831284E-2"/>
                  <c:y val="1.03288040897806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610294580782203E-2"/>
                  <c:y val="3.6834322768344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9077867334274025E-2"/>
                  <c:y val="-2.28030942584246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077867334274025E-2"/>
                  <c:y val="-5.92481824414505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077867334274025E-2"/>
                  <c:y val="1.0328804089780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9077867334274025E-2"/>
                  <c:y val="-2.359536810393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4479613046433995E-2"/>
                  <c:y val="-2.4510450009414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Monilla!$CF$5:$CP$5</c:f>
              <c:strCache>
                <c:ptCount val="11"/>
                <c:pt idx="0">
                  <c:v>Linea Base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Monilla!$CF$11:$CP$11</c:f>
              <c:numCache>
                <c:formatCode>0.00</c:formatCode>
                <c:ptCount val="11"/>
                <c:pt idx="0">
                  <c:v>3.4827222327222329</c:v>
                </c:pt>
                <c:pt idx="1">
                  <c:v>2.3328717683223057</c:v>
                </c:pt>
                <c:pt idx="2">
                  <c:v>0.89613388570908736</c:v>
                </c:pt>
                <c:pt idx="3">
                  <c:v>0.47715053763440862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2237080"/>
        <c:axId val="202235120"/>
      </c:lineChart>
      <c:catAx>
        <c:axId val="202237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Evaluaciones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5120"/>
        <c:crosses val="autoZero"/>
        <c:auto val="1"/>
        <c:lblAlgn val="ctr"/>
        <c:lblOffset val="100"/>
        <c:noMultiLvlLbl val="0"/>
      </c:catAx>
      <c:valAx>
        <c:axId val="202235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Promedio porcentaje de IM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7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Hoja2!$B$20:$B$25</c:f>
              <c:strCache>
                <c:ptCount val="6"/>
                <c:pt idx="0">
                  <c:v>Testigo</c:v>
                </c:pt>
                <c:pt idx="1">
                  <c:v>Sil. Fol</c:v>
                </c:pt>
                <c:pt idx="2">
                  <c:v>Sil. Fol + Tria</c:v>
                </c:pt>
                <c:pt idx="3">
                  <c:v>Biol. Foll</c:v>
                </c:pt>
                <c:pt idx="4">
                  <c:v>Biol. S</c:v>
                </c:pt>
                <c:pt idx="5">
                  <c:v>Prot. </c:v>
                </c:pt>
              </c:strCache>
            </c:strRef>
          </c:cat>
          <c:val>
            <c:numRef>
              <c:f>Hoja2!$N$20:$N$25</c:f>
              <c:numCache>
                <c:formatCode>General</c:formatCode>
                <c:ptCount val="6"/>
                <c:pt idx="0">
                  <c:v>6.08</c:v>
                </c:pt>
                <c:pt idx="1">
                  <c:v>0.65</c:v>
                </c:pt>
                <c:pt idx="2">
                  <c:v>0.48</c:v>
                </c:pt>
                <c:pt idx="3">
                  <c:v>0.71</c:v>
                </c:pt>
                <c:pt idx="4">
                  <c:v>1.62</c:v>
                </c:pt>
                <c:pt idx="5">
                  <c:v>0.47</c:v>
                </c:pt>
              </c:numCache>
            </c:numRef>
          </c:val>
          <c:smooth val="0"/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Hoja2!$B$20:$B$25</c:f>
              <c:strCache>
                <c:ptCount val="6"/>
                <c:pt idx="0">
                  <c:v>Testigo</c:v>
                </c:pt>
                <c:pt idx="1">
                  <c:v>Sil. Fol</c:v>
                </c:pt>
                <c:pt idx="2">
                  <c:v>Sil. Fol + Tria</c:v>
                </c:pt>
                <c:pt idx="3">
                  <c:v>Biol. Foll</c:v>
                </c:pt>
                <c:pt idx="4">
                  <c:v>Biol. S</c:v>
                </c:pt>
                <c:pt idx="5">
                  <c:v>Prot. </c:v>
                </c:pt>
              </c:strCache>
            </c:strRef>
          </c:cat>
          <c:val>
            <c:numRef>
              <c:f>Hoja2!$O$20:$O$25</c:f>
              <c:numCache>
                <c:formatCode>General</c:formatCode>
                <c:ptCount val="6"/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2235904"/>
        <c:axId val="202236688"/>
      </c:lineChart>
      <c:catAx>
        <c:axId val="202235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dirty="0" smtClean="0"/>
                  <a:t>Tratamientos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6688"/>
        <c:crosses val="autoZero"/>
        <c:auto val="1"/>
        <c:lblAlgn val="ctr"/>
        <c:lblOffset val="100"/>
        <c:noMultiLvlLbl val="0"/>
      </c:catAx>
      <c:valAx>
        <c:axId val="2022366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dirty="0" smtClean="0"/>
                  <a:t>Porcentaje Promedio IM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B5D65154-06FD-4AEE-B626-7DEEDFD3414E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A2BEB0EB-D1FB-4862-97CA-421A1999FBD4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E3528DA9-BCD6-4DBF-A550-332241F4DBE3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56D59CFF-E04E-4C87-AA3B-85E9BC158CB3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  <a:p>
                    <a:fld id="{08A0F1AD-544D-4138-AA1C-10A97F7E6356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F962E56F-D5A1-4650-9422-AAC0821E548B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Hoja1!$B$62:$B$67</c:f>
              <c:strCache>
                <c:ptCount val="6"/>
                <c:pt idx="0">
                  <c:v>Sil.Fol+ Tria</c:v>
                </c:pt>
                <c:pt idx="1">
                  <c:v>Protectante</c:v>
                </c:pt>
                <c:pt idx="2">
                  <c:v>Biol Suelo  </c:v>
                </c:pt>
                <c:pt idx="3">
                  <c:v>Biol Follaje </c:v>
                </c:pt>
                <c:pt idx="4">
                  <c:v>Sil.fol</c:v>
                </c:pt>
                <c:pt idx="5">
                  <c:v>Testigo</c:v>
                </c:pt>
              </c:strCache>
            </c:strRef>
          </c:cat>
          <c:val>
            <c:numRef>
              <c:f>Hoja1!$C$62:$C$67</c:f>
              <c:numCache>
                <c:formatCode>0.00</c:formatCode>
                <c:ptCount val="6"/>
                <c:pt idx="0">
                  <c:v>5.9376623417402827</c:v>
                </c:pt>
                <c:pt idx="1">
                  <c:v>7.0149099142652247</c:v>
                </c:pt>
                <c:pt idx="2">
                  <c:v>7.4582408303122572</c:v>
                </c:pt>
                <c:pt idx="3">
                  <c:v>7.9799241568804575</c:v>
                </c:pt>
                <c:pt idx="4">
                  <c:v>11.87959394553009</c:v>
                </c:pt>
                <c:pt idx="5">
                  <c:v>15.791484827214374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27"/>
        <c:axId val="202236296"/>
        <c:axId val="202239432"/>
      </c:barChart>
      <c:catAx>
        <c:axId val="202236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9432"/>
        <c:crosses val="autoZero"/>
        <c:auto val="1"/>
        <c:lblAlgn val="ctr"/>
        <c:lblOffset val="100"/>
        <c:noMultiLvlLbl val="0"/>
      </c:catAx>
      <c:valAx>
        <c:axId val="2022394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de Incidencia de Mazorca Negra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6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436087B3-6447-4E29-B51B-ADC389EB852A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717D6577-B077-49F8-9073-AEF92219C7F7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F5947C5A-551E-4913-83CF-690A58BCFDBD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E6EAF4F6-9AEC-4CEF-99E6-38439C852776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5D2B193E-470F-4DE5-9237-A3367AF3A465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E412CAD9-A4D3-4469-AAED-1BD8F7DE6BAD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'word MN'!$C$90:$C$95</c:f>
              <c:strCache>
                <c:ptCount val="6"/>
                <c:pt idx="0">
                  <c:v>Biol Suelo  </c:v>
                </c:pt>
                <c:pt idx="1">
                  <c:v>Sil.fol+ Tria</c:v>
                </c:pt>
                <c:pt idx="2">
                  <c:v>Protectante</c:v>
                </c:pt>
                <c:pt idx="3">
                  <c:v>Biol Follaje </c:v>
                </c:pt>
                <c:pt idx="4">
                  <c:v>Sil.Fol</c:v>
                </c:pt>
                <c:pt idx="5">
                  <c:v>Testigo</c:v>
                </c:pt>
              </c:strCache>
            </c:strRef>
          </c:cat>
          <c:val>
            <c:numRef>
              <c:f>'word MN'!$D$90:$D$95</c:f>
              <c:numCache>
                <c:formatCode>0.00</c:formatCode>
                <c:ptCount val="6"/>
                <c:pt idx="0">
                  <c:v>6.3637434230780805</c:v>
                </c:pt>
                <c:pt idx="1">
                  <c:v>7.1698869831364656</c:v>
                </c:pt>
                <c:pt idx="2">
                  <c:v>8.0104194437039009</c:v>
                </c:pt>
                <c:pt idx="3">
                  <c:v>8.1610419883147163</c:v>
                </c:pt>
                <c:pt idx="4">
                  <c:v>9.4148735002608248</c:v>
                </c:pt>
                <c:pt idx="5">
                  <c:v>22.651112398901457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8"/>
        <c:overlap val="-27"/>
        <c:axId val="202238256"/>
        <c:axId val="202239824"/>
      </c:barChart>
      <c:catAx>
        <c:axId val="2022382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9824"/>
        <c:crosses val="autoZero"/>
        <c:auto val="1"/>
        <c:lblAlgn val="ctr"/>
        <c:lblOffset val="100"/>
        <c:noMultiLvlLbl val="0"/>
      </c:catAx>
      <c:valAx>
        <c:axId val="2022398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de Incidencia de Mazorca negra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4CF90D37-7995-487E-8E28-A619D8342AF4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4016C7E6-B86C-454C-8E09-74910273B34E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D3C89435-630E-4ABE-AE89-F9D7E543905C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A05EEFFF-C3A3-4B52-AE4E-BE464B44CC1B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A910B3C3-C48C-4E80-8D90-5154654354D0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2D74AA70-ABF3-4D7A-A579-D6BFF2AF5BAE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'word MN'!$C$149:$C$154</c:f>
              <c:strCache>
                <c:ptCount val="6"/>
                <c:pt idx="0">
                  <c:v>Prot</c:v>
                </c:pt>
                <c:pt idx="1">
                  <c:v>Sil.Fol+ Tria</c:v>
                </c:pt>
                <c:pt idx="2">
                  <c:v>Biol.Foll  </c:v>
                </c:pt>
                <c:pt idx="3">
                  <c:v>Sil.Fol</c:v>
                </c:pt>
                <c:pt idx="4">
                  <c:v>Biol.S </c:v>
                </c:pt>
                <c:pt idx="5">
                  <c:v>Testigo</c:v>
                </c:pt>
              </c:strCache>
            </c:strRef>
          </c:cat>
          <c:val>
            <c:numRef>
              <c:f>'word MN'!$D$149:$D$154</c:f>
              <c:numCache>
                <c:formatCode>0.00</c:formatCode>
                <c:ptCount val="6"/>
                <c:pt idx="0">
                  <c:v>1.2649087672452157</c:v>
                </c:pt>
                <c:pt idx="1">
                  <c:v>1.9135164132266</c:v>
                </c:pt>
                <c:pt idx="2">
                  <c:v>2.0521249817233582</c:v>
                </c:pt>
                <c:pt idx="3">
                  <c:v>1.835287015891141</c:v>
                </c:pt>
                <c:pt idx="4">
                  <c:v>3.1802715258597614</c:v>
                </c:pt>
                <c:pt idx="5">
                  <c:v>14.340169769051263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2240216"/>
        <c:axId val="202240608"/>
      </c:barChart>
      <c:catAx>
        <c:axId val="202240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40608"/>
        <c:crosses val="autoZero"/>
        <c:auto val="1"/>
        <c:lblAlgn val="ctr"/>
        <c:lblOffset val="100"/>
        <c:noMultiLvlLbl val="0"/>
      </c:catAx>
      <c:valAx>
        <c:axId val="20224060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de Incidecnia de Mazorca Negra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40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238EF617-3EDA-404B-B770-BDFAB25084FE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D93093ED-3DAF-471A-801E-5CF0B649B60F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34AE6241-B829-4499-BF53-60D46D70057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13E7746E-A9C2-436E-B165-FC56F0BDBB32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47109F3-54A3-40EA-9F5C-4CC0C04AAC31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50EF72C4-7AD5-4CEA-A6C2-65BD322418E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'para mazorcas sanas'!$P$31:$P$36</c:f>
              <c:strCache>
                <c:ptCount val="6"/>
                <c:pt idx="0">
                  <c:v>Biol. Foll</c:v>
                </c:pt>
                <c:pt idx="1">
                  <c:v>Sil. Fol+Tria</c:v>
                </c:pt>
                <c:pt idx="2">
                  <c:v>Prot.</c:v>
                </c:pt>
                <c:pt idx="3">
                  <c:v>Biol. S</c:v>
                </c:pt>
                <c:pt idx="4">
                  <c:v>Sil. Fol</c:v>
                </c:pt>
                <c:pt idx="5">
                  <c:v>Testigo</c:v>
                </c:pt>
              </c:strCache>
            </c:strRef>
          </c:cat>
          <c:val>
            <c:numRef>
              <c:f>'para mazorcas sanas'!$Q$31:$Q$36</c:f>
              <c:numCache>
                <c:formatCode>General</c:formatCode>
                <c:ptCount val="6"/>
                <c:pt idx="0">
                  <c:v>93.64</c:v>
                </c:pt>
                <c:pt idx="1">
                  <c:v>92.83</c:v>
                </c:pt>
                <c:pt idx="2">
                  <c:v>91.51</c:v>
                </c:pt>
                <c:pt idx="3">
                  <c:v>91.11</c:v>
                </c:pt>
                <c:pt idx="4">
                  <c:v>90.59</c:v>
                </c:pt>
                <c:pt idx="5">
                  <c:v>74.03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9"/>
        <c:overlap val="-27"/>
        <c:axId val="201026800"/>
        <c:axId val="201030328"/>
      </c:barChart>
      <c:catAx>
        <c:axId val="201026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30328"/>
        <c:crosses val="autoZero"/>
        <c:auto val="1"/>
        <c:lblAlgn val="ctr"/>
        <c:lblOffset val="100"/>
        <c:noMultiLvlLbl val="0"/>
      </c:catAx>
      <c:valAx>
        <c:axId val="201030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 Mazorcas sanas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6E2F6E71-722E-47AD-953E-5483EA1CBA10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AA596EF8-0415-4861-872C-6617EDA4CCFC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35CF070D-3E5C-4E85-A73E-34E5844459AC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DB0D8878-AD28-43BC-9E46-16CAC097CD2B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13930CA5-0699-4672-99E1-C0D339D01A84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1169DE74-AA33-4A83-A6B7-EF7A7F2C83E4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'word MN'!$C$169:$C$174</c:f>
              <c:strCache>
                <c:ptCount val="6"/>
                <c:pt idx="0">
                  <c:v>Biol.Foll  </c:v>
                </c:pt>
                <c:pt idx="1">
                  <c:v>Sil.Fol+ Tria</c:v>
                </c:pt>
                <c:pt idx="2">
                  <c:v>Prot</c:v>
                </c:pt>
                <c:pt idx="3">
                  <c:v>Biol.S </c:v>
                </c:pt>
                <c:pt idx="4">
                  <c:v>Sil.Fol</c:v>
                </c:pt>
                <c:pt idx="5">
                  <c:v>Testigo</c:v>
                </c:pt>
              </c:strCache>
            </c:strRef>
          </c:cat>
          <c:val>
            <c:numRef>
              <c:f>'word MN'!$D$169:$D$174</c:f>
              <c:numCache>
                <c:formatCode>0.00</c:formatCode>
                <c:ptCount val="6"/>
                <c:pt idx="0">
                  <c:v>0.74134199134199141</c:v>
                </c:pt>
                <c:pt idx="1">
                  <c:v>2.0561199806482824</c:v>
                </c:pt>
                <c:pt idx="2">
                  <c:v>2.2727272727272729</c:v>
                </c:pt>
                <c:pt idx="3">
                  <c:v>2.8544930731463234</c:v>
                </c:pt>
                <c:pt idx="4">
                  <c:v>4.4034090909090908</c:v>
                </c:pt>
                <c:pt idx="5">
                  <c:v>21.739913255391109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202233944"/>
        <c:axId val="202234336"/>
      </c:barChart>
      <c:catAx>
        <c:axId val="202233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4336"/>
        <c:crosses val="autoZero"/>
        <c:auto val="1"/>
        <c:lblAlgn val="ctr"/>
        <c:lblOffset val="100"/>
        <c:noMultiLvlLbl val="0"/>
      </c:catAx>
      <c:valAx>
        <c:axId val="20223433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de Incidencia de Mazorca Negra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2233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BBE27F54-1CBC-47DE-B09C-EA9D43C5A35F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290B7DF1-E9AF-4812-8201-585DACB2E2AA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1BCAF8D1-43FC-473E-B1A1-C07ABEC3EF10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F7368A3A-28DC-45EC-AEE1-53CA7E11B822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90A9392B-BF9A-4657-91A6-FD8017F5EEB3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C3C30C54-88C6-4529-BA37-864BA3034FF4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'word MN'!$B$222:$B$227</c:f>
              <c:strCache>
                <c:ptCount val="6"/>
                <c:pt idx="0">
                  <c:v>Prot</c:v>
                </c:pt>
                <c:pt idx="1">
                  <c:v>Sil.Fol+ Tria</c:v>
                </c:pt>
                <c:pt idx="2">
                  <c:v>Sil.Fol</c:v>
                </c:pt>
                <c:pt idx="3">
                  <c:v>Biol.Foll  </c:v>
                </c:pt>
                <c:pt idx="4">
                  <c:v>Biol.S </c:v>
                </c:pt>
                <c:pt idx="5">
                  <c:v>Testigo</c:v>
                </c:pt>
              </c:strCache>
            </c:strRef>
          </c:cat>
          <c:val>
            <c:numRef>
              <c:f>'word MN'!$C$222:$C$227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 formatCode="0.00">
                  <c:v>5.208333333333333</c:v>
                </c:pt>
                <c:pt idx="5" formatCode="0.00">
                  <c:v>18.454594017094013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7410376"/>
        <c:axId val="207409984"/>
      </c:barChart>
      <c:catAx>
        <c:axId val="207410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09984"/>
        <c:crosses val="autoZero"/>
        <c:auto val="1"/>
        <c:lblAlgn val="ctr"/>
        <c:lblOffset val="100"/>
        <c:noMultiLvlLbl val="0"/>
      </c:catAx>
      <c:valAx>
        <c:axId val="207409984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de Incidencia de Mazorca Negra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10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59C65EBC-8E9C-4F8C-ACAE-E92007648483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198AB5D6-67E0-47C8-82E9-742EFA6B6208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14512C82-D70A-4EAD-A13F-63E2F6E94A69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DD1C3345-37C0-4B59-BA60-27E7745401E3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1.0185067526415994E-16"/>
                  <c:y val="0.2233847331583551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14971625-DAD4-4997-B6C5-2C114750FE88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00D7D137-E21A-494F-8913-2F61F1708DA2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'word MN'!$C$250:$C$255</c:f>
              <c:strCache>
                <c:ptCount val="6"/>
                <c:pt idx="0">
                  <c:v>Biol.Foll  </c:v>
                </c:pt>
                <c:pt idx="1">
                  <c:v>Sil.Fol+ Tria</c:v>
                </c:pt>
                <c:pt idx="2">
                  <c:v>Prot</c:v>
                </c:pt>
                <c:pt idx="3">
                  <c:v>Biol.S </c:v>
                </c:pt>
                <c:pt idx="4">
                  <c:v>Sil.Fol</c:v>
                </c:pt>
                <c:pt idx="5">
                  <c:v>Testigo</c:v>
                </c:pt>
              </c:strCache>
            </c:strRef>
          </c:cat>
          <c:val>
            <c:numRef>
              <c:f>'word MN'!$D$250:$D$255</c:f>
              <c:numCache>
                <c:formatCode>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0">
                  <c:v>4.7727272727272725</c:v>
                </c:pt>
                <c:pt idx="4" formatCode="0.00">
                  <c:v>8.3333333333333321</c:v>
                </c:pt>
                <c:pt idx="5" formatCode="0.00">
                  <c:v>18.454594017094013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7408808"/>
        <c:axId val="207409592"/>
      </c:barChart>
      <c:catAx>
        <c:axId val="207408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09592"/>
        <c:crosses val="autoZero"/>
        <c:auto val="1"/>
        <c:lblAlgn val="ctr"/>
        <c:lblOffset val="100"/>
        <c:noMultiLvlLbl val="0"/>
      </c:catAx>
      <c:valAx>
        <c:axId val="2074095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de Incidencia de Mazorca Negra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08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Hoja1!$B$6</c:f>
              <c:strCache>
                <c:ptCount val="1"/>
                <c:pt idx="0">
                  <c:v>Testigo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2635630597079864E-2"/>
                  <c:y val="-2.7029915666848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2760828071307367E-2"/>
                  <c:y val="-2.70299156668481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292127439864252E-2"/>
                      <c:h val="5.699786564531032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Hoja1!$C$5:$M$5</c:f>
              <c:strCache>
                <c:ptCount val="11"/>
                <c:pt idx="0">
                  <c:v>Línea base 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Hoja1!$C$6:$M$6</c:f>
              <c:numCache>
                <c:formatCode>General</c:formatCode>
                <c:ptCount val="11"/>
                <c:pt idx="0">
                  <c:v>25.86</c:v>
                </c:pt>
                <c:pt idx="1">
                  <c:v>24.17</c:v>
                </c:pt>
                <c:pt idx="2">
                  <c:v>15.79</c:v>
                </c:pt>
                <c:pt idx="3">
                  <c:v>22.65</c:v>
                </c:pt>
                <c:pt idx="4">
                  <c:v>13.56</c:v>
                </c:pt>
                <c:pt idx="5">
                  <c:v>10.6</c:v>
                </c:pt>
                <c:pt idx="6">
                  <c:v>14.34</c:v>
                </c:pt>
                <c:pt idx="7">
                  <c:v>21.74</c:v>
                </c:pt>
                <c:pt idx="8">
                  <c:v>4.41</c:v>
                </c:pt>
                <c:pt idx="9">
                  <c:v>18.45</c:v>
                </c:pt>
                <c:pt idx="10">
                  <c:v>18.45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Hoja1!$B$9</c:f>
              <c:strCache>
                <c:ptCount val="1"/>
                <c:pt idx="0">
                  <c:v>Biol. Foll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280256056271657E-2"/>
                  <c:y val="-1.5277778420392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9455316398913516E-2"/>
                  <c:y val="4.05448735002722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5941142269473715E-2"/>
                  <c:y val="-1.8215812732006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7656496842784423E-2"/>
                  <c:y val="3.4668804877044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7656496842784548E-2"/>
                  <c:y val="1.85096161631677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903150784652017E-2"/>
                      <c:h val="7.756410582660786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3.7656496842784423E-2"/>
                  <c:y val="-9.401709797164696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Hoja1!$C$5:$M$5</c:f>
              <c:strCache>
                <c:ptCount val="11"/>
                <c:pt idx="0">
                  <c:v>Línea base 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Hoja1!$C$9:$M$9</c:f>
              <c:numCache>
                <c:formatCode>General</c:formatCode>
                <c:ptCount val="11"/>
                <c:pt idx="0">
                  <c:v>23.36</c:v>
                </c:pt>
                <c:pt idx="1">
                  <c:v>22.66</c:v>
                </c:pt>
                <c:pt idx="2">
                  <c:v>7.98</c:v>
                </c:pt>
                <c:pt idx="3">
                  <c:v>6.36</c:v>
                </c:pt>
                <c:pt idx="4">
                  <c:v>5.14</c:v>
                </c:pt>
                <c:pt idx="5">
                  <c:v>3.81</c:v>
                </c:pt>
                <c:pt idx="6">
                  <c:v>2.0499999999999998</c:v>
                </c:pt>
                <c:pt idx="7">
                  <c:v>0.74</c:v>
                </c:pt>
                <c:pt idx="8">
                  <c:v>0</c:v>
                </c:pt>
                <c:pt idx="9">
                  <c:v>5</c:v>
                </c:pt>
                <c:pt idx="10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Hoja1!$B$11</c:f>
              <c:strCache>
                <c:ptCount val="1"/>
                <c:pt idx="0">
                  <c:v>Protectante.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6108072235110449E-2"/>
                  <c:y val="-2.11538470436203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778169431701199E-2"/>
                  <c:y val="1.41025646957468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024607252292071E-2"/>
                  <c:y val="3.4668804877044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677363088489011E-2"/>
                  <c:y val="3.76068391886583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7698229334193598E-2"/>
                  <c:y val="2.350427449291147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Hoja1!$C$5:$M$5</c:f>
              <c:strCache>
                <c:ptCount val="11"/>
                <c:pt idx="0">
                  <c:v>Línea base 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Hoja1!$C$11:$M$11</c:f>
              <c:numCache>
                <c:formatCode>General</c:formatCode>
                <c:ptCount val="11"/>
                <c:pt idx="0">
                  <c:v>19.09</c:v>
                </c:pt>
                <c:pt idx="1">
                  <c:v>15.76</c:v>
                </c:pt>
                <c:pt idx="2">
                  <c:v>7.01</c:v>
                </c:pt>
                <c:pt idx="3">
                  <c:v>8.01</c:v>
                </c:pt>
                <c:pt idx="4">
                  <c:v>3.72</c:v>
                </c:pt>
                <c:pt idx="5">
                  <c:v>4.87</c:v>
                </c:pt>
                <c:pt idx="6">
                  <c:v>1.26</c:v>
                </c:pt>
                <c:pt idx="7">
                  <c:v>2.27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7409200"/>
        <c:axId val="207410768"/>
      </c:lineChart>
      <c:catAx>
        <c:axId val="207409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Evaluaciones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10768"/>
        <c:crosses val="autoZero"/>
        <c:auto val="1"/>
        <c:lblAlgn val="ctr"/>
        <c:lblOffset val="100"/>
        <c:noMultiLvlLbl val="0"/>
      </c:catAx>
      <c:valAx>
        <c:axId val="2074107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promdio INMN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0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Hoja2!$B$32:$B$37</c:f>
              <c:strCache>
                <c:ptCount val="6"/>
                <c:pt idx="0">
                  <c:v>Testigo</c:v>
                </c:pt>
                <c:pt idx="1">
                  <c:v>Sil. Fol</c:v>
                </c:pt>
                <c:pt idx="2">
                  <c:v>Sil. Fol +Tria</c:v>
                </c:pt>
                <c:pt idx="3">
                  <c:v>Biol. Foll</c:v>
                </c:pt>
                <c:pt idx="4">
                  <c:v>Biol. S</c:v>
                </c:pt>
                <c:pt idx="5">
                  <c:v>Protectante. </c:v>
                </c:pt>
              </c:strCache>
            </c:strRef>
          </c:cat>
          <c:val>
            <c:numRef>
              <c:f>Hoja2!$N$32:$N$37</c:f>
              <c:numCache>
                <c:formatCode>General</c:formatCode>
                <c:ptCount val="6"/>
                <c:pt idx="0">
                  <c:v>16.420000000000002</c:v>
                </c:pt>
                <c:pt idx="1">
                  <c:v>8.0500000000000007</c:v>
                </c:pt>
                <c:pt idx="2">
                  <c:v>4.46</c:v>
                </c:pt>
                <c:pt idx="3">
                  <c:v>5.38</c:v>
                </c:pt>
                <c:pt idx="4">
                  <c:v>5.61</c:v>
                </c:pt>
                <c:pt idx="5">
                  <c:v>4.29</c:v>
                </c:pt>
              </c:numCache>
            </c:numRef>
          </c:val>
          <c:smooth val="0"/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Hoja2!$B$32:$B$37</c:f>
              <c:strCache>
                <c:ptCount val="6"/>
                <c:pt idx="0">
                  <c:v>Testigo</c:v>
                </c:pt>
                <c:pt idx="1">
                  <c:v>Sil. Fol</c:v>
                </c:pt>
                <c:pt idx="2">
                  <c:v>Sil. Fol +Tria</c:v>
                </c:pt>
                <c:pt idx="3">
                  <c:v>Biol. Foll</c:v>
                </c:pt>
                <c:pt idx="4">
                  <c:v>Biol. S</c:v>
                </c:pt>
                <c:pt idx="5">
                  <c:v>Protectante. </c:v>
                </c:pt>
              </c:strCache>
            </c:strRef>
          </c:cat>
          <c:val>
            <c:numRef>
              <c:f>Hoja2!$O$32:$O$37</c:f>
              <c:numCache>
                <c:formatCode>General</c:formatCode>
                <c:ptCount val="6"/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7407240"/>
        <c:axId val="207411160"/>
      </c:lineChart>
      <c:catAx>
        <c:axId val="207407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dirty="0" smtClean="0"/>
                  <a:t>Tratamientos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11160"/>
        <c:crosses val="autoZero"/>
        <c:auto val="1"/>
        <c:lblAlgn val="ctr"/>
        <c:lblOffset val="100"/>
        <c:noMultiLvlLbl val="0"/>
      </c:catAx>
      <c:valAx>
        <c:axId val="2074111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dirty="0" smtClean="0"/>
                  <a:t>Porcentaje promedio IMN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07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  <a:endParaRPr lang="en-US" sz="900" b="0" i="0" u="none" strike="noStrike" baseline="0">
                      <a:effectLst/>
                    </a:endParaRPr>
                  </a:p>
                  <a:p>
                    <a:fld id="{3072FC07-202C-4EA3-AA13-8E76B5DF05D9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93E07ABC-454D-4A55-9C66-709C757CA9DC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59DE1029-5177-4C1D-ACAA-8C2EC98E86D6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C8BFFD0C-48DF-4347-A7B2-774B033647C8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54FC9937-C92E-4072-BDBF-03135415CE5A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C65B40DD-F0DD-4A8F-A1FC-089E1B8CE5DA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'ESCOBA DE BRUJA '!$M$30:$M$35</c:f>
              <c:strCache>
                <c:ptCount val="6"/>
                <c:pt idx="0">
                  <c:v>Protectante</c:v>
                </c:pt>
                <c:pt idx="1">
                  <c:v>Testigo</c:v>
                </c:pt>
                <c:pt idx="2">
                  <c:v>Biol Suelo  </c:v>
                </c:pt>
                <c:pt idx="3">
                  <c:v>Biol Follaje </c:v>
                </c:pt>
                <c:pt idx="4">
                  <c:v>Silicio+ Tria</c:v>
                </c:pt>
                <c:pt idx="5">
                  <c:v>Silicio </c:v>
                </c:pt>
              </c:strCache>
            </c:strRef>
          </c:cat>
          <c:val>
            <c:numRef>
              <c:f>'ESCOBA DE BRUJA '!$N$30:$N$35</c:f>
              <c:numCache>
                <c:formatCode>General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37.5</c:v>
                </c:pt>
                <c:pt idx="3">
                  <c:v>43.75</c:v>
                </c:pt>
                <c:pt idx="4">
                  <c:v>43.75</c:v>
                </c:pt>
                <c:pt idx="5">
                  <c:v>43.75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7"/>
        <c:axId val="207412728"/>
        <c:axId val="207413120"/>
      </c:barChart>
      <c:catAx>
        <c:axId val="207412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13120"/>
        <c:crosses val="autoZero"/>
        <c:auto val="1"/>
        <c:lblAlgn val="ctr"/>
        <c:lblOffset val="100"/>
        <c:noMultiLvlLbl val="0"/>
      </c:catAx>
      <c:valAx>
        <c:axId val="20741312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de incidencia de escoba de bruja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12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59D0BD58-980E-4BAB-AC95-BF41B02FCBBF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0887BD31-5383-4A6F-8822-083E833E4974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  <a:p>
                    <a:fld id="{1A767233-78B8-4643-AE60-254F83A7578F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ABC</a:t>
                    </a:r>
                  </a:p>
                  <a:p>
                    <a:fld id="{4F3D41E4-9A30-40D5-AFF0-6E2F7B906E7D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  <a:endParaRPr lang="en-US" sz="1050" b="0" i="0" u="none" strike="noStrike" baseline="0">
                      <a:effectLst/>
                    </a:endParaRPr>
                  </a:p>
                  <a:p>
                    <a:fld id="{CE1A3054-593E-4514-9FAC-50D5AB7DA340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fld id="{86C726AB-00AF-4DC1-9C3A-A934E4A27AC1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'ESCOBA DE BRUJA '!$AJ$31:$AJ$36</c:f>
              <c:strCache>
                <c:ptCount val="6"/>
                <c:pt idx="0">
                  <c:v>Silicio+ Tria</c:v>
                </c:pt>
                <c:pt idx="1">
                  <c:v>Protectante</c:v>
                </c:pt>
                <c:pt idx="2">
                  <c:v>Silicio </c:v>
                </c:pt>
                <c:pt idx="3">
                  <c:v>Biol Follaje </c:v>
                </c:pt>
                <c:pt idx="4">
                  <c:v>Testigo</c:v>
                </c:pt>
                <c:pt idx="5">
                  <c:v>Biol Suelo  </c:v>
                </c:pt>
              </c:strCache>
            </c:strRef>
          </c:cat>
          <c:val>
            <c:numRef>
              <c:f>'ESCOBA DE BRUJA '!$AK$31:$AK$36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6.25</c:v>
                </c:pt>
                <c:pt idx="3">
                  <c:v>12.5</c:v>
                </c:pt>
                <c:pt idx="4">
                  <c:v>25</c:v>
                </c:pt>
                <c:pt idx="5">
                  <c:v>31.25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7"/>
        <c:axId val="207406456"/>
        <c:axId val="207406848"/>
      </c:barChart>
      <c:catAx>
        <c:axId val="207406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06848"/>
        <c:crosses val="autoZero"/>
        <c:auto val="1"/>
        <c:lblAlgn val="ctr"/>
        <c:lblOffset val="100"/>
        <c:noMultiLvlLbl val="0"/>
      </c:catAx>
      <c:valAx>
        <c:axId val="20740684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de Incidencia de Escoba  de Bruja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406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4FCB1B98-955C-4E8C-A874-DD566BAFB304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CDF7F43E-8E00-44D2-B378-CFE09869708F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  <a:p>
                    <a:fld id="{C486C466-99D0-4ABC-A140-17396128DDD9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  <a:p>
                    <a:fld id="{DE7CDF4B-93B5-4EB0-8745-D58FF891C072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1.7936257084468473E-3"/>
                  <c:y val="0.2515057326666754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425BAC20-29DC-41BB-A379-28747196D66D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260964066756773E-2"/>
                      <c:h val="0.1830002244406429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1.7936257084469787E-3"/>
                  <c:y val="0.3065972346649515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fld id="{9FA83B05-E54E-4D38-B654-022F488160B6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'ESCOBA DE BRUJA '!$AS$34:$AS$39</c:f>
              <c:strCache>
                <c:ptCount val="6"/>
                <c:pt idx="0">
                  <c:v>Protectante</c:v>
                </c:pt>
                <c:pt idx="1">
                  <c:v>Testigo</c:v>
                </c:pt>
                <c:pt idx="2">
                  <c:v>Silicio+ Tria</c:v>
                </c:pt>
                <c:pt idx="3">
                  <c:v>Silicio </c:v>
                </c:pt>
                <c:pt idx="4">
                  <c:v>Biol Follaje </c:v>
                </c:pt>
                <c:pt idx="5">
                  <c:v>Biol Suelo  </c:v>
                </c:pt>
              </c:strCache>
            </c:strRef>
          </c:cat>
          <c:val>
            <c:numRef>
              <c:f>'ESCOBA DE BRUJA '!$AT$34:$AT$39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6.25</c:v>
                </c:pt>
                <c:pt idx="3">
                  <c:v>6.25</c:v>
                </c:pt>
                <c:pt idx="4">
                  <c:v>18.75</c:v>
                </c:pt>
                <c:pt idx="5">
                  <c:v>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961032"/>
        <c:axId val="207953976"/>
      </c:barChart>
      <c:catAx>
        <c:axId val="207961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953976"/>
        <c:crosses val="autoZero"/>
        <c:auto val="1"/>
        <c:lblAlgn val="ctr"/>
        <c:lblOffset val="100"/>
        <c:noMultiLvlLbl val="0"/>
      </c:catAx>
      <c:valAx>
        <c:axId val="20795397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de Incidencia de Escoba de Bruja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961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Hoja4!$B$5:$B$10</c:f>
              <c:strCache>
                <c:ptCount val="6"/>
                <c:pt idx="0">
                  <c:v>Testigo</c:v>
                </c:pt>
                <c:pt idx="1">
                  <c:v>Silicio </c:v>
                </c:pt>
                <c:pt idx="2">
                  <c:v>Silicio+ Tria</c:v>
                </c:pt>
                <c:pt idx="3">
                  <c:v>Biol Suelo  </c:v>
                </c:pt>
                <c:pt idx="4">
                  <c:v>Biol Follaje </c:v>
                </c:pt>
                <c:pt idx="5">
                  <c:v>Protectante</c:v>
                </c:pt>
              </c:strCache>
            </c:strRef>
          </c:cat>
          <c:val>
            <c:numRef>
              <c:f>Hoja4!$N$5:$N$10</c:f>
              <c:numCache>
                <c:formatCode>General</c:formatCode>
                <c:ptCount val="6"/>
                <c:pt idx="0">
                  <c:v>8.1300000000000008</c:v>
                </c:pt>
                <c:pt idx="1">
                  <c:v>7.5</c:v>
                </c:pt>
                <c:pt idx="2">
                  <c:v>10.63</c:v>
                </c:pt>
                <c:pt idx="3">
                  <c:v>10.63</c:v>
                </c:pt>
                <c:pt idx="4">
                  <c:v>16.25</c:v>
                </c:pt>
                <c:pt idx="5">
                  <c:v>3.13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7959464"/>
        <c:axId val="207955936"/>
      </c:lineChart>
      <c:catAx>
        <c:axId val="207959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955936"/>
        <c:crosses val="autoZero"/>
        <c:auto val="1"/>
        <c:lblAlgn val="ctr"/>
        <c:lblOffset val="100"/>
        <c:noMultiLvlLbl val="0"/>
      </c:catAx>
      <c:valAx>
        <c:axId val="2079559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Prsencia de escoba de bruja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7959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22F6B5F1-A2C3-47ED-99B0-6103D7F25607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696A6D8D-3C9E-42FF-888A-4C88D32016A0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2D54F175-FF2D-4FDE-92FC-6BB6E8EA2AD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B01A75F6-1635-4E15-BADA-48AB566614BC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CD10C2A6-FEC9-4590-B751-4127296056B3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6C5A5522-8FFF-4F70-8B1F-3D285E17296C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'para mazorcas sanas'!$AB$31:$AB$36</c:f>
              <c:strCache>
                <c:ptCount val="6"/>
                <c:pt idx="0">
                  <c:v>Biol. Foll</c:v>
                </c:pt>
                <c:pt idx="1">
                  <c:v>Biol. S</c:v>
                </c:pt>
                <c:pt idx="2">
                  <c:v>Prot.</c:v>
                </c:pt>
                <c:pt idx="3">
                  <c:v>Sil. Fol+Tria</c:v>
                </c:pt>
                <c:pt idx="4">
                  <c:v>Sil. Fol</c:v>
                </c:pt>
                <c:pt idx="5">
                  <c:v>Testigo</c:v>
                </c:pt>
              </c:strCache>
            </c:strRef>
          </c:cat>
          <c:val>
            <c:numRef>
              <c:f>'para mazorcas sanas'!$AC$31:$AC$36</c:f>
              <c:numCache>
                <c:formatCode>General</c:formatCode>
                <c:ptCount val="6"/>
                <c:pt idx="0">
                  <c:v>96.84</c:v>
                </c:pt>
                <c:pt idx="1">
                  <c:v>94.5</c:v>
                </c:pt>
                <c:pt idx="2">
                  <c:v>94.13</c:v>
                </c:pt>
                <c:pt idx="3">
                  <c:v>93.51</c:v>
                </c:pt>
                <c:pt idx="4">
                  <c:v>93.28</c:v>
                </c:pt>
                <c:pt idx="5">
                  <c:v>82.57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9"/>
        <c:overlap val="-27"/>
        <c:axId val="201029544"/>
        <c:axId val="201026408"/>
      </c:barChart>
      <c:catAx>
        <c:axId val="201029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6408"/>
        <c:crosses val="autoZero"/>
        <c:auto val="1"/>
        <c:lblAlgn val="ctr"/>
        <c:lblOffset val="100"/>
        <c:noMultiLvlLbl val="0"/>
      </c:catAx>
      <c:valAx>
        <c:axId val="20102640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 Mazorcas sanas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9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C543A386-7296-4BAF-AC73-4C888AE00236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67994FFB-4590-4813-8860-EDDE9AD38E1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899F88DB-2DC4-4B66-9709-6A6AEFC7B63C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50635C8E-41D6-42C5-B946-41FC9FD5C847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94CF2C0A-F833-43D8-A964-B3E224CD3785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CAE89967-2E00-413E-8E94-9D32FC65315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'para mazorcas sanas'!$AO$31:$AO$36</c:f>
              <c:strCache>
                <c:ptCount val="6"/>
                <c:pt idx="0">
                  <c:v>Biol. S</c:v>
                </c:pt>
                <c:pt idx="1">
                  <c:v>Sil. Fol+Tria</c:v>
                </c:pt>
                <c:pt idx="2">
                  <c:v>Prot.</c:v>
                </c:pt>
                <c:pt idx="3">
                  <c:v>Biol. Foll</c:v>
                </c:pt>
                <c:pt idx="4">
                  <c:v>Sil. Fol</c:v>
                </c:pt>
                <c:pt idx="5">
                  <c:v>Testigo</c:v>
                </c:pt>
              </c:strCache>
            </c:strRef>
          </c:cat>
          <c:val>
            <c:numRef>
              <c:f>'para mazorcas sanas'!$AP$31:$AP$36</c:f>
              <c:numCache>
                <c:formatCode>General</c:formatCode>
                <c:ptCount val="6"/>
                <c:pt idx="0">
                  <c:v>98.23</c:v>
                </c:pt>
                <c:pt idx="1">
                  <c:v>97.95</c:v>
                </c:pt>
                <c:pt idx="2">
                  <c:v>97.73</c:v>
                </c:pt>
                <c:pt idx="3">
                  <c:v>97.68</c:v>
                </c:pt>
                <c:pt idx="4">
                  <c:v>95.6</c:v>
                </c:pt>
                <c:pt idx="5">
                  <c:v>70.489999999999995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3"/>
        <c:overlap val="-27"/>
        <c:axId val="201023664"/>
        <c:axId val="201028760"/>
      </c:barChart>
      <c:catAx>
        <c:axId val="201023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8760"/>
        <c:crosses val="autoZero"/>
        <c:auto val="1"/>
        <c:lblAlgn val="ctr"/>
        <c:lblOffset val="100"/>
        <c:noMultiLvlLbl val="0"/>
      </c:catAx>
      <c:valAx>
        <c:axId val="2010287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 Mazorcas sanas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3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F73C2BAA-9B2A-4B0A-B536-2B64E667D2EE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1F5B8003-337E-49AD-A402-D22B304A1C6D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73C1A86E-E0CA-44BF-9908-425727FF7588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"/>
                  <c:y val="0.26426310823901378"/>
                </c:manualLayout>
              </c:layout>
              <c:tx>
                <c:rich>
                  <a:bodyPr/>
                  <a:lstStyle/>
                  <a:p>
                    <a:fld id="{404B6752-3790-4794-9082-D9CACEE2648D}" type="VALUE">
                      <a:rPr lang="en-US"/>
                      <a:pPr/>
                      <a:t>[VALOR]</a:t>
                    </a:fld>
                    <a:endParaRPr lang="en-US" dirty="0"/>
                  </a:p>
                  <a:p>
                    <a:endParaRPr lang="en-US" dirty="0"/>
                  </a:p>
                  <a:p>
                    <a:r>
                      <a:rPr lang="en-US" dirty="0" smtClean="0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1.1248430470918669E-16"/>
                  <c:y val="0.28765259081522859"/>
                </c:manualLayout>
              </c:layout>
              <c:tx>
                <c:rich>
                  <a:bodyPr/>
                  <a:lstStyle/>
                  <a:p>
                    <a:fld id="{A2A91438-CD7A-4ABC-9349-6D495EE54826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6A489BE7-29DE-434A-A6E3-2E2CD645EC95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'para mazorcas sanas'!$AV$31:$AV$36</c:f>
              <c:strCache>
                <c:ptCount val="6"/>
                <c:pt idx="0">
                  <c:v>Prot.</c:v>
                </c:pt>
                <c:pt idx="1">
                  <c:v>Sil. Fol+Tria</c:v>
                </c:pt>
                <c:pt idx="2">
                  <c:v>Sil. Fol</c:v>
                </c:pt>
                <c:pt idx="3">
                  <c:v>Biol. Foll</c:v>
                </c:pt>
                <c:pt idx="4">
                  <c:v>Biol. S</c:v>
                </c:pt>
                <c:pt idx="5">
                  <c:v>Testigo</c:v>
                </c:pt>
              </c:strCache>
            </c:strRef>
          </c:cat>
          <c:val>
            <c:numRef>
              <c:f>'para mazorcas sanas'!$AW$31:$AW$36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93.57</c:v>
                </c:pt>
                <c:pt idx="4">
                  <c:v>88.54</c:v>
                </c:pt>
                <c:pt idx="5">
                  <c:v>50.18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-27"/>
        <c:axId val="201026016"/>
        <c:axId val="201024056"/>
      </c:barChart>
      <c:catAx>
        <c:axId val="201026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4056"/>
        <c:crosses val="autoZero"/>
        <c:auto val="1"/>
        <c:lblAlgn val="ctr"/>
        <c:lblOffset val="100"/>
        <c:noMultiLvlLbl val="0"/>
      </c:catAx>
      <c:valAx>
        <c:axId val="2010240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 Mazorcas sanas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E52B875F-9560-412B-B688-41C525748FE1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4FE39DAD-7820-4C9C-A29C-2F75F7BCB947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852A98E7-C1BE-48B0-9DF1-A05C0E08C5BF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6DEA6B7B-3661-4A7C-9DFF-1B44F81D825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C1E4D146-F21D-4EE8-A4E7-B6FAAEED3AC8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DD53BE98-35CD-4DBA-847B-AEF60CB4E54E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'para mazorcas sanas'!$BC$31:$BC$36</c:f>
              <c:strCache>
                <c:ptCount val="6"/>
                <c:pt idx="0">
                  <c:v>Prot.</c:v>
                </c:pt>
                <c:pt idx="1">
                  <c:v>Biol. Foll</c:v>
                </c:pt>
                <c:pt idx="2">
                  <c:v>Sil. Fol+Tria</c:v>
                </c:pt>
                <c:pt idx="3">
                  <c:v>Biol. S</c:v>
                </c:pt>
                <c:pt idx="4">
                  <c:v>Sil. Fol</c:v>
                </c:pt>
                <c:pt idx="5">
                  <c:v>Testigo</c:v>
                </c:pt>
              </c:strCache>
            </c:strRef>
          </c:cat>
          <c:val>
            <c:numRef>
              <c:f>'para mazorcas sanas'!$BD$31:$BD$36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92.73</c:v>
                </c:pt>
                <c:pt idx="4">
                  <c:v>91.67</c:v>
                </c:pt>
                <c:pt idx="5">
                  <c:v>65.05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3"/>
        <c:overlap val="-27"/>
        <c:axId val="201027584"/>
        <c:axId val="201028368"/>
      </c:barChart>
      <c:catAx>
        <c:axId val="201027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8368"/>
        <c:crosses val="autoZero"/>
        <c:auto val="1"/>
        <c:lblAlgn val="ctr"/>
        <c:lblOffset val="100"/>
        <c:noMultiLvlLbl val="0"/>
      </c:catAx>
      <c:valAx>
        <c:axId val="2010283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 Mazorcas sanas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680833466917873E-2"/>
          <c:y val="8.5290752895547703E-2"/>
          <c:w val="0.88482691878249797"/>
          <c:h val="0.69066965489187415"/>
        </c:manualLayout>
      </c:layout>
      <c:lineChart>
        <c:grouping val="standard"/>
        <c:varyColors val="0"/>
        <c:ser>
          <c:idx val="0"/>
          <c:order val="0"/>
          <c:tx>
            <c:strRef>
              <c:f>'para mazorcas sanas'!$BB$6</c:f>
              <c:strCache>
                <c:ptCount val="1"/>
                <c:pt idx="0">
                  <c:v>Testigo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1091551330958308E-2"/>
                  <c:y val="3.58959339546003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750073562638623E-2"/>
                  <c:y val="4.5179365149755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0664704120558656E-2"/>
                  <c:y val="4.2084888084703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750073562638664E-2"/>
                  <c:y val="4.2084888084703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579334678478724E-2"/>
                  <c:y val="4.2084888084703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920812446798528E-2"/>
                  <c:y val="4.2084888084703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6920812446798528E-2"/>
                  <c:y val="4.5179365149755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6920812446798604E-2"/>
                  <c:y val="2.6612502759445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'para mazorcas sanas'!$BC$5:$BM$5</c:f>
              <c:strCache>
                <c:ptCount val="11"/>
                <c:pt idx="0">
                  <c:v>Línea Base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'para mazorcas sanas'!$BC$6:$BM$6</c:f>
              <c:numCache>
                <c:formatCode>General</c:formatCode>
                <c:ptCount val="11"/>
                <c:pt idx="0">
                  <c:v>69.87</c:v>
                </c:pt>
                <c:pt idx="1">
                  <c:v>71.17</c:v>
                </c:pt>
                <c:pt idx="2">
                  <c:v>77.489999999999995</c:v>
                </c:pt>
                <c:pt idx="3">
                  <c:v>74.03</c:v>
                </c:pt>
                <c:pt idx="4">
                  <c:v>83.57</c:v>
                </c:pt>
                <c:pt idx="5">
                  <c:v>82.57</c:v>
                </c:pt>
                <c:pt idx="6">
                  <c:v>83.22</c:v>
                </c:pt>
                <c:pt idx="7">
                  <c:v>70.48</c:v>
                </c:pt>
                <c:pt idx="8">
                  <c:v>93.45</c:v>
                </c:pt>
                <c:pt idx="9">
                  <c:v>50.17</c:v>
                </c:pt>
                <c:pt idx="10">
                  <c:v>65.05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'para mazorcas sanas'!$BB$11</c:f>
              <c:strCache>
                <c:ptCount val="1"/>
                <c:pt idx="0">
                  <c:v>Prot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7738371625876279E-2"/>
                  <c:y val="2.6382891557184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3176920773038282E-2"/>
                  <c:y val="-3.8371515606641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0664704120558733E-2"/>
                  <c:y val="2.66125027594450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920812446798452E-2"/>
                  <c:y val="-5.0749423866848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7825052217104145E-2"/>
                  <c:y val="4.78573381734980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'para mazorcas sanas'!$BC$5:$BM$5</c:f>
              <c:strCache>
                <c:ptCount val="11"/>
                <c:pt idx="0">
                  <c:v>Línea Base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'para mazorcas sanas'!$BC$11:$BM$11</c:f>
              <c:numCache>
                <c:formatCode>General</c:formatCode>
                <c:ptCount val="11"/>
                <c:pt idx="0">
                  <c:v>77.430000000000007</c:v>
                </c:pt>
                <c:pt idx="1">
                  <c:v>81.91</c:v>
                </c:pt>
                <c:pt idx="2">
                  <c:v>92.09</c:v>
                </c:pt>
                <c:pt idx="3">
                  <c:v>91.51</c:v>
                </c:pt>
                <c:pt idx="4">
                  <c:v>96.28</c:v>
                </c:pt>
                <c:pt idx="5">
                  <c:v>94.13</c:v>
                </c:pt>
                <c:pt idx="6">
                  <c:v>98.74</c:v>
                </c:pt>
                <c:pt idx="7">
                  <c:v>97.73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'para mazorcas sanas'!$BB$8</c:f>
              <c:strCache>
                <c:ptCount val="1"/>
                <c:pt idx="0">
                  <c:v>Sil. Fol + Tria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7825052217104034E-2"/>
                  <c:y val="-1.3498223587396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1872790808466E-2"/>
                  <c:y val="-4.110822637979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782505221710402E-2"/>
                  <c:y val="3.2518447733274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549505944589236E-2"/>
                  <c:y val="-4.29488932326267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773837162587622E-2"/>
                  <c:y val="2.945066964522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782505221710402E-2"/>
                  <c:y val="3.2518447733274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7825052217104145E-2"/>
                  <c:y val="-2.883711402762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'para mazorcas sanas'!$BC$5:$BM$5</c:f>
              <c:strCache>
                <c:ptCount val="11"/>
                <c:pt idx="0">
                  <c:v>Línea Base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'para mazorcas sanas'!$BC$8:$BM$8</c:f>
              <c:numCache>
                <c:formatCode>General</c:formatCode>
                <c:ptCount val="11"/>
                <c:pt idx="0">
                  <c:v>76.02</c:v>
                </c:pt>
                <c:pt idx="1">
                  <c:v>82.43</c:v>
                </c:pt>
                <c:pt idx="2">
                  <c:v>91.56</c:v>
                </c:pt>
                <c:pt idx="3">
                  <c:v>92.83</c:v>
                </c:pt>
                <c:pt idx="4">
                  <c:v>88.29</c:v>
                </c:pt>
                <c:pt idx="5">
                  <c:v>93.51</c:v>
                </c:pt>
                <c:pt idx="6">
                  <c:v>98.09</c:v>
                </c:pt>
                <c:pt idx="7">
                  <c:v>97.94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1024840"/>
        <c:axId val="201025624"/>
      </c:lineChart>
      <c:catAx>
        <c:axId val="2010248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dirty="0" smtClean="0"/>
                  <a:t>Evaluaciones </a:t>
                </a:r>
                <a:endParaRPr lang="es-ES" dirty="0"/>
              </a:p>
            </c:rich>
          </c:tx>
          <c:layout>
            <c:manualLayout>
              <c:xMode val="edge"/>
              <c:yMode val="edge"/>
              <c:x val="0.41941412927376703"/>
              <c:y val="0.87826625457643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5624"/>
        <c:crosses val="autoZero"/>
        <c:auto val="1"/>
        <c:lblAlgn val="ctr"/>
        <c:lblOffset val="100"/>
        <c:noMultiLvlLbl val="0"/>
      </c:catAx>
      <c:valAx>
        <c:axId val="2010256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dirty="0" smtClean="0"/>
                  <a:t>Porcentaje de mazorcas</a:t>
                </a:r>
                <a:r>
                  <a:rPr lang="es-ES" baseline="0" dirty="0" smtClean="0"/>
                  <a:t> sanas promedio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1024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752572964594197"/>
          <c:y val="0.93682747989412085"/>
          <c:w val="0.44494841776447147"/>
          <c:h val="6.31725201058791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Hoja2!$A$4:$A$9</c:f>
              <c:strCache>
                <c:ptCount val="6"/>
                <c:pt idx="0">
                  <c:v>Testigo</c:v>
                </c:pt>
                <c:pt idx="1">
                  <c:v>Sil. Fol</c:v>
                </c:pt>
                <c:pt idx="2">
                  <c:v>Sil. Fol + Tria</c:v>
                </c:pt>
                <c:pt idx="3">
                  <c:v>Biol. Foll</c:v>
                </c:pt>
                <c:pt idx="4">
                  <c:v>Biol. S</c:v>
                </c:pt>
                <c:pt idx="5">
                  <c:v>Prot</c:v>
                </c:pt>
              </c:strCache>
            </c:strRef>
          </c:cat>
          <c:val>
            <c:numRef>
              <c:f>Hoja2!$M$4:$M$9</c:f>
              <c:numCache>
                <c:formatCode>General</c:formatCode>
                <c:ptCount val="6"/>
                <c:pt idx="0">
                  <c:v>75.12</c:v>
                </c:pt>
                <c:pt idx="1">
                  <c:v>92.65</c:v>
                </c:pt>
                <c:pt idx="2">
                  <c:v>94.47</c:v>
                </c:pt>
                <c:pt idx="3">
                  <c:v>93.98</c:v>
                </c:pt>
                <c:pt idx="4">
                  <c:v>92.95</c:v>
                </c:pt>
                <c:pt idx="5">
                  <c:v>95.24</c:v>
                </c:pt>
              </c:numCache>
            </c:numRef>
          </c:val>
          <c:smooth val="0"/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Hoja2!$A$4:$A$9</c:f>
              <c:strCache>
                <c:ptCount val="6"/>
                <c:pt idx="0">
                  <c:v>Testigo</c:v>
                </c:pt>
                <c:pt idx="1">
                  <c:v>Sil. Fol</c:v>
                </c:pt>
                <c:pt idx="2">
                  <c:v>Sil. Fol + Tria</c:v>
                </c:pt>
                <c:pt idx="3">
                  <c:v>Biol. Foll</c:v>
                </c:pt>
                <c:pt idx="4">
                  <c:v>Biol. S</c:v>
                </c:pt>
                <c:pt idx="5">
                  <c:v>Prot</c:v>
                </c:pt>
              </c:strCache>
            </c:strRef>
          </c:cat>
          <c:val>
            <c:numRef>
              <c:f>Hoja2!$N$4:$N$9</c:f>
              <c:numCache>
                <c:formatCode>General</c:formatCode>
                <c:ptCount val="6"/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0746512"/>
        <c:axId val="200744160"/>
      </c:lineChart>
      <c:catAx>
        <c:axId val="200746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Tratamientos</a:t>
                </a:r>
              </a:p>
            </c:rich>
          </c:tx>
          <c:layout>
            <c:manualLayout>
              <c:xMode val="edge"/>
              <c:yMode val="edge"/>
              <c:x val="0.44867112774167034"/>
              <c:y val="0.901474756572449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4160"/>
        <c:crosses val="autoZero"/>
        <c:auto val="1"/>
        <c:lblAlgn val="ctr"/>
        <c:lblOffset val="100"/>
        <c:noMultiLvlLbl val="0"/>
      </c:catAx>
      <c:valAx>
        <c:axId val="2007441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Porcentaje promedio de 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208019447588843E-3"/>
                  <c:y val="5.6869789655533423E-2"/>
                </c:manualLayout>
              </c:layout>
              <c:tx>
                <c:rich>
                  <a:bodyPr/>
                  <a:lstStyle/>
                  <a:p>
                    <a:fld id="{EFF7F92D-B162-4D63-A1E9-E0BCA60981D0}" type="VALUE">
                      <a:rPr lang="en-US"/>
                      <a:pPr/>
                      <a:t>[VALOR]</a:t>
                    </a:fld>
                    <a:r>
                      <a:rPr lang="en-US"/>
                      <a:t> 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42564E6-56F4-4263-B2EB-B707022E7091}" type="VALUE">
                      <a:rPr lang="en-US"/>
                      <a:pPr/>
                      <a:t>[VALOR]</a:t>
                    </a:fld>
                    <a:r>
                      <a:rPr lang="en-US"/>
                      <a:t>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6E53C9F-8F6B-4A35-8595-2980CAE60542}" type="VALUE">
                      <a:rPr lang="en-US"/>
                      <a:pPr/>
                      <a:t>[VALOR]</a:t>
                    </a:fld>
                    <a:r>
                      <a:rPr lang="en-US"/>
                      <a:t>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4773BAC-A73F-4D7B-B097-0273284CA765}" type="VALUE">
                      <a:rPr lang="en-US"/>
                      <a:pPr/>
                      <a:t>[VALOR]</a:t>
                    </a:fld>
                    <a:r>
                      <a:rPr lang="en-US"/>
                      <a:t>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"/>
                  <c:y val="0.20290916420141708"/>
                </c:manualLayout>
              </c:layout>
              <c:tx>
                <c:rich>
                  <a:bodyPr/>
                  <a:lstStyle/>
                  <a:p>
                    <a:fld id="{E14C7ADC-9CA4-416C-9E1D-C99A81D5BB85}" type="VALUE">
                      <a:rPr lang="en-US"/>
                      <a:pPr/>
                      <a:t>[VALOR]</a:t>
                    </a:fld>
                    <a:r>
                      <a:rPr lang="en-US"/>
                      <a:t> </a:t>
                    </a:r>
                  </a:p>
                  <a:p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88B7319-CBF3-4A72-83F5-EE8BD55D63E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Monilla!$K$29:$K$34</c:f>
              <c:strCache>
                <c:ptCount val="6"/>
                <c:pt idx="0">
                  <c:v>Sil. Fol</c:v>
                </c:pt>
                <c:pt idx="1">
                  <c:v>Sil. Fol+Tria</c:v>
                </c:pt>
                <c:pt idx="2">
                  <c:v>Biol. S</c:v>
                </c:pt>
                <c:pt idx="3">
                  <c:v>Prot.</c:v>
                </c:pt>
                <c:pt idx="4">
                  <c:v>Biol. Foll</c:v>
                </c:pt>
                <c:pt idx="5">
                  <c:v>Testigo</c:v>
                </c:pt>
              </c:strCache>
            </c:strRef>
          </c:cat>
          <c:val>
            <c:numRef>
              <c:f>Monilla!$L$29:$L$34</c:f>
              <c:numCache>
                <c:formatCode>0.00</c:formatCode>
                <c:ptCount val="6"/>
                <c:pt idx="0">
                  <c:v>0.33805332312795</c:v>
                </c:pt>
                <c:pt idx="1">
                  <c:v>0.5915376960296489</c:v>
                </c:pt>
                <c:pt idx="2">
                  <c:v>0.6712566575279918</c:v>
                </c:pt>
                <c:pt idx="3">
                  <c:v>0.89613388570908736</c:v>
                </c:pt>
                <c:pt idx="4">
                  <c:v>1.642697512044565</c:v>
                </c:pt>
                <c:pt idx="5">
                  <c:v>4.8950841463125156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"/>
        <c:overlap val="-27"/>
        <c:axId val="200744944"/>
        <c:axId val="200741024"/>
      </c:barChart>
      <c:catAx>
        <c:axId val="200744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Tratamiento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1024"/>
        <c:crosses val="autoZero"/>
        <c:auto val="1"/>
        <c:lblAlgn val="ctr"/>
        <c:lblOffset val="100"/>
        <c:noMultiLvlLbl val="0"/>
      </c:catAx>
      <c:valAx>
        <c:axId val="200741024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% Incidencia de Monilla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007449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59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7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16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96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6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39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30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264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97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90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3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163428-12E1-4227-A945-C363C9D7C12C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09DFFD6-2928-4E33-BEF8-6FB171FE87CF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40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chart" Target="../charts/chart22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31632" y="2510812"/>
            <a:ext cx="11537577" cy="36489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s-EC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PRÁCTICAS DE MANEJO INTEGRADO DE ENFERMEDADES VASCULARES EN EL CULTIVO DE CACAO (</a:t>
            </a:r>
            <a:r>
              <a:rPr lang="es-E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Theobroma</a:t>
            </a:r>
            <a:r>
              <a:rPr lang="es-E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cacao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  <a:r>
              <a:rPr lang="es-E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CCN-51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)”.</a:t>
            </a:r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AUTORES:      OCAMPO TIGRERO ESTEFANIA LIZBETH</a:t>
            </a:r>
          </a:p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PAZMIÑO BONILLA JHINSO MANUEL</a:t>
            </a:r>
          </a:p>
          <a:p>
            <a:pPr algn="ctr"/>
            <a:endParaRPr lang="es-EC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 VACA PAZMIÑO PATRICIO</a:t>
            </a:r>
          </a:p>
          <a:p>
            <a:pPr algn="ctr"/>
            <a:endParaRPr lang="es-EC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SANTO DOMINGO 2018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18" y="0"/>
            <a:ext cx="8173792" cy="19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9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2582" y="-344462"/>
            <a:ext cx="10058400" cy="1450757"/>
          </a:xfrm>
        </p:spPr>
        <p:txBody>
          <a:bodyPr/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 MEDIR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490175" y="2127587"/>
            <a:ext cx="3567447" cy="55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Incidencia de monilla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727322" y="2154635"/>
            <a:ext cx="3567447" cy="55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Incidencia de mazorca negra 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490175" y="2887063"/>
            <a:ext cx="37992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         = (m/N) x 100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         = Incidencia de </a:t>
            </a:r>
            <a:r>
              <a:rPr lang="es-E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Moniliasis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(%)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=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mazorcas con </a:t>
            </a:r>
            <a:r>
              <a:rPr lang="es-E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Moniliasis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           =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Número total de mazorcas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727322" y="299144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         = (m/N) x 100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         = Incidencia de mazorca negra (%)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=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mazorcas con mazorca negra 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          =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Número total de mazorcas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78156" y="2127587"/>
            <a:ext cx="2938532" cy="55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mazorca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3236" y="2825508"/>
            <a:ext cx="33828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%MS = (ms*100) /N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número de mazorcas sanas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 = número total de mazorcas 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9854" y="-189915"/>
            <a:ext cx="10058400" cy="1450757"/>
          </a:xfrm>
        </p:spPr>
        <p:txBody>
          <a:bodyPr/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 MEDIR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78156" y="1831373"/>
            <a:ext cx="2938532" cy="55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chereles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sanos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5430" y="2479178"/>
            <a:ext cx="27195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%CH S= (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chs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/CHT )*100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CHT=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Chereles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totales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chs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=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Chereles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sanos 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5430" y="3977499"/>
            <a:ext cx="2938532" cy="55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cherelle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wilt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64901" y="4625304"/>
            <a:ext cx="27195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%CH S= (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chs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/CHT )*100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CHT=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Chereles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totales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chw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cherelle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wilt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859368" y="1788080"/>
            <a:ext cx="2938532" cy="55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Incidencia de escoba de bruja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859368" y="2392592"/>
            <a:ext cx="35717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 = (n/</a:t>
            </a:r>
            <a:r>
              <a:rPr lang="es-E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x 100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 = Incidencia de Escoba de Bruja (%)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= Número de plantas con Escoba de Bruja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  <a:tabLst>
                <a:tab pos="1350645" algn="l"/>
              </a:tabLst>
            </a:pPr>
            <a:r>
              <a:rPr lang="es-E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Número total de plantas/tratamiento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 de texto 2"/>
          <p:cNvSpPr txBox="1">
            <a:spLocks noChangeArrowheads="1"/>
          </p:cNvSpPr>
          <p:nvPr/>
        </p:nvSpPr>
        <p:spPr bwMode="auto">
          <a:xfrm>
            <a:off x="7326267" y="2479178"/>
            <a:ext cx="4391025" cy="600075"/>
          </a:xfrm>
          <a:prstGeom prst="rect">
            <a:avLst/>
          </a:prstGeom>
          <a:solidFill>
            <a:schemeClr val="lt1">
              <a:lumMod val="100000"/>
              <a:lumOff val="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Índice de semilla = </a:t>
            </a:r>
            <a:r>
              <a:rPr lang="es-ES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Peso de la muestra de cacao (g)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48740"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granos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Índice de semilla = </a:t>
            </a:r>
            <a:r>
              <a:rPr lang="es-ES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Peso de la muestra de cacao (g)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48740"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granos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540580" y="1737360"/>
            <a:ext cx="2938532" cy="55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 de semilla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540580" y="4204668"/>
            <a:ext cx="3290552" cy="55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Numero de almendras /mazorca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540580" y="5207074"/>
            <a:ext cx="3290552" cy="55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costo beneficio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6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-15166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MÉTODOS ESPECÍFICOS DEL MANEJO DEL EXPERIMENTO</a:t>
            </a:r>
            <a:br>
              <a:rPr lang="es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352645"/>
            <a:ext cx="10058400" cy="4336509"/>
          </a:xfrm>
        </p:spPr>
        <p:txBody>
          <a:bodyPr/>
          <a:lstStyle/>
          <a:p>
            <a:pPr marL="0" indent="0">
              <a:buNone/>
            </a:pP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Fase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implantación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89324" y="2436425"/>
            <a:ext cx="2083803" cy="309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de malezas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470658" y="3677860"/>
            <a:ext cx="2305320" cy="263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Delimitación de parcelas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390489" y="3673265"/>
            <a:ext cx="2305320" cy="263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Marcación de plantas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70730" y="6320603"/>
            <a:ext cx="2305320" cy="493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Sorteo e identificación de los tratamientos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064667" y="6311917"/>
            <a:ext cx="2305320" cy="493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Toma de muestras (suelo y foliar )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984557" y="6267050"/>
            <a:ext cx="3889764" cy="579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Empaquetado de las muestras,  para el envió al laboratorio (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AGRARPROJEKT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S.A)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7" t="33915" r="26242" b="28339"/>
          <a:stretch/>
        </p:blipFill>
        <p:spPr>
          <a:xfrm rot="5400000">
            <a:off x="3636562" y="1832858"/>
            <a:ext cx="1755985" cy="17386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94"/>
          <a:stretch/>
        </p:blipFill>
        <p:spPr>
          <a:xfrm rot="5400000">
            <a:off x="6451663" y="1741163"/>
            <a:ext cx="1917105" cy="192207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t="22713" r="34059" b="31393"/>
          <a:stretch/>
        </p:blipFill>
        <p:spPr>
          <a:xfrm rot="5400000">
            <a:off x="8386617" y="1739210"/>
            <a:ext cx="1912438" cy="194316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 t="18231" r="42513" b="21463"/>
          <a:stretch/>
        </p:blipFill>
        <p:spPr>
          <a:xfrm rot="5400000">
            <a:off x="563909" y="4101059"/>
            <a:ext cx="2197933" cy="213404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r="14779"/>
          <a:stretch/>
        </p:blipFill>
        <p:spPr>
          <a:xfrm rot="5400000">
            <a:off x="5145726" y="4206198"/>
            <a:ext cx="2039060" cy="21771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18153"/>
          <a:stretch/>
        </p:blipFill>
        <p:spPr>
          <a:xfrm rot="5400000">
            <a:off x="3054295" y="4307191"/>
            <a:ext cx="2020744" cy="199346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52" y="4475203"/>
            <a:ext cx="2073133" cy="155485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44" y="4459710"/>
            <a:ext cx="2110961" cy="15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56094" y="809720"/>
            <a:ext cx="5046778" cy="3132409"/>
            <a:chOff x="167996" y="1199322"/>
            <a:chExt cx="5046778" cy="3132409"/>
          </a:xfrm>
        </p:grpSpPr>
        <p:sp>
          <p:nvSpPr>
            <p:cNvPr id="5" name="Rectángulo 4"/>
            <p:cNvSpPr/>
            <p:nvPr/>
          </p:nvSpPr>
          <p:spPr>
            <a:xfrm>
              <a:off x="1385048" y="3838254"/>
              <a:ext cx="2305320" cy="4934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s-E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Fertilización </a:t>
              </a: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" r="24163"/>
            <a:stretch/>
          </p:blipFill>
          <p:spPr>
            <a:xfrm rot="5400000">
              <a:off x="189902" y="1177417"/>
              <a:ext cx="2599946" cy="2643757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6" t="8030" r="16753" b="13286"/>
            <a:stretch/>
          </p:blipFill>
          <p:spPr>
            <a:xfrm rot="5400000">
              <a:off x="2775605" y="1360097"/>
              <a:ext cx="2599944" cy="2278394"/>
            </a:xfrm>
            <a:prstGeom prst="rect">
              <a:avLst/>
            </a:prstGeom>
          </p:spPr>
        </p:pic>
      </p:grpSp>
      <p:sp>
        <p:nvSpPr>
          <p:cNvPr id="8" name="Rectángulo 7"/>
          <p:cNvSpPr/>
          <p:nvPr/>
        </p:nvSpPr>
        <p:spPr>
          <a:xfrm>
            <a:off x="167996" y="179197"/>
            <a:ext cx="473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Mezcla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Nitrato de amonio, kieserita, muriato de potasio y 8-20-20 utilizando 160g/planta.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r="8238"/>
          <a:stretch/>
        </p:blipFill>
        <p:spPr>
          <a:xfrm rot="5400000">
            <a:off x="5751803" y="730859"/>
            <a:ext cx="2599944" cy="22051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1014" y="845572"/>
            <a:ext cx="2570229" cy="192767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604860" y="3192581"/>
            <a:ext cx="3098947" cy="493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Poda de mantenimientos en el  mes de agosto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75" y="3942129"/>
            <a:ext cx="3134458" cy="235084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4478244" y="6292973"/>
            <a:ext cx="2305320" cy="493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Implantación de la tesis 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0659" y="-499009"/>
            <a:ext cx="10058400" cy="1450757"/>
          </a:xfrm>
        </p:spPr>
        <p:txBody>
          <a:bodyPr/>
          <a:lstStyle/>
          <a:p>
            <a:pPr lvl="3" algn="l" rtl="0">
              <a:lnSpc>
                <a:spcPct val="85000"/>
              </a:lnSpc>
              <a:spcBef>
                <a:spcPct val="0"/>
              </a:spcBef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de aplicación de los tratamientos. </a:t>
            </a:r>
            <a:r>
              <a:rPr lang="es-ES" b="1" dirty="0"/>
              <a:t/>
            </a:r>
            <a:br>
              <a:rPr lang="es-ES" b="1" dirty="0"/>
            </a:b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90660" y="3207142"/>
            <a:ext cx="3266940" cy="493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1. Productos para los respectivos tratamientos / primera aplicación 15 junio</a:t>
            </a:r>
            <a:endParaRPr lang="es-ES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9" y="834209"/>
            <a:ext cx="3163910" cy="237293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23232" y="3700619"/>
            <a:ext cx="4052553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T1 (Silicio Foliar) 7,5cc/l 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cada 30 días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T2(Silicio 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Foliar+Triazoles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7,5cc/l+1,25cc/l  cada 30 días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T3 (Biológicos Follaje)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5cc/l  cada 21 días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T4 ( Biológicos suelo) 5cc/l + 0,5 kg de abono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orgánico cada 30 días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T5( 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Protectantes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4 cc/l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cada 21 días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s-ES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Remoción de mazorcas enfermas  cada 15 días 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30804" r="29763"/>
          <a:stretch/>
        </p:blipFill>
        <p:spPr>
          <a:xfrm rot="5400000">
            <a:off x="5834800" y="754730"/>
            <a:ext cx="2165014" cy="23239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7458" y="1104836"/>
            <a:ext cx="2165012" cy="162375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755321" y="3038161"/>
            <a:ext cx="4046523" cy="493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2. Aplicaciones </a:t>
            </a:r>
            <a:r>
              <a:rPr lang="es-ES" sz="1600" dirty="0"/>
              <a:t>con bomba a motor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5844" y="4160451"/>
            <a:ext cx="1891721" cy="14187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8580" y="4220801"/>
            <a:ext cx="1773482" cy="1330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-2424" r="35633" b="2424"/>
          <a:stretch/>
        </p:blipFill>
        <p:spPr>
          <a:xfrm rot="5400000">
            <a:off x="6703000" y="3833960"/>
            <a:ext cx="1810016" cy="210379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090265" y="5799851"/>
            <a:ext cx="3569641" cy="493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3</a:t>
            </a:r>
            <a:r>
              <a:rPr lang="es-ES" sz="1600" dirty="0" smtClean="0"/>
              <a:t>. Aplicaciones con bomba a mochila </a:t>
            </a:r>
            <a:endParaRPr lang="es-ES" sz="1600" dirty="0"/>
          </a:p>
        </p:txBody>
      </p:sp>
      <p:sp>
        <p:nvSpPr>
          <p:cNvPr id="14" name="Rectángulo 13"/>
          <p:cNvSpPr/>
          <p:nvPr/>
        </p:nvSpPr>
        <p:spPr>
          <a:xfrm>
            <a:off x="9084530" y="5790866"/>
            <a:ext cx="2318576" cy="493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4. Abono orgánico para el T4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94452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94" y="-658365"/>
            <a:ext cx="10058400" cy="1450757"/>
          </a:xfrm>
        </p:spPr>
        <p:txBody>
          <a:bodyPr>
            <a:normAutofit/>
          </a:bodyPr>
          <a:lstStyle/>
          <a:p>
            <a:r>
              <a:rPr lang="es-E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de evaluación de los tratamientos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12112" y="1284589"/>
            <a:ext cx="3436420" cy="12621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Partió de una línea base y se evaluó cada 15 días ,  mazorcas sanas, 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mazorcas afectadas por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monilla y </a:t>
            </a:r>
            <a:r>
              <a:rPr lang="es-E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phythoptora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plantas con presencia de escoba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bruja, también 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cherele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wilt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chereles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sanos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1854" y="1210125"/>
            <a:ext cx="2081420" cy="1561065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4686353" y="933673"/>
            <a:ext cx="3361777" cy="2425197"/>
            <a:chOff x="6079707" y="1416415"/>
            <a:chExt cx="3361777" cy="2425197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15658" y="1680466"/>
              <a:ext cx="2112394" cy="158429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593137" y="1680464"/>
              <a:ext cx="2112396" cy="1584297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079707" y="3528811"/>
              <a:ext cx="3361777" cy="3128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Evaluación  en las plantas </a:t>
              </a:r>
              <a:endParaRPr lang="es-E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2" y="4183569"/>
            <a:ext cx="2027275" cy="1520456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4005330" y="1915654"/>
            <a:ext cx="5378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r="14576"/>
          <a:stretch/>
        </p:blipFill>
        <p:spPr>
          <a:xfrm rot="5400000">
            <a:off x="2656247" y="4042153"/>
            <a:ext cx="1848118" cy="1901125"/>
          </a:xfrm>
          <a:prstGeom prst="rect">
            <a:avLst/>
          </a:prstGeom>
        </p:spPr>
      </p:pic>
      <p:cxnSp>
        <p:nvCxnSpPr>
          <p:cNvPr id="15" name="Conector recto de flecha 14"/>
          <p:cNvCxnSpPr/>
          <p:nvPr/>
        </p:nvCxnSpPr>
        <p:spPr>
          <a:xfrm>
            <a:off x="8204232" y="2096847"/>
            <a:ext cx="5378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8364335" y="3030006"/>
            <a:ext cx="2771308" cy="47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Extracción y enfundado de mazorcas enfermas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12112" y="5704025"/>
            <a:ext cx="2027275" cy="454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Mazorcas por tratamientos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588388" y="5886538"/>
            <a:ext cx="3320979" cy="47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Conteo  y pesado de almendras de las mazorcas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8848" y="4305566"/>
            <a:ext cx="1866743" cy="137429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58" y="4250900"/>
            <a:ext cx="1970843" cy="1543122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6205010" y="5794021"/>
            <a:ext cx="1992591" cy="700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Muestra de 100 almendras en fresco por tratamiento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5794" y="3267254"/>
            <a:ext cx="2455493" cy="4968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Determinación del Índice de semilla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ector recto de flecha 23"/>
          <p:cNvCxnSpPr>
            <a:stCxn id="22" idx="2"/>
            <a:endCxn id="9" idx="0"/>
          </p:cNvCxnSpPr>
          <p:nvPr/>
        </p:nvCxnSpPr>
        <p:spPr>
          <a:xfrm flipH="1">
            <a:off x="1303540" y="3764055"/>
            <a:ext cx="1" cy="419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8598122" y="5734262"/>
            <a:ext cx="3023849" cy="36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Medición de la humedad y pesado de almendras secas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4" t="27035" r="15134" b="26591"/>
          <a:stretch/>
        </p:blipFill>
        <p:spPr>
          <a:xfrm rot="5400000">
            <a:off x="8351381" y="4497641"/>
            <a:ext cx="1490121" cy="99663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61" y="4250898"/>
            <a:ext cx="2027210" cy="14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22209"/>
            <a:ext cx="10058400" cy="1450757"/>
          </a:xfrm>
        </p:spPr>
        <p:txBody>
          <a:bodyPr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67170" y="1388055"/>
            <a:ext cx="2441945" cy="402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suelo</a:t>
            </a:r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545178"/>
              </p:ext>
            </p:extLst>
          </p:nvPr>
        </p:nvGraphicFramePr>
        <p:xfrm>
          <a:off x="2109718" y="2354692"/>
          <a:ext cx="6338824" cy="37929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71152"/>
                <a:gridCol w="957311"/>
                <a:gridCol w="2242683"/>
                <a:gridCol w="1167678"/>
              </a:tblGrid>
              <a:tr h="368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Unidad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Rango normal para cacao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 inicial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Nitrógeno total (N)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18 - 30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11.6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Fosforo (P)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16 - 25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Potasio (K)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90 - 160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Magnesio (Mg)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40 - 100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Calcio (Ca)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300 - 800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Azufre (S)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Hierro (Fe)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11-25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Silicio (Si)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Manganeso (Mn)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6-30.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Cobre (Cu)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0.9 - 4.0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Zinc (Zn)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1.1 - 6.0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Boro (B)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0.15 - 0.60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Sodio (Na)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mg/kg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140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Cloruro (Cl)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mS/cm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210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4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 (en </a:t>
                      </a:r>
                      <a:r>
                        <a:rPr lang="es-E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KCl</a:t>
                      </a: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5.8 - 7.0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67170" y="1916243"/>
            <a:ext cx="38425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s-EC" sz="1600" b="0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uadro </a:t>
            </a:r>
            <a:r>
              <a:rPr lang="es-EC" sz="1600" dirty="0" smtClean="0" bmk="_Toc506643513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s-EC" sz="1600" b="0" i="0" u="none" strike="noStrike" cap="none" normalizeH="0" baseline="0" dirty="0" smtClean="0" bmk="_Toc506643513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Análisis químico inicial del suelo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61760" y="6093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Laboratorio: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Agrarprojekt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S.A. Certificado por: Dr. Karl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Sponagel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7648555" y="4302768"/>
            <a:ext cx="450760" cy="244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7655081" y="2728296"/>
            <a:ext cx="450760" cy="24469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7648555" y="2947129"/>
            <a:ext cx="450760" cy="24469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648555" y="3175990"/>
            <a:ext cx="450760" cy="24469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7655081" y="3412347"/>
            <a:ext cx="450760" cy="24469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7648555" y="3861728"/>
            <a:ext cx="450760" cy="24469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7648555" y="4066411"/>
            <a:ext cx="450760" cy="24469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7609452" y="3861728"/>
            <a:ext cx="4963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7648555" y="6110628"/>
            <a:ext cx="4963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4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2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097280" y="1422215"/>
            <a:ext cx="1680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Análisis Foliar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957943" y="1737360"/>
            <a:ext cx="9975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Cuadro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Análisis foliar inicial vs Tratamiento Testigo y Silicio Foliar + </a:t>
            </a:r>
            <a:r>
              <a:rPr lang="es-EC" sz="1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Triazoles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 final de la investigación. </a:t>
            </a:r>
            <a:endParaRPr lang="es-ES" sz="105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964777"/>
              </p:ext>
            </p:extLst>
          </p:nvPr>
        </p:nvGraphicFramePr>
        <p:xfrm>
          <a:off x="631448" y="2159527"/>
          <a:ext cx="9440015" cy="417475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67881"/>
                <a:gridCol w="1588964"/>
                <a:gridCol w="1588964"/>
                <a:gridCol w="1095661"/>
                <a:gridCol w="1223064"/>
                <a:gridCol w="1775481"/>
              </a:tblGrid>
              <a:tr h="74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Unidad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Rango Normal considerado para cacao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 Inicial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 T0 (Testigo)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 T2 (Silicio Foliar+Triazoles)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Nitrógeno Total (N)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1.90 – 2.50 %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Fósforo (P) 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 – 0.25 %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Potasio (K)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1.30 – 2.20 %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Magnesio (Mg)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0.20 – 0.50 %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Calcio (Ca)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 – 1.20 %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1.93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Azufre (S)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0.17 - 0.20 %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Sodio (Na)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0.02 - 0.10 %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Hierro (Fe)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 (mg/kg)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– 200 ppm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97.8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Manganeso (Mn)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 (mg/kg)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– 300 ppm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Cobre (Cu)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 (mg/kg)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8– 12 ppm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Zinc (Zn)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 (mg/kg)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– 100 ppm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89.4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Boro (B)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ppm (mg/kg)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– 70 ppm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82.0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78.8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5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Silicio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 (mg/kg)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601554" y="637594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Laboratorio: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Agrarprojekt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S.A. Certificado por: Dr. Karl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Sponagel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8830492" y="3177131"/>
            <a:ext cx="679269" cy="245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7336972" y="3422469"/>
            <a:ext cx="679269" cy="245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8839201" y="3427404"/>
            <a:ext cx="679269" cy="245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7345681" y="3667807"/>
            <a:ext cx="679269" cy="245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8830491" y="3679924"/>
            <a:ext cx="679269" cy="245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7345681" y="4176040"/>
            <a:ext cx="679269" cy="245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8839201" y="4176040"/>
            <a:ext cx="679269" cy="245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/>
          <p:cNvCxnSpPr/>
          <p:nvPr/>
        </p:nvCxnSpPr>
        <p:spPr>
          <a:xfrm>
            <a:off x="7410995" y="4852453"/>
            <a:ext cx="548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8895805" y="4852453"/>
            <a:ext cx="548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7410995" y="6043261"/>
            <a:ext cx="548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8895805" y="6067608"/>
            <a:ext cx="548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410995" y="4153781"/>
            <a:ext cx="548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8904515" y="4153781"/>
            <a:ext cx="548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9518470" y="3912388"/>
            <a:ext cx="66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&gt;1,2</a:t>
            </a:r>
            <a:endParaRPr lang="es-ES" dirty="0"/>
          </a:p>
        </p:txBody>
      </p:sp>
      <p:sp>
        <p:nvSpPr>
          <p:cNvPr id="25" name="Rectángulo 24"/>
          <p:cNvSpPr/>
          <p:nvPr/>
        </p:nvSpPr>
        <p:spPr>
          <a:xfrm>
            <a:off x="10155521" y="2083929"/>
            <a:ext cx="2036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AQS deficiencia de nutrientes N P K.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10171992" y="2753663"/>
            <a:ext cx="2020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Foliar consumo nutrientes  P K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0134073" y="3392332"/>
            <a:ext cx="2057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Silicio 846 ppm en el T2. Bustos, (2017) 1600 ppm.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0144350" y="4252288"/>
            <a:ext cx="2047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acumuladora Si,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Alvarez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Osorio, (2014). &gt;5000 ppm.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upo 30"/>
          <p:cNvGrpSpPr/>
          <p:nvPr/>
        </p:nvGrpSpPr>
        <p:grpSpPr>
          <a:xfrm>
            <a:off x="10046663" y="5175618"/>
            <a:ext cx="2145336" cy="1200329"/>
            <a:chOff x="10097022" y="5243931"/>
            <a:chExt cx="2145336" cy="1200329"/>
          </a:xfrm>
        </p:grpSpPr>
        <p:sp>
          <p:nvSpPr>
            <p:cNvPr id="24" name="CuadroTexto 23"/>
            <p:cNvSpPr txBox="1"/>
            <p:nvPr/>
          </p:nvSpPr>
          <p:spPr>
            <a:xfrm>
              <a:off x="10097022" y="5243931"/>
              <a:ext cx="2145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Ca &lt; Si, Cacao </a:t>
              </a:r>
              <a:r>
                <a:rPr lang="es-EC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dicotiledónea Ca en relación Si en tejidos </a:t>
              </a:r>
              <a:endParaRPr lang="es-E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s-E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30" name="Conector recto de flecha 29"/>
            <p:cNvCxnSpPr/>
            <p:nvPr/>
          </p:nvCxnSpPr>
          <p:spPr>
            <a:xfrm flipV="1">
              <a:off x="11434061" y="5527870"/>
              <a:ext cx="0" cy="2234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096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2" grpId="0"/>
      <p:bldP spid="22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097280" y="1422215"/>
            <a:ext cx="1973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Mazorcas sanas </a:t>
            </a:r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97131" y="1822325"/>
            <a:ext cx="10537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Cuadro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s-ES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Resumen de ADEVA mazorcas sanas en el cultivo de Cacao, en los cinco meses de la investigación</a:t>
            </a:r>
            <a:endParaRPr lang="es-ES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360927"/>
              </p:ext>
            </p:extLst>
          </p:nvPr>
        </p:nvGraphicFramePr>
        <p:xfrm>
          <a:off x="853440" y="2191657"/>
          <a:ext cx="10537370" cy="41220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70407"/>
                <a:gridCol w="760487"/>
                <a:gridCol w="748429"/>
                <a:gridCol w="748429"/>
                <a:gridCol w="762341"/>
                <a:gridCol w="762341"/>
                <a:gridCol w="677945"/>
                <a:gridCol w="761414"/>
                <a:gridCol w="845809"/>
                <a:gridCol w="845809"/>
                <a:gridCol w="845809"/>
                <a:gridCol w="845809"/>
                <a:gridCol w="762341"/>
              </a:tblGrid>
              <a:tr h="3948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 de Variación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Grados de Libertad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Cuadrados Medios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905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Línea Base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Bloque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70,97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88,88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2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60,56ns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134,85*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218,88*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149,74**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487,77**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1512,81*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734,18*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7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 VS Resto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198,43ns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222,69*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665,52*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1068,93*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325,48*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470,45*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738,89**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2421,19**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7129,59**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3376,31*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7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 VS Sil+Tria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70,75ns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138,94ns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68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Sil;Sil+Tria;biol foll;biol suelo VS Protectantes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32,87ns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1,09ns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63,97ns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48,72ns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7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 foll VS Biol  suelo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126,17ns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0,92ns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7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Biológicos VS </a:t>
                      </a:r>
                      <a:r>
                        <a:rPr lang="es-ES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Protectantes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2,45ns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213,25ns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35,26ns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82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37,99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36,54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190,42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112,93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0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 (%)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5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778576897"/>
              </p:ext>
            </p:extLst>
          </p:nvPr>
        </p:nvGraphicFramePr>
        <p:xfrm>
          <a:off x="0" y="216634"/>
          <a:ext cx="4140925" cy="207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ángulo 9"/>
          <p:cNvSpPr/>
          <p:nvPr/>
        </p:nvSpPr>
        <p:spPr>
          <a:xfrm>
            <a:off x="0" y="2287506"/>
            <a:ext cx="4167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Prueba de Duncan al 5% para la variable Mazorcas sanas en el Cultivo de Cacao, en la segunda evaluación.</a:t>
            </a:r>
            <a:endParaRPr lang="es-ES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311728086"/>
              </p:ext>
            </p:extLst>
          </p:nvPr>
        </p:nvGraphicFramePr>
        <p:xfrm>
          <a:off x="4071257" y="227742"/>
          <a:ext cx="4145280" cy="2072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ángulo 11"/>
          <p:cNvSpPr/>
          <p:nvPr/>
        </p:nvSpPr>
        <p:spPr>
          <a:xfrm>
            <a:off x="4167051" y="2287506"/>
            <a:ext cx="4014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2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Duncan al 5% para la variable Mazorcas sanas en el Cultivo de Cacao, en la tercera evaluación.</a:t>
            </a:r>
            <a:endParaRPr lang="es-ES" sz="9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422660103"/>
              </p:ext>
            </p:extLst>
          </p:nvPr>
        </p:nvGraphicFramePr>
        <p:xfrm>
          <a:off x="7991061" y="204733"/>
          <a:ext cx="4200939" cy="2079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8181702" y="2287506"/>
            <a:ext cx="4027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 Prueba de Duncan al 5% para la variable Mazorcas sanas en el Cultivo de Cacao, en la quinta evaluación</a:t>
            </a:r>
            <a:endParaRPr lang="es-ES" sz="1200" dirty="0"/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2221779677"/>
              </p:ext>
            </p:extLst>
          </p:nvPr>
        </p:nvGraphicFramePr>
        <p:xfrm>
          <a:off x="0" y="3344655"/>
          <a:ext cx="4165918" cy="2141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0" y="5564761"/>
            <a:ext cx="4041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Duncan al 5% para la variable Mazorcas sanas en el Cultivo de Cacao, en la séptima evaluación.</a:t>
            </a:r>
            <a:endParaRPr lang="es-ES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3141465197"/>
              </p:ext>
            </p:extLst>
          </p:nvPr>
        </p:nvGraphicFramePr>
        <p:xfrm>
          <a:off x="4041913" y="3342673"/>
          <a:ext cx="4139789" cy="221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4113285" y="5564761"/>
            <a:ext cx="4068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Prueba de Duncan al 5% para la variable Mazorcas sanas en el Cultivo de Cacao, en la novena evaluación.</a:t>
            </a:r>
            <a:endParaRPr lang="es-ES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291768232"/>
              </p:ext>
            </p:extLst>
          </p:nvPr>
        </p:nvGraphicFramePr>
        <p:xfrm>
          <a:off x="8016924" y="3363823"/>
          <a:ext cx="4139957" cy="23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Rectángulo 19"/>
          <p:cNvSpPr/>
          <p:nvPr/>
        </p:nvSpPr>
        <p:spPr>
          <a:xfrm>
            <a:off x="8181702" y="5564761"/>
            <a:ext cx="4010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Prueba de Duncan al 5% para la variable Mazorcas sanas en el Cultivo de Cacao, en la décima  evaluación</a:t>
            </a:r>
            <a:endParaRPr lang="es-ES" sz="1200" dirty="0"/>
          </a:p>
        </p:txBody>
      </p:sp>
      <p:cxnSp>
        <p:nvCxnSpPr>
          <p:cNvPr id="22" name="Conector recto 21"/>
          <p:cNvCxnSpPr/>
          <p:nvPr/>
        </p:nvCxnSpPr>
        <p:spPr>
          <a:xfrm>
            <a:off x="795130" y="934279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1371600" y="934279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1904620" y="934279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2445025" y="940905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2994991" y="934279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5440017" y="987287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4890052" y="987287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5995471" y="987287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6506817" y="987287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7056783" y="987287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8825949" y="894523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9349410" y="894524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10462593" y="914402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9952949" y="914402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10992679" y="934279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802321" y="4167810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1371599" y="4167810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1904619" y="4167812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2994991" y="4167810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2484780" y="4167810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>
            <a:off x="6506816" y="4181065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5968588" y="4174437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>
            <a:off x="7044097" y="4181065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5440016" y="4167810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4890051" y="4174437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10960681" y="4326839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9926444" y="4280454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>
            <a:off x="10462593" y="4326839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9349410" y="4280456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>
            <a:off x="8825949" y="4280454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>
            <a:off x="3485321" y="987287"/>
            <a:ext cx="45057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 flipV="1">
            <a:off x="7626625" y="1126435"/>
            <a:ext cx="337932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 flipV="1">
            <a:off x="11582399" y="972044"/>
            <a:ext cx="337932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 flipV="1">
            <a:off x="3597963" y="4301225"/>
            <a:ext cx="337932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Conector recto 72"/>
          <p:cNvCxnSpPr/>
          <p:nvPr/>
        </p:nvCxnSpPr>
        <p:spPr>
          <a:xfrm flipV="1">
            <a:off x="7616686" y="4427120"/>
            <a:ext cx="337932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 flipV="1">
            <a:off x="11582399" y="4519885"/>
            <a:ext cx="337932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5" name="Elipse 74"/>
          <p:cNvSpPr/>
          <p:nvPr/>
        </p:nvSpPr>
        <p:spPr>
          <a:xfrm>
            <a:off x="4868754" y="686824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75"/>
          <p:cNvSpPr/>
          <p:nvPr/>
        </p:nvSpPr>
        <p:spPr>
          <a:xfrm>
            <a:off x="5404990" y="686824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76"/>
          <p:cNvSpPr/>
          <p:nvPr/>
        </p:nvSpPr>
        <p:spPr>
          <a:xfrm>
            <a:off x="5974314" y="681776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77"/>
          <p:cNvSpPr/>
          <p:nvPr/>
        </p:nvSpPr>
        <p:spPr>
          <a:xfrm>
            <a:off x="8796418" y="547974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78"/>
          <p:cNvSpPr/>
          <p:nvPr/>
        </p:nvSpPr>
        <p:spPr>
          <a:xfrm>
            <a:off x="10441436" y="563217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Elipse 79"/>
          <p:cNvSpPr/>
          <p:nvPr/>
        </p:nvSpPr>
        <p:spPr>
          <a:xfrm>
            <a:off x="9901978" y="542926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Elipse 80"/>
          <p:cNvSpPr/>
          <p:nvPr/>
        </p:nvSpPr>
        <p:spPr>
          <a:xfrm>
            <a:off x="793050" y="3772147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Elipse 81"/>
          <p:cNvSpPr/>
          <p:nvPr/>
        </p:nvSpPr>
        <p:spPr>
          <a:xfrm>
            <a:off x="1329286" y="3772147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Elipse 82"/>
          <p:cNvSpPr/>
          <p:nvPr/>
        </p:nvSpPr>
        <p:spPr>
          <a:xfrm>
            <a:off x="1898610" y="3767099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Elipse 83"/>
          <p:cNvSpPr/>
          <p:nvPr/>
        </p:nvSpPr>
        <p:spPr>
          <a:xfrm>
            <a:off x="4847598" y="3808055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Elipse 84"/>
          <p:cNvSpPr/>
          <p:nvPr/>
        </p:nvSpPr>
        <p:spPr>
          <a:xfrm>
            <a:off x="5383834" y="3808055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Elipse 85"/>
          <p:cNvSpPr/>
          <p:nvPr/>
        </p:nvSpPr>
        <p:spPr>
          <a:xfrm>
            <a:off x="6470990" y="3823959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Elipse 86"/>
          <p:cNvSpPr/>
          <p:nvPr/>
        </p:nvSpPr>
        <p:spPr>
          <a:xfrm>
            <a:off x="8827840" y="3902748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Elipse 87"/>
          <p:cNvSpPr/>
          <p:nvPr/>
        </p:nvSpPr>
        <p:spPr>
          <a:xfrm>
            <a:off x="9364076" y="3902748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Elipse 88"/>
          <p:cNvSpPr/>
          <p:nvPr/>
        </p:nvSpPr>
        <p:spPr>
          <a:xfrm>
            <a:off x="9933400" y="3897700"/>
            <a:ext cx="400122" cy="42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80796" y="6429403"/>
            <a:ext cx="800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DUNCAN PARA LA VARIABLE MAZORCAS SANAS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2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INTRODUCCION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9" y="2557452"/>
            <a:ext cx="2837998" cy="1576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uadroTexto 6"/>
          <p:cNvSpPr txBox="1"/>
          <p:nvPr/>
        </p:nvSpPr>
        <p:spPr>
          <a:xfrm>
            <a:off x="1097276" y="1818788"/>
            <a:ext cx="103004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Ecuador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1506828" y="2188120"/>
            <a:ext cx="0" cy="338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2054" t="4716" r="2972"/>
          <a:stretch/>
        </p:blipFill>
        <p:spPr>
          <a:xfrm flipH="1">
            <a:off x="2194034" y="4288665"/>
            <a:ext cx="2573452" cy="1639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6" name="Grupo 25"/>
          <p:cNvGrpSpPr/>
          <p:nvPr/>
        </p:nvGrpSpPr>
        <p:grpSpPr>
          <a:xfrm>
            <a:off x="1519707" y="4164544"/>
            <a:ext cx="620489" cy="1090036"/>
            <a:chOff x="1506828" y="4275786"/>
            <a:chExt cx="620489" cy="798490"/>
          </a:xfrm>
        </p:grpSpPr>
        <p:cxnSp>
          <p:nvCxnSpPr>
            <p:cNvPr id="23" name="Conector recto 22"/>
            <p:cNvCxnSpPr/>
            <p:nvPr/>
          </p:nvCxnSpPr>
          <p:spPr>
            <a:xfrm>
              <a:off x="1506828" y="4275786"/>
              <a:ext cx="0" cy="7984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ector recto de flecha 24"/>
            <p:cNvCxnSpPr/>
            <p:nvPr/>
          </p:nvCxnSpPr>
          <p:spPr>
            <a:xfrm>
              <a:off x="1506828" y="5074276"/>
              <a:ext cx="62048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Conector recto de flecha 28"/>
          <p:cNvCxnSpPr/>
          <p:nvPr/>
        </p:nvCxnSpPr>
        <p:spPr>
          <a:xfrm flipV="1">
            <a:off x="3026535" y="2665927"/>
            <a:ext cx="940158" cy="21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01" y="1818788"/>
            <a:ext cx="2307641" cy="1535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CuadroTexto 31"/>
          <p:cNvSpPr txBox="1"/>
          <p:nvPr/>
        </p:nvSpPr>
        <p:spPr>
          <a:xfrm>
            <a:off x="6439436" y="2665927"/>
            <a:ext cx="160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 empleo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Conector recto de flecha 35"/>
          <p:cNvCxnSpPr/>
          <p:nvPr/>
        </p:nvCxnSpPr>
        <p:spPr>
          <a:xfrm>
            <a:off x="6439436" y="2605277"/>
            <a:ext cx="51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97779" y="1816737"/>
            <a:ext cx="2476978" cy="1391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0" name="Conector recto de flecha 39"/>
          <p:cNvCxnSpPr/>
          <p:nvPr/>
        </p:nvCxnSpPr>
        <p:spPr>
          <a:xfrm>
            <a:off x="9324304" y="3354418"/>
            <a:ext cx="0" cy="476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8706118" y="3830936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96" y="4349210"/>
            <a:ext cx="1390919" cy="1854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434" y="4349210"/>
            <a:ext cx="1452608" cy="1936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r="8802"/>
          <a:stretch/>
        </p:blipFill>
        <p:spPr>
          <a:xfrm>
            <a:off x="8506213" y="4396339"/>
            <a:ext cx="1513550" cy="1889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19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61617" y="4479073"/>
            <a:ext cx="75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Comparación entre el Testigo con los tratamientos con mayor porcentaje de mazorcas sanas </a:t>
            </a: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S" sz="16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153577"/>
              </p:ext>
            </p:extLst>
          </p:nvPr>
        </p:nvGraphicFramePr>
        <p:xfrm>
          <a:off x="1650270" y="188191"/>
          <a:ext cx="8428183" cy="412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74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5040430"/>
              </p:ext>
            </p:extLst>
          </p:nvPr>
        </p:nvGraphicFramePr>
        <p:xfrm>
          <a:off x="435734" y="576328"/>
          <a:ext cx="7613561" cy="3699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9162789" y="925083"/>
            <a:ext cx="2576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P.C. + CF efecto (+) %MS</a:t>
            </a:r>
            <a:endParaRPr lang="es-ES" sz="1400" dirty="0"/>
          </a:p>
        </p:txBody>
      </p:sp>
      <p:sp>
        <p:nvSpPr>
          <p:cNvPr id="5" name="Rectángulo 4"/>
          <p:cNvSpPr/>
          <p:nvPr/>
        </p:nvSpPr>
        <p:spPr>
          <a:xfrm>
            <a:off x="9162789" y="1232860"/>
            <a:ext cx="29134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Duncan 5%,  7ºs T5 (</a:t>
            </a:r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Protectantes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T3 (Biológicos Follaje) T2 (Silicio Foliar+Triazoles) &gt; % Ms a pesar de ser estadísticamente =  T0 (Testigo). </a:t>
            </a:r>
            <a:endParaRPr lang="es-ES" sz="1400" dirty="0"/>
          </a:p>
        </p:txBody>
      </p:sp>
      <p:sp>
        <p:nvSpPr>
          <p:cNvPr id="6" name="Rectángulo 5"/>
          <p:cNvSpPr/>
          <p:nvPr/>
        </p:nvSpPr>
        <p:spPr>
          <a:xfrm>
            <a:off x="9162788" y="2272525"/>
            <a:ext cx="29134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% en cada evaluación el T5 (</a:t>
            </a:r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Protectantes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95,24%, T3 (</a:t>
            </a:r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Biol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Foll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94,47% , T0 (Testigo) 75,12%. </a:t>
            </a:r>
            <a:endParaRPr lang="es-ES" sz="1400" dirty="0"/>
          </a:p>
        </p:txBody>
      </p:sp>
      <p:sp>
        <p:nvSpPr>
          <p:cNvPr id="7" name="Rectángulo 6"/>
          <p:cNvSpPr/>
          <p:nvPr/>
        </p:nvSpPr>
        <p:spPr>
          <a:xfrm>
            <a:off x="9226122" y="3096747"/>
            <a:ext cx="18389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Agroterra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2017)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Cu  </a:t>
            </a:r>
            <a:endParaRPr lang="es-ES" sz="1400" dirty="0"/>
          </a:p>
        </p:txBody>
      </p:sp>
      <p:sp>
        <p:nvSpPr>
          <p:cNvPr id="8" name="Rectángulo 7"/>
          <p:cNvSpPr/>
          <p:nvPr/>
        </p:nvSpPr>
        <p:spPr>
          <a:xfrm>
            <a:off x="9240333" y="3490082"/>
            <a:ext cx="22701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Castellanos </a:t>
            </a:r>
            <a:r>
              <a:rPr lang="es-ES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al,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(2015) Si.  </a:t>
            </a:r>
            <a:endParaRPr lang="es-ES" sz="1400" dirty="0"/>
          </a:p>
        </p:txBody>
      </p:sp>
      <p:sp>
        <p:nvSpPr>
          <p:cNvPr id="9" name="Rectángulo 8"/>
          <p:cNvSpPr/>
          <p:nvPr/>
        </p:nvSpPr>
        <p:spPr>
          <a:xfrm>
            <a:off x="9240333" y="3866188"/>
            <a:ext cx="1375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Pronaca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2013)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S" sz="1400" dirty="0"/>
          </a:p>
        </p:txBody>
      </p:sp>
      <p:sp>
        <p:nvSpPr>
          <p:cNvPr id="10" name="Elipse 9"/>
          <p:cNvSpPr/>
          <p:nvPr/>
        </p:nvSpPr>
        <p:spPr>
          <a:xfrm>
            <a:off x="6890198" y="743463"/>
            <a:ext cx="875763" cy="4893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1491803" y="1220516"/>
            <a:ext cx="875763" cy="4893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845775" y="4294397"/>
            <a:ext cx="753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9</a:t>
            </a: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Porcentajes promedios de MS en cada tratamiento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70464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762731"/>
              </p:ext>
            </p:extLst>
          </p:nvPr>
        </p:nvGraphicFramePr>
        <p:xfrm>
          <a:off x="732475" y="2315688"/>
          <a:ext cx="10323452" cy="39977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66400"/>
                <a:gridCol w="863597"/>
                <a:gridCol w="1054003"/>
                <a:gridCol w="1054003"/>
                <a:gridCol w="622655"/>
                <a:gridCol w="622655"/>
                <a:gridCol w="783284"/>
                <a:gridCol w="783284"/>
                <a:gridCol w="602803"/>
                <a:gridCol w="602803"/>
                <a:gridCol w="622655"/>
                <a:gridCol w="622655"/>
                <a:gridCol w="622655"/>
              </a:tblGrid>
              <a:tr h="28500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 de Variación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Grados de Libertad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Cuadrados Medios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7949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Línea Base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Bloque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57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 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1,01**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0,87**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0,26ns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0,62*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5,55ns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5,84*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10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 VS Resto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0,86ns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4,43*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3,84*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1,45*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2,38*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3,45*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23,56*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27,92*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5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 VS Sil+Tria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1,74*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0,0025ns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65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Sil,Sil+Tria;Biol Foll;Biol Suelo VS Protectante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0,000079ns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96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 foll VS Biol Suelo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0,0000083ns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0,22ns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0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Biologicos VS Protectante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0,0000083ns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0,59ns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0,04ns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0,05ns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0,79ns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0,27ns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82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1,13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2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CV(%)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26,96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48,41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32,69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32,82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44,84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80,61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198987" y="1422215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Incidencia de Monilla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37309" y="1791547"/>
            <a:ext cx="10371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Cuadro 6</a:t>
            </a:r>
            <a:r>
              <a:rPr lang="es-EC" sz="1600" i="1" dirty="0" smtClean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Resumen de ADEVA Incidencia de Monilla en el cultivo de Cacao, en los cinco meses de la investigación.  </a:t>
            </a:r>
            <a:endParaRPr lang="es-ES" sz="16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1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182512753"/>
              </p:ext>
            </p:extLst>
          </p:nvPr>
        </p:nvGraphicFramePr>
        <p:xfrm>
          <a:off x="-19599" y="252383"/>
          <a:ext cx="4235339" cy="2562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2694203"/>
            <a:ext cx="4215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10.</a:t>
            </a:r>
            <a:r>
              <a:rPr lang="es-EC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Duncan al 5% para la variable Incidencia de Monilla en el Cultivo de Cacao, en la segunda evaluación.</a:t>
            </a:r>
            <a:endParaRPr lang="es-ES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320917680"/>
              </p:ext>
            </p:extLst>
          </p:nvPr>
        </p:nvGraphicFramePr>
        <p:xfrm>
          <a:off x="4061361" y="259795"/>
          <a:ext cx="4263242" cy="2614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4215740" y="2694203"/>
            <a:ext cx="39465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11.</a:t>
            </a:r>
            <a:r>
              <a:rPr lang="es-EC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Duncan al 5% para la variable Incidencia de Monilla en el Cultivo de Cacao, en la tercera evaluación.</a:t>
            </a:r>
            <a:endParaRPr lang="es-ES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281522801"/>
              </p:ext>
            </p:extLst>
          </p:nvPr>
        </p:nvGraphicFramePr>
        <p:xfrm>
          <a:off x="8382993" y="249095"/>
          <a:ext cx="3991095" cy="2456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ángulo 8"/>
          <p:cNvSpPr/>
          <p:nvPr/>
        </p:nvSpPr>
        <p:spPr>
          <a:xfrm>
            <a:off x="8229598" y="2718475"/>
            <a:ext cx="414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12</a:t>
            </a:r>
            <a:r>
              <a:rPr lang="es-EC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Duncan al 5% para la variable Incidencia de Monilla en el Cultivo de Cacao, en la sexta evaluación.</a:t>
            </a:r>
            <a:endParaRPr lang="es-ES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610047740"/>
              </p:ext>
            </p:extLst>
          </p:nvPr>
        </p:nvGraphicFramePr>
        <p:xfrm>
          <a:off x="-84640" y="3310974"/>
          <a:ext cx="4244962" cy="242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5520530"/>
            <a:ext cx="404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Figura13.</a:t>
            </a:r>
            <a:r>
              <a:rPr lang="es-EC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Duncan al 5% para la variable Incidencia de Monilla en el Cultivo de Cacao, en la séptima evaluación. </a:t>
            </a:r>
            <a:endParaRPr lang="es-ES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579050930"/>
              </p:ext>
            </p:extLst>
          </p:nvPr>
        </p:nvGraphicFramePr>
        <p:xfrm>
          <a:off x="4049486" y="3527314"/>
          <a:ext cx="4168239" cy="2244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4160321" y="5550089"/>
            <a:ext cx="4172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14</a:t>
            </a:r>
            <a:r>
              <a:rPr lang="es-EC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Duncan al 5% para la variable Incidencia de Monilla en el Cultivo de Cacao, en la octava evaluación.</a:t>
            </a:r>
            <a:endParaRPr lang="es-ES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414676779"/>
              </p:ext>
            </p:extLst>
          </p:nvPr>
        </p:nvGraphicFramePr>
        <p:xfrm>
          <a:off x="8142513" y="3398343"/>
          <a:ext cx="4121104" cy="2430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8190015" y="5550089"/>
            <a:ext cx="4188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15</a:t>
            </a:r>
            <a:r>
              <a:rPr lang="es-EC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2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Duncan al 5% para la variable Incidencia de Monilla en el Cultivo de Cacao, en la decima evaluación.</a:t>
            </a:r>
            <a:endParaRPr lang="es-ES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736271" y="1710047"/>
            <a:ext cx="498763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1339934" y="1710047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>
            <a:off x="1869374" y="1710047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2415637" y="1680359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/>
          <p:cNvSpPr/>
          <p:nvPr/>
        </p:nvSpPr>
        <p:spPr>
          <a:xfrm>
            <a:off x="2980703" y="1429109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4831279" y="1589426"/>
            <a:ext cx="498763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5434942" y="1589426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/>
          <p:cNvSpPr/>
          <p:nvPr/>
        </p:nvSpPr>
        <p:spPr>
          <a:xfrm>
            <a:off x="5964382" y="1589426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/>
          <p:cNvSpPr/>
          <p:nvPr/>
        </p:nvSpPr>
        <p:spPr>
          <a:xfrm>
            <a:off x="6510645" y="1559738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/>
          <p:cNvSpPr/>
          <p:nvPr/>
        </p:nvSpPr>
        <p:spPr>
          <a:xfrm>
            <a:off x="7092536" y="1389413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8845138" y="1640663"/>
            <a:ext cx="498763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9448801" y="1640663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/>
        </p:nvSpPr>
        <p:spPr>
          <a:xfrm>
            <a:off x="9978241" y="1640663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/>
          <p:cNvSpPr/>
          <p:nvPr/>
        </p:nvSpPr>
        <p:spPr>
          <a:xfrm>
            <a:off x="10524504" y="1610975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30"/>
          <p:cNvSpPr/>
          <p:nvPr/>
        </p:nvSpPr>
        <p:spPr>
          <a:xfrm>
            <a:off x="11158844" y="1559738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Elipse 31"/>
          <p:cNvSpPr/>
          <p:nvPr/>
        </p:nvSpPr>
        <p:spPr>
          <a:xfrm>
            <a:off x="719444" y="4491487"/>
            <a:ext cx="498763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/>
          <p:cNvSpPr/>
          <p:nvPr/>
        </p:nvSpPr>
        <p:spPr>
          <a:xfrm>
            <a:off x="1323107" y="4491487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Elipse 33"/>
          <p:cNvSpPr/>
          <p:nvPr/>
        </p:nvSpPr>
        <p:spPr>
          <a:xfrm>
            <a:off x="1852547" y="4491487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Elipse 34"/>
          <p:cNvSpPr/>
          <p:nvPr/>
        </p:nvSpPr>
        <p:spPr>
          <a:xfrm>
            <a:off x="2398810" y="4461799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Elipse 35"/>
          <p:cNvSpPr/>
          <p:nvPr/>
        </p:nvSpPr>
        <p:spPr>
          <a:xfrm>
            <a:off x="2945073" y="4461799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ipse 36"/>
          <p:cNvSpPr/>
          <p:nvPr/>
        </p:nvSpPr>
        <p:spPr>
          <a:xfrm>
            <a:off x="4778830" y="4491487"/>
            <a:ext cx="498763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/>
          <p:cNvSpPr/>
          <p:nvPr/>
        </p:nvSpPr>
        <p:spPr>
          <a:xfrm>
            <a:off x="5382493" y="4491487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/>
          <p:cNvSpPr/>
          <p:nvPr/>
        </p:nvSpPr>
        <p:spPr>
          <a:xfrm>
            <a:off x="5911933" y="4491487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/>
          <p:cNvSpPr/>
          <p:nvPr/>
        </p:nvSpPr>
        <p:spPr>
          <a:xfrm>
            <a:off x="6458196" y="4461799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lipse 40"/>
          <p:cNvSpPr/>
          <p:nvPr/>
        </p:nvSpPr>
        <p:spPr>
          <a:xfrm>
            <a:off x="7037115" y="4446600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lipse 43"/>
          <p:cNvSpPr/>
          <p:nvPr/>
        </p:nvSpPr>
        <p:spPr>
          <a:xfrm>
            <a:off x="8775866" y="4636605"/>
            <a:ext cx="498763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lipse 44"/>
          <p:cNvSpPr/>
          <p:nvPr/>
        </p:nvSpPr>
        <p:spPr>
          <a:xfrm>
            <a:off x="9379529" y="4636605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/>
          <p:cNvSpPr/>
          <p:nvPr/>
        </p:nvSpPr>
        <p:spPr>
          <a:xfrm>
            <a:off x="9908969" y="4636605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Elipse 46"/>
          <p:cNvSpPr/>
          <p:nvPr/>
        </p:nvSpPr>
        <p:spPr>
          <a:xfrm>
            <a:off x="10455232" y="4606917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Elipse 47"/>
          <p:cNvSpPr/>
          <p:nvPr/>
        </p:nvSpPr>
        <p:spPr>
          <a:xfrm>
            <a:off x="11034151" y="4591718"/>
            <a:ext cx="476991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Elipse 48"/>
          <p:cNvSpPr/>
          <p:nvPr/>
        </p:nvSpPr>
        <p:spPr>
          <a:xfrm>
            <a:off x="3562594" y="1066911"/>
            <a:ext cx="476991" cy="32063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/>
          <p:cNvSpPr/>
          <p:nvPr/>
        </p:nvSpPr>
        <p:spPr>
          <a:xfrm>
            <a:off x="7662552" y="1066911"/>
            <a:ext cx="476991" cy="32063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Elipse 50"/>
          <p:cNvSpPr/>
          <p:nvPr/>
        </p:nvSpPr>
        <p:spPr>
          <a:xfrm>
            <a:off x="11739729" y="1264606"/>
            <a:ext cx="476991" cy="32063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Elipse 51"/>
          <p:cNvSpPr/>
          <p:nvPr/>
        </p:nvSpPr>
        <p:spPr>
          <a:xfrm>
            <a:off x="3471543" y="4095118"/>
            <a:ext cx="476991" cy="32063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Elipse 52"/>
          <p:cNvSpPr/>
          <p:nvPr/>
        </p:nvSpPr>
        <p:spPr>
          <a:xfrm>
            <a:off x="7563585" y="4295131"/>
            <a:ext cx="476991" cy="32063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Elipse 53"/>
          <p:cNvSpPr/>
          <p:nvPr/>
        </p:nvSpPr>
        <p:spPr>
          <a:xfrm>
            <a:off x="11575464" y="4255435"/>
            <a:ext cx="476991" cy="32063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1" name="Conector recto 60"/>
          <p:cNvCxnSpPr/>
          <p:nvPr/>
        </p:nvCxnSpPr>
        <p:spPr>
          <a:xfrm>
            <a:off x="736271" y="4676363"/>
            <a:ext cx="2493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Conector recto 62"/>
          <p:cNvCxnSpPr/>
          <p:nvPr/>
        </p:nvCxnSpPr>
        <p:spPr>
          <a:xfrm>
            <a:off x="1339934" y="4684915"/>
            <a:ext cx="2384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>
            <a:off x="2415637" y="4676363"/>
            <a:ext cx="2384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>
            <a:off x="4870082" y="4718314"/>
            <a:ext cx="288167" cy="131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onector recto 69"/>
          <p:cNvCxnSpPr/>
          <p:nvPr/>
        </p:nvCxnSpPr>
        <p:spPr>
          <a:xfrm>
            <a:off x="5488628" y="4724879"/>
            <a:ext cx="2647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>
            <a:off x="6569279" y="4711503"/>
            <a:ext cx="2548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>
            <a:off x="8845138" y="4812121"/>
            <a:ext cx="429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6" name="Conector recto 75"/>
          <p:cNvCxnSpPr/>
          <p:nvPr/>
        </p:nvCxnSpPr>
        <p:spPr>
          <a:xfrm>
            <a:off x="9448801" y="4812121"/>
            <a:ext cx="3245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8" name="Conector recto 77"/>
          <p:cNvCxnSpPr/>
          <p:nvPr/>
        </p:nvCxnSpPr>
        <p:spPr>
          <a:xfrm>
            <a:off x="10524504" y="4796922"/>
            <a:ext cx="407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9" name="Conector recto 78"/>
          <p:cNvCxnSpPr/>
          <p:nvPr/>
        </p:nvCxnSpPr>
        <p:spPr>
          <a:xfrm>
            <a:off x="9481457" y="1813491"/>
            <a:ext cx="429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10001989" y="1819429"/>
            <a:ext cx="429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10572004" y="1814126"/>
            <a:ext cx="429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0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276265"/>
              </p:ext>
            </p:extLst>
          </p:nvPr>
        </p:nvGraphicFramePr>
        <p:xfrm>
          <a:off x="-76795" y="641445"/>
          <a:ext cx="8287506" cy="424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202670" y="4890245"/>
            <a:ext cx="8656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16</a:t>
            </a: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Comparación entre el Testigo con los tratamientos con menor porcentaje de IM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9418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839543"/>
              </p:ext>
            </p:extLst>
          </p:nvPr>
        </p:nvGraphicFramePr>
        <p:xfrm>
          <a:off x="1092926" y="1051559"/>
          <a:ext cx="7136674" cy="3716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lipse 2"/>
          <p:cNvSpPr/>
          <p:nvPr/>
        </p:nvSpPr>
        <p:spPr>
          <a:xfrm>
            <a:off x="7171509" y="2926081"/>
            <a:ext cx="770708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>
            <a:off x="4123509" y="2926081"/>
            <a:ext cx="770708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2042160" y="1092926"/>
            <a:ext cx="770708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9212480" y="509451"/>
            <a:ext cx="26062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PM influyeron en la disminución de IM aunque son iguales entre sí, presentan diferencia con el Testigo.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212480" y="1617173"/>
            <a:ext cx="2606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T3 (Biológicos Follaje), T5 (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Protectantes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T2 (Silicio Foliar +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Triazoles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presentaron menor incidencia de monilla.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212480" y="2632563"/>
            <a:ext cx="2508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T5 (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Protectantes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 0,47%,  T3 (Biológicos Follaje) 0,71% en comparación con el T0 (Testigo) 6,08%. </a:t>
            </a:r>
            <a:endParaRPr lang="es-ES" sz="1200" dirty="0"/>
          </a:p>
        </p:txBody>
      </p:sp>
      <p:sp>
        <p:nvSpPr>
          <p:cNvPr id="9" name="Rectángulo 8"/>
          <p:cNvSpPr/>
          <p:nvPr/>
        </p:nvSpPr>
        <p:spPr>
          <a:xfrm>
            <a:off x="9212480" y="3602060"/>
            <a:ext cx="2861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Valenzuela </a:t>
            </a:r>
            <a:r>
              <a:rPr lang="es-ES" sz="12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(2012), eliminar mazorcas enfermas, 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5 % 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212480" y="4340724"/>
            <a:ext cx="20473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2,9% al 0,78 %, cada 15 días  </a:t>
            </a:r>
            <a:endParaRPr lang="es-ES" sz="1200" dirty="0"/>
          </a:p>
        </p:txBody>
      </p:sp>
      <p:sp>
        <p:nvSpPr>
          <p:cNvPr id="11" name="Rectángulo 10"/>
          <p:cNvSpPr/>
          <p:nvPr/>
        </p:nvSpPr>
        <p:spPr>
          <a:xfrm>
            <a:off x="9212480" y="4894722"/>
            <a:ext cx="1327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b="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Labin</a:t>
            </a:r>
            <a:r>
              <a:rPr lang="es-ES" sz="1200" b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2017), Cu 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166511" y="5399696"/>
            <a:ext cx="29079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(Hidalgo &amp; Suarez, 2004), microorganismos</a:t>
            </a:r>
            <a:endParaRPr lang="es-ES" sz="1200" dirty="0"/>
          </a:p>
        </p:txBody>
      </p:sp>
      <p:sp>
        <p:nvSpPr>
          <p:cNvPr id="13" name="Rectángulo 12"/>
          <p:cNvSpPr/>
          <p:nvPr/>
        </p:nvSpPr>
        <p:spPr>
          <a:xfrm>
            <a:off x="741792" y="4571556"/>
            <a:ext cx="753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17</a:t>
            </a: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Porcentajes promedios </a:t>
            </a:r>
            <a:r>
              <a:rPr lang="es-ES" sz="1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deIM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en cada tratamiento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4587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5" grpId="3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819095"/>
              </p:ext>
            </p:extLst>
          </p:nvPr>
        </p:nvGraphicFramePr>
        <p:xfrm>
          <a:off x="510635" y="2214322"/>
          <a:ext cx="10533418" cy="421609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91571"/>
                <a:gridCol w="811748"/>
                <a:gridCol w="823346"/>
                <a:gridCol w="606879"/>
                <a:gridCol w="738306"/>
                <a:gridCol w="823346"/>
                <a:gridCol w="823346"/>
                <a:gridCol w="823346"/>
                <a:gridCol w="738306"/>
                <a:gridCol w="738306"/>
                <a:gridCol w="738306"/>
                <a:gridCol w="738306"/>
                <a:gridCol w="738306"/>
              </a:tblGrid>
              <a:tr h="36262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 de Variación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Grados de Libertad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Cuadrados  Medios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385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Línea base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Bloque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0,76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582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0,47ns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2,53*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3,66**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7,06*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1,26ns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7,32*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256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 VS Resto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1,17ns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1,58ns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4,22*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12,09**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3,48*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17,63**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33,51**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4,09*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30,32**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27,58**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8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 VS Sil+Tria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0,99ns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0,27ns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1,84ns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284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Sil,Sil+Tria,Biol Foll,Biol Suelo VS Protectante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0,0014ns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0,35ns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1,74ns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38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 foll VS Biol Suelo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2,27*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0,0038ns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38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Biológicos VS Protectante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3,36ns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1,01ns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92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92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 (%)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E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18,31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15,96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19,97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31,95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31,57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49,37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74,68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63,66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211927" y="1402851"/>
            <a:ext cx="387798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Incidencia de Mazorca Negra 	</a:t>
            </a:r>
            <a:endParaRPr lang="es-ES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98565" y="1801795"/>
            <a:ext cx="9907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1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Cuadro 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s-EC" sz="1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Resumen de ADEVA Incidencia de Mazorca negra en el cultivo de Cacao, en los cinco meses de la investigación.  </a:t>
            </a:r>
            <a:endParaRPr lang="es-ES" sz="10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941735148"/>
              </p:ext>
            </p:extLst>
          </p:nvPr>
        </p:nvGraphicFramePr>
        <p:xfrm>
          <a:off x="-47865" y="35223"/>
          <a:ext cx="4275482" cy="287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1" y="2741705"/>
            <a:ext cx="4358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C" sz="1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18. Prueba de Duncan al 5% para la variable Incidencia de Mazorca Negra en el Cultivo de Cacao, en la segunda evaluación.</a:t>
            </a:r>
            <a:endParaRPr lang="es-ES" sz="9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35576980"/>
              </p:ext>
            </p:extLst>
          </p:nvPr>
        </p:nvGraphicFramePr>
        <p:xfrm>
          <a:off x="4001986" y="46006"/>
          <a:ext cx="4203863" cy="2695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4271159" y="2752085"/>
            <a:ext cx="3732810" cy="94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05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0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s-EC" sz="105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Prueba de Duncan al 5% para la variable Incidencia de Mazorca Negra en el Cultivo de Cacao, en la tercera  evaluación.</a:t>
            </a:r>
            <a:endParaRPr lang="es-ES" sz="1050" i="1" dirty="0" smtClean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105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425090340"/>
              </p:ext>
            </p:extLst>
          </p:nvPr>
        </p:nvGraphicFramePr>
        <p:xfrm>
          <a:off x="8106241" y="191041"/>
          <a:ext cx="3875962" cy="265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ángulo 8"/>
          <p:cNvSpPr/>
          <p:nvPr/>
        </p:nvSpPr>
        <p:spPr>
          <a:xfrm>
            <a:off x="8091055" y="2752085"/>
            <a:ext cx="41840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1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 </a:t>
            </a:r>
            <a:r>
              <a:rPr lang="es-EC" sz="11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Prueba de Duncan al 5% para la variable Incidencia de Mazorca Negra en el Cultivo de Cacao, en la sexta  evaluación.</a:t>
            </a:r>
            <a:endParaRPr lang="es-ES" sz="8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493818644"/>
              </p:ext>
            </p:extLst>
          </p:nvPr>
        </p:nvGraphicFramePr>
        <p:xfrm>
          <a:off x="1" y="3388037"/>
          <a:ext cx="4271158" cy="2585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" y="5777373"/>
            <a:ext cx="4061360" cy="909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1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lang="es-EC" sz="11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Prueba de Duncan al 5% para la variable Incidencia de Mazorca Negra en el Cultivo de Cacao, en la séptima evaluación.</a:t>
            </a:r>
            <a:endParaRPr lang="es-ES" sz="1100" i="1" dirty="0" smtClean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774808053"/>
              </p:ext>
            </p:extLst>
          </p:nvPr>
        </p:nvGraphicFramePr>
        <p:xfrm>
          <a:off x="4061361" y="3352249"/>
          <a:ext cx="4132613" cy="2704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4271159" y="5777373"/>
            <a:ext cx="39584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1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22.</a:t>
            </a:r>
            <a:r>
              <a:rPr lang="es-EC" sz="11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Prueba de Duncan al 5% para la variable Incidencia de Mazorca Negra en el Cultivo de Cacao, en la novena evaluación.</a:t>
            </a:r>
            <a:endParaRPr lang="es-ES" sz="8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317003070"/>
              </p:ext>
            </p:extLst>
          </p:nvPr>
        </p:nvGraphicFramePr>
        <p:xfrm>
          <a:off x="8091055" y="3388036"/>
          <a:ext cx="4061361" cy="265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8091055" y="5777373"/>
            <a:ext cx="39386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1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23. Prueba de Duncan al 5% para la variable Incidencia de Mazorca Negra en el Cultivo de Cacao, en la décima evaluación.</a:t>
            </a:r>
            <a:endParaRPr lang="es-ES" sz="8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8811491" y="1935678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9280570" y="1935677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9836732" y="1935676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Elipse 35"/>
          <p:cNvSpPr/>
          <p:nvPr/>
        </p:nvSpPr>
        <p:spPr>
          <a:xfrm>
            <a:off x="924296" y="4985658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ipse 36"/>
          <p:cNvSpPr/>
          <p:nvPr/>
        </p:nvSpPr>
        <p:spPr>
          <a:xfrm>
            <a:off x="1393375" y="4985657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/>
          <p:cNvSpPr/>
          <p:nvPr/>
        </p:nvSpPr>
        <p:spPr>
          <a:xfrm>
            <a:off x="1949537" y="4985656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/>
          <p:cNvSpPr/>
          <p:nvPr/>
        </p:nvSpPr>
        <p:spPr>
          <a:xfrm>
            <a:off x="4973782" y="4985658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/>
          <p:cNvSpPr/>
          <p:nvPr/>
        </p:nvSpPr>
        <p:spPr>
          <a:xfrm>
            <a:off x="5442861" y="4985657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lipse 40"/>
          <p:cNvSpPr/>
          <p:nvPr/>
        </p:nvSpPr>
        <p:spPr>
          <a:xfrm>
            <a:off x="5999023" y="4985656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Elipse 41"/>
          <p:cNvSpPr/>
          <p:nvPr/>
        </p:nvSpPr>
        <p:spPr>
          <a:xfrm>
            <a:off x="8740242" y="4985656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lipse 42"/>
          <p:cNvSpPr/>
          <p:nvPr/>
        </p:nvSpPr>
        <p:spPr>
          <a:xfrm>
            <a:off x="9209321" y="4985655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lipse 43"/>
          <p:cNvSpPr/>
          <p:nvPr/>
        </p:nvSpPr>
        <p:spPr>
          <a:xfrm>
            <a:off x="9765483" y="4985654"/>
            <a:ext cx="391885" cy="308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3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7667" y="4676489"/>
            <a:ext cx="8656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24</a:t>
            </a: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Comparación entre el Testigo con los tratamientos con menor porcentaje de IMN</a:t>
            </a:r>
            <a:endParaRPr lang="es-ES" sz="1600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73705"/>
              </p:ext>
            </p:extLst>
          </p:nvPr>
        </p:nvGraphicFramePr>
        <p:xfrm>
          <a:off x="0" y="353871"/>
          <a:ext cx="7588332" cy="432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8257721" y="271637"/>
            <a:ext cx="357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Duncan 5%,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T5 (</a:t>
            </a:r>
            <a:r>
              <a:rPr lang="es-E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Protectantes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 T2 (Silicio Foliar + </a:t>
            </a:r>
            <a:r>
              <a:rPr lang="es-E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Triazoles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 T3 (Biológicos Follaje), 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% IMN en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Testigo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57721" y="1060593"/>
            <a:ext cx="357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T5 (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Protectantes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4,29 % &lt; % T2 (Silicio Foliar +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Triazoles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 T3 (biológico follaje)  y T4 (Biológicos suelo) 4,46% - 5,38 % - 5,61%  en comparación T0 (Testigo) 16,42 %. </a:t>
            </a:r>
            <a:endParaRPr lang="es-ES" sz="1200" dirty="0"/>
          </a:p>
        </p:txBody>
      </p:sp>
      <p:sp>
        <p:nvSpPr>
          <p:cNvPr id="7" name="Rectángulo 6"/>
          <p:cNvSpPr/>
          <p:nvPr/>
        </p:nvSpPr>
        <p:spPr>
          <a:xfrm>
            <a:off x="8336919" y="2079585"/>
            <a:ext cx="3421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T5 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% IMN,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Labicuper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el cual es un abono orgánico concebido para aportar cobre</a:t>
            </a:r>
            <a:endParaRPr lang="es-ES" sz="1200" dirty="0"/>
          </a:p>
        </p:txBody>
      </p:sp>
      <p:sp>
        <p:nvSpPr>
          <p:cNvPr id="8" name="Rectángulo 7"/>
          <p:cNvSpPr/>
          <p:nvPr/>
        </p:nvSpPr>
        <p:spPr>
          <a:xfrm>
            <a:off x="8336919" y="2728377"/>
            <a:ext cx="3421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SHEPU, (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2009) 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se aumentan los niveles en la planta de 94,2 a 846 ppm, 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8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175829"/>
              </p:ext>
            </p:extLst>
          </p:nvPr>
        </p:nvGraphicFramePr>
        <p:xfrm>
          <a:off x="335279" y="698861"/>
          <a:ext cx="6810103" cy="4225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741792" y="5146321"/>
            <a:ext cx="753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25</a:t>
            </a: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Porcentajes promedios de IMN en cada tratamiento</a:t>
            </a:r>
            <a:endParaRPr lang="es-ES" sz="1600" dirty="0"/>
          </a:p>
        </p:txBody>
      </p:sp>
      <p:sp>
        <p:nvSpPr>
          <p:cNvPr id="4" name="Elipse 3"/>
          <p:cNvSpPr/>
          <p:nvPr/>
        </p:nvSpPr>
        <p:spPr>
          <a:xfrm>
            <a:off x="6204858" y="2782388"/>
            <a:ext cx="666206" cy="418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1314995" y="753291"/>
            <a:ext cx="666206" cy="418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8257721" y="271637"/>
            <a:ext cx="357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Duncan 5%,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T5 (</a:t>
            </a:r>
            <a:r>
              <a:rPr lang="es-E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Protectantes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 T2 (Silicio Foliar + </a:t>
            </a:r>
            <a:r>
              <a:rPr lang="es-E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Triazoles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 T3 (Biológicos Follaje), 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% IMN en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Testigo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257721" y="1060593"/>
            <a:ext cx="357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T5 (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Protectantes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4,29 % &lt; % T2 (Silicio Foliar +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Triazoles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 T3 (biológico follaje)  y T4 (Biológicos suelo) 4,46% - 5,38 % - 5,61%  en comparación T0 (Testigo) 16,42 %. </a:t>
            </a:r>
            <a:endParaRPr lang="es-ES" sz="1200" dirty="0"/>
          </a:p>
        </p:txBody>
      </p:sp>
      <p:sp>
        <p:nvSpPr>
          <p:cNvPr id="8" name="Rectángulo 7"/>
          <p:cNvSpPr/>
          <p:nvPr/>
        </p:nvSpPr>
        <p:spPr>
          <a:xfrm>
            <a:off x="8336919" y="2079585"/>
            <a:ext cx="3421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T5 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% IMN,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Labicuper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el cual es un abono orgánico concebido para aportar cobre</a:t>
            </a:r>
            <a:endParaRPr lang="es-ES" sz="1200" dirty="0"/>
          </a:p>
        </p:txBody>
      </p:sp>
      <p:sp>
        <p:nvSpPr>
          <p:cNvPr id="9" name="Rectángulo 8"/>
          <p:cNvSpPr/>
          <p:nvPr/>
        </p:nvSpPr>
        <p:spPr>
          <a:xfrm>
            <a:off x="8336919" y="2728377"/>
            <a:ext cx="3421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SHEPU, (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2009) 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se aumentan los niveles en la planta de 94,2 a 846 ppm, 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INTRODUCCION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1668" y="1957589"/>
            <a:ext cx="3245476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-600.000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personas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participan directamente de la cadena productiva. </a:t>
            </a: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-490.000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hectáreas de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cacao.</a:t>
            </a: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-Principal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exportador de cacao de fino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aroma (70%).</a:t>
            </a: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-Sexto puesto cacao general.</a:t>
            </a: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-2013 exportaciones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220 000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toneladas. </a:t>
            </a: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Anecacao, 2014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639783" y="2639547"/>
            <a:ext cx="154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Enfermedades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12516" y="2101390"/>
            <a:ext cx="3427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Moniliophthora</a:t>
            </a:r>
            <a:r>
              <a:rPr lang="es-E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roreri</a:t>
            </a:r>
            <a:r>
              <a:rPr lang="es-E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moniliasis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12516" y="3204084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Phytophthora</a:t>
            </a:r>
            <a:r>
              <a:rPr lang="es-E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(mazorca negra).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Conector recto de flecha 11"/>
          <p:cNvCxnSpPr>
            <a:stCxn id="8" idx="0"/>
          </p:cNvCxnSpPr>
          <p:nvPr/>
        </p:nvCxnSpPr>
        <p:spPr>
          <a:xfrm flipV="1">
            <a:off x="4412516" y="2470722"/>
            <a:ext cx="223878" cy="168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8" idx="2"/>
          </p:cNvCxnSpPr>
          <p:nvPr/>
        </p:nvCxnSpPr>
        <p:spPr>
          <a:xfrm>
            <a:off x="4412516" y="3008879"/>
            <a:ext cx="185242" cy="195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5" b="12349"/>
          <a:stretch/>
        </p:blipFill>
        <p:spPr>
          <a:xfrm>
            <a:off x="7798712" y="1746127"/>
            <a:ext cx="1067103" cy="99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17425" t="9398" r="20764" b="10526"/>
          <a:stretch/>
        </p:blipFill>
        <p:spPr>
          <a:xfrm>
            <a:off x="3494145" y="3027253"/>
            <a:ext cx="918371" cy="1000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CuadroTexto 18"/>
          <p:cNvSpPr txBox="1"/>
          <p:nvPr/>
        </p:nvSpPr>
        <p:spPr>
          <a:xfrm>
            <a:off x="9410310" y="2675917"/>
            <a:ext cx="256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Baja en las exportaciones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8915006" y="2555134"/>
            <a:ext cx="435056" cy="185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8915006" y="2987899"/>
            <a:ext cx="396419" cy="216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>
            <a:stCxn id="19" idx="2"/>
          </p:cNvCxnSpPr>
          <p:nvPr/>
        </p:nvCxnSpPr>
        <p:spPr>
          <a:xfrm flipH="1">
            <a:off x="10692446" y="3045249"/>
            <a:ext cx="1" cy="482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9410310" y="3614474"/>
            <a:ext cx="2564273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-2016, 20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t. &lt; 2015,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14%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 volumen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vendido, USD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46 millones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 para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sector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cacaotero. </a:t>
            </a:r>
          </a:p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(Anecacao, 2016). </a:t>
            </a:r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Conector recto de flecha 40"/>
          <p:cNvCxnSpPr/>
          <p:nvPr/>
        </p:nvCxnSpPr>
        <p:spPr>
          <a:xfrm flipH="1">
            <a:off x="8945789" y="4430332"/>
            <a:ext cx="3348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Imagen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07" y="3684979"/>
            <a:ext cx="1452608" cy="1936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CuadroTexto 42"/>
          <p:cNvSpPr txBox="1"/>
          <p:nvPr/>
        </p:nvSpPr>
        <p:spPr>
          <a:xfrm>
            <a:off x="7214137" y="5656581"/>
            <a:ext cx="274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 Producción 90% .</a:t>
            </a:r>
          </a:p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(Sánchez &amp; Garcés, 2012). </a:t>
            </a:r>
          </a:p>
        </p:txBody>
      </p:sp>
    </p:spTree>
    <p:extLst>
      <p:ext uri="{BB962C8B-B14F-4D97-AF65-F5344CB8AC3E}">
        <p14:creationId xmlns:p14="http://schemas.microsoft.com/office/powerpoint/2010/main" val="34778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097280" y="1422215"/>
            <a:ext cx="1636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Chereles sanos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6653" y="1791547"/>
            <a:ext cx="10435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Cuadro 8.</a:t>
            </a:r>
            <a:r>
              <a:rPr lang="es-ES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Resumen de ADEVA para la variable </a:t>
            </a:r>
            <a:r>
              <a:rPr lang="es-ES" sz="1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chereles</a:t>
            </a:r>
            <a:r>
              <a:rPr lang="es-ES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sanos en el cultivo de Cacao, en los cinco meses de la investigación</a:t>
            </a:r>
            <a:endParaRPr lang="es-ES" sz="16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104769"/>
              </p:ext>
            </p:extLst>
          </p:nvPr>
        </p:nvGraphicFramePr>
        <p:xfrm>
          <a:off x="346653" y="2243368"/>
          <a:ext cx="9849589" cy="390944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3071"/>
                <a:gridCol w="805104"/>
                <a:gridCol w="848030"/>
                <a:gridCol w="760424"/>
                <a:gridCol w="760424"/>
                <a:gridCol w="672817"/>
                <a:gridCol w="672817"/>
                <a:gridCol w="672817"/>
                <a:gridCol w="672817"/>
                <a:gridCol w="672817"/>
                <a:gridCol w="672817"/>
                <a:gridCol w="672817"/>
                <a:gridCol w="672817"/>
              </a:tblGrid>
              <a:tr h="2951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 de Variación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Grados de Libertad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Cuadrados  Medios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095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Línea Base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Bloque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41,54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55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0,39ns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32,36ns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7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 VS Resto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8,19*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1,78ns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39,68ns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22,02ns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787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 VS Sil+Tria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10,85ns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40,28ns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52,22ns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098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Sil,Sil+Tria,Biol Foll;Biol Suelo VS Protectante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0,0004ns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13,22ns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39,07ns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24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 foll VS Biol Suelo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24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Biológicos VS Protectante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0,00024ns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0,0047ns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21,95ns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25,52ns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14,45ns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55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55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 (%)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74,35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58,37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135,45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156,69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70,24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46,74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0353966" y="3544323"/>
            <a:ext cx="16560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Funder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al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(2017), procesos c, </a:t>
            </a:r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ff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f &gt; 25º C, inhiben &lt;22ºC</a:t>
            </a:r>
            <a:endParaRPr lang="es-ES" sz="1400" dirty="0"/>
          </a:p>
        </p:txBody>
      </p:sp>
      <p:sp>
        <p:nvSpPr>
          <p:cNvPr id="8" name="Rectángulo 7"/>
          <p:cNvSpPr/>
          <p:nvPr/>
        </p:nvSpPr>
        <p:spPr>
          <a:xfrm>
            <a:off x="10427756" y="2316659"/>
            <a:ext cx="1582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P.M 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aplicadas  no influyen CHS</a:t>
            </a:r>
            <a:endParaRPr lang="es-ES" sz="1400" dirty="0"/>
          </a:p>
        </p:txBody>
      </p:sp>
      <p:sp>
        <p:nvSpPr>
          <p:cNvPr id="9" name="Rectángulo 8"/>
          <p:cNvSpPr/>
          <p:nvPr/>
        </p:nvSpPr>
        <p:spPr>
          <a:xfrm>
            <a:off x="10427756" y="2930491"/>
            <a:ext cx="1582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&gt; 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CHS condiciones climáticas</a:t>
            </a:r>
            <a:endParaRPr lang="es-ES" sz="1400" dirty="0"/>
          </a:p>
        </p:txBody>
      </p:sp>
      <p:sp>
        <p:nvSpPr>
          <p:cNvPr id="11" name="Rectángulo 10"/>
          <p:cNvSpPr/>
          <p:nvPr/>
        </p:nvSpPr>
        <p:spPr>
          <a:xfrm>
            <a:off x="10522289" y="4498430"/>
            <a:ext cx="1669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(INAMHI, 2017), =&lt; 25ºC. </a:t>
            </a:r>
            <a:endParaRPr lang="es-ES" sz="1400" dirty="0"/>
          </a:p>
        </p:txBody>
      </p:sp>
      <p:cxnSp>
        <p:nvCxnSpPr>
          <p:cNvPr id="13" name="Conector recto 12"/>
          <p:cNvCxnSpPr/>
          <p:nvPr/>
        </p:nvCxnSpPr>
        <p:spPr>
          <a:xfrm>
            <a:off x="3471137" y="3302759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4210391" y="3302759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4974665" y="3302759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5564192" y="3302759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6273476" y="3302759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996808" y="3302759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7597309" y="3302759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8293346" y="3305034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8975733" y="3302759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9671769" y="3302759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0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097280" y="1402851"/>
            <a:ext cx="137954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Cherele</a:t>
            </a:r>
            <a:r>
              <a:rPr lang="es-ES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wilt</a:t>
            </a:r>
            <a:endParaRPr lang="es-ES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69483" y="1737360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Cuadro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6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Resumen de ADEVA para la variable </a:t>
            </a:r>
            <a:r>
              <a:rPr lang="es-EC" sz="1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cherele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wilt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el cultivo de Cacao, en los cinco meses de la investigación.  </a:t>
            </a:r>
            <a:endParaRPr lang="es-ES" sz="105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929421"/>
              </p:ext>
            </p:extLst>
          </p:nvPr>
        </p:nvGraphicFramePr>
        <p:xfrm>
          <a:off x="368488" y="2269560"/>
          <a:ext cx="9376016" cy="40897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41877"/>
                <a:gridCol w="822790"/>
                <a:gridCol w="585327"/>
                <a:gridCol w="586203"/>
                <a:gridCol w="691354"/>
                <a:gridCol w="691354"/>
                <a:gridCol w="691354"/>
                <a:gridCol w="691354"/>
                <a:gridCol w="691354"/>
                <a:gridCol w="691354"/>
                <a:gridCol w="691354"/>
                <a:gridCol w="691354"/>
                <a:gridCol w="608987"/>
              </a:tblGrid>
              <a:tr h="33958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 de Variación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Grados de Libertad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Cuadrados  Medios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8846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Línea Base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Bloque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5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78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 VS Resto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53,33ns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93,35*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 VS Sil+Tria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6,47ns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15,35*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63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Sil,Sil+Tria,Biol Foll,Biol Suelo VS Protectante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 foll VS Biol Suelo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4,34ns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19,38ns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6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Biológicos VS Protectante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0,49ns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11,86ns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3,33ns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6,46ns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3,61ns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8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3,37ns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8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 (%)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37,66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72,62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114,39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115,37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163,84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150,78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0138580" y="1866686"/>
            <a:ext cx="2053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P.M 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aplicadas  no influyen CHW</a:t>
            </a:r>
            <a:endParaRPr lang="es-ES" sz="1400" dirty="0"/>
          </a:p>
        </p:txBody>
      </p:sp>
      <p:sp>
        <p:nvSpPr>
          <p:cNvPr id="9" name="Rectángulo 8"/>
          <p:cNvSpPr/>
          <p:nvPr/>
        </p:nvSpPr>
        <p:spPr>
          <a:xfrm>
            <a:off x="10138581" y="2381682"/>
            <a:ext cx="2053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Porras &amp; </a:t>
            </a:r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Sanchez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(1991),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desorden fisiológico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119474" y="3188117"/>
            <a:ext cx="20724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CHW </a:t>
            </a:r>
            <a:r>
              <a:rPr lang="es-E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df</a:t>
            </a:r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competencia de los frutos y los nuevos brotes por alimento y agua suministrados por la planta.</a:t>
            </a:r>
            <a:endParaRPr lang="es-ES" sz="1400" dirty="0"/>
          </a:p>
        </p:txBody>
      </p:sp>
      <p:sp>
        <p:nvSpPr>
          <p:cNvPr id="12" name="Rectángulo 11"/>
          <p:cNvSpPr/>
          <p:nvPr/>
        </p:nvSpPr>
        <p:spPr>
          <a:xfrm>
            <a:off x="10209035" y="4425439"/>
            <a:ext cx="19123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Bustos, (2017),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variaciones de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influyen afectación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chereles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se comprueba organismo patógeno, pues se cree que es + </a:t>
            </a:r>
            <a:r>
              <a:rPr lang="es-E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3075352" y="3480180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3746367" y="3480181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4442403" y="3480180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5168407" y="3480180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5877691" y="3480180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601023" y="3480180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7201524" y="3480180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897561" y="3482455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8579948" y="3480180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9275984" y="3480180"/>
            <a:ext cx="363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9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097280" y="1368028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Escoba de bruja </a:t>
            </a:r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431037"/>
              </p:ext>
            </p:extLst>
          </p:nvPr>
        </p:nvGraphicFramePr>
        <p:xfrm>
          <a:off x="769732" y="2620369"/>
          <a:ext cx="9815473" cy="289332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74359"/>
                <a:gridCol w="650462"/>
                <a:gridCol w="861659"/>
                <a:gridCol w="861659"/>
                <a:gridCol w="754286"/>
                <a:gridCol w="754286"/>
                <a:gridCol w="685068"/>
                <a:gridCol w="754286"/>
                <a:gridCol w="754286"/>
                <a:gridCol w="754286"/>
                <a:gridCol w="665546"/>
                <a:gridCol w="672645"/>
                <a:gridCol w="672645"/>
              </a:tblGrid>
              <a:tr h="72868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 de variación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Grados de libertad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Cuadrados  medios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106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Línea base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Bloque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164,93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2387,15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173,61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104,17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69,44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373,26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95,49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486,11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26,04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26,04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26,04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87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 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838,54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5213,54**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541,67ns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354,17ns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687,5*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421,88*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588,54ns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229,17ns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26,04ns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26,04ns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26,04ns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22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 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227,43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574,65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194,44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354,17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173,61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102,43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157,99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215,28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26,04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26,04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26,04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22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373039" y="1846543"/>
            <a:ext cx="9644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Cuadro 10.</a:t>
            </a:r>
            <a:r>
              <a:rPr lang="es-EC" sz="16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Resumen de ADEVA para la variable </a:t>
            </a:r>
            <a:r>
              <a:rPr lang="es-EC" sz="1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cherele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wilt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el cultivo de Cacao, en los cinco meses de la investigación.  </a:t>
            </a:r>
            <a:endParaRPr lang="es-ES" sz="105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3389250" y="4858603"/>
            <a:ext cx="5003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6428206" y="4858603"/>
            <a:ext cx="5185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5670811" y="4858603"/>
            <a:ext cx="477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37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929806050"/>
              </p:ext>
            </p:extLst>
          </p:nvPr>
        </p:nvGraphicFramePr>
        <p:xfrm>
          <a:off x="179916" y="194679"/>
          <a:ext cx="6016167" cy="261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236560" y="2478838"/>
            <a:ext cx="57411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4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es-EC" sz="14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Prueba de Duncan al 5% para la variable Escoba de bruja en el Cultivo de Cacao, en la primera evaluación.</a:t>
            </a:r>
            <a:endParaRPr lang="es-E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053483018"/>
              </p:ext>
            </p:extLst>
          </p:nvPr>
        </p:nvGraphicFramePr>
        <p:xfrm>
          <a:off x="5923128" y="139140"/>
          <a:ext cx="6296131" cy="2645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6532728" y="2478838"/>
            <a:ext cx="5659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14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s-EC" sz="14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4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Duncan al 5% para la variable Escoba de bruja en el Cultivo de Cacao, en la cuarta  evaluación.</a:t>
            </a:r>
            <a:endParaRPr lang="es-E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519674149"/>
              </p:ext>
            </p:extLst>
          </p:nvPr>
        </p:nvGraphicFramePr>
        <p:xfrm>
          <a:off x="2281734" y="3217501"/>
          <a:ext cx="7080630" cy="2651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ángulo 8"/>
          <p:cNvSpPr/>
          <p:nvPr/>
        </p:nvSpPr>
        <p:spPr>
          <a:xfrm>
            <a:off x="2324669" y="5560410"/>
            <a:ext cx="68739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C" sz="14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es-EC" sz="14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i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Prueba de Duncan al 5% para la variable Escoba de bruja en el Cultivo de Cacao, en la quinta evaluación.</a:t>
            </a:r>
            <a:endParaRPr lang="es-E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351128" y="1419368"/>
            <a:ext cx="423081" cy="409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/>
          <p:nvPr/>
        </p:nvCxnSpPr>
        <p:spPr>
          <a:xfrm>
            <a:off x="2210938" y="1787859"/>
            <a:ext cx="227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3043448" y="1624084"/>
            <a:ext cx="227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3891888" y="1571772"/>
            <a:ext cx="227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4710753" y="1571772"/>
            <a:ext cx="227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5534168" y="1571772"/>
            <a:ext cx="227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>
            <a:off x="7058167" y="1419367"/>
            <a:ext cx="423081" cy="409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>
            <a:off x="7906607" y="1421646"/>
            <a:ext cx="423081" cy="409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11384508" y="1012213"/>
            <a:ext cx="509520" cy="55955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1" name="Elipse 20"/>
          <p:cNvSpPr/>
          <p:nvPr/>
        </p:nvSpPr>
        <p:spPr>
          <a:xfrm>
            <a:off x="8755047" y="1344303"/>
            <a:ext cx="509520" cy="55955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10536068" y="1139587"/>
            <a:ext cx="509520" cy="55955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/>
          <p:cNvSpPr/>
          <p:nvPr/>
        </p:nvSpPr>
        <p:spPr>
          <a:xfrm>
            <a:off x="3543870" y="4683457"/>
            <a:ext cx="423081" cy="409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/>
          <p:cNvSpPr/>
          <p:nvPr/>
        </p:nvSpPr>
        <p:spPr>
          <a:xfrm>
            <a:off x="4499212" y="4712501"/>
            <a:ext cx="423081" cy="409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/>
          <p:cNvSpPr/>
          <p:nvPr/>
        </p:nvSpPr>
        <p:spPr>
          <a:xfrm>
            <a:off x="8432043" y="4246770"/>
            <a:ext cx="507241" cy="43668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5488677" y="4303068"/>
            <a:ext cx="489042" cy="555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6500885" y="4326773"/>
            <a:ext cx="423081" cy="53278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88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96036" y="4376238"/>
            <a:ext cx="8656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29</a:t>
            </a:r>
            <a:r>
              <a:rPr lang="es-E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Presencia de Escoba de bruja en los tratamientos </a:t>
            </a:r>
            <a:endParaRPr lang="es-ES" sz="1600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581315"/>
              </p:ext>
            </p:extLst>
          </p:nvPr>
        </p:nvGraphicFramePr>
        <p:xfrm>
          <a:off x="425355" y="638032"/>
          <a:ext cx="7203744" cy="3887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8206855" y="374261"/>
            <a:ext cx="3530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Duncan al 5% &lt; escoba de bruja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8187750" y="1055975"/>
            <a:ext cx="4062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T5 (</a:t>
            </a:r>
            <a:r>
              <a:rPr lang="es-E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Protectantes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&lt;3,13%; T3(Biol. </a:t>
            </a:r>
            <a:r>
              <a:rPr lang="es-E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Foll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)&gt; 16,25% 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8206855" y="1875421"/>
            <a:ext cx="3945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ICA, (2012),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manejo técnico del cultivo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206855" y="2417868"/>
            <a:ext cx="36567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(Porras &amp; </a:t>
            </a:r>
            <a:r>
              <a:rPr lang="es-E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Sanchez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1991), CQ , 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elongación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(crecimiento) de los tejidos y a la ausencia de un fungicida efectivo para controlar el crecimiento del micelio dentro de los tejidos de la planta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714697" y="2496090"/>
            <a:ext cx="545911" cy="5064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5638798" y="558928"/>
            <a:ext cx="611877" cy="497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22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1"/>
      <p:bldP spid="10" grpId="2"/>
      <p:bldP spid="11" grpId="0" animBg="1"/>
      <p:bldP spid="11" grpId="1" animBg="1"/>
      <p:bldP spid="12" grpId="0" animBg="1"/>
      <p:bldP spid="1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669509"/>
              </p:ext>
            </p:extLst>
          </p:nvPr>
        </p:nvGraphicFramePr>
        <p:xfrm>
          <a:off x="727882" y="2879914"/>
          <a:ext cx="9179483" cy="21597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19017"/>
                <a:gridCol w="788726"/>
                <a:gridCol w="1152529"/>
                <a:gridCol w="1492078"/>
                <a:gridCol w="106715"/>
                <a:gridCol w="1041932"/>
                <a:gridCol w="1389243"/>
                <a:gridCol w="1389243"/>
              </a:tblGrid>
              <a:tr h="398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Tratamientos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I.S (g)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Almdras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P.Mazorca (g)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M/Planta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P(lb)/Planta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 (lb)/Trata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146,92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9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Silicio. Foliar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81,09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242,86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79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Sil.Fol+Triazol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1,54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241,24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79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Biologico Foliar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1,64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282,75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79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Biologico suelo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1,67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80,72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261,98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79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Protectante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3,32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212,68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097280" y="1422215"/>
            <a:ext cx="221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Datos de Producción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64359" y="1809289"/>
            <a:ext cx="9139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Cuadro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s-EC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Descripción del Índice de semilla, numero de almendras por mazorca y numero de mazorca por planta</a:t>
            </a:r>
            <a:r>
              <a:rPr lang="es-EC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1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2620370" y="4476466"/>
            <a:ext cx="600502" cy="286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2620370" y="4189863"/>
            <a:ext cx="600502" cy="286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7481246" y="4189862"/>
            <a:ext cx="625523" cy="286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8739114" y="4148918"/>
            <a:ext cx="855262" cy="286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8752762" y="3276994"/>
            <a:ext cx="855262" cy="28660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69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097280" y="1422215"/>
            <a:ext cx="2678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Costo /Beneficio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52609" y="1791547"/>
            <a:ext cx="4804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Cuadro 16.</a:t>
            </a:r>
            <a:r>
              <a:rPr lang="es-EC" sz="16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Beneficio-Costo de los tratamientos en USD</a:t>
            </a:r>
            <a:endParaRPr lang="es-ES" sz="105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8445082" y="5790111"/>
            <a:ext cx="805218" cy="55273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975626"/>
              </p:ext>
            </p:extLst>
          </p:nvPr>
        </p:nvGraphicFramePr>
        <p:xfrm>
          <a:off x="1097280" y="2054992"/>
          <a:ext cx="9855255" cy="476753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55368"/>
                <a:gridCol w="1681289"/>
                <a:gridCol w="1681289"/>
                <a:gridCol w="1235277"/>
                <a:gridCol w="1235277"/>
                <a:gridCol w="830807"/>
                <a:gridCol w="867974"/>
                <a:gridCol w="867974"/>
              </a:tblGrid>
              <a:tr h="1499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TRATAMIENTOS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1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Cantidad/ha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Labisinergic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</a:t>
                      </a: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Labisinergic  (lt)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149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Aval( lt)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149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Nusoil(lt)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149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Nusoil(lt)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299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Abono orgánico (qq)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51,25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256,25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149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Labicuper( lt)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299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Recursos físicos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299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Recursos humanos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149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Transporte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149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costo/ha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344,25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488,39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511,61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469,81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664,56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400,30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37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9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Cosecha lb/ha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1882,43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3111,63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3090,93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3622,76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3356,68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2724,94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149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Venta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1468,29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2427,07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2410,93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2825,75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2618,21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2125,45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37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299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Análisis Económico 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1124,04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1938,68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1899,32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2355,94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1953,65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1725,15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42434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Relación costo /beneficio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4,26519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4,969533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4,712405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6,014634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3,93975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5,309592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0" marR="340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90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8034" y="1737360"/>
            <a:ext cx="10867193" cy="425131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Las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labores culturales combinadas con los controles fitosanitarios permitieron tener mejores resultados en cuanto a control de enfermedades y sanidad de la mazorca.</a:t>
            </a: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Los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tratamientos T5 (</a:t>
            </a:r>
            <a:r>
              <a:rPr lang="es-E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Protectantes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y el T2 (Silicio Foliar + </a:t>
            </a:r>
            <a:r>
              <a:rPr lang="es-E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Triazoles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permitieron   tener menores porcentajes de incidencia de monilla en comparación con el Testigo, bajaron la incidencia del 2,9% al 0,78  %  </a:t>
            </a: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El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mazorcas sanas aumentó del 76,3% al 93,85% al final del ensayo, con el T5 (</a:t>
            </a:r>
            <a:r>
              <a:rPr lang="es-E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Protectantes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se logró el 95,24% de mazorcas sanas en comparación con el Testigo 75,12%. </a:t>
            </a: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El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 T5 es el tratamiento con menor porcentaje de mazorca negra 4,29%, seguido del T2 (Silicio Foliar + </a:t>
            </a:r>
            <a:r>
              <a:rPr lang="es-E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Triazoles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4,46% en comparación con el T0 (Testigo) 16,42%, reduciendo del 20,29% al  5,55 % su incidencia. </a:t>
            </a:r>
          </a:p>
        </p:txBody>
      </p:sp>
    </p:spTree>
    <p:extLst>
      <p:ext uri="{BB962C8B-B14F-4D97-AF65-F5344CB8AC3E}">
        <p14:creationId xmlns:p14="http://schemas.microsoft.com/office/powerpoint/2010/main" val="230307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7314" y="1832287"/>
            <a:ext cx="10547873" cy="402336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El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</a:t>
            </a:r>
            <a:r>
              <a:rPr lang="es-E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chereles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sanos no se vio influenciado por las prácticas de manejo realizadas, la obtención de una mayor cantidad de </a:t>
            </a:r>
            <a:r>
              <a:rPr lang="es-E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chereles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depende de otros factores como los climáticos: disponibilidad de agua, variaciones de temperatura. </a:t>
            </a: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El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escoba de bruja no se vio influenciado por los tratamientos planteados, existió variabilidad entre ellos a lo largo de la investigación, para disminuir la presencia de escoba de bruja debemos realizar podas sanitarias </a:t>
            </a: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El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 aplicación de Biológicos suelo es el tratamiento que presento mayor índice de semilla 1,67 g.</a:t>
            </a: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relación costo-beneficio muestra que el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 (Biológicos Follaje) permite incrementar la frontera de eficiencia en el uso de inputs y la obtención de una mayor utilidad, obteniendo por hectárea una ganancia de 2355,94  $.</a:t>
            </a:r>
            <a:endPara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9558" y="1845734"/>
            <a:ext cx="10596122" cy="402336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Se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recomienda aplicar </a:t>
            </a:r>
            <a:r>
              <a:rPr lang="es-E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Nusoil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foliar (5 cc/litro) para mejorar los rendimientos y sanidad del cultivo, con la ventaja de que al estar compuesto de microorganismos activos tiene mejor </a:t>
            </a:r>
            <a:r>
              <a:rPr lang="es-E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residualidad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biológica. </a:t>
            </a:r>
            <a:endParaRPr lang="es-E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Evaluar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efectos de las prácticas de manejo integrado evaluadas en esta investigación en la época </a:t>
            </a: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lluviosa.</a:t>
            </a: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Las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labores culturales como la recolección de mazorcas enfermas deben ir acompañadas de controles fitosanitarios para reducir la incidencia de las enfermedades dentro del cultivo. </a:t>
            </a:r>
            <a:endParaRPr lang="es-E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Realizar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 podas fitosanitarias durante el año para controlar la presencia de escoba de bruja, así como podas de mantenimiento para mejorar la aireación y entrada de luz a la </a:t>
            </a: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planta.</a:t>
            </a:r>
          </a:p>
          <a:p>
            <a:pPr algn="just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Realizar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correctos planes de fertilización en los cuales se debe incluir el silicio, para desarrollar mayores defensas en la planta frente al ataque de patógenos. </a:t>
            </a:r>
          </a:p>
          <a:p>
            <a:pPr algn="just">
              <a:lnSpc>
                <a:spcPct val="150000"/>
              </a:lnSpc>
            </a:pPr>
            <a:endPara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INTRODUCCION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3112" y="2400419"/>
            <a:ext cx="203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Mercado  productos biológicos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2376861" y="2723585"/>
            <a:ext cx="63679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3102881" y="1990490"/>
            <a:ext cx="3912051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Peralvo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Saavedra, (2006) </a:t>
            </a:r>
            <a:r>
              <a:rPr lang="es-ES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subtilis</a:t>
            </a:r>
            <a:r>
              <a:rPr lang="es-E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80% la incidencia de monilla</a:t>
            </a:r>
          </a:p>
          <a:p>
            <a:pPr algn="just">
              <a:spcAft>
                <a:spcPts val="800"/>
              </a:spcAft>
            </a:pP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Robles (2008) </a:t>
            </a:r>
            <a:r>
              <a:rPr lang="es-ES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subtilis</a:t>
            </a:r>
            <a:r>
              <a:rPr lang="es-E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Pseudomas</a:t>
            </a:r>
            <a:r>
              <a:rPr lang="es-E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cepacia</a:t>
            </a:r>
            <a:r>
              <a:rPr lang="es-E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 cantidad de almendras dañadas 143,6 -144,7 mientras que utilizando agroquímicos su promedio fue 207,6.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84" t="10620" r="7378" b="13061"/>
          <a:stretch/>
        </p:blipFill>
        <p:spPr>
          <a:xfrm>
            <a:off x="322515" y="3709809"/>
            <a:ext cx="1549529" cy="1338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48022" t="29110" r="-233" b="8422"/>
          <a:stretch/>
        </p:blipFill>
        <p:spPr>
          <a:xfrm>
            <a:off x="2138068" y="4032975"/>
            <a:ext cx="1751178" cy="1481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ángulo 9"/>
          <p:cNvSpPr/>
          <p:nvPr/>
        </p:nvSpPr>
        <p:spPr>
          <a:xfrm>
            <a:off x="7498057" y="1901172"/>
            <a:ext cx="3944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Empleo microorganismos - </a:t>
            </a:r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Trichoderma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675628" y="2766401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Monilla - Escoba de bruja - </a:t>
            </a:r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Phythoptora</a:t>
            </a:r>
            <a:endParaRPr lang="es-E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675628" y="3734543"/>
            <a:ext cx="3606085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-Reduce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 esporulación sobre la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mazorca.</a:t>
            </a: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-Puede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establecerse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cuatro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meses sobre los cojinetes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florales.</a:t>
            </a: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-Bajar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costos de producción y reducir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frecuencia de aplicación de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pesticidas. </a:t>
            </a:r>
          </a:p>
          <a:p>
            <a:pPr algn="just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(Hidalgo &amp; Suarez, 2004). 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9470264" y="3258355"/>
            <a:ext cx="0" cy="404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9470612" y="2400419"/>
            <a:ext cx="0" cy="32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32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>
          <a:xfrm>
            <a:off x="1097280" y="4510212"/>
            <a:ext cx="11091949" cy="1412916"/>
          </a:xfrm>
        </p:spPr>
        <p:txBody>
          <a:bodyPr>
            <a:noAutofit/>
          </a:bodyPr>
          <a:lstStyle/>
          <a:p>
            <a:r>
              <a:rPr lang="es-E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 POR SU ATENCION</a:t>
            </a:r>
          </a:p>
        </p:txBody>
      </p:sp>
    </p:spTree>
    <p:extLst>
      <p:ext uri="{BB962C8B-B14F-4D97-AF65-F5344CB8AC3E}">
        <p14:creationId xmlns:p14="http://schemas.microsoft.com/office/powerpoint/2010/main" val="11513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4405143" y="441107"/>
            <a:ext cx="2575775" cy="6954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ector recto 6"/>
          <p:cNvCxnSpPr>
            <a:stCxn id="5" idx="1"/>
          </p:cNvCxnSpPr>
          <p:nvPr/>
        </p:nvCxnSpPr>
        <p:spPr>
          <a:xfrm flipH="1">
            <a:off x="824816" y="788837"/>
            <a:ext cx="358032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>
            <a:off x="824816" y="788837"/>
            <a:ext cx="10606" cy="24600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835422" y="1635617"/>
            <a:ext cx="4782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ángulo redondeado 12"/>
          <p:cNvSpPr/>
          <p:nvPr/>
        </p:nvSpPr>
        <p:spPr>
          <a:xfrm>
            <a:off x="1313645" y="1326524"/>
            <a:ext cx="2253803" cy="6181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4021429" y="1495029"/>
            <a:ext cx="6903076" cy="120610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 seis  prácticas  de manejo integrado de enfermedades vasculares del cacao (</a:t>
            </a:r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Theobroma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cacao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CCN-51)”.</a:t>
            </a: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recto de flecha 22"/>
          <p:cNvCxnSpPr>
            <a:endCxn id="24" idx="1"/>
          </p:cNvCxnSpPr>
          <p:nvPr/>
        </p:nvCxnSpPr>
        <p:spPr>
          <a:xfrm>
            <a:off x="806824" y="3248875"/>
            <a:ext cx="5454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ángulo redondeado 23"/>
          <p:cNvSpPr/>
          <p:nvPr/>
        </p:nvSpPr>
        <p:spPr>
          <a:xfrm>
            <a:off x="1352282" y="2939782"/>
            <a:ext cx="2253803" cy="6181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onector recto 26"/>
          <p:cNvCxnSpPr>
            <a:stCxn id="24" idx="2"/>
          </p:cNvCxnSpPr>
          <p:nvPr/>
        </p:nvCxnSpPr>
        <p:spPr>
          <a:xfrm flipH="1">
            <a:off x="2459865" y="3557968"/>
            <a:ext cx="19319" cy="21970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2479183" y="3812149"/>
            <a:ext cx="15519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ángulo redondeado 29"/>
          <p:cNvSpPr/>
          <p:nvPr/>
        </p:nvSpPr>
        <p:spPr>
          <a:xfrm>
            <a:off x="4021429" y="3256248"/>
            <a:ext cx="6922394" cy="8135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directo de cinco  alternativas de control sobre la prevención y manejo de enfermedades del cultivo de cacao.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4050406" y="4268813"/>
            <a:ext cx="6922394" cy="85538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Medir los niveles de producción de almendras de cacao de cada tratamiento.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4050406" y="5300897"/>
            <a:ext cx="6922394" cy="90826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la relación Costo/Beneficio de los tratamientos aplicados</a:t>
            </a: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Conector recto de flecha 32"/>
          <p:cNvCxnSpPr/>
          <p:nvPr/>
        </p:nvCxnSpPr>
        <p:spPr>
          <a:xfrm>
            <a:off x="2479183" y="4696505"/>
            <a:ext cx="15519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endCxn id="32" idx="1"/>
          </p:cNvCxnSpPr>
          <p:nvPr/>
        </p:nvCxnSpPr>
        <p:spPr>
          <a:xfrm>
            <a:off x="2479183" y="5750933"/>
            <a:ext cx="1571223" cy="4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2522106" y="2305322"/>
            <a:ext cx="1508982" cy="58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>
            <a:off x="2522106" y="1944710"/>
            <a:ext cx="1" cy="3606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7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5916" y="0"/>
            <a:ext cx="10058400" cy="1450757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948066" y="1737360"/>
            <a:ext cx="2910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Ubicación Política.</a:t>
            </a:r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Provincia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	Santo Domingo de los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Tsáchilas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Cantón:	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Santo Domingo </a:t>
            </a:r>
          </a:p>
          <a:p>
            <a:pPr algn="just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Parroquia: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	 Valle Hermoso</a:t>
            </a:r>
          </a:p>
          <a:p>
            <a:pPr algn="just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Sector: 	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Vía recinto Cristóbal Colon km 6</a:t>
            </a:r>
          </a:p>
          <a:p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6477334" y="1526322"/>
            <a:ext cx="2377574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Ubicación Geográfica.</a:t>
            </a:r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7666121" y="4342479"/>
            <a:ext cx="480395" cy="4355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948066" y="4039191"/>
            <a:ext cx="2910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Ubicación ecológica </a:t>
            </a:r>
          </a:p>
          <a:p>
            <a:pPr algn="just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Zona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vida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bosque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húmedo tropical (</a:t>
            </a:r>
            <a:r>
              <a:rPr lang="es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-T). </a:t>
            </a: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Altitud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380 msnm</a:t>
            </a: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Temperatura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s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3200 mm</a:t>
            </a:r>
          </a:p>
          <a:p>
            <a:pPr algn="just"/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841" t="24632" r="14116" b="13402"/>
          <a:stretch/>
        </p:blipFill>
        <p:spPr>
          <a:xfrm>
            <a:off x="5505857" y="1895077"/>
            <a:ext cx="6381148" cy="4532922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0135685" y="5193352"/>
            <a:ext cx="1287876" cy="8468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Tesis cacao</a:t>
            </a:r>
            <a:endParaRPr lang="es-ES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85189" t="69190" r="8279" b="20488"/>
          <a:stretch/>
        </p:blipFill>
        <p:spPr>
          <a:xfrm>
            <a:off x="10135685" y="4039191"/>
            <a:ext cx="1309952" cy="1163566"/>
          </a:xfrm>
          <a:prstGeom prst="rect">
            <a:avLst/>
          </a:prstGeom>
        </p:spPr>
      </p:pic>
      <p:cxnSp>
        <p:nvCxnSpPr>
          <p:cNvPr id="24" name="Conector recto de flecha 23"/>
          <p:cNvCxnSpPr/>
          <p:nvPr/>
        </p:nvCxnSpPr>
        <p:spPr>
          <a:xfrm>
            <a:off x="8146516" y="4322683"/>
            <a:ext cx="585360" cy="571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4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965975"/>
              </p:ext>
            </p:extLst>
          </p:nvPr>
        </p:nvGraphicFramePr>
        <p:xfrm>
          <a:off x="1493950" y="2383630"/>
          <a:ext cx="8488943" cy="338667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34168"/>
                <a:gridCol w="2754752"/>
                <a:gridCol w="3400023"/>
              </a:tblGrid>
              <a:tr h="48059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Materiales 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Insumos 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38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Vaso de medida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Cintas de color (Marcador)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Labisinergic</a:t>
                      </a:r>
                      <a:r>
                        <a:rPr lang="es-E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(Silicio soluble)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6737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Herramientas menores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Fungicida </a:t>
                      </a:r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 ( NUSOIL)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0107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Tijera </a:t>
                      </a:r>
                      <a:r>
                        <a:rPr lang="es-E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Felco</a:t>
                      </a:r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#2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Desmalezadora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Fungicidas </a:t>
                      </a:r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Químicos Aval (</a:t>
                      </a:r>
                      <a:r>
                        <a:rPr lang="pt-BR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Triazoles</a:t>
                      </a:r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pt-BR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Labicuper</a:t>
                      </a:r>
                      <a:r>
                        <a:rPr lang="pt-BR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</a:tcPr>
                </a:tc>
              </a:tr>
              <a:tr h="172914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Podadora de altura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Bomba de mochila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Fertilizantes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2914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Bomba electrostática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Bomba a motor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2914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Cámara fotográfica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Balanza </a:t>
                      </a:r>
                      <a:r>
                        <a:rPr lang="es-E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gramera</a:t>
                      </a:r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0025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Piola 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de oficina</a:t>
                      </a:r>
                    </a:p>
                    <a:p>
                      <a:pPr algn="just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335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Microscopio de bolsillo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493950" y="1918952"/>
            <a:ext cx="610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Cuadro 1.    Materiales e insumos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TRATAMIENTOS A COMPARAR </a:t>
            </a:r>
            <a:endParaRPr lang="es-E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300767" y="3366776"/>
          <a:ext cx="6502700" cy="199955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84844"/>
                <a:gridCol w="1199647"/>
                <a:gridCol w="4018209"/>
              </a:tblGrid>
              <a:tr h="297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83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días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Remoción y eliminación de mazorcas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83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C/30 días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Silicio foliar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83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C/30 días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Silicio + Aval ( Triazoles 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83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C/21 días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Biológicos follaje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83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C/30 días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Biológicos al suelo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83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C21/ días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Rotación de fungicidas (</a:t>
                      </a:r>
                      <a:r>
                        <a:rPr lang="es-E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Protectantes</a:t>
                      </a: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y sistémicos)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300767" y="5422005"/>
            <a:ext cx="6167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 DE DISEÑO: Diseño de bloques completos al azar DBCA</a:t>
            </a: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REPETICIONES: 4 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10614" y="2897747"/>
            <a:ext cx="712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Cuadro 2.      Descripción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los tratamientos evaluados en la investigación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210614" y="1994388"/>
            <a:ext cx="9556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Factores a probar: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factor que se probó fue  la aplicación de cinco prácticas de manejo integrado de enfermedades más un testigo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8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-35369"/>
            <a:ext cx="10058400" cy="1450757"/>
          </a:xfrm>
        </p:spPr>
        <p:txBody>
          <a:bodyPr/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CROQUIS DEL ENSAYO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512712"/>
            <a:ext cx="4923809" cy="30761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1097280" y="5588902"/>
            <a:ext cx="4414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1.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Croquis del diseño del experimento </a:t>
            </a:r>
            <a:endParaRPr lang="es-E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653085" y="2512712"/>
            <a:ext cx="4345473" cy="26604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Características de las </a:t>
            </a:r>
            <a:r>
              <a:rPr lang="es-E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UE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unidades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experimentales :24</a:t>
            </a:r>
            <a:endParaRPr lang="es-E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unidad experimental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:126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Largo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:12 m Ancho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 :10,5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 de la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UE :Rectangular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Área total del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ensayo: 3024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m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05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2487</TotalTime>
  <Words>4777</Words>
  <Application>Microsoft Office PowerPoint</Application>
  <PresentationFormat>Panorámica</PresentationFormat>
  <Paragraphs>1745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Times New Roman</vt:lpstr>
      <vt:lpstr>Retrospección</vt:lpstr>
      <vt:lpstr>Presentación de PowerPoint</vt:lpstr>
      <vt:lpstr>INTRODUCCION</vt:lpstr>
      <vt:lpstr>INTRODUCCION</vt:lpstr>
      <vt:lpstr>INTRODUCCION</vt:lpstr>
      <vt:lpstr>Presentación de PowerPoint</vt:lpstr>
      <vt:lpstr>METODOLOGÍA</vt:lpstr>
      <vt:lpstr>MATERIALES </vt:lpstr>
      <vt:lpstr>TRATAMIENTOS A COMPARAR </vt:lpstr>
      <vt:lpstr>CROQUIS DEL ENSAYO </vt:lpstr>
      <vt:lpstr>VARIABLES A MEDIR</vt:lpstr>
      <vt:lpstr>VARIABLES A MEDIR</vt:lpstr>
      <vt:lpstr>MÉTODOS ESPECÍFICOS DEL MANEJO DEL EXPERIMENTO </vt:lpstr>
      <vt:lpstr>Presentación de PowerPoint</vt:lpstr>
      <vt:lpstr>Fase de aplicación de los tratamientos.  </vt:lpstr>
      <vt:lpstr>Fase de evaluación de los tratamientos </vt:lpstr>
      <vt:lpstr>RESULTADOS </vt:lpstr>
      <vt:lpstr>RESULTADOS </vt:lpstr>
      <vt:lpstr>RESULTADOS </vt:lpstr>
      <vt:lpstr>Presentación de PowerPoint</vt:lpstr>
      <vt:lpstr>Presentación de PowerPoint</vt:lpstr>
      <vt:lpstr>Presentación de PowerPoint</vt:lpstr>
      <vt:lpstr>RESULTADOS </vt:lpstr>
      <vt:lpstr>Presentación de PowerPoint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Presentación de PowerPoint</vt:lpstr>
      <vt:lpstr>RESULTADOS</vt:lpstr>
      <vt:lpstr>RESULTADOS</vt:lpstr>
      <vt:lpstr>RESULTADOS</vt:lpstr>
      <vt:lpstr>Presentación de PowerPoint</vt:lpstr>
      <vt:lpstr>Presentación de PowerPoint</vt:lpstr>
      <vt:lpstr>RESULTADOS</vt:lpstr>
      <vt:lpstr>RESULTADOS</vt:lpstr>
      <vt:lpstr>CONCLUSIONES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Estefania Ocampo</dc:creator>
  <cp:lastModifiedBy>Estefania Ocampo</cp:lastModifiedBy>
  <cp:revision>69</cp:revision>
  <dcterms:created xsi:type="dcterms:W3CDTF">2018-02-21T15:02:55Z</dcterms:created>
  <dcterms:modified xsi:type="dcterms:W3CDTF">2018-04-17T15:50:42Z</dcterms:modified>
</cp:coreProperties>
</file>