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38"/>
  </p:notesMasterIdLst>
  <p:sldIdLst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grita" initials="N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434" autoAdjust="0"/>
  </p:normalViewPr>
  <p:slideViewPr>
    <p:cSldViewPr snapToGrid="0">
      <p:cViewPr>
        <p:scale>
          <a:sx n="81" d="100"/>
          <a:sy n="81" d="100"/>
        </p:scale>
        <p:origin x="-10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3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VER\Dropbox\CE-GEORADAR\datos-infiltrometro%20-%20c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Velocidad ajustada</c:v>
          </c:tx>
          <c:marker>
            <c:symbol val="none"/>
          </c:marker>
          <c:xVal>
            <c:numRef>
              <c:f>Hoja1!$E$99:$E$123</c:f>
              <c:numCache>
                <c:formatCode>General</c:formatCode>
                <c:ptCount val="2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80</c:v>
                </c:pt>
                <c:pt idx="15">
                  <c:v>90</c:v>
                </c:pt>
                <c:pt idx="16">
                  <c:v>100</c:v>
                </c:pt>
                <c:pt idx="17">
                  <c:v>110</c:v>
                </c:pt>
                <c:pt idx="18">
                  <c:v>120</c:v>
                </c:pt>
                <c:pt idx="19">
                  <c:v>140</c:v>
                </c:pt>
                <c:pt idx="20">
                  <c:v>160</c:v>
                </c:pt>
                <c:pt idx="21">
                  <c:v>180</c:v>
                </c:pt>
                <c:pt idx="22">
                  <c:v>200</c:v>
                </c:pt>
                <c:pt idx="23">
                  <c:v>220</c:v>
                </c:pt>
                <c:pt idx="24">
                  <c:v>240</c:v>
                </c:pt>
              </c:numCache>
            </c:numRef>
          </c:xVal>
          <c:yVal>
            <c:numRef>
              <c:f>Hoja1!$F$99:$F$123</c:f>
              <c:numCache>
                <c:formatCode>_(* #,##0.00_);_(* \(#,##0.00\);_(* "-"??_);_(@_)</c:formatCode>
                <c:ptCount val="25"/>
                <c:pt idx="0">
                  <c:v>36.151527745627043</c:v>
                </c:pt>
                <c:pt idx="1">
                  <c:v>26.384254458045127</c:v>
                </c:pt>
                <c:pt idx="2">
                  <c:v>21.944848474501679</c:v>
                </c:pt>
                <c:pt idx="3">
                  <c:v>19.255863492271896</c:v>
                </c:pt>
                <c:pt idx="4">
                  <c:v>17.399192181255092</c:v>
                </c:pt>
                <c:pt idx="5">
                  <c:v>16.015878229780554</c:v>
                </c:pt>
                <c:pt idx="6">
                  <c:v>14.932465367680321</c:v>
                </c:pt>
                <c:pt idx="7">
                  <c:v>14.053392314822387</c:v>
                </c:pt>
                <c:pt idx="8">
                  <c:v>13.321051822687938</c:v>
                </c:pt>
                <c:pt idx="9">
                  <c:v>12.698348935756748</c:v>
                </c:pt>
                <c:pt idx="10">
                  <c:v>12.160159555653548</c:v>
                </c:pt>
                <c:pt idx="11">
                  <c:v>11.688773142781224</c:v>
                </c:pt>
                <c:pt idx="12">
                  <c:v>11.271293140829139</c:v>
                </c:pt>
                <c:pt idx="13">
                  <c:v>10.898072377991847</c:v>
                </c:pt>
                <c:pt idx="14">
                  <c:v>10.256503720727572</c:v>
                </c:pt>
                <c:pt idx="15">
                  <c:v>9.7220240154613791</c:v>
                </c:pt>
                <c:pt idx="16">
                  <c:v>9.267560471454189</c:v>
                </c:pt>
                <c:pt idx="17">
                  <c:v>8.8747769174319711</c:v>
                </c:pt>
                <c:pt idx="18">
                  <c:v>8.530747775626395</c:v>
                </c:pt>
                <c:pt idx="19">
                  <c:v>7.9536753397070798</c:v>
                </c:pt>
                <c:pt idx="20">
                  <c:v>7.4854431027550827</c:v>
                </c:pt>
                <c:pt idx="21">
                  <c:v>7.0953669586532611</c:v>
                </c:pt>
                <c:pt idx="22">
                  <c:v>6.7636885335709067</c:v>
                </c:pt>
                <c:pt idx="23">
                  <c:v>6.4770256486943127</c:v>
                </c:pt>
                <c:pt idx="24">
                  <c:v>6.225944906484763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309504"/>
        <c:axId val="190311424"/>
      </c:scatterChart>
      <c:valAx>
        <c:axId val="190309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s-ES" b="0"/>
                  <a:t>Tiempo</a:t>
                </a:r>
                <a:r>
                  <a:rPr lang="es-ES" b="0" baseline="0"/>
                  <a:t> (min)</a:t>
                </a:r>
                <a:endParaRPr lang="es-ES" b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90311424"/>
        <c:crosses val="autoZero"/>
        <c:crossBetween val="midCat"/>
      </c:valAx>
      <c:valAx>
        <c:axId val="1903114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Velocidad</a:t>
                </a:r>
                <a:r>
                  <a:rPr lang="en-US" b="0" baseline="0"/>
                  <a:t> de infiltración(cm/h)</a:t>
                </a:r>
              </a:p>
            </c:rich>
          </c:tx>
          <c:overlay val="0"/>
        </c:title>
        <c:numFmt formatCode="_(* #,##0_);_(* \(#,##0\);_(* &quot;-&quot;_);_(@_)" sourceLinked="0"/>
        <c:majorTickMark val="none"/>
        <c:minorTickMark val="none"/>
        <c:tickLblPos val="nextTo"/>
        <c:crossAx val="1903095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1BB6E-2D49-4837-84C2-493C29BD9FA0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07EAAA7-98CC-4AF0-861A-8E078DDB517E}">
      <dgm:prSet phldrT="[Texto]"/>
      <dgm:spPr/>
      <dgm:t>
        <a:bodyPr/>
        <a:lstStyle/>
        <a:p>
          <a:r>
            <a:rPr lang="es-ES" dirty="0" smtClean="0"/>
            <a:t>Textura</a:t>
          </a:r>
          <a:endParaRPr lang="es-ES" dirty="0"/>
        </a:p>
      </dgm:t>
    </dgm:pt>
    <dgm:pt modelId="{17BCE744-829F-4090-BE52-82ADAF80FAF3}" type="parTrans" cxnId="{10263BA5-C5F4-4773-9B75-5B6CACCF8F98}">
      <dgm:prSet/>
      <dgm:spPr/>
      <dgm:t>
        <a:bodyPr/>
        <a:lstStyle/>
        <a:p>
          <a:endParaRPr lang="es-ES"/>
        </a:p>
      </dgm:t>
    </dgm:pt>
    <dgm:pt modelId="{C78D795B-8C86-4AF8-B6A6-3E54B2997491}" type="sibTrans" cxnId="{10263BA5-C5F4-4773-9B75-5B6CACCF8F98}">
      <dgm:prSet/>
      <dgm:spPr/>
      <dgm:t>
        <a:bodyPr/>
        <a:lstStyle/>
        <a:p>
          <a:endParaRPr lang="es-ES"/>
        </a:p>
      </dgm:t>
    </dgm:pt>
    <dgm:pt modelId="{9EC6617C-C3C8-47E0-A153-5DF9D722FFDF}">
      <dgm:prSet phldrT="[Texto]" custT="1"/>
      <dgm:spPr/>
      <dgm:t>
        <a:bodyPr/>
        <a:lstStyle/>
        <a:p>
          <a:pPr algn="just"/>
          <a:r>
            <a:rPr lang="es-ES" sz="1400" dirty="0" smtClean="0"/>
            <a:t>-Método de </a:t>
          </a:r>
          <a:r>
            <a:rPr lang="es-ES" sz="1400" dirty="0" err="1" smtClean="0"/>
            <a:t>Bouyoucos</a:t>
          </a:r>
          <a:endParaRPr lang="es-ES" sz="1400" dirty="0" smtClean="0"/>
        </a:p>
        <a:p>
          <a:pPr algn="just"/>
          <a:r>
            <a:rPr lang="es-ES" sz="1400" dirty="0" smtClean="0"/>
            <a:t>Procedimiento: </a:t>
          </a:r>
        </a:p>
        <a:p>
          <a:pPr algn="just"/>
          <a:r>
            <a:rPr lang="es-ES" sz="1400" dirty="0" smtClean="0"/>
            <a:t>-Solución: 100g suelo+900ml agua destilada+ 100 ml solución </a:t>
          </a:r>
          <a:r>
            <a:rPr lang="es-ES" sz="1400" dirty="0" err="1" smtClean="0"/>
            <a:t>calgón</a:t>
          </a:r>
          <a:r>
            <a:rPr lang="es-ES" sz="1400" dirty="0" smtClean="0"/>
            <a:t>.</a:t>
          </a:r>
        </a:p>
        <a:p>
          <a:pPr algn="just"/>
          <a:r>
            <a:rPr lang="es-ES" sz="1400" dirty="0" smtClean="0"/>
            <a:t>-Mezclar, encajar e densímetro y tomar el tiempo.</a:t>
          </a:r>
        </a:p>
        <a:p>
          <a:pPr algn="just"/>
          <a:r>
            <a:rPr lang="es-ES" sz="1400" dirty="0" smtClean="0"/>
            <a:t>-Primera lectura</a:t>
          </a:r>
          <a:r>
            <a:rPr lang="es-ES" sz="1400" dirty="0" smtClean="0">
              <a:sym typeface="Wingdings" panose="05000000000000000000" pitchFamily="2" charset="2"/>
            </a:rPr>
            <a:t>40s</a:t>
          </a:r>
        </a:p>
        <a:p>
          <a:pPr algn="just"/>
          <a:r>
            <a:rPr lang="es-ES" sz="1400" dirty="0" smtClean="0">
              <a:sym typeface="Wingdings" panose="05000000000000000000" pitchFamily="2" charset="2"/>
            </a:rPr>
            <a:t>-Segunda lectura 2h</a:t>
          </a:r>
        </a:p>
        <a:p>
          <a:pPr algn="just"/>
          <a:r>
            <a:rPr lang="es-ES" sz="1400" dirty="0" smtClean="0">
              <a:sym typeface="Wingdings" panose="05000000000000000000" pitchFamily="2" charset="2"/>
            </a:rPr>
            <a:t>-Triangulo de texturas</a:t>
          </a:r>
          <a:endParaRPr lang="es-ES" sz="1400" dirty="0"/>
        </a:p>
      </dgm:t>
    </dgm:pt>
    <dgm:pt modelId="{D53DD1DA-9A6B-4684-9BD7-6AF0BC82A472}" type="parTrans" cxnId="{D9C00AE4-85CA-4521-850F-395BAF11C622}">
      <dgm:prSet/>
      <dgm:spPr/>
      <dgm:t>
        <a:bodyPr/>
        <a:lstStyle/>
        <a:p>
          <a:endParaRPr lang="es-ES"/>
        </a:p>
      </dgm:t>
    </dgm:pt>
    <dgm:pt modelId="{11B6A4F3-B038-4DF6-BDBE-FE2E3BAF57CD}" type="sibTrans" cxnId="{D9C00AE4-85CA-4521-850F-395BAF11C622}">
      <dgm:prSet/>
      <dgm:spPr/>
      <dgm:t>
        <a:bodyPr/>
        <a:lstStyle/>
        <a:p>
          <a:endParaRPr lang="es-ES"/>
        </a:p>
      </dgm:t>
    </dgm:pt>
    <dgm:pt modelId="{C9345620-4CC0-4700-A7E4-D72AF7DAA3CF}">
      <dgm:prSet phldrT="[Texto]"/>
      <dgm:spPr/>
      <dgm:t>
        <a:bodyPr/>
        <a:lstStyle/>
        <a:p>
          <a:r>
            <a:rPr lang="es-ES" dirty="0" smtClean="0"/>
            <a:t>Materia orgánica</a:t>
          </a:r>
          <a:endParaRPr lang="es-ES" dirty="0"/>
        </a:p>
      </dgm:t>
    </dgm:pt>
    <dgm:pt modelId="{F2CB0716-DCCF-4349-967A-133B31C7EF3D}" type="parTrans" cxnId="{8277A394-6364-485B-9142-5790EBE7489D}">
      <dgm:prSet/>
      <dgm:spPr/>
      <dgm:t>
        <a:bodyPr/>
        <a:lstStyle/>
        <a:p>
          <a:endParaRPr lang="es-ES"/>
        </a:p>
      </dgm:t>
    </dgm:pt>
    <dgm:pt modelId="{24E0B59D-A67B-49DF-933E-F6EAD08D9AA0}" type="sibTrans" cxnId="{8277A394-6364-485B-9142-5790EBE7489D}">
      <dgm:prSet/>
      <dgm:spPr/>
      <dgm:t>
        <a:bodyPr/>
        <a:lstStyle/>
        <a:p>
          <a:endParaRPr lang="es-ES"/>
        </a:p>
      </dgm:t>
    </dgm:pt>
    <dgm:pt modelId="{15FC4518-8F4B-48D3-B51A-29930861652F}">
      <dgm:prSet phldrT="[Texto]" custT="1"/>
      <dgm:spPr/>
      <dgm:t>
        <a:bodyPr/>
        <a:lstStyle/>
        <a:p>
          <a:pPr algn="just"/>
          <a:r>
            <a:rPr lang="es-ES" sz="1400" dirty="0" smtClean="0"/>
            <a:t>Procedimiento: </a:t>
          </a:r>
        </a:p>
        <a:p>
          <a:pPr algn="just"/>
          <a:r>
            <a:rPr lang="es-ES" sz="1400" dirty="0" smtClean="0"/>
            <a:t>-Método de pérdida de peso por ignición</a:t>
          </a:r>
        </a:p>
        <a:p>
          <a:pPr algn="just"/>
          <a:r>
            <a:rPr lang="es-ES" sz="1400" dirty="0" smtClean="0"/>
            <a:t>Procedimiento: </a:t>
          </a:r>
        </a:p>
        <a:p>
          <a:pPr algn="just"/>
          <a:r>
            <a:rPr lang="es-ES" sz="1400" dirty="0" smtClean="0"/>
            <a:t>-Tomar el peso inicial</a:t>
          </a:r>
        </a:p>
        <a:p>
          <a:pPr algn="just"/>
          <a:r>
            <a:rPr lang="es-ES" sz="1400" dirty="0" smtClean="0"/>
            <a:t>-Secar el suelo a 75 °C por 48h</a:t>
          </a:r>
        </a:p>
        <a:p>
          <a:pPr algn="just"/>
          <a:r>
            <a:rPr lang="es-ES" sz="1400" dirty="0" smtClean="0"/>
            <a:t>-Mufla 500°C  por 5h </a:t>
          </a:r>
        </a:p>
        <a:p>
          <a:pPr algn="just"/>
          <a:r>
            <a:rPr lang="es-ES" sz="1400" dirty="0" smtClean="0"/>
            <a:t>-Tomar el peso final</a:t>
          </a:r>
          <a:endParaRPr lang="es-ES" sz="1400" dirty="0"/>
        </a:p>
      </dgm:t>
    </dgm:pt>
    <dgm:pt modelId="{B7E2EC1A-3992-4E40-B96D-53FD926374EA}" type="parTrans" cxnId="{8D13F3A3-D91A-42BD-9D0A-7AF3F6051F50}">
      <dgm:prSet/>
      <dgm:spPr/>
      <dgm:t>
        <a:bodyPr/>
        <a:lstStyle/>
        <a:p>
          <a:endParaRPr lang="es-ES"/>
        </a:p>
      </dgm:t>
    </dgm:pt>
    <dgm:pt modelId="{B73EFBA2-5B71-4670-9C22-31D3E2C0A47F}" type="sibTrans" cxnId="{8D13F3A3-D91A-42BD-9D0A-7AF3F6051F50}">
      <dgm:prSet/>
      <dgm:spPr/>
      <dgm:t>
        <a:bodyPr/>
        <a:lstStyle/>
        <a:p>
          <a:endParaRPr lang="es-ES"/>
        </a:p>
      </dgm:t>
    </dgm:pt>
    <dgm:pt modelId="{1CE8462A-0B6B-40DF-A65A-8C490BA85497}" type="pres">
      <dgm:prSet presAssocID="{71C1BB6E-2D49-4837-84C2-493C29BD9FA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7DD0352-5F2C-451A-B858-E1256EBD3739}" type="pres">
      <dgm:prSet presAssocID="{807EAAA7-98CC-4AF0-861A-8E078DDB517E}" presName="root" presStyleCnt="0"/>
      <dgm:spPr/>
    </dgm:pt>
    <dgm:pt modelId="{680930AD-4058-4AD3-BD05-10B30BF3E099}" type="pres">
      <dgm:prSet presAssocID="{807EAAA7-98CC-4AF0-861A-8E078DDB517E}" presName="rootComposite" presStyleCnt="0"/>
      <dgm:spPr/>
    </dgm:pt>
    <dgm:pt modelId="{D4FB3F30-E543-4AE4-91D9-1394A65B9DA1}" type="pres">
      <dgm:prSet presAssocID="{807EAAA7-98CC-4AF0-861A-8E078DDB517E}" presName="rootText" presStyleLbl="node1" presStyleIdx="0" presStyleCnt="2" custScaleY="52489"/>
      <dgm:spPr/>
      <dgm:t>
        <a:bodyPr/>
        <a:lstStyle/>
        <a:p>
          <a:endParaRPr lang="es-ES"/>
        </a:p>
      </dgm:t>
    </dgm:pt>
    <dgm:pt modelId="{07EBA15F-5454-4291-86A2-FCEE3D71DD12}" type="pres">
      <dgm:prSet presAssocID="{807EAAA7-98CC-4AF0-861A-8E078DDB517E}" presName="rootConnector" presStyleLbl="node1" presStyleIdx="0" presStyleCnt="2"/>
      <dgm:spPr/>
      <dgm:t>
        <a:bodyPr/>
        <a:lstStyle/>
        <a:p>
          <a:endParaRPr lang="es-ES"/>
        </a:p>
      </dgm:t>
    </dgm:pt>
    <dgm:pt modelId="{09C4574A-541D-4C86-B51D-75443FE748D9}" type="pres">
      <dgm:prSet presAssocID="{807EAAA7-98CC-4AF0-861A-8E078DDB517E}" presName="childShape" presStyleCnt="0"/>
      <dgm:spPr/>
    </dgm:pt>
    <dgm:pt modelId="{FC694DE6-8568-4398-BFB3-51A3B7D79764}" type="pres">
      <dgm:prSet presAssocID="{D53DD1DA-9A6B-4684-9BD7-6AF0BC82A472}" presName="Name13" presStyleLbl="parChTrans1D2" presStyleIdx="0" presStyleCnt="2"/>
      <dgm:spPr/>
      <dgm:t>
        <a:bodyPr/>
        <a:lstStyle/>
        <a:p>
          <a:endParaRPr lang="es-ES"/>
        </a:p>
      </dgm:t>
    </dgm:pt>
    <dgm:pt modelId="{F1895474-662B-46B2-AEAE-80ECFFD4BFCD}" type="pres">
      <dgm:prSet presAssocID="{9EC6617C-C3C8-47E0-A153-5DF9D722FFDF}" presName="childText" presStyleLbl="bgAcc1" presStyleIdx="0" presStyleCnt="2" custScaleX="306096" custScaleY="3807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409E1C-E051-424E-B0C8-381D87FC541D}" type="pres">
      <dgm:prSet presAssocID="{C9345620-4CC0-4700-A7E4-D72AF7DAA3CF}" presName="root" presStyleCnt="0"/>
      <dgm:spPr/>
    </dgm:pt>
    <dgm:pt modelId="{545D2D8C-73C5-4935-AD91-E7BC97F3E0DB}" type="pres">
      <dgm:prSet presAssocID="{C9345620-4CC0-4700-A7E4-D72AF7DAA3CF}" presName="rootComposite" presStyleCnt="0"/>
      <dgm:spPr/>
    </dgm:pt>
    <dgm:pt modelId="{D15F097A-F5EF-4D7E-9955-077A5DF60616}" type="pres">
      <dgm:prSet presAssocID="{C9345620-4CC0-4700-A7E4-D72AF7DAA3CF}" presName="rootText" presStyleLbl="node1" presStyleIdx="1" presStyleCnt="2" custScaleX="136092" custScaleY="52490"/>
      <dgm:spPr/>
      <dgm:t>
        <a:bodyPr/>
        <a:lstStyle/>
        <a:p>
          <a:endParaRPr lang="es-ES"/>
        </a:p>
      </dgm:t>
    </dgm:pt>
    <dgm:pt modelId="{58C1487E-FDF4-462B-B979-6785CB8AF7DE}" type="pres">
      <dgm:prSet presAssocID="{C9345620-4CC0-4700-A7E4-D72AF7DAA3CF}" presName="rootConnector" presStyleLbl="node1" presStyleIdx="1" presStyleCnt="2"/>
      <dgm:spPr/>
      <dgm:t>
        <a:bodyPr/>
        <a:lstStyle/>
        <a:p>
          <a:endParaRPr lang="es-ES"/>
        </a:p>
      </dgm:t>
    </dgm:pt>
    <dgm:pt modelId="{D37F0062-F0BE-445F-95D9-941C18F3696F}" type="pres">
      <dgm:prSet presAssocID="{C9345620-4CC0-4700-A7E4-D72AF7DAA3CF}" presName="childShape" presStyleCnt="0"/>
      <dgm:spPr/>
    </dgm:pt>
    <dgm:pt modelId="{86E9F206-988E-485A-ACF4-4E1331E432B8}" type="pres">
      <dgm:prSet presAssocID="{B7E2EC1A-3992-4E40-B96D-53FD926374EA}" presName="Name13" presStyleLbl="parChTrans1D2" presStyleIdx="1" presStyleCnt="2"/>
      <dgm:spPr/>
      <dgm:t>
        <a:bodyPr/>
        <a:lstStyle/>
        <a:p>
          <a:endParaRPr lang="es-ES"/>
        </a:p>
      </dgm:t>
    </dgm:pt>
    <dgm:pt modelId="{72AF499D-5838-4459-AE30-1485CE20909C}" type="pres">
      <dgm:prSet presAssocID="{15FC4518-8F4B-48D3-B51A-29930861652F}" presName="childText" presStyleLbl="bgAcc1" presStyleIdx="1" presStyleCnt="2" custScaleX="239943" custScaleY="3571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D13F3A3-D91A-42BD-9D0A-7AF3F6051F50}" srcId="{C9345620-4CC0-4700-A7E4-D72AF7DAA3CF}" destId="{15FC4518-8F4B-48D3-B51A-29930861652F}" srcOrd="0" destOrd="0" parTransId="{B7E2EC1A-3992-4E40-B96D-53FD926374EA}" sibTransId="{B73EFBA2-5B71-4670-9C22-31D3E2C0A47F}"/>
    <dgm:cxn modelId="{0EC05120-6183-4DD0-AA5D-E2FA8AB5D3AE}" type="presOf" srcId="{B7E2EC1A-3992-4E40-B96D-53FD926374EA}" destId="{86E9F206-988E-485A-ACF4-4E1331E432B8}" srcOrd="0" destOrd="0" presId="urn:microsoft.com/office/officeart/2005/8/layout/hierarchy3"/>
    <dgm:cxn modelId="{656F51C1-1521-4107-A1D8-4709AD8C35F9}" type="presOf" srcId="{C9345620-4CC0-4700-A7E4-D72AF7DAA3CF}" destId="{58C1487E-FDF4-462B-B979-6785CB8AF7DE}" srcOrd="1" destOrd="0" presId="urn:microsoft.com/office/officeart/2005/8/layout/hierarchy3"/>
    <dgm:cxn modelId="{0FD62EE4-0CBA-4D18-A128-C6D937F5E471}" type="presOf" srcId="{9EC6617C-C3C8-47E0-A153-5DF9D722FFDF}" destId="{F1895474-662B-46B2-AEAE-80ECFFD4BFCD}" srcOrd="0" destOrd="0" presId="urn:microsoft.com/office/officeart/2005/8/layout/hierarchy3"/>
    <dgm:cxn modelId="{D9C00AE4-85CA-4521-850F-395BAF11C622}" srcId="{807EAAA7-98CC-4AF0-861A-8E078DDB517E}" destId="{9EC6617C-C3C8-47E0-A153-5DF9D722FFDF}" srcOrd="0" destOrd="0" parTransId="{D53DD1DA-9A6B-4684-9BD7-6AF0BC82A472}" sibTransId="{11B6A4F3-B038-4DF6-BDBE-FE2E3BAF57CD}"/>
    <dgm:cxn modelId="{AC1A02B6-A25D-4379-88E7-EA75A77FE6A9}" type="presOf" srcId="{D53DD1DA-9A6B-4684-9BD7-6AF0BC82A472}" destId="{FC694DE6-8568-4398-BFB3-51A3B7D79764}" srcOrd="0" destOrd="0" presId="urn:microsoft.com/office/officeart/2005/8/layout/hierarchy3"/>
    <dgm:cxn modelId="{10263BA5-C5F4-4773-9B75-5B6CACCF8F98}" srcId="{71C1BB6E-2D49-4837-84C2-493C29BD9FA0}" destId="{807EAAA7-98CC-4AF0-861A-8E078DDB517E}" srcOrd="0" destOrd="0" parTransId="{17BCE744-829F-4090-BE52-82ADAF80FAF3}" sibTransId="{C78D795B-8C86-4AF8-B6A6-3E54B2997491}"/>
    <dgm:cxn modelId="{1DDCB582-CE27-4B71-AFE3-BD06A00326AD}" type="presOf" srcId="{15FC4518-8F4B-48D3-B51A-29930861652F}" destId="{72AF499D-5838-4459-AE30-1485CE20909C}" srcOrd="0" destOrd="0" presId="urn:microsoft.com/office/officeart/2005/8/layout/hierarchy3"/>
    <dgm:cxn modelId="{F0B65897-D557-4352-A6B1-9333B62927E4}" type="presOf" srcId="{71C1BB6E-2D49-4837-84C2-493C29BD9FA0}" destId="{1CE8462A-0B6B-40DF-A65A-8C490BA85497}" srcOrd="0" destOrd="0" presId="urn:microsoft.com/office/officeart/2005/8/layout/hierarchy3"/>
    <dgm:cxn modelId="{8277A394-6364-485B-9142-5790EBE7489D}" srcId="{71C1BB6E-2D49-4837-84C2-493C29BD9FA0}" destId="{C9345620-4CC0-4700-A7E4-D72AF7DAA3CF}" srcOrd="1" destOrd="0" parTransId="{F2CB0716-DCCF-4349-967A-133B31C7EF3D}" sibTransId="{24E0B59D-A67B-49DF-933E-F6EAD08D9AA0}"/>
    <dgm:cxn modelId="{DD645B50-E752-451E-9856-5C74B654A79B}" type="presOf" srcId="{807EAAA7-98CC-4AF0-861A-8E078DDB517E}" destId="{07EBA15F-5454-4291-86A2-FCEE3D71DD12}" srcOrd="1" destOrd="0" presId="urn:microsoft.com/office/officeart/2005/8/layout/hierarchy3"/>
    <dgm:cxn modelId="{85C0834E-C325-4FD2-889C-B8E311145986}" type="presOf" srcId="{807EAAA7-98CC-4AF0-861A-8E078DDB517E}" destId="{D4FB3F30-E543-4AE4-91D9-1394A65B9DA1}" srcOrd="0" destOrd="0" presId="urn:microsoft.com/office/officeart/2005/8/layout/hierarchy3"/>
    <dgm:cxn modelId="{A199E4B6-46B8-4C3C-82DF-A21C0F1DADE1}" type="presOf" srcId="{C9345620-4CC0-4700-A7E4-D72AF7DAA3CF}" destId="{D15F097A-F5EF-4D7E-9955-077A5DF60616}" srcOrd="0" destOrd="0" presId="urn:microsoft.com/office/officeart/2005/8/layout/hierarchy3"/>
    <dgm:cxn modelId="{C9681003-704A-49BD-91E4-E23B7C100B6D}" type="presParOf" srcId="{1CE8462A-0B6B-40DF-A65A-8C490BA85497}" destId="{B7DD0352-5F2C-451A-B858-E1256EBD3739}" srcOrd="0" destOrd="0" presId="urn:microsoft.com/office/officeart/2005/8/layout/hierarchy3"/>
    <dgm:cxn modelId="{0820ABD2-F7D6-4137-8DD8-0C77F406F811}" type="presParOf" srcId="{B7DD0352-5F2C-451A-B858-E1256EBD3739}" destId="{680930AD-4058-4AD3-BD05-10B30BF3E099}" srcOrd="0" destOrd="0" presId="urn:microsoft.com/office/officeart/2005/8/layout/hierarchy3"/>
    <dgm:cxn modelId="{2E9EFF95-0CE6-4213-B95D-AB724ACC6511}" type="presParOf" srcId="{680930AD-4058-4AD3-BD05-10B30BF3E099}" destId="{D4FB3F30-E543-4AE4-91D9-1394A65B9DA1}" srcOrd="0" destOrd="0" presId="urn:microsoft.com/office/officeart/2005/8/layout/hierarchy3"/>
    <dgm:cxn modelId="{91C85E7C-FC68-48F4-B96B-09E7FABA6D32}" type="presParOf" srcId="{680930AD-4058-4AD3-BD05-10B30BF3E099}" destId="{07EBA15F-5454-4291-86A2-FCEE3D71DD12}" srcOrd="1" destOrd="0" presId="urn:microsoft.com/office/officeart/2005/8/layout/hierarchy3"/>
    <dgm:cxn modelId="{ED861941-542E-4CFB-80BC-E0A51D21079F}" type="presParOf" srcId="{B7DD0352-5F2C-451A-B858-E1256EBD3739}" destId="{09C4574A-541D-4C86-B51D-75443FE748D9}" srcOrd="1" destOrd="0" presId="urn:microsoft.com/office/officeart/2005/8/layout/hierarchy3"/>
    <dgm:cxn modelId="{DD478F94-DD7D-42C0-A56D-E99406276325}" type="presParOf" srcId="{09C4574A-541D-4C86-B51D-75443FE748D9}" destId="{FC694DE6-8568-4398-BFB3-51A3B7D79764}" srcOrd="0" destOrd="0" presId="urn:microsoft.com/office/officeart/2005/8/layout/hierarchy3"/>
    <dgm:cxn modelId="{5B85D151-92DD-4F9C-911B-35C8907CE511}" type="presParOf" srcId="{09C4574A-541D-4C86-B51D-75443FE748D9}" destId="{F1895474-662B-46B2-AEAE-80ECFFD4BFCD}" srcOrd="1" destOrd="0" presId="urn:microsoft.com/office/officeart/2005/8/layout/hierarchy3"/>
    <dgm:cxn modelId="{DC3081E2-9C67-468A-B675-805700CD9FD5}" type="presParOf" srcId="{1CE8462A-0B6B-40DF-A65A-8C490BA85497}" destId="{6D409E1C-E051-424E-B0C8-381D87FC541D}" srcOrd="1" destOrd="0" presId="urn:microsoft.com/office/officeart/2005/8/layout/hierarchy3"/>
    <dgm:cxn modelId="{47977A7C-E25F-44DC-A712-A277969FE68F}" type="presParOf" srcId="{6D409E1C-E051-424E-B0C8-381D87FC541D}" destId="{545D2D8C-73C5-4935-AD91-E7BC97F3E0DB}" srcOrd="0" destOrd="0" presId="urn:microsoft.com/office/officeart/2005/8/layout/hierarchy3"/>
    <dgm:cxn modelId="{93E45749-DA67-48CF-B6A5-46D3F0BC3EBA}" type="presParOf" srcId="{545D2D8C-73C5-4935-AD91-E7BC97F3E0DB}" destId="{D15F097A-F5EF-4D7E-9955-077A5DF60616}" srcOrd="0" destOrd="0" presId="urn:microsoft.com/office/officeart/2005/8/layout/hierarchy3"/>
    <dgm:cxn modelId="{0695BD00-FADB-4F52-9D98-B7BAFDEF96E2}" type="presParOf" srcId="{545D2D8C-73C5-4935-AD91-E7BC97F3E0DB}" destId="{58C1487E-FDF4-462B-B979-6785CB8AF7DE}" srcOrd="1" destOrd="0" presId="urn:microsoft.com/office/officeart/2005/8/layout/hierarchy3"/>
    <dgm:cxn modelId="{A6108F26-12AA-4CDB-A5A4-B06B89B1128C}" type="presParOf" srcId="{6D409E1C-E051-424E-B0C8-381D87FC541D}" destId="{D37F0062-F0BE-445F-95D9-941C18F3696F}" srcOrd="1" destOrd="0" presId="urn:microsoft.com/office/officeart/2005/8/layout/hierarchy3"/>
    <dgm:cxn modelId="{D607FA57-4FB4-4150-84C0-558AE532E2A8}" type="presParOf" srcId="{D37F0062-F0BE-445F-95D9-941C18F3696F}" destId="{86E9F206-988E-485A-ACF4-4E1331E432B8}" srcOrd="0" destOrd="0" presId="urn:microsoft.com/office/officeart/2005/8/layout/hierarchy3"/>
    <dgm:cxn modelId="{280DDD90-9B10-4AC4-8309-A4FA8AD46F19}" type="presParOf" srcId="{D37F0062-F0BE-445F-95D9-941C18F3696F}" destId="{72AF499D-5838-4459-AE30-1485CE20909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C1BB6E-2D49-4837-84C2-493C29BD9FA0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07EAAA7-98CC-4AF0-861A-8E078DDB517E}">
      <dgm:prSet phldrT="[Texto]" custT="1"/>
      <dgm:spPr/>
      <dgm:t>
        <a:bodyPr/>
        <a:lstStyle/>
        <a:p>
          <a:r>
            <a:rPr lang="es-ES" sz="1800" b="1" dirty="0" smtClean="0"/>
            <a:t>Potencial del hidrógeno (pH) y Conductividad eléctrica (C.E)</a:t>
          </a:r>
          <a:endParaRPr lang="es-ES" sz="1800" dirty="0"/>
        </a:p>
      </dgm:t>
    </dgm:pt>
    <dgm:pt modelId="{17BCE744-829F-4090-BE52-82ADAF80FAF3}" type="parTrans" cxnId="{10263BA5-C5F4-4773-9B75-5B6CACCF8F98}">
      <dgm:prSet/>
      <dgm:spPr/>
      <dgm:t>
        <a:bodyPr/>
        <a:lstStyle/>
        <a:p>
          <a:endParaRPr lang="es-ES"/>
        </a:p>
      </dgm:t>
    </dgm:pt>
    <dgm:pt modelId="{C78D795B-8C86-4AF8-B6A6-3E54B2997491}" type="sibTrans" cxnId="{10263BA5-C5F4-4773-9B75-5B6CACCF8F98}">
      <dgm:prSet/>
      <dgm:spPr/>
      <dgm:t>
        <a:bodyPr/>
        <a:lstStyle/>
        <a:p>
          <a:endParaRPr lang="es-ES"/>
        </a:p>
      </dgm:t>
    </dgm:pt>
    <dgm:pt modelId="{9EC6617C-C3C8-47E0-A153-5DF9D722FFDF}">
      <dgm:prSet phldrT="[Texto]" custT="1"/>
      <dgm:spPr/>
      <dgm:t>
        <a:bodyPr/>
        <a:lstStyle/>
        <a:p>
          <a:pPr algn="just"/>
          <a:r>
            <a:rPr lang="es-ES" sz="2000" dirty="0" smtClean="0"/>
            <a:t>-Método del potenciómetro</a:t>
          </a:r>
        </a:p>
        <a:p>
          <a:pPr algn="just"/>
          <a:r>
            <a:rPr lang="es-ES" sz="2000" dirty="0" smtClean="0"/>
            <a:t>-Calibración del equipo</a:t>
          </a:r>
        </a:p>
        <a:p>
          <a:pPr algn="just"/>
          <a:r>
            <a:rPr lang="es-ES" sz="2000" dirty="0" smtClean="0"/>
            <a:t>-Muestras previamente secadas al aire</a:t>
          </a:r>
        </a:p>
        <a:p>
          <a:pPr algn="just"/>
          <a:r>
            <a:rPr lang="es-ES" sz="2000" dirty="0" smtClean="0"/>
            <a:t>-Relación suelo/agua 2:1</a:t>
          </a:r>
        </a:p>
        <a:p>
          <a:pPr algn="just"/>
          <a:r>
            <a:rPr lang="es-ES" sz="2000" dirty="0" smtClean="0"/>
            <a:t>-Medir el pH y C.E con el electrodo de vidrio</a:t>
          </a:r>
          <a:endParaRPr lang="es-ES" sz="1400" dirty="0" smtClean="0"/>
        </a:p>
      </dgm:t>
    </dgm:pt>
    <dgm:pt modelId="{D53DD1DA-9A6B-4684-9BD7-6AF0BC82A472}" type="parTrans" cxnId="{D9C00AE4-85CA-4521-850F-395BAF11C622}">
      <dgm:prSet/>
      <dgm:spPr/>
      <dgm:t>
        <a:bodyPr/>
        <a:lstStyle/>
        <a:p>
          <a:endParaRPr lang="es-ES"/>
        </a:p>
      </dgm:t>
    </dgm:pt>
    <dgm:pt modelId="{11B6A4F3-B038-4DF6-BDBE-FE2E3BAF57CD}" type="sibTrans" cxnId="{D9C00AE4-85CA-4521-850F-395BAF11C622}">
      <dgm:prSet/>
      <dgm:spPr/>
      <dgm:t>
        <a:bodyPr/>
        <a:lstStyle/>
        <a:p>
          <a:endParaRPr lang="es-ES"/>
        </a:p>
      </dgm:t>
    </dgm:pt>
    <dgm:pt modelId="{1CE8462A-0B6B-40DF-A65A-8C490BA85497}" type="pres">
      <dgm:prSet presAssocID="{71C1BB6E-2D49-4837-84C2-493C29BD9FA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7DD0352-5F2C-451A-B858-E1256EBD3739}" type="pres">
      <dgm:prSet presAssocID="{807EAAA7-98CC-4AF0-861A-8E078DDB517E}" presName="root" presStyleCnt="0"/>
      <dgm:spPr/>
    </dgm:pt>
    <dgm:pt modelId="{680930AD-4058-4AD3-BD05-10B30BF3E099}" type="pres">
      <dgm:prSet presAssocID="{807EAAA7-98CC-4AF0-861A-8E078DDB517E}" presName="rootComposite" presStyleCnt="0"/>
      <dgm:spPr/>
    </dgm:pt>
    <dgm:pt modelId="{D4FB3F30-E543-4AE4-91D9-1394A65B9DA1}" type="pres">
      <dgm:prSet presAssocID="{807EAAA7-98CC-4AF0-861A-8E078DDB517E}" presName="rootText" presStyleLbl="node1" presStyleIdx="0" presStyleCnt="1" custScaleX="146917" custScaleY="52489"/>
      <dgm:spPr/>
      <dgm:t>
        <a:bodyPr/>
        <a:lstStyle/>
        <a:p>
          <a:endParaRPr lang="es-ES"/>
        </a:p>
      </dgm:t>
    </dgm:pt>
    <dgm:pt modelId="{07EBA15F-5454-4291-86A2-FCEE3D71DD12}" type="pres">
      <dgm:prSet presAssocID="{807EAAA7-98CC-4AF0-861A-8E078DDB517E}" presName="rootConnector" presStyleLbl="node1" presStyleIdx="0" presStyleCnt="1"/>
      <dgm:spPr/>
      <dgm:t>
        <a:bodyPr/>
        <a:lstStyle/>
        <a:p>
          <a:endParaRPr lang="es-ES"/>
        </a:p>
      </dgm:t>
    </dgm:pt>
    <dgm:pt modelId="{09C4574A-541D-4C86-B51D-75443FE748D9}" type="pres">
      <dgm:prSet presAssocID="{807EAAA7-98CC-4AF0-861A-8E078DDB517E}" presName="childShape" presStyleCnt="0"/>
      <dgm:spPr/>
    </dgm:pt>
    <dgm:pt modelId="{FC694DE6-8568-4398-BFB3-51A3B7D79764}" type="pres">
      <dgm:prSet presAssocID="{D53DD1DA-9A6B-4684-9BD7-6AF0BC82A472}" presName="Name13" presStyleLbl="parChTrans1D2" presStyleIdx="0" presStyleCnt="1"/>
      <dgm:spPr/>
      <dgm:t>
        <a:bodyPr/>
        <a:lstStyle/>
        <a:p>
          <a:endParaRPr lang="es-ES"/>
        </a:p>
      </dgm:t>
    </dgm:pt>
    <dgm:pt modelId="{F1895474-662B-46B2-AEAE-80ECFFD4BFCD}" type="pres">
      <dgm:prSet presAssocID="{9EC6617C-C3C8-47E0-A153-5DF9D722FFDF}" presName="childText" presStyleLbl="bgAcc1" presStyleIdx="0" presStyleCnt="1" custScaleX="199782" custScaleY="2306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FD2342-FF92-40AE-9523-7FC753406EE9}" type="presOf" srcId="{807EAAA7-98CC-4AF0-861A-8E078DDB517E}" destId="{07EBA15F-5454-4291-86A2-FCEE3D71DD12}" srcOrd="1" destOrd="0" presId="urn:microsoft.com/office/officeart/2005/8/layout/hierarchy3"/>
    <dgm:cxn modelId="{B727CA20-DC36-427E-B0D4-92373A1B7816}" type="presOf" srcId="{9EC6617C-C3C8-47E0-A153-5DF9D722FFDF}" destId="{F1895474-662B-46B2-AEAE-80ECFFD4BFCD}" srcOrd="0" destOrd="0" presId="urn:microsoft.com/office/officeart/2005/8/layout/hierarchy3"/>
    <dgm:cxn modelId="{D9C00AE4-85CA-4521-850F-395BAF11C622}" srcId="{807EAAA7-98CC-4AF0-861A-8E078DDB517E}" destId="{9EC6617C-C3C8-47E0-A153-5DF9D722FFDF}" srcOrd="0" destOrd="0" parTransId="{D53DD1DA-9A6B-4684-9BD7-6AF0BC82A472}" sibTransId="{11B6A4F3-B038-4DF6-BDBE-FE2E3BAF57CD}"/>
    <dgm:cxn modelId="{10263BA5-C5F4-4773-9B75-5B6CACCF8F98}" srcId="{71C1BB6E-2D49-4837-84C2-493C29BD9FA0}" destId="{807EAAA7-98CC-4AF0-861A-8E078DDB517E}" srcOrd="0" destOrd="0" parTransId="{17BCE744-829F-4090-BE52-82ADAF80FAF3}" sibTransId="{C78D795B-8C86-4AF8-B6A6-3E54B2997491}"/>
    <dgm:cxn modelId="{993D7346-A37F-49C4-AE92-D73C3455F6F5}" type="presOf" srcId="{807EAAA7-98CC-4AF0-861A-8E078DDB517E}" destId="{D4FB3F30-E543-4AE4-91D9-1394A65B9DA1}" srcOrd="0" destOrd="0" presId="urn:microsoft.com/office/officeart/2005/8/layout/hierarchy3"/>
    <dgm:cxn modelId="{27EB9213-26ED-4496-A433-C5FE1166E433}" type="presOf" srcId="{D53DD1DA-9A6B-4684-9BD7-6AF0BC82A472}" destId="{FC694DE6-8568-4398-BFB3-51A3B7D79764}" srcOrd="0" destOrd="0" presId="urn:microsoft.com/office/officeart/2005/8/layout/hierarchy3"/>
    <dgm:cxn modelId="{7A9D9919-21E7-46F6-A2EA-1F22AAE332EB}" type="presOf" srcId="{71C1BB6E-2D49-4837-84C2-493C29BD9FA0}" destId="{1CE8462A-0B6B-40DF-A65A-8C490BA85497}" srcOrd="0" destOrd="0" presId="urn:microsoft.com/office/officeart/2005/8/layout/hierarchy3"/>
    <dgm:cxn modelId="{A93920E6-A0E7-4B53-B836-0D591494E18C}" type="presParOf" srcId="{1CE8462A-0B6B-40DF-A65A-8C490BA85497}" destId="{B7DD0352-5F2C-451A-B858-E1256EBD3739}" srcOrd="0" destOrd="0" presId="urn:microsoft.com/office/officeart/2005/8/layout/hierarchy3"/>
    <dgm:cxn modelId="{FE17120D-B9D4-4861-92E3-4C0E3240B013}" type="presParOf" srcId="{B7DD0352-5F2C-451A-B858-E1256EBD3739}" destId="{680930AD-4058-4AD3-BD05-10B30BF3E099}" srcOrd="0" destOrd="0" presId="urn:microsoft.com/office/officeart/2005/8/layout/hierarchy3"/>
    <dgm:cxn modelId="{7149E738-A28F-49DE-B6B2-61E2647B55CB}" type="presParOf" srcId="{680930AD-4058-4AD3-BD05-10B30BF3E099}" destId="{D4FB3F30-E543-4AE4-91D9-1394A65B9DA1}" srcOrd="0" destOrd="0" presId="urn:microsoft.com/office/officeart/2005/8/layout/hierarchy3"/>
    <dgm:cxn modelId="{37EC2E03-3FA0-4243-BDCF-CBA709C83E14}" type="presParOf" srcId="{680930AD-4058-4AD3-BD05-10B30BF3E099}" destId="{07EBA15F-5454-4291-86A2-FCEE3D71DD12}" srcOrd="1" destOrd="0" presId="urn:microsoft.com/office/officeart/2005/8/layout/hierarchy3"/>
    <dgm:cxn modelId="{C4036C2B-0542-4CE1-B929-154A5704EC6E}" type="presParOf" srcId="{B7DD0352-5F2C-451A-B858-E1256EBD3739}" destId="{09C4574A-541D-4C86-B51D-75443FE748D9}" srcOrd="1" destOrd="0" presId="urn:microsoft.com/office/officeart/2005/8/layout/hierarchy3"/>
    <dgm:cxn modelId="{F2DC203F-8416-4FCE-82F0-B0B30A59FC1E}" type="presParOf" srcId="{09C4574A-541D-4C86-B51D-75443FE748D9}" destId="{FC694DE6-8568-4398-BFB3-51A3B7D79764}" srcOrd="0" destOrd="0" presId="urn:microsoft.com/office/officeart/2005/8/layout/hierarchy3"/>
    <dgm:cxn modelId="{A2B0F2C7-6BCD-4DE8-B23F-16BFCC29786A}" type="presParOf" srcId="{09C4574A-541D-4C86-B51D-75443FE748D9}" destId="{F1895474-662B-46B2-AEAE-80ECFFD4BFC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C29C1-5700-4A9E-9145-D87CE590DEEF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AF99E-6D74-447E-B57D-3007C77F0FE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168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AF99E-6D74-447E-B57D-3007C77F0FEF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2241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0B01B-EDFA-43E2-A880-63E1E3CB8B0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34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0B01B-EDFA-43E2-A880-63E1E3CB8B08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39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52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1" y="115888"/>
            <a:ext cx="331311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882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163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346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6824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8911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5567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783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5733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3373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884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742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4700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9619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5204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3125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0614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C" sz="1050">
              <a:solidFill>
                <a:prstClr val="black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C" altLang="es-EC" sz="1050">
              <a:solidFill>
                <a:prstClr val="black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C" sz="1050">
              <a:solidFill>
                <a:prstClr val="black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C" altLang="es-EC" sz="1050">
              <a:solidFill>
                <a:prstClr val="black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2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C" sz="1350">
              <a:solidFill>
                <a:prstClr val="black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67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0983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955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354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558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20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2744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6944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2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7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1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1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/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10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AE5A9-CDC8-4E90-A896-10FA9FAE5485}" type="datetimeFigureOut">
              <a:rPr lang="es-EC" smtClean="0"/>
              <a:t>21/09/2017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8DCA-1376-4BF8-8049-D3FB3EDE21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916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18686" y="1106727"/>
            <a:ext cx="8309665" cy="12415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altLang="es-ES" sz="2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DEPARTAMENTO DE CIENCIAS DE LA VIDA Y DE LA AGRICULTURA</a:t>
            </a:r>
          </a:p>
          <a:p>
            <a:pPr algn="ctr"/>
            <a:r>
              <a:rPr lang="es-EC" altLang="es-ES" sz="1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s-EC" altLang="es-ES" sz="1800" b="1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EC" altLang="es-ES" sz="1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CARRERA DE INGENIERÍA AGROPECUARIA</a:t>
            </a:r>
          </a:p>
          <a:p>
            <a:pPr algn="ctr"/>
            <a:r>
              <a:rPr lang="es-EC" altLang="es-ES" sz="1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s-EC" altLang="es-ES" sz="1800" b="1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ES" sz="1800" dirty="0" smtClean="0">
                <a:latin typeface="Arial Black" panose="020B0A04020102020204" pitchFamily="34" charset="0"/>
              </a:rPr>
              <a:t>TRABAJO DE TITULACIÓN, PREVIO A LA OBTENCIÓN DEL TÍTULO DE INGENIERO AGROPECUARIO</a:t>
            </a:r>
          </a:p>
          <a:p>
            <a:pPr algn="ctr"/>
            <a:endParaRPr lang="es-ES" sz="1800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492424" y="3364522"/>
            <a:ext cx="6762190" cy="1182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TEMA: “RELACIÓN ENTRE LA PERMEABILIDAD DEL SUELO Y EL ECO DEL RADAR DE PENETRACIÓN” </a:t>
            </a:r>
          </a:p>
          <a:p>
            <a:pPr algn="ctr"/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353239" y="4281694"/>
            <a:ext cx="5559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Black" panose="020B0A04020102020204" pitchFamily="34" charset="0"/>
              </a:rPr>
              <a:t> </a:t>
            </a:r>
            <a:r>
              <a:rPr lang="es-ES" dirty="0" smtClean="0">
                <a:latin typeface="Arial Black" panose="020B0A04020102020204" pitchFamily="34" charset="0"/>
              </a:rPr>
              <a:t>AUTOR: </a:t>
            </a:r>
            <a:r>
              <a:rPr lang="es-ES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MICHELLE SILVANA TACO LLIVE</a:t>
            </a:r>
          </a:p>
          <a:p>
            <a:pPr algn="ctr"/>
            <a:r>
              <a:rPr lang="es-ES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DIRECTOR: ING. PATRICIO PÉREZ</a:t>
            </a:r>
          </a:p>
          <a:p>
            <a:pPr algn="ctr"/>
            <a:r>
              <a:rPr lang="es-ES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SANGOLQUÍ</a:t>
            </a:r>
          </a:p>
          <a:p>
            <a:pPr algn="ctr"/>
            <a:r>
              <a:rPr lang="es-ES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  <a:endParaRPr lang="es-ES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25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51520" y="1412776"/>
            <a:ext cx="3610744" cy="4464495"/>
          </a:xfrm>
        </p:spPr>
        <p:txBody>
          <a:bodyPr>
            <a:normAutofit/>
          </a:bodyPr>
          <a:lstStyle/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 Calicatas</a:t>
            </a:r>
          </a:p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Medidas: 2x1xprofundidad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variable </a:t>
            </a: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Descripción morfológica del suelo (FAO,2009)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aracterísticas físicas del suelo determinadas: color, textura, estructura, profundidad, adhesividad, plasticidad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porosidad, distribución de raíces y límite. 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Caracterización de suelos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21565" t="26708" r="20927" b="8227"/>
          <a:stretch/>
        </p:blipFill>
        <p:spPr bwMode="auto">
          <a:xfrm>
            <a:off x="4139952" y="1700808"/>
            <a:ext cx="4538980" cy="3603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498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Uso 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 equipo (GPR</a:t>
            </a:r>
            <a:r>
              <a:rPr lang="es-E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" dirty="0">
                <a:effectLst/>
              </a:rPr>
              <a:t/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5" name="1 Marcador de contenido"/>
          <p:cNvSpPr txBox="1">
            <a:spLocks/>
          </p:cNvSpPr>
          <p:nvPr/>
        </p:nvSpPr>
        <p:spPr>
          <a:xfrm>
            <a:off x="539552" y="1750157"/>
            <a:ext cx="3168352" cy="38974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Configuración del equipo: profundidad de alcance 3m, velocidad de la señal 80 m/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16881" y="4653136"/>
            <a:ext cx="201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Ramírez, 2016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/>
          <a:srcRect l="13187" t="22282" r="54066" b="8528"/>
          <a:stretch/>
        </p:blipFill>
        <p:spPr bwMode="auto">
          <a:xfrm>
            <a:off x="4355976" y="1052736"/>
            <a:ext cx="4298950" cy="5076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59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089616" y="1484784"/>
            <a:ext cx="6480720" cy="2091687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Para instalar el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infiltrómetro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de doble anillo: enterrar 10 a 15 cm los anillos, a nivel, llenado de agua, determinar la diferencia de alturas cada 5, 10, 20 (min).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Velocidad </a:t>
            </a:r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infiltración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8625" t="25287" r="12301" b="36071"/>
          <a:stretch/>
        </p:blipFill>
        <p:spPr bwMode="auto">
          <a:xfrm>
            <a:off x="1187624" y="3717031"/>
            <a:ext cx="6598736" cy="2063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526187" y="6093296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Cisneros, 2003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03232" cy="922114"/>
          </a:xfrm>
        </p:spPr>
        <p:txBody>
          <a:bodyPr>
            <a:noAutofit/>
          </a:bodyPr>
          <a:lstStyle/>
          <a:p>
            <a:r>
              <a:rPr lang="es-ES" sz="4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Velocidad </a:t>
            </a:r>
            <a:r>
              <a:rPr lang="es-E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infiltración</a:t>
            </a:r>
            <a:endParaRPr lang="es-E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11960" y="6309320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Cisneros, 2003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7787302"/>
                  </p:ext>
                </p:extLst>
              </p:nvPr>
            </p:nvGraphicFramePr>
            <p:xfrm>
              <a:off x="971600" y="1226303"/>
              <a:ext cx="7632850" cy="5059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16425"/>
                    <a:gridCol w="3816425"/>
                  </a:tblGrid>
                  <a:tr h="3755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Velocidad calculada</a:t>
                          </a:r>
                          <a:endParaRPr lang="es-E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Velocidad ajustada</a:t>
                          </a:r>
                          <a:endParaRPr lang="es-E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44194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000" b="0" i="1" smtClean="0">
                                    <a:latin typeface="Cambria Math"/>
                                  </a:rPr>
                                  <m:t>𝑉𝑖</m:t>
                                </m:r>
                                <m:r>
                                  <a:rPr lang="es-ES" sz="2000" b="0" i="1" smtClean="0">
                                    <a:latin typeface="Cambria Math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es-ES" sz="20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2000" b="0" i="1" smtClean="0">
                                        <a:latin typeface="Cambria Math"/>
                                      </a:rPr>
                                      <m:t>𝑐𝑚</m:t>
                                    </m:r>
                                  </m:num>
                                  <m:den>
                                    <m:r>
                                      <a:rPr lang="es-ES" sz="20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den>
                                </m:f>
                                <m:r>
                                  <a:rPr lang="es-ES" sz="2000" b="0" i="1" smtClean="0"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es-ES" sz="2000" i="1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S" sz="20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sz="20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2000" b="0" i="1" smtClean="0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s-ES" sz="2000" b="0" i="1" smtClean="0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  <m:r>
                                      <a:rPr lang="es-ES" sz="2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s-ES" sz="20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2000" b="0" i="1" smtClean="0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s-E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s-ES" sz="2000" i="1">
                                        <a:latin typeface="Cambria Math"/>
                                      </a:rPr>
                                      <m:t>∗60</m:t>
                                    </m:r>
                                  </m:num>
                                  <m:den>
                                    <m:r>
                                      <a:rPr lang="es-ES" sz="20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S" sz="2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es-ES" sz="2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lang="es-E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Grafica</a:t>
                          </a:r>
                          <a:r>
                            <a:rPr lang="es-ES" sz="20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:</a:t>
                          </a:r>
                        </a:p>
                        <a:p>
                          <a:pPr algn="ctr"/>
                          <a:r>
                            <a:rPr lang="es-ES" sz="20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X: tiempo acumulado (min)</a:t>
                          </a:r>
                        </a:p>
                        <a:p>
                          <a:pPr algn="ctr"/>
                          <a:r>
                            <a:rPr lang="es-ES" sz="20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Y: Velocidad de infiltración</a:t>
                          </a:r>
                        </a:p>
                        <a:p>
                          <a:pPr algn="ctr"/>
                          <a:r>
                            <a:rPr lang="es-ES" sz="20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s-E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Ecuación</a:t>
                          </a:r>
                          <a:r>
                            <a:rPr lang="es-ES" sz="200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s-ES" sz="20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exponencial</a:t>
                          </a:r>
                          <a:r>
                            <a:rPr lang="es-ES" sz="2000" baseline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kumimoji="0" lang="es-ES" sz="2000" kern="1200" baseline="0" dirty="0" err="1" smtClean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M</a:t>
                          </a:r>
                          <a:r>
                            <a:rPr kumimoji="0" lang="es-ES" sz="20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odelo</a:t>
                          </a:r>
                          <a:r>
                            <a:rPr kumimoji="0" lang="es-ES" sz="20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de </a:t>
                          </a:r>
                          <a:r>
                            <a:rPr kumimoji="0" lang="es-ES" sz="20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Kostiakov</a:t>
                          </a:r>
                          <a:r>
                            <a:rPr kumimoji="0" lang="es-ES" sz="20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-Lewis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s-ES" sz="20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𝐼</m:t>
                                </m:r>
                                <m:r>
                                  <a:rPr kumimoji="0" lang="es-ES" sz="20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s-ES" sz="20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  <m:sSup>
                                  <m:sSupPr>
                                    <m:ctrlP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sz="2000" baseline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0" lang="es-ES" sz="20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s-ES" sz="20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=?</m:t>
                              </m:r>
                              <m:r>
                                <a:rPr kumimoji="0" lang="es-ES" sz="20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s-ES" sz="20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s-ES" sz="2000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oMath>
                          </a14:m>
                          <a:r>
                            <a:rPr kumimoji="0" lang="es-ES" sz="20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=?</a:t>
                          </a:r>
                        </a:p>
                        <a:p>
                          <a:pPr algn="ctr"/>
                          <a:r>
                            <a:rPr kumimoji="0" lang="es-ES" sz="20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Método de regresión lineal </a:t>
                          </a:r>
                          <a:endParaRPr kumimoji="0" lang="es-ES" sz="2000" kern="1200" dirty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kumimoji="0" lang="es-ES" sz="20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s-ES" sz="20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𝐼</m:t>
                                    </m:r>
                                  </m:e>
                                </m:func>
                                <m:r>
                                  <a:rPr kumimoji="0" lang="es-ES" sz="20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 </m:t>
                                </m:r>
                                <m:func>
                                  <m:funcPr>
                                    <m:ctrlP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s-ES" sz="20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func>
                                <m:r>
                                  <a:rPr kumimoji="0" lang="es-ES" sz="20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s-ES" sz="20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func>
                                  <m:funcPr>
                                    <m:ctrlP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s-ES" sz="20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kumimoji="0" lang="es-ES" sz="2000" kern="1200" dirty="0" smtClean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kumimoji="0" lang="es-ES" sz="20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s-ES" sz="20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𝐼</m:t>
                                    </m:r>
                                  </m:e>
                                </m:func>
                                <m:r>
                                  <a:rPr kumimoji="0" lang="es-ES" sz="20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s-ES" sz="20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  <m:r>
                                  <a:rPr kumimoji="0" lang="es-ES" sz="20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s-ES" sz="20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oMath>
                            </m:oMathPara>
                          </a14:m>
                          <a:endParaRPr kumimoji="0" lang="es-ES" sz="2000" b="0" i="1" kern="1200" dirty="0" smtClean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s-ES" sz="20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func>
                                  <m:funcPr>
                                    <m:ctrlPr>
                                      <a:rPr kumimoji="0" lang="es-ES" sz="20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s-ES" sz="20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kumimoji="0" lang="es-ES" sz="20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</m:func>
                                <m:r>
                                  <a:rPr kumimoji="0" lang="es-ES" sz="20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s-ES" sz="20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  <m:r>
                                  <a:rPr kumimoji="0" lang="es-ES" sz="20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s-ES" sz="20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kumimoji="0" lang="es-ES" sz="2000" b="0" kern="1200" dirty="0" smtClean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s-ES" sz="20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sSub>
                                  <m:sSubPr>
                                    <m:ctrlPr>
                                      <a:rPr kumimoji="0" lang="es-ES" sz="20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s-ES" sz="20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  <m:r>
                                      <a:rPr kumimoji="0" lang="es-ES" sz="20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es-ES" sz="20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es-ES" sz="2000" kern="1200" dirty="0" smtClean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kumimoji="0" lang="es-ES" sz="20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s-ES" sz="20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kumimoji="0" lang="es-ES" sz="20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func>
                                <m:r>
                                  <a:rPr kumimoji="0" lang="es-ES" sz="20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kumimoji="0" lang="es-ES" sz="20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s-ES" sz="20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es-ES" sz="20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𝑜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es-ES" sz="2000" kern="1200" dirty="0" smtClean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s-ES" sz="20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Ecuación de una recta: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s-ES" sz="20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  <m:r>
                                  <a:rPr kumimoji="0" lang="es-ES" sz="20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 </m:t>
                                </m:r>
                                <m:sSub>
                                  <m:sSubPr>
                                    <m:ctrlP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𝑜</m:t>
                                    </m:r>
                                  </m:sub>
                                </m:sSub>
                                <m:r>
                                  <a:rPr kumimoji="0" lang="es-ES" sz="20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+ </m:t>
                                </m:r>
                                <m:sSub>
                                  <m:sSubPr>
                                    <m:ctrlP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es-ES" sz="20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0" lang="es-ES" sz="20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kumimoji="0" lang="es-ES" sz="2000" kern="1200" dirty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s-ES" sz="2000" kern="1200" dirty="0" smtClean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s-ES" sz="2000" kern="1200" dirty="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endParaRPr lang="es-E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9344689"/>
                  </p:ext>
                </p:extLst>
              </p:nvPr>
            </p:nvGraphicFramePr>
            <p:xfrm>
              <a:off x="971600" y="1226303"/>
              <a:ext cx="7632850" cy="5059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16425"/>
                    <a:gridCol w="3816425"/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Velocidad calculada</a:t>
                          </a:r>
                          <a:endParaRPr lang="es-E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Velocidad ajustada</a:t>
                          </a:r>
                          <a:endParaRPr lang="es-E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46634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9020" r="-100160" b="-1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9020" r="-160" b="-13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0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2520662"/>
              </p:ext>
            </p:extLst>
          </p:nvPr>
        </p:nvGraphicFramePr>
        <p:xfrm>
          <a:off x="1267908" y="4221088"/>
          <a:ext cx="2952328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2627784" y="350100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&lt;1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1835696" y="841999"/>
                <a:ext cx="5688632" cy="6048672"/>
              </a:xfrm>
            </p:spPr>
            <p:txBody>
              <a:bodyPr>
                <a:normAutofit/>
              </a:bodyPr>
              <a:lstStyle/>
              <a:p>
                <a:pPr marL="109728" indent="0" algn="ctr">
                  <a:buNone/>
                </a:pPr>
                <a:endParaRPr lang="es-ES" dirty="0"/>
              </a:p>
              <a:p>
                <a:r>
                  <a:rPr lang="es-ES" sz="2400" dirty="0" smtClean="0"/>
                  <a:t>Se </a:t>
                </a:r>
                <a:r>
                  <a:rPr lang="es-ES" sz="2400" dirty="0"/>
                  <a:t>calculó </a:t>
                </a:r>
                <a:r>
                  <a:rPr lang="es-ES" sz="2400" dirty="0" smtClean="0"/>
                  <a:t>b</a:t>
                </a:r>
                <a:r>
                  <a:rPr lang="es-ES" sz="2400" baseline="-25000" dirty="0" smtClean="0"/>
                  <a:t>1</a:t>
                </a:r>
                <a:r>
                  <a:rPr lang="es-ES" sz="2400" dirty="0"/>
                  <a:t> </a:t>
                </a:r>
                <a:r>
                  <a:rPr lang="es-ES" sz="2400" dirty="0" smtClean="0"/>
                  <a:t>mediante:</a:t>
                </a:r>
              </a:p>
              <a:p>
                <a:endParaRPr lang="es-ES" sz="2400" dirty="0"/>
              </a:p>
              <a:p>
                <a:pPr marL="109728" indent="0">
                  <a:buNone/>
                </a:pPr>
                <a:endParaRPr lang="es-ES" sz="2400" dirty="0"/>
              </a:p>
              <a:p>
                <a:pPr marL="109728" indent="0">
                  <a:buNone/>
                </a:pPr>
                <a:endParaRPr lang="es-ES" sz="2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24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s-ES" sz="2400" i="1">
                            <a:latin typeface="Cambria Math"/>
                          </a:rPr>
                          <m:t>𝑜</m:t>
                        </m:r>
                      </m:sub>
                    </m:sSub>
                    <m:r>
                      <a:rPr lang="es-ES" sz="2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s-ES" sz="24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2400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s-ES" sz="2400" i="1">
                            <a:latin typeface="Cambria Math"/>
                          </a:rPr>
                          <m:t>𝑘</m:t>
                        </m:r>
                      </m:e>
                    </m:func>
                  </m:oMath>
                </a14:m>
                <a:r>
                  <a:rPr lang="es-ES" sz="2400" dirty="0"/>
                  <a:t> , entonces se obtuvo </a:t>
                </a:r>
                <a14:m>
                  <m:oMath xmlns:m="http://schemas.openxmlformats.org/officeDocument/2006/math">
                    <m:r>
                      <a:rPr lang="es-ES" sz="2400" i="1">
                        <a:latin typeface="Cambria Math"/>
                      </a:rPr>
                      <m:t>𝑘</m:t>
                    </m:r>
                    <m:r>
                      <a:rPr lang="es-ES" sz="2400" i="1">
                        <a:latin typeface="Cambria Math"/>
                      </a:rPr>
                      <m:t>=</m:t>
                    </m:r>
                    <m:r>
                      <a:rPr lang="es-ES" sz="2400" i="1">
                        <a:latin typeface="Cambria Math"/>
                      </a:rPr>
                      <m:t>𝑎𝑛𝑡𝑖𝑙𝑜𝑔</m:t>
                    </m:r>
                    <m:r>
                      <a:rPr lang="es-ES" sz="2400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s-E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24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s-ES" sz="2400" i="1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s-ES" sz="2400" dirty="0"/>
                  <a:t>.</a:t>
                </a:r>
                <a:endParaRPr lang="es-ES" sz="2400" dirty="0" smtClean="0"/>
              </a:p>
              <a:p>
                <a:r>
                  <a:rPr lang="es-ES" sz="2400" dirty="0" smtClean="0"/>
                  <a:t>Factor de correlación </a:t>
                </a:r>
                <a:endParaRPr lang="es-ES" sz="2400" dirty="0"/>
              </a:p>
            </p:txBody>
          </p:sp>
        </mc:Choice>
        <mc:Fallback xmlns="">
          <p:sp>
            <p:nvSpPr>
              <p:cNvPr id="2" name="1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35696" y="841999"/>
                <a:ext cx="5688632" cy="6048672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s-ES" sz="3200" dirty="0">
                <a:effectLst/>
              </a:rPr>
              <a:t>V</a:t>
            </a:r>
            <a:r>
              <a:rPr lang="es-ES" sz="3200" dirty="0" smtClean="0">
                <a:effectLst/>
              </a:rPr>
              <a:t>elocidad </a:t>
            </a:r>
            <a:r>
              <a:rPr lang="es-ES" sz="3200" dirty="0">
                <a:effectLst/>
              </a:rPr>
              <a:t>de infiltración</a:t>
            </a:r>
            <a:endParaRPr lang="es-E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3" t="47618" r="43630" b="33632"/>
          <a:stretch/>
        </p:blipFill>
        <p:spPr bwMode="auto">
          <a:xfrm>
            <a:off x="2843808" y="1844824"/>
            <a:ext cx="2371079" cy="11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5" t="60007" r="32173" b="21548"/>
          <a:stretch/>
        </p:blipFill>
        <p:spPr bwMode="auto">
          <a:xfrm>
            <a:off x="2843808" y="4509120"/>
            <a:ext cx="3515791" cy="113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2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Marcador de contenido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109728" indent="0">
                  <a:buNone/>
                </a:pPr>
                <a:r>
                  <a:rPr lang="es-E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Densidad aparente</a:t>
                </a:r>
                <a:endParaRPr lang="es-E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400" i="1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s-ES" sz="2400" i="1">
                              <a:latin typeface="Cambria Math"/>
                            </a:rPr>
                            <m:t>𝑎𝑝</m:t>
                          </m:r>
                        </m:sub>
                      </m:sSub>
                      <m:r>
                        <a:rPr lang="es-E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2400" i="1">
                              <a:latin typeface="Cambria Math"/>
                            </a:rPr>
                            <m:t>𝑝𝑒𝑠𝑜</m:t>
                          </m:r>
                          <m:r>
                            <a:rPr lang="es-ES" sz="2400" i="1"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latin typeface="Cambria Math"/>
                            </a:rPr>
                            <m:t>𝑠𝑢𝑒𝑙𝑜</m:t>
                          </m:r>
                          <m:r>
                            <a:rPr lang="es-ES" sz="2400" i="1"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latin typeface="Cambria Math"/>
                            </a:rPr>
                            <m:t>𝑒𝑐𝑜</m:t>
                          </m:r>
                        </m:num>
                        <m:den>
                          <m:r>
                            <a:rPr lang="es-ES" sz="2400" i="1">
                              <a:latin typeface="Cambria Math"/>
                            </a:rPr>
                            <m:t>𝑣𝑜𝑙𝑢𝑚𝑒𝑛</m:t>
                          </m:r>
                          <m:r>
                            <a:rPr lang="es-ES" sz="2400" i="1"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latin typeface="Cambria Math"/>
                            </a:rPr>
                            <m:t>𝑑𝑒𝑙</m:t>
                          </m:r>
                          <m:r>
                            <a:rPr lang="es-ES" sz="2400" i="1">
                              <a:latin typeface="Cambria Math"/>
                            </a:rPr>
                            <m:t> </m:t>
                          </m:r>
                          <m:r>
                            <a:rPr lang="es-ES" sz="2400" i="1">
                              <a:latin typeface="Cambria Math"/>
                            </a:rPr>
                            <m:t>𝑐𝑖𝑙𝑖𝑛𝑑𝑟𝑜</m:t>
                          </m:r>
                        </m:den>
                      </m:f>
                    </m:oMath>
                  </m:oMathPara>
                </a14:m>
                <a:endParaRPr lang="es-E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 algn="ctr">
                  <a:buNone/>
                </a:pPr>
                <a:endParaRPr lang="es-E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 algn="ctr">
                  <a:buNone/>
                </a:pPr>
                <a:endParaRPr lang="es-E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r>
                  <a:rPr lang="es-E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Determinación de la humedad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2200" i="1">
                          <a:latin typeface="Cambria Math"/>
                        </a:rPr>
                        <m:t>% </m:t>
                      </m:r>
                      <m:r>
                        <a:rPr lang="es-ES" sz="2200" i="1">
                          <a:latin typeface="Cambria Math"/>
                        </a:rPr>
                        <m:t>h𝑢𝑚𝑒𝑑𝑎𝑑</m:t>
                      </m:r>
                      <m:r>
                        <a:rPr lang="es-ES" sz="2200" i="1">
                          <a:latin typeface="Cambria Math"/>
                        </a:rPr>
                        <m:t> = </m:t>
                      </m:r>
                      <m:f>
                        <m:fPr>
                          <m:ctrlPr>
                            <a:rPr lang="es-E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2200" i="1">
                              <a:latin typeface="Cambria Math"/>
                            </a:rPr>
                            <m:t>𝑝𝑒𝑠</m:t>
                          </m:r>
                          <m:r>
                            <a:rPr lang="es-ES" sz="2200" b="0" i="1" smtClean="0">
                              <a:latin typeface="Cambria Math"/>
                            </a:rPr>
                            <m:t>𝑜</m:t>
                          </m:r>
                          <m:r>
                            <a:rPr lang="es-ES" sz="2200" i="1">
                              <a:latin typeface="Cambria Math"/>
                            </a:rPr>
                            <m:t> </m:t>
                          </m:r>
                          <m:r>
                            <a:rPr lang="es-ES" sz="2200" i="1">
                              <a:latin typeface="Cambria Math"/>
                            </a:rPr>
                            <m:t>h</m:t>
                          </m:r>
                          <m:r>
                            <a:rPr lang="es-ES" sz="2200" i="1">
                              <a:latin typeface="Cambria Math"/>
                            </a:rPr>
                            <m:t>ú</m:t>
                          </m:r>
                          <m:r>
                            <a:rPr lang="es-ES" sz="2200" i="1">
                              <a:latin typeface="Cambria Math"/>
                            </a:rPr>
                            <m:t>𝑚𝑒𝑑𝑜</m:t>
                          </m:r>
                          <m:r>
                            <a:rPr lang="es-ES" sz="2200" i="1">
                              <a:latin typeface="Cambria Math"/>
                            </a:rPr>
                            <m:t>−</m:t>
                          </m:r>
                          <m:r>
                            <a:rPr lang="es-ES" sz="2200" i="1">
                              <a:latin typeface="Cambria Math"/>
                            </a:rPr>
                            <m:t>𝑝𝑒𝑠𝑜</m:t>
                          </m:r>
                          <m:r>
                            <a:rPr lang="es-ES" sz="22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sz="2200" i="1">
                              <a:latin typeface="Cambria Math"/>
                            </a:rPr>
                            <m:t>𝑠𝑒𝑐𝑜</m:t>
                          </m:r>
                        </m:num>
                        <m:den>
                          <m:r>
                            <a:rPr lang="es-ES" sz="2200" i="1">
                              <a:latin typeface="Cambria Math"/>
                            </a:rPr>
                            <m:t>𝑝𝑒𝑠𝑜</m:t>
                          </m:r>
                          <m:r>
                            <a:rPr lang="es-ES" sz="2200" i="1">
                              <a:latin typeface="Cambria Math"/>
                            </a:rPr>
                            <m:t> </m:t>
                          </m:r>
                          <m:r>
                            <a:rPr lang="es-ES" sz="2200" i="1">
                              <a:latin typeface="Cambria Math"/>
                            </a:rPr>
                            <m:t>𝑠𝑒𝑐𝑜</m:t>
                          </m:r>
                        </m:den>
                      </m:f>
                      <m:r>
                        <a:rPr lang="es-ES" sz="2200" i="1">
                          <a:latin typeface="Cambria Math"/>
                        </a:rPr>
                        <m:t>𝑥</m:t>
                      </m:r>
                      <m:r>
                        <a:rPr lang="es-ES" sz="2200" i="1">
                          <a:latin typeface="Cambria Math"/>
                        </a:rPr>
                        <m:t>100</m:t>
                      </m:r>
                    </m:oMath>
                  </m:oMathPara>
                </a14:m>
                <a:endParaRPr lang="es-E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2" name="1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" t="-134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físicas</a:t>
            </a:r>
            <a:endParaRPr lang="es-ES" dirty="0"/>
          </a:p>
        </p:txBody>
      </p:sp>
      <p:pic>
        <p:nvPicPr>
          <p:cNvPr id="4" name="3 Imagen" descr="C:\Users\SERVER\Desktop\Downloads\20170601_1059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4166" y="1124744"/>
            <a:ext cx="1728194" cy="2160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 descr="C:\Users\SERVER\Desktop\Downloads\20170602_1110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08840" y="4768221"/>
            <a:ext cx="1368152" cy="1985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0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solidFill>
                  <a:schemeClr val="tx1"/>
                </a:solidFill>
                <a:effectLst/>
              </a:rPr>
              <a:t>Análisis </a:t>
            </a:r>
            <a:r>
              <a:rPr lang="es-ES" sz="3600" dirty="0" smtClean="0">
                <a:solidFill>
                  <a:schemeClr val="tx1"/>
                </a:solidFill>
                <a:effectLst/>
              </a:rPr>
              <a:t>físicos</a:t>
            </a:r>
            <a:endParaRPr lang="es-ES" sz="3600" dirty="0">
              <a:solidFill>
                <a:schemeClr val="tx1"/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434398203"/>
              </p:ext>
            </p:extLst>
          </p:nvPr>
        </p:nvGraphicFramePr>
        <p:xfrm>
          <a:off x="755576" y="856218"/>
          <a:ext cx="784887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491880" y="6511957"/>
            <a:ext cx="2880320" cy="346043"/>
          </a:xfrm>
        </p:spPr>
        <p:txBody>
          <a:bodyPr>
            <a:normAutofit fontScale="40000" lnSpcReduction="20000"/>
          </a:bodyPr>
          <a:lstStyle/>
          <a:p>
            <a:pPr marL="109728" indent="0">
              <a:buNone/>
            </a:pPr>
            <a:r>
              <a:rPr lang="es-ES" dirty="0" smtClean="0"/>
              <a:t>Fuente: </a:t>
            </a:r>
            <a:r>
              <a:rPr lang="es-ES" dirty="0"/>
              <a:t>Zagal &amp; </a:t>
            </a:r>
            <a:r>
              <a:rPr lang="es-ES" dirty="0" err="1" smtClean="0"/>
              <a:t>Sadzawka</a:t>
            </a:r>
            <a:r>
              <a:rPr lang="es-ES" dirty="0" smtClean="0"/>
              <a:t>, 2007 </a:t>
            </a:r>
            <a:endParaRPr lang="es-ES" dirty="0"/>
          </a:p>
        </p:txBody>
      </p:sp>
      <p:pic>
        <p:nvPicPr>
          <p:cNvPr id="7" name="6 Imagen"/>
          <p:cNvPicPr/>
          <p:nvPr/>
        </p:nvPicPr>
        <p:blipFill rotWithShape="1">
          <a:blip r:embed="rId7"/>
          <a:srcRect l="13313" t="39334" r="36735" b="17417"/>
          <a:stretch/>
        </p:blipFill>
        <p:spPr bwMode="auto">
          <a:xfrm>
            <a:off x="5724128" y="5029120"/>
            <a:ext cx="2695575" cy="1311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8"/>
          <a:srcRect l="9876" t="35761" r="7584" b="20323"/>
          <a:stretch/>
        </p:blipFill>
        <p:spPr bwMode="auto">
          <a:xfrm>
            <a:off x="755576" y="4980002"/>
            <a:ext cx="4457700" cy="133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114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/>
              </a:rPr>
              <a:t>Análisis </a:t>
            </a:r>
            <a:r>
              <a:rPr lang="es-ES" dirty="0" smtClean="0">
                <a:effectLst/>
              </a:rPr>
              <a:t>químico</a:t>
            </a:r>
            <a:endParaRPr lang="es-ES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459723962"/>
              </p:ext>
            </p:extLst>
          </p:nvPr>
        </p:nvGraphicFramePr>
        <p:xfrm>
          <a:off x="179512" y="1340768"/>
          <a:ext cx="590465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3923928" y="6547555"/>
            <a:ext cx="2657212" cy="288032"/>
          </a:xfrm>
        </p:spPr>
        <p:txBody>
          <a:bodyPr>
            <a:normAutofit fontScale="40000" lnSpcReduction="20000"/>
          </a:bodyPr>
          <a:lstStyle/>
          <a:p>
            <a:pPr marL="109728" indent="0">
              <a:buNone/>
            </a:pPr>
            <a:r>
              <a:rPr lang="es-ES" dirty="0" smtClean="0"/>
              <a:t>Fuente:</a:t>
            </a:r>
            <a:r>
              <a:rPr lang="es-ES" dirty="0"/>
              <a:t> </a:t>
            </a:r>
            <a:r>
              <a:rPr lang="es-ES" dirty="0" smtClean="0"/>
              <a:t>Zagal &amp; </a:t>
            </a:r>
            <a:r>
              <a:rPr lang="es-ES" dirty="0" err="1"/>
              <a:t>Sadzawka</a:t>
            </a:r>
            <a:r>
              <a:rPr lang="es-ES" dirty="0"/>
              <a:t>, 2007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5 Imagen" descr="https://scontent.feoh2-1.fna.fbcdn.net/v/t34.0-12/16522574_1313730702006344_664196972_n.jpg?oh=2643f9a5954c5cfcec059f86062ad343&amp;oe=589B3D8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52736"/>
            <a:ext cx="2111385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No hay texto alternativo automático disponible.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r="13921"/>
          <a:stretch/>
        </p:blipFill>
        <p:spPr bwMode="auto">
          <a:xfrm>
            <a:off x="6372200" y="3129821"/>
            <a:ext cx="2223770" cy="206514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695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29207" y="1124744"/>
            <a:ext cx="8229600" cy="4229136"/>
          </a:xfrm>
        </p:spPr>
        <p:txBody>
          <a:bodyPr/>
          <a:lstStyle/>
          <a:p>
            <a:r>
              <a:rPr lang="es-ES" sz="2000" dirty="0" smtClean="0"/>
              <a:t>Parte Alta</a:t>
            </a:r>
          </a:p>
          <a:p>
            <a:pPr marL="109728" indent="0">
              <a:buNone/>
            </a:pPr>
            <a:endParaRPr lang="es-ES" sz="2000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109728" indent="0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Resultados </a:t>
            </a: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Descripción de los perfiles de suelo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3 Imagen" descr="https://scontent.fuio5-1.fna.fbcdn.net/v/t34.0-12/20614334_1436439219755182_1081951051_n.jpg?oh=eae83ac4a8aa27fc87908a2975fe20a9&amp;oe=5998613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r="22111"/>
          <a:stretch/>
        </p:blipFill>
        <p:spPr bwMode="auto">
          <a:xfrm>
            <a:off x="4593095" y="1820268"/>
            <a:ext cx="2053399" cy="271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https://scontent.fuio5-1.fna.fbcdn.net/v/t34.0-12/21074368_1456257601106677_1796141119_n.jpg?oh=e21a91f63fb5a90c139354440372d880&amp;oe=59A101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6" y="1773872"/>
            <a:ext cx="2016223" cy="273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https://scontent.fuio5-1.fna.fbcdn.net/v/t34.0-12/20614411_1436439196421851_798830788_n.jpg?oh=1f64aeea57639b0dd5df860f28fa9d10&amp;oe=5998697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95" y="1820268"/>
            <a:ext cx="1788542" cy="273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SERVER\Desktop\Downloads\18928303_1373945196004585_265103379_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4"/>
          <a:stretch/>
        </p:blipFill>
        <p:spPr bwMode="auto">
          <a:xfrm>
            <a:off x="6932959" y="1797625"/>
            <a:ext cx="1944216" cy="2718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55576" y="1723821"/>
            <a:ext cx="6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Ap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55576" y="2412475"/>
            <a:ext cx="6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</a:t>
            </a:r>
            <a:endParaRPr lang="es-ES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55576" y="3212976"/>
            <a:ext cx="6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Cq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03848" y="2093153"/>
            <a:ext cx="6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Ap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0895" y="2898201"/>
            <a:ext cx="6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Cq</a:t>
            </a:r>
            <a:endParaRPr lang="es-ES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355244" y="2227809"/>
            <a:ext cx="6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Ap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355244" y="3717032"/>
            <a:ext cx="6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Cq</a:t>
            </a:r>
            <a:endParaRPr lang="es-ES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540162" y="1855374"/>
            <a:ext cx="63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Ap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071038" y="1354489"/>
            <a:ext cx="69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2928400" y="1354489"/>
            <a:ext cx="69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273470" y="1321338"/>
            <a:ext cx="69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7617925" y="1291948"/>
            <a:ext cx="69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95" y="4689330"/>
            <a:ext cx="55562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07" y="4689330"/>
            <a:ext cx="5556250" cy="21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8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1225771"/>
            <a:ext cx="8229600" cy="4525963"/>
          </a:xfrm>
        </p:spPr>
        <p:txBody>
          <a:bodyPr/>
          <a:lstStyle/>
          <a:p>
            <a:r>
              <a:rPr lang="es-ES" sz="2000" dirty="0" smtClean="0"/>
              <a:t>Parte baja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de </a:t>
            </a:r>
            <a:r>
              <a:rPr lang="es-E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perfiles de suelo</a:t>
            </a:r>
            <a:endParaRPr lang="es-E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3 Imagen" descr="C:\Users\SERVER\Desktop\Downloads\20614748_1436439206421850_668616129_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3" r="12091" b="19353"/>
          <a:stretch/>
        </p:blipFill>
        <p:spPr bwMode="auto">
          <a:xfrm>
            <a:off x="4497259" y="1708382"/>
            <a:ext cx="2597150" cy="2926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https://scontent.fuio5-1.fna.fbcdn.net/v/t34.0-12/19970835_1412064225526015_1163574022_n.jpg?oh=9734c588b43ea39b0cade8db4a0d5e29&amp;oe=59A0BDF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"/>
          <a:stretch/>
        </p:blipFill>
        <p:spPr bwMode="auto">
          <a:xfrm>
            <a:off x="1797509" y="1691237"/>
            <a:ext cx="2320925" cy="2943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411760" y="21328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Ap</a:t>
            </a:r>
            <a:endParaRPr lang="es-ES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411760" y="28665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Bt</a:t>
            </a:r>
            <a:endParaRPr lang="es-ES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463886" y="339346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</a:t>
            </a:r>
            <a:endParaRPr lang="es-ES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5163529" y="21328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Ap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163529" y="290778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Bt</a:t>
            </a:r>
            <a:endParaRPr lang="es-ES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163529" y="371532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</a:t>
            </a:r>
            <a:endParaRPr lang="es-ES" b="1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88" y="4869160"/>
            <a:ext cx="15558733" cy="257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66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860032" y="908720"/>
            <a:ext cx="3201234" cy="3854887"/>
          </a:xfrm>
        </p:spPr>
        <p:txBody>
          <a:bodyPr>
            <a:noAutofit/>
          </a:bodyPr>
          <a:lstStyle/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Fundamentos: manejar la variabilidad natural o inducida. 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Uso de equipos y herramientas tecnológicas.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GPR usa técnicas de teledetección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Método no destructivo para analizar el perfil del suelo.</a:t>
            </a:r>
          </a:p>
          <a:p>
            <a:pPr algn="just"/>
            <a:endParaRPr lang="es-ES" sz="18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17829" r="21426" b="14793"/>
          <a:stretch/>
        </p:blipFill>
        <p:spPr bwMode="auto">
          <a:xfrm>
            <a:off x="899592" y="1412777"/>
            <a:ext cx="3312368" cy="19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005980" y="6237312"/>
            <a:ext cx="328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Chartuni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Magdalena, 2014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G:\fotos_michell\20170721_1301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r="25895" b="19515"/>
          <a:stretch/>
        </p:blipFill>
        <p:spPr bwMode="auto">
          <a:xfrm>
            <a:off x="1223628" y="3501009"/>
            <a:ext cx="2664296" cy="25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5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Propiedades químicas y materia orgánica </a:t>
            </a:r>
            <a:br>
              <a:rPr lang="es-E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1834915" y="4509120"/>
            <a:ext cx="5759078" cy="1300511"/>
          </a:xfrm>
        </p:spPr>
        <p:txBody>
          <a:bodyPr>
            <a:noAutofit/>
          </a:bodyPr>
          <a:lstStyle/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Horizontes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ligeramente ácido, alto contenido de M.O, suelos no salinos</a:t>
            </a:r>
          </a:p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Horizonte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Cq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neutro, bajo contenido de M.O</a:t>
            </a:r>
          </a:p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 sobre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cangahuas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(Perugachi,2015)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9" t="40369" r="22809" b="23565"/>
          <a:stretch/>
        </p:blipFill>
        <p:spPr bwMode="auto">
          <a:xfrm>
            <a:off x="2122166" y="908720"/>
            <a:ext cx="5184576" cy="310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0609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Propiedades físicas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3" t="29918" r="30529" b="15505"/>
          <a:stretch/>
        </p:blipFill>
        <p:spPr bwMode="auto">
          <a:xfrm>
            <a:off x="467544" y="1268760"/>
            <a:ext cx="544759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8 Marcador de contenido"/>
          <p:cNvSpPr>
            <a:spLocks noGrp="1"/>
          </p:cNvSpPr>
          <p:nvPr>
            <p:ph idx="1"/>
          </p:nvPr>
        </p:nvSpPr>
        <p:spPr>
          <a:xfrm>
            <a:off x="5915135" y="1628800"/>
            <a:ext cx="2878758" cy="39604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Horizontes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 Da&lt;1g/cm³, FA</a:t>
            </a: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Horizonte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Cq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 Da&gt;1g/cm³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Formación sobre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cangahuas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y características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ándicas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(Moreno et al., 2013)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Propiedades químicas y materia orgánica 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115616" y="4797152"/>
            <a:ext cx="6794597" cy="1440160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Horizonte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 ligeramente ácido y alto contenido de M.O, suelos no salinos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Horizonte C: neutro y bajo contenido de M.O.</a:t>
            </a:r>
          </a:p>
          <a:p>
            <a:pPr marL="109728" indent="0" algn="just">
              <a:buNone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33607" r="37210" b="38934"/>
          <a:stretch/>
        </p:blipFill>
        <p:spPr bwMode="auto">
          <a:xfrm>
            <a:off x="1246470" y="1196752"/>
            <a:ext cx="6654017" cy="30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0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868144" y="1124744"/>
            <a:ext cx="3096344" cy="5040560"/>
          </a:xfrm>
        </p:spPr>
        <p:txBody>
          <a:bodyPr>
            <a:noAutofit/>
          </a:bodyPr>
          <a:lstStyle/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Da&gt;1g/cm³ y aumenta en la profundidad.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Textura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FA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Textura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 C: F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Característico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encontrar un horizonte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argílico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con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revestimientos de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arcilla.  (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Moreno et al., 2013).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1396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Propiedades físicas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9" t="26639" r="25459" b="26844"/>
          <a:stretch/>
        </p:blipFill>
        <p:spPr bwMode="auto">
          <a:xfrm>
            <a:off x="372270" y="1340768"/>
            <a:ext cx="556788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619672" y="4350344"/>
            <a:ext cx="6624736" cy="1656947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Parte alta: permeabilidad de relativamente lenta a moderada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Parte baja: relativamente rápida a rápida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Permeabilidad del suelo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t="33043" r="24999" b="29867"/>
          <a:stretch/>
        </p:blipFill>
        <p:spPr bwMode="auto">
          <a:xfrm>
            <a:off x="971600" y="1249746"/>
            <a:ext cx="7105339" cy="271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0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93204" y="1340768"/>
            <a:ext cx="8229600" cy="4525963"/>
          </a:xfrm>
        </p:spPr>
        <p:txBody>
          <a:bodyPr/>
          <a:lstStyle/>
          <a:p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Transecto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  <a:p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Sentido: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Este -Oeste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Longitud de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m, profundidad 3.30 m</a:t>
            </a:r>
          </a:p>
          <a:p>
            <a:r>
              <a:rPr lang="es-ES" sz="2400" dirty="0" smtClean="0"/>
              <a:t>  </a:t>
            </a:r>
          </a:p>
          <a:p>
            <a:endParaRPr lang="es-ES" b="1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Radargramas</a:t>
            </a: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3 Imagen" descr="C:\Users\Admin\Desktop\MICHELLE\1314-2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36912"/>
            <a:ext cx="78488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12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Transecto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</a:p>
          <a:p>
            <a:pPr algn="just"/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Pefil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ausencia de roca, suelo profundo (120cm)</a:t>
            </a:r>
          </a:p>
          <a:p>
            <a:pPr algn="just"/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líneas paralelas a diferentes profundidades</a:t>
            </a:r>
          </a:p>
          <a:p>
            <a:endParaRPr lang="es-ES" sz="2000" b="1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s-E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endParaRPr lang="es-E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Imagen 33" descr="18945001_1373977579334680_997707522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00640"/>
            <a:ext cx="2537264" cy="33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Imagen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6207" r="55038" b="33447"/>
          <a:stretch>
            <a:fillRect/>
          </a:stretch>
        </p:blipFill>
        <p:spPr bwMode="auto">
          <a:xfrm>
            <a:off x="611560" y="2613043"/>
            <a:ext cx="4446035" cy="35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96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885128" y="6058259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Perfil 3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45840" y="1093787"/>
            <a:ext cx="8229600" cy="4525963"/>
          </a:xfrm>
        </p:spPr>
        <p:txBody>
          <a:bodyPr>
            <a:normAutofit/>
          </a:bodyPr>
          <a:lstStyle/>
          <a:p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Transecto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Perfil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Presencia de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cangahua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 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subayace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roca </a:t>
            </a:r>
          </a:p>
          <a:p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Radargram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curvás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concavas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 una capa a los 20cm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s-E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endParaRPr lang="es-E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Imagen 30" descr="18945423_1373944329338005_131172577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92228"/>
            <a:ext cx="33535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Imagen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033" r="18394" b="33621"/>
          <a:stretch>
            <a:fillRect/>
          </a:stretch>
        </p:blipFill>
        <p:spPr bwMode="auto">
          <a:xfrm>
            <a:off x="467544" y="2529062"/>
            <a:ext cx="4779238" cy="328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391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84802" y="6165304"/>
            <a:ext cx="1512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Perfil 2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9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3858419"/>
          </a:xfrm>
        </p:spPr>
        <p:txBody>
          <a:bodyPr>
            <a:normAutofit/>
          </a:bodyPr>
          <a:lstStyle/>
          <a:p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Transecto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endParaRPr lang="es-E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Perfil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suelos con grava gruesa y roca</a:t>
            </a:r>
          </a:p>
          <a:p>
            <a:r>
              <a:rPr lang="es-E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líneas paralelas a los 20 y 60cm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Imagen 31" descr="https://scontent.fuio3-1.fna.fbcdn.net/v/t34.0-12/18945006_1373968706002234_642899120_n.jpg?oh=063add139c940c410c8abea4feabc4a4&amp;oe=593701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82114"/>
            <a:ext cx="2919214" cy="38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Imagen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5" t="5690" r="18199" b="33621"/>
          <a:stretch>
            <a:fillRect/>
          </a:stretch>
        </p:blipFill>
        <p:spPr bwMode="auto">
          <a:xfrm>
            <a:off x="601903" y="2181949"/>
            <a:ext cx="4464496" cy="38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610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284802" y="6165304"/>
            <a:ext cx="1512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Perfil 1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endParaRPr lang="es-E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48954" y="1412776"/>
            <a:ext cx="8229600" cy="108012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Transecto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Sentido: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Norte-Sur </a:t>
            </a: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Longitud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90 m, profundidad 3.30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ES" sz="36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 descr="C:\Users\Admin\Desktop\MICHELLE\1318-1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10656"/>
            <a:ext cx="8118678" cy="19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14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40768"/>
            <a:ext cx="3250704" cy="410445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Determinar la relación entre la permeabilidad del suelo y el eco generado por un radar de penetración.</a:t>
            </a:r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067944" y="1412776"/>
            <a:ext cx="4722844" cy="4464496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just">
              <a:buFont typeface="Wingdings 3"/>
              <a:buNone/>
            </a:pPr>
            <a:r>
              <a:rPr lang="es-E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Objetivos específicos </a:t>
            </a:r>
          </a:p>
          <a:p>
            <a:pPr algn="just"/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Caracterizar el perfil suelo a través de seis calicatas y determinar la velocidad de infiltración en estos puntos.</a:t>
            </a:r>
          </a:p>
          <a:p>
            <a:pPr algn="just"/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Determinar en laboratorio las principales características físicas y químicas de los horizontes del suelo.</a:t>
            </a:r>
          </a:p>
          <a:p>
            <a:pPr algn="just"/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Obtener los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radargramas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del perfil del suelo mediante recorridos con el equipo GPR.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86813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453955"/>
          </a:xfrm>
        </p:spPr>
        <p:txBody>
          <a:bodyPr>
            <a:normAutofit/>
          </a:bodyPr>
          <a:lstStyle/>
          <a:p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Transecto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Perfil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suelo profundo, sin presencia de grava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líneas paralelas a diferentes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propfundidades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Imagen 24" descr="20170531_111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3907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Imagen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5518" r="47568" b="33070"/>
          <a:stretch>
            <a:fillRect/>
          </a:stretch>
        </p:blipFill>
        <p:spPr bwMode="auto">
          <a:xfrm>
            <a:off x="251520" y="2130920"/>
            <a:ext cx="5512792" cy="37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732240" y="622372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Perfil 6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errar llave"/>
          <p:cNvSpPr/>
          <p:nvPr/>
        </p:nvSpPr>
        <p:spPr>
          <a:xfrm>
            <a:off x="4572000" y="5013176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42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381947"/>
          </a:xfrm>
        </p:spPr>
        <p:txBody>
          <a:bodyPr>
            <a:normAutofit/>
          </a:bodyPr>
          <a:lstStyle/>
          <a:p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Transecto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Perfil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: suelo profundo, sin presencia de grava</a:t>
            </a:r>
          </a:p>
          <a:p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: líneas paralelas a diferentes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profundidades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50" dirty="0"/>
          </a:p>
        </p:txBody>
      </p:sp>
      <p:pic>
        <p:nvPicPr>
          <p:cNvPr id="9218" name="Imagen 33" descr="18945001_1373977579334680_997707522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411619"/>
            <a:ext cx="2664297" cy="35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Imagen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4" t="6033" r="18492" b="33621"/>
          <a:stretch>
            <a:fillRect/>
          </a:stretch>
        </p:blipFill>
        <p:spPr bwMode="auto">
          <a:xfrm>
            <a:off x="899592" y="2595608"/>
            <a:ext cx="3672408" cy="33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28184" y="586858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Perfil 3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la caracterización de los perfiles de suelo se determinaron dos morfologías diferentes. La primera destaca en la parte alta donde se identificó un perfil de suelo de tipo 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Cq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, poco profundo (20 a 70 cm). Y en la parte baja se determinó un perfil de tipo 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Cq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, suelo profundo (120cm). Para la parte alta se identificó que la velocidad de infiltración ajustada está dentro del rango de 2 a 6 cm/h, considerado como un suelo moderadamente permeable. Mientras que para la parte baja la velocidad de infiltración ajustada está dentro del rango de 6,5 a 15,0 cm/h, considerado como un suelo relativamente rápido. </a:t>
            </a:r>
          </a:p>
          <a:p>
            <a:pPr algn="just"/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De acuerdo con los parámetros físicos y químicos se determina que la parte alta presenta características 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ándicas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(densidad aparente &lt;1g/cm³ y ligera reacción a la prueba 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). En la parte baja no se evidenció características 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ándicas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(densidad aparente &gt;1g/cm³ y no hay reacción a la prueba 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 existe una relación entre el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y la permeabilidad del suelo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radargramas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 la parte alta presentaron mayores trazas de curvas cóncavas y líneas paralelas, mientras que en campo se observó, mayor presencia de grava en todo el perfil, incluso capas cimentadas de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cangahua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Mientras que en la parte baja los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radargramas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presentaron líneas horizontales paralelas a diferentes profundidades y en campo se identificó suelos más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profundos.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GPR tiene la ventaja de crear una imagen del subsuelo en tiempo real en grandes extensiones agrícolas, optimizando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tiempo.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 la agricultura el equipo permite conocer la profundidad del suelo, variaciones morfológicas del suelo y la presencia de materiales consolidados como las rocas o capas de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cangahua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Es posible analizar el subsuelo mediante un método no destructivo.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9314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6652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Complementar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presente estudio con una clasificación de suelos a nivel de subgrupo, de acuerdo a los parámetros morfológicos, físicos y químicos que se obtuvieron en la presente investigación.</a:t>
            </a: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usar el GPR cuando haya presencia de lluvias, ya que el suelo tiene alto contenido de agua y no permite el paso de la señal electromagnética, por lo que se obtiene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radargramas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distorsionados.</a:t>
            </a: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Ajustar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configuración del GPR para que la señal electromagnética alcance mayor profundidad en el subsuelo, para identificar otras características del subsuelo importantes para la agricultura. 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endParaRPr lang="es-ES" b="1" dirty="0" smtClean="0"/>
          </a:p>
          <a:p>
            <a:pPr marL="109728" indent="0" algn="ctr">
              <a:buNone/>
            </a:pPr>
            <a:endParaRPr lang="es-ES" b="1" dirty="0"/>
          </a:p>
          <a:p>
            <a:pPr marL="109728" indent="0" algn="ctr">
              <a:buNone/>
            </a:pPr>
            <a:r>
              <a:rPr lang="es-ES" b="1" dirty="0" smtClean="0"/>
              <a:t>GRACIAS POR SU ATENCIÓN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7028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GPR: está compuesto por una antena y un monitor que generar un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de la literatura</a:t>
            </a: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8352928" cy="349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6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412776"/>
            <a:ext cx="3672408" cy="3762737"/>
          </a:xfrm>
        </p:spPr>
        <p:txBody>
          <a:bodyPr>
            <a:normAutofit fontScale="85000" lnSpcReduction="20000"/>
          </a:bodyPr>
          <a:lstStyle/>
          <a:p>
            <a:pPr marL="109728" indent="0" algn="just">
              <a:buNone/>
            </a:pPr>
            <a:r>
              <a:rPr lang="es-E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Radargrama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es la acumulación sucesiva de trazas o señales registradas a través del tiempo y espacio recorrido, que contiene las características del medio atravesado.</a:t>
            </a:r>
          </a:p>
          <a:p>
            <a:pPr marL="109728" indent="0" algn="just">
              <a:buNone/>
            </a:pPr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 algn="just">
              <a:buNone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</a:t>
            </a:r>
            <a:r>
              <a:rPr lang="es-E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RadExplorer</a:t>
            </a:r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es-ES" sz="2800" dirty="0"/>
          </a:p>
          <a:p>
            <a:pPr marL="109728" indent="0">
              <a:buNone/>
            </a:pPr>
            <a:endParaRPr lang="es-ES" dirty="0" smtClean="0"/>
          </a:p>
          <a:p>
            <a:pPr marL="109728" indent="0">
              <a:buNone/>
            </a:pPr>
            <a:endParaRPr lang="es-ES" dirty="0"/>
          </a:p>
          <a:p>
            <a:pPr marL="109728" indent="0">
              <a:buNone/>
            </a:pPr>
            <a:endParaRPr lang="es-ES" dirty="0" smtClean="0"/>
          </a:p>
          <a:p>
            <a:pPr marL="109728" indent="0">
              <a:buNone/>
            </a:pPr>
            <a:endParaRPr lang="es-ES" dirty="0"/>
          </a:p>
        </p:txBody>
      </p:sp>
      <p:pic>
        <p:nvPicPr>
          <p:cNvPr id="5" name="4 Imagen" descr="C:\Users\Admin\Desktop\MICHELLE\1311-80-4.bmp"/>
          <p:cNvPicPr/>
          <p:nvPr/>
        </p:nvPicPr>
        <p:blipFill rotWithShape="1">
          <a:blip r:embed="rId2" cstate="print"/>
          <a:srcRect t="1" r="80310" b="-106"/>
          <a:stretch/>
        </p:blipFill>
        <p:spPr bwMode="auto">
          <a:xfrm>
            <a:off x="5168100" y="773996"/>
            <a:ext cx="3251835" cy="3267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796136" y="4046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Posición (m)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 rot="16200000">
            <a:off x="3929451" y="254329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Tiempo (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 rot="16200000">
            <a:off x="7764918" y="23082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Profundidad (m)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331640" y="5589240"/>
            <a:ext cx="200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Ramírez, 2017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9 Imagen"/>
          <p:cNvPicPr/>
          <p:nvPr/>
        </p:nvPicPr>
        <p:blipFill>
          <a:blip r:embed="rId3" cstate="print"/>
          <a:srcRect l="25573" t="5329" r="24272" b="17421"/>
          <a:stretch>
            <a:fillRect/>
          </a:stretch>
        </p:blipFill>
        <p:spPr bwMode="auto">
          <a:xfrm>
            <a:off x="5425906" y="4161997"/>
            <a:ext cx="3083041" cy="25706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36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171780"/>
                <a:ext cx="4013760" cy="5174931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s-E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Descripción del perfil y sus capas. </a:t>
                </a:r>
              </a:p>
              <a:p>
                <a:pPr algn="just"/>
                <a:r>
                  <a:rPr lang="es-E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Variación de las propiedades físicas (textura, M.O) y químicas (pH, C.E)</a:t>
                </a:r>
              </a:p>
              <a:p>
                <a:pPr algn="just"/>
                <a:r>
                  <a:rPr lang="es-E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Nomenclatura</a:t>
                </a:r>
              </a:p>
              <a:p>
                <a:pPr algn="just"/>
                <a:r>
                  <a:rPr lang="es-E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Letras mayúsculas (A, B, C y R)</a:t>
                </a:r>
              </a:p>
              <a:p>
                <a:pPr algn="just"/>
                <a:r>
                  <a:rPr lang="es-E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s-E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úmeros (O1, A2, B1)</a:t>
                </a:r>
              </a:p>
              <a:p>
                <a:pPr algn="just"/>
                <a:r>
                  <a:rPr lang="es-E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ubíndices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4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sz="2400" b="0" i="1" dirty="0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s-ES" sz="2400" b="0" i="1" dirty="0" smtClean="0">
                            <a:latin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s-E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4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s-ES" sz="2400" b="0" i="1" dirty="0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s-ES" sz="2400" b="0" i="1" dirty="0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s-E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4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s-ES" sz="2400" b="0" i="1" dirty="0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s-ES" sz="2400" b="0" i="1" dirty="0" smtClean="0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s-E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s-E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1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171780"/>
                <a:ext cx="4013760" cy="5174931"/>
              </a:xfrm>
              <a:blipFill rotWithShape="1">
                <a:blip r:embed="rId3"/>
                <a:stretch>
                  <a:fillRect t="-824" r="-2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suelo y sus perfiles</a:t>
            </a: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esultado de imagen para nomenclatura de perfiles de suel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"/>
          <a:stretch/>
        </p:blipFill>
        <p:spPr bwMode="auto">
          <a:xfrm>
            <a:off x="5652120" y="1379094"/>
            <a:ext cx="3173338" cy="45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011684" y="6165304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Cisneros, 2003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23528" y="1196752"/>
            <a:ext cx="4032448" cy="4536504"/>
          </a:xfrm>
        </p:spPr>
        <p:txBody>
          <a:bodyPr>
            <a:noAutofit/>
          </a:bodyPr>
          <a:lstStyle/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elocidad de infiltración del agua durante un período de tiempo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Movimiento de agua determinado por: 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Textura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antidad de M.O</a:t>
            </a: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rofundidad del suelo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Cantidad de organismos vivos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Permeabilidad del suelo</a:t>
            </a:r>
            <a:endParaRPr lang="es-E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9"/>
          <a:stretch/>
        </p:blipFill>
        <p:spPr bwMode="auto">
          <a:xfrm>
            <a:off x="4688893" y="1628800"/>
            <a:ext cx="396043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011684" y="6165304"/>
            <a:ext cx="2093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Gonzáles, 2009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4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1340768"/>
            <a:ext cx="3168352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Ubicación del lugar de investigación</a:t>
            </a: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Área: 1 ha</a:t>
            </a: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Topografía: pendiente alta de (10-30%); pendiente media (9-2%); pendiente baja (1-2%) 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3" t="22747" r="46082" b="6249"/>
          <a:stretch/>
        </p:blipFill>
        <p:spPr bwMode="auto">
          <a:xfrm>
            <a:off x="4139952" y="404664"/>
            <a:ext cx="4389453" cy="5761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3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1772816"/>
            <a:ext cx="3600400" cy="4107912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Labrado con un arado de disco.</a:t>
            </a:r>
          </a:p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escomposición del material vegetal e incorporación.</a:t>
            </a:r>
          </a:p>
          <a:p>
            <a:pPr algn="just"/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Trazado de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cinco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transectos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de un metro de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ancho.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Preparación del terreno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35450" t="32624" r="33333" b="13736"/>
          <a:stretch/>
        </p:blipFill>
        <p:spPr bwMode="auto">
          <a:xfrm>
            <a:off x="4499992" y="1772816"/>
            <a:ext cx="4104456" cy="3454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37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2">
  <a:themeElements>
    <a:clrScheme name="Personalizado 5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14333</TotalTime>
  <Words>1583</Words>
  <Application>Microsoft Office PowerPoint</Application>
  <PresentationFormat>Presentación en pantalla (4:3)</PresentationFormat>
  <Paragraphs>235</Paragraphs>
  <Slides>35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8" baseType="lpstr">
      <vt:lpstr>tema 2</vt:lpstr>
      <vt:lpstr>Tema de Office</vt:lpstr>
      <vt:lpstr>CorelDRAW</vt:lpstr>
      <vt:lpstr>Presentación de PowerPoint</vt:lpstr>
      <vt:lpstr>Introducción</vt:lpstr>
      <vt:lpstr>Objetivos</vt:lpstr>
      <vt:lpstr>Revisión de la literatura</vt:lpstr>
      <vt:lpstr>Presentación de PowerPoint</vt:lpstr>
      <vt:lpstr>El suelo y sus perfiles</vt:lpstr>
      <vt:lpstr>Permeabilidad del suelo</vt:lpstr>
      <vt:lpstr>Métodos</vt:lpstr>
      <vt:lpstr>Preparación del terreno </vt:lpstr>
      <vt:lpstr>Caracterización de suelos</vt:lpstr>
      <vt:lpstr>Uso del equipo (GPR) </vt:lpstr>
      <vt:lpstr>Velocidad de infiltración</vt:lpstr>
      <vt:lpstr>Velocidad de infiltración</vt:lpstr>
      <vt:lpstr>Velocidad de infiltración</vt:lpstr>
      <vt:lpstr>Características físicas</vt:lpstr>
      <vt:lpstr>Análisis físicos</vt:lpstr>
      <vt:lpstr>Análisis químico</vt:lpstr>
      <vt:lpstr>Resultados  Descripción de los perfiles de suelo</vt:lpstr>
      <vt:lpstr>Descripción de los perfiles de suelo</vt:lpstr>
      <vt:lpstr>Propiedades químicas y materia orgánica  </vt:lpstr>
      <vt:lpstr>Propiedades físicas</vt:lpstr>
      <vt:lpstr>Propiedades químicas y materia orgánica  </vt:lpstr>
      <vt:lpstr>Propiedades físicas</vt:lpstr>
      <vt:lpstr>Permeabilidad del suelo</vt:lpstr>
      <vt:lpstr>Radargramas</vt:lpstr>
      <vt:lpstr>Radargrama</vt:lpstr>
      <vt:lpstr>Radargrama</vt:lpstr>
      <vt:lpstr>Radargrama</vt:lpstr>
      <vt:lpstr>Radargrama</vt:lpstr>
      <vt:lpstr>Radargrama</vt:lpstr>
      <vt:lpstr>Radargrama</vt:lpstr>
      <vt:lpstr>Conclusiones</vt:lpstr>
      <vt:lpstr>Conclusiones</vt:lpstr>
      <vt:lpstr>Recomendaciones</vt:lpstr>
      <vt:lpstr>Presentación de PowerPoint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Marlon Xavier Villares Jibaja</dc:creator>
  <cp:lastModifiedBy>SERVER</cp:lastModifiedBy>
  <cp:revision>319</cp:revision>
  <dcterms:created xsi:type="dcterms:W3CDTF">2016-02-03T01:48:34Z</dcterms:created>
  <dcterms:modified xsi:type="dcterms:W3CDTF">2017-09-21T17:22:35Z</dcterms:modified>
</cp:coreProperties>
</file>