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56" r:id="rId3"/>
    <p:sldId id="260" r:id="rId4"/>
    <p:sldId id="313" r:id="rId5"/>
    <p:sldId id="316" r:id="rId6"/>
    <p:sldId id="317" r:id="rId7"/>
    <p:sldId id="258" r:id="rId8"/>
    <p:sldId id="259" r:id="rId9"/>
    <p:sldId id="261" r:id="rId10"/>
    <p:sldId id="314" r:id="rId11"/>
    <p:sldId id="318" r:id="rId12"/>
    <p:sldId id="263" r:id="rId13"/>
    <p:sldId id="319"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 id="335" r:id="rId29"/>
    <p:sldId id="336" r:id="rId30"/>
    <p:sldId id="337" r:id="rId31"/>
    <p:sldId id="338" r:id="rId3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8" autoAdjust="0"/>
    <p:restoredTop sz="90647" autoAdjust="0"/>
  </p:normalViewPr>
  <p:slideViewPr>
    <p:cSldViewPr>
      <p:cViewPr varScale="1">
        <p:scale>
          <a:sx n="67" d="100"/>
          <a:sy n="67" d="100"/>
        </p:scale>
        <p:origin x="147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0A857B-8375-464D-B9A9-18A43135F8F5}" type="doc">
      <dgm:prSet loTypeId="urn:microsoft.com/office/officeart/2005/8/layout/cycle5" loCatId="cycle" qsTypeId="urn:microsoft.com/office/officeart/2005/8/quickstyle/simple1" qsCatId="simple" csTypeId="urn:microsoft.com/office/officeart/2005/8/colors/colorful3" csCatId="colorful" phldr="1"/>
      <dgm:spPr/>
      <dgm:t>
        <a:bodyPr/>
        <a:lstStyle/>
        <a:p>
          <a:endParaRPr lang="es-ES"/>
        </a:p>
      </dgm:t>
    </dgm:pt>
    <dgm:pt modelId="{C7B2EA09-5BD0-43E8-BFBE-D7A9FB0C7E7A}">
      <dgm:prSet phldrT="[Texto]" custT="1"/>
      <dgm:spPr/>
      <dgm:t>
        <a:bodyPr/>
        <a:lstStyle/>
        <a:p>
          <a:r>
            <a:rPr lang="es-ES" sz="1800" dirty="0" smtClean="0">
              <a:solidFill>
                <a:schemeClr val="tx1"/>
              </a:solidFill>
              <a:latin typeface="Times New Roman" panose="02020603050405020304" pitchFamily="18" charset="0"/>
              <a:cs typeface="Times New Roman" panose="02020603050405020304" pitchFamily="18" charset="0"/>
            </a:rPr>
            <a:t>Ecuador</a:t>
          </a:r>
          <a:r>
            <a:rPr lang="es-ES" sz="18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77 ha  superficie cosechada en 2001</a:t>
          </a:r>
        </a:p>
        <a:p>
          <a:r>
            <a:rPr lang="es-ES" sz="18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Producción 501 tm </a:t>
          </a:r>
          <a:r>
            <a:rPr lang="es-ES" sz="1800" dirty="0" smtClean="0">
              <a:solidFill>
                <a:schemeClr val="tx1"/>
              </a:solidFill>
              <a:latin typeface="Times New Roman" panose="02020603050405020304" pitchFamily="18" charset="0"/>
              <a:cs typeface="Times New Roman" panose="02020603050405020304" pitchFamily="18" charset="0"/>
            </a:rPr>
            <a:t> </a:t>
          </a:r>
          <a:endParaRPr lang="es-ES" sz="1800" dirty="0">
            <a:solidFill>
              <a:schemeClr val="tx1"/>
            </a:solidFill>
            <a:latin typeface="Times New Roman" panose="02020603050405020304" pitchFamily="18" charset="0"/>
            <a:cs typeface="Times New Roman" panose="02020603050405020304" pitchFamily="18" charset="0"/>
          </a:endParaRPr>
        </a:p>
      </dgm:t>
    </dgm:pt>
    <dgm:pt modelId="{C5E63294-B890-4589-9559-E83CAD6C2BAD}" type="parTrans" cxnId="{0FD88EE5-8F04-4814-B24B-303EA8782AA7}">
      <dgm:prSet/>
      <dgm:spPr/>
      <dgm:t>
        <a:bodyPr/>
        <a:lstStyle/>
        <a:p>
          <a:endParaRPr lang="es-ES"/>
        </a:p>
      </dgm:t>
    </dgm:pt>
    <dgm:pt modelId="{EDD301EF-B06E-466B-816B-6E72624031EA}" type="sibTrans" cxnId="{0FD88EE5-8F04-4814-B24B-303EA8782AA7}">
      <dgm:prSet/>
      <dgm:spPr/>
      <dgm:t>
        <a:bodyPr/>
        <a:lstStyle/>
        <a:p>
          <a:endParaRPr lang="es-ES"/>
        </a:p>
      </dgm:t>
    </dgm:pt>
    <dgm:pt modelId="{3E89F5CC-4E95-4108-9397-A6FF2DB1C557}">
      <dgm:prSet phldrT="[Texto]" custT="1"/>
      <dgm:spPr/>
      <dgm:t>
        <a:bodyPr/>
        <a:lstStyle/>
        <a:p>
          <a:pPr algn="ctr"/>
          <a:r>
            <a:rPr lang="es-ES" sz="1800" dirty="0" smtClean="0">
              <a:solidFill>
                <a:schemeClr val="tx1"/>
              </a:solidFill>
              <a:latin typeface="Times New Roman" panose="02020603050405020304" pitchFamily="18" charset="0"/>
              <a:cs typeface="Times New Roman" panose="02020603050405020304" pitchFamily="18" charset="0"/>
            </a:rPr>
            <a:t>2002</a:t>
          </a:r>
        </a:p>
        <a:p>
          <a:pPr algn="ctr"/>
          <a:r>
            <a:rPr lang="es-ES" sz="1800" dirty="0" smtClean="0">
              <a:solidFill>
                <a:schemeClr val="tx1"/>
              </a:solidFill>
              <a:latin typeface="Times New Roman" panose="02020603050405020304" pitchFamily="18" charset="0"/>
              <a:cs typeface="Times New Roman" panose="02020603050405020304" pitchFamily="18" charset="0"/>
            </a:rPr>
            <a:t>Duplicó la superficie cosechada  a 152 ha</a:t>
          </a:r>
        </a:p>
        <a:p>
          <a:pPr algn="ctr"/>
          <a:r>
            <a:rPr lang="es-ES" sz="1800" dirty="0" smtClean="0">
              <a:solidFill>
                <a:schemeClr val="tx1"/>
              </a:solidFill>
              <a:latin typeface="Times New Roman" panose="02020603050405020304" pitchFamily="18" charset="0"/>
              <a:cs typeface="Times New Roman" panose="02020603050405020304" pitchFamily="18" charset="0"/>
            </a:rPr>
            <a:t>Producción 1525 tm </a:t>
          </a:r>
          <a:endParaRPr lang="es-ES" sz="1800" dirty="0">
            <a:solidFill>
              <a:schemeClr val="tx1"/>
            </a:solidFill>
            <a:latin typeface="Times New Roman" panose="02020603050405020304" pitchFamily="18" charset="0"/>
            <a:cs typeface="Times New Roman" panose="02020603050405020304" pitchFamily="18" charset="0"/>
          </a:endParaRPr>
        </a:p>
      </dgm:t>
    </dgm:pt>
    <dgm:pt modelId="{66BBDF18-FC1A-4184-8126-823F1E62ABB4}" type="sibTrans" cxnId="{8A7BD20D-0761-449E-B181-BF86697DD40C}">
      <dgm:prSet/>
      <dgm:spPr/>
      <dgm:t>
        <a:bodyPr/>
        <a:lstStyle/>
        <a:p>
          <a:endParaRPr lang="es-ES"/>
        </a:p>
      </dgm:t>
    </dgm:pt>
    <dgm:pt modelId="{FCE43269-AA63-47E7-BAE7-A8738BD3EE8C}" type="parTrans" cxnId="{8A7BD20D-0761-449E-B181-BF86697DD40C}">
      <dgm:prSet/>
      <dgm:spPr/>
      <dgm:t>
        <a:bodyPr/>
        <a:lstStyle/>
        <a:p>
          <a:endParaRPr lang="es-ES"/>
        </a:p>
      </dgm:t>
    </dgm:pt>
    <dgm:pt modelId="{1B52A84D-C3C3-4846-BE15-B3CC8444173C}">
      <dgm:prSet phldrT="[Texto]" custT="1"/>
      <dgm:spPr/>
      <dgm:t>
        <a:bodyPr/>
        <a:lstStyle/>
        <a:p>
          <a:pPr algn="l"/>
          <a:r>
            <a:rPr lang="es-ES" sz="1800" dirty="0" smtClean="0">
              <a:solidFill>
                <a:schemeClr val="tx1"/>
              </a:solidFill>
              <a:latin typeface="Times New Roman" panose="02020603050405020304" pitchFamily="18" charset="0"/>
              <a:cs typeface="Times New Roman" panose="02020603050405020304" pitchFamily="18" charset="0"/>
            </a:rPr>
            <a:t>Producción </a:t>
          </a:r>
          <a:r>
            <a:rPr lang="es-ES" sz="18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Pichincha (400 ha)</a:t>
          </a:r>
        </a:p>
        <a:p>
          <a:pPr algn="l"/>
          <a:r>
            <a:rPr lang="es-ES" sz="18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Tungurahua (240 ha)</a:t>
          </a:r>
        </a:p>
      </dgm:t>
    </dgm:pt>
    <dgm:pt modelId="{A2744F7F-262E-4C61-B160-8456F59E1ED1}" type="sibTrans" cxnId="{184F510E-C7D9-4339-84CF-54BB9FD4AC8B}">
      <dgm:prSet/>
      <dgm:spPr/>
      <dgm:t>
        <a:bodyPr/>
        <a:lstStyle/>
        <a:p>
          <a:endParaRPr lang="es-EC"/>
        </a:p>
      </dgm:t>
    </dgm:pt>
    <dgm:pt modelId="{34D022D6-F4E4-47F0-9929-3DBE2927AD60}" type="parTrans" cxnId="{184F510E-C7D9-4339-84CF-54BB9FD4AC8B}">
      <dgm:prSet/>
      <dgm:spPr/>
      <dgm:t>
        <a:bodyPr/>
        <a:lstStyle/>
        <a:p>
          <a:endParaRPr lang="es-EC"/>
        </a:p>
      </dgm:t>
    </dgm:pt>
    <dgm:pt modelId="{3FAC10C5-A1B0-4B9D-9032-88C2A5046CAD}">
      <dgm:prSet phldrT="[Texto]" custT="1"/>
      <dgm:spPr/>
      <dgm:t>
        <a:bodyPr/>
        <a:lstStyle/>
        <a:p>
          <a:pPr algn="l"/>
          <a:r>
            <a:rPr lang="es-ES" sz="1800" dirty="0" smtClean="0">
              <a:solidFill>
                <a:schemeClr val="tx1"/>
              </a:solidFill>
              <a:latin typeface="Times New Roman" panose="02020603050405020304" pitchFamily="18" charset="0"/>
              <a:cs typeface="Times New Roman" panose="02020603050405020304" pitchFamily="18" charset="0"/>
            </a:rPr>
            <a:t>Producción </a:t>
          </a:r>
          <a:r>
            <a:rPr lang="es-ES" sz="18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Chimborazo, Cotopaxi, Imbabura y Azuay  supera 40 ha</a:t>
          </a:r>
        </a:p>
      </dgm:t>
    </dgm:pt>
    <dgm:pt modelId="{1B7B5039-7016-4D76-9FDA-3D883686B8A0}" type="parTrans" cxnId="{36682D54-25B0-4E03-B175-F089E9B0B88E}">
      <dgm:prSet/>
      <dgm:spPr/>
      <dgm:t>
        <a:bodyPr/>
        <a:lstStyle/>
        <a:p>
          <a:endParaRPr lang="es-EC"/>
        </a:p>
      </dgm:t>
    </dgm:pt>
    <dgm:pt modelId="{C973EBCF-1C86-48A9-A2DB-B17EBCFC8EF0}" type="sibTrans" cxnId="{36682D54-25B0-4E03-B175-F089E9B0B88E}">
      <dgm:prSet/>
      <dgm:spPr/>
      <dgm:t>
        <a:bodyPr/>
        <a:lstStyle/>
        <a:p>
          <a:endParaRPr lang="es-EC"/>
        </a:p>
      </dgm:t>
    </dgm:pt>
    <dgm:pt modelId="{E1E6E570-A1D3-438F-A0FA-2DECE1FD5D3B}" type="pres">
      <dgm:prSet presAssocID="{630A857B-8375-464D-B9A9-18A43135F8F5}" presName="cycle" presStyleCnt="0">
        <dgm:presLayoutVars>
          <dgm:dir/>
          <dgm:resizeHandles val="exact"/>
        </dgm:presLayoutVars>
      </dgm:prSet>
      <dgm:spPr/>
      <dgm:t>
        <a:bodyPr/>
        <a:lstStyle/>
        <a:p>
          <a:endParaRPr lang="es-EC"/>
        </a:p>
      </dgm:t>
    </dgm:pt>
    <dgm:pt modelId="{E92BABC3-EEA5-4743-A08A-54A01052AE4F}" type="pres">
      <dgm:prSet presAssocID="{C7B2EA09-5BD0-43E8-BFBE-D7A9FB0C7E7A}" presName="node" presStyleLbl="node1" presStyleIdx="0" presStyleCnt="4" custScaleX="138373" custScaleY="112002">
        <dgm:presLayoutVars>
          <dgm:bulletEnabled val="1"/>
        </dgm:presLayoutVars>
      </dgm:prSet>
      <dgm:spPr/>
      <dgm:t>
        <a:bodyPr/>
        <a:lstStyle/>
        <a:p>
          <a:endParaRPr lang="es-EC"/>
        </a:p>
      </dgm:t>
    </dgm:pt>
    <dgm:pt modelId="{D5BA8767-D12C-4ED1-8937-D282BB370BDD}" type="pres">
      <dgm:prSet presAssocID="{C7B2EA09-5BD0-43E8-BFBE-D7A9FB0C7E7A}" presName="spNode" presStyleCnt="0"/>
      <dgm:spPr/>
    </dgm:pt>
    <dgm:pt modelId="{55301FD6-CF84-40B0-8136-DB9B60C498EC}" type="pres">
      <dgm:prSet presAssocID="{EDD301EF-B06E-466B-816B-6E72624031EA}" presName="sibTrans" presStyleLbl="sibTrans1D1" presStyleIdx="0" presStyleCnt="4"/>
      <dgm:spPr/>
      <dgm:t>
        <a:bodyPr/>
        <a:lstStyle/>
        <a:p>
          <a:endParaRPr lang="es-EC"/>
        </a:p>
      </dgm:t>
    </dgm:pt>
    <dgm:pt modelId="{CDC53385-159A-4EB2-9332-C6BE6D5382A5}" type="pres">
      <dgm:prSet presAssocID="{3E89F5CC-4E95-4108-9397-A6FF2DB1C557}" presName="node" presStyleLbl="node1" presStyleIdx="1" presStyleCnt="4" custScaleX="157691" custScaleY="118069" custRadScaleRad="138746" custRadScaleInc="-1251">
        <dgm:presLayoutVars>
          <dgm:bulletEnabled val="1"/>
        </dgm:presLayoutVars>
      </dgm:prSet>
      <dgm:spPr/>
      <dgm:t>
        <a:bodyPr/>
        <a:lstStyle/>
        <a:p>
          <a:endParaRPr lang="es-EC"/>
        </a:p>
      </dgm:t>
    </dgm:pt>
    <dgm:pt modelId="{23484B0F-120E-4A23-9F9C-6EB01AE516B2}" type="pres">
      <dgm:prSet presAssocID="{3E89F5CC-4E95-4108-9397-A6FF2DB1C557}" presName="spNode" presStyleCnt="0"/>
      <dgm:spPr/>
    </dgm:pt>
    <dgm:pt modelId="{CE9B9093-186B-412B-80FE-1E38ABF1F92E}" type="pres">
      <dgm:prSet presAssocID="{66BBDF18-FC1A-4184-8126-823F1E62ABB4}" presName="sibTrans" presStyleLbl="sibTrans1D1" presStyleIdx="1" presStyleCnt="4"/>
      <dgm:spPr/>
      <dgm:t>
        <a:bodyPr/>
        <a:lstStyle/>
        <a:p>
          <a:endParaRPr lang="es-EC"/>
        </a:p>
      </dgm:t>
    </dgm:pt>
    <dgm:pt modelId="{EF993602-E78F-4F9D-AD1B-4C0BBFB24698}" type="pres">
      <dgm:prSet presAssocID="{1B52A84D-C3C3-4846-BE15-B3CC8444173C}" presName="node" presStyleLbl="node1" presStyleIdx="2" presStyleCnt="4" custScaleX="145584">
        <dgm:presLayoutVars>
          <dgm:bulletEnabled val="1"/>
        </dgm:presLayoutVars>
      </dgm:prSet>
      <dgm:spPr/>
      <dgm:t>
        <a:bodyPr/>
        <a:lstStyle/>
        <a:p>
          <a:endParaRPr lang="es-EC"/>
        </a:p>
      </dgm:t>
    </dgm:pt>
    <dgm:pt modelId="{01C78C33-BF72-42DD-9A1A-06284A1D4253}" type="pres">
      <dgm:prSet presAssocID="{1B52A84D-C3C3-4846-BE15-B3CC8444173C}" presName="spNode" presStyleCnt="0"/>
      <dgm:spPr/>
    </dgm:pt>
    <dgm:pt modelId="{C0B5F677-0ADD-41E0-A2F2-FD6F1513BA59}" type="pres">
      <dgm:prSet presAssocID="{A2744F7F-262E-4C61-B160-8456F59E1ED1}" presName="sibTrans" presStyleLbl="sibTrans1D1" presStyleIdx="2" presStyleCnt="4"/>
      <dgm:spPr/>
      <dgm:t>
        <a:bodyPr/>
        <a:lstStyle/>
        <a:p>
          <a:endParaRPr lang="es-EC"/>
        </a:p>
      </dgm:t>
    </dgm:pt>
    <dgm:pt modelId="{F3910579-6E98-4276-816A-5A7D4921006B}" type="pres">
      <dgm:prSet presAssocID="{3FAC10C5-A1B0-4B9D-9032-88C2A5046CAD}" presName="node" presStyleLbl="node1" presStyleIdx="3" presStyleCnt="4" custScaleX="146046" custRadScaleRad="110770" custRadScaleInc="51">
        <dgm:presLayoutVars>
          <dgm:bulletEnabled val="1"/>
        </dgm:presLayoutVars>
      </dgm:prSet>
      <dgm:spPr/>
      <dgm:t>
        <a:bodyPr/>
        <a:lstStyle/>
        <a:p>
          <a:endParaRPr lang="es-EC"/>
        </a:p>
      </dgm:t>
    </dgm:pt>
    <dgm:pt modelId="{BFA1597E-B44B-49D2-95D5-DB3860BADF2D}" type="pres">
      <dgm:prSet presAssocID="{3FAC10C5-A1B0-4B9D-9032-88C2A5046CAD}" presName="spNode" presStyleCnt="0"/>
      <dgm:spPr/>
    </dgm:pt>
    <dgm:pt modelId="{D904FBAA-26D3-48F1-ADF3-ADB69DBC261E}" type="pres">
      <dgm:prSet presAssocID="{C973EBCF-1C86-48A9-A2DB-B17EBCFC8EF0}" presName="sibTrans" presStyleLbl="sibTrans1D1" presStyleIdx="3" presStyleCnt="4"/>
      <dgm:spPr/>
      <dgm:t>
        <a:bodyPr/>
        <a:lstStyle/>
        <a:p>
          <a:endParaRPr lang="es-EC"/>
        </a:p>
      </dgm:t>
    </dgm:pt>
  </dgm:ptLst>
  <dgm:cxnLst>
    <dgm:cxn modelId="{0FD88EE5-8F04-4814-B24B-303EA8782AA7}" srcId="{630A857B-8375-464D-B9A9-18A43135F8F5}" destId="{C7B2EA09-5BD0-43E8-BFBE-D7A9FB0C7E7A}" srcOrd="0" destOrd="0" parTransId="{C5E63294-B890-4589-9559-E83CAD6C2BAD}" sibTransId="{EDD301EF-B06E-466B-816B-6E72624031EA}"/>
    <dgm:cxn modelId="{BFE05E88-9ACA-48D4-B0D5-C39B57CF4086}" type="presOf" srcId="{3E89F5CC-4E95-4108-9397-A6FF2DB1C557}" destId="{CDC53385-159A-4EB2-9332-C6BE6D5382A5}" srcOrd="0" destOrd="0" presId="urn:microsoft.com/office/officeart/2005/8/layout/cycle5"/>
    <dgm:cxn modelId="{8A7BD20D-0761-449E-B181-BF86697DD40C}" srcId="{630A857B-8375-464D-B9A9-18A43135F8F5}" destId="{3E89F5CC-4E95-4108-9397-A6FF2DB1C557}" srcOrd="1" destOrd="0" parTransId="{FCE43269-AA63-47E7-BAE7-A8738BD3EE8C}" sibTransId="{66BBDF18-FC1A-4184-8126-823F1E62ABB4}"/>
    <dgm:cxn modelId="{73AE1C28-F0DE-4902-9D31-75CCC666DDB7}" type="presOf" srcId="{3FAC10C5-A1B0-4B9D-9032-88C2A5046CAD}" destId="{F3910579-6E98-4276-816A-5A7D4921006B}" srcOrd="0" destOrd="0" presId="urn:microsoft.com/office/officeart/2005/8/layout/cycle5"/>
    <dgm:cxn modelId="{184F510E-C7D9-4339-84CF-54BB9FD4AC8B}" srcId="{630A857B-8375-464D-B9A9-18A43135F8F5}" destId="{1B52A84D-C3C3-4846-BE15-B3CC8444173C}" srcOrd="2" destOrd="0" parTransId="{34D022D6-F4E4-47F0-9929-3DBE2927AD60}" sibTransId="{A2744F7F-262E-4C61-B160-8456F59E1ED1}"/>
    <dgm:cxn modelId="{8AF8F615-7966-43CD-B474-36CBDACDB683}" type="presOf" srcId="{A2744F7F-262E-4C61-B160-8456F59E1ED1}" destId="{C0B5F677-0ADD-41E0-A2F2-FD6F1513BA59}" srcOrd="0" destOrd="0" presId="urn:microsoft.com/office/officeart/2005/8/layout/cycle5"/>
    <dgm:cxn modelId="{36682D54-25B0-4E03-B175-F089E9B0B88E}" srcId="{630A857B-8375-464D-B9A9-18A43135F8F5}" destId="{3FAC10C5-A1B0-4B9D-9032-88C2A5046CAD}" srcOrd="3" destOrd="0" parTransId="{1B7B5039-7016-4D76-9FDA-3D883686B8A0}" sibTransId="{C973EBCF-1C86-48A9-A2DB-B17EBCFC8EF0}"/>
    <dgm:cxn modelId="{12962143-7423-4AAF-8ABE-1F21F69A4028}" type="presOf" srcId="{1B52A84D-C3C3-4846-BE15-B3CC8444173C}" destId="{EF993602-E78F-4F9D-AD1B-4C0BBFB24698}" srcOrd="0" destOrd="0" presId="urn:microsoft.com/office/officeart/2005/8/layout/cycle5"/>
    <dgm:cxn modelId="{86A77B4D-B2F5-46EA-91F1-7879279BD180}" type="presOf" srcId="{66BBDF18-FC1A-4184-8126-823F1E62ABB4}" destId="{CE9B9093-186B-412B-80FE-1E38ABF1F92E}" srcOrd="0" destOrd="0" presId="urn:microsoft.com/office/officeart/2005/8/layout/cycle5"/>
    <dgm:cxn modelId="{4594B8BE-6136-42CB-8E15-2501304F196C}" type="presOf" srcId="{C973EBCF-1C86-48A9-A2DB-B17EBCFC8EF0}" destId="{D904FBAA-26D3-48F1-ADF3-ADB69DBC261E}" srcOrd="0" destOrd="0" presId="urn:microsoft.com/office/officeart/2005/8/layout/cycle5"/>
    <dgm:cxn modelId="{C5287332-7506-4351-8330-E6D5140A045B}" type="presOf" srcId="{630A857B-8375-464D-B9A9-18A43135F8F5}" destId="{E1E6E570-A1D3-438F-A0FA-2DECE1FD5D3B}" srcOrd="0" destOrd="0" presId="urn:microsoft.com/office/officeart/2005/8/layout/cycle5"/>
    <dgm:cxn modelId="{82B9B106-8983-451B-B71D-E5B372B7F920}" type="presOf" srcId="{C7B2EA09-5BD0-43E8-BFBE-D7A9FB0C7E7A}" destId="{E92BABC3-EEA5-4743-A08A-54A01052AE4F}" srcOrd="0" destOrd="0" presId="urn:microsoft.com/office/officeart/2005/8/layout/cycle5"/>
    <dgm:cxn modelId="{1BAB90F8-9EB1-4755-BB13-2B2D175E7842}" type="presOf" srcId="{EDD301EF-B06E-466B-816B-6E72624031EA}" destId="{55301FD6-CF84-40B0-8136-DB9B60C498EC}" srcOrd="0" destOrd="0" presId="urn:microsoft.com/office/officeart/2005/8/layout/cycle5"/>
    <dgm:cxn modelId="{439E4E24-18B6-48EB-AEAB-C080FEA778C6}" type="presParOf" srcId="{E1E6E570-A1D3-438F-A0FA-2DECE1FD5D3B}" destId="{E92BABC3-EEA5-4743-A08A-54A01052AE4F}" srcOrd="0" destOrd="0" presId="urn:microsoft.com/office/officeart/2005/8/layout/cycle5"/>
    <dgm:cxn modelId="{CDF4332D-F8DC-4FB1-B732-2C2848CA3420}" type="presParOf" srcId="{E1E6E570-A1D3-438F-A0FA-2DECE1FD5D3B}" destId="{D5BA8767-D12C-4ED1-8937-D282BB370BDD}" srcOrd="1" destOrd="0" presId="urn:microsoft.com/office/officeart/2005/8/layout/cycle5"/>
    <dgm:cxn modelId="{02A9DDB5-22DA-47F4-8AF6-5784E11F9288}" type="presParOf" srcId="{E1E6E570-A1D3-438F-A0FA-2DECE1FD5D3B}" destId="{55301FD6-CF84-40B0-8136-DB9B60C498EC}" srcOrd="2" destOrd="0" presId="urn:microsoft.com/office/officeart/2005/8/layout/cycle5"/>
    <dgm:cxn modelId="{C7384D14-1596-46A8-9BB9-A8902293D70B}" type="presParOf" srcId="{E1E6E570-A1D3-438F-A0FA-2DECE1FD5D3B}" destId="{CDC53385-159A-4EB2-9332-C6BE6D5382A5}" srcOrd="3" destOrd="0" presId="urn:microsoft.com/office/officeart/2005/8/layout/cycle5"/>
    <dgm:cxn modelId="{22232343-D22C-4C6A-B92C-1647AE98F2C3}" type="presParOf" srcId="{E1E6E570-A1D3-438F-A0FA-2DECE1FD5D3B}" destId="{23484B0F-120E-4A23-9F9C-6EB01AE516B2}" srcOrd="4" destOrd="0" presId="urn:microsoft.com/office/officeart/2005/8/layout/cycle5"/>
    <dgm:cxn modelId="{0457E5BD-A74B-4CB3-8218-88E6D2C35836}" type="presParOf" srcId="{E1E6E570-A1D3-438F-A0FA-2DECE1FD5D3B}" destId="{CE9B9093-186B-412B-80FE-1E38ABF1F92E}" srcOrd="5" destOrd="0" presId="urn:microsoft.com/office/officeart/2005/8/layout/cycle5"/>
    <dgm:cxn modelId="{439B93D9-FCA0-40F0-8B91-7A55CDB4E857}" type="presParOf" srcId="{E1E6E570-A1D3-438F-A0FA-2DECE1FD5D3B}" destId="{EF993602-E78F-4F9D-AD1B-4C0BBFB24698}" srcOrd="6" destOrd="0" presId="urn:microsoft.com/office/officeart/2005/8/layout/cycle5"/>
    <dgm:cxn modelId="{16B8D50E-1C00-4449-BC79-E578E62EA1BD}" type="presParOf" srcId="{E1E6E570-A1D3-438F-A0FA-2DECE1FD5D3B}" destId="{01C78C33-BF72-42DD-9A1A-06284A1D4253}" srcOrd="7" destOrd="0" presId="urn:microsoft.com/office/officeart/2005/8/layout/cycle5"/>
    <dgm:cxn modelId="{ABD96C6C-8BD4-4952-8EA9-86FDFAECDCA2}" type="presParOf" srcId="{E1E6E570-A1D3-438F-A0FA-2DECE1FD5D3B}" destId="{C0B5F677-0ADD-41E0-A2F2-FD6F1513BA59}" srcOrd="8" destOrd="0" presId="urn:microsoft.com/office/officeart/2005/8/layout/cycle5"/>
    <dgm:cxn modelId="{E5B5C5E8-7B36-4038-8007-B13C69A0713A}" type="presParOf" srcId="{E1E6E570-A1D3-438F-A0FA-2DECE1FD5D3B}" destId="{F3910579-6E98-4276-816A-5A7D4921006B}" srcOrd="9" destOrd="0" presId="urn:microsoft.com/office/officeart/2005/8/layout/cycle5"/>
    <dgm:cxn modelId="{1B5506D3-412F-463C-8C05-FD5CF69994F4}" type="presParOf" srcId="{E1E6E570-A1D3-438F-A0FA-2DECE1FD5D3B}" destId="{BFA1597E-B44B-49D2-95D5-DB3860BADF2D}" srcOrd="10" destOrd="0" presId="urn:microsoft.com/office/officeart/2005/8/layout/cycle5"/>
    <dgm:cxn modelId="{39F387DB-44F1-478C-B076-DC6435205A19}" type="presParOf" srcId="{E1E6E570-A1D3-438F-A0FA-2DECE1FD5D3B}" destId="{D904FBAA-26D3-48F1-ADF3-ADB69DBC261E}" srcOrd="11"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7EE8F6-509F-4C72-A894-BA2359CCAB80}" type="doc">
      <dgm:prSet loTypeId="urn:microsoft.com/office/officeart/2008/layout/HalfCircleOrganizationChart" loCatId="hierarchy" qsTypeId="urn:microsoft.com/office/officeart/2005/8/quickstyle/simple1" qsCatId="simple" csTypeId="urn:microsoft.com/office/officeart/2005/8/colors/accent2_2" csCatId="accent2" phldr="1"/>
      <dgm:spPr/>
      <dgm:t>
        <a:bodyPr/>
        <a:lstStyle/>
        <a:p>
          <a:endParaRPr lang="es-EC"/>
        </a:p>
      </dgm:t>
    </dgm:pt>
    <dgm:pt modelId="{D671EC99-E2B8-4082-9F1A-53A6EF799303}">
      <dgm:prSet phldrT="[Texto]" custT="1"/>
      <dgm:spPr/>
      <dgm:t>
        <a:bodyPr/>
        <a:lstStyle/>
        <a:p>
          <a:r>
            <a:rPr lang="es-EC" sz="4400" b="1" smtClean="0">
              <a:latin typeface="Times New Roman" panose="02020603050405020304" pitchFamily="18" charset="0"/>
              <a:cs typeface="Times New Roman" panose="02020603050405020304" pitchFamily="18" charset="0"/>
            </a:rPr>
            <a:t>Solución </a:t>
          </a:r>
          <a:endParaRPr lang="es-EC" sz="4400" b="1" dirty="0">
            <a:latin typeface="Times New Roman" panose="02020603050405020304" pitchFamily="18" charset="0"/>
            <a:cs typeface="Times New Roman" panose="02020603050405020304" pitchFamily="18" charset="0"/>
          </a:endParaRPr>
        </a:p>
      </dgm:t>
    </dgm:pt>
    <dgm:pt modelId="{01FE8644-D4E6-4D8F-8E73-95E3C4970A2F}" type="parTrans" cxnId="{8EBEB4F3-80E2-47F9-9089-879331851424}">
      <dgm:prSet/>
      <dgm:spPr/>
      <dgm:t>
        <a:bodyPr/>
        <a:lstStyle/>
        <a:p>
          <a:endParaRPr lang="es-EC"/>
        </a:p>
      </dgm:t>
    </dgm:pt>
    <dgm:pt modelId="{3B50E7DE-5CDE-4BA9-88E3-F1DA34710E9C}" type="sibTrans" cxnId="{8EBEB4F3-80E2-47F9-9089-879331851424}">
      <dgm:prSet/>
      <dgm:spPr/>
      <dgm:t>
        <a:bodyPr/>
        <a:lstStyle/>
        <a:p>
          <a:endParaRPr lang="es-EC"/>
        </a:p>
      </dgm:t>
    </dgm:pt>
    <dgm:pt modelId="{2DBC0198-D8EC-4348-9276-F97E3334F08E}">
      <dgm:prSet phldrT="[Texto]"/>
      <dgm:spPr/>
      <dgm:t>
        <a:bodyPr/>
        <a:lstStyle/>
        <a:p>
          <a:r>
            <a:rPr lang="es-EC" b="1" smtClean="0"/>
            <a:t>Estimar las condiciones climáticas </a:t>
          </a:r>
          <a:endParaRPr lang="es-EC" b="1" dirty="0"/>
        </a:p>
      </dgm:t>
    </dgm:pt>
    <dgm:pt modelId="{916C83AB-A870-4F28-B3B7-67D14A2797C2}" type="parTrans" cxnId="{133E4785-ED25-4C45-B11E-F3189018A10E}">
      <dgm:prSet/>
      <dgm:spPr/>
      <dgm:t>
        <a:bodyPr/>
        <a:lstStyle/>
        <a:p>
          <a:endParaRPr lang="es-EC"/>
        </a:p>
      </dgm:t>
    </dgm:pt>
    <dgm:pt modelId="{AC000195-52B1-4025-9D9E-AD0ACAB83B48}" type="sibTrans" cxnId="{133E4785-ED25-4C45-B11E-F3189018A10E}">
      <dgm:prSet/>
      <dgm:spPr/>
      <dgm:t>
        <a:bodyPr/>
        <a:lstStyle/>
        <a:p>
          <a:endParaRPr lang="es-EC"/>
        </a:p>
      </dgm:t>
    </dgm:pt>
    <dgm:pt modelId="{0AE2213E-16A3-442D-9725-7E0196492C67}">
      <dgm:prSet phldrT="[Texto]"/>
      <dgm:spPr/>
      <dgm:t>
        <a:bodyPr/>
        <a:lstStyle/>
        <a:p>
          <a:r>
            <a:rPr lang="es-EC" b="1" smtClean="0"/>
            <a:t>Manejo de diferentes fuentes de boro </a:t>
          </a:r>
          <a:endParaRPr lang="es-EC" b="1" dirty="0"/>
        </a:p>
      </dgm:t>
    </dgm:pt>
    <dgm:pt modelId="{CEEB659E-B446-4DF1-9780-545A7B859ED8}" type="sibTrans" cxnId="{0328B039-ED0A-46B7-B863-B66999543FA7}">
      <dgm:prSet/>
      <dgm:spPr/>
      <dgm:t>
        <a:bodyPr/>
        <a:lstStyle/>
        <a:p>
          <a:endParaRPr lang="es-EC"/>
        </a:p>
      </dgm:t>
    </dgm:pt>
    <dgm:pt modelId="{18AF3F98-65F1-4483-A60B-DC31ADDC7218}" type="parTrans" cxnId="{0328B039-ED0A-46B7-B863-B66999543FA7}">
      <dgm:prSet/>
      <dgm:spPr/>
      <dgm:t>
        <a:bodyPr/>
        <a:lstStyle/>
        <a:p>
          <a:endParaRPr lang="es-EC"/>
        </a:p>
      </dgm:t>
    </dgm:pt>
    <dgm:pt modelId="{19E4322C-68E4-4F6A-A918-3C7998920CA7}">
      <dgm:prSet phldrT="[Texto]"/>
      <dgm:spPr/>
      <dgm:t>
        <a:bodyPr/>
        <a:lstStyle/>
        <a:p>
          <a:r>
            <a:rPr lang="es-EC" b="1" smtClean="0"/>
            <a:t>Mejora la polinización y fecundación </a:t>
          </a:r>
          <a:endParaRPr lang="es-EC" b="1" dirty="0"/>
        </a:p>
      </dgm:t>
    </dgm:pt>
    <dgm:pt modelId="{C1DEBFC4-32A3-4148-933B-829C832096A6}" type="parTrans" cxnId="{1BCDD82C-D739-4226-B12D-E1A08E2A3208}">
      <dgm:prSet/>
      <dgm:spPr/>
      <dgm:t>
        <a:bodyPr/>
        <a:lstStyle/>
        <a:p>
          <a:endParaRPr lang="es-EC"/>
        </a:p>
      </dgm:t>
    </dgm:pt>
    <dgm:pt modelId="{DE2B6CC2-8CCA-468E-A9D3-ACA775E1C4BE}" type="sibTrans" cxnId="{1BCDD82C-D739-4226-B12D-E1A08E2A3208}">
      <dgm:prSet/>
      <dgm:spPr/>
      <dgm:t>
        <a:bodyPr/>
        <a:lstStyle/>
        <a:p>
          <a:endParaRPr lang="es-EC"/>
        </a:p>
      </dgm:t>
    </dgm:pt>
    <dgm:pt modelId="{20550777-1A01-45DC-9358-780EE4B0724C}">
      <dgm:prSet phldrT="[Texto]"/>
      <dgm:spPr/>
      <dgm:t>
        <a:bodyPr/>
        <a:lstStyle/>
        <a:p>
          <a:r>
            <a:rPr lang="es-EC" b="1" smtClean="0"/>
            <a:t>Colocar boro </a:t>
          </a:r>
          <a:r>
            <a:rPr lang="es-ES" b="1" smtClean="0">
              <a:latin typeface="Times New Roman" panose="02020603050405020304" pitchFamily="18" charset="0"/>
              <a:cs typeface="Times New Roman" panose="02020603050405020304" pitchFamily="18" charset="0"/>
              <a:sym typeface="Wingdings" panose="05000000000000000000" pitchFamily="2" charset="2"/>
            </a:rPr>
            <a:t> </a:t>
          </a:r>
          <a:r>
            <a:rPr lang="es-EC" b="1" smtClean="0"/>
            <a:t>mejora viabilidad del polen</a:t>
          </a:r>
          <a:endParaRPr lang="es-EC" b="1" dirty="0"/>
        </a:p>
      </dgm:t>
    </dgm:pt>
    <dgm:pt modelId="{8CBD9D68-8662-4A6A-AF52-6575B4524C0B}" type="parTrans" cxnId="{85D8B614-079B-4007-82BC-8D021CDB8D9F}">
      <dgm:prSet/>
      <dgm:spPr/>
      <dgm:t>
        <a:bodyPr/>
        <a:lstStyle/>
        <a:p>
          <a:endParaRPr lang="es-EC"/>
        </a:p>
      </dgm:t>
    </dgm:pt>
    <dgm:pt modelId="{5C2A620E-9C13-4F06-AF66-4624064E13BA}" type="sibTrans" cxnId="{85D8B614-079B-4007-82BC-8D021CDB8D9F}">
      <dgm:prSet/>
      <dgm:spPr/>
      <dgm:t>
        <a:bodyPr/>
        <a:lstStyle/>
        <a:p>
          <a:endParaRPr lang="es-EC"/>
        </a:p>
      </dgm:t>
    </dgm:pt>
    <dgm:pt modelId="{2795E80B-7D8F-4CD3-9D52-433E687DFD7F}" type="pres">
      <dgm:prSet presAssocID="{767EE8F6-509F-4C72-A894-BA2359CCAB80}" presName="Name0" presStyleCnt="0">
        <dgm:presLayoutVars>
          <dgm:orgChart val="1"/>
          <dgm:chPref val="1"/>
          <dgm:dir/>
          <dgm:animOne val="branch"/>
          <dgm:animLvl val="lvl"/>
          <dgm:resizeHandles/>
        </dgm:presLayoutVars>
      </dgm:prSet>
      <dgm:spPr/>
      <dgm:t>
        <a:bodyPr/>
        <a:lstStyle/>
        <a:p>
          <a:endParaRPr lang="es-EC"/>
        </a:p>
      </dgm:t>
    </dgm:pt>
    <dgm:pt modelId="{2C37B4F4-7655-4691-AE2C-05DF933B9EF5}" type="pres">
      <dgm:prSet presAssocID="{D671EC99-E2B8-4082-9F1A-53A6EF799303}" presName="hierRoot1" presStyleCnt="0">
        <dgm:presLayoutVars>
          <dgm:hierBranch val="init"/>
        </dgm:presLayoutVars>
      </dgm:prSet>
      <dgm:spPr/>
    </dgm:pt>
    <dgm:pt modelId="{056E5A8D-304A-4E43-B2BF-1EF5521C379F}" type="pres">
      <dgm:prSet presAssocID="{D671EC99-E2B8-4082-9F1A-53A6EF799303}" presName="rootComposite1" presStyleCnt="0"/>
      <dgm:spPr/>
    </dgm:pt>
    <dgm:pt modelId="{0E6D99A5-033C-4AD2-B59C-DECADCC881BF}" type="pres">
      <dgm:prSet presAssocID="{D671EC99-E2B8-4082-9F1A-53A6EF799303}" presName="rootText1" presStyleLbl="alignAcc1" presStyleIdx="0" presStyleCnt="0">
        <dgm:presLayoutVars>
          <dgm:chPref val="3"/>
        </dgm:presLayoutVars>
      </dgm:prSet>
      <dgm:spPr/>
      <dgm:t>
        <a:bodyPr/>
        <a:lstStyle/>
        <a:p>
          <a:endParaRPr lang="es-EC"/>
        </a:p>
      </dgm:t>
    </dgm:pt>
    <dgm:pt modelId="{5B4F067C-148D-4AD5-9E1A-ECC8E95438BB}" type="pres">
      <dgm:prSet presAssocID="{D671EC99-E2B8-4082-9F1A-53A6EF799303}" presName="topArc1" presStyleLbl="parChTrans1D1" presStyleIdx="0" presStyleCnt="10"/>
      <dgm:spPr/>
    </dgm:pt>
    <dgm:pt modelId="{F4710829-B0CE-48D7-AC6E-4F774DEA692B}" type="pres">
      <dgm:prSet presAssocID="{D671EC99-E2B8-4082-9F1A-53A6EF799303}" presName="bottomArc1" presStyleLbl="parChTrans1D1" presStyleIdx="1" presStyleCnt="10"/>
      <dgm:spPr/>
    </dgm:pt>
    <dgm:pt modelId="{B53FF878-0AC8-4BA6-B710-5183E1EB7FDF}" type="pres">
      <dgm:prSet presAssocID="{D671EC99-E2B8-4082-9F1A-53A6EF799303}" presName="topConnNode1" presStyleLbl="node1" presStyleIdx="0" presStyleCnt="0"/>
      <dgm:spPr/>
      <dgm:t>
        <a:bodyPr/>
        <a:lstStyle/>
        <a:p>
          <a:endParaRPr lang="es-EC"/>
        </a:p>
      </dgm:t>
    </dgm:pt>
    <dgm:pt modelId="{3F47A6BC-D487-4D3F-A95D-F9156808B11D}" type="pres">
      <dgm:prSet presAssocID="{D671EC99-E2B8-4082-9F1A-53A6EF799303}" presName="hierChild2" presStyleCnt="0"/>
      <dgm:spPr/>
    </dgm:pt>
    <dgm:pt modelId="{E9A9A2B0-2C02-4A7D-987F-0251C0C04648}" type="pres">
      <dgm:prSet presAssocID="{18AF3F98-65F1-4483-A60B-DC31ADDC7218}" presName="Name28" presStyleLbl="parChTrans1D2" presStyleIdx="0" presStyleCnt="2"/>
      <dgm:spPr/>
      <dgm:t>
        <a:bodyPr/>
        <a:lstStyle/>
        <a:p>
          <a:endParaRPr lang="es-EC"/>
        </a:p>
      </dgm:t>
    </dgm:pt>
    <dgm:pt modelId="{37A4931E-900B-42D4-86CA-CBF7F07D5BD6}" type="pres">
      <dgm:prSet presAssocID="{0AE2213E-16A3-442D-9725-7E0196492C67}" presName="hierRoot2" presStyleCnt="0">
        <dgm:presLayoutVars>
          <dgm:hierBranch val="init"/>
        </dgm:presLayoutVars>
      </dgm:prSet>
      <dgm:spPr/>
    </dgm:pt>
    <dgm:pt modelId="{B510C752-F062-45B0-9F54-EFA843ABBAA6}" type="pres">
      <dgm:prSet presAssocID="{0AE2213E-16A3-442D-9725-7E0196492C67}" presName="rootComposite2" presStyleCnt="0"/>
      <dgm:spPr/>
    </dgm:pt>
    <dgm:pt modelId="{49924AAC-6E0B-4659-A7B4-221ACCB8F6FA}" type="pres">
      <dgm:prSet presAssocID="{0AE2213E-16A3-442D-9725-7E0196492C67}" presName="rootText2" presStyleLbl="alignAcc1" presStyleIdx="0" presStyleCnt="0">
        <dgm:presLayoutVars>
          <dgm:chPref val="3"/>
        </dgm:presLayoutVars>
      </dgm:prSet>
      <dgm:spPr/>
      <dgm:t>
        <a:bodyPr/>
        <a:lstStyle/>
        <a:p>
          <a:endParaRPr lang="es-EC"/>
        </a:p>
      </dgm:t>
    </dgm:pt>
    <dgm:pt modelId="{8A079046-3D07-487A-AC98-91D7A4DCBE80}" type="pres">
      <dgm:prSet presAssocID="{0AE2213E-16A3-442D-9725-7E0196492C67}" presName="topArc2" presStyleLbl="parChTrans1D1" presStyleIdx="2" presStyleCnt="10"/>
      <dgm:spPr/>
    </dgm:pt>
    <dgm:pt modelId="{A9B9D24A-99DB-4906-8B66-A596E19DF3D0}" type="pres">
      <dgm:prSet presAssocID="{0AE2213E-16A3-442D-9725-7E0196492C67}" presName="bottomArc2" presStyleLbl="parChTrans1D1" presStyleIdx="3" presStyleCnt="10"/>
      <dgm:spPr/>
    </dgm:pt>
    <dgm:pt modelId="{9B581617-942C-4096-B8E3-154DF2D66E09}" type="pres">
      <dgm:prSet presAssocID="{0AE2213E-16A3-442D-9725-7E0196492C67}" presName="topConnNode2" presStyleLbl="node2" presStyleIdx="0" presStyleCnt="0"/>
      <dgm:spPr/>
      <dgm:t>
        <a:bodyPr/>
        <a:lstStyle/>
        <a:p>
          <a:endParaRPr lang="es-EC"/>
        </a:p>
      </dgm:t>
    </dgm:pt>
    <dgm:pt modelId="{3AD014B5-24B1-4420-9207-70560C7D9A26}" type="pres">
      <dgm:prSet presAssocID="{0AE2213E-16A3-442D-9725-7E0196492C67}" presName="hierChild4" presStyleCnt="0"/>
      <dgm:spPr/>
    </dgm:pt>
    <dgm:pt modelId="{C289DDDD-792F-4643-8891-8F4D9D81B6CF}" type="pres">
      <dgm:prSet presAssocID="{C1DEBFC4-32A3-4148-933B-829C832096A6}" presName="Name28" presStyleLbl="parChTrans1D3" presStyleIdx="0" presStyleCnt="2"/>
      <dgm:spPr/>
      <dgm:t>
        <a:bodyPr/>
        <a:lstStyle/>
        <a:p>
          <a:endParaRPr lang="es-EC"/>
        </a:p>
      </dgm:t>
    </dgm:pt>
    <dgm:pt modelId="{4B1EAAA3-2E0E-4F8A-A162-FD0EDC53E442}" type="pres">
      <dgm:prSet presAssocID="{19E4322C-68E4-4F6A-A918-3C7998920CA7}" presName="hierRoot2" presStyleCnt="0">
        <dgm:presLayoutVars>
          <dgm:hierBranch val="init"/>
        </dgm:presLayoutVars>
      </dgm:prSet>
      <dgm:spPr/>
    </dgm:pt>
    <dgm:pt modelId="{C2AD67FB-425E-4722-BD8C-CBC025F53EBB}" type="pres">
      <dgm:prSet presAssocID="{19E4322C-68E4-4F6A-A918-3C7998920CA7}" presName="rootComposite2" presStyleCnt="0"/>
      <dgm:spPr/>
    </dgm:pt>
    <dgm:pt modelId="{D9F42927-F522-4558-8E3D-4C4939614CAB}" type="pres">
      <dgm:prSet presAssocID="{19E4322C-68E4-4F6A-A918-3C7998920CA7}" presName="rootText2" presStyleLbl="alignAcc1" presStyleIdx="0" presStyleCnt="0">
        <dgm:presLayoutVars>
          <dgm:chPref val="3"/>
        </dgm:presLayoutVars>
      </dgm:prSet>
      <dgm:spPr/>
      <dgm:t>
        <a:bodyPr/>
        <a:lstStyle/>
        <a:p>
          <a:endParaRPr lang="es-EC"/>
        </a:p>
      </dgm:t>
    </dgm:pt>
    <dgm:pt modelId="{61A7198D-76C4-47D7-A44D-62F51D1130E1}" type="pres">
      <dgm:prSet presAssocID="{19E4322C-68E4-4F6A-A918-3C7998920CA7}" presName="topArc2" presStyleLbl="parChTrans1D1" presStyleIdx="4" presStyleCnt="10"/>
      <dgm:spPr/>
    </dgm:pt>
    <dgm:pt modelId="{45E15ECA-EBD5-4F22-9AF4-0437CC6BE02C}" type="pres">
      <dgm:prSet presAssocID="{19E4322C-68E4-4F6A-A918-3C7998920CA7}" presName="bottomArc2" presStyleLbl="parChTrans1D1" presStyleIdx="5" presStyleCnt="10"/>
      <dgm:spPr/>
    </dgm:pt>
    <dgm:pt modelId="{E3710F33-A6E9-4445-BE56-160BDDEB8FC6}" type="pres">
      <dgm:prSet presAssocID="{19E4322C-68E4-4F6A-A918-3C7998920CA7}" presName="topConnNode2" presStyleLbl="node3" presStyleIdx="0" presStyleCnt="0"/>
      <dgm:spPr/>
      <dgm:t>
        <a:bodyPr/>
        <a:lstStyle/>
        <a:p>
          <a:endParaRPr lang="es-EC"/>
        </a:p>
      </dgm:t>
    </dgm:pt>
    <dgm:pt modelId="{3268D221-4AF2-45BC-9780-9CDC5D135048}" type="pres">
      <dgm:prSet presAssocID="{19E4322C-68E4-4F6A-A918-3C7998920CA7}" presName="hierChild4" presStyleCnt="0"/>
      <dgm:spPr/>
    </dgm:pt>
    <dgm:pt modelId="{962B9B5F-B79E-4C62-A389-DC906C8F571C}" type="pres">
      <dgm:prSet presAssocID="{19E4322C-68E4-4F6A-A918-3C7998920CA7}" presName="hierChild5" presStyleCnt="0"/>
      <dgm:spPr/>
    </dgm:pt>
    <dgm:pt modelId="{9650936A-CB74-4AF7-B2C0-6A89EE84ADA4}" type="pres">
      <dgm:prSet presAssocID="{0AE2213E-16A3-442D-9725-7E0196492C67}" presName="hierChild5" presStyleCnt="0"/>
      <dgm:spPr/>
    </dgm:pt>
    <dgm:pt modelId="{9B486B2D-E862-49F6-B046-011131E225AC}" type="pres">
      <dgm:prSet presAssocID="{916C83AB-A870-4F28-B3B7-67D14A2797C2}" presName="Name28" presStyleLbl="parChTrans1D2" presStyleIdx="1" presStyleCnt="2"/>
      <dgm:spPr/>
      <dgm:t>
        <a:bodyPr/>
        <a:lstStyle/>
        <a:p>
          <a:endParaRPr lang="es-EC"/>
        </a:p>
      </dgm:t>
    </dgm:pt>
    <dgm:pt modelId="{1A930773-7DD1-4C72-8A88-A2F80C0C999B}" type="pres">
      <dgm:prSet presAssocID="{2DBC0198-D8EC-4348-9276-F97E3334F08E}" presName="hierRoot2" presStyleCnt="0">
        <dgm:presLayoutVars>
          <dgm:hierBranch val="init"/>
        </dgm:presLayoutVars>
      </dgm:prSet>
      <dgm:spPr/>
    </dgm:pt>
    <dgm:pt modelId="{E717FDFB-382C-4023-B1AD-9058DAE58726}" type="pres">
      <dgm:prSet presAssocID="{2DBC0198-D8EC-4348-9276-F97E3334F08E}" presName="rootComposite2" presStyleCnt="0"/>
      <dgm:spPr/>
    </dgm:pt>
    <dgm:pt modelId="{E7CC9F0E-4294-42A6-B957-BBEF8C4A16D8}" type="pres">
      <dgm:prSet presAssocID="{2DBC0198-D8EC-4348-9276-F97E3334F08E}" presName="rootText2" presStyleLbl="alignAcc1" presStyleIdx="0" presStyleCnt="0">
        <dgm:presLayoutVars>
          <dgm:chPref val="3"/>
        </dgm:presLayoutVars>
      </dgm:prSet>
      <dgm:spPr/>
      <dgm:t>
        <a:bodyPr/>
        <a:lstStyle/>
        <a:p>
          <a:endParaRPr lang="es-EC"/>
        </a:p>
      </dgm:t>
    </dgm:pt>
    <dgm:pt modelId="{2BB212EB-19B3-4BC6-A336-D86F5C8A5EAE}" type="pres">
      <dgm:prSet presAssocID="{2DBC0198-D8EC-4348-9276-F97E3334F08E}" presName="topArc2" presStyleLbl="parChTrans1D1" presStyleIdx="6" presStyleCnt="10"/>
      <dgm:spPr/>
    </dgm:pt>
    <dgm:pt modelId="{8C7036A5-F102-48D5-8DEA-E8FE4E1D3538}" type="pres">
      <dgm:prSet presAssocID="{2DBC0198-D8EC-4348-9276-F97E3334F08E}" presName="bottomArc2" presStyleLbl="parChTrans1D1" presStyleIdx="7" presStyleCnt="10"/>
      <dgm:spPr/>
    </dgm:pt>
    <dgm:pt modelId="{85CDA484-0F70-4A0E-B286-CC5F44D53A70}" type="pres">
      <dgm:prSet presAssocID="{2DBC0198-D8EC-4348-9276-F97E3334F08E}" presName="topConnNode2" presStyleLbl="node2" presStyleIdx="0" presStyleCnt="0"/>
      <dgm:spPr/>
      <dgm:t>
        <a:bodyPr/>
        <a:lstStyle/>
        <a:p>
          <a:endParaRPr lang="es-EC"/>
        </a:p>
      </dgm:t>
    </dgm:pt>
    <dgm:pt modelId="{549D9448-8403-479B-8038-8B85CF27D79B}" type="pres">
      <dgm:prSet presAssocID="{2DBC0198-D8EC-4348-9276-F97E3334F08E}" presName="hierChild4" presStyleCnt="0"/>
      <dgm:spPr/>
    </dgm:pt>
    <dgm:pt modelId="{FDF42FBB-3C38-4AA3-B986-E9705D0877E3}" type="pres">
      <dgm:prSet presAssocID="{8CBD9D68-8662-4A6A-AF52-6575B4524C0B}" presName="Name28" presStyleLbl="parChTrans1D3" presStyleIdx="1" presStyleCnt="2"/>
      <dgm:spPr/>
      <dgm:t>
        <a:bodyPr/>
        <a:lstStyle/>
        <a:p>
          <a:endParaRPr lang="es-EC"/>
        </a:p>
      </dgm:t>
    </dgm:pt>
    <dgm:pt modelId="{1C58E4C2-D946-4BDA-A984-0D2A29014CE7}" type="pres">
      <dgm:prSet presAssocID="{20550777-1A01-45DC-9358-780EE4B0724C}" presName="hierRoot2" presStyleCnt="0">
        <dgm:presLayoutVars>
          <dgm:hierBranch val="init"/>
        </dgm:presLayoutVars>
      </dgm:prSet>
      <dgm:spPr/>
    </dgm:pt>
    <dgm:pt modelId="{5D3BC612-98EB-4644-B329-0ECF89CBDB41}" type="pres">
      <dgm:prSet presAssocID="{20550777-1A01-45DC-9358-780EE4B0724C}" presName="rootComposite2" presStyleCnt="0"/>
      <dgm:spPr/>
    </dgm:pt>
    <dgm:pt modelId="{1C7A8E83-6C6F-4763-A5D7-B0F4877077EB}" type="pres">
      <dgm:prSet presAssocID="{20550777-1A01-45DC-9358-780EE4B0724C}" presName="rootText2" presStyleLbl="alignAcc1" presStyleIdx="0" presStyleCnt="0">
        <dgm:presLayoutVars>
          <dgm:chPref val="3"/>
        </dgm:presLayoutVars>
      </dgm:prSet>
      <dgm:spPr/>
      <dgm:t>
        <a:bodyPr/>
        <a:lstStyle/>
        <a:p>
          <a:endParaRPr lang="es-EC"/>
        </a:p>
      </dgm:t>
    </dgm:pt>
    <dgm:pt modelId="{BEAD3FB8-C9D4-48D5-A2CA-BC1276B9F9F8}" type="pres">
      <dgm:prSet presAssocID="{20550777-1A01-45DC-9358-780EE4B0724C}" presName="topArc2" presStyleLbl="parChTrans1D1" presStyleIdx="8" presStyleCnt="10"/>
      <dgm:spPr/>
    </dgm:pt>
    <dgm:pt modelId="{B37C2FCB-C17B-43BF-B69B-9409AD94F652}" type="pres">
      <dgm:prSet presAssocID="{20550777-1A01-45DC-9358-780EE4B0724C}" presName="bottomArc2" presStyleLbl="parChTrans1D1" presStyleIdx="9" presStyleCnt="10"/>
      <dgm:spPr/>
    </dgm:pt>
    <dgm:pt modelId="{D5BD5DAA-43A2-4EFA-96AA-D126C2EED6C5}" type="pres">
      <dgm:prSet presAssocID="{20550777-1A01-45DC-9358-780EE4B0724C}" presName="topConnNode2" presStyleLbl="node3" presStyleIdx="0" presStyleCnt="0"/>
      <dgm:spPr/>
      <dgm:t>
        <a:bodyPr/>
        <a:lstStyle/>
        <a:p>
          <a:endParaRPr lang="es-EC"/>
        </a:p>
      </dgm:t>
    </dgm:pt>
    <dgm:pt modelId="{FB259946-D11F-4EF3-B81D-3FF1FEA63C1E}" type="pres">
      <dgm:prSet presAssocID="{20550777-1A01-45DC-9358-780EE4B0724C}" presName="hierChild4" presStyleCnt="0"/>
      <dgm:spPr/>
    </dgm:pt>
    <dgm:pt modelId="{DEE93B03-6458-4C87-94F2-1A04A3741302}" type="pres">
      <dgm:prSet presAssocID="{20550777-1A01-45DC-9358-780EE4B0724C}" presName="hierChild5" presStyleCnt="0"/>
      <dgm:spPr/>
    </dgm:pt>
    <dgm:pt modelId="{7DB33D1F-DF54-49DE-A41E-D70ECAE93F4C}" type="pres">
      <dgm:prSet presAssocID="{2DBC0198-D8EC-4348-9276-F97E3334F08E}" presName="hierChild5" presStyleCnt="0"/>
      <dgm:spPr/>
    </dgm:pt>
    <dgm:pt modelId="{D594CBCE-1E8A-4A76-947A-934325101F2E}" type="pres">
      <dgm:prSet presAssocID="{D671EC99-E2B8-4082-9F1A-53A6EF799303}" presName="hierChild3" presStyleCnt="0"/>
      <dgm:spPr/>
    </dgm:pt>
  </dgm:ptLst>
  <dgm:cxnLst>
    <dgm:cxn modelId="{133E4785-ED25-4C45-B11E-F3189018A10E}" srcId="{D671EC99-E2B8-4082-9F1A-53A6EF799303}" destId="{2DBC0198-D8EC-4348-9276-F97E3334F08E}" srcOrd="1" destOrd="0" parTransId="{916C83AB-A870-4F28-B3B7-67D14A2797C2}" sibTransId="{AC000195-52B1-4025-9D9E-AD0ACAB83B48}"/>
    <dgm:cxn modelId="{2E7FE44C-EC44-4EFA-B30A-6C12E80D2BB5}" type="presOf" srcId="{19E4322C-68E4-4F6A-A918-3C7998920CA7}" destId="{D9F42927-F522-4558-8E3D-4C4939614CAB}" srcOrd="0" destOrd="0" presId="urn:microsoft.com/office/officeart/2008/layout/HalfCircleOrganizationChart"/>
    <dgm:cxn modelId="{1BCDD82C-D739-4226-B12D-E1A08E2A3208}" srcId="{0AE2213E-16A3-442D-9725-7E0196492C67}" destId="{19E4322C-68E4-4F6A-A918-3C7998920CA7}" srcOrd="0" destOrd="0" parTransId="{C1DEBFC4-32A3-4148-933B-829C832096A6}" sibTransId="{DE2B6CC2-8CCA-468E-A9D3-ACA775E1C4BE}"/>
    <dgm:cxn modelId="{C09B1C3A-6B70-45D1-89B1-A952B7B2E569}" type="presOf" srcId="{20550777-1A01-45DC-9358-780EE4B0724C}" destId="{1C7A8E83-6C6F-4763-A5D7-B0F4877077EB}" srcOrd="0" destOrd="0" presId="urn:microsoft.com/office/officeart/2008/layout/HalfCircleOrganizationChart"/>
    <dgm:cxn modelId="{C6E5BC88-32E0-4058-92A9-50A92DAAC3CD}" type="presOf" srcId="{2DBC0198-D8EC-4348-9276-F97E3334F08E}" destId="{E7CC9F0E-4294-42A6-B957-BBEF8C4A16D8}" srcOrd="0" destOrd="0" presId="urn:microsoft.com/office/officeart/2008/layout/HalfCircleOrganizationChart"/>
    <dgm:cxn modelId="{7830786A-8435-4D63-AE5E-D673FBBE5982}" type="presOf" srcId="{18AF3F98-65F1-4483-A60B-DC31ADDC7218}" destId="{E9A9A2B0-2C02-4A7D-987F-0251C0C04648}" srcOrd="0" destOrd="0" presId="urn:microsoft.com/office/officeart/2008/layout/HalfCircleOrganizationChart"/>
    <dgm:cxn modelId="{85D8B614-079B-4007-82BC-8D021CDB8D9F}" srcId="{2DBC0198-D8EC-4348-9276-F97E3334F08E}" destId="{20550777-1A01-45DC-9358-780EE4B0724C}" srcOrd="0" destOrd="0" parTransId="{8CBD9D68-8662-4A6A-AF52-6575B4524C0B}" sibTransId="{5C2A620E-9C13-4F06-AF66-4624064E13BA}"/>
    <dgm:cxn modelId="{DF1B8CE6-0FB1-43D9-BDD9-BBDEDD01400F}" type="presOf" srcId="{19E4322C-68E4-4F6A-A918-3C7998920CA7}" destId="{E3710F33-A6E9-4445-BE56-160BDDEB8FC6}" srcOrd="1" destOrd="0" presId="urn:microsoft.com/office/officeart/2008/layout/HalfCircleOrganizationChart"/>
    <dgm:cxn modelId="{69A814F0-D047-4D0D-A9DE-344BC2CE0D52}" type="presOf" srcId="{916C83AB-A870-4F28-B3B7-67D14A2797C2}" destId="{9B486B2D-E862-49F6-B046-011131E225AC}" srcOrd="0" destOrd="0" presId="urn:microsoft.com/office/officeart/2008/layout/HalfCircleOrganizationChart"/>
    <dgm:cxn modelId="{4A16E298-95CE-4F6C-9018-5F85AA490181}" type="presOf" srcId="{8CBD9D68-8662-4A6A-AF52-6575B4524C0B}" destId="{FDF42FBB-3C38-4AA3-B986-E9705D0877E3}" srcOrd="0" destOrd="0" presId="urn:microsoft.com/office/officeart/2008/layout/HalfCircleOrganizationChart"/>
    <dgm:cxn modelId="{8EBEB4F3-80E2-47F9-9089-879331851424}" srcId="{767EE8F6-509F-4C72-A894-BA2359CCAB80}" destId="{D671EC99-E2B8-4082-9F1A-53A6EF799303}" srcOrd="0" destOrd="0" parTransId="{01FE8644-D4E6-4D8F-8E73-95E3C4970A2F}" sibTransId="{3B50E7DE-5CDE-4BA9-88E3-F1DA34710E9C}"/>
    <dgm:cxn modelId="{0328B039-ED0A-46B7-B863-B66999543FA7}" srcId="{D671EC99-E2B8-4082-9F1A-53A6EF799303}" destId="{0AE2213E-16A3-442D-9725-7E0196492C67}" srcOrd="0" destOrd="0" parTransId="{18AF3F98-65F1-4483-A60B-DC31ADDC7218}" sibTransId="{CEEB659E-B446-4DF1-9780-545A7B859ED8}"/>
    <dgm:cxn modelId="{104B7998-BD19-4F82-BB09-E8BFD17289C5}" type="presOf" srcId="{C1DEBFC4-32A3-4148-933B-829C832096A6}" destId="{C289DDDD-792F-4643-8891-8F4D9D81B6CF}" srcOrd="0" destOrd="0" presId="urn:microsoft.com/office/officeart/2008/layout/HalfCircleOrganizationChart"/>
    <dgm:cxn modelId="{E19DAA5B-A710-44C0-AE39-72F4EA46BFF7}" type="presOf" srcId="{20550777-1A01-45DC-9358-780EE4B0724C}" destId="{D5BD5DAA-43A2-4EFA-96AA-D126C2EED6C5}" srcOrd="1" destOrd="0" presId="urn:microsoft.com/office/officeart/2008/layout/HalfCircleOrganizationChart"/>
    <dgm:cxn modelId="{B23E5CD6-081E-415C-BD4B-244AD6B8342A}" type="presOf" srcId="{D671EC99-E2B8-4082-9F1A-53A6EF799303}" destId="{0E6D99A5-033C-4AD2-B59C-DECADCC881BF}" srcOrd="0" destOrd="0" presId="urn:microsoft.com/office/officeart/2008/layout/HalfCircleOrganizationChart"/>
    <dgm:cxn modelId="{43B0DA71-1B79-4E66-B5D2-CA21AAF53E37}" type="presOf" srcId="{0AE2213E-16A3-442D-9725-7E0196492C67}" destId="{49924AAC-6E0B-4659-A7B4-221ACCB8F6FA}" srcOrd="0" destOrd="0" presId="urn:microsoft.com/office/officeart/2008/layout/HalfCircleOrganizationChart"/>
    <dgm:cxn modelId="{6E7E547E-791A-46B9-A1D7-B8292A7D8298}" type="presOf" srcId="{0AE2213E-16A3-442D-9725-7E0196492C67}" destId="{9B581617-942C-4096-B8E3-154DF2D66E09}" srcOrd="1" destOrd="0" presId="urn:microsoft.com/office/officeart/2008/layout/HalfCircleOrganizationChart"/>
    <dgm:cxn modelId="{28024324-34F1-483D-BCE7-D9094F22C456}" type="presOf" srcId="{767EE8F6-509F-4C72-A894-BA2359CCAB80}" destId="{2795E80B-7D8F-4CD3-9D52-433E687DFD7F}" srcOrd="0" destOrd="0" presId="urn:microsoft.com/office/officeart/2008/layout/HalfCircleOrganizationChart"/>
    <dgm:cxn modelId="{F01C5054-7036-4C3C-B22E-943FBFD92F9E}" type="presOf" srcId="{2DBC0198-D8EC-4348-9276-F97E3334F08E}" destId="{85CDA484-0F70-4A0E-B286-CC5F44D53A70}" srcOrd="1" destOrd="0" presId="urn:microsoft.com/office/officeart/2008/layout/HalfCircleOrganizationChart"/>
    <dgm:cxn modelId="{FF640490-18A5-44FD-8B49-1D833C80744B}" type="presOf" srcId="{D671EC99-E2B8-4082-9F1A-53A6EF799303}" destId="{B53FF878-0AC8-4BA6-B710-5183E1EB7FDF}" srcOrd="1" destOrd="0" presId="urn:microsoft.com/office/officeart/2008/layout/HalfCircleOrganizationChart"/>
    <dgm:cxn modelId="{20D88249-1B1C-4540-A97B-D767D371AAAA}" type="presParOf" srcId="{2795E80B-7D8F-4CD3-9D52-433E687DFD7F}" destId="{2C37B4F4-7655-4691-AE2C-05DF933B9EF5}" srcOrd="0" destOrd="0" presId="urn:microsoft.com/office/officeart/2008/layout/HalfCircleOrganizationChart"/>
    <dgm:cxn modelId="{3A359CF9-9301-4E7A-A110-C6F22EEC0AC3}" type="presParOf" srcId="{2C37B4F4-7655-4691-AE2C-05DF933B9EF5}" destId="{056E5A8D-304A-4E43-B2BF-1EF5521C379F}" srcOrd="0" destOrd="0" presId="urn:microsoft.com/office/officeart/2008/layout/HalfCircleOrganizationChart"/>
    <dgm:cxn modelId="{010CAA52-BFA1-4679-94E5-83DC212CE385}" type="presParOf" srcId="{056E5A8D-304A-4E43-B2BF-1EF5521C379F}" destId="{0E6D99A5-033C-4AD2-B59C-DECADCC881BF}" srcOrd="0" destOrd="0" presId="urn:microsoft.com/office/officeart/2008/layout/HalfCircleOrganizationChart"/>
    <dgm:cxn modelId="{D8F22DF9-965C-4A65-85AF-B6200684C611}" type="presParOf" srcId="{056E5A8D-304A-4E43-B2BF-1EF5521C379F}" destId="{5B4F067C-148D-4AD5-9E1A-ECC8E95438BB}" srcOrd="1" destOrd="0" presId="urn:microsoft.com/office/officeart/2008/layout/HalfCircleOrganizationChart"/>
    <dgm:cxn modelId="{2A089325-244D-49A7-9165-CA6204E9A506}" type="presParOf" srcId="{056E5A8D-304A-4E43-B2BF-1EF5521C379F}" destId="{F4710829-B0CE-48D7-AC6E-4F774DEA692B}" srcOrd="2" destOrd="0" presId="urn:microsoft.com/office/officeart/2008/layout/HalfCircleOrganizationChart"/>
    <dgm:cxn modelId="{0F960F02-7CED-4E79-9BF8-9BEEB1661B7B}" type="presParOf" srcId="{056E5A8D-304A-4E43-B2BF-1EF5521C379F}" destId="{B53FF878-0AC8-4BA6-B710-5183E1EB7FDF}" srcOrd="3" destOrd="0" presId="urn:microsoft.com/office/officeart/2008/layout/HalfCircleOrganizationChart"/>
    <dgm:cxn modelId="{C93E2BC8-FAFD-4A3D-864D-24478D600ABE}" type="presParOf" srcId="{2C37B4F4-7655-4691-AE2C-05DF933B9EF5}" destId="{3F47A6BC-D487-4D3F-A95D-F9156808B11D}" srcOrd="1" destOrd="0" presId="urn:microsoft.com/office/officeart/2008/layout/HalfCircleOrganizationChart"/>
    <dgm:cxn modelId="{DB56A7CD-763B-4501-AF57-7C7E4F908E27}" type="presParOf" srcId="{3F47A6BC-D487-4D3F-A95D-F9156808B11D}" destId="{E9A9A2B0-2C02-4A7D-987F-0251C0C04648}" srcOrd="0" destOrd="0" presId="urn:microsoft.com/office/officeart/2008/layout/HalfCircleOrganizationChart"/>
    <dgm:cxn modelId="{27BBA67F-059F-49E8-83F5-017DB8AB2302}" type="presParOf" srcId="{3F47A6BC-D487-4D3F-A95D-F9156808B11D}" destId="{37A4931E-900B-42D4-86CA-CBF7F07D5BD6}" srcOrd="1" destOrd="0" presId="urn:microsoft.com/office/officeart/2008/layout/HalfCircleOrganizationChart"/>
    <dgm:cxn modelId="{A1E6FAA5-C46D-491C-BD39-74B68B61170B}" type="presParOf" srcId="{37A4931E-900B-42D4-86CA-CBF7F07D5BD6}" destId="{B510C752-F062-45B0-9F54-EFA843ABBAA6}" srcOrd="0" destOrd="0" presId="urn:microsoft.com/office/officeart/2008/layout/HalfCircleOrganizationChart"/>
    <dgm:cxn modelId="{7E0078A0-C4B1-494D-9AC9-6C1A86437C9A}" type="presParOf" srcId="{B510C752-F062-45B0-9F54-EFA843ABBAA6}" destId="{49924AAC-6E0B-4659-A7B4-221ACCB8F6FA}" srcOrd="0" destOrd="0" presId="urn:microsoft.com/office/officeart/2008/layout/HalfCircleOrganizationChart"/>
    <dgm:cxn modelId="{1EE8DB99-C518-4104-86DE-06C36E8A41DE}" type="presParOf" srcId="{B510C752-F062-45B0-9F54-EFA843ABBAA6}" destId="{8A079046-3D07-487A-AC98-91D7A4DCBE80}" srcOrd="1" destOrd="0" presId="urn:microsoft.com/office/officeart/2008/layout/HalfCircleOrganizationChart"/>
    <dgm:cxn modelId="{4E967D59-A836-4014-8318-7CAE5061162D}" type="presParOf" srcId="{B510C752-F062-45B0-9F54-EFA843ABBAA6}" destId="{A9B9D24A-99DB-4906-8B66-A596E19DF3D0}" srcOrd="2" destOrd="0" presId="urn:microsoft.com/office/officeart/2008/layout/HalfCircleOrganizationChart"/>
    <dgm:cxn modelId="{1EF2D729-CA5F-4953-BC4C-FAC2231695A7}" type="presParOf" srcId="{B510C752-F062-45B0-9F54-EFA843ABBAA6}" destId="{9B581617-942C-4096-B8E3-154DF2D66E09}" srcOrd="3" destOrd="0" presId="urn:microsoft.com/office/officeart/2008/layout/HalfCircleOrganizationChart"/>
    <dgm:cxn modelId="{8AE8D06E-E9F1-4240-AC1C-BEDFDE522F33}" type="presParOf" srcId="{37A4931E-900B-42D4-86CA-CBF7F07D5BD6}" destId="{3AD014B5-24B1-4420-9207-70560C7D9A26}" srcOrd="1" destOrd="0" presId="urn:microsoft.com/office/officeart/2008/layout/HalfCircleOrganizationChart"/>
    <dgm:cxn modelId="{2E54EA51-EC89-42E1-AA4D-DDD9570F797B}" type="presParOf" srcId="{3AD014B5-24B1-4420-9207-70560C7D9A26}" destId="{C289DDDD-792F-4643-8891-8F4D9D81B6CF}" srcOrd="0" destOrd="0" presId="urn:microsoft.com/office/officeart/2008/layout/HalfCircleOrganizationChart"/>
    <dgm:cxn modelId="{B67BE784-54D4-4E6F-9BF6-C54BE6F8E5D4}" type="presParOf" srcId="{3AD014B5-24B1-4420-9207-70560C7D9A26}" destId="{4B1EAAA3-2E0E-4F8A-A162-FD0EDC53E442}" srcOrd="1" destOrd="0" presId="urn:microsoft.com/office/officeart/2008/layout/HalfCircleOrganizationChart"/>
    <dgm:cxn modelId="{8416FC83-77A2-418B-9BD6-A237C2C1D1F6}" type="presParOf" srcId="{4B1EAAA3-2E0E-4F8A-A162-FD0EDC53E442}" destId="{C2AD67FB-425E-4722-BD8C-CBC025F53EBB}" srcOrd="0" destOrd="0" presId="urn:microsoft.com/office/officeart/2008/layout/HalfCircleOrganizationChart"/>
    <dgm:cxn modelId="{CB8A388C-A53C-4808-B0C3-3199AA7272CD}" type="presParOf" srcId="{C2AD67FB-425E-4722-BD8C-CBC025F53EBB}" destId="{D9F42927-F522-4558-8E3D-4C4939614CAB}" srcOrd="0" destOrd="0" presId="urn:microsoft.com/office/officeart/2008/layout/HalfCircleOrganizationChart"/>
    <dgm:cxn modelId="{28323DF2-9853-405E-824B-719438A76C69}" type="presParOf" srcId="{C2AD67FB-425E-4722-BD8C-CBC025F53EBB}" destId="{61A7198D-76C4-47D7-A44D-62F51D1130E1}" srcOrd="1" destOrd="0" presId="urn:microsoft.com/office/officeart/2008/layout/HalfCircleOrganizationChart"/>
    <dgm:cxn modelId="{670DF5E8-895F-47B4-8C56-985524D104C2}" type="presParOf" srcId="{C2AD67FB-425E-4722-BD8C-CBC025F53EBB}" destId="{45E15ECA-EBD5-4F22-9AF4-0437CC6BE02C}" srcOrd="2" destOrd="0" presId="urn:microsoft.com/office/officeart/2008/layout/HalfCircleOrganizationChart"/>
    <dgm:cxn modelId="{42D3E311-7175-4350-A377-8763E2147D9E}" type="presParOf" srcId="{C2AD67FB-425E-4722-BD8C-CBC025F53EBB}" destId="{E3710F33-A6E9-4445-BE56-160BDDEB8FC6}" srcOrd="3" destOrd="0" presId="urn:microsoft.com/office/officeart/2008/layout/HalfCircleOrganizationChart"/>
    <dgm:cxn modelId="{2AB92B13-D9FB-44AB-865E-45913EB53A21}" type="presParOf" srcId="{4B1EAAA3-2E0E-4F8A-A162-FD0EDC53E442}" destId="{3268D221-4AF2-45BC-9780-9CDC5D135048}" srcOrd="1" destOrd="0" presId="urn:microsoft.com/office/officeart/2008/layout/HalfCircleOrganizationChart"/>
    <dgm:cxn modelId="{F0BFFC3F-2739-48BE-A0BD-75ACB1795B0C}" type="presParOf" srcId="{4B1EAAA3-2E0E-4F8A-A162-FD0EDC53E442}" destId="{962B9B5F-B79E-4C62-A389-DC906C8F571C}" srcOrd="2" destOrd="0" presId="urn:microsoft.com/office/officeart/2008/layout/HalfCircleOrganizationChart"/>
    <dgm:cxn modelId="{519E3FA9-2661-4D82-8425-CC2669DA949C}" type="presParOf" srcId="{37A4931E-900B-42D4-86CA-CBF7F07D5BD6}" destId="{9650936A-CB74-4AF7-B2C0-6A89EE84ADA4}" srcOrd="2" destOrd="0" presId="urn:microsoft.com/office/officeart/2008/layout/HalfCircleOrganizationChart"/>
    <dgm:cxn modelId="{6CE64074-18DC-47F0-8D32-A15229DA7ACD}" type="presParOf" srcId="{3F47A6BC-D487-4D3F-A95D-F9156808B11D}" destId="{9B486B2D-E862-49F6-B046-011131E225AC}" srcOrd="2" destOrd="0" presId="urn:microsoft.com/office/officeart/2008/layout/HalfCircleOrganizationChart"/>
    <dgm:cxn modelId="{573CB7CA-CE61-45F1-9B24-3E96B7F98EB9}" type="presParOf" srcId="{3F47A6BC-D487-4D3F-A95D-F9156808B11D}" destId="{1A930773-7DD1-4C72-8A88-A2F80C0C999B}" srcOrd="3" destOrd="0" presId="urn:microsoft.com/office/officeart/2008/layout/HalfCircleOrganizationChart"/>
    <dgm:cxn modelId="{EA2DAC3E-D228-4837-86F7-E4A3ABA3F554}" type="presParOf" srcId="{1A930773-7DD1-4C72-8A88-A2F80C0C999B}" destId="{E717FDFB-382C-4023-B1AD-9058DAE58726}" srcOrd="0" destOrd="0" presId="urn:microsoft.com/office/officeart/2008/layout/HalfCircleOrganizationChart"/>
    <dgm:cxn modelId="{E4FA8B37-27BF-4F17-9938-78AAFF356A52}" type="presParOf" srcId="{E717FDFB-382C-4023-B1AD-9058DAE58726}" destId="{E7CC9F0E-4294-42A6-B957-BBEF8C4A16D8}" srcOrd="0" destOrd="0" presId="urn:microsoft.com/office/officeart/2008/layout/HalfCircleOrganizationChart"/>
    <dgm:cxn modelId="{5661A701-8F90-49FF-A296-E079034260E2}" type="presParOf" srcId="{E717FDFB-382C-4023-B1AD-9058DAE58726}" destId="{2BB212EB-19B3-4BC6-A336-D86F5C8A5EAE}" srcOrd="1" destOrd="0" presId="urn:microsoft.com/office/officeart/2008/layout/HalfCircleOrganizationChart"/>
    <dgm:cxn modelId="{3A106671-3101-4E73-A709-E929FDBAFC9A}" type="presParOf" srcId="{E717FDFB-382C-4023-B1AD-9058DAE58726}" destId="{8C7036A5-F102-48D5-8DEA-E8FE4E1D3538}" srcOrd="2" destOrd="0" presId="urn:microsoft.com/office/officeart/2008/layout/HalfCircleOrganizationChart"/>
    <dgm:cxn modelId="{8333D899-1A9D-4DFD-AFFA-425F8FB294D6}" type="presParOf" srcId="{E717FDFB-382C-4023-B1AD-9058DAE58726}" destId="{85CDA484-0F70-4A0E-B286-CC5F44D53A70}" srcOrd="3" destOrd="0" presId="urn:microsoft.com/office/officeart/2008/layout/HalfCircleOrganizationChart"/>
    <dgm:cxn modelId="{E811A53A-6132-4915-9FA6-35FAC476B853}" type="presParOf" srcId="{1A930773-7DD1-4C72-8A88-A2F80C0C999B}" destId="{549D9448-8403-479B-8038-8B85CF27D79B}" srcOrd="1" destOrd="0" presId="urn:microsoft.com/office/officeart/2008/layout/HalfCircleOrganizationChart"/>
    <dgm:cxn modelId="{91557785-3D42-470F-9B67-A8B531362E46}" type="presParOf" srcId="{549D9448-8403-479B-8038-8B85CF27D79B}" destId="{FDF42FBB-3C38-4AA3-B986-E9705D0877E3}" srcOrd="0" destOrd="0" presId="urn:microsoft.com/office/officeart/2008/layout/HalfCircleOrganizationChart"/>
    <dgm:cxn modelId="{659DF624-13EA-4DF5-A65D-6EF162D03C49}" type="presParOf" srcId="{549D9448-8403-479B-8038-8B85CF27D79B}" destId="{1C58E4C2-D946-4BDA-A984-0D2A29014CE7}" srcOrd="1" destOrd="0" presId="urn:microsoft.com/office/officeart/2008/layout/HalfCircleOrganizationChart"/>
    <dgm:cxn modelId="{39F2283F-DA6D-4197-A75B-62719D35EDDF}" type="presParOf" srcId="{1C58E4C2-D946-4BDA-A984-0D2A29014CE7}" destId="{5D3BC612-98EB-4644-B329-0ECF89CBDB41}" srcOrd="0" destOrd="0" presId="urn:microsoft.com/office/officeart/2008/layout/HalfCircleOrganizationChart"/>
    <dgm:cxn modelId="{B79A0ACA-555D-4D18-BF79-5C3FCEFD98CC}" type="presParOf" srcId="{5D3BC612-98EB-4644-B329-0ECF89CBDB41}" destId="{1C7A8E83-6C6F-4763-A5D7-B0F4877077EB}" srcOrd="0" destOrd="0" presId="urn:microsoft.com/office/officeart/2008/layout/HalfCircleOrganizationChart"/>
    <dgm:cxn modelId="{28EFF017-FF47-4DC3-9F55-C61F136937DD}" type="presParOf" srcId="{5D3BC612-98EB-4644-B329-0ECF89CBDB41}" destId="{BEAD3FB8-C9D4-48D5-A2CA-BC1276B9F9F8}" srcOrd="1" destOrd="0" presId="urn:microsoft.com/office/officeart/2008/layout/HalfCircleOrganizationChart"/>
    <dgm:cxn modelId="{A0359216-F057-4678-8254-6E6EEB78372E}" type="presParOf" srcId="{5D3BC612-98EB-4644-B329-0ECF89CBDB41}" destId="{B37C2FCB-C17B-43BF-B69B-9409AD94F652}" srcOrd="2" destOrd="0" presId="urn:microsoft.com/office/officeart/2008/layout/HalfCircleOrganizationChart"/>
    <dgm:cxn modelId="{693379CA-C2B5-44AE-98E9-744F52332961}" type="presParOf" srcId="{5D3BC612-98EB-4644-B329-0ECF89CBDB41}" destId="{D5BD5DAA-43A2-4EFA-96AA-D126C2EED6C5}" srcOrd="3" destOrd="0" presId="urn:microsoft.com/office/officeart/2008/layout/HalfCircleOrganizationChart"/>
    <dgm:cxn modelId="{C27EF094-88D4-4FB8-8FFD-D471EE70E5A8}" type="presParOf" srcId="{1C58E4C2-D946-4BDA-A984-0D2A29014CE7}" destId="{FB259946-D11F-4EF3-B81D-3FF1FEA63C1E}" srcOrd="1" destOrd="0" presId="urn:microsoft.com/office/officeart/2008/layout/HalfCircleOrganizationChart"/>
    <dgm:cxn modelId="{07A828B4-7B95-4FFC-8485-27CE08D0C555}" type="presParOf" srcId="{1C58E4C2-D946-4BDA-A984-0D2A29014CE7}" destId="{DEE93B03-6458-4C87-94F2-1A04A3741302}" srcOrd="2" destOrd="0" presId="urn:microsoft.com/office/officeart/2008/layout/HalfCircleOrganizationChart"/>
    <dgm:cxn modelId="{D13DF43B-E073-4E90-B4FB-B592A12D6984}" type="presParOf" srcId="{1A930773-7DD1-4C72-8A88-A2F80C0C999B}" destId="{7DB33D1F-DF54-49DE-A41E-D70ECAE93F4C}" srcOrd="2" destOrd="0" presId="urn:microsoft.com/office/officeart/2008/layout/HalfCircleOrganizationChart"/>
    <dgm:cxn modelId="{9AC68E70-82BF-4CF0-B495-3E28AD7F5E21}" type="presParOf" srcId="{2C37B4F4-7655-4691-AE2C-05DF933B9EF5}" destId="{D594CBCE-1E8A-4A76-947A-934325101F2E}"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31E2FC-F3C0-4B9E-8BAC-5DFCE0976745}" type="doc">
      <dgm:prSet loTypeId="urn:microsoft.com/office/officeart/2005/8/layout/list1" loCatId="list" qsTypeId="urn:microsoft.com/office/officeart/2005/8/quickstyle/3d3" qsCatId="3D" csTypeId="urn:microsoft.com/office/officeart/2005/8/colors/accent3_1" csCatId="accent3" phldr="1"/>
      <dgm:spPr/>
      <dgm:t>
        <a:bodyPr/>
        <a:lstStyle/>
        <a:p>
          <a:endParaRPr lang="es-ES"/>
        </a:p>
      </dgm:t>
    </dgm:pt>
    <dgm:pt modelId="{EE58AA3B-3AAF-486B-B17C-E1A5537E301D}">
      <dgm:prSet phldrT="[Texto]" custT="1"/>
      <dgm:spPr/>
      <dgm:t>
        <a:bodyPr/>
        <a:lstStyle/>
        <a:p>
          <a:r>
            <a:rPr lang="es-ES" sz="2800" dirty="0" smtClean="0">
              <a:latin typeface="Times New Roman" panose="02020603050405020304" pitchFamily="18" charset="0"/>
              <a:cs typeface="Times New Roman" panose="02020603050405020304" pitchFamily="18" charset="0"/>
            </a:rPr>
            <a:t>OBJETIVO GENERAL</a:t>
          </a:r>
          <a:endParaRPr lang="es-ES" sz="2800" dirty="0">
            <a:latin typeface="Times New Roman" panose="02020603050405020304" pitchFamily="18" charset="0"/>
            <a:cs typeface="Times New Roman" panose="02020603050405020304" pitchFamily="18" charset="0"/>
          </a:endParaRPr>
        </a:p>
      </dgm:t>
    </dgm:pt>
    <dgm:pt modelId="{EC8840C4-BAD7-444E-A213-EC54BB0517D8}" type="parTrans" cxnId="{64569002-6CD6-465B-87E4-D690F0A942E8}">
      <dgm:prSet/>
      <dgm:spPr/>
      <dgm:t>
        <a:bodyPr/>
        <a:lstStyle/>
        <a:p>
          <a:endParaRPr lang="es-ES"/>
        </a:p>
      </dgm:t>
    </dgm:pt>
    <dgm:pt modelId="{59EF3484-9186-44F7-9118-16E87153BDF8}" type="sibTrans" cxnId="{64569002-6CD6-465B-87E4-D690F0A942E8}">
      <dgm:prSet/>
      <dgm:spPr/>
      <dgm:t>
        <a:bodyPr/>
        <a:lstStyle/>
        <a:p>
          <a:endParaRPr lang="es-ES"/>
        </a:p>
      </dgm:t>
    </dgm:pt>
    <dgm:pt modelId="{C7F44EBC-4E57-4B09-8385-EC117A714B79}">
      <dgm:prSet phldrT="[Texto]"/>
      <dgm:spPr/>
      <dgm:t>
        <a:bodyPr/>
        <a:lstStyle/>
        <a:p>
          <a:pPr algn="just"/>
          <a:r>
            <a:rPr lang="es-ES" dirty="0" smtClean="0">
              <a:latin typeface="Times New Roman" panose="02020603050405020304" pitchFamily="18" charset="0"/>
              <a:cs typeface="Times New Roman" panose="02020603050405020304" pitchFamily="18" charset="0"/>
            </a:rPr>
            <a:t>Evaluar las condiciones climáticas y fuentes de boro, para la germinación in vitro del polen en frutilla </a:t>
          </a:r>
          <a:r>
            <a:rPr lang="es-EC" dirty="0" smtClean="0">
              <a:latin typeface="Times New Roman" panose="02020603050405020304" pitchFamily="18" charset="0"/>
              <a:cs typeface="Times New Roman" panose="02020603050405020304" pitchFamily="18" charset="0"/>
            </a:rPr>
            <a:t>(</a:t>
          </a:r>
          <a:r>
            <a:rPr lang="es-EC" i="1" dirty="0" smtClean="0">
              <a:latin typeface="Times New Roman" panose="02020603050405020304" pitchFamily="18" charset="0"/>
              <a:cs typeface="Times New Roman" panose="02020603050405020304" pitchFamily="18" charset="0"/>
            </a:rPr>
            <a:t>Fragaria ×ananassa) </a:t>
          </a:r>
          <a:r>
            <a:rPr lang="es-EC" dirty="0" smtClean="0">
              <a:latin typeface="Times New Roman" panose="02020603050405020304" pitchFamily="18" charset="0"/>
              <a:cs typeface="Times New Roman" panose="02020603050405020304" pitchFamily="18" charset="0"/>
            </a:rPr>
            <a:t>variedad festival.</a:t>
          </a:r>
          <a:endParaRPr lang="es-ES" dirty="0">
            <a:latin typeface="Times New Roman" panose="02020603050405020304" pitchFamily="18" charset="0"/>
            <a:cs typeface="Times New Roman" panose="02020603050405020304" pitchFamily="18" charset="0"/>
          </a:endParaRPr>
        </a:p>
      </dgm:t>
    </dgm:pt>
    <dgm:pt modelId="{4056A760-8170-4EB4-BB7B-0CF3908A4EC1}" type="parTrans" cxnId="{67186CE1-E637-4979-8157-ADCD45EE19D6}">
      <dgm:prSet/>
      <dgm:spPr/>
      <dgm:t>
        <a:bodyPr/>
        <a:lstStyle/>
        <a:p>
          <a:endParaRPr lang="es-ES"/>
        </a:p>
      </dgm:t>
    </dgm:pt>
    <dgm:pt modelId="{51EDEA39-4FF3-4F95-8C46-7F3C921EF12A}" type="sibTrans" cxnId="{67186CE1-E637-4979-8157-ADCD45EE19D6}">
      <dgm:prSet/>
      <dgm:spPr/>
      <dgm:t>
        <a:bodyPr/>
        <a:lstStyle/>
        <a:p>
          <a:endParaRPr lang="es-ES"/>
        </a:p>
      </dgm:t>
    </dgm:pt>
    <dgm:pt modelId="{4E42A4EB-39BF-428D-B3B4-FB6181300E06}" type="pres">
      <dgm:prSet presAssocID="{4131E2FC-F3C0-4B9E-8BAC-5DFCE0976745}" presName="linear" presStyleCnt="0">
        <dgm:presLayoutVars>
          <dgm:dir/>
          <dgm:animLvl val="lvl"/>
          <dgm:resizeHandles val="exact"/>
        </dgm:presLayoutVars>
      </dgm:prSet>
      <dgm:spPr/>
      <dgm:t>
        <a:bodyPr/>
        <a:lstStyle/>
        <a:p>
          <a:endParaRPr lang="es-ES"/>
        </a:p>
      </dgm:t>
    </dgm:pt>
    <dgm:pt modelId="{C85568A8-B546-4982-827E-234099E4B924}" type="pres">
      <dgm:prSet presAssocID="{EE58AA3B-3AAF-486B-B17C-E1A5537E301D}" presName="parentLin" presStyleCnt="0"/>
      <dgm:spPr/>
      <dgm:t>
        <a:bodyPr/>
        <a:lstStyle/>
        <a:p>
          <a:endParaRPr lang="es-EC"/>
        </a:p>
      </dgm:t>
    </dgm:pt>
    <dgm:pt modelId="{45C5DDE0-23A7-4819-8CDF-F2EFE1088030}" type="pres">
      <dgm:prSet presAssocID="{EE58AA3B-3AAF-486B-B17C-E1A5537E301D}" presName="parentLeftMargin" presStyleLbl="node1" presStyleIdx="0" presStyleCnt="1"/>
      <dgm:spPr/>
      <dgm:t>
        <a:bodyPr/>
        <a:lstStyle/>
        <a:p>
          <a:endParaRPr lang="es-ES"/>
        </a:p>
      </dgm:t>
    </dgm:pt>
    <dgm:pt modelId="{E34C2E39-AFAD-4DD8-8AF3-73796EF1B895}" type="pres">
      <dgm:prSet presAssocID="{EE58AA3B-3AAF-486B-B17C-E1A5537E301D}" presName="parentText" presStyleLbl="node1" presStyleIdx="0" presStyleCnt="1" custScaleX="68660" custScaleY="75617">
        <dgm:presLayoutVars>
          <dgm:chMax val="0"/>
          <dgm:bulletEnabled val="1"/>
        </dgm:presLayoutVars>
      </dgm:prSet>
      <dgm:spPr/>
      <dgm:t>
        <a:bodyPr/>
        <a:lstStyle/>
        <a:p>
          <a:endParaRPr lang="es-ES"/>
        </a:p>
      </dgm:t>
    </dgm:pt>
    <dgm:pt modelId="{924FA5F6-F356-4245-8D77-1C1369C42D0A}" type="pres">
      <dgm:prSet presAssocID="{EE58AA3B-3AAF-486B-B17C-E1A5537E301D}" presName="negativeSpace" presStyleCnt="0"/>
      <dgm:spPr/>
      <dgm:t>
        <a:bodyPr/>
        <a:lstStyle/>
        <a:p>
          <a:endParaRPr lang="es-EC"/>
        </a:p>
      </dgm:t>
    </dgm:pt>
    <dgm:pt modelId="{865A5690-9D32-4BFB-9A0F-447A7DB5762C}" type="pres">
      <dgm:prSet presAssocID="{EE58AA3B-3AAF-486B-B17C-E1A5537E301D}" presName="childText" presStyleLbl="conFgAcc1" presStyleIdx="0" presStyleCnt="1" custLinFactNeighborX="-844">
        <dgm:presLayoutVars>
          <dgm:bulletEnabled val="1"/>
        </dgm:presLayoutVars>
      </dgm:prSet>
      <dgm:spPr/>
      <dgm:t>
        <a:bodyPr/>
        <a:lstStyle/>
        <a:p>
          <a:endParaRPr lang="es-ES"/>
        </a:p>
      </dgm:t>
    </dgm:pt>
  </dgm:ptLst>
  <dgm:cxnLst>
    <dgm:cxn modelId="{6DEE1F83-CC8D-4FF5-BCB2-868CD2C2A7F7}" type="presOf" srcId="{C7F44EBC-4E57-4B09-8385-EC117A714B79}" destId="{865A5690-9D32-4BFB-9A0F-447A7DB5762C}" srcOrd="0" destOrd="0" presId="urn:microsoft.com/office/officeart/2005/8/layout/list1"/>
    <dgm:cxn modelId="{3E36DBC2-29FB-48D9-837B-20F9AF1E2156}" type="presOf" srcId="{EE58AA3B-3AAF-486B-B17C-E1A5537E301D}" destId="{E34C2E39-AFAD-4DD8-8AF3-73796EF1B895}" srcOrd="1" destOrd="0" presId="urn:microsoft.com/office/officeart/2005/8/layout/list1"/>
    <dgm:cxn modelId="{312455F1-355D-4A8F-96EB-E1C0DFFA2EC3}" type="presOf" srcId="{4131E2FC-F3C0-4B9E-8BAC-5DFCE0976745}" destId="{4E42A4EB-39BF-428D-B3B4-FB6181300E06}" srcOrd="0" destOrd="0" presId="urn:microsoft.com/office/officeart/2005/8/layout/list1"/>
    <dgm:cxn modelId="{4A901E26-D58D-4088-8349-D5EF2E2053E4}" type="presOf" srcId="{EE58AA3B-3AAF-486B-B17C-E1A5537E301D}" destId="{45C5DDE0-23A7-4819-8CDF-F2EFE1088030}" srcOrd="0" destOrd="0" presId="urn:microsoft.com/office/officeart/2005/8/layout/list1"/>
    <dgm:cxn modelId="{64569002-6CD6-465B-87E4-D690F0A942E8}" srcId="{4131E2FC-F3C0-4B9E-8BAC-5DFCE0976745}" destId="{EE58AA3B-3AAF-486B-B17C-E1A5537E301D}" srcOrd="0" destOrd="0" parTransId="{EC8840C4-BAD7-444E-A213-EC54BB0517D8}" sibTransId="{59EF3484-9186-44F7-9118-16E87153BDF8}"/>
    <dgm:cxn modelId="{67186CE1-E637-4979-8157-ADCD45EE19D6}" srcId="{EE58AA3B-3AAF-486B-B17C-E1A5537E301D}" destId="{C7F44EBC-4E57-4B09-8385-EC117A714B79}" srcOrd="0" destOrd="0" parTransId="{4056A760-8170-4EB4-BB7B-0CF3908A4EC1}" sibTransId="{51EDEA39-4FF3-4F95-8C46-7F3C921EF12A}"/>
    <dgm:cxn modelId="{5F5E1FBB-54CC-4B27-81E4-46A664BA82EC}" type="presParOf" srcId="{4E42A4EB-39BF-428D-B3B4-FB6181300E06}" destId="{C85568A8-B546-4982-827E-234099E4B924}" srcOrd="0" destOrd="0" presId="urn:microsoft.com/office/officeart/2005/8/layout/list1"/>
    <dgm:cxn modelId="{2116275A-50D6-491D-ADD6-E31041CE4EE0}" type="presParOf" srcId="{C85568A8-B546-4982-827E-234099E4B924}" destId="{45C5DDE0-23A7-4819-8CDF-F2EFE1088030}" srcOrd="0" destOrd="0" presId="urn:microsoft.com/office/officeart/2005/8/layout/list1"/>
    <dgm:cxn modelId="{3D8D24C0-64B0-4EA3-B843-AA5DD4347F43}" type="presParOf" srcId="{C85568A8-B546-4982-827E-234099E4B924}" destId="{E34C2E39-AFAD-4DD8-8AF3-73796EF1B895}" srcOrd="1" destOrd="0" presId="urn:microsoft.com/office/officeart/2005/8/layout/list1"/>
    <dgm:cxn modelId="{18586B32-4CF0-48B4-960B-D9BBCC7E2F80}" type="presParOf" srcId="{4E42A4EB-39BF-428D-B3B4-FB6181300E06}" destId="{924FA5F6-F356-4245-8D77-1C1369C42D0A}" srcOrd="1" destOrd="0" presId="urn:microsoft.com/office/officeart/2005/8/layout/list1"/>
    <dgm:cxn modelId="{DAD7A5C2-EC92-4164-8699-B88FD4F0D7C5}" type="presParOf" srcId="{4E42A4EB-39BF-428D-B3B4-FB6181300E06}" destId="{865A5690-9D32-4BFB-9A0F-447A7DB5762C}"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31E2FC-F3C0-4B9E-8BAC-5DFCE0976745}" type="doc">
      <dgm:prSet loTypeId="urn:microsoft.com/office/officeart/2005/8/layout/list1" loCatId="list" qsTypeId="urn:microsoft.com/office/officeart/2005/8/quickstyle/simple2" qsCatId="simple" csTypeId="urn:microsoft.com/office/officeart/2005/8/colors/accent3_1" csCatId="accent3" phldr="1"/>
      <dgm:spPr/>
      <dgm:t>
        <a:bodyPr/>
        <a:lstStyle/>
        <a:p>
          <a:endParaRPr lang="es-ES"/>
        </a:p>
      </dgm:t>
    </dgm:pt>
    <dgm:pt modelId="{EE58AA3B-3AAF-486B-B17C-E1A5537E301D}">
      <dgm:prSet phldrT="[Texto]" custT="1"/>
      <dgm:spPr/>
      <dgm:t>
        <a:bodyPr/>
        <a:lstStyle/>
        <a:p>
          <a:r>
            <a:rPr lang="es-ES" sz="2400" dirty="0" smtClean="0">
              <a:latin typeface="Times New Roman" panose="02020603050405020304" pitchFamily="18" charset="0"/>
              <a:cs typeface="Times New Roman" panose="02020603050405020304" pitchFamily="18" charset="0"/>
            </a:rPr>
            <a:t>OBJETIVOS ESPECÍFICOS</a:t>
          </a:r>
          <a:endParaRPr lang="es-ES" sz="2400" dirty="0">
            <a:latin typeface="Times New Roman" panose="02020603050405020304" pitchFamily="18" charset="0"/>
            <a:cs typeface="Times New Roman" panose="02020603050405020304" pitchFamily="18" charset="0"/>
          </a:endParaRPr>
        </a:p>
      </dgm:t>
    </dgm:pt>
    <dgm:pt modelId="{EC8840C4-BAD7-444E-A213-EC54BB0517D8}" type="parTrans" cxnId="{64569002-6CD6-465B-87E4-D690F0A942E8}">
      <dgm:prSet/>
      <dgm:spPr/>
      <dgm:t>
        <a:bodyPr/>
        <a:lstStyle/>
        <a:p>
          <a:endParaRPr lang="es-ES"/>
        </a:p>
      </dgm:t>
    </dgm:pt>
    <dgm:pt modelId="{59EF3484-9186-44F7-9118-16E87153BDF8}" type="sibTrans" cxnId="{64569002-6CD6-465B-87E4-D690F0A942E8}">
      <dgm:prSet/>
      <dgm:spPr/>
      <dgm:t>
        <a:bodyPr/>
        <a:lstStyle/>
        <a:p>
          <a:endParaRPr lang="es-ES"/>
        </a:p>
      </dgm:t>
    </dgm:pt>
    <dgm:pt modelId="{C7F44EBC-4E57-4B09-8385-EC117A714B79}">
      <dgm:prSet phldrT="[Texto]" custT="1"/>
      <dgm:spPr/>
      <dgm:t>
        <a:bodyPr/>
        <a:lstStyle/>
        <a:p>
          <a:pPr algn="just"/>
          <a:r>
            <a:rPr lang="es-EC" sz="2200" dirty="0" smtClean="0">
              <a:latin typeface="Times New Roman" panose="02020603050405020304" pitchFamily="18" charset="0"/>
              <a:cs typeface="Times New Roman" panose="02020603050405020304" pitchFamily="18" charset="0"/>
            </a:rPr>
            <a:t>Determinar la etapa fenológica de la floración de la planta de frutilla  (</a:t>
          </a:r>
          <a:r>
            <a:rPr lang="es-EC" sz="2200" i="1" dirty="0" smtClean="0">
              <a:latin typeface="Times New Roman" panose="02020603050405020304" pitchFamily="18" charset="0"/>
              <a:cs typeface="Times New Roman" panose="02020603050405020304" pitchFamily="18" charset="0"/>
            </a:rPr>
            <a:t>Fragaria × ananassa) </a:t>
          </a:r>
          <a:r>
            <a:rPr lang="es-EC" sz="2200" dirty="0" smtClean="0">
              <a:latin typeface="Times New Roman" panose="02020603050405020304" pitchFamily="18" charset="0"/>
              <a:cs typeface="Times New Roman" panose="02020603050405020304" pitchFamily="18" charset="0"/>
            </a:rPr>
            <a:t>variedad festival  que contiene mayor concentración de polen.</a:t>
          </a:r>
          <a:endParaRPr lang="es-ES" sz="2200" dirty="0">
            <a:latin typeface="Times New Roman" panose="02020603050405020304" pitchFamily="18" charset="0"/>
            <a:cs typeface="Times New Roman" panose="02020603050405020304" pitchFamily="18" charset="0"/>
          </a:endParaRPr>
        </a:p>
      </dgm:t>
    </dgm:pt>
    <dgm:pt modelId="{4056A760-8170-4EB4-BB7B-0CF3908A4EC1}" type="parTrans" cxnId="{67186CE1-E637-4979-8157-ADCD45EE19D6}">
      <dgm:prSet/>
      <dgm:spPr/>
      <dgm:t>
        <a:bodyPr/>
        <a:lstStyle/>
        <a:p>
          <a:endParaRPr lang="es-ES"/>
        </a:p>
      </dgm:t>
    </dgm:pt>
    <dgm:pt modelId="{51EDEA39-4FF3-4F95-8C46-7F3C921EF12A}" type="sibTrans" cxnId="{67186CE1-E637-4979-8157-ADCD45EE19D6}">
      <dgm:prSet/>
      <dgm:spPr/>
      <dgm:t>
        <a:bodyPr/>
        <a:lstStyle/>
        <a:p>
          <a:endParaRPr lang="es-ES"/>
        </a:p>
      </dgm:t>
    </dgm:pt>
    <dgm:pt modelId="{8291CEB9-E10C-419E-8321-728F6ED98769}">
      <dgm:prSet phldrT="[Texto]" custT="1"/>
      <dgm:spPr/>
      <dgm:t>
        <a:bodyPr/>
        <a:lstStyle/>
        <a:p>
          <a:pPr algn="just"/>
          <a:r>
            <a:rPr lang="es-EC" sz="2200" dirty="0" smtClean="0">
              <a:latin typeface="Times New Roman" panose="02020603050405020304" pitchFamily="18" charset="0"/>
              <a:cs typeface="Times New Roman" panose="02020603050405020304" pitchFamily="18" charset="0"/>
            </a:rPr>
            <a:t>Determinar la temperatura, humedad relativa, radiación UV y luminosidad óptima que se presenta  la apertura del polen para la germinación </a:t>
          </a:r>
          <a:r>
            <a:rPr lang="es-EC" sz="2200" i="1" dirty="0" smtClean="0">
              <a:latin typeface="Times New Roman" panose="02020603050405020304" pitchFamily="18" charset="0"/>
              <a:cs typeface="Times New Roman" panose="02020603050405020304" pitchFamily="18" charset="0"/>
            </a:rPr>
            <a:t>in vitro</a:t>
          </a:r>
          <a:r>
            <a:rPr lang="es-EC" sz="2200" dirty="0" smtClean="0">
              <a:latin typeface="Times New Roman" panose="02020603050405020304" pitchFamily="18" charset="0"/>
              <a:cs typeface="Times New Roman" panose="02020603050405020304" pitchFamily="18" charset="0"/>
            </a:rPr>
            <a:t> en frutilla (</a:t>
          </a:r>
          <a:r>
            <a:rPr lang="es-EC" sz="2200" i="1" dirty="0" err="1" smtClean="0">
              <a:latin typeface="Times New Roman" panose="02020603050405020304" pitchFamily="18" charset="0"/>
              <a:cs typeface="Times New Roman" panose="02020603050405020304" pitchFamily="18" charset="0"/>
            </a:rPr>
            <a:t>Fragaria×ananassa</a:t>
          </a:r>
          <a:r>
            <a:rPr lang="es-EC" sz="2200" i="1" dirty="0" smtClean="0">
              <a:latin typeface="Times New Roman" panose="02020603050405020304" pitchFamily="18" charset="0"/>
              <a:cs typeface="Times New Roman" panose="02020603050405020304" pitchFamily="18" charset="0"/>
            </a:rPr>
            <a:t>) </a:t>
          </a:r>
          <a:r>
            <a:rPr lang="es-EC" sz="2200" dirty="0" smtClean="0">
              <a:latin typeface="Times New Roman" panose="02020603050405020304" pitchFamily="18" charset="0"/>
              <a:cs typeface="Times New Roman" panose="02020603050405020304" pitchFamily="18" charset="0"/>
            </a:rPr>
            <a:t>variedad festival</a:t>
          </a:r>
          <a:endParaRPr lang="es-ES" sz="2200" dirty="0">
            <a:latin typeface="Times New Roman" panose="02020603050405020304" pitchFamily="18" charset="0"/>
            <a:cs typeface="Times New Roman" panose="02020603050405020304" pitchFamily="18" charset="0"/>
          </a:endParaRPr>
        </a:p>
      </dgm:t>
    </dgm:pt>
    <dgm:pt modelId="{4F4CC4E4-39F6-4765-B50F-7B4BCC794A79}" type="parTrans" cxnId="{69E884C8-26DC-408D-949C-AAFDA77C078A}">
      <dgm:prSet/>
      <dgm:spPr/>
      <dgm:t>
        <a:bodyPr/>
        <a:lstStyle/>
        <a:p>
          <a:endParaRPr lang="es-EC"/>
        </a:p>
      </dgm:t>
    </dgm:pt>
    <dgm:pt modelId="{FC7B69FB-A4E5-4BE8-8CFB-B9AB080B992E}" type="sibTrans" cxnId="{69E884C8-26DC-408D-949C-AAFDA77C078A}">
      <dgm:prSet/>
      <dgm:spPr/>
      <dgm:t>
        <a:bodyPr/>
        <a:lstStyle/>
        <a:p>
          <a:endParaRPr lang="es-EC"/>
        </a:p>
      </dgm:t>
    </dgm:pt>
    <dgm:pt modelId="{C62A776C-5393-41F5-9C2F-5FB1AFBD7BDD}">
      <dgm:prSet phldrT="[Texto]" custT="1"/>
      <dgm:spPr/>
      <dgm:t>
        <a:bodyPr/>
        <a:lstStyle/>
        <a:p>
          <a:pPr algn="just"/>
          <a:r>
            <a:rPr lang="es-EC" sz="2200" dirty="0" smtClean="0">
              <a:latin typeface="Times New Roman" panose="02020603050405020304" pitchFamily="18" charset="0"/>
              <a:cs typeface="Times New Roman" panose="02020603050405020304" pitchFamily="18" charset="0"/>
            </a:rPr>
            <a:t>Evaluar tres fuentes de boro (ácido bórico, Borón y quelato de boro) en diferentes dosis (0, 100 y 200 mg.L</a:t>
          </a:r>
          <a:r>
            <a:rPr lang="es-EC" sz="2200" baseline="30000" dirty="0" smtClean="0">
              <a:latin typeface="Times New Roman" panose="02020603050405020304" pitchFamily="18" charset="0"/>
              <a:cs typeface="Times New Roman" panose="02020603050405020304" pitchFamily="18" charset="0"/>
            </a:rPr>
            <a:t>-1</a:t>
          </a:r>
          <a:r>
            <a:rPr lang="es-EC" sz="2200" dirty="0" smtClean="0">
              <a:latin typeface="Times New Roman" panose="02020603050405020304" pitchFamily="18" charset="0"/>
              <a:cs typeface="Times New Roman" panose="02020603050405020304" pitchFamily="18" charset="0"/>
            </a:rPr>
            <a:t>) a las 2 y 4 horas de germinación </a:t>
          </a:r>
          <a:r>
            <a:rPr lang="es-EC" sz="2200" i="1" dirty="0" smtClean="0">
              <a:latin typeface="Times New Roman" panose="02020603050405020304" pitchFamily="18" charset="0"/>
              <a:cs typeface="Times New Roman" panose="02020603050405020304" pitchFamily="18" charset="0"/>
            </a:rPr>
            <a:t>in vitro</a:t>
          </a:r>
          <a:r>
            <a:rPr lang="es-EC" sz="2200" dirty="0" smtClean="0">
              <a:latin typeface="Times New Roman" panose="02020603050405020304" pitchFamily="18" charset="0"/>
              <a:cs typeface="Times New Roman" panose="02020603050405020304" pitchFamily="18" charset="0"/>
            </a:rPr>
            <a:t> de polen de frutilla (</a:t>
          </a:r>
          <a:r>
            <a:rPr lang="es-EC" sz="2200" i="1" dirty="0" smtClean="0">
              <a:latin typeface="Times New Roman" panose="02020603050405020304" pitchFamily="18" charset="0"/>
              <a:cs typeface="Times New Roman" panose="02020603050405020304" pitchFamily="18" charset="0"/>
            </a:rPr>
            <a:t>Fragaria × ananassa) </a:t>
          </a:r>
          <a:r>
            <a:rPr lang="es-EC" sz="2200" dirty="0" smtClean="0">
              <a:latin typeface="Times New Roman" panose="02020603050405020304" pitchFamily="18" charset="0"/>
              <a:cs typeface="Times New Roman" panose="02020603050405020304" pitchFamily="18" charset="0"/>
            </a:rPr>
            <a:t>variedad festival para determinar la fuente y dosis óptima</a:t>
          </a:r>
          <a:endParaRPr lang="es-ES" sz="2200" dirty="0">
            <a:latin typeface="Times New Roman" panose="02020603050405020304" pitchFamily="18" charset="0"/>
            <a:cs typeface="Times New Roman" panose="02020603050405020304" pitchFamily="18" charset="0"/>
          </a:endParaRPr>
        </a:p>
      </dgm:t>
    </dgm:pt>
    <dgm:pt modelId="{FEBDE988-3888-49BF-9E14-905BA5832555}" type="parTrans" cxnId="{68DBC399-005E-4046-8DCF-A2839FA97E97}">
      <dgm:prSet/>
      <dgm:spPr/>
      <dgm:t>
        <a:bodyPr/>
        <a:lstStyle/>
        <a:p>
          <a:endParaRPr lang="es-EC"/>
        </a:p>
      </dgm:t>
    </dgm:pt>
    <dgm:pt modelId="{7913AE95-F15B-4DBF-85FB-8369CA8AC777}" type="sibTrans" cxnId="{68DBC399-005E-4046-8DCF-A2839FA97E97}">
      <dgm:prSet/>
      <dgm:spPr/>
      <dgm:t>
        <a:bodyPr/>
        <a:lstStyle/>
        <a:p>
          <a:endParaRPr lang="es-EC"/>
        </a:p>
      </dgm:t>
    </dgm:pt>
    <dgm:pt modelId="{198F165D-1D4B-4B36-B66A-E1E8FE0094DC}">
      <dgm:prSet phldrT="[Texto]" custT="1"/>
      <dgm:spPr/>
      <dgm:t>
        <a:bodyPr/>
        <a:lstStyle/>
        <a:p>
          <a:pPr algn="just"/>
          <a:endParaRPr lang="es-ES" sz="2200" dirty="0">
            <a:latin typeface="Times New Roman" panose="02020603050405020304" pitchFamily="18" charset="0"/>
            <a:cs typeface="Times New Roman" panose="02020603050405020304" pitchFamily="18" charset="0"/>
          </a:endParaRPr>
        </a:p>
      </dgm:t>
    </dgm:pt>
    <dgm:pt modelId="{AD0A66AD-6270-4383-95EA-907564E9DA81}" type="parTrans" cxnId="{D2F06DEE-9156-48F8-B3CB-8D150F669DB5}">
      <dgm:prSet/>
      <dgm:spPr/>
      <dgm:t>
        <a:bodyPr/>
        <a:lstStyle/>
        <a:p>
          <a:endParaRPr lang="es-EC"/>
        </a:p>
      </dgm:t>
    </dgm:pt>
    <dgm:pt modelId="{416CBFAF-319C-47B3-B940-8E9660FFD4E6}" type="sibTrans" cxnId="{D2F06DEE-9156-48F8-B3CB-8D150F669DB5}">
      <dgm:prSet/>
      <dgm:spPr/>
      <dgm:t>
        <a:bodyPr/>
        <a:lstStyle/>
        <a:p>
          <a:endParaRPr lang="es-EC"/>
        </a:p>
      </dgm:t>
    </dgm:pt>
    <dgm:pt modelId="{A9271B93-9763-4E59-A066-4D53A0E6A92E}">
      <dgm:prSet phldrT="[Texto]" custT="1"/>
      <dgm:spPr/>
      <dgm:t>
        <a:bodyPr/>
        <a:lstStyle/>
        <a:p>
          <a:pPr algn="just"/>
          <a:endParaRPr lang="es-ES" sz="2200" dirty="0">
            <a:latin typeface="Times New Roman" panose="02020603050405020304" pitchFamily="18" charset="0"/>
            <a:cs typeface="Times New Roman" panose="02020603050405020304" pitchFamily="18" charset="0"/>
          </a:endParaRPr>
        </a:p>
      </dgm:t>
    </dgm:pt>
    <dgm:pt modelId="{0E4D3E16-9630-4FA9-B611-75A8A82E73DE}" type="parTrans" cxnId="{1DD5F5BD-B32C-4238-8FE5-8B6BA3E56287}">
      <dgm:prSet/>
      <dgm:spPr/>
      <dgm:t>
        <a:bodyPr/>
        <a:lstStyle/>
        <a:p>
          <a:endParaRPr lang="es-EC"/>
        </a:p>
      </dgm:t>
    </dgm:pt>
    <dgm:pt modelId="{81E681B1-3746-4D82-B00E-F2B16A04264A}" type="sibTrans" cxnId="{1DD5F5BD-B32C-4238-8FE5-8B6BA3E56287}">
      <dgm:prSet/>
      <dgm:spPr/>
      <dgm:t>
        <a:bodyPr/>
        <a:lstStyle/>
        <a:p>
          <a:endParaRPr lang="es-EC"/>
        </a:p>
      </dgm:t>
    </dgm:pt>
    <dgm:pt modelId="{4E42A4EB-39BF-428D-B3B4-FB6181300E06}" type="pres">
      <dgm:prSet presAssocID="{4131E2FC-F3C0-4B9E-8BAC-5DFCE0976745}" presName="linear" presStyleCnt="0">
        <dgm:presLayoutVars>
          <dgm:dir/>
          <dgm:animLvl val="lvl"/>
          <dgm:resizeHandles val="exact"/>
        </dgm:presLayoutVars>
      </dgm:prSet>
      <dgm:spPr/>
      <dgm:t>
        <a:bodyPr/>
        <a:lstStyle/>
        <a:p>
          <a:endParaRPr lang="es-ES"/>
        </a:p>
      </dgm:t>
    </dgm:pt>
    <dgm:pt modelId="{C85568A8-B546-4982-827E-234099E4B924}" type="pres">
      <dgm:prSet presAssocID="{EE58AA3B-3AAF-486B-B17C-E1A5537E301D}" presName="parentLin" presStyleCnt="0"/>
      <dgm:spPr/>
      <dgm:t>
        <a:bodyPr/>
        <a:lstStyle/>
        <a:p>
          <a:endParaRPr lang="es-EC"/>
        </a:p>
      </dgm:t>
    </dgm:pt>
    <dgm:pt modelId="{45C5DDE0-23A7-4819-8CDF-F2EFE1088030}" type="pres">
      <dgm:prSet presAssocID="{EE58AA3B-3AAF-486B-B17C-E1A5537E301D}" presName="parentLeftMargin" presStyleLbl="node1" presStyleIdx="0" presStyleCnt="1"/>
      <dgm:spPr/>
      <dgm:t>
        <a:bodyPr/>
        <a:lstStyle/>
        <a:p>
          <a:endParaRPr lang="es-ES"/>
        </a:p>
      </dgm:t>
    </dgm:pt>
    <dgm:pt modelId="{E34C2E39-AFAD-4DD8-8AF3-73796EF1B895}" type="pres">
      <dgm:prSet presAssocID="{EE58AA3B-3AAF-486B-B17C-E1A5537E301D}" presName="parentText" presStyleLbl="node1" presStyleIdx="0" presStyleCnt="1" custScaleX="69252" custLinFactNeighborX="38880" custLinFactNeighborY="2478">
        <dgm:presLayoutVars>
          <dgm:chMax val="0"/>
          <dgm:bulletEnabled val="1"/>
        </dgm:presLayoutVars>
      </dgm:prSet>
      <dgm:spPr/>
      <dgm:t>
        <a:bodyPr/>
        <a:lstStyle/>
        <a:p>
          <a:endParaRPr lang="es-ES"/>
        </a:p>
      </dgm:t>
    </dgm:pt>
    <dgm:pt modelId="{924FA5F6-F356-4245-8D77-1C1369C42D0A}" type="pres">
      <dgm:prSet presAssocID="{EE58AA3B-3AAF-486B-B17C-E1A5537E301D}" presName="negativeSpace" presStyleCnt="0"/>
      <dgm:spPr/>
      <dgm:t>
        <a:bodyPr/>
        <a:lstStyle/>
        <a:p>
          <a:endParaRPr lang="es-EC"/>
        </a:p>
      </dgm:t>
    </dgm:pt>
    <dgm:pt modelId="{865A5690-9D32-4BFB-9A0F-447A7DB5762C}" type="pres">
      <dgm:prSet presAssocID="{EE58AA3B-3AAF-486B-B17C-E1A5537E301D}" presName="childText" presStyleLbl="conFgAcc1" presStyleIdx="0" presStyleCnt="1" custLinFactNeighborX="-844">
        <dgm:presLayoutVars>
          <dgm:bulletEnabled val="1"/>
        </dgm:presLayoutVars>
      </dgm:prSet>
      <dgm:spPr/>
      <dgm:t>
        <a:bodyPr/>
        <a:lstStyle/>
        <a:p>
          <a:endParaRPr lang="es-ES"/>
        </a:p>
      </dgm:t>
    </dgm:pt>
  </dgm:ptLst>
  <dgm:cxnLst>
    <dgm:cxn modelId="{D2F06DEE-9156-48F8-B3CB-8D150F669DB5}" srcId="{EE58AA3B-3AAF-486B-B17C-E1A5537E301D}" destId="{198F165D-1D4B-4B36-B66A-E1E8FE0094DC}" srcOrd="1" destOrd="0" parTransId="{AD0A66AD-6270-4383-95EA-907564E9DA81}" sibTransId="{416CBFAF-319C-47B3-B940-8E9660FFD4E6}"/>
    <dgm:cxn modelId="{68DBC399-005E-4046-8DCF-A2839FA97E97}" srcId="{EE58AA3B-3AAF-486B-B17C-E1A5537E301D}" destId="{C62A776C-5393-41F5-9C2F-5FB1AFBD7BDD}" srcOrd="4" destOrd="0" parTransId="{FEBDE988-3888-49BF-9E14-905BA5832555}" sibTransId="{7913AE95-F15B-4DBF-85FB-8369CA8AC777}"/>
    <dgm:cxn modelId="{AAF3B5A5-85DF-4466-9730-939840151C32}" type="presOf" srcId="{C62A776C-5393-41F5-9C2F-5FB1AFBD7BDD}" destId="{865A5690-9D32-4BFB-9A0F-447A7DB5762C}" srcOrd="0" destOrd="4" presId="urn:microsoft.com/office/officeart/2005/8/layout/list1"/>
    <dgm:cxn modelId="{3CB41E8E-CF3E-4D2B-A25C-F88F7DBA1F6F}" type="presOf" srcId="{EE58AA3B-3AAF-486B-B17C-E1A5537E301D}" destId="{45C5DDE0-23A7-4819-8CDF-F2EFE1088030}" srcOrd="0" destOrd="0" presId="urn:microsoft.com/office/officeart/2005/8/layout/list1"/>
    <dgm:cxn modelId="{64569002-6CD6-465B-87E4-D690F0A942E8}" srcId="{4131E2FC-F3C0-4B9E-8BAC-5DFCE0976745}" destId="{EE58AA3B-3AAF-486B-B17C-E1A5537E301D}" srcOrd="0" destOrd="0" parTransId="{EC8840C4-BAD7-444E-A213-EC54BB0517D8}" sibTransId="{59EF3484-9186-44F7-9118-16E87153BDF8}"/>
    <dgm:cxn modelId="{196E2B50-85D7-418D-AAB2-84BDACDA69C6}" type="presOf" srcId="{A9271B93-9763-4E59-A066-4D53A0E6A92E}" destId="{865A5690-9D32-4BFB-9A0F-447A7DB5762C}" srcOrd="0" destOrd="3" presId="urn:microsoft.com/office/officeart/2005/8/layout/list1"/>
    <dgm:cxn modelId="{E05ACC84-C2FB-41DB-BFB3-94DC79B60FC7}" type="presOf" srcId="{C7F44EBC-4E57-4B09-8385-EC117A714B79}" destId="{865A5690-9D32-4BFB-9A0F-447A7DB5762C}" srcOrd="0" destOrd="0" presId="urn:microsoft.com/office/officeart/2005/8/layout/list1"/>
    <dgm:cxn modelId="{E6460EC9-BC57-4E2B-9D0A-DE665D974613}" type="presOf" srcId="{198F165D-1D4B-4B36-B66A-E1E8FE0094DC}" destId="{865A5690-9D32-4BFB-9A0F-447A7DB5762C}" srcOrd="0" destOrd="1" presId="urn:microsoft.com/office/officeart/2005/8/layout/list1"/>
    <dgm:cxn modelId="{69E884C8-26DC-408D-949C-AAFDA77C078A}" srcId="{EE58AA3B-3AAF-486B-B17C-E1A5537E301D}" destId="{8291CEB9-E10C-419E-8321-728F6ED98769}" srcOrd="2" destOrd="0" parTransId="{4F4CC4E4-39F6-4765-B50F-7B4BCC794A79}" sibTransId="{FC7B69FB-A4E5-4BE8-8CFB-B9AB080B992E}"/>
    <dgm:cxn modelId="{F3977350-8247-4227-84C6-13D411BC3C5F}" type="presOf" srcId="{EE58AA3B-3AAF-486B-B17C-E1A5537E301D}" destId="{E34C2E39-AFAD-4DD8-8AF3-73796EF1B895}" srcOrd="1" destOrd="0" presId="urn:microsoft.com/office/officeart/2005/8/layout/list1"/>
    <dgm:cxn modelId="{02056733-E74F-4208-B60D-54211867997D}" type="presOf" srcId="{8291CEB9-E10C-419E-8321-728F6ED98769}" destId="{865A5690-9D32-4BFB-9A0F-447A7DB5762C}" srcOrd="0" destOrd="2" presId="urn:microsoft.com/office/officeart/2005/8/layout/list1"/>
    <dgm:cxn modelId="{543AD8CE-9AE0-4A98-B6B6-7D8FD878C314}" type="presOf" srcId="{4131E2FC-F3C0-4B9E-8BAC-5DFCE0976745}" destId="{4E42A4EB-39BF-428D-B3B4-FB6181300E06}" srcOrd="0" destOrd="0" presId="urn:microsoft.com/office/officeart/2005/8/layout/list1"/>
    <dgm:cxn modelId="{67186CE1-E637-4979-8157-ADCD45EE19D6}" srcId="{EE58AA3B-3AAF-486B-B17C-E1A5537E301D}" destId="{C7F44EBC-4E57-4B09-8385-EC117A714B79}" srcOrd="0" destOrd="0" parTransId="{4056A760-8170-4EB4-BB7B-0CF3908A4EC1}" sibTransId="{51EDEA39-4FF3-4F95-8C46-7F3C921EF12A}"/>
    <dgm:cxn modelId="{1DD5F5BD-B32C-4238-8FE5-8B6BA3E56287}" srcId="{EE58AA3B-3AAF-486B-B17C-E1A5537E301D}" destId="{A9271B93-9763-4E59-A066-4D53A0E6A92E}" srcOrd="3" destOrd="0" parTransId="{0E4D3E16-9630-4FA9-B611-75A8A82E73DE}" sibTransId="{81E681B1-3746-4D82-B00E-F2B16A04264A}"/>
    <dgm:cxn modelId="{D1CD40CB-1651-4429-A8B5-1C02539CE954}" type="presParOf" srcId="{4E42A4EB-39BF-428D-B3B4-FB6181300E06}" destId="{C85568A8-B546-4982-827E-234099E4B924}" srcOrd="0" destOrd="0" presId="urn:microsoft.com/office/officeart/2005/8/layout/list1"/>
    <dgm:cxn modelId="{3F2FB822-CE80-43D2-818F-88F2BA22F2F7}" type="presParOf" srcId="{C85568A8-B546-4982-827E-234099E4B924}" destId="{45C5DDE0-23A7-4819-8CDF-F2EFE1088030}" srcOrd="0" destOrd="0" presId="urn:microsoft.com/office/officeart/2005/8/layout/list1"/>
    <dgm:cxn modelId="{38D028DB-8364-4FFA-9FDC-F9DE82F8DB10}" type="presParOf" srcId="{C85568A8-B546-4982-827E-234099E4B924}" destId="{E34C2E39-AFAD-4DD8-8AF3-73796EF1B895}" srcOrd="1" destOrd="0" presId="urn:microsoft.com/office/officeart/2005/8/layout/list1"/>
    <dgm:cxn modelId="{C6443F08-E5B5-4C9D-8B54-79A02F754038}" type="presParOf" srcId="{4E42A4EB-39BF-428D-B3B4-FB6181300E06}" destId="{924FA5F6-F356-4245-8D77-1C1369C42D0A}" srcOrd="1" destOrd="0" presId="urn:microsoft.com/office/officeart/2005/8/layout/list1"/>
    <dgm:cxn modelId="{E2C8FC71-291A-44C8-9A90-7D3E86402E1C}" type="presParOf" srcId="{4E42A4EB-39BF-428D-B3B4-FB6181300E06}" destId="{865A5690-9D32-4BFB-9A0F-447A7DB5762C}"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A50B038-1108-410E-8CB4-1E1F89000CC9}" type="doc">
      <dgm:prSet loTypeId="urn:microsoft.com/office/officeart/2008/layout/RadialCluster" loCatId="relationship" qsTypeId="urn:microsoft.com/office/officeart/2005/8/quickstyle/simple1" qsCatId="simple" csTypeId="urn:microsoft.com/office/officeart/2005/8/colors/colorful3" csCatId="colorful" phldr="1"/>
      <dgm:spPr/>
      <dgm:t>
        <a:bodyPr/>
        <a:lstStyle/>
        <a:p>
          <a:endParaRPr lang="es-EC"/>
        </a:p>
      </dgm:t>
    </dgm:pt>
    <dgm:pt modelId="{70CDB7ED-D911-49B9-B5A9-C9D88FA75A7F}">
      <dgm:prSet phldrT="[Texto]" custT="1"/>
      <dgm:spPr/>
      <dgm:t>
        <a:bodyPr/>
        <a:lstStyle/>
        <a:p>
          <a:pPr algn="just"/>
          <a:r>
            <a:rPr lang="es-EC" sz="1600" dirty="0" smtClean="0">
              <a:latin typeface="Times New Roman" panose="02020603050405020304" pitchFamily="18" charset="0"/>
              <a:cs typeface="Times New Roman" panose="02020603050405020304" pitchFamily="18" charset="0"/>
            </a:rPr>
            <a:t>FORMACIÓN Y AMARRE  DEL FRUTO </a:t>
          </a:r>
          <a:endParaRPr lang="es-EC" sz="1600" dirty="0">
            <a:latin typeface="Times New Roman" panose="02020603050405020304" pitchFamily="18" charset="0"/>
            <a:cs typeface="Times New Roman" panose="02020603050405020304" pitchFamily="18" charset="0"/>
          </a:endParaRPr>
        </a:p>
      </dgm:t>
    </dgm:pt>
    <dgm:pt modelId="{D0A03F91-B2E8-46F3-9365-7B8C459323F2}" type="parTrans" cxnId="{780CD007-3301-40A0-940C-E23082341973}">
      <dgm:prSet/>
      <dgm:spPr/>
      <dgm:t>
        <a:bodyPr/>
        <a:lstStyle/>
        <a:p>
          <a:endParaRPr lang="es-EC"/>
        </a:p>
      </dgm:t>
    </dgm:pt>
    <dgm:pt modelId="{62CFFA15-5717-4C8D-A902-F2D6FB623014}" type="sibTrans" cxnId="{780CD007-3301-40A0-940C-E23082341973}">
      <dgm:prSet/>
      <dgm:spPr/>
      <dgm:t>
        <a:bodyPr/>
        <a:lstStyle/>
        <a:p>
          <a:endParaRPr lang="es-EC"/>
        </a:p>
      </dgm:t>
    </dgm:pt>
    <dgm:pt modelId="{1C562462-12C8-42C0-AE11-B5964D725A17}">
      <dgm:prSet phldrT="[Texto]" custT="1"/>
      <dgm:spPr/>
      <dgm:t>
        <a:bodyPr/>
        <a:lstStyle/>
        <a:p>
          <a:pPr algn="just"/>
          <a:r>
            <a:rPr lang="es-EC" sz="2000" dirty="0" smtClean="0">
              <a:latin typeface="Times New Roman" panose="02020603050405020304" pitchFamily="18" charset="0"/>
              <a:cs typeface="Times New Roman" panose="02020603050405020304" pitchFamily="18" charset="0"/>
            </a:rPr>
            <a:t>Flor</a:t>
          </a:r>
          <a:r>
            <a:rPr lang="es-ES" sz="2000" dirty="0" smtClean="0">
              <a:latin typeface="Times New Roman" panose="02020603050405020304" pitchFamily="18" charset="0"/>
              <a:cs typeface="Times New Roman" panose="02020603050405020304" pitchFamily="18" charset="0"/>
              <a:sym typeface="Wingdings" panose="05000000000000000000" pitchFamily="2" charset="2"/>
            </a:rPr>
            <a:t></a:t>
          </a:r>
          <a:r>
            <a:rPr lang="es-EC" sz="2000" dirty="0" smtClean="0">
              <a:latin typeface="Times New Roman" panose="02020603050405020304" pitchFamily="18" charset="0"/>
              <a:cs typeface="Times New Roman" panose="02020603050405020304" pitchFamily="18" charset="0"/>
            </a:rPr>
            <a:t>polinizada y fecundada</a:t>
          </a:r>
          <a:endParaRPr lang="es-EC" sz="2000" dirty="0">
            <a:latin typeface="Times New Roman" panose="02020603050405020304" pitchFamily="18" charset="0"/>
            <a:cs typeface="Times New Roman" panose="02020603050405020304" pitchFamily="18" charset="0"/>
          </a:endParaRPr>
        </a:p>
      </dgm:t>
    </dgm:pt>
    <dgm:pt modelId="{6F680D81-B263-45E8-939A-CFA465FC6FEC}" type="parTrans" cxnId="{6D0F9A1A-4B36-4223-8AB8-2D81FEB15624}">
      <dgm:prSet/>
      <dgm:spPr/>
      <dgm:t>
        <a:bodyPr/>
        <a:lstStyle/>
        <a:p>
          <a:endParaRPr lang="es-EC"/>
        </a:p>
      </dgm:t>
    </dgm:pt>
    <dgm:pt modelId="{6E869DAE-688E-4509-A13D-31E24465FEC5}" type="sibTrans" cxnId="{6D0F9A1A-4B36-4223-8AB8-2D81FEB15624}">
      <dgm:prSet/>
      <dgm:spPr/>
      <dgm:t>
        <a:bodyPr/>
        <a:lstStyle/>
        <a:p>
          <a:endParaRPr lang="es-EC"/>
        </a:p>
      </dgm:t>
    </dgm:pt>
    <dgm:pt modelId="{5D64F444-9F06-4722-A061-41142ADF99AC}">
      <dgm:prSet phldrT="[Texto]" custT="1"/>
      <dgm:spPr/>
      <dgm:t>
        <a:bodyPr/>
        <a:lstStyle/>
        <a:p>
          <a:pPr algn="just"/>
          <a:r>
            <a:rPr lang="es-EC" sz="2000" dirty="0" smtClean="0">
              <a:latin typeface="Times New Roman" panose="02020603050405020304" pitchFamily="18" charset="0"/>
              <a:cs typeface="Times New Roman" panose="02020603050405020304" pitchFamily="18" charset="0"/>
            </a:rPr>
            <a:t>Factores que afectan el amarre del fruto</a:t>
          </a:r>
          <a:endParaRPr lang="es-EC" sz="2000" dirty="0">
            <a:latin typeface="Times New Roman" panose="02020603050405020304" pitchFamily="18" charset="0"/>
            <a:cs typeface="Times New Roman" panose="02020603050405020304" pitchFamily="18" charset="0"/>
          </a:endParaRPr>
        </a:p>
      </dgm:t>
    </dgm:pt>
    <dgm:pt modelId="{2B3B6888-BD70-4A82-9687-C985AE2E9B61}" type="parTrans" cxnId="{D1EEE48B-D871-45CA-A0BB-6B7F3AD962F1}">
      <dgm:prSet/>
      <dgm:spPr/>
      <dgm:t>
        <a:bodyPr/>
        <a:lstStyle/>
        <a:p>
          <a:endParaRPr lang="es-EC"/>
        </a:p>
      </dgm:t>
    </dgm:pt>
    <dgm:pt modelId="{D281A120-3CC6-4A6C-B9EC-DE7F8E9F99BD}" type="sibTrans" cxnId="{D1EEE48B-D871-45CA-A0BB-6B7F3AD962F1}">
      <dgm:prSet/>
      <dgm:spPr/>
      <dgm:t>
        <a:bodyPr/>
        <a:lstStyle/>
        <a:p>
          <a:endParaRPr lang="es-EC"/>
        </a:p>
      </dgm:t>
    </dgm:pt>
    <dgm:pt modelId="{3D82224F-ADF6-4A92-AD1F-10497E4BEBAA}">
      <dgm:prSet phldrT="[Texto]" custT="1"/>
      <dgm:spPr/>
      <dgm:t>
        <a:bodyPr/>
        <a:lstStyle/>
        <a:p>
          <a:pPr algn="just"/>
          <a:r>
            <a:rPr lang="es-EC" sz="1800" dirty="0" smtClean="0">
              <a:latin typeface="Times New Roman" panose="02020603050405020304" pitchFamily="18" charset="0"/>
              <a:cs typeface="Times New Roman" panose="02020603050405020304" pitchFamily="18" charset="0"/>
            </a:rPr>
            <a:t>Fruto</a:t>
          </a:r>
          <a:r>
            <a:rPr lang="es-ES" sz="1800" dirty="0" smtClean="0">
              <a:latin typeface="Times New Roman" panose="02020603050405020304" pitchFamily="18" charset="0"/>
              <a:cs typeface="Times New Roman" panose="02020603050405020304" pitchFamily="18" charset="0"/>
              <a:sym typeface="Wingdings" panose="05000000000000000000" pitchFamily="2" charset="2"/>
            </a:rPr>
            <a:t>inicia su formación y desarrollo </a:t>
          </a:r>
          <a:r>
            <a:rPr lang="es-EC" sz="1800" dirty="0" smtClean="0">
              <a:latin typeface="Times New Roman" panose="02020603050405020304" pitchFamily="18" charset="0"/>
              <a:cs typeface="Times New Roman" panose="02020603050405020304" pitchFamily="18" charset="0"/>
            </a:rPr>
            <a:t> </a:t>
          </a:r>
          <a:endParaRPr lang="es-EC" sz="1800" dirty="0">
            <a:latin typeface="Times New Roman" panose="02020603050405020304" pitchFamily="18" charset="0"/>
            <a:cs typeface="Times New Roman" panose="02020603050405020304" pitchFamily="18" charset="0"/>
          </a:endParaRPr>
        </a:p>
      </dgm:t>
    </dgm:pt>
    <dgm:pt modelId="{6C1FBF9C-3342-4C9F-8076-B8A826D5783B}" type="parTrans" cxnId="{04BE493F-A464-4815-9C1D-9B21F7918528}">
      <dgm:prSet/>
      <dgm:spPr/>
      <dgm:t>
        <a:bodyPr/>
        <a:lstStyle/>
        <a:p>
          <a:endParaRPr lang="es-EC"/>
        </a:p>
      </dgm:t>
    </dgm:pt>
    <dgm:pt modelId="{5AD7A8FB-E6D5-461A-9AE8-9B41DBB1076A}" type="sibTrans" cxnId="{04BE493F-A464-4815-9C1D-9B21F7918528}">
      <dgm:prSet/>
      <dgm:spPr/>
      <dgm:t>
        <a:bodyPr/>
        <a:lstStyle/>
        <a:p>
          <a:endParaRPr lang="es-EC"/>
        </a:p>
      </dgm:t>
    </dgm:pt>
    <dgm:pt modelId="{62101967-AFC2-4FC5-B595-1C0ADE9658AB}">
      <dgm:prSet phldrT="[Texto]" custT="1"/>
      <dgm:spPr/>
      <dgm:t>
        <a:bodyPr/>
        <a:lstStyle/>
        <a:p>
          <a:pPr algn="just"/>
          <a:r>
            <a:rPr lang="es-EC" sz="1800" dirty="0" smtClean="0">
              <a:latin typeface="Times New Roman" panose="02020603050405020304" pitchFamily="18" charset="0"/>
              <a:cs typeface="Times New Roman" panose="02020603050405020304" pitchFamily="18" charset="0"/>
            </a:rPr>
            <a:t>Condiciones climáticas</a:t>
          </a:r>
          <a:r>
            <a:rPr lang="es-ES" sz="1600" dirty="0" smtClean="0">
              <a:latin typeface="Times New Roman" panose="02020603050405020304" pitchFamily="18" charset="0"/>
              <a:cs typeface="Times New Roman" panose="02020603050405020304" pitchFamily="18" charset="0"/>
              <a:sym typeface="Wingdings" panose="05000000000000000000" pitchFamily="2" charset="2"/>
            </a:rPr>
            <a:t> Luz, Temperatura, Radiación UV , Humedad Relativa </a:t>
          </a:r>
          <a:endParaRPr lang="es-EC" sz="1600" dirty="0">
            <a:latin typeface="Times New Roman" panose="02020603050405020304" pitchFamily="18" charset="0"/>
            <a:cs typeface="Times New Roman" panose="02020603050405020304" pitchFamily="18" charset="0"/>
          </a:endParaRPr>
        </a:p>
      </dgm:t>
    </dgm:pt>
    <dgm:pt modelId="{3FC4D548-077D-4B39-842A-3F414B5815E6}" type="parTrans" cxnId="{1D359179-3B25-466C-B7F6-95A1E504E2D2}">
      <dgm:prSet/>
      <dgm:spPr/>
      <dgm:t>
        <a:bodyPr/>
        <a:lstStyle/>
        <a:p>
          <a:endParaRPr lang="es-EC"/>
        </a:p>
      </dgm:t>
    </dgm:pt>
    <dgm:pt modelId="{F70111D3-3027-41CE-84CE-82ADAD37CF09}" type="sibTrans" cxnId="{1D359179-3B25-466C-B7F6-95A1E504E2D2}">
      <dgm:prSet/>
      <dgm:spPr/>
      <dgm:t>
        <a:bodyPr/>
        <a:lstStyle/>
        <a:p>
          <a:endParaRPr lang="es-EC"/>
        </a:p>
      </dgm:t>
    </dgm:pt>
    <dgm:pt modelId="{FA00A103-0B04-4705-B262-30732783D36A}">
      <dgm:prSet phldrT="[Texto]" custT="1"/>
      <dgm:spPr/>
      <dgm:t>
        <a:bodyPr/>
        <a:lstStyle/>
        <a:p>
          <a:pPr algn="just"/>
          <a:r>
            <a:rPr lang="es-EC" sz="1800" dirty="0" smtClean="0">
              <a:latin typeface="Times New Roman" panose="02020603050405020304" pitchFamily="18" charset="0"/>
              <a:cs typeface="Times New Roman" panose="02020603050405020304" pitchFamily="18" charset="0"/>
            </a:rPr>
            <a:t>Interacción entre la fisiología del cultivo</a:t>
          </a:r>
          <a:r>
            <a:rPr lang="es-ES" sz="1800" dirty="0" smtClean="0">
              <a:latin typeface="Times New Roman" panose="02020603050405020304" pitchFamily="18" charset="0"/>
              <a:cs typeface="Times New Roman" panose="02020603050405020304" pitchFamily="18" charset="0"/>
              <a:sym typeface="Wingdings" panose="05000000000000000000" pitchFamily="2" charset="2"/>
            </a:rPr>
            <a:t>viabilidad del polen, velocidad del crecimiento del tubo polínico</a:t>
          </a:r>
          <a:endParaRPr lang="es-EC" sz="1800" dirty="0">
            <a:latin typeface="Times New Roman" panose="02020603050405020304" pitchFamily="18" charset="0"/>
            <a:cs typeface="Times New Roman" panose="02020603050405020304" pitchFamily="18" charset="0"/>
          </a:endParaRPr>
        </a:p>
      </dgm:t>
    </dgm:pt>
    <dgm:pt modelId="{D646212A-0FAA-4FF8-BFA6-680A6C657BEC}" type="sibTrans" cxnId="{C683614B-2829-48EA-B42E-A9F4F79E1CE3}">
      <dgm:prSet/>
      <dgm:spPr/>
      <dgm:t>
        <a:bodyPr/>
        <a:lstStyle/>
        <a:p>
          <a:endParaRPr lang="es-EC"/>
        </a:p>
      </dgm:t>
    </dgm:pt>
    <dgm:pt modelId="{9AED0FFC-82CD-4BAA-A4AC-040FB26AE889}" type="parTrans" cxnId="{C683614B-2829-48EA-B42E-A9F4F79E1CE3}">
      <dgm:prSet/>
      <dgm:spPr/>
      <dgm:t>
        <a:bodyPr/>
        <a:lstStyle/>
        <a:p>
          <a:endParaRPr lang="es-EC"/>
        </a:p>
      </dgm:t>
    </dgm:pt>
    <dgm:pt modelId="{95C87EB2-B64A-48BD-A0BE-9DE9BFC77BFE}" type="pres">
      <dgm:prSet presAssocID="{2A50B038-1108-410E-8CB4-1E1F89000CC9}" presName="Name0" presStyleCnt="0">
        <dgm:presLayoutVars>
          <dgm:chMax val="1"/>
          <dgm:chPref val="1"/>
          <dgm:dir/>
          <dgm:animOne val="branch"/>
          <dgm:animLvl val="lvl"/>
        </dgm:presLayoutVars>
      </dgm:prSet>
      <dgm:spPr/>
      <dgm:t>
        <a:bodyPr/>
        <a:lstStyle/>
        <a:p>
          <a:endParaRPr lang="es-EC"/>
        </a:p>
      </dgm:t>
    </dgm:pt>
    <dgm:pt modelId="{252F493D-A47A-4AAC-A751-7C5452188C5B}" type="pres">
      <dgm:prSet presAssocID="{70CDB7ED-D911-49B9-B5A9-C9D88FA75A7F}" presName="textCenter" presStyleLbl="node1" presStyleIdx="0" presStyleCnt="6" custScaleX="220944" custScaleY="42934" custLinFactNeighborX="-10473" custLinFactNeighborY="-55781"/>
      <dgm:spPr/>
      <dgm:t>
        <a:bodyPr/>
        <a:lstStyle/>
        <a:p>
          <a:endParaRPr lang="es-EC"/>
        </a:p>
      </dgm:t>
    </dgm:pt>
    <dgm:pt modelId="{C1525227-991B-43EE-82D9-15154EF01ADE}" type="pres">
      <dgm:prSet presAssocID="{70CDB7ED-D911-49B9-B5A9-C9D88FA75A7F}" presName="cycle_1" presStyleCnt="0"/>
      <dgm:spPr/>
    </dgm:pt>
    <dgm:pt modelId="{E2BB748B-81BA-4472-A350-353447386335}" type="pres">
      <dgm:prSet presAssocID="{1C562462-12C8-42C0-AE11-B5964D725A17}" presName="childCenter1" presStyleLbl="node1" presStyleIdx="1" presStyleCnt="6" custScaleX="278978" custScaleY="98005" custLinFactNeighborX="-3681" custLinFactNeighborY="-1034"/>
      <dgm:spPr/>
      <dgm:t>
        <a:bodyPr/>
        <a:lstStyle/>
        <a:p>
          <a:endParaRPr lang="es-EC"/>
        </a:p>
      </dgm:t>
    </dgm:pt>
    <dgm:pt modelId="{6A1F0EF6-AB19-4B0B-8388-8A7799A42F2D}" type="pres">
      <dgm:prSet presAssocID="{6F680D81-B263-45E8-939A-CFA465FC6FEC}" presName="Name144" presStyleLbl="parChTrans1D2" presStyleIdx="0" presStyleCnt="3"/>
      <dgm:spPr/>
      <dgm:t>
        <a:bodyPr/>
        <a:lstStyle/>
        <a:p>
          <a:endParaRPr lang="es-EC"/>
        </a:p>
      </dgm:t>
    </dgm:pt>
    <dgm:pt modelId="{7BC62CA6-5834-4F41-B462-AAE73DA8C8EA}" type="pres">
      <dgm:prSet presAssocID="{70CDB7ED-D911-49B9-B5A9-C9D88FA75A7F}" presName="cycle_2" presStyleCnt="0"/>
      <dgm:spPr/>
    </dgm:pt>
    <dgm:pt modelId="{B8743421-8F37-44D6-A603-8545BE1BF1EE}" type="pres">
      <dgm:prSet presAssocID="{3D82224F-ADF6-4A92-AD1F-10497E4BEBAA}" presName="childCenter2" presStyleLbl="node1" presStyleIdx="2" presStyleCnt="6" custScaleX="251213" custLinFactNeighborX="30865" custLinFactNeighborY="-61231"/>
      <dgm:spPr/>
      <dgm:t>
        <a:bodyPr/>
        <a:lstStyle/>
        <a:p>
          <a:endParaRPr lang="es-EC"/>
        </a:p>
      </dgm:t>
    </dgm:pt>
    <dgm:pt modelId="{7EDA20BB-E8C7-45FD-8A50-70E5D35043AA}" type="pres">
      <dgm:prSet presAssocID="{6C1FBF9C-3342-4C9F-8076-B8A826D5783B}" presName="Name221" presStyleLbl="parChTrans1D2" presStyleIdx="1" presStyleCnt="3"/>
      <dgm:spPr/>
      <dgm:t>
        <a:bodyPr/>
        <a:lstStyle/>
        <a:p>
          <a:endParaRPr lang="es-EC"/>
        </a:p>
      </dgm:t>
    </dgm:pt>
    <dgm:pt modelId="{6DED7CC2-CC73-4399-B2DC-B4ECE67694E7}" type="pres">
      <dgm:prSet presAssocID="{70CDB7ED-D911-49B9-B5A9-C9D88FA75A7F}" presName="cycle_3" presStyleCnt="0"/>
      <dgm:spPr/>
    </dgm:pt>
    <dgm:pt modelId="{A1C37A96-7966-4D6C-9EE2-F4ED04AB13BA}" type="pres">
      <dgm:prSet presAssocID="{5D64F444-9F06-4722-A061-41142ADF99AC}" presName="childCenter3" presStyleLbl="node1" presStyleIdx="3" presStyleCnt="6" custScaleX="266762" custScaleY="115048" custLinFactNeighborX="6993" custLinFactNeighborY="-17917"/>
      <dgm:spPr/>
      <dgm:t>
        <a:bodyPr/>
        <a:lstStyle/>
        <a:p>
          <a:endParaRPr lang="es-EC"/>
        </a:p>
      </dgm:t>
    </dgm:pt>
    <dgm:pt modelId="{1E9E1680-F29C-4308-8757-FBB45DE1E698}" type="pres">
      <dgm:prSet presAssocID="{3FC4D548-077D-4B39-842A-3F414B5815E6}" presName="Name285" presStyleLbl="parChTrans1D3" presStyleIdx="0" presStyleCnt="2"/>
      <dgm:spPr/>
      <dgm:t>
        <a:bodyPr/>
        <a:lstStyle/>
        <a:p>
          <a:endParaRPr lang="es-EC"/>
        </a:p>
      </dgm:t>
    </dgm:pt>
    <dgm:pt modelId="{4FA07437-391B-4CC4-BFAB-7125688EC79B}" type="pres">
      <dgm:prSet presAssocID="{62101967-AFC2-4FC5-B595-1C0ADE9658AB}" presName="text3" presStyleLbl="node1" presStyleIdx="4" presStyleCnt="6" custScaleX="299519" custScaleY="125995" custRadScaleRad="205506" custRadScaleInc="-106460">
        <dgm:presLayoutVars>
          <dgm:bulletEnabled val="1"/>
        </dgm:presLayoutVars>
      </dgm:prSet>
      <dgm:spPr/>
      <dgm:t>
        <a:bodyPr/>
        <a:lstStyle/>
        <a:p>
          <a:endParaRPr lang="es-EC"/>
        </a:p>
      </dgm:t>
    </dgm:pt>
    <dgm:pt modelId="{6E65FB79-8D47-4AE4-9047-16431C355551}" type="pres">
      <dgm:prSet presAssocID="{9AED0FFC-82CD-4BAA-A4AC-040FB26AE889}" presName="Name285" presStyleLbl="parChTrans1D3" presStyleIdx="1" presStyleCnt="2"/>
      <dgm:spPr/>
      <dgm:t>
        <a:bodyPr/>
        <a:lstStyle/>
        <a:p>
          <a:endParaRPr lang="es-EC"/>
        </a:p>
      </dgm:t>
    </dgm:pt>
    <dgm:pt modelId="{5557F46B-4D03-4588-ACEB-6BE98E53E094}" type="pres">
      <dgm:prSet presAssocID="{FA00A103-0B04-4705-B262-30732783D36A}" presName="text3" presStyleLbl="node1" presStyleIdx="5" presStyleCnt="6" custScaleX="279396" custScaleY="186828" custRadScaleRad="139646" custRadScaleInc="-43428">
        <dgm:presLayoutVars>
          <dgm:bulletEnabled val="1"/>
        </dgm:presLayoutVars>
      </dgm:prSet>
      <dgm:spPr/>
      <dgm:t>
        <a:bodyPr/>
        <a:lstStyle/>
        <a:p>
          <a:endParaRPr lang="es-EC"/>
        </a:p>
      </dgm:t>
    </dgm:pt>
    <dgm:pt modelId="{975807BD-894B-40EC-A407-7AAF1F190267}" type="pres">
      <dgm:prSet presAssocID="{2B3B6888-BD70-4A82-9687-C985AE2E9B61}" presName="Name288" presStyleLbl="parChTrans1D2" presStyleIdx="2" presStyleCnt="3"/>
      <dgm:spPr/>
      <dgm:t>
        <a:bodyPr/>
        <a:lstStyle/>
        <a:p>
          <a:endParaRPr lang="es-EC"/>
        </a:p>
      </dgm:t>
    </dgm:pt>
  </dgm:ptLst>
  <dgm:cxnLst>
    <dgm:cxn modelId="{EA28D621-C8E3-421A-8945-55860681815E}" type="presOf" srcId="{2A50B038-1108-410E-8CB4-1E1F89000CC9}" destId="{95C87EB2-B64A-48BD-A0BE-9DE9BFC77BFE}" srcOrd="0" destOrd="0" presId="urn:microsoft.com/office/officeart/2008/layout/RadialCluster"/>
    <dgm:cxn modelId="{83C1D30A-BF32-4F56-80E0-3CBEF2E582F1}" type="presOf" srcId="{FA00A103-0B04-4705-B262-30732783D36A}" destId="{5557F46B-4D03-4588-ACEB-6BE98E53E094}" srcOrd="0" destOrd="0" presId="urn:microsoft.com/office/officeart/2008/layout/RadialCluster"/>
    <dgm:cxn modelId="{04BE493F-A464-4815-9C1D-9B21F7918528}" srcId="{70CDB7ED-D911-49B9-B5A9-C9D88FA75A7F}" destId="{3D82224F-ADF6-4A92-AD1F-10497E4BEBAA}" srcOrd="1" destOrd="0" parTransId="{6C1FBF9C-3342-4C9F-8076-B8A826D5783B}" sibTransId="{5AD7A8FB-E6D5-461A-9AE8-9B41DBB1076A}"/>
    <dgm:cxn modelId="{9CB620C8-F05D-4163-95B1-BEB2DA7F1CEF}" type="presOf" srcId="{1C562462-12C8-42C0-AE11-B5964D725A17}" destId="{E2BB748B-81BA-4472-A350-353447386335}" srcOrd="0" destOrd="0" presId="urn:microsoft.com/office/officeart/2008/layout/RadialCluster"/>
    <dgm:cxn modelId="{519DED19-31EF-4D9F-B873-812E03FBE7C3}" type="presOf" srcId="{5D64F444-9F06-4722-A061-41142ADF99AC}" destId="{A1C37A96-7966-4D6C-9EE2-F4ED04AB13BA}" srcOrd="0" destOrd="0" presId="urn:microsoft.com/office/officeart/2008/layout/RadialCluster"/>
    <dgm:cxn modelId="{3232EDA5-4703-4C0B-8FEF-28BE43DFC504}" type="presOf" srcId="{6F680D81-B263-45E8-939A-CFA465FC6FEC}" destId="{6A1F0EF6-AB19-4B0B-8388-8A7799A42F2D}" srcOrd="0" destOrd="0" presId="urn:microsoft.com/office/officeart/2008/layout/RadialCluster"/>
    <dgm:cxn modelId="{C731C11C-0173-4BEA-A4BB-CC2692DBD4A8}" type="presOf" srcId="{3D82224F-ADF6-4A92-AD1F-10497E4BEBAA}" destId="{B8743421-8F37-44D6-A603-8545BE1BF1EE}" srcOrd="0" destOrd="0" presId="urn:microsoft.com/office/officeart/2008/layout/RadialCluster"/>
    <dgm:cxn modelId="{CE456B31-9637-4BB4-BC75-BA7C0D9E9926}" type="presOf" srcId="{62101967-AFC2-4FC5-B595-1C0ADE9658AB}" destId="{4FA07437-391B-4CC4-BFAB-7125688EC79B}" srcOrd="0" destOrd="0" presId="urn:microsoft.com/office/officeart/2008/layout/RadialCluster"/>
    <dgm:cxn modelId="{780CD007-3301-40A0-940C-E23082341973}" srcId="{2A50B038-1108-410E-8CB4-1E1F89000CC9}" destId="{70CDB7ED-D911-49B9-B5A9-C9D88FA75A7F}" srcOrd="0" destOrd="0" parTransId="{D0A03F91-B2E8-46F3-9365-7B8C459323F2}" sibTransId="{62CFFA15-5717-4C8D-A902-F2D6FB623014}"/>
    <dgm:cxn modelId="{6D0F9A1A-4B36-4223-8AB8-2D81FEB15624}" srcId="{70CDB7ED-D911-49B9-B5A9-C9D88FA75A7F}" destId="{1C562462-12C8-42C0-AE11-B5964D725A17}" srcOrd="0" destOrd="0" parTransId="{6F680D81-B263-45E8-939A-CFA465FC6FEC}" sibTransId="{6E869DAE-688E-4509-A13D-31E24465FEC5}"/>
    <dgm:cxn modelId="{C683614B-2829-48EA-B42E-A9F4F79E1CE3}" srcId="{5D64F444-9F06-4722-A061-41142ADF99AC}" destId="{FA00A103-0B04-4705-B262-30732783D36A}" srcOrd="1" destOrd="0" parTransId="{9AED0FFC-82CD-4BAA-A4AC-040FB26AE889}" sibTransId="{D646212A-0FAA-4FF8-BFA6-680A6C657BEC}"/>
    <dgm:cxn modelId="{1D359179-3B25-466C-B7F6-95A1E504E2D2}" srcId="{5D64F444-9F06-4722-A061-41142ADF99AC}" destId="{62101967-AFC2-4FC5-B595-1C0ADE9658AB}" srcOrd="0" destOrd="0" parTransId="{3FC4D548-077D-4B39-842A-3F414B5815E6}" sibTransId="{F70111D3-3027-41CE-84CE-82ADAD37CF09}"/>
    <dgm:cxn modelId="{D83BD7E7-3EF1-4E46-AA09-D249EB3E1EE5}" type="presOf" srcId="{3FC4D548-077D-4B39-842A-3F414B5815E6}" destId="{1E9E1680-F29C-4308-8757-FBB45DE1E698}" srcOrd="0" destOrd="0" presId="urn:microsoft.com/office/officeart/2008/layout/RadialCluster"/>
    <dgm:cxn modelId="{CC145C88-76D9-4263-9D12-37C3DA581CB9}" type="presOf" srcId="{2B3B6888-BD70-4A82-9687-C985AE2E9B61}" destId="{975807BD-894B-40EC-A407-7AAF1F190267}" srcOrd="0" destOrd="0" presId="urn:microsoft.com/office/officeart/2008/layout/RadialCluster"/>
    <dgm:cxn modelId="{D1EEE48B-D871-45CA-A0BB-6B7F3AD962F1}" srcId="{70CDB7ED-D911-49B9-B5A9-C9D88FA75A7F}" destId="{5D64F444-9F06-4722-A061-41142ADF99AC}" srcOrd="2" destOrd="0" parTransId="{2B3B6888-BD70-4A82-9687-C985AE2E9B61}" sibTransId="{D281A120-3CC6-4A6C-B9EC-DE7F8E9F99BD}"/>
    <dgm:cxn modelId="{9C4DA9C7-8481-47AD-892A-088B19F59BF7}" type="presOf" srcId="{9AED0FFC-82CD-4BAA-A4AC-040FB26AE889}" destId="{6E65FB79-8D47-4AE4-9047-16431C355551}" srcOrd="0" destOrd="0" presId="urn:microsoft.com/office/officeart/2008/layout/RadialCluster"/>
    <dgm:cxn modelId="{903C4740-99CA-46ED-BA4C-12B31D060324}" type="presOf" srcId="{70CDB7ED-D911-49B9-B5A9-C9D88FA75A7F}" destId="{252F493D-A47A-4AAC-A751-7C5452188C5B}" srcOrd="0" destOrd="0" presId="urn:microsoft.com/office/officeart/2008/layout/RadialCluster"/>
    <dgm:cxn modelId="{201A849D-F757-4ED7-A73E-BEFBF5BEBD20}" type="presOf" srcId="{6C1FBF9C-3342-4C9F-8076-B8A826D5783B}" destId="{7EDA20BB-E8C7-45FD-8A50-70E5D35043AA}" srcOrd="0" destOrd="0" presId="urn:microsoft.com/office/officeart/2008/layout/RadialCluster"/>
    <dgm:cxn modelId="{5B45AA54-6889-4B22-A98B-47BD0471099F}" type="presParOf" srcId="{95C87EB2-B64A-48BD-A0BE-9DE9BFC77BFE}" destId="{252F493D-A47A-4AAC-A751-7C5452188C5B}" srcOrd="0" destOrd="0" presId="urn:microsoft.com/office/officeart/2008/layout/RadialCluster"/>
    <dgm:cxn modelId="{DBBFCD51-4172-4007-ACB8-1CAA352E8CC0}" type="presParOf" srcId="{95C87EB2-B64A-48BD-A0BE-9DE9BFC77BFE}" destId="{C1525227-991B-43EE-82D9-15154EF01ADE}" srcOrd="1" destOrd="0" presId="urn:microsoft.com/office/officeart/2008/layout/RadialCluster"/>
    <dgm:cxn modelId="{102A40B0-5740-4D8A-B074-7AFB7B48B013}" type="presParOf" srcId="{C1525227-991B-43EE-82D9-15154EF01ADE}" destId="{E2BB748B-81BA-4472-A350-353447386335}" srcOrd="0" destOrd="0" presId="urn:microsoft.com/office/officeart/2008/layout/RadialCluster"/>
    <dgm:cxn modelId="{470F046E-DD23-46D4-BDE5-C6431F01AFCF}" type="presParOf" srcId="{95C87EB2-B64A-48BD-A0BE-9DE9BFC77BFE}" destId="{6A1F0EF6-AB19-4B0B-8388-8A7799A42F2D}" srcOrd="2" destOrd="0" presId="urn:microsoft.com/office/officeart/2008/layout/RadialCluster"/>
    <dgm:cxn modelId="{1205C5BE-F049-48E6-AC03-002E25A6F9C6}" type="presParOf" srcId="{95C87EB2-B64A-48BD-A0BE-9DE9BFC77BFE}" destId="{7BC62CA6-5834-4F41-B462-AAE73DA8C8EA}" srcOrd="3" destOrd="0" presId="urn:microsoft.com/office/officeart/2008/layout/RadialCluster"/>
    <dgm:cxn modelId="{5804CFD7-54C6-4F79-85C9-20EE270CE53C}" type="presParOf" srcId="{7BC62CA6-5834-4F41-B462-AAE73DA8C8EA}" destId="{B8743421-8F37-44D6-A603-8545BE1BF1EE}" srcOrd="0" destOrd="0" presId="urn:microsoft.com/office/officeart/2008/layout/RadialCluster"/>
    <dgm:cxn modelId="{ABB0688B-A50C-4A70-9AB4-68AE028DC52C}" type="presParOf" srcId="{95C87EB2-B64A-48BD-A0BE-9DE9BFC77BFE}" destId="{7EDA20BB-E8C7-45FD-8A50-70E5D35043AA}" srcOrd="4" destOrd="0" presId="urn:microsoft.com/office/officeart/2008/layout/RadialCluster"/>
    <dgm:cxn modelId="{48FDC57D-E4C2-45DA-9D69-ECBC45315C32}" type="presParOf" srcId="{95C87EB2-B64A-48BD-A0BE-9DE9BFC77BFE}" destId="{6DED7CC2-CC73-4399-B2DC-B4ECE67694E7}" srcOrd="5" destOrd="0" presId="urn:microsoft.com/office/officeart/2008/layout/RadialCluster"/>
    <dgm:cxn modelId="{412E683A-C8C9-4D7D-93E6-A195BF61E78E}" type="presParOf" srcId="{6DED7CC2-CC73-4399-B2DC-B4ECE67694E7}" destId="{A1C37A96-7966-4D6C-9EE2-F4ED04AB13BA}" srcOrd="0" destOrd="0" presId="urn:microsoft.com/office/officeart/2008/layout/RadialCluster"/>
    <dgm:cxn modelId="{73E81967-9758-4C24-8364-623B225C334A}" type="presParOf" srcId="{6DED7CC2-CC73-4399-B2DC-B4ECE67694E7}" destId="{1E9E1680-F29C-4308-8757-FBB45DE1E698}" srcOrd="1" destOrd="0" presId="urn:microsoft.com/office/officeart/2008/layout/RadialCluster"/>
    <dgm:cxn modelId="{1098180E-EF44-4AC0-9715-B4B2783FCC39}" type="presParOf" srcId="{6DED7CC2-CC73-4399-B2DC-B4ECE67694E7}" destId="{4FA07437-391B-4CC4-BFAB-7125688EC79B}" srcOrd="2" destOrd="0" presId="urn:microsoft.com/office/officeart/2008/layout/RadialCluster"/>
    <dgm:cxn modelId="{3E9F7163-A09F-4F6D-B032-300799B1AC74}" type="presParOf" srcId="{6DED7CC2-CC73-4399-B2DC-B4ECE67694E7}" destId="{6E65FB79-8D47-4AE4-9047-16431C355551}" srcOrd="3" destOrd="0" presId="urn:microsoft.com/office/officeart/2008/layout/RadialCluster"/>
    <dgm:cxn modelId="{2895A492-3D57-4EE0-BA51-8022D11E848D}" type="presParOf" srcId="{6DED7CC2-CC73-4399-B2DC-B4ECE67694E7}" destId="{5557F46B-4D03-4588-ACEB-6BE98E53E094}" srcOrd="4" destOrd="0" presId="urn:microsoft.com/office/officeart/2008/layout/RadialCluster"/>
    <dgm:cxn modelId="{6EB57F14-2477-4FAC-9FFA-2B3461777191}" type="presParOf" srcId="{95C87EB2-B64A-48BD-A0BE-9DE9BFC77BFE}" destId="{975807BD-894B-40EC-A407-7AAF1F190267}" srcOrd="6"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C883AD-496A-4358-AB18-A243873E98DF}" type="doc">
      <dgm:prSet loTypeId="urn:microsoft.com/office/officeart/2005/8/layout/orgChart1" loCatId="hierarchy" qsTypeId="urn:microsoft.com/office/officeart/2005/8/quickstyle/simple2" qsCatId="simple" csTypeId="urn:microsoft.com/office/officeart/2005/8/colors/accent2_1" csCatId="accent2" phldr="1"/>
      <dgm:spPr/>
      <dgm:t>
        <a:bodyPr/>
        <a:lstStyle/>
        <a:p>
          <a:endParaRPr lang="es-EC"/>
        </a:p>
      </dgm:t>
    </dgm:pt>
    <dgm:pt modelId="{7E1CC28E-17DF-4A67-AE84-9D2AC81A94F6}">
      <dgm:prSet phldrT="[Texto]" custT="1"/>
      <dgm:spPr/>
      <dgm:t>
        <a:bodyPr/>
        <a:lstStyle/>
        <a:p>
          <a:r>
            <a:rPr lang="es-EC" sz="2000" dirty="0" smtClean="0">
              <a:latin typeface="Times New Roman" panose="02020603050405020304" pitchFamily="18" charset="0"/>
              <a:cs typeface="Times New Roman" panose="02020603050405020304" pitchFamily="18" charset="0"/>
            </a:rPr>
            <a:t>BORO </a:t>
          </a:r>
          <a:endParaRPr lang="es-EC" sz="2000" dirty="0">
            <a:latin typeface="Times New Roman" panose="02020603050405020304" pitchFamily="18" charset="0"/>
            <a:cs typeface="Times New Roman" panose="02020603050405020304" pitchFamily="18" charset="0"/>
          </a:endParaRPr>
        </a:p>
      </dgm:t>
    </dgm:pt>
    <dgm:pt modelId="{23895F36-29D0-49C0-A1BE-CE7F12DCC4B2}" type="parTrans" cxnId="{743AE207-D061-494F-B29C-6EC9BA6B62D6}">
      <dgm:prSet/>
      <dgm:spPr/>
      <dgm:t>
        <a:bodyPr/>
        <a:lstStyle/>
        <a:p>
          <a:endParaRPr lang="es-EC">
            <a:latin typeface="Times New Roman" panose="02020603050405020304" pitchFamily="18" charset="0"/>
            <a:cs typeface="Times New Roman" panose="02020603050405020304" pitchFamily="18" charset="0"/>
          </a:endParaRPr>
        </a:p>
      </dgm:t>
    </dgm:pt>
    <dgm:pt modelId="{4E9DB35B-4ED7-410D-B187-1212306F1AF0}" type="sibTrans" cxnId="{743AE207-D061-494F-B29C-6EC9BA6B62D6}">
      <dgm:prSet/>
      <dgm:spPr/>
      <dgm:t>
        <a:bodyPr/>
        <a:lstStyle/>
        <a:p>
          <a:endParaRPr lang="es-EC">
            <a:latin typeface="Times New Roman" panose="02020603050405020304" pitchFamily="18" charset="0"/>
            <a:cs typeface="Times New Roman" panose="02020603050405020304" pitchFamily="18" charset="0"/>
          </a:endParaRPr>
        </a:p>
      </dgm:t>
    </dgm:pt>
    <dgm:pt modelId="{715E097D-0710-407C-8739-7CAEEE93A66C}" type="asst">
      <dgm:prSet phldrT="[Texto]" custT="1"/>
      <dgm:spPr/>
      <dgm:t>
        <a:bodyPr/>
        <a:lstStyle/>
        <a:p>
          <a:r>
            <a:rPr lang="es-EC" sz="2000" dirty="0" smtClean="0">
              <a:latin typeface="Times New Roman" panose="02020603050405020304" pitchFamily="18" charset="0"/>
              <a:cs typeface="Times New Roman" panose="02020603050405020304" pitchFamily="18" charset="0"/>
            </a:rPr>
            <a:t>Microelemento</a:t>
          </a:r>
          <a:endParaRPr lang="es-EC" sz="2000" dirty="0">
            <a:latin typeface="Times New Roman" panose="02020603050405020304" pitchFamily="18" charset="0"/>
            <a:cs typeface="Times New Roman" panose="02020603050405020304" pitchFamily="18" charset="0"/>
          </a:endParaRPr>
        </a:p>
      </dgm:t>
    </dgm:pt>
    <dgm:pt modelId="{D84BFA1B-2E5F-4FBD-ACD1-38C20D1D2236}" type="parTrans" cxnId="{EC86F624-7486-44F1-88FA-9BE85623B437}">
      <dgm:prSet/>
      <dgm:spPr/>
      <dgm:t>
        <a:bodyPr/>
        <a:lstStyle/>
        <a:p>
          <a:endParaRPr lang="es-EC">
            <a:latin typeface="Times New Roman" panose="02020603050405020304" pitchFamily="18" charset="0"/>
            <a:cs typeface="Times New Roman" panose="02020603050405020304" pitchFamily="18" charset="0"/>
          </a:endParaRPr>
        </a:p>
      </dgm:t>
    </dgm:pt>
    <dgm:pt modelId="{6D8156F5-274C-48D6-B525-F37347CAE0C5}" type="sibTrans" cxnId="{EC86F624-7486-44F1-88FA-9BE85623B437}">
      <dgm:prSet/>
      <dgm:spPr/>
      <dgm:t>
        <a:bodyPr/>
        <a:lstStyle/>
        <a:p>
          <a:endParaRPr lang="es-EC">
            <a:latin typeface="Times New Roman" panose="02020603050405020304" pitchFamily="18" charset="0"/>
            <a:cs typeface="Times New Roman" panose="02020603050405020304" pitchFamily="18" charset="0"/>
          </a:endParaRPr>
        </a:p>
      </dgm:t>
    </dgm:pt>
    <dgm:pt modelId="{363AF337-7226-4A32-96F1-6E66B118111C}">
      <dgm:prSet phldrT="[Texto]" custT="1"/>
      <dgm:spPr/>
      <dgm:t>
        <a:bodyPr/>
        <a:lstStyle/>
        <a:p>
          <a:r>
            <a:rPr lang="es-EC" sz="2000" dirty="0" smtClean="0">
              <a:latin typeface="Times New Roman" panose="02020603050405020304" pitchFamily="18" charset="0"/>
              <a:cs typeface="Times New Roman" panose="02020603050405020304" pitchFamily="18" charset="0"/>
            </a:rPr>
            <a:t>Formación de frutos </a:t>
          </a:r>
          <a:endParaRPr lang="es-EC" sz="2000" dirty="0">
            <a:latin typeface="Times New Roman" panose="02020603050405020304" pitchFamily="18" charset="0"/>
            <a:cs typeface="Times New Roman" panose="02020603050405020304" pitchFamily="18" charset="0"/>
          </a:endParaRPr>
        </a:p>
      </dgm:t>
    </dgm:pt>
    <dgm:pt modelId="{C84BE76E-394A-41CA-8907-13B84BA86DBE}" type="parTrans" cxnId="{BC203A39-8762-4D0B-A575-8295027A7AF7}">
      <dgm:prSet/>
      <dgm:spPr/>
      <dgm:t>
        <a:bodyPr/>
        <a:lstStyle/>
        <a:p>
          <a:endParaRPr lang="es-EC">
            <a:latin typeface="Times New Roman" panose="02020603050405020304" pitchFamily="18" charset="0"/>
            <a:cs typeface="Times New Roman" panose="02020603050405020304" pitchFamily="18" charset="0"/>
          </a:endParaRPr>
        </a:p>
      </dgm:t>
    </dgm:pt>
    <dgm:pt modelId="{1A643C35-A0E2-4CE9-960E-22E3FE9797C7}" type="sibTrans" cxnId="{BC203A39-8762-4D0B-A575-8295027A7AF7}">
      <dgm:prSet/>
      <dgm:spPr/>
      <dgm:t>
        <a:bodyPr/>
        <a:lstStyle/>
        <a:p>
          <a:endParaRPr lang="es-EC">
            <a:latin typeface="Times New Roman" panose="02020603050405020304" pitchFamily="18" charset="0"/>
            <a:cs typeface="Times New Roman" panose="02020603050405020304" pitchFamily="18" charset="0"/>
          </a:endParaRPr>
        </a:p>
      </dgm:t>
    </dgm:pt>
    <dgm:pt modelId="{2CFE4CA8-793C-4CE6-9976-9C5FD6188430}" type="asst">
      <dgm:prSet phldrT="[Texto]" custT="1"/>
      <dgm:spPr/>
      <dgm:t>
        <a:bodyPr/>
        <a:lstStyle/>
        <a:p>
          <a:r>
            <a:rPr lang="es-EC" sz="2000" dirty="0" smtClean="0">
              <a:latin typeface="Times New Roman" panose="02020603050405020304" pitchFamily="18" charset="0"/>
              <a:cs typeface="Times New Roman" panose="02020603050405020304" pitchFamily="18" charset="0"/>
            </a:rPr>
            <a:t>Desarrollo armonioso de las plantas </a:t>
          </a:r>
          <a:endParaRPr lang="es-EC" sz="2000" dirty="0">
            <a:latin typeface="Times New Roman" panose="02020603050405020304" pitchFamily="18" charset="0"/>
            <a:cs typeface="Times New Roman" panose="02020603050405020304" pitchFamily="18" charset="0"/>
          </a:endParaRPr>
        </a:p>
      </dgm:t>
    </dgm:pt>
    <dgm:pt modelId="{95E68339-EC90-4FB8-8EBE-35B15EC84C3C}" type="parTrans" cxnId="{A73CE2FF-F719-476F-A581-C3382783B2CD}">
      <dgm:prSet/>
      <dgm:spPr/>
      <dgm:t>
        <a:bodyPr/>
        <a:lstStyle/>
        <a:p>
          <a:endParaRPr lang="es-EC">
            <a:latin typeface="Times New Roman" panose="02020603050405020304" pitchFamily="18" charset="0"/>
            <a:cs typeface="Times New Roman" panose="02020603050405020304" pitchFamily="18" charset="0"/>
          </a:endParaRPr>
        </a:p>
      </dgm:t>
    </dgm:pt>
    <dgm:pt modelId="{86901B48-2189-43B5-9BC7-D5EDF98DC5A0}" type="sibTrans" cxnId="{A73CE2FF-F719-476F-A581-C3382783B2CD}">
      <dgm:prSet/>
      <dgm:spPr/>
      <dgm:t>
        <a:bodyPr/>
        <a:lstStyle/>
        <a:p>
          <a:endParaRPr lang="es-EC">
            <a:latin typeface="Times New Roman" panose="02020603050405020304" pitchFamily="18" charset="0"/>
            <a:cs typeface="Times New Roman" panose="02020603050405020304" pitchFamily="18" charset="0"/>
          </a:endParaRPr>
        </a:p>
      </dgm:t>
    </dgm:pt>
    <dgm:pt modelId="{B007CE61-53E9-4462-A92A-D6B228ED3F89}">
      <dgm:prSet phldrT="[Texto]" custT="1"/>
      <dgm:spPr/>
      <dgm:t>
        <a:bodyPr/>
        <a:lstStyle/>
        <a:p>
          <a:r>
            <a:rPr lang="es-EC" sz="2000" dirty="0" smtClean="0">
              <a:latin typeface="Times New Roman" panose="02020603050405020304" pitchFamily="18" charset="0"/>
              <a:cs typeface="Times New Roman" panose="02020603050405020304" pitchFamily="18" charset="0"/>
            </a:rPr>
            <a:t>Doble fecundación </a:t>
          </a:r>
        </a:p>
        <a:p>
          <a:r>
            <a:rPr lang="es-EC" sz="2000" dirty="0" smtClean="0">
              <a:latin typeface="Times New Roman" panose="02020603050405020304" pitchFamily="18" charset="0"/>
              <a:cs typeface="Times New Roman" panose="02020603050405020304" pitchFamily="18" charset="0"/>
            </a:rPr>
            <a:t>Fluido estigmático (boro +azúcar) </a:t>
          </a:r>
          <a:endParaRPr lang="es-EC" sz="2000" dirty="0">
            <a:latin typeface="Times New Roman" panose="02020603050405020304" pitchFamily="18" charset="0"/>
            <a:cs typeface="Times New Roman" panose="02020603050405020304" pitchFamily="18" charset="0"/>
          </a:endParaRPr>
        </a:p>
      </dgm:t>
    </dgm:pt>
    <dgm:pt modelId="{D696F83F-E280-4052-AFA6-4B41A1820049}" type="parTrans" cxnId="{CA2CACF9-C505-480E-98FC-C54991C8C221}">
      <dgm:prSet/>
      <dgm:spPr/>
      <dgm:t>
        <a:bodyPr/>
        <a:lstStyle/>
        <a:p>
          <a:endParaRPr lang="es-EC">
            <a:latin typeface="Times New Roman" panose="02020603050405020304" pitchFamily="18" charset="0"/>
            <a:cs typeface="Times New Roman" panose="02020603050405020304" pitchFamily="18" charset="0"/>
          </a:endParaRPr>
        </a:p>
      </dgm:t>
    </dgm:pt>
    <dgm:pt modelId="{91EF14E4-8228-4E69-BACB-E4963F2323EC}" type="sibTrans" cxnId="{CA2CACF9-C505-480E-98FC-C54991C8C221}">
      <dgm:prSet/>
      <dgm:spPr/>
      <dgm:t>
        <a:bodyPr/>
        <a:lstStyle/>
        <a:p>
          <a:endParaRPr lang="es-EC">
            <a:latin typeface="Times New Roman" panose="02020603050405020304" pitchFamily="18" charset="0"/>
            <a:cs typeface="Times New Roman" panose="02020603050405020304" pitchFamily="18" charset="0"/>
          </a:endParaRPr>
        </a:p>
      </dgm:t>
    </dgm:pt>
    <dgm:pt modelId="{0C7F0E3E-2C8D-4A0B-9C4D-F81118F35DE2}">
      <dgm:prSet phldrT="[Texto]" custT="1"/>
      <dgm:spPr/>
      <dgm:t>
        <a:bodyPr/>
        <a:lstStyle/>
        <a:p>
          <a:r>
            <a:rPr lang="es-EC" sz="2000" dirty="0" smtClean="0">
              <a:latin typeface="Times New Roman" panose="02020603050405020304" pitchFamily="18" charset="0"/>
              <a:cs typeface="Times New Roman" panose="02020603050405020304" pitchFamily="18" charset="0"/>
            </a:rPr>
            <a:t>Propicia</a:t>
          </a:r>
          <a:r>
            <a:rPr lang="es-ES" sz="2000" dirty="0" smtClean="0">
              <a:latin typeface="Times New Roman" panose="02020603050405020304" pitchFamily="18" charset="0"/>
              <a:cs typeface="Times New Roman" panose="02020603050405020304" pitchFamily="18" charset="0"/>
              <a:sym typeface="Wingdings" panose="05000000000000000000" pitchFamily="2" charset="2"/>
            </a:rPr>
            <a:t></a:t>
          </a:r>
          <a:r>
            <a:rPr lang="es-EC" sz="2000" dirty="0" smtClean="0">
              <a:latin typeface="Times New Roman" panose="02020603050405020304" pitchFamily="18" charset="0"/>
              <a:cs typeface="Times New Roman" panose="02020603050405020304" pitchFamily="18" charset="0"/>
            </a:rPr>
            <a:t>Germinación de polen</a:t>
          </a:r>
        </a:p>
        <a:p>
          <a:r>
            <a:rPr lang="es-EC" sz="2000" dirty="0" smtClean="0">
              <a:latin typeface="Times New Roman" panose="02020603050405020304" pitchFamily="18" charset="0"/>
              <a:cs typeface="Times New Roman" panose="02020603050405020304" pitchFamily="18" charset="0"/>
            </a:rPr>
            <a:t>Formación del tubo polínico </a:t>
          </a:r>
          <a:endParaRPr lang="es-EC" sz="2000" dirty="0">
            <a:latin typeface="Times New Roman" panose="02020603050405020304" pitchFamily="18" charset="0"/>
            <a:cs typeface="Times New Roman" panose="02020603050405020304" pitchFamily="18" charset="0"/>
          </a:endParaRPr>
        </a:p>
      </dgm:t>
    </dgm:pt>
    <dgm:pt modelId="{90D29AF3-A6BC-4D76-AD66-B7690A5C3911}" type="parTrans" cxnId="{2DC4FC39-1689-41A7-B288-18F641D94C32}">
      <dgm:prSet/>
      <dgm:spPr/>
      <dgm:t>
        <a:bodyPr/>
        <a:lstStyle/>
        <a:p>
          <a:endParaRPr lang="es-EC">
            <a:latin typeface="Times New Roman" panose="02020603050405020304" pitchFamily="18" charset="0"/>
            <a:cs typeface="Times New Roman" panose="02020603050405020304" pitchFamily="18" charset="0"/>
          </a:endParaRPr>
        </a:p>
      </dgm:t>
    </dgm:pt>
    <dgm:pt modelId="{357EFF80-23E5-4761-AD07-088B9F99CC2B}" type="sibTrans" cxnId="{2DC4FC39-1689-41A7-B288-18F641D94C32}">
      <dgm:prSet/>
      <dgm:spPr/>
      <dgm:t>
        <a:bodyPr/>
        <a:lstStyle/>
        <a:p>
          <a:endParaRPr lang="es-EC">
            <a:latin typeface="Times New Roman" panose="02020603050405020304" pitchFamily="18" charset="0"/>
            <a:cs typeface="Times New Roman" panose="02020603050405020304" pitchFamily="18" charset="0"/>
          </a:endParaRPr>
        </a:p>
      </dgm:t>
    </dgm:pt>
    <dgm:pt modelId="{1A0FC68E-AD33-4EAB-9C69-D2DDBDB75FB5}" type="pres">
      <dgm:prSet presAssocID="{ABC883AD-496A-4358-AB18-A243873E98DF}" presName="hierChild1" presStyleCnt="0">
        <dgm:presLayoutVars>
          <dgm:orgChart val="1"/>
          <dgm:chPref val="1"/>
          <dgm:dir/>
          <dgm:animOne val="branch"/>
          <dgm:animLvl val="lvl"/>
          <dgm:resizeHandles/>
        </dgm:presLayoutVars>
      </dgm:prSet>
      <dgm:spPr/>
      <dgm:t>
        <a:bodyPr/>
        <a:lstStyle/>
        <a:p>
          <a:endParaRPr lang="es-EC"/>
        </a:p>
      </dgm:t>
    </dgm:pt>
    <dgm:pt modelId="{1338C11D-C5F8-4706-9875-69E407EC6216}" type="pres">
      <dgm:prSet presAssocID="{7E1CC28E-17DF-4A67-AE84-9D2AC81A94F6}" presName="hierRoot1" presStyleCnt="0">
        <dgm:presLayoutVars>
          <dgm:hierBranch val="init"/>
        </dgm:presLayoutVars>
      </dgm:prSet>
      <dgm:spPr/>
    </dgm:pt>
    <dgm:pt modelId="{65984E1B-0411-4C39-8A5C-BE87939929EC}" type="pres">
      <dgm:prSet presAssocID="{7E1CC28E-17DF-4A67-AE84-9D2AC81A94F6}" presName="rootComposite1" presStyleCnt="0"/>
      <dgm:spPr/>
    </dgm:pt>
    <dgm:pt modelId="{35FB5A3B-8D98-4ABD-8240-83DC4142D735}" type="pres">
      <dgm:prSet presAssocID="{7E1CC28E-17DF-4A67-AE84-9D2AC81A94F6}" presName="rootText1" presStyleLbl="node0" presStyleIdx="0" presStyleCnt="1" custScaleX="141637">
        <dgm:presLayoutVars>
          <dgm:chPref val="3"/>
        </dgm:presLayoutVars>
      </dgm:prSet>
      <dgm:spPr/>
      <dgm:t>
        <a:bodyPr/>
        <a:lstStyle/>
        <a:p>
          <a:endParaRPr lang="es-EC"/>
        </a:p>
      </dgm:t>
    </dgm:pt>
    <dgm:pt modelId="{3B35F869-5311-4835-98F1-3BB5411A85C5}" type="pres">
      <dgm:prSet presAssocID="{7E1CC28E-17DF-4A67-AE84-9D2AC81A94F6}" presName="rootConnector1" presStyleLbl="node1" presStyleIdx="0" presStyleCnt="0"/>
      <dgm:spPr/>
      <dgm:t>
        <a:bodyPr/>
        <a:lstStyle/>
        <a:p>
          <a:endParaRPr lang="es-EC"/>
        </a:p>
      </dgm:t>
    </dgm:pt>
    <dgm:pt modelId="{0F297227-2593-438E-926F-2618D4266E85}" type="pres">
      <dgm:prSet presAssocID="{7E1CC28E-17DF-4A67-AE84-9D2AC81A94F6}" presName="hierChild2" presStyleCnt="0"/>
      <dgm:spPr/>
    </dgm:pt>
    <dgm:pt modelId="{91B0C441-48B6-4365-B517-6B2EE54A5AC0}" type="pres">
      <dgm:prSet presAssocID="{C84BE76E-394A-41CA-8907-13B84BA86DBE}" presName="Name37" presStyleLbl="parChTrans1D2" presStyleIdx="0" presStyleCnt="3"/>
      <dgm:spPr/>
      <dgm:t>
        <a:bodyPr/>
        <a:lstStyle/>
        <a:p>
          <a:endParaRPr lang="es-EC"/>
        </a:p>
      </dgm:t>
    </dgm:pt>
    <dgm:pt modelId="{43E7AF47-F838-48EC-86E3-5C58BCBD959A}" type="pres">
      <dgm:prSet presAssocID="{363AF337-7226-4A32-96F1-6E66B118111C}" presName="hierRoot2" presStyleCnt="0">
        <dgm:presLayoutVars>
          <dgm:hierBranch val="init"/>
        </dgm:presLayoutVars>
      </dgm:prSet>
      <dgm:spPr/>
    </dgm:pt>
    <dgm:pt modelId="{94656EAD-DFC1-4B2C-8B3C-175554EEA1C1}" type="pres">
      <dgm:prSet presAssocID="{363AF337-7226-4A32-96F1-6E66B118111C}" presName="rootComposite" presStyleCnt="0"/>
      <dgm:spPr/>
    </dgm:pt>
    <dgm:pt modelId="{E3C7B680-2416-482A-BE72-9B4B4FDAC792}" type="pres">
      <dgm:prSet presAssocID="{363AF337-7226-4A32-96F1-6E66B118111C}" presName="rootText" presStyleLbl="node2" presStyleIdx="0" presStyleCnt="1" custScaleX="141637">
        <dgm:presLayoutVars>
          <dgm:chPref val="3"/>
        </dgm:presLayoutVars>
      </dgm:prSet>
      <dgm:spPr/>
      <dgm:t>
        <a:bodyPr/>
        <a:lstStyle/>
        <a:p>
          <a:endParaRPr lang="es-EC"/>
        </a:p>
      </dgm:t>
    </dgm:pt>
    <dgm:pt modelId="{6C02C7DC-E909-4E51-8E25-32930F55F5FA}" type="pres">
      <dgm:prSet presAssocID="{363AF337-7226-4A32-96F1-6E66B118111C}" presName="rootConnector" presStyleLbl="node2" presStyleIdx="0" presStyleCnt="1"/>
      <dgm:spPr/>
      <dgm:t>
        <a:bodyPr/>
        <a:lstStyle/>
        <a:p>
          <a:endParaRPr lang="es-EC"/>
        </a:p>
      </dgm:t>
    </dgm:pt>
    <dgm:pt modelId="{CDC5FE0F-8BCE-4829-A7F7-E41238758C16}" type="pres">
      <dgm:prSet presAssocID="{363AF337-7226-4A32-96F1-6E66B118111C}" presName="hierChild4" presStyleCnt="0"/>
      <dgm:spPr/>
    </dgm:pt>
    <dgm:pt modelId="{3D7F2977-E61B-4936-A124-E83035D241C5}" type="pres">
      <dgm:prSet presAssocID="{D696F83F-E280-4052-AFA6-4B41A1820049}" presName="Name37" presStyleLbl="parChTrans1D3" presStyleIdx="0" presStyleCnt="1"/>
      <dgm:spPr/>
      <dgm:t>
        <a:bodyPr/>
        <a:lstStyle/>
        <a:p>
          <a:endParaRPr lang="es-EC"/>
        </a:p>
      </dgm:t>
    </dgm:pt>
    <dgm:pt modelId="{8DBD210C-9A7E-4D22-A4EE-B7707B8F38F3}" type="pres">
      <dgm:prSet presAssocID="{B007CE61-53E9-4462-A92A-D6B228ED3F89}" presName="hierRoot2" presStyleCnt="0">
        <dgm:presLayoutVars>
          <dgm:hierBranch val="init"/>
        </dgm:presLayoutVars>
      </dgm:prSet>
      <dgm:spPr/>
    </dgm:pt>
    <dgm:pt modelId="{5DB8A3DE-7A31-4CF3-AF45-8F013E9CD1C1}" type="pres">
      <dgm:prSet presAssocID="{B007CE61-53E9-4462-A92A-D6B228ED3F89}" presName="rootComposite" presStyleCnt="0"/>
      <dgm:spPr/>
    </dgm:pt>
    <dgm:pt modelId="{AF6A6FAD-FE05-4CBE-A7B3-CB96268065EB}" type="pres">
      <dgm:prSet presAssocID="{B007CE61-53E9-4462-A92A-D6B228ED3F89}" presName="rootText" presStyleLbl="node3" presStyleIdx="0" presStyleCnt="1" custScaleX="141637">
        <dgm:presLayoutVars>
          <dgm:chPref val="3"/>
        </dgm:presLayoutVars>
      </dgm:prSet>
      <dgm:spPr/>
      <dgm:t>
        <a:bodyPr/>
        <a:lstStyle/>
        <a:p>
          <a:endParaRPr lang="es-EC"/>
        </a:p>
      </dgm:t>
    </dgm:pt>
    <dgm:pt modelId="{70B77E3D-6E08-46FE-9546-A2AAAC487E04}" type="pres">
      <dgm:prSet presAssocID="{B007CE61-53E9-4462-A92A-D6B228ED3F89}" presName="rootConnector" presStyleLbl="node3" presStyleIdx="0" presStyleCnt="1"/>
      <dgm:spPr/>
      <dgm:t>
        <a:bodyPr/>
        <a:lstStyle/>
        <a:p>
          <a:endParaRPr lang="es-EC"/>
        </a:p>
      </dgm:t>
    </dgm:pt>
    <dgm:pt modelId="{80310160-99E4-4EEE-9DA2-E39FCE22FE3E}" type="pres">
      <dgm:prSet presAssocID="{B007CE61-53E9-4462-A92A-D6B228ED3F89}" presName="hierChild4" presStyleCnt="0"/>
      <dgm:spPr/>
    </dgm:pt>
    <dgm:pt modelId="{8566CEF5-851D-489F-92E7-37F1F8B45044}" type="pres">
      <dgm:prSet presAssocID="{90D29AF3-A6BC-4D76-AD66-B7690A5C3911}" presName="Name37" presStyleLbl="parChTrans1D4" presStyleIdx="0" presStyleCnt="1"/>
      <dgm:spPr/>
      <dgm:t>
        <a:bodyPr/>
        <a:lstStyle/>
        <a:p>
          <a:endParaRPr lang="es-EC"/>
        </a:p>
      </dgm:t>
    </dgm:pt>
    <dgm:pt modelId="{5C3650DD-E480-4CB9-BF79-5C88844EB1CC}" type="pres">
      <dgm:prSet presAssocID="{0C7F0E3E-2C8D-4A0B-9C4D-F81118F35DE2}" presName="hierRoot2" presStyleCnt="0">
        <dgm:presLayoutVars>
          <dgm:hierBranch val="init"/>
        </dgm:presLayoutVars>
      </dgm:prSet>
      <dgm:spPr/>
    </dgm:pt>
    <dgm:pt modelId="{714ED943-0E36-4C3B-BC1E-EED3DD5B2AF1}" type="pres">
      <dgm:prSet presAssocID="{0C7F0E3E-2C8D-4A0B-9C4D-F81118F35DE2}" presName="rootComposite" presStyleCnt="0"/>
      <dgm:spPr/>
    </dgm:pt>
    <dgm:pt modelId="{DDE7A74F-3F04-41F7-B192-333C108CE625}" type="pres">
      <dgm:prSet presAssocID="{0C7F0E3E-2C8D-4A0B-9C4D-F81118F35DE2}" presName="rootText" presStyleLbl="node4" presStyleIdx="0" presStyleCnt="1" custScaleX="184966" custLinFactNeighborX="-1807" custLinFactNeighborY="-12946">
        <dgm:presLayoutVars>
          <dgm:chPref val="3"/>
        </dgm:presLayoutVars>
      </dgm:prSet>
      <dgm:spPr/>
      <dgm:t>
        <a:bodyPr/>
        <a:lstStyle/>
        <a:p>
          <a:endParaRPr lang="es-EC"/>
        </a:p>
      </dgm:t>
    </dgm:pt>
    <dgm:pt modelId="{662D9F91-1801-444E-AFFA-FBA23213B1F3}" type="pres">
      <dgm:prSet presAssocID="{0C7F0E3E-2C8D-4A0B-9C4D-F81118F35DE2}" presName="rootConnector" presStyleLbl="node4" presStyleIdx="0" presStyleCnt="1"/>
      <dgm:spPr/>
      <dgm:t>
        <a:bodyPr/>
        <a:lstStyle/>
        <a:p>
          <a:endParaRPr lang="es-EC"/>
        </a:p>
      </dgm:t>
    </dgm:pt>
    <dgm:pt modelId="{173C0196-CE51-43DE-8CE9-F1EAD1813449}" type="pres">
      <dgm:prSet presAssocID="{0C7F0E3E-2C8D-4A0B-9C4D-F81118F35DE2}" presName="hierChild4" presStyleCnt="0"/>
      <dgm:spPr/>
    </dgm:pt>
    <dgm:pt modelId="{2DD0473C-6CF4-4FCC-8E23-FFB064951273}" type="pres">
      <dgm:prSet presAssocID="{0C7F0E3E-2C8D-4A0B-9C4D-F81118F35DE2}" presName="hierChild5" presStyleCnt="0"/>
      <dgm:spPr/>
    </dgm:pt>
    <dgm:pt modelId="{2D65FEA2-BE93-4FE4-8BC9-02C9873D6C5A}" type="pres">
      <dgm:prSet presAssocID="{B007CE61-53E9-4462-A92A-D6B228ED3F89}" presName="hierChild5" presStyleCnt="0"/>
      <dgm:spPr/>
    </dgm:pt>
    <dgm:pt modelId="{01435408-79A5-4280-A1E5-BD2D3F7B4F6B}" type="pres">
      <dgm:prSet presAssocID="{363AF337-7226-4A32-96F1-6E66B118111C}" presName="hierChild5" presStyleCnt="0"/>
      <dgm:spPr/>
    </dgm:pt>
    <dgm:pt modelId="{3D7D646D-9EEE-4DA6-82E8-C61A1EA6A7EC}" type="pres">
      <dgm:prSet presAssocID="{7E1CC28E-17DF-4A67-AE84-9D2AC81A94F6}" presName="hierChild3" presStyleCnt="0"/>
      <dgm:spPr/>
    </dgm:pt>
    <dgm:pt modelId="{D2C5FBEE-B196-4CD2-BB67-FB90E5B8B8DD}" type="pres">
      <dgm:prSet presAssocID="{D84BFA1B-2E5F-4FBD-ACD1-38C20D1D2236}" presName="Name111" presStyleLbl="parChTrans1D2" presStyleIdx="1" presStyleCnt="3"/>
      <dgm:spPr/>
      <dgm:t>
        <a:bodyPr/>
        <a:lstStyle/>
        <a:p>
          <a:endParaRPr lang="es-EC"/>
        </a:p>
      </dgm:t>
    </dgm:pt>
    <dgm:pt modelId="{3E3E3D23-FF55-4FD7-8830-2F1A8E298DA4}" type="pres">
      <dgm:prSet presAssocID="{715E097D-0710-407C-8739-7CAEEE93A66C}" presName="hierRoot3" presStyleCnt="0">
        <dgm:presLayoutVars>
          <dgm:hierBranch val="init"/>
        </dgm:presLayoutVars>
      </dgm:prSet>
      <dgm:spPr/>
    </dgm:pt>
    <dgm:pt modelId="{6CEA377E-D6CD-4D15-A8F6-298F6EF2DE93}" type="pres">
      <dgm:prSet presAssocID="{715E097D-0710-407C-8739-7CAEEE93A66C}" presName="rootComposite3" presStyleCnt="0"/>
      <dgm:spPr/>
    </dgm:pt>
    <dgm:pt modelId="{6DE5CD73-6986-4F21-8CC7-9558497E06C5}" type="pres">
      <dgm:prSet presAssocID="{715E097D-0710-407C-8739-7CAEEE93A66C}" presName="rootText3" presStyleLbl="asst1" presStyleIdx="0" presStyleCnt="2" custScaleX="104728">
        <dgm:presLayoutVars>
          <dgm:chPref val="3"/>
        </dgm:presLayoutVars>
      </dgm:prSet>
      <dgm:spPr/>
      <dgm:t>
        <a:bodyPr/>
        <a:lstStyle/>
        <a:p>
          <a:endParaRPr lang="es-EC"/>
        </a:p>
      </dgm:t>
    </dgm:pt>
    <dgm:pt modelId="{2AB6F212-C427-4B05-B936-ECA30E409DA2}" type="pres">
      <dgm:prSet presAssocID="{715E097D-0710-407C-8739-7CAEEE93A66C}" presName="rootConnector3" presStyleLbl="asst1" presStyleIdx="0" presStyleCnt="2"/>
      <dgm:spPr/>
      <dgm:t>
        <a:bodyPr/>
        <a:lstStyle/>
        <a:p>
          <a:endParaRPr lang="es-EC"/>
        </a:p>
      </dgm:t>
    </dgm:pt>
    <dgm:pt modelId="{7CAA6D35-5650-4932-AEFF-210C10A75200}" type="pres">
      <dgm:prSet presAssocID="{715E097D-0710-407C-8739-7CAEEE93A66C}" presName="hierChild6" presStyleCnt="0"/>
      <dgm:spPr/>
    </dgm:pt>
    <dgm:pt modelId="{3C169920-51B6-4FD0-A203-5EC6DC6F15C5}" type="pres">
      <dgm:prSet presAssocID="{715E097D-0710-407C-8739-7CAEEE93A66C}" presName="hierChild7" presStyleCnt="0"/>
      <dgm:spPr/>
    </dgm:pt>
    <dgm:pt modelId="{D10913B2-95EA-4FA6-9F0A-8EBEDC4A20A8}" type="pres">
      <dgm:prSet presAssocID="{95E68339-EC90-4FB8-8EBE-35B15EC84C3C}" presName="Name111" presStyleLbl="parChTrans1D2" presStyleIdx="2" presStyleCnt="3"/>
      <dgm:spPr/>
      <dgm:t>
        <a:bodyPr/>
        <a:lstStyle/>
        <a:p>
          <a:endParaRPr lang="es-EC"/>
        </a:p>
      </dgm:t>
    </dgm:pt>
    <dgm:pt modelId="{F2BD965D-8CED-471C-A11E-A0EA05F03D61}" type="pres">
      <dgm:prSet presAssocID="{2CFE4CA8-793C-4CE6-9976-9C5FD6188430}" presName="hierRoot3" presStyleCnt="0">
        <dgm:presLayoutVars>
          <dgm:hierBranch val="init"/>
        </dgm:presLayoutVars>
      </dgm:prSet>
      <dgm:spPr/>
    </dgm:pt>
    <dgm:pt modelId="{F2D7FF78-8A27-45D3-BC1E-4C41B79820C6}" type="pres">
      <dgm:prSet presAssocID="{2CFE4CA8-793C-4CE6-9976-9C5FD6188430}" presName="rootComposite3" presStyleCnt="0"/>
      <dgm:spPr/>
    </dgm:pt>
    <dgm:pt modelId="{1BF700DD-5A14-4F59-A2B1-0C1A9F9FB117}" type="pres">
      <dgm:prSet presAssocID="{2CFE4CA8-793C-4CE6-9976-9C5FD6188430}" presName="rootText3" presStyleLbl="asst1" presStyleIdx="1" presStyleCnt="2" custScaleX="141637">
        <dgm:presLayoutVars>
          <dgm:chPref val="3"/>
        </dgm:presLayoutVars>
      </dgm:prSet>
      <dgm:spPr/>
      <dgm:t>
        <a:bodyPr/>
        <a:lstStyle/>
        <a:p>
          <a:endParaRPr lang="es-EC"/>
        </a:p>
      </dgm:t>
    </dgm:pt>
    <dgm:pt modelId="{81BCA2ED-3DE8-46AE-9A54-A9E51E640B5D}" type="pres">
      <dgm:prSet presAssocID="{2CFE4CA8-793C-4CE6-9976-9C5FD6188430}" presName="rootConnector3" presStyleLbl="asst1" presStyleIdx="1" presStyleCnt="2"/>
      <dgm:spPr/>
      <dgm:t>
        <a:bodyPr/>
        <a:lstStyle/>
        <a:p>
          <a:endParaRPr lang="es-EC"/>
        </a:p>
      </dgm:t>
    </dgm:pt>
    <dgm:pt modelId="{BDD358EC-1848-4819-A1A2-4BCC1BF2332C}" type="pres">
      <dgm:prSet presAssocID="{2CFE4CA8-793C-4CE6-9976-9C5FD6188430}" presName="hierChild6" presStyleCnt="0"/>
      <dgm:spPr/>
    </dgm:pt>
    <dgm:pt modelId="{18110058-69B3-4657-9BC8-465E50613527}" type="pres">
      <dgm:prSet presAssocID="{2CFE4CA8-793C-4CE6-9976-9C5FD6188430}" presName="hierChild7" presStyleCnt="0"/>
      <dgm:spPr/>
    </dgm:pt>
  </dgm:ptLst>
  <dgm:cxnLst>
    <dgm:cxn modelId="{58C7D67A-0385-4988-8D83-46781025A4F0}" type="presOf" srcId="{7E1CC28E-17DF-4A67-AE84-9D2AC81A94F6}" destId="{3B35F869-5311-4835-98F1-3BB5411A85C5}" srcOrd="1" destOrd="0" presId="urn:microsoft.com/office/officeart/2005/8/layout/orgChart1"/>
    <dgm:cxn modelId="{EC86F624-7486-44F1-88FA-9BE85623B437}" srcId="{7E1CC28E-17DF-4A67-AE84-9D2AC81A94F6}" destId="{715E097D-0710-407C-8739-7CAEEE93A66C}" srcOrd="0" destOrd="0" parTransId="{D84BFA1B-2E5F-4FBD-ACD1-38C20D1D2236}" sibTransId="{6D8156F5-274C-48D6-B525-F37347CAE0C5}"/>
    <dgm:cxn modelId="{3536EA83-BB10-4963-A2BB-579E71C4ADF1}" type="presOf" srcId="{ABC883AD-496A-4358-AB18-A243873E98DF}" destId="{1A0FC68E-AD33-4EAB-9C69-D2DDBDB75FB5}" srcOrd="0" destOrd="0" presId="urn:microsoft.com/office/officeart/2005/8/layout/orgChart1"/>
    <dgm:cxn modelId="{BC203A39-8762-4D0B-A575-8295027A7AF7}" srcId="{7E1CC28E-17DF-4A67-AE84-9D2AC81A94F6}" destId="{363AF337-7226-4A32-96F1-6E66B118111C}" srcOrd="2" destOrd="0" parTransId="{C84BE76E-394A-41CA-8907-13B84BA86DBE}" sibTransId="{1A643C35-A0E2-4CE9-960E-22E3FE9797C7}"/>
    <dgm:cxn modelId="{2DC4FC39-1689-41A7-B288-18F641D94C32}" srcId="{B007CE61-53E9-4462-A92A-D6B228ED3F89}" destId="{0C7F0E3E-2C8D-4A0B-9C4D-F81118F35DE2}" srcOrd="0" destOrd="0" parTransId="{90D29AF3-A6BC-4D76-AD66-B7690A5C3911}" sibTransId="{357EFF80-23E5-4761-AD07-088B9F99CC2B}"/>
    <dgm:cxn modelId="{587B7F2F-2875-4C41-816B-FF1C5D5B8BCC}" type="presOf" srcId="{95E68339-EC90-4FB8-8EBE-35B15EC84C3C}" destId="{D10913B2-95EA-4FA6-9F0A-8EBEDC4A20A8}" srcOrd="0" destOrd="0" presId="urn:microsoft.com/office/officeart/2005/8/layout/orgChart1"/>
    <dgm:cxn modelId="{CA2CACF9-C505-480E-98FC-C54991C8C221}" srcId="{363AF337-7226-4A32-96F1-6E66B118111C}" destId="{B007CE61-53E9-4462-A92A-D6B228ED3F89}" srcOrd="0" destOrd="0" parTransId="{D696F83F-E280-4052-AFA6-4B41A1820049}" sibTransId="{91EF14E4-8228-4E69-BACB-E4963F2323EC}"/>
    <dgm:cxn modelId="{7AFD0870-E018-446D-8276-2B4F8DB1CCEB}" type="presOf" srcId="{715E097D-0710-407C-8739-7CAEEE93A66C}" destId="{6DE5CD73-6986-4F21-8CC7-9558497E06C5}" srcOrd="0" destOrd="0" presId="urn:microsoft.com/office/officeart/2005/8/layout/orgChart1"/>
    <dgm:cxn modelId="{A92E30AF-5984-4958-BE7F-22416F33C6BF}" type="presOf" srcId="{D84BFA1B-2E5F-4FBD-ACD1-38C20D1D2236}" destId="{D2C5FBEE-B196-4CD2-BB67-FB90E5B8B8DD}" srcOrd="0" destOrd="0" presId="urn:microsoft.com/office/officeart/2005/8/layout/orgChart1"/>
    <dgm:cxn modelId="{98297E39-7E97-46E1-8637-6D5BBE383F36}" type="presOf" srcId="{0C7F0E3E-2C8D-4A0B-9C4D-F81118F35DE2}" destId="{662D9F91-1801-444E-AFFA-FBA23213B1F3}" srcOrd="1" destOrd="0" presId="urn:microsoft.com/office/officeart/2005/8/layout/orgChart1"/>
    <dgm:cxn modelId="{DAA997FF-5519-4CA7-BC57-4BE023DA0D11}" type="presOf" srcId="{7E1CC28E-17DF-4A67-AE84-9D2AC81A94F6}" destId="{35FB5A3B-8D98-4ABD-8240-83DC4142D735}" srcOrd="0" destOrd="0" presId="urn:microsoft.com/office/officeart/2005/8/layout/orgChart1"/>
    <dgm:cxn modelId="{EB8D14A0-101B-4B87-B2C1-2BFED5DF5C6E}" type="presOf" srcId="{C84BE76E-394A-41CA-8907-13B84BA86DBE}" destId="{91B0C441-48B6-4365-B517-6B2EE54A5AC0}" srcOrd="0" destOrd="0" presId="urn:microsoft.com/office/officeart/2005/8/layout/orgChart1"/>
    <dgm:cxn modelId="{7FDCD7D6-53D5-4D45-A11E-9108C81F5EE9}" type="presOf" srcId="{B007CE61-53E9-4462-A92A-D6B228ED3F89}" destId="{70B77E3D-6E08-46FE-9546-A2AAAC487E04}" srcOrd="1" destOrd="0" presId="urn:microsoft.com/office/officeart/2005/8/layout/orgChart1"/>
    <dgm:cxn modelId="{FF7F909B-C206-4055-AD84-94382A2E660D}" type="presOf" srcId="{2CFE4CA8-793C-4CE6-9976-9C5FD6188430}" destId="{81BCA2ED-3DE8-46AE-9A54-A9E51E640B5D}" srcOrd="1" destOrd="0" presId="urn:microsoft.com/office/officeart/2005/8/layout/orgChart1"/>
    <dgm:cxn modelId="{49F32C1C-4728-457A-B56A-2CD7F5152120}" type="presOf" srcId="{2CFE4CA8-793C-4CE6-9976-9C5FD6188430}" destId="{1BF700DD-5A14-4F59-A2B1-0C1A9F9FB117}" srcOrd="0" destOrd="0" presId="urn:microsoft.com/office/officeart/2005/8/layout/orgChart1"/>
    <dgm:cxn modelId="{122FEAA6-AB75-4DD8-98CB-C8A17391029F}" type="presOf" srcId="{363AF337-7226-4A32-96F1-6E66B118111C}" destId="{E3C7B680-2416-482A-BE72-9B4B4FDAC792}" srcOrd="0" destOrd="0" presId="urn:microsoft.com/office/officeart/2005/8/layout/orgChart1"/>
    <dgm:cxn modelId="{743AE207-D061-494F-B29C-6EC9BA6B62D6}" srcId="{ABC883AD-496A-4358-AB18-A243873E98DF}" destId="{7E1CC28E-17DF-4A67-AE84-9D2AC81A94F6}" srcOrd="0" destOrd="0" parTransId="{23895F36-29D0-49C0-A1BE-CE7F12DCC4B2}" sibTransId="{4E9DB35B-4ED7-410D-B187-1212306F1AF0}"/>
    <dgm:cxn modelId="{3D71E76C-FB29-4F44-B7BE-20B7DE66921F}" type="presOf" srcId="{363AF337-7226-4A32-96F1-6E66B118111C}" destId="{6C02C7DC-E909-4E51-8E25-32930F55F5FA}" srcOrd="1" destOrd="0" presId="urn:microsoft.com/office/officeart/2005/8/layout/orgChart1"/>
    <dgm:cxn modelId="{E25A14E8-00B5-48DE-A211-80B13770CEB8}" type="presOf" srcId="{B007CE61-53E9-4462-A92A-D6B228ED3F89}" destId="{AF6A6FAD-FE05-4CBE-A7B3-CB96268065EB}" srcOrd="0" destOrd="0" presId="urn:microsoft.com/office/officeart/2005/8/layout/orgChart1"/>
    <dgm:cxn modelId="{1B14DAFA-7179-480B-975B-BA7650138D60}" type="presOf" srcId="{715E097D-0710-407C-8739-7CAEEE93A66C}" destId="{2AB6F212-C427-4B05-B936-ECA30E409DA2}" srcOrd="1" destOrd="0" presId="urn:microsoft.com/office/officeart/2005/8/layout/orgChart1"/>
    <dgm:cxn modelId="{6806A9BC-BB60-4801-935E-D183F04A93D1}" type="presOf" srcId="{0C7F0E3E-2C8D-4A0B-9C4D-F81118F35DE2}" destId="{DDE7A74F-3F04-41F7-B192-333C108CE625}" srcOrd="0" destOrd="0" presId="urn:microsoft.com/office/officeart/2005/8/layout/orgChart1"/>
    <dgm:cxn modelId="{7FC67AA4-3F93-41BE-963F-6A54EF04D99C}" type="presOf" srcId="{90D29AF3-A6BC-4D76-AD66-B7690A5C3911}" destId="{8566CEF5-851D-489F-92E7-37F1F8B45044}" srcOrd="0" destOrd="0" presId="urn:microsoft.com/office/officeart/2005/8/layout/orgChart1"/>
    <dgm:cxn modelId="{A73CE2FF-F719-476F-A581-C3382783B2CD}" srcId="{7E1CC28E-17DF-4A67-AE84-9D2AC81A94F6}" destId="{2CFE4CA8-793C-4CE6-9976-9C5FD6188430}" srcOrd="1" destOrd="0" parTransId="{95E68339-EC90-4FB8-8EBE-35B15EC84C3C}" sibTransId="{86901B48-2189-43B5-9BC7-D5EDF98DC5A0}"/>
    <dgm:cxn modelId="{0150B540-55BE-4104-946F-FEDE9FBFB79A}" type="presOf" srcId="{D696F83F-E280-4052-AFA6-4B41A1820049}" destId="{3D7F2977-E61B-4936-A124-E83035D241C5}" srcOrd="0" destOrd="0" presId="urn:microsoft.com/office/officeart/2005/8/layout/orgChart1"/>
    <dgm:cxn modelId="{65AEB304-5373-4056-9DF8-C731473901F9}" type="presParOf" srcId="{1A0FC68E-AD33-4EAB-9C69-D2DDBDB75FB5}" destId="{1338C11D-C5F8-4706-9875-69E407EC6216}" srcOrd="0" destOrd="0" presId="urn:microsoft.com/office/officeart/2005/8/layout/orgChart1"/>
    <dgm:cxn modelId="{1490009C-EC7A-462C-B02C-DCA0902E3870}" type="presParOf" srcId="{1338C11D-C5F8-4706-9875-69E407EC6216}" destId="{65984E1B-0411-4C39-8A5C-BE87939929EC}" srcOrd="0" destOrd="0" presId="urn:microsoft.com/office/officeart/2005/8/layout/orgChart1"/>
    <dgm:cxn modelId="{4139EB42-9B18-4E65-99D4-59E68934CCB9}" type="presParOf" srcId="{65984E1B-0411-4C39-8A5C-BE87939929EC}" destId="{35FB5A3B-8D98-4ABD-8240-83DC4142D735}" srcOrd="0" destOrd="0" presId="urn:microsoft.com/office/officeart/2005/8/layout/orgChart1"/>
    <dgm:cxn modelId="{1B1D55AB-F405-46E0-8CDF-9F4980BCC1B0}" type="presParOf" srcId="{65984E1B-0411-4C39-8A5C-BE87939929EC}" destId="{3B35F869-5311-4835-98F1-3BB5411A85C5}" srcOrd="1" destOrd="0" presId="urn:microsoft.com/office/officeart/2005/8/layout/orgChart1"/>
    <dgm:cxn modelId="{8CE88DD5-CE7E-4A18-B48C-816D2494768D}" type="presParOf" srcId="{1338C11D-C5F8-4706-9875-69E407EC6216}" destId="{0F297227-2593-438E-926F-2618D4266E85}" srcOrd="1" destOrd="0" presId="urn:microsoft.com/office/officeart/2005/8/layout/orgChart1"/>
    <dgm:cxn modelId="{A0DB9C06-930B-4A88-B8D8-1EE89AB00808}" type="presParOf" srcId="{0F297227-2593-438E-926F-2618D4266E85}" destId="{91B0C441-48B6-4365-B517-6B2EE54A5AC0}" srcOrd="0" destOrd="0" presId="urn:microsoft.com/office/officeart/2005/8/layout/orgChart1"/>
    <dgm:cxn modelId="{857DBA46-2C19-4047-A359-5409573580F1}" type="presParOf" srcId="{0F297227-2593-438E-926F-2618D4266E85}" destId="{43E7AF47-F838-48EC-86E3-5C58BCBD959A}" srcOrd="1" destOrd="0" presId="urn:microsoft.com/office/officeart/2005/8/layout/orgChart1"/>
    <dgm:cxn modelId="{A1809368-47AA-4CF4-9C3A-DDA23E06749F}" type="presParOf" srcId="{43E7AF47-F838-48EC-86E3-5C58BCBD959A}" destId="{94656EAD-DFC1-4B2C-8B3C-175554EEA1C1}" srcOrd="0" destOrd="0" presId="urn:microsoft.com/office/officeart/2005/8/layout/orgChart1"/>
    <dgm:cxn modelId="{18466D68-589E-4B07-9046-710A1C3BCA3A}" type="presParOf" srcId="{94656EAD-DFC1-4B2C-8B3C-175554EEA1C1}" destId="{E3C7B680-2416-482A-BE72-9B4B4FDAC792}" srcOrd="0" destOrd="0" presId="urn:microsoft.com/office/officeart/2005/8/layout/orgChart1"/>
    <dgm:cxn modelId="{9C1C83EF-F508-40EF-A2C1-4BCC7B9FF05F}" type="presParOf" srcId="{94656EAD-DFC1-4B2C-8B3C-175554EEA1C1}" destId="{6C02C7DC-E909-4E51-8E25-32930F55F5FA}" srcOrd="1" destOrd="0" presId="urn:microsoft.com/office/officeart/2005/8/layout/orgChart1"/>
    <dgm:cxn modelId="{A44FA822-95BD-46C8-B476-881D615A0E60}" type="presParOf" srcId="{43E7AF47-F838-48EC-86E3-5C58BCBD959A}" destId="{CDC5FE0F-8BCE-4829-A7F7-E41238758C16}" srcOrd="1" destOrd="0" presId="urn:microsoft.com/office/officeart/2005/8/layout/orgChart1"/>
    <dgm:cxn modelId="{6A366FD6-09B4-47CD-9D0E-09CD0A553F78}" type="presParOf" srcId="{CDC5FE0F-8BCE-4829-A7F7-E41238758C16}" destId="{3D7F2977-E61B-4936-A124-E83035D241C5}" srcOrd="0" destOrd="0" presId="urn:microsoft.com/office/officeart/2005/8/layout/orgChart1"/>
    <dgm:cxn modelId="{356C2684-14CE-4CA2-9438-A002094029F2}" type="presParOf" srcId="{CDC5FE0F-8BCE-4829-A7F7-E41238758C16}" destId="{8DBD210C-9A7E-4D22-A4EE-B7707B8F38F3}" srcOrd="1" destOrd="0" presId="urn:microsoft.com/office/officeart/2005/8/layout/orgChart1"/>
    <dgm:cxn modelId="{8857027A-A679-4F50-B76C-7ED7E4F5D6FB}" type="presParOf" srcId="{8DBD210C-9A7E-4D22-A4EE-B7707B8F38F3}" destId="{5DB8A3DE-7A31-4CF3-AF45-8F013E9CD1C1}" srcOrd="0" destOrd="0" presId="urn:microsoft.com/office/officeart/2005/8/layout/orgChart1"/>
    <dgm:cxn modelId="{5942548E-09F2-49EF-B302-BFB2198EFFE1}" type="presParOf" srcId="{5DB8A3DE-7A31-4CF3-AF45-8F013E9CD1C1}" destId="{AF6A6FAD-FE05-4CBE-A7B3-CB96268065EB}" srcOrd="0" destOrd="0" presId="urn:microsoft.com/office/officeart/2005/8/layout/orgChart1"/>
    <dgm:cxn modelId="{0A437228-66E4-4EEA-A0E5-43B83F5A3CD8}" type="presParOf" srcId="{5DB8A3DE-7A31-4CF3-AF45-8F013E9CD1C1}" destId="{70B77E3D-6E08-46FE-9546-A2AAAC487E04}" srcOrd="1" destOrd="0" presId="urn:microsoft.com/office/officeart/2005/8/layout/orgChart1"/>
    <dgm:cxn modelId="{9473C3A0-AEF4-4A28-B7A9-EE4D8C0C3A33}" type="presParOf" srcId="{8DBD210C-9A7E-4D22-A4EE-B7707B8F38F3}" destId="{80310160-99E4-4EEE-9DA2-E39FCE22FE3E}" srcOrd="1" destOrd="0" presId="urn:microsoft.com/office/officeart/2005/8/layout/orgChart1"/>
    <dgm:cxn modelId="{AD9B9BCB-1AFE-46E6-B793-32DA0FD3C5A6}" type="presParOf" srcId="{80310160-99E4-4EEE-9DA2-E39FCE22FE3E}" destId="{8566CEF5-851D-489F-92E7-37F1F8B45044}" srcOrd="0" destOrd="0" presId="urn:microsoft.com/office/officeart/2005/8/layout/orgChart1"/>
    <dgm:cxn modelId="{DC4C7D68-FC08-49F2-8A5E-53423C6CF4F8}" type="presParOf" srcId="{80310160-99E4-4EEE-9DA2-E39FCE22FE3E}" destId="{5C3650DD-E480-4CB9-BF79-5C88844EB1CC}" srcOrd="1" destOrd="0" presId="urn:microsoft.com/office/officeart/2005/8/layout/orgChart1"/>
    <dgm:cxn modelId="{CB8F57D2-A9EA-4BA8-AE41-FAA195969717}" type="presParOf" srcId="{5C3650DD-E480-4CB9-BF79-5C88844EB1CC}" destId="{714ED943-0E36-4C3B-BC1E-EED3DD5B2AF1}" srcOrd="0" destOrd="0" presId="urn:microsoft.com/office/officeart/2005/8/layout/orgChart1"/>
    <dgm:cxn modelId="{23B34231-E90F-415A-86DA-9916E324C2E0}" type="presParOf" srcId="{714ED943-0E36-4C3B-BC1E-EED3DD5B2AF1}" destId="{DDE7A74F-3F04-41F7-B192-333C108CE625}" srcOrd="0" destOrd="0" presId="urn:microsoft.com/office/officeart/2005/8/layout/orgChart1"/>
    <dgm:cxn modelId="{93747439-6DD8-4DD7-BEE0-4B91126862A6}" type="presParOf" srcId="{714ED943-0E36-4C3B-BC1E-EED3DD5B2AF1}" destId="{662D9F91-1801-444E-AFFA-FBA23213B1F3}" srcOrd="1" destOrd="0" presId="urn:microsoft.com/office/officeart/2005/8/layout/orgChart1"/>
    <dgm:cxn modelId="{11E54A0A-0BA9-48D6-B8F2-446FC967D28C}" type="presParOf" srcId="{5C3650DD-E480-4CB9-BF79-5C88844EB1CC}" destId="{173C0196-CE51-43DE-8CE9-F1EAD1813449}" srcOrd="1" destOrd="0" presId="urn:microsoft.com/office/officeart/2005/8/layout/orgChart1"/>
    <dgm:cxn modelId="{4B711F22-DE82-496B-883D-4F902E0A0828}" type="presParOf" srcId="{5C3650DD-E480-4CB9-BF79-5C88844EB1CC}" destId="{2DD0473C-6CF4-4FCC-8E23-FFB064951273}" srcOrd="2" destOrd="0" presId="urn:microsoft.com/office/officeart/2005/8/layout/orgChart1"/>
    <dgm:cxn modelId="{77AA4D4D-74DB-4ABD-AD19-8DB53D36461B}" type="presParOf" srcId="{8DBD210C-9A7E-4D22-A4EE-B7707B8F38F3}" destId="{2D65FEA2-BE93-4FE4-8BC9-02C9873D6C5A}" srcOrd="2" destOrd="0" presId="urn:microsoft.com/office/officeart/2005/8/layout/orgChart1"/>
    <dgm:cxn modelId="{06ABB619-4052-4F72-BC36-0BE74A2D0B1E}" type="presParOf" srcId="{43E7AF47-F838-48EC-86E3-5C58BCBD959A}" destId="{01435408-79A5-4280-A1E5-BD2D3F7B4F6B}" srcOrd="2" destOrd="0" presId="urn:microsoft.com/office/officeart/2005/8/layout/orgChart1"/>
    <dgm:cxn modelId="{F82DA2C1-134D-4F6E-B5B7-C873340AA4DF}" type="presParOf" srcId="{1338C11D-C5F8-4706-9875-69E407EC6216}" destId="{3D7D646D-9EEE-4DA6-82E8-C61A1EA6A7EC}" srcOrd="2" destOrd="0" presId="urn:microsoft.com/office/officeart/2005/8/layout/orgChart1"/>
    <dgm:cxn modelId="{C5267731-1BAF-408E-B9D0-68FC9C4B853A}" type="presParOf" srcId="{3D7D646D-9EEE-4DA6-82E8-C61A1EA6A7EC}" destId="{D2C5FBEE-B196-4CD2-BB67-FB90E5B8B8DD}" srcOrd="0" destOrd="0" presId="urn:microsoft.com/office/officeart/2005/8/layout/orgChart1"/>
    <dgm:cxn modelId="{0F7E43F2-5A31-48EC-B5ED-24A512B479CE}" type="presParOf" srcId="{3D7D646D-9EEE-4DA6-82E8-C61A1EA6A7EC}" destId="{3E3E3D23-FF55-4FD7-8830-2F1A8E298DA4}" srcOrd="1" destOrd="0" presId="urn:microsoft.com/office/officeart/2005/8/layout/orgChart1"/>
    <dgm:cxn modelId="{72E5C621-204B-412E-8027-CBE10CB3F876}" type="presParOf" srcId="{3E3E3D23-FF55-4FD7-8830-2F1A8E298DA4}" destId="{6CEA377E-D6CD-4D15-A8F6-298F6EF2DE93}" srcOrd="0" destOrd="0" presId="urn:microsoft.com/office/officeart/2005/8/layout/orgChart1"/>
    <dgm:cxn modelId="{D3CB88BC-3F34-4B63-820B-9E81EFFB0EC4}" type="presParOf" srcId="{6CEA377E-D6CD-4D15-A8F6-298F6EF2DE93}" destId="{6DE5CD73-6986-4F21-8CC7-9558497E06C5}" srcOrd="0" destOrd="0" presId="urn:microsoft.com/office/officeart/2005/8/layout/orgChart1"/>
    <dgm:cxn modelId="{FB74C7C5-BA86-4447-93A0-4E7F16894F67}" type="presParOf" srcId="{6CEA377E-D6CD-4D15-A8F6-298F6EF2DE93}" destId="{2AB6F212-C427-4B05-B936-ECA30E409DA2}" srcOrd="1" destOrd="0" presId="urn:microsoft.com/office/officeart/2005/8/layout/orgChart1"/>
    <dgm:cxn modelId="{FA3C7CA5-379C-41D8-9532-D86880DC88A2}" type="presParOf" srcId="{3E3E3D23-FF55-4FD7-8830-2F1A8E298DA4}" destId="{7CAA6D35-5650-4932-AEFF-210C10A75200}" srcOrd="1" destOrd="0" presId="urn:microsoft.com/office/officeart/2005/8/layout/orgChart1"/>
    <dgm:cxn modelId="{B2F700B1-C788-4648-B836-7823226EFEAD}" type="presParOf" srcId="{3E3E3D23-FF55-4FD7-8830-2F1A8E298DA4}" destId="{3C169920-51B6-4FD0-A203-5EC6DC6F15C5}" srcOrd="2" destOrd="0" presId="urn:microsoft.com/office/officeart/2005/8/layout/orgChart1"/>
    <dgm:cxn modelId="{E8B69485-7DF6-46C7-839D-186AD544EC79}" type="presParOf" srcId="{3D7D646D-9EEE-4DA6-82E8-C61A1EA6A7EC}" destId="{D10913B2-95EA-4FA6-9F0A-8EBEDC4A20A8}" srcOrd="2" destOrd="0" presId="urn:microsoft.com/office/officeart/2005/8/layout/orgChart1"/>
    <dgm:cxn modelId="{36759E2E-B599-4BB2-856D-E1CD8C9A2A02}" type="presParOf" srcId="{3D7D646D-9EEE-4DA6-82E8-C61A1EA6A7EC}" destId="{F2BD965D-8CED-471C-A11E-A0EA05F03D61}" srcOrd="3" destOrd="0" presId="urn:microsoft.com/office/officeart/2005/8/layout/orgChart1"/>
    <dgm:cxn modelId="{26484B92-0FA8-41BD-9345-E738919D382E}" type="presParOf" srcId="{F2BD965D-8CED-471C-A11E-A0EA05F03D61}" destId="{F2D7FF78-8A27-45D3-BC1E-4C41B79820C6}" srcOrd="0" destOrd="0" presId="urn:microsoft.com/office/officeart/2005/8/layout/orgChart1"/>
    <dgm:cxn modelId="{6072FAE0-1888-4824-A678-FD5CA6665290}" type="presParOf" srcId="{F2D7FF78-8A27-45D3-BC1E-4C41B79820C6}" destId="{1BF700DD-5A14-4F59-A2B1-0C1A9F9FB117}" srcOrd="0" destOrd="0" presId="urn:microsoft.com/office/officeart/2005/8/layout/orgChart1"/>
    <dgm:cxn modelId="{45D30386-3953-4320-B5E6-77014163AFCB}" type="presParOf" srcId="{F2D7FF78-8A27-45D3-BC1E-4C41B79820C6}" destId="{81BCA2ED-3DE8-46AE-9A54-A9E51E640B5D}" srcOrd="1" destOrd="0" presId="urn:microsoft.com/office/officeart/2005/8/layout/orgChart1"/>
    <dgm:cxn modelId="{2107B579-8587-4D2A-AAE6-E9D9F0054E60}" type="presParOf" srcId="{F2BD965D-8CED-471C-A11E-A0EA05F03D61}" destId="{BDD358EC-1848-4819-A1A2-4BCC1BF2332C}" srcOrd="1" destOrd="0" presId="urn:microsoft.com/office/officeart/2005/8/layout/orgChart1"/>
    <dgm:cxn modelId="{385D02F0-7A91-4589-B379-88BD4DDC6B93}" type="presParOf" srcId="{F2BD965D-8CED-471C-A11E-A0EA05F03D61}" destId="{18110058-69B3-4657-9BC8-465E50613527}"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8A7624-7C86-4BD0-BF1C-C26C1D76DEF4}" type="doc">
      <dgm:prSet loTypeId="urn:microsoft.com/office/officeart/2005/8/layout/orgChart1" loCatId="hierarchy" qsTypeId="urn:microsoft.com/office/officeart/2005/8/quickstyle/simple1" qsCatId="simple" csTypeId="urn:microsoft.com/office/officeart/2005/8/colors/accent1_1" csCatId="accent1" phldr="1"/>
      <dgm:spPr/>
      <dgm:t>
        <a:bodyPr/>
        <a:lstStyle/>
        <a:p>
          <a:endParaRPr lang="es-EC"/>
        </a:p>
      </dgm:t>
    </dgm:pt>
    <dgm:pt modelId="{25055433-3E1B-4E31-9576-A43BA75B99A1}">
      <dgm:prSet phldrT="[Texto]" custT="1"/>
      <dgm:spPr/>
      <dgm:t>
        <a:bodyPr/>
        <a:lstStyle/>
        <a:p>
          <a:pPr algn="just"/>
          <a:r>
            <a:rPr lang="es-EC" sz="2000" dirty="0" smtClean="0">
              <a:latin typeface="Times New Roman" panose="02020603050405020304" pitchFamily="18" charset="0"/>
              <a:cs typeface="Times New Roman" panose="02020603050405020304" pitchFamily="18" charset="0"/>
            </a:rPr>
            <a:t>ESTADOS FENOLÓGICOS DE FLORACIÓN</a:t>
          </a:r>
          <a:endParaRPr lang="es-EC" sz="2000" dirty="0">
            <a:latin typeface="Times New Roman" panose="02020603050405020304" pitchFamily="18" charset="0"/>
            <a:cs typeface="Times New Roman" panose="02020603050405020304" pitchFamily="18" charset="0"/>
          </a:endParaRPr>
        </a:p>
      </dgm:t>
    </dgm:pt>
    <dgm:pt modelId="{654FD432-C43D-4B2A-BB50-1141C08B8DA6}" type="parTrans" cxnId="{0109324E-BD1B-4EB7-AF96-44AB0DDDB8F9}">
      <dgm:prSet/>
      <dgm:spPr/>
      <dgm:t>
        <a:bodyPr/>
        <a:lstStyle/>
        <a:p>
          <a:endParaRPr lang="es-EC"/>
        </a:p>
      </dgm:t>
    </dgm:pt>
    <dgm:pt modelId="{297C366F-2379-487F-93D2-A6D60DDEC70E}" type="sibTrans" cxnId="{0109324E-BD1B-4EB7-AF96-44AB0DDDB8F9}">
      <dgm:prSet/>
      <dgm:spPr/>
      <dgm:t>
        <a:bodyPr/>
        <a:lstStyle/>
        <a:p>
          <a:endParaRPr lang="es-EC"/>
        </a:p>
      </dgm:t>
    </dgm:pt>
    <dgm:pt modelId="{F1DAB25F-B686-4397-88F2-4AB8CA389689}">
      <dgm:prSet phldrT="[Texto]" custT="1"/>
      <dgm:spPr/>
      <dgm:t>
        <a:bodyPr/>
        <a:lstStyle/>
        <a:p>
          <a:r>
            <a:rPr lang="es-EC" sz="2000" dirty="0" smtClean="0">
              <a:latin typeface="Times New Roman" panose="02020603050405020304" pitchFamily="18" charset="0"/>
              <a:cs typeface="Times New Roman" panose="02020603050405020304" pitchFamily="18" charset="0"/>
            </a:rPr>
            <a:t>Estadio 1 </a:t>
          </a:r>
          <a:endParaRPr lang="es-EC" sz="2000" dirty="0">
            <a:latin typeface="Times New Roman" panose="02020603050405020304" pitchFamily="18" charset="0"/>
            <a:cs typeface="Times New Roman" panose="02020603050405020304" pitchFamily="18" charset="0"/>
          </a:endParaRPr>
        </a:p>
      </dgm:t>
    </dgm:pt>
    <dgm:pt modelId="{2AF65B2C-3791-47B3-9749-E77CA7EF2938}" type="parTrans" cxnId="{27D01B72-AD69-4EA3-8C4F-503197DB4509}">
      <dgm:prSet/>
      <dgm:spPr/>
      <dgm:t>
        <a:bodyPr/>
        <a:lstStyle/>
        <a:p>
          <a:endParaRPr lang="es-EC"/>
        </a:p>
      </dgm:t>
    </dgm:pt>
    <dgm:pt modelId="{5B9B949B-A12D-4727-B02A-F02F4704EB44}" type="sibTrans" cxnId="{27D01B72-AD69-4EA3-8C4F-503197DB4509}">
      <dgm:prSet/>
      <dgm:spPr/>
      <dgm:t>
        <a:bodyPr/>
        <a:lstStyle/>
        <a:p>
          <a:endParaRPr lang="es-EC"/>
        </a:p>
      </dgm:t>
    </dgm:pt>
    <dgm:pt modelId="{196C558B-6918-458B-90E4-4BAD35D13730}">
      <dgm:prSet phldrT="[Texto]" custT="1"/>
      <dgm:spPr/>
      <dgm:t>
        <a:bodyPr/>
        <a:lstStyle/>
        <a:p>
          <a:r>
            <a:rPr lang="es-EC" sz="2000" dirty="0" smtClean="0">
              <a:latin typeface="Times New Roman" panose="02020603050405020304" pitchFamily="18" charset="0"/>
              <a:cs typeface="Times New Roman" panose="02020603050405020304" pitchFamily="18" charset="0"/>
            </a:rPr>
            <a:t>Estadio 2</a:t>
          </a:r>
          <a:endParaRPr lang="es-EC" sz="2000" dirty="0">
            <a:latin typeface="Times New Roman" panose="02020603050405020304" pitchFamily="18" charset="0"/>
            <a:cs typeface="Times New Roman" panose="02020603050405020304" pitchFamily="18" charset="0"/>
          </a:endParaRPr>
        </a:p>
      </dgm:t>
    </dgm:pt>
    <dgm:pt modelId="{B87A4CEA-85F9-43D2-93AE-BA54556D63CA}" type="parTrans" cxnId="{2CED4BA1-2DF5-46B3-8FB4-C36F313B8EED}">
      <dgm:prSet/>
      <dgm:spPr/>
      <dgm:t>
        <a:bodyPr/>
        <a:lstStyle/>
        <a:p>
          <a:endParaRPr lang="es-EC"/>
        </a:p>
      </dgm:t>
    </dgm:pt>
    <dgm:pt modelId="{4780389F-F79F-4CBA-8C6A-E4322493D033}" type="sibTrans" cxnId="{2CED4BA1-2DF5-46B3-8FB4-C36F313B8EED}">
      <dgm:prSet/>
      <dgm:spPr/>
      <dgm:t>
        <a:bodyPr/>
        <a:lstStyle/>
        <a:p>
          <a:endParaRPr lang="es-EC"/>
        </a:p>
      </dgm:t>
    </dgm:pt>
    <dgm:pt modelId="{0DE9BEDC-E88B-4C52-A4AC-191E39DC37A5}">
      <dgm:prSet phldrT="[Texto]" custT="1"/>
      <dgm:spPr/>
      <dgm:t>
        <a:bodyPr/>
        <a:lstStyle/>
        <a:p>
          <a:r>
            <a:rPr lang="es-EC" sz="2000" dirty="0" smtClean="0">
              <a:latin typeface="Times New Roman" panose="02020603050405020304" pitchFamily="18" charset="0"/>
              <a:cs typeface="Times New Roman" panose="02020603050405020304" pitchFamily="18" charset="0"/>
            </a:rPr>
            <a:t>Estadio 3 </a:t>
          </a:r>
          <a:endParaRPr lang="es-EC" sz="2000" dirty="0">
            <a:latin typeface="Times New Roman" panose="02020603050405020304" pitchFamily="18" charset="0"/>
            <a:cs typeface="Times New Roman" panose="02020603050405020304" pitchFamily="18" charset="0"/>
          </a:endParaRPr>
        </a:p>
      </dgm:t>
    </dgm:pt>
    <dgm:pt modelId="{43CF506D-9BE4-4C1B-A944-C5615D4CB975}" type="parTrans" cxnId="{11BDBE9A-816B-43B1-A517-F2BEF22C6858}">
      <dgm:prSet/>
      <dgm:spPr/>
      <dgm:t>
        <a:bodyPr/>
        <a:lstStyle/>
        <a:p>
          <a:endParaRPr lang="es-EC"/>
        </a:p>
      </dgm:t>
    </dgm:pt>
    <dgm:pt modelId="{1FE46D72-8C50-4BEA-870C-28C75D4015B7}" type="sibTrans" cxnId="{11BDBE9A-816B-43B1-A517-F2BEF22C6858}">
      <dgm:prSet/>
      <dgm:spPr/>
      <dgm:t>
        <a:bodyPr/>
        <a:lstStyle/>
        <a:p>
          <a:endParaRPr lang="es-EC"/>
        </a:p>
      </dgm:t>
    </dgm:pt>
    <dgm:pt modelId="{5C216487-3DE1-491E-A062-9FD477E3678F}">
      <dgm:prSet phldrT="[Texto]" custT="1"/>
      <dgm:spPr/>
      <dgm:t>
        <a:bodyPr/>
        <a:lstStyle/>
        <a:p>
          <a:r>
            <a:rPr lang="es-EC" sz="2000" dirty="0" smtClean="0">
              <a:latin typeface="Times New Roman" panose="02020603050405020304" pitchFamily="18" charset="0"/>
              <a:cs typeface="Times New Roman" panose="02020603050405020304" pitchFamily="18" charset="0"/>
            </a:rPr>
            <a:t>Primeras flores abiertas </a:t>
          </a:r>
          <a:endParaRPr lang="es-EC" sz="2000" dirty="0">
            <a:latin typeface="Times New Roman" panose="02020603050405020304" pitchFamily="18" charset="0"/>
            <a:cs typeface="Times New Roman" panose="02020603050405020304" pitchFamily="18" charset="0"/>
          </a:endParaRPr>
        </a:p>
      </dgm:t>
    </dgm:pt>
    <dgm:pt modelId="{29E814A1-A1EA-40FD-9E99-C8318CABA950}" type="parTrans" cxnId="{2F3FE301-7D5A-4CA7-B98E-611CE4C4694C}">
      <dgm:prSet/>
      <dgm:spPr/>
      <dgm:t>
        <a:bodyPr/>
        <a:lstStyle/>
        <a:p>
          <a:endParaRPr lang="es-EC"/>
        </a:p>
      </dgm:t>
    </dgm:pt>
    <dgm:pt modelId="{945D9D41-50F2-45B4-B634-ED54598447A0}" type="sibTrans" cxnId="{2F3FE301-7D5A-4CA7-B98E-611CE4C4694C}">
      <dgm:prSet/>
      <dgm:spPr/>
      <dgm:t>
        <a:bodyPr/>
        <a:lstStyle/>
        <a:p>
          <a:endParaRPr lang="es-EC"/>
        </a:p>
      </dgm:t>
    </dgm:pt>
    <dgm:pt modelId="{C36DB315-7EA9-4061-AC1A-901BB4CBADA8}">
      <dgm:prSet phldrT="[Texto]" custT="1"/>
      <dgm:spPr/>
      <dgm:t>
        <a:bodyPr/>
        <a:lstStyle/>
        <a:p>
          <a:r>
            <a:rPr lang="es-EC" sz="2000" dirty="0" smtClean="0">
              <a:latin typeface="Times New Roman" panose="02020603050405020304" pitchFamily="18" charset="0"/>
              <a:cs typeface="Times New Roman" panose="02020603050405020304" pitchFamily="18" charset="0"/>
            </a:rPr>
            <a:t>Alrededor de 10% de flores abiertas del estolón  </a:t>
          </a:r>
          <a:endParaRPr lang="es-EC" sz="2000" dirty="0">
            <a:latin typeface="Times New Roman" panose="02020603050405020304" pitchFamily="18" charset="0"/>
            <a:cs typeface="Times New Roman" panose="02020603050405020304" pitchFamily="18" charset="0"/>
          </a:endParaRPr>
        </a:p>
      </dgm:t>
    </dgm:pt>
    <dgm:pt modelId="{D882E5B7-6CBE-4F6D-956C-79C68AA0859F}" type="parTrans" cxnId="{2C7D6FC1-B011-454E-BDB7-C277D97CD2DD}">
      <dgm:prSet/>
      <dgm:spPr/>
      <dgm:t>
        <a:bodyPr/>
        <a:lstStyle/>
        <a:p>
          <a:endParaRPr lang="es-EC"/>
        </a:p>
      </dgm:t>
    </dgm:pt>
    <dgm:pt modelId="{6456D966-97DE-49C6-BAE8-D2DF6782CCD9}" type="sibTrans" cxnId="{2C7D6FC1-B011-454E-BDB7-C277D97CD2DD}">
      <dgm:prSet/>
      <dgm:spPr/>
      <dgm:t>
        <a:bodyPr/>
        <a:lstStyle/>
        <a:p>
          <a:endParaRPr lang="es-EC"/>
        </a:p>
      </dgm:t>
    </dgm:pt>
    <dgm:pt modelId="{516B3DB1-7D54-4887-BEF8-C6A39A49BB53}">
      <dgm:prSet phldrT="[Texto]" custT="1"/>
      <dgm:spPr/>
      <dgm:t>
        <a:bodyPr/>
        <a:lstStyle/>
        <a:p>
          <a:r>
            <a:rPr lang="es-EC" sz="2000" dirty="0" smtClean="0">
              <a:latin typeface="Times New Roman" panose="02020603050405020304" pitchFamily="18" charset="0"/>
              <a:cs typeface="Times New Roman" panose="02020603050405020304" pitchFamily="18" charset="0"/>
            </a:rPr>
            <a:t>Plena floración, caen los primeros pétalos </a:t>
          </a:r>
          <a:endParaRPr lang="es-EC" sz="2000" dirty="0">
            <a:latin typeface="Times New Roman" panose="02020603050405020304" pitchFamily="18" charset="0"/>
            <a:cs typeface="Times New Roman" panose="02020603050405020304" pitchFamily="18" charset="0"/>
          </a:endParaRPr>
        </a:p>
      </dgm:t>
    </dgm:pt>
    <dgm:pt modelId="{E7EFC005-7D8C-4BFD-83D3-FF758E017DCE}" type="parTrans" cxnId="{3C4D8850-5D28-479C-AA62-862BCF2983C7}">
      <dgm:prSet/>
      <dgm:spPr/>
      <dgm:t>
        <a:bodyPr/>
        <a:lstStyle/>
        <a:p>
          <a:endParaRPr lang="es-EC"/>
        </a:p>
      </dgm:t>
    </dgm:pt>
    <dgm:pt modelId="{B251EF81-3D22-49A7-8346-25EC530E847F}" type="sibTrans" cxnId="{3C4D8850-5D28-479C-AA62-862BCF2983C7}">
      <dgm:prSet/>
      <dgm:spPr/>
      <dgm:t>
        <a:bodyPr/>
        <a:lstStyle/>
        <a:p>
          <a:endParaRPr lang="es-EC"/>
        </a:p>
      </dgm:t>
    </dgm:pt>
    <dgm:pt modelId="{8D12D744-6EEE-4AA0-9F71-E5D3DB0EB05F}" type="pres">
      <dgm:prSet presAssocID="{758A7624-7C86-4BD0-BF1C-C26C1D76DEF4}" presName="hierChild1" presStyleCnt="0">
        <dgm:presLayoutVars>
          <dgm:orgChart val="1"/>
          <dgm:chPref val="1"/>
          <dgm:dir/>
          <dgm:animOne val="branch"/>
          <dgm:animLvl val="lvl"/>
          <dgm:resizeHandles/>
        </dgm:presLayoutVars>
      </dgm:prSet>
      <dgm:spPr/>
      <dgm:t>
        <a:bodyPr/>
        <a:lstStyle/>
        <a:p>
          <a:endParaRPr lang="es-EC"/>
        </a:p>
      </dgm:t>
    </dgm:pt>
    <dgm:pt modelId="{F5A232EF-6A0E-4E41-ADDA-807E723CFF37}" type="pres">
      <dgm:prSet presAssocID="{25055433-3E1B-4E31-9576-A43BA75B99A1}" presName="hierRoot1" presStyleCnt="0">
        <dgm:presLayoutVars>
          <dgm:hierBranch val="init"/>
        </dgm:presLayoutVars>
      </dgm:prSet>
      <dgm:spPr/>
    </dgm:pt>
    <dgm:pt modelId="{9DBEAC1D-FDC8-4D1B-8E10-B4DD77E3FADC}" type="pres">
      <dgm:prSet presAssocID="{25055433-3E1B-4E31-9576-A43BA75B99A1}" presName="rootComposite1" presStyleCnt="0"/>
      <dgm:spPr/>
    </dgm:pt>
    <dgm:pt modelId="{445AD8AE-90B8-47FE-8AC9-2651E31F66D7}" type="pres">
      <dgm:prSet presAssocID="{25055433-3E1B-4E31-9576-A43BA75B99A1}" presName="rootText1" presStyleLbl="node0" presStyleIdx="0" presStyleCnt="1" custScaleX="112289" custLinFactNeighborX="512" custLinFactNeighborY="-4945">
        <dgm:presLayoutVars>
          <dgm:chPref val="3"/>
        </dgm:presLayoutVars>
      </dgm:prSet>
      <dgm:spPr/>
      <dgm:t>
        <a:bodyPr/>
        <a:lstStyle/>
        <a:p>
          <a:endParaRPr lang="es-EC"/>
        </a:p>
      </dgm:t>
    </dgm:pt>
    <dgm:pt modelId="{3167F7FA-A9BF-44FA-AB1A-0AB21D4DF387}" type="pres">
      <dgm:prSet presAssocID="{25055433-3E1B-4E31-9576-A43BA75B99A1}" presName="rootConnector1" presStyleLbl="node1" presStyleIdx="0" presStyleCnt="0"/>
      <dgm:spPr/>
      <dgm:t>
        <a:bodyPr/>
        <a:lstStyle/>
        <a:p>
          <a:endParaRPr lang="es-EC"/>
        </a:p>
      </dgm:t>
    </dgm:pt>
    <dgm:pt modelId="{0F95ECA4-8D54-46A0-B0DF-A6CA2395DFAB}" type="pres">
      <dgm:prSet presAssocID="{25055433-3E1B-4E31-9576-A43BA75B99A1}" presName="hierChild2" presStyleCnt="0"/>
      <dgm:spPr/>
    </dgm:pt>
    <dgm:pt modelId="{6EF9BD92-2CDC-4C5E-9A71-611BAA8AF224}" type="pres">
      <dgm:prSet presAssocID="{2AF65B2C-3791-47B3-9749-E77CA7EF2938}" presName="Name37" presStyleLbl="parChTrans1D2" presStyleIdx="0" presStyleCnt="3"/>
      <dgm:spPr/>
      <dgm:t>
        <a:bodyPr/>
        <a:lstStyle/>
        <a:p>
          <a:endParaRPr lang="es-EC"/>
        </a:p>
      </dgm:t>
    </dgm:pt>
    <dgm:pt modelId="{8DE2B287-A542-4A12-A4D5-F694EFF1D76F}" type="pres">
      <dgm:prSet presAssocID="{F1DAB25F-B686-4397-88F2-4AB8CA389689}" presName="hierRoot2" presStyleCnt="0">
        <dgm:presLayoutVars>
          <dgm:hierBranch val="init"/>
        </dgm:presLayoutVars>
      </dgm:prSet>
      <dgm:spPr/>
    </dgm:pt>
    <dgm:pt modelId="{AA520B41-75FF-494E-A282-C8786801BED0}" type="pres">
      <dgm:prSet presAssocID="{F1DAB25F-B686-4397-88F2-4AB8CA389689}" presName="rootComposite" presStyleCnt="0"/>
      <dgm:spPr/>
    </dgm:pt>
    <dgm:pt modelId="{6B6F7E12-BAA6-49A3-9A67-ACC68BB9C311}" type="pres">
      <dgm:prSet presAssocID="{F1DAB25F-B686-4397-88F2-4AB8CA389689}" presName="rootText" presStyleLbl="node2" presStyleIdx="0" presStyleCnt="3" custScaleX="49600" custScaleY="51057">
        <dgm:presLayoutVars>
          <dgm:chPref val="3"/>
        </dgm:presLayoutVars>
      </dgm:prSet>
      <dgm:spPr/>
      <dgm:t>
        <a:bodyPr/>
        <a:lstStyle/>
        <a:p>
          <a:endParaRPr lang="es-EC"/>
        </a:p>
      </dgm:t>
    </dgm:pt>
    <dgm:pt modelId="{59F85395-DF54-49B0-A504-0B5BE6BD4E7E}" type="pres">
      <dgm:prSet presAssocID="{F1DAB25F-B686-4397-88F2-4AB8CA389689}" presName="rootConnector" presStyleLbl="node2" presStyleIdx="0" presStyleCnt="3"/>
      <dgm:spPr/>
      <dgm:t>
        <a:bodyPr/>
        <a:lstStyle/>
        <a:p>
          <a:endParaRPr lang="es-EC"/>
        </a:p>
      </dgm:t>
    </dgm:pt>
    <dgm:pt modelId="{896E0707-EBEA-4010-A294-C20801E69795}" type="pres">
      <dgm:prSet presAssocID="{F1DAB25F-B686-4397-88F2-4AB8CA389689}" presName="hierChild4" presStyleCnt="0"/>
      <dgm:spPr/>
    </dgm:pt>
    <dgm:pt modelId="{4F8356E5-12D2-4A9E-85F4-6B77DE9F1D16}" type="pres">
      <dgm:prSet presAssocID="{29E814A1-A1EA-40FD-9E99-C8318CABA950}" presName="Name37" presStyleLbl="parChTrans1D3" presStyleIdx="0" presStyleCnt="3"/>
      <dgm:spPr/>
      <dgm:t>
        <a:bodyPr/>
        <a:lstStyle/>
        <a:p>
          <a:endParaRPr lang="es-EC"/>
        </a:p>
      </dgm:t>
    </dgm:pt>
    <dgm:pt modelId="{1E4D9691-6BD4-4F06-BA8A-532FFB795807}" type="pres">
      <dgm:prSet presAssocID="{5C216487-3DE1-491E-A062-9FD477E3678F}" presName="hierRoot2" presStyleCnt="0">
        <dgm:presLayoutVars>
          <dgm:hierBranch val="init"/>
        </dgm:presLayoutVars>
      </dgm:prSet>
      <dgm:spPr/>
    </dgm:pt>
    <dgm:pt modelId="{51519A37-BB8C-4755-9FCE-154203E218B6}" type="pres">
      <dgm:prSet presAssocID="{5C216487-3DE1-491E-A062-9FD477E3678F}" presName="rootComposite" presStyleCnt="0"/>
      <dgm:spPr/>
    </dgm:pt>
    <dgm:pt modelId="{A5A203D9-A1C1-4FF5-BAD3-FCB6AAAE8BE6}" type="pres">
      <dgm:prSet presAssocID="{5C216487-3DE1-491E-A062-9FD477E3678F}" presName="rootText" presStyleLbl="node3" presStyleIdx="0" presStyleCnt="3" custScaleX="86576" custScaleY="42975" custLinFactNeighborX="682" custLinFactNeighborY="-18179">
        <dgm:presLayoutVars>
          <dgm:chPref val="3"/>
        </dgm:presLayoutVars>
      </dgm:prSet>
      <dgm:spPr/>
      <dgm:t>
        <a:bodyPr/>
        <a:lstStyle/>
        <a:p>
          <a:endParaRPr lang="es-EC"/>
        </a:p>
      </dgm:t>
    </dgm:pt>
    <dgm:pt modelId="{24F3CE95-A6CB-4608-A627-F5DCE47DE1D4}" type="pres">
      <dgm:prSet presAssocID="{5C216487-3DE1-491E-A062-9FD477E3678F}" presName="rootConnector" presStyleLbl="node3" presStyleIdx="0" presStyleCnt="3"/>
      <dgm:spPr/>
      <dgm:t>
        <a:bodyPr/>
        <a:lstStyle/>
        <a:p>
          <a:endParaRPr lang="es-EC"/>
        </a:p>
      </dgm:t>
    </dgm:pt>
    <dgm:pt modelId="{02FB6BE1-456B-474F-8704-DAFCAE5C42BA}" type="pres">
      <dgm:prSet presAssocID="{5C216487-3DE1-491E-A062-9FD477E3678F}" presName="hierChild4" presStyleCnt="0"/>
      <dgm:spPr/>
    </dgm:pt>
    <dgm:pt modelId="{8059E601-812C-45E4-8862-2E0138A7BE25}" type="pres">
      <dgm:prSet presAssocID="{5C216487-3DE1-491E-A062-9FD477E3678F}" presName="hierChild5" presStyleCnt="0"/>
      <dgm:spPr/>
    </dgm:pt>
    <dgm:pt modelId="{58F0EAD1-93F3-4DA8-BAA3-C42BA1CB9291}" type="pres">
      <dgm:prSet presAssocID="{F1DAB25F-B686-4397-88F2-4AB8CA389689}" presName="hierChild5" presStyleCnt="0"/>
      <dgm:spPr/>
    </dgm:pt>
    <dgm:pt modelId="{DE3EACFE-85B4-4FC2-8BCB-6E7DB1AFA05A}" type="pres">
      <dgm:prSet presAssocID="{B87A4CEA-85F9-43D2-93AE-BA54556D63CA}" presName="Name37" presStyleLbl="parChTrans1D2" presStyleIdx="1" presStyleCnt="3"/>
      <dgm:spPr/>
      <dgm:t>
        <a:bodyPr/>
        <a:lstStyle/>
        <a:p>
          <a:endParaRPr lang="es-EC"/>
        </a:p>
      </dgm:t>
    </dgm:pt>
    <dgm:pt modelId="{0F7AC012-5861-4E8F-8A91-AC2785777D1C}" type="pres">
      <dgm:prSet presAssocID="{196C558B-6918-458B-90E4-4BAD35D13730}" presName="hierRoot2" presStyleCnt="0">
        <dgm:presLayoutVars>
          <dgm:hierBranch val="init"/>
        </dgm:presLayoutVars>
      </dgm:prSet>
      <dgm:spPr/>
    </dgm:pt>
    <dgm:pt modelId="{6C7BD64D-C318-4C18-B1D9-2CBA6E48B14F}" type="pres">
      <dgm:prSet presAssocID="{196C558B-6918-458B-90E4-4BAD35D13730}" presName="rootComposite" presStyleCnt="0"/>
      <dgm:spPr/>
    </dgm:pt>
    <dgm:pt modelId="{38337707-81FB-4CE7-BCE2-B3AE0C2C20ED}" type="pres">
      <dgm:prSet presAssocID="{196C558B-6918-458B-90E4-4BAD35D13730}" presName="rootText" presStyleLbl="node2" presStyleIdx="1" presStyleCnt="3" custScaleX="43648" custScaleY="51427">
        <dgm:presLayoutVars>
          <dgm:chPref val="3"/>
        </dgm:presLayoutVars>
      </dgm:prSet>
      <dgm:spPr/>
      <dgm:t>
        <a:bodyPr/>
        <a:lstStyle/>
        <a:p>
          <a:endParaRPr lang="es-EC"/>
        </a:p>
      </dgm:t>
    </dgm:pt>
    <dgm:pt modelId="{7BEAD25E-62AD-41FD-B5E8-B8A7821F2991}" type="pres">
      <dgm:prSet presAssocID="{196C558B-6918-458B-90E4-4BAD35D13730}" presName="rootConnector" presStyleLbl="node2" presStyleIdx="1" presStyleCnt="3"/>
      <dgm:spPr/>
      <dgm:t>
        <a:bodyPr/>
        <a:lstStyle/>
        <a:p>
          <a:endParaRPr lang="es-EC"/>
        </a:p>
      </dgm:t>
    </dgm:pt>
    <dgm:pt modelId="{37C442D3-46DC-4673-8F1E-B90ED1FA7C30}" type="pres">
      <dgm:prSet presAssocID="{196C558B-6918-458B-90E4-4BAD35D13730}" presName="hierChild4" presStyleCnt="0"/>
      <dgm:spPr/>
    </dgm:pt>
    <dgm:pt modelId="{5DE50959-C1A4-4614-B686-EC961AF887A2}" type="pres">
      <dgm:prSet presAssocID="{D882E5B7-6CBE-4F6D-956C-79C68AA0859F}" presName="Name37" presStyleLbl="parChTrans1D3" presStyleIdx="1" presStyleCnt="3"/>
      <dgm:spPr/>
      <dgm:t>
        <a:bodyPr/>
        <a:lstStyle/>
        <a:p>
          <a:endParaRPr lang="es-EC"/>
        </a:p>
      </dgm:t>
    </dgm:pt>
    <dgm:pt modelId="{C0F26D06-510F-4776-B0A4-BA9A5C10A656}" type="pres">
      <dgm:prSet presAssocID="{C36DB315-7EA9-4061-AC1A-901BB4CBADA8}" presName="hierRoot2" presStyleCnt="0">
        <dgm:presLayoutVars>
          <dgm:hierBranch val="init"/>
        </dgm:presLayoutVars>
      </dgm:prSet>
      <dgm:spPr/>
    </dgm:pt>
    <dgm:pt modelId="{8F6A44BF-C0D5-462D-A805-B14C06E46225}" type="pres">
      <dgm:prSet presAssocID="{C36DB315-7EA9-4061-AC1A-901BB4CBADA8}" presName="rootComposite" presStyleCnt="0"/>
      <dgm:spPr/>
    </dgm:pt>
    <dgm:pt modelId="{31D68087-917E-4C66-89E3-CC112449A344}" type="pres">
      <dgm:prSet presAssocID="{C36DB315-7EA9-4061-AC1A-901BB4CBADA8}" presName="rootText" presStyleLbl="node3" presStyleIdx="1" presStyleCnt="3" custScaleX="96372" custScaleY="69544" custLinFactNeighborX="-2771" custLinFactNeighborY="-18549">
        <dgm:presLayoutVars>
          <dgm:chPref val="3"/>
        </dgm:presLayoutVars>
      </dgm:prSet>
      <dgm:spPr/>
      <dgm:t>
        <a:bodyPr/>
        <a:lstStyle/>
        <a:p>
          <a:endParaRPr lang="es-EC"/>
        </a:p>
      </dgm:t>
    </dgm:pt>
    <dgm:pt modelId="{CBED28ED-CB5F-4A23-B3E8-23E1D341AC24}" type="pres">
      <dgm:prSet presAssocID="{C36DB315-7EA9-4061-AC1A-901BB4CBADA8}" presName="rootConnector" presStyleLbl="node3" presStyleIdx="1" presStyleCnt="3"/>
      <dgm:spPr/>
      <dgm:t>
        <a:bodyPr/>
        <a:lstStyle/>
        <a:p>
          <a:endParaRPr lang="es-EC"/>
        </a:p>
      </dgm:t>
    </dgm:pt>
    <dgm:pt modelId="{010E99ED-48F2-4B86-928D-123BD2DBE155}" type="pres">
      <dgm:prSet presAssocID="{C36DB315-7EA9-4061-AC1A-901BB4CBADA8}" presName="hierChild4" presStyleCnt="0"/>
      <dgm:spPr/>
    </dgm:pt>
    <dgm:pt modelId="{E71B5CCF-2A60-4B2C-9988-5408876E1053}" type="pres">
      <dgm:prSet presAssocID="{C36DB315-7EA9-4061-AC1A-901BB4CBADA8}" presName="hierChild5" presStyleCnt="0"/>
      <dgm:spPr/>
    </dgm:pt>
    <dgm:pt modelId="{42C3FA1D-7F81-4FC3-B927-19C0E00A07A9}" type="pres">
      <dgm:prSet presAssocID="{196C558B-6918-458B-90E4-4BAD35D13730}" presName="hierChild5" presStyleCnt="0"/>
      <dgm:spPr/>
    </dgm:pt>
    <dgm:pt modelId="{B90DD318-8A1E-47F4-9870-E2945813ECEA}" type="pres">
      <dgm:prSet presAssocID="{43CF506D-9BE4-4C1B-A944-C5615D4CB975}" presName="Name37" presStyleLbl="parChTrans1D2" presStyleIdx="2" presStyleCnt="3"/>
      <dgm:spPr/>
      <dgm:t>
        <a:bodyPr/>
        <a:lstStyle/>
        <a:p>
          <a:endParaRPr lang="es-EC"/>
        </a:p>
      </dgm:t>
    </dgm:pt>
    <dgm:pt modelId="{9F7696AD-294B-4AAA-B4D8-F6EDF965DEC3}" type="pres">
      <dgm:prSet presAssocID="{0DE9BEDC-E88B-4C52-A4AC-191E39DC37A5}" presName="hierRoot2" presStyleCnt="0">
        <dgm:presLayoutVars>
          <dgm:hierBranch val="init"/>
        </dgm:presLayoutVars>
      </dgm:prSet>
      <dgm:spPr/>
    </dgm:pt>
    <dgm:pt modelId="{35295F2A-CDF1-47D7-A92D-0ED1E2A05CBF}" type="pres">
      <dgm:prSet presAssocID="{0DE9BEDC-E88B-4C52-A4AC-191E39DC37A5}" presName="rootComposite" presStyleCnt="0"/>
      <dgm:spPr/>
    </dgm:pt>
    <dgm:pt modelId="{E9B67570-91C7-4E71-87B9-B58D3003F08D}" type="pres">
      <dgm:prSet presAssocID="{0DE9BEDC-E88B-4C52-A4AC-191E39DC37A5}" presName="rootText" presStyleLbl="node2" presStyleIdx="2" presStyleCnt="3" custScaleX="48818" custScaleY="50322">
        <dgm:presLayoutVars>
          <dgm:chPref val="3"/>
        </dgm:presLayoutVars>
      </dgm:prSet>
      <dgm:spPr/>
      <dgm:t>
        <a:bodyPr/>
        <a:lstStyle/>
        <a:p>
          <a:endParaRPr lang="es-EC"/>
        </a:p>
      </dgm:t>
    </dgm:pt>
    <dgm:pt modelId="{B5D3CE38-0998-4F60-A345-F3A05F2130FA}" type="pres">
      <dgm:prSet presAssocID="{0DE9BEDC-E88B-4C52-A4AC-191E39DC37A5}" presName="rootConnector" presStyleLbl="node2" presStyleIdx="2" presStyleCnt="3"/>
      <dgm:spPr/>
      <dgm:t>
        <a:bodyPr/>
        <a:lstStyle/>
        <a:p>
          <a:endParaRPr lang="es-EC"/>
        </a:p>
      </dgm:t>
    </dgm:pt>
    <dgm:pt modelId="{F9F159F3-2431-4711-B7F2-9BD1D6E6B255}" type="pres">
      <dgm:prSet presAssocID="{0DE9BEDC-E88B-4C52-A4AC-191E39DC37A5}" presName="hierChild4" presStyleCnt="0"/>
      <dgm:spPr/>
    </dgm:pt>
    <dgm:pt modelId="{407CA1FE-BBA9-4DBF-8F2B-50083CE8099F}" type="pres">
      <dgm:prSet presAssocID="{E7EFC005-7D8C-4BFD-83D3-FF758E017DCE}" presName="Name37" presStyleLbl="parChTrans1D3" presStyleIdx="2" presStyleCnt="3"/>
      <dgm:spPr/>
      <dgm:t>
        <a:bodyPr/>
        <a:lstStyle/>
        <a:p>
          <a:endParaRPr lang="es-EC"/>
        </a:p>
      </dgm:t>
    </dgm:pt>
    <dgm:pt modelId="{754CDAEF-89EE-4825-819F-6FF6B2AFDEE2}" type="pres">
      <dgm:prSet presAssocID="{516B3DB1-7D54-4887-BEF8-C6A39A49BB53}" presName="hierRoot2" presStyleCnt="0">
        <dgm:presLayoutVars>
          <dgm:hierBranch val="init"/>
        </dgm:presLayoutVars>
      </dgm:prSet>
      <dgm:spPr/>
    </dgm:pt>
    <dgm:pt modelId="{EAF586C1-6E32-4CCE-8056-B83208302ACB}" type="pres">
      <dgm:prSet presAssocID="{516B3DB1-7D54-4887-BEF8-C6A39A49BB53}" presName="rootComposite" presStyleCnt="0"/>
      <dgm:spPr/>
    </dgm:pt>
    <dgm:pt modelId="{F71E84A4-5C1F-46A5-BB8D-5B76D512238E}" type="pres">
      <dgm:prSet presAssocID="{516B3DB1-7D54-4887-BEF8-C6A39A49BB53}" presName="rootText" presStyleLbl="node3" presStyleIdx="2" presStyleCnt="3" custScaleX="93948" custScaleY="44507" custLinFactNeighborX="-6224" custLinFactNeighborY="-17444">
        <dgm:presLayoutVars>
          <dgm:chPref val="3"/>
        </dgm:presLayoutVars>
      </dgm:prSet>
      <dgm:spPr/>
      <dgm:t>
        <a:bodyPr/>
        <a:lstStyle/>
        <a:p>
          <a:endParaRPr lang="es-EC"/>
        </a:p>
      </dgm:t>
    </dgm:pt>
    <dgm:pt modelId="{8508CAD3-21B6-4405-AC58-6A6DB8FF256E}" type="pres">
      <dgm:prSet presAssocID="{516B3DB1-7D54-4887-BEF8-C6A39A49BB53}" presName="rootConnector" presStyleLbl="node3" presStyleIdx="2" presStyleCnt="3"/>
      <dgm:spPr/>
      <dgm:t>
        <a:bodyPr/>
        <a:lstStyle/>
        <a:p>
          <a:endParaRPr lang="es-EC"/>
        </a:p>
      </dgm:t>
    </dgm:pt>
    <dgm:pt modelId="{DDA5D190-32AA-429C-9FA3-6EB6EEFFEB53}" type="pres">
      <dgm:prSet presAssocID="{516B3DB1-7D54-4887-BEF8-C6A39A49BB53}" presName="hierChild4" presStyleCnt="0"/>
      <dgm:spPr/>
    </dgm:pt>
    <dgm:pt modelId="{B25D4F96-38E1-4807-AF43-01548CC05952}" type="pres">
      <dgm:prSet presAssocID="{516B3DB1-7D54-4887-BEF8-C6A39A49BB53}" presName="hierChild5" presStyleCnt="0"/>
      <dgm:spPr/>
    </dgm:pt>
    <dgm:pt modelId="{FD52F7D2-9698-45E4-8475-E5AF74E04339}" type="pres">
      <dgm:prSet presAssocID="{0DE9BEDC-E88B-4C52-A4AC-191E39DC37A5}" presName="hierChild5" presStyleCnt="0"/>
      <dgm:spPr/>
    </dgm:pt>
    <dgm:pt modelId="{294519E7-1107-4F6A-87EF-7829184BC7B5}" type="pres">
      <dgm:prSet presAssocID="{25055433-3E1B-4E31-9576-A43BA75B99A1}" presName="hierChild3" presStyleCnt="0"/>
      <dgm:spPr/>
    </dgm:pt>
  </dgm:ptLst>
  <dgm:cxnLst>
    <dgm:cxn modelId="{2F3FE301-7D5A-4CA7-B98E-611CE4C4694C}" srcId="{F1DAB25F-B686-4397-88F2-4AB8CA389689}" destId="{5C216487-3DE1-491E-A062-9FD477E3678F}" srcOrd="0" destOrd="0" parTransId="{29E814A1-A1EA-40FD-9E99-C8318CABA950}" sibTransId="{945D9D41-50F2-45B4-B634-ED54598447A0}"/>
    <dgm:cxn modelId="{0109324E-BD1B-4EB7-AF96-44AB0DDDB8F9}" srcId="{758A7624-7C86-4BD0-BF1C-C26C1D76DEF4}" destId="{25055433-3E1B-4E31-9576-A43BA75B99A1}" srcOrd="0" destOrd="0" parTransId="{654FD432-C43D-4B2A-BB50-1141C08B8DA6}" sibTransId="{297C366F-2379-487F-93D2-A6D60DDEC70E}"/>
    <dgm:cxn modelId="{9618A3C7-6194-48DF-AF2D-8771DC9785A6}" type="presOf" srcId="{5C216487-3DE1-491E-A062-9FD477E3678F}" destId="{A5A203D9-A1C1-4FF5-BAD3-FCB6AAAE8BE6}" srcOrd="0" destOrd="0" presId="urn:microsoft.com/office/officeart/2005/8/layout/orgChart1"/>
    <dgm:cxn modelId="{EA3E6514-1DDC-4BF5-B810-4613DCF7E5C5}" type="presOf" srcId="{758A7624-7C86-4BD0-BF1C-C26C1D76DEF4}" destId="{8D12D744-6EEE-4AA0-9F71-E5D3DB0EB05F}" srcOrd="0" destOrd="0" presId="urn:microsoft.com/office/officeart/2005/8/layout/orgChart1"/>
    <dgm:cxn modelId="{6DCE9B2D-711B-41DA-B9EB-3D7B9AF6F875}" type="presOf" srcId="{196C558B-6918-458B-90E4-4BAD35D13730}" destId="{7BEAD25E-62AD-41FD-B5E8-B8A7821F2991}" srcOrd="1" destOrd="0" presId="urn:microsoft.com/office/officeart/2005/8/layout/orgChart1"/>
    <dgm:cxn modelId="{2C7D6FC1-B011-454E-BDB7-C277D97CD2DD}" srcId="{196C558B-6918-458B-90E4-4BAD35D13730}" destId="{C36DB315-7EA9-4061-AC1A-901BB4CBADA8}" srcOrd="0" destOrd="0" parTransId="{D882E5B7-6CBE-4F6D-956C-79C68AA0859F}" sibTransId="{6456D966-97DE-49C6-BAE8-D2DF6782CCD9}"/>
    <dgm:cxn modelId="{2CED4BA1-2DF5-46B3-8FB4-C36F313B8EED}" srcId="{25055433-3E1B-4E31-9576-A43BA75B99A1}" destId="{196C558B-6918-458B-90E4-4BAD35D13730}" srcOrd="1" destOrd="0" parTransId="{B87A4CEA-85F9-43D2-93AE-BA54556D63CA}" sibTransId="{4780389F-F79F-4CBA-8C6A-E4322493D033}"/>
    <dgm:cxn modelId="{3C4D8850-5D28-479C-AA62-862BCF2983C7}" srcId="{0DE9BEDC-E88B-4C52-A4AC-191E39DC37A5}" destId="{516B3DB1-7D54-4887-BEF8-C6A39A49BB53}" srcOrd="0" destOrd="0" parTransId="{E7EFC005-7D8C-4BFD-83D3-FF758E017DCE}" sibTransId="{B251EF81-3D22-49A7-8346-25EC530E847F}"/>
    <dgm:cxn modelId="{DC27A86B-8AA6-43B2-91D6-4A256ACC2D23}" type="presOf" srcId="{E7EFC005-7D8C-4BFD-83D3-FF758E017DCE}" destId="{407CA1FE-BBA9-4DBF-8F2B-50083CE8099F}" srcOrd="0" destOrd="0" presId="urn:microsoft.com/office/officeart/2005/8/layout/orgChart1"/>
    <dgm:cxn modelId="{527241B9-FEB9-49E9-8DA0-40B693BC870C}" type="presOf" srcId="{0DE9BEDC-E88B-4C52-A4AC-191E39DC37A5}" destId="{B5D3CE38-0998-4F60-A345-F3A05F2130FA}" srcOrd="1" destOrd="0" presId="urn:microsoft.com/office/officeart/2005/8/layout/orgChart1"/>
    <dgm:cxn modelId="{AE2C6921-0CF0-4708-B883-995D61297C50}" type="presOf" srcId="{F1DAB25F-B686-4397-88F2-4AB8CA389689}" destId="{6B6F7E12-BAA6-49A3-9A67-ACC68BB9C311}" srcOrd="0" destOrd="0" presId="urn:microsoft.com/office/officeart/2005/8/layout/orgChart1"/>
    <dgm:cxn modelId="{426EEC18-EAB8-4F25-B4AE-328BE877AD8B}" type="presOf" srcId="{2AF65B2C-3791-47B3-9749-E77CA7EF2938}" destId="{6EF9BD92-2CDC-4C5E-9A71-611BAA8AF224}" srcOrd="0" destOrd="0" presId="urn:microsoft.com/office/officeart/2005/8/layout/orgChart1"/>
    <dgm:cxn modelId="{97E37365-F1D6-4871-8F84-01C58C4B21C3}" type="presOf" srcId="{F1DAB25F-B686-4397-88F2-4AB8CA389689}" destId="{59F85395-DF54-49B0-A504-0B5BE6BD4E7E}" srcOrd="1" destOrd="0" presId="urn:microsoft.com/office/officeart/2005/8/layout/orgChart1"/>
    <dgm:cxn modelId="{90D5DAEB-2DD4-4242-A57F-1825C495ECDF}" type="presOf" srcId="{25055433-3E1B-4E31-9576-A43BA75B99A1}" destId="{445AD8AE-90B8-47FE-8AC9-2651E31F66D7}" srcOrd="0" destOrd="0" presId="urn:microsoft.com/office/officeart/2005/8/layout/orgChart1"/>
    <dgm:cxn modelId="{D72839F4-F702-402A-986D-7F7F34BDF62E}" type="presOf" srcId="{516B3DB1-7D54-4887-BEF8-C6A39A49BB53}" destId="{8508CAD3-21B6-4405-AC58-6A6DB8FF256E}" srcOrd="1" destOrd="0" presId="urn:microsoft.com/office/officeart/2005/8/layout/orgChart1"/>
    <dgm:cxn modelId="{7E488B13-D2EB-4385-817B-9AA23CCBD70C}" type="presOf" srcId="{0DE9BEDC-E88B-4C52-A4AC-191E39DC37A5}" destId="{E9B67570-91C7-4E71-87B9-B58D3003F08D}" srcOrd="0" destOrd="0" presId="urn:microsoft.com/office/officeart/2005/8/layout/orgChart1"/>
    <dgm:cxn modelId="{967B6BE5-32BB-4D1D-908B-7D597309A726}" type="presOf" srcId="{C36DB315-7EA9-4061-AC1A-901BB4CBADA8}" destId="{CBED28ED-CB5F-4A23-B3E8-23E1D341AC24}" srcOrd="1" destOrd="0" presId="urn:microsoft.com/office/officeart/2005/8/layout/orgChart1"/>
    <dgm:cxn modelId="{F76061F8-1BF2-46E9-94F1-DC7AEFD20F6D}" type="presOf" srcId="{C36DB315-7EA9-4061-AC1A-901BB4CBADA8}" destId="{31D68087-917E-4C66-89E3-CC112449A344}" srcOrd="0" destOrd="0" presId="urn:microsoft.com/office/officeart/2005/8/layout/orgChart1"/>
    <dgm:cxn modelId="{950EC5ED-46DA-490A-ADA7-72E17F8F5015}" type="presOf" srcId="{43CF506D-9BE4-4C1B-A944-C5615D4CB975}" destId="{B90DD318-8A1E-47F4-9870-E2945813ECEA}" srcOrd="0" destOrd="0" presId="urn:microsoft.com/office/officeart/2005/8/layout/orgChart1"/>
    <dgm:cxn modelId="{FAFA84A2-045A-48F5-A62B-4B5D9D2EA1C2}" type="presOf" srcId="{25055433-3E1B-4E31-9576-A43BA75B99A1}" destId="{3167F7FA-A9BF-44FA-AB1A-0AB21D4DF387}" srcOrd="1" destOrd="0" presId="urn:microsoft.com/office/officeart/2005/8/layout/orgChart1"/>
    <dgm:cxn modelId="{EC595719-8BAE-448E-BC82-4319AAAEA513}" type="presOf" srcId="{D882E5B7-6CBE-4F6D-956C-79C68AA0859F}" destId="{5DE50959-C1A4-4614-B686-EC961AF887A2}" srcOrd="0" destOrd="0" presId="urn:microsoft.com/office/officeart/2005/8/layout/orgChart1"/>
    <dgm:cxn modelId="{721D8FA9-B343-45E2-9A2F-2D4542F92D3C}" type="presOf" srcId="{29E814A1-A1EA-40FD-9E99-C8318CABA950}" destId="{4F8356E5-12D2-4A9E-85F4-6B77DE9F1D16}" srcOrd="0" destOrd="0" presId="urn:microsoft.com/office/officeart/2005/8/layout/orgChart1"/>
    <dgm:cxn modelId="{27D01B72-AD69-4EA3-8C4F-503197DB4509}" srcId="{25055433-3E1B-4E31-9576-A43BA75B99A1}" destId="{F1DAB25F-B686-4397-88F2-4AB8CA389689}" srcOrd="0" destOrd="0" parTransId="{2AF65B2C-3791-47B3-9749-E77CA7EF2938}" sibTransId="{5B9B949B-A12D-4727-B02A-F02F4704EB44}"/>
    <dgm:cxn modelId="{F219D3F8-B32D-475A-9469-AAA9B0892ED8}" type="presOf" srcId="{196C558B-6918-458B-90E4-4BAD35D13730}" destId="{38337707-81FB-4CE7-BCE2-B3AE0C2C20ED}" srcOrd="0" destOrd="0" presId="urn:microsoft.com/office/officeart/2005/8/layout/orgChart1"/>
    <dgm:cxn modelId="{D9A8B271-1E3F-4716-ABBA-D25464E3A6E1}" type="presOf" srcId="{5C216487-3DE1-491E-A062-9FD477E3678F}" destId="{24F3CE95-A6CB-4608-A627-F5DCE47DE1D4}" srcOrd="1" destOrd="0" presId="urn:microsoft.com/office/officeart/2005/8/layout/orgChart1"/>
    <dgm:cxn modelId="{F693FAE1-6C2E-497C-8F97-9859E5FE6284}" type="presOf" srcId="{516B3DB1-7D54-4887-BEF8-C6A39A49BB53}" destId="{F71E84A4-5C1F-46A5-BB8D-5B76D512238E}" srcOrd="0" destOrd="0" presId="urn:microsoft.com/office/officeart/2005/8/layout/orgChart1"/>
    <dgm:cxn modelId="{FE7F8FA4-4B1B-44C0-881F-3ECCD8F03AE0}" type="presOf" srcId="{B87A4CEA-85F9-43D2-93AE-BA54556D63CA}" destId="{DE3EACFE-85B4-4FC2-8BCB-6E7DB1AFA05A}" srcOrd="0" destOrd="0" presId="urn:microsoft.com/office/officeart/2005/8/layout/orgChart1"/>
    <dgm:cxn modelId="{11BDBE9A-816B-43B1-A517-F2BEF22C6858}" srcId="{25055433-3E1B-4E31-9576-A43BA75B99A1}" destId="{0DE9BEDC-E88B-4C52-A4AC-191E39DC37A5}" srcOrd="2" destOrd="0" parTransId="{43CF506D-9BE4-4C1B-A944-C5615D4CB975}" sibTransId="{1FE46D72-8C50-4BEA-870C-28C75D4015B7}"/>
    <dgm:cxn modelId="{A1A43D29-3EFE-454A-AFB5-CD4E258546A2}" type="presParOf" srcId="{8D12D744-6EEE-4AA0-9F71-E5D3DB0EB05F}" destId="{F5A232EF-6A0E-4E41-ADDA-807E723CFF37}" srcOrd="0" destOrd="0" presId="urn:microsoft.com/office/officeart/2005/8/layout/orgChart1"/>
    <dgm:cxn modelId="{5B2E0D0F-3C9B-4510-B1C6-E35FA3475DE7}" type="presParOf" srcId="{F5A232EF-6A0E-4E41-ADDA-807E723CFF37}" destId="{9DBEAC1D-FDC8-4D1B-8E10-B4DD77E3FADC}" srcOrd="0" destOrd="0" presId="urn:microsoft.com/office/officeart/2005/8/layout/orgChart1"/>
    <dgm:cxn modelId="{799CD08C-BD74-41EA-AC5D-07DC18D80329}" type="presParOf" srcId="{9DBEAC1D-FDC8-4D1B-8E10-B4DD77E3FADC}" destId="{445AD8AE-90B8-47FE-8AC9-2651E31F66D7}" srcOrd="0" destOrd="0" presId="urn:microsoft.com/office/officeart/2005/8/layout/orgChart1"/>
    <dgm:cxn modelId="{08D87F3B-81FC-4D4C-ABBF-CEE957F38652}" type="presParOf" srcId="{9DBEAC1D-FDC8-4D1B-8E10-B4DD77E3FADC}" destId="{3167F7FA-A9BF-44FA-AB1A-0AB21D4DF387}" srcOrd="1" destOrd="0" presId="urn:microsoft.com/office/officeart/2005/8/layout/orgChart1"/>
    <dgm:cxn modelId="{99BC5ADE-D3AE-4458-8608-3FA69237203C}" type="presParOf" srcId="{F5A232EF-6A0E-4E41-ADDA-807E723CFF37}" destId="{0F95ECA4-8D54-46A0-B0DF-A6CA2395DFAB}" srcOrd="1" destOrd="0" presId="urn:microsoft.com/office/officeart/2005/8/layout/orgChart1"/>
    <dgm:cxn modelId="{B2338DF9-A1BB-49D5-861D-A80F4B2E1270}" type="presParOf" srcId="{0F95ECA4-8D54-46A0-B0DF-A6CA2395DFAB}" destId="{6EF9BD92-2CDC-4C5E-9A71-611BAA8AF224}" srcOrd="0" destOrd="0" presId="urn:microsoft.com/office/officeart/2005/8/layout/orgChart1"/>
    <dgm:cxn modelId="{BDA99A84-D3EF-469B-A9B9-1699AD492792}" type="presParOf" srcId="{0F95ECA4-8D54-46A0-B0DF-A6CA2395DFAB}" destId="{8DE2B287-A542-4A12-A4D5-F694EFF1D76F}" srcOrd="1" destOrd="0" presId="urn:microsoft.com/office/officeart/2005/8/layout/orgChart1"/>
    <dgm:cxn modelId="{81984340-2AB4-426C-A138-C3DBA7D751F1}" type="presParOf" srcId="{8DE2B287-A542-4A12-A4D5-F694EFF1D76F}" destId="{AA520B41-75FF-494E-A282-C8786801BED0}" srcOrd="0" destOrd="0" presId="urn:microsoft.com/office/officeart/2005/8/layout/orgChart1"/>
    <dgm:cxn modelId="{66DA05EF-3BC3-4EFA-AE92-CA0054EAB276}" type="presParOf" srcId="{AA520B41-75FF-494E-A282-C8786801BED0}" destId="{6B6F7E12-BAA6-49A3-9A67-ACC68BB9C311}" srcOrd="0" destOrd="0" presId="urn:microsoft.com/office/officeart/2005/8/layout/orgChart1"/>
    <dgm:cxn modelId="{D8D0B177-89C9-49CD-9EA5-83C4A3290389}" type="presParOf" srcId="{AA520B41-75FF-494E-A282-C8786801BED0}" destId="{59F85395-DF54-49B0-A504-0B5BE6BD4E7E}" srcOrd="1" destOrd="0" presId="urn:microsoft.com/office/officeart/2005/8/layout/orgChart1"/>
    <dgm:cxn modelId="{66A6ABA5-A492-460C-9582-8536DC9B1B33}" type="presParOf" srcId="{8DE2B287-A542-4A12-A4D5-F694EFF1D76F}" destId="{896E0707-EBEA-4010-A294-C20801E69795}" srcOrd="1" destOrd="0" presId="urn:microsoft.com/office/officeart/2005/8/layout/orgChart1"/>
    <dgm:cxn modelId="{D5D643DE-9C9F-40B9-9423-30E3FBE74B44}" type="presParOf" srcId="{896E0707-EBEA-4010-A294-C20801E69795}" destId="{4F8356E5-12D2-4A9E-85F4-6B77DE9F1D16}" srcOrd="0" destOrd="0" presId="urn:microsoft.com/office/officeart/2005/8/layout/orgChart1"/>
    <dgm:cxn modelId="{A4A746EB-8AE9-4FAE-A21F-BB86A3F22BE8}" type="presParOf" srcId="{896E0707-EBEA-4010-A294-C20801E69795}" destId="{1E4D9691-6BD4-4F06-BA8A-532FFB795807}" srcOrd="1" destOrd="0" presId="urn:microsoft.com/office/officeart/2005/8/layout/orgChart1"/>
    <dgm:cxn modelId="{5B189A31-F823-43ED-BACE-55B8936E2B4B}" type="presParOf" srcId="{1E4D9691-6BD4-4F06-BA8A-532FFB795807}" destId="{51519A37-BB8C-4755-9FCE-154203E218B6}" srcOrd="0" destOrd="0" presId="urn:microsoft.com/office/officeart/2005/8/layout/orgChart1"/>
    <dgm:cxn modelId="{AEBCE23E-3DF0-41FF-B52B-9CC9C300065F}" type="presParOf" srcId="{51519A37-BB8C-4755-9FCE-154203E218B6}" destId="{A5A203D9-A1C1-4FF5-BAD3-FCB6AAAE8BE6}" srcOrd="0" destOrd="0" presId="urn:microsoft.com/office/officeart/2005/8/layout/orgChart1"/>
    <dgm:cxn modelId="{934E1DF3-1E2A-4B3F-A27D-8CAF0DF2BF03}" type="presParOf" srcId="{51519A37-BB8C-4755-9FCE-154203E218B6}" destId="{24F3CE95-A6CB-4608-A627-F5DCE47DE1D4}" srcOrd="1" destOrd="0" presId="urn:microsoft.com/office/officeart/2005/8/layout/orgChart1"/>
    <dgm:cxn modelId="{151F8252-97F1-4D6B-8D90-4D783A3FA28A}" type="presParOf" srcId="{1E4D9691-6BD4-4F06-BA8A-532FFB795807}" destId="{02FB6BE1-456B-474F-8704-DAFCAE5C42BA}" srcOrd="1" destOrd="0" presId="urn:microsoft.com/office/officeart/2005/8/layout/orgChart1"/>
    <dgm:cxn modelId="{7E5F7C92-1A94-452B-864A-18ADDB624A63}" type="presParOf" srcId="{1E4D9691-6BD4-4F06-BA8A-532FFB795807}" destId="{8059E601-812C-45E4-8862-2E0138A7BE25}" srcOrd="2" destOrd="0" presId="urn:microsoft.com/office/officeart/2005/8/layout/orgChart1"/>
    <dgm:cxn modelId="{D7B26C28-18F3-4C6C-8EFA-550E38478C01}" type="presParOf" srcId="{8DE2B287-A542-4A12-A4D5-F694EFF1D76F}" destId="{58F0EAD1-93F3-4DA8-BAA3-C42BA1CB9291}" srcOrd="2" destOrd="0" presId="urn:microsoft.com/office/officeart/2005/8/layout/orgChart1"/>
    <dgm:cxn modelId="{6A08D7B8-2366-475D-A1C1-F286CABA7E64}" type="presParOf" srcId="{0F95ECA4-8D54-46A0-B0DF-A6CA2395DFAB}" destId="{DE3EACFE-85B4-4FC2-8BCB-6E7DB1AFA05A}" srcOrd="2" destOrd="0" presId="urn:microsoft.com/office/officeart/2005/8/layout/orgChart1"/>
    <dgm:cxn modelId="{F6E58F92-F007-47FF-802B-FA594D808F94}" type="presParOf" srcId="{0F95ECA4-8D54-46A0-B0DF-A6CA2395DFAB}" destId="{0F7AC012-5861-4E8F-8A91-AC2785777D1C}" srcOrd="3" destOrd="0" presId="urn:microsoft.com/office/officeart/2005/8/layout/orgChart1"/>
    <dgm:cxn modelId="{501C8F4B-DEC5-4A33-AAEC-CA1FF98D48CB}" type="presParOf" srcId="{0F7AC012-5861-4E8F-8A91-AC2785777D1C}" destId="{6C7BD64D-C318-4C18-B1D9-2CBA6E48B14F}" srcOrd="0" destOrd="0" presId="urn:microsoft.com/office/officeart/2005/8/layout/orgChart1"/>
    <dgm:cxn modelId="{99AC18BA-FF98-46B9-9843-53794F65C07C}" type="presParOf" srcId="{6C7BD64D-C318-4C18-B1D9-2CBA6E48B14F}" destId="{38337707-81FB-4CE7-BCE2-B3AE0C2C20ED}" srcOrd="0" destOrd="0" presId="urn:microsoft.com/office/officeart/2005/8/layout/orgChart1"/>
    <dgm:cxn modelId="{73BF9E3D-DB58-4F8F-B86A-8C92C362F019}" type="presParOf" srcId="{6C7BD64D-C318-4C18-B1D9-2CBA6E48B14F}" destId="{7BEAD25E-62AD-41FD-B5E8-B8A7821F2991}" srcOrd="1" destOrd="0" presId="urn:microsoft.com/office/officeart/2005/8/layout/orgChart1"/>
    <dgm:cxn modelId="{3814069D-9088-45B4-B8B3-52856449BB4E}" type="presParOf" srcId="{0F7AC012-5861-4E8F-8A91-AC2785777D1C}" destId="{37C442D3-46DC-4673-8F1E-B90ED1FA7C30}" srcOrd="1" destOrd="0" presId="urn:microsoft.com/office/officeart/2005/8/layout/orgChart1"/>
    <dgm:cxn modelId="{E10B8731-53BB-4DFF-ACB0-42BB07261E2B}" type="presParOf" srcId="{37C442D3-46DC-4673-8F1E-B90ED1FA7C30}" destId="{5DE50959-C1A4-4614-B686-EC961AF887A2}" srcOrd="0" destOrd="0" presId="urn:microsoft.com/office/officeart/2005/8/layout/orgChart1"/>
    <dgm:cxn modelId="{A5C7B590-AEC5-43A0-AA30-0AA7C4A8DE88}" type="presParOf" srcId="{37C442D3-46DC-4673-8F1E-B90ED1FA7C30}" destId="{C0F26D06-510F-4776-B0A4-BA9A5C10A656}" srcOrd="1" destOrd="0" presId="urn:microsoft.com/office/officeart/2005/8/layout/orgChart1"/>
    <dgm:cxn modelId="{9680FFC0-219F-4672-A76B-E301266D0D1C}" type="presParOf" srcId="{C0F26D06-510F-4776-B0A4-BA9A5C10A656}" destId="{8F6A44BF-C0D5-462D-A805-B14C06E46225}" srcOrd="0" destOrd="0" presId="urn:microsoft.com/office/officeart/2005/8/layout/orgChart1"/>
    <dgm:cxn modelId="{673156C0-45B5-42DB-91AF-40E254129368}" type="presParOf" srcId="{8F6A44BF-C0D5-462D-A805-B14C06E46225}" destId="{31D68087-917E-4C66-89E3-CC112449A344}" srcOrd="0" destOrd="0" presId="urn:microsoft.com/office/officeart/2005/8/layout/orgChart1"/>
    <dgm:cxn modelId="{325CA71B-941F-4AA7-9F74-B001669FB6FC}" type="presParOf" srcId="{8F6A44BF-C0D5-462D-A805-B14C06E46225}" destId="{CBED28ED-CB5F-4A23-B3E8-23E1D341AC24}" srcOrd="1" destOrd="0" presId="urn:microsoft.com/office/officeart/2005/8/layout/orgChart1"/>
    <dgm:cxn modelId="{0C0A699E-BAA4-46E7-B954-71228AC91FBC}" type="presParOf" srcId="{C0F26D06-510F-4776-B0A4-BA9A5C10A656}" destId="{010E99ED-48F2-4B86-928D-123BD2DBE155}" srcOrd="1" destOrd="0" presId="urn:microsoft.com/office/officeart/2005/8/layout/orgChart1"/>
    <dgm:cxn modelId="{A62CBFA5-B8C4-41BF-B85C-B2A0E78F40D0}" type="presParOf" srcId="{C0F26D06-510F-4776-B0A4-BA9A5C10A656}" destId="{E71B5CCF-2A60-4B2C-9988-5408876E1053}" srcOrd="2" destOrd="0" presId="urn:microsoft.com/office/officeart/2005/8/layout/orgChart1"/>
    <dgm:cxn modelId="{07AFCA80-EE10-446F-8527-9AB6E47B1C8F}" type="presParOf" srcId="{0F7AC012-5861-4E8F-8A91-AC2785777D1C}" destId="{42C3FA1D-7F81-4FC3-B927-19C0E00A07A9}" srcOrd="2" destOrd="0" presId="urn:microsoft.com/office/officeart/2005/8/layout/orgChart1"/>
    <dgm:cxn modelId="{3C7A25F1-30FF-448B-8D16-FFF846F5E2B7}" type="presParOf" srcId="{0F95ECA4-8D54-46A0-B0DF-A6CA2395DFAB}" destId="{B90DD318-8A1E-47F4-9870-E2945813ECEA}" srcOrd="4" destOrd="0" presId="urn:microsoft.com/office/officeart/2005/8/layout/orgChart1"/>
    <dgm:cxn modelId="{E2420917-4A05-4F6A-8381-37970DDDAE5B}" type="presParOf" srcId="{0F95ECA4-8D54-46A0-B0DF-A6CA2395DFAB}" destId="{9F7696AD-294B-4AAA-B4D8-F6EDF965DEC3}" srcOrd="5" destOrd="0" presId="urn:microsoft.com/office/officeart/2005/8/layout/orgChart1"/>
    <dgm:cxn modelId="{228E7566-A960-4470-97D1-60FD630C1E88}" type="presParOf" srcId="{9F7696AD-294B-4AAA-B4D8-F6EDF965DEC3}" destId="{35295F2A-CDF1-47D7-A92D-0ED1E2A05CBF}" srcOrd="0" destOrd="0" presId="urn:microsoft.com/office/officeart/2005/8/layout/orgChart1"/>
    <dgm:cxn modelId="{097B300A-1087-4149-9601-03FFA4D380BC}" type="presParOf" srcId="{35295F2A-CDF1-47D7-A92D-0ED1E2A05CBF}" destId="{E9B67570-91C7-4E71-87B9-B58D3003F08D}" srcOrd="0" destOrd="0" presId="urn:microsoft.com/office/officeart/2005/8/layout/orgChart1"/>
    <dgm:cxn modelId="{148B100D-ADA4-476F-965C-3F4F832DD97D}" type="presParOf" srcId="{35295F2A-CDF1-47D7-A92D-0ED1E2A05CBF}" destId="{B5D3CE38-0998-4F60-A345-F3A05F2130FA}" srcOrd="1" destOrd="0" presId="urn:microsoft.com/office/officeart/2005/8/layout/orgChart1"/>
    <dgm:cxn modelId="{D09E4135-7DB4-4984-BA13-9CC23E1C966E}" type="presParOf" srcId="{9F7696AD-294B-4AAA-B4D8-F6EDF965DEC3}" destId="{F9F159F3-2431-4711-B7F2-9BD1D6E6B255}" srcOrd="1" destOrd="0" presId="urn:microsoft.com/office/officeart/2005/8/layout/orgChart1"/>
    <dgm:cxn modelId="{CBBC518A-A6D1-4D1E-B939-37511D70ECF6}" type="presParOf" srcId="{F9F159F3-2431-4711-B7F2-9BD1D6E6B255}" destId="{407CA1FE-BBA9-4DBF-8F2B-50083CE8099F}" srcOrd="0" destOrd="0" presId="urn:microsoft.com/office/officeart/2005/8/layout/orgChart1"/>
    <dgm:cxn modelId="{D7A97348-83E3-42D1-8C4F-2AA58CCF6214}" type="presParOf" srcId="{F9F159F3-2431-4711-B7F2-9BD1D6E6B255}" destId="{754CDAEF-89EE-4825-819F-6FF6B2AFDEE2}" srcOrd="1" destOrd="0" presId="urn:microsoft.com/office/officeart/2005/8/layout/orgChart1"/>
    <dgm:cxn modelId="{4B91F76F-C903-430D-83E4-C76080BC091C}" type="presParOf" srcId="{754CDAEF-89EE-4825-819F-6FF6B2AFDEE2}" destId="{EAF586C1-6E32-4CCE-8056-B83208302ACB}" srcOrd="0" destOrd="0" presId="urn:microsoft.com/office/officeart/2005/8/layout/orgChart1"/>
    <dgm:cxn modelId="{43C0E808-32D8-4F30-BF93-42A7DB4DF3EB}" type="presParOf" srcId="{EAF586C1-6E32-4CCE-8056-B83208302ACB}" destId="{F71E84A4-5C1F-46A5-BB8D-5B76D512238E}" srcOrd="0" destOrd="0" presId="urn:microsoft.com/office/officeart/2005/8/layout/orgChart1"/>
    <dgm:cxn modelId="{E690EC20-6DFD-4B56-B499-FBCE3864173A}" type="presParOf" srcId="{EAF586C1-6E32-4CCE-8056-B83208302ACB}" destId="{8508CAD3-21B6-4405-AC58-6A6DB8FF256E}" srcOrd="1" destOrd="0" presId="urn:microsoft.com/office/officeart/2005/8/layout/orgChart1"/>
    <dgm:cxn modelId="{B04B3377-7FBB-4510-A86B-F970C2D5C5AE}" type="presParOf" srcId="{754CDAEF-89EE-4825-819F-6FF6B2AFDEE2}" destId="{DDA5D190-32AA-429C-9FA3-6EB6EEFFEB53}" srcOrd="1" destOrd="0" presId="urn:microsoft.com/office/officeart/2005/8/layout/orgChart1"/>
    <dgm:cxn modelId="{DA07C520-6AA4-4363-8462-6299B748994A}" type="presParOf" srcId="{754CDAEF-89EE-4825-819F-6FF6B2AFDEE2}" destId="{B25D4F96-38E1-4807-AF43-01548CC05952}" srcOrd="2" destOrd="0" presId="urn:microsoft.com/office/officeart/2005/8/layout/orgChart1"/>
    <dgm:cxn modelId="{F3520C9B-ECAE-4571-A990-1EDB85ACE2C3}" type="presParOf" srcId="{9F7696AD-294B-4AAA-B4D8-F6EDF965DEC3}" destId="{FD52F7D2-9698-45E4-8475-E5AF74E04339}" srcOrd="2" destOrd="0" presId="urn:microsoft.com/office/officeart/2005/8/layout/orgChart1"/>
    <dgm:cxn modelId="{A0C5CE91-1E7F-43D0-9AE1-42047BAC2A3B}" type="presParOf" srcId="{F5A232EF-6A0E-4E41-ADDA-807E723CFF37}" destId="{294519E7-1107-4F6A-87EF-7829184BC7B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BABC3-EEA5-4743-A08A-54A01052AE4F}">
      <dsp:nvSpPr>
        <dsp:cNvPr id="0" name=""/>
        <dsp:cNvSpPr/>
      </dsp:nvSpPr>
      <dsp:spPr>
        <a:xfrm>
          <a:off x="2931525" y="-33405"/>
          <a:ext cx="2596638" cy="136615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Times New Roman" panose="02020603050405020304" pitchFamily="18" charset="0"/>
              <a:cs typeface="Times New Roman" panose="02020603050405020304" pitchFamily="18" charset="0"/>
            </a:rPr>
            <a:t>Ecuador</a:t>
          </a:r>
          <a:r>
            <a:rPr lang="es-ES" sz="1800" kern="12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77 ha  superficie cosechada en 2001</a:t>
          </a:r>
        </a:p>
        <a:p>
          <a:pPr lvl="0" algn="ctr" defTabSz="800100">
            <a:lnSpc>
              <a:spcPct val="90000"/>
            </a:lnSpc>
            <a:spcBef>
              <a:spcPct val="0"/>
            </a:spcBef>
            <a:spcAft>
              <a:spcPct val="35000"/>
            </a:spcAft>
          </a:pPr>
          <a:r>
            <a:rPr lang="es-ES" sz="1800" kern="12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Producción 501 tm </a:t>
          </a:r>
          <a:r>
            <a:rPr lang="es-ES" sz="1800" kern="1200" dirty="0" smtClean="0">
              <a:solidFill>
                <a:schemeClr val="tx1"/>
              </a:solidFill>
              <a:latin typeface="Times New Roman" panose="02020603050405020304" pitchFamily="18" charset="0"/>
              <a:cs typeface="Times New Roman" panose="02020603050405020304" pitchFamily="18" charset="0"/>
            </a:rPr>
            <a:t> </a:t>
          </a:r>
          <a:endParaRPr lang="es-ES" sz="1800" kern="1200" dirty="0">
            <a:solidFill>
              <a:schemeClr val="tx1"/>
            </a:solidFill>
            <a:latin typeface="Times New Roman" panose="02020603050405020304" pitchFamily="18" charset="0"/>
            <a:cs typeface="Times New Roman" panose="02020603050405020304" pitchFamily="18" charset="0"/>
          </a:endParaRPr>
        </a:p>
      </dsp:txBody>
      <dsp:txXfrm>
        <a:off x="2998215" y="33285"/>
        <a:ext cx="2463258" cy="1232772"/>
      </dsp:txXfrm>
    </dsp:sp>
    <dsp:sp modelId="{55301FD6-CF84-40B0-8136-DB9B60C498EC}">
      <dsp:nvSpPr>
        <dsp:cNvPr id="0" name=""/>
        <dsp:cNvSpPr/>
      </dsp:nvSpPr>
      <dsp:spPr>
        <a:xfrm>
          <a:off x="3292618" y="1111551"/>
          <a:ext cx="4030440" cy="4030440"/>
        </a:xfrm>
        <a:custGeom>
          <a:avLst/>
          <a:gdLst/>
          <a:ahLst/>
          <a:cxnLst/>
          <a:rect l="0" t="0" r="0" b="0"/>
          <a:pathLst>
            <a:path>
              <a:moveTo>
                <a:pt x="2551938" y="72787"/>
              </a:moveTo>
              <a:arcTo wR="2015220" hR="2015220" stAng="17126767" swAng="1729728"/>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DC53385-159A-4EB2-9332-C6BE6D5382A5}">
      <dsp:nvSpPr>
        <dsp:cNvPr id="0" name=""/>
        <dsp:cNvSpPr/>
      </dsp:nvSpPr>
      <dsp:spPr>
        <a:xfrm>
          <a:off x="5546247" y="1926498"/>
          <a:ext cx="2959150" cy="1440155"/>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Times New Roman" panose="02020603050405020304" pitchFamily="18" charset="0"/>
              <a:cs typeface="Times New Roman" panose="02020603050405020304" pitchFamily="18" charset="0"/>
            </a:rPr>
            <a:t>2002</a:t>
          </a:r>
        </a:p>
        <a:p>
          <a:pPr lvl="0" algn="ctr" defTabSz="800100">
            <a:lnSpc>
              <a:spcPct val="90000"/>
            </a:lnSpc>
            <a:spcBef>
              <a:spcPct val="0"/>
            </a:spcBef>
            <a:spcAft>
              <a:spcPct val="35000"/>
            </a:spcAft>
          </a:pPr>
          <a:r>
            <a:rPr lang="es-ES" sz="1800" kern="1200" dirty="0" smtClean="0">
              <a:solidFill>
                <a:schemeClr val="tx1"/>
              </a:solidFill>
              <a:latin typeface="Times New Roman" panose="02020603050405020304" pitchFamily="18" charset="0"/>
              <a:cs typeface="Times New Roman" panose="02020603050405020304" pitchFamily="18" charset="0"/>
            </a:rPr>
            <a:t>Duplicó la superficie cosechada  a 152 ha</a:t>
          </a:r>
        </a:p>
        <a:p>
          <a:pPr lvl="0" algn="ctr" defTabSz="800100">
            <a:lnSpc>
              <a:spcPct val="90000"/>
            </a:lnSpc>
            <a:spcBef>
              <a:spcPct val="0"/>
            </a:spcBef>
            <a:spcAft>
              <a:spcPct val="35000"/>
            </a:spcAft>
          </a:pPr>
          <a:r>
            <a:rPr lang="es-ES" sz="1800" kern="1200" dirty="0" smtClean="0">
              <a:solidFill>
                <a:schemeClr val="tx1"/>
              </a:solidFill>
              <a:latin typeface="Times New Roman" panose="02020603050405020304" pitchFamily="18" charset="0"/>
              <a:cs typeface="Times New Roman" panose="02020603050405020304" pitchFamily="18" charset="0"/>
            </a:rPr>
            <a:t>Producción 1525 tm </a:t>
          </a:r>
          <a:endParaRPr lang="es-ES" sz="1800" kern="1200" dirty="0">
            <a:solidFill>
              <a:schemeClr val="tx1"/>
            </a:solidFill>
            <a:latin typeface="Times New Roman" panose="02020603050405020304" pitchFamily="18" charset="0"/>
            <a:cs typeface="Times New Roman" panose="02020603050405020304" pitchFamily="18" charset="0"/>
          </a:endParaRPr>
        </a:p>
      </dsp:txBody>
      <dsp:txXfrm>
        <a:off x="5616550" y="1996801"/>
        <a:ext cx="2818544" cy="1299549"/>
      </dsp:txXfrm>
    </dsp:sp>
    <dsp:sp modelId="{CE9B9093-186B-412B-80FE-1E38ABF1F92E}">
      <dsp:nvSpPr>
        <dsp:cNvPr id="0" name=""/>
        <dsp:cNvSpPr/>
      </dsp:nvSpPr>
      <dsp:spPr>
        <a:xfrm>
          <a:off x="3315565" y="133580"/>
          <a:ext cx="4030440" cy="4030440"/>
        </a:xfrm>
        <a:custGeom>
          <a:avLst/>
          <a:gdLst/>
          <a:ahLst/>
          <a:cxnLst/>
          <a:rect l="0" t="0" r="0" b="0"/>
          <a:pathLst>
            <a:path>
              <a:moveTo>
                <a:pt x="3415126" y="3464832"/>
              </a:moveTo>
              <a:arcTo wR="2015220" hR="2015220" stAng="2759961" swAng="1657466"/>
            </a:path>
          </a:pathLst>
        </a:custGeom>
        <a:noFill/>
        <a:ln w="9525" cap="flat" cmpd="sng" algn="ctr">
          <a:solidFill>
            <a:schemeClr val="accent3">
              <a:hueOff val="3750088"/>
              <a:satOff val="-5627"/>
              <a:lumOff val="-91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F993602-E78F-4F9D-AD1B-4C0BBFB24698}">
      <dsp:nvSpPr>
        <dsp:cNvPr id="0" name=""/>
        <dsp:cNvSpPr/>
      </dsp:nvSpPr>
      <dsp:spPr>
        <a:xfrm>
          <a:off x="2863866" y="4070232"/>
          <a:ext cx="2731956" cy="1219757"/>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smtClean="0">
              <a:solidFill>
                <a:schemeClr val="tx1"/>
              </a:solidFill>
              <a:latin typeface="Times New Roman" panose="02020603050405020304" pitchFamily="18" charset="0"/>
              <a:cs typeface="Times New Roman" panose="02020603050405020304" pitchFamily="18" charset="0"/>
            </a:rPr>
            <a:t>Producción </a:t>
          </a:r>
          <a:r>
            <a:rPr lang="es-ES" sz="1800" kern="12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Pichincha (400 ha)</a:t>
          </a:r>
        </a:p>
        <a:p>
          <a:pPr lvl="0" algn="l" defTabSz="800100">
            <a:lnSpc>
              <a:spcPct val="90000"/>
            </a:lnSpc>
            <a:spcBef>
              <a:spcPct val="0"/>
            </a:spcBef>
            <a:spcAft>
              <a:spcPct val="35000"/>
            </a:spcAft>
          </a:pPr>
          <a:r>
            <a:rPr lang="es-ES" sz="1800" kern="12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Tungurahua (240 ha)</a:t>
          </a:r>
        </a:p>
      </dsp:txBody>
      <dsp:txXfrm>
        <a:off x="2923410" y="4129776"/>
        <a:ext cx="2612868" cy="1100669"/>
      </dsp:txXfrm>
    </dsp:sp>
    <dsp:sp modelId="{C0B5F677-0ADD-41E0-A2F2-FD6F1513BA59}">
      <dsp:nvSpPr>
        <dsp:cNvPr id="0" name=""/>
        <dsp:cNvSpPr/>
      </dsp:nvSpPr>
      <dsp:spPr>
        <a:xfrm>
          <a:off x="1894079" y="408455"/>
          <a:ext cx="4030440" cy="4030440"/>
        </a:xfrm>
        <a:custGeom>
          <a:avLst/>
          <a:gdLst/>
          <a:ahLst/>
          <a:cxnLst/>
          <a:rect l="0" t="0" r="0" b="0"/>
          <a:pathLst>
            <a:path>
              <a:moveTo>
                <a:pt x="777032" y="3605190"/>
              </a:moveTo>
              <a:arcTo wR="2015220" hR="2015220" stAng="7674578" swAng="1228031"/>
            </a:path>
          </a:pathLst>
        </a:custGeom>
        <a:noFill/>
        <a:ln w="9525" cap="flat" cmpd="sng" algn="ctr">
          <a:solidFill>
            <a:schemeClr val="accent3">
              <a:hueOff val="7500176"/>
              <a:satOff val="-11253"/>
              <a:lumOff val="-183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3910579-6E98-4276-816A-5A7D4921006B}">
      <dsp:nvSpPr>
        <dsp:cNvPr id="0" name=""/>
        <dsp:cNvSpPr/>
      </dsp:nvSpPr>
      <dsp:spPr>
        <a:xfrm>
          <a:off x="627272" y="2054415"/>
          <a:ext cx="2740626" cy="1219757"/>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smtClean="0">
              <a:solidFill>
                <a:schemeClr val="tx1"/>
              </a:solidFill>
              <a:latin typeface="Times New Roman" panose="02020603050405020304" pitchFamily="18" charset="0"/>
              <a:cs typeface="Times New Roman" panose="02020603050405020304" pitchFamily="18" charset="0"/>
            </a:rPr>
            <a:t>Producción </a:t>
          </a:r>
          <a:r>
            <a:rPr lang="es-ES" sz="1800" kern="12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Chimborazo, Cotopaxi, Imbabura y Azuay  supera 40 ha</a:t>
          </a:r>
        </a:p>
      </dsp:txBody>
      <dsp:txXfrm>
        <a:off x="686816" y="2113959"/>
        <a:ext cx="2621538" cy="1100669"/>
      </dsp:txXfrm>
    </dsp:sp>
    <dsp:sp modelId="{D904FBAA-26D3-48F1-ADF3-ADB69DBC261E}">
      <dsp:nvSpPr>
        <dsp:cNvPr id="0" name=""/>
        <dsp:cNvSpPr/>
      </dsp:nvSpPr>
      <dsp:spPr>
        <a:xfrm>
          <a:off x="1906296" y="863697"/>
          <a:ext cx="4030440" cy="4030440"/>
        </a:xfrm>
        <a:custGeom>
          <a:avLst/>
          <a:gdLst/>
          <a:ahLst/>
          <a:cxnLst/>
          <a:rect l="0" t="0" r="0" b="0"/>
          <a:pathLst>
            <a:path>
              <a:moveTo>
                <a:pt x="293549" y="967859"/>
              </a:moveTo>
              <a:arcTo wR="2015220" hR="2015220" stAng="12678829" swAng="1325988"/>
            </a:path>
          </a:pathLst>
        </a:custGeom>
        <a:noFill/>
        <a:ln w="9525" cap="flat" cmpd="sng" algn="ctr">
          <a:solidFill>
            <a:schemeClr val="accent3">
              <a:hueOff val="11250264"/>
              <a:satOff val="-16880"/>
              <a:lumOff val="-274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42FBB-3C38-4AA3-B986-E9705D0877E3}">
      <dsp:nvSpPr>
        <dsp:cNvPr id="0" name=""/>
        <dsp:cNvSpPr/>
      </dsp:nvSpPr>
      <dsp:spPr>
        <a:xfrm>
          <a:off x="4886125" y="3575079"/>
          <a:ext cx="1312732" cy="856129"/>
        </a:xfrm>
        <a:custGeom>
          <a:avLst/>
          <a:gdLst/>
          <a:ahLst/>
          <a:cxnLst/>
          <a:rect l="0" t="0" r="0" b="0"/>
          <a:pathLst>
            <a:path>
              <a:moveTo>
                <a:pt x="0" y="0"/>
              </a:moveTo>
              <a:lnTo>
                <a:pt x="0" y="856129"/>
              </a:lnTo>
              <a:lnTo>
                <a:pt x="1312732" y="85612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486B2D-E862-49F6-B046-011131E225AC}">
      <dsp:nvSpPr>
        <dsp:cNvPr id="0" name=""/>
        <dsp:cNvSpPr/>
      </dsp:nvSpPr>
      <dsp:spPr>
        <a:xfrm>
          <a:off x="3159597" y="1548906"/>
          <a:ext cx="1726528" cy="599290"/>
        </a:xfrm>
        <a:custGeom>
          <a:avLst/>
          <a:gdLst/>
          <a:ahLst/>
          <a:cxnLst/>
          <a:rect l="0" t="0" r="0" b="0"/>
          <a:pathLst>
            <a:path>
              <a:moveTo>
                <a:pt x="0" y="0"/>
              </a:moveTo>
              <a:lnTo>
                <a:pt x="0" y="299645"/>
              </a:lnTo>
              <a:lnTo>
                <a:pt x="1726528" y="299645"/>
              </a:lnTo>
              <a:lnTo>
                <a:pt x="1726528" y="59929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89DDDD-792F-4643-8891-8F4D9D81B6CF}">
      <dsp:nvSpPr>
        <dsp:cNvPr id="0" name=""/>
        <dsp:cNvSpPr/>
      </dsp:nvSpPr>
      <dsp:spPr>
        <a:xfrm>
          <a:off x="1433069" y="3575079"/>
          <a:ext cx="1312732" cy="856129"/>
        </a:xfrm>
        <a:custGeom>
          <a:avLst/>
          <a:gdLst/>
          <a:ahLst/>
          <a:cxnLst/>
          <a:rect l="0" t="0" r="0" b="0"/>
          <a:pathLst>
            <a:path>
              <a:moveTo>
                <a:pt x="0" y="0"/>
              </a:moveTo>
              <a:lnTo>
                <a:pt x="0" y="856129"/>
              </a:lnTo>
              <a:lnTo>
                <a:pt x="1312732" y="85612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A9A2B0-2C02-4A7D-987F-0251C0C04648}">
      <dsp:nvSpPr>
        <dsp:cNvPr id="0" name=""/>
        <dsp:cNvSpPr/>
      </dsp:nvSpPr>
      <dsp:spPr>
        <a:xfrm>
          <a:off x="1433069" y="1548906"/>
          <a:ext cx="1726528" cy="599290"/>
        </a:xfrm>
        <a:custGeom>
          <a:avLst/>
          <a:gdLst/>
          <a:ahLst/>
          <a:cxnLst/>
          <a:rect l="0" t="0" r="0" b="0"/>
          <a:pathLst>
            <a:path>
              <a:moveTo>
                <a:pt x="1726528" y="0"/>
              </a:moveTo>
              <a:lnTo>
                <a:pt x="1726528" y="299645"/>
              </a:lnTo>
              <a:lnTo>
                <a:pt x="0" y="299645"/>
              </a:lnTo>
              <a:lnTo>
                <a:pt x="0" y="59929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4F067C-148D-4AD5-9E1A-ECC8E95438BB}">
      <dsp:nvSpPr>
        <dsp:cNvPr id="0" name=""/>
        <dsp:cNvSpPr/>
      </dsp:nvSpPr>
      <dsp:spPr>
        <a:xfrm>
          <a:off x="2446155" y="122023"/>
          <a:ext cx="1426882" cy="1426882"/>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710829-B0CE-48D7-AC6E-4F774DEA692B}">
      <dsp:nvSpPr>
        <dsp:cNvPr id="0" name=""/>
        <dsp:cNvSpPr/>
      </dsp:nvSpPr>
      <dsp:spPr>
        <a:xfrm>
          <a:off x="2446155" y="122023"/>
          <a:ext cx="1426882" cy="1426882"/>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6D99A5-033C-4AD2-B59C-DECADCC881BF}">
      <dsp:nvSpPr>
        <dsp:cNvPr id="0" name=""/>
        <dsp:cNvSpPr/>
      </dsp:nvSpPr>
      <dsp:spPr>
        <a:xfrm>
          <a:off x="1732714" y="378862"/>
          <a:ext cx="2853765" cy="91320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s-EC" sz="4400" b="1" kern="1200" smtClean="0">
              <a:latin typeface="Times New Roman" panose="02020603050405020304" pitchFamily="18" charset="0"/>
              <a:cs typeface="Times New Roman" panose="02020603050405020304" pitchFamily="18" charset="0"/>
            </a:rPr>
            <a:t>Solución </a:t>
          </a:r>
          <a:endParaRPr lang="es-EC" sz="4400" b="1" kern="1200" dirty="0">
            <a:latin typeface="Times New Roman" panose="02020603050405020304" pitchFamily="18" charset="0"/>
            <a:cs typeface="Times New Roman" panose="02020603050405020304" pitchFamily="18" charset="0"/>
          </a:endParaRPr>
        </a:p>
      </dsp:txBody>
      <dsp:txXfrm>
        <a:off x="1732714" y="378862"/>
        <a:ext cx="2853765" cy="913204"/>
      </dsp:txXfrm>
    </dsp:sp>
    <dsp:sp modelId="{8A079046-3D07-487A-AC98-91D7A4DCBE80}">
      <dsp:nvSpPr>
        <dsp:cNvPr id="0" name=""/>
        <dsp:cNvSpPr/>
      </dsp:nvSpPr>
      <dsp:spPr>
        <a:xfrm>
          <a:off x="719627" y="2148197"/>
          <a:ext cx="1426882" cy="1426882"/>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B9D24A-99DB-4906-8B66-A596E19DF3D0}">
      <dsp:nvSpPr>
        <dsp:cNvPr id="0" name=""/>
        <dsp:cNvSpPr/>
      </dsp:nvSpPr>
      <dsp:spPr>
        <a:xfrm>
          <a:off x="719627" y="2148197"/>
          <a:ext cx="1426882" cy="1426882"/>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924AAC-6E0B-4659-A7B4-221ACCB8F6FA}">
      <dsp:nvSpPr>
        <dsp:cNvPr id="0" name=""/>
        <dsp:cNvSpPr/>
      </dsp:nvSpPr>
      <dsp:spPr>
        <a:xfrm>
          <a:off x="6186" y="2405036"/>
          <a:ext cx="2853765" cy="91320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C" sz="2200" b="1" kern="1200" smtClean="0"/>
            <a:t>Manejo de diferentes fuentes de boro </a:t>
          </a:r>
          <a:endParaRPr lang="es-EC" sz="2200" b="1" kern="1200" dirty="0"/>
        </a:p>
      </dsp:txBody>
      <dsp:txXfrm>
        <a:off x="6186" y="2405036"/>
        <a:ext cx="2853765" cy="913204"/>
      </dsp:txXfrm>
    </dsp:sp>
    <dsp:sp modelId="{61A7198D-76C4-47D7-A44D-62F51D1130E1}">
      <dsp:nvSpPr>
        <dsp:cNvPr id="0" name=""/>
        <dsp:cNvSpPr/>
      </dsp:nvSpPr>
      <dsp:spPr>
        <a:xfrm>
          <a:off x="2574575" y="4174370"/>
          <a:ext cx="1426882" cy="1426882"/>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E15ECA-EBD5-4F22-9AF4-0437CC6BE02C}">
      <dsp:nvSpPr>
        <dsp:cNvPr id="0" name=""/>
        <dsp:cNvSpPr/>
      </dsp:nvSpPr>
      <dsp:spPr>
        <a:xfrm>
          <a:off x="2574575" y="4174370"/>
          <a:ext cx="1426882" cy="1426882"/>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F42927-F522-4558-8E3D-4C4939614CAB}">
      <dsp:nvSpPr>
        <dsp:cNvPr id="0" name=""/>
        <dsp:cNvSpPr/>
      </dsp:nvSpPr>
      <dsp:spPr>
        <a:xfrm>
          <a:off x="1861133" y="4431209"/>
          <a:ext cx="2853765" cy="91320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C" sz="2200" b="1" kern="1200" smtClean="0"/>
            <a:t>Mejora la polinización y fecundación </a:t>
          </a:r>
          <a:endParaRPr lang="es-EC" sz="2200" b="1" kern="1200" dirty="0"/>
        </a:p>
      </dsp:txBody>
      <dsp:txXfrm>
        <a:off x="1861133" y="4431209"/>
        <a:ext cx="2853765" cy="913204"/>
      </dsp:txXfrm>
    </dsp:sp>
    <dsp:sp modelId="{2BB212EB-19B3-4BC6-A336-D86F5C8A5EAE}">
      <dsp:nvSpPr>
        <dsp:cNvPr id="0" name=""/>
        <dsp:cNvSpPr/>
      </dsp:nvSpPr>
      <dsp:spPr>
        <a:xfrm>
          <a:off x="4172683" y="2148197"/>
          <a:ext cx="1426882" cy="1426882"/>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7036A5-F102-48D5-8DEA-E8FE4E1D3538}">
      <dsp:nvSpPr>
        <dsp:cNvPr id="0" name=""/>
        <dsp:cNvSpPr/>
      </dsp:nvSpPr>
      <dsp:spPr>
        <a:xfrm>
          <a:off x="4172683" y="2148197"/>
          <a:ext cx="1426882" cy="1426882"/>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CC9F0E-4294-42A6-B957-BBEF8C4A16D8}">
      <dsp:nvSpPr>
        <dsp:cNvPr id="0" name=""/>
        <dsp:cNvSpPr/>
      </dsp:nvSpPr>
      <dsp:spPr>
        <a:xfrm>
          <a:off x="3459242" y="2405036"/>
          <a:ext cx="2853765" cy="91320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C" sz="2200" b="1" kern="1200" smtClean="0"/>
            <a:t>Estimar las condiciones climáticas </a:t>
          </a:r>
          <a:endParaRPr lang="es-EC" sz="2200" b="1" kern="1200" dirty="0"/>
        </a:p>
      </dsp:txBody>
      <dsp:txXfrm>
        <a:off x="3459242" y="2405036"/>
        <a:ext cx="2853765" cy="913204"/>
      </dsp:txXfrm>
    </dsp:sp>
    <dsp:sp modelId="{BEAD3FB8-C9D4-48D5-A2CA-BC1276B9F9F8}">
      <dsp:nvSpPr>
        <dsp:cNvPr id="0" name=""/>
        <dsp:cNvSpPr/>
      </dsp:nvSpPr>
      <dsp:spPr>
        <a:xfrm>
          <a:off x="6027631" y="4174370"/>
          <a:ext cx="1426882" cy="1426882"/>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7C2FCB-C17B-43BF-B69B-9409AD94F652}">
      <dsp:nvSpPr>
        <dsp:cNvPr id="0" name=""/>
        <dsp:cNvSpPr/>
      </dsp:nvSpPr>
      <dsp:spPr>
        <a:xfrm>
          <a:off x="6027631" y="4174370"/>
          <a:ext cx="1426882" cy="1426882"/>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7A8E83-6C6F-4763-A5D7-B0F4877077EB}">
      <dsp:nvSpPr>
        <dsp:cNvPr id="0" name=""/>
        <dsp:cNvSpPr/>
      </dsp:nvSpPr>
      <dsp:spPr>
        <a:xfrm>
          <a:off x="5314190" y="4431209"/>
          <a:ext cx="2853765" cy="91320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C" sz="2200" b="1" kern="1200" smtClean="0"/>
            <a:t>Colocar boro </a:t>
          </a:r>
          <a:r>
            <a:rPr lang="es-ES" sz="2200" b="1" kern="1200" smtClean="0">
              <a:latin typeface="Times New Roman" panose="02020603050405020304" pitchFamily="18" charset="0"/>
              <a:cs typeface="Times New Roman" panose="02020603050405020304" pitchFamily="18" charset="0"/>
              <a:sym typeface="Wingdings" panose="05000000000000000000" pitchFamily="2" charset="2"/>
            </a:rPr>
            <a:t> </a:t>
          </a:r>
          <a:r>
            <a:rPr lang="es-EC" sz="2200" b="1" kern="1200" smtClean="0"/>
            <a:t>mejora viabilidad del polen</a:t>
          </a:r>
          <a:endParaRPr lang="es-EC" sz="2200" b="1" kern="1200" dirty="0"/>
        </a:p>
      </dsp:txBody>
      <dsp:txXfrm>
        <a:off x="5314190" y="4431209"/>
        <a:ext cx="2853765" cy="913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A5690-9D32-4BFB-9A0F-447A7DB5762C}">
      <dsp:nvSpPr>
        <dsp:cNvPr id="0" name=""/>
        <dsp:cNvSpPr/>
      </dsp:nvSpPr>
      <dsp:spPr>
        <a:xfrm>
          <a:off x="0" y="445906"/>
          <a:ext cx="8534182" cy="4252500"/>
        </a:xfrm>
        <a:prstGeom prst="rect">
          <a:avLst/>
        </a:prstGeom>
        <a:solidFill>
          <a:schemeClr val="accent3">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62347" tIns="937260" rIns="662347" bIns="320040" numCol="1" spcCol="1270" anchor="t" anchorCtr="0">
          <a:noAutofit/>
        </a:bodyPr>
        <a:lstStyle/>
        <a:p>
          <a:pPr marL="285750" lvl="1" indent="-285750" algn="just" defTabSz="2000250">
            <a:lnSpc>
              <a:spcPct val="90000"/>
            </a:lnSpc>
            <a:spcBef>
              <a:spcPct val="0"/>
            </a:spcBef>
            <a:spcAft>
              <a:spcPct val="15000"/>
            </a:spcAft>
            <a:buChar char="••"/>
          </a:pPr>
          <a:r>
            <a:rPr lang="es-ES" sz="4500" kern="1200" dirty="0" smtClean="0">
              <a:latin typeface="Times New Roman" panose="02020603050405020304" pitchFamily="18" charset="0"/>
              <a:cs typeface="Times New Roman" panose="02020603050405020304" pitchFamily="18" charset="0"/>
            </a:rPr>
            <a:t>Evaluar las condiciones climáticas y fuentes de boro, para la germinación in vitro del polen en frutilla </a:t>
          </a:r>
          <a:r>
            <a:rPr lang="es-EC" sz="4500" kern="1200" dirty="0" smtClean="0">
              <a:latin typeface="Times New Roman" panose="02020603050405020304" pitchFamily="18" charset="0"/>
              <a:cs typeface="Times New Roman" panose="02020603050405020304" pitchFamily="18" charset="0"/>
            </a:rPr>
            <a:t>(</a:t>
          </a:r>
          <a:r>
            <a:rPr lang="es-EC" sz="4500" i="1" kern="1200" dirty="0" smtClean="0">
              <a:latin typeface="Times New Roman" panose="02020603050405020304" pitchFamily="18" charset="0"/>
              <a:cs typeface="Times New Roman" panose="02020603050405020304" pitchFamily="18" charset="0"/>
            </a:rPr>
            <a:t>Fragaria ×ananassa) </a:t>
          </a:r>
          <a:r>
            <a:rPr lang="es-EC" sz="4500" kern="1200" dirty="0" smtClean="0">
              <a:latin typeface="Times New Roman" panose="02020603050405020304" pitchFamily="18" charset="0"/>
              <a:cs typeface="Times New Roman" panose="02020603050405020304" pitchFamily="18" charset="0"/>
            </a:rPr>
            <a:t>variedad festival.</a:t>
          </a:r>
          <a:endParaRPr lang="es-ES" sz="4500" kern="1200" dirty="0">
            <a:latin typeface="Times New Roman" panose="02020603050405020304" pitchFamily="18" charset="0"/>
            <a:cs typeface="Times New Roman" panose="02020603050405020304" pitchFamily="18" charset="0"/>
          </a:endParaRPr>
        </a:p>
      </dsp:txBody>
      <dsp:txXfrm>
        <a:off x="0" y="445906"/>
        <a:ext cx="8534182" cy="4252500"/>
      </dsp:txXfrm>
    </dsp:sp>
    <dsp:sp modelId="{E34C2E39-AFAD-4DD8-8AF3-73796EF1B895}">
      <dsp:nvSpPr>
        <dsp:cNvPr id="0" name=""/>
        <dsp:cNvSpPr/>
      </dsp:nvSpPr>
      <dsp:spPr>
        <a:xfrm>
          <a:off x="426709" y="105609"/>
          <a:ext cx="4101698" cy="1004496"/>
        </a:xfrm>
        <a:prstGeom prst="round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800" tIns="0" rIns="225800" bIns="0" numCol="1" spcCol="1270" anchor="ctr" anchorCtr="0">
          <a:noAutofit/>
        </a:bodyPr>
        <a:lstStyle/>
        <a:p>
          <a:pPr lvl="0" algn="l" defTabSz="1244600">
            <a:lnSpc>
              <a:spcPct val="90000"/>
            </a:lnSpc>
            <a:spcBef>
              <a:spcPct val="0"/>
            </a:spcBef>
            <a:spcAft>
              <a:spcPct val="35000"/>
            </a:spcAft>
          </a:pPr>
          <a:r>
            <a:rPr lang="es-ES" sz="2800" kern="1200" dirty="0" smtClean="0">
              <a:latin typeface="Times New Roman" panose="02020603050405020304" pitchFamily="18" charset="0"/>
              <a:cs typeface="Times New Roman" panose="02020603050405020304" pitchFamily="18" charset="0"/>
            </a:rPr>
            <a:t>OBJETIVO GENERAL</a:t>
          </a:r>
          <a:endParaRPr lang="es-ES" sz="2800" kern="1200" dirty="0">
            <a:latin typeface="Times New Roman" panose="02020603050405020304" pitchFamily="18" charset="0"/>
            <a:cs typeface="Times New Roman" panose="02020603050405020304" pitchFamily="18" charset="0"/>
          </a:endParaRPr>
        </a:p>
      </dsp:txBody>
      <dsp:txXfrm>
        <a:off x="475744" y="154644"/>
        <a:ext cx="4003628" cy="9064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A5690-9D32-4BFB-9A0F-447A7DB5762C}">
      <dsp:nvSpPr>
        <dsp:cNvPr id="0" name=""/>
        <dsp:cNvSpPr/>
      </dsp:nvSpPr>
      <dsp:spPr>
        <a:xfrm>
          <a:off x="0" y="361465"/>
          <a:ext cx="8534182" cy="4895100"/>
        </a:xfrm>
        <a:prstGeom prst="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2347" tIns="437388" rIns="662347" bIns="156464" numCol="1" spcCol="1270" anchor="t" anchorCtr="0">
          <a:noAutofit/>
        </a:bodyPr>
        <a:lstStyle/>
        <a:p>
          <a:pPr marL="228600" lvl="1" indent="-228600" algn="just" defTabSz="977900">
            <a:lnSpc>
              <a:spcPct val="90000"/>
            </a:lnSpc>
            <a:spcBef>
              <a:spcPct val="0"/>
            </a:spcBef>
            <a:spcAft>
              <a:spcPct val="15000"/>
            </a:spcAft>
            <a:buChar char="••"/>
          </a:pPr>
          <a:r>
            <a:rPr lang="es-EC" sz="2200" kern="1200" dirty="0" smtClean="0">
              <a:latin typeface="Times New Roman" panose="02020603050405020304" pitchFamily="18" charset="0"/>
              <a:cs typeface="Times New Roman" panose="02020603050405020304" pitchFamily="18" charset="0"/>
            </a:rPr>
            <a:t>Determinar la etapa fenológica de la floración de la planta de frutilla  (</a:t>
          </a:r>
          <a:r>
            <a:rPr lang="es-EC" sz="2200" i="1" kern="1200" dirty="0" smtClean="0">
              <a:latin typeface="Times New Roman" panose="02020603050405020304" pitchFamily="18" charset="0"/>
              <a:cs typeface="Times New Roman" panose="02020603050405020304" pitchFamily="18" charset="0"/>
            </a:rPr>
            <a:t>Fragaria × ananassa) </a:t>
          </a:r>
          <a:r>
            <a:rPr lang="es-EC" sz="2200" kern="1200" dirty="0" smtClean="0">
              <a:latin typeface="Times New Roman" panose="02020603050405020304" pitchFamily="18" charset="0"/>
              <a:cs typeface="Times New Roman" panose="02020603050405020304" pitchFamily="18" charset="0"/>
            </a:rPr>
            <a:t>variedad festival  que contiene mayor concentración de polen.</a:t>
          </a:r>
          <a:endParaRPr lang="es-ES" sz="2200" kern="1200" dirty="0">
            <a:latin typeface="Times New Roman" panose="02020603050405020304" pitchFamily="18" charset="0"/>
            <a:cs typeface="Times New Roman" panose="02020603050405020304" pitchFamily="18" charset="0"/>
          </a:endParaRPr>
        </a:p>
        <a:p>
          <a:pPr marL="228600" lvl="1" indent="-228600" algn="just" defTabSz="977900">
            <a:lnSpc>
              <a:spcPct val="90000"/>
            </a:lnSpc>
            <a:spcBef>
              <a:spcPct val="0"/>
            </a:spcBef>
            <a:spcAft>
              <a:spcPct val="15000"/>
            </a:spcAft>
            <a:buChar char="••"/>
          </a:pPr>
          <a:endParaRPr lang="es-ES" sz="2200" kern="1200" dirty="0">
            <a:latin typeface="Times New Roman" panose="02020603050405020304" pitchFamily="18" charset="0"/>
            <a:cs typeface="Times New Roman" panose="02020603050405020304" pitchFamily="18" charset="0"/>
          </a:endParaRPr>
        </a:p>
        <a:p>
          <a:pPr marL="228600" lvl="1" indent="-228600" algn="just" defTabSz="977900">
            <a:lnSpc>
              <a:spcPct val="90000"/>
            </a:lnSpc>
            <a:spcBef>
              <a:spcPct val="0"/>
            </a:spcBef>
            <a:spcAft>
              <a:spcPct val="15000"/>
            </a:spcAft>
            <a:buChar char="••"/>
          </a:pPr>
          <a:r>
            <a:rPr lang="es-EC" sz="2200" kern="1200" dirty="0" smtClean="0">
              <a:latin typeface="Times New Roman" panose="02020603050405020304" pitchFamily="18" charset="0"/>
              <a:cs typeface="Times New Roman" panose="02020603050405020304" pitchFamily="18" charset="0"/>
            </a:rPr>
            <a:t>Determinar la temperatura, humedad relativa, radiación UV y luminosidad óptima que se presenta  la apertura del polen para la germinación </a:t>
          </a:r>
          <a:r>
            <a:rPr lang="es-EC" sz="2200" i="1" kern="1200" dirty="0" smtClean="0">
              <a:latin typeface="Times New Roman" panose="02020603050405020304" pitchFamily="18" charset="0"/>
              <a:cs typeface="Times New Roman" panose="02020603050405020304" pitchFamily="18" charset="0"/>
            </a:rPr>
            <a:t>in vitro</a:t>
          </a:r>
          <a:r>
            <a:rPr lang="es-EC" sz="2200" kern="1200" dirty="0" smtClean="0">
              <a:latin typeface="Times New Roman" panose="02020603050405020304" pitchFamily="18" charset="0"/>
              <a:cs typeface="Times New Roman" panose="02020603050405020304" pitchFamily="18" charset="0"/>
            </a:rPr>
            <a:t> en frutilla (</a:t>
          </a:r>
          <a:r>
            <a:rPr lang="es-EC" sz="2200" i="1" kern="1200" dirty="0" err="1" smtClean="0">
              <a:latin typeface="Times New Roman" panose="02020603050405020304" pitchFamily="18" charset="0"/>
              <a:cs typeface="Times New Roman" panose="02020603050405020304" pitchFamily="18" charset="0"/>
            </a:rPr>
            <a:t>Fragaria×ananassa</a:t>
          </a:r>
          <a:r>
            <a:rPr lang="es-EC" sz="2200" i="1" kern="1200" dirty="0" smtClean="0">
              <a:latin typeface="Times New Roman" panose="02020603050405020304" pitchFamily="18" charset="0"/>
              <a:cs typeface="Times New Roman" panose="02020603050405020304" pitchFamily="18" charset="0"/>
            </a:rPr>
            <a:t>) </a:t>
          </a:r>
          <a:r>
            <a:rPr lang="es-EC" sz="2200" kern="1200" dirty="0" smtClean="0">
              <a:latin typeface="Times New Roman" panose="02020603050405020304" pitchFamily="18" charset="0"/>
              <a:cs typeface="Times New Roman" panose="02020603050405020304" pitchFamily="18" charset="0"/>
            </a:rPr>
            <a:t>variedad festival</a:t>
          </a:r>
          <a:endParaRPr lang="es-ES" sz="2200" kern="1200" dirty="0">
            <a:latin typeface="Times New Roman" panose="02020603050405020304" pitchFamily="18" charset="0"/>
            <a:cs typeface="Times New Roman" panose="02020603050405020304" pitchFamily="18" charset="0"/>
          </a:endParaRPr>
        </a:p>
        <a:p>
          <a:pPr marL="228600" lvl="1" indent="-228600" algn="just" defTabSz="977900">
            <a:lnSpc>
              <a:spcPct val="90000"/>
            </a:lnSpc>
            <a:spcBef>
              <a:spcPct val="0"/>
            </a:spcBef>
            <a:spcAft>
              <a:spcPct val="15000"/>
            </a:spcAft>
            <a:buChar char="••"/>
          </a:pPr>
          <a:endParaRPr lang="es-ES" sz="2200" kern="1200" dirty="0">
            <a:latin typeface="Times New Roman" panose="02020603050405020304" pitchFamily="18" charset="0"/>
            <a:cs typeface="Times New Roman" panose="02020603050405020304" pitchFamily="18" charset="0"/>
          </a:endParaRPr>
        </a:p>
        <a:p>
          <a:pPr marL="228600" lvl="1" indent="-228600" algn="just" defTabSz="977900">
            <a:lnSpc>
              <a:spcPct val="90000"/>
            </a:lnSpc>
            <a:spcBef>
              <a:spcPct val="0"/>
            </a:spcBef>
            <a:spcAft>
              <a:spcPct val="15000"/>
            </a:spcAft>
            <a:buChar char="••"/>
          </a:pPr>
          <a:r>
            <a:rPr lang="es-EC" sz="2200" kern="1200" dirty="0" smtClean="0">
              <a:latin typeface="Times New Roman" panose="02020603050405020304" pitchFamily="18" charset="0"/>
              <a:cs typeface="Times New Roman" panose="02020603050405020304" pitchFamily="18" charset="0"/>
            </a:rPr>
            <a:t>Evaluar tres fuentes de boro (ácido bórico, Borón y quelato de boro) en diferentes dosis (0, 100 y 200 mg.L</a:t>
          </a:r>
          <a:r>
            <a:rPr lang="es-EC" sz="2200" kern="1200" baseline="30000" dirty="0" smtClean="0">
              <a:latin typeface="Times New Roman" panose="02020603050405020304" pitchFamily="18" charset="0"/>
              <a:cs typeface="Times New Roman" panose="02020603050405020304" pitchFamily="18" charset="0"/>
            </a:rPr>
            <a:t>-1</a:t>
          </a:r>
          <a:r>
            <a:rPr lang="es-EC" sz="2200" kern="1200" dirty="0" smtClean="0">
              <a:latin typeface="Times New Roman" panose="02020603050405020304" pitchFamily="18" charset="0"/>
              <a:cs typeface="Times New Roman" panose="02020603050405020304" pitchFamily="18" charset="0"/>
            </a:rPr>
            <a:t>) a las 2 y 4 horas de germinación </a:t>
          </a:r>
          <a:r>
            <a:rPr lang="es-EC" sz="2200" i="1" kern="1200" dirty="0" smtClean="0">
              <a:latin typeface="Times New Roman" panose="02020603050405020304" pitchFamily="18" charset="0"/>
              <a:cs typeface="Times New Roman" panose="02020603050405020304" pitchFamily="18" charset="0"/>
            </a:rPr>
            <a:t>in vitro</a:t>
          </a:r>
          <a:r>
            <a:rPr lang="es-EC" sz="2200" kern="1200" dirty="0" smtClean="0">
              <a:latin typeface="Times New Roman" panose="02020603050405020304" pitchFamily="18" charset="0"/>
              <a:cs typeface="Times New Roman" panose="02020603050405020304" pitchFamily="18" charset="0"/>
            </a:rPr>
            <a:t> de polen de frutilla (</a:t>
          </a:r>
          <a:r>
            <a:rPr lang="es-EC" sz="2200" i="1" kern="1200" dirty="0" smtClean="0">
              <a:latin typeface="Times New Roman" panose="02020603050405020304" pitchFamily="18" charset="0"/>
              <a:cs typeface="Times New Roman" panose="02020603050405020304" pitchFamily="18" charset="0"/>
            </a:rPr>
            <a:t>Fragaria × ananassa) </a:t>
          </a:r>
          <a:r>
            <a:rPr lang="es-EC" sz="2200" kern="1200" dirty="0" smtClean="0">
              <a:latin typeface="Times New Roman" panose="02020603050405020304" pitchFamily="18" charset="0"/>
              <a:cs typeface="Times New Roman" panose="02020603050405020304" pitchFamily="18" charset="0"/>
            </a:rPr>
            <a:t>variedad festival para determinar la fuente y dosis óptima</a:t>
          </a:r>
          <a:endParaRPr lang="es-ES" sz="2200" kern="1200" dirty="0">
            <a:latin typeface="Times New Roman" panose="02020603050405020304" pitchFamily="18" charset="0"/>
            <a:cs typeface="Times New Roman" panose="02020603050405020304" pitchFamily="18" charset="0"/>
          </a:endParaRPr>
        </a:p>
      </dsp:txBody>
      <dsp:txXfrm>
        <a:off x="0" y="361465"/>
        <a:ext cx="8534182" cy="4895100"/>
      </dsp:txXfrm>
    </dsp:sp>
    <dsp:sp modelId="{E34C2E39-AFAD-4DD8-8AF3-73796EF1B895}">
      <dsp:nvSpPr>
        <dsp:cNvPr id="0" name=""/>
        <dsp:cNvSpPr/>
      </dsp:nvSpPr>
      <dsp:spPr>
        <a:xfrm>
          <a:off x="592613" y="66867"/>
          <a:ext cx="4137064" cy="619920"/>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5800" tIns="0" rIns="225800" bIns="0" numCol="1" spcCol="1270" anchor="ctr" anchorCtr="0">
          <a:noAutofit/>
        </a:bodyPr>
        <a:lstStyle/>
        <a:p>
          <a:pPr lvl="0" algn="l" defTabSz="1066800">
            <a:lnSpc>
              <a:spcPct val="90000"/>
            </a:lnSpc>
            <a:spcBef>
              <a:spcPct val="0"/>
            </a:spcBef>
            <a:spcAft>
              <a:spcPct val="35000"/>
            </a:spcAft>
          </a:pPr>
          <a:r>
            <a:rPr lang="es-ES" sz="2400" kern="1200" dirty="0" smtClean="0">
              <a:latin typeface="Times New Roman" panose="02020603050405020304" pitchFamily="18" charset="0"/>
              <a:cs typeface="Times New Roman" panose="02020603050405020304" pitchFamily="18" charset="0"/>
            </a:rPr>
            <a:t>OBJETIVOS ESPECÍFICOS</a:t>
          </a:r>
          <a:endParaRPr lang="es-ES" sz="2400" kern="1200" dirty="0">
            <a:latin typeface="Times New Roman" panose="02020603050405020304" pitchFamily="18" charset="0"/>
            <a:cs typeface="Times New Roman" panose="02020603050405020304" pitchFamily="18" charset="0"/>
          </a:endParaRPr>
        </a:p>
      </dsp:txBody>
      <dsp:txXfrm>
        <a:off x="622875" y="97129"/>
        <a:ext cx="4076540" cy="5593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807BD-894B-40EC-A407-7AAF1F190267}">
      <dsp:nvSpPr>
        <dsp:cNvPr id="0" name=""/>
        <dsp:cNvSpPr/>
      </dsp:nvSpPr>
      <dsp:spPr>
        <a:xfrm rot="5509953">
          <a:off x="4530714" y="2963328"/>
          <a:ext cx="186281" cy="0"/>
        </a:xfrm>
        <a:custGeom>
          <a:avLst/>
          <a:gdLst/>
          <a:ahLst/>
          <a:cxnLst/>
          <a:rect l="0" t="0" r="0" b="0"/>
          <a:pathLst>
            <a:path>
              <a:moveTo>
                <a:pt x="0" y="0"/>
              </a:moveTo>
              <a:lnTo>
                <a:pt x="186281"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DA20BB-E8C7-45FD-8A50-70E5D35043AA}">
      <dsp:nvSpPr>
        <dsp:cNvPr id="0" name=""/>
        <dsp:cNvSpPr/>
      </dsp:nvSpPr>
      <dsp:spPr>
        <a:xfrm rot="21599885">
          <a:off x="6055605" y="2594259"/>
          <a:ext cx="230129" cy="0"/>
        </a:xfrm>
        <a:custGeom>
          <a:avLst/>
          <a:gdLst/>
          <a:ahLst/>
          <a:cxnLst/>
          <a:rect l="0" t="0" r="0" b="0"/>
          <a:pathLst>
            <a:path>
              <a:moveTo>
                <a:pt x="0" y="0"/>
              </a:moveTo>
              <a:lnTo>
                <a:pt x="230129"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1F0EF6-AB19-4B0B-8388-8A7799A42F2D}">
      <dsp:nvSpPr>
        <dsp:cNvPr id="0" name=""/>
        <dsp:cNvSpPr/>
      </dsp:nvSpPr>
      <dsp:spPr>
        <a:xfrm rot="16249531">
          <a:off x="4232394" y="1905232"/>
          <a:ext cx="826393" cy="0"/>
        </a:xfrm>
        <a:custGeom>
          <a:avLst/>
          <a:gdLst/>
          <a:ahLst/>
          <a:cxnLst/>
          <a:rect l="0" t="0" r="0" b="0"/>
          <a:pathLst>
            <a:path>
              <a:moveTo>
                <a:pt x="0" y="0"/>
              </a:moveTo>
              <a:lnTo>
                <a:pt x="826393"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2F493D-A47A-4AAC-A751-7C5452188C5B}">
      <dsp:nvSpPr>
        <dsp:cNvPr id="0" name=""/>
        <dsp:cNvSpPr/>
      </dsp:nvSpPr>
      <dsp:spPr>
        <a:xfrm>
          <a:off x="3215718" y="2318386"/>
          <a:ext cx="2839887" cy="55184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just"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FORMACIÓN Y AMARRE  DEL FRUTO </a:t>
          </a:r>
          <a:endParaRPr lang="es-EC" sz="1600" kern="1200" dirty="0">
            <a:latin typeface="Times New Roman" panose="02020603050405020304" pitchFamily="18" charset="0"/>
            <a:cs typeface="Times New Roman" panose="02020603050405020304" pitchFamily="18" charset="0"/>
          </a:endParaRPr>
        </a:p>
      </dsp:txBody>
      <dsp:txXfrm>
        <a:off x="3242657" y="2345325"/>
        <a:ext cx="2786009" cy="497971"/>
      </dsp:txXfrm>
    </dsp:sp>
    <dsp:sp modelId="{E2BB748B-81BA-4472-A350-353447386335}">
      <dsp:nvSpPr>
        <dsp:cNvPr id="0" name=""/>
        <dsp:cNvSpPr/>
      </dsp:nvSpPr>
      <dsp:spPr>
        <a:xfrm>
          <a:off x="3456373" y="648078"/>
          <a:ext cx="2402501" cy="843999"/>
        </a:xfrm>
        <a:prstGeom prst="roundRect">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just"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Flor</a:t>
          </a:r>
          <a:r>
            <a:rPr lang="es-ES" sz="2000" kern="1200" dirty="0" smtClean="0">
              <a:latin typeface="Times New Roman" panose="02020603050405020304" pitchFamily="18" charset="0"/>
              <a:cs typeface="Times New Roman" panose="02020603050405020304" pitchFamily="18" charset="0"/>
              <a:sym typeface="Wingdings" panose="05000000000000000000" pitchFamily="2" charset="2"/>
            </a:rPr>
            <a:t></a:t>
          </a:r>
          <a:r>
            <a:rPr lang="es-EC" sz="2000" kern="1200" dirty="0" smtClean="0">
              <a:latin typeface="Times New Roman" panose="02020603050405020304" pitchFamily="18" charset="0"/>
              <a:cs typeface="Times New Roman" panose="02020603050405020304" pitchFamily="18" charset="0"/>
            </a:rPr>
            <a:t>polinizada y fecundada</a:t>
          </a:r>
          <a:endParaRPr lang="es-EC" sz="2000" kern="1200" dirty="0">
            <a:latin typeface="Times New Roman" panose="02020603050405020304" pitchFamily="18" charset="0"/>
            <a:cs typeface="Times New Roman" panose="02020603050405020304" pitchFamily="18" charset="0"/>
          </a:endParaRPr>
        </a:p>
      </dsp:txBody>
      <dsp:txXfrm>
        <a:off x="3497574" y="689279"/>
        <a:ext cx="2320099" cy="761597"/>
      </dsp:txXfrm>
    </dsp:sp>
    <dsp:sp modelId="{B8743421-8F37-44D6-A603-8545BE1BF1EE}">
      <dsp:nvSpPr>
        <dsp:cNvPr id="0" name=""/>
        <dsp:cNvSpPr/>
      </dsp:nvSpPr>
      <dsp:spPr>
        <a:xfrm>
          <a:off x="6285735" y="2163629"/>
          <a:ext cx="2163395" cy="861179"/>
        </a:xfrm>
        <a:prstGeom prst="roundRect">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Fruto</a:t>
          </a:r>
          <a:r>
            <a:rPr lang="es-ES" sz="1800" kern="1200" dirty="0" smtClean="0">
              <a:latin typeface="Times New Roman" panose="02020603050405020304" pitchFamily="18" charset="0"/>
              <a:cs typeface="Times New Roman" panose="02020603050405020304" pitchFamily="18" charset="0"/>
              <a:sym typeface="Wingdings" panose="05000000000000000000" pitchFamily="2" charset="2"/>
            </a:rPr>
            <a:t>inicia su formación y desarrollo </a:t>
          </a:r>
          <a:r>
            <a:rPr lang="es-EC" sz="1800" kern="1200" dirty="0" smtClean="0">
              <a:latin typeface="Times New Roman" panose="02020603050405020304" pitchFamily="18" charset="0"/>
              <a:cs typeface="Times New Roman" panose="02020603050405020304" pitchFamily="18" charset="0"/>
            </a:rPr>
            <a:t> </a:t>
          </a:r>
          <a:endParaRPr lang="es-EC" sz="1800" kern="1200" dirty="0">
            <a:latin typeface="Times New Roman" panose="02020603050405020304" pitchFamily="18" charset="0"/>
            <a:cs typeface="Times New Roman" panose="02020603050405020304" pitchFamily="18" charset="0"/>
          </a:endParaRPr>
        </a:p>
      </dsp:txBody>
      <dsp:txXfrm>
        <a:off x="6327774" y="2205668"/>
        <a:ext cx="2079317" cy="777101"/>
      </dsp:txXfrm>
    </dsp:sp>
    <dsp:sp modelId="{A1C37A96-7966-4D6C-9EE2-F4ED04AB13BA}">
      <dsp:nvSpPr>
        <dsp:cNvPr id="0" name=""/>
        <dsp:cNvSpPr/>
      </dsp:nvSpPr>
      <dsp:spPr>
        <a:xfrm>
          <a:off x="3456377" y="3056421"/>
          <a:ext cx="2297300" cy="990769"/>
        </a:xfrm>
        <a:prstGeom prst="roundRect">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just"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Factores que afectan el amarre del fruto</a:t>
          </a:r>
          <a:endParaRPr lang="es-EC" sz="2000" kern="1200" dirty="0">
            <a:latin typeface="Times New Roman" panose="02020603050405020304" pitchFamily="18" charset="0"/>
            <a:cs typeface="Times New Roman" panose="02020603050405020304" pitchFamily="18" charset="0"/>
          </a:endParaRPr>
        </a:p>
      </dsp:txBody>
      <dsp:txXfrm>
        <a:off x="3504742" y="3104786"/>
        <a:ext cx="2200570" cy="894039"/>
      </dsp:txXfrm>
    </dsp:sp>
    <dsp:sp modelId="{1E9E1680-F29C-4308-8757-FBB45DE1E698}">
      <dsp:nvSpPr>
        <dsp:cNvPr id="0" name=""/>
        <dsp:cNvSpPr/>
      </dsp:nvSpPr>
      <dsp:spPr>
        <a:xfrm rot="1198275">
          <a:off x="5739219" y="4051339"/>
          <a:ext cx="480819" cy="0"/>
        </a:xfrm>
        <a:custGeom>
          <a:avLst/>
          <a:gdLst/>
          <a:ahLst/>
          <a:cxnLst/>
          <a:rect l="0" t="0" r="0" b="0"/>
          <a:pathLst>
            <a:path>
              <a:moveTo>
                <a:pt x="0" y="0"/>
              </a:moveTo>
              <a:lnTo>
                <a:pt x="480819"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A07437-391B-4CC4-BFAB-7125688EC79B}">
      <dsp:nvSpPr>
        <dsp:cNvPr id="0" name=""/>
        <dsp:cNvSpPr/>
      </dsp:nvSpPr>
      <dsp:spPr>
        <a:xfrm>
          <a:off x="6205581" y="4059608"/>
          <a:ext cx="2579396" cy="1085043"/>
        </a:xfrm>
        <a:prstGeom prst="roundRect">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Condiciones climáticas</a:t>
          </a:r>
          <a:r>
            <a:rPr lang="es-ES" sz="1600" kern="1200" dirty="0" smtClean="0">
              <a:latin typeface="Times New Roman" panose="02020603050405020304" pitchFamily="18" charset="0"/>
              <a:cs typeface="Times New Roman" panose="02020603050405020304" pitchFamily="18" charset="0"/>
              <a:sym typeface="Wingdings" panose="05000000000000000000" pitchFamily="2" charset="2"/>
            </a:rPr>
            <a:t> Luz, Temperatura, Radiación UV , Humedad Relativa </a:t>
          </a:r>
          <a:endParaRPr lang="es-EC" sz="1600" kern="1200" dirty="0">
            <a:latin typeface="Times New Roman" panose="02020603050405020304" pitchFamily="18" charset="0"/>
            <a:cs typeface="Times New Roman" panose="02020603050405020304" pitchFamily="18" charset="0"/>
          </a:endParaRPr>
        </a:p>
      </dsp:txBody>
      <dsp:txXfrm>
        <a:off x="6258548" y="4112575"/>
        <a:ext cx="2473462" cy="979109"/>
      </dsp:txXfrm>
    </dsp:sp>
    <dsp:sp modelId="{6E65FB79-8D47-4AE4-9047-16431C355551}">
      <dsp:nvSpPr>
        <dsp:cNvPr id="0" name=""/>
        <dsp:cNvSpPr/>
      </dsp:nvSpPr>
      <dsp:spPr>
        <a:xfrm rot="8803842">
          <a:off x="3623018" y="4115005"/>
          <a:ext cx="247236" cy="0"/>
        </a:xfrm>
        <a:custGeom>
          <a:avLst/>
          <a:gdLst/>
          <a:ahLst/>
          <a:cxnLst/>
          <a:rect l="0" t="0" r="0" b="0"/>
          <a:pathLst>
            <a:path>
              <a:moveTo>
                <a:pt x="0" y="0"/>
              </a:moveTo>
              <a:lnTo>
                <a:pt x="247236"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57F46B-4D03-4588-ACEB-6BE98E53E094}">
      <dsp:nvSpPr>
        <dsp:cNvPr id="0" name=""/>
        <dsp:cNvSpPr/>
      </dsp:nvSpPr>
      <dsp:spPr>
        <a:xfrm>
          <a:off x="1237177" y="4167690"/>
          <a:ext cx="2406101" cy="1608924"/>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Interacción entre la fisiología del cultivo</a:t>
          </a:r>
          <a:r>
            <a:rPr lang="es-ES" sz="1800" kern="1200" dirty="0" smtClean="0">
              <a:latin typeface="Times New Roman" panose="02020603050405020304" pitchFamily="18" charset="0"/>
              <a:cs typeface="Times New Roman" panose="02020603050405020304" pitchFamily="18" charset="0"/>
              <a:sym typeface="Wingdings" panose="05000000000000000000" pitchFamily="2" charset="2"/>
            </a:rPr>
            <a:t>viabilidad del polen, velocidad del crecimiento del tubo polínico</a:t>
          </a:r>
          <a:endParaRPr lang="es-EC" sz="1800" kern="1200" dirty="0">
            <a:latin typeface="Times New Roman" panose="02020603050405020304" pitchFamily="18" charset="0"/>
            <a:cs typeface="Times New Roman" panose="02020603050405020304" pitchFamily="18" charset="0"/>
          </a:endParaRPr>
        </a:p>
      </dsp:txBody>
      <dsp:txXfrm>
        <a:off x="1315718" y="4246231"/>
        <a:ext cx="2249019" cy="14518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913B2-95EA-4FA6-9F0A-8EBEDC4A20A8}">
      <dsp:nvSpPr>
        <dsp:cNvPr id="0" name=""/>
        <dsp:cNvSpPr/>
      </dsp:nvSpPr>
      <dsp:spPr>
        <a:xfrm>
          <a:off x="2882309" y="970346"/>
          <a:ext cx="203719" cy="892483"/>
        </a:xfrm>
        <a:custGeom>
          <a:avLst/>
          <a:gdLst/>
          <a:ahLst/>
          <a:cxnLst/>
          <a:rect l="0" t="0" r="0" b="0"/>
          <a:pathLst>
            <a:path>
              <a:moveTo>
                <a:pt x="0" y="0"/>
              </a:moveTo>
              <a:lnTo>
                <a:pt x="0" y="892483"/>
              </a:lnTo>
              <a:lnTo>
                <a:pt x="203719" y="89248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C5FBEE-B196-4CD2-BB67-FB90E5B8B8DD}">
      <dsp:nvSpPr>
        <dsp:cNvPr id="0" name=""/>
        <dsp:cNvSpPr/>
      </dsp:nvSpPr>
      <dsp:spPr>
        <a:xfrm>
          <a:off x="2678590" y="970346"/>
          <a:ext cx="203719" cy="892483"/>
        </a:xfrm>
        <a:custGeom>
          <a:avLst/>
          <a:gdLst/>
          <a:ahLst/>
          <a:cxnLst/>
          <a:rect l="0" t="0" r="0" b="0"/>
          <a:pathLst>
            <a:path>
              <a:moveTo>
                <a:pt x="203719" y="0"/>
              </a:moveTo>
              <a:lnTo>
                <a:pt x="203719" y="892483"/>
              </a:lnTo>
              <a:lnTo>
                <a:pt x="0" y="89248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66CEF5-851D-489F-92E7-37F1F8B45044}">
      <dsp:nvSpPr>
        <dsp:cNvPr id="0" name=""/>
        <dsp:cNvSpPr/>
      </dsp:nvSpPr>
      <dsp:spPr>
        <a:xfrm>
          <a:off x="1783103" y="5102933"/>
          <a:ext cx="377143" cy="766895"/>
        </a:xfrm>
        <a:custGeom>
          <a:avLst/>
          <a:gdLst/>
          <a:ahLst/>
          <a:cxnLst/>
          <a:rect l="0" t="0" r="0" b="0"/>
          <a:pathLst>
            <a:path>
              <a:moveTo>
                <a:pt x="0" y="0"/>
              </a:moveTo>
              <a:lnTo>
                <a:pt x="0" y="766895"/>
              </a:lnTo>
              <a:lnTo>
                <a:pt x="377143" y="766895"/>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7F2977-E61B-4936-A124-E83035D241C5}">
      <dsp:nvSpPr>
        <dsp:cNvPr id="0" name=""/>
        <dsp:cNvSpPr/>
      </dsp:nvSpPr>
      <dsp:spPr>
        <a:xfrm>
          <a:off x="2836589" y="3725404"/>
          <a:ext cx="91440" cy="407438"/>
        </a:xfrm>
        <a:custGeom>
          <a:avLst/>
          <a:gdLst/>
          <a:ahLst/>
          <a:cxnLst/>
          <a:rect l="0" t="0" r="0" b="0"/>
          <a:pathLst>
            <a:path>
              <a:moveTo>
                <a:pt x="45720" y="0"/>
              </a:moveTo>
              <a:lnTo>
                <a:pt x="45720" y="407438"/>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B0C441-48B6-4365-B517-6B2EE54A5AC0}">
      <dsp:nvSpPr>
        <dsp:cNvPr id="0" name=""/>
        <dsp:cNvSpPr/>
      </dsp:nvSpPr>
      <dsp:spPr>
        <a:xfrm>
          <a:off x="2836589" y="970346"/>
          <a:ext cx="91440" cy="1784966"/>
        </a:xfrm>
        <a:custGeom>
          <a:avLst/>
          <a:gdLst/>
          <a:ahLst/>
          <a:cxnLst/>
          <a:rect l="0" t="0" r="0" b="0"/>
          <a:pathLst>
            <a:path>
              <a:moveTo>
                <a:pt x="45720" y="0"/>
              </a:moveTo>
              <a:lnTo>
                <a:pt x="45720" y="178496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FB5A3B-8D98-4ABD-8240-83DC4142D735}">
      <dsp:nvSpPr>
        <dsp:cNvPr id="0" name=""/>
        <dsp:cNvSpPr/>
      </dsp:nvSpPr>
      <dsp:spPr>
        <a:xfrm>
          <a:off x="1508301" y="256"/>
          <a:ext cx="2748014" cy="970090"/>
        </a:xfrm>
        <a:prstGeom prst="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BORO </a:t>
          </a:r>
          <a:endParaRPr lang="es-EC" sz="2000" kern="1200" dirty="0">
            <a:latin typeface="Times New Roman" panose="02020603050405020304" pitchFamily="18" charset="0"/>
            <a:cs typeface="Times New Roman" panose="02020603050405020304" pitchFamily="18" charset="0"/>
          </a:endParaRPr>
        </a:p>
      </dsp:txBody>
      <dsp:txXfrm>
        <a:off x="1508301" y="256"/>
        <a:ext cx="2748014" cy="970090"/>
      </dsp:txXfrm>
    </dsp:sp>
    <dsp:sp modelId="{E3C7B680-2416-482A-BE72-9B4B4FDAC792}">
      <dsp:nvSpPr>
        <dsp:cNvPr id="0" name=""/>
        <dsp:cNvSpPr/>
      </dsp:nvSpPr>
      <dsp:spPr>
        <a:xfrm>
          <a:off x="1508301" y="2755313"/>
          <a:ext cx="2748014" cy="970090"/>
        </a:xfrm>
        <a:prstGeom prst="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Formación de frutos </a:t>
          </a:r>
          <a:endParaRPr lang="es-EC" sz="2000" kern="1200" dirty="0">
            <a:latin typeface="Times New Roman" panose="02020603050405020304" pitchFamily="18" charset="0"/>
            <a:cs typeface="Times New Roman" panose="02020603050405020304" pitchFamily="18" charset="0"/>
          </a:endParaRPr>
        </a:p>
      </dsp:txBody>
      <dsp:txXfrm>
        <a:off x="1508301" y="2755313"/>
        <a:ext cx="2748014" cy="970090"/>
      </dsp:txXfrm>
    </dsp:sp>
    <dsp:sp modelId="{AF6A6FAD-FE05-4CBE-A7B3-CB96268065EB}">
      <dsp:nvSpPr>
        <dsp:cNvPr id="0" name=""/>
        <dsp:cNvSpPr/>
      </dsp:nvSpPr>
      <dsp:spPr>
        <a:xfrm>
          <a:off x="1508301" y="4132842"/>
          <a:ext cx="2748014" cy="970090"/>
        </a:xfrm>
        <a:prstGeom prst="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Doble fecundación </a:t>
          </a:r>
        </a:p>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Fluido estigmático (boro +azúcar) </a:t>
          </a:r>
          <a:endParaRPr lang="es-EC" sz="2000" kern="1200" dirty="0">
            <a:latin typeface="Times New Roman" panose="02020603050405020304" pitchFamily="18" charset="0"/>
            <a:cs typeface="Times New Roman" panose="02020603050405020304" pitchFamily="18" charset="0"/>
          </a:endParaRPr>
        </a:p>
      </dsp:txBody>
      <dsp:txXfrm>
        <a:off x="1508301" y="4132842"/>
        <a:ext cx="2748014" cy="970090"/>
      </dsp:txXfrm>
    </dsp:sp>
    <dsp:sp modelId="{DDE7A74F-3F04-41F7-B192-333C108CE625}">
      <dsp:nvSpPr>
        <dsp:cNvPr id="0" name=""/>
        <dsp:cNvSpPr/>
      </dsp:nvSpPr>
      <dsp:spPr>
        <a:xfrm>
          <a:off x="2160246" y="5384783"/>
          <a:ext cx="3588675" cy="970090"/>
        </a:xfrm>
        <a:prstGeom prst="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Propicia</a:t>
          </a:r>
          <a:r>
            <a:rPr lang="es-ES" sz="2000" kern="1200" dirty="0" smtClean="0">
              <a:latin typeface="Times New Roman" panose="02020603050405020304" pitchFamily="18" charset="0"/>
              <a:cs typeface="Times New Roman" panose="02020603050405020304" pitchFamily="18" charset="0"/>
              <a:sym typeface="Wingdings" panose="05000000000000000000" pitchFamily="2" charset="2"/>
            </a:rPr>
            <a:t></a:t>
          </a:r>
          <a:r>
            <a:rPr lang="es-EC" sz="2000" kern="1200" dirty="0" smtClean="0">
              <a:latin typeface="Times New Roman" panose="02020603050405020304" pitchFamily="18" charset="0"/>
              <a:cs typeface="Times New Roman" panose="02020603050405020304" pitchFamily="18" charset="0"/>
            </a:rPr>
            <a:t>Germinación de polen</a:t>
          </a:r>
        </a:p>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Formación del tubo polínico </a:t>
          </a:r>
          <a:endParaRPr lang="es-EC" sz="2000" kern="1200" dirty="0">
            <a:latin typeface="Times New Roman" panose="02020603050405020304" pitchFamily="18" charset="0"/>
            <a:cs typeface="Times New Roman" panose="02020603050405020304" pitchFamily="18" charset="0"/>
          </a:endParaRPr>
        </a:p>
      </dsp:txBody>
      <dsp:txXfrm>
        <a:off x="2160246" y="5384783"/>
        <a:ext cx="3588675" cy="970090"/>
      </dsp:txXfrm>
    </dsp:sp>
    <dsp:sp modelId="{6DE5CD73-6986-4F21-8CC7-9558497E06C5}">
      <dsp:nvSpPr>
        <dsp:cNvPr id="0" name=""/>
        <dsp:cNvSpPr/>
      </dsp:nvSpPr>
      <dsp:spPr>
        <a:xfrm>
          <a:off x="646677" y="1377784"/>
          <a:ext cx="2031913" cy="970090"/>
        </a:xfrm>
        <a:prstGeom prst="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Microelemento</a:t>
          </a:r>
          <a:endParaRPr lang="es-EC" sz="2000" kern="1200" dirty="0">
            <a:latin typeface="Times New Roman" panose="02020603050405020304" pitchFamily="18" charset="0"/>
            <a:cs typeface="Times New Roman" panose="02020603050405020304" pitchFamily="18" charset="0"/>
          </a:endParaRPr>
        </a:p>
      </dsp:txBody>
      <dsp:txXfrm>
        <a:off x="646677" y="1377784"/>
        <a:ext cx="2031913" cy="970090"/>
      </dsp:txXfrm>
    </dsp:sp>
    <dsp:sp modelId="{1BF700DD-5A14-4F59-A2B1-0C1A9F9FB117}">
      <dsp:nvSpPr>
        <dsp:cNvPr id="0" name=""/>
        <dsp:cNvSpPr/>
      </dsp:nvSpPr>
      <dsp:spPr>
        <a:xfrm>
          <a:off x="3086028" y="1377784"/>
          <a:ext cx="2748014" cy="970090"/>
        </a:xfrm>
        <a:prstGeom prst="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Desarrollo armonioso de las plantas </a:t>
          </a:r>
          <a:endParaRPr lang="es-EC" sz="2000" kern="1200" dirty="0">
            <a:latin typeface="Times New Roman" panose="02020603050405020304" pitchFamily="18" charset="0"/>
            <a:cs typeface="Times New Roman" panose="02020603050405020304" pitchFamily="18" charset="0"/>
          </a:endParaRPr>
        </a:p>
      </dsp:txBody>
      <dsp:txXfrm>
        <a:off x="3086028" y="1377784"/>
        <a:ext cx="2748014" cy="9700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CA1FE-BBA9-4DBF-8F2B-50083CE8099F}">
      <dsp:nvSpPr>
        <dsp:cNvPr id="0" name=""/>
        <dsp:cNvSpPr/>
      </dsp:nvSpPr>
      <dsp:spPr>
        <a:xfrm>
          <a:off x="5836773" y="3066428"/>
          <a:ext cx="91440" cy="598498"/>
        </a:xfrm>
        <a:custGeom>
          <a:avLst/>
          <a:gdLst/>
          <a:ahLst/>
          <a:cxnLst/>
          <a:rect l="0" t="0" r="0" b="0"/>
          <a:pathLst>
            <a:path>
              <a:moveTo>
                <a:pt x="45720" y="0"/>
              </a:moveTo>
              <a:lnTo>
                <a:pt x="45720" y="598498"/>
              </a:lnTo>
              <a:lnTo>
                <a:pt x="73815" y="59849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0DD318-8A1E-47F4-9870-E2945813ECEA}">
      <dsp:nvSpPr>
        <dsp:cNvPr id="0" name=""/>
        <dsp:cNvSpPr/>
      </dsp:nvSpPr>
      <dsp:spPr>
        <a:xfrm>
          <a:off x="3516282" y="1822788"/>
          <a:ext cx="2865553" cy="600230"/>
        </a:xfrm>
        <a:custGeom>
          <a:avLst/>
          <a:gdLst/>
          <a:ahLst/>
          <a:cxnLst/>
          <a:rect l="0" t="0" r="0" b="0"/>
          <a:pathLst>
            <a:path>
              <a:moveTo>
                <a:pt x="0" y="0"/>
              </a:moveTo>
              <a:lnTo>
                <a:pt x="0" y="331728"/>
              </a:lnTo>
              <a:lnTo>
                <a:pt x="2865553" y="331728"/>
              </a:lnTo>
              <a:lnTo>
                <a:pt x="2865553" y="60023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E50959-C1A4-4614-B686-EC961AF887A2}">
      <dsp:nvSpPr>
        <dsp:cNvPr id="0" name=""/>
        <dsp:cNvSpPr/>
      </dsp:nvSpPr>
      <dsp:spPr>
        <a:xfrm>
          <a:off x="2900927" y="3080556"/>
          <a:ext cx="96563" cy="744429"/>
        </a:xfrm>
        <a:custGeom>
          <a:avLst/>
          <a:gdLst/>
          <a:ahLst/>
          <a:cxnLst/>
          <a:rect l="0" t="0" r="0" b="0"/>
          <a:pathLst>
            <a:path>
              <a:moveTo>
                <a:pt x="0" y="0"/>
              </a:moveTo>
              <a:lnTo>
                <a:pt x="0" y="744429"/>
              </a:lnTo>
              <a:lnTo>
                <a:pt x="96563" y="7444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3EACFE-85B4-4FC2-8BCB-6E7DB1AFA05A}">
      <dsp:nvSpPr>
        <dsp:cNvPr id="0" name=""/>
        <dsp:cNvSpPr/>
      </dsp:nvSpPr>
      <dsp:spPr>
        <a:xfrm>
          <a:off x="3347388" y="1822788"/>
          <a:ext cx="168894" cy="600230"/>
        </a:xfrm>
        <a:custGeom>
          <a:avLst/>
          <a:gdLst/>
          <a:ahLst/>
          <a:cxnLst/>
          <a:rect l="0" t="0" r="0" b="0"/>
          <a:pathLst>
            <a:path>
              <a:moveTo>
                <a:pt x="168894" y="0"/>
              </a:moveTo>
              <a:lnTo>
                <a:pt x="168894" y="331728"/>
              </a:lnTo>
              <a:lnTo>
                <a:pt x="0" y="331728"/>
              </a:lnTo>
              <a:lnTo>
                <a:pt x="0" y="60023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8356E5-12D2-4A9E-85F4-6B77DE9F1D16}">
      <dsp:nvSpPr>
        <dsp:cNvPr id="0" name=""/>
        <dsp:cNvSpPr/>
      </dsp:nvSpPr>
      <dsp:spPr>
        <a:xfrm>
          <a:off x="127200" y="3075825"/>
          <a:ext cx="207692" cy="579306"/>
        </a:xfrm>
        <a:custGeom>
          <a:avLst/>
          <a:gdLst/>
          <a:ahLst/>
          <a:cxnLst/>
          <a:rect l="0" t="0" r="0" b="0"/>
          <a:pathLst>
            <a:path>
              <a:moveTo>
                <a:pt x="0" y="0"/>
              </a:moveTo>
              <a:lnTo>
                <a:pt x="0" y="579306"/>
              </a:lnTo>
              <a:lnTo>
                <a:pt x="207692" y="57930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9BD92-2CDC-4C5E-9A71-611BAA8AF224}">
      <dsp:nvSpPr>
        <dsp:cNvPr id="0" name=""/>
        <dsp:cNvSpPr/>
      </dsp:nvSpPr>
      <dsp:spPr>
        <a:xfrm>
          <a:off x="634542" y="1822788"/>
          <a:ext cx="2881740" cy="600230"/>
        </a:xfrm>
        <a:custGeom>
          <a:avLst/>
          <a:gdLst/>
          <a:ahLst/>
          <a:cxnLst/>
          <a:rect l="0" t="0" r="0" b="0"/>
          <a:pathLst>
            <a:path>
              <a:moveTo>
                <a:pt x="2881740" y="0"/>
              </a:moveTo>
              <a:lnTo>
                <a:pt x="2881740" y="331728"/>
              </a:lnTo>
              <a:lnTo>
                <a:pt x="0" y="331728"/>
              </a:lnTo>
              <a:lnTo>
                <a:pt x="0" y="60023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5AD8AE-90B8-47FE-8AC9-2651E31F66D7}">
      <dsp:nvSpPr>
        <dsp:cNvPr id="0" name=""/>
        <dsp:cNvSpPr/>
      </dsp:nvSpPr>
      <dsp:spPr>
        <a:xfrm>
          <a:off x="2080574" y="544206"/>
          <a:ext cx="2871415" cy="1278582"/>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just"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ESTADOS FENOLÓGICOS DE FLORACIÓN</a:t>
          </a:r>
          <a:endParaRPr lang="es-EC" sz="2000" kern="1200" dirty="0">
            <a:latin typeface="Times New Roman" panose="02020603050405020304" pitchFamily="18" charset="0"/>
            <a:cs typeface="Times New Roman" panose="02020603050405020304" pitchFamily="18" charset="0"/>
          </a:endParaRPr>
        </a:p>
      </dsp:txBody>
      <dsp:txXfrm>
        <a:off x="2080574" y="544206"/>
        <a:ext cx="2871415" cy="1278582"/>
      </dsp:txXfrm>
    </dsp:sp>
    <dsp:sp modelId="{6B6F7E12-BAA6-49A3-9A67-ACC68BB9C311}">
      <dsp:nvSpPr>
        <dsp:cNvPr id="0" name=""/>
        <dsp:cNvSpPr/>
      </dsp:nvSpPr>
      <dsp:spPr>
        <a:xfrm>
          <a:off x="365" y="2423019"/>
          <a:ext cx="1268354" cy="65280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Estadio 1 </a:t>
          </a:r>
          <a:endParaRPr lang="es-EC" sz="2000" kern="1200" dirty="0">
            <a:latin typeface="Times New Roman" panose="02020603050405020304" pitchFamily="18" charset="0"/>
            <a:cs typeface="Times New Roman" panose="02020603050405020304" pitchFamily="18" charset="0"/>
          </a:endParaRPr>
        </a:p>
      </dsp:txBody>
      <dsp:txXfrm>
        <a:off x="365" y="2423019"/>
        <a:ext cx="1268354" cy="652806"/>
      </dsp:txXfrm>
    </dsp:sp>
    <dsp:sp modelId="{A5A203D9-A1C1-4FF5-BAD3-FCB6AAAE8BE6}">
      <dsp:nvSpPr>
        <dsp:cNvPr id="0" name=""/>
        <dsp:cNvSpPr/>
      </dsp:nvSpPr>
      <dsp:spPr>
        <a:xfrm>
          <a:off x="334893" y="3380396"/>
          <a:ext cx="2213891" cy="549470"/>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Primeras flores abiertas </a:t>
          </a:r>
          <a:endParaRPr lang="es-EC" sz="2000" kern="1200" dirty="0">
            <a:latin typeface="Times New Roman" panose="02020603050405020304" pitchFamily="18" charset="0"/>
            <a:cs typeface="Times New Roman" panose="02020603050405020304" pitchFamily="18" charset="0"/>
          </a:endParaRPr>
        </a:p>
      </dsp:txBody>
      <dsp:txXfrm>
        <a:off x="334893" y="3380396"/>
        <a:ext cx="2213891" cy="549470"/>
      </dsp:txXfrm>
    </dsp:sp>
    <dsp:sp modelId="{38337707-81FB-4CE7-BCE2-B3AE0C2C20ED}">
      <dsp:nvSpPr>
        <dsp:cNvPr id="0" name=""/>
        <dsp:cNvSpPr/>
      </dsp:nvSpPr>
      <dsp:spPr>
        <a:xfrm>
          <a:off x="2789312" y="2423019"/>
          <a:ext cx="1116151" cy="65753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Estadio 2</a:t>
          </a:r>
          <a:endParaRPr lang="es-EC" sz="2000" kern="1200" dirty="0">
            <a:latin typeface="Times New Roman" panose="02020603050405020304" pitchFamily="18" charset="0"/>
            <a:cs typeface="Times New Roman" panose="02020603050405020304" pitchFamily="18" charset="0"/>
          </a:endParaRPr>
        </a:p>
      </dsp:txBody>
      <dsp:txXfrm>
        <a:off x="2789312" y="2423019"/>
        <a:ext cx="1116151" cy="657536"/>
      </dsp:txXfrm>
    </dsp:sp>
    <dsp:sp modelId="{31D68087-917E-4C66-89E3-CC112449A344}">
      <dsp:nvSpPr>
        <dsp:cNvPr id="0" name=""/>
        <dsp:cNvSpPr/>
      </dsp:nvSpPr>
      <dsp:spPr>
        <a:xfrm>
          <a:off x="2997491" y="3380396"/>
          <a:ext cx="2464391" cy="889177"/>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Alrededor de 10% de flores abiertas del estolón  </a:t>
          </a:r>
          <a:endParaRPr lang="es-EC" sz="2000" kern="1200" dirty="0">
            <a:latin typeface="Times New Roman" panose="02020603050405020304" pitchFamily="18" charset="0"/>
            <a:cs typeface="Times New Roman" panose="02020603050405020304" pitchFamily="18" charset="0"/>
          </a:endParaRPr>
        </a:p>
      </dsp:txBody>
      <dsp:txXfrm>
        <a:off x="2997491" y="3380396"/>
        <a:ext cx="2464391" cy="889177"/>
      </dsp:txXfrm>
    </dsp:sp>
    <dsp:sp modelId="{E9B67570-91C7-4E71-87B9-B58D3003F08D}">
      <dsp:nvSpPr>
        <dsp:cNvPr id="0" name=""/>
        <dsp:cNvSpPr/>
      </dsp:nvSpPr>
      <dsp:spPr>
        <a:xfrm>
          <a:off x="5757657" y="2423019"/>
          <a:ext cx="1248357" cy="64340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Estadio 3 </a:t>
          </a:r>
          <a:endParaRPr lang="es-EC" sz="2000" kern="1200" dirty="0">
            <a:latin typeface="Times New Roman" panose="02020603050405020304" pitchFamily="18" charset="0"/>
            <a:cs typeface="Times New Roman" panose="02020603050405020304" pitchFamily="18" charset="0"/>
          </a:endParaRPr>
        </a:p>
      </dsp:txBody>
      <dsp:txXfrm>
        <a:off x="5757657" y="2423019"/>
        <a:ext cx="1248357" cy="643408"/>
      </dsp:txXfrm>
    </dsp:sp>
    <dsp:sp modelId="{F71E84A4-5C1F-46A5-BB8D-5B76D512238E}">
      <dsp:nvSpPr>
        <dsp:cNvPr id="0" name=""/>
        <dsp:cNvSpPr/>
      </dsp:nvSpPr>
      <dsp:spPr>
        <a:xfrm>
          <a:off x="5910588" y="3380396"/>
          <a:ext cx="2402405" cy="56905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Plena floración, caen los primeros pétalos </a:t>
          </a:r>
          <a:endParaRPr lang="es-EC" sz="2000" kern="1200" dirty="0">
            <a:latin typeface="Times New Roman" panose="02020603050405020304" pitchFamily="18" charset="0"/>
            <a:cs typeface="Times New Roman" panose="02020603050405020304" pitchFamily="18" charset="0"/>
          </a:endParaRPr>
        </a:p>
      </dsp:txBody>
      <dsp:txXfrm>
        <a:off x="5910588" y="3380396"/>
        <a:ext cx="2402405" cy="569058"/>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32" tIns="45716" rIns="91432" bIns="45716"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32" tIns="45716" rIns="91432" bIns="45716" rtlCol="0"/>
          <a:lstStyle>
            <a:lvl1pPr algn="r">
              <a:defRPr sz="1200"/>
            </a:lvl1pPr>
          </a:lstStyle>
          <a:p>
            <a:fld id="{904687E2-5C63-4DEC-B8F3-46B129686C1F}" type="datetimeFigureOut">
              <a:rPr lang="es-ES" smtClean="0"/>
              <a:t>21/03/2018</a:t>
            </a:fld>
            <a:endParaRPr lang="es-ES"/>
          </a:p>
        </p:txBody>
      </p:sp>
      <p:sp>
        <p:nvSpPr>
          <p:cNvPr id="4" name="3 Marcador de imagen de diapositiva"/>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lIns="91432" tIns="45716" rIns="91432" bIns="45716"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32" tIns="45716" rIns="91432" bIns="45716"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32" tIns="45716" rIns="91432" bIns="45716"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32" tIns="45716" rIns="91432" bIns="45716" rtlCol="0" anchor="b"/>
          <a:lstStyle>
            <a:lvl1pPr algn="r">
              <a:defRPr sz="1200"/>
            </a:lvl1pPr>
          </a:lstStyle>
          <a:p>
            <a:fld id="{E364F5A6-DEC0-420A-B8E8-CC359FBFA549}" type="slidenum">
              <a:rPr lang="es-ES" smtClean="0"/>
              <a:t>‹Nº›</a:t>
            </a:fld>
            <a:endParaRPr lang="es-ES"/>
          </a:p>
        </p:txBody>
      </p:sp>
    </p:spTree>
    <p:extLst>
      <p:ext uri="{BB962C8B-B14F-4D97-AF65-F5344CB8AC3E}">
        <p14:creationId xmlns:p14="http://schemas.microsoft.com/office/powerpoint/2010/main" val="978614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E903C83-67B8-482C-939E-E477852B9F89}" type="slidenum">
              <a:rPr lang="es-ES" smtClean="0">
                <a:solidFill>
                  <a:prstClr val="black"/>
                </a:solidFill>
              </a:rPr>
              <a:pPr/>
              <a:t>2</a:t>
            </a:fld>
            <a:endParaRPr lang="es-ES" dirty="0">
              <a:solidFill>
                <a:prstClr val="black"/>
              </a:solidFill>
            </a:endParaRPr>
          </a:p>
        </p:txBody>
      </p:sp>
    </p:spTree>
    <p:extLst>
      <p:ext uri="{BB962C8B-B14F-4D97-AF65-F5344CB8AC3E}">
        <p14:creationId xmlns:p14="http://schemas.microsoft.com/office/powerpoint/2010/main" val="4154407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E903C83-67B8-482C-939E-E477852B9F89}" type="slidenum">
              <a:rPr lang="es-ES" smtClean="0">
                <a:solidFill>
                  <a:prstClr val="black"/>
                </a:solidFill>
              </a:rPr>
              <a:pPr/>
              <a:t>6</a:t>
            </a:fld>
            <a:endParaRPr lang="es-ES" dirty="0">
              <a:solidFill>
                <a:prstClr val="black"/>
              </a:solidFill>
            </a:endParaRPr>
          </a:p>
        </p:txBody>
      </p:sp>
    </p:spTree>
    <p:extLst>
      <p:ext uri="{BB962C8B-B14F-4D97-AF65-F5344CB8AC3E}">
        <p14:creationId xmlns:p14="http://schemas.microsoft.com/office/powerpoint/2010/main" val="2559450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E903C83-67B8-482C-939E-E477852B9F89}" type="slidenum">
              <a:rPr lang="es-ES" smtClean="0">
                <a:solidFill>
                  <a:prstClr val="black"/>
                </a:solidFill>
              </a:rPr>
              <a:pPr/>
              <a:t>7</a:t>
            </a:fld>
            <a:endParaRPr lang="es-ES" dirty="0">
              <a:solidFill>
                <a:prstClr val="black"/>
              </a:solidFill>
            </a:endParaRPr>
          </a:p>
        </p:txBody>
      </p:sp>
    </p:spTree>
    <p:extLst>
      <p:ext uri="{BB962C8B-B14F-4D97-AF65-F5344CB8AC3E}">
        <p14:creationId xmlns:p14="http://schemas.microsoft.com/office/powerpoint/2010/main" val="3920401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E903C83-67B8-482C-939E-E477852B9F89}" type="slidenum">
              <a:rPr lang="es-ES" smtClean="0">
                <a:solidFill>
                  <a:prstClr val="black"/>
                </a:solidFill>
              </a:rPr>
              <a:pPr/>
              <a:t>8</a:t>
            </a:fld>
            <a:endParaRPr lang="es-ES" dirty="0">
              <a:solidFill>
                <a:prstClr val="black"/>
              </a:solidFill>
            </a:endParaRPr>
          </a:p>
        </p:txBody>
      </p:sp>
    </p:spTree>
    <p:extLst>
      <p:ext uri="{BB962C8B-B14F-4D97-AF65-F5344CB8AC3E}">
        <p14:creationId xmlns:p14="http://schemas.microsoft.com/office/powerpoint/2010/main" val="2929652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E903C83-67B8-482C-939E-E477852B9F89}" type="slidenum">
              <a:rPr lang="es-ES" smtClean="0">
                <a:solidFill>
                  <a:prstClr val="black"/>
                </a:solidFill>
              </a:rPr>
              <a:pPr/>
              <a:t>11</a:t>
            </a:fld>
            <a:endParaRPr lang="es-ES" dirty="0">
              <a:solidFill>
                <a:prstClr val="black"/>
              </a:solidFill>
            </a:endParaRPr>
          </a:p>
        </p:txBody>
      </p:sp>
    </p:spTree>
    <p:extLst>
      <p:ext uri="{BB962C8B-B14F-4D97-AF65-F5344CB8AC3E}">
        <p14:creationId xmlns:p14="http://schemas.microsoft.com/office/powerpoint/2010/main" val="3218676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64F5A6-DEC0-420A-B8E8-CC359FBFA549}" type="slidenum">
              <a:rPr lang="es-ES" smtClean="0"/>
              <a:t>16</a:t>
            </a:fld>
            <a:endParaRPr lang="es-ES"/>
          </a:p>
        </p:txBody>
      </p:sp>
    </p:spTree>
    <p:extLst>
      <p:ext uri="{BB962C8B-B14F-4D97-AF65-F5344CB8AC3E}">
        <p14:creationId xmlns:p14="http://schemas.microsoft.com/office/powerpoint/2010/main" val="48924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64F5A6-DEC0-420A-B8E8-CC359FBFA549}" type="slidenum">
              <a:rPr lang="es-ES" smtClean="0"/>
              <a:t>19</a:t>
            </a:fld>
            <a:endParaRPr lang="es-ES"/>
          </a:p>
        </p:txBody>
      </p:sp>
    </p:spTree>
    <p:extLst>
      <p:ext uri="{BB962C8B-B14F-4D97-AF65-F5344CB8AC3E}">
        <p14:creationId xmlns:p14="http://schemas.microsoft.com/office/powerpoint/2010/main" val="594370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4CA91008-A258-42D8-AC55-3BEE31EEE062}" type="datetimeFigureOut">
              <a:rPr lang="es-ES" smtClean="0"/>
              <a:t>21/03/2018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945FBA3-9710-4931-9A00-085710123E9E}" type="slidenum">
              <a:rPr lang="es-ES" smtClean="0"/>
              <a:t>‹Nº›</a:t>
            </a:fld>
            <a:endParaRPr lang="es-ES"/>
          </a:p>
        </p:txBody>
      </p:sp>
    </p:spTree>
    <p:extLst>
      <p:ext uri="{BB962C8B-B14F-4D97-AF65-F5344CB8AC3E}">
        <p14:creationId xmlns:p14="http://schemas.microsoft.com/office/powerpoint/2010/main" val="3735291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4CA91008-A258-42D8-AC55-3BEE31EEE062}" type="datetimeFigureOut">
              <a:rPr lang="es-ES" smtClean="0"/>
              <a:t>21/03/2018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945FBA3-9710-4931-9A00-085710123E9E}" type="slidenum">
              <a:rPr lang="es-ES" smtClean="0"/>
              <a:t>‹Nº›</a:t>
            </a:fld>
            <a:endParaRPr lang="es-ES"/>
          </a:p>
        </p:txBody>
      </p:sp>
    </p:spTree>
    <p:extLst>
      <p:ext uri="{BB962C8B-B14F-4D97-AF65-F5344CB8AC3E}">
        <p14:creationId xmlns:p14="http://schemas.microsoft.com/office/powerpoint/2010/main" val="938466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4CA91008-A258-42D8-AC55-3BEE31EEE062}" type="datetimeFigureOut">
              <a:rPr lang="es-ES" smtClean="0"/>
              <a:t>21/03/2018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945FBA3-9710-4931-9A00-085710123E9E}" type="slidenum">
              <a:rPr lang="es-ES" smtClean="0"/>
              <a:t>‹Nº›</a:t>
            </a:fld>
            <a:endParaRPr lang="es-ES"/>
          </a:p>
        </p:txBody>
      </p:sp>
    </p:spTree>
    <p:extLst>
      <p:ext uri="{BB962C8B-B14F-4D97-AF65-F5344CB8AC3E}">
        <p14:creationId xmlns:p14="http://schemas.microsoft.com/office/powerpoint/2010/main" val="4061045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0EA218C-0B98-4340-AA6F-AC829EF5B70C}" type="datetimeFigureOut">
              <a:rPr lang="es-ES" smtClean="0">
                <a:solidFill>
                  <a:prstClr val="black">
                    <a:tint val="75000"/>
                  </a:prstClr>
                </a:solidFill>
              </a:rPr>
              <a:pPr/>
              <a:t>21/03/2018</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2A42565-9DDD-4866-9842-EE71410FA27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934110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0EA218C-0B98-4340-AA6F-AC829EF5B70C}" type="datetimeFigureOut">
              <a:rPr lang="es-ES" smtClean="0">
                <a:solidFill>
                  <a:prstClr val="black">
                    <a:tint val="75000"/>
                  </a:prstClr>
                </a:solidFill>
              </a:rPr>
              <a:pPr/>
              <a:t>21/03/2018</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2A42565-9DDD-4866-9842-EE71410FA27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197102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0EA218C-0B98-4340-AA6F-AC829EF5B70C}" type="datetimeFigureOut">
              <a:rPr lang="es-ES" smtClean="0">
                <a:solidFill>
                  <a:prstClr val="black">
                    <a:tint val="75000"/>
                  </a:prstClr>
                </a:solidFill>
              </a:rPr>
              <a:pPr/>
              <a:t>21/03/2018</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2A42565-9DDD-4866-9842-EE71410FA27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012863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0EA218C-0B98-4340-AA6F-AC829EF5B70C}" type="datetimeFigureOut">
              <a:rPr lang="es-ES" smtClean="0">
                <a:solidFill>
                  <a:prstClr val="black">
                    <a:tint val="75000"/>
                  </a:prstClr>
                </a:solidFill>
              </a:rPr>
              <a:pPr/>
              <a:t>21/03/2018</a:t>
            </a:fld>
            <a:endParaRPr lang="es-ES" dirty="0">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2A42565-9DDD-4866-9842-EE71410FA27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3999264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0EA218C-0B98-4340-AA6F-AC829EF5B70C}" type="datetimeFigureOut">
              <a:rPr lang="es-ES" smtClean="0">
                <a:solidFill>
                  <a:prstClr val="black">
                    <a:tint val="75000"/>
                  </a:prstClr>
                </a:solidFill>
              </a:rPr>
              <a:pPr/>
              <a:t>21/03/2018</a:t>
            </a:fld>
            <a:endParaRPr lang="es-ES" dirty="0">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D2A42565-9DDD-4866-9842-EE71410FA27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3422453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0EA218C-0B98-4340-AA6F-AC829EF5B70C}" type="datetimeFigureOut">
              <a:rPr lang="es-ES" smtClean="0">
                <a:solidFill>
                  <a:prstClr val="black">
                    <a:tint val="75000"/>
                  </a:prstClr>
                </a:solidFill>
              </a:rPr>
              <a:pPr/>
              <a:t>21/03/2018</a:t>
            </a:fld>
            <a:endParaRPr lang="es-ES" dirty="0">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D2A42565-9DDD-4866-9842-EE71410FA27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773242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0EA218C-0B98-4340-AA6F-AC829EF5B70C}" type="datetimeFigureOut">
              <a:rPr lang="es-ES" smtClean="0">
                <a:solidFill>
                  <a:prstClr val="black">
                    <a:tint val="75000"/>
                  </a:prstClr>
                </a:solidFill>
              </a:rPr>
              <a:pPr/>
              <a:t>21/03/2018</a:t>
            </a:fld>
            <a:endParaRPr lang="es-ES" dirty="0">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D2A42565-9DDD-4866-9842-EE71410FA27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11670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0EA218C-0B98-4340-AA6F-AC829EF5B70C}" type="datetimeFigureOut">
              <a:rPr lang="es-ES" smtClean="0">
                <a:solidFill>
                  <a:prstClr val="black">
                    <a:tint val="75000"/>
                  </a:prstClr>
                </a:solidFill>
              </a:rPr>
              <a:pPr/>
              <a:t>21/03/2018</a:t>
            </a:fld>
            <a:endParaRPr lang="es-ES" dirty="0">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2A42565-9DDD-4866-9842-EE71410FA27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37385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4CA91008-A258-42D8-AC55-3BEE31EEE062}" type="datetimeFigureOut">
              <a:rPr lang="es-ES" smtClean="0"/>
              <a:t>21/03/2018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945FBA3-9710-4931-9A00-085710123E9E}" type="slidenum">
              <a:rPr lang="es-ES" smtClean="0"/>
              <a:t>‹Nº›</a:t>
            </a:fld>
            <a:endParaRPr lang="es-ES"/>
          </a:p>
        </p:txBody>
      </p:sp>
    </p:spTree>
    <p:extLst>
      <p:ext uri="{BB962C8B-B14F-4D97-AF65-F5344CB8AC3E}">
        <p14:creationId xmlns:p14="http://schemas.microsoft.com/office/powerpoint/2010/main" val="1180332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0EA218C-0B98-4340-AA6F-AC829EF5B70C}" type="datetimeFigureOut">
              <a:rPr lang="es-ES" smtClean="0">
                <a:solidFill>
                  <a:prstClr val="black">
                    <a:tint val="75000"/>
                  </a:prstClr>
                </a:solidFill>
              </a:rPr>
              <a:pPr/>
              <a:t>21/03/2018</a:t>
            </a:fld>
            <a:endParaRPr lang="es-ES" dirty="0">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2A42565-9DDD-4866-9842-EE71410FA27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3519145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0EA218C-0B98-4340-AA6F-AC829EF5B70C}" type="datetimeFigureOut">
              <a:rPr lang="es-ES" smtClean="0">
                <a:solidFill>
                  <a:prstClr val="black">
                    <a:tint val="75000"/>
                  </a:prstClr>
                </a:solidFill>
              </a:rPr>
              <a:pPr/>
              <a:t>21/03/2018</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2A42565-9DDD-4866-9842-EE71410FA27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474005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0EA218C-0B98-4340-AA6F-AC829EF5B70C}" type="datetimeFigureOut">
              <a:rPr lang="es-ES" smtClean="0">
                <a:solidFill>
                  <a:prstClr val="black">
                    <a:tint val="75000"/>
                  </a:prstClr>
                </a:solidFill>
              </a:rPr>
              <a:pPr/>
              <a:t>21/03/2018</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2A42565-9DDD-4866-9842-EE71410FA27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14686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
        <p:nvSpPr>
          <p:cNvPr id="17432"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fontAlgn="base">
              <a:spcBef>
                <a:spcPct val="0"/>
              </a:spcBef>
              <a:spcAft>
                <a:spcPct val="0"/>
              </a:spcAft>
            </a:pPr>
            <a:endParaRPr lang="es-ES" sz="1400" dirty="0">
              <a:solidFill>
                <a:prstClr val="black"/>
              </a:solidFill>
              <a:latin typeface="Arial" charset="0"/>
            </a:endParaRPr>
          </a:p>
        </p:txBody>
      </p:sp>
      <p:sp>
        <p:nvSpPr>
          <p:cNvPr id="17433"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fontAlgn="base">
              <a:spcBef>
                <a:spcPct val="0"/>
              </a:spcBef>
              <a:spcAft>
                <a:spcPct val="0"/>
              </a:spcAft>
            </a:pPr>
            <a:endParaRPr lang="es-ES" sz="1400" dirty="0">
              <a:solidFill>
                <a:prstClr val="black"/>
              </a:solidFill>
              <a:latin typeface="Arial" charset="0"/>
            </a:endParaRPr>
          </a:p>
        </p:txBody>
      </p:sp>
      <p:sp>
        <p:nvSpPr>
          <p:cNvPr id="17434"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fontAlgn="base">
              <a:spcBef>
                <a:spcPct val="0"/>
              </a:spcBef>
              <a:spcAft>
                <a:spcPct val="0"/>
              </a:spcAft>
            </a:pPr>
            <a:endParaRPr lang="es-ES" sz="1400" dirty="0">
              <a:solidFill>
                <a:prstClr val="black"/>
              </a:solidFill>
              <a:latin typeface="Arial" charset="0"/>
            </a:endParaRPr>
          </a:p>
        </p:txBody>
      </p:sp>
      <p:sp>
        <p:nvSpPr>
          <p:cNvPr id="17435"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fontAlgn="base">
              <a:spcBef>
                <a:spcPct val="0"/>
              </a:spcBef>
              <a:spcAft>
                <a:spcPct val="0"/>
              </a:spcAft>
            </a:pPr>
            <a:endParaRPr lang="es-ES" sz="1400" dirty="0">
              <a:solidFill>
                <a:prstClr val="black"/>
              </a:solidFill>
              <a:latin typeface="Arial" charset="0"/>
            </a:endParaRPr>
          </a:p>
        </p:txBody>
      </p:sp>
      <p:pic>
        <p:nvPicPr>
          <p:cNvPr id="17456" name="Picture 48" descr="bannner 2"/>
          <p:cNvPicPr>
            <a:picLocks noChangeAspect="1" noChangeArrowheads="1"/>
          </p:cNvPicPr>
          <p:nvPr userDrawn="1"/>
        </p:nvPicPr>
        <p:blipFill>
          <a:blip r:embed="rId2"/>
          <a:srcRect/>
          <a:stretch>
            <a:fillRect/>
          </a:stretch>
        </p:blipFill>
        <p:spPr bwMode="auto">
          <a:xfrm>
            <a:off x="0" y="5722938"/>
            <a:ext cx="9144000" cy="1135062"/>
          </a:xfrm>
          <a:prstGeom prst="rect">
            <a:avLst/>
          </a:prstGeom>
          <a:noFill/>
        </p:spPr>
      </p:pic>
      <p:sp>
        <p:nvSpPr>
          <p:cNvPr id="1745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s-ES" dirty="0">
              <a:solidFill>
                <a:prstClr val="black"/>
              </a:solidFill>
              <a:latin typeface="Arial" charset="0"/>
            </a:endParaRPr>
          </a:p>
        </p:txBody>
      </p:sp>
      <p:pic>
        <p:nvPicPr>
          <p:cNvPr id="17457" name="Picture 49" descr="LOGO ESPE ORIGINAL copia"/>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950" y="115888"/>
            <a:ext cx="3313113" cy="887412"/>
          </a:xfrm>
          <a:prstGeom prst="rect">
            <a:avLst/>
          </a:prstGeom>
          <a:noFill/>
        </p:spPr>
      </p:pic>
    </p:spTree>
    <p:extLst>
      <p:ext uri="{BB962C8B-B14F-4D97-AF65-F5344CB8AC3E}">
        <p14:creationId xmlns:p14="http://schemas.microsoft.com/office/powerpoint/2010/main" val="330021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4CA91008-A258-42D8-AC55-3BEE31EEE062}" type="datetimeFigureOut">
              <a:rPr lang="es-ES" smtClean="0"/>
              <a:t>21/03/2018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945FBA3-9710-4931-9A00-085710123E9E}" type="slidenum">
              <a:rPr lang="es-ES" smtClean="0"/>
              <a:t>‹Nº›</a:t>
            </a:fld>
            <a:endParaRPr lang="es-ES"/>
          </a:p>
        </p:txBody>
      </p:sp>
    </p:spTree>
    <p:extLst>
      <p:ext uri="{BB962C8B-B14F-4D97-AF65-F5344CB8AC3E}">
        <p14:creationId xmlns:p14="http://schemas.microsoft.com/office/powerpoint/2010/main" val="1052804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4CA91008-A258-42D8-AC55-3BEE31EEE062}" type="datetimeFigureOut">
              <a:rPr lang="es-ES" smtClean="0"/>
              <a:t>21/03/2018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945FBA3-9710-4931-9A00-085710123E9E}" type="slidenum">
              <a:rPr lang="es-ES" smtClean="0"/>
              <a:t>‹Nº›</a:t>
            </a:fld>
            <a:endParaRPr lang="es-ES"/>
          </a:p>
        </p:txBody>
      </p:sp>
    </p:spTree>
    <p:extLst>
      <p:ext uri="{BB962C8B-B14F-4D97-AF65-F5344CB8AC3E}">
        <p14:creationId xmlns:p14="http://schemas.microsoft.com/office/powerpoint/2010/main" val="2063070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4CA91008-A258-42D8-AC55-3BEE31EEE062}" type="datetimeFigureOut">
              <a:rPr lang="es-ES" smtClean="0"/>
              <a:t>21/03/2018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7945FBA3-9710-4931-9A00-085710123E9E}" type="slidenum">
              <a:rPr lang="es-ES" smtClean="0"/>
              <a:t>‹Nº›</a:t>
            </a:fld>
            <a:endParaRPr lang="es-ES"/>
          </a:p>
        </p:txBody>
      </p:sp>
    </p:spTree>
    <p:extLst>
      <p:ext uri="{BB962C8B-B14F-4D97-AF65-F5344CB8AC3E}">
        <p14:creationId xmlns:p14="http://schemas.microsoft.com/office/powerpoint/2010/main" val="2277348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4CA91008-A258-42D8-AC55-3BEE31EEE062}" type="datetimeFigureOut">
              <a:rPr lang="es-ES" smtClean="0"/>
              <a:t>21/03/2018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7945FBA3-9710-4931-9A00-085710123E9E}" type="slidenum">
              <a:rPr lang="es-ES" smtClean="0"/>
              <a:t>‹Nº›</a:t>
            </a:fld>
            <a:endParaRPr lang="es-ES"/>
          </a:p>
        </p:txBody>
      </p:sp>
    </p:spTree>
    <p:extLst>
      <p:ext uri="{BB962C8B-B14F-4D97-AF65-F5344CB8AC3E}">
        <p14:creationId xmlns:p14="http://schemas.microsoft.com/office/powerpoint/2010/main" val="894109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CA91008-A258-42D8-AC55-3BEE31EEE062}" type="datetimeFigureOut">
              <a:rPr lang="es-ES" smtClean="0"/>
              <a:t>21/03/2018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7945FBA3-9710-4931-9A00-085710123E9E}" type="slidenum">
              <a:rPr lang="es-ES" smtClean="0"/>
              <a:t>‹Nº›</a:t>
            </a:fld>
            <a:endParaRPr lang="es-ES"/>
          </a:p>
        </p:txBody>
      </p:sp>
    </p:spTree>
    <p:extLst>
      <p:ext uri="{BB962C8B-B14F-4D97-AF65-F5344CB8AC3E}">
        <p14:creationId xmlns:p14="http://schemas.microsoft.com/office/powerpoint/2010/main" val="2854445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CA91008-A258-42D8-AC55-3BEE31EEE062}" type="datetimeFigureOut">
              <a:rPr lang="es-ES" smtClean="0"/>
              <a:t>21/03/2018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945FBA3-9710-4931-9A00-085710123E9E}" type="slidenum">
              <a:rPr lang="es-ES" smtClean="0"/>
              <a:t>‹Nº›</a:t>
            </a:fld>
            <a:endParaRPr lang="es-ES"/>
          </a:p>
        </p:txBody>
      </p:sp>
    </p:spTree>
    <p:extLst>
      <p:ext uri="{BB962C8B-B14F-4D97-AF65-F5344CB8AC3E}">
        <p14:creationId xmlns:p14="http://schemas.microsoft.com/office/powerpoint/2010/main" val="2454927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CA91008-A258-42D8-AC55-3BEE31EEE062}" type="datetimeFigureOut">
              <a:rPr lang="es-ES" smtClean="0"/>
              <a:t>21/03/2018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945FBA3-9710-4931-9A00-085710123E9E}" type="slidenum">
              <a:rPr lang="es-ES" smtClean="0"/>
              <a:t>‹Nº›</a:t>
            </a:fld>
            <a:endParaRPr lang="es-ES"/>
          </a:p>
        </p:txBody>
      </p:sp>
    </p:spTree>
    <p:extLst>
      <p:ext uri="{BB962C8B-B14F-4D97-AF65-F5344CB8AC3E}">
        <p14:creationId xmlns:p14="http://schemas.microsoft.com/office/powerpoint/2010/main" val="2259267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A91008-A258-42D8-AC55-3BEE31EEE062}" type="datetimeFigureOut">
              <a:rPr lang="es-ES" smtClean="0"/>
              <a:t>21/03/2018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45FBA3-9710-4931-9A00-085710123E9E}" type="slidenum">
              <a:rPr lang="es-ES" smtClean="0"/>
              <a:t>‹Nº›</a:t>
            </a:fld>
            <a:endParaRPr lang="es-ES"/>
          </a:p>
        </p:txBody>
      </p:sp>
    </p:spTree>
    <p:extLst>
      <p:ext uri="{BB962C8B-B14F-4D97-AF65-F5344CB8AC3E}">
        <p14:creationId xmlns:p14="http://schemas.microsoft.com/office/powerpoint/2010/main" val="648619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E0EA218C-0B98-4340-AA6F-AC829EF5B70C}" type="datetimeFigureOut">
              <a:rPr lang="es-ES" smtClean="0">
                <a:solidFill>
                  <a:prstClr val="black">
                    <a:tint val="75000"/>
                  </a:prstClr>
                </a:solidFill>
                <a:latin typeface="Arial" charset="0"/>
              </a:rPr>
              <a:pPr fontAlgn="base">
                <a:spcBef>
                  <a:spcPct val="0"/>
                </a:spcBef>
                <a:spcAft>
                  <a:spcPct val="0"/>
                </a:spcAft>
              </a:pPr>
              <a:t>21/03/2018</a:t>
            </a:fld>
            <a:endParaRPr lang="es-ES" dirty="0">
              <a:solidFill>
                <a:prstClr val="black">
                  <a:tint val="75000"/>
                </a:prstClr>
              </a:solidFill>
              <a:latin typeface="Arial" charset="0"/>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s-ES" dirty="0">
              <a:solidFill>
                <a:prstClr val="black">
                  <a:tint val="75000"/>
                </a:prstClr>
              </a:solidFill>
              <a:latin typeface="Arial" charset="0"/>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D2A42565-9DDD-4866-9842-EE71410FA27C}" type="slidenum">
              <a:rPr lang="es-ES" smtClean="0">
                <a:solidFill>
                  <a:prstClr val="black">
                    <a:tint val="75000"/>
                  </a:prstClr>
                </a:solidFill>
                <a:latin typeface="Arial" charset="0"/>
              </a:rPr>
              <a:pPr fontAlgn="base">
                <a:spcBef>
                  <a:spcPct val="0"/>
                </a:spcBef>
                <a:spcAft>
                  <a:spcPct val="0"/>
                </a:spcAft>
              </a:pPr>
              <a:t>‹Nº›</a:t>
            </a:fld>
            <a:endParaRPr lang="es-ES" dirty="0">
              <a:solidFill>
                <a:prstClr val="black">
                  <a:tint val="75000"/>
                </a:prstClr>
              </a:solidFill>
              <a:latin typeface="Arial" charset="0"/>
            </a:endParaRPr>
          </a:p>
        </p:txBody>
      </p:sp>
      <p:sp>
        <p:nvSpPr>
          <p:cNvPr id="7"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fontAlgn="base">
              <a:spcBef>
                <a:spcPct val="0"/>
              </a:spcBef>
              <a:spcAft>
                <a:spcPct val="0"/>
              </a:spcAft>
            </a:pPr>
            <a:endParaRPr lang="es-ES" dirty="0">
              <a:solidFill>
                <a:prstClr val="black"/>
              </a:solidFill>
              <a:latin typeface="Arial" charset="0"/>
            </a:endParaRPr>
          </a:p>
        </p:txBody>
      </p:sp>
      <p:sp>
        <p:nvSpPr>
          <p:cNvPr id="8"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fontAlgn="base">
              <a:spcBef>
                <a:spcPct val="0"/>
              </a:spcBef>
              <a:spcAft>
                <a:spcPct val="0"/>
              </a:spcAft>
            </a:pPr>
            <a:endParaRPr lang="es-ES" dirty="0">
              <a:solidFill>
                <a:prstClr val="black"/>
              </a:solidFill>
              <a:latin typeface="Arial" charset="0"/>
            </a:endParaRPr>
          </a:p>
        </p:txBody>
      </p:sp>
      <p:sp>
        <p:nvSpPr>
          <p:cNvPr id="9"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ffectLst/>
        </p:spPr>
        <p:txBody>
          <a:bodyPr/>
          <a:lstStyle/>
          <a:p>
            <a:pPr fontAlgn="base">
              <a:spcBef>
                <a:spcPct val="0"/>
              </a:spcBef>
              <a:spcAft>
                <a:spcPct val="0"/>
              </a:spcAft>
            </a:pPr>
            <a:endParaRPr lang="es-ES" dirty="0">
              <a:solidFill>
                <a:prstClr val="black"/>
              </a:solidFill>
              <a:latin typeface="Arial" charset="0"/>
            </a:endParaRPr>
          </a:p>
        </p:txBody>
      </p:sp>
      <p:sp>
        <p:nvSpPr>
          <p:cNvPr id="10"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ffectLst/>
        </p:spPr>
        <p:txBody>
          <a:bodyPr/>
          <a:lstStyle/>
          <a:p>
            <a:pPr fontAlgn="base">
              <a:spcBef>
                <a:spcPct val="0"/>
              </a:spcBef>
              <a:spcAft>
                <a:spcPct val="0"/>
              </a:spcAft>
            </a:pPr>
            <a:endParaRPr lang="es-ES" dirty="0">
              <a:solidFill>
                <a:prstClr val="black"/>
              </a:solidFill>
              <a:latin typeface="Arial" charset="0"/>
            </a:endParaRPr>
          </a:p>
        </p:txBody>
      </p:sp>
      <p:pic>
        <p:nvPicPr>
          <p:cNvPr id="11" name="Picture 26" descr="LOGO ESPE ORIGINAL copia"/>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6732588" y="5949950"/>
            <a:ext cx="2305050" cy="636588"/>
          </a:xfrm>
          <a:prstGeom prst="rect">
            <a:avLst/>
          </a:prstGeom>
          <a:noFill/>
        </p:spPr>
      </p:pic>
    </p:spTree>
    <p:extLst>
      <p:ext uri="{BB962C8B-B14F-4D97-AF65-F5344CB8AC3E}">
        <p14:creationId xmlns:p14="http://schemas.microsoft.com/office/powerpoint/2010/main" val="3128173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png"/><Relationship Id="rId7" Type="http://schemas.openxmlformats.org/officeDocument/2006/relationships/diagramColors" Target="../diagrams/colors6.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22.jpeg"/><Relationship Id="rId4" Type="http://schemas.openxmlformats.org/officeDocument/2006/relationships/diagramData" Target="../diagrams/data6.xml"/><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diagramLayout" Target="../diagrams/layout7.xml"/><Relationship Id="rId7" Type="http://schemas.openxmlformats.org/officeDocument/2006/relationships/image" Target="../media/image5.png"/><Relationship Id="rId12" Type="http://schemas.openxmlformats.org/officeDocument/2006/relationships/image" Target="../media/image27.png"/><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11" Type="http://schemas.openxmlformats.org/officeDocument/2006/relationships/image" Target="../media/image26.jpeg"/><Relationship Id="rId5" Type="http://schemas.openxmlformats.org/officeDocument/2006/relationships/diagramColors" Target="../diagrams/colors7.xml"/><Relationship Id="rId10" Type="http://schemas.openxmlformats.org/officeDocument/2006/relationships/image" Target="../media/image25.jpeg"/><Relationship Id="rId4" Type="http://schemas.openxmlformats.org/officeDocument/2006/relationships/diagramQuickStyle" Target="../diagrams/quickStyle7.xml"/><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QuickStyle" Target="../diagrams/quickStyle1.xml"/><Relationship Id="rId11" Type="http://schemas.openxmlformats.org/officeDocument/2006/relationships/image" Target="../media/image8.jpeg"/><Relationship Id="rId5" Type="http://schemas.openxmlformats.org/officeDocument/2006/relationships/diagramLayout" Target="../diagrams/layout1.xml"/><Relationship Id="rId10" Type="http://schemas.openxmlformats.org/officeDocument/2006/relationships/image" Target="../media/image7.jpeg"/><Relationship Id="rId4" Type="http://schemas.openxmlformats.org/officeDocument/2006/relationships/diagramData" Target="../diagrams/data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1.jpe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image" Target="../media/image46.JPG"/><Relationship Id="rId2" Type="http://schemas.openxmlformats.org/officeDocument/2006/relationships/image" Target="../media/image42.jpeg"/><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gif"/><Relationship Id="rId4" Type="http://schemas.openxmlformats.org/officeDocument/2006/relationships/image" Target="../media/image5.png"/><Relationship Id="rId9"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png"/><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png"/><Relationship Id="rId7" Type="http://schemas.openxmlformats.org/officeDocument/2006/relationships/diagramColors" Target="../diagrams/colors4.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dirty="0"/>
          </a:p>
        </p:txBody>
      </p:sp>
      <p:sp>
        <p:nvSpPr>
          <p:cNvPr id="3" name="2 Subtítulo"/>
          <p:cNvSpPr>
            <a:spLocks noGrp="1"/>
          </p:cNvSpPr>
          <p:nvPr>
            <p:ph type="subTitle" idx="1"/>
          </p:nvPr>
        </p:nvSpPr>
        <p:spPr/>
        <p:txBody>
          <a:bodyPr/>
          <a:lstStyle/>
          <a:p>
            <a:endParaRPr lang="es-ES"/>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668" t="18200" r="15903" b="10867"/>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bject 7"/>
          <p:cNvSpPr txBox="1">
            <a:spLocks/>
          </p:cNvSpPr>
          <p:nvPr/>
        </p:nvSpPr>
        <p:spPr>
          <a:xfrm>
            <a:off x="1807625" y="1064221"/>
            <a:ext cx="7335520" cy="615553"/>
          </a:xfrm>
          <a:prstGeom prst="rect">
            <a:avLst/>
          </a:prstGeom>
        </p:spPr>
        <p:txBody>
          <a:bodyPr vert="horz" wrap="square" lIns="0" tIns="0"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r>
              <a:rPr lang="es-ES" sz="2000" b="1" spc="-35" dirty="0" smtClean="0">
                <a:latin typeface="Times New Roman" pitchFamily="18" charset="0"/>
                <a:cs typeface="Times New Roman" pitchFamily="18" charset="0"/>
              </a:rPr>
              <a:t>DEPARTAMENTO DE CIENCIAS DE LA VIDA Y DE LA AGRICULTURA </a:t>
            </a:r>
            <a:r>
              <a:rPr lang="es-ES" sz="1800" b="1" spc="-15" dirty="0" smtClean="0">
                <a:solidFill>
                  <a:schemeClr val="bg1"/>
                </a:solidFill>
                <a:latin typeface="Times New Roman" pitchFamily="18" charset="0"/>
                <a:cs typeface="Times New Roman" pitchFamily="18" charset="0"/>
              </a:rPr>
              <a:t>URA</a:t>
            </a:r>
            <a:endParaRPr lang="es-ES" sz="1800" b="1" dirty="0">
              <a:solidFill>
                <a:schemeClr val="bg1"/>
              </a:solidFill>
              <a:latin typeface="Times New Roman" pitchFamily="18" charset="0"/>
              <a:cs typeface="Times New Roman" pitchFamily="18" charset="0"/>
            </a:endParaRPr>
          </a:p>
        </p:txBody>
      </p:sp>
      <p:sp>
        <p:nvSpPr>
          <p:cNvPr id="9" name="Título 1"/>
          <p:cNvSpPr txBox="1">
            <a:spLocks/>
          </p:cNvSpPr>
          <p:nvPr/>
        </p:nvSpPr>
        <p:spPr>
          <a:xfrm>
            <a:off x="668426" y="1773835"/>
            <a:ext cx="8224054" cy="386496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000" b="1" dirty="0" smtClean="0">
                <a:latin typeface="Times New Roman" panose="02020603050405020304" pitchFamily="18" charset="0"/>
                <a:cs typeface="Times New Roman" panose="02020603050405020304" pitchFamily="18" charset="0"/>
              </a:rPr>
              <a:t>CARRERA DE INGENIERÍA AGROPECUARIA</a:t>
            </a:r>
            <a:br>
              <a:rPr lang="es-EC" sz="2000" b="1" dirty="0" smtClean="0">
                <a:latin typeface="Times New Roman" panose="02020603050405020304" pitchFamily="18" charset="0"/>
                <a:cs typeface="Times New Roman" panose="02020603050405020304" pitchFamily="18" charset="0"/>
              </a:rPr>
            </a:br>
            <a:r>
              <a:rPr lang="es-EC" sz="2000" b="1" dirty="0" smtClean="0">
                <a:latin typeface="Times New Roman" panose="02020603050405020304" pitchFamily="18" charset="0"/>
                <a:cs typeface="Times New Roman" panose="02020603050405020304" pitchFamily="18" charset="0"/>
              </a:rPr>
              <a:t/>
            </a:r>
            <a:br>
              <a:rPr lang="es-EC" sz="2000" b="1" dirty="0" smtClean="0">
                <a:latin typeface="Times New Roman" panose="02020603050405020304" pitchFamily="18" charset="0"/>
                <a:cs typeface="Times New Roman" panose="02020603050405020304" pitchFamily="18" charset="0"/>
              </a:rPr>
            </a:br>
            <a:r>
              <a:rPr lang="es-EC" sz="2000" b="1" dirty="0" smtClean="0">
                <a:latin typeface="Times New Roman" panose="02020603050405020304" pitchFamily="18" charset="0"/>
                <a:cs typeface="Times New Roman" panose="02020603050405020304" pitchFamily="18" charset="0"/>
              </a:rPr>
              <a:t>TEMA: “EVALUACIÓN DE LAS CONDICIONES CLIMÁTICAS Y FUENTES DE BORO, PARA LA GERMINACIÓN </a:t>
            </a:r>
            <a:r>
              <a:rPr lang="es-EC" sz="2000" b="1" i="1" dirty="0" smtClean="0">
                <a:latin typeface="Times New Roman" panose="02020603050405020304" pitchFamily="18" charset="0"/>
                <a:cs typeface="Times New Roman" panose="02020603050405020304" pitchFamily="18" charset="0"/>
              </a:rPr>
              <a:t>in vitro </a:t>
            </a:r>
            <a:r>
              <a:rPr lang="es-EC" sz="2000" b="1" dirty="0" smtClean="0">
                <a:latin typeface="Times New Roman" panose="02020603050405020304" pitchFamily="18" charset="0"/>
                <a:cs typeface="Times New Roman" panose="02020603050405020304" pitchFamily="18" charset="0"/>
              </a:rPr>
              <a:t>EN FRUTILLA (</a:t>
            </a:r>
            <a:r>
              <a:rPr lang="es-EC" sz="2000" b="1" i="1" dirty="0" smtClean="0">
                <a:latin typeface="Times New Roman" panose="02020603050405020304" pitchFamily="18" charset="0"/>
                <a:cs typeface="Times New Roman" panose="02020603050405020304" pitchFamily="18" charset="0"/>
              </a:rPr>
              <a:t>Fragaria × ananassa) </a:t>
            </a:r>
            <a:r>
              <a:rPr lang="es-EC" sz="2000" b="1" dirty="0" smtClean="0">
                <a:latin typeface="Times New Roman" panose="02020603050405020304" pitchFamily="18" charset="0"/>
                <a:cs typeface="Times New Roman" panose="02020603050405020304" pitchFamily="18" charset="0"/>
              </a:rPr>
              <a:t> VARIEDAD FESTIVAL</a:t>
            </a:r>
            <a:br>
              <a:rPr lang="es-EC" sz="2000" b="1" dirty="0" smtClean="0">
                <a:latin typeface="Times New Roman" panose="02020603050405020304" pitchFamily="18" charset="0"/>
                <a:cs typeface="Times New Roman" panose="02020603050405020304" pitchFamily="18" charset="0"/>
              </a:rPr>
            </a:br>
            <a:r>
              <a:rPr lang="es-EC" sz="2000" b="1" dirty="0" smtClean="0">
                <a:latin typeface="Times New Roman" panose="02020603050405020304" pitchFamily="18" charset="0"/>
                <a:cs typeface="Times New Roman" panose="02020603050405020304" pitchFamily="18" charset="0"/>
              </a:rPr>
              <a:t/>
            </a:r>
            <a:br>
              <a:rPr lang="es-EC" sz="2000" b="1" dirty="0" smtClean="0">
                <a:latin typeface="Times New Roman" panose="02020603050405020304" pitchFamily="18" charset="0"/>
                <a:cs typeface="Times New Roman" panose="02020603050405020304" pitchFamily="18" charset="0"/>
              </a:rPr>
            </a:br>
            <a:r>
              <a:rPr lang="es-EC" sz="2000" b="1" dirty="0" smtClean="0">
                <a:latin typeface="Times New Roman" panose="02020603050405020304" pitchFamily="18" charset="0"/>
                <a:cs typeface="Times New Roman" panose="02020603050405020304" pitchFamily="18" charset="0"/>
              </a:rPr>
              <a:t>Autor: VILLARREAL GANCINO, VALERIA CAROLINA</a:t>
            </a:r>
            <a:br>
              <a:rPr lang="es-EC" sz="2000" b="1" dirty="0" smtClean="0">
                <a:latin typeface="Times New Roman" panose="02020603050405020304" pitchFamily="18" charset="0"/>
                <a:cs typeface="Times New Roman" panose="02020603050405020304" pitchFamily="18" charset="0"/>
              </a:rPr>
            </a:br>
            <a:r>
              <a:rPr lang="es-EC" sz="2000" b="1" dirty="0" smtClean="0">
                <a:latin typeface="Times New Roman" panose="02020603050405020304" pitchFamily="18" charset="0"/>
                <a:cs typeface="Times New Roman" panose="02020603050405020304" pitchFamily="18" charset="0"/>
              </a:rPr>
              <a:t/>
            </a:r>
            <a:br>
              <a:rPr lang="es-EC" sz="2000" b="1" dirty="0" smtClean="0">
                <a:latin typeface="Times New Roman" panose="02020603050405020304" pitchFamily="18" charset="0"/>
                <a:cs typeface="Times New Roman" panose="02020603050405020304" pitchFamily="18" charset="0"/>
              </a:rPr>
            </a:br>
            <a:r>
              <a:rPr lang="es-EC" sz="2000" b="1" dirty="0" smtClean="0">
                <a:latin typeface="Times New Roman" panose="02020603050405020304" pitchFamily="18" charset="0"/>
                <a:cs typeface="Times New Roman" panose="02020603050405020304" pitchFamily="18" charset="0"/>
              </a:rPr>
              <a:t>DIRECTOR: ING. LANDÁZURI ABARCA, </a:t>
            </a:r>
            <a:r>
              <a:rPr lang="es-EC" sz="2000" b="1" smtClean="0">
                <a:latin typeface="Times New Roman" panose="02020603050405020304" pitchFamily="18" charset="0"/>
                <a:cs typeface="Times New Roman" panose="02020603050405020304" pitchFamily="18" charset="0"/>
              </a:rPr>
              <a:t>PABLO ANÍBAL </a:t>
            </a:r>
            <a:r>
              <a:rPr lang="es-EC" sz="2000" b="1" dirty="0" smtClean="0">
                <a:latin typeface="Times New Roman" panose="02020603050405020304" pitchFamily="18" charset="0"/>
                <a:cs typeface="Times New Roman" panose="02020603050405020304" pitchFamily="18" charset="0"/>
              </a:rPr>
              <a:t/>
            </a:r>
            <a:br>
              <a:rPr lang="es-EC" sz="2000" b="1" dirty="0" smtClean="0">
                <a:latin typeface="Times New Roman" panose="02020603050405020304" pitchFamily="18" charset="0"/>
                <a:cs typeface="Times New Roman" panose="02020603050405020304" pitchFamily="18" charset="0"/>
              </a:rPr>
            </a:br>
            <a:r>
              <a:rPr lang="es-EC" sz="2000" b="1" dirty="0" smtClean="0">
                <a:latin typeface="Times New Roman" panose="02020603050405020304" pitchFamily="18" charset="0"/>
                <a:cs typeface="Times New Roman" panose="02020603050405020304" pitchFamily="18" charset="0"/>
              </a:rPr>
              <a:t/>
            </a:r>
            <a:br>
              <a:rPr lang="es-EC" sz="2000" b="1" dirty="0" smtClean="0">
                <a:latin typeface="Times New Roman" panose="02020603050405020304" pitchFamily="18" charset="0"/>
                <a:cs typeface="Times New Roman" panose="02020603050405020304" pitchFamily="18" charset="0"/>
              </a:rPr>
            </a:br>
            <a:r>
              <a:rPr lang="es-EC" sz="2000" b="1" dirty="0" smtClean="0">
                <a:latin typeface="Times New Roman" panose="02020603050405020304" pitchFamily="18" charset="0"/>
                <a:cs typeface="Times New Roman" panose="02020603050405020304" pitchFamily="18" charset="0"/>
              </a:rPr>
              <a:t>SANGOLQUÍ</a:t>
            </a:r>
            <a:br>
              <a:rPr lang="es-EC" sz="2000" b="1" dirty="0" smtClean="0">
                <a:latin typeface="Times New Roman" panose="02020603050405020304" pitchFamily="18" charset="0"/>
                <a:cs typeface="Times New Roman" panose="02020603050405020304" pitchFamily="18" charset="0"/>
              </a:rPr>
            </a:br>
            <a:r>
              <a:rPr lang="es-EC" sz="2000" b="1" dirty="0" smtClean="0">
                <a:latin typeface="Times New Roman" panose="02020603050405020304" pitchFamily="18" charset="0"/>
                <a:cs typeface="Times New Roman" panose="02020603050405020304" pitchFamily="18" charset="0"/>
              </a:rPr>
              <a:t/>
            </a:r>
            <a:br>
              <a:rPr lang="es-EC" sz="2000" b="1" dirty="0" smtClean="0">
                <a:latin typeface="Times New Roman" panose="02020603050405020304" pitchFamily="18" charset="0"/>
                <a:cs typeface="Times New Roman" panose="02020603050405020304" pitchFamily="18" charset="0"/>
              </a:rPr>
            </a:br>
            <a:r>
              <a:rPr lang="es-EC" sz="2000" b="1" dirty="0" smtClean="0">
                <a:latin typeface="Times New Roman" panose="02020603050405020304" pitchFamily="18" charset="0"/>
                <a:cs typeface="Times New Roman" panose="02020603050405020304" pitchFamily="18" charset="0"/>
              </a:rPr>
              <a:t>2018</a:t>
            </a:r>
            <a:endParaRPr lang="es-EC"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60925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188640"/>
            <a:ext cx="8229600" cy="562074"/>
          </a:xfrm>
        </p:spPr>
        <p:txBody>
          <a:bodyPr>
            <a:noAutofit/>
          </a:bodyPr>
          <a:lstStyle/>
          <a:p>
            <a:pPr algn="r"/>
            <a:r>
              <a:rPr lang="es-EC" sz="2400" b="1" dirty="0" smtClean="0">
                <a:latin typeface="Times New Roman" panose="02020603050405020304" pitchFamily="18" charset="0"/>
                <a:cs typeface="Times New Roman" panose="02020603050405020304" pitchFamily="18" charset="0"/>
              </a:rPr>
              <a:t>MARCO TEÓRICO</a:t>
            </a:r>
            <a:endParaRPr lang="es-EC" sz="2400" b="1" dirty="0">
              <a:latin typeface="Times New Roman" panose="02020603050405020304" pitchFamily="18" charset="0"/>
              <a:cs typeface="Times New Roman" panose="02020603050405020304" pitchFamily="18" charset="0"/>
            </a:endParaRPr>
          </a:p>
        </p:txBody>
      </p:sp>
      <p:sp>
        <p:nvSpPr>
          <p:cNvPr id="4" name="Rectángulo 3"/>
          <p:cNvSpPr/>
          <p:nvPr/>
        </p:nvSpPr>
        <p:spPr>
          <a:xfrm>
            <a:off x="323528" y="908720"/>
            <a:ext cx="2376264" cy="9361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latin typeface="Times New Roman" panose="02020603050405020304" pitchFamily="18" charset="0"/>
                <a:cs typeface="Times New Roman" panose="02020603050405020304" pitchFamily="18" charset="0"/>
              </a:rPr>
              <a:t>GERMINACIÓN DEL TUBO POLÍNICO </a:t>
            </a:r>
            <a:endParaRPr lang="es-EC" dirty="0">
              <a:latin typeface="Times New Roman" panose="02020603050405020304" pitchFamily="18" charset="0"/>
              <a:cs typeface="Times New Roman" panose="02020603050405020304" pitchFamily="18" charset="0"/>
            </a:endParaRPr>
          </a:p>
        </p:txBody>
      </p:sp>
      <p:sp>
        <p:nvSpPr>
          <p:cNvPr id="5" name="Rectángulo 4"/>
          <p:cNvSpPr/>
          <p:nvPr/>
        </p:nvSpPr>
        <p:spPr>
          <a:xfrm>
            <a:off x="3131840" y="936184"/>
            <a:ext cx="2376264" cy="9361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000" dirty="0" smtClean="0">
                <a:latin typeface="Times New Roman" panose="02020603050405020304" pitchFamily="18" charset="0"/>
                <a:cs typeface="Times New Roman" panose="02020603050405020304" pitchFamily="18" charset="0"/>
              </a:rPr>
              <a:t>¿ Cómo germina el polen?</a:t>
            </a:r>
            <a:endParaRPr lang="es-EC" sz="2000" dirty="0">
              <a:latin typeface="Times New Roman" panose="02020603050405020304" pitchFamily="18" charset="0"/>
              <a:cs typeface="Times New Roman" panose="02020603050405020304" pitchFamily="18" charset="0"/>
            </a:endParaRPr>
          </a:p>
        </p:txBody>
      </p:sp>
      <p:sp>
        <p:nvSpPr>
          <p:cNvPr id="6" name="Rectángulo 5"/>
          <p:cNvSpPr/>
          <p:nvPr/>
        </p:nvSpPr>
        <p:spPr>
          <a:xfrm>
            <a:off x="6300192" y="936184"/>
            <a:ext cx="2376264" cy="12686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r>
              <a:rPr lang="es-EC" sz="2000" dirty="0" smtClean="0">
                <a:latin typeface="Times New Roman" panose="02020603050405020304" pitchFamily="18" charset="0"/>
                <a:cs typeface="Times New Roman" panose="02020603050405020304" pitchFamily="18" charset="0"/>
              </a:rPr>
              <a:t>Inicia</a:t>
            </a:r>
            <a:r>
              <a:rPr lang="es-ES" sz="2000" dirty="0">
                <a:latin typeface="Times New Roman" panose="02020603050405020304" pitchFamily="18" charset="0"/>
                <a:cs typeface="Times New Roman" panose="02020603050405020304" pitchFamily="18" charset="0"/>
                <a:sym typeface="Wingdings" panose="05000000000000000000" pitchFamily="2" charset="2"/>
              </a:rPr>
              <a:t></a:t>
            </a:r>
            <a:endParaRPr lang="es-EC" sz="2000" dirty="0"/>
          </a:p>
          <a:p>
            <a:pPr lvl="0" algn="ctr"/>
            <a:r>
              <a:rPr lang="es-EC" sz="2000" dirty="0" smtClean="0">
                <a:latin typeface="Times New Roman" panose="02020603050405020304" pitchFamily="18" charset="0"/>
                <a:cs typeface="Times New Roman" panose="02020603050405020304" pitchFamily="18" charset="0"/>
              </a:rPr>
              <a:t> agrandamiento</a:t>
            </a:r>
            <a:r>
              <a:rPr lang="es-ES" sz="2000" dirty="0">
                <a:latin typeface="Times New Roman" panose="02020603050405020304" pitchFamily="18" charset="0"/>
                <a:cs typeface="Times New Roman" panose="02020603050405020304" pitchFamily="18" charset="0"/>
                <a:sym typeface="Wingdings" panose="05000000000000000000" pitchFamily="2" charset="2"/>
              </a:rPr>
              <a:t></a:t>
            </a:r>
            <a:endParaRPr lang="es-EC" sz="2000" dirty="0"/>
          </a:p>
          <a:p>
            <a:pPr lvl="0" algn="ctr"/>
            <a:r>
              <a:rPr lang="es-EC" sz="2000" dirty="0" smtClean="0">
                <a:latin typeface="Times New Roman" panose="02020603050405020304" pitchFamily="18" charset="0"/>
                <a:cs typeface="Times New Roman" panose="02020603050405020304" pitchFamily="18" charset="0"/>
              </a:rPr>
              <a:t>Absorción de agua</a:t>
            </a:r>
            <a:r>
              <a:rPr lang="es-ES" sz="2000" dirty="0">
                <a:latin typeface="Times New Roman" panose="02020603050405020304" pitchFamily="18" charset="0"/>
                <a:cs typeface="Times New Roman" panose="02020603050405020304" pitchFamily="18" charset="0"/>
                <a:sym typeface="Wingdings" panose="05000000000000000000" pitchFamily="2" charset="2"/>
              </a:rPr>
              <a:t></a:t>
            </a:r>
            <a:endParaRPr lang="es-EC" sz="2000" dirty="0"/>
          </a:p>
          <a:p>
            <a:pPr algn="ctr"/>
            <a:r>
              <a:rPr lang="es-EC" sz="2000" dirty="0" smtClean="0">
                <a:latin typeface="Times New Roman" panose="02020603050405020304" pitchFamily="18" charset="0"/>
                <a:cs typeface="Times New Roman" panose="02020603050405020304" pitchFamily="18" charset="0"/>
              </a:rPr>
              <a:t> estigma   </a:t>
            </a:r>
            <a:endParaRPr lang="es-EC" sz="2000" dirty="0">
              <a:latin typeface="Times New Roman" panose="02020603050405020304" pitchFamily="18" charset="0"/>
              <a:cs typeface="Times New Roman" panose="02020603050405020304" pitchFamily="18" charset="0"/>
            </a:endParaRPr>
          </a:p>
        </p:txBody>
      </p:sp>
      <p:sp>
        <p:nvSpPr>
          <p:cNvPr id="7" name="Rectángulo 6"/>
          <p:cNvSpPr/>
          <p:nvPr/>
        </p:nvSpPr>
        <p:spPr>
          <a:xfrm>
            <a:off x="6309708" y="2708920"/>
            <a:ext cx="2619980" cy="158417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endParaRPr lang="es-EC" sz="2000" dirty="0" smtClean="0">
              <a:latin typeface="Times New Roman" panose="02020603050405020304" pitchFamily="18" charset="0"/>
              <a:cs typeface="Times New Roman" panose="02020603050405020304" pitchFamily="18" charset="0"/>
            </a:endParaRPr>
          </a:p>
          <a:p>
            <a:pPr lvl="0" algn="ctr"/>
            <a:r>
              <a:rPr lang="es-EC" sz="2000" dirty="0" smtClean="0">
                <a:latin typeface="Times New Roman" panose="02020603050405020304" pitchFamily="18" charset="0"/>
                <a:cs typeface="Times New Roman" panose="02020603050405020304" pitchFamily="18" charset="0"/>
              </a:rPr>
              <a:t>Vacuolas turgentes</a:t>
            </a:r>
            <a:endParaRPr lang="es-EC" sz="2000" dirty="0"/>
          </a:p>
          <a:p>
            <a:pPr lvl="0" algn="ctr"/>
            <a:r>
              <a:rPr lang="es-EC" sz="2000" dirty="0" smtClean="0">
                <a:latin typeface="Times New Roman" panose="02020603050405020304" pitchFamily="18" charset="0"/>
                <a:cs typeface="Times New Roman" panose="02020603050405020304" pitchFamily="18" charset="0"/>
              </a:rPr>
              <a:t>empujan intina y el citoplasma a la apertura del grano de polen </a:t>
            </a:r>
            <a:r>
              <a:rPr lang="es-ES" sz="2000" dirty="0" smtClean="0">
                <a:latin typeface="Times New Roman" panose="02020603050405020304" pitchFamily="18" charset="0"/>
                <a:cs typeface="Times New Roman" panose="02020603050405020304" pitchFamily="18" charset="0"/>
                <a:sym typeface="Wingdings" panose="05000000000000000000" pitchFamily="2" charset="2"/>
              </a:rPr>
              <a:t>inicio tubo polínico </a:t>
            </a:r>
            <a:endParaRPr lang="es-EC" sz="2000" dirty="0"/>
          </a:p>
          <a:p>
            <a:pPr algn="ctr"/>
            <a:r>
              <a:rPr lang="es-EC" sz="2000" dirty="0" smtClean="0">
                <a:latin typeface="Times New Roman" panose="02020603050405020304" pitchFamily="18" charset="0"/>
                <a:cs typeface="Times New Roman" panose="02020603050405020304" pitchFamily="18" charset="0"/>
              </a:rPr>
              <a:t> </a:t>
            </a:r>
            <a:endParaRPr lang="es-EC" sz="2000" dirty="0">
              <a:latin typeface="Times New Roman" panose="02020603050405020304" pitchFamily="18" charset="0"/>
              <a:cs typeface="Times New Roman" panose="02020603050405020304" pitchFamily="18" charset="0"/>
            </a:endParaRPr>
          </a:p>
        </p:txBody>
      </p:sp>
      <p:sp>
        <p:nvSpPr>
          <p:cNvPr id="8" name="Rectángulo 7"/>
          <p:cNvSpPr/>
          <p:nvPr/>
        </p:nvSpPr>
        <p:spPr>
          <a:xfrm>
            <a:off x="3222881" y="2701650"/>
            <a:ext cx="2376264" cy="93610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latin typeface="Times New Roman" panose="02020603050405020304" pitchFamily="18" charset="0"/>
                <a:cs typeface="Times New Roman" panose="02020603050405020304" pitchFamily="18" charset="0"/>
              </a:rPr>
              <a:t>El tubo polínico aumenta </a:t>
            </a:r>
            <a:endParaRPr lang="es-EC" dirty="0">
              <a:latin typeface="Times New Roman" panose="02020603050405020304" pitchFamily="18" charset="0"/>
              <a:cs typeface="Times New Roman" panose="02020603050405020304" pitchFamily="18" charset="0"/>
            </a:endParaRPr>
          </a:p>
        </p:txBody>
      </p:sp>
      <p:sp>
        <p:nvSpPr>
          <p:cNvPr id="9" name="Rectángulo 8"/>
          <p:cNvSpPr/>
          <p:nvPr/>
        </p:nvSpPr>
        <p:spPr>
          <a:xfrm>
            <a:off x="323528" y="2780928"/>
            <a:ext cx="2376264" cy="9361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endParaRPr lang="es-EC" dirty="0" smtClean="0">
              <a:latin typeface="Times New Roman" panose="02020603050405020304" pitchFamily="18" charset="0"/>
              <a:cs typeface="Times New Roman" panose="02020603050405020304" pitchFamily="18" charset="0"/>
            </a:endParaRPr>
          </a:p>
          <a:p>
            <a:pPr lvl="0" algn="ctr"/>
            <a:r>
              <a:rPr lang="es-EC" dirty="0" smtClean="0">
                <a:latin typeface="Times New Roman" panose="02020603050405020304" pitchFamily="18" charset="0"/>
                <a:cs typeface="Times New Roman" panose="02020603050405020304" pitchFamily="18" charset="0"/>
              </a:rPr>
              <a:t>Citoplasma y los 2 núcleos </a:t>
            </a:r>
            <a:r>
              <a:rPr lang="es-ES" dirty="0" smtClean="0">
                <a:latin typeface="Times New Roman" panose="02020603050405020304" pitchFamily="18" charset="0"/>
                <a:cs typeface="Times New Roman" panose="02020603050405020304" pitchFamily="18" charset="0"/>
                <a:sym typeface="Wingdings" panose="05000000000000000000" pitchFamily="2" charset="2"/>
              </a:rPr>
              <a:t>confinan en el extremo </a:t>
            </a:r>
            <a:endParaRPr lang="es-EC" dirty="0"/>
          </a:p>
          <a:p>
            <a:pPr algn="ctr"/>
            <a:endParaRPr lang="es-EC" dirty="0">
              <a:latin typeface="Times New Roman" panose="02020603050405020304" pitchFamily="18" charset="0"/>
              <a:cs typeface="Times New Roman" panose="02020603050405020304" pitchFamily="18" charset="0"/>
            </a:endParaRPr>
          </a:p>
        </p:txBody>
      </p:sp>
      <p:sp>
        <p:nvSpPr>
          <p:cNvPr id="10" name="Rectángulo 9"/>
          <p:cNvSpPr/>
          <p:nvPr/>
        </p:nvSpPr>
        <p:spPr>
          <a:xfrm>
            <a:off x="325559" y="4437112"/>
            <a:ext cx="2374233" cy="11453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lvl="0" algn="ctr"/>
            <a:endParaRPr lang="es-EC" dirty="0" smtClean="0">
              <a:latin typeface="Times New Roman" panose="02020603050405020304" pitchFamily="18" charset="0"/>
              <a:cs typeface="Times New Roman" panose="02020603050405020304" pitchFamily="18" charset="0"/>
            </a:endParaRPr>
          </a:p>
          <a:p>
            <a:pPr lvl="0" algn="ctr"/>
            <a:r>
              <a:rPr lang="es-EC" dirty="0" smtClean="0">
                <a:latin typeface="Times New Roman" panose="02020603050405020304" pitchFamily="18" charset="0"/>
                <a:cs typeface="Times New Roman" panose="02020603050405020304" pitchFamily="18" charset="0"/>
              </a:rPr>
              <a:t>Núcleo gametogénico </a:t>
            </a:r>
            <a:r>
              <a:rPr lang="es-ES" dirty="0" smtClean="0">
                <a:latin typeface="Times New Roman" panose="02020603050405020304" pitchFamily="18" charset="0"/>
                <a:cs typeface="Times New Roman" panose="02020603050405020304" pitchFamily="18" charset="0"/>
                <a:sym typeface="Wingdings" panose="05000000000000000000" pitchFamily="2" charset="2"/>
              </a:rPr>
              <a:t> atrás del núcleo vegetativo </a:t>
            </a:r>
            <a:endParaRPr lang="es-EC" dirty="0"/>
          </a:p>
          <a:p>
            <a:pPr algn="ctr"/>
            <a:r>
              <a:rPr lang="es-EC" dirty="0" smtClean="0">
                <a:latin typeface="Times New Roman" panose="02020603050405020304" pitchFamily="18" charset="0"/>
                <a:cs typeface="Times New Roman" panose="02020603050405020304" pitchFamily="18" charset="0"/>
              </a:rPr>
              <a:t>  </a:t>
            </a:r>
            <a:endParaRPr lang="es-EC" dirty="0">
              <a:latin typeface="Times New Roman" panose="02020603050405020304" pitchFamily="18" charset="0"/>
              <a:cs typeface="Times New Roman" panose="02020603050405020304" pitchFamily="18" charset="0"/>
            </a:endParaRPr>
          </a:p>
        </p:txBody>
      </p:sp>
      <p:sp>
        <p:nvSpPr>
          <p:cNvPr id="11" name="Rectángulo 10"/>
          <p:cNvSpPr/>
          <p:nvPr/>
        </p:nvSpPr>
        <p:spPr>
          <a:xfrm>
            <a:off x="3316618" y="4541749"/>
            <a:ext cx="2376264" cy="9361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r>
              <a:rPr lang="es-EC" dirty="0" smtClean="0">
                <a:latin typeface="Times New Roman" panose="02020603050405020304" pitchFamily="18" charset="0"/>
                <a:cs typeface="Times New Roman" panose="02020603050405020304" pitchFamily="18" charset="0"/>
              </a:rPr>
              <a:t>Elongación celular</a:t>
            </a:r>
            <a:r>
              <a:rPr lang="es-ES" dirty="0">
                <a:latin typeface="Times New Roman" panose="02020603050405020304" pitchFamily="18" charset="0"/>
                <a:cs typeface="Times New Roman" panose="02020603050405020304" pitchFamily="18" charset="0"/>
                <a:sym typeface="Wingdings" panose="05000000000000000000" pitchFamily="2" charset="2"/>
              </a:rPr>
              <a:t></a:t>
            </a:r>
            <a:endParaRPr lang="es-EC" dirty="0"/>
          </a:p>
          <a:p>
            <a:pPr algn="ctr"/>
            <a:r>
              <a:rPr lang="es-EC" dirty="0" smtClean="0">
                <a:latin typeface="Times New Roman" panose="02020603050405020304" pitchFamily="18" charset="0"/>
                <a:cs typeface="Times New Roman" panose="02020603050405020304" pitchFamily="18" charset="0"/>
              </a:rPr>
              <a:t>Limita a la extremidad del tubo polínico  </a:t>
            </a:r>
            <a:endParaRPr lang="es-EC" dirty="0">
              <a:latin typeface="Times New Roman" panose="02020603050405020304" pitchFamily="18" charset="0"/>
              <a:cs typeface="Times New Roman" panose="02020603050405020304" pitchFamily="18" charset="0"/>
            </a:endParaRPr>
          </a:p>
        </p:txBody>
      </p:sp>
      <p:cxnSp>
        <p:nvCxnSpPr>
          <p:cNvPr id="13" name="Conector recto de flecha 12"/>
          <p:cNvCxnSpPr>
            <a:stCxn id="4" idx="3"/>
          </p:cNvCxnSpPr>
          <p:nvPr/>
        </p:nvCxnSpPr>
        <p:spPr>
          <a:xfrm>
            <a:off x="2699792" y="1376772"/>
            <a:ext cx="4320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ángulo 13"/>
          <p:cNvSpPr/>
          <p:nvPr/>
        </p:nvSpPr>
        <p:spPr>
          <a:xfrm>
            <a:off x="5097415" y="2912217"/>
            <a:ext cx="410689" cy="369332"/>
          </a:xfrm>
          <a:prstGeom prst="rect">
            <a:avLst/>
          </a:prstGeom>
        </p:spPr>
        <p:txBody>
          <a:bodyPr wrap="none">
            <a:spAutoFit/>
          </a:bodyPr>
          <a:lstStyle/>
          <a:p>
            <a:pPr lvl="0" algn="ctr"/>
            <a:r>
              <a:rPr lang="es-ES" dirty="0">
                <a:latin typeface="Times New Roman" panose="02020603050405020304" pitchFamily="18" charset="0"/>
                <a:cs typeface="Times New Roman" panose="02020603050405020304" pitchFamily="18" charset="0"/>
                <a:sym typeface="Wingdings" panose="05000000000000000000" pitchFamily="2" charset="2"/>
              </a:rPr>
              <a:t></a:t>
            </a:r>
            <a:endParaRPr lang="es-EC" dirty="0"/>
          </a:p>
        </p:txBody>
      </p:sp>
      <p:cxnSp>
        <p:nvCxnSpPr>
          <p:cNvPr id="15" name="Conector recto de flecha 14"/>
          <p:cNvCxnSpPr/>
          <p:nvPr/>
        </p:nvCxnSpPr>
        <p:spPr>
          <a:xfrm>
            <a:off x="5476858" y="1376772"/>
            <a:ext cx="8328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a:stCxn id="6" idx="2"/>
          </p:cNvCxnSpPr>
          <p:nvPr/>
        </p:nvCxnSpPr>
        <p:spPr>
          <a:xfrm>
            <a:off x="7488324" y="2204864"/>
            <a:ext cx="71126" cy="491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H="1">
            <a:off x="5589628" y="3244334"/>
            <a:ext cx="7200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stCxn id="8" idx="1"/>
          </p:cNvCxnSpPr>
          <p:nvPr/>
        </p:nvCxnSpPr>
        <p:spPr>
          <a:xfrm flipH="1">
            <a:off x="2699792" y="3169702"/>
            <a:ext cx="523089" cy="27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a:endCxn id="11" idx="1"/>
          </p:cNvCxnSpPr>
          <p:nvPr/>
        </p:nvCxnSpPr>
        <p:spPr>
          <a:xfrm flipV="1">
            <a:off x="2699792" y="5009801"/>
            <a:ext cx="616826" cy="3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p:nvPr/>
        </p:nvCxnSpPr>
        <p:spPr>
          <a:xfrm>
            <a:off x="1475656" y="3717032"/>
            <a:ext cx="0" cy="720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1" name="17 Imagen"/>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6578" y="5986463"/>
            <a:ext cx="2143110" cy="610887"/>
          </a:xfrm>
          <a:prstGeom prst="rect">
            <a:avLst/>
          </a:prstGeom>
          <a:noFill/>
          <a:ln>
            <a:noFill/>
          </a:ln>
        </p:spPr>
      </p:pic>
      <p:pic>
        <p:nvPicPr>
          <p:cNvPr id="3" name="Imagen 2"/>
          <p:cNvPicPr>
            <a:picLocks noChangeAspect="1"/>
          </p:cNvPicPr>
          <p:nvPr/>
        </p:nvPicPr>
        <p:blipFill rotWithShape="1">
          <a:blip r:embed="rId3"/>
          <a:srcRect l="48340" t="59844" r="41145" b="18500"/>
          <a:stretch/>
        </p:blipFill>
        <p:spPr>
          <a:xfrm>
            <a:off x="6063943" y="4437112"/>
            <a:ext cx="1368152" cy="1584176"/>
          </a:xfrm>
          <a:prstGeom prst="rect">
            <a:avLst/>
          </a:prstGeom>
        </p:spPr>
      </p:pic>
      <p:pic>
        <p:nvPicPr>
          <p:cNvPr id="20" name="Imagen 19"/>
          <p:cNvPicPr>
            <a:picLocks noChangeAspect="1"/>
          </p:cNvPicPr>
          <p:nvPr/>
        </p:nvPicPr>
        <p:blipFill rotWithShape="1">
          <a:blip r:embed="rId4"/>
          <a:srcRect l="55535" t="53937" r="40038" b="40157"/>
          <a:stretch/>
        </p:blipFill>
        <p:spPr>
          <a:xfrm>
            <a:off x="5113302" y="1844801"/>
            <a:ext cx="1185648" cy="851308"/>
          </a:xfrm>
          <a:prstGeom prst="rect">
            <a:avLst/>
          </a:prstGeom>
        </p:spPr>
      </p:pic>
      <p:pic>
        <p:nvPicPr>
          <p:cNvPr id="23" name="Imagen 22"/>
          <p:cNvPicPr>
            <a:picLocks noChangeAspect="1"/>
          </p:cNvPicPr>
          <p:nvPr/>
        </p:nvPicPr>
        <p:blipFill rotWithShape="1">
          <a:blip r:embed="rId5"/>
          <a:srcRect l="59962" t="49015" r="35611" b="44094"/>
          <a:stretch/>
        </p:blipFill>
        <p:spPr>
          <a:xfrm>
            <a:off x="3879580" y="3717032"/>
            <a:ext cx="817638" cy="715433"/>
          </a:xfrm>
          <a:prstGeom prst="rect">
            <a:avLst/>
          </a:prstGeom>
        </p:spPr>
      </p:pic>
    </p:spTree>
    <p:extLst>
      <p:ext uri="{BB962C8B-B14F-4D97-AF65-F5344CB8AC3E}">
        <p14:creationId xmlns:p14="http://schemas.microsoft.com/office/powerpoint/2010/main" val="10561998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878904" y="116632"/>
            <a:ext cx="8229600" cy="642934"/>
          </a:xfrm>
          <a:noFill/>
          <a:ln>
            <a:noFill/>
            <a:miter lim="800000"/>
            <a:headEnd/>
            <a:tailEnd/>
          </a:ln>
        </p:spPr>
        <p:txBody>
          <a:bodyPr vert="horz" wrap="square" lIns="91440" tIns="45720" rIns="91440" bIns="45720" numCol="1" anchor="t" anchorCtr="0" compatLnSpc="1">
            <a:prstTxWarp prst="textNoShape">
              <a:avLst/>
            </a:prstTxWarp>
            <a:normAutofit/>
          </a:bodyPr>
          <a:lstStyle/>
          <a:p>
            <a:pPr algn="r"/>
            <a:r>
              <a:rPr lang="es-ES" sz="2400" b="1" dirty="0" smtClean="0">
                <a:latin typeface="Times New Roman" panose="02020603050405020304" pitchFamily="18" charset="0"/>
                <a:cs typeface="Times New Roman" panose="02020603050405020304" pitchFamily="18" charset="0"/>
              </a:rPr>
              <a:t>MARCO TEÓRICO</a:t>
            </a:r>
            <a:endParaRPr lang="es-ES" sz="2400" b="1" dirty="0">
              <a:latin typeface="Times New Roman" panose="02020603050405020304" pitchFamily="18" charset="0"/>
              <a:cs typeface="Times New Roman" panose="02020603050405020304" pitchFamily="18" charset="0"/>
            </a:endParaRPr>
          </a:p>
        </p:txBody>
      </p:sp>
      <p:pic>
        <p:nvPicPr>
          <p:cNvPr id="18" name="17 Imagen"/>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6578" y="5986463"/>
            <a:ext cx="2143110" cy="610887"/>
          </a:xfrm>
          <a:prstGeom prst="rect">
            <a:avLst/>
          </a:prstGeom>
          <a:noFill/>
          <a:ln>
            <a:noFill/>
          </a:ln>
        </p:spPr>
      </p:pic>
      <p:graphicFrame>
        <p:nvGraphicFramePr>
          <p:cNvPr id="2" name="Diagrama 1"/>
          <p:cNvGraphicFramePr/>
          <p:nvPr>
            <p:extLst>
              <p:ext uri="{D42A27DB-BD31-4B8C-83A1-F6EECF244321}">
                <p14:modId xmlns:p14="http://schemas.microsoft.com/office/powerpoint/2010/main" val="1852880564"/>
              </p:ext>
            </p:extLst>
          </p:nvPr>
        </p:nvGraphicFramePr>
        <p:xfrm>
          <a:off x="-684584" y="116632"/>
          <a:ext cx="6480720" cy="64807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ángulo 5"/>
          <p:cNvSpPr/>
          <p:nvPr/>
        </p:nvSpPr>
        <p:spPr>
          <a:xfrm>
            <a:off x="4860032" y="759566"/>
            <a:ext cx="3600400" cy="5091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DEFICIENCIAS DE BORO </a:t>
            </a:r>
            <a:endParaRPr lang="es-EC" dirty="0"/>
          </a:p>
        </p:txBody>
      </p:sp>
      <p:pic>
        <p:nvPicPr>
          <p:cNvPr id="8" name="Imagen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5770519" y="1063814"/>
            <a:ext cx="2032118" cy="270949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5785887" y="3319420"/>
            <a:ext cx="2124329" cy="28324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982693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idx="1"/>
            <p:extLst>
              <p:ext uri="{D42A27DB-BD31-4B8C-83A1-F6EECF244321}">
                <p14:modId xmlns:p14="http://schemas.microsoft.com/office/powerpoint/2010/main" val="2127611176"/>
              </p:ext>
            </p:extLst>
          </p:nvPr>
        </p:nvGraphicFramePr>
        <p:xfrm>
          <a:off x="457200" y="-109564"/>
          <a:ext cx="8472518" cy="51141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7 Imagen"/>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86578" y="6000768"/>
            <a:ext cx="2143140" cy="560691"/>
          </a:xfrm>
          <a:prstGeom prst="rect">
            <a:avLst/>
          </a:prstGeom>
          <a:noFill/>
          <a:ln>
            <a:noFill/>
          </a:ln>
        </p:spPr>
      </p:pic>
      <p:sp>
        <p:nvSpPr>
          <p:cNvPr id="5" name="Rectangle 2"/>
          <p:cNvSpPr>
            <a:spLocks noGrp="1" noChangeArrowheads="1"/>
          </p:cNvSpPr>
          <p:nvPr>
            <p:ph type="title"/>
          </p:nvPr>
        </p:nvSpPr>
        <p:spPr bwMode="auto">
          <a:xfrm>
            <a:off x="914400" y="188640"/>
            <a:ext cx="8229600" cy="642934"/>
          </a:xfrm>
          <a:noFill/>
          <a:ln>
            <a:noFill/>
            <a:miter lim="800000"/>
            <a:headEnd/>
            <a:tailEnd/>
          </a:ln>
        </p:spPr>
        <p:txBody>
          <a:bodyPr vert="horz" wrap="square" lIns="91440" tIns="45720" rIns="91440" bIns="45720" numCol="1" anchor="t" anchorCtr="0" compatLnSpc="1">
            <a:prstTxWarp prst="textNoShape">
              <a:avLst/>
            </a:prstTxWarp>
            <a:normAutofit/>
          </a:bodyPr>
          <a:lstStyle/>
          <a:p>
            <a:pPr algn="r"/>
            <a:r>
              <a:rPr lang="es-ES" sz="2400" b="1" dirty="0" smtClean="0">
                <a:latin typeface="Times New Roman" panose="02020603050405020304" pitchFamily="18" charset="0"/>
                <a:cs typeface="Times New Roman" panose="02020603050405020304" pitchFamily="18" charset="0"/>
              </a:rPr>
              <a:t>MARCO TEÓRICO</a:t>
            </a:r>
            <a:endParaRPr lang="es-ES" sz="2400" b="1" dirty="0">
              <a:latin typeface="Times New Roman" panose="02020603050405020304" pitchFamily="18" charset="0"/>
              <a:cs typeface="Times New Roman" panose="02020603050405020304" pitchFamily="18" charset="0"/>
            </a:endParaRPr>
          </a:p>
        </p:txBody>
      </p:sp>
      <p:pic>
        <p:nvPicPr>
          <p:cNvPr id="7" name="Imagen 6" descr="C:\Users\COMPANY\Pictures\2c663a13-d2c9-45fa-beff-5c4315f16148.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521" y="4158309"/>
            <a:ext cx="1368152" cy="1714500"/>
          </a:xfrm>
          <a:prstGeom prst="rect">
            <a:avLst/>
          </a:prstGeom>
          <a:noFill/>
          <a:ln>
            <a:noFill/>
          </a:ln>
        </p:spPr>
      </p:pic>
      <p:pic>
        <p:nvPicPr>
          <p:cNvPr id="8" name="Imagen 7" descr="C:\Users\COMPANY\Pictures\b517b2a0-e47e-486d-9d1e-52a105c4a9c6.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19988" y="4158309"/>
            <a:ext cx="1285875" cy="1714500"/>
          </a:xfrm>
          <a:prstGeom prst="rect">
            <a:avLst/>
          </a:prstGeom>
          <a:noFill/>
          <a:ln>
            <a:noFill/>
          </a:ln>
        </p:spPr>
      </p:pic>
      <p:pic>
        <p:nvPicPr>
          <p:cNvPr id="9" name="Imagen 8" descr="https://scontent.fuio4-1.fna.fbcdn.net/v/t34.0-12/28191391_1873679999371826_379470849_n.jpg?oh=d72168fb69fde4201a6494bd03563925&amp;oe=5A8EEDD5"/>
          <p:cNvPicPr/>
          <p:nvPr/>
        </p:nvPicPr>
        <p:blipFill rotWithShape="1">
          <a:blip r:embed="rId10" cstate="print">
            <a:extLst>
              <a:ext uri="{28A0092B-C50C-407E-A947-70E740481C1C}">
                <a14:useLocalDpi xmlns:a14="http://schemas.microsoft.com/office/drawing/2010/main" val="0"/>
              </a:ext>
            </a:extLst>
          </a:blip>
          <a:srcRect l="21086" t="15700" r="21424" b="24071"/>
          <a:stretch/>
        </p:blipFill>
        <p:spPr bwMode="auto">
          <a:xfrm>
            <a:off x="7905863" y="4694286"/>
            <a:ext cx="896620" cy="704850"/>
          </a:xfrm>
          <a:prstGeom prst="rect">
            <a:avLst/>
          </a:prstGeom>
          <a:noFill/>
          <a:ln>
            <a:noFill/>
          </a:ln>
          <a:extLst>
            <a:ext uri="{53640926-AAD7-44D8-BBD7-CCE9431645EC}">
              <a14:shadowObscured xmlns:a14="http://schemas.microsoft.com/office/drawing/2010/main"/>
            </a:ext>
          </a:extLst>
        </p:spPr>
      </p:pic>
      <p:pic>
        <p:nvPicPr>
          <p:cNvPr id="10" name="Imagen 9" descr="https://scontent.fuio4-1.fna.fbcdn.net/v/t34.0-12/28233456_1873680392705120_1161026718_n.jpg?oh=f54b21cd2dbfc610d5c87519eb2dccc2&amp;oe=5A8E1FD7"/>
          <p:cNvPicPr/>
          <p:nvPr/>
        </p:nvPicPr>
        <p:blipFill rotWithShape="1">
          <a:blip r:embed="rId11" cstate="print">
            <a:extLst>
              <a:ext uri="{28A0092B-C50C-407E-A947-70E740481C1C}">
                <a14:useLocalDpi xmlns:a14="http://schemas.microsoft.com/office/drawing/2010/main" val="0"/>
              </a:ext>
            </a:extLst>
          </a:blip>
          <a:srcRect l="30549" t="47391" r="40796" b="30717"/>
          <a:stretch/>
        </p:blipFill>
        <p:spPr bwMode="auto">
          <a:xfrm>
            <a:off x="1619673" y="4741911"/>
            <a:ext cx="864095" cy="775321"/>
          </a:xfrm>
          <a:prstGeom prst="rect">
            <a:avLst/>
          </a:prstGeom>
          <a:noFill/>
          <a:ln>
            <a:noFill/>
          </a:ln>
          <a:extLst>
            <a:ext uri="{53640926-AAD7-44D8-BBD7-CCE9431645EC}">
              <a14:shadowObscured xmlns:a14="http://schemas.microsoft.com/office/drawing/2010/main"/>
            </a:ext>
          </a:extLst>
        </p:spPr>
      </p:pic>
      <p:pic>
        <p:nvPicPr>
          <p:cNvPr id="11" name="Imagen 10"/>
          <p:cNvPicPr/>
          <p:nvPr/>
        </p:nvPicPr>
        <p:blipFill rotWithShape="1">
          <a:blip r:embed="rId12"/>
          <a:srcRect l="76686" t="26001" r="11437" b="33112"/>
          <a:stretch/>
        </p:blipFill>
        <p:spPr bwMode="auto">
          <a:xfrm>
            <a:off x="3306116" y="4315893"/>
            <a:ext cx="1245762" cy="1696310"/>
          </a:xfrm>
          <a:prstGeom prst="rect">
            <a:avLst/>
          </a:prstGeom>
          <a:ln>
            <a:noFill/>
          </a:ln>
          <a:extLst>
            <a:ext uri="{53640926-AAD7-44D8-BBD7-CCE9431645EC}">
              <a14:shadowObscured xmlns:a14="http://schemas.microsoft.com/office/drawing/2010/main"/>
            </a:ext>
          </a:extLst>
        </p:spPr>
      </p:pic>
      <p:pic>
        <p:nvPicPr>
          <p:cNvPr id="12" name="Imagen 11" descr="https://scontent.fuio4-1.fna.fbcdn.net/v/t34.0-12/28308517_1873680172705142_634588138_n.jpg?oh=8539913b3785296bcdb1f346ea4bcb6b&amp;oe=5A8F5729"/>
          <p:cNvPicPr/>
          <p:nvPr/>
        </p:nvPicPr>
        <p:blipFill rotWithShape="1">
          <a:blip r:embed="rId13" cstate="print">
            <a:extLst>
              <a:ext uri="{28A0092B-C50C-407E-A947-70E740481C1C}">
                <a14:useLocalDpi xmlns:a14="http://schemas.microsoft.com/office/drawing/2010/main" val="0"/>
              </a:ext>
            </a:extLst>
          </a:blip>
          <a:srcRect l="24850" t="16028" r="42038" b="40769"/>
          <a:stretch/>
        </p:blipFill>
        <p:spPr bwMode="auto">
          <a:xfrm>
            <a:off x="4795041" y="4826194"/>
            <a:ext cx="1105174" cy="11860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98213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22279"/>
            <a:ext cx="8229600" cy="706090"/>
          </a:xfrm>
        </p:spPr>
        <p:txBody>
          <a:bodyPr>
            <a:normAutofit/>
          </a:bodyPr>
          <a:lstStyle/>
          <a:p>
            <a:pPr algn="r"/>
            <a:r>
              <a:rPr lang="es-EC" sz="2400" b="1" dirty="0" smtClean="0">
                <a:latin typeface="Times New Roman" panose="02020603050405020304" pitchFamily="18" charset="0"/>
                <a:cs typeface="Times New Roman" panose="02020603050405020304" pitchFamily="18" charset="0"/>
              </a:rPr>
              <a:t>METODOLOGÍA</a:t>
            </a:r>
            <a:endParaRPr lang="es-EC" sz="2400" b="1" dirty="0">
              <a:latin typeface="Times New Roman" panose="02020603050405020304" pitchFamily="18" charset="0"/>
              <a:cs typeface="Times New Roman" panose="02020603050405020304" pitchFamily="18" charset="0"/>
            </a:endParaRPr>
          </a:p>
        </p:txBody>
      </p:sp>
      <p:pic>
        <p:nvPicPr>
          <p:cNvPr id="4" name="17 Imagen"/>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98050" y="5949280"/>
            <a:ext cx="2338446" cy="648072"/>
          </a:xfrm>
          <a:prstGeom prst="rect">
            <a:avLst/>
          </a:prstGeom>
          <a:noFill/>
          <a:ln>
            <a:noFill/>
          </a:ln>
        </p:spPr>
      </p:pic>
      <p:sp>
        <p:nvSpPr>
          <p:cNvPr id="5" name="Rectángulo 4"/>
          <p:cNvSpPr/>
          <p:nvPr/>
        </p:nvSpPr>
        <p:spPr>
          <a:xfrm>
            <a:off x="611560" y="166937"/>
            <a:ext cx="2160240" cy="9756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FASE 1 : Etapa fenológica de Floración  </a:t>
            </a:r>
            <a:endParaRPr lang="es-EC" dirty="0"/>
          </a:p>
        </p:txBody>
      </p:sp>
      <p:sp>
        <p:nvSpPr>
          <p:cNvPr id="7" name="Rectángulo 6"/>
          <p:cNvSpPr/>
          <p:nvPr/>
        </p:nvSpPr>
        <p:spPr>
          <a:xfrm>
            <a:off x="5568951" y="1874258"/>
            <a:ext cx="2303187" cy="9144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ESQUEMA DEL ANÁLISIS DE VARIANZA</a:t>
            </a:r>
            <a:endParaRPr lang="es-EC" dirty="0"/>
          </a:p>
        </p:txBody>
      </p:sp>
      <p:sp>
        <p:nvSpPr>
          <p:cNvPr id="9" name="Rectángulo 8"/>
          <p:cNvSpPr/>
          <p:nvPr/>
        </p:nvSpPr>
        <p:spPr>
          <a:xfrm>
            <a:off x="3286975" y="834864"/>
            <a:ext cx="5565304" cy="9328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TIPO DE DISEÑO</a:t>
            </a:r>
          </a:p>
          <a:p>
            <a:pPr algn="ctr"/>
            <a:r>
              <a:rPr lang="es-EC" dirty="0" smtClean="0"/>
              <a:t>El diseño que se empleo fue Diseño Completamente al Azar (DCA)</a:t>
            </a:r>
            <a:endParaRPr lang="es-EC" dirty="0"/>
          </a:p>
        </p:txBody>
      </p:sp>
      <p:sp>
        <p:nvSpPr>
          <p:cNvPr id="10" name="Rectángulo 9"/>
          <p:cNvSpPr/>
          <p:nvPr/>
        </p:nvSpPr>
        <p:spPr>
          <a:xfrm>
            <a:off x="628720" y="1333867"/>
            <a:ext cx="2160240" cy="5403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FACTOR 1 </a:t>
            </a:r>
            <a:endParaRPr lang="es-EC" dirty="0"/>
          </a:p>
        </p:txBody>
      </p:sp>
      <p:graphicFrame>
        <p:nvGraphicFramePr>
          <p:cNvPr id="11" name="Tabla 10"/>
          <p:cNvGraphicFramePr>
            <a:graphicFrameLocks noGrp="1"/>
          </p:cNvGraphicFramePr>
          <p:nvPr>
            <p:extLst>
              <p:ext uri="{D42A27DB-BD31-4B8C-83A1-F6EECF244321}">
                <p14:modId xmlns:p14="http://schemas.microsoft.com/office/powerpoint/2010/main" val="2530435911"/>
              </p:ext>
            </p:extLst>
          </p:nvPr>
        </p:nvGraphicFramePr>
        <p:xfrm>
          <a:off x="195779" y="2096281"/>
          <a:ext cx="4516094" cy="3424239"/>
        </p:xfrm>
        <a:graphic>
          <a:graphicData uri="http://schemas.openxmlformats.org/drawingml/2006/table">
            <a:tbl>
              <a:tblPr firstRow="1" firstCol="1" lastCol="1" bandRow="1">
                <a:tableStyleId>{5940675A-B579-460E-94D1-54222C63F5DA}</a:tableStyleId>
              </a:tblPr>
              <a:tblGrid>
                <a:gridCol w="1490406"/>
                <a:gridCol w="1512052"/>
                <a:gridCol w="1513636"/>
              </a:tblGrid>
              <a:tr h="170685">
                <a:tc>
                  <a:txBody>
                    <a:bodyPr/>
                    <a:lstStyle/>
                    <a:p>
                      <a:pPr algn="ctr">
                        <a:lnSpc>
                          <a:spcPct val="107000"/>
                        </a:lnSpc>
                        <a:spcAft>
                          <a:spcPts val="0"/>
                        </a:spcAft>
                      </a:pPr>
                      <a:r>
                        <a:rPr lang="es-EC" sz="1400" dirty="0">
                          <a:effectLst/>
                        </a:rPr>
                        <a:t>N°</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Simbología</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Descripción</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40828">
                <a:tc>
                  <a:txBody>
                    <a:bodyPr/>
                    <a:lstStyle/>
                    <a:p>
                      <a:pPr algn="ctr">
                        <a:lnSpc>
                          <a:spcPct val="107000"/>
                        </a:lnSpc>
                        <a:spcAft>
                          <a:spcPts val="0"/>
                        </a:spcAft>
                      </a:pPr>
                      <a:r>
                        <a:rPr lang="es-EC" sz="1400">
                          <a:effectLst/>
                        </a:rPr>
                        <a:t>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E1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400" dirty="0">
                          <a:effectLst/>
                        </a:rPr>
                        <a:t>Primeras flores, abiertas (primarias o flores 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11241">
                <a:tc>
                  <a:txBody>
                    <a:bodyPr/>
                    <a:lstStyle/>
                    <a:p>
                      <a:pPr algn="ctr">
                        <a:lnSpc>
                          <a:spcPct val="107000"/>
                        </a:lnSpc>
                        <a:spcAft>
                          <a:spcPts val="0"/>
                        </a:spcAft>
                      </a:pPr>
                      <a:r>
                        <a:rPr lang="es-EC" sz="1400">
                          <a:effectLst/>
                        </a:rPr>
                        <a:t>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E2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400" dirty="0">
                          <a:effectLst/>
                        </a:rPr>
                        <a:t>Comienzo de la floración: alrededor de10% de flores </a:t>
                      </a:r>
                      <a:r>
                        <a:rPr lang="es-EC" sz="1400" dirty="0" smtClean="0">
                          <a:effectLst/>
                        </a:rPr>
                        <a:t>abiertas de cada estolón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681655">
                <a:tc>
                  <a:txBody>
                    <a:bodyPr/>
                    <a:lstStyle/>
                    <a:p>
                      <a:pPr algn="ctr">
                        <a:lnSpc>
                          <a:spcPct val="107000"/>
                        </a:lnSpc>
                        <a:spcAft>
                          <a:spcPts val="0"/>
                        </a:spcAft>
                      </a:pPr>
                      <a:r>
                        <a:rPr lang="es-EC" sz="1400">
                          <a:effectLst/>
                        </a:rPr>
                        <a:t>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E3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400" dirty="0">
                          <a:effectLst/>
                        </a:rPr>
                        <a:t>Plena floración: flores secundarias (tipo B) y terciarias (Tipo C), abiertas; caen los primeros pétalos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1377316734"/>
              </p:ext>
            </p:extLst>
          </p:nvPr>
        </p:nvGraphicFramePr>
        <p:xfrm>
          <a:off x="5368995" y="3140969"/>
          <a:ext cx="2803404" cy="1979889"/>
        </p:xfrm>
        <a:graphic>
          <a:graphicData uri="http://schemas.openxmlformats.org/drawingml/2006/table">
            <a:tbl>
              <a:tblPr firstRow="1" bandRow="1">
                <a:tableStyleId>{5940675A-B579-460E-94D1-54222C63F5DA}</a:tableStyleId>
              </a:tblPr>
              <a:tblGrid>
                <a:gridCol w="1401702"/>
                <a:gridCol w="1401702"/>
              </a:tblGrid>
              <a:tr h="502975">
                <a:tc>
                  <a:txBody>
                    <a:bodyPr/>
                    <a:lstStyle/>
                    <a:p>
                      <a:pPr algn="ctr">
                        <a:lnSpc>
                          <a:spcPct val="107000"/>
                        </a:lnSpc>
                        <a:spcAft>
                          <a:spcPts val="0"/>
                        </a:spcAft>
                      </a:pPr>
                      <a:r>
                        <a:rPr lang="es-EC" sz="2000" dirty="0">
                          <a:effectLst/>
                        </a:rPr>
                        <a:t>FV</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gl</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92634">
                <a:tc>
                  <a:txBody>
                    <a:bodyPr/>
                    <a:lstStyle/>
                    <a:p>
                      <a:pPr>
                        <a:lnSpc>
                          <a:spcPct val="107000"/>
                        </a:lnSpc>
                        <a:spcAft>
                          <a:spcPts val="0"/>
                        </a:spcAft>
                      </a:pPr>
                      <a:r>
                        <a:rPr lang="es-EC" sz="2000">
                          <a:effectLst/>
                        </a:rPr>
                        <a:t>Tratamiento</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2</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07473">
                <a:tc>
                  <a:txBody>
                    <a:bodyPr/>
                    <a:lstStyle/>
                    <a:p>
                      <a:pPr>
                        <a:lnSpc>
                          <a:spcPct val="107000"/>
                        </a:lnSpc>
                        <a:spcAft>
                          <a:spcPts val="0"/>
                        </a:spcAft>
                      </a:pPr>
                      <a:r>
                        <a:rPr lang="es-EC" sz="2000">
                          <a:effectLst/>
                        </a:rPr>
                        <a:t>Error</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6</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76807">
                <a:tc>
                  <a:txBody>
                    <a:bodyPr/>
                    <a:lstStyle/>
                    <a:p>
                      <a:pPr>
                        <a:lnSpc>
                          <a:spcPct val="107000"/>
                        </a:lnSpc>
                        <a:spcAft>
                          <a:spcPts val="0"/>
                        </a:spcAft>
                      </a:pPr>
                      <a:r>
                        <a:rPr lang="es-EC" sz="2000">
                          <a:effectLst/>
                        </a:rPr>
                        <a:t>Total</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8</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4" name="Rectángulo 13"/>
          <p:cNvSpPr/>
          <p:nvPr/>
        </p:nvSpPr>
        <p:spPr>
          <a:xfrm>
            <a:off x="251520" y="5626114"/>
            <a:ext cx="2160240" cy="5403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MODELO MATEMÁTICO </a:t>
            </a:r>
            <a:endParaRPr lang="es-EC" dirty="0"/>
          </a:p>
        </p:txBody>
      </p:sp>
      <p:sp>
        <p:nvSpPr>
          <p:cNvPr id="15" name="Rectángulo 14"/>
          <p:cNvSpPr/>
          <p:nvPr/>
        </p:nvSpPr>
        <p:spPr>
          <a:xfrm>
            <a:off x="2552869" y="5302949"/>
            <a:ext cx="1445973" cy="646331"/>
          </a:xfrm>
          <a:prstGeom prst="rect">
            <a:avLst/>
          </a:prstGeom>
        </p:spPr>
        <p:txBody>
          <a:bodyPr wrap="none">
            <a:spAutoFit/>
          </a:bodyPr>
          <a:lstStyle/>
          <a:p>
            <a:pPr>
              <a:lnSpc>
                <a:spcPct val="200000"/>
              </a:lnSpc>
              <a:spcAft>
                <a:spcPts val="800"/>
              </a:spcAft>
            </a:pPr>
            <a:r>
              <a:rPr lang="es-EC" b="1" dirty="0" err="1">
                <a:latin typeface="Calibri" panose="020F0502020204030204" pitchFamily="34" charset="0"/>
                <a:ea typeface="Calibri" panose="020F0502020204030204" pitchFamily="34" charset="0"/>
                <a:cs typeface="Times New Roman" panose="02020603050405020304" pitchFamily="18" charset="0"/>
              </a:rPr>
              <a:t>Yij</a:t>
            </a:r>
            <a:r>
              <a:rPr lang="es-EC" b="1" dirty="0">
                <a:latin typeface="Calibri" panose="020F0502020204030204" pitchFamily="34" charset="0"/>
                <a:ea typeface="Calibri" panose="020F0502020204030204" pitchFamily="34" charset="0"/>
                <a:cs typeface="Times New Roman" panose="02020603050405020304" pitchFamily="18" charset="0"/>
              </a:rPr>
              <a:t>= u+ Ti+ </a:t>
            </a:r>
            <a:r>
              <a:rPr lang="es-EC" b="1" dirty="0" err="1">
                <a:latin typeface="Calibri" panose="020F0502020204030204" pitchFamily="34" charset="0"/>
                <a:ea typeface="Calibri" panose="020F0502020204030204" pitchFamily="34" charset="0"/>
                <a:cs typeface="Times New Roman" panose="02020603050405020304" pitchFamily="18" charset="0"/>
              </a:rPr>
              <a:t>eij</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38479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7 Imagen"/>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98050" y="5949280"/>
            <a:ext cx="2338446" cy="648072"/>
          </a:xfrm>
          <a:prstGeom prst="rect">
            <a:avLst/>
          </a:prstGeom>
          <a:noFill/>
          <a:ln>
            <a:noFill/>
          </a:ln>
        </p:spPr>
      </p:pic>
      <p:sp>
        <p:nvSpPr>
          <p:cNvPr id="5" name="Título 1"/>
          <p:cNvSpPr>
            <a:spLocks noGrp="1"/>
          </p:cNvSpPr>
          <p:nvPr>
            <p:ph type="title"/>
          </p:nvPr>
        </p:nvSpPr>
        <p:spPr>
          <a:xfrm>
            <a:off x="611560" y="22279"/>
            <a:ext cx="8229600" cy="706090"/>
          </a:xfrm>
        </p:spPr>
        <p:txBody>
          <a:bodyPr>
            <a:normAutofit/>
          </a:bodyPr>
          <a:lstStyle/>
          <a:p>
            <a:pPr algn="r"/>
            <a:r>
              <a:rPr lang="es-EC" sz="2400" b="1" dirty="0" smtClean="0">
                <a:latin typeface="Times New Roman" panose="02020603050405020304" pitchFamily="18" charset="0"/>
                <a:cs typeface="Times New Roman" panose="02020603050405020304" pitchFamily="18" charset="0"/>
              </a:rPr>
              <a:t>METODOLOGÍA</a:t>
            </a:r>
            <a:endParaRPr lang="es-EC" sz="2400" b="1" dirty="0">
              <a:latin typeface="Times New Roman" panose="02020603050405020304" pitchFamily="18" charset="0"/>
              <a:cs typeface="Times New Roman" panose="02020603050405020304" pitchFamily="18" charset="0"/>
            </a:endParaRPr>
          </a:p>
        </p:txBody>
      </p:sp>
      <p:pic>
        <p:nvPicPr>
          <p:cNvPr id="6" name="Marcador de contenido 5"/>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735" y="888830"/>
            <a:ext cx="4464496" cy="2736304"/>
          </a:xfrm>
          <a:prstGeom prst="rect">
            <a:avLst/>
          </a:prstGeom>
          <a:noFill/>
          <a:ln>
            <a:noFill/>
          </a:ln>
        </p:spPr>
      </p:pic>
      <p:sp>
        <p:nvSpPr>
          <p:cNvPr id="7" name="Rectángulo 6"/>
          <p:cNvSpPr/>
          <p:nvPr/>
        </p:nvSpPr>
        <p:spPr>
          <a:xfrm>
            <a:off x="467544" y="182740"/>
            <a:ext cx="3384376" cy="5760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CROQUIS DEL DISEÑO EXPERIMENTAL </a:t>
            </a:r>
            <a:endParaRPr lang="es-EC" dirty="0"/>
          </a:p>
        </p:txBody>
      </p:sp>
      <p:sp>
        <p:nvSpPr>
          <p:cNvPr id="8" name="Rectángulo 7"/>
          <p:cNvSpPr/>
          <p:nvPr/>
        </p:nvSpPr>
        <p:spPr>
          <a:xfrm>
            <a:off x="5868144" y="980728"/>
            <a:ext cx="2808312" cy="57606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dirty="0" smtClean="0"/>
              <a:t>VARIABLES </a:t>
            </a:r>
            <a:endParaRPr lang="es-EC" dirty="0"/>
          </a:p>
        </p:txBody>
      </p:sp>
      <p:sp>
        <p:nvSpPr>
          <p:cNvPr id="9" name="Rectángulo 8"/>
          <p:cNvSpPr/>
          <p:nvPr/>
        </p:nvSpPr>
        <p:spPr>
          <a:xfrm>
            <a:off x="6300192" y="1932642"/>
            <a:ext cx="2160240" cy="7200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Concentración de polen  </a:t>
            </a:r>
            <a:endParaRPr lang="es-EC" dirty="0"/>
          </a:p>
        </p:txBody>
      </p:sp>
      <p:sp>
        <p:nvSpPr>
          <p:cNvPr id="14" name="Rectángulo 13"/>
          <p:cNvSpPr/>
          <p:nvPr/>
        </p:nvSpPr>
        <p:spPr>
          <a:xfrm>
            <a:off x="6300192" y="3044044"/>
            <a:ext cx="2160240" cy="7200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Cámara de neubauer</a:t>
            </a:r>
            <a:endParaRPr lang="es-EC" dirty="0"/>
          </a:p>
        </p:txBody>
      </p:sp>
      <p:cxnSp>
        <p:nvCxnSpPr>
          <p:cNvPr id="17" name="Conector recto de flecha 16"/>
          <p:cNvCxnSpPr>
            <a:stCxn id="8" idx="2"/>
          </p:cNvCxnSpPr>
          <p:nvPr/>
        </p:nvCxnSpPr>
        <p:spPr>
          <a:xfrm>
            <a:off x="7272300" y="1556792"/>
            <a:ext cx="0" cy="375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a:off x="7265422" y="2652722"/>
            <a:ext cx="0" cy="375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Imagen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527" y="3758996"/>
            <a:ext cx="3083393" cy="2312545"/>
          </a:xfrm>
          <a:prstGeom prst="rect">
            <a:avLst/>
          </a:prstGeom>
        </p:spPr>
      </p:pic>
      <p:pic>
        <p:nvPicPr>
          <p:cNvPr id="20" name="Imagen 19" descr="C:\Users\COMPANY\Desktop\tesis\tesis fotos\estado fenologico 11-10-2017\SAM_4744.JPG"/>
          <p:cNvPicPr/>
          <p:nvPr/>
        </p:nvPicPr>
        <p:blipFill rotWithShape="1">
          <a:blip r:embed="rId5" cstate="print">
            <a:extLst>
              <a:ext uri="{28A0092B-C50C-407E-A947-70E740481C1C}">
                <a14:useLocalDpi xmlns:a14="http://schemas.microsoft.com/office/drawing/2010/main" val="0"/>
              </a:ext>
            </a:extLst>
          </a:blip>
          <a:srcRect l="30648" t="5307" r="18170" b="26765"/>
          <a:stretch/>
        </p:blipFill>
        <p:spPr bwMode="auto">
          <a:xfrm>
            <a:off x="6460559" y="3951762"/>
            <a:ext cx="1609725" cy="16021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7603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67544" y="404664"/>
            <a:ext cx="8207843" cy="13681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lvl="2" algn="ctr"/>
            <a:r>
              <a:rPr lang="es-EC" b="1" dirty="0" smtClean="0"/>
              <a:t>FASE 2 </a:t>
            </a:r>
          </a:p>
          <a:p>
            <a:pPr marL="0" lvl="2" algn="just"/>
            <a:r>
              <a:rPr lang="es-EC" dirty="0" smtClean="0">
                <a:latin typeface="Times New Roman" panose="02020603050405020304" pitchFamily="18" charset="0"/>
                <a:cs typeface="Times New Roman" panose="02020603050405020304" pitchFamily="18" charset="0"/>
              </a:rPr>
              <a:t>Evaluación </a:t>
            </a:r>
            <a:r>
              <a:rPr lang="es-EC" dirty="0">
                <a:latin typeface="Times New Roman" panose="02020603050405020304" pitchFamily="18" charset="0"/>
                <a:cs typeface="Times New Roman" panose="02020603050405020304" pitchFamily="18" charset="0"/>
              </a:rPr>
              <a:t>de  tres fuentes de boro (ácido bórico, Borón y quelato de boro) en </a:t>
            </a:r>
            <a:r>
              <a:rPr lang="es-EC" dirty="0" smtClean="0">
                <a:latin typeface="Times New Roman" panose="02020603050405020304" pitchFamily="18" charset="0"/>
                <a:cs typeface="Times New Roman" panose="02020603050405020304" pitchFamily="18" charset="0"/>
              </a:rPr>
              <a:t>diferentes </a:t>
            </a:r>
            <a:r>
              <a:rPr lang="es-EC" dirty="0">
                <a:latin typeface="Times New Roman" panose="02020603050405020304" pitchFamily="18" charset="0"/>
                <a:cs typeface="Times New Roman" panose="02020603050405020304" pitchFamily="18" charset="0"/>
              </a:rPr>
              <a:t>dosis ( 0, 100 y 200 </a:t>
            </a:r>
            <a:r>
              <a:rPr lang="es-EC" dirty="0" smtClean="0">
                <a:latin typeface="Times New Roman" panose="02020603050405020304" pitchFamily="18" charset="0"/>
                <a:cs typeface="Times New Roman" panose="02020603050405020304" pitchFamily="18" charset="0"/>
              </a:rPr>
              <a:t>mg.L</a:t>
            </a:r>
            <a:r>
              <a:rPr lang="es-EC" baseline="30000" dirty="0" smtClean="0">
                <a:latin typeface="Times New Roman" panose="02020603050405020304" pitchFamily="18" charset="0"/>
                <a:cs typeface="Times New Roman" panose="02020603050405020304" pitchFamily="18" charset="0"/>
              </a:rPr>
              <a:t>-1)</a:t>
            </a:r>
            <a:r>
              <a:rPr lang="es-EC" dirty="0" smtClean="0">
                <a:latin typeface="Times New Roman" panose="02020603050405020304" pitchFamily="18" charset="0"/>
                <a:cs typeface="Times New Roman" panose="02020603050405020304" pitchFamily="18" charset="0"/>
              </a:rPr>
              <a:t>a </a:t>
            </a:r>
            <a:r>
              <a:rPr lang="es-EC" dirty="0">
                <a:latin typeface="Times New Roman" panose="02020603050405020304" pitchFamily="18" charset="0"/>
                <a:cs typeface="Times New Roman" panose="02020603050405020304" pitchFamily="18" charset="0"/>
              </a:rPr>
              <a:t>las 2 y 4 horas de germinación </a:t>
            </a:r>
            <a:r>
              <a:rPr lang="es-EC" i="1" dirty="0" smtClean="0">
                <a:latin typeface="Times New Roman" panose="02020603050405020304" pitchFamily="18" charset="0"/>
                <a:cs typeface="Times New Roman" panose="02020603050405020304" pitchFamily="18" charset="0"/>
              </a:rPr>
              <a:t>in vitro </a:t>
            </a:r>
            <a:r>
              <a:rPr lang="es-EC" dirty="0" smtClean="0">
                <a:latin typeface="Times New Roman" panose="02020603050405020304" pitchFamily="18" charset="0"/>
                <a:cs typeface="Times New Roman" panose="02020603050405020304" pitchFamily="18" charset="0"/>
              </a:rPr>
              <a:t>de </a:t>
            </a:r>
            <a:r>
              <a:rPr lang="es-EC" dirty="0">
                <a:latin typeface="Times New Roman" panose="02020603050405020304" pitchFamily="18" charset="0"/>
                <a:cs typeface="Times New Roman" panose="02020603050405020304" pitchFamily="18" charset="0"/>
              </a:rPr>
              <a:t>polen </a:t>
            </a:r>
            <a:r>
              <a:rPr lang="es-EC" dirty="0" smtClean="0">
                <a:latin typeface="Times New Roman" panose="02020603050405020304" pitchFamily="18" charset="0"/>
                <a:cs typeface="Times New Roman" panose="02020603050405020304" pitchFamily="18" charset="0"/>
              </a:rPr>
              <a:t>de </a:t>
            </a:r>
            <a:r>
              <a:rPr lang="es-EC" dirty="0">
                <a:latin typeface="Times New Roman" panose="02020603050405020304" pitchFamily="18" charset="0"/>
                <a:cs typeface="Times New Roman" panose="02020603050405020304" pitchFamily="18" charset="0"/>
              </a:rPr>
              <a:t>frutilla (</a:t>
            </a:r>
            <a:r>
              <a:rPr lang="es-EC" i="1" dirty="0" err="1">
                <a:latin typeface="Times New Roman" panose="02020603050405020304" pitchFamily="18" charset="0"/>
                <a:cs typeface="Times New Roman" panose="02020603050405020304" pitchFamily="18" charset="0"/>
              </a:rPr>
              <a:t>Fragaria×ananassa</a:t>
            </a:r>
            <a:r>
              <a:rPr lang="es-EC" i="1" dirty="0">
                <a:latin typeface="Times New Roman" panose="02020603050405020304" pitchFamily="18" charset="0"/>
                <a:cs typeface="Times New Roman" panose="02020603050405020304" pitchFamily="18" charset="0"/>
              </a:rPr>
              <a:t>) </a:t>
            </a:r>
            <a:r>
              <a:rPr lang="es-EC" dirty="0">
                <a:latin typeface="Times New Roman" panose="02020603050405020304" pitchFamily="18" charset="0"/>
                <a:cs typeface="Times New Roman" panose="02020603050405020304" pitchFamily="18" charset="0"/>
              </a:rPr>
              <a:t>variedad festival para determinar la fuente y </a:t>
            </a:r>
            <a:r>
              <a:rPr lang="es-EC" dirty="0" smtClean="0">
                <a:latin typeface="Times New Roman" panose="02020603050405020304" pitchFamily="18" charset="0"/>
                <a:cs typeface="Times New Roman" panose="02020603050405020304" pitchFamily="18" charset="0"/>
              </a:rPr>
              <a:t>dosis </a:t>
            </a:r>
            <a:r>
              <a:rPr lang="es-EC" dirty="0">
                <a:latin typeface="Times New Roman" panose="02020603050405020304" pitchFamily="18" charset="0"/>
                <a:cs typeface="Times New Roman" panose="02020603050405020304" pitchFamily="18" charset="0"/>
              </a:rPr>
              <a:t>óptima</a:t>
            </a:r>
            <a:endParaRPr lang="es-EC" sz="1600" dirty="0">
              <a:latin typeface="Times New Roman" panose="02020603050405020304" pitchFamily="18" charset="0"/>
              <a:cs typeface="Times New Roman" panose="02020603050405020304" pitchFamily="18" charset="0"/>
            </a:endParaRPr>
          </a:p>
        </p:txBody>
      </p:sp>
      <p:sp>
        <p:nvSpPr>
          <p:cNvPr id="6" name="Rectángulo 5"/>
          <p:cNvSpPr/>
          <p:nvPr/>
        </p:nvSpPr>
        <p:spPr>
          <a:xfrm>
            <a:off x="251520" y="2312544"/>
            <a:ext cx="2404971" cy="5403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FACTOR 1 : Fertilizante</a:t>
            </a:r>
            <a:endParaRPr lang="es-EC" dirty="0"/>
          </a:p>
        </p:txBody>
      </p:sp>
      <p:graphicFrame>
        <p:nvGraphicFramePr>
          <p:cNvPr id="7" name="Tabla 6"/>
          <p:cNvGraphicFramePr>
            <a:graphicFrameLocks noGrp="1"/>
          </p:cNvGraphicFramePr>
          <p:nvPr>
            <p:extLst>
              <p:ext uri="{D42A27DB-BD31-4B8C-83A1-F6EECF244321}">
                <p14:modId xmlns:p14="http://schemas.microsoft.com/office/powerpoint/2010/main" val="1061070350"/>
              </p:ext>
            </p:extLst>
          </p:nvPr>
        </p:nvGraphicFramePr>
        <p:xfrm>
          <a:off x="3243597" y="2065043"/>
          <a:ext cx="5431790" cy="1304544"/>
        </p:xfrm>
        <a:graphic>
          <a:graphicData uri="http://schemas.openxmlformats.org/drawingml/2006/table">
            <a:tbl>
              <a:tblPr firstRow="1" bandRow="1">
                <a:tableStyleId>{5940675A-B579-460E-94D1-54222C63F5DA}</a:tableStyleId>
              </a:tblPr>
              <a:tblGrid>
                <a:gridCol w="1792605"/>
                <a:gridCol w="1818640"/>
                <a:gridCol w="1820545"/>
              </a:tblGrid>
              <a:tr h="293929">
                <a:tc>
                  <a:txBody>
                    <a:bodyPr/>
                    <a:lstStyle/>
                    <a:p>
                      <a:pPr algn="ctr">
                        <a:lnSpc>
                          <a:spcPct val="107000"/>
                        </a:lnSpc>
                        <a:spcAft>
                          <a:spcPts val="0"/>
                        </a:spcAft>
                      </a:pPr>
                      <a:r>
                        <a:rPr lang="es-EC" sz="2000">
                          <a:effectLst/>
                        </a:rPr>
                        <a:t>N°</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Simbología</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Descripción</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93929">
                <a:tc>
                  <a:txBody>
                    <a:bodyPr/>
                    <a:lstStyle/>
                    <a:p>
                      <a:pPr algn="ctr">
                        <a:lnSpc>
                          <a:spcPct val="107000"/>
                        </a:lnSpc>
                        <a:spcAft>
                          <a:spcPts val="0"/>
                        </a:spcAft>
                      </a:pPr>
                      <a:r>
                        <a:rPr lang="es-EC" sz="2000">
                          <a:effectLst/>
                        </a:rPr>
                        <a:t>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F1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Ácido Bórico</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93929">
                <a:tc>
                  <a:txBody>
                    <a:bodyPr/>
                    <a:lstStyle/>
                    <a:p>
                      <a:pPr algn="ctr">
                        <a:lnSpc>
                          <a:spcPct val="107000"/>
                        </a:lnSpc>
                        <a:spcAft>
                          <a:spcPts val="0"/>
                        </a:spcAft>
                      </a:pPr>
                      <a:r>
                        <a:rPr lang="es-EC" sz="2000">
                          <a:effectLst/>
                        </a:rPr>
                        <a:t>2</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F2</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Borón</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93929">
                <a:tc>
                  <a:txBody>
                    <a:bodyPr/>
                    <a:lstStyle/>
                    <a:p>
                      <a:pPr algn="ctr">
                        <a:lnSpc>
                          <a:spcPct val="107000"/>
                        </a:lnSpc>
                        <a:spcAft>
                          <a:spcPts val="0"/>
                        </a:spcAft>
                      </a:pPr>
                      <a:r>
                        <a:rPr lang="es-EC" sz="2000">
                          <a:effectLst/>
                        </a:rPr>
                        <a:t>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F3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Quelato de Boro</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8" name="Rectángulo 7"/>
          <p:cNvSpPr/>
          <p:nvPr/>
        </p:nvSpPr>
        <p:spPr>
          <a:xfrm>
            <a:off x="496251" y="3933056"/>
            <a:ext cx="2160240" cy="5403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FACTOR 2: Dosis</a:t>
            </a:r>
            <a:endParaRPr lang="es-EC" dirty="0"/>
          </a:p>
        </p:txBody>
      </p:sp>
      <p:graphicFrame>
        <p:nvGraphicFramePr>
          <p:cNvPr id="9" name="Tabla 8"/>
          <p:cNvGraphicFramePr>
            <a:graphicFrameLocks noGrp="1"/>
          </p:cNvGraphicFramePr>
          <p:nvPr>
            <p:extLst>
              <p:ext uri="{D42A27DB-BD31-4B8C-83A1-F6EECF244321}">
                <p14:modId xmlns:p14="http://schemas.microsoft.com/office/powerpoint/2010/main" val="3900935291"/>
              </p:ext>
            </p:extLst>
          </p:nvPr>
        </p:nvGraphicFramePr>
        <p:xfrm>
          <a:off x="3221145" y="3576759"/>
          <a:ext cx="5431790" cy="1304544"/>
        </p:xfrm>
        <a:graphic>
          <a:graphicData uri="http://schemas.openxmlformats.org/drawingml/2006/table">
            <a:tbl>
              <a:tblPr firstRow="1" bandRow="1">
                <a:tableStyleId>{5940675A-B579-460E-94D1-54222C63F5DA}</a:tableStyleId>
              </a:tblPr>
              <a:tblGrid>
                <a:gridCol w="1792605"/>
                <a:gridCol w="1818640"/>
                <a:gridCol w="1820545"/>
              </a:tblGrid>
              <a:tr h="244981">
                <a:tc>
                  <a:txBody>
                    <a:bodyPr/>
                    <a:lstStyle/>
                    <a:p>
                      <a:pPr algn="ctr">
                        <a:lnSpc>
                          <a:spcPct val="107000"/>
                        </a:lnSpc>
                        <a:spcAft>
                          <a:spcPts val="0"/>
                        </a:spcAft>
                      </a:pPr>
                      <a:r>
                        <a:rPr lang="es-EC" sz="2000" dirty="0">
                          <a:effectLst/>
                        </a:rPr>
                        <a:t>N°</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Simbología</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Descripción</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a:effectLst/>
                        </a:rPr>
                        <a:t>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D0</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0 mg/L</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a:effectLst/>
                        </a:rPr>
                        <a:t>2</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D1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100 mg/L</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2000">
                          <a:effectLst/>
                        </a:rPr>
                        <a:t>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a:effectLst/>
                        </a:rPr>
                        <a:t>D2</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000" dirty="0">
                          <a:effectLst/>
                        </a:rPr>
                        <a:t>200 mg/L</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0" name="Rectángulo 9"/>
          <p:cNvSpPr/>
          <p:nvPr/>
        </p:nvSpPr>
        <p:spPr>
          <a:xfrm>
            <a:off x="496251" y="5283372"/>
            <a:ext cx="2160240" cy="5403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FACTOR 3: Hora de recolección de flores </a:t>
            </a:r>
            <a:endParaRPr lang="es-EC" dirty="0"/>
          </a:p>
        </p:txBody>
      </p:sp>
      <p:pic>
        <p:nvPicPr>
          <p:cNvPr id="13" name="17 Imagen"/>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98050" y="5949280"/>
            <a:ext cx="2338446" cy="648072"/>
          </a:xfrm>
          <a:prstGeom prst="rect">
            <a:avLst/>
          </a:prstGeom>
          <a:noFill/>
          <a:ln>
            <a:noFill/>
          </a:ln>
        </p:spPr>
      </p:pic>
      <p:graphicFrame>
        <p:nvGraphicFramePr>
          <p:cNvPr id="2" name="Tabla 1"/>
          <p:cNvGraphicFramePr>
            <a:graphicFrameLocks noGrp="1"/>
          </p:cNvGraphicFramePr>
          <p:nvPr>
            <p:extLst>
              <p:ext uri="{D42A27DB-BD31-4B8C-83A1-F6EECF244321}">
                <p14:modId xmlns:p14="http://schemas.microsoft.com/office/powerpoint/2010/main" val="3135742219"/>
              </p:ext>
            </p:extLst>
          </p:nvPr>
        </p:nvGraphicFramePr>
        <p:xfrm>
          <a:off x="3226248" y="5001746"/>
          <a:ext cx="5431790" cy="1043688"/>
        </p:xfrm>
        <a:graphic>
          <a:graphicData uri="http://schemas.openxmlformats.org/drawingml/2006/table">
            <a:tbl>
              <a:tblPr firstRow="1" bandRow="1">
                <a:tableStyleId>{5940675A-B579-460E-94D1-54222C63F5DA}</a:tableStyleId>
              </a:tblPr>
              <a:tblGrid>
                <a:gridCol w="1792605"/>
                <a:gridCol w="1818640"/>
                <a:gridCol w="1820545"/>
              </a:tblGrid>
              <a:tr h="0">
                <a:tc>
                  <a:txBody>
                    <a:bodyPr/>
                    <a:lstStyle/>
                    <a:p>
                      <a:pPr algn="ctr">
                        <a:lnSpc>
                          <a:spcPct val="107000"/>
                        </a:lnSpc>
                        <a:spcAft>
                          <a:spcPts val="0"/>
                        </a:spcAft>
                      </a:pPr>
                      <a:r>
                        <a:rPr lang="es-EC" sz="1600">
                          <a:effectLst/>
                        </a:rPr>
                        <a:t>N°</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rPr>
                        <a:t>Simbología</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rPr>
                        <a:t>Descripción</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600">
                          <a:effectLst/>
                        </a:rPr>
                        <a:t>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rPr>
                        <a:t>T1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rPr>
                        <a:t>      8 am</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600">
                          <a:effectLst/>
                        </a:rPr>
                        <a:t>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rPr>
                        <a:t>T2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algn="ctr">
                        <a:lnSpc>
                          <a:spcPct val="107000"/>
                        </a:lnSpc>
                        <a:spcAft>
                          <a:spcPts val="0"/>
                        </a:spcAft>
                      </a:pPr>
                      <a:r>
                        <a:rPr lang="es-EC" sz="1600">
                          <a:effectLst/>
                        </a:rPr>
                        <a:t>11 am</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600">
                          <a:effectLst/>
                        </a:rPr>
                        <a:t>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rPr>
                        <a:t>T3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algn="ctr">
                        <a:lnSpc>
                          <a:spcPct val="107000"/>
                        </a:lnSpc>
                        <a:spcAft>
                          <a:spcPts val="0"/>
                        </a:spcAft>
                      </a:pPr>
                      <a:r>
                        <a:rPr lang="es-EC" sz="1600" dirty="0">
                          <a:effectLst/>
                        </a:rPr>
                        <a:t>14 pm</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822535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7 Imagen"/>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98050" y="5949280"/>
            <a:ext cx="2338446" cy="648072"/>
          </a:xfrm>
          <a:prstGeom prst="rect">
            <a:avLst/>
          </a:prstGeom>
          <a:noFill/>
          <a:ln>
            <a:noFill/>
          </a:ln>
        </p:spPr>
      </p:pic>
      <p:sp>
        <p:nvSpPr>
          <p:cNvPr id="5" name="Título 1"/>
          <p:cNvSpPr txBox="1">
            <a:spLocks/>
          </p:cNvSpPr>
          <p:nvPr/>
        </p:nvSpPr>
        <p:spPr>
          <a:xfrm>
            <a:off x="611560" y="22279"/>
            <a:ext cx="8229600" cy="7060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EC" sz="2400" b="1" smtClean="0">
                <a:latin typeface="Times New Roman" panose="02020603050405020304" pitchFamily="18" charset="0"/>
                <a:cs typeface="Times New Roman" panose="02020603050405020304" pitchFamily="18" charset="0"/>
              </a:rPr>
              <a:t>METODOLOGÍA</a:t>
            </a:r>
            <a:endParaRPr lang="es-EC" sz="2400" b="1" dirty="0">
              <a:latin typeface="Times New Roman" panose="02020603050405020304" pitchFamily="18" charset="0"/>
              <a:cs typeface="Times New Roman" panose="02020603050405020304" pitchFamily="18" charset="0"/>
            </a:endParaRPr>
          </a:p>
        </p:txBody>
      </p:sp>
      <p:sp>
        <p:nvSpPr>
          <p:cNvPr id="6" name="Rectángulo 5"/>
          <p:cNvSpPr/>
          <p:nvPr/>
        </p:nvSpPr>
        <p:spPr>
          <a:xfrm>
            <a:off x="251520" y="261919"/>
            <a:ext cx="5565304" cy="9328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TIPO DE DISEÑO</a:t>
            </a:r>
          </a:p>
          <a:p>
            <a:pPr algn="ctr"/>
            <a:r>
              <a:rPr lang="es-EC" dirty="0" smtClean="0"/>
              <a:t>El diseño que se empleo fue Diseño Completamente al Azar Trifactorial  (DCA) con tres repeticiones </a:t>
            </a:r>
            <a:endParaRPr lang="es-EC" dirty="0"/>
          </a:p>
        </p:txBody>
      </p:sp>
      <p:sp>
        <p:nvSpPr>
          <p:cNvPr id="7" name="Rectángulo 6"/>
          <p:cNvSpPr/>
          <p:nvPr/>
        </p:nvSpPr>
        <p:spPr>
          <a:xfrm>
            <a:off x="251520" y="1194818"/>
            <a:ext cx="3744416" cy="7940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ESQUEMA DEL ANÁLISIS DE VARIANZA</a:t>
            </a:r>
            <a:endParaRPr lang="es-EC" sz="1600" dirty="0"/>
          </a:p>
        </p:txBody>
      </p:sp>
      <p:sp>
        <p:nvSpPr>
          <p:cNvPr id="8" name="Rectángulo 7"/>
          <p:cNvSpPr/>
          <p:nvPr/>
        </p:nvSpPr>
        <p:spPr>
          <a:xfrm>
            <a:off x="5076964" y="1434458"/>
            <a:ext cx="3384376" cy="5760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CROQUIS DEL DISEÑO EXPERIMENTAL </a:t>
            </a:r>
            <a:endParaRPr lang="es-EC" dirty="0"/>
          </a:p>
        </p:txBody>
      </p:sp>
      <p:pic>
        <p:nvPicPr>
          <p:cNvPr id="9" name="Imagen 8"/>
          <p:cNvPicPr/>
          <p:nvPr/>
        </p:nvPicPr>
        <p:blipFill>
          <a:blip r:embed="rId4">
            <a:extLst>
              <a:ext uri="{28A0092B-C50C-407E-A947-70E740481C1C}">
                <a14:useLocalDpi xmlns:a14="http://schemas.microsoft.com/office/drawing/2010/main" val="0"/>
              </a:ext>
            </a:extLst>
          </a:blip>
          <a:srcRect/>
          <a:stretch>
            <a:fillRect/>
          </a:stretch>
        </p:blipFill>
        <p:spPr bwMode="auto">
          <a:xfrm>
            <a:off x="4716016" y="2250162"/>
            <a:ext cx="3816425" cy="3699118"/>
          </a:xfrm>
          <a:prstGeom prst="rect">
            <a:avLst/>
          </a:prstGeom>
          <a:noFill/>
          <a:ln>
            <a:noFill/>
          </a:ln>
        </p:spPr>
      </p:pic>
      <p:graphicFrame>
        <p:nvGraphicFramePr>
          <p:cNvPr id="10" name="Tabla 9"/>
          <p:cNvGraphicFramePr>
            <a:graphicFrameLocks noGrp="1"/>
          </p:cNvGraphicFramePr>
          <p:nvPr>
            <p:extLst>
              <p:ext uri="{D42A27DB-BD31-4B8C-83A1-F6EECF244321}">
                <p14:modId xmlns:p14="http://schemas.microsoft.com/office/powerpoint/2010/main" val="4133219644"/>
              </p:ext>
            </p:extLst>
          </p:nvPr>
        </p:nvGraphicFramePr>
        <p:xfrm>
          <a:off x="253017" y="2070294"/>
          <a:ext cx="3744416" cy="4110186"/>
        </p:xfrm>
        <a:graphic>
          <a:graphicData uri="http://schemas.openxmlformats.org/drawingml/2006/table">
            <a:tbl>
              <a:tblPr firstRow="1" bandRow="1">
                <a:tableStyleId>{5940675A-B579-460E-94D1-54222C63F5DA}</a:tableStyleId>
              </a:tblPr>
              <a:tblGrid>
                <a:gridCol w="2368653"/>
                <a:gridCol w="1375763"/>
              </a:tblGrid>
              <a:tr h="504056">
                <a:tc>
                  <a:txBody>
                    <a:bodyPr/>
                    <a:lstStyle/>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FV</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600" dirty="0" err="1">
                          <a:effectLst/>
                          <a:latin typeface="Times New Roman" panose="02020603050405020304" pitchFamily="18" charset="0"/>
                          <a:cs typeface="Times New Roman" panose="02020603050405020304" pitchFamily="18" charset="0"/>
                        </a:rPr>
                        <a:t>Gl</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62365">
                <a:tc>
                  <a:txBody>
                    <a:bodyPr/>
                    <a:lstStyle/>
                    <a:p>
                      <a:pPr>
                        <a:lnSpc>
                          <a:spcPct val="100000"/>
                        </a:lnSpc>
                        <a:spcAft>
                          <a:spcPts val="0"/>
                        </a:spcAft>
                      </a:pPr>
                      <a:r>
                        <a:rPr lang="es-EC" sz="1600" dirty="0">
                          <a:effectLst/>
                          <a:latin typeface="Times New Roman" panose="02020603050405020304" pitchFamily="18" charset="0"/>
                          <a:cs typeface="Times New Roman" panose="02020603050405020304" pitchFamily="18" charset="0"/>
                        </a:rPr>
                        <a:t>Tratamientos</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s-EC" sz="1600">
                          <a:effectLst/>
                          <a:latin typeface="Times New Roman" panose="02020603050405020304" pitchFamily="18" charset="0"/>
                          <a:cs typeface="Times New Roman" panose="02020603050405020304" pitchFamily="18" charset="0"/>
                        </a:rPr>
                        <a:t>26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65368">
                <a:tc>
                  <a:txBody>
                    <a:bodyPr/>
                    <a:lstStyle/>
                    <a:p>
                      <a:pPr>
                        <a:lnSpc>
                          <a:spcPct val="100000"/>
                        </a:lnSpc>
                        <a:spcAft>
                          <a:spcPts val="0"/>
                        </a:spcAft>
                      </a:pPr>
                      <a:r>
                        <a:rPr lang="es-EC" sz="1600" dirty="0">
                          <a:effectLst/>
                          <a:latin typeface="Times New Roman" panose="02020603050405020304" pitchFamily="18" charset="0"/>
                          <a:cs typeface="Times New Roman" panose="02020603050405020304" pitchFamily="18" charset="0"/>
                        </a:rPr>
                        <a:t>Dosis</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600">
                          <a:effectLst/>
                          <a:latin typeface="Times New Roman" panose="02020603050405020304" pitchFamily="18" charset="0"/>
                          <a:cs typeface="Times New Roman" panose="02020603050405020304" pitchFamily="18" charset="0"/>
                        </a:rPr>
                        <a:t>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57298">
                <a:tc>
                  <a:txBody>
                    <a:bodyPr/>
                    <a:lstStyle/>
                    <a:p>
                      <a:pPr>
                        <a:lnSpc>
                          <a:spcPct val="100000"/>
                        </a:lnSpc>
                        <a:spcAft>
                          <a:spcPts val="0"/>
                        </a:spcAft>
                      </a:pPr>
                      <a:r>
                        <a:rPr lang="es-EC" sz="1600" dirty="0">
                          <a:effectLst/>
                          <a:latin typeface="Times New Roman" panose="02020603050405020304" pitchFamily="18" charset="0"/>
                          <a:cs typeface="Times New Roman" panose="02020603050405020304" pitchFamily="18" charset="0"/>
                        </a:rPr>
                        <a:t>Fertilizante</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600">
                          <a:effectLst/>
                          <a:latin typeface="Times New Roman" panose="02020603050405020304" pitchFamily="18" charset="0"/>
                          <a:cs typeface="Times New Roman" panose="02020603050405020304" pitchFamily="18" charset="0"/>
                        </a:rPr>
                        <a:t>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77220">
                <a:tc>
                  <a:txBody>
                    <a:bodyPr/>
                    <a:lstStyle/>
                    <a:p>
                      <a:pPr>
                        <a:lnSpc>
                          <a:spcPct val="100000"/>
                        </a:lnSpc>
                        <a:spcAft>
                          <a:spcPts val="0"/>
                        </a:spcAft>
                      </a:pPr>
                      <a:r>
                        <a:rPr lang="es-EC" sz="1600" dirty="0">
                          <a:effectLst/>
                          <a:latin typeface="Times New Roman" panose="02020603050405020304" pitchFamily="18" charset="0"/>
                          <a:cs typeface="Times New Roman" panose="02020603050405020304" pitchFamily="18" charset="0"/>
                        </a:rPr>
                        <a:t>Tiempo de recolección </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600">
                          <a:effectLst/>
                          <a:latin typeface="Times New Roman" panose="02020603050405020304" pitchFamily="18" charset="0"/>
                          <a:cs typeface="Times New Roman" panose="02020603050405020304" pitchFamily="18" charset="0"/>
                        </a:rPr>
                        <a:t>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69150">
                <a:tc>
                  <a:txBody>
                    <a:bodyPr/>
                    <a:lstStyle/>
                    <a:p>
                      <a:pPr>
                        <a:lnSpc>
                          <a:spcPct val="100000"/>
                        </a:lnSpc>
                        <a:spcAft>
                          <a:spcPts val="0"/>
                        </a:spcAft>
                      </a:pPr>
                      <a:r>
                        <a:rPr lang="es-EC" sz="1600" dirty="0">
                          <a:effectLst/>
                          <a:latin typeface="Times New Roman" panose="02020603050405020304" pitchFamily="18" charset="0"/>
                          <a:cs typeface="Times New Roman" panose="02020603050405020304" pitchFamily="18" charset="0"/>
                        </a:rPr>
                        <a:t>Dosis x Fertilizante</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4</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3088">
                <a:tc>
                  <a:txBody>
                    <a:bodyPr/>
                    <a:lstStyle/>
                    <a:p>
                      <a:pPr>
                        <a:lnSpc>
                          <a:spcPct val="100000"/>
                        </a:lnSpc>
                        <a:spcAft>
                          <a:spcPts val="0"/>
                        </a:spcAft>
                      </a:pPr>
                      <a:r>
                        <a:rPr lang="es-EC" sz="1600" dirty="0">
                          <a:effectLst/>
                          <a:latin typeface="Times New Roman" panose="02020603050405020304" pitchFamily="18" charset="0"/>
                          <a:cs typeface="Times New Roman" panose="02020603050405020304" pitchFamily="18" charset="0"/>
                        </a:rPr>
                        <a:t>Dosis x Recolección</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600">
                          <a:effectLst/>
                          <a:latin typeface="Times New Roman" panose="02020603050405020304" pitchFamily="18" charset="0"/>
                          <a:cs typeface="Times New Roman" panose="02020603050405020304" pitchFamily="18" charset="0"/>
                        </a:rPr>
                        <a:t>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53010">
                <a:tc>
                  <a:txBody>
                    <a:bodyPr/>
                    <a:lstStyle/>
                    <a:p>
                      <a:pPr>
                        <a:lnSpc>
                          <a:spcPct val="100000"/>
                        </a:lnSpc>
                        <a:spcAft>
                          <a:spcPts val="0"/>
                        </a:spcAft>
                      </a:pPr>
                      <a:r>
                        <a:rPr lang="es-EC" sz="1600" dirty="0">
                          <a:effectLst/>
                          <a:latin typeface="Times New Roman" panose="02020603050405020304" pitchFamily="18" charset="0"/>
                          <a:cs typeface="Times New Roman" panose="02020603050405020304" pitchFamily="18" charset="0"/>
                        </a:rPr>
                        <a:t>Fertilizante x Recolección </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4</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782426">
                <a:tc>
                  <a:txBody>
                    <a:bodyPr/>
                    <a:lstStyle/>
                    <a:p>
                      <a:pPr>
                        <a:lnSpc>
                          <a:spcPct val="100000"/>
                        </a:lnSpc>
                        <a:spcAft>
                          <a:spcPts val="0"/>
                        </a:spcAft>
                      </a:pPr>
                      <a:r>
                        <a:rPr lang="es-EC" sz="1600">
                          <a:effectLst/>
                          <a:latin typeface="Times New Roman" panose="02020603050405020304" pitchFamily="18" charset="0"/>
                          <a:cs typeface="Times New Roman" panose="02020603050405020304" pitchFamily="18" charset="0"/>
                        </a:rPr>
                        <a:t>Dosis x Fertilizantes x Recolección </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600" dirty="0">
                          <a:effectLst/>
                          <a:latin typeface="Times New Roman" panose="02020603050405020304" pitchFamily="18" charset="0"/>
                          <a:cs typeface="Times New Roman" panose="02020603050405020304" pitchFamily="18" charset="0"/>
                        </a:rPr>
                        <a:t>8</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11580">
                <a:tc>
                  <a:txBody>
                    <a:bodyPr/>
                    <a:lstStyle/>
                    <a:p>
                      <a:pPr>
                        <a:lnSpc>
                          <a:spcPct val="100000"/>
                        </a:lnSpc>
                        <a:spcAft>
                          <a:spcPts val="0"/>
                        </a:spcAft>
                      </a:pPr>
                      <a:r>
                        <a:rPr lang="es-EC" sz="1600">
                          <a:effectLst/>
                          <a:latin typeface="Times New Roman" panose="02020603050405020304" pitchFamily="18" charset="0"/>
                          <a:cs typeface="Times New Roman" panose="02020603050405020304" pitchFamily="18" charset="0"/>
                        </a:rPr>
                        <a:t>Error </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s-EC" sz="1600" dirty="0">
                          <a:effectLst/>
                          <a:latin typeface="Times New Roman" panose="02020603050405020304" pitchFamily="18" charset="0"/>
                          <a:cs typeface="Times New Roman" panose="02020603050405020304" pitchFamily="18" charset="0"/>
                        </a:rPr>
                        <a:t>54</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62365">
                <a:tc>
                  <a:txBody>
                    <a:bodyPr/>
                    <a:lstStyle/>
                    <a:p>
                      <a:pPr>
                        <a:lnSpc>
                          <a:spcPct val="100000"/>
                        </a:lnSpc>
                        <a:spcAft>
                          <a:spcPts val="0"/>
                        </a:spcAft>
                      </a:pPr>
                      <a:r>
                        <a:rPr lang="es-EC" sz="1600">
                          <a:effectLst/>
                          <a:latin typeface="Times New Roman" panose="02020603050405020304" pitchFamily="18" charset="0"/>
                          <a:cs typeface="Times New Roman" panose="02020603050405020304" pitchFamily="18" charset="0"/>
                        </a:rPr>
                        <a:t>Total </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s-EC" sz="1600" dirty="0">
                          <a:effectLst/>
                          <a:latin typeface="Times New Roman" panose="02020603050405020304" pitchFamily="18" charset="0"/>
                          <a:cs typeface="Times New Roman" panose="02020603050405020304" pitchFamily="18" charset="0"/>
                        </a:rPr>
                        <a:t>80</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8707142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7 Imagen"/>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98050" y="5949280"/>
            <a:ext cx="2338446" cy="648072"/>
          </a:xfrm>
          <a:prstGeom prst="rect">
            <a:avLst/>
          </a:prstGeom>
          <a:noFill/>
          <a:ln>
            <a:noFill/>
          </a:ln>
        </p:spPr>
      </p:pic>
      <p:sp>
        <p:nvSpPr>
          <p:cNvPr id="5" name="Título 1"/>
          <p:cNvSpPr>
            <a:spLocks noGrp="1"/>
          </p:cNvSpPr>
          <p:nvPr>
            <p:ph type="title"/>
          </p:nvPr>
        </p:nvSpPr>
        <p:spPr>
          <a:xfrm>
            <a:off x="755148" y="0"/>
            <a:ext cx="8229600" cy="706090"/>
          </a:xfrm>
        </p:spPr>
        <p:txBody>
          <a:bodyPr>
            <a:normAutofit/>
          </a:bodyPr>
          <a:lstStyle/>
          <a:p>
            <a:pPr algn="r"/>
            <a:r>
              <a:rPr lang="es-EC" sz="2400" b="1" dirty="0" smtClean="0">
                <a:latin typeface="Times New Roman" panose="02020603050405020304" pitchFamily="18" charset="0"/>
                <a:cs typeface="Times New Roman" panose="02020603050405020304" pitchFamily="18" charset="0"/>
              </a:rPr>
              <a:t>METODOLOGÍA</a:t>
            </a:r>
            <a:endParaRPr lang="es-EC" sz="2400" b="1" dirty="0">
              <a:latin typeface="Times New Roman" panose="02020603050405020304" pitchFamily="18" charset="0"/>
              <a:cs typeface="Times New Roman" panose="02020603050405020304" pitchFamily="18" charset="0"/>
            </a:endParaRPr>
          </a:p>
        </p:txBody>
      </p:sp>
      <p:sp>
        <p:nvSpPr>
          <p:cNvPr id="6" name="Rectángulo 5"/>
          <p:cNvSpPr/>
          <p:nvPr/>
        </p:nvSpPr>
        <p:spPr>
          <a:xfrm>
            <a:off x="107504" y="2388830"/>
            <a:ext cx="1728192" cy="5878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VARIABLES </a:t>
            </a:r>
            <a:endParaRPr lang="es-EC" dirty="0"/>
          </a:p>
        </p:txBody>
      </p:sp>
      <mc:AlternateContent xmlns:mc="http://schemas.openxmlformats.org/markup-compatibility/2006" xmlns:a14="http://schemas.microsoft.com/office/drawing/2010/main">
        <mc:Choice Requires="a14">
          <p:sp>
            <p:nvSpPr>
              <p:cNvPr id="7" name="Rectángulo 6"/>
              <p:cNvSpPr/>
              <p:nvPr/>
            </p:nvSpPr>
            <p:spPr>
              <a:xfrm>
                <a:off x="3152100" y="1862692"/>
                <a:ext cx="5832648" cy="173297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Porcentaje de germinación</a:t>
                </a:r>
              </a:p>
              <a:p>
                <a:pPr algn="ctr"/>
                <a:endParaRPr lang="es-EC" dirty="0" smtClean="0"/>
              </a:p>
              <a:p>
                <a:pPr algn="ctr"/>
                <a14:m>
                  <m:oMath xmlns:m="http://schemas.openxmlformats.org/officeDocument/2006/math">
                    <m:r>
                      <a:rPr lang="es-EC" b="1" i="1">
                        <a:latin typeface="Cambria Math" panose="02040503050406030204" pitchFamily="18" charset="0"/>
                      </a:rPr>
                      <m:t>% </m:t>
                    </m:r>
                    <m:r>
                      <a:rPr lang="es-EC" b="1" i="1">
                        <a:latin typeface="Cambria Math" panose="02040503050406030204" pitchFamily="18" charset="0"/>
                      </a:rPr>
                      <m:t>𝒈𝒆𝒓𝒎𝒊𝒏𝒂𝒄𝒊</m:t>
                    </m:r>
                    <m:r>
                      <a:rPr lang="es-EC" b="1" i="1">
                        <a:latin typeface="Cambria Math" panose="02040503050406030204" pitchFamily="18" charset="0"/>
                      </a:rPr>
                      <m:t>ó</m:t>
                    </m:r>
                    <m:r>
                      <a:rPr lang="es-EC" b="1" i="1">
                        <a:latin typeface="Cambria Math" panose="02040503050406030204" pitchFamily="18" charset="0"/>
                      </a:rPr>
                      <m:t>𝒏</m:t>
                    </m:r>
                    <m:r>
                      <a:rPr lang="es-EC" b="1">
                        <a:latin typeface="Cambria Math" panose="02040503050406030204" pitchFamily="18" charset="0"/>
                      </a:rPr>
                      <m:t>=</m:t>
                    </m:r>
                    <m:f>
                      <m:fPr>
                        <m:ctrlPr>
                          <a:rPr lang="es-EC" i="1">
                            <a:latin typeface="Cambria Math" panose="02040503050406030204" pitchFamily="18" charset="0"/>
                          </a:rPr>
                        </m:ctrlPr>
                      </m:fPr>
                      <m:num>
                        <m:r>
                          <a:rPr lang="es-EC">
                            <a:latin typeface="Cambria Math" panose="02040503050406030204" pitchFamily="18" charset="0"/>
                          </a:rPr>
                          <m:t># </m:t>
                        </m:r>
                        <m:r>
                          <m:rPr>
                            <m:sty m:val="p"/>
                          </m:rPr>
                          <a:rPr lang="es-EC">
                            <a:latin typeface="Cambria Math" panose="02040503050406030204" pitchFamily="18" charset="0"/>
                          </a:rPr>
                          <m:t>Granos</m:t>
                        </m:r>
                        <m:r>
                          <a:rPr lang="es-EC">
                            <a:latin typeface="Cambria Math" panose="02040503050406030204" pitchFamily="18" charset="0"/>
                          </a:rPr>
                          <m:t> </m:t>
                        </m:r>
                        <m:r>
                          <m:rPr>
                            <m:sty m:val="p"/>
                          </m:rPr>
                          <a:rPr lang="es-EC">
                            <a:latin typeface="Cambria Math" panose="02040503050406030204" pitchFamily="18" charset="0"/>
                          </a:rPr>
                          <m:t>de</m:t>
                        </m:r>
                        <m:r>
                          <a:rPr lang="es-EC">
                            <a:latin typeface="Cambria Math" panose="02040503050406030204" pitchFamily="18" charset="0"/>
                          </a:rPr>
                          <m:t> </m:t>
                        </m:r>
                        <m:r>
                          <m:rPr>
                            <m:sty m:val="p"/>
                          </m:rPr>
                          <a:rPr lang="es-EC">
                            <a:latin typeface="Cambria Math" panose="02040503050406030204" pitchFamily="18" charset="0"/>
                          </a:rPr>
                          <m:t>polen</m:t>
                        </m:r>
                        <m:r>
                          <a:rPr lang="es-EC">
                            <a:latin typeface="Cambria Math" panose="02040503050406030204" pitchFamily="18" charset="0"/>
                          </a:rPr>
                          <m:t>  </m:t>
                        </m:r>
                        <m:r>
                          <m:rPr>
                            <m:sty m:val="p"/>
                          </m:rPr>
                          <a:rPr lang="es-EC">
                            <a:latin typeface="Cambria Math" panose="02040503050406030204" pitchFamily="18" charset="0"/>
                          </a:rPr>
                          <m:t>germinados</m:t>
                        </m:r>
                      </m:num>
                      <m:den>
                        <m:r>
                          <a:rPr lang="es-EC">
                            <a:latin typeface="Cambria Math" panose="02040503050406030204" pitchFamily="18" charset="0"/>
                          </a:rPr>
                          <m:t># </m:t>
                        </m:r>
                        <m:r>
                          <m:rPr>
                            <m:sty m:val="p"/>
                          </m:rPr>
                          <a:rPr lang="es-EC">
                            <a:latin typeface="Cambria Math" panose="02040503050406030204" pitchFamily="18" charset="0"/>
                          </a:rPr>
                          <m:t>total</m:t>
                        </m:r>
                        <m:r>
                          <a:rPr lang="es-EC">
                            <a:latin typeface="Cambria Math" panose="02040503050406030204" pitchFamily="18" charset="0"/>
                          </a:rPr>
                          <m:t> </m:t>
                        </m:r>
                        <m:r>
                          <m:rPr>
                            <m:sty m:val="p"/>
                          </m:rPr>
                          <a:rPr lang="es-EC">
                            <a:latin typeface="Cambria Math" panose="02040503050406030204" pitchFamily="18" charset="0"/>
                          </a:rPr>
                          <m:t>de</m:t>
                        </m:r>
                        <m:r>
                          <a:rPr lang="es-EC">
                            <a:latin typeface="Cambria Math" panose="02040503050406030204" pitchFamily="18" charset="0"/>
                          </a:rPr>
                          <m:t> </m:t>
                        </m:r>
                        <m:r>
                          <m:rPr>
                            <m:sty m:val="p"/>
                          </m:rPr>
                          <a:rPr lang="es-EC">
                            <a:latin typeface="Cambria Math" panose="02040503050406030204" pitchFamily="18" charset="0"/>
                          </a:rPr>
                          <m:t>granos</m:t>
                        </m:r>
                        <m:r>
                          <a:rPr lang="es-EC">
                            <a:latin typeface="Cambria Math" panose="02040503050406030204" pitchFamily="18" charset="0"/>
                          </a:rPr>
                          <m:t> </m:t>
                        </m:r>
                        <m:r>
                          <m:rPr>
                            <m:sty m:val="p"/>
                          </m:rPr>
                          <a:rPr lang="es-EC">
                            <a:latin typeface="Cambria Math" panose="02040503050406030204" pitchFamily="18" charset="0"/>
                          </a:rPr>
                          <m:t>de</m:t>
                        </m:r>
                        <m:r>
                          <a:rPr lang="es-EC">
                            <a:latin typeface="Cambria Math" panose="02040503050406030204" pitchFamily="18" charset="0"/>
                          </a:rPr>
                          <m:t> </m:t>
                        </m:r>
                        <m:r>
                          <m:rPr>
                            <m:sty m:val="p"/>
                          </m:rPr>
                          <a:rPr lang="es-EC">
                            <a:latin typeface="Cambria Math" panose="02040503050406030204" pitchFamily="18" charset="0"/>
                          </a:rPr>
                          <m:t>polen</m:t>
                        </m:r>
                      </m:den>
                    </m:f>
                    <m:r>
                      <a:rPr lang="es-EC" i="1">
                        <a:latin typeface="Cambria Math" panose="02040503050406030204" pitchFamily="18" charset="0"/>
                      </a:rPr>
                      <m:t>𝑥</m:t>
                    </m:r>
                    <m:r>
                      <a:rPr lang="es-EC" i="1">
                        <a:latin typeface="Cambria Math" panose="02040503050406030204" pitchFamily="18" charset="0"/>
                      </a:rPr>
                      <m:t> 100</m:t>
                    </m:r>
                  </m:oMath>
                </a14:m>
                <a:r>
                  <a:rPr lang="es-EC" dirty="0" smtClean="0"/>
                  <a:t>  </a:t>
                </a:r>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3152100" y="1862692"/>
                <a:ext cx="5832648" cy="1732979"/>
              </a:xfrm>
              <a:prstGeom prst="rect">
                <a:avLst/>
              </a:prstGeom>
              <a:blipFill rotWithShape="0">
                <a:blip r:embed="rId3"/>
                <a:stretch>
                  <a:fillRect/>
                </a:stretch>
              </a:blipFill>
            </p:spPr>
            <p:txBody>
              <a:bodyPr/>
              <a:lstStyle/>
              <a:p>
                <a:r>
                  <a:rPr lang="es-EC">
                    <a:noFill/>
                  </a:rPr>
                  <a:t> </a:t>
                </a:r>
              </a:p>
            </p:txBody>
          </p:sp>
        </mc:Fallback>
      </mc:AlternateContent>
      <p:sp>
        <p:nvSpPr>
          <p:cNvPr id="8" name="Rectángulo 7"/>
          <p:cNvSpPr/>
          <p:nvPr/>
        </p:nvSpPr>
        <p:spPr>
          <a:xfrm>
            <a:off x="323528" y="661454"/>
            <a:ext cx="7920880" cy="10393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MODELO MATEMÁTICO : </a:t>
            </a:r>
            <a:r>
              <a:rPr lang="es-EC" sz="1600" b="1" dirty="0" err="1"/>
              <a:t>Yijkl</a:t>
            </a:r>
            <a:r>
              <a:rPr lang="es-EC" sz="1600" b="1" dirty="0"/>
              <a:t>= u +</a:t>
            </a:r>
            <a:r>
              <a:rPr lang="es-EC" sz="1600" b="1" dirty="0" err="1"/>
              <a:t>Di+Fj+Rk+DFij+DRik+FRjk+DFRijk+eijkl</a:t>
            </a:r>
            <a:endParaRPr lang="es-EC" sz="1600" dirty="0"/>
          </a:p>
          <a:p>
            <a:pPr algn="ctr"/>
            <a:endParaRPr lang="es-EC" sz="1600" dirty="0"/>
          </a:p>
        </p:txBody>
      </p:sp>
      <p:sp>
        <p:nvSpPr>
          <p:cNvPr id="9" name="Rectángulo 8"/>
          <p:cNvSpPr/>
          <p:nvPr/>
        </p:nvSpPr>
        <p:spPr>
          <a:xfrm>
            <a:off x="4283968" y="4063522"/>
            <a:ext cx="1728192" cy="5878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Diámetro del polen </a:t>
            </a:r>
            <a:endParaRPr lang="es-EC" dirty="0"/>
          </a:p>
        </p:txBody>
      </p:sp>
      <p:sp>
        <p:nvSpPr>
          <p:cNvPr id="10" name="Rectángulo 9"/>
          <p:cNvSpPr/>
          <p:nvPr/>
        </p:nvSpPr>
        <p:spPr>
          <a:xfrm>
            <a:off x="4955641" y="4825307"/>
            <a:ext cx="1728192" cy="5878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Largo del tubo polínico </a:t>
            </a:r>
            <a:endParaRPr lang="es-EC" dirty="0"/>
          </a:p>
        </p:txBody>
      </p:sp>
      <p:cxnSp>
        <p:nvCxnSpPr>
          <p:cNvPr id="12" name="Conector recto de flecha 11"/>
          <p:cNvCxnSpPr>
            <a:stCxn id="6" idx="3"/>
          </p:cNvCxnSpPr>
          <p:nvPr/>
        </p:nvCxnSpPr>
        <p:spPr>
          <a:xfrm flipV="1">
            <a:off x="1835696" y="2682763"/>
            <a:ext cx="68939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a:off x="3025712" y="5119240"/>
            <a:ext cx="181702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angular 19"/>
          <p:cNvCxnSpPr>
            <a:stCxn id="6" idx="3"/>
          </p:cNvCxnSpPr>
          <p:nvPr/>
        </p:nvCxnSpPr>
        <p:spPr>
          <a:xfrm>
            <a:off x="1835696" y="2682764"/>
            <a:ext cx="2380033" cy="180375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p:nvPr/>
        </p:nvCxnSpPr>
        <p:spPr>
          <a:xfrm>
            <a:off x="3025712" y="4486521"/>
            <a:ext cx="0" cy="632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571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55148" y="0"/>
            <a:ext cx="8229600" cy="706090"/>
          </a:xfrm>
        </p:spPr>
        <p:txBody>
          <a:bodyPr>
            <a:normAutofit/>
          </a:bodyPr>
          <a:lstStyle/>
          <a:p>
            <a:pPr algn="r"/>
            <a:r>
              <a:rPr lang="es-EC" sz="2400" b="1" dirty="0" smtClean="0">
                <a:latin typeface="Times New Roman" panose="02020603050405020304" pitchFamily="18" charset="0"/>
                <a:cs typeface="Times New Roman" panose="02020603050405020304" pitchFamily="18" charset="0"/>
              </a:rPr>
              <a:t>METODOLOGÍA</a:t>
            </a:r>
            <a:endParaRPr lang="es-EC" sz="2400" b="1" dirty="0">
              <a:latin typeface="Times New Roman" panose="02020603050405020304" pitchFamily="18" charset="0"/>
              <a:cs typeface="Times New Roman" panose="02020603050405020304" pitchFamily="18" charset="0"/>
            </a:endParaRPr>
          </a:p>
        </p:txBody>
      </p:sp>
      <p:sp>
        <p:nvSpPr>
          <p:cNvPr id="5" name="Rectángulo 4"/>
          <p:cNvSpPr/>
          <p:nvPr/>
        </p:nvSpPr>
        <p:spPr>
          <a:xfrm>
            <a:off x="611560" y="706090"/>
            <a:ext cx="3456384" cy="70668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dirty="0" smtClean="0"/>
              <a:t>REGISTRO DE LAS CONDICIONES CLIMÁTICAS</a:t>
            </a:r>
            <a:endParaRPr lang="es-EC" dirty="0"/>
          </a:p>
        </p:txBody>
      </p:sp>
      <p:sp>
        <p:nvSpPr>
          <p:cNvPr id="6" name="Rectángulo 5"/>
          <p:cNvSpPr/>
          <p:nvPr/>
        </p:nvSpPr>
        <p:spPr>
          <a:xfrm>
            <a:off x="755364" y="1898247"/>
            <a:ext cx="1944216" cy="64807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TEMPERATURA </a:t>
            </a:r>
            <a:endParaRPr lang="es-EC" dirty="0"/>
          </a:p>
        </p:txBody>
      </p:sp>
      <p:sp>
        <p:nvSpPr>
          <p:cNvPr id="7" name="Rectángulo 6"/>
          <p:cNvSpPr/>
          <p:nvPr/>
        </p:nvSpPr>
        <p:spPr>
          <a:xfrm>
            <a:off x="5724128" y="1898247"/>
            <a:ext cx="1944216" cy="6480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HUMEDAD RELATIVA</a:t>
            </a:r>
            <a:endParaRPr lang="es-EC" dirty="0"/>
          </a:p>
        </p:txBody>
      </p:sp>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3212976"/>
            <a:ext cx="3419872" cy="2564904"/>
          </a:xfrm>
          <a:prstGeom prst="rect">
            <a:avLst/>
          </a:prstGeom>
        </p:spPr>
      </p:pic>
      <p:cxnSp>
        <p:nvCxnSpPr>
          <p:cNvPr id="13" name="Conector recto de flecha 12"/>
          <p:cNvCxnSpPr>
            <a:stCxn id="6" idx="3"/>
            <a:endCxn id="11" idx="0"/>
          </p:cNvCxnSpPr>
          <p:nvPr/>
        </p:nvCxnSpPr>
        <p:spPr>
          <a:xfrm>
            <a:off x="2699580" y="2222283"/>
            <a:ext cx="1566132" cy="990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a:stCxn id="7" idx="1"/>
            <a:endCxn id="11" idx="0"/>
          </p:cNvCxnSpPr>
          <p:nvPr/>
        </p:nvCxnSpPr>
        <p:spPr>
          <a:xfrm flipH="1">
            <a:off x="4265712" y="2222283"/>
            <a:ext cx="1458416" cy="990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6228184" y="3573016"/>
            <a:ext cx="2232248" cy="7920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t>Sensor de temperatura y humedad relativa  VP-3 </a:t>
            </a:r>
            <a:r>
              <a:rPr lang="es-EC" dirty="0" err="1" smtClean="0"/>
              <a:t>Apogee</a:t>
            </a:r>
            <a:endParaRPr lang="es-EC" dirty="0"/>
          </a:p>
        </p:txBody>
      </p:sp>
      <p:pic>
        <p:nvPicPr>
          <p:cNvPr id="17" name="17 Imagen"/>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98050" y="5949280"/>
            <a:ext cx="2338446" cy="648072"/>
          </a:xfrm>
          <a:prstGeom prst="rect">
            <a:avLst/>
          </a:prstGeom>
          <a:noFill/>
          <a:ln>
            <a:noFill/>
          </a:ln>
        </p:spPr>
      </p:pic>
    </p:spTree>
    <p:extLst>
      <p:ext uri="{BB962C8B-B14F-4D97-AF65-F5344CB8AC3E}">
        <p14:creationId xmlns:p14="http://schemas.microsoft.com/office/powerpoint/2010/main" val="23525427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87624" y="472755"/>
            <a:ext cx="194421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t>LUZ PAR</a:t>
            </a:r>
            <a:endParaRPr lang="es-EC" dirty="0"/>
          </a:p>
        </p:txBody>
      </p:sp>
      <p:sp>
        <p:nvSpPr>
          <p:cNvPr id="5" name="Rectángulo 4"/>
          <p:cNvSpPr/>
          <p:nvPr/>
        </p:nvSpPr>
        <p:spPr>
          <a:xfrm>
            <a:off x="6444208" y="472755"/>
            <a:ext cx="1944216" cy="64807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dirty="0" smtClean="0"/>
              <a:t>RADIACIÓN UV </a:t>
            </a:r>
            <a:endParaRPr lang="es-EC" dirty="0"/>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2420888"/>
            <a:ext cx="4128460" cy="3096344"/>
          </a:xfrm>
          <a:prstGeom prst="rect">
            <a:avLst/>
          </a:prstGeom>
        </p:spPr>
      </p:pic>
      <p:pic>
        <p:nvPicPr>
          <p:cNvPr id="8194" name="Picture 2" descr="Resultado de imagen para RADIACION UV APOG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924" y="240473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5940152" y="1530271"/>
            <a:ext cx="2952328" cy="64807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dirty="0" smtClean="0"/>
              <a:t>Fotómetro (Medidor de radiación Ultravioleta) </a:t>
            </a:r>
            <a:endParaRPr lang="es-EC" dirty="0"/>
          </a:p>
        </p:txBody>
      </p:sp>
      <p:cxnSp>
        <p:nvCxnSpPr>
          <p:cNvPr id="11" name="Conector recto de flecha 10"/>
          <p:cNvCxnSpPr>
            <a:stCxn id="5" idx="2"/>
            <a:endCxn id="8" idx="0"/>
          </p:cNvCxnSpPr>
          <p:nvPr/>
        </p:nvCxnSpPr>
        <p:spPr>
          <a:xfrm>
            <a:off x="7416316" y="1120827"/>
            <a:ext cx="0" cy="409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ángulo 12"/>
          <p:cNvSpPr/>
          <p:nvPr/>
        </p:nvSpPr>
        <p:spPr>
          <a:xfrm>
            <a:off x="683568" y="1651543"/>
            <a:ext cx="2952328"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t>Sensor Luz PAR </a:t>
            </a:r>
            <a:r>
              <a:rPr lang="es-EC" dirty="0" err="1" smtClean="0"/>
              <a:t>Apogee</a:t>
            </a:r>
            <a:r>
              <a:rPr lang="es-EC" dirty="0" smtClean="0"/>
              <a:t> </a:t>
            </a:r>
            <a:endParaRPr lang="es-EC" dirty="0"/>
          </a:p>
        </p:txBody>
      </p:sp>
      <p:cxnSp>
        <p:nvCxnSpPr>
          <p:cNvPr id="14" name="Conector recto de flecha 13"/>
          <p:cNvCxnSpPr/>
          <p:nvPr/>
        </p:nvCxnSpPr>
        <p:spPr>
          <a:xfrm>
            <a:off x="2159732" y="1120827"/>
            <a:ext cx="0" cy="409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17 Imagen"/>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98050" y="5949280"/>
            <a:ext cx="2338446" cy="648072"/>
          </a:xfrm>
          <a:prstGeom prst="rect">
            <a:avLst/>
          </a:prstGeom>
          <a:noFill/>
          <a:ln>
            <a:noFill/>
          </a:ln>
        </p:spPr>
      </p:pic>
    </p:spTree>
    <p:extLst>
      <p:ext uri="{BB962C8B-B14F-4D97-AF65-F5344CB8AC3E}">
        <p14:creationId xmlns:p14="http://schemas.microsoft.com/office/powerpoint/2010/main" val="39355913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878904" y="116632"/>
            <a:ext cx="8229600" cy="642934"/>
          </a:xfrm>
          <a:noFill/>
          <a:ln>
            <a:noFill/>
            <a:miter lim="800000"/>
            <a:headEnd/>
            <a:tailEnd/>
          </a:ln>
        </p:spPr>
        <p:txBody>
          <a:bodyPr vert="horz" wrap="square" lIns="91440" tIns="45720" rIns="91440" bIns="45720" numCol="1" anchor="t" anchorCtr="0" compatLnSpc="1">
            <a:prstTxWarp prst="textNoShape">
              <a:avLst/>
            </a:prstTxWarp>
            <a:normAutofit/>
          </a:bodyPr>
          <a:lstStyle/>
          <a:p>
            <a:pPr algn="r"/>
            <a:r>
              <a:rPr lang="es-ES" sz="2400" b="1" dirty="0" smtClean="0">
                <a:latin typeface="Times New Roman" panose="02020603050405020304" pitchFamily="18" charset="0"/>
                <a:cs typeface="Times New Roman" panose="02020603050405020304" pitchFamily="18" charset="0"/>
              </a:rPr>
              <a:t>INTRODUCCIÓN </a:t>
            </a:r>
            <a:endParaRPr lang="es-ES" sz="2400" b="1" dirty="0">
              <a:latin typeface="Times New Roman" panose="02020603050405020304" pitchFamily="18" charset="0"/>
              <a:cs typeface="Times New Roman" panose="02020603050405020304" pitchFamily="18" charset="0"/>
            </a:endParaRPr>
          </a:p>
        </p:txBody>
      </p:sp>
      <p:pic>
        <p:nvPicPr>
          <p:cNvPr id="8" name="7 Imagen"/>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6578" y="6000768"/>
            <a:ext cx="2143140" cy="560691"/>
          </a:xfrm>
          <a:prstGeom prst="rect">
            <a:avLst/>
          </a:prstGeom>
          <a:noFill/>
          <a:ln>
            <a:noFill/>
          </a:ln>
        </p:spPr>
      </p:pic>
      <p:graphicFrame>
        <p:nvGraphicFramePr>
          <p:cNvPr id="2" name="1 Diagrama"/>
          <p:cNvGraphicFramePr/>
          <p:nvPr>
            <p:extLst>
              <p:ext uri="{D42A27DB-BD31-4B8C-83A1-F6EECF244321}">
                <p14:modId xmlns:p14="http://schemas.microsoft.com/office/powerpoint/2010/main" val="3384770709"/>
              </p:ext>
            </p:extLst>
          </p:nvPr>
        </p:nvGraphicFramePr>
        <p:xfrm>
          <a:off x="395536" y="908720"/>
          <a:ext cx="8568952" cy="5256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2 Rectángulo"/>
          <p:cNvSpPr/>
          <p:nvPr/>
        </p:nvSpPr>
        <p:spPr>
          <a:xfrm>
            <a:off x="3851920" y="3140968"/>
            <a:ext cx="1944216" cy="7200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s-ES" sz="2000" dirty="0" smtClean="0">
                <a:solidFill>
                  <a:schemeClr val="tx1"/>
                </a:solidFill>
                <a:latin typeface="Times New Roman" panose="02020603050405020304" pitchFamily="18" charset="0"/>
                <a:cs typeface="Times New Roman" panose="02020603050405020304" pitchFamily="18" charset="0"/>
              </a:rPr>
              <a:t>PRODUCCIÓN EN ECUADOR </a:t>
            </a:r>
            <a:endParaRPr lang="es-ES" sz="2000" dirty="0">
              <a:solidFill>
                <a:schemeClr val="tx1"/>
              </a:solidFill>
              <a:latin typeface="Times New Roman" panose="02020603050405020304" pitchFamily="18" charset="0"/>
              <a:cs typeface="Times New Roman" panose="02020603050405020304" pitchFamily="18" charset="0"/>
            </a:endParaRPr>
          </a:p>
        </p:txBody>
      </p:sp>
      <p:pic>
        <p:nvPicPr>
          <p:cNvPr id="11" name="Imagen 10" descr="Resultado de imagen para importancia economica de la frutilla en ecuado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7544" y="921566"/>
            <a:ext cx="2304256" cy="1499321"/>
          </a:xfrm>
          <a:prstGeom prst="rect">
            <a:avLst/>
          </a:prstGeom>
          <a:noFill/>
          <a:ln>
            <a:noFill/>
          </a:ln>
        </p:spPr>
      </p:pic>
      <p:pic>
        <p:nvPicPr>
          <p:cNvPr id="1032" name="Picture 8" descr="Resultado de imagen para importancia economica de la frutilla en ecuad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2553" y="768896"/>
            <a:ext cx="1891190" cy="18439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n para importancia economica de la frutilla en ecuado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1039" y="4725144"/>
            <a:ext cx="2572951" cy="1442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9532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7 Imagen"/>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98050" y="5949280"/>
            <a:ext cx="2338446" cy="648072"/>
          </a:xfrm>
          <a:prstGeom prst="rect">
            <a:avLst/>
          </a:prstGeom>
          <a:noFill/>
          <a:ln>
            <a:noFill/>
          </a:ln>
        </p:spPr>
      </p:pic>
      <p:sp>
        <p:nvSpPr>
          <p:cNvPr id="5" name="Rectángulo 4"/>
          <p:cNvSpPr/>
          <p:nvPr/>
        </p:nvSpPr>
        <p:spPr>
          <a:xfrm>
            <a:off x="3239245" y="662019"/>
            <a:ext cx="194421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t>LABORATORIO</a:t>
            </a:r>
            <a:endParaRPr lang="es-EC" dirty="0"/>
          </a:p>
        </p:txBody>
      </p:sp>
      <p:sp>
        <p:nvSpPr>
          <p:cNvPr id="6" name="Título 1"/>
          <p:cNvSpPr>
            <a:spLocks noGrp="1"/>
          </p:cNvSpPr>
          <p:nvPr>
            <p:ph type="title"/>
          </p:nvPr>
        </p:nvSpPr>
        <p:spPr>
          <a:xfrm>
            <a:off x="755148" y="0"/>
            <a:ext cx="8229600" cy="706090"/>
          </a:xfrm>
        </p:spPr>
        <p:txBody>
          <a:bodyPr>
            <a:normAutofit/>
          </a:bodyPr>
          <a:lstStyle/>
          <a:p>
            <a:pPr algn="r"/>
            <a:r>
              <a:rPr lang="es-EC" sz="2400" b="1" dirty="0" smtClean="0">
                <a:latin typeface="Times New Roman" panose="02020603050405020304" pitchFamily="18" charset="0"/>
                <a:cs typeface="Times New Roman" panose="02020603050405020304" pitchFamily="18" charset="0"/>
              </a:rPr>
              <a:t>METODOLOGÍA</a:t>
            </a:r>
            <a:endParaRPr lang="es-EC" sz="2400" b="1" dirty="0">
              <a:latin typeface="Times New Roman" panose="02020603050405020304" pitchFamily="18" charset="0"/>
              <a:cs typeface="Times New Roman" panose="02020603050405020304" pitchFamily="18" charset="0"/>
            </a:endParaRPr>
          </a:p>
        </p:txBody>
      </p:sp>
      <p:sp>
        <p:nvSpPr>
          <p:cNvPr id="8" name="Rectángulo 7"/>
          <p:cNvSpPr/>
          <p:nvPr/>
        </p:nvSpPr>
        <p:spPr>
          <a:xfrm>
            <a:off x="216294" y="1699522"/>
            <a:ext cx="2051454" cy="82809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r>
              <a:rPr lang="es-EC" dirty="0" smtClean="0"/>
              <a:t>Medios nutritivos Recolección de flores</a:t>
            </a:r>
            <a:endParaRPr lang="es-EC" dirty="0"/>
          </a:p>
        </p:txBody>
      </p:sp>
      <p:sp>
        <p:nvSpPr>
          <p:cNvPr id="10" name="Rectángulo 9"/>
          <p:cNvSpPr/>
          <p:nvPr/>
        </p:nvSpPr>
        <p:spPr>
          <a:xfrm>
            <a:off x="2980607" y="1740743"/>
            <a:ext cx="1934300" cy="7920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r>
              <a:rPr lang="es-EC" dirty="0" smtClean="0"/>
              <a:t>Tres medios a base de tres fuentes  </a:t>
            </a:r>
            <a:endParaRPr lang="es-EC" dirty="0"/>
          </a:p>
        </p:txBody>
      </p:sp>
      <p:sp>
        <p:nvSpPr>
          <p:cNvPr id="11" name="Rectángulo 10"/>
          <p:cNvSpPr/>
          <p:nvPr/>
        </p:nvSpPr>
        <p:spPr>
          <a:xfrm>
            <a:off x="5625565" y="1735526"/>
            <a:ext cx="1934300" cy="7920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r>
              <a:rPr lang="es-EC" dirty="0" smtClean="0"/>
              <a:t>Ácido bórico, Borón y quelato de boro</a:t>
            </a:r>
            <a:endParaRPr lang="es-EC" dirty="0"/>
          </a:p>
        </p:txBody>
      </p:sp>
      <p:sp>
        <p:nvSpPr>
          <p:cNvPr id="12" name="Rectángulo 11"/>
          <p:cNvSpPr/>
          <p:nvPr/>
        </p:nvSpPr>
        <p:spPr>
          <a:xfrm>
            <a:off x="6613312" y="2655358"/>
            <a:ext cx="1934300" cy="7920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es-EC" dirty="0" smtClean="0"/>
              <a:t>3 dosis : 0, 100 y 200 </a:t>
            </a:r>
            <a:r>
              <a:rPr lang="es-EC" dirty="0"/>
              <a:t> mg.L</a:t>
            </a:r>
            <a:r>
              <a:rPr lang="es-EC" baseline="30000" dirty="0"/>
              <a:t>-1</a:t>
            </a:r>
            <a:endParaRPr lang="es-EC" dirty="0"/>
          </a:p>
        </p:txBody>
      </p:sp>
      <p:sp>
        <p:nvSpPr>
          <p:cNvPr id="13" name="Rectángulo 12"/>
          <p:cNvSpPr/>
          <p:nvPr/>
        </p:nvSpPr>
        <p:spPr>
          <a:xfrm>
            <a:off x="3862937" y="2689005"/>
            <a:ext cx="1934300" cy="79208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lvl="0" algn="ctr"/>
            <a:r>
              <a:rPr lang="es-EC" dirty="0" smtClean="0"/>
              <a:t>Sacarosa al 10 %</a:t>
            </a:r>
            <a:endParaRPr lang="es-EC" dirty="0"/>
          </a:p>
        </p:txBody>
      </p:sp>
      <p:sp>
        <p:nvSpPr>
          <p:cNvPr id="14" name="Rectángulo 13"/>
          <p:cNvSpPr/>
          <p:nvPr/>
        </p:nvSpPr>
        <p:spPr>
          <a:xfrm>
            <a:off x="898181" y="2717569"/>
            <a:ext cx="2424696" cy="1447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C" dirty="0" smtClean="0"/>
              <a:t>pH </a:t>
            </a:r>
          </a:p>
          <a:p>
            <a:pPr lvl="0"/>
            <a:r>
              <a:rPr lang="es-EC" dirty="0" smtClean="0"/>
              <a:t>-Ácido bórico 6,9</a:t>
            </a:r>
          </a:p>
          <a:p>
            <a:pPr lvl="0"/>
            <a:r>
              <a:rPr lang="es-EC" dirty="0" smtClean="0"/>
              <a:t>-Borón 7,0</a:t>
            </a:r>
          </a:p>
          <a:p>
            <a:pPr lvl="0"/>
            <a:r>
              <a:rPr lang="es-EC" dirty="0" smtClean="0"/>
              <a:t>-Quelato de boro 5,7 </a:t>
            </a:r>
            <a:endParaRPr lang="es-EC" dirty="0"/>
          </a:p>
        </p:txBody>
      </p:sp>
      <p:pic>
        <p:nvPicPr>
          <p:cNvPr id="17" name="Imagen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22868"/>
            <a:ext cx="2267474" cy="1700606"/>
          </a:xfrm>
          <a:prstGeom prst="rect">
            <a:avLst/>
          </a:prstGeom>
        </p:spPr>
      </p:pic>
      <p:cxnSp>
        <p:nvCxnSpPr>
          <p:cNvPr id="19" name="Conector recto de flecha 18"/>
          <p:cNvCxnSpPr>
            <a:stCxn id="8" idx="3"/>
          </p:cNvCxnSpPr>
          <p:nvPr/>
        </p:nvCxnSpPr>
        <p:spPr>
          <a:xfrm>
            <a:off x="2267748" y="2113568"/>
            <a:ext cx="6372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a:off x="4914907" y="2085004"/>
            <a:ext cx="6372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H="1">
            <a:off x="5797237" y="3023856"/>
            <a:ext cx="816075" cy="18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flipH="1" flipV="1">
            <a:off x="3322877" y="3085049"/>
            <a:ext cx="540060" cy="11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ángulo 17"/>
          <p:cNvSpPr/>
          <p:nvPr/>
        </p:nvSpPr>
        <p:spPr>
          <a:xfrm>
            <a:off x="290389" y="4543778"/>
            <a:ext cx="2376264" cy="72008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dirty="0" smtClean="0"/>
              <a:t>Toma de muestra de polen </a:t>
            </a:r>
            <a:endParaRPr lang="es-EC" dirty="0"/>
          </a:p>
        </p:txBody>
      </p:sp>
      <p:cxnSp>
        <p:nvCxnSpPr>
          <p:cNvPr id="22" name="Conector recto de flecha 21"/>
          <p:cNvCxnSpPr/>
          <p:nvPr/>
        </p:nvCxnSpPr>
        <p:spPr>
          <a:xfrm>
            <a:off x="2685590" y="4903818"/>
            <a:ext cx="6372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ángulo 23"/>
          <p:cNvSpPr/>
          <p:nvPr/>
        </p:nvSpPr>
        <p:spPr>
          <a:xfrm>
            <a:off x="3350273" y="4471770"/>
            <a:ext cx="1934300" cy="79208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r>
              <a:rPr lang="es-EC" dirty="0" smtClean="0"/>
              <a:t>Se retiró los pétalos de las flores </a:t>
            </a:r>
            <a:endParaRPr lang="es-EC" dirty="0"/>
          </a:p>
        </p:txBody>
      </p:sp>
      <p:sp>
        <p:nvSpPr>
          <p:cNvPr id="25" name="Rectángulo 24"/>
          <p:cNvSpPr/>
          <p:nvPr/>
        </p:nvSpPr>
        <p:spPr>
          <a:xfrm>
            <a:off x="6002374" y="4175429"/>
            <a:ext cx="2561190" cy="112577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Órganos sexuales</a:t>
            </a:r>
            <a:r>
              <a:rPr lang="es-ES" dirty="0" smtClean="0">
                <a:latin typeface="Times New Roman" panose="02020603050405020304" pitchFamily="18" charset="0"/>
                <a:cs typeface="Times New Roman" panose="02020603050405020304" pitchFamily="18" charset="0"/>
                <a:sym typeface="Wingdings" panose="05000000000000000000" pitchFamily="2" charset="2"/>
              </a:rPr>
              <a:t></a:t>
            </a:r>
            <a:endParaRPr lang="es-EC" dirty="0" smtClean="0"/>
          </a:p>
          <a:p>
            <a:pPr algn="ctr"/>
            <a:r>
              <a:rPr lang="es-EC" dirty="0" smtClean="0"/>
              <a:t>Expuestos </a:t>
            </a:r>
            <a:r>
              <a:rPr lang="es-ES" dirty="0" smtClean="0">
                <a:latin typeface="Times New Roman" panose="02020603050405020304" pitchFamily="18" charset="0"/>
                <a:cs typeface="Times New Roman" panose="02020603050405020304" pitchFamily="18" charset="0"/>
                <a:sym typeface="Wingdings" panose="05000000000000000000" pitchFamily="2" charset="2"/>
              </a:rPr>
              <a:t> anteras </a:t>
            </a:r>
            <a:endParaRPr lang="es-EC" dirty="0" smtClean="0"/>
          </a:p>
          <a:p>
            <a:pPr lvl="0" algn="ctr"/>
            <a:r>
              <a:rPr lang="es-EC" dirty="0" smtClean="0"/>
              <a:t> </a:t>
            </a:r>
            <a:endParaRPr lang="es-EC" dirty="0"/>
          </a:p>
        </p:txBody>
      </p:sp>
      <p:sp>
        <p:nvSpPr>
          <p:cNvPr id="26" name="Rectángulo 25"/>
          <p:cNvSpPr/>
          <p:nvPr/>
        </p:nvSpPr>
        <p:spPr>
          <a:xfrm>
            <a:off x="3831869" y="5553236"/>
            <a:ext cx="2905408" cy="7920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r>
              <a:rPr lang="es-EC" dirty="0" smtClean="0"/>
              <a:t>Anteras</a:t>
            </a:r>
            <a:r>
              <a:rPr lang="es-ES" dirty="0" smtClean="0">
                <a:latin typeface="Times New Roman" panose="02020603050405020304" pitchFamily="18" charset="0"/>
                <a:cs typeface="Times New Roman" panose="02020603050405020304" pitchFamily="18" charset="0"/>
                <a:sym typeface="Wingdings" panose="05000000000000000000" pitchFamily="2" charset="2"/>
              </a:rPr>
              <a:t>  flor  movió para que caiga el polen en el medio o retiro con pinzas  </a:t>
            </a:r>
            <a:endParaRPr lang="es-EC" dirty="0"/>
          </a:p>
        </p:txBody>
      </p:sp>
      <p:sp>
        <p:nvSpPr>
          <p:cNvPr id="27" name="Rectángulo 26"/>
          <p:cNvSpPr/>
          <p:nvPr/>
        </p:nvSpPr>
        <p:spPr>
          <a:xfrm>
            <a:off x="0" y="5396714"/>
            <a:ext cx="3169055" cy="99086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lvl="0" algn="ctr"/>
            <a:endParaRPr lang="es-EC" dirty="0" smtClean="0"/>
          </a:p>
          <a:p>
            <a:pPr lvl="0" algn="ctr"/>
            <a:r>
              <a:rPr lang="es-EC" dirty="0" smtClean="0"/>
              <a:t>Incubación 28 °C</a:t>
            </a:r>
          </a:p>
          <a:p>
            <a:pPr algn="ctr"/>
            <a:r>
              <a:rPr lang="es-EC" dirty="0" smtClean="0"/>
              <a:t>2 y 4 horas</a:t>
            </a:r>
            <a:r>
              <a:rPr lang="es-ES" dirty="0" smtClean="0">
                <a:latin typeface="Times New Roman" panose="02020603050405020304" pitchFamily="18" charset="0"/>
                <a:cs typeface="Times New Roman" panose="02020603050405020304" pitchFamily="18" charset="0"/>
                <a:sym typeface="Wingdings" panose="05000000000000000000" pitchFamily="2" charset="2"/>
              </a:rPr>
              <a:t>evaluó cámara Neubauer </a:t>
            </a:r>
            <a:endParaRPr lang="es-EC" dirty="0"/>
          </a:p>
          <a:p>
            <a:pPr lvl="0" algn="ctr"/>
            <a:r>
              <a:rPr lang="es-EC" dirty="0" smtClean="0"/>
              <a:t> </a:t>
            </a:r>
            <a:endParaRPr lang="es-EC" dirty="0"/>
          </a:p>
        </p:txBody>
      </p:sp>
      <p:cxnSp>
        <p:nvCxnSpPr>
          <p:cNvPr id="28" name="Conector recto de flecha 27"/>
          <p:cNvCxnSpPr/>
          <p:nvPr/>
        </p:nvCxnSpPr>
        <p:spPr>
          <a:xfrm>
            <a:off x="5309593" y="4867814"/>
            <a:ext cx="6372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p:nvPr/>
        </p:nvCxnSpPr>
        <p:spPr>
          <a:xfrm flipH="1">
            <a:off x="3239245" y="5949280"/>
            <a:ext cx="5224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7899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55148" y="0"/>
            <a:ext cx="8229600" cy="706090"/>
          </a:xfrm>
        </p:spPr>
        <p:txBody>
          <a:bodyPr>
            <a:normAutofit/>
          </a:bodyPr>
          <a:lstStyle/>
          <a:p>
            <a:pPr algn="r"/>
            <a:r>
              <a:rPr lang="es-EC" sz="2400" b="1" dirty="0" smtClean="0">
                <a:latin typeface="Times New Roman" panose="02020603050405020304" pitchFamily="18" charset="0"/>
                <a:cs typeface="Times New Roman" panose="02020603050405020304" pitchFamily="18" charset="0"/>
              </a:rPr>
              <a:t>METODOLOGÍA</a:t>
            </a:r>
            <a:endParaRPr lang="es-EC" sz="2400" b="1" dirty="0">
              <a:latin typeface="Times New Roman" panose="02020603050405020304" pitchFamily="18" charset="0"/>
              <a:cs typeface="Times New Roman" panose="02020603050405020304" pitchFamily="18" charset="0"/>
            </a:endParaRPr>
          </a:p>
        </p:txBody>
      </p:sp>
      <p:pic>
        <p:nvPicPr>
          <p:cNvPr id="3" name="17 Imagen"/>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98050" y="5949280"/>
            <a:ext cx="2338446" cy="648072"/>
          </a:xfrm>
          <a:prstGeom prst="rect">
            <a:avLst/>
          </a:prstGeom>
          <a:noFill/>
          <a:ln>
            <a:noFill/>
          </a:ln>
        </p:spPr>
      </p:pic>
      <p:sp>
        <p:nvSpPr>
          <p:cNvPr id="2" name="Rectángulo 1"/>
          <p:cNvSpPr/>
          <p:nvPr/>
        </p:nvSpPr>
        <p:spPr>
          <a:xfrm>
            <a:off x="3347864" y="425946"/>
            <a:ext cx="2376264" cy="7200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Medición de variables </a:t>
            </a:r>
            <a:endParaRPr lang="es-EC" dirty="0"/>
          </a:p>
        </p:txBody>
      </p:sp>
      <p:sp>
        <p:nvSpPr>
          <p:cNvPr id="5" name="Rectángulo 4"/>
          <p:cNvSpPr/>
          <p:nvPr/>
        </p:nvSpPr>
        <p:spPr>
          <a:xfrm>
            <a:off x="743740" y="1585962"/>
            <a:ext cx="2376264" cy="7200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dirty="0" smtClean="0"/>
          </a:p>
          <a:p>
            <a:pPr algn="ctr"/>
            <a:r>
              <a:rPr lang="es-EC" dirty="0" smtClean="0"/>
              <a:t>Porcentaje de germinación</a:t>
            </a:r>
          </a:p>
          <a:p>
            <a:pPr algn="ctr"/>
            <a:endParaRPr lang="es-EC" dirty="0"/>
          </a:p>
        </p:txBody>
      </p:sp>
      <p:sp>
        <p:nvSpPr>
          <p:cNvPr id="6" name="Rectángulo 5"/>
          <p:cNvSpPr/>
          <p:nvPr/>
        </p:nvSpPr>
        <p:spPr>
          <a:xfrm>
            <a:off x="6156176" y="1585962"/>
            <a:ext cx="2376264" cy="72008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dirty="0" smtClean="0"/>
              <a:t>Diámetro del polen </a:t>
            </a:r>
            <a:endParaRPr lang="es-EC" dirty="0"/>
          </a:p>
        </p:txBody>
      </p:sp>
      <p:sp>
        <p:nvSpPr>
          <p:cNvPr id="7" name="Rectángulo 6"/>
          <p:cNvSpPr/>
          <p:nvPr/>
        </p:nvSpPr>
        <p:spPr>
          <a:xfrm>
            <a:off x="3505026" y="1585962"/>
            <a:ext cx="2376264" cy="7200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t>Tubo polínico </a:t>
            </a:r>
            <a:endParaRPr lang="es-EC" dirty="0"/>
          </a:p>
        </p:txBody>
      </p:sp>
      <p:sp>
        <p:nvSpPr>
          <p:cNvPr id="9" name="Rectángulo 8"/>
          <p:cNvSpPr/>
          <p:nvPr/>
        </p:nvSpPr>
        <p:spPr>
          <a:xfrm>
            <a:off x="3505026" y="2745978"/>
            <a:ext cx="2867174" cy="82703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Evaluó a través de cámara de Neubauer</a:t>
            </a:r>
            <a:r>
              <a:rPr lang="es-ES" dirty="0">
                <a:latin typeface="Times New Roman" panose="02020603050405020304" pitchFamily="18" charset="0"/>
                <a:cs typeface="Times New Roman" panose="02020603050405020304" pitchFamily="18" charset="0"/>
                <a:sym typeface="Wingdings" panose="05000000000000000000" pitchFamily="2" charset="2"/>
              </a:rPr>
              <a:t> </a:t>
            </a:r>
            <a:r>
              <a:rPr lang="es-ES" dirty="0" smtClean="0">
                <a:latin typeface="Times New Roman" panose="02020603050405020304" pitchFamily="18" charset="0"/>
                <a:cs typeface="Times New Roman" panose="02020603050405020304" pitchFamily="18" charset="0"/>
                <a:sym typeface="Wingdings" panose="05000000000000000000" pitchFamily="2" charset="2"/>
              </a:rPr>
              <a:t>muestras fotográficas </a:t>
            </a:r>
            <a:endParaRPr lang="es-EC" dirty="0"/>
          </a:p>
        </p:txBody>
      </p:sp>
      <p:sp>
        <p:nvSpPr>
          <p:cNvPr id="11" name="Rectángulo 10"/>
          <p:cNvSpPr/>
          <p:nvPr/>
        </p:nvSpPr>
        <p:spPr>
          <a:xfrm>
            <a:off x="3750481" y="4027832"/>
            <a:ext cx="2376264" cy="72008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Software Imagen J </a:t>
            </a:r>
            <a:endParaRPr lang="es-EC" dirty="0"/>
          </a:p>
        </p:txBody>
      </p:sp>
      <p:cxnSp>
        <p:nvCxnSpPr>
          <p:cNvPr id="13" name="Conector recto de flecha 12"/>
          <p:cNvCxnSpPr>
            <a:stCxn id="2" idx="1"/>
          </p:cNvCxnSpPr>
          <p:nvPr/>
        </p:nvCxnSpPr>
        <p:spPr>
          <a:xfrm flipH="1">
            <a:off x="1619672" y="785986"/>
            <a:ext cx="1728192" cy="7859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a:stCxn id="2" idx="2"/>
          </p:cNvCxnSpPr>
          <p:nvPr/>
        </p:nvCxnSpPr>
        <p:spPr>
          <a:xfrm>
            <a:off x="4535996" y="1146026"/>
            <a:ext cx="0" cy="439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a:stCxn id="2" idx="3"/>
            <a:endCxn id="6" idx="0"/>
          </p:cNvCxnSpPr>
          <p:nvPr/>
        </p:nvCxnSpPr>
        <p:spPr>
          <a:xfrm>
            <a:off x="5724128" y="785986"/>
            <a:ext cx="1620180" cy="799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stCxn id="7" idx="2"/>
          </p:cNvCxnSpPr>
          <p:nvPr/>
        </p:nvCxnSpPr>
        <p:spPr>
          <a:xfrm>
            <a:off x="4693158" y="2306042"/>
            <a:ext cx="0" cy="439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a:off x="4693158" y="3573016"/>
            <a:ext cx="0" cy="454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a:stCxn id="5" idx="2"/>
          </p:cNvCxnSpPr>
          <p:nvPr/>
        </p:nvCxnSpPr>
        <p:spPr>
          <a:xfrm>
            <a:off x="1931872" y="2306042"/>
            <a:ext cx="2761286" cy="439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a:stCxn id="6" idx="2"/>
          </p:cNvCxnSpPr>
          <p:nvPr/>
        </p:nvCxnSpPr>
        <p:spPr>
          <a:xfrm flipH="1">
            <a:off x="4869948" y="2306042"/>
            <a:ext cx="2474360" cy="439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Imagen 25" descr="C:\Users\COMPANY\Desktop\tesis\tesis fotos\4-09-2017 boron 11 am\SAM_3248.JPG"/>
          <p:cNvPicPr/>
          <p:nvPr/>
        </p:nvPicPr>
        <p:blipFill rotWithShape="1">
          <a:blip r:embed="rId3" cstate="print">
            <a:extLst>
              <a:ext uri="{28A0092B-C50C-407E-A947-70E740481C1C}">
                <a14:useLocalDpi xmlns:a14="http://schemas.microsoft.com/office/drawing/2010/main" val="0"/>
              </a:ext>
            </a:extLst>
          </a:blip>
          <a:srcRect l="51490" t="43178" r="33629" b="39565"/>
          <a:stretch/>
        </p:blipFill>
        <p:spPr bwMode="auto">
          <a:xfrm>
            <a:off x="6615954" y="2630358"/>
            <a:ext cx="2167890" cy="1885315"/>
          </a:xfrm>
          <a:prstGeom prst="rect">
            <a:avLst/>
          </a:prstGeom>
          <a:ln>
            <a:noFill/>
          </a:ln>
          <a:effectLst>
            <a:softEdge rad="112500"/>
          </a:effectLst>
          <a:extLst>
            <a:ext uri="{53640926-AAD7-44D8-BBD7-CCE9431645EC}">
              <a14:shadowObscured xmlns:a14="http://schemas.microsoft.com/office/drawing/2010/main"/>
            </a:ext>
          </a:extLst>
        </p:spPr>
      </p:pic>
      <p:pic>
        <p:nvPicPr>
          <p:cNvPr id="27" name="Imagen 26"/>
          <p:cNvPicPr/>
          <p:nvPr/>
        </p:nvPicPr>
        <p:blipFill rotWithShape="1">
          <a:blip r:embed="rId4"/>
          <a:srcRect l="35610" t="42057" r="49819" b="20531"/>
          <a:stretch/>
        </p:blipFill>
        <p:spPr bwMode="auto">
          <a:xfrm>
            <a:off x="4281388" y="4899176"/>
            <a:ext cx="1314450" cy="1374140"/>
          </a:xfrm>
          <a:prstGeom prst="rect">
            <a:avLst/>
          </a:prstGeom>
          <a:ln>
            <a:noFill/>
          </a:ln>
          <a:extLst>
            <a:ext uri="{53640926-AAD7-44D8-BBD7-CCE9431645EC}">
              <a14:shadowObscured xmlns:a14="http://schemas.microsoft.com/office/drawing/2010/main"/>
            </a:ext>
          </a:extLst>
        </p:spPr>
      </p:pic>
      <p:pic>
        <p:nvPicPr>
          <p:cNvPr id="28" name="Imagen 27" descr="C:\Users\COMPANY\Desktop\tesis\tesis fotos\estado fenologico 11-10-2017\SAM_4744.JPG"/>
          <p:cNvPicPr/>
          <p:nvPr/>
        </p:nvPicPr>
        <p:blipFill rotWithShape="1">
          <a:blip r:embed="rId5" cstate="print">
            <a:extLst>
              <a:ext uri="{28A0092B-C50C-407E-A947-70E740481C1C}">
                <a14:useLocalDpi xmlns:a14="http://schemas.microsoft.com/office/drawing/2010/main" val="0"/>
              </a:ext>
            </a:extLst>
          </a:blip>
          <a:srcRect l="30648" t="5307" r="18170" b="26765"/>
          <a:stretch/>
        </p:blipFill>
        <p:spPr bwMode="auto">
          <a:xfrm>
            <a:off x="1004654" y="2526010"/>
            <a:ext cx="1916669" cy="1815220"/>
          </a:xfrm>
          <a:prstGeom prst="rect">
            <a:avLst/>
          </a:prstGeom>
          <a:noFill/>
          <a:ln>
            <a:noFill/>
          </a:ln>
          <a:extLst>
            <a:ext uri="{53640926-AAD7-44D8-BBD7-CCE9431645EC}">
              <a14:shadowObscured xmlns:a14="http://schemas.microsoft.com/office/drawing/2010/main"/>
            </a:ext>
          </a:extLst>
        </p:spPr>
      </p:pic>
      <p:pic>
        <p:nvPicPr>
          <p:cNvPr id="5122" name="Picture 2" descr="Resultado de imagen para IMAGE 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424" y="4341230"/>
            <a:ext cx="1872899" cy="187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5486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lipse 14"/>
          <p:cNvSpPr/>
          <p:nvPr/>
        </p:nvSpPr>
        <p:spPr>
          <a:xfrm>
            <a:off x="310019" y="3501063"/>
            <a:ext cx="6384085" cy="3921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4" name="17 Imagen"/>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98050" y="5949280"/>
            <a:ext cx="2338446" cy="648072"/>
          </a:xfrm>
          <a:prstGeom prst="rect">
            <a:avLst/>
          </a:prstGeom>
          <a:noFill/>
          <a:ln>
            <a:noFill/>
          </a:ln>
        </p:spPr>
      </p:pic>
      <p:sp>
        <p:nvSpPr>
          <p:cNvPr id="5" name="Título 1"/>
          <p:cNvSpPr>
            <a:spLocks noGrp="1"/>
          </p:cNvSpPr>
          <p:nvPr>
            <p:ph type="title"/>
          </p:nvPr>
        </p:nvSpPr>
        <p:spPr>
          <a:xfrm>
            <a:off x="742846" y="88756"/>
            <a:ext cx="8229600" cy="706090"/>
          </a:xfrm>
        </p:spPr>
        <p:txBody>
          <a:bodyPr>
            <a:normAutofit/>
          </a:bodyPr>
          <a:lstStyle/>
          <a:p>
            <a:pPr algn="r"/>
            <a:r>
              <a:rPr lang="es-EC" sz="2400" b="1" dirty="0" smtClean="0">
                <a:latin typeface="Times New Roman" panose="02020603050405020304" pitchFamily="18" charset="0"/>
                <a:cs typeface="Times New Roman" panose="02020603050405020304" pitchFamily="18" charset="0"/>
              </a:rPr>
              <a:t>RESULTADOS Y DISCUSIÓN 	</a:t>
            </a:r>
            <a:endParaRPr lang="es-EC" sz="2400" b="1" dirty="0">
              <a:latin typeface="Times New Roman" panose="02020603050405020304" pitchFamily="18" charset="0"/>
              <a:cs typeface="Times New Roman" panose="02020603050405020304" pitchFamily="18" charset="0"/>
            </a:endParaRPr>
          </a:p>
        </p:txBody>
      </p:sp>
      <p:sp>
        <p:nvSpPr>
          <p:cNvPr id="7" name="Rectángulo 6"/>
          <p:cNvSpPr/>
          <p:nvPr/>
        </p:nvSpPr>
        <p:spPr>
          <a:xfrm>
            <a:off x="1115616" y="836712"/>
            <a:ext cx="6912768" cy="4906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E</a:t>
            </a:r>
            <a:r>
              <a:rPr lang="es-EC" dirty="0" smtClean="0"/>
              <a:t>tapa fenológica de floración de </a:t>
            </a:r>
            <a:r>
              <a:rPr lang="es-EC" dirty="0"/>
              <a:t>mayor concentración de polen</a:t>
            </a:r>
            <a:r>
              <a:rPr lang="es-EC" dirty="0" smtClean="0"/>
              <a:t> </a:t>
            </a:r>
            <a:endParaRPr lang="es-EC" dirty="0"/>
          </a:p>
        </p:txBody>
      </p:sp>
      <p:graphicFrame>
        <p:nvGraphicFramePr>
          <p:cNvPr id="8" name="Tabla 7"/>
          <p:cNvGraphicFramePr>
            <a:graphicFrameLocks noGrp="1"/>
          </p:cNvGraphicFramePr>
          <p:nvPr>
            <p:extLst>
              <p:ext uri="{D42A27DB-BD31-4B8C-83A1-F6EECF244321}">
                <p14:modId xmlns:p14="http://schemas.microsoft.com/office/powerpoint/2010/main" val="604163572"/>
              </p:ext>
            </p:extLst>
          </p:nvPr>
        </p:nvGraphicFramePr>
        <p:xfrm>
          <a:off x="668659" y="2104328"/>
          <a:ext cx="5831900" cy="2058759"/>
        </p:xfrm>
        <a:graphic>
          <a:graphicData uri="http://schemas.openxmlformats.org/drawingml/2006/table">
            <a:tbl>
              <a:tblPr firstRow="1" bandRow="1">
                <a:tableStyleId>{5940675A-B579-460E-94D1-54222C63F5DA}</a:tableStyleId>
              </a:tblPr>
              <a:tblGrid>
                <a:gridCol w="2015476"/>
                <a:gridCol w="3816424"/>
              </a:tblGrid>
              <a:tr h="266700">
                <a:tc>
                  <a:txBody>
                    <a:bodyPr/>
                    <a:lstStyle/>
                    <a:p>
                      <a:pPr algn="ctr">
                        <a:lnSpc>
                          <a:spcPct val="107000"/>
                        </a:lnSpc>
                        <a:spcAft>
                          <a:spcPts val="0"/>
                        </a:spcAft>
                      </a:pPr>
                      <a:r>
                        <a:rPr lang="es-EC" sz="1800" dirty="0">
                          <a:effectLst/>
                        </a:rPr>
                        <a:t>Fuente</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Concentración de polen.mL</a:t>
                      </a:r>
                      <a:r>
                        <a:rPr lang="es-EC" sz="1800" baseline="30000" dirty="0">
                          <a:effectLst/>
                        </a:rPr>
                        <a:t>-1</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66700">
                <a:tc>
                  <a:txBody>
                    <a:bodyPr/>
                    <a:lstStyle/>
                    <a:p>
                      <a:pPr algn="ctr">
                        <a:lnSpc>
                          <a:spcPct val="107000"/>
                        </a:lnSpc>
                        <a:spcAft>
                          <a:spcPts val="0"/>
                        </a:spcAft>
                      </a:pPr>
                      <a:r>
                        <a:rPr lang="es-EC" sz="1800">
                          <a:effectLst/>
                        </a:rPr>
                        <a:t> </a:t>
                      </a:r>
                    </a:p>
                    <a:p>
                      <a:pPr>
                        <a:lnSpc>
                          <a:spcPct val="107000"/>
                        </a:lnSpc>
                        <a:spcAft>
                          <a:spcPts val="0"/>
                        </a:spcAft>
                      </a:pPr>
                      <a:r>
                        <a:rPr lang="es-EC" sz="1800">
                          <a:effectLst/>
                        </a:rPr>
                        <a:t>Estado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 </a:t>
                      </a:r>
                    </a:p>
                    <a:p>
                      <a:pPr algn="ctr">
                        <a:lnSpc>
                          <a:spcPct val="107000"/>
                        </a:lnSpc>
                        <a:spcAft>
                          <a:spcPts val="0"/>
                        </a:spcAft>
                      </a:pPr>
                      <a:r>
                        <a:rPr lang="es-EC" sz="1800" dirty="0">
                          <a:effectLst/>
                        </a:rPr>
                        <a:t>*</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66700">
                <a:tc>
                  <a:txBody>
                    <a:bodyPr/>
                    <a:lstStyle/>
                    <a:p>
                      <a:pPr algn="ctr">
                        <a:lnSpc>
                          <a:spcPct val="107000"/>
                        </a:lnSpc>
                        <a:spcAft>
                          <a:spcPts val="0"/>
                        </a:spcAft>
                      </a:pPr>
                      <a:r>
                        <a:rPr lang="es-EC" sz="1800">
                          <a:effectLst/>
                        </a:rPr>
                        <a:t>Tratamiento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 </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66700">
                <a:tc>
                  <a:txBody>
                    <a:bodyPr/>
                    <a:lstStyle/>
                    <a:p>
                      <a:pPr algn="ctr">
                        <a:lnSpc>
                          <a:spcPct val="107000"/>
                        </a:lnSpc>
                        <a:spcAft>
                          <a:spcPts val="0"/>
                        </a:spcAft>
                      </a:pPr>
                      <a:r>
                        <a:rPr lang="es-EC" sz="1800">
                          <a:effectLst/>
                        </a:rPr>
                        <a:t>E1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3,33x10</a:t>
                      </a:r>
                      <a:r>
                        <a:rPr lang="es-EC" sz="1800" baseline="30000" dirty="0">
                          <a:effectLst/>
                        </a:rPr>
                        <a:t>4</a:t>
                      </a:r>
                      <a:r>
                        <a:rPr lang="es-EC" sz="1800" dirty="0">
                          <a:effectLst/>
                        </a:rPr>
                        <a:t> ±3,33x10</a:t>
                      </a:r>
                      <a:r>
                        <a:rPr lang="es-EC" sz="1800" baseline="30000" dirty="0">
                          <a:effectLst/>
                        </a:rPr>
                        <a:t>4</a:t>
                      </a:r>
                      <a:r>
                        <a:rPr lang="es-EC" sz="1800" dirty="0">
                          <a:effectLst/>
                        </a:rPr>
                        <a:t>                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97777">
                <a:tc>
                  <a:txBody>
                    <a:bodyPr/>
                    <a:lstStyle/>
                    <a:p>
                      <a:pPr algn="ctr">
                        <a:lnSpc>
                          <a:spcPct val="107000"/>
                        </a:lnSpc>
                        <a:spcAft>
                          <a:spcPts val="0"/>
                        </a:spcAft>
                      </a:pPr>
                      <a:r>
                        <a:rPr lang="es-EC" sz="1800" dirty="0" smtClean="0">
                          <a:effectLst/>
                        </a:rPr>
                        <a:t>E2</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8,8 x10</a:t>
                      </a:r>
                      <a:r>
                        <a:rPr lang="es-EC" sz="1800" baseline="30000" dirty="0">
                          <a:effectLst/>
                        </a:rPr>
                        <a:t>6 </a:t>
                      </a:r>
                      <a:r>
                        <a:rPr lang="es-EC" sz="1800" dirty="0">
                          <a:effectLst/>
                        </a:rPr>
                        <a:t>±2,79 10</a:t>
                      </a:r>
                      <a:r>
                        <a:rPr lang="es-EC" sz="1800" baseline="30000" dirty="0">
                          <a:effectLst/>
                        </a:rPr>
                        <a:t>6</a:t>
                      </a:r>
                      <a:r>
                        <a:rPr lang="es-EC" sz="1800" dirty="0">
                          <a:effectLst/>
                        </a:rPr>
                        <a:t>                  b</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92312">
                <a:tc>
                  <a:txBody>
                    <a:bodyPr/>
                    <a:lstStyle/>
                    <a:p>
                      <a:pPr algn="ctr">
                        <a:lnSpc>
                          <a:spcPct val="107000"/>
                        </a:lnSpc>
                        <a:spcAft>
                          <a:spcPts val="0"/>
                        </a:spcAft>
                      </a:pPr>
                      <a:r>
                        <a:rPr lang="es-EC" sz="1800">
                          <a:effectLst/>
                        </a:rPr>
                        <a:t>E3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1,66 x 10</a:t>
                      </a:r>
                      <a:r>
                        <a:rPr lang="es-EC" sz="1800" baseline="30000" dirty="0">
                          <a:effectLst/>
                        </a:rPr>
                        <a:t>5</a:t>
                      </a:r>
                      <a:r>
                        <a:rPr lang="es-EC" sz="1800" dirty="0">
                          <a:effectLst/>
                        </a:rPr>
                        <a:t> ±3,33x10</a:t>
                      </a:r>
                      <a:r>
                        <a:rPr lang="es-EC" sz="1800" baseline="30000" dirty="0">
                          <a:effectLst/>
                        </a:rPr>
                        <a:t>4</a:t>
                      </a:r>
                      <a:r>
                        <a:rPr lang="es-EC" sz="1800" dirty="0">
                          <a:effectLst/>
                        </a:rPr>
                        <a:t>              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9" name="Rectángulo 8"/>
          <p:cNvSpPr/>
          <p:nvPr/>
        </p:nvSpPr>
        <p:spPr>
          <a:xfrm>
            <a:off x="313964" y="1457997"/>
            <a:ext cx="7858436" cy="646331"/>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Análisis de varianza (ANAVA) de la concentración de polen.mL</a:t>
            </a:r>
            <a:r>
              <a:rPr lang="es-EC" baseline="30000" dirty="0">
                <a:latin typeface="Times New Roman" panose="02020603050405020304" pitchFamily="18" charset="0"/>
                <a:ea typeface="Calibri" panose="020F0502020204030204" pitchFamily="34" charset="0"/>
              </a:rPr>
              <a:t>-1</a:t>
            </a:r>
            <a:r>
              <a:rPr lang="es-EC" dirty="0">
                <a:latin typeface="Times New Roman" panose="02020603050405020304" pitchFamily="18" charset="0"/>
                <a:ea typeface="Calibri" panose="020F0502020204030204" pitchFamily="34" charset="0"/>
              </a:rPr>
              <a:t> en los estadios de floración de frutilla </a:t>
            </a:r>
            <a:r>
              <a:rPr lang="es-EC" i="1" dirty="0">
                <a:latin typeface="Times New Roman" panose="02020603050405020304" pitchFamily="18" charset="0"/>
                <a:ea typeface="Calibri" panose="020F0502020204030204" pitchFamily="34" charset="0"/>
              </a:rPr>
              <a:t>(Fragaria × ananassa</a:t>
            </a:r>
            <a:r>
              <a:rPr lang="es-EC" dirty="0">
                <a:latin typeface="Times New Roman" panose="02020603050405020304" pitchFamily="18" charset="0"/>
                <a:ea typeface="Calibri" panose="020F0502020204030204" pitchFamily="34" charset="0"/>
              </a:rPr>
              <a:t>) variedad festival.</a:t>
            </a:r>
            <a:endParaRPr lang="es-EC" dirty="0"/>
          </a:p>
        </p:txBody>
      </p:sp>
      <p:sp>
        <p:nvSpPr>
          <p:cNvPr id="10" name="Rectángulo 9"/>
          <p:cNvSpPr/>
          <p:nvPr/>
        </p:nvSpPr>
        <p:spPr>
          <a:xfrm>
            <a:off x="313964" y="4337162"/>
            <a:ext cx="5883380" cy="415498"/>
          </a:xfrm>
          <a:prstGeom prst="rect">
            <a:avLst/>
          </a:prstGeom>
        </p:spPr>
        <p:txBody>
          <a:bodyPr wrap="square">
            <a:spAutoFit/>
          </a:bodyPr>
          <a:lstStyle/>
          <a:p>
            <a:r>
              <a:rPr lang="es-EC" sz="1050" dirty="0">
                <a:latin typeface="Times New Roman" panose="02020603050405020304" pitchFamily="18" charset="0"/>
                <a:ea typeface="Calibri" panose="020F0502020204030204" pitchFamily="34" charset="0"/>
              </a:rPr>
              <a:t>medias  con letras distintas son significativamente diferentes. E1: primeras flores abiertas, E2: alrededor de 10% de flores abiertas, E3: flores secundarias y terciarias, abiertas; caen los primero </a:t>
            </a:r>
            <a:endParaRPr lang="es-EC" sz="1050" dirty="0"/>
          </a:p>
        </p:txBody>
      </p:sp>
      <p:pic>
        <p:nvPicPr>
          <p:cNvPr id="11" name="Imagen 10" descr="C:\Users\COMPANY\Desktop\tesis\tesis fotos\estado fenologico 11-10-2017\SAM_4744.JPG"/>
          <p:cNvPicPr/>
          <p:nvPr/>
        </p:nvPicPr>
        <p:blipFill rotWithShape="1">
          <a:blip r:embed="rId3" cstate="print">
            <a:extLst>
              <a:ext uri="{28A0092B-C50C-407E-A947-70E740481C1C}">
                <a14:useLocalDpi xmlns:a14="http://schemas.microsoft.com/office/drawing/2010/main" val="0"/>
              </a:ext>
            </a:extLst>
          </a:blip>
          <a:srcRect l="30648" t="5307" r="18170" b="26765"/>
          <a:stretch/>
        </p:blipFill>
        <p:spPr bwMode="auto">
          <a:xfrm>
            <a:off x="7062409" y="3775591"/>
            <a:ext cx="1609725" cy="1602105"/>
          </a:xfrm>
          <a:prstGeom prst="rect">
            <a:avLst/>
          </a:prstGeom>
          <a:noFill/>
          <a:ln>
            <a:noFill/>
          </a:ln>
          <a:extLst>
            <a:ext uri="{53640926-AAD7-44D8-BBD7-CCE9431645EC}">
              <a14:shadowObscured xmlns:a14="http://schemas.microsoft.com/office/drawing/2010/main"/>
            </a:ext>
          </a:extLst>
        </p:spPr>
      </p:pic>
      <p:pic>
        <p:nvPicPr>
          <p:cNvPr id="12" name="Imagen 11" descr="https://scontent.fuio4-1.fna.fbcdn.net/v/t34.0-12/28308517_1873680172705142_634588138_n.jpg?oh=8539913b3785296bcdb1f346ea4bcb6b&amp;oe=5A8F5729"/>
          <p:cNvPicPr/>
          <p:nvPr/>
        </p:nvPicPr>
        <p:blipFill rotWithShape="1">
          <a:blip r:embed="rId4" cstate="print">
            <a:extLst>
              <a:ext uri="{28A0092B-C50C-407E-A947-70E740481C1C}">
                <a14:useLocalDpi xmlns:a14="http://schemas.microsoft.com/office/drawing/2010/main" val="0"/>
              </a:ext>
            </a:extLst>
          </a:blip>
          <a:srcRect l="24850" t="16028" r="42038" b="40769"/>
          <a:stretch/>
        </p:blipFill>
        <p:spPr bwMode="auto">
          <a:xfrm>
            <a:off x="7867272" y="2589582"/>
            <a:ext cx="1105174" cy="1186009"/>
          </a:xfrm>
          <a:prstGeom prst="rect">
            <a:avLst/>
          </a:prstGeom>
          <a:noFill/>
          <a:ln>
            <a:noFill/>
          </a:ln>
          <a:extLst>
            <a:ext uri="{53640926-AAD7-44D8-BBD7-CCE9431645EC}">
              <a14:shadowObscured xmlns:a14="http://schemas.microsoft.com/office/drawing/2010/main"/>
            </a:ext>
          </a:extLst>
        </p:spPr>
      </p:pic>
      <p:pic>
        <p:nvPicPr>
          <p:cNvPr id="13" name="Imagen 12"/>
          <p:cNvPicPr/>
          <p:nvPr/>
        </p:nvPicPr>
        <p:blipFill rotWithShape="1">
          <a:blip r:embed="rId5"/>
          <a:srcRect l="76686" t="26001" r="11437" b="33112"/>
          <a:stretch/>
        </p:blipFill>
        <p:spPr bwMode="auto">
          <a:xfrm>
            <a:off x="6621510" y="2079281"/>
            <a:ext cx="1245762" cy="1696310"/>
          </a:xfrm>
          <a:prstGeom prst="rect">
            <a:avLst/>
          </a:prstGeom>
          <a:ln>
            <a:noFill/>
          </a:ln>
          <a:extLst>
            <a:ext uri="{53640926-AAD7-44D8-BBD7-CCE9431645EC}">
              <a14:shadowObscured xmlns:a14="http://schemas.microsoft.com/office/drawing/2010/main"/>
            </a:ext>
          </a:extLst>
        </p:spPr>
      </p:pic>
      <p:sp>
        <p:nvSpPr>
          <p:cNvPr id="16" name="Rectángulo 15"/>
          <p:cNvSpPr/>
          <p:nvPr/>
        </p:nvSpPr>
        <p:spPr>
          <a:xfrm>
            <a:off x="467543" y="4936342"/>
            <a:ext cx="6294553" cy="1477328"/>
          </a:xfrm>
          <a:prstGeom prst="rect">
            <a:avLst/>
          </a:prstGeom>
        </p:spPr>
        <p:txBody>
          <a:bodyPr wrap="square">
            <a:spAutoFit/>
          </a:bodyPr>
          <a:lstStyle/>
          <a:p>
            <a:r>
              <a:rPr lang="es-EC" dirty="0" smtClean="0">
                <a:latin typeface="Times New Roman" panose="02020603050405020304" pitchFamily="18" charset="0"/>
                <a:ea typeface="Calibri" panose="020F0502020204030204" pitchFamily="34" charset="0"/>
                <a:cs typeface="Times New Roman" panose="02020603050405020304" pitchFamily="18" charset="0"/>
              </a:rPr>
              <a:t>Pérez </a:t>
            </a:r>
            <a:r>
              <a:rPr lang="es-EC" dirty="0">
                <a:latin typeface="Times New Roman" panose="02020603050405020304" pitchFamily="18" charset="0"/>
                <a:ea typeface="Calibri" panose="020F0502020204030204" pitchFamily="34" charset="0"/>
                <a:cs typeface="Times New Roman" panose="02020603050405020304" pitchFamily="18" charset="0"/>
              </a:rPr>
              <a:t>(2014</a:t>
            </a:r>
            <a:r>
              <a:rPr lang="es-EC" dirty="0" smtClean="0">
                <a:latin typeface="Times New Roman" panose="02020603050405020304" pitchFamily="18" charset="0"/>
                <a:ea typeface="Calibri" panose="020F0502020204030204" pitchFamily="34" charset="0"/>
                <a:cs typeface="Times New Roman" panose="02020603050405020304" pitchFamily="18" charset="0"/>
              </a:rPr>
              <a:t>) </a:t>
            </a:r>
            <a:r>
              <a:rPr lang="es-ES" dirty="0" smtClean="0">
                <a:latin typeface="Times New Roman" panose="02020603050405020304" pitchFamily="18" charset="0"/>
                <a:cs typeface="Times New Roman" panose="02020603050405020304" pitchFamily="18" charset="0"/>
                <a:sym typeface="Wingdings" panose="05000000000000000000" pitchFamily="2" charset="2"/>
              </a:rPr>
              <a:t>apertura floral  turgencia y oxidación de las anteras</a:t>
            </a:r>
            <a:endParaRPr lang="es-EC" dirty="0">
              <a:latin typeface="Times New Roman" panose="02020603050405020304" pitchFamily="18" charset="0"/>
              <a:cs typeface="Times New Roman" panose="02020603050405020304" pitchFamily="18" charset="0"/>
            </a:endParaRPr>
          </a:p>
          <a:p>
            <a:pPr lvl="0"/>
            <a:r>
              <a:rPr lang="es-ES" dirty="0" smtClean="0">
                <a:latin typeface="Times New Roman" panose="02020603050405020304" pitchFamily="18" charset="0"/>
                <a:cs typeface="Times New Roman" panose="02020603050405020304" pitchFamily="18" charset="0"/>
                <a:sym typeface="Wingdings" panose="05000000000000000000" pitchFamily="2" charset="2"/>
              </a:rPr>
              <a:t> </a:t>
            </a:r>
            <a:r>
              <a:rPr lang="es-EC" dirty="0" err="1">
                <a:latin typeface="Times New Roman" panose="02020603050405020304" pitchFamily="18" charset="0"/>
                <a:cs typeface="Times New Roman" panose="02020603050405020304" pitchFamily="18" charset="0"/>
              </a:rPr>
              <a:t>Meier</a:t>
            </a:r>
            <a:r>
              <a:rPr lang="es-EC" dirty="0">
                <a:latin typeface="Times New Roman" panose="02020603050405020304" pitchFamily="18" charset="0"/>
                <a:cs typeface="Times New Roman" panose="02020603050405020304" pitchFamily="18" charset="0"/>
              </a:rPr>
              <a:t>  (2001</a:t>
            </a:r>
            <a:r>
              <a:rPr lang="es-EC" dirty="0" smtClean="0">
                <a:latin typeface="Times New Roman" panose="02020603050405020304" pitchFamily="18" charset="0"/>
                <a:cs typeface="Times New Roman" panose="02020603050405020304" pitchFamily="18" charset="0"/>
              </a:rPr>
              <a:t>)</a:t>
            </a:r>
            <a:r>
              <a:rPr lang="es-ES" dirty="0">
                <a:latin typeface="Times New Roman" panose="02020603050405020304" pitchFamily="18" charset="0"/>
                <a:cs typeface="Times New Roman" panose="02020603050405020304" pitchFamily="18" charset="0"/>
                <a:sym typeface="Wingdings" panose="05000000000000000000" pitchFamily="2" charset="2"/>
              </a:rPr>
              <a:t> </a:t>
            </a:r>
            <a:r>
              <a:rPr lang="es-ES" dirty="0" smtClean="0">
                <a:latin typeface="Times New Roman" panose="02020603050405020304" pitchFamily="18" charset="0"/>
                <a:cs typeface="Times New Roman" panose="02020603050405020304" pitchFamily="18" charset="0"/>
                <a:sym typeface="Wingdings" panose="05000000000000000000" pitchFamily="2" charset="2"/>
              </a:rPr>
              <a:t>&gt;</a:t>
            </a:r>
            <a:r>
              <a:rPr lang="es-EC" dirty="0">
                <a:latin typeface="Times New Roman" panose="02020603050405020304" pitchFamily="18" charset="0"/>
                <a:cs typeface="Times New Roman" panose="02020603050405020304" pitchFamily="18" charset="0"/>
              </a:rPr>
              <a:t> dehiscencia de polen es al inicio de la </a:t>
            </a:r>
            <a:r>
              <a:rPr lang="es-EC" dirty="0" smtClean="0">
                <a:latin typeface="Times New Roman" panose="02020603050405020304" pitchFamily="18" charset="0"/>
                <a:cs typeface="Times New Roman" panose="02020603050405020304" pitchFamily="18" charset="0"/>
              </a:rPr>
              <a:t>floración</a:t>
            </a:r>
            <a:r>
              <a:rPr lang="es-ES" dirty="0">
                <a:latin typeface="Times New Roman" panose="02020603050405020304" pitchFamily="18" charset="0"/>
                <a:cs typeface="Times New Roman" panose="02020603050405020304" pitchFamily="18" charset="0"/>
                <a:sym typeface="Wingdings" panose="05000000000000000000" pitchFamily="2" charset="2"/>
              </a:rPr>
              <a:t>  </a:t>
            </a:r>
            <a:r>
              <a:rPr lang="es-EC" dirty="0">
                <a:latin typeface="Times New Roman" panose="02020603050405020304" pitchFamily="18" charset="0"/>
                <a:cs typeface="Times New Roman" panose="02020603050405020304" pitchFamily="18" charset="0"/>
              </a:rPr>
              <a:t>10% de flores abiertas </a:t>
            </a:r>
            <a:r>
              <a:rPr lang="es-EC" dirty="0" smtClean="0">
                <a:latin typeface="Times New Roman" panose="02020603050405020304" pitchFamily="18" charset="0"/>
                <a:cs typeface="Times New Roman" panose="02020603050405020304" pitchFamily="18" charset="0"/>
              </a:rPr>
              <a:t>de los estolones</a:t>
            </a:r>
            <a:endParaRPr lang="es-EC" dirty="0">
              <a:latin typeface="Times New Roman" panose="02020603050405020304" pitchFamily="18" charset="0"/>
              <a:cs typeface="Times New Roman" panose="02020603050405020304" pitchFamily="18" charset="0"/>
            </a:endParaRPr>
          </a:p>
          <a:p>
            <a:endParaRPr lang="es-EC" dirty="0"/>
          </a:p>
        </p:txBody>
      </p:sp>
      <p:sp>
        <p:nvSpPr>
          <p:cNvPr id="17" name="Rectángulo 16"/>
          <p:cNvSpPr/>
          <p:nvPr/>
        </p:nvSpPr>
        <p:spPr>
          <a:xfrm>
            <a:off x="467543" y="188640"/>
            <a:ext cx="1440161" cy="5643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FASE 1</a:t>
            </a:r>
            <a:endParaRPr lang="es-EC" dirty="0"/>
          </a:p>
        </p:txBody>
      </p:sp>
    </p:spTree>
    <p:extLst>
      <p:ext uri="{BB962C8B-B14F-4D97-AF65-F5344CB8AC3E}">
        <p14:creationId xmlns:p14="http://schemas.microsoft.com/office/powerpoint/2010/main" val="9961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ipse 16"/>
          <p:cNvSpPr/>
          <p:nvPr/>
        </p:nvSpPr>
        <p:spPr>
          <a:xfrm>
            <a:off x="30492" y="5170997"/>
            <a:ext cx="4425506" cy="45608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s-EC"/>
          </a:p>
        </p:txBody>
      </p:sp>
      <p:sp>
        <p:nvSpPr>
          <p:cNvPr id="16" name="Elipse 15"/>
          <p:cNvSpPr/>
          <p:nvPr/>
        </p:nvSpPr>
        <p:spPr>
          <a:xfrm>
            <a:off x="4344222" y="3963660"/>
            <a:ext cx="4711465" cy="24521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5" name="Elipse 14"/>
          <p:cNvSpPr/>
          <p:nvPr/>
        </p:nvSpPr>
        <p:spPr>
          <a:xfrm>
            <a:off x="4355976" y="1838727"/>
            <a:ext cx="4711465" cy="35302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4" name="17 Imagen"/>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28995" y="5942706"/>
            <a:ext cx="2338446" cy="648072"/>
          </a:xfrm>
          <a:prstGeom prst="rect">
            <a:avLst/>
          </a:prstGeom>
          <a:noFill/>
          <a:ln>
            <a:noFill/>
          </a:ln>
        </p:spPr>
      </p:pic>
      <p:sp>
        <p:nvSpPr>
          <p:cNvPr id="5" name="Título 1"/>
          <p:cNvSpPr>
            <a:spLocks noGrp="1"/>
          </p:cNvSpPr>
          <p:nvPr>
            <p:ph type="title"/>
          </p:nvPr>
        </p:nvSpPr>
        <p:spPr>
          <a:xfrm>
            <a:off x="755148" y="0"/>
            <a:ext cx="8229600" cy="764704"/>
          </a:xfrm>
        </p:spPr>
        <p:txBody>
          <a:bodyPr>
            <a:normAutofit/>
          </a:bodyPr>
          <a:lstStyle/>
          <a:p>
            <a:pPr algn="r"/>
            <a:r>
              <a:rPr lang="es-EC" sz="2400" b="1" dirty="0" smtClean="0">
                <a:latin typeface="Times New Roman" panose="02020603050405020304" pitchFamily="18" charset="0"/>
                <a:cs typeface="Times New Roman" panose="02020603050405020304" pitchFamily="18" charset="0"/>
              </a:rPr>
              <a:t>RESULTADOS Y DISCUSIÓN </a:t>
            </a:r>
            <a:endParaRPr lang="es-EC" sz="2400" b="1" dirty="0">
              <a:latin typeface="Times New Roman" panose="02020603050405020304" pitchFamily="18" charset="0"/>
              <a:cs typeface="Times New Roman" panose="02020603050405020304" pitchFamily="18" charset="0"/>
            </a:endParaRPr>
          </a:p>
        </p:txBody>
      </p:sp>
      <p:sp>
        <p:nvSpPr>
          <p:cNvPr id="6" name="Rectángulo 5"/>
          <p:cNvSpPr/>
          <p:nvPr/>
        </p:nvSpPr>
        <p:spPr>
          <a:xfrm>
            <a:off x="239767" y="639898"/>
            <a:ext cx="8568952" cy="9361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dirty="0">
                <a:latin typeface="Times New Roman" panose="02020603050405020304" pitchFamily="18" charset="0"/>
                <a:cs typeface="Times New Roman" panose="02020603050405020304" pitchFamily="18" charset="0"/>
              </a:rPr>
              <a:t>F</a:t>
            </a:r>
            <a:r>
              <a:rPr lang="es-EC" dirty="0" smtClean="0">
                <a:latin typeface="Times New Roman" panose="02020603050405020304" pitchFamily="18" charset="0"/>
                <a:cs typeface="Times New Roman" panose="02020603050405020304" pitchFamily="18" charset="0"/>
              </a:rPr>
              <a:t>uentes </a:t>
            </a:r>
            <a:r>
              <a:rPr lang="es-EC" dirty="0">
                <a:latin typeface="Times New Roman" panose="02020603050405020304" pitchFamily="18" charset="0"/>
                <a:cs typeface="Times New Roman" panose="02020603050405020304" pitchFamily="18" charset="0"/>
              </a:rPr>
              <a:t>de boro (ácido bórico, Borón y quelato de boro) </a:t>
            </a:r>
            <a:r>
              <a:rPr lang="es-EC" dirty="0" smtClean="0">
                <a:latin typeface="Times New Roman" panose="02020603050405020304" pitchFamily="18" charset="0"/>
                <a:cs typeface="Times New Roman" panose="02020603050405020304" pitchFamily="18" charset="0"/>
              </a:rPr>
              <a:t>en </a:t>
            </a:r>
            <a:r>
              <a:rPr lang="es-EC" dirty="0">
                <a:latin typeface="Times New Roman" panose="02020603050405020304" pitchFamily="18" charset="0"/>
                <a:cs typeface="Times New Roman" panose="02020603050405020304" pitchFamily="18" charset="0"/>
              </a:rPr>
              <a:t>diferentes dosis (0, 100 y 200 mg.L</a:t>
            </a:r>
            <a:r>
              <a:rPr lang="es-EC" baseline="30000" dirty="0">
                <a:latin typeface="Times New Roman" panose="02020603050405020304" pitchFamily="18" charset="0"/>
                <a:cs typeface="Times New Roman" panose="02020603050405020304" pitchFamily="18" charset="0"/>
              </a:rPr>
              <a:t>-1</a:t>
            </a:r>
            <a:r>
              <a:rPr lang="es-EC" dirty="0">
                <a:latin typeface="Times New Roman" panose="02020603050405020304" pitchFamily="18" charset="0"/>
                <a:cs typeface="Times New Roman" panose="02020603050405020304" pitchFamily="18" charset="0"/>
              </a:rPr>
              <a:t>) y tres horas de recolección de </a:t>
            </a:r>
            <a:r>
              <a:rPr lang="es-EC" dirty="0" smtClean="0">
                <a:latin typeface="Times New Roman" panose="02020603050405020304" pitchFamily="18" charset="0"/>
                <a:cs typeface="Times New Roman" panose="02020603050405020304" pitchFamily="18" charset="0"/>
              </a:rPr>
              <a:t>polen </a:t>
            </a:r>
            <a:r>
              <a:rPr lang="es-EC" dirty="0">
                <a:latin typeface="Times New Roman" panose="02020603050405020304" pitchFamily="18" charset="0"/>
                <a:cs typeface="Times New Roman" panose="02020603050405020304" pitchFamily="18" charset="0"/>
              </a:rPr>
              <a:t>sobre la  germinación </a:t>
            </a:r>
            <a:r>
              <a:rPr lang="es-EC" i="1" dirty="0">
                <a:latin typeface="Times New Roman" panose="02020603050405020304" pitchFamily="18" charset="0"/>
                <a:cs typeface="Times New Roman" panose="02020603050405020304" pitchFamily="18" charset="0"/>
              </a:rPr>
              <a:t>in vitro</a:t>
            </a:r>
            <a:r>
              <a:rPr lang="es-EC" dirty="0">
                <a:latin typeface="Times New Roman" panose="02020603050405020304" pitchFamily="18" charset="0"/>
                <a:cs typeface="Times New Roman" panose="02020603050405020304" pitchFamily="18" charset="0"/>
              </a:rPr>
              <a:t> </a:t>
            </a:r>
            <a:r>
              <a:rPr lang="es-EC" dirty="0" smtClean="0">
                <a:latin typeface="Times New Roman" panose="02020603050405020304" pitchFamily="18" charset="0"/>
                <a:cs typeface="Times New Roman" panose="02020603050405020304" pitchFamily="18" charset="0"/>
              </a:rPr>
              <a:t>de polen, crecimiento </a:t>
            </a:r>
            <a:r>
              <a:rPr lang="es-EC" dirty="0">
                <a:latin typeface="Times New Roman" panose="02020603050405020304" pitchFamily="18" charset="0"/>
                <a:cs typeface="Times New Roman" panose="02020603050405020304" pitchFamily="18" charset="0"/>
              </a:rPr>
              <a:t>del tubo </a:t>
            </a:r>
            <a:r>
              <a:rPr lang="es-EC" dirty="0" smtClean="0">
                <a:latin typeface="Times New Roman" panose="02020603050405020304" pitchFamily="18" charset="0"/>
                <a:cs typeface="Times New Roman" panose="02020603050405020304" pitchFamily="18" charset="0"/>
              </a:rPr>
              <a:t>polínico y diámetro del polen </a:t>
            </a:r>
            <a:r>
              <a:rPr lang="es-EC" b="1" dirty="0"/>
              <a:t>	</a:t>
            </a:r>
            <a:endParaRPr lang="es-EC" dirty="0"/>
          </a:p>
        </p:txBody>
      </p:sp>
      <p:sp>
        <p:nvSpPr>
          <p:cNvPr id="7" name="Rectángulo 6"/>
          <p:cNvSpPr/>
          <p:nvPr/>
        </p:nvSpPr>
        <p:spPr>
          <a:xfrm>
            <a:off x="233686" y="100182"/>
            <a:ext cx="1440161" cy="5643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FASE 2</a:t>
            </a:r>
            <a:endParaRPr lang="es-EC" dirty="0"/>
          </a:p>
        </p:txBody>
      </p:sp>
      <p:sp>
        <p:nvSpPr>
          <p:cNvPr id="9" name="Rectángulo 8"/>
          <p:cNvSpPr/>
          <p:nvPr/>
        </p:nvSpPr>
        <p:spPr>
          <a:xfrm>
            <a:off x="113921" y="1638664"/>
            <a:ext cx="4410322" cy="954107"/>
          </a:xfrm>
          <a:prstGeom prst="rect">
            <a:avLst/>
          </a:prstGeom>
        </p:spPr>
        <p:txBody>
          <a:bodyPr wrap="square">
            <a:spAutoFit/>
          </a:bodyPr>
          <a:lstStyle/>
          <a:p>
            <a:r>
              <a:rPr lang="es-EC" sz="1400" dirty="0">
                <a:latin typeface="Times New Roman" panose="02020603050405020304" pitchFamily="18" charset="0"/>
                <a:ea typeface="Calibri" panose="020F0502020204030204" pitchFamily="34" charset="0"/>
              </a:rPr>
              <a:t>Análisis de varianza (ANAVA) del efecto de tres fuentes de boro (Borón, ácido bórico y quelato de boro), tres tipos dosis (mg.L</a:t>
            </a:r>
            <a:r>
              <a:rPr lang="es-EC" sz="1400" baseline="30000" dirty="0">
                <a:latin typeface="Times New Roman" panose="02020603050405020304" pitchFamily="18" charset="0"/>
                <a:ea typeface="Calibri" panose="020F0502020204030204" pitchFamily="34" charset="0"/>
              </a:rPr>
              <a:t>-1)</a:t>
            </a:r>
            <a:r>
              <a:rPr lang="es-EC" sz="1400" dirty="0">
                <a:latin typeface="Times New Roman" panose="02020603050405020304" pitchFamily="18" charset="0"/>
                <a:ea typeface="Calibri" panose="020F0502020204030204" pitchFamily="34" charset="0"/>
              </a:rPr>
              <a:t> de boro y tres horas de recolección de polen sobre germinación </a:t>
            </a:r>
            <a:r>
              <a:rPr lang="es-EC" sz="1400" dirty="0" smtClean="0">
                <a:latin typeface="Times New Roman" panose="02020603050405020304" pitchFamily="18" charset="0"/>
                <a:ea typeface="Calibri" panose="020F0502020204030204" pitchFamily="34" charset="0"/>
              </a:rPr>
              <a:t>(%).</a:t>
            </a:r>
            <a:endParaRPr lang="es-EC" sz="1400" dirty="0"/>
          </a:p>
        </p:txBody>
      </p:sp>
      <p:graphicFrame>
        <p:nvGraphicFramePr>
          <p:cNvPr id="13" name="Tabla 12"/>
          <p:cNvGraphicFramePr>
            <a:graphicFrameLocks noGrp="1"/>
          </p:cNvGraphicFramePr>
          <p:nvPr>
            <p:extLst>
              <p:ext uri="{D42A27DB-BD31-4B8C-83A1-F6EECF244321}">
                <p14:modId xmlns:p14="http://schemas.microsoft.com/office/powerpoint/2010/main" val="517434120"/>
              </p:ext>
            </p:extLst>
          </p:nvPr>
        </p:nvGraphicFramePr>
        <p:xfrm>
          <a:off x="4496747" y="1629084"/>
          <a:ext cx="4464496" cy="2870142"/>
        </p:xfrm>
        <a:graphic>
          <a:graphicData uri="http://schemas.openxmlformats.org/drawingml/2006/table">
            <a:tbl>
              <a:tblPr firstRow="1" bandRow="1">
                <a:tableStyleId>{5940675A-B579-460E-94D1-54222C63F5DA}</a:tableStyleId>
              </a:tblPr>
              <a:tblGrid>
                <a:gridCol w="2420918"/>
                <a:gridCol w="2043578"/>
              </a:tblGrid>
              <a:tr h="44476">
                <a:tc>
                  <a:txBody>
                    <a:bodyPr/>
                    <a:lstStyle/>
                    <a:p>
                      <a:pPr algn="ctr">
                        <a:lnSpc>
                          <a:spcPct val="107000"/>
                        </a:lnSpc>
                        <a:spcAft>
                          <a:spcPts val="0"/>
                        </a:spcAft>
                      </a:pPr>
                      <a:r>
                        <a:rPr lang="es-EC" sz="1600" dirty="0">
                          <a:effectLst/>
                        </a:rPr>
                        <a:t>F1D2T2</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0,25 ±0,02    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99023">
                <a:tc>
                  <a:txBody>
                    <a:bodyPr/>
                    <a:lstStyle/>
                    <a:p>
                      <a:pPr algn="ctr">
                        <a:lnSpc>
                          <a:spcPct val="107000"/>
                        </a:lnSpc>
                        <a:spcAft>
                          <a:spcPts val="0"/>
                        </a:spcAft>
                      </a:pPr>
                      <a:r>
                        <a:rPr lang="es-EC" sz="1600" dirty="0">
                          <a:effectLst/>
                        </a:rPr>
                        <a:t>F1D2T3</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0,06 ±0,01   b</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99023">
                <a:tc>
                  <a:txBody>
                    <a:bodyPr/>
                    <a:lstStyle/>
                    <a:p>
                      <a:pPr algn="ctr">
                        <a:lnSpc>
                          <a:spcPct val="107000"/>
                        </a:lnSpc>
                        <a:spcAft>
                          <a:spcPts val="0"/>
                        </a:spcAft>
                      </a:pPr>
                      <a:r>
                        <a:rPr lang="es-EC" sz="1600" dirty="0">
                          <a:effectLst/>
                        </a:rPr>
                        <a:t>F2D0T1</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rPr>
                        <a:t>0,27± 0,04   a</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99023">
                <a:tc>
                  <a:txBody>
                    <a:bodyPr/>
                    <a:lstStyle/>
                    <a:p>
                      <a:pPr algn="ctr">
                        <a:lnSpc>
                          <a:spcPct val="107000"/>
                        </a:lnSpc>
                        <a:spcAft>
                          <a:spcPts val="0"/>
                        </a:spcAft>
                      </a:pPr>
                      <a:r>
                        <a:rPr lang="es-EC" sz="1600">
                          <a:effectLst/>
                        </a:rPr>
                        <a:t>F2D0T2</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rPr>
                        <a:t>0,31  ±0,06  a</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08393">
                <a:tc>
                  <a:txBody>
                    <a:bodyPr/>
                    <a:lstStyle/>
                    <a:p>
                      <a:pPr algn="ctr">
                        <a:lnSpc>
                          <a:spcPct val="107000"/>
                        </a:lnSpc>
                        <a:spcAft>
                          <a:spcPts val="0"/>
                        </a:spcAft>
                      </a:pPr>
                      <a:r>
                        <a:rPr lang="es-EC" sz="1600">
                          <a:effectLst/>
                        </a:rPr>
                        <a:t>F2D0T3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0,26 ±0,07   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99023">
                <a:tc>
                  <a:txBody>
                    <a:bodyPr/>
                    <a:lstStyle/>
                    <a:p>
                      <a:pPr algn="ctr">
                        <a:lnSpc>
                          <a:spcPct val="107000"/>
                        </a:lnSpc>
                        <a:spcAft>
                          <a:spcPts val="0"/>
                        </a:spcAft>
                      </a:pPr>
                      <a:r>
                        <a:rPr lang="es-EC" sz="1600">
                          <a:effectLst/>
                        </a:rPr>
                        <a:t>F2D1T1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0,39 ±0,05   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99023">
                <a:tc>
                  <a:txBody>
                    <a:bodyPr/>
                    <a:lstStyle/>
                    <a:p>
                      <a:pPr algn="ctr">
                        <a:lnSpc>
                          <a:spcPct val="107000"/>
                        </a:lnSpc>
                        <a:spcAft>
                          <a:spcPts val="0"/>
                        </a:spcAft>
                      </a:pPr>
                      <a:r>
                        <a:rPr lang="es-EC" sz="1600" dirty="0">
                          <a:effectLst/>
                        </a:rPr>
                        <a:t>F2D1T2</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rPr>
                        <a:t>0,38±0,02   a</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99023">
                <a:tc>
                  <a:txBody>
                    <a:bodyPr/>
                    <a:lstStyle/>
                    <a:p>
                      <a:pPr algn="ctr">
                        <a:lnSpc>
                          <a:spcPct val="107000"/>
                        </a:lnSpc>
                        <a:spcAft>
                          <a:spcPts val="0"/>
                        </a:spcAft>
                      </a:pPr>
                      <a:r>
                        <a:rPr lang="es-EC" sz="1600">
                          <a:effectLst/>
                        </a:rPr>
                        <a:t>F2D1T3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0,43 ±0,05  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99023">
                <a:tc>
                  <a:txBody>
                    <a:bodyPr/>
                    <a:lstStyle/>
                    <a:p>
                      <a:pPr algn="ctr">
                        <a:lnSpc>
                          <a:spcPct val="107000"/>
                        </a:lnSpc>
                        <a:spcAft>
                          <a:spcPts val="0"/>
                        </a:spcAft>
                      </a:pPr>
                      <a:r>
                        <a:rPr lang="es-EC" sz="1600" dirty="0">
                          <a:effectLst/>
                        </a:rPr>
                        <a:t>F2D2T1</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0,28  ±0,07 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08393">
                <a:tc>
                  <a:txBody>
                    <a:bodyPr/>
                    <a:lstStyle/>
                    <a:p>
                      <a:pPr algn="ctr">
                        <a:lnSpc>
                          <a:spcPct val="107000"/>
                        </a:lnSpc>
                        <a:spcAft>
                          <a:spcPts val="0"/>
                        </a:spcAft>
                      </a:pPr>
                      <a:r>
                        <a:rPr lang="es-EC" sz="1600" dirty="0">
                          <a:effectLst/>
                        </a:rPr>
                        <a:t>F2D2T2</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0,43 ±0,02  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99023">
                <a:tc>
                  <a:txBody>
                    <a:bodyPr/>
                    <a:lstStyle/>
                    <a:p>
                      <a:pPr algn="ctr">
                        <a:lnSpc>
                          <a:spcPct val="107000"/>
                        </a:lnSpc>
                        <a:spcAft>
                          <a:spcPts val="0"/>
                        </a:spcAft>
                      </a:pPr>
                      <a:r>
                        <a:rPr lang="es-EC" sz="1600" dirty="0">
                          <a:effectLst/>
                        </a:rPr>
                        <a:t>F2D2T3</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0,19 ± 0,05  b</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2943356189"/>
              </p:ext>
            </p:extLst>
          </p:nvPr>
        </p:nvGraphicFramePr>
        <p:xfrm>
          <a:off x="197832" y="2592771"/>
          <a:ext cx="4158144" cy="2934970"/>
        </p:xfrm>
        <a:graphic>
          <a:graphicData uri="http://schemas.openxmlformats.org/drawingml/2006/table">
            <a:tbl>
              <a:tblPr firstRow="1" bandRow="1">
                <a:tableStyleId>{5940675A-B579-460E-94D1-54222C63F5DA}</a:tableStyleId>
              </a:tblPr>
              <a:tblGrid>
                <a:gridCol w="2196346"/>
                <a:gridCol w="1961798"/>
              </a:tblGrid>
              <a:tr h="548197">
                <a:tc>
                  <a:txBody>
                    <a:bodyPr/>
                    <a:lstStyle/>
                    <a:p>
                      <a:pPr algn="ctr">
                        <a:lnSpc>
                          <a:spcPct val="107000"/>
                        </a:lnSpc>
                        <a:spcAft>
                          <a:spcPts val="0"/>
                        </a:spcAft>
                      </a:pPr>
                      <a:r>
                        <a:rPr lang="es-EC" sz="1800" dirty="0">
                          <a:effectLst/>
                        </a:rPr>
                        <a:t>Fuente</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Germinación</a:t>
                      </a:r>
                      <a:endParaRPr lang="es-EC" sz="2400">
                        <a:effectLst/>
                      </a:endParaRPr>
                    </a:p>
                    <a:p>
                      <a:pPr algn="ctr">
                        <a:lnSpc>
                          <a:spcPct val="107000"/>
                        </a:lnSpc>
                        <a:spcAft>
                          <a:spcPts val="0"/>
                        </a:spcAft>
                      </a:pPr>
                      <a:r>
                        <a:rPr lang="es-EC" sz="1800">
                          <a:effectLst/>
                        </a:rPr>
                        <a:t>(%)</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65735">
                <a:tc>
                  <a:txBody>
                    <a:bodyPr/>
                    <a:lstStyle/>
                    <a:p>
                      <a:pPr>
                        <a:lnSpc>
                          <a:spcPct val="107000"/>
                        </a:lnSpc>
                        <a:spcAft>
                          <a:spcPts val="0"/>
                        </a:spcAft>
                      </a:pPr>
                      <a:r>
                        <a:rPr lang="es-EC" sz="1800">
                          <a:effectLst/>
                        </a:rPr>
                        <a:t>Fertilizante </a:t>
                      </a:r>
                      <a:r>
                        <a:rPr lang="en-US" sz="1800">
                          <a:effectLst/>
                        </a:rPr>
                        <a:t>(F)</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74625">
                <a:tc>
                  <a:txBody>
                    <a:bodyPr/>
                    <a:lstStyle/>
                    <a:p>
                      <a:pPr>
                        <a:lnSpc>
                          <a:spcPct val="107000"/>
                        </a:lnSpc>
                        <a:spcAft>
                          <a:spcPts val="0"/>
                        </a:spcAft>
                      </a:pPr>
                      <a:r>
                        <a:rPr lang="es-EC" sz="1800" dirty="0">
                          <a:effectLst/>
                        </a:rPr>
                        <a:t>Dosis            (D)</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NS</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71145">
                <a:tc>
                  <a:txBody>
                    <a:bodyPr/>
                    <a:lstStyle/>
                    <a:p>
                      <a:pPr>
                        <a:lnSpc>
                          <a:spcPct val="107000"/>
                        </a:lnSpc>
                        <a:spcAft>
                          <a:spcPts val="0"/>
                        </a:spcAft>
                      </a:pPr>
                      <a:r>
                        <a:rPr lang="es-EC" sz="1800" dirty="0">
                          <a:effectLst/>
                        </a:rPr>
                        <a:t>Hora de recolección  (HR)</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74625">
                <a:tc>
                  <a:txBody>
                    <a:bodyPr/>
                    <a:lstStyle/>
                    <a:p>
                      <a:pPr>
                        <a:lnSpc>
                          <a:spcPct val="107000"/>
                        </a:lnSpc>
                        <a:spcAft>
                          <a:spcPts val="0"/>
                        </a:spcAft>
                      </a:pPr>
                      <a:r>
                        <a:rPr lang="es-EC" sz="1800">
                          <a:effectLst/>
                        </a:rPr>
                        <a:t>F X D</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74625">
                <a:tc>
                  <a:txBody>
                    <a:bodyPr/>
                    <a:lstStyle/>
                    <a:p>
                      <a:pPr>
                        <a:lnSpc>
                          <a:spcPct val="107000"/>
                        </a:lnSpc>
                        <a:spcAft>
                          <a:spcPts val="0"/>
                        </a:spcAft>
                      </a:pPr>
                      <a:r>
                        <a:rPr lang="es-EC" sz="1800">
                          <a:effectLst/>
                        </a:rPr>
                        <a:t>F  X  HR</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65735">
                <a:tc>
                  <a:txBody>
                    <a:bodyPr/>
                    <a:lstStyle/>
                    <a:p>
                      <a:pPr>
                        <a:lnSpc>
                          <a:spcPct val="107000"/>
                        </a:lnSpc>
                        <a:spcAft>
                          <a:spcPts val="0"/>
                        </a:spcAft>
                      </a:pPr>
                      <a:r>
                        <a:rPr lang="es-EC" sz="1800" dirty="0">
                          <a:effectLst/>
                        </a:rPr>
                        <a:t>D X   HR</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NS</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74625">
                <a:tc>
                  <a:txBody>
                    <a:bodyPr/>
                    <a:lstStyle/>
                    <a:p>
                      <a:pPr>
                        <a:lnSpc>
                          <a:spcPct val="107000"/>
                        </a:lnSpc>
                        <a:spcAft>
                          <a:spcPts val="0"/>
                        </a:spcAft>
                      </a:pPr>
                      <a:r>
                        <a:rPr lang="es-EC" sz="1800" dirty="0">
                          <a:effectLst/>
                        </a:rPr>
                        <a:t>F  X  D  X HR</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8" name="Rectángulo 17"/>
          <p:cNvSpPr/>
          <p:nvPr/>
        </p:nvSpPr>
        <p:spPr>
          <a:xfrm>
            <a:off x="4455999" y="4848802"/>
            <a:ext cx="4657119" cy="923330"/>
          </a:xfrm>
          <a:prstGeom prst="rect">
            <a:avLst/>
          </a:prstGeom>
        </p:spPr>
        <p:txBody>
          <a:bodyPr wrap="square">
            <a:spAutoFit/>
          </a:bodyPr>
          <a:lstStyle/>
          <a:p>
            <a:pPr algn="just"/>
            <a:r>
              <a:rPr lang="es-EC" sz="1200" dirty="0" smtClean="0">
                <a:latin typeface="Times New Roman" panose="02020603050405020304" pitchFamily="18" charset="0"/>
                <a:ea typeface="Calibri" panose="020F0502020204030204" pitchFamily="34" charset="0"/>
                <a:cs typeface="Times New Roman" panose="02020603050405020304" pitchFamily="18" charset="0"/>
              </a:rPr>
              <a:t>Chico 2016 </a:t>
            </a:r>
            <a:r>
              <a:rPr lang="es-ES" sz="1200" dirty="0" smtClean="0">
                <a:latin typeface="Times New Roman" panose="02020603050405020304" pitchFamily="18" charset="0"/>
                <a:cs typeface="Times New Roman" panose="02020603050405020304" pitchFamily="18" charset="0"/>
                <a:sym typeface="Wingdings" panose="05000000000000000000" pitchFamily="2" charset="2"/>
              </a:rPr>
              <a:t></a:t>
            </a:r>
            <a:r>
              <a:rPr lang="es-EC" sz="1200" dirty="0" smtClean="0">
                <a:latin typeface="Times New Roman" panose="02020603050405020304" pitchFamily="18" charset="0"/>
                <a:cs typeface="Times New Roman" panose="02020603050405020304" pitchFamily="18" charset="0"/>
              </a:rPr>
              <a:t>medio de germinación 200 mg.L</a:t>
            </a:r>
            <a:r>
              <a:rPr lang="es-EC" sz="1200" baseline="30000" dirty="0" smtClean="0">
                <a:latin typeface="Times New Roman" panose="02020603050405020304" pitchFamily="18" charset="0"/>
                <a:cs typeface="Times New Roman" panose="02020603050405020304" pitchFamily="18" charset="0"/>
              </a:rPr>
              <a:t>-1</a:t>
            </a:r>
            <a:r>
              <a:rPr lang="es-EC" sz="1200" dirty="0" smtClean="0">
                <a:latin typeface="Times New Roman" panose="02020603050405020304" pitchFamily="18" charset="0"/>
                <a:cs typeface="Times New Roman" panose="02020603050405020304" pitchFamily="18" charset="0"/>
              </a:rPr>
              <a:t> de ácido bórico, sacarosa al 20% , 0,2 ml de </a:t>
            </a:r>
            <a:r>
              <a:rPr lang="es-EC" sz="1200" dirty="0" err="1" smtClean="0">
                <a:latin typeface="Times New Roman" panose="02020603050405020304" pitchFamily="18" charset="0"/>
                <a:cs typeface="Times New Roman" panose="02020603050405020304" pitchFamily="18" charset="0"/>
              </a:rPr>
              <a:t>polisorbato</a:t>
            </a:r>
            <a:r>
              <a:rPr lang="es-EC" sz="1200" dirty="0" smtClean="0">
                <a:latin typeface="Times New Roman" panose="02020603050405020304" pitchFamily="18" charset="0"/>
                <a:cs typeface="Times New Roman" panose="02020603050405020304" pitchFamily="18" charset="0"/>
              </a:rPr>
              <a:t> 20&gt;porcentaje de germinación a 36,61% en Naranjilla</a:t>
            </a:r>
            <a:endParaRPr lang="es-EC" sz="1200" dirty="0">
              <a:latin typeface="Times New Roman" panose="02020603050405020304" pitchFamily="18" charset="0"/>
              <a:cs typeface="Times New Roman" panose="02020603050405020304" pitchFamily="18" charset="0"/>
            </a:endParaRPr>
          </a:p>
          <a:p>
            <a:endParaRPr lang="es-EC" dirty="0"/>
          </a:p>
        </p:txBody>
      </p:sp>
      <p:sp>
        <p:nvSpPr>
          <p:cNvPr id="19" name="Rectángulo 18"/>
          <p:cNvSpPr/>
          <p:nvPr/>
        </p:nvSpPr>
        <p:spPr>
          <a:xfrm>
            <a:off x="4524243" y="4379443"/>
            <a:ext cx="4351425" cy="469359"/>
          </a:xfrm>
          <a:prstGeom prst="rect">
            <a:avLst/>
          </a:prstGeom>
        </p:spPr>
        <p:txBody>
          <a:bodyPr wrap="square">
            <a:spAutoFit/>
          </a:bodyPr>
          <a:lstStyle/>
          <a:p>
            <a:r>
              <a:rPr lang="es-EC" sz="1400" dirty="0" smtClean="0">
                <a:latin typeface="Times New Roman" panose="02020603050405020304" pitchFamily="18" charset="0"/>
                <a:ea typeface="Calibri" panose="020F0502020204030204" pitchFamily="34" charset="0"/>
              </a:rPr>
              <a:t>*</a:t>
            </a:r>
            <a:r>
              <a:rPr lang="es-EC" sz="1050" dirty="0" smtClean="0">
                <a:latin typeface="Times New Roman" panose="02020603050405020304" pitchFamily="18" charset="0"/>
                <a:ea typeface="Calibri" panose="020F0502020204030204" pitchFamily="34" charset="0"/>
              </a:rPr>
              <a:t> Valores en la columna seguidas </a:t>
            </a:r>
            <a:r>
              <a:rPr lang="es-EC" sz="1050" dirty="0">
                <a:latin typeface="Times New Roman" panose="02020603050405020304" pitchFamily="18" charset="0"/>
                <a:ea typeface="Calibri" panose="020F0502020204030204" pitchFamily="34" charset="0"/>
              </a:rPr>
              <a:t>por la misma letra son significativamente diferentes (P≤0,05); </a:t>
            </a:r>
            <a:r>
              <a:rPr lang="es-EC" sz="1050" dirty="0" smtClean="0">
                <a:latin typeface="Times New Roman" panose="02020603050405020304" pitchFamily="18" charset="0"/>
                <a:ea typeface="Calibri" panose="020F0502020204030204" pitchFamily="34" charset="0"/>
              </a:rPr>
              <a:t>Prueba  </a:t>
            </a:r>
            <a:r>
              <a:rPr lang="es-EC" sz="1050" dirty="0">
                <a:latin typeface="Times New Roman" panose="02020603050405020304" pitchFamily="18" charset="0"/>
                <a:ea typeface="Calibri" panose="020F0502020204030204" pitchFamily="34" charset="0"/>
              </a:rPr>
              <a:t>DCG. </a:t>
            </a:r>
            <a:endParaRPr lang="es-EC" sz="2800" dirty="0"/>
          </a:p>
        </p:txBody>
      </p:sp>
      <p:sp>
        <p:nvSpPr>
          <p:cNvPr id="20" name="Rectángulo 19"/>
          <p:cNvSpPr/>
          <p:nvPr/>
        </p:nvSpPr>
        <p:spPr>
          <a:xfrm>
            <a:off x="30492" y="5641695"/>
            <a:ext cx="6615074" cy="646331"/>
          </a:xfrm>
          <a:prstGeom prst="rect">
            <a:avLst/>
          </a:prstGeom>
        </p:spPr>
        <p:txBody>
          <a:bodyPr wrap="square">
            <a:spAutoFit/>
          </a:bodyPr>
          <a:lstStyle/>
          <a:p>
            <a:pPr algn="just">
              <a:spcAft>
                <a:spcPts val="800"/>
              </a:spcAft>
            </a:pPr>
            <a:r>
              <a:rPr lang="es-EC" sz="1200" dirty="0" err="1" smtClean="0">
                <a:latin typeface="Times New Roman" panose="02020603050405020304" pitchFamily="18" charset="0"/>
                <a:ea typeface="Calibri" panose="020F0502020204030204" pitchFamily="34" charset="0"/>
                <a:cs typeface="Times New Roman" panose="02020603050405020304" pitchFamily="18" charset="0"/>
              </a:rPr>
              <a:t>Reddy</a:t>
            </a:r>
            <a:r>
              <a:rPr lang="es-EC" sz="1200" dirty="0" smtClean="0">
                <a:latin typeface="Times New Roman" panose="02020603050405020304" pitchFamily="18" charset="0"/>
                <a:ea typeface="Calibri" panose="020F0502020204030204" pitchFamily="34" charset="0"/>
                <a:cs typeface="Times New Roman" panose="02020603050405020304" pitchFamily="18" charset="0"/>
              </a:rPr>
              <a:t> </a:t>
            </a:r>
            <a:r>
              <a:rPr lang="es-EC" sz="1200" dirty="0">
                <a:latin typeface="Times New Roman" panose="02020603050405020304" pitchFamily="18" charset="0"/>
                <a:ea typeface="Calibri" panose="020F0502020204030204" pitchFamily="34" charset="0"/>
                <a:cs typeface="Times New Roman" panose="02020603050405020304" pitchFamily="18" charset="0"/>
              </a:rPr>
              <a:t>&amp; </a:t>
            </a:r>
            <a:r>
              <a:rPr lang="es-EC" sz="1200" dirty="0" err="1" smtClean="0">
                <a:latin typeface="Times New Roman" panose="02020603050405020304" pitchFamily="18" charset="0"/>
                <a:ea typeface="Calibri" panose="020F0502020204030204" pitchFamily="34" charset="0"/>
                <a:cs typeface="Times New Roman" panose="02020603050405020304" pitchFamily="18" charset="0"/>
              </a:rPr>
              <a:t>Kakani</a:t>
            </a:r>
            <a:r>
              <a:rPr lang="es-EC" sz="1200" dirty="0">
                <a:latin typeface="Times New Roman" panose="02020603050405020304" pitchFamily="18" charset="0"/>
                <a:ea typeface="Calibri" panose="020F0502020204030204" pitchFamily="34" charset="0"/>
                <a:cs typeface="Times New Roman" panose="02020603050405020304" pitchFamily="18" charset="0"/>
              </a:rPr>
              <a:t> (</a:t>
            </a:r>
            <a:r>
              <a:rPr lang="es-EC" sz="1200" dirty="0" smtClean="0">
                <a:latin typeface="Times New Roman" panose="02020603050405020304" pitchFamily="18" charset="0"/>
                <a:ea typeface="Calibri" panose="020F0502020204030204" pitchFamily="34" charset="0"/>
                <a:cs typeface="Times New Roman" panose="02020603050405020304" pitchFamily="18" charset="0"/>
              </a:rPr>
              <a:t>2007)</a:t>
            </a:r>
            <a:r>
              <a:rPr lang="es-ES" sz="1200" dirty="0">
                <a:latin typeface="Times New Roman" panose="02020603050405020304" pitchFamily="18" charset="0"/>
                <a:cs typeface="Times New Roman" panose="02020603050405020304" pitchFamily="18" charset="0"/>
                <a:sym typeface="Wingdings" panose="05000000000000000000" pitchFamily="2" charset="2"/>
              </a:rPr>
              <a:t>  </a:t>
            </a:r>
            <a:r>
              <a:rPr lang="es-EC" sz="1200" dirty="0">
                <a:latin typeface="Times New Roman" panose="02020603050405020304" pitchFamily="18" charset="0"/>
                <a:cs typeface="Times New Roman" panose="02020603050405020304" pitchFamily="18" charset="0"/>
                <a:sym typeface="Wingdings" panose="05000000000000000000" pitchFamily="2" charset="2"/>
              </a:rPr>
              <a:t>M</a:t>
            </a:r>
            <a:r>
              <a:rPr lang="es-EC" sz="1200" dirty="0" smtClean="0">
                <a:latin typeface="Times New Roman" panose="02020603050405020304" pitchFamily="18" charset="0"/>
                <a:ea typeface="Calibri" panose="020F0502020204030204" pitchFamily="34" charset="0"/>
                <a:cs typeface="Times New Roman" panose="02020603050405020304" pitchFamily="18" charset="0"/>
              </a:rPr>
              <a:t>edio </a:t>
            </a:r>
            <a:r>
              <a:rPr lang="es-EC" sz="1200" dirty="0">
                <a:latin typeface="Times New Roman" panose="02020603050405020304" pitchFamily="18" charset="0"/>
                <a:ea typeface="Calibri" panose="020F0502020204030204" pitchFamily="34" charset="0"/>
                <a:cs typeface="Times New Roman" panose="02020603050405020304" pitchFamily="18" charset="0"/>
              </a:rPr>
              <a:t>de </a:t>
            </a:r>
            <a:r>
              <a:rPr lang="es-EC" sz="1200" dirty="0" smtClean="0">
                <a:latin typeface="Times New Roman" panose="02020603050405020304" pitchFamily="18" charset="0"/>
                <a:ea typeface="Calibri" panose="020F0502020204030204" pitchFamily="34" charset="0"/>
                <a:cs typeface="Times New Roman" panose="02020603050405020304" pitchFamily="18" charset="0"/>
              </a:rPr>
              <a:t>germinación </a:t>
            </a:r>
            <a:r>
              <a:rPr lang="es-EC" sz="1200" dirty="0">
                <a:latin typeface="Times New Roman" panose="02020603050405020304" pitchFamily="18" charset="0"/>
                <a:ea typeface="Calibri" panose="020F0502020204030204" pitchFamily="34" charset="0"/>
                <a:cs typeface="Times New Roman" panose="02020603050405020304" pitchFamily="18" charset="0"/>
              </a:rPr>
              <a:t>10 % de sacarosa, 500 mg de nitrato de calcio, 120 mg de sulfato de magnesio, 100 mg de nitrato de potasio y 120 mg de ácido bórico </a:t>
            </a:r>
            <a:r>
              <a:rPr lang="es-EC" sz="1200" dirty="0" smtClean="0">
                <a:latin typeface="Times New Roman" panose="02020603050405020304" pitchFamily="18" charset="0"/>
                <a:ea typeface="Calibri" panose="020F0502020204030204" pitchFamily="34" charset="0"/>
                <a:cs typeface="Times New Roman" panose="02020603050405020304" pitchFamily="18" charset="0"/>
              </a:rPr>
              <a:t>en </a:t>
            </a:r>
            <a:r>
              <a:rPr lang="es-EC" sz="1200" dirty="0">
                <a:latin typeface="Times New Roman" panose="02020603050405020304" pitchFamily="18" charset="0"/>
                <a:ea typeface="Calibri" panose="020F0502020204030204" pitchFamily="34" charset="0"/>
                <a:cs typeface="Times New Roman" panose="02020603050405020304" pitchFamily="18" charset="0"/>
              </a:rPr>
              <a:t>1000 ml de agua destilada y </a:t>
            </a:r>
            <a:r>
              <a:rPr lang="es-EC" sz="1200" dirty="0" smtClean="0">
                <a:latin typeface="Times New Roman" panose="02020603050405020304" pitchFamily="18" charset="0"/>
                <a:ea typeface="Calibri" panose="020F0502020204030204" pitchFamily="34" charset="0"/>
                <a:cs typeface="Times New Roman" panose="02020603050405020304" pitchFamily="18" charset="0"/>
              </a:rPr>
              <a:t>pH </a:t>
            </a:r>
            <a:r>
              <a:rPr lang="es-EC" sz="1200" dirty="0">
                <a:latin typeface="Times New Roman" panose="02020603050405020304" pitchFamily="18" charset="0"/>
                <a:ea typeface="Calibri" panose="020F0502020204030204" pitchFamily="34" charset="0"/>
                <a:cs typeface="Times New Roman" panose="02020603050405020304" pitchFamily="18" charset="0"/>
              </a:rPr>
              <a:t>a 6,0</a:t>
            </a:r>
            <a:r>
              <a:rPr lang="es-EC" sz="1100" dirty="0">
                <a:latin typeface="Times New Roman" panose="02020603050405020304" pitchFamily="18" charset="0"/>
                <a:ea typeface="Calibri" panose="020F0502020204030204" pitchFamily="34" charset="0"/>
                <a:cs typeface="Times New Roman" panose="02020603050405020304" pitchFamily="18" charset="0"/>
              </a:rPr>
              <a:t>.</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535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ipse 11"/>
          <p:cNvSpPr/>
          <p:nvPr/>
        </p:nvSpPr>
        <p:spPr>
          <a:xfrm>
            <a:off x="4414639" y="3573856"/>
            <a:ext cx="4639457" cy="288032"/>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1" name="Elipse 10"/>
          <p:cNvSpPr/>
          <p:nvPr/>
        </p:nvSpPr>
        <p:spPr>
          <a:xfrm>
            <a:off x="4427984" y="664522"/>
            <a:ext cx="4639457" cy="316206"/>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9" name="Elipse 8"/>
          <p:cNvSpPr/>
          <p:nvPr/>
        </p:nvSpPr>
        <p:spPr>
          <a:xfrm>
            <a:off x="107504" y="4653136"/>
            <a:ext cx="3960440" cy="3600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4" name="17 Imagen"/>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28995" y="5942706"/>
            <a:ext cx="2338446" cy="648072"/>
          </a:xfrm>
          <a:prstGeom prst="rect">
            <a:avLst/>
          </a:prstGeom>
          <a:noFill/>
          <a:ln>
            <a:noFill/>
          </a:ln>
        </p:spPr>
      </p:pic>
      <p:sp>
        <p:nvSpPr>
          <p:cNvPr id="5" name="Rectángulo 4"/>
          <p:cNvSpPr/>
          <p:nvPr/>
        </p:nvSpPr>
        <p:spPr>
          <a:xfrm>
            <a:off x="233686" y="100182"/>
            <a:ext cx="1440161" cy="5643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TUBO POLÍNICO </a:t>
            </a:r>
            <a:endParaRPr lang="es-EC" dirty="0"/>
          </a:p>
        </p:txBody>
      </p:sp>
      <p:graphicFrame>
        <p:nvGraphicFramePr>
          <p:cNvPr id="7" name="Tabla 6"/>
          <p:cNvGraphicFramePr>
            <a:graphicFrameLocks noGrp="1"/>
          </p:cNvGraphicFramePr>
          <p:nvPr>
            <p:extLst>
              <p:ext uri="{D42A27DB-BD31-4B8C-83A1-F6EECF244321}">
                <p14:modId xmlns:p14="http://schemas.microsoft.com/office/powerpoint/2010/main" val="583994684"/>
              </p:ext>
            </p:extLst>
          </p:nvPr>
        </p:nvGraphicFramePr>
        <p:xfrm>
          <a:off x="234877" y="1700808"/>
          <a:ext cx="3693160" cy="3228467"/>
        </p:xfrm>
        <a:graphic>
          <a:graphicData uri="http://schemas.openxmlformats.org/drawingml/2006/table">
            <a:tbl>
              <a:tblPr firstRow="1" bandRow="1">
                <a:tableStyleId>{5940675A-B579-460E-94D1-54222C63F5DA}</a:tableStyleId>
              </a:tblPr>
              <a:tblGrid>
                <a:gridCol w="1946275"/>
                <a:gridCol w="1746885"/>
              </a:tblGrid>
              <a:tr h="323850">
                <a:tc>
                  <a:txBody>
                    <a:bodyPr/>
                    <a:lstStyle/>
                    <a:p>
                      <a:pPr algn="ctr">
                        <a:lnSpc>
                          <a:spcPct val="107000"/>
                        </a:lnSpc>
                        <a:spcAft>
                          <a:spcPts val="0"/>
                        </a:spcAft>
                      </a:pPr>
                      <a:r>
                        <a:rPr lang="es-EC" sz="1800" dirty="0">
                          <a:effectLst/>
                        </a:rPr>
                        <a:t>Fuente</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Largo del tubo polínico</a:t>
                      </a:r>
                      <a:endParaRPr lang="es-EC" sz="2400" dirty="0">
                        <a:effectLst/>
                      </a:endParaRPr>
                    </a:p>
                    <a:p>
                      <a:pPr algn="ctr">
                        <a:lnSpc>
                          <a:spcPct val="107000"/>
                        </a:lnSpc>
                        <a:spcAft>
                          <a:spcPts val="0"/>
                        </a:spcAft>
                      </a:pPr>
                      <a:r>
                        <a:rPr lang="es-EC" sz="1800" dirty="0">
                          <a:effectLst/>
                        </a:rPr>
                        <a:t>(μm)</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5735">
                <a:tc>
                  <a:txBody>
                    <a:bodyPr/>
                    <a:lstStyle/>
                    <a:p>
                      <a:pPr>
                        <a:lnSpc>
                          <a:spcPct val="107000"/>
                        </a:lnSpc>
                        <a:spcAft>
                          <a:spcPts val="0"/>
                        </a:spcAft>
                      </a:pPr>
                      <a:r>
                        <a:rPr lang="es-EC" sz="1800" dirty="0">
                          <a:effectLst/>
                        </a:rPr>
                        <a:t>Fertilizante </a:t>
                      </a:r>
                      <a:r>
                        <a:rPr lang="en-US" sz="1800" dirty="0">
                          <a:effectLst/>
                        </a:rPr>
                        <a:t>(F)</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4625">
                <a:tc>
                  <a:txBody>
                    <a:bodyPr/>
                    <a:lstStyle/>
                    <a:p>
                      <a:pPr>
                        <a:lnSpc>
                          <a:spcPct val="107000"/>
                        </a:lnSpc>
                        <a:spcAft>
                          <a:spcPts val="0"/>
                        </a:spcAft>
                      </a:pPr>
                      <a:r>
                        <a:rPr lang="es-EC" sz="1800" dirty="0">
                          <a:effectLst/>
                        </a:rPr>
                        <a:t>Dosis            (D)</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a:effectLst/>
                        </a:rPr>
                        <a:t>*</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145">
                <a:tc>
                  <a:txBody>
                    <a:bodyPr/>
                    <a:lstStyle/>
                    <a:p>
                      <a:pPr>
                        <a:lnSpc>
                          <a:spcPct val="107000"/>
                        </a:lnSpc>
                        <a:spcAft>
                          <a:spcPts val="0"/>
                        </a:spcAft>
                      </a:pPr>
                      <a:r>
                        <a:rPr lang="es-EC" sz="1800">
                          <a:effectLst/>
                        </a:rPr>
                        <a:t>Hora de recolección  (HR)</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4625">
                <a:tc>
                  <a:txBody>
                    <a:bodyPr/>
                    <a:lstStyle/>
                    <a:p>
                      <a:pPr>
                        <a:lnSpc>
                          <a:spcPct val="107000"/>
                        </a:lnSpc>
                        <a:spcAft>
                          <a:spcPts val="0"/>
                        </a:spcAft>
                      </a:pPr>
                      <a:r>
                        <a:rPr lang="es-EC" sz="1800">
                          <a:effectLst/>
                        </a:rPr>
                        <a:t>F X D</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4625">
                <a:tc>
                  <a:txBody>
                    <a:bodyPr/>
                    <a:lstStyle/>
                    <a:p>
                      <a:pPr>
                        <a:lnSpc>
                          <a:spcPct val="107000"/>
                        </a:lnSpc>
                        <a:spcAft>
                          <a:spcPts val="0"/>
                        </a:spcAft>
                      </a:pPr>
                      <a:r>
                        <a:rPr lang="es-EC" sz="1800">
                          <a:effectLst/>
                        </a:rPr>
                        <a:t>F  X  HR</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5735">
                <a:tc>
                  <a:txBody>
                    <a:bodyPr/>
                    <a:lstStyle/>
                    <a:p>
                      <a:pPr>
                        <a:lnSpc>
                          <a:spcPct val="107000"/>
                        </a:lnSpc>
                        <a:spcAft>
                          <a:spcPts val="0"/>
                        </a:spcAft>
                      </a:pPr>
                      <a:r>
                        <a:rPr lang="es-EC" sz="1800">
                          <a:effectLst/>
                        </a:rPr>
                        <a:t>D X   HR</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4625">
                <a:tc>
                  <a:txBody>
                    <a:bodyPr/>
                    <a:lstStyle/>
                    <a:p>
                      <a:pPr>
                        <a:lnSpc>
                          <a:spcPct val="107000"/>
                        </a:lnSpc>
                        <a:spcAft>
                          <a:spcPts val="0"/>
                        </a:spcAft>
                      </a:pPr>
                      <a:r>
                        <a:rPr lang="es-EC" sz="1800" dirty="0">
                          <a:effectLst/>
                        </a:rPr>
                        <a:t>F  X  D  X HR</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8" name="Rectángulo 7"/>
          <p:cNvSpPr/>
          <p:nvPr/>
        </p:nvSpPr>
        <p:spPr>
          <a:xfrm>
            <a:off x="0" y="764704"/>
            <a:ext cx="4320480" cy="954107"/>
          </a:xfrm>
          <a:prstGeom prst="rect">
            <a:avLst/>
          </a:prstGeom>
        </p:spPr>
        <p:txBody>
          <a:bodyPr wrap="square">
            <a:spAutoFit/>
          </a:bodyPr>
          <a:lstStyle/>
          <a:p>
            <a:pPr algn="just"/>
            <a:r>
              <a:rPr lang="es-EC" sz="1400" dirty="0">
                <a:latin typeface="Times New Roman" panose="02020603050405020304" pitchFamily="18" charset="0"/>
                <a:ea typeface="Calibri" panose="020F0502020204030204" pitchFamily="34" charset="0"/>
              </a:rPr>
              <a:t>Análisis de varianza (ANAVA) del efecto de tres fuentes de boro (Borón, ácido bórico y quelato de boro), tres tipos dosis (mg.L</a:t>
            </a:r>
            <a:r>
              <a:rPr lang="es-EC" sz="1400" baseline="30000" dirty="0">
                <a:latin typeface="Times New Roman" panose="02020603050405020304" pitchFamily="18" charset="0"/>
                <a:ea typeface="Calibri" panose="020F0502020204030204" pitchFamily="34" charset="0"/>
              </a:rPr>
              <a:t>-1)</a:t>
            </a:r>
            <a:r>
              <a:rPr lang="es-EC" sz="1400" dirty="0">
                <a:latin typeface="Times New Roman" panose="02020603050405020304" pitchFamily="18" charset="0"/>
                <a:ea typeface="Calibri" panose="020F0502020204030204" pitchFamily="34" charset="0"/>
              </a:rPr>
              <a:t> de boro y tres horas de recolección de polen sobre </a:t>
            </a:r>
            <a:r>
              <a:rPr lang="es-EC" sz="1400" dirty="0" smtClean="0">
                <a:latin typeface="Times New Roman" panose="02020603050405020304" pitchFamily="18" charset="0"/>
                <a:ea typeface="Calibri" panose="020F0502020204030204" pitchFamily="34" charset="0"/>
              </a:rPr>
              <a:t>el largo </a:t>
            </a:r>
            <a:r>
              <a:rPr lang="es-EC" sz="1400" dirty="0">
                <a:latin typeface="Times New Roman" panose="02020603050405020304" pitchFamily="18" charset="0"/>
                <a:ea typeface="Calibri" panose="020F0502020204030204" pitchFamily="34" charset="0"/>
              </a:rPr>
              <a:t>del tubo polínico (μm).</a:t>
            </a:r>
            <a:endParaRPr lang="es-EC" sz="1400" dirty="0"/>
          </a:p>
        </p:txBody>
      </p:sp>
      <p:graphicFrame>
        <p:nvGraphicFramePr>
          <p:cNvPr id="10" name="Tabla 9"/>
          <p:cNvGraphicFramePr>
            <a:graphicFrameLocks noGrp="1"/>
          </p:cNvGraphicFramePr>
          <p:nvPr>
            <p:extLst>
              <p:ext uri="{D42A27DB-BD31-4B8C-83A1-F6EECF244321}">
                <p14:modId xmlns:p14="http://schemas.microsoft.com/office/powerpoint/2010/main" val="2095626747"/>
              </p:ext>
            </p:extLst>
          </p:nvPr>
        </p:nvGraphicFramePr>
        <p:xfrm>
          <a:off x="4561503" y="664522"/>
          <a:ext cx="4334983" cy="3391986"/>
        </p:xfrm>
        <a:graphic>
          <a:graphicData uri="http://schemas.openxmlformats.org/drawingml/2006/table">
            <a:tbl>
              <a:tblPr firstRow="1" bandRow="1">
                <a:tableStyleId>{5940675A-B579-460E-94D1-54222C63F5DA}</a:tableStyleId>
              </a:tblPr>
              <a:tblGrid>
                <a:gridCol w="2274582"/>
                <a:gridCol w="2060401"/>
              </a:tblGrid>
              <a:tr h="242997">
                <a:tc>
                  <a:txBody>
                    <a:bodyPr/>
                    <a:lstStyle/>
                    <a:p>
                      <a:pPr algn="ctr">
                        <a:lnSpc>
                          <a:spcPct val="107000"/>
                        </a:lnSpc>
                        <a:spcAft>
                          <a:spcPts val="0"/>
                        </a:spcAft>
                      </a:pPr>
                      <a:r>
                        <a:rPr lang="es-EC" sz="1600" dirty="0">
                          <a:effectLst/>
                        </a:rPr>
                        <a:t>F1D1T1</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1,43 ± 0, 18     c</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2997">
                <a:tc>
                  <a:txBody>
                    <a:bodyPr/>
                    <a:lstStyle/>
                    <a:p>
                      <a:pPr algn="ctr">
                        <a:lnSpc>
                          <a:spcPct val="107000"/>
                        </a:lnSpc>
                        <a:spcAft>
                          <a:spcPts val="0"/>
                        </a:spcAft>
                      </a:pPr>
                      <a:r>
                        <a:rPr lang="es-EC" sz="1600" dirty="0">
                          <a:effectLst/>
                        </a:rPr>
                        <a:t>F1D1T2</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5,89 ± 1, 19     c</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2997">
                <a:tc>
                  <a:txBody>
                    <a:bodyPr/>
                    <a:lstStyle/>
                    <a:p>
                      <a:pPr algn="ctr">
                        <a:lnSpc>
                          <a:spcPct val="107000"/>
                        </a:lnSpc>
                        <a:spcAft>
                          <a:spcPts val="0"/>
                        </a:spcAft>
                      </a:pPr>
                      <a:r>
                        <a:rPr lang="es-EC" sz="1600" dirty="0">
                          <a:effectLst/>
                        </a:rPr>
                        <a:t>F1D1T3</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rPr>
                        <a:t>5,59 ± 3,39      c</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6031">
                <a:tc>
                  <a:txBody>
                    <a:bodyPr/>
                    <a:lstStyle/>
                    <a:p>
                      <a:pPr algn="ctr">
                        <a:lnSpc>
                          <a:spcPct val="107000"/>
                        </a:lnSpc>
                        <a:spcAft>
                          <a:spcPts val="0"/>
                        </a:spcAft>
                      </a:pPr>
                      <a:r>
                        <a:rPr lang="es-EC" sz="1600" dirty="0">
                          <a:effectLst/>
                        </a:rPr>
                        <a:t>F1D2T1</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1,62 ± 0,28      c</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2997">
                <a:tc>
                  <a:txBody>
                    <a:bodyPr/>
                    <a:lstStyle/>
                    <a:p>
                      <a:pPr algn="ctr">
                        <a:lnSpc>
                          <a:spcPct val="107000"/>
                        </a:lnSpc>
                        <a:spcAft>
                          <a:spcPts val="0"/>
                        </a:spcAft>
                      </a:pPr>
                      <a:r>
                        <a:rPr lang="es-EC" sz="1600" dirty="0">
                          <a:effectLst/>
                        </a:rPr>
                        <a:t>F1D2T2</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rPr>
                        <a:t>5,68  ±0,58      c</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2997">
                <a:tc>
                  <a:txBody>
                    <a:bodyPr/>
                    <a:lstStyle/>
                    <a:p>
                      <a:pPr algn="ctr">
                        <a:lnSpc>
                          <a:spcPct val="107000"/>
                        </a:lnSpc>
                        <a:spcAft>
                          <a:spcPts val="0"/>
                        </a:spcAft>
                      </a:pPr>
                      <a:r>
                        <a:rPr lang="es-EC" sz="1600" dirty="0">
                          <a:effectLst/>
                        </a:rPr>
                        <a:t>F1D2T3</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rPr>
                        <a:t>1,68 ± 0,78      c</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2997">
                <a:tc>
                  <a:txBody>
                    <a:bodyPr/>
                    <a:lstStyle/>
                    <a:p>
                      <a:pPr algn="ctr">
                        <a:lnSpc>
                          <a:spcPct val="107000"/>
                        </a:lnSpc>
                        <a:spcAft>
                          <a:spcPts val="0"/>
                        </a:spcAft>
                      </a:pPr>
                      <a:r>
                        <a:rPr lang="es-EC" sz="1600" dirty="0">
                          <a:effectLst/>
                        </a:rPr>
                        <a:t>F2D0T1</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4,49 ± 0,86      c</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2997">
                <a:tc>
                  <a:txBody>
                    <a:bodyPr/>
                    <a:lstStyle/>
                    <a:p>
                      <a:pPr algn="ctr">
                        <a:lnSpc>
                          <a:spcPct val="107000"/>
                        </a:lnSpc>
                        <a:spcAft>
                          <a:spcPts val="0"/>
                        </a:spcAft>
                      </a:pPr>
                      <a:r>
                        <a:rPr lang="es-EC" sz="1600">
                          <a:effectLst/>
                        </a:rPr>
                        <a:t>F2D0T2</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5,29   ±1,66    c</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6031">
                <a:tc>
                  <a:txBody>
                    <a:bodyPr/>
                    <a:lstStyle/>
                    <a:p>
                      <a:pPr algn="ctr">
                        <a:lnSpc>
                          <a:spcPct val="107000"/>
                        </a:lnSpc>
                        <a:spcAft>
                          <a:spcPts val="0"/>
                        </a:spcAft>
                      </a:pPr>
                      <a:r>
                        <a:rPr lang="es-EC" sz="1600">
                          <a:effectLst/>
                        </a:rPr>
                        <a:t>F2D0T3</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26,91± 9,46      b</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2997">
                <a:tc>
                  <a:txBody>
                    <a:bodyPr/>
                    <a:lstStyle/>
                    <a:p>
                      <a:pPr algn="ctr">
                        <a:lnSpc>
                          <a:spcPct val="107000"/>
                        </a:lnSpc>
                        <a:spcAft>
                          <a:spcPts val="0"/>
                        </a:spcAft>
                      </a:pPr>
                      <a:r>
                        <a:rPr lang="es-EC" sz="1600" dirty="0">
                          <a:effectLst/>
                        </a:rPr>
                        <a:t>F2D1T1</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33,76 ±13,26    b</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2997">
                <a:tc>
                  <a:txBody>
                    <a:bodyPr/>
                    <a:lstStyle/>
                    <a:p>
                      <a:pPr algn="ctr">
                        <a:lnSpc>
                          <a:spcPct val="107000"/>
                        </a:lnSpc>
                        <a:spcAft>
                          <a:spcPts val="0"/>
                        </a:spcAft>
                      </a:pPr>
                      <a:r>
                        <a:rPr lang="es-EC" sz="1600">
                          <a:effectLst/>
                        </a:rPr>
                        <a:t>F2D1T2</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23,41 ±1,02      b</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2997">
                <a:tc>
                  <a:txBody>
                    <a:bodyPr/>
                    <a:lstStyle/>
                    <a:p>
                      <a:pPr algn="ctr">
                        <a:lnSpc>
                          <a:spcPct val="107000"/>
                        </a:lnSpc>
                        <a:spcAft>
                          <a:spcPts val="0"/>
                        </a:spcAft>
                      </a:pPr>
                      <a:r>
                        <a:rPr lang="es-EC" sz="1600">
                          <a:effectLst/>
                        </a:rPr>
                        <a:t>F2D1T3</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88,27± 12,50    a</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2997">
                <a:tc>
                  <a:txBody>
                    <a:bodyPr/>
                    <a:lstStyle/>
                    <a:p>
                      <a:pPr algn="ctr">
                        <a:lnSpc>
                          <a:spcPct val="107000"/>
                        </a:lnSpc>
                        <a:spcAft>
                          <a:spcPts val="0"/>
                        </a:spcAft>
                      </a:pPr>
                      <a:r>
                        <a:rPr lang="es-EC" sz="1600">
                          <a:effectLst/>
                        </a:rPr>
                        <a:t>F2D2T1</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17,67 ±6,93       b</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3" name="Rectángulo 12"/>
          <p:cNvSpPr/>
          <p:nvPr/>
        </p:nvSpPr>
        <p:spPr>
          <a:xfrm>
            <a:off x="4427984" y="3952689"/>
            <a:ext cx="4896544" cy="523220"/>
          </a:xfrm>
          <a:prstGeom prst="rect">
            <a:avLst/>
          </a:prstGeom>
        </p:spPr>
        <p:txBody>
          <a:bodyPr wrap="square">
            <a:spAutoFit/>
          </a:bodyPr>
          <a:lstStyle/>
          <a:p>
            <a:r>
              <a:rPr lang="es-EC" sz="1600" dirty="0">
                <a:latin typeface="Times New Roman" panose="02020603050405020304" pitchFamily="18" charset="0"/>
                <a:ea typeface="Calibri" panose="020F0502020204030204" pitchFamily="34" charset="0"/>
              </a:rPr>
              <a:t>*</a:t>
            </a:r>
            <a:r>
              <a:rPr lang="es-EC" sz="1100" dirty="0">
                <a:latin typeface="Times New Roman" panose="02020603050405020304" pitchFamily="18" charset="0"/>
                <a:ea typeface="Calibri" panose="020F0502020204030204" pitchFamily="34" charset="0"/>
              </a:rPr>
              <a:t> Valores en la columna seguidas por la misma letra son significativamente diferentes (P≤0,05); Prueba  DCG. </a:t>
            </a:r>
            <a:endParaRPr lang="es-EC" sz="3200" dirty="0"/>
          </a:p>
        </p:txBody>
      </p:sp>
      <p:sp>
        <p:nvSpPr>
          <p:cNvPr id="14" name="Título 1"/>
          <p:cNvSpPr>
            <a:spLocks noGrp="1"/>
          </p:cNvSpPr>
          <p:nvPr>
            <p:ph type="title"/>
          </p:nvPr>
        </p:nvSpPr>
        <p:spPr>
          <a:xfrm>
            <a:off x="755148" y="0"/>
            <a:ext cx="8229600" cy="764704"/>
          </a:xfrm>
        </p:spPr>
        <p:txBody>
          <a:bodyPr>
            <a:normAutofit/>
          </a:bodyPr>
          <a:lstStyle/>
          <a:p>
            <a:pPr algn="r"/>
            <a:r>
              <a:rPr lang="es-EC" sz="2400" b="1" dirty="0" smtClean="0">
                <a:latin typeface="Times New Roman" panose="02020603050405020304" pitchFamily="18" charset="0"/>
                <a:cs typeface="Times New Roman" panose="02020603050405020304" pitchFamily="18" charset="0"/>
              </a:rPr>
              <a:t>RESULTADOS Y DISCUSIÓN </a:t>
            </a:r>
            <a:endParaRPr lang="es-EC" sz="2400" b="1" dirty="0">
              <a:latin typeface="Times New Roman" panose="02020603050405020304" pitchFamily="18" charset="0"/>
              <a:cs typeface="Times New Roman" panose="02020603050405020304" pitchFamily="18" charset="0"/>
            </a:endParaRPr>
          </a:p>
        </p:txBody>
      </p:sp>
      <p:sp>
        <p:nvSpPr>
          <p:cNvPr id="20" name="Rectángulo 19"/>
          <p:cNvSpPr/>
          <p:nvPr/>
        </p:nvSpPr>
        <p:spPr>
          <a:xfrm>
            <a:off x="4107555" y="4422323"/>
            <a:ext cx="4906359" cy="954107"/>
          </a:xfrm>
          <a:prstGeom prst="rect">
            <a:avLst/>
          </a:prstGeom>
        </p:spPr>
        <p:txBody>
          <a:bodyPr wrap="square">
            <a:spAutoFit/>
          </a:bodyPr>
          <a:lstStyle/>
          <a:p>
            <a:pPr algn="just"/>
            <a:r>
              <a:rPr lang="es-EC" sz="1400" dirty="0" err="1" smtClean="0">
                <a:latin typeface="Times New Roman" panose="02020603050405020304" pitchFamily="18" charset="0"/>
                <a:ea typeface="Calibri" panose="020F0502020204030204" pitchFamily="34" charset="0"/>
              </a:rPr>
              <a:t>Swanzger</a:t>
            </a:r>
            <a:r>
              <a:rPr lang="es-EC" sz="1400" dirty="0" smtClean="0">
                <a:latin typeface="Times New Roman" panose="02020603050405020304" pitchFamily="18" charset="0"/>
                <a:ea typeface="Calibri" panose="020F0502020204030204" pitchFamily="34" charset="0"/>
              </a:rPr>
              <a:t> (2006),</a:t>
            </a:r>
            <a:r>
              <a:rPr lang="es-ES" sz="1400" dirty="0">
                <a:latin typeface="Times New Roman" panose="02020603050405020304" pitchFamily="18" charset="0"/>
                <a:cs typeface="Times New Roman" panose="02020603050405020304" pitchFamily="18" charset="0"/>
                <a:sym typeface="Wingdings" panose="05000000000000000000" pitchFamily="2" charset="2"/>
              </a:rPr>
              <a:t>  </a:t>
            </a:r>
            <a:r>
              <a:rPr lang="es-EC" sz="1400" dirty="0">
                <a:latin typeface="Times New Roman" panose="02020603050405020304" pitchFamily="18" charset="0"/>
                <a:sym typeface="Wingdings" panose="05000000000000000000" pitchFamily="2" charset="2"/>
              </a:rPr>
              <a:t>A</a:t>
            </a:r>
            <a:r>
              <a:rPr lang="es-EC" sz="1400" dirty="0" smtClean="0">
                <a:latin typeface="Times New Roman" panose="02020603050405020304" pitchFamily="18" charset="0"/>
                <a:ea typeface="Calibri" panose="020F0502020204030204" pitchFamily="34" charset="0"/>
              </a:rPr>
              <a:t>mbiente requerido para la germinación </a:t>
            </a:r>
            <a:r>
              <a:rPr lang="es-EC" sz="1400" dirty="0">
                <a:latin typeface="Times New Roman" panose="02020603050405020304" pitchFamily="18" charset="0"/>
                <a:ea typeface="Calibri" panose="020F0502020204030204" pitchFamily="34" charset="0"/>
              </a:rPr>
              <a:t>de polen </a:t>
            </a:r>
            <a:r>
              <a:rPr lang="es-EC" sz="1400" i="1" dirty="0">
                <a:latin typeface="Times New Roman" panose="02020603050405020304" pitchFamily="18" charset="0"/>
                <a:ea typeface="Calibri" panose="020F0502020204030204" pitchFamily="34" charset="0"/>
              </a:rPr>
              <a:t>in vitro</a:t>
            </a:r>
            <a:r>
              <a:rPr lang="es-EC" sz="1400" dirty="0">
                <a:latin typeface="Times New Roman" panose="02020603050405020304" pitchFamily="18" charset="0"/>
                <a:ea typeface="Calibri" panose="020F0502020204030204" pitchFamily="34" charset="0"/>
              </a:rPr>
              <a:t> </a:t>
            </a:r>
            <a:r>
              <a:rPr lang="es-ES" sz="1400" dirty="0">
                <a:latin typeface="Times New Roman" panose="02020603050405020304" pitchFamily="18" charset="0"/>
                <a:cs typeface="Times New Roman" panose="02020603050405020304" pitchFamily="18" charset="0"/>
                <a:sym typeface="Wingdings" panose="05000000000000000000" pitchFamily="2" charset="2"/>
              </a:rPr>
              <a:t>  </a:t>
            </a:r>
            <a:r>
              <a:rPr lang="es-EC" sz="1400" dirty="0" smtClean="0">
                <a:latin typeface="Times New Roman" panose="02020603050405020304" pitchFamily="18" charset="0"/>
                <a:ea typeface="Calibri" panose="020F0502020204030204" pitchFamily="34" charset="0"/>
              </a:rPr>
              <a:t>composición genética , la </a:t>
            </a:r>
            <a:r>
              <a:rPr lang="es-EC" sz="1400" dirty="0">
                <a:latin typeface="Times New Roman" panose="02020603050405020304" pitchFamily="18" charset="0"/>
                <a:ea typeface="Calibri" panose="020F0502020204030204" pitchFamily="34" charset="0"/>
              </a:rPr>
              <a:t>calidad y cantidad de reservas de </a:t>
            </a:r>
            <a:r>
              <a:rPr lang="es-EC" sz="1400" dirty="0" smtClean="0">
                <a:latin typeface="Times New Roman" panose="02020603050405020304" pitchFamily="18" charset="0"/>
                <a:ea typeface="Calibri" panose="020F0502020204030204" pitchFamily="34" charset="0"/>
              </a:rPr>
              <a:t>nutrientes </a:t>
            </a:r>
            <a:r>
              <a:rPr lang="es-EC" sz="1400" dirty="0">
                <a:latin typeface="Times New Roman" panose="02020603050405020304" pitchFamily="18" charset="0"/>
                <a:ea typeface="Calibri" panose="020F0502020204030204" pitchFamily="34" charset="0"/>
              </a:rPr>
              <a:t>del polen, </a:t>
            </a:r>
            <a:r>
              <a:rPr lang="es-ES" sz="1400" dirty="0">
                <a:latin typeface="Times New Roman" panose="02020603050405020304" pitchFamily="18" charset="0"/>
                <a:cs typeface="Times New Roman" panose="02020603050405020304" pitchFamily="18" charset="0"/>
                <a:sym typeface="Wingdings" panose="05000000000000000000" pitchFamily="2" charset="2"/>
              </a:rPr>
              <a:t> </a:t>
            </a:r>
            <a:r>
              <a:rPr lang="es-EC" sz="1400" dirty="0" smtClean="0">
                <a:latin typeface="Times New Roman" panose="02020603050405020304" pitchFamily="18" charset="0"/>
                <a:ea typeface="Calibri" panose="020F0502020204030204" pitchFamily="34" charset="0"/>
              </a:rPr>
              <a:t>algunas </a:t>
            </a:r>
            <a:r>
              <a:rPr lang="es-EC" sz="1400" dirty="0">
                <a:latin typeface="Times New Roman" panose="02020603050405020304" pitchFamily="18" charset="0"/>
                <a:ea typeface="Calibri" panose="020F0502020204030204" pitchFamily="34" charset="0"/>
              </a:rPr>
              <a:t>especies requieren medios de cultivos más complejos.</a:t>
            </a:r>
            <a:endParaRPr lang="es-EC" sz="1400" dirty="0"/>
          </a:p>
        </p:txBody>
      </p:sp>
      <p:sp>
        <p:nvSpPr>
          <p:cNvPr id="21" name="Rectángulo 20"/>
          <p:cNvSpPr/>
          <p:nvPr/>
        </p:nvSpPr>
        <p:spPr>
          <a:xfrm>
            <a:off x="0" y="5067275"/>
            <a:ext cx="4067944" cy="1131079"/>
          </a:xfrm>
          <a:prstGeom prst="rect">
            <a:avLst/>
          </a:prstGeom>
        </p:spPr>
        <p:txBody>
          <a:bodyPr wrap="square">
            <a:spAutoFit/>
          </a:bodyPr>
          <a:lstStyle/>
          <a:p>
            <a:pPr algn="just">
              <a:spcAft>
                <a:spcPts val="800"/>
              </a:spcAft>
            </a:pPr>
            <a:r>
              <a:rPr lang="es-EC" sz="1350" dirty="0" smtClean="0">
                <a:latin typeface="Times New Roman" panose="02020603050405020304" pitchFamily="18" charset="0"/>
                <a:ea typeface="Calibri" panose="020F0502020204030204" pitchFamily="34" charset="0"/>
                <a:cs typeface="Times New Roman" panose="02020603050405020304" pitchFamily="18" charset="0"/>
              </a:rPr>
              <a:t>Rodríguez (2012) </a:t>
            </a:r>
            <a:r>
              <a:rPr lang="es-ES" sz="1350" dirty="0">
                <a:latin typeface="Times New Roman" panose="02020603050405020304" pitchFamily="18" charset="0"/>
                <a:cs typeface="Times New Roman" panose="02020603050405020304" pitchFamily="18" charset="0"/>
                <a:sym typeface="Wingdings" panose="05000000000000000000" pitchFamily="2" charset="2"/>
              </a:rPr>
              <a:t> </a:t>
            </a:r>
            <a:r>
              <a:rPr lang="es-EC" sz="1350" dirty="0">
                <a:latin typeface="Times New Roman" panose="02020603050405020304" pitchFamily="18" charset="0"/>
                <a:cs typeface="Times New Roman" panose="02020603050405020304" pitchFamily="18" charset="0"/>
                <a:sym typeface="Wingdings" panose="05000000000000000000" pitchFamily="2" charset="2"/>
              </a:rPr>
              <a:t>e</a:t>
            </a:r>
            <a:r>
              <a:rPr lang="es-EC" sz="1350" dirty="0" smtClean="0">
                <a:latin typeface="Times New Roman" panose="02020603050405020304" pitchFamily="18" charset="0"/>
                <a:ea typeface="Calibri" panose="020F0502020204030204" pitchFamily="34" charset="0"/>
                <a:cs typeface="Times New Roman" panose="02020603050405020304" pitchFamily="18" charset="0"/>
              </a:rPr>
              <a:t>stigma </a:t>
            </a:r>
            <a:r>
              <a:rPr lang="es-ES" sz="1350" dirty="0" smtClean="0">
                <a:latin typeface="Times New Roman" panose="02020603050405020304" pitchFamily="18" charset="0"/>
                <a:cs typeface="Times New Roman" panose="02020603050405020304" pitchFamily="18" charset="0"/>
                <a:sym typeface="Wingdings" panose="05000000000000000000" pitchFamily="2" charset="2"/>
              </a:rPr>
              <a:t> </a:t>
            </a:r>
            <a:r>
              <a:rPr lang="es-EC" sz="1350" dirty="0" smtClean="0">
                <a:latin typeface="Times New Roman" panose="02020603050405020304" pitchFamily="18" charset="0"/>
                <a:ea typeface="Calibri" panose="020F0502020204030204" pitchFamily="34" charset="0"/>
                <a:cs typeface="Times New Roman" panose="02020603050405020304" pitchFamily="18" charset="0"/>
              </a:rPr>
              <a:t>sustancia pegajosa</a:t>
            </a:r>
            <a:r>
              <a:rPr lang="es-ES" sz="1350" dirty="0" smtClean="0">
                <a:latin typeface="Times New Roman" panose="02020603050405020304" pitchFamily="18" charset="0"/>
                <a:cs typeface="Times New Roman" panose="02020603050405020304" pitchFamily="18" charset="0"/>
                <a:sym typeface="Wingdings" panose="05000000000000000000" pitchFamily="2" charset="2"/>
              </a:rPr>
              <a:t></a:t>
            </a:r>
            <a:r>
              <a:rPr lang="es-EC" sz="1350" dirty="0" smtClean="0">
                <a:latin typeface="Times New Roman" panose="02020603050405020304" pitchFamily="18" charset="0"/>
                <a:ea typeface="Calibri" panose="020F0502020204030204" pitchFamily="34" charset="0"/>
                <a:cs typeface="Times New Roman" panose="02020603050405020304" pitchFamily="18" charset="0"/>
              </a:rPr>
              <a:t>adherencia </a:t>
            </a:r>
            <a:r>
              <a:rPr lang="es-EC" sz="1350" dirty="0">
                <a:latin typeface="Times New Roman" panose="02020603050405020304" pitchFamily="18" charset="0"/>
                <a:ea typeface="Calibri" panose="020F0502020204030204" pitchFamily="34" charset="0"/>
                <a:cs typeface="Times New Roman" panose="02020603050405020304" pitchFamily="18" charset="0"/>
              </a:rPr>
              <a:t>de los granos y promueve la </a:t>
            </a:r>
            <a:r>
              <a:rPr lang="es-EC" sz="1350" dirty="0" smtClean="0">
                <a:latin typeface="Times New Roman" panose="02020603050405020304" pitchFamily="18" charset="0"/>
                <a:ea typeface="Calibri" panose="020F0502020204030204" pitchFamily="34" charset="0"/>
                <a:cs typeface="Times New Roman" panose="02020603050405020304" pitchFamily="18" charset="0"/>
              </a:rPr>
              <a:t>germinación</a:t>
            </a:r>
            <a:r>
              <a:rPr lang="es-ES" sz="1350" dirty="0">
                <a:latin typeface="Times New Roman" panose="02020603050405020304" pitchFamily="18" charset="0"/>
                <a:cs typeface="Times New Roman" panose="02020603050405020304" pitchFamily="18" charset="0"/>
                <a:sym typeface="Wingdings" panose="05000000000000000000" pitchFamily="2" charset="2"/>
              </a:rPr>
              <a:t>  </a:t>
            </a:r>
            <a:r>
              <a:rPr lang="es-EC" sz="1350" dirty="0" smtClean="0">
                <a:latin typeface="Times New Roman" panose="02020603050405020304" pitchFamily="18" charset="0"/>
                <a:ea typeface="Calibri" panose="020F0502020204030204" pitchFamily="34" charset="0"/>
                <a:cs typeface="Times New Roman" panose="02020603050405020304" pitchFamily="18" charset="0"/>
              </a:rPr>
              <a:t>polen absorbe </a:t>
            </a:r>
            <a:r>
              <a:rPr lang="es-EC" sz="1350" dirty="0">
                <a:latin typeface="Times New Roman" panose="02020603050405020304" pitchFamily="18" charset="0"/>
                <a:ea typeface="Calibri" panose="020F0502020204030204" pitchFamily="34" charset="0"/>
                <a:cs typeface="Times New Roman" panose="02020603050405020304" pitchFamily="18" charset="0"/>
              </a:rPr>
              <a:t>estos líquidos </a:t>
            </a:r>
            <a:r>
              <a:rPr lang="es-EC" sz="1350" dirty="0" smtClean="0">
                <a:latin typeface="Times New Roman" panose="02020603050405020304" pitchFamily="18" charset="0"/>
                <a:ea typeface="Calibri" panose="020F0502020204030204" pitchFamily="34" charset="0"/>
                <a:cs typeface="Times New Roman" panose="02020603050405020304" pitchFamily="18" charset="0"/>
              </a:rPr>
              <a:t>azucarados</a:t>
            </a:r>
            <a:r>
              <a:rPr lang="es-ES" sz="1350" dirty="0">
                <a:latin typeface="Times New Roman" panose="02020603050405020304" pitchFamily="18" charset="0"/>
                <a:cs typeface="Times New Roman" panose="02020603050405020304" pitchFamily="18" charset="0"/>
                <a:sym typeface="Wingdings" panose="05000000000000000000" pitchFamily="2" charset="2"/>
              </a:rPr>
              <a:t>  </a:t>
            </a:r>
            <a:r>
              <a:rPr lang="es-EC" sz="1350" dirty="0" smtClean="0">
                <a:latin typeface="Times New Roman" panose="02020603050405020304" pitchFamily="18" charset="0"/>
                <a:ea typeface="Calibri" panose="020F0502020204030204" pitchFamily="34" charset="0"/>
                <a:cs typeface="Times New Roman" panose="02020603050405020304" pitchFamily="18" charset="0"/>
              </a:rPr>
              <a:t>la </a:t>
            </a:r>
            <a:r>
              <a:rPr lang="es-EC" sz="1350" dirty="0">
                <a:latin typeface="Times New Roman" panose="02020603050405020304" pitchFamily="18" charset="0"/>
                <a:ea typeface="Calibri" panose="020F0502020204030204" pitchFamily="34" charset="0"/>
                <a:cs typeface="Times New Roman" panose="02020603050405020304" pitchFamily="18" charset="0"/>
              </a:rPr>
              <a:t>formación del tubo </a:t>
            </a:r>
            <a:r>
              <a:rPr lang="es-EC" sz="1350" dirty="0" smtClean="0">
                <a:latin typeface="Times New Roman" panose="02020603050405020304" pitchFamily="18" charset="0"/>
                <a:ea typeface="Calibri" panose="020F0502020204030204" pitchFamily="34" charset="0"/>
                <a:cs typeface="Times New Roman" panose="02020603050405020304" pitchFamily="18" charset="0"/>
              </a:rPr>
              <a:t>polínico</a:t>
            </a:r>
            <a:r>
              <a:rPr lang="es-ES" sz="1350" dirty="0" smtClean="0">
                <a:latin typeface="Times New Roman" panose="02020603050405020304" pitchFamily="18" charset="0"/>
                <a:cs typeface="Times New Roman" panose="02020603050405020304" pitchFamily="18" charset="0"/>
                <a:sym typeface="Wingdings" panose="05000000000000000000" pitchFamily="2" charset="2"/>
              </a:rPr>
              <a:t> </a:t>
            </a:r>
            <a:r>
              <a:rPr lang="es-EC" sz="1350" dirty="0" smtClean="0">
                <a:latin typeface="Times New Roman" panose="02020603050405020304" pitchFamily="18" charset="0"/>
                <a:ea typeface="Calibri" panose="020F0502020204030204" pitchFamily="34" charset="0"/>
                <a:cs typeface="Times New Roman" panose="02020603050405020304" pitchFamily="18" charset="0"/>
              </a:rPr>
              <a:t>germinación </a:t>
            </a:r>
            <a:r>
              <a:rPr lang="es-EC" sz="1350" dirty="0">
                <a:latin typeface="Times New Roman" panose="02020603050405020304" pitchFamily="18" charset="0"/>
                <a:ea typeface="Calibri" panose="020F0502020204030204" pitchFamily="34" charset="0"/>
                <a:cs typeface="Times New Roman" panose="02020603050405020304" pitchFamily="18" charset="0"/>
              </a:rPr>
              <a:t>y crecimiento del tubo polínico </a:t>
            </a:r>
            <a:r>
              <a:rPr lang="es-ES" sz="1350" dirty="0">
                <a:latin typeface="Times New Roman" panose="02020603050405020304" pitchFamily="18" charset="0"/>
                <a:cs typeface="Times New Roman" panose="02020603050405020304" pitchFamily="18" charset="0"/>
                <a:sym typeface="Wingdings" panose="05000000000000000000" pitchFamily="2" charset="2"/>
              </a:rPr>
              <a:t>  </a:t>
            </a:r>
            <a:r>
              <a:rPr lang="es-EC" sz="1350" dirty="0" smtClean="0">
                <a:latin typeface="Times New Roman" panose="02020603050405020304" pitchFamily="18" charset="0"/>
                <a:ea typeface="Calibri" panose="020F0502020204030204" pitchFamily="34" charset="0"/>
                <a:cs typeface="Times New Roman" panose="02020603050405020304" pitchFamily="18" charset="0"/>
              </a:rPr>
              <a:t>rápidos &gt; </a:t>
            </a:r>
            <a:r>
              <a:rPr lang="es-EC" sz="1350" dirty="0">
                <a:latin typeface="Times New Roman" panose="02020603050405020304" pitchFamily="18" charset="0"/>
                <a:ea typeface="Calibri" panose="020F0502020204030204" pitchFamily="34" charset="0"/>
                <a:cs typeface="Times New Roman" panose="02020603050405020304" pitchFamily="18" charset="0"/>
              </a:rPr>
              <a:t>sacarosa. </a:t>
            </a:r>
            <a:endParaRPr lang="es-EC" sz="13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ángulo 21"/>
          <p:cNvSpPr/>
          <p:nvPr/>
        </p:nvSpPr>
        <p:spPr>
          <a:xfrm>
            <a:off x="4136721" y="5290236"/>
            <a:ext cx="4877193" cy="738664"/>
          </a:xfrm>
          <a:prstGeom prst="rect">
            <a:avLst/>
          </a:prstGeom>
        </p:spPr>
        <p:txBody>
          <a:bodyPr wrap="square">
            <a:spAutoFit/>
          </a:bodyPr>
          <a:lstStyle/>
          <a:p>
            <a:r>
              <a:rPr lang="es-EC" sz="1400" dirty="0" err="1" smtClean="0">
                <a:latin typeface="Times New Roman" panose="02020603050405020304" pitchFamily="18" charset="0"/>
                <a:ea typeface="Calibri" panose="020F0502020204030204" pitchFamily="34" charset="0"/>
              </a:rPr>
              <a:t>Burke</a:t>
            </a:r>
            <a:r>
              <a:rPr lang="es-EC" sz="1400" dirty="0">
                <a:latin typeface="Times New Roman" panose="02020603050405020304" pitchFamily="18" charset="0"/>
                <a:ea typeface="Calibri" panose="020F0502020204030204" pitchFamily="34" charset="0"/>
              </a:rPr>
              <a:t>, </a:t>
            </a:r>
            <a:r>
              <a:rPr lang="es-EC" sz="1400" dirty="0" err="1">
                <a:latin typeface="Times New Roman" panose="02020603050405020304" pitchFamily="18" charset="0"/>
                <a:ea typeface="Calibri" panose="020F0502020204030204" pitchFamily="34" charset="0"/>
              </a:rPr>
              <a:t>Velten</a:t>
            </a:r>
            <a:r>
              <a:rPr lang="es-EC" sz="1400" dirty="0">
                <a:latin typeface="Times New Roman" panose="02020603050405020304" pitchFamily="18" charset="0"/>
                <a:ea typeface="Calibri" panose="020F0502020204030204" pitchFamily="34" charset="0"/>
              </a:rPr>
              <a:t>, &amp; </a:t>
            </a:r>
            <a:r>
              <a:rPr lang="es-EC" sz="1400" dirty="0" smtClean="0">
                <a:latin typeface="Times New Roman" panose="02020603050405020304" pitchFamily="18" charset="0"/>
                <a:ea typeface="Calibri" panose="020F0502020204030204" pitchFamily="34" charset="0"/>
              </a:rPr>
              <a:t>Oliver (2002) </a:t>
            </a:r>
            <a:r>
              <a:rPr lang="es-ES" sz="1400" dirty="0">
                <a:latin typeface="Times New Roman" panose="02020603050405020304" pitchFamily="18" charset="0"/>
                <a:cs typeface="Times New Roman" panose="02020603050405020304" pitchFamily="18" charset="0"/>
                <a:sym typeface="Wingdings" panose="05000000000000000000" pitchFamily="2" charset="2"/>
              </a:rPr>
              <a:t> </a:t>
            </a:r>
            <a:r>
              <a:rPr lang="es-EC" sz="1400" dirty="0" smtClean="0">
                <a:latin typeface="Times New Roman" panose="02020603050405020304" pitchFamily="18" charset="0"/>
                <a:ea typeface="Calibri" panose="020F0502020204030204" pitchFamily="34" charset="0"/>
              </a:rPr>
              <a:t>algodón</a:t>
            </a:r>
            <a:r>
              <a:rPr lang="es-EC" sz="1400" dirty="0">
                <a:latin typeface="Times New Roman" panose="02020603050405020304" pitchFamily="18" charset="0"/>
                <a:ea typeface="Calibri" panose="020F0502020204030204" pitchFamily="34" charset="0"/>
              </a:rPr>
              <a:t>, </a:t>
            </a:r>
            <a:r>
              <a:rPr lang="es-ES" sz="1400" dirty="0">
                <a:latin typeface="Times New Roman" panose="02020603050405020304" pitchFamily="18" charset="0"/>
                <a:cs typeface="Times New Roman" panose="02020603050405020304" pitchFamily="18" charset="0"/>
                <a:sym typeface="Wingdings" panose="05000000000000000000" pitchFamily="2" charset="2"/>
              </a:rPr>
              <a:t> </a:t>
            </a:r>
            <a:r>
              <a:rPr lang="es-EC" sz="1400" dirty="0" smtClean="0">
                <a:latin typeface="Times New Roman" panose="02020603050405020304" pitchFamily="18" charset="0"/>
                <a:ea typeface="Calibri" panose="020F0502020204030204" pitchFamily="34" charset="0"/>
              </a:rPr>
              <a:t>germinación </a:t>
            </a:r>
            <a:r>
              <a:rPr lang="es-EC" sz="1400" dirty="0">
                <a:latin typeface="Times New Roman" panose="02020603050405020304" pitchFamily="18" charset="0"/>
                <a:ea typeface="Calibri" panose="020F0502020204030204" pitchFamily="34" charset="0"/>
              </a:rPr>
              <a:t>óptima del polen y el rápido alargamiento del tubo polínico </a:t>
            </a:r>
            <a:r>
              <a:rPr lang="es-ES" sz="1400" dirty="0">
                <a:latin typeface="Times New Roman" panose="02020603050405020304" pitchFamily="18" charset="0"/>
                <a:cs typeface="Times New Roman" panose="02020603050405020304" pitchFamily="18" charset="0"/>
                <a:sym typeface="Wingdings" panose="05000000000000000000" pitchFamily="2" charset="2"/>
              </a:rPr>
              <a:t> </a:t>
            </a:r>
            <a:r>
              <a:rPr lang="es-EC" sz="1400" dirty="0" smtClean="0">
                <a:latin typeface="Times New Roman" panose="02020603050405020304" pitchFamily="18" charset="0"/>
                <a:ea typeface="Calibri" panose="020F0502020204030204" pitchFamily="34" charset="0"/>
              </a:rPr>
              <a:t>28 </a:t>
            </a:r>
            <a:r>
              <a:rPr lang="es-EC" sz="1400" dirty="0">
                <a:latin typeface="Times New Roman" panose="02020603050405020304" pitchFamily="18" charset="0"/>
                <a:ea typeface="Calibri" panose="020F0502020204030204" pitchFamily="34" charset="0"/>
              </a:rPr>
              <a:t>y 31°C bajo 80% </a:t>
            </a:r>
            <a:r>
              <a:rPr lang="es-EC" sz="1400" dirty="0" smtClean="0">
                <a:latin typeface="Times New Roman" panose="02020603050405020304" pitchFamily="18" charset="0"/>
                <a:ea typeface="Calibri" panose="020F0502020204030204" pitchFamily="34" charset="0"/>
              </a:rPr>
              <a:t>HR</a:t>
            </a:r>
            <a:r>
              <a:rPr lang="es-ES" sz="1400" dirty="0">
                <a:latin typeface="Times New Roman" panose="02020603050405020304" pitchFamily="18" charset="0"/>
                <a:cs typeface="Times New Roman" panose="02020603050405020304" pitchFamily="18" charset="0"/>
                <a:sym typeface="Wingdings" panose="05000000000000000000" pitchFamily="2" charset="2"/>
              </a:rPr>
              <a:t> </a:t>
            </a:r>
            <a:r>
              <a:rPr lang="es-ES" sz="1400" dirty="0" smtClean="0">
                <a:latin typeface="Times New Roman" panose="02020603050405020304" pitchFamily="18" charset="0"/>
                <a:cs typeface="Times New Roman" panose="02020603050405020304" pitchFamily="18" charset="0"/>
                <a:sym typeface="Wingdings" panose="05000000000000000000" pitchFamily="2" charset="2"/>
              </a:rPr>
              <a:t>&lt; </a:t>
            </a:r>
            <a:r>
              <a:rPr lang="es-EC" sz="1400" dirty="0" smtClean="0">
                <a:latin typeface="Times New Roman" panose="02020603050405020304" pitchFamily="18" charset="0"/>
                <a:ea typeface="Calibri" panose="020F0502020204030204" pitchFamily="34" charset="0"/>
              </a:rPr>
              <a:t>germinación &gt; 32 </a:t>
            </a:r>
            <a:r>
              <a:rPr lang="es-EC" sz="1400" dirty="0">
                <a:latin typeface="Times New Roman" panose="02020603050405020304" pitchFamily="18" charset="0"/>
                <a:ea typeface="Calibri" panose="020F0502020204030204" pitchFamily="34" charset="0"/>
              </a:rPr>
              <a:t>°C </a:t>
            </a:r>
            <a:endParaRPr lang="es-EC" sz="1400" dirty="0"/>
          </a:p>
        </p:txBody>
      </p:sp>
    </p:spTree>
    <p:extLst>
      <p:ext uri="{BB962C8B-B14F-4D97-AF65-F5344CB8AC3E}">
        <p14:creationId xmlns:p14="http://schemas.microsoft.com/office/powerpoint/2010/main" val="104143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lipse 12"/>
          <p:cNvSpPr/>
          <p:nvPr/>
        </p:nvSpPr>
        <p:spPr>
          <a:xfrm>
            <a:off x="5086350" y="4952666"/>
            <a:ext cx="4057650" cy="216024"/>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s-EC"/>
          </a:p>
        </p:txBody>
      </p:sp>
      <p:sp>
        <p:nvSpPr>
          <p:cNvPr id="12" name="Elipse 11"/>
          <p:cNvSpPr/>
          <p:nvPr/>
        </p:nvSpPr>
        <p:spPr>
          <a:xfrm>
            <a:off x="5220072" y="1484784"/>
            <a:ext cx="3923928" cy="33421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0" name="Elipse 9"/>
          <p:cNvSpPr/>
          <p:nvPr/>
        </p:nvSpPr>
        <p:spPr>
          <a:xfrm>
            <a:off x="12802" y="3068960"/>
            <a:ext cx="5073548" cy="93610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pic>
        <p:nvPicPr>
          <p:cNvPr id="4" name="17 Imagen"/>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28995" y="5942706"/>
            <a:ext cx="2338446" cy="648072"/>
          </a:xfrm>
          <a:prstGeom prst="rect">
            <a:avLst/>
          </a:prstGeom>
          <a:noFill/>
          <a:ln>
            <a:noFill/>
          </a:ln>
        </p:spPr>
      </p:pic>
      <p:sp>
        <p:nvSpPr>
          <p:cNvPr id="5" name="Título 1"/>
          <p:cNvSpPr>
            <a:spLocks noGrp="1"/>
          </p:cNvSpPr>
          <p:nvPr>
            <p:ph type="title"/>
          </p:nvPr>
        </p:nvSpPr>
        <p:spPr>
          <a:xfrm>
            <a:off x="755148" y="0"/>
            <a:ext cx="8229600" cy="764704"/>
          </a:xfrm>
        </p:spPr>
        <p:txBody>
          <a:bodyPr>
            <a:normAutofit/>
          </a:bodyPr>
          <a:lstStyle/>
          <a:p>
            <a:pPr algn="r"/>
            <a:r>
              <a:rPr lang="es-EC" sz="2400" b="1" dirty="0" smtClean="0">
                <a:latin typeface="Times New Roman" panose="02020603050405020304" pitchFamily="18" charset="0"/>
                <a:cs typeface="Times New Roman" panose="02020603050405020304" pitchFamily="18" charset="0"/>
              </a:rPr>
              <a:t>RESULTADOS Y DISCUSIÓN </a:t>
            </a:r>
            <a:endParaRPr lang="es-EC" sz="2400" b="1" dirty="0">
              <a:latin typeface="Times New Roman" panose="02020603050405020304" pitchFamily="18" charset="0"/>
              <a:cs typeface="Times New Roman" panose="02020603050405020304" pitchFamily="18" charset="0"/>
            </a:endParaRPr>
          </a:p>
        </p:txBody>
      </p:sp>
      <p:sp>
        <p:nvSpPr>
          <p:cNvPr id="6" name="Rectángulo 5"/>
          <p:cNvSpPr/>
          <p:nvPr/>
        </p:nvSpPr>
        <p:spPr>
          <a:xfrm>
            <a:off x="233686" y="100182"/>
            <a:ext cx="1962050" cy="5643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DIÁMETRO DEL POLEN </a:t>
            </a:r>
            <a:endParaRPr lang="es-EC" dirty="0"/>
          </a:p>
        </p:txBody>
      </p:sp>
      <p:graphicFrame>
        <p:nvGraphicFramePr>
          <p:cNvPr id="7" name="Tabla 6"/>
          <p:cNvGraphicFramePr>
            <a:graphicFrameLocks noGrp="1"/>
          </p:cNvGraphicFramePr>
          <p:nvPr>
            <p:extLst>
              <p:ext uri="{D42A27DB-BD31-4B8C-83A1-F6EECF244321}">
                <p14:modId xmlns:p14="http://schemas.microsoft.com/office/powerpoint/2010/main" val="4201804539"/>
              </p:ext>
            </p:extLst>
          </p:nvPr>
        </p:nvGraphicFramePr>
        <p:xfrm>
          <a:off x="263740" y="1826439"/>
          <a:ext cx="4703214" cy="2495169"/>
        </p:xfrm>
        <a:graphic>
          <a:graphicData uri="http://schemas.openxmlformats.org/drawingml/2006/table">
            <a:tbl>
              <a:tblPr firstRow="1" bandRow="1">
                <a:tableStyleId>{5940675A-B579-460E-94D1-54222C63F5DA}</a:tableStyleId>
              </a:tblPr>
              <a:tblGrid>
                <a:gridCol w="2353258"/>
                <a:gridCol w="2349956"/>
              </a:tblGrid>
              <a:tr h="0">
                <a:tc>
                  <a:txBody>
                    <a:bodyPr/>
                    <a:lstStyle/>
                    <a:p>
                      <a:pPr algn="ctr">
                        <a:lnSpc>
                          <a:spcPct val="107000"/>
                        </a:lnSpc>
                        <a:spcAft>
                          <a:spcPts val="0"/>
                        </a:spcAft>
                      </a:pPr>
                      <a:r>
                        <a:rPr lang="es-EC" sz="1700" dirty="0">
                          <a:effectLst/>
                        </a:rPr>
                        <a:t>Fuente</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700">
                          <a:effectLst/>
                        </a:rPr>
                        <a:t>Diámetro del polen</a:t>
                      </a:r>
                      <a:endParaRPr lang="es-EC"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700" dirty="0">
                          <a:effectLst/>
                        </a:rPr>
                        <a:t>Fertilizante (F)</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700" dirty="0">
                          <a:effectLst/>
                        </a:rPr>
                        <a:t>*</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700" dirty="0">
                          <a:effectLst/>
                        </a:rPr>
                        <a:t>Dosis          (D) </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700">
                          <a:effectLst/>
                        </a:rPr>
                        <a:t>*</a:t>
                      </a:r>
                      <a:endParaRPr lang="es-EC"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700" dirty="0">
                          <a:effectLst/>
                        </a:rPr>
                        <a:t>Hora de recolección  (HR)</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700" dirty="0">
                          <a:effectLst/>
                        </a:rPr>
                        <a:t>NS</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700" dirty="0">
                          <a:effectLst/>
                        </a:rPr>
                        <a:t>F×D</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700">
                          <a:effectLst/>
                        </a:rPr>
                        <a:t>*</a:t>
                      </a:r>
                      <a:endParaRPr lang="es-EC"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700" dirty="0">
                          <a:effectLst/>
                        </a:rPr>
                        <a:t>F×HR</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700" dirty="0">
                          <a:effectLst/>
                        </a:rPr>
                        <a:t>*</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700" dirty="0">
                          <a:effectLst/>
                        </a:rPr>
                        <a:t>D×HR</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700" dirty="0">
                          <a:effectLst/>
                        </a:rPr>
                        <a:t>*</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700" dirty="0">
                          <a:effectLst/>
                        </a:rPr>
                        <a:t>F×D×HR</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700" dirty="0">
                          <a:effectLst/>
                        </a:rPr>
                        <a:t>NS</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8" name="Rectángulo 7"/>
          <p:cNvSpPr/>
          <p:nvPr/>
        </p:nvSpPr>
        <p:spPr>
          <a:xfrm>
            <a:off x="12802" y="864887"/>
            <a:ext cx="5207270" cy="954107"/>
          </a:xfrm>
          <a:prstGeom prst="rect">
            <a:avLst/>
          </a:prstGeom>
        </p:spPr>
        <p:txBody>
          <a:bodyPr wrap="square">
            <a:spAutoFit/>
          </a:bodyPr>
          <a:lstStyle/>
          <a:p>
            <a:pPr algn="just"/>
            <a:r>
              <a:rPr lang="es-EC" sz="1400" dirty="0">
                <a:latin typeface="Times New Roman" panose="02020603050405020304" pitchFamily="18" charset="0"/>
                <a:ea typeface="Calibri" panose="020F0502020204030204" pitchFamily="34" charset="0"/>
              </a:rPr>
              <a:t>Análisis de varianza (ANAVA) del efecto de tres formas químicas del boro </a:t>
            </a:r>
            <a:r>
              <a:rPr lang="es-EC" sz="1400" dirty="0" smtClean="0">
                <a:latin typeface="Times New Roman" panose="02020603050405020304" pitchFamily="18" charset="0"/>
                <a:ea typeface="Calibri" panose="020F0502020204030204" pitchFamily="34" charset="0"/>
              </a:rPr>
              <a:t>(Borón, </a:t>
            </a:r>
            <a:r>
              <a:rPr lang="es-EC" sz="1400" dirty="0">
                <a:latin typeface="Times New Roman" panose="02020603050405020304" pitchFamily="18" charset="0"/>
                <a:ea typeface="Calibri" panose="020F0502020204030204" pitchFamily="34" charset="0"/>
              </a:rPr>
              <a:t>ácido bórico y quelato de boro), tres tipos concentración (mg.L-1) de boro y tres horas de recolección de polen sobre el diámetro del polen (μm).</a:t>
            </a:r>
            <a:endParaRPr lang="es-EC" sz="1400" dirty="0"/>
          </a:p>
        </p:txBody>
      </p:sp>
      <p:graphicFrame>
        <p:nvGraphicFramePr>
          <p:cNvPr id="11" name="Tabla 10"/>
          <p:cNvGraphicFramePr>
            <a:graphicFrameLocks noGrp="1"/>
          </p:cNvGraphicFramePr>
          <p:nvPr>
            <p:extLst>
              <p:ext uri="{D42A27DB-BD31-4B8C-83A1-F6EECF244321}">
                <p14:modId xmlns:p14="http://schemas.microsoft.com/office/powerpoint/2010/main" val="2249137868"/>
              </p:ext>
            </p:extLst>
          </p:nvPr>
        </p:nvGraphicFramePr>
        <p:xfrm>
          <a:off x="5393234" y="544226"/>
          <a:ext cx="3750766" cy="5625846"/>
        </p:xfrm>
        <a:graphic>
          <a:graphicData uri="http://schemas.openxmlformats.org/drawingml/2006/table">
            <a:tbl>
              <a:tblPr firstRow="1" bandRow="1">
                <a:tableStyleId>{5940675A-B579-460E-94D1-54222C63F5DA}</a:tableStyleId>
              </a:tblPr>
              <a:tblGrid>
                <a:gridCol w="1876700"/>
                <a:gridCol w="1874066"/>
              </a:tblGrid>
              <a:tr h="244061">
                <a:tc>
                  <a:txBody>
                    <a:bodyPr/>
                    <a:lstStyle/>
                    <a:p>
                      <a:pPr algn="ctr">
                        <a:lnSpc>
                          <a:spcPct val="107000"/>
                        </a:lnSpc>
                        <a:spcAft>
                          <a:spcPts val="0"/>
                        </a:spcAft>
                      </a:pPr>
                      <a:r>
                        <a:rPr lang="es-EC" sz="1500" dirty="0">
                          <a:effectLst/>
                        </a:rPr>
                        <a:t>Tratamientos</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500">
                          <a:effectLst/>
                        </a:rPr>
                        <a:t> </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500" dirty="0">
                          <a:effectLst/>
                        </a:rPr>
                        <a:t>Fertilizante × Dosis ( F× D)  </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500">
                          <a:effectLst/>
                        </a:rPr>
                        <a:t> </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500">
                          <a:effectLst/>
                        </a:rPr>
                        <a:t>F1D0</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500">
                          <a:effectLst/>
                        </a:rPr>
                        <a:t>24,07± 0,49   b</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500">
                          <a:effectLst/>
                        </a:rPr>
                        <a:t>F1D1</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500" dirty="0">
                          <a:effectLst/>
                        </a:rPr>
                        <a:t>27,59± 0,50   a</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500">
                          <a:effectLst/>
                        </a:rPr>
                        <a:t>F1D2</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500" dirty="0">
                          <a:effectLst/>
                        </a:rPr>
                        <a:t>27,28± 0,50   a</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9102">
                <a:tc>
                  <a:txBody>
                    <a:bodyPr/>
                    <a:lstStyle/>
                    <a:p>
                      <a:pPr algn="ctr">
                        <a:lnSpc>
                          <a:spcPct val="107000"/>
                        </a:lnSpc>
                        <a:spcAft>
                          <a:spcPts val="0"/>
                        </a:spcAft>
                      </a:pPr>
                      <a:r>
                        <a:rPr lang="es-EC" sz="1500">
                          <a:effectLst/>
                        </a:rPr>
                        <a:t>F2D0</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500">
                          <a:effectLst/>
                        </a:rPr>
                        <a:t>24,10± 0,63   b</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500">
                          <a:effectLst/>
                        </a:rPr>
                        <a:t>F2D1</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500" dirty="0">
                          <a:effectLst/>
                        </a:rPr>
                        <a:t>24,33± 0,40   b</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500">
                          <a:effectLst/>
                        </a:rPr>
                        <a:t>F2D2</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500">
                          <a:effectLst/>
                        </a:rPr>
                        <a:t>23,91± 0,39   b</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500">
                          <a:effectLst/>
                        </a:rPr>
                        <a:t>F3D0</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500">
                          <a:effectLst/>
                        </a:rPr>
                        <a:t>25,19± 0,28   b</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500">
                          <a:effectLst/>
                        </a:rPr>
                        <a:t>F3D1</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500" dirty="0">
                          <a:effectLst/>
                        </a:rPr>
                        <a:t>24,83± 0,44   b</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500">
                          <a:effectLst/>
                        </a:rPr>
                        <a:t>F3D2</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500" dirty="0">
                          <a:effectLst/>
                        </a:rPr>
                        <a:t>24,44± 0,27   b</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s-EC" sz="1500">
                          <a:effectLst/>
                        </a:rPr>
                        <a:t>Fertilizante × Hora de recolección (F× HR) </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500">
                          <a:effectLst/>
                        </a:rPr>
                        <a:t> </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500" dirty="0">
                          <a:effectLst/>
                        </a:rPr>
                        <a:t>F1T1</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500" dirty="0">
                          <a:effectLst/>
                        </a:rPr>
                        <a:t>26,76±0,47  a</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500">
                          <a:effectLst/>
                        </a:rPr>
                        <a:t>F1T2</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500">
                          <a:effectLst/>
                        </a:rPr>
                        <a:t>27,48±0,68  a</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500">
                          <a:effectLst/>
                        </a:rPr>
                        <a:t>F1T3</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500" dirty="0">
                          <a:effectLst/>
                        </a:rPr>
                        <a:t>24,70±0,70  c</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0165">
                <a:tc>
                  <a:txBody>
                    <a:bodyPr/>
                    <a:lstStyle/>
                    <a:p>
                      <a:pPr algn="ctr">
                        <a:lnSpc>
                          <a:spcPct val="107000"/>
                        </a:lnSpc>
                        <a:spcAft>
                          <a:spcPts val="0"/>
                        </a:spcAft>
                      </a:pPr>
                      <a:r>
                        <a:rPr lang="es-EC" sz="1500">
                          <a:effectLst/>
                        </a:rPr>
                        <a:t>F2T1</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500" dirty="0">
                          <a:effectLst/>
                        </a:rPr>
                        <a:t>24,61±0,53  c</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500">
                          <a:effectLst/>
                        </a:rPr>
                        <a:t>F2T2</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500" dirty="0">
                          <a:effectLst/>
                        </a:rPr>
                        <a:t>23,55±0,54  c</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500">
                          <a:effectLst/>
                        </a:rPr>
                        <a:t>F2T3</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500" dirty="0">
                          <a:effectLst/>
                        </a:rPr>
                        <a:t>24,17±0,28  c</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500">
                          <a:effectLst/>
                        </a:rPr>
                        <a:t>F3T1</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500" dirty="0">
                          <a:effectLst/>
                        </a:rPr>
                        <a:t>24,32±0,24  c</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500">
                          <a:effectLst/>
                        </a:rPr>
                        <a:t>F3T2</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500" dirty="0">
                          <a:effectLst/>
                        </a:rPr>
                        <a:t>24,57±0,33  b</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07000"/>
                        </a:lnSpc>
                        <a:spcAft>
                          <a:spcPts val="0"/>
                        </a:spcAft>
                      </a:pPr>
                      <a:r>
                        <a:rPr lang="es-EC" sz="1500" dirty="0">
                          <a:effectLst/>
                        </a:rPr>
                        <a:t>F3T3</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500" dirty="0">
                          <a:effectLst/>
                        </a:rPr>
                        <a:t>25,57±0,33  c</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5" name="Rectángulo 14"/>
          <p:cNvSpPr/>
          <p:nvPr/>
        </p:nvSpPr>
        <p:spPr>
          <a:xfrm>
            <a:off x="222514" y="4398668"/>
            <a:ext cx="4863836" cy="553998"/>
          </a:xfrm>
          <a:prstGeom prst="rect">
            <a:avLst/>
          </a:prstGeom>
        </p:spPr>
        <p:txBody>
          <a:bodyPr wrap="square">
            <a:spAutoFit/>
          </a:bodyPr>
          <a:lstStyle/>
          <a:p>
            <a:r>
              <a:rPr lang="es-EC" sz="1500" dirty="0" smtClean="0">
                <a:latin typeface="Times New Roman" panose="02020603050405020304" pitchFamily="18" charset="0"/>
                <a:ea typeface="Calibri" panose="020F0502020204030204" pitchFamily="34" charset="0"/>
              </a:rPr>
              <a:t>Margarito </a:t>
            </a:r>
            <a:r>
              <a:rPr lang="es-EC" sz="1500" dirty="0">
                <a:latin typeface="Times New Roman" panose="02020603050405020304" pitchFamily="18" charset="0"/>
                <a:ea typeface="Calibri" panose="020F0502020204030204" pitchFamily="34" charset="0"/>
              </a:rPr>
              <a:t>&amp; Quintero </a:t>
            </a:r>
            <a:r>
              <a:rPr lang="es-EC" sz="1500" dirty="0" smtClean="0">
                <a:latin typeface="Times New Roman" panose="02020603050405020304" pitchFamily="18" charset="0"/>
                <a:ea typeface="Calibri" panose="020F0502020204030204" pitchFamily="34" charset="0"/>
              </a:rPr>
              <a:t>Núñez (2006) </a:t>
            </a:r>
            <a:r>
              <a:rPr lang="es-ES" sz="1500" dirty="0">
                <a:latin typeface="Times New Roman" panose="02020603050405020304" pitchFamily="18" charset="0"/>
                <a:cs typeface="Times New Roman" panose="02020603050405020304" pitchFamily="18" charset="0"/>
                <a:sym typeface="Wingdings" panose="05000000000000000000" pitchFamily="2" charset="2"/>
              </a:rPr>
              <a:t></a:t>
            </a:r>
            <a:r>
              <a:rPr lang="es-EC" sz="1500" dirty="0" smtClean="0">
                <a:latin typeface="Times New Roman" panose="02020603050405020304" pitchFamily="18" charset="0"/>
                <a:ea typeface="Calibri" panose="020F0502020204030204" pitchFamily="34" charset="0"/>
              </a:rPr>
              <a:t> plasmólisis </a:t>
            </a:r>
            <a:r>
              <a:rPr lang="es-ES" sz="1500" dirty="0">
                <a:latin typeface="Times New Roman" panose="02020603050405020304" pitchFamily="18" charset="0"/>
                <a:cs typeface="Times New Roman" panose="02020603050405020304" pitchFamily="18" charset="0"/>
                <a:sym typeface="Wingdings" panose="05000000000000000000" pitchFamily="2" charset="2"/>
              </a:rPr>
              <a:t> </a:t>
            </a:r>
            <a:r>
              <a:rPr lang="es-EC" sz="1500" dirty="0" smtClean="0">
                <a:latin typeface="Times New Roman" panose="02020603050405020304" pitchFamily="18" charset="0"/>
                <a:ea typeface="Calibri" panose="020F0502020204030204" pitchFamily="34" charset="0"/>
              </a:rPr>
              <a:t>entrar </a:t>
            </a:r>
            <a:r>
              <a:rPr lang="es-EC" sz="1500" dirty="0">
                <a:latin typeface="Times New Roman" panose="02020603050405020304" pitchFamily="18" charset="0"/>
                <a:ea typeface="Calibri" panose="020F0502020204030204" pitchFamily="34" charset="0"/>
              </a:rPr>
              <a:t>en contacto </a:t>
            </a:r>
            <a:r>
              <a:rPr lang="es-EC" sz="1500" dirty="0" smtClean="0">
                <a:latin typeface="Times New Roman" panose="02020603050405020304" pitchFamily="18" charset="0"/>
                <a:ea typeface="Calibri" panose="020F0502020204030204" pitchFamily="34" charset="0"/>
              </a:rPr>
              <a:t>con agua</a:t>
            </a:r>
            <a:r>
              <a:rPr lang="es-ES" sz="1500" dirty="0">
                <a:latin typeface="Times New Roman" panose="02020603050405020304" pitchFamily="18" charset="0"/>
                <a:cs typeface="Times New Roman" panose="02020603050405020304" pitchFamily="18" charset="0"/>
                <a:sym typeface="Wingdings" panose="05000000000000000000" pitchFamily="2" charset="2"/>
              </a:rPr>
              <a:t>  </a:t>
            </a:r>
            <a:r>
              <a:rPr lang="es-EC" sz="1500" dirty="0">
                <a:latin typeface="Times New Roman" panose="02020603050405020304" pitchFamily="18" charset="0"/>
                <a:sym typeface="Wingdings" panose="05000000000000000000" pitchFamily="2" charset="2"/>
              </a:rPr>
              <a:t>r</a:t>
            </a:r>
            <a:r>
              <a:rPr lang="es-EC" sz="1500" dirty="0" smtClean="0">
                <a:latin typeface="Times New Roman" panose="02020603050405020304" pitchFamily="18" charset="0"/>
                <a:ea typeface="Calibri" panose="020F0502020204030204" pitchFamily="34" charset="0"/>
              </a:rPr>
              <a:t>ompen por choque </a:t>
            </a:r>
            <a:r>
              <a:rPr lang="es-EC" sz="1500" dirty="0">
                <a:latin typeface="Times New Roman" panose="02020603050405020304" pitchFamily="18" charset="0"/>
                <a:ea typeface="Calibri" panose="020F0502020204030204" pitchFamily="34" charset="0"/>
              </a:rPr>
              <a:t>osmótico</a:t>
            </a:r>
            <a:endParaRPr lang="es-EC" sz="1500" dirty="0"/>
          </a:p>
        </p:txBody>
      </p:sp>
      <p:sp>
        <p:nvSpPr>
          <p:cNvPr id="16" name="Rectángulo 15"/>
          <p:cNvSpPr/>
          <p:nvPr/>
        </p:nvSpPr>
        <p:spPr>
          <a:xfrm>
            <a:off x="222514" y="4994761"/>
            <a:ext cx="4572000" cy="1015663"/>
          </a:xfrm>
          <a:prstGeom prst="rect">
            <a:avLst/>
          </a:prstGeom>
        </p:spPr>
        <p:txBody>
          <a:bodyPr>
            <a:spAutoFit/>
          </a:bodyPr>
          <a:lstStyle/>
          <a:p>
            <a:pPr algn="just">
              <a:spcAft>
                <a:spcPts val="800"/>
              </a:spcAft>
            </a:pPr>
            <a:r>
              <a:rPr lang="es-EC" sz="1500" dirty="0" err="1" smtClean="0">
                <a:latin typeface="Times New Roman" panose="02020603050405020304" pitchFamily="18" charset="0"/>
                <a:ea typeface="Calibri" panose="020F0502020204030204" pitchFamily="34" charset="0"/>
                <a:cs typeface="Times New Roman" panose="02020603050405020304" pitchFamily="18" charset="0"/>
              </a:rPr>
              <a:t>Tieghkm</a:t>
            </a:r>
            <a:r>
              <a:rPr lang="es-EC" sz="1500" dirty="0" smtClean="0">
                <a:latin typeface="Times New Roman" panose="02020603050405020304" pitchFamily="18" charset="0"/>
                <a:ea typeface="Calibri" panose="020F0502020204030204" pitchFamily="34" charset="0"/>
                <a:cs typeface="Times New Roman" panose="02020603050405020304" pitchFamily="18" charset="0"/>
              </a:rPr>
              <a:t> (1876)</a:t>
            </a:r>
            <a:r>
              <a:rPr lang="es-ES" sz="1500" dirty="0">
                <a:latin typeface="Times New Roman" panose="02020603050405020304" pitchFamily="18" charset="0"/>
                <a:cs typeface="Times New Roman" panose="02020603050405020304" pitchFamily="18" charset="0"/>
                <a:sym typeface="Wingdings" panose="05000000000000000000" pitchFamily="2" charset="2"/>
              </a:rPr>
              <a:t> </a:t>
            </a:r>
            <a:r>
              <a:rPr lang="es-EC" sz="1500" dirty="0" smtClean="0">
                <a:latin typeface="Times New Roman" panose="02020603050405020304" pitchFamily="18" charset="0"/>
                <a:ea typeface="Calibri" panose="020F0502020204030204" pitchFamily="34" charset="0"/>
                <a:cs typeface="Times New Roman" panose="02020603050405020304" pitchFamily="18" charset="0"/>
              </a:rPr>
              <a:t> </a:t>
            </a:r>
            <a:r>
              <a:rPr lang="es-EC" sz="1500" dirty="0">
                <a:latin typeface="Times New Roman" panose="02020603050405020304" pitchFamily="18" charset="0"/>
                <a:ea typeface="Calibri" panose="020F0502020204030204" pitchFamily="34" charset="0"/>
                <a:cs typeface="Times New Roman" panose="02020603050405020304" pitchFamily="18" charset="0"/>
              </a:rPr>
              <a:t>no se rompe en todas las </a:t>
            </a:r>
            <a:r>
              <a:rPr lang="es-EC" sz="1500" dirty="0" smtClean="0">
                <a:latin typeface="Times New Roman" panose="02020603050405020304" pitchFamily="18" charset="0"/>
                <a:ea typeface="Calibri" panose="020F0502020204030204" pitchFamily="34" charset="0"/>
                <a:cs typeface="Times New Roman" panose="02020603050405020304" pitchFamily="18" charset="0"/>
              </a:rPr>
              <a:t>especies</a:t>
            </a:r>
            <a:r>
              <a:rPr lang="es-ES" sz="1500" dirty="0">
                <a:latin typeface="Times New Roman" panose="02020603050405020304" pitchFamily="18" charset="0"/>
                <a:cs typeface="Times New Roman" panose="02020603050405020304" pitchFamily="18" charset="0"/>
                <a:sym typeface="Wingdings" panose="05000000000000000000" pitchFamily="2" charset="2"/>
              </a:rPr>
              <a:t>  </a:t>
            </a:r>
            <a:r>
              <a:rPr lang="es-EC" sz="1500" i="1" dirty="0" err="1" smtClean="0">
                <a:latin typeface="Times New Roman" panose="02020603050405020304" pitchFamily="18" charset="0"/>
                <a:ea typeface="Calibri" panose="020F0502020204030204" pitchFamily="34" charset="0"/>
                <a:cs typeface="Times New Roman" panose="02020603050405020304" pitchFamily="18" charset="0"/>
              </a:rPr>
              <a:t>Fritillaria</a:t>
            </a:r>
            <a:r>
              <a:rPr lang="es-EC" sz="1500" i="1" dirty="0" smtClean="0">
                <a:latin typeface="Times New Roman" panose="02020603050405020304" pitchFamily="18" charset="0"/>
                <a:ea typeface="Calibri" panose="020F0502020204030204" pitchFamily="34" charset="0"/>
                <a:cs typeface="Times New Roman" panose="02020603050405020304" pitchFamily="18" charset="0"/>
              </a:rPr>
              <a:t> </a:t>
            </a:r>
            <a:r>
              <a:rPr lang="es-EC" sz="1500" i="1" dirty="0" err="1">
                <a:latin typeface="Times New Roman" panose="02020603050405020304" pitchFamily="18" charset="0"/>
                <a:ea typeface="Calibri" panose="020F0502020204030204" pitchFamily="34" charset="0"/>
                <a:cs typeface="Times New Roman" panose="02020603050405020304" pitchFamily="18" charset="0"/>
              </a:rPr>
              <a:t>imperialis</a:t>
            </a:r>
            <a:r>
              <a:rPr lang="es-EC" sz="1500" i="1" dirty="0">
                <a:latin typeface="Times New Roman" panose="02020603050405020304" pitchFamily="18" charset="0"/>
                <a:ea typeface="Calibri" panose="020F0502020204030204" pitchFamily="34" charset="0"/>
                <a:cs typeface="Times New Roman" panose="02020603050405020304" pitchFamily="18" charset="0"/>
              </a:rPr>
              <a:t> </a:t>
            </a:r>
            <a:r>
              <a:rPr lang="es-EC" sz="1500" dirty="0">
                <a:latin typeface="Times New Roman" panose="02020603050405020304" pitchFamily="18" charset="0"/>
                <a:ea typeface="Calibri" panose="020F0502020204030204" pitchFamily="34" charset="0"/>
                <a:cs typeface="Times New Roman" panose="02020603050405020304" pitchFamily="18" charset="0"/>
              </a:rPr>
              <a:t>que </a:t>
            </a:r>
            <a:r>
              <a:rPr lang="es-ES" sz="1500" dirty="0">
                <a:latin typeface="Times New Roman" panose="02020603050405020304" pitchFamily="18" charset="0"/>
                <a:cs typeface="Times New Roman" panose="02020603050405020304" pitchFamily="18" charset="0"/>
                <a:sym typeface="Wingdings" panose="05000000000000000000" pitchFamily="2" charset="2"/>
              </a:rPr>
              <a:t> </a:t>
            </a:r>
            <a:r>
              <a:rPr lang="es-EC" sz="1500" dirty="0" smtClean="0">
                <a:latin typeface="Times New Roman" panose="02020603050405020304" pitchFamily="18" charset="0"/>
                <a:ea typeface="Calibri" panose="020F0502020204030204" pitchFamily="34" charset="0"/>
                <a:cs typeface="Times New Roman" panose="02020603050405020304" pitchFamily="18" charset="0"/>
              </a:rPr>
              <a:t>familia </a:t>
            </a:r>
            <a:r>
              <a:rPr lang="es-EC" sz="1500" dirty="0" err="1" smtClean="0">
                <a:latin typeface="Times New Roman" panose="02020603050405020304" pitchFamily="18" charset="0"/>
                <a:ea typeface="Calibri" panose="020F0502020204030204" pitchFamily="34" charset="0"/>
                <a:cs typeface="Times New Roman" panose="02020603050405020304" pitchFamily="18" charset="0"/>
              </a:rPr>
              <a:t>Liliaceae</a:t>
            </a:r>
            <a:r>
              <a:rPr lang="es-ES" sz="1500" dirty="0">
                <a:latin typeface="Times New Roman" panose="02020603050405020304" pitchFamily="18" charset="0"/>
                <a:cs typeface="Times New Roman" panose="02020603050405020304" pitchFamily="18" charset="0"/>
                <a:sym typeface="Wingdings" panose="05000000000000000000" pitchFamily="2" charset="2"/>
              </a:rPr>
              <a:t>  </a:t>
            </a:r>
            <a:r>
              <a:rPr lang="es-EC" sz="1500" dirty="0" smtClean="0">
                <a:latin typeface="Times New Roman" panose="02020603050405020304" pitchFamily="18" charset="0"/>
                <a:ea typeface="Calibri" panose="020F0502020204030204" pitchFamily="34" charset="0"/>
                <a:cs typeface="Times New Roman" panose="02020603050405020304" pitchFamily="18" charset="0"/>
              </a:rPr>
              <a:t>produce </a:t>
            </a:r>
            <a:r>
              <a:rPr lang="es-EC" sz="1500" dirty="0">
                <a:latin typeface="Times New Roman" panose="02020603050405020304" pitchFamily="18" charset="0"/>
                <a:ea typeface="Calibri" panose="020F0502020204030204" pitchFamily="34" charset="0"/>
                <a:cs typeface="Times New Roman" panose="02020603050405020304" pitchFamily="18" charset="0"/>
              </a:rPr>
              <a:t>un tubo polínico </a:t>
            </a:r>
            <a:r>
              <a:rPr lang="es-EC" sz="1500" dirty="0" smtClean="0">
                <a:latin typeface="Times New Roman" panose="02020603050405020304" pitchFamily="18" charset="0"/>
                <a:ea typeface="Calibri" panose="020F0502020204030204" pitchFamily="34" charset="0"/>
                <a:cs typeface="Times New Roman" panose="02020603050405020304" pitchFamily="18" charset="0"/>
              </a:rPr>
              <a:t>largo</a:t>
            </a:r>
            <a:r>
              <a:rPr lang="es-EC" sz="1500" dirty="0">
                <a:latin typeface="Times New Roman" panose="02020603050405020304" pitchFamily="18" charset="0"/>
                <a:ea typeface="Calibri" panose="020F0502020204030204" pitchFamily="34" charset="0"/>
                <a:cs typeface="Times New Roman" panose="02020603050405020304" pitchFamily="18" charset="0"/>
              </a:rPr>
              <a:t>, </a:t>
            </a:r>
            <a:r>
              <a:rPr lang="es-ES" sz="1500" dirty="0">
                <a:latin typeface="Times New Roman" panose="02020603050405020304" pitchFamily="18" charset="0"/>
                <a:cs typeface="Times New Roman" panose="02020603050405020304" pitchFamily="18" charset="0"/>
                <a:sym typeface="Wingdings" panose="05000000000000000000" pitchFamily="2" charset="2"/>
              </a:rPr>
              <a:t> </a:t>
            </a:r>
            <a:r>
              <a:rPr lang="es-EC" sz="1500" dirty="0" smtClean="0">
                <a:latin typeface="Times New Roman" panose="02020603050405020304" pitchFamily="18" charset="0"/>
                <a:ea typeface="Calibri" panose="020F0502020204030204" pitchFamily="34" charset="0"/>
                <a:cs typeface="Times New Roman" panose="02020603050405020304" pitchFamily="18" charset="0"/>
              </a:rPr>
              <a:t>ruptura </a:t>
            </a:r>
            <a:r>
              <a:rPr lang="es-EC" sz="1500" dirty="0">
                <a:latin typeface="Times New Roman" panose="02020603050405020304" pitchFamily="18" charset="0"/>
                <a:ea typeface="Calibri" panose="020F0502020204030204" pitchFamily="34" charset="0"/>
                <a:cs typeface="Times New Roman" panose="02020603050405020304" pitchFamily="18" charset="0"/>
              </a:rPr>
              <a:t>del grano del polen </a:t>
            </a:r>
            <a:r>
              <a:rPr lang="es-ES" sz="1500" dirty="0">
                <a:latin typeface="Times New Roman" panose="02020603050405020304" pitchFamily="18" charset="0"/>
                <a:cs typeface="Times New Roman" panose="02020603050405020304" pitchFamily="18" charset="0"/>
                <a:sym typeface="Wingdings" panose="05000000000000000000" pitchFamily="2" charset="2"/>
              </a:rPr>
              <a:t> </a:t>
            </a:r>
            <a:r>
              <a:rPr lang="es-EC" sz="1500" dirty="0" smtClean="0">
                <a:latin typeface="Times New Roman" panose="02020603050405020304" pitchFamily="18" charset="0"/>
                <a:ea typeface="Calibri" panose="020F0502020204030204" pitchFamily="34" charset="0"/>
                <a:cs typeface="Times New Roman" panose="02020603050405020304" pitchFamily="18" charset="0"/>
              </a:rPr>
              <a:t>especie, estructura  y condiciones </a:t>
            </a:r>
            <a:r>
              <a:rPr lang="es-ES" sz="1500" dirty="0">
                <a:latin typeface="Times New Roman" panose="02020603050405020304" pitchFamily="18" charset="0"/>
                <a:cs typeface="Times New Roman" panose="02020603050405020304" pitchFamily="18" charset="0"/>
                <a:sym typeface="Wingdings" panose="05000000000000000000" pitchFamily="2" charset="2"/>
              </a:rPr>
              <a:t> </a:t>
            </a:r>
            <a:r>
              <a:rPr lang="es-EC" sz="1500" dirty="0" smtClean="0">
                <a:latin typeface="Times New Roman" panose="02020603050405020304" pitchFamily="18" charset="0"/>
                <a:ea typeface="Calibri" panose="020F0502020204030204" pitchFamily="34" charset="0"/>
                <a:cs typeface="Times New Roman" panose="02020603050405020304" pitchFamily="18" charset="0"/>
              </a:rPr>
              <a:t>germinar</a:t>
            </a:r>
            <a:r>
              <a:rPr lang="es-EC" sz="1500" dirty="0">
                <a:latin typeface="Times New Roman" panose="02020603050405020304" pitchFamily="18" charset="0"/>
                <a:ea typeface="Calibri" panose="020F0502020204030204" pitchFamily="34" charset="0"/>
                <a:cs typeface="Times New Roman" panose="02020603050405020304" pitchFamily="18" charset="0"/>
              </a:rPr>
              <a:t>.  </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1046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920481" y="0"/>
            <a:ext cx="8229600" cy="7647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EC" sz="2400" b="1" dirty="0" smtClean="0">
                <a:latin typeface="Times New Roman" panose="02020603050405020304" pitchFamily="18" charset="0"/>
                <a:cs typeface="Times New Roman" panose="02020603050405020304" pitchFamily="18" charset="0"/>
              </a:rPr>
              <a:t>RESULTADOS Y DISCUSIÓN </a:t>
            </a:r>
            <a:endParaRPr lang="es-EC" sz="2400" b="1" dirty="0">
              <a:latin typeface="Times New Roman" panose="02020603050405020304" pitchFamily="18" charset="0"/>
              <a:cs typeface="Times New Roman" panose="02020603050405020304" pitchFamily="18" charset="0"/>
            </a:endParaRPr>
          </a:p>
        </p:txBody>
      </p:sp>
      <p:sp>
        <p:nvSpPr>
          <p:cNvPr id="5" name="Rectángulo 4"/>
          <p:cNvSpPr/>
          <p:nvPr/>
        </p:nvSpPr>
        <p:spPr>
          <a:xfrm>
            <a:off x="323528" y="548680"/>
            <a:ext cx="8568952" cy="10965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sz="2000" dirty="0">
                <a:latin typeface="Times New Roman" panose="02020603050405020304" pitchFamily="18" charset="0"/>
                <a:cs typeface="Times New Roman" panose="02020603050405020304" pitchFamily="18" charset="0"/>
              </a:rPr>
              <a:t>C</a:t>
            </a:r>
            <a:r>
              <a:rPr lang="es-EC" sz="2000" dirty="0" smtClean="0">
                <a:latin typeface="Times New Roman" panose="02020603050405020304" pitchFamily="18" charset="0"/>
                <a:cs typeface="Times New Roman" panose="02020603050405020304" pitchFamily="18" charset="0"/>
              </a:rPr>
              <a:t>oeficiente </a:t>
            </a:r>
            <a:r>
              <a:rPr lang="es-EC" sz="2000" dirty="0">
                <a:latin typeface="Times New Roman" panose="02020603050405020304" pitchFamily="18" charset="0"/>
                <a:cs typeface="Times New Roman" panose="02020603050405020304" pitchFamily="18" charset="0"/>
              </a:rPr>
              <a:t>de correlación de Pearson para las variables climáticas medidas sobre la germinación </a:t>
            </a:r>
            <a:r>
              <a:rPr lang="es-EC" sz="2000" i="1" dirty="0">
                <a:latin typeface="Times New Roman" panose="02020603050405020304" pitchFamily="18" charset="0"/>
                <a:cs typeface="Times New Roman" panose="02020603050405020304" pitchFamily="18" charset="0"/>
              </a:rPr>
              <a:t>in vitro </a:t>
            </a:r>
            <a:r>
              <a:rPr lang="es-EC" sz="2000" dirty="0">
                <a:latin typeface="Times New Roman" panose="02020603050405020304" pitchFamily="18" charset="0"/>
                <a:cs typeface="Times New Roman" panose="02020603050405020304" pitchFamily="18" charset="0"/>
              </a:rPr>
              <a:t>de polen de frutilla </a:t>
            </a:r>
            <a:r>
              <a:rPr lang="es-EC" sz="2000" i="1" dirty="0">
                <a:latin typeface="Times New Roman" panose="02020603050405020304" pitchFamily="18" charset="0"/>
                <a:cs typeface="Times New Roman" panose="02020603050405020304" pitchFamily="18" charset="0"/>
              </a:rPr>
              <a:t>(Fragaria ×ananassa</a:t>
            </a:r>
            <a:r>
              <a:rPr lang="es-EC" sz="2000" dirty="0">
                <a:latin typeface="Times New Roman" panose="02020603050405020304" pitchFamily="18" charset="0"/>
                <a:cs typeface="Times New Roman" panose="02020603050405020304" pitchFamily="18" charset="0"/>
              </a:rPr>
              <a:t>) variedad festival</a:t>
            </a:r>
          </a:p>
        </p:txBody>
      </p:sp>
      <p:pic>
        <p:nvPicPr>
          <p:cNvPr id="6" name="Imagen 5"/>
          <p:cNvPicPr/>
          <p:nvPr/>
        </p:nvPicPr>
        <p:blipFill rotWithShape="1">
          <a:blip r:embed="rId2"/>
          <a:srcRect l="35610" t="42057" r="49819" b="20531"/>
          <a:stretch/>
        </p:blipFill>
        <p:spPr bwMode="auto">
          <a:xfrm>
            <a:off x="3384479" y="2420888"/>
            <a:ext cx="2313409" cy="2415262"/>
          </a:xfrm>
          <a:prstGeom prst="rect">
            <a:avLst/>
          </a:prstGeom>
          <a:ln>
            <a:noFill/>
          </a:ln>
          <a:effectLst>
            <a:softEdge rad="112500"/>
          </a:effectLst>
          <a:extLst>
            <a:ext uri="{53640926-AAD7-44D8-BBD7-CCE9431645EC}">
              <a14:shadowObscured xmlns:a14="http://schemas.microsoft.com/office/drawing/2010/main"/>
            </a:ext>
          </a:extLst>
        </p:spPr>
      </p:pic>
      <p:sp>
        <p:nvSpPr>
          <p:cNvPr id="7" name="Rectángulo 6"/>
          <p:cNvSpPr/>
          <p:nvPr/>
        </p:nvSpPr>
        <p:spPr>
          <a:xfrm>
            <a:off x="199141" y="1977906"/>
            <a:ext cx="2736303" cy="13070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smtClean="0"/>
          </a:p>
          <a:p>
            <a:pPr algn="just"/>
            <a:endParaRPr lang="es-EC" dirty="0">
              <a:latin typeface="Times New Roman" panose="02020603050405020304" pitchFamily="18" charset="0"/>
              <a:cs typeface="Times New Roman" panose="02020603050405020304" pitchFamily="18" charset="0"/>
            </a:endParaRPr>
          </a:p>
          <a:p>
            <a:pPr algn="just"/>
            <a:r>
              <a:rPr lang="es-EC" dirty="0" smtClean="0">
                <a:latin typeface="Times New Roman" panose="02020603050405020304" pitchFamily="18" charset="0"/>
                <a:cs typeface="Times New Roman" panose="02020603050405020304" pitchFamily="18" charset="0"/>
              </a:rPr>
              <a:t>Temperatura vs Germinación (%)</a:t>
            </a:r>
          </a:p>
          <a:p>
            <a:pPr algn="just"/>
            <a:r>
              <a:rPr lang="es-EC" dirty="0" smtClean="0">
                <a:latin typeface="Times New Roman" panose="02020603050405020304" pitchFamily="18" charset="0"/>
                <a:cs typeface="Times New Roman" panose="02020603050405020304" pitchFamily="18" charset="0"/>
              </a:rPr>
              <a:t>R= 0,46 ; p=</a:t>
            </a:r>
            <a:r>
              <a:rPr lang="es-EC" dirty="0">
                <a:latin typeface="Times New Roman" panose="02020603050405020304" pitchFamily="18" charset="0"/>
                <a:cs typeface="Times New Roman" panose="02020603050405020304" pitchFamily="18" charset="0"/>
              </a:rPr>
              <a:t>1,9 × 10</a:t>
            </a:r>
            <a:r>
              <a:rPr lang="es-EC" baseline="30000" dirty="0">
                <a:latin typeface="Times New Roman" panose="02020603050405020304" pitchFamily="18" charset="0"/>
                <a:cs typeface="Times New Roman" panose="02020603050405020304" pitchFamily="18" charset="0"/>
              </a:rPr>
              <a:t>-5</a:t>
            </a:r>
            <a:endParaRPr lang="es-EC" dirty="0" smtClean="0">
              <a:latin typeface="Times New Roman" panose="02020603050405020304" pitchFamily="18" charset="0"/>
              <a:cs typeface="Times New Roman" panose="02020603050405020304" pitchFamily="18" charset="0"/>
            </a:endParaRPr>
          </a:p>
          <a:p>
            <a:pPr algn="just"/>
            <a:r>
              <a:rPr lang="es-EC" dirty="0" smtClean="0">
                <a:latin typeface="Times New Roman" panose="02020603050405020304" pitchFamily="18" charset="0"/>
                <a:cs typeface="Times New Roman" panose="02020603050405020304" pitchFamily="18" charset="0"/>
              </a:rPr>
              <a:t>&gt;T (°C) &lt; germinación (%)  </a:t>
            </a:r>
            <a:endParaRPr lang="es-EC" dirty="0">
              <a:latin typeface="Times New Roman" panose="02020603050405020304" pitchFamily="18" charset="0"/>
              <a:cs typeface="Times New Roman" panose="02020603050405020304" pitchFamily="18" charset="0"/>
            </a:endParaRPr>
          </a:p>
          <a:p>
            <a:pPr algn="ctr"/>
            <a:endParaRPr lang="es-EC" dirty="0" smtClean="0"/>
          </a:p>
          <a:p>
            <a:pPr algn="ctr"/>
            <a:endParaRPr lang="es-EC" dirty="0"/>
          </a:p>
        </p:txBody>
      </p:sp>
      <p:sp>
        <p:nvSpPr>
          <p:cNvPr id="8" name="Rectángulo 7"/>
          <p:cNvSpPr/>
          <p:nvPr/>
        </p:nvSpPr>
        <p:spPr>
          <a:xfrm>
            <a:off x="179705" y="4193309"/>
            <a:ext cx="3024143" cy="154517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C" dirty="0" smtClean="0">
                <a:latin typeface="Times New Roman" panose="02020603050405020304" pitchFamily="18" charset="0"/>
                <a:cs typeface="Times New Roman" panose="02020603050405020304" pitchFamily="18" charset="0"/>
              </a:rPr>
              <a:t>Luz PAR vs Germinación (%)</a:t>
            </a:r>
          </a:p>
          <a:p>
            <a:pPr algn="just"/>
            <a:r>
              <a:rPr lang="es-EC" dirty="0" smtClean="0">
                <a:latin typeface="Times New Roman" panose="02020603050405020304" pitchFamily="18" charset="0"/>
                <a:cs typeface="Times New Roman" panose="02020603050405020304" pitchFamily="18" charset="0"/>
              </a:rPr>
              <a:t>R= 0,28 ; p=</a:t>
            </a:r>
            <a:r>
              <a:rPr lang="es-EC" dirty="0">
                <a:latin typeface="Times New Roman" panose="02020603050405020304" pitchFamily="18" charset="0"/>
                <a:cs typeface="Times New Roman" panose="02020603050405020304" pitchFamily="18" charset="0"/>
              </a:rPr>
              <a:t>0,01</a:t>
            </a:r>
            <a:endParaRPr lang="es-EC" dirty="0" smtClean="0">
              <a:latin typeface="Times New Roman" panose="02020603050405020304" pitchFamily="18" charset="0"/>
              <a:cs typeface="Times New Roman" panose="02020603050405020304" pitchFamily="18" charset="0"/>
            </a:endParaRPr>
          </a:p>
          <a:p>
            <a:pPr algn="just"/>
            <a:r>
              <a:rPr lang="es-EC" dirty="0" smtClean="0">
                <a:latin typeface="Times New Roman" panose="02020603050405020304" pitchFamily="18" charset="0"/>
                <a:cs typeface="Times New Roman" panose="02020603050405020304" pitchFamily="18" charset="0"/>
              </a:rPr>
              <a:t>&lt; Luz PAR &gt; Germinación (%)</a:t>
            </a:r>
            <a:endParaRPr lang="es-EC" dirty="0">
              <a:latin typeface="Times New Roman" panose="02020603050405020304" pitchFamily="18" charset="0"/>
              <a:cs typeface="Times New Roman" panose="02020603050405020304" pitchFamily="18" charset="0"/>
            </a:endParaRPr>
          </a:p>
        </p:txBody>
      </p:sp>
      <p:sp>
        <p:nvSpPr>
          <p:cNvPr id="9" name="Rectángulo 8"/>
          <p:cNvSpPr/>
          <p:nvPr/>
        </p:nvSpPr>
        <p:spPr>
          <a:xfrm>
            <a:off x="6156176" y="1977906"/>
            <a:ext cx="2736304" cy="13070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dirty="0" smtClean="0">
                <a:latin typeface="Times New Roman" panose="02020603050405020304" pitchFamily="18" charset="0"/>
                <a:cs typeface="Times New Roman" panose="02020603050405020304" pitchFamily="18" charset="0"/>
              </a:rPr>
              <a:t>Humedad Relativa vs Germinación (%)</a:t>
            </a:r>
          </a:p>
          <a:p>
            <a:pPr algn="just"/>
            <a:r>
              <a:rPr lang="es-EC" dirty="0" smtClean="0">
                <a:latin typeface="Times New Roman" panose="02020603050405020304" pitchFamily="18" charset="0"/>
                <a:cs typeface="Times New Roman" panose="02020603050405020304" pitchFamily="18" charset="0"/>
              </a:rPr>
              <a:t>R=-0,29 ; p=</a:t>
            </a:r>
            <a:r>
              <a:rPr lang="es-EC" dirty="0">
                <a:latin typeface="Times New Roman" panose="02020603050405020304" pitchFamily="18" charset="0"/>
                <a:cs typeface="Times New Roman" panose="02020603050405020304" pitchFamily="18" charset="0"/>
              </a:rPr>
              <a:t>0,01</a:t>
            </a:r>
            <a:endParaRPr lang="es-EC" dirty="0" smtClean="0">
              <a:latin typeface="Times New Roman" panose="02020603050405020304" pitchFamily="18" charset="0"/>
              <a:cs typeface="Times New Roman" panose="02020603050405020304" pitchFamily="18" charset="0"/>
            </a:endParaRPr>
          </a:p>
          <a:p>
            <a:pPr algn="just"/>
            <a:r>
              <a:rPr lang="es-EC" dirty="0" smtClean="0">
                <a:latin typeface="Times New Roman" panose="02020603050405020304" pitchFamily="18" charset="0"/>
                <a:cs typeface="Times New Roman" panose="02020603050405020304" pitchFamily="18" charset="0"/>
              </a:rPr>
              <a:t>&gt;HR &lt; Germinación (%)</a:t>
            </a:r>
            <a:endParaRPr lang="es-EC" dirty="0">
              <a:latin typeface="Times New Roman" panose="02020603050405020304" pitchFamily="18" charset="0"/>
              <a:cs typeface="Times New Roman" panose="02020603050405020304" pitchFamily="18" charset="0"/>
            </a:endParaRPr>
          </a:p>
        </p:txBody>
      </p:sp>
      <p:sp>
        <p:nvSpPr>
          <p:cNvPr id="10" name="Rectángulo 9"/>
          <p:cNvSpPr/>
          <p:nvPr/>
        </p:nvSpPr>
        <p:spPr>
          <a:xfrm>
            <a:off x="6151549" y="4077072"/>
            <a:ext cx="2736304" cy="177765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C" dirty="0" smtClean="0">
                <a:latin typeface="Times New Roman" panose="02020603050405020304" pitchFamily="18" charset="0"/>
                <a:cs typeface="Times New Roman" panose="02020603050405020304" pitchFamily="18" charset="0"/>
              </a:rPr>
              <a:t>Radiación UV vs Germinación (%)</a:t>
            </a:r>
          </a:p>
          <a:p>
            <a:pPr algn="just"/>
            <a:r>
              <a:rPr lang="es-EC" dirty="0" smtClean="0">
                <a:latin typeface="Times New Roman" panose="02020603050405020304" pitchFamily="18" charset="0"/>
                <a:cs typeface="Times New Roman" panose="02020603050405020304" pitchFamily="18" charset="0"/>
              </a:rPr>
              <a:t>R= 0,34 ; p=</a:t>
            </a:r>
            <a:r>
              <a:rPr lang="es-EC" dirty="0">
                <a:latin typeface="Times New Roman" panose="02020603050405020304" pitchFamily="18" charset="0"/>
                <a:cs typeface="Times New Roman" panose="02020603050405020304" pitchFamily="18" charset="0"/>
              </a:rPr>
              <a:t>1,8×10</a:t>
            </a:r>
            <a:r>
              <a:rPr lang="es-EC" baseline="30000" dirty="0">
                <a:latin typeface="Times New Roman" panose="02020603050405020304" pitchFamily="18" charset="0"/>
                <a:cs typeface="Times New Roman" panose="02020603050405020304" pitchFamily="18" charset="0"/>
              </a:rPr>
              <a:t>-3</a:t>
            </a:r>
            <a:endParaRPr lang="es-EC" dirty="0" smtClean="0">
              <a:latin typeface="Times New Roman" panose="02020603050405020304" pitchFamily="18" charset="0"/>
              <a:cs typeface="Times New Roman" panose="02020603050405020304" pitchFamily="18" charset="0"/>
            </a:endParaRPr>
          </a:p>
          <a:p>
            <a:pPr algn="just"/>
            <a:r>
              <a:rPr lang="es-EC" dirty="0" smtClean="0">
                <a:latin typeface="Times New Roman" panose="02020603050405020304" pitchFamily="18" charset="0"/>
                <a:cs typeface="Times New Roman" panose="02020603050405020304" pitchFamily="18" charset="0"/>
              </a:rPr>
              <a:t>&lt;Radiación UV &gt; Germinación (%)</a:t>
            </a:r>
            <a:endParaRPr lang="es-EC" dirty="0">
              <a:latin typeface="Times New Roman" panose="02020603050405020304" pitchFamily="18" charset="0"/>
              <a:cs typeface="Times New Roman" panose="02020603050405020304" pitchFamily="18" charset="0"/>
            </a:endParaRPr>
          </a:p>
        </p:txBody>
      </p:sp>
      <p:cxnSp>
        <p:nvCxnSpPr>
          <p:cNvPr id="15" name="Conector recto de flecha 14"/>
          <p:cNvCxnSpPr>
            <a:endCxn id="7" idx="3"/>
          </p:cNvCxnSpPr>
          <p:nvPr/>
        </p:nvCxnSpPr>
        <p:spPr>
          <a:xfrm flipH="1" flipV="1">
            <a:off x="2935444" y="2631445"/>
            <a:ext cx="556436" cy="1207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flipV="1">
            <a:off x="5508104" y="2631446"/>
            <a:ext cx="615599" cy="8673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a:off x="5508104" y="3628519"/>
            <a:ext cx="638819" cy="1337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a:endCxn id="8" idx="3"/>
          </p:cNvCxnSpPr>
          <p:nvPr/>
        </p:nvCxnSpPr>
        <p:spPr>
          <a:xfrm flipH="1">
            <a:off x="3203848" y="3839076"/>
            <a:ext cx="288032" cy="1126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17 Imagen"/>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8995" y="5942706"/>
            <a:ext cx="2338446" cy="648072"/>
          </a:xfrm>
          <a:prstGeom prst="rect">
            <a:avLst/>
          </a:prstGeom>
          <a:noFill/>
          <a:ln>
            <a:noFill/>
          </a:ln>
        </p:spPr>
      </p:pic>
    </p:spTree>
    <p:extLst>
      <p:ext uri="{BB962C8B-B14F-4D97-AF65-F5344CB8AC3E}">
        <p14:creationId xmlns:p14="http://schemas.microsoft.com/office/powerpoint/2010/main" val="38983948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920481" y="0"/>
            <a:ext cx="8229600" cy="7647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EC" sz="2400" b="1" dirty="0" smtClean="0">
                <a:latin typeface="Times New Roman" panose="02020603050405020304" pitchFamily="18" charset="0"/>
                <a:cs typeface="Times New Roman" panose="02020603050405020304" pitchFamily="18" charset="0"/>
              </a:rPr>
              <a:t>CONCLUSIONES </a:t>
            </a:r>
            <a:endParaRPr lang="es-EC" sz="2400" b="1" dirty="0">
              <a:latin typeface="Times New Roman" panose="02020603050405020304" pitchFamily="18" charset="0"/>
              <a:cs typeface="Times New Roman" panose="02020603050405020304" pitchFamily="18" charset="0"/>
            </a:endParaRPr>
          </a:p>
        </p:txBody>
      </p:sp>
      <p:sp>
        <p:nvSpPr>
          <p:cNvPr id="5" name="Rectángulo 4"/>
          <p:cNvSpPr/>
          <p:nvPr/>
        </p:nvSpPr>
        <p:spPr>
          <a:xfrm>
            <a:off x="5868144" y="1124744"/>
            <a:ext cx="2808312" cy="316835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s-EC" dirty="0" smtClean="0">
                <a:latin typeface="Times New Roman" panose="02020603050405020304" pitchFamily="18" charset="0"/>
                <a:cs typeface="Times New Roman" panose="02020603050405020304" pitchFamily="18" charset="0"/>
              </a:rPr>
              <a:t>La mayor concentración de polen en frutilla</a:t>
            </a:r>
            <a:r>
              <a:rPr lang="es-EC" i="1" dirty="0" smtClean="0">
                <a:latin typeface="Times New Roman" panose="02020603050405020304" pitchFamily="18" charset="0"/>
                <a:cs typeface="Times New Roman" panose="02020603050405020304" pitchFamily="18" charset="0"/>
              </a:rPr>
              <a:t> (Fragaria × ananassa) </a:t>
            </a:r>
            <a:r>
              <a:rPr lang="es-EC" dirty="0" err="1" smtClean="0">
                <a:latin typeface="Times New Roman" panose="02020603050405020304" pitchFamily="18" charset="0"/>
                <a:cs typeface="Times New Roman" panose="02020603050405020304" pitchFamily="18" charset="0"/>
              </a:rPr>
              <a:t>var</a:t>
            </a:r>
            <a:r>
              <a:rPr lang="es-EC" dirty="0" smtClean="0">
                <a:latin typeface="Times New Roman" panose="02020603050405020304" pitchFamily="18" charset="0"/>
                <a:cs typeface="Times New Roman" panose="02020603050405020304" pitchFamily="18" charset="0"/>
              </a:rPr>
              <a:t>. Festival se presentó al comienzo de la floración de cada estolón, en el momento en que se encuentran alrededor del 10% de flores abiertas (Estadio 2) y los estambres presentan coloración amarillo intenso </a:t>
            </a:r>
            <a:endParaRPr lang="es-EC" i="1" dirty="0">
              <a:latin typeface="Times New Roman" panose="02020603050405020304" pitchFamily="18" charset="0"/>
              <a:cs typeface="Times New Roman" panose="02020603050405020304" pitchFamily="18" charset="0"/>
            </a:endParaRPr>
          </a:p>
        </p:txBody>
      </p:sp>
      <p:pic>
        <p:nvPicPr>
          <p:cNvPr id="7172" name="Picture 4" descr="Resultado de imagen para FLOR DE LA FRUTIL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068960"/>
            <a:ext cx="3960440" cy="23452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7" name="Conector recto de flecha 6"/>
          <p:cNvCxnSpPr>
            <a:endCxn id="5" idx="1"/>
          </p:cNvCxnSpPr>
          <p:nvPr/>
        </p:nvCxnSpPr>
        <p:spPr>
          <a:xfrm flipV="1">
            <a:off x="4499992" y="2708920"/>
            <a:ext cx="1368152" cy="1368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ángulo 11"/>
          <p:cNvSpPr/>
          <p:nvPr/>
        </p:nvSpPr>
        <p:spPr>
          <a:xfrm>
            <a:off x="467544" y="695003"/>
            <a:ext cx="1332148" cy="720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FASE 1</a:t>
            </a:r>
            <a:endParaRPr lang="es-EC" dirty="0"/>
          </a:p>
        </p:txBody>
      </p:sp>
      <p:pic>
        <p:nvPicPr>
          <p:cNvPr id="14" name="17 Imagen"/>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8995" y="5942706"/>
            <a:ext cx="2338446" cy="648072"/>
          </a:xfrm>
          <a:prstGeom prst="rect">
            <a:avLst/>
          </a:prstGeom>
          <a:noFill/>
          <a:ln>
            <a:noFill/>
          </a:ln>
        </p:spPr>
      </p:pic>
    </p:spTree>
    <p:extLst>
      <p:ext uri="{BB962C8B-B14F-4D97-AF65-F5344CB8AC3E}">
        <p14:creationId xmlns:p14="http://schemas.microsoft.com/office/powerpoint/2010/main" val="187812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920481" y="0"/>
            <a:ext cx="8229600" cy="7647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EC" sz="2400" b="1" dirty="0" smtClean="0">
                <a:latin typeface="Times New Roman" panose="02020603050405020304" pitchFamily="18" charset="0"/>
                <a:cs typeface="Times New Roman" panose="02020603050405020304" pitchFamily="18" charset="0"/>
              </a:rPr>
              <a:t>CONCLUSIONES </a:t>
            </a:r>
            <a:endParaRPr lang="es-EC" sz="2400" b="1" dirty="0">
              <a:latin typeface="Times New Roman" panose="02020603050405020304" pitchFamily="18" charset="0"/>
              <a:cs typeface="Times New Roman" panose="02020603050405020304" pitchFamily="18" charset="0"/>
            </a:endParaRPr>
          </a:p>
        </p:txBody>
      </p:sp>
      <p:pic>
        <p:nvPicPr>
          <p:cNvPr id="5" name="Picture 2" descr="Resultado de imagen para fre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04" y="2214576"/>
            <a:ext cx="2516582" cy="16593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ángulo 5"/>
          <p:cNvSpPr/>
          <p:nvPr/>
        </p:nvSpPr>
        <p:spPr>
          <a:xfrm>
            <a:off x="2131522" y="215923"/>
            <a:ext cx="4597473" cy="17300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just"/>
            <a:r>
              <a:rPr lang="es-EC" dirty="0" smtClean="0">
                <a:latin typeface="Times New Roman" panose="02020603050405020304" pitchFamily="18" charset="0"/>
                <a:cs typeface="Times New Roman" panose="02020603050405020304" pitchFamily="18" charset="0"/>
              </a:rPr>
              <a:t>El porcentaje de germinación </a:t>
            </a:r>
            <a:r>
              <a:rPr lang="es-EC" i="1" dirty="0" smtClean="0">
                <a:latin typeface="Times New Roman" panose="02020603050405020304" pitchFamily="18" charset="0"/>
                <a:cs typeface="Times New Roman" panose="02020603050405020304" pitchFamily="18" charset="0"/>
              </a:rPr>
              <a:t>in vitro</a:t>
            </a:r>
            <a:r>
              <a:rPr lang="es-EC" dirty="0" smtClean="0">
                <a:latin typeface="Times New Roman" panose="02020603050405020304" pitchFamily="18" charset="0"/>
                <a:cs typeface="Times New Roman" panose="02020603050405020304" pitchFamily="18" charset="0"/>
              </a:rPr>
              <a:t> (43,33%) se presentó con 200</a:t>
            </a:r>
            <a:r>
              <a:rPr lang="es-EC" dirty="0"/>
              <a:t> mg.L</a:t>
            </a:r>
            <a:r>
              <a:rPr lang="es-EC" baseline="30000" dirty="0"/>
              <a:t>-1</a:t>
            </a:r>
            <a:endParaRPr lang="es-EC" dirty="0"/>
          </a:p>
          <a:p>
            <a:pPr algn="just"/>
            <a:r>
              <a:rPr lang="es-EC" dirty="0" smtClean="0">
                <a:latin typeface="Times New Roman" panose="02020603050405020304" pitchFamily="18" charset="0"/>
                <a:cs typeface="Times New Roman" panose="02020603050405020304" pitchFamily="18" charset="0"/>
              </a:rPr>
              <a:t>de ácido bórico con una temperatura de 24,25 °C, 34% Humedad Relativa, 23,82 µmol de Radiación UV y 1463,33 </a:t>
            </a:r>
            <a:r>
              <a:rPr lang="es-EC" dirty="0">
                <a:latin typeface="Times New Roman" panose="02020603050405020304" pitchFamily="18" charset="0"/>
                <a:cs typeface="Times New Roman" panose="02020603050405020304" pitchFamily="18" charset="0"/>
              </a:rPr>
              <a:t>µmol.m</a:t>
            </a:r>
            <a:r>
              <a:rPr lang="es-EC" baseline="30000" dirty="0">
                <a:latin typeface="Times New Roman" panose="02020603050405020304" pitchFamily="18" charset="0"/>
                <a:cs typeface="Times New Roman" panose="02020603050405020304" pitchFamily="18" charset="0"/>
              </a:rPr>
              <a:t>-2</a:t>
            </a:r>
            <a:r>
              <a:rPr lang="es-EC" dirty="0">
                <a:latin typeface="Times New Roman" panose="02020603050405020304" pitchFamily="18" charset="0"/>
                <a:cs typeface="Times New Roman" panose="02020603050405020304" pitchFamily="18" charset="0"/>
              </a:rPr>
              <a:t>s</a:t>
            </a:r>
            <a:r>
              <a:rPr lang="es-EC" baseline="30000" dirty="0">
                <a:latin typeface="Times New Roman" panose="02020603050405020304" pitchFamily="18" charset="0"/>
                <a:cs typeface="Times New Roman" panose="02020603050405020304" pitchFamily="18" charset="0"/>
              </a:rPr>
              <a:t>-1</a:t>
            </a:r>
            <a:endParaRPr lang="es-EC" dirty="0">
              <a:latin typeface="Times New Roman" panose="02020603050405020304" pitchFamily="18" charset="0"/>
              <a:cs typeface="Times New Roman" panose="02020603050405020304" pitchFamily="18" charset="0"/>
            </a:endParaRPr>
          </a:p>
          <a:p>
            <a:pPr algn="just"/>
            <a:r>
              <a:rPr lang="es-EC" dirty="0" smtClean="0">
                <a:latin typeface="Times New Roman" panose="02020603050405020304" pitchFamily="18" charset="0"/>
                <a:cs typeface="Times New Roman" panose="02020603050405020304" pitchFamily="18" charset="0"/>
              </a:rPr>
              <a:t>de Luz PAR (11am)</a:t>
            </a:r>
            <a:endParaRPr lang="es-EC" dirty="0">
              <a:latin typeface="Times New Roman" panose="02020603050405020304" pitchFamily="18" charset="0"/>
              <a:cs typeface="Times New Roman" panose="02020603050405020304" pitchFamily="18" charset="0"/>
            </a:endParaRPr>
          </a:p>
        </p:txBody>
      </p:sp>
      <p:sp>
        <p:nvSpPr>
          <p:cNvPr id="7" name="Rectángulo 6"/>
          <p:cNvSpPr/>
          <p:nvPr/>
        </p:nvSpPr>
        <p:spPr>
          <a:xfrm>
            <a:off x="5552408" y="2214576"/>
            <a:ext cx="3003447" cy="122413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s-EC" dirty="0" smtClean="0">
                <a:latin typeface="Times New Roman" panose="02020603050405020304" pitchFamily="18" charset="0"/>
                <a:cs typeface="Times New Roman" panose="02020603050405020304" pitchFamily="18" charset="0"/>
              </a:rPr>
              <a:t>No se evidenció diferencias significativas a las 2 y 4 horas de germinación</a:t>
            </a:r>
            <a:endParaRPr lang="es-EC" dirty="0">
              <a:latin typeface="Times New Roman" panose="02020603050405020304" pitchFamily="18" charset="0"/>
              <a:cs typeface="Times New Roman" panose="02020603050405020304" pitchFamily="18" charset="0"/>
            </a:endParaRPr>
          </a:p>
        </p:txBody>
      </p:sp>
      <p:sp>
        <p:nvSpPr>
          <p:cNvPr id="8" name="Rectángulo 7"/>
          <p:cNvSpPr/>
          <p:nvPr/>
        </p:nvSpPr>
        <p:spPr>
          <a:xfrm>
            <a:off x="4644008" y="3707361"/>
            <a:ext cx="4248472" cy="166585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just"/>
            <a:r>
              <a:rPr lang="es-EC" dirty="0" smtClean="0">
                <a:latin typeface="Times New Roman" panose="02020603050405020304" pitchFamily="18" charset="0"/>
                <a:cs typeface="Times New Roman" panose="02020603050405020304" pitchFamily="18" charset="0"/>
              </a:rPr>
              <a:t>Se presentó mayor longitud de tubo polínico (88,27 µm) </a:t>
            </a:r>
            <a:r>
              <a:rPr lang="es-EC" smtClean="0">
                <a:latin typeface="Times New Roman" panose="02020603050405020304" pitchFamily="18" charset="0"/>
                <a:cs typeface="Times New Roman" panose="02020603050405020304" pitchFamily="18" charset="0"/>
              </a:rPr>
              <a:t>con 100 </a:t>
            </a:r>
            <a:r>
              <a:rPr lang="es-EC" smtClean="0"/>
              <a:t>mg.L</a:t>
            </a:r>
            <a:r>
              <a:rPr lang="es-EC" baseline="30000" smtClean="0"/>
              <a:t>-1</a:t>
            </a:r>
            <a:r>
              <a:rPr lang="es-EC" smtClean="0"/>
              <a:t> </a:t>
            </a:r>
            <a:r>
              <a:rPr lang="es-EC" dirty="0" smtClean="0">
                <a:latin typeface="Times New Roman" panose="02020603050405020304" pitchFamily="18" charset="0"/>
                <a:cs typeface="Times New Roman" panose="02020603050405020304" pitchFamily="18" charset="0"/>
              </a:rPr>
              <a:t>de ácido bórico con las condiciones climáticas que se registraron a las 14 pm ( 22,04 °C, 39 % de Humedad Relativa, 3,83  µmol de Radiación UV y 210 </a:t>
            </a:r>
            <a:r>
              <a:rPr lang="es-EC" dirty="0">
                <a:latin typeface="Times New Roman" panose="02020603050405020304" pitchFamily="18" charset="0"/>
                <a:cs typeface="Times New Roman" panose="02020603050405020304" pitchFamily="18" charset="0"/>
              </a:rPr>
              <a:t>µmol.m</a:t>
            </a:r>
            <a:r>
              <a:rPr lang="es-EC" baseline="30000" dirty="0">
                <a:latin typeface="Times New Roman" panose="02020603050405020304" pitchFamily="18" charset="0"/>
                <a:cs typeface="Times New Roman" panose="02020603050405020304" pitchFamily="18" charset="0"/>
              </a:rPr>
              <a:t>-2</a:t>
            </a:r>
            <a:r>
              <a:rPr lang="es-EC" dirty="0">
                <a:latin typeface="Times New Roman" panose="02020603050405020304" pitchFamily="18" charset="0"/>
                <a:cs typeface="Times New Roman" panose="02020603050405020304" pitchFamily="18" charset="0"/>
              </a:rPr>
              <a:t>s</a:t>
            </a:r>
            <a:r>
              <a:rPr lang="es-EC" baseline="30000" dirty="0">
                <a:latin typeface="Times New Roman" panose="02020603050405020304" pitchFamily="18" charset="0"/>
                <a:cs typeface="Times New Roman" panose="02020603050405020304" pitchFamily="18" charset="0"/>
              </a:rPr>
              <a:t>-1</a:t>
            </a:r>
            <a:endParaRPr lang="es-EC" dirty="0">
              <a:latin typeface="Times New Roman" panose="02020603050405020304" pitchFamily="18" charset="0"/>
              <a:cs typeface="Times New Roman" panose="02020603050405020304" pitchFamily="18" charset="0"/>
            </a:endParaRPr>
          </a:p>
        </p:txBody>
      </p:sp>
      <p:sp>
        <p:nvSpPr>
          <p:cNvPr id="9" name="Rectángulo 8"/>
          <p:cNvSpPr/>
          <p:nvPr/>
        </p:nvSpPr>
        <p:spPr>
          <a:xfrm>
            <a:off x="671901" y="4222292"/>
            <a:ext cx="3684075" cy="19430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just"/>
            <a:r>
              <a:rPr lang="es-EC" dirty="0" smtClean="0">
                <a:latin typeface="Times New Roman" panose="02020603050405020304" pitchFamily="18" charset="0"/>
                <a:cs typeface="Times New Roman" panose="02020603050405020304" pitchFamily="18" charset="0"/>
              </a:rPr>
              <a:t>El tratamiento que presentó mayor diámetro de polen (27,59 µm) fue 100 </a:t>
            </a:r>
            <a:r>
              <a:rPr lang="es-EC" dirty="0" smtClean="0"/>
              <a:t>mg.L</a:t>
            </a:r>
            <a:r>
              <a:rPr lang="es-EC" baseline="30000" dirty="0" smtClean="0"/>
              <a:t>-1</a:t>
            </a:r>
            <a:r>
              <a:rPr lang="es-EC" dirty="0" smtClean="0"/>
              <a:t> </a:t>
            </a:r>
            <a:r>
              <a:rPr lang="es-EC" dirty="0" smtClean="0">
                <a:latin typeface="Times New Roman" panose="02020603050405020304" pitchFamily="18" charset="0"/>
                <a:cs typeface="Times New Roman" panose="02020603050405020304" pitchFamily="18" charset="0"/>
              </a:rPr>
              <a:t>de Borón con 21,36 °C de temperatura, 32,03 % de Humedad Relativa,22,03 µmol de radiación UV y 1069,3 </a:t>
            </a:r>
            <a:r>
              <a:rPr lang="es-EC" dirty="0">
                <a:latin typeface="Times New Roman" panose="02020603050405020304" pitchFamily="18" charset="0"/>
                <a:cs typeface="Times New Roman" panose="02020603050405020304" pitchFamily="18" charset="0"/>
              </a:rPr>
              <a:t>µmol.m</a:t>
            </a:r>
            <a:r>
              <a:rPr lang="es-EC" baseline="30000" dirty="0">
                <a:latin typeface="Times New Roman" panose="02020603050405020304" pitchFamily="18" charset="0"/>
                <a:cs typeface="Times New Roman" panose="02020603050405020304" pitchFamily="18" charset="0"/>
              </a:rPr>
              <a:t>-2</a:t>
            </a:r>
            <a:r>
              <a:rPr lang="es-EC" dirty="0">
                <a:latin typeface="Times New Roman" panose="02020603050405020304" pitchFamily="18" charset="0"/>
                <a:cs typeface="Times New Roman" panose="02020603050405020304" pitchFamily="18" charset="0"/>
              </a:rPr>
              <a:t>s</a:t>
            </a:r>
            <a:r>
              <a:rPr lang="es-EC" baseline="30000" dirty="0">
                <a:latin typeface="Times New Roman" panose="02020603050405020304" pitchFamily="18" charset="0"/>
                <a:cs typeface="Times New Roman" panose="02020603050405020304" pitchFamily="18" charset="0"/>
              </a:rPr>
              <a:t>-1</a:t>
            </a:r>
            <a:endParaRPr lang="es-EC" dirty="0">
              <a:latin typeface="Times New Roman" panose="02020603050405020304" pitchFamily="18" charset="0"/>
              <a:cs typeface="Times New Roman" panose="02020603050405020304" pitchFamily="18" charset="0"/>
            </a:endParaRPr>
          </a:p>
          <a:p>
            <a:pPr algn="just"/>
            <a:r>
              <a:rPr lang="es-EC" dirty="0" smtClean="0">
                <a:latin typeface="Times New Roman" panose="02020603050405020304" pitchFamily="18" charset="0"/>
                <a:cs typeface="Times New Roman" panose="02020603050405020304" pitchFamily="18" charset="0"/>
              </a:rPr>
              <a:t> (11 am)</a:t>
            </a:r>
            <a:endParaRPr lang="es-EC" dirty="0">
              <a:latin typeface="Times New Roman" panose="02020603050405020304" pitchFamily="18" charset="0"/>
              <a:cs typeface="Times New Roman" panose="02020603050405020304" pitchFamily="18" charset="0"/>
            </a:endParaRPr>
          </a:p>
        </p:txBody>
      </p:sp>
      <p:sp>
        <p:nvSpPr>
          <p:cNvPr id="10" name="Rectángulo 9"/>
          <p:cNvSpPr/>
          <p:nvPr/>
        </p:nvSpPr>
        <p:spPr>
          <a:xfrm>
            <a:off x="369977" y="215923"/>
            <a:ext cx="1332148" cy="720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FASE 2</a:t>
            </a:r>
            <a:endParaRPr lang="es-EC" dirty="0"/>
          </a:p>
        </p:txBody>
      </p:sp>
      <p:cxnSp>
        <p:nvCxnSpPr>
          <p:cNvPr id="13" name="Conector recto de flecha 12"/>
          <p:cNvCxnSpPr/>
          <p:nvPr/>
        </p:nvCxnSpPr>
        <p:spPr>
          <a:xfrm flipV="1">
            <a:off x="2733961" y="2060848"/>
            <a:ext cx="973943" cy="813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a:endCxn id="7" idx="1"/>
          </p:cNvCxnSpPr>
          <p:nvPr/>
        </p:nvCxnSpPr>
        <p:spPr>
          <a:xfrm flipV="1">
            <a:off x="2733961" y="2826644"/>
            <a:ext cx="2818447" cy="47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a:off x="2733961" y="2908000"/>
            <a:ext cx="1766031" cy="12823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a:off x="2536261" y="2568339"/>
            <a:ext cx="505891" cy="1598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17 Imagen"/>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8995" y="5942706"/>
            <a:ext cx="2338446" cy="648072"/>
          </a:xfrm>
          <a:prstGeom prst="rect">
            <a:avLst/>
          </a:prstGeom>
          <a:noFill/>
          <a:ln>
            <a:noFill/>
          </a:ln>
        </p:spPr>
      </p:pic>
    </p:spTree>
    <p:extLst>
      <p:ext uri="{BB962C8B-B14F-4D97-AF65-F5344CB8AC3E}">
        <p14:creationId xmlns:p14="http://schemas.microsoft.com/office/powerpoint/2010/main" val="335375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920481" y="0"/>
            <a:ext cx="8229600" cy="7647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EC" sz="2400" b="1" dirty="0" smtClean="0">
                <a:latin typeface="Times New Roman" panose="02020603050405020304" pitchFamily="18" charset="0"/>
                <a:cs typeface="Times New Roman" panose="02020603050405020304" pitchFamily="18" charset="0"/>
              </a:rPr>
              <a:t>RECOMENDACIONES </a:t>
            </a:r>
            <a:endParaRPr lang="es-EC" sz="2400" b="1" dirty="0">
              <a:latin typeface="Times New Roman" panose="02020603050405020304" pitchFamily="18" charset="0"/>
              <a:cs typeface="Times New Roman" panose="02020603050405020304" pitchFamily="18" charset="0"/>
            </a:endParaRPr>
          </a:p>
        </p:txBody>
      </p:sp>
      <p:sp>
        <p:nvSpPr>
          <p:cNvPr id="5" name="Rectángulo 4"/>
          <p:cNvSpPr/>
          <p:nvPr/>
        </p:nvSpPr>
        <p:spPr>
          <a:xfrm>
            <a:off x="509710" y="665832"/>
            <a:ext cx="8040095" cy="165618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s-EC" dirty="0" smtClean="0">
                <a:latin typeface="Times New Roman" panose="02020603050405020304" pitchFamily="18" charset="0"/>
                <a:cs typeface="Times New Roman" panose="02020603050405020304" pitchFamily="18" charset="0"/>
              </a:rPr>
              <a:t>Se recomienda aplicar fertilizantes a base de boro en  la fase reproductiva, es decir al comienzo de la floración de los estolones, en donde las anteras presentan coloración amarilla intensa, estos requerimientos aumentan  a 60 ppm  en este estadio, de esta manera se asegura una polinización efectiva y junto con ello mayor germinación de polen asegurando la fecundación, formación y amarre del fruto. </a:t>
            </a:r>
          </a:p>
          <a:p>
            <a:pPr algn="ctr"/>
            <a:endParaRPr lang="es-EC" dirty="0" smtClean="0">
              <a:latin typeface="Times New Roman" panose="02020603050405020304" pitchFamily="18" charset="0"/>
              <a:cs typeface="Times New Roman" panose="02020603050405020304" pitchFamily="18" charset="0"/>
            </a:endParaRPr>
          </a:p>
        </p:txBody>
      </p:sp>
      <p:sp>
        <p:nvSpPr>
          <p:cNvPr id="6" name="Rectángulo 5"/>
          <p:cNvSpPr/>
          <p:nvPr/>
        </p:nvSpPr>
        <p:spPr>
          <a:xfrm>
            <a:off x="516036" y="2542034"/>
            <a:ext cx="8048702" cy="1800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s-EC" dirty="0" smtClean="0">
                <a:latin typeface="Times New Roman" panose="02020603050405020304" pitchFamily="18" charset="0"/>
                <a:cs typeface="Times New Roman" panose="02020603050405020304" pitchFamily="18" charset="0"/>
              </a:rPr>
              <a:t>Para una germinación de polen óptima se recomienda usar ácido bórico con una concentración de 200 </a:t>
            </a:r>
            <a:r>
              <a:rPr lang="es-EC" dirty="0" smtClean="0"/>
              <a:t>mg.L</a:t>
            </a:r>
            <a:r>
              <a:rPr lang="es-EC" baseline="30000" dirty="0" smtClean="0"/>
              <a:t>-1</a:t>
            </a:r>
            <a:r>
              <a:rPr lang="es-EC" dirty="0" smtClean="0">
                <a:latin typeface="Times New Roman" panose="02020603050405020304" pitchFamily="18" charset="0"/>
                <a:cs typeface="Times New Roman" panose="02020603050405020304" pitchFamily="18" charset="0"/>
              </a:rPr>
              <a:t>tomando en consideración una temperatura de 24.25°C; 33,81% de humedad relativa; 23.82 μmol de radiación UV y 1463.33 umol.m</a:t>
            </a:r>
            <a:r>
              <a:rPr lang="es-EC" baseline="30000" dirty="0" smtClean="0">
                <a:latin typeface="Times New Roman" panose="02020603050405020304" pitchFamily="18" charset="0"/>
                <a:cs typeface="Times New Roman" panose="02020603050405020304" pitchFamily="18" charset="0"/>
              </a:rPr>
              <a:t>-2</a:t>
            </a:r>
            <a:r>
              <a:rPr lang="es-EC" dirty="0" smtClean="0">
                <a:latin typeface="Times New Roman" panose="02020603050405020304" pitchFamily="18" charset="0"/>
                <a:cs typeface="Times New Roman" panose="02020603050405020304" pitchFamily="18" charset="0"/>
              </a:rPr>
              <a:t>s</a:t>
            </a:r>
            <a:r>
              <a:rPr lang="es-EC" baseline="30000" dirty="0" smtClean="0">
                <a:latin typeface="Times New Roman" panose="02020603050405020304" pitchFamily="18" charset="0"/>
                <a:cs typeface="Times New Roman" panose="02020603050405020304" pitchFamily="18" charset="0"/>
              </a:rPr>
              <a:t>-1</a:t>
            </a:r>
            <a:r>
              <a:rPr lang="es-EC" dirty="0" smtClean="0">
                <a:latin typeface="Times New Roman" panose="02020603050405020304" pitchFamily="18" charset="0"/>
                <a:cs typeface="Times New Roman" panose="02020603050405020304" pitchFamily="18" charset="0"/>
              </a:rPr>
              <a:t> de Luz PAR, debido  a que las condiciones que se encuentran en el entorno afectan la germinación así como el desarrollo del tubo polínico, el éxito de una germinación elevada está en estimar las condiciones adecuadas a las cuales el polen crece. </a:t>
            </a:r>
            <a:endParaRPr lang="es-EC" dirty="0">
              <a:latin typeface="Times New Roman" panose="02020603050405020304" pitchFamily="18" charset="0"/>
              <a:cs typeface="Times New Roman" panose="02020603050405020304" pitchFamily="18" charset="0"/>
            </a:endParaRPr>
          </a:p>
        </p:txBody>
      </p:sp>
      <p:sp>
        <p:nvSpPr>
          <p:cNvPr id="7" name="Rectángulo 6"/>
          <p:cNvSpPr/>
          <p:nvPr/>
        </p:nvSpPr>
        <p:spPr>
          <a:xfrm>
            <a:off x="539551" y="4581128"/>
            <a:ext cx="8040095" cy="144016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s-EC" dirty="0">
                <a:latin typeface="Times New Roman" panose="02020603050405020304" pitchFamily="18" charset="0"/>
                <a:cs typeface="Times New Roman" panose="02020603050405020304" pitchFamily="18" charset="0"/>
              </a:rPr>
              <a:t>Es importante agregar sustancias azucaradas (sacarosa) en los órganos reproductivos </a:t>
            </a:r>
            <a:r>
              <a:rPr lang="es-EC" dirty="0" smtClean="0">
                <a:latin typeface="Times New Roman" panose="02020603050405020304" pitchFamily="18" charset="0"/>
                <a:cs typeface="Times New Roman" panose="02020603050405020304" pitchFamily="18" charset="0"/>
              </a:rPr>
              <a:t>(androceo</a:t>
            </a:r>
            <a:r>
              <a:rPr lang="es-EC" dirty="0">
                <a:latin typeface="Times New Roman" panose="02020603050405020304" pitchFamily="18" charset="0"/>
                <a:cs typeface="Times New Roman" panose="02020603050405020304" pitchFamily="18" charset="0"/>
              </a:rPr>
              <a:t>) cuando se inicie el proceso de polinización ya que a través de su incremento se asegura un crecimiento y desarrollo del grano del polen. </a:t>
            </a:r>
          </a:p>
        </p:txBody>
      </p:sp>
      <p:pic>
        <p:nvPicPr>
          <p:cNvPr id="8" name="17 Imagen"/>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28995" y="5942706"/>
            <a:ext cx="2338446" cy="648072"/>
          </a:xfrm>
          <a:prstGeom prst="rect">
            <a:avLst/>
          </a:prstGeom>
          <a:noFill/>
          <a:ln>
            <a:noFill/>
          </a:ln>
        </p:spPr>
      </p:pic>
    </p:spTree>
    <p:extLst>
      <p:ext uri="{BB962C8B-B14F-4D97-AF65-F5344CB8AC3E}">
        <p14:creationId xmlns:p14="http://schemas.microsoft.com/office/powerpoint/2010/main" val="423672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878904" y="116632"/>
            <a:ext cx="8229600" cy="642934"/>
          </a:xfrm>
          <a:noFill/>
          <a:ln>
            <a:noFill/>
            <a:miter lim="800000"/>
            <a:headEnd/>
            <a:tailEnd/>
          </a:ln>
        </p:spPr>
        <p:txBody>
          <a:bodyPr vert="horz" wrap="square" lIns="91440" tIns="45720" rIns="91440" bIns="45720" numCol="1" anchor="t" anchorCtr="0" compatLnSpc="1">
            <a:prstTxWarp prst="textNoShape">
              <a:avLst/>
            </a:prstTxWarp>
            <a:normAutofit/>
          </a:bodyPr>
          <a:lstStyle/>
          <a:p>
            <a:pPr algn="r"/>
            <a:r>
              <a:rPr lang="es-ES" sz="2400" b="1" dirty="0" smtClean="0">
                <a:latin typeface="Times New Roman" panose="02020603050405020304" pitchFamily="18" charset="0"/>
                <a:cs typeface="Times New Roman" panose="02020603050405020304" pitchFamily="18" charset="0"/>
              </a:rPr>
              <a:t>INTRODUCCIÓN </a:t>
            </a:r>
            <a:endParaRPr lang="es-ES" sz="2400" b="1" dirty="0">
              <a:latin typeface="Times New Roman" panose="02020603050405020304" pitchFamily="18" charset="0"/>
              <a:cs typeface="Times New Roman" panose="02020603050405020304" pitchFamily="18" charset="0"/>
            </a:endParaRPr>
          </a:p>
        </p:txBody>
      </p:sp>
      <p:pic>
        <p:nvPicPr>
          <p:cNvPr id="5" name="7 Imagen"/>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43410" y="6000766"/>
            <a:ext cx="2143140" cy="560691"/>
          </a:xfrm>
          <a:prstGeom prst="rect">
            <a:avLst/>
          </a:prstGeom>
          <a:noFill/>
          <a:ln>
            <a:noFill/>
          </a:ln>
        </p:spPr>
      </p:pic>
      <p:sp>
        <p:nvSpPr>
          <p:cNvPr id="7" name="Rectángulo 6"/>
          <p:cNvSpPr/>
          <p:nvPr/>
        </p:nvSpPr>
        <p:spPr>
          <a:xfrm>
            <a:off x="683568" y="50938"/>
            <a:ext cx="2016224" cy="56117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COMERCIALIZACIÓN</a:t>
            </a:r>
            <a:r>
              <a:rPr lang="es-EC" dirty="0" smtClean="0">
                <a:latin typeface="Times New Roman" panose="02020603050405020304" pitchFamily="18" charset="0"/>
                <a:cs typeface="Times New Roman" panose="02020603050405020304" pitchFamily="18" charset="0"/>
              </a:rPr>
              <a:t> </a:t>
            </a:r>
            <a:endParaRPr lang="es-EC" dirty="0">
              <a:latin typeface="Times New Roman" panose="02020603050405020304" pitchFamily="18" charset="0"/>
              <a:cs typeface="Times New Roman" panose="02020603050405020304" pitchFamily="18" charset="0"/>
            </a:endParaRPr>
          </a:p>
        </p:txBody>
      </p:sp>
      <p:pic>
        <p:nvPicPr>
          <p:cNvPr id="1026" name="Picture 2" descr="Resultado de imagen para división política del ecuad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1605"/>
            <a:ext cx="7217244" cy="538916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ector recto de flecha 7"/>
          <p:cNvCxnSpPr/>
          <p:nvPr/>
        </p:nvCxnSpPr>
        <p:spPr>
          <a:xfrm>
            <a:off x="4329363" y="2035143"/>
            <a:ext cx="2843102" cy="8652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Rectángulo 8"/>
          <p:cNvSpPr/>
          <p:nvPr/>
        </p:nvSpPr>
        <p:spPr>
          <a:xfrm>
            <a:off x="6983809" y="1834136"/>
            <a:ext cx="2023232" cy="179119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a:r>
              <a:rPr lang="es-ES" dirty="0" smtClean="0">
                <a:latin typeface="Times New Roman" panose="02020603050405020304" pitchFamily="18" charset="0"/>
                <a:cs typeface="Times New Roman" panose="02020603050405020304" pitchFamily="18" charset="0"/>
                <a:sym typeface="Wingdings" panose="05000000000000000000" pitchFamily="2" charset="2"/>
              </a:rPr>
              <a:t>Pichincha</a:t>
            </a:r>
          </a:p>
          <a:p>
            <a:pPr lvl="0" algn="just"/>
            <a:r>
              <a:rPr lang="es-ES" dirty="0" smtClean="0">
                <a:latin typeface="Times New Roman" panose="02020603050405020304" pitchFamily="18" charset="0"/>
                <a:cs typeface="Times New Roman" panose="02020603050405020304" pitchFamily="18" charset="0"/>
                <a:sym typeface="Wingdings" panose="05000000000000000000" pitchFamily="2" charset="2"/>
              </a:rPr>
              <a:t>Cusubamba</a:t>
            </a:r>
            <a:r>
              <a:rPr lang="es-ES" dirty="0">
                <a:latin typeface="Times New Roman" panose="02020603050405020304" pitchFamily="18" charset="0"/>
                <a:cs typeface="Times New Roman" panose="02020603050405020304" pitchFamily="18" charset="0"/>
                <a:sym typeface="Wingdings" panose="05000000000000000000" pitchFamily="2" charset="2"/>
              </a:rPr>
              <a:t>, Ascázubi, El Quinche, Checa, Yaruquí, Pifo y Tababela  (90%)</a:t>
            </a:r>
            <a:r>
              <a:rPr lang="es-EC" dirty="0"/>
              <a:t> </a:t>
            </a:r>
          </a:p>
        </p:txBody>
      </p:sp>
      <p:sp>
        <p:nvSpPr>
          <p:cNvPr id="10" name="Rectángulo 9"/>
          <p:cNvSpPr/>
          <p:nvPr/>
        </p:nvSpPr>
        <p:spPr>
          <a:xfrm>
            <a:off x="6983809" y="4077072"/>
            <a:ext cx="1768685" cy="55275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s-EC" dirty="0">
                <a:latin typeface="Times New Roman" panose="02020603050405020304" pitchFamily="18" charset="0"/>
                <a:cs typeface="Times New Roman" panose="02020603050405020304" pitchFamily="18" charset="0"/>
              </a:rPr>
              <a:t>Tungurahua (8%)</a:t>
            </a:r>
          </a:p>
        </p:txBody>
      </p:sp>
      <p:cxnSp>
        <p:nvCxnSpPr>
          <p:cNvPr id="12" name="Conector recto de flecha 11"/>
          <p:cNvCxnSpPr/>
          <p:nvPr/>
        </p:nvCxnSpPr>
        <p:spPr>
          <a:xfrm>
            <a:off x="4360245" y="2806012"/>
            <a:ext cx="2623564" cy="163863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Conector recto de flecha 13"/>
          <p:cNvCxnSpPr/>
          <p:nvPr/>
        </p:nvCxnSpPr>
        <p:spPr>
          <a:xfrm flipV="1">
            <a:off x="4312543" y="1248570"/>
            <a:ext cx="2376264" cy="3020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8" name="Rectángulo 17"/>
          <p:cNvSpPr/>
          <p:nvPr/>
        </p:nvSpPr>
        <p:spPr>
          <a:xfrm>
            <a:off x="6660232" y="986586"/>
            <a:ext cx="1746339" cy="5239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es-EC" dirty="0">
                <a:latin typeface="Times New Roman" panose="02020603050405020304" pitchFamily="18" charset="0"/>
                <a:cs typeface="Times New Roman" panose="02020603050405020304" pitchFamily="18" charset="0"/>
              </a:rPr>
              <a:t>Imbabura (2%)</a:t>
            </a:r>
          </a:p>
        </p:txBody>
      </p:sp>
      <p:pic>
        <p:nvPicPr>
          <p:cNvPr id="2054" name="Picture 6" descr="Resultado de imagen para jugos de frutill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806" y="4785699"/>
            <a:ext cx="2076061" cy="14954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mermelada de frutill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3867" y="5041223"/>
            <a:ext cx="1653186" cy="123988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vino de frutill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462398"/>
            <a:ext cx="1796449" cy="1347337"/>
          </a:xfrm>
          <a:prstGeom prst="rect">
            <a:avLst/>
          </a:prstGeom>
          <a:noFill/>
          <a:extLst>
            <a:ext uri="{909E8E84-426E-40DD-AFC4-6F175D3DCCD1}">
              <a14:hiddenFill xmlns:a14="http://schemas.microsoft.com/office/drawing/2010/main">
                <a:solidFill>
                  <a:srgbClr val="FFFFFF"/>
                </a:solidFill>
              </a14:hiddenFill>
            </a:ext>
          </a:extLst>
        </p:spPr>
      </p:pic>
      <p:sp>
        <p:nvSpPr>
          <p:cNvPr id="25" name="Rectángulo 24"/>
          <p:cNvSpPr/>
          <p:nvPr/>
        </p:nvSpPr>
        <p:spPr>
          <a:xfrm>
            <a:off x="5940152" y="4809735"/>
            <a:ext cx="2989566" cy="119103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r>
              <a:rPr lang="es-EC" dirty="0">
                <a:latin typeface="Times New Roman" panose="02020603050405020304" pitchFamily="18" charset="0"/>
                <a:cs typeface="Times New Roman" panose="02020603050405020304" pitchFamily="18" charset="0"/>
              </a:rPr>
              <a:t>Alternativas consumo </a:t>
            </a:r>
            <a:r>
              <a:rPr lang="es-ES" dirty="0">
                <a:latin typeface="Times New Roman" panose="02020603050405020304" pitchFamily="18" charset="0"/>
                <a:cs typeface="Times New Roman" panose="02020603050405020304" pitchFamily="18" charset="0"/>
                <a:sym typeface="Wingdings" panose="05000000000000000000" pitchFamily="2" charset="2"/>
              </a:rPr>
              <a:t>desarrollo tecnológico </a:t>
            </a:r>
          </a:p>
          <a:p>
            <a:pPr lvl="0"/>
            <a:r>
              <a:rPr lang="es-ES" dirty="0">
                <a:latin typeface="Times New Roman" panose="02020603050405020304" pitchFamily="18" charset="0"/>
                <a:cs typeface="Times New Roman" panose="02020603050405020304" pitchFamily="18" charset="0"/>
                <a:sym typeface="Wingdings" panose="05000000000000000000" pitchFamily="2" charset="2"/>
              </a:rPr>
              <a:t>Jugos, mermeladas, vinos, entre otros </a:t>
            </a:r>
            <a:endParaRPr lang="es-EC" dirty="0">
              <a:latin typeface="Times New Roman" panose="02020603050405020304" pitchFamily="18" charset="0"/>
              <a:cs typeface="Times New Roman" panose="02020603050405020304" pitchFamily="18" charset="0"/>
            </a:endParaRPr>
          </a:p>
        </p:txBody>
      </p:sp>
      <p:sp>
        <p:nvSpPr>
          <p:cNvPr id="26" name="Flecha derecha 25"/>
          <p:cNvSpPr/>
          <p:nvPr/>
        </p:nvSpPr>
        <p:spPr>
          <a:xfrm>
            <a:off x="4860032" y="5157192"/>
            <a:ext cx="936104" cy="6480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7069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8" grpId="0" animBg="1"/>
      <p:bldP spid="25" grpId="0"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sultado de imagen para frutil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2725"/>
            <a:ext cx="9144000" cy="562458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33" y="0"/>
            <a:ext cx="3515883" cy="2636912"/>
          </a:xfrm>
          <a:prstGeom prst="ellipse">
            <a:avLst/>
          </a:prstGeom>
          <a:ln>
            <a:noFill/>
          </a:ln>
          <a:effectLst>
            <a:softEdge rad="112500"/>
          </a:effectLst>
        </p:spPr>
      </p:pic>
      <p:pic>
        <p:nvPicPr>
          <p:cNvPr id="6" name="17 Imagen"/>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5554" y="5913276"/>
            <a:ext cx="2338446" cy="648072"/>
          </a:xfrm>
          <a:prstGeom prst="rect">
            <a:avLst/>
          </a:prstGeom>
          <a:noFill/>
          <a:ln>
            <a:noFill/>
          </a:ln>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340015" y="2722952"/>
            <a:ext cx="3342048" cy="2780928"/>
          </a:xfrm>
          <a:prstGeom prst="ellipse">
            <a:avLst/>
          </a:prstGeom>
          <a:ln>
            <a:noFill/>
          </a:ln>
          <a:effectLst>
            <a:softEdge rad="112500"/>
          </a:effectLst>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2911" y="-179340"/>
            <a:ext cx="2981090" cy="2492896"/>
          </a:xfrm>
          <a:prstGeom prst="ellipse">
            <a:avLst/>
          </a:prstGeom>
          <a:ln>
            <a:noFill/>
          </a:ln>
          <a:effectLst>
            <a:softEdge rad="112500"/>
          </a:effectLst>
        </p:spPr>
      </p:pic>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9700" y="376555"/>
            <a:ext cx="3407025" cy="3809077"/>
          </a:xfrm>
          <a:prstGeom prst="ellipse">
            <a:avLst/>
          </a:prstGeom>
          <a:ln>
            <a:noFill/>
          </a:ln>
          <a:effectLst>
            <a:softEdge rad="112500"/>
          </a:effectLst>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07289" y="3062035"/>
            <a:ext cx="3302837" cy="2477128"/>
          </a:xfrm>
          <a:prstGeom prst="ellipse">
            <a:avLst/>
          </a:prstGeom>
          <a:ln>
            <a:noFill/>
          </a:ln>
          <a:effectLst>
            <a:softEdge rad="112500"/>
          </a:effectLst>
        </p:spPr>
      </p:pic>
      <p:pic>
        <p:nvPicPr>
          <p:cNvPr id="10" name="Imagen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58874" y="3715184"/>
            <a:ext cx="3227851" cy="2420888"/>
          </a:xfrm>
          <a:prstGeom prst="ellipse">
            <a:avLst/>
          </a:prstGeom>
          <a:ln>
            <a:noFill/>
          </a:ln>
          <a:effectLst>
            <a:softEdge rad="112500"/>
          </a:effectLst>
        </p:spPr>
      </p:pic>
      <p:pic>
        <p:nvPicPr>
          <p:cNvPr id="9220" name="Picture 4" descr="Resultado de imagen para gracias con fresa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0575" y="1586545"/>
            <a:ext cx="3486150" cy="154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92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fre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98" y="1253808"/>
            <a:ext cx="8762320" cy="488617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457200" y="274638"/>
            <a:ext cx="8229600" cy="706090"/>
          </a:xfrm>
        </p:spPr>
        <p:txBody>
          <a:bodyPr>
            <a:normAutofit/>
          </a:bodyPr>
          <a:lstStyle/>
          <a:p>
            <a:pPr algn="l"/>
            <a:r>
              <a:rPr lang="es-EC" sz="3200" b="1" dirty="0" smtClean="0">
                <a:latin typeface="Times New Roman" panose="02020603050405020304" pitchFamily="18" charset="0"/>
                <a:cs typeface="Times New Roman" panose="02020603050405020304" pitchFamily="18" charset="0"/>
              </a:rPr>
              <a:t>PROBLEMA</a:t>
            </a:r>
            <a:endParaRPr lang="es-EC" sz="3200" b="1" dirty="0">
              <a:latin typeface="Times New Roman" panose="02020603050405020304" pitchFamily="18" charset="0"/>
              <a:cs typeface="Times New Roman" panose="02020603050405020304" pitchFamily="18" charset="0"/>
            </a:endParaRPr>
          </a:p>
        </p:txBody>
      </p:sp>
      <p:pic>
        <p:nvPicPr>
          <p:cNvPr id="4" name="7 Imagen"/>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6578" y="6000768"/>
            <a:ext cx="2143140" cy="560691"/>
          </a:xfrm>
          <a:prstGeom prst="rect">
            <a:avLst/>
          </a:prstGeom>
          <a:noFill/>
          <a:ln>
            <a:noFill/>
          </a:ln>
        </p:spPr>
      </p:pic>
      <p:sp>
        <p:nvSpPr>
          <p:cNvPr id="5" name="Rectángulo 4"/>
          <p:cNvSpPr/>
          <p:nvPr/>
        </p:nvSpPr>
        <p:spPr>
          <a:xfrm>
            <a:off x="2632470" y="2671657"/>
            <a:ext cx="1916088" cy="6480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dirty="0" smtClean="0">
                <a:latin typeface="Times New Roman" panose="02020603050405020304" pitchFamily="18" charset="0"/>
                <a:cs typeface="Times New Roman" panose="02020603050405020304" pitchFamily="18" charset="0"/>
              </a:rPr>
              <a:t>Caída de flores</a:t>
            </a:r>
            <a:endParaRPr lang="es-EC" sz="2000" dirty="0">
              <a:latin typeface="Times New Roman" panose="02020603050405020304" pitchFamily="18" charset="0"/>
              <a:cs typeface="Times New Roman" panose="02020603050405020304" pitchFamily="18" charset="0"/>
            </a:endParaRPr>
          </a:p>
        </p:txBody>
      </p:sp>
      <p:pic>
        <p:nvPicPr>
          <p:cNvPr id="6" name="7 Imagen"/>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6578" y="5983925"/>
            <a:ext cx="2143140" cy="560691"/>
          </a:xfrm>
          <a:prstGeom prst="rect">
            <a:avLst/>
          </a:prstGeom>
          <a:noFill/>
          <a:ln>
            <a:noFill/>
          </a:ln>
        </p:spPr>
      </p:pic>
      <p:sp>
        <p:nvSpPr>
          <p:cNvPr id="8" name="Rectángulo 7"/>
          <p:cNvSpPr/>
          <p:nvPr/>
        </p:nvSpPr>
        <p:spPr>
          <a:xfrm>
            <a:off x="4483379" y="1315554"/>
            <a:ext cx="1579185" cy="6480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dirty="0" smtClean="0">
                <a:latin typeface="Times New Roman" panose="02020603050405020304" pitchFamily="18" charset="0"/>
                <a:cs typeface="Times New Roman" panose="02020603050405020304" pitchFamily="18" charset="0"/>
              </a:rPr>
              <a:t>Aborto</a:t>
            </a:r>
            <a:endParaRPr lang="es-EC" sz="2000" dirty="0">
              <a:latin typeface="Times New Roman" panose="02020603050405020304" pitchFamily="18" charset="0"/>
              <a:cs typeface="Times New Roman" panose="02020603050405020304" pitchFamily="18" charset="0"/>
            </a:endParaRPr>
          </a:p>
        </p:txBody>
      </p:sp>
      <p:sp>
        <p:nvSpPr>
          <p:cNvPr id="9" name="Rectángulo 8"/>
          <p:cNvSpPr/>
          <p:nvPr/>
        </p:nvSpPr>
        <p:spPr>
          <a:xfrm>
            <a:off x="6680796" y="1307235"/>
            <a:ext cx="2006003" cy="654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dirty="0" smtClean="0">
                <a:latin typeface="Times New Roman" panose="02020603050405020304" pitchFamily="18" charset="0"/>
                <a:cs typeface="Times New Roman" panose="02020603050405020304" pitchFamily="18" charset="0"/>
              </a:rPr>
              <a:t>Inhibición del cuajado</a:t>
            </a:r>
            <a:endParaRPr lang="es-EC" sz="2000" dirty="0">
              <a:latin typeface="Times New Roman" panose="02020603050405020304" pitchFamily="18" charset="0"/>
              <a:cs typeface="Times New Roman" panose="02020603050405020304" pitchFamily="18" charset="0"/>
            </a:endParaRPr>
          </a:p>
        </p:txBody>
      </p:sp>
      <p:sp>
        <p:nvSpPr>
          <p:cNvPr id="10" name="Rectángulo 9"/>
          <p:cNvSpPr/>
          <p:nvPr/>
        </p:nvSpPr>
        <p:spPr>
          <a:xfrm>
            <a:off x="5454317" y="2658786"/>
            <a:ext cx="1738413" cy="66607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dirty="0" smtClean="0">
                <a:latin typeface="Times New Roman" panose="02020603050405020304" pitchFamily="18" charset="0"/>
                <a:cs typeface="Times New Roman" panose="02020603050405020304" pitchFamily="18" charset="0"/>
              </a:rPr>
              <a:t>Amarre débil</a:t>
            </a:r>
            <a:endParaRPr lang="es-EC" sz="2000" dirty="0">
              <a:latin typeface="Times New Roman" panose="02020603050405020304" pitchFamily="18" charset="0"/>
              <a:cs typeface="Times New Roman" panose="02020603050405020304" pitchFamily="18" charset="0"/>
            </a:endParaRPr>
          </a:p>
        </p:txBody>
      </p:sp>
      <p:cxnSp>
        <p:nvCxnSpPr>
          <p:cNvPr id="13" name="Conector recto de flecha 12"/>
          <p:cNvCxnSpPr/>
          <p:nvPr/>
        </p:nvCxnSpPr>
        <p:spPr>
          <a:xfrm>
            <a:off x="4559386" y="2995693"/>
            <a:ext cx="5413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a:off x="6062565" y="1677424"/>
            <a:ext cx="5413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1475656" y="2492896"/>
            <a:ext cx="0" cy="15121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cto 18"/>
          <p:cNvCxnSpPr>
            <a:stCxn id="9" idx="2"/>
          </p:cNvCxnSpPr>
          <p:nvPr/>
        </p:nvCxnSpPr>
        <p:spPr>
          <a:xfrm flipH="1">
            <a:off x="7640884" y="1961735"/>
            <a:ext cx="42914" cy="203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a:off x="1475656" y="4005064"/>
            <a:ext cx="62081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a:off x="4584023" y="4021908"/>
            <a:ext cx="0" cy="415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ángulo 23"/>
          <p:cNvSpPr/>
          <p:nvPr/>
        </p:nvSpPr>
        <p:spPr>
          <a:xfrm>
            <a:off x="2265913" y="4690400"/>
            <a:ext cx="2184923" cy="79208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000" dirty="0" smtClean="0">
                <a:latin typeface="Times New Roman" panose="02020603050405020304" pitchFamily="18" charset="0"/>
                <a:cs typeface="Times New Roman" panose="02020603050405020304" pitchFamily="18" charset="0"/>
              </a:rPr>
              <a:t>Deficiencia de boro</a:t>
            </a:r>
            <a:endParaRPr lang="es-EC" sz="2000" dirty="0">
              <a:latin typeface="Times New Roman" panose="02020603050405020304" pitchFamily="18" charset="0"/>
              <a:cs typeface="Times New Roman" panose="02020603050405020304" pitchFamily="18" charset="0"/>
            </a:endParaRPr>
          </a:p>
        </p:txBody>
      </p:sp>
      <p:sp>
        <p:nvSpPr>
          <p:cNvPr id="25" name="Rectángulo 24"/>
          <p:cNvSpPr/>
          <p:nvPr/>
        </p:nvSpPr>
        <p:spPr>
          <a:xfrm>
            <a:off x="5024719" y="4521669"/>
            <a:ext cx="2597611" cy="135947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s-EC" sz="2000" dirty="0" smtClean="0">
                <a:latin typeface="Times New Roman" panose="02020603050405020304" pitchFamily="18" charset="0"/>
                <a:cs typeface="Times New Roman" panose="02020603050405020304" pitchFamily="18" charset="0"/>
              </a:rPr>
              <a:t>Condiciones climáticas</a:t>
            </a:r>
            <a:r>
              <a:rPr lang="es-ES" sz="2000" dirty="0">
                <a:latin typeface="Times New Roman" panose="02020603050405020304" pitchFamily="18" charset="0"/>
                <a:cs typeface="Times New Roman" panose="02020603050405020304" pitchFamily="18" charset="0"/>
                <a:sym typeface="Wingdings" panose="05000000000000000000" pitchFamily="2" charset="2"/>
              </a:rPr>
              <a:t></a:t>
            </a:r>
            <a:endParaRPr lang="es-EC" sz="2000" dirty="0">
              <a:latin typeface="Times New Roman" panose="02020603050405020304" pitchFamily="18" charset="0"/>
              <a:cs typeface="Times New Roman" panose="02020603050405020304" pitchFamily="18" charset="0"/>
            </a:endParaRPr>
          </a:p>
          <a:p>
            <a:r>
              <a:rPr lang="es-EC" sz="2000" dirty="0" smtClean="0">
                <a:latin typeface="Times New Roman" panose="02020603050405020304" pitchFamily="18" charset="0"/>
                <a:cs typeface="Times New Roman" panose="02020603050405020304" pitchFamily="18" charset="0"/>
              </a:rPr>
              <a:t>Germinación de polen  (Viabilidad) </a:t>
            </a:r>
            <a:endParaRPr lang="es-EC" sz="2000" dirty="0">
              <a:latin typeface="Times New Roman" panose="02020603050405020304" pitchFamily="18" charset="0"/>
              <a:cs typeface="Times New Roman" panose="02020603050405020304" pitchFamily="18" charset="0"/>
            </a:endParaRPr>
          </a:p>
        </p:txBody>
      </p:sp>
      <p:cxnSp>
        <p:nvCxnSpPr>
          <p:cNvPr id="27" name="Conector recto de flecha 26"/>
          <p:cNvCxnSpPr/>
          <p:nvPr/>
        </p:nvCxnSpPr>
        <p:spPr>
          <a:xfrm>
            <a:off x="4483380" y="5000842"/>
            <a:ext cx="5413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ctángulo 30"/>
          <p:cNvSpPr/>
          <p:nvPr/>
        </p:nvSpPr>
        <p:spPr>
          <a:xfrm>
            <a:off x="1025713" y="1236144"/>
            <a:ext cx="2480400" cy="11428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-Frutos de mala calidad  (deformados)</a:t>
            </a:r>
          </a:p>
          <a:p>
            <a:pPr algn="ctr"/>
            <a:r>
              <a:rPr lang="es-EC" dirty="0" smtClean="0"/>
              <a:t>-Disminución del costo de venta </a:t>
            </a:r>
            <a:endParaRPr lang="es-EC" dirty="0"/>
          </a:p>
        </p:txBody>
      </p:sp>
      <p:cxnSp>
        <p:nvCxnSpPr>
          <p:cNvPr id="26" name="Conector recto de flecha 25"/>
          <p:cNvCxnSpPr/>
          <p:nvPr/>
        </p:nvCxnSpPr>
        <p:spPr>
          <a:xfrm>
            <a:off x="3631680" y="1677424"/>
            <a:ext cx="8516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9092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Resultado de imagen para planta de fres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8763" y="620688"/>
            <a:ext cx="2545237" cy="16561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Marcador de contenido 4"/>
          <p:cNvGraphicFramePr>
            <a:graphicFrameLocks noGrp="1"/>
          </p:cNvGraphicFramePr>
          <p:nvPr>
            <p:ph idx="1"/>
            <p:extLst>
              <p:ext uri="{D42A27DB-BD31-4B8C-83A1-F6EECF244321}">
                <p14:modId xmlns:p14="http://schemas.microsoft.com/office/powerpoint/2010/main" val="3663938873"/>
              </p:ext>
            </p:extLst>
          </p:nvPr>
        </p:nvGraphicFramePr>
        <p:xfrm>
          <a:off x="935553" y="260648"/>
          <a:ext cx="8174142" cy="5723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7 Imagen"/>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86578" y="5983925"/>
            <a:ext cx="2143140" cy="560691"/>
          </a:xfrm>
          <a:prstGeom prst="rect">
            <a:avLst/>
          </a:prstGeom>
          <a:noFill/>
          <a:ln>
            <a:noFill/>
          </a:ln>
        </p:spPr>
      </p:pic>
      <p:pic>
        <p:nvPicPr>
          <p:cNvPr id="2056" name="Picture 8" descr="Resultado de imagen para planta de fres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491078"/>
            <a:ext cx="2364256" cy="1773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722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878904" y="116632"/>
            <a:ext cx="8229600" cy="642934"/>
          </a:xfrm>
          <a:noFill/>
          <a:ln>
            <a:noFill/>
            <a:miter lim="800000"/>
            <a:headEnd/>
            <a:tailEnd/>
          </a:ln>
        </p:spPr>
        <p:txBody>
          <a:bodyPr vert="horz" wrap="square" lIns="91440" tIns="45720" rIns="91440" bIns="45720" numCol="1" anchor="t" anchorCtr="0" compatLnSpc="1">
            <a:prstTxWarp prst="textNoShape">
              <a:avLst/>
            </a:prstTxWarp>
            <a:normAutofit/>
          </a:bodyPr>
          <a:lstStyle/>
          <a:p>
            <a:pPr algn="r"/>
            <a:r>
              <a:rPr lang="es-ES" sz="2800" b="1" dirty="0" smtClean="0">
                <a:latin typeface="Times New Roman" panose="02020603050405020304" pitchFamily="18" charset="0"/>
                <a:cs typeface="Times New Roman" panose="02020603050405020304" pitchFamily="18" charset="0"/>
              </a:rPr>
              <a:t>OBJETIVOS</a:t>
            </a:r>
            <a:endParaRPr lang="es-ES" sz="2800" b="1" dirty="0">
              <a:latin typeface="Times New Roman" panose="02020603050405020304" pitchFamily="18" charset="0"/>
              <a:cs typeface="Times New Roman" panose="02020603050405020304" pitchFamily="18" charset="0"/>
            </a:endParaRPr>
          </a:p>
        </p:txBody>
      </p:sp>
      <p:pic>
        <p:nvPicPr>
          <p:cNvPr id="8" name="7 Imagen"/>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4248" y="5949280"/>
            <a:ext cx="2143140" cy="560691"/>
          </a:xfrm>
          <a:prstGeom prst="rect">
            <a:avLst/>
          </a:prstGeom>
          <a:noFill/>
          <a:ln>
            <a:noFill/>
          </a:ln>
        </p:spPr>
      </p:pic>
      <p:graphicFrame>
        <p:nvGraphicFramePr>
          <p:cNvPr id="6" name="5 Diagrama"/>
          <p:cNvGraphicFramePr/>
          <p:nvPr>
            <p:extLst>
              <p:ext uri="{D42A27DB-BD31-4B8C-83A1-F6EECF244321}">
                <p14:modId xmlns:p14="http://schemas.microsoft.com/office/powerpoint/2010/main" val="1482056718"/>
              </p:ext>
            </p:extLst>
          </p:nvPr>
        </p:nvGraphicFramePr>
        <p:xfrm>
          <a:off x="286290" y="980728"/>
          <a:ext cx="8534182" cy="48040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96196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878904" y="116632"/>
            <a:ext cx="8229600" cy="642934"/>
          </a:xfrm>
          <a:noFill/>
          <a:ln>
            <a:noFill/>
            <a:miter lim="800000"/>
            <a:headEnd/>
            <a:tailEnd/>
          </a:ln>
        </p:spPr>
        <p:txBody>
          <a:bodyPr vert="horz" wrap="square" lIns="91440" tIns="45720" rIns="91440" bIns="45720" numCol="1" anchor="t" anchorCtr="0" compatLnSpc="1">
            <a:prstTxWarp prst="textNoShape">
              <a:avLst/>
            </a:prstTxWarp>
            <a:normAutofit/>
          </a:bodyPr>
          <a:lstStyle/>
          <a:p>
            <a:pPr algn="r"/>
            <a:r>
              <a:rPr lang="es-ES" sz="2800" b="1" dirty="0" smtClean="0">
                <a:latin typeface="Times New Roman" panose="02020603050405020304" pitchFamily="18" charset="0"/>
                <a:cs typeface="Times New Roman" panose="02020603050405020304" pitchFamily="18" charset="0"/>
              </a:rPr>
              <a:t>OBJETIVOS</a:t>
            </a:r>
            <a:endParaRPr lang="es-ES" sz="2800" b="1" dirty="0">
              <a:latin typeface="Times New Roman" panose="02020603050405020304" pitchFamily="18" charset="0"/>
              <a:cs typeface="Times New Roman" panose="02020603050405020304" pitchFamily="18" charset="0"/>
            </a:endParaRPr>
          </a:p>
        </p:txBody>
      </p:sp>
      <p:pic>
        <p:nvPicPr>
          <p:cNvPr id="8" name="7 Imagen"/>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6578" y="6000768"/>
            <a:ext cx="2143140" cy="560691"/>
          </a:xfrm>
          <a:prstGeom prst="rect">
            <a:avLst/>
          </a:prstGeom>
          <a:noFill/>
          <a:ln>
            <a:noFill/>
          </a:ln>
        </p:spPr>
      </p:pic>
      <p:graphicFrame>
        <p:nvGraphicFramePr>
          <p:cNvPr id="6" name="5 Diagrama"/>
          <p:cNvGraphicFramePr/>
          <p:nvPr>
            <p:extLst>
              <p:ext uri="{D42A27DB-BD31-4B8C-83A1-F6EECF244321}">
                <p14:modId xmlns:p14="http://schemas.microsoft.com/office/powerpoint/2010/main" val="423786960"/>
              </p:ext>
            </p:extLst>
          </p:nvPr>
        </p:nvGraphicFramePr>
        <p:xfrm>
          <a:off x="395536" y="692696"/>
          <a:ext cx="8534182" cy="53080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7414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878904" y="116632"/>
            <a:ext cx="8229600" cy="642934"/>
          </a:xfrm>
          <a:noFill/>
          <a:ln>
            <a:noFill/>
            <a:miter lim="800000"/>
            <a:headEnd/>
            <a:tailEnd/>
          </a:ln>
        </p:spPr>
        <p:txBody>
          <a:bodyPr vert="horz" wrap="square" lIns="91440" tIns="45720" rIns="91440" bIns="45720" numCol="1" anchor="t" anchorCtr="0" compatLnSpc="1">
            <a:prstTxWarp prst="textNoShape">
              <a:avLst/>
            </a:prstTxWarp>
            <a:normAutofit/>
          </a:bodyPr>
          <a:lstStyle/>
          <a:p>
            <a:pPr algn="r"/>
            <a:r>
              <a:rPr lang="es-ES" sz="2400" b="1" dirty="0" smtClean="0">
                <a:latin typeface="Times New Roman" panose="02020603050405020304" pitchFamily="18" charset="0"/>
                <a:cs typeface="Times New Roman" panose="02020603050405020304" pitchFamily="18" charset="0"/>
              </a:rPr>
              <a:t>MARCO TEÓRICO</a:t>
            </a:r>
            <a:endParaRPr lang="es-ES" sz="2400" b="1" dirty="0">
              <a:latin typeface="Times New Roman" panose="02020603050405020304" pitchFamily="18" charset="0"/>
              <a:cs typeface="Times New Roman" panose="02020603050405020304" pitchFamily="18" charset="0"/>
            </a:endParaRPr>
          </a:p>
        </p:txBody>
      </p:sp>
      <p:pic>
        <p:nvPicPr>
          <p:cNvPr id="8" name="7 Imagen"/>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6578" y="6000768"/>
            <a:ext cx="2143140" cy="560691"/>
          </a:xfrm>
          <a:prstGeom prst="rect">
            <a:avLst/>
          </a:prstGeom>
          <a:noFill/>
          <a:ln>
            <a:noFill/>
          </a:ln>
        </p:spPr>
      </p:pic>
      <p:pic>
        <p:nvPicPr>
          <p:cNvPr id="16" name="Imagen 15" descr="C:\Users\COMPANY\Downloads\WhatsApp Image 2018-03-12 at 10.48.20 AM (1).jpeg"/>
          <p:cNvPicPr/>
          <p:nvPr/>
        </p:nvPicPr>
        <p:blipFill rotWithShape="1">
          <a:blip r:embed="rId4">
            <a:extLst>
              <a:ext uri="{28A0092B-C50C-407E-A947-70E740481C1C}">
                <a14:useLocalDpi xmlns:a14="http://schemas.microsoft.com/office/drawing/2010/main" val="0"/>
              </a:ext>
            </a:extLst>
          </a:blip>
          <a:srcRect l="25407" t="34926" r="33675" b="17313"/>
          <a:stretch/>
        </p:blipFill>
        <p:spPr bwMode="auto">
          <a:xfrm>
            <a:off x="4538117" y="2276872"/>
            <a:ext cx="1753309" cy="1901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7" name="Imagen 16" descr="C:\Users\COMPANY\Downloads\WhatsApp Image 2018-03-12 at 10.48.14 AM.jpeg"/>
          <p:cNvPicPr/>
          <p:nvPr/>
        </p:nvPicPr>
        <p:blipFill rotWithShape="1">
          <a:blip r:embed="rId5">
            <a:extLst>
              <a:ext uri="{28A0092B-C50C-407E-A947-70E740481C1C}">
                <a14:useLocalDpi xmlns:a14="http://schemas.microsoft.com/office/drawing/2010/main" val="0"/>
              </a:ext>
            </a:extLst>
          </a:blip>
          <a:srcRect l="32634" t="37705" r="33321" b="27368"/>
          <a:stretch/>
        </p:blipFill>
        <p:spPr bwMode="auto">
          <a:xfrm>
            <a:off x="2699792" y="2276872"/>
            <a:ext cx="1838325" cy="1911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cxnSp>
        <p:nvCxnSpPr>
          <p:cNvPr id="5" name="Conector recto de flecha 4"/>
          <p:cNvCxnSpPr/>
          <p:nvPr/>
        </p:nvCxnSpPr>
        <p:spPr>
          <a:xfrm flipH="1" flipV="1">
            <a:off x="2123728" y="1772816"/>
            <a:ext cx="864096" cy="79208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9" name="Rectángulo 8"/>
          <p:cNvSpPr/>
          <p:nvPr/>
        </p:nvSpPr>
        <p:spPr>
          <a:xfrm>
            <a:off x="1115616" y="1160748"/>
            <a:ext cx="1872208" cy="57606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División: Angiospermas</a:t>
            </a:r>
            <a:endParaRPr lang="es-EC" dirty="0"/>
          </a:p>
        </p:txBody>
      </p:sp>
      <p:cxnSp>
        <p:nvCxnSpPr>
          <p:cNvPr id="13" name="Conector recto de flecha 12"/>
          <p:cNvCxnSpPr/>
          <p:nvPr/>
        </p:nvCxnSpPr>
        <p:spPr>
          <a:xfrm flipV="1">
            <a:off x="6048935" y="1736812"/>
            <a:ext cx="899329" cy="90653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8" name="Rectángulo 17"/>
          <p:cNvSpPr/>
          <p:nvPr/>
        </p:nvSpPr>
        <p:spPr>
          <a:xfrm>
            <a:off x="6062602" y="1142746"/>
            <a:ext cx="1872208" cy="57606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t>Clase: Dicotiledónea</a:t>
            </a:r>
            <a:endParaRPr lang="es-EC" dirty="0"/>
          </a:p>
        </p:txBody>
      </p:sp>
      <p:cxnSp>
        <p:nvCxnSpPr>
          <p:cNvPr id="19" name="Conector recto de flecha 18"/>
          <p:cNvCxnSpPr/>
          <p:nvPr/>
        </p:nvCxnSpPr>
        <p:spPr>
          <a:xfrm>
            <a:off x="6332075" y="3579873"/>
            <a:ext cx="904221" cy="4072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0" name="Rectángulo 19"/>
          <p:cNvSpPr/>
          <p:nvPr/>
        </p:nvSpPr>
        <p:spPr>
          <a:xfrm>
            <a:off x="7193647" y="3291841"/>
            <a:ext cx="1872208" cy="57606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Orden: Rosales</a:t>
            </a:r>
            <a:endParaRPr lang="es-EC" dirty="0"/>
          </a:p>
        </p:txBody>
      </p:sp>
      <p:cxnSp>
        <p:nvCxnSpPr>
          <p:cNvPr id="21" name="Conector recto de flecha 20"/>
          <p:cNvCxnSpPr/>
          <p:nvPr/>
        </p:nvCxnSpPr>
        <p:spPr>
          <a:xfrm flipH="1">
            <a:off x="5414771" y="4234238"/>
            <a:ext cx="1" cy="72977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4" name="Rectángulo 23"/>
          <p:cNvSpPr/>
          <p:nvPr/>
        </p:nvSpPr>
        <p:spPr>
          <a:xfrm>
            <a:off x="4788024" y="5019689"/>
            <a:ext cx="1872208" cy="57606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dirty="0" smtClean="0"/>
              <a:t>Familia: Rosaceae</a:t>
            </a:r>
            <a:endParaRPr lang="es-EC" dirty="0"/>
          </a:p>
        </p:txBody>
      </p:sp>
      <p:cxnSp>
        <p:nvCxnSpPr>
          <p:cNvPr id="25" name="Conector recto de flecha 24"/>
          <p:cNvCxnSpPr/>
          <p:nvPr/>
        </p:nvCxnSpPr>
        <p:spPr>
          <a:xfrm>
            <a:off x="3618954" y="4188548"/>
            <a:ext cx="0" cy="77546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8" name="Rectángulo 27"/>
          <p:cNvSpPr/>
          <p:nvPr/>
        </p:nvSpPr>
        <p:spPr>
          <a:xfrm>
            <a:off x="2632571" y="5019689"/>
            <a:ext cx="1770251"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t>Género: </a:t>
            </a:r>
            <a:r>
              <a:rPr lang="es-EC" i="1" dirty="0" smtClean="0"/>
              <a:t>Fragaria</a:t>
            </a:r>
            <a:endParaRPr lang="es-EC" i="1" dirty="0"/>
          </a:p>
        </p:txBody>
      </p:sp>
      <p:cxnSp>
        <p:nvCxnSpPr>
          <p:cNvPr id="31" name="Conector recto de flecha 30"/>
          <p:cNvCxnSpPr/>
          <p:nvPr/>
        </p:nvCxnSpPr>
        <p:spPr>
          <a:xfrm flipH="1">
            <a:off x="1797571" y="3205579"/>
            <a:ext cx="835002" cy="8772"/>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36" name="Rectángulo 35"/>
          <p:cNvSpPr/>
          <p:nvPr/>
        </p:nvSpPr>
        <p:spPr>
          <a:xfrm>
            <a:off x="286752" y="3003272"/>
            <a:ext cx="1510819" cy="1073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Especie: </a:t>
            </a:r>
            <a:r>
              <a:rPr lang="es-EC" i="1" dirty="0" smtClean="0"/>
              <a:t>Fragaria×</a:t>
            </a:r>
            <a:r>
              <a:rPr lang="es-EC" dirty="0" smtClean="0"/>
              <a:t>  </a:t>
            </a:r>
            <a:r>
              <a:rPr lang="es-EC" i="1" dirty="0" smtClean="0"/>
              <a:t>ananassa</a:t>
            </a:r>
            <a:r>
              <a:rPr lang="es-EC" dirty="0" smtClean="0"/>
              <a:t>.</a:t>
            </a:r>
            <a:endParaRPr lang="es-EC" dirty="0"/>
          </a:p>
        </p:txBody>
      </p:sp>
    </p:spTree>
    <p:extLst>
      <p:ext uri="{BB962C8B-B14F-4D97-AF65-F5344CB8AC3E}">
        <p14:creationId xmlns:p14="http://schemas.microsoft.com/office/powerpoint/2010/main" val="18292541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4238" y="548680"/>
            <a:ext cx="2679762" cy="3573016"/>
          </a:xfrm>
          <a:prstGeom prst="rect">
            <a:avLst/>
          </a:prstGeom>
        </p:spPr>
      </p:pic>
      <p:graphicFrame>
        <p:nvGraphicFramePr>
          <p:cNvPr id="5" name="Marcador de contenido 4"/>
          <p:cNvGraphicFramePr>
            <a:graphicFrameLocks noGrp="1"/>
          </p:cNvGraphicFramePr>
          <p:nvPr>
            <p:ph idx="1"/>
            <p:extLst>
              <p:ext uri="{D42A27DB-BD31-4B8C-83A1-F6EECF244321}">
                <p14:modId xmlns:p14="http://schemas.microsoft.com/office/powerpoint/2010/main" val="2323427053"/>
              </p:ext>
            </p:extLst>
          </p:nvPr>
        </p:nvGraphicFramePr>
        <p:xfrm>
          <a:off x="-1188640" y="440779"/>
          <a:ext cx="9540552" cy="612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7 Imagen"/>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86578" y="6000768"/>
            <a:ext cx="2143140" cy="560691"/>
          </a:xfrm>
          <a:prstGeom prst="rect">
            <a:avLst/>
          </a:prstGeom>
          <a:noFill/>
          <a:ln>
            <a:noFill/>
          </a:ln>
        </p:spPr>
      </p:pic>
      <p:pic>
        <p:nvPicPr>
          <p:cNvPr id="6" name="Imagen 5" descr="C:\Users\COMPANY\Downloads\WhatsApp Image 2018-03-12 at 10.48.20 AM (1).jpeg"/>
          <p:cNvPicPr/>
          <p:nvPr/>
        </p:nvPicPr>
        <p:blipFill rotWithShape="1">
          <a:blip r:embed="rId9">
            <a:extLst>
              <a:ext uri="{28A0092B-C50C-407E-A947-70E740481C1C}">
                <a14:useLocalDpi xmlns:a14="http://schemas.microsoft.com/office/drawing/2010/main" val="0"/>
              </a:ext>
            </a:extLst>
          </a:blip>
          <a:srcRect l="25407" t="34926" r="33675" b="17313"/>
          <a:stretch/>
        </p:blipFill>
        <p:spPr bwMode="auto">
          <a:xfrm>
            <a:off x="179512" y="548680"/>
            <a:ext cx="1753309" cy="190169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8" name="Rectangle 2"/>
          <p:cNvSpPr>
            <a:spLocks noGrp="1" noChangeArrowheads="1"/>
          </p:cNvSpPr>
          <p:nvPr>
            <p:ph type="title"/>
          </p:nvPr>
        </p:nvSpPr>
        <p:spPr bwMode="auto">
          <a:xfrm>
            <a:off x="878904" y="116632"/>
            <a:ext cx="8229600" cy="642934"/>
          </a:xfrm>
          <a:noFill/>
          <a:ln>
            <a:noFill/>
            <a:miter lim="800000"/>
            <a:headEnd/>
            <a:tailEnd/>
          </a:ln>
        </p:spPr>
        <p:txBody>
          <a:bodyPr vert="horz" wrap="square" lIns="91440" tIns="45720" rIns="91440" bIns="45720" numCol="1" anchor="t" anchorCtr="0" compatLnSpc="1">
            <a:prstTxWarp prst="textNoShape">
              <a:avLst/>
            </a:prstTxWarp>
            <a:normAutofit/>
          </a:bodyPr>
          <a:lstStyle/>
          <a:p>
            <a:pPr algn="r"/>
            <a:r>
              <a:rPr lang="es-ES" sz="2400" b="1" dirty="0" smtClean="0">
                <a:latin typeface="Times New Roman" panose="02020603050405020304" pitchFamily="18" charset="0"/>
                <a:cs typeface="Times New Roman" panose="02020603050405020304" pitchFamily="18" charset="0"/>
              </a:rPr>
              <a:t>MARCO TEÓRICO</a:t>
            </a:r>
            <a:endParaRPr lang="es-E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38014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pe">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defPPr>
      </a:lstStyle>
    </a:tx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4112</TotalTime>
  <Words>2468</Words>
  <Application>Microsoft Office PowerPoint</Application>
  <PresentationFormat>Presentación en pantalla (4:3)</PresentationFormat>
  <Paragraphs>461</Paragraphs>
  <Slides>30</Slides>
  <Notes>7</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30</vt:i4>
      </vt:variant>
    </vt:vector>
  </HeadingPairs>
  <TitlesOfParts>
    <vt:vector size="38" baseType="lpstr">
      <vt:lpstr>Arial</vt:lpstr>
      <vt:lpstr>Calibri</vt:lpstr>
      <vt:lpstr>Cambria Math</vt:lpstr>
      <vt:lpstr>Garamond</vt:lpstr>
      <vt:lpstr>Times New Roman</vt:lpstr>
      <vt:lpstr>Wingdings</vt:lpstr>
      <vt:lpstr>Tema de Office</vt:lpstr>
      <vt:lpstr>1_Tema de Office</vt:lpstr>
      <vt:lpstr>Presentación de PowerPoint</vt:lpstr>
      <vt:lpstr>INTRODUCCIÓN </vt:lpstr>
      <vt:lpstr>INTRODUCCIÓN </vt:lpstr>
      <vt:lpstr>PROBLEMA</vt:lpstr>
      <vt:lpstr>Presentación de PowerPoint</vt:lpstr>
      <vt:lpstr>OBJETIVOS</vt:lpstr>
      <vt:lpstr>OBJETIVOS</vt:lpstr>
      <vt:lpstr>MARCO TEÓRICO</vt:lpstr>
      <vt:lpstr>MARCO TEÓRICO</vt:lpstr>
      <vt:lpstr>MARCO TEÓRICO</vt:lpstr>
      <vt:lpstr>MARCO TEÓRICO</vt:lpstr>
      <vt:lpstr>MARCO TEÓRICO</vt:lpstr>
      <vt:lpstr>METODOLOGÍA</vt:lpstr>
      <vt:lpstr>METODOLOGÍA</vt:lpstr>
      <vt:lpstr>Presentación de PowerPoint</vt:lpstr>
      <vt:lpstr>Presentación de PowerPoint</vt:lpstr>
      <vt:lpstr>METODOLOGÍA</vt:lpstr>
      <vt:lpstr>METODOLOGÍA</vt:lpstr>
      <vt:lpstr>Presentación de PowerPoint</vt:lpstr>
      <vt:lpstr>METODOLOGÍA</vt:lpstr>
      <vt:lpstr>METODOLOGÍA</vt:lpstr>
      <vt:lpstr>RESULTADOS Y DISCUSIÓN  </vt:lpstr>
      <vt:lpstr>RESULTADOS Y DISCUSIÓN </vt:lpstr>
      <vt:lpstr>RESULTADOS Y DISCUSIÓN </vt:lpstr>
      <vt:lpstr>RESULTADOS Y DISCUSIÓN </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g7</dc:creator>
  <cp:lastModifiedBy>COMPANY</cp:lastModifiedBy>
  <cp:revision>222</cp:revision>
  <dcterms:created xsi:type="dcterms:W3CDTF">2017-10-28T23:06:42Z</dcterms:created>
  <dcterms:modified xsi:type="dcterms:W3CDTF">2018-03-21T19:20:53Z</dcterms:modified>
</cp:coreProperties>
</file>