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60" r:id="rId1"/>
  </p:sldMasterIdLst>
  <p:handoutMasterIdLst>
    <p:handoutMasterId r:id="rId45"/>
  </p:handoutMasterIdLst>
  <p:sldIdLst>
    <p:sldId id="272" r:id="rId2"/>
    <p:sldId id="287" r:id="rId3"/>
    <p:sldId id="445" r:id="rId4"/>
    <p:sldId id="288" r:id="rId5"/>
    <p:sldId id="412" r:id="rId6"/>
    <p:sldId id="365" r:id="rId7"/>
    <p:sldId id="366" r:id="rId8"/>
    <p:sldId id="413" r:id="rId9"/>
    <p:sldId id="372" r:id="rId10"/>
    <p:sldId id="396" r:id="rId11"/>
    <p:sldId id="398" r:id="rId12"/>
    <p:sldId id="414" r:id="rId13"/>
    <p:sldId id="401" r:id="rId14"/>
    <p:sldId id="403" r:id="rId15"/>
    <p:sldId id="368" r:id="rId16"/>
    <p:sldId id="416" r:id="rId17"/>
    <p:sldId id="417" r:id="rId18"/>
    <p:sldId id="418" r:id="rId19"/>
    <p:sldId id="419" r:id="rId20"/>
    <p:sldId id="420" r:id="rId21"/>
    <p:sldId id="421" r:id="rId22"/>
    <p:sldId id="422" r:id="rId23"/>
    <p:sldId id="423" r:id="rId24"/>
    <p:sldId id="427" r:id="rId25"/>
    <p:sldId id="433" r:id="rId26"/>
    <p:sldId id="435" r:id="rId27"/>
    <p:sldId id="436" r:id="rId28"/>
    <p:sldId id="446" r:id="rId29"/>
    <p:sldId id="438" r:id="rId30"/>
    <p:sldId id="439" r:id="rId31"/>
    <p:sldId id="442" r:id="rId32"/>
    <p:sldId id="440" r:id="rId33"/>
    <p:sldId id="441" r:id="rId34"/>
    <p:sldId id="443" r:id="rId35"/>
    <p:sldId id="444" r:id="rId36"/>
    <p:sldId id="425" r:id="rId37"/>
    <p:sldId id="426" r:id="rId38"/>
    <p:sldId id="429" r:id="rId39"/>
    <p:sldId id="428" r:id="rId40"/>
    <p:sldId id="432" r:id="rId41"/>
    <p:sldId id="430" r:id="rId42"/>
    <p:sldId id="431" r:id="rId43"/>
    <p:sldId id="447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C586"/>
    <a:srgbClr val="FF9900"/>
    <a:srgbClr val="FFCC66"/>
    <a:srgbClr val="FFFF99"/>
    <a:srgbClr val="0000CC"/>
    <a:srgbClr val="FFFFFF"/>
    <a:srgbClr val="CCEC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822" y="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8C83B6-3D7E-4EEF-A543-BC45778125FC}" type="datetimeFigureOut">
              <a:rPr lang="es-ES"/>
              <a:pPr>
                <a:defRPr/>
              </a:pPr>
              <a:t>13/04/2018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3796FA8-0069-4478-A2D6-79E964A88A4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276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jpeg"/><Relationship Id="rId5" Type="http://schemas.openxmlformats.org/officeDocument/2006/relationships/image" Target="../media/image1.png"/><Relationship Id="rId4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/>
        </p:nvGraphicFramePr>
        <p:xfrm>
          <a:off x="-19050" y="749300"/>
          <a:ext cx="916305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6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Object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19050" y="749300"/>
                        <a:ext cx="916305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/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3071813" y="22860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/>
          </a:p>
        </p:txBody>
      </p:sp>
      <p:pic>
        <p:nvPicPr>
          <p:cNvPr id="7" name="Picture 33" descr="LOGO-OFICIAL-transparente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75" y="153988"/>
            <a:ext cx="305911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864225"/>
            <a:ext cx="9144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/>
          <p:cNvSpPr>
            <a:spLocks noChangeArrowheads="1"/>
          </p:cNvSpPr>
          <p:nvPr userDrawn="1"/>
        </p:nvSpPr>
        <p:spPr bwMode="auto">
          <a:xfrm>
            <a:off x="357188" y="1428750"/>
            <a:ext cx="2286000" cy="1981200"/>
          </a:xfrm>
          <a:prstGeom prst="rightArrowCallout">
            <a:avLst>
              <a:gd name="adj1" fmla="val 25000"/>
              <a:gd name="adj2" fmla="val 25000"/>
              <a:gd name="adj3" fmla="val 19231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3" name="AutoShape 12"/>
          <p:cNvSpPr>
            <a:spLocks noChangeArrowheads="1"/>
          </p:cNvSpPr>
          <p:nvPr userDrawn="1"/>
        </p:nvSpPr>
        <p:spPr bwMode="auto">
          <a:xfrm>
            <a:off x="4786313" y="4305306"/>
            <a:ext cx="1714500" cy="571500"/>
          </a:xfrm>
          <a:prstGeom prst="downArrowCallout">
            <a:avLst>
              <a:gd name="adj1" fmla="val 59091"/>
              <a:gd name="adj2" fmla="val 59091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anchor="ctr"/>
          <a:lstStyle/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  <a:p>
            <a:pPr algn="ctr" eaLnBrk="0" hangingPunct="0">
              <a:defRPr/>
            </a:pPr>
            <a:r>
              <a:rPr lang="es-E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" pitchFamily="34" charset="0"/>
              </a:rPr>
              <a:t>PRODUCTOS</a:t>
            </a:r>
          </a:p>
          <a:p>
            <a:pPr algn="ctr" eaLnBrk="0" hangingPunct="0">
              <a:defRPr/>
            </a:pPr>
            <a:endParaRPr lang="es-E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4" name="AutoShape 8"/>
          <p:cNvSpPr>
            <a:spLocks noChangeArrowheads="1"/>
          </p:cNvSpPr>
          <p:nvPr userDrawn="1"/>
        </p:nvSpPr>
        <p:spPr bwMode="auto">
          <a:xfrm>
            <a:off x="2714625" y="5000625"/>
            <a:ext cx="5638800" cy="885825"/>
          </a:xfrm>
          <a:prstGeom prst="bevel">
            <a:avLst>
              <a:gd name="adj" fmla="val 12500"/>
            </a:avLst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defTabSz="376238">
              <a:defRPr/>
            </a:pPr>
            <a:endParaRPr lang="es-E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bertus" pitchFamily="34" charset="0"/>
            </a:endParaRPr>
          </a:p>
        </p:txBody>
      </p:sp>
      <p:sp>
        <p:nvSpPr>
          <p:cNvPr id="5" name="4 Rectángulo"/>
          <p:cNvSpPr/>
          <p:nvPr userDrawn="1"/>
        </p:nvSpPr>
        <p:spPr>
          <a:xfrm>
            <a:off x="2857488" y="785794"/>
            <a:ext cx="5572164" cy="3357586"/>
          </a:xfrm>
          <a:prstGeom prst="rect">
            <a:avLst/>
          </a:prstGeom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just" defTabSz="292100" eaLnBrk="0" hangingPunct="0">
              <a:buFont typeface="Wingdings" pitchFamily="2" charset="2"/>
              <a:buNone/>
              <a:defRPr/>
            </a:pPr>
            <a:endParaRPr lang="es-ES" sz="1600" b="1" dirty="0">
              <a:solidFill>
                <a:schemeClr val="tx1"/>
              </a:solidFill>
              <a:latin typeface="Albertu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5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/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 rot="10800000" flipH="1">
            <a:off x="25400" y="6235700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sp>
        <p:nvSpPr>
          <p:cNvPr id="1048" name="Line 24"/>
          <p:cNvSpPr>
            <a:spLocks noChangeShapeType="1"/>
          </p:cNvSpPr>
          <p:nvPr userDrawn="1"/>
        </p:nvSpPr>
        <p:spPr bwMode="auto">
          <a:xfrm rot="10800000" flipH="1">
            <a:off x="25400" y="62833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/>
          </a:p>
        </p:txBody>
      </p:sp>
      <p:pic>
        <p:nvPicPr>
          <p:cNvPr id="6150" name="Picture 25" descr="LOGO-OFICIAL-transparent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3663" y="5876925"/>
            <a:ext cx="2700337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4" r:id="rId2"/>
    <p:sldLayoutId id="2147483995" r:id="rId3"/>
    <p:sldLayoutId id="2147483996" r:id="rId4"/>
    <p:sldLayoutId id="2147483997" r:id="rId5"/>
    <p:sldLayoutId id="2147483998" r:id="rId6"/>
    <p:sldLayoutId id="2147484005" r:id="rId7"/>
    <p:sldLayoutId id="2147483999" r:id="rId8"/>
    <p:sldLayoutId id="2147484000" r:id="rId9"/>
    <p:sldLayoutId id="2147484001" r:id="rId10"/>
    <p:sldLayoutId id="2147484002" r:id="rId11"/>
    <p:sldLayoutId id="2147484003" r:id="rId12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 i="1">
          <a:solidFill>
            <a:srgbClr val="FFFFC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3" Type="http://schemas.openxmlformats.org/officeDocument/2006/relationships/slide" Target="slide37.xml"/><Relationship Id="rId7" Type="http://schemas.openxmlformats.org/officeDocument/2006/relationships/slide" Target="slide38.xml"/><Relationship Id="rId2" Type="http://schemas.openxmlformats.org/officeDocument/2006/relationships/hyperlink" Target="PRESENTACI&#211;N/CAM03241.mp4" TargetMode="External"/><Relationship Id="rId1" Type="http://schemas.openxmlformats.org/officeDocument/2006/relationships/slideLayout" Target="../slideLayouts/slideLayout12.xml"/><Relationship Id="rId6" Type="http://schemas.openxmlformats.org/officeDocument/2006/relationships/slide" Target="slide39.xml"/><Relationship Id="rId11" Type="http://schemas.openxmlformats.org/officeDocument/2006/relationships/image" Target="../media/image19.jpeg"/><Relationship Id="rId5" Type="http://schemas.openxmlformats.org/officeDocument/2006/relationships/hyperlink" Target="PRESENTACI&#211;N/video-1519391537.mp4" TargetMode="Externa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image" Target="../media/image3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6" Type="http://schemas.openxmlformats.org/officeDocument/2006/relationships/slide" Target="slide23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image" Target="../media/image4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3.xml"/><Relationship Id="rId4" Type="http://schemas.openxmlformats.org/officeDocument/2006/relationships/image" Target="../media/image4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 txBox="1">
            <a:spLocks noChangeArrowheads="1"/>
          </p:cNvSpPr>
          <p:nvPr/>
        </p:nvSpPr>
        <p:spPr bwMode="auto">
          <a:xfrm>
            <a:off x="1187624" y="1644650"/>
            <a:ext cx="7527751" cy="149701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C" sz="2200" b="1" dirty="0"/>
              <a:t>EFECTO DE LA IRRADIACIÓN ULTRAVIOLETA (UV-C), SOBRE LA CALIDAD E INOCUIDAD DE LA LECHE EN LA HACIENDA “EL PRADO</a:t>
            </a:r>
            <a:r>
              <a:rPr lang="es-EC" sz="3200" b="1" dirty="0"/>
              <a:t>”</a:t>
            </a:r>
          </a:p>
        </p:txBody>
      </p:sp>
      <p:sp>
        <p:nvSpPr>
          <p:cNvPr id="8195" name="Rectangle 2"/>
          <p:cNvSpPr txBox="1">
            <a:spLocks noChangeArrowheads="1"/>
          </p:cNvSpPr>
          <p:nvPr/>
        </p:nvSpPr>
        <p:spPr bwMode="auto">
          <a:xfrm>
            <a:off x="1476375" y="3573463"/>
            <a:ext cx="72866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0000"/>
                </a:solidFill>
                <a:latin typeface="Calibri" pitchFamily="34" charset="0"/>
              </a:rPr>
              <a:t>Trabajo </a:t>
            </a:r>
            <a:r>
              <a:rPr lang="es-ES_tradnl" sz="2000" b="1" dirty="0">
                <a:solidFill>
                  <a:srgbClr val="000000"/>
                </a:solidFill>
                <a:latin typeface="Calibri" pitchFamily="34" charset="0"/>
              </a:rPr>
              <a:t>de </a:t>
            </a:r>
            <a:r>
              <a:rPr lang="es-ES_tradnl" sz="2000" b="1" dirty="0" smtClean="0">
                <a:solidFill>
                  <a:srgbClr val="000000"/>
                </a:solidFill>
                <a:latin typeface="Calibri" pitchFamily="34" charset="0"/>
              </a:rPr>
              <a:t>Titulación previa </a:t>
            </a:r>
            <a:r>
              <a:rPr lang="es-ES_tradnl" sz="2000" b="1" dirty="0">
                <a:solidFill>
                  <a:srgbClr val="000000"/>
                </a:solidFill>
                <a:latin typeface="Calibri" pitchFamily="34" charset="0"/>
              </a:rPr>
              <a:t>a la obtención del título de:</a:t>
            </a:r>
          </a:p>
          <a:p>
            <a:pPr algn="ctr" eaLnBrk="0" hangingPunct="0"/>
            <a:endParaRPr lang="es-ES_tradnl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Calibri" pitchFamily="34" charset="0"/>
              </a:rPr>
              <a:t>Ingeniero </a:t>
            </a:r>
            <a:r>
              <a:rPr lang="es-ES_tradnl" sz="2000" b="1" dirty="0" smtClean="0">
                <a:solidFill>
                  <a:srgbClr val="000000"/>
                </a:solidFill>
                <a:latin typeface="Calibri" pitchFamily="34" charset="0"/>
              </a:rPr>
              <a:t>Agropecuario</a:t>
            </a:r>
            <a:endParaRPr lang="es-ES_tradnl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endParaRPr lang="es-ES_tradnl" sz="20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0" hangingPunct="0"/>
            <a:r>
              <a:rPr lang="es-ES_tradnl" sz="2000" b="1" dirty="0">
                <a:solidFill>
                  <a:srgbClr val="000000"/>
                </a:solidFill>
                <a:latin typeface="Calibri" pitchFamily="34" charset="0"/>
              </a:rPr>
              <a:t>Autor</a:t>
            </a:r>
            <a:r>
              <a:rPr lang="es-ES_tradnl" sz="2000" b="1" dirty="0" smtClean="0">
                <a:solidFill>
                  <a:srgbClr val="000000"/>
                </a:solidFill>
                <a:latin typeface="Calibri" pitchFamily="34" charset="0"/>
              </a:rPr>
              <a:t>: GIRALDO MORALES, HERNÁN DARÍO</a:t>
            </a:r>
            <a:endParaRPr lang="es-ES_tradnl" sz="2000" b="1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HIPÓTESIS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15382" name="35 CuadroTexto"/>
          <p:cNvSpPr txBox="1">
            <a:spLocks noChangeArrowheads="1"/>
          </p:cNvSpPr>
          <p:nvPr/>
        </p:nvSpPr>
        <p:spPr bwMode="auto">
          <a:xfrm>
            <a:off x="8101013" y="1484313"/>
            <a:ext cx="2159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34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2051720" y="1988840"/>
            <a:ext cx="56886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/>
              <a:t>H</a:t>
            </a:r>
            <a:r>
              <a:rPr lang="es-EC" b="1" baseline="-25000" dirty="0"/>
              <a:t>0</a:t>
            </a:r>
            <a:r>
              <a:rPr lang="es-EC" b="1" dirty="0"/>
              <a:t>:</a:t>
            </a:r>
            <a:r>
              <a:rPr lang="es-EC" dirty="0"/>
              <a:t> La luz ultravioleta UV-C no tiene efecto sobre el conteo de unidades formadoras de colonias (UFC), ni en las propiedades fisicoquímicas de leche cruda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b="1" dirty="0"/>
              <a:t>H</a:t>
            </a:r>
            <a:r>
              <a:rPr lang="es-EC" b="1" baseline="-25000" dirty="0"/>
              <a:t>1</a:t>
            </a:r>
            <a:r>
              <a:rPr lang="es-EC" dirty="0"/>
              <a:t>: La luz ultravioleta UV-C tiene efecto sobre el conteo de unidades formadoras de colonias (UFC) y en las propiedades fisicoquímicas de leche cruda.</a:t>
            </a:r>
          </a:p>
          <a:p>
            <a:endParaRPr lang="es-EC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</a:t>
            </a:r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TEÓRICO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81556"/>
              </p:ext>
            </p:extLst>
          </p:nvPr>
        </p:nvGraphicFramePr>
        <p:xfrm>
          <a:off x="2123728" y="1268760"/>
          <a:ext cx="4985262" cy="45920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4641"/>
                <a:gridCol w="89214"/>
                <a:gridCol w="670004"/>
                <a:gridCol w="560796"/>
                <a:gridCol w="1116280"/>
                <a:gridCol w="1564327"/>
              </a:tblGrid>
              <a:tr h="177262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REQUISITOS 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UNIDAD </a:t>
                      </a:r>
                      <a:endParaRPr lang="es-EC" sz="10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MIN </a:t>
                      </a:r>
                      <a:endParaRPr lang="es-EC" sz="10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MAX </a:t>
                      </a:r>
                      <a:endParaRPr lang="es-EC" sz="10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METODO DE ENSAYO 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4845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Densidad relativa                                                a 15°C                                                                        a 20°C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-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1,029                 1,028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 1,033                   1,032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 </a:t>
                      </a:r>
                      <a:endParaRPr lang="es-EC" sz="10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NTE INEN 11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Materia grasa</a:t>
                      </a:r>
                      <a:endParaRPr lang="es-EC" sz="10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Acidez </a:t>
                      </a:r>
                      <a:r>
                        <a:rPr lang="es-EC" sz="800" dirty="0" err="1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titulable</a:t>
                      </a: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como ácido láctico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0,13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0,17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Sólidos totales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11,2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Solidos no grasos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8,2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Cenizas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0,65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14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Punto de Congelación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°C                          °C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-0,512                              -0,555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  -0,512                        -0,53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15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3545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Proteínas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% (fracción de masa)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2,9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16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2935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Ensayo de reductasa </a:t>
                      </a:r>
                      <a:endParaRPr lang="es-EC" sz="10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3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-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NTE INEN 018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  <a:tr h="10889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Reacción de estabilidad proteica (prueba de alcohol)</a:t>
                      </a:r>
                      <a:endParaRPr lang="es-EC" sz="10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gridSpan="4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>
                          <a:effectLst/>
                        </a:rPr>
                        <a:t>Para leche destinada a pasteurización. No se coagulará por la adición de un volumen igual de alcohol neutro de 68% de peso o 75% en volumen; y para leche destinada a ultrapasteurización. No se coagulará por la adición de un volumen igual de alcohol neutro de 71% en peso o 78% en volumen.</a:t>
                      </a:r>
                      <a:endParaRPr lang="es-EC" sz="10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800" dirty="0">
                          <a:effectLst/>
                        </a:rPr>
                        <a:t>NTE INEN 1500</a:t>
                      </a:r>
                      <a:endParaRPr lang="es-EC" sz="10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3814" marR="63814" marT="0" marB="0"/>
                </a:tc>
              </a:tr>
            </a:tbl>
          </a:graphicData>
        </a:graphic>
      </p:graphicFrame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5219700" y="5836622"/>
            <a:ext cx="13019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400" b="1" dirty="0" smtClean="0">
                <a:solidFill>
                  <a:srgbClr val="FF0000"/>
                </a:solidFill>
              </a:rPr>
              <a:t>CONTINÚA…</a:t>
            </a:r>
            <a:endParaRPr lang="es-EC" sz="1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6387" name="Rectangle 2"/>
          <p:cNvSpPr txBox="1">
            <a:spLocks noChangeArrowheads="1"/>
          </p:cNvSpPr>
          <p:nvPr/>
        </p:nvSpPr>
        <p:spPr bwMode="auto">
          <a:xfrm>
            <a:off x="1308894" y="633413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203599"/>
              </p:ext>
            </p:extLst>
          </p:nvPr>
        </p:nvGraphicFramePr>
        <p:xfrm>
          <a:off x="2195736" y="1844824"/>
          <a:ext cx="5355590" cy="27142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/>
                <a:gridCol w="809625"/>
                <a:gridCol w="603250"/>
                <a:gridCol w="1200785"/>
                <a:gridCol w="1682750"/>
              </a:tblGrid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REQUISITOS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UNIDAD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MIN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MAX 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0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Calibri"/>
                        </a:rPr>
                        <a:t>METODO DE ENSAYO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Presencia de                conservantes</a:t>
                      </a:r>
                      <a:endParaRPr lang="es-EC" sz="11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          -</a:t>
                      </a:r>
                      <a:endParaRPr lang="es-EC" sz="11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Negativo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NTE INEN 1500</a:t>
                      </a:r>
                      <a:endParaRPr lang="es-EC" sz="11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Presencia de neutralizantes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Negativo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NTE INEN 1500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Presencia de adulterantes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Negativo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NTE INEN 1500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Grasas vegetales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Negativo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NTE INEN 1500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Suero de Leche</a:t>
                      </a:r>
                      <a:endParaRPr lang="es-EC" sz="110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Negativo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NTE INEN 1500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 </a:t>
                      </a:r>
                      <a:endParaRPr lang="es-EC" sz="11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solidFill>
                            <a:schemeClr val="accent4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Prueba de Brucelosis</a:t>
                      </a:r>
                      <a:endParaRPr lang="es-EC" sz="1100" dirty="0">
                        <a:solidFill>
                          <a:schemeClr val="accent4">
                            <a:lumMod val="95000"/>
                            <a:lumOff val="5000"/>
                          </a:schemeClr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-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 </a:t>
                      </a:r>
                      <a:endParaRPr lang="es-EC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>
                          <a:effectLst/>
                        </a:rPr>
                        <a:t>Negativo</a:t>
                      </a:r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s-EC" sz="110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 </a:t>
                      </a:r>
                      <a:endParaRPr lang="es-EC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900" dirty="0">
                          <a:effectLst/>
                        </a:rPr>
                        <a:t>NTE INEN 2401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922123" y="4653136"/>
            <a:ext cx="36744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C" sz="1200" dirty="0"/>
              <a:t>Requisitos fisicoquímicos de leche cruda</a:t>
            </a:r>
            <a:endParaRPr lang="es-EC" sz="1200" b="1" dirty="0"/>
          </a:p>
          <a:p>
            <a:pPr algn="ctr"/>
            <a:r>
              <a:rPr lang="es-EC" sz="1200" dirty="0"/>
              <a:t>Fuente: (INEN, 2012).</a:t>
            </a:r>
            <a:endParaRPr lang="es-EC" sz="1200" b="1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9182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7411" name="Rectangle 2"/>
          <p:cNvSpPr txBox="1">
            <a:spLocks noChangeArrowheads="1"/>
          </p:cNvSpPr>
          <p:nvPr/>
        </p:nvSpPr>
        <p:spPr bwMode="auto">
          <a:xfrm>
            <a:off x="905594" y="81791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11" name="Cuadro de texto 31"/>
          <p:cNvSpPr txBox="1">
            <a:spLocks noChangeArrowheads="1"/>
          </p:cNvSpPr>
          <p:nvPr/>
        </p:nvSpPr>
        <p:spPr bwMode="auto">
          <a:xfrm>
            <a:off x="4160838" y="1600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uadro de texto 30"/>
          <p:cNvSpPr txBox="1">
            <a:spLocks noChangeArrowheads="1"/>
          </p:cNvSpPr>
          <p:nvPr/>
        </p:nvSpPr>
        <p:spPr bwMode="auto">
          <a:xfrm>
            <a:off x="5038725" y="1600200"/>
            <a:ext cx="9144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uadro de texto 28"/>
          <p:cNvSpPr txBox="1">
            <a:spLocks noChangeArrowheads="1"/>
          </p:cNvSpPr>
          <p:nvPr/>
        </p:nvSpPr>
        <p:spPr bwMode="auto">
          <a:xfrm>
            <a:off x="4160838" y="1600200"/>
            <a:ext cx="91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33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9" t="48311" r="20130" b="22298"/>
          <a:stretch/>
        </p:blipFill>
        <p:spPr bwMode="auto">
          <a:xfrm>
            <a:off x="1747066" y="1268760"/>
            <a:ext cx="6042454" cy="2150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Rectángulo redondeado"/>
          <p:cNvSpPr/>
          <p:nvPr/>
        </p:nvSpPr>
        <p:spPr>
          <a:xfrm>
            <a:off x="3995936" y="2055766"/>
            <a:ext cx="3613373" cy="28803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21 CuadroTexto"/>
          <p:cNvSpPr txBox="1"/>
          <p:nvPr/>
        </p:nvSpPr>
        <p:spPr>
          <a:xfrm>
            <a:off x="1128231" y="3422466"/>
            <a:ext cx="4006225" cy="8771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Caso  – Indicador</a:t>
            </a:r>
          </a:p>
          <a:p>
            <a:r>
              <a:rPr lang="es-EC" sz="1100" dirty="0" smtClean="0"/>
              <a:t>N        – Numero de muestras a analizar</a:t>
            </a:r>
          </a:p>
          <a:p>
            <a:r>
              <a:rPr lang="es-EC" sz="1100" dirty="0" smtClean="0"/>
              <a:t>c        – numero máximo de muestras admisibles entre rango.</a:t>
            </a:r>
          </a:p>
          <a:p>
            <a:endParaRPr lang="es-EC" dirty="0"/>
          </a:p>
        </p:txBody>
      </p:sp>
      <p:sp>
        <p:nvSpPr>
          <p:cNvPr id="24" name="23 Rectángulo"/>
          <p:cNvSpPr/>
          <p:nvPr/>
        </p:nvSpPr>
        <p:spPr>
          <a:xfrm>
            <a:off x="1042988" y="3418836"/>
            <a:ext cx="4032250" cy="5862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CuadroTexto"/>
          <p:cNvSpPr txBox="1"/>
          <p:nvPr/>
        </p:nvSpPr>
        <p:spPr>
          <a:xfrm>
            <a:off x="1388913" y="4437112"/>
            <a:ext cx="6854974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-El </a:t>
            </a:r>
            <a:r>
              <a:rPr lang="es-EC" sz="1600" dirty="0"/>
              <a:t>deterioro de diferentes productos alimenticios debido a la presencia de microorganismo dentro de la industria es muy común, más aún cuando se trata de productos altamente perecibles como la leche</a:t>
            </a:r>
            <a:r>
              <a:rPr lang="es-EC" sz="1600" dirty="0" smtClean="0"/>
              <a:t>. </a:t>
            </a:r>
          </a:p>
          <a:p>
            <a:r>
              <a:rPr lang="es-EC" sz="1600" dirty="0" smtClean="0"/>
              <a:t>-Hipoclorito </a:t>
            </a:r>
            <a:r>
              <a:rPr lang="es-EC" sz="1600" dirty="0"/>
              <a:t>de sodio, dióxido de cloro, peróxido de hidrógeno, entre </a:t>
            </a:r>
            <a:r>
              <a:rPr lang="es-EC" sz="1600" dirty="0" smtClean="0"/>
              <a:t>otros como </a:t>
            </a:r>
            <a:r>
              <a:rPr lang="es-EC" sz="1600" dirty="0"/>
              <a:t>posibles carcinógenos </a:t>
            </a:r>
            <a:r>
              <a:rPr lang="es-EC" sz="1600" dirty="0" smtClean="0"/>
              <a:t>humanos.(</a:t>
            </a:r>
            <a:r>
              <a:rPr lang="es-EC" sz="1600" dirty="0" err="1"/>
              <a:t>Ruplal</a:t>
            </a:r>
            <a:r>
              <a:rPr lang="es-EC" sz="1600" dirty="0"/>
              <a:t> &amp; </a:t>
            </a:r>
            <a:r>
              <a:rPr lang="es-EC" sz="1600" dirty="0" err="1"/>
              <a:t>Srinivasarao</a:t>
            </a:r>
            <a:r>
              <a:rPr lang="es-EC" sz="1600" dirty="0"/>
              <a:t>, 2012).</a:t>
            </a: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2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4" grpId="0" animBg="1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8435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35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614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85" t="26267" r="19800" b="26098"/>
          <a:stretch/>
        </p:blipFill>
        <p:spPr bwMode="auto">
          <a:xfrm>
            <a:off x="1116013" y="1499871"/>
            <a:ext cx="7587536" cy="4331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>
            <a:off x="1403648" y="2924944"/>
            <a:ext cx="1727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42 Conector recto"/>
          <p:cNvCxnSpPr/>
          <p:nvPr/>
        </p:nvCxnSpPr>
        <p:spPr>
          <a:xfrm>
            <a:off x="1403648" y="2276872"/>
            <a:ext cx="172769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44 Conector recto"/>
          <p:cNvCxnSpPr/>
          <p:nvPr/>
        </p:nvCxnSpPr>
        <p:spPr>
          <a:xfrm>
            <a:off x="1403648" y="3284984"/>
            <a:ext cx="165618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06287" y="140348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Pasteurización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06287" y="2060848"/>
            <a:ext cx="1969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-Método </a:t>
            </a:r>
            <a:r>
              <a:rPr lang="es-EC" dirty="0"/>
              <a:t>de conservación de vinos por Luis </a:t>
            </a:r>
            <a:r>
              <a:rPr lang="es-EC" dirty="0" smtClean="0"/>
              <a:t>Pasteur (1848)</a:t>
            </a:r>
          </a:p>
          <a:p>
            <a:r>
              <a:rPr lang="es-EC" dirty="0" smtClean="0"/>
              <a:t>-Inicios siglo </a:t>
            </a:r>
            <a:r>
              <a:rPr lang="es-EC" dirty="0"/>
              <a:t>XX para preservación de leche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0101"/>
            <a:ext cx="3476434" cy="499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71800" y="6402369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 err="1" smtClean="0"/>
              <a:t>Extraido</a:t>
            </a:r>
            <a:r>
              <a:rPr lang="es-EC" sz="700" dirty="0" smtClean="0"/>
              <a:t> de: http</a:t>
            </a:r>
            <a:r>
              <a:rPr lang="es-EC" sz="700" dirty="0"/>
              <a:t>://ciecfie.epn.edu.ec/wss/VirtualDirectories/80/Automatizaci%C3%B3n-Instrumentacion/Laboratorios/procesos/anterior/PROYECTO%20CONTROL/pasteurizacion_archivos/image006.jpg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1106287" y="1403484"/>
            <a:ext cx="1813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Pasteurización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1106287" y="2060848"/>
            <a:ext cx="1969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-Método </a:t>
            </a:r>
            <a:r>
              <a:rPr lang="es-EC" dirty="0"/>
              <a:t>de conservación de vinos por Luis </a:t>
            </a:r>
            <a:r>
              <a:rPr lang="es-EC" dirty="0" smtClean="0"/>
              <a:t>Pasteur (1848)</a:t>
            </a:r>
          </a:p>
          <a:p>
            <a:r>
              <a:rPr lang="es-EC" dirty="0" smtClean="0"/>
              <a:t>-Inicios siglo </a:t>
            </a:r>
            <a:r>
              <a:rPr lang="es-EC" dirty="0"/>
              <a:t>XX para preservación de leche</a:t>
            </a:r>
            <a:r>
              <a:rPr lang="es-EC" dirty="0" smtClean="0"/>
              <a:t> </a:t>
            </a:r>
            <a:endParaRPr lang="es-EC" dirty="0"/>
          </a:p>
        </p:txBody>
      </p:sp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410101"/>
            <a:ext cx="3476434" cy="499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2771800" y="6402369"/>
            <a:ext cx="396044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700" dirty="0" err="1" smtClean="0"/>
              <a:t>Extraido</a:t>
            </a:r>
            <a:r>
              <a:rPr lang="es-EC" sz="700" dirty="0" smtClean="0"/>
              <a:t> de: http</a:t>
            </a:r>
            <a:r>
              <a:rPr lang="es-EC" sz="700" dirty="0"/>
              <a:t>://ciecfie.epn.edu.ec/wss/VirtualDirectories/80/Automatizaci%C3%B3n-Instrumentacion/Laboratorios/procesos/anterior/PROYECTO%20CONTROL/pasteurizacion_archivos/image006.jpg</a:t>
            </a:r>
          </a:p>
        </p:txBody>
      </p:sp>
    </p:spTree>
    <p:extLst>
      <p:ext uri="{BB962C8B-B14F-4D97-AF65-F5344CB8AC3E}">
        <p14:creationId xmlns:p14="http://schemas.microsoft.com/office/powerpoint/2010/main" val="144315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827584" y="1125538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Luz Ultravioleta (UV-C)</a:t>
            </a:r>
          </a:p>
          <a:p>
            <a:endParaRPr lang="es-EC" dirty="0"/>
          </a:p>
        </p:txBody>
      </p:sp>
      <p:sp>
        <p:nvSpPr>
          <p:cNvPr id="7" name="6 CuadroTexto"/>
          <p:cNvSpPr txBox="1"/>
          <p:nvPr/>
        </p:nvSpPr>
        <p:spPr>
          <a:xfrm>
            <a:off x="1702998" y="1628800"/>
            <a:ext cx="55332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 smtClean="0"/>
              <a:t>-1877 </a:t>
            </a:r>
            <a:r>
              <a:rPr lang="es-EC" sz="1200" dirty="0" err="1"/>
              <a:t>Downes</a:t>
            </a:r>
            <a:r>
              <a:rPr lang="es-EC" sz="1200" dirty="0"/>
              <a:t> y </a:t>
            </a:r>
            <a:r>
              <a:rPr lang="es-EC" sz="1200" dirty="0" err="1"/>
              <a:t>Blunt</a:t>
            </a:r>
            <a:r>
              <a:rPr lang="es-EC" sz="1200" dirty="0"/>
              <a:t> descubrieron la luz </a:t>
            </a:r>
            <a:r>
              <a:rPr lang="es-EC" sz="1200" dirty="0" smtClean="0"/>
              <a:t>ultravioleta</a:t>
            </a:r>
          </a:p>
          <a:p>
            <a:r>
              <a:rPr lang="es-EC" sz="1200" dirty="0" smtClean="0"/>
              <a:t>-SXIX </a:t>
            </a:r>
            <a:r>
              <a:rPr lang="es-EC" sz="1200" dirty="0"/>
              <a:t>se desarrollaron las primeras lámparas UV para tratamientos de </a:t>
            </a:r>
            <a:r>
              <a:rPr lang="es-EC" sz="1200" dirty="0" smtClean="0"/>
              <a:t>agua</a:t>
            </a:r>
          </a:p>
          <a:p>
            <a:r>
              <a:rPr lang="es-EC" sz="1200" dirty="0" smtClean="0"/>
              <a:t>-1955 </a:t>
            </a:r>
            <a:r>
              <a:rPr lang="es-EC" sz="1200" dirty="0"/>
              <a:t>que surgieron las primeras plantas de tratamientos en Austria y </a:t>
            </a:r>
            <a:r>
              <a:rPr lang="es-EC" sz="1200" dirty="0" smtClean="0"/>
              <a:t>Suiza</a:t>
            </a:r>
          </a:p>
          <a:p>
            <a:r>
              <a:rPr lang="es-EC" sz="1200" dirty="0" smtClean="0"/>
              <a:t>-Bajo </a:t>
            </a:r>
            <a:r>
              <a:rPr lang="es-EC" sz="1200" dirty="0"/>
              <a:t>precio del tratamiento con </a:t>
            </a:r>
            <a:r>
              <a:rPr lang="es-EC" sz="1200" dirty="0" smtClean="0"/>
              <a:t>cloro. (</a:t>
            </a:r>
            <a:r>
              <a:rPr lang="es-EC" sz="1200" dirty="0"/>
              <a:t>residuos posteriores a la </a:t>
            </a:r>
            <a:r>
              <a:rPr lang="es-EC" sz="1200" dirty="0" smtClean="0"/>
              <a:t>cloración)</a:t>
            </a:r>
          </a:p>
          <a:p>
            <a:r>
              <a:rPr lang="es-EC" sz="1200" dirty="0" smtClean="0"/>
              <a:t>-Diseminación a partir de la década de los 80, al año 2000, &gt; 400 centros de tratamiento.</a:t>
            </a:r>
          </a:p>
          <a:p>
            <a:endParaRPr lang="es-EC" dirty="0"/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21" t="47129" r="28013" b="16723"/>
          <a:stretch/>
        </p:blipFill>
        <p:spPr bwMode="auto">
          <a:xfrm>
            <a:off x="1526829" y="2964347"/>
            <a:ext cx="5980671" cy="2644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163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93788" y="1628800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Luz Ultravioleta (UV-C)</a:t>
            </a:r>
          </a:p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64513" name="image24.jpg" descr="Descripción: Description: http://www.xylemwatersolutions.com/scs/spain/es-es/aplicaciones/tratamientoagua/Ultravioleta/Fundamentos%20de%20la%20tecnolog%C3%ADa%20UV/PublishingImages/ultr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1056"/>
            <a:ext cx="5252078" cy="293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3554" y="5068838"/>
            <a:ext cx="539558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5130800" algn="l"/>
              </a:tabLst>
            </a:pPr>
            <a:r>
              <a:rPr kumimoji="0" lang="es-EC" sz="1200" b="0" i="0" u="none" strike="noStrike" cap="none" normalizeH="0" baseline="0" dirty="0" smtClean="0" bmk="_Toc508124106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Espectro de luz y curva de inactivación celular dentro de UV-C (240-280nm).</a:t>
            </a:r>
            <a:endParaRPr kumimoji="0" lang="es-EC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  <a:tab pos="5130800" algn="l"/>
              </a:tabLst>
            </a:pPr>
            <a:r>
              <a:rPr kumimoji="0" lang="es-EC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Fuente: (LIT, 2013).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image27.jpg" descr="Description: http://www.lit-uv.com/upload/content/page02_DNA.jp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521906" y="2907442"/>
            <a:ext cx="2273677" cy="2187146"/>
          </a:xfrm>
          <a:prstGeom prst="rect">
            <a:avLst/>
          </a:prstGeom>
          <a:ln/>
        </p:spPr>
      </p:pic>
      <p:sp>
        <p:nvSpPr>
          <p:cNvPr id="8" name="7 Rectángulo"/>
          <p:cNvSpPr/>
          <p:nvPr/>
        </p:nvSpPr>
        <p:spPr>
          <a:xfrm>
            <a:off x="6057734" y="5094588"/>
            <a:ext cx="30862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C" sz="700" b="1" dirty="0"/>
              <a:t>Estructura de AND normal y ADN con dímero de timina por efecto luz </a:t>
            </a:r>
            <a:r>
              <a:rPr lang="es-EC" sz="700" b="1" dirty="0" smtClean="0"/>
              <a:t>UV-C</a:t>
            </a:r>
            <a:br>
              <a:rPr lang="es-EC" sz="700" b="1" dirty="0" smtClean="0"/>
            </a:br>
            <a:r>
              <a:rPr lang="es-EC" sz="700" b="1" dirty="0"/>
              <a:t>Fuente: (LIT, 2013). </a:t>
            </a:r>
          </a:p>
        </p:txBody>
      </p:sp>
    </p:spTree>
    <p:extLst>
      <p:ext uri="{BB962C8B-B14F-4D97-AF65-F5344CB8AC3E}">
        <p14:creationId xmlns:p14="http://schemas.microsoft.com/office/powerpoint/2010/main" val="20224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093788" y="1628800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Luz Ultravioleta (UV-C)</a:t>
            </a:r>
          </a:p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image7.jpg" descr="Description: http://www.lit-uv.com/upload/content/bacteria_autopsy.jp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31344" y="2132856"/>
            <a:ext cx="3600896" cy="2917194"/>
          </a:xfrm>
          <a:prstGeom prst="rect">
            <a:avLst/>
          </a:prstGeom>
          <a:ln/>
        </p:spPr>
      </p:pic>
      <p:sp>
        <p:nvSpPr>
          <p:cNvPr id="7" name="6 Rectángulo"/>
          <p:cNvSpPr/>
          <p:nvPr/>
        </p:nvSpPr>
        <p:spPr>
          <a:xfrm>
            <a:off x="2645792" y="5157192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C" sz="1400" b="1" dirty="0"/>
              <a:t>Imagen de microorganismo y ADN afectado por  </a:t>
            </a:r>
            <a:r>
              <a:rPr lang="es-EC" sz="1400" b="1" dirty="0" smtClean="0"/>
              <a:t>UV-C.</a:t>
            </a:r>
          </a:p>
          <a:p>
            <a:pPr algn="ctr"/>
            <a:r>
              <a:rPr lang="es-EC" sz="1400" dirty="0"/>
              <a:t>Fuente: (LIT, 2013). </a:t>
            </a:r>
          </a:p>
          <a:p>
            <a:endParaRPr lang="es-EC" sz="1400" dirty="0"/>
          </a:p>
        </p:txBody>
      </p:sp>
    </p:spTree>
    <p:extLst>
      <p:ext uri="{BB962C8B-B14F-4D97-AF65-F5344CB8AC3E}">
        <p14:creationId xmlns:p14="http://schemas.microsoft.com/office/powerpoint/2010/main" val="281454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748587" cy="100865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s-EC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9219" name="Rectangle 2"/>
          <p:cNvSpPr txBox="1">
            <a:spLocks noChangeArrowheads="1"/>
          </p:cNvSpPr>
          <p:nvPr/>
        </p:nvSpPr>
        <p:spPr bwMode="auto">
          <a:xfrm>
            <a:off x="1187450" y="2348880"/>
            <a:ext cx="7129463" cy="3601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buFont typeface="Arial" charset="0"/>
              <a:buNone/>
            </a:pPr>
            <a:r>
              <a:rPr lang="es-ES_tradnl" sz="2400" b="1" dirty="0">
                <a:solidFill>
                  <a:srgbClr val="000000"/>
                </a:solidFill>
                <a:latin typeface="Calibri" pitchFamily="34" charset="0"/>
              </a:rPr>
              <a:t>AGENDA DE TRABAJO:</a:t>
            </a:r>
          </a:p>
          <a:p>
            <a:pPr eaLnBrk="0" hangingPunct="0">
              <a:buFont typeface="Arial" charset="0"/>
              <a:buNone/>
            </a:pPr>
            <a:endParaRPr lang="es-ES_tradnl" sz="1400" b="1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s-ES" sz="1600" b="1" dirty="0"/>
              <a:t>   Introducción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   Objetivos </a:t>
            </a:r>
            <a:r>
              <a:rPr lang="es-ES" sz="1600" b="1" dirty="0"/>
              <a:t>del </a:t>
            </a:r>
            <a:r>
              <a:rPr lang="es-ES" sz="1600" b="1" dirty="0" smtClean="0"/>
              <a:t>Proyecto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   Revisión </a:t>
            </a:r>
            <a:r>
              <a:rPr lang="es-ES" sz="1600" b="1" dirty="0"/>
              <a:t>de Literatura 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/>
              <a:t>   Metodología 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 smtClean="0"/>
              <a:t>   Marco </a:t>
            </a:r>
            <a:r>
              <a:rPr lang="es-ES" sz="1600" b="1" dirty="0"/>
              <a:t>Teórico</a:t>
            </a:r>
          </a:p>
          <a:p>
            <a:pPr>
              <a:buFont typeface="Wingdings" pitchFamily="2" charset="2"/>
              <a:buChar char="q"/>
            </a:pPr>
            <a:r>
              <a:rPr lang="es-ES" sz="1600" b="1" dirty="0"/>
              <a:t>   </a:t>
            </a:r>
            <a:r>
              <a:rPr lang="es-ES" sz="1600" b="1" dirty="0" smtClean="0"/>
              <a:t>Resultados y Discusión</a:t>
            </a:r>
            <a:endParaRPr lang="es-ES" sz="1600" b="1" dirty="0"/>
          </a:p>
          <a:p>
            <a:endParaRPr lang="es-ES" sz="1600" b="1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188913"/>
            <a:ext cx="180022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Proyecto de Tesis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7236295" y="188640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1414517"/>
            <a:ext cx="26725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Luz Ultravioleta (UV-C)</a:t>
            </a:r>
          </a:p>
          <a:p>
            <a:endParaRPr lang="es-EC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763688" y="206084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dirty="0"/>
          </a:p>
        </p:txBody>
      </p:sp>
      <p:sp>
        <p:nvSpPr>
          <p:cNvPr id="8" name="7 Rectángulo"/>
          <p:cNvSpPr/>
          <p:nvPr/>
        </p:nvSpPr>
        <p:spPr>
          <a:xfrm>
            <a:off x="3131344" y="1876182"/>
            <a:ext cx="2698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b="1" dirty="0"/>
              <a:t>Ventajas y desventajas</a:t>
            </a:r>
            <a:endParaRPr lang="es-EC" dirty="0"/>
          </a:p>
        </p:txBody>
      </p:sp>
      <p:pic>
        <p:nvPicPr>
          <p:cNvPr id="675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04" t="30696" r="11108" b="27027"/>
          <a:stretch/>
        </p:blipFill>
        <p:spPr bwMode="auto">
          <a:xfrm>
            <a:off x="1948419" y="2564904"/>
            <a:ext cx="5736341" cy="3092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MARCO TEÓRICO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042988" y="1556792"/>
            <a:ext cx="20826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Equipos y Medio </a:t>
            </a:r>
            <a:endParaRPr lang="es-EC" b="1" dirty="0"/>
          </a:p>
        </p:txBody>
      </p:sp>
      <p:pic>
        <p:nvPicPr>
          <p:cNvPr id="12" name="image41.png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1287136" y="2420888"/>
            <a:ext cx="1676400" cy="1543050"/>
          </a:xfrm>
          <a:prstGeom prst="rect">
            <a:avLst/>
          </a:prstGeom>
          <a:ln/>
        </p:spPr>
      </p:pic>
      <p:sp>
        <p:nvSpPr>
          <p:cNvPr id="8" name="7 Rectángulo"/>
          <p:cNvSpPr/>
          <p:nvPr/>
        </p:nvSpPr>
        <p:spPr>
          <a:xfrm>
            <a:off x="539552" y="3903439"/>
            <a:ext cx="28691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Analizador de leche EKOMILK</a:t>
            </a:r>
          </a:p>
          <a:p>
            <a:r>
              <a:rPr lang="es-EC" sz="1200" dirty="0"/>
              <a:t>Fuente: </a:t>
            </a:r>
            <a:r>
              <a:rPr lang="es-EC" sz="1200" dirty="0" err="1"/>
              <a:t>Eon</a:t>
            </a:r>
            <a:r>
              <a:rPr lang="es-EC" sz="1200" dirty="0"/>
              <a:t> Trading (2013)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781686" y="3903439"/>
            <a:ext cx="188147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C" sz="1200" dirty="0" smtClean="0"/>
          </a:p>
          <a:p>
            <a:r>
              <a:rPr lang="es-EC" sz="1400" b="1" dirty="0" smtClean="0"/>
              <a:t>Speedy </a:t>
            </a:r>
            <a:r>
              <a:rPr lang="es-EC" sz="1400" b="1" dirty="0" err="1" smtClean="0"/>
              <a:t>Breedy</a:t>
            </a:r>
            <a:r>
              <a:rPr lang="es-EC" sz="1200" dirty="0" smtClean="0"/>
              <a:t/>
            </a:r>
            <a:br>
              <a:rPr lang="es-EC" sz="1200" dirty="0" smtClean="0"/>
            </a:br>
            <a:r>
              <a:rPr lang="es-EC" sz="800" dirty="0" smtClean="0"/>
              <a:t>Extraído </a:t>
            </a:r>
            <a:r>
              <a:rPr lang="es-EC" sz="800" dirty="0"/>
              <a:t>de: https://www.foodqualitynews.com/Article/2014/06/24/BACTEST-targets-food-industry-growth-with-Speedy-Breedy</a:t>
            </a:r>
          </a:p>
        </p:txBody>
      </p:sp>
      <p:pic>
        <p:nvPicPr>
          <p:cNvPr id="69634" name="Picture 2" descr="Resultado de imagen para www.speedybreedy.co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74"/>
          <a:stretch/>
        </p:blipFill>
        <p:spPr bwMode="auto">
          <a:xfrm>
            <a:off x="3408672" y="2204864"/>
            <a:ext cx="2326655" cy="185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636" name="Picture 4" descr="Resultado de imagen para placas petrifilm 3m enterobacteri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034060"/>
            <a:ext cx="2196562" cy="219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277450" y="4165049"/>
            <a:ext cx="2639584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/>
              <a:t>Placas Petrifilm3M </a:t>
            </a:r>
            <a:r>
              <a:rPr lang="es-EC" sz="1400" b="1" i="1" dirty="0" err="1"/>
              <a:t>Enterobactereaceae</a:t>
            </a:r>
            <a:endParaRPr lang="es-EC" sz="1400" b="1" dirty="0" smtClean="0"/>
          </a:p>
          <a:p>
            <a:r>
              <a:rPr lang="es-EC" sz="700" dirty="0" smtClean="0"/>
              <a:t>Extraído de: https://www.3m.com.mx/3M/es_MX/inicio/todos-los-productos-3m/~/3M-Petrifilm-Placas-para-recuento-de-Enterobacterias/?N=5002385+3294776259&amp;rt=rud</a:t>
            </a:r>
            <a:endParaRPr lang="es-EC" sz="700" dirty="0"/>
          </a:p>
        </p:txBody>
      </p:sp>
    </p:spTree>
    <p:extLst>
      <p:ext uri="{BB962C8B-B14F-4D97-AF65-F5344CB8AC3E}">
        <p14:creationId xmlns:p14="http://schemas.microsoft.com/office/powerpoint/2010/main" val="42006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1042988" y="1412776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Provincia: Pichincha</a:t>
            </a:r>
          </a:p>
          <a:p>
            <a:r>
              <a:rPr lang="es-EC" dirty="0"/>
              <a:t>Cantón: Rumiñahui</a:t>
            </a:r>
          </a:p>
          <a:p>
            <a:r>
              <a:rPr lang="es-EC" dirty="0"/>
              <a:t>Parroquia: San </a:t>
            </a:r>
            <a:r>
              <a:rPr lang="es-EC" dirty="0" smtClean="0"/>
              <a:t>Fernando</a:t>
            </a:r>
          </a:p>
          <a:p>
            <a:r>
              <a:rPr lang="es-EC" dirty="0"/>
              <a:t>Latitud: 0°23'1.99"S</a:t>
            </a:r>
          </a:p>
          <a:p>
            <a:r>
              <a:rPr lang="es-EC" dirty="0"/>
              <a:t>Longitud: </a:t>
            </a:r>
            <a:r>
              <a:rPr lang="es-EC" dirty="0" smtClean="0"/>
              <a:t>78°24'51.79"O</a:t>
            </a:r>
          </a:p>
          <a:p>
            <a:endParaRPr lang="es-EC" dirty="0" smtClean="0"/>
          </a:p>
          <a:p>
            <a:endParaRPr lang="es-EC" dirty="0"/>
          </a:p>
          <a:p>
            <a:endParaRPr lang="es-EC" dirty="0"/>
          </a:p>
          <a:p>
            <a:r>
              <a:rPr lang="es-EC" dirty="0"/>
              <a:t>Altitud: 2722 m.s.n.m. </a:t>
            </a:r>
          </a:p>
          <a:p>
            <a:r>
              <a:rPr lang="es-EC" dirty="0"/>
              <a:t>Temperatura media: 13.50 °C</a:t>
            </a:r>
          </a:p>
          <a:p>
            <a:r>
              <a:rPr lang="es-EC" dirty="0"/>
              <a:t>Precipitación anual: 1093.6 mm</a:t>
            </a:r>
          </a:p>
          <a:p>
            <a:r>
              <a:rPr lang="es-EC" dirty="0"/>
              <a:t>Zona ecológica: Bosque montano bajo</a:t>
            </a:r>
          </a:p>
          <a:p>
            <a:r>
              <a:rPr lang="es-EC" dirty="0"/>
              <a:t>Región: Bosque húmedo-montano.</a:t>
            </a:r>
          </a:p>
          <a:p>
            <a:endParaRPr lang="es-EC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0" t="47129" r="37889" b="24493"/>
          <a:stretch/>
        </p:blipFill>
        <p:spPr bwMode="auto">
          <a:xfrm>
            <a:off x="4260699" y="1772816"/>
            <a:ext cx="3880022" cy="207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593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4 Flecha derecha"/>
          <p:cNvSpPr/>
          <p:nvPr/>
        </p:nvSpPr>
        <p:spPr>
          <a:xfrm>
            <a:off x="827584" y="3573016"/>
            <a:ext cx="7362564" cy="360040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3789966" y="3606842"/>
            <a:ext cx="2429255" cy="29238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300" dirty="0" smtClean="0"/>
              <a:t>PROYECTO DE TITULACIÓN</a:t>
            </a:r>
          </a:p>
        </p:txBody>
      </p:sp>
      <p:sp>
        <p:nvSpPr>
          <p:cNvPr id="7" name="6 CuadroTexto"/>
          <p:cNvSpPr txBox="1"/>
          <p:nvPr/>
        </p:nvSpPr>
        <p:spPr>
          <a:xfrm rot="16200000">
            <a:off x="499577" y="4261064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08-2016 </a:t>
            </a:r>
            <a:endParaRPr lang="es-EC" sz="1200" dirty="0"/>
          </a:p>
        </p:txBody>
      </p:sp>
      <p:cxnSp>
        <p:nvCxnSpPr>
          <p:cNvPr id="9" name="8 Conector recto"/>
          <p:cNvCxnSpPr>
            <a:endCxn id="7" idx="3"/>
          </p:cNvCxnSpPr>
          <p:nvPr/>
        </p:nvCxnSpPr>
        <p:spPr>
          <a:xfrm>
            <a:off x="894076" y="4005064"/>
            <a:ext cx="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endCxn id="7" idx="3"/>
          </p:cNvCxnSpPr>
          <p:nvPr/>
        </p:nvCxnSpPr>
        <p:spPr>
          <a:xfrm>
            <a:off x="894077" y="400506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894078" y="3899230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14449" y="2420887"/>
            <a:ext cx="1481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100" dirty="0" smtClean="0"/>
              <a:t>APROBACIÓN ANTEPROYECTO </a:t>
            </a:r>
            <a:endParaRPr lang="es-EC" sz="1100" dirty="0"/>
          </a:p>
        </p:txBody>
      </p:sp>
      <p:sp>
        <p:nvSpPr>
          <p:cNvPr id="23" name="22 CuadroTexto"/>
          <p:cNvSpPr txBox="1"/>
          <p:nvPr/>
        </p:nvSpPr>
        <p:spPr>
          <a:xfrm rot="16200000">
            <a:off x="942657" y="4264153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10-2016 </a:t>
            </a:r>
            <a:endParaRPr lang="es-EC" sz="1200" dirty="0"/>
          </a:p>
        </p:txBody>
      </p:sp>
      <p:cxnSp>
        <p:nvCxnSpPr>
          <p:cNvPr id="24" name="23 Conector recto"/>
          <p:cNvCxnSpPr/>
          <p:nvPr/>
        </p:nvCxnSpPr>
        <p:spPr>
          <a:xfrm>
            <a:off x="1337158" y="3902319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24 CuadroTexto"/>
          <p:cNvSpPr txBox="1"/>
          <p:nvPr/>
        </p:nvSpPr>
        <p:spPr>
          <a:xfrm rot="16200000">
            <a:off x="1291664" y="4264153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12-2016 </a:t>
            </a:r>
            <a:endParaRPr lang="es-EC" sz="1200" dirty="0"/>
          </a:p>
        </p:txBody>
      </p:sp>
      <p:cxnSp>
        <p:nvCxnSpPr>
          <p:cNvPr id="26" name="25 Conector recto"/>
          <p:cNvCxnSpPr/>
          <p:nvPr/>
        </p:nvCxnSpPr>
        <p:spPr>
          <a:xfrm>
            <a:off x="1686165" y="3902319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26 CuadroTexto"/>
          <p:cNvSpPr txBox="1"/>
          <p:nvPr/>
        </p:nvSpPr>
        <p:spPr>
          <a:xfrm rot="16200000">
            <a:off x="1806753" y="4264153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04-2017 </a:t>
            </a:r>
            <a:endParaRPr lang="es-EC" sz="1200" dirty="0"/>
          </a:p>
        </p:txBody>
      </p:sp>
      <p:cxnSp>
        <p:nvCxnSpPr>
          <p:cNvPr id="28" name="27 Conector recto"/>
          <p:cNvCxnSpPr/>
          <p:nvPr/>
        </p:nvCxnSpPr>
        <p:spPr>
          <a:xfrm>
            <a:off x="2201254" y="3902319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angular"/>
          <p:cNvCxnSpPr/>
          <p:nvPr/>
        </p:nvCxnSpPr>
        <p:spPr>
          <a:xfrm rot="16200000" flipV="1">
            <a:off x="447293" y="3160056"/>
            <a:ext cx="755068" cy="138504"/>
          </a:xfrm>
          <a:prstGeom prst="bentConnector3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29 CuadroTexto"/>
          <p:cNvSpPr txBox="1"/>
          <p:nvPr/>
        </p:nvSpPr>
        <p:spPr>
          <a:xfrm>
            <a:off x="1116013" y="1772816"/>
            <a:ext cx="248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37" name="36 CuadroTexto"/>
          <p:cNvSpPr txBox="1"/>
          <p:nvPr/>
        </p:nvSpPr>
        <p:spPr>
          <a:xfrm>
            <a:off x="623960" y="1926704"/>
            <a:ext cx="1643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DISEÑO Y PROGRAMACIÓN</a:t>
            </a:r>
            <a:endParaRPr lang="es-EC" sz="1100" dirty="0"/>
          </a:p>
        </p:txBody>
      </p:sp>
      <p:cxnSp>
        <p:nvCxnSpPr>
          <p:cNvPr id="32" name="31 Conector angular"/>
          <p:cNvCxnSpPr/>
          <p:nvPr/>
        </p:nvCxnSpPr>
        <p:spPr>
          <a:xfrm rot="5400000" flipH="1" flipV="1">
            <a:off x="849092" y="2946646"/>
            <a:ext cx="1185955" cy="13444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41 Conector angular"/>
          <p:cNvCxnSpPr/>
          <p:nvPr/>
        </p:nvCxnSpPr>
        <p:spPr>
          <a:xfrm rot="5400000" flipH="1" flipV="1">
            <a:off x="1134129" y="2617242"/>
            <a:ext cx="1680137" cy="29906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48 CuadroTexto"/>
          <p:cNvSpPr txBox="1"/>
          <p:nvPr/>
        </p:nvSpPr>
        <p:spPr>
          <a:xfrm>
            <a:off x="1301838" y="1382168"/>
            <a:ext cx="1643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COTIZACIÓN Y ADQUISIÓN </a:t>
            </a:r>
            <a:endParaRPr lang="es-EC" sz="11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824665" y="2952958"/>
            <a:ext cx="12671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u="sng" dirty="0" smtClean="0">
                <a:hlinkClick r:id="rId2" action="ppaction://hlinkfile"/>
              </a:rPr>
              <a:t>INSTALACIÓN DE EQUIPO </a:t>
            </a:r>
            <a:r>
              <a:rPr lang="es-EC" sz="1100" u="sng" dirty="0" smtClean="0">
                <a:hlinkClick r:id="rId3" action="ppaction://hlinksldjump"/>
              </a:rPr>
              <a:t>(1)</a:t>
            </a:r>
            <a:endParaRPr lang="es-EC" sz="1100" u="sng" dirty="0"/>
          </a:p>
        </p:txBody>
      </p:sp>
      <p:sp>
        <p:nvSpPr>
          <p:cNvPr id="60" name="59 CuadroTexto"/>
          <p:cNvSpPr txBox="1"/>
          <p:nvPr/>
        </p:nvSpPr>
        <p:spPr>
          <a:xfrm rot="16200000">
            <a:off x="2443792" y="4289424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08-2017 </a:t>
            </a:r>
            <a:endParaRPr lang="es-EC" sz="1200" dirty="0"/>
          </a:p>
        </p:txBody>
      </p:sp>
      <p:cxnSp>
        <p:nvCxnSpPr>
          <p:cNvPr id="61" name="60 Conector recto"/>
          <p:cNvCxnSpPr/>
          <p:nvPr/>
        </p:nvCxnSpPr>
        <p:spPr>
          <a:xfrm>
            <a:off x="2838293" y="3927590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/>
          <p:nvPr/>
        </p:nvCxnSpPr>
        <p:spPr>
          <a:xfrm rot="5400000" flipH="1" flipV="1">
            <a:off x="2161947" y="3429037"/>
            <a:ext cx="222999" cy="132616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>
            <a:hlinkClick r:id="rId4" action="ppaction://hlinksldjump"/>
          </p:cNvPr>
          <p:cNvCxnSpPr/>
          <p:nvPr/>
        </p:nvCxnSpPr>
        <p:spPr>
          <a:xfrm rot="16200000" flipV="1">
            <a:off x="2203615" y="2902914"/>
            <a:ext cx="840072" cy="567791"/>
          </a:xfrm>
          <a:prstGeom prst="bentConnector3">
            <a:avLst>
              <a:gd name="adj1" fmla="val 89715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71 CuadroTexto"/>
          <p:cNvSpPr txBox="1"/>
          <p:nvPr/>
        </p:nvSpPr>
        <p:spPr>
          <a:xfrm>
            <a:off x="2062752" y="2350041"/>
            <a:ext cx="12847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5" action="ppaction://hlinkfile"/>
              </a:rPr>
              <a:t>PUEBAS DE CAPACIDAD</a:t>
            </a:r>
            <a:r>
              <a:rPr lang="es-EC" sz="1100" dirty="0" smtClean="0"/>
              <a:t> </a:t>
            </a:r>
            <a:r>
              <a:rPr lang="es-EC" sz="1100" dirty="0" smtClean="0">
                <a:hlinkClick r:id="rId3" action="ppaction://hlinksldjump"/>
              </a:rPr>
              <a:t>(1)</a:t>
            </a:r>
            <a:endParaRPr lang="es-EC" sz="1100" dirty="0"/>
          </a:p>
        </p:txBody>
      </p:sp>
      <p:sp>
        <p:nvSpPr>
          <p:cNvPr id="73" name="72 CuadroTexto"/>
          <p:cNvSpPr txBox="1"/>
          <p:nvPr/>
        </p:nvSpPr>
        <p:spPr>
          <a:xfrm rot="16200000">
            <a:off x="3108604" y="4264153"/>
            <a:ext cx="77758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11-2017 </a:t>
            </a:r>
            <a:endParaRPr lang="es-EC" sz="1200" dirty="0"/>
          </a:p>
        </p:txBody>
      </p:sp>
      <p:cxnSp>
        <p:nvCxnSpPr>
          <p:cNvPr id="74" name="73 Conector recto"/>
          <p:cNvCxnSpPr/>
          <p:nvPr/>
        </p:nvCxnSpPr>
        <p:spPr>
          <a:xfrm>
            <a:off x="3497398" y="3902319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74 CuadroTexto"/>
          <p:cNvSpPr txBox="1"/>
          <p:nvPr/>
        </p:nvSpPr>
        <p:spPr>
          <a:xfrm>
            <a:off x="2623651" y="1597611"/>
            <a:ext cx="1643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6" action="ppaction://hlinksldjump"/>
              </a:rPr>
              <a:t>INSTALACIÓN DEL ENSAYO</a:t>
            </a:r>
            <a:endParaRPr lang="es-EC" sz="1100" dirty="0"/>
          </a:p>
        </p:txBody>
      </p:sp>
      <p:cxnSp>
        <p:nvCxnSpPr>
          <p:cNvPr id="71" name="70 Conector recto"/>
          <p:cNvCxnSpPr/>
          <p:nvPr/>
        </p:nvCxnSpPr>
        <p:spPr>
          <a:xfrm>
            <a:off x="3497398" y="2142147"/>
            <a:ext cx="0" cy="143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79 CuadroTexto"/>
          <p:cNvSpPr txBox="1"/>
          <p:nvPr/>
        </p:nvSpPr>
        <p:spPr>
          <a:xfrm>
            <a:off x="3811341" y="2205444"/>
            <a:ext cx="98631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7" action="ppaction://hlinksldjump"/>
              </a:rPr>
              <a:t>TOMA DE MUESTRAS (1 mes)</a:t>
            </a:r>
            <a:endParaRPr lang="es-EC" sz="1100" dirty="0"/>
          </a:p>
        </p:txBody>
      </p:sp>
      <p:cxnSp>
        <p:nvCxnSpPr>
          <p:cNvPr id="81" name="80 Conector recto"/>
          <p:cNvCxnSpPr/>
          <p:nvPr/>
        </p:nvCxnSpPr>
        <p:spPr>
          <a:xfrm>
            <a:off x="4318999" y="2857581"/>
            <a:ext cx="0" cy="52626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85 CuadroTexto"/>
          <p:cNvSpPr txBox="1"/>
          <p:nvPr/>
        </p:nvSpPr>
        <p:spPr>
          <a:xfrm rot="16200000">
            <a:off x="4692408" y="4283717"/>
            <a:ext cx="77758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11-2017 </a:t>
            </a:r>
            <a:endParaRPr lang="es-EC" sz="1200" dirty="0"/>
          </a:p>
        </p:txBody>
      </p:sp>
      <p:cxnSp>
        <p:nvCxnSpPr>
          <p:cNvPr id="87" name="86 Conector recto"/>
          <p:cNvCxnSpPr/>
          <p:nvPr/>
        </p:nvCxnSpPr>
        <p:spPr>
          <a:xfrm>
            <a:off x="5081202" y="3921883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87 CuadroTexto"/>
          <p:cNvSpPr txBox="1"/>
          <p:nvPr/>
        </p:nvSpPr>
        <p:spPr>
          <a:xfrm>
            <a:off x="4559300" y="2681006"/>
            <a:ext cx="1236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8" action="ppaction://hlinksldjump"/>
              </a:rPr>
              <a:t>PROCESO DE IRRADIACIÓN</a:t>
            </a:r>
            <a:endParaRPr lang="es-EC" sz="1100" dirty="0"/>
          </a:p>
        </p:txBody>
      </p:sp>
      <p:cxnSp>
        <p:nvCxnSpPr>
          <p:cNvPr id="89" name="88 Conector recto"/>
          <p:cNvCxnSpPr/>
          <p:nvPr/>
        </p:nvCxnSpPr>
        <p:spPr>
          <a:xfrm>
            <a:off x="5095700" y="3229308"/>
            <a:ext cx="0" cy="35814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90 CuadroTexto"/>
          <p:cNvSpPr txBox="1"/>
          <p:nvPr/>
        </p:nvSpPr>
        <p:spPr>
          <a:xfrm>
            <a:off x="5329236" y="2205444"/>
            <a:ext cx="12368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>
                <a:hlinkClick r:id="rId9" action="ppaction://hlinksldjump"/>
              </a:rPr>
              <a:t>ANÀLISIS DE VARIABLES </a:t>
            </a:r>
            <a:r>
              <a:rPr lang="es-EC" sz="1100" dirty="0" smtClean="0">
                <a:hlinkClick r:id="rId10" action="ppaction://hlinksldjump"/>
              </a:rPr>
              <a:t>(1)</a:t>
            </a:r>
            <a:endParaRPr lang="es-EC" sz="1100" dirty="0"/>
          </a:p>
        </p:txBody>
      </p:sp>
      <p:cxnSp>
        <p:nvCxnSpPr>
          <p:cNvPr id="92" name="91 Conector recto"/>
          <p:cNvCxnSpPr/>
          <p:nvPr/>
        </p:nvCxnSpPr>
        <p:spPr>
          <a:xfrm>
            <a:off x="5947654" y="2805608"/>
            <a:ext cx="0" cy="57823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657" name="70656 Conector recto"/>
          <p:cNvCxnSpPr/>
          <p:nvPr/>
        </p:nvCxnSpPr>
        <p:spPr>
          <a:xfrm>
            <a:off x="4318999" y="3383845"/>
            <a:ext cx="162865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104 CuadroTexto"/>
          <p:cNvSpPr txBox="1"/>
          <p:nvPr/>
        </p:nvSpPr>
        <p:spPr>
          <a:xfrm rot="16200000">
            <a:off x="6260216" y="4258446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12-2017 </a:t>
            </a:r>
            <a:endParaRPr lang="es-EC" sz="1200" dirty="0"/>
          </a:p>
        </p:txBody>
      </p:sp>
      <p:cxnSp>
        <p:nvCxnSpPr>
          <p:cNvPr id="106" name="105 Conector recto"/>
          <p:cNvCxnSpPr/>
          <p:nvPr/>
        </p:nvCxnSpPr>
        <p:spPr>
          <a:xfrm>
            <a:off x="6654717" y="3896612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106 CuadroTexto"/>
          <p:cNvSpPr txBox="1"/>
          <p:nvPr/>
        </p:nvSpPr>
        <p:spPr>
          <a:xfrm>
            <a:off x="6052297" y="1541983"/>
            <a:ext cx="11596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TABULACIÓN Y ANALISIS  RESULTADOS</a:t>
            </a:r>
            <a:endParaRPr lang="es-EC" sz="1100" dirty="0"/>
          </a:p>
        </p:txBody>
      </p:sp>
      <p:cxnSp>
        <p:nvCxnSpPr>
          <p:cNvPr id="108" name="107 Conector recto"/>
          <p:cNvCxnSpPr/>
          <p:nvPr/>
        </p:nvCxnSpPr>
        <p:spPr>
          <a:xfrm>
            <a:off x="6669883" y="2142147"/>
            <a:ext cx="0" cy="143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109 CuadroTexto"/>
          <p:cNvSpPr txBox="1"/>
          <p:nvPr/>
        </p:nvSpPr>
        <p:spPr>
          <a:xfrm>
            <a:off x="6594364" y="2465562"/>
            <a:ext cx="12351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RESULTADOS Y DISCUSÓN</a:t>
            </a:r>
            <a:endParaRPr lang="es-EC" sz="1100" dirty="0"/>
          </a:p>
        </p:txBody>
      </p:sp>
      <p:cxnSp>
        <p:nvCxnSpPr>
          <p:cNvPr id="111" name="110 Conector recto"/>
          <p:cNvCxnSpPr/>
          <p:nvPr/>
        </p:nvCxnSpPr>
        <p:spPr>
          <a:xfrm>
            <a:off x="7236296" y="2926974"/>
            <a:ext cx="0" cy="62817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113 CuadroTexto"/>
          <p:cNvSpPr txBox="1"/>
          <p:nvPr/>
        </p:nvSpPr>
        <p:spPr>
          <a:xfrm rot="16200000">
            <a:off x="6817448" y="4269860"/>
            <a:ext cx="788999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12-2017 </a:t>
            </a:r>
            <a:endParaRPr lang="es-EC" sz="1200" dirty="0"/>
          </a:p>
        </p:txBody>
      </p:sp>
      <p:cxnSp>
        <p:nvCxnSpPr>
          <p:cNvPr id="115" name="114 Conector recto"/>
          <p:cNvCxnSpPr/>
          <p:nvPr/>
        </p:nvCxnSpPr>
        <p:spPr>
          <a:xfrm>
            <a:off x="7211949" y="3908026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115 CuadroTexto"/>
          <p:cNvSpPr txBox="1"/>
          <p:nvPr/>
        </p:nvSpPr>
        <p:spPr>
          <a:xfrm rot="16200000">
            <a:off x="7353280" y="4258445"/>
            <a:ext cx="952505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s-EC" sz="1200" dirty="0" smtClean="0"/>
              <a:t>1 y 2-2018 </a:t>
            </a:r>
            <a:endParaRPr lang="es-EC" sz="1200" dirty="0"/>
          </a:p>
        </p:txBody>
      </p:sp>
      <p:cxnSp>
        <p:nvCxnSpPr>
          <p:cNvPr id="117" name="116 Conector recto"/>
          <p:cNvCxnSpPr/>
          <p:nvPr/>
        </p:nvCxnSpPr>
        <p:spPr>
          <a:xfrm>
            <a:off x="7829534" y="3896611"/>
            <a:ext cx="0" cy="10583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117 CuadroTexto"/>
          <p:cNvSpPr txBox="1"/>
          <p:nvPr/>
        </p:nvSpPr>
        <p:spPr>
          <a:xfrm>
            <a:off x="7146141" y="1597611"/>
            <a:ext cx="16437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100" dirty="0" smtClean="0"/>
              <a:t>REVISIÓN Y CORRECCIONES</a:t>
            </a:r>
            <a:endParaRPr lang="es-EC" sz="1100" dirty="0"/>
          </a:p>
        </p:txBody>
      </p:sp>
      <p:cxnSp>
        <p:nvCxnSpPr>
          <p:cNvPr id="119" name="118 Conector recto"/>
          <p:cNvCxnSpPr/>
          <p:nvPr/>
        </p:nvCxnSpPr>
        <p:spPr>
          <a:xfrm>
            <a:off x="7829533" y="2119309"/>
            <a:ext cx="0" cy="1430869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778" name="Picture 2" descr="Resultado de imagen para muceta graduaci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96" y="3265119"/>
            <a:ext cx="873836" cy="87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897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0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7" grpId="0"/>
      <p:bldP spid="49" grpId="0"/>
      <p:bldP spid="50" grpId="0"/>
      <p:bldP spid="72" grpId="0"/>
      <p:bldP spid="75" grpId="0"/>
      <p:bldP spid="80" grpId="0"/>
      <p:bldP spid="88" grpId="0"/>
      <p:bldP spid="91" grpId="0"/>
      <p:bldP spid="107" grpId="0"/>
      <p:bldP spid="110" grpId="0"/>
      <p:bldP spid="1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2720" name="Picture 1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23" t="28820" r="37018" b="10590"/>
          <a:stretch/>
        </p:blipFill>
        <p:spPr bwMode="auto">
          <a:xfrm>
            <a:off x="1979712" y="1126530"/>
            <a:ext cx="4306788" cy="5608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07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962696" y="1473042"/>
            <a:ext cx="5184576" cy="15234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dirty="0" smtClean="0"/>
              <a:t>Tiempo </a:t>
            </a:r>
            <a:r>
              <a:rPr lang="es-EC" sz="1500" dirty="0"/>
              <a:t>óptimo de irradiación UV-C con longitud de onda de 254 nm a un voltaje de 9 vatios. Los niveles establecidos de acuerdo a referencias (Oliveira, 2012) y (Falguera </a:t>
            </a:r>
            <a:r>
              <a:rPr lang="es-EC" sz="1500" i="1" dirty="0"/>
              <a:t>et al</a:t>
            </a:r>
            <a:r>
              <a:rPr lang="es-EC" sz="1500" dirty="0"/>
              <a:t>., 2011) en desinfección alimenticia con luz UV, fueron 15, 20 y 25 segundos. </a:t>
            </a:r>
          </a:p>
          <a:p>
            <a:endParaRPr lang="es-EC" dirty="0"/>
          </a:p>
        </p:txBody>
      </p:sp>
      <p:sp>
        <p:nvSpPr>
          <p:cNvPr id="5" name="4 CuadroTexto"/>
          <p:cNvSpPr txBox="1"/>
          <p:nvPr/>
        </p:nvSpPr>
        <p:spPr>
          <a:xfrm>
            <a:off x="1259631" y="110371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Factores a Probar</a:t>
            </a:r>
            <a:endParaRPr lang="es-EC" b="1" dirty="0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3" t="40625" r="56272" b="35937"/>
          <a:stretch/>
        </p:blipFill>
        <p:spPr bwMode="auto">
          <a:xfrm>
            <a:off x="1964829" y="3140968"/>
            <a:ext cx="5590579" cy="232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584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2309832" y="1702549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500" dirty="0"/>
              <a:t>Se aplicó un diseño completamente al azar (DCA) unifactorial con 3 repeticiones.</a:t>
            </a:r>
          </a:p>
        </p:txBody>
      </p:sp>
      <p:pic>
        <p:nvPicPr>
          <p:cNvPr id="9" name="image43.png"/>
          <p:cNvPicPr/>
          <p:nvPr/>
        </p:nvPicPr>
        <p:blipFill rotWithShape="1">
          <a:blip r:embed="rId2"/>
          <a:srcRect l="26936" t="19706" r="28171" b="11803"/>
          <a:stretch/>
        </p:blipFill>
        <p:spPr bwMode="auto">
          <a:xfrm>
            <a:off x="2328991" y="2348880"/>
            <a:ext cx="4553585" cy="42418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331640" y="1269286"/>
            <a:ext cx="2984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 smtClean="0"/>
              <a:t>DISEÑO EXPERIMENTAL 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324676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9" t="44965" r="13519" b="41320"/>
          <a:stretch/>
        </p:blipFill>
        <p:spPr bwMode="auto">
          <a:xfrm>
            <a:off x="2267744" y="1772816"/>
            <a:ext cx="3810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475656" y="1291818"/>
            <a:ext cx="2364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Análisis E</a:t>
            </a:r>
            <a:r>
              <a:rPr lang="es-EC" b="1" dirty="0" smtClean="0"/>
              <a:t>stadístico</a:t>
            </a:r>
            <a:endParaRPr lang="es-EC" b="1" dirty="0"/>
          </a:p>
          <a:p>
            <a:endParaRPr lang="es-EC" dirty="0"/>
          </a:p>
        </p:txBody>
      </p:sp>
      <p:sp>
        <p:nvSpPr>
          <p:cNvPr id="7" name="6 Rectángulo"/>
          <p:cNvSpPr/>
          <p:nvPr/>
        </p:nvSpPr>
        <p:spPr>
          <a:xfrm>
            <a:off x="1619672" y="2809032"/>
            <a:ext cx="547260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1200" dirty="0"/>
              <a:t>Para la evaluación de las variables y la presentación de resultados se  utilizó  un análisis de varianza (ANAVA</a:t>
            </a:r>
            <a:r>
              <a:rPr lang="es-EC" sz="1200" dirty="0" smtClean="0"/>
              <a:t>) </a:t>
            </a:r>
            <a:r>
              <a:rPr lang="es-EC" sz="1200" dirty="0"/>
              <a:t>t de Student a un nivel α=0,05; con un 95% de confiabilidad. </a:t>
            </a:r>
            <a:endParaRPr lang="es-EC" sz="1200" dirty="0" smtClean="0"/>
          </a:p>
          <a:p>
            <a:pPr algn="just"/>
            <a:endParaRPr lang="es-EC" sz="1200" dirty="0"/>
          </a:p>
          <a:p>
            <a:pPr algn="just"/>
            <a:r>
              <a:rPr lang="es-EC" sz="1200" dirty="0" smtClean="0"/>
              <a:t>InfoStat </a:t>
            </a:r>
            <a:r>
              <a:rPr lang="es-EC" sz="1200" dirty="0"/>
              <a:t>2015 versión libre. </a:t>
            </a:r>
            <a:endParaRPr lang="es-EC" sz="1200" dirty="0" smtClean="0"/>
          </a:p>
          <a:p>
            <a:pPr algn="just"/>
            <a:endParaRPr lang="es-EC" sz="1200" dirty="0"/>
          </a:p>
          <a:p>
            <a:pPr algn="just"/>
            <a:r>
              <a:rPr lang="es-EC" sz="1200" dirty="0"/>
              <a:t>C</a:t>
            </a:r>
            <a:r>
              <a:rPr lang="es-EC" sz="1200" dirty="0" smtClean="0"/>
              <a:t>onteo </a:t>
            </a:r>
            <a:r>
              <a:rPr lang="es-EC" sz="1200" dirty="0"/>
              <a:t>total de UFC, se realizó la transformación de los valores con la función raíz cuadrada y se  realizó el análisis de varianza utilizando el modelo lineal general  y mixto al igual que para crioscopía o punto de congelamiento, posteriormente se utilizó la función de homogeneidad de varianzas VARPONER.  </a:t>
            </a:r>
            <a:endParaRPr lang="es-EC" sz="1200" dirty="0" smtClean="0"/>
          </a:p>
          <a:p>
            <a:pPr algn="just"/>
            <a:endParaRPr lang="es-EC" sz="1200" dirty="0"/>
          </a:p>
          <a:p>
            <a:pPr algn="just"/>
            <a:r>
              <a:rPr lang="es-EC" sz="1200" dirty="0"/>
              <a:t>P</a:t>
            </a:r>
            <a:r>
              <a:rPr lang="es-EC" sz="1200" dirty="0" smtClean="0"/>
              <a:t>orcentaje </a:t>
            </a:r>
            <a:r>
              <a:rPr lang="es-EC" sz="1200" dirty="0"/>
              <a:t>de proteína, porcentaje de  grasa, sólidos totales  y densidad no fue necesario realizar transformaciones, se aplicó análisis de varianza de identidad</a:t>
            </a:r>
            <a:r>
              <a:rPr lang="es-EC" sz="1200" dirty="0" smtClean="0"/>
              <a:t>.</a:t>
            </a:r>
          </a:p>
          <a:p>
            <a:pPr algn="just"/>
            <a:endParaRPr lang="es-EC" sz="1200" dirty="0"/>
          </a:p>
          <a:p>
            <a:pPr algn="just"/>
            <a:r>
              <a:rPr lang="es-EC" sz="1200" dirty="0" smtClean="0"/>
              <a:t>Y </a:t>
            </a:r>
            <a:r>
              <a:rPr lang="es-EC" sz="1200" dirty="0"/>
              <a:t>se realizó la prueba LSD Fisher para comparación de medias. </a:t>
            </a:r>
          </a:p>
          <a:p>
            <a:pPr algn="just"/>
            <a:endParaRPr lang="es-EC" sz="1200" dirty="0"/>
          </a:p>
          <a:p>
            <a:pPr algn="just"/>
            <a:endParaRPr lang="es-EC" sz="1200" dirty="0"/>
          </a:p>
        </p:txBody>
      </p:sp>
    </p:spTree>
    <p:extLst>
      <p:ext uri="{BB962C8B-B14F-4D97-AF65-F5344CB8AC3E}">
        <p14:creationId xmlns:p14="http://schemas.microsoft.com/office/powerpoint/2010/main" val="409708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27584" y="2636912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RESULTADOS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91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RESULTADOS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042988" y="1084094"/>
            <a:ext cx="553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b="1" dirty="0"/>
              <a:t>Conteo Unidades Formadoras de Colonias - UFC</a:t>
            </a:r>
            <a:endParaRPr lang="es-EC" dirty="0"/>
          </a:p>
        </p:txBody>
      </p:sp>
      <p:pic>
        <p:nvPicPr>
          <p:cNvPr id="12" name="11 Imagen" descr="D:\DOCUMENTOS\Desktop\867eac2d-8f3b-4639-88be-e04d00f908d6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5" t="13994" r="21609" b="24244"/>
          <a:stretch/>
        </p:blipFill>
        <p:spPr bwMode="auto">
          <a:xfrm>
            <a:off x="3514566" y="4653136"/>
            <a:ext cx="2980055" cy="16338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60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8" t="39931" r="55783" b="35590"/>
          <a:stretch/>
        </p:blipFill>
        <p:spPr bwMode="auto">
          <a:xfrm>
            <a:off x="1873114" y="1772816"/>
            <a:ext cx="6262960" cy="2667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19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DEDICATORIA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AutoShape 2" descr="Resultado de imagen para sirviendo vaso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6" name="5 Rectángulo"/>
          <p:cNvSpPr/>
          <p:nvPr/>
        </p:nvSpPr>
        <p:spPr>
          <a:xfrm>
            <a:off x="2473325" y="214653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dirty="0"/>
              <a:t>Este trabajo, que ha estado lleno de retos y desafíos se lo dedico a mis padres, que me han enseñado que siempre hay algo más porque luchar y algo mejor porque vivir</a:t>
            </a:r>
            <a:r>
              <a:rPr lang="es-EC" dirty="0" smtClean="0"/>
              <a:t>.</a:t>
            </a:r>
          </a:p>
          <a:p>
            <a:endParaRPr lang="es-EC" dirty="0"/>
          </a:p>
          <a:p>
            <a:r>
              <a:rPr lang="es-EC" dirty="0"/>
              <a:t>Hernán Giraldo M.</a:t>
            </a:r>
          </a:p>
        </p:txBody>
      </p:sp>
    </p:spTree>
    <p:extLst>
      <p:ext uri="{BB962C8B-B14F-4D97-AF65-F5344CB8AC3E}">
        <p14:creationId xmlns:p14="http://schemas.microsoft.com/office/powerpoint/2010/main" val="2597103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RESULTADOS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1116012" y="1440518"/>
            <a:ext cx="612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Porcentaje de proteína, grasa y sólidos no grasos.</a:t>
            </a:r>
            <a:endParaRPr lang="es-EC" dirty="0"/>
          </a:p>
        </p:txBody>
      </p:sp>
      <p:pic>
        <p:nvPicPr>
          <p:cNvPr id="8704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02" t="31423" r="11371" b="45660"/>
          <a:stretch/>
        </p:blipFill>
        <p:spPr bwMode="auto">
          <a:xfrm>
            <a:off x="1573516" y="2348880"/>
            <a:ext cx="6371617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024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RESULTADOS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1116012" y="1440518"/>
            <a:ext cx="61202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Densidad, crioscopía y agua añadida</a:t>
            </a:r>
            <a:endParaRPr lang="es-EC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0" t="37674" r="54612" b="40451"/>
          <a:stretch/>
        </p:blipFill>
        <p:spPr bwMode="auto">
          <a:xfrm>
            <a:off x="1452676" y="2204864"/>
            <a:ext cx="6613298" cy="236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6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RESULTADOS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2411760" y="1763683"/>
            <a:ext cx="5040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2000" b="1" dirty="0"/>
              <a:t>Protocolo de desinfección leche cruda con luz ultravioleta</a:t>
            </a:r>
            <a:endParaRPr lang="es-EC" sz="2000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762" y="0"/>
            <a:ext cx="4765534" cy="674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2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DISCUSIÓN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1116012" y="1440518"/>
            <a:ext cx="728662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/>
            <a:r>
              <a:rPr lang="es-EC" dirty="0" smtClean="0"/>
              <a:t>Estos </a:t>
            </a:r>
            <a:r>
              <a:rPr lang="es-EC" dirty="0"/>
              <a:t>resultados concuerdan con lo reportado por (</a:t>
            </a:r>
            <a:r>
              <a:rPr lang="es-EC" dirty="0" err="1"/>
              <a:t>Makt</a:t>
            </a:r>
            <a:r>
              <a:rPr lang="es-EC" dirty="0"/>
              <a:t> </a:t>
            </a:r>
            <a:r>
              <a:rPr lang="es-EC" i="1" dirty="0"/>
              <a:t>et al</a:t>
            </a:r>
            <a:r>
              <a:rPr lang="es-EC" dirty="0"/>
              <a:t>. 2007) que indica una disminución de 2,3x10</a:t>
            </a:r>
            <a:r>
              <a:rPr lang="es-EC" baseline="30000" dirty="0"/>
              <a:t>2 </a:t>
            </a:r>
            <a:r>
              <a:rPr lang="es-EC" dirty="0"/>
              <a:t>UFCmL</a:t>
            </a:r>
            <a:r>
              <a:rPr lang="es-EC" baseline="30000" dirty="0"/>
              <a:t>-1</a:t>
            </a:r>
            <a:r>
              <a:rPr lang="es-EC" dirty="0"/>
              <a:t>u 80% menos </a:t>
            </a:r>
            <a:r>
              <a:rPr lang="es-EC" dirty="0" smtClean="0"/>
              <a:t>UFC/ml </a:t>
            </a:r>
            <a:r>
              <a:rPr lang="es-EC" dirty="0"/>
              <a:t>después de un proceso de irradiación de </a:t>
            </a:r>
            <a:r>
              <a:rPr lang="es-EC" dirty="0" smtClean="0"/>
              <a:t>leche en </a:t>
            </a:r>
            <a:r>
              <a:rPr lang="es-EC" dirty="0"/>
              <a:t>platos Petri</a:t>
            </a:r>
            <a:r>
              <a:rPr lang="es-EC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(</a:t>
            </a:r>
            <a:r>
              <a:rPr lang="es-EC" dirty="0" err="1" smtClean="0"/>
              <a:t>Choudhary</a:t>
            </a:r>
            <a:r>
              <a:rPr lang="es-EC" dirty="0" smtClean="0"/>
              <a:t> &amp; </a:t>
            </a:r>
            <a:r>
              <a:rPr lang="es-EC" dirty="0" err="1" smtClean="0"/>
              <a:t>Bandla</a:t>
            </a:r>
            <a:r>
              <a:rPr lang="es-EC" dirty="0" smtClean="0"/>
              <a:t>, 2012) reporta 60% en disminución, realizaron un estudio con flujo laminar en Reynolds de 713 en un reactor, sin embargo esta diferencia de efectividad puede haber sido menor a la del estudio realizado por la falta de turbulencia en el flujo que debe ser mayor a 2400 Reynolds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Concuerda con lo reportado </a:t>
            </a:r>
            <a:r>
              <a:rPr lang="es-EC" dirty="0"/>
              <a:t>por (</a:t>
            </a:r>
            <a:r>
              <a:rPr lang="es-EC" dirty="0" err="1"/>
              <a:t>Christen</a:t>
            </a:r>
            <a:r>
              <a:rPr lang="es-EC" dirty="0"/>
              <a:t>, </a:t>
            </a:r>
            <a:r>
              <a:rPr lang="es-EC" dirty="0" err="1"/>
              <a:t>Tat</a:t>
            </a:r>
            <a:r>
              <a:rPr lang="es-EC" dirty="0"/>
              <a:t> </a:t>
            </a:r>
            <a:r>
              <a:rPr lang="es-EC" dirty="0" err="1"/>
              <a:t>Lai</a:t>
            </a:r>
            <a:r>
              <a:rPr lang="es-EC" dirty="0"/>
              <a:t>, Hartman, Hartman, &amp; </a:t>
            </a:r>
            <a:r>
              <a:rPr lang="es-EC" dirty="0" err="1"/>
              <a:t>Geddes</a:t>
            </a:r>
            <a:r>
              <a:rPr lang="es-EC" dirty="0"/>
              <a:t>, 2013) no existe afectación en las características físico-químicas de la </a:t>
            </a:r>
            <a:r>
              <a:rPr lang="es-EC" dirty="0" smtClean="0"/>
              <a:t>leche. </a:t>
            </a:r>
          </a:p>
          <a:p>
            <a:pPr marL="285750" indent="-285750">
              <a:buFontTx/>
              <a:buChar char="-"/>
            </a:pPr>
            <a:r>
              <a:rPr lang="es-EC" dirty="0" smtClean="0"/>
              <a:t>(</a:t>
            </a:r>
            <a:r>
              <a:rPr lang="es-EC" dirty="0"/>
              <a:t>Fine &amp; </a:t>
            </a:r>
            <a:r>
              <a:rPr lang="es-EC" dirty="0" err="1"/>
              <a:t>Gervais</a:t>
            </a:r>
            <a:r>
              <a:rPr lang="es-EC" dirty="0"/>
              <a:t>, 2004</a:t>
            </a:r>
            <a:r>
              <a:rPr lang="es-EC" dirty="0" smtClean="0"/>
              <a:t>) mantiene que exposición prolongada puede causar modificación </a:t>
            </a:r>
            <a:r>
              <a:rPr lang="es-EC" dirty="0"/>
              <a:t>de las características organolépticas del producto, sino que además ésta implica una alteración del </a:t>
            </a:r>
            <a:r>
              <a:rPr lang="es-EC" dirty="0" smtClean="0"/>
              <a:t>alimento.</a:t>
            </a:r>
            <a:endParaRPr lang="es-EC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7566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CONCLUSIONES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3" name="2 Rectángulo"/>
          <p:cNvSpPr/>
          <p:nvPr/>
        </p:nvSpPr>
        <p:spPr>
          <a:xfrm>
            <a:off x="907095" y="1181756"/>
            <a:ext cx="770446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 smtClean="0"/>
              <a:t>-Al </a:t>
            </a:r>
            <a:r>
              <a:rPr lang="es-EC" sz="1400" dirty="0"/>
              <a:t>evaluar el efecto de luz UV-C de 254 nm con una potencia de 9 voltios como desinfectante de la leche en la Hacienda “El Prado” se generó una disminución de hasta 78,51% de UFC para las muestras analizadas, siendo el tratamiento con mayor tiempo de exposición (25 segundos) el que presentó mayor efectividad en la inactivación de microorganismos. </a:t>
            </a:r>
            <a:endParaRPr lang="es-EC" sz="1400" dirty="0" smtClean="0"/>
          </a:p>
          <a:p>
            <a:endParaRPr lang="es-EC" sz="1400" dirty="0"/>
          </a:p>
          <a:p>
            <a:r>
              <a:rPr lang="es-EC" sz="1400" dirty="0" smtClean="0"/>
              <a:t>-La </a:t>
            </a:r>
            <a:r>
              <a:rPr lang="es-EC" sz="1400" dirty="0"/>
              <a:t>calidad nutricional fue determinada en base a análisis físico-químicos de las muestras de cada uno de los tratamientos y el control, concluyendo que ésta no es afectada por la irradiación, ya que no se registraron diferencias significativas en el porcentaje de proteína, porcentaje de grasa, porcentaje de sólidos no grasos, crioscopía y densidad, sin embargo, la que más sensibilidad a la irradiación presenta fue el porcentaje de </a:t>
            </a:r>
            <a:r>
              <a:rPr lang="es-EC" sz="1400" dirty="0" err="1"/>
              <a:t>de</a:t>
            </a:r>
            <a:r>
              <a:rPr lang="es-EC" sz="1400" dirty="0"/>
              <a:t> grasa.  Por otro lado en cuanto al conteo total de UFC existieron diferencias significativas entre el control y los tratamientos (</a:t>
            </a:r>
            <a:r>
              <a:rPr lang="es-EC" sz="1400" i="1" dirty="0"/>
              <a:t>P&lt;0,0001</a:t>
            </a:r>
            <a:r>
              <a:rPr lang="es-EC" sz="1400" dirty="0"/>
              <a:t>) pero no entre ellos (</a:t>
            </a:r>
            <a:r>
              <a:rPr lang="es-EC" sz="1400" i="1" dirty="0"/>
              <a:t>P&lt;0,0001</a:t>
            </a:r>
            <a:r>
              <a:rPr lang="es-EC" sz="1400" dirty="0"/>
              <a:t>), de tal manera que las condiciones microbiológicas de la leche tratadas mejoran con el uso de la tecnología UV-C.</a:t>
            </a:r>
          </a:p>
          <a:p>
            <a:endParaRPr lang="es-EC" sz="1400" dirty="0" smtClean="0"/>
          </a:p>
          <a:p>
            <a:r>
              <a:rPr lang="es-EC" sz="1400" dirty="0" smtClean="0"/>
              <a:t>-…Las </a:t>
            </a:r>
            <a:r>
              <a:rPr lang="es-EC" sz="1400" dirty="0"/>
              <a:t>empresas dedicadas a la distribución y comercialización de leche y productos lácteos fortificados, exigen cada vez productos inocuos y que provengan de manejo sanitarios más eficientes, por lo tanto se ha generado un protocolo de desinfección tomando en cuenta la rutina en las jornadas de ordeño, la capacidad instalada y la infraestructura con la que cuenta la institución.</a:t>
            </a:r>
          </a:p>
          <a:p>
            <a:endParaRPr lang="es-EC" sz="1400" dirty="0"/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1497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RECOMENDACIONES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5" name="4 Rectángulo"/>
          <p:cNvSpPr/>
          <p:nvPr/>
        </p:nvSpPr>
        <p:spPr>
          <a:xfrm>
            <a:off x="1655676" y="1441252"/>
            <a:ext cx="65344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dirty="0"/>
              <a:t>Se recomienda capacitación constante en buenas prácticas  de manejo, uso de tecnología UV-C y cuidado animal, con información calificada. Cualquier tipo de innovación, viene acompañada de un proceso de transición, en el que se debe precautelar el bienestar animal y del personal que permite desarrollar todas las actividades en el campo. </a:t>
            </a:r>
            <a:endParaRPr lang="es-EC" sz="1400" dirty="0" smtClean="0"/>
          </a:p>
          <a:p>
            <a:endParaRPr lang="es-EC" sz="1400" dirty="0"/>
          </a:p>
          <a:p>
            <a:r>
              <a:rPr lang="es-EC" sz="1400" dirty="0"/>
              <a:t>Para la adaptación de un sistema de desinfección, y al ser éste, el primer estudio realizado en esta rama, se obtuvieron excelentes resultados con los 3 tiempos de irradiación 15 s, 20 s y 25 s, por lo que se debería profundizar en métodos similares para aprovechar de mejor manera la energía disponible, utilizando métodos alternativos de bajo impacto ambiental y de gran apoyo para el fortalecimiento de la industria láctea.</a:t>
            </a:r>
          </a:p>
          <a:p>
            <a:endParaRPr lang="es-EC" sz="1400" dirty="0" smtClean="0"/>
          </a:p>
          <a:p>
            <a:r>
              <a:rPr lang="es-EC" sz="1400" dirty="0" smtClean="0"/>
              <a:t>Se </a:t>
            </a:r>
            <a:r>
              <a:rPr lang="es-EC" sz="1400" dirty="0"/>
              <a:t>recomienda también homogenizar la leche utilizando presión a través de una rejilla de 180 -200 nm con lo cual se garantiza que las partículas tengan un tamaño uniforme, que permita un flujo de luz más admisible y una mejor </a:t>
            </a:r>
            <a:r>
              <a:rPr lang="es-EC" sz="1400" dirty="0" err="1"/>
              <a:t>absorvancia</a:t>
            </a:r>
            <a:r>
              <a:rPr lang="es-EC" sz="1400" dirty="0"/>
              <a:t>, de este modo se podría reducir el consumo energético y de suministros para el funcionamiento del reactor y del sistema de desinfección.</a:t>
            </a:r>
          </a:p>
        </p:txBody>
      </p:sp>
    </p:spTree>
    <p:extLst>
      <p:ext uri="{BB962C8B-B14F-4D97-AF65-F5344CB8AC3E}">
        <p14:creationId xmlns:p14="http://schemas.microsoft.com/office/powerpoint/2010/main" val="175442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71682" name="Picture 2" descr="C:\Users\rcardenas\Downloads\WhatsApp Image 2018-02-28 at 05.30.23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225657"/>
            <a:ext cx="2836583" cy="378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684" name="Picture 4" descr="C:\Users\rcardenas\Downloads\IMG-20170208-WA00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8072"/>
            <a:ext cx="3886893" cy="291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C:\Users\rcardenas\Downloads\WhatsApp Image 2018-02-22 at 12.43.2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324" y="1152982"/>
            <a:ext cx="2550539" cy="453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38805" y="5157193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5 CuadroTexto"/>
          <p:cNvSpPr txBox="1"/>
          <p:nvPr/>
        </p:nvSpPr>
        <p:spPr>
          <a:xfrm>
            <a:off x="738805" y="5157192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5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105919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9" name="Picture 2" descr="C:\Users\rcardenas\Downloads\CAM0297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1782198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0" name="Picture 2" descr="C:\Users\rcardenas\Downloads\CAM0298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276" y="1467987"/>
            <a:ext cx="2520776" cy="3361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1" name="Picture 3" descr="C:\Users\rcardenas\Downloads\CAM029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3322" y="3148505"/>
            <a:ext cx="2151045" cy="28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11 Rectángulo"/>
          <p:cNvSpPr/>
          <p:nvPr/>
        </p:nvSpPr>
        <p:spPr>
          <a:xfrm>
            <a:off x="738805" y="5157192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3" name="12 CuadroTexto"/>
          <p:cNvSpPr txBox="1"/>
          <p:nvPr/>
        </p:nvSpPr>
        <p:spPr>
          <a:xfrm>
            <a:off x="738805" y="5157191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5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128071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7 Imagen" descr="C:\Users\rcardenas\Downloads\IMG_135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69558" y="2130417"/>
            <a:ext cx="2541737" cy="23596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8 Imagen" descr="C:\Users\rcardenas\Downloads\WhatsApp Image 2018-02-28 at 05.32.38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760" y="2042250"/>
            <a:ext cx="2367168" cy="254928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9 CuadroTexto"/>
          <p:cNvSpPr txBox="1"/>
          <p:nvPr/>
        </p:nvSpPr>
        <p:spPr>
          <a:xfrm>
            <a:off x="1226192" y="1168455"/>
            <a:ext cx="208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C" b="1" dirty="0"/>
          </a:p>
          <a:p>
            <a:r>
              <a:rPr lang="es-EC" dirty="0" smtClean="0"/>
              <a:t>Toma de muestras</a:t>
            </a:r>
            <a:endParaRPr lang="es-EC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007" y="4238230"/>
            <a:ext cx="3168352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028928" y="49411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lphaLcPeriod"/>
            </a:pPr>
            <a:r>
              <a:rPr lang="es-EC" sz="1200" dirty="0" smtClean="0"/>
              <a:t>Toma </a:t>
            </a:r>
            <a:r>
              <a:rPr lang="es-EC" sz="1200" dirty="0"/>
              <a:t>de muestra directamente del tanque de almacenamiento y  enfriamiento de las instalaciones de la Hacienda “El Prado” </a:t>
            </a:r>
            <a:endParaRPr lang="es-EC" sz="1200" dirty="0" smtClean="0"/>
          </a:p>
          <a:p>
            <a:pPr marL="228600" indent="-228600">
              <a:buAutoNum type="alphaLcPeriod"/>
            </a:pPr>
            <a:r>
              <a:rPr lang="es-EC" sz="1200" dirty="0" smtClean="0"/>
              <a:t>b</a:t>
            </a:r>
            <a:r>
              <a:rPr lang="es-EC" sz="1200" dirty="0"/>
              <a:t>.   Rotulación de muestras y traslado a irradiación.</a:t>
            </a:r>
            <a:endParaRPr lang="es-EC" sz="1200" b="1" dirty="0"/>
          </a:p>
        </p:txBody>
      </p:sp>
      <p:sp>
        <p:nvSpPr>
          <p:cNvPr id="13" name="12 Rectángulo"/>
          <p:cNvSpPr/>
          <p:nvPr/>
        </p:nvSpPr>
        <p:spPr>
          <a:xfrm>
            <a:off x="-53283" y="5949280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13 CuadroTexto"/>
          <p:cNvSpPr txBox="1"/>
          <p:nvPr/>
        </p:nvSpPr>
        <p:spPr>
          <a:xfrm>
            <a:off x="-53283" y="5949279"/>
            <a:ext cx="188897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5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294818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8" name="7 Imagen" descr="C:\Users\rcardenas\Downloads\IMG_132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6" t="157"/>
          <a:stretch/>
        </p:blipFill>
        <p:spPr bwMode="auto">
          <a:xfrm rot="5400000">
            <a:off x="1633332" y="2399874"/>
            <a:ext cx="2087880" cy="1553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8 Imagen" descr="C:\Users\rcardenas\Downloads\IMG_133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420586" y="2472263"/>
            <a:ext cx="2084070" cy="1459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9 Imagen" descr="C:\Users\rcardenas\Downloads\IMG_13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313521" y="2405588"/>
            <a:ext cx="2075180" cy="1555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663" y="3901013"/>
            <a:ext cx="394335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2176621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C" sz="1200" dirty="0"/>
              <a:t>a. Dispensación de leche en muestras de 150 ml en vaso de precipitación b. Muestras selladas con papel aluminio con tubo para irradiación c. Instalación de reactor de luz UV-C.</a:t>
            </a:r>
            <a:endParaRPr lang="es-EC" sz="12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116013" y="1475492"/>
            <a:ext cx="255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Instalación del Ensayo </a:t>
            </a:r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11370" y="5877273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16 CuadroTexto"/>
          <p:cNvSpPr txBox="1"/>
          <p:nvPr/>
        </p:nvSpPr>
        <p:spPr>
          <a:xfrm>
            <a:off x="11370" y="5877272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6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3501695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AutoShape 2" descr="Resultado de imagen para sirviendo vaso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339739"/>
            <a:ext cx="3636310" cy="1912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815" y="1342035"/>
            <a:ext cx="268605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318905" y="1335478"/>
            <a:ext cx="21598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La conquista española (1532), trae consigo y en sus costumbres el consumo de leche cruda y sus derivados. </a:t>
            </a:r>
            <a:br>
              <a:rPr lang="es-EC" dirty="0" smtClean="0"/>
            </a:br>
            <a:r>
              <a:rPr lang="es-EC" dirty="0" smtClean="0"/>
              <a:t/>
            </a:r>
            <a:br>
              <a:rPr lang="es-EC" dirty="0" smtClean="0"/>
            </a:br>
            <a:r>
              <a:rPr lang="es-EC" dirty="0" smtClean="0"/>
              <a:t>En 1938 se inician procesos de pasteurización. </a:t>
            </a:r>
          </a:p>
          <a:p>
            <a:r>
              <a:rPr lang="es-EC" dirty="0" smtClean="0"/>
              <a:t> </a:t>
            </a:r>
            <a:endParaRPr lang="es-EC" dirty="0"/>
          </a:p>
        </p:txBody>
      </p:sp>
      <p:sp>
        <p:nvSpPr>
          <p:cNvPr id="10" name="9 CuadroTexto"/>
          <p:cNvSpPr txBox="1"/>
          <p:nvPr/>
        </p:nvSpPr>
        <p:spPr>
          <a:xfrm>
            <a:off x="4158208" y="3047010"/>
            <a:ext cx="40141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900" dirty="0" smtClean="0"/>
              <a:t>Extraídos de: https</a:t>
            </a:r>
            <a:r>
              <a:rPr lang="es-EC" sz="900" dirty="0"/>
              <a:t>://www.timetoast.com/timelines/descubriendo-america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3" name="12 Imagen" descr="C:\Users\rcardenas\Downloads\IMG_134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91793" y="2569151"/>
            <a:ext cx="2216150" cy="1661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13 Imagen" descr="C:\Users\rcardenas\Downloads\IMG_13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865794" y="2601448"/>
            <a:ext cx="2232025" cy="16738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523462" y="2291409"/>
            <a:ext cx="2952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8C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473325" y="4941168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-228600">
              <a:buAutoNum type="alphaLcPeriod"/>
            </a:pPr>
            <a:r>
              <a:rPr lang="es-EC" sz="1200" dirty="0" smtClean="0"/>
              <a:t>12 muestras dispensadas.</a:t>
            </a:r>
          </a:p>
          <a:p>
            <a:pPr marL="228600" indent="-228600">
              <a:buFontTx/>
              <a:buAutoNum type="alphaLcPeriod"/>
            </a:pPr>
            <a:r>
              <a:rPr lang="es-EC" sz="1200" dirty="0"/>
              <a:t>Muestras colocadas dentro del reactor en continua agitación y  turbulencia mayor a 2400 Reynolds se rpm </a:t>
            </a:r>
            <a:endParaRPr lang="es-EC" sz="1200" dirty="0" smtClean="0"/>
          </a:p>
          <a:p>
            <a:pPr marL="228600" indent="-228600">
              <a:buAutoNum type="alphaLcPeriod"/>
            </a:pPr>
            <a:r>
              <a:rPr lang="es-EC" sz="1200" dirty="0" smtClean="0"/>
              <a:t>Muestras en proceso de irradiación con luz UV-C </a:t>
            </a:r>
          </a:p>
          <a:p>
            <a:pPr marL="228600" indent="-228600">
              <a:buAutoNum type="alphaLcPeriod"/>
            </a:pPr>
            <a:endParaRPr lang="es-EC" sz="1200" b="1" dirty="0"/>
          </a:p>
        </p:txBody>
      </p:sp>
      <p:pic>
        <p:nvPicPr>
          <p:cNvPr id="18" name="17 Imagen" descr="D:\DOCUMENTOS\Desktop\Nueva carpeta (4)\IMG_2169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224405" y="2655511"/>
            <a:ext cx="1986280" cy="148844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405282" y="2291656"/>
            <a:ext cx="2952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8C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c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3666491" y="2422680"/>
            <a:ext cx="2952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8C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835696" y="1484784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Proceso de Irradiación</a:t>
            </a:r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98498" y="5924164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98498" y="5924163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5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61090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6" name="15 Imagen" descr="D:\DOCUMENTOS\Desktop\Nueva carpeta (4)\IMG_2191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8" t="5999" r="4305"/>
          <a:stretch/>
        </p:blipFill>
        <p:spPr bwMode="auto">
          <a:xfrm rot="10800000">
            <a:off x="4664709" y="1988839"/>
            <a:ext cx="2571586" cy="23974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16 Imagen" descr="D:\DOCUMENTOS\Desktop\Nueva carpeta (4)\IMG_226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82145" y="2123507"/>
            <a:ext cx="2456265" cy="20692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3249626" y="4081463"/>
            <a:ext cx="2952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8C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a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5411801" y="4060826"/>
            <a:ext cx="295275" cy="304800"/>
          </a:xfrm>
          <a:prstGeom prst="rect">
            <a:avLst/>
          </a:prstGeom>
          <a:solidFill>
            <a:srgbClr val="FFFFFF"/>
          </a:solidFill>
          <a:ln w="9525">
            <a:solidFill>
              <a:srgbClr val="8C0C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EC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>b</a:t>
            </a: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2114972" y="486916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/>
              <a:t>a. Visualización de crecimiento de colonias en placas </a:t>
            </a:r>
            <a:r>
              <a:rPr lang="es-EC" sz="1200" dirty="0" err="1"/>
              <a:t>Petrifilm</a:t>
            </a:r>
            <a:r>
              <a:rPr lang="es-EC" sz="1200" dirty="0"/>
              <a:t> </a:t>
            </a:r>
            <a:r>
              <a:rPr lang="es-EC" sz="1200" dirty="0" smtClean="0"/>
              <a:t/>
            </a:r>
            <a:br>
              <a:rPr lang="es-EC" sz="1200" dirty="0" smtClean="0"/>
            </a:br>
            <a:r>
              <a:rPr lang="es-EC" sz="1200" dirty="0" smtClean="0"/>
              <a:t>b</a:t>
            </a:r>
            <a:r>
              <a:rPr lang="es-EC" sz="1200" dirty="0"/>
              <a:t>. Conteo de UFC en placas </a:t>
            </a:r>
            <a:r>
              <a:rPr lang="es-EC" sz="1200" dirty="0" err="1"/>
              <a:t>Petrifilm</a:t>
            </a:r>
            <a:r>
              <a:rPr lang="es-EC" sz="1200" dirty="0"/>
              <a:t>.</a:t>
            </a:r>
            <a:endParaRPr lang="es-EC" sz="1200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82798" y="1390452"/>
            <a:ext cx="4878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Conteo de Unidades Formadoras de Colonias</a:t>
            </a:r>
            <a:endParaRPr lang="es-EC" dirty="0"/>
          </a:p>
        </p:txBody>
      </p:sp>
      <p:sp>
        <p:nvSpPr>
          <p:cNvPr id="22" name="21 Rectángulo"/>
          <p:cNvSpPr/>
          <p:nvPr/>
        </p:nvSpPr>
        <p:spPr>
          <a:xfrm>
            <a:off x="98498" y="5877273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3" name="22 CuadroTexto"/>
          <p:cNvSpPr txBox="1"/>
          <p:nvPr/>
        </p:nvSpPr>
        <p:spPr>
          <a:xfrm>
            <a:off x="98498" y="5877272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4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423798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 txBox="1">
            <a:spLocks noChangeArrowheads="1"/>
          </p:cNvSpPr>
          <p:nvPr/>
        </p:nvSpPr>
        <p:spPr bwMode="auto">
          <a:xfrm>
            <a:off x="1093788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METODOLOGÍA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pic>
        <p:nvPicPr>
          <p:cNvPr id="12" name="11 Imagen" descr="C:\Users\rcardenas\Downloads\IMG_23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27548" y="2276872"/>
            <a:ext cx="2529552" cy="195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12 Imagen" descr="C:\Users\rcardenas\Downloads\IMG_2365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42869" y="2302236"/>
            <a:ext cx="2489859" cy="1366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2" y="3649346"/>
            <a:ext cx="185737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127547" y="472514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C" sz="1200" dirty="0"/>
              <a:t>a. Muestras de </a:t>
            </a:r>
            <a:r>
              <a:rPr lang="es-EC" sz="1200" dirty="0" smtClean="0"/>
              <a:t>leche (40 ml) </a:t>
            </a:r>
            <a:r>
              <a:rPr lang="es-EC" sz="1200" dirty="0"/>
              <a:t>para procesamiento en </a:t>
            </a:r>
            <a:r>
              <a:rPr lang="es-EC" sz="1200" dirty="0" err="1"/>
              <a:t>Ekomilk</a:t>
            </a:r>
            <a:r>
              <a:rPr lang="es-EC" sz="1200" dirty="0"/>
              <a:t> b. Visualización de resultados de análisis de calidad de leche.</a:t>
            </a:r>
            <a:endParaRPr lang="es-EC" sz="1200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403648" y="1484784"/>
            <a:ext cx="2710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Análisis Físico - Químico</a:t>
            </a:r>
            <a:endParaRPr lang="es-EC" dirty="0"/>
          </a:p>
        </p:txBody>
      </p:sp>
      <p:sp>
        <p:nvSpPr>
          <p:cNvPr id="14" name="13 Rectángulo"/>
          <p:cNvSpPr/>
          <p:nvPr/>
        </p:nvSpPr>
        <p:spPr>
          <a:xfrm>
            <a:off x="98498" y="5877273"/>
            <a:ext cx="1888979" cy="36004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5" name="14 CuadroTexto"/>
          <p:cNvSpPr txBox="1"/>
          <p:nvPr/>
        </p:nvSpPr>
        <p:spPr>
          <a:xfrm>
            <a:off x="98498" y="5877272"/>
            <a:ext cx="18360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500" dirty="0" smtClean="0">
                <a:hlinkClick r:id="rId5" action="ppaction://hlinksldjump"/>
              </a:rPr>
              <a:t>LÍNEA</a:t>
            </a:r>
            <a:r>
              <a:rPr lang="es-EC" sz="1500" dirty="0" smtClean="0"/>
              <a:t> DE TIEMPO</a:t>
            </a:r>
            <a:endParaRPr lang="es-EC" sz="1500" dirty="0"/>
          </a:p>
        </p:txBody>
      </p:sp>
    </p:spTree>
    <p:extLst>
      <p:ext uri="{BB962C8B-B14F-4D97-AF65-F5344CB8AC3E}">
        <p14:creationId xmlns:p14="http://schemas.microsoft.com/office/powerpoint/2010/main" val="24005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899592" y="2564904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GRACIAS POR SU ATENCIÓN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381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INTRODUCCIÓN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AutoShape 2" descr="Resultado de imagen para sirviendo vaso lech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3" name="2 CuadroTexto"/>
          <p:cNvSpPr txBox="1"/>
          <p:nvPr/>
        </p:nvSpPr>
        <p:spPr>
          <a:xfrm>
            <a:off x="1315517" y="1700808"/>
            <a:ext cx="390079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-Fluido </a:t>
            </a:r>
            <a:r>
              <a:rPr lang="es-EC" sz="1600" dirty="0"/>
              <a:t>nutritivo blanquecino, segregado por las glándulas mamarias de las hembras de los </a:t>
            </a:r>
            <a:r>
              <a:rPr lang="es-EC" sz="1600" dirty="0" smtClean="0"/>
              <a:t>mamíferos.</a:t>
            </a:r>
          </a:p>
          <a:p>
            <a:endParaRPr lang="es-EC" sz="1600" dirty="0"/>
          </a:p>
          <a:p>
            <a:r>
              <a:rPr lang="es-EC" sz="1600" dirty="0" smtClean="0"/>
              <a:t>-Componente básico </a:t>
            </a:r>
            <a:r>
              <a:rPr lang="es-EC" sz="1600" dirty="0"/>
              <a:t>en la alimentación </a:t>
            </a:r>
            <a:r>
              <a:rPr lang="es-EC" sz="1600" dirty="0" smtClean="0"/>
              <a:t>humana.</a:t>
            </a:r>
          </a:p>
          <a:p>
            <a:endParaRPr lang="es-EC" sz="1600" dirty="0"/>
          </a:p>
          <a:p>
            <a:r>
              <a:rPr lang="es-EC" sz="1600" dirty="0" smtClean="0"/>
              <a:t>-Antibióticos</a:t>
            </a:r>
            <a:r>
              <a:rPr lang="es-EC" sz="1600" dirty="0"/>
              <a:t>, colorantes, materias, </a:t>
            </a:r>
            <a:r>
              <a:rPr lang="es-EC" sz="1600" dirty="0" smtClean="0"/>
              <a:t>sabores, </a:t>
            </a:r>
            <a:r>
              <a:rPr lang="es-EC" sz="1600" dirty="0"/>
              <a:t>olores </a:t>
            </a:r>
            <a:r>
              <a:rPr lang="es-EC" sz="1600" dirty="0" smtClean="0"/>
              <a:t>extraños y UFC (cadena </a:t>
            </a:r>
            <a:r>
              <a:rPr lang="es-EC" sz="1600" dirty="0" err="1" smtClean="0"/>
              <a:t>product</a:t>
            </a:r>
            <a:r>
              <a:rPr lang="es-EC" sz="1600" dirty="0" smtClean="0"/>
              <a:t>.)</a:t>
            </a:r>
          </a:p>
          <a:p>
            <a:endParaRPr lang="es-EC" sz="1600" dirty="0"/>
          </a:p>
          <a:p>
            <a:endParaRPr lang="es-EC" sz="1600" dirty="0"/>
          </a:p>
        </p:txBody>
      </p:sp>
      <p:pic>
        <p:nvPicPr>
          <p:cNvPr id="52226" name="Picture 2" descr="sirviendo un vaso de leche red láct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614888"/>
            <a:ext cx="17811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868144" y="1331476"/>
            <a:ext cx="1287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LA LECHE</a:t>
            </a:r>
            <a:endParaRPr lang="es-EC" dirty="0"/>
          </a:p>
        </p:txBody>
      </p:sp>
      <p:sp>
        <p:nvSpPr>
          <p:cNvPr id="8" name="7 CuadroTexto"/>
          <p:cNvSpPr txBox="1"/>
          <p:nvPr/>
        </p:nvSpPr>
        <p:spPr>
          <a:xfrm>
            <a:off x="5364088" y="4725144"/>
            <a:ext cx="259228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000" dirty="0" smtClean="0"/>
              <a:t>Extraído </a:t>
            </a:r>
            <a:r>
              <a:rPr lang="es-EC" sz="1000" dirty="0" smtClean="0"/>
              <a:t>de: http</a:t>
            </a:r>
            <a:r>
              <a:rPr lang="es-EC" sz="1000" dirty="0"/>
              <a:t>://www.redlactea.org/wp-content/uploads/2014/08/sirviendo-un-vaso-de-leche-red-l%C3%A1ctea.jpg</a:t>
            </a:r>
          </a:p>
        </p:txBody>
      </p:sp>
    </p:spTree>
    <p:extLst>
      <p:ext uri="{BB962C8B-B14F-4D97-AF65-F5344CB8AC3E}">
        <p14:creationId xmlns:p14="http://schemas.microsoft.com/office/powerpoint/2010/main" val="87574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 txBox="1">
            <a:spLocks noChangeArrowheads="1"/>
          </p:cNvSpPr>
          <p:nvPr/>
        </p:nvSpPr>
        <p:spPr bwMode="auto">
          <a:xfrm>
            <a:off x="1036530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 smtClean="0">
                <a:solidFill>
                  <a:srgbClr val="0033CC"/>
                </a:solidFill>
                <a:latin typeface="Calibri" pitchFamily="34" charset="0"/>
              </a:rPr>
              <a:t>SITUACIÓN ACTUAL  </a:t>
            </a:r>
            <a:endParaRPr lang="es-ES_tradnl" sz="2000" b="1" dirty="0">
              <a:solidFill>
                <a:srgbClr val="0033CC"/>
              </a:solidFill>
              <a:latin typeface="Calibri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5603604" y="1462349"/>
            <a:ext cx="26648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 smtClean="0"/>
              <a:t>Enfermedades </a:t>
            </a:r>
            <a:r>
              <a:rPr lang="es-EC" sz="1600" dirty="0" err="1" smtClean="0"/>
              <a:t>zoonósicas</a:t>
            </a:r>
            <a:r>
              <a:rPr lang="es-EC" sz="1600" dirty="0" smtClean="0"/>
              <a:t> reportadas. brucelosis</a:t>
            </a:r>
            <a:r>
              <a:rPr lang="es-EC" sz="1600" dirty="0"/>
              <a:t>, tuberculosis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161216" y="2000958"/>
            <a:ext cx="1189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Calidad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69264" y="1340112"/>
            <a:ext cx="259762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s-EC" sz="1400" dirty="0" smtClean="0"/>
              <a:t>manejo </a:t>
            </a:r>
          </a:p>
          <a:p>
            <a:pPr marL="171450" indent="-171450">
              <a:buFontTx/>
              <a:buChar char="-"/>
            </a:pPr>
            <a:r>
              <a:rPr lang="es-EC" sz="1400" dirty="0" smtClean="0"/>
              <a:t>medidas </a:t>
            </a:r>
            <a:r>
              <a:rPr lang="es-EC" sz="1400" dirty="0"/>
              <a:t>de </a:t>
            </a:r>
            <a:r>
              <a:rPr lang="es-EC" sz="1400" dirty="0" smtClean="0"/>
              <a:t>bioseguridad</a:t>
            </a:r>
          </a:p>
          <a:p>
            <a:pPr marL="171450" indent="-171450">
              <a:buFontTx/>
              <a:buChar char="-"/>
            </a:pPr>
            <a:r>
              <a:rPr lang="es-EC" sz="1400" dirty="0" smtClean="0"/>
              <a:t>proceso </a:t>
            </a:r>
            <a:r>
              <a:rPr lang="es-EC" sz="1400" dirty="0"/>
              <a:t>de </a:t>
            </a:r>
            <a:r>
              <a:rPr lang="es-EC" sz="1400" dirty="0" smtClean="0"/>
              <a:t>extracción</a:t>
            </a:r>
          </a:p>
          <a:p>
            <a:pPr marL="171450" indent="-171450">
              <a:buFontTx/>
              <a:buChar char="-"/>
            </a:pPr>
            <a:r>
              <a:rPr lang="es-EC" sz="1400" dirty="0" smtClean="0"/>
              <a:t>exposición </a:t>
            </a:r>
            <a:r>
              <a:rPr lang="es-EC" sz="1400" dirty="0"/>
              <a:t>al </a:t>
            </a:r>
            <a:r>
              <a:rPr lang="es-EC" sz="1400" dirty="0" smtClean="0"/>
              <a:t>medio</a:t>
            </a:r>
          </a:p>
          <a:p>
            <a:pPr marL="171450" indent="-171450">
              <a:buFontTx/>
              <a:buChar char="-"/>
            </a:pPr>
            <a:r>
              <a:rPr lang="es-EC" sz="1400" dirty="0" smtClean="0"/>
              <a:t>ambiente </a:t>
            </a:r>
          </a:p>
          <a:p>
            <a:pPr marL="171450" indent="-171450">
              <a:buFontTx/>
              <a:buChar char="-"/>
            </a:pPr>
            <a:r>
              <a:rPr lang="es-EC" sz="1400" dirty="0" smtClean="0"/>
              <a:t>sistema </a:t>
            </a:r>
            <a:r>
              <a:rPr lang="es-EC" sz="1400" dirty="0"/>
              <a:t>de ordeño</a:t>
            </a:r>
          </a:p>
          <a:p>
            <a:endParaRPr lang="es-EC" sz="1000" dirty="0"/>
          </a:p>
        </p:txBody>
      </p:sp>
      <p:sp>
        <p:nvSpPr>
          <p:cNvPr id="10" name="9 Abrir llave"/>
          <p:cNvSpPr/>
          <p:nvPr/>
        </p:nvSpPr>
        <p:spPr>
          <a:xfrm>
            <a:off x="2337144" y="1125537"/>
            <a:ext cx="45719" cy="1753457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3" name="2 Cerrar llave"/>
          <p:cNvSpPr/>
          <p:nvPr/>
        </p:nvSpPr>
        <p:spPr>
          <a:xfrm>
            <a:off x="5193292" y="1125538"/>
            <a:ext cx="108198" cy="175345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29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99592" y="4077072"/>
            <a:ext cx="187220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500" b="1" dirty="0" smtClean="0"/>
              <a:t>Proyecto de ganadería lechera </a:t>
            </a:r>
            <a:r>
              <a:rPr lang="es-EC" sz="1500" b="1" dirty="0" err="1" smtClean="0"/>
              <a:t>Hcda</a:t>
            </a:r>
            <a:r>
              <a:rPr lang="es-EC" sz="1500" b="1" dirty="0" smtClean="0"/>
              <a:t>. "El Prado " </a:t>
            </a:r>
            <a:endParaRPr lang="es-EC" sz="1500" b="1" dirty="0"/>
          </a:p>
        </p:txBody>
      </p:sp>
      <p:sp>
        <p:nvSpPr>
          <p:cNvPr id="39" name="38 CuadroTexto"/>
          <p:cNvSpPr txBox="1"/>
          <p:nvPr/>
        </p:nvSpPr>
        <p:spPr>
          <a:xfrm>
            <a:off x="4548619" y="3212089"/>
            <a:ext cx="25976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200" dirty="0"/>
              <a:t>Estrés del animal.</a:t>
            </a:r>
          </a:p>
          <a:p>
            <a:pPr lvl="0"/>
            <a:r>
              <a:rPr lang="es-EC" sz="1200" dirty="0"/>
              <a:t>Problemas nutricionales.</a:t>
            </a:r>
          </a:p>
          <a:p>
            <a:pPr lvl="0"/>
            <a:r>
              <a:rPr lang="es-EC" sz="1200" dirty="0"/>
              <a:t>Mal manejo del hato.</a:t>
            </a:r>
          </a:p>
          <a:p>
            <a:pPr lvl="0"/>
            <a:r>
              <a:rPr lang="es-EC" sz="1200" dirty="0"/>
              <a:t>Falta de higiene.</a:t>
            </a:r>
          </a:p>
          <a:p>
            <a:pPr lvl="0"/>
            <a:r>
              <a:rPr lang="es-EC" sz="1200" dirty="0" smtClean="0"/>
              <a:t>Falta </a:t>
            </a:r>
            <a:r>
              <a:rPr lang="es-EC" sz="1200" dirty="0"/>
              <a:t>de insumos y medicamentos.</a:t>
            </a:r>
          </a:p>
          <a:p>
            <a:pPr lvl="0"/>
            <a:r>
              <a:rPr lang="es-EC" sz="1200" dirty="0" smtClean="0"/>
              <a:t>Agua no potable</a:t>
            </a:r>
            <a:endParaRPr lang="es-EC" sz="1200" dirty="0"/>
          </a:p>
          <a:p>
            <a:pPr lvl="0"/>
            <a:r>
              <a:rPr lang="es-EC" sz="1200" dirty="0"/>
              <a:t>Falta de mantenimiento de equipos.</a:t>
            </a:r>
          </a:p>
          <a:p>
            <a:endParaRPr lang="es-EC" sz="1200" dirty="0"/>
          </a:p>
        </p:txBody>
      </p:sp>
      <p:sp>
        <p:nvSpPr>
          <p:cNvPr id="40" name="39 Abrir llave"/>
          <p:cNvSpPr/>
          <p:nvPr/>
        </p:nvSpPr>
        <p:spPr>
          <a:xfrm>
            <a:off x="4465271" y="3212089"/>
            <a:ext cx="45719" cy="1369040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1" name="40 Cerrar llave"/>
          <p:cNvSpPr/>
          <p:nvPr/>
        </p:nvSpPr>
        <p:spPr>
          <a:xfrm>
            <a:off x="7119902" y="3212090"/>
            <a:ext cx="108198" cy="1369040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6" name="25 CuadroTexto"/>
          <p:cNvSpPr txBox="1"/>
          <p:nvPr/>
        </p:nvSpPr>
        <p:spPr>
          <a:xfrm>
            <a:off x="7415535" y="3707740"/>
            <a:ext cx="680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BPA </a:t>
            </a:r>
            <a:endParaRPr lang="es-EC" dirty="0"/>
          </a:p>
        </p:txBody>
      </p:sp>
      <p:sp>
        <p:nvSpPr>
          <p:cNvPr id="42" name="41 CuadroTexto"/>
          <p:cNvSpPr txBox="1"/>
          <p:nvPr/>
        </p:nvSpPr>
        <p:spPr>
          <a:xfrm>
            <a:off x="3347864" y="3800073"/>
            <a:ext cx="729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Causas</a:t>
            </a:r>
            <a:endParaRPr lang="es-EC" sz="1200" b="1" dirty="0"/>
          </a:p>
        </p:txBody>
      </p:sp>
      <p:sp>
        <p:nvSpPr>
          <p:cNvPr id="48" name="47 CuadroTexto"/>
          <p:cNvSpPr txBox="1"/>
          <p:nvPr/>
        </p:nvSpPr>
        <p:spPr>
          <a:xfrm>
            <a:off x="4523056" y="4878145"/>
            <a:ext cx="25976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C" sz="1200" dirty="0"/>
              <a:t>Alto contenido microbiano.</a:t>
            </a:r>
          </a:p>
          <a:p>
            <a:pPr lvl="0"/>
            <a:r>
              <a:rPr lang="es-EC" sz="1200" dirty="0"/>
              <a:t>Producción de toxinas.</a:t>
            </a:r>
          </a:p>
          <a:p>
            <a:pPr lvl="0"/>
            <a:r>
              <a:rPr lang="es-EC" sz="1200" dirty="0"/>
              <a:t>Producto de menor calidad para procesos agroindustriales</a:t>
            </a:r>
          </a:p>
          <a:p>
            <a:pPr lvl="0"/>
            <a:r>
              <a:rPr lang="es-EC" sz="1200" dirty="0"/>
              <a:t>Menor rentabilidad del producto.</a:t>
            </a:r>
          </a:p>
          <a:p>
            <a:endParaRPr lang="es-EC" sz="1200" dirty="0"/>
          </a:p>
        </p:txBody>
      </p:sp>
      <p:sp>
        <p:nvSpPr>
          <p:cNvPr id="49" name="48 Abrir llave"/>
          <p:cNvSpPr/>
          <p:nvPr/>
        </p:nvSpPr>
        <p:spPr>
          <a:xfrm>
            <a:off x="4442411" y="4793790"/>
            <a:ext cx="45719" cy="107649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50 CuadroTexto"/>
          <p:cNvSpPr txBox="1"/>
          <p:nvPr/>
        </p:nvSpPr>
        <p:spPr>
          <a:xfrm>
            <a:off x="3347864" y="5193537"/>
            <a:ext cx="7393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200" b="1" dirty="0" smtClean="0"/>
              <a:t>Efectos</a:t>
            </a:r>
            <a:endParaRPr lang="es-EC" sz="1200" b="1" dirty="0"/>
          </a:p>
        </p:txBody>
      </p:sp>
      <p:sp>
        <p:nvSpPr>
          <p:cNvPr id="52" name="51 Abrir llave"/>
          <p:cNvSpPr/>
          <p:nvPr/>
        </p:nvSpPr>
        <p:spPr>
          <a:xfrm>
            <a:off x="2843808" y="3707740"/>
            <a:ext cx="45719" cy="1762796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  <p:bldP spid="39" grpId="0"/>
      <p:bldP spid="40" grpId="0" animBg="1"/>
      <p:bldP spid="48" grpId="0"/>
      <p:bldP spid="49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PROPUESTA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294" name="7 CuadroTexto"/>
          <p:cNvSpPr txBox="1">
            <a:spLocks noChangeArrowheads="1"/>
          </p:cNvSpPr>
          <p:nvPr/>
        </p:nvSpPr>
        <p:spPr bwMode="auto">
          <a:xfrm>
            <a:off x="954231" y="790533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 sz="2000" b="1" dirty="0"/>
          </a:p>
          <a:p>
            <a:r>
              <a:rPr lang="es-EC" sz="2000" b="1" dirty="0"/>
              <a:t>SOLUCIÓN: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93653" y="3461374"/>
            <a:ext cx="17572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/>
              <a:t>La radiación </a:t>
            </a:r>
            <a:r>
              <a:rPr lang="es-EC" sz="1600" dirty="0" smtClean="0"/>
              <a:t>UV  </a:t>
            </a:r>
            <a:endParaRPr lang="es-EC" sz="1600" dirty="0"/>
          </a:p>
        </p:txBody>
      </p:sp>
      <p:cxnSp>
        <p:nvCxnSpPr>
          <p:cNvPr id="11" name="10 Conector recto de flecha"/>
          <p:cNvCxnSpPr/>
          <p:nvPr/>
        </p:nvCxnSpPr>
        <p:spPr>
          <a:xfrm>
            <a:off x="2622873" y="3630770"/>
            <a:ext cx="2295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>
            <a:off x="5588705" y="3646040"/>
            <a:ext cx="22952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6020753" y="3433874"/>
            <a:ext cx="22589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Disminuye 60% costos</a:t>
            </a:r>
            <a:endParaRPr lang="es-EC" sz="1600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870590" y="1564756"/>
            <a:ext cx="583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La </a:t>
            </a:r>
            <a:r>
              <a:rPr lang="es-EC" b="1" dirty="0"/>
              <a:t>pasteurización</a:t>
            </a:r>
            <a:r>
              <a:rPr lang="es-EC" dirty="0"/>
              <a:t> forma parte del proceso </a:t>
            </a:r>
            <a:r>
              <a:rPr lang="es-EC" dirty="0" smtClean="0"/>
              <a:t>industrial</a:t>
            </a:r>
            <a:endParaRPr lang="es-EC" dirty="0"/>
          </a:p>
        </p:txBody>
      </p:sp>
      <p:cxnSp>
        <p:nvCxnSpPr>
          <p:cNvPr id="15" name="14 Conector recto de flecha"/>
          <p:cNvCxnSpPr/>
          <p:nvPr/>
        </p:nvCxnSpPr>
        <p:spPr>
          <a:xfrm>
            <a:off x="4919173" y="1960510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15 CuadroTexto"/>
          <p:cNvSpPr txBox="1"/>
          <p:nvPr/>
        </p:nvSpPr>
        <p:spPr>
          <a:xfrm>
            <a:off x="2976135" y="2160446"/>
            <a:ext cx="4336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/>
              <a:t>producto y sus derivados se vuelvan seguros para el consumo humano</a:t>
            </a:r>
            <a:r>
              <a:rPr lang="es-EC" sz="1400" dirty="0" smtClean="0"/>
              <a:t> y alarga vida útil</a:t>
            </a:r>
            <a:endParaRPr lang="es-EC" sz="1400" dirty="0"/>
          </a:p>
        </p:txBody>
      </p:sp>
      <p:cxnSp>
        <p:nvCxnSpPr>
          <p:cNvPr id="17" name="16 Conector recto de flecha"/>
          <p:cNvCxnSpPr/>
          <p:nvPr/>
        </p:nvCxnSpPr>
        <p:spPr>
          <a:xfrm>
            <a:off x="4940060" y="2683666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/>
        </p:nvSpPr>
        <p:spPr>
          <a:xfrm>
            <a:off x="2299918" y="2854104"/>
            <a:ext cx="56893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>
                <a:solidFill>
                  <a:srgbClr val="FF0000"/>
                </a:solidFill>
              </a:rPr>
              <a:t>Efectos </a:t>
            </a:r>
            <a:r>
              <a:rPr lang="es-EC" sz="1600" dirty="0">
                <a:solidFill>
                  <a:srgbClr val="FF0000"/>
                </a:solidFill>
              </a:rPr>
              <a:t>negativos en el valor nutricional y calidad de la leche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069561" y="3476763"/>
            <a:ext cx="23487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600" dirty="0" smtClean="0"/>
              <a:t>Evita desnaturalización </a:t>
            </a:r>
            <a:endParaRPr lang="es-EC" sz="1600" dirty="0"/>
          </a:p>
        </p:txBody>
      </p:sp>
      <p:sp>
        <p:nvSpPr>
          <p:cNvPr id="20" name="19 Rectángulo redondeado"/>
          <p:cNvSpPr/>
          <p:nvPr/>
        </p:nvSpPr>
        <p:spPr>
          <a:xfrm>
            <a:off x="793653" y="3476763"/>
            <a:ext cx="7617578" cy="33855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cxnSp>
        <p:nvCxnSpPr>
          <p:cNvPr id="21" name="20 Conector recto de flecha"/>
          <p:cNvCxnSpPr/>
          <p:nvPr/>
        </p:nvCxnSpPr>
        <p:spPr>
          <a:xfrm>
            <a:off x="4919173" y="3192658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 dirty="0">
                <a:solidFill>
                  <a:srgbClr val="0033CC"/>
                </a:solidFill>
                <a:latin typeface="Calibri" pitchFamily="34" charset="0"/>
              </a:rPr>
              <a:t>PROPUESTA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2294" name="7 CuadroTexto"/>
          <p:cNvSpPr txBox="1">
            <a:spLocks noChangeArrowheads="1"/>
          </p:cNvSpPr>
          <p:nvPr/>
        </p:nvSpPr>
        <p:spPr bwMode="auto">
          <a:xfrm>
            <a:off x="954231" y="790533"/>
            <a:ext cx="44640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C" sz="2000" b="1" dirty="0"/>
          </a:p>
          <a:p>
            <a:r>
              <a:rPr lang="es-EC" sz="2000" b="1" dirty="0"/>
              <a:t>SOLUCIÓN: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161542" y="1384570"/>
            <a:ext cx="3185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LUZ ULTRAVIOLETA  (UV-C)</a:t>
            </a:r>
            <a:endParaRPr lang="es-EC" dirty="0"/>
          </a:p>
        </p:txBody>
      </p:sp>
      <p:sp>
        <p:nvSpPr>
          <p:cNvPr id="3" name="2 CuadroTexto"/>
          <p:cNvSpPr txBox="1"/>
          <p:nvPr/>
        </p:nvSpPr>
        <p:spPr>
          <a:xfrm>
            <a:off x="2427823" y="1970672"/>
            <a:ext cx="5109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Efectividad en </a:t>
            </a:r>
            <a:r>
              <a:rPr lang="es-EC" dirty="0"/>
              <a:t>inactivación de microorganismos 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2067959" y="2519199"/>
            <a:ext cx="63346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-Mantiene propiedades </a:t>
            </a:r>
            <a:r>
              <a:rPr lang="es-EC" dirty="0"/>
              <a:t>organolépticas y </a:t>
            </a:r>
            <a:r>
              <a:rPr lang="es-EC" dirty="0" smtClean="0"/>
              <a:t>nutricionales</a:t>
            </a:r>
          </a:p>
          <a:p>
            <a:r>
              <a:rPr lang="es-EC" dirty="0" smtClean="0"/>
              <a:t>-Mayor eficacia </a:t>
            </a:r>
            <a:r>
              <a:rPr lang="es-EC" dirty="0"/>
              <a:t>en la descomposición de  toxinas que los tratamientos con </a:t>
            </a:r>
            <a:r>
              <a:rPr lang="es-EC" dirty="0" smtClean="0"/>
              <a:t>calor.</a:t>
            </a:r>
          </a:p>
        </p:txBody>
      </p:sp>
      <p:cxnSp>
        <p:nvCxnSpPr>
          <p:cNvPr id="24" name="23 Conector recto de flecha"/>
          <p:cNvCxnSpPr/>
          <p:nvPr/>
        </p:nvCxnSpPr>
        <p:spPr>
          <a:xfrm>
            <a:off x="4788746" y="1753902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>
            <a:off x="4806109" y="2419231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1670001" y="4075414"/>
            <a:ext cx="6624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Evaluó </a:t>
            </a:r>
            <a:r>
              <a:rPr lang="es-EC" dirty="0"/>
              <a:t>la efectividad del uso de luz ultravioleta en el tiempo, para el control de poblaciones microbianas en la leche, manteniendo de esta forma la calidad e inocuidad del producto.</a:t>
            </a:r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4733054" y="3573016"/>
            <a:ext cx="0" cy="19993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Explosión 1"/>
          <p:cNvSpPr/>
          <p:nvPr/>
        </p:nvSpPr>
        <p:spPr>
          <a:xfrm>
            <a:off x="179512" y="2980864"/>
            <a:ext cx="8856984" cy="3256448"/>
          </a:xfrm>
          <a:prstGeom prst="irregularSeal1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38812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 txBox="1">
            <a:spLocks noChangeArrowheads="1"/>
          </p:cNvSpPr>
          <p:nvPr/>
        </p:nvSpPr>
        <p:spPr bwMode="auto">
          <a:xfrm>
            <a:off x="1071563" y="692150"/>
            <a:ext cx="7821612" cy="433388"/>
          </a:xfrm>
          <a:prstGeom prst="rect">
            <a:avLst/>
          </a:prstGeom>
          <a:solidFill>
            <a:srgbClr val="CCFF99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/>
            <a:r>
              <a:rPr lang="es-ES_tradnl" sz="2000" b="1">
                <a:solidFill>
                  <a:srgbClr val="0033CC"/>
                </a:solidFill>
                <a:latin typeface="Calibri" pitchFamily="34" charset="0"/>
              </a:rPr>
              <a:t>OBJETIVOS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16013" y="44450"/>
            <a:ext cx="7286625" cy="719138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s-ES_tradnl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sp>
        <p:nvSpPr>
          <p:cNvPr id="13318" name="25 CuadroTexto"/>
          <p:cNvSpPr txBox="1">
            <a:spLocks noChangeArrowheads="1"/>
          </p:cNvSpPr>
          <p:nvPr/>
        </p:nvSpPr>
        <p:spPr bwMode="auto">
          <a:xfrm>
            <a:off x="1116013" y="1147763"/>
            <a:ext cx="7777162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C" sz="2000" b="1" dirty="0" smtClean="0"/>
              <a:t>OBJETIVO </a:t>
            </a:r>
            <a:r>
              <a:rPr lang="es-EC" sz="2000" b="1" dirty="0"/>
              <a:t>GENERAL:</a:t>
            </a:r>
          </a:p>
          <a:p>
            <a:endParaRPr lang="es-EC" sz="2000" b="1" dirty="0"/>
          </a:p>
          <a:p>
            <a:r>
              <a:rPr lang="es-EC" sz="2400" dirty="0"/>
              <a:t>Evaluar el efecto de la irradiación ultravioleta (UV-C), sobre la calidad e inocuidad de la leche en la hacienda “El Prado”. </a:t>
            </a:r>
            <a:endParaRPr lang="es-EC" sz="2400" dirty="0" smtClean="0"/>
          </a:p>
          <a:p>
            <a:endParaRPr lang="es-EC" sz="2400" dirty="0" smtClean="0"/>
          </a:p>
          <a:p>
            <a:r>
              <a:rPr lang="es-EC" sz="1400" b="1" dirty="0" smtClean="0"/>
              <a:t>Objetivos Específicos</a:t>
            </a:r>
            <a:endParaRPr lang="es-EC" sz="1400" b="1" dirty="0"/>
          </a:p>
          <a:p>
            <a:pPr marL="342900" lvl="0" indent="-342900">
              <a:buAutoNum type="alphaLcPeriod"/>
            </a:pPr>
            <a:r>
              <a:rPr lang="es-EC" sz="1500" dirty="0" smtClean="0"/>
              <a:t>Medir </a:t>
            </a:r>
            <a:r>
              <a:rPr lang="es-EC" sz="1500" dirty="0"/>
              <a:t>el efecto de exposición a radiación ultravioleta en el conteo de carga microbiana en leche en tres </a:t>
            </a:r>
            <a:r>
              <a:rPr lang="es-EC" sz="1500" dirty="0" smtClean="0"/>
              <a:t>tiempos.</a:t>
            </a:r>
          </a:p>
          <a:p>
            <a:pPr marL="342900" lvl="0" indent="-342900">
              <a:buAutoNum type="alphaLcPeriod"/>
            </a:pPr>
            <a:r>
              <a:rPr lang="es-EC" sz="1500" dirty="0" smtClean="0"/>
              <a:t>Determinar </a:t>
            </a:r>
            <a:r>
              <a:rPr lang="es-EC" sz="1500" dirty="0"/>
              <a:t>la calidad nutricional (densidad, porcentaje  de grasa, proteína y sólidos no grasos) y el número de UFC en la leche pre y post-tratamientos con </a:t>
            </a:r>
            <a:r>
              <a:rPr lang="es-EC" sz="1500" dirty="0" smtClean="0"/>
              <a:t>irradiación.</a:t>
            </a:r>
          </a:p>
          <a:p>
            <a:pPr marL="342900" lvl="0" indent="-342900">
              <a:buAutoNum type="alphaLcPeriod"/>
            </a:pPr>
            <a:r>
              <a:rPr lang="es-EC" sz="1500" dirty="0" smtClean="0"/>
              <a:t>Elaborar </a:t>
            </a:r>
            <a:r>
              <a:rPr lang="es-EC" sz="1500" dirty="0"/>
              <a:t>un protocolo para desinfección de leche cruda con UV-C en base al mejor tratamiento obtenido, de acuerdo al volumen de producción y capacidad instalada. </a:t>
            </a:r>
          </a:p>
          <a:p>
            <a:endParaRPr lang="es-EC" sz="2400" dirty="0"/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042988" y="0"/>
            <a:ext cx="4176712" cy="54927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s-EC" sz="1200" b="1" dirty="0"/>
              <a:t>EFECTO DE LA IRRADIACIÓN ULTRAVIOLETA (UV-C), SOBRE LA CALIDAD E INOCUIDAD DE LA LECHE EN LA HACIENDA “EL PRADO”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7236296" y="188913"/>
            <a:ext cx="1907705" cy="431800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es-ES_tradnl" sz="13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Giraldo Morales Hernán </a:t>
            </a:r>
            <a:endParaRPr lang="es-ES_tradnl" sz="13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333399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mapa versión 3 colores</Template>
  <TotalTime>5808</TotalTime>
  <Words>3304</Words>
  <Application>Microsoft Office PowerPoint</Application>
  <PresentationFormat>Presentación en pantalla (4:3)</PresentationFormat>
  <Paragraphs>437</Paragraphs>
  <Slides>43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43</vt:i4>
      </vt:variant>
    </vt:vector>
  </HeadingPairs>
  <TitlesOfParts>
    <vt:vector size="45" baseType="lpstr">
      <vt:lpstr>Diseño predeterminado</vt:lpstr>
      <vt:lpstr>CorelDRAW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espe</dc:creator>
  <cp:lastModifiedBy>User</cp:lastModifiedBy>
  <cp:revision>326</cp:revision>
  <dcterms:created xsi:type="dcterms:W3CDTF">2008-12-02T19:52:52Z</dcterms:created>
  <dcterms:modified xsi:type="dcterms:W3CDTF">2018-04-13T20:33:52Z</dcterms:modified>
</cp:coreProperties>
</file>