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3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6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722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53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138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478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335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40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367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591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850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83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311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FD09-8207-4577-A677-FADC5C937492}" type="datetimeFigureOut">
              <a:rPr lang="es-EC" smtClean="0"/>
              <a:t>26/6/2018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3A39-28BE-47A2-863A-BE38A11811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6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Dibujo_de_Microsoft_Visio_2003-20101.vsd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902412" y="3560057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2" y="513021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455460" y="418244"/>
            <a:ext cx="2205515" cy="977437"/>
          </a:xfrm>
          <a:prstGeom prst="rect">
            <a:avLst/>
          </a:prstGeom>
        </p:spPr>
      </p:pic>
      <p:sp>
        <p:nvSpPr>
          <p:cNvPr id="10" name="Text Box 23">
            <a:extLst>
              <a:ext uri="{FF2B5EF4-FFF2-40B4-BE49-F238E27FC236}">
                <a16:creationId xmlns="" xmlns:a16="http://schemas.microsoft.com/office/drawing/2014/main" id="{6F7CF18C-FB83-4EBF-9F1A-4D3D29EE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853" y="1545659"/>
            <a:ext cx="6656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 DE GESTIÓN DE POSGRADOS</a:t>
            </a:r>
            <a:endParaRPr lang="es-EC" altLang="es-ES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="" xmlns:a16="http://schemas.microsoft.com/office/drawing/2014/main" id="{E200FE87-98B2-4636-BDFF-EC2F1DB7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795" y="2313657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/>
              <a:t>MAESTRÍA EN GESTIÓN DE LA CALIDAD Y PRODUCTIVIDAD</a:t>
            </a:r>
            <a:endParaRPr lang="es-EC" altLang="es-E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/>
              <a:t>PROMOCIÓN XVI</a:t>
            </a:r>
            <a:endParaRPr lang="es-EC" altLang="es-ES" sz="2400" b="1" dirty="0"/>
          </a:p>
        </p:txBody>
      </p:sp>
      <p:sp>
        <p:nvSpPr>
          <p:cNvPr id="14" name="Text Box 23">
            <a:extLst>
              <a:ext uri="{FF2B5EF4-FFF2-40B4-BE49-F238E27FC236}">
                <a16:creationId xmlns="" xmlns:a16="http://schemas.microsoft.com/office/drawing/2014/main" id="{8300257C-9AF1-48D8-898E-4B356CC64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048" y="3143188"/>
            <a:ext cx="7715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C" altLang="es-ES" sz="2400" b="1" dirty="0">
                <a:cs typeface="Arial" panose="020B0604020202020204" pitchFamily="34" charset="0"/>
              </a:rPr>
              <a:t>TRABAJO DE TITULACIÓN II PREVIO A LA OBTENCIÓN DEL TÍTULO DE MAGÍSTER EN: GESTIÓN DE LA CALIDAD Y PRODUCTIVIDAD</a:t>
            </a:r>
            <a:endParaRPr lang="es-EC" altLang="es-ES" sz="2400" dirty="0">
              <a:cs typeface="Arial" panose="020B0604020202020204" pitchFamily="34" charset="0"/>
            </a:endParaRPr>
          </a:p>
        </p:txBody>
      </p:sp>
      <p:sp>
        <p:nvSpPr>
          <p:cNvPr id="15" name="Rectángulo 1"/>
          <p:cNvSpPr/>
          <p:nvPr/>
        </p:nvSpPr>
        <p:spPr>
          <a:xfrm>
            <a:off x="2436050" y="4286119"/>
            <a:ext cx="7923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C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“PROPUESTA DE MEJORA DEL SISTEMA DE GESTIÓN DE CALIDAD DE LA EMPRESA: UNIÓN CEMENTERA NACIONAL UCEM - PLANTA CHIMBORAZO BAJO LA NORMA TÉCNICA ISO 9001:2015”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CEFCD497-8642-430E-A3C7-A412D943C025}"/>
              </a:ext>
            </a:extLst>
          </p:cNvPr>
          <p:cNvSpPr/>
          <p:nvPr/>
        </p:nvSpPr>
        <p:spPr>
          <a:xfrm>
            <a:off x="634252" y="5532911"/>
            <a:ext cx="38290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AUTORES: </a:t>
            </a:r>
            <a:endParaRPr lang="en-US" sz="16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EC" sz="1600" b="1" dirty="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</a:t>
            </a:r>
            <a:r>
              <a:rPr lang="pt-BR" sz="1600" b="1" dirty="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Carrera </a:t>
            </a:r>
            <a:r>
              <a:rPr lang="pt-BR" sz="1600" b="1" dirty="0" err="1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Almendáriz</a:t>
            </a:r>
            <a:r>
              <a:rPr lang="pt-BR" sz="1600" b="1" dirty="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pt-BR" sz="1600" b="1" dirty="0" err="1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Luis</a:t>
            </a:r>
            <a:r>
              <a:rPr lang="pt-BR" sz="1600" b="1" dirty="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Santiago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EC" sz="1600" b="1" dirty="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</a:t>
            </a:r>
            <a:r>
              <a:rPr lang="pt-BR" sz="1600" b="1" dirty="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Ramírez Gamboa, José </a:t>
            </a:r>
            <a:r>
              <a:rPr lang="pt-BR" sz="1600" b="1" dirty="0" err="1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Luis</a:t>
            </a:r>
            <a:endParaRPr lang="pt-BR" sz="16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xmlns="" id="{8F8756F4-3C01-40D5-98E5-92C6D1DEA0DC}"/>
              </a:ext>
            </a:extLst>
          </p:cNvPr>
          <p:cNvSpPr/>
          <p:nvPr/>
        </p:nvSpPr>
        <p:spPr>
          <a:xfrm>
            <a:off x="5974015" y="571480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DIRECTOR:</a:t>
            </a:r>
            <a:endParaRPr lang="en-US" sz="16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6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</a:t>
            </a:r>
            <a:r>
              <a:rPr lang="es-EC" sz="1600" b="1" dirty="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Jorge Rodríguez  </a:t>
            </a:r>
            <a:r>
              <a:rPr lang="es-EC" sz="1600" b="1" dirty="0" err="1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Msc</a:t>
            </a:r>
            <a:r>
              <a:rPr lang="es-EC" sz="1600" b="1" dirty="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es-EC" sz="16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80" y="275083"/>
            <a:ext cx="9422544" cy="724051"/>
          </a:xfrm>
        </p:spPr>
        <p:txBody>
          <a:bodyPr>
            <a:normAutofit/>
          </a:bodyPr>
          <a:lstStyle/>
          <a:p>
            <a:pPr algn="ctr"/>
            <a:r>
              <a:rPr lang="es-EC" sz="40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Liderazgo y Compromiso</a:t>
            </a: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sp>
        <p:nvSpPr>
          <p:cNvPr id="4" name="AutoShape 6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Resultado de imagen para propu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12" descr="Resultado de imagen para propuesta"/>
          <p:cNvSpPr>
            <a:spLocks noChangeAspect="1" noChangeArrowheads="1"/>
          </p:cNvSpPr>
          <p:nvPr/>
        </p:nvSpPr>
        <p:spPr bwMode="auto">
          <a:xfrm>
            <a:off x="4254140" y="416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9" name="Flecha derecha 28"/>
          <p:cNvSpPr/>
          <p:nvPr/>
        </p:nvSpPr>
        <p:spPr>
          <a:xfrm>
            <a:off x="470797" y="907710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937066" y="874274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Metodología evaluación del Liderazgo y Compromiso</a:t>
            </a:r>
          </a:p>
        </p:txBody>
      </p:sp>
      <p:pic>
        <p:nvPicPr>
          <p:cNvPr id="31" name="Imagen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7" y="1243606"/>
            <a:ext cx="4506843" cy="5779494"/>
          </a:xfrm>
          <a:prstGeom prst="rect">
            <a:avLst/>
          </a:prstGeom>
          <a:noFill/>
        </p:spPr>
      </p:pic>
      <p:sp>
        <p:nvSpPr>
          <p:cNvPr id="32" name="Flecha derecha 31"/>
          <p:cNvSpPr/>
          <p:nvPr/>
        </p:nvSpPr>
        <p:spPr>
          <a:xfrm>
            <a:off x="5969897" y="1350513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6436166" y="1317077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Encuesta de liderazgo y compromiso</a:t>
            </a:r>
          </a:p>
        </p:txBody>
      </p:sp>
      <p:sp>
        <p:nvSpPr>
          <p:cNvPr id="35" name="Flecha derecha 34"/>
          <p:cNvSpPr/>
          <p:nvPr/>
        </p:nvSpPr>
        <p:spPr>
          <a:xfrm>
            <a:off x="5969897" y="1939602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35"/>
          <p:cNvSpPr/>
          <p:nvPr/>
        </p:nvSpPr>
        <p:spPr>
          <a:xfrm>
            <a:off x="6436166" y="1906166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Programa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de evaluación del Liderazgo y Compromiso</a:t>
            </a:r>
          </a:p>
        </p:txBody>
      </p:sp>
      <p:sp>
        <p:nvSpPr>
          <p:cNvPr id="39" name="Flecha derecha 38"/>
          <p:cNvSpPr/>
          <p:nvPr/>
        </p:nvSpPr>
        <p:spPr>
          <a:xfrm>
            <a:off x="5969897" y="255340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Rectángulo 39"/>
          <p:cNvSpPr/>
          <p:nvPr/>
        </p:nvSpPr>
        <p:spPr>
          <a:xfrm>
            <a:off x="6436166" y="2519970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Política de Calidad</a:t>
            </a:r>
          </a:p>
        </p:txBody>
      </p:sp>
      <p:sp>
        <p:nvSpPr>
          <p:cNvPr id="16" name="Bisel 15"/>
          <p:cNvSpPr/>
          <p:nvPr/>
        </p:nvSpPr>
        <p:spPr>
          <a:xfrm>
            <a:off x="5875733" y="3000075"/>
            <a:ext cx="6223124" cy="1554123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Unión Cementera Nacional S.A Planta Chimborazo se compromete a producir y comercializar cemento con altos estándares de calidad para lograr la satisfacción de nuestros clientes; a través del mejoramiento continuo de los procesos, capacitación y empoderamiento permanente del personal y con responsabilidad socio ambiental.</a:t>
            </a:r>
            <a:endParaRPr lang="es-EC" sz="1400" dirty="0"/>
          </a:p>
        </p:txBody>
      </p:sp>
      <p:sp>
        <p:nvSpPr>
          <p:cNvPr id="41" name="Flecha derecha 40"/>
          <p:cNvSpPr/>
          <p:nvPr/>
        </p:nvSpPr>
        <p:spPr>
          <a:xfrm>
            <a:off x="5969897" y="4739013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Rectángulo 41"/>
          <p:cNvSpPr/>
          <p:nvPr/>
        </p:nvSpPr>
        <p:spPr>
          <a:xfrm>
            <a:off x="6436166" y="4705577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Objetivos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de Calidad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04483"/>
              </p:ext>
            </p:extLst>
          </p:nvPr>
        </p:nvGraphicFramePr>
        <p:xfrm>
          <a:off x="5981741" y="5226287"/>
          <a:ext cx="5614269" cy="13288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14269"/>
              </a:tblGrid>
              <a:tr h="440116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Fortalecer la Cultura de Calidad y Mejora Continua en la empresa para alcanzar un porcentaje del 95%.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40" marR="42740" marT="0" marB="0" anchor="ctr"/>
                </a:tc>
              </a:tr>
              <a:tr h="21799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Reducir en un 5% la proporción de productos no conformes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40" marR="42740" marT="0" marB="0" anchor="ctr"/>
                </a:tc>
              </a:tr>
              <a:tr h="21799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Disminuir los reclamos de los clientes en un 80%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40" marR="42740" marT="0" marB="0" anchor="ctr"/>
                </a:tc>
              </a:tr>
              <a:tr h="21799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Incrementar la satisfacción del cliente en un 20%.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40" marR="42740" marT="0" marB="0" anchor="ctr"/>
                </a:tc>
              </a:tr>
              <a:tr h="234762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Alcanzar la Certificación del Sistema de Gestión de Calidad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40" marR="4274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0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98" y="402926"/>
            <a:ext cx="9422544" cy="724051"/>
          </a:xfrm>
        </p:spPr>
        <p:txBody>
          <a:bodyPr>
            <a:normAutofit/>
          </a:bodyPr>
          <a:lstStyle/>
          <a:p>
            <a:pPr algn="ctr"/>
            <a:r>
              <a:rPr lang="es-EC" sz="40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Diseño de las operaciones y apoyo del SGC</a:t>
            </a: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sp>
        <p:nvSpPr>
          <p:cNvPr id="4" name="AutoShape 6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Resultado de imagen para propu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9" name="Flecha derecha 28"/>
          <p:cNvSpPr/>
          <p:nvPr/>
        </p:nvSpPr>
        <p:spPr>
          <a:xfrm>
            <a:off x="710080" y="1403032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1176349" y="1369596"/>
            <a:ext cx="5159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Recursos, Personas, Infraestructura y recursos de seguimiento.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710080" y="2542702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1176349" y="2535483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Competencia</a:t>
            </a:r>
          </a:p>
        </p:txBody>
      </p:sp>
      <p:sp>
        <p:nvSpPr>
          <p:cNvPr id="23" name="Flecha derecha 22"/>
          <p:cNvSpPr/>
          <p:nvPr/>
        </p:nvSpPr>
        <p:spPr>
          <a:xfrm>
            <a:off x="710080" y="4111600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>
            <a:off x="1176349" y="4111600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Comunicación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Flecha derecha 24"/>
          <p:cNvSpPr/>
          <p:nvPr/>
        </p:nvSpPr>
        <p:spPr>
          <a:xfrm>
            <a:off x="713636" y="4940817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1176349" y="4888914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Información documentada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5005" r="10073"/>
          <a:stretch/>
        </p:blipFill>
        <p:spPr>
          <a:xfrm>
            <a:off x="6896100" y="1369596"/>
            <a:ext cx="3873500" cy="2160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Resultado de imagen para ComunicaciÃ³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46" name="Picture 6" descr="Resultado de imagen para ComunicaciÃ³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82" y="3582492"/>
            <a:ext cx="4601735" cy="2455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echa derecha 20"/>
          <p:cNvSpPr/>
          <p:nvPr/>
        </p:nvSpPr>
        <p:spPr>
          <a:xfrm>
            <a:off x="723754" y="3350198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3"/>
          <p:cNvSpPr/>
          <p:nvPr/>
        </p:nvSpPr>
        <p:spPr>
          <a:xfrm>
            <a:off x="1176349" y="3283060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Toma de conciencia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29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sp>
        <p:nvSpPr>
          <p:cNvPr id="4" name="AutoShape 6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Resultado de imagen para propu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9" name="Flecha derecha 28"/>
          <p:cNvSpPr/>
          <p:nvPr/>
        </p:nvSpPr>
        <p:spPr>
          <a:xfrm>
            <a:off x="710080" y="1403032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1176349" y="1369596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Planificación y control operacional</a:t>
            </a:r>
          </a:p>
        </p:txBody>
      </p:sp>
      <p:sp>
        <p:nvSpPr>
          <p:cNvPr id="21" name="Flecha derecha 20"/>
          <p:cNvSpPr/>
          <p:nvPr/>
        </p:nvSpPr>
        <p:spPr>
          <a:xfrm>
            <a:off x="710080" y="2501758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1176349" y="2370766"/>
            <a:ext cx="5159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Requisitos para los </a:t>
            </a:r>
            <a:endParaRPr lang="es-EC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productos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710080" y="3715808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>
            <a:off x="1176349" y="3641428"/>
            <a:ext cx="1703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Producto y servicio externo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Flecha derecha 24"/>
          <p:cNvSpPr/>
          <p:nvPr/>
        </p:nvSpPr>
        <p:spPr>
          <a:xfrm>
            <a:off x="727284" y="4913521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1176349" y="4807026"/>
            <a:ext cx="5159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Metodología para el control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de cambios de producción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AutoShape 2" descr="Resultado de imagen para ComunicaciÃ³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173" y="1872066"/>
            <a:ext cx="3098651" cy="2769684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11847" y="1559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77846"/>
              </p:ext>
            </p:extLst>
          </p:nvPr>
        </p:nvGraphicFramePr>
        <p:xfrm>
          <a:off x="6377133" y="1426831"/>
          <a:ext cx="5721725" cy="5340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5" imgW="6388656" imgH="5758577" progId="Visio.Drawing.11">
                  <p:embed/>
                </p:oleObj>
              </mc:Choice>
              <mc:Fallback>
                <p:oleObj r:id="rId5" imgW="6388656" imgH="57585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133" y="1426831"/>
                        <a:ext cx="5721725" cy="5340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 txBox="1">
            <a:spLocks/>
          </p:cNvSpPr>
          <p:nvPr/>
        </p:nvSpPr>
        <p:spPr>
          <a:xfrm>
            <a:off x="470798" y="402926"/>
            <a:ext cx="9422544" cy="72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noProof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Diseño de las operaciones y apoyo del SGC</a:t>
            </a:r>
            <a:endParaRPr lang="es-EC" sz="4000" b="1" noProof="1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" name="Rectángulo 26"/>
          <p:cNvSpPr/>
          <p:nvPr/>
        </p:nvSpPr>
        <p:spPr>
          <a:xfrm>
            <a:off x="1255007" y="5887475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Salidas No conformes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1" name="Flecha derecha 24"/>
          <p:cNvSpPr/>
          <p:nvPr/>
        </p:nvSpPr>
        <p:spPr>
          <a:xfrm>
            <a:off x="821564" y="5908179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8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sp>
        <p:nvSpPr>
          <p:cNvPr id="4" name="AutoShape 6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Resultado de imagen para propu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9" name="Flecha derecha 28"/>
          <p:cNvSpPr/>
          <p:nvPr/>
        </p:nvSpPr>
        <p:spPr>
          <a:xfrm>
            <a:off x="710080" y="1403032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1176349" y="1369596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Seguimiento, medición, análisis y evaluación</a:t>
            </a:r>
          </a:p>
        </p:txBody>
      </p:sp>
      <p:sp>
        <p:nvSpPr>
          <p:cNvPr id="21" name="Flecha derecha 20"/>
          <p:cNvSpPr/>
          <p:nvPr/>
        </p:nvSpPr>
        <p:spPr>
          <a:xfrm>
            <a:off x="710080" y="2542702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1176349" y="2509266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Satisfacción al Cliente</a:t>
            </a:r>
          </a:p>
        </p:txBody>
      </p:sp>
      <p:sp>
        <p:nvSpPr>
          <p:cNvPr id="23" name="Flecha derecha 22"/>
          <p:cNvSpPr/>
          <p:nvPr/>
        </p:nvSpPr>
        <p:spPr>
          <a:xfrm>
            <a:off x="710080" y="3392353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>
            <a:off x="1176349" y="3358917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Auditoría Interna</a:t>
            </a:r>
          </a:p>
        </p:txBody>
      </p:sp>
      <p:sp>
        <p:nvSpPr>
          <p:cNvPr id="25" name="Flecha derecha 24"/>
          <p:cNvSpPr/>
          <p:nvPr/>
        </p:nvSpPr>
        <p:spPr>
          <a:xfrm>
            <a:off x="713636" y="4505593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1176349" y="4453690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Metodología de Revisión por la Gerencia General</a:t>
            </a:r>
          </a:p>
        </p:txBody>
      </p:sp>
      <p:sp>
        <p:nvSpPr>
          <p:cNvPr id="3" name="AutoShape 2" descr="Resultado de imagen para ComunicaciÃ³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11847" y="1559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67" y="499750"/>
            <a:ext cx="7925281" cy="72405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000" b="1" noProof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Diseño de la evaluación del desempeño y mejora del SGC</a:t>
            </a:r>
            <a:endParaRPr lang="es-EC" sz="4000" b="1" noProof="1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90" y="1895592"/>
            <a:ext cx="5239046" cy="2844759"/>
          </a:xfrm>
          <a:prstGeom prst="rect">
            <a:avLst/>
          </a:prstGeom>
        </p:spPr>
      </p:pic>
      <p:sp>
        <p:nvSpPr>
          <p:cNvPr id="30" name="Flecha derecha 29"/>
          <p:cNvSpPr/>
          <p:nvPr/>
        </p:nvSpPr>
        <p:spPr>
          <a:xfrm>
            <a:off x="713636" y="567073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/>
          <p:cNvSpPr/>
          <p:nvPr/>
        </p:nvSpPr>
        <p:spPr>
          <a:xfrm>
            <a:off x="1176349" y="5618833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Metodología de Toma de Acciones Correctivas</a:t>
            </a:r>
          </a:p>
        </p:txBody>
      </p:sp>
    </p:spTree>
    <p:extLst>
      <p:ext uri="{BB962C8B-B14F-4D97-AF65-F5344CB8AC3E}">
        <p14:creationId xmlns:p14="http://schemas.microsoft.com/office/powerpoint/2010/main" val="2711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sp>
        <p:nvSpPr>
          <p:cNvPr id="4" name="AutoShape 6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Resultado de imagen para propu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9" name="Flecha derecha 28"/>
          <p:cNvSpPr/>
          <p:nvPr/>
        </p:nvSpPr>
        <p:spPr>
          <a:xfrm>
            <a:off x="735598" y="991841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1201867" y="958405"/>
            <a:ext cx="515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Cuadro de Mando Integral Balance </a:t>
            </a:r>
            <a:r>
              <a:rPr lang="es-EC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Scorecard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AutoShape 2" descr="Resultado de imagen para ComunicaciÃ³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11847" y="1559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07" y="295353"/>
            <a:ext cx="8611902" cy="72405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0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Identificación de los indicadores de calidad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59970"/>
              </p:ext>
            </p:extLst>
          </p:nvPr>
        </p:nvGraphicFramePr>
        <p:xfrm>
          <a:off x="676115" y="1379954"/>
          <a:ext cx="11009695" cy="21178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674"/>
                <a:gridCol w="802557"/>
                <a:gridCol w="1983347"/>
                <a:gridCol w="1197735"/>
                <a:gridCol w="961016"/>
                <a:gridCol w="769425"/>
                <a:gridCol w="2331076"/>
                <a:gridCol w="811369"/>
                <a:gridCol w="600635"/>
                <a:gridCol w="481190"/>
                <a:gridCol w="566671"/>
              </a:tblGrid>
              <a:tr h="236605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INFORMACIÓN DOCUMENTADA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Página 1 de 2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6605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Versión: 1.0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5082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TABLERO DE MANDO INTEGRAL BSC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Vigencia : 01/06/2018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13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No.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PERSPECTIVA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OBJETIVO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MEDIDA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META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PRECAUCION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PELIGRO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REAL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ICONO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</a:tr>
              <a:tr h="1621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CUANTITATIVO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TENDENCIA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DESCRIPCIÓN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4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Cultura Organizacional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Fortalecer la Cultura de Calidad y Mejora Continua en la empresa para alcanzar un porcentaje del 95%.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 de Fortalecimiento de Cultura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95%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número de empleados comprometidos/número de empleados x100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60%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0,60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</a:tr>
              <a:tr h="4732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  de Satisfacción Laboral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número de empleados satisfechos/número de empleados x100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90%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0,90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56" marR="30656" marT="0" marB="0" anchor="ctr"/>
                </a:tc>
              </a:tr>
            </a:tbl>
          </a:graphicData>
        </a:graphic>
      </p:graphicFrame>
      <p:sp>
        <p:nvSpPr>
          <p:cNvPr id="30" name="Flecha arriba 29"/>
          <p:cNvSpPr>
            <a:spLocks noChangeArrowheads="1"/>
          </p:cNvSpPr>
          <p:nvPr/>
        </p:nvSpPr>
        <p:spPr bwMode="auto">
          <a:xfrm>
            <a:off x="6342661" y="2629359"/>
            <a:ext cx="289959" cy="178561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grpSp>
        <p:nvGrpSpPr>
          <p:cNvPr id="32" name="Grupo 31"/>
          <p:cNvGrpSpPr/>
          <p:nvPr/>
        </p:nvGrpSpPr>
        <p:grpSpPr>
          <a:xfrm>
            <a:off x="946485" y="1390614"/>
            <a:ext cx="723384" cy="723900"/>
            <a:chOff x="0" y="0"/>
            <a:chExt cx="2583582" cy="1975874"/>
          </a:xfrm>
        </p:grpSpPr>
        <p:pic>
          <p:nvPicPr>
            <p:cNvPr id="33" name="Picture 2" descr="http://www.cementochimborazo.com/phocadownload/firmao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84"/>
            <a:stretch>
              <a:fillRect/>
            </a:stretch>
          </p:blipFill>
          <p:spPr bwMode="auto">
            <a:xfrm>
              <a:off x="360039" y="1008111"/>
              <a:ext cx="1856949" cy="96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1 Imag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83582" cy="104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Flecha arriba 34"/>
          <p:cNvSpPr>
            <a:spLocks noChangeArrowheads="1"/>
          </p:cNvSpPr>
          <p:nvPr/>
        </p:nvSpPr>
        <p:spPr bwMode="auto">
          <a:xfrm>
            <a:off x="6368433" y="3119097"/>
            <a:ext cx="289959" cy="178561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77084"/>
              </p:ext>
            </p:extLst>
          </p:nvPr>
        </p:nvGraphicFramePr>
        <p:xfrm>
          <a:off x="676115" y="3478843"/>
          <a:ext cx="10996816" cy="15208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0534"/>
                <a:gridCol w="806697"/>
                <a:gridCol w="1970468"/>
                <a:gridCol w="1210614"/>
                <a:gridCol w="944830"/>
                <a:gridCol w="780939"/>
                <a:gridCol w="2348627"/>
                <a:gridCol w="811369"/>
                <a:gridCol w="574877"/>
                <a:gridCol w="506948"/>
                <a:gridCol w="540913"/>
              </a:tblGrid>
              <a:tr h="469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Producción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Reducir en un 5% la proporción de productos no conformes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 de producto no conforme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Número de producto no conforme / número de productos producidos x100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0,18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69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Cliente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Disminuir los reclamos de los clientes en relación a los otros años en un 80%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Número de reclamos por mes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Número de reclamos por mes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30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20,00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Incrementar la satisfacción del cliente en un 20%.</a:t>
                      </a:r>
                      <a:endParaRPr lang="es-EC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Números de reclamos por categoría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Números de reclamos por categoría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30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15,00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6" name="Flecha arriba 35"/>
          <p:cNvSpPr>
            <a:spLocks noChangeArrowheads="1"/>
          </p:cNvSpPr>
          <p:nvPr/>
        </p:nvSpPr>
        <p:spPr bwMode="auto">
          <a:xfrm flipV="1">
            <a:off x="6374591" y="3592707"/>
            <a:ext cx="270738" cy="247534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7" name="Flecha arriba 36"/>
          <p:cNvSpPr>
            <a:spLocks noChangeArrowheads="1"/>
          </p:cNvSpPr>
          <p:nvPr/>
        </p:nvSpPr>
        <p:spPr bwMode="auto">
          <a:xfrm flipV="1">
            <a:off x="6381142" y="4183110"/>
            <a:ext cx="301883" cy="201188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8" name="Flecha arriba 37"/>
          <p:cNvSpPr>
            <a:spLocks noChangeArrowheads="1"/>
          </p:cNvSpPr>
          <p:nvPr/>
        </p:nvSpPr>
        <p:spPr bwMode="auto">
          <a:xfrm flipV="1">
            <a:off x="6437951" y="4696848"/>
            <a:ext cx="233150" cy="209452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8503"/>
              </p:ext>
            </p:extLst>
          </p:nvPr>
        </p:nvGraphicFramePr>
        <p:xfrm>
          <a:off x="676115" y="4999688"/>
          <a:ext cx="10996816" cy="17102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1620"/>
                <a:gridCol w="785611"/>
                <a:gridCol w="1957589"/>
                <a:gridCol w="1236372"/>
                <a:gridCol w="953037"/>
                <a:gridCol w="746974"/>
                <a:gridCol w="2369713"/>
                <a:gridCol w="785611"/>
                <a:gridCol w="605307"/>
                <a:gridCol w="502276"/>
                <a:gridCol w="532706"/>
              </a:tblGrid>
              <a:tr h="521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Incrementar la satisfacción del cliente en un 20%.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 satisfacción al Cliente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clientes satisfechos / número de clientes x 100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18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Financiero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Incrementar los ingresos de la empresa en un 5% en el año 2018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 ingresos en relación al año 2017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Reporte mensual de ingresos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70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Comercialización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de las captación de clientes para el año 2018 en un 15%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 clientes captados en el año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nuevos clientes en relación al año anterior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9" name="Flecha arriba 38"/>
          <p:cNvSpPr>
            <a:spLocks noChangeArrowheads="1"/>
          </p:cNvSpPr>
          <p:nvPr/>
        </p:nvSpPr>
        <p:spPr bwMode="auto">
          <a:xfrm>
            <a:off x="6443208" y="6293177"/>
            <a:ext cx="266700" cy="278738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41" name="Flecha arriba 40"/>
          <p:cNvSpPr>
            <a:spLocks noChangeArrowheads="1"/>
          </p:cNvSpPr>
          <p:nvPr/>
        </p:nvSpPr>
        <p:spPr bwMode="auto">
          <a:xfrm>
            <a:off x="6437951" y="5105221"/>
            <a:ext cx="264187" cy="269070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42" name="Flecha arriba 41"/>
          <p:cNvSpPr>
            <a:spLocks noChangeArrowheads="1"/>
          </p:cNvSpPr>
          <p:nvPr/>
        </p:nvSpPr>
        <p:spPr bwMode="auto">
          <a:xfrm>
            <a:off x="6414124" y="5694365"/>
            <a:ext cx="266700" cy="278738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71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sp>
        <p:nvSpPr>
          <p:cNvPr id="4" name="AutoShape 6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Resultado de imagen para propu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9" name="Flecha derecha 28"/>
          <p:cNvSpPr/>
          <p:nvPr/>
        </p:nvSpPr>
        <p:spPr>
          <a:xfrm>
            <a:off x="2478807" y="1571121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AutoShape 2" descr="Resultado de imagen para ComunicaciÃ³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11847" y="1559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209" y="714335"/>
            <a:ext cx="8611902" cy="724051"/>
          </a:xfrm>
        </p:spPr>
        <p:txBody>
          <a:bodyPr>
            <a:normAutofit/>
          </a:bodyPr>
          <a:lstStyle/>
          <a:p>
            <a:pPr algn="ctr"/>
            <a:r>
              <a:rPr lang="es-EC" sz="40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Conclusiones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7418" t="2659" r="29484" b="5449"/>
          <a:stretch/>
        </p:blipFill>
        <p:spPr>
          <a:xfrm>
            <a:off x="622614" y="2419363"/>
            <a:ext cx="1778279" cy="21188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34445" y="1365912"/>
            <a:ext cx="8188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La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propuesta de mejora desarrollada para la certificación del Sistema de Gestión de Calidad bajo la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Norma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ISO 9001:2015 mejorará la competitividad de imagen corporativa de la empresa.</a:t>
            </a:r>
          </a:p>
        </p:txBody>
      </p:sp>
      <p:sp>
        <p:nvSpPr>
          <p:cNvPr id="31" name="Flecha derecha 30"/>
          <p:cNvSpPr/>
          <p:nvPr/>
        </p:nvSpPr>
        <p:spPr>
          <a:xfrm>
            <a:off x="2478807" y="2675488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3034444" y="2614541"/>
            <a:ext cx="8126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Se ha determinado el contexto de la organización y las necesidades de las partes interesadas facilitando el logro de los objetivos del sistema de Gestión de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Calidad.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0" name="Flecha derecha 39"/>
          <p:cNvSpPr/>
          <p:nvPr/>
        </p:nvSpPr>
        <p:spPr>
          <a:xfrm>
            <a:off x="2478807" y="3867539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034444" y="3629353"/>
            <a:ext cx="8286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Se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han podido identificar los riesgos operativos considerando los procesos, partes interesadas y el contexto de la organización. Así como también medidas para reducirlos.</a:t>
            </a:r>
          </a:p>
        </p:txBody>
      </p:sp>
      <p:sp>
        <p:nvSpPr>
          <p:cNvPr id="44" name="Flecha derecha 43"/>
          <p:cNvSpPr/>
          <p:nvPr/>
        </p:nvSpPr>
        <p:spPr>
          <a:xfrm>
            <a:off x="2478807" y="490809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Rectángulo 44"/>
          <p:cNvSpPr/>
          <p:nvPr/>
        </p:nvSpPr>
        <p:spPr>
          <a:xfrm>
            <a:off x="3034445" y="4669910"/>
            <a:ext cx="8126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La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actualización, rediseño de la política y los objetivos de calidad comprometen a la Dirección General a liderar el Sistema de Gestión de Calidad para obtener resultados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efectivos.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6" name="Flecha derecha 45"/>
          <p:cNvSpPr/>
          <p:nvPr/>
        </p:nvSpPr>
        <p:spPr>
          <a:xfrm>
            <a:off x="2478807" y="5899971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Rectángulo 46"/>
          <p:cNvSpPr/>
          <p:nvPr/>
        </p:nvSpPr>
        <p:spPr>
          <a:xfrm>
            <a:off x="3034445" y="5842089"/>
            <a:ext cx="8126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El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desarrollo de la propuesta de planificación de calidad y  producción permitirá asegurar el cumplimiento de los requisitos del cliente.</a:t>
            </a:r>
          </a:p>
        </p:txBody>
      </p:sp>
    </p:spTree>
    <p:extLst>
      <p:ext uri="{BB962C8B-B14F-4D97-AF65-F5344CB8AC3E}">
        <p14:creationId xmlns:p14="http://schemas.microsoft.com/office/powerpoint/2010/main" val="37380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sp>
        <p:nvSpPr>
          <p:cNvPr id="4" name="AutoShape 6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Resultado de imagen para propu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9" name="Flecha derecha 28"/>
          <p:cNvSpPr/>
          <p:nvPr/>
        </p:nvSpPr>
        <p:spPr>
          <a:xfrm>
            <a:off x="2478807" y="1571121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AutoShape 2" descr="Resultado de imagen para ComunicaciÃ³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11847" y="1559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209" y="714335"/>
            <a:ext cx="8611902" cy="724051"/>
          </a:xfrm>
        </p:spPr>
        <p:txBody>
          <a:bodyPr>
            <a:normAutofit/>
          </a:bodyPr>
          <a:lstStyle/>
          <a:p>
            <a:pPr algn="ctr"/>
            <a:r>
              <a:rPr lang="es-EC" sz="40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Recomendaciones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7418" t="2659" r="29484" b="5449"/>
          <a:stretch/>
        </p:blipFill>
        <p:spPr>
          <a:xfrm>
            <a:off x="622614" y="2419363"/>
            <a:ext cx="1778279" cy="21188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34445" y="1365912"/>
            <a:ext cx="8188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Sobre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las oportunidades de mejora ponderadas, se recomienda que se analice la prioridad de las oportunidades y se implemente conforme el plan de acción de mejoras.</a:t>
            </a:r>
          </a:p>
        </p:txBody>
      </p:sp>
      <p:sp>
        <p:nvSpPr>
          <p:cNvPr id="31" name="Flecha derecha 30"/>
          <p:cNvSpPr/>
          <p:nvPr/>
        </p:nvSpPr>
        <p:spPr>
          <a:xfrm>
            <a:off x="2478807" y="2675488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3034444" y="2400740"/>
            <a:ext cx="8126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Mantener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reuniones con la gerencia general y las unidades de cada área para revisar y aprobar el contexto organizacional propuesto basado en las necesidades actuales y cambiantes.</a:t>
            </a:r>
          </a:p>
        </p:txBody>
      </p:sp>
      <p:sp>
        <p:nvSpPr>
          <p:cNvPr id="40" name="Flecha derecha 39"/>
          <p:cNvSpPr/>
          <p:nvPr/>
        </p:nvSpPr>
        <p:spPr>
          <a:xfrm>
            <a:off x="2478807" y="3826595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3034444" y="3454076"/>
            <a:ext cx="8286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Revisar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las metodologías diseñadas propuestas para el liderazgo y compromiso de la gerencia con miras a la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implementación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para facilitar la actualización del sistema de gestión de calidad con la nueva versión, para una posterior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certificación.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4" name="Flecha derecha 43"/>
          <p:cNvSpPr/>
          <p:nvPr/>
        </p:nvSpPr>
        <p:spPr>
          <a:xfrm>
            <a:off x="2478807" y="490809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Rectángulo 44"/>
          <p:cNvSpPr/>
          <p:nvPr/>
        </p:nvSpPr>
        <p:spPr>
          <a:xfrm>
            <a:off x="3034445" y="4654405"/>
            <a:ext cx="8126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Implementar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los puntos de la norma diseñados en el presente proyecto acompañado con la reunión de la gerencia y los líderes de las unidades de la empresa para su correcta aprobación y puesta en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marcha.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6" name="Flecha derecha 45"/>
          <p:cNvSpPr/>
          <p:nvPr/>
        </p:nvSpPr>
        <p:spPr>
          <a:xfrm>
            <a:off x="2478807" y="5899971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Rectángulo 46"/>
          <p:cNvSpPr/>
          <p:nvPr/>
        </p:nvSpPr>
        <p:spPr>
          <a:xfrm>
            <a:off x="3034445" y="5728035"/>
            <a:ext cx="8126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Una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vez aplicado los procedimientos y metodologías propuestas permitir  que el sistema de gestión de calidad genere evidencias durante seis meses y posterior realizar una auditoría interna al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SGC.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0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902412" y="3560057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87" y="385479"/>
            <a:ext cx="8209383" cy="661242"/>
          </a:xfrm>
        </p:spPr>
        <p:txBody>
          <a:bodyPr>
            <a:normAutofit/>
          </a:bodyPr>
          <a:lstStyle/>
          <a:p>
            <a:pPr algn="ctr"/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Sumario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764553" y="368368"/>
            <a:ext cx="2205515" cy="977437"/>
          </a:xfrm>
          <a:prstGeom prst="rect">
            <a:avLst/>
          </a:prstGeom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6"/>
          <a:stretch/>
        </p:blipFill>
        <p:spPr bwMode="auto">
          <a:xfrm>
            <a:off x="880939" y="817373"/>
            <a:ext cx="2110435" cy="13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7"/>
          <a:stretch/>
        </p:blipFill>
        <p:spPr bwMode="auto">
          <a:xfrm>
            <a:off x="880939" y="3870224"/>
            <a:ext cx="2221640" cy="16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arcador de contenido 2"/>
          <p:cNvSpPr txBox="1">
            <a:spLocks/>
          </p:cNvSpPr>
          <p:nvPr/>
        </p:nvSpPr>
        <p:spPr>
          <a:xfrm>
            <a:off x="3360185" y="1509989"/>
            <a:ext cx="7416289" cy="42133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s-ES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La </a:t>
            </a:r>
            <a:r>
              <a:rPr lang="es-EC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Empresa</a:t>
            </a:r>
            <a:endParaRPr lang="en-US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s-EC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Problema</a:t>
            </a:r>
            <a:endParaRPr lang="en-US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s-EC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Objetivos</a:t>
            </a:r>
            <a:endParaRPr lang="en-US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s-EC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Metodología</a:t>
            </a:r>
            <a:endParaRPr lang="en-US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s-EC" sz="1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Plan </a:t>
            </a:r>
            <a:r>
              <a:rPr lang="es-EC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de propuesta de mejora del SGC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s-EC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Diseño del contexto de la Organización, Liderazgo y Planificación del SGC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s-EC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Diseño de las operaciones y apoyo del SGC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s-EC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Diseño de la evaluación del desempeño y mejora del SGC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s-EC" sz="1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Herramienta </a:t>
            </a:r>
            <a:r>
              <a:rPr lang="es-EC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resumen de indicadores de calidad del SGC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s-EC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Conclusiones</a:t>
            </a:r>
            <a:endParaRPr lang="en-US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C" sz="1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Recomendaciones</a:t>
            </a:r>
            <a:endParaRPr lang="en-US" sz="1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74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885" t="11864"/>
          <a:stretch/>
        </p:blipFill>
        <p:spPr>
          <a:xfrm>
            <a:off x="425322" y="599968"/>
            <a:ext cx="3654530" cy="625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902412" y="3560057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35919" y="914654"/>
            <a:ext cx="2744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UCEM - Planta Chimborazo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93" y="307997"/>
            <a:ext cx="3812358" cy="724051"/>
          </a:xfrm>
        </p:spPr>
        <p:txBody>
          <a:bodyPr>
            <a:normAutofit/>
          </a:bodyPr>
          <a:lstStyle/>
          <a:p>
            <a:pPr algn="ctr"/>
            <a:r>
              <a:rPr lang="es-EC" sz="4000" b="1" noProof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La Empresa</a:t>
            </a:r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975553" y="989915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62468" y="1317077"/>
            <a:ext cx="47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I</a:t>
            </a:r>
            <a:r>
              <a:rPr lang="es-EC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ndustria </a:t>
            </a:r>
            <a:r>
              <a:rPr lang="es-EC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ecuatoriana con 63 </a:t>
            </a:r>
            <a:r>
              <a:rPr lang="es-EC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años</a:t>
            </a:r>
          </a:p>
          <a:p>
            <a:r>
              <a:rPr lang="es-EC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	constituida </a:t>
            </a:r>
            <a:r>
              <a:rPr lang="es-EC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el 15 de Febrero de 1951</a:t>
            </a:r>
          </a:p>
        </p:txBody>
      </p:sp>
      <p:sp>
        <p:nvSpPr>
          <p:cNvPr id="13" name="Flecha derecha 12"/>
          <p:cNvSpPr/>
          <p:nvPr/>
        </p:nvSpPr>
        <p:spPr>
          <a:xfrm>
            <a:off x="3975553" y="2130834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4397326" y="2130834"/>
            <a:ext cx="6137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2015 el grupo Peruano Gloria - Cementos </a:t>
            </a:r>
            <a:r>
              <a:rPr lang="es-EC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Yura</a:t>
            </a:r>
            <a:r>
              <a:rPr lang="es-EC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 adquiere la </a:t>
            </a:r>
            <a:r>
              <a:rPr lang="es-EC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participación del 63,5%</a:t>
            </a:r>
          </a:p>
        </p:txBody>
      </p:sp>
      <p:sp>
        <p:nvSpPr>
          <p:cNvPr id="15" name="Flecha derecha 14"/>
          <p:cNvSpPr/>
          <p:nvPr/>
        </p:nvSpPr>
        <p:spPr>
          <a:xfrm>
            <a:off x="3975552" y="3128912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4397326" y="3087087"/>
            <a:ext cx="6137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2017 compra e inscribe en el Registro Mercantil el </a:t>
            </a:r>
            <a:r>
              <a:rPr lang="es-EC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97,7% </a:t>
            </a:r>
          </a:p>
        </p:txBody>
      </p:sp>
      <p:sp>
        <p:nvSpPr>
          <p:cNvPr id="17" name="Flecha derecha 16"/>
          <p:cNvSpPr/>
          <p:nvPr/>
        </p:nvSpPr>
        <p:spPr>
          <a:xfrm>
            <a:off x="3975552" y="415203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4397326" y="4119161"/>
            <a:ext cx="3214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2017 Cemento Chimborazo C.A. </a:t>
            </a:r>
            <a:endParaRPr lang="es-EC" dirty="0"/>
          </a:p>
        </p:txBody>
      </p:sp>
      <p:sp>
        <p:nvSpPr>
          <p:cNvPr id="19" name="Flecha derecha 18"/>
          <p:cNvSpPr/>
          <p:nvPr/>
        </p:nvSpPr>
        <p:spPr>
          <a:xfrm>
            <a:off x="3975552" y="5237237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/>
          <p:cNvSpPr/>
          <p:nvPr/>
        </p:nvSpPr>
        <p:spPr>
          <a:xfrm>
            <a:off x="4433839" y="5203801"/>
            <a:ext cx="4177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</a:t>
            </a:r>
            <a:r>
              <a:rPr lang="es-EC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emento </a:t>
            </a:r>
            <a:r>
              <a:rPr lang="es-EC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Portland Puzolánico </a:t>
            </a:r>
            <a:r>
              <a:rPr lang="es-EC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 tipo I P y HE</a:t>
            </a:r>
            <a:endParaRPr lang="es-EC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3981182" y="617064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4433839" y="59652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Certificación en su producto con sello de calidad bajo la Norma INEN 490</a:t>
            </a:r>
          </a:p>
        </p:txBody>
      </p:sp>
    </p:spTree>
    <p:extLst>
      <p:ext uri="{BB962C8B-B14F-4D97-AF65-F5344CB8AC3E}">
        <p14:creationId xmlns:p14="http://schemas.microsoft.com/office/powerpoint/2010/main" val="6419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224" y="518685"/>
            <a:ext cx="3812358" cy="724051"/>
          </a:xfrm>
        </p:spPr>
        <p:txBody>
          <a:bodyPr>
            <a:normAutofit/>
          </a:bodyPr>
          <a:lstStyle/>
          <a:p>
            <a:pPr algn="ctr"/>
            <a:r>
              <a:rPr lang="es-EC" sz="4000" b="1" noProof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Problema</a:t>
            </a:r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pic>
        <p:nvPicPr>
          <p:cNvPr id="2052" name="Picture 4" descr="Resultado de imagen para proble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99"/>
          <a:stretch/>
        </p:blipFill>
        <p:spPr bwMode="auto">
          <a:xfrm>
            <a:off x="587392" y="2869883"/>
            <a:ext cx="2413280" cy="20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3655205" y="1601520"/>
            <a:ext cx="596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Monitoreo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y control del SGC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hasta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el año 2015 a los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Procesos.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8" name="Flecha derecha 27"/>
          <p:cNvSpPr/>
          <p:nvPr/>
        </p:nvSpPr>
        <p:spPr>
          <a:xfrm>
            <a:off x="3233431" y="1601520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>
            <a:off x="3683396" y="4972068"/>
            <a:ext cx="531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Cumplimiento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del 59 % basado en la Norma 9001:2015</a:t>
            </a:r>
          </a:p>
        </p:txBody>
      </p:sp>
      <p:sp>
        <p:nvSpPr>
          <p:cNvPr id="31" name="Flecha derecha 30"/>
          <p:cNvSpPr/>
          <p:nvPr/>
        </p:nvSpPr>
        <p:spPr>
          <a:xfrm>
            <a:off x="3233431" y="2382048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/>
          <p:cNvSpPr/>
          <p:nvPr/>
        </p:nvSpPr>
        <p:spPr>
          <a:xfrm>
            <a:off x="3655206" y="2331087"/>
            <a:ext cx="6376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SGC sin revisión y actualización de los formatos y versiones de documentos.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3" name="Flecha derecha 32"/>
          <p:cNvSpPr/>
          <p:nvPr/>
        </p:nvSpPr>
        <p:spPr>
          <a:xfrm>
            <a:off x="3232768" y="501780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/>
          <a:srcRect l="9710" t="14927" r="18116" b="12802"/>
          <a:stretch/>
        </p:blipFill>
        <p:spPr>
          <a:xfrm>
            <a:off x="9421838" y="4173850"/>
            <a:ext cx="2571379" cy="193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Rectángulo 34"/>
          <p:cNvSpPr/>
          <p:nvPr/>
        </p:nvSpPr>
        <p:spPr>
          <a:xfrm>
            <a:off x="3707956" y="3305608"/>
            <a:ext cx="353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SGC no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certificado (solo auditable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), 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6" name="Flecha derecha 35"/>
          <p:cNvSpPr/>
          <p:nvPr/>
        </p:nvSpPr>
        <p:spPr>
          <a:xfrm>
            <a:off x="3244076" y="335134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3707956" y="4059236"/>
            <a:ext cx="433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Seguimiento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poco adecuado y/o </a:t>
            </a:r>
            <a:endParaRPr lang="es-EC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dificultades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en la comunicación de las áreas </a:t>
            </a:r>
          </a:p>
        </p:txBody>
      </p:sp>
      <p:sp>
        <p:nvSpPr>
          <p:cNvPr id="38" name="Flecha derecha 37"/>
          <p:cNvSpPr/>
          <p:nvPr/>
        </p:nvSpPr>
        <p:spPr>
          <a:xfrm>
            <a:off x="3257328" y="4104974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Rectángulo 38"/>
          <p:cNvSpPr/>
          <p:nvPr/>
        </p:nvSpPr>
        <p:spPr>
          <a:xfrm>
            <a:off x="3679102" y="5681074"/>
            <a:ext cx="4759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No conformidades y observaciones identificadas </a:t>
            </a:r>
          </a:p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en el diagnóstico.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0" name="Flecha derecha 39"/>
          <p:cNvSpPr/>
          <p:nvPr/>
        </p:nvSpPr>
        <p:spPr>
          <a:xfrm>
            <a:off x="3228474" y="5726812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10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758" y="242463"/>
            <a:ext cx="3812358" cy="724051"/>
          </a:xfrm>
        </p:spPr>
        <p:txBody>
          <a:bodyPr>
            <a:normAutofit/>
          </a:bodyPr>
          <a:lstStyle/>
          <a:p>
            <a:pPr algn="ctr"/>
            <a:r>
              <a:rPr lang="es-EC" sz="4000" b="1" noProof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OBJETIVOS</a:t>
            </a:r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897" r="16863"/>
          <a:stretch/>
        </p:blipFill>
        <p:spPr>
          <a:xfrm>
            <a:off x="429798" y="3581915"/>
            <a:ext cx="1712891" cy="16965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9093" r="-528"/>
          <a:stretch/>
        </p:blipFill>
        <p:spPr>
          <a:xfrm>
            <a:off x="1372318" y="828358"/>
            <a:ext cx="2850519" cy="692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Rectángulo 33"/>
          <p:cNvSpPr/>
          <p:nvPr/>
        </p:nvSpPr>
        <p:spPr>
          <a:xfrm>
            <a:off x="2104432" y="1628409"/>
            <a:ext cx="9278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Diseñar el Sistema de Gestión de Calidad de la empresa UCEM planta Chimborazo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, a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fin de mejorar el SGC actual para que se ajuste a los requerimientos de la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norma 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técnica ISO 9001:2015. </a:t>
            </a:r>
          </a:p>
        </p:txBody>
      </p:sp>
      <p:pic>
        <p:nvPicPr>
          <p:cNvPr id="4098" name="Picture 2" descr="Resultado de imagen para objetivo especific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5568" b="1101"/>
          <a:stretch/>
        </p:blipFill>
        <p:spPr bwMode="auto">
          <a:xfrm>
            <a:off x="2552878" y="2351150"/>
            <a:ext cx="2585792" cy="6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lecha derecha 40"/>
          <p:cNvSpPr/>
          <p:nvPr/>
        </p:nvSpPr>
        <p:spPr>
          <a:xfrm>
            <a:off x="2552878" y="3339952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lecha derecha 41"/>
          <p:cNvSpPr/>
          <p:nvPr/>
        </p:nvSpPr>
        <p:spPr>
          <a:xfrm>
            <a:off x="2552878" y="4005463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Flecha derecha 42"/>
          <p:cNvSpPr/>
          <p:nvPr/>
        </p:nvSpPr>
        <p:spPr>
          <a:xfrm>
            <a:off x="2552878" y="4702043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Flecha derecha 43"/>
          <p:cNvSpPr/>
          <p:nvPr/>
        </p:nvSpPr>
        <p:spPr>
          <a:xfrm>
            <a:off x="2578268" y="5463019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3005602" y="3133860"/>
            <a:ext cx="7431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Priorizar las propuestas de acciones de mejora en los procesos del sistema de gestión de calidad. 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74652" y="3869290"/>
            <a:ext cx="8163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Plantear el contexto organizacional, liderazgo y planificación de la empresa bajo la norma ISO 9001:2015, a fin de alinear el SGC a los requisitos de la norma.</a:t>
            </a:r>
          </a:p>
        </p:txBody>
      </p:sp>
      <p:sp>
        <p:nvSpPr>
          <p:cNvPr id="45" name="Flecha derecha 44"/>
          <p:cNvSpPr/>
          <p:nvPr/>
        </p:nvSpPr>
        <p:spPr>
          <a:xfrm>
            <a:off x="2573075" y="6216889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Rectángulo 45"/>
          <p:cNvSpPr/>
          <p:nvPr/>
        </p:nvSpPr>
        <p:spPr>
          <a:xfrm>
            <a:off x="2974651" y="4580826"/>
            <a:ext cx="8163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Elaborar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los requerimientos de operación y apoyo de la empresa bajo la norma ISO 9001:2015, a fin de alinear el SGC a los requisitos de la norma.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2974650" y="5301358"/>
            <a:ext cx="8163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Establecer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la metodología de evaluación de desempeño y mejora del SGC bajo la norma ISO 9001:2015, a fin de alinear el SGC a los requisitos de la norma.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2960338" y="6044955"/>
            <a:ext cx="8163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Identificar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los indicadores de calidad del sistema de gestión de calidad mediante un cuadro resumen, a fin de mantener una herramienta de seguimiento del SGC..</a:t>
            </a:r>
          </a:p>
        </p:txBody>
      </p:sp>
    </p:spTree>
    <p:extLst>
      <p:ext uri="{BB962C8B-B14F-4D97-AF65-F5344CB8AC3E}">
        <p14:creationId xmlns:p14="http://schemas.microsoft.com/office/powerpoint/2010/main" val="10102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172" y="828358"/>
            <a:ext cx="3812358" cy="724051"/>
          </a:xfrm>
        </p:spPr>
        <p:txBody>
          <a:bodyPr>
            <a:normAutofit/>
          </a:bodyPr>
          <a:lstStyle/>
          <a:p>
            <a:pPr algn="ctr"/>
            <a:r>
              <a:rPr lang="es-EC" sz="4000" b="1" noProof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METODOLOGÍA</a:t>
            </a:r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sp>
        <p:nvSpPr>
          <p:cNvPr id="41" name="Flecha derecha 40"/>
          <p:cNvSpPr/>
          <p:nvPr/>
        </p:nvSpPr>
        <p:spPr>
          <a:xfrm>
            <a:off x="2499362" y="208654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lecha derecha 41"/>
          <p:cNvSpPr/>
          <p:nvPr/>
        </p:nvSpPr>
        <p:spPr>
          <a:xfrm>
            <a:off x="2499362" y="2983773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Flecha derecha 42"/>
          <p:cNvSpPr/>
          <p:nvPr/>
        </p:nvSpPr>
        <p:spPr>
          <a:xfrm>
            <a:off x="2499362" y="3881871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Flecha derecha 43"/>
          <p:cNvSpPr/>
          <p:nvPr/>
        </p:nvSpPr>
        <p:spPr>
          <a:xfrm>
            <a:off x="2524752" y="4635984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Flecha derecha 44"/>
          <p:cNvSpPr/>
          <p:nvPr/>
        </p:nvSpPr>
        <p:spPr>
          <a:xfrm>
            <a:off x="2527488" y="5574763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676" y="2401346"/>
            <a:ext cx="3401324" cy="19132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12180" y="2081175"/>
            <a:ext cx="458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Método Inductivo (sobre hechos particulares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12180" y="3815000"/>
            <a:ext cx="226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Observación y Análisis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112180" y="4635984"/>
            <a:ext cx="294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Diseño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y Mejora de procesos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147447" y="553408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ISO 9001:2015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112180" y="2916902"/>
            <a:ext cx="4976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Recolección de Información – Información Primaria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1" name="Flecha derecha 30"/>
          <p:cNvSpPr/>
          <p:nvPr/>
        </p:nvSpPr>
        <p:spPr>
          <a:xfrm>
            <a:off x="2524752" y="6287324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/>
          <p:cNvSpPr/>
          <p:nvPr/>
        </p:nvSpPr>
        <p:spPr>
          <a:xfrm>
            <a:off x="3144711" y="6246643"/>
            <a:ext cx="209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Balanced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s-EC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ScoreCard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83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753" y="431318"/>
            <a:ext cx="7264372" cy="72405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0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Plan de propuesta de mejora del </a:t>
            </a:r>
            <a:r>
              <a:rPr lang="es-EC" sz="4000" b="1" noProof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SGC</a:t>
            </a:r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9893342" y="339640"/>
            <a:ext cx="2205515" cy="977437"/>
          </a:xfrm>
          <a:prstGeom prst="rect">
            <a:avLst/>
          </a:prstGeom>
        </p:spPr>
      </p:pic>
      <p:sp>
        <p:nvSpPr>
          <p:cNvPr id="4" name="AutoShape 6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Resultado de imagen para propu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10" descr="Resultado de imagen para propuesta"/>
          <p:cNvSpPr>
            <a:spLocks noChangeAspect="1" noChangeArrowheads="1"/>
          </p:cNvSpPr>
          <p:nvPr/>
        </p:nvSpPr>
        <p:spPr bwMode="auto">
          <a:xfrm>
            <a:off x="2662663" y="3233991"/>
            <a:ext cx="4343444" cy="43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12" descr="Resultado de imagen para propuesta"/>
          <p:cNvSpPr>
            <a:spLocks noChangeAspect="1" noChangeArrowheads="1"/>
          </p:cNvSpPr>
          <p:nvPr/>
        </p:nvSpPr>
        <p:spPr bwMode="auto">
          <a:xfrm>
            <a:off x="4254140" y="416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160" name="Picture 16" descr="Resultado de imagen para propue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77" y="2219752"/>
            <a:ext cx="2599915" cy="1881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152690"/>
              </p:ext>
            </p:extLst>
          </p:nvPr>
        </p:nvGraphicFramePr>
        <p:xfrm>
          <a:off x="470797" y="4535652"/>
          <a:ext cx="11377766" cy="2330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196"/>
                <a:gridCol w="1676552"/>
                <a:gridCol w="2123913"/>
                <a:gridCol w="1422221"/>
                <a:gridCol w="1422221"/>
                <a:gridCol w="1422221"/>
                <a:gridCol w="1608071"/>
                <a:gridCol w="1236371"/>
              </a:tblGrid>
              <a:tr h="335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ACCIONES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JUSTIFICACION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LUGAR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PLAZO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RESPONSABLE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METODO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942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 Levantamiento de los riesgos y oportunidades en los procesos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Asegurar que no se afecte la satisfacción del cliente y el cumplimiento de requisitos del producto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Oficina y Planta UCEM Planta Chimborazo - Riobamba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16/10/2018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Analista de Gestión de Calidad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Focus group con personal de producción, calidad, compras, ventas, talento humano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Proporcional de tiempo empleado de remuneración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62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Acciones para abordar los riesgos y oportunidades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Minimizar los riesgos que afecten la calidad de los productos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Oficinas de UCEM Planta Chimborazo - Riobamba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17/10/2018 </a:t>
                      </a:r>
                      <a:r>
                        <a:rPr lang="es-EC" sz="1200" dirty="0">
                          <a:effectLst/>
                        </a:rPr>
                        <a:t>a </a:t>
                      </a:r>
                      <a:r>
                        <a:rPr lang="es-EC" sz="1200" dirty="0" smtClean="0">
                          <a:effectLst/>
                        </a:rPr>
                        <a:t>18/10/2018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Gerencia de Planificación y Jefe de Calidad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Una vez que se identifican los riesgos, determinar acciones para reducirlos o eliminarlos.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Proporcional de tiempo empleado de remuneración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0" name="Flecha derecha 29"/>
          <p:cNvSpPr/>
          <p:nvPr/>
        </p:nvSpPr>
        <p:spPr>
          <a:xfrm>
            <a:off x="1111908" y="116584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/>
          <p:cNvSpPr/>
          <p:nvPr/>
        </p:nvSpPr>
        <p:spPr>
          <a:xfrm>
            <a:off x="1533682" y="1915492"/>
            <a:ext cx="4286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Priorización de oportunidades de mejora.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2" name="Flecha derecha 31"/>
          <p:cNvSpPr/>
          <p:nvPr/>
        </p:nvSpPr>
        <p:spPr>
          <a:xfrm>
            <a:off x="1111908" y="1920659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1537940" y="1140615"/>
            <a:ext cx="5432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Diagnostico determinó 33 oportunidades de mejora.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88025"/>
              </p:ext>
            </p:extLst>
          </p:nvPr>
        </p:nvGraphicFramePr>
        <p:xfrm>
          <a:off x="460375" y="2385676"/>
          <a:ext cx="8686802" cy="16824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23738"/>
                <a:gridCol w="1515244"/>
                <a:gridCol w="834799"/>
                <a:gridCol w="1036766"/>
                <a:gridCol w="942515"/>
                <a:gridCol w="775893"/>
                <a:gridCol w="757847"/>
              </a:tblGrid>
              <a:tr h="7858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PONDERACION DE FACTORES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RESULTADOS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85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63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Costo de la mejora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Índice de esfuerzo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Impacto a la empresa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Tiempo de aplicación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Valor Final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Prioridad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9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Desarrollo de cuestiones externas o internas de la empresa</a:t>
                      </a:r>
                      <a:endParaRPr lang="es-EC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2,85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2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Desarrollo de las partes interesadas de la empresa y las necesidades y expectativas.</a:t>
                      </a:r>
                      <a:endParaRPr lang="es-EC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2,85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5" name="Rectángulo 34"/>
          <p:cNvSpPr/>
          <p:nvPr/>
        </p:nvSpPr>
        <p:spPr>
          <a:xfrm>
            <a:off x="1533682" y="4101136"/>
            <a:ext cx="4286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Pla de Acción de la propuesta de mejora.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6" name="Flecha derecha 35"/>
          <p:cNvSpPr/>
          <p:nvPr/>
        </p:nvSpPr>
        <p:spPr>
          <a:xfrm>
            <a:off x="1111908" y="4106303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16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726" y="580865"/>
            <a:ext cx="9422544" cy="72405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0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Diseño del contexto de la Organización, Liderazgo y Planificación del SGC</a:t>
            </a:r>
          </a:p>
        </p:txBody>
      </p:sp>
      <p:pic>
        <p:nvPicPr>
          <p:cNvPr id="10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5477" r="26563" b="5477"/>
          <a:stretch/>
        </p:blipFill>
        <p:spPr>
          <a:xfrm>
            <a:off x="413870" y="396411"/>
            <a:ext cx="2205515" cy="977437"/>
          </a:xfrm>
          <a:prstGeom prst="rect">
            <a:avLst/>
          </a:prstGeom>
        </p:spPr>
      </p:pic>
      <p:sp>
        <p:nvSpPr>
          <p:cNvPr id="4" name="AutoShape 6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Resultado de imagen para propu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12" descr="Resultado de imagen para propuesta"/>
          <p:cNvSpPr>
            <a:spLocks noChangeAspect="1" noChangeArrowheads="1"/>
          </p:cNvSpPr>
          <p:nvPr/>
        </p:nvSpPr>
        <p:spPr bwMode="auto">
          <a:xfrm>
            <a:off x="4254140" y="416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4" name="Flecha derecha 23"/>
          <p:cNvSpPr/>
          <p:nvPr/>
        </p:nvSpPr>
        <p:spPr>
          <a:xfrm>
            <a:off x="659537" y="1786874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/>
          <p:cNvSpPr/>
          <p:nvPr/>
        </p:nvSpPr>
        <p:spPr>
          <a:xfrm>
            <a:off x="1081311" y="1753438"/>
            <a:ext cx="4286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Análisis PESTEL y 5 Fuerzas  de PORTER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9190" t="5697" r="9873" b="7794"/>
          <a:stretch/>
        </p:blipFill>
        <p:spPr>
          <a:xfrm>
            <a:off x="7788308" y="1430619"/>
            <a:ext cx="2305050" cy="138430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152880" y="2569002"/>
            <a:ext cx="5176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Identificación de las necesidades y expectativas de las partes interesadas </a:t>
            </a:r>
          </a:p>
        </p:txBody>
      </p:sp>
      <p:sp>
        <p:nvSpPr>
          <p:cNvPr id="29" name="Flecha derecha 28"/>
          <p:cNvSpPr/>
          <p:nvPr/>
        </p:nvSpPr>
        <p:spPr>
          <a:xfrm>
            <a:off x="659537" y="274093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11614" t="7454" r="10640" b="14162"/>
          <a:stretch/>
        </p:blipFill>
        <p:spPr>
          <a:xfrm>
            <a:off x="10348194" y="744600"/>
            <a:ext cx="1674254" cy="2144173"/>
          </a:xfrm>
          <a:prstGeom prst="rect">
            <a:avLst/>
          </a:prstGeom>
        </p:spPr>
      </p:pic>
      <p:sp>
        <p:nvSpPr>
          <p:cNvPr id="39" name="Flecha derecha 38"/>
          <p:cNvSpPr/>
          <p:nvPr/>
        </p:nvSpPr>
        <p:spPr>
          <a:xfrm>
            <a:off x="665785" y="4100260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Rectángulo 39"/>
          <p:cNvSpPr/>
          <p:nvPr/>
        </p:nvSpPr>
        <p:spPr>
          <a:xfrm>
            <a:off x="1159188" y="4066824"/>
            <a:ext cx="4286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Mapa de procesos de la Empresa </a:t>
            </a:r>
          </a:p>
        </p:txBody>
      </p:sp>
      <p:pic>
        <p:nvPicPr>
          <p:cNvPr id="41" name="Imagen 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95" y="3047523"/>
            <a:ext cx="6042003" cy="37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Flecha derecha 41"/>
          <p:cNvSpPr/>
          <p:nvPr/>
        </p:nvSpPr>
        <p:spPr>
          <a:xfrm>
            <a:off x="659537" y="5311836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Rectángulo 42"/>
          <p:cNvSpPr/>
          <p:nvPr/>
        </p:nvSpPr>
        <p:spPr>
          <a:xfrm>
            <a:off x="1152940" y="5278400"/>
            <a:ext cx="4286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Inventario de Procesos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4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/>
        </p:nvSpPr>
        <p:spPr>
          <a:xfrm flipV="1">
            <a:off x="49805" y="-4"/>
            <a:ext cx="12142195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3"/>
          <p:cNvSpPr/>
          <p:nvPr/>
        </p:nvSpPr>
        <p:spPr>
          <a:xfrm flipV="1">
            <a:off x="326320" y="276354"/>
            <a:ext cx="11865680" cy="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 rot="5400000" flipV="1">
            <a:off x="-2893244" y="3560054"/>
            <a:ext cx="6526678" cy="69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 rot="5400000" flipV="1">
            <a:off x="-3159608" y="3428999"/>
            <a:ext cx="6638414" cy="2195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856" y="364746"/>
            <a:ext cx="9422544" cy="82271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0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Determinación </a:t>
            </a:r>
            <a:r>
              <a:rPr lang="es-EC" sz="4000" b="1" noProof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de </a:t>
            </a:r>
            <a:r>
              <a:rPr lang="es-EC" sz="40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matriz de riesgos operativos y acciones para </a:t>
            </a:r>
            <a:r>
              <a:rPr lang="es-EC" sz="4000" b="1" noProof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abordarlos</a:t>
            </a:r>
            <a:endParaRPr lang="es-EC" sz="4000" b="1" noProof="1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AutoShape 6" descr="Resultado de imagen para prop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Resultado de imagen para propu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12" descr="Resultado de imagen para propuesta"/>
          <p:cNvSpPr>
            <a:spLocks noChangeAspect="1" noChangeArrowheads="1"/>
          </p:cNvSpPr>
          <p:nvPr/>
        </p:nvSpPr>
        <p:spPr bwMode="auto">
          <a:xfrm>
            <a:off x="4254140" y="416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9" name="Flecha derecha 28"/>
          <p:cNvSpPr/>
          <p:nvPr/>
        </p:nvSpPr>
        <p:spPr>
          <a:xfrm>
            <a:off x="1079976" y="1216307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1501750" y="1182872"/>
            <a:ext cx="496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Matriz AMFE para la determinación de riesgos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90335"/>
              </p:ext>
            </p:extLst>
          </p:nvPr>
        </p:nvGraphicFramePr>
        <p:xfrm>
          <a:off x="470797" y="1552204"/>
          <a:ext cx="11628060" cy="268523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48403"/>
                <a:gridCol w="924542"/>
                <a:gridCol w="1069358"/>
                <a:gridCol w="1422400"/>
                <a:gridCol w="1295400"/>
                <a:gridCol w="596900"/>
                <a:gridCol w="622300"/>
                <a:gridCol w="596900"/>
                <a:gridCol w="469900"/>
                <a:gridCol w="2463800"/>
                <a:gridCol w="1418157"/>
              </a:tblGrid>
              <a:tr h="572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Operación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Modo de Fallo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Efecto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Posibles Causa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Controles Actuales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Gravedad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Ocurrencia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Detección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NPR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Acciones correctivas a tomar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Comercialización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Demora entrega de producto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Insatisfacción</a:t>
                      </a:r>
                      <a:r>
                        <a:rPr lang="es-EC" sz="800" dirty="0">
                          <a:effectLst/>
                        </a:rPr>
                        <a:t> cliente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Orden incorrecta de despacho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Revisión orden de despacho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Revisión y confirmación de la orden de despacho previo a la entrega del producto.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Jefe de comercialización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Daño del equipo de carga o descarga (montacargas)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Mantenimiento Periódico del equipo.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6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18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Diseñar un plan de mantenimiento trimestral al equipo de carga y descarga. </a:t>
                      </a:r>
                      <a:br>
                        <a:rPr lang="es-EC" sz="800" dirty="0">
                          <a:effectLst/>
                        </a:rPr>
                      </a:br>
                      <a:r>
                        <a:rPr lang="es-EC" sz="800" dirty="0">
                          <a:effectLst/>
                        </a:rPr>
                        <a:t>Implementar la verificación básica al inicio de las actividades de carga y descarga.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Jefe de Mantenimiento Programado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Falta de stock de producto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Programación de producción diaria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3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24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Coordinación de comercialización con producción. Revisar el sistema de control de bodega con mayor frecuencia.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Jefe de producción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3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Producción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Parada de equipos no programados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Retraso de producción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Posible falta del Mantenimiento preventivo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Plan de Mantenimiento programado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8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8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128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Seguimiento de ejecución de plan de mantenimiento programado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Jefe de Mantenimiento Programado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Lectura errónea de instrumentos de medición de equipos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El producto no cumplirá especificaciones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Inadecuada operación de equipos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Plan de Mantenimiento programado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Calibración de sensores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Jefe de Mantenimiento Programado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Contaminación de silos de cemento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El producto no cumplirá especificaciones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Falla en el mantenimiento aplicado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Medición de silos por turno. Reporte Hoja diaria de calidad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90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Registro de cambio de silo por operadores de campo.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Jefe de producción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" marR="39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Flecha derecha 18"/>
          <p:cNvSpPr/>
          <p:nvPr/>
        </p:nvSpPr>
        <p:spPr>
          <a:xfrm>
            <a:off x="1079976" y="4503903"/>
            <a:ext cx="421774" cy="3024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/>
          <p:cNvSpPr/>
          <p:nvPr/>
        </p:nvSpPr>
        <p:spPr>
          <a:xfrm>
            <a:off x="1501750" y="4470468"/>
            <a:ext cx="595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Principales posibles Riesgos Operativos visualizados en UCEM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933886" y="5144601"/>
            <a:ext cx="4120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Parada de equipos no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programados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Contaminación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de silos de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cemento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Entrega </a:t>
            </a: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de equipos críticos fuera de </a:t>
            </a: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especificaciones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259160" y="5144600"/>
            <a:ext cx="494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Inversión en publicidad sin retorno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Paralización de la producción por afectaciones ambientales a las canteras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Descalibración de equipos.</a:t>
            </a:r>
          </a:p>
        </p:txBody>
      </p:sp>
    </p:spTree>
    <p:extLst>
      <p:ext uri="{BB962C8B-B14F-4D97-AF65-F5344CB8AC3E}">
        <p14:creationId xmlns:p14="http://schemas.microsoft.com/office/powerpoint/2010/main" val="1502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6823</TotalTime>
  <Words>1841</Words>
  <Application>Microsoft Office PowerPoint</Application>
  <PresentationFormat>Panorámica</PresentationFormat>
  <Paragraphs>328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Times New Roman</vt:lpstr>
      <vt:lpstr>Tema de Office</vt:lpstr>
      <vt:lpstr>Dibujo de Microsoft Visio 2003-2010</vt:lpstr>
      <vt:lpstr>Presentación de PowerPoint</vt:lpstr>
      <vt:lpstr>Sumario</vt:lpstr>
      <vt:lpstr>La Empresa</vt:lpstr>
      <vt:lpstr>Problema</vt:lpstr>
      <vt:lpstr>OBJETIVOS</vt:lpstr>
      <vt:lpstr>METODOLOGÍA</vt:lpstr>
      <vt:lpstr>Plan de propuesta de mejora del SGC</vt:lpstr>
      <vt:lpstr>Diseño del contexto de la Organización, Liderazgo y Planificación del SGC</vt:lpstr>
      <vt:lpstr>Determinación de matriz de riesgos operativos y acciones para abordarlos</vt:lpstr>
      <vt:lpstr>Liderazgo y Compromiso</vt:lpstr>
      <vt:lpstr>Diseño de las operaciones y apoyo del SGC</vt:lpstr>
      <vt:lpstr>Presentación de PowerPoint</vt:lpstr>
      <vt:lpstr>Diseño de la evaluación del desempeño y mejora del SGC</vt:lpstr>
      <vt:lpstr>Identificación de los indicadores de calidad</vt:lpstr>
      <vt:lpstr>Conclusiones</vt:lpstr>
      <vt:lpstr>Recomendaciones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USUUMBDOS</cp:lastModifiedBy>
  <cp:revision>98</cp:revision>
  <dcterms:created xsi:type="dcterms:W3CDTF">2018-04-15T01:37:39Z</dcterms:created>
  <dcterms:modified xsi:type="dcterms:W3CDTF">2018-06-26T19:51:02Z</dcterms:modified>
</cp:coreProperties>
</file>