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2" r:id="rId1"/>
  </p:sldMasterIdLst>
  <p:notesMasterIdLst>
    <p:notesMasterId r:id="rId39"/>
  </p:notesMasterIdLst>
  <p:sldIdLst>
    <p:sldId id="332" r:id="rId2"/>
    <p:sldId id="259" r:id="rId3"/>
    <p:sldId id="293" r:id="rId4"/>
    <p:sldId id="302" r:id="rId5"/>
    <p:sldId id="294" r:id="rId6"/>
    <p:sldId id="295" r:id="rId7"/>
    <p:sldId id="262" r:id="rId8"/>
    <p:sldId id="267" r:id="rId9"/>
    <p:sldId id="297" r:id="rId10"/>
    <p:sldId id="330" r:id="rId11"/>
    <p:sldId id="269" r:id="rId12"/>
    <p:sldId id="276" r:id="rId13"/>
    <p:sldId id="271" r:id="rId14"/>
    <p:sldId id="304" r:id="rId15"/>
    <p:sldId id="308" r:id="rId16"/>
    <p:sldId id="298" r:id="rId17"/>
    <p:sldId id="305" r:id="rId18"/>
    <p:sldId id="311" r:id="rId19"/>
    <p:sldId id="299" r:id="rId20"/>
    <p:sldId id="306" r:id="rId21"/>
    <p:sldId id="312" r:id="rId22"/>
    <p:sldId id="313" r:id="rId23"/>
    <p:sldId id="291" r:id="rId24"/>
    <p:sldId id="329" r:id="rId25"/>
    <p:sldId id="317" r:id="rId26"/>
    <p:sldId id="331" r:id="rId27"/>
    <p:sldId id="318" r:id="rId28"/>
    <p:sldId id="319" r:id="rId29"/>
    <p:sldId id="320" r:id="rId30"/>
    <p:sldId id="321" r:id="rId31"/>
    <p:sldId id="322" r:id="rId32"/>
    <p:sldId id="323" r:id="rId33"/>
    <p:sldId id="324" r:id="rId34"/>
    <p:sldId id="325" r:id="rId35"/>
    <p:sldId id="326" r:id="rId36"/>
    <p:sldId id="327" r:id="rId37"/>
    <p:sldId id="328"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D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4660"/>
  </p:normalViewPr>
  <p:slideViewPr>
    <p:cSldViewPr snapToGrid="0">
      <p:cViewPr varScale="1">
        <p:scale>
          <a:sx n="72" d="100"/>
          <a:sy n="72" d="100"/>
        </p:scale>
        <p:origin x="6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Espe\CRISTINA%20TORRES\papers\listado%20de%20empres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G:\Espe\CRISTINA%20TORRES\papers\listado%20de%20empresa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Hoja1!$G$1</c:f>
              <c:strCache>
                <c:ptCount val="1"/>
                <c:pt idx="0">
                  <c:v>Ingresos Totales</c:v>
                </c:pt>
              </c:strCache>
            </c:strRef>
          </c:tx>
          <c:spPr>
            <a:solidFill>
              <a:schemeClr val="accent1"/>
            </a:solidFill>
            <a:ln>
              <a:noFill/>
            </a:ln>
            <a:effectLst/>
          </c:spPr>
          <c:invertIfNegative val="0"/>
          <c:cat>
            <c:strRef>
              <c:f>Hoja1!$C$2:$F$29</c:f>
              <c:strCache>
                <c:ptCount val="28"/>
                <c:pt idx="0">
                  <c:v>PROAÑO REPRESENTACIONES S.A.</c:v>
                </c:pt>
                <c:pt idx="1">
                  <c:v>PRODUCTOS DE SEGURIDAD INDUSTRIAL PROSEIN CIA. LTDA.</c:v>
                </c:pt>
                <c:pt idx="2">
                  <c:v>PFC ACCESOS AUTOMATICOS DEL ECUADOR S.A.</c:v>
                </c:pt>
                <c:pt idx="3">
                  <c:v>DEGSO CIA. LTDA.</c:v>
                </c:pt>
                <c:pt idx="4">
                  <c:v>INCOPROV CIA. LTDA.</c:v>
                </c:pt>
                <c:pt idx="5">
                  <c:v>BLOCK SECURITY SEGURIDAD S.A.</c:v>
                </c:pt>
                <c:pt idx="6">
                  <c:v>RIGOTECH CIA. LTDA.</c:v>
                </c:pt>
                <c:pt idx="7">
                  <c:v>ALARM SYSTEMS ECUADOR ECUASYSALARM S.A.</c:v>
                </c:pt>
                <c:pt idx="8">
                  <c:v>INECPRO CIA. LTDA.</c:v>
                </c:pt>
                <c:pt idx="9">
                  <c:v>ALL SECURITY ELECTRONICA SECURYALL CIA. LTDA.</c:v>
                </c:pt>
                <c:pt idx="10">
                  <c:v>SOLUCIONES INTEGRALES CODIGO CODIGOSOLUTE S.A.</c:v>
                </c:pt>
                <c:pt idx="11">
                  <c:v>SAFETY SUPPLY SERVICIOS S.A.</c:v>
                </c:pt>
                <c:pt idx="12">
                  <c:v>MAXXGUARD SEGURIDADES C.A.</c:v>
                </c:pt>
                <c:pt idx="13">
                  <c:v>TECNICAS ECUATORIANAS DE PROTECCION CONTRA INCENDIOS ECUATEPI S.A.</c:v>
                </c:pt>
                <c:pt idx="14">
                  <c:v>TECTRONIC C LTDA</c:v>
                </c:pt>
                <c:pt idx="15">
                  <c:v>EQUIPOS DE VIGILANCIA Y CONTROL EVIGISA S.A.</c:v>
                </c:pt>
                <c:pt idx="16">
                  <c:v>ESPINOSA &amp; LEHRER CIA. LTDA.</c:v>
                </c:pt>
                <c:pt idx="17">
                  <c:v>COMPAÑIA INTERNACIONAL HIDROPROTEC S.A.</c:v>
                </c:pt>
                <c:pt idx="18">
                  <c:v>DISTRIBUIDORA CARRANZA &amp; AGUILAR CIA. LTDA.</c:v>
                </c:pt>
                <c:pt idx="19">
                  <c:v>ROCAIMPORT REPRESENTACIONES Y DISTRIBUCIONES C LTDA</c:v>
                </c:pt>
                <c:pt idx="20">
                  <c:v>FILANCARGO INTERNATIONAL S.A.</c:v>
                </c:pt>
                <c:pt idx="21">
                  <c:v>WORKMED SALUD OCUPACIONAL S.A.</c:v>
                </c:pt>
                <c:pt idx="22">
                  <c:v>GLOBAL-LOGISTIC C.L.</c:v>
                </c:pt>
                <c:pt idx="23">
                  <c:v>IMPLESEG IMPLEMENTOS DE SEGURIDAD INDUSTRIAL CIA. LTDA.</c:v>
                </c:pt>
                <c:pt idx="24">
                  <c:v>S&amp;MELECTRONIC SYSTEMS S.A.</c:v>
                </c:pt>
                <c:pt idx="25">
                  <c:v>EQUIMAXECUADOR EQUIPAMIENTO INDUSTRIAL CIA.LTDA.</c:v>
                </c:pt>
                <c:pt idx="26">
                  <c:v>FOSTERSECURITY CIA. LTDA.</c:v>
                </c:pt>
                <c:pt idx="27">
                  <c:v>RAMAXY HONG KONG LIMITED</c:v>
                </c:pt>
              </c:strCache>
            </c:strRef>
          </c:cat>
          <c:val>
            <c:numRef>
              <c:f>Hoja1!$G$2:$G$29</c:f>
              <c:numCache>
                <c:formatCode>_("$"* #,##0.00_);_("$"* \(#,##0.00\);_("$"* "-"??_);_(@_)</c:formatCode>
                <c:ptCount val="28"/>
                <c:pt idx="0">
                  <c:v>4597830</c:v>
                </c:pt>
                <c:pt idx="1">
                  <c:v>3835482</c:v>
                </c:pt>
                <c:pt idx="2">
                  <c:v>3403536</c:v>
                </c:pt>
                <c:pt idx="3">
                  <c:v>3239476</c:v>
                </c:pt>
                <c:pt idx="4">
                  <c:v>1875864</c:v>
                </c:pt>
                <c:pt idx="5">
                  <c:v>1626201</c:v>
                </c:pt>
                <c:pt idx="6">
                  <c:v>1587504</c:v>
                </c:pt>
                <c:pt idx="7">
                  <c:v>1196290</c:v>
                </c:pt>
                <c:pt idx="8">
                  <c:v>733227</c:v>
                </c:pt>
                <c:pt idx="9">
                  <c:v>702341</c:v>
                </c:pt>
                <c:pt idx="10">
                  <c:v>471308.71</c:v>
                </c:pt>
                <c:pt idx="11">
                  <c:v>429583</c:v>
                </c:pt>
                <c:pt idx="12">
                  <c:v>401886.2</c:v>
                </c:pt>
                <c:pt idx="13">
                  <c:v>322715</c:v>
                </c:pt>
                <c:pt idx="14">
                  <c:v>300195.92</c:v>
                </c:pt>
                <c:pt idx="15">
                  <c:v>276649.82</c:v>
                </c:pt>
                <c:pt idx="16">
                  <c:v>253795.54</c:v>
                </c:pt>
                <c:pt idx="17">
                  <c:v>214779</c:v>
                </c:pt>
                <c:pt idx="18">
                  <c:v>149658.82999999999</c:v>
                </c:pt>
                <c:pt idx="19">
                  <c:v>120459.85</c:v>
                </c:pt>
                <c:pt idx="20">
                  <c:v>111667.62</c:v>
                </c:pt>
                <c:pt idx="21">
                  <c:v>82496.289999999994</c:v>
                </c:pt>
                <c:pt idx="22">
                  <c:v>73704.69</c:v>
                </c:pt>
                <c:pt idx="23">
                  <c:v>49759.51</c:v>
                </c:pt>
                <c:pt idx="24">
                  <c:v>37635.54</c:v>
                </c:pt>
                <c:pt idx="25">
                  <c:v>10163.709999999999</c:v>
                </c:pt>
                <c:pt idx="26">
                  <c:v>7187.51</c:v>
                </c:pt>
                <c:pt idx="27">
                  <c:v>0</c:v>
                </c:pt>
              </c:numCache>
            </c:numRef>
          </c:val>
        </c:ser>
        <c:dLbls>
          <c:showLegendKey val="0"/>
          <c:showVal val="0"/>
          <c:showCatName val="0"/>
          <c:showSerName val="0"/>
          <c:showPercent val="0"/>
          <c:showBubbleSize val="0"/>
        </c:dLbls>
        <c:gapWidth val="219"/>
        <c:overlap val="-27"/>
        <c:axId val="267997896"/>
        <c:axId val="267998680"/>
      </c:barChart>
      <c:lineChart>
        <c:grouping val="standard"/>
        <c:varyColors val="0"/>
        <c:ser>
          <c:idx val="1"/>
          <c:order val="1"/>
          <c:tx>
            <c:strRef>
              <c:f>Hoja1!$H$1</c:f>
              <c:strCache>
                <c:ptCount val="1"/>
                <c:pt idx="0">
                  <c:v>% acumulado</c:v>
                </c:pt>
              </c:strCache>
            </c:strRef>
          </c:tx>
          <c:spPr>
            <a:ln w="28575" cap="rnd">
              <a:solidFill>
                <a:schemeClr val="accent2"/>
              </a:solidFill>
              <a:round/>
            </a:ln>
            <a:effectLst/>
          </c:spPr>
          <c:marker>
            <c:symbol val="none"/>
          </c:marker>
          <c:cat>
            <c:strRef>
              <c:f>Hoja1!$C$2:$F$29</c:f>
              <c:strCache>
                <c:ptCount val="28"/>
                <c:pt idx="0">
                  <c:v>PROAÑO REPRESENTACIONES S.A.</c:v>
                </c:pt>
                <c:pt idx="1">
                  <c:v>PRODUCTOS DE SEGURIDAD INDUSTRIAL PROSEIN CIA. LTDA.</c:v>
                </c:pt>
                <c:pt idx="2">
                  <c:v>PFC ACCESOS AUTOMATICOS DEL ECUADOR S.A.</c:v>
                </c:pt>
                <c:pt idx="3">
                  <c:v>DEGSO CIA. LTDA.</c:v>
                </c:pt>
                <c:pt idx="4">
                  <c:v>INCOPROV CIA. LTDA.</c:v>
                </c:pt>
                <c:pt idx="5">
                  <c:v>BLOCK SECURITY SEGURIDAD S.A.</c:v>
                </c:pt>
                <c:pt idx="6">
                  <c:v>RIGOTECH CIA. LTDA.</c:v>
                </c:pt>
                <c:pt idx="7">
                  <c:v>ALARM SYSTEMS ECUADOR ECUASYSALARM S.A.</c:v>
                </c:pt>
                <c:pt idx="8">
                  <c:v>INECPRO CIA. LTDA.</c:v>
                </c:pt>
                <c:pt idx="9">
                  <c:v>ALL SECURITY ELECTRONICA SECURYALL CIA. LTDA.</c:v>
                </c:pt>
                <c:pt idx="10">
                  <c:v>SOLUCIONES INTEGRALES CODIGO CODIGOSOLUTE S.A.</c:v>
                </c:pt>
                <c:pt idx="11">
                  <c:v>SAFETY SUPPLY SERVICIOS S.A.</c:v>
                </c:pt>
                <c:pt idx="12">
                  <c:v>MAXXGUARD SEGURIDADES C.A.</c:v>
                </c:pt>
                <c:pt idx="13">
                  <c:v>TECNICAS ECUATORIANAS DE PROTECCION CONTRA INCENDIOS ECUATEPI S.A.</c:v>
                </c:pt>
                <c:pt idx="14">
                  <c:v>TECTRONIC C LTDA</c:v>
                </c:pt>
                <c:pt idx="15">
                  <c:v>EQUIPOS DE VIGILANCIA Y CONTROL EVIGISA S.A.</c:v>
                </c:pt>
                <c:pt idx="16">
                  <c:v>ESPINOSA &amp; LEHRER CIA. LTDA.</c:v>
                </c:pt>
                <c:pt idx="17">
                  <c:v>COMPAÑIA INTERNACIONAL HIDROPROTEC S.A.</c:v>
                </c:pt>
                <c:pt idx="18">
                  <c:v>DISTRIBUIDORA CARRANZA &amp; AGUILAR CIA. LTDA.</c:v>
                </c:pt>
                <c:pt idx="19">
                  <c:v>ROCAIMPORT REPRESENTACIONES Y DISTRIBUCIONES C LTDA</c:v>
                </c:pt>
                <c:pt idx="20">
                  <c:v>FILANCARGO INTERNATIONAL S.A.</c:v>
                </c:pt>
                <c:pt idx="21">
                  <c:v>WORKMED SALUD OCUPACIONAL S.A.</c:v>
                </c:pt>
                <c:pt idx="22">
                  <c:v>GLOBAL-LOGISTIC C.L.</c:v>
                </c:pt>
                <c:pt idx="23">
                  <c:v>IMPLESEG IMPLEMENTOS DE SEGURIDAD INDUSTRIAL CIA. LTDA.</c:v>
                </c:pt>
                <c:pt idx="24">
                  <c:v>S&amp;MELECTRONIC SYSTEMS S.A.</c:v>
                </c:pt>
                <c:pt idx="25">
                  <c:v>EQUIMAXECUADOR EQUIPAMIENTO INDUSTRIAL CIA.LTDA.</c:v>
                </c:pt>
                <c:pt idx="26">
                  <c:v>FOSTERSECURITY CIA. LTDA.</c:v>
                </c:pt>
                <c:pt idx="27">
                  <c:v>RAMAXY HONG KONG LIMITED</c:v>
                </c:pt>
              </c:strCache>
            </c:strRef>
          </c:cat>
          <c:val>
            <c:numRef>
              <c:f>Hoja1!$H$2:$H$29</c:f>
              <c:numCache>
                <c:formatCode>0.00%</c:formatCode>
                <c:ptCount val="28"/>
                <c:pt idx="0">
                  <c:v>0.17608517344732535</c:v>
                </c:pt>
                <c:pt idx="1">
                  <c:v>0.32297436100408455</c:v>
                </c:pt>
                <c:pt idx="2">
                  <c:v>0.45332111738572894</c:v>
                </c:pt>
                <c:pt idx="3">
                  <c:v>0.57738479380230978</c:v>
                </c:pt>
                <c:pt idx="4">
                  <c:v>0.64922560518585226</c:v>
                </c:pt>
                <c:pt idx="5">
                  <c:v>0.71150495982602258</c:v>
                </c:pt>
                <c:pt idx="6">
                  <c:v>0.77230231796852078</c:v>
                </c:pt>
                <c:pt idx="7">
                  <c:v>0.81811717674827145</c:v>
                </c:pt>
                <c:pt idx="8">
                  <c:v>0.84619790254093064</c:v>
                </c:pt>
                <c:pt idx="9">
                  <c:v>0.87309577323301091</c:v>
                </c:pt>
                <c:pt idx="10">
                  <c:v>0.8911456959025279</c:v>
                </c:pt>
                <c:pt idx="11">
                  <c:v>0.90759763019871165</c:v>
                </c:pt>
                <c:pt idx="12">
                  <c:v>0.92298884762803945</c:v>
                </c:pt>
                <c:pt idx="13">
                  <c:v>0.93534800983043798</c:v>
                </c:pt>
                <c:pt idx="14">
                  <c:v>0.94684474864883261</c:v>
                </c:pt>
                <c:pt idx="15">
                  <c:v>0.95743973183413345</c:v>
                </c:pt>
                <c:pt idx="16">
                  <c:v>0.96715945432954042</c:v>
                </c:pt>
                <c:pt idx="17">
                  <c:v>0.97538494275948306</c:v>
                </c:pt>
                <c:pt idx="18">
                  <c:v>0.9811164946086105</c:v>
                </c:pt>
                <c:pt idx="19">
                  <c:v>0.98572979992452892</c:v>
                </c:pt>
                <c:pt idx="20">
                  <c:v>0.99000638523458817</c:v>
                </c:pt>
                <c:pt idx="21">
                  <c:v>0.99316578293598445</c:v>
                </c:pt>
                <c:pt idx="22">
                  <c:v>0.99598848475891655</c:v>
                </c:pt>
                <c:pt idx="23">
                  <c:v>0.99789414720163494</c:v>
                </c:pt>
                <c:pt idx="24">
                  <c:v>0.99933549248597209</c:v>
                </c:pt>
                <c:pt idx="25">
                  <c:v>0.99972473668121598</c:v>
                </c:pt>
                <c:pt idx="26">
                  <c:v>1</c:v>
                </c:pt>
                <c:pt idx="27">
                  <c:v>1</c:v>
                </c:pt>
              </c:numCache>
            </c:numRef>
          </c:val>
          <c:smooth val="0"/>
        </c:ser>
        <c:dLbls>
          <c:showLegendKey val="0"/>
          <c:showVal val="0"/>
          <c:showCatName val="0"/>
          <c:showSerName val="0"/>
          <c:showPercent val="0"/>
          <c:showBubbleSize val="0"/>
        </c:dLbls>
        <c:marker val="1"/>
        <c:smooth val="0"/>
        <c:axId val="268002208"/>
        <c:axId val="268001816"/>
      </c:lineChart>
      <c:catAx>
        <c:axId val="2679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7998680"/>
        <c:crosses val="autoZero"/>
        <c:auto val="1"/>
        <c:lblAlgn val="ctr"/>
        <c:lblOffset val="100"/>
        <c:noMultiLvlLbl val="0"/>
      </c:catAx>
      <c:valAx>
        <c:axId val="2679986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7997896"/>
        <c:crosses val="autoZero"/>
        <c:crossBetween val="between"/>
      </c:valAx>
      <c:valAx>
        <c:axId val="26800181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8002208"/>
        <c:crosses val="max"/>
        <c:crossBetween val="between"/>
      </c:valAx>
      <c:catAx>
        <c:axId val="268002208"/>
        <c:scaling>
          <c:orientation val="minMax"/>
        </c:scaling>
        <c:delete val="1"/>
        <c:axPos val="b"/>
        <c:numFmt formatCode="General" sourceLinked="1"/>
        <c:majorTickMark val="none"/>
        <c:minorTickMark val="none"/>
        <c:tickLblPos val="nextTo"/>
        <c:crossAx val="2680018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V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Hoja1!$G$1</c:f>
              <c:strCache>
                <c:ptCount val="1"/>
                <c:pt idx="0">
                  <c:v>Ingresos Totales</c:v>
                </c:pt>
              </c:strCache>
            </c:strRef>
          </c:tx>
          <c:spPr>
            <a:solidFill>
              <a:schemeClr val="accent1"/>
            </a:solidFill>
            <a:ln>
              <a:noFill/>
            </a:ln>
            <a:effectLst/>
          </c:spPr>
          <c:invertIfNegative val="0"/>
          <c:cat>
            <c:strRef>
              <c:f>Hoja1!$C$2:$F$29</c:f>
              <c:strCache>
                <c:ptCount val="28"/>
                <c:pt idx="0">
                  <c:v>PROAÑO REPRESENTACIONES S.A.</c:v>
                </c:pt>
                <c:pt idx="1">
                  <c:v>PRODUCTOS DE SEGURIDAD INDUSTRIAL PROSEIN CIA. LTDA.</c:v>
                </c:pt>
                <c:pt idx="2">
                  <c:v>PFC ACCESOS AUTOMATICOS DEL ECUADOR S.A.</c:v>
                </c:pt>
                <c:pt idx="3">
                  <c:v>DEGSO CIA. LTDA.</c:v>
                </c:pt>
                <c:pt idx="4">
                  <c:v>INCOPROV CIA. LTDA.</c:v>
                </c:pt>
                <c:pt idx="5">
                  <c:v>BLOCK SECURITY SEGURIDAD S.A.</c:v>
                </c:pt>
                <c:pt idx="6">
                  <c:v>RIGOTECH CIA. LTDA.</c:v>
                </c:pt>
                <c:pt idx="7">
                  <c:v>ALARM SYSTEMS ECUADOR ECUASYSALARM S.A.</c:v>
                </c:pt>
                <c:pt idx="8">
                  <c:v>INECPRO CIA. LTDA.</c:v>
                </c:pt>
                <c:pt idx="9">
                  <c:v>ALL SECURITY ELECTRONICA SECURYALL CIA. LTDA.</c:v>
                </c:pt>
                <c:pt idx="10">
                  <c:v>SOLUCIONES INTEGRALES CODIGO CODIGOSOLUTE S.A.</c:v>
                </c:pt>
                <c:pt idx="11">
                  <c:v>SAFETY SUPPLY SERVICIOS S.A.</c:v>
                </c:pt>
                <c:pt idx="12">
                  <c:v>MAXXGUARD SEGURIDADES C.A.</c:v>
                </c:pt>
                <c:pt idx="13">
                  <c:v>TECNICAS ECUATORIANAS DE PROTECCION CONTRA INCENDIOS ECUATEPI S.A.</c:v>
                </c:pt>
                <c:pt idx="14">
                  <c:v>TECTRONIC C LTDA</c:v>
                </c:pt>
                <c:pt idx="15">
                  <c:v>EQUIPOS DE VIGILANCIA Y CONTROL EVIGISA S.A.</c:v>
                </c:pt>
                <c:pt idx="16">
                  <c:v>ESPINOSA &amp; LEHRER CIA. LTDA.</c:v>
                </c:pt>
                <c:pt idx="17">
                  <c:v>COMPAÑIA INTERNACIONAL HIDROPROTEC S.A.</c:v>
                </c:pt>
                <c:pt idx="18">
                  <c:v>DISTRIBUIDORA CARRANZA &amp; AGUILAR CIA. LTDA.</c:v>
                </c:pt>
                <c:pt idx="19">
                  <c:v>ROCAIMPORT REPRESENTACIONES Y DISTRIBUCIONES C LTDA</c:v>
                </c:pt>
                <c:pt idx="20">
                  <c:v>FILANCARGO INTERNATIONAL S.A.</c:v>
                </c:pt>
                <c:pt idx="21">
                  <c:v>WORKMED SALUD OCUPACIONAL S.A.</c:v>
                </c:pt>
                <c:pt idx="22">
                  <c:v>GLOBAL-LOGISTIC C.L.</c:v>
                </c:pt>
                <c:pt idx="23">
                  <c:v>IMPLESEG IMPLEMENTOS DE SEGURIDAD INDUSTRIAL CIA. LTDA.</c:v>
                </c:pt>
                <c:pt idx="24">
                  <c:v>S&amp;MELECTRONIC SYSTEMS S.A.</c:v>
                </c:pt>
                <c:pt idx="25">
                  <c:v>EQUIMAXECUADOR EQUIPAMIENTO INDUSTRIAL CIA.LTDA.</c:v>
                </c:pt>
                <c:pt idx="26">
                  <c:v>FOSTERSECURITY CIA. LTDA.</c:v>
                </c:pt>
                <c:pt idx="27">
                  <c:v>RAMAXY HONG KONG LIMITED</c:v>
                </c:pt>
              </c:strCache>
            </c:strRef>
          </c:cat>
          <c:val>
            <c:numRef>
              <c:f>Hoja1!$G$2:$G$29</c:f>
              <c:numCache>
                <c:formatCode>_("$"* #,##0.00_);_("$"* \(#,##0.00\);_("$"* "-"??_);_(@_)</c:formatCode>
                <c:ptCount val="28"/>
                <c:pt idx="0">
                  <c:v>4597830</c:v>
                </c:pt>
                <c:pt idx="1">
                  <c:v>3835482</c:v>
                </c:pt>
                <c:pt idx="2">
                  <c:v>3403536</c:v>
                </c:pt>
                <c:pt idx="3">
                  <c:v>3239476</c:v>
                </c:pt>
                <c:pt idx="4">
                  <c:v>1875864</c:v>
                </c:pt>
                <c:pt idx="5">
                  <c:v>1626201</c:v>
                </c:pt>
                <c:pt idx="6">
                  <c:v>1587504</c:v>
                </c:pt>
                <c:pt idx="7">
                  <c:v>1196290</c:v>
                </c:pt>
                <c:pt idx="8">
                  <c:v>733227</c:v>
                </c:pt>
                <c:pt idx="9">
                  <c:v>702341</c:v>
                </c:pt>
                <c:pt idx="10">
                  <c:v>471308.71</c:v>
                </c:pt>
                <c:pt idx="11">
                  <c:v>429583</c:v>
                </c:pt>
                <c:pt idx="12">
                  <c:v>401886.2</c:v>
                </c:pt>
                <c:pt idx="13">
                  <c:v>322715</c:v>
                </c:pt>
                <c:pt idx="14">
                  <c:v>300195.92</c:v>
                </c:pt>
                <c:pt idx="15">
                  <c:v>276649.82</c:v>
                </c:pt>
                <c:pt idx="16">
                  <c:v>253795.54</c:v>
                </c:pt>
                <c:pt idx="17">
                  <c:v>214779</c:v>
                </c:pt>
                <c:pt idx="18">
                  <c:v>149658.82999999999</c:v>
                </c:pt>
                <c:pt idx="19">
                  <c:v>120459.85</c:v>
                </c:pt>
                <c:pt idx="20">
                  <c:v>111667.62</c:v>
                </c:pt>
                <c:pt idx="21">
                  <c:v>82496.289999999994</c:v>
                </c:pt>
                <c:pt idx="22">
                  <c:v>73704.69</c:v>
                </c:pt>
                <c:pt idx="23">
                  <c:v>49759.51</c:v>
                </c:pt>
                <c:pt idx="24">
                  <c:v>37635.54</c:v>
                </c:pt>
                <c:pt idx="25">
                  <c:v>10163.709999999999</c:v>
                </c:pt>
                <c:pt idx="26">
                  <c:v>7187.51</c:v>
                </c:pt>
                <c:pt idx="27">
                  <c:v>0</c:v>
                </c:pt>
              </c:numCache>
            </c:numRef>
          </c:val>
        </c:ser>
        <c:dLbls>
          <c:showLegendKey val="0"/>
          <c:showVal val="0"/>
          <c:showCatName val="0"/>
          <c:showSerName val="0"/>
          <c:showPercent val="0"/>
          <c:showBubbleSize val="0"/>
        </c:dLbls>
        <c:gapWidth val="219"/>
        <c:overlap val="-27"/>
        <c:axId val="268622264"/>
        <c:axId val="268622656"/>
      </c:barChart>
      <c:lineChart>
        <c:grouping val="standard"/>
        <c:varyColors val="0"/>
        <c:ser>
          <c:idx val="1"/>
          <c:order val="1"/>
          <c:tx>
            <c:strRef>
              <c:f>Hoja1!$H$1</c:f>
              <c:strCache>
                <c:ptCount val="1"/>
                <c:pt idx="0">
                  <c:v>% acumulado</c:v>
                </c:pt>
              </c:strCache>
            </c:strRef>
          </c:tx>
          <c:spPr>
            <a:ln w="28575" cap="rnd">
              <a:solidFill>
                <a:schemeClr val="accent2"/>
              </a:solidFill>
              <a:round/>
            </a:ln>
            <a:effectLst/>
          </c:spPr>
          <c:marker>
            <c:symbol val="none"/>
          </c:marker>
          <c:cat>
            <c:strRef>
              <c:f>Hoja1!$C$2:$F$29</c:f>
              <c:strCache>
                <c:ptCount val="28"/>
                <c:pt idx="0">
                  <c:v>PROAÑO REPRESENTACIONES S.A.</c:v>
                </c:pt>
                <c:pt idx="1">
                  <c:v>PRODUCTOS DE SEGURIDAD INDUSTRIAL PROSEIN CIA. LTDA.</c:v>
                </c:pt>
                <c:pt idx="2">
                  <c:v>PFC ACCESOS AUTOMATICOS DEL ECUADOR S.A.</c:v>
                </c:pt>
                <c:pt idx="3">
                  <c:v>DEGSO CIA. LTDA.</c:v>
                </c:pt>
                <c:pt idx="4">
                  <c:v>INCOPROV CIA. LTDA.</c:v>
                </c:pt>
                <c:pt idx="5">
                  <c:v>BLOCK SECURITY SEGURIDAD S.A.</c:v>
                </c:pt>
                <c:pt idx="6">
                  <c:v>RIGOTECH CIA. LTDA.</c:v>
                </c:pt>
                <c:pt idx="7">
                  <c:v>ALARM SYSTEMS ECUADOR ECUASYSALARM S.A.</c:v>
                </c:pt>
                <c:pt idx="8">
                  <c:v>INECPRO CIA. LTDA.</c:v>
                </c:pt>
                <c:pt idx="9">
                  <c:v>ALL SECURITY ELECTRONICA SECURYALL CIA. LTDA.</c:v>
                </c:pt>
                <c:pt idx="10">
                  <c:v>SOLUCIONES INTEGRALES CODIGO CODIGOSOLUTE S.A.</c:v>
                </c:pt>
                <c:pt idx="11">
                  <c:v>SAFETY SUPPLY SERVICIOS S.A.</c:v>
                </c:pt>
                <c:pt idx="12">
                  <c:v>MAXXGUARD SEGURIDADES C.A.</c:v>
                </c:pt>
                <c:pt idx="13">
                  <c:v>TECNICAS ECUATORIANAS DE PROTECCION CONTRA INCENDIOS ECUATEPI S.A.</c:v>
                </c:pt>
                <c:pt idx="14">
                  <c:v>TECTRONIC C LTDA</c:v>
                </c:pt>
                <c:pt idx="15">
                  <c:v>EQUIPOS DE VIGILANCIA Y CONTROL EVIGISA S.A.</c:v>
                </c:pt>
                <c:pt idx="16">
                  <c:v>ESPINOSA &amp; LEHRER CIA. LTDA.</c:v>
                </c:pt>
                <c:pt idx="17">
                  <c:v>COMPAÑIA INTERNACIONAL HIDROPROTEC S.A.</c:v>
                </c:pt>
                <c:pt idx="18">
                  <c:v>DISTRIBUIDORA CARRANZA &amp; AGUILAR CIA. LTDA.</c:v>
                </c:pt>
                <c:pt idx="19">
                  <c:v>ROCAIMPORT REPRESENTACIONES Y DISTRIBUCIONES C LTDA</c:v>
                </c:pt>
                <c:pt idx="20">
                  <c:v>FILANCARGO INTERNATIONAL S.A.</c:v>
                </c:pt>
                <c:pt idx="21">
                  <c:v>WORKMED SALUD OCUPACIONAL S.A.</c:v>
                </c:pt>
                <c:pt idx="22">
                  <c:v>GLOBAL-LOGISTIC C.L.</c:v>
                </c:pt>
                <c:pt idx="23">
                  <c:v>IMPLESEG IMPLEMENTOS DE SEGURIDAD INDUSTRIAL CIA. LTDA.</c:v>
                </c:pt>
                <c:pt idx="24">
                  <c:v>S&amp;MELECTRONIC SYSTEMS S.A.</c:v>
                </c:pt>
                <c:pt idx="25">
                  <c:v>EQUIMAXECUADOR EQUIPAMIENTO INDUSTRIAL CIA.LTDA.</c:v>
                </c:pt>
                <c:pt idx="26">
                  <c:v>FOSTERSECURITY CIA. LTDA.</c:v>
                </c:pt>
                <c:pt idx="27">
                  <c:v>RAMAXY HONG KONG LIMITED</c:v>
                </c:pt>
              </c:strCache>
            </c:strRef>
          </c:cat>
          <c:val>
            <c:numRef>
              <c:f>Hoja1!$H$2:$H$29</c:f>
              <c:numCache>
                <c:formatCode>0.00%</c:formatCode>
                <c:ptCount val="28"/>
                <c:pt idx="0">
                  <c:v>0.17608517344732535</c:v>
                </c:pt>
                <c:pt idx="1">
                  <c:v>0.32297436100408455</c:v>
                </c:pt>
                <c:pt idx="2">
                  <c:v>0.45332111738572894</c:v>
                </c:pt>
                <c:pt idx="3">
                  <c:v>0.57738479380230978</c:v>
                </c:pt>
                <c:pt idx="4">
                  <c:v>0.64922560518585226</c:v>
                </c:pt>
                <c:pt idx="5">
                  <c:v>0.71150495982602258</c:v>
                </c:pt>
                <c:pt idx="6">
                  <c:v>0.77230231796852078</c:v>
                </c:pt>
                <c:pt idx="7">
                  <c:v>0.81811717674827145</c:v>
                </c:pt>
                <c:pt idx="8">
                  <c:v>0.84619790254093064</c:v>
                </c:pt>
                <c:pt idx="9">
                  <c:v>0.87309577323301091</c:v>
                </c:pt>
                <c:pt idx="10">
                  <c:v>0.8911456959025279</c:v>
                </c:pt>
                <c:pt idx="11">
                  <c:v>0.90759763019871165</c:v>
                </c:pt>
                <c:pt idx="12">
                  <c:v>0.92298884762803945</c:v>
                </c:pt>
                <c:pt idx="13">
                  <c:v>0.93534800983043798</c:v>
                </c:pt>
                <c:pt idx="14">
                  <c:v>0.94684474864883261</c:v>
                </c:pt>
                <c:pt idx="15">
                  <c:v>0.95743973183413345</c:v>
                </c:pt>
                <c:pt idx="16">
                  <c:v>0.96715945432954042</c:v>
                </c:pt>
                <c:pt idx="17">
                  <c:v>0.97538494275948306</c:v>
                </c:pt>
                <c:pt idx="18">
                  <c:v>0.9811164946086105</c:v>
                </c:pt>
                <c:pt idx="19">
                  <c:v>0.98572979992452892</c:v>
                </c:pt>
                <c:pt idx="20">
                  <c:v>0.99000638523458817</c:v>
                </c:pt>
                <c:pt idx="21">
                  <c:v>0.99316578293598445</c:v>
                </c:pt>
                <c:pt idx="22">
                  <c:v>0.99598848475891655</c:v>
                </c:pt>
                <c:pt idx="23">
                  <c:v>0.99789414720163494</c:v>
                </c:pt>
                <c:pt idx="24">
                  <c:v>0.99933549248597209</c:v>
                </c:pt>
                <c:pt idx="25">
                  <c:v>0.99972473668121598</c:v>
                </c:pt>
                <c:pt idx="26">
                  <c:v>1</c:v>
                </c:pt>
                <c:pt idx="27">
                  <c:v>1</c:v>
                </c:pt>
              </c:numCache>
            </c:numRef>
          </c:val>
          <c:smooth val="0"/>
        </c:ser>
        <c:dLbls>
          <c:showLegendKey val="0"/>
          <c:showVal val="0"/>
          <c:showCatName val="0"/>
          <c:showSerName val="0"/>
          <c:showPercent val="0"/>
          <c:showBubbleSize val="0"/>
        </c:dLbls>
        <c:marker val="1"/>
        <c:smooth val="0"/>
        <c:axId val="268625400"/>
        <c:axId val="268623832"/>
      </c:lineChart>
      <c:catAx>
        <c:axId val="26862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8622656"/>
        <c:crosses val="autoZero"/>
        <c:auto val="1"/>
        <c:lblAlgn val="ctr"/>
        <c:lblOffset val="100"/>
        <c:noMultiLvlLbl val="0"/>
      </c:catAx>
      <c:valAx>
        <c:axId val="2686226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8622264"/>
        <c:crosses val="autoZero"/>
        <c:crossBetween val="between"/>
      </c:valAx>
      <c:valAx>
        <c:axId val="26862383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crossAx val="268625400"/>
        <c:crosses val="max"/>
        <c:crossBetween val="between"/>
      </c:valAx>
      <c:catAx>
        <c:axId val="268625400"/>
        <c:scaling>
          <c:orientation val="minMax"/>
        </c:scaling>
        <c:delete val="1"/>
        <c:axPos val="b"/>
        <c:numFmt formatCode="General" sourceLinked="1"/>
        <c:majorTickMark val="none"/>
        <c:minorTickMark val="none"/>
        <c:tickLblPos val="nextTo"/>
        <c:crossAx val="2686238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V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V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s-EC" dirty="0"/>
              <a:t>Comercialización</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COMERCIALIZACIÓN!$B$3:$C$17</c:f>
              <c:multiLvlStrCache>
                <c:ptCount val="15"/>
                <c:lvl>
                  <c:pt idx="0">
                    <c:v>Un canal</c:v>
                  </c:pt>
                  <c:pt idx="1">
                    <c:v>Más de un canal</c:v>
                  </c:pt>
                  <c:pt idx="2">
                    <c:v>Fabricante - comprador</c:v>
                  </c:pt>
                  <c:pt idx="3">
                    <c:v>Fabricante - detallista</c:v>
                  </c:pt>
                  <c:pt idx="4">
                    <c:v>Fabricante - mayorista-  detallista- comprador</c:v>
                  </c:pt>
                  <c:pt idx="5">
                    <c:v>Fabricante - mayorista-  intermediario -detallista- comprador</c:v>
                  </c:pt>
                  <c:pt idx="6">
                    <c:v>Locales</c:v>
                  </c:pt>
                  <c:pt idx="7">
                    <c:v>Extranjeros</c:v>
                  </c:pt>
                  <c:pt idx="8">
                    <c:v>Garantía de calidad</c:v>
                  </c:pt>
                  <c:pt idx="9">
                    <c:v>Ubicación de 15 a 20 km</c:v>
                  </c:pt>
                  <c:pt idx="10">
                    <c:v>Unbicación más de 20 km</c:v>
                  </c:pt>
                  <c:pt idx="11">
                    <c:v>3 a 4 Proveedores</c:v>
                  </c:pt>
                  <c:pt idx="12">
                    <c:v>Más de 5 proveedores</c:v>
                  </c:pt>
                  <c:pt idx="13">
                    <c:v>1 a 2 días</c:v>
                  </c:pt>
                  <c:pt idx="14">
                    <c:v>3 a 4 días</c:v>
                  </c:pt>
                </c:lvl>
                <c:lvl>
                  <c:pt idx="0">
                    <c:v>Canal de distribución</c:v>
                  </c:pt>
                  <c:pt idx="2">
                    <c:v>Tipos de canal</c:v>
                  </c:pt>
                  <c:pt idx="6">
                    <c:v>Proveedores</c:v>
                  </c:pt>
                  <c:pt idx="13">
                    <c:v>Tiempos de respuesta</c:v>
                  </c:pt>
                </c:lvl>
              </c:multiLvlStrCache>
            </c:multiLvlStrRef>
          </c:cat>
          <c:val>
            <c:numRef>
              <c:f>COMERCIALIZACIÓN!$D$3:$D$17</c:f>
              <c:numCache>
                <c:formatCode>0%</c:formatCode>
                <c:ptCount val="15"/>
                <c:pt idx="0">
                  <c:v>0.83</c:v>
                </c:pt>
                <c:pt idx="1">
                  <c:v>0.17</c:v>
                </c:pt>
                <c:pt idx="2">
                  <c:v>0.4</c:v>
                </c:pt>
                <c:pt idx="3">
                  <c:v>0.27</c:v>
                </c:pt>
                <c:pt idx="4">
                  <c:v>0.2</c:v>
                </c:pt>
                <c:pt idx="5">
                  <c:v>0.13</c:v>
                </c:pt>
                <c:pt idx="6">
                  <c:v>0.95</c:v>
                </c:pt>
                <c:pt idx="7">
                  <c:v>0.05</c:v>
                </c:pt>
                <c:pt idx="8">
                  <c:v>1</c:v>
                </c:pt>
                <c:pt idx="9">
                  <c:v>0.67</c:v>
                </c:pt>
                <c:pt idx="10">
                  <c:v>0.33</c:v>
                </c:pt>
                <c:pt idx="11">
                  <c:v>0.17</c:v>
                </c:pt>
                <c:pt idx="12">
                  <c:v>0.83</c:v>
                </c:pt>
                <c:pt idx="13">
                  <c:v>0.5</c:v>
                </c:pt>
                <c:pt idx="14">
                  <c:v>0.5</c:v>
                </c:pt>
              </c:numCache>
            </c:numRef>
          </c:val>
        </c:ser>
        <c:dLbls>
          <c:showLegendKey val="0"/>
          <c:showVal val="1"/>
          <c:showCatName val="0"/>
          <c:showSerName val="0"/>
          <c:showPercent val="0"/>
          <c:showBubbleSize val="0"/>
        </c:dLbls>
        <c:gapWidth val="150"/>
        <c:shape val="cone"/>
        <c:axId val="278560464"/>
        <c:axId val="278560856"/>
        <c:axId val="0"/>
      </c:bar3DChart>
      <c:catAx>
        <c:axId val="278560464"/>
        <c:scaling>
          <c:orientation val="minMax"/>
        </c:scaling>
        <c:delete val="0"/>
        <c:axPos val="b"/>
        <c:numFmt formatCode="General" sourceLinked="0"/>
        <c:majorTickMark val="none"/>
        <c:minorTickMark val="none"/>
        <c:tickLblPos val="nextTo"/>
        <c:txPr>
          <a:bodyPr/>
          <a:lstStyle/>
          <a:p>
            <a:pPr>
              <a:defRPr sz="800"/>
            </a:pPr>
            <a:endParaRPr lang="es-VE"/>
          </a:p>
        </c:txPr>
        <c:crossAx val="278560856"/>
        <c:crosses val="autoZero"/>
        <c:auto val="1"/>
        <c:lblAlgn val="ctr"/>
        <c:lblOffset val="100"/>
        <c:noMultiLvlLbl val="0"/>
      </c:catAx>
      <c:valAx>
        <c:axId val="278560856"/>
        <c:scaling>
          <c:orientation val="minMax"/>
        </c:scaling>
        <c:delete val="1"/>
        <c:axPos val="l"/>
        <c:numFmt formatCode="0%" sourceLinked="1"/>
        <c:majorTickMark val="out"/>
        <c:minorTickMark val="none"/>
        <c:tickLblPos val="nextTo"/>
        <c:crossAx val="278560464"/>
        <c:crosses val="autoZero"/>
        <c:crossBetween val="between"/>
      </c:valAx>
    </c:plotArea>
    <c:plotVisOnly val="1"/>
    <c:dispBlanksAs val="gap"/>
    <c:showDLblsOverMax val="0"/>
  </c:chart>
  <c:txPr>
    <a:bodyPr/>
    <a:lstStyle/>
    <a:p>
      <a:pPr>
        <a:defRPr sz="1800"/>
      </a:pPr>
      <a:endParaRPr lang="es-V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a:pPr>
            <a:r>
              <a:rPr lang="es-EC" dirty="0"/>
              <a:t>Competitividad</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COMPETITIVIDAD!$B$4:$C$12</c:f>
              <c:multiLvlStrCache>
                <c:ptCount val="9"/>
                <c:lvl>
                  <c:pt idx="0">
                    <c:v>Costo</c:v>
                  </c:pt>
                  <c:pt idx="1">
                    <c:v>Pérdida de cliente</c:v>
                  </c:pt>
                  <c:pt idx="2">
                    <c:v>Imagen de la empresa</c:v>
                  </c:pt>
                  <c:pt idx="3">
                    <c:v>Planificación de presupuesto /Costo</c:v>
                  </c:pt>
                  <c:pt idx="4">
                    <c:v>Recompensas promociones/ pérdida de clientes</c:v>
                  </c:pt>
                  <c:pt idx="5">
                    <c:v>Publicidad/imagen de la empresa</c:v>
                  </c:pt>
                  <c:pt idx="6">
                    <c:v>Disminución de ventas</c:v>
                  </c:pt>
                  <c:pt idx="7">
                    <c:v>Proveedores entregan con demora</c:v>
                  </c:pt>
                  <c:pt idx="8">
                    <c:v>Falta de inventarios</c:v>
                  </c:pt>
                </c:lvl>
                <c:lvl>
                  <c:pt idx="0">
                    <c:v>Proveedores</c:v>
                  </c:pt>
                  <c:pt idx="3">
                    <c:v>Medidas para mitigar problemas</c:v>
                  </c:pt>
                  <c:pt idx="6">
                    <c:v>Ventas</c:v>
                  </c:pt>
                </c:lvl>
              </c:multiLvlStrCache>
            </c:multiLvlStrRef>
          </c:cat>
          <c:val>
            <c:numRef>
              <c:f>COMPETITIVIDAD!$D$4:$D$12</c:f>
              <c:numCache>
                <c:formatCode>0%</c:formatCode>
                <c:ptCount val="9"/>
                <c:pt idx="0">
                  <c:v>0.41</c:v>
                </c:pt>
                <c:pt idx="1">
                  <c:v>0.17</c:v>
                </c:pt>
                <c:pt idx="2">
                  <c:v>0.42</c:v>
                </c:pt>
                <c:pt idx="3">
                  <c:v>0.41</c:v>
                </c:pt>
                <c:pt idx="4">
                  <c:v>0.17</c:v>
                </c:pt>
                <c:pt idx="5">
                  <c:v>0.42</c:v>
                </c:pt>
                <c:pt idx="6">
                  <c:v>0.67</c:v>
                </c:pt>
                <c:pt idx="7">
                  <c:v>0.67</c:v>
                </c:pt>
                <c:pt idx="8">
                  <c:v>0.33</c:v>
                </c:pt>
              </c:numCache>
            </c:numRef>
          </c:val>
        </c:ser>
        <c:dLbls>
          <c:showLegendKey val="0"/>
          <c:showVal val="1"/>
          <c:showCatName val="0"/>
          <c:showSerName val="0"/>
          <c:showPercent val="0"/>
          <c:showBubbleSize val="0"/>
        </c:dLbls>
        <c:gapWidth val="150"/>
        <c:shape val="cylinder"/>
        <c:axId val="280792880"/>
        <c:axId val="280793272"/>
        <c:axId val="0"/>
      </c:bar3DChart>
      <c:catAx>
        <c:axId val="280792880"/>
        <c:scaling>
          <c:orientation val="minMax"/>
        </c:scaling>
        <c:delete val="0"/>
        <c:axPos val="b"/>
        <c:numFmt formatCode="General" sourceLinked="0"/>
        <c:majorTickMark val="none"/>
        <c:minorTickMark val="none"/>
        <c:tickLblPos val="nextTo"/>
        <c:txPr>
          <a:bodyPr/>
          <a:lstStyle/>
          <a:p>
            <a:pPr>
              <a:defRPr sz="900"/>
            </a:pPr>
            <a:endParaRPr lang="es-VE"/>
          </a:p>
        </c:txPr>
        <c:crossAx val="280793272"/>
        <c:crosses val="autoZero"/>
        <c:auto val="1"/>
        <c:lblAlgn val="ctr"/>
        <c:lblOffset val="100"/>
        <c:noMultiLvlLbl val="0"/>
      </c:catAx>
      <c:valAx>
        <c:axId val="280793272"/>
        <c:scaling>
          <c:orientation val="minMax"/>
        </c:scaling>
        <c:delete val="1"/>
        <c:axPos val="l"/>
        <c:numFmt formatCode="0%" sourceLinked="1"/>
        <c:majorTickMark val="out"/>
        <c:minorTickMark val="none"/>
        <c:tickLblPos val="nextTo"/>
        <c:crossAx val="280792880"/>
        <c:crosses val="autoZero"/>
        <c:crossBetween val="between"/>
      </c:valAx>
    </c:plotArea>
    <c:plotVisOnly val="1"/>
    <c:dispBlanksAs val="gap"/>
    <c:showDLblsOverMax val="0"/>
  </c:chart>
  <c:txPr>
    <a:bodyPr/>
    <a:lstStyle/>
    <a:p>
      <a:pPr>
        <a:defRPr sz="1800"/>
      </a:pPr>
      <a:endParaRPr lang="es-VE"/>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1.xml"/><Relationship Id="rId1"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slide" Target="../slides/slide30.xml"/></Relationships>
</file>

<file path=ppt/diagrams/_rels/data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image" Target="../media/image46.png"/></Relationships>
</file>

<file path=ppt/diagrams/_rels/data3.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E1555-CF20-41C9-BD3D-BE45DFAEA601}" type="doc">
      <dgm:prSet loTypeId="urn:microsoft.com/office/officeart/2005/8/layout/bList2" loCatId="list" qsTypeId="urn:microsoft.com/office/officeart/2005/8/quickstyle/simple1" qsCatId="simple" csTypeId="urn:microsoft.com/office/officeart/2005/8/colors/colorful5" csCatId="colorful" phldr="1"/>
      <dgm:spPr/>
    </dgm:pt>
    <dgm:pt modelId="{C909BE2C-B68D-4CFB-A8CD-956D3A2A287B}">
      <dgm:prSet phldrT="[Texto]"/>
      <dgm:spPr/>
      <dgm:t>
        <a:bodyPr/>
        <a:lstStyle/>
        <a:p>
          <a:pPr algn="ctr"/>
          <a:r>
            <a:rPr lang="es-EC" dirty="0" smtClean="0">
              <a:solidFill>
                <a:schemeClr val="tx1"/>
              </a:solidFill>
              <a:effectLst>
                <a:outerShdw blurRad="38100" dist="38100" dir="2700000" algn="tl">
                  <a:srgbClr val="000000">
                    <a:alpha val="43137"/>
                  </a:srgbClr>
                </a:outerShdw>
              </a:effectLst>
            </a:rPr>
            <a:t>TEORIA CADENA DE SUMINISTROS</a:t>
          </a:r>
          <a:endParaRPr lang="es-EC" dirty="0">
            <a:solidFill>
              <a:schemeClr val="tx1"/>
            </a:solidFill>
            <a:effectLst>
              <a:outerShdw blurRad="38100" dist="38100" dir="2700000" algn="tl">
                <a:srgbClr val="000000">
                  <a:alpha val="43137"/>
                </a:srgbClr>
              </a:outerShdw>
            </a:effectLst>
          </a:endParaRPr>
        </a:p>
      </dgm:t>
    </dgm:pt>
    <dgm:pt modelId="{9B979CA9-DDD9-4689-BC04-1A40356E425E}" type="parTrans" cxnId="{152E2C92-2C71-434F-A6A0-565AC071568B}">
      <dgm:prSet/>
      <dgm:spPr/>
      <dgm:t>
        <a:bodyPr/>
        <a:lstStyle/>
        <a:p>
          <a:endParaRPr lang="es-EC"/>
        </a:p>
      </dgm:t>
    </dgm:pt>
    <dgm:pt modelId="{01D5E017-9368-462A-B637-DFB1BB345577}" type="sibTrans" cxnId="{152E2C92-2C71-434F-A6A0-565AC071568B}">
      <dgm:prSet/>
      <dgm:spPr/>
      <dgm:t>
        <a:bodyPr/>
        <a:lstStyle/>
        <a:p>
          <a:endParaRPr lang="es-EC"/>
        </a:p>
      </dgm:t>
    </dgm:pt>
    <dgm:pt modelId="{76185D4C-755E-4F69-930C-BDC3FF21D6CC}">
      <dgm:prSet phldrT="[Texto]"/>
      <dgm:spPr/>
      <dgm:t>
        <a:bodyPr/>
        <a:lstStyle/>
        <a:p>
          <a:pPr algn="ctr"/>
          <a:r>
            <a:rPr lang="es-EC" dirty="0" smtClean="0">
              <a:solidFill>
                <a:schemeClr val="tx1"/>
              </a:solidFill>
              <a:effectLst>
                <a:outerShdw blurRad="38100" dist="38100" dir="2700000" algn="tl">
                  <a:srgbClr val="000000">
                    <a:alpha val="43137"/>
                  </a:srgbClr>
                </a:outerShdw>
              </a:effectLst>
            </a:rPr>
            <a:t>TEORIA DE RESTRICCIONES</a:t>
          </a:r>
          <a:endParaRPr lang="es-EC" dirty="0">
            <a:solidFill>
              <a:schemeClr val="tx1"/>
            </a:solidFill>
            <a:effectLst>
              <a:outerShdw blurRad="38100" dist="38100" dir="2700000" algn="tl">
                <a:srgbClr val="000000">
                  <a:alpha val="43137"/>
                </a:srgbClr>
              </a:outerShdw>
            </a:effectLst>
          </a:endParaRPr>
        </a:p>
      </dgm:t>
    </dgm:pt>
    <dgm:pt modelId="{DCAA189C-3158-4CA1-82EC-FAC0B3D1C845}" type="parTrans" cxnId="{7B7D4299-9B8A-4525-85F7-BBEA131D9CAE}">
      <dgm:prSet/>
      <dgm:spPr/>
      <dgm:t>
        <a:bodyPr/>
        <a:lstStyle/>
        <a:p>
          <a:endParaRPr lang="es-EC"/>
        </a:p>
      </dgm:t>
    </dgm:pt>
    <dgm:pt modelId="{28BE1C70-5680-4169-86C9-1592E4C53CD6}" type="sibTrans" cxnId="{7B7D4299-9B8A-4525-85F7-BBEA131D9CAE}">
      <dgm:prSet/>
      <dgm:spPr/>
      <dgm:t>
        <a:bodyPr/>
        <a:lstStyle/>
        <a:p>
          <a:endParaRPr lang="es-EC"/>
        </a:p>
      </dgm:t>
    </dgm:pt>
    <dgm:pt modelId="{6CE93EAF-10AC-4604-BF6F-3A158F786680}">
      <dgm:prSet phldrT="[Texto]"/>
      <dgm:spPr/>
      <dgm:t>
        <a:bodyPr/>
        <a:lstStyle/>
        <a:p>
          <a:pPr algn="ctr"/>
          <a:r>
            <a:rPr lang="es-EC" dirty="0" smtClean="0">
              <a:solidFill>
                <a:schemeClr val="tx1"/>
              </a:solidFill>
              <a:effectLst>
                <a:outerShdw blurRad="38100" dist="38100" dir="2700000" algn="tl">
                  <a:srgbClr val="000000">
                    <a:alpha val="43137"/>
                  </a:srgbClr>
                </a:outerShdw>
              </a:effectLst>
            </a:rPr>
            <a:t>TEORIA DE COLAS</a:t>
          </a:r>
          <a:endParaRPr lang="es-EC" dirty="0">
            <a:solidFill>
              <a:schemeClr val="tx1"/>
            </a:solidFill>
            <a:effectLst>
              <a:outerShdw blurRad="38100" dist="38100" dir="2700000" algn="tl">
                <a:srgbClr val="000000">
                  <a:alpha val="43137"/>
                </a:srgbClr>
              </a:outerShdw>
            </a:effectLst>
          </a:endParaRPr>
        </a:p>
      </dgm:t>
    </dgm:pt>
    <dgm:pt modelId="{8076A8EC-D8C0-4D39-BC4C-41D2BEA96C43}" type="parTrans" cxnId="{114D278E-0D30-4663-8A34-3B2AE274AACF}">
      <dgm:prSet/>
      <dgm:spPr/>
      <dgm:t>
        <a:bodyPr/>
        <a:lstStyle/>
        <a:p>
          <a:endParaRPr lang="es-EC"/>
        </a:p>
      </dgm:t>
    </dgm:pt>
    <dgm:pt modelId="{12F7CC99-2DC2-482E-9135-9AF9F50CE904}" type="sibTrans" cxnId="{114D278E-0D30-4663-8A34-3B2AE274AACF}">
      <dgm:prSet/>
      <dgm:spPr/>
      <dgm:t>
        <a:bodyPr/>
        <a:lstStyle/>
        <a:p>
          <a:endParaRPr lang="es-EC"/>
        </a:p>
      </dgm:t>
    </dgm:pt>
    <dgm:pt modelId="{D072B661-3203-470B-8EC1-C4FEEDE4FEE5}">
      <dgm:prSet custT="1"/>
      <dgm:spPr/>
      <dgm:t>
        <a:bodyPr/>
        <a:lstStyle/>
        <a:p>
          <a:pPr algn="just"/>
          <a:r>
            <a:rPr lang="es-EC" sz="2000" dirty="0" smtClean="0"/>
            <a:t>Red de organizaciones que están involucradas a través de uniones de todos los procesos y actividades que producen valor para los clientes finales</a:t>
          </a:r>
          <a:endParaRPr lang="es-EC" sz="2000" dirty="0"/>
        </a:p>
      </dgm:t>
    </dgm:pt>
    <dgm:pt modelId="{C19A4E02-F713-4F3E-83F6-E749AA00800C}" type="parTrans" cxnId="{7AA7120F-4A00-4C05-A819-2FEFA24677EF}">
      <dgm:prSet/>
      <dgm:spPr/>
      <dgm:t>
        <a:bodyPr/>
        <a:lstStyle/>
        <a:p>
          <a:endParaRPr lang="es-EC"/>
        </a:p>
      </dgm:t>
    </dgm:pt>
    <dgm:pt modelId="{894E6BAE-A1FB-4D6E-A7A9-A7CBF83135BE}" type="sibTrans" cxnId="{7AA7120F-4A00-4C05-A819-2FEFA24677EF}">
      <dgm:prSet/>
      <dgm:spPr/>
      <dgm:t>
        <a:bodyPr/>
        <a:lstStyle/>
        <a:p>
          <a:endParaRPr lang="es-EC"/>
        </a:p>
      </dgm:t>
    </dgm:pt>
    <dgm:pt modelId="{6869FEC5-57A7-4A80-A668-1E31199DF182}">
      <dgm:prSet custT="1"/>
      <dgm:spPr/>
      <dgm:t>
        <a:bodyPr/>
        <a:lstStyle/>
        <a:p>
          <a:pPr algn="just"/>
          <a:r>
            <a:rPr lang="es-EC" sz="2000" dirty="0" smtClean="0"/>
            <a:t>Sistema como un todo planteada por  Eliyahu Goldratte,  se basa en aumentar 	ganancias de productividad mediante la identificación de cuellos de botella que impiden el progreso de la empresa.</a:t>
          </a:r>
          <a:endParaRPr lang="es-EC" sz="2000" dirty="0"/>
        </a:p>
      </dgm:t>
    </dgm:pt>
    <dgm:pt modelId="{F6F7F717-D438-4F37-BF3A-7DFA4BB8093D}" type="parTrans" cxnId="{008FC6FF-3C4A-4CD5-A2C3-93F1F2392562}">
      <dgm:prSet/>
      <dgm:spPr/>
      <dgm:t>
        <a:bodyPr/>
        <a:lstStyle/>
        <a:p>
          <a:endParaRPr lang="es-EC"/>
        </a:p>
      </dgm:t>
    </dgm:pt>
    <dgm:pt modelId="{0D12F395-962A-4D8D-966D-2AAE7E3FC4A4}" type="sibTrans" cxnId="{008FC6FF-3C4A-4CD5-A2C3-93F1F2392562}">
      <dgm:prSet/>
      <dgm:spPr/>
      <dgm:t>
        <a:bodyPr/>
        <a:lstStyle/>
        <a:p>
          <a:endParaRPr lang="es-EC"/>
        </a:p>
      </dgm:t>
    </dgm:pt>
    <dgm:pt modelId="{C83716FD-5211-40D1-8822-81B96040DD8B}">
      <dgm:prSet custT="1"/>
      <dgm:spPr/>
      <dgm:t>
        <a:bodyPr/>
        <a:lstStyle/>
        <a:p>
          <a:pPr algn="just"/>
          <a:r>
            <a:rPr lang="es-EC" sz="2000" dirty="0" smtClean="0"/>
            <a:t>Se basa en la calidad de servicio y el tiempo de espera de un determinado recurso.</a:t>
          </a:r>
          <a:endParaRPr lang="es-EC" sz="2000" dirty="0"/>
        </a:p>
      </dgm:t>
    </dgm:pt>
    <dgm:pt modelId="{FA2A6DC4-D95D-4716-A608-F59239A0F297}" type="parTrans" cxnId="{85C5E1FB-0B2B-419F-9FDA-658659A75651}">
      <dgm:prSet/>
      <dgm:spPr/>
      <dgm:t>
        <a:bodyPr/>
        <a:lstStyle/>
        <a:p>
          <a:endParaRPr lang="es-EC"/>
        </a:p>
      </dgm:t>
    </dgm:pt>
    <dgm:pt modelId="{8A4E6CD3-35CA-4982-BD9A-274A7E67F9C2}" type="sibTrans" cxnId="{85C5E1FB-0B2B-419F-9FDA-658659A75651}">
      <dgm:prSet/>
      <dgm:spPr/>
      <dgm:t>
        <a:bodyPr/>
        <a:lstStyle/>
        <a:p>
          <a:endParaRPr lang="es-EC"/>
        </a:p>
      </dgm:t>
    </dgm:pt>
    <dgm:pt modelId="{2DA4DA68-31A2-448F-81AF-2884A98E0AED}" type="pres">
      <dgm:prSet presAssocID="{270E1555-CF20-41C9-BD3D-BE45DFAEA601}" presName="diagram" presStyleCnt="0">
        <dgm:presLayoutVars>
          <dgm:dir/>
          <dgm:animLvl val="lvl"/>
          <dgm:resizeHandles val="exact"/>
        </dgm:presLayoutVars>
      </dgm:prSet>
      <dgm:spPr/>
    </dgm:pt>
    <dgm:pt modelId="{4F882213-2CE2-4C2D-902E-D18AC8E6E66C}" type="pres">
      <dgm:prSet presAssocID="{C909BE2C-B68D-4CFB-A8CD-956D3A2A287B}" presName="compNode" presStyleCnt="0"/>
      <dgm:spPr/>
    </dgm:pt>
    <dgm:pt modelId="{C05E7713-2A5E-4B3F-9888-B58496EDA853}" type="pres">
      <dgm:prSet presAssocID="{C909BE2C-B68D-4CFB-A8CD-956D3A2A287B}" presName="childRect" presStyleLbl="bgAcc1" presStyleIdx="0" presStyleCnt="3">
        <dgm:presLayoutVars>
          <dgm:bulletEnabled val="1"/>
        </dgm:presLayoutVars>
      </dgm:prSet>
      <dgm:spPr/>
      <dgm:t>
        <a:bodyPr/>
        <a:lstStyle/>
        <a:p>
          <a:endParaRPr lang="es-EC"/>
        </a:p>
      </dgm:t>
    </dgm:pt>
    <dgm:pt modelId="{10901636-C01B-4179-9B3D-8BEDA9727B17}" type="pres">
      <dgm:prSet presAssocID="{C909BE2C-B68D-4CFB-A8CD-956D3A2A287B}" presName="parentText" presStyleLbl="node1" presStyleIdx="0" presStyleCnt="0">
        <dgm:presLayoutVars>
          <dgm:chMax val="0"/>
          <dgm:bulletEnabled val="1"/>
        </dgm:presLayoutVars>
      </dgm:prSet>
      <dgm:spPr/>
      <dgm:t>
        <a:bodyPr/>
        <a:lstStyle/>
        <a:p>
          <a:endParaRPr lang="es-EC"/>
        </a:p>
      </dgm:t>
    </dgm:pt>
    <dgm:pt modelId="{E66519ED-8BC1-4C9D-883B-2E7533E572E6}" type="pres">
      <dgm:prSet presAssocID="{C909BE2C-B68D-4CFB-A8CD-956D3A2A287B}" presName="parentRect" presStyleLbl="alignNode1" presStyleIdx="0" presStyleCnt="3"/>
      <dgm:spPr/>
      <dgm:t>
        <a:bodyPr/>
        <a:lstStyle/>
        <a:p>
          <a:endParaRPr lang="es-EC"/>
        </a:p>
      </dgm:t>
    </dgm:pt>
    <dgm:pt modelId="{71043539-E54C-4FCA-B87C-F92BE5CFE18D}" type="pres">
      <dgm:prSet presAssocID="{C909BE2C-B68D-4CFB-A8CD-956D3A2A287B}" presName="adorn" presStyleLbl="fgAccFollowNode1" presStyleIdx="0" presStyleCnt="3" custLinFactNeighborX="-3671" custLinFactNeighborY="-918"/>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231B5C9-6BFC-4F43-ABC9-86F31CAC1AA9}" type="pres">
      <dgm:prSet presAssocID="{01D5E017-9368-462A-B637-DFB1BB345577}" presName="sibTrans" presStyleLbl="sibTrans2D1" presStyleIdx="0" presStyleCnt="0"/>
      <dgm:spPr/>
      <dgm:t>
        <a:bodyPr/>
        <a:lstStyle/>
        <a:p>
          <a:endParaRPr lang="es-EC"/>
        </a:p>
      </dgm:t>
    </dgm:pt>
    <dgm:pt modelId="{57BD192E-0265-4E47-8692-7ACD5CE24ADC}" type="pres">
      <dgm:prSet presAssocID="{76185D4C-755E-4F69-930C-BDC3FF21D6CC}" presName="compNode" presStyleCnt="0"/>
      <dgm:spPr/>
    </dgm:pt>
    <dgm:pt modelId="{BD156773-F48C-4726-98E2-847DC006B23A}" type="pres">
      <dgm:prSet presAssocID="{76185D4C-755E-4F69-930C-BDC3FF21D6CC}" presName="childRect" presStyleLbl="bgAcc1" presStyleIdx="1" presStyleCnt="3" custScaleY="107517" custLinFactNeighborX="1151" custLinFactNeighborY="385">
        <dgm:presLayoutVars>
          <dgm:bulletEnabled val="1"/>
        </dgm:presLayoutVars>
      </dgm:prSet>
      <dgm:spPr/>
      <dgm:t>
        <a:bodyPr/>
        <a:lstStyle/>
        <a:p>
          <a:endParaRPr lang="es-EC"/>
        </a:p>
      </dgm:t>
    </dgm:pt>
    <dgm:pt modelId="{E19AC119-0B6F-47DB-81AF-7BD213A13CE4}" type="pres">
      <dgm:prSet presAssocID="{76185D4C-755E-4F69-930C-BDC3FF21D6CC}" presName="parentText" presStyleLbl="node1" presStyleIdx="0" presStyleCnt="0">
        <dgm:presLayoutVars>
          <dgm:chMax val="0"/>
          <dgm:bulletEnabled val="1"/>
        </dgm:presLayoutVars>
      </dgm:prSet>
      <dgm:spPr/>
      <dgm:t>
        <a:bodyPr/>
        <a:lstStyle/>
        <a:p>
          <a:endParaRPr lang="es-EC"/>
        </a:p>
      </dgm:t>
    </dgm:pt>
    <dgm:pt modelId="{644CABC6-6629-46EA-9D55-BB800E3756E2}" type="pres">
      <dgm:prSet presAssocID="{76185D4C-755E-4F69-930C-BDC3FF21D6CC}" presName="parentRect" presStyleLbl="alignNode1" presStyleIdx="1" presStyleCnt="3" custLinFactNeighborX="1606"/>
      <dgm:spPr/>
      <dgm:t>
        <a:bodyPr/>
        <a:lstStyle/>
        <a:p>
          <a:endParaRPr lang="es-EC"/>
        </a:p>
      </dgm:t>
    </dgm:pt>
    <dgm:pt modelId="{824A75B3-6303-46D3-A0C5-3A9A80A3FB8D}" type="pres">
      <dgm:prSet presAssocID="{76185D4C-755E-4F69-930C-BDC3FF21D6CC}" presName="adorn" presStyleLbl="fgAccFollowNode1" presStyleIdx="1"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856914E-57E4-4DC3-BE46-3DDC739C0608}" type="pres">
      <dgm:prSet presAssocID="{28BE1C70-5680-4169-86C9-1592E4C53CD6}" presName="sibTrans" presStyleLbl="sibTrans2D1" presStyleIdx="0" presStyleCnt="0"/>
      <dgm:spPr/>
      <dgm:t>
        <a:bodyPr/>
        <a:lstStyle/>
        <a:p>
          <a:endParaRPr lang="es-EC"/>
        </a:p>
      </dgm:t>
    </dgm:pt>
    <dgm:pt modelId="{98D264DA-7DAC-419B-BBBD-61E415A2E449}" type="pres">
      <dgm:prSet presAssocID="{6CE93EAF-10AC-4604-BF6F-3A158F786680}" presName="compNode" presStyleCnt="0"/>
      <dgm:spPr/>
    </dgm:pt>
    <dgm:pt modelId="{11E38BCE-D254-43E9-B353-80FD5FBBAAF3}" type="pres">
      <dgm:prSet presAssocID="{6CE93EAF-10AC-4604-BF6F-3A158F786680}" presName="childRect" presStyleLbl="bgAcc1" presStyleIdx="2" presStyleCnt="3">
        <dgm:presLayoutVars>
          <dgm:bulletEnabled val="1"/>
        </dgm:presLayoutVars>
      </dgm:prSet>
      <dgm:spPr/>
      <dgm:t>
        <a:bodyPr/>
        <a:lstStyle/>
        <a:p>
          <a:endParaRPr lang="es-EC"/>
        </a:p>
      </dgm:t>
    </dgm:pt>
    <dgm:pt modelId="{3F70DB73-12B4-40BC-8CE0-D203338C651A}" type="pres">
      <dgm:prSet presAssocID="{6CE93EAF-10AC-4604-BF6F-3A158F786680}" presName="parentText" presStyleLbl="node1" presStyleIdx="0" presStyleCnt="0">
        <dgm:presLayoutVars>
          <dgm:chMax val="0"/>
          <dgm:bulletEnabled val="1"/>
        </dgm:presLayoutVars>
      </dgm:prSet>
      <dgm:spPr/>
      <dgm:t>
        <a:bodyPr/>
        <a:lstStyle/>
        <a:p>
          <a:endParaRPr lang="es-EC"/>
        </a:p>
      </dgm:t>
    </dgm:pt>
    <dgm:pt modelId="{CA3BAE2C-F26B-4467-BA21-D56C1C68E7A2}" type="pres">
      <dgm:prSet presAssocID="{6CE93EAF-10AC-4604-BF6F-3A158F786680}" presName="parentRect" presStyleLbl="alignNode1" presStyleIdx="2" presStyleCnt="3"/>
      <dgm:spPr/>
      <dgm:t>
        <a:bodyPr/>
        <a:lstStyle/>
        <a:p>
          <a:endParaRPr lang="es-EC"/>
        </a:p>
      </dgm:t>
    </dgm:pt>
    <dgm:pt modelId="{C22D9870-6A7D-4474-9241-BD55C9D17374}" type="pres">
      <dgm:prSet presAssocID="{6CE93EAF-10AC-4604-BF6F-3A158F786680}" presName="adorn" presStyleLbl="fgAccFollowNode1" presStyleIdx="2" presStyleCnt="3"/>
      <dgm:spPr>
        <a:blipFill rotWithShape="1">
          <a:blip xmlns:r="http://schemas.openxmlformats.org/officeDocument/2006/relationships" r:embed="rId5"/>
          <a:stretch>
            <a:fillRect/>
          </a:stretch>
        </a:blipFill>
      </dgm:spPr>
    </dgm:pt>
  </dgm:ptLst>
  <dgm:cxnLst>
    <dgm:cxn modelId="{008FC6FF-3C4A-4CD5-A2C3-93F1F2392562}" srcId="{76185D4C-755E-4F69-930C-BDC3FF21D6CC}" destId="{6869FEC5-57A7-4A80-A668-1E31199DF182}" srcOrd="0" destOrd="0" parTransId="{F6F7F717-D438-4F37-BF3A-7DFA4BB8093D}" sibTransId="{0D12F395-962A-4D8D-966D-2AAE7E3FC4A4}"/>
    <dgm:cxn modelId="{9EC789E4-F5EA-4B3A-869C-77C6691A27AB}" type="presOf" srcId="{28BE1C70-5680-4169-86C9-1592E4C53CD6}" destId="{0856914E-57E4-4DC3-BE46-3DDC739C0608}" srcOrd="0" destOrd="0" presId="urn:microsoft.com/office/officeart/2005/8/layout/bList2"/>
    <dgm:cxn modelId="{10A26B2A-7B78-4069-88CD-C1817039337D}" type="presOf" srcId="{76185D4C-755E-4F69-930C-BDC3FF21D6CC}" destId="{644CABC6-6629-46EA-9D55-BB800E3756E2}" srcOrd="1" destOrd="0" presId="urn:microsoft.com/office/officeart/2005/8/layout/bList2"/>
    <dgm:cxn modelId="{6CDBC023-30EA-41BE-A48F-D052726EE7C9}" type="presOf" srcId="{6CE93EAF-10AC-4604-BF6F-3A158F786680}" destId="{3F70DB73-12B4-40BC-8CE0-D203338C651A}" srcOrd="0" destOrd="0" presId="urn:microsoft.com/office/officeart/2005/8/layout/bList2"/>
    <dgm:cxn modelId="{8D6655A7-D624-46C1-8D9A-22A1B731F51D}" type="presOf" srcId="{01D5E017-9368-462A-B637-DFB1BB345577}" destId="{5231B5C9-6BFC-4F43-ABC9-86F31CAC1AA9}" srcOrd="0" destOrd="0" presId="urn:microsoft.com/office/officeart/2005/8/layout/bList2"/>
    <dgm:cxn modelId="{7B7D4299-9B8A-4525-85F7-BBEA131D9CAE}" srcId="{270E1555-CF20-41C9-BD3D-BE45DFAEA601}" destId="{76185D4C-755E-4F69-930C-BDC3FF21D6CC}" srcOrd="1" destOrd="0" parTransId="{DCAA189C-3158-4CA1-82EC-FAC0B3D1C845}" sibTransId="{28BE1C70-5680-4169-86C9-1592E4C53CD6}"/>
    <dgm:cxn modelId="{FAEE2A99-B755-4FF6-AC8D-9CB13535A735}" type="presOf" srcId="{C83716FD-5211-40D1-8822-81B96040DD8B}" destId="{11E38BCE-D254-43E9-B353-80FD5FBBAAF3}" srcOrd="0" destOrd="0" presId="urn:microsoft.com/office/officeart/2005/8/layout/bList2"/>
    <dgm:cxn modelId="{63EF39B0-FBA2-4416-9828-BAE7D84CD382}" type="presOf" srcId="{C909BE2C-B68D-4CFB-A8CD-956D3A2A287B}" destId="{E66519ED-8BC1-4C9D-883B-2E7533E572E6}" srcOrd="1" destOrd="0" presId="urn:microsoft.com/office/officeart/2005/8/layout/bList2"/>
    <dgm:cxn modelId="{7AA7120F-4A00-4C05-A819-2FEFA24677EF}" srcId="{C909BE2C-B68D-4CFB-A8CD-956D3A2A287B}" destId="{D072B661-3203-470B-8EC1-C4FEEDE4FEE5}" srcOrd="0" destOrd="0" parTransId="{C19A4E02-F713-4F3E-83F6-E749AA00800C}" sibTransId="{894E6BAE-A1FB-4D6E-A7A9-A7CBF83135BE}"/>
    <dgm:cxn modelId="{6085919D-9D41-4E0D-9CBD-D1C9C16B6A50}" type="presOf" srcId="{D072B661-3203-470B-8EC1-C4FEEDE4FEE5}" destId="{C05E7713-2A5E-4B3F-9888-B58496EDA853}" srcOrd="0" destOrd="0" presId="urn:microsoft.com/office/officeart/2005/8/layout/bList2"/>
    <dgm:cxn modelId="{49D12B43-2BF6-46AA-A20D-2E168FF06F56}" type="presOf" srcId="{76185D4C-755E-4F69-930C-BDC3FF21D6CC}" destId="{E19AC119-0B6F-47DB-81AF-7BD213A13CE4}" srcOrd="0" destOrd="0" presId="urn:microsoft.com/office/officeart/2005/8/layout/bList2"/>
    <dgm:cxn modelId="{114D278E-0D30-4663-8A34-3B2AE274AACF}" srcId="{270E1555-CF20-41C9-BD3D-BE45DFAEA601}" destId="{6CE93EAF-10AC-4604-BF6F-3A158F786680}" srcOrd="2" destOrd="0" parTransId="{8076A8EC-D8C0-4D39-BC4C-41D2BEA96C43}" sibTransId="{12F7CC99-2DC2-482E-9135-9AF9F50CE904}"/>
    <dgm:cxn modelId="{4889BC00-8373-4C4F-AD20-1B9192FEAB07}" type="presOf" srcId="{6869FEC5-57A7-4A80-A668-1E31199DF182}" destId="{BD156773-F48C-4726-98E2-847DC006B23A}" srcOrd="0" destOrd="0" presId="urn:microsoft.com/office/officeart/2005/8/layout/bList2"/>
    <dgm:cxn modelId="{0654547A-BDD1-460B-8A03-6A5D84C3EFB2}" type="presOf" srcId="{C909BE2C-B68D-4CFB-A8CD-956D3A2A287B}" destId="{10901636-C01B-4179-9B3D-8BEDA9727B17}" srcOrd="0" destOrd="0" presId="urn:microsoft.com/office/officeart/2005/8/layout/bList2"/>
    <dgm:cxn modelId="{9184B5F8-B1F6-44C2-9CDD-7447C7633980}" type="presOf" srcId="{6CE93EAF-10AC-4604-BF6F-3A158F786680}" destId="{CA3BAE2C-F26B-4467-BA21-D56C1C68E7A2}" srcOrd="1" destOrd="0" presId="urn:microsoft.com/office/officeart/2005/8/layout/bList2"/>
    <dgm:cxn modelId="{152E2C92-2C71-434F-A6A0-565AC071568B}" srcId="{270E1555-CF20-41C9-BD3D-BE45DFAEA601}" destId="{C909BE2C-B68D-4CFB-A8CD-956D3A2A287B}" srcOrd="0" destOrd="0" parTransId="{9B979CA9-DDD9-4689-BC04-1A40356E425E}" sibTransId="{01D5E017-9368-462A-B637-DFB1BB345577}"/>
    <dgm:cxn modelId="{85C5E1FB-0B2B-419F-9FDA-658659A75651}" srcId="{6CE93EAF-10AC-4604-BF6F-3A158F786680}" destId="{C83716FD-5211-40D1-8822-81B96040DD8B}" srcOrd="0" destOrd="0" parTransId="{FA2A6DC4-D95D-4716-A608-F59239A0F297}" sibTransId="{8A4E6CD3-35CA-4982-BD9A-274A7E67F9C2}"/>
    <dgm:cxn modelId="{59BBFBA4-C750-4639-97D4-0F1CC0F4F65C}" type="presOf" srcId="{270E1555-CF20-41C9-BD3D-BE45DFAEA601}" destId="{2DA4DA68-31A2-448F-81AF-2884A98E0AED}" srcOrd="0" destOrd="0" presId="urn:microsoft.com/office/officeart/2005/8/layout/bList2"/>
    <dgm:cxn modelId="{125F0F56-5922-4104-BE65-876E5D1A8F38}" type="presParOf" srcId="{2DA4DA68-31A2-448F-81AF-2884A98E0AED}" destId="{4F882213-2CE2-4C2D-902E-D18AC8E6E66C}" srcOrd="0" destOrd="0" presId="urn:microsoft.com/office/officeart/2005/8/layout/bList2"/>
    <dgm:cxn modelId="{F47F5B54-F563-4072-A1ED-02569E932F72}" type="presParOf" srcId="{4F882213-2CE2-4C2D-902E-D18AC8E6E66C}" destId="{C05E7713-2A5E-4B3F-9888-B58496EDA853}" srcOrd="0" destOrd="0" presId="urn:microsoft.com/office/officeart/2005/8/layout/bList2"/>
    <dgm:cxn modelId="{F065C5B3-9C93-4F4B-BFCC-1A3E7EB2ED57}" type="presParOf" srcId="{4F882213-2CE2-4C2D-902E-D18AC8E6E66C}" destId="{10901636-C01B-4179-9B3D-8BEDA9727B17}" srcOrd="1" destOrd="0" presId="urn:microsoft.com/office/officeart/2005/8/layout/bList2"/>
    <dgm:cxn modelId="{2F6DF7DB-FE05-4F68-BC6E-9182BB062911}" type="presParOf" srcId="{4F882213-2CE2-4C2D-902E-D18AC8E6E66C}" destId="{E66519ED-8BC1-4C9D-883B-2E7533E572E6}" srcOrd="2" destOrd="0" presId="urn:microsoft.com/office/officeart/2005/8/layout/bList2"/>
    <dgm:cxn modelId="{2C1F6B8C-CFA5-44E4-A054-96F0B37EBAE7}" type="presParOf" srcId="{4F882213-2CE2-4C2D-902E-D18AC8E6E66C}" destId="{71043539-E54C-4FCA-B87C-F92BE5CFE18D}" srcOrd="3" destOrd="0" presId="urn:microsoft.com/office/officeart/2005/8/layout/bList2"/>
    <dgm:cxn modelId="{BC99AD99-9CC6-47ED-860F-779B74F252E4}" type="presParOf" srcId="{2DA4DA68-31A2-448F-81AF-2884A98E0AED}" destId="{5231B5C9-6BFC-4F43-ABC9-86F31CAC1AA9}" srcOrd="1" destOrd="0" presId="urn:microsoft.com/office/officeart/2005/8/layout/bList2"/>
    <dgm:cxn modelId="{0469734F-CBA6-422D-BFF3-88257C760AE2}" type="presParOf" srcId="{2DA4DA68-31A2-448F-81AF-2884A98E0AED}" destId="{57BD192E-0265-4E47-8692-7ACD5CE24ADC}" srcOrd="2" destOrd="0" presId="urn:microsoft.com/office/officeart/2005/8/layout/bList2"/>
    <dgm:cxn modelId="{933F20CC-6019-4EE0-853A-5461861AA430}" type="presParOf" srcId="{57BD192E-0265-4E47-8692-7ACD5CE24ADC}" destId="{BD156773-F48C-4726-98E2-847DC006B23A}" srcOrd="0" destOrd="0" presId="urn:microsoft.com/office/officeart/2005/8/layout/bList2"/>
    <dgm:cxn modelId="{AAAFCF21-46D5-44E5-B2C2-92D3A95CA3AE}" type="presParOf" srcId="{57BD192E-0265-4E47-8692-7ACD5CE24ADC}" destId="{E19AC119-0B6F-47DB-81AF-7BD213A13CE4}" srcOrd="1" destOrd="0" presId="urn:microsoft.com/office/officeart/2005/8/layout/bList2"/>
    <dgm:cxn modelId="{F6643336-0E95-4273-803F-041B1D45B30A}" type="presParOf" srcId="{57BD192E-0265-4E47-8692-7ACD5CE24ADC}" destId="{644CABC6-6629-46EA-9D55-BB800E3756E2}" srcOrd="2" destOrd="0" presId="urn:microsoft.com/office/officeart/2005/8/layout/bList2"/>
    <dgm:cxn modelId="{9083F6BF-CD7C-4BC2-92BB-1F2BA7B377ED}" type="presParOf" srcId="{57BD192E-0265-4E47-8692-7ACD5CE24ADC}" destId="{824A75B3-6303-46D3-A0C5-3A9A80A3FB8D}" srcOrd="3" destOrd="0" presId="urn:microsoft.com/office/officeart/2005/8/layout/bList2"/>
    <dgm:cxn modelId="{CC692015-A267-42D0-96A9-A2797E8319E3}" type="presParOf" srcId="{2DA4DA68-31A2-448F-81AF-2884A98E0AED}" destId="{0856914E-57E4-4DC3-BE46-3DDC739C0608}" srcOrd="3" destOrd="0" presId="urn:microsoft.com/office/officeart/2005/8/layout/bList2"/>
    <dgm:cxn modelId="{BCB4D147-3EB9-46AF-887A-CC1487DA57B4}" type="presParOf" srcId="{2DA4DA68-31A2-448F-81AF-2884A98E0AED}" destId="{98D264DA-7DAC-419B-BBBD-61E415A2E449}" srcOrd="4" destOrd="0" presId="urn:microsoft.com/office/officeart/2005/8/layout/bList2"/>
    <dgm:cxn modelId="{BA7F11FA-8887-4A7F-9B6B-D06F167B4430}" type="presParOf" srcId="{98D264DA-7DAC-419B-BBBD-61E415A2E449}" destId="{11E38BCE-D254-43E9-B353-80FD5FBBAAF3}" srcOrd="0" destOrd="0" presId="urn:microsoft.com/office/officeart/2005/8/layout/bList2"/>
    <dgm:cxn modelId="{7D70B86E-8119-47F0-AD3C-6C9FCE6CBFC3}" type="presParOf" srcId="{98D264DA-7DAC-419B-BBBD-61E415A2E449}" destId="{3F70DB73-12B4-40BC-8CE0-D203338C651A}" srcOrd="1" destOrd="0" presId="urn:microsoft.com/office/officeart/2005/8/layout/bList2"/>
    <dgm:cxn modelId="{C1610FA4-1403-43BF-A051-C17106F22C93}" type="presParOf" srcId="{98D264DA-7DAC-419B-BBBD-61E415A2E449}" destId="{CA3BAE2C-F26B-4467-BA21-D56C1C68E7A2}" srcOrd="2" destOrd="0" presId="urn:microsoft.com/office/officeart/2005/8/layout/bList2"/>
    <dgm:cxn modelId="{BD5D91A4-528B-4C2F-AF4D-43889ACD6C3C}" type="presParOf" srcId="{98D264DA-7DAC-419B-BBBD-61E415A2E449}" destId="{C22D9870-6A7D-4474-9241-BD55C9D173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AC4ACB-D256-42DE-9601-C59CB134913B}" type="doc">
      <dgm:prSet loTypeId="urn:microsoft.com/office/officeart/2005/8/layout/bList2" loCatId="list" qsTypeId="urn:microsoft.com/office/officeart/2005/8/quickstyle/simple1" qsCatId="simple" csTypeId="urn:microsoft.com/office/officeart/2005/8/colors/accent1_2" csCatId="accent1" phldr="1"/>
      <dgm:spPr/>
    </dgm:pt>
    <dgm:pt modelId="{564BD783-5C04-4A73-89A7-7A16AEE7E435}">
      <dgm:prSet phldrT="[Texto]"/>
      <dgm:spPr/>
      <dgm:t>
        <a:bodyPr/>
        <a:lstStyle/>
        <a:p>
          <a:pPr algn="ctr"/>
          <a:r>
            <a:rPr lang="es-EC" dirty="0" smtClean="0">
              <a:solidFill>
                <a:schemeClr val="tx1"/>
              </a:solidFill>
              <a:effectLst>
                <a:outerShdw blurRad="38100" dist="38100" dir="2700000" algn="tl">
                  <a:srgbClr val="000000">
                    <a:alpha val="43137"/>
                  </a:srgbClr>
                </a:outerShdw>
              </a:effectLst>
            </a:rPr>
            <a:t>Errada aplicación de manuales de procedimientos</a:t>
          </a:r>
          <a:endParaRPr lang="es-EC" dirty="0">
            <a:solidFill>
              <a:schemeClr val="tx1"/>
            </a:solidFill>
            <a:effectLst>
              <a:outerShdw blurRad="38100" dist="38100" dir="2700000" algn="tl">
                <a:srgbClr val="000000">
                  <a:alpha val="43137"/>
                </a:srgbClr>
              </a:outerShdw>
            </a:effectLst>
          </a:endParaRPr>
        </a:p>
      </dgm:t>
    </dgm:pt>
    <dgm:pt modelId="{B17526C0-2E4A-4C47-B11C-12AA3608E7C0}" type="parTrans" cxnId="{FE0CB131-B644-4199-A202-DD5D4C3C6DC3}">
      <dgm:prSet/>
      <dgm:spPr/>
      <dgm:t>
        <a:bodyPr/>
        <a:lstStyle/>
        <a:p>
          <a:endParaRPr lang="es-EC"/>
        </a:p>
      </dgm:t>
    </dgm:pt>
    <dgm:pt modelId="{A36E11B6-BDEA-4D5A-B2F2-B57C6D363690}" type="sibTrans" cxnId="{FE0CB131-B644-4199-A202-DD5D4C3C6DC3}">
      <dgm:prSet/>
      <dgm:spPr/>
      <dgm:t>
        <a:bodyPr/>
        <a:lstStyle/>
        <a:p>
          <a:endParaRPr lang="es-EC"/>
        </a:p>
      </dgm:t>
    </dgm:pt>
    <dgm:pt modelId="{918ED126-08E1-45BE-B7AB-8CF06340C026}">
      <dgm:prSet phldrT="[Texto]"/>
      <dgm:spPr/>
      <dgm:t>
        <a:bodyPr/>
        <a:lstStyle/>
        <a:p>
          <a:pPr algn="ctr"/>
          <a:r>
            <a:rPr lang="es-EC" dirty="0" smtClean="0">
              <a:solidFill>
                <a:schemeClr val="tx1"/>
              </a:solidFill>
              <a:effectLst>
                <a:outerShdw blurRad="38100" dist="38100" dir="2700000" algn="tl">
                  <a:srgbClr val="000000">
                    <a:alpha val="43137"/>
                  </a:srgbClr>
                </a:outerShdw>
              </a:effectLst>
            </a:rPr>
            <a:t>Limitado número de proveedores</a:t>
          </a:r>
          <a:endParaRPr lang="es-EC" dirty="0">
            <a:solidFill>
              <a:schemeClr val="tx1"/>
            </a:solidFill>
            <a:effectLst>
              <a:outerShdw blurRad="38100" dist="38100" dir="2700000" algn="tl">
                <a:srgbClr val="000000">
                  <a:alpha val="43137"/>
                </a:srgbClr>
              </a:outerShdw>
            </a:effectLst>
          </a:endParaRPr>
        </a:p>
      </dgm:t>
    </dgm:pt>
    <dgm:pt modelId="{AAD5ABB1-E1C5-426B-B93E-0B1DD710C4F0}" type="parTrans" cxnId="{C2542067-B6D1-4B2D-8C3C-15F35BB9AA3B}">
      <dgm:prSet/>
      <dgm:spPr/>
      <dgm:t>
        <a:bodyPr/>
        <a:lstStyle/>
        <a:p>
          <a:endParaRPr lang="es-EC"/>
        </a:p>
      </dgm:t>
    </dgm:pt>
    <dgm:pt modelId="{E0FDD41C-9B76-4ACD-8F66-1E83778DE487}" type="sibTrans" cxnId="{C2542067-B6D1-4B2D-8C3C-15F35BB9AA3B}">
      <dgm:prSet/>
      <dgm:spPr/>
      <dgm:t>
        <a:bodyPr/>
        <a:lstStyle/>
        <a:p>
          <a:endParaRPr lang="es-EC"/>
        </a:p>
      </dgm:t>
    </dgm:pt>
    <dgm:pt modelId="{8BE3235F-2478-4D45-A78B-3988CDF17B1C}">
      <dgm:prSet phldrT="[Texto]"/>
      <dgm:spPr/>
      <dgm:t>
        <a:bodyPr/>
        <a:lstStyle/>
        <a:p>
          <a:pPr algn="ctr"/>
          <a:r>
            <a:rPr lang="es-EC" dirty="0" smtClean="0">
              <a:solidFill>
                <a:schemeClr val="tx1"/>
              </a:solidFill>
              <a:effectLst>
                <a:outerShdw blurRad="38100" dist="38100" dir="2700000" algn="tl">
                  <a:srgbClr val="000000">
                    <a:alpha val="43137"/>
                  </a:srgbClr>
                </a:outerShdw>
              </a:effectLst>
            </a:rPr>
            <a:t>Falta de espacio físico para bodegaje</a:t>
          </a:r>
          <a:r>
            <a:rPr lang="es-EC" dirty="0" smtClean="0">
              <a:solidFill>
                <a:schemeClr val="tx1"/>
              </a:solidFill>
            </a:rPr>
            <a:t>.</a:t>
          </a:r>
          <a:endParaRPr lang="es-EC" dirty="0">
            <a:solidFill>
              <a:schemeClr val="tx1"/>
            </a:solidFill>
          </a:endParaRPr>
        </a:p>
      </dgm:t>
    </dgm:pt>
    <dgm:pt modelId="{099DC812-F155-443A-B749-097D135956D6}" type="parTrans" cxnId="{EB58114F-F2CE-4EDC-973E-17A24AF93527}">
      <dgm:prSet/>
      <dgm:spPr/>
      <dgm:t>
        <a:bodyPr/>
        <a:lstStyle/>
        <a:p>
          <a:endParaRPr lang="es-EC"/>
        </a:p>
      </dgm:t>
    </dgm:pt>
    <dgm:pt modelId="{81ED43C8-C339-40C0-BB11-32089ADEDE01}" type="sibTrans" cxnId="{EB58114F-F2CE-4EDC-973E-17A24AF93527}">
      <dgm:prSet/>
      <dgm:spPr/>
      <dgm:t>
        <a:bodyPr/>
        <a:lstStyle/>
        <a:p>
          <a:endParaRPr lang="es-EC"/>
        </a:p>
      </dgm:t>
    </dgm:pt>
    <dgm:pt modelId="{0D8FFCE4-5051-4E4E-8C1F-D85338172395}">
      <dgm:prSet custT="1"/>
      <dgm:spPr/>
      <dgm:t>
        <a:bodyPr/>
        <a:lstStyle/>
        <a:p>
          <a:pPr algn="just"/>
          <a:r>
            <a:rPr lang="es-EC" sz="1700" dirty="0" smtClean="0"/>
            <a:t>Realizar auditoria interna de procesos para identificar cuellos de botella.</a:t>
          </a:r>
          <a:endParaRPr lang="es-EC" sz="1700" dirty="0"/>
        </a:p>
      </dgm:t>
    </dgm:pt>
    <dgm:pt modelId="{B02A75B7-3C03-473E-A1A0-925E990F74F2}" type="parTrans" cxnId="{50B20395-7EED-43A8-B514-E9A7FC22994F}">
      <dgm:prSet/>
      <dgm:spPr/>
      <dgm:t>
        <a:bodyPr/>
        <a:lstStyle/>
        <a:p>
          <a:endParaRPr lang="es-EC"/>
        </a:p>
      </dgm:t>
    </dgm:pt>
    <dgm:pt modelId="{84C24E2A-2E76-4CE4-BE3B-3081493F5F0C}" type="sibTrans" cxnId="{50B20395-7EED-43A8-B514-E9A7FC22994F}">
      <dgm:prSet/>
      <dgm:spPr/>
      <dgm:t>
        <a:bodyPr/>
        <a:lstStyle/>
        <a:p>
          <a:endParaRPr lang="es-EC"/>
        </a:p>
      </dgm:t>
    </dgm:pt>
    <dgm:pt modelId="{80B5592C-C7A5-480C-BD1A-D26A7AC63F84}">
      <dgm:prSet/>
      <dgm:spPr/>
      <dgm:t>
        <a:bodyPr/>
        <a:lstStyle/>
        <a:p>
          <a:pPr algn="l"/>
          <a:endParaRPr lang="es-EC" sz="1400" dirty="0"/>
        </a:p>
      </dgm:t>
    </dgm:pt>
    <dgm:pt modelId="{959A9ACD-6EAE-479C-B9FC-6FE0AB5B59A3}" type="parTrans" cxnId="{195EB2E8-CDD2-47F8-B095-CE2B7AF2288D}">
      <dgm:prSet/>
      <dgm:spPr/>
      <dgm:t>
        <a:bodyPr/>
        <a:lstStyle/>
        <a:p>
          <a:endParaRPr lang="es-EC"/>
        </a:p>
      </dgm:t>
    </dgm:pt>
    <dgm:pt modelId="{1FE08106-1F45-4CB4-B50A-4C2CC1EF1BE1}" type="sibTrans" cxnId="{195EB2E8-CDD2-47F8-B095-CE2B7AF2288D}">
      <dgm:prSet/>
      <dgm:spPr/>
      <dgm:t>
        <a:bodyPr/>
        <a:lstStyle/>
        <a:p>
          <a:endParaRPr lang="es-EC"/>
        </a:p>
      </dgm:t>
    </dgm:pt>
    <dgm:pt modelId="{D60AAC8B-1474-481D-9643-D5F62BE968CB}">
      <dgm:prSet custT="1"/>
      <dgm:spPr/>
      <dgm:t>
        <a:bodyPr/>
        <a:lstStyle/>
        <a:p>
          <a:pPr algn="just"/>
          <a:r>
            <a:rPr lang="es-EC" sz="1700" dirty="0" smtClean="0"/>
            <a:t>Rediseñar procesos enfocándose a la realidad de las Pymes.</a:t>
          </a:r>
          <a:endParaRPr lang="es-EC" sz="1700" dirty="0"/>
        </a:p>
      </dgm:t>
    </dgm:pt>
    <dgm:pt modelId="{B922434E-3D60-42D5-8949-1173CDD9B7D0}" type="parTrans" cxnId="{252CF065-19F0-4289-B272-F9D433D244ED}">
      <dgm:prSet/>
      <dgm:spPr/>
      <dgm:t>
        <a:bodyPr/>
        <a:lstStyle/>
        <a:p>
          <a:endParaRPr lang="es-EC"/>
        </a:p>
      </dgm:t>
    </dgm:pt>
    <dgm:pt modelId="{FAFB345F-6DDE-4763-AF6C-8A493F585281}" type="sibTrans" cxnId="{252CF065-19F0-4289-B272-F9D433D244ED}">
      <dgm:prSet/>
      <dgm:spPr/>
      <dgm:t>
        <a:bodyPr/>
        <a:lstStyle/>
        <a:p>
          <a:endParaRPr lang="es-EC"/>
        </a:p>
      </dgm:t>
    </dgm:pt>
    <dgm:pt modelId="{989D5D43-FD65-4A26-BC74-EDCB5C7C4EE1}">
      <dgm:prSet/>
      <dgm:spPr/>
      <dgm:t>
        <a:bodyPr/>
        <a:lstStyle/>
        <a:p>
          <a:pPr algn="l"/>
          <a:endParaRPr lang="es-EC" sz="1400" dirty="0"/>
        </a:p>
      </dgm:t>
    </dgm:pt>
    <dgm:pt modelId="{163387F6-7570-48C4-900D-F0B8FE2A87EA}" type="parTrans" cxnId="{1D57D391-DB8F-4242-8341-E199C3F38926}">
      <dgm:prSet/>
      <dgm:spPr/>
      <dgm:t>
        <a:bodyPr/>
        <a:lstStyle/>
        <a:p>
          <a:endParaRPr lang="es-EC"/>
        </a:p>
      </dgm:t>
    </dgm:pt>
    <dgm:pt modelId="{C7CD7882-009E-49D6-A681-C735A3EF99F7}" type="sibTrans" cxnId="{1D57D391-DB8F-4242-8341-E199C3F38926}">
      <dgm:prSet/>
      <dgm:spPr/>
      <dgm:t>
        <a:bodyPr/>
        <a:lstStyle/>
        <a:p>
          <a:endParaRPr lang="es-EC"/>
        </a:p>
      </dgm:t>
    </dgm:pt>
    <dgm:pt modelId="{7804D48D-2FF5-4CDF-BE9F-AD5B0B875A8B}">
      <dgm:prSet custT="1"/>
      <dgm:spPr/>
      <dgm:t>
        <a:bodyPr/>
        <a:lstStyle/>
        <a:p>
          <a:pPr algn="just"/>
          <a:r>
            <a:rPr lang="es-EC" sz="1600" dirty="0" smtClean="0"/>
            <a:t>Priorizar proveedores por volumen de venta, dando más atención a los que generen incremento  de ventas.</a:t>
          </a:r>
          <a:endParaRPr lang="es-EC" sz="1600" dirty="0"/>
        </a:p>
      </dgm:t>
    </dgm:pt>
    <dgm:pt modelId="{FC6FC413-0B5B-43E2-9A1C-F5479314D074}" type="parTrans" cxnId="{E806D7D0-DF11-4FCA-ABF3-B770ADAEA513}">
      <dgm:prSet/>
      <dgm:spPr/>
      <dgm:t>
        <a:bodyPr/>
        <a:lstStyle/>
        <a:p>
          <a:endParaRPr lang="es-EC"/>
        </a:p>
      </dgm:t>
    </dgm:pt>
    <dgm:pt modelId="{A16152A5-FE8D-4DE7-9106-B645B134B62D}" type="sibTrans" cxnId="{E806D7D0-DF11-4FCA-ABF3-B770ADAEA513}">
      <dgm:prSet/>
      <dgm:spPr/>
      <dgm:t>
        <a:bodyPr/>
        <a:lstStyle/>
        <a:p>
          <a:endParaRPr lang="es-EC"/>
        </a:p>
      </dgm:t>
    </dgm:pt>
    <dgm:pt modelId="{4037FDA7-98B2-4570-BED1-F82427431848}">
      <dgm:prSet custT="1"/>
      <dgm:spPr/>
      <dgm:t>
        <a:bodyPr/>
        <a:lstStyle/>
        <a:p>
          <a:pPr algn="just"/>
          <a:r>
            <a:rPr lang="es-EC" sz="1600" dirty="0" smtClean="0"/>
            <a:t>Optimizar diseño de Lay Out conforme a las necesidades de distribución, requisitos técnicos y normas de seguridad para el manejo de los productos.</a:t>
          </a:r>
          <a:endParaRPr lang="es-EC" sz="1600" dirty="0"/>
        </a:p>
      </dgm:t>
    </dgm:pt>
    <dgm:pt modelId="{F1B9D144-238F-41F4-9C17-CB78BD83FDDB}" type="parTrans" cxnId="{F8C82F84-F44C-4C43-B720-DBF984A6857A}">
      <dgm:prSet/>
      <dgm:spPr/>
      <dgm:t>
        <a:bodyPr/>
        <a:lstStyle/>
        <a:p>
          <a:endParaRPr lang="es-EC"/>
        </a:p>
      </dgm:t>
    </dgm:pt>
    <dgm:pt modelId="{0CB1602A-BF56-40A4-A852-7A9A09559399}" type="sibTrans" cxnId="{F8C82F84-F44C-4C43-B720-DBF984A6857A}">
      <dgm:prSet/>
      <dgm:spPr/>
      <dgm:t>
        <a:bodyPr/>
        <a:lstStyle/>
        <a:p>
          <a:endParaRPr lang="es-EC"/>
        </a:p>
      </dgm:t>
    </dgm:pt>
    <dgm:pt modelId="{BBDA384E-2B7D-4B77-97C7-A510B533A80F}">
      <dgm:prSet custT="1"/>
      <dgm:spPr/>
      <dgm:t>
        <a:bodyPr/>
        <a:lstStyle/>
        <a:p>
          <a:pPr algn="just"/>
          <a:endParaRPr lang="es-EC" sz="1600" dirty="0"/>
        </a:p>
      </dgm:t>
    </dgm:pt>
    <dgm:pt modelId="{1426935A-04A7-45FD-A0A7-8C2CE2A3F476}" type="parTrans" cxnId="{2D283C5E-0FA5-4638-BA33-3D8AF44FE3D0}">
      <dgm:prSet/>
      <dgm:spPr/>
      <dgm:t>
        <a:bodyPr/>
        <a:lstStyle/>
        <a:p>
          <a:endParaRPr lang="es-EC"/>
        </a:p>
      </dgm:t>
    </dgm:pt>
    <dgm:pt modelId="{9E8C29E5-1927-44E1-B81D-E2AEE374ED0D}" type="sibTrans" cxnId="{2D283C5E-0FA5-4638-BA33-3D8AF44FE3D0}">
      <dgm:prSet/>
      <dgm:spPr/>
      <dgm:t>
        <a:bodyPr/>
        <a:lstStyle/>
        <a:p>
          <a:endParaRPr lang="es-EC"/>
        </a:p>
      </dgm:t>
    </dgm:pt>
    <dgm:pt modelId="{169B74EC-A221-4E33-95FB-8019C5CCBE6F}">
      <dgm:prSet custT="1"/>
      <dgm:spPr/>
      <dgm:t>
        <a:bodyPr/>
        <a:lstStyle/>
        <a:p>
          <a:pPr algn="just"/>
          <a:r>
            <a:rPr lang="es-EC" sz="1600" dirty="0" smtClean="0"/>
            <a:t>Implementar herramientas  tecnológicas  actualizadas de inventario para evitar caducidad de los productos elaborados y en proceso.</a:t>
          </a:r>
          <a:endParaRPr lang="es-EC" sz="1600" dirty="0"/>
        </a:p>
      </dgm:t>
    </dgm:pt>
    <dgm:pt modelId="{83050FD8-BCE4-4265-B347-13350C82677F}" type="parTrans" cxnId="{8D3297FF-8BFE-4BD0-B6CD-2EFB32928AC4}">
      <dgm:prSet/>
      <dgm:spPr/>
      <dgm:t>
        <a:bodyPr/>
        <a:lstStyle/>
        <a:p>
          <a:endParaRPr lang="es-EC"/>
        </a:p>
      </dgm:t>
    </dgm:pt>
    <dgm:pt modelId="{819B8EC5-F6FF-409D-AA30-6CE1B76D02C8}" type="sibTrans" cxnId="{8D3297FF-8BFE-4BD0-B6CD-2EFB32928AC4}">
      <dgm:prSet/>
      <dgm:spPr/>
      <dgm:t>
        <a:bodyPr/>
        <a:lstStyle/>
        <a:p>
          <a:endParaRPr lang="es-EC"/>
        </a:p>
      </dgm:t>
    </dgm:pt>
    <dgm:pt modelId="{8D138520-5D93-4516-B123-94FA06E3707B}">
      <dgm:prSet custT="1"/>
      <dgm:spPr/>
      <dgm:t>
        <a:bodyPr/>
        <a:lstStyle/>
        <a:p>
          <a:pPr algn="just"/>
          <a:r>
            <a:rPr lang="es-EC" sz="1700" dirty="0" smtClean="0"/>
            <a:t>Reajustar los manuales de procedimiento.</a:t>
          </a:r>
          <a:endParaRPr lang="es-EC" sz="1700" dirty="0"/>
        </a:p>
      </dgm:t>
    </dgm:pt>
    <dgm:pt modelId="{4F976135-4D3A-4C52-9FE0-D9207BD77CEC}" type="parTrans" cxnId="{B185C624-8CCA-4C55-859D-8374862FA64E}">
      <dgm:prSet/>
      <dgm:spPr/>
      <dgm:t>
        <a:bodyPr/>
        <a:lstStyle/>
        <a:p>
          <a:endParaRPr lang="es-EC"/>
        </a:p>
      </dgm:t>
    </dgm:pt>
    <dgm:pt modelId="{09D40BA8-4EB4-4A30-8426-97F54920BC6C}" type="sibTrans" cxnId="{B185C624-8CCA-4C55-859D-8374862FA64E}">
      <dgm:prSet/>
      <dgm:spPr/>
      <dgm:t>
        <a:bodyPr/>
        <a:lstStyle/>
        <a:p>
          <a:endParaRPr lang="es-EC"/>
        </a:p>
      </dgm:t>
    </dgm:pt>
    <dgm:pt modelId="{00661F74-4AE1-475B-8A9B-C849B52C9851}">
      <dgm:prSet custT="1"/>
      <dgm:spPr/>
      <dgm:t>
        <a:bodyPr/>
        <a:lstStyle/>
        <a:p>
          <a:pPr algn="just"/>
          <a:r>
            <a:rPr lang="es-EC" sz="1600" dirty="0" smtClean="0"/>
            <a:t>Construir alianzas estratégicas  de exclusividad para la comercialización de productos estrella.</a:t>
          </a:r>
          <a:endParaRPr lang="es-EC" sz="1600" dirty="0"/>
        </a:p>
      </dgm:t>
    </dgm:pt>
    <dgm:pt modelId="{7D62747A-BF79-4EE6-8D03-A4F189F988FE}" type="sibTrans" cxnId="{CC3FBA8B-6F38-4732-9451-D33C9F3F9C93}">
      <dgm:prSet/>
      <dgm:spPr/>
      <dgm:t>
        <a:bodyPr/>
        <a:lstStyle/>
        <a:p>
          <a:endParaRPr lang="es-EC"/>
        </a:p>
      </dgm:t>
    </dgm:pt>
    <dgm:pt modelId="{9DAADE87-15D3-4AA2-A8EA-81D09DA63B38}" type="parTrans" cxnId="{CC3FBA8B-6F38-4732-9451-D33C9F3F9C93}">
      <dgm:prSet/>
      <dgm:spPr/>
      <dgm:t>
        <a:bodyPr/>
        <a:lstStyle/>
        <a:p>
          <a:endParaRPr lang="es-EC"/>
        </a:p>
      </dgm:t>
    </dgm:pt>
    <dgm:pt modelId="{819CEA41-B3D5-47E6-B0FD-5237CC2932BF}">
      <dgm:prSet custT="1"/>
      <dgm:spPr/>
      <dgm:t>
        <a:bodyPr/>
        <a:lstStyle/>
        <a:p>
          <a:pPr algn="just"/>
          <a:r>
            <a:rPr lang="es-EC" sz="1600" dirty="0" smtClean="0"/>
            <a:t>Construir portafolio estratégico de proveedores locales y externos para la adquisición de productos.</a:t>
          </a:r>
          <a:endParaRPr lang="es-EC" sz="1600" dirty="0"/>
        </a:p>
      </dgm:t>
    </dgm:pt>
    <dgm:pt modelId="{AE7ABDAF-9B98-4768-A20D-885EB165D4E9}" type="sibTrans" cxnId="{0E553184-DC66-41B4-993A-4AC398396405}">
      <dgm:prSet/>
      <dgm:spPr/>
      <dgm:t>
        <a:bodyPr/>
        <a:lstStyle/>
        <a:p>
          <a:endParaRPr lang="es-EC"/>
        </a:p>
      </dgm:t>
    </dgm:pt>
    <dgm:pt modelId="{5C23D91A-1C43-47EA-A150-47E386310700}" type="parTrans" cxnId="{0E553184-DC66-41B4-993A-4AC398396405}">
      <dgm:prSet/>
      <dgm:spPr/>
      <dgm:t>
        <a:bodyPr/>
        <a:lstStyle/>
        <a:p>
          <a:endParaRPr lang="es-EC"/>
        </a:p>
      </dgm:t>
    </dgm:pt>
    <dgm:pt modelId="{6C273167-9C3E-4F3C-8A29-5AA0E5CB9FE4}" type="pres">
      <dgm:prSet presAssocID="{CBAC4ACB-D256-42DE-9601-C59CB134913B}" presName="diagram" presStyleCnt="0">
        <dgm:presLayoutVars>
          <dgm:dir/>
          <dgm:animLvl val="lvl"/>
          <dgm:resizeHandles val="exact"/>
        </dgm:presLayoutVars>
      </dgm:prSet>
      <dgm:spPr/>
    </dgm:pt>
    <dgm:pt modelId="{C02A7800-0570-4541-900C-96A56410AF81}" type="pres">
      <dgm:prSet presAssocID="{564BD783-5C04-4A73-89A7-7A16AEE7E435}" presName="compNode" presStyleCnt="0"/>
      <dgm:spPr/>
    </dgm:pt>
    <dgm:pt modelId="{416AA843-1F8A-459B-B2DE-416209816097}" type="pres">
      <dgm:prSet presAssocID="{564BD783-5C04-4A73-89A7-7A16AEE7E435}" presName="childRect" presStyleLbl="bgAcc1" presStyleIdx="0" presStyleCnt="3">
        <dgm:presLayoutVars>
          <dgm:bulletEnabled val="1"/>
        </dgm:presLayoutVars>
      </dgm:prSet>
      <dgm:spPr/>
      <dgm:t>
        <a:bodyPr/>
        <a:lstStyle/>
        <a:p>
          <a:endParaRPr lang="es-EC"/>
        </a:p>
      </dgm:t>
    </dgm:pt>
    <dgm:pt modelId="{5F79057A-F7B4-421E-B8D6-42A04A32A733}" type="pres">
      <dgm:prSet presAssocID="{564BD783-5C04-4A73-89A7-7A16AEE7E435}" presName="parentText" presStyleLbl="node1" presStyleIdx="0" presStyleCnt="0">
        <dgm:presLayoutVars>
          <dgm:chMax val="0"/>
          <dgm:bulletEnabled val="1"/>
        </dgm:presLayoutVars>
      </dgm:prSet>
      <dgm:spPr/>
      <dgm:t>
        <a:bodyPr/>
        <a:lstStyle/>
        <a:p>
          <a:endParaRPr lang="es-EC"/>
        </a:p>
      </dgm:t>
    </dgm:pt>
    <dgm:pt modelId="{3D99670C-5B8B-4817-A385-BAB3F3D3B216}" type="pres">
      <dgm:prSet presAssocID="{564BD783-5C04-4A73-89A7-7A16AEE7E435}" presName="parentRect" presStyleLbl="alignNode1" presStyleIdx="0" presStyleCnt="3"/>
      <dgm:spPr/>
      <dgm:t>
        <a:bodyPr/>
        <a:lstStyle/>
        <a:p>
          <a:endParaRPr lang="es-EC"/>
        </a:p>
      </dgm:t>
    </dgm:pt>
    <dgm:pt modelId="{1D381724-B59A-42CB-9396-4108CF7E083F}" type="pres">
      <dgm:prSet presAssocID="{564BD783-5C04-4A73-89A7-7A16AEE7E435}" presName="adorn" presStyleLbl="fgAccFollowNode1" presStyleIdx="0" presStyleCnt="3"/>
      <dgm:spPr>
        <a:blipFill rotWithShape="1">
          <a:blip xmlns:r="http://schemas.openxmlformats.org/officeDocument/2006/relationships" r:embed="rId1"/>
          <a:stretch>
            <a:fillRect/>
          </a:stretch>
        </a:blipFill>
      </dgm:spPr>
    </dgm:pt>
    <dgm:pt modelId="{260F40BB-95BE-431B-82A8-5D2FD852599E}" type="pres">
      <dgm:prSet presAssocID="{A36E11B6-BDEA-4D5A-B2F2-B57C6D363690}" presName="sibTrans" presStyleLbl="sibTrans2D1" presStyleIdx="0" presStyleCnt="0"/>
      <dgm:spPr/>
      <dgm:t>
        <a:bodyPr/>
        <a:lstStyle/>
        <a:p>
          <a:endParaRPr lang="es-EC"/>
        </a:p>
      </dgm:t>
    </dgm:pt>
    <dgm:pt modelId="{1461EDBE-75ED-4C11-8B40-09BC21EF7F8F}" type="pres">
      <dgm:prSet presAssocID="{918ED126-08E1-45BE-B7AB-8CF06340C026}" presName="compNode" presStyleCnt="0"/>
      <dgm:spPr/>
    </dgm:pt>
    <dgm:pt modelId="{E380DB46-F45A-4B05-95BA-A28BF75C9022}" type="pres">
      <dgm:prSet presAssocID="{918ED126-08E1-45BE-B7AB-8CF06340C026}" presName="childRect" presStyleLbl="bgAcc1" presStyleIdx="1" presStyleCnt="3" custScaleY="132472" custLinFactNeighborY="-1707">
        <dgm:presLayoutVars>
          <dgm:bulletEnabled val="1"/>
        </dgm:presLayoutVars>
      </dgm:prSet>
      <dgm:spPr/>
      <dgm:t>
        <a:bodyPr/>
        <a:lstStyle/>
        <a:p>
          <a:endParaRPr lang="es-EC"/>
        </a:p>
      </dgm:t>
    </dgm:pt>
    <dgm:pt modelId="{D6AEA636-77A9-4E16-908B-7BAF87DA946E}" type="pres">
      <dgm:prSet presAssocID="{918ED126-08E1-45BE-B7AB-8CF06340C026}" presName="parentText" presStyleLbl="node1" presStyleIdx="0" presStyleCnt="0">
        <dgm:presLayoutVars>
          <dgm:chMax val="0"/>
          <dgm:bulletEnabled val="1"/>
        </dgm:presLayoutVars>
      </dgm:prSet>
      <dgm:spPr/>
      <dgm:t>
        <a:bodyPr/>
        <a:lstStyle/>
        <a:p>
          <a:endParaRPr lang="es-EC"/>
        </a:p>
      </dgm:t>
    </dgm:pt>
    <dgm:pt modelId="{672DE3E7-FAF8-4DE1-952D-03D6AE1A4B1A}" type="pres">
      <dgm:prSet presAssocID="{918ED126-08E1-45BE-B7AB-8CF06340C026}" presName="parentRect" presStyleLbl="alignNode1" presStyleIdx="1" presStyleCnt="3" custScaleY="70240"/>
      <dgm:spPr/>
      <dgm:t>
        <a:bodyPr/>
        <a:lstStyle/>
        <a:p>
          <a:endParaRPr lang="es-EC"/>
        </a:p>
      </dgm:t>
    </dgm:pt>
    <dgm:pt modelId="{428F4591-9928-4C78-91D8-BD28070D489F}" type="pres">
      <dgm:prSet presAssocID="{918ED126-08E1-45BE-B7AB-8CF06340C026}" presName="adorn" presStyleLbl="fgAccFollowNode1" presStyleIdx="1" presStyleCnt="3"/>
      <dgm:spPr>
        <a:blipFill rotWithShape="1">
          <a:blip xmlns:r="http://schemas.openxmlformats.org/officeDocument/2006/relationships" r:embed="rId2"/>
          <a:stretch>
            <a:fillRect/>
          </a:stretch>
        </a:blipFill>
      </dgm:spPr>
    </dgm:pt>
    <dgm:pt modelId="{4FCC8886-0723-413E-B6D4-1B41693DE8E6}" type="pres">
      <dgm:prSet presAssocID="{E0FDD41C-9B76-4ACD-8F66-1E83778DE487}" presName="sibTrans" presStyleLbl="sibTrans2D1" presStyleIdx="0" presStyleCnt="0"/>
      <dgm:spPr/>
      <dgm:t>
        <a:bodyPr/>
        <a:lstStyle/>
        <a:p>
          <a:endParaRPr lang="es-EC"/>
        </a:p>
      </dgm:t>
    </dgm:pt>
    <dgm:pt modelId="{20A8B88D-ED39-49F5-B64B-47205850883F}" type="pres">
      <dgm:prSet presAssocID="{8BE3235F-2478-4D45-A78B-3988CDF17B1C}" presName="compNode" presStyleCnt="0"/>
      <dgm:spPr/>
    </dgm:pt>
    <dgm:pt modelId="{50DE7A16-38BE-43B4-AF32-585CF7BACE53}" type="pres">
      <dgm:prSet presAssocID="{8BE3235F-2478-4D45-A78B-3988CDF17B1C}" presName="childRect" presStyleLbl="bgAcc1" presStyleIdx="2" presStyleCnt="3" custScaleY="115379">
        <dgm:presLayoutVars>
          <dgm:bulletEnabled val="1"/>
        </dgm:presLayoutVars>
      </dgm:prSet>
      <dgm:spPr/>
      <dgm:t>
        <a:bodyPr/>
        <a:lstStyle/>
        <a:p>
          <a:endParaRPr lang="es-EC"/>
        </a:p>
      </dgm:t>
    </dgm:pt>
    <dgm:pt modelId="{5852E1C7-7507-4C7E-8098-4B4E85A131DA}" type="pres">
      <dgm:prSet presAssocID="{8BE3235F-2478-4D45-A78B-3988CDF17B1C}" presName="parentText" presStyleLbl="node1" presStyleIdx="0" presStyleCnt="0">
        <dgm:presLayoutVars>
          <dgm:chMax val="0"/>
          <dgm:bulletEnabled val="1"/>
        </dgm:presLayoutVars>
      </dgm:prSet>
      <dgm:spPr/>
      <dgm:t>
        <a:bodyPr/>
        <a:lstStyle/>
        <a:p>
          <a:endParaRPr lang="es-EC"/>
        </a:p>
      </dgm:t>
    </dgm:pt>
    <dgm:pt modelId="{A2A4E194-088D-4F68-8793-A1CFB51A0161}" type="pres">
      <dgm:prSet presAssocID="{8BE3235F-2478-4D45-A78B-3988CDF17B1C}" presName="parentRect" presStyleLbl="alignNode1" presStyleIdx="2" presStyleCnt="3"/>
      <dgm:spPr/>
      <dgm:t>
        <a:bodyPr/>
        <a:lstStyle/>
        <a:p>
          <a:endParaRPr lang="es-EC"/>
        </a:p>
      </dgm:t>
    </dgm:pt>
    <dgm:pt modelId="{A2DE7B81-A631-438E-B635-B5F566E75848}" type="pres">
      <dgm:prSet presAssocID="{8BE3235F-2478-4D45-A78B-3988CDF17B1C}" presName="adorn" presStyleLbl="fgAccFollowNode1" presStyleIdx="2" presStyleCnt="3"/>
      <dgm:spPr>
        <a:blipFill rotWithShape="1">
          <a:blip xmlns:r="http://schemas.openxmlformats.org/officeDocument/2006/relationships" r:embed="rId3"/>
          <a:stretch>
            <a:fillRect/>
          </a:stretch>
        </a:blipFill>
      </dgm:spPr>
    </dgm:pt>
  </dgm:ptLst>
  <dgm:cxnLst>
    <dgm:cxn modelId="{87AE5238-8B01-4ADD-A040-21AAF9F80CAD}" type="presOf" srcId="{564BD783-5C04-4A73-89A7-7A16AEE7E435}" destId="{3D99670C-5B8B-4817-A385-BAB3F3D3B216}" srcOrd="1" destOrd="0" presId="urn:microsoft.com/office/officeart/2005/8/layout/bList2"/>
    <dgm:cxn modelId="{F4CC12A0-4448-46C9-8DC6-6C7205399B30}" type="presOf" srcId="{564BD783-5C04-4A73-89A7-7A16AEE7E435}" destId="{5F79057A-F7B4-421E-B8D6-42A04A32A733}" srcOrd="0" destOrd="0" presId="urn:microsoft.com/office/officeart/2005/8/layout/bList2"/>
    <dgm:cxn modelId="{EB58114F-F2CE-4EDC-973E-17A24AF93527}" srcId="{CBAC4ACB-D256-42DE-9601-C59CB134913B}" destId="{8BE3235F-2478-4D45-A78B-3988CDF17B1C}" srcOrd="2" destOrd="0" parTransId="{099DC812-F155-443A-B749-097D135956D6}" sibTransId="{81ED43C8-C339-40C0-BB11-32089ADEDE01}"/>
    <dgm:cxn modelId="{2D283C5E-0FA5-4638-BA33-3D8AF44FE3D0}" srcId="{8BE3235F-2478-4D45-A78B-3988CDF17B1C}" destId="{BBDA384E-2B7D-4B77-97C7-A510B533A80F}" srcOrd="2" destOrd="0" parTransId="{1426935A-04A7-45FD-A0A7-8C2CE2A3F476}" sibTransId="{9E8C29E5-1927-44E1-B81D-E2AEE374ED0D}"/>
    <dgm:cxn modelId="{A0D8FC32-DD22-4634-AABB-59F1DE39E2D2}" type="presOf" srcId="{CBAC4ACB-D256-42DE-9601-C59CB134913B}" destId="{6C273167-9C3E-4F3C-8A29-5AA0E5CB9FE4}" srcOrd="0" destOrd="0" presId="urn:microsoft.com/office/officeart/2005/8/layout/bList2"/>
    <dgm:cxn modelId="{6DB9DDF7-9049-46F5-8E94-3BDC97A937EF}" type="presOf" srcId="{989D5D43-FD65-4A26-BC74-EDCB5C7C4EE1}" destId="{416AA843-1F8A-459B-B2DE-416209816097}" srcOrd="0" destOrd="3" presId="urn:microsoft.com/office/officeart/2005/8/layout/bList2"/>
    <dgm:cxn modelId="{1D57D391-DB8F-4242-8341-E199C3F38926}" srcId="{564BD783-5C04-4A73-89A7-7A16AEE7E435}" destId="{989D5D43-FD65-4A26-BC74-EDCB5C7C4EE1}" srcOrd="3" destOrd="0" parTransId="{163387F6-7570-48C4-900D-F0B8FE2A87EA}" sibTransId="{C7CD7882-009E-49D6-A681-C735A3EF99F7}"/>
    <dgm:cxn modelId="{6E164B00-B75F-427E-A7AE-6637AAC76194}" type="presOf" srcId="{BBDA384E-2B7D-4B77-97C7-A510B533A80F}" destId="{50DE7A16-38BE-43B4-AF32-585CF7BACE53}" srcOrd="0" destOrd="2" presId="urn:microsoft.com/office/officeart/2005/8/layout/bList2"/>
    <dgm:cxn modelId="{8D3297FF-8BFE-4BD0-B6CD-2EFB32928AC4}" srcId="{8BE3235F-2478-4D45-A78B-3988CDF17B1C}" destId="{169B74EC-A221-4E33-95FB-8019C5CCBE6F}" srcOrd="1" destOrd="0" parTransId="{83050FD8-BCE4-4265-B347-13350C82677F}" sibTransId="{819B8EC5-F6FF-409D-AA30-6CE1B76D02C8}"/>
    <dgm:cxn modelId="{0158C026-80C2-4F62-8C23-9587E8304D7F}" type="presOf" srcId="{8BE3235F-2478-4D45-A78B-3988CDF17B1C}" destId="{A2A4E194-088D-4F68-8793-A1CFB51A0161}" srcOrd="1" destOrd="0" presId="urn:microsoft.com/office/officeart/2005/8/layout/bList2"/>
    <dgm:cxn modelId="{F8C82F84-F44C-4C43-B720-DBF984A6857A}" srcId="{8BE3235F-2478-4D45-A78B-3988CDF17B1C}" destId="{4037FDA7-98B2-4570-BED1-F82427431848}" srcOrd="0" destOrd="0" parTransId="{F1B9D144-238F-41F4-9C17-CB78BD83FDDB}" sibTransId="{0CB1602A-BF56-40A4-A852-7A9A09559399}"/>
    <dgm:cxn modelId="{27D451FE-F9BB-40FC-8256-BDD7B5299978}" type="presOf" srcId="{D60AAC8B-1474-481D-9643-D5F62BE968CB}" destId="{416AA843-1F8A-459B-B2DE-416209816097}" srcOrd="0" destOrd="1" presId="urn:microsoft.com/office/officeart/2005/8/layout/bList2"/>
    <dgm:cxn modelId="{78F69EA7-0AE2-47C6-B563-EFF507D1EE09}" type="presOf" srcId="{8BE3235F-2478-4D45-A78B-3988CDF17B1C}" destId="{5852E1C7-7507-4C7E-8098-4B4E85A131DA}" srcOrd="0" destOrd="0" presId="urn:microsoft.com/office/officeart/2005/8/layout/bList2"/>
    <dgm:cxn modelId="{195EB2E8-CDD2-47F8-B095-CE2B7AF2288D}" srcId="{564BD783-5C04-4A73-89A7-7A16AEE7E435}" destId="{80B5592C-C7A5-480C-BD1A-D26A7AC63F84}" srcOrd="4" destOrd="0" parTransId="{959A9ACD-6EAE-479C-B9FC-6FE0AB5B59A3}" sibTransId="{1FE08106-1F45-4CB4-B50A-4C2CC1EF1BE1}"/>
    <dgm:cxn modelId="{1E6BBD46-AC0D-4789-8BE1-8654D2DA0059}" type="presOf" srcId="{00661F74-4AE1-475B-8A9B-C849B52C9851}" destId="{E380DB46-F45A-4B05-95BA-A28BF75C9022}" srcOrd="0" destOrd="2" presId="urn:microsoft.com/office/officeart/2005/8/layout/bList2"/>
    <dgm:cxn modelId="{3152F767-99DD-4C75-B3FD-3837957E0CAB}" type="presOf" srcId="{918ED126-08E1-45BE-B7AB-8CF06340C026}" destId="{672DE3E7-FAF8-4DE1-952D-03D6AE1A4B1A}" srcOrd="1" destOrd="0" presId="urn:microsoft.com/office/officeart/2005/8/layout/bList2"/>
    <dgm:cxn modelId="{0E553184-DC66-41B4-993A-4AC398396405}" srcId="{918ED126-08E1-45BE-B7AB-8CF06340C026}" destId="{819CEA41-B3D5-47E6-B0FD-5237CC2932BF}" srcOrd="1" destOrd="0" parTransId="{5C23D91A-1C43-47EA-A150-47E386310700}" sibTransId="{AE7ABDAF-9B98-4768-A20D-885EB165D4E9}"/>
    <dgm:cxn modelId="{AE695336-B464-4045-B001-E5C891460374}" type="presOf" srcId="{7804D48D-2FF5-4CDF-BE9F-AD5B0B875A8B}" destId="{E380DB46-F45A-4B05-95BA-A28BF75C9022}" srcOrd="0" destOrd="0" presId="urn:microsoft.com/office/officeart/2005/8/layout/bList2"/>
    <dgm:cxn modelId="{90ABCCE4-BAF1-4B06-B61C-01D764B374DC}" type="presOf" srcId="{918ED126-08E1-45BE-B7AB-8CF06340C026}" destId="{D6AEA636-77A9-4E16-908B-7BAF87DA946E}" srcOrd="0" destOrd="0" presId="urn:microsoft.com/office/officeart/2005/8/layout/bList2"/>
    <dgm:cxn modelId="{B185C624-8CCA-4C55-859D-8374862FA64E}" srcId="{564BD783-5C04-4A73-89A7-7A16AEE7E435}" destId="{8D138520-5D93-4516-B123-94FA06E3707B}" srcOrd="2" destOrd="0" parTransId="{4F976135-4D3A-4C52-9FE0-D9207BD77CEC}" sibTransId="{09D40BA8-4EB4-4A30-8426-97F54920BC6C}"/>
    <dgm:cxn modelId="{A6D8E48B-F821-4F63-926C-4FAEA5C13C3E}" type="presOf" srcId="{819CEA41-B3D5-47E6-B0FD-5237CC2932BF}" destId="{E380DB46-F45A-4B05-95BA-A28BF75C9022}" srcOrd="0" destOrd="1" presId="urn:microsoft.com/office/officeart/2005/8/layout/bList2"/>
    <dgm:cxn modelId="{50B20395-7EED-43A8-B514-E9A7FC22994F}" srcId="{564BD783-5C04-4A73-89A7-7A16AEE7E435}" destId="{0D8FFCE4-5051-4E4E-8C1F-D85338172395}" srcOrd="0" destOrd="0" parTransId="{B02A75B7-3C03-473E-A1A0-925E990F74F2}" sibTransId="{84C24E2A-2E76-4CE4-BE3B-3081493F5F0C}"/>
    <dgm:cxn modelId="{E6A7485A-7DC6-4AAF-A428-4CE5D1B57D0D}" type="presOf" srcId="{4037FDA7-98B2-4570-BED1-F82427431848}" destId="{50DE7A16-38BE-43B4-AF32-585CF7BACE53}" srcOrd="0" destOrd="0" presId="urn:microsoft.com/office/officeart/2005/8/layout/bList2"/>
    <dgm:cxn modelId="{AF4D4AC8-AB55-4BBA-9EE1-994E12962CC7}" type="presOf" srcId="{8D138520-5D93-4516-B123-94FA06E3707B}" destId="{416AA843-1F8A-459B-B2DE-416209816097}" srcOrd="0" destOrd="2" presId="urn:microsoft.com/office/officeart/2005/8/layout/bList2"/>
    <dgm:cxn modelId="{252CF065-19F0-4289-B272-F9D433D244ED}" srcId="{564BD783-5C04-4A73-89A7-7A16AEE7E435}" destId="{D60AAC8B-1474-481D-9643-D5F62BE968CB}" srcOrd="1" destOrd="0" parTransId="{B922434E-3D60-42D5-8949-1173CDD9B7D0}" sibTransId="{FAFB345F-6DDE-4763-AF6C-8A493F585281}"/>
    <dgm:cxn modelId="{C2542067-B6D1-4B2D-8C3C-15F35BB9AA3B}" srcId="{CBAC4ACB-D256-42DE-9601-C59CB134913B}" destId="{918ED126-08E1-45BE-B7AB-8CF06340C026}" srcOrd="1" destOrd="0" parTransId="{AAD5ABB1-E1C5-426B-B93E-0B1DD710C4F0}" sibTransId="{E0FDD41C-9B76-4ACD-8F66-1E83778DE487}"/>
    <dgm:cxn modelId="{A01E53BA-068E-43DC-8BAB-23FC2E7EBDD2}" type="presOf" srcId="{A36E11B6-BDEA-4D5A-B2F2-B57C6D363690}" destId="{260F40BB-95BE-431B-82A8-5D2FD852599E}" srcOrd="0" destOrd="0" presId="urn:microsoft.com/office/officeart/2005/8/layout/bList2"/>
    <dgm:cxn modelId="{FE0CB131-B644-4199-A202-DD5D4C3C6DC3}" srcId="{CBAC4ACB-D256-42DE-9601-C59CB134913B}" destId="{564BD783-5C04-4A73-89A7-7A16AEE7E435}" srcOrd="0" destOrd="0" parTransId="{B17526C0-2E4A-4C47-B11C-12AA3608E7C0}" sibTransId="{A36E11B6-BDEA-4D5A-B2F2-B57C6D363690}"/>
    <dgm:cxn modelId="{7590FC2B-1384-4A18-81E4-7822D79AD0F9}" type="presOf" srcId="{E0FDD41C-9B76-4ACD-8F66-1E83778DE487}" destId="{4FCC8886-0723-413E-B6D4-1B41693DE8E6}" srcOrd="0" destOrd="0" presId="urn:microsoft.com/office/officeart/2005/8/layout/bList2"/>
    <dgm:cxn modelId="{72AAD1D5-C042-461F-A03A-4425B8050B2D}" type="presOf" srcId="{80B5592C-C7A5-480C-BD1A-D26A7AC63F84}" destId="{416AA843-1F8A-459B-B2DE-416209816097}" srcOrd="0" destOrd="4" presId="urn:microsoft.com/office/officeart/2005/8/layout/bList2"/>
    <dgm:cxn modelId="{6E1A85AA-8F04-4E55-8AF6-DB694235B22C}" type="presOf" srcId="{0D8FFCE4-5051-4E4E-8C1F-D85338172395}" destId="{416AA843-1F8A-459B-B2DE-416209816097}" srcOrd="0" destOrd="0" presId="urn:microsoft.com/office/officeart/2005/8/layout/bList2"/>
    <dgm:cxn modelId="{E806D7D0-DF11-4FCA-ABF3-B770ADAEA513}" srcId="{918ED126-08E1-45BE-B7AB-8CF06340C026}" destId="{7804D48D-2FF5-4CDF-BE9F-AD5B0B875A8B}" srcOrd="0" destOrd="0" parTransId="{FC6FC413-0B5B-43E2-9A1C-F5479314D074}" sibTransId="{A16152A5-FE8D-4DE7-9106-B645B134B62D}"/>
    <dgm:cxn modelId="{CC3FBA8B-6F38-4732-9451-D33C9F3F9C93}" srcId="{918ED126-08E1-45BE-B7AB-8CF06340C026}" destId="{00661F74-4AE1-475B-8A9B-C849B52C9851}" srcOrd="2" destOrd="0" parTransId="{9DAADE87-15D3-4AA2-A8EA-81D09DA63B38}" sibTransId="{7D62747A-BF79-4EE6-8D03-A4F189F988FE}"/>
    <dgm:cxn modelId="{62734DF3-FF63-47D5-A1CB-5D2ACF2923DD}" type="presOf" srcId="{169B74EC-A221-4E33-95FB-8019C5CCBE6F}" destId="{50DE7A16-38BE-43B4-AF32-585CF7BACE53}" srcOrd="0" destOrd="1" presId="urn:microsoft.com/office/officeart/2005/8/layout/bList2"/>
    <dgm:cxn modelId="{E229D6A6-D34A-416E-8F25-2762A904D7F3}" type="presParOf" srcId="{6C273167-9C3E-4F3C-8A29-5AA0E5CB9FE4}" destId="{C02A7800-0570-4541-900C-96A56410AF81}" srcOrd="0" destOrd="0" presId="urn:microsoft.com/office/officeart/2005/8/layout/bList2"/>
    <dgm:cxn modelId="{21045B22-F46C-4990-A94B-EE6462ED9A81}" type="presParOf" srcId="{C02A7800-0570-4541-900C-96A56410AF81}" destId="{416AA843-1F8A-459B-B2DE-416209816097}" srcOrd="0" destOrd="0" presId="urn:microsoft.com/office/officeart/2005/8/layout/bList2"/>
    <dgm:cxn modelId="{EA477E81-A113-4CD1-A164-6A975F926AD9}" type="presParOf" srcId="{C02A7800-0570-4541-900C-96A56410AF81}" destId="{5F79057A-F7B4-421E-B8D6-42A04A32A733}" srcOrd="1" destOrd="0" presId="urn:microsoft.com/office/officeart/2005/8/layout/bList2"/>
    <dgm:cxn modelId="{D05EBD16-6DF3-4BDF-8E9E-8CD31C902E09}" type="presParOf" srcId="{C02A7800-0570-4541-900C-96A56410AF81}" destId="{3D99670C-5B8B-4817-A385-BAB3F3D3B216}" srcOrd="2" destOrd="0" presId="urn:microsoft.com/office/officeart/2005/8/layout/bList2"/>
    <dgm:cxn modelId="{6628F4D3-08A2-47E1-ABE1-EE10F73EA8B7}" type="presParOf" srcId="{C02A7800-0570-4541-900C-96A56410AF81}" destId="{1D381724-B59A-42CB-9396-4108CF7E083F}" srcOrd="3" destOrd="0" presId="urn:microsoft.com/office/officeart/2005/8/layout/bList2"/>
    <dgm:cxn modelId="{F0D24405-087E-4342-8431-99F4F5975801}" type="presParOf" srcId="{6C273167-9C3E-4F3C-8A29-5AA0E5CB9FE4}" destId="{260F40BB-95BE-431B-82A8-5D2FD852599E}" srcOrd="1" destOrd="0" presId="urn:microsoft.com/office/officeart/2005/8/layout/bList2"/>
    <dgm:cxn modelId="{54A58133-6A30-4EB8-974C-8AA65FDE4888}" type="presParOf" srcId="{6C273167-9C3E-4F3C-8A29-5AA0E5CB9FE4}" destId="{1461EDBE-75ED-4C11-8B40-09BC21EF7F8F}" srcOrd="2" destOrd="0" presId="urn:microsoft.com/office/officeart/2005/8/layout/bList2"/>
    <dgm:cxn modelId="{4517D940-FFE6-4D31-A9CC-0E0E6F488E0C}" type="presParOf" srcId="{1461EDBE-75ED-4C11-8B40-09BC21EF7F8F}" destId="{E380DB46-F45A-4B05-95BA-A28BF75C9022}" srcOrd="0" destOrd="0" presId="urn:microsoft.com/office/officeart/2005/8/layout/bList2"/>
    <dgm:cxn modelId="{A59BB476-0B33-44C7-824D-DB2F429C6217}" type="presParOf" srcId="{1461EDBE-75ED-4C11-8B40-09BC21EF7F8F}" destId="{D6AEA636-77A9-4E16-908B-7BAF87DA946E}" srcOrd="1" destOrd="0" presId="urn:microsoft.com/office/officeart/2005/8/layout/bList2"/>
    <dgm:cxn modelId="{C19E002F-219D-44A4-9524-F8F70AB1F3D7}" type="presParOf" srcId="{1461EDBE-75ED-4C11-8B40-09BC21EF7F8F}" destId="{672DE3E7-FAF8-4DE1-952D-03D6AE1A4B1A}" srcOrd="2" destOrd="0" presId="urn:microsoft.com/office/officeart/2005/8/layout/bList2"/>
    <dgm:cxn modelId="{3D875471-059D-42C8-B2F4-D1CF43DB11DC}" type="presParOf" srcId="{1461EDBE-75ED-4C11-8B40-09BC21EF7F8F}" destId="{428F4591-9928-4C78-91D8-BD28070D489F}" srcOrd="3" destOrd="0" presId="urn:microsoft.com/office/officeart/2005/8/layout/bList2"/>
    <dgm:cxn modelId="{534C1DC1-B71B-4680-9F65-EA25FFF22C79}" type="presParOf" srcId="{6C273167-9C3E-4F3C-8A29-5AA0E5CB9FE4}" destId="{4FCC8886-0723-413E-B6D4-1B41693DE8E6}" srcOrd="3" destOrd="0" presId="urn:microsoft.com/office/officeart/2005/8/layout/bList2"/>
    <dgm:cxn modelId="{937B0889-282E-48F9-9623-3642DAA9B627}" type="presParOf" srcId="{6C273167-9C3E-4F3C-8A29-5AA0E5CB9FE4}" destId="{20A8B88D-ED39-49F5-B64B-47205850883F}" srcOrd="4" destOrd="0" presId="urn:microsoft.com/office/officeart/2005/8/layout/bList2"/>
    <dgm:cxn modelId="{7BC3F637-75F5-4527-83BD-BEED3B84304F}" type="presParOf" srcId="{20A8B88D-ED39-49F5-B64B-47205850883F}" destId="{50DE7A16-38BE-43B4-AF32-585CF7BACE53}" srcOrd="0" destOrd="0" presId="urn:microsoft.com/office/officeart/2005/8/layout/bList2"/>
    <dgm:cxn modelId="{BB9E00DE-D841-433D-B909-F04D1D301C31}" type="presParOf" srcId="{20A8B88D-ED39-49F5-B64B-47205850883F}" destId="{5852E1C7-7507-4C7E-8098-4B4E85A131DA}" srcOrd="1" destOrd="0" presId="urn:microsoft.com/office/officeart/2005/8/layout/bList2"/>
    <dgm:cxn modelId="{22458ADE-F3C0-4B39-9848-D83596D88624}" type="presParOf" srcId="{20A8B88D-ED39-49F5-B64B-47205850883F}" destId="{A2A4E194-088D-4F68-8793-A1CFB51A0161}" srcOrd="2" destOrd="0" presId="urn:microsoft.com/office/officeart/2005/8/layout/bList2"/>
    <dgm:cxn modelId="{EC07251B-7BE7-4D9A-868A-1D370D55ABE4}" type="presParOf" srcId="{20A8B88D-ED39-49F5-B64B-47205850883F}" destId="{A2DE7B81-A631-438E-B635-B5F566E7584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E87F0C-B8C3-4FC1-924B-39E4FEA9339F}" type="doc">
      <dgm:prSet loTypeId="urn:microsoft.com/office/officeart/2005/8/layout/hList3" loCatId="list" qsTypeId="urn:microsoft.com/office/officeart/2005/8/quickstyle/simple3" qsCatId="simple" csTypeId="urn:microsoft.com/office/officeart/2005/8/colors/accent2_1" csCatId="accent2" phldr="1"/>
      <dgm:spPr/>
      <dgm:t>
        <a:bodyPr/>
        <a:lstStyle/>
        <a:p>
          <a:endParaRPr lang="es-EC"/>
        </a:p>
      </dgm:t>
    </dgm:pt>
    <dgm:pt modelId="{2D51441F-1554-46DC-B7D2-AECC37523C17}">
      <dgm:prSet phldrT="[Texto]" custT="1"/>
      <dgm:spPr/>
      <dgm:t>
        <a:bodyPr/>
        <a:lstStyle/>
        <a:p>
          <a:r>
            <a:rPr lang="es-EC" sz="3200" b="1" dirty="0" smtClean="0"/>
            <a:t>CONCLUSIONES</a:t>
          </a:r>
          <a:endParaRPr lang="es-EC" sz="3200" b="1" dirty="0"/>
        </a:p>
      </dgm:t>
    </dgm:pt>
    <dgm:pt modelId="{7CDF1429-20D8-4E24-919C-7A351A4BBEB8}" type="parTrans" cxnId="{30C6C0C7-6E5F-4612-9F59-2B834671C92C}">
      <dgm:prSet/>
      <dgm:spPr/>
      <dgm:t>
        <a:bodyPr/>
        <a:lstStyle/>
        <a:p>
          <a:endParaRPr lang="es-EC">
            <a:solidFill>
              <a:schemeClr val="tx1"/>
            </a:solidFill>
          </a:endParaRPr>
        </a:p>
      </dgm:t>
    </dgm:pt>
    <dgm:pt modelId="{C2EE9013-6918-4D4C-9185-905D93456EBC}" type="sibTrans" cxnId="{30C6C0C7-6E5F-4612-9F59-2B834671C92C}">
      <dgm:prSet/>
      <dgm:spPr/>
      <dgm:t>
        <a:bodyPr/>
        <a:lstStyle/>
        <a:p>
          <a:endParaRPr lang="es-EC">
            <a:solidFill>
              <a:schemeClr val="tx1"/>
            </a:solidFill>
          </a:endParaRPr>
        </a:p>
      </dgm:t>
    </dgm:pt>
    <dgm:pt modelId="{A2DD5A21-4DA1-4AB9-98E0-ED5F406DFD93}">
      <dgm:prSet phldrT="[Texto]"/>
      <dgm:spPr/>
      <dgm:t>
        <a:bodyPr/>
        <a:lstStyle/>
        <a:p>
          <a:pPr marL="265113" indent="-265113" algn="just"/>
          <a:r>
            <a:rPr lang="es-EC" b="1" dirty="0" smtClean="0"/>
            <a:t>Optimización de Procesos</a:t>
          </a:r>
          <a:r>
            <a:rPr lang="es-EC" dirty="0" smtClean="0"/>
            <a:t>: superioridad tecnológica, localización preferencial, calidad de sus productos y recursos humano. Además de buena disponibilidad de producto a consumidores .</a:t>
          </a:r>
        </a:p>
        <a:p>
          <a:pPr algn="just"/>
          <a:endParaRPr lang="es-EC" dirty="0" smtClean="0"/>
        </a:p>
        <a:p>
          <a:pPr algn="just"/>
          <a:r>
            <a:rPr lang="es-EC" dirty="0" smtClean="0"/>
            <a:t>La velocidad de llegada al mercado, la rapidez de respuesta a los pedidos de los clientes, se convierte entonces en una herramienta indispensable para crear valor y competitividad.</a:t>
          </a:r>
          <a:endParaRPr lang="es-EC" dirty="0"/>
        </a:p>
      </dgm:t>
    </dgm:pt>
    <dgm:pt modelId="{93FA9D19-292B-4228-B046-EE4EB3590A7F}" type="parTrans" cxnId="{0CFCA79A-1A75-4AC7-81E9-08025BA3E631}">
      <dgm:prSet/>
      <dgm:spPr/>
      <dgm:t>
        <a:bodyPr/>
        <a:lstStyle/>
        <a:p>
          <a:endParaRPr lang="es-EC">
            <a:solidFill>
              <a:schemeClr val="tx1"/>
            </a:solidFill>
          </a:endParaRPr>
        </a:p>
      </dgm:t>
    </dgm:pt>
    <dgm:pt modelId="{69B91B81-F71E-4F80-9223-96864EC82E23}" type="sibTrans" cxnId="{0CFCA79A-1A75-4AC7-81E9-08025BA3E631}">
      <dgm:prSet/>
      <dgm:spPr/>
      <dgm:t>
        <a:bodyPr/>
        <a:lstStyle/>
        <a:p>
          <a:endParaRPr lang="es-EC">
            <a:solidFill>
              <a:schemeClr val="tx1"/>
            </a:solidFill>
          </a:endParaRPr>
        </a:p>
      </dgm:t>
    </dgm:pt>
    <dgm:pt modelId="{372D97D2-D707-4B62-A4BE-ACFD2B3A232B}">
      <dgm:prSet phldrT="[Texto]"/>
      <dgm:spPr/>
      <dgm:t>
        <a:bodyPr/>
        <a:lstStyle/>
        <a:p>
          <a:pPr algn="just"/>
          <a:r>
            <a:rPr lang="es-EC" b="1" dirty="0" smtClean="0"/>
            <a:t>Enfoque en mercado: </a:t>
          </a:r>
          <a:r>
            <a:rPr lang="es-EC" b="0" dirty="0" smtClean="0"/>
            <a:t>A pesar de la recesión </a:t>
          </a:r>
          <a:r>
            <a:rPr lang="es-EC" dirty="0" smtClean="0"/>
            <a:t>económica por falta de liquidez en las constructoras, existe un potencial mercado, ya que deben cumplir con la normativa de uso de implementos de seguridad en el país.</a:t>
          </a:r>
        </a:p>
        <a:p>
          <a:pPr algn="just"/>
          <a:endParaRPr lang="es-EC" dirty="0" smtClean="0"/>
        </a:p>
        <a:p>
          <a:pPr algn="just"/>
          <a:r>
            <a:rPr lang="es-EC" dirty="0" smtClean="0"/>
            <a:t>Se espera crecimiento económico con preparación de alianzas estratégicas.</a:t>
          </a:r>
          <a:endParaRPr lang="es-EC" dirty="0"/>
        </a:p>
      </dgm:t>
    </dgm:pt>
    <dgm:pt modelId="{DF5196F8-A7D3-4B6A-BF13-BF44F120AC08}" type="parTrans" cxnId="{4CD20DDF-8C0B-4218-876C-9BF85B1D1B5A}">
      <dgm:prSet/>
      <dgm:spPr/>
      <dgm:t>
        <a:bodyPr/>
        <a:lstStyle/>
        <a:p>
          <a:endParaRPr lang="es-EC">
            <a:solidFill>
              <a:schemeClr val="tx1"/>
            </a:solidFill>
          </a:endParaRPr>
        </a:p>
      </dgm:t>
    </dgm:pt>
    <dgm:pt modelId="{AE0F79AB-91C1-4B65-BE15-45ADB6709FB0}" type="sibTrans" cxnId="{4CD20DDF-8C0B-4218-876C-9BF85B1D1B5A}">
      <dgm:prSet/>
      <dgm:spPr/>
      <dgm:t>
        <a:bodyPr/>
        <a:lstStyle/>
        <a:p>
          <a:endParaRPr lang="es-EC">
            <a:solidFill>
              <a:schemeClr val="tx1"/>
            </a:solidFill>
          </a:endParaRPr>
        </a:p>
      </dgm:t>
    </dgm:pt>
    <dgm:pt modelId="{C097AAAE-F3AA-44C9-B81B-3F0C1F253347}">
      <dgm:prSet phldrT="[Texto]"/>
      <dgm:spPr/>
      <dgm:t>
        <a:bodyPr/>
        <a:lstStyle/>
        <a:p>
          <a:pPr algn="just"/>
          <a:r>
            <a:rPr lang="es-EC" b="1" dirty="0" smtClean="0"/>
            <a:t>Gestión estratégica de proveedores</a:t>
          </a:r>
          <a:r>
            <a:rPr lang="es-EC" dirty="0" smtClean="0"/>
            <a:t>: con el desarrollo y selección adecuada de la base de proveedores se puede generar ventaja competitiva.</a:t>
          </a:r>
        </a:p>
        <a:p>
          <a:pPr algn="just"/>
          <a:endParaRPr lang="es-EC" dirty="0" smtClean="0"/>
        </a:p>
        <a:p>
          <a:pPr algn="just"/>
          <a:r>
            <a:rPr lang="es-EC" dirty="0" smtClean="0"/>
            <a:t>Las pymes necesitan trabajar en sus convenios y contratos para obtener mejores réditos de sus </a:t>
          </a:r>
          <a:r>
            <a:rPr lang="es-EC" dirty="0" err="1" smtClean="0"/>
            <a:t>stakeholders</a:t>
          </a:r>
          <a:r>
            <a:rPr lang="es-EC" dirty="0" smtClean="0"/>
            <a:t>.</a:t>
          </a:r>
        </a:p>
        <a:p>
          <a:pPr algn="just"/>
          <a:r>
            <a:rPr lang="es-EC" dirty="0" smtClean="0"/>
            <a:t> </a:t>
          </a:r>
        </a:p>
      </dgm:t>
    </dgm:pt>
    <dgm:pt modelId="{8F7BE68F-5203-4FC3-AC87-7CFD7F95E722}" type="parTrans" cxnId="{F8B1CA73-CFC4-4140-96DA-6B162FA30B14}">
      <dgm:prSet/>
      <dgm:spPr/>
      <dgm:t>
        <a:bodyPr/>
        <a:lstStyle/>
        <a:p>
          <a:endParaRPr lang="es-EC">
            <a:solidFill>
              <a:schemeClr val="tx1"/>
            </a:solidFill>
          </a:endParaRPr>
        </a:p>
      </dgm:t>
    </dgm:pt>
    <dgm:pt modelId="{30BEBE80-6CB3-4C9E-A51D-BCCC007A658F}" type="sibTrans" cxnId="{F8B1CA73-CFC4-4140-96DA-6B162FA30B14}">
      <dgm:prSet/>
      <dgm:spPr/>
      <dgm:t>
        <a:bodyPr/>
        <a:lstStyle/>
        <a:p>
          <a:endParaRPr lang="es-EC">
            <a:solidFill>
              <a:schemeClr val="tx1"/>
            </a:solidFill>
          </a:endParaRPr>
        </a:p>
      </dgm:t>
    </dgm:pt>
    <dgm:pt modelId="{384D439C-7A41-4528-8BF2-309DE3799BB1}">
      <dgm:prSet phldrT="[Texto]"/>
      <dgm:spPr/>
      <dgm:t>
        <a:bodyPr/>
        <a:lstStyle/>
        <a:p>
          <a:pPr algn="just"/>
          <a:r>
            <a:rPr lang="es-EC" b="1" dirty="0" smtClean="0"/>
            <a:t>Tecnificación en las Pymes: </a:t>
          </a:r>
          <a:r>
            <a:rPr lang="es-EC" dirty="0" smtClean="0"/>
            <a:t>mejorará el sistema de logística de distribución, para cumplir los procesos y alinearse al avance tecnológico. </a:t>
          </a:r>
        </a:p>
        <a:p>
          <a:pPr algn="just"/>
          <a:endParaRPr lang="es-EC" dirty="0" smtClean="0"/>
        </a:p>
        <a:p>
          <a:pPr algn="just"/>
          <a:r>
            <a:rPr lang="es-EC" dirty="0" smtClean="0"/>
            <a:t>Se debe invertir en mecanismos tecnológicos de administración como un ERP</a:t>
          </a:r>
          <a:r>
            <a:rPr lang="es-EC" i="1" dirty="0" smtClean="0"/>
            <a:t>,</a:t>
          </a:r>
          <a:r>
            <a:rPr lang="es-EC" dirty="0" smtClean="0"/>
            <a:t> lo que aumentaría el control de inventario y mejoraría los tiempos de entrega de pedidos y facturación.</a:t>
          </a:r>
          <a:endParaRPr lang="es-EC" dirty="0"/>
        </a:p>
      </dgm:t>
    </dgm:pt>
    <dgm:pt modelId="{018A17BF-E012-41EE-9367-4B15C7296C6A}" type="parTrans" cxnId="{43A63A95-D1E1-4F37-AFCB-83CD9B9B80D3}">
      <dgm:prSet/>
      <dgm:spPr/>
      <dgm:t>
        <a:bodyPr/>
        <a:lstStyle/>
        <a:p>
          <a:endParaRPr lang="es-EC"/>
        </a:p>
      </dgm:t>
    </dgm:pt>
    <dgm:pt modelId="{524DB8C7-AC62-4534-81C7-44F534D9441C}" type="sibTrans" cxnId="{43A63A95-D1E1-4F37-AFCB-83CD9B9B80D3}">
      <dgm:prSet/>
      <dgm:spPr/>
      <dgm:t>
        <a:bodyPr/>
        <a:lstStyle/>
        <a:p>
          <a:endParaRPr lang="es-EC"/>
        </a:p>
      </dgm:t>
    </dgm:pt>
    <dgm:pt modelId="{F19986AA-2BAA-4850-B1B0-DDDD6D987E07}" type="pres">
      <dgm:prSet presAssocID="{07E87F0C-B8C3-4FC1-924B-39E4FEA9339F}" presName="composite" presStyleCnt="0">
        <dgm:presLayoutVars>
          <dgm:chMax val="1"/>
          <dgm:dir/>
          <dgm:resizeHandles val="exact"/>
        </dgm:presLayoutVars>
      </dgm:prSet>
      <dgm:spPr/>
      <dgm:t>
        <a:bodyPr/>
        <a:lstStyle/>
        <a:p>
          <a:endParaRPr lang="es-EC"/>
        </a:p>
      </dgm:t>
    </dgm:pt>
    <dgm:pt modelId="{A4C8E998-8EEC-4B6B-A457-0555EF76AB7F}" type="pres">
      <dgm:prSet presAssocID="{2D51441F-1554-46DC-B7D2-AECC37523C17}" presName="roof" presStyleLbl="dkBgShp" presStyleIdx="0" presStyleCnt="2" custScaleY="32200" custLinFactNeighborX="84" custLinFactNeighborY="-5988"/>
      <dgm:spPr/>
      <dgm:t>
        <a:bodyPr/>
        <a:lstStyle/>
        <a:p>
          <a:endParaRPr lang="es-EC"/>
        </a:p>
      </dgm:t>
    </dgm:pt>
    <dgm:pt modelId="{172A39E2-5EBF-4B00-8BEF-A2FBC8E2AE58}" type="pres">
      <dgm:prSet presAssocID="{2D51441F-1554-46DC-B7D2-AECC37523C17}" presName="pillars" presStyleCnt="0"/>
      <dgm:spPr/>
      <dgm:t>
        <a:bodyPr/>
        <a:lstStyle/>
        <a:p>
          <a:endParaRPr lang="es-EC"/>
        </a:p>
      </dgm:t>
    </dgm:pt>
    <dgm:pt modelId="{6817A315-794E-429C-A08E-AE2BCC4A999F}" type="pres">
      <dgm:prSet presAssocID="{2D51441F-1554-46DC-B7D2-AECC37523C17}" presName="pillar1" presStyleLbl="node1" presStyleIdx="0" presStyleCnt="4">
        <dgm:presLayoutVars>
          <dgm:bulletEnabled val="1"/>
        </dgm:presLayoutVars>
      </dgm:prSet>
      <dgm:spPr/>
      <dgm:t>
        <a:bodyPr/>
        <a:lstStyle/>
        <a:p>
          <a:endParaRPr lang="es-EC"/>
        </a:p>
      </dgm:t>
    </dgm:pt>
    <dgm:pt modelId="{D5B247FB-3C29-404B-B2A3-5BBE9DD786B4}" type="pres">
      <dgm:prSet presAssocID="{372D97D2-D707-4B62-A4BE-ACFD2B3A232B}" presName="pillarX" presStyleLbl="node1" presStyleIdx="1" presStyleCnt="4">
        <dgm:presLayoutVars>
          <dgm:bulletEnabled val="1"/>
        </dgm:presLayoutVars>
      </dgm:prSet>
      <dgm:spPr/>
      <dgm:t>
        <a:bodyPr/>
        <a:lstStyle/>
        <a:p>
          <a:endParaRPr lang="es-EC"/>
        </a:p>
      </dgm:t>
    </dgm:pt>
    <dgm:pt modelId="{6818F5D7-0B59-487A-878D-501246E62458}" type="pres">
      <dgm:prSet presAssocID="{C097AAAE-F3AA-44C9-B81B-3F0C1F253347}" presName="pillarX" presStyleLbl="node1" presStyleIdx="2" presStyleCnt="4">
        <dgm:presLayoutVars>
          <dgm:bulletEnabled val="1"/>
        </dgm:presLayoutVars>
      </dgm:prSet>
      <dgm:spPr/>
      <dgm:t>
        <a:bodyPr/>
        <a:lstStyle/>
        <a:p>
          <a:endParaRPr lang="es-EC"/>
        </a:p>
      </dgm:t>
    </dgm:pt>
    <dgm:pt modelId="{03032FF7-0FE2-41F2-ACBF-6F342760D90C}" type="pres">
      <dgm:prSet presAssocID="{384D439C-7A41-4528-8BF2-309DE3799BB1}" presName="pillarX" presStyleLbl="node1" presStyleIdx="3" presStyleCnt="4">
        <dgm:presLayoutVars>
          <dgm:bulletEnabled val="1"/>
        </dgm:presLayoutVars>
      </dgm:prSet>
      <dgm:spPr/>
      <dgm:t>
        <a:bodyPr/>
        <a:lstStyle/>
        <a:p>
          <a:endParaRPr lang="es-EC"/>
        </a:p>
      </dgm:t>
    </dgm:pt>
    <dgm:pt modelId="{98154355-F3AA-4A26-9C22-95A239522A9E}" type="pres">
      <dgm:prSet presAssocID="{2D51441F-1554-46DC-B7D2-AECC37523C17}" presName="base" presStyleLbl="dkBgShp" presStyleIdx="1" presStyleCnt="2"/>
      <dgm:spPr/>
      <dgm:t>
        <a:bodyPr/>
        <a:lstStyle/>
        <a:p>
          <a:endParaRPr lang="es-EC"/>
        </a:p>
      </dgm:t>
    </dgm:pt>
  </dgm:ptLst>
  <dgm:cxnLst>
    <dgm:cxn modelId="{0CFCA79A-1A75-4AC7-81E9-08025BA3E631}" srcId="{2D51441F-1554-46DC-B7D2-AECC37523C17}" destId="{A2DD5A21-4DA1-4AB9-98E0-ED5F406DFD93}" srcOrd="0" destOrd="0" parTransId="{93FA9D19-292B-4228-B046-EE4EB3590A7F}" sibTransId="{69B91B81-F71E-4F80-9223-96864EC82E23}"/>
    <dgm:cxn modelId="{9072C5BA-EB28-436F-93A8-DDB64B18C772}" type="presOf" srcId="{2D51441F-1554-46DC-B7D2-AECC37523C17}" destId="{A4C8E998-8EEC-4B6B-A457-0555EF76AB7F}" srcOrd="0" destOrd="0" presId="urn:microsoft.com/office/officeart/2005/8/layout/hList3"/>
    <dgm:cxn modelId="{09373E7B-E345-4630-BB60-301666624CD5}" type="presOf" srcId="{384D439C-7A41-4528-8BF2-309DE3799BB1}" destId="{03032FF7-0FE2-41F2-ACBF-6F342760D90C}" srcOrd="0" destOrd="0" presId="urn:microsoft.com/office/officeart/2005/8/layout/hList3"/>
    <dgm:cxn modelId="{89A61F56-B680-4DDA-954F-280FB7CC4AB4}" type="presOf" srcId="{C097AAAE-F3AA-44C9-B81B-3F0C1F253347}" destId="{6818F5D7-0B59-487A-878D-501246E62458}" srcOrd="0" destOrd="0" presId="urn:microsoft.com/office/officeart/2005/8/layout/hList3"/>
    <dgm:cxn modelId="{981970B2-3E3A-4115-9BF9-52A55DF481AC}" type="presOf" srcId="{372D97D2-D707-4B62-A4BE-ACFD2B3A232B}" destId="{D5B247FB-3C29-404B-B2A3-5BBE9DD786B4}" srcOrd="0" destOrd="0" presId="urn:microsoft.com/office/officeart/2005/8/layout/hList3"/>
    <dgm:cxn modelId="{43A63A95-D1E1-4F37-AFCB-83CD9B9B80D3}" srcId="{2D51441F-1554-46DC-B7D2-AECC37523C17}" destId="{384D439C-7A41-4528-8BF2-309DE3799BB1}" srcOrd="3" destOrd="0" parTransId="{018A17BF-E012-41EE-9367-4B15C7296C6A}" sibTransId="{524DB8C7-AC62-4534-81C7-44F534D9441C}"/>
    <dgm:cxn modelId="{30C6C0C7-6E5F-4612-9F59-2B834671C92C}" srcId="{07E87F0C-B8C3-4FC1-924B-39E4FEA9339F}" destId="{2D51441F-1554-46DC-B7D2-AECC37523C17}" srcOrd="0" destOrd="0" parTransId="{7CDF1429-20D8-4E24-919C-7A351A4BBEB8}" sibTransId="{C2EE9013-6918-4D4C-9185-905D93456EBC}"/>
    <dgm:cxn modelId="{F8B1CA73-CFC4-4140-96DA-6B162FA30B14}" srcId="{2D51441F-1554-46DC-B7D2-AECC37523C17}" destId="{C097AAAE-F3AA-44C9-B81B-3F0C1F253347}" srcOrd="2" destOrd="0" parTransId="{8F7BE68F-5203-4FC3-AC87-7CFD7F95E722}" sibTransId="{30BEBE80-6CB3-4C9E-A51D-BCCC007A658F}"/>
    <dgm:cxn modelId="{EAC1C8F9-F8DC-4A2C-9A22-455F892AA7B5}" type="presOf" srcId="{A2DD5A21-4DA1-4AB9-98E0-ED5F406DFD93}" destId="{6817A315-794E-429C-A08E-AE2BCC4A999F}" srcOrd="0" destOrd="0" presId="urn:microsoft.com/office/officeart/2005/8/layout/hList3"/>
    <dgm:cxn modelId="{4CD20DDF-8C0B-4218-876C-9BF85B1D1B5A}" srcId="{2D51441F-1554-46DC-B7D2-AECC37523C17}" destId="{372D97D2-D707-4B62-A4BE-ACFD2B3A232B}" srcOrd="1" destOrd="0" parTransId="{DF5196F8-A7D3-4B6A-BF13-BF44F120AC08}" sibTransId="{AE0F79AB-91C1-4B65-BE15-45ADB6709FB0}"/>
    <dgm:cxn modelId="{0A7BEE91-ECC3-478F-AF45-CFF2281F7D66}" type="presOf" srcId="{07E87F0C-B8C3-4FC1-924B-39E4FEA9339F}" destId="{F19986AA-2BAA-4850-B1B0-DDDD6D987E07}" srcOrd="0" destOrd="0" presId="urn:microsoft.com/office/officeart/2005/8/layout/hList3"/>
    <dgm:cxn modelId="{9342727A-7C17-425D-8242-F6C541C8BF1F}" type="presParOf" srcId="{F19986AA-2BAA-4850-B1B0-DDDD6D987E07}" destId="{A4C8E998-8EEC-4B6B-A457-0555EF76AB7F}" srcOrd="0" destOrd="0" presId="urn:microsoft.com/office/officeart/2005/8/layout/hList3"/>
    <dgm:cxn modelId="{BE270289-DD33-4259-8C8F-CF64349C593A}" type="presParOf" srcId="{F19986AA-2BAA-4850-B1B0-DDDD6D987E07}" destId="{172A39E2-5EBF-4B00-8BEF-A2FBC8E2AE58}" srcOrd="1" destOrd="0" presId="urn:microsoft.com/office/officeart/2005/8/layout/hList3"/>
    <dgm:cxn modelId="{114D4330-881D-4032-A878-C7F4B08E20FA}" type="presParOf" srcId="{172A39E2-5EBF-4B00-8BEF-A2FBC8E2AE58}" destId="{6817A315-794E-429C-A08E-AE2BCC4A999F}" srcOrd="0" destOrd="0" presId="urn:microsoft.com/office/officeart/2005/8/layout/hList3"/>
    <dgm:cxn modelId="{22F26ED7-A830-4EB6-9977-05BCB6986482}" type="presParOf" srcId="{172A39E2-5EBF-4B00-8BEF-A2FBC8E2AE58}" destId="{D5B247FB-3C29-404B-B2A3-5BBE9DD786B4}" srcOrd="1" destOrd="0" presId="urn:microsoft.com/office/officeart/2005/8/layout/hList3"/>
    <dgm:cxn modelId="{3C8B55A1-69DA-4F2F-84CA-E93F13290854}" type="presParOf" srcId="{172A39E2-5EBF-4B00-8BEF-A2FBC8E2AE58}" destId="{6818F5D7-0B59-487A-878D-501246E62458}" srcOrd="2" destOrd="0" presId="urn:microsoft.com/office/officeart/2005/8/layout/hList3"/>
    <dgm:cxn modelId="{0902D405-9DB7-468B-822D-4796B0770787}" type="presParOf" srcId="{172A39E2-5EBF-4B00-8BEF-A2FBC8E2AE58}" destId="{03032FF7-0FE2-41F2-ACBF-6F342760D90C}" srcOrd="3" destOrd="0" presId="urn:microsoft.com/office/officeart/2005/8/layout/hList3"/>
    <dgm:cxn modelId="{EFCB9D44-1725-4A4E-BEEE-8273A2DFEECF}" type="presParOf" srcId="{F19986AA-2BAA-4850-B1B0-DDDD6D987E07}" destId="{98154355-F3AA-4A26-9C22-95A239522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9C0378-FC3D-4F1E-9DB6-04459787AA83}" type="doc">
      <dgm:prSet loTypeId="urn:microsoft.com/office/officeart/2009/3/layout/FramedTextPicture" loCatId="picture" qsTypeId="urn:microsoft.com/office/officeart/2005/8/quickstyle/simple3" qsCatId="simple" csTypeId="urn:microsoft.com/office/officeart/2005/8/colors/colorful1" csCatId="colorful" phldr="1"/>
      <dgm:spPr/>
      <dgm:t>
        <a:bodyPr/>
        <a:lstStyle/>
        <a:p>
          <a:endParaRPr lang="es-EC"/>
        </a:p>
      </dgm:t>
    </dgm:pt>
    <dgm:pt modelId="{2347E8CB-6C52-45A2-9A56-97D19B3B3873}">
      <dgm:prSet phldrT="[Texto]"/>
      <dgm:spPr/>
      <dgm:t>
        <a:bodyPr/>
        <a:lstStyle/>
        <a:p>
          <a:r>
            <a:rPr lang="es-EC" dirty="0" smtClean="0"/>
            <a:t>MARCOS SINGER ,PATRICIO DONOSO Y ALAN SCHELLER-WOLF utilizaron las encuestas y entrevistas  que contribuyeron con datos acerca de variables tales como gestión organizacional, comercialización y competitividad , y llegaron a las conclusiones reales que; estas serian los pilares fundamentales por los cuales una organización sale a flote tanto en ganancias como en sostenibilidad en el tiempo.</a:t>
          </a:r>
          <a:endParaRPr lang="es-EC" dirty="0"/>
        </a:p>
      </dgm:t>
    </dgm:pt>
    <dgm:pt modelId="{3820CD1E-EDFC-48F2-AABA-FD67F6C1A160}" type="parTrans" cxnId="{202DFB18-7E76-40AA-81DF-2650716D54D3}">
      <dgm:prSet/>
      <dgm:spPr/>
      <dgm:t>
        <a:bodyPr/>
        <a:lstStyle/>
        <a:p>
          <a:endParaRPr lang="es-EC"/>
        </a:p>
      </dgm:t>
    </dgm:pt>
    <dgm:pt modelId="{88809E6F-C12B-4274-9A0B-472B79792755}" type="sibTrans" cxnId="{202DFB18-7E76-40AA-81DF-2650716D54D3}">
      <dgm:prSet/>
      <dgm:spPr/>
      <dgm:t>
        <a:bodyPr/>
        <a:lstStyle/>
        <a:p>
          <a:endParaRPr lang="es-EC"/>
        </a:p>
      </dgm:t>
    </dgm:pt>
    <dgm:pt modelId="{63D0F15F-BD9C-4E78-941C-2D911107DB99}" type="pres">
      <dgm:prSet presAssocID="{A49C0378-FC3D-4F1E-9DB6-04459787AA83}" presName="Name0" presStyleCnt="0">
        <dgm:presLayoutVars>
          <dgm:chMax/>
          <dgm:chPref/>
          <dgm:dir/>
        </dgm:presLayoutVars>
      </dgm:prSet>
      <dgm:spPr/>
      <dgm:t>
        <a:bodyPr/>
        <a:lstStyle/>
        <a:p>
          <a:endParaRPr lang="es-EC"/>
        </a:p>
      </dgm:t>
    </dgm:pt>
    <dgm:pt modelId="{86A3F2BB-247A-48FD-AC79-CFD58E18A880}" type="pres">
      <dgm:prSet presAssocID="{2347E8CB-6C52-45A2-9A56-97D19B3B3873}" presName="composite" presStyleCnt="0">
        <dgm:presLayoutVars>
          <dgm:chMax/>
          <dgm:chPref/>
        </dgm:presLayoutVars>
      </dgm:prSet>
      <dgm:spPr/>
    </dgm:pt>
    <dgm:pt modelId="{9EAF9B84-0DE7-406E-BD1E-02EC4C21EFBB}" type="pres">
      <dgm:prSet presAssocID="{2347E8CB-6C52-45A2-9A56-97D19B3B3873}" presName="Image" presStyleLbl="bgImgPlace1" presStyleIdx="0" presStyleCnt="1" custScaleX="81668" custScaleY="84781"/>
      <dgm:spPr>
        <a:blipFill rotWithShape="1">
          <a:blip xmlns:r="http://schemas.openxmlformats.org/officeDocument/2006/relationships" r:embed="rId1"/>
          <a:stretch>
            <a:fillRect/>
          </a:stretch>
        </a:blipFill>
      </dgm:spPr>
      <dgm:t>
        <a:bodyPr/>
        <a:lstStyle/>
        <a:p>
          <a:endParaRPr lang="es-EC"/>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958811E-4A73-4F31-BD4D-22EB6D8B497E}" type="pres">
      <dgm:prSet presAssocID="{2347E8CB-6C52-45A2-9A56-97D19B3B3873}" presName="ParentText" presStyleLbl="revTx" presStyleIdx="0" presStyleCnt="1">
        <dgm:presLayoutVars>
          <dgm:chMax val="0"/>
          <dgm:chPref val="0"/>
          <dgm:bulletEnabled val="1"/>
        </dgm:presLayoutVars>
      </dgm:prSet>
      <dgm:spPr/>
      <dgm:t>
        <a:bodyPr/>
        <a:lstStyle/>
        <a:p>
          <a:endParaRPr lang="es-EC"/>
        </a:p>
      </dgm:t>
    </dgm:pt>
    <dgm:pt modelId="{004FED42-4FBB-481B-B308-64257F52FE8B}" type="pres">
      <dgm:prSet presAssocID="{2347E8CB-6C52-45A2-9A56-97D19B3B3873}" presName="tlFrame" presStyleLbl="node1" presStyleIdx="0" presStyleCnt="4"/>
      <dgm:spPr/>
    </dgm:pt>
    <dgm:pt modelId="{14F77096-B29C-45F1-ACE5-E79AAF7655A5}" type="pres">
      <dgm:prSet presAssocID="{2347E8CB-6C52-45A2-9A56-97D19B3B3873}" presName="trFrame" presStyleLbl="node1" presStyleIdx="1" presStyleCnt="4"/>
      <dgm:spPr/>
    </dgm:pt>
    <dgm:pt modelId="{2968E2CB-B808-4AC5-8947-78BFC396B566}" type="pres">
      <dgm:prSet presAssocID="{2347E8CB-6C52-45A2-9A56-97D19B3B3873}" presName="blFrame" presStyleLbl="node1" presStyleIdx="2" presStyleCnt="4"/>
      <dgm:spPr/>
    </dgm:pt>
    <dgm:pt modelId="{0977BC39-BA8F-4F1C-814F-1D71CE917286}" type="pres">
      <dgm:prSet presAssocID="{2347E8CB-6C52-45A2-9A56-97D19B3B3873}" presName="brFrame" presStyleLbl="node1" presStyleIdx="3" presStyleCnt="4"/>
      <dgm:spPr/>
    </dgm:pt>
  </dgm:ptLst>
  <dgm:cxnLst>
    <dgm:cxn modelId="{202DFB18-7E76-40AA-81DF-2650716D54D3}" srcId="{A49C0378-FC3D-4F1E-9DB6-04459787AA83}" destId="{2347E8CB-6C52-45A2-9A56-97D19B3B3873}" srcOrd="0" destOrd="0" parTransId="{3820CD1E-EDFC-48F2-AABA-FD67F6C1A160}" sibTransId="{88809E6F-C12B-4274-9A0B-472B79792755}"/>
    <dgm:cxn modelId="{00A04EA8-0784-4ADC-8E10-9CACEC143075}" type="presOf" srcId="{A49C0378-FC3D-4F1E-9DB6-04459787AA83}" destId="{63D0F15F-BD9C-4E78-941C-2D911107DB99}" srcOrd="0" destOrd="0" presId="urn:microsoft.com/office/officeart/2009/3/layout/FramedTextPicture"/>
    <dgm:cxn modelId="{A9AF5DF5-A38D-4A36-A679-26CB740A3612}" type="presOf" srcId="{2347E8CB-6C52-45A2-9A56-97D19B3B3873}" destId="{9958811E-4A73-4F31-BD4D-22EB6D8B497E}" srcOrd="0" destOrd="0" presId="urn:microsoft.com/office/officeart/2009/3/layout/FramedTextPicture"/>
    <dgm:cxn modelId="{64C0FCCE-4FEE-4DAE-938D-771AFB485AA6}" type="presParOf" srcId="{63D0F15F-BD9C-4E78-941C-2D911107DB99}" destId="{86A3F2BB-247A-48FD-AC79-CFD58E18A880}" srcOrd="0" destOrd="0" presId="urn:microsoft.com/office/officeart/2009/3/layout/FramedTextPicture"/>
    <dgm:cxn modelId="{11DA8298-F369-435A-B184-00D2103A79D3}" type="presParOf" srcId="{86A3F2BB-247A-48FD-AC79-CFD58E18A880}" destId="{9EAF9B84-0DE7-406E-BD1E-02EC4C21EFBB}" srcOrd="0" destOrd="0" presId="urn:microsoft.com/office/officeart/2009/3/layout/FramedTextPicture"/>
    <dgm:cxn modelId="{96870A9D-950F-4A54-9367-C91477474996}" type="presParOf" srcId="{86A3F2BB-247A-48FD-AC79-CFD58E18A880}" destId="{9958811E-4A73-4F31-BD4D-22EB6D8B497E}" srcOrd="1" destOrd="0" presId="urn:microsoft.com/office/officeart/2009/3/layout/FramedTextPicture"/>
    <dgm:cxn modelId="{31C95A81-B042-4293-A972-74B34603B26D}" type="presParOf" srcId="{86A3F2BB-247A-48FD-AC79-CFD58E18A880}" destId="{004FED42-4FBB-481B-B308-64257F52FE8B}" srcOrd="2" destOrd="0" presId="urn:microsoft.com/office/officeart/2009/3/layout/FramedTextPicture"/>
    <dgm:cxn modelId="{CE6E04C6-F62D-43FE-B4E9-F460DCF80474}" type="presParOf" srcId="{86A3F2BB-247A-48FD-AC79-CFD58E18A880}" destId="{14F77096-B29C-45F1-ACE5-E79AAF7655A5}" srcOrd="3" destOrd="0" presId="urn:microsoft.com/office/officeart/2009/3/layout/FramedTextPicture"/>
    <dgm:cxn modelId="{5999F4E3-107C-4DF5-AD81-CB3C0480FA8B}" type="presParOf" srcId="{86A3F2BB-247A-48FD-AC79-CFD58E18A880}" destId="{2968E2CB-B808-4AC5-8947-78BFC396B566}" srcOrd="4" destOrd="0" presId="urn:microsoft.com/office/officeart/2009/3/layout/FramedTextPicture"/>
    <dgm:cxn modelId="{BB5374A1-6387-4AFE-AABD-805C631C1EE0}" type="presParOf" srcId="{86A3F2BB-247A-48FD-AC79-CFD58E18A880}" destId="{0977BC39-BA8F-4F1C-814F-1D71CE917286}"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343F46-F2D8-48FA-A5F8-3F488080DE3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5F6C7E3-1602-4434-AE02-E9BD6DFC9203}">
      <dgm:prSet phldrT="[Texto]"/>
      <dgm:spPr/>
      <dgm:t>
        <a:bodyPr/>
        <a:lstStyle/>
        <a:p>
          <a:r>
            <a:rPr lang="es-EC" dirty="0" smtClean="0"/>
            <a:t>1</a:t>
          </a:r>
          <a:endParaRPr lang="es-EC" dirty="0"/>
        </a:p>
      </dgm:t>
    </dgm:pt>
    <dgm:pt modelId="{B361306A-DB3C-4AE9-9BB2-3FE354150B85}" type="parTrans" cxnId="{450305CF-99BE-4551-BBE7-F763798FFD57}">
      <dgm:prSet/>
      <dgm:spPr/>
      <dgm:t>
        <a:bodyPr/>
        <a:lstStyle/>
        <a:p>
          <a:endParaRPr lang="es-EC"/>
        </a:p>
      </dgm:t>
    </dgm:pt>
    <dgm:pt modelId="{3B53F8B2-B7A3-424F-BFC5-ACCDD5DFDE66}" type="sibTrans" cxnId="{450305CF-99BE-4551-BBE7-F763798FFD57}">
      <dgm:prSet/>
      <dgm:spPr/>
      <dgm:t>
        <a:bodyPr/>
        <a:lstStyle/>
        <a:p>
          <a:endParaRPr lang="es-EC"/>
        </a:p>
      </dgm:t>
    </dgm:pt>
    <dgm:pt modelId="{43E119B4-7D0E-4710-A67A-D200E80AD71B}">
      <dgm:prSet phldrT="[Texto]"/>
      <dgm:spPr/>
      <dgm:t>
        <a:bodyPr/>
        <a:lstStyle/>
        <a:p>
          <a:r>
            <a:rPr lang="es-EC" dirty="0" smtClean="0"/>
            <a:t>El 83% de las Pymes, cuentan con una estructura organizativa vertical, es decir cuenta en su mapa de procesos con procesos gobernantes, agregadores de valor y los de apoyo. Todos estos se encuentran alineados hacia los objetivos empresariales de atención oportuna al cliente, logrando de esta manera mantener una sinergia entre todas las áreas relacionadas a la atención al cliente. Si bien esto administrativamente es efectivo, los resultados dan cuenta que nuevamente la teoría de las restricciones no está siendo aplicada en su totalidad, porque no se evidencia que el valor agregado para el cliente sea generado a lo largo de la cadena logística.</a:t>
          </a:r>
          <a:endParaRPr lang="es-EC" dirty="0"/>
        </a:p>
      </dgm:t>
    </dgm:pt>
    <dgm:pt modelId="{25A35C00-537F-4AAC-B506-13579CF1FE05}" type="parTrans" cxnId="{389A107A-BCA8-4679-8737-FEA7C4D0BA39}">
      <dgm:prSet/>
      <dgm:spPr/>
      <dgm:t>
        <a:bodyPr/>
        <a:lstStyle/>
        <a:p>
          <a:endParaRPr lang="es-EC"/>
        </a:p>
      </dgm:t>
    </dgm:pt>
    <dgm:pt modelId="{24A1C7FA-861F-4090-AB21-298B98BBE26E}" type="sibTrans" cxnId="{389A107A-BCA8-4679-8737-FEA7C4D0BA39}">
      <dgm:prSet/>
      <dgm:spPr/>
      <dgm:t>
        <a:bodyPr/>
        <a:lstStyle/>
        <a:p>
          <a:endParaRPr lang="es-EC"/>
        </a:p>
      </dgm:t>
    </dgm:pt>
    <dgm:pt modelId="{17984D00-AB3D-480A-A5DB-6CA8AF853710}">
      <dgm:prSet phldrT="[Texto]"/>
      <dgm:spPr/>
      <dgm:t>
        <a:bodyPr/>
        <a:lstStyle/>
        <a:p>
          <a:r>
            <a:rPr lang="es-EC" dirty="0" smtClean="0"/>
            <a:t>2</a:t>
          </a:r>
          <a:endParaRPr lang="es-EC" dirty="0"/>
        </a:p>
      </dgm:t>
    </dgm:pt>
    <dgm:pt modelId="{41B8679F-BC45-4DEE-B6AB-6647C3B35B8B}" type="parTrans" cxnId="{34991836-9A51-47AA-B3D6-79FD7D2FE6AA}">
      <dgm:prSet/>
      <dgm:spPr/>
      <dgm:t>
        <a:bodyPr/>
        <a:lstStyle/>
        <a:p>
          <a:endParaRPr lang="es-EC"/>
        </a:p>
      </dgm:t>
    </dgm:pt>
    <dgm:pt modelId="{DD7DB08C-C026-40F3-8334-4FF235195F3A}" type="sibTrans" cxnId="{34991836-9A51-47AA-B3D6-79FD7D2FE6AA}">
      <dgm:prSet/>
      <dgm:spPr/>
      <dgm:t>
        <a:bodyPr/>
        <a:lstStyle/>
        <a:p>
          <a:endParaRPr lang="es-EC"/>
        </a:p>
      </dgm:t>
    </dgm:pt>
    <dgm:pt modelId="{E10D6F2A-0F5C-45FB-BA14-EC3C89EB382E}">
      <dgm:prSet phldrT="[Texto]"/>
      <dgm:spPr/>
      <dgm:t>
        <a:bodyPr/>
        <a:lstStyle/>
        <a:p>
          <a:r>
            <a:rPr lang="es-EC" dirty="0" smtClean="0"/>
            <a:t>Las empresas Pymes, muestran que en un 83% de las empresas cuentan de aplicación de los manuales de procedimientos; a pesar de la gran mayoría de la Pymes encuestadas cuentan con algún tipo de proceso a la gestión logística de distribución, no siempre son bien aplicados, por lo que sus ventas se ven perjudicadas.</a:t>
          </a:r>
          <a:endParaRPr lang="es-EC" dirty="0"/>
        </a:p>
      </dgm:t>
    </dgm:pt>
    <dgm:pt modelId="{91C2A251-1068-4145-AA98-DCE145E9CC8A}" type="parTrans" cxnId="{04308758-5ABD-4276-BFA1-0C73ED7AB049}">
      <dgm:prSet/>
      <dgm:spPr/>
      <dgm:t>
        <a:bodyPr/>
        <a:lstStyle/>
        <a:p>
          <a:endParaRPr lang="es-EC"/>
        </a:p>
      </dgm:t>
    </dgm:pt>
    <dgm:pt modelId="{D3076E6C-92E8-4619-BBAF-208BBF001B78}" type="sibTrans" cxnId="{04308758-5ABD-4276-BFA1-0C73ED7AB049}">
      <dgm:prSet/>
      <dgm:spPr/>
      <dgm:t>
        <a:bodyPr/>
        <a:lstStyle/>
        <a:p>
          <a:endParaRPr lang="es-EC"/>
        </a:p>
      </dgm:t>
    </dgm:pt>
    <dgm:pt modelId="{B4BB0327-9005-419D-A424-878AEAA2547B}">
      <dgm:prSet phldrT="[Texto]"/>
      <dgm:spPr/>
      <dgm:t>
        <a:bodyPr/>
        <a:lstStyle/>
        <a:p>
          <a:r>
            <a:rPr lang="es-EC" dirty="0" smtClean="0"/>
            <a:t>3</a:t>
          </a:r>
          <a:endParaRPr lang="es-EC" dirty="0"/>
        </a:p>
      </dgm:t>
    </dgm:pt>
    <dgm:pt modelId="{83563834-2FB6-4426-985A-5F43BC4EAF6B}" type="parTrans" cxnId="{D98A4713-61FE-4FFC-B09D-5A3E1323ADE6}">
      <dgm:prSet/>
      <dgm:spPr/>
      <dgm:t>
        <a:bodyPr/>
        <a:lstStyle/>
        <a:p>
          <a:endParaRPr lang="es-EC"/>
        </a:p>
      </dgm:t>
    </dgm:pt>
    <dgm:pt modelId="{546275CE-64E8-455F-9E43-03CDA948343A}" type="sibTrans" cxnId="{D98A4713-61FE-4FFC-B09D-5A3E1323ADE6}">
      <dgm:prSet/>
      <dgm:spPr/>
      <dgm:t>
        <a:bodyPr/>
        <a:lstStyle/>
        <a:p>
          <a:endParaRPr lang="es-EC"/>
        </a:p>
      </dgm:t>
    </dgm:pt>
    <dgm:pt modelId="{E6D6E33E-FA5C-4A7D-A29C-E68A67651655}">
      <dgm:prSet phldrT="[Texto]"/>
      <dgm:spPr/>
      <dgm:t>
        <a:bodyPr/>
        <a:lstStyle/>
        <a:p>
          <a:r>
            <a:rPr lang="es-EC" dirty="0" smtClean="0"/>
            <a:t>En cuanto al tipo de la infraestructura arrojó resultados  variados, siendo la más representativa el 50% con una infraestructura buena, frente a los demás porcentajes; creando un canal que permitirá generar mayores posibilidades de crecimiento e introducción hacía en cliente final del producto </a:t>
          </a:r>
          <a:endParaRPr lang="es-EC" dirty="0"/>
        </a:p>
      </dgm:t>
    </dgm:pt>
    <dgm:pt modelId="{6FA88DDE-31C8-4A82-9A17-24D72388AB0A}" type="parTrans" cxnId="{9F8EDD81-0A90-4A9F-A2C5-1EA2DE900680}">
      <dgm:prSet/>
      <dgm:spPr/>
      <dgm:t>
        <a:bodyPr/>
        <a:lstStyle/>
        <a:p>
          <a:endParaRPr lang="es-EC"/>
        </a:p>
      </dgm:t>
    </dgm:pt>
    <dgm:pt modelId="{A52381F7-8855-41B8-89C1-A849FE6C9266}" type="sibTrans" cxnId="{9F8EDD81-0A90-4A9F-A2C5-1EA2DE900680}">
      <dgm:prSet/>
      <dgm:spPr/>
      <dgm:t>
        <a:bodyPr/>
        <a:lstStyle/>
        <a:p>
          <a:endParaRPr lang="es-EC"/>
        </a:p>
      </dgm:t>
    </dgm:pt>
    <dgm:pt modelId="{D47A8125-2A3F-4FD3-A9A8-E6EDBD30E8F5}" type="pres">
      <dgm:prSet presAssocID="{3B343F46-F2D8-48FA-A5F8-3F488080DE31}" presName="linearFlow" presStyleCnt="0">
        <dgm:presLayoutVars>
          <dgm:dir/>
          <dgm:animLvl val="lvl"/>
          <dgm:resizeHandles val="exact"/>
        </dgm:presLayoutVars>
      </dgm:prSet>
      <dgm:spPr/>
      <dgm:t>
        <a:bodyPr/>
        <a:lstStyle/>
        <a:p>
          <a:endParaRPr lang="es-EC"/>
        </a:p>
      </dgm:t>
    </dgm:pt>
    <dgm:pt modelId="{D06C19BD-30C5-424F-AF18-F40B97A368E2}" type="pres">
      <dgm:prSet presAssocID="{05F6C7E3-1602-4434-AE02-E9BD6DFC9203}" presName="composite" presStyleCnt="0"/>
      <dgm:spPr/>
    </dgm:pt>
    <dgm:pt modelId="{048CA8BD-16C6-40A4-8637-A2CC8D7EB6BB}" type="pres">
      <dgm:prSet presAssocID="{05F6C7E3-1602-4434-AE02-E9BD6DFC9203}" presName="parentText" presStyleLbl="alignNode1" presStyleIdx="0" presStyleCnt="3">
        <dgm:presLayoutVars>
          <dgm:chMax val="1"/>
          <dgm:bulletEnabled val="1"/>
        </dgm:presLayoutVars>
      </dgm:prSet>
      <dgm:spPr/>
      <dgm:t>
        <a:bodyPr/>
        <a:lstStyle/>
        <a:p>
          <a:endParaRPr lang="es-EC"/>
        </a:p>
      </dgm:t>
    </dgm:pt>
    <dgm:pt modelId="{C2352440-7BFC-4A4B-8ECD-C25F4D2884B4}" type="pres">
      <dgm:prSet presAssocID="{05F6C7E3-1602-4434-AE02-E9BD6DFC9203}" presName="descendantText" presStyleLbl="alignAcc1" presStyleIdx="0" presStyleCnt="3">
        <dgm:presLayoutVars>
          <dgm:bulletEnabled val="1"/>
        </dgm:presLayoutVars>
      </dgm:prSet>
      <dgm:spPr/>
      <dgm:t>
        <a:bodyPr/>
        <a:lstStyle/>
        <a:p>
          <a:endParaRPr lang="es-EC"/>
        </a:p>
      </dgm:t>
    </dgm:pt>
    <dgm:pt modelId="{8ADE9AB4-D137-4F28-B1B3-13D51847581C}" type="pres">
      <dgm:prSet presAssocID="{3B53F8B2-B7A3-424F-BFC5-ACCDD5DFDE66}" presName="sp" presStyleCnt="0"/>
      <dgm:spPr/>
    </dgm:pt>
    <dgm:pt modelId="{DC0028C6-EEA6-4C57-B15C-4971B158F72F}" type="pres">
      <dgm:prSet presAssocID="{17984D00-AB3D-480A-A5DB-6CA8AF853710}" presName="composite" presStyleCnt="0"/>
      <dgm:spPr/>
    </dgm:pt>
    <dgm:pt modelId="{DB20702C-F1E9-4B53-B15C-174B3002F08A}" type="pres">
      <dgm:prSet presAssocID="{17984D00-AB3D-480A-A5DB-6CA8AF853710}" presName="parentText" presStyleLbl="alignNode1" presStyleIdx="1" presStyleCnt="3">
        <dgm:presLayoutVars>
          <dgm:chMax val="1"/>
          <dgm:bulletEnabled val="1"/>
        </dgm:presLayoutVars>
      </dgm:prSet>
      <dgm:spPr/>
      <dgm:t>
        <a:bodyPr/>
        <a:lstStyle/>
        <a:p>
          <a:endParaRPr lang="es-EC"/>
        </a:p>
      </dgm:t>
    </dgm:pt>
    <dgm:pt modelId="{B05D509F-8223-45D1-892B-CA562DD04928}" type="pres">
      <dgm:prSet presAssocID="{17984D00-AB3D-480A-A5DB-6CA8AF853710}" presName="descendantText" presStyleLbl="alignAcc1" presStyleIdx="1" presStyleCnt="3">
        <dgm:presLayoutVars>
          <dgm:bulletEnabled val="1"/>
        </dgm:presLayoutVars>
      </dgm:prSet>
      <dgm:spPr/>
      <dgm:t>
        <a:bodyPr/>
        <a:lstStyle/>
        <a:p>
          <a:endParaRPr lang="es-EC"/>
        </a:p>
      </dgm:t>
    </dgm:pt>
    <dgm:pt modelId="{71E4CE1C-D260-4B29-9653-C92D0E95141F}" type="pres">
      <dgm:prSet presAssocID="{DD7DB08C-C026-40F3-8334-4FF235195F3A}" presName="sp" presStyleCnt="0"/>
      <dgm:spPr/>
    </dgm:pt>
    <dgm:pt modelId="{36228191-2FC8-412A-AF39-90F603A4D670}" type="pres">
      <dgm:prSet presAssocID="{B4BB0327-9005-419D-A424-878AEAA2547B}" presName="composite" presStyleCnt="0"/>
      <dgm:spPr/>
    </dgm:pt>
    <dgm:pt modelId="{2F5C4A8A-1499-4431-811C-452DCA06D051}" type="pres">
      <dgm:prSet presAssocID="{B4BB0327-9005-419D-A424-878AEAA2547B}" presName="parentText" presStyleLbl="alignNode1" presStyleIdx="2" presStyleCnt="3">
        <dgm:presLayoutVars>
          <dgm:chMax val="1"/>
          <dgm:bulletEnabled val="1"/>
        </dgm:presLayoutVars>
      </dgm:prSet>
      <dgm:spPr/>
      <dgm:t>
        <a:bodyPr/>
        <a:lstStyle/>
        <a:p>
          <a:endParaRPr lang="es-EC"/>
        </a:p>
      </dgm:t>
    </dgm:pt>
    <dgm:pt modelId="{DE4E1931-F503-4F5F-8808-FB05A57FE67C}" type="pres">
      <dgm:prSet presAssocID="{B4BB0327-9005-419D-A424-878AEAA2547B}" presName="descendantText" presStyleLbl="alignAcc1" presStyleIdx="2" presStyleCnt="3">
        <dgm:presLayoutVars>
          <dgm:bulletEnabled val="1"/>
        </dgm:presLayoutVars>
      </dgm:prSet>
      <dgm:spPr/>
      <dgm:t>
        <a:bodyPr/>
        <a:lstStyle/>
        <a:p>
          <a:endParaRPr lang="es-EC"/>
        </a:p>
      </dgm:t>
    </dgm:pt>
  </dgm:ptLst>
  <dgm:cxnLst>
    <dgm:cxn modelId="{389A107A-BCA8-4679-8737-FEA7C4D0BA39}" srcId="{05F6C7E3-1602-4434-AE02-E9BD6DFC9203}" destId="{43E119B4-7D0E-4710-A67A-D200E80AD71B}" srcOrd="0" destOrd="0" parTransId="{25A35C00-537F-4AAC-B506-13579CF1FE05}" sibTransId="{24A1C7FA-861F-4090-AB21-298B98BBE26E}"/>
    <dgm:cxn modelId="{450305CF-99BE-4551-BBE7-F763798FFD57}" srcId="{3B343F46-F2D8-48FA-A5F8-3F488080DE31}" destId="{05F6C7E3-1602-4434-AE02-E9BD6DFC9203}" srcOrd="0" destOrd="0" parTransId="{B361306A-DB3C-4AE9-9BB2-3FE354150B85}" sibTransId="{3B53F8B2-B7A3-424F-BFC5-ACCDD5DFDE66}"/>
    <dgm:cxn modelId="{49ACF429-BAB0-4168-9AE2-D07BF27E6876}" type="presOf" srcId="{E10D6F2A-0F5C-45FB-BA14-EC3C89EB382E}" destId="{B05D509F-8223-45D1-892B-CA562DD04928}" srcOrd="0" destOrd="0" presId="urn:microsoft.com/office/officeart/2005/8/layout/chevron2"/>
    <dgm:cxn modelId="{7B5806AF-65E4-44F5-9340-66FF35C9E479}" type="presOf" srcId="{3B343F46-F2D8-48FA-A5F8-3F488080DE31}" destId="{D47A8125-2A3F-4FD3-A9A8-E6EDBD30E8F5}" srcOrd="0" destOrd="0" presId="urn:microsoft.com/office/officeart/2005/8/layout/chevron2"/>
    <dgm:cxn modelId="{8F8382C6-2F5F-4047-9200-933D1DFBF8D0}" type="presOf" srcId="{17984D00-AB3D-480A-A5DB-6CA8AF853710}" destId="{DB20702C-F1E9-4B53-B15C-174B3002F08A}" srcOrd="0" destOrd="0" presId="urn:microsoft.com/office/officeart/2005/8/layout/chevron2"/>
    <dgm:cxn modelId="{0C74B4AF-4000-4A3D-AC03-BD2B56346F97}" type="presOf" srcId="{E6D6E33E-FA5C-4A7D-A29C-E68A67651655}" destId="{DE4E1931-F503-4F5F-8808-FB05A57FE67C}" srcOrd="0" destOrd="0" presId="urn:microsoft.com/office/officeart/2005/8/layout/chevron2"/>
    <dgm:cxn modelId="{8EC919DD-1E2E-4794-9B3F-14E25F8D064F}" type="presOf" srcId="{05F6C7E3-1602-4434-AE02-E9BD6DFC9203}" destId="{048CA8BD-16C6-40A4-8637-A2CC8D7EB6BB}" srcOrd="0" destOrd="0" presId="urn:microsoft.com/office/officeart/2005/8/layout/chevron2"/>
    <dgm:cxn modelId="{9F8EDD81-0A90-4A9F-A2C5-1EA2DE900680}" srcId="{B4BB0327-9005-419D-A424-878AEAA2547B}" destId="{E6D6E33E-FA5C-4A7D-A29C-E68A67651655}" srcOrd="0" destOrd="0" parTransId="{6FA88DDE-31C8-4A82-9A17-24D72388AB0A}" sibTransId="{A52381F7-8855-41B8-89C1-A849FE6C9266}"/>
    <dgm:cxn modelId="{4B02D837-8478-4CD4-AFFE-9CD9F17EF7B0}" type="presOf" srcId="{43E119B4-7D0E-4710-A67A-D200E80AD71B}" destId="{C2352440-7BFC-4A4B-8ECD-C25F4D2884B4}" srcOrd="0" destOrd="0" presId="urn:microsoft.com/office/officeart/2005/8/layout/chevron2"/>
    <dgm:cxn modelId="{FC4F76C2-0A17-48EA-9A5D-AD5EE43A52B1}" type="presOf" srcId="{B4BB0327-9005-419D-A424-878AEAA2547B}" destId="{2F5C4A8A-1499-4431-811C-452DCA06D051}" srcOrd="0" destOrd="0" presId="urn:microsoft.com/office/officeart/2005/8/layout/chevron2"/>
    <dgm:cxn modelId="{04308758-5ABD-4276-BFA1-0C73ED7AB049}" srcId="{17984D00-AB3D-480A-A5DB-6CA8AF853710}" destId="{E10D6F2A-0F5C-45FB-BA14-EC3C89EB382E}" srcOrd="0" destOrd="0" parTransId="{91C2A251-1068-4145-AA98-DCE145E9CC8A}" sibTransId="{D3076E6C-92E8-4619-BBAF-208BBF001B78}"/>
    <dgm:cxn modelId="{D98A4713-61FE-4FFC-B09D-5A3E1323ADE6}" srcId="{3B343F46-F2D8-48FA-A5F8-3F488080DE31}" destId="{B4BB0327-9005-419D-A424-878AEAA2547B}" srcOrd="2" destOrd="0" parTransId="{83563834-2FB6-4426-985A-5F43BC4EAF6B}" sibTransId="{546275CE-64E8-455F-9E43-03CDA948343A}"/>
    <dgm:cxn modelId="{34991836-9A51-47AA-B3D6-79FD7D2FE6AA}" srcId="{3B343F46-F2D8-48FA-A5F8-3F488080DE31}" destId="{17984D00-AB3D-480A-A5DB-6CA8AF853710}" srcOrd="1" destOrd="0" parTransId="{41B8679F-BC45-4DEE-B6AB-6647C3B35B8B}" sibTransId="{DD7DB08C-C026-40F3-8334-4FF235195F3A}"/>
    <dgm:cxn modelId="{08EC77BD-6BF0-4C09-A0BC-54BDD91E79F4}" type="presParOf" srcId="{D47A8125-2A3F-4FD3-A9A8-E6EDBD30E8F5}" destId="{D06C19BD-30C5-424F-AF18-F40B97A368E2}" srcOrd="0" destOrd="0" presId="urn:microsoft.com/office/officeart/2005/8/layout/chevron2"/>
    <dgm:cxn modelId="{CDB09623-C7BE-4AF9-916F-D1689C3B2DCA}" type="presParOf" srcId="{D06C19BD-30C5-424F-AF18-F40B97A368E2}" destId="{048CA8BD-16C6-40A4-8637-A2CC8D7EB6BB}" srcOrd="0" destOrd="0" presId="urn:microsoft.com/office/officeart/2005/8/layout/chevron2"/>
    <dgm:cxn modelId="{532484FC-54E0-444D-BCCA-7A9CDB937584}" type="presParOf" srcId="{D06C19BD-30C5-424F-AF18-F40B97A368E2}" destId="{C2352440-7BFC-4A4B-8ECD-C25F4D2884B4}" srcOrd="1" destOrd="0" presId="urn:microsoft.com/office/officeart/2005/8/layout/chevron2"/>
    <dgm:cxn modelId="{51B12CEC-C56D-4F7C-AB67-1DE772D27CA9}" type="presParOf" srcId="{D47A8125-2A3F-4FD3-A9A8-E6EDBD30E8F5}" destId="{8ADE9AB4-D137-4F28-B1B3-13D51847581C}" srcOrd="1" destOrd="0" presId="urn:microsoft.com/office/officeart/2005/8/layout/chevron2"/>
    <dgm:cxn modelId="{9839AB2A-FA88-4761-9915-BFD606AFE153}" type="presParOf" srcId="{D47A8125-2A3F-4FD3-A9A8-E6EDBD30E8F5}" destId="{DC0028C6-EEA6-4C57-B15C-4971B158F72F}" srcOrd="2" destOrd="0" presId="urn:microsoft.com/office/officeart/2005/8/layout/chevron2"/>
    <dgm:cxn modelId="{F657E323-6539-4E47-807E-1C8DDBD0DD6A}" type="presParOf" srcId="{DC0028C6-EEA6-4C57-B15C-4971B158F72F}" destId="{DB20702C-F1E9-4B53-B15C-174B3002F08A}" srcOrd="0" destOrd="0" presId="urn:microsoft.com/office/officeart/2005/8/layout/chevron2"/>
    <dgm:cxn modelId="{3BA9494C-BD4E-46E4-A232-519C5964EE21}" type="presParOf" srcId="{DC0028C6-EEA6-4C57-B15C-4971B158F72F}" destId="{B05D509F-8223-45D1-892B-CA562DD04928}" srcOrd="1" destOrd="0" presId="urn:microsoft.com/office/officeart/2005/8/layout/chevron2"/>
    <dgm:cxn modelId="{9064B7E0-5FE7-4FD1-B93E-2D66AE233BE4}" type="presParOf" srcId="{D47A8125-2A3F-4FD3-A9A8-E6EDBD30E8F5}" destId="{71E4CE1C-D260-4B29-9653-C92D0E95141F}" srcOrd="3" destOrd="0" presId="urn:microsoft.com/office/officeart/2005/8/layout/chevron2"/>
    <dgm:cxn modelId="{7F88FAFA-CFFE-4693-AC51-AA67CBCD7CCA}" type="presParOf" srcId="{D47A8125-2A3F-4FD3-A9A8-E6EDBD30E8F5}" destId="{36228191-2FC8-412A-AF39-90F603A4D670}" srcOrd="4" destOrd="0" presId="urn:microsoft.com/office/officeart/2005/8/layout/chevron2"/>
    <dgm:cxn modelId="{0C711495-D825-4772-BEB5-1DE7180DA1F8}" type="presParOf" srcId="{36228191-2FC8-412A-AF39-90F603A4D670}" destId="{2F5C4A8A-1499-4431-811C-452DCA06D051}" srcOrd="0" destOrd="0" presId="urn:microsoft.com/office/officeart/2005/8/layout/chevron2"/>
    <dgm:cxn modelId="{CE15EDAE-0412-4363-B20E-DFFA9B6CD998}" type="presParOf" srcId="{36228191-2FC8-412A-AF39-90F603A4D670}" destId="{DE4E1931-F503-4F5F-8808-FB05A57FE6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343F46-F2D8-48FA-A5F8-3F488080DE3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5F6C7E3-1602-4434-AE02-E9BD6DFC9203}">
      <dgm:prSet phldrT="[Texto]"/>
      <dgm:spPr/>
      <dgm:t>
        <a:bodyPr/>
        <a:lstStyle/>
        <a:p>
          <a:r>
            <a:rPr lang="es-EC" dirty="0" smtClean="0"/>
            <a:t>1</a:t>
          </a:r>
          <a:endParaRPr lang="es-EC" dirty="0"/>
        </a:p>
      </dgm:t>
    </dgm:pt>
    <dgm:pt modelId="{B361306A-DB3C-4AE9-9BB2-3FE354150B85}" type="parTrans" cxnId="{450305CF-99BE-4551-BBE7-F763798FFD57}">
      <dgm:prSet/>
      <dgm:spPr/>
      <dgm:t>
        <a:bodyPr/>
        <a:lstStyle/>
        <a:p>
          <a:endParaRPr lang="es-EC"/>
        </a:p>
      </dgm:t>
    </dgm:pt>
    <dgm:pt modelId="{3B53F8B2-B7A3-424F-BFC5-ACCDD5DFDE66}" type="sibTrans" cxnId="{450305CF-99BE-4551-BBE7-F763798FFD57}">
      <dgm:prSet/>
      <dgm:spPr/>
      <dgm:t>
        <a:bodyPr/>
        <a:lstStyle/>
        <a:p>
          <a:endParaRPr lang="es-EC"/>
        </a:p>
      </dgm:t>
    </dgm:pt>
    <dgm:pt modelId="{43E119B4-7D0E-4710-A67A-D200E80AD71B}">
      <dgm:prSet phldrT="[Texto]"/>
      <dgm:spPr/>
      <dgm:t>
        <a:bodyPr/>
        <a:lstStyle/>
        <a:p>
          <a:r>
            <a:rPr lang="es-EC" dirty="0" smtClean="0"/>
            <a:t>El 83% de las Pymes encuestadas poseen un canal de comercialización directo con el cliente, siendo un 40% el canal fabricante-distribuidor, y un 95% de las empresas indica que sus proveedores son locales</a:t>
          </a:r>
          <a:endParaRPr lang="es-EC" dirty="0"/>
        </a:p>
      </dgm:t>
    </dgm:pt>
    <dgm:pt modelId="{25A35C00-537F-4AAC-B506-13579CF1FE05}" type="parTrans" cxnId="{389A107A-BCA8-4679-8737-FEA7C4D0BA39}">
      <dgm:prSet/>
      <dgm:spPr/>
      <dgm:t>
        <a:bodyPr/>
        <a:lstStyle/>
        <a:p>
          <a:endParaRPr lang="es-EC"/>
        </a:p>
      </dgm:t>
    </dgm:pt>
    <dgm:pt modelId="{24A1C7FA-861F-4090-AB21-298B98BBE26E}" type="sibTrans" cxnId="{389A107A-BCA8-4679-8737-FEA7C4D0BA39}">
      <dgm:prSet/>
      <dgm:spPr/>
      <dgm:t>
        <a:bodyPr/>
        <a:lstStyle/>
        <a:p>
          <a:endParaRPr lang="es-EC"/>
        </a:p>
      </dgm:t>
    </dgm:pt>
    <dgm:pt modelId="{17984D00-AB3D-480A-A5DB-6CA8AF853710}">
      <dgm:prSet phldrT="[Texto]"/>
      <dgm:spPr/>
      <dgm:t>
        <a:bodyPr/>
        <a:lstStyle/>
        <a:p>
          <a:r>
            <a:rPr lang="es-EC" dirty="0" smtClean="0"/>
            <a:t>2</a:t>
          </a:r>
          <a:endParaRPr lang="es-EC" dirty="0"/>
        </a:p>
      </dgm:t>
    </dgm:pt>
    <dgm:pt modelId="{41B8679F-BC45-4DEE-B6AB-6647C3B35B8B}" type="parTrans" cxnId="{34991836-9A51-47AA-B3D6-79FD7D2FE6AA}">
      <dgm:prSet/>
      <dgm:spPr/>
      <dgm:t>
        <a:bodyPr/>
        <a:lstStyle/>
        <a:p>
          <a:endParaRPr lang="es-EC"/>
        </a:p>
      </dgm:t>
    </dgm:pt>
    <dgm:pt modelId="{DD7DB08C-C026-40F3-8334-4FF235195F3A}" type="sibTrans" cxnId="{34991836-9A51-47AA-B3D6-79FD7D2FE6AA}">
      <dgm:prSet/>
      <dgm:spPr/>
      <dgm:t>
        <a:bodyPr/>
        <a:lstStyle/>
        <a:p>
          <a:endParaRPr lang="es-EC"/>
        </a:p>
      </dgm:t>
    </dgm:pt>
    <dgm:pt modelId="{E10D6F2A-0F5C-45FB-BA14-EC3C89EB382E}">
      <dgm:prSet phldrT="[Texto]"/>
      <dgm:spPr/>
      <dgm:t>
        <a:bodyPr/>
        <a:lstStyle/>
        <a:p>
          <a:r>
            <a:rPr lang="es-EC" dirty="0" smtClean="0"/>
            <a:t>Los objetivos empresariales de las Pymes encuestadas, establecen mecanismos de comercialización de forma directa al cliente ya, sea como consumidores finales de los implementos de seguridad industrial entregados a mayoristas</a:t>
          </a:r>
          <a:endParaRPr lang="es-EC" dirty="0"/>
        </a:p>
      </dgm:t>
    </dgm:pt>
    <dgm:pt modelId="{91C2A251-1068-4145-AA98-DCE145E9CC8A}" type="parTrans" cxnId="{04308758-5ABD-4276-BFA1-0C73ED7AB049}">
      <dgm:prSet/>
      <dgm:spPr/>
      <dgm:t>
        <a:bodyPr/>
        <a:lstStyle/>
        <a:p>
          <a:endParaRPr lang="es-EC"/>
        </a:p>
      </dgm:t>
    </dgm:pt>
    <dgm:pt modelId="{D3076E6C-92E8-4619-BBAF-208BBF001B78}" type="sibTrans" cxnId="{04308758-5ABD-4276-BFA1-0C73ED7AB049}">
      <dgm:prSet/>
      <dgm:spPr/>
      <dgm:t>
        <a:bodyPr/>
        <a:lstStyle/>
        <a:p>
          <a:endParaRPr lang="es-EC"/>
        </a:p>
      </dgm:t>
    </dgm:pt>
    <dgm:pt modelId="{B4BB0327-9005-419D-A424-878AEAA2547B}">
      <dgm:prSet phldrT="[Texto]"/>
      <dgm:spPr/>
      <dgm:t>
        <a:bodyPr/>
        <a:lstStyle/>
        <a:p>
          <a:r>
            <a:rPr lang="es-EC" dirty="0" smtClean="0"/>
            <a:t>3</a:t>
          </a:r>
          <a:endParaRPr lang="es-EC" dirty="0"/>
        </a:p>
      </dgm:t>
    </dgm:pt>
    <dgm:pt modelId="{83563834-2FB6-4426-985A-5F43BC4EAF6B}" type="parTrans" cxnId="{D98A4713-61FE-4FFC-B09D-5A3E1323ADE6}">
      <dgm:prSet/>
      <dgm:spPr/>
      <dgm:t>
        <a:bodyPr/>
        <a:lstStyle/>
        <a:p>
          <a:endParaRPr lang="es-EC"/>
        </a:p>
      </dgm:t>
    </dgm:pt>
    <dgm:pt modelId="{546275CE-64E8-455F-9E43-03CDA948343A}" type="sibTrans" cxnId="{D98A4713-61FE-4FFC-B09D-5A3E1323ADE6}">
      <dgm:prSet/>
      <dgm:spPr/>
      <dgm:t>
        <a:bodyPr/>
        <a:lstStyle/>
        <a:p>
          <a:endParaRPr lang="es-EC"/>
        </a:p>
      </dgm:t>
    </dgm:pt>
    <dgm:pt modelId="{E6D6E33E-FA5C-4A7D-A29C-E68A67651655}">
      <dgm:prSet phldrT="[Texto]"/>
      <dgm:spPr/>
      <dgm:t>
        <a:bodyPr/>
        <a:lstStyle/>
        <a:p>
          <a:r>
            <a:rPr lang="es-EC" dirty="0" smtClean="0"/>
            <a:t>Las Pymes cuentan en su gran mayoría con los mismos proveedores siendo 95% proveedores locales, de ellos el 67% se encuentran ubicaciones cercanas a sus instalaciones, de los cuales el 100% ofrecen garantía en sus implementos de seguridad. Sin embargo, el factor de diferenciación entre estas empresas se impone por la atención al cliente y el servicio de post venta, estos valores agregados marcan la diferencia en el cliente para decidir sobre la opción de compra.</a:t>
          </a:r>
          <a:endParaRPr lang="es-EC" dirty="0"/>
        </a:p>
      </dgm:t>
    </dgm:pt>
    <dgm:pt modelId="{6FA88DDE-31C8-4A82-9A17-24D72388AB0A}" type="parTrans" cxnId="{9F8EDD81-0A90-4A9F-A2C5-1EA2DE900680}">
      <dgm:prSet/>
      <dgm:spPr/>
      <dgm:t>
        <a:bodyPr/>
        <a:lstStyle/>
        <a:p>
          <a:endParaRPr lang="es-EC"/>
        </a:p>
      </dgm:t>
    </dgm:pt>
    <dgm:pt modelId="{A52381F7-8855-41B8-89C1-A849FE6C9266}" type="sibTrans" cxnId="{9F8EDD81-0A90-4A9F-A2C5-1EA2DE900680}">
      <dgm:prSet/>
      <dgm:spPr/>
      <dgm:t>
        <a:bodyPr/>
        <a:lstStyle/>
        <a:p>
          <a:endParaRPr lang="es-EC"/>
        </a:p>
      </dgm:t>
    </dgm:pt>
    <dgm:pt modelId="{D47A8125-2A3F-4FD3-A9A8-E6EDBD30E8F5}" type="pres">
      <dgm:prSet presAssocID="{3B343F46-F2D8-48FA-A5F8-3F488080DE31}" presName="linearFlow" presStyleCnt="0">
        <dgm:presLayoutVars>
          <dgm:dir/>
          <dgm:animLvl val="lvl"/>
          <dgm:resizeHandles val="exact"/>
        </dgm:presLayoutVars>
      </dgm:prSet>
      <dgm:spPr/>
      <dgm:t>
        <a:bodyPr/>
        <a:lstStyle/>
        <a:p>
          <a:endParaRPr lang="es-EC"/>
        </a:p>
      </dgm:t>
    </dgm:pt>
    <dgm:pt modelId="{D06C19BD-30C5-424F-AF18-F40B97A368E2}" type="pres">
      <dgm:prSet presAssocID="{05F6C7E3-1602-4434-AE02-E9BD6DFC9203}" presName="composite" presStyleCnt="0"/>
      <dgm:spPr/>
    </dgm:pt>
    <dgm:pt modelId="{048CA8BD-16C6-40A4-8637-A2CC8D7EB6BB}" type="pres">
      <dgm:prSet presAssocID="{05F6C7E3-1602-4434-AE02-E9BD6DFC9203}" presName="parentText" presStyleLbl="alignNode1" presStyleIdx="0" presStyleCnt="3">
        <dgm:presLayoutVars>
          <dgm:chMax val="1"/>
          <dgm:bulletEnabled val="1"/>
        </dgm:presLayoutVars>
      </dgm:prSet>
      <dgm:spPr/>
      <dgm:t>
        <a:bodyPr/>
        <a:lstStyle/>
        <a:p>
          <a:endParaRPr lang="es-EC"/>
        </a:p>
      </dgm:t>
    </dgm:pt>
    <dgm:pt modelId="{C2352440-7BFC-4A4B-8ECD-C25F4D2884B4}" type="pres">
      <dgm:prSet presAssocID="{05F6C7E3-1602-4434-AE02-E9BD6DFC9203}" presName="descendantText" presStyleLbl="alignAcc1" presStyleIdx="0" presStyleCnt="3" custLinFactNeighborX="-278" custLinFactNeighborY="-2589">
        <dgm:presLayoutVars>
          <dgm:bulletEnabled val="1"/>
        </dgm:presLayoutVars>
      </dgm:prSet>
      <dgm:spPr/>
      <dgm:t>
        <a:bodyPr/>
        <a:lstStyle/>
        <a:p>
          <a:endParaRPr lang="es-EC"/>
        </a:p>
      </dgm:t>
    </dgm:pt>
    <dgm:pt modelId="{8ADE9AB4-D137-4F28-B1B3-13D51847581C}" type="pres">
      <dgm:prSet presAssocID="{3B53F8B2-B7A3-424F-BFC5-ACCDD5DFDE66}" presName="sp" presStyleCnt="0"/>
      <dgm:spPr/>
    </dgm:pt>
    <dgm:pt modelId="{DC0028C6-EEA6-4C57-B15C-4971B158F72F}" type="pres">
      <dgm:prSet presAssocID="{17984D00-AB3D-480A-A5DB-6CA8AF853710}" presName="composite" presStyleCnt="0"/>
      <dgm:spPr/>
    </dgm:pt>
    <dgm:pt modelId="{DB20702C-F1E9-4B53-B15C-174B3002F08A}" type="pres">
      <dgm:prSet presAssocID="{17984D00-AB3D-480A-A5DB-6CA8AF853710}" presName="parentText" presStyleLbl="alignNode1" presStyleIdx="1" presStyleCnt="3">
        <dgm:presLayoutVars>
          <dgm:chMax val="1"/>
          <dgm:bulletEnabled val="1"/>
        </dgm:presLayoutVars>
      </dgm:prSet>
      <dgm:spPr/>
      <dgm:t>
        <a:bodyPr/>
        <a:lstStyle/>
        <a:p>
          <a:endParaRPr lang="es-EC"/>
        </a:p>
      </dgm:t>
    </dgm:pt>
    <dgm:pt modelId="{B05D509F-8223-45D1-892B-CA562DD04928}" type="pres">
      <dgm:prSet presAssocID="{17984D00-AB3D-480A-A5DB-6CA8AF853710}" presName="descendantText" presStyleLbl="alignAcc1" presStyleIdx="1" presStyleCnt="3">
        <dgm:presLayoutVars>
          <dgm:bulletEnabled val="1"/>
        </dgm:presLayoutVars>
      </dgm:prSet>
      <dgm:spPr/>
      <dgm:t>
        <a:bodyPr/>
        <a:lstStyle/>
        <a:p>
          <a:endParaRPr lang="es-EC"/>
        </a:p>
      </dgm:t>
    </dgm:pt>
    <dgm:pt modelId="{71E4CE1C-D260-4B29-9653-C92D0E95141F}" type="pres">
      <dgm:prSet presAssocID="{DD7DB08C-C026-40F3-8334-4FF235195F3A}" presName="sp" presStyleCnt="0"/>
      <dgm:spPr/>
    </dgm:pt>
    <dgm:pt modelId="{36228191-2FC8-412A-AF39-90F603A4D670}" type="pres">
      <dgm:prSet presAssocID="{B4BB0327-9005-419D-A424-878AEAA2547B}" presName="composite" presStyleCnt="0"/>
      <dgm:spPr/>
    </dgm:pt>
    <dgm:pt modelId="{2F5C4A8A-1499-4431-811C-452DCA06D051}" type="pres">
      <dgm:prSet presAssocID="{B4BB0327-9005-419D-A424-878AEAA2547B}" presName="parentText" presStyleLbl="alignNode1" presStyleIdx="2" presStyleCnt="3">
        <dgm:presLayoutVars>
          <dgm:chMax val="1"/>
          <dgm:bulletEnabled val="1"/>
        </dgm:presLayoutVars>
      </dgm:prSet>
      <dgm:spPr/>
      <dgm:t>
        <a:bodyPr/>
        <a:lstStyle/>
        <a:p>
          <a:endParaRPr lang="es-EC"/>
        </a:p>
      </dgm:t>
    </dgm:pt>
    <dgm:pt modelId="{DE4E1931-F503-4F5F-8808-FB05A57FE67C}" type="pres">
      <dgm:prSet presAssocID="{B4BB0327-9005-419D-A424-878AEAA2547B}" presName="descendantText" presStyleLbl="alignAcc1" presStyleIdx="2" presStyleCnt="3">
        <dgm:presLayoutVars>
          <dgm:bulletEnabled val="1"/>
        </dgm:presLayoutVars>
      </dgm:prSet>
      <dgm:spPr/>
      <dgm:t>
        <a:bodyPr/>
        <a:lstStyle/>
        <a:p>
          <a:endParaRPr lang="es-EC"/>
        </a:p>
      </dgm:t>
    </dgm:pt>
  </dgm:ptLst>
  <dgm:cxnLst>
    <dgm:cxn modelId="{389A107A-BCA8-4679-8737-FEA7C4D0BA39}" srcId="{05F6C7E3-1602-4434-AE02-E9BD6DFC9203}" destId="{43E119B4-7D0E-4710-A67A-D200E80AD71B}" srcOrd="0" destOrd="0" parTransId="{25A35C00-537F-4AAC-B506-13579CF1FE05}" sibTransId="{24A1C7FA-861F-4090-AB21-298B98BBE26E}"/>
    <dgm:cxn modelId="{450305CF-99BE-4551-BBE7-F763798FFD57}" srcId="{3B343F46-F2D8-48FA-A5F8-3F488080DE31}" destId="{05F6C7E3-1602-4434-AE02-E9BD6DFC9203}" srcOrd="0" destOrd="0" parTransId="{B361306A-DB3C-4AE9-9BB2-3FE354150B85}" sibTransId="{3B53F8B2-B7A3-424F-BFC5-ACCDD5DFDE66}"/>
    <dgm:cxn modelId="{9F8EDD81-0A90-4A9F-A2C5-1EA2DE900680}" srcId="{B4BB0327-9005-419D-A424-878AEAA2547B}" destId="{E6D6E33E-FA5C-4A7D-A29C-E68A67651655}" srcOrd="0" destOrd="0" parTransId="{6FA88DDE-31C8-4A82-9A17-24D72388AB0A}" sibTransId="{A52381F7-8855-41B8-89C1-A849FE6C9266}"/>
    <dgm:cxn modelId="{04308758-5ABD-4276-BFA1-0C73ED7AB049}" srcId="{17984D00-AB3D-480A-A5DB-6CA8AF853710}" destId="{E10D6F2A-0F5C-45FB-BA14-EC3C89EB382E}" srcOrd="0" destOrd="0" parTransId="{91C2A251-1068-4145-AA98-DCE145E9CC8A}" sibTransId="{D3076E6C-92E8-4619-BBAF-208BBF001B78}"/>
    <dgm:cxn modelId="{84ED6826-92C0-40E9-9DBC-24D68DE2777B}" type="presOf" srcId="{43E119B4-7D0E-4710-A67A-D200E80AD71B}" destId="{C2352440-7BFC-4A4B-8ECD-C25F4D2884B4}" srcOrd="0" destOrd="0" presId="urn:microsoft.com/office/officeart/2005/8/layout/chevron2"/>
    <dgm:cxn modelId="{FA4DB085-093B-4797-8774-91C7B38C8BBC}" type="presOf" srcId="{E6D6E33E-FA5C-4A7D-A29C-E68A67651655}" destId="{DE4E1931-F503-4F5F-8808-FB05A57FE67C}" srcOrd="0" destOrd="0" presId="urn:microsoft.com/office/officeart/2005/8/layout/chevron2"/>
    <dgm:cxn modelId="{D98A4713-61FE-4FFC-B09D-5A3E1323ADE6}" srcId="{3B343F46-F2D8-48FA-A5F8-3F488080DE31}" destId="{B4BB0327-9005-419D-A424-878AEAA2547B}" srcOrd="2" destOrd="0" parTransId="{83563834-2FB6-4426-985A-5F43BC4EAF6B}" sibTransId="{546275CE-64E8-455F-9E43-03CDA948343A}"/>
    <dgm:cxn modelId="{3E947BB3-A680-455B-8D75-CBFD88502989}" type="presOf" srcId="{05F6C7E3-1602-4434-AE02-E9BD6DFC9203}" destId="{048CA8BD-16C6-40A4-8637-A2CC8D7EB6BB}" srcOrd="0" destOrd="0" presId="urn:microsoft.com/office/officeart/2005/8/layout/chevron2"/>
    <dgm:cxn modelId="{39943224-986E-4874-9013-9CB77C1A9E1F}" type="presOf" srcId="{E10D6F2A-0F5C-45FB-BA14-EC3C89EB382E}" destId="{B05D509F-8223-45D1-892B-CA562DD04928}" srcOrd="0" destOrd="0" presId="urn:microsoft.com/office/officeart/2005/8/layout/chevron2"/>
    <dgm:cxn modelId="{34991836-9A51-47AA-B3D6-79FD7D2FE6AA}" srcId="{3B343F46-F2D8-48FA-A5F8-3F488080DE31}" destId="{17984D00-AB3D-480A-A5DB-6CA8AF853710}" srcOrd="1" destOrd="0" parTransId="{41B8679F-BC45-4DEE-B6AB-6647C3B35B8B}" sibTransId="{DD7DB08C-C026-40F3-8334-4FF235195F3A}"/>
    <dgm:cxn modelId="{34474785-BCE4-4F75-AD8F-2F72B5FD3356}" type="presOf" srcId="{B4BB0327-9005-419D-A424-878AEAA2547B}" destId="{2F5C4A8A-1499-4431-811C-452DCA06D051}" srcOrd="0" destOrd="0" presId="urn:microsoft.com/office/officeart/2005/8/layout/chevron2"/>
    <dgm:cxn modelId="{F60A9E7E-9186-4B4C-B15C-962C57C663E1}" type="presOf" srcId="{17984D00-AB3D-480A-A5DB-6CA8AF853710}" destId="{DB20702C-F1E9-4B53-B15C-174B3002F08A}" srcOrd="0" destOrd="0" presId="urn:microsoft.com/office/officeart/2005/8/layout/chevron2"/>
    <dgm:cxn modelId="{53167E8A-27B7-417A-B3A1-7C7550D28480}" type="presOf" srcId="{3B343F46-F2D8-48FA-A5F8-3F488080DE31}" destId="{D47A8125-2A3F-4FD3-A9A8-E6EDBD30E8F5}" srcOrd="0" destOrd="0" presId="urn:microsoft.com/office/officeart/2005/8/layout/chevron2"/>
    <dgm:cxn modelId="{203FC0EC-B79A-4F1C-93A3-1062937F06BC}" type="presParOf" srcId="{D47A8125-2A3F-4FD3-A9A8-E6EDBD30E8F5}" destId="{D06C19BD-30C5-424F-AF18-F40B97A368E2}" srcOrd="0" destOrd="0" presId="urn:microsoft.com/office/officeart/2005/8/layout/chevron2"/>
    <dgm:cxn modelId="{4E37CC33-D8DF-43CA-828A-2FC6258E0283}" type="presParOf" srcId="{D06C19BD-30C5-424F-AF18-F40B97A368E2}" destId="{048CA8BD-16C6-40A4-8637-A2CC8D7EB6BB}" srcOrd="0" destOrd="0" presId="urn:microsoft.com/office/officeart/2005/8/layout/chevron2"/>
    <dgm:cxn modelId="{7EEE1844-DCCC-449F-A6A9-4BBD859BA178}" type="presParOf" srcId="{D06C19BD-30C5-424F-AF18-F40B97A368E2}" destId="{C2352440-7BFC-4A4B-8ECD-C25F4D2884B4}" srcOrd="1" destOrd="0" presId="urn:microsoft.com/office/officeart/2005/8/layout/chevron2"/>
    <dgm:cxn modelId="{BC64BDE4-95FF-4A6F-A55C-2478AF0CF510}" type="presParOf" srcId="{D47A8125-2A3F-4FD3-A9A8-E6EDBD30E8F5}" destId="{8ADE9AB4-D137-4F28-B1B3-13D51847581C}" srcOrd="1" destOrd="0" presId="urn:microsoft.com/office/officeart/2005/8/layout/chevron2"/>
    <dgm:cxn modelId="{61ADDA46-200D-4933-B6CA-DB2939C24DEC}" type="presParOf" srcId="{D47A8125-2A3F-4FD3-A9A8-E6EDBD30E8F5}" destId="{DC0028C6-EEA6-4C57-B15C-4971B158F72F}" srcOrd="2" destOrd="0" presId="urn:microsoft.com/office/officeart/2005/8/layout/chevron2"/>
    <dgm:cxn modelId="{74FAC1B7-8C3A-46CB-8B70-24B187BD92D1}" type="presParOf" srcId="{DC0028C6-EEA6-4C57-B15C-4971B158F72F}" destId="{DB20702C-F1E9-4B53-B15C-174B3002F08A}" srcOrd="0" destOrd="0" presId="urn:microsoft.com/office/officeart/2005/8/layout/chevron2"/>
    <dgm:cxn modelId="{883FB465-A2F4-4FCD-8F37-2639624FB528}" type="presParOf" srcId="{DC0028C6-EEA6-4C57-B15C-4971B158F72F}" destId="{B05D509F-8223-45D1-892B-CA562DD04928}" srcOrd="1" destOrd="0" presId="urn:microsoft.com/office/officeart/2005/8/layout/chevron2"/>
    <dgm:cxn modelId="{FEFCA979-33C2-4491-9C66-27D88CCEEDB2}" type="presParOf" srcId="{D47A8125-2A3F-4FD3-A9A8-E6EDBD30E8F5}" destId="{71E4CE1C-D260-4B29-9653-C92D0E95141F}" srcOrd="3" destOrd="0" presId="urn:microsoft.com/office/officeart/2005/8/layout/chevron2"/>
    <dgm:cxn modelId="{3AE07462-D5AF-48B6-9A9B-134D9F4E1186}" type="presParOf" srcId="{D47A8125-2A3F-4FD3-A9A8-E6EDBD30E8F5}" destId="{36228191-2FC8-412A-AF39-90F603A4D670}" srcOrd="4" destOrd="0" presId="urn:microsoft.com/office/officeart/2005/8/layout/chevron2"/>
    <dgm:cxn modelId="{E731DBE1-EBE5-4E0A-B877-8C5B0E9E978A}" type="presParOf" srcId="{36228191-2FC8-412A-AF39-90F603A4D670}" destId="{2F5C4A8A-1499-4431-811C-452DCA06D051}" srcOrd="0" destOrd="0" presId="urn:microsoft.com/office/officeart/2005/8/layout/chevron2"/>
    <dgm:cxn modelId="{A2F7AB9C-5CF2-47B3-834F-78A3D080C84E}" type="presParOf" srcId="{36228191-2FC8-412A-AF39-90F603A4D670}" destId="{DE4E1931-F503-4F5F-8808-FB05A57FE6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343F46-F2D8-48FA-A5F8-3F488080DE3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5F6C7E3-1602-4434-AE02-E9BD6DFC9203}">
      <dgm:prSet phldrT="[Texto]"/>
      <dgm:spPr/>
      <dgm:t>
        <a:bodyPr/>
        <a:lstStyle/>
        <a:p>
          <a:r>
            <a:rPr lang="es-EC" dirty="0" smtClean="0"/>
            <a:t>1</a:t>
          </a:r>
          <a:endParaRPr lang="es-EC" dirty="0"/>
        </a:p>
      </dgm:t>
    </dgm:pt>
    <dgm:pt modelId="{B361306A-DB3C-4AE9-9BB2-3FE354150B85}" type="parTrans" cxnId="{450305CF-99BE-4551-BBE7-F763798FFD57}">
      <dgm:prSet/>
      <dgm:spPr/>
      <dgm:t>
        <a:bodyPr/>
        <a:lstStyle/>
        <a:p>
          <a:endParaRPr lang="es-EC"/>
        </a:p>
      </dgm:t>
    </dgm:pt>
    <dgm:pt modelId="{3B53F8B2-B7A3-424F-BFC5-ACCDD5DFDE66}" type="sibTrans" cxnId="{450305CF-99BE-4551-BBE7-F763798FFD57}">
      <dgm:prSet/>
      <dgm:spPr/>
      <dgm:t>
        <a:bodyPr/>
        <a:lstStyle/>
        <a:p>
          <a:endParaRPr lang="es-EC"/>
        </a:p>
      </dgm:t>
    </dgm:pt>
    <dgm:pt modelId="{43E119B4-7D0E-4710-A67A-D200E80AD71B}">
      <dgm:prSet phldrT="[Texto]"/>
      <dgm:spPr/>
      <dgm:t>
        <a:bodyPr/>
        <a:lstStyle/>
        <a:p>
          <a:r>
            <a:rPr lang="es-EC" dirty="0" smtClean="0"/>
            <a:t>Se demuestran que el 67% cuentan con un seguimiento de post venta, mientras que el 33%, únicamente cierran la venta con la facturación. Por otra parte, es importante indicar que la estrategia propuesta por la mayor parte de las Pymes está ligada a una correcta atención al cliente.</a:t>
          </a:r>
          <a:endParaRPr lang="es-EC" dirty="0"/>
        </a:p>
      </dgm:t>
    </dgm:pt>
    <dgm:pt modelId="{25A35C00-537F-4AAC-B506-13579CF1FE05}" type="parTrans" cxnId="{389A107A-BCA8-4679-8737-FEA7C4D0BA39}">
      <dgm:prSet/>
      <dgm:spPr/>
      <dgm:t>
        <a:bodyPr/>
        <a:lstStyle/>
        <a:p>
          <a:endParaRPr lang="es-EC"/>
        </a:p>
      </dgm:t>
    </dgm:pt>
    <dgm:pt modelId="{24A1C7FA-861F-4090-AB21-298B98BBE26E}" type="sibTrans" cxnId="{389A107A-BCA8-4679-8737-FEA7C4D0BA39}">
      <dgm:prSet/>
      <dgm:spPr/>
      <dgm:t>
        <a:bodyPr/>
        <a:lstStyle/>
        <a:p>
          <a:endParaRPr lang="es-EC"/>
        </a:p>
      </dgm:t>
    </dgm:pt>
    <dgm:pt modelId="{17984D00-AB3D-480A-A5DB-6CA8AF853710}">
      <dgm:prSet phldrT="[Texto]"/>
      <dgm:spPr/>
      <dgm:t>
        <a:bodyPr/>
        <a:lstStyle/>
        <a:p>
          <a:r>
            <a:rPr lang="es-EC" dirty="0" smtClean="0"/>
            <a:t>2</a:t>
          </a:r>
          <a:endParaRPr lang="es-EC" dirty="0"/>
        </a:p>
      </dgm:t>
    </dgm:pt>
    <dgm:pt modelId="{41B8679F-BC45-4DEE-B6AB-6647C3B35B8B}" type="parTrans" cxnId="{34991836-9A51-47AA-B3D6-79FD7D2FE6AA}">
      <dgm:prSet/>
      <dgm:spPr/>
      <dgm:t>
        <a:bodyPr/>
        <a:lstStyle/>
        <a:p>
          <a:endParaRPr lang="es-EC"/>
        </a:p>
      </dgm:t>
    </dgm:pt>
    <dgm:pt modelId="{DD7DB08C-C026-40F3-8334-4FF235195F3A}" type="sibTrans" cxnId="{34991836-9A51-47AA-B3D6-79FD7D2FE6AA}">
      <dgm:prSet/>
      <dgm:spPr/>
      <dgm:t>
        <a:bodyPr/>
        <a:lstStyle/>
        <a:p>
          <a:endParaRPr lang="es-EC"/>
        </a:p>
      </dgm:t>
    </dgm:pt>
    <dgm:pt modelId="{E10D6F2A-0F5C-45FB-BA14-EC3C89EB382E}">
      <dgm:prSet phldrT="[Texto]"/>
      <dgm:spPr/>
      <dgm:t>
        <a:bodyPr/>
        <a:lstStyle/>
        <a:p>
          <a:r>
            <a:rPr lang="es-EC" dirty="0" smtClean="0"/>
            <a:t>La ubicación de los proveedores es uno de los factores primordiales, ya que los resultados muestran que un 42% afecta a la imagen como empresa, mientras que el 41% indica su afectación en sus costos, y el restante 17% mira la afectación en pérdidas monetarias</a:t>
          </a:r>
          <a:endParaRPr lang="es-EC" dirty="0"/>
        </a:p>
      </dgm:t>
    </dgm:pt>
    <dgm:pt modelId="{91C2A251-1068-4145-AA98-DCE145E9CC8A}" type="parTrans" cxnId="{04308758-5ABD-4276-BFA1-0C73ED7AB049}">
      <dgm:prSet/>
      <dgm:spPr/>
      <dgm:t>
        <a:bodyPr/>
        <a:lstStyle/>
        <a:p>
          <a:endParaRPr lang="es-EC"/>
        </a:p>
      </dgm:t>
    </dgm:pt>
    <dgm:pt modelId="{D3076E6C-92E8-4619-BBAF-208BBF001B78}" type="sibTrans" cxnId="{04308758-5ABD-4276-BFA1-0C73ED7AB049}">
      <dgm:prSet/>
      <dgm:spPr/>
      <dgm:t>
        <a:bodyPr/>
        <a:lstStyle/>
        <a:p>
          <a:endParaRPr lang="es-EC"/>
        </a:p>
      </dgm:t>
    </dgm:pt>
    <dgm:pt modelId="{B4BB0327-9005-419D-A424-878AEAA2547B}">
      <dgm:prSet phldrT="[Texto]"/>
      <dgm:spPr/>
      <dgm:t>
        <a:bodyPr/>
        <a:lstStyle/>
        <a:p>
          <a:r>
            <a:rPr lang="es-EC" dirty="0" smtClean="0"/>
            <a:t>3</a:t>
          </a:r>
          <a:endParaRPr lang="es-EC" dirty="0"/>
        </a:p>
      </dgm:t>
    </dgm:pt>
    <dgm:pt modelId="{83563834-2FB6-4426-985A-5F43BC4EAF6B}" type="parTrans" cxnId="{D98A4713-61FE-4FFC-B09D-5A3E1323ADE6}">
      <dgm:prSet/>
      <dgm:spPr/>
      <dgm:t>
        <a:bodyPr/>
        <a:lstStyle/>
        <a:p>
          <a:endParaRPr lang="es-EC"/>
        </a:p>
      </dgm:t>
    </dgm:pt>
    <dgm:pt modelId="{546275CE-64E8-455F-9E43-03CDA948343A}" type="sibTrans" cxnId="{D98A4713-61FE-4FFC-B09D-5A3E1323ADE6}">
      <dgm:prSet/>
      <dgm:spPr/>
      <dgm:t>
        <a:bodyPr/>
        <a:lstStyle/>
        <a:p>
          <a:endParaRPr lang="es-EC"/>
        </a:p>
      </dgm:t>
    </dgm:pt>
    <dgm:pt modelId="{E6D6E33E-FA5C-4A7D-A29C-E68A67651655}">
      <dgm:prSet phldrT="[Texto]"/>
      <dgm:spPr/>
      <dgm:t>
        <a:bodyPr/>
        <a:lstStyle/>
        <a:p>
          <a:r>
            <a:rPr lang="es-EC" dirty="0" smtClean="0"/>
            <a:t>Las cifras indicadas van en relación directa con las medidas que optan las empresas para mitigar esto, siendo un 41% atacando en su parte de mejorar la planificación, el 42% aumentando su publicidad mientras que 17% realizando bonos o recompensas por retrasos en sus entregas</a:t>
          </a:r>
          <a:endParaRPr lang="es-EC" dirty="0"/>
        </a:p>
      </dgm:t>
    </dgm:pt>
    <dgm:pt modelId="{6FA88DDE-31C8-4A82-9A17-24D72388AB0A}" type="parTrans" cxnId="{9F8EDD81-0A90-4A9F-A2C5-1EA2DE900680}">
      <dgm:prSet/>
      <dgm:spPr/>
      <dgm:t>
        <a:bodyPr/>
        <a:lstStyle/>
        <a:p>
          <a:endParaRPr lang="es-EC"/>
        </a:p>
      </dgm:t>
    </dgm:pt>
    <dgm:pt modelId="{A52381F7-8855-41B8-89C1-A849FE6C9266}" type="sibTrans" cxnId="{9F8EDD81-0A90-4A9F-A2C5-1EA2DE900680}">
      <dgm:prSet/>
      <dgm:spPr/>
      <dgm:t>
        <a:bodyPr/>
        <a:lstStyle/>
        <a:p>
          <a:endParaRPr lang="es-EC"/>
        </a:p>
      </dgm:t>
    </dgm:pt>
    <dgm:pt modelId="{D47A8125-2A3F-4FD3-A9A8-E6EDBD30E8F5}" type="pres">
      <dgm:prSet presAssocID="{3B343F46-F2D8-48FA-A5F8-3F488080DE31}" presName="linearFlow" presStyleCnt="0">
        <dgm:presLayoutVars>
          <dgm:dir/>
          <dgm:animLvl val="lvl"/>
          <dgm:resizeHandles val="exact"/>
        </dgm:presLayoutVars>
      </dgm:prSet>
      <dgm:spPr/>
      <dgm:t>
        <a:bodyPr/>
        <a:lstStyle/>
        <a:p>
          <a:endParaRPr lang="es-EC"/>
        </a:p>
      </dgm:t>
    </dgm:pt>
    <dgm:pt modelId="{D06C19BD-30C5-424F-AF18-F40B97A368E2}" type="pres">
      <dgm:prSet presAssocID="{05F6C7E3-1602-4434-AE02-E9BD6DFC9203}" presName="composite" presStyleCnt="0"/>
      <dgm:spPr/>
    </dgm:pt>
    <dgm:pt modelId="{048CA8BD-16C6-40A4-8637-A2CC8D7EB6BB}" type="pres">
      <dgm:prSet presAssocID="{05F6C7E3-1602-4434-AE02-E9BD6DFC9203}" presName="parentText" presStyleLbl="alignNode1" presStyleIdx="0" presStyleCnt="3">
        <dgm:presLayoutVars>
          <dgm:chMax val="1"/>
          <dgm:bulletEnabled val="1"/>
        </dgm:presLayoutVars>
      </dgm:prSet>
      <dgm:spPr/>
      <dgm:t>
        <a:bodyPr/>
        <a:lstStyle/>
        <a:p>
          <a:endParaRPr lang="es-EC"/>
        </a:p>
      </dgm:t>
    </dgm:pt>
    <dgm:pt modelId="{C2352440-7BFC-4A4B-8ECD-C25F4D2884B4}" type="pres">
      <dgm:prSet presAssocID="{05F6C7E3-1602-4434-AE02-E9BD6DFC9203}" presName="descendantText" presStyleLbl="alignAcc1" presStyleIdx="0" presStyleCnt="3" custLinFactNeighborX="-278" custLinFactNeighborY="-2589">
        <dgm:presLayoutVars>
          <dgm:bulletEnabled val="1"/>
        </dgm:presLayoutVars>
      </dgm:prSet>
      <dgm:spPr/>
      <dgm:t>
        <a:bodyPr/>
        <a:lstStyle/>
        <a:p>
          <a:endParaRPr lang="es-EC"/>
        </a:p>
      </dgm:t>
    </dgm:pt>
    <dgm:pt modelId="{8ADE9AB4-D137-4F28-B1B3-13D51847581C}" type="pres">
      <dgm:prSet presAssocID="{3B53F8B2-B7A3-424F-BFC5-ACCDD5DFDE66}" presName="sp" presStyleCnt="0"/>
      <dgm:spPr/>
    </dgm:pt>
    <dgm:pt modelId="{DC0028C6-EEA6-4C57-B15C-4971B158F72F}" type="pres">
      <dgm:prSet presAssocID="{17984D00-AB3D-480A-A5DB-6CA8AF853710}" presName="composite" presStyleCnt="0"/>
      <dgm:spPr/>
    </dgm:pt>
    <dgm:pt modelId="{DB20702C-F1E9-4B53-B15C-174B3002F08A}" type="pres">
      <dgm:prSet presAssocID="{17984D00-AB3D-480A-A5DB-6CA8AF853710}" presName="parentText" presStyleLbl="alignNode1" presStyleIdx="1" presStyleCnt="3">
        <dgm:presLayoutVars>
          <dgm:chMax val="1"/>
          <dgm:bulletEnabled val="1"/>
        </dgm:presLayoutVars>
      </dgm:prSet>
      <dgm:spPr/>
      <dgm:t>
        <a:bodyPr/>
        <a:lstStyle/>
        <a:p>
          <a:endParaRPr lang="es-EC"/>
        </a:p>
      </dgm:t>
    </dgm:pt>
    <dgm:pt modelId="{B05D509F-8223-45D1-892B-CA562DD04928}" type="pres">
      <dgm:prSet presAssocID="{17984D00-AB3D-480A-A5DB-6CA8AF853710}" presName="descendantText" presStyleLbl="alignAcc1" presStyleIdx="1" presStyleCnt="3">
        <dgm:presLayoutVars>
          <dgm:bulletEnabled val="1"/>
        </dgm:presLayoutVars>
      </dgm:prSet>
      <dgm:spPr/>
      <dgm:t>
        <a:bodyPr/>
        <a:lstStyle/>
        <a:p>
          <a:endParaRPr lang="es-EC"/>
        </a:p>
      </dgm:t>
    </dgm:pt>
    <dgm:pt modelId="{71E4CE1C-D260-4B29-9653-C92D0E95141F}" type="pres">
      <dgm:prSet presAssocID="{DD7DB08C-C026-40F3-8334-4FF235195F3A}" presName="sp" presStyleCnt="0"/>
      <dgm:spPr/>
    </dgm:pt>
    <dgm:pt modelId="{36228191-2FC8-412A-AF39-90F603A4D670}" type="pres">
      <dgm:prSet presAssocID="{B4BB0327-9005-419D-A424-878AEAA2547B}" presName="composite" presStyleCnt="0"/>
      <dgm:spPr/>
    </dgm:pt>
    <dgm:pt modelId="{2F5C4A8A-1499-4431-811C-452DCA06D051}" type="pres">
      <dgm:prSet presAssocID="{B4BB0327-9005-419D-A424-878AEAA2547B}" presName="parentText" presStyleLbl="alignNode1" presStyleIdx="2" presStyleCnt="3">
        <dgm:presLayoutVars>
          <dgm:chMax val="1"/>
          <dgm:bulletEnabled val="1"/>
        </dgm:presLayoutVars>
      </dgm:prSet>
      <dgm:spPr/>
      <dgm:t>
        <a:bodyPr/>
        <a:lstStyle/>
        <a:p>
          <a:endParaRPr lang="es-EC"/>
        </a:p>
      </dgm:t>
    </dgm:pt>
    <dgm:pt modelId="{DE4E1931-F503-4F5F-8808-FB05A57FE67C}" type="pres">
      <dgm:prSet presAssocID="{B4BB0327-9005-419D-A424-878AEAA2547B}" presName="descendantText" presStyleLbl="alignAcc1" presStyleIdx="2" presStyleCnt="3">
        <dgm:presLayoutVars>
          <dgm:bulletEnabled val="1"/>
        </dgm:presLayoutVars>
      </dgm:prSet>
      <dgm:spPr/>
      <dgm:t>
        <a:bodyPr/>
        <a:lstStyle/>
        <a:p>
          <a:endParaRPr lang="es-EC"/>
        </a:p>
      </dgm:t>
    </dgm:pt>
  </dgm:ptLst>
  <dgm:cxnLst>
    <dgm:cxn modelId="{389A107A-BCA8-4679-8737-FEA7C4D0BA39}" srcId="{05F6C7E3-1602-4434-AE02-E9BD6DFC9203}" destId="{43E119B4-7D0E-4710-A67A-D200E80AD71B}" srcOrd="0" destOrd="0" parTransId="{25A35C00-537F-4AAC-B506-13579CF1FE05}" sibTransId="{24A1C7FA-861F-4090-AB21-298B98BBE26E}"/>
    <dgm:cxn modelId="{450305CF-99BE-4551-BBE7-F763798FFD57}" srcId="{3B343F46-F2D8-48FA-A5F8-3F488080DE31}" destId="{05F6C7E3-1602-4434-AE02-E9BD6DFC9203}" srcOrd="0" destOrd="0" parTransId="{B361306A-DB3C-4AE9-9BB2-3FE354150B85}" sibTransId="{3B53F8B2-B7A3-424F-BFC5-ACCDD5DFDE66}"/>
    <dgm:cxn modelId="{5B7B129D-DF59-4089-97B1-BB9072D07DD7}" type="presOf" srcId="{3B343F46-F2D8-48FA-A5F8-3F488080DE31}" destId="{D47A8125-2A3F-4FD3-A9A8-E6EDBD30E8F5}" srcOrd="0" destOrd="0" presId="urn:microsoft.com/office/officeart/2005/8/layout/chevron2"/>
    <dgm:cxn modelId="{9F8EDD81-0A90-4A9F-A2C5-1EA2DE900680}" srcId="{B4BB0327-9005-419D-A424-878AEAA2547B}" destId="{E6D6E33E-FA5C-4A7D-A29C-E68A67651655}" srcOrd="0" destOrd="0" parTransId="{6FA88DDE-31C8-4A82-9A17-24D72388AB0A}" sibTransId="{A52381F7-8855-41B8-89C1-A849FE6C9266}"/>
    <dgm:cxn modelId="{F236C8CB-CFBF-44F0-A93A-DE93456675F2}" type="presOf" srcId="{05F6C7E3-1602-4434-AE02-E9BD6DFC9203}" destId="{048CA8BD-16C6-40A4-8637-A2CC8D7EB6BB}" srcOrd="0" destOrd="0" presId="urn:microsoft.com/office/officeart/2005/8/layout/chevron2"/>
    <dgm:cxn modelId="{8CE5CA9C-1F64-45F6-94EC-ED9A92CB8523}" type="presOf" srcId="{B4BB0327-9005-419D-A424-878AEAA2547B}" destId="{2F5C4A8A-1499-4431-811C-452DCA06D051}" srcOrd="0" destOrd="0" presId="urn:microsoft.com/office/officeart/2005/8/layout/chevron2"/>
    <dgm:cxn modelId="{04308758-5ABD-4276-BFA1-0C73ED7AB049}" srcId="{17984D00-AB3D-480A-A5DB-6CA8AF853710}" destId="{E10D6F2A-0F5C-45FB-BA14-EC3C89EB382E}" srcOrd="0" destOrd="0" parTransId="{91C2A251-1068-4145-AA98-DCE145E9CC8A}" sibTransId="{D3076E6C-92E8-4619-BBAF-208BBF001B78}"/>
    <dgm:cxn modelId="{D98A4713-61FE-4FFC-B09D-5A3E1323ADE6}" srcId="{3B343F46-F2D8-48FA-A5F8-3F488080DE31}" destId="{B4BB0327-9005-419D-A424-878AEAA2547B}" srcOrd="2" destOrd="0" parTransId="{83563834-2FB6-4426-985A-5F43BC4EAF6B}" sibTransId="{546275CE-64E8-455F-9E43-03CDA948343A}"/>
    <dgm:cxn modelId="{C37A8EDD-9F12-409B-9ADD-893CEAFBAA2B}" type="presOf" srcId="{43E119B4-7D0E-4710-A67A-D200E80AD71B}" destId="{C2352440-7BFC-4A4B-8ECD-C25F4D2884B4}" srcOrd="0" destOrd="0" presId="urn:microsoft.com/office/officeart/2005/8/layout/chevron2"/>
    <dgm:cxn modelId="{1914BC09-F896-4E76-B770-5752E33E0B2C}" type="presOf" srcId="{17984D00-AB3D-480A-A5DB-6CA8AF853710}" destId="{DB20702C-F1E9-4B53-B15C-174B3002F08A}" srcOrd="0" destOrd="0" presId="urn:microsoft.com/office/officeart/2005/8/layout/chevron2"/>
    <dgm:cxn modelId="{34991836-9A51-47AA-B3D6-79FD7D2FE6AA}" srcId="{3B343F46-F2D8-48FA-A5F8-3F488080DE31}" destId="{17984D00-AB3D-480A-A5DB-6CA8AF853710}" srcOrd="1" destOrd="0" parTransId="{41B8679F-BC45-4DEE-B6AB-6647C3B35B8B}" sibTransId="{DD7DB08C-C026-40F3-8334-4FF235195F3A}"/>
    <dgm:cxn modelId="{3996800F-4A55-4250-83F1-27DAB83B2161}" type="presOf" srcId="{E10D6F2A-0F5C-45FB-BA14-EC3C89EB382E}" destId="{B05D509F-8223-45D1-892B-CA562DD04928}" srcOrd="0" destOrd="0" presId="urn:microsoft.com/office/officeart/2005/8/layout/chevron2"/>
    <dgm:cxn modelId="{009430B5-C796-4967-9AF9-1BBB98C91FDA}" type="presOf" srcId="{E6D6E33E-FA5C-4A7D-A29C-E68A67651655}" destId="{DE4E1931-F503-4F5F-8808-FB05A57FE67C}" srcOrd="0" destOrd="0" presId="urn:microsoft.com/office/officeart/2005/8/layout/chevron2"/>
    <dgm:cxn modelId="{5172899B-BFC6-498B-B3E9-B7F1DB319F40}" type="presParOf" srcId="{D47A8125-2A3F-4FD3-A9A8-E6EDBD30E8F5}" destId="{D06C19BD-30C5-424F-AF18-F40B97A368E2}" srcOrd="0" destOrd="0" presId="urn:microsoft.com/office/officeart/2005/8/layout/chevron2"/>
    <dgm:cxn modelId="{A8B2AC0E-D584-4B64-9D5F-FAFB273CDAE0}" type="presParOf" srcId="{D06C19BD-30C5-424F-AF18-F40B97A368E2}" destId="{048CA8BD-16C6-40A4-8637-A2CC8D7EB6BB}" srcOrd="0" destOrd="0" presId="urn:microsoft.com/office/officeart/2005/8/layout/chevron2"/>
    <dgm:cxn modelId="{E8AEF89A-38D5-40E9-AE72-A3B6F2BB107E}" type="presParOf" srcId="{D06C19BD-30C5-424F-AF18-F40B97A368E2}" destId="{C2352440-7BFC-4A4B-8ECD-C25F4D2884B4}" srcOrd="1" destOrd="0" presId="urn:microsoft.com/office/officeart/2005/8/layout/chevron2"/>
    <dgm:cxn modelId="{1703874F-1483-40BC-916B-BE30F34177D8}" type="presParOf" srcId="{D47A8125-2A3F-4FD3-A9A8-E6EDBD30E8F5}" destId="{8ADE9AB4-D137-4F28-B1B3-13D51847581C}" srcOrd="1" destOrd="0" presId="urn:microsoft.com/office/officeart/2005/8/layout/chevron2"/>
    <dgm:cxn modelId="{D52B04E6-7DD1-4209-93F6-4D47AB71282E}" type="presParOf" srcId="{D47A8125-2A3F-4FD3-A9A8-E6EDBD30E8F5}" destId="{DC0028C6-EEA6-4C57-B15C-4971B158F72F}" srcOrd="2" destOrd="0" presId="urn:microsoft.com/office/officeart/2005/8/layout/chevron2"/>
    <dgm:cxn modelId="{939768CD-1E83-4B04-9E08-B1FC8246FB5C}" type="presParOf" srcId="{DC0028C6-EEA6-4C57-B15C-4971B158F72F}" destId="{DB20702C-F1E9-4B53-B15C-174B3002F08A}" srcOrd="0" destOrd="0" presId="urn:microsoft.com/office/officeart/2005/8/layout/chevron2"/>
    <dgm:cxn modelId="{9F698457-90B7-40B9-B520-FFFB173BCEC4}" type="presParOf" srcId="{DC0028C6-EEA6-4C57-B15C-4971B158F72F}" destId="{B05D509F-8223-45D1-892B-CA562DD04928}" srcOrd="1" destOrd="0" presId="urn:microsoft.com/office/officeart/2005/8/layout/chevron2"/>
    <dgm:cxn modelId="{E22361CD-F3E1-4734-A6A9-C2B7BB7E10ED}" type="presParOf" srcId="{D47A8125-2A3F-4FD3-A9A8-E6EDBD30E8F5}" destId="{71E4CE1C-D260-4B29-9653-C92D0E95141F}" srcOrd="3" destOrd="0" presId="urn:microsoft.com/office/officeart/2005/8/layout/chevron2"/>
    <dgm:cxn modelId="{92A17D38-CB80-46B2-8348-87A8C4A48F85}" type="presParOf" srcId="{D47A8125-2A3F-4FD3-A9A8-E6EDBD30E8F5}" destId="{36228191-2FC8-412A-AF39-90F603A4D670}" srcOrd="4" destOrd="0" presId="urn:microsoft.com/office/officeart/2005/8/layout/chevron2"/>
    <dgm:cxn modelId="{01505B1C-596D-4A67-9031-D855C35F9161}" type="presParOf" srcId="{36228191-2FC8-412A-AF39-90F603A4D670}" destId="{2F5C4A8A-1499-4431-811C-452DCA06D051}" srcOrd="0" destOrd="0" presId="urn:microsoft.com/office/officeart/2005/8/layout/chevron2"/>
    <dgm:cxn modelId="{B858C460-2FB1-45AD-ADEE-0DB6423A4990}" type="presParOf" srcId="{36228191-2FC8-412A-AF39-90F603A4D670}" destId="{DE4E1931-F503-4F5F-8808-FB05A57FE6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C9B914-8515-4DF8-8CDE-4D231DF2A789}"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s-EC"/>
        </a:p>
      </dgm:t>
    </dgm:pt>
    <dgm:pt modelId="{CD3FBD9B-DAEA-41D3-A5BA-1DD31DD90038}">
      <dgm:prSet phldrT="[Texto]"/>
      <dgm:spPr/>
      <dgm:t>
        <a:bodyPr/>
        <a:lstStyle/>
        <a:p>
          <a:r>
            <a:rPr lang="es-EC" dirty="0" smtClean="0"/>
            <a:t>COMERCIALIZACION</a:t>
          </a:r>
          <a:endParaRPr lang="es-EC" dirty="0"/>
        </a:p>
      </dgm:t>
    </dgm:pt>
    <dgm:pt modelId="{2881AC7A-79F3-4EC8-A6BC-90C9D5DA3DCC}" type="parTrans" cxnId="{23F0A272-7D2B-4602-B63D-A17598807DB0}">
      <dgm:prSet/>
      <dgm:spPr/>
      <dgm:t>
        <a:bodyPr/>
        <a:lstStyle/>
        <a:p>
          <a:endParaRPr lang="es-EC"/>
        </a:p>
      </dgm:t>
    </dgm:pt>
    <dgm:pt modelId="{359371A6-A9B7-4BA5-8CF5-7D51B7F96336}" type="sibTrans" cxnId="{23F0A272-7D2B-4602-B63D-A17598807DB0}">
      <dgm:prSet/>
      <dgm:spPr/>
      <dgm:t>
        <a:bodyPr/>
        <a:lstStyle/>
        <a:p>
          <a:endParaRPr lang="es-EC"/>
        </a:p>
      </dgm:t>
    </dgm:pt>
    <dgm:pt modelId="{98795C3A-F46B-4245-AA1B-16EF350FD5D2}">
      <dgm:prSet phldrT="[Texto]" custT="1"/>
      <dgm:spPr/>
      <dgm:t>
        <a:bodyPr/>
        <a:lstStyle/>
        <a:p>
          <a:pPr algn="just"/>
          <a:r>
            <a:rPr lang="es-EC" sz="1050" b="1" dirty="0" smtClean="0">
              <a:solidFill>
                <a:schemeClr val="tx1"/>
              </a:solidFill>
            </a:rPr>
            <a:t>Canales de distribución:  E</a:t>
          </a:r>
          <a:r>
            <a:rPr lang="es-EC" sz="1050" dirty="0" smtClean="0">
              <a:solidFill>
                <a:schemeClr val="tx1"/>
              </a:solidFill>
            </a:rPr>
            <a:t>l 83% cuenta con un solo canal de distribución, siendo este del fabricante al consumidor.</a:t>
          </a:r>
        </a:p>
        <a:p>
          <a:pPr algn="just"/>
          <a:r>
            <a:rPr lang="es-EC" sz="1050" dirty="0" smtClean="0">
              <a:solidFill>
                <a:schemeClr val="tx1"/>
              </a:solidFill>
            </a:rPr>
            <a:t>En tal sentido los resultados obtenidos demuestran que es importante presentar una solución para aumentar el número de canales de distribución en las Pymes, considerando que podría favorecer a la comercialización de los productos, mejorar sus ingresos y aumentar sus clientes</a:t>
          </a:r>
          <a:r>
            <a:rPr lang="es-EC" sz="1000" dirty="0" smtClean="0">
              <a:solidFill>
                <a:schemeClr val="tx1"/>
              </a:solidFill>
            </a:rPr>
            <a:t>.</a:t>
          </a:r>
          <a:endParaRPr lang="es-EC" sz="1000" dirty="0">
            <a:solidFill>
              <a:schemeClr val="tx1"/>
            </a:solidFill>
          </a:endParaRPr>
        </a:p>
      </dgm:t>
    </dgm:pt>
    <dgm:pt modelId="{AFEBB946-72EE-466A-9EC5-E97A339063B9}" type="parTrans" cxnId="{BFEB1105-FE78-4E00-B854-A04F46BB1055}">
      <dgm:prSet/>
      <dgm:spPr/>
      <dgm:t>
        <a:bodyPr/>
        <a:lstStyle/>
        <a:p>
          <a:endParaRPr lang="es-EC" dirty="0"/>
        </a:p>
      </dgm:t>
    </dgm:pt>
    <dgm:pt modelId="{44A8F0EB-EB03-4946-AD32-F076C612A20D}" type="sibTrans" cxnId="{BFEB1105-FE78-4E00-B854-A04F46BB1055}">
      <dgm:prSet/>
      <dgm:spPr/>
      <dgm:t>
        <a:bodyPr/>
        <a:lstStyle/>
        <a:p>
          <a:endParaRPr lang="es-EC"/>
        </a:p>
      </dgm:t>
    </dgm:pt>
    <dgm:pt modelId="{B70482FF-E45E-45B1-ACC0-83C5D4E4FDDA}">
      <dgm:prSet phldrT="[Texto]" custT="1"/>
      <dgm:spPr/>
      <dgm:t>
        <a:bodyPr/>
        <a:lstStyle/>
        <a:p>
          <a:pPr algn="just"/>
          <a:r>
            <a:rPr lang="es-EC" sz="1000" b="1" dirty="0" smtClean="0">
              <a:solidFill>
                <a:schemeClr val="tx1"/>
              </a:solidFill>
            </a:rPr>
            <a:t>Tiempo de respuesta (Entrega de pedidos): </a:t>
          </a:r>
          <a:r>
            <a:rPr lang="es-EC" sz="1000" dirty="0" smtClean="0">
              <a:solidFill>
                <a:schemeClr val="tx1"/>
              </a:solidFill>
            </a:rPr>
            <a:t>Los resultados arrojan que un 50% de las Pymes entrega sus productos de manera inmediata al cliente, es decir en un día, mientras que el otro 50% restante se demora de tres a cuatro días. Esto se debe principalmente a la falta de stock en las bodegas y la demora en el aprovisionamiento de los suministros, debido al tiempo y la distancia de los proveedores. Por consiguiente, los resultados presentan una posibilidad de presentar una propuesta de cadena logística mejorada para la reducción de tiempos y entrega oportuna de los productos.</a:t>
          </a:r>
          <a:endParaRPr lang="es-EC" sz="1000" dirty="0">
            <a:solidFill>
              <a:schemeClr val="tx1"/>
            </a:solidFill>
          </a:endParaRPr>
        </a:p>
      </dgm:t>
    </dgm:pt>
    <dgm:pt modelId="{C021C655-AC8A-4074-8650-3080EEBFE37B}" type="parTrans" cxnId="{4A187622-2D4D-4E64-8320-BB6858465029}">
      <dgm:prSet/>
      <dgm:spPr/>
      <dgm:t>
        <a:bodyPr/>
        <a:lstStyle/>
        <a:p>
          <a:endParaRPr lang="es-EC" dirty="0"/>
        </a:p>
      </dgm:t>
    </dgm:pt>
    <dgm:pt modelId="{72057232-0E76-49FA-8465-FDD75C5A6684}" type="sibTrans" cxnId="{4A187622-2D4D-4E64-8320-BB6858465029}">
      <dgm:prSet/>
      <dgm:spPr/>
      <dgm:t>
        <a:bodyPr/>
        <a:lstStyle/>
        <a:p>
          <a:endParaRPr lang="es-EC"/>
        </a:p>
      </dgm:t>
    </dgm:pt>
    <dgm:pt modelId="{056A985B-F8CB-4857-A19A-88AC827F4E6D}">
      <dgm:prSet phldrT="[Texto]" custT="1"/>
      <dgm:spPr/>
      <dgm:t>
        <a:bodyPr/>
        <a:lstStyle/>
        <a:p>
          <a:pPr algn="just"/>
          <a:r>
            <a:rPr lang="es-EC" sz="1000" b="1" dirty="0" smtClean="0">
              <a:solidFill>
                <a:schemeClr val="tx1"/>
              </a:solidFill>
            </a:rPr>
            <a:t>Clasificación de proveedores. (Para atendimiento): </a:t>
          </a:r>
          <a:r>
            <a:rPr lang="es-EC" sz="1000" dirty="0" smtClean="0">
              <a:solidFill>
                <a:schemeClr val="tx1"/>
              </a:solidFill>
            </a:rPr>
            <a:t>Los resultados obtenidos dan cuenta que el 83% de las Pymes cuentan con más de 5 proveedores, si bien el objetivo es lograr el aumento de proveedores confiables, indica que la política de las Pymes de contar con varios proveedores da resultado al momento de necesitar un surtido adecuado de suministros. Por consiguiente, el aumento desmesurado de proveedores podría causar variación en la calidad de los productos y desconfianza en el cliente al ser productos nuevos.</a:t>
          </a:r>
          <a:endParaRPr lang="es-EC" sz="1000" dirty="0">
            <a:solidFill>
              <a:schemeClr val="tx1"/>
            </a:solidFill>
          </a:endParaRPr>
        </a:p>
      </dgm:t>
    </dgm:pt>
    <dgm:pt modelId="{9BE94371-9C10-46AA-8CED-68584845E111}" type="parTrans" cxnId="{46B11DE9-418B-41F4-85CC-209D2FF6F2E1}">
      <dgm:prSet/>
      <dgm:spPr/>
      <dgm:t>
        <a:bodyPr/>
        <a:lstStyle/>
        <a:p>
          <a:endParaRPr lang="es-EC" dirty="0"/>
        </a:p>
      </dgm:t>
    </dgm:pt>
    <dgm:pt modelId="{05490DEF-452F-45A1-86FB-8E24CF6A1891}" type="sibTrans" cxnId="{46B11DE9-418B-41F4-85CC-209D2FF6F2E1}">
      <dgm:prSet/>
      <dgm:spPr/>
      <dgm:t>
        <a:bodyPr/>
        <a:lstStyle/>
        <a:p>
          <a:endParaRPr lang="es-EC"/>
        </a:p>
      </dgm:t>
    </dgm:pt>
    <dgm:pt modelId="{E9F522CD-71E6-41BE-A4DA-BDB1FC3F4FA8}" type="pres">
      <dgm:prSet presAssocID="{3EC9B914-8515-4DF8-8CDE-4D231DF2A789}" presName="Name0" presStyleCnt="0">
        <dgm:presLayoutVars>
          <dgm:chMax val="1"/>
          <dgm:dir/>
          <dgm:animLvl val="ctr"/>
          <dgm:resizeHandles val="exact"/>
        </dgm:presLayoutVars>
      </dgm:prSet>
      <dgm:spPr/>
      <dgm:t>
        <a:bodyPr/>
        <a:lstStyle/>
        <a:p>
          <a:endParaRPr lang="es-EC"/>
        </a:p>
      </dgm:t>
    </dgm:pt>
    <dgm:pt modelId="{5D13269C-6B3C-426D-A0CC-B66FB4E488AB}" type="pres">
      <dgm:prSet presAssocID="{CD3FBD9B-DAEA-41D3-A5BA-1DD31DD90038}" presName="centerShape" presStyleLbl="node0" presStyleIdx="0" presStyleCnt="1" custLinFactNeighborX="1256" custLinFactNeighborY="7177"/>
      <dgm:spPr/>
      <dgm:t>
        <a:bodyPr/>
        <a:lstStyle/>
        <a:p>
          <a:endParaRPr lang="es-EC"/>
        </a:p>
      </dgm:t>
    </dgm:pt>
    <dgm:pt modelId="{9DE9C2AA-6D19-41E1-B3C8-24103497DB38}" type="pres">
      <dgm:prSet presAssocID="{AFEBB946-72EE-466A-9EC5-E97A339063B9}" presName="parTrans" presStyleLbl="sibTrans2D1" presStyleIdx="0" presStyleCnt="3" custAng="197993" custLinFactNeighborY="5918"/>
      <dgm:spPr/>
      <dgm:t>
        <a:bodyPr/>
        <a:lstStyle/>
        <a:p>
          <a:endParaRPr lang="es-EC"/>
        </a:p>
      </dgm:t>
    </dgm:pt>
    <dgm:pt modelId="{4F958D0C-ACAC-442A-B41E-858FB03CA243}" type="pres">
      <dgm:prSet presAssocID="{AFEBB946-72EE-466A-9EC5-E97A339063B9}" presName="connectorText" presStyleLbl="sibTrans2D1" presStyleIdx="0" presStyleCnt="3"/>
      <dgm:spPr/>
      <dgm:t>
        <a:bodyPr/>
        <a:lstStyle/>
        <a:p>
          <a:endParaRPr lang="es-EC"/>
        </a:p>
      </dgm:t>
    </dgm:pt>
    <dgm:pt modelId="{0AD50CA4-38AD-4CB9-8D40-C75685DB756A}" type="pres">
      <dgm:prSet presAssocID="{98795C3A-F46B-4245-AA1B-16EF350FD5D2}" presName="node" presStyleLbl="node1" presStyleIdx="0" presStyleCnt="3" custScaleX="222210" custScaleY="122050" custRadScaleRad="93292" custRadScaleInc="-3674">
        <dgm:presLayoutVars>
          <dgm:bulletEnabled val="1"/>
        </dgm:presLayoutVars>
      </dgm:prSet>
      <dgm:spPr/>
      <dgm:t>
        <a:bodyPr/>
        <a:lstStyle/>
        <a:p>
          <a:endParaRPr lang="es-EC"/>
        </a:p>
      </dgm:t>
    </dgm:pt>
    <dgm:pt modelId="{797988D9-B975-4EDC-909B-56A57B272DA8}" type="pres">
      <dgm:prSet presAssocID="{C021C655-AC8A-4074-8650-3080EEBFE37B}" presName="parTrans" presStyleLbl="sibTrans2D1" presStyleIdx="1" presStyleCnt="3"/>
      <dgm:spPr/>
      <dgm:t>
        <a:bodyPr/>
        <a:lstStyle/>
        <a:p>
          <a:endParaRPr lang="es-EC"/>
        </a:p>
      </dgm:t>
    </dgm:pt>
    <dgm:pt modelId="{7F5243E5-AFEB-4E8B-B5F3-19FE7D3A2C32}" type="pres">
      <dgm:prSet presAssocID="{C021C655-AC8A-4074-8650-3080EEBFE37B}" presName="connectorText" presStyleLbl="sibTrans2D1" presStyleIdx="1" presStyleCnt="3"/>
      <dgm:spPr/>
      <dgm:t>
        <a:bodyPr/>
        <a:lstStyle/>
        <a:p>
          <a:endParaRPr lang="es-EC"/>
        </a:p>
      </dgm:t>
    </dgm:pt>
    <dgm:pt modelId="{20E994E7-FC7E-4CCC-8694-771B09B61202}" type="pres">
      <dgm:prSet presAssocID="{B70482FF-E45E-45B1-ACC0-83C5D4E4FDDA}" presName="node" presStyleLbl="node1" presStyleIdx="1" presStyleCnt="3" custScaleX="216848" custScaleY="162783" custRadScaleRad="132385" custRadScaleInc="-31946">
        <dgm:presLayoutVars>
          <dgm:bulletEnabled val="1"/>
        </dgm:presLayoutVars>
      </dgm:prSet>
      <dgm:spPr/>
      <dgm:t>
        <a:bodyPr/>
        <a:lstStyle/>
        <a:p>
          <a:endParaRPr lang="es-EC"/>
        </a:p>
      </dgm:t>
    </dgm:pt>
    <dgm:pt modelId="{457B7576-3A3F-4C24-9FD9-B517088AE70C}" type="pres">
      <dgm:prSet presAssocID="{9BE94371-9C10-46AA-8CED-68584845E111}" presName="parTrans" presStyleLbl="sibTrans2D1" presStyleIdx="2" presStyleCnt="3"/>
      <dgm:spPr/>
      <dgm:t>
        <a:bodyPr/>
        <a:lstStyle/>
        <a:p>
          <a:endParaRPr lang="es-EC"/>
        </a:p>
      </dgm:t>
    </dgm:pt>
    <dgm:pt modelId="{84D0AF1F-FABA-4CE2-AFC0-DA82114092BA}" type="pres">
      <dgm:prSet presAssocID="{9BE94371-9C10-46AA-8CED-68584845E111}" presName="connectorText" presStyleLbl="sibTrans2D1" presStyleIdx="2" presStyleCnt="3"/>
      <dgm:spPr/>
      <dgm:t>
        <a:bodyPr/>
        <a:lstStyle/>
        <a:p>
          <a:endParaRPr lang="es-EC"/>
        </a:p>
      </dgm:t>
    </dgm:pt>
    <dgm:pt modelId="{DFC7FF84-FEE6-44B2-B852-74362C0DB9A1}" type="pres">
      <dgm:prSet presAssocID="{056A985B-F8CB-4857-A19A-88AC827F4E6D}" presName="node" presStyleLbl="node1" presStyleIdx="2" presStyleCnt="3" custScaleX="201857" custScaleY="149300" custRadScaleRad="125133" custRadScaleInc="31725">
        <dgm:presLayoutVars>
          <dgm:bulletEnabled val="1"/>
        </dgm:presLayoutVars>
      </dgm:prSet>
      <dgm:spPr/>
      <dgm:t>
        <a:bodyPr/>
        <a:lstStyle/>
        <a:p>
          <a:endParaRPr lang="es-EC"/>
        </a:p>
      </dgm:t>
    </dgm:pt>
  </dgm:ptLst>
  <dgm:cxnLst>
    <dgm:cxn modelId="{D461B9B1-0FFE-4955-8E33-475D91A62434}" type="presOf" srcId="{9BE94371-9C10-46AA-8CED-68584845E111}" destId="{84D0AF1F-FABA-4CE2-AFC0-DA82114092BA}" srcOrd="1" destOrd="0" presId="urn:microsoft.com/office/officeart/2005/8/layout/radial5"/>
    <dgm:cxn modelId="{E4E0A611-B7C6-4FC9-A4FC-6DB1D3582C9F}" type="presOf" srcId="{AFEBB946-72EE-466A-9EC5-E97A339063B9}" destId="{9DE9C2AA-6D19-41E1-B3C8-24103497DB38}" srcOrd="0" destOrd="0" presId="urn:microsoft.com/office/officeart/2005/8/layout/radial5"/>
    <dgm:cxn modelId="{208A3C82-123E-4A7C-A408-7E1E32591390}" type="presOf" srcId="{CD3FBD9B-DAEA-41D3-A5BA-1DD31DD90038}" destId="{5D13269C-6B3C-426D-A0CC-B66FB4E488AB}" srcOrd="0" destOrd="0" presId="urn:microsoft.com/office/officeart/2005/8/layout/radial5"/>
    <dgm:cxn modelId="{BF888CC3-F630-400F-AE46-34D456567185}" type="presOf" srcId="{C021C655-AC8A-4074-8650-3080EEBFE37B}" destId="{797988D9-B975-4EDC-909B-56A57B272DA8}" srcOrd="0" destOrd="0" presId="urn:microsoft.com/office/officeart/2005/8/layout/radial5"/>
    <dgm:cxn modelId="{6DDE5929-373A-4572-A497-F89D1F5C5EEC}" type="presOf" srcId="{98795C3A-F46B-4245-AA1B-16EF350FD5D2}" destId="{0AD50CA4-38AD-4CB9-8D40-C75685DB756A}" srcOrd="0" destOrd="0" presId="urn:microsoft.com/office/officeart/2005/8/layout/radial5"/>
    <dgm:cxn modelId="{E58854E7-E8C7-4589-8C56-8BA1749C88EC}" type="presOf" srcId="{C021C655-AC8A-4074-8650-3080EEBFE37B}" destId="{7F5243E5-AFEB-4E8B-B5F3-19FE7D3A2C32}" srcOrd="1" destOrd="0" presId="urn:microsoft.com/office/officeart/2005/8/layout/radial5"/>
    <dgm:cxn modelId="{46B11DE9-418B-41F4-85CC-209D2FF6F2E1}" srcId="{CD3FBD9B-DAEA-41D3-A5BA-1DD31DD90038}" destId="{056A985B-F8CB-4857-A19A-88AC827F4E6D}" srcOrd="2" destOrd="0" parTransId="{9BE94371-9C10-46AA-8CED-68584845E111}" sibTransId="{05490DEF-452F-45A1-86FB-8E24CF6A1891}"/>
    <dgm:cxn modelId="{BFEB1105-FE78-4E00-B854-A04F46BB1055}" srcId="{CD3FBD9B-DAEA-41D3-A5BA-1DD31DD90038}" destId="{98795C3A-F46B-4245-AA1B-16EF350FD5D2}" srcOrd="0" destOrd="0" parTransId="{AFEBB946-72EE-466A-9EC5-E97A339063B9}" sibTransId="{44A8F0EB-EB03-4946-AD32-F076C612A20D}"/>
    <dgm:cxn modelId="{582494C8-E156-4031-8097-052D7AB85D3C}" type="presOf" srcId="{AFEBB946-72EE-466A-9EC5-E97A339063B9}" destId="{4F958D0C-ACAC-442A-B41E-858FB03CA243}" srcOrd="1" destOrd="0" presId="urn:microsoft.com/office/officeart/2005/8/layout/radial5"/>
    <dgm:cxn modelId="{4A187622-2D4D-4E64-8320-BB6858465029}" srcId="{CD3FBD9B-DAEA-41D3-A5BA-1DD31DD90038}" destId="{B70482FF-E45E-45B1-ACC0-83C5D4E4FDDA}" srcOrd="1" destOrd="0" parTransId="{C021C655-AC8A-4074-8650-3080EEBFE37B}" sibTransId="{72057232-0E76-49FA-8465-FDD75C5A6684}"/>
    <dgm:cxn modelId="{AD41B740-7C01-40F7-9459-5B17B9343EC7}" type="presOf" srcId="{056A985B-F8CB-4857-A19A-88AC827F4E6D}" destId="{DFC7FF84-FEE6-44B2-B852-74362C0DB9A1}" srcOrd="0" destOrd="0" presId="urn:microsoft.com/office/officeart/2005/8/layout/radial5"/>
    <dgm:cxn modelId="{6CD65EBD-CF07-45B1-9C56-DA8F890D68F2}" type="presOf" srcId="{B70482FF-E45E-45B1-ACC0-83C5D4E4FDDA}" destId="{20E994E7-FC7E-4CCC-8694-771B09B61202}" srcOrd="0" destOrd="0" presId="urn:microsoft.com/office/officeart/2005/8/layout/radial5"/>
    <dgm:cxn modelId="{7426CE41-0668-4C29-9A6C-3804B61A8AEC}" type="presOf" srcId="{9BE94371-9C10-46AA-8CED-68584845E111}" destId="{457B7576-3A3F-4C24-9FD9-B517088AE70C}" srcOrd="0" destOrd="0" presId="urn:microsoft.com/office/officeart/2005/8/layout/radial5"/>
    <dgm:cxn modelId="{23F0A272-7D2B-4602-B63D-A17598807DB0}" srcId="{3EC9B914-8515-4DF8-8CDE-4D231DF2A789}" destId="{CD3FBD9B-DAEA-41D3-A5BA-1DD31DD90038}" srcOrd="0" destOrd="0" parTransId="{2881AC7A-79F3-4EC8-A6BC-90C9D5DA3DCC}" sibTransId="{359371A6-A9B7-4BA5-8CF5-7D51B7F96336}"/>
    <dgm:cxn modelId="{E0CDB429-2A8D-4D7B-80BD-BB4862F70333}" type="presOf" srcId="{3EC9B914-8515-4DF8-8CDE-4D231DF2A789}" destId="{E9F522CD-71E6-41BE-A4DA-BDB1FC3F4FA8}" srcOrd="0" destOrd="0" presId="urn:microsoft.com/office/officeart/2005/8/layout/radial5"/>
    <dgm:cxn modelId="{CA678433-E00D-41DD-97FE-0CF1ADCCEF0B}" type="presParOf" srcId="{E9F522CD-71E6-41BE-A4DA-BDB1FC3F4FA8}" destId="{5D13269C-6B3C-426D-A0CC-B66FB4E488AB}" srcOrd="0" destOrd="0" presId="urn:microsoft.com/office/officeart/2005/8/layout/radial5"/>
    <dgm:cxn modelId="{076FB352-8855-4E2C-B8DA-0AFC74753D3E}" type="presParOf" srcId="{E9F522CD-71E6-41BE-A4DA-BDB1FC3F4FA8}" destId="{9DE9C2AA-6D19-41E1-B3C8-24103497DB38}" srcOrd="1" destOrd="0" presId="urn:microsoft.com/office/officeart/2005/8/layout/radial5"/>
    <dgm:cxn modelId="{0C4FA770-A575-4323-A8F4-FE80E4848398}" type="presParOf" srcId="{9DE9C2AA-6D19-41E1-B3C8-24103497DB38}" destId="{4F958D0C-ACAC-442A-B41E-858FB03CA243}" srcOrd="0" destOrd="0" presId="urn:microsoft.com/office/officeart/2005/8/layout/radial5"/>
    <dgm:cxn modelId="{056B91AF-4FF2-4089-ADBE-8C8E4E5C63D0}" type="presParOf" srcId="{E9F522CD-71E6-41BE-A4DA-BDB1FC3F4FA8}" destId="{0AD50CA4-38AD-4CB9-8D40-C75685DB756A}" srcOrd="2" destOrd="0" presId="urn:microsoft.com/office/officeart/2005/8/layout/radial5"/>
    <dgm:cxn modelId="{8AACB0D1-7997-4B22-86AC-E1A1C7083ECA}" type="presParOf" srcId="{E9F522CD-71E6-41BE-A4DA-BDB1FC3F4FA8}" destId="{797988D9-B975-4EDC-909B-56A57B272DA8}" srcOrd="3" destOrd="0" presId="urn:microsoft.com/office/officeart/2005/8/layout/radial5"/>
    <dgm:cxn modelId="{D5D7D09F-E9E0-42B5-B88D-4775DBF86411}" type="presParOf" srcId="{797988D9-B975-4EDC-909B-56A57B272DA8}" destId="{7F5243E5-AFEB-4E8B-B5F3-19FE7D3A2C32}" srcOrd="0" destOrd="0" presId="urn:microsoft.com/office/officeart/2005/8/layout/radial5"/>
    <dgm:cxn modelId="{92EB1DF3-DB4E-4FF9-9287-AEAFF18710B9}" type="presParOf" srcId="{E9F522CD-71E6-41BE-A4DA-BDB1FC3F4FA8}" destId="{20E994E7-FC7E-4CCC-8694-771B09B61202}" srcOrd="4" destOrd="0" presId="urn:microsoft.com/office/officeart/2005/8/layout/radial5"/>
    <dgm:cxn modelId="{73943BA8-AA6C-4571-88D6-6592A2C80E13}" type="presParOf" srcId="{E9F522CD-71E6-41BE-A4DA-BDB1FC3F4FA8}" destId="{457B7576-3A3F-4C24-9FD9-B517088AE70C}" srcOrd="5" destOrd="0" presId="urn:microsoft.com/office/officeart/2005/8/layout/radial5"/>
    <dgm:cxn modelId="{7BA26C20-FF71-4997-9879-21239076CA48}" type="presParOf" srcId="{457B7576-3A3F-4C24-9FD9-B517088AE70C}" destId="{84D0AF1F-FABA-4CE2-AFC0-DA82114092BA}" srcOrd="0" destOrd="0" presId="urn:microsoft.com/office/officeart/2005/8/layout/radial5"/>
    <dgm:cxn modelId="{C6694A3D-7DC8-4713-B7EB-9DFB2B7AF2ED}" type="presParOf" srcId="{E9F522CD-71E6-41BE-A4DA-BDB1FC3F4FA8}" destId="{DFC7FF84-FEE6-44B2-B852-74362C0DB9A1}"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15A2B7-92A0-45F5-A2EA-B02BB70F23CE}" type="doc">
      <dgm:prSet loTypeId="urn:microsoft.com/office/officeart/2005/8/layout/hProcess9" loCatId="process" qsTypeId="urn:microsoft.com/office/officeart/2005/8/quickstyle/simple1" qsCatId="simple" csTypeId="urn:microsoft.com/office/officeart/2005/8/colors/colorful2" csCatId="colorful" phldr="1"/>
      <dgm:spPr/>
    </dgm:pt>
    <dgm:pt modelId="{EA1DDBE4-6FF0-4291-9E93-8D25CC54F520}">
      <dgm:prSet phldrT="[Texto]" custT="1"/>
      <dgm:spPr/>
      <dgm:t>
        <a:bodyPr/>
        <a:lstStyle/>
        <a:p>
          <a:r>
            <a:rPr lang="es-EC" sz="1200" dirty="0" smtClean="0">
              <a:solidFill>
                <a:schemeClr val="tx1"/>
              </a:solidFill>
            </a:rPr>
            <a:t>ORGANIZACIONAL</a:t>
          </a:r>
          <a:endParaRPr lang="es-EC" sz="1200" dirty="0">
            <a:solidFill>
              <a:schemeClr val="tx1"/>
            </a:solidFill>
          </a:endParaRPr>
        </a:p>
      </dgm:t>
    </dgm:pt>
    <dgm:pt modelId="{E0C7FA3F-A5CA-4641-BD25-82713DD5EAD2}" type="parTrans" cxnId="{E4F36411-83E0-4AB3-A81E-077695F56560}">
      <dgm:prSet/>
      <dgm:spPr/>
      <dgm:t>
        <a:bodyPr/>
        <a:lstStyle/>
        <a:p>
          <a:endParaRPr lang="es-EC"/>
        </a:p>
      </dgm:t>
    </dgm:pt>
    <dgm:pt modelId="{C5D674B0-BD3D-4B4B-AF8E-655FEC64F19F}" type="sibTrans" cxnId="{E4F36411-83E0-4AB3-A81E-077695F56560}">
      <dgm:prSet/>
      <dgm:spPr/>
      <dgm:t>
        <a:bodyPr/>
        <a:lstStyle/>
        <a:p>
          <a:endParaRPr lang="es-EC"/>
        </a:p>
      </dgm:t>
    </dgm:pt>
    <dgm:pt modelId="{CADCFBBD-9ABA-4A04-9684-D5DC69CF25CA}">
      <dgm:prSet phldrT="[Texto]" custT="1"/>
      <dgm:spPr/>
      <dgm:t>
        <a:bodyPr/>
        <a:lstStyle/>
        <a:p>
          <a:r>
            <a:rPr lang="es-EC" sz="1000" b="1" dirty="0" smtClean="0">
              <a:solidFill>
                <a:schemeClr val="tx1"/>
              </a:solidFill>
            </a:rPr>
            <a:t>Existencia de procesos o manuales:</a:t>
          </a:r>
        </a:p>
        <a:p>
          <a:r>
            <a:rPr lang="es-EC" sz="1000" b="0" dirty="0" smtClean="0">
              <a:solidFill>
                <a:schemeClr val="tx1"/>
              </a:solidFill>
            </a:rPr>
            <a:t>El </a:t>
          </a:r>
          <a:r>
            <a:rPr lang="es-EC" sz="1000" dirty="0" smtClean="0">
              <a:solidFill>
                <a:schemeClr val="tx1"/>
              </a:solidFill>
            </a:rPr>
            <a:t>83%, cuentan con cierto tipo de manuales de procedimientos  para el manejo de la logística de distribución, lo que indica que se encuentran trabajando bajo un esquema de procesos estandarizados. Sin embargo, el porcentaje restante, es decir el 17%, debe implementar mecanismos de trabajo bajo la gestión por procesos y desarrollar o implementar manuales o procedimientos que fortalezcan su actividad empresarial.</a:t>
          </a:r>
          <a:endParaRPr lang="es-EC" sz="1000" dirty="0">
            <a:solidFill>
              <a:schemeClr val="tx1"/>
            </a:solidFill>
          </a:endParaRPr>
        </a:p>
      </dgm:t>
    </dgm:pt>
    <dgm:pt modelId="{4F441080-F5EE-448C-A4D5-724F61F884C3}" type="parTrans" cxnId="{5126AAD0-490F-4DF5-8A19-31D3BCA2BBCD}">
      <dgm:prSet/>
      <dgm:spPr/>
      <dgm:t>
        <a:bodyPr/>
        <a:lstStyle/>
        <a:p>
          <a:endParaRPr lang="es-EC"/>
        </a:p>
      </dgm:t>
    </dgm:pt>
    <dgm:pt modelId="{049614E6-35CD-4DC7-8BC5-9E4C478232F8}" type="sibTrans" cxnId="{5126AAD0-490F-4DF5-8A19-31D3BCA2BBCD}">
      <dgm:prSet/>
      <dgm:spPr/>
      <dgm:t>
        <a:bodyPr/>
        <a:lstStyle/>
        <a:p>
          <a:endParaRPr lang="es-EC"/>
        </a:p>
      </dgm:t>
    </dgm:pt>
    <dgm:pt modelId="{3682BCC9-3E8D-4D9F-BED7-86CDB1CD6850}">
      <dgm:prSet phldrT="[Texto]" custT="1"/>
      <dgm:spPr/>
      <dgm:t>
        <a:bodyPr/>
        <a:lstStyle/>
        <a:p>
          <a:r>
            <a:rPr lang="es-EC" sz="1000" b="1" dirty="0" smtClean="0">
              <a:solidFill>
                <a:schemeClr val="tx1"/>
              </a:solidFill>
            </a:rPr>
            <a:t>Estrategias gerenciales de optimización: </a:t>
          </a:r>
          <a:r>
            <a:rPr lang="es-EC" sz="1000" dirty="0" smtClean="0">
              <a:solidFill>
                <a:schemeClr val="tx1"/>
              </a:solidFill>
            </a:rPr>
            <a:t>El 100% cuentan con al menos una estrategia gerencial basada en la satisfacción de los clientes, lo que significa que sus objetivos y políticas empresariales están alineadas en cumplir con las expectativas de los consumidores.</a:t>
          </a:r>
          <a:endParaRPr lang="es-EC" sz="1000" dirty="0">
            <a:solidFill>
              <a:schemeClr val="tx1"/>
            </a:solidFill>
          </a:endParaRPr>
        </a:p>
      </dgm:t>
    </dgm:pt>
    <dgm:pt modelId="{101503DD-CA70-45AF-AAD7-6F447C76AC92}" type="parTrans" cxnId="{90185D6C-FDF7-4296-840B-E9A48A6630E7}">
      <dgm:prSet/>
      <dgm:spPr/>
      <dgm:t>
        <a:bodyPr/>
        <a:lstStyle/>
        <a:p>
          <a:endParaRPr lang="es-EC"/>
        </a:p>
      </dgm:t>
    </dgm:pt>
    <dgm:pt modelId="{2414336F-2730-4DB4-B516-B9E86269A359}" type="sibTrans" cxnId="{90185D6C-FDF7-4296-840B-E9A48A6630E7}">
      <dgm:prSet/>
      <dgm:spPr/>
      <dgm:t>
        <a:bodyPr/>
        <a:lstStyle/>
        <a:p>
          <a:endParaRPr lang="es-EC"/>
        </a:p>
      </dgm:t>
    </dgm:pt>
    <dgm:pt modelId="{3C62C7D0-C7D2-4E56-8B34-687313D71284}">
      <dgm:prSet phldrT="[Texto]" custT="1"/>
      <dgm:spPr/>
      <dgm:t>
        <a:bodyPr/>
        <a:lstStyle/>
        <a:p>
          <a:r>
            <a:rPr lang="es-EC" sz="1000" b="1" dirty="0" smtClean="0">
              <a:solidFill>
                <a:schemeClr val="tx1"/>
              </a:solidFill>
            </a:rPr>
            <a:t>Infraestructura: </a:t>
          </a:r>
          <a:r>
            <a:rPr lang="es-EC" sz="1000" dirty="0" smtClean="0">
              <a:solidFill>
                <a:schemeClr val="tx1"/>
              </a:solidFill>
            </a:rPr>
            <a:t>Los resultados arrojan un 50% de Pymes que cuentan con una infraestructura buena, lo que significa que están realizando sus actividades en instalaciones adecuadas y evitando a toda costa retrasos por daños o desperfectos en sus instalaciones. Sin embargo, el porcentaje restante se encuentra en el umbral regular  y adecuado lo que significa que es necesario implementar soluciones para mejorar la infraestructura evitando costos innecesarios por averías o desperfectos que pudieran presentarse, lo que causaría posiblemente un retraso en la entrega de los productos al cliente.</a:t>
          </a:r>
          <a:endParaRPr lang="es-EC" sz="1000" dirty="0">
            <a:solidFill>
              <a:schemeClr val="tx1"/>
            </a:solidFill>
          </a:endParaRPr>
        </a:p>
      </dgm:t>
    </dgm:pt>
    <dgm:pt modelId="{AA9F4983-34A2-4A49-B72E-9AC2F2DB2043}" type="parTrans" cxnId="{8E33EE0E-04FF-496F-95DB-582665149C05}">
      <dgm:prSet/>
      <dgm:spPr/>
      <dgm:t>
        <a:bodyPr/>
        <a:lstStyle/>
        <a:p>
          <a:endParaRPr lang="es-EC"/>
        </a:p>
      </dgm:t>
    </dgm:pt>
    <dgm:pt modelId="{DB401B67-5CFD-4595-8861-38178662D7A2}" type="sibTrans" cxnId="{8E33EE0E-04FF-496F-95DB-582665149C05}">
      <dgm:prSet/>
      <dgm:spPr/>
      <dgm:t>
        <a:bodyPr/>
        <a:lstStyle/>
        <a:p>
          <a:endParaRPr lang="es-EC"/>
        </a:p>
      </dgm:t>
    </dgm:pt>
    <dgm:pt modelId="{B0793FF5-88E2-431F-A83F-BEC75406F40A}" type="pres">
      <dgm:prSet presAssocID="{9315A2B7-92A0-45F5-A2EA-B02BB70F23CE}" presName="CompostProcess" presStyleCnt="0">
        <dgm:presLayoutVars>
          <dgm:dir/>
          <dgm:resizeHandles val="exact"/>
        </dgm:presLayoutVars>
      </dgm:prSet>
      <dgm:spPr/>
    </dgm:pt>
    <dgm:pt modelId="{16FBD11F-FDAF-43AC-B5D4-4C0B5281A7C0}" type="pres">
      <dgm:prSet presAssocID="{9315A2B7-92A0-45F5-A2EA-B02BB70F23CE}" presName="arrow" presStyleLbl="bgShp" presStyleIdx="0" presStyleCnt="1"/>
      <dgm:spPr/>
    </dgm:pt>
    <dgm:pt modelId="{F64A5552-2D43-4D4A-BB7D-D6C37B7CDD3B}" type="pres">
      <dgm:prSet presAssocID="{9315A2B7-92A0-45F5-A2EA-B02BB70F23CE}" presName="linearProcess" presStyleCnt="0"/>
      <dgm:spPr/>
    </dgm:pt>
    <dgm:pt modelId="{3E7E888B-DD33-4BDA-B57D-049929161B76}" type="pres">
      <dgm:prSet presAssocID="{EA1DDBE4-6FF0-4291-9E93-8D25CC54F520}" presName="textNode" presStyleLbl="node1" presStyleIdx="0" presStyleCnt="4" custScaleX="74029" custScaleY="46084" custLinFactNeighborY="-1609">
        <dgm:presLayoutVars>
          <dgm:bulletEnabled val="1"/>
        </dgm:presLayoutVars>
      </dgm:prSet>
      <dgm:spPr/>
      <dgm:t>
        <a:bodyPr/>
        <a:lstStyle/>
        <a:p>
          <a:endParaRPr lang="es-EC"/>
        </a:p>
      </dgm:t>
    </dgm:pt>
    <dgm:pt modelId="{525F512D-4299-4F52-B434-30ED99D9D3EF}" type="pres">
      <dgm:prSet presAssocID="{C5D674B0-BD3D-4B4B-AF8E-655FEC64F19F}" presName="sibTrans" presStyleCnt="0"/>
      <dgm:spPr/>
    </dgm:pt>
    <dgm:pt modelId="{C679DB68-66B2-4320-A1C3-4B9A78BFAE86}" type="pres">
      <dgm:prSet presAssocID="{CADCFBBD-9ABA-4A04-9684-D5DC69CF25CA}" presName="textNode" presStyleLbl="node1" presStyleIdx="1" presStyleCnt="4" custScaleY="114473" custLinFactNeighborY="-1609">
        <dgm:presLayoutVars>
          <dgm:bulletEnabled val="1"/>
        </dgm:presLayoutVars>
      </dgm:prSet>
      <dgm:spPr/>
      <dgm:t>
        <a:bodyPr/>
        <a:lstStyle/>
        <a:p>
          <a:endParaRPr lang="es-EC"/>
        </a:p>
      </dgm:t>
    </dgm:pt>
    <dgm:pt modelId="{21852353-6CA9-4AC6-A311-6184E0E0057F}" type="pres">
      <dgm:prSet presAssocID="{049614E6-35CD-4DC7-8BC5-9E4C478232F8}" presName="sibTrans" presStyleCnt="0"/>
      <dgm:spPr/>
    </dgm:pt>
    <dgm:pt modelId="{697C4351-4070-42A3-91C4-B3EF5DE21759}" type="pres">
      <dgm:prSet presAssocID="{3682BCC9-3E8D-4D9F-BED7-86CDB1CD6850}" presName="textNode" presStyleLbl="node1" presStyleIdx="2" presStyleCnt="4" custScaleY="114473" custLinFactNeighborY="-1609">
        <dgm:presLayoutVars>
          <dgm:bulletEnabled val="1"/>
        </dgm:presLayoutVars>
      </dgm:prSet>
      <dgm:spPr/>
      <dgm:t>
        <a:bodyPr/>
        <a:lstStyle/>
        <a:p>
          <a:endParaRPr lang="es-EC"/>
        </a:p>
      </dgm:t>
    </dgm:pt>
    <dgm:pt modelId="{DEB2B930-86BF-4084-8F9F-4F972EB8F6CE}" type="pres">
      <dgm:prSet presAssocID="{2414336F-2730-4DB4-B516-B9E86269A359}" presName="sibTrans" presStyleCnt="0"/>
      <dgm:spPr/>
    </dgm:pt>
    <dgm:pt modelId="{56EF4F88-01F6-49E3-A472-4060D6A24274}" type="pres">
      <dgm:prSet presAssocID="{3C62C7D0-C7D2-4E56-8B34-687313D71284}" presName="textNode" presStyleLbl="node1" presStyleIdx="3" presStyleCnt="4" custScaleY="114473" custLinFactNeighborY="-1609">
        <dgm:presLayoutVars>
          <dgm:bulletEnabled val="1"/>
        </dgm:presLayoutVars>
      </dgm:prSet>
      <dgm:spPr/>
      <dgm:t>
        <a:bodyPr/>
        <a:lstStyle/>
        <a:p>
          <a:endParaRPr lang="es-EC"/>
        </a:p>
      </dgm:t>
    </dgm:pt>
  </dgm:ptLst>
  <dgm:cxnLst>
    <dgm:cxn modelId="{AB1F8AC3-3B9C-4BB4-B3EA-A7CD37B02D71}" type="presOf" srcId="{3C62C7D0-C7D2-4E56-8B34-687313D71284}" destId="{56EF4F88-01F6-49E3-A472-4060D6A24274}" srcOrd="0" destOrd="0" presId="urn:microsoft.com/office/officeart/2005/8/layout/hProcess9"/>
    <dgm:cxn modelId="{69F274CE-0F9E-4389-BF25-1EF5BAAD602E}" type="presOf" srcId="{EA1DDBE4-6FF0-4291-9E93-8D25CC54F520}" destId="{3E7E888B-DD33-4BDA-B57D-049929161B76}" srcOrd="0" destOrd="0" presId="urn:microsoft.com/office/officeart/2005/8/layout/hProcess9"/>
    <dgm:cxn modelId="{5126AAD0-490F-4DF5-8A19-31D3BCA2BBCD}" srcId="{9315A2B7-92A0-45F5-A2EA-B02BB70F23CE}" destId="{CADCFBBD-9ABA-4A04-9684-D5DC69CF25CA}" srcOrd="1" destOrd="0" parTransId="{4F441080-F5EE-448C-A4D5-724F61F884C3}" sibTransId="{049614E6-35CD-4DC7-8BC5-9E4C478232F8}"/>
    <dgm:cxn modelId="{7CBFEE25-F798-4951-8CFA-82726CD1BD76}" type="presOf" srcId="{CADCFBBD-9ABA-4A04-9684-D5DC69CF25CA}" destId="{C679DB68-66B2-4320-A1C3-4B9A78BFAE86}" srcOrd="0" destOrd="0" presId="urn:microsoft.com/office/officeart/2005/8/layout/hProcess9"/>
    <dgm:cxn modelId="{F7EF891A-E910-4F1C-8ADC-F126F5B4D029}" type="presOf" srcId="{9315A2B7-92A0-45F5-A2EA-B02BB70F23CE}" destId="{B0793FF5-88E2-431F-A83F-BEC75406F40A}" srcOrd="0" destOrd="0" presId="urn:microsoft.com/office/officeart/2005/8/layout/hProcess9"/>
    <dgm:cxn modelId="{8E33EE0E-04FF-496F-95DB-582665149C05}" srcId="{9315A2B7-92A0-45F5-A2EA-B02BB70F23CE}" destId="{3C62C7D0-C7D2-4E56-8B34-687313D71284}" srcOrd="3" destOrd="0" parTransId="{AA9F4983-34A2-4A49-B72E-9AC2F2DB2043}" sibTransId="{DB401B67-5CFD-4595-8861-38178662D7A2}"/>
    <dgm:cxn modelId="{90185D6C-FDF7-4296-840B-E9A48A6630E7}" srcId="{9315A2B7-92A0-45F5-A2EA-B02BB70F23CE}" destId="{3682BCC9-3E8D-4D9F-BED7-86CDB1CD6850}" srcOrd="2" destOrd="0" parTransId="{101503DD-CA70-45AF-AAD7-6F447C76AC92}" sibTransId="{2414336F-2730-4DB4-B516-B9E86269A359}"/>
    <dgm:cxn modelId="{96BFCA3B-B030-40AF-AA1B-7F0BAA6B3D6B}" type="presOf" srcId="{3682BCC9-3E8D-4D9F-BED7-86CDB1CD6850}" destId="{697C4351-4070-42A3-91C4-B3EF5DE21759}" srcOrd="0" destOrd="0" presId="urn:microsoft.com/office/officeart/2005/8/layout/hProcess9"/>
    <dgm:cxn modelId="{E4F36411-83E0-4AB3-A81E-077695F56560}" srcId="{9315A2B7-92A0-45F5-A2EA-B02BB70F23CE}" destId="{EA1DDBE4-6FF0-4291-9E93-8D25CC54F520}" srcOrd="0" destOrd="0" parTransId="{E0C7FA3F-A5CA-4641-BD25-82713DD5EAD2}" sibTransId="{C5D674B0-BD3D-4B4B-AF8E-655FEC64F19F}"/>
    <dgm:cxn modelId="{01AFAD03-602C-472D-890E-9B0978CBA3F2}" type="presParOf" srcId="{B0793FF5-88E2-431F-A83F-BEC75406F40A}" destId="{16FBD11F-FDAF-43AC-B5D4-4C0B5281A7C0}" srcOrd="0" destOrd="0" presId="urn:microsoft.com/office/officeart/2005/8/layout/hProcess9"/>
    <dgm:cxn modelId="{7B251676-E405-4BDD-B53E-5792CD57F4C4}" type="presParOf" srcId="{B0793FF5-88E2-431F-A83F-BEC75406F40A}" destId="{F64A5552-2D43-4D4A-BB7D-D6C37B7CDD3B}" srcOrd="1" destOrd="0" presId="urn:microsoft.com/office/officeart/2005/8/layout/hProcess9"/>
    <dgm:cxn modelId="{7F889762-30F2-4BB4-8975-70E268490093}" type="presParOf" srcId="{F64A5552-2D43-4D4A-BB7D-D6C37B7CDD3B}" destId="{3E7E888B-DD33-4BDA-B57D-049929161B76}" srcOrd="0" destOrd="0" presId="urn:microsoft.com/office/officeart/2005/8/layout/hProcess9"/>
    <dgm:cxn modelId="{EDFBE663-D7C5-45DE-91CD-6514C8911CC9}" type="presParOf" srcId="{F64A5552-2D43-4D4A-BB7D-D6C37B7CDD3B}" destId="{525F512D-4299-4F52-B434-30ED99D9D3EF}" srcOrd="1" destOrd="0" presId="urn:microsoft.com/office/officeart/2005/8/layout/hProcess9"/>
    <dgm:cxn modelId="{A04C2296-DA3A-4F98-8473-70E222E93A5B}" type="presParOf" srcId="{F64A5552-2D43-4D4A-BB7D-D6C37B7CDD3B}" destId="{C679DB68-66B2-4320-A1C3-4B9A78BFAE86}" srcOrd="2" destOrd="0" presId="urn:microsoft.com/office/officeart/2005/8/layout/hProcess9"/>
    <dgm:cxn modelId="{4968A626-CF6B-4A88-95B0-6CD3F82AA462}" type="presParOf" srcId="{F64A5552-2D43-4D4A-BB7D-D6C37B7CDD3B}" destId="{21852353-6CA9-4AC6-A311-6184E0E0057F}" srcOrd="3" destOrd="0" presId="urn:microsoft.com/office/officeart/2005/8/layout/hProcess9"/>
    <dgm:cxn modelId="{3FE74F97-9782-453A-84A9-C48FEC512C6B}" type="presParOf" srcId="{F64A5552-2D43-4D4A-BB7D-D6C37B7CDD3B}" destId="{697C4351-4070-42A3-91C4-B3EF5DE21759}" srcOrd="4" destOrd="0" presId="urn:microsoft.com/office/officeart/2005/8/layout/hProcess9"/>
    <dgm:cxn modelId="{C718CA4A-81BA-4BEE-969D-4488BE8D14A7}" type="presParOf" srcId="{F64A5552-2D43-4D4A-BB7D-D6C37B7CDD3B}" destId="{DEB2B930-86BF-4084-8F9F-4F972EB8F6CE}" srcOrd="5" destOrd="0" presId="urn:microsoft.com/office/officeart/2005/8/layout/hProcess9"/>
    <dgm:cxn modelId="{34AC6D4E-ABFC-4B80-8EE6-26DBC082EAE6}" type="presParOf" srcId="{F64A5552-2D43-4D4A-BB7D-D6C37B7CDD3B}" destId="{56EF4F88-01F6-49E3-A472-4060D6A2427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15A2B7-92A0-45F5-A2EA-B02BB70F23CE}" type="doc">
      <dgm:prSet loTypeId="urn:microsoft.com/office/officeart/2005/8/layout/hProcess9" loCatId="process" qsTypeId="urn:microsoft.com/office/officeart/2005/8/quickstyle/simple1" qsCatId="simple" csTypeId="urn:microsoft.com/office/officeart/2005/8/colors/colorful4" csCatId="colorful" phldr="1"/>
      <dgm:spPr/>
    </dgm:pt>
    <dgm:pt modelId="{EA1DDBE4-6FF0-4291-9E93-8D25CC54F520}">
      <dgm:prSet phldrT="[Texto]" custT="1"/>
      <dgm:spPr/>
      <dgm:t>
        <a:bodyPr/>
        <a:lstStyle/>
        <a:p>
          <a:r>
            <a:rPr lang="es-EC" sz="1200" dirty="0" smtClean="0">
              <a:solidFill>
                <a:schemeClr val="tx1"/>
              </a:solidFill>
            </a:rPr>
            <a:t>COMPETITIVIADAD</a:t>
          </a:r>
          <a:endParaRPr lang="es-EC" sz="1200" dirty="0">
            <a:solidFill>
              <a:schemeClr val="tx1"/>
            </a:solidFill>
          </a:endParaRPr>
        </a:p>
      </dgm:t>
    </dgm:pt>
    <dgm:pt modelId="{E0C7FA3F-A5CA-4641-BD25-82713DD5EAD2}" type="parTrans" cxnId="{E4F36411-83E0-4AB3-A81E-077695F56560}">
      <dgm:prSet/>
      <dgm:spPr/>
      <dgm:t>
        <a:bodyPr/>
        <a:lstStyle/>
        <a:p>
          <a:endParaRPr lang="es-EC"/>
        </a:p>
      </dgm:t>
    </dgm:pt>
    <dgm:pt modelId="{C5D674B0-BD3D-4B4B-AF8E-655FEC64F19F}" type="sibTrans" cxnId="{E4F36411-83E0-4AB3-A81E-077695F56560}">
      <dgm:prSet/>
      <dgm:spPr/>
      <dgm:t>
        <a:bodyPr/>
        <a:lstStyle/>
        <a:p>
          <a:endParaRPr lang="es-EC"/>
        </a:p>
      </dgm:t>
    </dgm:pt>
    <dgm:pt modelId="{CADCFBBD-9ABA-4A04-9684-D5DC69CF25CA}">
      <dgm:prSet phldrT="[Texto]" custT="1"/>
      <dgm:spPr/>
      <dgm:t>
        <a:bodyPr/>
        <a:lstStyle/>
        <a:p>
          <a:pPr algn="just"/>
          <a:r>
            <a:rPr lang="es-EC" sz="1000" b="1" dirty="0" smtClean="0">
              <a:solidFill>
                <a:schemeClr val="tx1"/>
              </a:solidFill>
            </a:rPr>
            <a:t>Base proveedores locales:  </a:t>
          </a:r>
          <a:r>
            <a:rPr lang="es-EC" sz="1000" dirty="0" smtClean="0">
              <a:solidFill>
                <a:schemeClr val="tx1"/>
              </a:solidFill>
            </a:rPr>
            <a:t>Los resultados demuestran que solo el 95% de los proveedores son locales, lo que significa que las Pymes deben trabajar  para poder aumentar sus  proveedores fuera de la localidad. Por lo tanto, los costos por movilización y tiempo de entrega de producto pueden afectar de forma directa al servicio y percepción del cliente, tomando en cuenta que si existiera la posibilidad de una devolución o reclamo, se debe trasladar a distancias lejanas para la obtención o reemplazo del producto.</a:t>
          </a:r>
        </a:p>
        <a:p>
          <a:pPr algn="just"/>
          <a:endParaRPr lang="es-EC" sz="1000" dirty="0" smtClean="0">
            <a:solidFill>
              <a:schemeClr val="tx1"/>
            </a:solidFill>
          </a:endParaRPr>
        </a:p>
      </dgm:t>
    </dgm:pt>
    <dgm:pt modelId="{4F441080-F5EE-448C-A4D5-724F61F884C3}" type="parTrans" cxnId="{5126AAD0-490F-4DF5-8A19-31D3BCA2BBCD}">
      <dgm:prSet/>
      <dgm:spPr/>
      <dgm:t>
        <a:bodyPr/>
        <a:lstStyle/>
        <a:p>
          <a:endParaRPr lang="es-EC"/>
        </a:p>
      </dgm:t>
    </dgm:pt>
    <dgm:pt modelId="{049614E6-35CD-4DC7-8BC5-9E4C478232F8}" type="sibTrans" cxnId="{5126AAD0-490F-4DF5-8A19-31D3BCA2BBCD}">
      <dgm:prSet/>
      <dgm:spPr/>
      <dgm:t>
        <a:bodyPr/>
        <a:lstStyle/>
        <a:p>
          <a:endParaRPr lang="es-EC"/>
        </a:p>
      </dgm:t>
    </dgm:pt>
    <dgm:pt modelId="{3682BCC9-3E8D-4D9F-BED7-86CDB1CD6850}">
      <dgm:prSet phldrT="[Texto]" custT="1"/>
      <dgm:spPr/>
      <dgm:t>
        <a:bodyPr/>
        <a:lstStyle/>
        <a:p>
          <a:pPr algn="just"/>
          <a:r>
            <a:rPr lang="es-EC" sz="1100" b="1" dirty="0" smtClean="0">
              <a:solidFill>
                <a:schemeClr val="tx1"/>
              </a:solidFill>
            </a:rPr>
            <a:t>% Diferencias entre proveedores locales y del exterior:   </a:t>
          </a:r>
          <a:r>
            <a:rPr lang="es-EC" sz="1100" dirty="0" smtClean="0">
              <a:solidFill>
                <a:schemeClr val="tx1"/>
              </a:solidFill>
            </a:rPr>
            <a:t>La diferencia de proveedores locales es del 95%, tomando en cuenta que la mayor parte de las Pymes  indican que cuentan únicamente con el 5% de sus proveedores extranjeros, lo que significa que la estrategia de contar con proveedores extranjeros debe ser aumentada, para contar con un mayor número de estos proveedores, lo cual de acuerdo a la propuesta mejoraría los tiempos de respuesta para la entrega de suministros requeridos por parte de los clientes. </a:t>
          </a:r>
          <a:endParaRPr lang="es-EC" sz="1100" dirty="0">
            <a:solidFill>
              <a:schemeClr val="tx1"/>
            </a:solidFill>
          </a:endParaRPr>
        </a:p>
      </dgm:t>
    </dgm:pt>
    <dgm:pt modelId="{101503DD-CA70-45AF-AAD7-6F447C76AC92}" type="parTrans" cxnId="{90185D6C-FDF7-4296-840B-E9A48A6630E7}">
      <dgm:prSet/>
      <dgm:spPr/>
      <dgm:t>
        <a:bodyPr/>
        <a:lstStyle/>
        <a:p>
          <a:endParaRPr lang="es-EC"/>
        </a:p>
      </dgm:t>
    </dgm:pt>
    <dgm:pt modelId="{2414336F-2730-4DB4-B516-B9E86269A359}" type="sibTrans" cxnId="{90185D6C-FDF7-4296-840B-E9A48A6630E7}">
      <dgm:prSet/>
      <dgm:spPr/>
      <dgm:t>
        <a:bodyPr/>
        <a:lstStyle/>
        <a:p>
          <a:endParaRPr lang="es-EC"/>
        </a:p>
      </dgm:t>
    </dgm:pt>
    <dgm:pt modelId="{3C62C7D0-C7D2-4E56-8B34-687313D71284}">
      <dgm:prSet phldrT="[Texto]" custT="1"/>
      <dgm:spPr/>
      <dgm:t>
        <a:bodyPr/>
        <a:lstStyle/>
        <a:p>
          <a:pPr algn="just"/>
          <a:r>
            <a:rPr lang="es-EC" sz="1050" b="1" dirty="0" smtClean="0">
              <a:solidFill>
                <a:schemeClr val="tx1"/>
              </a:solidFill>
            </a:rPr>
            <a:t>Rentabilidad: </a:t>
          </a:r>
          <a:endParaRPr lang="es-EC" sz="1050" dirty="0" smtClean="0">
            <a:solidFill>
              <a:schemeClr val="tx1"/>
            </a:solidFill>
          </a:endParaRPr>
        </a:p>
        <a:p>
          <a:pPr algn="just"/>
          <a:r>
            <a:rPr lang="es-EC" sz="1050" dirty="0" smtClean="0">
              <a:solidFill>
                <a:schemeClr val="tx1"/>
              </a:solidFill>
            </a:rPr>
            <a:t>El 100% de las Pymes  manifiestan tener costos menores del 10% con relación a la rentabilidad. Sin embargo, las ventas de los productos de suministros de seguridad se han visto disminuidas debido al tema de la distancia del proveedor para contar con el stock necesario, lo que significa que la problemática del tráfico y las medidas de movilización del Municipio en la Ciudad de Quito, intervienen de forma directa Por lo tanto, la investigación se determinará una posible acción de mejora para lograr un incremento en las ventas y por consiguiente un aumento de la rentabilidad</a:t>
          </a:r>
        </a:p>
        <a:p>
          <a:pPr algn="ctr"/>
          <a:endParaRPr lang="es-EC" sz="900" dirty="0" smtClean="0">
            <a:solidFill>
              <a:schemeClr val="tx1"/>
            </a:solidFill>
          </a:endParaRPr>
        </a:p>
      </dgm:t>
    </dgm:pt>
    <dgm:pt modelId="{AA9F4983-34A2-4A49-B72E-9AC2F2DB2043}" type="parTrans" cxnId="{8E33EE0E-04FF-496F-95DB-582665149C05}">
      <dgm:prSet/>
      <dgm:spPr/>
      <dgm:t>
        <a:bodyPr/>
        <a:lstStyle/>
        <a:p>
          <a:endParaRPr lang="es-EC"/>
        </a:p>
      </dgm:t>
    </dgm:pt>
    <dgm:pt modelId="{DB401B67-5CFD-4595-8861-38178662D7A2}" type="sibTrans" cxnId="{8E33EE0E-04FF-496F-95DB-582665149C05}">
      <dgm:prSet/>
      <dgm:spPr/>
      <dgm:t>
        <a:bodyPr/>
        <a:lstStyle/>
        <a:p>
          <a:endParaRPr lang="es-EC"/>
        </a:p>
      </dgm:t>
    </dgm:pt>
    <dgm:pt modelId="{B0793FF5-88E2-431F-A83F-BEC75406F40A}" type="pres">
      <dgm:prSet presAssocID="{9315A2B7-92A0-45F5-A2EA-B02BB70F23CE}" presName="CompostProcess" presStyleCnt="0">
        <dgm:presLayoutVars>
          <dgm:dir/>
          <dgm:resizeHandles val="exact"/>
        </dgm:presLayoutVars>
      </dgm:prSet>
      <dgm:spPr/>
    </dgm:pt>
    <dgm:pt modelId="{16FBD11F-FDAF-43AC-B5D4-4C0B5281A7C0}" type="pres">
      <dgm:prSet presAssocID="{9315A2B7-92A0-45F5-A2EA-B02BB70F23CE}" presName="arrow" presStyleLbl="bgShp" presStyleIdx="0" presStyleCnt="1"/>
      <dgm:spPr/>
    </dgm:pt>
    <dgm:pt modelId="{F64A5552-2D43-4D4A-BB7D-D6C37B7CDD3B}" type="pres">
      <dgm:prSet presAssocID="{9315A2B7-92A0-45F5-A2EA-B02BB70F23CE}" presName="linearProcess" presStyleCnt="0"/>
      <dgm:spPr/>
    </dgm:pt>
    <dgm:pt modelId="{3E7E888B-DD33-4BDA-B57D-049929161B76}" type="pres">
      <dgm:prSet presAssocID="{EA1DDBE4-6FF0-4291-9E93-8D25CC54F520}" presName="textNode" presStyleLbl="node1" presStyleIdx="0" presStyleCnt="4" custScaleX="64791" custScaleY="67004" custLinFactNeighborX="11727" custLinFactNeighborY="-8046">
        <dgm:presLayoutVars>
          <dgm:bulletEnabled val="1"/>
        </dgm:presLayoutVars>
      </dgm:prSet>
      <dgm:spPr/>
      <dgm:t>
        <a:bodyPr/>
        <a:lstStyle/>
        <a:p>
          <a:endParaRPr lang="es-EC"/>
        </a:p>
      </dgm:t>
    </dgm:pt>
    <dgm:pt modelId="{525F512D-4299-4F52-B434-30ED99D9D3EF}" type="pres">
      <dgm:prSet presAssocID="{C5D674B0-BD3D-4B4B-AF8E-655FEC64F19F}" presName="sibTrans" presStyleCnt="0"/>
      <dgm:spPr/>
    </dgm:pt>
    <dgm:pt modelId="{C679DB68-66B2-4320-A1C3-4B9A78BFAE86}" type="pres">
      <dgm:prSet presAssocID="{CADCFBBD-9ABA-4A04-9684-D5DC69CF25CA}" presName="textNode" presStyleLbl="node1" presStyleIdx="1" presStyleCnt="4" custScaleY="116439" custLinFactNeighborX="11727" custLinFactNeighborY="-8046">
        <dgm:presLayoutVars>
          <dgm:bulletEnabled val="1"/>
        </dgm:presLayoutVars>
      </dgm:prSet>
      <dgm:spPr/>
      <dgm:t>
        <a:bodyPr/>
        <a:lstStyle/>
        <a:p>
          <a:endParaRPr lang="es-EC"/>
        </a:p>
      </dgm:t>
    </dgm:pt>
    <dgm:pt modelId="{21852353-6CA9-4AC6-A311-6184E0E0057F}" type="pres">
      <dgm:prSet presAssocID="{049614E6-35CD-4DC7-8BC5-9E4C478232F8}" presName="sibTrans" presStyleCnt="0"/>
      <dgm:spPr/>
    </dgm:pt>
    <dgm:pt modelId="{697C4351-4070-42A3-91C4-B3EF5DE21759}" type="pres">
      <dgm:prSet presAssocID="{3682BCC9-3E8D-4D9F-BED7-86CDB1CD6850}" presName="textNode" presStyleLbl="node1" presStyleIdx="2" presStyleCnt="4" custScaleY="116439" custLinFactNeighborX="11727" custLinFactNeighborY="-8046">
        <dgm:presLayoutVars>
          <dgm:bulletEnabled val="1"/>
        </dgm:presLayoutVars>
      </dgm:prSet>
      <dgm:spPr/>
      <dgm:t>
        <a:bodyPr/>
        <a:lstStyle/>
        <a:p>
          <a:endParaRPr lang="es-EC"/>
        </a:p>
      </dgm:t>
    </dgm:pt>
    <dgm:pt modelId="{DEB2B930-86BF-4084-8F9F-4F972EB8F6CE}" type="pres">
      <dgm:prSet presAssocID="{2414336F-2730-4DB4-B516-B9E86269A359}" presName="sibTrans" presStyleCnt="0"/>
      <dgm:spPr/>
    </dgm:pt>
    <dgm:pt modelId="{56EF4F88-01F6-49E3-A472-4060D6A24274}" type="pres">
      <dgm:prSet presAssocID="{3C62C7D0-C7D2-4E56-8B34-687313D71284}" presName="textNode" presStyleLbl="node1" presStyleIdx="3" presStyleCnt="4" custScaleY="116439" custLinFactNeighborX="-52124" custLinFactNeighborY="-12471">
        <dgm:presLayoutVars>
          <dgm:bulletEnabled val="1"/>
        </dgm:presLayoutVars>
      </dgm:prSet>
      <dgm:spPr/>
      <dgm:t>
        <a:bodyPr/>
        <a:lstStyle/>
        <a:p>
          <a:endParaRPr lang="es-EC"/>
        </a:p>
      </dgm:t>
    </dgm:pt>
  </dgm:ptLst>
  <dgm:cxnLst>
    <dgm:cxn modelId="{E4F36411-83E0-4AB3-A81E-077695F56560}" srcId="{9315A2B7-92A0-45F5-A2EA-B02BB70F23CE}" destId="{EA1DDBE4-6FF0-4291-9E93-8D25CC54F520}" srcOrd="0" destOrd="0" parTransId="{E0C7FA3F-A5CA-4641-BD25-82713DD5EAD2}" sibTransId="{C5D674B0-BD3D-4B4B-AF8E-655FEC64F19F}"/>
    <dgm:cxn modelId="{14F2D650-553D-4EA5-85A4-132393C177E0}" type="presOf" srcId="{EA1DDBE4-6FF0-4291-9E93-8D25CC54F520}" destId="{3E7E888B-DD33-4BDA-B57D-049929161B76}" srcOrd="0" destOrd="0" presId="urn:microsoft.com/office/officeart/2005/8/layout/hProcess9"/>
    <dgm:cxn modelId="{0E923B1C-46B1-4DD3-BB76-4C18073C8814}" type="presOf" srcId="{CADCFBBD-9ABA-4A04-9684-D5DC69CF25CA}" destId="{C679DB68-66B2-4320-A1C3-4B9A78BFAE86}" srcOrd="0" destOrd="0" presId="urn:microsoft.com/office/officeart/2005/8/layout/hProcess9"/>
    <dgm:cxn modelId="{22B0DDD2-F072-497F-826E-094A58DEEA41}" type="presOf" srcId="{9315A2B7-92A0-45F5-A2EA-B02BB70F23CE}" destId="{B0793FF5-88E2-431F-A83F-BEC75406F40A}" srcOrd="0" destOrd="0" presId="urn:microsoft.com/office/officeart/2005/8/layout/hProcess9"/>
    <dgm:cxn modelId="{8E33EE0E-04FF-496F-95DB-582665149C05}" srcId="{9315A2B7-92A0-45F5-A2EA-B02BB70F23CE}" destId="{3C62C7D0-C7D2-4E56-8B34-687313D71284}" srcOrd="3" destOrd="0" parTransId="{AA9F4983-34A2-4A49-B72E-9AC2F2DB2043}" sibTransId="{DB401B67-5CFD-4595-8861-38178662D7A2}"/>
    <dgm:cxn modelId="{5126AAD0-490F-4DF5-8A19-31D3BCA2BBCD}" srcId="{9315A2B7-92A0-45F5-A2EA-B02BB70F23CE}" destId="{CADCFBBD-9ABA-4A04-9684-D5DC69CF25CA}" srcOrd="1" destOrd="0" parTransId="{4F441080-F5EE-448C-A4D5-724F61F884C3}" sibTransId="{049614E6-35CD-4DC7-8BC5-9E4C478232F8}"/>
    <dgm:cxn modelId="{0F7A6D19-C37F-4DF6-A95B-0312B89B4301}" type="presOf" srcId="{3C62C7D0-C7D2-4E56-8B34-687313D71284}" destId="{56EF4F88-01F6-49E3-A472-4060D6A24274}" srcOrd="0" destOrd="0" presId="urn:microsoft.com/office/officeart/2005/8/layout/hProcess9"/>
    <dgm:cxn modelId="{90185D6C-FDF7-4296-840B-E9A48A6630E7}" srcId="{9315A2B7-92A0-45F5-A2EA-B02BB70F23CE}" destId="{3682BCC9-3E8D-4D9F-BED7-86CDB1CD6850}" srcOrd="2" destOrd="0" parTransId="{101503DD-CA70-45AF-AAD7-6F447C76AC92}" sibTransId="{2414336F-2730-4DB4-B516-B9E86269A359}"/>
    <dgm:cxn modelId="{8C711610-C5FE-44B4-A839-50E8A57E2B72}" type="presOf" srcId="{3682BCC9-3E8D-4D9F-BED7-86CDB1CD6850}" destId="{697C4351-4070-42A3-91C4-B3EF5DE21759}" srcOrd="0" destOrd="0" presId="urn:microsoft.com/office/officeart/2005/8/layout/hProcess9"/>
    <dgm:cxn modelId="{92405DCF-D754-4EE5-9876-C238F25456FF}" type="presParOf" srcId="{B0793FF5-88E2-431F-A83F-BEC75406F40A}" destId="{16FBD11F-FDAF-43AC-B5D4-4C0B5281A7C0}" srcOrd="0" destOrd="0" presId="urn:microsoft.com/office/officeart/2005/8/layout/hProcess9"/>
    <dgm:cxn modelId="{11063F42-6736-4AD2-AFB8-F682D67D5037}" type="presParOf" srcId="{B0793FF5-88E2-431F-A83F-BEC75406F40A}" destId="{F64A5552-2D43-4D4A-BB7D-D6C37B7CDD3B}" srcOrd="1" destOrd="0" presId="urn:microsoft.com/office/officeart/2005/8/layout/hProcess9"/>
    <dgm:cxn modelId="{4C0F904C-5B7A-4867-8288-1D1D7A53BE2E}" type="presParOf" srcId="{F64A5552-2D43-4D4A-BB7D-D6C37B7CDD3B}" destId="{3E7E888B-DD33-4BDA-B57D-049929161B76}" srcOrd="0" destOrd="0" presId="urn:microsoft.com/office/officeart/2005/8/layout/hProcess9"/>
    <dgm:cxn modelId="{08BDF813-00F4-453B-8CF0-261C7DF3938E}" type="presParOf" srcId="{F64A5552-2D43-4D4A-BB7D-D6C37B7CDD3B}" destId="{525F512D-4299-4F52-B434-30ED99D9D3EF}" srcOrd="1" destOrd="0" presId="urn:microsoft.com/office/officeart/2005/8/layout/hProcess9"/>
    <dgm:cxn modelId="{C327CA44-4200-48AE-AB64-562573709FA2}" type="presParOf" srcId="{F64A5552-2D43-4D4A-BB7D-D6C37B7CDD3B}" destId="{C679DB68-66B2-4320-A1C3-4B9A78BFAE86}" srcOrd="2" destOrd="0" presId="urn:microsoft.com/office/officeart/2005/8/layout/hProcess9"/>
    <dgm:cxn modelId="{C52CD194-8CAE-4BC9-9ABA-BFBCE40F6D0F}" type="presParOf" srcId="{F64A5552-2D43-4D4A-BB7D-D6C37B7CDD3B}" destId="{21852353-6CA9-4AC6-A311-6184E0E0057F}" srcOrd="3" destOrd="0" presId="urn:microsoft.com/office/officeart/2005/8/layout/hProcess9"/>
    <dgm:cxn modelId="{3005D7EA-8C5D-4A70-89A0-5CCCC97D0227}" type="presParOf" srcId="{F64A5552-2D43-4D4A-BB7D-D6C37B7CDD3B}" destId="{697C4351-4070-42A3-91C4-B3EF5DE21759}" srcOrd="4" destOrd="0" presId="urn:microsoft.com/office/officeart/2005/8/layout/hProcess9"/>
    <dgm:cxn modelId="{29637210-B625-4723-BDF0-C9A7D3E07FE2}" type="presParOf" srcId="{F64A5552-2D43-4D4A-BB7D-D6C37B7CDD3B}" destId="{DEB2B930-86BF-4084-8F9F-4F972EB8F6CE}" srcOrd="5" destOrd="0" presId="urn:microsoft.com/office/officeart/2005/8/layout/hProcess9"/>
    <dgm:cxn modelId="{FD7BE01B-7362-4853-A573-A81DF5CE4FBC}" type="presParOf" srcId="{F64A5552-2D43-4D4A-BB7D-D6C37B7CDD3B}" destId="{56EF4F88-01F6-49E3-A472-4060D6A2427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9F0D0-8362-4CF7-AAC5-9C150E52C0AB}"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EC"/>
        </a:p>
      </dgm:t>
    </dgm:pt>
    <dgm:pt modelId="{8DE0A503-6278-4E6E-9356-0BDB9420789D}">
      <dgm:prSet phldrT="[Texto]" custT="1"/>
      <dgm:spPr/>
      <dgm:t>
        <a:bodyPr/>
        <a:lstStyle/>
        <a:p>
          <a:r>
            <a:rPr lang="es-EC" sz="1250" dirty="0" smtClean="0"/>
            <a:t>CADENA LOGISTICA DE DISTRIBUCIÓN</a:t>
          </a:r>
          <a:endParaRPr lang="es-EC" sz="1250" dirty="0"/>
        </a:p>
      </dgm:t>
    </dgm:pt>
    <dgm:pt modelId="{BC758FDD-4669-4CB7-B713-801560593D96}" type="parTrans" cxnId="{286ECDAA-EB76-4F78-9BA8-F257C67204A3}">
      <dgm:prSet/>
      <dgm:spPr/>
      <dgm:t>
        <a:bodyPr/>
        <a:lstStyle/>
        <a:p>
          <a:endParaRPr lang="es-EC"/>
        </a:p>
      </dgm:t>
    </dgm:pt>
    <dgm:pt modelId="{723B0E22-CF60-4BA1-8295-2398A029D111}" type="sibTrans" cxnId="{286ECDAA-EB76-4F78-9BA8-F257C67204A3}">
      <dgm:prSet/>
      <dgm:spPr/>
      <dgm:t>
        <a:bodyPr/>
        <a:lstStyle/>
        <a:p>
          <a:endParaRPr lang="es-EC"/>
        </a:p>
      </dgm:t>
    </dgm:pt>
    <dgm:pt modelId="{E2BDC9F0-290A-4A86-B2BA-D6F227842423}">
      <dgm:prSet phldrT="[Texto]"/>
      <dgm:spPr/>
      <dgm:t>
        <a:bodyPr/>
        <a:lstStyle/>
        <a:p>
          <a:r>
            <a:rPr lang="es-EC" dirty="0" smtClean="0"/>
            <a:t>Comercialización</a:t>
          </a:r>
          <a:endParaRPr lang="es-EC" dirty="0"/>
        </a:p>
      </dgm:t>
    </dgm:pt>
    <dgm:pt modelId="{4566FB1B-797D-429D-859B-EEFF3FE55C5B}" type="parTrans" cxnId="{B44B0BA5-37F7-4E8C-B327-17691B0399E2}">
      <dgm:prSet/>
      <dgm:spPr/>
      <dgm:t>
        <a:bodyPr/>
        <a:lstStyle/>
        <a:p>
          <a:endParaRPr lang="es-EC" dirty="0"/>
        </a:p>
      </dgm:t>
    </dgm:pt>
    <dgm:pt modelId="{4F0549FA-C5FE-4DBD-9586-45BB600138E4}" type="sibTrans" cxnId="{B44B0BA5-37F7-4E8C-B327-17691B0399E2}">
      <dgm:prSet/>
      <dgm:spPr/>
      <dgm:t>
        <a:bodyPr/>
        <a:lstStyle/>
        <a:p>
          <a:endParaRPr lang="es-EC"/>
        </a:p>
      </dgm:t>
    </dgm:pt>
    <dgm:pt modelId="{8096A4F4-1294-46DA-822C-D7CFF6D9C8DD}">
      <dgm:prSet phldrT="[Texto]"/>
      <dgm:spPr/>
      <dgm:t>
        <a:bodyPr/>
        <a:lstStyle/>
        <a:p>
          <a:r>
            <a:rPr lang="es-EC" dirty="0" smtClean="0"/>
            <a:t>Competitividad</a:t>
          </a:r>
          <a:endParaRPr lang="es-EC" dirty="0"/>
        </a:p>
      </dgm:t>
    </dgm:pt>
    <dgm:pt modelId="{34C1D446-CB1F-4811-8B0B-2D597DD12FD0}" type="parTrans" cxnId="{A82D5F7C-D7B3-46E9-AE69-D89DD548FCB8}">
      <dgm:prSet/>
      <dgm:spPr/>
      <dgm:t>
        <a:bodyPr/>
        <a:lstStyle/>
        <a:p>
          <a:endParaRPr lang="es-EC" dirty="0"/>
        </a:p>
      </dgm:t>
    </dgm:pt>
    <dgm:pt modelId="{09E17C6E-43CE-45AE-817A-DD17E8017BC0}" type="sibTrans" cxnId="{A82D5F7C-D7B3-46E9-AE69-D89DD548FCB8}">
      <dgm:prSet/>
      <dgm:spPr/>
      <dgm:t>
        <a:bodyPr/>
        <a:lstStyle/>
        <a:p>
          <a:endParaRPr lang="es-EC"/>
        </a:p>
      </dgm:t>
    </dgm:pt>
    <dgm:pt modelId="{0A72CB03-3697-44A9-8F97-C973D0947829}">
      <dgm:prSet phldrT="[Texto]"/>
      <dgm:spPr/>
      <dgm:t>
        <a:bodyPr/>
        <a:lstStyle/>
        <a:p>
          <a:r>
            <a:rPr lang="es-EC" dirty="0" smtClean="0"/>
            <a:t>Gestión Organizacional</a:t>
          </a:r>
          <a:endParaRPr lang="es-EC" dirty="0"/>
        </a:p>
      </dgm:t>
    </dgm:pt>
    <dgm:pt modelId="{66CE9D93-CE61-4268-982E-58402A35624C}" type="parTrans" cxnId="{53329FBC-FC9C-436B-8E27-524B7A4289AC}">
      <dgm:prSet/>
      <dgm:spPr/>
      <dgm:t>
        <a:bodyPr/>
        <a:lstStyle/>
        <a:p>
          <a:endParaRPr lang="es-EC" dirty="0"/>
        </a:p>
      </dgm:t>
    </dgm:pt>
    <dgm:pt modelId="{E62F3405-175C-4FEB-B7F6-6CC34CE86D95}" type="sibTrans" cxnId="{53329FBC-FC9C-436B-8E27-524B7A4289AC}">
      <dgm:prSet/>
      <dgm:spPr/>
      <dgm:t>
        <a:bodyPr/>
        <a:lstStyle/>
        <a:p>
          <a:endParaRPr lang="es-EC"/>
        </a:p>
      </dgm:t>
    </dgm:pt>
    <dgm:pt modelId="{11494154-6F1A-4012-AEFF-A7D71DBC3453}">
      <dgm:prSet phldrT="[Texto]" custScaleX="128753" custScaleY="121603"/>
      <dgm:spPr/>
      <dgm:t>
        <a:bodyPr/>
        <a:lstStyle/>
        <a:p>
          <a:endParaRPr lang="es-EC"/>
        </a:p>
      </dgm:t>
    </dgm:pt>
    <dgm:pt modelId="{908DDB01-C5ED-4886-ACFF-E0CFFDAED277}" type="parTrans" cxnId="{B22CED51-DE29-4317-BB4A-0DC4344CBF41}">
      <dgm:prSet/>
      <dgm:spPr/>
      <dgm:t>
        <a:bodyPr/>
        <a:lstStyle/>
        <a:p>
          <a:endParaRPr lang="es-EC"/>
        </a:p>
      </dgm:t>
    </dgm:pt>
    <dgm:pt modelId="{D84D1820-CFF9-4E84-A089-8A6B853F19CC}" type="sibTrans" cxnId="{B22CED51-DE29-4317-BB4A-0DC4344CBF41}">
      <dgm:prSet/>
      <dgm:spPr/>
      <dgm:t>
        <a:bodyPr/>
        <a:lstStyle/>
        <a:p>
          <a:endParaRPr lang="es-EC"/>
        </a:p>
      </dgm:t>
    </dgm:pt>
    <dgm:pt modelId="{5CBB5B1D-4516-404B-836B-EEE4C703957A}">
      <dgm:prSet phldrT="[Texto]" custScaleX="128753" custScaleY="121603"/>
      <dgm:spPr/>
      <dgm:t>
        <a:bodyPr/>
        <a:lstStyle/>
        <a:p>
          <a:endParaRPr lang="es-EC"/>
        </a:p>
      </dgm:t>
    </dgm:pt>
    <dgm:pt modelId="{891C8B9B-864D-4267-8772-E3D967CCD191}" type="parTrans" cxnId="{D4B8B08E-C21F-4FF4-B293-7CD9234D1534}">
      <dgm:prSet/>
      <dgm:spPr/>
      <dgm:t>
        <a:bodyPr/>
        <a:lstStyle/>
        <a:p>
          <a:endParaRPr lang="es-EC"/>
        </a:p>
      </dgm:t>
    </dgm:pt>
    <dgm:pt modelId="{43EFDB96-A366-4AD7-8122-6DC315C406AF}" type="sibTrans" cxnId="{D4B8B08E-C21F-4FF4-B293-7CD9234D1534}">
      <dgm:prSet/>
      <dgm:spPr/>
      <dgm:t>
        <a:bodyPr/>
        <a:lstStyle/>
        <a:p>
          <a:endParaRPr lang="es-EC"/>
        </a:p>
      </dgm:t>
    </dgm:pt>
    <dgm:pt modelId="{16C95659-ECAD-4861-A141-584CBAA1810D}" type="pres">
      <dgm:prSet presAssocID="{1959F0D0-8362-4CF7-AAC5-9C150E52C0AB}" presName="Name0" presStyleCnt="0">
        <dgm:presLayoutVars>
          <dgm:chMax val="1"/>
          <dgm:dir/>
          <dgm:animLvl val="ctr"/>
          <dgm:resizeHandles val="exact"/>
        </dgm:presLayoutVars>
      </dgm:prSet>
      <dgm:spPr/>
      <dgm:t>
        <a:bodyPr/>
        <a:lstStyle/>
        <a:p>
          <a:endParaRPr lang="es-EC"/>
        </a:p>
      </dgm:t>
    </dgm:pt>
    <dgm:pt modelId="{6F855F51-7A67-46DD-B238-5FBEBA29F9D5}" type="pres">
      <dgm:prSet presAssocID="{8DE0A503-6278-4E6E-9356-0BDB9420789D}" presName="centerShape" presStyleLbl="node0" presStyleIdx="0" presStyleCnt="1" custScaleX="153807" custScaleY="149895" custLinFactNeighborX="5608" custLinFactNeighborY="-628"/>
      <dgm:spPr/>
      <dgm:t>
        <a:bodyPr/>
        <a:lstStyle/>
        <a:p>
          <a:endParaRPr lang="es-EC"/>
        </a:p>
      </dgm:t>
    </dgm:pt>
    <dgm:pt modelId="{97F9D301-0528-489D-933E-C8C31A3B1A30}" type="pres">
      <dgm:prSet presAssocID="{4566FB1B-797D-429D-859B-EEFF3FE55C5B}" presName="parTrans" presStyleLbl="sibTrans2D1" presStyleIdx="0" presStyleCnt="3"/>
      <dgm:spPr/>
      <dgm:t>
        <a:bodyPr/>
        <a:lstStyle/>
        <a:p>
          <a:endParaRPr lang="es-EC"/>
        </a:p>
      </dgm:t>
    </dgm:pt>
    <dgm:pt modelId="{4F9E77FE-EBB7-4636-A09C-B68AA720F9C8}" type="pres">
      <dgm:prSet presAssocID="{4566FB1B-797D-429D-859B-EEFF3FE55C5B}" presName="connectorText" presStyleLbl="sibTrans2D1" presStyleIdx="0" presStyleCnt="3"/>
      <dgm:spPr/>
      <dgm:t>
        <a:bodyPr/>
        <a:lstStyle/>
        <a:p>
          <a:endParaRPr lang="es-EC"/>
        </a:p>
      </dgm:t>
    </dgm:pt>
    <dgm:pt modelId="{E9B342C1-69BD-4B1E-B221-968DA9327903}" type="pres">
      <dgm:prSet presAssocID="{E2BDC9F0-290A-4A86-B2BA-D6F227842423}" presName="node" presStyleLbl="node1" presStyleIdx="0" presStyleCnt="3" custScaleX="128753" custScaleY="121603" custRadScaleRad="100578" custRadScaleInc="14229">
        <dgm:presLayoutVars>
          <dgm:bulletEnabled val="1"/>
        </dgm:presLayoutVars>
      </dgm:prSet>
      <dgm:spPr/>
      <dgm:t>
        <a:bodyPr/>
        <a:lstStyle/>
        <a:p>
          <a:endParaRPr lang="es-EC"/>
        </a:p>
      </dgm:t>
    </dgm:pt>
    <dgm:pt modelId="{6C5D9F77-4302-409B-970E-22F79E1EA209}" type="pres">
      <dgm:prSet presAssocID="{34C1D446-CB1F-4811-8B0B-2D597DD12FD0}" presName="parTrans" presStyleLbl="sibTrans2D1" presStyleIdx="1" presStyleCnt="3"/>
      <dgm:spPr/>
      <dgm:t>
        <a:bodyPr/>
        <a:lstStyle/>
        <a:p>
          <a:endParaRPr lang="es-EC"/>
        </a:p>
      </dgm:t>
    </dgm:pt>
    <dgm:pt modelId="{E33E3BEC-60A3-474C-B090-C38CD9C2D4C1}" type="pres">
      <dgm:prSet presAssocID="{34C1D446-CB1F-4811-8B0B-2D597DD12FD0}" presName="connectorText" presStyleLbl="sibTrans2D1" presStyleIdx="1" presStyleCnt="3"/>
      <dgm:spPr/>
      <dgm:t>
        <a:bodyPr/>
        <a:lstStyle/>
        <a:p>
          <a:endParaRPr lang="es-EC"/>
        </a:p>
      </dgm:t>
    </dgm:pt>
    <dgm:pt modelId="{93F853BD-05C0-405C-ADF2-DEA07890774F}" type="pres">
      <dgm:prSet presAssocID="{8096A4F4-1294-46DA-822C-D7CFF6D9C8DD}" presName="node" presStyleLbl="node1" presStyleIdx="1" presStyleCnt="3" custScaleX="104377" custScaleY="121603" custRadScaleRad="110459" custRadScaleInc="-21199">
        <dgm:presLayoutVars>
          <dgm:bulletEnabled val="1"/>
        </dgm:presLayoutVars>
      </dgm:prSet>
      <dgm:spPr/>
      <dgm:t>
        <a:bodyPr/>
        <a:lstStyle/>
        <a:p>
          <a:endParaRPr lang="es-EC"/>
        </a:p>
      </dgm:t>
    </dgm:pt>
    <dgm:pt modelId="{AB37D607-6167-4EF4-8FAB-8B5AA7FCA8F2}" type="pres">
      <dgm:prSet presAssocID="{66CE9D93-CE61-4268-982E-58402A35624C}" presName="parTrans" presStyleLbl="sibTrans2D1" presStyleIdx="2" presStyleCnt="3"/>
      <dgm:spPr/>
      <dgm:t>
        <a:bodyPr/>
        <a:lstStyle/>
        <a:p>
          <a:endParaRPr lang="es-EC"/>
        </a:p>
      </dgm:t>
    </dgm:pt>
    <dgm:pt modelId="{E6230C46-1725-48E9-85D6-EE0B3DB8DE7D}" type="pres">
      <dgm:prSet presAssocID="{66CE9D93-CE61-4268-982E-58402A35624C}" presName="connectorText" presStyleLbl="sibTrans2D1" presStyleIdx="2" presStyleCnt="3"/>
      <dgm:spPr/>
      <dgm:t>
        <a:bodyPr/>
        <a:lstStyle/>
        <a:p>
          <a:endParaRPr lang="es-EC"/>
        </a:p>
      </dgm:t>
    </dgm:pt>
    <dgm:pt modelId="{A87D5934-78F9-470E-B778-AD04D13106A7}" type="pres">
      <dgm:prSet presAssocID="{0A72CB03-3697-44A9-8F97-C973D0947829}" presName="node" presStyleLbl="node1" presStyleIdx="2" presStyleCnt="3" custScaleX="104377" custScaleY="121603" custRadScaleRad="89427" custRadScaleInc="16437">
        <dgm:presLayoutVars>
          <dgm:bulletEnabled val="1"/>
        </dgm:presLayoutVars>
      </dgm:prSet>
      <dgm:spPr/>
      <dgm:t>
        <a:bodyPr/>
        <a:lstStyle/>
        <a:p>
          <a:endParaRPr lang="es-EC"/>
        </a:p>
      </dgm:t>
    </dgm:pt>
  </dgm:ptLst>
  <dgm:cxnLst>
    <dgm:cxn modelId="{DDF06875-06D6-47FF-AD32-622EE888B68D}" type="presOf" srcId="{E2BDC9F0-290A-4A86-B2BA-D6F227842423}" destId="{E9B342C1-69BD-4B1E-B221-968DA9327903}" srcOrd="0" destOrd="0" presId="urn:microsoft.com/office/officeart/2005/8/layout/radial5"/>
    <dgm:cxn modelId="{53329FBC-FC9C-436B-8E27-524B7A4289AC}" srcId="{8DE0A503-6278-4E6E-9356-0BDB9420789D}" destId="{0A72CB03-3697-44A9-8F97-C973D0947829}" srcOrd="2" destOrd="0" parTransId="{66CE9D93-CE61-4268-982E-58402A35624C}" sibTransId="{E62F3405-175C-4FEB-B7F6-6CC34CE86D95}"/>
    <dgm:cxn modelId="{286ECDAA-EB76-4F78-9BA8-F257C67204A3}" srcId="{1959F0D0-8362-4CF7-AAC5-9C150E52C0AB}" destId="{8DE0A503-6278-4E6E-9356-0BDB9420789D}" srcOrd="0" destOrd="0" parTransId="{BC758FDD-4669-4CB7-B713-801560593D96}" sibTransId="{723B0E22-CF60-4BA1-8295-2398A029D111}"/>
    <dgm:cxn modelId="{A98688C4-BB59-4AC3-B083-DB33E8B1046F}" type="presOf" srcId="{8DE0A503-6278-4E6E-9356-0BDB9420789D}" destId="{6F855F51-7A67-46DD-B238-5FBEBA29F9D5}" srcOrd="0" destOrd="0" presId="urn:microsoft.com/office/officeart/2005/8/layout/radial5"/>
    <dgm:cxn modelId="{4231C838-A047-422A-A4C1-FEDB21409A01}" type="presOf" srcId="{34C1D446-CB1F-4811-8B0B-2D597DD12FD0}" destId="{E33E3BEC-60A3-474C-B090-C38CD9C2D4C1}" srcOrd="1" destOrd="0" presId="urn:microsoft.com/office/officeart/2005/8/layout/radial5"/>
    <dgm:cxn modelId="{A82D5F7C-D7B3-46E9-AE69-D89DD548FCB8}" srcId="{8DE0A503-6278-4E6E-9356-0BDB9420789D}" destId="{8096A4F4-1294-46DA-822C-D7CFF6D9C8DD}" srcOrd="1" destOrd="0" parTransId="{34C1D446-CB1F-4811-8B0B-2D597DD12FD0}" sibTransId="{09E17C6E-43CE-45AE-817A-DD17E8017BC0}"/>
    <dgm:cxn modelId="{4BDB60C9-8A27-46FB-AB60-8839A05B7ECC}" type="presOf" srcId="{8096A4F4-1294-46DA-822C-D7CFF6D9C8DD}" destId="{93F853BD-05C0-405C-ADF2-DEA07890774F}" srcOrd="0" destOrd="0" presId="urn:microsoft.com/office/officeart/2005/8/layout/radial5"/>
    <dgm:cxn modelId="{A370556F-EE66-4609-858B-6670DF82AA53}" type="presOf" srcId="{4566FB1B-797D-429D-859B-EEFF3FE55C5B}" destId="{4F9E77FE-EBB7-4636-A09C-B68AA720F9C8}" srcOrd="1" destOrd="0" presId="urn:microsoft.com/office/officeart/2005/8/layout/radial5"/>
    <dgm:cxn modelId="{F3ACDBB2-1504-436A-BAED-844025B39EA7}" type="presOf" srcId="{0A72CB03-3697-44A9-8F97-C973D0947829}" destId="{A87D5934-78F9-470E-B778-AD04D13106A7}" srcOrd="0" destOrd="0" presId="urn:microsoft.com/office/officeart/2005/8/layout/radial5"/>
    <dgm:cxn modelId="{543BA71D-B4C1-4D88-9D4F-812790A10C62}" type="presOf" srcId="{34C1D446-CB1F-4811-8B0B-2D597DD12FD0}" destId="{6C5D9F77-4302-409B-970E-22F79E1EA209}" srcOrd="0" destOrd="0" presId="urn:microsoft.com/office/officeart/2005/8/layout/radial5"/>
    <dgm:cxn modelId="{D4B8B08E-C21F-4FF4-B293-7CD9234D1534}" srcId="{1959F0D0-8362-4CF7-AAC5-9C150E52C0AB}" destId="{5CBB5B1D-4516-404B-836B-EEE4C703957A}" srcOrd="2" destOrd="0" parTransId="{891C8B9B-864D-4267-8772-E3D967CCD191}" sibTransId="{43EFDB96-A366-4AD7-8122-6DC315C406AF}"/>
    <dgm:cxn modelId="{E8E39D06-2FC4-4BC5-8794-557067FB259D}" type="presOf" srcId="{1959F0D0-8362-4CF7-AAC5-9C150E52C0AB}" destId="{16C95659-ECAD-4861-A141-584CBAA1810D}" srcOrd="0" destOrd="0" presId="urn:microsoft.com/office/officeart/2005/8/layout/radial5"/>
    <dgm:cxn modelId="{B44B0BA5-37F7-4E8C-B327-17691B0399E2}" srcId="{8DE0A503-6278-4E6E-9356-0BDB9420789D}" destId="{E2BDC9F0-290A-4A86-B2BA-D6F227842423}" srcOrd="0" destOrd="0" parTransId="{4566FB1B-797D-429D-859B-EEFF3FE55C5B}" sibTransId="{4F0549FA-C5FE-4DBD-9586-45BB600138E4}"/>
    <dgm:cxn modelId="{B22CED51-DE29-4317-BB4A-0DC4344CBF41}" srcId="{1959F0D0-8362-4CF7-AAC5-9C150E52C0AB}" destId="{11494154-6F1A-4012-AEFF-A7D71DBC3453}" srcOrd="1" destOrd="0" parTransId="{908DDB01-C5ED-4886-ACFF-E0CFFDAED277}" sibTransId="{D84D1820-CFF9-4E84-A089-8A6B853F19CC}"/>
    <dgm:cxn modelId="{7EF0C4DC-E8C7-4D73-B7EF-BF9DE93F8CFE}" type="presOf" srcId="{66CE9D93-CE61-4268-982E-58402A35624C}" destId="{AB37D607-6167-4EF4-8FAB-8B5AA7FCA8F2}" srcOrd="0" destOrd="0" presId="urn:microsoft.com/office/officeart/2005/8/layout/radial5"/>
    <dgm:cxn modelId="{73EA34A9-EC42-42AA-ABB2-38597D1EC0E8}" type="presOf" srcId="{66CE9D93-CE61-4268-982E-58402A35624C}" destId="{E6230C46-1725-48E9-85D6-EE0B3DB8DE7D}" srcOrd="1" destOrd="0" presId="urn:microsoft.com/office/officeart/2005/8/layout/radial5"/>
    <dgm:cxn modelId="{E38A88C9-6A99-4B2C-80AE-8DE4BF1A8E48}" type="presOf" srcId="{4566FB1B-797D-429D-859B-EEFF3FE55C5B}" destId="{97F9D301-0528-489D-933E-C8C31A3B1A30}" srcOrd="0" destOrd="0" presId="urn:microsoft.com/office/officeart/2005/8/layout/radial5"/>
    <dgm:cxn modelId="{F05F19F6-D2C3-4396-B80F-B35D449F135E}" type="presParOf" srcId="{16C95659-ECAD-4861-A141-584CBAA1810D}" destId="{6F855F51-7A67-46DD-B238-5FBEBA29F9D5}" srcOrd="0" destOrd="0" presId="urn:microsoft.com/office/officeart/2005/8/layout/radial5"/>
    <dgm:cxn modelId="{931B05C6-DA6E-4C08-AFDC-EE543A8E3719}" type="presParOf" srcId="{16C95659-ECAD-4861-A141-584CBAA1810D}" destId="{97F9D301-0528-489D-933E-C8C31A3B1A30}" srcOrd="1" destOrd="0" presId="urn:microsoft.com/office/officeart/2005/8/layout/radial5"/>
    <dgm:cxn modelId="{A5866C10-AE96-4F06-8D00-60801596594B}" type="presParOf" srcId="{97F9D301-0528-489D-933E-C8C31A3B1A30}" destId="{4F9E77FE-EBB7-4636-A09C-B68AA720F9C8}" srcOrd="0" destOrd="0" presId="urn:microsoft.com/office/officeart/2005/8/layout/radial5"/>
    <dgm:cxn modelId="{0F6E690E-1F90-4548-B651-00408C19EB5D}" type="presParOf" srcId="{16C95659-ECAD-4861-A141-584CBAA1810D}" destId="{E9B342C1-69BD-4B1E-B221-968DA9327903}" srcOrd="2" destOrd="0" presId="urn:microsoft.com/office/officeart/2005/8/layout/radial5"/>
    <dgm:cxn modelId="{3EAB2914-D177-4FD6-9DDD-F0A35682F061}" type="presParOf" srcId="{16C95659-ECAD-4861-A141-584CBAA1810D}" destId="{6C5D9F77-4302-409B-970E-22F79E1EA209}" srcOrd="3" destOrd="0" presId="urn:microsoft.com/office/officeart/2005/8/layout/radial5"/>
    <dgm:cxn modelId="{B0459B95-3DFC-4FC8-A3C3-903182DA6EF6}" type="presParOf" srcId="{6C5D9F77-4302-409B-970E-22F79E1EA209}" destId="{E33E3BEC-60A3-474C-B090-C38CD9C2D4C1}" srcOrd="0" destOrd="0" presId="urn:microsoft.com/office/officeart/2005/8/layout/radial5"/>
    <dgm:cxn modelId="{65CDED9A-4673-4403-91F1-73F4EBA1E04A}" type="presParOf" srcId="{16C95659-ECAD-4861-A141-584CBAA1810D}" destId="{93F853BD-05C0-405C-ADF2-DEA07890774F}" srcOrd="4" destOrd="0" presId="urn:microsoft.com/office/officeart/2005/8/layout/radial5"/>
    <dgm:cxn modelId="{62A05677-7B6D-4A37-95E4-8F88CA5A81D2}" type="presParOf" srcId="{16C95659-ECAD-4861-A141-584CBAA1810D}" destId="{AB37D607-6167-4EF4-8FAB-8B5AA7FCA8F2}" srcOrd="5" destOrd="0" presId="urn:microsoft.com/office/officeart/2005/8/layout/radial5"/>
    <dgm:cxn modelId="{143D8079-0D1D-48D2-A634-07A88BD476BC}" type="presParOf" srcId="{AB37D607-6167-4EF4-8FAB-8B5AA7FCA8F2}" destId="{E6230C46-1725-48E9-85D6-EE0B3DB8DE7D}" srcOrd="0" destOrd="0" presId="urn:microsoft.com/office/officeart/2005/8/layout/radial5"/>
    <dgm:cxn modelId="{B56FE9BC-B278-44C3-80AF-B75EFF7F6BCD}" type="presParOf" srcId="{16C95659-ECAD-4861-A141-584CBAA1810D}" destId="{A87D5934-78F9-470E-B778-AD04D13106A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C6217-08A3-41EF-856B-52540049F8D5}"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es-EC"/>
        </a:p>
      </dgm:t>
    </dgm:pt>
    <dgm:pt modelId="{BD5027FD-06A5-4CE2-9971-B39B79F8C54E}">
      <dgm:prSet phldrT="[Texto]"/>
      <dgm:spPr/>
      <dgm:t>
        <a:bodyPr/>
        <a:lstStyle/>
        <a:p>
          <a:r>
            <a:rPr lang="es-EC" b="1" dirty="0" smtClean="0"/>
            <a:t>UNIVERSO</a:t>
          </a:r>
          <a:endParaRPr lang="es-EC" b="1" dirty="0"/>
        </a:p>
      </dgm:t>
    </dgm:pt>
    <dgm:pt modelId="{9458A173-8F86-442E-9387-66105A04C618}" type="parTrans" cxnId="{87F52347-405E-4788-81ED-050D90D3F8E4}">
      <dgm:prSet/>
      <dgm:spPr/>
      <dgm:t>
        <a:bodyPr/>
        <a:lstStyle/>
        <a:p>
          <a:endParaRPr lang="es-EC"/>
        </a:p>
      </dgm:t>
    </dgm:pt>
    <dgm:pt modelId="{A797AD8C-E07F-4ADB-9656-251EB2017EAA}" type="sibTrans" cxnId="{87F52347-405E-4788-81ED-050D90D3F8E4}">
      <dgm:prSet/>
      <dgm:spPr/>
      <dgm:t>
        <a:bodyPr/>
        <a:lstStyle/>
        <a:p>
          <a:endParaRPr lang="es-EC"/>
        </a:p>
      </dgm:t>
    </dgm:pt>
    <dgm:pt modelId="{E2FB0872-3934-46B0-B661-3B363DEFAAD0}">
      <dgm:prSet phldrT="[Texto]"/>
      <dgm:spPr/>
      <dgm:t>
        <a:bodyPr/>
        <a:lstStyle/>
        <a:p>
          <a:r>
            <a:rPr lang="es-EC" dirty="0" smtClean="0"/>
            <a:t>28</a:t>
          </a:r>
          <a:endParaRPr lang="es-EC" dirty="0"/>
        </a:p>
      </dgm:t>
    </dgm:pt>
    <dgm:pt modelId="{BA1627AE-1464-41C4-9C5D-533B9DBA9196}" type="parTrans" cxnId="{9A2A6BE2-5E4E-4B50-9693-5E858057BD91}">
      <dgm:prSet/>
      <dgm:spPr/>
      <dgm:t>
        <a:bodyPr/>
        <a:lstStyle/>
        <a:p>
          <a:endParaRPr lang="es-EC"/>
        </a:p>
      </dgm:t>
    </dgm:pt>
    <dgm:pt modelId="{37633C4B-25B6-4369-A228-2930D1CEA636}" type="sibTrans" cxnId="{9A2A6BE2-5E4E-4B50-9693-5E858057BD91}">
      <dgm:prSet/>
      <dgm:spPr/>
      <dgm:t>
        <a:bodyPr/>
        <a:lstStyle/>
        <a:p>
          <a:endParaRPr lang="es-EC"/>
        </a:p>
      </dgm:t>
    </dgm:pt>
    <dgm:pt modelId="{711A799E-E809-4176-9250-DEFF2EB2979B}">
      <dgm:prSet phldrT="[Texto]"/>
      <dgm:spPr/>
      <dgm:t>
        <a:bodyPr/>
        <a:lstStyle/>
        <a:p>
          <a:r>
            <a:rPr lang="es-EC" b="1" dirty="0" smtClean="0"/>
            <a:t>Población</a:t>
          </a:r>
          <a:endParaRPr lang="es-EC" b="1" dirty="0"/>
        </a:p>
      </dgm:t>
    </dgm:pt>
    <dgm:pt modelId="{899525E3-DB57-41FE-A2ED-239C236D7B33}" type="parTrans" cxnId="{A5DED2C6-E633-482F-849B-A9E014DA74BA}">
      <dgm:prSet/>
      <dgm:spPr/>
      <dgm:t>
        <a:bodyPr/>
        <a:lstStyle/>
        <a:p>
          <a:endParaRPr lang="es-EC"/>
        </a:p>
      </dgm:t>
    </dgm:pt>
    <dgm:pt modelId="{702F9A99-079D-4ADB-9568-1C5A98CC3770}" type="sibTrans" cxnId="{A5DED2C6-E633-482F-849B-A9E014DA74BA}">
      <dgm:prSet/>
      <dgm:spPr/>
      <dgm:t>
        <a:bodyPr/>
        <a:lstStyle/>
        <a:p>
          <a:endParaRPr lang="es-EC"/>
        </a:p>
      </dgm:t>
    </dgm:pt>
    <dgm:pt modelId="{6F53CE63-1209-4D82-8D43-09183494096A}">
      <dgm:prSet phldrT="[Texto]"/>
      <dgm:spPr/>
      <dgm:t>
        <a:bodyPr/>
        <a:lstStyle/>
        <a:p>
          <a:r>
            <a:rPr lang="es-EC" dirty="0" smtClean="0"/>
            <a:t>6 empresas</a:t>
          </a:r>
          <a:endParaRPr lang="es-EC" dirty="0"/>
        </a:p>
      </dgm:t>
    </dgm:pt>
    <dgm:pt modelId="{9704B8CB-2A18-4148-B4F1-23FB4AAA54D6}" type="parTrans" cxnId="{C9F1F3EB-9397-41AE-AB1B-0E2F3947834D}">
      <dgm:prSet/>
      <dgm:spPr/>
      <dgm:t>
        <a:bodyPr/>
        <a:lstStyle/>
        <a:p>
          <a:endParaRPr lang="es-EC"/>
        </a:p>
      </dgm:t>
    </dgm:pt>
    <dgm:pt modelId="{AA9631C2-A2F0-4645-AF96-7E43788EC560}" type="sibTrans" cxnId="{C9F1F3EB-9397-41AE-AB1B-0E2F3947834D}">
      <dgm:prSet/>
      <dgm:spPr/>
      <dgm:t>
        <a:bodyPr/>
        <a:lstStyle/>
        <a:p>
          <a:endParaRPr lang="es-EC"/>
        </a:p>
      </dgm:t>
    </dgm:pt>
    <dgm:pt modelId="{D0E237C0-0A7A-411B-9C39-9364F6A9E64E}">
      <dgm:prSet phldrT="[Texto]"/>
      <dgm:spPr/>
      <dgm:t>
        <a:bodyPr/>
        <a:lstStyle/>
        <a:p>
          <a:r>
            <a:rPr lang="es-EC" dirty="0" smtClean="0"/>
            <a:t>Provincia Pichincha</a:t>
          </a:r>
          <a:endParaRPr lang="es-EC" dirty="0"/>
        </a:p>
      </dgm:t>
    </dgm:pt>
    <dgm:pt modelId="{158C56E1-2A1E-4F39-AA27-CE1F9922FE48}" type="parTrans" cxnId="{12E7D8BB-574B-4A03-BA18-414AC445B254}">
      <dgm:prSet/>
      <dgm:spPr/>
      <dgm:t>
        <a:bodyPr/>
        <a:lstStyle/>
        <a:p>
          <a:endParaRPr lang="es-EC"/>
        </a:p>
      </dgm:t>
    </dgm:pt>
    <dgm:pt modelId="{14AA57CE-D46F-4AA6-BA15-5A58EB3C91D5}" type="sibTrans" cxnId="{12E7D8BB-574B-4A03-BA18-414AC445B254}">
      <dgm:prSet/>
      <dgm:spPr/>
      <dgm:t>
        <a:bodyPr/>
        <a:lstStyle/>
        <a:p>
          <a:endParaRPr lang="es-EC"/>
        </a:p>
      </dgm:t>
    </dgm:pt>
    <dgm:pt modelId="{7D11352D-4B20-4FCC-8766-7EA030370223}">
      <dgm:prSet phldrT="[Texto]"/>
      <dgm:spPr/>
      <dgm:t>
        <a:bodyPr/>
        <a:lstStyle/>
        <a:p>
          <a:r>
            <a:rPr lang="es-EC" b="1" dirty="0" smtClean="0"/>
            <a:t>Muestra</a:t>
          </a:r>
          <a:endParaRPr lang="es-EC" b="1" dirty="0"/>
        </a:p>
      </dgm:t>
    </dgm:pt>
    <dgm:pt modelId="{B040BAC6-429A-4C3E-85B3-1481EAA94D89}" type="parTrans" cxnId="{50C699C1-CCFE-4526-B06E-9C8B97534B42}">
      <dgm:prSet/>
      <dgm:spPr/>
      <dgm:t>
        <a:bodyPr/>
        <a:lstStyle/>
        <a:p>
          <a:endParaRPr lang="es-EC"/>
        </a:p>
      </dgm:t>
    </dgm:pt>
    <dgm:pt modelId="{29AF15A2-4B6F-4B24-8938-6E6688F0ABE9}" type="sibTrans" cxnId="{50C699C1-CCFE-4526-B06E-9C8B97534B42}">
      <dgm:prSet/>
      <dgm:spPr/>
      <dgm:t>
        <a:bodyPr/>
        <a:lstStyle/>
        <a:p>
          <a:endParaRPr lang="es-EC"/>
        </a:p>
      </dgm:t>
    </dgm:pt>
    <dgm:pt modelId="{BC48DDD8-3B47-4DF3-BDEC-047928007078}">
      <dgm:prSet phldrT="[Texto]"/>
      <dgm:spPr>
        <a:blipFill rotWithShape="0">
          <a:blip xmlns:r="http://schemas.openxmlformats.org/officeDocument/2006/relationships" r:embed="rId1"/>
          <a:stretch>
            <a:fillRect/>
          </a:stretch>
        </a:blipFill>
      </dgm:spPr>
      <dgm:t>
        <a:bodyPr/>
        <a:lstStyle/>
        <a:p>
          <a:endParaRPr lang="es-EC" dirty="0"/>
        </a:p>
      </dgm:t>
    </dgm:pt>
    <dgm:pt modelId="{5C85EF1B-F1E9-4822-89EC-18126DF724AC}" type="parTrans" cxnId="{C7365303-8762-4F89-8914-CC1E27F0B48E}">
      <dgm:prSet/>
      <dgm:spPr/>
      <dgm:t>
        <a:bodyPr/>
        <a:lstStyle/>
        <a:p>
          <a:endParaRPr lang="es-EC"/>
        </a:p>
      </dgm:t>
    </dgm:pt>
    <dgm:pt modelId="{0232F406-B69C-44ED-A255-C7A372670A03}" type="sibTrans" cxnId="{C7365303-8762-4F89-8914-CC1E27F0B48E}">
      <dgm:prSet/>
      <dgm:spPr/>
      <dgm:t>
        <a:bodyPr/>
        <a:lstStyle/>
        <a:p>
          <a:endParaRPr lang="es-EC"/>
        </a:p>
      </dgm:t>
    </dgm:pt>
    <dgm:pt modelId="{27820FE7-E2B9-4A49-BA6D-2E44FB0F7C2B}">
      <dgm:prSet phldrT="[Texto]"/>
      <dgm:spPr/>
      <dgm:t>
        <a:bodyPr/>
        <a:lstStyle/>
        <a:p>
          <a:r>
            <a:rPr lang="es-EC" dirty="0" smtClean="0"/>
            <a:t>Cantón Quito</a:t>
          </a:r>
          <a:endParaRPr lang="es-EC" dirty="0"/>
        </a:p>
      </dgm:t>
    </dgm:pt>
    <dgm:pt modelId="{2E954EA9-C554-4E8F-89E1-1794E2FE2731}" type="parTrans" cxnId="{B202C8B5-A0B0-4F40-BC91-6FD59340DFA7}">
      <dgm:prSet/>
      <dgm:spPr/>
      <dgm:t>
        <a:bodyPr/>
        <a:lstStyle/>
        <a:p>
          <a:endParaRPr lang="es-EC"/>
        </a:p>
      </dgm:t>
    </dgm:pt>
    <dgm:pt modelId="{C827011B-7AEA-4ECA-9ACD-C07A5CE48279}" type="sibTrans" cxnId="{B202C8B5-A0B0-4F40-BC91-6FD59340DFA7}">
      <dgm:prSet/>
      <dgm:spPr/>
      <dgm:t>
        <a:bodyPr/>
        <a:lstStyle/>
        <a:p>
          <a:endParaRPr lang="es-EC"/>
        </a:p>
      </dgm:t>
    </dgm:pt>
    <dgm:pt modelId="{5FD0123A-015C-4B68-A5EF-15143BE59504}" type="pres">
      <dgm:prSet presAssocID="{16CC6217-08A3-41EF-856B-52540049F8D5}" presName="Name0" presStyleCnt="0">
        <dgm:presLayoutVars>
          <dgm:dir/>
          <dgm:animLvl val="lvl"/>
          <dgm:resizeHandles val="exact"/>
        </dgm:presLayoutVars>
      </dgm:prSet>
      <dgm:spPr/>
      <dgm:t>
        <a:bodyPr/>
        <a:lstStyle/>
        <a:p>
          <a:endParaRPr lang="es-EC"/>
        </a:p>
      </dgm:t>
    </dgm:pt>
    <dgm:pt modelId="{DC77565C-C587-4C61-9075-438D9B6B3000}" type="pres">
      <dgm:prSet presAssocID="{16CC6217-08A3-41EF-856B-52540049F8D5}" presName="tSp" presStyleCnt="0"/>
      <dgm:spPr/>
    </dgm:pt>
    <dgm:pt modelId="{3E0BFA84-D34B-4481-BD09-A9701D92904C}" type="pres">
      <dgm:prSet presAssocID="{16CC6217-08A3-41EF-856B-52540049F8D5}" presName="bSp" presStyleCnt="0"/>
      <dgm:spPr/>
    </dgm:pt>
    <dgm:pt modelId="{92A8EE76-9EDB-4E1F-B038-7605F154DDF5}" type="pres">
      <dgm:prSet presAssocID="{16CC6217-08A3-41EF-856B-52540049F8D5}" presName="process" presStyleCnt="0"/>
      <dgm:spPr/>
    </dgm:pt>
    <dgm:pt modelId="{1DB2320B-9CB7-4DCC-B844-ADF961BE6534}" type="pres">
      <dgm:prSet presAssocID="{BD5027FD-06A5-4CE2-9971-B39B79F8C54E}" presName="composite1" presStyleCnt="0"/>
      <dgm:spPr/>
    </dgm:pt>
    <dgm:pt modelId="{0BA773FE-8DCD-4524-8349-E988A6E66427}" type="pres">
      <dgm:prSet presAssocID="{BD5027FD-06A5-4CE2-9971-B39B79F8C54E}" presName="dummyNode1" presStyleLbl="node1" presStyleIdx="0" presStyleCnt="3"/>
      <dgm:spPr/>
    </dgm:pt>
    <dgm:pt modelId="{23345481-DE5A-4762-8024-BE0A11DB281C}" type="pres">
      <dgm:prSet presAssocID="{BD5027FD-06A5-4CE2-9971-B39B79F8C54E}" presName="childNode1" presStyleLbl="bgAcc1" presStyleIdx="0" presStyleCnt="3" custScaleY="58020" custLinFactNeighborX="6243" custLinFactNeighborY="-1810">
        <dgm:presLayoutVars>
          <dgm:bulletEnabled val="1"/>
        </dgm:presLayoutVars>
      </dgm:prSet>
      <dgm:spPr/>
      <dgm:t>
        <a:bodyPr/>
        <a:lstStyle/>
        <a:p>
          <a:endParaRPr lang="es-EC"/>
        </a:p>
      </dgm:t>
    </dgm:pt>
    <dgm:pt modelId="{094FE249-958F-4972-B439-48CC857C5685}" type="pres">
      <dgm:prSet presAssocID="{BD5027FD-06A5-4CE2-9971-B39B79F8C54E}" presName="childNode1tx" presStyleLbl="bgAcc1" presStyleIdx="0" presStyleCnt="3">
        <dgm:presLayoutVars>
          <dgm:bulletEnabled val="1"/>
        </dgm:presLayoutVars>
      </dgm:prSet>
      <dgm:spPr/>
      <dgm:t>
        <a:bodyPr/>
        <a:lstStyle/>
        <a:p>
          <a:endParaRPr lang="es-EC"/>
        </a:p>
      </dgm:t>
    </dgm:pt>
    <dgm:pt modelId="{F83D409C-FD99-40D1-A503-47A0820D1312}" type="pres">
      <dgm:prSet presAssocID="{BD5027FD-06A5-4CE2-9971-B39B79F8C54E}" presName="parentNode1" presStyleLbl="node1" presStyleIdx="0" presStyleCnt="3">
        <dgm:presLayoutVars>
          <dgm:chMax val="1"/>
          <dgm:bulletEnabled val="1"/>
        </dgm:presLayoutVars>
      </dgm:prSet>
      <dgm:spPr/>
      <dgm:t>
        <a:bodyPr/>
        <a:lstStyle/>
        <a:p>
          <a:endParaRPr lang="es-EC"/>
        </a:p>
      </dgm:t>
    </dgm:pt>
    <dgm:pt modelId="{B86B5FDC-44FB-42D1-BAD1-7AF541A0876A}" type="pres">
      <dgm:prSet presAssocID="{BD5027FD-06A5-4CE2-9971-B39B79F8C54E}" presName="connSite1" presStyleCnt="0"/>
      <dgm:spPr/>
    </dgm:pt>
    <dgm:pt modelId="{0DCDECDB-4E92-4D79-AB3A-8B32B4AE04CF}" type="pres">
      <dgm:prSet presAssocID="{A797AD8C-E07F-4ADB-9656-251EB2017EAA}" presName="Name9" presStyleLbl="sibTrans2D1" presStyleIdx="0" presStyleCnt="2" custLinFactNeighborX="42019" custLinFactNeighborY="-10235"/>
      <dgm:spPr/>
      <dgm:t>
        <a:bodyPr/>
        <a:lstStyle/>
        <a:p>
          <a:endParaRPr lang="es-EC"/>
        </a:p>
      </dgm:t>
    </dgm:pt>
    <dgm:pt modelId="{30FF9B13-9EF3-44F5-8A61-D71D02C9E956}" type="pres">
      <dgm:prSet presAssocID="{711A799E-E809-4176-9250-DEFF2EB2979B}" presName="composite2" presStyleCnt="0"/>
      <dgm:spPr/>
    </dgm:pt>
    <dgm:pt modelId="{527ABC5E-38C2-4A0B-9877-5125C97C3E29}" type="pres">
      <dgm:prSet presAssocID="{711A799E-E809-4176-9250-DEFF2EB2979B}" presName="dummyNode2" presStyleLbl="node1" presStyleIdx="0" presStyleCnt="3"/>
      <dgm:spPr/>
    </dgm:pt>
    <dgm:pt modelId="{BB0347A0-66CC-43AE-A479-905DBE0FB902}" type="pres">
      <dgm:prSet presAssocID="{711A799E-E809-4176-9250-DEFF2EB2979B}" presName="childNode2" presStyleLbl="bgAcc1" presStyleIdx="1" presStyleCnt="3" custScaleY="75219">
        <dgm:presLayoutVars>
          <dgm:bulletEnabled val="1"/>
        </dgm:presLayoutVars>
      </dgm:prSet>
      <dgm:spPr/>
      <dgm:t>
        <a:bodyPr/>
        <a:lstStyle/>
        <a:p>
          <a:endParaRPr lang="es-EC"/>
        </a:p>
      </dgm:t>
    </dgm:pt>
    <dgm:pt modelId="{1BD890C1-189E-4334-8B41-BA7AD710EDB1}" type="pres">
      <dgm:prSet presAssocID="{711A799E-E809-4176-9250-DEFF2EB2979B}" presName="childNode2tx" presStyleLbl="bgAcc1" presStyleIdx="1" presStyleCnt="3">
        <dgm:presLayoutVars>
          <dgm:bulletEnabled val="1"/>
        </dgm:presLayoutVars>
      </dgm:prSet>
      <dgm:spPr/>
      <dgm:t>
        <a:bodyPr/>
        <a:lstStyle/>
        <a:p>
          <a:endParaRPr lang="es-EC"/>
        </a:p>
      </dgm:t>
    </dgm:pt>
    <dgm:pt modelId="{767F4D10-5A7C-43D7-92E1-893639FE7F7E}" type="pres">
      <dgm:prSet presAssocID="{711A799E-E809-4176-9250-DEFF2EB2979B}" presName="parentNode2" presStyleLbl="node1" presStyleIdx="1" presStyleCnt="3">
        <dgm:presLayoutVars>
          <dgm:chMax val="0"/>
          <dgm:bulletEnabled val="1"/>
        </dgm:presLayoutVars>
      </dgm:prSet>
      <dgm:spPr/>
      <dgm:t>
        <a:bodyPr/>
        <a:lstStyle/>
        <a:p>
          <a:endParaRPr lang="es-EC"/>
        </a:p>
      </dgm:t>
    </dgm:pt>
    <dgm:pt modelId="{52847494-7A5D-4F2B-B2A2-DABA0F809A82}" type="pres">
      <dgm:prSet presAssocID="{711A799E-E809-4176-9250-DEFF2EB2979B}" presName="connSite2" presStyleCnt="0"/>
      <dgm:spPr/>
    </dgm:pt>
    <dgm:pt modelId="{987EC0CA-A7FF-45E5-AA68-1EAF4A025043}" type="pres">
      <dgm:prSet presAssocID="{702F9A99-079D-4ADB-9568-1C5A98CC3770}" presName="Name18" presStyleLbl="sibTrans2D1" presStyleIdx="1" presStyleCnt="2"/>
      <dgm:spPr/>
      <dgm:t>
        <a:bodyPr/>
        <a:lstStyle/>
        <a:p>
          <a:endParaRPr lang="es-EC"/>
        </a:p>
      </dgm:t>
    </dgm:pt>
    <dgm:pt modelId="{FF7C1F5F-93EF-4216-BE33-5BA98406C525}" type="pres">
      <dgm:prSet presAssocID="{7D11352D-4B20-4FCC-8766-7EA030370223}" presName="composite1" presStyleCnt="0"/>
      <dgm:spPr/>
    </dgm:pt>
    <dgm:pt modelId="{7AC31039-4D79-49FF-BD76-9ECDE1E37356}" type="pres">
      <dgm:prSet presAssocID="{7D11352D-4B20-4FCC-8766-7EA030370223}" presName="dummyNode1" presStyleLbl="node1" presStyleIdx="1" presStyleCnt="3"/>
      <dgm:spPr/>
    </dgm:pt>
    <dgm:pt modelId="{595160A6-E147-4AA1-976B-579190E142EB}" type="pres">
      <dgm:prSet presAssocID="{7D11352D-4B20-4FCC-8766-7EA030370223}" presName="childNode1" presStyleLbl="bgAcc1" presStyleIdx="2" presStyleCnt="3" custScaleX="133499" custScaleY="148938">
        <dgm:presLayoutVars>
          <dgm:bulletEnabled val="1"/>
        </dgm:presLayoutVars>
      </dgm:prSet>
      <dgm:spPr/>
      <dgm:t>
        <a:bodyPr/>
        <a:lstStyle/>
        <a:p>
          <a:endParaRPr lang="es-EC"/>
        </a:p>
      </dgm:t>
    </dgm:pt>
    <dgm:pt modelId="{4D9182C6-2E25-4FF9-9325-1D5FCD67BE48}" type="pres">
      <dgm:prSet presAssocID="{7D11352D-4B20-4FCC-8766-7EA030370223}" presName="childNode1tx" presStyleLbl="bgAcc1" presStyleIdx="2" presStyleCnt="3">
        <dgm:presLayoutVars>
          <dgm:bulletEnabled val="1"/>
        </dgm:presLayoutVars>
      </dgm:prSet>
      <dgm:spPr/>
      <dgm:t>
        <a:bodyPr/>
        <a:lstStyle/>
        <a:p>
          <a:endParaRPr lang="es-EC"/>
        </a:p>
      </dgm:t>
    </dgm:pt>
    <dgm:pt modelId="{132740AE-6DC8-46EB-A1DC-754CDE0A11CA}" type="pres">
      <dgm:prSet presAssocID="{7D11352D-4B20-4FCC-8766-7EA030370223}" presName="parentNode1" presStyleLbl="node1" presStyleIdx="2" presStyleCnt="3" custScaleY="98706" custLinFactNeighborX="11305" custLinFactNeighborY="96232">
        <dgm:presLayoutVars>
          <dgm:chMax val="1"/>
          <dgm:bulletEnabled val="1"/>
        </dgm:presLayoutVars>
      </dgm:prSet>
      <dgm:spPr/>
      <dgm:t>
        <a:bodyPr/>
        <a:lstStyle/>
        <a:p>
          <a:endParaRPr lang="es-EC"/>
        </a:p>
      </dgm:t>
    </dgm:pt>
    <dgm:pt modelId="{A402551D-07EB-4A49-8EA6-1DA07255FB77}" type="pres">
      <dgm:prSet presAssocID="{7D11352D-4B20-4FCC-8766-7EA030370223}" presName="connSite1" presStyleCnt="0"/>
      <dgm:spPr/>
    </dgm:pt>
  </dgm:ptLst>
  <dgm:cxnLst>
    <dgm:cxn modelId="{A376C165-C7F8-4933-8BC5-8A7740BDE847}" type="presOf" srcId="{D0E237C0-0A7A-411B-9C39-9364F6A9E64E}" destId="{BB0347A0-66CC-43AE-A479-905DBE0FB902}" srcOrd="0" destOrd="1" presId="urn:microsoft.com/office/officeart/2005/8/layout/hProcess4"/>
    <dgm:cxn modelId="{10715B82-62C1-47FB-A99B-C785A8BBC97B}" type="presOf" srcId="{D0E237C0-0A7A-411B-9C39-9364F6A9E64E}" destId="{1BD890C1-189E-4334-8B41-BA7AD710EDB1}" srcOrd="1" destOrd="1" presId="urn:microsoft.com/office/officeart/2005/8/layout/hProcess4"/>
    <dgm:cxn modelId="{C9F1F3EB-9397-41AE-AB1B-0E2F3947834D}" srcId="{711A799E-E809-4176-9250-DEFF2EB2979B}" destId="{6F53CE63-1209-4D82-8D43-09183494096A}" srcOrd="0" destOrd="0" parTransId="{9704B8CB-2A18-4148-B4F1-23FB4AAA54D6}" sibTransId="{AA9631C2-A2F0-4645-AF96-7E43788EC560}"/>
    <dgm:cxn modelId="{DED9D307-E8AD-482D-9636-4DA0DE7215AF}" type="presOf" srcId="{27820FE7-E2B9-4A49-BA6D-2E44FB0F7C2B}" destId="{094FE249-958F-4972-B439-48CC857C5685}" srcOrd="1" destOrd="1" presId="urn:microsoft.com/office/officeart/2005/8/layout/hProcess4"/>
    <dgm:cxn modelId="{26A964D0-C3F1-4E2C-9E57-68CC20E9FE38}" type="presOf" srcId="{27820FE7-E2B9-4A49-BA6D-2E44FB0F7C2B}" destId="{23345481-DE5A-4762-8024-BE0A11DB281C}" srcOrd="0" destOrd="1" presId="urn:microsoft.com/office/officeart/2005/8/layout/hProcess4"/>
    <dgm:cxn modelId="{8BD95B1C-9C4C-42DA-BCBB-CCDECF9B92D7}" type="presOf" srcId="{6F53CE63-1209-4D82-8D43-09183494096A}" destId="{1BD890C1-189E-4334-8B41-BA7AD710EDB1}" srcOrd="1" destOrd="0" presId="urn:microsoft.com/office/officeart/2005/8/layout/hProcess4"/>
    <dgm:cxn modelId="{D8E70D3F-626E-47E7-9C40-201C17B6733E}" type="presOf" srcId="{7D11352D-4B20-4FCC-8766-7EA030370223}" destId="{132740AE-6DC8-46EB-A1DC-754CDE0A11CA}" srcOrd="0" destOrd="0" presId="urn:microsoft.com/office/officeart/2005/8/layout/hProcess4"/>
    <dgm:cxn modelId="{A5DED2C6-E633-482F-849B-A9E014DA74BA}" srcId="{16CC6217-08A3-41EF-856B-52540049F8D5}" destId="{711A799E-E809-4176-9250-DEFF2EB2979B}" srcOrd="1" destOrd="0" parTransId="{899525E3-DB57-41FE-A2ED-239C236D7B33}" sibTransId="{702F9A99-079D-4ADB-9568-1C5A98CC3770}"/>
    <dgm:cxn modelId="{9A2A6BE2-5E4E-4B50-9693-5E858057BD91}" srcId="{BD5027FD-06A5-4CE2-9971-B39B79F8C54E}" destId="{E2FB0872-3934-46B0-B661-3B363DEFAAD0}" srcOrd="0" destOrd="0" parTransId="{BA1627AE-1464-41C4-9C5D-533B9DBA9196}" sibTransId="{37633C4B-25B6-4369-A228-2930D1CEA636}"/>
    <dgm:cxn modelId="{E9E96D3A-CD3D-4EC8-A572-DDC2A2E0EB4D}" type="presOf" srcId="{711A799E-E809-4176-9250-DEFF2EB2979B}" destId="{767F4D10-5A7C-43D7-92E1-893639FE7F7E}" srcOrd="0" destOrd="0" presId="urn:microsoft.com/office/officeart/2005/8/layout/hProcess4"/>
    <dgm:cxn modelId="{3BD3E70B-D4C8-4DF3-91DD-D3437CD62A1C}" type="presOf" srcId="{702F9A99-079D-4ADB-9568-1C5A98CC3770}" destId="{987EC0CA-A7FF-45E5-AA68-1EAF4A025043}" srcOrd="0" destOrd="0" presId="urn:microsoft.com/office/officeart/2005/8/layout/hProcess4"/>
    <dgm:cxn modelId="{C7365303-8762-4F89-8914-CC1E27F0B48E}" srcId="{7D11352D-4B20-4FCC-8766-7EA030370223}" destId="{BC48DDD8-3B47-4DF3-BDEC-047928007078}" srcOrd="0" destOrd="0" parTransId="{5C85EF1B-F1E9-4822-89EC-18126DF724AC}" sibTransId="{0232F406-B69C-44ED-A255-C7A372670A03}"/>
    <dgm:cxn modelId="{07FEB666-54DD-4691-BB86-A9337388728D}" type="presOf" srcId="{E2FB0872-3934-46B0-B661-3B363DEFAAD0}" destId="{094FE249-958F-4972-B439-48CC857C5685}" srcOrd="1" destOrd="0" presId="urn:microsoft.com/office/officeart/2005/8/layout/hProcess4"/>
    <dgm:cxn modelId="{53ED2C34-D96D-4089-8DF6-A3D570D56F0E}" type="presOf" srcId="{E2FB0872-3934-46B0-B661-3B363DEFAAD0}" destId="{23345481-DE5A-4762-8024-BE0A11DB281C}" srcOrd="0" destOrd="0" presId="urn:microsoft.com/office/officeart/2005/8/layout/hProcess4"/>
    <dgm:cxn modelId="{39334F81-5E97-4CE0-ACDB-A09C5FAB5CDE}" type="presOf" srcId="{6F53CE63-1209-4D82-8D43-09183494096A}" destId="{BB0347A0-66CC-43AE-A479-905DBE0FB902}" srcOrd="0" destOrd="0" presId="urn:microsoft.com/office/officeart/2005/8/layout/hProcess4"/>
    <dgm:cxn modelId="{19BFE3D6-74BC-48AD-9F94-EB293303FDB5}" type="presOf" srcId="{BC48DDD8-3B47-4DF3-BDEC-047928007078}" destId="{4D9182C6-2E25-4FF9-9325-1D5FCD67BE48}" srcOrd="1" destOrd="0" presId="urn:microsoft.com/office/officeart/2005/8/layout/hProcess4"/>
    <dgm:cxn modelId="{12E7D8BB-574B-4A03-BA18-414AC445B254}" srcId="{711A799E-E809-4176-9250-DEFF2EB2979B}" destId="{D0E237C0-0A7A-411B-9C39-9364F6A9E64E}" srcOrd="1" destOrd="0" parTransId="{158C56E1-2A1E-4F39-AA27-CE1F9922FE48}" sibTransId="{14AA57CE-D46F-4AA6-BA15-5A58EB3C91D5}"/>
    <dgm:cxn modelId="{AEF96BEF-2F81-4B32-8F86-CEA2D9D470D8}" type="presOf" srcId="{BD5027FD-06A5-4CE2-9971-B39B79F8C54E}" destId="{F83D409C-FD99-40D1-A503-47A0820D1312}" srcOrd="0" destOrd="0" presId="urn:microsoft.com/office/officeart/2005/8/layout/hProcess4"/>
    <dgm:cxn modelId="{63EFCDE3-B2EC-4A4A-AC88-053D4697658B}" type="presOf" srcId="{16CC6217-08A3-41EF-856B-52540049F8D5}" destId="{5FD0123A-015C-4B68-A5EF-15143BE59504}" srcOrd="0" destOrd="0" presId="urn:microsoft.com/office/officeart/2005/8/layout/hProcess4"/>
    <dgm:cxn modelId="{A64BA7BA-C198-40C6-9DDD-EEDE8D2B6901}" type="presOf" srcId="{A797AD8C-E07F-4ADB-9656-251EB2017EAA}" destId="{0DCDECDB-4E92-4D79-AB3A-8B32B4AE04CF}" srcOrd="0" destOrd="0" presId="urn:microsoft.com/office/officeart/2005/8/layout/hProcess4"/>
    <dgm:cxn modelId="{50C699C1-CCFE-4526-B06E-9C8B97534B42}" srcId="{16CC6217-08A3-41EF-856B-52540049F8D5}" destId="{7D11352D-4B20-4FCC-8766-7EA030370223}" srcOrd="2" destOrd="0" parTransId="{B040BAC6-429A-4C3E-85B3-1481EAA94D89}" sibTransId="{29AF15A2-4B6F-4B24-8938-6E6688F0ABE9}"/>
    <dgm:cxn modelId="{8BC2C584-52F3-42FF-B0EC-37000697FCFE}" type="presOf" srcId="{BC48DDD8-3B47-4DF3-BDEC-047928007078}" destId="{595160A6-E147-4AA1-976B-579190E142EB}" srcOrd="0" destOrd="0" presId="urn:microsoft.com/office/officeart/2005/8/layout/hProcess4"/>
    <dgm:cxn modelId="{87F52347-405E-4788-81ED-050D90D3F8E4}" srcId="{16CC6217-08A3-41EF-856B-52540049F8D5}" destId="{BD5027FD-06A5-4CE2-9971-B39B79F8C54E}" srcOrd="0" destOrd="0" parTransId="{9458A173-8F86-442E-9387-66105A04C618}" sibTransId="{A797AD8C-E07F-4ADB-9656-251EB2017EAA}"/>
    <dgm:cxn modelId="{B202C8B5-A0B0-4F40-BC91-6FD59340DFA7}" srcId="{BD5027FD-06A5-4CE2-9971-B39B79F8C54E}" destId="{27820FE7-E2B9-4A49-BA6D-2E44FB0F7C2B}" srcOrd="1" destOrd="0" parTransId="{2E954EA9-C554-4E8F-89E1-1794E2FE2731}" sibTransId="{C827011B-7AEA-4ECA-9ACD-C07A5CE48279}"/>
    <dgm:cxn modelId="{5B899F90-1AE6-4038-B523-ACF47FE7BF8A}" type="presParOf" srcId="{5FD0123A-015C-4B68-A5EF-15143BE59504}" destId="{DC77565C-C587-4C61-9075-438D9B6B3000}" srcOrd="0" destOrd="0" presId="urn:microsoft.com/office/officeart/2005/8/layout/hProcess4"/>
    <dgm:cxn modelId="{A08E33AF-3436-469E-82BA-2E9C0644E494}" type="presParOf" srcId="{5FD0123A-015C-4B68-A5EF-15143BE59504}" destId="{3E0BFA84-D34B-4481-BD09-A9701D92904C}" srcOrd="1" destOrd="0" presId="urn:microsoft.com/office/officeart/2005/8/layout/hProcess4"/>
    <dgm:cxn modelId="{9CA882B7-C2F6-4BA7-8A51-8E1A016EB40A}" type="presParOf" srcId="{5FD0123A-015C-4B68-A5EF-15143BE59504}" destId="{92A8EE76-9EDB-4E1F-B038-7605F154DDF5}" srcOrd="2" destOrd="0" presId="urn:microsoft.com/office/officeart/2005/8/layout/hProcess4"/>
    <dgm:cxn modelId="{1A9A36C2-BEC6-4CA6-85E6-A2DE3E335A9C}" type="presParOf" srcId="{92A8EE76-9EDB-4E1F-B038-7605F154DDF5}" destId="{1DB2320B-9CB7-4DCC-B844-ADF961BE6534}" srcOrd="0" destOrd="0" presId="urn:microsoft.com/office/officeart/2005/8/layout/hProcess4"/>
    <dgm:cxn modelId="{3095F2C2-97CB-423C-B101-43C9A4C5184A}" type="presParOf" srcId="{1DB2320B-9CB7-4DCC-B844-ADF961BE6534}" destId="{0BA773FE-8DCD-4524-8349-E988A6E66427}" srcOrd="0" destOrd="0" presId="urn:microsoft.com/office/officeart/2005/8/layout/hProcess4"/>
    <dgm:cxn modelId="{A8931F60-C110-455D-B51D-F8B19650AC35}" type="presParOf" srcId="{1DB2320B-9CB7-4DCC-B844-ADF961BE6534}" destId="{23345481-DE5A-4762-8024-BE0A11DB281C}" srcOrd="1" destOrd="0" presId="urn:microsoft.com/office/officeart/2005/8/layout/hProcess4"/>
    <dgm:cxn modelId="{828D523D-C190-488E-96C7-20DB9AFE38F8}" type="presParOf" srcId="{1DB2320B-9CB7-4DCC-B844-ADF961BE6534}" destId="{094FE249-958F-4972-B439-48CC857C5685}" srcOrd="2" destOrd="0" presId="urn:microsoft.com/office/officeart/2005/8/layout/hProcess4"/>
    <dgm:cxn modelId="{504A3722-EC2D-46A7-86F6-DCDAF295366E}" type="presParOf" srcId="{1DB2320B-9CB7-4DCC-B844-ADF961BE6534}" destId="{F83D409C-FD99-40D1-A503-47A0820D1312}" srcOrd="3" destOrd="0" presId="urn:microsoft.com/office/officeart/2005/8/layout/hProcess4"/>
    <dgm:cxn modelId="{49846990-9109-410F-9C1F-C4E23333B91F}" type="presParOf" srcId="{1DB2320B-9CB7-4DCC-B844-ADF961BE6534}" destId="{B86B5FDC-44FB-42D1-BAD1-7AF541A0876A}" srcOrd="4" destOrd="0" presId="urn:microsoft.com/office/officeart/2005/8/layout/hProcess4"/>
    <dgm:cxn modelId="{D8B01D5E-613D-4582-A146-C08B748C21A9}" type="presParOf" srcId="{92A8EE76-9EDB-4E1F-B038-7605F154DDF5}" destId="{0DCDECDB-4E92-4D79-AB3A-8B32B4AE04CF}" srcOrd="1" destOrd="0" presId="urn:microsoft.com/office/officeart/2005/8/layout/hProcess4"/>
    <dgm:cxn modelId="{8E3B0B42-5334-4EB0-AF51-BD250461D306}" type="presParOf" srcId="{92A8EE76-9EDB-4E1F-B038-7605F154DDF5}" destId="{30FF9B13-9EF3-44F5-8A61-D71D02C9E956}" srcOrd="2" destOrd="0" presId="urn:microsoft.com/office/officeart/2005/8/layout/hProcess4"/>
    <dgm:cxn modelId="{61A8462F-211E-492C-BDF5-1506C4989D62}" type="presParOf" srcId="{30FF9B13-9EF3-44F5-8A61-D71D02C9E956}" destId="{527ABC5E-38C2-4A0B-9877-5125C97C3E29}" srcOrd="0" destOrd="0" presId="urn:microsoft.com/office/officeart/2005/8/layout/hProcess4"/>
    <dgm:cxn modelId="{B5B4093B-FF72-4443-B3F1-285BF1218B61}" type="presParOf" srcId="{30FF9B13-9EF3-44F5-8A61-D71D02C9E956}" destId="{BB0347A0-66CC-43AE-A479-905DBE0FB902}" srcOrd="1" destOrd="0" presId="urn:microsoft.com/office/officeart/2005/8/layout/hProcess4"/>
    <dgm:cxn modelId="{1525455A-A6FB-4198-A7C9-3C087A1BBDEE}" type="presParOf" srcId="{30FF9B13-9EF3-44F5-8A61-D71D02C9E956}" destId="{1BD890C1-189E-4334-8B41-BA7AD710EDB1}" srcOrd="2" destOrd="0" presId="urn:microsoft.com/office/officeart/2005/8/layout/hProcess4"/>
    <dgm:cxn modelId="{D8FDFC15-673D-4450-AA3F-33D59B55EDBE}" type="presParOf" srcId="{30FF9B13-9EF3-44F5-8A61-D71D02C9E956}" destId="{767F4D10-5A7C-43D7-92E1-893639FE7F7E}" srcOrd="3" destOrd="0" presId="urn:microsoft.com/office/officeart/2005/8/layout/hProcess4"/>
    <dgm:cxn modelId="{D45A3BE3-9A0F-4309-BB48-066ABD33B63E}" type="presParOf" srcId="{30FF9B13-9EF3-44F5-8A61-D71D02C9E956}" destId="{52847494-7A5D-4F2B-B2A2-DABA0F809A82}" srcOrd="4" destOrd="0" presId="urn:microsoft.com/office/officeart/2005/8/layout/hProcess4"/>
    <dgm:cxn modelId="{A47E16CB-806E-4B4C-9515-A9ADCFE6274D}" type="presParOf" srcId="{92A8EE76-9EDB-4E1F-B038-7605F154DDF5}" destId="{987EC0CA-A7FF-45E5-AA68-1EAF4A025043}" srcOrd="3" destOrd="0" presId="urn:microsoft.com/office/officeart/2005/8/layout/hProcess4"/>
    <dgm:cxn modelId="{F9B82561-2135-4EAC-BFAE-6BD8514237D6}" type="presParOf" srcId="{92A8EE76-9EDB-4E1F-B038-7605F154DDF5}" destId="{FF7C1F5F-93EF-4216-BE33-5BA98406C525}" srcOrd="4" destOrd="0" presId="urn:microsoft.com/office/officeart/2005/8/layout/hProcess4"/>
    <dgm:cxn modelId="{0BA691E7-D4D1-4D6C-9292-6FB912BECCD0}" type="presParOf" srcId="{FF7C1F5F-93EF-4216-BE33-5BA98406C525}" destId="{7AC31039-4D79-49FF-BD76-9ECDE1E37356}" srcOrd="0" destOrd="0" presId="urn:microsoft.com/office/officeart/2005/8/layout/hProcess4"/>
    <dgm:cxn modelId="{AB83CDCC-4BBA-4C2C-811D-E9407C424522}" type="presParOf" srcId="{FF7C1F5F-93EF-4216-BE33-5BA98406C525}" destId="{595160A6-E147-4AA1-976B-579190E142EB}" srcOrd="1" destOrd="0" presId="urn:microsoft.com/office/officeart/2005/8/layout/hProcess4"/>
    <dgm:cxn modelId="{7E7117D3-FF3A-4E43-97C3-6A9146F483E3}" type="presParOf" srcId="{FF7C1F5F-93EF-4216-BE33-5BA98406C525}" destId="{4D9182C6-2E25-4FF9-9325-1D5FCD67BE48}" srcOrd="2" destOrd="0" presId="urn:microsoft.com/office/officeart/2005/8/layout/hProcess4"/>
    <dgm:cxn modelId="{91ED8CB9-D804-4B1C-A29C-F022304485E3}" type="presParOf" srcId="{FF7C1F5F-93EF-4216-BE33-5BA98406C525}" destId="{132740AE-6DC8-46EB-A1DC-754CDE0A11CA}" srcOrd="3" destOrd="0" presId="urn:microsoft.com/office/officeart/2005/8/layout/hProcess4"/>
    <dgm:cxn modelId="{F7582396-5040-4A2C-BCFB-F0ACE6CEAB77}" type="presParOf" srcId="{FF7C1F5F-93EF-4216-BE33-5BA98406C525}" destId="{A402551D-07EB-4A49-8EA6-1DA07255FB7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6D2EE-1699-4EA6-BE24-51668CBFB1F7}" type="doc">
      <dgm:prSet loTypeId="urn:microsoft.com/office/officeart/2005/8/layout/vProcess5" loCatId="process" qsTypeId="urn:microsoft.com/office/officeart/2005/8/quickstyle/simple1"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s-EC"/>
        </a:p>
      </dgm:t>
    </dgm:pt>
    <dgm:pt modelId="{E7CBED70-01C4-4C24-B5F5-F95C53D91BF8}">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Conocer si la empresa cuenta con manuales de procesos</a:t>
          </a:r>
          <a:endParaRPr lang="es-EC" dirty="0">
            <a:solidFill>
              <a:schemeClr val="tx1"/>
            </a:solidFill>
          </a:endParaRPr>
        </a:p>
      </dgm:t>
    </dgm:pt>
    <dgm:pt modelId="{481C0128-F03B-4A2B-9A6D-CCB8F76485D2}" type="parTrans" cxnId="{8939941C-B147-4714-B22A-81734D42B0E1}">
      <dgm:prSet/>
      <dgm:spPr/>
      <dgm:t>
        <a:bodyPr/>
        <a:lstStyle/>
        <a:p>
          <a:endParaRPr lang="es-EC">
            <a:solidFill>
              <a:schemeClr val="tx1"/>
            </a:solidFill>
          </a:endParaRPr>
        </a:p>
      </dgm:t>
    </dgm:pt>
    <dgm:pt modelId="{1F4B6EC1-DCC8-4C9E-A83E-19B285796182}" type="sibTrans" cxnId="{8939941C-B147-4714-B22A-81734D42B0E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AB50E891-AFD1-46ED-8308-DE6D8DF16AF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Determinar qué estrategias gerenciales de optimización poseen las Pymes</a:t>
          </a:r>
          <a:endParaRPr lang="es-EC" dirty="0">
            <a:solidFill>
              <a:schemeClr val="tx1"/>
            </a:solidFill>
          </a:endParaRPr>
        </a:p>
      </dgm:t>
    </dgm:pt>
    <dgm:pt modelId="{348A5EA9-4556-442F-8FBF-AC75B325BFC6}" type="parTrans" cxnId="{CA87D572-D3A1-4FEB-ACD9-A0A22BCBEE88}">
      <dgm:prSet/>
      <dgm:spPr/>
      <dgm:t>
        <a:bodyPr/>
        <a:lstStyle/>
        <a:p>
          <a:endParaRPr lang="es-EC">
            <a:solidFill>
              <a:schemeClr val="tx1"/>
            </a:solidFill>
          </a:endParaRPr>
        </a:p>
      </dgm:t>
    </dgm:pt>
    <dgm:pt modelId="{FE3C1FF4-93D2-4CB6-8AD6-B3D842119006}" type="sibTrans" cxnId="{CA87D572-D3A1-4FEB-ACD9-A0A22BCBEE8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26A1EBAD-9739-460E-B7DE-B078250BDC3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Validar qué tipo de infraestructura poseen estas empresas.</a:t>
          </a:r>
          <a:endParaRPr lang="es-EC" dirty="0">
            <a:solidFill>
              <a:schemeClr val="tx1"/>
            </a:solidFill>
          </a:endParaRPr>
        </a:p>
      </dgm:t>
    </dgm:pt>
    <dgm:pt modelId="{61F3F458-2E21-48A1-AA4B-ED8A3CDB7866}" type="parTrans" cxnId="{500FB523-E521-4D00-B75B-6D700908648A}">
      <dgm:prSet/>
      <dgm:spPr/>
      <dgm:t>
        <a:bodyPr/>
        <a:lstStyle/>
        <a:p>
          <a:endParaRPr lang="es-EC">
            <a:solidFill>
              <a:schemeClr val="tx1"/>
            </a:solidFill>
          </a:endParaRPr>
        </a:p>
      </dgm:t>
    </dgm:pt>
    <dgm:pt modelId="{8C7E6E73-6047-44EA-B525-F1015B754A34}" type="sibTrans" cxnId="{500FB523-E521-4D00-B75B-6D700908648A}">
      <dgm:prSet/>
      <dgm:spPr/>
      <dgm:t>
        <a:bodyPr/>
        <a:lstStyle/>
        <a:p>
          <a:endParaRPr lang="es-EC">
            <a:solidFill>
              <a:schemeClr val="tx1"/>
            </a:solidFill>
          </a:endParaRPr>
        </a:p>
      </dgm:t>
    </dgm:pt>
    <dgm:pt modelId="{C7CFE934-EDFA-4477-A273-ED712CEAD2FD}" type="pres">
      <dgm:prSet presAssocID="{9156D2EE-1699-4EA6-BE24-51668CBFB1F7}" presName="outerComposite" presStyleCnt="0">
        <dgm:presLayoutVars>
          <dgm:chMax val="5"/>
          <dgm:dir/>
          <dgm:resizeHandles val="exact"/>
        </dgm:presLayoutVars>
      </dgm:prSet>
      <dgm:spPr/>
      <dgm:t>
        <a:bodyPr/>
        <a:lstStyle/>
        <a:p>
          <a:endParaRPr lang="es-VE"/>
        </a:p>
      </dgm:t>
    </dgm:pt>
    <dgm:pt modelId="{12C97BAC-59CB-4A90-839A-BCFE8FCD178A}" type="pres">
      <dgm:prSet presAssocID="{9156D2EE-1699-4EA6-BE24-51668CBFB1F7}" presName="dummyMaxCanvas" presStyleCnt="0">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138AEA31-F6C9-4C4E-9D3D-A2306A1373AB}" type="pres">
      <dgm:prSet presAssocID="{9156D2EE-1699-4EA6-BE24-51668CBFB1F7}" presName="ThreeNodes_1" presStyleLbl="node1" presStyleIdx="0" presStyleCnt="3" custLinFactNeighborX="995" custLinFactNeighborY="-892">
        <dgm:presLayoutVars>
          <dgm:bulletEnabled val="1"/>
        </dgm:presLayoutVars>
      </dgm:prSet>
      <dgm:spPr/>
      <dgm:t>
        <a:bodyPr/>
        <a:lstStyle/>
        <a:p>
          <a:endParaRPr lang="es-EC"/>
        </a:p>
      </dgm:t>
    </dgm:pt>
    <dgm:pt modelId="{FE51370B-0374-4A3D-8E8C-B4020A068C0B}" type="pres">
      <dgm:prSet presAssocID="{9156D2EE-1699-4EA6-BE24-51668CBFB1F7}" presName="ThreeNodes_2" presStyleLbl="node1" presStyleIdx="1" presStyleCnt="3">
        <dgm:presLayoutVars>
          <dgm:bulletEnabled val="1"/>
        </dgm:presLayoutVars>
      </dgm:prSet>
      <dgm:spPr/>
      <dgm:t>
        <a:bodyPr/>
        <a:lstStyle/>
        <a:p>
          <a:endParaRPr lang="es-EC"/>
        </a:p>
      </dgm:t>
    </dgm:pt>
    <dgm:pt modelId="{F5D0E8A4-E135-4FD9-A069-CC410E16CDBD}" type="pres">
      <dgm:prSet presAssocID="{9156D2EE-1699-4EA6-BE24-51668CBFB1F7}" presName="ThreeNodes_3" presStyleLbl="node1" presStyleIdx="2" presStyleCnt="3">
        <dgm:presLayoutVars>
          <dgm:bulletEnabled val="1"/>
        </dgm:presLayoutVars>
      </dgm:prSet>
      <dgm:spPr/>
      <dgm:t>
        <a:bodyPr/>
        <a:lstStyle/>
        <a:p>
          <a:endParaRPr lang="es-EC"/>
        </a:p>
      </dgm:t>
    </dgm:pt>
    <dgm:pt modelId="{AE3B2A32-FA00-408A-9160-3ACCD975BD58}" type="pres">
      <dgm:prSet presAssocID="{9156D2EE-1699-4EA6-BE24-51668CBFB1F7}" presName="ThreeConn_1-2" presStyleLbl="fgAccFollowNode1" presStyleIdx="0" presStyleCnt="2">
        <dgm:presLayoutVars>
          <dgm:bulletEnabled val="1"/>
        </dgm:presLayoutVars>
      </dgm:prSet>
      <dgm:spPr/>
      <dgm:t>
        <a:bodyPr/>
        <a:lstStyle/>
        <a:p>
          <a:endParaRPr lang="es-VE"/>
        </a:p>
      </dgm:t>
    </dgm:pt>
    <dgm:pt modelId="{F61F33B6-F3D4-4CD6-8256-C3CAD3617F8A}" type="pres">
      <dgm:prSet presAssocID="{9156D2EE-1699-4EA6-BE24-51668CBFB1F7}" presName="ThreeConn_2-3" presStyleLbl="fgAccFollowNode1" presStyleIdx="1" presStyleCnt="2">
        <dgm:presLayoutVars>
          <dgm:bulletEnabled val="1"/>
        </dgm:presLayoutVars>
      </dgm:prSet>
      <dgm:spPr/>
      <dgm:t>
        <a:bodyPr/>
        <a:lstStyle/>
        <a:p>
          <a:endParaRPr lang="es-VE"/>
        </a:p>
      </dgm:t>
    </dgm:pt>
    <dgm:pt modelId="{CD09477E-515E-4926-9F1A-DC410150532A}" type="pres">
      <dgm:prSet presAssocID="{9156D2EE-1699-4EA6-BE24-51668CBFB1F7}" presName="ThreeNodes_1_text" presStyleLbl="node1" presStyleIdx="2" presStyleCnt="3">
        <dgm:presLayoutVars>
          <dgm:bulletEnabled val="1"/>
        </dgm:presLayoutVars>
      </dgm:prSet>
      <dgm:spPr/>
      <dgm:t>
        <a:bodyPr/>
        <a:lstStyle/>
        <a:p>
          <a:endParaRPr lang="es-EC"/>
        </a:p>
      </dgm:t>
    </dgm:pt>
    <dgm:pt modelId="{525F986D-4B6A-460D-8C9F-CD8B5FAC2F71}" type="pres">
      <dgm:prSet presAssocID="{9156D2EE-1699-4EA6-BE24-51668CBFB1F7}" presName="ThreeNodes_2_text" presStyleLbl="node1" presStyleIdx="2" presStyleCnt="3">
        <dgm:presLayoutVars>
          <dgm:bulletEnabled val="1"/>
        </dgm:presLayoutVars>
      </dgm:prSet>
      <dgm:spPr/>
      <dgm:t>
        <a:bodyPr/>
        <a:lstStyle/>
        <a:p>
          <a:endParaRPr lang="es-EC"/>
        </a:p>
      </dgm:t>
    </dgm:pt>
    <dgm:pt modelId="{BE3A9683-C6D6-4127-8521-DDC40336164A}" type="pres">
      <dgm:prSet presAssocID="{9156D2EE-1699-4EA6-BE24-51668CBFB1F7}" presName="ThreeNodes_3_text" presStyleLbl="node1" presStyleIdx="2" presStyleCnt="3">
        <dgm:presLayoutVars>
          <dgm:bulletEnabled val="1"/>
        </dgm:presLayoutVars>
      </dgm:prSet>
      <dgm:spPr/>
      <dgm:t>
        <a:bodyPr/>
        <a:lstStyle/>
        <a:p>
          <a:endParaRPr lang="es-EC"/>
        </a:p>
      </dgm:t>
    </dgm:pt>
  </dgm:ptLst>
  <dgm:cxnLst>
    <dgm:cxn modelId="{9297E6FA-6EA1-4383-9FAB-AD00183D8AD0}" type="presOf" srcId="{AB50E891-AFD1-46ED-8308-DE6D8DF16AF3}" destId="{FE51370B-0374-4A3D-8E8C-B4020A068C0B}" srcOrd="0" destOrd="0" presId="urn:microsoft.com/office/officeart/2005/8/layout/vProcess5"/>
    <dgm:cxn modelId="{22D7C7C7-4157-4A5F-A133-6B67FBFEA2EC}" type="presOf" srcId="{AB50E891-AFD1-46ED-8308-DE6D8DF16AF3}" destId="{525F986D-4B6A-460D-8C9F-CD8B5FAC2F71}" srcOrd="1" destOrd="0" presId="urn:microsoft.com/office/officeart/2005/8/layout/vProcess5"/>
    <dgm:cxn modelId="{F3A23041-F015-4CF9-8949-D10A13C285D6}" type="presOf" srcId="{9156D2EE-1699-4EA6-BE24-51668CBFB1F7}" destId="{C7CFE934-EDFA-4477-A273-ED712CEAD2FD}" srcOrd="0" destOrd="0" presId="urn:microsoft.com/office/officeart/2005/8/layout/vProcess5"/>
    <dgm:cxn modelId="{91798B90-D1E4-4F9A-B81B-4B7646ED5025}" type="presOf" srcId="{26A1EBAD-9739-460E-B7DE-B078250BDC33}" destId="{F5D0E8A4-E135-4FD9-A069-CC410E16CDBD}" srcOrd="0" destOrd="0" presId="urn:microsoft.com/office/officeart/2005/8/layout/vProcess5"/>
    <dgm:cxn modelId="{FDB98CEF-9C37-4650-82C1-7186667813E6}" type="presOf" srcId="{E7CBED70-01C4-4C24-B5F5-F95C53D91BF8}" destId="{138AEA31-F6C9-4C4E-9D3D-A2306A1373AB}" srcOrd="0" destOrd="0" presId="urn:microsoft.com/office/officeart/2005/8/layout/vProcess5"/>
    <dgm:cxn modelId="{97858B67-9A53-4F92-897F-1937C99D6C9C}" type="presOf" srcId="{26A1EBAD-9739-460E-B7DE-B078250BDC33}" destId="{BE3A9683-C6D6-4127-8521-DDC40336164A}" srcOrd="1" destOrd="0" presId="urn:microsoft.com/office/officeart/2005/8/layout/vProcess5"/>
    <dgm:cxn modelId="{8939941C-B147-4714-B22A-81734D42B0E1}" srcId="{9156D2EE-1699-4EA6-BE24-51668CBFB1F7}" destId="{E7CBED70-01C4-4C24-B5F5-F95C53D91BF8}" srcOrd="0" destOrd="0" parTransId="{481C0128-F03B-4A2B-9A6D-CCB8F76485D2}" sibTransId="{1F4B6EC1-DCC8-4C9E-A83E-19B285796182}"/>
    <dgm:cxn modelId="{79636A7F-87E6-4BFE-AD3B-8EDB465CE4C4}" type="presOf" srcId="{1F4B6EC1-DCC8-4C9E-A83E-19B285796182}" destId="{AE3B2A32-FA00-408A-9160-3ACCD975BD58}" srcOrd="0" destOrd="0" presId="urn:microsoft.com/office/officeart/2005/8/layout/vProcess5"/>
    <dgm:cxn modelId="{CA87D572-D3A1-4FEB-ACD9-A0A22BCBEE88}" srcId="{9156D2EE-1699-4EA6-BE24-51668CBFB1F7}" destId="{AB50E891-AFD1-46ED-8308-DE6D8DF16AF3}" srcOrd="1" destOrd="0" parTransId="{348A5EA9-4556-442F-8FBF-AC75B325BFC6}" sibTransId="{FE3C1FF4-93D2-4CB6-8AD6-B3D842119006}"/>
    <dgm:cxn modelId="{AEFF1BF4-A5B0-4FBA-8C49-696B40B13016}" type="presOf" srcId="{E7CBED70-01C4-4C24-B5F5-F95C53D91BF8}" destId="{CD09477E-515E-4926-9F1A-DC410150532A}" srcOrd="1" destOrd="0" presId="urn:microsoft.com/office/officeart/2005/8/layout/vProcess5"/>
    <dgm:cxn modelId="{6409AA95-17F4-425A-A9B4-8D73374B01E2}" type="presOf" srcId="{FE3C1FF4-93D2-4CB6-8AD6-B3D842119006}" destId="{F61F33B6-F3D4-4CD6-8256-C3CAD3617F8A}" srcOrd="0" destOrd="0" presId="urn:microsoft.com/office/officeart/2005/8/layout/vProcess5"/>
    <dgm:cxn modelId="{500FB523-E521-4D00-B75B-6D700908648A}" srcId="{9156D2EE-1699-4EA6-BE24-51668CBFB1F7}" destId="{26A1EBAD-9739-460E-B7DE-B078250BDC33}" srcOrd="2" destOrd="0" parTransId="{61F3F458-2E21-48A1-AA4B-ED8A3CDB7866}" sibTransId="{8C7E6E73-6047-44EA-B525-F1015B754A34}"/>
    <dgm:cxn modelId="{375ABE0A-7A83-4494-87B5-1D284B7630D9}" type="presParOf" srcId="{C7CFE934-EDFA-4477-A273-ED712CEAD2FD}" destId="{12C97BAC-59CB-4A90-839A-BCFE8FCD178A}" srcOrd="0" destOrd="0" presId="urn:microsoft.com/office/officeart/2005/8/layout/vProcess5"/>
    <dgm:cxn modelId="{303FFDE4-1798-4C69-9C09-44FF14C138E3}" type="presParOf" srcId="{C7CFE934-EDFA-4477-A273-ED712CEAD2FD}" destId="{138AEA31-F6C9-4C4E-9D3D-A2306A1373AB}" srcOrd="1" destOrd="0" presId="urn:microsoft.com/office/officeart/2005/8/layout/vProcess5"/>
    <dgm:cxn modelId="{A7C2DF3F-E2BB-46B2-AEFE-7ED7874FC431}" type="presParOf" srcId="{C7CFE934-EDFA-4477-A273-ED712CEAD2FD}" destId="{FE51370B-0374-4A3D-8E8C-B4020A068C0B}" srcOrd="2" destOrd="0" presId="urn:microsoft.com/office/officeart/2005/8/layout/vProcess5"/>
    <dgm:cxn modelId="{B5F8B791-EAC7-46A4-81F7-A90A2CE02FBE}" type="presParOf" srcId="{C7CFE934-EDFA-4477-A273-ED712CEAD2FD}" destId="{F5D0E8A4-E135-4FD9-A069-CC410E16CDBD}" srcOrd="3" destOrd="0" presId="urn:microsoft.com/office/officeart/2005/8/layout/vProcess5"/>
    <dgm:cxn modelId="{D63FB404-03AB-434A-A9CF-3272ABBA1584}" type="presParOf" srcId="{C7CFE934-EDFA-4477-A273-ED712CEAD2FD}" destId="{AE3B2A32-FA00-408A-9160-3ACCD975BD58}" srcOrd="4" destOrd="0" presId="urn:microsoft.com/office/officeart/2005/8/layout/vProcess5"/>
    <dgm:cxn modelId="{504D6D1F-2ADE-41A3-B7E6-544A5A862A33}" type="presParOf" srcId="{C7CFE934-EDFA-4477-A273-ED712CEAD2FD}" destId="{F61F33B6-F3D4-4CD6-8256-C3CAD3617F8A}" srcOrd="5" destOrd="0" presId="urn:microsoft.com/office/officeart/2005/8/layout/vProcess5"/>
    <dgm:cxn modelId="{6B4BEDE7-AF70-4F4C-BE31-A6AC9C219EFD}" type="presParOf" srcId="{C7CFE934-EDFA-4477-A273-ED712CEAD2FD}" destId="{CD09477E-515E-4926-9F1A-DC410150532A}" srcOrd="6" destOrd="0" presId="urn:microsoft.com/office/officeart/2005/8/layout/vProcess5"/>
    <dgm:cxn modelId="{AFA454E1-352B-4B5E-B0B3-32F991A0662B}" type="presParOf" srcId="{C7CFE934-EDFA-4477-A273-ED712CEAD2FD}" destId="{525F986D-4B6A-460D-8C9F-CD8B5FAC2F71}" srcOrd="7" destOrd="0" presId="urn:microsoft.com/office/officeart/2005/8/layout/vProcess5"/>
    <dgm:cxn modelId="{C633EECE-D947-4DF7-A7B9-C71CC22910B8}" type="presParOf" srcId="{C7CFE934-EDFA-4477-A273-ED712CEAD2FD}" destId="{BE3A9683-C6D6-4127-8521-DDC40336164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1F9C2-6D1B-43C0-8582-00E1D17A3345}"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es-EC"/>
        </a:p>
      </dgm:t>
    </dgm:pt>
    <dgm:pt modelId="{A18D1395-F273-4E67-9952-69BF30C26797}">
      <dgm:prSet phldrT="[Texto]"/>
      <dgm:spPr/>
      <dgm:t>
        <a:bodyPr/>
        <a:lstStyle/>
        <a:p>
          <a:pPr algn="just"/>
          <a:r>
            <a:rPr lang="es-EC" dirty="0" smtClean="0">
              <a:solidFill>
                <a:schemeClr val="tx1"/>
              </a:solidFill>
            </a:rPr>
            <a:t>Las Pymes cuentan con una estructura vertical- jerárquica, que ayuda a que tomen las decisiones, pero su estrategia es limitada.</a:t>
          </a:r>
          <a:endParaRPr lang="es-EC" dirty="0">
            <a:solidFill>
              <a:schemeClr val="tx1"/>
            </a:solidFill>
          </a:endParaRPr>
        </a:p>
      </dgm:t>
    </dgm:pt>
    <dgm:pt modelId="{206F3B41-BDF1-492E-8A0F-32BE8545450B}" type="parTrans" cxnId="{01FF242C-F9DC-4EBF-918B-26592A228867}">
      <dgm:prSet/>
      <dgm:spPr/>
      <dgm:t>
        <a:bodyPr/>
        <a:lstStyle/>
        <a:p>
          <a:endParaRPr lang="es-EC"/>
        </a:p>
      </dgm:t>
    </dgm:pt>
    <dgm:pt modelId="{039378FE-3AE1-4261-A4EB-13FDF55BD73D}" type="sibTrans" cxnId="{01FF242C-F9DC-4EBF-918B-26592A228867}">
      <dgm:prSet/>
      <dgm:spPr/>
      <dgm:t>
        <a:bodyPr/>
        <a:lstStyle/>
        <a:p>
          <a:endParaRPr lang="es-EC" dirty="0"/>
        </a:p>
      </dgm:t>
    </dgm:pt>
    <dgm:pt modelId="{A0D191A1-4F7F-4A89-A915-90A47CDECC36}">
      <dgm:prSet phldrT="[Texto]"/>
      <dgm:spPr/>
      <dgm:t>
        <a:bodyPr/>
        <a:lstStyle/>
        <a:p>
          <a:r>
            <a:rPr lang="es-EC" dirty="0" smtClean="0">
              <a:solidFill>
                <a:schemeClr val="tx1"/>
              </a:solidFill>
            </a:rPr>
            <a:t>Las Pymes les falta una infraestructura tecnológica para lograr un avance automático.</a:t>
          </a:r>
          <a:endParaRPr lang="es-EC" dirty="0">
            <a:solidFill>
              <a:schemeClr val="tx1"/>
            </a:solidFill>
          </a:endParaRPr>
        </a:p>
      </dgm:t>
    </dgm:pt>
    <dgm:pt modelId="{779634DB-1D4E-4111-909D-DF4D29E45E1A}" type="parTrans" cxnId="{8E4639DD-155A-4BD7-9BDA-137AA4024F43}">
      <dgm:prSet/>
      <dgm:spPr/>
      <dgm:t>
        <a:bodyPr/>
        <a:lstStyle/>
        <a:p>
          <a:endParaRPr lang="es-EC"/>
        </a:p>
      </dgm:t>
    </dgm:pt>
    <dgm:pt modelId="{D636EE28-DF75-4E92-A2BE-5DF37E932F60}" type="sibTrans" cxnId="{8E4639DD-155A-4BD7-9BDA-137AA4024F43}">
      <dgm:prSet/>
      <dgm:spPr/>
      <dgm:t>
        <a:bodyPr/>
        <a:lstStyle/>
        <a:p>
          <a:endParaRPr lang="es-EC"/>
        </a:p>
      </dgm:t>
    </dgm:pt>
    <dgm:pt modelId="{3D4E2580-4598-4B9F-BC79-28E19EAFADE2}">
      <dgm:prSet phldrT="[Texto]"/>
      <dgm:spPr/>
      <dgm:t>
        <a:bodyPr/>
        <a:lstStyle/>
        <a:p>
          <a:pPr algn="just"/>
          <a:r>
            <a:rPr lang="es-EC" dirty="0" smtClean="0">
              <a:solidFill>
                <a:schemeClr val="tx1"/>
              </a:solidFill>
            </a:rPr>
            <a:t>La falta de aplicación correcta de los manuales de procedimientos se debe principalmente a los limitados canales de comunicación.</a:t>
          </a:r>
          <a:endParaRPr lang="es-EC" dirty="0">
            <a:solidFill>
              <a:schemeClr val="tx1"/>
            </a:solidFill>
          </a:endParaRPr>
        </a:p>
      </dgm:t>
    </dgm:pt>
    <dgm:pt modelId="{D6FCC529-E74C-42E1-A9A8-A1C3FBD72512}" type="parTrans" cxnId="{DDF761B8-4B69-4ABF-A56A-9944495DAB1D}">
      <dgm:prSet/>
      <dgm:spPr/>
      <dgm:t>
        <a:bodyPr/>
        <a:lstStyle/>
        <a:p>
          <a:endParaRPr lang="es-EC"/>
        </a:p>
      </dgm:t>
    </dgm:pt>
    <dgm:pt modelId="{46124A74-13BC-4440-8CB7-407D2F5267B5}" type="sibTrans" cxnId="{DDF761B8-4B69-4ABF-A56A-9944495DAB1D}">
      <dgm:prSet/>
      <dgm:spPr/>
      <dgm:t>
        <a:bodyPr/>
        <a:lstStyle/>
        <a:p>
          <a:endParaRPr lang="es-EC" dirty="0"/>
        </a:p>
      </dgm:t>
    </dgm:pt>
    <dgm:pt modelId="{83B8E559-3E7B-4DF7-BFBB-F1934C60A5AC}" type="pres">
      <dgm:prSet presAssocID="{8741F9C2-6D1B-43C0-8582-00E1D17A3345}" presName="outerComposite" presStyleCnt="0">
        <dgm:presLayoutVars>
          <dgm:chMax val="5"/>
          <dgm:dir/>
          <dgm:resizeHandles val="exact"/>
        </dgm:presLayoutVars>
      </dgm:prSet>
      <dgm:spPr/>
      <dgm:t>
        <a:bodyPr/>
        <a:lstStyle/>
        <a:p>
          <a:endParaRPr lang="es-EC"/>
        </a:p>
      </dgm:t>
    </dgm:pt>
    <dgm:pt modelId="{E8E42FEE-23FD-4857-BFD1-8E7F78EA623B}" type="pres">
      <dgm:prSet presAssocID="{8741F9C2-6D1B-43C0-8582-00E1D17A3345}" presName="dummyMaxCanvas" presStyleCnt="0">
        <dgm:presLayoutVars/>
      </dgm:prSet>
      <dgm:spPr/>
    </dgm:pt>
    <dgm:pt modelId="{DAE4932D-5A0B-402D-A38C-2BA7F1262F21}" type="pres">
      <dgm:prSet presAssocID="{8741F9C2-6D1B-43C0-8582-00E1D17A3345}" presName="ThreeNodes_1" presStyleLbl="node1" presStyleIdx="0" presStyleCnt="3" custLinFactNeighborX="-110" custLinFactNeighborY="2326">
        <dgm:presLayoutVars>
          <dgm:bulletEnabled val="1"/>
        </dgm:presLayoutVars>
      </dgm:prSet>
      <dgm:spPr/>
      <dgm:t>
        <a:bodyPr/>
        <a:lstStyle/>
        <a:p>
          <a:endParaRPr lang="es-EC"/>
        </a:p>
      </dgm:t>
    </dgm:pt>
    <dgm:pt modelId="{6DCC2A35-D3C4-4029-9FB7-B2BDC2C43DD7}" type="pres">
      <dgm:prSet presAssocID="{8741F9C2-6D1B-43C0-8582-00E1D17A3345}" presName="ThreeNodes_2" presStyleLbl="node1" presStyleIdx="1" presStyleCnt="3">
        <dgm:presLayoutVars>
          <dgm:bulletEnabled val="1"/>
        </dgm:presLayoutVars>
      </dgm:prSet>
      <dgm:spPr/>
      <dgm:t>
        <a:bodyPr/>
        <a:lstStyle/>
        <a:p>
          <a:endParaRPr lang="es-EC"/>
        </a:p>
      </dgm:t>
    </dgm:pt>
    <dgm:pt modelId="{F72378AE-C5BC-420A-911E-F745ECAB15B6}" type="pres">
      <dgm:prSet presAssocID="{8741F9C2-6D1B-43C0-8582-00E1D17A3345}" presName="ThreeNodes_3" presStyleLbl="node1" presStyleIdx="2" presStyleCnt="3" custLinFactNeighborX="-110" custLinFactNeighborY="2326">
        <dgm:presLayoutVars>
          <dgm:bulletEnabled val="1"/>
        </dgm:presLayoutVars>
      </dgm:prSet>
      <dgm:spPr/>
      <dgm:t>
        <a:bodyPr/>
        <a:lstStyle/>
        <a:p>
          <a:endParaRPr lang="es-EC"/>
        </a:p>
      </dgm:t>
    </dgm:pt>
    <dgm:pt modelId="{6446C2E9-948C-404C-A6BD-1F53B77AAF35}" type="pres">
      <dgm:prSet presAssocID="{8741F9C2-6D1B-43C0-8582-00E1D17A3345}" presName="ThreeConn_1-2" presStyleLbl="fgAccFollowNode1" presStyleIdx="0" presStyleCnt="2">
        <dgm:presLayoutVars>
          <dgm:bulletEnabled val="1"/>
        </dgm:presLayoutVars>
      </dgm:prSet>
      <dgm:spPr/>
      <dgm:t>
        <a:bodyPr/>
        <a:lstStyle/>
        <a:p>
          <a:endParaRPr lang="es-EC"/>
        </a:p>
      </dgm:t>
    </dgm:pt>
    <dgm:pt modelId="{C7E6B913-0589-4961-859C-154E0A4F755A}" type="pres">
      <dgm:prSet presAssocID="{8741F9C2-6D1B-43C0-8582-00E1D17A3345}" presName="ThreeConn_2-3" presStyleLbl="fgAccFollowNode1" presStyleIdx="1" presStyleCnt="2">
        <dgm:presLayoutVars>
          <dgm:bulletEnabled val="1"/>
        </dgm:presLayoutVars>
      </dgm:prSet>
      <dgm:spPr/>
      <dgm:t>
        <a:bodyPr/>
        <a:lstStyle/>
        <a:p>
          <a:endParaRPr lang="es-EC"/>
        </a:p>
      </dgm:t>
    </dgm:pt>
    <dgm:pt modelId="{16810AEC-AC92-4B9B-921C-CA83BFB81C83}" type="pres">
      <dgm:prSet presAssocID="{8741F9C2-6D1B-43C0-8582-00E1D17A3345}" presName="ThreeNodes_1_text" presStyleLbl="node1" presStyleIdx="2" presStyleCnt="3">
        <dgm:presLayoutVars>
          <dgm:bulletEnabled val="1"/>
        </dgm:presLayoutVars>
      </dgm:prSet>
      <dgm:spPr/>
      <dgm:t>
        <a:bodyPr/>
        <a:lstStyle/>
        <a:p>
          <a:endParaRPr lang="es-EC"/>
        </a:p>
      </dgm:t>
    </dgm:pt>
    <dgm:pt modelId="{9B111866-7911-4786-BB08-2C316360E0E8}" type="pres">
      <dgm:prSet presAssocID="{8741F9C2-6D1B-43C0-8582-00E1D17A3345}" presName="ThreeNodes_2_text" presStyleLbl="node1" presStyleIdx="2" presStyleCnt="3">
        <dgm:presLayoutVars>
          <dgm:bulletEnabled val="1"/>
        </dgm:presLayoutVars>
      </dgm:prSet>
      <dgm:spPr/>
      <dgm:t>
        <a:bodyPr/>
        <a:lstStyle/>
        <a:p>
          <a:endParaRPr lang="es-EC"/>
        </a:p>
      </dgm:t>
    </dgm:pt>
    <dgm:pt modelId="{03F8CDD5-EF74-4BA2-B5B3-76BE7D2A9EAC}" type="pres">
      <dgm:prSet presAssocID="{8741F9C2-6D1B-43C0-8582-00E1D17A3345}" presName="ThreeNodes_3_text" presStyleLbl="node1" presStyleIdx="2" presStyleCnt="3">
        <dgm:presLayoutVars>
          <dgm:bulletEnabled val="1"/>
        </dgm:presLayoutVars>
      </dgm:prSet>
      <dgm:spPr/>
      <dgm:t>
        <a:bodyPr/>
        <a:lstStyle/>
        <a:p>
          <a:endParaRPr lang="es-EC"/>
        </a:p>
      </dgm:t>
    </dgm:pt>
  </dgm:ptLst>
  <dgm:cxnLst>
    <dgm:cxn modelId="{8E4639DD-155A-4BD7-9BDA-137AA4024F43}" srcId="{8741F9C2-6D1B-43C0-8582-00E1D17A3345}" destId="{A0D191A1-4F7F-4A89-A915-90A47CDECC36}" srcOrd="2" destOrd="0" parTransId="{779634DB-1D4E-4111-909D-DF4D29E45E1A}" sibTransId="{D636EE28-DF75-4E92-A2BE-5DF37E932F60}"/>
    <dgm:cxn modelId="{EC6256FD-101F-4DB0-AE66-D6454402437F}" type="presOf" srcId="{46124A74-13BC-4440-8CB7-407D2F5267B5}" destId="{6446C2E9-948C-404C-A6BD-1F53B77AAF35}" srcOrd="0" destOrd="0" presId="urn:microsoft.com/office/officeart/2005/8/layout/vProcess5"/>
    <dgm:cxn modelId="{42422B3F-5870-46FD-953A-53FA4960EE94}" type="presOf" srcId="{3D4E2580-4598-4B9F-BC79-28E19EAFADE2}" destId="{16810AEC-AC92-4B9B-921C-CA83BFB81C83}" srcOrd="1" destOrd="0" presId="urn:microsoft.com/office/officeart/2005/8/layout/vProcess5"/>
    <dgm:cxn modelId="{8CA87B3B-9A77-42D2-A345-56AA304A2F27}" type="presOf" srcId="{8741F9C2-6D1B-43C0-8582-00E1D17A3345}" destId="{83B8E559-3E7B-4DF7-BFBB-F1934C60A5AC}" srcOrd="0" destOrd="0" presId="urn:microsoft.com/office/officeart/2005/8/layout/vProcess5"/>
    <dgm:cxn modelId="{121B67F1-7700-4D92-9325-7EFBD2EA6B50}" type="presOf" srcId="{3D4E2580-4598-4B9F-BC79-28E19EAFADE2}" destId="{DAE4932D-5A0B-402D-A38C-2BA7F1262F21}" srcOrd="0" destOrd="0" presId="urn:microsoft.com/office/officeart/2005/8/layout/vProcess5"/>
    <dgm:cxn modelId="{0CC669D8-2CCA-40E4-8CE3-365B3A260395}" type="presOf" srcId="{A0D191A1-4F7F-4A89-A915-90A47CDECC36}" destId="{03F8CDD5-EF74-4BA2-B5B3-76BE7D2A9EAC}" srcOrd="1" destOrd="0" presId="urn:microsoft.com/office/officeart/2005/8/layout/vProcess5"/>
    <dgm:cxn modelId="{E214BA08-351F-4D77-97FC-6CE9CE9D4DFD}" type="presOf" srcId="{A18D1395-F273-4E67-9952-69BF30C26797}" destId="{9B111866-7911-4786-BB08-2C316360E0E8}" srcOrd="1" destOrd="0" presId="urn:microsoft.com/office/officeart/2005/8/layout/vProcess5"/>
    <dgm:cxn modelId="{8054FBEB-DD07-4AEC-8038-9C59510A5848}" type="presOf" srcId="{A18D1395-F273-4E67-9952-69BF30C26797}" destId="{6DCC2A35-D3C4-4029-9FB7-B2BDC2C43DD7}" srcOrd="0" destOrd="0" presId="urn:microsoft.com/office/officeart/2005/8/layout/vProcess5"/>
    <dgm:cxn modelId="{0A908A9A-59B8-41C9-928E-EEC30BB51FE1}" type="presOf" srcId="{039378FE-3AE1-4261-A4EB-13FDF55BD73D}" destId="{C7E6B913-0589-4961-859C-154E0A4F755A}" srcOrd="0" destOrd="0" presId="urn:microsoft.com/office/officeart/2005/8/layout/vProcess5"/>
    <dgm:cxn modelId="{580BDE87-0F7A-4CC6-9F3B-DBB30C1C9C4C}" type="presOf" srcId="{A0D191A1-4F7F-4A89-A915-90A47CDECC36}" destId="{F72378AE-C5BC-420A-911E-F745ECAB15B6}" srcOrd="0" destOrd="0" presId="urn:microsoft.com/office/officeart/2005/8/layout/vProcess5"/>
    <dgm:cxn modelId="{01FF242C-F9DC-4EBF-918B-26592A228867}" srcId="{8741F9C2-6D1B-43C0-8582-00E1D17A3345}" destId="{A18D1395-F273-4E67-9952-69BF30C26797}" srcOrd="1" destOrd="0" parTransId="{206F3B41-BDF1-492E-8A0F-32BE8545450B}" sibTransId="{039378FE-3AE1-4261-A4EB-13FDF55BD73D}"/>
    <dgm:cxn modelId="{DDF761B8-4B69-4ABF-A56A-9944495DAB1D}" srcId="{8741F9C2-6D1B-43C0-8582-00E1D17A3345}" destId="{3D4E2580-4598-4B9F-BC79-28E19EAFADE2}" srcOrd="0" destOrd="0" parTransId="{D6FCC529-E74C-42E1-A9A8-A1C3FBD72512}" sibTransId="{46124A74-13BC-4440-8CB7-407D2F5267B5}"/>
    <dgm:cxn modelId="{800CD9A8-1AA5-49DF-98BF-7DE324236B40}" type="presParOf" srcId="{83B8E559-3E7B-4DF7-BFBB-F1934C60A5AC}" destId="{E8E42FEE-23FD-4857-BFD1-8E7F78EA623B}" srcOrd="0" destOrd="0" presId="urn:microsoft.com/office/officeart/2005/8/layout/vProcess5"/>
    <dgm:cxn modelId="{0C08CB2C-10FE-46C6-880C-093483F11C01}" type="presParOf" srcId="{83B8E559-3E7B-4DF7-BFBB-F1934C60A5AC}" destId="{DAE4932D-5A0B-402D-A38C-2BA7F1262F21}" srcOrd="1" destOrd="0" presId="urn:microsoft.com/office/officeart/2005/8/layout/vProcess5"/>
    <dgm:cxn modelId="{4C7566A5-BD33-4A0B-96D3-539814D0FDAD}" type="presParOf" srcId="{83B8E559-3E7B-4DF7-BFBB-F1934C60A5AC}" destId="{6DCC2A35-D3C4-4029-9FB7-B2BDC2C43DD7}" srcOrd="2" destOrd="0" presId="urn:microsoft.com/office/officeart/2005/8/layout/vProcess5"/>
    <dgm:cxn modelId="{4634B022-9F41-484F-99BE-E7802AE8388D}" type="presParOf" srcId="{83B8E559-3E7B-4DF7-BFBB-F1934C60A5AC}" destId="{F72378AE-C5BC-420A-911E-F745ECAB15B6}" srcOrd="3" destOrd="0" presId="urn:microsoft.com/office/officeart/2005/8/layout/vProcess5"/>
    <dgm:cxn modelId="{33A3C72B-A2F4-46F2-9306-CCC9ECD6AF60}" type="presParOf" srcId="{83B8E559-3E7B-4DF7-BFBB-F1934C60A5AC}" destId="{6446C2E9-948C-404C-A6BD-1F53B77AAF35}" srcOrd="4" destOrd="0" presId="urn:microsoft.com/office/officeart/2005/8/layout/vProcess5"/>
    <dgm:cxn modelId="{A708AC62-9BC9-4B4B-9AB9-3577F5C62A2D}" type="presParOf" srcId="{83B8E559-3E7B-4DF7-BFBB-F1934C60A5AC}" destId="{C7E6B913-0589-4961-859C-154E0A4F755A}" srcOrd="5" destOrd="0" presId="urn:microsoft.com/office/officeart/2005/8/layout/vProcess5"/>
    <dgm:cxn modelId="{92F341C1-1DE5-4688-9696-F30447E1E83F}" type="presParOf" srcId="{83B8E559-3E7B-4DF7-BFBB-F1934C60A5AC}" destId="{16810AEC-AC92-4B9B-921C-CA83BFB81C83}" srcOrd="6" destOrd="0" presId="urn:microsoft.com/office/officeart/2005/8/layout/vProcess5"/>
    <dgm:cxn modelId="{B5861B15-5642-451E-B2D0-ECF5D0A6055C}" type="presParOf" srcId="{83B8E559-3E7B-4DF7-BFBB-F1934C60A5AC}" destId="{9B111866-7911-4786-BB08-2C316360E0E8}" srcOrd="7" destOrd="0" presId="urn:microsoft.com/office/officeart/2005/8/layout/vProcess5"/>
    <dgm:cxn modelId="{FCF7FED8-EFFB-4D1A-ACCF-E628C36B074E}" type="presParOf" srcId="{83B8E559-3E7B-4DF7-BFBB-F1934C60A5AC}" destId="{03F8CDD5-EF74-4BA2-B5B3-76BE7D2A9EA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56D2EE-1699-4EA6-BE24-51668CBFB1F7}" type="doc">
      <dgm:prSet loTypeId="urn:microsoft.com/office/officeart/2005/8/layout/vProcess5" loCatId="process"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es-EC"/>
        </a:p>
      </dgm:t>
    </dgm:pt>
    <dgm:pt modelId="{E7CBED70-01C4-4C24-B5F5-F95C53D91BF8}">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Determinar con qué canales de distribución cuentan las Pymes objeto de estudio</a:t>
          </a:r>
          <a:endParaRPr lang="es-EC" dirty="0">
            <a:solidFill>
              <a:schemeClr val="tx1"/>
            </a:solidFill>
          </a:endParaRPr>
        </a:p>
      </dgm:t>
    </dgm:pt>
    <dgm:pt modelId="{481C0128-F03B-4A2B-9A6D-CCB8F76485D2}" type="parTrans" cxnId="{8939941C-B147-4714-B22A-81734D42B0E1}">
      <dgm:prSet/>
      <dgm:spPr/>
      <dgm:t>
        <a:bodyPr/>
        <a:lstStyle/>
        <a:p>
          <a:endParaRPr lang="es-EC">
            <a:solidFill>
              <a:schemeClr val="tx1"/>
            </a:solidFill>
          </a:endParaRPr>
        </a:p>
      </dgm:t>
    </dgm:pt>
    <dgm:pt modelId="{1F4B6EC1-DCC8-4C9E-A83E-19B285796182}" type="sibTrans" cxnId="{8939941C-B147-4714-B22A-81734D42B0E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AB50E891-AFD1-46ED-8308-DE6D8DF16AF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Conocer cuál es su tiempo de respuesta frente al cliente final.</a:t>
          </a:r>
          <a:endParaRPr lang="es-EC" dirty="0">
            <a:solidFill>
              <a:schemeClr val="tx1"/>
            </a:solidFill>
          </a:endParaRPr>
        </a:p>
      </dgm:t>
    </dgm:pt>
    <dgm:pt modelId="{348A5EA9-4556-442F-8FBF-AC75B325BFC6}" type="parTrans" cxnId="{CA87D572-D3A1-4FEB-ACD9-A0A22BCBEE88}">
      <dgm:prSet/>
      <dgm:spPr/>
      <dgm:t>
        <a:bodyPr/>
        <a:lstStyle/>
        <a:p>
          <a:endParaRPr lang="es-EC">
            <a:solidFill>
              <a:schemeClr val="tx1"/>
            </a:solidFill>
          </a:endParaRPr>
        </a:p>
      </dgm:t>
    </dgm:pt>
    <dgm:pt modelId="{FE3C1FF4-93D2-4CB6-8AD6-B3D842119006}" type="sibTrans" cxnId="{CA87D572-D3A1-4FEB-ACD9-A0A22BCBEE8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26A1EBAD-9739-460E-B7DE-B078250BDC3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Investigar sus tipos de proveedores e incidencia de los mismos frente al consumidor.</a:t>
          </a:r>
          <a:endParaRPr lang="es-EC" dirty="0">
            <a:solidFill>
              <a:schemeClr val="tx1"/>
            </a:solidFill>
          </a:endParaRPr>
        </a:p>
      </dgm:t>
    </dgm:pt>
    <dgm:pt modelId="{61F3F458-2E21-48A1-AA4B-ED8A3CDB7866}" type="parTrans" cxnId="{500FB523-E521-4D00-B75B-6D700908648A}">
      <dgm:prSet/>
      <dgm:spPr/>
      <dgm:t>
        <a:bodyPr/>
        <a:lstStyle/>
        <a:p>
          <a:endParaRPr lang="es-EC">
            <a:solidFill>
              <a:schemeClr val="tx1"/>
            </a:solidFill>
          </a:endParaRPr>
        </a:p>
      </dgm:t>
    </dgm:pt>
    <dgm:pt modelId="{8C7E6E73-6047-44EA-B525-F1015B754A34}" type="sibTrans" cxnId="{500FB523-E521-4D00-B75B-6D700908648A}">
      <dgm:prSet/>
      <dgm:spPr/>
      <dgm:t>
        <a:bodyPr/>
        <a:lstStyle/>
        <a:p>
          <a:endParaRPr lang="es-EC">
            <a:solidFill>
              <a:schemeClr val="tx1"/>
            </a:solidFill>
          </a:endParaRPr>
        </a:p>
      </dgm:t>
    </dgm:pt>
    <dgm:pt modelId="{C7CFE934-EDFA-4477-A273-ED712CEAD2FD}" type="pres">
      <dgm:prSet presAssocID="{9156D2EE-1699-4EA6-BE24-51668CBFB1F7}" presName="outerComposite" presStyleCnt="0">
        <dgm:presLayoutVars>
          <dgm:chMax val="5"/>
          <dgm:dir/>
          <dgm:resizeHandles val="exact"/>
        </dgm:presLayoutVars>
      </dgm:prSet>
      <dgm:spPr/>
      <dgm:t>
        <a:bodyPr/>
        <a:lstStyle/>
        <a:p>
          <a:endParaRPr lang="es-VE"/>
        </a:p>
      </dgm:t>
    </dgm:pt>
    <dgm:pt modelId="{12C97BAC-59CB-4A90-839A-BCFE8FCD178A}" type="pres">
      <dgm:prSet presAssocID="{9156D2EE-1699-4EA6-BE24-51668CBFB1F7}" presName="dummyMaxCanvas" presStyleCnt="0">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138AEA31-F6C9-4C4E-9D3D-A2306A1373AB}" type="pres">
      <dgm:prSet presAssocID="{9156D2EE-1699-4EA6-BE24-51668CBFB1F7}" presName="ThreeNodes_1" presStyleLbl="node1" presStyleIdx="0" presStyleCnt="3">
        <dgm:presLayoutVars>
          <dgm:bulletEnabled val="1"/>
        </dgm:presLayoutVars>
      </dgm:prSet>
      <dgm:spPr/>
      <dgm:t>
        <a:bodyPr/>
        <a:lstStyle/>
        <a:p>
          <a:endParaRPr lang="es-EC"/>
        </a:p>
      </dgm:t>
    </dgm:pt>
    <dgm:pt modelId="{FE51370B-0374-4A3D-8E8C-B4020A068C0B}" type="pres">
      <dgm:prSet presAssocID="{9156D2EE-1699-4EA6-BE24-51668CBFB1F7}" presName="ThreeNodes_2" presStyleLbl="node1" presStyleIdx="1" presStyleCnt="3">
        <dgm:presLayoutVars>
          <dgm:bulletEnabled val="1"/>
        </dgm:presLayoutVars>
      </dgm:prSet>
      <dgm:spPr/>
      <dgm:t>
        <a:bodyPr/>
        <a:lstStyle/>
        <a:p>
          <a:endParaRPr lang="es-EC"/>
        </a:p>
      </dgm:t>
    </dgm:pt>
    <dgm:pt modelId="{F5D0E8A4-E135-4FD9-A069-CC410E16CDBD}" type="pres">
      <dgm:prSet presAssocID="{9156D2EE-1699-4EA6-BE24-51668CBFB1F7}" presName="ThreeNodes_3" presStyleLbl="node1" presStyleIdx="2" presStyleCnt="3">
        <dgm:presLayoutVars>
          <dgm:bulletEnabled val="1"/>
        </dgm:presLayoutVars>
      </dgm:prSet>
      <dgm:spPr/>
      <dgm:t>
        <a:bodyPr/>
        <a:lstStyle/>
        <a:p>
          <a:endParaRPr lang="es-EC"/>
        </a:p>
      </dgm:t>
    </dgm:pt>
    <dgm:pt modelId="{AE3B2A32-FA00-408A-9160-3ACCD975BD58}" type="pres">
      <dgm:prSet presAssocID="{9156D2EE-1699-4EA6-BE24-51668CBFB1F7}" presName="ThreeConn_1-2" presStyleLbl="fgAccFollowNode1" presStyleIdx="0" presStyleCnt="2">
        <dgm:presLayoutVars>
          <dgm:bulletEnabled val="1"/>
        </dgm:presLayoutVars>
      </dgm:prSet>
      <dgm:spPr/>
      <dgm:t>
        <a:bodyPr/>
        <a:lstStyle/>
        <a:p>
          <a:endParaRPr lang="es-VE"/>
        </a:p>
      </dgm:t>
    </dgm:pt>
    <dgm:pt modelId="{F61F33B6-F3D4-4CD6-8256-C3CAD3617F8A}" type="pres">
      <dgm:prSet presAssocID="{9156D2EE-1699-4EA6-BE24-51668CBFB1F7}" presName="ThreeConn_2-3" presStyleLbl="fgAccFollowNode1" presStyleIdx="1" presStyleCnt="2">
        <dgm:presLayoutVars>
          <dgm:bulletEnabled val="1"/>
        </dgm:presLayoutVars>
      </dgm:prSet>
      <dgm:spPr/>
      <dgm:t>
        <a:bodyPr/>
        <a:lstStyle/>
        <a:p>
          <a:endParaRPr lang="es-VE"/>
        </a:p>
      </dgm:t>
    </dgm:pt>
    <dgm:pt modelId="{CD09477E-515E-4926-9F1A-DC410150532A}" type="pres">
      <dgm:prSet presAssocID="{9156D2EE-1699-4EA6-BE24-51668CBFB1F7}" presName="ThreeNodes_1_text" presStyleLbl="node1" presStyleIdx="2" presStyleCnt="3">
        <dgm:presLayoutVars>
          <dgm:bulletEnabled val="1"/>
        </dgm:presLayoutVars>
      </dgm:prSet>
      <dgm:spPr/>
      <dgm:t>
        <a:bodyPr/>
        <a:lstStyle/>
        <a:p>
          <a:endParaRPr lang="es-EC"/>
        </a:p>
      </dgm:t>
    </dgm:pt>
    <dgm:pt modelId="{525F986D-4B6A-460D-8C9F-CD8B5FAC2F71}" type="pres">
      <dgm:prSet presAssocID="{9156D2EE-1699-4EA6-BE24-51668CBFB1F7}" presName="ThreeNodes_2_text" presStyleLbl="node1" presStyleIdx="2" presStyleCnt="3">
        <dgm:presLayoutVars>
          <dgm:bulletEnabled val="1"/>
        </dgm:presLayoutVars>
      </dgm:prSet>
      <dgm:spPr/>
      <dgm:t>
        <a:bodyPr/>
        <a:lstStyle/>
        <a:p>
          <a:endParaRPr lang="es-EC"/>
        </a:p>
      </dgm:t>
    </dgm:pt>
    <dgm:pt modelId="{BE3A9683-C6D6-4127-8521-DDC40336164A}" type="pres">
      <dgm:prSet presAssocID="{9156D2EE-1699-4EA6-BE24-51668CBFB1F7}" presName="ThreeNodes_3_text" presStyleLbl="node1" presStyleIdx="2" presStyleCnt="3">
        <dgm:presLayoutVars>
          <dgm:bulletEnabled val="1"/>
        </dgm:presLayoutVars>
      </dgm:prSet>
      <dgm:spPr/>
      <dgm:t>
        <a:bodyPr/>
        <a:lstStyle/>
        <a:p>
          <a:endParaRPr lang="es-EC"/>
        </a:p>
      </dgm:t>
    </dgm:pt>
  </dgm:ptLst>
  <dgm:cxnLst>
    <dgm:cxn modelId="{9CBE930A-F60E-45E1-A570-30A9C972181F}" type="presOf" srcId="{AB50E891-AFD1-46ED-8308-DE6D8DF16AF3}" destId="{525F986D-4B6A-460D-8C9F-CD8B5FAC2F71}" srcOrd="1" destOrd="0" presId="urn:microsoft.com/office/officeart/2005/8/layout/vProcess5"/>
    <dgm:cxn modelId="{14EA0791-BF31-4AEE-A67F-071712B3476E}" type="presOf" srcId="{AB50E891-AFD1-46ED-8308-DE6D8DF16AF3}" destId="{FE51370B-0374-4A3D-8E8C-B4020A068C0B}" srcOrd="0" destOrd="0" presId="urn:microsoft.com/office/officeart/2005/8/layout/vProcess5"/>
    <dgm:cxn modelId="{62944801-D06E-4F88-8C8B-DA9676BE239E}" type="presOf" srcId="{E7CBED70-01C4-4C24-B5F5-F95C53D91BF8}" destId="{CD09477E-515E-4926-9F1A-DC410150532A}" srcOrd="1" destOrd="0" presId="urn:microsoft.com/office/officeart/2005/8/layout/vProcess5"/>
    <dgm:cxn modelId="{4AA09C98-7BF2-42F0-B53E-2A49E7559BBB}" type="presOf" srcId="{FE3C1FF4-93D2-4CB6-8AD6-B3D842119006}" destId="{F61F33B6-F3D4-4CD6-8256-C3CAD3617F8A}" srcOrd="0" destOrd="0" presId="urn:microsoft.com/office/officeart/2005/8/layout/vProcess5"/>
    <dgm:cxn modelId="{3627C557-36F4-428F-925A-B8525FFAF1AB}" type="presOf" srcId="{26A1EBAD-9739-460E-B7DE-B078250BDC33}" destId="{F5D0E8A4-E135-4FD9-A069-CC410E16CDBD}" srcOrd="0" destOrd="0" presId="urn:microsoft.com/office/officeart/2005/8/layout/vProcess5"/>
    <dgm:cxn modelId="{8939941C-B147-4714-B22A-81734D42B0E1}" srcId="{9156D2EE-1699-4EA6-BE24-51668CBFB1F7}" destId="{E7CBED70-01C4-4C24-B5F5-F95C53D91BF8}" srcOrd="0" destOrd="0" parTransId="{481C0128-F03B-4A2B-9A6D-CCB8F76485D2}" sibTransId="{1F4B6EC1-DCC8-4C9E-A83E-19B285796182}"/>
    <dgm:cxn modelId="{E6850668-BB56-49E0-9E4B-01857F573645}" type="presOf" srcId="{E7CBED70-01C4-4C24-B5F5-F95C53D91BF8}" destId="{138AEA31-F6C9-4C4E-9D3D-A2306A1373AB}" srcOrd="0" destOrd="0" presId="urn:microsoft.com/office/officeart/2005/8/layout/vProcess5"/>
    <dgm:cxn modelId="{CA87D572-D3A1-4FEB-ACD9-A0A22BCBEE88}" srcId="{9156D2EE-1699-4EA6-BE24-51668CBFB1F7}" destId="{AB50E891-AFD1-46ED-8308-DE6D8DF16AF3}" srcOrd="1" destOrd="0" parTransId="{348A5EA9-4556-442F-8FBF-AC75B325BFC6}" sibTransId="{FE3C1FF4-93D2-4CB6-8AD6-B3D842119006}"/>
    <dgm:cxn modelId="{3B0CEFA2-7D70-4E9E-B9A6-482954F4286E}" type="presOf" srcId="{26A1EBAD-9739-460E-B7DE-B078250BDC33}" destId="{BE3A9683-C6D6-4127-8521-DDC40336164A}" srcOrd="1" destOrd="0" presId="urn:microsoft.com/office/officeart/2005/8/layout/vProcess5"/>
    <dgm:cxn modelId="{500FB523-E521-4D00-B75B-6D700908648A}" srcId="{9156D2EE-1699-4EA6-BE24-51668CBFB1F7}" destId="{26A1EBAD-9739-460E-B7DE-B078250BDC33}" srcOrd="2" destOrd="0" parTransId="{61F3F458-2E21-48A1-AA4B-ED8A3CDB7866}" sibTransId="{8C7E6E73-6047-44EA-B525-F1015B754A34}"/>
    <dgm:cxn modelId="{258F0F08-26B8-4D70-9F5E-231AC6B371BB}" type="presOf" srcId="{1F4B6EC1-DCC8-4C9E-A83E-19B285796182}" destId="{AE3B2A32-FA00-408A-9160-3ACCD975BD58}" srcOrd="0" destOrd="0" presId="urn:microsoft.com/office/officeart/2005/8/layout/vProcess5"/>
    <dgm:cxn modelId="{6C88ABE4-36F6-4AD3-A108-D1EDC812B8FC}" type="presOf" srcId="{9156D2EE-1699-4EA6-BE24-51668CBFB1F7}" destId="{C7CFE934-EDFA-4477-A273-ED712CEAD2FD}" srcOrd="0" destOrd="0" presId="urn:microsoft.com/office/officeart/2005/8/layout/vProcess5"/>
    <dgm:cxn modelId="{49898AE7-D6BB-4F15-9CCE-9495ECF61A62}" type="presParOf" srcId="{C7CFE934-EDFA-4477-A273-ED712CEAD2FD}" destId="{12C97BAC-59CB-4A90-839A-BCFE8FCD178A}" srcOrd="0" destOrd="0" presId="urn:microsoft.com/office/officeart/2005/8/layout/vProcess5"/>
    <dgm:cxn modelId="{D4FDE8F0-D4B3-4A19-9019-F6E98064B8A9}" type="presParOf" srcId="{C7CFE934-EDFA-4477-A273-ED712CEAD2FD}" destId="{138AEA31-F6C9-4C4E-9D3D-A2306A1373AB}" srcOrd="1" destOrd="0" presId="urn:microsoft.com/office/officeart/2005/8/layout/vProcess5"/>
    <dgm:cxn modelId="{7C11E6E4-82F1-4E74-B3BF-B7DE7F92A7A3}" type="presParOf" srcId="{C7CFE934-EDFA-4477-A273-ED712CEAD2FD}" destId="{FE51370B-0374-4A3D-8E8C-B4020A068C0B}" srcOrd="2" destOrd="0" presId="urn:microsoft.com/office/officeart/2005/8/layout/vProcess5"/>
    <dgm:cxn modelId="{E8EEA164-4BD4-4DE9-AC9E-8F01466034A9}" type="presParOf" srcId="{C7CFE934-EDFA-4477-A273-ED712CEAD2FD}" destId="{F5D0E8A4-E135-4FD9-A069-CC410E16CDBD}" srcOrd="3" destOrd="0" presId="urn:microsoft.com/office/officeart/2005/8/layout/vProcess5"/>
    <dgm:cxn modelId="{6EB8A11D-0919-45D7-985B-BF831B2D746B}" type="presParOf" srcId="{C7CFE934-EDFA-4477-A273-ED712CEAD2FD}" destId="{AE3B2A32-FA00-408A-9160-3ACCD975BD58}" srcOrd="4" destOrd="0" presId="urn:microsoft.com/office/officeart/2005/8/layout/vProcess5"/>
    <dgm:cxn modelId="{C57C5E57-D470-4C77-839C-6F28DD2734F8}" type="presParOf" srcId="{C7CFE934-EDFA-4477-A273-ED712CEAD2FD}" destId="{F61F33B6-F3D4-4CD6-8256-C3CAD3617F8A}" srcOrd="5" destOrd="0" presId="urn:microsoft.com/office/officeart/2005/8/layout/vProcess5"/>
    <dgm:cxn modelId="{5E717EDA-C94B-46FF-AD21-6110F36DEDC2}" type="presParOf" srcId="{C7CFE934-EDFA-4477-A273-ED712CEAD2FD}" destId="{CD09477E-515E-4926-9F1A-DC410150532A}" srcOrd="6" destOrd="0" presId="urn:microsoft.com/office/officeart/2005/8/layout/vProcess5"/>
    <dgm:cxn modelId="{E3DFF81A-7CBE-43C4-A704-D1E88FBEAC1B}" type="presParOf" srcId="{C7CFE934-EDFA-4477-A273-ED712CEAD2FD}" destId="{525F986D-4B6A-460D-8C9F-CD8B5FAC2F71}" srcOrd="7" destOrd="0" presId="urn:microsoft.com/office/officeart/2005/8/layout/vProcess5"/>
    <dgm:cxn modelId="{655FF8C5-44E9-414A-9B63-85053EC0CF86}" type="presParOf" srcId="{C7CFE934-EDFA-4477-A273-ED712CEAD2FD}" destId="{BE3A9683-C6D6-4127-8521-DDC40336164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41F9C2-6D1B-43C0-8582-00E1D17A3345}" type="doc">
      <dgm:prSet loTypeId="urn:microsoft.com/office/officeart/2005/8/layout/process2" loCatId="process" qsTypeId="urn:microsoft.com/office/officeart/2005/8/quickstyle/3d1" qsCatId="3D" csTypeId="urn:microsoft.com/office/officeart/2005/8/colors/colorful4" csCatId="colorful" phldr="1"/>
      <dgm:spPr/>
      <dgm:t>
        <a:bodyPr/>
        <a:lstStyle/>
        <a:p>
          <a:endParaRPr lang="es-EC"/>
        </a:p>
      </dgm:t>
    </dgm:pt>
    <dgm:pt modelId="{149F2A68-6129-4054-B4CC-EF696BB8CEE8}">
      <dgm:prSet phldrT="[Texto]" custT="1"/>
      <dgm:spPr/>
      <dgm:t>
        <a:bodyPr/>
        <a:lstStyle/>
        <a:p>
          <a:r>
            <a:rPr lang="es-EC" sz="2400" dirty="0" smtClean="0">
              <a:solidFill>
                <a:schemeClr val="tx1"/>
              </a:solidFill>
            </a:rPr>
            <a:t>Las Pymes fijan los canales de comercialización de acuerdo al volumen de ventas y el tipo de clientes que manejan. (Fabricante-comprador) </a:t>
          </a:r>
          <a:endParaRPr lang="es-EC" sz="2400" dirty="0">
            <a:solidFill>
              <a:schemeClr val="tx1"/>
            </a:solidFill>
          </a:endParaRPr>
        </a:p>
      </dgm:t>
    </dgm:pt>
    <dgm:pt modelId="{F6B3315C-C05D-4B15-B6E8-B3701FA23986}" type="parTrans" cxnId="{FF8DAD7E-A8D5-45B7-90D9-9D991E699118}">
      <dgm:prSet/>
      <dgm:spPr/>
      <dgm:t>
        <a:bodyPr/>
        <a:lstStyle/>
        <a:p>
          <a:endParaRPr lang="es-EC">
            <a:solidFill>
              <a:schemeClr val="tx1"/>
            </a:solidFill>
          </a:endParaRPr>
        </a:p>
      </dgm:t>
    </dgm:pt>
    <dgm:pt modelId="{B358788E-AE0E-4E85-8AA5-6923E16D4A08}" type="sibTrans" cxnId="{FF8DAD7E-A8D5-45B7-90D9-9D991E699118}">
      <dgm:prSet/>
      <dgm:spPr/>
      <dgm:t>
        <a:bodyPr/>
        <a:lstStyle/>
        <a:p>
          <a:endParaRPr lang="es-EC" dirty="0">
            <a:solidFill>
              <a:schemeClr val="tx1"/>
            </a:solidFill>
          </a:endParaRPr>
        </a:p>
      </dgm:t>
    </dgm:pt>
    <dgm:pt modelId="{A4C0BD9B-945F-4D56-B736-51A235300B41}">
      <dgm:prSet phldrT="[Texto]" custT="1"/>
      <dgm:spPr/>
      <dgm:t>
        <a:bodyPr/>
        <a:lstStyle/>
        <a:p>
          <a:r>
            <a:rPr lang="es-EC" sz="2400" dirty="0" smtClean="0">
              <a:solidFill>
                <a:schemeClr val="tx1"/>
              </a:solidFill>
            </a:rPr>
            <a:t>Cuentan con proveedores locales como principales socios comerciales.</a:t>
          </a:r>
          <a:endParaRPr lang="es-EC" sz="2400" dirty="0">
            <a:solidFill>
              <a:schemeClr val="tx1"/>
            </a:solidFill>
          </a:endParaRPr>
        </a:p>
      </dgm:t>
    </dgm:pt>
    <dgm:pt modelId="{69F06C18-9AB4-4D24-A647-FA91A40B2732}" type="parTrans" cxnId="{0C247AD9-AAAC-48E5-9C3E-1E702FCEE307}">
      <dgm:prSet/>
      <dgm:spPr/>
      <dgm:t>
        <a:bodyPr/>
        <a:lstStyle/>
        <a:p>
          <a:endParaRPr lang="es-EC">
            <a:solidFill>
              <a:schemeClr val="tx1"/>
            </a:solidFill>
          </a:endParaRPr>
        </a:p>
      </dgm:t>
    </dgm:pt>
    <dgm:pt modelId="{785E3968-DD24-4C98-99FC-E0C5E75EE679}" type="sibTrans" cxnId="{0C247AD9-AAAC-48E5-9C3E-1E702FCEE307}">
      <dgm:prSet/>
      <dgm:spPr/>
      <dgm:t>
        <a:bodyPr/>
        <a:lstStyle/>
        <a:p>
          <a:endParaRPr lang="es-EC">
            <a:solidFill>
              <a:schemeClr val="tx1"/>
            </a:solidFill>
          </a:endParaRPr>
        </a:p>
      </dgm:t>
    </dgm:pt>
    <dgm:pt modelId="{DBF36CB6-1057-4AE3-B072-67C45994DBE0}">
      <dgm:prSet phldrT="[Texto]" custT="1"/>
      <dgm:spPr/>
      <dgm:t>
        <a:bodyPr/>
        <a:lstStyle/>
        <a:p>
          <a:r>
            <a:rPr lang="es-EC" sz="2400" dirty="0" smtClean="0">
              <a:solidFill>
                <a:schemeClr val="tx1"/>
              </a:solidFill>
            </a:rPr>
            <a:t>La comercialización de los implementos de seguridad, se ve afectada por la situación de tráfico vehicular. (Máx. 4 días)</a:t>
          </a:r>
          <a:endParaRPr lang="es-EC" sz="2400" dirty="0">
            <a:solidFill>
              <a:schemeClr val="tx1"/>
            </a:solidFill>
          </a:endParaRPr>
        </a:p>
      </dgm:t>
    </dgm:pt>
    <dgm:pt modelId="{6FB52FC7-FDC1-4978-B50C-4B738925F0D4}" type="parTrans" cxnId="{7F22EC4C-B0DE-43B7-95F5-479C8BB7997F}">
      <dgm:prSet/>
      <dgm:spPr/>
      <dgm:t>
        <a:bodyPr/>
        <a:lstStyle/>
        <a:p>
          <a:endParaRPr lang="es-EC">
            <a:solidFill>
              <a:schemeClr val="tx1"/>
            </a:solidFill>
          </a:endParaRPr>
        </a:p>
      </dgm:t>
    </dgm:pt>
    <dgm:pt modelId="{5D552408-1717-4CCD-AAE3-54380F5A8CB0}" type="sibTrans" cxnId="{7F22EC4C-B0DE-43B7-95F5-479C8BB7997F}">
      <dgm:prSet/>
      <dgm:spPr/>
      <dgm:t>
        <a:bodyPr/>
        <a:lstStyle/>
        <a:p>
          <a:endParaRPr lang="es-EC" dirty="0">
            <a:solidFill>
              <a:schemeClr val="tx1"/>
            </a:solidFill>
          </a:endParaRPr>
        </a:p>
      </dgm:t>
    </dgm:pt>
    <dgm:pt modelId="{5D7D2622-904F-49D8-9C03-AF7ED36EB006}" type="pres">
      <dgm:prSet presAssocID="{8741F9C2-6D1B-43C0-8582-00E1D17A3345}" presName="linearFlow" presStyleCnt="0">
        <dgm:presLayoutVars>
          <dgm:resizeHandles val="exact"/>
        </dgm:presLayoutVars>
      </dgm:prSet>
      <dgm:spPr/>
      <dgm:t>
        <a:bodyPr/>
        <a:lstStyle/>
        <a:p>
          <a:endParaRPr lang="es-EC"/>
        </a:p>
      </dgm:t>
    </dgm:pt>
    <dgm:pt modelId="{22174A7F-412F-4E8E-8D44-B0DC94FB15AA}" type="pres">
      <dgm:prSet presAssocID="{149F2A68-6129-4054-B4CC-EF696BB8CEE8}" presName="node" presStyleLbl="node1" presStyleIdx="0" presStyleCnt="3" custScaleX="231574">
        <dgm:presLayoutVars>
          <dgm:bulletEnabled val="1"/>
        </dgm:presLayoutVars>
      </dgm:prSet>
      <dgm:spPr/>
      <dgm:t>
        <a:bodyPr/>
        <a:lstStyle/>
        <a:p>
          <a:endParaRPr lang="es-EC"/>
        </a:p>
      </dgm:t>
    </dgm:pt>
    <dgm:pt modelId="{D88A489B-E937-4548-93AD-CE841D534281}" type="pres">
      <dgm:prSet presAssocID="{B358788E-AE0E-4E85-8AA5-6923E16D4A08}" presName="sibTrans" presStyleLbl="sibTrans2D1" presStyleIdx="0" presStyleCnt="2"/>
      <dgm:spPr/>
      <dgm:t>
        <a:bodyPr/>
        <a:lstStyle/>
        <a:p>
          <a:endParaRPr lang="es-EC"/>
        </a:p>
      </dgm:t>
    </dgm:pt>
    <dgm:pt modelId="{7D0AE819-8F06-43D4-ACD6-D7AFF0F4CA2A}" type="pres">
      <dgm:prSet presAssocID="{B358788E-AE0E-4E85-8AA5-6923E16D4A08}" presName="connectorText" presStyleLbl="sibTrans2D1" presStyleIdx="0" presStyleCnt="2"/>
      <dgm:spPr/>
      <dgm:t>
        <a:bodyPr/>
        <a:lstStyle/>
        <a:p>
          <a:endParaRPr lang="es-EC"/>
        </a:p>
      </dgm:t>
    </dgm:pt>
    <dgm:pt modelId="{B549E6F4-4426-476E-8799-44E75F7A9712}" type="pres">
      <dgm:prSet presAssocID="{DBF36CB6-1057-4AE3-B072-67C45994DBE0}" presName="node" presStyleLbl="node1" presStyleIdx="1" presStyleCnt="3" custScaleX="231346">
        <dgm:presLayoutVars>
          <dgm:bulletEnabled val="1"/>
        </dgm:presLayoutVars>
      </dgm:prSet>
      <dgm:spPr/>
      <dgm:t>
        <a:bodyPr/>
        <a:lstStyle/>
        <a:p>
          <a:endParaRPr lang="es-EC"/>
        </a:p>
      </dgm:t>
    </dgm:pt>
    <dgm:pt modelId="{7F4ACB98-71C8-4B5E-9A71-6E63D060931C}" type="pres">
      <dgm:prSet presAssocID="{5D552408-1717-4CCD-AAE3-54380F5A8CB0}" presName="sibTrans" presStyleLbl="sibTrans2D1" presStyleIdx="1" presStyleCnt="2"/>
      <dgm:spPr/>
      <dgm:t>
        <a:bodyPr/>
        <a:lstStyle/>
        <a:p>
          <a:endParaRPr lang="es-EC"/>
        </a:p>
      </dgm:t>
    </dgm:pt>
    <dgm:pt modelId="{C211F8EE-DB65-4879-B34C-ADB7A8411FC8}" type="pres">
      <dgm:prSet presAssocID="{5D552408-1717-4CCD-AAE3-54380F5A8CB0}" presName="connectorText" presStyleLbl="sibTrans2D1" presStyleIdx="1" presStyleCnt="2"/>
      <dgm:spPr/>
      <dgm:t>
        <a:bodyPr/>
        <a:lstStyle/>
        <a:p>
          <a:endParaRPr lang="es-EC"/>
        </a:p>
      </dgm:t>
    </dgm:pt>
    <dgm:pt modelId="{9428778A-B48E-4799-8EE0-7EB4C8751D1D}" type="pres">
      <dgm:prSet presAssocID="{A4C0BD9B-945F-4D56-B736-51A235300B41}" presName="node" presStyleLbl="node1" presStyleIdx="2" presStyleCnt="3" custScaleX="230012">
        <dgm:presLayoutVars>
          <dgm:bulletEnabled val="1"/>
        </dgm:presLayoutVars>
      </dgm:prSet>
      <dgm:spPr/>
      <dgm:t>
        <a:bodyPr/>
        <a:lstStyle/>
        <a:p>
          <a:endParaRPr lang="es-EC"/>
        </a:p>
      </dgm:t>
    </dgm:pt>
  </dgm:ptLst>
  <dgm:cxnLst>
    <dgm:cxn modelId="{0DBC893E-003B-49CE-98A4-4175B8E54332}" type="presOf" srcId="{8741F9C2-6D1B-43C0-8582-00E1D17A3345}" destId="{5D7D2622-904F-49D8-9C03-AF7ED36EB006}" srcOrd="0" destOrd="0" presId="urn:microsoft.com/office/officeart/2005/8/layout/process2"/>
    <dgm:cxn modelId="{F7175DB9-31EC-4BBC-B9AD-624A89957982}" type="presOf" srcId="{A4C0BD9B-945F-4D56-B736-51A235300B41}" destId="{9428778A-B48E-4799-8EE0-7EB4C8751D1D}" srcOrd="0" destOrd="0" presId="urn:microsoft.com/office/officeart/2005/8/layout/process2"/>
    <dgm:cxn modelId="{720AB072-5723-43F4-829B-5A91F37D44B1}" type="presOf" srcId="{149F2A68-6129-4054-B4CC-EF696BB8CEE8}" destId="{22174A7F-412F-4E8E-8D44-B0DC94FB15AA}" srcOrd="0" destOrd="0" presId="urn:microsoft.com/office/officeart/2005/8/layout/process2"/>
    <dgm:cxn modelId="{7F22EC4C-B0DE-43B7-95F5-479C8BB7997F}" srcId="{8741F9C2-6D1B-43C0-8582-00E1D17A3345}" destId="{DBF36CB6-1057-4AE3-B072-67C45994DBE0}" srcOrd="1" destOrd="0" parTransId="{6FB52FC7-FDC1-4978-B50C-4B738925F0D4}" sibTransId="{5D552408-1717-4CCD-AAE3-54380F5A8CB0}"/>
    <dgm:cxn modelId="{0C247AD9-AAAC-48E5-9C3E-1E702FCEE307}" srcId="{8741F9C2-6D1B-43C0-8582-00E1D17A3345}" destId="{A4C0BD9B-945F-4D56-B736-51A235300B41}" srcOrd="2" destOrd="0" parTransId="{69F06C18-9AB4-4D24-A647-FA91A40B2732}" sibTransId="{785E3968-DD24-4C98-99FC-E0C5E75EE679}"/>
    <dgm:cxn modelId="{03DFBD5C-279C-415B-9CAB-B5D740132B4C}" type="presOf" srcId="{B358788E-AE0E-4E85-8AA5-6923E16D4A08}" destId="{7D0AE819-8F06-43D4-ACD6-D7AFF0F4CA2A}" srcOrd="1" destOrd="0" presId="urn:microsoft.com/office/officeart/2005/8/layout/process2"/>
    <dgm:cxn modelId="{FF8DAD7E-A8D5-45B7-90D9-9D991E699118}" srcId="{8741F9C2-6D1B-43C0-8582-00E1D17A3345}" destId="{149F2A68-6129-4054-B4CC-EF696BB8CEE8}" srcOrd="0" destOrd="0" parTransId="{F6B3315C-C05D-4B15-B6E8-B3701FA23986}" sibTransId="{B358788E-AE0E-4E85-8AA5-6923E16D4A08}"/>
    <dgm:cxn modelId="{7E3DD895-7786-46C4-8D8C-5D7D66CB648D}" type="presOf" srcId="{DBF36CB6-1057-4AE3-B072-67C45994DBE0}" destId="{B549E6F4-4426-476E-8799-44E75F7A9712}" srcOrd="0" destOrd="0" presId="urn:microsoft.com/office/officeart/2005/8/layout/process2"/>
    <dgm:cxn modelId="{F525C3D6-6D31-4ABD-B514-F7F1795183E3}" type="presOf" srcId="{B358788E-AE0E-4E85-8AA5-6923E16D4A08}" destId="{D88A489B-E937-4548-93AD-CE841D534281}" srcOrd="0" destOrd="0" presId="urn:microsoft.com/office/officeart/2005/8/layout/process2"/>
    <dgm:cxn modelId="{467CF5F4-50E1-4CC2-98A5-968479F0310D}" type="presOf" srcId="{5D552408-1717-4CCD-AAE3-54380F5A8CB0}" destId="{7F4ACB98-71C8-4B5E-9A71-6E63D060931C}" srcOrd="0" destOrd="0" presId="urn:microsoft.com/office/officeart/2005/8/layout/process2"/>
    <dgm:cxn modelId="{3E24A9A6-AAD3-417F-8517-D9EA273D531C}" type="presOf" srcId="{5D552408-1717-4CCD-AAE3-54380F5A8CB0}" destId="{C211F8EE-DB65-4879-B34C-ADB7A8411FC8}" srcOrd="1" destOrd="0" presId="urn:microsoft.com/office/officeart/2005/8/layout/process2"/>
    <dgm:cxn modelId="{C3DB29B3-C7A6-4F60-BE70-14C844C4951E}" type="presParOf" srcId="{5D7D2622-904F-49D8-9C03-AF7ED36EB006}" destId="{22174A7F-412F-4E8E-8D44-B0DC94FB15AA}" srcOrd="0" destOrd="0" presId="urn:microsoft.com/office/officeart/2005/8/layout/process2"/>
    <dgm:cxn modelId="{B0E55076-D2B4-4EF2-85E9-F7C969CA4B47}" type="presParOf" srcId="{5D7D2622-904F-49D8-9C03-AF7ED36EB006}" destId="{D88A489B-E937-4548-93AD-CE841D534281}" srcOrd="1" destOrd="0" presId="urn:microsoft.com/office/officeart/2005/8/layout/process2"/>
    <dgm:cxn modelId="{3F20939A-5DD2-4097-89E6-0C0FCC4B8898}" type="presParOf" srcId="{D88A489B-E937-4548-93AD-CE841D534281}" destId="{7D0AE819-8F06-43D4-ACD6-D7AFF0F4CA2A}" srcOrd="0" destOrd="0" presId="urn:microsoft.com/office/officeart/2005/8/layout/process2"/>
    <dgm:cxn modelId="{0CF68ECA-B7E4-4631-B666-97E8FB094593}" type="presParOf" srcId="{5D7D2622-904F-49D8-9C03-AF7ED36EB006}" destId="{B549E6F4-4426-476E-8799-44E75F7A9712}" srcOrd="2" destOrd="0" presId="urn:microsoft.com/office/officeart/2005/8/layout/process2"/>
    <dgm:cxn modelId="{262353D5-121E-443B-8569-FBA4F23A996B}" type="presParOf" srcId="{5D7D2622-904F-49D8-9C03-AF7ED36EB006}" destId="{7F4ACB98-71C8-4B5E-9A71-6E63D060931C}" srcOrd="3" destOrd="0" presId="urn:microsoft.com/office/officeart/2005/8/layout/process2"/>
    <dgm:cxn modelId="{C6DAAD07-E8C7-43DA-8318-4A225AC0956D}" type="presParOf" srcId="{7F4ACB98-71C8-4B5E-9A71-6E63D060931C}" destId="{C211F8EE-DB65-4879-B34C-ADB7A8411FC8}" srcOrd="0" destOrd="0" presId="urn:microsoft.com/office/officeart/2005/8/layout/process2"/>
    <dgm:cxn modelId="{39DD95AD-430D-472E-82A2-03207D3DFD9A}" type="presParOf" srcId="{5D7D2622-904F-49D8-9C03-AF7ED36EB006}" destId="{9428778A-B48E-4799-8EE0-7EB4C8751D1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6D2EE-1699-4EA6-BE24-51668CBFB1F7}" type="doc">
      <dgm:prSet loTypeId="urn:microsoft.com/office/officeart/2005/8/layout/vProcess5" loCatId="process"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s-EC"/>
        </a:p>
      </dgm:t>
    </dgm:pt>
    <dgm:pt modelId="{E7CBED70-01C4-4C24-B5F5-F95C53D91BF8}">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Conocer los diferentes tipos de estrategias utilizadas para la diferenciación en el mercado</a:t>
          </a:r>
          <a:endParaRPr lang="es-EC" dirty="0">
            <a:solidFill>
              <a:schemeClr val="tx1"/>
            </a:solidFill>
          </a:endParaRPr>
        </a:p>
      </dgm:t>
    </dgm:pt>
    <dgm:pt modelId="{481C0128-F03B-4A2B-9A6D-CCB8F76485D2}" type="parTrans" cxnId="{8939941C-B147-4714-B22A-81734D42B0E1}">
      <dgm:prSet/>
      <dgm:spPr/>
      <dgm:t>
        <a:bodyPr/>
        <a:lstStyle/>
        <a:p>
          <a:endParaRPr lang="es-EC">
            <a:solidFill>
              <a:schemeClr val="tx1"/>
            </a:solidFill>
          </a:endParaRPr>
        </a:p>
      </dgm:t>
    </dgm:pt>
    <dgm:pt modelId="{1F4B6EC1-DCC8-4C9E-A83E-19B285796182}" type="sibTrans" cxnId="{8939941C-B147-4714-B22A-81734D42B0E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AB50E891-AFD1-46ED-8308-DE6D8DF16AF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Identificar medidas de mitigación de problemas.</a:t>
          </a:r>
          <a:endParaRPr lang="es-EC" dirty="0">
            <a:solidFill>
              <a:schemeClr val="tx1"/>
            </a:solidFill>
          </a:endParaRPr>
        </a:p>
      </dgm:t>
    </dgm:pt>
    <dgm:pt modelId="{348A5EA9-4556-442F-8FBF-AC75B325BFC6}" type="parTrans" cxnId="{CA87D572-D3A1-4FEB-ACD9-A0A22BCBEE88}">
      <dgm:prSet/>
      <dgm:spPr/>
      <dgm:t>
        <a:bodyPr/>
        <a:lstStyle/>
        <a:p>
          <a:endParaRPr lang="es-EC">
            <a:solidFill>
              <a:schemeClr val="tx1"/>
            </a:solidFill>
          </a:endParaRPr>
        </a:p>
      </dgm:t>
    </dgm:pt>
    <dgm:pt modelId="{FE3C1FF4-93D2-4CB6-8AD6-B3D842119006}" type="sibTrans" cxnId="{CA87D572-D3A1-4FEB-ACD9-A0A22BCBEE8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26A1EBAD-9739-460E-B7DE-B078250BDC3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Conocer los elementos claves de impacto en la demora o disminución de las ventas</a:t>
          </a:r>
          <a:endParaRPr lang="es-EC" dirty="0">
            <a:solidFill>
              <a:schemeClr val="tx1"/>
            </a:solidFill>
          </a:endParaRPr>
        </a:p>
      </dgm:t>
    </dgm:pt>
    <dgm:pt modelId="{61F3F458-2E21-48A1-AA4B-ED8A3CDB7866}" type="parTrans" cxnId="{500FB523-E521-4D00-B75B-6D700908648A}">
      <dgm:prSet/>
      <dgm:spPr/>
      <dgm:t>
        <a:bodyPr/>
        <a:lstStyle/>
        <a:p>
          <a:endParaRPr lang="es-EC">
            <a:solidFill>
              <a:schemeClr val="tx1"/>
            </a:solidFill>
          </a:endParaRPr>
        </a:p>
      </dgm:t>
    </dgm:pt>
    <dgm:pt modelId="{8C7E6E73-6047-44EA-B525-F1015B754A34}" type="sibTrans" cxnId="{500FB523-E521-4D00-B75B-6D700908648A}">
      <dgm:prSet/>
      <dgm:spPr/>
      <dgm:t>
        <a:bodyPr/>
        <a:lstStyle/>
        <a:p>
          <a:endParaRPr lang="es-EC">
            <a:solidFill>
              <a:schemeClr val="tx1"/>
            </a:solidFill>
          </a:endParaRPr>
        </a:p>
      </dgm:t>
    </dgm:pt>
    <dgm:pt modelId="{C7CFE934-EDFA-4477-A273-ED712CEAD2FD}" type="pres">
      <dgm:prSet presAssocID="{9156D2EE-1699-4EA6-BE24-51668CBFB1F7}" presName="outerComposite" presStyleCnt="0">
        <dgm:presLayoutVars>
          <dgm:chMax val="5"/>
          <dgm:dir/>
          <dgm:resizeHandles val="exact"/>
        </dgm:presLayoutVars>
      </dgm:prSet>
      <dgm:spPr/>
      <dgm:t>
        <a:bodyPr/>
        <a:lstStyle/>
        <a:p>
          <a:endParaRPr lang="es-VE"/>
        </a:p>
      </dgm:t>
    </dgm:pt>
    <dgm:pt modelId="{12C97BAC-59CB-4A90-839A-BCFE8FCD178A}" type="pres">
      <dgm:prSet presAssocID="{9156D2EE-1699-4EA6-BE24-51668CBFB1F7}" presName="dummyMaxCanvas" presStyleCnt="0">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138AEA31-F6C9-4C4E-9D3D-A2306A1373AB}" type="pres">
      <dgm:prSet presAssocID="{9156D2EE-1699-4EA6-BE24-51668CBFB1F7}" presName="ThreeNodes_1" presStyleLbl="node1" presStyleIdx="0" presStyleCnt="3">
        <dgm:presLayoutVars>
          <dgm:bulletEnabled val="1"/>
        </dgm:presLayoutVars>
      </dgm:prSet>
      <dgm:spPr/>
      <dgm:t>
        <a:bodyPr/>
        <a:lstStyle/>
        <a:p>
          <a:endParaRPr lang="es-EC"/>
        </a:p>
      </dgm:t>
    </dgm:pt>
    <dgm:pt modelId="{FE51370B-0374-4A3D-8E8C-B4020A068C0B}" type="pres">
      <dgm:prSet presAssocID="{9156D2EE-1699-4EA6-BE24-51668CBFB1F7}" presName="ThreeNodes_2" presStyleLbl="node1" presStyleIdx="1" presStyleCnt="3">
        <dgm:presLayoutVars>
          <dgm:bulletEnabled val="1"/>
        </dgm:presLayoutVars>
      </dgm:prSet>
      <dgm:spPr/>
      <dgm:t>
        <a:bodyPr/>
        <a:lstStyle/>
        <a:p>
          <a:endParaRPr lang="es-EC"/>
        </a:p>
      </dgm:t>
    </dgm:pt>
    <dgm:pt modelId="{F5D0E8A4-E135-4FD9-A069-CC410E16CDBD}" type="pres">
      <dgm:prSet presAssocID="{9156D2EE-1699-4EA6-BE24-51668CBFB1F7}" presName="ThreeNodes_3" presStyleLbl="node1" presStyleIdx="2" presStyleCnt="3">
        <dgm:presLayoutVars>
          <dgm:bulletEnabled val="1"/>
        </dgm:presLayoutVars>
      </dgm:prSet>
      <dgm:spPr/>
      <dgm:t>
        <a:bodyPr/>
        <a:lstStyle/>
        <a:p>
          <a:endParaRPr lang="es-EC"/>
        </a:p>
      </dgm:t>
    </dgm:pt>
    <dgm:pt modelId="{AE3B2A32-FA00-408A-9160-3ACCD975BD58}" type="pres">
      <dgm:prSet presAssocID="{9156D2EE-1699-4EA6-BE24-51668CBFB1F7}" presName="ThreeConn_1-2" presStyleLbl="fgAccFollowNode1" presStyleIdx="0" presStyleCnt="2">
        <dgm:presLayoutVars>
          <dgm:bulletEnabled val="1"/>
        </dgm:presLayoutVars>
      </dgm:prSet>
      <dgm:spPr/>
      <dgm:t>
        <a:bodyPr/>
        <a:lstStyle/>
        <a:p>
          <a:endParaRPr lang="es-VE"/>
        </a:p>
      </dgm:t>
    </dgm:pt>
    <dgm:pt modelId="{F61F33B6-F3D4-4CD6-8256-C3CAD3617F8A}" type="pres">
      <dgm:prSet presAssocID="{9156D2EE-1699-4EA6-BE24-51668CBFB1F7}" presName="ThreeConn_2-3" presStyleLbl="fgAccFollowNode1" presStyleIdx="1" presStyleCnt="2">
        <dgm:presLayoutVars>
          <dgm:bulletEnabled val="1"/>
        </dgm:presLayoutVars>
      </dgm:prSet>
      <dgm:spPr/>
      <dgm:t>
        <a:bodyPr/>
        <a:lstStyle/>
        <a:p>
          <a:endParaRPr lang="es-VE"/>
        </a:p>
      </dgm:t>
    </dgm:pt>
    <dgm:pt modelId="{CD09477E-515E-4926-9F1A-DC410150532A}" type="pres">
      <dgm:prSet presAssocID="{9156D2EE-1699-4EA6-BE24-51668CBFB1F7}" presName="ThreeNodes_1_text" presStyleLbl="node1" presStyleIdx="2" presStyleCnt="3">
        <dgm:presLayoutVars>
          <dgm:bulletEnabled val="1"/>
        </dgm:presLayoutVars>
      </dgm:prSet>
      <dgm:spPr/>
      <dgm:t>
        <a:bodyPr/>
        <a:lstStyle/>
        <a:p>
          <a:endParaRPr lang="es-EC"/>
        </a:p>
      </dgm:t>
    </dgm:pt>
    <dgm:pt modelId="{525F986D-4B6A-460D-8C9F-CD8B5FAC2F71}" type="pres">
      <dgm:prSet presAssocID="{9156D2EE-1699-4EA6-BE24-51668CBFB1F7}" presName="ThreeNodes_2_text" presStyleLbl="node1" presStyleIdx="2" presStyleCnt="3">
        <dgm:presLayoutVars>
          <dgm:bulletEnabled val="1"/>
        </dgm:presLayoutVars>
      </dgm:prSet>
      <dgm:spPr/>
      <dgm:t>
        <a:bodyPr/>
        <a:lstStyle/>
        <a:p>
          <a:endParaRPr lang="es-EC"/>
        </a:p>
      </dgm:t>
    </dgm:pt>
    <dgm:pt modelId="{BE3A9683-C6D6-4127-8521-DDC40336164A}" type="pres">
      <dgm:prSet presAssocID="{9156D2EE-1699-4EA6-BE24-51668CBFB1F7}" presName="ThreeNodes_3_text" presStyleLbl="node1" presStyleIdx="2" presStyleCnt="3">
        <dgm:presLayoutVars>
          <dgm:bulletEnabled val="1"/>
        </dgm:presLayoutVars>
      </dgm:prSet>
      <dgm:spPr/>
      <dgm:t>
        <a:bodyPr/>
        <a:lstStyle/>
        <a:p>
          <a:endParaRPr lang="es-EC"/>
        </a:p>
      </dgm:t>
    </dgm:pt>
  </dgm:ptLst>
  <dgm:cxnLst>
    <dgm:cxn modelId="{28770B51-243A-4747-AE62-10FD25BC4BAC}" type="presOf" srcId="{E7CBED70-01C4-4C24-B5F5-F95C53D91BF8}" destId="{CD09477E-515E-4926-9F1A-DC410150532A}" srcOrd="1" destOrd="0" presId="urn:microsoft.com/office/officeart/2005/8/layout/vProcess5"/>
    <dgm:cxn modelId="{B104BC63-2EC7-4330-9C8E-4F0D31F89205}" type="presOf" srcId="{E7CBED70-01C4-4C24-B5F5-F95C53D91BF8}" destId="{138AEA31-F6C9-4C4E-9D3D-A2306A1373AB}" srcOrd="0" destOrd="0" presId="urn:microsoft.com/office/officeart/2005/8/layout/vProcess5"/>
    <dgm:cxn modelId="{731870E8-577A-4497-8ED1-48E1232783DF}" type="presOf" srcId="{AB50E891-AFD1-46ED-8308-DE6D8DF16AF3}" destId="{FE51370B-0374-4A3D-8E8C-B4020A068C0B}" srcOrd="0" destOrd="0" presId="urn:microsoft.com/office/officeart/2005/8/layout/vProcess5"/>
    <dgm:cxn modelId="{D05917F0-0BD1-4674-8C51-951010C059B5}" type="presOf" srcId="{FE3C1FF4-93D2-4CB6-8AD6-B3D842119006}" destId="{F61F33B6-F3D4-4CD6-8256-C3CAD3617F8A}" srcOrd="0" destOrd="0" presId="urn:microsoft.com/office/officeart/2005/8/layout/vProcess5"/>
    <dgm:cxn modelId="{DE1D760F-B5EB-42FF-B662-275EA8D7DBD4}" type="presOf" srcId="{9156D2EE-1699-4EA6-BE24-51668CBFB1F7}" destId="{C7CFE934-EDFA-4477-A273-ED712CEAD2FD}" srcOrd="0" destOrd="0" presId="urn:microsoft.com/office/officeart/2005/8/layout/vProcess5"/>
    <dgm:cxn modelId="{EF496299-5BFE-4309-9889-BB5D1FC70663}" type="presOf" srcId="{AB50E891-AFD1-46ED-8308-DE6D8DF16AF3}" destId="{525F986D-4B6A-460D-8C9F-CD8B5FAC2F71}" srcOrd="1" destOrd="0" presId="urn:microsoft.com/office/officeart/2005/8/layout/vProcess5"/>
    <dgm:cxn modelId="{6A6830A0-CDA1-44FF-A00C-FE4C7F5D29C3}" type="presOf" srcId="{26A1EBAD-9739-460E-B7DE-B078250BDC33}" destId="{F5D0E8A4-E135-4FD9-A069-CC410E16CDBD}" srcOrd="0" destOrd="0" presId="urn:microsoft.com/office/officeart/2005/8/layout/vProcess5"/>
    <dgm:cxn modelId="{8939941C-B147-4714-B22A-81734D42B0E1}" srcId="{9156D2EE-1699-4EA6-BE24-51668CBFB1F7}" destId="{E7CBED70-01C4-4C24-B5F5-F95C53D91BF8}" srcOrd="0" destOrd="0" parTransId="{481C0128-F03B-4A2B-9A6D-CCB8F76485D2}" sibTransId="{1F4B6EC1-DCC8-4C9E-A83E-19B285796182}"/>
    <dgm:cxn modelId="{5F3BF78C-D837-4886-89EB-A28A7DB53799}" type="presOf" srcId="{26A1EBAD-9739-460E-B7DE-B078250BDC33}" destId="{BE3A9683-C6D6-4127-8521-DDC40336164A}" srcOrd="1" destOrd="0" presId="urn:microsoft.com/office/officeart/2005/8/layout/vProcess5"/>
    <dgm:cxn modelId="{CA87D572-D3A1-4FEB-ACD9-A0A22BCBEE88}" srcId="{9156D2EE-1699-4EA6-BE24-51668CBFB1F7}" destId="{AB50E891-AFD1-46ED-8308-DE6D8DF16AF3}" srcOrd="1" destOrd="0" parTransId="{348A5EA9-4556-442F-8FBF-AC75B325BFC6}" sibTransId="{FE3C1FF4-93D2-4CB6-8AD6-B3D842119006}"/>
    <dgm:cxn modelId="{29CBD81D-E696-4334-8C2C-50D774E7F119}" type="presOf" srcId="{1F4B6EC1-DCC8-4C9E-A83E-19B285796182}" destId="{AE3B2A32-FA00-408A-9160-3ACCD975BD58}" srcOrd="0" destOrd="0" presId="urn:microsoft.com/office/officeart/2005/8/layout/vProcess5"/>
    <dgm:cxn modelId="{500FB523-E521-4D00-B75B-6D700908648A}" srcId="{9156D2EE-1699-4EA6-BE24-51668CBFB1F7}" destId="{26A1EBAD-9739-460E-B7DE-B078250BDC33}" srcOrd="2" destOrd="0" parTransId="{61F3F458-2E21-48A1-AA4B-ED8A3CDB7866}" sibTransId="{8C7E6E73-6047-44EA-B525-F1015B754A34}"/>
    <dgm:cxn modelId="{B007A350-221C-4343-A638-3576C1BF3C38}" type="presParOf" srcId="{C7CFE934-EDFA-4477-A273-ED712CEAD2FD}" destId="{12C97BAC-59CB-4A90-839A-BCFE8FCD178A}" srcOrd="0" destOrd="0" presId="urn:microsoft.com/office/officeart/2005/8/layout/vProcess5"/>
    <dgm:cxn modelId="{4CE89491-6A6C-41A2-BEAA-7F91BFF1246B}" type="presParOf" srcId="{C7CFE934-EDFA-4477-A273-ED712CEAD2FD}" destId="{138AEA31-F6C9-4C4E-9D3D-A2306A1373AB}" srcOrd="1" destOrd="0" presId="urn:microsoft.com/office/officeart/2005/8/layout/vProcess5"/>
    <dgm:cxn modelId="{39CF09DB-3D03-4ADC-8723-362BA4D76410}" type="presParOf" srcId="{C7CFE934-EDFA-4477-A273-ED712CEAD2FD}" destId="{FE51370B-0374-4A3D-8E8C-B4020A068C0B}" srcOrd="2" destOrd="0" presId="urn:microsoft.com/office/officeart/2005/8/layout/vProcess5"/>
    <dgm:cxn modelId="{A449B816-8B2F-4C32-8A2A-E75E7BB801FB}" type="presParOf" srcId="{C7CFE934-EDFA-4477-A273-ED712CEAD2FD}" destId="{F5D0E8A4-E135-4FD9-A069-CC410E16CDBD}" srcOrd="3" destOrd="0" presId="urn:microsoft.com/office/officeart/2005/8/layout/vProcess5"/>
    <dgm:cxn modelId="{C03060B1-24A0-47DC-9C60-1B49F63BA8A5}" type="presParOf" srcId="{C7CFE934-EDFA-4477-A273-ED712CEAD2FD}" destId="{AE3B2A32-FA00-408A-9160-3ACCD975BD58}" srcOrd="4" destOrd="0" presId="urn:microsoft.com/office/officeart/2005/8/layout/vProcess5"/>
    <dgm:cxn modelId="{FE830771-CF0F-4E72-9E0F-B754CB76A422}" type="presParOf" srcId="{C7CFE934-EDFA-4477-A273-ED712CEAD2FD}" destId="{F61F33B6-F3D4-4CD6-8256-C3CAD3617F8A}" srcOrd="5" destOrd="0" presId="urn:microsoft.com/office/officeart/2005/8/layout/vProcess5"/>
    <dgm:cxn modelId="{0AA0ABD7-D923-41C9-BC7F-23BA42C601DE}" type="presParOf" srcId="{C7CFE934-EDFA-4477-A273-ED712CEAD2FD}" destId="{CD09477E-515E-4926-9F1A-DC410150532A}" srcOrd="6" destOrd="0" presId="urn:microsoft.com/office/officeart/2005/8/layout/vProcess5"/>
    <dgm:cxn modelId="{5DA43A0B-93E7-48D2-82E9-15B0A45E4EAB}" type="presParOf" srcId="{C7CFE934-EDFA-4477-A273-ED712CEAD2FD}" destId="{525F986D-4B6A-460D-8C9F-CD8B5FAC2F71}" srcOrd="7" destOrd="0" presId="urn:microsoft.com/office/officeart/2005/8/layout/vProcess5"/>
    <dgm:cxn modelId="{C7585B3E-99DB-49BC-814D-2F80BFE45826}" type="presParOf" srcId="{C7CFE934-EDFA-4477-A273-ED712CEAD2FD}" destId="{BE3A9683-C6D6-4127-8521-DDC40336164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2266E7-06B3-4E7B-A630-D29346D7A084}" type="doc">
      <dgm:prSet loTypeId="urn:microsoft.com/office/officeart/2008/layout/VerticalCurvedList" loCatId="list" qsTypeId="urn:microsoft.com/office/officeart/2005/8/quickstyle/3d3" qsCatId="3D"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es-EC"/>
        </a:p>
      </dgm:t>
    </dgm:pt>
    <dgm:pt modelId="{CC929D4A-EC35-4AFA-B1F2-27D5E5C46A4A}">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Las estrategias se centran en los beneficios adicionales que ofrecen a los consumidores, tales como promociones, reducción de costes y gestión con los proveedores.</a:t>
          </a:r>
          <a:endParaRPr lang="es-EC" dirty="0">
            <a:solidFill>
              <a:schemeClr val="tx1"/>
            </a:solidFill>
          </a:endParaRPr>
        </a:p>
      </dgm:t>
    </dgm:pt>
    <dgm:pt modelId="{D4F68FD0-F0ED-42B7-9F53-0315EBDE1DE9}" type="parTrans" cxnId="{801239D1-E024-4329-88FA-87A957ADE4F9}">
      <dgm:prSet/>
      <dgm:spPr/>
      <dgm:t>
        <a:bodyPr/>
        <a:lstStyle/>
        <a:p>
          <a:endParaRPr lang="es-EC">
            <a:solidFill>
              <a:schemeClr val="tx1"/>
            </a:solidFill>
          </a:endParaRPr>
        </a:p>
      </dgm:t>
    </dgm:pt>
    <dgm:pt modelId="{6650B34E-322E-46D9-978B-793EA49B3B08}" type="sibTrans" cxnId="{801239D1-E024-4329-88FA-87A957ADE4F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10000">
          <a:bevelT w="190500" h="38100"/>
        </a:sp3d>
      </dgm:spPr>
      <dgm:t>
        <a:bodyPr/>
        <a:lstStyle/>
        <a:p>
          <a:endParaRPr lang="es-EC">
            <a:solidFill>
              <a:schemeClr val="tx1"/>
            </a:solidFill>
          </a:endParaRPr>
        </a:p>
      </dgm:t>
    </dgm:pt>
    <dgm:pt modelId="{EAF7DF85-CBE8-418C-8531-27A281B78BAF}">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Se maneja mecanismos de seguimiento a los clientes para generar confiabilidad y analizar el comportamiento del usuario.</a:t>
          </a:r>
          <a:endParaRPr lang="es-EC" dirty="0">
            <a:solidFill>
              <a:schemeClr val="tx1"/>
            </a:solidFill>
          </a:endParaRPr>
        </a:p>
      </dgm:t>
    </dgm:pt>
    <dgm:pt modelId="{73FA1FFF-9864-4188-80BC-AAC1071D4C5E}" type="parTrans" cxnId="{3DD27D83-9DE4-43E1-8729-BA1CA111D7B9}">
      <dgm:prSet/>
      <dgm:spPr/>
      <dgm:t>
        <a:bodyPr/>
        <a:lstStyle/>
        <a:p>
          <a:endParaRPr lang="es-EC">
            <a:solidFill>
              <a:schemeClr val="tx1"/>
            </a:solidFill>
          </a:endParaRPr>
        </a:p>
      </dgm:t>
    </dgm:pt>
    <dgm:pt modelId="{664095CA-3977-4F7B-AC70-5502B0DC32BD}" type="sibTrans" cxnId="{3DD27D83-9DE4-43E1-8729-BA1CA111D7B9}">
      <dgm:prSet/>
      <dgm:spPr/>
      <dgm:t>
        <a:bodyPr/>
        <a:lstStyle/>
        <a:p>
          <a:endParaRPr lang="es-EC">
            <a:solidFill>
              <a:schemeClr val="tx1"/>
            </a:solidFill>
          </a:endParaRPr>
        </a:p>
      </dgm:t>
    </dgm:pt>
    <dgm:pt modelId="{13CF71C8-E02B-4B8C-82A3-40CFB7A819F1}">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El impacto principal de una mala gestión en la cadena de suministro es la imagen de la empresa y su disminución en ventas. </a:t>
          </a:r>
          <a:endParaRPr lang="es-EC" dirty="0">
            <a:solidFill>
              <a:schemeClr val="tx1"/>
            </a:solidFill>
          </a:endParaRPr>
        </a:p>
      </dgm:t>
    </dgm:pt>
    <dgm:pt modelId="{67B95F32-05B6-4F68-90E0-21AF61C14DE4}" type="parTrans" cxnId="{50EAD781-8E95-4F4B-8088-FB2DDB6C503F}">
      <dgm:prSet/>
      <dgm:spPr/>
      <dgm:t>
        <a:bodyPr/>
        <a:lstStyle/>
        <a:p>
          <a:endParaRPr lang="es-EC"/>
        </a:p>
      </dgm:t>
    </dgm:pt>
    <dgm:pt modelId="{25666A9E-E66F-4ADE-B7A0-820487F2D5B6}" type="sibTrans" cxnId="{50EAD781-8E95-4F4B-8088-FB2DDB6C503F}">
      <dgm:prSet/>
      <dgm:spPr/>
      <dgm:t>
        <a:bodyPr/>
        <a:lstStyle/>
        <a:p>
          <a:endParaRPr lang="es-EC"/>
        </a:p>
      </dgm:t>
    </dgm:pt>
    <dgm:pt modelId="{561C1205-41ED-4358-9992-DBCC2A267274}" type="pres">
      <dgm:prSet presAssocID="{8E2266E7-06B3-4E7B-A630-D29346D7A084}" presName="Name0" presStyleCnt="0">
        <dgm:presLayoutVars>
          <dgm:chMax val="7"/>
          <dgm:chPref val="7"/>
          <dgm:dir/>
        </dgm:presLayoutVars>
      </dgm:prSet>
      <dgm:spPr/>
      <dgm:t>
        <a:bodyPr/>
        <a:lstStyle/>
        <a:p>
          <a:endParaRPr lang="es-EC"/>
        </a:p>
      </dgm:t>
    </dgm:pt>
    <dgm:pt modelId="{0AB24BA7-7A52-45FB-8A81-90EA9FC93262}" type="pres">
      <dgm:prSet presAssocID="{8E2266E7-06B3-4E7B-A630-D29346D7A084}" presName="Nam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E8D8E144-51C5-41BF-BB6D-FA6BEE3B2BDF}" type="pres">
      <dgm:prSet presAssocID="{8E2266E7-06B3-4E7B-A630-D29346D7A084}" presName="cycl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49F9CAA4-5103-40ED-B4A5-C5B198E4C78F}" type="pres">
      <dgm:prSet presAssocID="{8E2266E7-06B3-4E7B-A630-D29346D7A084}" presName="srcNode"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B89399A5-2B63-48F4-B867-1A50FB23AFF3}" type="pres">
      <dgm:prSet presAssocID="{8E2266E7-06B3-4E7B-A630-D29346D7A084}" presName="conn" presStyleLbl="parChTrans1D2" presStyleIdx="0" presStyleCnt="1"/>
      <dgm:spPr/>
      <dgm:t>
        <a:bodyPr/>
        <a:lstStyle/>
        <a:p>
          <a:endParaRPr lang="es-EC"/>
        </a:p>
      </dgm:t>
    </dgm:pt>
    <dgm:pt modelId="{43680092-70C4-471E-80E6-CB1AA606F368}" type="pres">
      <dgm:prSet presAssocID="{8E2266E7-06B3-4E7B-A630-D29346D7A084}" presName="extraNode"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08BB2954-A9F1-48B2-96D8-A51EE570B3A4}" type="pres">
      <dgm:prSet presAssocID="{8E2266E7-06B3-4E7B-A630-D29346D7A084}" presName="dstNode"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E43F5C7A-509C-478E-BFD8-CC98BA76FBE7}" type="pres">
      <dgm:prSet presAssocID="{CC929D4A-EC35-4AFA-B1F2-27D5E5C46A4A}" presName="text_1" presStyleLbl="node1" presStyleIdx="0" presStyleCnt="3">
        <dgm:presLayoutVars>
          <dgm:bulletEnabled val="1"/>
        </dgm:presLayoutVars>
      </dgm:prSet>
      <dgm:spPr/>
      <dgm:t>
        <a:bodyPr/>
        <a:lstStyle/>
        <a:p>
          <a:endParaRPr lang="es-EC"/>
        </a:p>
      </dgm:t>
    </dgm:pt>
    <dgm:pt modelId="{1374707F-5A7B-496E-AFD0-604F50B89C52}" type="pres">
      <dgm:prSet presAssocID="{CC929D4A-EC35-4AFA-B1F2-27D5E5C46A4A}" presName="accent_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EE0B9F50-6859-4169-99FE-C694DC213187}" type="pres">
      <dgm:prSet presAssocID="{CC929D4A-EC35-4AFA-B1F2-27D5E5C46A4A}" presName="accentRepeatNode" presStyleLbl="solidFgAcc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endParaRPr lang="es-EC"/>
        </a:p>
      </dgm:t>
    </dgm:pt>
    <dgm:pt modelId="{846EE3BB-CABE-4A86-93E1-836F34605BDF}" type="pres">
      <dgm:prSet presAssocID="{EAF7DF85-CBE8-418C-8531-27A281B78BAF}" presName="text_2" presStyleLbl="node1" presStyleIdx="1" presStyleCnt="3">
        <dgm:presLayoutVars>
          <dgm:bulletEnabled val="1"/>
        </dgm:presLayoutVars>
      </dgm:prSet>
      <dgm:spPr/>
      <dgm:t>
        <a:bodyPr/>
        <a:lstStyle/>
        <a:p>
          <a:endParaRPr lang="es-EC"/>
        </a:p>
      </dgm:t>
    </dgm:pt>
    <dgm:pt modelId="{1FC4FED5-E576-43D1-B9D6-5CD757616F81}" type="pres">
      <dgm:prSet presAssocID="{EAF7DF85-CBE8-418C-8531-27A281B78BAF}" presName="accent_2" presStyleCnt="0"/>
      <dgm:spPr/>
      <dgm:t>
        <a:bodyPr/>
        <a:lstStyle/>
        <a:p>
          <a:endParaRPr lang="es-EC"/>
        </a:p>
      </dgm:t>
    </dgm:pt>
    <dgm:pt modelId="{44A1B086-78AB-48E5-9968-CDD528DF6300}" type="pres">
      <dgm:prSet presAssocID="{EAF7DF85-CBE8-418C-8531-27A281B78BAF}" presName="accentRepeatNode" presStyleLbl="solidFgAcc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endParaRPr lang="es-EC"/>
        </a:p>
      </dgm:t>
    </dgm:pt>
    <dgm:pt modelId="{C2B6A64E-D9F7-4800-831E-DA718F61A587}" type="pres">
      <dgm:prSet presAssocID="{13CF71C8-E02B-4B8C-82A3-40CFB7A819F1}" presName="text_3" presStyleLbl="node1" presStyleIdx="2" presStyleCnt="3">
        <dgm:presLayoutVars>
          <dgm:bulletEnabled val="1"/>
        </dgm:presLayoutVars>
      </dgm:prSet>
      <dgm:spPr/>
      <dgm:t>
        <a:bodyPr/>
        <a:lstStyle/>
        <a:p>
          <a:endParaRPr lang="es-EC"/>
        </a:p>
      </dgm:t>
    </dgm:pt>
    <dgm:pt modelId="{15705D29-083F-4ECF-8B87-2FD73CDF25C0}" type="pres">
      <dgm:prSet presAssocID="{13CF71C8-E02B-4B8C-82A3-40CFB7A819F1}" presName="accent_3" presStyleCnt="0"/>
      <dgm:spPr/>
    </dgm:pt>
    <dgm:pt modelId="{7D57176A-E632-4287-BE3C-17028B0BBB7D}" type="pres">
      <dgm:prSet presAssocID="{13CF71C8-E02B-4B8C-82A3-40CFB7A819F1}" presName="accentRepeatNode" presStyleLbl="solidFgAcc1" presStyleIdx="2" presStyleCnt="3"/>
      <dgm:spPr/>
    </dgm:pt>
  </dgm:ptLst>
  <dgm:cxnLst>
    <dgm:cxn modelId="{801239D1-E024-4329-88FA-87A957ADE4F9}" srcId="{8E2266E7-06B3-4E7B-A630-D29346D7A084}" destId="{CC929D4A-EC35-4AFA-B1F2-27D5E5C46A4A}" srcOrd="0" destOrd="0" parTransId="{D4F68FD0-F0ED-42B7-9F53-0315EBDE1DE9}" sibTransId="{6650B34E-322E-46D9-978B-793EA49B3B08}"/>
    <dgm:cxn modelId="{68DAEC67-4731-4E3A-B108-A9BC783A2C94}" type="presOf" srcId="{13CF71C8-E02B-4B8C-82A3-40CFB7A819F1}" destId="{C2B6A64E-D9F7-4800-831E-DA718F61A587}" srcOrd="0" destOrd="0" presId="urn:microsoft.com/office/officeart/2008/layout/VerticalCurvedList"/>
    <dgm:cxn modelId="{B56E712E-9127-4D87-A810-D98795ED5AD1}" type="presOf" srcId="{8E2266E7-06B3-4E7B-A630-D29346D7A084}" destId="{561C1205-41ED-4358-9992-DBCC2A267274}" srcOrd="0" destOrd="0" presId="urn:microsoft.com/office/officeart/2008/layout/VerticalCurvedList"/>
    <dgm:cxn modelId="{3DD27D83-9DE4-43E1-8729-BA1CA111D7B9}" srcId="{8E2266E7-06B3-4E7B-A630-D29346D7A084}" destId="{EAF7DF85-CBE8-418C-8531-27A281B78BAF}" srcOrd="1" destOrd="0" parTransId="{73FA1FFF-9864-4188-80BC-AAC1071D4C5E}" sibTransId="{664095CA-3977-4F7B-AC70-5502B0DC32BD}"/>
    <dgm:cxn modelId="{A98F916B-9146-4951-9AC4-13786E987F96}" type="presOf" srcId="{EAF7DF85-CBE8-418C-8531-27A281B78BAF}" destId="{846EE3BB-CABE-4A86-93E1-836F34605BDF}" srcOrd="0" destOrd="0" presId="urn:microsoft.com/office/officeart/2008/layout/VerticalCurvedList"/>
    <dgm:cxn modelId="{138BC492-1436-42DD-AF32-C2B4C47FBDD4}" type="presOf" srcId="{6650B34E-322E-46D9-978B-793EA49B3B08}" destId="{B89399A5-2B63-48F4-B867-1A50FB23AFF3}" srcOrd="0" destOrd="0" presId="urn:microsoft.com/office/officeart/2008/layout/VerticalCurvedList"/>
    <dgm:cxn modelId="{50EAD781-8E95-4F4B-8088-FB2DDB6C503F}" srcId="{8E2266E7-06B3-4E7B-A630-D29346D7A084}" destId="{13CF71C8-E02B-4B8C-82A3-40CFB7A819F1}" srcOrd="2" destOrd="0" parTransId="{67B95F32-05B6-4F68-90E0-21AF61C14DE4}" sibTransId="{25666A9E-E66F-4ADE-B7A0-820487F2D5B6}"/>
    <dgm:cxn modelId="{AEF3C551-FEDC-4B94-9D24-094FD70ACE57}" type="presOf" srcId="{CC929D4A-EC35-4AFA-B1F2-27D5E5C46A4A}" destId="{E43F5C7A-509C-478E-BFD8-CC98BA76FBE7}" srcOrd="0" destOrd="0" presId="urn:microsoft.com/office/officeart/2008/layout/VerticalCurvedList"/>
    <dgm:cxn modelId="{18D705B4-D1FD-442C-AA32-2F34F32EFF31}" type="presParOf" srcId="{561C1205-41ED-4358-9992-DBCC2A267274}" destId="{0AB24BA7-7A52-45FB-8A81-90EA9FC93262}" srcOrd="0" destOrd="0" presId="urn:microsoft.com/office/officeart/2008/layout/VerticalCurvedList"/>
    <dgm:cxn modelId="{E2FF8950-2CF3-41DC-A65D-49D0F760A9DB}" type="presParOf" srcId="{0AB24BA7-7A52-45FB-8A81-90EA9FC93262}" destId="{E8D8E144-51C5-41BF-BB6D-FA6BEE3B2BDF}" srcOrd="0" destOrd="0" presId="urn:microsoft.com/office/officeart/2008/layout/VerticalCurvedList"/>
    <dgm:cxn modelId="{28A84D2C-F716-4E2F-A1F1-90FC49E4BCBF}" type="presParOf" srcId="{E8D8E144-51C5-41BF-BB6D-FA6BEE3B2BDF}" destId="{49F9CAA4-5103-40ED-B4A5-C5B198E4C78F}" srcOrd="0" destOrd="0" presId="urn:microsoft.com/office/officeart/2008/layout/VerticalCurvedList"/>
    <dgm:cxn modelId="{C95638BB-6F00-47C3-A375-DC59C055BA78}" type="presParOf" srcId="{E8D8E144-51C5-41BF-BB6D-FA6BEE3B2BDF}" destId="{B89399A5-2B63-48F4-B867-1A50FB23AFF3}" srcOrd="1" destOrd="0" presId="urn:microsoft.com/office/officeart/2008/layout/VerticalCurvedList"/>
    <dgm:cxn modelId="{330ABEB0-1D46-4612-ACED-17DF0BF15498}" type="presParOf" srcId="{E8D8E144-51C5-41BF-BB6D-FA6BEE3B2BDF}" destId="{43680092-70C4-471E-80E6-CB1AA606F368}" srcOrd="2" destOrd="0" presId="urn:microsoft.com/office/officeart/2008/layout/VerticalCurvedList"/>
    <dgm:cxn modelId="{F1DBBBE3-6C0E-4D32-AB0D-FA36DEF692B9}" type="presParOf" srcId="{E8D8E144-51C5-41BF-BB6D-FA6BEE3B2BDF}" destId="{08BB2954-A9F1-48B2-96D8-A51EE570B3A4}" srcOrd="3" destOrd="0" presId="urn:microsoft.com/office/officeart/2008/layout/VerticalCurvedList"/>
    <dgm:cxn modelId="{561DBBD3-1C22-4C4E-B055-53652BC9FD11}" type="presParOf" srcId="{0AB24BA7-7A52-45FB-8A81-90EA9FC93262}" destId="{E43F5C7A-509C-478E-BFD8-CC98BA76FBE7}" srcOrd="1" destOrd="0" presId="urn:microsoft.com/office/officeart/2008/layout/VerticalCurvedList"/>
    <dgm:cxn modelId="{042CE916-29BF-426F-B98D-390726D46825}" type="presParOf" srcId="{0AB24BA7-7A52-45FB-8A81-90EA9FC93262}" destId="{1374707F-5A7B-496E-AFD0-604F50B89C52}" srcOrd="2" destOrd="0" presId="urn:microsoft.com/office/officeart/2008/layout/VerticalCurvedList"/>
    <dgm:cxn modelId="{1736648C-971C-40EF-98CE-D149204912DA}" type="presParOf" srcId="{1374707F-5A7B-496E-AFD0-604F50B89C52}" destId="{EE0B9F50-6859-4169-99FE-C694DC213187}" srcOrd="0" destOrd="0" presId="urn:microsoft.com/office/officeart/2008/layout/VerticalCurvedList"/>
    <dgm:cxn modelId="{6EE604DD-5833-4841-9C69-F6CA0AD9F859}" type="presParOf" srcId="{0AB24BA7-7A52-45FB-8A81-90EA9FC93262}" destId="{846EE3BB-CABE-4A86-93E1-836F34605BDF}" srcOrd="3" destOrd="0" presId="urn:microsoft.com/office/officeart/2008/layout/VerticalCurvedList"/>
    <dgm:cxn modelId="{64F69E7A-EA14-4D29-A0FE-E4709D50C908}" type="presParOf" srcId="{0AB24BA7-7A52-45FB-8A81-90EA9FC93262}" destId="{1FC4FED5-E576-43D1-B9D6-5CD757616F81}" srcOrd="4" destOrd="0" presId="urn:microsoft.com/office/officeart/2008/layout/VerticalCurvedList"/>
    <dgm:cxn modelId="{86A8C206-CD9B-4418-80F3-C7AA2EED290B}" type="presParOf" srcId="{1FC4FED5-E576-43D1-B9D6-5CD757616F81}" destId="{44A1B086-78AB-48E5-9968-CDD528DF6300}" srcOrd="0" destOrd="0" presId="urn:microsoft.com/office/officeart/2008/layout/VerticalCurvedList"/>
    <dgm:cxn modelId="{E0C3105F-E2C1-48FA-ACAA-C83C3D0973D1}" type="presParOf" srcId="{0AB24BA7-7A52-45FB-8A81-90EA9FC93262}" destId="{C2B6A64E-D9F7-4800-831E-DA718F61A587}" srcOrd="5" destOrd="0" presId="urn:microsoft.com/office/officeart/2008/layout/VerticalCurvedList"/>
    <dgm:cxn modelId="{916B4844-6043-41EC-9CE5-C70489A041ED}" type="presParOf" srcId="{0AB24BA7-7A52-45FB-8A81-90EA9FC93262}" destId="{15705D29-083F-4ECF-8B87-2FD73CDF25C0}" srcOrd="6" destOrd="0" presId="urn:microsoft.com/office/officeart/2008/layout/VerticalCurvedList"/>
    <dgm:cxn modelId="{9C2156B1-20A2-414E-B51A-D56609AC2733}" type="presParOf" srcId="{15705D29-083F-4ECF-8B87-2FD73CDF25C0}" destId="{7D57176A-E632-4287-BE3C-17028B0BBB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E7713-2A5E-4B3F-9888-B58496EDA853}">
      <dsp:nvSpPr>
        <dsp:cNvPr id="0" name=""/>
        <dsp:cNvSpPr/>
      </dsp:nvSpPr>
      <dsp:spPr>
        <a:xfrm>
          <a:off x="7664" y="386811"/>
          <a:ext cx="3310233" cy="2471019"/>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Red de organizaciones que están involucradas a través de uniones de todos los procesos y actividades que producen valor para los clientes finales</a:t>
          </a:r>
          <a:endParaRPr lang="es-EC" sz="2000" kern="1200" dirty="0"/>
        </a:p>
      </dsp:txBody>
      <dsp:txXfrm>
        <a:off x="65563" y="444710"/>
        <a:ext cx="3194435" cy="2413120"/>
      </dsp:txXfrm>
    </dsp:sp>
    <dsp:sp modelId="{E66519ED-8BC1-4C9D-883B-2E7533E572E6}">
      <dsp:nvSpPr>
        <dsp:cNvPr id="0" name=""/>
        <dsp:cNvSpPr/>
      </dsp:nvSpPr>
      <dsp:spPr>
        <a:xfrm>
          <a:off x="7664" y="2857831"/>
          <a:ext cx="3310233" cy="1062538"/>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effectLst>
                <a:outerShdw blurRad="38100" dist="38100" dir="2700000" algn="tl">
                  <a:srgbClr val="000000">
                    <a:alpha val="43137"/>
                  </a:srgbClr>
                </a:outerShdw>
              </a:effectLst>
            </a:rPr>
            <a:t>TEORIA CADENA DE SUMINISTROS</a:t>
          </a:r>
          <a:endParaRPr lang="es-EC" sz="2100" kern="1200" dirty="0">
            <a:solidFill>
              <a:schemeClr val="tx1"/>
            </a:solidFill>
            <a:effectLst>
              <a:outerShdw blurRad="38100" dist="38100" dir="2700000" algn="tl">
                <a:srgbClr val="000000">
                  <a:alpha val="43137"/>
                </a:srgbClr>
              </a:outerShdw>
            </a:effectLst>
          </a:endParaRPr>
        </a:p>
      </dsp:txBody>
      <dsp:txXfrm>
        <a:off x="7664" y="2857831"/>
        <a:ext cx="2331150" cy="1062538"/>
      </dsp:txXfrm>
    </dsp:sp>
    <dsp:sp modelId="{71043539-E54C-4FCA-B87C-F92BE5CFE18D}">
      <dsp:nvSpPr>
        <dsp:cNvPr id="0" name=""/>
        <dsp:cNvSpPr/>
      </dsp:nvSpPr>
      <dsp:spPr>
        <a:xfrm>
          <a:off x="2389924" y="3015970"/>
          <a:ext cx="1158581" cy="1158581"/>
        </a:xfrm>
        <a:prstGeom prst="ellipse">
          <a:avLst/>
        </a:prstGeom>
        <a:blipFill rotWithShape="1">
          <a:blip xmlns:r="http://schemas.openxmlformats.org/officeDocument/2006/relationships" r:embed="rId1"/>
          <a:stretch>
            <a:fillRect/>
          </a:stretch>
        </a:blip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D156773-F48C-4726-98E2-847DC006B23A}">
      <dsp:nvSpPr>
        <dsp:cNvPr id="0" name=""/>
        <dsp:cNvSpPr/>
      </dsp:nvSpPr>
      <dsp:spPr>
        <a:xfrm>
          <a:off x="3916169" y="349888"/>
          <a:ext cx="3310233" cy="2656766"/>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5">
              <a:hueOff val="8842340"/>
              <a:satOff val="-35925"/>
              <a:lumOff val="-79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Sistema como un todo planteada por  Eliyahu Goldratte,  se basa en aumentar 	ganancias de productividad mediante la identificación de cuellos de botella que impiden el progreso de la empresa.</a:t>
          </a:r>
          <a:endParaRPr lang="es-EC" sz="2000" kern="1200" dirty="0"/>
        </a:p>
      </dsp:txBody>
      <dsp:txXfrm>
        <a:off x="3978420" y="412139"/>
        <a:ext cx="3185731" cy="2594515"/>
      </dsp:txXfrm>
    </dsp:sp>
    <dsp:sp modelId="{644CABC6-6629-46EA-9D55-BB800E3756E2}">
      <dsp:nvSpPr>
        <dsp:cNvPr id="0" name=""/>
        <dsp:cNvSpPr/>
      </dsp:nvSpPr>
      <dsp:spPr>
        <a:xfrm>
          <a:off x="3931231" y="2904268"/>
          <a:ext cx="3310233" cy="1062538"/>
        </a:xfrm>
        <a:prstGeom prst="rect">
          <a:avLst/>
        </a:prstGeom>
        <a:solidFill>
          <a:schemeClr val="accent5">
            <a:hueOff val="8842340"/>
            <a:satOff val="-35925"/>
            <a:lumOff val="-7941"/>
            <a:alphaOff val="0"/>
          </a:schemeClr>
        </a:solidFill>
        <a:ln w="11429" cap="flat" cmpd="sng" algn="ctr">
          <a:solidFill>
            <a:schemeClr val="accent5">
              <a:hueOff val="8842340"/>
              <a:satOff val="-35925"/>
              <a:lumOff val="-7941"/>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effectLst>
                <a:outerShdw blurRad="38100" dist="38100" dir="2700000" algn="tl">
                  <a:srgbClr val="000000">
                    <a:alpha val="43137"/>
                  </a:srgbClr>
                </a:outerShdw>
              </a:effectLst>
            </a:rPr>
            <a:t>TEORIA DE RESTRICCIONES</a:t>
          </a:r>
          <a:endParaRPr lang="es-EC" sz="2100" kern="1200" dirty="0">
            <a:solidFill>
              <a:schemeClr val="tx1"/>
            </a:solidFill>
            <a:effectLst>
              <a:outerShdw blurRad="38100" dist="38100" dir="2700000" algn="tl">
                <a:srgbClr val="000000">
                  <a:alpha val="43137"/>
                </a:srgbClr>
              </a:outerShdw>
            </a:effectLst>
          </a:endParaRPr>
        </a:p>
      </dsp:txBody>
      <dsp:txXfrm>
        <a:off x="3931231" y="2904268"/>
        <a:ext cx="2331150" cy="1062538"/>
      </dsp:txXfrm>
    </dsp:sp>
    <dsp:sp modelId="{824A75B3-6303-46D3-A0C5-3A9A80A3FB8D}">
      <dsp:nvSpPr>
        <dsp:cNvPr id="0" name=""/>
        <dsp:cNvSpPr/>
      </dsp:nvSpPr>
      <dsp:spPr>
        <a:xfrm>
          <a:off x="6302860" y="3073042"/>
          <a:ext cx="1158581" cy="1158581"/>
        </a:xfrm>
        <a:prstGeom prst="ellipse">
          <a:avLst/>
        </a:prstGeom>
        <a:blipFill rotWithShape="1">
          <a:blip xmlns:r="http://schemas.openxmlformats.org/officeDocument/2006/relationships" r:embed="rId2"/>
          <a:stretch>
            <a:fillRect/>
          </a:stretch>
        </a:blip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1E38BCE-D254-43E9-B353-80FD5FBBAAF3}">
      <dsp:nvSpPr>
        <dsp:cNvPr id="0" name=""/>
        <dsp:cNvSpPr/>
      </dsp:nvSpPr>
      <dsp:spPr>
        <a:xfrm>
          <a:off x="7748474" y="386811"/>
          <a:ext cx="3310233" cy="2471019"/>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5">
              <a:hueOff val="17684680"/>
              <a:satOff val="-71851"/>
              <a:lumOff val="-158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Se basa en la calidad de servicio y el tiempo de espera de un determinado recurso.</a:t>
          </a:r>
          <a:endParaRPr lang="es-EC" sz="2000" kern="1200" dirty="0"/>
        </a:p>
      </dsp:txBody>
      <dsp:txXfrm>
        <a:off x="7806373" y="444710"/>
        <a:ext cx="3194435" cy="2413120"/>
      </dsp:txXfrm>
    </dsp:sp>
    <dsp:sp modelId="{CA3BAE2C-F26B-4467-BA21-D56C1C68E7A2}">
      <dsp:nvSpPr>
        <dsp:cNvPr id="0" name=""/>
        <dsp:cNvSpPr/>
      </dsp:nvSpPr>
      <dsp:spPr>
        <a:xfrm>
          <a:off x="7748474" y="2857831"/>
          <a:ext cx="3310233" cy="1062538"/>
        </a:xfrm>
        <a:prstGeom prst="rect">
          <a:avLst/>
        </a:prstGeom>
        <a:solidFill>
          <a:schemeClr val="accent5">
            <a:hueOff val="17684680"/>
            <a:satOff val="-71851"/>
            <a:lumOff val="-15882"/>
            <a:alphaOff val="0"/>
          </a:schemeClr>
        </a:solidFill>
        <a:ln w="11429" cap="flat" cmpd="sng" algn="ctr">
          <a:solidFill>
            <a:schemeClr val="accent5">
              <a:hueOff val="17684680"/>
              <a:satOff val="-71851"/>
              <a:lumOff val="-15882"/>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effectLst>
                <a:outerShdw blurRad="38100" dist="38100" dir="2700000" algn="tl">
                  <a:srgbClr val="000000">
                    <a:alpha val="43137"/>
                  </a:srgbClr>
                </a:outerShdw>
              </a:effectLst>
            </a:rPr>
            <a:t>TEORIA DE COLAS</a:t>
          </a:r>
          <a:endParaRPr lang="es-EC" sz="2100" kern="1200" dirty="0">
            <a:solidFill>
              <a:schemeClr val="tx1"/>
            </a:solidFill>
            <a:effectLst>
              <a:outerShdw blurRad="38100" dist="38100" dir="2700000" algn="tl">
                <a:srgbClr val="000000">
                  <a:alpha val="43137"/>
                </a:srgbClr>
              </a:outerShdw>
            </a:effectLst>
          </a:endParaRPr>
        </a:p>
      </dsp:txBody>
      <dsp:txXfrm>
        <a:off x="7748474" y="2857831"/>
        <a:ext cx="2331150" cy="1062538"/>
      </dsp:txXfrm>
    </dsp:sp>
    <dsp:sp modelId="{C22D9870-6A7D-4474-9241-BD55C9D17374}">
      <dsp:nvSpPr>
        <dsp:cNvPr id="0" name=""/>
        <dsp:cNvSpPr/>
      </dsp:nvSpPr>
      <dsp:spPr>
        <a:xfrm>
          <a:off x="10173265" y="3026606"/>
          <a:ext cx="1158581" cy="1158581"/>
        </a:xfrm>
        <a:prstGeom prst="ellipse">
          <a:avLst/>
        </a:prstGeom>
        <a:blipFill rotWithShape="1">
          <a:blip xmlns:r="http://schemas.openxmlformats.org/officeDocument/2006/relationships" r:embed="rId3"/>
          <a:stretch>
            <a:fillRect/>
          </a:stretch>
        </a:blip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A843-1F8A-459B-B2DE-416209816097}">
      <dsp:nvSpPr>
        <dsp:cNvPr id="0" name=""/>
        <dsp:cNvSpPr/>
      </dsp:nvSpPr>
      <dsp:spPr>
        <a:xfrm>
          <a:off x="7727" y="828324"/>
          <a:ext cx="3337575" cy="2491429"/>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Realizar auditoria interna de procesos para identificar cuellos de botella.</a:t>
          </a:r>
          <a:endParaRPr lang="es-EC" sz="1700" kern="1200" dirty="0"/>
        </a:p>
        <a:p>
          <a:pPr marL="171450" lvl="1" indent="-171450" algn="just" defTabSz="755650">
            <a:lnSpc>
              <a:spcPct val="90000"/>
            </a:lnSpc>
            <a:spcBef>
              <a:spcPct val="0"/>
            </a:spcBef>
            <a:spcAft>
              <a:spcPct val="15000"/>
            </a:spcAft>
            <a:buChar char="••"/>
          </a:pPr>
          <a:r>
            <a:rPr lang="es-EC" sz="1700" kern="1200" dirty="0" smtClean="0"/>
            <a:t>Rediseñar procesos enfocándose a la realidad de las Pymes.</a:t>
          </a:r>
          <a:endParaRPr lang="es-EC" sz="1700" kern="1200" dirty="0"/>
        </a:p>
        <a:p>
          <a:pPr marL="171450" lvl="1" indent="-171450" algn="just" defTabSz="755650">
            <a:lnSpc>
              <a:spcPct val="90000"/>
            </a:lnSpc>
            <a:spcBef>
              <a:spcPct val="0"/>
            </a:spcBef>
            <a:spcAft>
              <a:spcPct val="15000"/>
            </a:spcAft>
            <a:buChar char="••"/>
          </a:pPr>
          <a:r>
            <a:rPr lang="es-EC" sz="1700" kern="1200" dirty="0" smtClean="0"/>
            <a:t>Reajustar los manuales de procedimiento.</a:t>
          </a:r>
          <a:endParaRPr lang="es-EC" sz="17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a:off x="66104" y="886701"/>
        <a:ext cx="3220821" cy="2433052"/>
      </dsp:txXfrm>
    </dsp:sp>
    <dsp:sp modelId="{3D99670C-5B8B-4817-A385-BAB3F3D3B216}">
      <dsp:nvSpPr>
        <dsp:cNvPr id="0" name=""/>
        <dsp:cNvSpPr/>
      </dsp:nvSpPr>
      <dsp:spPr>
        <a:xfrm>
          <a:off x="7727" y="3319754"/>
          <a:ext cx="3337575" cy="107131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effectLst>
                <a:outerShdw blurRad="38100" dist="38100" dir="2700000" algn="tl">
                  <a:srgbClr val="000000">
                    <a:alpha val="43137"/>
                  </a:srgbClr>
                </a:outerShdw>
              </a:effectLst>
            </a:rPr>
            <a:t>Errada aplicación de manuales de procedimientos</a:t>
          </a:r>
          <a:endParaRPr lang="es-EC" sz="2200" kern="1200" dirty="0">
            <a:solidFill>
              <a:schemeClr val="tx1"/>
            </a:solidFill>
            <a:effectLst>
              <a:outerShdw blurRad="38100" dist="38100" dir="2700000" algn="tl">
                <a:srgbClr val="000000">
                  <a:alpha val="43137"/>
                </a:srgbClr>
              </a:outerShdw>
            </a:effectLst>
          </a:endParaRPr>
        </a:p>
      </dsp:txBody>
      <dsp:txXfrm>
        <a:off x="7727" y="3319754"/>
        <a:ext cx="2350405" cy="1071314"/>
      </dsp:txXfrm>
    </dsp:sp>
    <dsp:sp modelId="{1D381724-B59A-42CB-9396-4108CF7E083F}">
      <dsp:nvSpPr>
        <dsp:cNvPr id="0" name=""/>
        <dsp:cNvSpPr/>
      </dsp:nvSpPr>
      <dsp:spPr>
        <a:xfrm>
          <a:off x="2452547" y="3489922"/>
          <a:ext cx="1168151" cy="1168151"/>
        </a:xfrm>
        <a:prstGeom prst="ellipse">
          <a:avLst/>
        </a:prstGeom>
        <a:blipFill rotWithShape="1">
          <a:blip xmlns:r="http://schemas.openxmlformats.org/officeDocument/2006/relationships" r:embed="rId1"/>
          <a:stretch>
            <a:fillRect/>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380DB46-F45A-4B05-95BA-A28BF75C9022}">
      <dsp:nvSpPr>
        <dsp:cNvPr id="0" name=""/>
        <dsp:cNvSpPr/>
      </dsp:nvSpPr>
      <dsp:spPr>
        <a:xfrm>
          <a:off x="3910101" y="583541"/>
          <a:ext cx="3337575" cy="3300447"/>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Priorizar proveedores por volumen de venta, dando más atención a los que generen incremento  de ventas.</a:t>
          </a:r>
          <a:endParaRPr lang="es-EC" sz="1600" kern="1200" dirty="0"/>
        </a:p>
        <a:p>
          <a:pPr marL="171450" lvl="1" indent="-171450" algn="just" defTabSz="711200">
            <a:lnSpc>
              <a:spcPct val="90000"/>
            </a:lnSpc>
            <a:spcBef>
              <a:spcPct val="0"/>
            </a:spcBef>
            <a:spcAft>
              <a:spcPct val="15000"/>
            </a:spcAft>
            <a:buChar char="••"/>
          </a:pPr>
          <a:r>
            <a:rPr lang="es-EC" sz="1600" kern="1200" dirty="0" smtClean="0"/>
            <a:t>Construir portafolio estratégico de proveedores locales y externos para la adquisición de productos.</a:t>
          </a:r>
          <a:endParaRPr lang="es-EC" sz="1600" kern="1200" dirty="0"/>
        </a:p>
        <a:p>
          <a:pPr marL="171450" lvl="1" indent="-171450" algn="just" defTabSz="711200">
            <a:lnSpc>
              <a:spcPct val="90000"/>
            </a:lnSpc>
            <a:spcBef>
              <a:spcPct val="0"/>
            </a:spcBef>
            <a:spcAft>
              <a:spcPct val="15000"/>
            </a:spcAft>
            <a:buChar char="••"/>
          </a:pPr>
          <a:r>
            <a:rPr lang="es-EC" sz="1600" kern="1200" dirty="0" smtClean="0"/>
            <a:t>Construir alianzas estratégicas  de exclusividad para la comercialización de productos estrella.</a:t>
          </a:r>
          <a:endParaRPr lang="es-EC" sz="1600" kern="1200" dirty="0"/>
        </a:p>
      </dsp:txBody>
      <dsp:txXfrm>
        <a:off x="3987434" y="660874"/>
        <a:ext cx="3182909" cy="3223114"/>
      </dsp:txXfrm>
    </dsp:sp>
    <dsp:sp modelId="{672DE3E7-FAF8-4DE1-952D-03D6AE1A4B1A}">
      <dsp:nvSpPr>
        <dsp:cNvPr id="0" name=""/>
        <dsp:cNvSpPr/>
      </dsp:nvSpPr>
      <dsp:spPr>
        <a:xfrm>
          <a:off x="3910101" y="3681420"/>
          <a:ext cx="3337575" cy="752491"/>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effectLst>
                <a:outerShdw blurRad="38100" dist="38100" dir="2700000" algn="tl">
                  <a:srgbClr val="000000">
                    <a:alpha val="43137"/>
                  </a:srgbClr>
                </a:outerShdw>
              </a:effectLst>
            </a:rPr>
            <a:t>Limitado número de proveedores</a:t>
          </a:r>
          <a:endParaRPr lang="es-EC" sz="2200" kern="1200" dirty="0">
            <a:solidFill>
              <a:schemeClr val="tx1"/>
            </a:solidFill>
            <a:effectLst>
              <a:outerShdw blurRad="38100" dist="38100" dir="2700000" algn="tl">
                <a:srgbClr val="000000">
                  <a:alpha val="43137"/>
                </a:srgbClr>
              </a:outerShdw>
            </a:effectLst>
          </a:endParaRPr>
        </a:p>
      </dsp:txBody>
      <dsp:txXfrm>
        <a:off x="3910101" y="3681420"/>
        <a:ext cx="2350405" cy="752491"/>
      </dsp:txXfrm>
    </dsp:sp>
    <dsp:sp modelId="{428F4591-9928-4C78-91D8-BD28070D489F}">
      <dsp:nvSpPr>
        <dsp:cNvPr id="0" name=""/>
        <dsp:cNvSpPr/>
      </dsp:nvSpPr>
      <dsp:spPr>
        <a:xfrm>
          <a:off x="6354921" y="3692177"/>
          <a:ext cx="1168151" cy="1168151"/>
        </a:xfrm>
        <a:prstGeom prst="ellipse">
          <a:avLst/>
        </a:prstGeom>
        <a:blipFill rotWithShape="1">
          <a:blip xmlns:r="http://schemas.openxmlformats.org/officeDocument/2006/relationships" r:embed="rId2"/>
          <a:stretch>
            <a:fillRect/>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0DE7A16-38BE-43B4-AF32-585CF7BACE53}">
      <dsp:nvSpPr>
        <dsp:cNvPr id="0" name=""/>
        <dsp:cNvSpPr/>
      </dsp:nvSpPr>
      <dsp:spPr>
        <a:xfrm>
          <a:off x="7812475" y="732535"/>
          <a:ext cx="3337575" cy="2874586"/>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Optimizar diseño de Lay Out conforme a las necesidades de distribución, requisitos técnicos y normas de seguridad para el manejo de los productos.</a:t>
          </a:r>
          <a:endParaRPr lang="es-EC" sz="1600" kern="1200" dirty="0"/>
        </a:p>
        <a:p>
          <a:pPr marL="171450" lvl="1" indent="-171450" algn="just" defTabSz="711200">
            <a:lnSpc>
              <a:spcPct val="90000"/>
            </a:lnSpc>
            <a:spcBef>
              <a:spcPct val="0"/>
            </a:spcBef>
            <a:spcAft>
              <a:spcPct val="15000"/>
            </a:spcAft>
            <a:buChar char="••"/>
          </a:pPr>
          <a:r>
            <a:rPr lang="es-EC" sz="1600" kern="1200" dirty="0" smtClean="0"/>
            <a:t>Implementar herramientas  tecnológicas  actualizadas de inventario para evitar caducidad de los productos elaborados y en proceso.</a:t>
          </a:r>
          <a:endParaRPr lang="es-EC" sz="1600" kern="1200" dirty="0"/>
        </a:p>
        <a:p>
          <a:pPr marL="171450" lvl="1" indent="-171450" algn="just" defTabSz="711200">
            <a:lnSpc>
              <a:spcPct val="90000"/>
            </a:lnSpc>
            <a:spcBef>
              <a:spcPct val="0"/>
            </a:spcBef>
            <a:spcAft>
              <a:spcPct val="15000"/>
            </a:spcAft>
            <a:buChar char="••"/>
          </a:pPr>
          <a:endParaRPr lang="es-EC" sz="1600" kern="1200" dirty="0"/>
        </a:p>
      </dsp:txBody>
      <dsp:txXfrm>
        <a:off x="7879830" y="799890"/>
        <a:ext cx="3202865" cy="2807231"/>
      </dsp:txXfrm>
    </dsp:sp>
    <dsp:sp modelId="{A2A4E194-088D-4F68-8793-A1CFB51A0161}">
      <dsp:nvSpPr>
        <dsp:cNvPr id="0" name=""/>
        <dsp:cNvSpPr/>
      </dsp:nvSpPr>
      <dsp:spPr>
        <a:xfrm>
          <a:off x="7812475" y="3415543"/>
          <a:ext cx="3337575" cy="107131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effectLst>
                <a:outerShdw blurRad="38100" dist="38100" dir="2700000" algn="tl">
                  <a:srgbClr val="000000">
                    <a:alpha val="43137"/>
                  </a:srgbClr>
                </a:outerShdw>
              </a:effectLst>
            </a:rPr>
            <a:t>Falta de espacio físico para bodegaje</a:t>
          </a:r>
          <a:r>
            <a:rPr lang="es-EC" sz="2200" kern="1200" dirty="0" smtClean="0">
              <a:solidFill>
                <a:schemeClr val="tx1"/>
              </a:solidFill>
            </a:rPr>
            <a:t>.</a:t>
          </a:r>
          <a:endParaRPr lang="es-EC" sz="2200" kern="1200" dirty="0">
            <a:solidFill>
              <a:schemeClr val="tx1"/>
            </a:solidFill>
          </a:endParaRPr>
        </a:p>
      </dsp:txBody>
      <dsp:txXfrm>
        <a:off x="7812475" y="3415543"/>
        <a:ext cx="2350405" cy="1071314"/>
      </dsp:txXfrm>
    </dsp:sp>
    <dsp:sp modelId="{A2DE7B81-A631-438E-B635-B5F566E75848}">
      <dsp:nvSpPr>
        <dsp:cNvPr id="0" name=""/>
        <dsp:cNvSpPr/>
      </dsp:nvSpPr>
      <dsp:spPr>
        <a:xfrm>
          <a:off x="10257295" y="3585712"/>
          <a:ext cx="1168151" cy="1168151"/>
        </a:xfrm>
        <a:prstGeom prst="ellipse">
          <a:avLst/>
        </a:prstGeom>
        <a:blipFill rotWithShape="1">
          <a:blip xmlns:r="http://schemas.openxmlformats.org/officeDocument/2006/relationships" r:embed="rId3"/>
          <a:stretch>
            <a:fillRect/>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8E998-8EEC-4B6B-A457-0555EF76AB7F}">
      <dsp:nvSpPr>
        <dsp:cNvPr id="0" name=""/>
        <dsp:cNvSpPr/>
      </dsp:nvSpPr>
      <dsp:spPr>
        <a:xfrm>
          <a:off x="0" y="200517"/>
          <a:ext cx="11334749" cy="589004"/>
        </a:xfrm>
        <a:prstGeom prst="rect">
          <a:avLst/>
        </a:prstGeom>
        <a:solidFill>
          <a:schemeClr val="accent2">
            <a:shade val="8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CONCLUSIONES</a:t>
          </a:r>
          <a:endParaRPr lang="es-EC" sz="3200" b="1" kern="1200" dirty="0"/>
        </a:p>
      </dsp:txBody>
      <dsp:txXfrm>
        <a:off x="0" y="200517"/>
        <a:ext cx="11334749" cy="589004"/>
      </dsp:txXfrm>
    </dsp:sp>
    <dsp:sp modelId="{6817A315-794E-429C-A08E-AE2BCC4A999F}">
      <dsp:nvSpPr>
        <dsp:cNvPr id="0" name=""/>
        <dsp:cNvSpPr/>
      </dsp:nvSpPr>
      <dsp:spPr>
        <a:xfrm>
          <a:off x="0" y="1519154"/>
          <a:ext cx="2833687" cy="3841330"/>
        </a:xfrm>
        <a:prstGeom prst="rect">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265113" lvl="0" indent="-265113" algn="just" defTabSz="711200">
            <a:lnSpc>
              <a:spcPct val="90000"/>
            </a:lnSpc>
            <a:spcBef>
              <a:spcPct val="0"/>
            </a:spcBef>
            <a:spcAft>
              <a:spcPct val="35000"/>
            </a:spcAft>
          </a:pPr>
          <a:r>
            <a:rPr lang="es-EC" sz="1600" b="1" kern="1200" dirty="0" smtClean="0"/>
            <a:t>Optimización de Procesos</a:t>
          </a:r>
          <a:r>
            <a:rPr lang="es-EC" sz="1600" kern="1200" dirty="0" smtClean="0"/>
            <a:t>: superioridad tecnológica, localización preferencial, calidad de sus productos y recursos humano. Además de buena disponibilidad de producto a consumidores .</a:t>
          </a:r>
        </a:p>
        <a:p>
          <a:pPr lvl="0" algn="just" defTabSz="711200">
            <a:lnSpc>
              <a:spcPct val="90000"/>
            </a:lnSpc>
            <a:spcBef>
              <a:spcPct val="0"/>
            </a:spcBef>
            <a:spcAft>
              <a:spcPct val="35000"/>
            </a:spcAft>
          </a:pPr>
          <a:endParaRPr lang="es-EC" sz="1600" kern="1200" dirty="0" smtClean="0"/>
        </a:p>
        <a:p>
          <a:pPr lvl="0" algn="just" defTabSz="711200">
            <a:lnSpc>
              <a:spcPct val="90000"/>
            </a:lnSpc>
            <a:spcBef>
              <a:spcPct val="0"/>
            </a:spcBef>
            <a:spcAft>
              <a:spcPct val="35000"/>
            </a:spcAft>
          </a:pPr>
          <a:r>
            <a:rPr lang="es-EC" sz="1600" kern="1200" dirty="0" smtClean="0"/>
            <a:t>La velocidad de llegada al mercado, la rapidez de respuesta a los pedidos de los clientes, se convierte entonces en una herramienta indispensable para crear valor y competitividad.</a:t>
          </a:r>
          <a:endParaRPr lang="es-EC" sz="1600" kern="1200" dirty="0"/>
        </a:p>
      </dsp:txBody>
      <dsp:txXfrm>
        <a:off x="0" y="1519154"/>
        <a:ext cx="2833687" cy="3841330"/>
      </dsp:txXfrm>
    </dsp:sp>
    <dsp:sp modelId="{D5B247FB-3C29-404B-B2A3-5BBE9DD786B4}">
      <dsp:nvSpPr>
        <dsp:cNvPr id="0" name=""/>
        <dsp:cNvSpPr/>
      </dsp:nvSpPr>
      <dsp:spPr>
        <a:xfrm>
          <a:off x="2833687" y="1519154"/>
          <a:ext cx="2833687" cy="3841330"/>
        </a:xfrm>
        <a:prstGeom prst="rect">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Enfoque en mercado: </a:t>
          </a:r>
          <a:r>
            <a:rPr lang="es-EC" sz="1600" b="0" kern="1200" dirty="0" smtClean="0"/>
            <a:t>A pesar de la recesión </a:t>
          </a:r>
          <a:r>
            <a:rPr lang="es-EC" sz="1600" kern="1200" dirty="0" smtClean="0"/>
            <a:t>económica por falta de liquidez en las constructoras, existe un potencial mercado, ya que deben cumplir con la normativa de uso de implementos de seguridad en el país.</a:t>
          </a:r>
        </a:p>
        <a:p>
          <a:pPr lvl="0" algn="just" defTabSz="711200">
            <a:lnSpc>
              <a:spcPct val="90000"/>
            </a:lnSpc>
            <a:spcBef>
              <a:spcPct val="0"/>
            </a:spcBef>
            <a:spcAft>
              <a:spcPct val="35000"/>
            </a:spcAft>
          </a:pPr>
          <a:endParaRPr lang="es-EC" sz="1600" kern="1200" dirty="0" smtClean="0"/>
        </a:p>
        <a:p>
          <a:pPr lvl="0" algn="just" defTabSz="711200">
            <a:lnSpc>
              <a:spcPct val="90000"/>
            </a:lnSpc>
            <a:spcBef>
              <a:spcPct val="0"/>
            </a:spcBef>
            <a:spcAft>
              <a:spcPct val="35000"/>
            </a:spcAft>
          </a:pPr>
          <a:r>
            <a:rPr lang="es-EC" sz="1600" kern="1200" dirty="0" smtClean="0"/>
            <a:t>Se espera crecimiento económico con preparación de alianzas estratégicas.</a:t>
          </a:r>
          <a:endParaRPr lang="es-EC" sz="1600" kern="1200" dirty="0"/>
        </a:p>
      </dsp:txBody>
      <dsp:txXfrm>
        <a:off x="2833687" y="1519154"/>
        <a:ext cx="2833687" cy="3841330"/>
      </dsp:txXfrm>
    </dsp:sp>
    <dsp:sp modelId="{6818F5D7-0B59-487A-878D-501246E62458}">
      <dsp:nvSpPr>
        <dsp:cNvPr id="0" name=""/>
        <dsp:cNvSpPr/>
      </dsp:nvSpPr>
      <dsp:spPr>
        <a:xfrm>
          <a:off x="5667374" y="1519154"/>
          <a:ext cx="2833687" cy="3841330"/>
        </a:xfrm>
        <a:prstGeom prst="rect">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Gestión estratégica de proveedores</a:t>
          </a:r>
          <a:r>
            <a:rPr lang="es-EC" sz="1600" kern="1200" dirty="0" smtClean="0"/>
            <a:t>: con el desarrollo y selección adecuada de la base de proveedores se puede generar ventaja competitiva.</a:t>
          </a:r>
        </a:p>
        <a:p>
          <a:pPr lvl="0" algn="just" defTabSz="711200">
            <a:lnSpc>
              <a:spcPct val="90000"/>
            </a:lnSpc>
            <a:spcBef>
              <a:spcPct val="0"/>
            </a:spcBef>
            <a:spcAft>
              <a:spcPct val="35000"/>
            </a:spcAft>
          </a:pPr>
          <a:endParaRPr lang="es-EC" sz="1600" kern="1200" dirty="0" smtClean="0"/>
        </a:p>
        <a:p>
          <a:pPr lvl="0" algn="just" defTabSz="711200">
            <a:lnSpc>
              <a:spcPct val="90000"/>
            </a:lnSpc>
            <a:spcBef>
              <a:spcPct val="0"/>
            </a:spcBef>
            <a:spcAft>
              <a:spcPct val="35000"/>
            </a:spcAft>
          </a:pPr>
          <a:r>
            <a:rPr lang="es-EC" sz="1600" kern="1200" dirty="0" smtClean="0"/>
            <a:t>Las pymes necesitan trabajar en sus convenios y contratos para obtener mejores réditos de sus </a:t>
          </a:r>
          <a:r>
            <a:rPr lang="es-EC" sz="1600" kern="1200" dirty="0" err="1" smtClean="0"/>
            <a:t>stakeholders</a:t>
          </a:r>
          <a:r>
            <a:rPr lang="es-EC" sz="1600" kern="1200" dirty="0" smtClean="0"/>
            <a:t>.</a:t>
          </a:r>
        </a:p>
        <a:p>
          <a:pPr lvl="0" algn="just" defTabSz="711200">
            <a:lnSpc>
              <a:spcPct val="90000"/>
            </a:lnSpc>
            <a:spcBef>
              <a:spcPct val="0"/>
            </a:spcBef>
            <a:spcAft>
              <a:spcPct val="35000"/>
            </a:spcAft>
          </a:pPr>
          <a:r>
            <a:rPr lang="es-EC" sz="1600" kern="1200" dirty="0" smtClean="0"/>
            <a:t> </a:t>
          </a:r>
        </a:p>
      </dsp:txBody>
      <dsp:txXfrm>
        <a:off x="5667374" y="1519154"/>
        <a:ext cx="2833687" cy="3841330"/>
      </dsp:txXfrm>
    </dsp:sp>
    <dsp:sp modelId="{03032FF7-0FE2-41F2-ACBF-6F342760D90C}">
      <dsp:nvSpPr>
        <dsp:cNvPr id="0" name=""/>
        <dsp:cNvSpPr/>
      </dsp:nvSpPr>
      <dsp:spPr>
        <a:xfrm>
          <a:off x="8501061" y="1519154"/>
          <a:ext cx="2833687" cy="3841330"/>
        </a:xfrm>
        <a:prstGeom prst="rect">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Tecnificación en las Pymes: </a:t>
          </a:r>
          <a:r>
            <a:rPr lang="es-EC" sz="1600" kern="1200" dirty="0" smtClean="0"/>
            <a:t>mejorará el sistema de logística de distribución, para cumplir los procesos y alinearse al avance tecnológico. </a:t>
          </a:r>
        </a:p>
        <a:p>
          <a:pPr lvl="0" algn="just" defTabSz="711200">
            <a:lnSpc>
              <a:spcPct val="90000"/>
            </a:lnSpc>
            <a:spcBef>
              <a:spcPct val="0"/>
            </a:spcBef>
            <a:spcAft>
              <a:spcPct val="35000"/>
            </a:spcAft>
          </a:pPr>
          <a:endParaRPr lang="es-EC" sz="1600" kern="1200" dirty="0" smtClean="0"/>
        </a:p>
        <a:p>
          <a:pPr lvl="0" algn="just" defTabSz="711200">
            <a:lnSpc>
              <a:spcPct val="90000"/>
            </a:lnSpc>
            <a:spcBef>
              <a:spcPct val="0"/>
            </a:spcBef>
            <a:spcAft>
              <a:spcPct val="35000"/>
            </a:spcAft>
          </a:pPr>
          <a:r>
            <a:rPr lang="es-EC" sz="1600" kern="1200" dirty="0" smtClean="0"/>
            <a:t>Se debe invertir en mecanismos tecnológicos de administración como un ERP</a:t>
          </a:r>
          <a:r>
            <a:rPr lang="es-EC" sz="1600" i="1" kern="1200" dirty="0" smtClean="0"/>
            <a:t>,</a:t>
          </a:r>
          <a:r>
            <a:rPr lang="es-EC" sz="1600" kern="1200" dirty="0" smtClean="0"/>
            <a:t> lo que aumentaría el control de inventario y mejoraría los tiempos de entrega de pedidos y facturación.</a:t>
          </a:r>
          <a:endParaRPr lang="es-EC" sz="1600" kern="1200" dirty="0"/>
        </a:p>
      </dsp:txBody>
      <dsp:txXfrm>
        <a:off x="8501061" y="1519154"/>
        <a:ext cx="2833687" cy="3841330"/>
      </dsp:txXfrm>
    </dsp:sp>
    <dsp:sp modelId="{98154355-F3AA-4A26-9C22-95A239522A9E}">
      <dsp:nvSpPr>
        <dsp:cNvPr id="0" name=""/>
        <dsp:cNvSpPr/>
      </dsp:nvSpPr>
      <dsp:spPr>
        <a:xfrm>
          <a:off x="0" y="5360485"/>
          <a:ext cx="11334749" cy="426814"/>
        </a:xfrm>
        <a:prstGeom prst="rect">
          <a:avLst/>
        </a:prstGeom>
        <a:solidFill>
          <a:schemeClr val="accent2">
            <a:shade val="8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F9B84-0DE7-406E-BD1E-02EC4C21EFBB}">
      <dsp:nvSpPr>
        <dsp:cNvPr id="0" name=""/>
        <dsp:cNvSpPr/>
      </dsp:nvSpPr>
      <dsp:spPr>
        <a:xfrm>
          <a:off x="2322477" y="67876"/>
          <a:ext cx="2185437" cy="1512488"/>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9958811E-4A73-4F31-BD4D-22EB6D8B497E}">
      <dsp:nvSpPr>
        <dsp:cNvPr id="0" name=""/>
        <dsp:cNvSpPr/>
      </dsp:nvSpPr>
      <dsp:spPr>
        <a:xfrm>
          <a:off x="4864928" y="1827674"/>
          <a:ext cx="3791233" cy="234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MARCOS SINGER ,PATRICIO DONOSO Y ALAN SCHELLER-WOLF utilizaron las encuestas y entrevistas  que contribuyeron con datos acerca de variables tales como gestión organizacional, comercialización y competitividad , y llegaron a las conclusiones reales que; estas serian los pilares fundamentales por los cuales una organización sale a flote tanto en ganancias como en sostenibilidad en el tiempo.</a:t>
          </a:r>
          <a:endParaRPr lang="es-EC" sz="1500" kern="1200" dirty="0"/>
        </a:p>
      </dsp:txBody>
      <dsp:txXfrm>
        <a:off x="4864928" y="1827674"/>
        <a:ext cx="3791233" cy="2341778"/>
      </dsp:txXfrm>
    </dsp:sp>
    <dsp:sp modelId="{004FED42-4FBB-481B-B308-64257F52FE8B}">
      <dsp:nvSpPr>
        <dsp:cNvPr id="0" name=""/>
        <dsp:cNvSpPr/>
      </dsp:nvSpPr>
      <dsp:spPr>
        <a:xfrm>
          <a:off x="4530428" y="1493461"/>
          <a:ext cx="910506" cy="910742"/>
        </a:xfrm>
        <a:prstGeom prst="halfFrame">
          <a:avLst>
            <a:gd name="adj1" fmla="val 25770"/>
            <a:gd name="adj2" fmla="val 2577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F77096-B29C-45F1-ACE5-E79AAF7655A5}">
      <dsp:nvSpPr>
        <dsp:cNvPr id="0" name=""/>
        <dsp:cNvSpPr/>
      </dsp:nvSpPr>
      <dsp:spPr>
        <a:xfrm rot="5400000">
          <a:off x="8106409" y="1493579"/>
          <a:ext cx="910742" cy="910506"/>
        </a:xfrm>
        <a:prstGeom prst="halfFrame">
          <a:avLst>
            <a:gd name="adj1" fmla="val 25770"/>
            <a:gd name="adj2" fmla="val 2577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68E2CB-B808-4AC5-8947-78BFC396B566}">
      <dsp:nvSpPr>
        <dsp:cNvPr id="0" name=""/>
        <dsp:cNvSpPr/>
      </dsp:nvSpPr>
      <dsp:spPr>
        <a:xfrm rot="16200000">
          <a:off x="4530310" y="3593498"/>
          <a:ext cx="910742" cy="910506"/>
        </a:xfrm>
        <a:prstGeom prst="halfFrame">
          <a:avLst>
            <a:gd name="adj1" fmla="val 25770"/>
            <a:gd name="adj2" fmla="val 2577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77BC39-BA8F-4F1C-814F-1D71CE917286}">
      <dsp:nvSpPr>
        <dsp:cNvPr id="0" name=""/>
        <dsp:cNvSpPr/>
      </dsp:nvSpPr>
      <dsp:spPr>
        <a:xfrm rot="10800000">
          <a:off x="8106527" y="3593381"/>
          <a:ext cx="910506" cy="910742"/>
        </a:xfrm>
        <a:prstGeom prst="halfFrame">
          <a:avLst>
            <a:gd name="adj1" fmla="val 25770"/>
            <a:gd name="adj2" fmla="val 25770"/>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CA8BD-16C6-40A4-8637-A2CC8D7EB6BB}">
      <dsp:nvSpPr>
        <dsp:cNvPr id="0" name=""/>
        <dsp:cNvSpPr/>
      </dsp:nvSpPr>
      <dsp:spPr>
        <a:xfrm rot="5400000">
          <a:off x="-254680" y="256760"/>
          <a:ext cx="1697868" cy="1188507"/>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1</a:t>
          </a:r>
          <a:endParaRPr lang="es-EC" sz="3500" kern="1200" dirty="0"/>
        </a:p>
      </dsp:txBody>
      <dsp:txXfrm rot="-5400000">
        <a:off x="1" y="596334"/>
        <a:ext cx="1188507" cy="509361"/>
      </dsp:txXfrm>
    </dsp:sp>
    <dsp:sp modelId="{C2352440-7BFC-4A4B-8ECD-C25F4D2884B4}">
      <dsp:nvSpPr>
        <dsp:cNvPr id="0" name=""/>
        <dsp:cNvSpPr/>
      </dsp:nvSpPr>
      <dsp:spPr>
        <a:xfrm rot="5400000">
          <a:off x="5780465" y="-4589876"/>
          <a:ext cx="1103614" cy="10287529"/>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El 83% de las Pymes, cuentan con una estructura organizativa vertical, es decir cuenta en su mapa de procesos con procesos gobernantes, agregadores de valor y los de apoyo. Todos estos se encuentran alineados hacia los objetivos empresariales de atención oportuna al cliente, logrando de esta manera mantener una sinergia entre todas las áreas relacionadas a la atención al cliente. Si bien esto administrativamente es efectivo, los resultados dan cuenta que nuevamente la teoría de las restricciones no está siendo aplicada en su totalidad, porque no se evidencia que el valor agregado para el cliente sea generado a lo largo de la cadena logística.</a:t>
          </a:r>
          <a:endParaRPr lang="es-EC" sz="1300" kern="1200" dirty="0"/>
        </a:p>
      </dsp:txBody>
      <dsp:txXfrm rot="-5400000">
        <a:off x="1188508" y="55955"/>
        <a:ext cx="10233655" cy="995866"/>
      </dsp:txXfrm>
    </dsp:sp>
    <dsp:sp modelId="{DB20702C-F1E9-4B53-B15C-174B3002F08A}">
      <dsp:nvSpPr>
        <dsp:cNvPr id="0" name=""/>
        <dsp:cNvSpPr/>
      </dsp:nvSpPr>
      <dsp:spPr>
        <a:xfrm rot="5400000">
          <a:off x="-254680" y="1761596"/>
          <a:ext cx="1697868" cy="1188507"/>
        </a:xfrm>
        <a:prstGeom prst="chevron">
          <a:avLst/>
        </a:prstGeom>
        <a:solidFill>
          <a:schemeClr val="accent2">
            <a:hueOff val="1408927"/>
            <a:satOff val="-10081"/>
            <a:lumOff val="-589"/>
            <a:alphaOff val="0"/>
          </a:schemeClr>
        </a:solidFill>
        <a:ln w="11429" cap="flat" cmpd="sng" algn="ctr">
          <a:solidFill>
            <a:schemeClr val="accent2">
              <a:hueOff val="1408927"/>
              <a:satOff val="-10081"/>
              <a:lumOff val="-58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2</a:t>
          </a:r>
          <a:endParaRPr lang="es-EC" sz="3500" kern="1200" dirty="0"/>
        </a:p>
      </dsp:txBody>
      <dsp:txXfrm rot="-5400000">
        <a:off x="1" y="2101170"/>
        <a:ext cx="1188507" cy="509361"/>
      </dsp:txXfrm>
    </dsp:sp>
    <dsp:sp modelId="{B05D509F-8223-45D1-892B-CA562DD04928}">
      <dsp:nvSpPr>
        <dsp:cNvPr id="0" name=""/>
        <dsp:cNvSpPr/>
      </dsp:nvSpPr>
      <dsp:spPr>
        <a:xfrm rot="5400000">
          <a:off x="5780465" y="-3085041"/>
          <a:ext cx="1103614" cy="10287529"/>
        </a:xfrm>
        <a:prstGeom prst="round2SameRect">
          <a:avLst/>
        </a:prstGeom>
        <a:solidFill>
          <a:schemeClr val="lt1">
            <a:alpha val="90000"/>
            <a:hueOff val="0"/>
            <a:satOff val="0"/>
            <a:lumOff val="0"/>
            <a:alphaOff val="0"/>
          </a:schemeClr>
        </a:solidFill>
        <a:ln w="11429" cap="flat" cmpd="sng" algn="ctr">
          <a:solidFill>
            <a:schemeClr val="accent2">
              <a:hueOff val="1408927"/>
              <a:satOff val="-10081"/>
              <a:lumOff val="-58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Las empresas Pymes, muestran que en un 83% de las empresas cuentan de aplicación de los manuales de procedimientos; a pesar de la gran mayoría de la Pymes encuestadas cuentan con algún tipo de proceso a la gestión logística de distribución, no siempre son bien aplicados, por lo que sus ventas se ven perjudicadas.</a:t>
          </a:r>
          <a:endParaRPr lang="es-EC" sz="1300" kern="1200" dirty="0"/>
        </a:p>
      </dsp:txBody>
      <dsp:txXfrm rot="-5400000">
        <a:off x="1188508" y="1560790"/>
        <a:ext cx="10233655" cy="995866"/>
      </dsp:txXfrm>
    </dsp:sp>
    <dsp:sp modelId="{2F5C4A8A-1499-4431-811C-452DCA06D051}">
      <dsp:nvSpPr>
        <dsp:cNvPr id="0" name=""/>
        <dsp:cNvSpPr/>
      </dsp:nvSpPr>
      <dsp:spPr>
        <a:xfrm rot="5400000">
          <a:off x="-254680" y="3266431"/>
          <a:ext cx="1697868" cy="1188507"/>
        </a:xfrm>
        <a:prstGeom prst="chevron">
          <a:avLst/>
        </a:prstGeom>
        <a:solidFill>
          <a:schemeClr val="accent2">
            <a:hueOff val="2817853"/>
            <a:satOff val="-20162"/>
            <a:lumOff val="-1177"/>
            <a:alphaOff val="0"/>
          </a:schemeClr>
        </a:solidFill>
        <a:ln w="11429" cap="flat" cmpd="sng" algn="ctr">
          <a:solidFill>
            <a:schemeClr val="accent2">
              <a:hueOff val="2817853"/>
              <a:satOff val="-20162"/>
              <a:lumOff val="-1177"/>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3</a:t>
          </a:r>
          <a:endParaRPr lang="es-EC" sz="3500" kern="1200" dirty="0"/>
        </a:p>
      </dsp:txBody>
      <dsp:txXfrm rot="-5400000">
        <a:off x="1" y="3606005"/>
        <a:ext cx="1188507" cy="509361"/>
      </dsp:txXfrm>
    </dsp:sp>
    <dsp:sp modelId="{DE4E1931-F503-4F5F-8808-FB05A57FE67C}">
      <dsp:nvSpPr>
        <dsp:cNvPr id="0" name=""/>
        <dsp:cNvSpPr/>
      </dsp:nvSpPr>
      <dsp:spPr>
        <a:xfrm rot="5400000">
          <a:off x="5780465" y="-1580206"/>
          <a:ext cx="1103614" cy="10287529"/>
        </a:xfrm>
        <a:prstGeom prst="round2SameRect">
          <a:avLst/>
        </a:prstGeom>
        <a:solidFill>
          <a:schemeClr val="lt1">
            <a:alpha val="90000"/>
            <a:hueOff val="0"/>
            <a:satOff val="0"/>
            <a:lumOff val="0"/>
            <a:alphaOff val="0"/>
          </a:schemeClr>
        </a:solidFill>
        <a:ln w="11429" cap="flat" cmpd="sng" algn="ctr">
          <a:solidFill>
            <a:schemeClr val="accent2">
              <a:hueOff val="2817853"/>
              <a:satOff val="-20162"/>
              <a:lumOff val="-117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En cuanto al tipo de la infraestructura arrojó resultados  variados, siendo la más representativa el 50% con una infraestructura buena, frente a los demás porcentajes; creando un canal que permitirá generar mayores posibilidades de crecimiento e introducción hacía en cliente final del producto </a:t>
          </a:r>
          <a:endParaRPr lang="es-EC" sz="1300" kern="1200" dirty="0"/>
        </a:p>
      </dsp:txBody>
      <dsp:txXfrm rot="-5400000">
        <a:off x="1188508" y="3065625"/>
        <a:ext cx="10233655" cy="9958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55F51-7A67-46DD-B238-5FBEBA29F9D5}">
      <dsp:nvSpPr>
        <dsp:cNvPr id="0" name=""/>
        <dsp:cNvSpPr/>
      </dsp:nvSpPr>
      <dsp:spPr>
        <a:xfrm>
          <a:off x="4409586" y="1886579"/>
          <a:ext cx="1877777" cy="1830017"/>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s-EC" sz="1250" kern="1200" dirty="0" smtClean="0"/>
            <a:t>CADENA LOGISTICA DE DISTRIBUCIÓN</a:t>
          </a:r>
          <a:endParaRPr lang="es-EC" sz="1250" kern="1200" dirty="0"/>
        </a:p>
      </dsp:txBody>
      <dsp:txXfrm>
        <a:off x="4684580" y="2154579"/>
        <a:ext cx="1327789" cy="1294017"/>
      </dsp:txXfrm>
    </dsp:sp>
    <dsp:sp modelId="{97F9D301-0528-489D-933E-C8C31A3B1A30}">
      <dsp:nvSpPr>
        <dsp:cNvPr id="0" name=""/>
        <dsp:cNvSpPr/>
      </dsp:nvSpPr>
      <dsp:spPr>
        <a:xfrm rot="16329992">
          <a:off x="5326877" y="1524171"/>
          <a:ext cx="120734" cy="5052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5344302" y="1643318"/>
        <a:ext cx="84514" cy="303148"/>
      </dsp:txXfrm>
    </dsp:sp>
    <dsp:sp modelId="{E9B342C1-69BD-4B1E-B221-968DA9327903}">
      <dsp:nvSpPr>
        <dsp:cNvPr id="0" name=""/>
        <dsp:cNvSpPr/>
      </dsp:nvSpPr>
      <dsp:spPr>
        <a:xfrm>
          <a:off x="4469188" y="-146913"/>
          <a:ext cx="1913302" cy="1807051"/>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Comercialización</a:t>
          </a:r>
          <a:endParaRPr lang="es-EC" sz="1100" kern="1200" dirty="0"/>
        </a:p>
      </dsp:txBody>
      <dsp:txXfrm>
        <a:off x="4749385" y="117723"/>
        <a:ext cx="1352908" cy="1277779"/>
      </dsp:txXfrm>
    </dsp:sp>
    <dsp:sp modelId="{6C5D9F77-4302-409B-970E-22F79E1EA209}">
      <dsp:nvSpPr>
        <dsp:cNvPr id="0" name=""/>
        <dsp:cNvSpPr/>
      </dsp:nvSpPr>
      <dsp:spPr>
        <a:xfrm rot="1192305">
          <a:off x="6298216" y="2927036"/>
          <a:ext cx="192572" cy="505248"/>
        </a:xfrm>
        <a:prstGeom prst="rightArrow">
          <a:avLst>
            <a:gd name="adj1" fmla="val 60000"/>
            <a:gd name="adj2" fmla="val 50000"/>
          </a:avLst>
        </a:prstGeom>
        <a:solidFill>
          <a:schemeClr val="accent2">
            <a:hueOff val="1408927"/>
            <a:satOff val="-10081"/>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6299936" y="3018267"/>
        <a:ext cx="134800" cy="303148"/>
      </dsp:txXfrm>
    </dsp:sp>
    <dsp:sp modelId="{93F853BD-05C0-405C-ADF2-DEA07890774F}">
      <dsp:nvSpPr>
        <dsp:cNvPr id="0" name=""/>
        <dsp:cNvSpPr/>
      </dsp:nvSpPr>
      <dsp:spPr>
        <a:xfrm>
          <a:off x="6535656" y="2607460"/>
          <a:ext cx="1551068" cy="1807051"/>
        </a:xfrm>
        <a:prstGeom prst="ellipse">
          <a:avLst/>
        </a:prstGeom>
        <a:solidFill>
          <a:schemeClr val="accent2">
            <a:hueOff val="1408927"/>
            <a:satOff val="-10081"/>
            <a:lumOff val="-58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Competitividad</a:t>
          </a:r>
          <a:endParaRPr lang="es-EC" sz="1100" kern="1200" dirty="0"/>
        </a:p>
      </dsp:txBody>
      <dsp:txXfrm>
        <a:off x="6762805" y="2872096"/>
        <a:ext cx="1096770" cy="1277779"/>
      </dsp:txXfrm>
    </dsp:sp>
    <dsp:sp modelId="{AB37D607-6167-4EF4-8FAB-8B5AA7FCA8F2}">
      <dsp:nvSpPr>
        <dsp:cNvPr id="0" name=""/>
        <dsp:cNvSpPr/>
      </dsp:nvSpPr>
      <dsp:spPr>
        <a:xfrm rot="9683560">
          <a:off x="4193909" y="2904791"/>
          <a:ext cx="195384" cy="505248"/>
        </a:xfrm>
        <a:prstGeom prst="rightArrow">
          <a:avLst>
            <a:gd name="adj1" fmla="val 60000"/>
            <a:gd name="adj2" fmla="val 50000"/>
          </a:avLst>
        </a:prstGeom>
        <a:solidFill>
          <a:schemeClr val="accent2">
            <a:hueOff val="2817853"/>
            <a:satOff val="-2016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4250992" y="2996490"/>
        <a:ext cx="136769" cy="303148"/>
      </dsp:txXfrm>
    </dsp:sp>
    <dsp:sp modelId="{A87D5934-78F9-470E-B778-AD04D13106A7}">
      <dsp:nvSpPr>
        <dsp:cNvPr id="0" name=""/>
        <dsp:cNvSpPr/>
      </dsp:nvSpPr>
      <dsp:spPr>
        <a:xfrm>
          <a:off x="2591089" y="2565311"/>
          <a:ext cx="1551068" cy="1807051"/>
        </a:xfrm>
        <a:prstGeom prst="ellipse">
          <a:avLst/>
        </a:prstGeom>
        <a:solidFill>
          <a:schemeClr val="accent2">
            <a:hueOff val="2817853"/>
            <a:satOff val="-20162"/>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Gestión Organizacional</a:t>
          </a:r>
          <a:endParaRPr lang="es-EC" sz="1100" kern="1200" dirty="0"/>
        </a:p>
      </dsp:txBody>
      <dsp:txXfrm>
        <a:off x="2818238" y="2829947"/>
        <a:ext cx="1096770" cy="1277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5481-DE5A-4762-8024-BE0A11DB281C}">
      <dsp:nvSpPr>
        <dsp:cNvPr id="0" name=""/>
        <dsp:cNvSpPr/>
      </dsp:nvSpPr>
      <dsp:spPr>
        <a:xfrm>
          <a:off x="1219238" y="1390712"/>
          <a:ext cx="2367481" cy="1132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28</a:t>
          </a:r>
          <a:endParaRPr lang="es-EC" sz="2400" kern="1200" dirty="0"/>
        </a:p>
        <a:p>
          <a:pPr marL="228600" lvl="1" indent="-228600" algn="l" defTabSz="1066800">
            <a:lnSpc>
              <a:spcPct val="90000"/>
            </a:lnSpc>
            <a:spcBef>
              <a:spcPct val="0"/>
            </a:spcBef>
            <a:spcAft>
              <a:spcPct val="15000"/>
            </a:spcAft>
            <a:buChar char="••"/>
          </a:pPr>
          <a:r>
            <a:rPr lang="es-EC" sz="2400" kern="1200" dirty="0" smtClean="0"/>
            <a:t>Cantón Quito</a:t>
          </a:r>
          <a:endParaRPr lang="es-EC" sz="2400" kern="1200" dirty="0"/>
        </a:p>
      </dsp:txBody>
      <dsp:txXfrm>
        <a:off x="1245310" y="1416784"/>
        <a:ext cx="2315337" cy="838025"/>
      </dsp:txXfrm>
    </dsp:sp>
    <dsp:sp modelId="{0DCDECDB-4E92-4D79-AB3A-8B32B4AE04CF}">
      <dsp:nvSpPr>
        <dsp:cNvPr id="0" name=""/>
        <dsp:cNvSpPr/>
      </dsp:nvSpPr>
      <dsp:spPr>
        <a:xfrm>
          <a:off x="3570414" y="968735"/>
          <a:ext cx="2923455" cy="2923455"/>
        </a:xfrm>
        <a:prstGeom prst="leftCircularArrow">
          <a:avLst>
            <a:gd name="adj1" fmla="val 4216"/>
            <a:gd name="adj2" fmla="val 532216"/>
            <a:gd name="adj3" fmla="val 2302582"/>
            <a:gd name="adj4" fmla="val 9019345"/>
            <a:gd name="adj5" fmla="val 4919"/>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F83D409C-FD99-40D1-A503-47A0820D1312}">
      <dsp:nvSpPr>
        <dsp:cNvPr id="0" name=""/>
        <dsp:cNvSpPr/>
      </dsp:nvSpPr>
      <dsp:spPr>
        <a:xfrm>
          <a:off x="1597544" y="2550435"/>
          <a:ext cx="2104428" cy="8368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b="1" kern="1200" dirty="0" smtClean="0"/>
            <a:t>UNIVERSO</a:t>
          </a:r>
          <a:endParaRPr lang="es-EC" sz="2600" b="1" kern="1200" dirty="0"/>
        </a:p>
      </dsp:txBody>
      <dsp:txXfrm>
        <a:off x="1622055" y="2574946"/>
        <a:ext cx="2055406" cy="787839"/>
      </dsp:txXfrm>
    </dsp:sp>
    <dsp:sp modelId="{BB0347A0-66CC-43AE-A479-905DBE0FB902}">
      <dsp:nvSpPr>
        <dsp:cNvPr id="0" name=""/>
        <dsp:cNvSpPr/>
      </dsp:nvSpPr>
      <dsp:spPr>
        <a:xfrm>
          <a:off x="4288889" y="1258135"/>
          <a:ext cx="2367481" cy="146878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6 empresas</a:t>
          </a:r>
          <a:endParaRPr lang="es-EC" sz="2400" kern="1200" dirty="0"/>
        </a:p>
        <a:p>
          <a:pPr marL="228600" lvl="1" indent="-228600" algn="l" defTabSz="1066800">
            <a:lnSpc>
              <a:spcPct val="90000"/>
            </a:lnSpc>
            <a:spcBef>
              <a:spcPct val="0"/>
            </a:spcBef>
            <a:spcAft>
              <a:spcPct val="15000"/>
            </a:spcAft>
            <a:buChar char="••"/>
          </a:pPr>
          <a:r>
            <a:rPr lang="es-EC" sz="2400" kern="1200" dirty="0" smtClean="0"/>
            <a:t>Provincia Pichincha</a:t>
          </a:r>
          <a:endParaRPr lang="es-EC" sz="2400" kern="1200" dirty="0"/>
        </a:p>
      </dsp:txBody>
      <dsp:txXfrm>
        <a:off x="4322690" y="1606676"/>
        <a:ext cx="2299879" cy="1086442"/>
      </dsp:txXfrm>
    </dsp:sp>
    <dsp:sp modelId="{987EC0CA-A7FF-45E5-AA68-1EAF4A025043}">
      <dsp:nvSpPr>
        <dsp:cNvPr id="0" name=""/>
        <dsp:cNvSpPr/>
      </dsp:nvSpPr>
      <dsp:spPr>
        <a:xfrm>
          <a:off x="5512907" y="-403472"/>
          <a:ext cx="3681996" cy="3681996"/>
        </a:xfrm>
        <a:prstGeom prst="circularArrow">
          <a:avLst>
            <a:gd name="adj1" fmla="val 3347"/>
            <a:gd name="adj2" fmla="val 413835"/>
            <a:gd name="adj3" fmla="val 19402753"/>
            <a:gd name="adj4" fmla="val 12567609"/>
            <a:gd name="adj5" fmla="val 3905"/>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767F4D10-5A7C-43D7-92E1-893639FE7F7E}">
      <dsp:nvSpPr>
        <dsp:cNvPr id="0" name=""/>
        <dsp:cNvSpPr/>
      </dsp:nvSpPr>
      <dsp:spPr>
        <a:xfrm>
          <a:off x="4814996" y="597758"/>
          <a:ext cx="2104428" cy="836861"/>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b="1" kern="1200" dirty="0" smtClean="0"/>
            <a:t>Población</a:t>
          </a:r>
          <a:endParaRPr lang="es-EC" sz="2600" b="1" kern="1200" dirty="0"/>
        </a:p>
      </dsp:txBody>
      <dsp:txXfrm>
        <a:off x="4839507" y="622269"/>
        <a:ext cx="2055406" cy="787839"/>
      </dsp:txXfrm>
    </dsp:sp>
    <dsp:sp modelId="{595160A6-E147-4AA1-976B-579190E142EB}">
      <dsp:nvSpPr>
        <dsp:cNvPr id="0" name=""/>
        <dsp:cNvSpPr/>
      </dsp:nvSpPr>
      <dsp:spPr>
        <a:xfrm>
          <a:off x="7506342" y="538388"/>
          <a:ext cx="3160564" cy="2908278"/>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endParaRPr lang="es-EC" sz="2400" kern="1200" dirty="0"/>
        </a:p>
      </dsp:txBody>
      <dsp:txXfrm>
        <a:off x="7573270" y="605316"/>
        <a:ext cx="3026708" cy="2151220"/>
      </dsp:txXfrm>
    </dsp:sp>
    <dsp:sp modelId="{132740AE-6DC8-46EB-A1DC-754CDE0A11CA}">
      <dsp:nvSpPr>
        <dsp:cNvPr id="0" name=""/>
        <dsp:cNvSpPr/>
      </dsp:nvSpPr>
      <dsp:spPr>
        <a:xfrm>
          <a:off x="8666896" y="3159023"/>
          <a:ext cx="2104428" cy="826032"/>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b="1" kern="1200" dirty="0" smtClean="0"/>
            <a:t>Muestra</a:t>
          </a:r>
          <a:endParaRPr lang="es-EC" sz="2600" b="1" kern="1200" dirty="0"/>
        </a:p>
      </dsp:txBody>
      <dsp:txXfrm>
        <a:off x="8691090" y="3183217"/>
        <a:ext cx="2056040" cy="777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EA31-F6C9-4C4E-9D3D-A2306A1373AB}">
      <dsp:nvSpPr>
        <dsp:cNvPr id="0" name=""/>
        <dsp:cNvSpPr/>
      </dsp:nvSpPr>
      <dsp:spPr>
        <a:xfrm>
          <a:off x="72703" y="0"/>
          <a:ext cx="7306865" cy="1164431"/>
        </a:xfrm>
        <a:prstGeom prst="roundRect">
          <a:avLst>
            <a:gd name="adj" fmla="val 10000"/>
          </a:avLst>
        </a:prstGeom>
        <a:solidFill>
          <a:schemeClr val="accent5">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Conocer si la empresa cuenta con manuales de procesos</a:t>
          </a:r>
          <a:endParaRPr lang="es-EC" sz="2500" kern="1200" dirty="0">
            <a:solidFill>
              <a:schemeClr val="tx1"/>
            </a:solidFill>
          </a:endParaRPr>
        </a:p>
      </dsp:txBody>
      <dsp:txXfrm>
        <a:off x="106808" y="34105"/>
        <a:ext cx="6050353" cy="1096221"/>
      </dsp:txXfrm>
    </dsp:sp>
    <dsp:sp modelId="{FE51370B-0374-4A3D-8E8C-B4020A068C0B}">
      <dsp:nvSpPr>
        <dsp:cNvPr id="0" name=""/>
        <dsp:cNvSpPr/>
      </dsp:nvSpPr>
      <dsp:spPr>
        <a:xfrm>
          <a:off x="644723" y="1358502"/>
          <a:ext cx="7306865" cy="1164431"/>
        </a:xfrm>
        <a:prstGeom prst="roundRect">
          <a:avLst>
            <a:gd name="adj" fmla="val 10000"/>
          </a:avLst>
        </a:prstGeom>
        <a:solidFill>
          <a:schemeClr val="accent5">
            <a:hueOff val="8842340"/>
            <a:satOff val="-35925"/>
            <a:lumOff val="-7941"/>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Determinar qué estrategias gerenciales de optimización poseen las Pymes</a:t>
          </a:r>
          <a:endParaRPr lang="es-EC" sz="2500" kern="1200" dirty="0">
            <a:solidFill>
              <a:schemeClr val="tx1"/>
            </a:solidFill>
          </a:endParaRPr>
        </a:p>
      </dsp:txBody>
      <dsp:txXfrm>
        <a:off x="678828" y="1392607"/>
        <a:ext cx="5837051" cy="1096221"/>
      </dsp:txXfrm>
    </dsp:sp>
    <dsp:sp modelId="{F5D0E8A4-E135-4FD9-A069-CC410E16CDBD}">
      <dsp:nvSpPr>
        <dsp:cNvPr id="0" name=""/>
        <dsp:cNvSpPr/>
      </dsp:nvSpPr>
      <dsp:spPr>
        <a:xfrm>
          <a:off x="1289446" y="2717005"/>
          <a:ext cx="7306865" cy="1164431"/>
        </a:xfrm>
        <a:prstGeom prst="roundRect">
          <a:avLst>
            <a:gd name="adj" fmla="val 10000"/>
          </a:avLst>
        </a:prstGeom>
        <a:solidFill>
          <a:schemeClr val="accent5">
            <a:hueOff val="17684680"/>
            <a:satOff val="-71851"/>
            <a:lumOff val="-15882"/>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Validar qué tipo de infraestructura poseen estas empresas.</a:t>
          </a:r>
          <a:endParaRPr lang="es-EC" sz="2500" kern="1200" dirty="0">
            <a:solidFill>
              <a:schemeClr val="tx1"/>
            </a:solidFill>
          </a:endParaRPr>
        </a:p>
      </dsp:txBody>
      <dsp:txXfrm>
        <a:off x="1323551" y="2751110"/>
        <a:ext cx="5837051" cy="1096221"/>
      </dsp:txXfrm>
    </dsp:sp>
    <dsp:sp modelId="{AE3B2A32-FA00-408A-9160-3ACCD975BD58}">
      <dsp:nvSpPr>
        <dsp:cNvPr id="0" name=""/>
        <dsp:cNvSpPr/>
      </dsp:nvSpPr>
      <dsp:spPr>
        <a:xfrm>
          <a:off x="6549984" y="883026"/>
          <a:ext cx="756880" cy="756880"/>
        </a:xfrm>
        <a:prstGeom prst="downArrow">
          <a:avLst>
            <a:gd name="adj1" fmla="val 55000"/>
            <a:gd name="adj2" fmla="val 45000"/>
          </a:avLst>
        </a:prstGeom>
        <a:solidFill>
          <a:schemeClr val="accent5">
            <a:tint val="40000"/>
            <a:alpha val="90000"/>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6720282" y="883026"/>
        <a:ext cx="416284" cy="569552"/>
      </dsp:txXfrm>
    </dsp:sp>
    <dsp:sp modelId="{F61F33B6-F3D4-4CD6-8256-C3CAD3617F8A}">
      <dsp:nvSpPr>
        <dsp:cNvPr id="0" name=""/>
        <dsp:cNvSpPr/>
      </dsp:nvSpPr>
      <dsp:spPr>
        <a:xfrm>
          <a:off x="7194708" y="2233766"/>
          <a:ext cx="756880" cy="756880"/>
        </a:xfrm>
        <a:prstGeom prst="downArrow">
          <a:avLst>
            <a:gd name="adj1" fmla="val 55000"/>
            <a:gd name="adj2" fmla="val 45000"/>
          </a:avLst>
        </a:prstGeom>
        <a:solidFill>
          <a:schemeClr val="accent5">
            <a:tint val="40000"/>
            <a:alpha val="90000"/>
            <a:hueOff val="18147407"/>
            <a:satOff val="-65792"/>
            <a:lumOff val="-5367"/>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7365006" y="2233766"/>
        <a:ext cx="416284" cy="569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932D-5A0B-402D-A38C-2BA7F1262F21}">
      <dsp:nvSpPr>
        <dsp:cNvPr id="0" name=""/>
        <dsp:cNvSpPr/>
      </dsp:nvSpPr>
      <dsp:spPr>
        <a:xfrm>
          <a:off x="0" y="31903"/>
          <a:ext cx="9638585" cy="137160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C" sz="2700" kern="1200" dirty="0" smtClean="0">
              <a:solidFill>
                <a:schemeClr val="tx1"/>
              </a:solidFill>
            </a:rPr>
            <a:t>La falta de aplicación correcta de los manuales de procedimientos se debe principalmente a los limitados canales de comunicación.</a:t>
          </a:r>
          <a:endParaRPr lang="es-EC" sz="2700" kern="1200" dirty="0">
            <a:solidFill>
              <a:schemeClr val="tx1"/>
            </a:solidFill>
          </a:endParaRPr>
        </a:p>
      </dsp:txBody>
      <dsp:txXfrm>
        <a:off x="40173" y="72076"/>
        <a:ext cx="8158521" cy="1291254"/>
      </dsp:txXfrm>
    </dsp:sp>
    <dsp:sp modelId="{6DCC2A35-D3C4-4029-9FB7-B2BDC2C43DD7}">
      <dsp:nvSpPr>
        <dsp:cNvPr id="0" name=""/>
        <dsp:cNvSpPr/>
      </dsp:nvSpPr>
      <dsp:spPr>
        <a:xfrm>
          <a:off x="850463" y="1600199"/>
          <a:ext cx="9638585" cy="1371600"/>
        </a:xfrm>
        <a:prstGeom prst="roundRect">
          <a:avLst>
            <a:gd name="adj" fmla="val 10000"/>
          </a:avLst>
        </a:prstGeom>
        <a:solidFill>
          <a:schemeClr val="accent2">
            <a:hueOff val="1408927"/>
            <a:satOff val="-10081"/>
            <a:lumOff val="-589"/>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C" sz="2700" kern="1200" dirty="0" smtClean="0">
              <a:solidFill>
                <a:schemeClr val="tx1"/>
              </a:solidFill>
            </a:rPr>
            <a:t>Las Pymes cuentan con una estructura vertical- jerárquica, que ayuda a que tomen las decisiones, pero su estrategia es limitada.</a:t>
          </a:r>
          <a:endParaRPr lang="es-EC" sz="2700" kern="1200" dirty="0">
            <a:solidFill>
              <a:schemeClr val="tx1"/>
            </a:solidFill>
          </a:endParaRPr>
        </a:p>
      </dsp:txBody>
      <dsp:txXfrm>
        <a:off x="890636" y="1640372"/>
        <a:ext cx="7816235" cy="1291254"/>
      </dsp:txXfrm>
    </dsp:sp>
    <dsp:sp modelId="{F72378AE-C5BC-420A-911E-F745ECAB15B6}">
      <dsp:nvSpPr>
        <dsp:cNvPr id="0" name=""/>
        <dsp:cNvSpPr/>
      </dsp:nvSpPr>
      <dsp:spPr>
        <a:xfrm>
          <a:off x="1690324" y="3200399"/>
          <a:ext cx="9638585" cy="1371600"/>
        </a:xfrm>
        <a:prstGeom prst="roundRect">
          <a:avLst>
            <a:gd name="adj" fmla="val 10000"/>
          </a:avLst>
        </a:prstGeom>
        <a:solidFill>
          <a:schemeClr val="accent2">
            <a:hueOff val="2817853"/>
            <a:satOff val="-20162"/>
            <a:lumOff val="-1177"/>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Las Pymes les falta una infraestructura tecnológica para lograr un avance automático.</a:t>
          </a:r>
          <a:endParaRPr lang="es-EC" sz="2700" kern="1200" dirty="0">
            <a:solidFill>
              <a:schemeClr val="tx1"/>
            </a:solidFill>
          </a:endParaRPr>
        </a:p>
      </dsp:txBody>
      <dsp:txXfrm>
        <a:off x="1730497" y="3240572"/>
        <a:ext cx="7816235" cy="1291254"/>
      </dsp:txXfrm>
    </dsp:sp>
    <dsp:sp modelId="{6446C2E9-948C-404C-A6BD-1F53B77AAF35}">
      <dsp:nvSpPr>
        <dsp:cNvPr id="0" name=""/>
        <dsp:cNvSpPr/>
      </dsp:nvSpPr>
      <dsp:spPr>
        <a:xfrm>
          <a:off x="8747045" y="1040130"/>
          <a:ext cx="891540" cy="89154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8947641" y="1040130"/>
        <a:ext cx="490348" cy="670884"/>
      </dsp:txXfrm>
    </dsp:sp>
    <dsp:sp modelId="{C7E6B913-0589-4961-859C-154E0A4F755A}">
      <dsp:nvSpPr>
        <dsp:cNvPr id="0" name=""/>
        <dsp:cNvSpPr/>
      </dsp:nvSpPr>
      <dsp:spPr>
        <a:xfrm>
          <a:off x="9597508" y="2631186"/>
          <a:ext cx="891540" cy="891540"/>
        </a:xfrm>
        <a:prstGeom prst="downArrow">
          <a:avLst>
            <a:gd name="adj1" fmla="val 55000"/>
            <a:gd name="adj2" fmla="val 45000"/>
          </a:avLst>
        </a:prstGeom>
        <a:solidFill>
          <a:schemeClr val="accent2">
            <a:tint val="40000"/>
            <a:alpha val="90000"/>
            <a:hueOff val="2981190"/>
            <a:satOff val="-18174"/>
            <a:lumOff val="-1177"/>
            <a:alphaOff val="0"/>
          </a:schemeClr>
        </a:solidFill>
        <a:ln w="9525" cap="flat" cmpd="sng" algn="ctr">
          <a:solidFill>
            <a:schemeClr val="accent2">
              <a:tint val="40000"/>
              <a:alpha val="90000"/>
              <a:hueOff val="2981190"/>
              <a:satOff val="-18174"/>
              <a:lumOff val="-1177"/>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9798104" y="2631186"/>
        <a:ext cx="490348" cy="670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EA31-F6C9-4C4E-9D3D-A2306A1373AB}">
      <dsp:nvSpPr>
        <dsp:cNvPr id="0" name=""/>
        <dsp:cNvSpPr/>
      </dsp:nvSpPr>
      <dsp:spPr>
        <a:xfrm>
          <a:off x="0" y="0"/>
          <a:ext cx="8313498" cy="1261110"/>
        </a:xfrm>
        <a:prstGeom prst="roundRect">
          <a:avLst>
            <a:gd name="adj" fmla="val 10000"/>
          </a:avLst>
        </a:prstGeom>
        <a:solidFill>
          <a:schemeClr val="accent4">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Determinar con qué canales de distribución cuentan las Pymes objeto de estudio</a:t>
          </a:r>
          <a:endParaRPr lang="es-EC" sz="2500" kern="1200" dirty="0">
            <a:solidFill>
              <a:schemeClr val="tx1"/>
            </a:solidFill>
          </a:endParaRPr>
        </a:p>
      </dsp:txBody>
      <dsp:txXfrm>
        <a:off x="36937" y="36937"/>
        <a:ext cx="6952662" cy="1187236"/>
      </dsp:txXfrm>
    </dsp:sp>
    <dsp:sp modelId="{FE51370B-0374-4A3D-8E8C-B4020A068C0B}">
      <dsp:nvSpPr>
        <dsp:cNvPr id="0" name=""/>
        <dsp:cNvSpPr/>
      </dsp:nvSpPr>
      <dsp:spPr>
        <a:xfrm>
          <a:off x="733544" y="1471295"/>
          <a:ext cx="8313498" cy="1261110"/>
        </a:xfrm>
        <a:prstGeom prst="roundRect">
          <a:avLst>
            <a:gd name="adj" fmla="val 10000"/>
          </a:avLst>
        </a:prstGeom>
        <a:solidFill>
          <a:schemeClr val="accent4">
            <a:hueOff val="-428597"/>
            <a:satOff val="28557"/>
            <a:lumOff val="8726"/>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Conocer cuál es su tiempo de respuesta frente al cliente final.</a:t>
          </a:r>
          <a:endParaRPr lang="es-EC" sz="2500" kern="1200" dirty="0">
            <a:solidFill>
              <a:schemeClr val="tx1"/>
            </a:solidFill>
          </a:endParaRPr>
        </a:p>
      </dsp:txBody>
      <dsp:txXfrm>
        <a:off x="770481" y="1508232"/>
        <a:ext cx="6686359" cy="1187236"/>
      </dsp:txXfrm>
    </dsp:sp>
    <dsp:sp modelId="{F5D0E8A4-E135-4FD9-A069-CC410E16CDBD}">
      <dsp:nvSpPr>
        <dsp:cNvPr id="0" name=""/>
        <dsp:cNvSpPr/>
      </dsp:nvSpPr>
      <dsp:spPr>
        <a:xfrm>
          <a:off x="1467088" y="2942590"/>
          <a:ext cx="8313498" cy="1261110"/>
        </a:xfrm>
        <a:prstGeom prst="roundRect">
          <a:avLst>
            <a:gd name="adj" fmla="val 10000"/>
          </a:avLst>
        </a:prstGeom>
        <a:solidFill>
          <a:schemeClr val="accent4">
            <a:hueOff val="-857195"/>
            <a:satOff val="57115"/>
            <a:lumOff val="17451"/>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tx1"/>
              </a:solidFill>
            </a:rPr>
            <a:t>Investigar sus tipos de proveedores e incidencia de los mismos frente al consumidor.</a:t>
          </a:r>
          <a:endParaRPr lang="es-EC" sz="2500" kern="1200" dirty="0">
            <a:solidFill>
              <a:schemeClr val="tx1"/>
            </a:solidFill>
          </a:endParaRPr>
        </a:p>
      </dsp:txBody>
      <dsp:txXfrm>
        <a:off x="1504025" y="2979527"/>
        <a:ext cx="6686359" cy="1187236"/>
      </dsp:txXfrm>
    </dsp:sp>
    <dsp:sp modelId="{AE3B2A32-FA00-408A-9160-3ACCD975BD58}">
      <dsp:nvSpPr>
        <dsp:cNvPr id="0" name=""/>
        <dsp:cNvSpPr/>
      </dsp:nvSpPr>
      <dsp:spPr>
        <a:xfrm>
          <a:off x="7493777" y="956341"/>
          <a:ext cx="819721" cy="819721"/>
        </a:xfrm>
        <a:prstGeom prst="downArrow">
          <a:avLst>
            <a:gd name="adj1" fmla="val 55000"/>
            <a:gd name="adj2" fmla="val 45000"/>
          </a:avLst>
        </a:prstGeom>
        <a:solidFill>
          <a:schemeClr val="accent4">
            <a:tint val="40000"/>
            <a:alpha val="90000"/>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7678214" y="956341"/>
        <a:ext cx="450847" cy="616840"/>
      </dsp:txXfrm>
    </dsp:sp>
    <dsp:sp modelId="{F61F33B6-F3D4-4CD6-8256-C3CAD3617F8A}">
      <dsp:nvSpPr>
        <dsp:cNvPr id="0" name=""/>
        <dsp:cNvSpPr/>
      </dsp:nvSpPr>
      <dsp:spPr>
        <a:xfrm>
          <a:off x="8227321" y="2419229"/>
          <a:ext cx="819721" cy="819721"/>
        </a:xfrm>
        <a:prstGeom prst="downArrow">
          <a:avLst>
            <a:gd name="adj1" fmla="val 55000"/>
            <a:gd name="adj2" fmla="val 45000"/>
          </a:avLst>
        </a:prstGeom>
        <a:solidFill>
          <a:schemeClr val="accent4">
            <a:tint val="40000"/>
            <a:alpha val="90000"/>
            <a:hueOff val="-1200861"/>
            <a:satOff val="59357"/>
            <a:lumOff val="5488"/>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8411758" y="2419229"/>
        <a:ext cx="450847" cy="616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74A7F-412F-4E8E-8D44-B0DC94FB15AA}">
      <dsp:nvSpPr>
        <dsp:cNvPr id="0" name=""/>
        <dsp:cNvSpPr/>
      </dsp:nvSpPr>
      <dsp:spPr>
        <a:xfrm>
          <a:off x="381144" y="2232"/>
          <a:ext cx="10577223" cy="1141883"/>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Las Pymes fijan los canales de comercialización de acuerdo al volumen de ventas y el tipo de clientes que manejan. (Fabricante-comprador) </a:t>
          </a:r>
          <a:endParaRPr lang="es-EC" sz="2400" kern="1200" dirty="0">
            <a:solidFill>
              <a:schemeClr val="tx1"/>
            </a:solidFill>
          </a:endParaRPr>
        </a:p>
      </dsp:txBody>
      <dsp:txXfrm>
        <a:off x="414589" y="35677"/>
        <a:ext cx="10510333" cy="1074993"/>
      </dsp:txXfrm>
    </dsp:sp>
    <dsp:sp modelId="{D88A489B-E937-4548-93AD-CE841D534281}">
      <dsp:nvSpPr>
        <dsp:cNvPr id="0" name=""/>
        <dsp:cNvSpPr/>
      </dsp:nvSpPr>
      <dsp:spPr>
        <a:xfrm rot="5400000">
          <a:off x="5455652" y="1172663"/>
          <a:ext cx="428206" cy="513847"/>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solidFill>
              <a:schemeClr val="tx1"/>
            </a:solidFill>
          </a:endParaRPr>
        </a:p>
      </dsp:txBody>
      <dsp:txXfrm rot="-5400000">
        <a:off x="5515601" y="1215483"/>
        <a:ext cx="308309" cy="299744"/>
      </dsp:txXfrm>
    </dsp:sp>
    <dsp:sp modelId="{B549E6F4-4426-476E-8799-44E75F7A9712}">
      <dsp:nvSpPr>
        <dsp:cNvPr id="0" name=""/>
        <dsp:cNvSpPr/>
      </dsp:nvSpPr>
      <dsp:spPr>
        <a:xfrm>
          <a:off x="386351" y="1715058"/>
          <a:ext cx="10566809" cy="1141883"/>
        </a:xfrm>
        <a:prstGeom prst="roundRect">
          <a:avLst>
            <a:gd name="adj" fmla="val 10000"/>
          </a:avLst>
        </a:prstGeom>
        <a:solidFill>
          <a:schemeClr val="accent4">
            <a:hueOff val="-428597"/>
            <a:satOff val="28557"/>
            <a:lumOff val="8726"/>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La comercialización de los implementos de seguridad, se ve afectada por la situación de tráfico vehicular. (Máx. 4 días)</a:t>
          </a:r>
          <a:endParaRPr lang="es-EC" sz="2400" kern="1200" dirty="0">
            <a:solidFill>
              <a:schemeClr val="tx1"/>
            </a:solidFill>
          </a:endParaRPr>
        </a:p>
      </dsp:txBody>
      <dsp:txXfrm>
        <a:off x="419796" y="1748503"/>
        <a:ext cx="10499919" cy="1074993"/>
      </dsp:txXfrm>
    </dsp:sp>
    <dsp:sp modelId="{7F4ACB98-71C8-4B5E-9A71-6E63D060931C}">
      <dsp:nvSpPr>
        <dsp:cNvPr id="0" name=""/>
        <dsp:cNvSpPr/>
      </dsp:nvSpPr>
      <dsp:spPr>
        <a:xfrm rot="5400000">
          <a:off x="5455652" y="2885488"/>
          <a:ext cx="428206" cy="513847"/>
        </a:xfrm>
        <a:prstGeom prst="rightArrow">
          <a:avLst>
            <a:gd name="adj1" fmla="val 60000"/>
            <a:gd name="adj2" fmla="val 50000"/>
          </a:avLst>
        </a:prstGeom>
        <a:solidFill>
          <a:schemeClr val="accent4">
            <a:hueOff val="-857195"/>
            <a:satOff val="57115"/>
            <a:lumOff val="17451"/>
            <a:alphaOff val="0"/>
          </a:schemeClr>
        </a:soli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solidFill>
              <a:schemeClr val="tx1"/>
            </a:solidFill>
          </a:endParaRPr>
        </a:p>
      </dsp:txBody>
      <dsp:txXfrm rot="-5400000">
        <a:off x="5515601" y="2928308"/>
        <a:ext cx="308309" cy="299744"/>
      </dsp:txXfrm>
    </dsp:sp>
    <dsp:sp modelId="{9428778A-B48E-4799-8EE0-7EB4C8751D1D}">
      <dsp:nvSpPr>
        <dsp:cNvPr id="0" name=""/>
        <dsp:cNvSpPr/>
      </dsp:nvSpPr>
      <dsp:spPr>
        <a:xfrm>
          <a:off x="416816" y="3427883"/>
          <a:ext cx="10505878" cy="1141883"/>
        </a:xfrm>
        <a:prstGeom prst="roundRect">
          <a:avLst>
            <a:gd name="adj" fmla="val 10000"/>
          </a:avLst>
        </a:prstGeom>
        <a:solidFill>
          <a:schemeClr val="accent4">
            <a:hueOff val="-857195"/>
            <a:satOff val="57115"/>
            <a:lumOff val="17451"/>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Cuentan con proveedores locales como principales socios comerciales.</a:t>
          </a:r>
          <a:endParaRPr lang="es-EC" sz="2400" kern="1200" dirty="0">
            <a:solidFill>
              <a:schemeClr val="tx1"/>
            </a:solidFill>
          </a:endParaRPr>
        </a:p>
      </dsp:txBody>
      <dsp:txXfrm>
        <a:off x="450261" y="3461328"/>
        <a:ext cx="10438988" cy="10749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EA31-F6C9-4C4E-9D3D-A2306A1373AB}">
      <dsp:nvSpPr>
        <dsp:cNvPr id="0" name=""/>
        <dsp:cNvSpPr/>
      </dsp:nvSpPr>
      <dsp:spPr>
        <a:xfrm>
          <a:off x="0" y="0"/>
          <a:ext cx="8726407" cy="1371600"/>
        </a:xfrm>
        <a:prstGeom prst="roundRect">
          <a:avLst>
            <a:gd name="adj" fmla="val 10000"/>
          </a:avLst>
        </a:prstGeom>
        <a:solidFill>
          <a:schemeClr val="accent2">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Conocer los diferentes tipos de estrategias utilizadas para la diferenciación en el mercado</a:t>
          </a:r>
          <a:endParaRPr lang="es-EC" sz="2700" kern="1200" dirty="0">
            <a:solidFill>
              <a:schemeClr val="tx1"/>
            </a:solidFill>
          </a:endParaRPr>
        </a:p>
      </dsp:txBody>
      <dsp:txXfrm>
        <a:off x="40173" y="40173"/>
        <a:ext cx="7246343" cy="1291254"/>
      </dsp:txXfrm>
    </dsp:sp>
    <dsp:sp modelId="{FE51370B-0374-4A3D-8E8C-B4020A068C0B}">
      <dsp:nvSpPr>
        <dsp:cNvPr id="0" name=""/>
        <dsp:cNvSpPr/>
      </dsp:nvSpPr>
      <dsp:spPr>
        <a:xfrm>
          <a:off x="769977" y="1600199"/>
          <a:ext cx="8726407" cy="1371600"/>
        </a:xfrm>
        <a:prstGeom prst="roundRect">
          <a:avLst>
            <a:gd name="adj" fmla="val 10000"/>
          </a:avLst>
        </a:prstGeom>
        <a:solidFill>
          <a:schemeClr val="accent3">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Identificar medidas de mitigación de problemas.</a:t>
          </a:r>
          <a:endParaRPr lang="es-EC" sz="2700" kern="1200" dirty="0">
            <a:solidFill>
              <a:schemeClr val="tx1"/>
            </a:solidFill>
          </a:endParaRPr>
        </a:p>
      </dsp:txBody>
      <dsp:txXfrm>
        <a:off x="810150" y="1640372"/>
        <a:ext cx="6984544" cy="1291254"/>
      </dsp:txXfrm>
    </dsp:sp>
    <dsp:sp modelId="{F5D0E8A4-E135-4FD9-A069-CC410E16CDBD}">
      <dsp:nvSpPr>
        <dsp:cNvPr id="0" name=""/>
        <dsp:cNvSpPr/>
      </dsp:nvSpPr>
      <dsp:spPr>
        <a:xfrm>
          <a:off x="1539954" y="3200399"/>
          <a:ext cx="8726407" cy="1371600"/>
        </a:xfrm>
        <a:prstGeom prst="roundRect">
          <a:avLst>
            <a:gd name="adj" fmla="val 10000"/>
          </a:avLst>
        </a:prstGeom>
        <a:solidFill>
          <a:schemeClr val="accent4">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Conocer los elementos claves de impacto en la demora o disminución de las ventas</a:t>
          </a:r>
          <a:endParaRPr lang="es-EC" sz="2700" kern="1200" dirty="0">
            <a:solidFill>
              <a:schemeClr val="tx1"/>
            </a:solidFill>
          </a:endParaRPr>
        </a:p>
      </dsp:txBody>
      <dsp:txXfrm>
        <a:off x="1580127" y="3240572"/>
        <a:ext cx="6984544" cy="1291254"/>
      </dsp:txXfrm>
    </dsp:sp>
    <dsp:sp modelId="{AE3B2A32-FA00-408A-9160-3ACCD975BD58}">
      <dsp:nvSpPr>
        <dsp:cNvPr id="0" name=""/>
        <dsp:cNvSpPr/>
      </dsp:nvSpPr>
      <dsp:spPr>
        <a:xfrm>
          <a:off x="7834867" y="1040130"/>
          <a:ext cx="891540" cy="891540"/>
        </a:xfrm>
        <a:prstGeom prst="downArrow">
          <a:avLst>
            <a:gd name="adj1" fmla="val 55000"/>
            <a:gd name="adj2" fmla="val 45000"/>
          </a:avLst>
        </a:prstGeom>
        <a:solidFill>
          <a:schemeClr val="accent2">
            <a:tint val="40000"/>
            <a:alpha val="90000"/>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8035463" y="1040130"/>
        <a:ext cx="490348" cy="670884"/>
      </dsp:txXfrm>
    </dsp:sp>
    <dsp:sp modelId="{F61F33B6-F3D4-4CD6-8256-C3CAD3617F8A}">
      <dsp:nvSpPr>
        <dsp:cNvPr id="0" name=""/>
        <dsp:cNvSpPr/>
      </dsp:nvSpPr>
      <dsp:spPr>
        <a:xfrm>
          <a:off x="8604844" y="2631186"/>
          <a:ext cx="891540" cy="891540"/>
        </a:xfrm>
        <a:prstGeom prst="downArrow">
          <a:avLst>
            <a:gd name="adj1" fmla="val 55000"/>
            <a:gd name="adj2" fmla="val 45000"/>
          </a:avLst>
        </a:prstGeom>
        <a:solidFill>
          <a:schemeClr val="accent3">
            <a:tint val="40000"/>
            <a:alpha val="90000"/>
            <a:hueOff val="0"/>
            <a:satOff val="0"/>
            <a:lumOff val="0"/>
            <a:alphaOff val="0"/>
          </a:schemeClr>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8805440" y="2631186"/>
        <a:ext cx="490348" cy="670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399A5-2B63-48F4-B867-1A50FB23AFF3}">
      <dsp:nvSpPr>
        <dsp:cNvPr id="0" name=""/>
        <dsp:cNvSpPr/>
      </dsp:nvSpPr>
      <dsp:spPr>
        <a:xfrm>
          <a:off x="-6579379" y="-1006583"/>
          <a:ext cx="7834000" cy="7834000"/>
        </a:xfrm>
        <a:prstGeom prst="blockArc">
          <a:avLst>
            <a:gd name="adj1" fmla="val 18900000"/>
            <a:gd name="adj2" fmla="val 2700000"/>
            <a:gd name="adj3" fmla="val 276"/>
          </a:avLst>
        </a:prstGeom>
        <a:no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10000">
          <a:bevelT w="190500" h="38100"/>
        </a:sp3d>
      </dsp:spPr>
      <dsp:style>
        <a:lnRef idx="2">
          <a:scrgbClr r="0" g="0" b="0"/>
        </a:lnRef>
        <a:fillRef idx="0">
          <a:scrgbClr r="0" g="0" b="0"/>
        </a:fillRef>
        <a:effectRef idx="0">
          <a:scrgbClr r="0" g="0" b="0"/>
        </a:effectRef>
        <a:fontRef idx="minor"/>
      </dsp:style>
    </dsp:sp>
    <dsp:sp modelId="{E43F5C7A-509C-478E-BFD8-CC98BA76FBE7}">
      <dsp:nvSpPr>
        <dsp:cNvPr id="0" name=""/>
        <dsp:cNvSpPr/>
      </dsp:nvSpPr>
      <dsp:spPr>
        <a:xfrm>
          <a:off x="807931" y="582083"/>
          <a:ext cx="10059141" cy="1164166"/>
        </a:xfrm>
        <a:prstGeom prst="rect">
          <a:avLst/>
        </a:prstGeom>
        <a:solidFill>
          <a:schemeClr val="accent2">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2405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solidFill>
                <a:schemeClr val="tx1"/>
              </a:solidFill>
            </a:rPr>
            <a:t>Las estrategias se centran en los beneficios adicionales que ofrecen a los consumidores, tales como promociones, reducción de costes y gestión con los proveedores.</a:t>
          </a:r>
          <a:endParaRPr lang="es-EC" sz="2600" kern="1200" dirty="0">
            <a:solidFill>
              <a:schemeClr val="tx1"/>
            </a:solidFill>
          </a:endParaRPr>
        </a:p>
      </dsp:txBody>
      <dsp:txXfrm>
        <a:off x="807931" y="582083"/>
        <a:ext cx="10059141" cy="1164166"/>
      </dsp:txXfrm>
    </dsp:sp>
    <dsp:sp modelId="{EE0B9F50-6859-4169-99FE-C694DC213187}">
      <dsp:nvSpPr>
        <dsp:cNvPr id="0" name=""/>
        <dsp:cNvSpPr/>
      </dsp:nvSpPr>
      <dsp:spPr>
        <a:xfrm>
          <a:off x="80327" y="436562"/>
          <a:ext cx="1455208" cy="1455208"/>
        </a:xfrm>
        <a:prstGeom prst="ellipse">
          <a:avLst/>
        </a:prstGeom>
        <a:solidFill>
          <a:schemeClr val="l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846EE3BB-CABE-4A86-93E1-836F34605BDF}">
      <dsp:nvSpPr>
        <dsp:cNvPr id="0" name=""/>
        <dsp:cNvSpPr/>
      </dsp:nvSpPr>
      <dsp:spPr>
        <a:xfrm>
          <a:off x="1231106" y="2328333"/>
          <a:ext cx="9635967" cy="1164166"/>
        </a:xfrm>
        <a:prstGeom prst="rect">
          <a:avLst/>
        </a:prstGeom>
        <a:solidFill>
          <a:schemeClr val="accent2">
            <a:hueOff val="1408927"/>
            <a:satOff val="-10081"/>
            <a:lumOff val="-589"/>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2405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solidFill>
                <a:schemeClr val="tx1"/>
              </a:solidFill>
            </a:rPr>
            <a:t>Se maneja mecanismos de seguimiento a los clientes para generar confiabilidad y analizar el comportamiento del usuario.</a:t>
          </a:r>
          <a:endParaRPr lang="es-EC" sz="2600" kern="1200" dirty="0">
            <a:solidFill>
              <a:schemeClr val="tx1"/>
            </a:solidFill>
          </a:endParaRPr>
        </a:p>
      </dsp:txBody>
      <dsp:txXfrm>
        <a:off x="1231106" y="2328333"/>
        <a:ext cx="9635967" cy="1164166"/>
      </dsp:txXfrm>
    </dsp:sp>
    <dsp:sp modelId="{44A1B086-78AB-48E5-9968-CDD528DF6300}">
      <dsp:nvSpPr>
        <dsp:cNvPr id="0" name=""/>
        <dsp:cNvSpPr/>
      </dsp:nvSpPr>
      <dsp:spPr>
        <a:xfrm>
          <a:off x="503502" y="2182812"/>
          <a:ext cx="1455208" cy="1455208"/>
        </a:xfrm>
        <a:prstGeom prst="ellipse">
          <a:avLst/>
        </a:prstGeom>
        <a:solidFill>
          <a:schemeClr val="l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C2B6A64E-D9F7-4800-831E-DA718F61A587}">
      <dsp:nvSpPr>
        <dsp:cNvPr id="0" name=""/>
        <dsp:cNvSpPr/>
      </dsp:nvSpPr>
      <dsp:spPr>
        <a:xfrm>
          <a:off x="807931" y="4074583"/>
          <a:ext cx="10059141" cy="1164166"/>
        </a:xfrm>
        <a:prstGeom prst="rect">
          <a:avLst/>
        </a:prstGeom>
        <a:solidFill>
          <a:schemeClr val="accent2">
            <a:hueOff val="2817853"/>
            <a:satOff val="-20162"/>
            <a:lumOff val="-1177"/>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2405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solidFill>
                <a:schemeClr val="tx1"/>
              </a:solidFill>
            </a:rPr>
            <a:t>El impacto principal de una mala gestión en la cadena de suministro es la imagen de la empresa y su disminución en ventas. </a:t>
          </a:r>
          <a:endParaRPr lang="es-EC" sz="2600" kern="1200" dirty="0">
            <a:solidFill>
              <a:schemeClr val="tx1"/>
            </a:solidFill>
          </a:endParaRPr>
        </a:p>
      </dsp:txBody>
      <dsp:txXfrm>
        <a:off x="807931" y="4074583"/>
        <a:ext cx="10059141" cy="1164166"/>
      </dsp:txXfrm>
    </dsp:sp>
    <dsp:sp modelId="{7D57176A-E632-4287-BE3C-17028B0BBB7D}">
      <dsp:nvSpPr>
        <dsp:cNvPr id="0" name=""/>
        <dsp:cNvSpPr/>
      </dsp:nvSpPr>
      <dsp:spPr>
        <a:xfrm>
          <a:off x="80327" y="3929062"/>
          <a:ext cx="1455208" cy="14552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0.02273</cdr:x>
      <cdr:y>0.02021</cdr:y>
    </cdr:from>
    <cdr:to>
      <cdr:x>0.09412</cdr:x>
      <cdr:y>0.47224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7716" y="92417"/>
          <a:ext cx="809528" cy="206668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0.01932</cdr:x>
      <cdr:y>0.01458</cdr:y>
    </cdr:from>
    <cdr:to>
      <cdr:x>0.09071</cdr:x>
      <cdr:y>0.46661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9075" y="66675"/>
          <a:ext cx="809524" cy="206666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33129-9088-40FD-832F-22ED4456684E}" type="datetimeFigureOut">
              <a:rPr lang="es-EC" smtClean="0"/>
              <a:t>20/12/2017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F1EF8-EE5E-4BF5-AB3D-316C39CE73C8}" type="slidenum">
              <a:rPr lang="es-EC" smtClean="0"/>
              <a:t>‹Nº›</a:t>
            </a:fld>
            <a:endParaRPr lang="es-EC"/>
          </a:p>
        </p:txBody>
      </p:sp>
    </p:spTree>
    <p:extLst>
      <p:ext uri="{BB962C8B-B14F-4D97-AF65-F5344CB8AC3E}">
        <p14:creationId xmlns:p14="http://schemas.microsoft.com/office/powerpoint/2010/main" val="28447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Subtítulo"/>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17" name="16 Marcador de pie de página"/>
          <p:cNvSpPr>
            <a:spLocks noGrp="1"/>
          </p:cNvSpPr>
          <p:nvPr>
            <p:ph type="ftr" sz="quarter" idx="11"/>
          </p:nvPr>
        </p:nvSpPr>
        <p:spPr/>
        <p:txBody>
          <a:bodyPr/>
          <a:lstStyle/>
          <a:p>
            <a:endParaRPr lang="es-EC" dirty="0"/>
          </a:p>
        </p:txBody>
      </p:sp>
      <p:sp>
        <p:nvSpPr>
          <p:cNvPr id="7" name="6 Conector recto"/>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A0A3C5E-A611-4B8A-AC04-7DC8A936DC64}" type="slidenum">
              <a:rPr lang="es-EC" smtClean="0"/>
              <a:t>‹Nº›</a:t>
            </a:fld>
            <a:endParaRPr lang="es-EC" dirty="0"/>
          </a:p>
        </p:txBody>
      </p:sp>
      <p:sp>
        <p:nvSpPr>
          <p:cNvPr id="8" name="7 Título"/>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Elipse"/>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9221216" y="3009902"/>
            <a:ext cx="609600" cy="441325"/>
          </a:xfrm>
        </p:spPr>
        <p:txBody>
          <a:bodyPr/>
          <a:lstStyle/>
          <a:p>
            <a:fld id="{AA0A3C5E-A611-4B8A-AC04-7DC8A936DC64}" type="slidenum">
              <a:rPr lang="es-EC" smtClean="0"/>
              <a:t>‹Nº›</a:t>
            </a:fld>
            <a:endParaRPr lang="es-EC" dirty="0"/>
          </a:p>
        </p:txBody>
      </p:sp>
      <p:sp>
        <p:nvSpPr>
          <p:cNvPr id="3" name="2 Marcador de texto vertical"/>
          <p:cNvSpPr>
            <a:spLocks noGrp="1"/>
          </p:cNvSpPr>
          <p:nvPr>
            <p:ph type="body" orient="vert" idx="1"/>
          </p:nvPr>
        </p:nvSpPr>
        <p:spPr>
          <a:xfrm>
            <a:off x="406400" y="304800"/>
            <a:ext cx="87376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2" name="1 Título vertical"/>
          <p:cNvSpPr>
            <a:spLocks noGrp="1"/>
          </p:cNvSpPr>
          <p:nvPr>
            <p:ph type="title" orient="vert"/>
          </p:nvPr>
        </p:nvSpPr>
        <p:spPr>
          <a:xfrm>
            <a:off x="9855200" y="304801"/>
            <a:ext cx="19304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30"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0577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a:xfrm>
            <a:off x="5815584" y="1026372"/>
            <a:ext cx="609600" cy="441325"/>
          </a:xfrm>
        </p:spPr>
        <p:txBody>
          <a:bodyPr/>
          <a:lstStyle/>
          <a:p>
            <a:fld id="{AA0A3C5E-A611-4B8A-AC04-7DC8A936DC64}" type="slidenum">
              <a:rPr lang="es-EC" smtClean="0"/>
              <a:t>‹Nº›</a:t>
            </a:fld>
            <a:endParaRPr lang="es-EC" dirty="0"/>
          </a:p>
        </p:txBody>
      </p:sp>
      <p:sp>
        <p:nvSpPr>
          <p:cNvPr id="8" name="7 Marcador de contenido"/>
          <p:cNvSpPr>
            <a:spLocks noGrp="1"/>
          </p:cNvSpPr>
          <p:nvPr>
            <p:ph sz="quarter" idx="1"/>
          </p:nvPr>
        </p:nvSpPr>
        <p:spPr>
          <a:xfrm>
            <a:off x="402336" y="1527048"/>
            <a:ext cx="1133856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dirty="0"/>
          </a:p>
        </p:txBody>
      </p:sp>
      <p:sp>
        <p:nvSpPr>
          <p:cNvPr id="4" name="3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8" name="7 Conector recto"/>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A0A3C5E-A611-4B8A-AC04-7DC8A936DC64}" type="slidenum">
              <a:rPr lang="es-EC" smtClean="0"/>
              <a:t>‹Nº›</a:t>
            </a:fld>
            <a:endParaRPr lang="es-EC" dirty="0"/>
          </a:p>
        </p:txBody>
      </p:sp>
      <p:sp>
        <p:nvSpPr>
          <p:cNvPr id="2" name="1 Título"/>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7721600" y="6409944"/>
            <a:ext cx="4059936" cy="365760"/>
          </a:xfrm>
        </p:spPr>
        <p:txBody>
          <a:bodyPr/>
          <a:lstStyle/>
          <a:p>
            <a:fld id="{45B90629-1B1D-46A8-9116-068C181835FB}" type="datetimeFigureOut">
              <a:rPr lang="es-EC" smtClean="0"/>
              <a:t>20/12/2017</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
        <p:nvSpPr>
          <p:cNvPr id="8" name="7 Conector recto"/>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Marcador de contenido"/>
          <p:cNvSpPr>
            <a:spLocks noGrp="1"/>
          </p:cNvSpPr>
          <p:nvPr>
            <p:ph sz="half" idx="1"/>
          </p:nvPr>
        </p:nvSpPr>
        <p:spPr>
          <a:xfrm>
            <a:off x="402336" y="1371600"/>
            <a:ext cx="53848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6400800" y="1371600"/>
            <a:ext cx="53848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8" name="7 Marcador de pie de página"/>
          <p:cNvSpPr>
            <a:spLocks noGrp="1"/>
          </p:cNvSpPr>
          <p:nvPr>
            <p:ph type="ftr" sz="quarter" idx="11"/>
          </p:nvPr>
        </p:nvSpPr>
        <p:spPr>
          <a:xfrm>
            <a:off x="406400" y="6409944"/>
            <a:ext cx="4775200" cy="365760"/>
          </a:xfrm>
        </p:spPr>
        <p:txBody>
          <a:bodyPr/>
          <a:lstStyle/>
          <a:p>
            <a:endParaRPr lang="es-EC" dirty="0"/>
          </a:p>
        </p:txBody>
      </p:sp>
      <p:sp>
        <p:nvSpPr>
          <p:cNvPr id="15" name="14 Conector recto"/>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402336" y="2471383"/>
            <a:ext cx="5388864"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6400800" y="2471383"/>
            <a:ext cx="53848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Marcador de número de diapositiva"/>
          <p:cNvSpPr>
            <a:spLocks noGrp="1"/>
          </p:cNvSpPr>
          <p:nvPr>
            <p:ph type="sldNum" sz="quarter" idx="12"/>
          </p:nvPr>
        </p:nvSpPr>
        <p:spPr>
          <a:xfrm>
            <a:off x="5791200" y="1042417"/>
            <a:ext cx="609600" cy="441325"/>
          </a:xfrm>
        </p:spPr>
        <p:txBody>
          <a:bodyPr/>
          <a:lstStyle>
            <a:lvl1pPr algn="ctr">
              <a:defRPr/>
            </a:lvl1pPr>
          </a:lstStyle>
          <a:p>
            <a:fld id="{AA0A3C5E-A611-4B8A-AC04-7DC8A936DC64}" type="slidenum">
              <a:rPr lang="es-EC" smtClean="0"/>
              <a:t>‹Nº›</a:t>
            </a:fld>
            <a:endParaRPr lang="es-EC" dirty="0"/>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a:xfrm>
            <a:off x="5791200" y="1036021"/>
            <a:ext cx="609600" cy="441325"/>
          </a:xfrm>
        </p:spPr>
        <p:txBody>
          <a:bodyPr/>
          <a:lstStyle/>
          <a:p>
            <a:fld id="{AA0A3C5E-A611-4B8A-AC04-7DC8A936DC64}"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Rectángulo"/>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a:xfrm>
            <a:off x="5689600" y="6324600"/>
            <a:ext cx="812800" cy="441324"/>
          </a:xfrm>
        </p:spPr>
        <p:txBody>
          <a:bodyPr/>
          <a:lstStyle>
            <a:lvl1pPr>
              <a:defRPr>
                <a:solidFill>
                  <a:srgbClr val="FFFFFF"/>
                </a:solidFill>
              </a:defRPr>
            </a:lvl1pPr>
          </a:lstStyle>
          <a:p>
            <a:fld id="{AA0A3C5E-A611-4B8A-AC04-7DC8A936DC64}"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Marcador de contenido"/>
          <p:cNvSpPr>
            <a:spLocks noGrp="1"/>
          </p:cNvSpPr>
          <p:nvPr>
            <p:ph sz="quarter" idx="1"/>
          </p:nvPr>
        </p:nvSpPr>
        <p:spPr>
          <a:xfrm>
            <a:off x="4165600" y="685800"/>
            <a:ext cx="75184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AA0A3C5E-A611-4B8A-AC04-7DC8A936DC64}" type="slidenum">
              <a:rPr lang="es-EC" smtClean="0"/>
              <a:t>‹Nº›</a:t>
            </a:fld>
            <a:endParaRPr lang="es-EC" dirty="0"/>
          </a:p>
        </p:txBody>
      </p:sp>
      <p:sp>
        <p:nvSpPr>
          <p:cNvPr id="21" name="20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p:txBody>
          <a:bodyPr/>
          <a:lstStyle/>
          <a:p>
            <a:fld id="{45B90629-1B1D-46A8-9116-068C181835FB}" type="datetimeFigureOut">
              <a:rPr lang="es-EC" smtClean="0"/>
              <a:t>20/12/2017</a:t>
            </a:fld>
            <a:endParaRPr lang="es-EC" dirty="0"/>
          </a:p>
        </p:txBody>
      </p:sp>
      <p:sp>
        <p:nvSpPr>
          <p:cNvPr id="6" name="5 Marcador de pie de página"/>
          <p:cNvSpPr>
            <a:spLocks noGrp="1"/>
          </p:cNvSpPr>
          <p:nvPr>
            <p:ph type="ftr" sz="quarter" idx="11"/>
          </p:nvPr>
        </p:nvSpPr>
        <p:spPr>
          <a:xfrm>
            <a:off x="402336" y="6410848"/>
            <a:ext cx="4511040" cy="365760"/>
          </a:xfrm>
        </p:spPr>
        <p:txBody>
          <a:bodyPr/>
          <a:lstStyle/>
          <a:p>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828800" y="312739"/>
            <a:ext cx="609600" cy="441325"/>
          </a:xfrm>
        </p:spPr>
        <p:txBody>
          <a:bodyPr/>
          <a:lstStyle/>
          <a:p>
            <a:fld id="{AA0A3C5E-A611-4B8A-AC04-7DC8A936DC64}" type="slidenum">
              <a:rPr lang="es-EC" smtClean="0"/>
              <a:t>‹Nº›</a:t>
            </a:fld>
            <a:endParaRPr lang="es-EC" dirty="0"/>
          </a:p>
        </p:txBody>
      </p:sp>
      <p:sp>
        <p:nvSpPr>
          <p:cNvPr id="2" name="1 Título"/>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00500" y="609600"/>
            <a:ext cx="7823200" cy="4267200"/>
          </a:xfrm>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a:xfrm>
            <a:off x="7717536" y="6404984"/>
            <a:ext cx="4059936" cy="365760"/>
          </a:xfrm>
        </p:spPr>
        <p:txBody>
          <a:bodyPr/>
          <a:lstStyle/>
          <a:p>
            <a:fld id="{45B90629-1B1D-46A8-9116-068C181835FB}" type="datetimeFigureOut">
              <a:rPr lang="es-EC" smtClean="0"/>
              <a:t>20/12/2017</a:t>
            </a:fld>
            <a:endParaRPr lang="es-EC" dirty="0"/>
          </a:p>
        </p:txBody>
      </p:sp>
      <p:sp>
        <p:nvSpPr>
          <p:cNvPr id="6" name="5 Marcador de pie de página"/>
          <p:cNvSpPr>
            <a:spLocks noGrp="1"/>
          </p:cNvSpPr>
          <p:nvPr>
            <p:ph type="ftr" sz="quarter" idx="11"/>
          </p:nvPr>
        </p:nvSpPr>
        <p:spPr>
          <a:xfrm>
            <a:off x="402336" y="6410848"/>
            <a:ext cx="4779264" cy="365760"/>
          </a:xfrm>
        </p:spPr>
        <p:txBody>
          <a:bodyPr/>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Marcador de fecha"/>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45B90629-1B1D-46A8-9116-068C181835FB}" type="datetimeFigureOut">
              <a:rPr lang="es-EC" smtClean="0"/>
              <a:t>20/12/2017</a:t>
            </a:fld>
            <a:endParaRPr lang="es-EC" dirty="0"/>
          </a:p>
        </p:txBody>
      </p:sp>
      <p:sp>
        <p:nvSpPr>
          <p:cNvPr id="3" name="2 Marcador de pie de página"/>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s-EC" dirty="0"/>
          </a:p>
        </p:txBody>
      </p:sp>
      <p:sp>
        <p:nvSpPr>
          <p:cNvPr id="8" name="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A0A3C5E-A611-4B8A-AC04-7DC8A936DC64}" type="slidenum">
              <a:rPr lang="es-EC" smtClean="0"/>
              <a:t>‹Nº›</a:t>
            </a:fld>
            <a:endParaRPr lang="es-EC" dirty="0"/>
          </a:p>
        </p:txBody>
      </p:sp>
      <p:sp>
        <p:nvSpPr>
          <p:cNvPr id="22" name="21 Marcador de título"/>
          <p:cNvSpPr>
            <a:spLocks noGrp="1"/>
          </p:cNvSpPr>
          <p:nvPr>
            <p:ph type="title"/>
          </p:nvPr>
        </p:nvSpPr>
        <p:spPr>
          <a:xfrm>
            <a:off x="402336" y="228600"/>
            <a:ext cx="113792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diagramLayout" Target="../diagrams/layout3.xml"/><Relationship Id="rId7" Type="http://schemas.openxmlformats.org/officeDocument/2006/relationships/chart" Target="../charts/char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7.png"/><Relationship Id="rId4" Type="http://schemas.openxmlformats.org/officeDocument/2006/relationships/diagramQuickStyle" Target="../diagrams/quickStyle3.xml"/><Relationship Id="rId9" Type="http://schemas.openxmlformats.org/officeDocument/2006/relationships/image" Target="../media/image240.png"/></Relationships>
</file>

<file path=ppt/slides/_rels/slide1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12.xml"/><Relationship Id="rId7" Type="http://schemas.openxmlformats.org/officeDocument/2006/relationships/slide" Target="slide4.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ENTREVISTA.pdf" TargetMode="External"/><Relationship Id="rId3" Type="http://schemas.openxmlformats.org/officeDocument/2006/relationships/image" Target="../media/image20.png"/><Relationship Id="rId7" Type="http://schemas.openxmlformats.org/officeDocument/2006/relationships/hyperlink" Target="ENCUESTA.pdf"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ReporteRanking%20SUPER%20DE%20CIAS.xl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sultado de imagen para cadena logistica"/>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trans="40000"/>
                    </a14:imgEffect>
                    <a14:imgEffect>
                      <a14:colorTemperature colorTemp="5875"/>
                    </a14:imgEffect>
                    <a14:imgEffect>
                      <a14:saturation sat="95000"/>
                    </a14:imgEffect>
                  </a14:imgLayer>
                </a14:imgProps>
              </a:ext>
              <a:ext uri="{28A0092B-C50C-407E-A947-70E740481C1C}">
                <a14:useLocalDpi xmlns:a14="http://schemas.microsoft.com/office/drawing/2010/main" val="0"/>
              </a:ext>
            </a:extLst>
          </a:blip>
          <a:srcRect/>
          <a:stretch>
            <a:fillRect/>
          </a:stretch>
        </p:blipFill>
        <p:spPr bwMode="auto">
          <a:xfrm>
            <a:off x="7740502" y="3742660"/>
            <a:ext cx="4093535" cy="191464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1 CuadroTexto"/>
          <p:cNvSpPr txBox="1">
            <a:spLocks noChangeArrowheads="1"/>
          </p:cNvSpPr>
          <p:nvPr/>
        </p:nvSpPr>
        <p:spPr bwMode="auto">
          <a:xfrm>
            <a:off x="1754635" y="942221"/>
            <a:ext cx="9704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dirty="0" smtClean="0">
                <a:latin typeface="Times New Roman" panose="02020603050405020304" pitchFamily="18" charset="0"/>
                <a:cs typeface="Times New Roman" panose="02020603050405020304" pitchFamily="18" charset="0"/>
              </a:rPr>
              <a:t>DEPARTAMENTO </a:t>
            </a:r>
            <a:r>
              <a:rPr lang="es-ES" altLang="es-EC" b="1" dirty="0">
                <a:latin typeface="Times New Roman" panose="02020603050405020304" pitchFamily="18" charset="0"/>
                <a:cs typeface="Times New Roman" panose="02020603050405020304" pitchFamily="18" charset="0"/>
              </a:rPr>
              <a:t>DE CIENCIAS ECONÓMICAS, ADMINISTRATIVAS Y DE </a:t>
            </a:r>
            <a:r>
              <a:rPr lang="es-ES" altLang="es-EC" b="1" dirty="0" smtClean="0">
                <a:latin typeface="Times New Roman" panose="02020603050405020304" pitchFamily="18" charset="0"/>
                <a:cs typeface="Times New Roman" panose="02020603050405020304" pitchFamily="18" charset="0"/>
              </a:rPr>
              <a:t>COMERCIO</a:t>
            </a:r>
          </a:p>
          <a:p>
            <a:pPr algn="ctr" eaLnBrk="1" hangingPunct="1"/>
            <a:r>
              <a:rPr lang="es-ES" altLang="es-EC" b="1" dirty="0" smtClean="0">
                <a:latin typeface="Times New Roman" panose="02020603050405020304" pitchFamily="18" charset="0"/>
                <a:cs typeface="Times New Roman" panose="02020603050405020304" pitchFamily="18" charset="0"/>
              </a:rPr>
              <a:t>CARRERA DE ADMINISTRACIÓN  </a:t>
            </a:r>
            <a:endParaRPr lang="es-ES" altLang="es-EC" b="1" dirty="0">
              <a:latin typeface="Times New Roman" panose="02020603050405020304" pitchFamily="18" charset="0"/>
              <a:cs typeface="Times New Roman" panose="02020603050405020304" pitchFamily="18" charset="0"/>
            </a:endParaRPr>
          </a:p>
        </p:txBody>
      </p:sp>
      <p:sp>
        <p:nvSpPr>
          <p:cNvPr id="6" name="5 Rectángulo redondeado"/>
          <p:cNvSpPr/>
          <p:nvPr/>
        </p:nvSpPr>
        <p:spPr>
          <a:xfrm>
            <a:off x="2831565" y="1979271"/>
            <a:ext cx="7345363" cy="1491078"/>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ES" sz="1600" b="1" dirty="0">
              <a:solidFill>
                <a:schemeClr val="tx1"/>
              </a:solidFill>
              <a:latin typeface="+mj-lt"/>
            </a:endParaRPr>
          </a:p>
          <a:p>
            <a:pPr algn="ctr">
              <a:defRPr/>
            </a:pPr>
            <a:r>
              <a:rPr lang="es-ES" sz="1600" b="1" dirty="0" smtClean="0">
                <a:solidFill>
                  <a:schemeClr val="tx1"/>
                </a:solidFill>
                <a:latin typeface="+mj-lt"/>
              </a:rPr>
              <a:t>“</a:t>
            </a:r>
            <a:r>
              <a:rPr lang="es-EC" b="1" dirty="0"/>
              <a:t>ANÁLISIS DEL DESEMPEÑO DE LA CADENA LOGÍSTICA DE DISTRIBUCIÓN EN PYMES DEL SECTOR DE QUITO DEDICADAS A LA COMERCIALIZACIÓN DE IMPLEMENTOS DE SEGURIDAD INDUSTRIAL</a:t>
            </a:r>
            <a:r>
              <a:rPr lang="es-ES" b="1" i="1" dirty="0" smtClean="0">
                <a:solidFill>
                  <a:schemeClr val="tx1"/>
                </a:solidFill>
                <a:latin typeface="+mj-lt"/>
              </a:rPr>
              <a:t>.”</a:t>
            </a:r>
          </a:p>
          <a:p>
            <a:pPr algn="ctr">
              <a:defRPr/>
            </a:pPr>
            <a:endParaRPr lang="es-ES" sz="2000" i="1" dirty="0"/>
          </a:p>
        </p:txBody>
      </p:sp>
      <p:sp>
        <p:nvSpPr>
          <p:cNvPr id="7" name="7 CuadroTexto"/>
          <p:cNvSpPr txBox="1">
            <a:spLocks noChangeArrowheads="1"/>
          </p:cNvSpPr>
          <p:nvPr/>
        </p:nvSpPr>
        <p:spPr bwMode="auto">
          <a:xfrm>
            <a:off x="1615210" y="4009828"/>
            <a:ext cx="698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b="1" dirty="0" smtClean="0"/>
              <a:t>TORRES </a:t>
            </a:r>
            <a:r>
              <a:rPr lang="es-EC" b="1" dirty="0"/>
              <a:t>CHACHA CRISTINA BELÉN</a:t>
            </a:r>
            <a:endParaRPr lang="es-ES" altLang="es-EC" dirty="0"/>
          </a:p>
        </p:txBody>
      </p:sp>
    </p:spTree>
    <p:extLst>
      <p:ext uri="{BB962C8B-B14F-4D97-AF65-F5344CB8AC3E}">
        <p14:creationId xmlns:p14="http://schemas.microsoft.com/office/powerpoint/2010/main" val="1998850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44689925"/>
              </p:ext>
            </p:extLst>
          </p:nvPr>
        </p:nvGraphicFramePr>
        <p:xfrm>
          <a:off x="191386" y="1107939"/>
          <a:ext cx="11738344" cy="398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Gráfico 3"/>
          <p:cNvGraphicFramePr>
            <a:graphicFrameLocks noGrp="1"/>
          </p:cNvGraphicFramePr>
          <p:nvPr>
            <p:ph sz="quarter" idx="1"/>
            <p:extLst>
              <p:ext uri="{D42A27DB-BD31-4B8C-83A1-F6EECF244321}">
                <p14:modId xmlns:p14="http://schemas.microsoft.com/office/powerpoint/2010/main" val="3654593390"/>
              </p:ext>
            </p:extLst>
          </p:nvPr>
        </p:nvGraphicFramePr>
        <p:xfrm>
          <a:off x="1030228" y="899719"/>
          <a:ext cx="2993060" cy="1611656"/>
        </p:xfrm>
        <a:graphic>
          <a:graphicData uri="http://schemas.openxmlformats.org/drawingml/2006/chart">
            <c:chart xmlns:c="http://schemas.openxmlformats.org/drawingml/2006/chart" xmlns:r="http://schemas.openxmlformats.org/officeDocument/2006/relationships" r:id="rId7"/>
          </a:graphicData>
        </a:graphic>
      </p:graphicFrame>
      <p:sp>
        <p:nvSpPr>
          <p:cNvPr id="6" name="Llamada de nube 7"/>
          <p:cNvSpPr/>
          <p:nvPr/>
        </p:nvSpPr>
        <p:spPr>
          <a:xfrm>
            <a:off x="2795561" y="4911010"/>
            <a:ext cx="4104456" cy="1804102"/>
          </a:xfrm>
          <a:prstGeom prst="cloudCallout">
            <a:avLst>
              <a:gd name="adj1" fmla="val 66127"/>
              <a:gd name="adj2" fmla="val -7249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rPr>
              <a:t>*</a:t>
            </a:r>
            <a:r>
              <a:rPr lang="es-EC" sz="1600" dirty="0" smtClean="0">
                <a:solidFill>
                  <a:schemeClr val="tx1"/>
                </a:solidFill>
              </a:rPr>
              <a:t> Herramienta de Pareto regla del 80/20</a:t>
            </a:r>
          </a:p>
          <a:p>
            <a:pPr algn="ctr"/>
            <a:r>
              <a:rPr lang="es-EC" sz="1600" b="1" dirty="0" smtClean="0">
                <a:solidFill>
                  <a:schemeClr val="tx1"/>
                </a:solidFill>
              </a:rPr>
              <a:t>*</a:t>
            </a:r>
            <a:r>
              <a:rPr lang="es-EC" sz="1600" dirty="0" smtClean="0">
                <a:solidFill>
                  <a:schemeClr val="tx1"/>
                </a:solidFill>
              </a:rPr>
              <a:t> De acuerdo al nivel de ventas</a:t>
            </a:r>
            <a:endParaRPr lang="es-EC" sz="1600" dirty="0">
              <a:solidFill>
                <a:schemeClr val="tx1"/>
              </a:solidFill>
            </a:endParaRPr>
          </a:p>
        </p:txBody>
      </p:sp>
      <mc:AlternateContent xmlns:mc="http://schemas.openxmlformats.org/markup-compatibility/2006" xmlns:a14="http://schemas.microsoft.com/office/drawing/2010/main">
        <mc:Choice Requires="a14">
          <p:sp>
            <p:nvSpPr>
              <p:cNvPr id="7" name="Rectángulo 4"/>
              <p:cNvSpPr/>
              <p:nvPr/>
            </p:nvSpPr>
            <p:spPr>
              <a:xfrm>
                <a:off x="7302859" y="5138107"/>
                <a:ext cx="2762423" cy="369332"/>
              </a:xfrm>
              <a:prstGeom prst="rect">
                <a:avLst/>
              </a:prstGeom>
            </p:spPr>
            <p:txBody>
              <a:bodyPr wrap="none">
                <a:spAutoFit/>
              </a:bodyPr>
              <a:lstStyle/>
              <a:p>
                <a14:m>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oMath>
                </a14:m>
                <a:r>
                  <a:rPr lang="es-EC" dirty="0" smtClean="0"/>
                  <a:t>21.362*20%= 18,575</a:t>
                </a:r>
                <a:endParaRPr lang="es-EC" dirty="0"/>
              </a:p>
            </p:txBody>
          </p:sp>
        </mc:Choice>
        <mc:Fallback xmlns="">
          <p:sp>
            <p:nvSpPr>
              <p:cNvPr id="7" name="Rectángulo 4"/>
              <p:cNvSpPr>
                <a:spLocks noRot="1" noChangeAspect="1" noMove="1" noResize="1" noEditPoints="1" noAdjustHandles="1" noChangeArrowheads="1" noChangeShapeType="1" noTextEdit="1"/>
              </p:cNvSpPr>
              <p:nvPr/>
            </p:nvSpPr>
            <p:spPr>
              <a:xfrm>
                <a:off x="7302859" y="5138107"/>
                <a:ext cx="2762423" cy="369332"/>
              </a:xfrm>
              <a:prstGeom prst="rect">
                <a:avLst/>
              </a:prstGeom>
              <a:blipFill rotWithShape="1">
                <a:blip r:embed="rId8"/>
                <a:stretch>
                  <a:fillRect t="-8333" b="-2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5"/>
              <p:cNvSpPr/>
              <p:nvPr/>
            </p:nvSpPr>
            <p:spPr>
              <a:xfrm>
                <a:off x="7462348" y="5566618"/>
                <a:ext cx="1770356" cy="369332"/>
              </a:xfrm>
              <a:prstGeom prst="rect">
                <a:avLst/>
              </a:prstGeom>
            </p:spPr>
            <p:txBody>
              <a:bodyPr wrap="none">
                <a:spAutoFit/>
              </a:bodyPr>
              <a:lstStyle/>
              <a:p>
                <a14:m>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oMath>
                </a14:m>
                <a:r>
                  <a:rPr lang="es-EC" dirty="0" smtClean="0"/>
                  <a:t> 6 empresas</a:t>
                </a:r>
                <a:endParaRPr lang="es-EC" dirty="0"/>
              </a:p>
            </p:txBody>
          </p:sp>
        </mc:Choice>
        <mc:Fallback xmlns="">
          <p:sp>
            <p:nvSpPr>
              <p:cNvPr id="8" name="Rectángulo 5"/>
              <p:cNvSpPr>
                <a:spLocks noRot="1" noChangeAspect="1" noMove="1" noResize="1" noEditPoints="1" noAdjustHandles="1" noChangeArrowheads="1" noChangeShapeType="1" noTextEdit="1"/>
              </p:cNvSpPr>
              <p:nvPr/>
            </p:nvSpPr>
            <p:spPr>
              <a:xfrm>
                <a:off x="7462348" y="5566618"/>
                <a:ext cx="1770356" cy="369332"/>
              </a:xfrm>
              <a:prstGeom prst="rect">
                <a:avLst/>
              </a:prstGeom>
              <a:blipFill rotWithShape="1">
                <a:blip r:embed="rId9"/>
                <a:stretch>
                  <a:fillRect t="-8197" r="-2062" b="-24590"/>
                </a:stretch>
              </a:blipFill>
            </p:spPr>
            <p:txBody>
              <a:bodyPr/>
              <a:lstStyle/>
              <a:p>
                <a:r>
                  <a:rPr lang="es-EC">
                    <a:noFill/>
                  </a:rPr>
                  <a:t> </a:t>
                </a:r>
              </a:p>
            </p:txBody>
          </p:sp>
        </mc:Fallback>
      </mc:AlternateContent>
      <p:sp>
        <p:nvSpPr>
          <p:cNvPr id="9" name="8 CuadroTexto"/>
          <p:cNvSpPr txBox="1"/>
          <p:nvPr/>
        </p:nvSpPr>
        <p:spPr>
          <a:xfrm>
            <a:off x="304764" y="253388"/>
            <a:ext cx="5960286" cy="646331"/>
          </a:xfrm>
          <a:prstGeom prst="rect">
            <a:avLst/>
          </a:prstGeom>
          <a:noFill/>
        </p:spPr>
        <p:txBody>
          <a:bodyPr wrap="none" rtlCol="0">
            <a:spAutoFit/>
          </a:bodyPr>
          <a:lstStyle/>
          <a:p>
            <a:r>
              <a:rPr lang="es-ES" sz="3600" dirty="0">
                <a:solidFill>
                  <a:schemeClr val="accent3">
                    <a:shade val="75000"/>
                  </a:schemeClr>
                </a:solidFill>
                <a:latin typeface="+mj-lt"/>
                <a:ea typeface="+mj-ea"/>
                <a:cs typeface="+mj-cs"/>
              </a:rPr>
              <a:t>Población Objeto de Estudio</a:t>
            </a:r>
          </a:p>
        </p:txBody>
      </p:sp>
      <p:pic>
        <p:nvPicPr>
          <p:cNvPr id="11" name="Picture 2" descr="http://360.espe.edu.ec/images/esp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7761" y="304028"/>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5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4764" y="476672"/>
            <a:ext cx="5960286" cy="646331"/>
          </a:xfrm>
          <a:prstGeom prst="rect">
            <a:avLst/>
          </a:prstGeom>
          <a:noFill/>
        </p:spPr>
        <p:txBody>
          <a:bodyPr wrap="none" rtlCol="0">
            <a:spAutoFit/>
          </a:bodyPr>
          <a:lstStyle/>
          <a:p>
            <a:r>
              <a:rPr lang="es-ES" sz="3600" dirty="0">
                <a:solidFill>
                  <a:schemeClr val="accent3">
                    <a:shade val="75000"/>
                  </a:schemeClr>
                </a:solidFill>
                <a:latin typeface="+mj-lt"/>
                <a:ea typeface="+mj-ea"/>
                <a:cs typeface="+mj-cs"/>
              </a:rPr>
              <a:t>Población Objeto de Estudio</a:t>
            </a:r>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4615" y="197173"/>
            <a:ext cx="925831"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4765" y="1263744"/>
            <a:ext cx="5246030" cy="3416320"/>
          </a:xfrm>
          <a:prstGeom prst="rect">
            <a:avLst/>
          </a:prstGeom>
        </p:spPr>
        <p:txBody>
          <a:bodyPr wrap="square">
            <a:spAutoFit/>
          </a:bodyPr>
          <a:lstStyle/>
          <a:p>
            <a:pPr indent="180340" algn="just">
              <a:lnSpc>
                <a:spcPct val="150000"/>
              </a:lnSpc>
              <a:spcBef>
                <a:spcPts val="1200"/>
              </a:spcBef>
              <a:spcAft>
                <a:spcPts val="1800"/>
              </a:spcAft>
            </a:pPr>
            <a:r>
              <a:rPr lang="es-EC" sz="2400" dirty="0" smtClean="0"/>
              <a:t>Se </a:t>
            </a:r>
            <a:r>
              <a:rPr lang="es-EC" sz="2400" dirty="0"/>
              <a:t>delimitó a seis (6) Pymes ubicadas en la ciudad de Quito, </a:t>
            </a:r>
            <a:r>
              <a:rPr lang="es-EC" sz="2400" dirty="0" smtClean="0"/>
              <a:t>dedicadas </a:t>
            </a:r>
            <a:r>
              <a:rPr lang="es-EC" sz="2400" dirty="0"/>
              <a:t>a la venta y distribución de implementos de seguridad industrial. Estas empresas representan el </a:t>
            </a:r>
            <a:r>
              <a:rPr lang="es-EC" sz="2400" dirty="0" smtClean="0"/>
              <a:t>20</a:t>
            </a:r>
            <a:r>
              <a:rPr lang="es-EC" sz="2400" dirty="0"/>
              <a:t>% de las ventas del </a:t>
            </a:r>
            <a:r>
              <a:rPr lang="es-EC" sz="2400" dirty="0" smtClean="0"/>
              <a:t>sector</a:t>
            </a:r>
            <a:r>
              <a:rPr lang="es-EC" sz="2400" dirty="0"/>
              <a:t>.</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7 CuadroTexto"/>
          <p:cNvSpPr txBox="1"/>
          <p:nvPr/>
        </p:nvSpPr>
        <p:spPr>
          <a:xfrm>
            <a:off x="8982977" y="600586"/>
            <a:ext cx="1880643" cy="646331"/>
          </a:xfrm>
          <a:prstGeom prst="rect">
            <a:avLst/>
          </a:prstGeom>
          <a:noFill/>
        </p:spPr>
        <p:txBody>
          <a:bodyPr wrap="none" rtlCol="0">
            <a:spAutoFit/>
          </a:bodyPr>
          <a:lstStyle/>
          <a:p>
            <a:r>
              <a:rPr lang="es-ES" sz="3600" dirty="0">
                <a:solidFill>
                  <a:schemeClr val="accent3">
                    <a:shade val="75000"/>
                  </a:schemeClr>
                </a:solidFill>
                <a:latin typeface="+mj-lt"/>
                <a:ea typeface="+mj-ea"/>
                <a:cs typeface="+mj-cs"/>
              </a:rPr>
              <a:t>Muestra</a:t>
            </a:r>
          </a:p>
        </p:txBody>
      </p:sp>
      <p:pic>
        <p:nvPicPr>
          <p:cNvPr id="10" name="0 Imagen"/>
          <p:cNvPicPr/>
          <p:nvPr/>
        </p:nvPicPr>
        <p:blipFill>
          <a:blip r:embed="rId3">
            <a:extLst>
              <a:ext uri="{28A0092B-C50C-407E-A947-70E740481C1C}">
                <a14:useLocalDpi xmlns:a14="http://schemas.microsoft.com/office/drawing/2010/main" val="0"/>
              </a:ext>
            </a:extLst>
          </a:blip>
          <a:stretch>
            <a:fillRect/>
          </a:stretch>
        </p:blipFill>
        <p:spPr>
          <a:xfrm>
            <a:off x="6564656" y="2152947"/>
            <a:ext cx="5220335" cy="2395288"/>
          </a:xfrm>
          <a:prstGeom prst="rect">
            <a:avLst/>
          </a:prstGeom>
        </p:spPr>
      </p:pic>
      <p:sp>
        <p:nvSpPr>
          <p:cNvPr id="11" name="Rectángulo 1"/>
          <p:cNvSpPr/>
          <p:nvPr/>
        </p:nvSpPr>
        <p:spPr>
          <a:xfrm>
            <a:off x="8369066" y="1645116"/>
            <a:ext cx="2526461" cy="507831"/>
          </a:xfrm>
          <a:prstGeom prst="rect">
            <a:avLst/>
          </a:prstGeom>
        </p:spPr>
        <p:txBody>
          <a:bodyPr wrap="square">
            <a:spAutoFit/>
          </a:bodyPr>
          <a:lstStyle/>
          <a:p>
            <a:pPr indent="180340" algn="just">
              <a:lnSpc>
                <a:spcPct val="150000"/>
              </a:lnSpc>
              <a:spcBef>
                <a:spcPts val="1200"/>
              </a:spcBef>
              <a:spcAft>
                <a:spcPts val="1800"/>
              </a:spcAft>
            </a:pPr>
            <a:r>
              <a:rPr lang="es-EC" dirty="0" smtClean="0"/>
              <a:t>Uso de Pareto 20%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6"/>
          <p:cNvPicPr>
            <a:picLocks noChangeAspect="1"/>
          </p:cNvPicPr>
          <p:nvPr/>
        </p:nvPicPr>
        <p:blipFill>
          <a:blip r:embed="rId4"/>
          <a:stretch>
            <a:fillRect/>
          </a:stretch>
        </p:blipFill>
        <p:spPr>
          <a:xfrm>
            <a:off x="5173053" y="4772025"/>
            <a:ext cx="2293287" cy="1526078"/>
          </a:xfrm>
          <a:prstGeom prst="rect">
            <a:avLst/>
          </a:prstGeom>
        </p:spPr>
      </p:pic>
      <p:sp>
        <p:nvSpPr>
          <p:cNvPr id="12" name="CuadroTexto 4"/>
          <p:cNvSpPr txBox="1"/>
          <p:nvPr/>
        </p:nvSpPr>
        <p:spPr>
          <a:xfrm>
            <a:off x="9973640" y="4587359"/>
            <a:ext cx="1843774" cy="369332"/>
          </a:xfrm>
          <a:prstGeom prst="rect">
            <a:avLst/>
          </a:prstGeom>
          <a:noFill/>
        </p:spPr>
        <p:txBody>
          <a:bodyPr wrap="none" rtlCol="0">
            <a:spAutoFit/>
          </a:bodyPr>
          <a:lstStyle/>
          <a:p>
            <a:r>
              <a:rPr lang="es-EC" dirty="0" smtClean="0"/>
              <a:t>Miles de dólares</a:t>
            </a:r>
            <a:endParaRPr lang="es-EC" dirty="0"/>
          </a:p>
        </p:txBody>
      </p:sp>
    </p:spTree>
    <p:extLst>
      <p:ext uri="{BB962C8B-B14F-4D97-AF65-F5344CB8AC3E}">
        <p14:creationId xmlns:p14="http://schemas.microsoft.com/office/powerpoint/2010/main" val="385786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03799" y="218218"/>
            <a:ext cx="10349696" cy="166209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4800" b="1" dirty="0" smtClean="0">
                <a:ln/>
                <a:solidFill>
                  <a:schemeClr val="accent3"/>
                </a:solidFill>
              </a:rPr>
              <a:t>RESULTADOS </a:t>
            </a:r>
            <a:r>
              <a:rPr lang="es-EC" sz="4800" b="1" dirty="0">
                <a:ln/>
                <a:solidFill>
                  <a:schemeClr val="accent3"/>
                </a:solidFill>
              </a:rPr>
              <a:t>DE </a:t>
            </a:r>
            <a:r>
              <a:rPr lang="es-EC" sz="4800" b="1" dirty="0" smtClean="0">
                <a:ln/>
                <a:solidFill>
                  <a:schemeClr val="accent3"/>
                </a:solidFill>
              </a:rPr>
              <a:t>LA INVESTIGACIÓN</a:t>
            </a:r>
            <a:endParaRPr lang="en-US" sz="4800" b="1" dirty="0">
              <a:ln/>
              <a:solidFill>
                <a:schemeClr val="accent3"/>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527" y="515155"/>
            <a:ext cx="1565482" cy="15654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cadena logís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69" y="2491791"/>
            <a:ext cx="6474261" cy="3927249"/>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879276" y="3009494"/>
            <a:ext cx="4207093" cy="3409546"/>
          </a:xfrm>
          <a:prstGeom prst="rect">
            <a:avLst/>
          </a:prstGeom>
        </p:spPr>
        <p:txBody>
          <a:bodyPr vert="horz" anchor="b">
            <a:normAutofit fontScale="25000" lnSpcReduction="20000"/>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algn="l"/>
            <a:endParaRPr lang="es-EC" sz="7200" dirty="0" smtClean="0">
              <a:solidFill>
                <a:schemeClr val="tx1"/>
              </a:solidFill>
            </a:endParaRPr>
          </a:p>
          <a:p>
            <a:pPr algn="l"/>
            <a:endParaRPr lang="es-EC" sz="7200" dirty="0">
              <a:solidFill>
                <a:schemeClr val="tx1"/>
              </a:solidFill>
            </a:endParaRPr>
          </a:p>
          <a:p>
            <a:pPr algn="l"/>
            <a:endParaRPr lang="es-EC" sz="7200" dirty="0" smtClean="0">
              <a:solidFill>
                <a:schemeClr val="tx1"/>
              </a:solidFill>
            </a:endParaRPr>
          </a:p>
          <a:p>
            <a:pPr algn="l"/>
            <a:endParaRPr lang="es-EC" sz="11200" dirty="0" smtClean="0">
              <a:solidFill>
                <a:schemeClr val="tx1"/>
              </a:solidFill>
            </a:endParaRPr>
          </a:p>
          <a:p>
            <a:pPr algn="l"/>
            <a:r>
              <a:rPr lang="es-EC" sz="11200" dirty="0" smtClean="0">
                <a:solidFill>
                  <a:schemeClr val="tx1"/>
                </a:solidFill>
              </a:rPr>
              <a:t>Gestión Organizacional</a:t>
            </a:r>
            <a:r>
              <a:rPr lang="es-EC" sz="11200" dirty="0">
                <a:solidFill>
                  <a:schemeClr val="tx1"/>
                </a:solidFill>
              </a:rPr>
              <a:t/>
            </a:r>
            <a:br>
              <a:rPr lang="es-EC" sz="11200" dirty="0">
                <a:solidFill>
                  <a:schemeClr val="tx1"/>
                </a:solidFill>
              </a:rPr>
            </a:br>
            <a:r>
              <a:rPr lang="es-EC" sz="11200" dirty="0">
                <a:solidFill>
                  <a:schemeClr val="tx1"/>
                </a:solidFill>
              </a:rPr>
              <a:t/>
            </a:r>
            <a:br>
              <a:rPr lang="es-EC" sz="11200" dirty="0">
                <a:solidFill>
                  <a:schemeClr val="tx1"/>
                </a:solidFill>
              </a:rPr>
            </a:br>
            <a:endParaRPr lang="es-EC" sz="11200" dirty="0" smtClean="0">
              <a:solidFill>
                <a:schemeClr val="tx1"/>
              </a:solidFill>
            </a:endParaRPr>
          </a:p>
          <a:p>
            <a:pPr algn="l"/>
            <a:r>
              <a:rPr lang="es-EC" sz="11200" dirty="0" smtClean="0">
                <a:solidFill>
                  <a:schemeClr val="tx1"/>
                </a:solidFill>
              </a:rPr>
              <a:t>Comercialización</a:t>
            </a:r>
            <a:r>
              <a:rPr lang="es-EC" sz="11200" dirty="0">
                <a:solidFill>
                  <a:schemeClr val="tx1"/>
                </a:solidFill>
              </a:rPr>
              <a:t/>
            </a:r>
            <a:br>
              <a:rPr lang="es-EC" sz="11200" dirty="0">
                <a:solidFill>
                  <a:schemeClr val="tx1"/>
                </a:solidFill>
              </a:rPr>
            </a:br>
            <a:r>
              <a:rPr lang="es-EC" sz="11200" dirty="0">
                <a:solidFill>
                  <a:schemeClr val="tx1"/>
                </a:solidFill>
              </a:rPr>
              <a:t/>
            </a:r>
            <a:br>
              <a:rPr lang="es-EC" sz="11200" dirty="0">
                <a:solidFill>
                  <a:schemeClr val="tx1"/>
                </a:solidFill>
              </a:rPr>
            </a:br>
            <a:endParaRPr lang="es-EC" sz="11200" dirty="0" smtClean="0">
              <a:solidFill>
                <a:schemeClr val="tx1"/>
              </a:solidFill>
            </a:endParaRPr>
          </a:p>
          <a:p>
            <a:pPr algn="l"/>
            <a:r>
              <a:rPr lang="es-EC" sz="11200" dirty="0" smtClean="0">
                <a:solidFill>
                  <a:schemeClr val="tx1"/>
                </a:solidFill>
              </a:rPr>
              <a:t>Competitividad </a:t>
            </a:r>
            <a:r>
              <a:rPr lang="es-EC" sz="11200" dirty="0" smtClean="0"/>
              <a:t>Organizacional</a:t>
            </a:r>
            <a:r>
              <a:rPr lang="es-EC" sz="7200" dirty="0" smtClean="0"/>
              <a:t>.</a:t>
            </a:r>
            <a:br>
              <a:rPr lang="es-EC" sz="7200" dirty="0" smtClean="0"/>
            </a:br>
            <a:r>
              <a:rPr lang="es-EC" sz="7200" dirty="0" smtClean="0"/>
              <a:t/>
            </a:r>
            <a:br>
              <a:rPr lang="es-EC" sz="7200" dirty="0" smtClean="0"/>
            </a:br>
            <a:r>
              <a:rPr lang="es-EC" sz="7200" dirty="0" smtClean="0"/>
              <a:t>Comercialización.</a:t>
            </a:r>
            <a:br>
              <a:rPr lang="es-EC" sz="7200" dirty="0" smtClean="0"/>
            </a:br>
            <a:r>
              <a:rPr lang="es-EC" dirty="0" smtClean="0"/>
              <a:t/>
            </a:r>
            <a:br>
              <a:rPr lang="es-EC" dirty="0" smtClean="0"/>
            </a:br>
            <a:r>
              <a:rPr lang="es-EC" dirty="0" smtClean="0"/>
              <a:t>Competitividad.</a:t>
            </a:r>
            <a:endParaRPr lang="es-EC" dirty="0"/>
          </a:p>
        </p:txBody>
      </p:sp>
      <p:pic>
        <p:nvPicPr>
          <p:cNvPr id="13" name="Imagen 6"/>
          <p:cNvPicPr>
            <a:picLocks noChangeAspect="1"/>
          </p:cNvPicPr>
          <p:nvPr/>
        </p:nvPicPr>
        <p:blipFill>
          <a:blip r:embed="rId4"/>
          <a:stretch>
            <a:fillRect/>
          </a:stretch>
        </p:blipFill>
        <p:spPr>
          <a:xfrm>
            <a:off x="355568" y="2637552"/>
            <a:ext cx="423166" cy="712228"/>
          </a:xfrm>
          <a:prstGeom prst="rect">
            <a:avLst/>
          </a:prstGeom>
        </p:spPr>
      </p:pic>
      <p:pic>
        <p:nvPicPr>
          <p:cNvPr id="14" name="Imagen 7"/>
          <p:cNvPicPr>
            <a:picLocks noChangeAspect="1"/>
          </p:cNvPicPr>
          <p:nvPr/>
        </p:nvPicPr>
        <p:blipFill>
          <a:blip r:embed="rId4"/>
          <a:stretch>
            <a:fillRect/>
          </a:stretch>
        </p:blipFill>
        <p:spPr>
          <a:xfrm>
            <a:off x="355568" y="3555295"/>
            <a:ext cx="423166" cy="712228"/>
          </a:xfrm>
          <a:prstGeom prst="rect">
            <a:avLst/>
          </a:prstGeom>
        </p:spPr>
      </p:pic>
      <p:pic>
        <p:nvPicPr>
          <p:cNvPr id="15" name="Imagen 8"/>
          <p:cNvPicPr>
            <a:picLocks noChangeAspect="1"/>
          </p:cNvPicPr>
          <p:nvPr/>
        </p:nvPicPr>
        <p:blipFill>
          <a:blip r:embed="rId4"/>
          <a:stretch>
            <a:fillRect/>
          </a:stretch>
        </p:blipFill>
        <p:spPr>
          <a:xfrm>
            <a:off x="355568" y="4433013"/>
            <a:ext cx="423166" cy="712228"/>
          </a:xfrm>
          <a:prstGeom prst="rect">
            <a:avLst/>
          </a:prstGeom>
        </p:spPr>
      </p:pic>
    </p:spTree>
    <p:extLst>
      <p:ext uri="{BB962C8B-B14F-4D97-AF65-F5344CB8AC3E}">
        <p14:creationId xmlns:p14="http://schemas.microsoft.com/office/powerpoint/2010/main" val="934276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 y="245576"/>
            <a:ext cx="1406641" cy="140663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a:spLocks noGrp="1"/>
          </p:cNvSpPr>
          <p:nvPr>
            <p:ph type="title"/>
          </p:nvPr>
        </p:nvSpPr>
        <p:spPr>
          <a:xfrm>
            <a:off x="486834" y="216127"/>
            <a:ext cx="8596668" cy="917348"/>
          </a:xfrm>
        </p:spPr>
        <p:txBody>
          <a:bodyPr>
            <a:normAutofit/>
          </a:bodyPr>
          <a:lstStyle/>
          <a:p>
            <a:r>
              <a:rPr lang="es-EC" sz="3600" dirty="0"/>
              <a:t>Gestión Organizacional</a:t>
            </a:r>
          </a:p>
        </p:txBody>
      </p:sp>
      <p:pic>
        <p:nvPicPr>
          <p:cNvPr id="4" name="Imagen 4"/>
          <p:cNvPicPr>
            <a:picLocks noChangeAspect="1"/>
          </p:cNvPicPr>
          <p:nvPr/>
        </p:nvPicPr>
        <p:blipFill>
          <a:blip r:embed="rId3"/>
          <a:stretch>
            <a:fillRect/>
          </a:stretch>
        </p:blipFill>
        <p:spPr>
          <a:xfrm>
            <a:off x="8290977" y="245576"/>
            <a:ext cx="1543788" cy="1055202"/>
          </a:xfrm>
          <a:prstGeom prst="rect">
            <a:avLst/>
          </a:prstGeom>
        </p:spPr>
      </p:pic>
      <p:graphicFrame>
        <p:nvGraphicFramePr>
          <p:cNvPr id="5" name="Marcador de contenido 5"/>
          <p:cNvGraphicFramePr>
            <a:graphicFrameLocks noGrp="1"/>
          </p:cNvGraphicFramePr>
          <p:nvPr>
            <p:ph idx="1"/>
            <p:extLst>
              <p:ext uri="{D42A27DB-BD31-4B8C-83A1-F6EECF244321}">
                <p14:modId xmlns:p14="http://schemas.microsoft.com/office/powerpoint/2010/main" val="3001117812"/>
              </p:ext>
            </p:extLst>
          </p:nvPr>
        </p:nvGraphicFramePr>
        <p:xfrm>
          <a:off x="996690" y="1731963"/>
          <a:ext cx="8596312" cy="388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850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p:txBody>
          <a:bodyPr/>
          <a:lstStyle/>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15919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958" y="5461037"/>
            <a:ext cx="609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3908" y="5463917"/>
            <a:ext cx="6286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91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ORGANIZACIONAL</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597494456"/>
              </p:ext>
            </p:extLst>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730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934" y="259557"/>
            <a:ext cx="8596668" cy="1010443"/>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dirty="0"/>
              <a:t>Comercialización</a:t>
            </a:r>
          </a:p>
        </p:txBody>
      </p:sp>
      <p:pic>
        <p:nvPicPr>
          <p:cNvPr id="7" name="Imagen 4"/>
          <p:cNvPicPr>
            <a:picLocks noChangeAspect="1"/>
          </p:cNvPicPr>
          <p:nvPr/>
        </p:nvPicPr>
        <p:blipFill>
          <a:blip r:embed="rId2"/>
          <a:stretch>
            <a:fillRect/>
          </a:stretch>
        </p:blipFill>
        <p:spPr>
          <a:xfrm>
            <a:off x="6914546" y="169465"/>
            <a:ext cx="3838575" cy="1190625"/>
          </a:xfrm>
          <a:prstGeom prst="rect">
            <a:avLst/>
          </a:prstGeom>
        </p:spPr>
      </p:pic>
      <p:pic>
        <p:nvPicPr>
          <p:cNvPr id="8"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 y="61458"/>
            <a:ext cx="1406641" cy="14066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Marcador de contenido 5"/>
          <p:cNvGraphicFramePr>
            <a:graphicFrameLocks/>
          </p:cNvGraphicFramePr>
          <p:nvPr>
            <p:extLst>
              <p:ext uri="{D42A27DB-BD31-4B8C-83A1-F6EECF244321}">
                <p14:modId xmlns:p14="http://schemas.microsoft.com/office/powerpoint/2010/main" val="1575782571"/>
              </p:ext>
            </p:extLst>
          </p:nvPr>
        </p:nvGraphicFramePr>
        <p:xfrm>
          <a:off x="677862" y="1838326"/>
          <a:ext cx="9780587" cy="420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2288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sz="quarter" idx="1"/>
            <p:extLst>
              <p:ext uri="{D42A27DB-BD31-4B8C-83A1-F6EECF244321}">
                <p14:modId xmlns:p14="http://schemas.microsoft.com/office/powerpoint/2010/main" val="2488519248"/>
              </p:ext>
            </p:extLst>
          </p:nvPr>
        </p:nvGraphicFramePr>
        <p:xfrm>
          <a:off x="247651" y="323850"/>
          <a:ext cx="11668124" cy="577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671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COMERCIAL</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941846056"/>
              </p:ext>
            </p:extLst>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360.espe.edu.ec/images/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829" y="295491"/>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4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51391" y="0"/>
            <a:ext cx="8596668" cy="9144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dirty="0"/>
              <a:t>Competitividad </a:t>
            </a:r>
          </a:p>
        </p:txBody>
      </p:sp>
      <p:pic>
        <p:nvPicPr>
          <p:cNvPr id="5" name="Imagen 4"/>
          <p:cNvPicPr>
            <a:picLocks noChangeAspect="1"/>
          </p:cNvPicPr>
          <p:nvPr/>
        </p:nvPicPr>
        <p:blipFill>
          <a:blip r:embed="rId2"/>
          <a:stretch>
            <a:fillRect/>
          </a:stretch>
        </p:blipFill>
        <p:spPr>
          <a:xfrm>
            <a:off x="7823648" y="271731"/>
            <a:ext cx="2544599" cy="1049069"/>
          </a:xfrm>
          <a:prstGeom prst="rect">
            <a:avLst/>
          </a:prstGeom>
        </p:spPr>
      </p:pic>
      <p:pic>
        <p:nvPicPr>
          <p:cNvPr id="6"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 y="61458"/>
            <a:ext cx="1406641" cy="14066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5"/>
          <p:cNvGraphicFramePr>
            <a:graphicFrameLocks noGrp="1"/>
          </p:cNvGraphicFramePr>
          <p:nvPr>
            <p:ph sz="quarter" idx="1"/>
            <p:extLst>
              <p:ext uri="{D42A27DB-BD31-4B8C-83A1-F6EECF244321}">
                <p14:modId xmlns:p14="http://schemas.microsoft.com/office/powerpoint/2010/main" val="2125044247"/>
              </p:ext>
            </p:extLst>
          </p:nvPr>
        </p:nvGraphicFramePr>
        <p:xfrm>
          <a:off x="1211263" y="1536700"/>
          <a:ext cx="10266362"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778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35278" y="-347728"/>
            <a:ext cx="11070197" cy="142405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s-EC" sz="4400" b="1" dirty="0" smtClean="0">
                <a:ln/>
                <a:solidFill>
                  <a:schemeClr val="accent3"/>
                </a:solidFill>
              </a:rPr>
              <a:t>INTRODUCCION:</a:t>
            </a:r>
            <a:endParaRPr lang="en-US" sz="4400" b="1" dirty="0">
              <a:ln/>
              <a:solidFill>
                <a:schemeClr val="accent3"/>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35" y="935571"/>
            <a:ext cx="925831" cy="9258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548" y="1907909"/>
            <a:ext cx="2275859" cy="199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468" y="1928275"/>
            <a:ext cx="2524125" cy="221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11" y="1861401"/>
            <a:ext cx="2114550" cy="225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10 Grupo"/>
          <p:cNvGrpSpPr/>
          <p:nvPr/>
        </p:nvGrpSpPr>
        <p:grpSpPr>
          <a:xfrm>
            <a:off x="3831256" y="3832800"/>
            <a:ext cx="486903" cy="607387"/>
            <a:chOff x="3121642" y="1841967"/>
            <a:chExt cx="486903" cy="607387"/>
          </a:xfrm>
        </p:grpSpPr>
        <p:sp>
          <p:nvSpPr>
            <p:cNvPr id="12" name="11 Flecha derecha"/>
            <p:cNvSpPr/>
            <p:nvPr/>
          </p:nvSpPr>
          <p:spPr>
            <a:xfrm>
              <a:off x="3121642" y="1841967"/>
              <a:ext cx="486903" cy="607387"/>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lecha derecha 7"/>
            <p:cNvSpPr/>
            <p:nvPr/>
          </p:nvSpPr>
          <p:spPr>
            <a:xfrm>
              <a:off x="3121642" y="1963444"/>
              <a:ext cx="340832" cy="36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dirty="0">
                <a:solidFill>
                  <a:schemeClr val="tx1"/>
                </a:solidFill>
              </a:endParaRPr>
            </a:p>
          </p:txBody>
        </p:sp>
      </p:grpSp>
      <p:grpSp>
        <p:nvGrpSpPr>
          <p:cNvPr id="14" name="13 Grupo"/>
          <p:cNvGrpSpPr/>
          <p:nvPr/>
        </p:nvGrpSpPr>
        <p:grpSpPr>
          <a:xfrm>
            <a:off x="7750176" y="3832800"/>
            <a:ext cx="486903" cy="607387"/>
            <a:chOff x="7040562" y="1841967"/>
            <a:chExt cx="486903" cy="607387"/>
          </a:xfrm>
        </p:grpSpPr>
        <p:sp>
          <p:nvSpPr>
            <p:cNvPr id="15" name="14 Flecha derecha"/>
            <p:cNvSpPr/>
            <p:nvPr/>
          </p:nvSpPr>
          <p:spPr>
            <a:xfrm>
              <a:off x="7040562" y="1841967"/>
              <a:ext cx="486903" cy="607387"/>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lecha derecha 12"/>
            <p:cNvSpPr/>
            <p:nvPr/>
          </p:nvSpPr>
          <p:spPr>
            <a:xfrm>
              <a:off x="7040562" y="1963444"/>
              <a:ext cx="340832" cy="36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dirty="0">
                <a:solidFill>
                  <a:schemeClr val="tx1"/>
                </a:solidFill>
              </a:endParaRPr>
            </a:p>
          </p:txBody>
        </p:sp>
      </p:grpSp>
      <p:sp>
        <p:nvSpPr>
          <p:cNvPr id="20" name="19 Rectángulo"/>
          <p:cNvSpPr/>
          <p:nvPr/>
        </p:nvSpPr>
        <p:spPr>
          <a:xfrm rot="10800000" flipV="1">
            <a:off x="1123853" y="4287542"/>
            <a:ext cx="2453730" cy="1815882"/>
          </a:xfrm>
          <a:prstGeom prst="rect">
            <a:avLst/>
          </a:prstGeom>
        </p:spPr>
        <p:txBody>
          <a:bodyPr wrap="square">
            <a:spAutoFit/>
          </a:bodyPr>
          <a:lstStyle/>
          <a:p>
            <a:r>
              <a:rPr lang="es-EC" sz="1600" dirty="0"/>
              <a:t>Evaluar la productividad y competitividad de la cadena logística de distribución de las empresas Pymes comercializadoras de EPPS</a:t>
            </a:r>
          </a:p>
        </p:txBody>
      </p:sp>
      <p:sp>
        <p:nvSpPr>
          <p:cNvPr id="21" name="20 Rectángulo"/>
          <p:cNvSpPr/>
          <p:nvPr/>
        </p:nvSpPr>
        <p:spPr>
          <a:xfrm>
            <a:off x="5343557" y="4168540"/>
            <a:ext cx="1931443" cy="2031325"/>
          </a:xfrm>
          <a:prstGeom prst="rect">
            <a:avLst/>
          </a:prstGeom>
        </p:spPr>
        <p:txBody>
          <a:bodyPr wrap="square">
            <a:spAutoFit/>
          </a:bodyPr>
          <a:lstStyle/>
          <a:p>
            <a:r>
              <a:rPr lang="es-EC" dirty="0"/>
              <a:t>P</a:t>
            </a:r>
            <a:r>
              <a:rPr lang="es-EC" dirty="0" smtClean="0"/>
              <a:t>roveer </a:t>
            </a:r>
            <a:r>
              <a:rPr lang="es-EC" dirty="0"/>
              <a:t>soluciones de equipos de seguridad personal a las empresas que lo necesitan.</a:t>
            </a:r>
          </a:p>
        </p:txBody>
      </p:sp>
      <p:sp>
        <p:nvSpPr>
          <p:cNvPr id="24" name="23 Rectángulo"/>
          <p:cNvSpPr/>
          <p:nvPr/>
        </p:nvSpPr>
        <p:spPr>
          <a:xfrm>
            <a:off x="9099659" y="3832800"/>
            <a:ext cx="2379694" cy="23276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000" kern="1200" dirty="0">
                <a:solidFill>
                  <a:schemeClr val="tx1"/>
                </a:solidFill>
              </a:rPr>
              <a:t>Formado pequeñas y medianas </a:t>
            </a:r>
            <a:r>
              <a:rPr lang="es-EC" sz="2000" kern="1200" dirty="0" smtClean="0">
                <a:solidFill>
                  <a:schemeClr val="tx1"/>
                </a:solidFill>
              </a:rPr>
              <a:t>empresas con oportunidades de rentabilidad</a:t>
            </a:r>
            <a:endParaRPr lang="es-MX" sz="2000" kern="1200" dirty="0">
              <a:solidFill>
                <a:schemeClr val="tx1"/>
              </a:solidFill>
            </a:endParaRPr>
          </a:p>
        </p:txBody>
      </p:sp>
    </p:spTree>
    <p:extLst>
      <p:ext uri="{BB962C8B-B14F-4D97-AF65-F5344CB8AC3E}">
        <p14:creationId xmlns:p14="http://schemas.microsoft.com/office/powerpoint/2010/main" val="27588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sz="quarter" idx="1"/>
            <p:extLst>
              <p:ext uri="{D42A27DB-BD31-4B8C-83A1-F6EECF244321}">
                <p14:modId xmlns:p14="http://schemas.microsoft.com/office/powerpoint/2010/main" val="85624534"/>
              </p:ext>
            </p:extLst>
          </p:nvPr>
        </p:nvGraphicFramePr>
        <p:xfrm>
          <a:off x="401638" y="285750"/>
          <a:ext cx="11447462" cy="581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49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C" dirty="0" smtClean="0"/>
              <a:t>RESUMEN DE COMPETITIVIDAD</a:t>
            </a:r>
            <a:endParaRPr lang="es-EC" dirty="0"/>
          </a:p>
        </p:txBody>
      </p:sp>
      <p:graphicFrame>
        <p:nvGraphicFramePr>
          <p:cNvPr id="4" name="3 Diagrama"/>
          <p:cNvGraphicFramePr/>
          <p:nvPr>
            <p:extLst>
              <p:ext uri="{D42A27DB-BD31-4B8C-83A1-F6EECF244321}">
                <p14:modId xmlns:p14="http://schemas.microsoft.com/office/powerpoint/2010/main" val="1940194269"/>
              </p:ext>
            </p:extLst>
          </p:nvPr>
        </p:nvGraphicFramePr>
        <p:xfrm>
          <a:off x="528970" y="698401"/>
          <a:ext cx="10947401" cy="582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360.espe.edu.ec/images/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404" y="295491"/>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4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21386" y="107722"/>
            <a:ext cx="11379200" cy="1154162"/>
          </a:xfrm>
          <a:prstGeom prst="rect">
            <a:avLst/>
          </a:prstGeom>
          <a:noFill/>
        </p:spPr>
        <p:txBody>
          <a:bodyPr wrap="square" rtlCol="0">
            <a:spAutoFit/>
          </a:bodyPr>
          <a:lstStyle/>
          <a:p>
            <a:pPr algn="l"/>
            <a:r>
              <a:rPr lang="es-ES" sz="3600" b="1" dirty="0"/>
              <a:t>Análisis de covariables </a:t>
            </a:r>
            <a:r>
              <a:rPr lang="es-ES" sz="2800" b="1" dirty="0" smtClean="0"/>
              <a:t/>
            </a:r>
            <a:br>
              <a:rPr lang="es-ES" sz="2800" b="1" dirty="0" smtClean="0"/>
            </a:br>
            <a:endParaRPr lang="es-ES" b="1" dirty="0">
              <a:solidFill>
                <a:sysClr val="windowText" lastClr="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583333281"/>
              </p:ext>
            </p:extLst>
          </p:nvPr>
        </p:nvGraphicFramePr>
        <p:xfrm>
          <a:off x="276225" y="1295397"/>
          <a:ext cx="11620499" cy="5398008"/>
        </p:xfrm>
        <a:graphic>
          <a:graphicData uri="http://schemas.openxmlformats.org/drawingml/2006/table">
            <a:tbl>
              <a:tblPr>
                <a:tableStyleId>{7DF18680-E054-41AD-8BC1-D1AEF772440D}</a:tableStyleId>
              </a:tblPr>
              <a:tblGrid>
                <a:gridCol w="2508973"/>
                <a:gridCol w="1622343"/>
                <a:gridCol w="126906"/>
                <a:gridCol w="1717522"/>
                <a:gridCol w="1853002"/>
                <a:gridCol w="1853002"/>
                <a:gridCol w="1811845"/>
                <a:gridCol w="126906"/>
              </a:tblGrid>
              <a:tr h="228311">
                <a:tc>
                  <a:txBody>
                    <a:bodyPr/>
                    <a:lstStyle/>
                    <a:p>
                      <a:pPr algn="ctr">
                        <a:lnSpc>
                          <a:spcPct val="115000"/>
                        </a:lnSpc>
                        <a:spcAft>
                          <a:spcPts val="0"/>
                        </a:spcAft>
                      </a:pPr>
                      <a:r>
                        <a:rPr lang="es-EC" sz="1400" dirty="0">
                          <a:effectLst/>
                        </a:rPr>
                        <a:t>VARIABLE</a:t>
                      </a:r>
                      <a:endParaRPr lang="es-EC" sz="1400" b="1" dirty="0">
                        <a:effectLst/>
                        <a:latin typeface="Calibri"/>
                        <a:ea typeface="Calibri"/>
                        <a:cs typeface="Times New Roman"/>
                      </a:endParaRPr>
                    </a:p>
                  </a:txBody>
                  <a:tcPr marL="59987" marR="59987" marT="0" marB="0" anchor="ctr"/>
                </a:tc>
                <a:tc gridSpan="2">
                  <a:txBody>
                    <a:bodyPr/>
                    <a:lstStyle/>
                    <a:p>
                      <a:pPr algn="ctr">
                        <a:lnSpc>
                          <a:spcPct val="115000"/>
                        </a:lnSpc>
                        <a:spcAft>
                          <a:spcPts val="0"/>
                        </a:spcAft>
                      </a:pPr>
                      <a:r>
                        <a:rPr lang="es-EC" sz="1400" dirty="0">
                          <a:effectLst/>
                        </a:rPr>
                        <a:t>KPI</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FUENTE</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TARGET</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RESULTADO</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228311">
                <a:tc>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gridSpan="2">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472145">
                <a:tc rowSpan="3">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p>
                    <a:p>
                      <a:pPr algn="ctr">
                        <a:lnSpc>
                          <a:spcPct val="115000"/>
                        </a:lnSpc>
                        <a:spcAft>
                          <a:spcPts val="0"/>
                        </a:spcAft>
                      </a:pPr>
                      <a:r>
                        <a:rPr lang="es-EC" sz="1400" dirty="0">
                          <a:effectLst/>
                        </a:rPr>
                        <a:t>COMERCIALIZACION</a:t>
                      </a:r>
                      <a:endParaRPr lang="es-EC" sz="1400" b="1" dirty="0">
                        <a:effectLst/>
                        <a:latin typeface="Calibri"/>
                        <a:ea typeface="Calibri"/>
                        <a:cs typeface="Times New Roman"/>
                      </a:endParaRPr>
                    </a:p>
                  </a:txBody>
                  <a:tcPr marL="59987" marR="59987" marT="0" marB="0" anchor="ctr"/>
                </a:tc>
                <a:tc gridSpan="2">
                  <a:txBody>
                    <a:bodyPr/>
                    <a:lstStyle/>
                    <a:p>
                      <a:pPr algn="ctr">
                        <a:lnSpc>
                          <a:spcPct val="115000"/>
                        </a:lnSpc>
                        <a:spcAft>
                          <a:spcPts val="0"/>
                        </a:spcAft>
                      </a:pPr>
                      <a:r>
                        <a:rPr lang="es-EC" sz="1400" dirty="0">
                          <a:effectLst/>
                        </a:rPr>
                        <a:t>Canales de distribución</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Aumentar canales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83%</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Sí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472145">
                <a:tc vMerge="1">
                  <a:txBody>
                    <a:bodyPr/>
                    <a:lstStyle/>
                    <a:p>
                      <a:endParaRPr lang="es-EC"/>
                    </a:p>
                  </a:txBody>
                  <a:tcPr/>
                </a:tc>
                <a:tc gridSpan="2">
                  <a:txBody>
                    <a:bodyPr/>
                    <a:lstStyle/>
                    <a:p>
                      <a:pPr algn="ctr">
                        <a:lnSpc>
                          <a:spcPct val="115000"/>
                        </a:lnSpc>
                        <a:spcAft>
                          <a:spcPts val="0"/>
                        </a:spcAft>
                      </a:pPr>
                      <a:r>
                        <a:rPr lang="es-EC" sz="1400" dirty="0">
                          <a:effectLst/>
                        </a:rPr>
                        <a:t>Tiempo de respuesta</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Disminuir los tiempos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50%</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No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472145">
                <a:tc vMerge="1">
                  <a:txBody>
                    <a:bodyPr/>
                    <a:lstStyle/>
                    <a:p>
                      <a:endParaRPr lang="es-EC"/>
                    </a:p>
                  </a:txBody>
                  <a:tcPr/>
                </a:tc>
                <a:tc gridSpan="2">
                  <a:txBody>
                    <a:bodyPr/>
                    <a:lstStyle/>
                    <a:p>
                      <a:pPr algn="ctr">
                        <a:lnSpc>
                          <a:spcPct val="115000"/>
                        </a:lnSpc>
                        <a:spcAft>
                          <a:spcPts val="0"/>
                        </a:spcAft>
                      </a:pPr>
                      <a:r>
                        <a:rPr lang="es-EC" sz="1400" dirty="0">
                          <a:effectLst/>
                        </a:rPr>
                        <a:t>Clasificación de proveedores</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p>
                    <a:p>
                      <a:pPr algn="ctr">
                        <a:lnSpc>
                          <a:spcPct val="115000"/>
                        </a:lnSpc>
                        <a:spcAft>
                          <a:spcPts val="0"/>
                        </a:spcAft>
                      </a:pPr>
                      <a:r>
                        <a:rPr lang="es-EC" sz="1400" dirty="0">
                          <a:effectLst/>
                        </a:rPr>
                        <a:t>Base de datos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Aumentar proveedores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83%</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Sí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472145">
                <a:tc rowSpan="3">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p>
                    <a:p>
                      <a:pPr algn="ctr">
                        <a:lnSpc>
                          <a:spcPct val="115000"/>
                        </a:lnSpc>
                        <a:spcAft>
                          <a:spcPts val="0"/>
                        </a:spcAft>
                      </a:pPr>
                      <a:r>
                        <a:rPr lang="es-EC" sz="1400" dirty="0">
                          <a:effectLst/>
                        </a:rPr>
                        <a:t>ORGANIZACIONAL</a:t>
                      </a:r>
                      <a:endParaRPr lang="es-EC" sz="1400" b="1" dirty="0">
                        <a:effectLst/>
                        <a:latin typeface="Calibri"/>
                        <a:ea typeface="Calibri"/>
                        <a:cs typeface="Times New Roman"/>
                      </a:endParaRPr>
                    </a:p>
                  </a:txBody>
                  <a:tcPr marL="59987" marR="59987" marT="0" marB="0" anchor="ctr"/>
                </a:tc>
                <a:tc gridSpan="2">
                  <a:txBody>
                    <a:bodyPr/>
                    <a:lstStyle/>
                    <a:p>
                      <a:pPr algn="ctr">
                        <a:lnSpc>
                          <a:spcPct val="115000"/>
                        </a:lnSpc>
                        <a:spcAft>
                          <a:spcPts val="0"/>
                        </a:spcAft>
                      </a:pPr>
                      <a:r>
                        <a:rPr lang="es-EC" sz="1400" dirty="0">
                          <a:effectLst/>
                        </a:rPr>
                        <a:t>Existencia de procesos o manuales</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Aumentar aplicación de procedimientos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83%</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Sí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715980">
                <a:tc vMerge="1">
                  <a:txBody>
                    <a:bodyPr/>
                    <a:lstStyle/>
                    <a:p>
                      <a:endParaRPr lang="es-EC"/>
                    </a:p>
                  </a:txBody>
                  <a:tcPr/>
                </a:tc>
                <a:tc gridSpan="2">
                  <a:txBody>
                    <a:bodyPr/>
                    <a:lstStyle/>
                    <a:p>
                      <a:pPr algn="ctr">
                        <a:lnSpc>
                          <a:spcPct val="115000"/>
                        </a:lnSpc>
                        <a:spcAft>
                          <a:spcPts val="0"/>
                        </a:spcAft>
                      </a:pPr>
                      <a:r>
                        <a:rPr lang="es-EC" sz="1400" dirty="0">
                          <a:effectLst/>
                        </a:rPr>
                        <a:t>Estrategias gerenciales de optimización</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Aumentar estrategias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smtClean="0">
                          <a:effectLst/>
                        </a:rPr>
                        <a:t>100%</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Si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228311">
                <a:tc vMerge="1">
                  <a:txBody>
                    <a:bodyPr/>
                    <a:lstStyle/>
                    <a:p>
                      <a:endParaRPr lang="es-EC"/>
                    </a:p>
                  </a:txBody>
                  <a:tcPr/>
                </a:tc>
                <a:tc gridSpan="2">
                  <a:txBody>
                    <a:bodyPr/>
                    <a:lstStyle/>
                    <a:p>
                      <a:pPr algn="ctr">
                        <a:lnSpc>
                          <a:spcPct val="115000"/>
                        </a:lnSpc>
                        <a:spcAft>
                          <a:spcPts val="0"/>
                        </a:spcAft>
                      </a:pPr>
                      <a:r>
                        <a:rPr lang="es-EC" sz="1400" dirty="0">
                          <a:effectLst/>
                        </a:rPr>
                        <a:t>Infraestructura</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Aumentar mejoras</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50%</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No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228311">
                <a:tc rowSpan="3">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p>
                    <a:p>
                      <a:pPr algn="ctr">
                        <a:lnSpc>
                          <a:spcPct val="115000"/>
                        </a:lnSpc>
                        <a:spcAft>
                          <a:spcPts val="0"/>
                        </a:spcAft>
                      </a:pPr>
                      <a:r>
                        <a:rPr lang="es-EC" sz="1400" dirty="0">
                          <a:effectLst/>
                        </a:rPr>
                        <a:t>COMPETITIVIDAD</a:t>
                      </a:r>
                      <a:endParaRPr lang="es-EC" sz="1400" b="1" dirty="0">
                        <a:effectLst/>
                        <a:latin typeface="Calibri"/>
                        <a:ea typeface="Calibri"/>
                        <a:cs typeface="Times New Roman"/>
                      </a:endParaRPr>
                    </a:p>
                  </a:txBody>
                  <a:tcPr marL="59987" marR="59987" marT="0" marB="0" anchor="ctr"/>
                </a:tc>
                <a:tc gridSpan="2">
                  <a:txBody>
                    <a:bodyPr/>
                    <a:lstStyle/>
                    <a:p>
                      <a:pPr algn="ctr">
                        <a:lnSpc>
                          <a:spcPct val="115000"/>
                        </a:lnSpc>
                        <a:spcAft>
                          <a:spcPts val="0"/>
                        </a:spcAft>
                      </a:pPr>
                      <a:r>
                        <a:rPr lang="es-EC" sz="1400" dirty="0">
                          <a:effectLst/>
                        </a:rPr>
                        <a:t>Base de proveedores</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Incrementar base</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95%</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Si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715980">
                <a:tc vMerge="1">
                  <a:txBody>
                    <a:bodyPr/>
                    <a:lstStyle/>
                    <a:p>
                      <a:endParaRPr lang="es-EC"/>
                    </a:p>
                  </a:txBody>
                  <a:tcPr/>
                </a:tc>
                <a:tc gridSpan="2">
                  <a:txBody>
                    <a:bodyPr/>
                    <a:lstStyle/>
                    <a:p>
                      <a:pPr algn="ctr">
                        <a:lnSpc>
                          <a:spcPct val="115000"/>
                        </a:lnSpc>
                        <a:spcAft>
                          <a:spcPts val="0"/>
                        </a:spcAft>
                      </a:pPr>
                      <a:r>
                        <a:rPr lang="es-EC" sz="1400" dirty="0">
                          <a:effectLst/>
                        </a:rPr>
                        <a:t>% Diferenciación entre proveedores locales y extranjeros</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Disminuir diferenciación</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5%</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No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472145">
                <a:tc vMerge="1">
                  <a:txBody>
                    <a:bodyPr/>
                    <a:lstStyle/>
                    <a:p>
                      <a:endParaRPr lang="es-EC"/>
                    </a:p>
                  </a:txBody>
                  <a:tcPr/>
                </a:tc>
                <a:tc gridSpan="2">
                  <a:txBody>
                    <a:bodyPr/>
                    <a:lstStyle/>
                    <a:p>
                      <a:pPr algn="ctr">
                        <a:lnSpc>
                          <a:spcPct val="115000"/>
                        </a:lnSpc>
                        <a:spcAft>
                          <a:spcPts val="0"/>
                        </a:spcAft>
                      </a:pPr>
                      <a:r>
                        <a:rPr lang="es-EC" sz="1400" dirty="0">
                          <a:effectLst/>
                        </a:rPr>
                        <a:t>Rentabilidad</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a:txBody>
                    <a:bodyPr/>
                    <a:lstStyle/>
                    <a:p>
                      <a:pPr algn="ctr">
                        <a:lnSpc>
                          <a:spcPct val="115000"/>
                        </a:lnSpc>
                        <a:spcAft>
                          <a:spcPts val="0"/>
                        </a:spcAft>
                      </a:pPr>
                      <a:r>
                        <a:rPr lang="es-EC" sz="1400" dirty="0">
                          <a:effectLst/>
                        </a:rPr>
                        <a:t>Encuesta</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Incrementar % de rentabilidad</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67% </a:t>
                      </a:r>
                      <a:endParaRPr lang="es-EC" sz="1400" b="1" dirty="0">
                        <a:effectLst/>
                        <a:latin typeface="Calibri"/>
                        <a:ea typeface="Calibri"/>
                        <a:cs typeface="Times New Roman"/>
                      </a:endParaRPr>
                    </a:p>
                  </a:txBody>
                  <a:tcPr marL="59987" marR="59987" marT="0" marB="0" anchor="ctr"/>
                </a:tc>
                <a:tc>
                  <a:txBody>
                    <a:bodyPr/>
                    <a:lstStyle/>
                    <a:p>
                      <a:pPr algn="ctr">
                        <a:lnSpc>
                          <a:spcPct val="115000"/>
                        </a:lnSpc>
                        <a:spcAft>
                          <a:spcPts val="0"/>
                        </a:spcAft>
                      </a:pPr>
                      <a:r>
                        <a:rPr lang="es-EC" sz="1400" dirty="0">
                          <a:effectLst/>
                        </a:rPr>
                        <a:t>No cumple</a:t>
                      </a:r>
                      <a:endParaRPr lang="es-EC" sz="1400" b="1" dirty="0">
                        <a:effectLst/>
                        <a:latin typeface="Calibri"/>
                        <a:ea typeface="Calibri"/>
                        <a:cs typeface="Times New Roman"/>
                      </a:endParaRPr>
                    </a:p>
                  </a:txBody>
                  <a:tcPr marL="59987" marR="59987" marT="0" marB="0" anchor="ctr"/>
                </a:tc>
                <a:tc>
                  <a:txBody>
                    <a:bodyPr/>
                    <a:lstStyle/>
                    <a:p>
                      <a:pPr algn="l">
                        <a:lnSpc>
                          <a:spcPct val="115000"/>
                        </a:lnSpc>
                        <a:spcAft>
                          <a:spcPts val="1000"/>
                        </a:spcAft>
                      </a:pPr>
                      <a:r>
                        <a:rPr lang="es-EC" sz="1400" dirty="0">
                          <a:effectLst/>
                        </a:rPr>
                        <a:t> </a:t>
                      </a:r>
                      <a:endParaRPr lang="es-EC" sz="1400" b="1" dirty="0">
                        <a:effectLst/>
                        <a:latin typeface="Calibri"/>
                        <a:ea typeface="Calibri"/>
                        <a:cs typeface="Times New Roman"/>
                      </a:endParaRPr>
                    </a:p>
                  </a:txBody>
                  <a:tcPr marL="0" marR="0" marT="0" marB="0" anchor="ctr"/>
                </a:tc>
              </a:tr>
              <a:tr h="228311">
                <a:tc gridSpan="2">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gridSpan="6">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311">
                <a:tc gridSpan="2">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gridSpan="6">
                  <a:txBody>
                    <a:bodyPr/>
                    <a:lstStyle/>
                    <a:p>
                      <a:pPr algn="ctr">
                        <a:lnSpc>
                          <a:spcPct val="115000"/>
                        </a:lnSpc>
                        <a:spcAft>
                          <a:spcPts val="0"/>
                        </a:spcAft>
                      </a:pPr>
                      <a:r>
                        <a:rPr lang="es-EC" sz="1400" dirty="0">
                          <a:effectLst/>
                        </a:rPr>
                        <a:t> </a:t>
                      </a:r>
                      <a:endParaRPr lang="es-EC" sz="1400" b="1" dirty="0">
                        <a:effectLst/>
                        <a:latin typeface="Calibri"/>
                        <a:ea typeface="Calibri"/>
                        <a:cs typeface="Times New Roman"/>
                      </a:endParaRPr>
                    </a:p>
                  </a:txBody>
                  <a:tcPr marL="59987" marR="5998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9758" y="189963"/>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55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139405" y="307644"/>
            <a:ext cx="6978651" cy="164849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4500" b="1" dirty="0" smtClean="0">
                <a:ln/>
                <a:solidFill>
                  <a:schemeClr val="accent3"/>
                </a:solidFill>
              </a:rPr>
              <a:t>PROPUESTA Y CONCLUSIONES</a:t>
            </a:r>
            <a:endParaRPr lang="en-US" sz="4500" b="1" dirty="0">
              <a:ln/>
              <a:solidFill>
                <a:schemeClr val="accent3"/>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86" y="206062"/>
            <a:ext cx="925831" cy="9258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conclusiones y recomend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235" y="2114551"/>
            <a:ext cx="5659858" cy="418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99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547577"/>
          </a:xfrm>
        </p:spPr>
        <p:txBody>
          <a:bodyPr>
            <a:noAutofit/>
          </a:bodyPr>
          <a:lstStyle/>
          <a:p>
            <a:r>
              <a:rPr lang="es-EC" sz="3200" b="1" dirty="0" smtClean="0">
                <a:effectLst>
                  <a:outerShdw blurRad="38100" dist="38100" dir="2700000" algn="tl">
                    <a:srgbClr val="000000">
                      <a:alpha val="43137"/>
                    </a:srgbClr>
                  </a:outerShdw>
                </a:effectLst>
              </a:rPr>
              <a:t>PROPUESTA</a:t>
            </a:r>
            <a:endParaRPr lang="es-EC" sz="3200"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241299278"/>
              </p:ext>
            </p:extLst>
          </p:nvPr>
        </p:nvGraphicFramePr>
        <p:xfrm>
          <a:off x="401638" y="861237"/>
          <a:ext cx="11433175"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360.espe.edu.ec/images/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67" y="295491"/>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12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3"/>
          <p:cNvGraphicFramePr/>
          <p:nvPr>
            <p:extLst>
              <p:ext uri="{D42A27DB-BD31-4B8C-83A1-F6EECF244321}">
                <p14:modId xmlns:p14="http://schemas.microsoft.com/office/powerpoint/2010/main" val="490334762"/>
              </p:ext>
            </p:extLst>
          </p:nvPr>
        </p:nvGraphicFramePr>
        <p:xfrm>
          <a:off x="476250" y="229022"/>
          <a:ext cx="11334749" cy="60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360.espe.edu.ec/images/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651" y="126168"/>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27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endParaRPr lang="es-EC"/>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1531087"/>
            <a:ext cx="11494164" cy="473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a:spLocks noGrp="1"/>
          </p:cNvSpPr>
          <p:nvPr>
            <p:ph type="title"/>
          </p:nvPr>
        </p:nvSpPr>
        <p:spPr/>
        <p:txBody>
          <a:bodyPr rtlCol="0">
            <a:normAutofit/>
          </a:bodyPr>
          <a:lstStyle/>
          <a:p>
            <a:pPr eaLnBrk="1" fontAlgn="auto" hangingPunct="1">
              <a:spcAft>
                <a:spcPts val="0"/>
              </a:spcAft>
              <a:defRPr/>
            </a:pPr>
            <a:r>
              <a:rPr lang="en-US" sz="3000" b="1" dirty="0" smtClean="0">
                <a:solidFill>
                  <a:schemeClr val="accent3">
                    <a:lumMod val="75000"/>
                  </a:schemeClr>
                </a:solidFill>
              </a:rPr>
              <a:t>____________________</a:t>
            </a:r>
            <a:r>
              <a:rPr lang="es-EC" sz="3000" b="1" u="sng" dirty="0" smtClean="0">
                <a:solidFill>
                  <a:schemeClr val="accent3">
                    <a:lumMod val="75000"/>
                  </a:schemeClr>
                </a:solidFill>
              </a:rPr>
              <a:t>FIN DE LA EXPOSICIÓN</a:t>
            </a:r>
            <a:endParaRPr lang="en-US" sz="3000" b="1" dirty="0" smtClean="0">
              <a:solidFill>
                <a:schemeClr val="accent3">
                  <a:lumMod val="75000"/>
                </a:schemeClr>
              </a:solidFill>
            </a:endParaRPr>
          </a:p>
        </p:txBody>
      </p:sp>
      <p:pic>
        <p:nvPicPr>
          <p:cNvPr id="6"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81" y="104903"/>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1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racias por su aten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7651"/>
            <a:ext cx="11769725" cy="595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393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995031" y="277220"/>
            <a:ext cx="4686373" cy="1091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175" y="277220"/>
            <a:ext cx="1379157" cy="137915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4"/>
          <p:cNvPicPr>
            <a:picLocks noChangeAspect="1"/>
          </p:cNvPicPr>
          <p:nvPr/>
        </p:nvPicPr>
        <p:blipFill>
          <a:blip r:embed="rId4"/>
          <a:stretch>
            <a:fillRect/>
          </a:stretch>
        </p:blipFill>
        <p:spPr>
          <a:xfrm>
            <a:off x="9267825" y="4856118"/>
            <a:ext cx="2505075" cy="1433922"/>
          </a:xfrm>
          <a:prstGeom prst="rect">
            <a:avLst/>
          </a:prstGeom>
        </p:spPr>
      </p:pic>
      <p:sp>
        <p:nvSpPr>
          <p:cNvPr id="2" name="1 Rectángulo"/>
          <p:cNvSpPr/>
          <p:nvPr/>
        </p:nvSpPr>
        <p:spPr>
          <a:xfrm>
            <a:off x="4582605" y="2967335"/>
            <a:ext cx="3026791"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Back up</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77637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64294" y="299813"/>
            <a:ext cx="3775393" cy="707886"/>
          </a:xfrm>
          <a:prstGeom prst="rect">
            <a:avLst/>
          </a:prstGeom>
          <a:noFill/>
        </p:spPr>
        <p:txBody>
          <a:bodyPr wrap="none" rtlCol="0">
            <a:spAutoFit/>
          </a:bodyPr>
          <a:lstStyle/>
          <a:p>
            <a:r>
              <a:rPr lang="es-ES" sz="4000" b="1" dirty="0" smtClean="0"/>
              <a:t>Á</a:t>
            </a:r>
            <a:r>
              <a:rPr lang="es-ES" sz="2800" b="1" dirty="0" smtClean="0"/>
              <a:t>rbol de Problema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9499" y="190841"/>
            <a:ext cx="925831" cy="92583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a:hlinkClick r:id="rId3" action="ppaction://hlinksldjump"/>
          </p:cNvPr>
          <p:cNvPicPr/>
          <p:nvPr/>
        </p:nvPicPr>
        <p:blipFill>
          <a:blip r:embed="rId4"/>
          <a:stretch>
            <a:fillRect/>
          </a:stretch>
        </p:blipFill>
        <p:spPr>
          <a:xfrm>
            <a:off x="515155" y="1287888"/>
            <a:ext cx="11436439" cy="5035640"/>
          </a:xfrm>
          <a:prstGeom prst="rect">
            <a:avLst/>
          </a:prstGeom>
        </p:spPr>
      </p:pic>
    </p:spTree>
    <p:extLst>
      <p:ext uri="{BB962C8B-B14F-4D97-AF65-F5344CB8AC3E}">
        <p14:creationId xmlns:p14="http://schemas.microsoft.com/office/powerpoint/2010/main" val="227416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35278" y="-347729"/>
            <a:ext cx="11070197" cy="2314575"/>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s-EC" sz="4400" b="1" dirty="0">
                <a:ln/>
                <a:solidFill>
                  <a:schemeClr val="accent3"/>
                </a:solidFill>
              </a:rPr>
              <a:t>PLANTEAMIENTO DEL </a:t>
            </a:r>
            <a:r>
              <a:rPr lang="es-EC" sz="4400" b="1" dirty="0" smtClean="0">
                <a:ln/>
                <a:solidFill>
                  <a:schemeClr val="accent3"/>
                </a:solidFill>
              </a:rPr>
              <a:t>PROBLEMA </a:t>
            </a:r>
            <a:r>
              <a:rPr lang="es-EC" sz="4400" b="1" dirty="0">
                <a:ln/>
                <a:solidFill>
                  <a:schemeClr val="accent3"/>
                </a:solidFill>
              </a:rPr>
              <a:t>DE INVESTIGACIÓN</a:t>
            </a:r>
            <a:endParaRPr lang="en-US" sz="4400" b="1" dirty="0">
              <a:ln/>
              <a:solidFill>
                <a:schemeClr val="accent3"/>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660" y="1221321"/>
            <a:ext cx="925831" cy="92583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a:hlinkClick r:id="rId3" action="ppaction://hlinksldjump"/>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9575" y="2242845"/>
            <a:ext cx="8727582" cy="4009100"/>
          </a:xfrm>
          <a:prstGeom prst="rect">
            <a:avLst/>
          </a:prstGeom>
          <a:noFill/>
          <a:ln>
            <a:noFill/>
          </a:ln>
        </p:spPr>
      </p:pic>
    </p:spTree>
    <p:extLst>
      <p:ext uri="{BB962C8B-B14F-4D97-AF65-F5344CB8AC3E}">
        <p14:creationId xmlns:p14="http://schemas.microsoft.com/office/powerpoint/2010/main" val="12751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6315" y="26790"/>
            <a:ext cx="7500771" cy="1200329"/>
          </a:xfrm>
          <a:prstGeom prst="rect">
            <a:avLst/>
          </a:prstGeom>
          <a:noFill/>
        </p:spPr>
        <p:txBody>
          <a:bodyPr wrap="none" rtlCol="0">
            <a:spAutoFit/>
          </a:bodyPr>
          <a:lstStyle/>
          <a:p>
            <a:r>
              <a:rPr lang="es-ES" sz="7200" b="1" dirty="0" smtClean="0"/>
              <a:t>M</a:t>
            </a:r>
            <a:r>
              <a:rPr lang="es-ES" sz="2800" b="1" dirty="0" smtClean="0"/>
              <a:t>atriz de Síntesis del Marco Teórico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1" cy="925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86" y="1071694"/>
            <a:ext cx="10647984" cy="538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1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ESTUDIOS RELACIONADOS</a:t>
            </a:r>
            <a:endParaRPr lang="es-EC" dirty="0"/>
          </a:p>
        </p:txBody>
      </p:sp>
      <p:graphicFrame>
        <p:nvGraphicFramePr>
          <p:cNvPr id="4" name="Diagrama 4"/>
          <p:cNvGraphicFramePr>
            <a:graphicFrameLocks noGrp="1"/>
          </p:cNvGraphicFramePr>
          <p:nvPr>
            <p:ph sz="quarter" idx="1"/>
            <p:extLst>
              <p:ext uri="{D42A27DB-BD31-4B8C-83A1-F6EECF244321}">
                <p14:modId xmlns:p14="http://schemas.microsoft.com/office/powerpoint/2010/main" val="1162282773"/>
              </p:ext>
            </p:extLst>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t.depositphotos.com/1345122/3679/i/450/depositphotos_36799669-Business-woman.jp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725" y="3524275"/>
            <a:ext cx="1500014" cy="235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0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INFORME ORGANIZACIONAL</a:t>
            </a:r>
            <a:endParaRPr lang="es-EC"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2950316495"/>
              </p:ext>
            </p:extLst>
          </p:nvPr>
        </p:nvGraphicFramePr>
        <p:xfrm>
          <a:off x="401637" y="1527175"/>
          <a:ext cx="11476037"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INFORME COMERCIALIZACION</a:t>
            </a:r>
            <a:endParaRPr lang="es-EC"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3723285740"/>
              </p:ext>
            </p:extLst>
          </p:nvPr>
        </p:nvGraphicFramePr>
        <p:xfrm>
          <a:off x="401637" y="1527175"/>
          <a:ext cx="11476037"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06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INFORME COMPETITIVIDAD</a:t>
            </a:r>
            <a:endParaRPr lang="es-EC"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391964168"/>
              </p:ext>
            </p:extLst>
          </p:nvPr>
        </p:nvGraphicFramePr>
        <p:xfrm>
          <a:off x="401637" y="1527175"/>
          <a:ext cx="11476037"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835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1612473272"/>
              </p:ext>
            </p:extLst>
          </p:nvPr>
        </p:nvGraphicFramePr>
        <p:xfrm>
          <a:off x="401638" y="219075"/>
          <a:ext cx="11339512" cy="588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976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24339107"/>
              </p:ext>
            </p:extLst>
          </p:nvPr>
        </p:nvGraphicFramePr>
        <p:xfrm>
          <a:off x="314325" y="219076"/>
          <a:ext cx="11563350" cy="5919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28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90229456"/>
              </p:ext>
            </p:extLst>
          </p:nvPr>
        </p:nvGraphicFramePr>
        <p:xfrm>
          <a:off x="314325" y="219076"/>
          <a:ext cx="11563350" cy="5919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766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smtClean="0"/>
              <a:t>TEORIAS DE SOPORTE  </a:t>
            </a:r>
            <a:r>
              <a:rPr lang="es-EC" sz="3600" dirty="0" smtClean="0">
                <a:solidFill>
                  <a:schemeClr val="bg1"/>
                </a:solidFill>
              </a:rPr>
              <a:t>z</a:t>
            </a:r>
            <a:endParaRPr lang="es-EC" sz="3600" dirty="0">
              <a:solidFill>
                <a:schemeClr val="bg1"/>
              </a:solidFill>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254426005"/>
              </p:ext>
            </p:extLst>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Resultado de imagen para cadena logis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431" y="159489"/>
            <a:ext cx="1660558" cy="1164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http://360.espe.edu.ec/images/es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40390" y="159489"/>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6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3600" dirty="0"/>
              <a:t>OBJETIVO GENERAL </a:t>
            </a:r>
            <a:endParaRPr lang="es-EC" sz="3600" dirty="0"/>
          </a:p>
        </p:txBody>
      </p:sp>
      <p:pic>
        <p:nvPicPr>
          <p:cNvPr id="4" name="Imagen 2"/>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134351" y="1718013"/>
            <a:ext cx="2076450" cy="1901487"/>
          </a:xfrm>
          <a:prstGeom prst="rect">
            <a:avLst/>
          </a:prstGeom>
        </p:spPr>
      </p:pic>
      <p:sp>
        <p:nvSpPr>
          <p:cNvPr id="5" name="4 Rectángulo"/>
          <p:cNvSpPr/>
          <p:nvPr/>
        </p:nvSpPr>
        <p:spPr>
          <a:xfrm>
            <a:off x="457200" y="1718013"/>
            <a:ext cx="6724650" cy="3416320"/>
          </a:xfrm>
          <a:prstGeom prst="rect">
            <a:avLst/>
          </a:prstGeom>
        </p:spPr>
        <p:txBody>
          <a:bodyPr wrap="square">
            <a:spAutoFit/>
          </a:bodyPr>
          <a:lstStyle/>
          <a:p>
            <a:pPr algn="just"/>
            <a:r>
              <a:rPr lang="es-EC" sz="2400" dirty="0">
                <a:ea typeface="Calibri" panose="020F0502020204030204" pitchFamily="34" charset="0"/>
              </a:rPr>
              <a:t>Analizar el proceso de la cadena logística de distribución de las Pymes en la ciudad de Quito, dedicadas a la comercialización de equipos de seguridad industrial, mediante una investigación documental y de campo, comparando los resultados obtenidos y plantear acciones de mejora tanto para beneficio de los proveedores como de los </a:t>
            </a:r>
            <a:r>
              <a:rPr lang="es-EC" sz="2400" dirty="0" smtClean="0">
                <a:ea typeface="Calibri" panose="020F0502020204030204" pitchFamily="34" charset="0"/>
              </a:rPr>
              <a:t>clientes y la organización.</a:t>
            </a:r>
            <a:endParaRPr lang="es-EC" sz="2400" dirty="0">
              <a:ea typeface="Calibri" panose="020F0502020204030204" pitchFamily="34" charset="0"/>
            </a:endParaRPr>
          </a:p>
        </p:txBody>
      </p:sp>
      <p:pic>
        <p:nvPicPr>
          <p:cNvPr id="6" name="Imagen 6"/>
          <p:cNvPicPr>
            <a:picLocks noChangeAspect="1"/>
          </p:cNvPicPr>
          <p:nvPr/>
        </p:nvPicPr>
        <p:blipFill>
          <a:blip r:embed="rId3"/>
          <a:stretch>
            <a:fillRect/>
          </a:stretch>
        </p:blipFill>
        <p:spPr>
          <a:xfrm>
            <a:off x="2318588" y="5263454"/>
            <a:ext cx="1594528" cy="873570"/>
          </a:xfrm>
          <a:prstGeom prst="rect">
            <a:avLst/>
          </a:prstGeom>
        </p:spPr>
      </p:pic>
      <p:pic>
        <p:nvPicPr>
          <p:cNvPr id="7" name="Imagen 8"/>
          <p:cNvPicPr>
            <a:picLocks noChangeAspect="1"/>
          </p:cNvPicPr>
          <p:nvPr/>
        </p:nvPicPr>
        <p:blipFill>
          <a:blip r:embed="rId4"/>
          <a:stretch>
            <a:fillRect/>
          </a:stretch>
        </p:blipFill>
        <p:spPr>
          <a:xfrm>
            <a:off x="6823584" y="4708141"/>
            <a:ext cx="1660496" cy="1259144"/>
          </a:xfrm>
          <a:prstGeom prst="rect">
            <a:avLst/>
          </a:prstGeom>
        </p:spPr>
      </p:pic>
      <p:pic>
        <p:nvPicPr>
          <p:cNvPr id="9" name="Picture 2" descr="http://360.espe.edu.ec/images/es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4698" y="189963"/>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5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3600" dirty="0"/>
              <a:t>OBJETIVOS ESPECIFICOS </a:t>
            </a:r>
            <a:endParaRPr lang="es-EC" sz="3600" dirty="0"/>
          </a:p>
        </p:txBody>
      </p:sp>
      <p:pic>
        <p:nvPicPr>
          <p:cNvPr id="4" name="Imagen 8"/>
          <p:cNvPicPr>
            <a:picLocks noChangeAspect="1"/>
          </p:cNvPicPr>
          <p:nvPr/>
        </p:nvPicPr>
        <p:blipFill>
          <a:blip r:embed="rId2"/>
          <a:stretch>
            <a:fillRect/>
          </a:stretch>
        </p:blipFill>
        <p:spPr>
          <a:xfrm>
            <a:off x="550299" y="1466850"/>
            <a:ext cx="1731242" cy="790699"/>
          </a:xfrm>
          <a:prstGeom prst="rect">
            <a:avLst/>
          </a:prstGeom>
        </p:spPr>
      </p:pic>
      <p:pic>
        <p:nvPicPr>
          <p:cNvPr id="5" name="Imagen 10"/>
          <p:cNvPicPr>
            <a:picLocks noChangeAspect="1"/>
          </p:cNvPicPr>
          <p:nvPr/>
        </p:nvPicPr>
        <p:blipFill>
          <a:blip r:embed="rId3"/>
          <a:stretch>
            <a:fillRect/>
          </a:stretch>
        </p:blipFill>
        <p:spPr>
          <a:xfrm>
            <a:off x="550299" y="2257550"/>
            <a:ext cx="1731242" cy="942850"/>
          </a:xfrm>
          <a:prstGeom prst="rect">
            <a:avLst/>
          </a:prstGeom>
        </p:spPr>
      </p:pic>
      <p:pic>
        <p:nvPicPr>
          <p:cNvPr id="6" name="Imagen 12"/>
          <p:cNvPicPr>
            <a:picLocks noChangeAspect="1"/>
          </p:cNvPicPr>
          <p:nvPr/>
        </p:nvPicPr>
        <p:blipFill>
          <a:blip r:embed="rId4"/>
          <a:stretch>
            <a:fillRect/>
          </a:stretch>
        </p:blipFill>
        <p:spPr>
          <a:xfrm>
            <a:off x="445524" y="3322157"/>
            <a:ext cx="1731242" cy="818708"/>
          </a:xfrm>
          <a:prstGeom prst="rect">
            <a:avLst/>
          </a:prstGeom>
        </p:spPr>
      </p:pic>
      <p:pic>
        <p:nvPicPr>
          <p:cNvPr id="7" name="Imagen 14"/>
          <p:cNvPicPr>
            <a:picLocks noChangeAspect="1"/>
          </p:cNvPicPr>
          <p:nvPr/>
        </p:nvPicPr>
        <p:blipFill>
          <a:blip r:embed="rId5"/>
          <a:stretch>
            <a:fillRect/>
          </a:stretch>
        </p:blipFill>
        <p:spPr>
          <a:xfrm>
            <a:off x="321699" y="4397006"/>
            <a:ext cx="1731242" cy="772372"/>
          </a:xfrm>
          <a:prstGeom prst="rect">
            <a:avLst/>
          </a:prstGeom>
        </p:spPr>
      </p:pic>
      <p:pic>
        <p:nvPicPr>
          <p:cNvPr id="8" name="Imagen 16"/>
          <p:cNvPicPr>
            <a:picLocks noChangeAspect="1"/>
          </p:cNvPicPr>
          <p:nvPr/>
        </p:nvPicPr>
        <p:blipFill>
          <a:blip r:embed="rId6"/>
          <a:stretch>
            <a:fillRect/>
          </a:stretch>
        </p:blipFill>
        <p:spPr>
          <a:xfrm>
            <a:off x="445524" y="5491468"/>
            <a:ext cx="1731242" cy="772092"/>
          </a:xfrm>
          <a:prstGeom prst="rect">
            <a:avLst/>
          </a:prstGeom>
        </p:spPr>
      </p:pic>
      <p:sp>
        <p:nvSpPr>
          <p:cNvPr id="9" name="Marcador de contenido 2"/>
          <p:cNvSpPr>
            <a:spLocks noGrp="1"/>
          </p:cNvSpPr>
          <p:nvPr>
            <p:ph idx="1"/>
          </p:nvPr>
        </p:nvSpPr>
        <p:spPr>
          <a:xfrm>
            <a:off x="2796540" y="1323197"/>
            <a:ext cx="8804910" cy="5235638"/>
          </a:xfrm>
        </p:spPr>
        <p:txBody>
          <a:bodyPr>
            <a:normAutofit/>
          </a:bodyPr>
          <a:lstStyle/>
          <a:p>
            <a:pPr algn="just"/>
            <a:r>
              <a:rPr lang="es-EC" sz="2800" dirty="0" smtClean="0"/>
              <a:t>Mapear y clasificar  empresas.</a:t>
            </a:r>
          </a:p>
          <a:p>
            <a:pPr marL="0" indent="0" algn="just">
              <a:buNone/>
            </a:pPr>
            <a:endParaRPr lang="es-EC" sz="2800" dirty="0" smtClean="0"/>
          </a:p>
          <a:p>
            <a:pPr algn="just"/>
            <a:r>
              <a:rPr lang="es-EC" sz="2800" dirty="0" smtClean="0"/>
              <a:t>Determinar los canales de distribución</a:t>
            </a:r>
          </a:p>
          <a:p>
            <a:pPr marL="0" indent="0" algn="just">
              <a:buNone/>
            </a:pPr>
            <a:endParaRPr lang="es-EC" sz="2800" dirty="0" smtClean="0"/>
          </a:p>
          <a:p>
            <a:pPr algn="just"/>
            <a:r>
              <a:rPr lang="es-EC" sz="2800" dirty="0" smtClean="0"/>
              <a:t>Evaluar la logística</a:t>
            </a:r>
          </a:p>
          <a:p>
            <a:pPr marL="0" indent="0" algn="just">
              <a:buNone/>
            </a:pPr>
            <a:endParaRPr lang="es-EC" sz="2800" dirty="0" smtClean="0"/>
          </a:p>
          <a:p>
            <a:pPr algn="just"/>
            <a:r>
              <a:rPr lang="es-EC" sz="2800" dirty="0" smtClean="0"/>
              <a:t>Valorar la base de proveedores</a:t>
            </a:r>
          </a:p>
          <a:p>
            <a:pPr marL="0" indent="0" algn="just">
              <a:buNone/>
            </a:pPr>
            <a:endParaRPr lang="es-EC" sz="2800" dirty="0" smtClean="0"/>
          </a:p>
          <a:p>
            <a:pPr algn="just"/>
            <a:r>
              <a:rPr lang="es-EC" sz="2800" dirty="0" smtClean="0"/>
              <a:t>Proponer soluciones estratégicas</a:t>
            </a:r>
            <a:endParaRPr lang="es-EC" sz="2800" dirty="0"/>
          </a:p>
          <a:p>
            <a:pPr algn="just"/>
            <a:endParaRPr lang="es-EC" dirty="0"/>
          </a:p>
        </p:txBody>
      </p:sp>
      <p:sp>
        <p:nvSpPr>
          <p:cNvPr id="10" name="Oval 12"/>
          <p:cNvSpPr>
            <a:spLocks noChangeArrowheads="1"/>
          </p:cNvSpPr>
          <p:nvPr/>
        </p:nvSpPr>
        <p:spPr bwMode="auto">
          <a:xfrm>
            <a:off x="6648969" y="271897"/>
            <a:ext cx="1714512" cy="83011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s-ES_tradnl" sz="1400" b="1" dirty="0" smtClean="0">
                <a:solidFill>
                  <a:schemeClr val="bg1"/>
                </a:solidFill>
              </a:rPr>
              <a:t>A TRAVES </a:t>
            </a:r>
            <a:endParaRPr lang="es-ES" sz="1400" b="1" dirty="0">
              <a:solidFill>
                <a:schemeClr val="bg1"/>
              </a:solidFill>
            </a:endParaRPr>
          </a:p>
        </p:txBody>
      </p:sp>
      <p:sp>
        <p:nvSpPr>
          <p:cNvPr id="11" name="AutoShape 28"/>
          <p:cNvSpPr>
            <a:spLocks noChangeArrowheads="1"/>
          </p:cNvSpPr>
          <p:nvPr/>
        </p:nvSpPr>
        <p:spPr bwMode="auto">
          <a:xfrm>
            <a:off x="6267976" y="488806"/>
            <a:ext cx="355600" cy="511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lumOff val="35000"/>
            </a:schemeClr>
          </a:solidFill>
          <a:ln>
            <a:solidFill>
              <a:schemeClr val="tx1">
                <a:lumMod val="50000"/>
                <a:lumOff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s-EC" dirty="0">
              <a:solidFill>
                <a:schemeClr val="lt1"/>
              </a:solidFill>
            </a:endParaRPr>
          </a:p>
        </p:txBody>
      </p:sp>
      <p:sp>
        <p:nvSpPr>
          <p:cNvPr id="12" name="AutoShape 28"/>
          <p:cNvSpPr>
            <a:spLocks noChangeArrowheads="1"/>
          </p:cNvSpPr>
          <p:nvPr/>
        </p:nvSpPr>
        <p:spPr bwMode="auto">
          <a:xfrm>
            <a:off x="8489418" y="504317"/>
            <a:ext cx="355600" cy="511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lumOff val="35000"/>
            </a:schemeClr>
          </a:solidFill>
          <a:ln>
            <a:solidFill>
              <a:schemeClr val="tx1">
                <a:lumMod val="50000"/>
                <a:lumOff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s-EC" dirty="0">
              <a:solidFill>
                <a:schemeClr val="lt1"/>
              </a:solidFill>
            </a:endParaRPr>
          </a:p>
        </p:txBody>
      </p:sp>
      <p:sp>
        <p:nvSpPr>
          <p:cNvPr id="13" name="Rectángulo redondeado 32"/>
          <p:cNvSpPr/>
          <p:nvPr/>
        </p:nvSpPr>
        <p:spPr>
          <a:xfrm>
            <a:off x="9029941" y="283256"/>
            <a:ext cx="2735276" cy="807400"/>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C" sz="1100" dirty="0" smtClean="0"/>
          </a:p>
          <a:p>
            <a:pPr algn="just"/>
            <a:r>
              <a:rPr lang="es-EC" sz="1100" dirty="0" smtClean="0"/>
              <a:t>Aplicación de encuestas y entrevistas</a:t>
            </a:r>
          </a:p>
          <a:p>
            <a:pPr algn="just"/>
            <a:r>
              <a:rPr lang="es-EC" sz="1100" b="1" dirty="0" smtClean="0">
                <a:ln w="1905">
                  <a:solidFill>
                    <a:schemeClr val="tx1"/>
                  </a:solidFill>
                </a:ln>
                <a:solidFill>
                  <a:schemeClr val="tx1"/>
                </a:solidFill>
                <a:effectLst>
                  <a:innerShdw blurRad="69850" dist="43180" dir="5400000">
                    <a:srgbClr val="000000">
                      <a:alpha val="65000"/>
                    </a:srgbClr>
                  </a:innerShdw>
                </a:effectLst>
                <a:hlinkClick r:id="rId7" action="ppaction://hlinkfile"/>
              </a:rPr>
              <a:t>ENCUESTA.pdf</a:t>
            </a:r>
            <a:endParaRPr lang="es-EC" sz="1100" b="1" dirty="0" smtClean="0">
              <a:ln w="1905">
                <a:solidFill>
                  <a:schemeClr val="tx1"/>
                </a:solidFill>
              </a:ln>
              <a:solidFill>
                <a:schemeClr val="tx1"/>
              </a:solidFill>
              <a:effectLst>
                <a:innerShdw blurRad="69850" dist="43180" dir="5400000">
                  <a:srgbClr val="000000">
                    <a:alpha val="65000"/>
                  </a:srgbClr>
                </a:innerShdw>
              </a:effectLst>
            </a:endParaRPr>
          </a:p>
          <a:p>
            <a:pPr algn="just"/>
            <a:r>
              <a:rPr lang="es-EC" sz="1100" b="1" dirty="0" smtClean="0">
                <a:ln w="1905">
                  <a:solidFill>
                    <a:schemeClr val="tx1"/>
                  </a:solidFill>
                </a:ln>
                <a:solidFill>
                  <a:schemeClr val="tx1"/>
                </a:solidFill>
                <a:effectLst>
                  <a:innerShdw blurRad="69850" dist="43180" dir="5400000">
                    <a:srgbClr val="000000">
                      <a:alpha val="65000"/>
                    </a:srgbClr>
                  </a:innerShdw>
                </a:effectLst>
                <a:hlinkClick r:id="rId8" action="ppaction://hlinkfile"/>
              </a:rPr>
              <a:t>ENTREVISTA.pdf</a:t>
            </a:r>
            <a:endParaRPr lang="es-EC" sz="1100" b="1" dirty="0">
              <a:ln w="1905">
                <a:solidFill>
                  <a:schemeClr val="tx1"/>
                </a:solidFill>
              </a:ln>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061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0558" y="193337"/>
            <a:ext cx="6409127" cy="646331"/>
          </a:xfrm>
          <a:prstGeom prst="rect">
            <a:avLst/>
          </a:prstGeom>
          <a:noFill/>
        </p:spPr>
        <p:txBody>
          <a:bodyPr wrap="none" rtlCol="0">
            <a:spAutoFit/>
          </a:bodyPr>
          <a:lstStyle/>
          <a:p>
            <a:pPr>
              <a:spcBef>
                <a:spcPct val="0"/>
              </a:spcBef>
            </a:pPr>
            <a:r>
              <a:rPr lang="es-ES" sz="3600" dirty="0">
                <a:solidFill>
                  <a:schemeClr val="accent3">
                    <a:shade val="75000"/>
                  </a:schemeClr>
                </a:solidFill>
                <a:latin typeface="+mj-lt"/>
                <a:ea typeface="+mj-ea"/>
                <a:cs typeface="+mj-cs"/>
              </a:rPr>
              <a:t>Matriz de Categorías Variables</a:t>
            </a:r>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0339" y="137501"/>
            <a:ext cx="925831"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361357432"/>
              </p:ext>
            </p:extLst>
          </p:nvPr>
        </p:nvGraphicFramePr>
        <p:xfrm>
          <a:off x="1381125" y="1533525"/>
          <a:ext cx="10229850"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3 Conector angular"/>
          <p:cNvCxnSpPr/>
          <p:nvPr/>
        </p:nvCxnSpPr>
        <p:spPr>
          <a:xfrm rot="10800000">
            <a:off x="7658716" y="2000251"/>
            <a:ext cx="742335" cy="4667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8401051" y="1695450"/>
            <a:ext cx="1800840" cy="129063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200" dirty="0"/>
              <a:t>Abastecimiento</a:t>
            </a:r>
          </a:p>
        </p:txBody>
      </p:sp>
      <p:cxnSp>
        <p:nvCxnSpPr>
          <p:cNvPr id="9" name="8 Conector angular"/>
          <p:cNvCxnSpPr/>
          <p:nvPr/>
        </p:nvCxnSpPr>
        <p:spPr>
          <a:xfrm rot="5400000">
            <a:off x="9315724" y="4201349"/>
            <a:ext cx="607219" cy="4757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9737702" y="3304577"/>
            <a:ext cx="1571625" cy="129063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200" dirty="0" smtClean="0"/>
              <a:t>Rentabilidad</a:t>
            </a:r>
            <a:endParaRPr lang="es-EC" sz="1200" dirty="0"/>
          </a:p>
        </p:txBody>
      </p:sp>
      <p:cxnSp>
        <p:nvCxnSpPr>
          <p:cNvPr id="17" name="16 Conector angular"/>
          <p:cNvCxnSpPr/>
          <p:nvPr/>
        </p:nvCxnSpPr>
        <p:spPr>
          <a:xfrm rot="10800000">
            <a:off x="2962276" y="4276723"/>
            <a:ext cx="1123953" cy="38993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1161435" y="3447453"/>
            <a:ext cx="1800840" cy="129063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200" dirty="0" smtClean="0"/>
              <a:t>Infraestructura</a:t>
            </a:r>
            <a:endParaRPr lang="es-EC" sz="1200" dirty="0"/>
          </a:p>
        </p:txBody>
      </p:sp>
      <p:cxnSp>
        <p:nvCxnSpPr>
          <p:cNvPr id="19" name="18 Conector angular"/>
          <p:cNvCxnSpPr/>
          <p:nvPr/>
        </p:nvCxnSpPr>
        <p:spPr>
          <a:xfrm rot="10800000" flipV="1">
            <a:off x="4876800" y="2233612"/>
            <a:ext cx="952500" cy="23336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3075960" y="1662109"/>
            <a:ext cx="1800840" cy="129063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t>Clientes/tiempo de respuesta</a:t>
            </a:r>
            <a:endParaRPr lang="es-EC" sz="1200" dirty="0"/>
          </a:p>
        </p:txBody>
      </p:sp>
      <p:cxnSp>
        <p:nvCxnSpPr>
          <p:cNvPr id="25" name="24 Conector angular"/>
          <p:cNvCxnSpPr/>
          <p:nvPr/>
        </p:nvCxnSpPr>
        <p:spPr>
          <a:xfrm rot="10800000">
            <a:off x="9370997" y="5395315"/>
            <a:ext cx="660446" cy="36671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9954872" y="4933352"/>
            <a:ext cx="1571625" cy="129063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smtClean="0"/>
              <a:t>Proveedores</a:t>
            </a:r>
            <a:endParaRPr lang="es-EC" sz="1200" dirty="0"/>
          </a:p>
        </p:txBody>
      </p:sp>
      <p:cxnSp>
        <p:nvCxnSpPr>
          <p:cNvPr id="28" name="27 Conector angular"/>
          <p:cNvCxnSpPr/>
          <p:nvPr/>
        </p:nvCxnSpPr>
        <p:spPr>
          <a:xfrm rot="10800000" flipV="1">
            <a:off x="2828926" y="5504853"/>
            <a:ext cx="1257305" cy="35302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0" name="29 Elipse"/>
          <p:cNvSpPr/>
          <p:nvPr/>
        </p:nvSpPr>
        <p:spPr>
          <a:xfrm>
            <a:off x="1094760" y="4933352"/>
            <a:ext cx="1800840" cy="12906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dirty="0" smtClean="0"/>
              <a:t>Procesos</a:t>
            </a:r>
            <a:endParaRPr lang="es-EC" sz="1200" dirty="0"/>
          </a:p>
        </p:txBody>
      </p:sp>
    </p:spTree>
    <p:extLst>
      <p:ext uri="{BB962C8B-B14F-4D97-AF65-F5344CB8AC3E}">
        <p14:creationId xmlns:p14="http://schemas.microsoft.com/office/powerpoint/2010/main" val="71513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0867" y="275521"/>
            <a:ext cx="4501347" cy="646331"/>
          </a:xfrm>
          <a:prstGeom prst="rect">
            <a:avLst/>
          </a:prstGeom>
          <a:noFill/>
        </p:spPr>
        <p:txBody>
          <a:bodyPr wrap="square" rtlCol="0">
            <a:spAutoFit/>
          </a:bodyPr>
          <a:lstStyle/>
          <a:p>
            <a:pPr>
              <a:spcBef>
                <a:spcPct val="0"/>
              </a:spcBef>
            </a:pPr>
            <a:r>
              <a:rPr lang="es-ES" sz="3600" dirty="0">
                <a:solidFill>
                  <a:schemeClr val="accent3">
                    <a:shade val="75000"/>
                  </a:schemeClr>
                </a:solidFill>
                <a:latin typeface="+mj-lt"/>
                <a:ea typeface="+mj-ea"/>
                <a:cs typeface="+mj-cs"/>
              </a:rPr>
              <a:t>Matriz Operacional </a:t>
            </a:r>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81" y="74216"/>
            <a:ext cx="925831"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Marcador de contenido 3"/>
          <p:cNvGraphicFramePr>
            <a:graphicFrameLocks noGrp="1"/>
          </p:cNvGraphicFramePr>
          <p:nvPr>
            <p:ph idx="1"/>
            <p:extLst>
              <p:ext uri="{D42A27DB-BD31-4B8C-83A1-F6EECF244321}">
                <p14:modId xmlns:p14="http://schemas.microsoft.com/office/powerpoint/2010/main" val="3706957626"/>
              </p:ext>
            </p:extLst>
          </p:nvPr>
        </p:nvGraphicFramePr>
        <p:xfrm>
          <a:off x="359590" y="1412593"/>
          <a:ext cx="11232335" cy="4707495"/>
        </p:xfrm>
        <a:graphic>
          <a:graphicData uri="http://schemas.openxmlformats.org/drawingml/2006/table">
            <a:tbl>
              <a:tblPr firstRow="1" bandRow="1">
                <a:tableStyleId>{5C22544A-7EE6-4342-B048-85BDC9FD1C3A}</a:tableStyleId>
              </a:tblPr>
              <a:tblGrid>
                <a:gridCol w="2872018"/>
                <a:gridCol w="2872018"/>
                <a:gridCol w="2458721"/>
                <a:gridCol w="1471008"/>
                <a:gridCol w="1558570"/>
              </a:tblGrid>
              <a:tr h="312317">
                <a:tc>
                  <a:txBody>
                    <a:bodyPr/>
                    <a:lstStyle/>
                    <a:p>
                      <a:endParaRPr lang="es-EC" sz="1400" dirty="0"/>
                    </a:p>
                  </a:txBody>
                  <a:tcPr/>
                </a:tc>
                <a:tc>
                  <a:txBody>
                    <a:bodyPr/>
                    <a:lstStyle/>
                    <a:p>
                      <a:r>
                        <a:rPr lang="es-EC" sz="1400" dirty="0" smtClean="0"/>
                        <a:t>Descripción</a:t>
                      </a:r>
                      <a:endParaRPr lang="es-EC" sz="1400" dirty="0"/>
                    </a:p>
                  </a:txBody>
                  <a:tcPr/>
                </a:tc>
                <a:tc>
                  <a:txBody>
                    <a:bodyPr/>
                    <a:lstStyle/>
                    <a:p>
                      <a:r>
                        <a:rPr lang="es-EC" sz="1400" dirty="0" smtClean="0"/>
                        <a:t>Kpi´s</a:t>
                      </a:r>
                      <a:endParaRPr lang="es-EC" sz="1400" dirty="0"/>
                    </a:p>
                  </a:txBody>
                  <a:tcPr/>
                </a:tc>
                <a:tc>
                  <a:txBody>
                    <a:bodyPr/>
                    <a:lstStyle/>
                    <a:p>
                      <a:r>
                        <a:rPr lang="es-EC" sz="1400" dirty="0" smtClean="0"/>
                        <a:t>Objetivos</a:t>
                      </a:r>
                      <a:endParaRPr lang="es-EC" sz="1400" dirty="0"/>
                    </a:p>
                  </a:txBody>
                  <a:tcPr/>
                </a:tc>
                <a:tc>
                  <a:txBody>
                    <a:bodyPr/>
                    <a:lstStyle/>
                    <a:p>
                      <a:r>
                        <a:rPr lang="es-EC" sz="1400" dirty="0" smtClean="0"/>
                        <a:t>Fuentes</a:t>
                      </a:r>
                      <a:endParaRPr lang="es-EC" sz="1400" dirty="0"/>
                    </a:p>
                  </a:txBody>
                  <a:tcPr/>
                </a:tc>
              </a:tr>
              <a:tr h="303293">
                <a:tc rowSpan="3">
                  <a:txBody>
                    <a:bodyPr/>
                    <a:lstStyle/>
                    <a:p>
                      <a:r>
                        <a:rPr lang="es-EC" sz="1400" dirty="0" smtClean="0"/>
                        <a:t>Comercialización</a:t>
                      </a:r>
                      <a:endParaRPr lang="es-EC" sz="1400" dirty="0"/>
                    </a:p>
                  </a:txBody>
                  <a:tcPr/>
                </a:tc>
                <a:tc>
                  <a:txBody>
                    <a:bodyPr/>
                    <a:lstStyle/>
                    <a:p>
                      <a:r>
                        <a:rPr lang="es-EC" sz="1400" dirty="0" smtClean="0"/>
                        <a:t>Canales de distribución</a:t>
                      </a:r>
                      <a:endParaRPr lang="es-EC" sz="1400" dirty="0"/>
                    </a:p>
                  </a:txBody>
                  <a:tcPr/>
                </a:tc>
                <a:tc>
                  <a:txBody>
                    <a:bodyPr/>
                    <a:lstStyle/>
                    <a:p>
                      <a:r>
                        <a:rPr lang="es-EC" sz="1400" dirty="0" smtClean="0"/>
                        <a:t>Número</a:t>
                      </a:r>
                      <a:endParaRPr lang="es-EC" sz="1400" dirty="0"/>
                    </a:p>
                  </a:txBody>
                  <a:tcPr/>
                </a:tc>
                <a:tc>
                  <a:txBody>
                    <a:bodyPr/>
                    <a:lstStyle/>
                    <a:p>
                      <a:r>
                        <a:rPr lang="es-EC" sz="1400" dirty="0" smtClean="0"/>
                        <a:t>Aumentar</a:t>
                      </a:r>
                      <a:endParaRPr lang="es-EC" sz="1400" dirty="0"/>
                    </a:p>
                  </a:txBody>
                  <a:tcPr/>
                </a:tc>
                <a:tc>
                  <a:txBody>
                    <a:bodyPr/>
                    <a:lstStyle/>
                    <a:p>
                      <a:r>
                        <a:rPr lang="es-EC" sz="1400" dirty="0" smtClean="0"/>
                        <a:t>Encuesta</a:t>
                      </a:r>
                      <a:endParaRPr lang="es-EC" sz="1400" dirty="0"/>
                    </a:p>
                  </a:txBody>
                  <a:tcPr/>
                </a:tc>
              </a:tr>
              <a:tr h="436389">
                <a:tc vMerge="1">
                  <a:txBody>
                    <a:bodyPr/>
                    <a:lstStyle/>
                    <a:p>
                      <a:endParaRPr lang="es-EC" dirty="0"/>
                    </a:p>
                  </a:txBody>
                  <a:tcPr/>
                </a:tc>
                <a:tc>
                  <a:txBody>
                    <a:bodyPr/>
                    <a:lstStyle/>
                    <a:p>
                      <a:r>
                        <a:rPr lang="es-EC" sz="1400" dirty="0" smtClean="0"/>
                        <a:t>Tiempos de respuesta</a:t>
                      </a:r>
                      <a:endParaRPr lang="es-EC" sz="1400" dirty="0"/>
                    </a:p>
                  </a:txBody>
                  <a:tcPr/>
                </a:tc>
                <a:tc>
                  <a:txBody>
                    <a:bodyPr/>
                    <a:lstStyle/>
                    <a:p>
                      <a:r>
                        <a:rPr lang="es-EC" sz="1400" dirty="0" smtClean="0"/>
                        <a:t>Tipo de canal</a:t>
                      </a:r>
                      <a:endParaRPr lang="es-EC" sz="1400" dirty="0"/>
                    </a:p>
                  </a:txBody>
                  <a:tcPr/>
                </a:tc>
                <a:tc>
                  <a:txBody>
                    <a:bodyPr/>
                    <a:lstStyle/>
                    <a:p>
                      <a:r>
                        <a:rPr lang="es-EC" sz="1400" dirty="0" smtClean="0"/>
                        <a:t>Disminuir</a:t>
                      </a:r>
                      <a:endParaRPr lang="es-EC" sz="1400" dirty="0"/>
                    </a:p>
                  </a:txBody>
                  <a:tcPr/>
                </a:tc>
                <a:tc>
                  <a:txBody>
                    <a:bodyPr/>
                    <a:lstStyle/>
                    <a:p>
                      <a:r>
                        <a:rPr lang="es-EC" sz="1400" dirty="0" smtClean="0"/>
                        <a:t>Encuesta</a:t>
                      </a:r>
                      <a:endParaRPr lang="es-EC" sz="1400" dirty="0"/>
                    </a:p>
                  </a:txBody>
                  <a:tcPr/>
                </a:tc>
              </a:tr>
              <a:tr h="440127">
                <a:tc vMerge="1">
                  <a:txBody>
                    <a:bodyPr/>
                    <a:lstStyle/>
                    <a:p>
                      <a:endParaRPr lang="es-EC" dirty="0"/>
                    </a:p>
                  </a:txBody>
                  <a:tcPr/>
                </a:tc>
                <a:tc>
                  <a:txBody>
                    <a:bodyPr/>
                    <a:lstStyle/>
                    <a:p>
                      <a:r>
                        <a:rPr lang="es-EC" sz="1400" dirty="0" smtClean="0"/>
                        <a:t>Clasificación de proveedores</a:t>
                      </a:r>
                      <a:endParaRPr lang="es-EC" sz="1400" dirty="0"/>
                    </a:p>
                  </a:txBody>
                  <a:tcPr/>
                </a:tc>
                <a:tc>
                  <a:txBody>
                    <a:bodyPr/>
                    <a:lstStyle/>
                    <a:p>
                      <a:r>
                        <a:rPr lang="es-EC" sz="1400" dirty="0" smtClean="0"/>
                        <a:t>Costos/distancia</a:t>
                      </a:r>
                      <a:endParaRPr lang="es-EC" sz="1400" dirty="0"/>
                    </a:p>
                  </a:txBody>
                  <a:tcPr/>
                </a:tc>
                <a:tc>
                  <a:txBody>
                    <a:bodyPr/>
                    <a:lstStyle/>
                    <a:p>
                      <a:r>
                        <a:rPr lang="es-EC" sz="1400" dirty="0" smtClean="0"/>
                        <a:t>Aumentar</a:t>
                      </a:r>
                      <a:endParaRPr lang="es-EC" sz="1400" dirty="0"/>
                    </a:p>
                  </a:txBody>
                  <a:tcPr/>
                </a:tc>
                <a:tc>
                  <a:txBody>
                    <a:bodyPr/>
                    <a:lstStyle/>
                    <a:p>
                      <a:r>
                        <a:rPr lang="es-EC" sz="1400" dirty="0" smtClean="0"/>
                        <a:t>Base datos</a:t>
                      </a:r>
                      <a:endParaRPr lang="es-EC" sz="1400" dirty="0"/>
                    </a:p>
                  </a:txBody>
                  <a:tcPr/>
                </a:tc>
              </a:tr>
              <a:tr h="436389">
                <a:tc rowSpan="3">
                  <a:txBody>
                    <a:bodyPr/>
                    <a:lstStyle/>
                    <a:p>
                      <a:r>
                        <a:rPr lang="es-EC" sz="1400" dirty="0" smtClean="0"/>
                        <a:t>Gestión organizacional</a:t>
                      </a:r>
                      <a:endParaRPr lang="es-EC" sz="1400" dirty="0"/>
                    </a:p>
                  </a:txBody>
                  <a:tcPr/>
                </a:tc>
                <a:tc>
                  <a:txBody>
                    <a:bodyPr/>
                    <a:lstStyle/>
                    <a:p>
                      <a:r>
                        <a:rPr lang="es-EC" sz="1400" dirty="0" smtClean="0"/>
                        <a:t>Existencia de procesos</a:t>
                      </a:r>
                      <a:endParaRPr lang="es-EC" sz="1400" dirty="0"/>
                    </a:p>
                  </a:txBody>
                  <a:tcPr/>
                </a:tc>
                <a:tc>
                  <a:txBody>
                    <a:bodyPr/>
                    <a:lstStyle/>
                    <a:p>
                      <a:r>
                        <a:rPr lang="es-EC" sz="1400" dirty="0" smtClean="0"/>
                        <a:t>Número</a:t>
                      </a:r>
                      <a:endParaRPr lang="es-EC" sz="1400" dirty="0"/>
                    </a:p>
                  </a:txBody>
                  <a:tcPr/>
                </a:tc>
                <a:tc>
                  <a:txBody>
                    <a:bodyPr/>
                    <a:lstStyle/>
                    <a:p>
                      <a:r>
                        <a:rPr lang="es-EC" sz="1400" dirty="0" smtClean="0"/>
                        <a:t>Aumentar</a:t>
                      </a:r>
                      <a:endParaRPr lang="es-EC" sz="1400" dirty="0"/>
                    </a:p>
                  </a:txBody>
                  <a:tcPr/>
                </a:tc>
                <a:tc>
                  <a:txBody>
                    <a:bodyPr/>
                    <a:lstStyle/>
                    <a:p>
                      <a:r>
                        <a:rPr lang="es-EC" sz="1400" dirty="0" smtClean="0"/>
                        <a:t>Encuesta</a:t>
                      </a:r>
                      <a:endParaRPr lang="es-EC" sz="1400" dirty="0"/>
                    </a:p>
                  </a:txBody>
                  <a:tcPr/>
                </a:tc>
              </a:tr>
              <a:tr h="436389">
                <a:tc vMerge="1">
                  <a:txBody>
                    <a:bodyPr/>
                    <a:lstStyle/>
                    <a:p>
                      <a:endParaRPr lang="es-EC" dirty="0"/>
                    </a:p>
                  </a:txBody>
                  <a:tcPr/>
                </a:tc>
                <a:tc>
                  <a:txBody>
                    <a:bodyPr/>
                    <a:lstStyle/>
                    <a:p>
                      <a:r>
                        <a:rPr lang="es-EC" sz="1400" dirty="0" smtClean="0"/>
                        <a:t>Estrategias gerenciales</a:t>
                      </a:r>
                      <a:endParaRPr lang="es-EC" sz="1400" dirty="0"/>
                    </a:p>
                  </a:txBody>
                  <a:tcPr/>
                </a:tc>
                <a:tc>
                  <a:txBody>
                    <a:bodyPr/>
                    <a:lstStyle/>
                    <a:p>
                      <a:r>
                        <a:rPr lang="es-EC" sz="1400" dirty="0" smtClean="0"/>
                        <a:t>¿?/</a:t>
                      </a:r>
                      <a:r>
                        <a:rPr lang="es-EC" sz="1400" baseline="0" dirty="0" smtClean="0"/>
                        <a:t> medir</a:t>
                      </a:r>
                      <a:endParaRPr lang="es-EC" sz="1400" dirty="0"/>
                    </a:p>
                  </a:txBody>
                  <a:tcPr/>
                </a:tc>
                <a:tc>
                  <a:txBody>
                    <a:bodyPr/>
                    <a:lstStyle/>
                    <a:p>
                      <a:r>
                        <a:rPr lang="es-EC" sz="1400" dirty="0" smtClean="0"/>
                        <a:t>Aumentar</a:t>
                      </a:r>
                      <a:endParaRPr lang="es-EC" sz="1400" dirty="0"/>
                    </a:p>
                  </a:txBody>
                  <a:tcPr/>
                </a:tc>
                <a:tc>
                  <a:txBody>
                    <a:bodyPr/>
                    <a:lstStyle/>
                    <a:p>
                      <a:r>
                        <a:rPr lang="es-EC" sz="1400" dirty="0" smtClean="0"/>
                        <a:t>Encuesta</a:t>
                      </a:r>
                      <a:endParaRPr lang="es-EC" sz="1400" dirty="0"/>
                    </a:p>
                  </a:txBody>
                  <a:tcPr/>
                </a:tc>
              </a:tr>
              <a:tr h="487820">
                <a:tc vMerge="1">
                  <a:txBody>
                    <a:bodyPr/>
                    <a:lstStyle/>
                    <a:p>
                      <a:endParaRPr lang="es-EC" dirty="0"/>
                    </a:p>
                  </a:txBody>
                  <a:tcPr/>
                </a:tc>
                <a:tc>
                  <a:txBody>
                    <a:bodyPr/>
                    <a:lstStyle/>
                    <a:p>
                      <a:r>
                        <a:rPr lang="es-EC" sz="1400" dirty="0" smtClean="0"/>
                        <a:t>Infraestructura</a:t>
                      </a:r>
                      <a:endParaRPr lang="es-EC" sz="1400" dirty="0"/>
                    </a:p>
                  </a:txBody>
                  <a:tcPr/>
                </a:tc>
                <a:tc>
                  <a:txBody>
                    <a:bodyPr/>
                    <a:lstStyle/>
                    <a:p>
                      <a:r>
                        <a:rPr lang="es-EC" sz="1400" dirty="0" smtClean="0"/>
                        <a:t>¿?/ resultados obtenidos</a:t>
                      </a:r>
                      <a:endParaRPr lang="es-EC" sz="1400" dirty="0"/>
                    </a:p>
                  </a:txBody>
                  <a:tcPr/>
                </a:tc>
                <a:tc>
                  <a:txBody>
                    <a:bodyPr/>
                    <a:lstStyle/>
                    <a:p>
                      <a:r>
                        <a:rPr lang="es-EC" sz="1400" dirty="0" smtClean="0"/>
                        <a:t>Aumentar</a:t>
                      </a: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400" dirty="0" smtClean="0"/>
                        <a:t>Encuesta</a:t>
                      </a:r>
                    </a:p>
                    <a:p>
                      <a:endParaRPr lang="es-EC" sz="1400" dirty="0"/>
                    </a:p>
                  </a:txBody>
                  <a:tcPr/>
                </a:tc>
              </a:tr>
              <a:tr h="616077">
                <a:tc rowSpan="3">
                  <a:txBody>
                    <a:bodyPr/>
                    <a:lstStyle/>
                    <a:p>
                      <a:r>
                        <a:rPr lang="es-EC" sz="1400" dirty="0" smtClean="0"/>
                        <a:t>Competitividad</a:t>
                      </a:r>
                      <a:endParaRPr lang="es-EC" sz="1400" dirty="0"/>
                    </a:p>
                  </a:txBody>
                  <a:tcPr/>
                </a:tc>
                <a:tc>
                  <a:txBody>
                    <a:bodyPr/>
                    <a:lstStyle/>
                    <a:p>
                      <a:r>
                        <a:rPr lang="es-EC" sz="1400" dirty="0" smtClean="0"/>
                        <a:t>Base de proveedores locales</a:t>
                      </a:r>
                      <a:endParaRPr lang="es-EC" sz="1400" dirty="0"/>
                    </a:p>
                  </a:txBody>
                  <a:tcPr/>
                </a:tc>
                <a:tc>
                  <a:txBody>
                    <a:bodyPr/>
                    <a:lstStyle/>
                    <a:p>
                      <a:r>
                        <a:rPr lang="es-EC" sz="1400" dirty="0" smtClean="0"/>
                        <a:t>Número</a:t>
                      </a:r>
                      <a:endParaRPr lang="es-EC" sz="1400" dirty="0"/>
                    </a:p>
                  </a:txBody>
                  <a:tcPr/>
                </a:tc>
                <a:tc>
                  <a:txBody>
                    <a:bodyPr/>
                    <a:lstStyle/>
                    <a:p>
                      <a:r>
                        <a:rPr lang="es-EC" sz="1400" dirty="0" smtClean="0"/>
                        <a:t>Aumentar</a:t>
                      </a: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400" dirty="0" smtClean="0"/>
                        <a:t>Encuesta</a:t>
                      </a:r>
                    </a:p>
                    <a:p>
                      <a:endParaRPr lang="es-EC" sz="1400" dirty="0"/>
                    </a:p>
                  </a:txBody>
                  <a:tcPr/>
                </a:tc>
              </a:tr>
              <a:tr h="487820">
                <a:tc vMerge="1">
                  <a:txBody>
                    <a:bodyPr/>
                    <a:lstStyle/>
                    <a:p>
                      <a:endParaRPr lang="es-EC" dirty="0"/>
                    </a:p>
                  </a:txBody>
                  <a:tcPr/>
                </a:tc>
                <a:tc>
                  <a:txBody>
                    <a:bodyPr/>
                    <a:lstStyle/>
                    <a:p>
                      <a:r>
                        <a:rPr lang="es-EC" sz="1400" dirty="0" smtClean="0"/>
                        <a:t>% diferencias</a:t>
                      </a:r>
                      <a:r>
                        <a:rPr lang="es-EC" sz="1400" baseline="0" dirty="0" smtClean="0"/>
                        <a:t> proveedores</a:t>
                      </a:r>
                      <a:endParaRPr lang="es-EC" sz="1400" dirty="0"/>
                    </a:p>
                  </a:txBody>
                  <a:tcPr/>
                </a:tc>
                <a:tc>
                  <a:txBody>
                    <a:bodyPr/>
                    <a:lstStyle/>
                    <a:p>
                      <a:r>
                        <a:rPr lang="es-EC" sz="1400" dirty="0" smtClean="0"/>
                        <a:t>%</a:t>
                      </a:r>
                      <a:endParaRPr lang="es-EC" sz="1400" dirty="0"/>
                    </a:p>
                  </a:txBody>
                  <a:tcPr/>
                </a:tc>
                <a:tc>
                  <a:txBody>
                    <a:bodyPr/>
                    <a:lstStyle/>
                    <a:p>
                      <a:r>
                        <a:rPr lang="es-EC" sz="1400" dirty="0" smtClean="0"/>
                        <a:t>Disminuir</a:t>
                      </a: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400" dirty="0" smtClean="0"/>
                        <a:t>Encuesta</a:t>
                      </a:r>
                    </a:p>
                    <a:p>
                      <a:endParaRPr lang="es-EC" sz="1400" dirty="0"/>
                    </a:p>
                  </a:txBody>
                  <a:tcPr/>
                </a:tc>
              </a:tr>
              <a:tr h="688687">
                <a:tc vMerge="1">
                  <a:txBody>
                    <a:bodyPr/>
                    <a:lstStyle/>
                    <a:p>
                      <a:endParaRPr lang="es-EC" dirty="0"/>
                    </a:p>
                  </a:txBody>
                  <a:tcPr/>
                </a:tc>
                <a:tc>
                  <a:txBody>
                    <a:bodyPr/>
                    <a:lstStyle/>
                    <a:p>
                      <a:r>
                        <a:rPr lang="es-EC" sz="1400" dirty="0" smtClean="0"/>
                        <a:t>Rentabilidad</a:t>
                      </a:r>
                      <a:endParaRPr lang="es-EC" sz="1400" dirty="0"/>
                    </a:p>
                  </a:txBody>
                  <a:tcPr/>
                </a:tc>
                <a:tc>
                  <a:txBody>
                    <a:bodyPr/>
                    <a:lstStyle/>
                    <a:p>
                      <a:r>
                        <a:rPr lang="es-EC" sz="1400" dirty="0" smtClean="0"/>
                        <a:t>Costos/rentabilidad</a:t>
                      </a:r>
                      <a:endParaRPr lang="es-EC" sz="1400" dirty="0"/>
                    </a:p>
                  </a:txBody>
                  <a:tcPr/>
                </a:tc>
                <a:tc>
                  <a:txBody>
                    <a:bodyPr/>
                    <a:lstStyle/>
                    <a:p>
                      <a:r>
                        <a:rPr lang="es-EC" sz="1400" dirty="0" smtClean="0"/>
                        <a:t>Amentar</a:t>
                      </a:r>
                      <a:endParaRPr lang="es-EC"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400" dirty="0" smtClean="0"/>
                        <a:t>Encuesta</a:t>
                      </a:r>
                    </a:p>
                  </a:txBody>
                  <a:tcPr/>
                </a:tc>
              </a:tr>
            </a:tbl>
          </a:graphicData>
        </a:graphic>
      </p:graphicFrame>
    </p:spTree>
    <p:extLst>
      <p:ext uri="{BB962C8B-B14F-4D97-AF65-F5344CB8AC3E}">
        <p14:creationId xmlns:p14="http://schemas.microsoft.com/office/powerpoint/2010/main" val="20785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361" y="485775"/>
            <a:ext cx="11379200" cy="758952"/>
          </a:xfrm>
        </p:spPr>
        <p:txBody>
          <a:bodyPr>
            <a:normAutofit fontScale="90000"/>
          </a:bodyPr>
          <a:lstStyle/>
          <a:p>
            <a:pPr algn="l"/>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4000" dirty="0"/>
              <a:t>Universo:</a:t>
            </a:r>
            <a:r>
              <a:rPr lang="es-ES" sz="3600" b="1" dirty="0" smtClean="0">
                <a:solidFill>
                  <a:schemeClr val="tx1"/>
                </a:solidFill>
              </a:rPr>
              <a:t> </a:t>
            </a:r>
            <a:r>
              <a:rPr lang="es-ES" sz="3600" b="1" dirty="0"/>
              <a:t/>
            </a:r>
            <a:br>
              <a:rPr lang="es-ES" sz="3600" b="1" dirty="0"/>
            </a:br>
            <a:endParaRPr lang="es-EC" dirty="0"/>
          </a:p>
        </p:txBody>
      </p:sp>
      <p:graphicFrame>
        <p:nvGraphicFramePr>
          <p:cNvPr id="4" name="Marcador de contenido 3">
            <a:hlinkClick r:id="rId2" action="ppaction://hlinkfile"/>
          </p:cNvPr>
          <p:cNvGraphicFramePr>
            <a:graphicFrameLocks noGrp="1"/>
          </p:cNvGraphicFramePr>
          <p:nvPr>
            <p:ph sz="quarter" idx="1"/>
            <p:extLst>
              <p:ext uri="{D42A27DB-BD31-4B8C-83A1-F6EECF244321}">
                <p14:modId xmlns:p14="http://schemas.microsoft.com/office/powerpoint/2010/main" val="3753826148"/>
              </p:ext>
            </p:extLst>
          </p:nvPr>
        </p:nvGraphicFramePr>
        <p:xfrm>
          <a:off x="401638" y="1527175"/>
          <a:ext cx="11339512"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ttp://360.espe.edu.ec/images/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9125" y="158065"/>
            <a:ext cx="925831" cy="9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67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1886</TotalTime>
  <Words>2563</Words>
  <Application>Microsoft Office PowerPoint</Application>
  <PresentationFormat>Panorámica</PresentationFormat>
  <Paragraphs>297</Paragraphs>
  <Slides>37</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6" baseType="lpstr">
      <vt:lpstr>Arial</vt:lpstr>
      <vt:lpstr>Calibri</vt:lpstr>
      <vt:lpstr>Cambria Math</vt:lpstr>
      <vt:lpstr>Georgia</vt:lpstr>
      <vt:lpstr>Times New Roman</vt:lpstr>
      <vt:lpstr>Wingdings</vt:lpstr>
      <vt:lpstr>Wingdings 2</vt:lpstr>
      <vt:lpstr>Civil</vt:lpstr>
      <vt:lpstr>CorelDRAW</vt:lpstr>
      <vt:lpstr>Presentación de PowerPoint</vt:lpstr>
      <vt:lpstr>INTRODUCCION:</vt:lpstr>
      <vt:lpstr>PLANTEAMIENTO DEL PROBLEMA DE INVESTIGACIÓN</vt:lpstr>
      <vt:lpstr>TEORIAS DE SOPORTE  z</vt:lpstr>
      <vt:lpstr>OBJETIVO GENERAL </vt:lpstr>
      <vt:lpstr>OBJETIVOS ESPECIFICOS </vt:lpstr>
      <vt:lpstr>Presentación de PowerPoint</vt:lpstr>
      <vt:lpstr>Presentación de PowerPoint</vt:lpstr>
      <vt:lpstr>    Universo:  </vt:lpstr>
      <vt:lpstr>Presentación de PowerPoint</vt:lpstr>
      <vt:lpstr>Presentación de PowerPoint</vt:lpstr>
      <vt:lpstr>RESULTADOS DE LA INVESTIGACIÓN</vt:lpstr>
      <vt:lpstr>Gestión Organizacional</vt:lpstr>
      <vt:lpstr>Presentación de PowerPoint</vt:lpstr>
      <vt:lpstr>RESUMEN ORGANIZACIONAL</vt:lpstr>
      <vt:lpstr>Presentación de PowerPoint</vt:lpstr>
      <vt:lpstr>Presentación de PowerPoint</vt:lpstr>
      <vt:lpstr>RESUMEN COMERCIAL</vt:lpstr>
      <vt:lpstr>Presentación de PowerPoint</vt:lpstr>
      <vt:lpstr>Presentación de PowerPoint</vt:lpstr>
      <vt:lpstr>RESUMEN DE COMPETITIVIDAD</vt:lpstr>
      <vt:lpstr>Análisis de covariables  </vt:lpstr>
      <vt:lpstr>PROPUESTA Y CONCLUSIONES</vt:lpstr>
      <vt:lpstr>PROPUESTA</vt:lpstr>
      <vt:lpstr>Presentación de PowerPoint</vt:lpstr>
      <vt:lpstr>____________________FIN DE LA EXPOSICIÓN</vt:lpstr>
      <vt:lpstr>Presentación de PowerPoint</vt:lpstr>
      <vt:lpstr>Presentación de PowerPoint</vt:lpstr>
      <vt:lpstr>Presentación de PowerPoint</vt:lpstr>
      <vt:lpstr>Presentación de PowerPoint</vt:lpstr>
      <vt:lpstr>ESTUDIOS RELACIONADOS</vt:lpstr>
      <vt:lpstr>INFORME ORGANIZACIONAL</vt:lpstr>
      <vt:lpstr>INFORME COMERCIALIZACION</vt:lpstr>
      <vt:lpstr>INFORME COMPETITIVIDAD</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SEGURIDAD Y DEFENSA CARRERA DE INGENIERÍA EN SEGURIDAD  TEMA DE TESIS:  “DISEÑO DE UN MODELO DE GESTIÓN DE SEGURIDAD INTEGRAL DENTRO DEL PROYECTO COCA CODO SINCLAIR”</dc:title>
  <dc:creator>Windows User</dc:creator>
  <cp:lastModifiedBy>mariapc</cp:lastModifiedBy>
  <cp:revision>120</cp:revision>
  <dcterms:created xsi:type="dcterms:W3CDTF">2017-11-18T17:21:04Z</dcterms:created>
  <dcterms:modified xsi:type="dcterms:W3CDTF">2017-12-20T19:55:42Z</dcterms:modified>
</cp:coreProperties>
</file>