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301" r:id="rId3"/>
    <p:sldId id="258" r:id="rId4"/>
    <p:sldId id="259" r:id="rId5"/>
    <p:sldId id="260" r:id="rId6"/>
    <p:sldId id="291" r:id="rId7"/>
    <p:sldId id="261" r:id="rId8"/>
    <p:sldId id="262" r:id="rId9"/>
    <p:sldId id="292" r:id="rId10"/>
    <p:sldId id="266" r:id="rId11"/>
    <p:sldId id="296" r:id="rId12"/>
    <p:sldId id="288" r:id="rId13"/>
    <p:sldId id="289" r:id="rId14"/>
    <p:sldId id="290" r:id="rId15"/>
    <p:sldId id="293" r:id="rId16"/>
    <p:sldId id="269" r:id="rId17"/>
    <p:sldId id="272" r:id="rId18"/>
    <p:sldId id="273" r:id="rId19"/>
    <p:sldId id="274" r:id="rId20"/>
    <p:sldId id="303" r:id="rId21"/>
    <p:sldId id="276" r:id="rId22"/>
    <p:sldId id="298" r:id="rId23"/>
    <p:sldId id="277" r:id="rId24"/>
    <p:sldId id="278" r:id="rId25"/>
    <p:sldId id="279" r:id="rId26"/>
    <p:sldId id="280" r:id="rId27"/>
    <p:sldId id="302" r:id="rId28"/>
    <p:sldId id="294" r:id="rId29"/>
    <p:sldId id="281" r:id="rId30"/>
    <p:sldId id="282" r:id="rId31"/>
    <p:sldId id="283" r:id="rId32"/>
    <p:sldId id="284" r:id="rId33"/>
    <p:sldId id="304" r:id="rId34"/>
    <p:sldId id="299" r:id="rId35"/>
    <p:sldId id="300" r:id="rId36"/>
    <p:sldId id="287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A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arm\Desktop\LOLA\tabulaci&#243;n%20de%20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Datos%20financieros%20Huambal&#24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DEFENSA%20LOLA\tabulaci&#243;n%20datos%20encues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tabulaci&#243;n%20datos%20encues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\Desktop\archivos%20definitivos\DEFENSA%20LOLA\tabulaci&#243;n%20datos%20encues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Hoja5!$K$1:$K$3</c:f>
              <c:strCache>
                <c:ptCount val="3"/>
                <c:pt idx="0">
                  <c:v>siempre</c:v>
                </c:pt>
                <c:pt idx="1">
                  <c:v>31 en adelante</c:v>
                </c:pt>
                <c:pt idx="2">
                  <c:v>Muy importante</c:v>
                </c:pt>
              </c:strCache>
            </c:strRef>
          </c:tx>
          <c:spPr>
            <a:ln w="95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Hoja5!$J$4:$J$6</c:f>
              <c:strCache>
                <c:ptCount val="3"/>
                <c:pt idx="0">
                  <c:v>obj. Orientados a los resultados</c:v>
                </c:pt>
                <c:pt idx="1">
                  <c:v>Obj. Orientados a las ventas</c:v>
                </c:pt>
                <c:pt idx="2">
                  <c:v>Obj. Orientados a la situación actual</c:v>
                </c:pt>
              </c:strCache>
            </c:strRef>
          </c:xVal>
          <c:yVal>
            <c:numRef>
              <c:f>Hoja5!$K$4:$K$6</c:f>
              <c:numCache>
                <c:formatCode>0%</c:formatCode>
                <c:ptCount val="3"/>
                <c:pt idx="0">
                  <c:v>0.1111111111111111</c:v>
                </c:pt>
                <c:pt idx="1">
                  <c:v>0</c:v>
                </c:pt>
                <c:pt idx="2">
                  <c:v>0.77777777777777779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F1B-4AFA-8B1A-9C53479B9649}"/>
            </c:ext>
          </c:extLst>
        </c:ser>
        <c:ser>
          <c:idx val="1"/>
          <c:order val="1"/>
          <c:tx>
            <c:strRef>
              <c:f>Hoja5!$N$1:$N$3</c:f>
              <c:strCache>
                <c:ptCount val="3"/>
                <c:pt idx="0">
                  <c:v>Nunca</c:v>
                </c:pt>
                <c:pt idx="1">
                  <c:v>menos de 10</c:v>
                </c:pt>
                <c:pt idx="2">
                  <c:v>Nada importante</c:v>
                </c:pt>
              </c:strCache>
            </c:strRef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1B-4AFA-8B1A-9C53479B9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Hoja5!$J$4:$J$6</c:f>
              <c:strCache>
                <c:ptCount val="3"/>
                <c:pt idx="0">
                  <c:v>obj. Orientados a los resultados</c:v>
                </c:pt>
                <c:pt idx="1">
                  <c:v>Obj. Orientados a las ventas</c:v>
                </c:pt>
                <c:pt idx="2">
                  <c:v>Obj. Orientados a la situación actual</c:v>
                </c:pt>
              </c:strCache>
            </c:strRef>
          </c:xVal>
          <c:yVal>
            <c:numRef>
              <c:f>Hoja5!$N$4:$N$6</c:f>
              <c:numCache>
                <c:formatCode>0%</c:formatCode>
                <c:ptCount val="3"/>
                <c:pt idx="0">
                  <c:v>0</c:v>
                </c:pt>
                <c:pt idx="1">
                  <c:v>0.72222222222222221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F1B-4AFA-8B1A-9C53479B9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631888"/>
        <c:axId val="420630320"/>
      </c:scatterChart>
      <c:valAx>
        <c:axId val="42063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0630320"/>
        <c:crosses val="autoZero"/>
        <c:crossBetween val="midCat"/>
      </c:valAx>
      <c:valAx>
        <c:axId val="42063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0631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27475554348393"/>
          <c:y val="4.6522640740978789E-2"/>
          <c:w val="0.85830934469648901"/>
          <c:h val="0.85796541206504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Hoja5!$D$106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Hoja5!$B$107:$B$108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Hoja5!$D$107:$D$108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A-42FE-B3F4-B76FF31ED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490160"/>
        <c:axId val="436491336"/>
        <c:axId val="0"/>
      </c:bar3DChart>
      <c:catAx>
        <c:axId val="43649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1336"/>
        <c:crosses val="autoZero"/>
        <c:auto val="1"/>
        <c:lblAlgn val="ctr"/>
        <c:lblOffset val="100"/>
        <c:noMultiLvlLbl val="0"/>
      </c:catAx>
      <c:valAx>
        <c:axId val="436491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A3-4B79-9FC5-AF417ED262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A3-4B79-9FC5-AF417ED262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A3-4B79-9FC5-AF417ED262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Muebles terminados</c:v>
                </c:pt>
                <c:pt idx="1">
                  <c:v>Muebles en blanco</c:v>
                </c:pt>
                <c:pt idx="2">
                  <c:v>Muebles semi terminados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695880</c:v>
                </c:pt>
                <c:pt idx="1">
                  <c:v>913800</c:v>
                </c:pt>
                <c:pt idx="2">
                  <c:v>384480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A3-4B79-9FC5-AF417ED2624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Participación del ingreso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FA3-4B79-9FC5-AF417ED262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FA3-4B79-9FC5-AF417ED262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FA3-4B79-9FC5-AF417ED26249}"/>
              </c:ext>
            </c:extLst>
          </c:dPt>
          <c:cat>
            <c:strRef>
              <c:f>Hoja1!$A$2:$A$4</c:f>
              <c:strCache>
                <c:ptCount val="3"/>
                <c:pt idx="0">
                  <c:v>Muebles terminados</c:v>
                </c:pt>
                <c:pt idx="1">
                  <c:v>Muebles en blanco</c:v>
                </c:pt>
                <c:pt idx="2">
                  <c:v>Muebles semi terminados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>
                  <c:v>0.34899999999999998</c:v>
                </c:pt>
                <c:pt idx="1">
                  <c:v>0.4582</c:v>
                </c:pt>
                <c:pt idx="2">
                  <c:v>0.1928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A3-4B79-9FC5-AF417ED26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CUADROS!$B$12</c:f>
              <c:strCache>
                <c:ptCount val="1"/>
                <c:pt idx="0">
                  <c:v>Participación por grupo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CUADROS!$A$13:$A$16</c:f>
              <c:strCache>
                <c:ptCount val="4"/>
                <c:pt idx="0">
                  <c:v>Mano de obra</c:v>
                </c:pt>
                <c:pt idx="1">
                  <c:v>Materia Prima</c:v>
                </c:pt>
                <c:pt idx="2">
                  <c:v>Costos Indirectos de fabricación</c:v>
                </c:pt>
                <c:pt idx="3">
                  <c:v>Total costos de producción y ventas</c:v>
                </c:pt>
              </c:strCache>
            </c:strRef>
          </c:cat>
          <c:val>
            <c:numRef>
              <c:f>CUADROS!$B$13:$B$16</c:f>
              <c:numCache>
                <c:formatCode>0.00%</c:formatCode>
                <c:ptCount val="4"/>
                <c:pt idx="0">
                  <c:v>0.26567315889625515</c:v>
                </c:pt>
                <c:pt idx="1">
                  <c:v>0.66466941751363962</c:v>
                </c:pt>
                <c:pt idx="2">
                  <c:v>6.9657423590105322E-2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3-4496-9AC8-035ECAA57133}"/>
            </c:ext>
          </c:extLst>
        </c:ser>
        <c:ser>
          <c:idx val="1"/>
          <c:order val="1"/>
          <c:tx>
            <c:strRef>
              <c:f>CUADROS!$C$12</c:f>
              <c:strCache>
                <c:ptCount val="1"/>
                <c:pt idx="0">
                  <c:v>Participación del ingreso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CUADROS!$A$13:$A$16</c:f>
              <c:strCache>
                <c:ptCount val="4"/>
                <c:pt idx="0">
                  <c:v>Mano de obra</c:v>
                </c:pt>
                <c:pt idx="1">
                  <c:v>Materia Prima</c:v>
                </c:pt>
                <c:pt idx="2">
                  <c:v>Costos Indirectos de fabricación</c:v>
                </c:pt>
                <c:pt idx="3">
                  <c:v>Total costos de producción y ventas</c:v>
                </c:pt>
              </c:strCache>
            </c:strRef>
          </c:cat>
          <c:val>
            <c:numRef>
              <c:f>CUADROS!$C$13:$C$16</c:f>
              <c:numCache>
                <c:formatCode>0.00%</c:formatCode>
                <c:ptCount val="4"/>
                <c:pt idx="0">
                  <c:v>0.22970476832350464</c:v>
                </c:pt>
                <c:pt idx="1">
                  <c:v>0.57468257311349136</c:v>
                </c:pt>
                <c:pt idx="2">
                  <c:v>6.0226793004804796E-2</c:v>
                </c:pt>
                <c:pt idx="3">
                  <c:v>0.8646141344418008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3-4496-9AC8-035ECAA57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494864"/>
        <c:axId val="436492512"/>
        <c:axId val="0"/>
      </c:bar3DChart>
      <c:catAx>
        <c:axId val="43649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2512"/>
        <c:crosses val="autoZero"/>
        <c:auto val="1"/>
        <c:lblAlgn val="ctr"/>
        <c:lblOffset val="100"/>
        <c:noMultiLvlLbl val="0"/>
      </c:catAx>
      <c:valAx>
        <c:axId val="43649251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486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Hoja5!$D$111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Hoja5!$B$112:$B$115</c:f>
              <c:strCache>
                <c:ptCount val="4"/>
                <c:pt idx="0">
                  <c:v>Muy alto</c:v>
                </c:pt>
                <c:pt idx="1">
                  <c:v>Alto</c:v>
                </c:pt>
                <c:pt idx="2">
                  <c:v>Medio</c:v>
                </c:pt>
                <c:pt idx="3">
                  <c:v>Bajo</c:v>
                </c:pt>
              </c:strCache>
            </c:strRef>
          </c:cat>
          <c:val>
            <c:numRef>
              <c:f>Hoja5!$D$112:$D$115</c:f>
              <c:numCache>
                <c:formatCode>0%</c:formatCode>
                <c:ptCount val="4"/>
                <c:pt idx="0">
                  <c:v>0.27777777777777779</c:v>
                </c:pt>
                <c:pt idx="1">
                  <c:v>0.55555555555555558</c:v>
                </c:pt>
                <c:pt idx="2">
                  <c:v>0.16666666666666666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6-4D4C-B5FE-F3931EFD2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495648"/>
        <c:axId val="436496040"/>
        <c:axId val="0"/>
      </c:bar3DChart>
      <c:catAx>
        <c:axId val="4364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6040"/>
        <c:crosses val="autoZero"/>
        <c:auto val="1"/>
        <c:lblAlgn val="ctr"/>
        <c:lblOffset val="100"/>
        <c:noMultiLvlLbl val="0"/>
      </c:catAx>
      <c:valAx>
        <c:axId val="436496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3193664705152E-2"/>
          <c:y val="0.12648823967341488"/>
          <c:w val="0.90232528978940685"/>
          <c:h val="0.72473265069172688"/>
        </c:manualLayout>
      </c:layout>
      <c:pie3DChart>
        <c:varyColors val="1"/>
        <c:ser>
          <c:idx val="0"/>
          <c:order val="0"/>
          <c:tx>
            <c:strRef>
              <c:f>Hoja5!$D$118</c:f>
              <c:strCache>
                <c:ptCount val="1"/>
                <c:pt idx="0">
                  <c:v>f. relativa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08-4C9D-97FC-74AF8972DDC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08-4C9D-97FC-74AF8972DD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Hoja5!$B$119:$B$120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Hoja5!$D$119:$D$120</c:f>
              <c:numCache>
                <c:formatCode>0%</c:formatCode>
                <c:ptCount val="2"/>
                <c:pt idx="0">
                  <c:v>0.1111111111111111</c:v>
                </c:pt>
                <c:pt idx="1">
                  <c:v>0.88888888888888884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8-4C9D-97FC-74AF8972D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Hoja5!$D$123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Hoja5!$B$124:$B$127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Nunca</c:v>
                </c:pt>
              </c:strCache>
            </c:strRef>
          </c:cat>
          <c:val>
            <c:numRef>
              <c:f>Hoja5!$D$124:$D$127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0.16666666666666666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9-49E1-83A5-16F5A663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424952"/>
        <c:axId val="437425344"/>
        <c:axId val="0"/>
      </c:bar3DChart>
      <c:catAx>
        <c:axId val="4374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425344"/>
        <c:crosses val="autoZero"/>
        <c:auto val="1"/>
        <c:lblAlgn val="ctr"/>
        <c:lblOffset val="100"/>
        <c:noMultiLvlLbl val="0"/>
      </c:catAx>
      <c:valAx>
        <c:axId val="4374253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42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Hoja5!$D$130</c:f>
              <c:strCache>
                <c:ptCount val="1"/>
                <c:pt idx="0">
                  <c:v>f. relativa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6F-4822-AE30-3E259E319D2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6F-4822-AE30-3E259E319D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6F-4822-AE30-3E259E319D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6F-4822-AE30-3E259E319D2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Hoja5!$B$131:$B$132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Hoja5!$D$131:$D$132</c:f>
              <c:numCache>
                <c:formatCode>0%</c:formatCode>
                <c:ptCount val="2"/>
                <c:pt idx="0">
                  <c:v>0.44444444444444442</c:v>
                </c:pt>
                <c:pt idx="1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F-4822-AE30-3E259E319D2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Hoja5!$I$47</c:f>
              <c:strCache>
                <c:ptCount val="1"/>
                <c:pt idx="0">
                  <c:v>Si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Hoja5!$H$48:$H$49</c:f>
              <c:strCache>
                <c:ptCount val="2"/>
                <c:pt idx="0">
                  <c:v>Políticas y estrategias</c:v>
                </c:pt>
                <c:pt idx="1">
                  <c:v>volumenes de producción</c:v>
                </c:pt>
              </c:strCache>
            </c:strRef>
          </c:cat>
          <c:val>
            <c:numRef>
              <c:f>Hoja5!$I$48:$I$49</c:f>
              <c:numCache>
                <c:formatCode>0%</c:formatCode>
                <c:ptCount val="2"/>
                <c:pt idx="0">
                  <c:v>0.16666666666666666</c:v>
                </c:pt>
                <c:pt idx="1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3-435E-A679-8963A5F9C2A1}"/>
            </c:ext>
          </c:extLst>
        </c:ser>
        <c:ser>
          <c:idx val="1"/>
          <c:order val="1"/>
          <c:tx>
            <c:strRef>
              <c:f>Hoja5!$J$47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Hoja5!$H$48:$H$49</c:f>
              <c:strCache>
                <c:ptCount val="2"/>
                <c:pt idx="0">
                  <c:v>Políticas y estrategias</c:v>
                </c:pt>
                <c:pt idx="1">
                  <c:v>volumenes de producción</c:v>
                </c:pt>
              </c:strCache>
            </c:strRef>
          </c:cat>
          <c:val>
            <c:numRef>
              <c:f>Hoja5!$J$48:$J$49</c:f>
              <c:numCache>
                <c:formatCode>0%</c:formatCode>
                <c:ptCount val="2"/>
                <c:pt idx="0">
                  <c:v>0.83333333333333337</c:v>
                </c:pt>
                <c:pt idx="1">
                  <c:v>0.94444444444444442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3-435E-A679-8963A5F9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214408"/>
        <c:axId val="436211272"/>
        <c:axId val="0"/>
      </c:bar3DChart>
      <c:catAx>
        <c:axId val="43621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211272"/>
        <c:crosses val="autoZero"/>
        <c:auto val="1"/>
        <c:lblAlgn val="ctr"/>
        <c:lblOffset val="100"/>
        <c:noMultiLvlLbl val="0"/>
      </c:catAx>
      <c:valAx>
        <c:axId val="4362112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214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726596675415571E-2"/>
          <c:y val="7.407407407407407E-2"/>
          <c:w val="0.88782895888014002"/>
          <c:h val="0.84452209098862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Hoja5!$D$57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Hoja5!$B$58:$B$61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Nunca</c:v>
                </c:pt>
              </c:strCache>
            </c:strRef>
          </c:cat>
          <c:val>
            <c:numRef>
              <c:f>Hoja5!$D$58:$D$61</c:f>
              <c:numCache>
                <c:formatCode>0%</c:formatCode>
                <c:ptCount val="4"/>
                <c:pt idx="0">
                  <c:v>5.5555555555555552E-2</c:v>
                </c:pt>
                <c:pt idx="1">
                  <c:v>0.27777777777777779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4-49D1-B58B-4FBD34F7C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36212840"/>
        <c:axId val="436210488"/>
        <c:axId val="0"/>
      </c:bar3DChart>
      <c:catAx>
        <c:axId val="43621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210488"/>
        <c:crosses val="autoZero"/>
        <c:auto val="1"/>
        <c:lblAlgn val="ctr"/>
        <c:lblOffset val="100"/>
        <c:noMultiLvlLbl val="0"/>
      </c:catAx>
      <c:valAx>
        <c:axId val="4362104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21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Hoja5!$D$65</c:f>
              <c:strCache>
                <c:ptCount val="1"/>
                <c:pt idx="0">
                  <c:v>f. relativa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632-408D-8011-FF5BC27A87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632-408D-8011-FF5BC27A877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632-408D-8011-FF5BC27A87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632-408D-8011-FF5BC27A8771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88227A31-73DA-4FE5-B2D8-799DD354442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3CCE20C2-6082-49B6-8C3D-7CEF28953A6C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32-408D-8011-FF5BC27A87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Hoja5!$B$66:$B$69</c:f>
              <c:strCache>
                <c:ptCount val="4"/>
                <c:pt idx="0">
                  <c:v>Salas</c:v>
                </c:pt>
                <c:pt idx="1">
                  <c:v>Comedores</c:v>
                </c:pt>
                <c:pt idx="2">
                  <c:v>Dormitorios</c:v>
                </c:pt>
                <c:pt idx="3">
                  <c:v>Muebles Auxiliares</c:v>
                </c:pt>
              </c:strCache>
            </c:strRef>
          </c:cat>
          <c:val>
            <c:numRef>
              <c:f>Hoja5!$D$66:$D$69</c:f>
              <c:numCache>
                <c:formatCode>0%</c:formatCode>
                <c:ptCount val="4"/>
                <c:pt idx="0">
                  <c:v>0.22222222222222221</c:v>
                </c:pt>
                <c:pt idx="1">
                  <c:v>0.27777777777777779</c:v>
                </c:pt>
                <c:pt idx="2">
                  <c:v>0.3888888888888889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2-408D-8011-FF5BC27A87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Hoja5!$D$72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Hoja5!$B$73:$B$77</c:f>
              <c:strCache>
                <c:ptCount val="5"/>
                <c:pt idx="0">
                  <c:v>El precio de los muebles</c:v>
                </c:pt>
                <c:pt idx="1">
                  <c:v>Las facilidades de pago</c:v>
                </c:pt>
                <c:pt idx="2">
                  <c:v>La variedad de muebles</c:v>
                </c:pt>
                <c:pt idx="3">
                  <c:v>La calidad de los muebles</c:v>
                </c:pt>
                <c:pt idx="4">
                  <c:v>El servicio a los clientes</c:v>
                </c:pt>
              </c:strCache>
            </c:strRef>
          </c:cat>
          <c:val>
            <c:numRef>
              <c:f>Hoja5!$D$73:$D$77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0.33333333333333331</c:v>
                </c:pt>
                <c:pt idx="3">
                  <c:v>0.5</c:v>
                </c:pt>
                <c:pt idx="4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0-4446-93BE-7E10E730C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302392"/>
        <c:axId val="437299256"/>
      </c:barChart>
      <c:catAx>
        <c:axId val="43730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299256"/>
        <c:crosses val="autoZero"/>
        <c:auto val="1"/>
        <c:lblAlgn val="ctr"/>
        <c:lblOffset val="100"/>
        <c:noMultiLvlLbl val="0"/>
      </c:catAx>
      <c:valAx>
        <c:axId val="4372992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302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Hoja5!$D$80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Hoja5!$B$81:$B$84</c:f>
              <c:strCache>
                <c:ptCount val="4"/>
                <c:pt idx="0">
                  <c:v>efectivo </c:v>
                </c:pt>
                <c:pt idx="1">
                  <c:v>crédito directo</c:v>
                </c:pt>
                <c:pt idx="2">
                  <c:v>Pago por medios electrónicos</c:v>
                </c:pt>
                <c:pt idx="3">
                  <c:v>Sistemas de acumulación</c:v>
                </c:pt>
              </c:strCache>
            </c:strRef>
          </c:cat>
          <c:val>
            <c:numRef>
              <c:f>Hoja5!$D$81:$D$84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0.27777777777777779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6-48C2-89BE-12743CDA6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297296"/>
        <c:axId val="437302784"/>
        <c:axId val="0"/>
      </c:bar3DChart>
      <c:catAx>
        <c:axId val="43729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302784"/>
        <c:crosses val="autoZero"/>
        <c:auto val="1"/>
        <c:lblAlgn val="ctr"/>
        <c:lblOffset val="100"/>
        <c:noMultiLvlLbl val="0"/>
      </c:catAx>
      <c:valAx>
        <c:axId val="437302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29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Hoja5!$E$88</c:f>
              <c:strCache>
                <c:ptCount val="1"/>
                <c:pt idx="0">
                  <c:v>f. acumulada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Hoja5!$B$89:$B$90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Hoja5!$E$89:$E$90</c:f>
              <c:numCache>
                <c:formatCode>0%</c:formatCode>
                <c:ptCount val="2"/>
                <c:pt idx="0">
                  <c:v>0.22222222222222221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6-4817-BA36-2277E1E6B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300432"/>
        <c:axId val="437295336"/>
        <c:axId val="0"/>
      </c:bar3DChart>
      <c:catAx>
        <c:axId val="4373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295336"/>
        <c:crosses val="autoZero"/>
        <c:auto val="1"/>
        <c:lblAlgn val="ctr"/>
        <c:lblOffset val="100"/>
        <c:noMultiLvlLbl val="0"/>
      </c:catAx>
      <c:valAx>
        <c:axId val="437295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30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Hoja5!$D$100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Hoja5!$B$101:$B$102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Hoja5!$D$101:$D$102</c:f>
              <c:numCache>
                <c:formatCode>0%</c:formatCode>
                <c:ptCount val="2"/>
                <c:pt idx="0">
                  <c:v>0.22222222222222221</c:v>
                </c:pt>
                <c:pt idx="1">
                  <c:v>0.77777777777777779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D-4E1B-AC17-BBF7FDAE7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296120"/>
        <c:axId val="436491728"/>
        <c:axId val="0"/>
      </c:bar3DChart>
      <c:catAx>
        <c:axId val="43729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1728"/>
        <c:crosses val="autoZero"/>
        <c:auto val="1"/>
        <c:lblAlgn val="ctr"/>
        <c:lblOffset val="100"/>
        <c:noMultiLvlLbl val="0"/>
      </c:catAx>
      <c:valAx>
        <c:axId val="436491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29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Hoja5!$D$93</c:f>
              <c:strCache>
                <c:ptCount val="1"/>
                <c:pt idx="0">
                  <c:v>f. relativa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Hoja5!$B$94:$B$97</c:f>
              <c:strCache>
                <c:ptCount val="4"/>
                <c:pt idx="0">
                  <c:v>Mayoristas</c:v>
                </c:pt>
                <c:pt idx="1">
                  <c:v>Minoristas</c:v>
                </c:pt>
                <c:pt idx="2">
                  <c:v>Fabricantes</c:v>
                </c:pt>
                <c:pt idx="3">
                  <c:v>Consumidor Final</c:v>
                </c:pt>
              </c:strCache>
            </c:strRef>
          </c:cat>
          <c:val>
            <c:numRef>
              <c:f>Hoja5!$D$94:$D$97</c:f>
              <c:numCache>
                <c:formatCode>0%</c:formatCode>
                <c:ptCount val="4"/>
                <c:pt idx="0">
                  <c:v>0</c:v>
                </c:pt>
                <c:pt idx="1">
                  <c:v>0.27777777777777779</c:v>
                </c:pt>
                <c:pt idx="2">
                  <c:v>0.61111111111111116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0-4C19-B039-4A7D882D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494080"/>
        <c:axId val="436490552"/>
        <c:axId val="0"/>
      </c:bar3DChart>
      <c:catAx>
        <c:axId val="4364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0552"/>
        <c:crosses val="autoZero"/>
        <c:auto val="1"/>
        <c:lblAlgn val="ctr"/>
        <c:lblOffset val="100"/>
        <c:noMultiLvlLbl val="0"/>
      </c:catAx>
      <c:valAx>
        <c:axId val="4364905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64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62A4C-ECD3-419C-9D44-9A4F5FBA8FBB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7334AB7-ADA3-4936-9F17-610F184335DD}">
      <dgm:prSet phldrT="[Texto]"/>
      <dgm:spPr/>
      <dgm:t>
        <a:bodyPr/>
        <a:lstStyle/>
        <a:p>
          <a:r>
            <a:rPr lang="es-EC" dirty="0" smtClean="0"/>
            <a:t>UNIVERSO</a:t>
          </a:r>
          <a:endParaRPr lang="es-EC" dirty="0"/>
        </a:p>
      </dgm:t>
    </dgm:pt>
    <dgm:pt modelId="{3F4FB02F-B1E1-4F69-92D4-034EC2B77A19}" type="parTrans" cxnId="{7DB8F813-F6AC-4943-842E-BCB31DC9D489}">
      <dgm:prSet/>
      <dgm:spPr/>
      <dgm:t>
        <a:bodyPr/>
        <a:lstStyle/>
        <a:p>
          <a:endParaRPr lang="es-EC"/>
        </a:p>
      </dgm:t>
    </dgm:pt>
    <dgm:pt modelId="{11729960-8FF5-4F61-85FC-C0D6ED24BE3C}" type="sibTrans" cxnId="{7DB8F813-F6AC-4943-842E-BCB31DC9D489}">
      <dgm:prSet/>
      <dgm:spPr/>
      <dgm:t>
        <a:bodyPr/>
        <a:lstStyle/>
        <a:p>
          <a:endParaRPr lang="es-EC"/>
        </a:p>
      </dgm:t>
    </dgm:pt>
    <dgm:pt modelId="{A1B7AE97-20BB-4B8D-B48F-47C98D5A6909}">
      <dgm:prSet phldrT="[Texto]"/>
      <dgm:spPr/>
      <dgm:t>
        <a:bodyPr/>
        <a:lstStyle/>
        <a:p>
          <a:r>
            <a:rPr lang="es-EC" dirty="0" smtClean="0"/>
            <a:t>POBLACIÓN</a:t>
          </a:r>
          <a:endParaRPr lang="es-EC" dirty="0"/>
        </a:p>
      </dgm:t>
    </dgm:pt>
    <dgm:pt modelId="{685D0A86-1BA8-4A2D-B3FB-DB141D29AC59}" type="parTrans" cxnId="{BEC7B80D-64A7-4A55-A547-817772D470A6}">
      <dgm:prSet/>
      <dgm:spPr/>
      <dgm:t>
        <a:bodyPr/>
        <a:lstStyle/>
        <a:p>
          <a:endParaRPr lang="es-EC"/>
        </a:p>
      </dgm:t>
    </dgm:pt>
    <dgm:pt modelId="{CA4E02DE-4E7D-45BF-B3E5-964EF2520F98}" type="sibTrans" cxnId="{BEC7B80D-64A7-4A55-A547-817772D470A6}">
      <dgm:prSet/>
      <dgm:spPr/>
      <dgm:t>
        <a:bodyPr/>
        <a:lstStyle/>
        <a:p>
          <a:endParaRPr lang="es-EC"/>
        </a:p>
      </dgm:t>
    </dgm:pt>
    <dgm:pt modelId="{16C98C18-B255-4D16-96FE-E19B565148A5}">
      <dgm:prSet phldrT="[Texto]"/>
      <dgm:spPr/>
      <dgm:t>
        <a:bodyPr/>
        <a:lstStyle/>
        <a:p>
          <a:r>
            <a:rPr lang="es-EC" dirty="0" smtClean="0"/>
            <a:t>MUESTRA</a:t>
          </a:r>
          <a:endParaRPr lang="es-EC" dirty="0"/>
        </a:p>
      </dgm:t>
    </dgm:pt>
    <dgm:pt modelId="{B9B728E6-8F68-469E-93BD-468D0791D4BE}" type="parTrans" cxnId="{62F79CC7-60D2-408B-B0B8-AC2AC593D1FC}">
      <dgm:prSet/>
      <dgm:spPr/>
      <dgm:t>
        <a:bodyPr/>
        <a:lstStyle/>
        <a:p>
          <a:endParaRPr lang="es-EC"/>
        </a:p>
      </dgm:t>
    </dgm:pt>
    <dgm:pt modelId="{CE6DC3A5-11BF-4FA9-98FB-36DC3CB9E9DA}" type="sibTrans" cxnId="{62F79CC7-60D2-408B-B0B8-AC2AC593D1FC}">
      <dgm:prSet/>
      <dgm:spPr/>
      <dgm:t>
        <a:bodyPr/>
        <a:lstStyle/>
        <a:p>
          <a:endParaRPr lang="es-EC"/>
        </a:p>
      </dgm:t>
    </dgm:pt>
    <dgm:pt modelId="{ECD80DEF-3895-4908-8143-C7B6C4E6ABD3}" type="pres">
      <dgm:prSet presAssocID="{78762A4C-ECD3-419C-9D44-9A4F5FBA8FB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4B0219-220A-4EC4-BD37-3B5C0F6E99DB}" type="pres">
      <dgm:prSet presAssocID="{78762A4C-ECD3-419C-9D44-9A4F5FBA8FBB}" presName="comp1" presStyleCnt="0"/>
      <dgm:spPr/>
    </dgm:pt>
    <dgm:pt modelId="{CE907698-0DB2-4249-8C48-93592754E6AA}" type="pres">
      <dgm:prSet presAssocID="{78762A4C-ECD3-419C-9D44-9A4F5FBA8FBB}" presName="circle1" presStyleLbl="node1" presStyleIdx="0" presStyleCnt="3" custLinFactNeighborX="-3078" custLinFactNeighborY="7695"/>
      <dgm:spPr/>
      <dgm:t>
        <a:bodyPr/>
        <a:lstStyle/>
        <a:p>
          <a:endParaRPr lang="es-EC"/>
        </a:p>
      </dgm:t>
    </dgm:pt>
    <dgm:pt modelId="{8D3ED189-05CF-4A91-A0AD-846730BEEE6B}" type="pres">
      <dgm:prSet presAssocID="{78762A4C-ECD3-419C-9D44-9A4F5FBA8FB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48F135-35C2-4A41-8896-1E87EC0C15FC}" type="pres">
      <dgm:prSet presAssocID="{78762A4C-ECD3-419C-9D44-9A4F5FBA8FBB}" presName="comp2" presStyleCnt="0"/>
      <dgm:spPr/>
    </dgm:pt>
    <dgm:pt modelId="{160D8A7E-BFEE-4FF9-ABF0-DB97AEA75AE4}" type="pres">
      <dgm:prSet presAssocID="{78762A4C-ECD3-419C-9D44-9A4F5FBA8FBB}" presName="circle2" presStyleLbl="node1" presStyleIdx="1" presStyleCnt="3"/>
      <dgm:spPr/>
      <dgm:t>
        <a:bodyPr/>
        <a:lstStyle/>
        <a:p>
          <a:endParaRPr lang="es-EC"/>
        </a:p>
      </dgm:t>
    </dgm:pt>
    <dgm:pt modelId="{673C0F10-A3A1-4592-92A5-E7BB45745E3D}" type="pres">
      <dgm:prSet presAssocID="{78762A4C-ECD3-419C-9D44-9A4F5FBA8FB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E6C96E-1817-4850-9A4A-3E4A136C3A2E}" type="pres">
      <dgm:prSet presAssocID="{78762A4C-ECD3-419C-9D44-9A4F5FBA8FBB}" presName="comp3" presStyleCnt="0"/>
      <dgm:spPr/>
    </dgm:pt>
    <dgm:pt modelId="{6745A9DD-DBED-4570-9E56-179A9033B439}" type="pres">
      <dgm:prSet presAssocID="{78762A4C-ECD3-419C-9D44-9A4F5FBA8FBB}" presName="circle3" presStyleLbl="node1" presStyleIdx="2" presStyleCnt="3"/>
      <dgm:spPr/>
      <dgm:t>
        <a:bodyPr/>
        <a:lstStyle/>
        <a:p>
          <a:endParaRPr lang="es-EC"/>
        </a:p>
      </dgm:t>
    </dgm:pt>
    <dgm:pt modelId="{D2A440EA-5FDE-4291-905C-7806A45C66C8}" type="pres">
      <dgm:prSet presAssocID="{78762A4C-ECD3-419C-9D44-9A4F5FBA8FB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6184D9-3966-4BB1-BA31-75A9E8595063}" type="presOf" srcId="{C7334AB7-ADA3-4936-9F17-610F184335DD}" destId="{8D3ED189-05CF-4A91-A0AD-846730BEEE6B}" srcOrd="1" destOrd="0" presId="urn:microsoft.com/office/officeart/2005/8/layout/venn2"/>
    <dgm:cxn modelId="{62F79CC7-60D2-408B-B0B8-AC2AC593D1FC}" srcId="{78762A4C-ECD3-419C-9D44-9A4F5FBA8FBB}" destId="{16C98C18-B255-4D16-96FE-E19B565148A5}" srcOrd="2" destOrd="0" parTransId="{B9B728E6-8F68-469E-93BD-468D0791D4BE}" sibTransId="{CE6DC3A5-11BF-4FA9-98FB-36DC3CB9E9DA}"/>
    <dgm:cxn modelId="{0D051EEF-8EAF-4B9F-8DBD-ABB2B71858FF}" type="presOf" srcId="{C7334AB7-ADA3-4936-9F17-610F184335DD}" destId="{CE907698-0DB2-4249-8C48-93592754E6AA}" srcOrd="0" destOrd="0" presId="urn:microsoft.com/office/officeart/2005/8/layout/venn2"/>
    <dgm:cxn modelId="{19805B8C-1A54-4B01-AFB9-AEA56777945B}" type="presOf" srcId="{16C98C18-B255-4D16-96FE-E19B565148A5}" destId="{6745A9DD-DBED-4570-9E56-179A9033B439}" srcOrd="0" destOrd="0" presId="urn:microsoft.com/office/officeart/2005/8/layout/venn2"/>
    <dgm:cxn modelId="{B26AAA6B-4EA3-4F63-A509-4D20B1880402}" type="presOf" srcId="{16C98C18-B255-4D16-96FE-E19B565148A5}" destId="{D2A440EA-5FDE-4291-905C-7806A45C66C8}" srcOrd="1" destOrd="0" presId="urn:microsoft.com/office/officeart/2005/8/layout/venn2"/>
    <dgm:cxn modelId="{CF90233E-A9BF-4408-8F6C-632A48A5D730}" type="presOf" srcId="{A1B7AE97-20BB-4B8D-B48F-47C98D5A6909}" destId="{160D8A7E-BFEE-4FF9-ABF0-DB97AEA75AE4}" srcOrd="0" destOrd="0" presId="urn:microsoft.com/office/officeart/2005/8/layout/venn2"/>
    <dgm:cxn modelId="{7DB8F813-F6AC-4943-842E-BCB31DC9D489}" srcId="{78762A4C-ECD3-419C-9D44-9A4F5FBA8FBB}" destId="{C7334AB7-ADA3-4936-9F17-610F184335DD}" srcOrd="0" destOrd="0" parTransId="{3F4FB02F-B1E1-4F69-92D4-034EC2B77A19}" sibTransId="{11729960-8FF5-4F61-85FC-C0D6ED24BE3C}"/>
    <dgm:cxn modelId="{B100C801-F83C-43B3-ADB8-96E13C8E9EA7}" type="presOf" srcId="{78762A4C-ECD3-419C-9D44-9A4F5FBA8FBB}" destId="{ECD80DEF-3895-4908-8143-C7B6C4E6ABD3}" srcOrd="0" destOrd="0" presId="urn:microsoft.com/office/officeart/2005/8/layout/venn2"/>
    <dgm:cxn modelId="{4FB190A1-EC9B-4C43-B877-AD7A76333DA9}" type="presOf" srcId="{A1B7AE97-20BB-4B8D-B48F-47C98D5A6909}" destId="{673C0F10-A3A1-4592-92A5-E7BB45745E3D}" srcOrd="1" destOrd="0" presId="urn:microsoft.com/office/officeart/2005/8/layout/venn2"/>
    <dgm:cxn modelId="{BEC7B80D-64A7-4A55-A547-817772D470A6}" srcId="{78762A4C-ECD3-419C-9D44-9A4F5FBA8FBB}" destId="{A1B7AE97-20BB-4B8D-B48F-47C98D5A6909}" srcOrd="1" destOrd="0" parTransId="{685D0A86-1BA8-4A2D-B3FB-DB141D29AC59}" sibTransId="{CA4E02DE-4E7D-45BF-B3E5-964EF2520F98}"/>
    <dgm:cxn modelId="{4AC4F14B-ADE4-4D3B-A8AE-3F9B35100668}" type="presParOf" srcId="{ECD80DEF-3895-4908-8143-C7B6C4E6ABD3}" destId="{514B0219-220A-4EC4-BD37-3B5C0F6E99DB}" srcOrd="0" destOrd="0" presId="urn:microsoft.com/office/officeart/2005/8/layout/venn2"/>
    <dgm:cxn modelId="{AB4E5FCE-5FED-440F-89C9-E441540929AD}" type="presParOf" srcId="{514B0219-220A-4EC4-BD37-3B5C0F6E99DB}" destId="{CE907698-0DB2-4249-8C48-93592754E6AA}" srcOrd="0" destOrd="0" presId="urn:microsoft.com/office/officeart/2005/8/layout/venn2"/>
    <dgm:cxn modelId="{CF95911C-5AAB-496A-B6FF-8D88786E3CC0}" type="presParOf" srcId="{514B0219-220A-4EC4-BD37-3B5C0F6E99DB}" destId="{8D3ED189-05CF-4A91-A0AD-846730BEEE6B}" srcOrd="1" destOrd="0" presId="urn:microsoft.com/office/officeart/2005/8/layout/venn2"/>
    <dgm:cxn modelId="{46A06040-CAEB-4B60-827E-AA9ECDADD52E}" type="presParOf" srcId="{ECD80DEF-3895-4908-8143-C7B6C4E6ABD3}" destId="{7148F135-35C2-4A41-8896-1E87EC0C15FC}" srcOrd="1" destOrd="0" presId="urn:microsoft.com/office/officeart/2005/8/layout/venn2"/>
    <dgm:cxn modelId="{468D0F8A-96DB-4EE4-9450-9E19A4057B6B}" type="presParOf" srcId="{7148F135-35C2-4A41-8896-1E87EC0C15FC}" destId="{160D8A7E-BFEE-4FF9-ABF0-DB97AEA75AE4}" srcOrd="0" destOrd="0" presId="urn:microsoft.com/office/officeart/2005/8/layout/venn2"/>
    <dgm:cxn modelId="{273F3965-CA08-4CC0-9FBB-5D230D90FC3C}" type="presParOf" srcId="{7148F135-35C2-4A41-8896-1E87EC0C15FC}" destId="{673C0F10-A3A1-4592-92A5-E7BB45745E3D}" srcOrd="1" destOrd="0" presId="urn:microsoft.com/office/officeart/2005/8/layout/venn2"/>
    <dgm:cxn modelId="{22641304-EA4F-4F0C-9D78-4381C08101FC}" type="presParOf" srcId="{ECD80DEF-3895-4908-8143-C7B6C4E6ABD3}" destId="{45E6C96E-1817-4850-9A4A-3E4A136C3A2E}" srcOrd="2" destOrd="0" presId="urn:microsoft.com/office/officeart/2005/8/layout/venn2"/>
    <dgm:cxn modelId="{A760244B-51B8-43DA-888F-FE09ABB8BB82}" type="presParOf" srcId="{45E6C96E-1817-4850-9A4A-3E4A136C3A2E}" destId="{6745A9DD-DBED-4570-9E56-179A9033B439}" srcOrd="0" destOrd="0" presId="urn:microsoft.com/office/officeart/2005/8/layout/venn2"/>
    <dgm:cxn modelId="{C7C0FB54-EC74-430B-AF6C-C517D32E2BA7}" type="presParOf" srcId="{45E6C96E-1817-4850-9A4A-3E4A136C3A2E}" destId="{D2A440EA-5FDE-4291-905C-7806A45C66C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1E2F5-BDF5-49A6-B193-92017998C323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7681B037-BB5B-4229-9648-0CA7CCE9A759}">
      <dgm:prSet phldrT="[Texto]"/>
      <dgm:spPr/>
      <dgm:t>
        <a:bodyPr/>
        <a:lstStyle/>
        <a:p>
          <a:r>
            <a:rPr lang="es-EC" dirty="0" smtClean="0"/>
            <a:t>INFORMACIÓN SECUNDARIA</a:t>
          </a:r>
          <a:endParaRPr lang="es-EC" dirty="0"/>
        </a:p>
      </dgm:t>
    </dgm:pt>
    <dgm:pt modelId="{9D0159F9-B02C-4840-B021-FE9509088BC9}" type="parTrans" cxnId="{55F79054-E9DA-49E7-AE67-8C9B78F4B909}">
      <dgm:prSet/>
      <dgm:spPr/>
      <dgm:t>
        <a:bodyPr/>
        <a:lstStyle/>
        <a:p>
          <a:endParaRPr lang="es-EC"/>
        </a:p>
      </dgm:t>
    </dgm:pt>
    <dgm:pt modelId="{35B30644-284C-4EB2-8ACD-D720EE962C1B}" type="sibTrans" cxnId="{55F79054-E9DA-49E7-AE67-8C9B78F4B909}">
      <dgm:prSet/>
      <dgm:spPr/>
      <dgm:t>
        <a:bodyPr/>
        <a:lstStyle/>
        <a:p>
          <a:endParaRPr lang="es-EC"/>
        </a:p>
      </dgm:t>
    </dgm:pt>
    <dgm:pt modelId="{4F683438-A80B-49DB-88AF-6F30E2BC655C}">
      <dgm:prSet phldrT="[Texto]"/>
      <dgm:spPr/>
      <dgm:t>
        <a:bodyPr/>
        <a:lstStyle/>
        <a:p>
          <a:r>
            <a:rPr lang="es-EC" dirty="0" smtClean="0"/>
            <a:t>INSTRUMENTO DE RECOLECCIÓN</a:t>
          </a:r>
          <a:endParaRPr lang="es-EC" dirty="0"/>
        </a:p>
      </dgm:t>
    </dgm:pt>
    <dgm:pt modelId="{4BE09E5C-5A4E-4E00-9EB2-C9F82F15B929}" type="parTrans" cxnId="{A79CD2EF-D506-4C16-B7C4-389AE8DC892E}">
      <dgm:prSet/>
      <dgm:spPr/>
      <dgm:t>
        <a:bodyPr/>
        <a:lstStyle/>
        <a:p>
          <a:endParaRPr lang="es-EC"/>
        </a:p>
      </dgm:t>
    </dgm:pt>
    <dgm:pt modelId="{6196AF74-4478-431A-AD06-155D3AABF1D2}" type="sibTrans" cxnId="{A79CD2EF-D506-4C16-B7C4-389AE8DC892E}">
      <dgm:prSet/>
      <dgm:spPr/>
      <dgm:t>
        <a:bodyPr/>
        <a:lstStyle/>
        <a:p>
          <a:endParaRPr lang="es-EC"/>
        </a:p>
      </dgm:t>
    </dgm:pt>
    <dgm:pt modelId="{DC5E8731-1E99-488E-BA20-ECDBFC4D3E54}">
      <dgm:prSet phldrT="[Texto]"/>
      <dgm:spPr/>
      <dgm:t>
        <a:bodyPr/>
        <a:lstStyle/>
        <a:p>
          <a:r>
            <a:rPr lang="es-EC" dirty="0" smtClean="0"/>
            <a:t>INFORMACIÓN PRIMARIA</a:t>
          </a:r>
          <a:endParaRPr lang="es-EC" dirty="0"/>
        </a:p>
      </dgm:t>
    </dgm:pt>
    <dgm:pt modelId="{1D19369C-C6B8-463C-A186-8ACE65A92205}" type="parTrans" cxnId="{936ED49D-F282-4140-AF0A-3D5921BC930E}">
      <dgm:prSet/>
      <dgm:spPr/>
      <dgm:t>
        <a:bodyPr/>
        <a:lstStyle/>
        <a:p>
          <a:endParaRPr lang="es-EC"/>
        </a:p>
      </dgm:t>
    </dgm:pt>
    <dgm:pt modelId="{790D3DC8-F628-464F-947E-21F49E15B4C8}" type="sibTrans" cxnId="{936ED49D-F282-4140-AF0A-3D5921BC930E}">
      <dgm:prSet/>
      <dgm:spPr/>
      <dgm:t>
        <a:bodyPr/>
        <a:lstStyle/>
        <a:p>
          <a:endParaRPr lang="es-EC"/>
        </a:p>
      </dgm:t>
    </dgm:pt>
    <dgm:pt modelId="{0B415477-E2DE-41C0-B74B-71B839991B07}" type="pres">
      <dgm:prSet presAssocID="{3391E2F5-BDF5-49A6-B193-92017998C323}" presName="compositeShape" presStyleCnt="0">
        <dgm:presLayoutVars>
          <dgm:chMax val="7"/>
          <dgm:dir/>
          <dgm:resizeHandles val="exact"/>
        </dgm:presLayoutVars>
      </dgm:prSet>
      <dgm:spPr/>
    </dgm:pt>
    <dgm:pt modelId="{4630C968-382A-41A3-BD6A-25C0AB3D2329}" type="pres">
      <dgm:prSet presAssocID="{3391E2F5-BDF5-49A6-B193-92017998C323}" presName="wedge1" presStyleLbl="node1" presStyleIdx="0" presStyleCnt="3"/>
      <dgm:spPr/>
      <dgm:t>
        <a:bodyPr/>
        <a:lstStyle/>
        <a:p>
          <a:endParaRPr lang="es-EC"/>
        </a:p>
      </dgm:t>
    </dgm:pt>
    <dgm:pt modelId="{C5FD1F01-0424-4178-AC07-921196B14F97}" type="pres">
      <dgm:prSet presAssocID="{3391E2F5-BDF5-49A6-B193-92017998C323}" presName="dummy1a" presStyleCnt="0"/>
      <dgm:spPr/>
    </dgm:pt>
    <dgm:pt modelId="{9F8DE3F1-835A-4FCA-9A41-E1FB723AB2E2}" type="pres">
      <dgm:prSet presAssocID="{3391E2F5-BDF5-49A6-B193-92017998C323}" presName="dummy1b" presStyleCnt="0"/>
      <dgm:spPr/>
    </dgm:pt>
    <dgm:pt modelId="{C0C7A868-2EBF-4DEE-BEBF-87FD5258C653}" type="pres">
      <dgm:prSet presAssocID="{3391E2F5-BDF5-49A6-B193-92017998C32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95987A-2955-4D0A-A06F-D8B9FC58909A}" type="pres">
      <dgm:prSet presAssocID="{3391E2F5-BDF5-49A6-B193-92017998C323}" presName="wedge2" presStyleLbl="node1" presStyleIdx="1" presStyleCnt="3"/>
      <dgm:spPr/>
      <dgm:t>
        <a:bodyPr/>
        <a:lstStyle/>
        <a:p>
          <a:endParaRPr lang="es-EC"/>
        </a:p>
      </dgm:t>
    </dgm:pt>
    <dgm:pt modelId="{F20AE25C-047A-497C-958D-1DFD1C267881}" type="pres">
      <dgm:prSet presAssocID="{3391E2F5-BDF5-49A6-B193-92017998C323}" presName="dummy2a" presStyleCnt="0"/>
      <dgm:spPr/>
    </dgm:pt>
    <dgm:pt modelId="{9F67D4C4-EAC2-41B5-8A7B-8194D30DF5B2}" type="pres">
      <dgm:prSet presAssocID="{3391E2F5-BDF5-49A6-B193-92017998C323}" presName="dummy2b" presStyleCnt="0"/>
      <dgm:spPr/>
    </dgm:pt>
    <dgm:pt modelId="{09D97494-E906-4AAE-852C-FDEA6DBFF990}" type="pres">
      <dgm:prSet presAssocID="{3391E2F5-BDF5-49A6-B193-92017998C32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46720-9C71-4B78-82DE-CB4A922CA31C}" type="pres">
      <dgm:prSet presAssocID="{3391E2F5-BDF5-49A6-B193-92017998C323}" presName="wedge3" presStyleLbl="node1" presStyleIdx="2" presStyleCnt="3"/>
      <dgm:spPr/>
      <dgm:t>
        <a:bodyPr/>
        <a:lstStyle/>
        <a:p>
          <a:endParaRPr lang="es-EC"/>
        </a:p>
      </dgm:t>
    </dgm:pt>
    <dgm:pt modelId="{29CE0A26-0DA4-40C3-83BB-24F739576715}" type="pres">
      <dgm:prSet presAssocID="{3391E2F5-BDF5-49A6-B193-92017998C323}" presName="dummy3a" presStyleCnt="0"/>
      <dgm:spPr/>
    </dgm:pt>
    <dgm:pt modelId="{60F1295F-E356-4FC2-B806-6110D3E9CBF5}" type="pres">
      <dgm:prSet presAssocID="{3391E2F5-BDF5-49A6-B193-92017998C323}" presName="dummy3b" presStyleCnt="0"/>
      <dgm:spPr/>
    </dgm:pt>
    <dgm:pt modelId="{9BFA4716-1305-48FD-A344-06665FDBC017}" type="pres">
      <dgm:prSet presAssocID="{3391E2F5-BDF5-49A6-B193-92017998C32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F36B08-465C-4CB8-A84C-0915D7BFE8FD}" type="pres">
      <dgm:prSet presAssocID="{35B30644-284C-4EB2-8ACD-D720EE962C1B}" presName="arrowWedge1" presStyleLbl="fgSibTrans2D1" presStyleIdx="0" presStyleCnt="3"/>
      <dgm:spPr/>
    </dgm:pt>
    <dgm:pt modelId="{1E74E1E2-87DD-48B4-B5BC-2EE12ACBEBBC}" type="pres">
      <dgm:prSet presAssocID="{6196AF74-4478-431A-AD06-155D3AABF1D2}" presName="arrowWedge2" presStyleLbl="fgSibTrans2D1" presStyleIdx="1" presStyleCnt="3"/>
      <dgm:spPr/>
    </dgm:pt>
    <dgm:pt modelId="{9C1387C7-D2B5-44AD-986D-6B2CE2C4B6E6}" type="pres">
      <dgm:prSet presAssocID="{790D3DC8-F628-464F-947E-21F49E15B4C8}" presName="arrowWedge3" presStyleLbl="fgSibTrans2D1" presStyleIdx="2" presStyleCnt="3"/>
      <dgm:spPr/>
    </dgm:pt>
  </dgm:ptLst>
  <dgm:cxnLst>
    <dgm:cxn modelId="{36140994-8772-4E96-9DB7-EAC7C38C9AE6}" type="presOf" srcId="{4F683438-A80B-49DB-88AF-6F30E2BC655C}" destId="{5D95987A-2955-4D0A-A06F-D8B9FC58909A}" srcOrd="0" destOrd="0" presId="urn:microsoft.com/office/officeart/2005/8/layout/cycle8"/>
    <dgm:cxn modelId="{936ED49D-F282-4140-AF0A-3D5921BC930E}" srcId="{3391E2F5-BDF5-49A6-B193-92017998C323}" destId="{DC5E8731-1E99-488E-BA20-ECDBFC4D3E54}" srcOrd="2" destOrd="0" parTransId="{1D19369C-C6B8-463C-A186-8ACE65A92205}" sibTransId="{790D3DC8-F628-464F-947E-21F49E15B4C8}"/>
    <dgm:cxn modelId="{A79CD2EF-D506-4C16-B7C4-389AE8DC892E}" srcId="{3391E2F5-BDF5-49A6-B193-92017998C323}" destId="{4F683438-A80B-49DB-88AF-6F30E2BC655C}" srcOrd="1" destOrd="0" parTransId="{4BE09E5C-5A4E-4E00-9EB2-C9F82F15B929}" sibTransId="{6196AF74-4478-431A-AD06-155D3AABF1D2}"/>
    <dgm:cxn modelId="{903AAADC-96A9-434C-B9B2-0074A582669F}" type="presOf" srcId="{DC5E8731-1E99-488E-BA20-ECDBFC4D3E54}" destId="{9BFA4716-1305-48FD-A344-06665FDBC017}" srcOrd="1" destOrd="0" presId="urn:microsoft.com/office/officeart/2005/8/layout/cycle8"/>
    <dgm:cxn modelId="{01AAD090-2223-4254-B693-59C2CE500D4C}" type="presOf" srcId="{7681B037-BB5B-4229-9648-0CA7CCE9A759}" destId="{C0C7A868-2EBF-4DEE-BEBF-87FD5258C653}" srcOrd="1" destOrd="0" presId="urn:microsoft.com/office/officeart/2005/8/layout/cycle8"/>
    <dgm:cxn modelId="{55F79054-E9DA-49E7-AE67-8C9B78F4B909}" srcId="{3391E2F5-BDF5-49A6-B193-92017998C323}" destId="{7681B037-BB5B-4229-9648-0CA7CCE9A759}" srcOrd="0" destOrd="0" parTransId="{9D0159F9-B02C-4840-B021-FE9509088BC9}" sibTransId="{35B30644-284C-4EB2-8ACD-D720EE962C1B}"/>
    <dgm:cxn modelId="{F38C8344-2627-44DC-928B-64170E95B6CC}" type="presOf" srcId="{7681B037-BB5B-4229-9648-0CA7CCE9A759}" destId="{4630C968-382A-41A3-BD6A-25C0AB3D2329}" srcOrd="0" destOrd="0" presId="urn:microsoft.com/office/officeart/2005/8/layout/cycle8"/>
    <dgm:cxn modelId="{A5D71D1B-D0C4-4CED-B418-36B8E5ED6163}" type="presOf" srcId="{4F683438-A80B-49DB-88AF-6F30E2BC655C}" destId="{09D97494-E906-4AAE-852C-FDEA6DBFF990}" srcOrd="1" destOrd="0" presId="urn:microsoft.com/office/officeart/2005/8/layout/cycle8"/>
    <dgm:cxn modelId="{549D4034-8763-4E33-AB54-E1ECBC6077E7}" type="presOf" srcId="{DC5E8731-1E99-488E-BA20-ECDBFC4D3E54}" destId="{F2E46720-9C71-4B78-82DE-CB4A922CA31C}" srcOrd="0" destOrd="0" presId="urn:microsoft.com/office/officeart/2005/8/layout/cycle8"/>
    <dgm:cxn modelId="{4608541F-C26B-4660-AC36-B1B27374124D}" type="presOf" srcId="{3391E2F5-BDF5-49A6-B193-92017998C323}" destId="{0B415477-E2DE-41C0-B74B-71B839991B07}" srcOrd="0" destOrd="0" presId="urn:microsoft.com/office/officeart/2005/8/layout/cycle8"/>
    <dgm:cxn modelId="{24E0130E-CC46-43A9-955E-0E044BF8A427}" type="presParOf" srcId="{0B415477-E2DE-41C0-B74B-71B839991B07}" destId="{4630C968-382A-41A3-BD6A-25C0AB3D2329}" srcOrd="0" destOrd="0" presId="urn:microsoft.com/office/officeart/2005/8/layout/cycle8"/>
    <dgm:cxn modelId="{2ABBD5F2-390C-4862-8D72-BADB7D76071A}" type="presParOf" srcId="{0B415477-E2DE-41C0-B74B-71B839991B07}" destId="{C5FD1F01-0424-4178-AC07-921196B14F97}" srcOrd="1" destOrd="0" presId="urn:microsoft.com/office/officeart/2005/8/layout/cycle8"/>
    <dgm:cxn modelId="{452D0780-F65E-4D1B-B4EE-1033C915CA8E}" type="presParOf" srcId="{0B415477-E2DE-41C0-B74B-71B839991B07}" destId="{9F8DE3F1-835A-4FCA-9A41-E1FB723AB2E2}" srcOrd="2" destOrd="0" presId="urn:microsoft.com/office/officeart/2005/8/layout/cycle8"/>
    <dgm:cxn modelId="{F04E6EFC-D86F-4BF2-81ED-5FBC5BE229B1}" type="presParOf" srcId="{0B415477-E2DE-41C0-B74B-71B839991B07}" destId="{C0C7A868-2EBF-4DEE-BEBF-87FD5258C653}" srcOrd="3" destOrd="0" presId="urn:microsoft.com/office/officeart/2005/8/layout/cycle8"/>
    <dgm:cxn modelId="{0CCDB885-ED27-426C-95EA-78ED27A9BF13}" type="presParOf" srcId="{0B415477-E2DE-41C0-B74B-71B839991B07}" destId="{5D95987A-2955-4D0A-A06F-D8B9FC58909A}" srcOrd="4" destOrd="0" presId="urn:microsoft.com/office/officeart/2005/8/layout/cycle8"/>
    <dgm:cxn modelId="{958E9809-B91F-48EA-9316-4F7F2A305F54}" type="presParOf" srcId="{0B415477-E2DE-41C0-B74B-71B839991B07}" destId="{F20AE25C-047A-497C-958D-1DFD1C267881}" srcOrd="5" destOrd="0" presId="urn:microsoft.com/office/officeart/2005/8/layout/cycle8"/>
    <dgm:cxn modelId="{1DB5414B-EFA7-4C4F-886B-1F423F6BDACA}" type="presParOf" srcId="{0B415477-E2DE-41C0-B74B-71B839991B07}" destId="{9F67D4C4-EAC2-41B5-8A7B-8194D30DF5B2}" srcOrd="6" destOrd="0" presId="urn:microsoft.com/office/officeart/2005/8/layout/cycle8"/>
    <dgm:cxn modelId="{F65631C5-65FA-4D41-ABD4-7424C84B754E}" type="presParOf" srcId="{0B415477-E2DE-41C0-B74B-71B839991B07}" destId="{09D97494-E906-4AAE-852C-FDEA6DBFF990}" srcOrd="7" destOrd="0" presId="urn:microsoft.com/office/officeart/2005/8/layout/cycle8"/>
    <dgm:cxn modelId="{BECA8AC6-65DA-4528-9956-9DACEC78DFF9}" type="presParOf" srcId="{0B415477-E2DE-41C0-B74B-71B839991B07}" destId="{F2E46720-9C71-4B78-82DE-CB4A922CA31C}" srcOrd="8" destOrd="0" presId="urn:microsoft.com/office/officeart/2005/8/layout/cycle8"/>
    <dgm:cxn modelId="{79B5BFE0-3C43-4EF4-8EE4-A096C4F75758}" type="presParOf" srcId="{0B415477-E2DE-41C0-B74B-71B839991B07}" destId="{29CE0A26-0DA4-40C3-83BB-24F739576715}" srcOrd="9" destOrd="0" presId="urn:microsoft.com/office/officeart/2005/8/layout/cycle8"/>
    <dgm:cxn modelId="{D1D31730-E162-4F12-B045-F90BBFA70334}" type="presParOf" srcId="{0B415477-E2DE-41C0-B74B-71B839991B07}" destId="{60F1295F-E356-4FC2-B806-6110D3E9CBF5}" srcOrd="10" destOrd="0" presId="urn:microsoft.com/office/officeart/2005/8/layout/cycle8"/>
    <dgm:cxn modelId="{722BAA1F-2338-4E62-87EB-13B210ED53F2}" type="presParOf" srcId="{0B415477-E2DE-41C0-B74B-71B839991B07}" destId="{9BFA4716-1305-48FD-A344-06665FDBC017}" srcOrd="11" destOrd="0" presId="urn:microsoft.com/office/officeart/2005/8/layout/cycle8"/>
    <dgm:cxn modelId="{A9D2F458-C13D-40F3-A752-5105819CB294}" type="presParOf" srcId="{0B415477-E2DE-41C0-B74B-71B839991B07}" destId="{9BF36B08-465C-4CB8-A84C-0915D7BFE8FD}" srcOrd="12" destOrd="0" presId="urn:microsoft.com/office/officeart/2005/8/layout/cycle8"/>
    <dgm:cxn modelId="{EB20EE4D-00F4-4B7F-95A6-612F837FF087}" type="presParOf" srcId="{0B415477-E2DE-41C0-B74B-71B839991B07}" destId="{1E74E1E2-87DD-48B4-B5BC-2EE12ACBEBBC}" srcOrd="13" destOrd="0" presId="urn:microsoft.com/office/officeart/2005/8/layout/cycle8"/>
    <dgm:cxn modelId="{B36B6D28-5574-4623-ACCC-4314B2272945}" type="presParOf" srcId="{0B415477-E2DE-41C0-B74B-71B839991B07}" destId="{9C1387C7-D2B5-44AD-986D-6B2CE2C4B6E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EBF47-B761-42CE-8369-20E1A5801D18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52822F-1CC7-4E26-AAFD-D53BF78D726A}">
      <dgm:prSet phldrT="[Texto]"/>
      <dgm:spPr/>
      <dgm:t>
        <a:bodyPr/>
        <a:lstStyle/>
        <a:p>
          <a:r>
            <a:rPr lang="es-EC" dirty="0" smtClean="0"/>
            <a:t>Muebles en blanco</a:t>
          </a:r>
          <a:endParaRPr lang="es-EC" dirty="0"/>
        </a:p>
      </dgm:t>
    </dgm:pt>
    <dgm:pt modelId="{56244381-489B-4E10-9CCA-EE3EFB413C5E}" type="parTrans" cxnId="{C2B4E9EE-0158-4ECC-AE63-C140DF67CA2E}">
      <dgm:prSet/>
      <dgm:spPr/>
      <dgm:t>
        <a:bodyPr/>
        <a:lstStyle/>
        <a:p>
          <a:endParaRPr lang="es-EC"/>
        </a:p>
      </dgm:t>
    </dgm:pt>
    <dgm:pt modelId="{ABF42A48-3F19-4C04-9FF3-345AE0F305C5}" type="sibTrans" cxnId="{C2B4E9EE-0158-4ECC-AE63-C140DF67CA2E}">
      <dgm:prSet/>
      <dgm:spPr/>
      <dgm:t>
        <a:bodyPr/>
        <a:lstStyle/>
        <a:p>
          <a:endParaRPr lang="es-EC"/>
        </a:p>
      </dgm:t>
    </dgm:pt>
    <dgm:pt modelId="{F670A7B8-5F97-4937-97B0-44541A79DF3E}">
      <dgm:prSet phldrT="[Texto]"/>
      <dgm:spPr/>
      <dgm:t>
        <a:bodyPr/>
        <a:lstStyle/>
        <a:p>
          <a:r>
            <a:rPr lang="es-EC" dirty="0" smtClean="0"/>
            <a:t>Muebles semi-terminados</a:t>
          </a:r>
          <a:endParaRPr lang="es-EC" dirty="0"/>
        </a:p>
      </dgm:t>
    </dgm:pt>
    <dgm:pt modelId="{829CC85F-B642-479E-BEF6-E14EDF288B77}" type="parTrans" cxnId="{45075DD4-AB72-4781-972B-6D56BA70C7C5}">
      <dgm:prSet/>
      <dgm:spPr/>
      <dgm:t>
        <a:bodyPr/>
        <a:lstStyle/>
        <a:p>
          <a:endParaRPr lang="es-EC"/>
        </a:p>
      </dgm:t>
    </dgm:pt>
    <dgm:pt modelId="{5BEF8E3E-80C5-454A-BD2F-93107476188F}" type="sibTrans" cxnId="{45075DD4-AB72-4781-972B-6D56BA70C7C5}">
      <dgm:prSet/>
      <dgm:spPr/>
      <dgm:t>
        <a:bodyPr/>
        <a:lstStyle/>
        <a:p>
          <a:endParaRPr lang="es-EC"/>
        </a:p>
      </dgm:t>
    </dgm:pt>
    <dgm:pt modelId="{4E9AF14E-E59B-47B3-95B3-D44A635A8A42}">
      <dgm:prSet phldrT="[Texto]"/>
      <dgm:spPr/>
      <dgm:t>
        <a:bodyPr/>
        <a:lstStyle/>
        <a:p>
          <a:r>
            <a:rPr lang="es-EC" dirty="0" smtClean="0"/>
            <a:t>terminados</a:t>
          </a:r>
          <a:endParaRPr lang="es-EC" dirty="0"/>
        </a:p>
      </dgm:t>
    </dgm:pt>
    <dgm:pt modelId="{48385188-7748-4DEC-B0F7-A0769530ECCB}" type="parTrans" cxnId="{5182C867-3626-45A7-AB96-703F39E9CF06}">
      <dgm:prSet/>
      <dgm:spPr/>
      <dgm:t>
        <a:bodyPr/>
        <a:lstStyle/>
        <a:p>
          <a:endParaRPr lang="es-EC"/>
        </a:p>
      </dgm:t>
    </dgm:pt>
    <dgm:pt modelId="{CF797BC2-BD0D-450D-B7AA-079FE3658DE7}" type="sibTrans" cxnId="{5182C867-3626-45A7-AB96-703F39E9CF06}">
      <dgm:prSet/>
      <dgm:spPr/>
      <dgm:t>
        <a:bodyPr/>
        <a:lstStyle/>
        <a:p>
          <a:endParaRPr lang="es-EC"/>
        </a:p>
      </dgm:t>
    </dgm:pt>
    <dgm:pt modelId="{2E6B2C14-47AE-4311-94CB-B9F6C0463043}" type="pres">
      <dgm:prSet presAssocID="{920EBF47-B761-42CE-8369-20E1A5801D1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200D10CE-640B-4B43-8734-9A10742989F4}" type="pres">
      <dgm:prSet presAssocID="{1A52822F-1CC7-4E26-AAFD-D53BF78D726A}" presName="composite" presStyleCnt="0"/>
      <dgm:spPr/>
    </dgm:pt>
    <dgm:pt modelId="{791178DC-7737-450F-8F60-FCB9A0CC2437}" type="pres">
      <dgm:prSet presAssocID="{1A52822F-1CC7-4E26-AAFD-D53BF78D726A}" presName="Accent" presStyleLbl="alignNode1" presStyleIdx="0" presStyleCnt="5">
        <dgm:presLayoutVars>
          <dgm:chMax val="0"/>
          <dgm:chPref val="0"/>
        </dgm:presLayoutVars>
      </dgm:prSet>
      <dgm:spPr/>
    </dgm:pt>
    <dgm:pt modelId="{119461A0-B801-4BE1-B482-6AC3D008E682}" type="pres">
      <dgm:prSet presAssocID="{1A52822F-1CC7-4E26-AAFD-D53BF78D726A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29A270-1F1E-4C58-B574-86E5DDFB867C}" type="pres">
      <dgm:prSet presAssocID="{1A52822F-1CC7-4E26-AAFD-D53BF78D726A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7BC104-F12D-4D04-9A01-F93E7AC75505}" type="pres">
      <dgm:prSet presAssocID="{1A52822F-1CC7-4E26-AAFD-D53BF78D726A}" presName="Space" presStyleCnt="0">
        <dgm:presLayoutVars>
          <dgm:chMax val="0"/>
          <dgm:chPref val="0"/>
        </dgm:presLayoutVars>
      </dgm:prSet>
      <dgm:spPr/>
    </dgm:pt>
    <dgm:pt modelId="{1E88D3F4-D314-460C-92F6-7CAD238C05E8}" type="pres">
      <dgm:prSet presAssocID="{ABF42A48-3F19-4C04-9FF3-345AE0F305C5}" presName="ConnectorComposite" presStyleCnt="0"/>
      <dgm:spPr/>
    </dgm:pt>
    <dgm:pt modelId="{BFC239E1-B890-44F4-8062-C1E13F0E4AF7}" type="pres">
      <dgm:prSet presAssocID="{ABF42A48-3F19-4C04-9FF3-345AE0F305C5}" presName="TopSpacing" presStyleCnt="0"/>
      <dgm:spPr/>
    </dgm:pt>
    <dgm:pt modelId="{6FF8369D-A9CC-4C59-920F-87C3C9E8BD8B}" type="pres">
      <dgm:prSet presAssocID="{ABF42A48-3F19-4C04-9FF3-345AE0F305C5}" presName="Connector" presStyleLbl="alignNode1" presStyleIdx="1" presStyleCnt="5"/>
      <dgm:spPr/>
    </dgm:pt>
    <dgm:pt modelId="{6E266DC4-F547-4065-A7D6-23C366A68EC5}" type="pres">
      <dgm:prSet presAssocID="{ABF42A48-3F19-4C04-9FF3-345AE0F305C5}" presName="BottomSpacing" presStyleCnt="0"/>
      <dgm:spPr/>
    </dgm:pt>
    <dgm:pt modelId="{C6D09195-151C-454E-89FF-BDF0DFEA04AB}" type="pres">
      <dgm:prSet presAssocID="{F670A7B8-5F97-4937-97B0-44541A79DF3E}" presName="composite" presStyleCnt="0"/>
      <dgm:spPr/>
    </dgm:pt>
    <dgm:pt modelId="{8E6E714D-B6E5-4874-8876-BFEA57D20CE0}" type="pres">
      <dgm:prSet presAssocID="{F670A7B8-5F97-4937-97B0-44541A79DF3E}" presName="Accent" presStyleLbl="alignNode1" presStyleIdx="2" presStyleCnt="5">
        <dgm:presLayoutVars>
          <dgm:chMax val="0"/>
          <dgm:chPref val="0"/>
        </dgm:presLayoutVars>
      </dgm:prSet>
      <dgm:spPr/>
    </dgm:pt>
    <dgm:pt modelId="{08BAC8FC-66F1-440B-950E-017ED1091186}" type="pres">
      <dgm:prSet presAssocID="{F670A7B8-5F97-4937-97B0-44541A79DF3E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6475CB-5C01-43FD-9065-86E216CA6323}" type="pres">
      <dgm:prSet presAssocID="{F670A7B8-5F97-4937-97B0-44541A79DF3E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DB5F97-69D1-4FCF-AE4D-30F718C2567A}" type="pres">
      <dgm:prSet presAssocID="{F670A7B8-5F97-4937-97B0-44541A79DF3E}" presName="Space" presStyleCnt="0">
        <dgm:presLayoutVars>
          <dgm:chMax val="0"/>
          <dgm:chPref val="0"/>
        </dgm:presLayoutVars>
      </dgm:prSet>
      <dgm:spPr/>
    </dgm:pt>
    <dgm:pt modelId="{C7D5C893-4B3B-4E9C-B218-1A0AD0E244C0}" type="pres">
      <dgm:prSet presAssocID="{5BEF8E3E-80C5-454A-BD2F-93107476188F}" presName="ConnectorComposite" presStyleCnt="0"/>
      <dgm:spPr/>
    </dgm:pt>
    <dgm:pt modelId="{418B2D18-3317-494B-94E8-9D0C98976206}" type="pres">
      <dgm:prSet presAssocID="{5BEF8E3E-80C5-454A-BD2F-93107476188F}" presName="TopSpacing" presStyleCnt="0"/>
      <dgm:spPr/>
    </dgm:pt>
    <dgm:pt modelId="{39CA68C4-6E50-4151-9624-30E5C2E6A5DA}" type="pres">
      <dgm:prSet presAssocID="{5BEF8E3E-80C5-454A-BD2F-93107476188F}" presName="Connector" presStyleLbl="alignNode1" presStyleIdx="3" presStyleCnt="5"/>
      <dgm:spPr/>
    </dgm:pt>
    <dgm:pt modelId="{84512CF1-C8DE-4FF1-8D30-D107302A2BEA}" type="pres">
      <dgm:prSet presAssocID="{5BEF8E3E-80C5-454A-BD2F-93107476188F}" presName="BottomSpacing" presStyleCnt="0"/>
      <dgm:spPr/>
    </dgm:pt>
    <dgm:pt modelId="{96C48EE0-2435-4566-8F3B-F98B0A899484}" type="pres">
      <dgm:prSet presAssocID="{4E9AF14E-E59B-47B3-95B3-D44A635A8A42}" presName="composite" presStyleCnt="0"/>
      <dgm:spPr/>
    </dgm:pt>
    <dgm:pt modelId="{A973C69B-1DF3-4AEB-903A-865F0F77CB03}" type="pres">
      <dgm:prSet presAssocID="{4E9AF14E-E59B-47B3-95B3-D44A635A8A42}" presName="Accent" presStyleLbl="alignNode1" presStyleIdx="4" presStyleCnt="5">
        <dgm:presLayoutVars>
          <dgm:chMax val="0"/>
          <dgm:chPref val="0"/>
        </dgm:presLayoutVars>
      </dgm:prSet>
      <dgm:spPr/>
    </dgm:pt>
    <dgm:pt modelId="{15AAEFE4-04ED-4F3E-ACD9-7AF49391B121}" type="pres">
      <dgm:prSet presAssocID="{4E9AF14E-E59B-47B3-95B3-D44A635A8A42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284E69A-C982-4634-B5AD-9F1DBCA777DC}" type="pres">
      <dgm:prSet presAssocID="{4E9AF14E-E59B-47B3-95B3-D44A635A8A42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70C07-7375-49D3-843B-DD6E063BE63E}" type="pres">
      <dgm:prSet presAssocID="{4E9AF14E-E59B-47B3-95B3-D44A635A8A42}" presName="Space" presStyleCnt="0">
        <dgm:presLayoutVars>
          <dgm:chMax val="0"/>
          <dgm:chPref val="0"/>
        </dgm:presLayoutVars>
      </dgm:prSet>
      <dgm:spPr/>
    </dgm:pt>
  </dgm:ptLst>
  <dgm:cxnLst>
    <dgm:cxn modelId="{0F399290-F74D-4D24-A4D8-2557443374ED}" type="presOf" srcId="{920EBF47-B761-42CE-8369-20E1A5801D18}" destId="{2E6B2C14-47AE-4311-94CB-B9F6C0463043}" srcOrd="0" destOrd="0" presId="urn:microsoft.com/office/officeart/2008/layout/AlternatingPictureCircles"/>
    <dgm:cxn modelId="{5182C867-3626-45A7-AB96-703F39E9CF06}" srcId="{920EBF47-B761-42CE-8369-20E1A5801D18}" destId="{4E9AF14E-E59B-47B3-95B3-D44A635A8A42}" srcOrd="2" destOrd="0" parTransId="{48385188-7748-4DEC-B0F7-A0769530ECCB}" sibTransId="{CF797BC2-BD0D-450D-B7AA-079FE3658DE7}"/>
    <dgm:cxn modelId="{C2B4E9EE-0158-4ECC-AE63-C140DF67CA2E}" srcId="{920EBF47-B761-42CE-8369-20E1A5801D18}" destId="{1A52822F-1CC7-4E26-AAFD-D53BF78D726A}" srcOrd="0" destOrd="0" parTransId="{56244381-489B-4E10-9CCA-EE3EFB413C5E}" sibTransId="{ABF42A48-3F19-4C04-9FF3-345AE0F305C5}"/>
    <dgm:cxn modelId="{45075DD4-AB72-4781-972B-6D56BA70C7C5}" srcId="{920EBF47-B761-42CE-8369-20E1A5801D18}" destId="{F670A7B8-5F97-4937-97B0-44541A79DF3E}" srcOrd="1" destOrd="0" parTransId="{829CC85F-B642-479E-BEF6-E14EDF288B77}" sibTransId="{5BEF8E3E-80C5-454A-BD2F-93107476188F}"/>
    <dgm:cxn modelId="{7904421C-A120-45C9-8E4F-FD930B68BD2D}" type="presOf" srcId="{1A52822F-1CC7-4E26-AAFD-D53BF78D726A}" destId="{9B29A270-1F1E-4C58-B574-86E5DDFB867C}" srcOrd="0" destOrd="0" presId="urn:microsoft.com/office/officeart/2008/layout/AlternatingPictureCircles"/>
    <dgm:cxn modelId="{AC4C271C-B5C1-4C8C-B4E2-831E82652615}" type="presOf" srcId="{F670A7B8-5F97-4937-97B0-44541A79DF3E}" destId="{F56475CB-5C01-43FD-9065-86E216CA6323}" srcOrd="0" destOrd="0" presId="urn:microsoft.com/office/officeart/2008/layout/AlternatingPictureCircles"/>
    <dgm:cxn modelId="{FC5F7697-57EA-4669-88A7-B7DECD396AA1}" type="presOf" srcId="{4E9AF14E-E59B-47B3-95B3-D44A635A8A42}" destId="{6284E69A-C982-4634-B5AD-9F1DBCA777DC}" srcOrd="0" destOrd="0" presId="urn:microsoft.com/office/officeart/2008/layout/AlternatingPictureCircles"/>
    <dgm:cxn modelId="{69998B6A-5F2F-41E6-95A8-37833838E076}" type="presParOf" srcId="{2E6B2C14-47AE-4311-94CB-B9F6C0463043}" destId="{200D10CE-640B-4B43-8734-9A10742989F4}" srcOrd="0" destOrd="0" presId="urn:microsoft.com/office/officeart/2008/layout/AlternatingPictureCircles"/>
    <dgm:cxn modelId="{57A4975C-EFFE-4283-9F3D-CB4BD13088BA}" type="presParOf" srcId="{200D10CE-640B-4B43-8734-9A10742989F4}" destId="{791178DC-7737-450F-8F60-FCB9A0CC2437}" srcOrd="0" destOrd="0" presId="urn:microsoft.com/office/officeart/2008/layout/AlternatingPictureCircles"/>
    <dgm:cxn modelId="{5BF7A4CB-A518-4C3C-B914-4E5D5765C67A}" type="presParOf" srcId="{200D10CE-640B-4B43-8734-9A10742989F4}" destId="{119461A0-B801-4BE1-B482-6AC3D008E682}" srcOrd="1" destOrd="0" presId="urn:microsoft.com/office/officeart/2008/layout/AlternatingPictureCircles"/>
    <dgm:cxn modelId="{9C83F749-8C63-47C5-A32D-5D116B7CFE52}" type="presParOf" srcId="{200D10CE-640B-4B43-8734-9A10742989F4}" destId="{9B29A270-1F1E-4C58-B574-86E5DDFB867C}" srcOrd="2" destOrd="0" presId="urn:microsoft.com/office/officeart/2008/layout/AlternatingPictureCircles"/>
    <dgm:cxn modelId="{4657D226-F92B-44A1-ACAF-6D3B0E18F948}" type="presParOf" srcId="{200D10CE-640B-4B43-8734-9A10742989F4}" destId="{F07BC104-F12D-4D04-9A01-F93E7AC75505}" srcOrd="3" destOrd="0" presId="urn:microsoft.com/office/officeart/2008/layout/AlternatingPictureCircles"/>
    <dgm:cxn modelId="{6D404C32-B704-4436-ADB8-D23E9B1E8792}" type="presParOf" srcId="{2E6B2C14-47AE-4311-94CB-B9F6C0463043}" destId="{1E88D3F4-D314-460C-92F6-7CAD238C05E8}" srcOrd="1" destOrd="0" presId="urn:microsoft.com/office/officeart/2008/layout/AlternatingPictureCircles"/>
    <dgm:cxn modelId="{26C2A982-D95A-4F25-8AF8-CE86976C2505}" type="presParOf" srcId="{1E88D3F4-D314-460C-92F6-7CAD238C05E8}" destId="{BFC239E1-B890-44F4-8062-C1E13F0E4AF7}" srcOrd="0" destOrd="0" presId="urn:microsoft.com/office/officeart/2008/layout/AlternatingPictureCircles"/>
    <dgm:cxn modelId="{AC584A59-EE2D-48EB-B4D7-B6C71F63FB2D}" type="presParOf" srcId="{1E88D3F4-D314-460C-92F6-7CAD238C05E8}" destId="{6FF8369D-A9CC-4C59-920F-87C3C9E8BD8B}" srcOrd="1" destOrd="0" presId="urn:microsoft.com/office/officeart/2008/layout/AlternatingPictureCircles"/>
    <dgm:cxn modelId="{CE13F4B0-CEB7-4C78-AC29-3C60B8BB9ADD}" type="presParOf" srcId="{1E88D3F4-D314-460C-92F6-7CAD238C05E8}" destId="{6E266DC4-F547-4065-A7D6-23C366A68EC5}" srcOrd="2" destOrd="0" presId="urn:microsoft.com/office/officeart/2008/layout/AlternatingPictureCircles"/>
    <dgm:cxn modelId="{FDE7294F-DA90-4B55-B98D-48E864DD64BE}" type="presParOf" srcId="{2E6B2C14-47AE-4311-94CB-B9F6C0463043}" destId="{C6D09195-151C-454E-89FF-BDF0DFEA04AB}" srcOrd="2" destOrd="0" presId="urn:microsoft.com/office/officeart/2008/layout/AlternatingPictureCircles"/>
    <dgm:cxn modelId="{96174EC2-A732-4145-B4BF-9E523A32727D}" type="presParOf" srcId="{C6D09195-151C-454E-89FF-BDF0DFEA04AB}" destId="{8E6E714D-B6E5-4874-8876-BFEA57D20CE0}" srcOrd="0" destOrd="0" presId="urn:microsoft.com/office/officeart/2008/layout/AlternatingPictureCircles"/>
    <dgm:cxn modelId="{6513A6F7-5C73-406B-BD9C-BE185995D23D}" type="presParOf" srcId="{C6D09195-151C-454E-89FF-BDF0DFEA04AB}" destId="{08BAC8FC-66F1-440B-950E-017ED1091186}" srcOrd="1" destOrd="0" presId="urn:microsoft.com/office/officeart/2008/layout/AlternatingPictureCircles"/>
    <dgm:cxn modelId="{DCDBCE52-8A87-4B72-B1C5-CA820AD9A470}" type="presParOf" srcId="{C6D09195-151C-454E-89FF-BDF0DFEA04AB}" destId="{F56475CB-5C01-43FD-9065-86E216CA6323}" srcOrd="2" destOrd="0" presId="urn:microsoft.com/office/officeart/2008/layout/AlternatingPictureCircles"/>
    <dgm:cxn modelId="{CD0D6F28-D59A-43E3-9206-2F91FCBAC14A}" type="presParOf" srcId="{C6D09195-151C-454E-89FF-BDF0DFEA04AB}" destId="{D0DB5F97-69D1-4FCF-AE4D-30F718C2567A}" srcOrd="3" destOrd="0" presId="urn:microsoft.com/office/officeart/2008/layout/AlternatingPictureCircles"/>
    <dgm:cxn modelId="{EB0A80AF-C0E5-41FC-BCDE-04EEBFE497B7}" type="presParOf" srcId="{2E6B2C14-47AE-4311-94CB-B9F6C0463043}" destId="{C7D5C893-4B3B-4E9C-B218-1A0AD0E244C0}" srcOrd="3" destOrd="0" presId="urn:microsoft.com/office/officeart/2008/layout/AlternatingPictureCircles"/>
    <dgm:cxn modelId="{36EB759A-19B6-4206-9E4E-EFA7D3B3E2D8}" type="presParOf" srcId="{C7D5C893-4B3B-4E9C-B218-1A0AD0E244C0}" destId="{418B2D18-3317-494B-94E8-9D0C98976206}" srcOrd="0" destOrd="0" presId="urn:microsoft.com/office/officeart/2008/layout/AlternatingPictureCircles"/>
    <dgm:cxn modelId="{F3C33AFD-8F92-473D-8E65-B355ECEAE0D3}" type="presParOf" srcId="{C7D5C893-4B3B-4E9C-B218-1A0AD0E244C0}" destId="{39CA68C4-6E50-4151-9624-30E5C2E6A5DA}" srcOrd="1" destOrd="0" presId="urn:microsoft.com/office/officeart/2008/layout/AlternatingPictureCircles"/>
    <dgm:cxn modelId="{41F1C530-E050-422F-892D-431D318EA149}" type="presParOf" srcId="{C7D5C893-4B3B-4E9C-B218-1A0AD0E244C0}" destId="{84512CF1-C8DE-4FF1-8D30-D107302A2BEA}" srcOrd="2" destOrd="0" presId="urn:microsoft.com/office/officeart/2008/layout/AlternatingPictureCircles"/>
    <dgm:cxn modelId="{7E9CB4A3-520A-4BDE-80E4-86446666E41E}" type="presParOf" srcId="{2E6B2C14-47AE-4311-94CB-B9F6C0463043}" destId="{96C48EE0-2435-4566-8F3B-F98B0A899484}" srcOrd="4" destOrd="0" presId="urn:microsoft.com/office/officeart/2008/layout/AlternatingPictureCircles"/>
    <dgm:cxn modelId="{96EAFE79-CCEB-414C-8F1D-8457754E2E1B}" type="presParOf" srcId="{96C48EE0-2435-4566-8F3B-F98B0A899484}" destId="{A973C69B-1DF3-4AEB-903A-865F0F77CB03}" srcOrd="0" destOrd="0" presId="urn:microsoft.com/office/officeart/2008/layout/AlternatingPictureCircles"/>
    <dgm:cxn modelId="{92BB6B72-8E47-4730-81C1-80B167B3CC86}" type="presParOf" srcId="{96C48EE0-2435-4566-8F3B-F98B0A899484}" destId="{15AAEFE4-04ED-4F3E-ACD9-7AF49391B121}" srcOrd="1" destOrd="0" presId="urn:microsoft.com/office/officeart/2008/layout/AlternatingPictureCircles"/>
    <dgm:cxn modelId="{C6D48267-F324-455D-8F86-D7C8F6DE07A9}" type="presParOf" srcId="{96C48EE0-2435-4566-8F3B-F98B0A899484}" destId="{6284E69A-C982-4634-B5AD-9F1DBCA777DC}" srcOrd="2" destOrd="0" presId="urn:microsoft.com/office/officeart/2008/layout/AlternatingPictureCircles"/>
    <dgm:cxn modelId="{65EE238E-EACB-4B75-B454-96AF84B013E0}" type="presParOf" srcId="{96C48EE0-2435-4566-8F3B-F98B0A899484}" destId="{D7B70C07-7375-49D3-843B-DD6E063BE6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3C9B5-00FD-4536-ACD6-3D1C6E4EEC00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779DE53-2A06-4A93-BC71-07733608C128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Los recursos tecnológicos </a:t>
          </a:r>
          <a:endParaRPr lang="es-EC" sz="1400">
            <a:solidFill>
              <a:schemeClr val="tx1"/>
            </a:solidFill>
          </a:endParaRPr>
        </a:p>
      </dgm:t>
    </dgm:pt>
    <dgm:pt modelId="{98FA7174-8F5F-4D1D-8D70-D9E34B5FE86F}" type="parTrans" cxnId="{307FD456-86D3-4A7F-81D2-C1BD1A449B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F6C5A1-8C57-41D8-93D3-2F0B61BA6748}" type="sibTrans" cxnId="{307FD456-86D3-4A7F-81D2-C1BD1A449BD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510278-DB45-4761-B07D-A846E32CD7DB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Innovación en maquinaria </a:t>
          </a:r>
          <a:endParaRPr lang="es-EC" sz="14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A0051B4-C218-40E0-9B8A-24C475A09C8C}" type="parTrans" cxnId="{DD0161A6-35C8-47BB-B29D-21C857FCBA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BB97AC-0405-4184-B40E-2658C1E8C40A}" type="sibTrans" cxnId="{DD0161A6-35C8-47BB-B29D-21C857FCBAB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162B2D-D892-459F-BD73-C309DCA06B8A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Implantación de procesos</a:t>
          </a:r>
          <a:r>
            <a:rPr lang="es-EC" sz="14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administrativos y ventas</a:t>
          </a:r>
          <a:endParaRPr lang="es-EC" sz="14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DB4D53-EAA4-4592-A444-3BC3C4F4B4F6}" type="parTrans" cxnId="{259DBBAE-978B-44F8-B98A-6D96D19D9FE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A3AA52-E49A-444A-BEC2-48A36FDC401F}" type="sibTrans" cxnId="{259DBBAE-978B-44F8-B98A-6D96D19D9FE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7DD01B-BFF7-4519-B45B-9F9E90441092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Capacitación en temas tributarios, contables, administrativos y ventas</a:t>
          </a:r>
          <a:endParaRPr lang="es-EC" sz="14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36392F6-2D2E-4DE6-BE9D-F8417B7EB0CE}" type="parTrans" cxnId="{68AFCC10-4808-4B07-8544-130C5F4BE5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5D3C36-9AA7-47C2-8E62-431C75D41023}" type="sibTrans" cxnId="{68AFCC10-4808-4B07-8544-130C5F4BE577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FF2CF5-82DC-4361-825D-31160AA5DDD9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Formatos de control para el uso de materiales</a:t>
          </a:r>
          <a:endParaRPr lang="es-EC" sz="14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9BD54AD-FFC5-42E0-AB07-C7601719D44C}" type="parTrans" cxnId="{644864E9-681C-4B92-9AFE-3E48DBBAEF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0427B2-6F3E-489F-A4FC-A08DA7B2F770}" type="sibTrans" cxnId="{644864E9-681C-4B92-9AFE-3E48DBBAEFAD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81DFD3-4A86-4A08-B31A-8ECD1B99317D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Fortalecimiento de las asociaciones</a:t>
          </a:r>
          <a:endParaRPr lang="es-EC" sz="14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87151E5-8A3F-4278-8C85-1BAFB85D0B1D}" type="parTrans" cxnId="{AF42F921-F50C-4D94-AB5E-E4C14C13EC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C73C03-5C11-42FC-9ED0-6633692920B0}" type="sibTrans" cxnId="{AF42F921-F50C-4D94-AB5E-E4C14C13ECA8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49B67C-5BFD-4524-BE52-063B76E27345}" type="pres">
      <dgm:prSet presAssocID="{5B63C9B5-00FD-4536-ACD6-3D1C6E4EEC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1EE360B-8301-4A58-910F-FBF34F2183B9}" type="pres">
      <dgm:prSet presAssocID="{5B63C9B5-00FD-4536-ACD6-3D1C6E4EEC00}" presName="dot1" presStyleLbl="alignNode1" presStyleIdx="0" presStyleCnt="17"/>
      <dgm:spPr/>
    </dgm:pt>
    <dgm:pt modelId="{6CF2C15A-D503-4106-97F3-902849D2A45F}" type="pres">
      <dgm:prSet presAssocID="{5B63C9B5-00FD-4536-ACD6-3D1C6E4EEC00}" presName="dot2" presStyleLbl="alignNode1" presStyleIdx="1" presStyleCnt="17"/>
      <dgm:spPr/>
    </dgm:pt>
    <dgm:pt modelId="{72738A85-1436-490B-B826-67447A5EF116}" type="pres">
      <dgm:prSet presAssocID="{5B63C9B5-00FD-4536-ACD6-3D1C6E4EEC00}" presName="dot3" presStyleLbl="alignNode1" presStyleIdx="2" presStyleCnt="17"/>
      <dgm:spPr/>
    </dgm:pt>
    <dgm:pt modelId="{B0C84A97-769B-4A63-939D-04DE940F47DE}" type="pres">
      <dgm:prSet presAssocID="{5B63C9B5-00FD-4536-ACD6-3D1C6E4EEC00}" presName="dot4" presStyleLbl="alignNode1" presStyleIdx="3" presStyleCnt="17"/>
      <dgm:spPr/>
    </dgm:pt>
    <dgm:pt modelId="{19729FDE-61A1-498A-A5FF-85E7E4C70E2C}" type="pres">
      <dgm:prSet presAssocID="{5B63C9B5-00FD-4536-ACD6-3D1C6E4EEC00}" presName="dot5" presStyleLbl="alignNode1" presStyleIdx="4" presStyleCnt="17"/>
      <dgm:spPr/>
    </dgm:pt>
    <dgm:pt modelId="{DFBCE9CD-31EE-477F-898A-397B24988075}" type="pres">
      <dgm:prSet presAssocID="{5B63C9B5-00FD-4536-ACD6-3D1C6E4EEC00}" presName="dot6" presStyleLbl="alignNode1" presStyleIdx="5" presStyleCnt="17"/>
      <dgm:spPr/>
    </dgm:pt>
    <dgm:pt modelId="{3B81E2CB-DEF5-413A-AC4C-58F68F17D6EA}" type="pres">
      <dgm:prSet presAssocID="{5B63C9B5-00FD-4536-ACD6-3D1C6E4EEC00}" presName="dot7" presStyleLbl="alignNode1" presStyleIdx="6" presStyleCnt="17"/>
      <dgm:spPr/>
    </dgm:pt>
    <dgm:pt modelId="{D0617AC2-5813-4D70-98F4-F5E1A3E00F17}" type="pres">
      <dgm:prSet presAssocID="{5B63C9B5-00FD-4536-ACD6-3D1C6E4EEC00}" presName="dot8" presStyleLbl="alignNode1" presStyleIdx="7" presStyleCnt="17"/>
      <dgm:spPr/>
    </dgm:pt>
    <dgm:pt modelId="{92DCB3BA-3244-4F52-9F2C-7BD42EE9A002}" type="pres">
      <dgm:prSet presAssocID="{5B63C9B5-00FD-4536-ACD6-3D1C6E4EEC00}" presName="dot9" presStyleLbl="alignNode1" presStyleIdx="8" presStyleCnt="17"/>
      <dgm:spPr/>
    </dgm:pt>
    <dgm:pt modelId="{624FBC65-FE9F-4FBC-99B3-E69F223C4C6F}" type="pres">
      <dgm:prSet presAssocID="{5B63C9B5-00FD-4536-ACD6-3D1C6E4EEC00}" presName="dot10" presStyleLbl="alignNode1" presStyleIdx="9" presStyleCnt="17"/>
      <dgm:spPr/>
    </dgm:pt>
    <dgm:pt modelId="{F7E5347E-5B42-4FB0-82A2-33B5F72EC412}" type="pres">
      <dgm:prSet presAssocID="{5B63C9B5-00FD-4536-ACD6-3D1C6E4EEC00}" presName="dotArrow1" presStyleLbl="alignNode1" presStyleIdx="10" presStyleCnt="17"/>
      <dgm:spPr/>
    </dgm:pt>
    <dgm:pt modelId="{2C4A69F3-A3CC-43EB-922D-24223E8EC78C}" type="pres">
      <dgm:prSet presAssocID="{5B63C9B5-00FD-4536-ACD6-3D1C6E4EEC00}" presName="dotArrow2" presStyleLbl="alignNode1" presStyleIdx="11" presStyleCnt="17"/>
      <dgm:spPr/>
    </dgm:pt>
    <dgm:pt modelId="{FB328288-6520-47AC-8BE4-17379D67C661}" type="pres">
      <dgm:prSet presAssocID="{5B63C9B5-00FD-4536-ACD6-3D1C6E4EEC00}" presName="dotArrow3" presStyleLbl="alignNode1" presStyleIdx="12" presStyleCnt="17"/>
      <dgm:spPr/>
    </dgm:pt>
    <dgm:pt modelId="{4211178C-B7CC-445E-8537-3970A3D6CD79}" type="pres">
      <dgm:prSet presAssocID="{5B63C9B5-00FD-4536-ACD6-3D1C6E4EEC00}" presName="dotArrow4" presStyleLbl="alignNode1" presStyleIdx="13" presStyleCnt="17"/>
      <dgm:spPr/>
    </dgm:pt>
    <dgm:pt modelId="{6BD0E3B7-5AD8-4A03-AF2D-71CD7008403F}" type="pres">
      <dgm:prSet presAssocID="{5B63C9B5-00FD-4536-ACD6-3D1C6E4EEC00}" presName="dotArrow5" presStyleLbl="alignNode1" presStyleIdx="14" presStyleCnt="17"/>
      <dgm:spPr/>
    </dgm:pt>
    <dgm:pt modelId="{C5045B4D-181C-4C20-A9E8-05B9CCFCDF16}" type="pres">
      <dgm:prSet presAssocID="{5B63C9B5-00FD-4536-ACD6-3D1C6E4EEC00}" presName="dotArrow6" presStyleLbl="alignNode1" presStyleIdx="15" presStyleCnt="17"/>
      <dgm:spPr/>
    </dgm:pt>
    <dgm:pt modelId="{BE23BB1A-A0A3-4532-A0DC-E1D3A430930B}" type="pres">
      <dgm:prSet presAssocID="{5B63C9B5-00FD-4536-ACD6-3D1C6E4EEC00}" presName="dotArrow7" presStyleLbl="alignNode1" presStyleIdx="16" presStyleCnt="17"/>
      <dgm:spPr/>
    </dgm:pt>
    <dgm:pt modelId="{20779487-C7FB-4B57-8B70-FE6BACC2F54C}" type="pres">
      <dgm:prSet presAssocID="{A779DE53-2A06-4A93-BC71-07733608C128}" presName="parTx1" presStyleLbl="node1" presStyleIdx="0" presStyleCnt="6" custScaleX="170302" custLinFactNeighborX="38590"/>
      <dgm:spPr/>
      <dgm:t>
        <a:bodyPr/>
        <a:lstStyle/>
        <a:p>
          <a:endParaRPr lang="es-EC"/>
        </a:p>
      </dgm:t>
    </dgm:pt>
    <dgm:pt modelId="{4582D181-68D1-49EB-A9FE-1C5684DFC2DD}" type="pres">
      <dgm:prSet presAssocID="{78F6C5A1-8C57-41D8-93D3-2F0B61BA6748}" presName="picture1" presStyleCnt="0"/>
      <dgm:spPr/>
    </dgm:pt>
    <dgm:pt modelId="{FE470961-522B-406A-A102-B05D2BCEB6EC}" type="pres">
      <dgm:prSet presAssocID="{78F6C5A1-8C57-41D8-93D3-2F0B61BA6748}" presName="imageRepeatNode" presStyleLbl="fgImgPlace1" presStyleIdx="0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  <dgm:pt modelId="{BDD19C67-9E90-4435-B54B-29728A3C22C0}" type="pres">
      <dgm:prSet presAssocID="{C8510278-DB45-4761-B07D-A846E32CD7DB}" presName="parTx2" presStyleLbl="node1" presStyleIdx="1" presStyleCnt="6" custScaleX="170302" custLinFactNeighborX="38590"/>
      <dgm:spPr/>
      <dgm:t>
        <a:bodyPr/>
        <a:lstStyle/>
        <a:p>
          <a:endParaRPr lang="es-EC"/>
        </a:p>
      </dgm:t>
    </dgm:pt>
    <dgm:pt modelId="{CF60CD25-2D75-44C2-9763-62087A73DA81}" type="pres">
      <dgm:prSet presAssocID="{BFBB97AC-0405-4184-B40E-2658C1E8C40A}" presName="picture2" presStyleCnt="0"/>
      <dgm:spPr/>
    </dgm:pt>
    <dgm:pt modelId="{8C7ABD92-21B4-4FD1-9CEA-7CFFDD644B4D}" type="pres">
      <dgm:prSet presAssocID="{BFBB97AC-0405-4184-B40E-2658C1E8C40A}" presName="imageRepeatNode" presStyleLbl="fgImgPlace1" presStyleIdx="1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  <dgm:pt modelId="{CACF648A-61D7-455B-89F9-C2407369D217}" type="pres">
      <dgm:prSet presAssocID="{69162B2D-D892-459F-BD73-C309DCA06B8A}" presName="parTx3" presStyleLbl="node1" presStyleIdx="2" presStyleCnt="6" custScaleX="170302" custLinFactNeighborX="38590"/>
      <dgm:spPr/>
      <dgm:t>
        <a:bodyPr/>
        <a:lstStyle/>
        <a:p>
          <a:endParaRPr lang="es-EC"/>
        </a:p>
      </dgm:t>
    </dgm:pt>
    <dgm:pt modelId="{67CABC12-DEF8-4F70-8A50-1CEE56279518}" type="pres">
      <dgm:prSet presAssocID="{D2A3AA52-E49A-444A-BEC2-48A36FDC401F}" presName="picture3" presStyleCnt="0"/>
      <dgm:spPr/>
    </dgm:pt>
    <dgm:pt modelId="{BF56696A-6CE1-4C6C-9D0D-F450DC5BA452}" type="pres">
      <dgm:prSet presAssocID="{D2A3AA52-E49A-444A-BEC2-48A36FDC401F}" presName="imageRepeatNode" presStyleLbl="fgImgPlace1" presStyleIdx="2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  <dgm:pt modelId="{2F7981A4-BBB1-4BA3-8456-33A3115EDAE8}" type="pres">
      <dgm:prSet presAssocID="{B87DD01B-BFF7-4519-B45B-9F9E90441092}" presName="parTx4" presStyleLbl="node1" presStyleIdx="3" presStyleCnt="6" custScaleX="170302" custLinFactNeighborX="38590"/>
      <dgm:spPr/>
      <dgm:t>
        <a:bodyPr/>
        <a:lstStyle/>
        <a:p>
          <a:endParaRPr lang="es-EC"/>
        </a:p>
      </dgm:t>
    </dgm:pt>
    <dgm:pt modelId="{0273D9BE-F7CE-4A9C-9924-044E47F53B44}" type="pres">
      <dgm:prSet presAssocID="{535D3C36-9AA7-47C2-8E62-431C75D41023}" presName="picture4" presStyleCnt="0"/>
      <dgm:spPr/>
    </dgm:pt>
    <dgm:pt modelId="{C2CC0F67-82C0-4423-9B7A-923BC4079122}" type="pres">
      <dgm:prSet presAssocID="{535D3C36-9AA7-47C2-8E62-431C75D41023}" presName="imageRepeatNode" presStyleLbl="fgImgPlace1" presStyleIdx="3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  <dgm:pt modelId="{5759390A-DE97-419A-B449-E47151BB6E3B}" type="pres">
      <dgm:prSet presAssocID="{CEFF2CF5-82DC-4361-825D-31160AA5DDD9}" presName="parTx5" presStyleLbl="node1" presStyleIdx="4" presStyleCnt="6" custScaleX="170302" custLinFactNeighborX="38590"/>
      <dgm:spPr/>
      <dgm:t>
        <a:bodyPr/>
        <a:lstStyle/>
        <a:p>
          <a:endParaRPr lang="es-EC"/>
        </a:p>
      </dgm:t>
    </dgm:pt>
    <dgm:pt modelId="{28C031D9-FF41-4720-BC6A-E6C5D4441146}" type="pres">
      <dgm:prSet presAssocID="{FD0427B2-6F3E-489F-A4FC-A08DA7B2F770}" presName="picture5" presStyleCnt="0"/>
      <dgm:spPr/>
    </dgm:pt>
    <dgm:pt modelId="{6AA8CA63-F1CE-4B95-9F79-FCC3EFB618CC}" type="pres">
      <dgm:prSet presAssocID="{FD0427B2-6F3E-489F-A4FC-A08DA7B2F770}" presName="imageRepeatNode" presStyleLbl="fgImgPlace1" presStyleIdx="4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  <dgm:pt modelId="{06FD267A-1530-466D-8418-CD684479F35E}" type="pres">
      <dgm:prSet presAssocID="{F081DFD3-4A86-4A08-B31A-8ECD1B99317D}" presName="parTx6" presStyleLbl="node1" presStyleIdx="5" presStyleCnt="6" custScaleX="170302" custLinFactNeighborX="38590"/>
      <dgm:spPr/>
      <dgm:t>
        <a:bodyPr/>
        <a:lstStyle/>
        <a:p>
          <a:endParaRPr lang="es-EC"/>
        </a:p>
      </dgm:t>
    </dgm:pt>
    <dgm:pt modelId="{F31A4397-FB1D-4834-A1D0-256FB5EDC311}" type="pres">
      <dgm:prSet presAssocID="{72C73C03-5C11-42FC-9ED0-6633692920B0}" presName="picture6" presStyleCnt="0"/>
      <dgm:spPr/>
    </dgm:pt>
    <dgm:pt modelId="{4F38DEA8-D15B-492B-8913-DA3A65A33129}" type="pres">
      <dgm:prSet presAssocID="{72C73C03-5C11-42FC-9ED0-6633692920B0}" presName="imageRepeatNode" presStyleLbl="fgImgPlace1" presStyleIdx="5" presStyleCnt="6" custScaleX="140723" custScaleY="115976" custLinFactNeighborX="-68053" custLinFactNeighborY="-9726"/>
      <dgm:spPr/>
      <dgm:t>
        <a:bodyPr/>
        <a:lstStyle/>
        <a:p>
          <a:endParaRPr lang="es-EC"/>
        </a:p>
      </dgm:t>
    </dgm:pt>
  </dgm:ptLst>
  <dgm:cxnLst>
    <dgm:cxn modelId="{AF42F921-F50C-4D94-AB5E-E4C14C13ECA8}" srcId="{5B63C9B5-00FD-4536-ACD6-3D1C6E4EEC00}" destId="{F081DFD3-4A86-4A08-B31A-8ECD1B99317D}" srcOrd="5" destOrd="0" parTransId="{487151E5-8A3F-4278-8C85-1BAFB85D0B1D}" sibTransId="{72C73C03-5C11-42FC-9ED0-6633692920B0}"/>
    <dgm:cxn modelId="{68AFCC10-4808-4B07-8544-130C5F4BE577}" srcId="{5B63C9B5-00FD-4536-ACD6-3D1C6E4EEC00}" destId="{B87DD01B-BFF7-4519-B45B-9F9E90441092}" srcOrd="3" destOrd="0" parTransId="{F36392F6-2D2E-4DE6-BE9D-F8417B7EB0CE}" sibTransId="{535D3C36-9AA7-47C2-8E62-431C75D41023}"/>
    <dgm:cxn modelId="{307FD456-86D3-4A7F-81D2-C1BD1A449BD6}" srcId="{5B63C9B5-00FD-4536-ACD6-3D1C6E4EEC00}" destId="{A779DE53-2A06-4A93-BC71-07733608C128}" srcOrd="0" destOrd="0" parTransId="{98FA7174-8F5F-4D1D-8D70-D9E34B5FE86F}" sibTransId="{78F6C5A1-8C57-41D8-93D3-2F0B61BA6748}"/>
    <dgm:cxn modelId="{4473C999-1D17-4EEF-9028-D0E04C9F1902}" type="presOf" srcId="{B87DD01B-BFF7-4519-B45B-9F9E90441092}" destId="{2F7981A4-BBB1-4BA3-8456-33A3115EDAE8}" srcOrd="0" destOrd="0" presId="urn:microsoft.com/office/officeart/2008/layout/AscendingPictureAccentProcess"/>
    <dgm:cxn modelId="{1442A7DF-08CE-48C3-A6C8-01687B0FB52E}" type="presOf" srcId="{A779DE53-2A06-4A93-BC71-07733608C128}" destId="{20779487-C7FB-4B57-8B70-FE6BACC2F54C}" srcOrd="0" destOrd="0" presId="urn:microsoft.com/office/officeart/2008/layout/AscendingPictureAccentProcess"/>
    <dgm:cxn modelId="{11DEE37B-B2EC-4B2B-B8C0-A0AA36FBB95E}" type="presOf" srcId="{5B63C9B5-00FD-4536-ACD6-3D1C6E4EEC00}" destId="{FE49B67C-5BFD-4524-BE52-063B76E27345}" srcOrd="0" destOrd="0" presId="urn:microsoft.com/office/officeart/2008/layout/AscendingPictureAccentProcess"/>
    <dgm:cxn modelId="{15C25EE8-0064-4636-830B-5F2CE5880DF8}" type="presOf" srcId="{69162B2D-D892-459F-BD73-C309DCA06B8A}" destId="{CACF648A-61D7-455B-89F9-C2407369D217}" srcOrd="0" destOrd="0" presId="urn:microsoft.com/office/officeart/2008/layout/AscendingPictureAccentProcess"/>
    <dgm:cxn modelId="{F9211F45-C9F7-43F8-AF6C-7F0DE680F958}" type="presOf" srcId="{78F6C5A1-8C57-41D8-93D3-2F0B61BA6748}" destId="{FE470961-522B-406A-A102-B05D2BCEB6EC}" srcOrd="0" destOrd="0" presId="urn:microsoft.com/office/officeart/2008/layout/AscendingPictureAccentProcess"/>
    <dgm:cxn modelId="{259DBBAE-978B-44F8-B98A-6D96D19D9FE0}" srcId="{5B63C9B5-00FD-4536-ACD6-3D1C6E4EEC00}" destId="{69162B2D-D892-459F-BD73-C309DCA06B8A}" srcOrd="2" destOrd="0" parTransId="{38DB4D53-EAA4-4592-A444-3BC3C4F4B4F6}" sibTransId="{D2A3AA52-E49A-444A-BEC2-48A36FDC401F}"/>
    <dgm:cxn modelId="{644864E9-681C-4B92-9AFE-3E48DBBAEFAD}" srcId="{5B63C9B5-00FD-4536-ACD6-3D1C6E4EEC00}" destId="{CEFF2CF5-82DC-4361-825D-31160AA5DDD9}" srcOrd="4" destOrd="0" parTransId="{C9BD54AD-FFC5-42E0-AB07-C7601719D44C}" sibTransId="{FD0427B2-6F3E-489F-A4FC-A08DA7B2F770}"/>
    <dgm:cxn modelId="{0683D1B6-AB27-48F4-8FA5-E6B4A8C22983}" type="presOf" srcId="{72C73C03-5C11-42FC-9ED0-6633692920B0}" destId="{4F38DEA8-D15B-492B-8913-DA3A65A33129}" srcOrd="0" destOrd="0" presId="urn:microsoft.com/office/officeart/2008/layout/AscendingPictureAccentProcess"/>
    <dgm:cxn modelId="{7045C4F8-6603-4352-83B4-D1D7055200BB}" type="presOf" srcId="{C8510278-DB45-4761-B07D-A846E32CD7DB}" destId="{BDD19C67-9E90-4435-B54B-29728A3C22C0}" srcOrd="0" destOrd="0" presId="urn:microsoft.com/office/officeart/2008/layout/AscendingPictureAccentProcess"/>
    <dgm:cxn modelId="{74C554BF-FE37-4526-9228-E47AD1CFFE03}" type="presOf" srcId="{535D3C36-9AA7-47C2-8E62-431C75D41023}" destId="{C2CC0F67-82C0-4423-9B7A-923BC4079122}" srcOrd="0" destOrd="0" presId="urn:microsoft.com/office/officeart/2008/layout/AscendingPictureAccentProcess"/>
    <dgm:cxn modelId="{92622E63-3E56-4B7A-BB06-7F367563851C}" type="presOf" srcId="{D2A3AA52-E49A-444A-BEC2-48A36FDC401F}" destId="{BF56696A-6CE1-4C6C-9D0D-F450DC5BA452}" srcOrd="0" destOrd="0" presId="urn:microsoft.com/office/officeart/2008/layout/AscendingPictureAccentProcess"/>
    <dgm:cxn modelId="{DD0161A6-35C8-47BB-B29D-21C857FCBABF}" srcId="{5B63C9B5-00FD-4536-ACD6-3D1C6E4EEC00}" destId="{C8510278-DB45-4761-B07D-A846E32CD7DB}" srcOrd="1" destOrd="0" parTransId="{0A0051B4-C218-40E0-9B8A-24C475A09C8C}" sibTransId="{BFBB97AC-0405-4184-B40E-2658C1E8C40A}"/>
    <dgm:cxn modelId="{29342838-5A60-4149-A367-4297C72730BC}" type="presOf" srcId="{FD0427B2-6F3E-489F-A4FC-A08DA7B2F770}" destId="{6AA8CA63-F1CE-4B95-9F79-FCC3EFB618CC}" srcOrd="0" destOrd="0" presId="urn:microsoft.com/office/officeart/2008/layout/AscendingPictureAccentProcess"/>
    <dgm:cxn modelId="{5AAE039A-DA1F-4672-A642-2F795A7D9FF6}" type="presOf" srcId="{BFBB97AC-0405-4184-B40E-2658C1E8C40A}" destId="{8C7ABD92-21B4-4FD1-9CEA-7CFFDD644B4D}" srcOrd="0" destOrd="0" presId="urn:microsoft.com/office/officeart/2008/layout/AscendingPictureAccentProcess"/>
    <dgm:cxn modelId="{FDE5C4CB-C864-4515-9A17-87F6B070511A}" type="presOf" srcId="{CEFF2CF5-82DC-4361-825D-31160AA5DDD9}" destId="{5759390A-DE97-419A-B449-E47151BB6E3B}" srcOrd="0" destOrd="0" presId="urn:microsoft.com/office/officeart/2008/layout/AscendingPictureAccentProcess"/>
    <dgm:cxn modelId="{1E8984BE-D597-4E26-AF75-B3733A1725A7}" type="presOf" srcId="{F081DFD3-4A86-4A08-B31A-8ECD1B99317D}" destId="{06FD267A-1530-466D-8418-CD684479F35E}" srcOrd="0" destOrd="0" presId="urn:microsoft.com/office/officeart/2008/layout/AscendingPictureAccentProcess"/>
    <dgm:cxn modelId="{3D34224E-CAF1-4E76-8D0C-F7B96747D2C2}" type="presParOf" srcId="{FE49B67C-5BFD-4524-BE52-063B76E27345}" destId="{51EE360B-8301-4A58-910F-FBF34F2183B9}" srcOrd="0" destOrd="0" presId="urn:microsoft.com/office/officeart/2008/layout/AscendingPictureAccentProcess"/>
    <dgm:cxn modelId="{56578957-8DA8-467E-B405-48BF01C7A1DB}" type="presParOf" srcId="{FE49B67C-5BFD-4524-BE52-063B76E27345}" destId="{6CF2C15A-D503-4106-97F3-902849D2A45F}" srcOrd="1" destOrd="0" presId="urn:microsoft.com/office/officeart/2008/layout/AscendingPictureAccentProcess"/>
    <dgm:cxn modelId="{5471F532-0C43-4909-94AE-5C9CB07D0953}" type="presParOf" srcId="{FE49B67C-5BFD-4524-BE52-063B76E27345}" destId="{72738A85-1436-490B-B826-67447A5EF116}" srcOrd="2" destOrd="0" presId="urn:microsoft.com/office/officeart/2008/layout/AscendingPictureAccentProcess"/>
    <dgm:cxn modelId="{0F1E0778-ACA2-4C24-BA12-F6E5BF87D7B6}" type="presParOf" srcId="{FE49B67C-5BFD-4524-BE52-063B76E27345}" destId="{B0C84A97-769B-4A63-939D-04DE940F47DE}" srcOrd="3" destOrd="0" presId="urn:microsoft.com/office/officeart/2008/layout/AscendingPictureAccentProcess"/>
    <dgm:cxn modelId="{3AE59A85-C8DF-456A-B3F4-12F23CB7E65C}" type="presParOf" srcId="{FE49B67C-5BFD-4524-BE52-063B76E27345}" destId="{19729FDE-61A1-498A-A5FF-85E7E4C70E2C}" srcOrd="4" destOrd="0" presId="urn:microsoft.com/office/officeart/2008/layout/AscendingPictureAccentProcess"/>
    <dgm:cxn modelId="{45EA4B17-1797-4B8F-BBB0-218248184D97}" type="presParOf" srcId="{FE49B67C-5BFD-4524-BE52-063B76E27345}" destId="{DFBCE9CD-31EE-477F-898A-397B24988075}" srcOrd="5" destOrd="0" presId="urn:microsoft.com/office/officeart/2008/layout/AscendingPictureAccentProcess"/>
    <dgm:cxn modelId="{4D054C67-1D09-47AE-9EA4-42024C6B9661}" type="presParOf" srcId="{FE49B67C-5BFD-4524-BE52-063B76E27345}" destId="{3B81E2CB-DEF5-413A-AC4C-58F68F17D6EA}" srcOrd="6" destOrd="0" presId="urn:microsoft.com/office/officeart/2008/layout/AscendingPictureAccentProcess"/>
    <dgm:cxn modelId="{2E54C4F0-8651-4AF0-9A49-20B9E08178BA}" type="presParOf" srcId="{FE49B67C-5BFD-4524-BE52-063B76E27345}" destId="{D0617AC2-5813-4D70-98F4-F5E1A3E00F17}" srcOrd="7" destOrd="0" presId="urn:microsoft.com/office/officeart/2008/layout/AscendingPictureAccentProcess"/>
    <dgm:cxn modelId="{7F711532-5FA8-4EEA-A4C9-4F8FD3EACAD1}" type="presParOf" srcId="{FE49B67C-5BFD-4524-BE52-063B76E27345}" destId="{92DCB3BA-3244-4F52-9F2C-7BD42EE9A002}" srcOrd="8" destOrd="0" presId="urn:microsoft.com/office/officeart/2008/layout/AscendingPictureAccentProcess"/>
    <dgm:cxn modelId="{8ACECD07-625A-4733-BA48-5D82A29CF260}" type="presParOf" srcId="{FE49B67C-5BFD-4524-BE52-063B76E27345}" destId="{624FBC65-FE9F-4FBC-99B3-E69F223C4C6F}" srcOrd="9" destOrd="0" presId="urn:microsoft.com/office/officeart/2008/layout/AscendingPictureAccentProcess"/>
    <dgm:cxn modelId="{9604E029-F547-4A80-B627-83D23A662D3A}" type="presParOf" srcId="{FE49B67C-5BFD-4524-BE52-063B76E27345}" destId="{F7E5347E-5B42-4FB0-82A2-33B5F72EC412}" srcOrd="10" destOrd="0" presId="urn:microsoft.com/office/officeart/2008/layout/AscendingPictureAccentProcess"/>
    <dgm:cxn modelId="{90111849-4EF7-40E2-A4A3-C67BDD0D9DBF}" type="presParOf" srcId="{FE49B67C-5BFD-4524-BE52-063B76E27345}" destId="{2C4A69F3-A3CC-43EB-922D-24223E8EC78C}" srcOrd="11" destOrd="0" presId="urn:microsoft.com/office/officeart/2008/layout/AscendingPictureAccentProcess"/>
    <dgm:cxn modelId="{AC7FFB17-C365-4E07-8198-78D135228170}" type="presParOf" srcId="{FE49B67C-5BFD-4524-BE52-063B76E27345}" destId="{FB328288-6520-47AC-8BE4-17379D67C661}" srcOrd="12" destOrd="0" presId="urn:microsoft.com/office/officeart/2008/layout/AscendingPictureAccentProcess"/>
    <dgm:cxn modelId="{5733B998-FE2D-4D89-9766-51B842EB14EF}" type="presParOf" srcId="{FE49B67C-5BFD-4524-BE52-063B76E27345}" destId="{4211178C-B7CC-445E-8537-3970A3D6CD79}" srcOrd="13" destOrd="0" presId="urn:microsoft.com/office/officeart/2008/layout/AscendingPictureAccentProcess"/>
    <dgm:cxn modelId="{FB5B914F-6592-448F-B3A8-6862CA92FE42}" type="presParOf" srcId="{FE49B67C-5BFD-4524-BE52-063B76E27345}" destId="{6BD0E3B7-5AD8-4A03-AF2D-71CD7008403F}" srcOrd="14" destOrd="0" presId="urn:microsoft.com/office/officeart/2008/layout/AscendingPictureAccentProcess"/>
    <dgm:cxn modelId="{09159645-CAAE-44A6-84D8-A80A9089F7C8}" type="presParOf" srcId="{FE49B67C-5BFD-4524-BE52-063B76E27345}" destId="{C5045B4D-181C-4C20-A9E8-05B9CCFCDF16}" srcOrd="15" destOrd="0" presId="urn:microsoft.com/office/officeart/2008/layout/AscendingPictureAccentProcess"/>
    <dgm:cxn modelId="{71D6024E-8244-4BB4-ABC1-B0A116A6FDB5}" type="presParOf" srcId="{FE49B67C-5BFD-4524-BE52-063B76E27345}" destId="{BE23BB1A-A0A3-4532-A0DC-E1D3A430930B}" srcOrd="16" destOrd="0" presId="urn:microsoft.com/office/officeart/2008/layout/AscendingPictureAccentProcess"/>
    <dgm:cxn modelId="{75D3586C-263F-44FF-8748-2AA87ECC1AFD}" type="presParOf" srcId="{FE49B67C-5BFD-4524-BE52-063B76E27345}" destId="{20779487-C7FB-4B57-8B70-FE6BACC2F54C}" srcOrd="17" destOrd="0" presId="urn:microsoft.com/office/officeart/2008/layout/AscendingPictureAccentProcess"/>
    <dgm:cxn modelId="{0FA58B98-F436-4D97-9F05-A90306E7EA0C}" type="presParOf" srcId="{FE49B67C-5BFD-4524-BE52-063B76E27345}" destId="{4582D181-68D1-49EB-A9FE-1C5684DFC2DD}" srcOrd="18" destOrd="0" presId="urn:microsoft.com/office/officeart/2008/layout/AscendingPictureAccentProcess"/>
    <dgm:cxn modelId="{5F12CA0B-FB57-4A08-AE3F-9D28D24F7FEC}" type="presParOf" srcId="{4582D181-68D1-49EB-A9FE-1C5684DFC2DD}" destId="{FE470961-522B-406A-A102-B05D2BCEB6EC}" srcOrd="0" destOrd="0" presId="urn:microsoft.com/office/officeart/2008/layout/AscendingPictureAccentProcess"/>
    <dgm:cxn modelId="{DAE8CF24-BA68-423D-8C01-F5ED7539DD7D}" type="presParOf" srcId="{FE49B67C-5BFD-4524-BE52-063B76E27345}" destId="{BDD19C67-9E90-4435-B54B-29728A3C22C0}" srcOrd="19" destOrd="0" presId="urn:microsoft.com/office/officeart/2008/layout/AscendingPictureAccentProcess"/>
    <dgm:cxn modelId="{B603ECCA-4DDA-4A9E-A5F3-15827C01B518}" type="presParOf" srcId="{FE49B67C-5BFD-4524-BE52-063B76E27345}" destId="{CF60CD25-2D75-44C2-9763-62087A73DA81}" srcOrd="20" destOrd="0" presId="urn:microsoft.com/office/officeart/2008/layout/AscendingPictureAccentProcess"/>
    <dgm:cxn modelId="{D20E91A8-65EB-47C7-91D3-4DBC9EE629D5}" type="presParOf" srcId="{CF60CD25-2D75-44C2-9763-62087A73DA81}" destId="{8C7ABD92-21B4-4FD1-9CEA-7CFFDD644B4D}" srcOrd="0" destOrd="0" presId="urn:microsoft.com/office/officeart/2008/layout/AscendingPictureAccentProcess"/>
    <dgm:cxn modelId="{7E04A14F-CE9A-4330-AA59-1CAE53A8646B}" type="presParOf" srcId="{FE49B67C-5BFD-4524-BE52-063B76E27345}" destId="{CACF648A-61D7-455B-89F9-C2407369D217}" srcOrd="21" destOrd="0" presId="urn:microsoft.com/office/officeart/2008/layout/AscendingPictureAccentProcess"/>
    <dgm:cxn modelId="{CBEC5980-BFF3-4781-9075-515BA501976D}" type="presParOf" srcId="{FE49B67C-5BFD-4524-BE52-063B76E27345}" destId="{67CABC12-DEF8-4F70-8A50-1CEE56279518}" srcOrd="22" destOrd="0" presId="urn:microsoft.com/office/officeart/2008/layout/AscendingPictureAccentProcess"/>
    <dgm:cxn modelId="{B868D871-20C5-4A7C-9E07-245929BE5CB1}" type="presParOf" srcId="{67CABC12-DEF8-4F70-8A50-1CEE56279518}" destId="{BF56696A-6CE1-4C6C-9D0D-F450DC5BA452}" srcOrd="0" destOrd="0" presId="urn:microsoft.com/office/officeart/2008/layout/AscendingPictureAccentProcess"/>
    <dgm:cxn modelId="{C53DC66A-6D75-4B28-91F7-CD155418AB7A}" type="presParOf" srcId="{FE49B67C-5BFD-4524-BE52-063B76E27345}" destId="{2F7981A4-BBB1-4BA3-8456-33A3115EDAE8}" srcOrd="23" destOrd="0" presId="urn:microsoft.com/office/officeart/2008/layout/AscendingPictureAccentProcess"/>
    <dgm:cxn modelId="{2E24F620-5472-4829-A1B5-18081B147D3C}" type="presParOf" srcId="{FE49B67C-5BFD-4524-BE52-063B76E27345}" destId="{0273D9BE-F7CE-4A9C-9924-044E47F53B44}" srcOrd="24" destOrd="0" presId="urn:microsoft.com/office/officeart/2008/layout/AscendingPictureAccentProcess"/>
    <dgm:cxn modelId="{F07845EC-C6C6-4B77-B057-62A399411448}" type="presParOf" srcId="{0273D9BE-F7CE-4A9C-9924-044E47F53B44}" destId="{C2CC0F67-82C0-4423-9B7A-923BC4079122}" srcOrd="0" destOrd="0" presId="urn:microsoft.com/office/officeart/2008/layout/AscendingPictureAccentProcess"/>
    <dgm:cxn modelId="{81A4A16E-A8EF-4359-8613-B30A54A35FD2}" type="presParOf" srcId="{FE49B67C-5BFD-4524-BE52-063B76E27345}" destId="{5759390A-DE97-419A-B449-E47151BB6E3B}" srcOrd="25" destOrd="0" presId="urn:microsoft.com/office/officeart/2008/layout/AscendingPictureAccentProcess"/>
    <dgm:cxn modelId="{44DA3599-91B4-415D-A889-573E5923EAA2}" type="presParOf" srcId="{FE49B67C-5BFD-4524-BE52-063B76E27345}" destId="{28C031D9-FF41-4720-BC6A-E6C5D4441146}" srcOrd="26" destOrd="0" presId="urn:microsoft.com/office/officeart/2008/layout/AscendingPictureAccentProcess"/>
    <dgm:cxn modelId="{D475A54B-2A6A-4F1C-9C78-E402731850D4}" type="presParOf" srcId="{28C031D9-FF41-4720-BC6A-E6C5D4441146}" destId="{6AA8CA63-F1CE-4B95-9F79-FCC3EFB618CC}" srcOrd="0" destOrd="0" presId="urn:microsoft.com/office/officeart/2008/layout/AscendingPictureAccentProcess"/>
    <dgm:cxn modelId="{0C2DE6A8-47AC-42A9-97A4-015CCCA1BB69}" type="presParOf" srcId="{FE49B67C-5BFD-4524-BE52-063B76E27345}" destId="{06FD267A-1530-466D-8418-CD684479F35E}" srcOrd="27" destOrd="0" presId="urn:microsoft.com/office/officeart/2008/layout/AscendingPictureAccentProcess"/>
    <dgm:cxn modelId="{A3958A8A-A9C5-42DA-AE07-FEA7D574F25B}" type="presParOf" srcId="{FE49B67C-5BFD-4524-BE52-063B76E27345}" destId="{F31A4397-FB1D-4834-A1D0-256FB5EDC311}" srcOrd="28" destOrd="0" presId="urn:microsoft.com/office/officeart/2008/layout/AscendingPictureAccentProcess"/>
    <dgm:cxn modelId="{D73C76CF-BC3D-44A3-806A-C75CD20F95B5}" type="presParOf" srcId="{F31A4397-FB1D-4834-A1D0-256FB5EDC311}" destId="{4F38DEA8-D15B-492B-8913-DA3A65A3312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07698-0DB2-4249-8C48-93592754E6AA}">
      <dsp:nvSpPr>
        <dsp:cNvPr id="0" name=""/>
        <dsp:cNvSpPr/>
      </dsp:nvSpPr>
      <dsp:spPr>
        <a:xfrm>
          <a:off x="1537129" y="0"/>
          <a:ext cx="5418667" cy="5418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UNIVERSO</a:t>
          </a:r>
          <a:endParaRPr lang="es-EC" sz="2400" kern="1200" dirty="0"/>
        </a:p>
      </dsp:txBody>
      <dsp:txXfrm>
        <a:off x="3299551" y="270933"/>
        <a:ext cx="1893824" cy="812800"/>
      </dsp:txXfrm>
    </dsp:sp>
    <dsp:sp modelId="{160D8A7E-BFEE-4FF9-ABF0-DB97AEA75AE4}">
      <dsp:nvSpPr>
        <dsp:cNvPr id="0" name=""/>
        <dsp:cNvSpPr/>
      </dsp:nvSpPr>
      <dsp:spPr>
        <a:xfrm>
          <a:off x="2381249" y="1354666"/>
          <a:ext cx="4064000" cy="4064000"/>
        </a:xfrm>
        <a:prstGeom prst="ellipse">
          <a:avLst/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POBLACIÓN</a:t>
          </a:r>
          <a:endParaRPr lang="es-EC" sz="2400" kern="1200" dirty="0"/>
        </a:p>
      </dsp:txBody>
      <dsp:txXfrm>
        <a:off x="3466337" y="1608666"/>
        <a:ext cx="1893824" cy="762000"/>
      </dsp:txXfrm>
    </dsp:sp>
    <dsp:sp modelId="{6745A9DD-DBED-4570-9E56-179A9033B439}">
      <dsp:nvSpPr>
        <dsp:cNvPr id="0" name=""/>
        <dsp:cNvSpPr/>
      </dsp:nvSpPr>
      <dsp:spPr>
        <a:xfrm>
          <a:off x="3058583" y="2709333"/>
          <a:ext cx="2709333" cy="2709333"/>
        </a:xfrm>
        <a:prstGeom prst="ellipse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MUESTRA</a:t>
          </a:r>
          <a:endParaRPr lang="es-EC" sz="2400" kern="1200" dirty="0"/>
        </a:p>
      </dsp:txBody>
      <dsp:txXfrm>
        <a:off x="3455355" y="3386666"/>
        <a:ext cx="1915788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0C968-382A-41A3-BD6A-25C0AB3D2329}">
      <dsp:nvSpPr>
        <dsp:cNvPr id="0" name=""/>
        <dsp:cNvSpPr/>
      </dsp:nvSpPr>
      <dsp:spPr>
        <a:xfrm>
          <a:off x="3378597" y="398399"/>
          <a:ext cx="5148542" cy="514854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INFORMACIÓN SECUNDARIA</a:t>
          </a:r>
          <a:endParaRPr lang="es-EC" sz="2200" kern="1200" dirty="0"/>
        </a:p>
      </dsp:txBody>
      <dsp:txXfrm>
        <a:off x="6092001" y="1489399"/>
        <a:ext cx="1838765" cy="1532304"/>
      </dsp:txXfrm>
    </dsp:sp>
    <dsp:sp modelId="{5D95987A-2955-4D0A-A06F-D8B9FC58909A}">
      <dsp:nvSpPr>
        <dsp:cNvPr id="0" name=""/>
        <dsp:cNvSpPr/>
      </dsp:nvSpPr>
      <dsp:spPr>
        <a:xfrm>
          <a:off x="3272561" y="582275"/>
          <a:ext cx="5148542" cy="5148542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INSTRUMENTO DE RECOLECCIÓN</a:t>
          </a:r>
          <a:endParaRPr lang="es-EC" sz="2200" kern="1200" dirty="0"/>
        </a:p>
      </dsp:txBody>
      <dsp:txXfrm>
        <a:off x="4498405" y="3922698"/>
        <a:ext cx="2758147" cy="1348427"/>
      </dsp:txXfrm>
    </dsp:sp>
    <dsp:sp modelId="{F2E46720-9C71-4B78-82DE-CB4A922CA31C}">
      <dsp:nvSpPr>
        <dsp:cNvPr id="0" name=""/>
        <dsp:cNvSpPr/>
      </dsp:nvSpPr>
      <dsp:spPr>
        <a:xfrm>
          <a:off x="3166526" y="398399"/>
          <a:ext cx="5148542" cy="5148542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INFORMACIÓN PRIMARIA</a:t>
          </a:r>
          <a:endParaRPr lang="es-EC" sz="2200" kern="1200" dirty="0"/>
        </a:p>
      </dsp:txBody>
      <dsp:txXfrm>
        <a:off x="3762899" y="1489399"/>
        <a:ext cx="1838765" cy="1532304"/>
      </dsp:txXfrm>
    </dsp:sp>
    <dsp:sp modelId="{9BF36B08-465C-4CB8-A84C-0915D7BFE8FD}">
      <dsp:nvSpPr>
        <dsp:cNvPr id="0" name=""/>
        <dsp:cNvSpPr/>
      </dsp:nvSpPr>
      <dsp:spPr>
        <a:xfrm>
          <a:off x="3060302" y="79679"/>
          <a:ext cx="5785980" cy="578598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4E1E2-87DD-48B4-B5BC-2EE12ACBEBBC}">
      <dsp:nvSpPr>
        <dsp:cNvPr id="0" name=""/>
        <dsp:cNvSpPr/>
      </dsp:nvSpPr>
      <dsp:spPr>
        <a:xfrm>
          <a:off x="2953842" y="263230"/>
          <a:ext cx="5785980" cy="578598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387C7-D2B5-44AD-986D-6B2CE2C4B6E6}">
      <dsp:nvSpPr>
        <dsp:cNvPr id="0" name=""/>
        <dsp:cNvSpPr/>
      </dsp:nvSpPr>
      <dsp:spPr>
        <a:xfrm>
          <a:off x="2847382" y="79679"/>
          <a:ext cx="5785980" cy="578598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178DC-7737-450F-8F60-FCB9A0CC2437}">
      <dsp:nvSpPr>
        <dsp:cNvPr id="0" name=""/>
        <dsp:cNvSpPr/>
      </dsp:nvSpPr>
      <dsp:spPr>
        <a:xfrm>
          <a:off x="3626329" y="4243"/>
          <a:ext cx="1442480" cy="144245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461A0-B801-4BE1-B482-6AC3D008E682}">
      <dsp:nvSpPr>
        <dsp:cNvPr id="0" name=""/>
        <dsp:cNvSpPr/>
      </dsp:nvSpPr>
      <dsp:spPr>
        <a:xfrm>
          <a:off x="2220017" y="54728"/>
          <a:ext cx="1773953" cy="13414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A270-1F1E-4C58-B574-86E5DDFB867C}">
      <dsp:nvSpPr>
        <dsp:cNvPr id="0" name=""/>
        <dsp:cNvSpPr/>
      </dsp:nvSpPr>
      <dsp:spPr>
        <a:xfrm>
          <a:off x="3785045" y="162956"/>
          <a:ext cx="1125049" cy="112503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Muebles en blanco</a:t>
          </a:r>
          <a:endParaRPr lang="es-EC" sz="1200" kern="1200" dirty="0"/>
        </a:p>
      </dsp:txBody>
      <dsp:txXfrm>
        <a:off x="3949805" y="327713"/>
        <a:ext cx="795529" cy="795517"/>
      </dsp:txXfrm>
    </dsp:sp>
    <dsp:sp modelId="{6FF8369D-A9CC-4C59-920F-87C3C9E8BD8B}">
      <dsp:nvSpPr>
        <dsp:cNvPr id="0" name=""/>
        <dsp:cNvSpPr/>
      </dsp:nvSpPr>
      <dsp:spPr>
        <a:xfrm>
          <a:off x="4204172" y="1661796"/>
          <a:ext cx="286794" cy="28679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E714D-B6E5-4874-8876-BFEA57D20CE0}">
      <dsp:nvSpPr>
        <dsp:cNvPr id="0" name=""/>
        <dsp:cNvSpPr/>
      </dsp:nvSpPr>
      <dsp:spPr>
        <a:xfrm>
          <a:off x="3626329" y="2163686"/>
          <a:ext cx="1442480" cy="144245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AC8FC-66F1-440B-950E-017ED1091186}">
      <dsp:nvSpPr>
        <dsp:cNvPr id="0" name=""/>
        <dsp:cNvSpPr/>
      </dsp:nvSpPr>
      <dsp:spPr>
        <a:xfrm>
          <a:off x="4701169" y="2214171"/>
          <a:ext cx="1773953" cy="13414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475CB-5C01-43FD-9065-86E216CA6323}">
      <dsp:nvSpPr>
        <dsp:cNvPr id="0" name=""/>
        <dsp:cNvSpPr/>
      </dsp:nvSpPr>
      <dsp:spPr>
        <a:xfrm>
          <a:off x="3785045" y="2322399"/>
          <a:ext cx="1125049" cy="112503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Muebles semi-terminados</a:t>
          </a:r>
          <a:endParaRPr lang="es-EC" sz="1200" kern="1200" dirty="0"/>
        </a:p>
      </dsp:txBody>
      <dsp:txXfrm>
        <a:off x="3949805" y="2487156"/>
        <a:ext cx="795529" cy="795517"/>
      </dsp:txXfrm>
    </dsp:sp>
    <dsp:sp modelId="{39CA68C4-6E50-4151-9624-30E5C2E6A5DA}">
      <dsp:nvSpPr>
        <dsp:cNvPr id="0" name=""/>
        <dsp:cNvSpPr/>
      </dsp:nvSpPr>
      <dsp:spPr>
        <a:xfrm>
          <a:off x="4204172" y="3821239"/>
          <a:ext cx="286794" cy="28679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3C69B-1DF3-4AEB-903A-865F0F77CB03}">
      <dsp:nvSpPr>
        <dsp:cNvPr id="0" name=""/>
        <dsp:cNvSpPr/>
      </dsp:nvSpPr>
      <dsp:spPr>
        <a:xfrm>
          <a:off x="3626329" y="4323129"/>
          <a:ext cx="1442480" cy="144245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EFE4-04ED-4F3E-ACD9-7AF49391B121}">
      <dsp:nvSpPr>
        <dsp:cNvPr id="0" name=""/>
        <dsp:cNvSpPr/>
      </dsp:nvSpPr>
      <dsp:spPr>
        <a:xfrm>
          <a:off x="2220017" y="4373614"/>
          <a:ext cx="1773953" cy="134146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4E69A-C982-4634-B5AD-9F1DBCA777DC}">
      <dsp:nvSpPr>
        <dsp:cNvPr id="0" name=""/>
        <dsp:cNvSpPr/>
      </dsp:nvSpPr>
      <dsp:spPr>
        <a:xfrm>
          <a:off x="3785045" y="4481841"/>
          <a:ext cx="1125049" cy="112503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terminados</a:t>
          </a:r>
          <a:endParaRPr lang="es-EC" sz="1200" kern="1200" dirty="0"/>
        </a:p>
      </dsp:txBody>
      <dsp:txXfrm>
        <a:off x="3949805" y="4646598"/>
        <a:ext cx="795529" cy="795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360B-8301-4A58-910F-FBF34F2183B9}">
      <dsp:nvSpPr>
        <dsp:cNvPr id="0" name=""/>
        <dsp:cNvSpPr/>
      </dsp:nvSpPr>
      <dsp:spPr>
        <a:xfrm>
          <a:off x="3703179" y="5360604"/>
          <a:ext cx="88646" cy="88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2C15A-D503-4106-97F3-902849D2A45F}">
      <dsp:nvSpPr>
        <dsp:cNvPr id="0" name=""/>
        <dsp:cNvSpPr/>
      </dsp:nvSpPr>
      <dsp:spPr>
        <a:xfrm>
          <a:off x="3514540" y="5441486"/>
          <a:ext cx="88646" cy="8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8A85-1436-490B-B826-67447A5EF116}">
      <dsp:nvSpPr>
        <dsp:cNvPr id="0" name=""/>
        <dsp:cNvSpPr/>
      </dsp:nvSpPr>
      <dsp:spPr>
        <a:xfrm>
          <a:off x="3322354" y="5510362"/>
          <a:ext cx="88646" cy="886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84A97-769B-4A63-939D-04DE940F47DE}">
      <dsp:nvSpPr>
        <dsp:cNvPr id="0" name=""/>
        <dsp:cNvSpPr/>
      </dsp:nvSpPr>
      <dsp:spPr>
        <a:xfrm>
          <a:off x="3127332" y="5566600"/>
          <a:ext cx="88646" cy="8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9FDE-61A1-498A-A5FF-85E7E4C70E2C}">
      <dsp:nvSpPr>
        <dsp:cNvPr id="0" name=""/>
        <dsp:cNvSpPr/>
      </dsp:nvSpPr>
      <dsp:spPr>
        <a:xfrm>
          <a:off x="2930182" y="5610201"/>
          <a:ext cx="88646" cy="886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E9CD-31EE-477F-898A-397B24988075}">
      <dsp:nvSpPr>
        <dsp:cNvPr id="0" name=""/>
        <dsp:cNvSpPr/>
      </dsp:nvSpPr>
      <dsp:spPr>
        <a:xfrm>
          <a:off x="4774028" y="4602966"/>
          <a:ext cx="88646" cy="88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1E2CB-DEF5-413A-AC4C-58F68F17D6EA}">
      <dsp:nvSpPr>
        <dsp:cNvPr id="0" name=""/>
        <dsp:cNvSpPr/>
      </dsp:nvSpPr>
      <dsp:spPr>
        <a:xfrm>
          <a:off x="4616592" y="4753356"/>
          <a:ext cx="88646" cy="8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17AC2-5813-4D70-98F4-F5E1A3E00F17}">
      <dsp:nvSpPr>
        <dsp:cNvPr id="0" name=""/>
        <dsp:cNvSpPr/>
      </dsp:nvSpPr>
      <dsp:spPr>
        <a:xfrm>
          <a:off x="5457670" y="3710104"/>
          <a:ext cx="88646" cy="886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CB3BA-3244-4F52-9F2C-7BD42EE9A002}">
      <dsp:nvSpPr>
        <dsp:cNvPr id="0" name=""/>
        <dsp:cNvSpPr/>
      </dsp:nvSpPr>
      <dsp:spPr>
        <a:xfrm>
          <a:off x="5920759" y="2654213"/>
          <a:ext cx="88646" cy="8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FBC65-FE9F-4FBC-99B3-E69F223C4C6F}">
      <dsp:nvSpPr>
        <dsp:cNvPr id="0" name=""/>
        <dsp:cNvSpPr/>
      </dsp:nvSpPr>
      <dsp:spPr>
        <a:xfrm>
          <a:off x="6141311" y="1554723"/>
          <a:ext cx="88646" cy="886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347E-5B42-4FB0-82A2-33B5F72EC412}">
      <dsp:nvSpPr>
        <dsp:cNvPr id="0" name=""/>
        <dsp:cNvSpPr/>
      </dsp:nvSpPr>
      <dsp:spPr>
        <a:xfrm>
          <a:off x="5949126" y="247971"/>
          <a:ext cx="88646" cy="88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A69F3-A3CC-43EB-922D-24223E8EC78C}">
      <dsp:nvSpPr>
        <dsp:cNvPr id="0" name=""/>
        <dsp:cNvSpPr/>
      </dsp:nvSpPr>
      <dsp:spPr>
        <a:xfrm>
          <a:off x="6080322" y="142446"/>
          <a:ext cx="88646" cy="8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28288-6520-47AC-8BE4-17379D67C661}">
      <dsp:nvSpPr>
        <dsp:cNvPr id="0" name=""/>
        <dsp:cNvSpPr/>
      </dsp:nvSpPr>
      <dsp:spPr>
        <a:xfrm>
          <a:off x="6212228" y="36920"/>
          <a:ext cx="88646" cy="886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1178C-B7CC-445E-8537-3970A3D6CD79}">
      <dsp:nvSpPr>
        <dsp:cNvPr id="0" name=""/>
        <dsp:cNvSpPr/>
      </dsp:nvSpPr>
      <dsp:spPr>
        <a:xfrm>
          <a:off x="6343425" y="142446"/>
          <a:ext cx="88646" cy="8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0E3B7-5AD8-4A03-AF2D-71CD7008403F}">
      <dsp:nvSpPr>
        <dsp:cNvPr id="0" name=""/>
        <dsp:cNvSpPr/>
      </dsp:nvSpPr>
      <dsp:spPr>
        <a:xfrm>
          <a:off x="6474622" y="247971"/>
          <a:ext cx="88646" cy="886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45B4D-181C-4C20-A9E8-05B9CCFCDF16}">
      <dsp:nvSpPr>
        <dsp:cNvPr id="0" name=""/>
        <dsp:cNvSpPr/>
      </dsp:nvSpPr>
      <dsp:spPr>
        <a:xfrm>
          <a:off x="6212228" y="259345"/>
          <a:ext cx="88646" cy="88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3BB1A-A0A3-4532-A0DC-E1D3A430930B}">
      <dsp:nvSpPr>
        <dsp:cNvPr id="0" name=""/>
        <dsp:cNvSpPr/>
      </dsp:nvSpPr>
      <dsp:spPr>
        <a:xfrm>
          <a:off x="6212228" y="481771"/>
          <a:ext cx="88646" cy="886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9487-C7FB-4B57-8B70-FE6BACC2F54C}">
      <dsp:nvSpPr>
        <dsp:cNvPr id="0" name=""/>
        <dsp:cNvSpPr/>
      </dsp:nvSpPr>
      <dsp:spPr>
        <a:xfrm>
          <a:off x="2538872" y="5769528"/>
          <a:ext cx="3256049" cy="512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Los recursos tecnológicos </a:t>
          </a:r>
          <a:endParaRPr lang="es-EC" sz="1400" kern="1200">
            <a:solidFill>
              <a:schemeClr val="tx1"/>
            </a:solidFill>
          </a:endParaRPr>
        </a:p>
      </dsp:txBody>
      <dsp:txXfrm>
        <a:off x="2563888" y="5794544"/>
        <a:ext cx="3206017" cy="462431"/>
      </dsp:txXfrm>
    </dsp:sp>
    <dsp:sp modelId="{FE470961-522B-406A-A102-B05D2BCEB6EC}">
      <dsp:nvSpPr>
        <dsp:cNvPr id="0" name=""/>
        <dsp:cNvSpPr/>
      </dsp:nvSpPr>
      <dsp:spPr>
        <a:xfrm>
          <a:off x="1158897" y="5109817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19C67-9E90-4435-B54B-29728A3C22C0}">
      <dsp:nvSpPr>
        <dsp:cNvPr id="0" name=""/>
        <dsp:cNvSpPr/>
      </dsp:nvSpPr>
      <dsp:spPr>
        <a:xfrm>
          <a:off x="4372081" y="5159753"/>
          <a:ext cx="3256049" cy="5124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Innovación en maquinaria </a:t>
          </a:r>
          <a:endParaRPr lang="es-EC" sz="140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397097" y="5184769"/>
        <a:ext cx="3206017" cy="462431"/>
      </dsp:txXfrm>
    </dsp:sp>
    <dsp:sp modelId="{8C7ABD92-21B4-4FD1-9CEA-7CFFDD644B4D}">
      <dsp:nvSpPr>
        <dsp:cNvPr id="0" name=""/>
        <dsp:cNvSpPr/>
      </dsp:nvSpPr>
      <dsp:spPr>
        <a:xfrm>
          <a:off x="2992106" y="4500041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F648A-61D7-455B-89F9-C2407369D217}">
      <dsp:nvSpPr>
        <dsp:cNvPr id="0" name=""/>
        <dsp:cNvSpPr/>
      </dsp:nvSpPr>
      <dsp:spPr>
        <a:xfrm>
          <a:off x="5276275" y="4246670"/>
          <a:ext cx="3256049" cy="5124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Implantación de procesos</a:t>
          </a:r>
          <a:r>
            <a:rPr lang="es-EC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administrativos y ventas</a:t>
          </a:r>
          <a:endParaRPr lang="es-EC" sz="140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301291" y="4271686"/>
        <a:ext cx="3206017" cy="462431"/>
      </dsp:txXfrm>
    </dsp:sp>
    <dsp:sp modelId="{BF56696A-6CE1-4C6C-9D0D-F450DC5BA452}">
      <dsp:nvSpPr>
        <dsp:cNvPr id="0" name=""/>
        <dsp:cNvSpPr/>
      </dsp:nvSpPr>
      <dsp:spPr>
        <a:xfrm>
          <a:off x="3896300" y="3586959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81A4-BBB1-4BA3-8456-33A3115EDAE8}">
      <dsp:nvSpPr>
        <dsp:cNvPr id="0" name=""/>
        <dsp:cNvSpPr/>
      </dsp:nvSpPr>
      <dsp:spPr>
        <a:xfrm>
          <a:off x="5821628" y="3247018"/>
          <a:ext cx="3256049" cy="5124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Capacitación en temas tributarios, contables, administrativos y ventas</a:t>
          </a:r>
          <a:endParaRPr lang="es-EC" sz="140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46644" y="3272034"/>
        <a:ext cx="3206017" cy="462431"/>
      </dsp:txXfrm>
    </dsp:sp>
    <dsp:sp modelId="{C2CC0F67-82C0-4423-9B7A-923BC4079122}">
      <dsp:nvSpPr>
        <dsp:cNvPr id="0" name=""/>
        <dsp:cNvSpPr/>
      </dsp:nvSpPr>
      <dsp:spPr>
        <a:xfrm>
          <a:off x="4441653" y="2587307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9390A-DE97-419A-B449-E47151BB6E3B}">
      <dsp:nvSpPr>
        <dsp:cNvPr id="0" name=""/>
        <dsp:cNvSpPr/>
      </dsp:nvSpPr>
      <dsp:spPr>
        <a:xfrm>
          <a:off x="6173377" y="2170276"/>
          <a:ext cx="3256049" cy="51246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Formatos de control para el uso de materiales</a:t>
          </a:r>
          <a:endParaRPr lang="es-EC" sz="140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198393" y="2195292"/>
        <a:ext cx="3206017" cy="462431"/>
      </dsp:txXfrm>
    </dsp:sp>
    <dsp:sp modelId="{6AA8CA63-F1CE-4B95-9F79-FCC3EFB618CC}">
      <dsp:nvSpPr>
        <dsp:cNvPr id="0" name=""/>
        <dsp:cNvSpPr/>
      </dsp:nvSpPr>
      <dsp:spPr>
        <a:xfrm>
          <a:off x="4793402" y="1510564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D267A-1530-466D-8418-CD684479F35E}">
      <dsp:nvSpPr>
        <dsp:cNvPr id="0" name=""/>
        <dsp:cNvSpPr/>
      </dsp:nvSpPr>
      <dsp:spPr>
        <a:xfrm>
          <a:off x="6364853" y="1111226"/>
          <a:ext cx="3256049" cy="512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Fortalecimiento de las asociaciones</a:t>
          </a:r>
          <a:endParaRPr lang="es-EC" sz="140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89869" y="1136242"/>
        <a:ext cx="3206017" cy="462431"/>
      </dsp:txXfrm>
    </dsp:sp>
    <dsp:sp modelId="{4F38DEA8-D15B-492B-8913-DA3A65A33129}">
      <dsp:nvSpPr>
        <dsp:cNvPr id="0" name=""/>
        <dsp:cNvSpPr/>
      </dsp:nvSpPr>
      <dsp:spPr>
        <a:xfrm>
          <a:off x="4984878" y="451514"/>
          <a:ext cx="1247459" cy="102817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65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6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12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25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23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713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423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26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0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3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75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63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64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845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56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378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18EB-00B8-408C-BE34-6FF7A86B87FD}" type="datetimeFigureOut">
              <a:rPr lang="es-EC" smtClean="0"/>
              <a:t>11/7/2018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EC1B9A-2DE4-4938-B3B1-F743273047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16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abulaci&#243;n%20datos%20encuesta.xls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atos%20financieros%20Huambal&#243;.xls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Calculo%20de%20costos%20propuesta.xls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4470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332705" y="-2148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0"/>
            <a:ext cx="6529589" cy="140379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3730" y="1225689"/>
            <a:ext cx="1088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CONTABILIDAD Y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AUDITORIA</a:t>
            </a:r>
          </a:p>
          <a:p>
            <a:pPr algn="ctr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DEL TÍTULO DE CONTADOR PÚBLICO AUTORIZADO (CPA)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 DEL SISTEMA DE PRECIOS EN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COMPORTAMIENTO DE LOS RESULTADOS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EMPRESAS ARTESANALES DE FABRICACIÓN DE MUEBLES DE MADERA EN LA PARROQUIA HUAMBALÓ”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TUL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TIPANTUÑA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LILIANA MERCEDES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ECO. SORIA RODRÍGUEZ, GALO ANÍBAL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UNIVERSO, POBLACIÓN Y MUESTRA</a:t>
            </a:r>
            <a:endParaRPr lang="es-EC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7278696"/>
              </p:ext>
            </p:extLst>
          </p:nvPr>
        </p:nvGraphicFramePr>
        <p:xfrm>
          <a:off x="157480" y="962269"/>
          <a:ext cx="88265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5692140" y="1463040"/>
            <a:ext cx="2217420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5730240" y="3147060"/>
            <a:ext cx="2217420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5250180" y="4831080"/>
            <a:ext cx="2217420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7947660" y="1623060"/>
            <a:ext cx="4244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 smtClean="0"/>
              <a:t>110 Contribuyentes registrados SRI </a:t>
            </a:r>
            <a:endParaRPr lang="es-EC" sz="2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47660" y="3240715"/>
            <a:ext cx="4244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 smtClean="0"/>
              <a:t>45 artesanos calificados JNDA</a:t>
            </a:r>
            <a:endParaRPr lang="es-EC" sz="2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620000" y="5063523"/>
            <a:ext cx="4061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000" b="1" dirty="0" smtClean="0"/>
              <a:t>18 </a:t>
            </a:r>
            <a:r>
              <a:rPr lang="es-EC" sz="2200" dirty="0" smtClean="0"/>
              <a:t>talleres artesanales de fabricación de muebles de madera para el hogar calificados JNDA</a:t>
            </a:r>
            <a:endParaRPr lang="es-EC" sz="2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739396" y="6526548"/>
            <a:ext cx="2059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Fuente: SRI, CENARHU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879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TECNICA DE RECOLECCION DE D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4" y="647114"/>
            <a:ext cx="9025493" cy="62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713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TÉCNICA E INSTRUMENTOS DE RECOLECCIÓN DE DATOS</a:t>
            </a:r>
            <a:endParaRPr lang="es-EC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6157122"/>
              </p:ext>
            </p:extLst>
          </p:nvPr>
        </p:nvGraphicFramePr>
        <p:xfrm>
          <a:off x="498334" y="726635"/>
          <a:ext cx="11693666" cy="612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790464" y="103220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Encuesta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62406" y="1607542"/>
            <a:ext cx="245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Lista de recolección de información financiera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65409" y="1441966"/>
            <a:ext cx="30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Declaraciones de impuestos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323037" y="2743378"/>
            <a:ext cx="280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Documentos internos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89683" y="5914459"/>
            <a:ext cx="397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Check list para recolección de información financiera</a:t>
            </a:r>
            <a:endParaRPr lang="es-EC" dirty="0"/>
          </a:p>
        </p:txBody>
      </p:sp>
      <p:sp>
        <p:nvSpPr>
          <p:cNvPr id="6" name="Almacenamiento de acceso secuencial 5">
            <a:hlinkClick r:id="rId8" action="ppaction://hlinkfile"/>
          </p:cNvPr>
          <p:cNvSpPr/>
          <p:nvPr/>
        </p:nvSpPr>
        <p:spPr>
          <a:xfrm>
            <a:off x="642613" y="4913194"/>
            <a:ext cx="3410226" cy="100126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100">
                <a:solidFill>
                  <a:schemeClr val="tx1"/>
                </a:solidFill>
              </a:rPr>
              <a:t>Cuestionario de veinte preguntas aplicada a los artesanos fabricantes de muebles de madera en Huambaló 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23456" y="271925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Entrevista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54889" y="6216795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Dicotómicas </a:t>
            </a:r>
            <a:endParaRPr lang="es-EC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252073" y="6406901"/>
            <a:ext cx="203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Escala de Likert</a:t>
            </a:r>
            <a:endParaRPr lang="es-EC" sz="1400" dirty="0"/>
          </a:p>
        </p:txBody>
      </p:sp>
      <p:sp>
        <p:nvSpPr>
          <p:cNvPr id="8" name="Flecha abajo 7"/>
          <p:cNvSpPr/>
          <p:nvPr/>
        </p:nvSpPr>
        <p:spPr>
          <a:xfrm>
            <a:off x="2756652" y="5914459"/>
            <a:ext cx="429844" cy="492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bajo 19"/>
          <p:cNvSpPr/>
          <p:nvPr/>
        </p:nvSpPr>
        <p:spPr>
          <a:xfrm>
            <a:off x="1121338" y="5858645"/>
            <a:ext cx="363282" cy="438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8418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67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MATRIZ DE OPERACIONALIZACIÓN DE VARIABLES </a:t>
            </a:r>
            <a:endParaRPr lang="es-EC" sz="20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87779"/>
              </p:ext>
            </p:extLst>
          </p:nvPr>
        </p:nvGraphicFramePr>
        <p:xfrm>
          <a:off x="105005" y="647113"/>
          <a:ext cx="11988257" cy="6075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8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Categorías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Variables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Ítems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indicadores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Tipo de información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Técnicas e instrumentos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08">
                <a:tc rowSpan="9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Mecanismos </a:t>
                      </a:r>
                      <a:r>
                        <a:rPr lang="es-EC" sz="1400" dirty="0">
                          <a:effectLst/>
                        </a:rPr>
                        <a:t>de fijación de </a:t>
                      </a:r>
                      <a:r>
                        <a:rPr lang="es-EC" sz="1400" dirty="0" smtClean="0">
                          <a:effectLst/>
                        </a:rPr>
                        <a:t>precios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1.1</a:t>
                      </a:r>
                      <a:r>
                        <a:rPr lang="es-EC" sz="1000" dirty="0">
                          <a:effectLst/>
                        </a:rPr>
                        <a:t>. Estrategias de fijación de precios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1.1.1. Orientados a los resultados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¿Para fijar el precio de los muebles, establece un porcentaje de utilidad?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1.1.2. Orientados a las ventas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¿Cuantos juegos de muebles vende en promedio mensual?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5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1.1.3. Orientados a la situación actual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¿Qué tan importante es el precio de la competencia para fijar el precio de sus productos?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0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1.2. Factores externos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1.3.1. Clientes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¿De qué localidades son sus clientes?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1.3.1. Competencia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Como considera la competencia en el sector?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0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1.3.2.  Proveedores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¿Cuál es un factor que determina la selección de un proveedor?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3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1.3. Factores internos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1.2.1. Políticas y estrategias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¿Tienen establecido políticas o estrategias para la determinación del precio de los productos?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8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1.2.2. Volúmenes de producción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¿Establece cantidades mensuales de producción de muebles?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Encuesta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02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1.3.3 Costos de producción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¿Con que frecuencia realiza un cálculo del  costo de sus productos?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Primaria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Encuesta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4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67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MATRIZ DE OPERACIONALIZACIÓN DE VARIABLES </a:t>
            </a:r>
            <a:endParaRPr lang="es-EC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53620"/>
              </p:ext>
            </p:extLst>
          </p:nvPr>
        </p:nvGraphicFramePr>
        <p:xfrm>
          <a:off x="642612" y="697171"/>
          <a:ext cx="11154437" cy="614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Categorías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Variables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Ítems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indicadores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 de información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Técnicas e instrumentos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277">
                <a:tc row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Mecanismos de Comercialización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 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2.1. Producto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2.1.1. Tipo de producto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¿Cuáles son los productos que más comercializa?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2.1.2</a:t>
                      </a:r>
                      <a:r>
                        <a:rPr lang="es-EC" sz="1100" dirty="0">
                          <a:effectLst/>
                        </a:rPr>
                        <a:t>. Factores de diferenciación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¿Cuál es un factor diferenciador de sus productos?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¿Cuáles son las formas de pago que ofrece a sus clientes?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9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r>
                        <a:rPr lang="es-EC" sz="1100" dirty="0" smtClean="0">
                          <a:effectLst/>
                        </a:rPr>
                        <a:t>2.2</a:t>
                      </a:r>
                      <a:r>
                        <a:rPr lang="es-EC" sz="1100" dirty="0">
                          <a:effectLst/>
                        </a:rPr>
                        <a:t>. Canal de distribución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2.2.1.Canal de distribución directo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¿Su fábrica cuenta con sala de exhibición para la venta al consumidor final?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2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2.2.2. Canal de distribución indirecto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¿De los siguientes, cuál es su principal comprador?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5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2.2.3. Alternativas cooperadas de distribución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¿Considera que ha tenido éxito a asociación de artesanos en Huambaló?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Encuesta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1" marR="379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37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67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MATRIZ DE OPERACIONALIZACIÓN DE VARIABLES </a:t>
            </a:r>
            <a:endParaRPr lang="es-EC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908990"/>
                  </p:ext>
                </p:extLst>
              </p:nvPr>
            </p:nvGraphicFramePr>
            <p:xfrm>
              <a:off x="45361" y="460715"/>
              <a:ext cx="12146639" cy="64978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0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193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245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712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666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43385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2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Categorías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Variables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Ítems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indicadores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Tipo de información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Técnicas e instrumentos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464">
                    <a:tc rowSpan="13"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Resultados financieros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5.1 </a:t>
                          </a:r>
                          <a:r>
                            <a:rPr lang="es-EC" sz="1000" dirty="0">
                              <a:effectLst/>
                            </a:rPr>
                            <a:t>Ingresos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5.1.1 Ingresos operacionales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Ventas mensuales por producto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Análisis de </a:t>
                          </a:r>
                          <a:r>
                            <a:rPr lang="es-EC" sz="1000" dirty="0" smtClean="0">
                              <a:effectLst/>
                            </a:rPr>
                            <a:t>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4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5.1.2 Ingresos no operacionales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¿La fábrica tiene otros ingresos derivados del negocio?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8056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5.2 </a:t>
                          </a:r>
                          <a:r>
                            <a:rPr lang="es-EC" sz="1000" dirty="0">
                              <a:effectLst/>
                            </a:rPr>
                            <a:t>Costos de producción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5.2.1 Materia Prima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Asignación del costo para materia prima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Análisis de 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4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5.2.2 Mano de obra directa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¿Cuál es el valor de mano de obra?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Encuesta,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3503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5.2.3 Costos Indirectos de Fabricación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Asignación de CIF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Análisis de 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 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5367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5.3 </a:t>
                          </a:r>
                          <a:r>
                            <a:rPr lang="es-EC" sz="1000" dirty="0">
                              <a:effectLst/>
                            </a:rPr>
                            <a:t>Otros costos operacionales y de financiamiento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5.3.1 Gastos administrativos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¿Cuenta con personal administrativo y financiero para generar información?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4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5.3.2 Gastos de venta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¿Con qué frecuencia realiza publicidad de sus productos?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Encuesta,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4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5.3.3 Gastos financieros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¿Mantiene créditos con instituciones financieras?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5.4 </a:t>
                          </a:r>
                          <a:r>
                            <a:rPr lang="es-EC" sz="1000" dirty="0">
                              <a:effectLst/>
                            </a:rPr>
                            <a:t>Márgenes e índices de rentabilidad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5.4.1 Margen bruto 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𝑀𝐵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𝑣𝑒𝑛𝑡𝑎𝑠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𝑐𝑜𝑠𝑡𝑜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𝑣𝑒𝑛𝑡𝑎</m:t>
                                    </m:r>
                                  </m:num>
                                  <m:den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𝑣𝑒𝑛𝑡𝑎𝑠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5.4.2 Margen operacional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𝑀𝑂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𝑢𝑡𝑖𝑙𝑖𝑑𝑎𝑑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𝑜𝑝𝑒𝑟𝑎𝑐𝑖𝑜𝑛𝑎𝑙</m:t>
                                    </m:r>
                                  </m:num>
                                  <m:den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𝑣𝑒𝑛𝑡𝑎𝑠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5.4.3 Margen Neto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𝑢𝑡𝑖𝑙𝑖𝑑𝑎𝑑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𝑛𝑒𝑡𝑎</m:t>
                                    </m:r>
                                  </m:num>
                                  <m:den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𝑣𝑒𝑛𝑡𝑎𝑠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Secundaria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724691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5.4.4 Rentabilidad operacional sobre el patrimonio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𝑢𝑡𝑖𝑙𝑖𝑑𝑎𝑑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𝑛𝑒𝑡𝑎</m:t>
                                    </m:r>
                                  </m:num>
                                  <m:den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𝑝𝑎𝑡𝑟𝑖𝑚𝑜𝑛𝑖𝑜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rentabilidad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46838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5.4.5 Rentabilidad financiera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  <m:r>
                                  <a:rPr lang="es-EC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𝑢𝑡𝑖𝑙𝑖𝑑𝑎𝑑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𝑛𝑒𝑡𝑎</m:t>
                                    </m:r>
                                  </m:num>
                                  <m:den>
                                    <m:r>
                                      <a:rPr lang="es-EC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𝑎𝑐𝑡𝑖𝑣𝑜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rentabilidad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908990"/>
                  </p:ext>
                </p:extLst>
              </p:nvPr>
            </p:nvGraphicFramePr>
            <p:xfrm>
              <a:off x="45361" y="460715"/>
              <a:ext cx="12146639" cy="64978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0926"/>
                    <a:gridCol w="1419367"/>
                    <a:gridCol w="2224585"/>
                    <a:gridCol w="3671248"/>
                    <a:gridCol w="1446662"/>
                    <a:gridCol w="2433851"/>
                  </a:tblGrid>
                  <a:tr h="422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Categorías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Variables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Ítems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indicadores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Tipo de información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Técnicas e instrumentos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14464">
                    <a:tc rowSpan="13"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Resultados financieros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5.1 </a:t>
                          </a:r>
                          <a:r>
                            <a:rPr lang="es-EC" sz="1000" dirty="0">
                              <a:effectLst/>
                            </a:rPr>
                            <a:t>Ingresos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5.1.1 Ingresos operacionales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Ventas mensuales por producto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Análisis de </a:t>
                          </a:r>
                          <a:r>
                            <a:rPr lang="es-EC" sz="1000" dirty="0" smtClean="0">
                              <a:effectLst/>
                            </a:rPr>
                            <a:t>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5.1.2 Ingresos no operacionales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¿La fábrica tiene otros ingresos derivados del negocio?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68056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5.2 </a:t>
                          </a:r>
                          <a:r>
                            <a:rPr lang="es-EC" sz="1000" dirty="0">
                              <a:effectLst/>
                            </a:rPr>
                            <a:t>Costos de producción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5.2.1 Materia Prima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Asignación del costo para materia prima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Análisis de 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5.2.2 Mano de obra directa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¿Cuál es el valor de mano de obra?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Encuesta,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43503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5.2.3 Costos Indirectos de Fabricación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Asignación de CIF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Secundaria/ primaria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Análisis de Registros,</a:t>
                          </a:r>
                          <a:r>
                            <a:rPr lang="es-EC" sz="1000" baseline="0" dirty="0" smtClean="0">
                              <a:effectLst/>
                            </a:rPr>
                            <a:t> lista de recolección 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60960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5.3 </a:t>
                          </a:r>
                          <a:r>
                            <a:rPr lang="es-EC" sz="1000" dirty="0">
                              <a:effectLst/>
                            </a:rPr>
                            <a:t>Otros costos operacionales y de financiamiento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5.3.1 Gastos administrativos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¿Cuenta con personal administrativo y financiero para generar información?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5.3.2 Gastos de venta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¿Con qué frecuencia realiza publicidad de sus productos?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Primaria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Encuesta, lista de recolección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5.3.3 Gastos financieros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¿Mantiene créditos con instituciones financieras?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Encuesta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000" dirty="0" smtClean="0">
                              <a:effectLst/>
                            </a:rPr>
                            <a:t>5.4 </a:t>
                          </a:r>
                          <a:r>
                            <a:rPr lang="es-EC" sz="1000" dirty="0">
                              <a:effectLst/>
                            </a:rPr>
                            <a:t>Márgenes e índices de rentabilidad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5.4.1 Margen bruto 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3936" marR="3936" marT="0" marB="0">
                        <a:blipFill rotWithShape="0">
                          <a:blip r:embed="rId2"/>
                          <a:stretch>
                            <a:fillRect l="-125415" t="-962500" r="-106645" b="-84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5.4.2 Margen operacional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3936" marR="3936" marT="0" marB="0">
                        <a:blipFill rotWithShape="0">
                          <a:blip r:embed="rId2"/>
                          <a:stretch>
                            <a:fillRect l="-125415" t="-1043860" r="-106645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34234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5.4.3 Margen Neto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3936" marR="3936" marT="0" marB="0">
                        <a:blipFill rotWithShape="0">
                          <a:blip r:embed="rId2"/>
                          <a:stretch>
                            <a:fillRect l="-125415" t="-1164286" r="-106645" b="-64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Secundaria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márgenes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724691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5.4.4 Rentabilidad operacional sobre el patrimonio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3936" marR="3936" marT="0" marB="0">
                        <a:blipFill rotWithShape="0">
                          <a:blip r:embed="rId2"/>
                          <a:stretch>
                            <a:fillRect l="-125415" t="-594958" r="-106645" b="-20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rentabilidad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  <a:tr h="146838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5.4.5 Rentabilidad financiera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3936" marR="3936" marT="0" marB="0">
                        <a:blipFill rotWithShape="0">
                          <a:blip r:embed="rId2"/>
                          <a:stretch>
                            <a:fillRect l="-125415" t="-343154" r="-106645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>
                              <a:effectLst/>
                            </a:rPr>
                            <a:t>Secundaria</a:t>
                          </a:r>
                          <a:endParaRPr lang="es-EC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Cálculo de rentabilidad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endParaRPr lang="es-EC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936" marR="3936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67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37375" y="902481"/>
            <a:ext cx="6746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CAPÍTULO III</a:t>
            </a:r>
          </a:p>
          <a:p>
            <a:pPr algn="ctr"/>
            <a:r>
              <a:rPr lang="es-EC" sz="3200" b="1" dirty="0" smtClean="0"/>
              <a:t>ANÁLISIS DE RESULTADOS </a:t>
            </a:r>
            <a:endParaRPr lang="es-EC" sz="3200" b="1" dirty="0"/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74" y="2333539"/>
            <a:ext cx="4966156" cy="29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1: MECANISMOS DE FIJACIÓN DE PRECIOS</a:t>
            </a:r>
          </a:p>
          <a:p>
            <a:r>
              <a:rPr lang="es-EC" dirty="0" smtClean="0"/>
              <a:t>VARIABLE 1.1: ESTRATEGIAS DE FIJACIÓN DE PRECIOS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74069"/>
              </p:ext>
            </p:extLst>
          </p:nvPr>
        </p:nvGraphicFramePr>
        <p:xfrm>
          <a:off x="642611" y="961169"/>
          <a:ext cx="6459937" cy="407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686">
                <a:tc rowSpan="3"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siempre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casi siempre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Nunca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31 en adelante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21 a 30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 a 20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menos de 10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Muy importante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Importante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Poco importante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Nada importante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37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Obj. Orientados a los resultados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u="sng" dirty="0">
                          <a:effectLst/>
                        </a:rPr>
                        <a:t>56%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37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Obj. Orientados a las ventas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u="sng">
                          <a:effectLst/>
                        </a:rPr>
                        <a:t>72%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4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Obj. Orientados a la situación actual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u="sng">
                          <a:effectLst/>
                        </a:rPr>
                        <a:t>78%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608902258"/>
              </p:ext>
            </p:extLst>
          </p:nvPr>
        </p:nvGraphicFramePr>
        <p:xfrm>
          <a:off x="7446335" y="961167"/>
          <a:ext cx="4572000" cy="32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06809" y="4990877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En base a la competencia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8583648" y="5443496"/>
            <a:ext cx="360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Fijación precio = al precio de la competencia o bajo el precio de la competencia</a:t>
            </a:r>
            <a:endParaRPr lang="es-EC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3850" y="5334360"/>
            <a:ext cx="708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Del 70% al 80% población involucrada en la producción y comercialización de muebles</a:t>
            </a:r>
            <a:endParaRPr lang="es-EC" sz="1400" dirty="0"/>
          </a:p>
        </p:txBody>
      </p:sp>
      <p:cxnSp>
        <p:nvCxnSpPr>
          <p:cNvPr id="10" name="Conector angular 9"/>
          <p:cNvCxnSpPr>
            <a:stCxn id="3" idx="3"/>
            <a:endCxn id="13" idx="0"/>
          </p:cNvCxnSpPr>
          <p:nvPr/>
        </p:nvCxnSpPr>
        <p:spPr>
          <a:xfrm>
            <a:off x="3628415" y="5175543"/>
            <a:ext cx="725828" cy="15881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06809" y="581282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No realizar un cálculo de costos de producción</a:t>
            </a:r>
            <a:endParaRPr lang="es-EC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872579" y="647442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La utilizad esperada es del 20% neto en promedio</a:t>
            </a:r>
            <a:endParaRPr lang="es-EC" sz="1400" dirty="0"/>
          </a:p>
        </p:txBody>
      </p:sp>
      <p:cxnSp>
        <p:nvCxnSpPr>
          <p:cNvPr id="15" name="Conector angular 14"/>
          <p:cNvCxnSpPr>
            <a:stCxn id="13" idx="2"/>
            <a:endCxn id="16" idx="0"/>
          </p:cNvCxnSpPr>
          <p:nvPr/>
        </p:nvCxnSpPr>
        <p:spPr>
          <a:xfrm rot="5400000">
            <a:off x="3478704" y="4937288"/>
            <a:ext cx="170691" cy="1580389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derecha 16">
            <a:hlinkClick r:id="rId3" action="ppaction://hlinkfile"/>
          </p:cNvPr>
          <p:cNvSpPr/>
          <p:nvPr/>
        </p:nvSpPr>
        <p:spPr>
          <a:xfrm>
            <a:off x="5611809" y="5865757"/>
            <a:ext cx="1714275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7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1: MECANISMOS DE FIJACIÓN DE PRECIOS</a:t>
            </a:r>
          </a:p>
          <a:p>
            <a:r>
              <a:rPr lang="es-EC" dirty="0" smtClean="0"/>
              <a:t>VARIABLE 1.2: FACTORES EXTERNOS 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100"/>
              </p:ext>
            </p:extLst>
          </p:nvPr>
        </p:nvGraphicFramePr>
        <p:xfrm>
          <a:off x="841215" y="1068521"/>
          <a:ext cx="3350895" cy="1596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8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Alternativa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f. relativa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Quito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Guayaquil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Ambato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Cuenca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29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71693"/>
              </p:ext>
            </p:extLst>
          </p:nvPr>
        </p:nvGraphicFramePr>
        <p:xfrm>
          <a:off x="829905" y="2873750"/>
          <a:ext cx="3789045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Alternativa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f.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Relativa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Muy importante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Importante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71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Poco importante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6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Nada importante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56094"/>
              </p:ext>
            </p:extLst>
          </p:nvPr>
        </p:nvGraphicFramePr>
        <p:xfrm>
          <a:off x="843774" y="4914259"/>
          <a:ext cx="4499422" cy="1846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Alternativa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f.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Relativa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La cercanía del proveedor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La calidad de insumos y materia prima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Las facilidades de pago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3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La atención oportuna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63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41216" y="821334"/>
            <a:ext cx="3387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Pregunta 4. ¿De qué localidades son sus clientes?</a:t>
            </a:r>
            <a:endParaRPr lang="es-EC" sz="1200" dirty="0"/>
          </a:p>
        </p:txBody>
      </p:sp>
      <p:sp>
        <p:nvSpPr>
          <p:cNvPr id="8" name="Rectángulo 7"/>
          <p:cNvSpPr/>
          <p:nvPr/>
        </p:nvSpPr>
        <p:spPr>
          <a:xfrm>
            <a:off x="800232" y="2617121"/>
            <a:ext cx="4033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Pregunta 5. </a:t>
            </a:r>
            <a:r>
              <a:rPr lang="es-EC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¿Cómo 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considera la competencia en el sector?</a:t>
            </a:r>
            <a:endParaRPr lang="es-EC" sz="1200" dirty="0"/>
          </a:p>
        </p:txBody>
      </p:sp>
      <p:sp>
        <p:nvSpPr>
          <p:cNvPr id="10" name="Rectángulo 9"/>
          <p:cNvSpPr/>
          <p:nvPr/>
        </p:nvSpPr>
        <p:spPr>
          <a:xfrm>
            <a:off x="633039" y="4665704"/>
            <a:ext cx="5224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Pregunta 6. ¿Cuál es un factor que determina la selección de un proveedor?</a:t>
            </a:r>
            <a:endParaRPr lang="es-EC" sz="1200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105875" y="159355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CLIENTES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143609" y="354729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COMPETENCIA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-152020" y="5489961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PROVEEDORES</a:t>
            </a:r>
            <a:endParaRPr lang="es-EC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614203" y="1061327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Principal en Quito y Cuenca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525128" y="1498355"/>
            <a:ext cx="4261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Son clientes que dependen de otros clientes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525128" y="1977555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Fidelización </a:t>
            </a:r>
          </a:p>
        </p:txBody>
      </p:sp>
      <p:sp>
        <p:nvSpPr>
          <p:cNvPr id="34" name="Abrir llave 33"/>
          <p:cNvSpPr/>
          <p:nvPr/>
        </p:nvSpPr>
        <p:spPr>
          <a:xfrm>
            <a:off x="6428097" y="1498355"/>
            <a:ext cx="97032" cy="8177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6" name="Conector angular 35"/>
          <p:cNvCxnSpPr>
            <a:stCxn id="29" idx="2"/>
            <a:endCxn id="34" idx="1"/>
          </p:cNvCxnSpPr>
          <p:nvPr/>
        </p:nvCxnSpPr>
        <p:spPr>
          <a:xfrm rot="16200000" flipH="1">
            <a:off x="5950034" y="1429168"/>
            <a:ext cx="507351" cy="448776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5340638" y="2956983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La competencia es significativa e importante</a:t>
            </a:r>
            <a:endParaRPr lang="es-EC" sz="16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521884" y="4948572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La calidad de los insumos y materia prima</a:t>
            </a:r>
            <a:endParaRPr lang="es-EC" sz="16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881117" y="5522512"/>
            <a:ext cx="528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Los productos son comercializados en grandes ciudades</a:t>
            </a:r>
            <a:endParaRPr lang="es-EC" sz="16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5627246" y="6306972"/>
            <a:ext cx="4791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Las facilidades de pago permite el financiamiento</a:t>
            </a:r>
            <a:endParaRPr lang="es-EC" sz="16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895179" y="5914742"/>
            <a:ext cx="2319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Clientes exigen calidad</a:t>
            </a:r>
            <a:endParaRPr lang="es-EC" sz="1600" dirty="0"/>
          </a:p>
        </p:txBody>
      </p:sp>
      <p:sp>
        <p:nvSpPr>
          <p:cNvPr id="42" name="Abrir llave 41"/>
          <p:cNvSpPr/>
          <p:nvPr/>
        </p:nvSpPr>
        <p:spPr>
          <a:xfrm>
            <a:off x="6784085" y="5431532"/>
            <a:ext cx="97032" cy="8177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4" name="Conector angular 43"/>
          <p:cNvCxnSpPr>
            <a:stCxn id="38" idx="1"/>
            <a:endCxn id="42" idx="1"/>
          </p:cNvCxnSpPr>
          <p:nvPr/>
        </p:nvCxnSpPr>
        <p:spPr>
          <a:xfrm rot="10800000" flipH="1" flipV="1">
            <a:off x="5521883" y="5117849"/>
            <a:ext cx="1262201" cy="722560"/>
          </a:xfrm>
          <a:prstGeom prst="bentConnector3">
            <a:avLst>
              <a:gd name="adj1" fmla="val -6217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6289632" y="3386517"/>
            <a:ext cx="5415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Ofertan el mismo producto en las mismas características</a:t>
            </a:r>
            <a:endParaRPr lang="es-EC" sz="16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393811" y="3799867"/>
            <a:ext cx="223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Iguales características</a:t>
            </a:r>
            <a:endParaRPr lang="es-EC" sz="1600" dirty="0"/>
          </a:p>
        </p:txBody>
      </p:sp>
      <p:sp>
        <p:nvSpPr>
          <p:cNvPr id="48" name="Abrir llave 47"/>
          <p:cNvSpPr/>
          <p:nvPr/>
        </p:nvSpPr>
        <p:spPr>
          <a:xfrm>
            <a:off x="6232259" y="3426852"/>
            <a:ext cx="97032" cy="8177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0" name="Conector angular 49"/>
          <p:cNvCxnSpPr>
            <a:stCxn id="37" idx="1"/>
            <a:endCxn id="48" idx="1"/>
          </p:cNvCxnSpPr>
          <p:nvPr/>
        </p:nvCxnSpPr>
        <p:spPr>
          <a:xfrm rot="10800000" flipH="1" flipV="1">
            <a:off x="5340637" y="3126259"/>
            <a:ext cx="891621" cy="709469"/>
          </a:xfrm>
          <a:prstGeom prst="bentConnector3">
            <a:avLst>
              <a:gd name="adj1" fmla="val -25639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1: MECANISMOS DE FIJACIÓN DE PRECIOS</a:t>
            </a:r>
          </a:p>
          <a:p>
            <a:r>
              <a:rPr lang="es-EC" dirty="0" smtClean="0"/>
              <a:t>VARIABLE 1.3: FACTORES INTERNOS </a:t>
            </a:r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333747"/>
              </p:ext>
            </p:extLst>
          </p:nvPr>
        </p:nvGraphicFramePr>
        <p:xfrm>
          <a:off x="741086" y="1096998"/>
          <a:ext cx="5406504" cy="254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543666"/>
              </p:ext>
            </p:extLst>
          </p:nvPr>
        </p:nvGraphicFramePr>
        <p:xfrm>
          <a:off x="1158338" y="39192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 rot="16200000">
            <a:off x="-534306" y="5057782"/>
            <a:ext cx="283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COSTOS DE PRODUCCIÓN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2612" y="912332"/>
            <a:ext cx="624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POLÍTICAS, ESTRATEGIAS Y VOLÚMENES DE PRODUCCIÓN</a:t>
            </a:r>
            <a:endParaRPr lang="es-EC" b="1" dirty="0"/>
          </a:p>
        </p:txBody>
      </p:sp>
      <p:sp>
        <p:nvSpPr>
          <p:cNvPr id="3" name="Pentágono 2"/>
          <p:cNvSpPr/>
          <p:nvPr/>
        </p:nvSpPr>
        <p:spPr>
          <a:xfrm>
            <a:off x="6246064" y="1398031"/>
            <a:ext cx="2666119" cy="48463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No cuentan con políticas definidas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6453055" y="1925471"/>
            <a:ext cx="2666119" cy="48463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El 17% tiene lineamientos que usan de directriz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6291232" y="2705774"/>
            <a:ext cx="2666119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La capacidad instalada no esta cuantificada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6480351" y="3238148"/>
            <a:ext cx="2666119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La maquinaria utilizada es antigua y no permite tecnificar la producción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6480351" y="4620327"/>
            <a:ext cx="2666119" cy="552173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Los costos de producción son calculados, cuando elaboran un nuevo modelo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6687342" y="5517874"/>
            <a:ext cx="3207285" cy="552173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No actualizan los costos, que sirva de insumo para calcular una utilidad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2: MECANISMOS DE COMERCIALIZACIÓN</a:t>
            </a:r>
          </a:p>
          <a:p>
            <a:r>
              <a:rPr lang="es-EC" dirty="0" smtClean="0"/>
              <a:t>VARIABLE 2.1: PRODUCTO</a:t>
            </a:r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84081"/>
              </p:ext>
            </p:extLst>
          </p:nvPr>
        </p:nvGraphicFramePr>
        <p:xfrm>
          <a:off x="1096295" y="1004608"/>
          <a:ext cx="3517908" cy="243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337050" y="917573"/>
            <a:ext cx="286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CARTERA DE PRODUCTOS</a:t>
            </a:r>
            <a:endParaRPr lang="es-EC" b="1" dirty="0"/>
          </a:p>
        </p:txBody>
      </p:sp>
      <p:sp>
        <p:nvSpPr>
          <p:cNvPr id="2" name="Rectángulo 1"/>
          <p:cNvSpPr/>
          <p:nvPr/>
        </p:nvSpPr>
        <p:spPr>
          <a:xfrm>
            <a:off x="1153247" y="3437806"/>
            <a:ext cx="31625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La comercialización del producto se realiza en cualquiera de las etapas del proceso de producción</a:t>
            </a:r>
            <a:endParaRPr lang="es-EC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7274560"/>
              </p:ext>
            </p:extLst>
          </p:nvPr>
        </p:nvGraphicFramePr>
        <p:xfrm>
          <a:off x="3496860" y="917573"/>
          <a:ext cx="8695140" cy="57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lamada ovalada 5"/>
          <p:cNvSpPr/>
          <p:nvPr/>
        </p:nvSpPr>
        <p:spPr>
          <a:xfrm>
            <a:off x="8403860" y="431608"/>
            <a:ext cx="2006220" cy="8734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Proceso de carpintería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Llamada ovalada 19"/>
          <p:cNvSpPr/>
          <p:nvPr/>
        </p:nvSpPr>
        <p:spPr>
          <a:xfrm flipH="1">
            <a:off x="5212842" y="2920109"/>
            <a:ext cx="1847294" cy="10134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Proceso de emporado, lacado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5" name="Llamada ovalada 24"/>
          <p:cNvSpPr/>
          <p:nvPr/>
        </p:nvSpPr>
        <p:spPr>
          <a:xfrm>
            <a:off x="8201418" y="4787519"/>
            <a:ext cx="2006220" cy="8734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Proceso de tapizado o terminado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173484" y="4653829"/>
            <a:ext cx="3162541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 precio debe ser establecido para cada proceso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>
            <a:stCxn id="2" idx="2"/>
            <a:endCxn id="26" idx="0"/>
          </p:cNvCxnSpPr>
          <p:nvPr/>
        </p:nvCxnSpPr>
        <p:spPr>
          <a:xfrm>
            <a:off x="2734518" y="4352206"/>
            <a:ext cx="20237" cy="301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208217" y="5871004"/>
            <a:ext cx="31625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Al ser el mueble en blanco el más vendido, el comprador regatea el precio 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24" name="Conector recto de flecha 23"/>
          <p:cNvCxnSpPr>
            <a:stCxn id="26" idx="2"/>
            <a:endCxn id="29" idx="0"/>
          </p:cNvCxnSpPr>
          <p:nvPr/>
        </p:nvCxnSpPr>
        <p:spPr>
          <a:xfrm>
            <a:off x="2754755" y="5568229"/>
            <a:ext cx="34733" cy="302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42612" y="-1301"/>
            <a:ext cx="469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ÍNDICE </a:t>
            </a:r>
            <a:endParaRPr lang="es-EC" sz="2800" b="1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9" y="587862"/>
            <a:ext cx="9012319" cy="62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55832" y="1686310"/>
            <a:ext cx="83679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Reseña del sector artesanal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Planteamiento </a:t>
            </a:r>
            <a:r>
              <a:rPr lang="es-EC" sz="3200" b="1" dirty="0"/>
              <a:t>del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Objetivo general, específicos e hipótesis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Marco teórico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Marco metodológico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Análisis de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Propuesta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/>
              <a:t>Conclusiones y recomendaciones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179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2: MECANISMOS DE COMERCIALIZACIÓN</a:t>
            </a:r>
          </a:p>
          <a:p>
            <a:r>
              <a:rPr lang="es-EC" dirty="0" smtClean="0"/>
              <a:t>VARIABLE 2.1: PRODUCTO</a:t>
            </a:r>
            <a:endParaRPr lang="es-EC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661610"/>
              </p:ext>
            </p:extLst>
          </p:nvPr>
        </p:nvGraphicFramePr>
        <p:xfrm>
          <a:off x="793637" y="1443399"/>
          <a:ext cx="44471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780088" y="880485"/>
            <a:ext cx="205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FORMAS DE PAGO</a:t>
            </a:r>
            <a:endParaRPr lang="es-EC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93637" y="1061327"/>
            <a:ext cx="462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FACTORES DE DIFERENCIACIÓN DEL PRODUCTO</a:t>
            </a:r>
            <a:endParaRPr lang="es-EC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1592589" y="4880748"/>
            <a:ext cx="28491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La calidad de los productos se ve afectada en muchos caso por la competencia, al querer ofertar lo mismo a un menor precio.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244913" y="4880748"/>
            <a:ext cx="2849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 crédito personal es la forma de pago más utilizada esto producto de las condiciones del mercado.</a:t>
            </a:r>
            <a:endParaRPr lang="es-EC" sz="1400" dirty="0">
              <a:solidFill>
                <a:schemeClr val="tx1"/>
              </a:solidFill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831524"/>
              </p:ext>
            </p:extLst>
          </p:nvPr>
        </p:nvGraphicFramePr>
        <p:xfrm>
          <a:off x="6297645" y="1281296"/>
          <a:ext cx="4743735" cy="290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6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2: MECANISMOS DE COMERCIALIZACIÓN</a:t>
            </a:r>
          </a:p>
          <a:p>
            <a:r>
              <a:rPr lang="es-EC" dirty="0" smtClean="0"/>
              <a:t>VARIABLE 2.2: CANALES DE DISTRIBUCIÓN</a:t>
            </a:r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461511"/>
              </p:ext>
            </p:extLst>
          </p:nvPr>
        </p:nvGraphicFramePr>
        <p:xfrm>
          <a:off x="1181177" y="1326272"/>
          <a:ext cx="3491548" cy="226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34294"/>
              </p:ext>
            </p:extLst>
          </p:nvPr>
        </p:nvGraphicFramePr>
        <p:xfrm>
          <a:off x="927033" y="4183818"/>
          <a:ext cx="3745692" cy="267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190744" y="987718"/>
            <a:ext cx="3386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CANAL DE DISTRIBUCIÓN DIRECTO</a:t>
            </a:r>
            <a:endParaRPr lang="es-EC" sz="1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136548" y="917573"/>
            <a:ext cx="358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CANAL DE DISTRIBUCIÓN INDIRECTO</a:t>
            </a:r>
            <a:endParaRPr lang="es-EC" sz="16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8335" y="3872549"/>
            <a:ext cx="458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ALTERNATIVAS COOPERADAS DE DISTRIBUCIÓN</a:t>
            </a:r>
            <a:endParaRPr lang="es-EC" sz="1600" b="1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10476"/>
              </p:ext>
            </p:extLst>
          </p:nvPr>
        </p:nvGraphicFramePr>
        <p:xfrm>
          <a:off x="6822073" y="1285804"/>
          <a:ext cx="4737580" cy="201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550924" y="3411940"/>
            <a:ext cx="5008729" cy="3192207"/>
            <a:chOff x="-116452" y="0"/>
            <a:chExt cx="5783827" cy="1990725"/>
          </a:xfrm>
        </p:grpSpPr>
        <p:sp>
          <p:nvSpPr>
            <p:cNvPr id="19" name="Rectángulo 18"/>
            <p:cNvSpPr/>
            <p:nvPr/>
          </p:nvSpPr>
          <p:spPr>
            <a:xfrm>
              <a:off x="-58226" y="47625"/>
              <a:ext cx="1222756" cy="29527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Fabricante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-58226" y="857250"/>
              <a:ext cx="1213051" cy="29527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Fabricante 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116452" y="1666875"/>
              <a:ext cx="1242164" cy="29527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Fabricante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4276725" y="0"/>
              <a:ext cx="1371600" cy="295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Consumidor final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295775" y="857250"/>
              <a:ext cx="1371600" cy="295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s-EC" sz="1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Consumidor </a:t>
              </a:r>
              <a:r>
                <a:rPr lang="es-EC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</a:t>
              </a:r>
              <a:endParaRPr lang="es-EC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4295775" y="1676400"/>
              <a:ext cx="1371600" cy="295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s-EC" sz="1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Consumidor </a:t>
              </a:r>
              <a:r>
                <a:rPr lang="es-EC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</a:t>
              </a:r>
              <a:endParaRPr lang="es-EC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962150" y="857250"/>
              <a:ext cx="1371600" cy="295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Intermediario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962150" y="1695450"/>
              <a:ext cx="1371600" cy="295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Fabricante intermediario</a:t>
              </a:r>
              <a:endParaRPr lang="es-EC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lecha derecha 26"/>
            <p:cNvSpPr/>
            <p:nvPr/>
          </p:nvSpPr>
          <p:spPr>
            <a:xfrm>
              <a:off x="1201226" y="104775"/>
              <a:ext cx="3057525" cy="14287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00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1143538" y="962025"/>
              <a:ext cx="809625" cy="12382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00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1143897" y="1800225"/>
              <a:ext cx="809625" cy="12382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00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3409950" y="933450"/>
              <a:ext cx="809625" cy="12382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00"/>
            </a:p>
          </p:txBody>
        </p:sp>
        <p:sp>
          <p:nvSpPr>
            <p:cNvPr id="31" name="Flecha derecha 30"/>
            <p:cNvSpPr/>
            <p:nvPr/>
          </p:nvSpPr>
          <p:spPr>
            <a:xfrm>
              <a:off x="3409950" y="1771650"/>
              <a:ext cx="809625" cy="12382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00"/>
            </a:p>
          </p:txBody>
        </p:sp>
      </p:grpSp>
      <p:sp>
        <p:nvSpPr>
          <p:cNvPr id="2" name="CuadroTexto 1"/>
          <p:cNvSpPr txBox="1"/>
          <p:nvPr/>
        </p:nvSpPr>
        <p:spPr>
          <a:xfrm rot="16200000">
            <a:off x="4261296" y="4829977"/>
            <a:ext cx="38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CANALES DE DISTRIBUCIÓN DE MUEBLES DE MADERA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01081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3: RESULTADOS FINANCIEROS</a:t>
            </a:r>
          </a:p>
          <a:p>
            <a:r>
              <a:rPr lang="es-EC" dirty="0" smtClean="0"/>
              <a:t>ESTADO DE RESULTADOS Y DE SITUACIÓN ESTIMADOS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00610"/>
              </p:ext>
            </p:extLst>
          </p:nvPr>
        </p:nvGraphicFramePr>
        <p:xfrm>
          <a:off x="710852" y="1218915"/>
          <a:ext cx="5347739" cy="57539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7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CUENTAS</a:t>
                      </a:r>
                      <a:endParaRPr lang="es-EC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PARTICIPACIÓN POR GRUPO</a:t>
                      </a:r>
                      <a:endParaRPr lang="es-EC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DISTRIBUCIÓN DEL INGRESO</a:t>
                      </a:r>
                      <a:endParaRPr lang="es-EC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Ingresos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Muebles terminados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695.880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Muebles en blanco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913.800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9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Muebles semi terminados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             384.480 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Total ingresos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1.994.160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Costos y gastos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Mano de obra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458.068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22,97%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Materia prima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1.146.009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57,47%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Costos indirectos de fabricación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120.102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6,02%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Total costo de </a:t>
                      </a: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producción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          1.724.179 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86,46%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Utilidad bruta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269.981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r>
                        <a:rPr lang="es-EC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operación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Gastos de comercialización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   68.232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3,42%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Gastos de administración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   11.965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0,60%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Total gastos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                80.197 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4,02%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Utilidad operacional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189.784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Gastos financieros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     2.148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0,11%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85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Utilidad neta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187.636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9,41%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5" marR="3234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56760" y="883181"/>
            <a:ext cx="451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ESTADO DE RESULTADOS ESTIMADO AÑO 2017</a:t>
            </a:r>
            <a:endParaRPr lang="es-EC" sz="1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264107" y="868482"/>
            <a:ext cx="433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ESTADO DE SITUACIÓN ESTIMADO AÑO 2017</a:t>
            </a:r>
            <a:endParaRPr lang="es-EC" sz="16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11922"/>
              </p:ext>
            </p:extLst>
          </p:nvPr>
        </p:nvGraphicFramePr>
        <p:xfrm>
          <a:off x="6673754" y="1253519"/>
          <a:ext cx="5318992" cy="3796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9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ACTIVO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 TOTAL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PARTICIPACIÓN POR GRUPO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activo corriente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573.000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67,77%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inventarios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128.300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15,17%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PPE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144.200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17,05%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 activo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845.500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Pasivo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pasivo corriente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199.416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92,14%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5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pasivo largo plazo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17.000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7,86%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 pasivo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216.416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Patrimonio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629.084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            100,00%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35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3: RESULTADOS FINANCIEROS</a:t>
            </a:r>
          </a:p>
          <a:p>
            <a:r>
              <a:rPr lang="es-EC" dirty="0" smtClean="0"/>
              <a:t>VARIABLE 3.1: INGRESOS</a:t>
            </a:r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23279"/>
              </p:ext>
            </p:extLst>
          </p:nvPr>
        </p:nvGraphicFramePr>
        <p:xfrm>
          <a:off x="7058548" y="1084650"/>
          <a:ext cx="4930560" cy="256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433944" y="917573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INGRESOS NO OPERACIONALIES</a:t>
            </a:r>
            <a:endParaRPr lang="es-EC" sz="16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7947"/>
              </p:ext>
            </p:extLst>
          </p:nvPr>
        </p:nvGraphicFramePr>
        <p:xfrm>
          <a:off x="823853" y="1367495"/>
          <a:ext cx="5527541" cy="158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Cuentas de ingreso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Participación del ingreso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8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Muebles terminados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695.880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34,90%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8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Muebles en blanco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913.800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45,82%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8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Muebles semi terminados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384.480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19,28%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383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ingresos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1.994.160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151934" y="1003169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INGRESOS OPERACIONALES</a:t>
            </a:r>
            <a:endParaRPr lang="es-EC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8223"/>
              </p:ext>
            </p:extLst>
          </p:nvPr>
        </p:nvGraphicFramePr>
        <p:xfrm>
          <a:off x="1263912" y="3675185"/>
          <a:ext cx="46865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346140" y="3449685"/>
            <a:ext cx="4218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DISTRIBUCIÓN DEL INGRESO OPERACIONAL</a:t>
            </a:r>
            <a:endParaRPr lang="es-EC" sz="1600" b="1" dirty="0"/>
          </a:p>
        </p:txBody>
      </p:sp>
      <p:sp>
        <p:nvSpPr>
          <p:cNvPr id="3" name="Llamada ovalada 2"/>
          <p:cNvSpPr/>
          <p:nvPr/>
        </p:nvSpPr>
        <p:spPr>
          <a:xfrm>
            <a:off x="6496334" y="4217159"/>
            <a:ext cx="2729553" cy="66874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El 100% de los ingresos son únicamente del giro del negocio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6" name="Llamada ovalada 15"/>
          <p:cNvSpPr/>
          <p:nvPr/>
        </p:nvSpPr>
        <p:spPr>
          <a:xfrm>
            <a:off x="9208168" y="4353636"/>
            <a:ext cx="2729553" cy="866633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No generan ingresos no operacionales relacionados a la actividad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6496334" y="5456430"/>
            <a:ext cx="2729553" cy="66874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La venta de muebles en blanco son las más frecuentes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Llamada ovalada 17"/>
          <p:cNvSpPr/>
          <p:nvPr/>
        </p:nvSpPr>
        <p:spPr>
          <a:xfrm>
            <a:off x="9462447" y="5456430"/>
            <a:ext cx="2729553" cy="6687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Los ingresos se ven afectados por el precio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08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3: RESULTADOS FINANCIEROS</a:t>
            </a:r>
          </a:p>
          <a:p>
            <a:r>
              <a:rPr lang="es-EC" dirty="0" smtClean="0"/>
              <a:t>VARIABLE 3.2: COSTOS DE PRODUCCIÓN</a:t>
            </a:r>
            <a:endParaRPr lang="es-EC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55907071"/>
              </p:ext>
            </p:extLst>
          </p:nvPr>
        </p:nvGraphicFramePr>
        <p:xfrm>
          <a:off x="259185" y="3741177"/>
          <a:ext cx="5956056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49774"/>
              </p:ext>
            </p:extLst>
          </p:nvPr>
        </p:nvGraphicFramePr>
        <p:xfrm>
          <a:off x="713336" y="1306682"/>
          <a:ext cx="5343176" cy="17499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Costos de producción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Participación del costo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mano de obra directa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458.068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26,57%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materia prima directa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1.146.009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66,47%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costos indirectos de fabricación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120.102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6,97%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93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1.724.179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231260"/>
              </p:ext>
            </p:extLst>
          </p:nvPr>
        </p:nvGraphicFramePr>
        <p:xfrm>
          <a:off x="6959477" y="1306682"/>
          <a:ext cx="4513384" cy="269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82243" y="3429908"/>
            <a:ext cx="527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DISTRIBUCIÓN DEL COSTO CON RELACIÓN AL INGRESO</a:t>
            </a:r>
            <a:endParaRPr lang="es-EC" sz="1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75505" y="938374"/>
            <a:ext cx="4242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DISTRIBUCIÓN DEL COSTO DE PRODUCCIÓN</a:t>
            </a:r>
            <a:endParaRPr lang="es-EC" sz="1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02930" y="1098071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MANO DE OBRA</a:t>
            </a:r>
            <a:endParaRPr lang="es-EC" sz="1600" b="1" dirty="0"/>
          </a:p>
        </p:txBody>
      </p:sp>
      <p:sp>
        <p:nvSpPr>
          <p:cNvPr id="3" name="Pentágono 2"/>
          <p:cNvSpPr/>
          <p:nvPr/>
        </p:nvSpPr>
        <p:spPr>
          <a:xfrm>
            <a:off x="7322175" y="4206691"/>
            <a:ext cx="3534770" cy="6277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El costo de materia prima directa representa el 57,47% del ingreso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 flipH="1">
            <a:off x="7069547" y="5000535"/>
            <a:ext cx="3630304" cy="6277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La percepción en cuanto al costo de mano de obra, lo consideran alto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7322175" y="5828659"/>
            <a:ext cx="3534770" cy="6277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El 86,46% del ingreso representa la recuperación del costo de producción</a:t>
            </a:r>
            <a:endParaRPr lang="es-EC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3: RESULTADOS FINANCIEROS</a:t>
            </a:r>
          </a:p>
          <a:p>
            <a:r>
              <a:rPr lang="es-EC" dirty="0" smtClean="0"/>
              <a:t>VARIABLE 3.3: GASTOS OPERATIVOS Y DE FINANCIAMIENTO</a:t>
            </a:r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142486"/>
              </p:ext>
            </p:extLst>
          </p:nvPr>
        </p:nvGraphicFramePr>
        <p:xfrm>
          <a:off x="642612" y="1399881"/>
          <a:ext cx="3971591" cy="190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463178"/>
              </p:ext>
            </p:extLst>
          </p:nvPr>
        </p:nvGraphicFramePr>
        <p:xfrm>
          <a:off x="5978769" y="1199271"/>
          <a:ext cx="4611894" cy="245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651641"/>
              </p:ext>
            </p:extLst>
          </p:nvPr>
        </p:nvGraphicFramePr>
        <p:xfrm>
          <a:off x="6146800" y="4255211"/>
          <a:ext cx="4170908" cy="230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113733" y="1132130"/>
            <a:ext cx="2658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GASTOS ADMINISTRATIVOS</a:t>
            </a:r>
            <a:endParaRPr lang="es-EC" sz="1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36663" y="940213"/>
            <a:ext cx="1908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GASTO DE VENTAS</a:t>
            </a:r>
            <a:endParaRPr lang="es-EC" sz="16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20644" y="3916658"/>
            <a:ext cx="290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GASTOS DE FINANCIAMIENTO</a:t>
            </a:r>
            <a:endParaRPr lang="es-EC" sz="16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08897"/>
              </p:ext>
            </p:extLst>
          </p:nvPr>
        </p:nvGraphicFramePr>
        <p:xfrm>
          <a:off x="816708" y="3657600"/>
          <a:ext cx="4891981" cy="170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4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Participación del gastos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de comercialización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68.232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7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de administración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11.965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7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financieros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2.148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7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82.345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907375" y="3384803"/>
            <a:ext cx="4801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 smtClean="0"/>
              <a:t>GASTOS DISTRIBUCIÓN DE GASTOS OPERATIVOS Y DE FINANCIAMIENTO</a:t>
            </a:r>
            <a:endParaRPr lang="es-EC" sz="1100" b="1" dirty="0"/>
          </a:p>
        </p:txBody>
      </p:sp>
      <p:sp>
        <p:nvSpPr>
          <p:cNvPr id="3" name="Flecha a la derecha con bandas 2"/>
          <p:cNvSpPr/>
          <p:nvPr/>
        </p:nvSpPr>
        <p:spPr>
          <a:xfrm>
            <a:off x="992719" y="5234512"/>
            <a:ext cx="3657600" cy="843841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Los gastos de comercialización corresponden al servicio de transporte 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18" name="Flecha a la derecha con bandas 17"/>
          <p:cNvSpPr/>
          <p:nvPr/>
        </p:nvSpPr>
        <p:spPr>
          <a:xfrm>
            <a:off x="1381618" y="5871611"/>
            <a:ext cx="3657600" cy="843841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Los administrativos corresponden a las gestiones que realizan 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19" name="Flecha a la derecha con bandas 18"/>
          <p:cNvSpPr/>
          <p:nvPr/>
        </p:nvSpPr>
        <p:spPr>
          <a:xfrm>
            <a:off x="5493329" y="6179622"/>
            <a:ext cx="3657600" cy="843841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Los gastos de financiamiento son poco representativos por cuanto la inversión en los talleres en mínima.</a:t>
            </a:r>
            <a:endParaRPr lang="es-EC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720625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71033" y="819099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991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 3: RESULTADOS FINANCIEROS</a:t>
            </a:r>
          </a:p>
          <a:p>
            <a:r>
              <a:rPr lang="es-EC" dirty="0" smtClean="0"/>
              <a:t>VARIABLE 3.4: MARGENES E INDICES DE RENTABILIDAD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50" y="4071033"/>
            <a:ext cx="2783733" cy="2137684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12032"/>
              </p:ext>
            </p:extLst>
          </p:nvPr>
        </p:nvGraphicFramePr>
        <p:xfrm>
          <a:off x="598155" y="1090074"/>
          <a:ext cx="3590123" cy="12810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9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ingresos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1.994.160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 costos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1.724.178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Margen bruto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269.981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Índice de margen bruto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13,54%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6250" y="2466886"/>
            <a:ext cx="243085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bruto=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ventas-costo de ventas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bruto=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1.994.160-1.724.179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1.994.160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bruto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s-EC" alt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0,1354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5084"/>
              </p:ext>
            </p:extLst>
          </p:nvPr>
        </p:nvGraphicFramePr>
        <p:xfrm>
          <a:off x="4526736" y="1121959"/>
          <a:ext cx="3715873" cy="1219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55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Utilidad bruta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269.981,08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3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operacionales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80.196,96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Margen operacional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189.784,12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Índice de margen operacional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9,52%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14203" y="2446341"/>
            <a:ext cx="3657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operacional=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utilidad bruta-gastos operacionales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operacional=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269.981 - 80.197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1.994.160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operacional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s-EC" alt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0,0952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87550"/>
              </p:ext>
            </p:extLst>
          </p:nvPr>
        </p:nvGraphicFramePr>
        <p:xfrm>
          <a:off x="8374958" y="1090074"/>
          <a:ext cx="3610932" cy="1524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5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Utilidad operacional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189.784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Gastos financieros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2.148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Ventas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1.994.160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Utilidad neta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187.636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Margen neto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9,41%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588481" y="2479523"/>
            <a:ext cx="31838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neto 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utilidad operacional - gastos financieros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neto 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189.784 - 2.148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1.994.160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s-EC" alt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0,0941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47247" y="819099"/>
            <a:ext cx="16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MARGEN BRUTO</a:t>
            </a:r>
            <a:endParaRPr lang="es-EC" sz="1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437188" y="834351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MARGEN OPERACIONAL</a:t>
            </a:r>
            <a:endParaRPr lang="es-EC" sz="16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181109" y="806990"/>
            <a:ext cx="155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MARGEN NETO</a:t>
            </a:r>
            <a:endParaRPr lang="es-EC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128665" y="4042429"/>
                <a:ext cx="4081947" cy="20333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s-EC" sz="1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𝑂𝐸</m:t>
                      </m:r>
                      <m:r>
                        <a:rPr lang="es-EC" sz="11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𝑢𝑡𝑖𝑙𝑖𝑑𝑎𝑑</m:t>
                          </m:r>
                          <m: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𝑛𝑒𝑡𝑎</m:t>
                          </m:r>
                        </m:num>
                        <m:den>
                          <m: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𝑝𝑎𝑡𝑟𝑖𝑚𝑜𝑛𝑖𝑜</m:t>
                          </m:r>
                        </m:den>
                      </m:f>
                    </m:oMath>
                  </m:oMathPara>
                </a14:m>
                <a:endParaRPr lang="es-EC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𝑅𝑂𝐸</m:t>
                      </m:r>
                      <m:r>
                        <a:rPr lang="es-EC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187.636</m:t>
                          </m:r>
                        </m:num>
                        <m:den>
                          <m:r>
                            <a:rPr lang="es-EC" sz="11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629,084</m:t>
                          </m:r>
                        </m:den>
                      </m:f>
                    </m:oMath>
                  </m:oMathPara>
                </a14:m>
                <a:endParaRPr lang="es-EC" sz="11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100" b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ROE= </a:t>
                </a:r>
                <a14:m>
                  <m:oMath xmlns:m="http://schemas.openxmlformats.org/officeDocument/2006/math">
                    <m:r>
                      <a:rPr lang="es-EC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C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C" sz="11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𝟐𝟗𝟖𝟑</m:t>
                    </m:r>
                  </m:oMath>
                </a14:m>
                <a:endParaRPr lang="es-EC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65" y="4042429"/>
                <a:ext cx="4081947" cy="2033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479294" y="4071033"/>
                <a:ext cx="3293072" cy="19012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05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𝑅𝑂𝐴</m:t>
                      </m:r>
                      <m:r>
                        <a:rPr lang="es-EC" sz="105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𝑢𝑡𝑖𝑙𝑖𝑑𝑎𝑑</m:t>
                          </m:r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𝑛𝑒𝑡𝑎</m:t>
                          </m:r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𝑎𝑐𝑡𝑖𝑣𝑜</m:t>
                          </m:r>
                        </m:den>
                      </m:f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05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𝑅𝑂𝐴</m:t>
                      </m:r>
                      <m:r>
                        <a:rPr lang="es-EC" sz="105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05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187.636</m:t>
                          </m:r>
                        </m:num>
                        <m:den>
                          <m:r>
                            <a:rPr lang="es-EC" sz="105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845,500</m:t>
                          </m:r>
                        </m:den>
                      </m:f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05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𝑅𝑂𝐴</m:t>
                      </m:r>
                      <m:r>
                        <a:rPr lang="es-EC" sz="105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105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EC" sz="105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C" sz="105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𝟐𝟐𝟏𝟗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294" y="4071033"/>
                <a:ext cx="3293072" cy="19012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/>
          <p:cNvSpPr txBox="1"/>
          <p:nvPr/>
        </p:nvSpPr>
        <p:spPr>
          <a:xfrm>
            <a:off x="8300677" y="3734652"/>
            <a:ext cx="3759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INDICE DE RENTABILIDAD SOBRE EL ACTIVO</a:t>
            </a:r>
            <a:endParaRPr lang="es-EC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111343" y="3735907"/>
            <a:ext cx="416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INDICE DE RENTABILIDAD SOBRE EL PATRIMONIO</a:t>
            </a:r>
            <a:endParaRPr lang="es-EC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64799" y="3699409"/>
            <a:ext cx="353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COMPARACIÓN DE LOS MARGENES DE UTILIDAD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1176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COMPROBACIÓN DE LA HIPÓTESIS </a:t>
            </a:r>
            <a:endParaRPr lang="es-EC" sz="20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1360" y="1477432"/>
            <a:ext cx="32127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neto 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utilidad operacional - gastos financieros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neto = </a:t>
            </a:r>
            <a:r>
              <a:rPr kumimoji="0" lang="es-EC" altLang="es-EC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189.784 - 2.148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1.994.160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Margen </a:t>
            </a:r>
            <a:r>
              <a:rPr lang="es-EC" altLang="es-EC" sz="1000" i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s-EC" altLang="es-EC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9,41%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86325" y="1049442"/>
            <a:ext cx="2596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MARGEN NETO OBTENIDO</a:t>
            </a:r>
            <a:endParaRPr lang="es-EC" sz="1600" b="1" dirty="0"/>
          </a:p>
        </p:txBody>
      </p:sp>
      <p:sp>
        <p:nvSpPr>
          <p:cNvPr id="3" name="Llamada ovalada 2"/>
          <p:cNvSpPr/>
          <p:nvPr/>
        </p:nvSpPr>
        <p:spPr>
          <a:xfrm>
            <a:off x="6478843" y="1000025"/>
            <a:ext cx="2760116" cy="14315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Margen de utilidad esperado por los artesanos 20%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77729" y="4420433"/>
            <a:ext cx="6722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margen neto de utilidad esperado es de 0,20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comparación del margen neto obtenido es ,0941 &lt; al 0,20 esperado 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4944704" y="1204534"/>
            <a:ext cx="7633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endParaRPr lang="es-EC" sz="8000" b="1" dirty="0"/>
          </a:p>
        </p:txBody>
      </p:sp>
      <p:sp>
        <p:nvSpPr>
          <p:cNvPr id="13" name="Rectángulo 12"/>
          <p:cNvSpPr/>
          <p:nvPr/>
        </p:nvSpPr>
        <p:spPr>
          <a:xfrm>
            <a:off x="642612" y="3087432"/>
            <a:ext cx="10222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H0 Los </a:t>
            </a:r>
            <a:r>
              <a:rPr lang="es-EC" sz="1400" dirty="0"/>
              <a:t>mecanismos de fijación de precios utilizados en la comercialización de muebles de madera por los artesanos de la parroquia Huambaló afectan </a:t>
            </a:r>
            <a:r>
              <a:rPr lang="es-EC" sz="1400" dirty="0" smtClean="0"/>
              <a:t>a los márgenes de utilidad de </a:t>
            </a:r>
            <a:r>
              <a:rPr lang="es-EC" sz="1400" dirty="0"/>
              <a:t>las mismas. </a:t>
            </a:r>
            <a:endParaRPr lang="es-EC" sz="1400" dirty="0" smtClean="0"/>
          </a:p>
          <a:p>
            <a:pPr algn="just"/>
            <a:endParaRPr lang="es-EC" sz="1400" dirty="0" smtClean="0"/>
          </a:p>
          <a:p>
            <a:pPr algn="just"/>
            <a:r>
              <a:rPr lang="es-EC" sz="1400" dirty="0" smtClean="0"/>
              <a:t>H1 </a:t>
            </a:r>
            <a:r>
              <a:rPr lang="es-EC" sz="1400" dirty="0"/>
              <a:t>Los mecanismos de fijación de precios utilizados en la comercialización de muebles de madera por los artesanos de la parroquia Huambaló </a:t>
            </a:r>
            <a:r>
              <a:rPr lang="es-EC" sz="1400" dirty="0" smtClean="0"/>
              <a:t>no afectan a los márgenes de utilidad </a:t>
            </a:r>
            <a:r>
              <a:rPr lang="es-EC" sz="1400" dirty="0"/>
              <a:t>de las mismas.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14203" y="5434930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acepta la hipótesis nula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94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081272" y="1298873"/>
            <a:ext cx="469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PROPUESTA</a:t>
            </a:r>
            <a:endParaRPr lang="es-EC" sz="3600" b="1" dirty="0"/>
          </a:p>
        </p:txBody>
      </p:sp>
      <p:pic>
        <p:nvPicPr>
          <p:cNvPr id="11266" name="Picture 2" descr="Resultado de imagen para propue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83" y="2301978"/>
            <a:ext cx="2942117" cy="34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abricacion de muebles de ma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8" y="3943138"/>
            <a:ext cx="4369070" cy="29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33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PROCESO DE PRODUCCIÓN DE MUEBLES DE MADERA</a:t>
            </a:r>
            <a:endParaRPr lang="es-EC" sz="20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891540" y="1099428"/>
            <a:ext cx="10629900" cy="5004191"/>
            <a:chOff x="0" y="0"/>
            <a:chExt cx="5337313" cy="2693503"/>
          </a:xfrm>
        </p:grpSpPr>
        <p:sp>
          <p:nvSpPr>
            <p:cNvPr id="10" name="Rectángulo 9"/>
            <p:cNvSpPr/>
            <p:nvPr/>
          </p:nvSpPr>
          <p:spPr>
            <a:xfrm>
              <a:off x="0" y="0"/>
              <a:ext cx="1520687" cy="795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Proceso </a:t>
              </a: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Carpintería 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Transformación de la madera en estructuras  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689652" y="427382"/>
              <a:ext cx="1520687" cy="795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Proceso </a:t>
              </a: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Emporado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Lijado de las estructuras 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689652" y="1510747"/>
              <a:ext cx="1520687" cy="795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Proceso </a:t>
              </a: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Lacado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Estructuras lacadas (pintadas)  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776870" y="725556"/>
              <a:ext cx="1520190" cy="7950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Proceso </a:t>
              </a: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Tapicería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Puesta de tapiz   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816626" y="1898373"/>
              <a:ext cx="1520687" cy="795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Proceso </a:t>
              </a: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Terminados</a:t>
              </a:r>
              <a:endPara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Acabado de muebles   </a:t>
              </a:r>
            </a:p>
          </p:txBody>
        </p:sp>
        <p:cxnSp>
          <p:nvCxnSpPr>
            <p:cNvPr id="17" name="Conector angular 16"/>
            <p:cNvCxnSpPr/>
            <p:nvPr/>
          </p:nvCxnSpPr>
          <p:spPr>
            <a:xfrm flipV="1">
              <a:off x="3220278" y="1282147"/>
              <a:ext cx="546653" cy="59634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angular 17"/>
            <p:cNvCxnSpPr/>
            <p:nvPr/>
          </p:nvCxnSpPr>
          <p:spPr>
            <a:xfrm>
              <a:off x="3210339" y="1908313"/>
              <a:ext cx="616420" cy="30756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angular 18"/>
            <p:cNvCxnSpPr/>
            <p:nvPr/>
          </p:nvCxnSpPr>
          <p:spPr>
            <a:xfrm>
              <a:off x="715618" y="805069"/>
              <a:ext cx="954156" cy="129209"/>
            </a:xfrm>
            <a:prstGeom prst="bentConnector3">
              <a:avLst>
                <a:gd name="adj1" fmla="val -418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2365513" y="1222513"/>
              <a:ext cx="0" cy="288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>
              <a:off x="4581939" y="1530626"/>
              <a:ext cx="9939" cy="387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37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883">
              <a:srgbClr val="A1C985"/>
            </a:gs>
            <a:gs pos="62828">
              <a:srgbClr val="C2DCB0"/>
            </a:gs>
            <a:gs pos="46050">
              <a:srgbClr val="E7F1E0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703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RESEÑA DE LA POBLACIÓN OBJETO DE ESTUDIO</a:t>
            </a:r>
            <a:endParaRPr lang="es-EC" sz="20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383023"/>
            <a:ext cx="4553523" cy="4089309"/>
          </a:xfrm>
          <a:prstGeom prst="rect">
            <a:avLst/>
          </a:prstGeom>
        </p:spPr>
      </p:pic>
      <p:sp>
        <p:nvSpPr>
          <p:cNvPr id="16" name="Flecha arriba 15"/>
          <p:cNvSpPr/>
          <p:nvPr/>
        </p:nvSpPr>
        <p:spPr>
          <a:xfrm>
            <a:off x="3334043" y="4797083"/>
            <a:ext cx="590843" cy="106914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redondeado 16"/>
          <p:cNvSpPr/>
          <p:nvPr/>
        </p:nvSpPr>
        <p:spPr>
          <a:xfrm>
            <a:off x="6865034" y="1378929"/>
            <a:ext cx="4359226" cy="597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Tradición ebanista de naturaleza artesanal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865034" y="2475911"/>
            <a:ext cx="4359226" cy="655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Fabricación de muebles de madera para el hogar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770042" y="3721885"/>
            <a:ext cx="1760351" cy="1177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Insumo principal es la mano de obra manual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9253184" y="3721885"/>
            <a:ext cx="2066612" cy="1177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Materiales naturales y la creatividad en el diseño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86826" y="628972"/>
            <a:ext cx="703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HUAMBALÓ</a:t>
            </a:r>
            <a:endParaRPr lang="es-EC" sz="2800" b="1" dirty="0"/>
          </a:p>
        </p:txBody>
      </p:sp>
      <p:cxnSp>
        <p:nvCxnSpPr>
          <p:cNvPr id="3" name="Conector recto de flecha 2"/>
          <p:cNvCxnSpPr>
            <a:stCxn id="18" idx="2"/>
            <a:endCxn id="19" idx="0"/>
          </p:cNvCxnSpPr>
          <p:nvPr/>
        </p:nvCxnSpPr>
        <p:spPr>
          <a:xfrm flipH="1">
            <a:off x="7650218" y="3131820"/>
            <a:ext cx="1394429" cy="590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18" idx="2"/>
            <a:endCxn id="20" idx="0"/>
          </p:cNvCxnSpPr>
          <p:nvPr/>
        </p:nvCxnSpPr>
        <p:spPr>
          <a:xfrm>
            <a:off x="9044647" y="3131820"/>
            <a:ext cx="1241843" cy="590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17" idx="2"/>
            <a:endCxn id="18" idx="0"/>
          </p:cNvCxnSpPr>
          <p:nvPr/>
        </p:nvCxnSpPr>
        <p:spPr>
          <a:xfrm>
            <a:off x="9044647" y="1976807"/>
            <a:ext cx="0" cy="499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39" y="0"/>
            <a:ext cx="664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DETERMINACIÓN DE INSUMOS PARA LA PRODUCCIÓN </a:t>
            </a:r>
            <a:endParaRPr lang="es-EC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16128"/>
              </p:ext>
            </p:extLst>
          </p:nvPr>
        </p:nvGraphicFramePr>
        <p:xfrm>
          <a:off x="5445457" y="950898"/>
          <a:ext cx="6018661" cy="4374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1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Costos de fabricación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Proceso 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Insumo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6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Proceso 1 Carpintería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Carpintero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3,00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135,00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Materiales directos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Madera 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UND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9,00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144,00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Tablero simple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UND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13,00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26,00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Tablero decorativo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UND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60,00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120,00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Materiales indirectos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Clavos grandes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2,00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4,00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Clavos pequeños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3,50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1,75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1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Tornillos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CJA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1,60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0,48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Cola industrial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LTS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1,90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1,90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Otros costos indirectos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Servicios básicos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0,15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6,75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9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Mantenimiento maquinaria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45,45%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25,00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11,36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74" marR="2974" marT="297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muebles dormitorio tapizad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8" y="1569492"/>
            <a:ext cx="3794079" cy="24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CALCULO DE COSTOS DE PRODUCCIÓN</a:t>
            </a:r>
            <a:endParaRPr lang="es-EC" sz="2000" b="1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00329"/>
              </p:ext>
            </p:extLst>
          </p:nvPr>
        </p:nvGraphicFramePr>
        <p:xfrm>
          <a:off x="1678926" y="2706872"/>
          <a:ext cx="9034568" cy="1990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8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Operario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unidad a producir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horas empleadas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días empleados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pago por unidad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índice por hora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carpintería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carpintero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135,00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45,45%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emporado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emporador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60,00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20,20%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lacado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lacador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75,00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25,25%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tapicería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tapizador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15,00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5,05%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terminados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ayudante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12,00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4,04%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15,00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297,00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09982"/>
              </p:ext>
            </p:extLst>
          </p:nvPr>
        </p:nvGraphicFramePr>
        <p:xfrm>
          <a:off x="845630" y="5027935"/>
          <a:ext cx="5473284" cy="180778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82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Carpintería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8,13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19,68%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Emporado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26,75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64,76%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Lacado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5,60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13,56%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Tapicería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1,57%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Acabados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0,42%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41,31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1,00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38128"/>
              </p:ext>
            </p:extLst>
          </p:nvPr>
        </p:nvGraphicFramePr>
        <p:xfrm>
          <a:off x="7157581" y="5048067"/>
          <a:ext cx="4732494" cy="180778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7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Carpintería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18,11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57,20%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Emporado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5,02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15,85%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Lacado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6,28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19,82%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Tapicería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1,26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3,96%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Acabados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3,17%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2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31,67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1,00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5335"/>
              </p:ext>
            </p:extLst>
          </p:nvPr>
        </p:nvGraphicFramePr>
        <p:xfrm>
          <a:off x="3322638" y="789492"/>
          <a:ext cx="4007484" cy="162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2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carpintería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290,00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65,21%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emporado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11,40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2,56%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Lacado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32,48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7,30%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Tapicería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30,95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6,96%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Acabados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79,90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17,97%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444,73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                       1,00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271925" y="513870"/>
            <a:ext cx="509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PRESUPUESTO DE MATERIA PRIMA DIRECTA</a:t>
            </a:r>
            <a:endParaRPr lang="es-EC" sz="16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84405" y="2449734"/>
            <a:ext cx="509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PRESUPUESTO DE MANO DE OBRA DIRECTA</a:t>
            </a:r>
            <a:endParaRPr lang="es-EC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222783" y="4710127"/>
            <a:ext cx="509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PRESUPUESTO DE MATERIA PRIMA INDIRECTA</a:t>
            </a:r>
            <a:endParaRPr lang="es-EC" sz="16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101388" y="4777242"/>
            <a:ext cx="509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PRESUPUESTO DE OTROS COSTOS DE FABRICACIÓN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5269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ESTADO DE RESULTADOS </a:t>
            </a:r>
            <a:endParaRPr lang="es-EC" sz="20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08869"/>
              </p:ext>
            </p:extLst>
          </p:nvPr>
        </p:nvGraphicFramePr>
        <p:xfrm>
          <a:off x="783165" y="2286604"/>
          <a:ext cx="11172274" cy="2280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069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ESTADO DE RESULTADOS PRESUPUESTADO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93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CUENTAS</a:t>
                      </a:r>
                      <a:r>
                        <a:rPr lang="es-EC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CARPINTERIA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EMPORADO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LACADO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TAPICERIA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ACABADOS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93">
                <a:tc vMerge="1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OPTIMISTA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PESIMISTA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OPTIMISTA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PESIMISTA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OPTIMISTA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PESIMISTA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OPTIMISTA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PESIMISTA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OPTIMISTA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PESIMISTA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   Ventas Presupuestadas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713,89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626,83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836,46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734,45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1.032,57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906,65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1.152,22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1.011,71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1.387,08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1.202,13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 (-) Costo de Ventas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514,00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514,00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602,25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602,25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743,45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743,45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829,60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829,60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901,60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901,60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 (=) Utilidad Bruta en Ventas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199,89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112,83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234,21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132,20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289,12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163,20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322,62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182,11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485,48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300,53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 (-) Gastos de Administración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21,42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18,80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25,09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22,03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effectLst/>
                        </a:rPr>
                        <a:t>30,98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27,20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34,57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30,35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138,71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120,21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 (-) Gastos de Ventas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35,69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31,34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41,82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36,72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51,63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45,33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57,61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50,59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69,35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60,11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 UTILIDAD  NETA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142,78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62,68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167,29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73,45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206,51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90,66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230,44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101,17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277,42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120,21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0,20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effectLst/>
                        </a:rPr>
                        <a:t>0,10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8" marR="7108" marT="7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42197" y="1719618"/>
            <a:ext cx="307200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Utilidad neta optimista 20%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95879" y="1719618"/>
            <a:ext cx="307200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Utilidad neta optimista 10%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64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611696" y="2176318"/>
            <a:ext cx="9092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CONCLUSIONES, RECOMENDACIONES Y LIMITACIONES DE LA INVESTIGACIÓN</a:t>
            </a:r>
            <a:endParaRPr lang="es-EC" sz="2000" b="1" dirty="0"/>
          </a:p>
        </p:txBody>
      </p:sp>
      <p:pic>
        <p:nvPicPr>
          <p:cNvPr id="6146" name="Picture 2" descr="Resultado de imagen para conclu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72" y="2950783"/>
            <a:ext cx="2729242" cy="20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muebles sala cla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2" y="572434"/>
            <a:ext cx="10556548" cy="61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CONCLUSIONES 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643552" y="572434"/>
            <a:ext cx="2506190" cy="1882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artesanos fabricantes de muebles de madera fijan el precio de los productos en función de la situación actual, es decir considerando la competencia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35487" y="2722684"/>
            <a:ext cx="2356513" cy="30877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s-EC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los índices de rentabilidad se concluye un efecto positivo de apalancamiento al ser el ROE </a:t>
            </a:r>
            <a:r>
              <a:rPr lang="es-EC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(29,83%)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 al ROA (</a:t>
            </a:r>
            <a:r>
              <a:rPr lang="es-EC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22,19%)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que indica que la financiación del activo con endeudamiento ha posibilitado un incremento en la rentabilidad financiera.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42549" y="4555496"/>
            <a:ext cx="3427733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C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C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costos de producción no son calculados de forma técnica, sino en base a estimaciones esto ha provocado que se subvaloren los costos, vendiendo los productos a precios que cubren el mismo pero no satisfacen el margen de utilidad esperado por todo lo que involucra el proceso productivo</a:t>
            </a:r>
            <a:r>
              <a:rPr lang="es-EC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20886" y="572434"/>
            <a:ext cx="3398501" cy="15133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comercialización está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definido por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canal indirecto de distribución donde el artesano vende sus productos en blanco a otros fabricantes y estos al consumidor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46700" y="5191824"/>
            <a:ext cx="4326340" cy="1394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gastos operativos y financieros al momento no son representativos, por cuanto no cuentan con personal administrativo o de ventas, mientras que los gastos financieros derivan de los intereses pagados por créditos que fueron invertidos en el giro del negocio. </a:t>
            </a:r>
          </a:p>
        </p:txBody>
      </p:sp>
    </p:spTree>
    <p:extLst>
      <p:ext uri="{BB962C8B-B14F-4D97-AF65-F5344CB8AC3E}">
        <p14:creationId xmlns:p14="http://schemas.microsoft.com/office/powerpoint/2010/main" val="5017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RECOMENDACIONES</a:t>
            </a:r>
            <a:endParaRPr lang="es-EC" sz="2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8648600"/>
              </p:ext>
            </p:extLst>
          </p:nvPr>
        </p:nvGraphicFramePr>
        <p:xfrm>
          <a:off x="-311546" y="200055"/>
          <a:ext cx="10645254" cy="631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9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424306" y="2693905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GRACIAS…</a:t>
            </a:r>
            <a:endParaRPr lang="es-EC" sz="4000" dirty="0"/>
          </a:p>
        </p:txBody>
      </p:sp>
      <p:pic>
        <p:nvPicPr>
          <p:cNvPr id="8194" name="Picture 2" descr="Resultado de imagen para muebles sala clasic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8"/>
          <a:stretch/>
        </p:blipFill>
        <p:spPr bwMode="auto">
          <a:xfrm>
            <a:off x="8709009" y="4937875"/>
            <a:ext cx="3482991" cy="19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4" y="584841"/>
            <a:ext cx="9257592" cy="62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98335" y="-9"/>
            <a:ext cx="0" cy="68558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PLANTEAMIENTO DEL PROBLEMA</a:t>
            </a:r>
            <a:endParaRPr lang="es-EC" sz="20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868680" y="418403"/>
            <a:ext cx="10904220" cy="6437449"/>
            <a:chOff x="0" y="-212542"/>
            <a:chExt cx="6002655" cy="5092009"/>
          </a:xfrm>
        </p:grpSpPr>
        <p:sp>
          <p:nvSpPr>
            <p:cNvPr id="10" name="Rectángulo 9"/>
            <p:cNvSpPr/>
            <p:nvPr/>
          </p:nvSpPr>
          <p:spPr>
            <a:xfrm>
              <a:off x="73152" y="329184"/>
              <a:ext cx="1247775" cy="92392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Contracción de las ventas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633728" y="341376"/>
              <a:ext cx="1247775" cy="92392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Elevados </a:t>
              </a:r>
              <a:r>
                <a:rPr lang="es-EC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costos de producción </a:t>
              </a:r>
              <a:r>
                <a:rPr lang="es-EC" sz="1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subutilización de la capacidad instalada</a:t>
              </a:r>
              <a:endParaRPr lang="es-EC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182112" y="329184"/>
              <a:ext cx="1247775" cy="92392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Afectación </a:t>
              </a: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las utilidades esperadas</a:t>
              </a:r>
              <a:endParaRPr lang="es-EC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754880" y="316992"/>
              <a:ext cx="1247775" cy="92392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1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Débil gestión administrativa y financiera</a:t>
              </a:r>
            </a:p>
          </p:txBody>
        </p:sp>
        <p:sp>
          <p:nvSpPr>
            <p:cNvPr id="16" name="Cuadro de texto 22"/>
            <p:cNvSpPr txBox="1"/>
            <p:nvPr/>
          </p:nvSpPr>
          <p:spPr>
            <a:xfrm>
              <a:off x="1439037" y="-212542"/>
              <a:ext cx="2933700" cy="3356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f e c t o s</a:t>
              </a:r>
              <a:endParaRPr lang="es-EC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0" y="1243584"/>
              <a:ext cx="5953887" cy="3635883"/>
              <a:chOff x="0" y="0"/>
              <a:chExt cx="5953887" cy="3635883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70688" y="2121408"/>
                <a:ext cx="1247775" cy="107632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Deficientes mecanismos de comercialización y excesiva competencia </a:t>
                </a:r>
                <a:endParaRPr lang="es-EC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1658112" y="2133600"/>
                <a:ext cx="1247775" cy="107632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Carencia de un método de costeo y lineamientos de costos</a:t>
                </a:r>
                <a:endParaRPr lang="es-EC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3157728" y="2133600"/>
                <a:ext cx="1247775" cy="107632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Inadecuado sistema de registro de información y control </a:t>
                </a: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4706112" y="2133512"/>
                <a:ext cx="1247775" cy="114727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Ausencia de capacitación en procesos básicos de gestión financiera administrativa</a:t>
                </a:r>
              </a:p>
            </p:txBody>
          </p:sp>
          <p:grpSp>
            <p:nvGrpSpPr>
              <p:cNvPr id="22" name="Grupo 21"/>
              <p:cNvGrpSpPr/>
              <p:nvPr/>
            </p:nvGrpSpPr>
            <p:grpSpPr>
              <a:xfrm>
                <a:off x="853440" y="0"/>
                <a:ext cx="4551426" cy="2140077"/>
                <a:chOff x="0" y="0"/>
                <a:chExt cx="4551426" cy="2140077"/>
              </a:xfrm>
            </p:grpSpPr>
            <p:sp>
              <p:nvSpPr>
                <p:cNvPr id="25" name="Rectángulo 24"/>
                <p:cNvSpPr/>
                <p:nvPr/>
              </p:nvSpPr>
              <p:spPr>
                <a:xfrm>
                  <a:off x="1036108" y="934804"/>
                  <a:ext cx="2443052" cy="35687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2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s-EC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Sistema </a:t>
                  </a:r>
                  <a:r>
                    <a:rPr lang="es-EC" sz="1400" b="1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 </a:t>
                  </a:r>
                  <a:r>
                    <a:rPr lang="es-EC" sz="14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Precios</a:t>
                  </a:r>
                  <a:endParaRPr lang="es-EC" sz="1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Conector recto 25"/>
                <p:cNvCxnSpPr/>
                <p:nvPr/>
              </p:nvCxnSpPr>
              <p:spPr>
                <a:xfrm flipV="1">
                  <a:off x="12192" y="548640"/>
                  <a:ext cx="45148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V="1">
                  <a:off x="36576" y="1584960"/>
                  <a:ext cx="45148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de flecha 27"/>
                <p:cNvCxnSpPr/>
                <p:nvPr/>
              </p:nvCxnSpPr>
              <p:spPr>
                <a:xfrm flipH="1" flipV="1">
                  <a:off x="0" y="12192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de flecha 28"/>
                <p:cNvCxnSpPr/>
                <p:nvPr/>
              </p:nvCxnSpPr>
              <p:spPr>
                <a:xfrm flipH="1" flipV="1">
                  <a:off x="1499616" y="12192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de flecha 29"/>
                <p:cNvCxnSpPr/>
                <p:nvPr/>
              </p:nvCxnSpPr>
              <p:spPr>
                <a:xfrm flipH="1" flipV="1">
                  <a:off x="3011424" y="0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de flecha 30"/>
                <p:cNvCxnSpPr/>
                <p:nvPr/>
              </p:nvCxnSpPr>
              <p:spPr>
                <a:xfrm flipH="1" flipV="1">
                  <a:off x="4523232" y="12192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/>
                <p:cNvCxnSpPr/>
                <p:nvPr/>
              </p:nvCxnSpPr>
              <p:spPr>
                <a:xfrm>
                  <a:off x="48768" y="1597152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de flecha 32"/>
                <p:cNvCxnSpPr/>
                <p:nvPr/>
              </p:nvCxnSpPr>
              <p:spPr>
                <a:xfrm>
                  <a:off x="1450848" y="1597152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de flecha 33"/>
                <p:cNvCxnSpPr/>
                <p:nvPr/>
              </p:nvCxnSpPr>
              <p:spPr>
                <a:xfrm>
                  <a:off x="2877312" y="1584960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/>
                <p:cNvCxnSpPr/>
                <p:nvPr/>
              </p:nvCxnSpPr>
              <p:spPr>
                <a:xfrm>
                  <a:off x="4535424" y="1584960"/>
                  <a:ext cx="9525" cy="5429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>
                  <a:off x="2267712" y="548640"/>
                  <a:ext cx="0" cy="361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>
                  <a:off x="2292096" y="1292352"/>
                  <a:ext cx="9525" cy="2857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Cuadro de texto 51"/>
              <p:cNvSpPr txBox="1"/>
              <p:nvPr/>
            </p:nvSpPr>
            <p:spPr>
              <a:xfrm>
                <a:off x="0" y="805907"/>
                <a:ext cx="1628775" cy="691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Problema</a:t>
                </a:r>
                <a:endParaRPr lang="es-EC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Cuadro de texto 52"/>
              <p:cNvSpPr txBox="1"/>
              <p:nvPr/>
            </p:nvSpPr>
            <p:spPr>
              <a:xfrm>
                <a:off x="1658112" y="3295823"/>
                <a:ext cx="2933700" cy="3400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a u s a s</a:t>
                </a:r>
                <a:endParaRPr lang="es-EC" sz="1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9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OBJETIVOS E HIPÓTEIS 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1419852" y="937260"/>
            <a:ext cx="10010148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Analizar la incidencia de la fijación de precios en el sector artesanal productor de muebles de madera en la Parroquia Huambaló, </a:t>
            </a:r>
            <a:r>
              <a:rPr lang="es-EC" dirty="0" smtClean="0">
                <a:solidFill>
                  <a:sysClr val="windowText" lastClr="000000"/>
                </a:solidFill>
              </a:rPr>
              <a:t>mediante </a:t>
            </a:r>
            <a:r>
              <a:rPr lang="es-EC" dirty="0">
                <a:solidFill>
                  <a:sysClr val="windowText" lastClr="000000"/>
                </a:solidFill>
              </a:rPr>
              <a:t>métodos cuantitativos y cualitativos para medir el comportamiento de los resultados financieros.</a:t>
            </a:r>
          </a:p>
          <a:p>
            <a:pPr algn="ctr"/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10880" y="2478162"/>
            <a:ext cx="4715500" cy="1316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600" dirty="0" smtClean="0">
                <a:solidFill>
                  <a:schemeClr val="tx1"/>
                </a:solidFill>
              </a:rPr>
              <a:t>1. Determinar </a:t>
            </a:r>
            <a:r>
              <a:rPr lang="es-EC" sz="1600" dirty="0">
                <a:solidFill>
                  <a:schemeClr val="tx1"/>
                </a:solidFill>
              </a:rPr>
              <a:t>los mecanismos de fijación de precios que se utiliza en la comercialización de muebles de madera, en el sector artesanal dedicado a la actividad de fabricación de muebles de madera en Huambaló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714500" y="2478162"/>
            <a:ext cx="4715500" cy="1316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600" dirty="0" smtClean="0">
                <a:solidFill>
                  <a:schemeClr val="tx1"/>
                </a:solidFill>
              </a:rPr>
              <a:t>2. Determinar </a:t>
            </a:r>
            <a:r>
              <a:rPr lang="es-EC" sz="1600" dirty="0">
                <a:solidFill>
                  <a:schemeClr val="tx1"/>
                </a:solidFill>
              </a:rPr>
              <a:t>los procedimientos de comercialización de muebles de madera de los talleres artesanales de Huambaló.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70132" y="3996202"/>
            <a:ext cx="4715500" cy="1316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600" dirty="0" smtClean="0">
                <a:solidFill>
                  <a:schemeClr val="tx1"/>
                </a:solidFill>
              </a:rPr>
              <a:t>3. Evaluar </a:t>
            </a:r>
            <a:r>
              <a:rPr lang="es-EC" sz="1600" dirty="0">
                <a:solidFill>
                  <a:schemeClr val="tx1"/>
                </a:solidFill>
              </a:rPr>
              <a:t>los resultados financieros y operacionales de las empresas artesanales de fabricación de muebles de madera de Huambaló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714500" y="4019062"/>
            <a:ext cx="4715500" cy="1316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1600" dirty="0" smtClean="0">
                <a:solidFill>
                  <a:schemeClr val="tx1"/>
                </a:solidFill>
              </a:rPr>
              <a:t>4. Proponer </a:t>
            </a:r>
            <a:r>
              <a:rPr lang="es-EC" sz="1600" dirty="0">
                <a:solidFill>
                  <a:schemeClr val="tx1"/>
                </a:solidFill>
              </a:rPr>
              <a:t>un modelo de cálculo de costos como apoyo a los mecanismos de fijación de precios en el proceso de comercialización de muebles de madera. 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1115052" y="5708554"/>
            <a:ext cx="10010148" cy="10287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Los mecanismos de fijación de precios utilizados en la comercialización de muebles de madera por los artesanos de la parroquia Huambaló afectan </a:t>
            </a:r>
            <a:r>
              <a:rPr lang="es-EC" dirty="0" smtClean="0">
                <a:solidFill>
                  <a:schemeClr val="tx1"/>
                </a:solidFill>
              </a:rPr>
              <a:t>a los márgenes de utilidad de </a:t>
            </a:r>
            <a:r>
              <a:rPr lang="es-EC" dirty="0">
                <a:solidFill>
                  <a:schemeClr val="tx1"/>
                </a:solidFill>
              </a:rPr>
              <a:t>las mismas.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88523" y="548640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708486" y="2001663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Objetivos Específicos </a:t>
            </a:r>
            <a:endParaRPr lang="es-EC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5453683" y="53524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Hipótesis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0336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464728" y="1131755"/>
            <a:ext cx="469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CAPÍTULO I</a:t>
            </a:r>
          </a:p>
          <a:p>
            <a:pPr algn="ctr"/>
            <a:r>
              <a:rPr lang="es-EC" sz="3600" b="1" dirty="0" smtClean="0"/>
              <a:t>MARCO TEÓRICO</a:t>
            </a:r>
            <a:endParaRPr lang="es-EC" sz="3600" b="1" dirty="0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62" y="2332084"/>
            <a:ext cx="62198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SÍNTESIS DE MARCO TEÓRICO </a:t>
            </a:r>
            <a:endParaRPr lang="es-EC" sz="20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10345"/>
              </p:ext>
            </p:extLst>
          </p:nvPr>
        </p:nvGraphicFramePr>
        <p:xfrm>
          <a:off x="905993" y="902481"/>
          <a:ext cx="10844730" cy="4871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2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5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6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SOPERTE TEORICO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PAPER BASE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ESTUDIOS RELACIONADOS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Marketing un enfoque global, Jerome Mc Carthy, William D. Perreault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Fijación de precios desde una perspectiva financiera, Jairo Andrés Méndez Beltrán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El precios. Tipos y estrategias de </a:t>
                      </a:r>
                      <a:r>
                        <a:rPr lang="es-EC" sz="1000" u="none" strike="noStrike" dirty="0" smtClean="0">
                          <a:effectLst/>
                        </a:rPr>
                        <a:t>fijación, </a:t>
                      </a:r>
                      <a:r>
                        <a:rPr lang="es-EC" sz="1000" u="none" strike="noStrike" dirty="0">
                          <a:effectLst/>
                        </a:rPr>
                        <a:t>Isabel </a:t>
                      </a:r>
                      <a:r>
                        <a:rPr lang="es-EC" sz="1000" u="none" strike="noStrike" dirty="0" smtClean="0">
                          <a:effectLst/>
                        </a:rPr>
                        <a:t>Pérez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La teoría económica y financiera del precio, Cadena Lozano Javier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Una radiografía del funcionamientos y percepción de las Pymes en el Ecuador, Araque Wilson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C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  <a:endParaRPr lang="es-EC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CONTENIDO</a:t>
                      </a: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u="none" strike="noStrike" dirty="0">
                          <a:effectLst/>
                        </a:rPr>
                        <a:t>VARIABLES</a:t>
                      </a:r>
                      <a:endParaRPr lang="es-EC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PAPER 1</a:t>
                      </a:r>
                      <a:endParaRPr lang="es-EC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PAPER 2</a:t>
                      </a:r>
                      <a:endParaRPr lang="es-EC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PAPER 3</a:t>
                      </a:r>
                      <a:endParaRPr lang="es-EC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4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fijación de precios</a:t>
                      </a: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los objetivos que determinan la fijación del precio, estos pueden ser orientados a las utilidades, a las ventas o la situación actual</a:t>
                      </a: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effectLst/>
                        </a:rPr>
                        <a:t>métodos </a:t>
                      </a:r>
                      <a:r>
                        <a:rPr lang="es-EC" sz="1200" b="1" u="none" strike="noStrike" dirty="0">
                          <a:effectLst/>
                        </a:rPr>
                        <a:t>de fijación de precios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Factores internos de la fijación de precios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Factores internos y externos de la fijación de precios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la inversión en tecnologia en las pymes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1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políticas de precios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u="none" strike="noStrike" dirty="0">
                          <a:effectLst/>
                        </a:rPr>
                        <a:t>Explican cuán flexibles son los precios, en que nivel </a:t>
                      </a:r>
                      <a:r>
                        <a:rPr lang="es-EC" sz="1050" b="0" u="none" strike="noStrike" dirty="0" smtClean="0">
                          <a:effectLst/>
                        </a:rPr>
                        <a:t>están </a:t>
                      </a:r>
                      <a:r>
                        <a:rPr lang="es-EC" sz="1050" b="0" u="none" strike="noStrike" dirty="0">
                          <a:effectLst/>
                        </a:rPr>
                        <a:t>establecidos conforme el ciclo de vida del producto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Mercadeo y comercialización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Factores externos de la fijación de precios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Los costos de producción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la comercialización de productos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Análisis de costos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u="none" strike="noStrike" dirty="0">
                          <a:effectLst/>
                        </a:rPr>
                        <a:t>Estudia los </a:t>
                      </a:r>
                      <a:r>
                        <a:rPr lang="es-EC" sz="1050" b="0" u="none" strike="noStrike" dirty="0" smtClean="0">
                          <a:effectLst/>
                        </a:rPr>
                        <a:t>métodos </a:t>
                      </a:r>
                      <a:r>
                        <a:rPr lang="es-EC" sz="1050" b="0" u="none" strike="noStrike" dirty="0">
                          <a:effectLst/>
                        </a:rPr>
                        <a:t>de costeo, limites de producción y los </a:t>
                      </a:r>
                      <a:r>
                        <a:rPr lang="es-EC" sz="1050" b="0" u="none" strike="noStrike" dirty="0" smtClean="0">
                          <a:effectLst/>
                        </a:rPr>
                        <a:t>márgenes </a:t>
                      </a:r>
                      <a:r>
                        <a:rPr lang="es-EC" sz="1050" b="0" u="none" strike="noStrike" dirty="0">
                          <a:effectLst/>
                        </a:rPr>
                        <a:t>de utilidad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Análisis de costos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comercialización y canales de distribución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effectLst/>
                        </a:rPr>
                        <a:t>márgenes </a:t>
                      </a:r>
                      <a:r>
                        <a:rPr lang="es-EC" sz="1000" u="none" strike="noStrike" dirty="0">
                          <a:effectLst/>
                        </a:rPr>
                        <a:t>de </a:t>
                      </a:r>
                      <a:r>
                        <a:rPr lang="es-EC" sz="1000" u="none" strike="noStrike" dirty="0" smtClean="0">
                          <a:effectLst/>
                        </a:rPr>
                        <a:t>rentabilida</a:t>
                      </a:r>
                      <a:r>
                        <a:rPr lang="es-EC" sz="1000" u="none" strike="noStrike" dirty="0">
                          <a:effectLst/>
                        </a:rPr>
                        <a:t>d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capacidad instalada de las empresa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9" marR="7989" marT="7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8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57639" y="57895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3040" y="0"/>
            <a:ext cx="469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CATEGORÍAS DE ESTUDIO </a:t>
            </a:r>
            <a:endParaRPr lang="es-EC" sz="2000" b="1" dirty="0"/>
          </a:p>
        </p:txBody>
      </p:sp>
      <p:sp>
        <p:nvSpPr>
          <p:cNvPr id="3" name="Elipse 2"/>
          <p:cNvSpPr/>
          <p:nvPr/>
        </p:nvSpPr>
        <p:spPr>
          <a:xfrm>
            <a:off x="4844954" y="2930953"/>
            <a:ext cx="1774679" cy="6720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SISTEMA DE PRECIOS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452627" y="2119338"/>
            <a:ext cx="1548442" cy="8116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Mecanismos de fijación de precios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326380" y="4324562"/>
            <a:ext cx="1983816" cy="5163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Comercialización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983160" y="2724376"/>
            <a:ext cx="1608508" cy="7159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Resultados financieros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643370" y="951882"/>
            <a:ext cx="1746925" cy="5855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Estrategias de fijación de precios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344525" y="2288905"/>
            <a:ext cx="1746925" cy="5011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Factores externos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791188" y="3667964"/>
            <a:ext cx="1746925" cy="5011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Factores internos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087600" y="4992808"/>
            <a:ext cx="2152357" cy="5684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Canal de distribución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094413" y="1795371"/>
            <a:ext cx="1392689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Ingresos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163070" y="2754134"/>
            <a:ext cx="1576877" cy="4832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Costos de producción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805265" y="1572436"/>
            <a:ext cx="1397816" cy="6547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Gastos operacionales y de financiamiento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729401" y="3982540"/>
            <a:ext cx="1903707" cy="6100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Márgenes e índices de rentabilidad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838617" y="1798039"/>
            <a:ext cx="19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1</a:t>
            </a:r>
            <a:endParaRPr lang="es-EC" sz="2000" b="1" dirty="0"/>
          </a:p>
        </p:txBody>
      </p:sp>
      <p:sp>
        <p:nvSpPr>
          <p:cNvPr id="64" name="Elipse 63"/>
          <p:cNvSpPr/>
          <p:nvPr/>
        </p:nvSpPr>
        <p:spPr>
          <a:xfrm>
            <a:off x="7202419" y="35944"/>
            <a:ext cx="1746925" cy="4046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Orientados a los resultados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8872114" y="422683"/>
            <a:ext cx="1746925" cy="4046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Orientados a las ventas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9194838" y="1131043"/>
            <a:ext cx="1746925" cy="4046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Orientados a la situación actual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69" name="Conector recto de flecha 68"/>
          <p:cNvCxnSpPr>
            <a:stCxn id="3" idx="7"/>
            <a:endCxn id="10" idx="3"/>
          </p:cNvCxnSpPr>
          <p:nvPr/>
        </p:nvCxnSpPr>
        <p:spPr>
          <a:xfrm flipV="1">
            <a:off x="6359737" y="2812095"/>
            <a:ext cx="319654" cy="21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10" idx="0"/>
            <a:endCxn id="15" idx="4"/>
          </p:cNvCxnSpPr>
          <p:nvPr/>
        </p:nvCxnSpPr>
        <p:spPr>
          <a:xfrm flipV="1">
            <a:off x="7226848" y="1537409"/>
            <a:ext cx="289985" cy="581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/>
          <p:cNvCxnSpPr>
            <a:stCxn id="10" idx="6"/>
            <a:endCxn id="16" idx="2"/>
          </p:cNvCxnSpPr>
          <p:nvPr/>
        </p:nvCxnSpPr>
        <p:spPr>
          <a:xfrm>
            <a:off x="8001069" y="2525146"/>
            <a:ext cx="343456" cy="14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>
            <a:stCxn id="10" idx="4"/>
            <a:endCxn id="17" idx="2"/>
          </p:cNvCxnSpPr>
          <p:nvPr/>
        </p:nvCxnSpPr>
        <p:spPr>
          <a:xfrm>
            <a:off x="7226848" y="2930953"/>
            <a:ext cx="564340" cy="987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15" idx="6"/>
            <a:endCxn id="64" idx="4"/>
          </p:cNvCxnSpPr>
          <p:nvPr/>
        </p:nvCxnSpPr>
        <p:spPr>
          <a:xfrm flipH="1" flipV="1">
            <a:off x="8075882" y="440546"/>
            <a:ext cx="314413" cy="80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>
            <a:stCxn id="15" idx="6"/>
            <a:endCxn id="66" idx="2"/>
          </p:cNvCxnSpPr>
          <p:nvPr/>
        </p:nvCxnSpPr>
        <p:spPr>
          <a:xfrm flipV="1">
            <a:off x="8390295" y="624984"/>
            <a:ext cx="481819" cy="61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>
            <a:stCxn id="15" idx="6"/>
            <a:endCxn id="67" idx="2"/>
          </p:cNvCxnSpPr>
          <p:nvPr/>
        </p:nvCxnSpPr>
        <p:spPr>
          <a:xfrm>
            <a:off x="8390295" y="1244646"/>
            <a:ext cx="804543" cy="88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e 83"/>
          <p:cNvSpPr/>
          <p:nvPr/>
        </p:nvSpPr>
        <p:spPr>
          <a:xfrm>
            <a:off x="9476624" y="1706615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clientes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10447850" y="2293840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Competencia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10299697" y="2867288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Proveedores</a:t>
            </a:r>
            <a:endParaRPr lang="es-EC" sz="1100" dirty="0">
              <a:solidFill>
                <a:schemeClr val="tx1"/>
              </a:solidFill>
            </a:endParaRPr>
          </a:p>
        </p:txBody>
      </p:sp>
      <p:cxnSp>
        <p:nvCxnSpPr>
          <p:cNvPr id="100" name="Conector recto de flecha 99"/>
          <p:cNvCxnSpPr>
            <a:stCxn id="16" idx="6"/>
            <a:endCxn id="84" idx="4"/>
          </p:cNvCxnSpPr>
          <p:nvPr/>
        </p:nvCxnSpPr>
        <p:spPr>
          <a:xfrm flipV="1">
            <a:off x="10091450" y="2073723"/>
            <a:ext cx="258637" cy="465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>
            <a:stCxn id="16" idx="6"/>
            <a:endCxn id="91" idx="2"/>
          </p:cNvCxnSpPr>
          <p:nvPr/>
        </p:nvCxnSpPr>
        <p:spPr>
          <a:xfrm flipV="1">
            <a:off x="10091450" y="2477394"/>
            <a:ext cx="356400" cy="62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/>
          <p:cNvCxnSpPr>
            <a:stCxn id="16" idx="6"/>
            <a:endCxn id="92" idx="2"/>
          </p:cNvCxnSpPr>
          <p:nvPr/>
        </p:nvCxnSpPr>
        <p:spPr>
          <a:xfrm>
            <a:off x="10091450" y="2539503"/>
            <a:ext cx="208247" cy="511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e 108"/>
          <p:cNvSpPr/>
          <p:nvPr/>
        </p:nvSpPr>
        <p:spPr>
          <a:xfrm>
            <a:off x="10350086" y="3490515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Políticas y estrategias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110" name="Elipse 109"/>
          <p:cNvSpPr/>
          <p:nvPr/>
        </p:nvSpPr>
        <p:spPr>
          <a:xfrm>
            <a:off x="10269650" y="4109748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Volúmenes de producción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111" name="Elipse 110"/>
          <p:cNvSpPr/>
          <p:nvPr/>
        </p:nvSpPr>
        <p:spPr>
          <a:xfrm>
            <a:off x="10299696" y="4864295"/>
            <a:ext cx="1746925" cy="367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Costo de producción</a:t>
            </a:r>
            <a:endParaRPr lang="es-EC" sz="1100" dirty="0">
              <a:solidFill>
                <a:schemeClr val="tx1"/>
              </a:solidFill>
            </a:endParaRPr>
          </a:p>
        </p:txBody>
      </p:sp>
      <p:cxnSp>
        <p:nvCxnSpPr>
          <p:cNvPr id="114" name="Conector recto de flecha 113"/>
          <p:cNvCxnSpPr>
            <a:stCxn id="17" idx="6"/>
            <a:endCxn id="109" idx="2"/>
          </p:cNvCxnSpPr>
          <p:nvPr/>
        </p:nvCxnSpPr>
        <p:spPr>
          <a:xfrm flipV="1">
            <a:off x="9538113" y="3674069"/>
            <a:ext cx="811973" cy="24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>
            <a:stCxn id="17" idx="6"/>
            <a:endCxn id="110" idx="2"/>
          </p:cNvCxnSpPr>
          <p:nvPr/>
        </p:nvCxnSpPr>
        <p:spPr>
          <a:xfrm>
            <a:off x="9538113" y="3918562"/>
            <a:ext cx="731537" cy="374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de flecha 117"/>
          <p:cNvCxnSpPr>
            <a:stCxn id="17" idx="6"/>
            <a:endCxn id="111" idx="2"/>
          </p:cNvCxnSpPr>
          <p:nvPr/>
        </p:nvCxnSpPr>
        <p:spPr>
          <a:xfrm>
            <a:off x="9538113" y="3918562"/>
            <a:ext cx="761583" cy="1129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e 119"/>
          <p:cNvSpPr/>
          <p:nvPr/>
        </p:nvSpPr>
        <p:spPr>
          <a:xfrm>
            <a:off x="5048939" y="5360142"/>
            <a:ext cx="2152357" cy="5684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Producto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122" name="Conector recto de flecha 121"/>
          <p:cNvCxnSpPr>
            <a:stCxn id="3" idx="4"/>
            <a:endCxn id="13" idx="0"/>
          </p:cNvCxnSpPr>
          <p:nvPr/>
        </p:nvCxnSpPr>
        <p:spPr>
          <a:xfrm>
            <a:off x="5732294" y="3603008"/>
            <a:ext cx="585994" cy="721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>
            <a:stCxn id="13" idx="4"/>
            <a:endCxn id="120" idx="0"/>
          </p:cNvCxnSpPr>
          <p:nvPr/>
        </p:nvCxnSpPr>
        <p:spPr>
          <a:xfrm flipH="1">
            <a:off x="6125118" y="4840939"/>
            <a:ext cx="193170" cy="519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/>
          <p:cNvCxnSpPr>
            <a:stCxn id="13" idx="4"/>
            <a:endCxn id="19" idx="0"/>
          </p:cNvCxnSpPr>
          <p:nvPr/>
        </p:nvCxnSpPr>
        <p:spPr>
          <a:xfrm>
            <a:off x="6318288" y="4840939"/>
            <a:ext cx="1845491" cy="151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ipse 129"/>
          <p:cNvSpPr/>
          <p:nvPr/>
        </p:nvSpPr>
        <p:spPr>
          <a:xfrm>
            <a:off x="3858512" y="6121255"/>
            <a:ext cx="1717425" cy="505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cartera de producto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31" name="Elipse 130"/>
          <p:cNvSpPr/>
          <p:nvPr/>
        </p:nvSpPr>
        <p:spPr>
          <a:xfrm>
            <a:off x="5527728" y="6301918"/>
            <a:ext cx="1717425" cy="505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Factores de diferenciación</a:t>
            </a:r>
            <a:endParaRPr lang="es-EC" sz="1050" dirty="0">
              <a:solidFill>
                <a:schemeClr val="tx1"/>
              </a:solidFill>
            </a:endParaRPr>
          </a:p>
        </p:txBody>
      </p:sp>
      <p:cxnSp>
        <p:nvCxnSpPr>
          <p:cNvPr id="133" name="Conector recto de flecha 132"/>
          <p:cNvCxnSpPr>
            <a:stCxn id="120" idx="4"/>
            <a:endCxn id="130" idx="0"/>
          </p:cNvCxnSpPr>
          <p:nvPr/>
        </p:nvCxnSpPr>
        <p:spPr>
          <a:xfrm flipH="1">
            <a:off x="4717225" y="5928627"/>
            <a:ext cx="1407893" cy="192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/>
          <p:cNvCxnSpPr>
            <a:stCxn id="120" idx="4"/>
            <a:endCxn id="131" idx="0"/>
          </p:cNvCxnSpPr>
          <p:nvPr/>
        </p:nvCxnSpPr>
        <p:spPr>
          <a:xfrm>
            <a:off x="6125118" y="5928627"/>
            <a:ext cx="261323" cy="373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ipse 137"/>
          <p:cNvSpPr/>
          <p:nvPr/>
        </p:nvSpPr>
        <p:spPr>
          <a:xfrm>
            <a:off x="7290620" y="6238645"/>
            <a:ext cx="1717425" cy="505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Canal de distribución directo 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9097369" y="6226345"/>
            <a:ext cx="1717425" cy="505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Canal de distribución indirecto 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40" name="Elipse 139"/>
          <p:cNvSpPr/>
          <p:nvPr/>
        </p:nvSpPr>
        <p:spPr>
          <a:xfrm>
            <a:off x="9493346" y="5438439"/>
            <a:ext cx="1717425" cy="505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Alternativas cooperadas de distribución </a:t>
            </a:r>
            <a:endParaRPr lang="es-EC" sz="1050" dirty="0">
              <a:solidFill>
                <a:schemeClr val="tx1"/>
              </a:solidFill>
            </a:endParaRPr>
          </a:p>
        </p:txBody>
      </p:sp>
      <p:cxnSp>
        <p:nvCxnSpPr>
          <p:cNvPr id="145" name="Conector recto de flecha 144"/>
          <p:cNvCxnSpPr>
            <a:stCxn id="19" idx="5"/>
            <a:endCxn id="138" idx="0"/>
          </p:cNvCxnSpPr>
          <p:nvPr/>
        </p:nvCxnSpPr>
        <p:spPr>
          <a:xfrm flipH="1">
            <a:off x="8149333" y="5478040"/>
            <a:ext cx="775419" cy="76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>
            <a:stCxn id="19" idx="5"/>
            <a:endCxn id="139" idx="0"/>
          </p:cNvCxnSpPr>
          <p:nvPr/>
        </p:nvCxnSpPr>
        <p:spPr>
          <a:xfrm>
            <a:off x="8924752" y="5478040"/>
            <a:ext cx="1031330" cy="748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148"/>
          <p:cNvCxnSpPr>
            <a:stCxn id="19" idx="5"/>
            <a:endCxn id="140" idx="2"/>
          </p:cNvCxnSpPr>
          <p:nvPr/>
        </p:nvCxnSpPr>
        <p:spPr>
          <a:xfrm>
            <a:off x="8924752" y="5478040"/>
            <a:ext cx="568594" cy="213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de flecha 160"/>
          <p:cNvCxnSpPr>
            <a:stCxn id="3" idx="2"/>
            <a:endCxn id="14" idx="6"/>
          </p:cNvCxnSpPr>
          <p:nvPr/>
        </p:nvCxnSpPr>
        <p:spPr>
          <a:xfrm flipH="1" flipV="1">
            <a:off x="4591668" y="3082350"/>
            <a:ext cx="253286" cy="184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de flecha 162"/>
          <p:cNvCxnSpPr>
            <a:stCxn id="14" idx="0"/>
            <a:endCxn id="20" idx="4"/>
          </p:cNvCxnSpPr>
          <p:nvPr/>
        </p:nvCxnSpPr>
        <p:spPr>
          <a:xfrm flipV="1">
            <a:off x="3787414" y="2189439"/>
            <a:ext cx="1003344" cy="534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de flecha 164"/>
          <p:cNvCxnSpPr>
            <a:stCxn id="14" idx="1"/>
            <a:endCxn id="22" idx="5"/>
          </p:cNvCxnSpPr>
          <p:nvPr/>
        </p:nvCxnSpPr>
        <p:spPr>
          <a:xfrm flipH="1" flipV="1">
            <a:off x="2998376" y="2131287"/>
            <a:ext cx="220345" cy="69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de flecha 166"/>
          <p:cNvCxnSpPr>
            <a:stCxn id="14" idx="2"/>
            <a:endCxn id="21" idx="6"/>
          </p:cNvCxnSpPr>
          <p:nvPr/>
        </p:nvCxnSpPr>
        <p:spPr>
          <a:xfrm flipH="1" flipV="1">
            <a:off x="2739947" y="2995749"/>
            <a:ext cx="243213" cy="86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/>
          <p:cNvCxnSpPr>
            <a:stCxn id="14" idx="4"/>
            <a:endCxn id="23" idx="0"/>
          </p:cNvCxnSpPr>
          <p:nvPr/>
        </p:nvCxnSpPr>
        <p:spPr>
          <a:xfrm flipH="1">
            <a:off x="3681255" y="3440323"/>
            <a:ext cx="106159" cy="542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ipse 169"/>
          <p:cNvSpPr/>
          <p:nvPr/>
        </p:nvSpPr>
        <p:spPr>
          <a:xfrm>
            <a:off x="5175579" y="898758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operacionales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3428654" y="912969"/>
            <a:ext cx="1633114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No operacionales 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174" name="Conector recto de flecha 173"/>
          <p:cNvCxnSpPr>
            <a:stCxn id="20" idx="0"/>
            <a:endCxn id="170" idx="4"/>
          </p:cNvCxnSpPr>
          <p:nvPr/>
        </p:nvCxnSpPr>
        <p:spPr>
          <a:xfrm flipV="1">
            <a:off x="4790758" y="1292826"/>
            <a:ext cx="1106849" cy="502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de flecha 175"/>
          <p:cNvCxnSpPr>
            <a:stCxn id="20" idx="0"/>
            <a:endCxn id="171" idx="4"/>
          </p:cNvCxnSpPr>
          <p:nvPr/>
        </p:nvCxnSpPr>
        <p:spPr>
          <a:xfrm flipH="1" flipV="1">
            <a:off x="4245211" y="1307037"/>
            <a:ext cx="545547" cy="48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ipse 181"/>
          <p:cNvSpPr/>
          <p:nvPr/>
        </p:nvSpPr>
        <p:spPr>
          <a:xfrm>
            <a:off x="1444425" y="615376"/>
            <a:ext cx="1553951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administración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83" name="Elipse 182"/>
          <p:cNvSpPr/>
          <p:nvPr/>
        </p:nvSpPr>
        <p:spPr>
          <a:xfrm>
            <a:off x="493322" y="1036156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ventas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84" name="Elipse 183"/>
          <p:cNvSpPr/>
          <p:nvPr/>
        </p:nvSpPr>
        <p:spPr>
          <a:xfrm>
            <a:off x="51125" y="1601029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financieros 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186" name="Conector recto de flecha 185"/>
          <p:cNvCxnSpPr>
            <a:stCxn id="22" idx="1"/>
            <a:endCxn id="182" idx="4"/>
          </p:cNvCxnSpPr>
          <p:nvPr/>
        </p:nvCxnSpPr>
        <p:spPr>
          <a:xfrm flipV="1">
            <a:off x="2009970" y="1009444"/>
            <a:ext cx="211431" cy="658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de flecha 187"/>
          <p:cNvCxnSpPr>
            <a:stCxn id="22" idx="1"/>
            <a:endCxn id="183" idx="5"/>
          </p:cNvCxnSpPr>
          <p:nvPr/>
        </p:nvCxnSpPr>
        <p:spPr>
          <a:xfrm flipH="1" flipV="1">
            <a:off x="1725900" y="1372514"/>
            <a:ext cx="284070" cy="295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de flecha 189"/>
          <p:cNvCxnSpPr>
            <a:stCxn id="22" idx="1"/>
            <a:endCxn id="184" idx="6"/>
          </p:cNvCxnSpPr>
          <p:nvPr/>
        </p:nvCxnSpPr>
        <p:spPr>
          <a:xfrm flipH="1">
            <a:off x="1495180" y="1668320"/>
            <a:ext cx="514790" cy="129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ipse 193"/>
          <p:cNvSpPr/>
          <p:nvPr/>
        </p:nvSpPr>
        <p:spPr>
          <a:xfrm>
            <a:off x="-167421" y="2391665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Materia prima directa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95" name="Elipse 194"/>
          <p:cNvSpPr/>
          <p:nvPr/>
        </p:nvSpPr>
        <p:spPr>
          <a:xfrm>
            <a:off x="-88988" y="3327464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Mano de obra directa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96" name="Elipse 195"/>
          <p:cNvSpPr/>
          <p:nvPr/>
        </p:nvSpPr>
        <p:spPr>
          <a:xfrm>
            <a:off x="1165266" y="3636666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CIF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198" name="Conector recto de flecha 197"/>
          <p:cNvCxnSpPr>
            <a:stCxn id="21" idx="2"/>
            <a:endCxn id="194" idx="4"/>
          </p:cNvCxnSpPr>
          <p:nvPr/>
        </p:nvCxnSpPr>
        <p:spPr>
          <a:xfrm flipH="1" flipV="1">
            <a:off x="554607" y="2785733"/>
            <a:ext cx="608463" cy="210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de flecha 199"/>
          <p:cNvCxnSpPr>
            <a:stCxn id="21" idx="2"/>
            <a:endCxn id="196" idx="0"/>
          </p:cNvCxnSpPr>
          <p:nvPr/>
        </p:nvCxnSpPr>
        <p:spPr>
          <a:xfrm>
            <a:off x="1163070" y="2995749"/>
            <a:ext cx="724224" cy="640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de flecha 201"/>
          <p:cNvCxnSpPr>
            <a:stCxn id="21" idx="2"/>
            <a:endCxn id="195" idx="0"/>
          </p:cNvCxnSpPr>
          <p:nvPr/>
        </p:nvCxnSpPr>
        <p:spPr>
          <a:xfrm flipH="1">
            <a:off x="633040" y="2995749"/>
            <a:ext cx="530030" cy="331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ipse 202"/>
          <p:cNvSpPr/>
          <p:nvPr/>
        </p:nvSpPr>
        <p:spPr>
          <a:xfrm>
            <a:off x="359876" y="4318845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Margen bruto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204" name="Elipse 203"/>
          <p:cNvSpPr/>
          <p:nvPr/>
        </p:nvSpPr>
        <p:spPr>
          <a:xfrm>
            <a:off x="562841" y="5007306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Margen operacional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205" name="Elipse 204"/>
          <p:cNvSpPr/>
          <p:nvPr/>
        </p:nvSpPr>
        <p:spPr>
          <a:xfrm>
            <a:off x="3854902" y="4947135"/>
            <a:ext cx="1444055" cy="4913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Rentabilidad sobre el patrimonio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206" name="Elipse 205"/>
          <p:cNvSpPr/>
          <p:nvPr/>
        </p:nvSpPr>
        <p:spPr>
          <a:xfrm>
            <a:off x="2803092" y="5695768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Rentabilidad sobre activos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207" name="Elipse 206"/>
          <p:cNvSpPr/>
          <p:nvPr/>
        </p:nvSpPr>
        <p:spPr>
          <a:xfrm>
            <a:off x="981117" y="5782604"/>
            <a:ext cx="1444055" cy="3940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Margen neto</a:t>
            </a:r>
            <a:endParaRPr lang="es-EC" sz="1000" dirty="0">
              <a:solidFill>
                <a:schemeClr val="tx1"/>
              </a:solidFill>
            </a:endParaRPr>
          </a:p>
        </p:txBody>
      </p:sp>
      <p:cxnSp>
        <p:nvCxnSpPr>
          <p:cNvPr id="209" name="Conector recto de flecha 208"/>
          <p:cNvCxnSpPr>
            <a:stCxn id="23" idx="4"/>
            <a:endCxn id="203" idx="6"/>
          </p:cNvCxnSpPr>
          <p:nvPr/>
        </p:nvCxnSpPr>
        <p:spPr>
          <a:xfrm flipH="1" flipV="1">
            <a:off x="1803931" y="4515879"/>
            <a:ext cx="1877324" cy="76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ector recto de flecha 210"/>
          <p:cNvCxnSpPr>
            <a:stCxn id="23" idx="4"/>
            <a:endCxn id="204" idx="7"/>
          </p:cNvCxnSpPr>
          <p:nvPr/>
        </p:nvCxnSpPr>
        <p:spPr>
          <a:xfrm flipH="1">
            <a:off x="1795419" y="4592570"/>
            <a:ext cx="1885836" cy="472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cto de flecha 212"/>
          <p:cNvCxnSpPr>
            <a:stCxn id="23" idx="4"/>
            <a:endCxn id="205" idx="1"/>
          </p:cNvCxnSpPr>
          <p:nvPr/>
        </p:nvCxnSpPr>
        <p:spPr>
          <a:xfrm>
            <a:off x="3681255" y="4592570"/>
            <a:ext cx="385124" cy="426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ector recto de flecha 214"/>
          <p:cNvCxnSpPr>
            <a:stCxn id="23" idx="4"/>
            <a:endCxn id="206" idx="0"/>
          </p:cNvCxnSpPr>
          <p:nvPr/>
        </p:nvCxnSpPr>
        <p:spPr>
          <a:xfrm flipH="1">
            <a:off x="3525120" y="4592570"/>
            <a:ext cx="156135" cy="1103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23" idx="4"/>
            <a:endCxn id="207" idx="0"/>
          </p:cNvCxnSpPr>
          <p:nvPr/>
        </p:nvCxnSpPr>
        <p:spPr>
          <a:xfrm flipH="1">
            <a:off x="1703145" y="4592570"/>
            <a:ext cx="1978110" cy="1190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CuadroTexto 280"/>
          <p:cNvSpPr txBox="1"/>
          <p:nvPr/>
        </p:nvSpPr>
        <p:spPr>
          <a:xfrm>
            <a:off x="6375653" y="3884078"/>
            <a:ext cx="19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2</a:t>
            </a:r>
            <a:endParaRPr lang="es-EC" sz="2000" b="1" dirty="0"/>
          </a:p>
        </p:txBody>
      </p:sp>
      <p:sp>
        <p:nvSpPr>
          <p:cNvPr id="282" name="CuadroTexto 281"/>
          <p:cNvSpPr txBox="1"/>
          <p:nvPr/>
        </p:nvSpPr>
        <p:spPr>
          <a:xfrm>
            <a:off x="4465919" y="2564131"/>
            <a:ext cx="19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1468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6602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54607" y="-2148"/>
            <a:ext cx="0" cy="685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54607" y="450166"/>
            <a:ext cx="4059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98335" y="548640"/>
            <a:ext cx="9025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87750" y="1785448"/>
            <a:ext cx="4693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CAPÍTULO II</a:t>
            </a:r>
          </a:p>
          <a:p>
            <a:pPr algn="ctr"/>
            <a:r>
              <a:rPr lang="es-EC" sz="3200" b="1" dirty="0" smtClean="0"/>
              <a:t>MARCO METODOLÓGICO</a:t>
            </a:r>
            <a:endParaRPr lang="es-EC" sz="3200" b="1" dirty="0"/>
          </a:p>
        </p:txBody>
      </p:sp>
      <p:pic>
        <p:nvPicPr>
          <p:cNvPr id="9218" name="Picture 2" descr="Resultado de imagen para marco metodolo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63" y="2961140"/>
            <a:ext cx="4351914" cy="29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13822</TotalTime>
  <Words>3372</Words>
  <Application>Microsoft Office PowerPoint</Application>
  <PresentationFormat>Panorámica</PresentationFormat>
  <Paragraphs>1064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</dc:creator>
  <cp:lastModifiedBy>Umbrella7</cp:lastModifiedBy>
  <cp:revision>134</cp:revision>
  <dcterms:created xsi:type="dcterms:W3CDTF">2018-05-21T01:26:22Z</dcterms:created>
  <dcterms:modified xsi:type="dcterms:W3CDTF">2018-07-11T19:58:38Z</dcterms:modified>
</cp:coreProperties>
</file>