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44" r:id="rId3"/>
  </p:sldMasterIdLst>
  <p:notesMasterIdLst>
    <p:notesMasterId r:id="rId39"/>
  </p:notesMasterIdLst>
  <p:sldIdLst>
    <p:sldId id="257" r:id="rId4"/>
    <p:sldId id="293" r:id="rId5"/>
    <p:sldId id="259" r:id="rId6"/>
    <p:sldId id="262" r:id="rId7"/>
    <p:sldId id="266" r:id="rId8"/>
    <p:sldId id="260" r:id="rId9"/>
    <p:sldId id="298" r:id="rId10"/>
    <p:sldId id="312" r:id="rId11"/>
    <p:sldId id="299" r:id="rId12"/>
    <p:sldId id="297" r:id="rId13"/>
    <p:sldId id="294" r:id="rId14"/>
    <p:sldId id="263" r:id="rId15"/>
    <p:sldId id="270" r:id="rId16"/>
    <p:sldId id="300" r:id="rId17"/>
    <p:sldId id="264" r:id="rId18"/>
    <p:sldId id="304" r:id="rId19"/>
    <p:sldId id="302" r:id="rId20"/>
    <p:sldId id="303" r:id="rId21"/>
    <p:sldId id="301" r:id="rId22"/>
    <p:sldId id="265" r:id="rId23"/>
    <p:sldId id="272" r:id="rId24"/>
    <p:sldId id="275" r:id="rId25"/>
    <p:sldId id="276" r:id="rId26"/>
    <p:sldId id="285" r:id="rId27"/>
    <p:sldId id="290" r:id="rId28"/>
    <p:sldId id="314" r:id="rId29"/>
    <p:sldId id="295" r:id="rId30"/>
    <p:sldId id="306" r:id="rId31"/>
    <p:sldId id="308" r:id="rId32"/>
    <p:sldId id="307" r:id="rId33"/>
    <p:sldId id="309" r:id="rId34"/>
    <p:sldId id="310" r:id="rId35"/>
    <p:sldId id="283" r:id="rId36"/>
    <p:sldId id="311" r:id="rId37"/>
    <p:sldId id="313" r:id="rId38"/>
  </p:sldIdLst>
  <p:sldSz cx="12192000" cy="6858000"/>
  <p:notesSz cx="6858000" cy="8891588"/>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file:///F:\Nombres_Empresas_Investigaci&#243;n_%20235.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Guasti_Nancy_2017_An&#225;lisis_Financiero_%20Actual%20(1).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G:\tesis%20final%20para%20exposisici&#243;n\Guasti_Nancy_2017_An&#225;lisis_Financiero_Eco_Acosta.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G:\tesis%20final%20para%20exposisici&#243;n\Guasti_Nancy_2017_An&#225;lisis_Financiero_Eco_Acosta.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G:\tesis%20final%20para%20exposisici&#243;n\Guasti_Nancy_2017_An&#225;lisis_Financiero_Eco_Acosta.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G:\Guasti_Nancy_2017_An&#225;lisis_Financiero_%20Actual%20(1).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G:\Guasti_Nancy_2017_An&#225;lisis_Financiero_%20Actual%20(1).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G:\Guasti_Nancy_2017_An&#225;lisis_Financiero_%20Actual%20(1).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G:\Guasti_Nancy_2017_An&#225;lisis_Financiero_%20Actual%20(1).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file:///G:\Guasti_Nancy_2017_An&#225;lisis_Financiero_%20Actual%20(1).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file:///G:\Guasti_Nancy_2017_An&#225;lisis_Financiero_%20Actual%20(1).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G:\Guasti_Nancy_2017_An&#225;lisis_Financiero_%20Actual%20(1).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G:\Guasti_Nancy_2017_An&#225;lisis_Financiero_%20Actual%20(1).xlsx"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file:///G:\Guasti_Nancy_2017_An&#225;lisis_Financiero_%20Actual%20(1).xlsx" TargetMode="External"/><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oleObject" Target="file:///G:\Guasti_Nancy_2017_An&#225;lisis_Financiero_%20Actual%20(1).xlsx" TargetMode="External"/><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oleObject" Target="file:///G:\tesis%20final%20para%20exposisici&#243;n\Guasti_Nancy_2017_An&#225;lisis_Financiero_Eco_Acosta.xlsx" TargetMode="External"/><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Personal\Desktop\tesis%20final%20para%20exposisici&#243;n\Guasti_Nancy_2017_An&#225;lisis_Financiero_Eco_Acosta.xlsx" TargetMode="External"/><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oleObject" Target="file:///G:\Guasti_Nancy_2017_An&#225;lisis_Financiero_%20Actual%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Guasti_Nancy_2017_An&#225;lisis_Financiero_%20Actual%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G:\Guasti_Nancy_2017_An&#225;lisis_Financiero_%20Actual%2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oleObject" Target="file:///G:\Guasti_Nancy_2017_An&#225;lisis_Financiero_%20Actual%20(1).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G:\Guasti_Nancy_2017_An&#225;lisis_Financiero_%20Actual%20(1).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G:\Guasti_Nancy_2017_An&#225;lisis_Financiero_%20Actual%20(1).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G:\Guasti_Nancy_2017_An&#225;lisis_Financiero_%20Actual%20(1).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Sheet1!$B$19</c:f>
              <c:strCache>
                <c:ptCount val="1"/>
                <c:pt idx="0">
                  <c:v>Costos </c:v>
                </c:pt>
              </c:strCache>
            </c:strRef>
          </c:tx>
          <c:spPr>
            <a:solidFill>
              <a:schemeClr val="accent1"/>
            </a:solidFill>
            <a:ln>
              <a:noFill/>
            </a:ln>
            <a:effectLst/>
          </c:spPr>
          <c:invertIfNegative val="0"/>
          <c:cat>
            <c:numRef>
              <c:f>Sheet1!$A$20:$A$22</c:f>
              <c:numCache>
                <c:formatCode>General</c:formatCode>
                <c:ptCount val="3"/>
                <c:pt idx="0">
                  <c:v>2014</c:v>
                </c:pt>
                <c:pt idx="1">
                  <c:v>2015</c:v>
                </c:pt>
                <c:pt idx="2">
                  <c:v>2016</c:v>
                </c:pt>
              </c:numCache>
            </c:numRef>
          </c:cat>
          <c:val>
            <c:numRef>
              <c:f>Sheet1!$B$20:$B$22</c:f>
              <c:numCache>
                <c:formatCode>#,##0.00</c:formatCode>
                <c:ptCount val="3"/>
                <c:pt idx="0">
                  <c:v>87195785.950000003</c:v>
                </c:pt>
                <c:pt idx="1">
                  <c:v>79165645.160000011</c:v>
                </c:pt>
                <c:pt idx="2">
                  <c:v>105160051.52</c:v>
                </c:pt>
              </c:numCache>
            </c:numRef>
          </c:val>
          <c:extLst>
            <c:ext xmlns:c16="http://schemas.microsoft.com/office/drawing/2014/chart" uri="{C3380CC4-5D6E-409C-BE32-E72D297353CC}">
              <c16:uniqueId val="{00000000-241F-4C90-91B0-32BECB7CA1E5}"/>
            </c:ext>
          </c:extLst>
        </c:ser>
        <c:ser>
          <c:idx val="1"/>
          <c:order val="1"/>
          <c:tx>
            <c:strRef>
              <c:f>Sheet1!$C$19</c:f>
              <c:strCache>
                <c:ptCount val="1"/>
                <c:pt idx="0">
                  <c:v>Ventas</c:v>
                </c:pt>
              </c:strCache>
            </c:strRef>
          </c:tx>
          <c:spPr>
            <a:solidFill>
              <a:schemeClr val="accent2"/>
            </a:solidFill>
            <a:ln>
              <a:noFill/>
            </a:ln>
            <a:effectLst/>
          </c:spPr>
          <c:invertIfNegative val="0"/>
          <c:cat>
            <c:numRef>
              <c:f>Sheet1!$A$20:$A$22</c:f>
              <c:numCache>
                <c:formatCode>General</c:formatCode>
                <c:ptCount val="3"/>
                <c:pt idx="0">
                  <c:v>2014</c:v>
                </c:pt>
                <c:pt idx="1">
                  <c:v>2015</c:v>
                </c:pt>
                <c:pt idx="2">
                  <c:v>2016</c:v>
                </c:pt>
              </c:numCache>
            </c:numRef>
          </c:cat>
          <c:val>
            <c:numRef>
              <c:f>Sheet1!$C$20:$C$22</c:f>
              <c:numCache>
                <c:formatCode>#,##0.00</c:formatCode>
                <c:ptCount val="3"/>
                <c:pt idx="0">
                  <c:v>92492759.550000012</c:v>
                </c:pt>
                <c:pt idx="1">
                  <c:v>78380953.849999994</c:v>
                </c:pt>
                <c:pt idx="2">
                  <c:v>85093054.810000002</c:v>
                </c:pt>
              </c:numCache>
            </c:numRef>
          </c:val>
          <c:extLst>
            <c:ext xmlns:c16="http://schemas.microsoft.com/office/drawing/2014/chart" uri="{C3380CC4-5D6E-409C-BE32-E72D297353CC}">
              <c16:uniqueId val="{00000001-241F-4C90-91B0-32BECB7CA1E5}"/>
            </c:ext>
          </c:extLst>
        </c:ser>
        <c:dLbls>
          <c:showLegendKey val="0"/>
          <c:showVal val="0"/>
          <c:showCatName val="0"/>
          <c:showSerName val="0"/>
          <c:showPercent val="0"/>
          <c:showBubbleSize val="0"/>
        </c:dLbls>
        <c:gapWidth val="219"/>
        <c:overlap val="-27"/>
        <c:axId val="547302856"/>
        <c:axId val="547298920"/>
      </c:barChart>
      <c:catAx>
        <c:axId val="547302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crossAx val="547298920"/>
        <c:crosses val="autoZero"/>
        <c:auto val="1"/>
        <c:lblAlgn val="ctr"/>
        <c:lblOffset val="100"/>
        <c:noMultiLvlLbl val="0"/>
      </c:catAx>
      <c:valAx>
        <c:axId val="5472989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EC"/>
          </a:p>
        </c:txPr>
        <c:crossAx val="54730285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solidFill>
                <a:latin typeface="+mn-lt"/>
                <a:ea typeface="+mn-ea"/>
                <a:cs typeface="+mn-cs"/>
              </a:defRPr>
            </a:pPr>
            <a:endParaRPr lang="es-EC"/>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s-EC" sz="1100" b="1">
                <a:solidFill>
                  <a:sysClr val="windowText" lastClr="000000"/>
                </a:solidFill>
                <a:latin typeface="Times New Roman" panose="02020603050405020304" pitchFamily="18" charset="0"/>
                <a:cs typeface="Times New Roman" panose="02020603050405020304" pitchFamily="18" charset="0"/>
              </a:rPr>
              <a:t>Utilidad</a:t>
            </a:r>
            <a:r>
              <a:rPr lang="es-EC" sz="1100" b="1" baseline="0">
                <a:solidFill>
                  <a:sysClr val="windowText" lastClr="000000"/>
                </a:solidFill>
                <a:latin typeface="Times New Roman" panose="02020603050405020304" pitchFamily="18" charset="0"/>
                <a:cs typeface="Times New Roman" panose="02020603050405020304" pitchFamily="18" charset="0"/>
              </a:rPr>
              <a:t> del Ejercicio</a:t>
            </a:r>
            <a:endParaRPr lang="es-EC" sz="1100" b="1">
              <a:solidFill>
                <a:sysClr val="windowText" lastClr="000000"/>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'ESTADOS DE RESULTADOS'!$D$129</c:f>
              <c:strCache>
                <c:ptCount val="1"/>
                <c:pt idx="0">
                  <c:v>utilidad bruta</c:v>
                </c:pt>
              </c:strCache>
            </c:strRef>
          </c:tx>
          <c:spPr>
            <a:solidFill>
              <a:schemeClr val="accent1"/>
            </a:solidFill>
            <a:ln>
              <a:noFill/>
            </a:ln>
            <a:effectLst/>
            <a:sp3d/>
          </c:spPr>
          <c:invertIfNegative val="0"/>
          <c:cat>
            <c:numRef>
              <c:f>'ESTADOS DE RESULTADOS'!$E$128:$G$128</c:f>
              <c:numCache>
                <c:formatCode>General</c:formatCode>
                <c:ptCount val="3"/>
                <c:pt idx="0">
                  <c:v>2014</c:v>
                </c:pt>
                <c:pt idx="1">
                  <c:v>2015</c:v>
                </c:pt>
                <c:pt idx="2">
                  <c:v>2016</c:v>
                </c:pt>
              </c:numCache>
            </c:numRef>
          </c:cat>
          <c:val>
            <c:numRef>
              <c:f>'ESTADOS DE RESULTADOS'!$E$129:$G$129</c:f>
              <c:numCache>
                <c:formatCode>0.00%</c:formatCode>
                <c:ptCount val="3"/>
                <c:pt idx="0">
                  <c:v>5.7269062203042558E-2</c:v>
                </c:pt>
                <c:pt idx="1">
                  <c:v>-8.4838133689353976E-3</c:v>
                </c:pt>
                <c:pt idx="2">
                  <c:v>-0.21695748734961373</c:v>
                </c:pt>
              </c:numCache>
            </c:numRef>
          </c:val>
          <c:extLst>
            <c:ext xmlns:c16="http://schemas.microsoft.com/office/drawing/2014/chart" uri="{C3380CC4-5D6E-409C-BE32-E72D297353CC}">
              <c16:uniqueId val="{00000000-0FA7-4087-90C2-8AD7C9FAB09C}"/>
            </c:ext>
          </c:extLst>
        </c:ser>
        <c:ser>
          <c:idx val="2"/>
          <c:order val="1"/>
          <c:tx>
            <c:strRef>
              <c:f>'ESTADOS DE RESULTADOS'!$D$131</c:f>
              <c:strCache>
                <c:ptCount val="1"/>
                <c:pt idx="0">
                  <c:v>utilidad neta del ejercicio</c:v>
                </c:pt>
              </c:strCache>
            </c:strRef>
          </c:tx>
          <c:spPr>
            <a:solidFill>
              <a:schemeClr val="accent3"/>
            </a:solidFill>
            <a:ln>
              <a:noFill/>
            </a:ln>
            <a:effectLst/>
            <a:sp3d/>
          </c:spPr>
          <c:invertIfNegative val="0"/>
          <c:cat>
            <c:numRef>
              <c:f>'ESTADOS DE RESULTADOS'!$E$128:$G$128</c:f>
              <c:numCache>
                <c:formatCode>General</c:formatCode>
                <c:ptCount val="3"/>
                <c:pt idx="0">
                  <c:v>2014</c:v>
                </c:pt>
                <c:pt idx="1">
                  <c:v>2015</c:v>
                </c:pt>
                <c:pt idx="2">
                  <c:v>2016</c:v>
                </c:pt>
              </c:numCache>
            </c:numRef>
          </c:cat>
          <c:val>
            <c:numRef>
              <c:f>'ESTADOS DE RESULTADOS'!$E$131:$G$131</c:f>
              <c:numCache>
                <c:formatCode>0.00%</c:formatCode>
                <c:ptCount val="3"/>
                <c:pt idx="0">
                  <c:v>1.621211290706618E-2</c:v>
                </c:pt>
                <c:pt idx="1">
                  <c:v>4.7753277654281341E-2</c:v>
                </c:pt>
                <c:pt idx="2">
                  <c:v>2.8724859556448448E-2</c:v>
                </c:pt>
              </c:numCache>
            </c:numRef>
          </c:val>
          <c:extLst>
            <c:ext xmlns:c16="http://schemas.microsoft.com/office/drawing/2014/chart" uri="{C3380CC4-5D6E-409C-BE32-E72D297353CC}">
              <c16:uniqueId val="{00000001-0FA7-4087-90C2-8AD7C9FAB09C}"/>
            </c:ext>
          </c:extLst>
        </c:ser>
        <c:dLbls>
          <c:showLegendKey val="0"/>
          <c:showVal val="0"/>
          <c:showCatName val="0"/>
          <c:showSerName val="0"/>
          <c:showPercent val="0"/>
          <c:showBubbleSize val="0"/>
        </c:dLbls>
        <c:gapWidth val="150"/>
        <c:shape val="box"/>
        <c:axId val="246604920"/>
        <c:axId val="246605312"/>
        <c:axId val="0"/>
      </c:bar3DChart>
      <c:catAx>
        <c:axId val="2466049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46605312"/>
        <c:crosses val="autoZero"/>
        <c:auto val="1"/>
        <c:lblAlgn val="ctr"/>
        <c:lblOffset val="100"/>
        <c:noMultiLvlLbl val="0"/>
      </c:catAx>
      <c:valAx>
        <c:axId val="2466053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466049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ysClr val="windowText" lastClr="000000"/>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100" b="1">
                <a:solidFill>
                  <a:sysClr val="windowText" lastClr="000000"/>
                </a:solidFill>
                <a:latin typeface="Times New Roman" panose="02020603050405020304" pitchFamily="18" charset="0"/>
                <a:cs typeface="Times New Roman" panose="02020603050405020304" pitchFamily="18" charset="0"/>
              </a:rPr>
              <a:t>Razón Corriente</a:t>
            </a:r>
          </a:p>
        </c:rich>
      </c:tx>
      <c:layout/>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0"/>
        <c:ser>
          <c:idx val="0"/>
          <c:order val="0"/>
          <c:tx>
            <c:strRef>
              <c:f>Liquidez!$C$7</c:f>
              <c:strCache>
                <c:ptCount val="1"/>
                <c:pt idx="0">
                  <c:v>ACTIVO CORRIENTE / PASIVO CORRIENTE</c:v>
                </c:pt>
              </c:strCache>
            </c:strRef>
          </c:tx>
          <c:spPr>
            <a:solidFill>
              <a:schemeClr val="accent6"/>
            </a:solidFill>
            <a:ln>
              <a:noFill/>
            </a:ln>
            <a:effectLst/>
          </c:spPr>
          <c:invertIfNegative val="0"/>
          <c:cat>
            <c:numRef>
              <c:f>Liquidez!$E$5:$G$5</c:f>
              <c:numCache>
                <c:formatCode>General</c:formatCode>
                <c:ptCount val="3"/>
                <c:pt idx="0">
                  <c:v>2014</c:v>
                </c:pt>
                <c:pt idx="1">
                  <c:v>2015</c:v>
                </c:pt>
                <c:pt idx="2">
                  <c:v>2016</c:v>
                </c:pt>
              </c:numCache>
            </c:numRef>
          </c:cat>
          <c:val>
            <c:numRef>
              <c:f>Liquidez!$E$7:$G$7</c:f>
              <c:numCache>
                <c:formatCode>#,##0.00</c:formatCode>
                <c:ptCount val="3"/>
                <c:pt idx="0">
                  <c:v>1.0154840263191836</c:v>
                </c:pt>
                <c:pt idx="1">
                  <c:v>1.9469024812850757</c:v>
                </c:pt>
                <c:pt idx="2">
                  <c:v>1.3852811008770878</c:v>
                </c:pt>
              </c:numCache>
            </c:numRef>
          </c:val>
          <c:extLst>
            <c:ext xmlns:c16="http://schemas.microsoft.com/office/drawing/2014/chart" uri="{C3380CC4-5D6E-409C-BE32-E72D297353CC}">
              <c16:uniqueId val="{00000000-613C-4A6D-8AFB-3668374C2CB5}"/>
            </c:ext>
          </c:extLst>
        </c:ser>
        <c:dLbls>
          <c:showLegendKey val="0"/>
          <c:showVal val="0"/>
          <c:showCatName val="0"/>
          <c:showSerName val="0"/>
          <c:showPercent val="0"/>
          <c:showBubbleSize val="0"/>
        </c:dLbls>
        <c:gapWidth val="219"/>
        <c:overlap val="-27"/>
        <c:axId val="1310630575"/>
        <c:axId val="1310614351"/>
      </c:barChart>
      <c:catAx>
        <c:axId val="131063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10614351"/>
        <c:crosses val="autoZero"/>
        <c:auto val="1"/>
        <c:lblAlgn val="ctr"/>
        <c:lblOffset val="100"/>
        <c:noMultiLvlLbl val="0"/>
      </c:catAx>
      <c:valAx>
        <c:axId val="131061435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1063057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ysClr val="windowText" lastClr="000000"/>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100" b="1">
                <a:solidFill>
                  <a:sysClr val="windowText" lastClr="000000"/>
                </a:solidFill>
                <a:latin typeface="Times New Roman" panose="02020603050405020304" pitchFamily="18" charset="0"/>
                <a:cs typeface="Times New Roman" panose="02020603050405020304" pitchFamily="18" charset="0"/>
              </a:rPr>
              <a:t>Prueba Ácida</a:t>
            </a:r>
          </a:p>
        </c:rich>
      </c:tx>
      <c:layout/>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0"/>
        <c:ser>
          <c:idx val="0"/>
          <c:order val="0"/>
          <c:tx>
            <c:strRef>
              <c:f>Liquidez!$C$8</c:f>
              <c:strCache>
                <c:ptCount val="1"/>
                <c:pt idx="0">
                  <c:v>ACTIVO CORRIENTE - INVENTARIOS / PASIVO CORRIENTE</c:v>
                </c:pt>
              </c:strCache>
            </c:strRef>
          </c:tx>
          <c:spPr>
            <a:solidFill>
              <a:schemeClr val="accent2"/>
            </a:solidFill>
            <a:ln>
              <a:noFill/>
            </a:ln>
            <a:effectLst/>
          </c:spPr>
          <c:invertIfNegative val="0"/>
          <c:cat>
            <c:numRef>
              <c:f>Liquidez!$E$5:$G$5</c:f>
              <c:numCache>
                <c:formatCode>General</c:formatCode>
                <c:ptCount val="3"/>
                <c:pt idx="0">
                  <c:v>2014</c:v>
                </c:pt>
                <c:pt idx="1">
                  <c:v>2015</c:v>
                </c:pt>
                <c:pt idx="2">
                  <c:v>2016</c:v>
                </c:pt>
              </c:numCache>
            </c:numRef>
          </c:cat>
          <c:val>
            <c:numRef>
              <c:f>Liquidez!$E$8:$G$8</c:f>
              <c:numCache>
                <c:formatCode>0.00</c:formatCode>
                <c:ptCount val="3"/>
                <c:pt idx="0">
                  <c:v>0.69290494964493443</c:v>
                </c:pt>
                <c:pt idx="1">
                  <c:v>1.7696107339889569</c:v>
                </c:pt>
                <c:pt idx="2">
                  <c:v>1.090123547871962</c:v>
                </c:pt>
              </c:numCache>
            </c:numRef>
          </c:val>
          <c:extLst>
            <c:ext xmlns:c16="http://schemas.microsoft.com/office/drawing/2014/chart" uri="{C3380CC4-5D6E-409C-BE32-E72D297353CC}">
              <c16:uniqueId val="{00000000-256A-40F4-838F-6F87D3574605}"/>
            </c:ext>
          </c:extLst>
        </c:ser>
        <c:dLbls>
          <c:showLegendKey val="0"/>
          <c:showVal val="0"/>
          <c:showCatName val="0"/>
          <c:showSerName val="0"/>
          <c:showPercent val="0"/>
          <c:showBubbleSize val="0"/>
        </c:dLbls>
        <c:gapWidth val="219"/>
        <c:overlap val="-27"/>
        <c:axId val="1310624751"/>
        <c:axId val="1310612687"/>
      </c:barChart>
      <c:catAx>
        <c:axId val="1310624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10612687"/>
        <c:crosses val="autoZero"/>
        <c:auto val="1"/>
        <c:lblAlgn val="ctr"/>
        <c:lblOffset val="100"/>
        <c:noMultiLvlLbl val="0"/>
      </c:catAx>
      <c:valAx>
        <c:axId val="131061268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31062475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ysClr val="windowText" lastClr="000000"/>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100" b="1">
                <a:solidFill>
                  <a:sysClr val="windowText" lastClr="000000"/>
                </a:solidFill>
                <a:latin typeface="Times New Roman" panose="02020603050405020304" pitchFamily="18" charset="0"/>
                <a:cs typeface="Times New Roman" panose="02020603050405020304" pitchFamily="18" charset="0"/>
              </a:rPr>
              <a:t>Capital</a:t>
            </a:r>
            <a:r>
              <a:rPr lang="en-US" sz="1100" b="1" baseline="0">
                <a:solidFill>
                  <a:sysClr val="windowText" lastClr="000000"/>
                </a:solidFill>
                <a:latin typeface="Times New Roman" panose="02020603050405020304" pitchFamily="18" charset="0"/>
                <a:cs typeface="Times New Roman" panose="02020603050405020304" pitchFamily="18" charset="0"/>
              </a:rPr>
              <a:t> de Trabajo Neto.</a:t>
            </a:r>
            <a:endParaRPr lang="en-US" sz="1100" b="1">
              <a:solidFill>
                <a:sysClr val="windowText" lastClr="000000"/>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0"/>
        <c:ser>
          <c:idx val="0"/>
          <c:order val="0"/>
          <c:tx>
            <c:strRef>
              <c:f>Liquidez!$C$9</c:f>
              <c:strCache>
                <c:ptCount val="1"/>
                <c:pt idx="0">
                  <c:v>ACTIVO CORRIENTE – PASIVO CORRIENTE</c:v>
                </c:pt>
              </c:strCache>
            </c:strRef>
          </c:tx>
          <c:spPr>
            <a:solidFill>
              <a:schemeClr val="accent1"/>
            </a:solidFill>
            <a:ln>
              <a:noFill/>
            </a:ln>
            <a:effectLst/>
          </c:spPr>
          <c:invertIfNegative val="0"/>
          <c:cat>
            <c:numRef>
              <c:f>Liquidez!$E$5:$G$5</c:f>
              <c:numCache>
                <c:formatCode>General</c:formatCode>
                <c:ptCount val="3"/>
                <c:pt idx="0">
                  <c:v>2014</c:v>
                </c:pt>
                <c:pt idx="1">
                  <c:v>2015</c:v>
                </c:pt>
                <c:pt idx="2">
                  <c:v>2016</c:v>
                </c:pt>
              </c:numCache>
            </c:numRef>
          </c:cat>
          <c:val>
            <c:numRef>
              <c:f>Liquidez!$E$9:$G$9</c:f>
              <c:numCache>
                <c:formatCode>#,##0</c:formatCode>
                <c:ptCount val="3"/>
                <c:pt idx="0">
                  <c:v>252600.91999999806</c:v>
                </c:pt>
                <c:pt idx="1">
                  <c:v>9739467.5000000037</c:v>
                </c:pt>
                <c:pt idx="2">
                  <c:v>4708415.7300000004</c:v>
                </c:pt>
              </c:numCache>
            </c:numRef>
          </c:val>
          <c:extLst>
            <c:ext xmlns:c16="http://schemas.microsoft.com/office/drawing/2014/chart" uri="{C3380CC4-5D6E-409C-BE32-E72D297353CC}">
              <c16:uniqueId val="{00000000-F2C9-460B-ACB5-C309291CE51F}"/>
            </c:ext>
          </c:extLst>
        </c:ser>
        <c:dLbls>
          <c:showLegendKey val="0"/>
          <c:showVal val="0"/>
          <c:showCatName val="0"/>
          <c:showSerName val="0"/>
          <c:showPercent val="0"/>
          <c:showBubbleSize val="0"/>
        </c:dLbls>
        <c:gapWidth val="219"/>
        <c:overlap val="-27"/>
        <c:axId val="1126225823"/>
        <c:axId val="1126223743"/>
      </c:barChart>
      <c:catAx>
        <c:axId val="112622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26223743"/>
        <c:crosses val="autoZero"/>
        <c:auto val="1"/>
        <c:lblAlgn val="ctr"/>
        <c:lblOffset val="100"/>
        <c:noMultiLvlLbl val="0"/>
      </c:catAx>
      <c:valAx>
        <c:axId val="11262237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2622582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ysClr val="windowText" lastClr="000000"/>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s-EC" sz="1100" b="1" dirty="0">
                <a:solidFill>
                  <a:sysClr val="windowText" lastClr="000000"/>
                </a:solidFill>
                <a:latin typeface="Times New Roman" panose="02020603050405020304" pitchFamily="18" charset="0"/>
                <a:cs typeface="Times New Roman" panose="02020603050405020304" pitchFamily="18" charset="0"/>
              </a:rPr>
              <a:t>Rotación</a:t>
            </a:r>
            <a:r>
              <a:rPr lang="es-EC" sz="1100" b="1" baseline="0" dirty="0">
                <a:solidFill>
                  <a:sysClr val="windowText" lastClr="000000"/>
                </a:solidFill>
                <a:latin typeface="Times New Roman" panose="02020603050405020304" pitchFamily="18" charset="0"/>
                <a:cs typeface="Times New Roman" panose="02020603050405020304" pitchFamily="18" charset="0"/>
              </a:rPr>
              <a:t> de Cartera</a:t>
            </a:r>
            <a:endParaRPr lang="es-EC" sz="1100" b="1" dirty="0">
              <a:solidFill>
                <a:sysClr val="windowText" lastClr="000000"/>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0"/>
        <c:ser>
          <c:idx val="0"/>
          <c:order val="0"/>
          <c:tx>
            <c:strRef>
              <c:f>Actividad!$B$5</c:f>
              <c:strCache>
                <c:ptCount val="1"/>
                <c:pt idx="0">
                  <c:v>VENTAS  / CUENTAS X COBRAR</c:v>
                </c:pt>
              </c:strCache>
            </c:strRef>
          </c:tx>
          <c:spPr>
            <a:solidFill>
              <a:schemeClr val="accent3">
                <a:lumMod val="75000"/>
              </a:schemeClr>
            </a:solidFill>
            <a:ln>
              <a:noFill/>
            </a:ln>
            <a:effectLst/>
          </c:spPr>
          <c:invertIfNegative val="0"/>
          <c:cat>
            <c:numRef>
              <c:f>Actividad!$D$3:$F$3</c:f>
              <c:numCache>
                <c:formatCode>General</c:formatCode>
                <c:ptCount val="3"/>
                <c:pt idx="0">
                  <c:v>2014</c:v>
                </c:pt>
                <c:pt idx="1">
                  <c:v>2015</c:v>
                </c:pt>
                <c:pt idx="2">
                  <c:v>2016</c:v>
                </c:pt>
              </c:numCache>
            </c:numRef>
          </c:cat>
          <c:val>
            <c:numRef>
              <c:f>Actividad!$D$5:$F$5</c:f>
              <c:numCache>
                <c:formatCode>#,##0.00</c:formatCode>
                <c:ptCount val="3"/>
                <c:pt idx="0">
                  <c:v>17.877156052803524</c:v>
                </c:pt>
                <c:pt idx="1">
                  <c:v>9.0911756433856468</c:v>
                </c:pt>
                <c:pt idx="2">
                  <c:v>11.906350387313568</c:v>
                </c:pt>
              </c:numCache>
            </c:numRef>
          </c:val>
          <c:extLst>
            <c:ext xmlns:c16="http://schemas.microsoft.com/office/drawing/2014/chart" uri="{C3380CC4-5D6E-409C-BE32-E72D297353CC}">
              <c16:uniqueId val="{00000000-F5ED-41D0-A2F1-6E2C61A3051F}"/>
            </c:ext>
          </c:extLst>
        </c:ser>
        <c:ser>
          <c:idx val="1"/>
          <c:order val="1"/>
          <c:tx>
            <c:strRef>
              <c:f>Actividad!$B$6</c:f>
              <c:strCache>
                <c:ptCount val="1"/>
                <c:pt idx="0">
                  <c:v>360 / ROTACIÓN CXC</c:v>
                </c:pt>
              </c:strCache>
            </c:strRef>
          </c:tx>
          <c:spPr>
            <a:solidFill>
              <a:srgbClr val="92D050"/>
            </a:solidFill>
            <a:ln>
              <a:noFill/>
            </a:ln>
            <a:effectLst/>
          </c:spPr>
          <c:invertIfNegative val="0"/>
          <c:cat>
            <c:numRef>
              <c:f>Actividad!$D$3:$F$3</c:f>
              <c:numCache>
                <c:formatCode>General</c:formatCode>
                <c:ptCount val="3"/>
                <c:pt idx="0">
                  <c:v>2014</c:v>
                </c:pt>
                <c:pt idx="1">
                  <c:v>2015</c:v>
                </c:pt>
                <c:pt idx="2">
                  <c:v>2016</c:v>
                </c:pt>
              </c:numCache>
            </c:numRef>
          </c:cat>
          <c:val>
            <c:numRef>
              <c:f>Actividad!$D$6:$F$6</c:f>
              <c:numCache>
                <c:formatCode>#,##0</c:formatCode>
                <c:ptCount val="3"/>
                <c:pt idx="0">
                  <c:v>20.137431196364382</c:v>
                </c:pt>
                <c:pt idx="1">
                  <c:v>39.598838931455546</c:v>
                </c:pt>
                <c:pt idx="2">
                  <c:v>30.235965538489992</c:v>
                </c:pt>
              </c:numCache>
            </c:numRef>
          </c:val>
          <c:extLst>
            <c:ext xmlns:c16="http://schemas.microsoft.com/office/drawing/2014/chart" uri="{C3380CC4-5D6E-409C-BE32-E72D297353CC}">
              <c16:uniqueId val="{00000001-F5ED-41D0-A2F1-6E2C61A3051F}"/>
            </c:ext>
          </c:extLst>
        </c:ser>
        <c:dLbls>
          <c:showLegendKey val="0"/>
          <c:showVal val="0"/>
          <c:showCatName val="0"/>
          <c:showSerName val="0"/>
          <c:showPercent val="0"/>
          <c:showBubbleSize val="0"/>
        </c:dLbls>
        <c:gapWidth val="219"/>
        <c:overlap val="-27"/>
        <c:axId val="581354616"/>
        <c:axId val="581355008"/>
      </c:barChart>
      <c:catAx>
        <c:axId val="581354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1355008"/>
        <c:crosses val="autoZero"/>
        <c:auto val="1"/>
        <c:lblAlgn val="ctr"/>
        <c:lblOffset val="100"/>
        <c:noMultiLvlLbl val="0"/>
      </c:catAx>
      <c:valAx>
        <c:axId val="5813550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135461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ysClr val="windowText" lastClr="000000"/>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s-EC" sz="1100" b="1" dirty="0">
                <a:solidFill>
                  <a:sysClr val="windowText" lastClr="000000"/>
                </a:solidFill>
                <a:latin typeface="Times New Roman" panose="02020603050405020304" pitchFamily="18" charset="0"/>
                <a:cs typeface="Times New Roman" panose="02020603050405020304" pitchFamily="18" charset="0"/>
              </a:rPr>
              <a:t>Rotación</a:t>
            </a:r>
            <a:r>
              <a:rPr lang="es-EC" sz="1100" b="1" baseline="0" dirty="0">
                <a:solidFill>
                  <a:sysClr val="windowText" lastClr="000000"/>
                </a:solidFill>
                <a:latin typeface="Times New Roman" panose="02020603050405020304" pitchFamily="18" charset="0"/>
                <a:cs typeface="Times New Roman" panose="02020603050405020304" pitchFamily="18" charset="0"/>
              </a:rPr>
              <a:t> de Cuentas por Pagar</a:t>
            </a:r>
            <a:endParaRPr lang="es-EC" sz="1100" b="1" dirty="0">
              <a:solidFill>
                <a:sysClr val="windowText" lastClr="000000"/>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0"/>
        <c:ser>
          <c:idx val="0"/>
          <c:order val="0"/>
          <c:tx>
            <c:strRef>
              <c:f>Actividad!$B$7</c:f>
              <c:strCache>
                <c:ptCount val="1"/>
                <c:pt idx="0">
                  <c:v>COMPRAS/CUENTAS POR PAGAR </c:v>
                </c:pt>
              </c:strCache>
            </c:strRef>
          </c:tx>
          <c:spPr>
            <a:solidFill>
              <a:schemeClr val="accent3"/>
            </a:solidFill>
            <a:ln>
              <a:noFill/>
            </a:ln>
            <a:effectLst/>
          </c:spPr>
          <c:invertIfNegative val="0"/>
          <c:cat>
            <c:numRef>
              <c:f>Actividad!$D$3:$F$3</c:f>
              <c:numCache>
                <c:formatCode>General</c:formatCode>
                <c:ptCount val="3"/>
                <c:pt idx="0">
                  <c:v>2014</c:v>
                </c:pt>
                <c:pt idx="1">
                  <c:v>2015</c:v>
                </c:pt>
                <c:pt idx="2">
                  <c:v>2016</c:v>
                </c:pt>
              </c:numCache>
            </c:numRef>
          </c:cat>
          <c:val>
            <c:numRef>
              <c:f>Actividad!$D$7:$F$7</c:f>
              <c:numCache>
                <c:formatCode>#,##0.00</c:formatCode>
                <c:ptCount val="3"/>
                <c:pt idx="0">
                  <c:v>10.122967235236922</c:v>
                </c:pt>
                <c:pt idx="1">
                  <c:v>18.519412384010426</c:v>
                </c:pt>
                <c:pt idx="2">
                  <c:v>22.833686784570226</c:v>
                </c:pt>
              </c:numCache>
            </c:numRef>
          </c:val>
          <c:extLst>
            <c:ext xmlns:c16="http://schemas.microsoft.com/office/drawing/2014/chart" uri="{C3380CC4-5D6E-409C-BE32-E72D297353CC}">
              <c16:uniqueId val="{00000000-90FF-4EA0-9C37-144F6F8BCE3B}"/>
            </c:ext>
          </c:extLst>
        </c:ser>
        <c:ser>
          <c:idx val="1"/>
          <c:order val="1"/>
          <c:tx>
            <c:strRef>
              <c:f>Actividad!$B$8</c:f>
              <c:strCache>
                <c:ptCount val="1"/>
                <c:pt idx="0">
                  <c:v>360 / ROTACIÓN CXP</c:v>
                </c:pt>
              </c:strCache>
            </c:strRef>
          </c:tx>
          <c:spPr>
            <a:solidFill>
              <a:schemeClr val="accent5"/>
            </a:solidFill>
            <a:ln>
              <a:noFill/>
            </a:ln>
            <a:effectLst/>
          </c:spPr>
          <c:invertIfNegative val="0"/>
          <c:cat>
            <c:numRef>
              <c:f>Actividad!$D$3:$F$3</c:f>
              <c:numCache>
                <c:formatCode>General</c:formatCode>
                <c:ptCount val="3"/>
                <c:pt idx="0">
                  <c:v>2014</c:v>
                </c:pt>
                <c:pt idx="1">
                  <c:v>2015</c:v>
                </c:pt>
                <c:pt idx="2">
                  <c:v>2016</c:v>
                </c:pt>
              </c:numCache>
            </c:numRef>
          </c:cat>
          <c:val>
            <c:numRef>
              <c:f>Actividad!$D$8:$F$8</c:f>
              <c:numCache>
                <c:formatCode>#,##0</c:formatCode>
                <c:ptCount val="3"/>
                <c:pt idx="0">
                  <c:v>35.562695367310887</c:v>
                </c:pt>
                <c:pt idx="1">
                  <c:v>19.43906170105172</c:v>
                </c:pt>
                <c:pt idx="2">
                  <c:v>15.766179303259454</c:v>
                </c:pt>
              </c:numCache>
            </c:numRef>
          </c:val>
          <c:extLst>
            <c:ext xmlns:c16="http://schemas.microsoft.com/office/drawing/2014/chart" uri="{C3380CC4-5D6E-409C-BE32-E72D297353CC}">
              <c16:uniqueId val="{00000001-90FF-4EA0-9C37-144F6F8BCE3B}"/>
            </c:ext>
          </c:extLst>
        </c:ser>
        <c:dLbls>
          <c:showLegendKey val="0"/>
          <c:showVal val="0"/>
          <c:showCatName val="0"/>
          <c:showSerName val="0"/>
          <c:showPercent val="0"/>
          <c:showBubbleSize val="0"/>
        </c:dLbls>
        <c:gapWidth val="219"/>
        <c:overlap val="-27"/>
        <c:axId val="581356184"/>
        <c:axId val="581356576"/>
      </c:barChart>
      <c:catAx>
        <c:axId val="581356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1356576"/>
        <c:crosses val="autoZero"/>
        <c:auto val="1"/>
        <c:lblAlgn val="ctr"/>
        <c:lblOffset val="100"/>
        <c:noMultiLvlLbl val="0"/>
      </c:catAx>
      <c:valAx>
        <c:axId val="5813565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135618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ysClr val="windowText" lastClr="000000"/>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s-EC" sz="1100" b="1" dirty="0">
                <a:solidFill>
                  <a:sysClr val="windowText" lastClr="000000"/>
                </a:solidFill>
                <a:latin typeface="Times New Roman" panose="02020603050405020304" pitchFamily="18" charset="0"/>
                <a:cs typeface="Times New Roman" panose="02020603050405020304" pitchFamily="18" charset="0"/>
              </a:rPr>
              <a:t>Rotación</a:t>
            </a:r>
            <a:r>
              <a:rPr lang="es-EC" sz="1100" b="1" baseline="0" dirty="0">
                <a:solidFill>
                  <a:sysClr val="windowText" lastClr="000000"/>
                </a:solidFill>
                <a:latin typeface="Times New Roman" panose="02020603050405020304" pitchFamily="18" charset="0"/>
                <a:cs typeface="Times New Roman" panose="02020603050405020304" pitchFamily="18" charset="0"/>
              </a:rPr>
              <a:t> de Inventarios</a:t>
            </a:r>
            <a:endParaRPr lang="es-EC" sz="1100" b="1" dirty="0">
              <a:solidFill>
                <a:sysClr val="windowText" lastClr="000000"/>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0"/>
        <c:ser>
          <c:idx val="0"/>
          <c:order val="0"/>
          <c:tx>
            <c:strRef>
              <c:f>Actividad!$B$9</c:f>
              <c:strCache>
                <c:ptCount val="1"/>
                <c:pt idx="0">
                  <c:v>COSTO VENTAS / PROMEDIO INVENTARIOS</c:v>
                </c:pt>
              </c:strCache>
            </c:strRef>
          </c:tx>
          <c:spPr>
            <a:gradFill rotWithShape="1">
              <a:gsLst>
                <a:gs pos="0">
                  <a:schemeClr val="accent3">
                    <a:tint val="80000"/>
                    <a:satMod val="107000"/>
                    <a:lumMod val="103000"/>
                  </a:schemeClr>
                </a:gs>
                <a:gs pos="100000">
                  <a:schemeClr val="accent3">
                    <a:tint val="82000"/>
                    <a:satMod val="109000"/>
                    <a:lumMod val="103000"/>
                  </a:schemeClr>
                </a:gs>
              </a:gsLst>
              <a:lin ang="5400000" scaled="0"/>
            </a:gradFill>
            <a:ln w="6350" cap="flat" cmpd="sng" algn="ctr">
              <a:solidFill>
                <a:schemeClr val="accent3"/>
              </a:solidFill>
              <a:prstDash val="solid"/>
            </a:ln>
            <a:effectLst/>
          </c:spPr>
          <c:invertIfNegative val="0"/>
          <c:cat>
            <c:numRef>
              <c:f>Actividad!$D$3:$F$3</c:f>
              <c:numCache>
                <c:formatCode>General</c:formatCode>
                <c:ptCount val="3"/>
                <c:pt idx="0">
                  <c:v>2014</c:v>
                </c:pt>
                <c:pt idx="1">
                  <c:v>2015</c:v>
                </c:pt>
                <c:pt idx="2">
                  <c:v>2016</c:v>
                </c:pt>
              </c:numCache>
            </c:numRef>
          </c:cat>
          <c:val>
            <c:numRef>
              <c:f>Actividad!$D$9:$F$9</c:f>
              <c:numCache>
                <c:formatCode>#,##0.00</c:formatCode>
                <c:ptCount val="3"/>
                <c:pt idx="0">
                  <c:v>33.138913897668608</c:v>
                </c:pt>
                <c:pt idx="1">
                  <c:v>17.770968723673185</c:v>
                </c:pt>
                <c:pt idx="2">
                  <c:v>23.271588870193693</c:v>
                </c:pt>
              </c:numCache>
            </c:numRef>
          </c:val>
          <c:extLst>
            <c:ext xmlns:c16="http://schemas.microsoft.com/office/drawing/2014/chart" uri="{C3380CC4-5D6E-409C-BE32-E72D297353CC}">
              <c16:uniqueId val="{00000000-7017-4BB8-B777-27A7585AF3C3}"/>
            </c:ext>
          </c:extLst>
        </c:ser>
        <c:ser>
          <c:idx val="1"/>
          <c:order val="1"/>
          <c:tx>
            <c:strRef>
              <c:f>Actividad!$B$10</c:f>
              <c:strCache>
                <c:ptCount val="1"/>
                <c:pt idx="0">
                  <c:v>360 / ROTACIÓN INVENTARIOS</c:v>
                </c:pt>
              </c:strCache>
            </c:strRef>
          </c:tx>
          <c:spPr>
            <a:solidFill>
              <a:schemeClr val="accent1"/>
            </a:solidFill>
            <a:ln w="31750" cap="flat" cmpd="sng" algn="ctr">
              <a:solidFill>
                <a:schemeClr val="lt1"/>
              </a:solidFill>
              <a:prstDash val="solid"/>
            </a:ln>
            <a:effectLst/>
          </c:spPr>
          <c:invertIfNegative val="0"/>
          <c:cat>
            <c:numRef>
              <c:f>Actividad!$D$3:$F$3</c:f>
              <c:numCache>
                <c:formatCode>General</c:formatCode>
                <c:ptCount val="3"/>
                <c:pt idx="0">
                  <c:v>2014</c:v>
                </c:pt>
                <c:pt idx="1">
                  <c:v>2015</c:v>
                </c:pt>
                <c:pt idx="2">
                  <c:v>2016</c:v>
                </c:pt>
              </c:numCache>
            </c:numRef>
          </c:cat>
          <c:val>
            <c:numRef>
              <c:f>Actividad!$D$10:$F$10</c:f>
              <c:numCache>
                <c:formatCode>#,##0</c:formatCode>
                <c:ptCount val="3"/>
                <c:pt idx="0">
                  <c:v>10.863361458123308</c:v>
                </c:pt>
                <c:pt idx="1">
                  <c:v>20.25775890992562</c:v>
                </c:pt>
                <c:pt idx="2">
                  <c:v>15.469506702272868</c:v>
                </c:pt>
              </c:numCache>
            </c:numRef>
          </c:val>
          <c:extLst>
            <c:ext xmlns:c16="http://schemas.microsoft.com/office/drawing/2014/chart" uri="{C3380CC4-5D6E-409C-BE32-E72D297353CC}">
              <c16:uniqueId val="{00000001-7017-4BB8-B777-27A7585AF3C3}"/>
            </c:ext>
          </c:extLst>
        </c:ser>
        <c:dLbls>
          <c:showLegendKey val="0"/>
          <c:showVal val="0"/>
          <c:showCatName val="0"/>
          <c:showSerName val="0"/>
          <c:showPercent val="0"/>
          <c:showBubbleSize val="0"/>
        </c:dLbls>
        <c:gapWidth val="219"/>
        <c:overlap val="-27"/>
        <c:axId val="581357752"/>
        <c:axId val="225494728"/>
      </c:barChart>
      <c:catAx>
        <c:axId val="581357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25494728"/>
        <c:crosses val="autoZero"/>
        <c:auto val="1"/>
        <c:lblAlgn val="ctr"/>
        <c:lblOffset val="100"/>
        <c:noMultiLvlLbl val="0"/>
      </c:catAx>
      <c:valAx>
        <c:axId val="2254947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13577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ysClr val="windowText" lastClr="000000"/>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s-EC" sz="1100" b="1" noProof="0" dirty="0" smtClean="0">
                <a:solidFill>
                  <a:sysClr val="windowText" lastClr="000000"/>
                </a:solidFill>
                <a:latin typeface="Times New Roman" panose="02020603050405020304" pitchFamily="18" charset="0"/>
                <a:cs typeface="Times New Roman" panose="02020603050405020304" pitchFamily="18" charset="0"/>
              </a:rPr>
              <a:t>Endeudamiento</a:t>
            </a:r>
            <a:r>
              <a:rPr lang="es-EC" sz="1100" b="1" baseline="0" noProof="0" dirty="0" smtClean="0">
                <a:solidFill>
                  <a:sysClr val="windowText" lastClr="000000"/>
                </a:solidFill>
                <a:latin typeface="Times New Roman" panose="02020603050405020304" pitchFamily="18" charset="0"/>
                <a:cs typeface="Times New Roman" panose="02020603050405020304" pitchFamily="18" charset="0"/>
              </a:rPr>
              <a:t>  a Corto Plazo</a:t>
            </a:r>
            <a:endParaRPr lang="es-EC" sz="1100" b="1" noProof="0" dirty="0">
              <a:solidFill>
                <a:sysClr val="windowText" lastClr="000000"/>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0"/>
        <c:ser>
          <c:idx val="0"/>
          <c:order val="0"/>
          <c:tx>
            <c:strRef>
              <c:f>Endeudamiento!$B$7</c:f>
              <c:strCache>
                <c:ptCount val="1"/>
                <c:pt idx="0">
                  <c:v>PASIVO CORRIENTE / ACTIVO TOTAL</c:v>
                </c:pt>
              </c:strCache>
            </c:strRef>
          </c:tx>
          <c:spPr>
            <a:solidFill>
              <a:schemeClr val="accent4"/>
            </a:solidFill>
            <a:ln>
              <a:noFill/>
            </a:ln>
            <a:effectLst/>
          </c:spPr>
          <c:invertIfNegative val="0"/>
          <c:cat>
            <c:numRef>
              <c:f>Endeudamiento!$D$2:$F$2</c:f>
              <c:numCache>
                <c:formatCode>General</c:formatCode>
                <c:ptCount val="3"/>
                <c:pt idx="0">
                  <c:v>2014</c:v>
                </c:pt>
                <c:pt idx="1">
                  <c:v>2015</c:v>
                </c:pt>
                <c:pt idx="2">
                  <c:v>2016</c:v>
                </c:pt>
              </c:numCache>
            </c:numRef>
          </c:cat>
          <c:val>
            <c:numRef>
              <c:f>Endeudamiento!$D$7:$F$7</c:f>
              <c:numCache>
                <c:formatCode>0.00%</c:formatCode>
                <c:ptCount val="3"/>
                <c:pt idx="0">
                  <c:v>0.32010586217470022</c:v>
                </c:pt>
                <c:pt idx="1">
                  <c:v>0.23625694141974343</c:v>
                </c:pt>
                <c:pt idx="2">
                  <c:v>0.21422574843772044</c:v>
                </c:pt>
              </c:numCache>
            </c:numRef>
          </c:val>
          <c:extLst>
            <c:ext xmlns:c16="http://schemas.microsoft.com/office/drawing/2014/chart" uri="{C3380CC4-5D6E-409C-BE32-E72D297353CC}">
              <c16:uniqueId val="{00000000-5D94-4262-B7ED-D23B02EB1809}"/>
            </c:ext>
          </c:extLst>
        </c:ser>
        <c:dLbls>
          <c:showLegendKey val="0"/>
          <c:showVal val="0"/>
          <c:showCatName val="0"/>
          <c:showSerName val="0"/>
          <c:showPercent val="0"/>
          <c:showBubbleSize val="0"/>
        </c:dLbls>
        <c:gapWidth val="219"/>
        <c:overlap val="-27"/>
        <c:axId val="583179752"/>
        <c:axId val="583180144"/>
      </c:barChart>
      <c:catAx>
        <c:axId val="583179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3180144"/>
        <c:crosses val="autoZero"/>
        <c:auto val="1"/>
        <c:lblAlgn val="ctr"/>
        <c:lblOffset val="100"/>
        <c:noMultiLvlLbl val="0"/>
      </c:catAx>
      <c:valAx>
        <c:axId val="5831801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31797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ysClr val="windowText" lastClr="000000"/>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100" b="1">
                <a:solidFill>
                  <a:sysClr val="windowText" lastClr="000000"/>
                </a:solidFill>
                <a:latin typeface="Times New Roman" panose="02020603050405020304" pitchFamily="18" charset="0"/>
                <a:cs typeface="Times New Roman" panose="02020603050405020304" pitchFamily="18" charset="0"/>
              </a:rPr>
              <a:t>Endeudamiento a Largo</a:t>
            </a:r>
            <a:r>
              <a:rPr lang="en-US" sz="1100" b="1" baseline="0">
                <a:solidFill>
                  <a:sysClr val="windowText" lastClr="000000"/>
                </a:solidFill>
                <a:latin typeface="Times New Roman" panose="02020603050405020304" pitchFamily="18" charset="0"/>
                <a:cs typeface="Times New Roman" panose="02020603050405020304" pitchFamily="18" charset="0"/>
              </a:rPr>
              <a:t> plazo</a:t>
            </a:r>
            <a:endParaRPr lang="en-US" sz="1100" b="1">
              <a:solidFill>
                <a:sysClr val="windowText" lastClr="000000"/>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0"/>
        <c:ser>
          <c:idx val="0"/>
          <c:order val="0"/>
          <c:tx>
            <c:strRef>
              <c:f>Endeudamiento!$B$8</c:f>
              <c:strCache>
                <c:ptCount val="1"/>
                <c:pt idx="0">
                  <c:v>PASIVO NO CORRIENTE / ACTIVO TOTAL</c:v>
                </c:pt>
              </c:strCache>
            </c:strRef>
          </c:tx>
          <c:spPr>
            <a:solidFill>
              <a:schemeClr val="accent1"/>
            </a:solidFill>
            <a:ln>
              <a:noFill/>
            </a:ln>
            <a:effectLst/>
          </c:spPr>
          <c:invertIfNegative val="0"/>
          <c:cat>
            <c:numRef>
              <c:f>Endeudamiento!$D$2:$F$2</c:f>
              <c:numCache>
                <c:formatCode>General</c:formatCode>
                <c:ptCount val="3"/>
                <c:pt idx="0">
                  <c:v>2014</c:v>
                </c:pt>
                <c:pt idx="1">
                  <c:v>2015</c:v>
                </c:pt>
                <c:pt idx="2">
                  <c:v>2016</c:v>
                </c:pt>
              </c:numCache>
            </c:numRef>
          </c:cat>
          <c:val>
            <c:numRef>
              <c:f>Endeudamiento!$D$8:$F$8</c:f>
              <c:numCache>
                <c:formatCode>0.00%</c:formatCode>
                <c:ptCount val="3"/>
                <c:pt idx="0">
                  <c:v>0.13449063180746831</c:v>
                </c:pt>
                <c:pt idx="1">
                  <c:v>0.16677951183451775</c:v>
                </c:pt>
                <c:pt idx="2">
                  <c:v>0.22532027681344988</c:v>
                </c:pt>
              </c:numCache>
            </c:numRef>
          </c:val>
          <c:extLst>
            <c:ext xmlns:c16="http://schemas.microsoft.com/office/drawing/2014/chart" uri="{C3380CC4-5D6E-409C-BE32-E72D297353CC}">
              <c16:uniqueId val="{00000000-FFB8-4FEB-AF68-99351DC452A6}"/>
            </c:ext>
          </c:extLst>
        </c:ser>
        <c:dLbls>
          <c:showLegendKey val="0"/>
          <c:showVal val="0"/>
          <c:showCatName val="0"/>
          <c:showSerName val="0"/>
          <c:showPercent val="0"/>
          <c:showBubbleSize val="0"/>
        </c:dLbls>
        <c:gapWidth val="219"/>
        <c:overlap val="-27"/>
        <c:axId val="583181320"/>
        <c:axId val="583324336"/>
      </c:barChart>
      <c:catAx>
        <c:axId val="583181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3324336"/>
        <c:crosses val="autoZero"/>
        <c:auto val="1"/>
        <c:lblAlgn val="ctr"/>
        <c:lblOffset val="100"/>
        <c:noMultiLvlLbl val="0"/>
      </c:catAx>
      <c:valAx>
        <c:axId val="5833243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31813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ysClr val="windowText" lastClr="000000"/>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100" b="1">
                <a:solidFill>
                  <a:sysClr val="windowText" lastClr="000000"/>
                </a:solidFill>
                <a:latin typeface="Times New Roman" panose="02020603050405020304" pitchFamily="18" charset="0"/>
                <a:cs typeface="Times New Roman" panose="02020603050405020304" pitchFamily="18" charset="0"/>
              </a:rPr>
              <a:t>Financiamiento</a:t>
            </a:r>
            <a:r>
              <a:rPr lang="en-US" sz="1100" b="1" baseline="0">
                <a:solidFill>
                  <a:sysClr val="windowText" lastClr="000000"/>
                </a:solidFill>
                <a:latin typeface="Times New Roman" panose="02020603050405020304" pitchFamily="18" charset="0"/>
                <a:cs typeface="Times New Roman" panose="02020603050405020304" pitchFamily="18" charset="0"/>
              </a:rPr>
              <a:t> Propio</a:t>
            </a:r>
            <a:endParaRPr lang="en-US" sz="1100" b="1">
              <a:solidFill>
                <a:sysClr val="windowText" lastClr="000000"/>
              </a:solidFill>
              <a:latin typeface="Times New Roman" panose="02020603050405020304" pitchFamily="18" charset="0"/>
              <a:cs typeface="Times New Roman" panose="02020603050405020304" pitchFamily="18" charset="0"/>
            </a:endParaRPr>
          </a:p>
        </c:rich>
      </c:tx>
      <c:layout>
        <c:manualLayout>
          <c:xMode val="edge"/>
          <c:yMode val="edge"/>
          <c:x val="0.27498539520474191"/>
          <c:y val="0"/>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0"/>
        <c:ser>
          <c:idx val="0"/>
          <c:order val="0"/>
          <c:tx>
            <c:strRef>
              <c:f>Endeudamiento!$B$9</c:f>
              <c:strCache>
                <c:ptCount val="1"/>
                <c:pt idx="0">
                  <c:v>PATRIMONIO NETO / ACTIVO TOTAL</c:v>
                </c:pt>
              </c:strCache>
            </c:strRef>
          </c:tx>
          <c:spPr>
            <a:solidFill>
              <a:schemeClr val="accent3"/>
            </a:solidFill>
            <a:ln>
              <a:noFill/>
            </a:ln>
            <a:effectLst/>
          </c:spPr>
          <c:invertIfNegative val="0"/>
          <c:cat>
            <c:numRef>
              <c:f>Endeudamiento!$D$2:$F$2</c:f>
              <c:numCache>
                <c:formatCode>General</c:formatCode>
                <c:ptCount val="3"/>
                <c:pt idx="0">
                  <c:v>2014</c:v>
                </c:pt>
                <c:pt idx="1">
                  <c:v>2015</c:v>
                </c:pt>
                <c:pt idx="2">
                  <c:v>2016</c:v>
                </c:pt>
              </c:numCache>
            </c:numRef>
          </c:cat>
          <c:val>
            <c:numRef>
              <c:f>Endeudamiento!$D$9:$F$9</c:f>
              <c:numCache>
                <c:formatCode>0.00%</c:formatCode>
                <c:ptCount val="3"/>
                <c:pt idx="0">
                  <c:v>0.54540350601783139</c:v>
                </c:pt>
                <c:pt idx="1">
                  <c:v>0.59696354674573893</c:v>
                </c:pt>
                <c:pt idx="2">
                  <c:v>0.56045397474882974</c:v>
                </c:pt>
              </c:numCache>
            </c:numRef>
          </c:val>
          <c:extLst>
            <c:ext xmlns:c16="http://schemas.microsoft.com/office/drawing/2014/chart" uri="{C3380CC4-5D6E-409C-BE32-E72D297353CC}">
              <c16:uniqueId val="{00000000-CF18-4692-9989-55AD0105998D}"/>
            </c:ext>
          </c:extLst>
        </c:ser>
        <c:dLbls>
          <c:showLegendKey val="0"/>
          <c:showVal val="0"/>
          <c:showCatName val="0"/>
          <c:showSerName val="0"/>
          <c:showPercent val="0"/>
          <c:showBubbleSize val="0"/>
        </c:dLbls>
        <c:gapWidth val="219"/>
        <c:overlap val="-27"/>
        <c:axId val="583325512"/>
        <c:axId val="583325904"/>
      </c:barChart>
      <c:catAx>
        <c:axId val="583325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3325904"/>
        <c:crosses val="autoZero"/>
        <c:auto val="1"/>
        <c:lblAlgn val="ctr"/>
        <c:lblOffset val="100"/>
        <c:noMultiLvlLbl val="0"/>
      </c:catAx>
      <c:valAx>
        <c:axId val="5833259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33255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ysClr val="windowText" lastClr="000000"/>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Narrow" panose="020B0606020202030204" pitchFamily="34" charset="0"/>
                <a:ea typeface="+mn-ea"/>
                <a:cs typeface="+mn-cs"/>
              </a:defRPr>
            </a:pPr>
            <a:r>
              <a:rPr lang="es-EC" sz="1200" b="1" i="0">
                <a:solidFill>
                  <a:sysClr val="windowText" lastClr="000000"/>
                </a:solidFill>
                <a:latin typeface="Times New Roman" panose="02020603050405020304" pitchFamily="18" charset="0"/>
                <a:cs typeface="Times New Roman" panose="02020603050405020304" pitchFamily="18" charset="0"/>
              </a:rPr>
              <a:t>Composición del Activo</a:t>
            </a: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'VERTICAL '!$I$121</c:f>
              <c:strCache>
                <c:ptCount val="1"/>
                <c:pt idx="0">
                  <c:v>ACTIVO CORRIENTE</c:v>
                </c:pt>
              </c:strCache>
            </c:strRef>
          </c:tx>
          <c:spPr>
            <a:solidFill>
              <a:schemeClr val="accent1"/>
            </a:solidFill>
            <a:ln>
              <a:noFill/>
            </a:ln>
            <a:effectLst/>
            <a:sp3d/>
          </c:spPr>
          <c:invertIfNegative val="0"/>
          <c:cat>
            <c:numRef>
              <c:f>'VERTICAL '!$J$120:$L$120</c:f>
              <c:numCache>
                <c:formatCode>General</c:formatCode>
                <c:ptCount val="3"/>
                <c:pt idx="0">
                  <c:v>2014</c:v>
                </c:pt>
                <c:pt idx="1">
                  <c:v>2015</c:v>
                </c:pt>
                <c:pt idx="2">
                  <c:v>2016</c:v>
                </c:pt>
              </c:numCache>
            </c:numRef>
          </c:cat>
          <c:val>
            <c:numRef>
              <c:f>'VERTICAL '!$J$121:$L$121</c:f>
              <c:numCache>
                <c:formatCode>0.00%</c:formatCode>
                <c:ptCount val="3"/>
                <c:pt idx="0">
                  <c:v>0.32506238976953822</c:v>
                </c:pt>
                <c:pt idx="1">
                  <c:v>0.45996922547092123</c:v>
                </c:pt>
                <c:pt idx="2">
                  <c:v>0.29676288063202344</c:v>
                </c:pt>
              </c:numCache>
            </c:numRef>
          </c:val>
          <c:extLst>
            <c:ext xmlns:c16="http://schemas.microsoft.com/office/drawing/2014/chart" uri="{C3380CC4-5D6E-409C-BE32-E72D297353CC}">
              <c16:uniqueId val="{00000000-4A00-4592-969A-166B7F889906}"/>
            </c:ext>
          </c:extLst>
        </c:ser>
        <c:ser>
          <c:idx val="1"/>
          <c:order val="1"/>
          <c:tx>
            <c:strRef>
              <c:f>'VERTICAL '!$I$122</c:f>
              <c:strCache>
                <c:ptCount val="1"/>
                <c:pt idx="0">
                  <c:v>ACTIVOS NO CORRIENTES</c:v>
                </c:pt>
              </c:strCache>
            </c:strRef>
          </c:tx>
          <c:spPr>
            <a:solidFill>
              <a:schemeClr val="accent2"/>
            </a:solidFill>
            <a:ln>
              <a:noFill/>
            </a:ln>
            <a:effectLst/>
            <a:sp3d/>
          </c:spPr>
          <c:invertIfNegative val="0"/>
          <c:cat>
            <c:numRef>
              <c:f>'VERTICAL '!$J$120:$L$120</c:f>
              <c:numCache>
                <c:formatCode>General</c:formatCode>
                <c:ptCount val="3"/>
                <c:pt idx="0">
                  <c:v>2014</c:v>
                </c:pt>
                <c:pt idx="1">
                  <c:v>2015</c:v>
                </c:pt>
                <c:pt idx="2">
                  <c:v>2016</c:v>
                </c:pt>
              </c:numCache>
            </c:numRef>
          </c:cat>
          <c:val>
            <c:numRef>
              <c:f>'VERTICAL '!$J$122:$L$122</c:f>
              <c:numCache>
                <c:formatCode>0.00%</c:formatCode>
                <c:ptCount val="3"/>
                <c:pt idx="0">
                  <c:v>0.67493761023046173</c:v>
                </c:pt>
                <c:pt idx="1">
                  <c:v>0.54003077452907888</c:v>
                </c:pt>
                <c:pt idx="2">
                  <c:v>0.70323711936797662</c:v>
                </c:pt>
              </c:numCache>
            </c:numRef>
          </c:val>
          <c:extLst>
            <c:ext xmlns:c16="http://schemas.microsoft.com/office/drawing/2014/chart" uri="{C3380CC4-5D6E-409C-BE32-E72D297353CC}">
              <c16:uniqueId val="{00000001-4A00-4592-969A-166B7F889906}"/>
            </c:ext>
          </c:extLst>
        </c:ser>
        <c:dLbls>
          <c:showLegendKey val="0"/>
          <c:showVal val="0"/>
          <c:showCatName val="0"/>
          <c:showSerName val="0"/>
          <c:showPercent val="0"/>
          <c:showBubbleSize val="0"/>
        </c:dLbls>
        <c:gapWidth val="150"/>
        <c:shape val="box"/>
        <c:axId val="388679504"/>
        <c:axId val="388680288"/>
        <c:axId val="0"/>
      </c:bar3DChart>
      <c:catAx>
        <c:axId val="3886795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88680288"/>
        <c:crosses val="autoZero"/>
        <c:auto val="1"/>
        <c:lblAlgn val="ctr"/>
        <c:lblOffset val="100"/>
        <c:noMultiLvlLbl val="0"/>
      </c:catAx>
      <c:valAx>
        <c:axId val="3886802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886795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ysClr val="windowText" lastClr="000000"/>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100" b="1">
                <a:solidFill>
                  <a:sysClr val="windowText" lastClr="000000"/>
                </a:solidFill>
                <a:latin typeface="Times New Roman" panose="02020603050405020304" pitchFamily="18" charset="0"/>
                <a:cs typeface="Times New Roman" panose="02020603050405020304" pitchFamily="18" charset="0"/>
              </a:rPr>
              <a:t>Margen</a:t>
            </a:r>
            <a:r>
              <a:rPr lang="en-US" sz="1100" b="1" baseline="0">
                <a:solidFill>
                  <a:sysClr val="windowText" lastClr="000000"/>
                </a:solidFill>
                <a:latin typeface="Times New Roman" panose="02020603050405020304" pitchFamily="18" charset="0"/>
                <a:cs typeface="Times New Roman" panose="02020603050405020304" pitchFamily="18" charset="0"/>
              </a:rPr>
              <a:t> Neto de Ventas</a:t>
            </a:r>
            <a:endParaRPr lang="en-US" sz="1100" b="1">
              <a:solidFill>
                <a:sysClr val="windowText" lastClr="000000"/>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0"/>
        <c:ser>
          <c:idx val="0"/>
          <c:order val="0"/>
          <c:tx>
            <c:strRef>
              <c:f>Rentabilidad!$B$7</c:f>
              <c:strCache>
                <c:ptCount val="1"/>
                <c:pt idx="0">
                  <c:v>UTILIDAD NETA / VENTAS</c:v>
                </c:pt>
              </c:strCache>
            </c:strRef>
          </c:tx>
          <c:spPr>
            <a:solidFill>
              <a:schemeClr val="accent3">
                <a:lumMod val="75000"/>
              </a:schemeClr>
            </a:solidFill>
            <a:ln>
              <a:noFill/>
            </a:ln>
            <a:effectLst/>
          </c:spPr>
          <c:invertIfNegative val="0"/>
          <c:cat>
            <c:numRef>
              <c:f>Rentabilidad!$D$3:$F$3</c:f>
              <c:numCache>
                <c:formatCode>General</c:formatCode>
                <c:ptCount val="3"/>
                <c:pt idx="0">
                  <c:v>2014</c:v>
                </c:pt>
                <c:pt idx="1">
                  <c:v>2015</c:v>
                </c:pt>
                <c:pt idx="2">
                  <c:v>2016</c:v>
                </c:pt>
              </c:numCache>
            </c:numRef>
          </c:cat>
          <c:val>
            <c:numRef>
              <c:f>Rentabilidad!$D$7:$F$7</c:f>
              <c:numCache>
                <c:formatCode>0.00%</c:formatCode>
                <c:ptCount val="3"/>
                <c:pt idx="0">
                  <c:v>1.6704237480932579E-2</c:v>
                </c:pt>
                <c:pt idx="1">
                  <c:v>5.5069512897870904E-2</c:v>
                </c:pt>
                <c:pt idx="2">
                  <c:v>4.0460715805861372E-2</c:v>
                </c:pt>
              </c:numCache>
            </c:numRef>
          </c:val>
          <c:extLst>
            <c:ext xmlns:c16="http://schemas.microsoft.com/office/drawing/2014/chart" uri="{C3380CC4-5D6E-409C-BE32-E72D297353CC}">
              <c16:uniqueId val="{00000000-F544-461C-B6FE-780BDE6EA090}"/>
            </c:ext>
          </c:extLst>
        </c:ser>
        <c:dLbls>
          <c:showLegendKey val="0"/>
          <c:showVal val="0"/>
          <c:showCatName val="0"/>
          <c:showSerName val="0"/>
          <c:showPercent val="0"/>
          <c:showBubbleSize val="0"/>
        </c:dLbls>
        <c:gapWidth val="219"/>
        <c:overlap val="-27"/>
        <c:axId val="583330392"/>
        <c:axId val="583330784"/>
      </c:barChart>
      <c:catAx>
        <c:axId val="583330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3330784"/>
        <c:crosses val="autoZero"/>
        <c:auto val="1"/>
        <c:lblAlgn val="ctr"/>
        <c:lblOffset val="100"/>
        <c:noMultiLvlLbl val="0"/>
      </c:catAx>
      <c:valAx>
        <c:axId val="5833307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33303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ysClr val="windowText" lastClr="000000"/>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100" b="1">
                <a:solidFill>
                  <a:sysClr val="windowText" lastClr="000000"/>
                </a:solidFill>
                <a:latin typeface="Times New Roman" panose="02020603050405020304" pitchFamily="18" charset="0"/>
                <a:cs typeface="Times New Roman" panose="02020603050405020304" pitchFamily="18" charset="0"/>
              </a:rPr>
              <a:t>Rentabilidad</a:t>
            </a:r>
            <a:r>
              <a:rPr lang="en-US" sz="1100" b="1" baseline="0">
                <a:solidFill>
                  <a:sysClr val="windowText" lastClr="000000"/>
                </a:solidFill>
                <a:latin typeface="Times New Roman" panose="02020603050405020304" pitchFamily="18" charset="0"/>
                <a:cs typeface="Times New Roman" panose="02020603050405020304" pitchFamily="18" charset="0"/>
              </a:rPr>
              <a:t> sobre activos (ROA)</a:t>
            </a:r>
            <a:endParaRPr lang="en-US" sz="1100" b="1">
              <a:solidFill>
                <a:sysClr val="windowText" lastClr="000000"/>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manualLayout>
          <c:layoutTarget val="inner"/>
          <c:xMode val="edge"/>
          <c:yMode val="edge"/>
          <c:x val="0.38508752458625417"/>
          <c:y val="0.15398563441559912"/>
          <c:w val="0.58343435890120166"/>
          <c:h val="0.64562118580140371"/>
        </c:manualLayout>
      </c:layout>
      <c:barChart>
        <c:barDir val="col"/>
        <c:grouping val="clustered"/>
        <c:varyColors val="0"/>
        <c:ser>
          <c:idx val="0"/>
          <c:order val="0"/>
          <c:tx>
            <c:strRef>
              <c:f>Rentabilidad!$B$8</c:f>
              <c:strCache>
                <c:ptCount val="1"/>
                <c:pt idx="0">
                  <c:v>UTILIDAD NETA/ ACTIVO TOTAL</c:v>
                </c:pt>
              </c:strCache>
            </c:strRef>
          </c:tx>
          <c:spPr>
            <a:solidFill>
              <a:schemeClr val="accent1">
                <a:lumMod val="75000"/>
              </a:schemeClr>
            </a:solidFill>
            <a:ln>
              <a:noFill/>
            </a:ln>
            <a:effectLst/>
          </c:spPr>
          <c:invertIfNegative val="0"/>
          <c:cat>
            <c:numRef>
              <c:f>Rentabilidad!$D$3:$F$3</c:f>
              <c:numCache>
                <c:formatCode>General</c:formatCode>
                <c:ptCount val="3"/>
                <c:pt idx="0">
                  <c:v>2014</c:v>
                </c:pt>
                <c:pt idx="1">
                  <c:v>2015</c:v>
                </c:pt>
                <c:pt idx="2">
                  <c:v>2016</c:v>
                </c:pt>
              </c:numCache>
            </c:numRef>
          </c:cat>
          <c:val>
            <c:numRef>
              <c:f>Rentabilidad!$D$8:$F$8</c:f>
              <c:numCache>
                <c:formatCode>0.00%</c:formatCode>
                <c:ptCount val="3"/>
                <c:pt idx="0">
                  <c:v>3.0316355633821471E-2</c:v>
                </c:pt>
                <c:pt idx="1">
                  <c:v>9.9146274185854991E-2</c:v>
                </c:pt>
                <c:pt idx="2">
                  <c:v>6.0353470695051765E-2</c:v>
                </c:pt>
              </c:numCache>
            </c:numRef>
          </c:val>
          <c:extLst>
            <c:ext xmlns:c16="http://schemas.microsoft.com/office/drawing/2014/chart" uri="{C3380CC4-5D6E-409C-BE32-E72D297353CC}">
              <c16:uniqueId val="{00000000-EEBF-4914-8C1C-8FB306A55D70}"/>
            </c:ext>
          </c:extLst>
        </c:ser>
        <c:dLbls>
          <c:showLegendKey val="0"/>
          <c:showVal val="0"/>
          <c:showCatName val="0"/>
          <c:showSerName val="0"/>
          <c:showPercent val="0"/>
          <c:showBubbleSize val="0"/>
        </c:dLbls>
        <c:gapWidth val="219"/>
        <c:overlap val="-27"/>
        <c:axId val="583331960"/>
        <c:axId val="583440984"/>
      </c:barChart>
      <c:catAx>
        <c:axId val="583331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3440984"/>
        <c:crosses val="autoZero"/>
        <c:auto val="1"/>
        <c:lblAlgn val="ctr"/>
        <c:lblOffset val="100"/>
        <c:noMultiLvlLbl val="0"/>
      </c:catAx>
      <c:valAx>
        <c:axId val="5834409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33319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ysClr val="windowText" lastClr="000000"/>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100" b="1">
                <a:solidFill>
                  <a:sysClr val="windowText" lastClr="000000"/>
                </a:solidFill>
                <a:latin typeface="Times New Roman" panose="02020603050405020304" pitchFamily="18" charset="0"/>
                <a:cs typeface="Times New Roman" panose="02020603050405020304" pitchFamily="18" charset="0"/>
              </a:rPr>
              <a:t>Rentabilidad</a:t>
            </a:r>
            <a:r>
              <a:rPr lang="en-US" sz="1100" b="1" baseline="0">
                <a:solidFill>
                  <a:sysClr val="windowText" lastClr="000000"/>
                </a:solidFill>
                <a:latin typeface="Times New Roman" panose="02020603050405020304" pitchFamily="18" charset="0"/>
                <a:cs typeface="Times New Roman" panose="02020603050405020304" pitchFamily="18" charset="0"/>
              </a:rPr>
              <a:t> sobre patrimonio (ROE)</a:t>
            </a:r>
          </a:p>
          <a:p>
            <a:pPr>
              <a:defRPr sz="1100" b="1">
                <a:solidFill>
                  <a:sysClr val="windowText" lastClr="000000"/>
                </a:solidFill>
                <a:latin typeface="Times New Roman" panose="02020603050405020304" pitchFamily="18" charset="0"/>
                <a:cs typeface="Times New Roman" panose="02020603050405020304" pitchFamily="18" charset="0"/>
              </a:defRPr>
            </a:pPr>
            <a:endParaRPr lang="en-US" sz="1100" b="1">
              <a:solidFill>
                <a:sysClr val="windowText" lastClr="000000"/>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0"/>
        <c:ser>
          <c:idx val="0"/>
          <c:order val="0"/>
          <c:tx>
            <c:strRef>
              <c:f>Rentabilidad!$B$9</c:f>
              <c:strCache>
                <c:ptCount val="1"/>
                <c:pt idx="0">
                  <c:v>UTILIDAD NETA / PATRIMONIO TOTAL</c:v>
                </c:pt>
              </c:strCache>
            </c:strRef>
          </c:tx>
          <c:spPr>
            <a:solidFill>
              <a:schemeClr val="accent2">
                <a:lumMod val="50000"/>
              </a:schemeClr>
            </a:solidFill>
            <a:ln>
              <a:noFill/>
            </a:ln>
            <a:effectLst/>
          </c:spPr>
          <c:invertIfNegative val="0"/>
          <c:cat>
            <c:numRef>
              <c:f>Rentabilidad!$D$3:$F$3</c:f>
              <c:numCache>
                <c:formatCode>General</c:formatCode>
                <c:ptCount val="3"/>
                <c:pt idx="0">
                  <c:v>2014</c:v>
                </c:pt>
                <c:pt idx="1">
                  <c:v>2015</c:v>
                </c:pt>
                <c:pt idx="2">
                  <c:v>2016</c:v>
                </c:pt>
              </c:numCache>
            </c:numRef>
          </c:cat>
          <c:val>
            <c:numRef>
              <c:f>Rentabilidad!$D$9:$F$9</c:f>
              <c:numCache>
                <c:formatCode>0.00%</c:formatCode>
                <c:ptCount val="3"/>
                <c:pt idx="0">
                  <c:v>5.5585186562460982E-2</c:v>
                </c:pt>
                <c:pt idx="1">
                  <c:v>0.16608430234364674</c:v>
                </c:pt>
                <c:pt idx="2">
                  <c:v>0.1076867564764787</c:v>
                </c:pt>
              </c:numCache>
            </c:numRef>
          </c:val>
          <c:extLst>
            <c:ext xmlns:c16="http://schemas.microsoft.com/office/drawing/2014/chart" uri="{C3380CC4-5D6E-409C-BE32-E72D297353CC}">
              <c16:uniqueId val="{00000000-CFC6-4988-98AD-81314AFFF8D7}"/>
            </c:ext>
          </c:extLst>
        </c:ser>
        <c:dLbls>
          <c:showLegendKey val="0"/>
          <c:showVal val="0"/>
          <c:showCatName val="0"/>
          <c:showSerName val="0"/>
          <c:showPercent val="0"/>
          <c:showBubbleSize val="0"/>
        </c:dLbls>
        <c:gapWidth val="219"/>
        <c:overlap val="-27"/>
        <c:axId val="583442160"/>
        <c:axId val="583442552"/>
      </c:barChart>
      <c:catAx>
        <c:axId val="58344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3442552"/>
        <c:crosses val="autoZero"/>
        <c:auto val="1"/>
        <c:lblAlgn val="ctr"/>
        <c:lblOffset val="100"/>
        <c:noMultiLvlLbl val="0"/>
      </c:catAx>
      <c:valAx>
        <c:axId val="5834425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834421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ysClr val="windowText" lastClr="000000"/>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1">
                <a:solidFill>
                  <a:sysClr val="windowText" lastClr="000000"/>
                </a:solidFill>
                <a:latin typeface="Times New Roman" panose="02020603050405020304" pitchFamily="18" charset="0"/>
                <a:cs typeface="Times New Roman" panose="02020603050405020304" pitchFamily="18" charset="0"/>
              </a:rPr>
              <a:t>Margen</a:t>
            </a:r>
            <a:r>
              <a:rPr lang="en-US" sz="1100" b="1" baseline="0">
                <a:solidFill>
                  <a:sysClr val="windowText" lastClr="000000"/>
                </a:solidFill>
                <a:latin typeface="Times New Roman" panose="02020603050405020304" pitchFamily="18" charset="0"/>
                <a:cs typeface="Times New Roman" panose="02020603050405020304" pitchFamily="18" charset="0"/>
              </a:rPr>
              <a:t> Bruto</a:t>
            </a:r>
            <a:endParaRPr lang="en-US" sz="1100" b="1">
              <a:solidFill>
                <a:sysClr val="windowText" lastClr="000000"/>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Rentabilidad!$B$5</c:f>
              <c:strCache>
                <c:ptCount val="1"/>
                <c:pt idx="0">
                  <c:v>UTILIDAD BRUTA/ VENTAS</c:v>
                </c:pt>
              </c:strCache>
            </c:strRef>
          </c:tx>
          <c:spPr>
            <a:solidFill>
              <a:schemeClr val="accent2"/>
            </a:solidFill>
            <a:ln>
              <a:noFill/>
            </a:ln>
            <a:effectLst/>
          </c:spPr>
          <c:invertIfNegative val="0"/>
          <c:cat>
            <c:numRef>
              <c:f>Rentabilidad!$D$3:$F$3</c:f>
              <c:numCache>
                <c:formatCode>General</c:formatCode>
                <c:ptCount val="3"/>
                <c:pt idx="0">
                  <c:v>2014</c:v>
                </c:pt>
                <c:pt idx="1">
                  <c:v>2015</c:v>
                </c:pt>
                <c:pt idx="2">
                  <c:v>2016</c:v>
                </c:pt>
              </c:numCache>
            </c:numRef>
          </c:cat>
          <c:val>
            <c:numRef>
              <c:f>Rentabilidad!$D$5:$F$5</c:f>
              <c:numCache>
                <c:formatCode>0.00%</c:formatCode>
                <c:ptCount val="3"/>
                <c:pt idx="0">
                  <c:v>5.7269062203042558E-2</c:v>
                </c:pt>
                <c:pt idx="1">
                  <c:v>-1.0011249818440648E-2</c:v>
                </c:pt>
                <c:pt idx="2">
                  <c:v>-0.23582414281408254</c:v>
                </c:pt>
              </c:numCache>
            </c:numRef>
          </c:val>
          <c:extLst>
            <c:ext xmlns:c16="http://schemas.microsoft.com/office/drawing/2014/chart" uri="{C3380CC4-5D6E-409C-BE32-E72D297353CC}">
              <c16:uniqueId val="{00000000-8C02-49D7-8420-2A6E27511DC8}"/>
            </c:ext>
          </c:extLst>
        </c:ser>
        <c:dLbls>
          <c:showLegendKey val="0"/>
          <c:showVal val="0"/>
          <c:showCatName val="0"/>
          <c:showSerName val="0"/>
          <c:showPercent val="0"/>
          <c:showBubbleSize val="0"/>
        </c:dLbls>
        <c:gapWidth val="219"/>
        <c:overlap val="-27"/>
        <c:axId val="1126212095"/>
        <c:axId val="1126214591"/>
      </c:barChart>
      <c:catAx>
        <c:axId val="1126212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26214591"/>
        <c:crosses val="autoZero"/>
        <c:auto val="1"/>
        <c:lblAlgn val="ctr"/>
        <c:lblOffset val="100"/>
        <c:noMultiLvlLbl val="0"/>
      </c:catAx>
      <c:valAx>
        <c:axId val="112621459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2621209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ysClr val="windowText" lastClr="000000"/>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just">
              <a:defRPr sz="2128" b="1" i="0" u="none" strike="noStrike" kern="1200" baseline="0">
                <a:solidFill>
                  <a:schemeClr val="tx1">
                    <a:lumMod val="65000"/>
                    <a:lumOff val="35000"/>
                  </a:schemeClr>
                </a:solidFill>
                <a:latin typeface="+mn-lt"/>
                <a:ea typeface="+mn-ea"/>
                <a:cs typeface="+mn-cs"/>
              </a:defRPr>
            </a:pPr>
            <a:r>
              <a:rPr lang="es-EC" dirty="0" smtClean="0"/>
              <a:t>Elementos de Costo de Producción</a:t>
            </a:r>
            <a:endParaRPr lang="es-EC" dirty="0"/>
          </a:p>
        </c:rich>
      </c:tx>
      <c:layout/>
      <c:overlay val="0"/>
      <c:spPr>
        <a:noFill/>
        <a:ln>
          <a:noFill/>
        </a:ln>
        <a:effectLst/>
      </c:spPr>
      <c:txPr>
        <a:bodyPr rot="0" spcFirstLastPara="1" vertOverflow="ellipsis" vert="horz" wrap="square" anchor="ctr" anchorCtr="1"/>
        <a:lstStyle/>
        <a:p>
          <a:pPr algn="just">
            <a:defRPr sz="2128" b="1" i="0" u="none" strike="noStrike" kern="120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'COSTO DE PRODUCCIÓN'!$G$43</c:f>
              <c:strCache>
                <c:ptCount val="1"/>
                <c:pt idx="0">
                  <c:v>Materia Prima</c:v>
                </c:pt>
              </c:strCache>
            </c:strRef>
          </c:tx>
          <c:spPr>
            <a:gradFill rotWithShape="1">
              <a:gsLst>
                <a:gs pos="0">
                  <a:schemeClr val="accent1">
                    <a:tint val="97000"/>
                    <a:satMod val="100000"/>
                    <a:lumMod val="102000"/>
                  </a:schemeClr>
                </a:gs>
                <a:gs pos="50000">
                  <a:schemeClr val="accent1">
                    <a:shade val="100000"/>
                    <a:satMod val="103000"/>
                    <a:lumMod val="100000"/>
                  </a:schemeClr>
                </a:gs>
                <a:gs pos="100000">
                  <a:schemeClr val="accent1">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cat>
            <c:numRef>
              <c:f>'COSTO DE PRODUCCIÓN'!$H$42:$J$42</c:f>
              <c:numCache>
                <c:formatCode>General</c:formatCode>
                <c:ptCount val="3"/>
                <c:pt idx="0">
                  <c:v>2014</c:v>
                </c:pt>
                <c:pt idx="1">
                  <c:v>2015</c:v>
                </c:pt>
                <c:pt idx="2">
                  <c:v>2016</c:v>
                </c:pt>
              </c:numCache>
            </c:numRef>
          </c:cat>
          <c:val>
            <c:numRef>
              <c:f>'COSTO DE PRODUCCIÓN'!$H$43:$J$43</c:f>
              <c:numCache>
                <c:formatCode>0%</c:formatCode>
                <c:ptCount val="3"/>
                <c:pt idx="0">
                  <c:v>0.71889379112030927</c:v>
                </c:pt>
                <c:pt idx="1">
                  <c:v>0.80335325620076015</c:v>
                </c:pt>
                <c:pt idx="2">
                  <c:v>0.76243710343191373</c:v>
                </c:pt>
              </c:numCache>
            </c:numRef>
          </c:val>
          <c:extLst>
            <c:ext xmlns:c16="http://schemas.microsoft.com/office/drawing/2014/chart" uri="{C3380CC4-5D6E-409C-BE32-E72D297353CC}">
              <c16:uniqueId val="{00000000-0FAF-4955-A936-7ED937024DAB}"/>
            </c:ext>
          </c:extLst>
        </c:ser>
        <c:ser>
          <c:idx val="1"/>
          <c:order val="1"/>
          <c:tx>
            <c:strRef>
              <c:f>'COSTO DE PRODUCCIÓN'!$G$44</c:f>
              <c:strCache>
                <c:ptCount val="1"/>
                <c:pt idx="0">
                  <c:v>Mano de Obra</c:v>
                </c:pt>
              </c:strCache>
            </c:strRef>
          </c:tx>
          <c:spPr>
            <a:gradFill rotWithShape="1">
              <a:gsLst>
                <a:gs pos="0">
                  <a:schemeClr val="accent3">
                    <a:tint val="97000"/>
                    <a:satMod val="100000"/>
                    <a:lumMod val="102000"/>
                  </a:schemeClr>
                </a:gs>
                <a:gs pos="50000">
                  <a:schemeClr val="accent3">
                    <a:shade val="100000"/>
                    <a:satMod val="103000"/>
                    <a:lumMod val="100000"/>
                  </a:schemeClr>
                </a:gs>
                <a:gs pos="100000">
                  <a:schemeClr val="accent3">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cat>
            <c:numRef>
              <c:f>'COSTO DE PRODUCCIÓN'!$H$42:$J$42</c:f>
              <c:numCache>
                <c:formatCode>General</c:formatCode>
                <c:ptCount val="3"/>
                <c:pt idx="0">
                  <c:v>2014</c:v>
                </c:pt>
                <c:pt idx="1">
                  <c:v>2015</c:v>
                </c:pt>
                <c:pt idx="2">
                  <c:v>2016</c:v>
                </c:pt>
              </c:numCache>
            </c:numRef>
          </c:cat>
          <c:val>
            <c:numRef>
              <c:f>'COSTO DE PRODUCCIÓN'!$H$44:$J$44</c:f>
              <c:numCache>
                <c:formatCode>0%</c:formatCode>
                <c:ptCount val="3"/>
                <c:pt idx="0">
                  <c:v>0.13908576357860014</c:v>
                </c:pt>
                <c:pt idx="1">
                  <c:v>0.12</c:v>
                </c:pt>
                <c:pt idx="2">
                  <c:v>0.13589635285072948</c:v>
                </c:pt>
              </c:numCache>
            </c:numRef>
          </c:val>
          <c:extLst>
            <c:ext xmlns:c16="http://schemas.microsoft.com/office/drawing/2014/chart" uri="{C3380CC4-5D6E-409C-BE32-E72D297353CC}">
              <c16:uniqueId val="{00000001-0FAF-4955-A936-7ED937024DAB}"/>
            </c:ext>
          </c:extLst>
        </c:ser>
        <c:ser>
          <c:idx val="2"/>
          <c:order val="2"/>
          <c:tx>
            <c:strRef>
              <c:f>'COSTO DE PRODUCCIÓN'!$G$45</c:f>
              <c:strCache>
                <c:ptCount val="1"/>
                <c:pt idx="0">
                  <c:v>CIF</c:v>
                </c:pt>
              </c:strCache>
            </c:strRef>
          </c:tx>
          <c:spPr>
            <a:gradFill rotWithShape="1">
              <a:gsLst>
                <a:gs pos="0">
                  <a:schemeClr val="accent5">
                    <a:tint val="97000"/>
                    <a:satMod val="100000"/>
                    <a:lumMod val="102000"/>
                  </a:schemeClr>
                </a:gs>
                <a:gs pos="50000">
                  <a:schemeClr val="accent5">
                    <a:shade val="100000"/>
                    <a:satMod val="103000"/>
                    <a:lumMod val="100000"/>
                  </a:schemeClr>
                </a:gs>
                <a:gs pos="100000">
                  <a:schemeClr val="accent5">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c:spPr>
          <c:invertIfNegative val="0"/>
          <c:val>
            <c:numRef>
              <c:f>'COSTO DE PRODUCCIÓN'!$H$45:$J$45</c:f>
              <c:numCache>
                <c:formatCode>0%</c:formatCode>
                <c:ptCount val="3"/>
                <c:pt idx="0">
                  <c:v>0.1420204453010907</c:v>
                </c:pt>
                <c:pt idx="1">
                  <c:v>0.15873519043587986</c:v>
                </c:pt>
                <c:pt idx="2">
                  <c:v>0.10166654371735685</c:v>
                </c:pt>
              </c:numCache>
            </c:numRef>
          </c:val>
          <c:extLst>
            <c:ext xmlns:c16="http://schemas.microsoft.com/office/drawing/2014/chart" uri="{C3380CC4-5D6E-409C-BE32-E72D297353CC}">
              <c16:uniqueId val="{00000002-0FAF-4955-A936-7ED937024DAB}"/>
            </c:ext>
          </c:extLst>
        </c:ser>
        <c:dLbls>
          <c:showLegendKey val="0"/>
          <c:showVal val="0"/>
          <c:showCatName val="0"/>
          <c:showSerName val="0"/>
          <c:showPercent val="0"/>
          <c:showBubbleSize val="0"/>
        </c:dLbls>
        <c:gapWidth val="100"/>
        <c:overlap val="-24"/>
        <c:axId val="1189951455"/>
        <c:axId val="1189956447"/>
      </c:barChart>
      <c:catAx>
        <c:axId val="118995145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1189956447"/>
        <c:crosses val="autoZero"/>
        <c:auto val="1"/>
        <c:lblAlgn val="ctr"/>
        <c:lblOffset val="100"/>
        <c:noMultiLvlLbl val="0"/>
      </c:catAx>
      <c:valAx>
        <c:axId val="11899564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118995145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s-EC" sz="1100" b="1">
                <a:solidFill>
                  <a:sysClr val="windowText" lastClr="000000"/>
                </a:solidFill>
                <a:latin typeface="Times New Roman" panose="02020603050405020304" pitchFamily="18" charset="0"/>
                <a:cs typeface="Times New Roman" panose="02020603050405020304" pitchFamily="18" charset="0"/>
              </a:rPr>
              <a:t>Propiedad</a:t>
            </a:r>
            <a:r>
              <a:rPr lang="es-EC" sz="1100" b="1" baseline="0">
                <a:solidFill>
                  <a:sysClr val="windowText" lastClr="000000"/>
                </a:solidFill>
                <a:latin typeface="Times New Roman" panose="02020603050405020304" pitchFamily="18" charset="0"/>
                <a:cs typeface="Times New Roman" panose="02020603050405020304" pitchFamily="18" charset="0"/>
              </a:rPr>
              <a:t> Planta y Equipo</a:t>
            </a:r>
            <a:endParaRPr lang="es-EC" sz="1100" b="1">
              <a:solidFill>
                <a:sysClr val="windowText" lastClr="000000"/>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0"/>
        <c:ser>
          <c:idx val="0"/>
          <c:order val="0"/>
          <c:tx>
            <c:strRef>
              <c:f>'VERTICAL '!$O$7:$O$8</c:f>
              <c:strCache>
                <c:ptCount val="2"/>
                <c:pt idx="0">
                  <c:v>2014</c:v>
                </c:pt>
              </c:strCache>
            </c:strRef>
          </c:tx>
          <c:spPr>
            <a:solidFill>
              <a:schemeClr val="accent1"/>
            </a:solidFill>
            <a:ln>
              <a:noFill/>
            </a:ln>
            <a:effectLst/>
          </c:spPr>
          <c:invertIfNegative val="0"/>
          <c:cat>
            <c:strRef>
              <c:f>'VERTICAL '!$N$10:$N$37</c:f>
              <c:strCache>
                <c:ptCount val="5"/>
                <c:pt idx="0">
                  <c:v>ACTIVO CORRIENTE</c:v>
                </c:pt>
                <c:pt idx="1">
                  <c:v>ACTIVO NO CORRIENTE</c:v>
                </c:pt>
                <c:pt idx="2">
                  <c:v>Terrenos</c:v>
                </c:pt>
                <c:pt idx="3">
                  <c:v>Edificios</c:v>
                </c:pt>
                <c:pt idx="4">
                  <c:v>Maquinaria y equipo</c:v>
                </c:pt>
              </c:strCache>
            </c:strRef>
          </c:cat>
          <c:val>
            <c:numRef>
              <c:f>'VERTICAL '!$O$10:$O$37</c:f>
              <c:numCache>
                <c:formatCode>0.00%</c:formatCode>
                <c:ptCount val="5"/>
                <c:pt idx="0">
                  <c:v>0.32506238976953822</c:v>
                </c:pt>
                <c:pt idx="1">
                  <c:v>0.67493761023046173</c:v>
                </c:pt>
                <c:pt idx="2">
                  <c:v>9.7802982995799259E-2</c:v>
                </c:pt>
                <c:pt idx="3">
                  <c:v>0.13191271744456071</c:v>
                </c:pt>
                <c:pt idx="4">
                  <c:v>0.17198318735480686</c:v>
                </c:pt>
              </c:numCache>
            </c:numRef>
          </c:val>
          <c:extLst>
            <c:ext xmlns:c16="http://schemas.microsoft.com/office/drawing/2014/chart" uri="{C3380CC4-5D6E-409C-BE32-E72D297353CC}">
              <c16:uniqueId val="{00000000-7468-4CA3-97BC-FA6A0F7CECE0}"/>
            </c:ext>
          </c:extLst>
        </c:ser>
        <c:ser>
          <c:idx val="1"/>
          <c:order val="1"/>
          <c:tx>
            <c:strRef>
              <c:f>'VERTICAL '!$P$7:$P$8</c:f>
              <c:strCache>
                <c:ptCount val="2"/>
                <c:pt idx="0">
                  <c:v>2015</c:v>
                </c:pt>
              </c:strCache>
            </c:strRef>
          </c:tx>
          <c:spPr>
            <a:solidFill>
              <a:schemeClr val="accent2"/>
            </a:solidFill>
            <a:ln>
              <a:noFill/>
            </a:ln>
            <a:effectLst/>
          </c:spPr>
          <c:invertIfNegative val="0"/>
          <c:cat>
            <c:strRef>
              <c:f>'VERTICAL '!$N$10:$N$37</c:f>
              <c:strCache>
                <c:ptCount val="5"/>
                <c:pt idx="0">
                  <c:v>ACTIVO CORRIENTE</c:v>
                </c:pt>
                <c:pt idx="1">
                  <c:v>ACTIVO NO CORRIENTE</c:v>
                </c:pt>
                <c:pt idx="2">
                  <c:v>Terrenos</c:v>
                </c:pt>
                <c:pt idx="3">
                  <c:v>Edificios</c:v>
                </c:pt>
                <c:pt idx="4">
                  <c:v>Maquinaria y equipo</c:v>
                </c:pt>
              </c:strCache>
            </c:strRef>
          </c:cat>
          <c:val>
            <c:numRef>
              <c:f>'VERTICAL '!$P$10:$P$37</c:f>
              <c:numCache>
                <c:formatCode>0.0%</c:formatCode>
                <c:ptCount val="5"/>
                <c:pt idx="0">
                  <c:v>0.45996922547092123</c:v>
                </c:pt>
                <c:pt idx="1">
                  <c:v>0.54003077452907888</c:v>
                </c:pt>
                <c:pt idx="2">
                  <c:v>8.4847252800321002E-2</c:v>
                </c:pt>
                <c:pt idx="3">
                  <c:v>7.2738464077365519E-2</c:v>
                </c:pt>
                <c:pt idx="4">
                  <c:v>0.27655374564456692</c:v>
                </c:pt>
              </c:numCache>
            </c:numRef>
          </c:val>
          <c:extLst>
            <c:ext xmlns:c16="http://schemas.microsoft.com/office/drawing/2014/chart" uri="{C3380CC4-5D6E-409C-BE32-E72D297353CC}">
              <c16:uniqueId val="{00000001-7468-4CA3-97BC-FA6A0F7CECE0}"/>
            </c:ext>
          </c:extLst>
        </c:ser>
        <c:ser>
          <c:idx val="2"/>
          <c:order val="2"/>
          <c:tx>
            <c:strRef>
              <c:f>'VERTICAL '!$Q$7:$Q$8</c:f>
              <c:strCache>
                <c:ptCount val="2"/>
                <c:pt idx="0">
                  <c:v>2016</c:v>
                </c:pt>
              </c:strCache>
            </c:strRef>
          </c:tx>
          <c:spPr>
            <a:solidFill>
              <a:schemeClr val="accent3"/>
            </a:solidFill>
            <a:ln>
              <a:noFill/>
            </a:ln>
            <a:effectLst/>
          </c:spPr>
          <c:invertIfNegative val="0"/>
          <c:cat>
            <c:strRef>
              <c:f>'VERTICAL '!$N$10:$N$37</c:f>
              <c:strCache>
                <c:ptCount val="5"/>
                <c:pt idx="0">
                  <c:v>ACTIVO CORRIENTE</c:v>
                </c:pt>
                <c:pt idx="1">
                  <c:v>ACTIVO NO CORRIENTE</c:v>
                </c:pt>
                <c:pt idx="2">
                  <c:v>Terrenos</c:v>
                </c:pt>
                <c:pt idx="3">
                  <c:v>Edificios</c:v>
                </c:pt>
                <c:pt idx="4">
                  <c:v>Maquinaria y equipo</c:v>
                </c:pt>
              </c:strCache>
            </c:strRef>
          </c:cat>
          <c:val>
            <c:numRef>
              <c:f>'VERTICAL '!$Q$10:$Q$37</c:f>
              <c:numCache>
                <c:formatCode>0.0%</c:formatCode>
                <c:ptCount val="5"/>
                <c:pt idx="0">
                  <c:v>0.29676288063202344</c:v>
                </c:pt>
                <c:pt idx="1">
                  <c:v>0.70323711936797662</c:v>
                </c:pt>
                <c:pt idx="2">
                  <c:v>0.11128240484979039</c:v>
                </c:pt>
                <c:pt idx="3">
                  <c:v>7.7995786382690391E-2</c:v>
                </c:pt>
                <c:pt idx="4">
                  <c:v>0.48294172946334007</c:v>
                </c:pt>
              </c:numCache>
            </c:numRef>
          </c:val>
          <c:extLst>
            <c:ext xmlns:c16="http://schemas.microsoft.com/office/drawing/2014/chart" uri="{C3380CC4-5D6E-409C-BE32-E72D297353CC}">
              <c16:uniqueId val="{00000002-7468-4CA3-97BC-FA6A0F7CECE0}"/>
            </c:ext>
          </c:extLst>
        </c:ser>
        <c:dLbls>
          <c:showLegendKey val="0"/>
          <c:showVal val="0"/>
          <c:showCatName val="0"/>
          <c:showSerName val="0"/>
          <c:showPercent val="0"/>
          <c:showBubbleSize val="0"/>
        </c:dLbls>
        <c:gapWidth val="219"/>
        <c:overlap val="-27"/>
        <c:axId val="391998952"/>
        <c:axId val="397722152"/>
      </c:barChart>
      <c:catAx>
        <c:axId val="391998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97722152"/>
        <c:crosses val="autoZero"/>
        <c:auto val="1"/>
        <c:lblAlgn val="ctr"/>
        <c:lblOffset val="100"/>
        <c:noMultiLvlLbl val="0"/>
      </c:catAx>
      <c:valAx>
        <c:axId val="3977221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9199895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ysClr val="windowText" lastClr="000000"/>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s-EC" sz="1100">
                <a:solidFill>
                  <a:sysClr val="windowText" lastClr="000000"/>
                </a:solidFill>
                <a:latin typeface="Times New Roman" panose="02020603050405020304" pitchFamily="18" charset="0"/>
                <a:cs typeface="Times New Roman" panose="02020603050405020304" pitchFamily="18" charset="0"/>
              </a:rPr>
              <a:t>Composición de las Cuentas por Cobrar</a:t>
            </a:r>
          </a:p>
        </c:rich>
      </c:tx>
      <c:layout/>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'VERTICAL '!$N$13</c:f>
              <c:strCache>
                <c:ptCount val="1"/>
                <c:pt idx="0">
                  <c:v>Cuentas y documentos por cobrar clientes corrientes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invertIfNegative val="0"/>
          <c:cat>
            <c:strRef>
              <c:f>'VERTICAL '!$O$7:$Q$8</c:f>
              <c:strCache>
                <c:ptCount val="3"/>
                <c:pt idx="0">
                  <c:v>2014</c:v>
                </c:pt>
                <c:pt idx="1">
                  <c:v>2015</c:v>
                </c:pt>
                <c:pt idx="2">
                  <c:v>2016</c:v>
                </c:pt>
              </c:strCache>
            </c:strRef>
          </c:cat>
          <c:val>
            <c:numRef>
              <c:f>'VERTICAL '!$O$13:$Q$13</c:f>
              <c:numCache>
                <c:formatCode>0.0%</c:formatCode>
                <c:ptCount val="3"/>
                <c:pt idx="0" formatCode="0.00%">
                  <c:v>0.10152006944968554</c:v>
                </c:pt>
                <c:pt idx="1">
                  <c:v>0.19803644196122649</c:v>
                </c:pt>
                <c:pt idx="2">
                  <c:v>0.12528238974234124</c:v>
                </c:pt>
              </c:numCache>
            </c:numRef>
          </c:val>
          <c:extLst>
            <c:ext xmlns:c16="http://schemas.microsoft.com/office/drawing/2014/chart" uri="{C3380CC4-5D6E-409C-BE32-E72D297353CC}">
              <c16:uniqueId val="{00000000-750D-45C9-AC73-1DA48079BB74}"/>
            </c:ext>
          </c:extLst>
        </c:ser>
        <c:ser>
          <c:idx val="1"/>
          <c:order val="1"/>
          <c:tx>
            <c:strRef>
              <c:f>'VERTICAL '!$N$14</c:f>
              <c:strCache>
                <c:ptCount val="1"/>
                <c:pt idx="0">
                  <c:v>Otras cuentas y documentos por cobrar  locales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invertIfNegative val="0"/>
          <c:cat>
            <c:strRef>
              <c:f>'VERTICAL '!$O$7:$Q$8</c:f>
              <c:strCache>
                <c:ptCount val="3"/>
                <c:pt idx="0">
                  <c:v>2014</c:v>
                </c:pt>
                <c:pt idx="1">
                  <c:v>2015</c:v>
                </c:pt>
                <c:pt idx="2">
                  <c:v>2016</c:v>
                </c:pt>
              </c:strCache>
            </c:strRef>
          </c:cat>
          <c:val>
            <c:numRef>
              <c:f>'VERTICAL '!$O$14:$Q$14</c:f>
              <c:numCache>
                <c:formatCode>0.0%</c:formatCode>
                <c:ptCount val="3"/>
                <c:pt idx="0" formatCode="0.00%">
                  <c:v>7.0131286458931894E-2</c:v>
                </c:pt>
                <c:pt idx="1">
                  <c:v>0.17522150237853834</c:v>
                </c:pt>
                <c:pt idx="2">
                  <c:v>6.9015650537433804E-2</c:v>
                </c:pt>
              </c:numCache>
            </c:numRef>
          </c:val>
          <c:extLst>
            <c:ext xmlns:c16="http://schemas.microsoft.com/office/drawing/2014/chart" uri="{C3380CC4-5D6E-409C-BE32-E72D297353CC}">
              <c16:uniqueId val="{00000001-750D-45C9-AC73-1DA48079BB74}"/>
            </c:ext>
          </c:extLst>
        </c:ser>
        <c:ser>
          <c:idx val="2"/>
          <c:order val="2"/>
          <c:tx>
            <c:strRef>
              <c:f>'VERTICAL '!$N$15</c:f>
              <c:strCache>
                <c:ptCount val="1"/>
                <c:pt idx="0">
                  <c:v>Otras cuentas y documentos por cobrar  Exterior</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p3d/>
          </c:spPr>
          <c:invertIfNegative val="0"/>
          <c:cat>
            <c:strRef>
              <c:f>'VERTICAL '!$O$7:$Q$8</c:f>
              <c:strCache>
                <c:ptCount val="3"/>
                <c:pt idx="0">
                  <c:v>2014</c:v>
                </c:pt>
                <c:pt idx="1">
                  <c:v>2015</c:v>
                </c:pt>
                <c:pt idx="2">
                  <c:v>2016</c:v>
                </c:pt>
              </c:strCache>
            </c:strRef>
          </c:cat>
          <c:val>
            <c:numRef>
              <c:f>'VERTICAL '!$O$15:$Q$15</c:f>
              <c:numCache>
                <c:formatCode>0.0%</c:formatCode>
                <c:ptCount val="3"/>
                <c:pt idx="0" formatCode="0.00%">
                  <c:v>0</c:v>
                </c:pt>
                <c:pt idx="1">
                  <c:v>2.743129006850513E-5</c:v>
                </c:pt>
                <c:pt idx="2">
                  <c:v>2.4146158757427982E-2</c:v>
                </c:pt>
              </c:numCache>
            </c:numRef>
          </c:val>
          <c:extLst>
            <c:ext xmlns:c16="http://schemas.microsoft.com/office/drawing/2014/chart" uri="{C3380CC4-5D6E-409C-BE32-E72D297353CC}">
              <c16:uniqueId val="{00000002-750D-45C9-AC73-1DA48079BB74}"/>
            </c:ext>
          </c:extLst>
        </c:ser>
        <c:dLbls>
          <c:showLegendKey val="0"/>
          <c:showVal val="0"/>
          <c:showCatName val="0"/>
          <c:showSerName val="0"/>
          <c:showPercent val="0"/>
          <c:showBubbleSize val="0"/>
        </c:dLbls>
        <c:gapWidth val="150"/>
        <c:shape val="box"/>
        <c:axId val="261307712"/>
        <c:axId val="261307320"/>
        <c:axId val="0"/>
      </c:bar3DChart>
      <c:catAx>
        <c:axId val="26130771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261307320"/>
        <c:crosses val="autoZero"/>
        <c:auto val="1"/>
        <c:lblAlgn val="ctr"/>
        <c:lblOffset val="100"/>
        <c:noMultiLvlLbl val="0"/>
      </c:catAx>
      <c:valAx>
        <c:axId val="261307320"/>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261307712"/>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800" b="1" i="0" u="none" strike="noStrike" kern="1200" baseline="0">
                <a:solidFill>
                  <a:sysClr val="windowText" lastClr="000000"/>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normalizeH="0" baseline="0">
                <a:solidFill>
                  <a:sysClr val="windowText" lastClr="000000"/>
                </a:solidFill>
                <a:latin typeface="Times New Roman" panose="02020603050405020304" pitchFamily="18" charset="0"/>
                <a:ea typeface="+mj-ea"/>
                <a:cs typeface="Times New Roman" panose="02020603050405020304" pitchFamily="18" charset="0"/>
              </a:defRPr>
            </a:pPr>
            <a:r>
              <a:rPr lang="es-EC" sz="1100">
                <a:solidFill>
                  <a:sysClr val="windowText" lastClr="000000"/>
                </a:solidFill>
                <a:latin typeface="Times New Roman" panose="02020603050405020304" pitchFamily="18" charset="0"/>
                <a:cs typeface="Times New Roman" panose="02020603050405020304" pitchFamily="18" charset="0"/>
              </a:rPr>
              <a:t>COMPOSICIÓN</a:t>
            </a:r>
            <a:r>
              <a:rPr lang="es-EC" sz="1100" baseline="0">
                <a:solidFill>
                  <a:sysClr val="windowText" lastClr="000000"/>
                </a:solidFill>
                <a:latin typeface="Times New Roman" panose="02020603050405020304" pitchFamily="18" charset="0"/>
                <a:cs typeface="Times New Roman" panose="02020603050405020304" pitchFamily="18" charset="0"/>
              </a:rPr>
              <a:t> DEL PASIVO + PATRIMONIO 2014 </a:t>
            </a:r>
            <a:endParaRPr lang="es-EC" sz="1100">
              <a:solidFill>
                <a:sysClr val="windowText" lastClr="000000"/>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100" b="1" i="0" u="none" strike="noStrike" kern="1200" spc="0" normalizeH="0" baseline="0">
              <a:solidFill>
                <a:sysClr val="windowText" lastClr="000000"/>
              </a:solidFill>
              <a:latin typeface="Times New Roman" panose="02020603050405020304" pitchFamily="18" charset="0"/>
              <a:ea typeface="+mj-ea"/>
              <a:cs typeface="Times New Roman" panose="02020603050405020304" pitchFamily="18" charset="0"/>
            </a:defRPr>
          </a:pPr>
          <a:endParaRPr lang="es-EC"/>
        </a:p>
      </c:txPr>
    </c:title>
    <c:autoTitleDeleted val="0"/>
    <c:view3D>
      <c:rotX val="30"/>
      <c:rotY val="1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0"/>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1-3957-46D5-8814-1191403AE567}"/>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3957-46D5-8814-1191403AE567}"/>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3957-46D5-8814-1191403AE567}"/>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s-EC"/>
              </a:p>
            </c:txPr>
            <c:dLblPos val="inEnd"/>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'VERTICAL '!$D$123:$D$125</c:f>
              <c:strCache>
                <c:ptCount val="3"/>
                <c:pt idx="0">
                  <c:v>PASIVO CORRIENTES</c:v>
                </c:pt>
                <c:pt idx="1">
                  <c:v>PASIVOS NO CORRTIENTES</c:v>
                </c:pt>
                <c:pt idx="2">
                  <c:v>PATRIMONIO</c:v>
                </c:pt>
              </c:strCache>
            </c:strRef>
          </c:cat>
          <c:val>
            <c:numRef>
              <c:f>'VERTICAL '!$E$123:$E$125</c:f>
              <c:numCache>
                <c:formatCode>#,##0.00</c:formatCode>
                <c:ptCount val="3"/>
                <c:pt idx="0">
                  <c:v>16313645.740000002</c:v>
                </c:pt>
                <c:pt idx="1">
                  <c:v>6854084.1699999999</c:v>
                </c:pt>
                <c:pt idx="2">
                  <c:v>27795553.390000001</c:v>
                </c:pt>
              </c:numCache>
            </c:numRef>
          </c:val>
          <c:extLst>
            <c:ext xmlns:c16="http://schemas.microsoft.com/office/drawing/2014/chart" uri="{C3380CC4-5D6E-409C-BE32-E72D297353CC}">
              <c16:uniqueId val="{00000006-3957-46D5-8814-1191403AE567}"/>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9.1610539067231975E-2"/>
          <c:y val="0.65169307451848191"/>
          <c:w val="0.6449838481728245"/>
          <c:h val="0.31556476995627936"/>
        </c:manualLayout>
      </c:layout>
      <c:overlay val="0"/>
      <c:spPr>
        <a:solidFill>
          <a:schemeClr val="lt1">
            <a:alpha val="50000"/>
          </a:schemeClr>
        </a:solid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normalizeH="0" baseline="0">
                <a:solidFill>
                  <a:sysClr val="windowText" lastClr="000000"/>
                </a:solidFill>
                <a:latin typeface="Times New Roman" panose="02020603050405020304" pitchFamily="18" charset="0"/>
                <a:ea typeface="+mj-ea"/>
                <a:cs typeface="Times New Roman" panose="02020603050405020304" pitchFamily="18" charset="0"/>
              </a:defRPr>
            </a:pPr>
            <a:r>
              <a:rPr lang="es-EC" sz="1100">
                <a:solidFill>
                  <a:sysClr val="windowText" lastClr="000000"/>
                </a:solidFill>
                <a:latin typeface="Times New Roman" panose="02020603050405020304" pitchFamily="18" charset="0"/>
                <a:cs typeface="Times New Roman" panose="02020603050405020304" pitchFamily="18" charset="0"/>
              </a:rPr>
              <a:t>COMPOSICIÓN</a:t>
            </a:r>
            <a:r>
              <a:rPr lang="es-EC" sz="1100" baseline="0">
                <a:solidFill>
                  <a:sysClr val="windowText" lastClr="000000"/>
                </a:solidFill>
                <a:latin typeface="Times New Roman" panose="02020603050405020304" pitchFamily="18" charset="0"/>
                <a:cs typeface="Times New Roman" panose="02020603050405020304" pitchFamily="18" charset="0"/>
              </a:rPr>
              <a:t> DEL PASIVO+ PATRIMONIO 2015</a:t>
            </a:r>
            <a:endParaRPr lang="es-EC" sz="1100">
              <a:solidFill>
                <a:sysClr val="windowText" lastClr="000000"/>
              </a:solidFill>
              <a:latin typeface="Times New Roman" panose="02020603050405020304" pitchFamily="18" charset="0"/>
              <a:cs typeface="Times New Roman" panose="02020603050405020304" pitchFamily="18" charset="0"/>
            </a:endParaRPr>
          </a:p>
        </c:rich>
      </c:tx>
      <c:layout/>
      <c:overlay val="0"/>
      <c:spPr>
        <a:noFill/>
        <a:ln>
          <a:noFill/>
        </a:ln>
        <a:effectLst/>
      </c:spPr>
    </c:title>
    <c:autoTitleDeleted val="0"/>
    <c:view3D>
      <c:rotX val="30"/>
      <c:rotY val="1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9681912730502254E-2"/>
          <c:y val="0.15185832722776899"/>
          <c:w val="0.95335699428063936"/>
          <c:h val="0.57916155455540597"/>
        </c:manualLayout>
      </c:layout>
      <c:pie3DChart>
        <c:varyColors val="1"/>
        <c:ser>
          <c:idx val="0"/>
          <c:order val="0"/>
          <c:explosion val="11"/>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1-C2C5-407A-A645-C8179C1C03A6}"/>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C2C5-407A-A645-C8179C1C03A6}"/>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C2C5-407A-A645-C8179C1C03A6}"/>
              </c:ext>
            </c:extLst>
          </c:dPt>
          <c:dLbls>
            <c:dLbl>
              <c:idx val="0"/>
              <c:layout>
                <c:manualLayout>
                  <c:x val="-0.13463105979314974"/>
                  <c:y val="5.1330036590526242E-2"/>
                </c:manualLayout>
              </c:layout>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C2C5-407A-A645-C8179C1C03A6}"/>
                </c:ext>
              </c:extLst>
            </c:dLbl>
            <c:dLbl>
              <c:idx val="1"/>
              <c:layout>
                <c:manualLayout>
                  <c:x val="-0.15321907698198003"/>
                  <c:y val="-0.20030678791599948"/>
                </c:manualLayout>
              </c:layout>
              <c:spPr>
                <a:noFill/>
                <a:ln>
                  <a:noFill/>
                </a:ln>
                <a:effectLst/>
              </c:spPr>
              <c:txPr>
                <a:bodyPr rot="0" spcFirstLastPara="1" vertOverflow="ellipsis" vert="horz" wrap="square" lIns="38100" tIns="19050" rIns="38100" bIns="19050" anchor="ctr" anchorCtr="0">
                  <a:noAutofit/>
                </a:bodyPr>
                <a:lstStyle/>
                <a:p>
                  <a:pPr algn="l">
                    <a:defRPr sz="1000" b="1" i="0" u="none" strike="noStrike" kern="1200" baseline="0">
                      <a:solidFill>
                        <a:sysClr val="windowText" lastClr="000000"/>
                      </a:solidFill>
                      <a:latin typeface="Arial Narrow" panose="020B0606020202030204" pitchFamily="34" charset="0"/>
                      <a:ea typeface="+mn-ea"/>
                      <a:cs typeface="+mn-cs"/>
                    </a:defRPr>
                  </a:pPr>
                  <a:endParaRPr lang="es-EC"/>
                </a:p>
              </c:txPr>
              <c:dLblPos val="bestFit"/>
              <c:showLegendKey val="0"/>
              <c:showVal val="1"/>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6455534229046703"/>
                      <c:h val="0.1431502700729321"/>
                    </c:manualLayout>
                  </c15:layout>
                </c:ext>
                <c:ext xmlns:c16="http://schemas.microsoft.com/office/drawing/2014/chart" uri="{C3380CC4-5D6E-409C-BE32-E72D297353CC}">
                  <c16:uniqueId val="{00000003-C2C5-407A-A645-C8179C1C03A6}"/>
                </c:ext>
              </c:extLst>
            </c:dLbl>
            <c:spPr>
              <a:noFill/>
              <a:ln>
                <a:noFill/>
              </a:ln>
              <a:effectLst/>
            </c:spPr>
            <c:txPr>
              <a:bodyPr rot="0" spcFirstLastPara="1" vertOverflow="ellipsis" vert="horz" wrap="square" lIns="38100" tIns="19050" rIns="38100" bIns="19050" anchor="ctr" anchorCtr="0">
                <a:spAutoFit/>
              </a:bodyPr>
              <a:lstStyle/>
              <a:p>
                <a:pPr algn="l">
                  <a:defRPr sz="1000" b="1" i="0" u="none" strike="noStrike" kern="1200" baseline="0">
                    <a:solidFill>
                      <a:sysClr val="windowText" lastClr="000000"/>
                    </a:solidFill>
                    <a:latin typeface="Arial Narrow" panose="020B0606020202030204" pitchFamily="34" charset="0"/>
                    <a:ea typeface="+mn-ea"/>
                    <a:cs typeface="+mn-cs"/>
                  </a:defRPr>
                </a:pPr>
                <a:endParaRPr lang="es-EC"/>
              </a:p>
            </c:txPr>
            <c:dLblPos val="inEnd"/>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'VERTICAL '!$D$123:$D$125</c:f>
              <c:strCache>
                <c:ptCount val="3"/>
                <c:pt idx="0">
                  <c:v>PASIVO CORRIENTES</c:v>
                </c:pt>
                <c:pt idx="1">
                  <c:v>PASIVOS NO CORRTIENTES</c:v>
                </c:pt>
                <c:pt idx="2">
                  <c:v>PATRIMONIO</c:v>
                </c:pt>
              </c:strCache>
            </c:strRef>
          </c:cat>
          <c:val>
            <c:numRef>
              <c:f>'VERTICAL '!$F$123:$F$125</c:f>
              <c:numCache>
                <c:formatCode>#,##0.00</c:formatCode>
                <c:ptCount val="3"/>
                <c:pt idx="0">
                  <c:v>10285607.75</c:v>
                </c:pt>
                <c:pt idx="1">
                  <c:v>7260860.2700000005</c:v>
                </c:pt>
                <c:pt idx="2">
                  <c:v>25989216.850000001</c:v>
                </c:pt>
              </c:numCache>
            </c:numRef>
          </c:val>
          <c:extLst>
            <c:ext xmlns:c16="http://schemas.microsoft.com/office/drawing/2014/chart" uri="{C3380CC4-5D6E-409C-BE32-E72D297353CC}">
              <c16:uniqueId val="{00000006-C2C5-407A-A645-C8179C1C03A6}"/>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solidFill>
          <a:schemeClr val="lt1">
            <a:alpha val="50000"/>
          </a:schemeClr>
        </a:solidFill>
        <a:ln>
          <a:noFill/>
        </a:ln>
        <a:effectLst/>
      </c:spPr>
      <c:txPr>
        <a:bodyPr rot="0" spcFirstLastPara="1" vertOverflow="ellipsis" vert="horz" wrap="square" anchor="ctr" anchorCtr="1"/>
        <a:lstStyle/>
        <a:p>
          <a:pPr rtl="0">
            <a:defRPr sz="1200" b="1" i="0" u="none" strike="noStrike" kern="1200" baseline="0">
              <a:solidFill>
                <a:sysClr val="windowText" lastClr="000000"/>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normalizeH="0" baseline="0">
                <a:solidFill>
                  <a:sysClr val="windowText" lastClr="000000"/>
                </a:solidFill>
                <a:latin typeface="Times New Roman" panose="02020603050405020304" pitchFamily="18" charset="0"/>
                <a:ea typeface="+mj-ea"/>
                <a:cs typeface="Times New Roman" panose="02020603050405020304" pitchFamily="18" charset="0"/>
              </a:defRPr>
            </a:pPr>
            <a:r>
              <a:rPr lang="es-EC" sz="1100">
                <a:solidFill>
                  <a:sysClr val="windowText" lastClr="000000"/>
                </a:solidFill>
                <a:latin typeface="Times New Roman" panose="02020603050405020304" pitchFamily="18" charset="0"/>
                <a:cs typeface="Times New Roman" panose="02020603050405020304" pitchFamily="18" charset="0"/>
              </a:rPr>
              <a:t>COMPOSICIÓN</a:t>
            </a:r>
            <a:r>
              <a:rPr lang="es-EC" sz="1100" baseline="0">
                <a:solidFill>
                  <a:sysClr val="windowText" lastClr="000000"/>
                </a:solidFill>
                <a:latin typeface="Times New Roman" panose="02020603050405020304" pitchFamily="18" charset="0"/>
                <a:cs typeface="Times New Roman" panose="02020603050405020304" pitchFamily="18" charset="0"/>
              </a:rPr>
              <a:t> DEL PASIVO+ PATRIMONIO 2016</a:t>
            </a:r>
            <a:endParaRPr lang="es-EC" sz="1100">
              <a:solidFill>
                <a:sysClr val="windowText" lastClr="000000"/>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100" b="1" i="0" u="none" strike="noStrike" kern="1200" spc="0" normalizeH="0" baseline="0">
              <a:solidFill>
                <a:sysClr val="windowText" lastClr="000000"/>
              </a:solidFill>
              <a:latin typeface="Times New Roman" panose="02020603050405020304" pitchFamily="18" charset="0"/>
              <a:ea typeface="+mj-ea"/>
              <a:cs typeface="Times New Roman" panose="02020603050405020304" pitchFamily="18" charset="0"/>
            </a:defRPr>
          </a:pPr>
          <a:endParaRPr lang="es-EC"/>
        </a:p>
      </c:txPr>
    </c:title>
    <c:autoTitleDeleted val="0"/>
    <c:view3D>
      <c:rotX val="30"/>
      <c:rotY val="1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0"/>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1-D8C6-4180-AFCD-E9893B2E642C}"/>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D8C6-4180-AFCD-E9893B2E642C}"/>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D8C6-4180-AFCD-E9893B2E642C}"/>
              </c:ext>
            </c:extLst>
          </c:dPt>
          <c:dLbls>
            <c:dLbl>
              <c:idx val="0"/>
              <c:layout>
                <c:manualLayout>
                  <c:x val="-0.1149004689020614"/>
                  <c:y val="6.5597829683054304E-2"/>
                </c:manualLayout>
              </c:layout>
              <c:dLblPos val="bestFit"/>
              <c:showLegendKey val="0"/>
              <c:showVal val="1"/>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8C6-4180-AFCD-E9893B2E642C}"/>
                </c:ext>
              </c:extLst>
            </c:dLbl>
            <c:spPr>
              <a:noFill/>
              <a:ln>
                <a:noFill/>
              </a:ln>
              <a:effectLst/>
            </c:spPr>
            <c:txPr>
              <a:bodyPr rot="0" spcFirstLastPara="1" vertOverflow="ellipsis" vert="horz" wrap="square" lIns="38100" tIns="19050" rIns="38100" bIns="19050" anchor="ctr" anchorCtr="0">
                <a:spAutoFit/>
              </a:bodyPr>
              <a:lstStyle/>
              <a:p>
                <a:pPr algn="ctr">
                  <a:defRPr sz="1000" b="1" i="0" u="none" strike="noStrike" kern="1200" baseline="0">
                    <a:solidFill>
                      <a:sysClr val="windowText" lastClr="000000"/>
                    </a:solidFill>
                    <a:latin typeface="+mn-lt"/>
                    <a:ea typeface="+mn-ea"/>
                    <a:cs typeface="+mn-cs"/>
                  </a:defRPr>
                </a:pPr>
                <a:endParaRPr lang="es-EC"/>
              </a:p>
            </c:txPr>
            <c:dLblPos val="inEnd"/>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'VERTICAL '!$D$123:$D$125</c:f>
              <c:strCache>
                <c:ptCount val="3"/>
                <c:pt idx="0">
                  <c:v>PASIVO CORRIENTES</c:v>
                </c:pt>
                <c:pt idx="1">
                  <c:v>PASIVOS NO CORRTIENTES</c:v>
                </c:pt>
                <c:pt idx="2">
                  <c:v>PATRIMONIO</c:v>
                </c:pt>
              </c:strCache>
            </c:strRef>
          </c:cat>
          <c:val>
            <c:numRef>
              <c:f>'VERTICAL '!$G$123:$G$125</c:f>
              <c:numCache>
                <c:formatCode>#,##0.00</c:formatCode>
                <c:ptCount val="3"/>
                <c:pt idx="0">
                  <c:v>12220728.5</c:v>
                </c:pt>
                <c:pt idx="1">
                  <c:v>12853627.300000001</c:v>
                </c:pt>
                <c:pt idx="2">
                  <c:v>31971674.329999998</c:v>
                </c:pt>
              </c:numCache>
            </c:numRef>
          </c:val>
          <c:extLst>
            <c:ext xmlns:c16="http://schemas.microsoft.com/office/drawing/2014/chart" uri="{C3380CC4-5D6E-409C-BE32-E72D297353CC}">
              <c16:uniqueId val="{00000006-D8C6-4180-AFCD-E9893B2E642C}"/>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5.7656897689523194E-2"/>
          <c:y val="0.88560448392567082"/>
          <c:w val="0.8846862046209536"/>
          <c:h val="9.2608344715367205E-2"/>
        </c:manualLayout>
      </c:layout>
      <c:overlay val="0"/>
      <c:spPr>
        <a:solidFill>
          <a:schemeClr val="lt1">
            <a:alpha val="50000"/>
          </a:schemeClr>
        </a:solid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s-EC" sz="1200" b="1">
                <a:solidFill>
                  <a:sysClr val="windowText" lastClr="000000"/>
                </a:solidFill>
                <a:latin typeface="Times New Roman" panose="02020603050405020304" pitchFamily="18" charset="0"/>
                <a:cs typeface="Times New Roman" panose="02020603050405020304" pitchFamily="18" charset="0"/>
              </a:rPr>
              <a:t>Composición de</a:t>
            </a:r>
            <a:r>
              <a:rPr lang="es-EC" sz="1200" b="1" baseline="0">
                <a:solidFill>
                  <a:sysClr val="windowText" lastClr="000000"/>
                </a:solidFill>
                <a:latin typeface="Times New Roman" panose="02020603050405020304" pitchFamily="18" charset="0"/>
                <a:cs typeface="Times New Roman" panose="02020603050405020304" pitchFamily="18" charset="0"/>
              </a:rPr>
              <a:t> los ingresos</a:t>
            </a:r>
            <a:endParaRPr lang="es-EC" sz="1200" b="1">
              <a:solidFill>
                <a:sysClr val="windowText" lastClr="000000"/>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barChart>
        <c:barDir val="col"/>
        <c:grouping val="clustered"/>
        <c:varyColors val="0"/>
        <c:ser>
          <c:idx val="0"/>
          <c:order val="0"/>
          <c:tx>
            <c:strRef>
              <c:f>'ESTADOS DE RESULTADOS'!$C$9</c:f>
              <c:strCache>
                <c:ptCount val="1"/>
                <c:pt idx="0">
                  <c:v>INGRESOS</c:v>
                </c:pt>
              </c:strCache>
            </c:strRef>
          </c:tx>
          <c:spPr>
            <a:solidFill>
              <a:schemeClr val="accent1"/>
            </a:solidFill>
            <a:ln>
              <a:noFill/>
            </a:ln>
            <a:effectLst/>
          </c:spPr>
          <c:invertIfNegative val="0"/>
          <c:cat>
            <c:numRef>
              <c:f>'ESTADOS DE RESULTADOS'!$K$8:$M$8</c:f>
              <c:numCache>
                <c:formatCode>General</c:formatCode>
                <c:ptCount val="3"/>
                <c:pt idx="0">
                  <c:v>2014</c:v>
                </c:pt>
                <c:pt idx="1">
                  <c:v>2015</c:v>
                </c:pt>
                <c:pt idx="2">
                  <c:v>2016</c:v>
                </c:pt>
              </c:numCache>
            </c:numRef>
          </c:cat>
          <c:val>
            <c:numRef>
              <c:f>'ESTADOS DE RESULTADOS'!$H$15:$J$15</c:f>
              <c:numCache>
                <c:formatCode>0.00%</c:formatCode>
                <c:ptCount val="3"/>
                <c:pt idx="0">
                  <c:v>1</c:v>
                </c:pt>
                <c:pt idx="1">
                  <c:v>1</c:v>
                </c:pt>
                <c:pt idx="2">
                  <c:v>1</c:v>
                </c:pt>
              </c:numCache>
            </c:numRef>
          </c:val>
          <c:extLst>
            <c:ext xmlns:c16="http://schemas.microsoft.com/office/drawing/2014/chart" uri="{C3380CC4-5D6E-409C-BE32-E72D297353CC}">
              <c16:uniqueId val="{00000000-323F-450C-83D9-EC8386242BBF}"/>
            </c:ext>
          </c:extLst>
        </c:ser>
        <c:ser>
          <c:idx val="1"/>
          <c:order val="1"/>
          <c:tx>
            <c:strRef>
              <c:f>'ESTADOS DE RESULTADOS'!$C$65</c:f>
              <c:strCache>
                <c:ptCount val="1"/>
                <c:pt idx="0">
                  <c:v>COSTO DE VENTAS</c:v>
                </c:pt>
              </c:strCache>
            </c:strRef>
          </c:tx>
          <c:spPr>
            <a:solidFill>
              <a:schemeClr val="accent2"/>
            </a:solidFill>
            <a:ln>
              <a:noFill/>
            </a:ln>
            <a:effectLst/>
          </c:spPr>
          <c:invertIfNegative val="0"/>
          <c:cat>
            <c:numRef>
              <c:f>'ESTADOS DE RESULTADOS'!$K$8:$M$8</c:f>
              <c:numCache>
                <c:formatCode>General</c:formatCode>
                <c:ptCount val="3"/>
                <c:pt idx="0">
                  <c:v>2014</c:v>
                </c:pt>
                <c:pt idx="1">
                  <c:v>2015</c:v>
                </c:pt>
                <c:pt idx="2">
                  <c:v>2016</c:v>
                </c:pt>
              </c:numCache>
            </c:numRef>
          </c:cat>
          <c:val>
            <c:numRef>
              <c:f>'ESTADOS DE RESULTADOS'!$H$16:$J$16</c:f>
              <c:numCache>
                <c:formatCode>0.00%</c:formatCode>
                <c:ptCount val="3"/>
                <c:pt idx="0">
                  <c:v>0.94273093779695749</c:v>
                </c:pt>
                <c:pt idx="1">
                  <c:v>1.0100112498184406</c:v>
                </c:pt>
                <c:pt idx="2">
                  <c:v>1.2358241428140826</c:v>
                </c:pt>
              </c:numCache>
            </c:numRef>
          </c:val>
          <c:extLst>
            <c:ext xmlns:c16="http://schemas.microsoft.com/office/drawing/2014/chart" uri="{C3380CC4-5D6E-409C-BE32-E72D297353CC}">
              <c16:uniqueId val="{00000001-323F-450C-83D9-EC8386242BBF}"/>
            </c:ext>
          </c:extLst>
        </c:ser>
        <c:ser>
          <c:idx val="2"/>
          <c:order val="2"/>
          <c:tx>
            <c:strRef>
              <c:f>'ESTADOS DE RESULTADOS'!$C$66</c:f>
              <c:strCache>
                <c:ptCount val="1"/>
                <c:pt idx="0">
                  <c:v>UTILIDAD BRUTA</c:v>
                </c:pt>
              </c:strCache>
            </c:strRef>
          </c:tx>
          <c:spPr>
            <a:solidFill>
              <a:schemeClr val="accent3"/>
            </a:solidFill>
            <a:ln>
              <a:noFill/>
            </a:ln>
            <a:effectLst/>
          </c:spPr>
          <c:invertIfNegative val="0"/>
          <c:cat>
            <c:numRef>
              <c:f>'ESTADOS DE RESULTADOS'!$K$8:$M$8</c:f>
              <c:numCache>
                <c:formatCode>General</c:formatCode>
                <c:ptCount val="3"/>
                <c:pt idx="0">
                  <c:v>2014</c:v>
                </c:pt>
                <c:pt idx="1">
                  <c:v>2015</c:v>
                </c:pt>
                <c:pt idx="2">
                  <c:v>2016</c:v>
                </c:pt>
              </c:numCache>
            </c:numRef>
          </c:cat>
          <c:val>
            <c:numRef>
              <c:f>'ESTADOS DE RESULTADOS'!$H$17:$J$17</c:f>
              <c:numCache>
                <c:formatCode>0.00%</c:formatCode>
                <c:ptCount val="3"/>
                <c:pt idx="0">
                  <c:v>5.7269062203042558E-2</c:v>
                </c:pt>
                <c:pt idx="1">
                  <c:v>-8.4838133689353976E-3</c:v>
                </c:pt>
                <c:pt idx="2">
                  <c:v>-0.21695748734961373</c:v>
                </c:pt>
              </c:numCache>
            </c:numRef>
          </c:val>
          <c:extLst>
            <c:ext xmlns:c16="http://schemas.microsoft.com/office/drawing/2014/chart" uri="{C3380CC4-5D6E-409C-BE32-E72D297353CC}">
              <c16:uniqueId val="{00000002-323F-450C-83D9-EC8386242BBF}"/>
            </c:ext>
          </c:extLst>
        </c:ser>
        <c:dLbls>
          <c:showLegendKey val="0"/>
          <c:showVal val="0"/>
          <c:showCatName val="0"/>
          <c:showSerName val="0"/>
          <c:showPercent val="0"/>
          <c:showBubbleSize val="0"/>
        </c:dLbls>
        <c:gapWidth val="219"/>
        <c:overlap val="-27"/>
        <c:axId val="499935272"/>
        <c:axId val="499935664"/>
      </c:barChart>
      <c:catAx>
        <c:axId val="499935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99935664"/>
        <c:crosses val="autoZero"/>
        <c:auto val="1"/>
        <c:lblAlgn val="ctr"/>
        <c:lblOffset val="100"/>
        <c:noMultiLvlLbl val="0"/>
      </c:catAx>
      <c:valAx>
        <c:axId val="4999356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999352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ysClr val="windowText" lastClr="000000"/>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s-EC" sz="1200" b="1">
                <a:solidFill>
                  <a:sysClr val="windowText" lastClr="000000"/>
                </a:solidFill>
                <a:latin typeface="Times New Roman" panose="02020603050405020304" pitchFamily="18" charset="0"/>
                <a:cs typeface="Times New Roman" panose="02020603050405020304" pitchFamily="18" charset="0"/>
              </a:rPr>
              <a:t>Estructura</a:t>
            </a:r>
            <a:r>
              <a:rPr lang="es-EC" sz="1200" b="1" baseline="0">
                <a:solidFill>
                  <a:sysClr val="windowText" lastClr="000000"/>
                </a:solidFill>
                <a:latin typeface="Times New Roman" panose="02020603050405020304" pitchFamily="18" charset="0"/>
                <a:cs typeface="Times New Roman" panose="02020603050405020304" pitchFamily="18" charset="0"/>
              </a:rPr>
              <a:t> del Gasto</a:t>
            </a:r>
            <a:endParaRPr lang="es-EC" sz="1200" b="1">
              <a:solidFill>
                <a:sysClr val="windowText" lastClr="000000"/>
              </a:solidFill>
              <a:latin typeface="Times New Roman" panose="02020603050405020304" pitchFamily="18" charset="0"/>
              <a:cs typeface="Times New Roman" panose="02020603050405020304" pitchFamily="18" charset="0"/>
            </a:endParaRP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'ESTADOS DE RESULTADOS'!$D$144</c:f>
              <c:strCache>
                <c:ptCount val="1"/>
                <c:pt idx="0">
                  <c:v>Gastos administrativos </c:v>
                </c:pt>
              </c:strCache>
            </c:strRef>
          </c:tx>
          <c:spPr>
            <a:solidFill>
              <a:schemeClr val="accent1"/>
            </a:solidFill>
            <a:ln>
              <a:noFill/>
            </a:ln>
            <a:effectLst/>
            <a:sp3d/>
          </c:spPr>
          <c:invertIfNegative val="0"/>
          <c:cat>
            <c:numRef>
              <c:f>'ESTADOS DE RESULTADOS'!$E$143:$G$143</c:f>
              <c:numCache>
                <c:formatCode>General</c:formatCode>
                <c:ptCount val="3"/>
                <c:pt idx="0">
                  <c:v>2014</c:v>
                </c:pt>
                <c:pt idx="1">
                  <c:v>2015</c:v>
                </c:pt>
                <c:pt idx="2">
                  <c:v>2016</c:v>
                </c:pt>
              </c:numCache>
            </c:numRef>
          </c:cat>
          <c:val>
            <c:numRef>
              <c:f>'ESTADOS DE RESULTADOS'!$E$144:$G$144</c:f>
              <c:numCache>
                <c:formatCode>0.00%</c:formatCode>
                <c:ptCount val="3"/>
                <c:pt idx="0">
                  <c:v>2.4817873108857844E-2</c:v>
                </c:pt>
                <c:pt idx="1">
                  <c:v>2.7134670293375105E-2</c:v>
                </c:pt>
                <c:pt idx="2">
                  <c:v>2.8090536593582193E-2</c:v>
                </c:pt>
              </c:numCache>
            </c:numRef>
          </c:val>
          <c:extLst>
            <c:ext xmlns:c16="http://schemas.microsoft.com/office/drawing/2014/chart" uri="{C3380CC4-5D6E-409C-BE32-E72D297353CC}">
              <c16:uniqueId val="{00000000-A6B0-49BA-9188-65CEE5F081C0}"/>
            </c:ext>
          </c:extLst>
        </c:ser>
        <c:ser>
          <c:idx val="1"/>
          <c:order val="1"/>
          <c:tx>
            <c:strRef>
              <c:f>'ESTADOS DE RESULTADOS'!$D$145</c:f>
              <c:strCache>
                <c:ptCount val="1"/>
                <c:pt idx="0">
                  <c:v>Gasto por amortización</c:v>
                </c:pt>
              </c:strCache>
            </c:strRef>
          </c:tx>
          <c:spPr>
            <a:solidFill>
              <a:schemeClr val="accent2"/>
            </a:solidFill>
            <a:ln>
              <a:noFill/>
            </a:ln>
            <a:effectLst/>
            <a:sp3d/>
          </c:spPr>
          <c:invertIfNegative val="0"/>
          <c:cat>
            <c:numRef>
              <c:f>'ESTADOS DE RESULTADOS'!$E$143:$G$143</c:f>
              <c:numCache>
                <c:formatCode>General</c:formatCode>
                <c:ptCount val="3"/>
                <c:pt idx="0">
                  <c:v>2014</c:v>
                </c:pt>
                <c:pt idx="1">
                  <c:v>2015</c:v>
                </c:pt>
                <c:pt idx="2">
                  <c:v>2016</c:v>
                </c:pt>
              </c:numCache>
            </c:numRef>
          </c:cat>
          <c:val>
            <c:numRef>
              <c:f>'ESTADOS DE RESULTADOS'!$E$145:$G$145</c:f>
              <c:numCache>
                <c:formatCode>0.00%</c:formatCode>
                <c:ptCount val="3"/>
                <c:pt idx="0">
                  <c:v>5.8104980607641513E-5</c:v>
                </c:pt>
                <c:pt idx="1">
                  <c:v>4.6583561702853661E-4</c:v>
                </c:pt>
                <c:pt idx="2">
                  <c:v>4.2909071817350116E-4</c:v>
                </c:pt>
              </c:numCache>
            </c:numRef>
          </c:val>
          <c:extLst>
            <c:ext xmlns:c16="http://schemas.microsoft.com/office/drawing/2014/chart" uri="{C3380CC4-5D6E-409C-BE32-E72D297353CC}">
              <c16:uniqueId val="{00000001-A6B0-49BA-9188-65CEE5F081C0}"/>
            </c:ext>
          </c:extLst>
        </c:ser>
        <c:ser>
          <c:idx val="2"/>
          <c:order val="2"/>
          <c:tx>
            <c:strRef>
              <c:f>'ESTADOS DE RESULTADOS'!$D$146</c:f>
              <c:strCache>
                <c:ptCount val="1"/>
                <c:pt idx="0">
                  <c:v>Otros gastos</c:v>
                </c:pt>
              </c:strCache>
            </c:strRef>
          </c:tx>
          <c:spPr>
            <a:solidFill>
              <a:schemeClr val="accent3"/>
            </a:solidFill>
            <a:ln>
              <a:noFill/>
            </a:ln>
            <a:effectLst/>
            <a:sp3d/>
          </c:spPr>
          <c:invertIfNegative val="0"/>
          <c:cat>
            <c:numRef>
              <c:f>'ESTADOS DE RESULTADOS'!$E$143:$G$143</c:f>
              <c:numCache>
                <c:formatCode>General</c:formatCode>
                <c:ptCount val="3"/>
                <c:pt idx="0">
                  <c:v>2014</c:v>
                </c:pt>
                <c:pt idx="1">
                  <c:v>2015</c:v>
                </c:pt>
                <c:pt idx="2">
                  <c:v>2016</c:v>
                </c:pt>
              </c:numCache>
            </c:numRef>
          </c:cat>
          <c:val>
            <c:numRef>
              <c:f>'ESTADOS DE RESULTADOS'!$E$146:$G$146</c:f>
              <c:numCache>
                <c:formatCode>0.00%</c:formatCode>
                <c:ptCount val="3"/>
                <c:pt idx="0">
                  <c:v>3.0359412062757506E-2</c:v>
                </c:pt>
                <c:pt idx="1">
                  <c:v>2.7888269951182789E-2</c:v>
                </c:pt>
                <c:pt idx="2">
                  <c:v>8.0125305587204584E-2</c:v>
                </c:pt>
              </c:numCache>
            </c:numRef>
          </c:val>
          <c:extLst>
            <c:ext xmlns:c16="http://schemas.microsoft.com/office/drawing/2014/chart" uri="{C3380CC4-5D6E-409C-BE32-E72D297353CC}">
              <c16:uniqueId val="{00000002-A6B0-49BA-9188-65CEE5F081C0}"/>
            </c:ext>
          </c:extLst>
        </c:ser>
        <c:dLbls>
          <c:showLegendKey val="0"/>
          <c:showVal val="0"/>
          <c:showCatName val="0"/>
          <c:showSerName val="0"/>
          <c:showPercent val="0"/>
          <c:showBubbleSize val="0"/>
        </c:dLbls>
        <c:gapWidth val="150"/>
        <c:shape val="box"/>
        <c:axId val="391610128"/>
        <c:axId val="391610520"/>
        <c:axId val="0"/>
      </c:bar3DChart>
      <c:catAx>
        <c:axId val="3916101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91610520"/>
        <c:crosses val="autoZero"/>
        <c:auto val="1"/>
        <c:lblAlgn val="ctr"/>
        <c:lblOffset val="100"/>
        <c:noMultiLvlLbl val="0"/>
      </c:catAx>
      <c:valAx>
        <c:axId val="3916105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3916101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ysClr val="windowText" lastClr="000000"/>
                </a:solidFill>
                <a:latin typeface="+mn-lt"/>
                <a:ea typeface="+mn-ea"/>
                <a:cs typeface="+mn-cs"/>
              </a:defRPr>
            </a:pPr>
            <a:endParaRPr lang="es-EC"/>
          </a:p>
        </c:txPr>
      </c:dTable>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5">
  <a:schemeClr val="accent2"/>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5">
  <a:schemeClr val="accent2"/>
</cs:colorStyle>
</file>

<file path=ppt/charts/colors15.xml><?xml version="1.0" encoding="utf-8"?>
<cs:colorStyle xmlns:cs="http://schemas.microsoft.com/office/drawing/2012/chartStyle" xmlns:a="http://schemas.openxmlformats.org/drawingml/2006/main" meth="withinLinear" id="17">
  <a:schemeClr val="accent4"/>
</cs:colorStyle>
</file>

<file path=ppt/charts/colors16.xml><?xml version="1.0" encoding="utf-8"?>
<cs:colorStyle xmlns:cs="http://schemas.microsoft.com/office/drawing/2012/chartStyle" xmlns:a="http://schemas.openxmlformats.org/drawingml/2006/main" meth="withinLinearReversed" id="24">
  <a:schemeClr val="accent4"/>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Reversed" id="26">
  <a:schemeClr val="accent6"/>
</cs:colorStyle>
</file>

<file path=ppt/charts/colors1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5">
  <a:schemeClr val="accent2"/>
</cs:colorStyle>
</file>

<file path=ppt/charts/colors21.xml><?xml version="1.0" encoding="utf-8"?>
<cs:colorStyle xmlns:cs="http://schemas.microsoft.com/office/drawing/2012/chartStyle" xmlns:a="http://schemas.openxmlformats.org/drawingml/2006/main" meth="withinLinear" id="17">
  <a:schemeClr val="accent4"/>
</cs:colorStyle>
</file>

<file path=ppt/charts/colors22.xml><?xml version="1.0" encoding="utf-8"?>
<cs:colorStyle xmlns:cs="http://schemas.microsoft.com/office/drawing/2012/chartStyle" xmlns:a="http://schemas.openxmlformats.org/drawingml/2006/main" meth="withinLinear" id="15">
  <a:schemeClr val="accent2"/>
</cs:colorStyle>
</file>

<file path=ppt/charts/colors2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4C3D7-E643-437A-B823-6FA6C429C409}" type="doc">
      <dgm:prSet loTypeId="urn:microsoft.com/office/officeart/2005/8/layout/default" loCatId="list" qsTypeId="urn:microsoft.com/office/officeart/2005/8/quickstyle/simple3" qsCatId="simple" csTypeId="urn:microsoft.com/office/officeart/2005/8/colors/accent3_5" csCatId="accent3" phldr="1"/>
      <dgm:spPr/>
      <dgm:t>
        <a:bodyPr/>
        <a:lstStyle/>
        <a:p>
          <a:endParaRPr lang="es-ES"/>
        </a:p>
      </dgm:t>
    </dgm:pt>
    <dgm:pt modelId="{0ED3F906-72E7-48FC-A3FD-F6E4B0A51323}">
      <dgm:prSet phldrT="[Text]" custT="1"/>
      <dgm:spPr/>
      <dgm:t>
        <a:bodyPr/>
        <a:lstStyle/>
        <a:p>
          <a:pPr algn="just"/>
          <a:r>
            <a:rPr lang="es-ES" sz="1400" b="1" dirty="0" smtClean="0">
              <a:latin typeface="Times New Roman" panose="02020603050405020304" pitchFamily="18" charset="0"/>
              <a:cs typeface="Times New Roman" panose="02020603050405020304" pitchFamily="18" charset="0"/>
            </a:rPr>
            <a:t>Objetivo General</a:t>
          </a:r>
          <a:r>
            <a:rPr lang="es-ES" sz="1400" b="0" dirty="0" smtClean="0">
              <a:latin typeface="Times New Roman" panose="02020603050405020304" pitchFamily="18" charset="0"/>
              <a:cs typeface="Times New Roman" panose="02020603050405020304" pitchFamily="18" charset="0"/>
            </a:rPr>
            <a:t>: </a:t>
          </a:r>
        </a:p>
        <a:p>
          <a:pPr algn="just"/>
          <a:r>
            <a:rPr lang="es-ES" sz="1400" b="0" dirty="0" smtClean="0">
              <a:latin typeface="Times New Roman" panose="02020603050405020304" pitchFamily="18" charset="0"/>
              <a:cs typeface="Times New Roman" panose="02020603050405020304" pitchFamily="18" charset="0"/>
            </a:rPr>
            <a:t>Proponer </a:t>
          </a:r>
          <a:r>
            <a:rPr lang="es-ES" sz="1400" b="0" dirty="0">
              <a:latin typeface="Times New Roman" panose="02020603050405020304" pitchFamily="18" charset="0"/>
              <a:cs typeface="Times New Roman" panose="02020603050405020304" pitchFamily="18" charset="0"/>
            </a:rPr>
            <a:t>Estrategias Financieras para las empresas dedicadas a la elaboración de aceites de la Palma </a:t>
          </a:r>
          <a:r>
            <a:rPr lang="es-ES" sz="1400" b="0" dirty="0" smtClean="0">
              <a:latin typeface="Times New Roman" panose="02020603050405020304" pitchFamily="18" charset="0"/>
              <a:cs typeface="Times New Roman" panose="02020603050405020304" pitchFamily="18" charset="0"/>
            </a:rPr>
            <a:t>Africana </a:t>
          </a:r>
          <a:r>
            <a:rPr lang="es-ES" sz="1400" b="0" dirty="0" smtClean="0">
              <a:latin typeface="Times New Roman" panose="02020603050405020304" pitchFamily="18" charset="0"/>
              <a:cs typeface="Times New Roman" panose="02020603050405020304" pitchFamily="18" charset="0"/>
            </a:rPr>
            <a:t>en la </a:t>
          </a:r>
          <a:r>
            <a:rPr lang="es-ES" sz="1400" b="0" dirty="0">
              <a:latin typeface="Times New Roman" panose="02020603050405020304" pitchFamily="18" charset="0"/>
              <a:cs typeface="Times New Roman" panose="02020603050405020304" pitchFamily="18" charset="0"/>
            </a:rPr>
            <a:t>Ciudad de Santo </a:t>
          </a:r>
          <a:r>
            <a:rPr lang="es-ES" sz="1400" b="0" dirty="0" smtClean="0">
              <a:latin typeface="Times New Roman" panose="02020603050405020304" pitchFamily="18" charset="0"/>
              <a:cs typeface="Times New Roman" panose="02020603050405020304" pitchFamily="18" charset="0"/>
            </a:rPr>
            <a:t>Domingo</a:t>
          </a:r>
          <a:endParaRPr lang="es-ES" sz="1400" b="0" dirty="0">
            <a:latin typeface="Times New Roman" panose="02020603050405020304" pitchFamily="18" charset="0"/>
            <a:cs typeface="Times New Roman" panose="02020603050405020304" pitchFamily="18" charset="0"/>
          </a:endParaRPr>
        </a:p>
      </dgm:t>
    </dgm:pt>
    <dgm:pt modelId="{0ACC44FF-8464-4A5B-A473-EF5CCF4EDF61}" type="parTrans" cxnId="{9AECEF51-4B66-4600-8E6A-F522204D4DD9}">
      <dgm:prSet/>
      <dgm:spPr/>
      <dgm:t>
        <a:bodyPr/>
        <a:lstStyle/>
        <a:p>
          <a:endParaRPr lang="es-ES" sz="1100" b="0">
            <a:solidFill>
              <a:schemeClr val="tx1"/>
            </a:solidFill>
          </a:endParaRPr>
        </a:p>
      </dgm:t>
    </dgm:pt>
    <dgm:pt modelId="{D1AA7604-972F-4067-8CF8-BAA69FCFF2C9}" type="sibTrans" cxnId="{9AECEF51-4B66-4600-8E6A-F522204D4DD9}">
      <dgm:prSet custT="1"/>
      <dgm:spPr/>
      <dgm:t>
        <a:bodyPr/>
        <a:lstStyle/>
        <a:p>
          <a:endParaRPr lang="es-ES" sz="1100" b="0" dirty="0">
            <a:solidFill>
              <a:schemeClr val="tx1"/>
            </a:solidFill>
          </a:endParaRPr>
        </a:p>
      </dgm:t>
    </dgm:pt>
    <dgm:pt modelId="{F2D333C2-B9A8-4CEE-B87E-6BA07F233EF4}">
      <dgm:prSet phldrT="[Text]" custT="1"/>
      <dgm:spPr/>
      <dgm:t>
        <a:bodyPr/>
        <a:lstStyle/>
        <a:p>
          <a:pPr algn="just"/>
          <a:r>
            <a:rPr lang="es-EC" sz="1400" b="0" dirty="0">
              <a:latin typeface="Times New Roman" panose="02020603050405020304" pitchFamily="18" charset="0"/>
              <a:cs typeface="Times New Roman" panose="02020603050405020304" pitchFamily="18" charset="0"/>
            </a:rPr>
            <a:t>Analizar la situación financiera de las empresas </a:t>
          </a:r>
          <a:r>
            <a:rPr lang="es-EC" sz="1400" b="0" dirty="0" smtClean="0">
              <a:latin typeface="Times New Roman" panose="02020603050405020304" pitchFamily="18" charset="0"/>
              <a:cs typeface="Times New Roman" panose="02020603050405020304" pitchFamily="18" charset="0"/>
            </a:rPr>
            <a:t>extractoras </a:t>
          </a:r>
          <a:r>
            <a:rPr lang="es-EC" sz="1400" b="0" dirty="0">
              <a:latin typeface="Times New Roman" panose="02020603050405020304" pitchFamily="18" charset="0"/>
              <a:cs typeface="Times New Roman" panose="02020603050405020304" pitchFamily="18" charset="0"/>
            </a:rPr>
            <a:t>de aceite de palma </a:t>
          </a:r>
          <a:r>
            <a:rPr lang="es-EC" sz="1400" b="0" dirty="0" smtClean="0">
              <a:latin typeface="Times New Roman" panose="02020603050405020304" pitchFamily="18" charset="0"/>
              <a:cs typeface="Times New Roman" panose="02020603050405020304" pitchFamily="18" charset="0"/>
            </a:rPr>
            <a:t>africana en </a:t>
          </a:r>
          <a:r>
            <a:rPr lang="es-EC" sz="1400" b="0" dirty="0">
              <a:latin typeface="Times New Roman" panose="02020603050405020304" pitchFamily="18" charset="0"/>
              <a:cs typeface="Times New Roman" panose="02020603050405020304" pitchFamily="18" charset="0"/>
            </a:rPr>
            <a:t>el </a:t>
          </a:r>
          <a:r>
            <a:rPr lang="es-EC" sz="1400" b="0" dirty="0" smtClean="0">
              <a:latin typeface="Times New Roman" panose="02020603050405020304" pitchFamily="18" charset="0"/>
              <a:cs typeface="Times New Roman" panose="02020603050405020304" pitchFamily="18" charset="0"/>
            </a:rPr>
            <a:t>Ciudad </a:t>
          </a:r>
          <a:r>
            <a:rPr lang="es-EC" sz="1400" b="0" dirty="0">
              <a:latin typeface="Times New Roman" panose="02020603050405020304" pitchFamily="18" charset="0"/>
              <a:cs typeface="Times New Roman" panose="02020603050405020304" pitchFamily="18" charset="0"/>
            </a:rPr>
            <a:t>Santo Domingo</a:t>
          </a:r>
          <a:endParaRPr lang="es-ES" sz="1400" b="0" dirty="0"/>
        </a:p>
      </dgm:t>
    </dgm:pt>
    <dgm:pt modelId="{F1E3FB14-885F-4620-BD60-DA2DFC11C187}" type="parTrans" cxnId="{168B3612-6171-444D-9174-46C816317DC7}">
      <dgm:prSet/>
      <dgm:spPr/>
      <dgm:t>
        <a:bodyPr/>
        <a:lstStyle/>
        <a:p>
          <a:endParaRPr lang="es-ES" sz="1100" b="0">
            <a:solidFill>
              <a:schemeClr val="tx1"/>
            </a:solidFill>
          </a:endParaRPr>
        </a:p>
      </dgm:t>
    </dgm:pt>
    <dgm:pt modelId="{565CD34E-28B0-427F-8525-837DD2381EBF}" type="sibTrans" cxnId="{168B3612-6171-444D-9174-46C816317DC7}">
      <dgm:prSet custT="1"/>
      <dgm:spPr/>
      <dgm:t>
        <a:bodyPr/>
        <a:lstStyle/>
        <a:p>
          <a:endParaRPr lang="es-ES" sz="1100" b="0" dirty="0">
            <a:solidFill>
              <a:schemeClr val="tx1"/>
            </a:solidFill>
          </a:endParaRPr>
        </a:p>
      </dgm:t>
    </dgm:pt>
    <dgm:pt modelId="{231FA5BC-A568-4973-ACA0-E1ED0EFF1E61}">
      <dgm:prSet custT="1"/>
      <dgm:spPr/>
      <dgm:t>
        <a:bodyPr/>
        <a:lstStyle/>
        <a:p>
          <a:r>
            <a:rPr lang="es-EC" sz="1400" b="1" dirty="0" smtClean="0">
              <a:latin typeface="Times New Roman" panose="02020603050405020304" pitchFamily="18" charset="0"/>
              <a:cs typeface="Times New Roman" panose="02020603050405020304" pitchFamily="18" charset="0"/>
            </a:rPr>
            <a:t>Objetivos Específicos</a:t>
          </a:r>
          <a:r>
            <a:rPr lang="es-EC" sz="1400" b="0" dirty="0" smtClean="0">
              <a:latin typeface="Times New Roman" panose="02020603050405020304" pitchFamily="18" charset="0"/>
              <a:cs typeface="Times New Roman" panose="02020603050405020304" pitchFamily="18" charset="0"/>
            </a:rPr>
            <a:t>: </a:t>
          </a:r>
        </a:p>
        <a:p>
          <a:r>
            <a:rPr lang="es-ES" sz="1400" b="0" dirty="0" smtClean="0">
              <a:latin typeface="Times New Roman" panose="02020603050405020304" pitchFamily="18" charset="0"/>
              <a:cs typeface="Times New Roman" panose="02020603050405020304" pitchFamily="18" charset="0"/>
            </a:rPr>
            <a:t>Fundamentar </a:t>
          </a:r>
          <a:r>
            <a:rPr lang="es-ES" sz="1400" b="0" dirty="0">
              <a:latin typeface="Times New Roman" panose="02020603050405020304" pitchFamily="18" charset="0"/>
              <a:cs typeface="Times New Roman" panose="02020603050405020304" pitchFamily="18" charset="0"/>
            </a:rPr>
            <a:t>teóricamente la literatura en el desarrollo de la investigación</a:t>
          </a:r>
          <a:endParaRPr lang="es-ES" sz="1400" b="0" dirty="0"/>
        </a:p>
      </dgm:t>
    </dgm:pt>
    <dgm:pt modelId="{3EC9C20B-CAC4-41C6-A56A-FD391F7EB653}" type="parTrans" cxnId="{3A66DEAC-9FE1-4333-82A1-8B0FA106388E}">
      <dgm:prSet/>
      <dgm:spPr/>
      <dgm:t>
        <a:bodyPr/>
        <a:lstStyle/>
        <a:p>
          <a:endParaRPr lang="es-ES" sz="1100" b="0">
            <a:solidFill>
              <a:schemeClr val="tx1"/>
            </a:solidFill>
          </a:endParaRPr>
        </a:p>
      </dgm:t>
    </dgm:pt>
    <dgm:pt modelId="{6F8EABAB-5B51-4128-842A-5E552BE312D5}" type="sibTrans" cxnId="{3A66DEAC-9FE1-4333-82A1-8B0FA106388E}">
      <dgm:prSet custT="1"/>
      <dgm:spPr/>
      <dgm:t>
        <a:bodyPr/>
        <a:lstStyle/>
        <a:p>
          <a:endParaRPr lang="es-ES" sz="1100" b="0" dirty="0">
            <a:solidFill>
              <a:schemeClr val="tx1"/>
            </a:solidFill>
          </a:endParaRPr>
        </a:p>
      </dgm:t>
    </dgm:pt>
    <dgm:pt modelId="{1B516380-51F2-45C7-AE3D-537EA5407449}">
      <dgm:prSet custT="1"/>
      <dgm:spPr/>
      <dgm:t>
        <a:bodyPr/>
        <a:lstStyle/>
        <a:p>
          <a:r>
            <a:rPr lang="es-EC" sz="1400" b="0" dirty="0" smtClean="0">
              <a:latin typeface="Times New Roman" panose="02020603050405020304" pitchFamily="18" charset="0"/>
              <a:cs typeface="Times New Roman" panose="02020603050405020304" pitchFamily="18" charset="0"/>
            </a:rPr>
            <a:t>Proponer </a:t>
          </a:r>
          <a:r>
            <a:rPr lang="es-EC" sz="1400" b="0" dirty="0">
              <a:latin typeface="Times New Roman" panose="02020603050405020304" pitchFamily="18" charset="0"/>
              <a:cs typeface="Times New Roman" panose="02020603050405020304" pitchFamily="18" charset="0"/>
            </a:rPr>
            <a:t>estrategias financieras que le permitan mejorar la rentabilidad de las empresas del </a:t>
          </a:r>
          <a:r>
            <a:rPr lang="es-EC" sz="1400" b="0" dirty="0" smtClean="0">
              <a:latin typeface="Times New Roman" panose="02020603050405020304" pitchFamily="18" charset="0"/>
              <a:cs typeface="Times New Roman" panose="02020603050405020304" pitchFamily="18" charset="0"/>
            </a:rPr>
            <a:t>Ciudad de </a:t>
          </a:r>
          <a:r>
            <a:rPr lang="es-EC" sz="1400" b="0" dirty="0">
              <a:latin typeface="Times New Roman" panose="02020603050405020304" pitchFamily="18" charset="0"/>
              <a:cs typeface="Times New Roman" panose="02020603050405020304" pitchFamily="18" charset="0"/>
            </a:rPr>
            <a:t>Santo </a:t>
          </a:r>
          <a:r>
            <a:rPr lang="es-EC" sz="1400" b="0" dirty="0" smtClean="0">
              <a:latin typeface="Times New Roman" panose="02020603050405020304" pitchFamily="18" charset="0"/>
              <a:cs typeface="Times New Roman" panose="02020603050405020304" pitchFamily="18" charset="0"/>
            </a:rPr>
            <a:t>Domingo</a:t>
          </a:r>
          <a:r>
            <a:rPr lang="es-EC" sz="1100" b="0" dirty="0" smtClean="0">
              <a:latin typeface="Times New Roman" panose="02020603050405020304" pitchFamily="18" charset="0"/>
              <a:cs typeface="Times New Roman" panose="02020603050405020304" pitchFamily="18" charset="0"/>
            </a:rPr>
            <a:t>.</a:t>
          </a:r>
          <a:endParaRPr lang="es-ES" sz="1100" b="0" dirty="0"/>
        </a:p>
      </dgm:t>
    </dgm:pt>
    <dgm:pt modelId="{4021DE7E-24BD-4DCB-947F-D4DF0A407E1D}" type="parTrans" cxnId="{6E2F33AF-0CF0-4A6B-8424-AB1BCB2E18BD}">
      <dgm:prSet/>
      <dgm:spPr/>
      <dgm:t>
        <a:bodyPr/>
        <a:lstStyle/>
        <a:p>
          <a:endParaRPr lang="es-ES" sz="1100" b="0">
            <a:solidFill>
              <a:schemeClr val="tx1"/>
            </a:solidFill>
          </a:endParaRPr>
        </a:p>
      </dgm:t>
    </dgm:pt>
    <dgm:pt modelId="{D0A0B2E3-586A-4DD1-8B25-3A9BB28F1480}" type="sibTrans" cxnId="{6E2F33AF-0CF0-4A6B-8424-AB1BCB2E18BD}">
      <dgm:prSet custT="1"/>
      <dgm:spPr/>
      <dgm:t>
        <a:bodyPr/>
        <a:lstStyle/>
        <a:p>
          <a:endParaRPr lang="es-ES" sz="1100" b="0" dirty="0">
            <a:solidFill>
              <a:schemeClr val="tx1"/>
            </a:solidFill>
          </a:endParaRPr>
        </a:p>
      </dgm:t>
    </dgm:pt>
    <dgm:pt modelId="{6BF4A3F3-AAD6-4C15-B973-9AF6F3DCBAF7}">
      <dgm:prSet phldrT="[Text]" custT="1"/>
      <dgm:spPr/>
      <dgm:t>
        <a:bodyPr/>
        <a:lstStyle/>
        <a:p>
          <a:pPr algn="just"/>
          <a:r>
            <a:rPr lang="es-EC" sz="1400" b="0" dirty="0">
              <a:latin typeface="Times New Roman" panose="02020603050405020304" pitchFamily="18" charset="0"/>
              <a:cs typeface="Times New Roman" panose="02020603050405020304" pitchFamily="18" charset="0"/>
            </a:rPr>
            <a:t>Analizar los elementos que intervienen en el costo de </a:t>
          </a:r>
          <a:r>
            <a:rPr lang="es-EC" sz="1400" b="0" dirty="0" smtClean="0">
              <a:latin typeface="Times New Roman" panose="02020603050405020304" pitchFamily="18" charset="0"/>
              <a:cs typeface="Times New Roman" panose="02020603050405020304" pitchFamily="18" charset="0"/>
            </a:rPr>
            <a:t>producción para mejorar la eficiencia del sector extractor.</a:t>
          </a:r>
          <a:endParaRPr lang="es-ES" sz="1400" b="0" dirty="0"/>
        </a:p>
      </dgm:t>
    </dgm:pt>
    <dgm:pt modelId="{F582B588-08A5-4950-9329-3714718F84A1}" type="sibTrans" cxnId="{7A7C3232-3851-46DA-9732-B04EFF89739C}">
      <dgm:prSet custT="1"/>
      <dgm:spPr/>
      <dgm:t>
        <a:bodyPr/>
        <a:lstStyle/>
        <a:p>
          <a:endParaRPr lang="es-ES" sz="1100" b="0" dirty="0">
            <a:solidFill>
              <a:schemeClr val="tx1"/>
            </a:solidFill>
          </a:endParaRPr>
        </a:p>
      </dgm:t>
    </dgm:pt>
    <dgm:pt modelId="{4F7E3181-8D23-4010-A017-0516DD3E6897}" type="parTrans" cxnId="{7A7C3232-3851-46DA-9732-B04EFF89739C}">
      <dgm:prSet/>
      <dgm:spPr/>
      <dgm:t>
        <a:bodyPr/>
        <a:lstStyle/>
        <a:p>
          <a:endParaRPr lang="es-ES" sz="1100" b="0">
            <a:solidFill>
              <a:schemeClr val="tx1"/>
            </a:solidFill>
          </a:endParaRPr>
        </a:p>
      </dgm:t>
    </dgm:pt>
    <dgm:pt modelId="{6C51DFC8-AC71-46F4-9AF7-E2455661D228}" type="pres">
      <dgm:prSet presAssocID="{0434C3D7-E643-437A-B823-6FA6C429C409}" presName="diagram" presStyleCnt="0">
        <dgm:presLayoutVars>
          <dgm:dir/>
          <dgm:resizeHandles val="exact"/>
        </dgm:presLayoutVars>
      </dgm:prSet>
      <dgm:spPr/>
      <dgm:t>
        <a:bodyPr/>
        <a:lstStyle/>
        <a:p>
          <a:endParaRPr lang="es-ES"/>
        </a:p>
      </dgm:t>
    </dgm:pt>
    <dgm:pt modelId="{18E7880C-2DD1-43E8-AF62-DE7D303FDA05}" type="pres">
      <dgm:prSet presAssocID="{0ED3F906-72E7-48FC-A3FD-F6E4B0A51323}" presName="node" presStyleLbl="node1" presStyleIdx="0" presStyleCnt="5">
        <dgm:presLayoutVars>
          <dgm:bulletEnabled val="1"/>
        </dgm:presLayoutVars>
      </dgm:prSet>
      <dgm:spPr/>
      <dgm:t>
        <a:bodyPr/>
        <a:lstStyle/>
        <a:p>
          <a:endParaRPr lang="es-ES"/>
        </a:p>
      </dgm:t>
    </dgm:pt>
    <dgm:pt modelId="{D9E13E95-E166-4528-92D0-F93591AE5701}" type="pres">
      <dgm:prSet presAssocID="{D1AA7604-972F-4067-8CF8-BAA69FCFF2C9}" presName="sibTrans" presStyleCnt="0"/>
      <dgm:spPr/>
      <dgm:t>
        <a:bodyPr/>
        <a:lstStyle/>
        <a:p>
          <a:endParaRPr lang="es-ES"/>
        </a:p>
      </dgm:t>
    </dgm:pt>
    <dgm:pt modelId="{91EEB778-91E1-4125-A39F-362F148D3583}" type="pres">
      <dgm:prSet presAssocID="{1B516380-51F2-45C7-AE3D-537EA5407449}" presName="node" presStyleLbl="node1" presStyleIdx="1" presStyleCnt="5" custLinFactY="24543" custLinFactNeighborX="61896" custLinFactNeighborY="100000">
        <dgm:presLayoutVars>
          <dgm:bulletEnabled val="1"/>
        </dgm:presLayoutVars>
      </dgm:prSet>
      <dgm:spPr/>
      <dgm:t>
        <a:bodyPr/>
        <a:lstStyle/>
        <a:p>
          <a:endParaRPr lang="es-ES"/>
        </a:p>
      </dgm:t>
    </dgm:pt>
    <dgm:pt modelId="{4D1A4FF6-959C-470A-BED1-FC1AE39CC202}" type="pres">
      <dgm:prSet presAssocID="{D0A0B2E3-586A-4DD1-8B25-3A9BB28F1480}" presName="sibTrans" presStyleCnt="0"/>
      <dgm:spPr/>
      <dgm:t>
        <a:bodyPr/>
        <a:lstStyle/>
        <a:p>
          <a:endParaRPr lang="es-ES"/>
        </a:p>
      </dgm:t>
    </dgm:pt>
    <dgm:pt modelId="{6DCB3999-DC5C-4DB5-BE74-615ACA2F0FDD}" type="pres">
      <dgm:prSet presAssocID="{6BF4A3F3-AAD6-4C15-B973-9AF6F3DCBAF7}" presName="node" presStyleLbl="node1" presStyleIdx="2" presStyleCnt="5" custLinFactX="-74431" custLinFactY="22452" custLinFactNeighborX="-100000" custLinFactNeighborY="100000">
        <dgm:presLayoutVars>
          <dgm:bulletEnabled val="1"/>
        </dgm:presLayoutVars>
      </dgm:prSet>
      <dgm:spPr/>
      <dgm:t>
        <a:bodyPr/>
        <a:lstStyle/>
        <a:p>
          <a:endParaRPr lang="es-ES"/>
        </a:p>
      </dgm:t>
    </dgm:pt>
    <dgm:pt modelId="{092A8797-E426-4762-B6E3-C9D01A567FA3}" type="pres">
      <dgm:prSet presAssocID="{F582B588-08A5-4950-9329-3714718F84A1}" presName="sibTrans" presStyleCnt="0"/>
      <dgm:spPr/>
      <dgm:t>
        <a:bodyPr/>
        <a:lstStyle/>
        <a:p>
          <a:endParaRPr lang="es-ES"/>
        </a:p>
      </dgm:t>
    </dgm:pt>
    <dgm:pt modelId="{6B32D49F-43E7-4489-B4F3-7836CFBFF483}" type="pres">
      <dgm:prSet presAssocID="{F2D333C2-B9A8-4CEE-B87E-6BA07F233EF4}" presName="node" presStyleLbl="node1" presStyleIdx="3" presStyleCnt="5" custLinFactX="59853" custLinFactY="-16427" custLinFactNeighborX="100000" custLinFactNeighborY="-100000">
        <dgm:presLayoutVars>
          <dgm:bulletEnabled val="1"/>
        </dgm:presLayoutVars>
      </dgm:prSet>
      <dgm:spPr/>
      <dgm:t>
        <a:bodyPr/>
        <a:lstStyle/>
        <a:p>
          <a:endParaRPr lang="es-ES"/>
        </a:p>
      </dgm:t>
    </dgm:pt>
    <dgm:pt modelId="{37EFF3A5-DC94-46F3-887F-125712A4A054}" type="pres">
      <dgm:prSet presAssocID="{565CD34E-28B0-427F-8525-837DD2381EBF}" presName="sibTrans" presStyleCnt="0"/>
      <dgm:spPr/>
      <dgm:t>
        <a:bodyPr/>
        <a:lstStyle/>
        <a:p>
          <a:endParaRPr lang="es-ES"/>
        </a:p>
      </dgm:t>
    </dgm:pt>
    <dgm:pt modelId="{49C8AA0C-F1B5-4895-9E61-D19688201939}" type="pres">
      <dgm:prSet presAssocID="{231FA5BC-A568-4973-ACA0-E1ED0EFF1E61}" presName="node" presStyleLbl="node1" presStyleIdx="4" presStyleCnt="5" custLinFactY="-16427" custLinFactNeighborX="-54304" custLinFactNeighborY="-100000">
        <dgm:presLayoutVars>
          <dgm:bulletEnabled val="1"/>
        </dgm:presLayoutVars>
      </dgm:prSet>
      <dgm:spPr/>
      <dgm:t>
        <a:bodyPr/>
        <a:lstStyle/>
        <a:p>
          <a:endParaRPr lang="es-ES"/>
        </a:p>
      </dgm:t>
    </dgm:pt>
  </dgm:ptLst>
  <dgm:cxnLst>
    <dgm:cxn modelId="{9AECEF51-4B66-4600-8E6A-F522204D4DD9}" srcId="{0434C3D7-E643-437A-B823-6FA6C429C409}" destId="{0ED3F906-72E7-48FC-A3FD-F6E4B0A51323}" srcOrd="0" destOrd="0" parTransId="{0ACC44FF-8464-4A5B-A473-EF5CCF4EDF61}" sibTransId="{D1AA7604-972F-4067-8CF8-BAA69FCFF2C9}"/>
    <dgm:cxn modelId="{3A66DEAC-9FE1-4333-82A1-8B0FA106388E}" srcId="{0434C3D7-E643-437A-B823-6FA6C429C409}" destId="{231FA5BC-A568-4973-ACA0-E1ED0EFF1E61}" srcOrd="4" destOrd="0" parTransId="{3EC9C20B-CAC4-41C6-A56A-FD391F7EB653}" sibTransId="{6F8EABAB-5B51-4128-842A-5E552BE312D5}"/>
    <dgm:cxn modelId="{6E2F33AF-0CF0-4A6B-8424-AB1BCB2E18BD}" srcId="{0434C3D7-E643-437A-B823-6FA6C429C409}" destId="{1B516380-51F2-45C7-AE3D-537EA5407449}" srcOrd="1" destOrd="0" parTransId="{4021DE7E-24BD-4DCB-947F-D4DF0A407E1D}" sibTransId="{D0A0B2E3-586A-4DD1-8B25-3A9BB28F1480}"/>
    <dgm:cxn modelId="{CB56AA64-65CF-406E-8AC3-5D4503578813}" type="presOf" srcId="{F2D333C2-B9A8-4CEE-B87E-6BA07F233EF4}" destId="{6B32D49F-43E7-4489-B4F3-7836CFBFF483}" srcOrd="0" destOrd="0" presId="urn:microsoft.com/office/officeart/2005/8/layout/default"/>
    <dgm:cxn modelId="{7A7C3232-3851-46DA-9732-B04EFF89739C}" srcId="{0434C3D7-E643-437A-B823-6FA6C429C409}" destId="{6BF4A3F3-AAD6-4C15-B973-9AF6F3DCBAF7}" srcOrd="2" destOrd="0" parTransId="{4F7E3181-8D23-4010-A017-0516DD3E6897}" sibTransId="{F582B588-08A5-4950-9329-3714718F84A1}"/>
    <dgm:cxn modelId="{168B3612-6171-444D-9174-46C816317DC7}" srcId="{0434C3D7-E643-437A-B823-6FA6C429C409}" destId="{F2D333C2-B9A8-4CEE-B87E-6BA07F233EF4}" srcOrd="3" destOrd="0" parTransId="{F1E3FB14-885F-4620-BD60-DA2DFC11C187}" sibTransId="{565CD34E-28B0-427F-8525-837DD2381EBF}"/>
    <dgm:cxn modelId="{5F1841E5-7900-40EB-B3DA-B32E81EFDBFE}" type="presOf" srcId="{6BF4A3F3-AAD6-4C15-B973-9AF6F3DCBAF7}" destId="{6DCB3999-DC5C-4DB5-BE74-615ACA2F0FDD}" srcOrd="0" destOrd="0" presId="urn:microsoft.com/office/officeart/2005/8/layout/default"/>
    <dgm:cxn modelId="{81D8C806-4B15-4805-96C2-1A4F702E045A}" type="presOf" srcId="{0ED3F906-72E7-48FC-A3FD-F6E4B0A51323}" destId="{18E7880C-2DD1-43E8-AF62-DE7D303FDA05}" srcOrd="0" destOrd="0" presId="urn:microsoft.com/office/officeart/2005/8/layout/default"/>
    <dgm:cxn modelId="{EF47C37D-5FB7-4096-A82B-3972C5A45F03}" type="presOf" srcId="{0434C3D7-E643-437A-B823-6FA6C429C409}" destId="{6C51DFC8-AC71-46F4-9AF7-E2455661D228}" srcOrd="0" destOrd="0" presId="urn:microsoft.com/office/officeart/2005/8/layout/default"/>
    <dgm:cxn modelId="{D41163EA-976A-40C7-9DFB-C7ADF0733F9B}" type="presOf" srcId="{1B516380-51F2-45C7-AE3D-537EA5407449}" destId="{91EEB778-91E1-4125-A39F-362F148D3583}" srcOrd="0" destOrd="0" presId="urn:microsoft.com/office/officeart/2005/8/layout/default"/>
    <dgm:cxn modelId="{C418741A-89DF-4A10-8AB1-E5C7840C8E82}" type="presOf" srcId="{231FA5BC-A568-4973-ACA0-E1ED0EFF1E61}" destId="{49C8AA0C-F1B5-4895-9E61-D19688201939}" srcOrd="0" destOrd="0" presId="urn:microsoft.com/office/officeart/2005/8/layout/default"/>
    <dgm:cxn modelId="{290AE567-2F77-4704-AE2E-EFD3D29C0BB8}" type="presParOf" srcId="{6C51DFC8-AC71-46F4-9AF7-E2455661D228}" destId="{18E7880C-2DD1-43E8-AF62-DE7D303FDA05}" srcOrd="0" destOrd="0" presId="urn:microsoft.com/office/officeart/2005/8/layout/default"/>
    <dgm:cxn modelId="{7CD507EE-76FD-44C4-84BB-F3DDC889F97E}" type="presParOf" srcId="{6C51DFC8-AC71-46F4-9AF7-E2455661D228}" destId="{D9E13E95-E166-4528-92D0-F93591AE5701}" srcOrd="1" destOrd="0" presId="urn:microsoft.com/office/officeart/2005/8/layout/default"/>
    <dgm:cxn modelId="{57C138F4-860F-4609-BD4E-13353B474354}" type="presParOf" srcId="{6C51DFC8-AC71-46F4-9AF7-E2455661D228}" destId="{91EEB778-91E1-4125-A39F-362F148D3583}" srcOrd="2" destOrd="0" presId="urn:microsoft.com/office/officeart/2005/8/layout/default"/>
    <dgm:cxn modelId="{ADEFD9FD-3A97-4FAD-950D-B5B0BAAA70D1}" type="presParOf" srcId="{6C51DFC8-AC71-46F4-9AF7-E2455661D228}" destId="{4D1A4FF6-959C-470A-BED1-FC1AE39CC202}" srcOrd="3" destOrd="0" presId="urn:microsoft.com/office/officeart/2005/8/layout/default"/>
    <dgm:cxn modelId="{CEAA2A77-6E16-447C-8F4F-78C9A62D3CD2}" type="presParOf" srcId="{6C51DFC8-AC71-46F4-9AF7-E2455661D228}" destId="{6DCB3999-DC5C-4DB5-BE74-615ACA2F0FDD}" srcOrd="4" destOrd="0" presId="urn:microsoft.com/office/officeart/2005/8/layout/default"/>
    <dgm:cxn modelId="{1CD1F4A3-007B-4207-A4B7-9E66E86D2F61}" type="presParOf" srcId="{6C51DFC8-AC71-46F4-9AF7-E2455661D228}" destId="{092A8797-E426-4762-B6E3-C9D01A567FA3}" srcOrd="5" destOrd="0" presId="urn:microsoft.com/office/officeart/2005/8/layout/default"/>
    <dgm:cxn modelId="{9B80130B-B3EB-468C-AEE9-1274A4D74ADA}" type="presParOf" srcId="{6C51DFC8-AC71-46F4-9AF7-E2455661D228}" destId="{6B32D49F-43E7-4489-B4F3-7836CFBFF483}" srcOrd="6" destOrd="0" presId="urn:microsoft.com/office/officeart/2005/8/layout/default"/>
    <dgm:cxn modelId="{E1B88AE6-B615-436A-92D0-DE5257EBEE32}" type="presParOf" srcId="{6C51DFC8-AC71-46F4-9AF7-E2455661D228}" destId="{37EFF3A5-DC94-46F3-887F-125712A4A054}" srcOrd="7" destOrd="0" presId="urn:microsoft.com/office/officeart/2005/8/layout/default"/>
    <dgm:cxn modelId="{BD6E0852-8278-4703-A188-17209DC26966}" type="presParOf" srcId="{6C51DFC8-AC71-46F4-9AF7-E2455661D228}" destId="{49C8AA0C-F1B5-4895-9E61-D1968820193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66DDA0E-F7AF-407A-BBE5-9D79BB50D914}" type="doc">
      <dgm:prSet loTypeId="urn:microsoft.com/office/officeart/2005/8/layout/hProcess9" loCatId="process" qsTypeId="urn:microsoft.com/office/officeart/2005/8/quickstyle/simple3" qsCatId="simple" csTypeId="urn:microsoft.com/office/officeart/2005/8/colors/colorful2" csCatId="colorful" phldr="1"/>
      <dgm:spPr/>
      <dgm:t>
        <a:bodyPr/>
        <a:lstStyle/>
        <a:p>
          <a:endParaRPr lang="es-ES"/>
        </a:p>
      </dgm:t>
    </dgm:pt>
    <dgm:pt modelId="{8AAACFAC-E876-4587-850E-79E24CE34B73}">
      <dgm:prSet phldrT="[Texto]" custT="1"/>
      <dgm:spPr/>
      <dgm:t>
        <a:bodyPr/>
        <a:lstStyle/>
        <a:p>
          <a:pPr algn="just"/>
          <a:r>
            <a:rPr lang="es-ES" sz="1200" dirty="0" smtClean="0"/>
            <a:t>Realizar nuevas inversiones en maquinaria y equipo de trabajo, con la finalidad de optimizar recursos y disminuir los costos de producción.</a:t>
          </a:r>
          <a:endParaRPr lang="es-ES" sz="1200" dirty="0"/>
        </a:p>
      </dgm:t>
    </dgm:pt>
    <dgm:pt modelId="{B39325D3-3F16-46E0-AAFF-93DC5A607282}" type="parTrans" cxnId="{0669270E-6D15-4D4A-816D-91C4DE393308}">
      <dgm:prSet/>
      <dgm:spPr/>
      <dgm:t>
        <a:bodyPr/>
        <a:lstStyle/>
        <a:p>
          <a:endParaRPr lang="es-ES"/>
        </a:p>
      </dgm:t>
    </dgm:pt>
    <dgm:pt modelId="{9B104FC4-545A-44E0-80E0-FC19E9A86E15}" type="sibTrans" cxnId="{0669270E-6D15-4D4A-816D-91C4DE393308}">
      <dgm:prSet/>
      <dgm:spPr/>
      <dgm:t>
        <a:bodyPr/>
        <a:lstStyle/>
        <a:p>
          <a:endParaRPr lang="es-ES"/>
        </a:p>
      </dgm:t>
    </dgm:pt>
    <dgm:pt modelId="{B6D3C114-0630-4D34-9C43-FFAE55DF40AA}">
      <dgm:prSet phldrT="[Texto]" custT="1"/>
      <dgm:spPr/>
      <dgm:t>
        <a:bodyPr/>
        <a:lstStyle/>
        <a:p>
          <a:pPr algn="just"/>
          <a:r>
            <a:rPr lang="es-ES" sz="1200" dirty="0" smtClean="0"/>
            <a:t>Incrementar mercados alternativos de aceite de palma para mejorar las ventas. </a:t>
          </a:r>
          <a:endParaRPr lang="es-ES" sz="1200" dirty="0"/>
        </a:p>
      </dgm:t>
    </dgm:pt>
    <dgm:pt modelId="{4B0C5470-287F-43ED-8073-D06FECF12E61}" type="parTrans" cxnId="{2F856F10-0DD1-4D83-BF29-67620E92FC85}">
      <dgm:prSet/>
      <dgm:spPr/>
      <dgm:t>
        <a:bodyPr/>
        <a:lstStyle/>
        <a:p>
          <a:endParaRPr lang="es-ES"/>
        </a:p>
      </dgm:t>
    </dgm:pt>
    <dgm:pt modelId="{0B1DCB11-8A32-4C36-BA33-5EA81EE63893}" type="sibTrans" cxnId="{2F856F10-0DD1-4D83-BF29-67620E92FC85}">
      <dgm:prSet/>
      <dgm:spPr/>
      <dgm:t>
        <a:bodyPr/>
        <a:lstStyle/>
        <a:p>
          <a:endParaRPr lang="es-ES"/>
        </a:p>
      </dgm:t>
    </dgm:pt>
    <dgm:pt modelId="{654B5EE6-B541-41B0-AF1C-915E5E8A9F6B}">
      <dgm:prSet phldrT="[Texto]" custT="1"/>
      <dgm:spPr/>
      <dgm:t>
        <a:bodyPr/>
        <a:lstStyle/>
        <a:p>
          <a:pPr algn="just"/>
          <a:r>
            <a:rPr lang="es-ES" sz="1200" dirty="0" smtClean="0"/>
            <a:t>Unificación de las empresas desde las plantaciones, extractoras e industrias lo cual le ayudan a reducir los gastos e incrementar las ventas.  </a:t>
          </a:r>
          <a:endParaRPr lang="es-ES" sz="1200" dirty="0"/>
        </a:p>
      </dgm:t>
    </dgm:pt>
    <dgm:pt modelId="{901872E2-8D25-4CDB-B402-CC9F83066178}" type="parTrans" cxnId="{8CE21563-996D-46E6-B7D5-EBF08385B74F}">
      <dgm:prSet/>
      <dgm:spPr/>
      <dgm:t>
        <a:bodyPr/>
        <a:lstStyle/>
        <a:p>
          <a:endParaRPr lang="es-ES"/>
        </a:p>
      </dgm:t>
    </dgm:pt>
    <dgm:pt modelId="{9B5A9441-99DE-4CB1-A514-3BE70060B9CF}" type="sibTrans" cxnId="{8CE21563-996D-46E6-B7D5-EBF08385B74F}">
      <dgm:prSet/>
      <dgm:spPr/>
      <dgm:t>
        <a:bodyPr/>
        <a:lstStyle/>
        <a:p>
          <a:endParaRPr lang="es-ES"/>
        </a:p>
      </dgm:t>
    </dgm:pt>
    <dgm:pt modelId="{0D3CCA22-F1A5-48C9-A1BC-A9EC181F37D0}">
      <dgm:prSet phldrT="[Texto]" custT="1"/>
      <dgm:spPr/>
      <dgm:t>
        <a:bodyPr/>
        <a:lstStyle/>
        <a:p>
          <a:pPr algn="just"/>
          <a:r>
            <a:rPr lang="es-ES" sz="1200" dirty="0" smtClean="0">
              <a:effectLst/>
            </a:rPr>
            <a:t>Mejorar la cadena de distribución a fin de obtener mayores ganancias que serán distribuidas  dentro del sector extractor.</a:t>
          </a:r>
          <a:endParaRPr lang="es-ES" sz="1200" dirty="0"/>
        </a:p>
      </dgm:t>
    </dgm:pt>
    <dgm:pt modelId="{4036CA64-C96A-4565-B245-9E98383F3569}" type="parTrans" cxnId="{993AEA3A-CF89-4569-98F7-D7A131BADFC6}">
      <dgm:prSet/>
      <dgm:spPr/>
      <dgm:t>
        <a:bodyPr/>
        <a:lstStyle/>
        <a:p>
          <a:endParaRPr lang="es-ES"/>
        </a:p>
      </dgm:t>
    </dgm:pt>
    <dgm:pt modelId="{96BE526D-799D-4170-8342-DA04757F04C5}" type="sibTrans" cxnId="{993AEA3A-CF89-4569-98F7-D7A131BADFC6}">
      <dgm:prSet/>
      <dgm:spPr/>
      <dgm:t>
        <a:bodyPr/>
        <a:lstStyle/>
        <a:p>
          <a:endParaRPr lang="es-ES"/>
        </a:p>
      </dgm:t>
    </dgm:pt>
    <dgm:pt modelId="{7AD7E347-33DC-4843-8D86-1D461386A65B}">
      <dgm:prSet phldrT="[Texto]" custT="1"/>
      <dgm:spPr/>
      <dgm:t>
        <a:bodyPr/>
        <a:lstStyle/>
        <a:p>
          <a:endParaRPr lang="es-ES" sz="1200" dirty="0"/>
        </a:p>
      </dgm:t>
    </dgm:pt>
    <dgm:pt modelId="{9A902037-EFB7-4ABE-910F-32AEFA1A07E5}" type="sibTrans" cxnId="{7E6654BF-6C96-41A0-B453-F2D72BA9CD2E}">
      <dgm:prSet/>
      <dgm:spPr/>
      <dgm:t>
        <a:bodyPr/>
        <a:lstStyle/>
        <a:p>
          <a:endParaRPr lang="es-ES"/>
        </a:p>
      </dgm:t>
    </dgm:pt>
    <dgm:pt modelId="{9CE1FA43-CD75-4E41-8833-AB4FC964DF8B}" type="parTrans" cxnId="{7E6654BF-6C96-41A0-B453-F2D72BA9CD2E}">
      <dgm:prSet/>
      <dgm:spPr/>
      <dgm:t>
        <a:bodyPr/>
        <a:lstStyle/>
        <a:p>
          <a:endParaRPr lang="es-ES"/>
        </a:p>
      </dgm:t>
    </dgm:pt>
    <dgm:pt modelId="{C02F154C-6761-48FF-87BF-BF44EAC0F45C}" type="pres">
      <dgm:prSet presAssocID="{066DDA0E-F7AF-407A-BBE5-9D79BB50D914}" presName="CompostProcess" presStyleCnt="0">
        <dgm:presLayoutVars>
          <dgm:dir/>
          <dgm:resizeHandles val="exact"/>
        </dgm:presLayoutVars>
      </dgm:prSet>
      <dgm:spPr/>
      <dgm:t>
        <a:bodyPr/>
        <a:lstStyle/>
        <a:p>
          <a:endParaRPr lang="es-ES"/>
        </a:p>
      </dgm:t>
    </dgm:pt>
    <dgm:pt modelId="{4FF90736-0AA7-4589-A4F0-C282E753C261}" type="pres">
      <dgm:prSet presAssocID="{066DDA0E-F7AF-407A-BBE5-9D79BB50D914}" presName="arrow" presStyleLbl="bgShp" presStyleIdx="0" presStyleCnt="1"/>
      <dgm:spPr/>
    </dgm:pt>
    <dgm:pt modelId="{9DFE8BC0-AA61-46A0-AE5B-C00B61A851EA}" type="pres">
      <dgm:prSet presAssocID="{066DDA0E-F7AF-407A-BBE5-9D79BB50D914}" presName="linearProcess" presStyleCnt="0"/>
      <dgm:spPr/>
    </dgm:pt>
    <dgm:pt modelId="{6F2D9521-03DB-401C-9AB9-9E87D4B95099}" type="pres">
      <dgm:prSet presAssocID="{7AD7E347-33DC-4843-8D86-1D461386A65B}" presName="textNode" presStyleLbl="node1" presStyleIdx="0" presStyleCnt="1" custScaleX="110642" custScaleY="242101" custLinFactNeighborX="-4737" custLinFactNeighborY="-15954">
        <dgm:presLayoutVars>
          <dgm:bulletEnabled val="1"/>
        </dgm:presLayoutVars>
      </dgm:prSet>
      <dgm:spPr/>
      <dgm:t>
        <a:bodyPr/>
        <a:lstStyle/>
        <a:p>
          <a:endParaRPr lang="es-ES"/>
        </a:p>
      </dgm:t>
    </dgm:pt>
  </dgm:ptLst>
  <dgm:cxnLst>
    <dgm:cxn modelId="{993AEA3A-CF89-4569-98F7-D7A131BADFC6}" srcId="{7AD7E347-33DC-4843-8D86-1D461386A65B}" destId="{0D3CCA22-F1A5-48C9-A1BC-A9EC181F37D0}" srcOrd="3" destOrd="0" parTransId="{4036CA64-C96A-4565-B245-9E98383F3569}" sibTransId="{96BE526D-799D-4170-8342-DA04757F04C5}"/>
    <dgm:cxn modelId="{8CE21563-996D-46E6-B7D5-EBF08385B74F}" srcId="{7AD7E347-33DC-4843-8D86-1D461386A65B}" destId="{654B5EE6-B541-41B0-AF1C-915E5E8A9F6B}" srcOrd="2" destOrd="0" parTransId="{901872E2-8D25-4CDB-B402-CC9F83066178}" sibTransId="{9B5A9441-99DE-4CB1-A514-3BE70060B9CF}"/>
    <dgm:cxn modelId="{763F91C0-B7A4-4CB9-8124-703B54D21FBC}" type="presOf" srcId="{654B5EE6-B541-41B0-AF1C-915E5E8A9F6B}" destId="{6F2D9521-03DB-401C-9AB9-9E87D4B95099}" srcOrd="0" destOrd="3" presId="urn:microsoft.com/office/officeart/2005/8/layout/hProcess9"/>
    <dgm:cxn modelId="{0669270E-6D15-4D4A-816D-91C4DE393308}" srcId="{7AD7E347-33DC-4843-8D86-1D461386A65B}" destId="{8AAACFAC-E876-4587-850E-79E24CE34B73}" srcOrd="0" destOrd="0" parTransId="{B39325D3-3F16-46E0-AAFF-93DC5A607282}" sibTransId="{9B104FC4-545A-44E0-80E0-FC19E9A86E15}"/>
    <dgm:cxn modelId="{2F856F10-0DD1-4D83-BF29-67620E92FC85}" srcId="{7AD7E347-33DC-4843-8D86-1D461386A65B}" destId="{B6D3C114-0630-4D34-9C43-FFAE55DF40AA}" srcOrd="1" destOrd="0" parTransId="{4B0C5470-287F-43ED-8073-D06FECF12E61}" sibTransId="{0B1DCB11-8A32-4C36-BA33-5EA81EE63893}"/>
    <dgm:cxn modelId="{0C53313E-89BE-44BF-BA81-00ACD6301D94}" type="presOf" srcId="{0D3CCA22-F1A5-48C9-A1BC-A9EC181F37D0}" destId="{6F2D9521-03DB-401C-9AB9-9E87D4B95099}" srcOrd="0" destOrd="4" presId="urn:microsoft.com/office/officeart/2005/8/layout/hProcess9"/>
    <dgm:cxn modelId="{D6700E6F-5B9F-4C2D-AAFD-DFE38AFF60FF}" type="presOf" srcId="{B6D3C114-0630-4D34-9C43-FFAE55DF40AA}" destId="{6F2D9521-03DB-401C-9AB9-9E87D4B95099}" srcOrd="0" destOrd="2" presId="urn:microsoft.com/office/officeart/2005/8/layout/hProcess9"/>
    <dgm:cxn modelId="{1871BCEB-ACDE-4049-9620-CF9D093A5B39}" type="presOf" srcId="{066DDA0E-F7AF-407A-BBE5-9D79BB50D914}" destId="{C02F154C-6761-48FF-87BF-BF44EAC0F45C}" srcOrd="0" destOrd="0" presId="urn:microsoft.com/office/officeart/2005/8/layout/hProcess9"/>
    <dgm:cxn modelId="{A02B59FF-D35A-4669-88DF-D7C67DA28DBF}" type="presOf" srcId="{7AD7E347-33DC-4843-8D86-1D461386A65B}" destId="{6F2D9521-03DB-401C-9AB9-9E87D4B95099}" srcOrd="0" destOrd="0" presId="urn:microsoft.com/office/officeart/2005/8/layout/hProcess9"/>
    <dgm:cxn modelId="{2FF6AC58-0459-4627-B550-5C80EA79A7D3}" type="presOf" srcId="{8AAACFAC-E876-4587-850E-79E24CE34B73}" destId="{6F2D9521-03DB-401C-9AB9-9E87D4B95099}" srcOrd="0" destOrd="1" presId="urn:microsoft.com/office/officeart/2005/8/layout/hProcess9"/>
    <dgm:cxn modelId="{7E6654BF-6C96-41A0-B453-F2D72BA9CD2E}" srcId="{066DDA0E-F7AF-407A-BBE5-9D79BB50D914}" destId="{7AD7E347-33DC-4843-8D86-1D461386A65B}" srcOrd="0" destOrd="0" parTransId="{9CE1FA43-CD75-4E41-8833-AB4FC964DF8B}" sibTransId="{9A902037-EFB7-4ABE-910F-32AEFA1A07E5}"/>
    <dgm:cxn modelId="{70BD3867-77A5-42CD-A7D8-D7A664504F13}" type="presParOf" srcId="{C02F154C-6761-48FF-87BF-BF44EAC0F45C}" destId="{4FF90736-0AA7-4589-A4F0-C282E753C261}" srcOrd="0" destOrd="0" presId="urn:microsoft.com/office/officeart/2005/8/layout/hProcess9"/>
    <dgm:cxn modelId="{01B5F7FA-B1B5-4EC8-A469-C7ADEB0E0B89}" type="presParOf" srcId="{C02F154C-6761-48FF-87BF-BF44EAC0F45C}" destId="{9DFE8BC0-AA61-46A0-AE5B-C00B61A851EA}" srcOrd="1" destOrd="0" presId="urn:microsoft.com/office/officeart/2005/8/layout/hProcess9"/>
    <dgm:cxn modelId="{99A28FD3-E9F7-405C-A7EB-86DAC4AB9E7E}" type="presParOf" srcId="{9DFE8BC0-AA61-46A0-AE5B-C00B61A851EA}" destId="{6F2D9521-03DB-401C-9AB9-9E87D4B95099}" srcOrd="0"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8300696-258E-4DC1-8CB6-4E02A0257477}" type="doc">
      <dgm:prSet loTypeId="urn:microsoft.com/office/officeart/2005/8/layout/bProcess3" loCatId="process" qsTypeId="urn:microsoft.com/office/officeart/2005/8/quickstyle/simple3" qsCatId="simple" csTypeId="urn:microsoft.com/office/officeart/2005/8/colors/colorful2" csCatId="colorful" phldr="1"/>
      <dgm:spPr/>
      <dgm:t>
        <a:bodyPr/>
        <a:lstStyle/>
        <a:p>
          <a:endParaRPr lang="es-ES"/>
        </a:p>
      </dgm:t>
    </dgm:pt>
    <dgm:pt modelId="{D663CEE2-526A-4D34-A9A2-226B1A2420E1}">
      <dgm:prSet phldrT="[Texto]" custT="1"/>
      <dgm:spPr/>
      <dgm:t>
        <a:bodyPr/>
        <a:lstStyle/>
        <a:p>
          <a:pPr algn="just"/>
          <a:r>
            <a:rPr lang="es-ES" sz="1200" dirty="0" smtClean="0"/>
            <a:t>Realizar un estudio enfocado a la comercialización de los extractoras de Aceite de Palma.</a:t>
          </a:r>
          <a:endParaRPr lang="es-ES" sz="1200" dirty="0"/>
        </a:p>
      </dgm:t>
    </dgm:pt>
    <dgm:pt modelId="{95C0E603-499F-40D6-993E-B4D360DA9523}" type="parTrans" cxnId="{77AAA38A-9901-4786-97F7-427846D1E50D}">
      <dgm:prSet/>
      <dgm:spPr/>
      <dgm:t>
        <a:bodyPr/>
        <a:lstStyle/>
        <a:p>
          <a:endParaRPr lang="es-ES"/>
        </a:p>
      </dgm:t>
    </dgm:pt>
    <dgm:pt modelId="{BF3F631E-A3F8-42D8-8B94-D5F3CDBC943B}" type="sibTrans" cxnId="{77AAA38A-9901-4786-97F7-427846D1E50D}">
      <dgm:prSet/>
      <dgm:spPr/>
      <dgm:t>
        <a:bodyPr/>
        <a:lstStyle/>
        <a:p>
          <a:endParaRPr lang="es-ES"/>
        </a:p>
      </dgm:t>
    </dgm:pt>
    <dgm:pt modelId="{B67BDE16-EB2A-4E04-9C66-893AF3F0BD8F}">
      <dgm:prSet phldrT="[Texto]" custT="1"/>
      <dgm:spPr/>
      <dgm:t>
        <a:bodyPr/>
        <a:lstStyle/>
        <a:p>
          <a:pPr algn="just"/>
          <a:r>
            <a:rPr lang="es-EC" sz="1200" dirty="0" smtClean="0">
              <a:solidFill>
                <a:schemeClr val="tx1"/>
              </a:solidFill>
            </a:rPr>
            <a:t>Se recomienda gestionar un nuevo financiamiento con el fin de efectuar una adecuada inversión en maquinaria más actualizado en tecnología.</a:t>
          </a:r>
          <a:endParaRPr lang="es-ES" sz="1200" dirty="0"/>
        </a:p>
      </dgm:t>
    </dgm:pt>
    <dgm:pt modelId="{F3866E62-20E2-46EA-8290-AFDA39812B93}" type="parTrans" cxnId="{534A5B56-9ED5-4085-8DFA-5453F8F53835}">
      <dgm:prSet/>
      <dgm:spPr/>
      <dgm:t>
        <a:bodyPr/>
        <a:lstStyle/>
        <a:p>
          <a:endParaRPr lang="es-ES"/>
        </a:p>
      </dgm:t>
    </dgm:pt>
    <dgm:pt modelId="{BB1D6B69-2FF9-43C8-A7BD-EA60A201642F}" type="sibTrans" cxnId="{534A5B56-9ED5-4085-8DFA-5453F8F53835}">
      <dgm:prSet/>
      <dgm:spPr/>
      <dgm:t>
        <a:bodyPr/>
        <a:lstStyle/>
        <a:p>
          <a:endParaRPr lang="es-ES"/>
        </a:p>
      </dgm:t>
    </dgm:pt>
    <dgm:pt modelId="{898A2918-0F32-4BAD-97B1-A051F838B70B}">
      <dgm:prSet phldrT="[Texto]" custT="1"/>
      <dgm:spPr/>
      <dgm:t>
        <a:bodyPr/>
        <a:lstStyle/>
        <a:p>
          <a:pPr algn="just"/>
          <a:r>
            <a:rPr lang="es-ES" sz="1200" dirty="0" smtClean="0">
              <a:solidFill>
                <a:schemeClr val="tx1"/>
              </a:solidFill>
            </a:rPr>
            <a:t> Implantar un sistema de estricto control de los costos, analizando cada una de las partidas, a fin de poder plantear acciones correctivas que permitan minimizar los costos de ventas y así mejorar la rentabilidad.</a:t>
          </a:r>
          <a:endParaRPr lang="es-ES" sz="1200" dirty="0"/>
        </a:p>
      </dgm:t>
    </dgm:pt>
    <dgm:pt modelId="{EEDEEF8E-2344-4383-9536-F99349E6ABE1}" type="parTrans" cxnId="{DF6974AB-CDCB-4E29-9357-7CC4FE2585C7}">
      <dgm:prSet/>
      <dgm:spPr/>
      <dgm:t>
        <a:bodyPr/>
        <a:lstStyle/>
        <a:p>
          <a:endParaRPr lang="es-ES"/>
        </a:p>
      </dgm:t>
    </dgm:pt>
    <dgm:pt modelId="{2C3ACB85-AF26-4BA4-9014-B93EB5DD45D8}" type="sibTrans" cxnId="{DF6974AB-CDCB-4E29-9357-7CC4FE2585C7}">
      <dgm:prSet/>
      <dgm:spPr/>
      <dgm:t>
        <a:bodyPr/>
        <a:lstStyle/>
        <a:p>
          <a:endParaRPr lang="es-ES"/>
        </a:p>
      </dgm:t>
    </dgm:pt>
    <dgm:pt modelId="{94687D44-8C5D-47A4-B9A9-61EC603662A8}">
      <dgm:prSet phldrT="[Texto]" custT="1"/>
      <dgm:spPr/>
      <dgm:t>
        <a:bodyPr/>
        <a:lstStyle/>
        <a:p>
          <a:pPr algn="just"/>
          <a:r>
            <a:rPr lang="es-EC" sz="1200" dirty="0" smtClean="0">
              <a:solidFill>
                <a:schemeClr val="tx1"/>
              </a:solidFill>
            </a:rPr>
            <a:t>Efectuar negociaciones con los diferentes proveedores para extender el monto y el plazo de los créditos obtenidos, permitiendo con ello obtener mayor liquidez para invertir en nuevas ampliaciones y mejoramientos de las plantas productoras</a:t>
          </a:r>
          <a:r>
            <a:rPr lang="es-EC" sz="1100" dirty="0" smtClean="0">
              <a:solidFill>
                <a:schemeClr val="tx1"/>
              </a:solidFill>
            </a:rPr>
            <a:t>.</a:t>
          </a:r>
          <a:endParaRPr lang="es-ES" sz="1100" dirty="0"/>
        </a:p>
      </dgm:t>
    </dgm:pt>
    <dgm:pt modelId="{978EFB73-CF4A-4076-B878-E494E0D2467D}" type="parTrans" cxnId="{F936E16D-87BB-4B29-8794-00CCF70D2C1D}">
      <dgm:prSet/>
      <dgm:spPr/>
      <dgm:t>
        <a:bodyPr/>
        <a:lstStyle/>
        <a:p>
          <a:endParaRPr lang="es-ES"/>
        </a:p>
      </dgm:t>
    </dgm:pt>
    <dgm:pt modelId="{2DB791F4-EEDF-4CE5-B36E-CB0BFDB3B15F}" type="sibTrans" cxnId="{F936E16D-87BB-4B29-8794-00CCF70D2C1D}">
      <dgm:prSet/>
      <dgm:spPr/>
      <dgm:t>
        <a:bodyPr/>
        <a:lstStyle/>
        <a:p>
          <a:endParaRPr lang="es-ES"/>
        </a:p>
      </dgm:t>
    </dgm:pt>
    <dgm:pt modelId="{37016D7E-741C-42C6-9662-F683F604D9FE}" type="pres">
      <dgm:prSet presAssocID="{78300696-258E-4DC1-8CB6-4E02A0257477}" presName="Name0" presStyleCnt="0">
        <dgm:presLayoutVars>
          <dgm:dir/>
          <dgm:resizeHandles val="exact"/>
        </dgm:presLayoutVars>
      </dgm:prSet>
      <dgm:spPr/>
      <dgm:t>
        <a:bodyPr/>
        <a:lstStyle/>
        <a:p>
          <a:endParaRPr lang="es-ES"/>
        </a:p>
      </dgm:t>
    </dgm:pt>
    <dgm:pt modelId="{9F6A2542-3914-4CF8-9AB7-A16007F515D7}" type="pres">
      <dgm:prSet presAssocID="{D663CEE2-526A-4D34-A9A2-226B1A2420E1}" presName="node" presStyleLbl="node1" presStyleIdx="0" presStyleCnt="4" custScaleY="88714">
        <dgm:presLayoutVars>
          <dgm:bulletEnabled val="1"/>
        </dgm:presLayoutVars>
      </dgm:prSet>
      <dgm:spPr/>
      <dgm:t>
        <a:bodyPr/>
        <a:lstStyle/>
        <a:p>
          <a:endParaRPr lang="es-ES"/>
        </a:p>
      </dgm:t>
    </dgm:pt>
    <dgm:pt modelId="{6EA34E75-B872-4BDD-9C56-4C7666BCEE2C}" type="pres">
      <dgm:prSet presAssocID="{BF3F631E-A3F8-42D8-8B94-D5F3CDBC943B}" presName="sibTrans" presStyleLbl="sibTrans1D1" presStyleIdx="0" presStyleCnt="3"/>
      <dgm:spPr/>
      <dgm:t>
        <a:bodyPr/>
        <a:lstStyle/>
        <a:p>
          <a:endParaRPr lang="es-ES"/>
        </a:p>
      </dgm:t>
    </dgm:pt>
    <dgm:pt modelId="{C00CB946-49DF-4734-9DA3-E14BA799D5FE}" type="pres">
      <dgm:prSet presAssocID="{BF3F631E-A3F8-42D8-8B94-D5F3CDBC943B}" presName="connectorText" presStyleLbl="sibTrans1D1" presStyleIdx="0" presStyleCnt="3"/>
      <dgm:spPr/>
      <dgm:t>
        <a:bodyPr/>
        <a:lstStyle/>
        <a:p>
          <a:endParaRPr lang="es-ES"/>
        </a:p>
      </dgm:t>
    </dgm:pt>
    <dgm:pt modelId="{9BED9D62-59BC-4DE5-B8D8-C9035A98C4AA}" type="pres">
      <dgm:prSet presAssocID="{B67BDE16-EB2A-4E04-9C66-893AF3F0BD8F}" presName="node" presStyleLbl="node1" presStyleIdx="1" presStyleCnt="4" custScaleY="73597">
        <dgm:presLayoutVars>
          <dgm:bulletEnabled val="1"/>
        </dgm:presLayoutVars>
      </dgm:prSet>
      <dgm:spPr/>
      <dgm:t>
        <a:bodyPr/>
        <a:lstStyle/>
        <a:p>
          <a:endParaRPr lang="es-ES"/>
        </a:p>
      </dgm:t>
    </dgm:pt>
    <dgm:pt modelId="{C9355787-22BA-4F23-B7E1-CFE29299DEC9}" type="pres">
      <dgm:prSet presAssocID="{BB1D6B69-2FF9-43C8-A7BD-EA60A201642F}" presName="sibTrans" presStyleLbl="sibTrans1D1" presStyleIdx="1" presStyleCnt="3"/>
      <dgm:spPr/>
      <dgm:t>
        <a:bodyPr/>
        <a:lstStyle/>
        <a:p>
          <a:endParaRPr lang="es-ES"/>
        </a:p>
      </dgm:t>
    </dgm:pt>
    <dgm:pt modelId="{860F6AB1-96CA-447C-AA58-0F7382C66368}" type="pres">
      <dgm:prSet presAssocID="{BB1D6B69-2FF9-43C8-A7BD-EA60A201642F}" presName="connectorText" presStyleLbl="sibTrans1D1" presStyleIdx="1" presStyleCnt="3"/>
      <dgm:spPr/>
      <dgm:t>
        <a:bodyPr/>
        <a:lstStyle/>
        <a:p>
          <a:endParaRPr lang="es-ES"/>
        </a:p>
      </dgm:t>
    </dgm:pt>
    <dgm:pt modelId="{B4F1B140-C88F-454A-A6CE-76263FCE1927}" type="pres">
      <dgm:prSet presAssocID="{898A2918-0F32-4BAD-97B1-A051F838B70B}" presName="node" presStyleLbl="node1" presStyleIdx="2" presStyleCnt="4" custScaleY="59986">
        <dgm:presLayoutVars>
          <dgm:bulletEnabled val="1"/>
        </dgm:presLayoutVars>
      </dgm:prSet>
      <dgm:spPr/>
      <dgm:t>
        <a:bodyPr/>
        <a:lstStyle/>
        <a:p>
          <a:endParaRPr lang="es-ES"/>
        </a:p>
      </dgm:t>
    </dgm:pt>
    <dgm:pt modelId="{36B99E82-40B7-46AC-A04C-83709572D3BD}" type="pres">
      <dgm:prSet presAssocID="{2C3ACB85-AF26-4BA4-9014-B93EB5DD45D8}" presName="sibTrans" presStyleLbl="sibTrans1D1" presStyleIdx="2" presStyleCnt="3"/>
      <dgm:spPr/>
      <dgm:t>
        <a:bodyPr/>
        <a:lstStyle/>
        <a:p>
          <a:endParaRPr lang="es-ES"/>
        </a:p>
      </dgm:t>
    </dgm:pt>
    <dgm:pt modelId="{76617076-9FBC-47B1-8C66-49AA0570EEA5}" type="pres">
      <dgm:prSet presAssocID="{2C3ACB85-AF26-4BA4-9014-B93EB5DD45D8}" presName="connectorText" presStyleLbl="sibTrans1D1" presStyleIdx="2" presStyleCnt="3"/>
      <dgm:spPr/>
      <dgm:t>
        <a:bodyPr/>
        <a:lstStyle/>
        <a:p>
          <a:endParaRPr lang="es-ES"/>
        </a:p>
      </dgm:t>
    </dgm:pt>
    <dgm:pt modelId="{3CDA5C0A-68A8-45C9-851B-B42838E8ADB8}" type="pres">
      <dgm:prSet presAssocID="{94687D44-8C5D-47A4-B9A9-61EC603662A8}" presName="node" presStyleLbl="node1" presStyleIdx="3" presStyleCnt="4" custScaleY="59986">
        <dgm:presLayoutVars>
          <dgm:bulletEnabled val="1"/>
        </dgm:presLayoutVars>
      </dgm:prSet>
      <dgm:spPr/>
      <dgm:t>
        <a:bodyPr/>
        <a:lstStyle/>
        <a:p>
          <a:endParaRPr lang="es-ES"/>
        </a:p>
      </dgm:t>
    </dgm:pt>
  </dgm:ptLst>
  <dgm:cxnLst>
    <dgm:cxn modelId="{0EAADC57-E1D3-4E5E-8F86-58B649C0344D}" type="presOf" srcId="{BF3F631E-A3F8-42D8-8B94-D5F3CDBC943B}" destId="{C00CB946-49DF-4734-9DA3-E14BA799D5FE}" srcOrd="1" destOrd="0" presId="urn:microsoft.com/office/officeart/2005/8/layout/bProcess3"/>
    <dgm:cxn modelId="{534A5B56-9ED5-4085-8DFA-5453F8F53835}" srcId="{78300696-258E-4DC1-8CB6-4E02A0257477}" destId="{B67BDE16-EB2A-4E04-9C66-893AF3F0BD8F}" srcOrd="1" destOrd="0" parTransId="{F3866E62-20E2-46EA-8290-AFDA39812B93}" sibTransId="{BB1D6B69-2FF9-43C8-A7BD-EA60A201642F}"/>
    <dgm:cxn modelId="{77AAA38A-9901-4786-97F7-427846D1E50D}" srcId="{78300696-258E-4DC1-8CB6-4E02A0257477}" destId="{D663CEE2-526A-4D34-A9A2-226B1A2420E1}" srcOrd="0" destOrd="0" parTransId="{95C0E603-499F-40D6-993E-B4D360DA9523}" sibTransId="{BF3F631E-A3F8-42D8-8B94-D5F3CDBC943B}"/>
    <dgm:cxn modelId="{2E14483A-7C89-42FF-BB9D-1AC10EED7769}" type="presOf" srcId="{94687D44-8C5D-47A4-B9A9-61EC603662A8}" destId="{3CDA5C0A-68A8-45C9-851B-B42838E8ADB8}" srcOrd="0" destOrd="0" presId="urn:microsoft.com/office/officeart/2005/8/layout/bProcess3"/>
    <dgm:cxn modelId="{3043BF27-0708-4934-8069-D5325AC1474E}" type="presOf" srcId="{2C3ACB85-AF26-4BA4-9014-B93EB5DD45D8}" destId="{76617076-9FBC-47B1-8C66-49AA0570EEA5}" srcOrd="1" destOrd="0" presId="urn:microsoft.com/office/officeart/2005/8/layout/bProcess3"/>
    <dgm:cxn modelId="{C482C95E-5B36-4FC9-8ECF-EB31686B9CB8}" type="presOf" srcId="{B67BDE16-EB2A-4E04-9C66-893AF3F0BD8F}" destId="{9BED9D62-59BC-4DE5-B8D8-C9035A98C4AA}" srcOrd="0" destOrd="0" presId="urn:microsoft.com/office/officeart/2005/8/layout/bProcess3"/>
    <dgm:cxn modelId="{B6998BF2-8AD4-4EE3-9CD3-62CE8FC555E2}" type="presOf" srcId="{D663CEE2-526A-4D34-A9A2-226B1A2420E1}" destId="{9F6A2542-3914-4CF8-9AB7-A16007F515D7}" srcOrd="0" destOrd="0" presId="urn:microsoft.com/office/officeart/2005/8/layout/bProcess3"/>
    <dgm:cxn modelId="{E01F5ECD-2FAB-4E71-AB64-259E704825FC}" type="presOf" srcId="{BB1D6B69-2FF9-43C8-A7BD-EA60A201642F}" destId="{860F6AB1-96CA-447C-AA58-0F7382C66368}" srcOrd="1" destOrd="0" presId="urn:microsoft.com/office/officeart/2005/8/layout/bProcess3"/>
    <dgm:cxn modelId="{D81AB043-42C7-47AC-9D54-ECCD9E03CF0C}" type="presOf" srcId="{78300696-258E-4DC1-8CB6-4E02A0257477}" destId="{37016D7E-741C-42C6-9662-F683F604D9FE}" srcOrd="0" destOrd="0" presId="urn:microsoft.com/office/officeart/2005/8/layout/bProcess3"/>
    <dgm:cxn modelId="{AB028E80-40F3-48B0-9D96-6A866B253301}" type="presOf" srcId="{BF3F631E-A3F8-42D8-8B94-D5F3CDBC943B}" destId="{6EA34E75-B872-4BDD-9C56-4C7666BCEE2C}" srcOrd="0" destOrd="0" presId="urn:microsoft.com/office/officeart/2005/8/layout/bProcess3"/>
    <dgm:cxn modelId="{F936E16D-87BB-4B29-8794-00CCF70D2C1D}" srcId="{78300696-258E-4DC1-8CB6-4E02A0257477}" destId="{94687D44-8C5D-47A4-B9A9-61EC603662A8}" srcOrd="3" destOrd="0" parTransId="{978EFB73-CF4A-4076-B878-E494E0D2467D}" sibTransId="{2DB791F4-EEDF-4CE5-B36E-CB0BFDB3B15F}"/>
    <dgm:cxn modelId="{99F9F81B-37A5-42A0-B19D-51058B4908AA}" type="presOf" srcId="{BB1D6B69-2FF9-43C8-A7BD-EA60A201642F}" destId="{C9355787-22BA-4F23-B7E1-CFE29299DEC9}" srcOrd="0" destOrd="0" presId="urn:microsoft.com/office/officeart/2005/8/layout/bProcess3"/>
    <dgm:cxn modelId="{5C5905D2-7281-41ED-B831-0BC6BDB6D887}" type="presOf" srcId="{2C3ACB85-AF26-4BA4-9014-B93EB5DD45D8}" destId="{36B99E82-40B7-46AC-A04C-83709572D3BD}" srcOrd="0" destOrd="0" presId="urn:microsoft.com/office/officeart/2005/8/layout/bProcess3"/>
    <dgm:cxn modelId="{DF6974AB-CDCB-4E29-9357-7CC4FE2585C7}" srcId="{78300696-258E-4DC1-8CB6-4E02A0257477}" destId="{898A2918-0F32-4BAD-97B1-A051F838B70B}" srcOrd="2" destOrd="0" parTransId="{EEDEEF8E-2344-4383-9536-F99349E6ABE1}" sibTransId="{2C3ACB85-AF26-4BA4-9014-B93EB5DD45D8}"/>
    <dgm:cxn modelId="{1B2C3234-6A4C-4179-A76D-CB6B2E300D02}" type="presOf" srcId="{898A2918-0F32-4BAD-97B1-A051F838B70B}" destId="{B4F1B140-C88F-454A-A6CE-76263FCE1927}" srcOrd="0" destOrd="0" presId="urn:microsoft.com/office/officeart/2005/8/layout/bProcess3"/>
    <dgm:cxn modelId="{8020F3DA-5057-4E52-8CA6-8778C7CDB94A}" type="presParOf" srcId="{37016D7E-741C-42C6-9662-F683F604D9FE}" destId="{9F6A2542-3914-4CF8-9AB7-A16007F515D7}" srcOrd="0" destOrd="0" presId="urn:microsoft.com/office/officeart/2005/8/layout/bProcess3"/>
    <dgm:cxn modelId="{DAC39830-4139-455D-AA25-FD31AB84C8E9}" type="presParOf" srcId="{37016D7E-741C-42C6-9662-F683F604D9FE}" destId="{6EA34E75-B872-4BDD-9C56-4C7666BCEE2C}" srcOrd="1" destOrd="0" presId="urn:microsoft.com/office/officeart/2005/8/layout/bProcess3"/>
    <dgm:cxn modelId="{E4F50A5E-5192-46DD-AF06-B39CBA4FBE14}" type="presParOf" srcId="{6EA34E75-B872-4BDD-9C56-4C7666BCEE2C}" destId="{C00CB946-49DF-4734-9DA3-E14BA799D5FE}" srcOrd="0" destOrd="0" presId="urn:microsoft.com/office/officeart/2005/8/layout/bProcess3"/>
    <dgm:cxn modelId="{7B63832C-C117-4148-9C2C-292A3641CC77}" type="presParOf" srcId="{37016D7E-741C-42C6-9662-F683F604D9FE}" destId="{9BED9D62-59BC-4DE5-B8D8-C9035A98C4AA}" srcOrd="2" destOrd="0" presId="urn:microsoft.com/office/officeart/2005/8/layout/bProcess3"/>
    <dgm:cxn modelId="{E186722A-1FC9-46D1-9436-C423B404E93C}" type="presParOf" srcId="{37016D7E-741C-42C6-9662-F683F604D9FE}" destId="{C9355787-22BA-4F23-B7E1-CFE29299DEC9}" srcOrd="3" destOrd="0" presId="urn:microsoft.com/office/officeart/2005/8/layout/bProcess3"/>
    <dgm:cxn modelId="{2BA0C1B6-205D-4A0C-A5B8-29253CD30F76}" type="presParOf" srcId="{C9355787-22BA-4F23-B7E1-CFE29299DEC9}" destId="{860F6AB1-96CA-447C-AA58-0F7382C66368}" srcOrd="0" destOrd="0" presId="urn:microsoft.com/office/officeart/2005/8/layout/bProcess3"/>
    <dgm:cxn modelId="{A888FC95-4EA3-405E-9E5A-F1F3CE09A6D8}" type="presParOf" srcId="{37016D7E-741C-42C6-9662-F683F604D9FE}" destId="{B4F1B140-C88F-454A-A6CE-76263FCE1927}" srcOrd="4" destOrd="0" presId="urn:microsoft.com/office/officeart/2005/8/layout/bProcess3"/>
    <dgm:cxn modelId="{7E74365D-D4DD-46AF-84D5-5230F5F23408}" type="presParOf" srcId="{37016D7E-741C-42C6-9662-F683F604D9FE}" destId="{36B99E82-40B7-46AC-A04C-83709572D3BD}" srcOrd="5" destOrd="0" presId="urn:microsoft.com/office/officeart/2005/8/layout/bProcess3"/>
    <dgm:cxn modelId="{47B09359-B7C1-4B0E-9B5D-A7BA62715983}" type="presParOf" srcId="{36B99E82-40B7-46AC-A04C-83709572D3BD}" destId="{76617076-9FBC-47B1-8C66-49AA0570EEA5}" srcOrd="0" destOrd="0" presId="urn:microsoft.com/office/officeart/2005/8/layout/bProcess3"/>
    <dgm:cxn modelId="{FB459DFF-44B4-4E47-89A8-D9E21B642554}" type="presParOf" srcId="{37016D7E-741C-42C6-9662-F683F604D9FE}" destId="{3CDA5C0A-68A8-45C9-851B-B42838E8ADB8}"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922214-CF68-4378-A827-25546BE858A1}" type="doc">
      <dgm:prSet loTypeId="urn:microsoft.com/office/officeart/2005/8/layout/hierarchy3" loCatId="list" qsTypeId="urn:microsoft.com/office/officeart/2005/8/quickstyle/simple3" qsCatId="simple" csTypeId="urn:microsoft.com/office/officeart/2005/8/colors/colorful2" csCatId="colorful" phldr="1"/>
      <dgm:spPr/>
      <dgm:t>
        <a:bodyPr/>
        <a:lstStyle/>
        <a:p>
          <a:endParaRPr lang="es-ES"/>
        </a:p>
      </dgm:t>
    </dgm:pt>
    <dgm:pt modelId="{3B8FE1EE-E9B4-4505-B699-014CF8774ED7}">
      <dgm:prSet phldrT="[Texto]" custT="1"/>
      <dgm:spPr/>
      <dgm:t>
        <a:bodyPr/>
        <a:lstStyle/>
        <a:p>
          <a:r>
            <a:rPr lang="es-ES" sz="1400" dirty="0" smtClean="0"/>
            <a:t>Estrategias a corto plazo</a:t>
          </a:r>
          <a:endParaRPr lang="es-ES" sz="1400" dirty="0"/>
        </a:p>
      </dgm:t>
    </dgm:pt>
    <dgm:pt modelId="{6FD4C87A-B022-48B3-B679-D13483C54EE1}" type="parTrans" cxnId="{83F097D8-D2E3-4CA9-B02D-66DC4B22F9ED}">
      <dgm:prSet/>
      <dgm:spPr/>
      <dgm:t>
        <a:bodyPr/>
        <a:lstStyle/>
        <a:p>
          <a:endParaRPr lang="es-ES"/>
        </a:p>
      </dgm:t>
    </dgm:pt>
    <dgm:pt modelId="{84011DBA-C15C-4E0F-BE59-AD17704EE5E8}" type="sibTrans" cxnId="{83F097D8-D2E3-4CA9-B02D-66DC4B22F9ED}">
      <dgm:prSet/>
      <dgm:spPr/>
      <dgm:t>
        <a:bodyPr/>
        <a:lstStyle/>
        <a:p>
          <a:endParaRPr lang="es-ES"/>
        </a:p>
      </dgm:t>
    </dgm:pt>
    <dgm:pt modelId="{FBA4F12A-D207-4E5E-B84D-4D5237B51E05}">
      <dgm:prSet phldrT="[Texto]" custT="1"/>
      <dgm:spPr/>
      <dgm:t>
        <a:bodyPr/>
        <a:lstStyle/>
        <a:p>
          <a:pPr algn="just"/>
          <a:r>
            <a:rPr lang="es-ES" sz="1200" b="1" dirty="0" smtClean="0">
              <a:latin typeface="Times New Roman" panose="02020603050405020304" pitchFamily="18" charset="0"/>
              <a:cs typeface="Times New Roman" panose="02020603050405020304" pitchFamily="18" charset="0"/>
            </a:rPr>
            <a:t>Capital de trabajo.- </a:t>
          </a:r>
          <a:r>
            <a:rPr lang="es-ES" sz="1200" dirty="0" smtClean="0">
              <a:latin typeface="Times New Roman" panose="02020603050405020304" pitchFamily="18" charset="0"/>
              <a:cs typeface="Times New Roman" panose="02020603050405020304" pitchFamily="18" charset="0"/>
            </a:rPr>
            <a:t>Es la inversión que una empresa hace en activos a corto plazo como con efectivo, inventarios, cuentas por pagar.</a:t>
          </a:r>
          <a:endParaRPr lang="es-ES" sz="1200" dirty="0">
            <a:latin typeface="Times New Roman" panose="02020603050405020304" pitchFamily="18" charset="0"/>
            <a:cs typeface="Times New Roman" panose="02020603050405020304" pitchFamily="18" charset="0"/>
          </a:endParaRPr>
        </a:p>
      </dgm:t>
    </dgm:pt>
    <dgm:pt modelId="{AB7AFA5D-728B-497E-A391-ADB4666D77C9}" type="parTrans" cxnId="{CF77732D-1B47-4117-86F8-6110A30B552E}">
      <dgm:prSet/>
      <dgm:spPr/>
      <dgm:t>
        <a:bodyPr/>
        <a:lstStyle/>
        <a:p>
          <a:endParaRPr lang="es-ES"/>
        </a:p>
      </dgm:t>
    </dgm:pt>
    <dgm:pt modelId="{786C4981-3F6F-4E36-AD02-F7122713FCA1}" type="sibTrans" cxnId="{CF77732D-1B47-4117-86F8-6110A30B552E}">
      <dgm:prSet/>
      <dgm:spPr/>
      <dgm:t>
        <a:bodyPr/>
        <a:lstStyle/>
        <a:p>
          <a:endParaRPr lang="es-ES"/>
        </a:p>
      </dgm:t>
    </dgm:pt>
    <dgm:pt modelId="{EA5FF055-2178-4528-AA2A-9416893F720E}">
      <dgm:prSet phldrT="[Texto]" custT="1"/>
      <dgm:spPr/>
      <dgm:t>
        <a:bodyPr/>
        <a:lstStyle/>
        <a:p>
          <a:pPr algn="just"/>
          <a:r>
            <a:rPr lang="es-ES" sz="1200" b="1" dirty="0" smtClean="0"/>
            <a:t>Financiamiento Corriente:    </a:t>
          </a:r>
          <a:r>
            <a:rPr lang="es-EC" sz="1200" b="0" i="0" dirty="0" smtClean="0"/>
            <a:t>apunta hacia la selección de aquellas fuentes que, combinando adecuadamente la relación riesgo rendimiento adoptada por la empresa en correspondencia con su estrategia de capital de trabajo, proporcione el menor costo financiero total.</a:t>
          </a:r>
          <a:endParaRPr lang="es-ES" sz="1200" b="0" dirty="0"/>
        </a:p>
      </dgm:t>
    </dgm:pt>
    <dgm:pt modelId="{692303AE-C605-4FE8-9478-DCBF107EE0DD}" type="parTrans" cxnId="{2185D270-C3FC-46C3-99DF-D0CE9BE8A694}">
      <dgm:prSet/>
      <dgm:spPr/>
      <dgm:t>
        <a:bodyPr/>
        <a:lstStyle/>
        <a:p>
          <a:endParaRPr lang="es-ES"/>
        </a:p>
      </dgm:t>
    </dgm:pt>
    <dgm:pt modelId="{932BD173-2683-4973-BB41-86FA0CFD13BF}" type="sibTrans" cxnId="{2185D270-C3FC-46C3-99DF-D0CE9BE8A694}">
      <dgm:prSet/>
      <dgm:spPr/>
      <dgm:t>
        <a:bodyPr/>
        <a:lstStyle/>
        <a:p>
          <a:endParaRPr lang="es-ES"/>
        </a:p>
      </dgm:t>
    </dgm:pt>
    <dgm:pt modelId="{60D77B6F-5954-4135-9C04-85099137A633}">
      <dgm:prSet phldrT="[Texto]" custT="1"/>
      <dgm:spPr/>
      <dgm:t>
        <a:bodyPr/>
        <a:lstStyle/>
        <a:p>
          <a:r>
            <a:rPr lang="es-ES" sz="1400" dirty="0" smtClean="0"/>
            <a:t>Estrategias a largo plazo</a:t>
          </a:r>
          <a:endParaRPr lang="es-ES" sz="1400" dirty="0"/>
        </a:p>
      </dgm:t>
    </dgm:pt>
    <dgm:pt modelId="{D43C5C2D-430B-46A2-8AE4-D1D165954440}" type="parTrans" cxnId="{EC603A08-BAD4-4F8A-8B20-0F50A3E023F5}">
      <dgm:prSet/>
      <dgm:spPr/>
      <dgm:t>
        <a:bodyPr/>
        <a:lstStyle/>
        <a:p>
          <a:endParaRPr lang="es-ES"/>
        </a:p>
      </dgm:t>
    </dgm:pt>
    <dgm:pt modelId="{2FB70080-A4F8-4CE2-AA5C-D5ACFCA59C74}" type="sibTrans" cxnId="{EC603A08-BAD4-4F8A-8B20-0F50A3E023F5}">
      <dgm:prSet/>
      <dgm:spPr/>
      <dgm:t>
        <a:bodyPr/>
        <a:lstStyle/>
        <a:p>
          <a:endParaRPr lang="es-ES"/>
        </a:p>
      </dgm:t>
    </dgm:pt>
    <dgm:pt modelId="{A9D13CEA-91BB-4C8A-BC15-7016A2D6348F}">
      <dgm:prSet phldrT="[Texto]" custT="1"/>
      <dgm:spPr/>
      <dgm:t>
        <a:bodyPr/>
        <a:lstStyle/>
        <a:p>
          <a:pPr algn="just"/>
          <a:r>
            <a:rPr lang="es-ES" sz="1200" b="1" dirty="0" smtClean="0"/>
            <a:t>Inversión: </a:t>
          </a:r>
          <a:r>
            <a:rPr lang="es-ES" sz="1200" dirty="0" smtClean="0"/>
            <a:t>Conjunto de procedimientos diseñados para orientar a un inversor en la selección de carteras</a:t>
          </a:r>
          <a:endParaRPr lang="es-ES" sz="1200" dirty="0"/>
        </a:p>
      </dgm:t>
    </dgm:pt>
    <dgm:pt modelId="{BDC13FBE-73E2-4CA6-A19D-EB3461E9652B}" type="parTrans" cxnId="{B9C19AB2-F931-47BB-91B1-47434F75E1A0}">
      <dgm:prSet/>
      <dgm:spPr/>
      <dgm:t>
        <a:bodyPr/>
        <a:lstStyle/>
        <a:p>
          <a:endParaRPr lang="es-ES"/>
        </a:p>
      </dgm:t>
    </dgm:pt>
    <dgm:pt modelId="{33729946-E262-46F7-851E-0A86215ACC8F}" type="sibTrans" cxnId="{B9C19AB2-F931-47BB-91B1-47434F75E1A0}">
      <dgm:prSet/>
      <dgm:spPr/>
      <dgm:t>
        <a:bodyPr/>
        <a:lstStyle/>
        <a:p>
          <a:endParaRPr lang="es-ES"/>
        </a:p>
      </dgm:t>
    </dgm:pt>
    <dgm:pt modelId="{56E827E4-315D-4910-8051-91C3D178A6F8}">
      <dgm:prSet phldrT="[Texto]" custT="1"/>
      <dgm:spPr/>
      <dgm:t>
        <a:bodyPr/>
        <a:lstStyle/>
        <a:p>
          <a:pPr algn="just"/>
          <a:r>
            <a:rPr lang="es-ES" sz="1200" b="1" dirty="0" smtClean="0"/>
            <a:t>Estructura Financiera: </a:t>
          </a:r>
          <a:r>
            <a:rPr lang="es-ES" sz="1200" dirty="0" smtClean="0"/>
            <a:t>El financiamiento permanente de la empresa deberá definirse en correspondencia con el resultado económico que esta sea capaz de lograr.</a:t>
          </a:r>
          <a:endParaRPr lang="es-ES" sz="1200" dirty="0"/>
        </a:p>
      </dgm:t>
    </dgm:pt>
    <dgm:pt modelId="{EB8BF4BF-0C23-4451-AC3D-439962538EFE}" type="parTrans" cxnId="{AA027CE5-D467-4237-878B-559A4A163C49}">
      <dgm:prSet/>
      <dgm:spPr/>
      <dgm:t>
        <a:bodyPr/>
        <a:lstStyle/>
        <a:p>
          <a:endParaRPr lang="es-ES"/>
        </a:p>
      </dgm:t>
    </dgm:pt>
    <dgm:pt modelId="{14D6E515-CD88-4EBF-A688-C6960EACC132}" type="sibTrans" cxnId="{AA027CE5-D467-4237-878B-559A4A163C49}">
      <dgm:prSet/>
      <dgm:spPr/>
      <dgm:t>
        <a:bodyPr/>
        <a:lstStyle/>
        <a:p>
          <a:endParaRPr lang="es-ES"/>
        </a:p>
      </dgm:t>
    </dgm:pt>
    <dgm:pt modelId="{05384DA6-8B49-468C-A0DF-E4572640500D}">
      <dgm:prSet phldrT="[Texto]" custT="1"/>
      <dgm:spPr/>
      <dgm:t>
        <a:bodyPr/>
        <a:lstStyle/>
        <a:p>
          <a:pPr algn="just"/>
          <a:r>
            <a:rPr lang="es-ES" sz="1200" b="1" dirty="0" smtClean="0"/>
            <a:t>Gestión del efectivo: </a:t>
          </a:r>
          <a:r>
            <a:rPr lang="es-ES" sz="1200" dirty="0" smtClean="0"/>
            <a:t>S</a:t>
          </a:r>
          <a:r>
            <a:rPr lang="es-EC" sz="1200" dirty="0" smtClean="0"/>
            <a:t>e encuentra la planificación financiera, específicamente la utilización del presupuesto de caja.</a:t>
          </a:r>
          <a:endParaRPr lang="es-ES" sz="1200" dirty="0"/>
        </a:p>
      </dgm:t>
    </dgm:pt>
    <dgm:pt modelId="{4B2B363C-E520-47CD-9FDA-C097503CCC13}" type="parTrans" cxnId="{CAD99814-33F0-4558-ACF8-4C46ED098000}">
      <dgm:prSet/>
      <dgm:spPr/>
      <dgm:t>
        <a:bodyPr/>
        <a:lstStyle/>
        <a:p>
          <a:endParaRPr lang="es-ES"/>
        </a:p>
      </dgm:t>
    </dgm:pt>
    <dgm:pt modelId="{723028F3-D652-4FE8-B5D7-B5FB6200AEC8}" type="sibTrans" cxnId="{CAD99814-33F0-4558-ACF8-4C46ED098000}">
      <dgm:prSet/>
      <dgm:spPr/>
      <dgm:t>
        <a:bodyPr/>
        <a:lstStyle/>
        <a:p>
          <a:endParaRPr lang="es-ES"/>
        </a:p>
      </dgm:t>
    </dgm:pt>
    <dgm:pt modelId="{913A37A6-6F4D-4EF9-BE98-96806D6CE6DB}">
      <dgm:prSet phldrT="[Texto]" custT="1"/>
      <dgm:spPr/>
      <dgm:t>
        <a:bodyPr/>
        <a:lstStyle/>
        <a:p>
          <a:pPr algn="just"/>
          <a:r>
            <a:rPr lang="es-ES" sz="1200" b="1" dirty="0" smtClean="0"/>
            <a:t>Reparte de Utilidades: </a:t>
          </a:r>
          <a:r>
            <a:rPr lang="es-ES" sz="1200" dirty="0" smtClean="0"/>
            <a:t>Se encuentra directamente relacionada con la estructura financiera , pues esta decisión tiene un impacto inmediato sobre le financiamiento permanente de la empresa.</a:t>
          </a:r>
          <a:endParaRPr lang="es-ES" sz="1200" dirty="0"/>
        </a:p>
      </dgm:t>
    </dgm:pt>
    <dgm:pt modelId="{6E222BAF-0F89-4747-A95E-DBEB286BE3FA}" type="parTrans" cxnId="{09DA313C-D244-4F46-B799-7A4D63873B77}">
      <dgm:prSet/>
      <dgm:spPr/>
      <dgm:t>
        <a:bodyPr/>
        <a:lstStyle/>
        <a:p>
          <a:endParaRPr lang="es-ES"/>
        </a:p>
      </dgm:t>
    </dgm:pt>
    <dgm:pt modelId="{329214B4-765A-4AD6-A327-E9BFFAE1B8C5}" type="sibTrans" cxnId="{09DA313C-D244-4F46-B799-7A4D63873B77}">
      <dgm:prSet/>
      <dgm:spPr/>
      <dgm:t>
        <a:bodyPr/>
        <a:lstStyle/>
        <a:p>
          <a:endParaRPr lang="es-ES"/>
        </a:p>
      </dgm:t>
    </dgm:pt>
    <dgm:pt modelId="{9ADFC9E9-3EA1-48C9-93FF-496EE6A1B98C}" type="pres">
      <dgm:prSet presAssocID="{72922214-CF68-4378-A827-25546BE858A1}" presName="diagram" presStyleCnt="0">
        <dgm:presLayoutVars>
          <dgm:chPref val="1"/>
          <dgm:dir/>
          <dgm:animOne val="branch"/>
          <dgm:animLvl val="lvl"/>
          <dgm:resizeHandles/>
        </dgm:presLayoutVars>
      </dgm:prSet>
      <dgm:spPr/>
      <dgm:t>
        <a:bodyPr/>
        <a:lstStyle/>
        <a:p>
          <a:endParaRPr lang="es-ES"/>
        </a:p>
      </dgm:t>
    </dgm:pt>
    <dgm:pt modelId="{DC49EBC6-DAB9-4336-B767-D7AFC70F7894}" type="pres">
      <dgm:prSet presAssocID="{3B8FE1EE-E9B4-4505-B699-014CF8774ED7}" presName="root" presStyleCnt="0"/>
      <dgm:spPr/>
    </dgm:pt>
    <dgm:pt modelId="{3299AC67-DB94-4790-9CA2-F8321312DB5B}" type="pres">
      <dgm:prSet presAssocID="{3B8FE1EE-E9B4-4505-B699-014CF8774ED7}" presName="rootComposite" presStyleCnt="0"/>
      <dgm:spPr/>
    </dgm:pt>
    <dgm:pt modelId="{C5475804-6D0D-4C05-AA9D-5E2A34ED3E81}" type="pres">
      <dgm:prSet presAssocID="{3B8FE1EE-E9B4-4505-B699-014CF8774ED7}" presName="rootText" presStyleLbl="node1" presStyleIdx="0" presStyleCnt="2"/>
      <dgm:spPr/>
      <dgm:t>
        <a:bodyPr/>
        <a:lstStyle/>
        <a:p>
          <a:endParaRPr lang="es-ES"/>
        </a:p>
      </dgm:t>
    </dgm:pt>
    <dgm:pt modelId="{DD58E6A0-9F15-4D53-9B6D-91FD6F284D56}" type="pres">
      <dgm:prSet presAssocID="{3B8FE1EE-E9B4-4505-B699-014CF8774ED7}" presName="rootConnector" presStyleLbl="node1" presStyleIdx="0" presStyleCnt="2"/>
      <dgm:spPr/>
      <dgm:t>
        <a:bodyPr/>
        <a:lstStyle/>
        <a:p>
          <a:endParaRPr lang="es-ES"/>
        </a:p>
      </dgm:t>
    </dgm:pt>
    <dgm:pt modelId="{FA73E7C5-EEC0-4BC8-80FA-61761E71FA31}" type="pres">
      <dgm:prSet presAssocID="{3B8FE1EE-E9B4-4505-B699-014CF8774ED7}" presName="childShape" presStyleCnt="0"/>
      <dgm:spPr/>
    </dgm:pt>
    <dgm:pt modelId="{6297E9AA-BAD2-4BB3-886A-EFC9F13DA105}" type="pres">
      <dgm:prSet presAssocID="{AB7AFA5D-728B-497E-A391-ADB4666D77C9}" presName="Name13" presStyleLbl="parChTrans1D2" presStyleIdx="0" presStyleCnt="6"/>
      <dgm:spPr/>
      <dgm:t>
        <a:bodyPr/>
        <a:lstStyle/>
        <a:p>
          <a:endParaRPr lang="es-ES"/>
        </a:p>
      </dgm:t>
    </dgm:pt>
    <dgm:pt modelId="{FBB397BC-B3AE-475B-AEF8-D42A0988375C}" type="pres">
      <dgm:prSet presAssocID="{FBA4F12A-D207-4E5E-B84D-4D5237B51E05}" presName="childText" presStyleLbl="bgAcc1" presStyleIdx="0" presStyleCnt="6" custScaleX="212953">
        <dgm:presLayoutVars>
          <dgm:bulletEnabled val="1"/>
        </dgm:presLayoutVars>
      </dgm:prSet>
      <dgm:spPr/>
      <dgm:t>
        <a:bodyPr/>
        <a:lstStyle/>
        <a:p>
          <a:endParaRPr lang="es-ES"/>
        </a:p>
      </dgm:t>
    </dgm:pt>
    <dgm:pt modelId="{F170E051-58AA-4BC8-9F18-868A6B04D498}" type="pres">
      <dgm:prSet presAssocID="{692303AE-C605-4FE8-9478-DCBF107EE0DD}" presName="Name13" presStyleLbl="parChTrans1D2" presStyleIdx="1" presStyleCnt="6"/>
      <dgm:spPr/>
      <dgm:t>
        <a:bodyPr/>
        <a:lstStyle/>
        <a:p>
          <a:endParaRPr lang="es-ES"/>
        </a:p>
      </dgm:t>
    </dgm:pt>
    <dgm:pt modelId="{684E65C8-F47C-4E82-854D-12DF516BF4E4}" type="pres">
      <dgm:prSet presAssocID="{EA5FF055-2178-4528-AA2A-9416893F720E}" presName="childText" presStyleLbl="bgAcc1" presStyleIdx="1" presStyleCnt="6" custScaleX="214598" custScaleY="186248">
        <dgm:presLayoutVars>
          <dgm:bulletEnabled val="1"/>
        </dgm:presLayoutVars>
      </dgm:prSet>
      <dgm:spPr/>
      <dgm:t>
        <a:bodyPr/>
        <a:lstStyle/>
        <a:p>
          <a:endParaRPr lang="es-ES"/>
        </a:p>
      </dgm:t>
    </dgm:pt>
    <dgm:pt modelId="{408E90E6-92A2-42BD-9B26-6A432C2D033B}" type="pres">
      <dgm:prSet presAssocID="{4B2B363C-E520-47CD-9FDA-C097503CCC13}" presName="Name13" presStyleLbl="parChTrans1D2" presStyleIdx="2" presStyleCnt="6"/>
      <dgm:spPr/>
      <dgm:t>
        <a:bodyPr/>
        <a:lstStyle/>
        <a:p>
          <a:endParaRPr lang="es-ES"/>
        </a:p>
      </dgm:t>
    </dgm:pt>
    <dgm:pt modelId="{F5C5181E-8BFF-4111-A78D-8C5AD3092E08}" type="pres">
      <dgm:prSet presAssocID="{05384DA6-8B49-468C-A0DF-E4572640500D}" presName="childText" presStyleLbl="bgAcc1" presStyleIdx="2" presStyleCnt="6" custScaleX="246118">
        <dgm:presLayoutVars>
          <dgm:bulletEnabled val="1"/>
        </dgm:presLayoutVars>
      </dgm:prSet>
      <dgm:spPr/>
      <dgm:t>
        <a:bodyPr/>
        <a:lstStyle/>
        <a:p>
          <a:endParaRPr lang="es-ES"/>
        </a:p>
      </dgm:t>
    </dgm:pt>
    <dgm:pt modelId="{1A447831-0E4B-457B-8271-502587DA191B}" type="pres">
      <dgm:prSet presAssocID="{60D77B6F-5954-4135-9C04-85099137A633}" presName="root" presStyleCnt="0"/>
      <dgm:spPr/>
    </dgm:pt>
    <dgm:pt modelId="{0148B0D7-03AD-4E71-BFF9-70BA47416C26}" type="pres">
      <dgm:prSet presAssocID="{60D77B6F-5954-4135-9C04-85099137A633}" presName="rootComposite" presStyleCnt="0"/>
      <dgm:spPr/>
    </dgm:pt>
    <dgm:pt modelId="{A382ED00-0778-46DA-BD52-A1FD035F7A90}" type="pres">
      <dgm:prSet presAssocID="{60D77B6F-5954-4135-9C04-85099137A633}" presName="rootText" presStyleLbl="node1" presStyleIdx="1" presStyleCnt="2"/>
      <dgm:spPr/>
      <dgm:t>
        <a:bodyPr/>
        <a:lstStyle/>
        <a:p>
          <a:endParaRPr lang="es-ES"/>
        </a:p>
      </dgm:t>
    </dgm:pt>
    <dgm:pt modelId="{AEAD03D8-C8BC-468F-9EA8-CE10F51D9B2B}" type="pres">
      <dgm:prSet presAssocID="{60D77B6F-5954-4135-9C04-85099137A633}" presName="rootConnector" presStyleLbl="node1" presStyleIdx="1" presStyleCnt="2"/>
      <dgm:spPr/>
      <dgm:t>
        <a:bodyPr/>
        <a:lstStyle/>
        <a:p>
          <a:endParaRPr lang="es-ES"/>
        </a:p>
      </dgm:t>
    </dgm:pt>
    <dgm:pt modelId="{895F829C-F8BD-4183-8F21-8648EFF27D16}" type="pres">
      <dgm:prSet presAssocID="{60D77B6F-5954-4135-9C04-85099137A633}" presName="childShape" presStyleCnt="0"/>
      <dgm:spPr/>
    </dgm:pt>
    <dgm:pt modelId="{926B5C21-B15F-48B5-9D40-ECA485363080}" type="pres">
      <dgm:prSet presAssocID="{BDC13FBE-73E2-4CA6-A19D-EB3461E9652B}" presName="Name13" presStyleLbl="parChTrans1D2" presStyleIdx="3" presStyleCnt="6"/>
      <dgm:spPr/>
      <dgm:t>
        <a:bodyPr/>
        <a:lstStyle/>
        <a:p>
          <a:endParaRPr lang="es-ES"/>
        </a:p>
      </dgm:t>
    </dgm:pt>
    <dgm:pt modelId="{EB174564-A29C-46AB-B316-317EE63BCA3E}" type="pres">
      <dgm:prSet presAssocID="{A9D13CEA-91BB-4C8A-BC15-7016A2D6348F}" presName="childText" presStyleLbl="bgAcc1" presStyleIdx="3" presStyleCnt="6" custScaleX="237403">
        <dgm:presLayoutVars>
          <dgm:bulletEnabled val="1"/>
        </dgm:presLayoutVars>
      </dgm:prSet>
      <dgm:spPr/>
      <dgm:t>
        <a:bodyPr/>
        <a:lstStyle/>
        <a:p>
          <a:endParaRPr lang="es-ES"/>
        </a:p>
      </dgm:t>
    </dgm:pt>
    <dgm:pt modelId="{297EFBC0-D87F-4120-ACAE-2ACA00E1B3A5}" type="pres">
      <dgm:prSet presAssocID="{EB8BF4BF-0C23-4451-AC3D-439962538EFE}" presName="Name13" presStyleLbl="parChTrans1D2" presStyleIdx="4" presStyleCnt="6"/>
      <dgm:spPr/>
      <dgm:t>
        <a:bodyPr/>
        <a:lstStyle/>
        <a:p>
          <a:endParaRPr lang="es-ES"/>
        </a:p>
      </dgm:t>
    </dgm:pt>
    <dgm:pt modelId="{659E2C08-0407-481E-9A90-8EA6E29955DE}" type="pres">
      <dgm:prSet presAssocID="{56E827E4-315D-4910-8051-91C3D178A6F8}" presName="childText" presStyleLbl="bgAcc1" presStyleIdx="4" presStyleCnt="6" custScaleX="237403" custScaleY="121293">
        <dgm:presLayoutVars>
          <dgm:bulletEnabled val="1"/>
        </dgm:presLayoutVars>
      </dgm:prSet>
      <dgm:spPr/>
      <dgm:t>
        <a:bodyPr/>
        <a:lstStyle/>
        <a:p>
          <a:endParaRPr lang="es-ES"/>
        </a:p>
      </dgm:t>
    </dgm:pt>
    <dgm:pt modelId="{94942268-06C8-4295-BD69-2C20816BC9B3}" type="pres">
      <dgm:prSet presAssocID="{6E222BAF-0F89-4747-A95E-DBEB286BE3FA}" presName="Name13" presStyleLbl="parChTrans1D2" presStyleIdx="5" presStyleCnt="6"/>
      <dgm:spPr/>
      <dgm:t>
        <a:bodyPr/>
        <a:lstStyle/>
        <a:p>
          <a:endParaRPr lang="es-ES"/>
        </a:p>
      </dgm:t>
    </dgm:pt>
    <dgm:pt modelId="{D07451F8-45BD-4006-974F-693C17975302}" type="pres">
      <dgm:prSet presAssocID="{913A37A6-6F4D-4EF9-BE98-96806D6CE6DB}" presName="childText" presStyleLbl="bgAcc1" presStyleIdx="5" presStyleCnt="6" custScaleX="239373" custScaleY="133018">
        <dgm:presLayoutVars>
          <dgm:bulletEnabled val="1"/>
        </dgm:presLayoutVars>
      </dgm:prSet>
      <dgm:spPr/>
      <dgm:t>
        <a:bodyPr/>
        <a:lstStyle/>
        <a:p>
          <a:endParaRPr lang="es-ES"/>
        </a:p>
      </dgm:t>
    </dgm:pt>
  </dgm:ptLst>
  <dgm:cxnLst>
    <dgm:cxn modelId="{D31DBB0D-CA0D-41A8-9B54-3D44850EFDA7}" type="presOf" srcId="{EA5FF055-2178-4528-AA2A-9416893F720E}" destId="{684E65C8-F47C-4E82-854D-12DF516BF4E4}" srcOrd="0" destOrd="0" presId="urn:microsoft.com/office/officeart/2005/8/layout/hierarchy3"/>
    <dgm:cxn modelId="{B9C19AB2-F931-47BB-91B1-47434F75E1A0}" srcId="{60D77B6F-5954-4135-9C04-85099137A633}" destId="{A9D13CEA-91BB-4C8A-BC15-7016A2D6348F}" srcOrd="0" destOrd="0" parTransId="{BDC13FBE-73E2-4CA6-A19D-EB3461E9652B}" sibTransId="{33729946-E262-46F7-851E-0A86215ACC8F}"/>
    <dgm:cxn modelId="{B178978B-F88D-493E-9D47-CB9FD8E627F3}" type="presOf" srcId="{3B8FE1EE-E9B4-4505-B699-014CF8774ED7}" destId="{DD58E6A0-9F15-4D53-9B6D-91FD6F284D56}" srcOrd="1" destOrd="0" presId="urn:microsoft.com/office/officeart/2005/8/layout/hierarchy3"/>
    <dgm:cxn modelId="{EC603A08-BAD4-4F8A-8B20-0F50A3E023F5}" srcId="{72922214-CF68-4378-A827-25546BE858A1}" destId="{60D77B6F-5954-4135-9C04-85099137A633}" srcOrd="1" destOrd="0" parTransId="{D43C5C2D-430B-46A2-8AE4-D1D165954440}" sibTransId="{2FB70080-A4F8-4CE2-AA5C-D5ACFCA59C74}"/>
    <dgm:cxn modelId="{09DA313C-D244-4F46-B799-7A4D63873B77}" srcId="{60D77B6F-5954-4135-9C04-85099137A633}" destId="{913A37A6-6F4D-4EF9-BE98-96806D6CE6DB}" srcOrd="2" destOrd="0" parTransId="{6E222BAF-0F89-4747-A95E-DBEB286BE3FA}" sibTransId="{329214B4-765A-4AD6-A327-E9BFFAE1B8C5}"/>
    <dgm:cxn modelId="{39FA525F-9421-459B-B35E-A1B64E617D4F}" type="presOf" srcId="{EB8BF4BF-0C23-4451-AC3D-439962538EFE}" destId="{297EFBC0-D87F-4120-ACAE-2ACA00E1B3A5}" srcOrd="0" destOrd="0" presId="urn:microsoft.com/office/officeart/2005/8/layout/hierarchy3"/>
    <dgm:cxn modelId="{852A4BED-D61B-4A16-A04E-B1DA817A86CB}" type="presOf" srcId="{6E222BAF-0F89-4747-A95E-DBEB286BE3FA}" destId="{94942268-06C8-4295-BD69-2C20816BC9B3}" srcOrd="0" destOrd="0" presId="urn:microsoft.com/office/officeart/2005/8/layout/hierarchy3"/>
    <dgm:cxn modelId="{D1A2B5D5-EE27-45F9-A714-E9CC376C8557}" type="presOf" srcId="{56E827E4-315D-4910-8051-91C3D178A6F8}" destId="{659E2C08-0407-481E-9A90-8EA6E29955DE}" srcOrd="0" destOrd="0" presId="urn:microsoft.com/office/officeart/2005/8/layout/hierarchy3"/>
    <dgm:cxn modelId="{23AE265A-1017-4ED5-9DDF-57A24CBA2058}" type="presOf" srcId="{BDC13FBE-73E2-4CA6-A19D-EB3461E9652B}" destId="{926B5C21-B15F-48B5-9D40-ECA485363080}" srcOrd="0" destOrd="0" presId="urn:microsoft.com/office/officeart/2005/8/layout/hierarchy3"/>
    <dgm:cxn modelId="{AA027CE5-D467-4237-878B-559A4A163C49}" srcId="{60D77B6F-5954-4135-9C04-85099137A633}" destId="{56E827E4-315D-4910-8051-91C3D178A6F8}" srcOrd="1" destOrd="0" parTransId="{EB8BF4BF-0C23-4451-AC3D-439962538EFE}" sibTransId="{14D6E515-CD88-4EBF-A688-C6960EACC132}"/>
    <dgm:cxn modelId="{59279C67-4BDF-420A-AFC6-A5CB1213E030}" type="presOf" srcId="{A9D13CEA-91BB-4C8A-BC15-7016A2D6348F}" destId="{EB174564-A29C-46AB-B316-317EE63BCA3E}" srcOrd="0" destOrd="0" presId="urn:microsoft.com/office/officeart/2005/8/layout/hierarchy3"/>
    <dgm:cxn modelId="{EDA362F4-ABE0-4BE1-84DF-4A456299C40A}" type="presOf" srcId="{05384DA6-8B49-468C-A0DF-E4572640500D}" destId="{F5C5181E-8BFF-4111-A78D-8C5AD3092E08}" srcOrd="0" destOrd="0" presId="urn:microsoft.com/office/officeart/2005/8/layout/hierarchy3"/>
    <dgm:cxn modelId="{F2A6021D-0C6A-4097-9A2A-CB58611ED9F0}" type="presOf" srcId="{60D77B6F-5954-4135-9C04-85099137A633}" destId="{A382ED00-0778-46DA-BD52-A1FD035F7A90}" srcOrd="0" destOrd="0" presId="urn:microsoft.com/office/officeart/2005/8/layout/hierarchy3"/>
    <dgm:cxn modelId="{2185D270-C3FC-46C3-99DF-D0CE9BE8A694}" srcId="{3B8FE1EE-E9B4-4505-B699-014CF8774ED7}" destId="{EA5FF055-2178-4528-AA2A-9416893F720E}" srcOrd="1" destOrd="0" parTransId="{692303AE-C605-4FE8-9478-DCBF107EE0DD}" sibTransId="{932BD173-2683-4973-BB41-86FA0CFD13BF}"/>
    <dgm:cxn modelId="{DCA2B6B7-87AA-48BB-A728-23712D410B0B}" type="presOf" srcId="{72922214-CF68-4378-A827-25546BE858A1}" destId="{9ADFC9E9-3EA1-48C9-93FF-496EE6A1B98C}" srcOrd="0" destOrd="0" presId="urn:microsoft.com/office/officeart/2005/8/layout/hierarchy3"/>
    <dgm:cxn modelId="{6F1E6513-BD0C-4A4A-8244-1F60D7B877BA}" type="presOf" srcId="{4B2B363C-E520-47CD-9FDA-C097503CCC13}" destId="{408E90E6-92A2-42BD-9B26-6A432C2D033B}" srcOrd="0" destOrd="0" presId="urn:microsoft.com/office/officeart/2005/8/layout/hierarchy3"/>
    <dgm:cxn modelId="{CF77732D-1B47-4117-86F8-6110A30B552E}" srcId="{3B8FE1EE-E9B4-4505-B699-014CF8774ED7}" destId="{FBA4F12A-D207-4E5E-B84D-4D5237B51E05}" srcOrd="0" destOrd="0" parTransId="{AB7AFA5D-728B-497E-A391-ADB4666D77C9}" sibTransId="{786C4981-3F6F-4E36-AD02-F7122713FCA1}"/>
    <dgm:cxn modelId="{6712A883-15A0-4B59-8BAC-B6B9EA89063E}" type="presOf" srcId="{AB7AFA5D-728B-497E-A391-ADB4666D77C9}" destId="{6297E9AA-BAD2-4BB3-886A-EFC9F13DA105}" srcOrd="0" destOrd="0" presId="urn:microsoft.com/office/officeart/2005/8/layout/hierarchy3"/>
    <dgm:cxn modelId="{A5645310-4AB2-4646-81BF-D36AF2EAAF90}" type="presOf" srcId="{3B8FE1EE-E9B4-4505-B699-014CF8774ED7}" destId="{C5475804-6D0D-4C05-AA9D-5E2A34ED3E81}" srcOrd="0" destOrd="0" presId="urn:microsoft.com/office/officeart/2005/8/layout/hierarchy3"/>
    <dgm:cxn modelId="{CAD99814-33F0-4558-ACF8-4C46ED098000}" srcId="{3B8FE1EE-E9B4-4505-B699-014CF8774ED7}" destId="{05384DA6-8B49-468C-A0DF-E4572640500D}" srcOrd="2" destOrd="0" parTransId="{4B2B363C-E520-47CD-9FDA-C097503CCC13}" sibTransId="{723028F3-D652-4FE8-B5D7-B5FB6200AEC8}"/>
    <dgm:cxn modelId="{A6DA03D4-74DA-46EC-8E48-DC4A9A8A8E0C}" type="presOf" srcId="{FBA4F12A-D207-4E5E-B84D-4D5237B51E05}" destId="{FBB397BC-B3AE-475B-AEF8-D42A0988375C}" srcOrd="0" destOrd="0" presId="urn:microsoft.com/office/officeart/2005/8/layout/hierarchy3"/>
    <dgm:cxn modelId="{83F097D8-D2E3-4CA9-B02D-66DC4B22F9ED}" srcId="{72922214-CF68-4378-A827-25546BE858A1}" destId="{3B8FE1EE-E9B4-4505-B699-014CF8774ED7}" srcOrd="0" destOrd="0" parTransId="{6FD4C87A-B022-48B3-B679-D13483C54EE1}" sibTransId="{84011DBA-C15C-4E0F-BE59-AD17704EE5E8}"/>
    <dgm:cxn modelId="{AD7100B6-723E-4FC0-8356-9C3A979F9228}" type="presOf" srcId="{913A37A6-6F4D-4EF9-BE98-96806D6CE6DB}" destId="{D07451F8-45BD-4006-974F-693C17975302}" srcOrd="0" destOrd="0" presId="urn:microsoft.com/office/officeart/2005/8/layout/hierarchy3"/>
    <dgm:cxn modelId="{852C9896-0D71-40E5-B392-8C6D6A8F601A}" type="presOf" srcId="{692303AE-C605-4FE8-9478-DCBF107EE0DD}" destId="{F170E051-58AA-4BC8-9F18-868A6B04D498}" srcOrd="0" destOrd="0" presId="urn:microsoft.com/office/officeart/2005/8/layout/hierarchy3"/>
    <dgm:cxn modelId="{CCCB9560-3588-4173-91A5-6E82F4C1FA74}" type="presOf" srcId="{60D77B6F-5954-4135-9C04-85099137A633}" destId="{AEAD03D8-C8BC-468F-9EA8-CE10F51D9B2B}" srcOrd="1" destOrd="0" presId="urn:microsoft.com/office/officeart/2005/8/layout/hierarchy3"/>
    <dgm:cxn modelId="{DDB3717C-0AE4-412A-85CB-F9F803CD177A}" type="presParOf" srcId="{9ADFC9E9-3EA1-48C9-93FF-496EE6A1B98C}" destId="{DC49EBC6-DAB9-4336-B767-D7AFC70F7894}" srcOrd="0" destOrd="0" presId="urn:microsoft.com/office/officeart/2005/8/layout/hierarchy3"/>
    <dgm:cxn modelId="{03D784B2-E8CD-4389-BE1E-8679944EB7C6}" type="presParOf" srcId="{DC49EBC6-DAB9-4336-B767-D7AFC70F7894}" destId="{3299AC67-DB94-4790-9CA2-F8321312DB5B}" srcOrd="0" destOrd="0" presId="urn:microsoft.com/office/officeart/2005/8/layout/hierarchy3"/>
    <dgm:cxn modelId="{E3B13D19-05CE-4907-A663-3DC1A8F5AFF5}" type="presParOf" srcId="{3299AC67-DB94-4790-9CA2-F8321312DB5B}" destId="{C5475804-6D0D-4C05-AA9D-5E2A34ED3E81}" srcOrd="0" destOrd="0" presId="urn:microsoft.com/office/officeart/2005/8/layout/hierarchy3"/>
    <dgm:cxn modelId="{8AEAA49D-93F6-462B-8D39-2531ADAE9B19}" type="presParOf" srcId="{3299AC67-DB94-4790-9CA2-F8321312DB5B}" destId="{DD58E6A0-9F15-4D53-9B6D-91FD6F284D56}" srcOrd="1" destOrd="0" presId="urn:microsoft.com/office/officeart/2005/8/layout/hierarchy3"/>
    <dgm:cxn modelId="{2F603C08-154C-4D36-966A-590418717BA7}" type="presParOf" srcId="{DC49EBC6-DAB9-4336-B767-D7AFC70F7894}" destId="{FA73E7C5-EEC0-4BC8-80FA-61761E71FA31}" srcOrd="1" destOrd="0" presId="urn:microsoft.com/office/officeart/2005/8/layout/hierarchy3"/>
    <dgm:cxn modelId="{A801B6A4-7F8C-4C98-B2A7-C504C9E36496}" type="presParOf" srcId="{FA73E7C5-EEC0-4BC8-80FA-61761E71FA31}" destId="{6297E9AA-BAD2-4BB3-886A-EFC9F13DA105}" srcOrd="0" destOrd="0" presId="urn:microsoft.com/office/officeart/2005/8/layout/hierarchy3"/>
    <dgm:cxn modelId="{F34C08E4-6ADC-422C-9333-F724CB75257A}" type="presParOf" srcId="{FA73E7C5-EEC0-4BC8-80FA-61761E71FA31}" destId="{FBB397BC-B3AE-475B-AEF8-D42A0988375C}" srcOrd="1" destOrd="0" presId="urn:microsoft.com/office/officeart/2005/8/layout/hierarchy3"/>
    <dgm:cxn modelId="{A6057DF4-4869-4F4E-9362-872B8BA920BC}" type="presParOf" srcId="{FA73E7C5-EEC0-4BC8-80FA-61761E71FA31}" destId="{F170E051-58AA-4BC8-9F18-868A6B04D498}" srcOrd="2" destOrd="0" presId="urn:microsoft.com/office/officeart/2005/8/layout/hierarchy3"/>
    <dgm:cxn modelId="{AE61622F-DEB5-4B08-AC50-A13F93135868}" type="presParOf" srcId="{FA73E7C5-EEC0-4BC8-80FA-61761E71FA31}" destId="{684E65C8-F47C-4E82-854D-12DF516BF4E4}" srcOrd="3" destOrd="0" presId="urn:microsoft.com/office/officeart/2005/8/layout/hierarchy3"/>
    <dgm:cxn modelId="{184C8630-EEF3-441D-8ED9-FBA32A6EA47E}" type="presParOf" srcId="{FA73E7C5-EEC0-4BC8-80FA-61761E71FA31}" destId="{408E90E6-92A2-42BD-9B26-6A432C2D033B}" srcOrd="4" destOrd="0" presId="urn:microsoft.com/office/officeart/2005/8/layout/hierarchy3"/>
    <dgm:cxn modelId="{5394FA12-A924-448F-802D-495529D23302}" type="presParOf" srcId="{FA73E7C5-EEC0-4BC8-80FA-61761E71FA31}" destId="{F5C5181E-8BFF-4111-A78D-8C5AD3092E08}" srcOrd="5" destOrd="0" presId="urn:microsoft.com/office/officeart/2005/8/layout/hierarchy3"/>
    <dgm:cxn modelId="{2C011FCC-2F9A-4AA2-9842-FF0D38B60FBD}" type="presParOf" srcId="{9ADFC9E9-3EA1-48C9-93FF-496EE6A1B98C}" destId="{1A447831-0E4B-457B-8271-502587DA191B}" srcOrd="1" destOrd="0" presId="urn:microsoft.com/office/officeart/2005/8/layout/hierarchy3"/>
    <dgm:cxn modelId="{5B8874EC-504B-484C-8E91-7C1E75740B27}" type="presParOf" srcId="{1A447831-0E4B-457B-8271-502587DA191B}" destId="{0148B0D7-03AD-4E71-BFF9-70BA47416C26}" srcOrd="0" destOrd="0" presId="urn:microsoft.com/office/officeart/2005/8/layout/hierarchy3"/>
    <dgm:cxn modelId="{312B5FE0-D096-4235-ADC5-2302D3972B35}" type="presParOf" srcId="{0148B0D7-03AD-4E71-BFF9-70BA47416C26}" destId="{A382ED00-0778-46DA-BD52-A1FD035F7A90}" srcOrd="0" destOrd="0" presId="urn:microsoft.com/office/officeart/2005/8/layout/hierarchy3"/>
    <dgm:cxn modelId="{4BDF194B-44A8-480B-B706-3CA2FFAA13B1}" type="presParOf" srcId="{0148B0D7-03AD-4E71-BFF9-70BA47416C26}" destId="{AEAD03D8-C8BC-468F-9EA8-CE10F51D9B2B}" srcOrd="1" destOrd="0" presId="urn:microsoft.com/office/officeart/2005/8/layout/hierarchy3"/>
    <dgm:cxn modelId="{DFEF58B4-0A29-453F-9DA2-790943F49810}" type="presParOf" srcId="{1A447831-0E4B-457B-8271-502587DA191B}" destId="{895F829C-F8BD-4183-8F21-8648EFF27D16}" srcOrd="1" destOrd="0" presId="urn:microsoft.com/office/officeart/2005/8/layout/hierarchy3"/>
    <dgm:cxn modelId="{AFB6D211-D7FB-44B8-B91C-ECC2431C15EA}" type="presParOf" srcId="{895F829C-F8BD-4183-8F21-8648EFF27D16}" destId="{926B5C21-B15F-48B5-9D40-ECA485363080}" srcOrd="0" destOrd="0" presId="urn:microsoft.com/office/officeart/2005/8/layout/hierarchy3"/>
    <dgm:cxn modelId="{AB497AEE-0E4D-40EE-98F6-E6FFC8BC8199}" type="presParOf" srcId="{895F829C-F8BD-4183-8F21-8648EFF27D16}" destId="{EB174564-A29C-46AB-B316-317EE63BCA3E}" srcOrd="1" destOrd="0" presId="urn:microsoft.com/office/officeart/2005/8/layout/hierarchy3"/>
    <dgm:cxn modelId="{A7A8D0D7-7E04-4E63-8434-DE96CDFCE668}" type="presParOf" srcId="{895F829C-F8BD-4183-8F21-8648EFF27D16}" destId="{297EFBC0-D87F-4120-ACAE-2ACA00E1B3A5}" srcOrd="2" destOrd="0" presId="urn:microsoft.com/office/officeart/2005/8/layout/hierarchy3"/>
    <dgm:cxn modelId="{D35AEE1A-045E-48E1-B4DB-5D92646799E8}" type="presParOf" srcId="{895F829C-F8BD-4183-8F21-8648EFF27D16}" destId="{659E2C08-0407-481E-9A90-8EA6E29955DE}" srcOrd="3" destOrd="0" presId="urn:microsoft.com/office/officeart/2005/8/layout/hierarchy3"/>
    <dgm:cxn modelId="{E446F90A-38E4-4935-921A-9ABDADB80A2A}" type="presParOf" srcId="{895F829C-F8BD-4183-8F21-8648EFF27D16}" destId="{94942268-06C8-4295-BD69-2C20816BC9B3}" srcOrd="4" destOrd="0" presId="urn:microsoft.com/office/officeart/2005/8/layout/hierarchy3"/>
    <dgm:cxn modelId="{9211A8EB-A3D1-4750-B9BB-28A76D324BCB}" type="presParOf" srcId="{895F829C-F8BD-4183-8F21-8648EFF27D16}" destId="{D07451F8-45BD-4006-974F-693C17975302}"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2D5ABA-0946-443A-B418-536AE82892D9}" type="doc">
      <dgm:prSet loTypeId="urn:microsoft.com/office/officeart/2005/8/layout/bProcess4" loCatId="process" qsTypeId="urn:microsoft.com/office/officeart/2005/8/quickstyle/simple3" qsCatId="simple" csTypeId="urn:microsoft.com/office/officeart/2005/8/colors/colorful2" csCatId="colorful" phldr="1"/>
      <dgm:spPr/>
      <dgm:t>
        <a:bodyPr/>
        <a:lstStyle/>
        <a:p>
          <a:endParaRPr lang="es-ES"/>
        </a:p>
      </dgm:t>
    </dgm:pt>
    <dgm:pt modelId="{03FCF1D4-85C2-4996-8F58-5C7AB503BAA7}">
      <dgm:prSet phldrT="[Texto]" custT="1"/>
      <dgm:spPr/>
      <dgm:t>
        <a:bodyPr/>
        <a:lstStyle/>
        <a:p>
          <a:r>
            <a:rPr lang="es-ES" sz="2000">
              <a:latin typeface="Times New Roman" panose="02020603050405020304" pitchFamily="18" charset="0"/>
              <a:cs typeface="Times New Roman" panose="02020603050405020304" pitchFamily="18" charset="0"/>
            </a:rPr>
            <a:t>Objeto de Estudio</a:t>
          </a:r>
          <a:endParaRPr lang="es-ES" sz="2000" dirty="0">
            <a:latin typeface="Times New Roman" panose="02020603050405020304" pitchFamily="18" charset="0"/>
            <a:cs typeface="Times New Roman" panose="02020603050405020304" pitchFamily="18" charset="0"/>
          </a:endParaRPr>
        </a:p>
      </dgm:t>
    </dgm:pt>
    <dgm:pt modelId="{BD42D92A-4166-4C91-968A-15B1A572A432}" type="parTrans" cxnId="{4871FE91-D572-4BC9-A540-3B9486DEFF67}">
      <dgm:prSet/>
      <dgm:spPr/>
      <dgm:t>
        <a:bodyPr/>
        <a:lstStyle/>
        <a:p>
          <a:endParaRPr lang="es-ES" sz="2400">
            <a:solidFill>
              <a:schemeClr val="tx2"/>
            </a:solidFill>
            <a:latin typeface="Times New Roman" panose="02020603050405020304" pitchFamily="18" charset="0"/>
            <a:cs typeface="Times New Roman" panose="02020603050405020304" pitchFamily="18" charset="0"/>
          </a:endParaRPr>
        </a:p>
      </dgm:t>
    </dgm:pt>
    <dgm:pt modelId="{B78966CA-EC93-414B-A9A1-528B0671860E}" type="sibTrans" cxnId="{4871FE91-D572-4BC9-A540-3B9486DEFF67}">
      <dgm:prSet/>
      <dgm:spPr/>
      <dgm:t>
        <a:bodyPr/>
        <a:lstStyle/>
        <a:p>
          <a:endParaRPr lang="es-ES" sz="2400">
            <a:solidFill>
              <a:schemeClr val="tx2"/>
            </a:solidFill>
            <a:latin typeface="Times New Roman" panose="02020603050405020304" pitchFamily="18" charset="0"/>
            <a:cs typeface="Times New Roman" panose="02020603050405020304" pitchFamily="18" charset="0"/>
          </a:endParaRPr>
        </a:p>
      </dgm:t>
    </dgm:pt>
    <dgm:pt modelId="{671B5722-CE84-47BE-B08C-40FBC7F09483}">
      <dgm:prSet phldrT="[Texto]" custT="1"/>
      <dgm:spPr/>
      <dgm:t>
        <a:bodyPr/>
        <a:lstStyle/>
        <a:p>
          <a:r>
            <a:rPr lang="es-ES" sz="2000">
              <a:latin typeface="Times New Roman" panose="02020603050405020304" pitchFamily="18" charset="0"/>
              <a:cs typeface="Times New Roman" panose="02020603050405020304" pitchFamily="18" charset="0"/>
            </a:rPr>
            <a:t>Enfoque de la Investigación.</a:t>
          </a:r>
          <a:endParaRPr lang="es-ES" sz="2000" dirty="0">
            <a:latin typeface="Times New Roman" panose="02020603050405020304" pitchFamily="18" charset="0"/>
            <a:cs typeface="Times New Roman" panose="02020603050405020304" pitchFamily="18" charset="0"/>
          </a:endParaRPr>
        </a:p>
      </dgm:t>
    </dgm:pt>
    <dgm:pt modelId="{D11E306A-7398-4249-9EC2-14A117EE835C}" type="parTrans" cxnId="{8784FC50-E8A4-4CDE-BD6E-08C4670E3141}">
      <dgm:prSet/>
      <dgm:spPr/>
      <dgm:t>
        <a:bodyPr/>
        <a:lstStyle/>
        <a:p>
          <a:endParaRPr lang="es-ES" sz="2400">
            <a:solidFill>
              <a:schemeClr val="tx2"/>
            </a:solidFill>
            <a:latin typeface="Times New Roman" panose="02020603050405020304" pitchFamily="18" charset="0"/>
            <a:cs typeface="Times New Roman" panose="02020603050405020304" pitchFamily="18" charset="0"/>
          </a:endParaRPr>
        </a:p>
      </dgm:t>
    </dgm:pt>
    <dgm:pt modelId="{21F15380-5EB8-4093-876A-6DAA83058820}" type="sibTrans" cxnId="{8784FC50-E8A4-4CDE-BD6E-08C4670E3141}">
      <dgm:prSet/>
      <dgm:spPr/>
      <dgm:t>
        <a:bodyPr/>
        <a:lstStyle/>
        <a:p>
          <a:endParaRPr lang="es-ES" sz="2400">
            <a:solidFill>
              <a:schemeClr val="tx2"/>
            </a:solidFill>
            <a:latin typeface="Times New Roman" panose="02020603050405020304" pitchFamily="18" charset="0"/>
            <a:cs typeface="Times New Roman" panose="02020603050405020304" pitchFamily="18" charset="0"/>
          </a:endParaRPr>
        </a:p>
      </dgm:t>
    </dgm:pt>
    <dgm:pt modelId="{985A7FF2-7615-4347-BF17-ACC2FEE0D005}">
      <dgm:prSet phldrT="[Texto]" custT="1"/>
      <dgm:spPr/>
      <dgm:t>
        <a:bodyPr/>
        <a:lstStyle/>
        <a:p>
          <a:r>
            <a:rPr lang="es-ES" sz="2000">
              <a:latin typeface="Times New Roman" panose="02020603050405020304" pitchFamily="18" charset="0"/>
              <a:cs typeface="Times New Roman" panose="02020603050405020304" pitchFamily="18" charset="0"/>
            </a:rPr>
            <a:t>Tipología de Investigación</a:t>
          </a:r>
          <a:endParaRPr lang="es-ES" sz="2000" dirty="0">
            <a:latin typeface="Times New Roman" panose="02020603050405020304" pitchFamily="18" charset="0"/>
            <a:cs typeface="Times New Roman" panose="02020603050405020304" pitchFamily="18" charset="0"/>
          </a:endParaRPr>
        </a:p>
      </dgm:t>
    </dgm:pt>
    <dgm:pt modelId="{39B5548C-AC1F-4DB2-822D-4336B96201F4}" type="parTrans" cxnId="{47577EB2-8481-4D65-AE35-00F1ED03D456}">
      <dgm:prSet/>
      <dgm:spPr/>
      <dgm:t>
        <a:bodyPr/>
        <a:lstStyle/>
        <a:p>
          <a:endParaRPr lang="es-ES" sz="2400">
            <a:solidFill>
              <a:schemeClr val="tx2"/>
            </a:solidFill>
            <a:latin typeface="Times New Roman" panose="02020603050405020304" pitchFamily="18" charset="0"/>
            <a:cs typeface="Times New Roman" panose="02020603050405020304" pitchFamily="18" charset="0"/>
          </a:endParaRPr>
        </a:p>
      </dgm:t>
    </dgm:pt>
    <dgm:pt modelId="{128772F6-D3CB-4E40-8B92-3EB6F65A98F2}" type="sibTrans" cxnId="{47577EB2-8481-4D65-AE35-00F1ED03D456}">
      <dgm:prSet/>
      <dgm:spPr/>
      <dgm:t>
        <a:bodyPr/>
        <a:lstStyle/>
        <a:p>
          <a:endParaRPr lang="es-ES" sz="2400">
            <a:solidFill>
              <a:schemeClr val="tx2"/>
            </a:solidFill>
            <a:latin typeface="Times New Roman" panose="02020603050405020304" pitchFamily="18" charset="0"/>
            <a:cs typeface="Times New Roman" panose="02020603050405020304" pitchFamily="18" charset="0"/>
          </a:endParaRPr>
        </a:p>
      </dgm:t>
    </dgm:pt>
    <dgm:pt modelId="{DFB3AE30-7CF1-4A8A-95AB-44BE6421E0A4}">
      <dgm:prSet phldrT="[Texto]" custT="1"/>
      <dgm:spPr/>
      <dgm:t>
        <a:bodyPr/>
        <a:lstStyle/>
        <a:p>
          <a:r>
            <a:rPr lang="es-ES" sz="2000">
              <a:latin typeface="Times New Roman" panose="02020603050405020304" pitchFamily="18" charset="0"/>
              <a:cs typeface="Times New Roman" panose="02020603050405020304" pitchFamily="18" charset="0"/>
            </a:rPr>
            <a:t>Control de variables No Experimental.</a:t>
          </a:r>
          <a:endParaRPr lang="es-ES" sz="2000" dirty="0">
            <a:latin typeface="Times New Roman" panose="02020603050405020304" pitchFamily="18" charset="0"/>
            <a:cs typeface="Times New Roman" panose="02020603050405020304" pitchFamily="18" charset="0"/>
          </a:endParaRPr>
        </a:p>
      </dgm:t>
    </dgm:pt>
    <dgm:pt modelId="{856B1957-5499-4F78-86B9-EBD1E8F024F0}" type="parTrans" cxnId="{5A7AA947-52C3-49F8-BDA3-4FE5CD65EC04}">
      <dgm:prSet/>
      <dgm:spPr/>
      <dgm:t>
        <a:bodyPr/>
        <a:lstStyle/>
        <a:p>
          <a:endParaRPr lang="es-ES" sz="2400">
            <a:solidFill>
              <a:schemeClr val="tx2"/>
            </a:solidFill>
            <a:latin typeface="Times New Roman" panose="02020603050405020304" pitchFamily="18" charset="0"/>
            <a:cs typeface="Times New Roman" panose="02020603050405020304" pitchFamily="18" charset="0"/>
          </a:endParaRPr>
        </a:p>
      </dgm:t>
    </dgm:pt>
    <dgm:pt modelId="{0088C410-FC64-4E5B-863B-B655701D8022}" type="sibTrans" cxnId="{5A7AA947-52C3-49F8-BDA3-4FE5CD65EC04}">
      <dgm:prSet/>
      <dgm:spPr/>
      <dgm:t>
        <a:bodyPr/>
        <a:lstStyle/>
        <a:p>
          <a:endParaRPr lang="es-ES" sz="2400">
            <a:solidFill>
              <a:schemeClr val="tx2"/>
            </a:solidFill>
            <a:latin typeface="Times New Roman" panose="02020603050405020304" pitchFamily="18" charset="0"/>
            <a:cs typeface="Times New Roman" panose="02020603050405020304" pitchFamily="18" charset="0"/>
          </a:endParaRPr>
        </a:p>
      </dgm:t>
    </dgm:pt>
    <dgm:pt modelId="{F4FDAD20-8FF7-47DB-8F9C-F6AAB2A7069F}" type="pres">
      <dgm:prSet presAssocID="{872D5ABA-0946-443A-B418-536AE82892D9}" presName="Name0" presStyleCnt="0">
        <dgm:presLayoutVars>
          <dgm:dir/>
          <dgm:resizeHandles/>
        </dgm:presLayoutVars>
      </dgm:prSet>
      <dgm:spPr/>
      <dgm:t>
        <a:bodyPr/>
        <a:lstStyle/>
        <a:p>
          <a:endParaRPr lang="es-ES"/>
        </a:p>
      </dgm:t>
    </dgm:pt>
    <dgm:pt modelId="{683AF21F-6546-436B-9210-A273AB5943A3}" type="pres">
      <dgm:prSet presAssocID="{03FCF1D4-85C2-4996-8F58-5C7AB503BAA7}" presName="compNode" presStyleCnt="0"/>
      <dgm:spPr/>
      <dgm:t>
        <a:bodyPr/>
        <a:lstStyle/>
        <a:p>
          <a:endParaRPr lang="es-ES"/>
        </a:p>
      </dgm:t>
    </dgm:pt>
    <dgm:pt modelId="{7C655871-AF0C-4991-93E1-E3C35566F987}" type="pres">
      <dgm:prSet presAssocID="{03FCF1D4-85C2-4996-8F58-5C7AB503BAA7}" presName="dummyConnPt" presStyleCnt="0"/>
      <dgm:spPr/>
      <dgm:t>
        <a:bodyPr/>
        <a:lstStyle/>
        <a:p>
          <a:endParaRPr lang="es-ES"/>
        </a:p>
      </dgm:t>
    </dgm:pt>
    <dgm:pt modelId="{AB855888-98FF-42C3-AE8D-1F4528AF2597}" type="pres">
      <dgm:prSet presAssocID="{03FCF1D4-85C2-4996-8F58-5C7AB503BAA7}" presName="node" presStyleLbl="node1" presStyleIdx="0" presStyleCnt="4" custScaleX="47195" custScaleY="83296" custLinFactNeighborX="-49704" custLinFactNeighborY="2395">
        <dgm:presLayoutVars>
          <dgm:bulletEnabled val="1"/>
        </dgm:presLayoutVars>
      </dgm:prSet>
      <dgm:spPr/>
      <dgm:t>
        <a:bodyPr/>
        <a:lstStyle/>
        <a:p>
          <a:endParaRPr lang="es-ES"/>
        </a:p>
      </dgm:t>
    </dgm:pt>
    <dgm:pt modelId="{768F6E88-FD25-4865-B220-75949945ADE4}" type="pres">
      <dgm:prSet presAssocID="{B78966CA-EC93-414B-A9A1-528B0671860E}" presName="sibTrans" presStyleLbl="bgSibTrans2D1" presStyleIdx="0" presStyleCnt="3"/>
      <dgm:spPr/>
      <dgm:t>
        <a:bodyPr/>
        <a:lstStyle/>
        <a:p>
          <a:endParaRPr lang="es-ES"/>
        </a:p>
      </dgm:t>
    </dgm:pt>
    <dgm:pt modelId="{0126FAB9-2ACE-453D-8FA0-DBB67A0E5EE5}" type="pres">
      <dgm:prSet presAssocID="{671B5722-CE84-47BE-B08C-40FBC7F09483}" presName="compNode" presStyleCnt="0"/>
      <dgm:spPr/>
      <dgm:t>
        <a:bodyPr/>
        <a:lstStyle/>
        <a:p>
          <a:endParaRPr lang="es-ES"/>
        </a:p>
      </dgm:t>
    </dgm:pt>
    <dgm:pt modelId="{EDCF50A8-4D80-419A-B283-5E2D5EAADD5E}" type="pres">
      <dgm:prSet presAssocID="{671B5722-CE84-47BE-B08C-40FBC7F09483}" presName="dummyConnPt" presStyleCnt="0"/>
      <dgm:spPr/>
      <dgm:t>
        <a:bodyPr/>
        <a:lstStyle/>
        <a:p>
          <a:endParaRPr lang="es-ES"/>
        </a:p>
      </dgm:t>
    </dgm:pt>
    <dgm:pt modelId="{60FDCB03-4396-4181-8634-465ABFAB1D58}" type="pres">
      <dgm:prSet presAssocID="{671B5722-CE84-47BE-B08C-40FBC7F09483}" presName="node" presStyleLbl="node1" presStyleIdx="1" presStyleCnt="4" custScaleX="52709" custScaleY="78395" custLinFactNeighborX="-47427" custLinFactNeighborY="-1425">
        <dgm:presLayoutVars>
          <dgm:bulletEnabled val="1"/>
        </dgm:presLayoutVars>
      </dgm:prSet>
      <dgm:spPr/>
      <dgm:t>
        <a:bodyPr/>
        <a:lstStyle/>
        <a:p>
          <a:endParaRPr lang="es-ES"/>
        </a:p>
      </dgm:t>
    </dgm:pt>
    <dgm:pt modelId="{43AA3058-92B1-4903-99F3-F38AF72D7DE2}" type="pres">
      <dgm:prSet presAssocID="{21F15380-5EB8-4093-876A-6DAA83058820}" presName="sibTrans" presStyleLbl="bgSibTrans2D1" presStyleIdx="1" presStyleCnt="3"/>
      <dgm:spPr/>
      <dgm:t>
        <a:bodyPr/>
        <a:lstStyle/>
        <a:p>
          <a:endParaRPr lang="es-ES"/>
        </a:p>
      </dgm:t>
    </dgm:pt>
    <dgm:pt modelId="{6C37284E-DDE5-4EA3-83FE-E04FD60F018B}" type="pres">
      <dgm:prSet presAssocID="{985A7FF2-7615-4347-BF17-ACC2FEE0D005}" presName="compNode" presStyleCnt="0"/>
      <dgm:spPr/>
      <dgm:t>
        <a:bodyPr/>
        <a:lstStyle/>
        <a:p>
          <a:endParaRPr lang="es-ES"/>
        </a:p>
      </dgm:t>
    </dgm:pt>
    <dgm:pt modelId="{BBC69361-692B-40FB-8C52-8ECE7064937A}" type="pres">
      <dgm:prSet presAssocID="{985A7FF2-7615-4347-BF17-ACC2FEE0D005}" presName="dummyConnPt" presStyleCnt="0"/>
      <dgm:spPr/>
      <dgm:t>
        <a:bodyPr/>
        <a:lstStyle/>
        <a:p>
          <a:endParaRPr lang="es-ES"/>
        </a:p>
      </dgm:t>
    </dgm:pt>
    <dgm:pt modelId="{767E9827-BA4C-40C2-A329-7480E95AA76C}" type="pres">
      <dgm:prSet presAssocID="{985A7FF2-7615-4347-BF17-ACC2FEE0D005}" presName="node" presStyleLbl="node1" presStyleIdx="2" presStyleCnt="4" custScaleX="67796" custScaleY="74506" custLinFactNeighborX="-7737" custLinFactNeighborY="-1400">
        <dgm:presLayoutVars>
          <dgm:bulletEnabled val="1"/>
        </dgm:presLayoutVars>
      </dgm:prSet>
      <dgm:spPr/>
      <dgm:t>
        <a:bodyPr/>
        <a:lstStyle/>
        <a:p>
          <a:endParaRPr lang="es-ES"/>
        </a:p>
      </dgm:t>
    </dgm:pt>
    <dgm:pt modelId="{C162C111-7220-4A81-BD1B-D60FE9D09B21}" type="pres">
      <dgm:prSet presAssocID="{128772F6-D3CB-4E40-8B92-3EB6F65A98F2}" presName="sibTrans" presStyleLbl="bgSibTrans2D1" presStyleIdx="2" presStyleCnt="3"/>
      <dgm:spPr/>
      <dgm:t>
        <a:bodyPr/>
        <a:lstStyle/>
        <a:p>
          <a:endParaRPr lang="es-ES"/>
        </a:p>
      </dgm:t>
    </dgm:pt>
    <dgm:pt modelId="{50EDF52B-F60C-4BA8-9FFA-265B7326D347}" type="pres">
      <dgm:prSet presAssocID="{DFB3AE30-7CF1-4A8A-95AB-44BE6421E0A4}" presName="compNode" presStyleCnt="0"/>
      <dgm:spPr/>
      <dgm:t>
        <a:bodyPr/>
        <a:lstStyle/>
        <a:p>
          <a:endParaRPr lang="es-ES"/>
        </a:p>
      </dgm:t>
    </dgm:pt>
    <dgm:pt modelId="{DA9B0BE4-0978-46C5-9F9F-EC58D7BDB58B}" type="pres">
      <dgm:prSet presAssocID="{DFB3AE30-7CF1-4A8A-95AB-44BE6421E0A4}" presName="dummyConnPt" presStyleCnt="0"/>
      <dgm:spPr/>
      <dgm:t>
        <a:bodyPr/>
        <a:lstStyle/>
        <a:p>
          <a:endParaRPr lang="es-ES"/>
        </a:p>
      </dgm:t>
    </dgm:pt>
    <dgm:pt modelId="{D3BF9649-7B26-421B-B532-AC29F5F1F6D8}" type="pres">
      <dgm:prSet presAssocID="{DFB3AE30-7CF1-4A8A-95AB-44BE6421E0A4}" presName="node" presStyleLbl="node1" presStyleIdx="3" presStyleCnt="4" custScaleX="64519" custScaleY="80763" custLinFactNeighborX="-7474" custLinFactNeighborY="423">
        <dgm:presLayoutVars>
          <dgm:bulletEnabled val="1"/>
        </dgm:presLayoutVars>
      </dgm:prSet>
      <dgm:spPr/>
      <dgm:t>
        <a:bodyPr/>
        <a:lstStyle/>
        <a:p>
          <a:endParaRPr lang="es-ES"/>
        </a:p>
      </dgm:t>
    </dgm:pt>
  </dgm:ptLst>
  <dgm:cxnLst>
    <dgm:cxn modelId="{0542B60B-133A-46B5-8172-914651A97FA5}" type="presOf" srcId="{128772F6-D3CB-4E40-8B92-3EB6F65A98F2}" destId="{C162C111-7220-4A81-BD1B-D60FE9D09B21}" srcOrd="0" destOrd="0" presId="urn:microsoft.com/office/officeart/2005/8/layout/bProcess4"/>
    <dgm:cxn modelId="{AEEB2BF2-2111-41A2-A82A-2F0771B8345E}" type="presOf" srcId="{671B5722-CE84-47BE-B08C-40FBC7F09483}" destId="{60FDCB03-4396-4181-8634-465ABFAB1D58}" srcOrd="0" destOrd="0" presId="urn:microsoft.com/office/officeart/2005/8/layout/bProcess4"/>
    <dgm:cxn modelId="{317E9742-E7B5-4B39-830B-2C475AC12309}" type="presOf" srcId="{21F15380-5EB8-4093-876A-6DAA83058820}" destId="{43AA3058-92B1-4903-99F3-F38AF72D7DE2}" srcOrd="0" destOrd="0" presId="urn:microsoft.com/office/officeart/2005/8/layout/bProcess4"/>
    <dgm:cxn modelId="{47577EB2-8481-4D65-AE35-00F1ED03D456}" srcId="{872D5ABA-0946-443A-B418-536AE82892D9}" destId="{985A7FF2-7615-4347-BF17-ACC2FEE0D005}" srcOrd="2" destOrd="0" parTransId="{39B5548C-AC1F-4DB2-822D-4336B96201F4}" sibTransId="{128772F6-D3CB-4E40-8B92-3EB6F65A98F2}"/>
    <dgm:cxn modelId="{84D7A592-502C-4F63-8A3A-9A6959389CBA}" type="presOf" srcId="{03FCF1D4-85C2-4996-8F58-5C7AB503BAA7}" destId="{AB855888-98FF-42C3-AE8D-1F4528AF2597}" srcOrd="0" destOrd="0" presId="urn:microsoft.com/office/officeart/2005/8/layout/bProcess4"/>
    <dgm:cxn modelId="{8784FC50-E8A4-4CDE-BD6E-08C4670E3141}" srcId="{872D5ABA-0946-443A-B418-536AE82892D9}" destId="{671B5722-CE84-47BE-B08C-40FBC7F09483}" srcOrd="1" destOrd="0" parTransId="{D11E306A-7398-4249-9EC2-14A117EE835C}" sibTransId="{21F15380-5EB8-4093-876A-6DAA83058820}"/>
    <dgm:cxn modelId="{5A7AA947-52C3-49F8-BDA3-4FE5CD65EC04}" srcId="{872D5ABA-0946-443A-B418-536AE82892D9}" destId="{DFB3AE30-7CF1-4A8A-95AB-44BE6421E0A4}" srcOrd="3" destOrd="0" parTransId="{856B1957-5499-4F78-86B9-EBD1E8F024F0}" sibTransId="{0088C410-FC64-4E5B-863B-B655701D8022}"/>
    <dgm:cxn modelId="{EC56EF16-87A4-4C9E-A711-74A14E6E4739}" type="presOf" srcId="{872D5ABA-0946-443A-B418-536AE82892D9}" destId="{F4FDAD20-8FF7-47DB-8F9C-F6AAB2A7069F}" srcOrd="0" destOrd="0" presId="urn:microsoft.com/office/officeart/2005/8/layout/bProcess4"/>
    <dgm:cxn modelId="{7DF84A5E-7DD4-42B6-A7AC-A9D6777AAA7C}" type="presOf" srcId="{DFB3AE30-7CF1-4A8A-95AB-44BE6421E0A4}" destId="{D3BF9649-7B26-421B-B532-AC29F5F1F6D8}" srcOrd="0" destOrd="0" presId="urn:microsoft.com/office/officeart/2005/8/layout/bProcess4"/>
    <dgm:cxn modelId="{E3F42320-F108-4849-A585-7F3DB8088B41}" type="presOf" srcId="{B78966CA-EC93-414B-A9A1-528B0671860E}" destId="{768F6E88-FD25-4865-B220-75949945ADE4}" srcOrd="0" destOrd="0" presId="urn:microsoft.com/office/officeart/2005/8/layout/bProcess4"/>
    <dgm:cxn modelId="{C31F1F6A-B017-4472-AD10-A9E056B09729}" type="presOf" srcId="{985A7FF2-7615-4347-BF17-ACC2FEE0D005}" destId="{767E9827-BA4C-40C2-A329-7480E95AA76C}" srcOrd="0" destOrd="0" presId="urn:microsoft.com/office/officeart/2005/8/layout/bProcess4"/>
    <dgm:cxn modelId="{4871FE91-D572-4BC9-A540-3B9486DEFF67}" srcId="{872D5ABA-0946-443A-B418-536AE82892D9}" destId="{03FCF1D4-85C2-4996-8F58-5C7AB503BAA7}" srcOrd="0" destOrd="0" parTransId="{BD42D92A-4166-4C91-968A-15B1A572A432}" sibTransId="{B78966CA-EC93-414B-A9A1-528B0671860E}"/>
    <dgm:cxn modelId="{A82FDC14-E883-4D5C-9DB7-F13755EEC66B}" type="presParOf" srcId="{F4FDAD20-8FF7-47DB-8F9C-F6AAB2A7069F}" destId="{683AF21F-6546-436B-9210-A273AB5943A3}" srcOrd="0" destOrd="0" presId="urn:microsoft.com/office/officeart/2005/8/layout/bProcess4"/>
    <dgm:cxn modelId="{FE7DCF38-B2B0-4CB8-A4FD-CBAA834F0BC6}" type="presParOf" srcId="{683AF21F-6546-436B-9210-A273AB5943A3}" destId="{7C655871-AF0C-4991-93E1-E3C35566F987}" srcOrd="0" destOrd="0" presId="urn:microsoft.com/office/officeart/2005/8/layout/bProcess4"/>
    <dgm:cxn modelId="{17817E2F-343F-4F60-AB17-1BF9633A3366}" type="presParOf" srcId="{683AF21F-6546-436B-9210-A273AB5943A3}" destId="{AB855888-98FF-42C3-AE8D-1F4528AF2597}" srcOrd="1" destOrd="0" presId="urn:microsoft.com/office/officeart/2005/8/layout/bProcess4"/>
    <dgm:cxn modelId="{2D20FE4D-C116-4050-8D6C-0C1846C6D221}" type="presParOf" srcId="{F4FDAD20-8FF7-47DB-8F9C-F6AAB2A7069F}" destId="{768F6E88-FD25-4865-B220-75949945ADE4}" srcOrd="1" destOrd="0" presId="urn:microsoft.com/office/officeart/2005/8/layout/bProcess4"/>
    <dgm:cxn modelId="{BF0D2C64-9308-4D97-8701-E1559F9D62FD}" type="presParOf" srcId="{F4FDAD20-8FF7-47DB-8F9C-F6AAB2A7069F}" destId="{0126FAB9-2ACE-453D-8FA0-DBB67A0E5EE5}" srcOrd="2" destOrd="0" presId="urn:microsoft.com/office/officeart/2005/8/layout/bProcess4"/>
    <dgm:cxn modelId="{8105B378-A5F3-4A38-923E-16FE27645DF4}" type="presParOf" srcId="{0126FAB9-2ACE-453D-8FA0-DBB67A0E5EE5}" destId="{EDCF50A8-4D80-419A-B283-5E2D5EAADD5E}" srcOrd="0" destOrd="0" presId="urn:microsoft.com/office/officeart/2005/8/layout/bProcess4"/>
    <dgm:cxn modelId="{2EE8839A-5357-4ED8-AC41-F397F1222DC6}" type="presParOf" srcId="{0126FAB9-2ACE-453D-8FA0-DBB67A0E5EE5}" destId="{60FDCB03-4396-4181-8634-465ABFAB1D58}" srcOrd="1" destOrd="0" presId="urn:microsoft.com/office/officeart/2005/8/layout/bProcess4"/>
    <dgm:cxn modelId="{DFA1D3D4-BDCE-4524-A48F-90F62CCAFD06}" type="presParOf" srcId="{F4FDAD20-8FF7-47DB-8F9C-F6AAB2A7069F}" destId="{43AA3058-92B1-4903-99F3-F38AF72D7DE2}" srcOrd="3" destOrd="0" presId="urn:microsoft.com/office/officeart/2005/8/layout/bProcess4"/>
    <dgm:cxn modelId="{0C3664A0-0EBA-4FAF-BCF4-CCADECFBBEF4}" type="presParOf" srcId="{F4FDAD20-8FF7-47DB-8F9C-F6AAB2A7069F}" destId="{6C37284E-DDE5-4EA3-83FE-E04FD60F018B}" srcOrd="4" destOrd="0" presId="urn:microsoft.com/office/officeart/2005/8/layout/bProcess4"/>
    <dgm:cxn modelId="{4C40D4AA-4AD4-4443-A777-7B5E69E425F5}" type="presParOf" srcId="{6C37284E-DDE5-4EA3-83FE-E04FD60F018B}" destId="{BBC69361-692B-40FB-8C52-8ECE7064937A}" srcOrd="0" destOrd="0" presId="urn:microsoft.com/office/officeart/2005/8/layout/bProcess4"/>
    <dgm:cxn modelId="{DFF10DFE-AD92-4443-AAB8-FB6BF557774F}" type="presParOf" srcId="{6C37284E-DDE5-4EA3-83FE-E04FD60F018B}" destId="{767E9827-BA4C-40C2-A329-7480E95AA76C}" srcOrd="1" destOrd="0" presId="urn:microsoft.com/office/officeart/2005/8/layout/bProcess4"/>
    <dgm:cxn modelId="{BDE1245A-E0F8-4156-A3D0-0136C664FECF}" type="presParOf" srcId="{F4FDAD20-8FF7-47DB-8F9C-F6AAB2A7069F}" destId="{C162C111-7220-4A81-BD1B-D60FE9D09B21}" srcOrd="5" destOrd="0" presId="urn:microsoft.com/office/officeart/2005/8/layout/bProcess4"/>
    <dgm:cxn modelId="{86A54E49-B33D-42F7-83FD-200052F7334B}" type="presParOf" srcId="{F4FDAD20-8FF7-47DB-8F9C-F6AAB2A7069F}" destId="{50EDF52B-F60C-4BA8-9FFA-265B7326D347}" srcOrd="6" destOrd="0" presId="urn:microsoft.com/office/officeart/2005/8/layout/bProcess4"/>
    <dgm:cxn modelId="{45952980-1D47-400C-9372-B3AEA5E23934}" type="presParOf" srcId="{50EDF52B-F60C-4BA8-9FFA-265B7326D347}" destId="{DA9B0BE4-0978-46C5-9F9F-EC58D7BDB58B}" srcOrd="0" destOrd="0" presId="urn:microsoft.com/office/officeart/2005/8/layout/bProcess4"/>
    <dgm:cxn modelId="{D903B3B6-DED6-4B8E-B1F7-736A44ED5B2B}" type="presParOf" srcId="{50EDF52B-F60C-4BA8-9FFA-265B7326D347}" destId="{D3BF9649-7B26-421B-B532-AC29F5F1F6D8}"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D1A99572-2700-49F1-9F82-ABCA8A379283}" type="doc">
      <dgm:prSet loTypeId="urn:microsoft.com/office/officeart/2005/8/layout/cycle8" loCatId="cycle" qsTypeId="urn:microsoft.com/office/officeart/2005/8/quickstyle/simple1" qsCatId="simple" csTypeId="urn:microsoft.com/office/officeart/2005/8/colors/accent3_1" csCatId="accent3" phldr="1"/>
      <dgm:spPr/>
    </dgm:pt>
    <dgm:pt modelId="{4995B705-5AFB-464C-AAE1-FEAECF80A2AC}">
      <dgm:prSet phldrT="[Texto]" custT="1"/>
      <dgm:spPr/>
      <dgm:t>
        <a:bodyPr/>
        <a:lstStyle/>
        <a:p>
          <a:r>
            <a:rPr lang="es-ES" sz="1400" dirty="0" smtClean="0"/>
            <a:t>INFORMACIÓN SECUNDARIA</a:t>
          </a:r>
          <a:endParaRPr lang="es-ES" sz="1400" dirty="0"/>
        </a:p>
      </dgm:t>
    </dgm:pt>
    <dgm:pt modelId="{C514AB28-7B9A-42A2-BF42-868467DB4692}" type="parTrans" cxnId="{B615C9B8-4750-4C44-BBA5-65D22A4CADE3}">
      <dgm:prSet/>
      <dgm:spPr/>
      <dgm:t>
        <a:bodyPr/>
        <a:lstStyle/>
        <a:p>
          <a:endParaRPr lang="es-ES"/>
        </a:p>
      </dgm:t>
    </dgm:pt>
    <dgm:pt modelId="{6BA873D3-86B5-4F64-B138-DC40004AD802}" type="sibTrans" cxnId="{B615C9B8-4750-4C44-BBA5-65D22A4CADE3}">
      <dgm:prSet/>
      <dgm:spPr/>
      <dgm:t>
        <a:bodyPr/>
        <a:lstStyle/>
        <a:p>
          <a:endParaRPr lang="es-ES"/>
        </a:p>
      </dgm:t>
    </dgm:pt>
    <dgm:pt modelId="{D9229FA5-8177-4380-B69D-64CEB0814939}">
      <dgm:prSet phldrT="[Texto]" custT="1"/>
      <dgm:spPr/>
      <dgm:t>
        <a:bodyPr/>
        <a:lstStyle/>
        <a:p>
          <a:r>
            <a:rPr lang="es-ES" sz="1400" dirty="0" smtClean="0"/>
            <a:t>INSTRUMENTO DE RECOLECCIÓN </a:t>
          </a:r>
          <a:endParaRPr lang="es-ES" sz="1400" dirty="0"/>
        </a:p>
      </dgm:t>
    </dgm:pt>
    <dgm:pt modelId="{F54E4C45-24F5-4C88-96D1-9DE444ADD299}" type="parTrans" cxnId="{89776A6F-FDEA-465B-948F-2DE519B50BD4}">
      <dgm:prSet/>
      <dgm:spPr/>
      <dgm:t>
        <a:bodyPr/>
        <a:lstStyle/>
        <a:p>
          <a:endParaRPr lang="es-ES"/>
        </a:p>
      </dgm:t>
    </dgm:pt>
    <dgm:pt modelId="{7E499A8C-A84E-4637-990C-693CE3A40982}" type="sibTrans" cxnId="{89776A6F-FDEA-465B-948F-2DE519B50BD4}">
      <dgm:prSet/>
      <dgm:spPr/>
      <dgm:t>
        <a:bodyPr/>
        <a:lstStyle/>
        <a:p>
          <a:endParaRPr lang="es-ES"/>
        </a:p>
      </dgm:t>
    </dgm:pt>
    <dgm:pt modelId="{667B5A21-DF22-4E62-BF4D-9CE390CB1D30}">
      <dgm:prSet phldrT="[Texto]" custT="1"/>
      <dgm:spPr/>
      <dgm:t>
        <a:bodyPr/>
        <a:lstStyle/>
        <a:p>
          <a:r>
            <a:rPr lang="es-ES" sz="1400" dirty="0" smtClean="0"/>
            <a:t>INFORMACIÓN PRIMARIA</a:t>
          </a:r>
          <a:endParaRPr lang="es-ES" sz="1400" dirty="0"/>
        </a:p>
      </dgm:t>
    </dgm:pt>
    <dgm:pt modelId="{E4DCA6A2-4ABC-4CCC-B1E6-36A2AC103140}" type="parTrans" cxnId="{9857B5F8-29D2-4DD7-B54D-2BB8C0B130D0}">
      <dgm:prSet/>
      <dgm:spPr/>
      <dgm:t>
        <a:bodyPr/>
        <a:lstStyle/>
        <a:p>
          <a:endParaRPr lang="es-ES"/>
        </a:p>
      </dgm:t>
    </dgm:pt>
    <dgm:pt modelId="{2BF1FAF6-62FC-48E3-80CE-EA08EC95B975}" type="sibTrans" cxnId="{9857B5F8-29D2-4DD7-B54D-2BB8C0B130D0}">
      <dgm:prSet/>
      <dgm:spPr/>
      <dgm:t>
        <a:bodyPr/>
        <a:lstStyle/>
        <a:p>
          <a:endParaRPr lang="es-ES"/>
        </a:p>
      </dgm:t>
    </dgm:pt>
    <dgm:pt modelId="{AB79F1CF-77FB-4023-88C4-AE1557C20C94}" type="pres">
      <dgm:prSet presAssocID="{D1A99572-2700-49F1-9F82-ABCA8A379283}" presName="compositeShape" presStyleCnt="0">
        <dgm:presLayoutVars>
          <dgm:chMax val="7"/>
          <dgm:dir/>
          <dgm:resizeHandles val="exact"/>
        </dgm:presLayoutVars>
      </dgm:prSet>
      <dgm:spPr/>
    </dgm:pt>
    <dgm:pt modelId="{3B44C814-D64B-41E1-96F5-38402475FCA5}" type="pres">
      <dgm:prSet presAssocID="{D1A99572-2700-49F1-9F82-ABCA8A379283}" presName="wedge1" presStyleLbl="node1" presStyleIdx="0" presStyleCnt="3"/>
      <dgm:spPr/>
      <dgm:t>
        <a:bodyPr/>
        <a:lstStyle/>
        <a:p>
          <a:endParaRPr lang="es-ES"/>
        </a:p>
      </dgm:t>
    </dgm:pt>
    <dgm:pt modelId="{A8843AAB-A80E-40F7-B24C-AEE87FA983B2}" type="pres">
      <dgm:prSet presAssocID="{D1A99572-2700-49F1-9F82-ABCA8A379283}" presName="dummy1a" presStyleCnt="0"/>
      <dgm:spPr/>
    </dgm:pt>
    <dgm:pt modelId="{E569C7B8-523D-4C09-8C3C-9166EA763BD3}" type="pres">
      <dgm:prSet presAssocID="{D1A99572-2700-49F1-9F82-ABCA8A379283}" presName="dummy1b" presStyleCnt="0"/>
      <dgm:spPr/>
    </dgm:pt>
    <dgm:pt modelId="{D2784E79-B456-4EE0-BB8B-EFDB58D78633}" type="pres">
      <dgm:prSet presAssocID="{D1A99572-2700-49F1-9F82-ABCA8A379283}" presName="wedge1Tx" presStyleLbl="node1" presStyleIdx="0" presStyleCnt="3">
        <dgm:presLayoutVars>
          <dgm:chMax val="0"/>
          <dgm:chPref val="0"/>
          <dgm:bulletEnabled val="1"/>
        </dgm:presLayoutVars>
      </dgm:prSet>
      <dgm:spPr/>
      <dgm:t>
        <a:bodyPr/>
        <a:lstStyle/>
        <a:p>
          <a:endParaRPr lang="es-ES"/>
        </a:p>
      </dgm:t>
    </dgm:pt>
    <dgm:pt modelId="{F25EAE9A-82F7-4A1F-B058-E1E95DE39C3B}" type="pres">
      <dgm:prSet presAssocID="{D1A99572-2700-49F1-9F82-ABCA8A379283}" presName="wedge2" presStyleLbl="node1" presStyleIdx="1" presStyleCnt="3"/>
      <dgm:spPr/>
      <dgm:t>
        <a:bodyPr/>
        <a:lstStyle/>
        <a:p>
          <a:endParaRPr lang="es-ES"/>
        </a:p>
      </dgm:t>
    </dgm:pt>
    <dgm:pt modelId="{A5AC4CE4-0274-49A1-AB63-975A6C07B055}" type="pres">
      <dgm:prSet presAssocID="{D1A99572-2700-49F1-9F82-ABCA8A379283}" presName="dummy2a" presStyleCnt="0"/>
      <dgm:spPr/>
    </dgm:pt>
    <dgm:pt modelId="{46E89A7A-8742-4C76-875E-016F8BD312B4}" type="pres">
      <dgm:prSet presAssocID="{D1A99572-2700-49F1-9F82-ABCA8A379283}" presName="dummy2b" presStyleCnt="0"/>
      <dgm:spPr/>
    </dgm:pt>
    <dgm:pt modelId="{970E9E3E-A74C-491B-A727-CA02FABD49B5}" type="pres">
      <dgm:prSet presAssocID="{D1A99572-2700-49F1-9F82-ABCA8A379283}" presName="wedge2Tx" presStyleLbl="node1" presStyleIdx="1" presStyleCnt="3">
        <dgm:presLayoutVars>
          <dgm:chMax val="0"/>
          <dgm:chPref val="0"/>
          <dgm:bulletEnabled val="1"/>
        </dgm:presLayoutVars>
      </dgm:prSet>
      <dgm:spPr/>
      <dgm:t>
        <a:bodyPr/>
        <a:lstStyle/>
        <a:p>
          <a:endParaRPr lang="es-ES"/>
        </a:p>
      </dgm:t>
    </dgm:pt>
    <dgm:pt modelId="{624D38C9-7F7D-4EB3-B88D-DADCA9892ECF}" type="pres">
      <dgm:prSet presAssocID="{D1A99572-2700-49F1-9F82-ABCA8A379283}" presName="wedge3" presStyleLbl="node1" presStyleIdx="2" presStyleCnt="3"/>
      <dgm:spPr/>
      <dgm:t>
        <a:bodyPr/>
        <a:lstStyle/>
        <a:p>
          <a:endParaRPr lang="es-ES"/>
        </a:p>
      </dgm:t>
    </dgm:pt>
    <dgm:pt modelId="{B1F93243-1D7E-48A0-B6C3-9075BA9FEA59}" type="pres">
      <dgm:prSet presAssocID="{D1A99572-2700-49F1-9F82-ABCA8A379283}" presName="dummy3a" presStyleCnt="0"/>
      <dgm:spPr/>
    </dgm:pt>
    <dgm:pt modelId="{45DBF61C-ED0F-4062-A81F-4ABB04187842}" type="pres">
      <dgm:prSet presAssocID="{D1A99572-2700-49F1-9F82-ABCA8A379283}" presName="dummy3b" presStyleCnt="0"/>
      <dgm:spPr/>
    </dgm:pt>
    <dgm:pt modelId="{0B855011-C0B6-4825-8B98-CF8C5863FABB}" type="pres">
      <dgm:prSet presAssocID="{D1A99572-2700-49F1-9F82-ABCA8A379283}" presName="wedge3Tx" presStyleLbl="node1" presStyleIdx="2" presStyleCnt="3">
        <dgm:presLayoutVars>
          <dgm:chMax val="0"/>
          <dgm:chPref val="0"/>
          <dgm:bulletEnabled val="1"/>
        </dgm:presLayoutVars>
      </dgm:prSet>
      <dgm:spPr/>
      <dgm:t>
        <a:bodyPr/>
        <a:lstStyle/>
        <a:p>
          <a:endParaRPr lang="es-ES"/>
        </a:p>
      </dgm:t>
    </dgm:pt>
    <dgm:pt modelId="{A8B4A214-65C2-4ADE-B8B2-E6FF2F239852}" type="pres">
      <dgm:prSet presAssocID="{6BA873D3-86B5-4F64-B138-DC40004AD802}" presName="arrowWedge1" presStyleLbl="fgSibTrans2D1" presStyleIdx="0" presStyleCnt="3"/>
      <dgm:spPr/>
    </dgm:pt>
    <dgm:pt modelId="{F5055A32-DD79-429C-9AE7-CF710B8BA3FE}" type="pres">
      <dgm:prSet presAssocID="{7E499A8C-A84E-4637-990C-693CE3A40982}" presName="arrowWedge2" presStyleLbl="fgSibTrans2D1" presStyleIdx="1" presStyleCnt="3"/>
      <dgm:spPr/>
    </dgm:pt>
    <dgm:pt modelId="{59593311-A289-4736-87AA-A0FD401B6D6D}" type="pres">
      <dgm:prSet presAssocID="{2BF1FAF6-62FC-48E3-80CE-EA08EC95B975}" presName="arrowWedge3" presStyleLbl="fgSibTrans2D1" presStyleIdx="2" presStyleCnt="3"/>
      <dgm:spPr/>
    </dgm:pt>
  </dgm:ptLst>
  <dgm:cxnLst>
    <dgm:cxn modelId="{B615C9B8-4750-4C44-BBA5-65D22A4CADE3}" srcId="{D1A99572-2700-49F1-9F82-ABCA8A379283}" destId="{4995B705-5AFB-464C-AAE1-FEAECF80A2AC}" srcOrd="0" destOrd="0" parTransId="{C514AB28-7B9A-42A2-BF42-868467DB4692}" sibTransId="{6BA873D3-86B5-4F64-B138-DC40004AD802}"/>
    <dgm:cxn modelId="{D234E830-5476-4F67-886C-AB5156623501}" type="presOf" srcId="{4995B705-5AFB-464C-AAE1-FEAECF80A2AC}" destId="{3B44C814-D64B-41E1-96F5-38402475FCA5}" srcOrd="0" destOrd="0" presId="urn:microsoft.com/office/officeart/2005/8/layout/cycle8"/>
    <dgm:cxn modelId="{9857B5F8-29D2-4DD7-B54D-2BB8C0B130D0}" srcId="{D1A99572-2700-49F1-9F82-ABCA8A379283}" destId="{667B5A21-DF22-4E62-BF4D-9CE390CB1D30}" srcOrd="2" destOrd="0" parTransId="{E4DCA6A2-4ABC-4CCC-B1E6-36A2AC103140}" sibTransId="{2BF1FAF6-62FC-48E3-80CE-EA08EC95B975}"/>
    <dgm:cxn modelId="{89776A6F-FDEA-465B-948F-2DE519B50BD4}" srcId="{D1A99572-2700-49F1-9F82-ABCA8A379283}" destId="{D9229FA5-8177-4380-B69D-64CEB0814939}" srcOrd="1" destOrd="0" parTransId="{F54E4C45-24F5-4C88-96D1-9DE444ADD299}" sibTransId="{7E499A8C-A84E-4637-990C-693CE3A40982}"/>
    <dgm:cxn modelId="{15BA7EFF-C2E9-4C21-A10A-BE1C94625D68}" type="presOf" srcId="{D9229FA5-8177-4380-B69D-64CEB0814939}" destId="{970E9E3E-A74C-491B-A727-CA02FABD49B5}" srcOrd="1" destOrd="0" presId="urn:microsoft.com/office/officeart/2005/8/layout/cycle8"/>
    <dgm:cxn modelId="{9EA2E2C0-17A3-4F00-902C-5DC5FCE606EE}" type="presOf" srcId="{4995B705-5AFB-464C-AAE1-FEAECF80A2AC}" destId="{D2784E79-B456-4EE0-BB8B-EFDB58D78633}" srcOrd="1" destOrd="0" presId="urn:microsoft.com/office/officeart/2005/8/layout/cycle8"/>
    <dgm:cxn modelId="{D12A1DAB-CB33-47E8-8020-F239203CDEE4}" type="presOf" srcId="{D9229FA5-8177-4380-B69D-64CEB0814939}" destId="{F25EAE9A-82F7-4A1F-B058-E1E95DE39C3B}" srcOrd="0" destOrd="0" presId="urn:microsoft.com/office/officeart/2005/8/layout/cycle8"/>
    <dgm:cxn modelId="{27200C96-073F-42C8-B253-6F0FDE6485B9}" type="presOf" srcId="{667B5A21-DF22-4E62-BF4D-9CE390CB1D30}" destId="{624D38C9-7F7D-4EB3-B88D-DADCA9892ECF}" srcOrd="0" destOrd="0" presId="urn:microsoft.com/office/officeart/2005/8/layout/cycle8"/>
    <dgm:cxn modelId="{76607966-CED4-4EFB-99CD-F59DAC7C469E}" type="presOf" srcId="{667B5A21-DF22-4E62-BF4D-9CE390CB1D30}" destId="{0B855011-C0B6-4825-8B98-CF8C5863FABB}" srcOrd="1" destOrd="0" presId="urn:microsoft.com/office/officeart/2005/8/layout/cycle8"/>
    <dgm:cxn modelId="{D12EA9E2-6D52-46D1-9BD5-409D13B97FA2}" type="presOf" srcId="{D1A99572-2700-49F1-9F82-ABCA8A379283}" destId="{AB79F1CF-77FB-4023-88C4-AE1557C20C94}" srcOrd="0" destOrd="0" presId="urn:microsoft.com/office/officeart/2005/8/layout/cycle8"/>
    <dgm:cxn modelId="{A902D543-A5E5-4D97-996F-4A5DFB08BF7F}" type="presParOf" srcId="{AB79F1CF-77FB-4023-88C4-AE1557C20C94}" destId="{3B44C814-D64B-41E1-96F5-38402475FCA5}" srcOrd="0" destOrd="0" presId="urn:microsoft.com/office/officeart/2005/8/layout/cycle8"/>
    <dgm:cxn modelId="{294041B7-4010-43CD-9E5C-DA1D193503C7}" type="presParOf" srcId="{AB79F1CF-77FB-4023-88C4-AE1557C20C94}" destId="{A8843AAB-A80E-40F7-B24C-AEE87FA983B2}" srcOrd="1" destOrd="0" presId="urn:microsoft.com/office/officeart/2005/8/layout/cycle8"/>
    <dgm:cxn modelId="{671FD03C-4109-41F9-B35D-D019715A82B3}" type="presParOf" srcId="{AB79F1CF-77FB-4023-88C4-AE1557C20C94}" destId="{E569C7B8-523D-4C09-8C3C-9166EA763BD3}" srcOrd="2" destOrd="0" presId="urn:microsoft.com/office/officeart/2005/8/layout/cycle8"/>
    <dgm:cxn modelId="{F552EB98-3781-4F9E-8124-55480B19FA17}" type="presParOf" srcId="{AB79F1CF-77FB-4023-88C4-AE1557C20C94}" destId="{D2784E79-B456-4EE0-BB8B-EFDB58D78633}" srcOrd="3" destOrd="0" presId="urn:microsoft.com/office/officeart/2005/8/layout/cycle8"/>
    <dgm:cxn modelId="{C832B8D4-B5A8-4DB1-9C1B-B3BDAE9CBC5D}" type="presParOf" srcId="{AB79F1CF-77FB-4023-88C4-AE1557C20C94}" destId="{F25EAE9A-82F7-4A1F-B058-E1E95DE39C3B}" srcOrd="4" destOrd="0" presId="urn:microsoft.com/office/officeart/2005/8/layout/cycle8"/>
    <dgm:cxn modelId="{74FDF24C-F7C2-4D70-A4A1-C228D2CE3E8E}" type="presParOf" srcId="{AB79F1CF-77FB-4023-88C4-AE1557C20C94}" destId="{A5AC4CE4-0274-49A1-AB63-975A6C07B055}" srcOrd="5" destOrd="0" presId="urn:microsoft.com/office/officeart/2005/8/layout/cycle8"/>
    <dgm:cxn modelId="{06734492-640D-45FB-8971-556BFAB7DEA6}" type="presParOf" srcId="{AB79F1CF-77FB-4023-88C4-AE1557C20C94}" destId="{46E89A7A-8742-4C76-875E-016F8BD312B4}" srcOrd="6" destOrd="0" presId="urn:microsoft.com/office/officeart/2005/8/layout/cycle8"/>
    <dgm:cxn modelId="{6554F683-750E-477B-A4CA-88EB7335F49B}" type="presParOf" srcId="{AB79F1CF-77FB-4023-88C4-AE1557C20C94}" destId="{970E9E3E-A74C-491B-A727-CA02FABD49B5}" srcOrd="7" destOrd="0" presId="urn:microsoft.com/office/officeart/2005/8/layout/cycle8"/>
    <dgm:cxn modelId="{A5A6A880-0940-44F3-BCD4-79802049F1A1}" type="presParOf" srcId="{AB79F1CF-77FB-4023-88C4-AE1557C20C94}" destId="{624D38C9-7F7D-4EB3-B88D-DADCA9892ECF}" srcOrd="8" destOrd="0" presId="urn:microsoft.com/office/officeart/2005/8/layout/cycle8"/>
    <dgm:cxn modelId="{817B0BA1-FC83-4C0D-A6CA-BB38DFAC4471}" type="presParOf" srcId="{AB79F1CF-77FB-4023-88C4-AE1557C20C94}" destId="{B1F93243-1D7E-48A0-B6C3-9075BA9FEA59}" srcOrd="9" destOrd="0" presId="urn:microsoft.com/office/officeart/2005/8/layout/cycle8"/>
    <dgm:cxn modelId="{C865E4F1-DFF5-4EAF-B2B5-B02F02066113}" type="presParOf" srcId="{AB79F1CF-77FB-4023-88C4-AE1557C20C94}" destId="{45DBF61C-ED0F-4062-A81F-4ABB04187842}" srcOrd="10" destOrd="0" presId="urn:microsoft.com/office/officeart/2005/8/layout/cycle8"/>
    <dgm:cxn modelId="{79275252-DFD0-4A55-BAE4-73FB58AB5810}" type="presParOf" srcId="{AB79F1CF-77FB-4023-88C4-AE1557C20C94}" destId="{0B855011-C0B6-4825-8B98-CF8C5863FABB}" srcOrd="11" destOrd="0" presId="urn:microsoft.com/office/officeart/2005/8/layout/cycle8"/>
    <dgm:cxn modelId="{4678AAF2-2ED3-4382-B93C-55687A7E71A2}" type="presParOf" srcId="{AB79F1CF-77FB-4023-88C4-AE1557C20C94}" destId="{A8B4A214-65C2-4ADE-B8B2-E6FF2F239852}" srcOrd="12" destOrd="0" presId="urn:microsoft.com/office/officeart/2005/8/layout/cycle8"/>
    <dgm:cxn modelId="{504B942A-8CE9-48CE-BA0D-005A2CFD7BD5}" type="presParOf" srcId="{AB79F1CF-77FB-4023-88C4-AE1557C20C94}" destId="{F5055A32-DD79-429C-9AE7-CF710B8BA3FE}" srcOrd="13" destOrd="0" presId="urn:microsoft.com/office/officeart/2005/8/layout/cycle8"/>
    <dgm:cxn modelId="{65599CFE-07A6-4F33-83DD-7283AA44A080}" type="presParOf" srcId="{AB79F1CF-77FB-4023-88C4-AE1557C20C94}" destId="{59593311-A289-4736-87AA-A0FD401B6D6D}"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A3DF9D-18E7-4ADD-B504-A5AA9F8885F5}"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s-ES"/>
        </a:p>
      </dgm:t>
    </dgm:pt>
    <dgm:pt modelId="{87466D32-D188-436E-990B-A20C02992C66}">
      <dgm:prSet phldrT="[Texto]" custT="1"/>
      <dgm:spPr/>
      <dgm:t>
        <a:bodyPr/>
        <a:lstStyle/>
        <a:p>
          <a:r>
            <a:rPr lang="es-ES" sz="1000" dirty="0" smtClean="0"/>
            <a:t>Venta</a:t>
          </a:r>
          <a:r>
            <a:rPr lang="es-ES" sz="1000" baseline="0" dirty="0" smtClean="0"/>
            <a:t> de activos fijos que no generen ganancias dentro de la empresa.</a:t>
          </a:r>
          <a:endParaRPr lang="es-ES" sz="1000" dirty="0"/>
        </a:p>
      </dgm:t>
    </dgm:pt>
    <dgm:pt modelId="{F92E097F-D18E-4B9E-A1FE-F8E60CEFD730}" type="parTrans" cxnId="{323D02BF-0F0C-494C-BB92-81AE70E6BB5E}">
      <dgm:prSet/>
      <dgm:spPr/>
      <dgm:t>
        <a:bodyPr/>
        <a:lstStyle/>
        <a:p>
          <a:endParaRPr lang="es-ES"/>
        </a:p>
      </dgm:t>
    </dgm:pt>
    <dgm:pt modelId="{7D1310D2-D718-49B0-85BF-FD5E433AB661}" type="sibTrans" cxnId="{323D02BF-0F0C-494C-BB92-81AE70E6BB5E}">
      <dgm:prSet/>
      <dgm:spPr/>
      <dgm:t>
        <a:bodyPr/>
        <a:lstStyle/>
        <a:p>
          <a:endParaRPr lang="es-ES"/>
        </a:p>
      </dgm:t>
    </dgm:pt>
    <dgm:pt modelId="{B8BBD77C-3964-4DE6-9560-FF90933A4A1A}">
      <dgm:prSet phldrT="[Texto]" custT="1"/>
      <dgm:spPr/>
      <dgm:t>
        <a:bodyPr/>
        <a:lstStyle/>
        <a:p>
          <a:r>
            <a:rPr lang="es-ES" sz="1000" dirty="0" smtClean="0">
              <a:effectLst/>
            </a:rPr>
            <a:t>Desarrollar investigaciones tecnológicas para que les permita el mejoramiento de la producción de la materia prima.</a:t>
          </a:r>
          <a:endParaRPr lang="es-ES" sz="1000" dirty="0"/>
        </a:p>
      </dgm:t>
    </dgm:pt>
    <dgm:pt modelId="{5D4817B3-B7FC-46B8-B3FB-E80A9FA27673}" type="parTrans" cxnId="{25E1C60B-B95C-4A1A-BACA-62F3BF1FC8C5}">
      <dgm:prSet/>
      <dgm:spPr/>
      <dgm:t>
        <a:bodyPr/>
        <a:lstStyle/>
        <a:p>
          <a:endParaRPr lang="es-ES"/>
        </a:p>
      </dgm:t>
    </dgm:pt>
    <dgm:pt modelId="{6123FC0A-FAB6-4921-9DB4-B453ACE97336}" type="sibTrans" cxnId="{25E1C60B-B95C-4A1A-BACA-62F3BF1FC8C5}">
      <dgm:prSet/>
      <dgm:spPr/>
      <dgm:t>
        <a:bodyPr/>
        <a:lstStyle/>
        <a:p>
          <a:endParaRPr lang="es-ES"/>
        </a:p>
      </dgm:t>
    </dgm:pt>
    <dgm:pt modelId="{0FD4D882-C005-4F47-A93D-4DCF8855B0B0}">
      <dgm:prSet custT="1"/>
      <dgm:spPr/>
      <dgm:t>
        <a:bodyPr/>
        <a:lstStyle/>
        <a:p>
          <a:r>
            <a:rPr lang="es-EC" sz="1000" dirty="0" smtClean="0"/>
            <a:t>Buscar Financiamientos a corto plazo por medio de los proveedores.</a:t>
          </a:r>
        </a:p>
      </dgm:t>
    </dgm:pt>
    <dgm:pt modelId="{409C7626-356C-457A-8EB7-F69B57A439E0}" type="parTrans" cxnId="{8142E81E-EEF2-4621-A23E-FB51F2AD39F6}">
      <dgm:prSet/>
      <dgm:spPr/>
      <dgm:t>
        <a:bodyPr/>
        <a:lstStyle/>
        <a:p>
          <a:endParaRPr lang="es-ES"/>
        </a:p>
      </dgm:t>
    </dgm:pt>
    <dgm:pt modelId="{4FA1FE32-9194-46D8-9625-980593FF42D2}" type="sibTrans" cxnId="{8142E81E-EEF2-4621-A23E-FB51F2AD39F6}">
      <dgm:prSet/>
      <dgm:spPr/>
      <dgm:t>
        <a:bodyPr/>
        <a:lstStyle/>
        <a:p>
          <a:endParaRPr lang="es-ES"/>
        </a:p>
      </dgm:t>
    </dgm:pt>
    <dgm:pt modelId="{181427A2-6761-4402-9B47-DB39AF51B6BE}" type="pres">
      <dgm:prSet presAssocID="{4DA3DF9D-18E7-4ADD-B504-A5AA9F8885F5}" presName="CompostProcess" presStyleCnt="0">
        <dgm:presLayoutVars>
          <dgm:dir/>
          <dgm:resizeHandles val="exact"/>
        </dgm:presLayoutVars>
      </dgm:prSet>
      <dgm:spPr/>
      <dgm:t>
        <a:bodyPr/>
        <a:lstStyle/>
        <a:p>
          <a:endParaRPr lang="es-ES"/>
        </a:p>
      </dgm:t>
    </dgm:pt>
    <dgm:pt modelId="{E04C407B-0989-47DC-8B97-28C55ED6652B}" type="pres">
      <dgm:prSet presAssocID="{4DA3DF9D-18E7-4ADD-B504-A5AA9F8885F5}" presName="arrow" presStyleLbl="bgShp" presStyleIdx="0" presStyleCnt="1"/>
      <dgm:spPr/>
    </dgm:pt>
    <dgm:pt modelId="{0717DFA3-33DD-4E52-9DB5-046D2849D103}" type="pres">
      <dgm:prSet presAssocID="{4DA3DF9D-18E7-4ADD-B504-A5AA9F8885F5}" presName="linearProcess" presStyleCnt="0"/>
      <dgm:spPr/>
    </dgm:pt>
    <dgm:pt modelId="{99ABC130-C3C8-48B2-859E-7435AC579F36}" type="pres">
      <dgm:prSet presAssocID="{87466D32-D188-436E-990B-A20C02992C66}" presName="textNode" presStyleLbl="node1" presStyleIdx="0" presStyleCnt="3">
        <dgm:presLayoutVars>
          <dgm:bulletEnabled val="1"/>
        </dgm:presLayoutVars>
      </dgm:prSet>
      <dgm:spPr/>
      <dgm:t>
        <a:bodyPr/>
        <a:lstStyle/>
        <a:p>
          <a:endParaRPr lang="es-ES"/>
        </a:p>
      </dgm:t>
    </dgm:pt>
    <dgm:pt modelId="{BA164655-6359-4766-8FB0-CCDA76D33012}" type="pres">
      <dgm:prSet presAssocID="{7D1310D2-D718-49B0-85BF-FD5E433AB661}" presName="sibTrans" presStyleCnt="0"/>
      <dgm:spPr/>
    </dgm:pt>
    <dgm:pt modelId="{3AF2EDA4-0236-4148-B759-622A806ECF0F}" type="pres">
      <dgm:prSet presAssocID="{B8BBD77C-3964-4DE6-9560-FF90933A4A1A}" presName="textNode" presStyleLbl="node1" presStyleIdx="1" presStyleCnt="3">
        <dgm:presLayoutVars>
          <dgm:bulletEnabled val="1"/>
        </dgm:presLayoutVars>
      </dgm:prSet>
      <dgm:spPr/>
      <dgm:t>
        <a:bodyPr/>
        <a:lstStyle/>
        <a:p>
          <a:endParaRPr lang="es-ES"/>
        </a:p>
      </dgm:t>
    </dgm:pt>
    <dgm:pt modelId="{E5241DDF-CCB8-4B9D-A51B-2597449079D5}" type="pres">
      <dgm:prSet presAssocID="{6123FC0A-FAB6-4921-9DB4-B453ACE97336}" presName="sibTrans" presStyleCnt="0"/>
      <dgm:spPr/>
    </dgm:pt>
    <dgm:pt modelId="{B9F17314-ED2A-4B45-9269-D5F7AD70EF3A}" type="pres">
      <dgm:prSet presAssocID="{0FD4D882-C005-4F47-A93D-4DCF8855B0B0}" presName="textNode" presStyleLbl="node1" presStyleIdx="2" presStyleCnt="3">
        <dgm:presLayoutVars>
          <dgm:bulletEnabled val="1"/>
        </dgm:presLayoutVars>
      </dgm:prSet>
      <dgm:spPr/>
      <dgm:t>
        <a:bodyPr/>
        <a:lstStyle/>
        <a:p>
          <a:endParaRPr lang="es-ES"/>
        </a:p>
      </dgm:t>
    </dgm:pt>
  </dgm:ptLst>
  <dgm:cxnLst>
    <dgm:cxn modelId="{C139EC2A-55F5-4988-96DF-A408C7142DF9}" type="presOf" srcId="{0FD4D882-C005-4F47-A93D-4DCF8855B0B0}" destId="{B9F17314-ED2A-4B45-9269-D5F7AD70EF3A}" srcOrd="0" destOrd="0" presId="urn:microsoft.com/office/officeart/2005/8/layout/hProcess9"/>
    <dgm:cxn modelId="{CE097426-4D76-4CAD-B775-6A7FBF1C0B55}" type="presOf" srcId="{4DA3DF9D-18E7-4ADD-B504-A5AA9F8885F5}" destId="{181427A2-6761-4402-9B47-DB39AF51B6BE}" srcOrd="0" destOrd="0" presId="urn:microsoft.com/office/officeart/2005/8/layout/hProcess9"/>
    <dgm:cxn modelId="{F640F7C9-5367-4047-AD07-3211D776F17B}" type="presOf" srcId="{B8BBD77C-3964-4DE6-9560-FF90933A4A1A}" destId="{3AF2EDA4-0236-4148-B759-622A806ECF0F}" srcOrd="0" destOrd="0" presId="urn:microsoft.com/office/officeart/2005/8/layout/hProcess9"/>
    <dgm:cxn modelId="{323D02BF-0F0C-494C-BB92-81AE70E6BB5E}" srcId="{4DA3DF9D-18E7-4ADD-B504-A5AA9F8885F5}" destId="{87466D32-D188-436E-990B-A20C02992C66}" srcOrd="0" destOrd="0" parTransId="{F92E097F-D18E-4B9E-A1FE-F8E60CEFD730}" sibTransId="{7D1310D2-D718-49B0-85BF-FD5E433AB661}"/>
    <dgm:cxn modelId="{25E1C60B-B95C-4A1A-BACA-62F3BF1FC8C5}" srcId="{4DA3DF9D-18E7-4ADD-B504-A5AA9F8885F5}" destId="{B8BBD77C-3964-4DE6-9560-FF90933A4A1A}" srcOrd="1" destOrd="0" parTransId="{5D4817B3-B7FC-46B8-B3FB-E80A9FA27673}" sibTransId="{6123FC0A-FAB6-4921-9DB4-B453ACE97336}"/>
    <dgm:cxn modelId="{8142E81E-EEF2-4621-A23E-FB51F2AD39F6}" srcId="{4DA3DF9D-18E7-4ADD-B504-A5AA9F8885F5}" destId="{0FD4D882-C005-4F47-A93D-4DCF8855B0B0}" srcOrd="2" destOrd="0" parTransId="{409C7626-356C-457A-8EB7-F69B57A439E0}" sibTransId="{4FA1FE32-9194-46D8-9625-980593FF42D2}"/>
    <dgm:cxn modelId="{00639216-9E05-4AFA-8347-DADBAECCA8EE}" type="presOf" srcId="{87466D32-D188-436E-990B-A20C02992C66}" destId="{99ABC130-C3C8-48B2-859E-7435AC579F36}" srcOrd="0" destOrd="0" presId="urn:microsoft.com/office/officeart/2005/8/layout/hProcess9"/>
    <dgm:cxn modelId="{37E9E699-80E0-4DBE-9C40-8BD633178DFF}" type="presParOf" srcId="{181427A2-6761-4402-9B47-DB39AF51B6BE}" destId="{E04C407B-0989-47DC-8B97-28C55ED6652B}" srcOrd="0" destOrd="0" presId="urn:microsoft.com/office/officeart/2005/8/layout/hProcess9"/>
    <dgm:cxn modelId="{399237D0-6439-48EA-9E28-311C9E01777E}" type="presParOf" srcId="{181427A2-6761-4402-9B47-DB39AF51B6BE}" destId="{0717DFA3-33DD-4E52-9DB5-046D2849D103}" srcOrd="1" destOrd="0" presId="urn:microsoft.com/office/officeart/2005/8/layout/hProcess9"/>
    <dgm:cxn modelId="{0A2247C7-2AF0-4A3E-8A69-12EEFCC2624C}" type="presParOf" srcId="{0717DFA3-33DD-4E52-9DB5-046D2849D103}" destId="{99ABC130-C3C8-48B2-859E-7435AC579F36}" srcOrd="0" destOrd="0" presId="urn:microsoft.com/office/officeart/2005/8/layout/hProcess9"/>
    <dgm:cxn modelId="{5F731526-7987-4C62-85CA-BAF4F14B79ED}" type="presParOf" srcId="{0717DFA3-33DD-4E52-9DB5-046D2849D103}" destId="{BA164655-6359-4766-8FB0-CCDA76D33012}" srcOrd="1" destOrd="0" presId="urn:microsoft.com/office/officeart/2005/8/layout/hProcess9"/>
    <dgm:cxn modelId="{283F15F0-1B74-4CA3-8AF0-A5E4576B885D}" type="presParOf" srcId="{0717DFA3-33DD-4E52-9DB5-046D2849D103}" destId="{3AF2EDA4-0236-4148-B759-622A806ECF0F}" srcOrd="2" destOrd="0" presId="urn:microsoft.com/office/officeart/2005/8/layout/hProcess9"/>
    <dgm:cxn modelId="{EE084D8F-A6AF-4C0D-AA9A-E05D9BFE7040}" type="presParOf" srcId="{0717DFA3-33DD-4E52-9DB5-046D2849D103}" destId="{E5241DDF-CCB8-4B9D-A51B-2597449079D5}" srcOrd="3" destOrd="0" presId="urn:microsoft.com/office/officeart/2005/8/layout/hProcess9"/>
    <dgm:cxn modelId="{A6D9DAA6-9BDF-46C2-9D95-6D72342EE2B3}" type="presParOf" srcId="{0717DFA3-33DD-4E52-9DB5-046D2849D103}" destId="{B9F17314-ED2A-4B45-9269-D5F7AD70EF3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66DDA0E-F7AF-407A-BBE5-9D79BB50D914}" type="doc">
      <dgm:prSet loTypeId="urn:microsoft.com/office/officeart/2005/8/layout/radial4" loCatId="relationship" qsTypeId="urn:microsoft.com/office/officeart/2005/8/quickstyle/simple3" qsCatId="simple" csTypeId="urn:microsoft.com/office/officeart/2005/8/colors/colorful2" csCatId="colorful" phldr="1"/>
      <dgm:spPr/>
      <dgm:t>
        <a:bodyPr/>
        <a:lstStyle/>
        <a:p>
          <a:endParaRPr lang="es-ES"/>
        </a:p>
      </dgm:t>
    </dgm:pt>
    <dgm:pt modelId="{7AD7E347-33DC-4843-8D86-1D461386A65B}">
      <dgm:prSet phldrT="[Texto]" custT="1"/>
      <dgm:spPr/>
      <dgm:t>
        <a:bodyPr/>
        <a:lstStyle/>
        <a:p>
          <a:r>
            <a:rPr lang="es-EC" sz="1200" dirty="0" smtClean="0"/>
            <a:t>Estrategias Financieras de reinversión con la finalidad de incrementar el capital de trabajo y generar mayor  margen de rentabilidad.</a:t>
          </a:r>
          <a:endParaRPr lang="es-ES" sz="1200" dirty="0"/>
        </a:p>
      </dgm:t>
    </dgm:pt>
    <dgm:pt modelId="{9CE1FA43-CD75-4E41-8833-AB4FC964DF8B}" type="parTrans" cxnId="{7E6654BF-6C96-41A0-B453-F2D72BA9CD2E}">
      <dgm:prSet/>
      <dgm:spPr/>
      <dgm:t>
        <a:bodyPr/>
        <a:lstStyle/>
        <a:p>
          <a:endParaRPr lang="es-ES"/>
        </a:p>
      </dgm:t>
    </dgm:pt>
    <dgm:pt modelId="{9A902037-EFB7-4ABE-910F-32AEFA1A07E5}" type="sibTrans" cxnId="{7E6654BF-6C96-41A0-B453-F2D72BA9CD2E}">
      <dgm:prSet/>
      <dgm:spPr/>
      <dgm:t>
        <a:bodyPr/>
        <a:lstStyle/>
        <a:p>
          <a:endParaRPr lang="es-ES"/>
        </a:p>
      </dgm:t>
    </dgm:pt>
    <dgm:pt modelId="{8AAACFAC-E876-4587-850E-79E24CE34B73}">
      <dgm:prSet phldrT="[Texto]" custT="1"/>
      <dgm:spPr/>
      <dgm:t>
        <a:bodyPr/>
        <a:lstStyle/>
        <a:p>
          <a:pPr algn="just"/>
          <a:r>
            <a:rPr lang="es-ES" sz="1200" dirty="0" smtClean="0"/>
            <a:t>Realizar nuevas inversiones en maquinaria y equipo de trabajo, con la finalidad de optimizar recursos y disminuir los costos de producción.</a:t>
          </a:r>
          <a:endParaRPr lang="es-ES" sz="1200" dirty="0"/>
        </a:p>
      </dgm:t>
    </dgm:pt>
    <dgm:pt modelId="{B39325D3-3F16-46E0-AAFF-93DC5A607282}" type="parTrans" cxnId="{0669270E-6D15-4D4A-816D-91C4DE393308}">
      <dgm:prSet/>
      <dgm:spPr/>
      <dgm:t>
        <a:bodyPr/>
        <a:lstStyle/>
        <a:p>
          <a:endParaRPr lang="es-ES"/>
        </a:p>
      </dgm:t>
    </dgm:pt>
    <dgm:pt modelId="{9B104FC4-545A-44E0-80E0-FC19E9A86E15}" type="sibTrans" cxnId="{0669270E-6D15-4D4A-816D-91C4DE393308}">
      <dgm:prSet/>
      <dgm:spPr/>
      <dgm:t>
        <a:bodyPr/>
        <a:lstStyle/>
        <a:p>
          <a:endParaRPr lang="es-ES"/>
        </a:p>
      </dgm:t>
    </dgm:pt>
    <dgm:pt modelId="{B6D3C114-0630-4D34-9C43-FFAE55DF40AA}">
      <dgm:prSet phldrT="[Texto]" custT="1"/>
      <dgm:spPr/>
      <dgm:t>
        <a:bodyPr/>
        <a:lstStyle/>
        <a:p>
          <a:pPr algn="just"/>
          <a:r>
            <a:rPr lang="es-ES" sz="1200" dirty="0" smtClean="0"/>
            <a:t>Incrementar mercados alternativos de aceite de palma para mejorar las ventas. </a:t>
          </a:r>
          <a:endParaRPr lang="es-ES" sz="1200" dirty="0"/>
        </a:p>
      </dgm:t>
    </dgm:pt>
    <dgm:pt modelId="{4B0C5470-287F-43ED-8073-D06FECF12E61}" type="parTrans" cxnId="{2F856F10-0DD1-4D83-BF29-67620E92FC85}">
      <dgm:prSet/>
      <dgm:spPr/>
      <dgm:t>
        <a:bodyPr/>
        <a:lstStyle/>
        <a:p>
          <a:endParaRPr lang="es-ES"/>
        </a:p>
      </dgm:t>
    </dgm:pt>
    <dgm:pt modelId="{0B1DCB11-8A32-4C36-BA33-5EA81EE63893}" type="sibTrans" cxnId="{2F856F10-0DD1-4D83-BF29-67620E92FC85}">
      <dgm:prSet/>
      <dgm:spPr/>
      <dgm:t>
        <a:bodyPr/>
        <a:lstStyle/>
        <a:p>
          <a:endParaRPr lang="es-ES"/>
        </a:p>
      </dgm:t>
    </dgm:pt>
    <dgm:pt modelId="{654B5EE6-B541-41B0-AF1C-915E5E8A9F6B}">
      <dgm:prSet phldrT="[Texto]" custT="1"/>
      <dgm:spPr/>
      <dgm:t>
        <a:bodyPr/>
        <a:lstStyle/>
        <a:p>
          <a:pPr algn="just"/>
          <a:r>
            <a:rPr lang="es-ES" sz="1200" dirty="0" smtClean="0"/>
            <a:t>Unificación de las empresas desde las plantaciones, extractoras e industrias lo cual le ayudan a reducir los gastos e incrementar las ventas.  </a:t>
          </a:r>
          <a:endParaRPr lang="es-ES" sz="1200" dirty="0"/>
        </a:p>
      </dgm:t>
    </dgm:pt>
    <dgm:pt modelId="{901872E2-8D25-4CDB-B402-CC9F83066178}" type="parTrans" cxnId="{8CE21563-996D-46E6-B7D5-EBF08385B74F}">
      <dgm:prSet/>
      <dgm:spPr/>
      <dgm:t>
        <a:bodyPr/>
        <a:lstStyle/>
        <a:p>
          <a:endParaRPr lang="es-ES"/>
        </a:p>
      </dgm:t>
    </dgm:pt>
    <dgm:pt modelId="{9B5A9441-99DE-4CB1-A514-3BE70060B9CF}" type="sibTrans" cxnId="{8CE21563-996D-46E6-B7D5-EBF08385B74F}">
      <dgm:prSet/>
      <dgm:spPr/>
      <dgm:t>
        <a:bodyPr/>
        <a:lstStyle/>
        <a:p>
          <a:endParaRPr lang="es-ES"/>
        </a:p>
      </dgm:t>
    </dgm:pt>
    <dgm:pt modelId="{0D3CCA22-F1A5-48C9-A1BC-A9EC181F37D0}">
      <dgm:prSet phldrT="[Texto]" custT="1"/>
      <dgm:spPr/>
      <dgm:t>
        <a:bodyPr/>
        <a:lstStyle/>
        <a:p>
          <a:pPr algn="just"/>
          <a:r>
            <a:rPr lang="es-ES" sz="1200" dirty="0" smtClean="0">
              <a:effectLst/>
            </a:rPr>
            <a:t>Mejorar la cadena de distribución a fin de obtener mayores ganancias que serán distribuidas  dentro del sector   extractor</a:t>
          </a:r>
          <a:endParaRPr lang="es-ES" sz="1200" dirty="0"/>
        </a:p>
      </dgm:t>
    </dgm:pt>
    <dgm:pt modelId="{4036CA64-C96A-4565-B245-9E98383F3569}" type="parTrans" cxnId="{993AEA3A-CF89-4569-98F7-D7A131BADFC6}">
      <dgm:prSet/>
      <dgm:spPr/>
      <dgm:t>
        <a:bodyPr/>
        <a:lstStyle/>
        <a:p>
          <a:endParaRPr lang="es-ES"/>
        </a:p>
      </dgm:t>
    </dgm:pt>
    <dgm:pt modelId="{96BE526D-799D-4170-8342-DA04757F04C5}" type="sibTrans" cxnId="{993AEA3A-CF89-4569-98F7-D7A131BADFC6}">
      <dgm:prSet/>
      <dgm:spPr/>
      <dgm:t>
        <a:bodyPr/>
        <a:lstStyle/>
        <a:p>
          <a:endParaRPr lang="es-ES"/>
        </a:p>
      </dgm:t>
    </dgm:pt>
    <dgm:pt modelId="{CDE6218E-7D91-469D-9628-67F1A9A52234}" type="pres">
      <dgm:prSet presAssocID="{066DDA0E-F7AF-407A-BBE5-9D79BB50D914}" presName="cycle" presStyleCnt="0">
        <dgm:presLayoutVars>
          <dgm:chMax val="1"/>
          <dgm:dir/>
          <dgm:animLvl val="ctr"/>
          <dgm:resizeHandles val="exact"/>
        </dgm:presLayoutVars>
      </dgm:prSet>
      <dgm:spPr/>
      <dgm:t>
        <a:bodyPr/>
        <a:lstStyle/>
        <a:p>
          <a:endParaRPr lang="es-ES"/>
        </a:p>
      </dgm:t>
    </dgm:pt>
    <dgm:pt modelId="{29D2EF50-A8EC-4AF0-BA6D-9FD7DC51612C}" type="pres">
      <dgm:prSet presAssocID="{7AD7E347-33DC-4843-8D86-1D461386A65B}" presName="centerShape" presStyleLbl="node0" presStyleIdx="0" presStyleCnt="1"/>
      <dgm:spPr/>
      <dgm:t>
        <a:bodyPr/>
        <a:lstStyle/>
        <a:p>
          <a:endParaRPr lang="es-ES"/>
        </a:p>
      </dgm:t>
    </dgm:pt>
    <dgm:pt modelId="{05DE3448-A3B4-47A1-84B4-98D127794538}" type="pres">
      <dgm:prSet presAssocID="{B39325D3-3F16-46E0-AAFF-93DC5A607282}" presName="parTrans" presStyleLbl="bgSibTrans2D1" presStyleIdx="0" presStyleCnt="4"/>
      <dgm:spPr/>
      <dgm:t>
        <a:bodyPr/>
        <a:lstStyle/>
        <a:p>
          <a:endParaRPr lang="es-ES"/>
        </a:p>
      </dgm:t>
    </dgm:pt>
    <dgm:pt modelId="{380FB25E-9B80-4D84-8831-3404D281332C}" type="pres">
      <dgm:prSet presAssocID="{8AAACFAC-E876-4587-850E-79E24CE34B73}" presName="node" presStyleLbl="node1" presStyleIdx="0" presStyleCnt="4">
        <dgm:presLayoutVars>
          <dgm:bulletEnabled val="1"/>
        </dgm:presLayoutVars>
      </dgm:prSet>
      <dgm:spPr/>
      <dgm:t>
        <a:bodyPr/>
        <a:lstStyle/>
        <a:p>
          <a:endParaRPr lang="es-ES"/>
        </a:p>
      </dgm:t>
    </dgm:pt>
    <dgm:pt modelId="{2615DFA5-C9FC-431C-92A1-FF7ACB2E1894}" type="pres">
      <dgm:prSet presAssocID="{4B0C5470-287F-43ED-8073-D06FECF12E61}" presName="parTrans" presStyleLbl="bgSibTrans2D1" presStyleIdx="1" presStyleCnt="4"/>
      <dgm:spPr/>
      <dgm:t>
        <a:bodyPr/>
        <a:lstStyle/>
        <a:p>
          <a:endParaRPr lang="es-ES"/>
        </a:p>
      </dgm:t>
    </dgm:pt>
    <dgm:pt modelId="{E51897A3-4366-484D-801D-0FEB541A0244}" type="pres">
      <dgm:prSet presAssocID="{B6D3C114-0630-4D34-9C43-FFAE55DF40AA}" presName="node" presStyleLbl="node1" presStyleIdx="1" presStyleCnt="4">
        <dgm:presLayoutVars>
          <dgm:bulletEnabled val="1"/>
        </dgm:presLayoutVars>
      </dgm:prSet>
      <dgm:spPr/>
      <dgm:t>
        <a:bodyPr/>
        <a:lstStyle/>
        <a:p>
          <a:endParaRPr lang="es-ES"/>
        </a:p>
      </dgm:t>
    </dgm:pt>
    <dgm:pt modelId="{18104897-F357-4B2A-B90C-8CC9D5CE6774}" type="pres">
      <dgm:prSet presAssocID="{901872E2-8D25-4CDB-B402-CC9F83066178}" presName="parTrans" presStyleLbl="bgSibTrans2D1" presStyleIdx="2" presStyleCnt="4"/>
      <dgm:spPr/>
      <dgm:t>
        <a:bodyPr/>
        <a:lstStyle/>
        <a:p>
          <a:endParaRPr lang="es-ES"/>
        </a:p>
      </dgm:t>
    </dgm:pt>
    <dgm:pt modelId="{969D565E-A4ED-4DEE-BFE4-DA30B229FCF6}" type="pres">
      <dgm:prSet presAssocID="{654B5EE6-B541-41B0-AF1C-915E5E8A9F6B}" presName="node" presStyleLbl="node1" presStyleIdx="2" presStyleCnt="4" custRadScaleRad="100318" custRadScaleInc="-1912">
        <dgm:presLayoutVars>
          <dgm:bulletEnabled val="1"/>
        </dgm:presLayoutVars>
      </dgm:prSet>
      <dgm:spPr/>
      <dgm:t>
        <a:bodyPr/>
        <a:lstStyle/>
        <a:p>
          <a:endParaRPr lang="es-ES"/>
        </a:p>
      </dgm:t>
    </dgm:pt>
    <dgm:pt modelId="{0C82FDA3-D889-4D65-AE06-869AE2690B69}" type="pres">
      <dgm:prSet presAssocID="{4036CA64-C96A-4565-B245-9E98383F3569}" presName="parTrans" presStyleLbl="bgSibTrans2D1" presStyleIdx="3" presStyleCnt="4"/>
      <dgm:spPr/>
      <dgm:t>
        <a:bodyPr/>
        <a:lstStyle/>
        <a:p>
          <a:endParaRPr lang="es-ES"/>
        </a:p>
      </dgm:t>
    </dgm:pt>
    <dgm:pt modelId="{167AFFA6-E1E2-44F0-BE90-581F9B5530CD}" type="pres">
      <dgm:prSet presAssocID="{0D3CCA22-F1A5-48C9-A1BC-A9EC181F37D0}" presName="node" presStyleLbl="node1" presStyleIdx="3" presStyleCnt="4" custRadScaleRad="100318" custRadScaleInc="-1912">
        <dgm:presLayoutVars>
          <dgm:bulletEnabled val="1"/>
        </dgm:presLayoutVars>
      </dgm:prSet>
      <dgm:spPr/>
      <dgm:t>
        <a:bodyPr/>
        <a:lstStyle/>
        <a:p>
          <a:endParaRPr lang="es-ES"/>
        </a:p>
      </dgm:t>
    </dgm:pt>
  </dgm:ptLst>
  <dgm:cxnLst>
    <dgm:cxn modelId="{FC26201D-892D-4F85-9A7D-4247D5D203F9}" type="presOf" srcId="{B39325D3-3F16-46E0-AAFF-93DC5A607282}" destId="{05DE3448-A3B4-47A1-84B4-98D127794538}" srcOrd="0" destOrd="0" presId="urn:microsoft.com/office/officeart/2005/8/layout/radial4"/>
    <dgm:cxn modelId="{8CE21563-996D-46E6-B7D5-EBF08385B74F}" srcId="{7AD7E347-33DC-4843-8D86-1D461386A65B}" destId="{654B5EE6-B541-41B0-AF1C-915E5E8A9F6B}" srcOrd="2" destOrd="0" parTransId="{901872E2-8D25-4CDB-B402-CC9F83066178}" sibTransId="{9B5A9441-99DE-4CB1-A514-3BE70060B9CF}"/>
    <dgm:cxn modelId="{7E6654BF-6C96-41A0-B453-F2D72BA9CD2E}" srcId="{066DDA0E-F7AF-407A-BBE5-9D79BB50D914}" destId="{7AD7E347-33DC-4843-8D86-1D461386A65B}" srcOrd="0" destOrd="0" parTransId="{9CE1FA43-CD75-4E41-8833-AB4FC964DF8B}" sibTransId="{9A902037-EFB7-4ABE-910F-32AEFA1A07E5}"/>
    <dgm:cxn modelId="{EB88F828-8086-4C87-A6EB-32ACA7BE926B}" type="presOf" srcId="{7AD7E347-33DC-4843-8D86-1D461386A65B}" destId="{29D2EF50-A8EC-4AF0-BA6D-9FD7DC51612C}" srcOrd="0" destOrd="0" presId="urn:microsoft.com/office/officeart/2005/8/layout/radial4"/>
    <dgm:cxn modelId="{77498FC4-35DE-4C8E-B9C1-030BFE236D54}" type="presOf" srcId="{4036CA64-C96A-4565-B245-9E98383F3569}" destId="{0C82FDA3-D889-4D65-AE06-869AE2690B69}" srcOrd="0" destOrd="0" presId="urn:microsoft.com/office/officeart/2005/8/layout/radial4"/>
    <dgm:cxn modelId="{2F856F10-0DD1-4D83-BF29-67620E92FC85}" srcId="{7AD7E347-33DC-4843-8D86-1D461386A65B}" destId="{B6D3C114-0630-4D34-9C43-FFAE55DF40AA}" srcOrd="1" destOrd="0" parTransId="{4B0C5470-287F-43ED-8073-D06FECF12E61}" sibTransId="{0B1DCB11-8A32-4C36-BA33-5EA81EE63893}"/>
    <dgm:cxn modelId="{185E14E1-A0D1-4861-BFD2-8DFB124CF0F4}" type="presOf" srcId="{654B5EE6-B541-41B0-AF1C-915E5E8A9F6B}" destId="{969D565E-A4ED-4DEE-BFE4-DA30B229FCF6}" srcOrd="0" destOrd="0" presId="urn:microsoft.com/office/officeart/2005/8/layout/radial4"/>
    <dgm:cxn modelId="{B0C9BDDD-05CF-48DB-A86B-D70FA11DB7DC}" type="presOf" srcId="{0D3CCA22-F1A5-48C9-A1BC-A9EC181F37D0}" destId="{167AFFA6-E1E2-44F0-BE90-581F9B5530CD}" srcOrd="0" destOrd="0" presId="urn:microsoft.com/office/officeart/2005/8/layout/radial4"/>
    <dgm:cxn modelId="{993AEA3A-CF89-4569-98F7-D7A131BADFC6}" srcId="{7AD7E347-33DC-4843-8D86-1D461386A65B}" destId="{0D3CCA22-F1A5-48C9-A1BC-A9EC181F37D0}" srcOrd="3" destOrd="0" parTransId="{4036CA64-C96A-4565-B245-9E98383F3569}" sibTransId="{96BE526D-799D-4170-8342-DA04757F04C5}"/>
    <dgm:cxn modelId="{533FFFA9-9F13-4F6B-B8BA-C308EDDE1477}" type="presOf" srcId="{066DDA0E-F7AF-407A-BBE5-9D79BB50D914}" destId="{CDE6218E-7D91-469D-9628-67F1A9A52234}" srcOrd="0" destOrd="0" presId="urn:microsoft.com/office/officeart/2005/8/layout/radial4"/>
    <dgm:cxn modelId="{0669270E-6D15-4D4A-816D-91C4DE393308}" srcId="{7AD7E347-33DC-4843-8D86-1D461386A65B}" destId="{8AAACFAC-E876-4587-850E-79E24CE34B73}" srcOrd="0" destOrd="0" parTransId="{B39325D3-3F16-46E0-AAFF-93DC5A607282}" sibTransId="{9B104FC4-545A-44E0-80E0-FC19E9A86E15}"/>
    <dgm:cxn modelId="{368EEA70-C6C1-44D4-9DB4-06F37EB66293}" type="presOf" srcId="{B6D3C114-0630-4D34-9C43-FFAE55DF40AA}" destId="{E51897A3-4366-484D-801D-0FEB541A0244}" srcOrd="0" destOrd="0" presId="urn:microsoft.com/office/officeart/2005/8/layout/radial4"/>
    <dgm:cxn modelId="{1C20EA94-54D9-40BF-83D2-206557C33F61}" type="presOf" srcId="{8AAACFAC-E876-4587-850E-79E24CE34B73}" destId="{380FB25E-9B80-4D84-8831-3404D281332C}" srcOrd="0" destOrd="0" presId="urn:microsoft.com/office/officeart/2005/8/layout/radial4"/>
    <dgm:cxn modelId="{4E3CFA82-91C9-4866-9D40-7D4F22C7667D}" type="presOf" srcId="{4B0C5470-287F-43ED-8073-D06FECF12E61}" destId="{2615DFA5-C9FC-431C-92A1-FF7ACB2E1894}" srcOrd="0" destOrd="0" presId="urn:microsoft.com/office/officeart/2005/8/layout/radial4"/>
    <dgm:cxn modelId="{B05378AE-2B37-462B-8201-C32AFCAF1FD8}" type="presOf" srcId="{901872E2-8D25-4CDB-B402-CC9F83066178}" destId="{18104897-F357-4B2A-B90C-8CC9D5CE6774}" srcOrd="0" destOrd="0" presId="urn:microsoft.com/office/officeart/2005/8/layout/radial4"/>
    <dgm:cxn modelId="{4FD65725-AD49-4DAD-BCCC-B6C56D65024E}" type="presParOf" srcId="{CDE6218E-7D91-469D-9628-67F1A9A52234}" destId="{29D2EF50-A8EC-4AF0-BA6D-9FD7DC51612C}" srcOrd="0" destOrd="0" presId="urn:microsoft.com/office/officeart/2005/8/layout/radial4"/>
    <dgm:cxn modelId="{2AC18C11-B40D-43C1-A71D-F38CC93474A3}" type="presParOf" srcId="{CDE6218E-7D91-469D-9628-67F1A9A52234}" destId="{05DE3448-A3B4-47A1-84B4-98D127794538}" srcOrd="1" destOrd="0" presId="urn:microsoft.com/office/officeart/2005/8/layout/radial4"/>
    <dgm:cxn modelId="{A3736343-214F-4437-99BD-32217598B9E2}" type="presParOf" srcId="{CDE6218E-7D91-469D-9628-67F1A9A52234}" destId="{380FB25E-9B80-4D84-8831-3404D281332C}" srcOrd="2" destOrd="0" presId="urn:microsoft.com/office/officeart/2005/8/layout/radial4"/>
    <dgm:cxn modelId="{2AB767DD-8B50-4D6A-A482-486FF39D70FF}" type="presParOf" srcId="{CDE6218E-7D91-469D-9628-67F1A9A52234}" destId="{2615DFA5-C9FC-431C-92A1-FF7ACB2E1894}" srcOrd="3" destOrd="0" presId="urn:microsoft.com/office/officeart/2005/8/layout/radial4"/>
    <dgm:cxn modelId="{48E39DC4-6946-406A-81A9-4DBD1ED4CB07}" type="presParOf" srcId="{CDE6218E-7D91-469D-9628-67F1A9A52234}" destId="{E51897A3-4366-484D-801D-0FEB541A0244}" srcOrd="4" destOrd="0" presId="urn:microsoft.com/office/officeart/2005/8/layout/radial4"/>
    <dgm:cxn modelId="{4FBC4C1A-55A6-4056-92B0-22B48965AB46}" type="presParOf" srcId="{CDE6218E-7D91-469D-9628-67F1A9A52234}" destId="{18104897-F357-4B2A-B90C-8CC9D5CE6774}" srcOrd="5" destOrd="0" presId="urn:microsoft.com/office/officeart/2005/8/layout/radial4"/>
    <dgm:cxn modelId="{65F50C7B-8C8D-4151-B2CB-C79BF3A30180}" type="presParOf" srcId="{CDE6218E-7D91-469D-9628-67F1A9A52234}" destId="{969D565E-A4ED-4DEE-BFE4-DA30B229FCF6}" srcOrd="6" destOrd="0" presId="urn:microsoft.com/office/officeart/2005/8/layout/radial4"/>
    <dgm:cxn modelId="{B877558F-7148-48CA-99F6-049CE99C0ED1}" type="presParOf" srcId="{CDE6218E-7D91-469D-9628-67F1A9A52234}" destId="{0C82FDA3-D889-4D65-AE06-869AE2690B69}" srcOrd="7" destOrd="0" presId="urn:microsoft.com/office/officeart/2005/8/layout/radial4"/>
    <dgm:cxn modelId="{56A28982-86D2-4996-837E-0C6E83F2A1E5}" type="presParOf" srcId="{CDE6218E-7D91-469D-9628-67F1A9A52234}" destId="{167AFFA6-E1E2-44F0-BE90-581F9B5530CD}"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22AB13-42EB-4A96-BEB1-D7D1B362F623}"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s-ES"/>
        </a:p>
      </dgm:t>
    </dgm:pt>
    <dgm:pt modelId="{6584BB6C-5755-4443-9F60-106B2EC47BD4}">
      <dgm:prSet phldrT="[Texto]" custT="1"/>
      <dgm:spPr/>
      <dgm:t>
        <a:bodyPr/>
        <a:lstStyle/>
        <a:p>
          <a:r>
            <a:rPr lang="es-ES" sz="1400" dirty="0" smtClean="0"/>
            <a:t>Políticas</a:t>
          </a:r>
          <a:r>
            <a:rPr lang="es-ES" sz="1200" dirty="0" smtClean="0"/>
            <a:t> </a:t>
          </a:r>
          <a:endParaRPr lang="es-ES" sz="1200" dirty="0"/>
        </a:p>
      </dgm:t>
    </dgm:pt>
    <dgm:pt modelId="{7960C60C-6EF7-49B5-9643-EAFAB9193ED3}" type="parTrans" cxnId="{F9B4F386-37A3-444F-831A-F7FF9EF81057}">
      <dgm:prSet/>
      <dgm:spPr/>
      <dgm:t>
        <a:bodyPr/>
        <a:lstStyle/>
        <a:p>
          <a:endParaRPr lang="es-ES"/>
        </a:p>
      </dgm:t>
    </dgm:pt>
    <dgm:pt modelId="{568E2628-F6C2-4CBC-B6D9-10B086F740E5}" type="sibTrans" cxnId="{F9B4F386-37A3-444F-831A-F7FF9EF81057}">
      <dgm:prSet/>
      <dgm:spPr/>
      <dgm:t>
        <a:bodyPr/>
        <a:lstStyle/>
        <a:p>
          <a:endParaRPr lang="es-ES"/>
        </a:p>
      </dgm:t>
    </dgm:pt>
    <dgm:pt modelId="{5A4311DC-1A8D-4B42-ABE4-0F4B4E4FA378}">
      <dgm:prSet phldrT="[Texto]" custT="1"/>
      <dgm:spPr/>
      <dgm:t>
        <a:bodyPr/>
        <a:lstStyle/>
        <a:p>
          <a:r>
            <a:rPr lang="es-ES" sz="1200" dirty="0" smtClean="0"/>
            <a:t>Revaluar la maquinaria obsoleta.</a:t>
          </a:r>
          <a:endParaRPr lang="es-ES" sz="1200" dirty="0"/>
        </a:p>
      </dgm:t>
    </dgm:pt>
    <dgm:pt modelId="{F33C539B-94F6-466F-98B6-04B746BCD011}" type="parTrans" cxnId="{39BDAD98-6431-4414-81FA-82E70B3A2463}">
      <dgm:prSet/>
      <dgm:spPr/>
      <dgm:t>
        <a:bodyPr/>
        <a:lstStyle/>
        <a:p>
          <a:endParaRPr lang="es-ES"/>
        </a:p>
      </dgm:t>
    </dgm:pt>
    <dgm:pt modelId="{219C2D04-042D-4884-AFAE-6D48E8460B59}" type="sibTrans" cxnId="{39BDAD98-6431-4414-81FA-82E70B3A2463}">
      <dgm:prSet/>
      <dgm:spPr/>
      <dgm:t>
        <a:bodyPr/>
        <a:lstStyle/>
        <a:p>
          <a:endParaRPr lang="es-ES"/>
        </a:p>
      </dgm:t>
    </dgm:pt>
    <dgm:pt modelId="{68BCCC81-9A6F-4412-96A8-DC6DF4FFBFF8}">
      <dgm:prSet phldrT="[Texto]" custT="1"/>
      <dgm:spPr/>
      <dgm:t>
        <a:bodyPr/>
        <a:lstStyle/>
        <a:p>
          <a:r>
            <a:rPr lang="es-ES" sz="1200" dirty="0" smtClean="0"/>
            <a:t>Seleccionar proveedores que mas beneficie a la entidad.</a:t>
          </a:r>
          <a:endParaRPr lang="es-ES" sz="1200" dirty="0"/>
        </a:p>
      </dgm:t>
    </dgm:pt>
    <dgm:pt modelId="{D4F79044-3C6A-4EC5-BF61-E8064C53A3E3}" type="parTrans" cxnId="{7C818D3A-203B-44D2-A4E7-7914FE896AB6}">
      <dgm:prSet/>
      <dgm:spPr/>
      <dgm:t>
        <a:bodyPr/>
        <a:lstStyle/>
        <a:p>
          <a:endParaRPr lang="es-ES"/>
        </a:p>
      </dgm:t>
    </dgm:pt>
    <dgm:pt modelId="{775C3866-EAE2-4ABC-A4F9-6D4AB1D0B97C}" type="sibTrans" cxnId="{7C818D3A-203B-44D2-A4E7-7914FE896AB6}">
      <dgm:prSet/>
      <dgm:spPr/>
      <dgm:t>
        <a:bodyPr/>
        <a:lstStyle/>
        <a:p>
          <a:endParaRPr lang="es-ES"/>
        </a:p>
      </dgm:t>
    </dgm:pt>
    <dgm:pt modelId="{1138597D-F10B-4248-AFF4-B61B7E6BFC7E}">
      <dgm:prSet phldrT="[Texto]" custT="1"/>
      <dgm:spPr/>
      <dgm:t>
        <a:bodyPr/>
        <a:lstStyle/>
        <a:p>
          <a:r>
            <a:rPr lang="es-ES" sz="1400" dirty="0" smtClean="0"/>
            <a:t>Acciones</a:t>
          </a:r>
          <a:endParaRPr lang="es-ES" sz="1400" dirty="0"/>
        </a:p>
      </dgm:t>
    </dgm:pt>
    <dgm:pt modelId="{33FDB580-C5A0-45B6-B3A9-3EB801592B53}" type="parTrans" cxnId="{E401C1DB-D912-43F2-8050-71E183CF6995}">
      <dgm:prSet/>
      <dgm:spPr/>
      <dgm:t>
        <a:bodyPr/>
        <a:lstStyle/>
        <a:p>
          <a:endParaRPr lang="es-ES"/>
        </a:p>
      </dgm:t>
    </dgm:pt>
    <dgm:pt modelId="{E6E2414B-E4C0-41FE-95F3-5FF37B793D13}" type="sibTrans" cxnId="{E401C1DB-D912-43F2-8050-71E183CF6995}">
      <dgm:prSet/>
      <dgm:spPr/>
      <dgm:t>
        <a:bodyPr/>
        <a:lstStyle/>
        <a:p>
          <a:endParaRPr lang="es-ES"/>
        </a:p>
      </dgm:t>
    </dgm:pt>
    <dgm:pt modelId="{2D265402-9A64-42D2-BD70-A48E3798BD32}">
      <dgm:prSet phldrT="[Texto]" custT="1"/>
      <dgm:spPr/>
      <dgm:t>
        <a:bodyPr/>
        <a:lstStyle/>
        <a:p>
          <a:r>
            <a:rPr lang="es-ES" sz="1200" dirty="0" smtClean="0"/>
            <a:t>Contratar un profesional experto en revaluó de PP Y EE para calificar el precio.  </a:t>
          </a:r>
          <a:endParaRPr lang="es-ES" sz="1200" dirty="0"/>
        </a:p>
      </dgm:t>
    </dgm:pt>
    <dgm:pt modelId="{5C17E87D-2051-4906-B8EC-4C803945717B}" type="parTrans" cxnId="{2373FE1C-93FE-4ADC-A332-6EB55B65D078}">
      <dgm:prSet/>
      <dgm:spPr/>
      <dgm:t>
        <a:bodyPr/>
        <a:lstStyle/>
        <a:p>
          <a:endParaRPr lang="es-ES"/>
        </a:p>
      </dgm:t>
    </dgm:pt>
    <dgm:pt modelId="{AC8C5CD6-7DEB-4369-AEDB-67B4F39D3E9F}" type="sibTrans" cxnId="{2373FE1C-93FE-4ADC-A332-6EB55B65D078}">
      <dgm:prSet/>
      <dgm:spPr/>
      <dgm:t>
        <a:bodyPr/>
        <a:lstStyle/>
        <a:p>
          <a:endParaRPr lang="es-ES"/>
        </a:p>
      </dgm:t>
    </dgm:pt>
    <dgm:pt modelId="{EBC8F689-A0F0-45BA-9247-B54A85E5FA2D}">
      <dgm:prSet phldrT="[Texto]" custT="1"/>
      <dgm:spPr/>
      <dgm:t>
        <a:bodyPr/>
        <a:lstStyle/>
        <a:p>
          <a:r>
            <a:rPr lang="es-ES" sz="1200" dirty="0" smtClean="0"/>
            <a:t>Incrementar las alianzas entre las empresas publicas y privadas para brindar soporte técnico a los Palmicultores</a:t>
          </a:r>
          <a:endParaRPr lang="es-ES" sz="1200" dirty="0"/>
        </a:p>
      </dgm:t>
    </dgm:pt>
    <dgm:pt modelId="{2DAEE655-21E5-445E-8889-47F35633A991}" type="parTrans" cxnId="{EBBAACE1-3275-493A-94F5-E8B2ECBA657E}">
      <dgm:prSet/>
      <dgm:spPr/>
      <dgm:t>
        <a:bodyPr/>
        <a:lstStyle/>
        <a:p>
          <a:endParaRPr lang="es-ES"/>
        </a:p>
      </dgm:t>
    </dgm:pt>
    <dgm:pt modelId="{B7E62535-E300-417C-BB7F-4525802B0DA3}" type="sibTrans" cxnId="{EBBAACE1-3275-493A-94F5-E8B2ECBA657E}">
      <dgm:prSet/>
      <dgm:spPr/>
      <dgm:t>
        <a:bodyPr/>
        <a:lstStyle/>
        <a:p>
          <a:endParaRPr lang="es-ES"/>
        </a:p>
      </dgm:t>
    </dgm:pt>
    <dgm:pt modelId="{E47EB2CD-8ED3-4F26-9277-3369F91D9A57}">
      <dgm:prSet phldrT="[Texto]" custT="1"/>
      <dgm:spPr/>
      <dgm:t>
        <a:bodyPr/>
        <a:lstStyle/>
        <a:p>
          <a:r>
            <a:rPr lang="es-ES" sz="1200" dirty="0" smtClean="0"/>
            <a:t>Designar un presupuesto que le permita el mejoramiento de la MP.</a:t>
          </a:r>
          <a:endParaRPr lang="es-ES" sz="1200" dirty="0"/>
        </a:p>
      </dgm:t>
    </dgm:pt>
    <dgm:pt modelId="{DBFEA09A-DDA3-4FF1-92FC-888508EAC73A}" type="parTrans" cxnId="{93C19859-7482-42D0-9C83-680461307536}">
      <dgm:prSet/>
      <dgm:spPr/>
      <dgm:t>
        <a:bodyPr/>
        <a:lstStyle/>
        <a:p>
          <a:endParaRPr lang="es-ES"/>
        </a:p>
      </dgm:t>
    </dgm:pt>
    <dgm:pt modelId="{71D421EB-1409-4DA8-877A-4F1D06A4ACFC}" type="sibTrans" cxnId="{93C19859-7482-42D0-9C83-680461307536}">
      <dgm:prSet/>
      <dgm:spPr/>
      <dgm:t>
        <a:bodyPr/>
        <a:lstStyle/>
        <a:p>
          <a:endParaRPr lang="es-ES"/>
        </a:p>
      </dgm:t>
    </dgm:pt>
    <dgm:pt modelId="{A3079C85-8D7F-4DF2-8149-0B8DB368C0B5}">
      <dgm:prSet phldrT="[Texto]" custT="1"/>
      <dgm:spPr/>
      <dgm:t>
        <a:bodyPr/>
        <a:lstStyle/>
        <a:p>
          <a:r>
            <a:rPr lang="es-ES" sz="1200" dirty="0" smtClean="0"/>
            <a:t>Convenios con los proveedores para extender el plazo de pago.</a:t>
          </a:r>
          <a:endParaRPr lang="es-ES" sz="1200" dirty="0"/>
        </a:p>
      </dgm:t>
    </dgm:pt>
    <dgm:pt modelId="{8088DEE0-1E55-4BE0-964E-5F3C184E8101}" type="parTrans" cxnId="{F2E86F3E-9491-4688-A9C3-75F8B49DD84B}">
      <dgm:prSet/>
      <dgm:spPr/>
      <dgm:t>
        <a:bodyPr/>
        <a:lstStyle/>
        <a:p>
          <a:endParaRPr lang="es-ES"/>
        </a:p>
      </dgm:t>
    </dgm:pt>
    <dgm:pt modelId="{A3853162-65F1-4398-8D1F-D1394BA5DF61}" type="sibTrans" cxnId="{F2E86F3E-9491-4688-A9C3-75F8B49DD84B}">
      <dgm:prSet/>
      <dgm:spPr/>
      <dgm:t>
        <a:bodyPr/>
        <a:lstStyle/>
        <a:p>
          <a:endParaRPr lang="es-ES"/>
        </a:p>
      </dgm:t>
    </dgm:pt>
    <dgm:pt modelId="{539C3B6F-4D8B-4B9E-B52E-D02521EC9503}" type="pres">
      <dgm:prSet presAssocID="{7B22AB13-42EB-4A96-BEB1-D7D1B362F623}" presName="hierChild1" presStyleCnt="0">
        <dgm:presLayoutVars>
          <dgm:chPref val="1"/>
          <dgm:dir/>
          <dgm:animOne val="branch"/>
          <dgm:animLvl val="lvl"/>
          <dgm:resizeHandles/>
        </dgm:presLayoutVars>
      </dgm:prSet>
      <dgm:spPr/>
      <dgm:t>
        <a:bodyPr/>
        <a:lstStyle/>
        <a:p>
          <a:endParaRPr lang="es-ES"/>
        </a:p>
      </dgm:t>
    </dgm:pt>
    <dgm:pt modelId="{CD2E6ABD-D16E-4489-9C71-27A245286889}" type="pres">
      <dgm:prSet presAssocID="{6584BB6C-5755-4443-9F60-106B2EC47BD4}" presName="hierRoot1" presStyleCnt="0"/>
      <dgm:spPr/>
    </dgm:pt>
    <dgm:pt modelId="{4FDC60A1-2361-4AD6-8402-0D53AA2ED421}" type="pres">
      <dgm:prSet presAssocID="{6584BB6C-5755-4443-9F60-106B2EC47BD4}" presName="composite" presStyleCnt="0"/>
      <dgm:spPr/>
    </dgm:pt>
    <dgm:pt modelId="{1870E2DE-EE51-4544-8AD6-CCCE6E427D03}" type="pres">
      <dgm:prSet presAssocID="{6584BB6C-5755-4443-9F60-106B2EC47BD4}" presName="background" presStyleLbl="node0" presStyleIdx="0" presStyleCnt="2"/>
      <dgm:spPr/>
    </dgm:pt>
    <dgm:pt modelId="{5C7D1CEA-2E80-468F-ACF7-0EF6F8BFFCAB}" type="pres">
      <dgm:prSet presAssocID="{6584BB6C-5755-4443-9F60-106B2EC47BD4}" presName="text" presStyleLbl="fgAcc0" presStyleIdx="0" presStyleCnt="2">
        <dgm:presLayoutVars>
          <dgm:chPref val="3"/>
        </dgm:presLayoutVars>
      </dgm:prSet>
      <dgm:spPr/>
      <dgm:t>
        <a:bodyPr/>
        <a:lstStyle/>
        <a:p>
          <a:endParaRPr lang="es-ES"/>
        </a:p>
      </dgm:t>
    </dgm:pt>
    <dgm:pt modelId="{5CDF3F41-D706-4376-92EB-A38479D2A2F8}" type="pres">
      <dgm:prSet presAssocID="{6584BB6C-5755-4443-9F60-106B2EC47BD4}" presName="hierChild2" presStyleCnt="0"/>
      <dgm:spPr/>
    </dgm:pt>
    <dgm:pt modelId="{EB99DCCC-A6D8-4188-80CF-CED2244FAA81}" type="pres">
      <dgm:prSet presAssocID="{F33C539B-94F6-466F-98B6-04B746BCD011}" presName="Name10" presStyleLbl="parChTrans1D2" presStyleIdx="0" presStyleCnt="6"/>
      <dgm:spPr/>
      <dgm:t>
        <a:bodyPr/>
        <a:lstStyle/>
        <a:p>
          <a:endParaRPr lang="es-ES"/>
        </a:p>
      </dgm:t>
    </dgm:pt>
    <dgm:pt modelId="{14E34FA3-1958-40C9-9532-120D8F64A9C0}" type="pres">
      <dgm:prSet presAssocID="{5A4311DC-1A8D-4B42-ABE4-0F4B4E4FA378}" presName="hierRoot2" presStyleCnt="0"/>
      <dgm:spPr/>
    </dgm:pt>
    <dgm:pt modelId="{FA29AB79-9CE3-449B-90B7-B1FD383080D6}" type="pres">
      <dgm:prSet presAssocID="{5A4311DC-1A8D-4B42-ABE4-0F4B4E4FA378}" presName="composite2" presStyleCnt="0"/>
      <dgm:spPr/>
    </dgm:pt>
    <dgm:pt modelId="{5BA57BBE-EAD4-44FB-8DEB-EBA2BBDD5D31}" type="pres">
      <dgm:prSet presAssocID="{5A4311DC-1A8D-4B42-ABE4-0F4B4E4FA378}" presName="background2" presStyleLbl="node2" presStyleIdx="0" presStyleCnt="6"/>
      <dgm:spPr/>
    </dgm:pt>
    <dgm:pt modelId="{76781C37-AD11-439E-A761-09D8B94FC435}" type="pres">
      <dgm:prSet presAssocID="{5A4311DC-1A8D-4B42-ABE4-0F4B4E4FA378}" presName="text2" presStyleLbl="fgAcc2" presStyleIdx="0" presStyleCnt="6">
        <dgm:presLayoutVars>
          <dgm:chPref val="3"/>
        </dgm:presLayoutVars>
      </dgm:prSet>
      <dgm:spPr/>
      <dgm:t>
        <a:bodyPr/>
        <a:lstStyle/>
        <a:p>
          <a:endParaRPr lang="es-ES"/>
        </a:p>
      </dgm:t>
    </dgm:pt>
    <dgm:pt modelId="{C722A980-8F06-4A53-A36E-12909D017F8D}" type="pres">
      <dgm:prSet presAssocID="{5A4311DC-1A8D-4B42-ABE4-0F4B4E4FA378}" presName="hierChild3" presStyleCnt="0"/>
      <dgm:spPr/>
    </dgm:pt>
    <dgm:pt modelId="{C2C46566-412B-4BF8-9FDC-C21CD7196BB4}" type="pres">
      <dgm:prSet presAssocID="{DBFEA09A-DDA3-4FF1-92FC-888508EAC73A}" presName="Name10" presStyleLbl="parChTrans1D2" presStyleIdx="1" presStyleCnt="6"/>
      <dgm:spPr/>
      <dgm:t>
        <a:bodyPr/>
        <a:lstStyle/>
        <a:p>
          <a:endParaRPr lang="es-ES"/>
        </a:p>
      </dgm:t>
    </dgm:pt>
    <dgm:pt modelId="{B96FEC31-FA0A-4986-95E9-E3ED3463CA57}" type="pres">
      <dgm:prSet presAssocID="{E47EB2CD-8ED3-4F26-9277-3369F91D9A57}" presName="hierRoot2" presStyleCnt="0"/>
      <dgm:spPr/>
    </dgm:pt>
    <dgm:pt modelId="{0BC036DC-21CD-4B73-8EDA-B2F3A66F360B}" type="pres">
      <dgm:prSet presAssocID="{E47EB2CD-8ED3-4F26-9277-3369F91D9A57}" presName="composite2" presStyleCnt="0"/>
      <dgm:spPr/>
    </dgm:pt>
    <dgm:pt modelId="{2ED421BB-AFB7-4489-81CE-50069D765391}" type="pres">
      <dgm:prSet presAssocID="{E47EB2CD-8ED3-4F26-9277-3369F91D9A57}" presName="background2" presStyleLbl="node2" presStyleIdx="1" presStyleCnt="6"/>
      <dgm:spPr/>
    </dgm:pt>
    <dgm:pt modelId="{E6CDA00D-DBA9-4223-B1E8-B16C70A1E01E}" type="pres">
      <dgm:prSet presAssocID="{E47EB2CD-8ED3-4F26-9277-3369F91D9A57}" presName="text2" presStyleLbl="fgAcc2" presStyleIdx="1" presStyleCnt="6">
        <dgm:presLayoutVars>
          <dgm:chPref val="3"/>
        </dgm:presLayoutVars>
      </dgm:prSet>
      <dgm:spPr/>
      <dgm:t>
        <a:bodyPr/>
        <a:lstStyle/>
        <a:p>
          <a:endParaRPr lang="es-ES"/>
        </a:p>
      </dgm:t>
    </dgm:pt>
    <dgm:pt modelId="{D176A30A-A935-48D3-A87D-EE9CFAD87BF9}" type="pres">
      <dgm:prSet presAssocID="{E47EB2CD-8ED3-4F26-9277-3369F91D9A57}" presName="hierChild3" presStyleCnt="0"/>
      <dgm:spPr/>
    </dgm:pt>
    <dgm:pt modelId="{0E371CB3-CC6B-4501-BBA7-3848303C0111}" type="pres">
      <dgm:prSet presAssocID="{D4F79044-3C6A-4EC5-BF61-E8064C53A3E3}" presName="Name10" presStyleLbl="parChTrans1D2" presStyleIdx="2" presStyleCnt="6"/>
      <dgm:spPr/>
      <dgm:t>
        <a:bodyPr/>
        <a:lstStyle/>
        <a:p>
          <a:endParaRPr lang="es-ES"/>
        </a:p>
      </dgm:t>
    </dgm:pt>
    <dgm:pt modelId="{1F89352C-9904-460C-B242-EFC8FF8C7EBB}" type="pres">
      <dgm:prSet presAssocID="{68BCCC81-9A6F-4412-96A8-DC6DF4FFBFF8}" presName="hierRoot2" presStyleCnt="0"/>
      <dgm:spPr/>
    </dgm:pt>
    <dgm:pt modelId="{B27E686C-E428-425A-BE98-FAE742B31384}" type="pres">
      <dgm:prSet presAssocID="{68BCCC81-9A6F-4412-96A8-DC6DF4FFBFF8}" presName="composite2" presStyleCnt="0"/>
      <dgm:spPr/>
    </dgm:pt>
    <dgm:pt modelId="{3A550223-B03C-4B2B-9673-35D1A1D360D3}" type="pres">
      <dgm:prSet presAssocID="{68BCCC81-9A6F-4412-96A8-DC6DF4FFBFF8}" presName="background2" presStyleLbl="node2" presStyleIdx="2" presStyleCnt="6"/>
      <dgm:spPr/>
    </dgm:pt>
    <dgm:pt modelId="{1422428E-F6E6-4C0D-8104-15A94D34D900}" type="pres">
      <dgm:prSet presAssocID="{68BCCC81-9A6F-4412-96A8-DC6DF4FFBFF8}" presName="text2" presStyleLbl="fgAcc2" presStyleIdx="2" presStyleCnt="6">
        <dgm:presLayoutVars>
          <dgm:chPref val="3"/>
        </dgm:presLayoutVars>
      </dgm:prSet>
      <dgm:spPr/>
      <dgm:t>
        <a:bodyPr/>
        <a:lstStyle/>
        <a:p>
          <a:endParaRPr lang="es-ES"/>
        </a:p>
      </dgm:t>
    </dgm:pt>
    <dgm:pt modelId="{F7D74E69-FCD1-41E2-AD4E-14E7D641CFDC}" type="pres">
      <dgm:prSet presAssocID="{68BCCC81-9A6F-4412-96A8-DC6DF4FFBFF8}" presName="hierChild3" presStyleCnt="0"/>
      <dgm:spPr/>
    </dgm:pt>
    <dgm:pt modelId="{0F1D1AD6-98B2-4EA3-B004-90418157AC04}" type="pres">
      <dgm:prSet presAssocID="{1138597D-F10B-4248-AFF4-B61B7E6BFC7E}" presName="hierRoot1" presStyleCnt="0"/>
      <dgm:spPr/>
    </dgm:pt>
    <dgm:pt modelId="{42015713-93F8-45CA-B04B-9A0C9DB15F38}" type="pres">
      <dgm:prSet presAssocID="{1138597D-F10B-4248-AFF4-B61B7E6BFC7E}" presName="composite" presStyleCnt="0"/>
      <dgm:spPr/>
    </dgm:pt>
    <dgm:pt modelId="{5BB9AB1F-CF84-4494-BEE5-A83980FFA583}" type="pres">
      <dgm:prSet presAssocID="{1138597D-F10B-4248-AFF4-B61B7E6BFC7E}" presName="background" presStyleLbl="node0" presStyleIdx="1" presStyleCnt="2"/>
      <dgm:spPr/>
    </dgm:pt>
    <dgm:pt modelId="{4FD3D5D8-1C81-402D-A801-E078E660AC84}" type="pres">
      <dgm:prSet presAssocID="{1138597D-F10B-4248-AFF4-B61B7E6BFC7E}" presName="text" presStyleLbl="fgAcc0" presStyleIdx="1" presStyleCnt="2">
        <dgm:presLayoutVars>
          <dgm:chPref val="3"/>
        </dgm:presLayoutVars>
      </dgm:prSet>
      <dgm:spPr/>
      <dgm:t>
        <a:bodyPr/>
        <a:lstStyle/>
        <a:p>
          <a:endParaRPr lang="es-ES"/>
        </a:p>
      </dgm:t>
    </dgm:pt>
    <dgm:pt modelId="{3F406F62-3846-4EAA-8A00-B779D7A0E9F4}" type="pres">
      <dgm:prSet presAssocID="{1138597D-F10B-4248-AFF4-B61B7E6BFC7E}" presName="hierChild2" presStyleCnt="0"/>
      <dgm:spPr/>
    </dgm:pt>
    <dgm:pt modelId="{08E854A9-0704-4F70-B3EF-AE32495C6CF0}" type="pres">
      <dgm:prSet presAssocID="{5C17E87D-2051-4906-B8EC-4C803945717B}" presName="Name10" presStyleLbl="parChTrans1D2" presStyleIdx="3" presStyleCnt="6"/>
      <dgm:spPr/>
      <dgm:t>
        <a:bodyPr/>
        <a:lstStyle/>
        <a:p>
          <a:endParaRPr lang="es-ES"/>
        </a:p>
      </dgm:t>
    </dgm:pt>
    <dgm:pt modelId="{A5D4B3C5-1A86-414E-B33E-6AFBF2680CA5}" type="pres">
      <dgm:prSet presAssocID="{2D265402-9A64-42D2-BD70-A48E3798BD32}" presName="hierRoot2" presStyleCnt="0"/>
      <dgm:spPr/>
    </dgm:pt>
    <dgm:pt modelId="{7DE77AB8-8368-4A75-B5BE-D85051C7D599}" type="pres">
      <dgm:prSet presAssocID="{2D265402-9A64-42D2-BD70-A48E3798BD32}" presName="composite2" presStyleCnt="0"/>
      <dgm:spPr/>
    </dgm:pt>
    <dgm:pt modelId="{52102A04-BE7C-4AE9-8EB7-10CA186AAD9A}" type="pres">
      <dgm:prSet presAssocID="{2D265402-9A64-42D2-BD70-A48E3798BD32}" presName="background2" presStyleLbl="node2" presStyleIdx="3" presStyleCnt="6"/>
      <dgm:spPr/>
    </dgm:pt>
    <dgm:pt modelId="{B9A4ED4A-E807-49A7-8174-952ED5A77560}" type="pres">
      <dgm:prSet presAssocID="{2D265402-9A64-42D2-BD70-A48E3798BD32}" presName="text2" presStyleLbl="fgAcc2" presStyleIdx="3" presStyleCnt="6">
        <dgm:presLayoutVars>
          <dgm:chPref val="3"/>
        </dgm:presLayoutVars>
      </dgm:prSet>
      <dgm:spPr/>
      <dgm:t>
        <a:bodyPr/>
        <a:lstStyle/>
        <a:p>
          <a:endParaRPr lang="es-ES"/>
        </a:p>
      </dgm:t>
    </dgm:pt>
    <dgm:pt modelId="{ABB91DE8-07F5-43E6-807D-0E69A570C9E0}" type="pres">
      <dgm:prSet presAssocID="{2D265402-9A64-42D2-BD70-A48E3798BD32}" presName="hierChild3" presStyleCnt="0"/>
      <dgm:spPr/>
    </dgm:pt>
    <dgm:pt modelId="{12C14682-654E-42FB-8DA9-B257A4A9B69A}" type="pres">
      <dgm:prSet presAssocID="{2DAEE655-21E5-445E-8889-47F35633A991}" presName="Name10" presStyleLbl="parChTrans1D2" presStyleIdx="4" presStyleCnt="6"/>
      <dgm:spPr/>
      <dgm:t>
        <a:bodyPr/>
        <a:lstStyle/>
        <a:p>
          <a:endParaRPr lang="es-ES"/>
        </a:p>
      </dgm:t>
    </dgm:pt>
    <dgm:pt modelId="{DDB3BC3D-947D-41F0-9A42-C5A368EE1014}" type="pres">
      <dgm:prSet presAssocID="{EBC8F689-A0F0-45BA-9247-B54A85E5FA2D}" presName="hierRoot2" presStyleCnt="0"/>
      <dgm:spPr/>
    </dgm:pt>
    <dgm:pt modelId="{22FA5415-D53D-42CA-A849-08E0E5D454A9}" type="pres">
      <dgm:prSet presAssocID="{EBC8F689-A0F0-45BA-9247-B54A85E5FA2D}" presName="composite2" presStyleCnt="0"/>
      <dgm:spPr/>
    </dgm:pt>
    <dgm:pt modelId="{06DBFD9C-B7DE-47FC-B478-460D9AB9E819}" type="pres">
      <dgm:prSet presAssocID="{EBC8F689-A0F0-45BA-9247-B54A85E5FA2D}" presName="background2" presStyleLbl="node2" presStyleIdx="4" presStyleCnt="6"/>
      <dgm:spPr/>
    </dgm:pt>
    <dgm:pt modelId="{9F685D1A-FC03-49A7-A36B-DA8891A46A76}" type="pres">
      <dgm:prSet presAssocID="{EBC8F689-A0F0-45BA-9247-B54A85E5FA2D}" presName="text2" presStyleLbl="fgAcc2" presStyleIdx="4" presStyleCnt="6" custScaleY="158196">
        <dgm:presLayoutVars>
          <dgm:chPref val="3"/>
        </dgm:presLayoutVars>
      </dgm:prSet>
      <dgm:spPr/>
      <dgm:t>
        <a:bodyPr/>
        <a:lstStyle/>
        <a:p>
          <a:endParaRPr lang="es-ES"/>
        </a:p>
      </dgm:t>
    </dgm:pt>
    <dgm:pt modelId="{7450AA0E-81EF-406C-99B6-6C5E1636BB6F}" type="pres">
      <dgm:prSet presAssocID="{EBC8F689-A0F0-45BA-9247-B54A85E5FA2D}" presName="hierChild3" presStyleCnt="0"/>
      <dgm:spPr/>
    </dgm:pt>
    <dgm:pt modelId="{0C371D82-7B63-4AA4-842B-8D4BC151DAAE}" type="pres">
      <dgm:prSet presAssocID="{8088DEE0-1E55-4BE0-964E-5F3C184E8101}" presName="Name10" presStyleLbl="parChTrans1D2" presStyleIdx="5" presStyleCnt="6"/>
      <dgm:spPr/>
      <dgm:t>
        <a:bodyPr/>
        <a:lstStyle/>
        <a:p>
          <a:endParaRPr lang="es-ES"/>
        </a:p>
      </dgm:t>
    </dgm:pt>
    <dgm:pt modelId="{98C46A34-648C-4C2C-810D-599876B679BE}" type="pres">
      <dgm:prSet presAssocID="{A3079C85-8D7F-4DF2-8149-0B8DB368C0B5}" presName="hierRoot2" presStyleCnt="0"/>
      <dgm:spPr/>
    </dgm:pt>
    <dgm:pt modelId="{951BF7F3-DCC6-4933-AFC4-2E01E60ECD16}" type="pres">
      <dgm:prSet presAssocID="{A3079C85-8D7F-4DF2-8149-0B8DB368C0B5}" presName="composite2" presStyleCnt="0"/>
      <dgm:spPr/>
    </dgm:pt>
    <dgm:pt modelId="{3D747044-9244-4A26-A3D9-4835965049E6}" type="pres">
      <dgm:prSet presAssocID="{A3079C85-8D7F-4DF2-8149-0B8DB368C0B5}" presName="background2" presStyleLbl="node2" presStyleIdx="5" presStyleCnt="6"/>
      <dgm:spPr/>
    </dgm:pt>
    <dgm:pt modelId="{6FA57ACC-C6B2-4F4A-A791-F825A7DED398}" type="pres">
      <dgm:prSet presAssocID="{A3079C85-8D7F-4DF2-8149-0B8DB368C0B5}" presName="text2" presStyleLbl="fgAcc2" presStyleIdx="5" presStyleCnt="6">
        <dgm:presLayoutVars>
          <dgm:chPref val="3"/>
        </dgm:presLayoutVars>
      </dgm:prSet>
      <dgm:spPr/>
      <dgm:t>
        <a:bodyPr/>
        <a:lstStyle/>
        <a:p>
          <a:endParaRPr lang="es-ES"/>
        </a:p>
      </dgm:t>
    </dgm:pt>
    <dgm:pt modelId="{D845D372-8E48-4B8B-B5A6-78CF72582CBE}" type="pres">
      <dgm:prSet presAssocID="{A3079C85-8D7F-4DF2-8149-0B8DB368C0B5}" presName="hierChild3" presStyleCnt="0"/>
      <dgm:spPr/>
    </dgm:pt>
  </dgm:ptLst>
  <dgm:cxnLst>
    <dgm:cxn modelId="{E401C1DB-D912-43F2-8050-71E183CF6995}" srcId="{7B22AB13-42EB-4A96-BEB1-D7D1B362F623}" destId="{1138597D-F10B-4248-AFF4-B61B7E6BFC7E}" srcOrd="1" destOrd="0" parTransId="{33FDB580-C5A0-45B6-B3A9-3EB801592B53}" sibTransId="{E6E2414B-E4C0-41FE-95F3-5FF37B793D13}"/>
    <dgm:cxn modelId="{46492EBA-31F2-4125-80B8-E2872F5174FD}" type="presOf" srcId="{D4F79044-3C6A-4EC5-BF61-E8064C53A3E3}" destId="{0E371CB3-CC6B-4501-BBA7-3848303C0111}" srcOrd="0" destOrd="0" presId="urn:microsoft.com/office/officeart/2005/8/layout/hierarchy1"/>
    <dgm:cxn modelId="{95F169A1-3700-4727-AF7D-3B8D12D778E6}" type="presOf" srcId="{A3079C85-8D7F-4DF2-8149-0B8DB368C0B5}" destId="{6FA57ACC-C6B2-4F4A-A791-F825A7DED398}" srcOrd="0" destOrd="0" presId="urn:microsoft.com/office/officeart/2005/8/layout/hierarchy1"/>
    <dgm:cxn modelId="{AEA41ABE-EFBA-42B5-89D0-69C72E121059}" type="presOf" srcId="{5C17E87D-2051-4906-B8EC-4C803945717B}" destId="{08E854A9-0704-4F70-B3EF-AE32495C6CF0}" srcOrd="0" destOrd="0" presId="urn:microsoft.com/office/officeart/2005/8/layout/hierarchy1"/>
    <dgm:cxn modelId="{2373FE1C-93FE-4ADC-A332-6EB55B65D078}" srcId="{1138597D-F10B-4248-AFF4-B61B7E6BFC7E}" destId="{2D265402-9A64-42D2-BD70-A48E3798BD32}" srcOrd="0" destOrd="0" parTransId="{5C17E87D-2051-4906-B8EC-4C803945717B}" sibTransId="{AC8C5CD6-7DEB-4369-AEDB-67B4F39D3E9F}"/>
    <dgm:cxn modelId="{9C3A0C81-09A1-4C6B-8B69-E4958E779702}" type="presOf" srcId="{2D265402-9A64-42D2-BD70-A48E3798BD32}" destId="{B9A4ED4A-E807-49A7-8174-952ED5A77560}" srcOrd="0" destOrd="0" presId="urn:microsoft.com/office/officeart/2005/8/layout/hierarchy1"/>
    <dgm:cxn modelId="{F2E86F3E-9491-4688-A9C3-75F8B49DD84B}" srcId="{1138597D-F10B-4248-AFF4-B61B7E6BFC7E}" destId="{A3079C85-8D7F-4DF2-8149-0B8DB368C0B5}" srcOrd="2" destOrd="0" parTransId="{8088DEE0-1E55-4BE0-964E-5F3C184E8101}" sibTransId="{A3853162-65F1-4398-8D1F-D1394BA5DF61}"/>
    <dgm:cxn modelId="{2A63DA35-E4A0-49AA-AC2B-B7858C2FBA2C}" type="presOf" srcId="{DBFEA09A-DDA3-4FF1-92FC-888508EAC73A}" destId="{C2C46566-412B-4BF8-9FDC-C21CD7196BB4}" srcOrd="0" destOrd="0" presId="urn:microsoft.com/office/officeart/2005/8/layout/hierarchy1"/>
    <dgm:cxn modelId="{1346A632-17E9-4AC3-AEF6-DD15E0679292}" type="presOf" srcId="{6584BB6C-5755-4443-9F60-106B2EC47BD4}" destId="{5C7D1CEA-2E80-468F-ACF7-0EF6F8BFFCAB}" srcOrd="0" destOrd="0" presId="urn:microsoft.com/office/officeart/2005/8/layout/hierarchy1"/>
    <dgm:cxn modelId="{F9B4F386-37A3-444F-831A-F7FF9EF81057}" srcId="{7B22AB13-42EB-4A96-BEB1-D7D1B362F623}" destId="{6584BB6C-5755-4443-9F60-106B2EC47BD4}" srcOrd="0" destOrd="0" parTransId="{7960C60C-6EF7-49B5-9643-EAFAB9193ED3}" sibTransId="{568E2628-F6C2-4CBC-B6D9-10B086F740E5}"/>
    <dgm:cxn modelId="{3D911691-BCB8-4F47-A42B-7F50A3772F23}" type="presOf" srcId="{2DAEE655-21E5-445E-8889-47F35633A991}" destId="{12C14682-654E-42FB-8DA9-B257A4A9B69A}" srcOrd="0" destOrd="0" presId="urn:microsoft.com/office/officeart/2005/8/layout/hierarchy1"/>
    <dgm:cxn modelId="{3BF90D13-630B-41E8-8C8E-FEF17D774B96}" type="presOf" srcId="{7B22AB13-42EB-4A96-BEB1-D7D1B362F623}" destId="{539C3B6F-4D8B-4B9E-B52E-D02521EC9503}" srcOrd="0" destOrd="0" presId="urn:microsoft.com/office/officeart/2005/8/layout/hierarchy1"/>
    <dgm:cxn modelId="{7C818D3A-203B-44D2-A4E7-7914FE896AB6}" srcId="{6584BB6C-5755-4443-9F60-106B2EC47BD4}" destId="{68BCCC81-9A6F-4412-96A8-DC6DF4FFBFF8}" srcOrd="2" destOrd="0" parTransId="{D4F79044-3C6A-4EC5-BF61-E8064C53A3E3}" sibTransId="{775C3866-EAE2-4ABC-A4F9-6D4AB1D0B97C}"/>
    <dgm:cxn modelId="{39BDAD98-6431-4414-81FA-82E70B3A2463}" srcId="{6584BB6C-5755-4443-9F60-106B2EC47BD4}" destId="{5A4311DC-1A8D-4B42-ABE4-0F4B4E4FA378}" srcOrd="0" destOrd="0" parTransId="{F33C539B-94F6-466F-98B6-04B746BCD011}" sibTransId="{219C2D04-042D-4884-AFAE-6D48E8460B59}"/>
    <dgm:cxn modelId="{EBBAACE1-3275-493A-94F5-E8B2ECBA657E}" srcId="{1138597D-F10B-4248-AFF4-B61B7E6BFC7E}" destId="{EBC8F689-A0F0-45BA-9247-B54A85E5FA2D}" srcOrd="1" destOrd="0" parTransId="{2DAEE655-21E5-445E-8889-47F35633A991}" sibTransId="{B7E62535-E300-417C-BB7F-4525802B0DA3}"/>
    <dgm:cxn modelId="{93C19859-7482-42D0-9C83-680461307536}" srcId="{6584BB6C-5755-4443-9F60-106B2EC47BD4}" destId="{E47EB2CD-8ED3-4F26-9277-3369F91D9A57}" srcOrd="1" destOrd="0" parTransId="{DBFEA09A-DDA3-4FF1-92FC-888508EAC73A}" sibTransId="{71D421EB-1409-4DA8-877A-4F1D06A4ACFC}"/>
    <dgm:cxn modelId="{D72029B5-3142-4D15-9537-50FF9B5A9EDD}" type="presOf" srcId="{8088DEE0-1E55-4BE0-964E-5F3C184E8101}" destId="{0C371D82-7B63-4AA4-842B-8D4BC151DAAE}" srcOrd="0" destOrd="0" presId="urn:microsoft.com/office/officeart/2005/8/layout/hierarchy1"/>
    <dgm:cxn modelId="{3A4BA9E4-18C4-40AE-9538-7D5CEDFDDBE3}" type="presOf" srcId="{68BCCC81-9A6F-4412-96A8-DC6DF4FFBFF8}" destId="{1422428E-F6E6-4C0D-8104-15A94D34D900}" srcOrd="0" destOrd="0" presId="urn:microsoft.com/office/officeart/2005/8/layout/hierarchy1"/>
    <dgm:cxn modelId="{0C3B105F-D8F3-4E4A-91E7-3F1D8A75B693}" type="presOf" srcId="{5A4311DC-1A8D-4B42-ABE4-0F4B4E4FA378}" destId="{76781C37-AD11-439E-A761-09D8B94FC435}" srcOrd="0" destOrd="0" presId="urn:microsoft.com/office/officeart/2005/8/layout/hierarchy1"/>
    <dgm:cxn modelId="{9B04F48E-14C4-42B8-B9CC-345B3FD5CB4E}" type="presOf" srcId="{E47EB2CD-8ED3-4F26-9277-3369F91D9A57}" destId="{E6CDA00D-DBA9-4223-B1E8-B16C70A1E01E}" srcOrd="0" destOrd="0" presId="urn:microsoft.com/office/officeart/2005/8/layout/hierarchy1"/>
    <dgm:cxn modelId="{58CC3F4F-B2EE-4D65-BF36-A5125C97E1C7}" type="presOf" srcId="{1138597D-F10B-4248-AFF4-B61B7E6BFC7E}" destId="{4FD3D5D8-1C81-402D-A801-E078E660AC84}" srcOrd="0" destOrd="0" presId="urn:microsoft.com/office/officeart/2005/8/layout/hierarchy1"/>
    <dgm:cxn modelId="{97782EFB-F4D9-4BEC-8500-C2021D7CD934}" type="presOf" srcId="{EBC8F689-A0F0-45BA-9247-B54A85E5FA2D}" destId="{9F685D1A-FC03-49A7-A36B-DA8891A46A76}" srcOrd="0" destOrd="0" presId="urn:microsoft.com/office/officeart/2005/8/layout/hierarchy1"/>
    <dgm:cxn modelId="{A1CBA3D8-85AB-41F4-87FE-F4B8FE1709F8}" type="presOf" srcId="{F33C539B-94F6-466F-98B6-04B746BCD011}" destId="{EB99DCCC-A6D8-4188-80CF-CED2244FAA81}" srcOrd="0" destOrd="0" presId="urn:microsoft.com/office/officeart/2005/8/layout/hierarchy1"/>
    <dgm:cxn modelId="{4F775BDC-D6E2-40DD-A92F-F30030352DC3}" type="presParOf" srcId="{539C3B6F-4D8B-4B9E-B52E-D02521EC9503}" destId="{CD2E6ABD-D16E-4489-9C71-27A245286889}" srcOrd="0" destOrd="0" presId="urn:microsoft.com/office/officeart/2005/8/layout/hierarchy1"/>
    <dgm:cxn modelId="{F3D7AD52-EA44-44E6-9BE8-19F180BFE6AC}" type="presParOf" srcId="{CD2E6ABD-D16E-4489-9C71-27A245286889}" destId="{4FDC60A1-2361-4AD6-8402-0D53AA2ED421}" srcOrd="0" destOrd="0" presId="urn:microsoft.com/office/officeart/2005/8/layout/hierarchy1"/>
    <dgm:cxn modelId="{3F4417AD-AA64-4898-B3C1-AF605BE536F5}" type="presParOf" srcId="{4FDC60A1-2361-4AD6-8402-0D53AA2ED421}" destId="{1870E2DE-EE51-4544-8AD6-CCCE6E427D03}" srcOrd="0" destOrd="0" presId="urn:microsoft.com/office/officeart/2005/8/layout/hierarchy1"/>
    <dgm:cxn modelId="{903B85F3-A6FB-45BD-86D2-26865DD7BD43}" type="presParOf" srcId="{4FDC60A1-2361-4AD6-8402-0D53AA2ED421}" destId="{5C7D1CEA-2E80-468F-ACF7-0EF6F8BFFCAB}" srcOrd="1" destOrd="0" presId="urn:microsoft.com/office/officeart/2005/8/layout/hierarchy1"/>
    <dgm:cxn modelId="{53FE0E1F-40F1-45B1-8CC9-97903D767DDA}" type="presParOf" srcId="{CD2E6ABD-D16E-4489-9C71-27A245286889}" destId="{5CDF3F41-D706-4376-92EB-A38479D2A2F8}" srcOrd="1" destOrd="0" presId="urn:microsoft.com/office/officeart/2005/8/layout/hierarchy1"/>
    <dgm:cxn modelId="{CF035523-D4FB-41D9-9F3D-F0432E5671CB}" type="presParOf" srcId="{5CDF3F41-D706-4376-92EB-A38479D2A2F8}" destId="{EB99DCCC-A6D8-4188-80CF-CED2244FAA81}" srcOrd="0" destOrd="0" presId="urn:microsoft.com/office/officeart/2005/8/layout/hierarchy1"/>
    <dgm:cxn modelId="{3D5E785F-6686-4C79-95EC-41E72C896DD0}" type="presParOf" srcId="{5CDF3F41-D706-4376-92EB-A38479D2A2F8}" destId="{14E34FA3-1958-40C9-9532-120D8F64A9C0}" srcOrd="1" destOrd="0" presId="urn:microsoft.com/office/officeart/2005/8/layout/hierarchy1"/>
    <dgm:cxn modelId="{078FD060-751C-4FE4-B021-7727DEC898C3}" type="presParOf" srcId="{14E34FA3-1958-40C9-9532-120D8F64A9C0}" destId="{FA29AB79-9CE3-449B-90B7-B1FD383080D6}" srcOrd="0" destOrd="0" presId="urn:microsoft.com/office/officeart/2005/8/layout/hierarchy1"/>
    <dgm:cxn modelId="{254A8CD0-F98F-43F8-83D2-75A39396BF4A}" type="presParOf" srcId="{FA29AB79-9CE3-449B-90B7-B1FD383080D6}" destId="{5BA57BBE-EAD4-44FB-8DEB-EBA2BBDD5D31}" srcOrd="0" destOrd="0" presId="urn:microsoft.com/office/officeart/2005/8/layout/hierarchy1"/>
    <dgm:cxn modelId="{19732B8F-9D63-41B4-9C3C-E84E2D017CFB}" type="presParOf" srcId="{FA29AB79-9CE3-449B-90B7-B1FD383080D6}" destId="{76781C37-AD11-439E-A761-09D8B94FC435}" srcOrd="1" destOrd="0" presId="urn:microsoft.com/office/officeart/2005/8/layout/hierarchy1"/>
    <dgm:cxn modelId="{C8C62B67-9129-481B-AF11-EDCD0A66B584}" type="presParOf" srcId="{14E34FA3-1958-40C9-9532-120D8F64A9C0}" destId="{C722A980-8F06-4A53-A36E-12909D017F8D}" srcOrd="1" destOrd="0" presId="urn:microsoft.com/office/officeart/2005/8/layout/hierarchy1"/>
    <dgm:cxn modelId="{69873756-8D65-489E-A278-5A49221B461E}" type="presParOf" srcId="{5CDF3F41-D706-4376-92EB-A38479D2A2F8}" destId="{C2C46566-412B-4BF8-9FDC-C21CD7196BB4}" srcOrd="2" destOrd="0" presId="urn:microsoft.com/office/officeart/2005/8/layout/hierarchy1"/>
    <dgm:cxn modelId="{A726E771-D96B-4DB5-B56A-FD9635F78CCF}" type="presParOf" srcId="{5CDF3F41-D706-4376-92EB-A38479D2A2F8}" destId="{B96FEC31-FA0A-4986-95E9-E3ED3463CA57}" srcOrd="3" destOrd="0" presId="urn:microsoft.com/office/officeart/2005/8/layout/hierarchy1"/>
    <dgm:cxn modelId="{C0F91B24-0C5D-4A5B-8396-485DCC649CA3}" type="presParOf" srcId="{B96FEC31-FA0A-4986-95E9-E3ED3463CA57}" destId="{0BC036DC-21CD-4B73-8EDA-B2F3A66F360B}" srcOrd="0" destOrd="0" presId="urn:microsoft.com/office/officeart/2005/8/layout/hierarchy1"/>
    <dgm:cxn modelId="{DFBE2951-5193-40D1-870A-5E57BE448EB9}" type="presParOf" srcId="{0BC036DC-21CD-4B73-8EDA-B2F3A66F360B}" destId="{2ED421BB-AFB7-4489-81CE-50069D765391}" srcOrd="0" destOrd="0" presId="urn:microsoft.com/office/officeart/2005/8/layout/hierarchy1"/>
    <dgm:cxn modelId="{82B90794-EEEF-49F2-B728-4329821C946F}" type="presParOf" srcId="{0BC036DC-21CD-4B73-8EDA-B2F3A66F360B}" destId="{E6CDA00D-DBA9-4223-B1E8-B16C70A1E01E}" srcOrd="1" destOrd="0" presId="urn:microsoft.com/office/officeart/2005/8/layout/hierarchy1"/>
    <dgm:cxn modelId="{B53CD423-320F-47E5-AEED-92DF215E8139}" type="presParOf" srcId="{B96FEC31-FA0A-4986-95E9-E3ED3463CA57}" destId="{D176A30A-A935-48D3-A87D-EE9CFAD87BF9}" srcOrd="1" destOrd="0" presId="urn:microsoft.com/office/officeart/2005/8/layout/hierarchy1"/>
    <dgm:cxn modelId="{F1F0DD66-0318-4A91-8193-7B65EE35930C}" type="presParOf" srcId="{5CDF3F41-D706-4376-92EB-A38479D2A2F8}" destId="{0E371CB3-CC6B-4501-BBA7-3848303C0111}" srcOrd="4" destOrd="0" presId="urn:microsoft.com/office/officeart/2005/8/layout/hierarchy1"/>
    <dgm:cxn modelId="{186830BB-F9F1-4ED2-8346-BFC1038E0FF8}" type="presParOf" srcId="{5CDF3F41-D706-4376-92EB-A38479D2A2F8}" destId="{1F89352C-9904-460C-B242-EFC8FF8C7EBB}" srcOrd="5" destOrd="0" presId="urn:microsoft.com/office/officeart/2005/8/layout/hierarchy1"/>
    <dgm:cxn modelId="{1BE34AFB-4706-4345-B017-C719E9B311AD}" type="presParOf" srcId="{1F89352C-9904-460C-B242-EFC8FF8C7EBB}" destId="{B27E686C-E428-425A-BE98-FAE742B31384}" srcOrd="0" destOrd="0" presId="urn:microsoft.com/office/officeart/2005/8/layout/hierarchy1"/>
    <dgm:cxn modelId="{2A605AD2-1796-4CCD-BE3E-18861684CFCA}" type="presParOf" srcId="{B27E686C-E428-425A-BE98-FAE742B31384}" destId="{3A550223-B03C-4B2B-9673-35D1A1D360D3}" srcOrd="0" destOrd="0" presId="urn:microsoft.com/office/officeart/2005/8/layout/hierarchy1"/>
    <dgm:cxn modelId="{3AC9BBA1-29D2-4BCF-A43D-16C891BE2E08}" type="presParOf" srcId="{B27E686C-E428-425A-BE98-FAE742B31384}" destId="{1422428E-F6E6-4C0D-8104-15A94D34D900}" srcOrd="1" destOrd="0" presId="urn:microsoft.com/office/officeart/2005/8/layout/hierarchy1"/>
    <dgm:cxn modelId="{9F1F49BB-E1CF-4346-8054-8741DF9D9BA4}" type="presParOf" srcId="{1F89352C-9904-460C-B242-EFC8FF8C7EBB}" destId="{F7D74E69-FCD1-41E2-AD4E-14E7D641CFDC}" srcOrd="1" destOrd="0" presId="urn:microsoft.com/office/officeart/2005/8/layout/hierarchy1"/>
    <dgm:cxn modelId="{28546726-45D2-4D5A-8CD5-FD1ADB0CFE4C}" type="presParOf" srcId="{539C3B6F-4D8B-4B9E-B52E-D02521EC9503}" destId="{0F1D1AD6-98B2-4EA3-B004-90418157AC04}" srcOrd="1" destOrd="0" presId="urn:microsoft.com/office/officeart/2005/8/layout/hierarchy1"/>
    <dgm:cxn modelId="{AD7D0E97-78FF-459E-8578-C4DE0EA4C274}" type="presParOf" srcId="{0F1D1AD6-98B2-4EA3-B004-90418157AC04}" destId="{42015713-93F8-45CA-B04B-9A0C9DB15F38}" srcOrd="0" destOrd="0" presId="urn:microsoft.com/office/officeart/2005/8/layout/hierarchy1"/>
    <dgm:cxn modelId="{2395148F-E3D9-419A-B426-B7BAFC0DC2E4}" type="presParOf" srcId="{42015713-93F8-45CA-B04B-9A0C9DB15F38}" destId="{5BB9AB1F-CF84-4494-BEE5-A83980FFA583}" srcOrd="0" destOrd="0" presId="urn:microsoft.com/office/officeart/2005/8/layout/hierarchy1"/>
    <dgm:cxn modelId="{8E46D61C-14BB-4151-9C38-615E62E779C5}" type="presParOf" srcId="{42015713-93F8-45CA-B04B-9A0C9DB15F38}" destId="{4FD3D5D8-1C81-402D-A801-E078E660AC84}" srcOrd="1" destOrd="0" presId="urn:microsoft.com/office/officeart/2005/8/layout/hierarchy1"/>
    <dgm:cxn modelId="{74B6D620-B19A-48A2-B297-5BA5746CC954}" type="presParOf" srcId="{0F1D1AD6-98B2-4EA3-B004-90418157AC04}" destId="{3F406F62-3846-4EAA-8A00-B779D7A0E9F4}" srcOrd="1" destOrd="0" presId="urn:microsoft.com/office/officeart/2005/8/layout/hierarchy1"/>
    <dgm:cxn modelId="{B588ACED-1CCE-4961-A9DE-3A9928539C4C}" type="presParOf" srcId="{3F406F62-3846-4EAA-8A00-B779D7A0E9F4}" destId="{08E854A9-0704-4F70-B3EF-AE32495C6CF0}" srcOrd="0" destOrd="0" presId="urn:microsoft.com/office/officeart/2005/8/layout/hierarchy1"/>
    <dgm:cxn modelId="{B7FCE29F-F2D5-45C0-A864-8F175EB7B81C}" type="presParOf" srcId="{3F406F62-3846-4EAA-8A00-B779D7A0E9F4}" destId="{A5D4B3C5-1A86-414E-B33E-6AFBF2680CA5}" srcOrd="1" destOrd="0" presId="urn:microsoft.com/office/officeart/2005/8/layout/hierarchy1"/>
    <dgm:cxn modelId="{09B92A29-4A20-4D17-9BEB-FFE9B4ACAE5E}" type="presParOf" srcId="{A5D4B3C5-1A86-414E-B33E-6AFBF2680CA5}" destId="{7DE77AB8-8368-4A75-B5BE-D85051C7D599}" srcOrd="0" destOrd="0" presId="urn:microsoft.com/office/officeart/2005/8/layout/hierarchy1"/>
    <dgm:cxn modelId="{6F89BCD9-E3C2-4A4F-8E06-BCBB64376743}" type="presParOf" srcId="{7DE77AB8-8368-4A75-B5BE-D85051C7D599}" destId="{52102A04-BE7C-4AE9-8EB7-10CA186AAD9A}" srcOrd="0" destOrd="0" presId="urn:microsoft.com/office/officeart/2005/8/layout/hierarchy1"/>
    <dgm:cxn modelId="{D9925D70-3F5D-4983-9366-29585A34FA63}" type="presParOf" srcId="{7DE77AB8-8368-4A75-B5BE-D85051C7D599}" destId="{B9A4ED4A-E807-49A7-8174-952ED5A77560}" srcOrd="1" destOrd="0" presId="urn:microsoft.com/office/officeart/2005/8/layout/hierarchy1"/>
    <dgm:cxn modelId="{D60D76ED-7E5A-47C7-AC92-5456DEA65793}" type="presParOf" srcId="{A5D4B3C5-1A86-414E-B33E-6AFBF2680CA5}" destId="{ABB91DE8-07F5-43E6-807D-0E69A570C9E0}" srcOrd="1" destOrd="0" presId="urn:microsoft.com/office/officeart/2005/8/layout/hierarchy1"/>
    <dgm:cxn modelId="{388BAB16-868D-449E-B8CE-DCC16CE9E63D}" type="presParOf" srcId="{3F406F62-3846-4EAA-8A00-B779D7A0E9F4}" destId="{12C14682-654E-42FB-8DA9-B257A4A9B69A}" srcOrd="2" destOrd="0" presId="urn:microsoft.com/office/officeart/2005/8/layout/hierarchy1"/>
    <dgm:cxn modelId="{9EA7C2F3-62DA-4F05-9CCB-7B4D71273D9B}" type="presParOf" srcId="{3F406F62-3846-4EAA-8A00-B779D7A0E9F4}" destId="{DDB3BC3D-947D-41F0-9A42-C5A368EE1014}" srcOrd="3" destOrd="0" presId="urn:microsoft.com/office/officeart/2005/8/layout/hierarchy1"/>
    <dgm:cxn modelId="{B69420A0-38B4-40DD-A415-431AC2C4A26D}" type="presParOf" srcId="{DDB3BC3D-947D-41F0-9A42-C5A368EE1014}" destId="{22FA5415-D53D-42CA-A849-08E0E5D454A9}" srcOrd="0" destOrd="0" presId="urn:microsoft.com/office/officeart/2005/8/layout/hierarchy1"/>
    <dgm:cxn modelId="{D219A91D-837C-40F2-85BB-6C48417FFE17}" type="presParOf" srcId="{22FA5415-D53D-42CA-A849-08E0E5D454A9}" destId="{06DBFD9C-B7DE-47FC-B478-460D9AB9E819}" srcOrd="0" destOrd="0" presId="urn:microsoft.com/office/officeart/2005/8/layout/hierarchy1"/>
    <dgm:cxn modelId="{001F2087-FEFD-4EA9-B996-98F88143204F}" type="presParOf" srcId="{22FA5415-D53D-42CA-A849-08E0E5D454A9}" destId="{9F685D1A-FC03-49A7-A36B-DA8891A46A76}" srcOrd="1" destOrd="0" presId="urn:microsoft.com/office/officeart/2005/8/layout/hierarchy1"/>
    <dgm:cxn modelId="{F1597734-39E9-448F-AE50-51D77EF89447}" type="presParOf" srcId="{DDB3BC3D-947D-41F0-9A42-C5A368EE1014}" destId="{7450AA0E-81EF-406C-99B6-6C5E1636BB6F}" srcOrd="1" destOrd="0" presId="urn:microsoft.com/office/officeart/2005/8/layout/hierarchy1"/>
    <dgm:cxn modelId="{FB50FF0F-2AD1-4BEC-9649-9336402811B4}" type="presParOf" srcId="{3F406F62-3846-4EAA-8A00-B779D7A0E9F4}" destId="{0C371D82-7B63-4AA4-842B-8D4BC151DAAE}" srcOrd="4" destOrd="0" presId="urn:microsoft.com/office/officeart/2005/8/layout/hierarchy1"/>
    <dgm:cxn modelId="{9332928F-8934-4EC8-8BBE-87FB0D96F813}" type="presParOf" srcId="{3F406F62-3846-4EAA-8A00-B779D7A0E9F4}" destId="{98C46A34-648C-4C2C-810D-599876B679BE}" srcOrd="5" destOrd="0" presId="urn:microsoft.com/office/officeart/2005/8/layout/hierarchy1"/>
    <dgm:cxn modelId="{23EE26D9-6E4C-41E6-A6C4-1B3DF57DCCBF}" type="presParOf" srcId="{98C46A34-648C-4C2C-810D-599876B679BE}" destId="{951BF7F3-DCC6-4933-AFC4-2E01E60ECD16}" srcOrd="0" destOrd="0" presId="urn:microsoft.com/office/officeart/2005/8/layout/hierarchy1"/>
    <dgm:cxn modelId="{73C30CD3-22CF-475C-83B7-E3607CD27961}" type="presParOf" srcId="{951BF7F3-DCC6-4933-AFC4-2E01E60ECD16}" destId="{3D747044-9244-4A26-A3D9-4835965049E6}" srcOrd="0" destOrd="0" presId="urn:microsoft.com/office/officeart/2005/8/layout/hierarchy1"/>
    <dgm:cxn modelId="{A94933CB-84BF-43DE-BF71-5C4771B39D9A}" type="presParOf" srcId="{951BF7F3-DCC6-4933-AFC4-2E01E60ECD16}" destId="{6FA57ACC-C6B2-4F4A-A791-F825A7DED398}" srcOrd="1" destOrd="0" presId="urn:microsoft.com/office/officeart/2005/8/layout/hierarchy1"/>
    <dgm:cxn modelId="{F6F8A551-B1B8-4A85-A3E1-DD05992BFB18}" type="presParOf" srcId="{98C46A34-648C-4C2C-810D-599876B679BE}" destId="{D845D372-8E48-4B8B-B5A6-78CF72582CB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A3DF9D-18E7-4ADD-B504-A5AA9F8885F5}" type="doc">
      <dgm:prSet loTypeId="urn:microsoft.com/office/officeart/2005/8/layout/hProcess9" loCatId="process" qsTypeId="urn:microsoft.com/office/officeart/2005/8/quickstyle/simple3" qsCatId="simple" csTypeId="urn:microsoft.com/office/officeart/2005/8/colors/accent1_2" csCatId="accent1" phldr="1"/>
      <dgm:spPr/>
      <dgm:t>
        <a:bodyPr/>
        <a:lstStyle/>
        <a:p>
          <a:endParaRPr lang="es-ES"/>
        </a:p>
      </dgm:t>
    </dgm:pt>
    <dgm:pt modelId="{87466D32-D188-436E-990B-A20C02992C66}">
      <dgm:prSet phldrT="[Texto]" custT="1"/>
      <dgm:spPr/>
      <dgm:t>
        <a:bodyPr/>
        <a:lstStyle/>
        <a:p>
          <a:r>
            <a:rPr lang="es-ES" sz="1000" dirty="0" smtClean="0"/>
            <a:t>Venta</a:t>
          </a:r>
          <a:r>
            <a:rPr lang="es-ES" sz="1000" baseline="0" dirty="0" smtClean="0"/>
            <a:t> de activos fijos que no generen ganancias dentro de la empresa.</a:t>
          </a:r>
          <a:endParaRPr lang="es-ES" sz="1000" dirty="0"/>
        </a:p>
      </dgm:t>
    </dgm:pt>
    <dgm:pt modelId="{F92E097F-D18E-4B9E-A1FE-F8E60CEFD730}" type="parTrans" cxnId="{323D02BF-0F0C-494C-BB92-81AE70E6BB5E}">
      <dgm:prSet/>
      <dgm:spPr/>
      <dgm:t>
        <a:bodyPr/>
        <a:lstStyle/>
        <a:p>
          <a:endParaRPr lang="es-ES"/>
        </a:p>
      </dgm:t>
    </dgm:pt>
    <dgm:pt modelId="{7D1310D2-D718-49B0-85BF-FD5E433AB661}" type="sibTrans" cxnId="{323D02BF-0F0C-494C-BB92-81AE70E6BB5E}">
      <dgm:prSet/>
      <dgm:spPr/>
      <dgm:t>
        <a:bodyPr/>
        <a:lstStyle/>
        <a:p>
          <a:endParaRPr lang="es-ES"/>
        </a:p>
      </dgm:t>
    </dgm:pt>
    <dgm:pt modelId="{B8BBD77C-3964-4DE6-9560-FF90933A4A1A}">
      <dgm:prSet phldrT="[Texto]" custT="1"/>
      <dgm:spPr/>
      <dgm:t>
        <a:bodyPr/>
        <a:lstStyle/>
        <a:p>
          <a:r>
            <a:rPr lang="es-ES" sz="1000" dirty="0" smtClean="0">
              <a:effectLst/>
            </a:rPr>
            <a:t>Desarrollar investigaciones tecnológicas para que les permita el mejoramiento de la producción de la materia prima.</a:t>
          </a:r>
          <a:endParaRPr lang="es-ES" sz="1000" dirty="0"/>
        </a:p>
      </dgm:t>
    </dgm:pt>
    <dgm:pt modelId="{5D4817B3-B7FC-46B8-B3FB-E80A9FA27673}" type="parTrans" cxnId="{25E1C60B-B95C-4A1A-BACA-62F3BF1FC8C5}">
      <dgm:prSet/>
      <dgm:spPr/>
      <dgm:t>
        <a:bodyPr/>
        <a:lstStyle/>
        <a:p>
          <a:endParaRPr lang="es-ES"/>
        </a:p>
      </dgm:t>
    </dgm:pt>
    <dgm:pt modelId="{6123FC0A-FAB6-4921-9DB4-B453ACE97336}" type="sibTrans" cxnId="{25E1C60B-B95C-4A1A-BACA-62F3BF1FC8C5}">
      <dgm:prSet/>
      <dgm:spPr/>
      <dgm:t>
        <a:bodyPr/>
        <a:lstStyle/>
        <a:p>
          <a:endParaRPr lang="es-ES"/>
        </a:p>
      </dgm:t>
    </dgm:pt>
    <dgm:pt modelId="{0FD4D882-C005-4F47-A93D-4DCF8855B0B0}">
      <dgm:prSet custT="1"/>
      <dgm:spPr/>
      <dgm:t>
        <a:bodyPr/>
        <a:lstStyle/>
        <a:p>
          <a:r>
            <a:rPr lang="es-EC" sz="1000" dirty="0" smtClean="0"/>
            <a:t>Buscar Financiamientos a corto plazo por medio de los proveedores.</a:t>
          </a:r>
        </a:p>
      </dgm:t>
    </dgm:pt>
    <dgm:pt modelId="{409C7626-356C-457A-8EB7-F69B57A439E0}" type="parTrans" cxnId="{8142E81E-EEF2-4621-A23E-FB51F2AD39F6}">
      <dgm:prSet/>
      <dgm:spPr/>
      <dgm:t>
        <a:bodyPr/>
        <a:lstStyle/>
        <a:p>
          <a:endParaRPr lang="es-ES"/>
        </a:p>
      </dgm:t>
    </dgm:pt>
    <dgm:pt modelId="{4FA1FE32-9194-46D8-9625-980593FF42D2}" type="sibTrans" cxnId="{8142E81E-EEF2-4621-A23E-FB51F2AD39F6}">
      <dgm:prSet/>
      <dgm:spPr/>
      <dgm:t>
        <a:bodyPr/>
        <a:lstStyle/>
        <a:p>
          <a:endParaRPr lang="es-ES"/>
        </a:p>
      </dgm:t>
    </dgm:pt>
    <dgm:pt modelId="{181427A2-6761-4402-9B47-DB39AF51B6BE}" type="pres">
      <dgm:prSet presAssocID="{4DA3DF9D-18E7-4ADD-B504-A5AA9F8885F5}" presName="CompostProcess" presStyleCnt="0">
        <dgm:presLayoutVars>
          <dgm:dir/>
          <dgm:resizeHandles val="exact"/>
        </dgm:presLayoutVars>
      </dgm:prSet>
      <dgm:spPr/>
      <dgm:t>
        <a:bodyPr/>
        <a:lstStyle/>
        <a:p>
          <a:endParaRPr lang="es-ES"/>
        </a:p>
      </dgm:t>
    </dgm:pt>
    <dgm:pt modelId="{E04C407B-0989-47DC-8B97-28C55ED6652B}" type="pres">
      <dgm:prSet presAssocID="{4DA3DF9D-18E7-4ADD-B504-A5AA9F8885F5}" presName="arrow" presStyleLbl="bgShp" presStyleIdx="0" presStyleCnt="1"/>
      <dgm:spPr/>
    </dgm:pt>
    <dgm:pt modelId="{0717DFA3-33DD-4E52-9DB5-046D2849D103}" type="pres">
      <dgm:prSet presAssocID="{4DA3DF9D-18E7-4ADD-B504-A5AA9F8885F5}" presName="linearProcess" presStyleCnt="0"/>
      <dgm:spPr/>
    </dgm:pt>
    <dgm:pt modelId="{99ABC130-C3C8-48B2-859E-7435AC579F36}" type="pres">
      <dgm:prSet presAssocID="{87466D32-D188-436E-990B-A20C02992C66}" presName="textNode" presStyleLbl="node1" presStyleIdx="0" presStyleCnt="3">
        <dgm:presLayoutVars>
          <dgm:bulletEnabled val="1"/>
        </dgm:presLayoutVars>
      </dgm:prSet>
      <dgm:spPr/>
      <dgm:t>
        <a:bodyPr/>
        <a:lstStyle/>
        <a:p>
          <a:endParaRPr lang="es-ES"/>
        </a:p>
      </dgm:t>
    </dgm:pt>
    <dgm:pt modelId="{BA164655-6359-4766-8FB0-CCDA76D33012}" type="pres">
      <dgm:prSet presAssocID="{7D1310D2-D718-49B0-85BF-FD5E433AB661}" presName="sibTrans" presStyleCnt="0"/>
      <dgm:spPr/>
    </dgm:pt>
    <dgm:pt modelId="{3AF2EDA4-0236-4148-B759-622A806ECF0F}" type="pres">
      <dgm:prSet presAssocID="{B8BBD77C-3964-4DE6-9560-FF90933A4A1A}" presName="textNode" presStyleLbl="node1" presStyleIdx="1" presStyleCnt="3">
        <dgm:presLayoutVars>
          <dgm:bulletEnabled val="1"/>
        </dgm:presLayoutVars>
      </dgm:prSet>
      <dgm:spPr/>
      <dgm:t>
        <a:bodyPr/>
        <a:lstStyle/>
        <a:p>
          <a:endParaRPr lang="es-ES"/>
        </a:p>
      </dgm:t>
    </dgm:pt>
    <dgm:pt modelId="{E5241DDF-CCB8-4B9D-A51B-2597449079D5}" type="pres">
      <dgm:prSet presAssocID="{6123FC0A-FAB6-4921-9DB4-B453ACE97336}" presName="sibTrans" presStyleCnt="0"/>
      <dgm:spPr/>
    </dgm:pt>
    <dgm:pt modelId="{B9F17314-ED2A-4B45-9269-D5F7AD70EF3A}" type="pres">
      <dgm:prSet presAssocID="{0FD4D882-C005-4F47-A93D-4DCF8855B0B0}" presName="textNode" presStyleLbl="node1" presStyleIdx="2" presStyleCnt="3">
        <dgm:presLayoutVars>
          <dgm:bulletEnabled val="1"/>
        </dgm:presLayoutVars>
      </dgm:prSet>
      <dgm:spPr/>
      <dgm:t>
        <a:bodyPr/>
        <a:lstStyle/>
        <a:p>
          <a:endParaRPr lang="es-ES"/>
        </a:p>
      </dgm:t>
    </dgm:pt>
  </dgm:ptLst>
  <dgm:cxnLst>
    <dgm:cxn modelId="{C139EC2A-55F5-4988-96DF-A408C7142DF9}" type="presOf" srcId="{0FD4D882-C005-4F47-A93D-4DCF8855B0B0}" destId="{B9F17314-ED2A-4B45-9269-D5F7AD70EF3A}" srcOrd="0" destOrd="0" presId="urn:microsoft.com/office/officeart/2005/8/layout/hProcess9"/>
    <dgm:cxn modelId="{CE097426-4D76-4CAD-B775-6A7FBF1C0B55}" type="presOf" srcId="{4DA3DF9D-18E7-4ADD-B504-A5AA9F8885F5}" destId="{181427A2-6761-4402-9B47-DB39AF51B6BE}" srcOrd="0" destOrd="0" presId="urn:microsoft.com/office/officeart/2005/8/layout/hProcess9"/>
    <dgm:cxn modelId="{F640F7C9-5367-4047-AD07-3211D776F17B}" type="presOf" srcId="{B8BBD77C-3964-4DE6-9560-FF90933A4A1A}" destId="{3AF2EDA4-0236-4148-B759-622A806ECF0F}" srcOrd="0" destOrd="0" presId="urn:microsoft.com/office/officeart/2005/8/layout/hProcess9"/>
    <dgm:cxn modelId="{323D02BF-0F0C-494C-BB92-81AE70E6BB5E}" srcId="{4DA3DF9D-18E7-4ADD-B504-A5AA9F8885F5}" destId="{87466D32-D188-436E-990B-A20C02992C66}" srcOrd="0" destOrd="0" parTransId="{F92E097F-D18E-4B9E-A1FE-F8E60CEFD730}" sibTransId="{7D1310D2-D718-49B0-85BF-FD5E433AB661}"/>
    <dgm:cxn modelId="{25E1C60B-B95C-4A1A-BACA-62F3BF1FC8C5}" srcId="{4DA3DF9D-18E7-4ADD-B504-A5AA9F8885F5}" destId="{B8BBD77C-3964-4DE6-9560-FF90933A4A1A}" srcOrd="1" destOrd="0" parTransId="{5D4817B3-B7FC-46B8-B3FB-E80A9FA27673}" sibTransId="{6123FC0A-FAB6-4921-9DB4-B453ACE97336}"/>
    <dgm:cxn modelId="{8142E81E-EEF2-4621-A23E-FB51F2AD39F6}" srcId="{4DA3DF9D-18E7-4ADD-B504-A5AA9F8885F5}" destId="{0FD4D882-C005-4F47-A93D-4DCF8855B0B0}" srcOrd="2" destOrd="0" parTransId="{409C7626-356C-457A-8EB7-F69B57A439E0}" sibTransId="{4FA1FE32-9194-46D8-9625-980593FF42D2}"/>
    <dgm:cxn modelId="{00639216-9E05-4AFA-8347-DADBAECCA8EE}" type="presOf" srcId="{87466D32-D188-436E-990B-A20C02992C66}" destId="{99ABC130-C3C8-48B2-859E-7435AC579F36}" srcOrd="0" destOrd="0" presId="urn:microsoft.com/office/officeart/2005/8/layout/hProcess9"/>
    <dgm:cxn modelId="{37E9E699-80E0-4DBE-9C40-8BD633178DFF}" type="presParOf" srcId="{181427A2-6761-4402-9B47-DB39AF51B6BE}" destId="{E04C407B-0989-47DC-8B97-28C55ED6652B}" srcOrd="0" destOrd="0" presId="urn:microsoft.com/office/officeart/2005/8/layout/hProcess9"/>
    <dgm:cxn modelId="{399237D0-6439-48EA-9E28-311C9E01777E}" type="presParOf" srcId="{181427A2-6761-4402-9B47-DB39AF51B6BE}" destId="{0717DFA3-33DD-4E52-9DB5-046D2849D103}" srcOrd="1" destOrd="0" presId="urn:microsoft.com/office/officeart/2005/8/layout/hProcess9"/>
    <dgm:cxn modelId="{0A2247C7-2AF0-4A3E-8A69-12EEFCC2624C}" type="presParOf" srcId="{0717DFA3-33DD-4E52-9DB5-046D2849D103}" destId="{99ABC130-C3C8-48B2-859E-7435AC579F36}" srcOrd="0" destOrd="0" presId="urn:microsoft.com/office/officeart/2005/8/layout/hProcess9"/>
    <dgm:cxn modelId="{5F731526-7987-4C62-85CA-BAF4F14B79ED}" type="presParOf" srcId="{0717DFA3-33DD-4E52-9DB5-046D2849D103}" destId="{BA164655-6359-4766-8FB0-CCDA76D33012}" srcOrd="1" destOrd="0" presId="urn:microsoft.com/office/officeart/2005/8/layout/hProcess9"/>
    <dgm:cxn modelId="{283F15F0-1B74-4CA3-8AF0-A5E4576B885D}" type="presParOf" srcId="{0717DFA3-33DD-4E52-9DB5-046D2849D103}" destId="{3AF2EDA4-0236-4148-B759-622A806ECF0F}" srcOrd="2" destOrd="0" presId="urn:microsoft.com/office/officeart/2005/8/layout/hProcess9"/>
    <dgm:cxn modelId="{EE084D8F-A6AF-4C0D-AA9A-E05D9BFE7040}" type="presParOf" srcId="{0717DFA3-33DD-4E52-9DB5-046D2849D103}" destId="{E5241DDF-CCB8-4B9D-A51B-2597449079D5}" srcOrd="3" destOrd="0" presId="urn:microsoft.com/office/officeart/2005/8/layout/hProcess9"/>
    <dgm:cxn modelId="{A6D9DAA6-9BDF-46C2-9D95-6D72342EE2B3}" type="presParOf" srcId="{0717DFA3-33DD-4E52-9DB5-046D2849D103}" destId="{B9F17314-ED2A-4B45-9269-D5F7AD70EF3A}"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B22AB13-42EB-4A96-BEB1-D7D1B362F623}" type="doc">
      <dgm:prSet loTypeId="urn:microsoft.com/office/officeart/2005/8/layout/hierarchy1" loCatId="hierarchy" qsTypeId="urn:microsoft.com/office/officeart/2005/8/quickstyle/simple3" qsCatId="simple" csTypeId="urn:microsoft.com/office/officeart/2005/8/colors/colorful3" csCatId="colorful" phldr="1"/>
      <dgm:spPr/>
      <dgm:t>
        <a:bodyPr/>
        <a:lstStyle/>
        <a:p>
          <a:endParaRPr lang="es-ES"/>
        </a:p>
      </dgm:t>
    </dgm:pt>
    <dgm:pt modelId="{6584BB6C-5755-4443-9F60-106B2EC47BD4}">
      <dgm:prSet phldrT="[Texto]" custT="1"/>
      <dgm:spPr/>
      <dgm:t>
        <a:bodyPr/>
        <a:lstStyle/>
        <a:p>
          <a:r>
            <a:rPr lang="es-ES" sz="1400" dirty="0" smtClean="0"/>
            <a:t>Políticas</a:t>
          </a:r>
          <a:r>
            <a:rPr lang="es-ES" sz="1200" dirty="0" smtClean="0"/>
            <a:t> </a:t>
          </a:r>
          <a:endParaRPr lang="es-ES" sz="1200" dirty="0"/>
        </a:p>
      </dgm:t>
    </dgm:pt>
    <dgm:pt modelId="{7960C60C-6EF7-49B5-9643-EAFAB9193ED3}" type="parTrans" cxnId="{F9B4F386-37A3-444F-831A-F7FF9EF81057}">
      <dgm:prSet/>
      <dgm:spPr/>
      <dgm:t>
        <a:bodyPr/>
        <a:lstStyle/>
        <a:p>
          <a:endParaRPr lang="es-ES"/>
        </a:p>
      </dgm:t>
    </dgm:pt>
    <dgm:pt modelId="{568E2628-F6C2-4CBC-B6D9-10B086F740E5}" type="sibTrans" cxnId="{F9B4F386-37A3-444F-831A-F7FF9EF81057}">
      <dgm:prSet/>
      <dgm:spPr/>
      <dgm:t>
        <a:bodyPr/>
        <a:lstStyle/>
        <a:p>
          <a:endParaRPr lang="es-ES"/>
        </a:p>
      </dgm:t>
    </dgm:pt>
    <dgm:pt modelId="{5A4311DC-1A8D-4B42-ABE4-0F4B4E4FA378}">
      <dgm:prSet phldrT="[Texto]" custT="1"/>
      <dgm:spPr/>
      <dgm:t>
        <a:bodyPr/>
        <a:lstStyle/>
        <a:p>
          <a:r>
            <a:rPr lang="es-ES" sz="1200" dirty="0" smtClean="0"/>
            <a:t>Realizar proformas .</a:t>
          </a:r>
          <a:endParaRPr lang="es-ES" sz="1200" dirty="0"/>
        </a:p>
      </dgm:t>
    </dgm:pt>
    <dgm:pt modelId="{F33C539B-94F6-466F-98B6-04B746BCD011}" type="parTrans" cxnId="{39BDAD98-6431-4414-81FA-82E70B3A2463}">
      <dgm:prSet/>
      <dgm:spPr/>
      <dgm:t>
        <a:bodyPr/>
        <a:lstStyle/>
        <a:p>
          <a:endParaRPr lang="es-ES"/>
        </a:p>
      </dgm:t>
    </dgm:pt>
    <dgm:pt modelId="{219C2D04-042D-4884-AFAE-6D48E8460B59}" type="sibTrans" cxnId="{39BDAD98-6431-4414-81FA-82E70B3A2463}">
      <dgm:prSet/>
      <dgm:spPr/>
      <dgm:t>
        <a:bodyPr/>
        <a:lstStyle/>
        <a:p>
          <a:endParaRPr lang="es-ES"/>
        </a:p>
      </dgm:t>
    </dgm:pt>
    <dgm:pt modelId="{68BCCC81-9A6F-4412-96A8-DC6DF4FFBFF8}">
      <dgm:prSet phldrT="[Texto]" custT="1"/>
      <dgm:spPr/>
      <dgm:t>
        <a:bodyPr/>
        <a:lstStyle/>
        <a:p>
          <a:r>
            <a:rPr lang="es-ES" sz="1200" dirty="0" smtClean="0"/>
            <a:t>Convenios de unificación  con las empresas cercanas.</a:t>
          </a:r>
          <a:endParaRPr lang="es-ES" sz="1200" dirty="0"/>
        </a:p>
      </dgm:t>
    </dgm:pt>
    <dgm:pt modelId="{D4F79044-3C6A-4EC5-BF61-E8064C53A3E3}" type="parTrans" cxnId="{7C818D3A-203B-44D2-A4E7-7914FE896AB6}">
      <dgm:prSet/>
      <dgm:spPr/>
      <dgm:t>
        <a:bodyPr/>
        <a:lstStyle/>
        <a:p>
          <a:endParaRPr lang="es-ES"/>
        </a:p>
      </dgm:t>
    </dgm:pt>
    <dgm:pt modelId="{775C3866-EAE2-4ABC-A4F9-6D4AB1D0B97C}" type="sibTrans" cxnId="{7C818D3A-203B-44D2-A4E7-7914FE896AB6}">
      <dgm:prSet/>
      <dgm:spPr/>
      <dgm:t>
        <a:bodyPr/>
        <a:lstStyle/>
        <a:p>
          <a:endParaRPr lang="es-ES"/>
        </a:p>
      </dgm:t>
    </dgm:pt>
    <dgm:pt modelId="{1138597D-F10B-4248-AFF4-B61B7E6BFC7E}">
      <dgm:prSet phldrT="[Texto]" custT="1"/>
      <dgm:spPr/>
      <dgm:t>
        <a:bodyPr/>
        <a:lstStyle/>
        <a:p>
          <a:r>
            <a:rPr lang="es-ES" sz="1400" dirty="0" smtClean="0"/>
            <a:t>Acciones</a:t>
          </a:r>
          <a:endParaRPr lang="es-ES" sz="1400" dirty="0"/>
        </a:p>
      </dgm:t>
    </dgm:pt>
    <dgm:pt modelId="{33FDB580-C5A0-45B6-B3A9-3EB801592B53}" type="parTrans" cxnId="{E401C1DB-D912-43F2-8050-71E183CF6995}">
      <dgm:prSet/>
      <dgm:spPr/>
      <dgm:t>
        <a:bodyPr/>
        <a:lstStyle/>
        <a:p>
          <a:endParaRPr lang="es-ES"/>
        </a:p>
      </dgm:t>
    </dgm:pt>
    <dgm:pt modelId="{E6E2414B-E4C0-41FE-95F3-5FF37B793D13}" type="sibTrans" cxnId="{E401C1DB-D912-43F2-8050-71E183CF6995}">
      <dgm:prSet/>
      <dgm:spPr/>
      <dgm:t>
        <a:bodyPr/>
        <a:lstStyle/>
        <a:p>
          <a:endParaRPr lang="es-ES"/>
        </a:p>
      </dgm:t>
    </dgm:pt>
    <dgm:pt modelId="{2D265402-9A64-42D2-BD70-A48E3798BD32}">
      <dgm:prSet phldrT="[Texto]" custT="1"/>
      <dgm:spPr/>
      <dgm:t>
        <a:bodyPr/>
        <a:lstStyle/>
        <a:p>
          <a:r>
            <a:rPr lang="es-ES" sz="1200" dirty="0" smtClean="0"/>
            <a:t>Realizar convenios con corporaciones internacionales.</a:t>
          </a:r>
          <a:endParaRPr lang="es-ES" sz="1200" dirty="0"/>
        </a:p>
      </dgm:t>
    </dgm:pt>
    <dgm:pt modelId="{5C17E87D-2051-4906-B8EC-4C803945717B}" type="parTrans" cxnId="{2373FE1C-93FE-4ADC-A332-6EB55B65D078}">
      <dgm:prSet/>
      <dgm:spPr/>
      <dgm:t>
        <a:bodyPr/>
        <a:lstStyle/>
        <a:p>
          <a:endParaRPr lang="es-ES"/>
        </a:p>
      </dgm:t>
    </dgm:pt>
    <dgm:pt modelId="{AC8C5CD6-7DEB-4369-AEDB-67B4F39D3E9F}" type="sibTrans" cxnId="{2373FE1C-93FE-4ADC-A332-6EB55B65D078}">
      <dgm:prSet/>
      <dgm:spPr/>
      <dgm:t>
        <a:bodyPr/>
        <a:lstStyle/>
        <a:p>
          <a:endParaRPr lang="es-ES"/>
        </a:p>
      </dgm:t>
    </dgm:pt>
    <dgm:pt modelId="{EBC8F689-A0F0-45BA-9247-B54A85E5FA2D}">
      <dgm:prSet phldrT="[Texto]" custT="1"/>
      <dgm:spPr/>
      <dgm:t>
        <a:bodyPr/>
        <a:lstStyle/>
        <a:p>
          <a:r>
            <a:rPr lang="es-ES" sz="1200" dirty="0" smtClean="0"/>
            <a:t>Acceder a la calificación de RSPO.</a:t>
          </a:r>
          <a:endParaRPr lang="es-ES" sz="1200" dirty="0"/>
        </a:p>
      </dgm:t>
    </dgm:pt>
    <dgm:pt modelId="{2DAEE655-21E5-445E-8889-47F35633A991}" type="parTrans" cxnId="{EBBAACE1-3275-493A-94F5-E8B2ECBA657E}">
      <dgm:prSet/>
      <dgm:spPr/>
      <dgm:t>
        <a:bodyPr/>
        <a:lstStyle/>
        <a:p>
          <a:endParaRPr lang="es-ES"/>
        </a:p>
      </dgm:t>
    </dgm:pt>
    <dgm:pt modelId="{B7E62535-E300-417C-BB7F-4525802B0DA3}" type="sibTrans" cxnId="{EBBAACE1-3275-493A-94F5-E8B2ECBA657E}">
      <dgm:prSet/>
      <dgm:spPr/>
      <dgm:t>
        <a:bodyPr/>
        <a:lstStyle/>
        <a:p>
          <a:endParaRPr lang="es-ES"/>
        </a:p>
      </dgm:t>
    </dgm:pt>
    <dgm:pt modelId="{E47EB2CD-8ED3-4F26-9277-3369F91D9A57}">
      <dgm:prSet phldrT="[Texto]" custT="1"/>
      <dgm:spPr/>
      <dgm:t>
        <a:bodyPr/>
        <a:lstStyle/>
        <a:p>
          <a:r>
            <a:rPr lang="es-ES" sz="1200" dirty="0" smtClean="0"/>
            <a:t>Ofertas de nichos de mercado multinacionales.</a:t>
          </a:r>
          <a:endParaRPr lang="es-ES" sz="1200" dirty="0"/>
        </a:p>
      </dgm:t>
    </dgm:pt>
    <dgm:pt modelId="{DBFEA09A-DDA3-4FF1-92FC-888508EAC73A}" type="parTrans" cxnId="{93C19859-7482-42D0-9C83-680461307536}">
      <dgm:prSet/>
      <dgm:spPr/>
      <dgm:t>
        <a:bodyPr/>
        <a:lstStyle/>
        <a:p>
          <a:endParaRPr lang="es-ES"/>
        </a:p>
      </dgm:t>
    </dgm:pt>
    <dgm:pt modelId="{71D421EB-1409-4DA8-877A-4F1D06A4ACFC}" type="sibTrans" cxnId="{93C19859-7482-42D0-9C83-680461307536}">
      <dgm:prSet/>
      <dgm:spPr/>
      <dgm:t>
        <a:bodyPr/>
        <a:lstStyle/>
        <a:p>
          <a:endParaRPr lang="es-ES"/>
        </a:p>
      </dgm:t>
    </dgm:pt>
    <dgm:pt modelId="{A3079C85-8D7F-4DF2-8149-0B8DB368C0B5}">
      <dgm:prSet phldrT="[Texto]" custT="1"/>
      <dgm:spPr/>
      <dgm:t>
        <a:bodyPr/>
        <a:lstStyle/>
        <a:p>
          <a:pPr algn="just"/>
          <a:r>
            <a:rPr lang="es-ES" sz="1200" dirty="0" smtClean="0"/>
            <a:t>Realizar un avaluó de la situación económica de los Palmicultores..</a:t>
          </a:r>
          <a:endParaRPr lang="es-ES" sz="1200" dirty="0"/>
        </a:p>
      </dgm:t>
    </dgm:pt>
    <dgm:pt modelId="{8088DEE0-1E55-4BE0-964E-5F3C184E8101}" type="parTrans" cxnId="{F2E86F3E-9491-4688-A9C3-75F8B49DD84B}">
      <dgm:prSet/>
      <dgm:spPr/>
      <dgm:t>
        <a:bodyPr/>
        <a:lstStyle/>
        <a:p>
          <a:endParaRPr lang="es-ES"/>
        </a:p>
      </dgm:t>
    </dgm:pt>
    <dgm:pt modelId="{A3853162-65F1-4398-8D1F-D1394BA5DF61}" type="sibTrans" cxnId="{F2E86F3E-9491-4688-A9C3-75F8B49DD84B}">
      <dgm:prSet/>
      <dgm:spPr/>
      <dgm:t>
        <a:bodyPr/>
        <a:lstStyle/>
        <a:p>
          <a:endParaRPr lang="es-ES"/>
        </a:p>
      </dgm:t>
    </dgm:pt>
    <dgm:pt modelId="{BC508ADC-E3CB-460B-8457-30160E5199A7}">
      <dgm:prSet phldrT="[Texto]"/>
      <dgm:spPr/>
      <dgm:t>
        <a:bodyPr/>
        <a:lstStyle/>
        <a:p>
          <a:r>
            <a:rPr lang="es-ES" dirty="0" smtClean="0"/>
            <a:t>Mejora la utilidad de sector.</a:t>
          </a:r>
          <a:endParaRPr lang="es-ES" dirty="0"/>
        </a:p>
      </dgm:t>
    </dgm:pt>
    <dgm:pt modelId="{2E255657-FA9B-4339-B109-4055918A657E}" type="parTrans" cxnId="{4CFBDFC5-FE5E-42F9-9392-775CE317726B}">
      <dgm:prSet/>
      <dgm:spPr/>
      <dgm:t>
        <a:bodyPr/>
        <a:lstStyle/>
        <a:p>
          <a:endParaRPr lang="es-ES"/>
        </a:p>
      </dgm:t>
    </dgm:pt>
    <dgm:pt modelId="{D9763DA2-8C4B-4CA9-B5DB-6518D171AD79}" type="sibTrans" cxnId="{4CFBDFC5-FE5E-42F9-9392-775CE317726B}">
      <dgm:prSet/>
      <dgm:spPr/>
      <dgm:t>
        <a:bodyPr/>
        <a:lstStyle/>
        <a:p>
          <a:endParaRPr lang="es-ES"/>
        </a:p>
      </dgm:t>
    </dgm:pt>
    <dgm:pt modelId="{2A6FD434-6ED3-4359-9D57-F180741D0D14}">
      <dgm:prSet phldrT="[Texto]"/>
      <dgm:spPr/>
      <dgm:t>
        <a:bodyPr/>
        <a:lstStyle/>
        <a:p>
          <a:r>
            <a:rPr lang="es-ES" dirty="0" smtClean="0"/>
            <a:t>Ventas directas entre el sector extractor y consumidor.</a:t>
          </a:r>
          <a:endParaRPr lang="es-ES" dirty="0"/>
        </a:p>
      </dgm:t>
    </dgm:pt>
    <dgm:pt modelId="{FCD025B5-0CF3-4BB1-AEA9-280553B29E7B}" type="parTrans" cxnId="{85A52138-9EAD-40ED-9E92-889139234007}">
      <dgm:prSet/>
      <dgm:spPr/>
      <dgm:t>
        <a:bodyPr/>
        <a:lstStyle/>
        <a:p>
          <a:endParaRPr lang="es-ES"/>
        </a:p>
      </dgm:t>
    </dgm:pt>
    <dgm:pt modelId="{7DA18D59-83D6-449C-B433-193D7C18C756}" type="sibTrans" cxnId="{85A52138-9EAD-40ED-9E92-889139234007}">
      <dgm:prSet/>
      <dgm:spPr/>
      <dgm:t>
        <a:bodyPr/>
        <a:lstStyle/>
        <a:p>
          <a:endParaRPr lang="es-ES"/>
        </a:p>
      </dgm:t>
    </dgm:pt>
    <dgm:pt modelId="{539C3B6F-4D8B-4B9E-B52E-D02521EC9503}" type="pres">
      <dgm:prSet presAssocID="{7B22AB13-42EB-4A96-BEB1-D7D1B362F623}" presName="hierChild1" presStyleCnt="0">
        <dgm:presLayoutVars>
          <dgm:chPref val="1"/>
          <dgm:dir/>
          <dgm:animOne val="branch"/>
          <dgm:animLvl val="lvl"/>
          <dgm:resizeHandles/>
        </dgm:presLayoutVars>
      </dgm:prSet>
      <dgm:spPr/>
      <dgm:t>
        <a:bodyPr/>
        <a:lstStyle/>
        <a:p>
          <a:endParaRPr lang="es-ES"/>
        </a:p>
      </dgm:t>
    </dgm:pt>
    <dgm:pt modelId="{CD2E6ABD-D16E-4489-9C71-27A245286889}" type="pres">
      <dgm:prSet presAssocID="{6584BB6C-5755-4443-9F60-106B2EC47BD4}" presName="hierRoot1" presStyleCnt="0"/>
      <dgm:spPr/>
    </dgm:pt>
    <dgm:pt modelId="{4FDC60A1-2361-4AD6-8402-0D53AA2ED421}" type="pres">
      <dgm:prSet presAssocID="{6584BB6C-5755-4443-9F60-106B2EC47BD4}" presName="composite" presStyleCnt="0"/>
      <dgm:spPr/>
    </dgm:pt>
    <dgm:pt modelId="{1870E2DE-EE51-4544-8AD6-CCCE6E427D03}" type="pres">
      <dgm:prSet presAssocID="{6584BB6C-5755-4443-9F60-106B2EC47BD4}" presName="background" presStyleLbl="node0" presStyleIdx="0" presStyleCnt="2"/>
      <dgm:spPr/>
    </dgm:pt>
    <dgm:pt modelId="{5C7D1CEA-2E80-468F-ACF7-0EF6F8BFFCAB}" type="pres">
      <dgm:prSet presAssocID="{6584BB6C-5755-4443-9F60-106B2EC47BD4}" presName="text" presStyleLbl="fgAcc0" presStyleIdx="0" presStyleCnt="2">
        <dgm:presLayoutVars>
          <dgm:chPref val="3"/>
        </dgm:presLayoutVars>
      </dgm:prSet>
      <dgm:spPr/>
      <dgm:t>
        <a:bodyPr/>
        <a:lstStyle/>
        <a:p>
          <a:endParaRPr lang="es-ES"/>
        </a:p>
      </dgm:t>
    </dgm:pt>
    <dgm:pt modelId="{5CDF3F41-D706-4376-92EB-A38479D2A2F8}" type="pres">
      <dgm:prSet presAssocID="{6584BB6C-5755-4443-9F60-106B2EC47BD4}" presName="hierChild2" presStyleCnt="0"/>
      <dgm:spPr/>
    </dgm:pt>
    <dgm:pt modelId="{EB99DCCC-A6D8-4188-80CF-CED2244FAA81}" type="pres">
      <dgm:prSet presAssocID="{F33C539B-94F6-466F-98B6-04B746BCD011}" presName="Name10" presStyleLbl="parChTrans1D2" presStyleIdx="0" presStyleCnt="8"/>
      <dgm:spPr/>
      <dgm:t>
        <a:bodyPr/>
        <a:lstStyle/>
        <a:p>
          <a:endParaRPr lang="es-ES"/>
        </a:p>
      </dgm:t>
    </dgm:pt>
    <dgm:pt modelId="{14E34FA3-1958-40C9-9532-120D8F64A9C0}" type="pres">
      <dgm:prSet presAssocID="{5A4311DC-1A8D-4B42-ABE4-0F4B4E4FA378}" presName="hierRoot2" presStyleCnt="0"/>
      <dgm:spPr/>
    </dgm:pt>
    <dgm:pt modelId="{FA29AB79-9CE3-449B-90B7-B1FD383080D6}" type="pres">
      <dgm:prSet presAssocID="{5A4311DC-1A8D-4B42-ABE4-0F4B4E4FA378}" presName="composite2" presStyleCnt="0"/>
      <dgm:spPr/>
    </dgm:pt>
    <dgm:pt modelId="{5BA57BBE-EAD4-44FB-8DEB-EBA2BBDD5D31}" type="pres">
      <dgm:prSet presAssocID="{5A4311DC-1A8D-4B42-ABE4-0F4B4E4FA378}" presName="background2" presStyleLbl="node2" presStyleIdx="0" presStyleCnt="8"/>
      <dgm:spPr/>
    </dgm:pt>
    <dgm:pt modelId="{76781C37-AD11-439E-A761-09D8B94FC435}" type="pres">
      <dgm:prSet presAssocID="{5A4311DC-1A8D-4B42-ABE4-0F4B4E4FA378}" presName="text2" presStyleLbl="fgAcc2" presStyleIdx="0" presStyleCnt="8">
        <dgm:presLayoutVars>
          <dgm:chPref val="3"/>
        </dgm:presLayoutVars>
      </dgm:prSet>
      <dgm:spPr/>
      <dgm:t>
        <a:bodyPr/>
        <a:lstStyle/>
        <a:p>
          <a:endParaRPr lang="es-ES"/>
        </a:p>
      </dgm:t>
    </dgm:pt>
    <dgm:pt modelId="{C722A980-8F06-4A53-A36E-12909D017F8D}" type="pres">
      <dgm:prSet presAssocID="{5A4311DC-1A8D-4B42-ABE4-0F4B4E4FA378}" presName="hierChild3" presStyleCnt="0"/>
      <dgm:spPr/>
    </dgm:pt>
    <dgm:pt modelId="{C2C46566-412B-4BF8-9FDC-C21CD7196BB4}" type="pres">
      <dgm:prSet presAssocID="{DBFEA09A-DDA3-4FF1-92FC-888508EAC73A}" presName="Name10" presStyleLbl="parChTrans1D2" presStyleIdx="1" presStyleCnt="8"/>
      <dgm:spPr/>
      <dgm:t>
        <a:bodyPr/>
        <a:lstStyle/>
        <a:p>
          <a:endParaRPr lang="es-ES"/>
        </a:p>
      </dgm:t>
    </dgm:pt>
    <dgm:pt modelId="{B96FEC31-FA0A-4986-95E9-E3ED3463CA57}" type="pres">
      <dgm:prSet presAssocID="{E47EB2CD-8ED3-4F26-9277-3369F91D9A57}" presName="hierRoot2" presStyleCnt="0"/>
      <dgm:spPr/>
    </dgm:pt>
    <dgm:pt modelId="{0BC036DC-21CD-4B73-8EDA-B2F3A66F360B}" type="pres">
      <dgm:prSet presAssocID="{E47EB2CD-8ED3-4F26-9277-3369F91D9A57}" presName="composite2" presStyleCnt="0"/>
      <dgm:spPr/>
    </dgm:pt>
    <dgm:pt modelId="{2ED421BB-AFB7-4489-81CE-50069D765391}" type="pres">
      <dgm:prSet presAssocID="{E47EB2CD-8ED3-4F26-9277-3369F91D9A57}" presName="background2" presStyleLbl="node2" presStyleIdx="1" presStyleCnt="8"/>
      <dgm:spPr/>
    </dgm:pt>
    <dgm:pt modelId="{E6CDA00D-DBA9-4223-B1E8-B16C70A1E01E}" type="pres">
      <dgm:prSet presAssocID="{E47EB2CD-8ED3-4F26-9277-3369F91D9A57}" presName="text2" presStyleLbl="fgAcc2" presStyleIdx="1" presStyleCnt="8">
        <dgm:presLayoutVars>
          <dgm:chPref val="3"/>
        </dgm:presLayoutVars>
      </dgm:prSet>
      <dgm:spPr/>
      <dgm:t>
        <a:bodyPr/>
        <a:lstStyle/>
        <a:p>
          <a:endParaRPr lang="es-ES"/>
        </a:p>
      </dgm:t>
    </dgm:pt>
    <dgm:pt modelId="{D176A30A-A935-48D3-A87D-EE9CFAD87BF9}" type="pres">
      <dgm:prSet presAssocID="{E47EB2CD-8ED3-4F26-9277-3369F91D9A57}" presName="hierChild3" presStyleCnt="0"/>
      <dgm:spPr/>
    </dgm:pt>
    <dgm:pt modelId="{0E371CB3-CC6B-4501-BBA7-3848303C0111}" type="pres">
      <dgm:prSet presAssocID="{D4F79044-3C6A-4EC5-BF61-E8064C53A3E3}" presName="Name10" presStyleLbl="parChTrans1D2" presStyleIdx="2" presStyleCnt="8"/>
      <dgm:spPr/>
      <dgm:t>
        <a:bodyPr/>
        <a:lstStyle/>
        <a:p>
          <a:endParaRPr lang="es-ES"/>
        </a:p>
      </dgm:t>
    </dgm:pt>
    <dgm:pt modelId="{1F89352C-9904-460C-B242-EFC8FF8C7EBB}" type="pres">
      <dgm:prSet presAssocID="{68BCCC81-9A6F-4412-96A8-DC6DF4FFBFF8}" presName="hierRoot2" presStyleCnt="0"/>
      <dgm:spPr/>
    </dgm:pt>
    <dgm:pt modelId="{B27E686C-E428-425A-BE98-FAE742B31384}" type="pres">
      <dgm:prSet presAssocID="{68BCCC81-9A6F-4412-96A8-DC6DF4FFBFF8}" presName="composite2" presStyleCnt="0"/>
      <dgm:spPr/>
    </dgm:pt>
    <dgm:pt modelId="{3A550223-B03C-4B2B-9673-35D1A1D360D3}" type="pres">
      <dgm:prSet presAssocID="{68BCCC81-9A6F-4412-96A8-DC6DF4FFBFF8}" presName="background2" presStyleLbl="node2" presStyleIdx="2" presStyleCnt="8"/>
      <dgm:spPr/>
    </dgm:pt>
    <dgm:pt modelId="{1422428E-F6E6-4C0D-8104-15A94D34D900}" type="pres">
      <dgm:prSet presAssocID="{68BCCC81-9A6F-4412-96A8-DC6DF4FFBFF8}" presName="text2" presStyleLbl="fgAcc2" presStyleIdx="2" presStyleCnt="8">
        <dgm:presLayoutVars>
          <dgm:chPref val="3"/>
        </dgm:presLayoutVars>
      </dgm:prSet>
      <dgm:spPr/>
      <dgm:t>
        <a:bodyPr/>
        <a:lstStyle/>
        <a:p>
          <a:endParaRPr lang="es-ES"/>
        </a:p>
      </dgm:t>
    </dgm:pt>
    <dgm:pt modelId="{F7D74E69-FCD1-41E2-AD4E-14E7D641CFDC}" type="pres">
      <dgm:prSet presAssocID="{68BCCC81-9A6F-4412-96A8-DC6DF4FFBFF8}" presName="hierChild3" presStyleCnt="0"/>
      <dgm:spPr/>
    </dgm:pt>
    <dgm:pt modelId="{A470CD5A-41D7-4D4B-8B99-20245A7634E6}" type="pres">
      <dgm:prSet presAssocID="{2E255657-FA9B-4339-B109-4055918A657E}" presName="Name10" presStyleLbl="parChTrans1D2" presStyleIdx="3" presStyleCnt="8"/>
      <dgm:spPr/>
      <dgm:t>
        <a:bodyPr/>
        <a:lstStyle/>
        <a:p>
          <a:endParaRPr lang="es-ES"/>
        </a:p>
      </dgm:t>
    </dgm:pt>
    <dgm:pt modelId="{C330B2E4-4E26-4B7C-9C3F-22A242F55C67}" type="pres">
      <dgm:prSet presAssocID="{BC508ADC-E3CB-460B-8457-30160E5199A7}" presName="hierRoot2" presStyleCnt="0"/>
      <dgm:spPr/>
    </dgm:pt>
    <dgm:pt modelId="{222FF986-8BE5-414B-A961-53355EB7721F}" type="pres">
      <dgm:prSet presAssocID="{BC508ADC-E3CB-460B-8457-30160E5199A7}" presName="composite2" presStyleCnt="0"/>
      <dgm:spPr/>
    </dgm:pt>
    <dgm:pt modelId="{CD0A3220-EAF4-401F-896E-B7E94788DEFB}" type="pres">
      <dgm:prSet presAssocID="{BC508ADC-E3CB-460B-8457-30160E5199A7}" presName="background2" presStyleLbl="node2" presStyleIdx="3" presStyleCnt="8"/>
      <dgm:spPr/>
    </dgm:pt>
    <dgm:pt modelId="{AEAEA908-B45F-4550-8B39-545057743C99}" type="pres">
      <dgm:prSet presAssocID="{BC508ADC-E3CB-460B-8457-30160E5199A7}" presName="text2" presStyleLbl="fgAcc2" presStyleIdx="3" presStyleCnt="8">
        <dgm:presLayoutVars>
          <dgm:chPref val="3"/>
        </dgm:presLayoutVars>
      </dgm:prSet>
      <dgm:spPr/>
      <dgm:t>
        <a:bodyPr/>
        <a:lstStyle/>
        <a:p>
          <a:endParaRPr lang="es-ES"/>
        </a:p>
      </dgm:t>
    </dgm:pt>
    <dgm:pt modelId="{FEB72A1A-C848-49D1-97F1-44186187CC34}" type="pres">
      <dgm:prSet presAssocID="{BC508ADC-E3CB-460B-8457-30160E5199A7}" presName="hierChild3" presStyleCnt="0"/>
      <dgm:spPr/>
    </dgm:pt>
    <dgm:pt modelId="{0F1D1AD6-98B2-4EA3-B004-90418157AC04}" type="pres">
      <dgm:prSet presAssocID="{1138597D-F10B-4248-AFF4-B61B7E6BFC7E}" presName="hierRoot1" presStyleCnt="0"/>
      <dgm:spPr/>
    </dgm:pt>
    <dgm:pt modelId="{42015713-93F8-45CA-B04B-9A0C9DB15F38}" type="pres">
      <dgm:prSet presAssocID="{1138597D-F10B-4248-AFF4-B61B7E6BFC7E}" presName="composite" presStyleCnt="0"/>
      <dgm:spPr/>
    </dgm:pt>
    <dgm:pt modelId="{5BB9AB1F-CF84-4494-BEE5-A83980FFA583}" type="pres">
      <dgm:prSet presAssocID="{1138597D-F10B-4248-AFF4-B61B7E6BFC7E}" presName="background" presStyleLbl="node0" presStyleIdx="1" presStyleCnt="2"/>
      <dgm:spPr/>
    </dgm:pt>
    <dgm:pt modelId="{4FD3D5D8-1C81-402D-A801-E078E660AC84}" type="pres">
      <dgm:prSet presAssocID="{1138597D-F10B-4248-AFF4-B61B7E6BFC7E}" presName="text" presStyleLbl="fgAcc0" presStyleIdx="1" presStyleCnt="2">
        <dgm:presLayoutVars>
          <dgm:chPref val="3"/>
        </dgm:presLayoutVars>
      </dgm:prSet>
      <dgm:spPr/>
      <dgm:t>
        <a:bodyPr/>
        <a:lstStyle/>
        <a:p>
          <a:endParaRPr lang="es-ES"/>
        </a:p>
      </dgm:t>
    </dgm:pt>
    <dgm:pt modelId="{3F406F62-3846-4EAA-8A00-B779D7A0E9F4}" type="pres">
      <dgm:prSet presAssocID="{1138597D-F10B-4248-AFF4-B61B7E6BFC7E}" presName="hierChild2" presStyleCnt="0"/>
      <dgm:spPr/>
    </dgm:pt>
    <dgm:pt modelId="{08E854A9-0704-4F70-B3EF-AE32495C6CF0}" type="pres">
      <dgm:prSet presAssocID="{5C17E87D-2051-4906-B8EC-4C803945717B}" presName="Name10" presStyleLbl="parChTrans1D2" presStyleIdx="4" presStyleCnt="8"/>
      <dgm:spPr/>
      <dgm:t>
        <a:bodyPr/>
        <a:lstStyle/>
        <a:p>
          <a:endParaRPr lang="es-ES"/>
        </a:p>
      </dgm:t>
    </dgm:pt>
    <dgm:pt modelId="{A5D4B3C5-1A86-414E-B33E-6AFBF2680CA5}" type="pres">
      <dgm:prSet presAssocID="{2D265402-9A64-42D2-BD70-A48E3798BD32}" presName="hierRoot2" presStyleCnt="0"/>
      <dgm:spPr/>
    </dgm:pt>
    <dgm:pt modelId="{7DE77AB8-8368-4A75-B5BE-D85051C7D599}" type="pres">
      <dgm:prSet presAssocID="{2D265402-9A64-42D2-BD70-A48E3798BD32}" presName="composite2" presStyleCnt="0"/>
      <dgm:spPr/>
    </dgm:pt>
    <dgm:pt modelId="{52102A04-BE7C-4AE9-8EB7-10CA186AAD9A}" type="pres">
      <dgm:prSet presAssocID="{2D265402-9A64-42D2-BD70-A48E3798BD32}" presName="background2" presStyleLbl="node2" presStyleIdx="4" presStyleCnt="8"/>
      <dgm:spPr/>
    </dgm:pt>
    <dgm:pt modelId="{B9A4ED4A-E807-49A7-8174-952ED5A77560}" type="pres">
      <dgm:prSet presAssocID="{2D265402-9A64-42D2-BD70-A48E3798BD32}" presName="text2" presStyleLbl="fgAcc2" presStyleIdx="4" presStyleCnt="8">
        <dgm:presLayoutVars>
          <dgm:chPref val="3"/>
        </dgm:presLayoutVars>
      </dgm:prSet>
      <dgm:spPr/>
      <dgm:t>
        <a:bodyPr/>
        <a:lstStyle/>
        <a:p>
          <a:endParaRPr lang="es-ES"/>
        </a:p>
      </dgm:t>
    </dgm:pt>
    <dgm:pt modelId="{ABB91DE8-07F5-43E6-807D-0E69A570C9E0}" type="pres">
      <dgm:prSet presAssocID="{2D265402-9A64-42D2-BD70-A48E3798BD32}" presName="hierChild3" presStyleCnt="0"/>
      <dgm:spPr/>
    </dgm:pt>
    <dgm:pt modelId="{12C14682-654E-42FB-8DA9-B257A4A9B69A}" type="pres">
      <dgm:prSet presAssocID="{2DAEE655-21E5-445E-8889-47F35633A991}" presName="Name10" presStyleLbl="parChTrans1D2" presStyleIdx="5" presStyleCnt="8"/>
      <dgm:spPr/>
      <dgm:t>
        <a:bodyPr/>
        <a:lstStyle/>
        <a:p>
          <a:endParaRPr lang="es-ES"/>
        </a:p>
      </dgm:t>
    </dgm:pt>
    <dgm:pt modelId="{DDB3BC3D-947D-41F0-9A42-C5A368EE1014}" type="pres">
      <dgm:prSet presAssocID="{EBC8F689-A0F0-45BA-9247-B54A85E5FA2D}" presName="hierRoot2" presStyleCnt="0"/>
      <dgm:spPr/>
    </dgm:pt>
    <dgm:pt modelId="{22FA5415-D53D-42CA-A849-08E0E5D454A9}" type="pres">
      <dgm:prSet presAssocID="{EBC8F689-A0F0-45BA-9247-B54A85E5FA2D}" presName="composite2" presStyleCnt="0"/>
      <dgm:spPr/>
    </dgm:pt>
    <dgm:pt modelId="{06DBFD9C-B7DE-47FC-B478-460D9AB9E819}" type="pres">
      <dgm:prSet presAssocID="{EBC8F689-A0F0-45BA-9247-B54A85E5FA2D}" presName="background2" presStyleLbl="node2" presStyleIdx="5" presStyleCnt="8"/>
      <dgm:spPr/>
    </dgm:pt>
    <dgm:pt modelId="{9F685D1A-FC03-49A7-A36B-DA8891A46A76}" type="pres">
      <dgm:prSet presAssocID="{EBC8F689-A0F0-45BA-9247-B54A85E5FA2D}" presName="text2" presStyleLbl="fgAcc2" presStyleIdx="5" presStyleCnt="8" custScaleY="119352">
        <dgm:presLayoutVars>
          <dgm:chPref val="3"/>
        </dgm:presLayoutVars>
      </dgm:prSet>
      <dgm:spPr/>
      <dgm:t>
        <a:bodyPr/>
        <a:lstStyle/>
        <a:p>
          <a:endParaRPr lang="es-ES"/>
        </a:p>
      </dgm:t>
    </dgm:pt>
    <dgm:pt modelId="{7450AA0E-81EF-406C-99B6-6C5E1636BB6F}" type="pres">
      <dgm:prSet presAssocID="{EBC8F689-A0F0-45BA-9247-B54A85E5FA2D}" presName="hierChild3" presStyleCnt="0"/>
      <dgm:spPr/>
    </dgm:pt>
    <dgm:pt modelId="{0C371D82-7B63-4AA4-842B-8D4BC151DAAE}" type="pres">
      <dgm:prSet presAssocID="{8088DEE0-1E55-4BE0-964E-5F3C184E8101}" presName="Name10" presStyleLbl="parChTrans1D2" presStyleIdx="6" presStyleCnt="8"/>
      <dgm:spPr/>
      <dgm:t>
        <a:bodyPr/>
        <a:lstStyle/>
        <a:p>
          <a:endParaRPr lang="es-ES"/>
        </a:p>
      </dgm:t>
    </dgm:pt>
    <dgm:pt modelId="{98C46A34-648C-4C2C-810D-599876B679BE}" type="pres">
      <dgm:prSet presAssocID="{A3079C85-8D7F-4DF2-8149-0B8DB368C0B5}" presName="hierRoot2" presStyleCnt="0"/>
      <dgm:spPr/>
    </dgm:pt>
    <dgm:pt modelId="{951BF7F3-DCC6-4933-AFC4-2E01E60ECD16}" type="pres">
      <dgm:prSet presAssocID="{A3079C85-8D7F-4DF2-8149-0B8DB368C0B5}" presName="composite2" presStyleCnt="0"/>
      <dgm:spPr/>
    </dgm:pt>
    <dgm:pt modelId="{3D747044-9244-4A26-A3D9-4835965049E6}" type="pres">
      <dgm:prSet presAssocID="{A3079C85-8D7F-4DF2-8149-0B8DB368C0B5}" presName="background2" presStyleLbl="node2" presStyleIdx="6" presStyleCnt="8"/>
      <dgm:spPr/>
      <dgm:t>
        <a:bodyPr/>
        <a:lstStyle/>
        <a:p>
          <a:endParaRPr lang="es-ES"/>
        </a:p>
      </dgm:t>
    </dgm:pt>
    <dgm:pt modelId="{6FA57ACC-C6B2-4F4A-A791-F825A7DED398}" type="pres">
      <dgm:prSet presAssocID="{A3079C85-8D7F-4DF2-8149-0B8DB368C0B5}" presName="text2" presStyleLbl="fgAcc2" presStyleIdx="6" presStyleCnt="8" custScaleY="155782">
        <dgm:presLayoutVars>
          <dgm:chPref val="3"/>
        </dgm:presLayoutVars>
      </dgm:prSet>
      <dgm:spPr/>
      <dgm:t>
        <a:bodyPr/>
        <a:lstStyle/>
        <a:p>
          <a:endParaRPr lang="es-ES"/>
        </a:p>
      </dgm:t>
    </dgm:pt>
    <dgm:pt modelId="{D845D372-8E48-4B8B-B5A6-78CF72582CBE}" type="pres">
      <dgm:prSet presAssocID="{A3079C85-8D7F-4DF2-8149-0B8DB368C0B5}" presName="hierChild3" presStyleCnt="0"/>
      <dgm:spPr/>
    </dgm:pt>
    <dgm:pt modelId="{F6ABBB48-5DD3-477C-A3F5-59D03C70C529}" type="pres">
      <dgm:prSet presAssocID="{FCD025B5-0CF3-4BB1-AEA9-280553B29E7B}" presName="Name10" presStyleLbl="parChTrans1D2" presStyleIdx="7" presStyleCnt="8"/>
      <dgm:spPr/>
      <dgm:t>
        <a:bodyPr/>
        <a:lstStyle/>
        <a:p>
          <a:endParaRPr lang="es-ES"/>
        </a:p>
      </dgm:t>
    </dgm:pt>
    <dgm:pt modelId="{FBBB1A00-6518-4BBC-A999-50D59E2125A9}" type="pres">
      <dgm:prSet presAssocID="{2A6FD434-6ED3-4359-9D57-F180741D0D14}" presName="hierRoot2" presStyleCnt="0"/>
      <dgm:spPr/>
    </dgm:pt>
    <dgm:pt modelId="{28705237-8C29-4829-AB83-EC0B861DE474}" type="pres">
      <dgm:prSet presAssocID="{2A6FD434-6ED3-4359-9D57-F180741D0D14}" presName="composite2" presStyleCnt="0"/>
      <dgm:spPr/>
    </dgm:pt>
    <dgm:pt modelId="{2624E365-7EDE-42C2-9A90-DB6236B01943}" type="pres">
      <dgm:prSet presAssocID="{2A6FD434-6ED3-4359-9D57-F180741D0D14}" presName="background2" presStyleLbl="node2" presStyleIdx="7" presStyleCnt="8"/>
      <dgm:spPr/>
    </dgm:pt>
    <dgm:pt modelId="{A7A4790E-BD29-4C8D-AB6E-ED90D9B3DBED}" type="pres">
      <dgm:prSet presAssocID="{2A6FD434-6ED3-4359-9D57-F180741D0D14}" presName="text2" presStyleLbl="fgAcc2" presStyleIdx="7" presStyleCnt="8">
        <dgm:presLayoutVars>
          <dgm:chPref val="3"/>
        </dgm:presLayoutVars>
      </dgm:prSet>
      <dgm:spPr/>
      <dgm:t>
        <a:bodyPr/>
        <a:lstStyle/>
        <a:p>
          <a:endParaRPr lang="es-ES"/>
        </a:p>
      </dgm:t>
    </dgm:pt>
    <dgm:pt modelId="{776D39F5-D7B7-4275-9FA3-CBAAAA4296DB}" type="pres">
      <dgm:prSet presAssocID="{2A6FD434-6ED3-4359-9D57-F180741D0D14}" presName="hierChild3" presStyleCnt="0"/>
      <dgm:spPr/>
    </dgm:pt>
  </dgm:ptLst>
  <dgm:cxnLst>
    <dgm:cxn modelId="{AEA41ABE-EFBA-42B5-89D0-69C72E121059}" type="presOf" srcId="{5C17E87D-2051-4906-B8EC-4C803945717B}" destId="{08E854A9-0704-4F70-B3EF-AE32495C6CF0}" srcOrd="0" destOrd="0" presId="urn:microsoft.com/office/officeart/2005/8/layout/hierarchy1"/>
    <dgm:cxn modelId="{E401C1DB-D912-43F2-8050-71E183CF6995}" srcId="{7B22AB13-42EB-4A96-BEB1-D7D1B362F623}" destId="{1138597D-F10B-4248-AFF4-B61B7E6BFC7E}" srcOrd="1" destOrd="0" parTransId="{33FDB580-C5A0-45B6-B3A9-3EB801592B53}" sibTransId="{E6E2414B-E4C0-41FE-95F3-5FF37B793D13}"/>
    <dgm:cxn modelId="{A1CBA3D8-85AB-41F4-87FE-F4B8FE1709F8}" type="presOf" srcId="{F33C539B-94F6-466F-98B6-04B746BCD011}" destId="{EB99DCCC-A6D8-4188-80CF-CED2244FAA81}" srcOrd="0" destOrd="0" presId="urn:microsoft.com/office/officeart/2005/8/layout/hierarchy1"/>
    <dgm:cxn modelId="{D72029B5-3142-4D15-9537-50FF9B5A9EDD}" type="presOf" srcId="{8088DEE0-1E55-4BE0-964E-5F3C184E8101}" destId="{0C371D82-7B63-4AA4-842B-8D4BC151DAAE}" srcOrd="0" destOrd="0" presId="urn:microsoft.com/office/officeart/2005/8/layout/hierarchy1"/>
    <dgm:cxn modelId="{39BDAD98-6431-4414-81FA-82E70B3A2463}" srcId="{6584BB6C-5755-4443-9F60-106B2EC47BD4}" destId="{5A4311DC-1A8D-4B42-ABE4-0F4B4E4FA378}" srcOrd="0" destOrd="0" parTransId="{F33C539B-94F6-466F-98B6-04B746BCD011}" sibTransId="{219C2D04-042D-4884-AFAE-6D48E8460B59}"/>
    <dgm:cxn modelId="{DA51E073-342C-49DB-8A71-AB9D0F2CCF6C}" type="presOf" srcId="{FCD025B5-0CF3-4BB1-AEA9-280553B29E7B}" destId="{F6ABBB48-5DD3-477C-A3F5-59D03C70C529}" srcOrd="0" destOrd="0" presId="urn:microsoft.com/office/officeart/2005/8/layout/hierarchy1"/>
    <dgm:cxn modelId="{3BF90D13-630B-41E8-8C8E-FEF17D774B96}" type="presOf" srcId="{7B22AB13-42EB-4A96-BEB1-D7D1B362F623}" destId="{539C3B6F-4D8B-4B9E-B52E-D02521EC9503}" srcOrd="0" destOrd="0" presId="urn:microsoft.com/office/officeart/2005/8/layout/hierarchy1"/>
    <dgm:cxn modelId="{85A52138-9EAD-40ED-9E92-889139234007}" srcId="{1138597D-F10B-4248-AFF4-B61B7E6BFC7E}" destId="{2A6FD434-6ED3-4359-9D57-F180741D0D14}" srcOrd="3" destOrd="0" parTransId="{FCD025B5-0CF3-4BB1-AEA9-280553B29E7B}" sibTransId="{7DA18D59-83D6-449C-B433-193D7C18C756}"/>
    <dgm:cxn modelId="{93C19859-7482-42D0-9C83-680461307536}" srcId="{6584BB6C-5755-4443-9F60-106B2EC47BD4}" destId="{E47EB2CD-8ED3-4F26-9277-3369F91D9A57}" srcOrd="1" destOrd="0" parTransId="{DBFEA09A-DDA3-4FF1-92FC-888508EAC73A}" sibTransId="{71D421EB-1409-4DA8-877A-4F1D06A4ACFC}"/>
    <dgm:cxn modelId="{3D911691-BCB8-4F47-A42B-7F50A3772F23}" type="presOf" srcId="{2DAEE655-21E5-445E-8889-47F35633A991}" destId="{12C14682-654E-42FB-8DA9-B257A4A9B69A}" srcOrd="0" destOrd="0" presId="urn:microsoft.com/office/officeart/2005/8/layout/hierarchy1"/>
    <dgm:cxn modelId="{2A63DA35-E4A0-49AA-AC2B-B7858C2FBA2C}" type="presOf" srcId="{DBFEA09A-DDA3-4FF1-92FC-888508EAC73A}" destId="{C2C46566-412B-4BF8-9FDC-C21CD7196BB4}" srcOrd="0" destOrd="0" presId="urn:microsoft.com/office/officeart/2005/8/layout/hierarchy1"/>
    <dgm:cxn modelId="{0C3B105F-D8F3-4E4A-91E7-3F1D8A75B693}" type="presOf" srcId="{5A4311DC-1A8D-4B42-ABE4-0F4B4E4FA378}" destId="{76781C37-AD11-439E-A761-09D8B94FC435}" srcOrd="0" destOrd="0" presId="urn:microsoft.com/office/officeart/2005/8/layout/hierarchy1"/>
    <dgm:cxn modelId="{9B04F48E-14C4-42B8-B9CC-345B3FD5CB4E}" type="presOf" srcId="{E47EB2CD-8ED3-4F26-9277-3369F91D9A57}" destId="{E6CDA00D-DBA9-4223-B1E8-B16C70A1E01E}" srcOrd="0" destOrd="0" presId="urn:microsoft.com/office/officeart/2005/8/layout/hierarchy1"/>
    <dgm:cxn modelId="{4CFBDFC5-FE5E-42F9-9392-775CE317726B}" srcId="{6584BB6C-5755-4443-9F60-106B2EC47BD4}" destId="{BC508ADC-E3CB-460B-8457-30160E5199A7}" srcOrd="3" destOrd="0" parTransId="{2E255657-FA9B-4339-B109-4055918A657E}" sibTransId="{D9763DA2-8C4B-4CA9-B5DB-6518D171AD79}"/>
    <dgm:cxn modelId="{2373FE1C-93FE-4ADC-A332-6EB55B65D078}" srcId="{1138597D-F10B-4248-AFF4-B61B7E6BFC7E}" destId="{2D265402-9A64-42D2-BD70-A48E3798BD32}" srcOrd="0" destOrd="0" parTransId="{5C17E87D-2051-4906-B8EC-4C803945717B}" sibTransId="{AC8C5CD6-7DEB-4369-AEDB-67B4F39D3E9F}"/>
    <dgm:cxn modelId="{EBBAACE1-3275-493A-94F5-E8B2ECBA657E}" srcId="{1138597D-F10B-4248-AFF4-B61B7E6BFC7E}" destId="{EBC8F689-A0F0-45BA-9247-B54A85E5FA2D}" srcOrd="1" destOrd="0" parTransId="{2DAEE655-21E5-445E-8889-47F35633A991}" sibTransId="{B7E62535-E300-417C-BB7F-4525802B0DA3}"/>
    <dgm:cxn modelId="{95F169A1-3700-4727-AF7D-3B8D12D778E6}" type="presOf" srcId="{A3079C85-8D7F-4DF2-8149-0B8DB368C0B5}" destId="{6FA57ACC-C6B2-4F4A-A791-F825A7DED398}" srcOrd="0" destOrd="0" presId="urn:microsoft.com/office/officeart/2005/8/layout/hierarchy1"/>
    <dgm:cxn modelId="{D1D6A8A6-F0AE-4684-BB95-59ADBDDBA27A}" type="presOf" srcId="{2E255657-FA9B-4339-B109-4055918A657E}" destId="{A470CD5A-41D7-4D4B-8B99-20245A7634E6}" srcOrd="0" destOrd="0" presId="urn:microsoft.com/office/officeart/2005/8/layout/hierarchy1"/>
    <dgm:cxn modelId="{9C3A0C81-09A1-4C6B-8B69-E4958E779702}" type="presOf" srcId="{2D265402-9A64-42D2-BD70-A48E3798BD32}" destId="{B9A4ED4A-E807-49A7-8174-952ED5A77560}" srcOrd="0" destOrd="0" presId="urn:microsoft.com/office/officeart/2005/8/layout/hierarchy1"/>
    <dgm:cxn modelId="{3A4BA9E4-18C4-40AE-9538-7D5CEDFDDBE3}" type="presOf" srcId="{68BCCC81-9A6F-4412-96A8-DC6DF4FFBFF8}" destId="{1422428E-F6E6-4C0D-8104-15A94D34D900}" srcOrd="0" destOrd="0" presId="urn:microsoft.com/office/officeart/2005/8/layout/hierarchy1"/>
    <dgm:cxn modelId="{FC867170-99A5-489B-9C4C-C562646C2965}" type="presOf" srcId="{2A6FD434-6ED3-4359-9D57-F180741D0D14}" destId="{A7A4790E-BD29-4C8D-AB6E-ED90D9B3DBED}" srcOrd="0" destOrd="0" presId="urn:microsoft.com/office/officeart/2005/8/layout/hierarchy1"/>
    <dgm:cxn modelId="{7C818D3A-203B-44D2-A4E7-7914FE896AB6}" srcId="{6584BB6C-5755-4443-9F60-106B2EC47BD4}" destId="{68BCCC81-9A6F-4412-96A8-DC6DF4FFBFF8}" srcOrd="2" destOrd="0" parTransId="{D4F79044-3C6A-4EC5-BF61-E8064C53A3E3}" sibTransId="{775C3866-EAE2-4ABC-A4F9-6D4AB1D0B97C}"/>
    <dgm:cxn modelId="{227C9548-DE90-4566-8F4B-A3D35CB1694F}" type="presOf" srcId="{BC508ADC-E3CB-460B-8457-30160E5199A7}" destId="{AEAEA908-B45F-4550-8B39-545057743C99}" srcOrd="0" destOrd="0" presId="urn:microsoft.com/office/officeart/2005/8/layout/hierarchy1"/>
    <dgm:cxn modelId="{58CC3F4F-B2EE-4D65-BF36-A5125C97E1C7}" type="presOf" srcId="{1138597D-F10B-4248-AFF4-B61B7E6BFC7E}" destId="{4FD3D5D8-1C81-402D-A801-E078E660AC84}" srcOrd="0" destOrd="0" presId="urn:microsoft.com/office/officeart/2005/8/layout/hierarchy1"/>
    <dgm:cxn modelId="{F2E86F3E-9491-4688-A9C3-75F8B49DD84B}" srcId="{1138597D-F10B-4248-AFF4-B61B7E6BFC7E}" destId="{A3079C85-8D7F-4DF2-8149-0B8DB368C0B5}" srcOrd="2" destOrd="0" parTransId="{8088DEE0-1E55-4BE0-964E-5F3C184E8101}" sibTransId="{A3853162-65F1-4398-8D1F-D1394BA5DF61}"/>
    <dgm:cxn modelId="{97782EFB-F4D9-4BEC-8500-C2021D7CD934}" type="presOf" srcId="{EBC8F689-A0F0-45BA-9247-B54A85E5FA2D}" destId="{9F685D1A-FC03-49A7-A36B-DA8891A46A76}" srcOrd="0" destOrd="0" presId="urn:microsoft.com/office/officeart/2005/8/layout/hierarchy1"/>
    <dgm:cxn modelId="{1346A632-17E9-4AC3-AEF6-DD15E0679292}" type="presOf" srcId="{6584BB6C-5755-4443-9F60-106B2EC47BD4}" destId="{5C7D1CEA-2E80-468F-ACF7-0EF6F8BFFCAB}" srcOrd="0" destOrd="0" presId="urn:microsoft.com/office/officeart/2005/8/layout/hierarchy1"/>
    <dgm:cxn modelId="{F9B4F386-37A3-444F-831A-F7FF9EF81057}" srcId="{7B22AB13-42EB-4A96-BEB1-D7D1B362F623}" destId="{6584BB6C-5755-4443-9F60-106B2EC47BD4}" srcOrd="0" destOrd="0" parTransId="{7960C60C-6EF7-49B5-9643-EAFAB9193ED3}" sibTransId="{568E2628-F6C2-4CBC-B6D9-10B086F740E5}"/>
    <dgm:cxn modelId="{46492EBA-31F2-4125-80B8-E2872F5174FD}" type="presOf" srcId="{D4F79044-3C6A-4EC5-BF61-E8064C53A3E3}" destId="{0E371CB3-CC6B-4501-BBA7-3848303C0111}" srcOrd="0" destOrd="0" presId="urn:microsoft.com/office/officeart/2005/8/layout/hierarchy1"/>
    <dgm:cxn modelId="{4F775BDC-D6E2-40DD-A92F-F30030352DC3}" type="presParOf" srcId="{539C3B6F-4D8B-4B9E-B52E-D02521EC9503}" destId="{CD2E6ABD-D16E-4489-9C71-27A245286889}" srcOrd="0" destOrd="0" presId="urn:microsoft.com/office/officeart/2005/8/layout/hierarchy1"/>
    <dgm:cxn modelId="{F3D7AD52-EA44-44E6-9BE8-19F180BFE6AC}" type="presParOf" srcId="{CD2E6ABD-D16E-4489-9C71-27A245286889}" destId="{4FDC60A1-2361-4AD6-8402-0D53AA2ED421}" srcOrd="0" destOrd="0" presId="urn:microsoft.com/office/officeart/2005/8/layout/hierarchy1"/>
    <dgm:cxn modelId="{3F4417AD-AA64-4898-B3C1-AF605BE536F5}" type="presParOf" srcId="{4FDC60A1-2361-4AD6-8402-0D53AA2ED421}" destId="{1870E2DE-EE51-4544-8AD6-CCCE6E427D03}" srcOrd="0" destOrd="0" presId="urn:microsoft.com/office/officeart/2005/8/layout/hierarchy1"/>
    <dgm:cxn modelId="{903B85F3-A6FB-45BD-86D2-26865DD7BD43}" type="presParOf" srcId="{4FDC60A1-2361-4AD6-8402-0D53AA2ED421}" destId="{5C7D1CEA-2E80-468F-ACF7-0EF6F8BFFCAB}" srcOrd="1" destOrd="0" presId="urn:microsoft.com/office/officeart/2005/8/layout/hierarchy1"/>
    <dgm:cxn modelId="{53FE0E1F-40F1-45B1-8CC9-97903D767DDA}" type="presParOf" srcId="{CD2E6ABD-D16E-4489-9C71-27A245286889}" destId="{5CDF3F41-D706-4376-92EB-A38479D2A2F8}" srcOrd="1" destOrd="0" presId="urn:microsoft.com/office/officeart/2005/8/layout/hierarchy1"/>
    <dgm:cxn modelId="{CF035523-D4FB-41D9-9F3D-F0432E5671CB}" type="presParOf" srcId="{5CDF3F41-D706-4376-92EB-A38479D2A2F8}" destId="{EB99DCCC-A6D8-4188-80CF-CED2244FAA81}" srcOrd="0" destOrd="0" presId="urn:microsoft.com/office/officeart/2005/8/layout/hierarchy1"/>
    <dgm:cxn modelId="{3D5E785F-6686-4C79-95EC-41E72C896DD0}" type="presParOf" srcId="{5CDF3F41-D706-4376-92EB-A38479D2A2F8}" destId="{14E34FA3-1958-40C9-9532-120D8F64A9C0}" srcOrd="1" destOrd="0" presId="urn:microsoft.com/office/officeart/2005/8/layout/hierarchy1"/>
    <dgm:cxn modelId="{078FD060-751C-4FE4-B021-7727DEC898C3}" type="presParOf" srcId="{14E34FA3-1958-40C9-9532-120D8F64A9C0}" destId="{FA29AB79-9CE3-449B-90B7-B1FD383080D6}" srcOrd="0" destOrd="0" presId="urn:microsoft.com/office/officeart/2005/8/layout/hierarchy1"/>
    <dgm:cxn modelId="{254A8CD0-F98F-43F8-83D2-75A39396BF4A}" type="presParOf" srcId="{FA29AB79-9CE3-449B-90B7-B1FD383080D6}" destId="{5BA57BBE-EAD4-44FB-8DEB-EBA2BBDD5D31}" srcOrd="0" destOrd="0" presId="urn:microsoft.com/office/officeart/2005/8/layout/hierarchy1"/>
    <dgm:cxn modelId="{19732B8F-9D63-41B4-9C3C-E84E2D017CFB}" type="presParOf" srcId="{FA29AB79-9CE3-449B-90B7-B1FD383080D6}" destId="{76781C37-AD11-439E-A761-09D8B94FC435}" srcOrd="1" destOrd="0" presId="urn:microsoft.com/office/officeart/2005/8/layout/hierarchy1"/>
    <dgm:cxn modelId="{C8C62B67-9129-481B-AF11-EDCD0A66B584}" type="presParOf" srcId="{14E34FA3-1958-40C9-9532-120D8F64A9C0}" destId="{C722A980-8F06-4A53-A36E-12909D017F8D}" srcOrd="1" destOrd="0" presId="urn:microsoft.com/office/officeart/2005/8/layout/hierarchy1"/>
    <dgm:cxn modelId="{69873756-8D65-489E-A278-5A49221B461E}" type="presParOf" srcId="{5CDF3F41-D706-4376-92EB-A38479D2A2F8}" destId="{C2C46566-412B-4BF8-9FDC-C21CD7196BB4}" srcOrd="2" destOrd="0" presId="urn:microsoft.com/office/officeart/2005/8/layout/hierarchy1"/>
    <dgm:cxn modelId="{A726E771-D96B-4DB5-B56A-FD9635F78CCF}" type="presParOf" srcId="{5CDF3F41-D706-4376-92EB-A38479D2A2F8}" destId="{B96FEC31-FA0A-4986-95E9-E3ED3463CA57}" srcOrd="3" destOrd="0" presId="urn:microsoft.com/office/officeart/2005/8/layout/hierarchy1"/>
    <dgm:cxn modelId="{C0F91B24-0C5D-4A5B-8396-485DCC649CA3}" type="presParOf" srcId="{B96FEC31-FA0A-4986-95E9-E3ED3463CA57}" destId="{0BC036DC-21CD-4B73-8EDA-B2F3A66F360B}" srcOrd="0" destOrd="0" presId="urn:microsoft.com/office/officeart/2005/8/layout/hierarchy1"/>
    <dgm:cxn modelId="{DFBE2951-5193-40D1-870A-5E57BE448EB9}" type="presParOf" srcId="{0BC036DC-21CD-4B73-8EDA-B2F3A66F360B}" destId="{2ED421BB-AFB7-4489-81CE-50069D765391}" srcOrd="0" destOrd="0" presId="urn:microsoft.com/office/officeart/2005/8/layout/hierarchy1"/>
    <dgm:cxn modelId="{82B90794-EEEF-49F2-B728-4329821C946F}" type="presParOf" srcId="{0BC036DC-21CD-4B73-8EDA-B2F3A66F360B}" destId="{E6CDA00D-DBA9-4223-B1E8-B16C70A1E01E}" srcOrd="1" destOrd="0" presId="urn:microsoft.com/office/officeart/2005/8/layout/hierarchy1"/>
    <dgm:cxn modelId="{B53CD423-320F-47E5-AEED-92DF215E8139}" type="presParOf" srcId="{B96FEC31-FA0A-4986-95E9-E3ED3463CA57}" destId="{D176A30A-A935-48D3-A87D-EE9CFAD87BF9}" srcOrd="1" destOrd="0" presId="urn:microsoft.com/office/officeart/2005/8/layout/hierarchy1"/>
    <dgm:cxn modelId="{F1F0DD66-0318-4A91-8193-7B65EE35930C}" type="presParOf" srcId="{5CDF3F41-D706-4376-92EB-A38479D2A2F8}" destId="{0E371CB3-CC6B-4501-BBA7-3848303C0111}" srcOrd="4" destOrd="0" presId="urn:microsoft.com/office/officeart/2005/8/layout/hierarchy1"/>
    <dgm:cxn modelId="{186830BB-F9F1-4ED2-8346-BFC1038E0FF8}" type="presParOf" srcId="{5CDF3F41-D706-4376-92EB-A38479D2A2F8}" destId="{1F89352C-9904-460C-B242-EFC8FF8C7EBB}" srcOrd="5" destOrd="0" presId="urn:microsoft.com/office/officeart/2005/8/layout/hierarchy1"/>
    <dgm:cxn modelId="{1BE34AFB-4706-4345-B017-C719E9B311AD}" type="presParOf" srcId="{1F89352C-9904-460C-B242-EFC8FF8C7EBB}" destId="{B27E686C-E428-425A-BE98-FAE742B31384}" srcOrd="0" destOrd="0" presId="urn:microsoft.com/office/officeart/2005/8/layout/hierarchy1"/>
    <dgm:cxn modelId="{2A605AD2-1796-4CCD-BE3E-18861684CFCA}" type="presParOf" srcId="{B27E686C-E428-425A-BE98-FAE742B31384}" destId="{3A550223-B03C-4B2B-9673-35D1A1D360D3}" srcOrd="0" destOrd="0" presId="urn:microsoft.com/office/officeart/2005/8/layout/hierarchy1"/>
    <dgm:cxn modelId="{3AC9BBA1-29D2-4BCF-A43D-16C891BE2E08}" type="presParOf" srcId="{B27E686C-E428-425A-BE98-FAE742B31384}" destId="{1422428E-F6E6-4C0D-8104-15A94D34D900}" srcOrd="1" destOrd="0" presId="urn:microsoft.com/office/officeart/2005/8/layout/hierarchy1"/>
    <dgm:cxn modelId="{9F1F49BB-E1CF-4346-8054-8741DF9D9BA4}" type="presParOf" srcId="{1F89352C-9904-460C-B242-EFC8FF8C7EBB}" destId="{F7D74E69-FCD1-41E2-AD4E-14E7D641CFDC}" srcOrd="1" destOrd="0" presId="urn:microsoft.com/office/officeart/2005/8/layout/hierarchy1"/>
    <dgm:cxn modelId="{0C577CF5-77C1-481F-871C-9379167D6513}" type="presParOf" srcId="{5CDF3F41-D706-4376-92EB-A38479D2A2F8}" destId="{A470CD5A-41D7-4D4B-8B99-20245A7634E6}" srcOrd="6" destOrd="0" presId="urn:microsoft.com/office/officeart/2005/8/layout/hierarchy1"/>
    <dgm:cxn modelId="{927F3DF5-CEA8-446D-BC37-6D3AE92251AA}" type="presParOf" srcId="{5CDF3F41-D706-4376-92EB-A38479D2A2F8}" destId="{C330B2E4-4E26-4B7C-9C3F-22A242F55C67}" srcOrd="7" destOrd="0" presId="urn:microsoft.com/office/officeart/2005/8/layout/hierarchy1"/>
    <dgm:cxn modelId="{7C4AAF36-4A60-4191-9041-38367D0E8B9C}" type="presParOf" srcId="{C330B2E4-4E26-4B7C-9C3F-22A242F55C67}" destId="{222FF986-8BE5-414B-A961-53355EB7721F}" srcOrd="0" destOrd="0" presId="urn:microsoft.com/office/officeart/2005/8/layout/hierarchy1"/>
    <dgm:cxn modelId="{B9E9AA70-8B8A-480C-A4D9-1F7AABED2382}" type="presParOf" srcId="{222FF986-8BE5-414B-A961-53355EB7721F}" destId="{CD0A3220-EAF4-401F-896E-B7E94788DEFB}" srcOrd="0" destOrd="0" presId="urn:microsoft.com/office/officeart/2005/8/layout/hierarchy1"/>
    <dgm:cxn modelId="{25A34103-B2A3-422E-A9CD-0856C0C3C185}" type="presParOf" srcId="{222FF986-8BE5-414B-A961-53355EB7721F}" destId="{AEAEA908-B45F-4550-8B39-545057743C99}" srcOrd="1" destOrd="0" presId="urn:microsoft.com/office/officeart/2005/8/layout/hierarchy1"/>
    <dgm:cxn modelId="{C67472F5-2847-48F7-9C44-83F89F2595C6}" type="presParOf" srcId="{C330B2E4-4E26-4B7C-9C3F-22A242F55C67}" destId="{FEB72A1A-C848-49D1-97F1-44186187CC34}" srcOrd="1" destOrd="0" presId="urn:microsoft.com/office/officeart/2005/8/layout/hierarchy1"/>
    <dgm:cxn modelId="{28546726-45D2-4D5A-8CD5-FD1ADB0CFE4C}" type="presParOf" srcId="{539C3B6F-4D8B-4B9E-B52E-D02521EC9503}" destId="{0F1D1AD6-98B2-4EA3-B004-90418157AC04}" srcOrd="1" destOrd="0" presId="urn:microsoft.com/office/officeart/2005/8/layout/hierarchy1"/>
    <dgm:cxn modelId="{AD7D0E97-78FF-459E-8578-C4DE0EA4C274}" type="presParOf" srcId="{0F1D1AD6-98B2-4EA3-B004-90418157AC04}" destId="{42015713-93F8-45CA-B04B-9A0C9DB15F38}" srcOrd="0" destOrd="0" presId="urn:microsoft.com/office/officeart/2005/8/layout/hierarchy1"/>
    <dgm:cxn modelId="{2395148F-E3D9-419A-B426-B7BAFC0DC2E4}" type="presParOf" srcId="{42015713-93F8-45CA-B04B-9A0C9DB15F38}" destId="{5BB9AB1F-CF84-4494-BEE5-A83980FFA583}" srcOrd="0" destOrd="0" presId="urn:microsoft.com/office/officeart/2005/8/layout/hierarchy1"/>
    <dgm:cxn modelId="{8E46D61C-14BB-4151-9C38-615E62E779C5}" type="presParOf" srcId="{42015713-93F8-45CA-B04B-9A0C9DB15F38}" destId="{4FD3D5D8-1C81-402D-A801-E078E660AC84}" srcOrd="1" destOrd="0" presId="urn:microsoft.com/office/officeart/2005/8/layout/hierarchy1"/>
    <dgm:cxn modelId="{74B6D620-B19A-48A2-B297-5BA5746CC954}" type="presParOf" srcId="{0F1D1AD6-98B2-4EA3-B004-90418157AC04}" destId="{3F406F62-3846-4EAA-8A00-B779D7A0E9F4}" srcOrd="1" destOrd="0" presId="urn:microsoft.com/office/officeart/2005/8/layout/hierarchy1"/>
    <dgm:cxn modelId="{B588ACED-1CCE-4961-A9DE-3A9928539C4C}" type="presParOf" srcId="{3F406F62-3846-4EAA-8A00-B779D7A0E9F4}" destId="{08E854A9-0704-4F70-B3EF-AE32495C6CF0}" srcOrd="0" destOrd="0" presId="urn:microsoft.com/office/officeart/2005/8/layout/hierarchy1"/>
    <dgm:cxn modelId="{B7FCE29F-F2D5-45C0-A864-8F175EB7B81C}" type="presParOf" srcId="{3F406F62-3846-4EAA-8A00-B779D7A0E9F4}" destId="{A5D4B3C5-1A86-414E-B33E-6AFBF2680CA5}" srcOrd="1" destOrd="0" presId="urn:microsoft.com/office/officeart/2005/8/layout/hierarchy1"/>
    <dgm:cxn modelId="{09B92A29-4A20-4D17-9BEB-FFE9B4ACAE5E}" type="presParOf" srcId="{A5D4B3C5-1A86-414E-B33E-6AFBF2680CA5}" destId="{7DE77AB8-8368-4A75-B5BE-D85051C7D599}" srcOrd="0" destOrd="0" presId="urn:microsoft.com/office/officeart/2005/8/layout/hierarchy1"/>
    <dgm:cxn modelId="{6F89BCD9-E3C2-4A4F-8E06-BCBB64376743}" type="presParOf" srcId="{7DE77AB8-8368-4A75-B5BE-D85051C7D599}" destId="{52102A04-BE7C-4AE9-8EB7-10CA186AAD9A}" srcOrd="0" destOrd="0" presId="urn:microsoft.com/office/officeart/2005/8/layout/hierarchy1"/>
    <dgm:cxn modelId="{D9925D70-3F5D-4983-9366-29585A34FA63}" type="presParOf" srcId="{7DE77AB8-8368-4A75-B5BE-D85051C7D599}" destId="{B9A4ED4A-E807-49A7-8174-952ED5A77560}" srcOrd="1" destOrd="0" presId="urn:microsoft.com/office/officeart/2005/8/layout/hierarchy1"/>
    <dgm:cxn modelId="{D60D76ED-7E5A-47C7-AC92-5456DEA65793}" type="presParOf" srcId="{A5D4B3C5-1A86-414E-B33E-6AFBF2680CA5}" destId="{ABB91DE8-07F5-43E6-807D-0E69A570C9E0}" srcOrd="1" destOrd="0" presId="urn:microsoft.com/office/officeart/2005/8/layout/hierarchy1"/>
    <dgm:cxn modelId="{388BAB16-868D-449E-B8CE-DCC16CE9E63D}" type="presParOf" srcId="{3F406F62-3846-4EAA-8A00-B779D7A0E9F4}" destId="{12C14682-654E-42FB-8DA9-B257A4A9B69A}" srcOrd="2" destOrd="0" presId="urn:microsoft.com/office/officeart/2005/8/layout/hierarchy1"/>
    <dgm:cxn modelId="{9EA7C2F3-62DA-4F05-9CCB-7B4D71273D9B}" type="presParOf" srcId="{3F406F62-3846-4EAA-8A00-B779D7A0E9F4}" destId="{DDB3BC3D-947D-41F0-9A42-C5A368EE1014}" srcOrd="3" destOrd="0" presId="urn:microsoft.com/office/officeart/2005/8/layout/hierarchy1"/>
    <dgm:cxn modelId="{B69420A0-38B4-40DD-A415-431AC2C4A26D}" type="presParOf" srcId="{DDB3BC3D-947D-41F0-9A42-C5A368EE1014}" destId="{22FA5415-D53D-42CA-A849-08E0E5D454A9}" srcOrd="0" destOrd="0" presId="urn:microsoft.com/office/officeart/2005/8/layout/hierarchy1"/>
    <dgm:cxn modelId="{D219A91D-837C-40F2-85BB-6C48417FFE17}" type="presParOf" srcId="{22FA5415-D53D-42CA-A849-08E0E5D454A9}" destId="{06DBFD9C-B7DE-47FC-B478-460D9AB9E819}" srcOrd="0" destOrd="0" presId="urn:microsoft.com/office/officeart/2005/8/layout/hierarchy1"/>
    <dgm:cxn modelId="{001F2087-FEFD-4EA9-B996-98F88143204F}" type="presParOf" srcId="{22FA5415-D53D-42CA-A849-08E0E5D454A9}" destId="{9F685D1A-FC03-49A7-A36B-DA8891A46A76}" srcOrd="1" destOrd="0" presId="urn:microsoft.com/office/officeart/2005/8/layout/hierarchy1"/>
    <dgm:cxn modelId="{F1597734-39E9-448F-AE50-51D77EF89447}" type="presParOf" srcId="{DDB3BC3D-947D-41F0-9A42-C5A368EE1014}" destId="{7450AA0E-81EF-406C-99B6-6C5E1636BB6F}" srcOrd="1" destOrd="0" presId="urn:microsoft.com/office/officeart/2005/8/layout/hierarchy1"/>
    <dgm:cxn modelId="{FB50FF0F-2AD1-4BEC-9649-9336402811B4}" type="presParOf" srcId="{3F406F62-3846-4EAA-8A00-B779D7A0E9F4}" destId="{0C371D82-7B63-4AA4-842B-8D4BC151DAAE}" srcOrd="4" destOrd="0" presId="urn:microsoft.com/office/officeart/2005/8/layout/hierarchy1"/>
    <dgm:cxn modelId="{9332928F-8934-4EC8-8BBE-87FB0D96F813}" type="presParOf" srcId="{3F406F62-3846-4EAA-8A00-B779D7A0E9F4}" destId="{98C46A34-648C-4C2C-810D-599876B679BE}" srcOrd="5" destOrd="0" presId="urn:microsoft.com/office/officeart/2005/8/layout/hierarchy1"/>
    <dgm:cxn modelId="{23EE26D9-6E4C-41E6-A6C4-1B3DF57DCCBF}" type="presParOf" srcId="{98C46A34-648C-4C2C-810D-599876B679BE}" destId="{951BF7F3-DCC6-4933-AFC4-2E01E60ECD16}" srcOrd="0" destOrd="0" presId="urn:microsoft.com/office/officeart/2005/8/layout/hierarchy1"/>
    <dgm:cxn modelId="{73C30CD3-22CF-475C-83B7-E3607CD27961}" type="presParOf" srcId="{951BF7F3-DCC6-4933-AFC4-2E01E60ECD16}" destId="{3D747044-9244-4A26-A3D9-4835965049E6}" srcOrd="0" destOrd="0" presId="urn:microsoft.com/office/officeart/2005/8/layout/hierarchy1"/>
    <dgm:cxn modelId="{A94933CB-84BF-43DE-BF71-5C4771B39D9A}" type="presParOf" srcId="{951BF7F3-DCC6-4933-AFC4-2E01E60ECD16}" destId="{6FA57ACC-C6B2-4F4A-A791-F825A7DED398}" srcOrd="1" destOrd="0" presId="urn:microsoft.com/office/officeart/2005/8/layout/hierarchy1"/>
    <dgm:cxn modelId="{F6F8A551-B1B8-4A85-A3E1-DD05992BFB18}" type="presParOf" srcId="{98C46A34-648C-4C2C-810D-599876B679BE}" destId="{D845D372-8E48-4B8B-B5A6-78CF72582CBE}" srcOrd="1" destOrd="0" presId="urn:microsoft.com/office/officeart/2005/8/layout/hierarchy1"/>
    <dgm:cxn modelId="{41088E9E-ABB8-49B5-88E7-4F32BCDF81B1}" type="presParOf" srcId="{3F406F62-3846-4EAA-8A00-B779D7A0E9F4}" destId="{F6ABBB48-5DD3-477C-A3F5-59D03C70C529}" srcOrd="6" destOrd="0" presId="urn:microsoft.com/office/officeart/2005/8/layout/hierarchy1"/>
    <dgm:cxn modelId="{A1B976C3-2AB1-483B-B351-788925F387BE}" type="presParOf" srcId="{3F406F62-3846-4EAA-8A00-B779D7A0E9F4}" destId="{FBBB1A00-6518-4BBC-A999-50D59E2125A9}" srcOrd="7" destOrd="0" presId="urn:microsoft.com/office/officeart/2005/8/layout/hierarchy1"/>
    <dgm:cxn modelId="{6A102900-B65D-4581-BB1E-48E6B9B9B484}" type="presParOf" srcId="{FBBB1A00-6518-4BBC-A999-50D59E2125A9}" destId="{28705237-8C29-4829-AB83-EC0B861DE474}" srcOrd="0" destOrd="0" presId="urn:microsoft.com/office/officeart/2005/8/layout/hierarchy1"/>
    <dgm:cxn modelId="{662DC542-3F4B-4DF6-B4E2-F637F15DB2E4}" type="presParOf" srcId="{28705237-8C29-4829-AB83-EC0B861DE474}" destId="{2624E365-7EDE-42C2-9A90-DB6236B01943}" srcOrd="0" destOrd="0" presId="urn:microsoft.com/office/officeart/2005/8/layout/hierarchy1"/>
    <dgm:cxn modelId="{E192835C-B1B4-4A56-8844-F6059E542085}" type="presParOf" srcId="{28705237-8C29-4829-AB83-EC0B861DE474}" destId="{A7A4790E-BD29-4C8D-AB6E-ED90D9B3DBED}" srcOrd="1" destOrd="0" presId="urn:microsoft.com/office/officeart/2005/8/layout/hierarchy1"/>
    <dgm:cxn modelId="{84F0BFCD-8CF0-4DF2-A615-7AAB7E36535C}" type="presParOf" srcId="{FBBB1A00-6518-4BBC-A999-50D59E2125A9}" destId="{776D39F5-D7B7-4275-9FA3-CBAAAA4296D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7880C-2DD1-43E8-AF62-DE7D303FDA05}">
      <dsp:nvSpPr>
        <dsp:cNvPr id="0" name=""/>
        <dsp:cNvSpPr/>
      </dsp:nvSpPr>
      <dsp:spPr>
        <a:xfrm>
          <a:off x="0" y="524481"/>
          <a:ext cx="3036093" cy="1821656"/>
        </a:xfrm>
        <a:prstGeom prst="rect">
          <a:avLst/>
        </a:prstGeom>
        <a:gradFill rotWithShape="0">
          <a:gsLst>
            <a:gs pos="0">
              <a:schemeClr val="accent3">
                <a:alpha val="90000"/>
                <a:hueOff val="0"/>
                <a:satOff val="0"/>
                <a:lumOff val="0"/>
                <a:alphaOff val="0"/>
                <a:tint val="80000"/>
                <a:satMod val="107000"/>
                <a:lumMod val="103000"/>
              </a:schemeClr>
            </a:gs>
            <a:gs pos="100000">
              <a:schemeClr val="accent3">
                <a:alpha val="90000"/>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b="1" kern="1200" dirty="0" smtClean="0">
              <a:latin typeface="Times New Roman" panose="02020603050405020304" pitchFamily="18" charset="0"/>
              <a:cs typeface="Times New Roman" panose="02020603050405020304" pitchFamily="18" charset="0"/>
            </a:rPr>
            <a:t>Objetivo General</a:t>
          </a:r>
          <a:r>
            <a:rPr lang="es-ES" sz="1400" b="0" kern="1200" dirty="0" smtClean="0">
              <a:latin typeface="Times New Roman" panose="02020603050405020304" pitchFamily="18" charset="0"/>
              <a:cs typeface="Times New Roman" panose="02020603050405020304" pitchFamily="18" charset="0"/>
            </a:rPr>
            <a:t>: </a:t>
          </a:r>
        </a:p>
        <a:p>
          <a:pPr lvl="0" algn="just" defTabSz="622300">
            <a:lnSpc>
              <a:spcPct val="90000"/>
            </a:lnSpc>
            <a:spcBef>
              <a:spcPct val="0"/>
            </a:spcBef>
            <a:spcAft>
              <a:spcPct val="35000"/>
            </a:spcAft>
          </a:pPr>
          <a:r>
            <a:rPr lang="es-ES" sz="1400" b="0" kern="1200" dirty="0" smtClean="0">
              <a:latin typeface="Times New Roman" panose="02020603050405020304" pitchFamily="18" charset="0"/>
              <a:cs typeface="Times New Roman" panose="02020603050405020304" pitchFamily="18" charset="0"/>
            </a:rPr>
            <a:t>Proponer </a:t>
          </a:r>
          <a:r>
            <a:rPr lang="es-ES" sz="1400" b="0" kern="1200" dirty="0">
              <a:latin typeface="Times New Roman" panose="02020603050405020304" pitchFamily="18" charset="0"/>
              <a:cs typeface="Times New Roman" panose="02020603050405020304" pitchFamily="18" charset="0"/>
            </a:rPr>
            <a:t>Estrategias Financieras para las empresas dedicadas a la elaboración de aceites de la Palma </a:t>
          </a:r>
          <a:r>
            <a:rPr lang="es-ES" sz="1400" b="0" kern="1200" dirty="0" smtClean="0">
              <a:latin typeface="Times New Roman" panose="02020603050405020304" pitchFamily="18" charset="0"/>
              <a:cs typeface="Times New Roman" panose="02020603050405020304" pitchFamily="18" charset="0"/>
            </a:rPr>
            <a:t>Africana </a:t>
          </a:r>
          <a:r>
            <a:rPr lang="es-ES" sz="1400" b="0" kern="1200" dirty="0" smtClean="0">
              <a:latin typeface="Times New Roman" panose="02020603050405020304" pitchFamily="18" charset="0"/>
              <a:cs typeface="Times New Roman" panose="02020603050405020304" pitchFamily="18" charset="0"/>
            </a:rPr>
            <a:t>en la </a:t>
          </a:r>
          <a:r>
            <a:rPr lang="es-ES" sz="1400" b="0" kern="1200" dirty="0">
              <a:latin typeface="Times New Roman" panose="02020603050405020304" pitchFamily="18" charset="0"/>
              <a:cs typeface="Times New Roman" panose="02020603050405020304" pitchFamily="18" charset="0"/>
            </a:rPr>
            <a:t>Ciudad de Santo </a:t>
          </a:r>
          <a:r>
            <a:rPr lang="es-ES" sz="1400" b="0" kern="1200" dirty="0" smtClean="0">
              <a:latin typeface="Times New Roman" panose="02020603050405020304" pitchFamily="18" charset="0"/>
              <a:cs typeface="Times New Roman" panose="02020603050405020304" pitchFamily="18" charset="0"/>
            </a:rPr>
            <a:t>Domingo</a:t>
          </a:r>
          <a:endParaRPr lang="es-ES" sz="1400" b="0" kern="1200" dirty="0">
            <a:latin typeface="Times New Roman" panose="02020603050405020304" pitchFamily="18" charset="0"/>
            <a:cs typeface="Times New Roman" panose="02020603050405020304" pitchFamily="18" charset="0"/>
          </a:endParaRPr>
        </a:p>
      </dsp:txBody>
      <dsp:txXfrm>
        <a:off x="0" y="524481"/>
        <a:ext cx="3036093" cy="1821656"/>
      </dsp:txXfrm>
    </dsp:sp>
    <dsp:sp modelId="{91EEB778-91E1-4125-A39F-362F148D3583}">
      <dsp:nvSpPr>
        <dsp:cNvPr id="0" name=""/>
        <dsp:cNvSpPr/>
      </dsp:nvSpPr>
      <dsp:spPr>
        <a:xfrm>
          <a:off x="5218923" y="2793226"/>
          <a:ext cx="3036093" cy="1821656"/>
        </a:xfrm>
        <a:prstGeom prst="rect">
          <a:avLst/>
        </a:prstGeom>
        <a:gradFill rotWithShape="0">
          <a:gsLst>
            <a:gs pos="0">
              <a:schemeClr val="accent3">
                <a:alpha val="90000"/>
                <a:hueOff val="0"/>
                <a:satOff val="0"/>
                <a:lumOff val="0"/>
                <a:alphaOff val="-10000"/>
                <a:tint val="80000"/>
                <a:satMod val="107000"/>
                <a:lumMod val="103000"/>
              </a:schemeClr>
            </a:gs>
            <a:gs pos="100000">
              <a:schemeClr val="accent3">
                <a:alpha val="90000"/>
                <a:hueOff val="0"/>
                <a:satOff val="0"/>
                <a:lumOff val="0"/>
                <a:alphaOff val="-1000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0" kern="1200" dirty="0" smtClean="0">
              <a:latin typeface="Times New Roman" panose="02020603050405020304" pitchFamily="18" charset="0"/>
              <a:cs typeface="Times New Roman" panose="02020603050405020304" pitchFamily="18" charset="0"/>
            </a:rPr>
            <a:t>Proponer </a:t>
          </a:r>
          <a:r>
            <a:rPr lang="es-EC" sz="1400" b="0" kern="1200" dirty="0">
              <a:latin typeface="Times New Roman" panose="02020603050405020304" pitchFamily="18" charset="0"/>
              <a:cs typeface="Times New Roman" panose="02020603050405020304" pitchFamily="18" charset="0"/>
            </a:rPr>
            <a:t>estrategias financieras que le permitan mejorar la rentabilidad de las empresas del </a:t>
          </a:r>
          <a:r>
            <a:rPr lang="es-EC" sz="1400" b="0" kern="1200" dirty="0" smtClean="0">
              <a:latin typeface="Times New Roman" panose="02020603050405020304" pitchFamily="18" charset="0"/>
              <a:cs typeface="Times New Roman" panose="02020603050405020304" pitchFamily="18" charset="0"/>
            </a:rPr>
            <a:t>Ciudad de </a:t>
          </a:r>
          <a:r>
            <a:rPr lang="es-EC" sz="1400" b="0" kern="1200" dirty="0">
              <a:latin typeface="Times New Roman" panose="02020603050405020304" pitchFamily="18" charset="0"/>
              <a:cs typeface="Times New Roman" panose="02020603050405020304" pitchFamily="18" charset="0"/>
            </a:rPr>
            <a:t>Santo </a:t>
          </a:r>
          <a:r>
            <a:rPr lang="es-EC" sz="1400" b="0" kern="1200" dirty="0" smtClean="0">
              <a:latin typeface="Times New Roman" panose="02020603050405020304" pitchFamily="18" charset="0"/>
              <a:cs typeface="Times New Roman" panose="02020603050405020304" pitchFamily="18" charset="0"/>
            </a:rPr>
            <a:t>Domingo</a:t>
          </a:r>
          <a:r>
            <a:rPr lang="es-EC" sz="1100" b="0" kern="1200" dirty="0" smtClean="0">
              <a:latin typeface="Times New Roman" panose="02020603050405020304" pitchFamily="18" charset="0"/>
              <a:cs typeface="Times New Roman" panose="02020603050405020304" pitchFamily="18" charset="0"/>
            </a:rPr>
            <a:t>.</a:t>
          </a:r>
          <a:endParaRPr lang="es-ES" sz="1100" b="0" kern="1200" dirty="0"/>
        </a:p>
      </dsp:txBody>
      <dsp:txXfrm>
        <a:off x="5218923" y="2793226"/>
        <a:ext cx="3036093" cy="1821656"/>
      </dsp:txXfrm>
    </dsp:sp>
    <dsp:sp modelId="{6DCB3999-DC5C-4DB5-BE74-615ACA2F0FDD}">
      <dsp:nvSpPr>
        <dsp:cNvPr id="0" name=""/>
        <dsp:cNvSpPr/>
      </dsp:nvSpPr>
      <dsp:spPr>
        <a:xfrm>
          <a:off x="1383517" y="2755136"/>
          <a:ext cx="3036093" cy="1821656"/>
        </a:xfrm>
        <a:prstGeom prst="rect">
          <a:avLst/>
        </a:prstGeom>
        <a:gradFill rotWithShape="0">
          <a:gsLst>
            <a:gs pos="0">
              <a:schemeClr val="accent3">
                <a:alpha val="90000"/>
                <a:hueOff val="0"/>
                <a:satOff val="0"/>
                <a:lumOff val="0"/>
                <a:alphaOff val="-20000"/>
                <a:tint val="80000"/>
                <a:satMod val="107000"/>
                <a:lumMod val="103000"/>
              </a:schemeClr>
            </a:gs>
            <a:gs pos="100000">
              <a:schemeClr val="accent3">
                <a:alpha val="90000"/>
                <a:hueOff val="0"/>
                <a:satOff val="0"/>
                <a:lumOff val="0"/>
                <a:alphaOff val="-2000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b="0" kern="1200" dirty="0">
              <a:latin typeface="Times New Roman" panose="02020603050405020304" pitchFamily="18" charset="0"/>
              <a:cs typeface="Times New Roman" panose="02020603050405020304" pitchFamily="18" charset="0"/>
            </a:rPr>
            <a:t>Analizar los elementos que intervienen en el costo de </a:t>
          </a:r>
          <a:r>
            <a:rPr lang="es-EC" sz="1400" b="0" kern="1200" dirty="0" smtClean="0">
              <a:latin typeface="Times New Roman" panose="02020603050405020304" pitchFamily="18" charset="0"/>
              <a:cs typeface="Times New Roman" panose="02020603050405020304" pitchFamily="18" charset="0"/>
            </a:rPr>
            <a:t>producción para mejorar la eficiencia del sector extractor.</a:t>
          </a:r>
          <a:endParaRPr lang="es-ES" sz="1400" b="0" kern="1200" dirty="0"/>
        </a:p>
      </dsp:txBody>
      <dsp:txXfrm>
        <a:off x="1383517" y="2755136"/>
        <a:ext cx="3036093" cy="1821656"/>
      </dsp:txXfrm>
    </dsp:sp>
    <dsp:sp modelId="{6B32D49F-43E7-4489-B4F3-7836CFBFF483}">
      <dsp:nvSpPr>
        <dsp:cNvPr id="0" name=""/>
        <dsp:cNvSpPr/>
      </dsp:nvSpPr>
      <dsp:spPr>
        <a:xfrm>
          <a:off x="6523138" y="528847"/>
          <a:ext cx="3036093" cy="1821656"/>
        </a:xfrm>
        <a:prstGeom prst="rect">
          <a:avLst/>
        </a:prstGeom>
        <a:gradFill rotWithShape="0">
          <a:gsLst>
            <a:gs pos="0">
              <a:schemeClr val="accent3">
                <a:alpha val="90000"/>
                <a:hueOff val="0"/>
                <a:satOff val="0"/>
                <a:lumOff val="0"/>
                <a:alphaOff val="-30000"/>
                <a:tint val="80000"/>
                <a:satMod val="107000"/>
                <a:lumMod val="103000"/>
              </a:schemeClr>
            </a:gs>
            <a:gs pos="100000">
              <a:schemeClr val="accent3">
                <a:alpha val="90000"/>
                <a:hueOff val="0"/>
                <a:satOff val="0"/>
                <a:lumOff val="0"/>
                <a:alphaOff val="-3000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b="0" kern="1200" dirty="0">
              <a:latin typeface="Times New Roman" panose="02020603050405020304" pitchFamily="18" charset="0"/>
              <a:cs typeface="Times New Roman" panose="02020603050405020304" pitchFamily="18" charset="0"/>
            </a:rPr>
            <a:t>Analizar la situación financiera de las empresas </a:t>
          </a:r>
          <a:r>
            <a:rPr lang="es-EC" sz="1400" b="0" kern="1200" dirty="0" smtClean="0">
              <a:latin typeface="Times New Roman" panose="02020603050405020304" pitchFamily="18" charset="0"/>
              <a:cs typeface="Times New Roman" panose="02020603050405020304" pitchFamily="18" charset="0"/>
            </a:rPr>
            <a:t>extractoras </a:t>
          </a:r>
          <a:r>
            <a:rPr lang="es-EC" sz="1400" b="0" kern="1200" dirty="0">
              <a:latin typeface="Times New Roman" panose="02020603050405020304" pitchFamily="18" charset="0"/>
              <a:cs typeface="Times New Roman" panose="02020603050405020304" pitchFamily="18" charset="0"/>
            </a:rPr>
            <a:t>de aceite de palma </a:t>
          </a:r>
          <a:r>
            <a:rPr lang="es-EC" sz="1400" b="0" kern="1200" dirty="0" smtClean="0">
              <a:latin typeface="Times New Roman" panose="02020603050405020304" pitchFamily="18" charset="0"/>
              <a:cs typeface="Times New Roman" panose="02020603050405020304" pitchFamily="18" charset="0"/>
            </a:rPr>
            <a:t>africana en </a:t>
          </a:r>
          <a:r>
            <a:rPr lang="es-EC" sz="1400" b="0" kern="1200" dirty="0">
              <a:latin typeface="Times New Roman" panose="02020603050405020304" pitchFamily="18" charset="0"/>
              <a:cs typeface="Times New Roman" panose="02020603050405020304" pitchFamily="18" charset="0"/>
            </a:rPr>
            <a:t>el </a:t>
          </a:r>
          <a:r>
            <a:rPr lang="es-EC" sz="1400" b="0" kern="1200" dirty="0" smtClean="0">
              <a:latin typeface="Times New Roman" panose="02020603050405020304" pitchFamily="18" charset="0"/>
              <a:cs typeface="Times New Roman" panose="02020603050405020304" pitchFamily="18" charset="0"/>
            </a:rPr>
            <a:t>Ciudad </a:t>
          </a:r>
          <a:r>
            <a:rPr lang="es-EC" sz="1400" b="0" kern="1200" dirty="0">
              <a:latin typeface="Times New Roman" panose="02020603050405020304" pitchFamily="18" charset="0"/>
              <a:cs typeface="Times New Roman" panose="02020603050405020304" pitchFamily="18" charset="0"/>
            </a:rPr>
            <a:t>Santo Domingo</a:t>
          </a:r>
          <a:endParaRPr lang="es-ES" sz="1400" b="0" kern="1200" dirty="0"/>
        </a:p>
      </dsp:txBody>
      <dsp:txXfrm>
        <a:off x="6523138" y="528847"/>
        <a:ext cx="3036093" cy="1821656"/>
      </dsp:txXfrm>
    </dsp:sp>
    <dsp:sp modelId="{49C8AA0C-F1B5-4895-9E61-D19688201939}">
      <dsp:nvSpPr>
        <dsp:cNvPr id="0" name=""/>
        <dsp:cNvSpPr/>
      </dsp:nvSpPr>
      <dsp:spPr>
        <a:xfrm>
          <a:off x="3360834" y="528847"/>
          <a:ext cx="3036093" cy="1821656"/>
        </a:xfrm>
        <a:prstGeom prst="rect">
          <a:avLst/>
        </a:prstGeom>
        <a:gradFill rotWithShape="0">
          <a:gsLst>
            <a:gs pos="0">
              <a:schemeClr val="accent3">
                <a:alpha val="90000"/>
                <a:hueOff val="0"/>
                <a:satOff val="0"/>
                <a:lumOff val="0"/>
                <a:alphaOff val="-40000"/>
                <a:tint val="80000"/>
                <a:satMod val="107000"/>
                <a:lumMod val="103000"/>
              </a:schemeClr>
            </a:gs>
            <a:gs pos="100000">
              <a:schemeClr val="accent3">
                <a:alpha val="90000"/>
                <a:hueOff val="0"/>
                <a:satOff val="0"/>
                <a:lumOff val="0"/>
                <a:alphaOff val="-4000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latin typeface="Times New Roman" panose="02020603050405020304" pitchFamily="18" charset="0"/>
              <a:cs typeface="Times New Roman" panose="02020603050405020304" pitchFamily="18" charset="0"/>
            </a:rPr>
            <a:t>Objetivos Específicos</a:t>
          </a:r>
          <a:r>
            <a:rPr lang="es-EC" sz="1400" b="0" kern="1200" dirty="0" smtClean="0">
              <a:latin typeface="Times New Roman" panose="02020603050405020304" pitchFamily="18" charset="0"/>
              <a:cs typeface="Times New Roman" panose="02020603050405020304" pitchFamily="18" charset="0"/>
            </a:rPr>
            <a:t>: </a:t>
          </a:r>
        </a:p>
        <a:p>
          <a:pPr lvl="0" algn="ctr" defTabSz="622300">
            <a:lnSpc>
              <a:spcPct val="90000"/>
            </a:lnSpc>
            <a:spcBef>
              <a:spcPct val="0"/>
            </a:spcBef>
            <a:spcAft>
              <a:spcPct val="35000"/>
            </a:spcAft>
          </a:pPr>
          <a:r>
            <a:rPr lang="es-ES" sz="1400" b="0" kern="1200" dirty="0" smtClean="0">
              <a:latin typeface="Times New Roman" panose="02020603050405020304" pitchFamily="18" charset="0"/>
              <a:cs typeface="Times New Roman" panose="02020603050405020304" pitchFamily="18" charset="0"/>
            </a:rPr>
            <a:t>Fundamentar </a:t>
          </a:r>
          <a:r>
            <a:rPr lang="es-ES" sz="1400" b="0" kern="1200" dirty="0">
              <a:latin typeface="Times New Roman" panose="02020603050405020304" pitchFamily="18" charset="0"/>
              <a:cs typeface="Times New Roman" panose="02020603050405020304" pitchFamily="18" charset="0"/>
            </a:rPr>
            <a:t>teóricamente la literatura en el desarrollo de la investigación</a:t>
          </a:r>
          <a:endParaRPr lang="es-ES" sz="1400" b="0" kern="1200" dirty="0"/>
        </a:p>
      </dsp:txBody>
      <dsp:txXfrm>
        <a:off x="3360834" y="528847"/>
        <a:ext cx="3036093" cy="18216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90736-0AA7-4589-A4F0-C282E753C261}">
      <dsp:nvSpPr>
        <dsp:cNvPr id="0" name=""/>
        <dsp:cNvSpPr/>
      </dsp:nvSpPr>
      <dsp:spPr>
        <a:xfrm>
          <a:off x="644842" y="0"/>
          <a:ext cx="7308215" cy="175471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6F2D9521-03DB-401C-9AB9-9E87D4B95099}">
      <dsp:nvSpPr>
        <dsp:cNvPr id="0" name=""/>
        <dsp:cNvSpPr/>
      </dsp:nvSpPr>
      <dsp:spPr>
        <a:xfrm>
          <a:off x="1168440" y="0"/>
          <a:ext cx="5767188" cy="1699274"/>
        </a:xfrm>
        <a:prstGeom prst="roundRect">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ES" sz="1200" kern="1200" dirty="0"/>
        </a:p>
        <a:p>
          <a:pPr marL="114300" lvl="1" indent="-114300" algn="just" defTabSz="533400">
            <a:lnSpc>
              <a:spcPct val="90000"/>
            </a:lnSpc>
            <a:spcBef>
              <a:spcPct val="0"/>
            </a:spcBef>
            <a:spcAft>
              <a:spcPct val="15000"/>
            </a:spcAft>
            <a:buChar char="••"/>
          </a:pPr>
          <a:r>
            <a:rPr lang="es-ES" sz="1200" kern="1200" dirty="0" smtClean="0"/>
            <a:t>Realizar nuevas inversiones en maquinaria y equipo de trabajo, con la finalidad de optimizar recursos y disminuir los costos de producción.</a:t>
          </a:r>
          <a:endParaRPr lang="es-ES" sz="1200" kern="1200" dirty="0"/>
        </a:p>
        <a:p>
          <a:pPr marL="114300" lvl="1" indent="-114300" algn="just" defTabSz="533400">
            <a:lnSpc>
              <a:spcPct val="90000"/>
            </a:lnSpc>
            <a:spcBef>
              <a:spcPct val="0"/>
            </a:spcBef>
            <a:spcAft>
              <a:spcPct val="15000"/>
            </a:spcAft>
            <a:buChar char="••"/>
          </a:pPr>
          <a:r>
            <a:rPr lang="es-ES" sz="1200" kern="1200" dirty="0" smtClean="0"/>
            <a:t>Incrementar mercados alternativos de aceite de palma para mejorar las ventas. </a:t>
          </a:r>
          <a:endParaRPr lang="es-ES" sz="1200" kern="1200" dirty="0"/>
        </a:p>
        <a:p>
          <a:pPr marL="114300" lvl="1" indent="-114300" algn="just" defTabSz="533400">
            <a:lnSpc>
              <a:spcPct val="90000"/>
            </a:lnSpc>
            <a:spcBef>
              <a:spcPct val="0"/>
            </a:spcBef>
            <a:spcAft>
              <a:spcPct val="15000"/>
            </a:spcAft>
            <a:buChar char="••"/>
          </a:pPr>
          <a:r>
            <a:rPr lang="es-ES" sz="1200" kern="1200" dirty="0" smtClean="0"/>
            <a:t>Unificación de las empresas desde las plantaciones, extractoras e industrias lo cual le ayudan a reducir los gastos e incrementar las ventas.  </a:t>
          </a:r>
          <a:endParaRPr lang="es-ES" sz="1200" kern="1200" dirty="0"/>
        </a:p>
        <a:p>
          <a:pPr marL="114300" lvl="1" indent="-114300" algn="just" defTabSz="533400">
            <a:lnSpc>
              <a:spcPct val="90000"/>
            </a:lnSpc>
            <a:spcBef>
              <a:spcPct val="0"/>
            </a:spcBef>
            <a:spcAft>
              <a:spcPct val="15000"/>
            </a:spcAft>
            <a:buChar char="••"/>
          </a:pPr>
          <a:r>
            <a:rPr lang="es-ES" sz="1200" kern="1200" dirty="0" smtClean="0">
              <a:effectLst/>
            </a:rPr>
            <a:t>Mejorar la cadena de distribución a fin de obtener mayores ganancias que serán distribuidas  dentro del sector extractor.</a:t>
          </a:r>
          <a:endParaRPr lang="es-ES" sz="1200" kern="1200" dirty="0"/>
        </a:p>
      </dsp:txBody>
      <dsp:txXfrm>
        <a:off x="1251392" y="82952"/>
        <a:ext cx="5601284" cy="15333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34E75-B872-4BDD-9C56-4C7666BCEE2C}">
      <dsp:nvSpPr>
        <dsp:cNvPr id="0" name=""/>
        <dsp:cNvSpPr/>
      </dsp:nvSpPr>
      <dsp:spPr>
        <a:xfrm>
          <a:off x="3119597" y="1744365"/>
          <a:ext cx="686204" cy="91440"/>
        </a:xfrm>
        <a:custGeom>
          <a:avLst/>
          <a:gdLst/>
          <a:ahLst/>
          <a:cxnLst/>
          <a:rect l="0" t="0" r="0" b="0"/>
          <a:pathLst>
            <a:path>
              <a:moveTo>
                <a:pt x="0" y="45720"/>
              </a:moveTo>
              <a:lnTo>
                <a:pt x="686204"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444779" y="1786497"/>
        <a:ext cx="35840" cy="7175"/>
      </dsp:txXfrm>
    </dsp:sp>
    <dsp:sp modelId="{9F6A2542-3914-4CF8-9AB7-A16007F515D7}">
      <dsp:nvSpPr>
        <dsp:cNvPr id="0" name=""/>
        <dsp:cNvSpPr/>
      </dsp:nvSpPr>
      <dsp:spPr>
        <a:xfrm>
          <a:off x="4858" y="960642"/>
          <a:ext cx="3116539" cy="1658884"/>
        </a:xfrm>
        <a:prstGeom prst="rect">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ES" sz="1200" kern="1200" dirty="0" smtClean="0"/>
            <a:t>Realizar un estudio enfocado a la comercialización de los extractoras de Aceite de Palma.</a:t>
          </a:r>
          <a:endParaRPr lang="es-ES" sz="1200" kern="1200" dirty="0"/>
        </a:p>
      </dsp:txBody>
      <dsp:txXfrm>
        <a:off x="4858" y="960642"/>
        <a:ext cx="3116539" cy="1658884"/>
      </dsp:txXfrm>
    </dsp:sp>
    <dsp:sp modelId="{C9355787-22BA-4F23-B7E1-CFE29299DEC9}">
      <dsp:nvSpPr>
        <dsp:cNvPr id="0" name=""/>
        <dsp:cNvSpPr/>
      </dsp:nvSpPr>
      <dsp:spPr>
        <a:xfrm>
          <a:off x="1563127" y="2476389"/>
          <a:ext cx="3833344" cy="827542"/>
        </a:xfrm>
        <a:custGeom>
          <a:avLst/>
          <a:gdLst/>
          <a:ahLst/>
          <a:cxnLst/>
          <a:rect l="0" t="0" r="0" b="0"/>
          <a:pathLst>
            <a:path>
              <a:moveTo>
                <a:pt x="3833344" y="0"/>
              </a:moveTo>
              <a:lnTo>
                <a:pt x="3833344" y="430871"/>
              </a:lnTo>
              <a:lnTo>
                <a:pt x="0" y="430871"/>
              </a:lnTo>
              <a:lnTo>
                <a:pt x="0" y="827542"/>
              </a:lnTo>
            </a:path>
          </a:pathLst>
        </a:custGeom>
        <a:noFill/>
        <a:ln w="6350" cap="flat" cmpd="sng" algn="ctr">
          <a:solidFill>
            <a:schemeClr val="accent2">
              <a:hueOff val="-5175944"/>
              <a:satOff val="22930"/>
              <a:lumOff val="-843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381594" y="2886572"/>
        <a:ext cx="196411" cy="7175"/>
      </dsp:txXfrm>
    </dsp:sp>
    <dsp:sp modelId="{9BED9D62-59BC-4DE5-B8D8-C9035A98C4AA}">
      <dsp:nvSpPr>
        <dsp:cNvPr id="0" name=""/>
        <dsp:cNvSpPr/>
      </dsp:nvSpPr>
      <dsp:spPr>
        <a:xfrm>
          <a:off x="3838202" y="1101981"/>
          <a:ext cx="3116539" cy="1376207"/>
        </a:xfrm>
        <a:prstGeom prst="rect">
          <a:avLst/>
        </a:prstGeom>
        <a:gradFill rotWithShape="0">
          <a:gsLst>
            <a:gs pos="0">
              <a:schemeClr val="accent2">
                <a:hueOff val="-3450629"/>
                <a:satOff val="15286"/>
                <a:lumOff val="-5621"/>
                <a:alphaOff val="0"/>
                <a:tint val="80000"/>
                <a:satMod val="107000"/>
                <a:lumMod val="103000"/>
              </a:schemeClr>
            </a:gs>
            <a:gs pos="100000">
              <a:schemeClr val="accent2">
                <a:hueOff val="-3450629"/>
                <a:satOff val="15286"/>
                <a:lumOff val="-5621"/>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EC" sz="1200" kern="1200" dirty="0" smtClean="0">
              <a:solidFill>
                <a:schemeClr val="tx1"/>
              </a:solidFill>
            </a:rPr>
            <a:t>Se recomienda gestionar un nuevo financiamiento con el fin de efectuar una adecuada inversión en maquinaria más actualizado en tecnología.</a:t>
          </a:r>
          <a:endParaRPr lang="es-ES" sz="1200" kern="1200" dirty="0"/>
        </a:p>
      </dsp:txBody>
      <dsp:txXfrm>
        <a:off x="3838202" y="1101981"/>
        <a:ext cx="3116539" cy="1376207"/>
      </dsp:txXfrm>
    </dsp:sp>
    <dsp:sp modelId="{36B99E82-40B7-46AC-A04C-83709572D3BD}">
      <dsp:nvSpPr>
        <dsp:cNvPr id="0" name=""/>
        <dsp:cNvSpPr/>
      </dsp:nvSpPr>
      <dsp:spPr>
        <a:xfrm>
          <a:off x="3119597" y="3851457"/>
          <a:ext cx="686204" cy="91440"/>
        </a:xfrm>
        <a:custGeom>
          <a:avLst/>
          <a:gdLst/>
          <a:ahLst/>
          <a:cxnLst/>
          <a:rect l="0" t="0" r="0" b="0"/>
          <a:pathLst>
            <a:path>
              <a:moveTo>
                <a:pt x="0" y="45720"/>
              </a:moveTo>
              <a:lnTo>
                <a:pt x="686204" y="45720"/>
              </a:lnTo>
            </a:path>
          </a:pathLst>
        </a:custGeom>
        <a:noFill/>
        <a:ln w="6350" cap="flat" cmpd="sng" algn="ctr">
          <a:solidFill>
            <a:schemeClr val="accent2">
              <a:hueOff val="-10351888"/>
              <a:satOff val="45859"/>
              <a:lumOff val="-1686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444779" y="3893590"/>
        <a:ext cx="35840" cy="7175"/>
      </dsp:txXfrm>
    </dsp:sp>
    <dsp:sp modelId="{B4F1B140-C88F-454A-A6CE-76263FCE1927}">
      <dsp:nvSpPr>
        <dsp:cNvPr id="0" name=""/>
        <dsp:cNvSpPr/>
      </dsp:nvSpPr>
      <dsp:spPr>
        <a:xfrm>
          <a:off x="4858" y="3336331"/>
          <a:ext cx="3116539" cy="1121692"/>
        </a:xfrm>
        <a:prstGeom prst="rect">
          <a:avLst/>
        </a:prstGeom>
        <a:gradFill rotWithShape="0">
          <a:gsLst>
            <a:gs pos="0">
              <a:schemeClr val="accent2">
                <a:hueOff val="-6901259"/>
                <a:satOff val="30573"/>
                <a:lumOff val="-11243"/>
                <a:alphaOff val="0"/>
                <a:tint val="80000"/>
                <a:satMod val="107000"/>
                <a:lumMod val="103000"/>
              </a:schemeClr>
            </a:gs>
            <a:gs pos="100000">
              <a:schemeClr val="accent2">
                <a:hueOff val="-6901259"/>
                <a:satOff val="30573"/>
                <a:lumOff val="-11243"/>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ES" sz="1200" kern="1200" dirty="0" smtClean="0">
              <a:solidFill>
                <a:schemeClr val="tx1"/>
              </a:solidFill>
            </a:rPr>
            <a:t> Implantar un sistema de estricto control de los costos, analizando cada una de las partidas, a fin de poder plantear acciones correctivas que permitan minimizar los costos de ventas y así mejorar la rentabilidad.</a:t>
          </a:r>
          <a:endParaRPr lang="es-ES" sz="1200" kern="1200" dirty="0"/>
        </a:p>
      </dsp:txBody>
      <dsp:txXfrm>
        <a:off x="4858" y="3336331"/>
        <a:ext cx="3116539" cy="1121692"/>
      </dsp:txXfrm>
    </dsp:sp>
    <dsp:sp modelId="{3CDA5C0A-68A8-45C9-851B-B42838E8ADB8}">
      <dsp:nvSpPr>
        <dsp:cNvPr id="0" name=""/>
        <dsp:cNvSpPr/>
      </dsp:nvSpPr>
      <dsp:spPr>
        <a:xfrm>
          <a:off x="3838202" y="3336331"/>
          <a:ext cx="3116539" cy="1121692"/>
        </a:xfrm>
        <a:prstGeom prst="rect">
          <a:avLst/>
        </a:prstGeom>
        <a:gradFill rotWithShape="0">
          <a:gsLst>
            <a:gs pos="0">
              <a:schemeClr val="accent2">
                <a:hueOff val="-10351888"/>
                <a:satOff val="45859"/>
                <a:lumOff val="-16864"/>
                <a:alphaOff val="0"/>
                <a:tint val="80000"/>
                <a:satMod val="107000"/>
                <a:lumMod val="103000"/>
              </a:schemeClr>
            </a:gs>
            <a:gs pos="100000">
              <a:schemeClr val="accent2">
                <a:hueOff val="-10351888"/>
                <a:satOff val="45859"/>
                <a:lumOff val="-16864"/>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es-EC" sz="1200" kern="1200" dirty="0" smtClean="0">
              <a:solidFill>
                <a:schemeClr val="tx1"/>
              </a:solidFill>
            </a:rPr>
            <a:t>Efectuar negociaciones con los diferentes proveedores para extender el monto y el plazo de los créditos obtenidos, permitiendo con ello obtener mayor liquidez para invertir en nuevas ampliaciones y mejoramientos de las plantas productoras</a:t>
          </a:r>
          <a:r>
            <a:rPr lang="es-EC" sz="1100" kern="1200" dirty="0" smtClean="0">
              <a:solidFill>
                <a:schemeClr val="tx1"/>
              </a:solidFill>
            </a:rPr>
            <a:t>.</a:t>
          </a:r>
          <a:endParaRPr lang="es-ES" sz="1100" kern="1200" dirty="0"/>
        </a:p>
      </dsp:txBody>
      <dsp:txXfrm>
        <a:off x="3838202" y="3336331"/>
        <a:ext cx="3116539" cy="11216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75804-6D0D-4C05-AA9D-5E2A34ED3E81}">
      <dsp:nvSpPr>
        <dsp:cNvPr id="0" name=""/>
        <dsp:cNvSpPr/>
      </dsp:nvSpPr>
      <dsp:spPr>
        <a:xfrm>
          <a:off x="914397" y="1568"/>
          <a:ext cx="1611703" cy="805851"/>
        </a:xfrm>
        <a:prstGeom prst="roundRect">
          <a:avLst>
            <a:gd name="adj" fmla="val 10000"/>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dirty="0" smtClean="0"/>
            <a:t>Estrategias a corto plazo</a:t>
          </a:r>
          <a:endParaRPr lang="es-ES" sz="1400" kern="1200" dirty="0"/>
        </a:p>
      </dsp:txBody>
      <dsp:txXfrm>
        <a:off x="938000" y="25171"/>
        <a:ext cx="1564497" cy="758645"/>
      </dsp:txXfrm>
    </dsp:sp>
    <dsp:sp modelId="{6297E9AA-BAD2-4BB3-886A-EFC9F13DA105}">
      <dsp:nvSpPr>
        <dsp:cNvPr id="0" name=""/>
        <dsp:cNvSpPr/>
      </dsp:nvSpPr>
      <dsp:spPr>
        <a:xfrm>
          <a:off x="1075567" y="807420"/>
          <a:ext cx="161170" cy="604388"/>
        </a:xfrm>
        <a:custGeom>
          <a:avLst/>
          <a:gdLst/>
          <a:ahLst/>
          <a:cxnLst/>
          <a:rect l="0" t="0" r="0" b="0"/>
          <a:pathLst>
            <a:path>
              <a:moveTo>
                <a:pt x="0" y="0"/>
              </a:moveTo>
              <a:lnTo>
                <a:pt x="0" y="604388"/>
              </a:lnTo>
              <a:lnTo>
                <a:pt x="161170" y="604388"/>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B397BC-B3AE-475B-AEF8-D42A0988375C}">
      <dsp:nvSpPr>
        <dsp:cNvPr id="0" name=""/>
        <dsp:cNvSpPr/>
      </dsp:nvSpPr>
      <dsp:spPr>
        <a:xfrm>
          <a:off x="1236737" y="1008883"/>
          <a:ext cx="2745736" cy="805851"/>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ES" sz="1200" b="1" kern="1200" dirty="0" smtClean="0">
              <a:latin typeface="Times New Roman" panose="02020603050405020304" pitchFamily="18" charset="0"/>
              <a:cs typeface="Times New Roman" panose="02020603050405020304" pitchFamily="18" charset="0"/>
            </a:rPr>
            <a:t>Capital de trabajo.- </a:t>
          </a:r>
          <a:r>
            <a:rPr lang="es-ES" sz="1200" kern="1200" dirty="0" smtClean="0">
              <a:latin typeface="Times New Roman" panose="02020603050405020304" pitchFamily="18" charset="0"/>
              <a:cs typeface="Times New Roman" panose="02020603050405020304" pitchFamily="18" charset="0"/>
            </a:rPr>
            <a:t>Es la inversión que una empresa hace en activos a corto plazo como con efectivo, inventarios, cuentas por pagar.</a:t>
          </a:r>
          <a:endParaRPr lang="es-ES" sz="1200" kern="1200" dirty="0">
            <a:latin typeface="Times New Roman" panose="02020603050405020304" pitchFamily="18" charset="0"/>
            <a:cs typeface="Times New Roman" panose="02020603050405020304" pitchFamily="18" charset="0"/>
          </a:endParaRPr>
        </a:p>
      </dsp:txBody>
      <dsp:txXfrm>
        <a:off x="1260340" y="1032486"/>
        <a:ext cx="2698530" cy="758645"/>
      </dsp:txXfrm>
    </dsp:sp>
    <dsp:sp modelId="{F170E051-58AA-4BC8-9F18-868A6B04D498}">
      <dsp:nvSpPr>
        <dsp:cNvPr id="0" name=""/>
        <dsp:cNvSpPr/>
      </dsp:nvSpPr>
      <dsp:spPr>
        <a:xfrm>
          <a:off x="1075567" y="807420"/>
          <a:ext cx="161170" cy="1959218"/>
        </a:xfrm>
        <a:custGeom>
          <a:avLst/>
          <a:gdLst/>
          <a:ahLst/>
          <a:cxnLst/>
          <a:rect l="0" t="0" r="0" b="0"/>
          <a:pathLst>
            <a:path>
              <a:moveTo>
                <a:pt x="0" y="0"/>
              </a:moveTo>
              <a:lnTo>
                <a:pt x="0" y="1959218"/>
              </a:lnTo>
              <a:lnTo>
                <a:pt x="161170" y="1959218"/>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4E65C8-F47C-4E82-854D-12DF516BF4E4}">
      <dsp:nvSpPr>
        <dsp:cNvPr id="0" name=""/>
        <dsp:cNvSpPr/>
      </dsp:nvSpPr>
      <dsp:spPr>
        <a:xfrm>
          <a:off x="1236737" y="2016197"/>
          <a:ext cx="2766946" cy="150088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2070378"/>
              <a:satOff val="9172"/>
              <a:lumOff val="-3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ES" sz="1200" b="1" kern="1200" dirty="0" smtClean="0"/>
            <a:t>Financiamiento Corriente:    </a:t>
          </a:r>
          <a:r>
            <a:rPr lang="es-EC" sz="1200" b="0" i="0" kern="1200" dirty="0" smtClean="0"/>
            <a:t>apunta hacia la selección de aquellas fuentes que, combinando adecuadamente la relación riesgo rendimiento adoptada por la empresa en correspondencia con su estrategia de capital de trabajo, proporcione el menor costo financiero total.</a:t>
          </a:r>
          <a:endParaRPr lang="es-ES" sz="1200" b="0" kern="1200" dirty="0"/>
        </a:p>
      </dsp:txBody>
      <dsp:txXfrm>
        <a:off x="1280696" y="2060156"/>
        <a:ext cx="2679028" cy="1412964"/>
      </dsp:txXfrm>
    </dsp:sp>
    <dsp:sp modelId="{408E90E6-92A2-42BD-9B26-6A432C2D033B}">
      <dsp:nvSpPr>
        <dsp:cNvPr id="0" name=""/>
        <dsp:cNvSpPr/>
      </dsp:nvSpPr>
      <dsp:spPr>
        <a:xfrm>
          <a:off x="1075567" y="807420"/>
          <a:ext cx="161170" cy="3314048"/>
        </a:xfrm>
        <a:custGeom>
          <a:avLst/>
          <a:gdLst/>
          <a:ahLst/>
          <a:cxnLst/>
          <a:rect l="0" t="0" r="0" b="0"/>
          <a:pathLst>
            <a:path>
              <a:moveTo>
                <a:pt x="0" y="0"/>
              </a:moveTo>
              <a:lnTo>
                <a:pt x="0" y="3314048"/>
              </a:lnTo>
              <a:lnTo>
                <a:pt x="161170" y="3314048"/>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C5181E-8BFF-4111-A78D-8C5AD3092E08}">
      <dsp:nvSpPr>
        <dsp:cNvPr id="0" name=""/>
        <dsp:cNvSpPr/>
      </dsp:nvSpPr>
      <dsp:spPr>
        <a:xfrm>
          <a:off x="1236737" y="3718542"/>
          <a:ext cx="3173353" cy="805851"/>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4140755"/>
              <a:satOff val="18344"/>
              <a:lumOff val="-674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ES" sz="1200" b="1" kern="1200" dirty="0" smtClean="0"/>
            <a:t>Gestión del efectivo: </a:t>
          </a:r>
          <a:r>
            <a:rPr lang="es-ES" sz="1200" kern="1200" dirty="0" smtClean="0"/>
            <a:t>S</a:t>
          </a:r>
          <a:r>
            <a:rPr lang="es-EC" sz="1200" kern="1200" dirty="0" smtClean="0"/>
            <a:t>e encuentra la planificación financiera, específicamente la utilización del presupuesto de caja.</a:t>
          </a:r>
          <a:endParaRPr lang="es-ES" sz="1200" kern="1200" dirty="0"/>
        </a:p>
      </dsp:txBody>
      <dsp:txXfrm>
        <a:off x="1260340" y="3742145"/>
        <a:ext cx="3126147" cy="758645"/>
      </dsp:txXfrm>
    </dsp:sp>
    <dsp:sp modelId="{A382ED00-0778-46DA-BD52-A1FD035F7A90}">
      <dsp:nvSpPr>
        <dsp:cNvPr id="0" name=""/>
        <dsp:cNvSpPr/>
      </dsp:nvSpPr>
      <dsp:spPr>
        <a:xfrm>
          <a:off x="4490676" y="1568"/>
          <a:ext cx="1611703" cy="805851"/>
        </a:xfrm>
        <a:prstGeom prst="roundRect">
          <a:avLst>
            <a:gd name="adj" fmla="val 10000"/>
          </a:avLst>
        </a:prstGeom>
        <a:gradFill rotWithShape="0">
          <a:gsLst>
            <a:gs pos="0">
              <a:schemeClr val="accent2">
                <a:hueOff val="-10351888"/>
                <a:satOff val="45859"/>
                <a:lumOff val="-16864"/>
                <a:alphaOff val="0"/>
                <a:tint val="80000"/>
                <a:satMod val="107000"/>
                <a:lumMod val="103000"/>
              </a:schemeClr>
            </a:gs>
            <a:gs pos="100000">
              <a:schemeClr val="accent2">
                <a:hueOff val="-10351888"/>
                <a:satOff val="45859"/>
                <a:lumOff val="-16864"/>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S" sz="1400" kern="1200" dirty="0" smtClean="0"/>
            <a:t>Estrategias a largo plazo</a:t>
          </a:r>
          <a:endParaRPr lang="es-ES" sz="1400" kern="1200" dirty="0"/>
        </a:p>
      </dsp:txBody>
      <dsp:txXfrm>
        <a:off x="4514279" y="25171"/>
        <a:ext cx="1564497" cy="758645"/>
      </dsp:txXfrm>
    </dsp:sp>
    <dsp:sp modelId="{926B5C21-B15F-48B5-9D40-ECA485363080}">
      <dsp:nvSpPr>
        <dsp:cNvPr id="0" name=""/>
        <dsp:cNvSpPr/>
      </dsp:nvSpPr>
      <dsp:spPr>
        <a:xfrm>
          <a:off x="4651846" y="807420"/>
          <a:ext cx="161170" cy="604388"/>
        </a:xfrm>
        <a:custGeom>
          <a:avLst/>
          <a:gdLst/>
          <a:ahLst/>
          <a:cxnLst/>
          <a:rect l="0" t="0" r="0" b="0"/>
          <a:pathLst>
            <a:path>
              <a:moveTo>
                <a:pt x="0" y="0"/>
              </a:moveTo>
              <a:lnTo>
                <a:pt x="0" y="604388"/>
              </a:lnTo>
              <a:lnTo>
                <a:pt x="161170" y="604388"/>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174564-A29C-46AB-B316-317EE63BCA3E}">
      <dsp:nvSpPr>
        <dsp:cNvPr id="0" name=""/>
        <dsp:cNvSpPr/>
      </dsp:nvSpPr>
      <dsp:spPr>
        <a:xfrm>
          <a:off x="4813016" y="1008883"/>
          <a:ext cx="3060985" cy="805851"/>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6211133"/>
              <a:satOff val="27515"/>
              <a:lumOff val="-1011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ES" sz="1200" b="1" kern="1200" dirty="0" smtClean="0"/>
            <a:t>Inversión: </a:t>
          </a:r>
          <a:r>
            <a:rPr lang="es-ES" sz="1200" kern="1200" dirty="0" smtClean="0"/>
            <a:t>Conjunto de procedimientos diseñados para orientar a un inversor en la selección de carteras</a:t>
          </a:r>
          <a:endParaRPr lang="es-ES" sz="1200" kern="1200" dirty="0"/>
        </a:p>
      </dsp:txBody>
      <dsp:txXfrm>
        <a:off x="4836619" y="1032486"/>
        <a:ext cx="3013779" cy="758645"/>
      </dsp:txXfrm>
    </dsp:sp>
    <dsp:sp modelId="{297EFBC0-D87F-4120-ACAE-2ACA00E1B3A5}">
      <dsp:nvSpPr>
        <dsp:cNvPr id="0" name=""/>
        <dsp:cNvSpPr/>
      </dsp:nvSpPr>
      <dsp:spPr>
        <a:xfrm>
          <a:off x="4651846" y="807420"/>
          <a:ext cx="161170" cy="1697498"/>
        </a:xfrm>
        <a:custGeom>
          <a:avLst/>
          <a:gdLst/>
          <a:ahLst/>
          <a:cxnLst/>
          <a:rect l="0" t="0" r="0" b="0"/>
          <a:pathLst>
            <a:path>
              <a:moveTo>
                <a:pt x="0" y="0"/>
              </a:moveTo>
              <a:lnTo>
                <a:pt x="0" y="1697498"/>
              </a:lnTo>
              <a:lnTo>
                <a:pt x="161170" y="1697498"/>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9E2C08-0407-481E-9A90-8EA6E29955DE}">
      <dsp:nvSpPr>
        <dsp:cNvPr id="0" name=""/>
        <dsp:cNvSpPr/>
      </dsp:nvSpPr>
      <dsp:spPr>
        <a:xfrm>
          <a:off x="4813016" y="2016197"/>
          <a:ext cx="3060985" cy="977441"/>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8281511"/>
              <a:satOff val="36687"/>
              <a:lumOff val="-1349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ES" sz="1200" b="1" kern="1200" dirty="0" smtClean="0"/>
            <a:t>Estructura Financiera: </a:t>
          </a:r>
          <a:r>
            <a:rPr lang="es-ES" sz="1200" kern="1200" dirty="0" smtClean="0"/>
            <a:t>El financiamiento permanente de la empresa deberá definirse en correspondencia con el resultado económico que esta sea capaz de lograr.</a:t>
          </a:r>
          <a:endParaRPr lang="es-ES" sz="1200" kern="1200" dirty="0"/>
        </a:p>
      </dsp:txBody>
      <dsp:txXfrm>
        <a:off x="4841644" y="2044825"/>
        <a:ext cx="3003729" cy="920185"/>
      </dsp:txXfrm>
    </dsp:sp>
    <dsp:sp modelId="{94942268-06C8-4295-BD69-2C20816BC9B3}">
      <dsp:nvSpPr>
        <dsp:cNvPr id="0" name=""/>
        <dsp:cNvSpPr/>
      </dsp:nvSpPr>
      <dsp:spPr>
        <a:xfrm>
          <a:off x="4651846" y="807420"/>
          <a:ext cx="161170" cy="2923645"/>
        </a:xfrm>
        <a:custGeom>
          <a:avLst/>
          <a:gdLst/>
          <a:ahLst/>
          <a:cxnLst/>
          <a:rect l="0" t="0" r="0" b="0"/>
          <a:pathLst>
            <a:path>
              <a:moveTo>
                <a:pt x="0" y="0"/>
              </a:moveTo>
              <a:lnTo>
                <a:pt x="0" y="2923645"/>
              </a:lnTo>
              <a:lnTo>
                <a:pt x="161170" y="2923645"/>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7451F8-45BD-4006-974F-693C17975302}">
      <dsp:nvSpPr>
        <dsp:cNvPr id="0" name=""/>
        <dsp:cNvSpPr/>
      </dsp:nvSpPr>
      <dsp:spPr>
        <a:xfrm>
          <a:off x="4813016" y="3195101"/>
          <a:ext cx="3086385" cy="107192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0351888"/>
              <a:satOff val="45859"/>
              <a:lumOff val="-1686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ES" sz="1200" b="1" kern="1200" dirty="0" smtClean="0"/>
            <a:t>Reparte de Utilidades: </a:t>
          </a:r>
          <a:r>
            <a:rPr lang="es-ES" sz="1200" kern="1200" dirty="0" smtClean="0"/>
            <a:t>Se encuentra directamente relacionada con la estructura financiera , pues esta decisión tiene un impacto inmediato sobre le financiamiento permanente de la empresa.</a:t>
          </a:r>
          <a:endParaRPr lang="es-ES" sz="1200" kern="1200" dirty="0"/>
        </a:p>
      </dsp:txBody>
      <dsp:txXfrm>
        <a:off x="4844412" y="3226497"/>
        <a:ext cx="3023593" cy="10091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F6E88-FD25-4865-B220-75949945ADE4}">
      <dsp:nvSpPr>
        <dsp:cNvPr id="0" name=""/>
        <dsp:cNvSpPr/>
      </dsp:nvSpPr>
      <dsp:spPr>
        <a:xfrm rot="5349088">
          <a:off x="-968433" y="1582230"/>
          <a:ext cx="2591279" cy="382529"/>
        </a:xfrm>
        <a:prstGeom prst="rect">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B855888-98FF-42C3-AE8D-1F4528AF2597}">
      <dsp:nvSpPr>
        <dsp:cNvPr id="0" name=""/>
        <dsp:cNvSpPr/>
      </dsp:nvSpPr>
      <dsp:spPr>
        <a:xfrm>
          <a:off x="573431" y="62384"/>
          <a:ext cx="2005943" cy="2124213"/>
        </a:xfrm>
        <a:prstGeom prst="roundRect">
          <a:avLst>
            <a:gd name="adj" fmla="val 10000"/>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a:latin typeface="Times New Roman" panose="02020603050405020304" pitchFamily="18" charset="0"/>
              <a:cs typeface="Times New Roman" panose="02020603050405020304" pitchFamily="18" charset="0"/>
            </a:rPr>
            <a:t>Objeto de Estudio</a:t>
          </a:r>
          <a:endParaRPr lang="es-ES" sz="2000" kern="1200" dirty="0">
            <a:latin typeface="Times New Roman" panose="02020603050405020304" pitchFamily="18" charset="0"/>
            <a:cs typeface="Times New Roman" panose="02020603050405020304" pitchFamily="18" charset="0"/>
          </a:endParaRPr>
        </a:p>
      </dsp:txBody>
      <dsp:txXfrm>
        <a:off x="632183" y="121136"/>
        <a:ext cx="1888439" cy="2006709"/>
      </dsp:txXfrm>
    </dsp:sp>
    <dsp:sp modelId="{43AA3058-92B1-4903-99F3-F38AF72D7DE2}">
      <dsp:nvSpPr>
        <dsp:cNvPr id="0" name=""/>
        <dsp:cNvSpPr/>
      </dsp:nvSpPr>
      <dsp:spPr>
        <a:xfrm rot="24311">
          <a:off x="346322" y="2908235"/>
          <a:ext cx="5650636" cy="382529"/>
        </a:xfrm>
        <a:prstGeom prst="rect">
          <a:avLst/>
        </a:prstGeom>
        <a:gradFill rotWithShape="0">
          <a:gsLst>
            <a:gs pos="0">
              <a:schemeClr val="accent2">
                <a:hueOff val="-5175944"/>
                <a:satOff val="22930"/>
                <a:lumOff val="-8432"/>
                <a:alphaOff val="0"/>
                <a:tint val="80000"/>
                <a:satMod val="107000"/>
                <a:lumMod val="103000"/>
              </a:schemeClr>
            </a:gs>
            <a:gs pos="100000">
              <a:schemeClr val="accent2">
                <a:hueOff val="-5175944"/>
                <a:satOff val="22930"/>
                <a:lumOff val="-8432"/>
                <a:alphaOff val="0"/>
                <a:tint val="82000"/>
                <a:satMod val="109000"/>
                <a:lumMod val="103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0FDCB03-4396-4181-8634-465ABFAB1D58}">
      <dsp:nvSpPr>
        <dsp:cNvPr id="0" name=""/>
        <dsp:cNvSpPr/>
      </dsp:nvSpPr>
      <dsp:spPr>
        <a:xfrm>
          <a:off x="494624" y="2726729"/>
          <a:ext cx="2240306" cy="1999227"/>
        </a:xfrm>
        <a:prstGeom prst="roundRect">
          <a:avLst>
            <a:gd name="adj" fmla="val 10000"/>
          </a:avLst>
        </a:prstGeom>
        <a:gradFill rotWithShape="0">
          <a:gsLst>
            <a:gs pos="0">
              <a:schemeClr val="accent2">
                <a:hueOff val="-3450629"/>
                <a:satOff val="15286"/>
                <a:lumOff val="-5621"/>
                <a:alphaOff val="0"/>
                <a:tint val="80000"/>
                <a:satMod val="107000"/>
                <a:lumMod val="103000"/>
              </a:schemeClr>
            </a:gs>
            <a:gs pos="100000">
              <a:schemeClr val="accent2">
                <a:hueOff val="-3450629"/>
                <a:satOff val="15286"/>
                <a:lumOff val="-5621"/>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a:latin typeface="Times New Roman" panose="02020603050405020304" pitchFamily="18" charset="0"/>
              <a:cs typeface="Times New Roman" panose="02020603050405020304" pitchFamily="18" charset="0"/>
            </a:rPr>
            <a:t>Enfoque de la Investigación.</a:t>
          </a:r>
          <a:endParaRPr lang="es-ES" sz="2000" kern="1200" dirty="0">
            <a:latin typeface="Times New Roman" panose="02020603050405020304" pitchFamily="18" charset="0"/>
            <a:cs typeface="Times New Roman" panose="02020603050405020304" pitchFamily="18" charset="0"/>
          </a:endParaRPr>
        </a:p>
      </dsp:txBody>
      <dsp:txXfrm>
        <a:off x="553179" y="2785284"/>
        <a:ext cx="2123196" cy="1882117"/>
      </dsp:txXfrm>
    </dsp:sp>
    <dsp:sp modelId="{C162C111-7220-4A81-BD1B-D60FE9D09B21}">
      <dsp:nvSpPr>
        <dsp:cNvPr id="0" name=""/>
        <dsp:cNvSpPr/>
      </dsp:nvSpPr>
      <dsp:spPr>
        <a:xfrm rot="16215008">
          <a:off x="4722232" y="1647981"/>
          <a:ext cx="2560491" cy="382529"/>
        </a:xfrm>
        <a:prstGeom prst="rect">
          <a:avLst/>
        </a:prstGeom>
        <a:gradFill rotWithShape="0">
          <a:gsLst>
            <a:gs pos="0">
              <a:schemeClr val="accent2">
                <a:hueOff val="-10351888"/>
                <a:satOff val="45859"/>
                <a:lumOff val="-16864"/>
                <a:alphaOff val="0"/>
                <a:tint val="80000"/>
                <a:satMod val="107000"/>
                <a:lumMod val="103000"/>
              </a:schemeClr>
            </a:gs>
            <a:gs pos="100000">
              <a:schemeClr val="accent2">
                <a:hueOff val="-10351888"/>
                <a:satOff val="45859"/>
                <a:lumOff val="-16864"/>
                <a:alphaOff val="0"/>
                <a:tint val="82000"/>
                <a:satMod val="109000"/>
                <a:lumMod val="103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67E9827-BA4C-40C2-A329-7480E95AA76C}">
      <dsp:nvSpPr>
        <dsp:cNvPr id="0" name=""/>
        <dsp:cNvSpPr/>
      </dsp:nvSpPr>
      <dsp:spPr>
        <a:xfrm>
          <a:off x="5824495" y="2826544"/>
          <a:ext cx="2881554" cy="1900050"/>
        </a:xfrm>
        <a:prstGeom prst="roundRect">
          <a:avLst>
            <a:gd name="adj" fmla="val 10000"/>
          </a:avLst>
        </a:prstGeom>
        <a:gradFill rotWithShape="0">
          <a:gsLst>
            <a:gs pos="0">
              <a:schemeClr val="accent2">
                <a:hueOff val="-6901259"/>
                <a:satOff val="30573"/>
                <a:lumOff val="-11243"/>
                <a:alphaOff val="0"/>
                <a:tint val="80000"/>
                <a:satMod val="107000"/>
                <a:lumMod val="103000"/>
              </a:schemeClr>
            </a:gs>
            <a:gs pos="100000">
              <a:schemeClr val="accent2">
                <a:hueOff val="-6901259"/>
                <a:satOff val="30573"/>
                <a:lumOff val="-11243"/>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a:latin typeface="Times New Roman" panose="02020603050405020304" pitchFamily="18" charset="0"/>
              <a:cs typeface="Times New Roman" panose="02020603050405020304" pitchFamily="18" charset="0"/>
            </a:rPr>
            <a:t>Tipología de Investigación</a:t>
          </a:r>
          <a:endParaRPr lang="es-ES" sz="2000" kern="1200" dirty="0">
            <a:latin typeface="Times New Roman" panose="02020603050405020304" pitchFamily="18" charset="0"/>
            <a:cs typeface="Times New Roman" panose="02020603050405020304" pitchFamily="18" charset="0"/>
          </a:endParaRPr>
        </a:p>
      </dsp:txBody>
      <dsp:txXfrm>
        <a:off x="5880146" y="2882195"/>
        <a:ext cx="2770252" cy="1788748"/>
      </dsp:txXfrm>
    </dsp:sp>
    <dsp:sp modelId="{D3BF9649-7B26-421B-B532-AC29F5F1F6D8}">
      <dsp:nvSpPr>
        <dsp:cNvPr id="0" name=""/>
        <dsp:cNvSpPr/>
      </dsp:nvSpPr>
      <dsp:spPr>
        <a:xfrm>
          <a:off x="5905315" y="175868"/>
          <a:ext cx="2742270" cy="2059616"/>
        </a:xfrm>
        <a:prstGeom prst="roundRect">
          <a:avLst>
            <a:gd name="adj" fmla="val 10000"/>
          </a:avLst>
        </a:prstGeom>
        <a:gradFill rotWithShape="0">
          <a:gsLst>
            <a:gs pos="0">
              <a:schemeClr val="accent2">
                <a:hueOff val="-10351888"/>
                <a:satOff val="45859"/>
                <a:lumOff val="-16864"/>
                <a:alphaOff val="0"/>
                <a:tint val="80000"/>
                <a:satMod val="107000"/>
                <a:lumMod val="103000"/>
              </a:schemeClr>
            </a:gs>
            <a:gs pos="100000">
              <a:schemeClr val="accent2">
                <a:hueOff val="-10351888"/>
                <a:satOff val="45859"/>
                <a:lumOff val="-16864"/>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a:latin typeface="Times New Roman" panose="02020603050405020304" pitchFamily="18" charset="0"/>
              <a:cs typeface="Times New Roman" panose="02020603050405020304" pitchFamily="18" charset="0"/>
            </a:rPr>
            <a:t>Control de variables No Experimental.</a:t>
          </a:r>
          <a:endParaRPr lang="es-ES" sz="2000" kern="1200" dirty="0">
            <a:latin typeface="Times New Roman" panose="02020603050405020304" pitchFamily="18" charset="0"/>
            <a:cs typeface="Times New Roman" panose="02020603050405020304" pitchFamily="18" charset="0"/>
          </a:endParaRPr>
        </a:p>
      </dsp:txBody>
      <dsp:txXfrm>
        <a:off x="5965639" y="236192"/>
        <a:ext cx="2621622" cy="19389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4C814-D64B-41E1-96F5-38402475FCA5}">
      <dsp:nvSpPr>
        <dsp:cNvPr id="0" name=""/>
        <dsp:cNvSpPr/>
      </dsp:nvSpPr>
      <dsp:spPr>
        <a:xfrm>
          <a:off x="2179333" y="335978"/>
          <a:ext cx="4341876" cy="4341876"/>
        </a:xfrm>
        <a:prstGeom prst="pie">
          <a:avLst>
            <a:gd name="adj1" fmla="val 16200000"/>
            <a:gd name="adj2" fmla="val 180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INFORMACIÓN SECUNDARIA</a:t>
          </a:r>
          <a:endParaRPr lang="es-ES" sz="1400" kern="1200" dirty="0"/>
        </a:p>
      </dsp:txBody>
      <dsp:txXfrm>
        <a:off x="4467606" y="1256042"/>
        <a:ext cx="1550670" cy="1292225"/>
      </dsp:txXfrm>
    </dsp:sp>
    <dsp:sp modelId="{F25EAE9A-82F7-4A1F-B058-E1E95DE39C3B}">
      <dsp:nvSpPr>
        <dsp:cNvPr id="0" name=""/>
        <dsp:cNvSpPr/>
      </dsp:nvSpPr>
      <dsp:spPr>
        <a:xfrm>
          <a:off x="2089912" y="491045"/>
          <a:ext cx="4341876" cy="4341876"/>
        </a:xfrm>
        <a:prstGeom prst="pie">
          <a:avLst>
            <a:gd name="adj1" fmla="val 1800000"/>
            <a:gd name="adj2" fmla="val 900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INSTRUMENTO DE RECOLECCIÓN </a:t>
          </a:r>
          <a:endParaRPr lang="es-ES" sz="1400" kern="1200" dirty="0"/>
        </a:p>
      </dsp:txBody>
      <dsp:txXfrm>
        <a:off x="3123692" y="3308096"/>
        <a:ext cx="2326005" cy="1137158"/>
      </dsp:txXfrm>
    </dsp:sp>
    <dsp:sp modelId="{624D38C9-7F7D-4EB3-B88D-DADCA9892ECF}">
      <dsp:nvSpPr>
        <dsp:cNvPr id="0" name=""/>
        <dsp:cNvSpPr/>
      </dsp:nvSpPr>
      <dsp:spPr>
        <a:xfrm>
          <a:off x="2000490" y="335978"/>
          <a:ext cx="4341876" cy="4341876"/>
        </a:xfrm>
        <a:prstGeom prst="pie">
          <a:avLst>
            <a:gd name="adj1" fmla="val 9000000"/>
            <a:gd name="adj2" fmla="val 1620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INFORMACIÓN PRIMARIA</a:t>
          </a:r>
          <a:endParaRPr lang="es-ES" sz="1400" kern="1200" dirty="0"/>
        </a:p>
      </dsp:txBody>
      <dsp:txXfrm>
        <a:off x="2503424" y="1256042"/>
        <a:ext cx="1550670" cy="1292225"/>
      </dsp:txXfrm>
    </dsp:sp>
    <dsp:sp modelId="{A8B4A214-65C2-4ADE-B8B2-E6FF2F239852}">
      <dsp:nvSpPr>
        <dsp:cNvPr id="0" name=""/>
        <dsp:cNvSpPr/>
      </dsp:nvSpPr>
      <dsp:spPr>
        <a:xfrm>
          <a:off x="1910909" y="67195"/>
          <a:ext cx="4879441" cy="4879441"/>
        </a:xfrm>
        <a:prstGeom prst="circularArrow">
          <a:avLst>
            <a:gd name="adj1" fmla="val 5085"/>
            <a:gd name="adj2" fmla="val 327528"/>
            <a:gd name="adj3" fmla="val 1472472"/>
            <a:gd name="adj4" fmla="val 16199432"/>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055A32-DD79-429C-9AE7-CF710B8BA3FE}">
      <dsp:nvSpPr>
        <dsp:cNvPr id="0" name=""/>
        <dsp:cNvSpPr/>
      </dsp:nvSpPr>
      <dsp:spPr>
        <a:xfrm>
          <a:off x="1821129" y="221988"/>
          <a:ext cx="4879441" cy="4879441"/>
        </a:xfrm>
        <a:prstGeom prst="circularArrow">
          <a:avLst>
            <a:gd name="adj1" fmla="val 5085"/>
            <a:gd name="adj2" fmla="val 327528"/>
            <a:gd name="adj3" fmla="val 8671970"/>
            <a:gd name="adj4" fmla="val 1800502"/>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593311-A289-4736-87AA-A0FD401B6D6D}">
      <dsp:nvSpPr>
        <dsp:cNvPr id="0" name=""/>
        <dsp:cNvSpPr/>
      </dsp:nvSpPr>
      <dsp:spPr>
        <a:xfrm>
          <a:off x="1731348" y="67195"/>
          <a:ext cx="4879441" cy="4879441"/>
        </a:xfrm>
        <a:prstGeom prst="circularArrow">
          <a:avLst>
            <a:gd name="adj1" fmla="val 5085"/>
            <a:gd name="adj2" fmla="val 327528"/>
            <a:gd name="adj3" fmla="val 15873039"/>
            <a:gd name="adj4" fmla="val 9000000"/>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C407B-0989-47DC-8B97-28C55ED6652B}">
      <dsp:nvSpPr>
        <dsp:cNvPr id="0" name=""/>
        <dsp:cNvSpPr/>
      </dsp:nvSpPr>
      <dsp:spPr>
        <a:xfrm>
          <a:off x="563879" y="0"/>
          <a:ext cx="6390640" cy="2844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99ABC130-C3C8-48B2-859E-7435AC579F36}">
      <dsp:nvSpPr>
        <dsp:cNvPr id="0" name=""/>
        <dsp:cNvSpPr/>
      </dsp:nvSpPr>
      <dsp:spPr>
        <a:xfrm>
          <a:off x="0" y="853440"/>
          <a:ext cx="2255520" cy="1137920"/>
        </a:xfrm>
        <a:prstGeom prst="roundRect">
          <a:avLst/>
        </a:prstGeom>
        <a:gradFill rotWithShape="0">
          <a:gsLst>
            <a:gs pos="0">
              <a:schemeClr val="accent1">
                <a:hueOff val="0"/>
                <a:satOff val="0"/>
                <a:lumOff val="0"/>
                <a:alphaOff val="0"/>
                <a:tint val="80000"/>
                <a:satMod val="107000"/>
                <a:lumMod val="103000"/>
              </a:schemeClr>
            </a:gs>
            <a:gs pos="100000">
              <a:schemeClr val="accen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Venta</a:t>
          </a:r>
          <a:r>
            <a:rPr lang="es-ES" sz="1000" kern="1200" baseline="0" dirty="0" smtClean="0"/>
            <a:t> de activos fijos que no generen ganancias dentro de la empresa.</a:t>
          </a:r>
          <a:endParaRPr lang="es-ES" sz="1000" kern="1200" dirty="0"/>
        </a:p>
      </dsp:txBody>
      <dsp:txXfrm>
        <a:off x="55549" y="908989"/>
        <a:ext cx="2144422" cy="1026822"/>
      </dsp:txXfrm>
    </dsp:sp>
    <dsp:sp modelId="{3AF2EDA4-0236-4148-B759-622A806ECF0F}">
      <dsp:nvSpPr>
        <dsp:cNvPr id="0" name=""/>
        <dsp:cNvSpPr/>
      </dsp:nvSpPr>
      <dsp:spPr>
        <a:xfrm>
          <a:off x="2631439" y="853440"/>
          <a:ext cx="2255520" cy="1137920"/>
        </a:xfrm>
        <a:prstGeom prst="roundRect">
          <a:avLst/>
        </a:prstGeom>
        <a:gradFill rotWithShape="0">
          <a:gsLst>
            <a:gs pos="0">
              <a:schemeClr val="accent1">
                <a:hueOff val="0"/>
                <a:satOff val="0"/>
                <a:lumOff val="0"/>
                <a:alphaOff val="0"/>
                <a:tint val="80000"/>
                <a:satMod val="107000"/>
                <a:lumMod val="103000"/>
              </a:schemeClr>
            </a:gs>
            <a:gs pos="100000">
              <a:schemeClr val="accen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effectLst/>
            </a:rPr>
            <a:t>Desarrollar investigaciones tecnológicas para que les permita el mejoramiento de la producción de la materia prima.</a:t>
          </a:r>
          <a:endParaRPr lang="es-ES" sz="1000" kern="1200" dirty="0"/>
        </a:p>
      </dsp:txBody>
      <dsp:txXfrm>
        <a:off x="2686988" y="908989"/>
        <a:ext cx="2144422" cy="1026822"/>
      </dsp:txXfrm>
    </dsp:sp>
    <dsp:sp modelId="{B9F17314-ED2A-4B45-9269-D5F7AD70EF3A}">
      <dsp:nvSpPr>
        <dsp:cNvPr id="0" name=""/>
        <dsp:cNvSpPr/>
      </dsp:nvSpPr>
      <dsp:spPr>
        <a:xfrm>
          <a:off x="5262880" y="853440"/>
          <a:ext cx="2255520" cy="1137920"/>
        </a:xfrm>
        <a:prstGeom prst="roundRect">
          <a:avLst/>
        </a:prstGeom>
        <a:gradFill rotWithShape="0">
          <a:gsLst>
            <a:gs pos="0">
              <a:schemeClr val="accent1">
                <a:hueOff val="0"/>
                <a:satOff val="0"/>
                <a:lumOff val="0"/>
                <a:alphaOff val="0"/>
                <a:tint val="80000"/>
                <a:satMod val="107000"/>
                <a:lumMod val="103000"/>
              </a:schemeClr>
            </a:gs>
            <a:gs pos="100000">
              <a:schemeClr val="accen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t>Buscar Financiamientos a corto plazo por medio de los proveedores.</a:t>
          </a:r>
        </a:p>
      </dsp:txBody>
      <dsp:txXfrm>
        <a:off x="5318429" y="908989"/>
        <a:ext cx="2144422" cy="10268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2EF50-A8EC-4AF0-BA6D-9FD7DC51612C}">
      <dsp:nvSpPr>
        <dsp:cNvPr id="0" name=""/>
        <dsp:cNvSpPr/>
      </dsp:nvSpPr>
      <dsp:spPr>
        <a:xfrm>
          <a:off x="3157503" y="2391943"/>
          <a:ext cx="2282893" cy="2282893"/>
        </a:xfrm>
        <a:prstGeom prst="ellipse">
          <a:avLst/>
        </a:prstGeom>
        <a:gradFill rotWithShape="0">
          <a:gsLst>
            <a:gs pos="0">
              <a:schemeClr val="accent1">
                <a:hueOff val="0"/>
                <a:satOff val="0"/>
                <a:lumOff val="0"/>
                <a:alphaOff val="0"/>
                <a:tint val="80000"/>
                <a:satMod val="107000"/>
                <a:lumMod val="103000"/>
              </a:schemeClr>
            </a:gs>
            <a:gs pos="100000">
              <a:schemeClr val="accen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Estrategias Financieras de reinversión con la finalidad de incrementar el capital de trabajo y generar mayor  margen de rentabilidad.</a:t>
          </a:r>
          <a:endParaRPr lang="es-ES" sz="1200" kern="1200" dirty="0"/>
        </a:p>
      </dsp:txBody>
      <dsp:txXfrm>
        <a:off x="3491825" y="2726265"/>
        <a:ext cx="1614249" cy="1614249"/>
      </dsp:txXfrm>
    </dsp:sp>
    <dsp:sp modelId="{05DE3448-A3B4-47A1-84B4-98D127794538}">
      <dsp:nvSpPr>
        <dsp:cNvPr id="0" name=""/>
        <dsp:cNvSpPr/>
      </dsp:nvSpPr>
      <dsp:spPr>
        <a:xfrm rot="11700000">
          <a:off x="1429667" y="2667028"/>
          <a:ext cx="1700118" cy="650624"/>
        </a:xfrm>
        <a:prstGeom prst="leftArrow">
          <a:avLst>
            <a:gd name="adj1" fmla="val 60000"/>
            <a:gd name="adj2" fmla="val 50000"/>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380FB25E-9B80-4D84-8831-3404D281332C}">
      <dsp:nvSpPr>
        <dsp:cNvPr id="0" name=""/>
        <dsp:cNvSpPr/>
      </dsp:nvSpPr>
      <dsp:spPr>
        <a:xfrm>
          <a:off x="374257" y="1904829"/>
          <a:ext cx="2168748" cy="1734999"/>
        </a:xfrm>
        <a:prstGeom prst="roundRect">
          <a:avLst>
            <a:gd name="adj" fmla="val 10000"/>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just" defTabSz="533400">
            <a:lnSpc>
              <a:spcPct val="90000"/>
            </a:lnSpc>
            <a:spcBef>
              <a:spcPct val="0"/>
            </a:spcBef>
            <a:spcAft>
              <a:spcPct val="35000"/>
            </a:spcAft>
          </a:pPr>
          <a:r>
            <a:rPr lang="es-ES" sz="1200" kern="1200" dirty="0" smtClean="0"/>
            <a:t>Realizar nuevas inversiones en maquinaria y equipo de trabajo, con la finalidad de optimizar recursos y disminuir los costos de producción.</a:t>
          </a:r>
          <a:endParaRPr lang="es-ES" sz="1200" kern="1200" dirty="0"/>
        </a:p>
      </dsp:txBody>
      <dsp:txXfrm>
        <a:off x="425073" y="1955645"/>
        <a:ext cx="2067116" cy="1633367"/>
      </dsp:txXfrm>
    </dsp:sp>
    <dsp:sp modelId="{2615DFA5-C9FC-431C-92A1-FF7ACB2E1894}">
      <dsp:nvSpPr>
        <dsp:cNvPr id="0" name=""/>
        <dsp:cNvSpPr/>
      </dsp:nvSpPr>
      <dsp:spPr>
        <a:xfrm rot="14700000">
          <a:off x="2565426" y="1313482"/>
          <a:ext cx="1700118" cy="650624"/>
        </a:xfrm>
        <a:prstGeom prst="leftArrow">
          <a:avLst>
            <a:gd name="adj1" fmla="val 60000"/>
            <a:gd name="adj2" fmla="val 50000"/>
          </a:avLst>
        </a:prstGeom>
        <a:gradFill rotWithShape="0">
          <a:gsLst>
            <a:gs pos="0">
              <a:schemeClr val="accent2">
                <a:hueOff val="-3450629"/>
                <a:satOff val="15286"/>
                <a:lumOff val="-5621"/>
                <a:alphaOff val="0"/>
                <a:tint val="80000"/>
                <a:satMod val="107000"/>
                <a:lumMod val="103000"/>
              </a:schemeClr>
            </a:gs>
            <a:gs pos="100000">
              <a:schemeClr val="accent2">
                <a:hueOff val="-3450629"/>
                <a:satOff val="15286"/>
                <a:lumOff val="-5621"/>
                <a:alphaOff val="0"/>
                <a:tint val="82000"/>
                <a:satMod val="109000"/>
                <a:lumMod val="103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51897A3-4366-484D-801D-0FEB541A0244}">
      <dsp:nvSpPr>
        <dsp:cNvPr id="0" name=""/>
        <dsp:cNvSpPr/>
      </dsp:nvSpPr>
      <dsp:spPr>
        <a:xfrm>
          <a:off x="1971860" y="880"/>
          <a:ext cx="2168748" cy="1734999"/>
        </a:xfrm>
        <a:prstGeom prst="roundRect">
          <a:avLst>
            <a:gd name="adj" fmla="val 10000"/>
          </a:avLst>
        </a:prstGeom>
        <a:gradFill rotWithShape="0">
          <a:gsLst>
            <a:gs pos="0">
              <a:schemeClr val="accent2">
                <a:hueOff val="-3450629"/>
                <a:satOff val="15286"/>
                <a:lumOff val="-5621"/>
                <a:alphaOff val="0"/>
                <a:tint val="80000"/>
                <a:satMod val="107000"/>
                <a:lumMod val="103000"/>
              </a:schemeClr>
            </a:gs>
            <a:gs pos="100000">
              <a:schemeClr val="accent2">
                <a:hueOff val="-3450629"/>
                <a:satOff val="15286"/>
                <a:lumOff val="-5621"/>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just" defTabSz="533400">
            <a:lnSpc>
              <a:spcPct val="90000"/>
            </a:lnSpc>
            <a:spcBef>
              <a:spcPct val="0"/>
            </a:spcBef>
            <a:spcAft>
              <a:spcPct val="35000"/>
            </a:spcAft>
          </a:pPr>
          <a:r>
            <a:rPr lang="es-ES" sz="1200" kern="1200" dirty="0" smtClean="0"/>
            <a:t>Incrementar mercados alternativos de aceite de palma para mejorar las ventas. </a:t>
          </a:r>
          <a:endParaRPr lang="es-ES" sz="1200" kern="1200" dirty="0"/>
        </a:p>
      </dsp:txBody>
      <dsp:txXfrm>
        <a:off x="2022676" y="51696"/>
        <a:ext cx="2067116" cy="1633367"/>
      </dsp:txXfrm>
    </dsp:sp>
    <dsp:sp modelId="{18104897-F357-4B2A-B90C-8CC9D5CE6774}">
      <dsp:nvSpPr>
        <dsp:cNvPr id="0" name=""/>
        <dsp:cNvSpPr/>
      </dsp:nvSpPr>
      <dsp:spPr>
        <a:xfrm rot="17660874">
          <a:off x="4314400" y="1310455"/>
          <a:ext cx="1686539" cy="650624"/>
        </a:xfrm>
        <a:prstGeom prst="leftArrow">
          <a:avLst>
            <a:gd name="adj1" fmla="val 60000"/>
            <a:gd name="adj2" fmla="val 50000"/>
          </a:avLst>
        </a:prstGeom>
        <a:gradFill rotWithShape="0">
          <a:gsLst>
            <a:gs pos="0">
              <a:schemeClr val="accent2">
                <a:hueOff val="-6901259"/>
                <a:satOff val="30573"/>
                <a:lumOff val="-11243"/>
                <a:alphaOff val="0"/>
                <a:tint val="80000"/>
                <a:satMod val="107000"/>
                <a:lumMod val="103000"/>
              </a:schemeClr>
            </a:gs>
            <a:gs pos="100000">
              <a:schemeClr val="accent2">
                <a:hueOff val="-6901259"/>
                <a:satOff val="30573"/>
                <a:lumOff val="-11243"/>
                <a:alphaOff val="0"/>
                <a:tint val="82000"/>
                <a:satMod val="109000"/>
                <a:lumMod val="103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969D565E-A4ED-4DEE-BFE4-DA30B229FCF6}">
      <dsp:nvSpPr>
        <dsp:cNvPr id="0" name=""/>
        <dsp:cNvSpPr/>
      </dsp:nvSpPr>
      <dsp:spPr>
        <a:xfrm>
          <a:off x="4420955" y="0"/>
          <a:ext cx="2168748" cy="1734999"/>
        </a:xfrm>
        <a:prstGeom prst="roundRect">
          <a:avLst>
            <a:gd name="adj" fmla="val 10000"/>
          </a:avLst>
        </a:prstGeom>
        <a:gradFill rotWithShape="0">
          <a:gsLst>
            <a:gs pos="0">
              <a:schemeClr val="accent2">
                <a:hueOff val="-6901259"/>
                <a:satOff val="30573"/>
                <a:lumOff val="-11243"/>
                <a:alphaOff val="0"/>
                <a:tint val="80000"/>
                <a:satMod val="107000"/>
                <a:lumMod val="103000"/>
              </a:schemeClr>
            </a:gs>
            <a:gs pos="100000">
              <a:schemeClr val="accent2">
                <a:hueOff val="-6901259"/>
                <a:satOff val="30573"/>
                <a:lumOff val="-11243"/>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just" defTabSz="533400">
            <a:lnSpc>
              <a:spcPct val="90000"/>
            </a:lnSpc>
            <a:spcBef>
              <a:spcPct val="0"/>
            </a:spcBef>
            <a:spcAft>
              <a:spcPct val="35000"/>
            </a:spcAft>
          </a:pPr>
          <a:r>
            <a:rPr lang="es-ES" sz="1200" kern="1200" dirty="0" smtClean="0"/>
            <a:t>Unificación de las empresas desde las plantaciones, extractoras e industrias lo cual le ayudan a reducir los gastos e incrementar las ventas.  </a:t>
          </a:r>
          <a:endParaRPr lang="es-ES" sz="1200" kern="1200" dirty="0"/>
        </a:p>
      </dsp:txBody>
      <dsp:txXfrm>
        <a:off x="4471771" y="50816"/>
        <a:ext cx="2067116" cy="1633367"/>
      </dsp:txXfrm>
    </dsp:sp>
    <dsp:sp modelId="{0C82FDA3-D889-4D65-AE06-869AE2690B69}">
      <dsp:nvSpPr>
        <dsp:cNvPr id="0" name=""/>
        <dsp:cNvSpPr/>
      </dsp:nvSpPr>
      <dsp:spPr>
        <a:xfrm rot="20648376">
          <a:off x="5460089" y="2635420"/>
          <a:ext cx="1708954" cy="650624"/>
        </a:xfrm>
        <a:prstGeom prst="leftArrow">
          <a:avLst>
            <a:gd name="adj1" fmla="val 60000"/>
            <a:gd name="adj2" fmla="val 50000"/>
          </a:avLst>
        </a:prstGeom>
        <a:gradFill rotWithShape="0">
          <a:gsLst>
            <a:gs pos="0">
              <a:schemeClr val="accent2">
                <a:hueOff val="-10351888"/>
                <a:satOff val="45859"/>
                <a:lumOff val="-16864"/>
                <a:alphaOff val="0"/>
                <a:tint val="80000"/>
                <a:satMod val="107000"/>
                <a:lumMod val="103000"/>
              </a:schemeClr>
            </a:gs>
            <a:gs pos="100000">
              <a:schemeClr val="accent2">
                <a:hueOff val="-10351888"/>
                <a:satOff val="45859"/>
                <a:lumOff val="-16864"/>
                <a:alphaOff val="0"/>
                <a:tint val="82000"/>
                <a:satMod val="109000"/>
                <a:lumMod val="103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167AFFA6-E1E2-44F0-BE90-581F9B5530CD}">
      <dsp:nvSpPr>
        <dsp:cNvPr id="0" name=""/>
        <dsp:cNvSpPr/>
      </dsp:nvSpPr>
      <dsp:spPr>
        <a:xfrm>
          <a:off x="6052139" y="1859708"/>
          <a:ext cx="2168748" cy="1734999"/>
        </a:xfrm>
        <a:prstGeom prst="roundRect">
          <a:avLst>
            <a:gd name="adj" fmla="val 10000"/>
          </a:avLst>
        </a:prstGeom>
        <a:gradFill rotWithShape="0">
          <a:gsLst>
            <a:gs pos="0">
              <a:schemeClr val="accent2">
                <a:hueOff val="-10351888"/>
                <a:satOff val="45859"/>
                <a:lumOff val="-16864"/>
                <a:alphaOff val="0"/>
                <a:tint val="80000"/>
                <a:satMod val="107000"/>
                <a:lumMod val="103000"/>
              </a:schemeClr>
            </a:gs>
            <a:gs pos="100000">
              <a:schemeClr val="accent2">
                <a:hueOff val="-10351888"/>
                <a:satOff val="45859"/>
                <a:lumOff val="-16864"/>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just" defTabSz="533400">
            <a:lnSpc>
              <a:spcPct val="90000"/>
            </a:lnSpc>
            <a:spcBef>
              <a:spcPct val="0"/>
            </a:spcBef>
            <a:spcAft>
              <a:spcPct val="35000"/>
            </a:spcAft>
          </a:pPr>
          <a:r>
            <a:rPr lang="es-ES" sz="1200" kern="1200" dirty="0" smtClean="0">
              <a:effectLst/>
            </a:rPr>
            <a:t>Mejorar la cadena de distribución a fin de obtener mayores ganancias que serán distribuidas  dentro del sector   extractor</a:t>
          </a:r>
          <a:endParaRPr lang="es-ES" sz="1200" kern="1200" dirty="0"/>
        </a:p>
      </dsp:txBody>
      <dsp:txXfrm>
        <a:off x="6102955" y="1910524"/>
        <a:ext cx="2067116" cy="16333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71D82-7B63-4AA4-842B-8D4BC151DAAE}">
      <dsp:nvSpPr>
        <dsp:cNvPr id="0" name=""/>
        <dsp:cNvSpPr/>
      </dsp:nvSpPr>
      <dsp:spPr>
        <a:xfrm>
          <a:off x="7665591" y="1868326"/>
          <a:ext cx="1738303" cy="413637"/>
        </a:xfrm>
        <a:custGeom>
          <a:avLst/>
          <a:gdLst/>
          <a:ahLst/>
          <a:cxnLst/>
          <a:rect l="0" t="0" r="0" b="0"/>
          <a:pathLst>
            <a:path>
              <a:moveTo>
                <a:pt x="0" y="0"/>
              </a:moveTo>
              <a:lnTo>
                <a:pt x="0" y="281881"/>
              </a:lnTo>
              <a:lnTo>
                <a:pt x="1738303" y="281881"/>
              </a:lnTo>
              <a:lnTo>
                <a:pt x="1738303" y="413637"/>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C14682-654E-42FB-8DA9-B257A4A9B69A}">
      <dsp:nvSpPr>
        <dsp:cNvPr id="0" name=""/>
        <dsp:cNvSpPr/>
      </dsp:nvSpPr>
      <dsp:spPr>
        <a:xfrm>
          <a:off x="7619871" y="1868326"/>
          <a:ext cx="91440" cy="413637"/>
        </a:xfrm>
        <a:custGeom>
          <a:avLst/>
          <a:gdLst/>
          <a:ahLst/>
          <a:cxnLst/>
          <a:rect l="0" t="0" r="0" b="0"/>
          <a:pathLst>
            <a:path>
              <a:moveTo>
                <a:pt x="45720" y="0"/>
              </a:moveTo>
              <a:lnTo>
                <a:pt x="45720" y="413637"/>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E854A9-0704-4F70-B3EF-AE32495C6CF0}">
      <dsp:nvSpPr>
        <dsp:cNvPr id="0" name=""/>
        <dsp:cNvSpPr/>
      </dsp:nvSpPr>
      <dsp:spPr>
        <a:xfrm>
          <a:off x="5927287" y="1868326"/>
          <a:ext cx="1738303" cy="413637"/>
        </a:xfrm>
        <a:custGeom>
          <a:avLst/>
          <a:gdLst/>
          <a:ahLst/>
          <a:cxnLst/>
          <a:rect l="0" t="0" r="0" b="0"/>
          <a:pathLst>
            <a:path>
              <a:moveTo>
                <a:pt x="1738303" y="0"/>
              </a:moveTo>
              <a:lnTo>
                <a:pt x="1738303" y="281881"/>
              </a:lnTo>
              <a:lnTo>
                <a:pt x="0" y="281881"/>
              </a:lnTo>
              <a:lnTo>
                <a:pt x="0" y="413637"/>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371CB3-CC6B-4501-BBA7-3848303C0111}">
      <dsp:nvSpPr>
        <dsp:cNvPr id="0" name=""/>
        <dsp:cNvSpPr/>
      </dsp:nvSpPr>
      <dsp:spPr>
        <a:xfrm>
          <a:off x="2450681" y="1868326"/>
          <a:ext cx="1738303" cy="413637"/>
        </a:xfrm>
        <a:custGeom>
          <a:avLst/>
          <a:gdLst/>
          <a:ahLst/>
          <a:cxnLst/>
          <a:rect l="0" t="0" r="0" b="0"/>
          <a:pathLst>
            <a:path>
              <a:moveTo>
                <a:pt x="0" y="0"/>
              </a:moveTo>
              <a:lnTo>
                <a:pt x="0" y="281881"/>
              </a:lnTo>
              <a:lnTo>
                <a:pt x="1738303" y="281881"/>
              </a:lnTo>
              <a:lnTo>
                <a:pt x="1738303" y="413637"/>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C46566-412B-4BF8-9FDC-C21CD7196BB4}">
      <dsp:nvSpPr>
        <dsp:cNvPr id="0" name=""/>
        <dsp:cNvSpPr/>
      </dsp:nvSpPr>
      <dsp:spPr>
        <a:xfrm>
          <a:off x="2404961" y="1868326"/>
          <a:ext cx="91440" cy="413637"/>
        </a:xfrm>
        <a:custGeom>
          <a:avLst/>
          <a:gdLst/>
          <a:ahLst/>
          <a:cxnLst/>
          <a:rect l="0" t="0" r="0" b="0"/>
          <a:pathLst>
            <a:path>
              <a:moveTo>
                <a:pt x="45720" y="0"/>
              </a:moveTo>
              <a:lnTo>
                <a:pt x="45720" y="413637"/>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99DCCC-A6D8-4188-80CF-CED2244FAA81}">
      <dsp:nvSpPr>
        <dsp:cNvPr id="0" name=""/>
        <dsp:cNvSpPr/>
      </dsp:nvSpPr>
      <dsp:spPr>
        <a:xfrm>
          <a:off x="712378" y="1868326"/>
          <a:ext cx="1738303" cy="413637"/>
        </a:xfrm>
        <a:custGeom>
          <a:avLst/>
          <a:gdLst/>
          <a:ahLst/>
          <a:cxnLst/>
          <a:rect l="0" t="0" r="0" b="0"/>
          <a:pathLst>
            <a:path>
              <a:moveTo>
                <a:pt x="1738303" y="0"/>
              </a:moveTo>
              <a:lnTo>
                <a:pt x="1738303" y="281881"/>
              </a:lnTo>
              <a:lnTo>
                <a:pt x="0" y="281881"/>
              </a:lnTo>
              <a:lnTo>
                <a:pt x="0" y="413637"/>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70E2DE-EE51-4544-8AD6-CCCE6E427D03}">
      <dsp:nvSpPr>
        <dsp:cNvPr id="0" name=""/>
        <dsp:cNvSpPr/>
      </dsp:nvSpPr>
      <dsp:spPr>
        <a:xfrm>
          <a:off x="1739557" y="965198"/>
          <a:ext cx="1422248" cy="90312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7D1CEA-2E80-468F-ACF7-0EF6F8BFFCAB}">
      <dsp:nvSpPr>
        <dsp:cNvPr id="0" name=""/>
        <dsp:cNvSpPr/>
      </dsp:nvSpPr>
      <dsp:spPr>
        <a:xfrm>
          <a:off x="1897584" y="1115324"/>
          <a:ext cx="1422248" cy="90312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Políticas</a:t>
          </a:r>
          <a:r>
            <a:rPr lang="es-ES" sz="1200" kern="1200" dirty="0" smtClean="0"/>
            <a:t> </a:t>
          </a:r>
          <a:endParaRPr lang="es-ES" sz="1200" kern="1200" dirty="0"/>
        </a:p>
      </dsp:txBody>
      <dsp:txXfrm>
        <a:off x="1924036" y="1141776"/>
        <a:ext cx="1369344" cy="850223"/>
      </dsp:txXfrm>
    </dsp:sp>
    <dsp:sp modelId="{5BA57BBE-EAD4-44FB-8DEB-EBA2BBDD5D31}">
      <dsp:nvSpPr>
        <dsp:cNvPr id="0" name=""/>
        <dsp:cNvSpPr/>
      </dsp:nvSpPr>
      <dsp:spPr>
        <a:xfrm>
          <a:off x="1254" y="2281963"/>
          <a:ext cx="1422248" cy="90312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781C37-AD11-439E-A761-09D8B94FC435}">
      <dsp:nvSpPr>
        <dsp:cNvPr id="0" name=""/>
        <dsp:cNvSpPr/>
      </dsp:nvSpPr>
      <dsp:spPr>
        <a:xfrm>
          <a:off x="159281" y="2432089"/>
          <a:ext cx="1422248" cy="90312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Revaluar la maquinaria obsoleta.</a:t>
          </a:r>
          <a:endParaRPr lang="es-ES" sz="1200" kern="1200" dirty="0"/>
        </a:p>
      </dsp:txBody>
      <dsp:txXfrm>
        <a:off x="185733" y="2458541"/>
        <a:ext cx="1369344" cy="850223"/>
      </dsp:txXfrm>
    </dsp:sp>
    <dsp:sp modelId="{2ED421BB-AFB7-4489-81CE-50069D765391}">
      <dsp:nvSpPr>
        <dsp:cNvPr id="0" name=""/>
        <dsp:cNvSpPr/>
      </dsp:nvSpPr>
      <dsp:spPr>
        <a:xfrm>
          <a:off x="1739557" y="2281963"/>
          <a:ext cx="1422248" cy="90312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CDA00D-DBA9-4223-B1E8-B16C70A1E01E}">
      <dsp:nvSpPr>
        <dsp:cNvPr id="0" name=""/>
        <dsp:cNvSpPr/>
      </dsp:nvSpPr>
      <dsp:spPr>
        <a:xfrm>
          <a:off x="1897584" y="2432089"/>
          <a:ext cx="1422248" cy="90312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Designar un presupuesto que le permita el mejoramiento de la MP.</a:t>
          </a:r>
          <a:endParaRPr lang="es-ES" sz="1200" kern="1200" dirty="0"/>
        </a:p>
      </dsp:txBody>
      <dsp:txXfrm>
        <a:off x="1924036" y="2458541"/>
        <a:ext cx="1369344" cy="850223"/>
      </dsp:txXfrm>
    </dsp:sp>
    <dsp:sp modelId="{3A550223-B03C-4B2B-9673-35D1A1D360D3}">
      <dsp:nvSpPr>
        <dsp:cNvPr id="0" name=""/>
        <dsp:cNvSpPr/>
      </dsp:nvSpPr>
      <dsp:spPr>
        <a:xfrm>
          <a:off x="3477860" y="2281963"/>
          <a:ext cx="1422248" cy="90312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22428E-F6E6-4C0D-8104-15A94D34D900}">
      <dsp:nvSpPr>
        <dsp:cNvPr id="0" name=""/>
        <dsp:cNvSpPr/>
      </dsp:nvSpPr>
      <dsp:spPr>
        <a:xfrm>
          <a:off x="3635888" y="2432089"/>
          <a:ext cx="1422248" cy="90312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Seleccionar proveedores que mas beneficie a la entidad.</a:t>
          </a:r>
          <a:endParaRPr lang="es-ES" sz="1200" kern="1200" dirty="0"/>
        </a:p>
      </dsp:txBody>
      <dsp:txXfrm>
        <a:off x="3662340" y="2458541"/>
        <a:ext cx="1369344" cy="850223"/>
      </dsp:txXfrm>
    </dsp:sp>
    <dsp:sp modelId="{5BB9AB1F-CF84-4494-BEE5-A83980FFA583}">
      <dsp:nvSpPr>
        <dsp:cNvPr id="0" name=""/>
        <dsp:cNvSpPr/>
      </dsp:nvSpPr>
      <dsp:spPr>
        <a:xfrm>
          <a:off x="6954466" y="965198"/>
          <a:ext cx="1422248" cy="90312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D3D5D8-1C81-402D-A801-E078E660AC84}">
      <dsp:nvSpPr>
        <dsp:cNvPr id="0" name=""/>
        <dsp:cNvSpPr/>
      </dsp:nvSpPr>
      <dsp:spPr>
        <a:xfrm>
          <a:off x="7112494" y="1115324"/>
          <a:ext cx="1422248" cy="90312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Acciones</a:t>
          </a:r>
          <a:endParaRPr lang="es-ES" sz="1400" kern="1200" dirty="0"/>
        </a:p>
      </dsp:txBody>
      <dsp:txXfrm>
        <a:off x="7138946" y="1141776"/>
        <a:ext cx="1369344" cy="850223"/>
      </dsp:txXfrm>
    </dsp:sp>
    <dsp:sp modelId="{52102A04-BE7C-4AE9-8EB7-10CA186AAD9A}">
      <dsp:nvSpPr>
        <dsp:cNvPr id="0" name=""/>
        <dsp:cNvSpPr/>
      </dsp:nvSpPr>
      <dsp:spPr>
        <a:xfrm>
          <a:off x="5216163" y="2281963"/>
          <a:ext cx="1422248" cy="90312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A4ED4A-E807-49A7-8174-952ED5A77560}">
      <dsp:nvSpPr>
        <dsp:cNvPr id="0" name=""/>
        <dsp:cNvSpPr/>
      </dsp:nvSpPr>
      <dsp:spPr>
        <a:xfrm>
          <a:off x="5374191" y="2432089"/>
          <a:ext cx="1422248" cy="90312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Contratar un profesional experto en revaluó de PP Y EE para calificar el precio.  </a:t>
          </a:r>
          <a:endParaRPr lang="es-ES" sz="1200" kern="1200" dirty="0"/>
        </a:p>
      </dsp:txBody>
      <dsp:txXfrm>
        <a:off x="5400643" y="2458541"/>
        <a:ext cx="1369344" cy="850223"/>
      </dsp:txXfrm>
    </dsp:sp>
    <dsp:sp modelId="{06DBFD9C-B7DE-47FC-B478-460D9AB9E819}">
      <dsp:nvSpPr>
        <dsp:cNvPr id="0" name=""/>
        <dsp:cNvSpPr/>
      </dsp:nvSpPr>
      <dsp:spPr>
        <a:xfrm>
          <a:off x="6954466" y="2281963"/>
          <a:ext cx="1422248" cy="142871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685D1A-FC03-49A7-A36B-DA8891A46A76}">
      <dsp:nvSpPr>
        <dsp:cNvPr id="0" name=""/>
        <dsp:cNvSpPr/>
      </dsp:nvSpPr>
      <dsp:spPr>
        <a:xfrm>
          <a:off x="7112494" y="2432089"/>
          <a:ext cx="1422248" cy="142871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Incrementar las alianzas entre las empresas publicas y privadas para brindar soporte técnico a los Palmicultores</a:t>
          </a:r>
          <a:endParaRPr lang="es-ES" sz="1200" kern="1200" dirty="0"/>
        </a:p>
      </dsp:txBody>
      <dsp:txXfrm>
        <a:off x="7154150" y="2473745"/>
        <a:ext cx="1338936" cy="1345399"/>
      </dsp:txXfrm>
    </dsp:sp>
    <dsp:sp modelId="{3D747044-9244-4A26-A3D9-4835965049E6}">
      <dsp:nvSpPr>
        <dsp:cNvPr id="0" name=""/>
        <dsp:cNvSpPr/>
      </dsp:nvSpPr>
      <dsp:spPr>
        <a:xfrm>
          <a:off x="8692770" y="2281963"/>
          <a:ext cx="1422248" cy="90312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A57ACC-C6B2-4F4A-A791-F825A7DED398}">
      <dsp:nvSpPr>
        <dsp:cNvPr id="0" name=""/>
        <dsp:cNvSpPr/>
      </dsp:nvSpPr>
      <dsp:spPr>
        <a:xfrm>
          <a:off x="8850797" y="2432089"/>
          <a:ext cx="1422248" cy="90312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Convenios con los proveedores para extender el plazo de pago.</a:t>
          </a:r>
          <a:endParaRPr lang="es-ES" sz="1200" kern="1200" dirty="0"/>
        </a:p>
      </dsp:txBody>
      <dsp:txXfrm>
        <a:off x="8877249" y="2458541"/>
        <a:ext cx="1369344" cy="8502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C407B-0989-47DC-8B97-28C55ED6652B}">
      <dsp:nvSpPr>
        <dsp:cNvPr id="0" name=""/>
        <dsp:cNvSpPr/>
      </dsp:nvSpPr>
      <dsp:spPr>
        <a:xfrm>
          <a:off x="437088" y="0"/>
          <a:ext cx="4953670" cy="123189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99ABC130-C3C8-48B2-859E-7435AC579F36}">
      <dsp:nvSpPr>
        <dsp:cNvPr id="0" name=""/>
        <dsp:cNvSpPr/>
      </dsp:nvSpPr>
      <dsp:spPr>
        <a:xfrm>
          <a:off x="2832" y="369570"/>
          <a:ext cx="1832403" cy="492760"/>
        </a:xfrm>
        <a:prstGeom prst="roundRect">
          <a:avLst/>
        </a:prstGeom>
        <a:gradFill rotWithShape="0">
          <a:gsLst>
            <a:gs pos="0">
              <a:schemeClr val="accent1">
                <a:hueOff val="0"/>
                <a:satOff val="0"/>
                <a:lumOff val="0"/>
                <a:alphaOff val="0"/>
                <a:tint val="80000"/>
                <a:satMod val="107000"/>
                <a:lumMod val="103000"/>
              </a:schemeClr>
            </a:gs>
            <a:gs pos="100000">
              <a:schemeClr val="accen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t>Venta</a:t>
          </a:r>
          <a:r>
            <a:rPr lang="es-ES" sz="1000" kern="1200" baseline="0" dirty="0" smtClean="0"/>
            <a:t> de activos fijos que no generen ganancias dentro de la empresa.</a:t>
          </a:r>
          <a:endParaRPr lang="es-ES" sz="1000" kern="1200" dirty="0"/>
        </a:p>
      </dsp:txBody>
      <dsp:txXfrm>
        <a:off x="26887" y="393625"/>
        <a:ext cx="1784293" cy="444650"/>
      </dsp:txXfrm>
    </dsp:sp>
    <dsp:sp modelId="{3AF2EDA4-0236-4148-B759-622A806ECF0F}">
      <dsp:nvSpPr>
        <dsp:cNvPr id="0" name=""/>
        <dsp:cNvSpPr/>
      </dsp:nvSpPr>
      <dsp:spPr>
        <a:xfrm>
          <a:off x="1997722" y="369570"/>
          <a:ext cx="1832403" cy="492760"/>
        </a:xfrm>
        <a:prstGeom prst="roundRect">
          <a:avLst/>
        </a:prstGeom>
        <a:gradFill rotWithShape="0">
          <a:gsLst>
            <a:gs pos="0">
              <a:schemeClr val="accent1">
                <a:hueOff val="0"/>
                <a:satOff val="0"/>
                <a:lumOff val="0"/>
                <a:alphaOff val="0"/>
                <a:tint val="80000"/>
                <a:satMod val="107000"/>
                <a:lumMod val="103000"/>
              </a:schemeClr>
            </a:gs>
            <a:gs pos="100000">
              <a:schemeClr val="accen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S" sz="1000" kern="1200" dirty="0" smtClean="0">
              <a:effectLst/>
            </a:rPr>
            <a:t>Desarrollar investigaciones tecnológicas para que les permita el mejoramiento de la producción de la materia prima.</a:t>
          </a:r>
          <a:endParaRPr lang="es-ES" sz="1000" kern="1200" dirty="0"/>
        </a:p>
      </dsp:txBody>
      <dsp:txXfrm>
        <a:off x="2021777" y="393625"/>
        <a:ext cx="1784293" cy="444650"/>
      </dsp:txXfrm>
    </dsp:sp>
    <dsp:sp modelId="{B9F17314-ED2A-4B45-9269-D5F7AD70EF3A}">
      <dsp:nvSpPr>
        <dsp:cNvPr id="0" name=""/>
        <dsp:cNvSpPr/>
      </dsp:nvSpPr>
      <dsp:spPr>
        <a:xfrm>
          <a:off x="3992611" y="369570"/>
          <a:ext cx="1832403" cy="492760"/>
        </a:xfrm>
        <a:prstGeom prst="roundRect">
          <a:avLst/>
        </a:prstGeom>
        <a:gradFill rotWithShape="0">
          <a:gsLst>
            <a:gs pos="0">
              <a:schemeClr val="accent1">
                <a:hueOff val="0"/>
                <a:satOff val="0"/>
                <a:lumOff val="0"/>
                <a:alphaOff val="0"/>
                <a:tint val="80000"/>
                <a:satMod val="107000"/>
                <a:lumMod val="103000"/>
              </a:schemeClr>
            </a:gs>
            <a:gs pos="100000">
              <a:schemeClr val="accent1">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t>Buscar Financiamientos a corto plazo por medio de los proveedores.</a:t>
          </a:r>
        </a:p>
      </dsp:txBody>
      <dsp:txXfrm>
        <a:off x="4016666" y="393625"/>
        <a:ext cx="1784293" cy="4446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BBB48-5DD3-477C-A3F5-59D03C70C529}">
      <dsp:nvSpPr>
        <dsp:cNvPr id="0" name=""/>
        <dsp:cNvSpPr/>
      </dsp:nvSpPr>
      <dsp:spPr>
        <a:xfrm>
          <a:off x="8461935" y="1179716"/>
          <a:ext cx="2147099" cy="340608"/>
        </a:xfrm>
        <a:custGeom>
          <a:avLst/>
          <a:gdLst/>
          <a:ahLst/>
          <a:cxnLst/>
          <a:rect l="0" t="0" r="0" b="0"/>
          <a:pathLst>
            <a:path>
              <a:moveTo>
                <a:pt x="0" y="0"/>
              </a:moveTo>
              <a:lnTo>
                <a:pt x="0" y="232114"/>
              </a:lnTo>
              <a:lnTo>
                <a:pt x="2147099" y="232114"/>
              </a:lnTo>
              <a:lnTo>
                <a:pt x="2147099" y="340608"/>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371D82-7B63-4AA4-842B-8D4BC151DAAE}">
      <dsp:nvSpPr>
        <dsp:cNvPr id="0" name=""/>
        <dsp:cNvSpPr/>
      </dsp:nvSpPr>
      <dsp:spPr>
        <a:xfrm>
          <a:off x="8461935" y="1179716"/>
          <a:ext cx="715699" cy="340608"/>
        </a:xfrm>
        <a:custGeom>
          <a:avLst/>
          <a:gdLst/>
          <a:ahLst/>
          <a:cxnLst/>
          <a:rect l="0" t="0" r="0" b="0"/>
          <a:pathLst>
            <a:path>
              <a:moveTo>
                <a:pt x="0" y="0"/>
              </a:moveTo>
              <a:lnTo>
                <a:pt x="0" y="232114"/>
              </a:lnTo>
              <a:lnTo>
                <a:pt x="715699" y="232114"/>
              </a:lnTo>
              <a:lnTo>
                <a:pt x="715699" y="340608"/>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C14682-654E-42FB-8DA9-B257A4A9B69A}">
      <dsp:nvSpPr>
        <dsp:cNvPr id="0" name=""/>
        <dsp:cNvSpPr/>
      </dsp:nvSpPr>
      <dsp:spPr>
        <a:xfrm>
          <a:off x="7746236" y="1179716"/>
          <a:ext cx="715699" cy="340608"/>
        </a:xfrm>
        <a:custGeom>
          <a:avLst/>
          <a:gdLst/>
          <a:ahLst/>
          <a:cxnLst/>
          <a:rect l="0" t="0" r="0" b="0"/>
          <a:pathLst>
            <a:path>
              <a:moveTo>
                <a:pt x="715699" y="0"/>
              </a:moveTo>
              <a:lnTo>
                <a:pt x="715699" y="232114"/>
              </a:lnTo>
              <a:lnTo>
                <a:pt x="0" y="232114"/>
              </a:lnTo>
              <a:lnTo>
                <a:pt x="0" y="340608"/>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E854A9-0704-4F70-B3EF-AE32495C6CF0}">
      <dsp:nvSpPr>
        <dsp:cNvPr id="0" name=""/>
        <dsp:cNvSpPr/>
      </dsp:nvSpPr>
      <dsp:spPr>
        <a:xfrm>
          <a:off x="6314836" y="1179716"/>
          <a:ext cx="2147099" cy="340608"/>
        </a:xfrm>
        <a:custGeom>
          <a:avLst/>
          <a:gdLst/>
          <a:ahLst/>
          <a:cxnLst/>
          <a:rect l="0" t="0" r="0" b="0"/>
          <a:pathLst>
            <a:path>
              <a:moveTo>
                <a:pt x="2147099" y="0"/>
              </a:moveTo>
              <a:lnTo>
                <a:pt x="2147099" y="232114"/>
              </a:lnTo>
              <a:lnTo>
                <a:pt x="0" y="232114"/>
              </a:lnTo>
              <a:lnTo>
                <a:pt x="0" y="340608"/>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70CD5A-41D7-4D4B-8B99-20245A7634E6}">
      <dsp:nvSpPr>
        <dsp:cNvPr id="0" name=""/>
        <dsp:cNvSpPr/>
      </dsp:nvSpPr>
      <dsp:spPr>
        <a:xfrm>
          <a:off x="2736336" y="1179716"/>
          <a:ext cx="2147099" cy="340608"/>
        </a:xfrm>
        <a:custGeom>
          <a:avLst/>
          <a:gdLst/>
          <a:ahLst/>
          <a:cxnLst/>
          <a:rect l="0" t="0" r="0" b="0"/>
          <a:pathLst>
            <a:path>
              <a:moveTo>
                <a:pt x="0" y="0"/>
              </a:moveTo>
              <a:lnTo>
                <a:pt x="0" y="232114"/>
              </a:lnTo>
              <a:lnTo>
                <a:pt x="2147099" y="232114"/>
              </a:lnTo>
              <a:lnTo>
                <a:pt x="2147099" y="340608"/>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371CB3-CC6B-4501-BBA7-3848303C0111}">
      <dsp:nvSpPr>
        <dsp:cNvPr id="0" name=""/>
        <dsp:cNvSpPr/>
      </dsp:nvSpPr>
      <dsp:spPr>
        <a:xfrm>
          <a:off x="2736336" y="1179716"/>
          <a:ext cx="715699" cy="340608"/>
        </a:xfrm>
        <a:custGeom>
          <a:avLst/>
          <a:gdLst/>
          <a:ahLst/>
          <a:cxnLst/>
          <a:rect l="0" t="0" r="0" b="0"/>
          <a:pathLst>
            <a:path>
              <a:moveTo>
                <a:pt x="0" y="0"/>
              </a:moveTo>
              <a:lnTo>
                <a:pt x="0" y="232114"/>
              </a:lnTo>
              <a:lnTo>
                <a:pt x="715699" y="232114"/>
              </a:lnTo>
              <a:lnTo>
                <a:pt x="715699" y="340608"/>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C46566-412B-4BF8-9FDC-C21CD7196BB4}">
      <dsp:nvSpPr>
        <dsp:cNvPr id="0" name=""/>
        <dsp:cNvSpPr/>
      </dsp:nvSpPr>
      <dsp:spPr>
        <a:xfrm>
          <a:off x="2020636" y="1179716"/>
          <a:ext cx="715699" cy="340608"/>
        </a:xfrm>
        <a:custGeom>
          <a:avLst/>
          <a:gdLst/>
          <a:ahLst/>
          <a:cxnLst/>
          <a:rect l="0" t="0" r="0" b="0"/>
          <a:pathLst>
            <a:path>
              <a:moveTo>
                <a:pt x="715699" y="0"/>
              </a:moveTo>
              <a:lnTo>
                <a:pt x="715699" y="232114"/>
              </a:lnTo>
              <a:lnTo>
                <a:pt x="0" y="232114"/>
              </a:lnTo>
              <a:lnTo>
                <a:pt x="0" y="340608"/>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99DCCC-A6D8-4188-80CF-CED2244FAA81}">
      <dsp:nvSpPr>
        <dsp:cNvPr id="0" name=""/>
        <dsp:cNvSpPr/>
      </dsp:nvSpPr>
      <dsp:spPr>
        <a:xfrm>
          <a:off x="589237" y="1179716"/>
          <a:ext cx="2147099" cy="340608"/>
        </a:xfrm>
        <a:custGeom>
          <a:avLst/>
          <a:gdLst/>
          <a:ahLst/>
          <a:cxnLst/>
          <a:rect l="0" t="0" r="0" b="0"/>
          <a:pathLst>
            <a:path>
              <a:moveTo>
                <a:pt x="2147099" y="0"/>
              </a:moveTo>
              <a:lnTo>
                <a:pt x="2147099" y="232114"/>
              </a:lnTo>
              <a:lnTo>
                <a:pt x="0" y="232114"/>
              </a:lnTo>
              <a:lnTo>
                <a:pt x="0" y="340608"/>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70E2DE-EE51-4544-8AD6-CCCE6E427D03}">
      <dsp:nvSpPr>
        <dsp:cNvPr id="0" name=""/>
        <dsp:cNvSpPr/>
      </dsp:nvSpPr>
      <dsp:spPr>
        <a:xfrm>
          <a:off x="2150764" y="436039"/>
          <a:ext cx="1171145" cy="743677"/>
        </a:xfrm>
        <a:prstGeom prst="roundRect">
          <a:avLst>
            <a:gd name="adj" fmla="val 10000"/>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C7D1CEA-2E80-468F-ACF7-0EF6F8BFFCAB}">
      <dsp:nvSpPr>
        <dsp:cNvPr id="0" name=""/>
        <dsp:cNvSpPr/>
      </dsp:nvSpPr>
      <dsp:spPr>
        <a:xfrm>
          <a:off x="2280891" y="559660"/>
          <a:ext cx="1171145" cy="74367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Políticas</a:t>
          </a:r>
          <a:r>
            <a:rPr lang="es-ES" sz="1200" kern="1200" dirty="0" smtClean="0"/>
            <a:t> </a:t>
          </a:r>
          <a:endParaRPr lang="es-ES" sz="1200" kern="1200" dirty="0"/>
        </a:p>
      </dsp:txBody>
      <dsp:txXfrm>
        <a:off x="2302673" y="581442"/>
        <a:ext cx="1127581" cy="700113"/>
      </dsp:txXfrm>
    </dsp:sp>
    <dsp:sp modelId="{5BA57BBE-EAD4-44FB-8DEB-EBA2BBDD5D31}">
      <dsp:nvSpPr>
        <dsp:cNvPr id="0" name=""/>
        <dsp:cNvSpPr/>
      </dsp:nvSpPr>
      <dsp:spPr>
        <a:xfrm>
          <a:off x="3664" y="1520324"/>
          <a:ext cx="1171145" cy="743677"/>
        </a:xfrm>
        <a:prstGeom prst="roundRect">
          <a:avLst>
            <a:gd name="adj" fmla="val 10000"/>
          </a:avLst>
        </a:prstGeom>
        <a:gradFill rotWithShape="0">
          <a:gsLst>
            <a:gs pos="0">
              <a:schemeClr val="accent4">
                <a:hueOff val="0"/>
                <a:satOff val="0"/>
                <a:lumOff val="0"/>
                <a:alphaOff val="0"/>
                <a:tint val="80000"/>
                <a:satMod val="107000"/>
                <a:lumMod val="103000"/>
              </a:schemeClr>
            </a:gs>
            <a:gs pos="100000">
              <a:schemeClr val="accent4">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6781C37-AD11-439E-A761-09D8B94FC435}">
      <dsp:nvSpPr>
        <dsp:cNvPr id="0" name=""/>
        <dsp:cNvSpPr/>
      </dsp:nvSpPr>
      <dsp:spPr>
        <a:xfrm>
          <a:off x="133791" y="1643945"/>
          <a:ext cx="1171145" cy="743677"/>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Realizar proformas .</a:t>
          </a:r>
          <a:endParaRPr lang="es-ES" sz="1200" kern="1200" dirty="0"/>
        </a:p>
      </dsp:txBody>
      <dsp:txXfrm>
        <a:off x="155573" y="1665727"/>
        <a:ext cx="1127581" cy="700113"/>
      </dsp:txXfrm>
    </dsp:sp>
    <dsp:sp modelId="{2ED421BB-AFB7-4489-81CE-50069D765391}">
      <dsp:nvSpPr>
        <dsp:cNvPr id="0" name=""/>
        <dsp:cNvSpPr/>
      </dsp:nvSpPr>
      <dsp:spPr>
        <a:xfrm>
          <a:off x="1435064" y="1520324"/>
          <a:ext cx="1171145" cy="743677"/>
        </a:xfrm>
        <a:prstGeom prst="roundRect">
          <a:avLst>
            <a:gd name="adj" fmla="val 10000"/>
          </a:avLst>
        </a:prstGeom>
        <a:gradFill rotWithShape="0">
          <a:gsLst>
            <a:gs pos="0">
              <a:schemeClr val="accent4">
                <a:hueOff val="0"/>
                <a:satOff val="0"/>
                <a:lumOff val="0"/>
                <a:alphaOff val="0"/>
                <a:tint val="80000"/>
                <a:satMod val="107000"/>
                <a:lumMod val="103000"/>
              </a:schemeClr>
            </a:gs>
            <a:gs pos="100000">
              <a:schemeClr val="accent4">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6CDA00D-DBA9-4223-B1E8-B16C70A1E01E}">
      <dsp:nvSpPr>
        <dsp:cNvPr id="0" name=""/>
        <dsp:cNvSpPr/>
      </dsp:nvSpPr>
      <dsp:spPr>
        <a:xfrm>
          <a:off x="1565191" y="1643945"/>
          <a:ext cx="1171145" cy="743677"/>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Ofertas de nichos de mercado multinacionales.</a:t>
          </a:r>
          <a:endParaRPr lang="es-ES" sz="1200" kern="1200" dirty="0"/>
        </a:p>
      </dsp:txBody>
      <dsp:txXfrm>
        <a:off x="1586973" y="1665727"/>
        <a:ext cx="1127581" cy="700113"/>
      </dsp:txXfrm>
    </dsp:sp>
    <dsp:sp modelId="{3A550223-B03C-4B2B-9673-35D1A1D360D3}">
      <dsp:nvSpPr>
        <dsp:cNvPr id="0" name=""/>
        <dsp:cNvSpPr/>
      </dsp:nvSpPr>
      <dsp:spPr>
        <a:xfrm>
          <a:off x="2866464" y="1520324"/>
          <a:ext cx="1171145" cy="743677"/>
        </a:xfrm>
        <a:prstGeom prst="roundRect">
          <a:avLst>
            <a:gd name="adj" fmla="val 10000"/>
          </a:avLst>
        </a:prstGeom>
        <a:gradFill rotWithShape="0">
          <a:gsLst>
            <a:gs pos="0">
              <a:schemeClr val="accent4">
                <a:hueOff val="0"/>
                <a:satOff val="0"/>
                <a:lumOff val="0"/>
                <a:alphaOff val="0"/>
                <a:tint val="80000"/>
                <a:satMod val="107000"/>
                <a:lumMod val="103000"/>
              </a:schemeClr>
            </a:gs>
            <a:gs pos="100000">
              <a:schemeClr val="accent4">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422428E-F6E6-4C0D-8104-15A94D34D900}">
      <dsp:nvSpPr>
        <dsp:cNvPr id="0" name=""/>
        <dsp:cNvSpPr/>
      </dsp:nvSpPr>
      <dsp:spPr>
        <a:xfrm>
          <a:off x="2996591" y="1643945"/>
          <a:ext cx="1171145" cy="743677"/>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Convenios de unificación  con las empresas cercanas.</a:t>
          </a:r>
          <a:endParaRPr lang="es-ES" sz="1200" kern="1200" dirty="0"/>
        </a:p>
      </dsp:txBody>
      <dsp:txXfrm>
        <a:off x="3018373" y="1665727"/>
        <a:ext cx="1127581" cy="700113"/>
      </dsp:txXfrm>
    </dsp:sp>
    <dsp:sp modelId="{CD0A3220-EAF4-401F-896E-B7E94788DEFB}">
      <dsp:nvSpPr>
        <dsp:cNvPr id="0" name=""/>
        <dsp:cNvSpPr/>
      </dsp:nvSpPr>
      <dsp:spPr>
        <a:xfrm>
          <a:off x="4297863" y="1520324"/>
          <a:ext cx="1171145" cy="743677"/>
        </a:xfrm>
        <a:prstGeom prst="roundRect">
          <a:avLst>
            <a:gd name="adj" fmla="val 10000"/>
          </a:avLst>
        </a:prstGeom>
        <a:gradFill rotWithShape="0">
          <a:gsLst>
            <a:gs pos="0">
              <a:schemeClr val="accent4">
                <a:hueOff val="0"/>
                <a:satOff val="0"/>
                <a:lumOff val="0"/>
                <a:alphaOff val="0"/>
                <a:tint val="80000"/>
                <a:satMod val="107000"/>
                <a:lumMod val="103000"/>
              </a:schemeClr>
            </a:gs>
            <a:gs pos="100000">
              <a:schemeClr val="accent4">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EAEA908-B45F-4550-8B39-545057743C99}">
      <dsp:nvSpPr>
        <dsp:cNvPr id="0" name=""/>
        <dsp:cNvSpPr/>
      </dsp:nvSpPr>
      <dsp:spPr>
        <a:xfrm>
          <a:off x="4427991" y="1643945"/>
          <a:ext cx="1171145" cy="743677"/>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Mejora la utilidad de sector.</a:t>
          </a:r>
          <a:endParaRPr lang="es-ES" sz="1100" kern="1200" dirty="0"/>
        </a:p>
      </dsp:txBody>
      <dsp:txXfrm>
        <a:off x="4449773" y="1665727"/>
        <a:ext cx="1127581" cy="700113"/>
      </dsp:txXfrm>
    </dsp:sp>
    <dsp:sp modelId="{5BB9AB1F-CF84-4494-BEE5-A83980FFA583}">
      <dsp:nvSpPr>
        <dsp:cNvPr id="0" name=""/>
        <dsp:cNvSpPr/>
      </dsp:nvSpPr>
      <dsp:spPr>
        <a:xfrm>
          <a:off x="7876363" y="436039"/>
          <a:ext cx="1171145" cy="743677"/>
        </a:xfrm>
        <a:prstGeom prst="roundRect">
          <a:avLst>
            <a:gd name="adj" fmla="val 10000"/>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FD3D5D8-1C81-402D-A801-E078E660AC84}">
      <dsp:nvSpPr>
        <dsp:cNvPr id="0" name=""/>
        <dsp:cNvSpPr/>
      </dsp:nvSpPr>
      <dsp:spPr>
        <a:xfrm>
          <a:off x="8006490" y="559660"/>
          <a:ext cx="1171145" cy="74367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Acciones</a:t>
          </a:r>
          <a:endParaRPr lang="es-ES" sz="1400" kern="1200" dirty="0"/>
        </a:p>
      </dsp:txBody>
      <dsp:txXfrm>
        <a:off x="8028272" y="581442"/>
        <a:ext cx="1127581" cy="700113"/>
      </dsp:txXfrm>
    </dsp:sp>
    <dsp:sp modelId="{52102A04-BE7C-4AE9-8EB7-10CA186AAD9A}">
      <dsp:nvSpPr>
        <dsp:cNvPr id="0" name=""/>
        <dsp:cNvSpPr/>
      </dsp:nvSpPr>
      <dsp:spPr>
        <a:xfrm>
          <a:off x="5729263" y="1520324"/>
          <a:ext cx="1171145" cy="743677"/>
        </a:xfrm>
        <a:prstGeom prst="roundRect">
          <a:avLst>
            <a:gd name="adj" fmla="val 10000"/>
          </a:avLst>
        </a:prstGeom>
        <a:gradFill rotWithShape="0">
          <a:gsLst>
            <a:gs pos="0">
              <a:schemeClr val="accent4">
                <a:hueOff val="0"/>
                <a:satOff val="0"/>
                <a:lumOff val="0"/>
                <a:alphaOff val="0"/>
                <a:tint val="80000"/>
                <a:satMod val="107000"/>
                <a:lumMod val="103000"/>
              </a:schemeClr>
            </a:gs>
            <a:gs pos="100000">
              <a:schemeClr val="accent4">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9A4ED4A-E807-49A7-8174-952ED5A77560}">
      <dsp:nvSpPr>
        <dsp:cNvPr id="0" name=""/>
        <dsp:cNvSpPr/>
      </dsp:nvSpPr>
      <dsp:spPr>
        <a:xfrm>
          <a:off x="5859390" y="1643945"/>
          <a:ext cx="1171145" cy="743677"/>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Realizar convenios con corporaciones internacionales.</a:t>
          </a:r>
          <a:endParaRPr lang="es-ES" sz="1200" kern="1200" dirty="0"/>
        </a:p>
      </dsp:txBody>
      <dsp:txXfrm>
        <a:off x="5881172" y="1665727"/>
        <a:ext cx="1127581" cy="700113"/>
      </dsp:txXfrm>
    </dsp:sp>
    <dsp:sp modelId="{06DBFD9C-B7DE-47FC-B478-460D9AB9E819}">
      <dsp:nvSpPr>
        <dsp:cNvPr id="0" name=""/>
        <dsp:cNvSpPr/>
      </dsp:nvSpPr>
      <dsp:spPr>
        <a:xfrm>
          <a:off x="7160663" y="1520324"/>
          <a:ext cx="1171145" cy="887593"/>
        </a:xfrm>
        <a:prstGeom prst="roundRect">
          <a:avLst>
            <a:gd name="adj" fmla="val 10000"/>
          </a:avLst>
        </a:prstGeom>
        <a:gradFill rotWithShape="0">
          <a:gsLst>
            <a:gs pos="0">
              <a:schemeClr val="accent4">
                <a:hueOff val="0"/>
                <a:satOff val="0"/>
                <a:lumOff val="0"/>
                <a:alphaOff val="0"/>
                <a:tint val="80000"/>
                <a:satMod val="107000"/>
                <a:lumMod val="103000"/>
              </a:schemeClr>
            </a:gs>
            <a:gs pos="100000">
              <a:schemeClr val="accent4">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F685D1A-FC03-49A7-A36B-DA8891A46A76}">
      <dsp:nvSpPr>
        <dsp:cNvPr id="0" name=""/>
        <dsp:cNvSpPr/>
      </dsp:nvSpPr>
      <dsp:spPr>
        <a:xfrm>
          <a:off x="7290790" y="1643945"/>
          <a:ext cx="1171145" cy="88759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Acceder a la calificación de RSPO.</a:t>
          </a:r>
          <a:endParaRPr lang="es-ES" sz="1200" kern="1200" dirty="0"/>
        </a:p>
      </dsp:txBody>
      <dsp:txXfrm>
        <a:off x="7316787" y="1669942"/>
        <a:ext cx="1119151" cy="835599"/>
      </dsp:txXfrm>
    </dsp:sp>
    <dsp:sp modelId="{3D747044-9244-4A26-A3D9-4835965049E6}">
      <dsp:nvSpPr>
        <dsp:cNvPr id="0" name=""/>
        <dsp:cNvSpPr/>
      </dsp:nvSpPr>
      <dsp:spPr>
        <a:xfrm>
          <a:off x="8592063" y="1520324"/>
          <a:ext cx="1171145" cy="1158515"/>
        </a:xfrm>
        <a:prstGeom prst="roundRect">
          <a:avLst>
            <a:gd name="adj" fmla="val 10000"/>
          </a:avLst>
        </a:prstGeom>
        <a:gradFill rotWithShape="0">
          <a:gsLst>
            <a:gs pos="0">
              <a:schemeClr val="accent4">
                <a:hueOff val="0"/>
                <a:satOff val="0"/>
                <a:lumOff val="0"/>
                <a:alphaOff val="0"/>
                <a:tint val="80000"/>
                <a:satMod val="107000"/>
                <a:lumMod val="103000"/>
              </a:schemeClr>
            </a:gs>
            <a:gs pos="100000">
              <a:schemeClr val="accent4">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FA57ACC-C6B2-4F4A-A791-F825A7DED398}">
      <dsp:nvSpPr>
        <dsp:cNvPr id="0" name=""/>
        <dsp:cNvSpPr/>
      </dsp:nvSpPr>
      <dsp:spPr>
        <a:xfrm>
          <a:off x="8722190" y="1643945"/>
          <a:ext cx="1171145" cy="1158515"/>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s-ES" sz="1200" kern="1200" dirty="0" smtClean="0"/>
            <a:t>Realizar un avaluó de la situación económica de los Palmicultores..</a:t>
          </a:r>
          <a:endParaRPr lang="es-ES" sz="1200" kern="1200" dirty="0"/>
        </a:p>
      </dsp:txBody>
      <dsp:txXfrm>
        <a:off x="8756122" y="1677877"/>
        <a:ext cx="1103281" cy="1090651"/>
      </dsp:txXfrm>
    </dsp:sp>
    <dsp:sp modelId="{2624E365-7EDE-42C2-9A90-DB6236B01943}">
      <dsp:nvSpPr>
        <dsp:cNvPr id="0" name=""/>
        <dsp:cNvSpPr/>
      </dsp:nvSpPr>
      <dsp:spPr>
        <a:xfrm>
          <a:off x="10023462" y="1520324"/>
          <a:ext cx="1171145" cy="743677"/>
        </a:xfrm>
        <a:prstGeom prst="roundRect">
          <a:avLst>
            <a:gd name="adj" fmla="val 10000"/>
          </a:avLst>
        </a:prstGeom>
        <a:gradFill rotWithShape="0">
          <a:gsLst>
            <a:gs pos="0">
              <a:schemeClr val="accent4">
                <a:hueOff val="0"/>
                <a:satOff val="0"/>
                <a:lumOff val="0"/>
                <a:alphaOff val="0"/>
                <a:tint val="80000"/>
                <a:satMod val="107000"/>
                <a:lumMod val="103000"/>
              </a:schemeClr>
            </a:gs>
            <a:gs pos="100000">
              <a:schemeClr val="accent4">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7A4790E-BD29-4C8D-AB6E-ED90D9B3DBED}">
      <dsp:nvSpPr>
        <dsp:cNvPr id="0" name=""/>
        <dsp:cNvSpPr/>
      </dsp:nvSpPr>
      <dsp:spPr>
        <a:xfrm>
          <a:off x="10153590" y="1643945"/>
          <a:ext cx="1171145" cy="743677"/>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smtClean="0"/>
            <a:t>Ventas directas entre el sector extractor y consumidor.</a:t>
          </a:r>
          <a:endParaRPr lang="es-ES" sz="1100" kern="1200" dirty="0"/>
        </a:p>
      </dsp:txBody>
      <dsp:txXfrm>
        <a:off x="10175372" y="1665727"/>
        <a:ext cx="1127581" cy="7001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46124"/>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46124"/>
          </a:xfrm>
          <a:prstGeom prst="rect">
            <a:avLst/>
          </a:prstGeom>
        </p:spPr>
        <p:txBody>
          <a:bodyPr vert="horz" lIns="91440" tIns="45720" rIns="91440" bIns="45720" rtlCol="0"/>
          <a:lstStyle>
            <a:lvl1pPr algn="r">
              <a:defRPr sz="1200"/>
            </a:lvl1pPr>
          </a:lstStyle>
          <a:p>
            <a:fld id="{AAE5B32E-1335-41DF-9D50-6D1A05130FEF}" type="datetimeFigureOut">
              <a:rPr lang="es-EC" smtClean="0"/>
              <a:t>12/7/2018</a:t>
            </a:fld>
            <a:endParaRPr lang="es-EC"/>
          </a:p>
        </p:txBody>
      </p:sp>
      <p:sp>
        <p:nvSpPr>
          <p:cNvPr id="4" name="Marcador de imagen de diapositiva 3"/>
          <p:cNvSpPr>
            <a:spLocks noGrp="1" noRot="1" noChangeAspect="1"/>
          </p:cNvSpPr>
          <p:nvPr>
            <p:ph type="sldImg" idx="2"/>
          </p:nvPr>
        </p:nvSpPr>
        <p:spPr>
          <a:xfrm>
            <a:off x="762000" y="1111250"/>
            <a:ext cx="5334000" cy="3000375"/>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279077"/>
            <a:ext cx="5486400" cy="3501063"/>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445466"/>
            <a:ext cx="2971800" cy="446123"/>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445466"/>
            <a:ext cx="2971800" cy="446123"/>
          </a:xfrm>
          <a:prstGeom prst="rect">
            <a:avLst/>
          </a:prstGeom>
        </p:spPr>
        <p:txBody>
          <a:bodyPr vert="horz" lIns="91440" tIns="45720" rIns="91440" bIns="45720" rtlCol="0" anchor="b"/>
          <a:lstStyle>
            <a:lvl1pPr algn="r">
              <a:defRPr sz="1200"/>
            </a:lvl1pPr>
          </a:lstStyle>
          <a:p>
            <a:fld id="{2C83569C-4F25-478C-B306-C3CD3102C311}" type="slidenum">
              <a:rPr lang="es-EC" smtClean="0"/>
              <a:t>‹Nº›</a:t>
            </a:fld>
            <a:endParaRPr lang="es-EC"/>
          </a:p>
        </p:txBody>
      </p:sp>
    </p:spTree>
    <p:extLst>
      <p:ext uri="{BB962C8B-B14F-4D97-AF65-F5344CB8AC3E}">
        <p14:creationId xmlns:p14="http://schemas.microsoft.com/office/powerpoint/2010/main" val="2143961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dirty="0"/>
          </a:p>
        </p:txBody>
      </p:sp>
      <p:sp>
        <p:nvSpPr>
          <p:cNvPr id="5" name="4 Marcador de pie de página"/>
          <p:cNvSpPr>
            <a:spLocks noGrp="1"/>
          </p:cNvSpPr>
          <p:nvPr>
            <p:ph type="ftr" sz="quarter" idx="11"/>
          </p:nvPr>
        </p:nvSpPr>
        <p:spPr/>
        <p:txBody>
          <a:bodyPr/>
          <a:lstStyle/>
          <a:p>
            <a:r>
              <a:rPr lang="es-ES" dirty="0"/>
              <a:t>CÓDIGO: SGC.DI.269       VERSIÓN: 1.0        DICIEMBRE 13 2011</a:t>
            </a:r>
          </a:p>
        </p:txBody>
      </p:sp>
    </p:spTree>
    <p:extLst>
      <p:ext uri="{BB962C8B-B14F-4D97-AF65-F5344CB8AC3E}">
        <p14:creationId xmlns:p14="http://schemas.microsoft.com/office/powerpoint/2010/main" val="1807206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p:cNvSpPr>
            <a:spLocks noGrp="1"/>
          </p:cNvSpPr>
          <p:nvPr>
            <p:ph type="dt" sz="half" idx="10"/>
          </p:nvPr>
        </p:nvSpPr>
        <p:spPr/>
        <p:txBody>
          <a:bodyPr/>
          <a:lstStyle/>
          <a:p>
            <a:fld id="{F73CCBC8-34ED-4D3B-A16E-6F52BB34698F}" type="datetimeFigureOut">
              <a:rPr lang="es-EC" smtClean="0"/>
              <a:t>12/7/2018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FD4CA23-CF99-4036-B16B-7CC8A4D4D2F2}" type="slidenum">
              <a:rPr lang="es-EC" smtClean="0"/>
              <a:t>‹Nº›</a:t>
            </a:fld>
            <a:endParaRPr lang="es-EC"/>
          </a:p>
        </p:txBody>
      </p:sp>
    </p:spTree>
    <p:extLst>
      <p:ext uri="{BB962C8B-B14F-4D97-AF65-F5344CB8AC3E}">
        <p14:creationId xmlns:p14="http://schemas.microsoft.com/office/powerpoint/2010/main" val="541246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F73CCBC8-34ED-4D3B-A16E-6F52BB34698F}" type="datetimeFigureOut">
              <a:rPr lang="es-EC" smtClean="0"/>
              <a:t>12/7/2018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FD4CA23-CF99-4036-B16B-7CC8A4D4D2F2}" type="slidenum">
              <a:rPr lang="es-EC" smtClean="0"/>
              <a:t>‹Nº›</a:t>
            </a:fld>
            <a:endParaRPr lang="es-EC"/>
          </a:p>
        </p:txBody>
      </p:sp>
    </p:spTree>
    <p:extLst>
      <p:ext uri="{BB962C8B-B14F-4D97-AF65-F5344CB8AC3E}">
        <p14:creationId xmlns:p14="http://schemas.microsoft.com/office/powerpoint/2010/main" val="2149589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F73CCBC8-34ED-4D3B-A16E-6F52BB34698F}" type="datetimeFigureOut">
              <a:rPr lang="es-EC" smtClean="0"/>
              <a:t>12/7/2018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FD4CA23-CF99-4036-B16B-7CC8A4D4D2F2}" type="slidenum">
              <a:rPr lang="es-EC" smtClean="0"/>
              <a:t>‹Nº›</a:t>
            </a:fld>
            <a:endParaRPr lang="es-EC"/>
          </a:p>
        </p:txBody>
      </p:sp>
    </p:spTree>
    <p:extLst>
      <p:ext uri="{BB962C8B-B14F-4D97-AF65-F5344CB8AC3E}">
        <p14:creationId xmlns:p14="http://schemas.microsoft.com/office/powerpoint/2010/main" val="279144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122"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716000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2146"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mn-cs"/>
            </a:endParaRPr>
          </a:p>
        </p:txBody>
      </p:sp>
      <p:pic>
        <p:nvPicPr>
          <p:cNvPr id="8" name="12 Imagen" descr="pie de pagina espe.jpg"/>
          <p:cNvPicPr>
            <a:picLocks noChangeAspect="1"/>
          </p:cNvPicPr>
          <p:nvPr userDrawn="1"/>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a:solidFill>
                  <a:srgbClr val="000000"/>
                </a:solidFill>
              </a:rPr>
              <a:t>FECHA ÚLTIMA REVISIÓN: </a:t>
            </a:r>
            <a:r>
              <a:rPr lang="es-EC">
                <a:solidFill>
                  <a:srgbClr val="000000"/>
                </a:solidFill>
              </a:rPr>
              <a:t>09/10/13</a:t>
            </a:r>
            <a:endParaRPr lang="es-EC" dirty="0">
              <a:solidFill>
                <a:srgbClr val="000000"/>
              </a:solidFill>
            </a:endParaRP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solidFill>
                  <a:srgbClr val="000000"/>
                </a:solidFill>
              </a:rPr>
              <a:t>CÓDIGO: </a:t>
            </a:r>
            <a:r>
              <a:rPr lang="es-EC">
                <a:solidFill>
                  <a:srgbClr val="000000"/>
                </a:solidFill>
              </a:rPr>
              <a:t>SGC.DI.260</a:t>
            </a:r>
            <a:endParaRPr lang="es-EC" dirty="0">
              <a:solidFill>
                <a:srgbClr val="000000"/>
              </a:solidFill>
            </a:endParaRPr>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a:solidFill>
                  <a:srgbClr val="000000"/>
                </a:solidFill>
              </a:rPr>
              <a:t>VERSIÓN: </a:t>
            </a:r>
            <a:r>
              <a:rPr lang="es-EC">
                <a:solidFill>
                  <a:srgbClr val="000000"/>
                </a:solidFill>
              </a:rPr>
              <a:t>1.1</a:t>
            </a:r>
            <a:endParaRPr lang="es-EC" dirty="0">
              <a:solidFill>
                <a:srgbClr val="000000"/>
              </a:solidFill>
            </a:endParaRP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3484400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3497171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685896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386904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794664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2062730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54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F73CCBC8-34ED-4D3B-A16E-6F52BB34698F}" type="datetimeFigureOut">
              <a:rPr lang="es-EC" smtClean="0"/>
              <a:t>12/7/2018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FD4CA23-CF99-4036-B16B-7CC8A4D4D2F2}" type="slidenum">
              <a:rPr lang="es-EC" smtClean="0"/>
              <a:t>‹Nº›</a:t>
            </a:fld>
            <a:endParaRPr lang="es-EC"/>
          </a:p>
        </p:txBody>
      </p:sp>
    </p:spTree>
    <p:extLst>
      <p:ext uri="{BB962C8B-B14F-4D97-AF65-F5344CB8AC3E}">
        <p14:creationId xmlns:p14="http://schemas.microsoft.com/office/powerpoint/2010/main" val="2117275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304427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573794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785240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159166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a:solidFill>
                  <a:srgbClr val="000000"/>
                </a:solidFill>
              </a:rPr>
              <a:t>FECHA ÚLTIMA REVISIÓN: 13/12/11</a:t>
            </a:r>
            <a:endParaRPr lang="es-EC" dirty="0">
              <a:solidFill>
                <a:srgbClr val="000000"/>
              </a:solidFill>
            </a:endParaRPr>
          </a:p>
        </p:txBody>
      </p:sp>
      <p:sp>
        <p:nvSpPr>
          <p:cNvPr id="3" name="2 Marcador de número de diapositiva"/>
          <p:cNvSpPr>
            <a:spLocks noGrp="1"/>
          </p:cNvSpPr>
          <p:nvPr>
            <p:ph type="sldNum" sz="quarter" idx="11"/>
          </p:nvPr>
        </p:nvSpPr>
        <p:spPr/>
        <p:txBody>
          <a:bodyPr/>
          <a:lstStyle/>
          <a:p>
            <a:r>
              <a:rPr lang="es-EC" b="1">
                <a:solidFill>
                  <a:srgbClr val="000000"/>
                </a:solidFill>
              </a:rPr>
              <a:t>VERSIÓN: </a:t>
            </a:r>
            <a:r>
              <a:rPr lang="es-EC">
                <a:solidFill>
                  <a:srgbClr val="000000"/>
                </a:solidFill>
              </a:rPr>
              <a:t>1.0</a:t>
            </a:r>
            <a:endParaRPr lang="es-EC" dirty="0">
              <a:solidFill>
                <a:srgbClr val="000000"/>
              </a:solidFill>
            </a:endParaRPr>
          </a:p>
        </p:txBody>
      </p:sp>
      <p:sp>
        <p:nvSpPr>
          <p:cNvPr id="4" name="3 Marcador de pie de página"/>
          <p:cNvSpPr>
            <a:spLocks noGrp="1"/>
          </p:cNvSpPr>
          <p:nvPr>
            <p:ph type="ftr" sz="quarter" idx="12"/>
          </p:nvPr>
        </p:nvSpPr>
        <p:spPr/>
        <p:txBody>
          <a:bodyPr/>
          <a:lstStyle/>
          <a:p>
            <a:r>
              <a:rPr lang="es-EC" b="1">
                <a:solidFill>
                  <a:srgbClr val="000000"/>
                </a:solidFill>
              </a:rPr>
              <a:t>CÓDIGO: </a:t>
            </a:r>
            <a:r>
              <a:rPr lang="es-EC">
                <a:solidFill>
                  <a:srgbClr val="000000"/>
                </a:solidFill>
              </a:rPr>
              <a:t>SGC.DI.260</a:t>
            </a:r>
            <a:endParaRPr lang="es-EC" dirty="0">
              <a:solidFill>
                <a:srgbClr val="000000"/>
              </a:solidFill>
            </a:endParaRPr>
          </a:p>
        </p:txBody>
      </p:sp>
    </p:spTree>
    <p:extLst>
      <p:ext uri="{BB962C8B-B14F-4D97-AF65-F5344CB8AC3E}">
        <p14:creationId xmlns:p14="http://schemas.microsoft.com/office/powerpoint/2010/main" val="607825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3476870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r>
              <a:rPr lang="es-EC" b="1">
                <a:solidFill>
                  <a:srgbClr val="000000"/>
                </a:solidFill>
              </a:rPr>
              <a:t>FECHA ÚLTIMA REVISIÓN: </a:t>
            </a:r>
            <a:r>
              <a:rPr lang="es-EC">
                <a:solidFill>
                  <a:srgbClr val="000000"/>
                </a:solidFill>
              </a:rPr>
              <a:t>09/10/13</a:t>
            </a:r>
            <a:endParaRPr lang="es-EC" dirty="0">
              <a:solidFill>
                <a:srgbClr val="000000"/>
              </a:solidFill>
            </a:endParaRPr>
          </a:p>
        </p:txBody>
      </p:sp>
      <p:sp>
        <p:nvSpPr>
          <p:cNvPr id="8" name="Footer Placeholder 7"/>
          <p:cNvSpPr>
            <a:spLocks noGrp="1"/>
          </p:cNvSpPr>
          <p:nvPr>
            <p:ph type="ftr" sz="quarter" idx="11"/>
          </p:nvPr>
        </p:nvSpPr>
        <p:spPr/>
        <p:txBody>
          <a:bodyPr/>
          <a:lstStyle/>
          <a:p>
            <a:r>
              <a:rPr lang="es-EC" b="1">
                <a:solidFill>
                  <a:srgbClr val="000000"/>
                </a:solidFill>
              </a:rPr>
              <a:t>CÓDIGO: </a:t>
            </a:r>
            <a:r>
              <a:rPr lang="es-EC">
                <a:solidFill>
                  <a:srgbClr val="000000"/>
                </a:solidFill>
              </a:rPr>
              <a:t>SGC.DI.260</a:t>
            </a:r>
            <a:endParaRPr lang="es-EC" dirty="0">
              <a:solidFill>
                <a:srgbClr val="000000"/>
              </a:solidFill>
            </a:endParaRPr>
          </a:p>
        </p:txBody>
      </p:sp>
      <p:sp>
        <p:nvSpPr>
          <p:cNvPr id="9" name="Slide Number Placeholder 8"/>
          <p:cNvSpPr>
            <a:spLocks noGrp="1"/>
          </p:cNvSpPr>
          <p:nvPr>
            <p:ph type="sldNum" sz="quarter" idx="12"/>
          </p:nvPr>
        </p:nvSpPr>
        <p:spPr/>
        <p:txBody>
          <a:bodyPr/>
          <a:lstStyle/>
          <a:p>
            <a:r>
              <a:rPr lang="es-EC" b="1">
                <a:solidFill>
                  <a:srgbClr val="000000"/>
                </a:solidFill>
              </a:rPr>
              <a:t>VERSIÓN: </a:t>
            </a:r>
            <a:r>
              <a:rPr lang="es-EC">
                <a:solidFill>
                  <a:srgbClr val="000000"/>
                </a:solidFill>
              </a:rPr>
              <a:t>1.1</a:t>
            </a:r>
            <a:endParaRPr lang="es-EC" dirty="0">
              <a:solidFill>
                <a:srgbClr val="000000"/>
              </a:solidFill>
            </a:endParaRPr>
          </a:p>
        </p:txBody>
      </p:sp>
    </p:spTree>
    <p:extLst>
      <p:ext uri="{BB962C8B-B14F-4D97-AF65-F5344CB8AC3E}">
        <p14:creationId xmlns:p14="http://schemas.microsoft.com/office/powerpoint/2010/main" val="1950949808"/>
      </p:ext>
    </p:extLst>
  </p:cSld>
  <p:clrMapOvr>
    <a:overrideClrMapping bg1="dk1" tx1="lt1" bg2="dk2" tx2="lt2" accent1="accent1" accent2="accent2" accent3="accent3" accent4="accent4" accent5="accent5" accent6="accent6" hlink="hlink" folHlink="folHlink"/>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s-EC" b="1">
                <a:solidFill>
                  <a:srgbClr val="000000"/>
                </a:solidFill>
              </a:rPr>
              <a:t>FECHA ÚLTIMA REVISIÓN: </a:t>
            </a:r>
            <a:r>
              <a:rPr lang="es-EC">
                <a:solidFill>
                  <a:srgbClr val="000000"/>
                </a:solidFill>
              </a:rPr>
              <a:t>09/10/13</a:t>
            </a:r>
            <a:endParaRPr lang="es-EC" dirty="0">
              <a:solidFill>
                <a:srgbClr val="000000"/>
              </a:solidFill>
            </a:endParaRPr>
          </a:p>
        </p:txBody>
      </p:sp>
      <p:sp>
        <p:nvSpPr>
          <p:cNvPr id="8" name="Footer Placeholder 7"/>
          <p:cNvSpPr>
            <a:spLocks noGrp="1"/>
          </p:cNvSpPr>
          <p:nvPr>
            <p:ph type="ftr" sz="quarter" idx="11"/>
          </p:nvPr>
        </p:nvSpPr>
        <p:spPr/>
        <p:txBody>
          <a:bodyPr/>
          <a:lstStyle/>
          <a:p>
            <a:r>
              <a:rPr lang="es-EC" b="1">
                <a:solidFill>
                  <a:srgbClr val="000000"/>
                </a:solidFill>
              </a:rPr>
              <a:t>CÓDIGO: </a:t>
            </a:r>
            <a:r>
              <a:rPr lang="es-EC">
                <a:solidFill>
                  <a:srgbClr val="000000"/>
                </a:solidFill>
              </a:rPr>
              <a:t>SGC.DI.260</a:t>
            </a:r>
            <a:endParaRPr lang="es-EC" dirty="0">
              <a:solidFill>
                <a:srgbClr val="000000"/>
              </a:solidFill>
            </a:endParaRPr>
          </a:p>
        </p:txBody>
      </p:sp>
      <p:sp>
        <p:nvSpPr>
          <p:cNvPr id="9" name="Slide Number Placeholder 8"/>
          <p:cNvSpPr>
            <a:spLocks noGrp="1"/>
          </p:cNvSpPr>
          <p:nvPr>
            <p:ph type="sldNum" sz="quarter" idx="12"/>
          </p:nvPr>
        </p:nvSpPr>
        <p:spPr/>
        <p:txBody>
          <a:bodyPr/>
          <a:lstStyle/>
          <a:p>
            <a:r>
              <a:rPr lang="es-EC" b="1">
                <a:solidFill>
                  <a:srgbClr val="000000"/>
                </a:solidFill>
              </a:rPr>
              <a:t>VERSIÓN: </a:t>
            </a:r>
            <a:r>
              <a:rPr lang="es-EC">
                <a:solidFill>
                  <a:srgbClr val="000000"/>
                </a:solidFill>
              </a:rPr>
              <a:t>1.1</a:t>
            </a:r>
            <a:endParaRPr lang="es-EC" dirty="0">
              <a:solidFill>
                <a:srgbClr val="000000"/>
              </a:solidFill>
            </a:endParaRPr>
          </a:p>
        </p:txBody>
      </p:sp>
    </p:spTree>
    <p:extLst>
      <p:ext uri="{BB962C8B-B14F-4D97-AF65-F5344CB8AC3E}">
        <p14:creationId xmlns:p14="http://schemas.microsoft.com/office/powerpoint/2010/main" val="1987891933"/>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r>
              <a:rPr lang="es-EC" b="1">
                <a:solidFill>
                  <a:srgbClr val="000000"/>
                </a:solidFill>
              </a:rPr>
              <a:t>FECHA ÚLTIMA REVISIÓN: </a:t>
            </a:r>
            <a:r>
              <a:rPr lang="es-EC">
                <a:solidFill>
                  <a:srgbClr val="000000"/>
                </a:solidFill>
              </a:rPr>
              <a:t>09/10/13</a:t>
            </a:r>
            <a:endParaRPr lang="es-EC" dirty="0">
              <a:solidFill>
                <a:srgbClr val="000000"/>
              </a:solidFill>
            </a:endParaRPr>
          </a:p>
        </p:txBody>
      </p:sp>
      <p:sp>
        <p:nvSpPr>
          <p:cNvPr id="8" name="Footer Placeholder 7"/>
          <p:cNvSpPr>
            <a:spLocks noGrp="1"/>
          </p:cNvSpPr>
          <p:nvPr>
            <p:ph type="ftr" sz="quarter" idx="11"/>
          </p:nvPr>
        </p:nvSpPr>
        <p:spPr/>
        <p:txBody>
          <a:bodyPr/>
          <a:lstStyle/>
          <a:p>
            <a:r>
              <a:rPr lang="es-EC" b="1">
                <a:solidFill>
                  <a:srgbClr val="000000"/>
                </a:solidFill>
              </a:rPr>
              <a:t>CÓDIGO: </a:t>
            </a:r>
            <a:r>
              <a:rPr lang="es-EC">
                <a:solidFill>
                  <a:srgbClr val="000000"/>
                </a:solidFill>
              </a:rPr>
              <a:t>SGC.DI.260</a:t>
            </a:r>
            <a:endParaRPr lang="es-EC" dirty="0">
              <a:solidFill>
                <a:srgbClr val="000000"/>
              </a:solidFill>
            </a:endParaRPr>
          </a:p>
        </p:txBody>
      </p:sp>
      <p:sp>
        <p:nvSpPr>
          <p:cNvPr id="9" name="Slide Number Placeholder 8"/>
          <p:cNvSpPr>
            <a:spLocks noGrp="1"/>
          </p:cNvSpPr>
          <p:nvPr>
            <p:ph type="sldNum" sz="quarter" idx="12"/>
          </p:nvPr>
        </p:nvSpPr>
        <p:spPr/>
        <p:txBody>
          <a:bodyPr/>
          <a:lstStyle/>
          <a:p>
            <a:r>
              <a:rPr lang="es-EC" b="1">
                <a:solidFill>
                  <a:srgbClr val="000000"/>
                </a:solidFill>
              </a:rPr>
              <a:t>VERSIÓN: </a:t>
            </a:r>
            <a:r>
              <a:rPr lang="es-EC">
                <a:solidFill>
                  <a:srgbClr val="000000"/>
                </a:solidFill>
              </a:rPr>
              <a:t>1.1</a:t>
            </a:r>
            <a:endParaRPr lang="es-EC" dirty="0">
              <a:solidFill>
                <a:srgbClr val="000000"/>
              </a:solidFill>
            </a:endParaRPr>
          </a:p>
        </p:txBody>
      </p:sp>
    </p:spTree>
    <p:extLst>
      <p:ext uri="{BB962C8B-B14F-4D97-AF65-F5344CB8AC3E}">
        <p14:creationId xmlns:p14="http://schemas.microsoft.com/office/powerpoint/2010/main" val="1440933235"/>
      </p:ext>
    </p:extLst>
  </p:cSld>
  <p:clrMapOvr>
    <a:overrideClrMapping bg1="dk1" tx1="lt1" bg2="dk2" tx2="lt2" accent1="accent1" accent2="accent2" accent3="accent3" accent4="accent4" accent5="accent5" accent6="accent6" hlink="hlink" folHlink="folHlink"/>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r>
              <a:rPr lang="es-EC" b="1">
                <a:solidFill>
                  <a:srgbClr val="000000"/>
                </a:solidFill>
              </a:rPr>
              <a:t>FECHA ÚLTIMA REVISIÓN: </a:t>
            </a:r>
            <a:r>
              <a:rPr lang="es-EC">
                <a:solidFill>
                  <a:srgbClr val="000000"/>
                </a:solidFill>
              </a:rPr>
              <a:t>09/10/13</a:t>
            </a:r>
            <a:endParaRPr lang="es-EC" dirty="0">
              <a:solidFill>
                <a:srgbClr val="000000"/>
              </a:solidFill>
            </a:endParaRPr>
          </a:p>
        </p:txBody>
      </p:sp>
      <p:sp>
        <p:nvSpPr>
          <p:cNvPr id="9" name="Footer Placeholder 8"/>
          <p:cNvSpPr>
            <a:spLocks noGrp="1"/>
          </p:cNvSpPr>
          <p:nvPr>
            <p:ph type="ftr" sz="quarter" idx="11"/>
          </p:nvPr>
        </p:nvSpPr>
        <p:spPr/>
        <p:txBody>
          <a:bodyPr/>
          <a:lstStyle/>
          <a:p>
            <a:r>
              <a:rPr lang="es-EC" b="1">
                <a:solidFill>
                  <a:srgbClr val="000000"/>
                </a:solidFill>
              </a:rPr>
              <a:t>CÓDIGO: </a:t>
            </a:r>
            <a:r>
              <a:rPr lang="es-EC">
                <a:solidFill>
                  <a:srgbClr val="000000"/>
                </a:solidFill>
              </a:rPr>
              <a:t>SGC.DI.260</a:t>
            </a:r>
            <a:endParaRPr lang="es-EC" dirty="0">
              <a:solidFill>
                <a:srgbClr val="000000"/>
              </a:solidFill>
            </a:endParaRPr>
          </a:p>
        </p:txBody>
      </p:sp>
      <p:sp>
        <p:nvSpPr>
          <p:cNvPr id="10" name="Slide Number Placeholder 9"/>
          <p:cNvSpPr>
            <a:spLocks noGrp="1"/>
          </p:cNvSpPr>
          <p:nvPr>
            <p:ph type="sldNum" sz="quarter" idx="12"/>
          </p:nvPr>
        </p:nvSpPr>
        <p:spPr/>
        <p:txBody>
          <a:bodyPr/>
          <a:lstStyle/>
          <a:p>
            <a:r>
              <a:rPr lang="es-EC" b="1">
                <a:solidFill>
                  <a:srgbClr val="000000"/>
                </a:solidFill>
              </a:rPr>
              <a:t>VERSIÓN: </a:t>
            </a:r>
            <a:r>
              <a:rPr lang="es-EC">
                <a:solidFill>
                  <a:srgbClr val="000000"/>
                </a:solidFill>
              </a:rPr>
              <a:t>1.1</a:t>
            </a:r>
            <a:endParaRPr lang="es-EC" dirty="0">
              <a:solidFill>
                <a:srgbClr val="000000"/>
              </a:solidFill>
            </a:endParaRPr>
          </a:p>
        </p:txBody>
      </p:sp>
    </p:spTree>
    <p:extLst>
      <p:ext uri="{BB962C8B-B14F-4D97-AF65-F5344CB8AC3E}">
        <p14:creationId xmlns:p14="http://schemas.microsoft.com/office/powerpoint/2010/main" val="3559419163"/>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F73CCBC8-34ED-4D3B-A16E-6F52BB34698F}" type="datetimeFigureOut">
              <a:rPr lang="es-EC" smtClean="0"/>
              <a:t>12/7/2018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1FD4CA23-CF99-4036-B16B-7CC8A4D4D2F2}" type="slidenum">
              <a:rPr lang="es-EC" smtClean="0"/>
              <a:t>‹Nº›</a:t>
            </a:fld>
            <a:endParaRPr lang="es-EC"/>
          </a:p>
        </p:txBody>
      </p:sp>
    </p:spTree>
    <p:extLst>
      <p:ext uri="{BB962C8B-B14F-4D97-AF65-F5344CB8AC3E}">
        <p14:creationId xmlns:p14="http://schemas.microsoft.com/office/powerpoint/2010/main" val="26007336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r>
              <a:rPr lang="es-EC" b="1">
                <a:solidFill>
                  <a:srgbClr val="000000"/>
                </a:solidFill>
              </a:rPr>
              <a:t>FECHA ÚLTIMA REVISIÓN: </a:t>
            </a:r>
            <a:r>
              <a:rPr lang="es-EC">
                <a:solidFill>
                  <a:srgbClr val="000000"/>
                </a:solidFill>
              </a:rPr>
              <a:t>09/10/13</a:t>
            </a:r>
            <a:endParaRPr lang="es-EC" dirty="0">
              <a:solidFill>
                <a:srgbClr val="000000"/>
              </a:solidFill>
            </a:endParaRPr>
          </a:p>
        </p:txBody>
      </p:sp>
      <p:sp>
        <p:nvSpPr>
          <p:cNvPr id="8" name="Footer Placeholder 7"/>
          <p:cNvSpPr>
            <a:spLocks noGrp="1"/>
          </p:cNvSpPr>
          <p:nvPr>
            <p:ph type="ftr" sz="quarter" idx="11"/>
          </p:nvPr>
        </p:nvSpPr>
        <p:spPr/>
        <p:txBody>
          <a:bodyPr/>
          <a:lstStyle/>
          <a:p>
            <a:r>
              <a:rPr lang="es-EC" b="1">
                <a:solidFill>
                  <a:srgbClr val="000000"/>
                </a:solidFill>
              </a:rPr>
              <a:t>CÓDIGO: </a:t>
            </a:r>
            <a:r>
              <a:rPr lang="es-EC">
                <a:solidFill>
                  <a:srgbClr val="000000"/>
                </a:solidFill>
              </a:rPr>
              <a:t>SGC.DI.260</a:t>
            </a:r>
            <a:endParaRPr lang="es-EC" dirty="0">
              <a:solidFill>
                <a:srgbClr val="000000"/>
              </a:solidFill>
            </a:endParaRPr>
          </a:p>
        </p:txBody>
      </p:sp>
      <p:sp>
        <p:nvSpPr>
          <p:cNvPr id="9" name="Slide Number Placeholder 8"/>
          <p:cNvSpPr>
            <a:spLocks noGrp="1"/>
          </p:cNvSpPr>
          <p:nvPr>
            <p:ph type="sldNum" sz="quarter" idx="12"/>
          </p:nvPr>
        </p:nvSpPr>
        <p:spPr/>
        <p:txBody>
          <a:bodyPr/>
          <a:lstStyle/>
          <a:p>
            <a:r>
              <a:rPr lang="es-EC" b="1">
                <a:solidFill>
                  <a:srgbClr val="000000"/>
                </a:solidFill>
              </a:rPr>
              <a:t>VERSIÓN: </a:t>
            </a:r>
            <a:r>
              <a:rPr lang="es-EC">
                <a:solidFill>
                  <a:srgbClr val="000000"/>
                </a:solidFill>
              </a:rPr>
              <a:t>1.1</a:t>
            </a:r>
            <a:endParaRPr lang="es-EC" dirty="0">
              <a:solidFill>
                <a:srgbClr val="000000"/>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80644632"/>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s-EC" b="1">
                <a:solidFill>
                  <a:srgbClr val="000000"/>
                </a:solidFill>
              </a:rPr>
              <a:t>FECHA ÚLTIMA REVISIÓN: </a:t>
            </a:r>
            <a:r>
              <a:rPr lang="es-EC">
                <a:solidFill>
                  <a:srgbClr val="000000"/>
                </a:solidFill>
              </a:rPr>
              <a:t>09/10/13</a:t>
            </a:r>
            <a:endParaRPr lang="es-EC" dirty="0">
              <a:solidFill>
                <a:srgbClr val="000000"/>
              </a:solidFill>
            </a:endParaRPr>
          </a:p>
        </p:txBody>
      </p:sp>
      <p:sp>
        <p:nvSpPr>
          <p:cNvPr id="4" name="Footer Placeholder 3"/>
          <p:cNvSpPr>
            <a:spLocks noGrp="1"/>
          </p:cNvSpPr>
          <p:nvPr>
            <p:ph type="ftr" sz="quarter" idx="11"/>
          </p:nvPr>
        </p:nvSpPr>
        <p:spPr/>
        <p:txBody>
          <a:bodyPr/>
          <a:lstStyle/>
          <a:p>
            <a:r>
              <a:rPr lang="es-EC" b="1">
                <a:solidFill>
                  <a:srgbClr val="000000"/>
                </a:solidFill>
              </a:rPr>
              <a:t>CÓDIGO: </a:t>
            </a:r>
            <a:r>
              <a:rPr lang="es-EC">
                <a:solidFill>
                  <a:srgbClr val="000000"/>
                </a:solidFill>
              </a:rPr>
              <a:t>SGC.DI.260</a:t>
            </a:r>
            <a:endParaRPr lang="es-EC" dirty="0">
              <a:solidFill>
                <a:srgbClr val="000000"/>
              </a:solidFill>
            </a:endParaRPr>
          </a:p>
        </p:txBody>
      </p:sp>
      <p:sp>
        <p:nvSpPr>
          <p:cNvPr id="5" name="Slide Number Placeholder 4"/>
          <p:cNvSpPr>
            <a:spLocks noGrp="1"/>
          </p:cNvSpPr>
          <p:nvPr>
            <p:ph type="sldNum" sz="quarter" idx="12"/>
          </p:nvPr>
        </p:nvSpPr>
        <p:spPr/>
        <p:txBody>
          <a:bodyPr/>
          <a:lstStyle/>
          <a:p>
            <a:r>
              <a:rPr lang="es-EC" b="1">
                <a:solidFill>
                  <a:srgbClr val="000000"/>
                </a:solidFill>
              </a:rPr>
              <a:t>VERSIÓN: </a:t>
            </a:r>
            <a:r>
              <a:rPr lang="es-EC">
                <a:solidFill>
                  <a:srgbClr val="000000"/>
                </a:solidFill>
              </a:rPr>
              <a:t>1.1</a:t>
            </a:r>
            <a:endParaRPr lang="es-EC" dirty="0">
              <a:solidFill>
                <a:srgbClr val="000000"/>
              </a:solidFill>
            </a:endParaRPr>
          </a:p>
        </p:txBody>
      </p:sp>
    </p:spTree>
    <p:extLst>
      <p:ext uri="{BB962C8B-B14F-4D97-AF65-F5344CB8AC3E}">
        <p14:creationId xmlns:p14="http://schemas.microsoft.com/office/powerpoint/2010/main" val="47120157"/>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EC" b="1">
                <a:solidFill>
                  <a:srgbClr val="000000"/>
                </a:solidFill>
              </a:rPr>
              <a:t>FECHA ÚLTIMA REVISIÓN: </a:t>
            </a:r>
            <a:r>
              <a:rPr lang="es-EC">
                <a:solidFill>
                  <a:srgbClr val="000000"/>
                </a:solidFill>
              </a:rPr>
              <a:t>09/10/13</a:t>
            </a:r>
            <a:endParaRPr lang="es-EC" dirty="0">
              <a:solidFill>
                <a:srgbClr val="000000"/>
              </a:solidFill>
            </a:endParaRPr>
          </a:p>
        </p:txBody>
      </p:sp>
      <p:sp>
        <p:nvSpPr>
          <p:cNvPr id="3" name="Footer Placeholder 2"/>
          <p:cNvSpPr>
            <a:spLocks noGrp="1"/>
          </p:cNvSpPr>
          <p:nvPr>
            <p:ph type="ftr" sz="quarter" idx="11"/>
          </p:nvPr>
        </p:nvSpPr>
        <p:spPr/>
        <p:txBody>
          <a:bodyPr/>
          <a:lstStyle/>
          <a:p>
            <a:r>
              <a:rPr lang="es-EC" b="1">
                <a:solidFill>
                  <a:srgbClr val="000000"/>
                </a:solidFill>
              </a:rPr>
              <a:t>CÓDIGO: </a:t>
            </a:r>
            <a:r>
              <a:rPr lang="es-EC">
                <a:solidFill>
                  <a:srgbClr val="000000"/>
                </a:solidFill>
              </a:rPr>
              <a:t>SGC.DI.260</a:t>
            </a:r>
            <a:endParaRPr lang="es-EC" dirty="0">
              <a:solidFill>
                <a:srgbClr val="000000"/>
              </a:solidFill>
            </a:endParaRPr>
          </a:p>
        </p:txBody>
      </p:sp>
      <p:sp>
        <p:nvSpPr>
          <p:cNvPr id="4" name="Slide Number Placeholder 3"/>
          <p:cNvSpPr>
            <a:spLocks noGrp="1"/>
          </p:cNvSpPr>
          <p:nvPr>
            <p:ph type="sldNum" sz="quarter" idx="12"/>
          </p:nvPr>
        </p:nvSpPr>
        <p:spPr/>
        <p:txBody>
          <a:bodyPr/>
          <a:lstStyle/>
          <a:p>
            <a:r>
              <a:rPr lang="es-EC" b="1">
                <a:solidFill>
                  <a:srgbClr val="000000"/>
                </a:solidFill>
              </a:rPr>
              <a:t>VERSIÓN: </a:t>
            </a:r>
            <a:r>
              <a:rPr lang="es-EC">
                <a:solidFill>
                  <a:srgbClr val="000000"/>
                </a:solidFill>
              </a:rPr>
              <a:t>1.1</a:t>
            </a:r>
            <a:endParaRPr lang="es-EC" dirty="0">
              <a:solidFill>
                <a:srgbClr val="000000"/>
              </a:solidFill>
            </a:endParaRPr>
          </a:p>
        </p:txBody>
      </p:sp>
    </p:spTree>
    <p:extLst>
      <p:ext uri="{BB962C8B-B14F-4D97-AF65-F5344CB8AC3E}">
        <p14:creationId xmlns:p14="http://schemas.microsoft.com/office/powerpoint/2010/main" val="2709381072"/>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r>
              <a:rPr lang="es-EC" b="1">
                <a:solidFill>
                  <a:srgbClr val="000000"/>
                </a:solidFill>
              </a:rPr>
              <a:t>FECHA ÚLTIMA REVISIÓN: </a:t>
            </a:r>
            <a:r>
              <a:rPr lang="es-EC">
                <a:solidFill>
                  <a:srgbClr val="000000"/>
                </a:solidFill>
              </a:rPr>
              <a:t>09/10/13</a:t>
            </a:r>
            <a:endParaRPr lang="es-EC" dirty="0">
              <a:solidFill>
                <a:srgbClr val="000000"/>
              </a:solidFill>
            </a:endParaRP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s-EC" b="1">
                <a:solidFill>
                  <a:srgbClr val="000000"/>
                </a:solidFill>
              </a:rPr>
              <a:t>CÓDIGO: </a:t>
            </a:r>
            <a:r>
              <a:rPr lang="es-EC">
                <a:solidFill>
                  <a:srgbClr val="000000"/>
                </a:solidFill>
              </a:rPr>
              <a:t>SGC.DI.260</a:t>
            </a:r>
            <a:endParaRPr lang="es-EC" dirty="0">
              <a:solidFill>
                <a:srgbClr val="000000"/>
              </a:solidFill>
            </a:endParaRPr>
          </a:p>
        </p:txBody>
      </p:sp>
      <p:sp>
        <p:nvSpPr>
          <p:cNvPr id="11" name="Slide Number Placeholder 10"/>
          <p:cNvSpPr>
            <a:spLocks noGrp="1"/>
          </p:cNvSpPr>
          <p:nvPr>
            <p:ph type="sldNum" sz="quarter" idx="12"/>
          </p:nvPr>
        </p:nvSpPr>
        <p:spPr/>
        <p:txBody>
          <a:bodyPr/>
          <a:lstStyle/>
          <a:p>
            <a:r>
              <a:rPr lang="es-EC" b="1">
                <a:solidFill>
                  <a:srgbClr val="000000"/>
                </a:solidFill>
              </a:rPr>
              <a:t>VERSIÓN: </a:t>
            </a:r>
            <a:r>
              <a:rPr lang="es-EC">
                <a:solidFill>
                  <a:srgbClr val="000000"/>
                </a:solidFill>
              </a:rPr>
              <a:t>1.1</a:t>
            </a:r>
            <a:endParaRPr lang="es-EC" dirty="0">
              <a:solidFill>
                <a:srgbClr val="000000"/>
              </a:solidFill>
            </a:endParaRPr>
          </a:p>
        </p:txBody>
      </p:sp>
    </p:spTree>
    <p:extLst>
      <p:ext uri="{BB962C8B-B14F-4D97-AF65-F5344CB8AC3E}">
        <p14:creationId xmlns:p14="http://schemas.microsoft.com/office/powerpoint/2010/main" val="1858663845"/>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r>
              <a:rPr lang="es-EC" b="1">
                <a:solidFill>
                  <a:srgbClr val="000000"/>
                </a:solidFill>
              </a:rPr>
              <a:t>FECHA ÚLTIMA REVISIÓN: </a:t>
            </a:r>
            <a:r>
              <a:rPr lang="es-EC">
                <a:solidFill>
                  <a:srgbClr val="000000"/>
                </a:solidFill>
              </a:rPr>
              <a:t>09/10/13</a:t>
            </a:r>
            <a:endParaRPr lang="es-EC" dirty="0">
              <a:solidFill>
                <a:srgbClr val="000000"/>
              </a:solidFill>
            </a:endParaRP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s-EC" b="1">
                <a:solidFill>
                  <a:srgbClr val="000000"/>
                </a:solidFill>
              </a:rPr>
              <a:t>CÓDIGO: </a:t>
            </a:r>
            <a:r>
              <a:rPr lang="es-EC">
                <a:solidFill>
                  <a:srgbClr val="000000"/>
                </a:solidFill>
              </a:rPr>
              <a:t>SGC.DI.260</a:t>
            </a:r>
            <a:endParaRPr lang="es-EC" dirty="0">
              <a:solidFill>
                <a:srgbClr val="000000"/>
              </a:solidFill>
            </a:endParaRPr>
          </a:p>
        </p:txBody>
      </p:sp>
      <p:sp>
        <p:nvSpPr>
          <p:cNvPr id="10" name="Slide Number Placeholder 9"/>
          <p:cNvSpPr>
            <a:spLocks noGrp="1"/>
          </p:cNvSpPr>
          <p:nvPr>
            <p:ph type="sldNum" sz="quarter" idx="12"/>
          </p:nvPr>
        </p:nvSpPr>
        <p:spPr/>
        <p:txBody>
          <a:bodyPr/>
          <a:lstStyle/>
          <a:p>
            <a:r>
              <a:rPr lang="es-EC" b="1">
                <a:solidFill>
                  <a:srgbClr val="000000"/>
                </a:solidFill>
              </a:rPr>
              <a:t>VERSIÓN: </a:t>
            </a:r>
            <a:r>
              <a:rPr lang="es-EC">
                <a:solidFill>
                  <a:srgbClr val="000000"/>
                </a:solidFill>
              </a:rPr>
              <a:t>1.1</a:t>
            </a:r>
            <a:endParaRPr lang="es-EC" dirty="0">
              <a:solidFill>
                <a:srgbClr val="000000"/>
              </a:solidFill>
            </a:endParaRPr>
          </a:p>
        </p:txBody>
      </p:sp>
    </p:spTree>
    <p:extLst>
      <p:ext uri="{BB962C8B-B14F-4D97-AF65-F5344CB8AC3E}">
        <p14:creationId xmlns:p14="http://schemas.microsoft.com/office/powerpoint/2010/main" val="1821103146"/>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s-EC" b="1">
                <a:solidFill>
                  <a:srgbClr val="000000"/>
                </a:solidFill>
              </a:rPr>
              <a:t>FECHA ÚLTIMA REVISIÓN: </a:t>
            </a:r>
            <a:r>
              <a:rPr lang="es-EC">
                <a:solidFill>
                  <a:srgbClr val="000000"/>
                </a:solidFill>
              </a:rPr>
              <a:t>09/10/13</a:t>
            </a:r>
            <a:endParaRPr lang="es-EC" dirty="0">
              <a:solidFill>
                <a:srgbClr val="000000"/>
              </a:solidFill>
            </a:endParaRPr>
          </a:p>
        </p:txBody>
      </p:sp>
      <p:sp>
        <p:nvSpPr>
          <p:cNvPr id="5" name="Footer Placeholder 4"/>
          <p:cNvSpPr>
            <a:spLocks noGrp="1"/>
          </p:cNvSpPr>
          <p:nvPr>
            <p:ph type="ftr" sz="quarter" idx="11"/>
          </p:nvPr>
        </p:nvSpPr>
        <p:spPr/>
        <p:txBody>
          <a:bodyPr/>
          <a:lstStyle/>
          <a:p>
            <a:r>
              <a:rPr lang="es-EC" b="1">
                <a:solidFill>
                  <a:srgbClr val="000000"/>
                </a:solidFill>
              </a:rPr>
              <a:t>CÓDIGO: </a:t>
            </a:r>
            <a:r>
              <a:rPr lang="es-EC">
                <a:solidFill>
                  <a:srgbClr val="000000"/>
                </a:solidFill>
              </a:rPr>
              <a:t>SGC.DI.260</a:t>
            </a:r>
            <a:endParaRPr lang="es-EC" dirty="0">
              <a:solidFill>
                <a:srgbClr val="000000"/>
              </a:solidFill>
            </a:endParaRPr>
          </a:p>
        </p:txBody>
      </p:sp>
      <p:sp>
        <p:nvSpPr>
          <p:cNvPr id="6" name="Slide Number Placeholder 5"/>
          <p:cNvSpPr>
            <a:spLocks noGrp="1"/>
          </p:cNvSpPr>
          <p:nvPr>
            <p:ph type="sldNum" sz="quarter" idx="12"/>
          </p:nvPr>
        </p:nvSpPr>
        <p:spPr/>
        <p:txBody>
          <a:bodyPr/>
          <a:lstStyle/>
          <a:p>
            <a:r>
              <a:rPr lang="es-EC" b="1">
                <a:solidFill>
                  <a:srgbClr val="000000"/>
                </a:solidFill>
              </a:rPr>
              <a:t>VERSIÓN: </a:t>
            </a:r>
            <a:r>
              <a:rPr lang="es-EC">
                <a:solidFill>
                  <a:srgbClr val="000000"/>
                </a:solidFill>
              </a:rPr>
              <a:t>1.1</a:t>
            </a:r>
            <a:endParaRPr lang="es-EC" dirty="0">
              <a:solidFill>
                <a:srgbClr val="000000"/>
              </a:solidFill>
            </a:endParaRPr>
          </a:p>
        </p:txBody>
      </p:sp>
    </p:spTree>
    <p:extLst>
      <p:ext uri="{BB962C8B-B14F-4D97-AF65-F5344CB8AC3E}">
        <p14:creationId xmlns:p14="http://schemas.microsoft.com/office/powerpoint/2010/main" val="4252292042"/>
      </p:ext>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s-EC" b="1">
                <a:solidFill>
                  <a:srgbClr val="000000"/>
                </a:solidFill>
              </a:rPr>
              <a:t>FECHA ÚLTIMA REVISIÓN: </a:t>
            </a:r>
            <a:r>
              <a:rPr lang="es-EC">
                <a:solidFill>
                  <a:srgbClr val="000000"/>
                </a:solidFill>
              </a:rPr>
              <a:t>09/10/13</a:t>
            </a:r>
            <a:endParaRPr lang="es-EC" dirty="0">
              <a:solidFill>
                <a:srgbClr val="000000"/>
              </a:solidFill>
            </a:endParaRPr>
          </a:p>
        </p:txBody>
      </p:sp>
      <p:sp>
        <p:nvSpPr>
          <p:cNvPr id="5" name="Footer Placeholder 4"/>
          <p:cNvSpPr>
            <a:spLocks noGrp="1"/>
          </p:cNvSpPr>
          <p:nvPr>
            <p:ph type="ftr" sz="quarter" idx="11"/>
          </p:nvPr>
        </p:nvSpPr>
        <p:spPr/>
        <p:txBody>
          <a:bodyPr/>
          <a:lstStyle/>
          <a:p>
            <a:r>
              <a:rPr lang="es-EC" b="1">
                <a:solidFill>
                  <a:srgbClr val="000000"/>
                </a:solidFill>
              </a:rPr>
              <a:t>CÓDIGO: </a:t>
            </a:r>
            <a:r>
              <a:rPr lang="es-EC">
                <a:solidFill>
                  <a:srgbClr val="000000"/>
                </a:solidFill>
              </a:rPr>
              <a:t>SGC.DI.260</a:t>
            </a:r>
            <a:endParaRPr lang="es-EC" dirty="0">
              <a:solidFill>
                <a:srgbClr val="000000"/>
              </a:solidFill>
            </a:endParaRPr>
          </a:p>
        </p:txBody>
      </p:sp>
      <p:sp>
        <p:nvSpPr>
          <p:cNvPr id="6" name="Slide Number Placeholder 5"/>
          <p:cNvSpPr>
            <a:spLocks noGrp="1"/>
          </p:cNvSpPr>
          <p:nvPr>
            <p:ph type="sldNum" sz="quarter" idx="12"/>
          </p:nvPr>
        </p:nvSpPr>
        <p:spPr/>
        <p:txBody>
          <a:bodyPr/>
          <a:lstStyle/>
          <a:p>
            <a:r>
              <a:rPr lang="es-EC" b="1">
                <a:solidFill>
                  <a:srgbClr val="000000"/>
                </a:solidFill>
              </a:rPr>
              <a:t>VERSIÓN: </a:t>
            </a:r>
            <a:r>
              <a:rPr lang="es-EC">
                <a:solidFill>
                  <a:srgbClr val="000000"/>
                </a:solidFill>
              </a:rPr>
              <a:t>1.1</a:t>
            </a:r>
            <a:endParaRPr lang="es-EC" dirty="0">
              <a:solidFill>
                <a:srgbClr val="000000"/>
              </a:solidFill>
            </a:endParaRPr>
          </a:p>
        </p:txBody>
      </p:sp>
    </p:spTree>
    <p:extLst>
      <p:ext uri="{BB962C8B-B14F-4D97-AF65-F5344CB8AC3E}">
        <p14:creationId xmlns:p14="http://schemas.microsoft.com/office/powerpoint/2010/main" val="3724330016"/>
      </p:ext>
    </p:extLst>
  </p:cSld>
  <p:clrMapOvr>
    <a:masterClrMapping/>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extLst>
      <p:ext uri="{BB962C8B-B14F-4D97-AF65-F5344CB8AC3E}">
        <p14:creationId xmlns:p14="http://schemas.microsoft.com/office/powerpoint/2010/main" val="2200136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F73CCBC8-34ED-4D3B-A16E-6F52BB34698F}" type="datetimeFigureOut">
              <a:rPr lang="es-EC" smtClean="0"/>
              <a:t>12/7/2018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1FD4CA23-CF99-4036-B16B-7CC8A4D4D2F2}" type="slidenum">
              <a:rPr lang="es-EC" smtClean="0"/>
              <a:t>‹Nº›</a:t>
            </a:fld>
            <a:endParaRPr lang="es-EC"/>
          </a:p>
        </p:txBody>
      </p:sp>
    </p:spTree>
    <p:extLst>
      <p:ext uri="{BB962C8B-B14F-4D97-AF65-F5344CB8AC3E}">
        <p14:creationId xmlns:p14="http://schemas.microsoft.com/office/powerpoint/2010/main" val="4017167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F73CCBC8-34ED-4D3B-A16E-6F52BB34698F}" type="datetimeFigureOut">
              <a:rPr lang="es-EC" smtClean="0"/>
              <a:t>12/7/2018</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1FD4CA23-CF99-4036-B16B-7CC8A4D4D2F2}" type="slidenum">
              <a:rPr lang="es-EC" smtClean="0"/>
              <a:t>‹Nº›</a:t>
            </a:fld>
            <a:endParaRPr lang="es-EC"/>
          </a:p>
        </p:txBody>
      </p:sp>
    </p:spTree>
    <p:extLst>
      <p:ext uri="{BB962C8B-B14F-4D97-AF65-F5344CB8AC3E}">
        <p14:creationId xmlns:p14="http://schemas.microsoft.com/office/powerpoint/2010/main" val="2537861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F73CCBC8-34ED-4D3B-A16E-6F52BB34698F}" type="datetimeFigureOut">
              <a:rPr lang="es-EC" smtClean="0"/>
              <a:t>12/7/2018</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1FD4CA23-CF99-4036-B16B-7CC8A4D4D2F2}" type="slidenum">
              <a:rPr lang="es-EC" smtClean="0"/>
              <a:t>‹Nº›</a:t>
            </a:fld>
            <a:endParaRPr lang="es-EC"/>
          </a:p>
        </p:txBody>
      </p:sp>
    </p:spTree>
    <p:extLst>
      <p:ext uri="{BB962C8B-B14F-4D97-AF65-F5344CB8AC3E}">
        <p14:creationId xmlns:p14="http://schemas.microsoft.com/office/powerpoint/2010/main" val="3512337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73CCBC8-34ED-4D3B-A16E-6F52BB34698F}" type="datetimeFigureOut">
              <a:rPr lang="es-EC" smtClean="0"/>
              <a:t>12/7/2018</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1FD4CA23-CF99-4036-B16B-7CC8A4D4D2F2}" type="slidenum">
              <a:rPr lang="es-EC" smtClean="0"/>
              <a:t>‹Nº›</a:t>
            </a:fld>
            <a:endParaRPr lang="es-EC"/>
          </a:p>
        </p:txBody>
      </p:sp>
    </p:spTree>
    <p:extLst>
      <p:ext uri="{BB962C8B-B14F-4D97-AF65-F5344CB8AC3E}">
        <p14:creationId xmlns:p14="http://schemas.microsoft.com/office/powerpoint/2010/main" val="4028850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F73CCBC8-34ED-4D3B-A16E-6F52BB34698F}" type="datetimeFigureOut">
              <a:rPr lang="es-EC" smtClean="0"/>
              <a:t>12/7/2018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1FD4CA23-CF99-4036-B16B-7CC8A4D4D2F2}" type="slidenum">
              <a:rPr lang="es-EC" smtClean="0"/>
              <a:t>‹Nº›</a:t>
            </a:fld>
            <a:endParaRPr lang="es-EC"/>
          </a:p>
        </p:txBody>
      </p:sp>
    </p:spTree>
    <p:extLst>
      <p:ext uri="{BB962C8B-B14F-4D97-AF65-F5344CB8AC3E}">
        <p14:creationId xmlns:p14="http://schemas.microsoft.com/office/powerpoint/2010/main" val="2617263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F73CCBC8-34ED-4D3B-A16E-6F52BB34698F}" type="datetimeFigureOut">
              <a:rPr lang="es-EC" smtClean="0"/>
              <a:t>12/7/2018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1FD4CA23-CF99-4036-B16B-7CC8A4D4D2F2}" type="slidenum">
              <a:rPr lang="es-EC" smtClean="0"/>
              <a:t>‹Nº›</a:t>
            </a:fld>
            <a:endParaRPr lang="es-EC"/>
          </a:p>
        </p:txBody>
      </p:sp>
    </p:spTree>
    <p:extLst>
      <p:ext uri="{BB962C8B-B14F-4D97-AF65-F5344CB8AC3E}">
        <p14:creationId xmlns:p14="http://schemas.microsoft.com/office/powerpoint/2010/main" val="4213164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3CCBC8-34ED-4D3B-A16E-6F52BB34698F}" type="datetimeFigureOut">
              <a:rPr lang="es-EC" smtClean="0"/>
              <a:t>12/7/2018</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D4CA23-CF99-4036-B16B-7CC8A4D4D2F2}" type="slidenum">
              <a:rPr lang="es-EC" smtClean="0"/>
              <a:t>‹Nº›</a:t>
            </a:fld>
            <a:endParaRPr lang="es-EC"/>
          </a:p>
        </p:txBody>
      </p:sp>
    </p:spTree>
    <p:extLst>
      <p:ext uri="{BB962C8B-B14F-4D97-AF65-F5344CB8AC3E}">
        <p14:creationId xmlns:p14="http://schemas.microsoft.com/office/powerpoint/2010/main" val="341787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000000"/>
              </a:solidFill>
              <a:effectLst/>
              <a:uLnTx/>
              <a:uFillTx/>
              <a:latin typeface="Arial"/>
              <a:ea typeface="+mn-ea"/>
              <a:cs typeface="+mn-cs"/>
            </a:endParaRPr>
          </a:p>
        </p:txBody>
      </p:sp>
      <p:sp>
        <p:nvSpPr>
          <p:cNvPr id="1045" name="Rectangle 21"/>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a:ln>
                <a:noFill/>
              </a:ln>
              <a:solidFill>
                <a:srgbClr val="000000"/>
              </a:solidFill>
              <a:effectLst/>
              <a:uLnTx/>
              <a:uFillTx/>
              <a:latin typeface="Arial"/>
              <a:ea typeface="+mn-ea"/>
              <a:cs typeface="+mn-cs"/>
            </a:endParaRPr>
          </a:p>
        </p:txBody>
      </p:sp>
      <p:sp>
        <p:nvSpPr>
          <p:cNvPr id="1047" name="Line 23"/>
          <p:cNvSpPr>
            <a:spLocks noChangeShapeType="1"/>
          </p:cNvSpPr>
          <p:nvPr userDrawn="1"/>
        </p:nvSpPr>
        <p:spPr bwMode="auto">
          <a:xfrm rot="10800000" flipH="1">
            <a:off x="33868" y="6235700"/>
            <a:ext cx="8879417" cy="0"/>
          </a:xfrm>
          <a:prstGeom prst="line">
            <a:avLst/>
          </a:prstGeom>
          <a:noFill/>
          <a:ln w="38100">
            <a:solidFill>
              <a:srgbClr val="FF00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a:ln>
                <a:noFill/>
              </a:ln>
              <a:solidFill>
                <a:srgbClr val="000000"/>
              </a:solidFill>
              <a:effectLst/>
              <a:uLnTx/>
              <a:uFillTx/>
              <a:latin typeface="Arial"/>
              <a:ea typeface="+mn-ea"/>
              <a:cs typeface="+mn-cs"/>
            </a:endParaRPr>
          </a:p>
        </p:txBody>
      </p:sp>
      <p:sp>
        <p:nvSpPr>
          <p:cNvPr id="1048" name="Line 24"/>
          <p:cNvSpPr>
            <a:spLocks noChangeShapeType="1"/>
          </p:cNvSpPr>
          <p:nvPr userDrawn="1"/>
        </p:nvSpPr>
        <p:spPr bwMode="auto">
          <a:xfrm rot="10800000" flipH="1">
            <a:off x="33868" y="6283325"/>
            <a:ext cx="8879417" cy="0"/>
          </a:xfrm>
          <a:prstGeom prst="line">
            <a:avLst/>
          </a:prstGeom>
          <a:noFill/>
          <a:ln w="38100">
            <a:solidFill>
              <a:srgbClr val="0066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a:ln>
                <a:noFill/>
              </a:ln>
              <a:solidFill>
                <a:srgbClr val="000000"/>
              </a:solidFill>
              <a:effectLst/>
              <a:uLnTx/>
              <a:uFillTx/>
              <a:latin typeface="Arial"/>
              <a:ea typeface="+mn-ea"/>
              <a:cs typeface="+mn-cs"/>
            </a:endParaRPr>
          </a:p>
        </p:txBody>
      </p:sp>
      <p:sp>
        <p:nvSpPr>
          <p:cNvPr id="8" name="7 Marcador de fecha"/>
          <p:cNvSpPr>
            <a:spLocks noGrp="1"/>
          </p:cNvSpPr>
          <p:nvPr>
            <p:ph type="dt" sz="half" idx="2"/>
          </p:nvPr>
        </p:nvSpPr>
        <p:spPr>
          <a:xfrm>
            <a:off x="513589" y="6656871"/>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a:solidFill>
                  <a:srgbClr val="000000"/>
                </a:solidFill>
              </a:rPr>
              <a:t>FECHA ÚLTIMA REVISIÓN: </a:t>
            </a:r>
            <a:r>
              <a:rPr lang="es-EC">
                <a:solidFill>
                  <a:srgbClr val="000000"/>
                </a:solidFill>
              </a:rPr>
              <a:t>09/10/13</a:t>
            </a:r>
            <a:endParaRPr lang="es-EC" dirty="0">
              <a:solidFill>
                <a:srgbClr val="000000"/>
              </a:solidFill>
            </a:endParaRPr>
          </a:p>
        </p:txBody>
      </p:sp>
      <p:sp>
        <p:nvSpPr>
          <p:cNvPr id="9" name="8 Marcador de pie de página"/>
          <p:cNvSpPr>
            <a:spLocks noGrp="1"/>
          </p:cNvSpPr>
          <p:nvPr>
            <p:ph type="ftr" sz="quarter" idx="3"/>
          </p:nvPr>
        </p:nvSpPr>
        <p:spPr>
          <a:xfrm>
            <a:off x="5850880" y="6658074"/>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solidFill>
                  <a:srgbClr val="000000"/>
                </a:solidFill>
              </a:rPr>
              <a:t>CÓDIGO: </a:t>
            </a:r>
            <a:r>
              <a:rPr lang="es-EC">
                <a:solidFill>
                  <a:srgbClr val="000000"/>
                </a:solidFill>
              </a:rPr>
              <a:t>SGC.DI.260</a:t>
            </a:r>
            <a:endParaRPr lang="es-EC" dirty="0">
              <a:solidFill>
                <a:srgbClr val="000000"/>
              </a:solidFill>
            </a:endParaRPr>
          </a:p>
        </p:txBody>
      </p:sp>
      <p:sp>
        <p:nvSpPr>
          <p:cNvPr id="10" name="9 Marcador de número de diapositiva"/>
          <p:cNvSpPr>
            <a:spLocks noGrp="1"/>
          </p:cNvSpPr>
          <p:nvPr>
            <p:ph type="sldNum" sz="quarter" idx="4"/>
          </p:nvPr>
        </p:nvSpPr>
        <p:spPr>
          <a:xfrm>
            <a:off x="10416480" y="6658074"/>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a:solidFill>
                  <a:srgbClr val="000000"/>
                </a:solidFill>
              </a:rPr>
              <a:t>VERSIÓN: </a:t>
            </a:r>
            <a:r>
              <a:rPr lang="es-EC">
                <a:solidFill>
                  <a:srgbClr val="000000"/>
                </a:solidFill>
              </a:rPr>
              <a:t>1.1</a:t>
            </a:r>
            <a:endParaRPr lang="es-EC" dirty="0">
              <a:solidFill>
                <a:srgbClr val="000000"/>
              </a:solidFill>
            </a:endParaRPr>
          </a:p>
        </p:txBody>
      </p:sp>
      <p:pic>
        <p:nvPicPr>
          <p:cNvPr id="11" name="10 Imagen"/>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933619" y="5981170"/>
            <a:ext cx="2976000" cy="576448"/>
          </a:xfrm>
          <a:prstGeom prst="rect">
            <a:avLst/>
          </a:prstGeom>
        </p:spPr>
      </p:pic>
    </p:spTree>
    <p:extLst>
      <p:ext uri="{BB962C8B-B14F-4D97-AF65-F5344CB8AC3E}">
        <p14:creationId xmlns:p14="http://schemas.microsoft.com/office/powerpoint/2010/main" val="8585893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43" r:id="rId13"/>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73CCBC8-34ED-4D3B-A16E-6F52BB34698F}" type="datetimeFigureOut">
              <a:rPr lang="es-EC" smtClean="0"/>
              <a:t>12/7/2018</a:t>
            </a:fld>
            <a:endParaRPr lang="es-EC"/>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s-EC"/>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1FD4CA23-CF99-4036-B16B-7CC8A4D4D2F2}" type="slidenum">
              <a:rPr lang="es-EC" smtClean="0"/>
              <a:t>‹Nº›</a:t>
            </a:fld>
            <a:endParaRPr lang="es-EC"/>
          </a:p>
        </p:txBody>
      </p:sp>
      <p:sp>
        <p:nvSpPr>
          <p:cNvPr id="7" name="Rectangle 20">
            <a:extLst>
              <a:ext uri="{FF2B5EF4-FFF2-40B4-BE49-F238E27FC236}">
                <a16:creationId xmlns:a16="http://schemas.microsoft.com/office/drawing/2014/main" id="{912B5D0E-0287-4355-9DBC-549C83F09AA7}"/>
              </a:ext>
            </a:extLst>
          </p:cNvPr>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Rectangle 21">
            <a:extLst>
              <a:ext uri="{FF2B5EF4-FFF2-40B4-BE49-F238E27FC236}">
                <a16:creationId xmlns:a16="http://schemas.microsoft.com/office/drawing/2014/main" id="{30BC0D59-9BB9-4812-B0D6-21AEE94D6B5B}"/>
              </a:ext>
            </a:extLst>
          </p:cNvPr>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a:ln>
                <a:noFill/>
              </a:ln>
              <a:solidFill>
                <a:srgbClr val="000000"/>
              </a:solidFill>
              <a:effectLst/>
              <a:uLnTx/>
              <a:uFillTx/>
              <a:latin typeface="Arial"/>
              <a:ea typeface="+mn-ea"/>
              <a:cs typeface="+mn-cs"/>
            </a:endParaRPr>
          </a:p>
        </p:txBody>
      </p:sp>
      <p:sp>
        <p:nvSpPr>
          <p:cNvPr id="9" name="Line 23">
            <a:extLst>
              <a:ext uri="{FF2B5EF4-FFF2-40B4-BE49-F238E27FC236}">
                <a16:creationId xmlns:a16="http://schemas.microsoft.com/office/drawing/2014/main" id="{CA88B305-2671-4D4B-B88B-4467D40A24A0}"/>
              </a:ext>
            </a:extLst>
          </p:cNvPr>
          <p:cNvSpPr>
            <a:spLocks noChangeShapeType="1"/>
          </p:cNvSpPr>
          <p:nvPr userDrawn="1"/>
        </p:nvSpPr>
        <p:spPr bwMode="auto">
          <a:xfrm rot="10800000" flipH="1">
            <a:off x="33868" y="6235700"/>
            <a:ext cx="8879417" cy="0"/>
          </a:xfrm>
          <a:prstGeom prst="line">
            <a:avLst/>
          </a:prstGeom>
          <a:noFill/>
          <a:ln w="38100">
            <a:solidFill>
              <a:srgbClr val="FF00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a:ln>
                <a:noFill/>
              </a:ln>
              <a:solidFill>
                <a:srgbClr val="000000"/>
              </a:solidFill>
              <a:effectLst/>
              <a:uLnTx/>
              <a:uFillTx/>
              <a:latin typeface="Arial"/>
              <a:ea typeface="+mn-ea"/>
              <a:cs typeface="+mn-cs"/>
            </a:endParaRPr>
          </a:p>
        </p:txBody>
      </p:sp>
      <p:sp>
        <p:nvSpPr>
          <p:cNvPr id="10" name="Line 24">
            <a:extLst>
              <a:ext uri="{FF2B5EF4-FFF2-40B4-BE49-F238E27FC236}">
                <a16:creationId xmlns:a16="http://schemas.microsoft.com/office/drawing/2014/main" id="{DCBB1802-3249-4D39-B05B-D54DF8F10F6B}"/>
              </a:ext>
            </a:extLst>
          </p:cNvPr>
          <p:cNvSpPr>
            <a:spLocks noChangeShapeType="1"/>
          </p:cNvSpPr>
          <p:nvPr userDrawn="1"/>
        </p:nvSpPr>
        <p:spPr bwMode="auto">
          <a:xfrm rot="10800000" flipH="1">
            <a:off x="33868" y="6283325"/>
            <a:ext cx="8879417" cy="0"/>
          </a:xfrm>
          <a:prstGeom prst="line">
            <a:avLst/>
          </a:prstGeom>
          <a:noFill/>
          <a:ln w="38100">
            <a:solidFill>
              <a:srgbClr val="0066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a:ln>
                <a:noFill/>
              </a:ln>
              <a:solidFill>
                <a:srgbClr val="000000"/>
              </a:solidFill>
              <a:effectLst/>
              <a:uLnTx/>
              <a:uFillTx/>
              <a:latin typeface="Arial"/>
              <a:ea typeface="+mn-ea"/>
              <a:cs typeface="+mn-cs"/>
            </a:endParaRPr>
          </a:p>
        </p:txBody>
      </p:sp>
      <p:pic>
        <p:nvPicPr>
          <p:cNvPr id="11" name="10 Imagen">
            <a:extLst>
              <a:ext uri="{FF2B5EF4-FFF2-40B4-BE49-F238E27FC236}">
                <a16:creationId xmlns:a16="http://schemas.microsoft.com/office/drawing/2014/main" id="{D3183056-F775-4C6D-B177-5478FDFF980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933619" y="5981170"/>
            <a:ext cx="2976000" cy="576448"/>
          </a:xfrm>
          <a:prstGeom prst="rect">
            <a:avLst/>
          </a:prstGeom>
        </p:spPr>
      </p:pic>
    </p:spTree>
    <p:extLst>
      <p:ext uri="{BB962C8B-B14F-4D97-AF65-F5344CB8AC3E}">
        <p14:creationId xmlns:p14="http://schemas.microsoft.com/office/powerpoint/2010/main" val="269275710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7.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7.xml"/><Relationship Id="rId4" Type="http://schemas.openxmlformats.org/officeDocument/2006/relationships/chart" Target="../charts/chart7.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7.xml"/><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7.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37.xml"/><Relationship Id="rId4" Type="http://schemas.openxmlformats.org/officeDocument/2006/relationships/chart" Target="../charts/chart16.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7.xml"/><Relationship Id="rId4" Type="http://schemas.openxmlformats.org/officeDocument/2006/relationships/chart" Target="../charts/chart19.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37.xml"/><Relationship Id="rId5" Type="http://schemas.openxmlformats.org/officeDocument/2006/relationships/chart" Target="../charts/chart23.xml"/><Relationship Id="rId4" Type="http://schemas.openxmlformats.org/officeDocument/2006/relationships/chart" Target="../charts/chart22.xml"/></Relationships>
</file>

<file path=ppt/slides/_rels/slide24.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37.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37.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CuadroTexto"/>
          <p:cNvSpPr txBox="1"/>
          <p:nvPr/>
        </p:nvSpPr>
        <p:spPr>
          <a:xfrm>
            <a:off x="2567608" y="1206619"/>
            <a:ext cx="7848872" cy="3385542"/>
          </a:xfrm>
          <a:prstGeom prst="rect">
            <a:avLst/>
          </a:prstGeom>
          <a:noFill/>
        </p:spPr>
        <p:txBody>
          <a:bodyPr wrap="square" rtlCol="0">
            <a:spAutoFit/>
          </a:bodyPr>
          <a:lstStyle/>
          <a:p>
            <a:pPr algn="ctr"/>
            <a:r>
              <a:rPr lang="es-ES" sz="2000" b="1" dirty="0">
                <a:latin typeface="+mj-lt"/>
                <a:cs typeface="Times New Roman" panose="02020603050405020304" pitchFamily="18" charset="0"/>
              </a:rPr>
              <a:t>UNIVERSIDAD DE LAS FUERZAS ARMADAS </a:t>
            </a:r>
          </a:p>
          <a:p>
            <a:pPr algn="ctr"/>
            <a:r>
              <a:rPr lang="es-ES" sz="2000" b="1" dirty="0">
                <a:latin typeface="+mj-lt"/>
                <a:cs typeface="Times New Roman" panose="02020603050405020304" pitchFamily="18" charset="0"/>
              </a:rPr>
              <a:t>“ESPE”</a:t>
            </a:r>
          </a:p>
          <a:p>
            <a:endParaRPr lang="es-ES" sz="1600" dirty="0">
              <a:latin typeface="+mj-lt"/>
              <a:cs typeface="Times New Roman" panose="02020603050405020304" pitchFamily="18" charset="0"/>
            </a:endParaRPr>
          </a:p>
          <a:p>
            <a:pPr algn="ctr"/>
            <a:r>
              <a:rPr lang="es-ES" sz="1600" b="1" dirty="0">
                <a:latin typeface="+mj-lt"/>
                <a:cs typeface="Times New Roman" panose="02020603050405020304" pitchFamily="18" charset="0"/>
              </a:rPr>
              <a:t>DEPARTAMENTO DE CIENCIAS ECONÓMICAS, ADMINISTRATIVAS Y DE COMERCIO</a:t>
            </a:r>
          </a:p>
          <a:p>
            <a:pPr algn="ctr"/>
            <a:endParaRPr lang="es-ES" sz="1600" b="1" dirty="0">
              <a:latin typeface="+mj-lt"/>
              <a:cs typeface="Times New Roman" panose="02020603050405020304" pitchFamily="18" charset="0"/>
            </a:endParaRPr>
          </a:p>
          <a:p>
            <a:pPr algn="ctr"/>
            <a:r>
              <a:rPr lang="es-ES" sz="1600" b="1" dirty="0">
                <a:cs typeface="Times New Roman" panose="02020603050405020304" pitchFamily="18" charset="0"/>
              </a:rPr>
              <a:t>CARRERA DE CONTABILIDAD Y AUDITORIA</a:t>
            </a:r>
          </a:p>
          <a:p>
            <a:endParaRPr lang="es-ES" sz="1600" dirty="0">
              <a:latin typeface="+mj-lt"/>
              <a:cs typeface="Times New Roman" panose="02020603050405020304" pitchFamily="18" charset="0"/>
            </a:endParaRPr>
          </a:p>
          <a:p>
            <a:pPr algn="ctr"/>
            <a:r>
              <a:rPr lang="es-ES" sz="1600" b="1" dirty="0">
                <a:latin typeface="+mj-lt"/>
                <a:cs typeface="Times New Roman" panose="02020603050405020304" pitchFamily="18" charset="0"/>
              </a:rPr>
              <a:t>TEMA “</a:t>
            </a:r>
            <a:r>
              <a:rPr lang="es-EC" sz="1600" b="1" dirty="0">
                <a:latin typeface="+mj-lt"/>
                <a:cs typeface="Times New Roman" panose="02020603050405020304" pitchFamily="18" charset="0"/>
              </a:rPr>
              <a:t>ESTRATEGIAS FINANCIERAS PARA LAS EMPRESAS DEDICADAS A LA ELABORACIÓN DE ACEITE DE PALMA AFRICANA EN LA CIUDAD DE SANTO DOMINGO”</a:t>
            </a:r>
            <a:endParaRPr lang="es-ES" sz="1600" b="1" dirty="0">
              <a:latin typeface="+mj-lt"/>
              <a:cs typeface="Times New Roman" panose="02020603050405020304" pitchFamily="18" charset="0"/>
            </a:endParaRPr>
          </a:p>
          <a:p>
            <a:endParaRPr lang="es-ES" sz="1600" dirty="0">
              <a:latin typeface="+mj-lt"/>
              <a:cs typeface="Times New Roman" panose="02020603050405020304" pitchFamily="18" charset="0"/>
            </a:endParaRPr>
          </a:p>
          <a:p>
            <a:pPr algn="ctr"/>
            <a:r>
              <a:rPr lang="es-ES" sz="1600" b="1" dirty="0">
                <a:latin typeface="+mj-lt"/>
                <a:cs typeface="Times New Roman" panose="02020603050405020304" pitchFamily="18" charset="0"/>
              </a:rPr>
              <a:t>AUTORA: GUASTI </a:t>
            </a:r>
            <a:r>
              <a:rPr lang="es-ES" sz="1600" b="1" dirty="0" smtClean="0">
                <a:latin typeface="+mj-lt"/>
                <a:cs typeface="Times New Roman" panose="02020603050405020304" pitchFamily="18" charset="0"/>
              </a:rPr>
              <a:t>JÁCOME, </a:t>
            </a:r>
            <a:r>
              <a:rPr lang="es-ES" sz="1600" b="1" dirty="0">
                <a:latin typeface="+mj-lt"/>
                <a:cs typeface="Times New Roman" panose="02020603050405020304" pitchFamily="18" charset="0"/>
              </a:rPr>
              <a:t>NANCY PIEDAD </a:t>
            </a:r>
          </a:p>
          <a:p>
            <a:pPr algn="ctr"/>
            <a:endParaRPr lang="es-ES" sz="1600" b="1" dirty="0">
              <a:latin typeface="+mj-lt"/>
              <a:cs typeface="Times New Roman" panose="02020603050405020304" pitchFamily="18" charset="0"/>
            </a:endParaRPr>
          </a:p>
          <a:p>
            <a:pPr algn="ctr"/>
            <a:r>
              <a:rPr lang="es-ES" sz="1400" b="1" dirty="0">
                <a:latin typeface="+mj-lt"/>
                <a:cs typeface="Times New Roman" panose="02020603050405020304" pitchFamily="18" charset="0"/>
              </a:rPr>
              <a:t>DIRECTOR: ECO. ACOSTA </a:t>
            </a:r>
            <a:r>
              <a:rPr lang="es-ES" sz="1400" b="1" dirty="0" smtClean="0">
                <a:latin typeface="+mj-lt"/>
                <a:cs typeface="Times New Roman" panose="02020603050405020304" pitchFamily="18" charset="0"/>
              </a:rPr>
              <a:t>PALOMEQUE, </a:t>
            </a:r>
            <a:r>
              <a:rPr lang="es-ES" sz="1400" b="1" dirty="0" smtClean="0">
                <a:latin typeface="+mj-lt"/>
                <a:cs typeface="Times New Roman" panose="02020603050405020304" pitchFamily="18" charset="0"/>
              </a:rPr>
              <a:t>GALO RAMIRO.</a:t>
            </a:r>
            <a:endParaRPr lang="es-ES" sz="1100" dirty="0">
              <a:latin typeface="+mj-lt"/>
            </a:endParaRPr>
          </a:p>
        </p:txBody>
      </p:sp>
    </p:spTree>
    <p:extLst>
      <p:ext uri="{BB962C8B-B14F-4D97-AF65-F5344CB8AC3E}">
        <p14:creationId xmlns:p14="http://schemas.microsoft.com/office/powerpoint/2010/main" val="2673011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23849" y="241300"/>
            <a:ext cx="3702052" cy="369332"/>
          </a:xfrm>
          <a:prstGeom prst="rect">
            <a:avLst/>
          </a:prstGeom>
          <a:noFill/>
        </p:spPr>
        <p:txBody>
          <a:bodyPr wrap="square" rtlCol="0">
            <a:spAutoFit/>
          </a:bodyPr>
          <a:lstStyle/>
          <a:p>
            <a:r>
              <a:rPr lang="es-EC" b="1" dirty="0" smtClean="0"/>
              <a:t>Variables de Estudio</a:t>
            </a:r>
            <a:endParaRPr lang="es-EC" b="1" dirty="0"/>
          </a:p>
        </p:txBody>
      </p:sp>
      <p:sp>
        <p:nvSpPr>
          <p:cNvPr id="2" name="Elipse 1"/>
          <p:cNvSpPr/>
          <p:nvPr/>
        </p:nvSpPr>
        <p:spPr>
          <a:xfrm>
            <a:off x="4610100" y="2159000"/>
            <a:ext cx="2324100" cy="9652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b="1" dirty="0" smtClean="0"/>
              <a:t>Estrategias Financieras</a:t>
            </a:r>
            <a:endParaRPr lang="es-EC" sz="1400" b="1" dirty="0"/>
          </a:p>
        </p:txBody>
      </p:sp>
      <p:sp>
        <p:nvSpPr>
          <p:cNvPr id="6" name="Elipse 5"/>
          <p:cNvSpPr/>
          <p:nvPr/>
        </p:nvSpPr>
        <p:spPr>
          <a:xfrm>
            <a:off x="5400676" y="960398"/>
            <a:ext cx="2324100" cy="965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b="1" dirty="0" smtClean="0"/>
              <a:t>Liquidez</a:t>
            </a:r>
            <a:endParaRPr lang="es-EC" sz="1400" b="1" dirty="0"/>
          </a:p>
        </p:txBody>
      </p:sp>
      <p:sp>
        <p:nvSpPr>
          <p:cNvPr id="7" name="Elipse 6"/>
          <p:cNvSpPr/>
          <p:nvPr/>
        </p:nvSpPr>
        <p:spPr>
          <a:xfrm>
            <a:off x="2174875" y="1984633"/>
            <a:ext cx="2324100" cy="965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b="1" dirty="0" smtClean="0"/>
              <a:t>Actividad</a:t>
            </a:r>
            <a:endParaRPr lang="es-EC" sz="1400" b="1" dirty="0"/>
          </a:p>
        </p:txBody>
      </p:sp>
      <p:sp>
        <p:nvSpPr>
          <p:cNvPr id="8" name="Elipse 7"/>
          <p:cNvSpPr/>
          <p:nvPr/>
        </p:nvSpPr>
        <p:spPr>
          <a:xfrm>
            <a:off x="3003550" y="3740666"/>
            <a:ext cx="2408237" cy="965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b="1" dirty="0" smtClean="0"/>
              <a:t>Financiamiento</a:t>
            </a:r>
            <a:endParaRPr lang="es-EC" sz="1400" b="1" dirty="0"/>
          </a:p>
        </p:txBody>
      </p:sp>
      <p:sp>
        <p:nvSpPr>
          <p:cNvPr id="9" name="Elipse 8"/>
          <p:cNvSpPr/>
          <p:nvPr/>
        </p:nvSpPr>
        <p:spPr>
          <a:xfrm>
            <a:off x="6083300" y="3703599"/>
            <a:ext cx="2324100" cy="965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b="1" dirty="0" smtClean="0"/>
              <a:t>Rentabilidad</a:t>
            </a:r>
            <a:endParaRPr lang="es-EC" sz="1400" b="1" dirty="0"/>
          </a:p>
        </p:txBody>
      </p:sp>
      <p:sp>
        <p:nvSpPr>
          <p:cNvPr id="10" name="Elipse 9"/>
          <p:cNvSpPr/>
          <p:nvPr/>
        </p:nvSpPr>
        <p:spPr>
          <a:xfrm>
            <a:off x="7378699" y="1940531"/>
            <a:ext cx="2324100" cy="965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b="1" dirty="0" smtClean="0"/>
              <a:t>Elementos del Costo</a:t>
            </a:r>
            <a:endParaRPr lang="es-EC" sz="1400" b="1" dirty="0"/>
          </a:p>
        </p:txBody>
      </p:sp>
      <p:sp>
        <p:nvSpPr>
          <p:cNvPr id="12" name="Elipse 11"/>
          <p:cNvSpPr/>
          <p:nvPr/>
        </p:nvSpPr>
        <p:spPr>
          <a:xfrm>
            <a:off x="8432800" y="3393997"/>
            <a:ext cx="1663700" cy="79220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smtClean="0"/>
              <a:t>Margen Bruto</a:t>
            </a:r>
            <a:endParaRPr lang="es-EC" sz="1400" dirty="0"/>
          </a:p>
        </p:txBody>
      </p:sp>
      <p:sp>
        <p:nvSpPr>
          <p:cNvPr id="13" name="Elipse 12"/>
          <p:cNvSpPr/>
          <p:nvPr/>
        </p:nvSpPr>
        <p:spPr>
          <a:xfrm>
            <a:off x="8121650" y="4453596"/>
            <a:ext cx="1790700" cy="79460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smtClean="0"/>
              <a:t>Margen neto de Ventas.</a:t>
            </a:r>
            <a:endParaRPr lang="es-EC" sz="1400" dirty="0"/>
          </a:p>
        </p:txBody>
      </p:sp>
      <p:sp>
        <p:nvSpPr>
          <p:cNvPr id="14" name="Elipse 13"/>
          <p:cNvSpPr/>
          <p:nvPr/>
        </p:nvSpPr>
        <p:spPr>
          <a:xfrm>
            <a:off x="9912350" y="3945931"/>
            <a:ext cx="1790700" cy="75993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smtClean="0"/>
              <a:t>ROA</a:t>
            </a:r>
          </a:p>
          <a:p>
            <a:pPr algn="ctr"/>
            <a:r>
              <a:rPr lang="es-EC" sz="1400" dirty="0" smtClean="0"/>
              <a:t>ROE</a:t>
            </a:r>
            <a:endParaRPr lang="es-EC" sz="1400" dirty="0"/>
          </a:p>
        </p:txBody>
      </p:sp>
      <p:sp>
        <p:nvSpPr>
          <p:cNvPr id="16" name="Elipse 15"/>
          <p:cNvSpPr/>
          <p:nvPr/>
        </p:nvSpPr>
        <p:spPr>
          <a:xfrm>
            <a:off x="9915521" y="1335150"/>
            <a:ext cx="1854200" cy="965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smtClean="0"/>
              <a:t>MP </a:t>
            </a:r>
          </a:p>
          <a:p>
            <a:pPr algn="ctr"/>
            <a:r>
              <a:rPr lang="es-EC" sz="1400" dirty="0" smtClean="0"/>
              <a:t>MO</a:t>
            </a:r>
          </a:p>
          <a:p>
            <a:pPr algn="ctr"/>
            <a:r>
              <a:rPr lang="es-EC" sz="1400" dirty="0" smtClean="0"/>
              <a:t>CIF</a:t>
            </a:r>
          </a:p>
        </p:txBody>
      </p:sp>
      <p:sp>
        <p:nvSpPr>
          <p:cNvPr id="17" name="Elipse 16"/>
          <p:cNvSpPr/>
          <p:nvPr/>
        </p:nvSpPr>
        <p:spPr>
          <a:xfrm>
            <a:off x="3572588" y="354447"/>
            <a:ext cx="2012949" cy="72930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dirty="0" smtClean="0"/>
              <a:t>Razón Corriente</a:t>
            </a:r>
            <a:endParaRPr lang="es-EC" sz="1200" dirty="0"/>
          </a:p>
        </p:txBody>
      </p:sp>
      <p:sp>
        <p:nvSpPr>
          <p:cNvPr id="18" name="Elipse 17"/>
          <p:cNvSpPr/>
          <p:nvPr/>
        </p:nvSpPr>
        <p:spPr>
          <a:xfrm>
            <a:off x="5545931" y="47980"/>
            <a:ext cx="2012949" cy="72930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dirty="0" smtClean="0"/>
              <a:t>Prueba Acida</a:t>
            </a:r>
            <a:endParaRPr lang="es-EC" sz="1200" dirty="0"/>
          </a:p>
        </p:txBody>
      </p:sp>
      <p:sp>
        <p:nvSpPr>
          <p:cNvPr id="19" name="Elipse 18"/>
          <p:cNvSpPr/>
          <p:nvPr/>
        </p:nvSpPr>
        <p:spPr>
          <a:xfrm>
            <a:off x="7762874" y="346123"/>
            <a:ext cx="2012949" cy="72930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dirty="0" smtClean="0"/>
              <a:t>Capital de Trabajo Neto.</a:t>
            </a:r>
            <a:endParaRPr lang="es-EC" sz="1200" dirty="0"/>
          </a:p>
        </p:txBody>
      </p:sp>
      <p:cxnSp>
        <p:nvCxnSpPr>
          <p:cNvPr id="22" name="Conector recto de flecha 21"/>
          <p:cNvCxnSpPr>
            <a:stCxn id="6" idx="7"/>
            <a:endCxn id="19" idx="3"/>
          </p:cNvCxnSpPr>
          <p:nvPr/>
        </p:nvCxnSpPr>
        <p:spPr>
          <a:xfrm flipV="1">
            <a:off x="7384419" y="968621"/>
            <a:ext cx="673245" cy="1331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stCxn id="6" idx="0"/>
            <a:endCxn id="18" idx="4"/>
          </p:cNvCxnSpPr>
          <p:nvPr/>
        </p:nvCxnSpPr>
        <p:spPr>
          <a:xfrm flipH="1" flipV="1">
            <a:off x="6552406" y="777282"/>
            <a:ext cx="10320" cy="183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a:stCxn id="6" idx="0"/>
            <a:endCxn id="17" idx="4"/>
          </p:cNvCxnSpPr>
          <p:nvPr/>
        </p:nvCxnSpPr>
        <p:spPr>
          <a:xfrm flipH="1">
            <a:off x="4579063" y="960398"/>
            <a:ext cx="1983663" cy="123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a:stCxn id="10" idx="0"/>
            <a:endCxn id="16" idx="2"/>
          </p:cNvCxnSpPr>
          <p:nvPr/>
        </p:nvCxnSpPr>
        <p:spPr>
          <a:xfrm flipV="1">
            <a:off x="8540749" y="1817750"/>
            <a:ext cx="1374772" cy="122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p:cNvCxnSpPr>
            <a:stCxn id="9" idx="6"/>
            <a:endCxn id="14" idx="2"/>
          </p:cNvCxnSpPr>
          <p:nvPr/>
        </p:nvCxnSpPr>
        <p:spPr>
          <a:xfrm>
            <a:off x="8407400" y="4186199"/>
            <a:ext cx="1504950" cy="139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p:cNvCxnSpPr>
            <a:stCxn id="9" idx="0"/>
            <a:endCxn id="12" idx="1"/>
          </p:cNvCxnSpPr>
          <p:nvPr/>
        </p:nvCxnSpPr>
        <p:spPr>
          <a:xfrm flipV="1">
            <a:off x="7245350" y="3510012"/>
            <a:ext cx="1431093" cy="1935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p:cNvCxnSpPr>
            <a:stCxn id="9" idx="4"/>
            <a:endCxn id="13" idx="3"/>
          </p:cNvCxnSpPr>
          <p:nvPr/>
        </p:nvCxnSpPr>
        <p:spPr>
          <a:xfrm>
            <a:off x="7245350" y="4668799"/>
            <a:ext cx="1138542" cy="463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Elipse 47"/>
          <p:cNvSpPr/>
          <p:nvPr/>
        </p:nvSpPr>
        <p:spPr>
          <a:xfrm>
            <a:off x="1765860" y="717984"/>
            <a:ext cx="1690687" cy="965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dirty="0" smtClean="0"/>
              <a:t>Rotación de Cartera</a:t>
            </a:r>
            <a:endParaRPr lang="es-EC" sz="1200" dirty="0"/>
          </a:p>
        </p:txBody>
      </p:sp>
      <p:sp>
        <p:nvSpPr>
          <p:cNvPr id="49" name="Elipse 48"/>
          <p:cNvSpPr/>
          <p:nvPr/>
        </p:nvSpPr>
        <p:spPr>
          <a:xfrm>
            <a:off x="245830" y="1609385"/>
            <a:ext cx="1756569" cy="965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dirty="0" smtClean="0"/>
              <a:t>Rotación de Cunetas por pagar</a:t>
            </a:r>
            <a:endParaRPr lang="es-EC" sz="1200" dirty="0"/>
          </a:p>
        </p:txBody>
      </p:sp>
      <p:sp>
        <p:nvSpPr>
          <p:cNvPr id="50" name="Elipse 49"/>
          <p:cNvSpPr/>
          <p:nvPr/>
        </p:nvSpPr>
        <p:spPr>
          <a:xfrm>
            <a:off x="677982" y="2905731"/>
            <a:ext cx="1690687" cy="965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dirty="0" smtClean="0"/>
              <a:t>Rotación de Inventarios</a:t>
            </a:r>
            <a:endParaRPr lang="es-EC" sz="1200" dirty="0"/>
          </a:p>
        </p:txBody>
      </p:sp>
      <p:sp>
        <p:nvSpPr>
          <p:cNvPr id="52" name="Elipse 51"/>
          <p:cNvSpPr/>
          <p:nvPr/>
        </p:nvSpPr>
        <p:spPr>
          <a:xfrm>
            <a:off x="996158" y="4155051"/>
            <a:ext cx="1690687" cy="965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dirty="0" smtClean="0"/>
              <a:t>Financiamiento Propio</a:t>
            </a:r>
            <a:endParaRPr lang="es-EC" sz="1200" dirty="0"/>
          </a:p>
        </p:txBody>
      </p:sp>
      <p:sp>
        <p:nvSpPr>
          <p:cNvPr id="53" name="Elipse 52"/>
          <p:cNvSpPr/>
          <p:nvPr/>
        </p:nvSpPr>
        <p:spPr>
          <a:xfrm>
            <a:off x="1953024" y="5059407"/>
            <a:ext cx="1690687" cy="965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dirty="0" smtClean="0"/>
              <a:t>Endeudamiento del Activo</a:t>
            </a:r>
            <a:endParaRPr lang="es-EC" sz="1200" dirty="0"/>
          </a:p>
        </p:txBody>
      </p:sp>
      <p:sp>
        <p:nvSpPr>
          <p:cNvPr id="54" name="Elipse 53"/>
          <p:cNvSpPr/>
          <p:nvPr/>
        </p:nvSpPr>
        <p:spPr>
          <a:xfrm>
            <a:off x="3721101" y="5120251"/>
            <a:ext cx="1690687" cy="965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dirty="0" smtClean="0"/>
              <a:t>Endeudamiento a corto Plazo</a:t>
            </a:r>
            <a:endParaRPr lang="es-EC" sz="1200" dirty="0"/>
          </a:p>
        </p:txBody>
      </p:sp>
      <p:sp>
        <p:nvSpPr>
          <p:cNvPr id="55" name="Elipse 54"/>
          <p:cNvSpPr/>
          <p:nvPr/>
        </p:nvSpPr>
        <p:spPr>
          <a:xfrm>
            <a:off x="5116513" y="4463198"/>
            <a:ext cx="1690687" cy="965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dirty="0" smtClean="0"/>
              <a:t>Endeudamiento a largo Plazo</a:t>
            </a:r>
            <a:endParaRPr lang="es-EC" sz="1200" dirty="0"/>
          </a:p>
        </p:txBody>
      </p:sp>
      <p:cxnSp>
        <p:nvCxnSpPr>
          <p:cNvPr id="57" name="Conector recto de flecha 56"/>
          <p:cNvCxnSpPr>
            <a:stCxn id="8" idx="2"/>
            <a:endCxn id="52" idx="0"/>
          </p:cNvCxnSpPr>
          <p:nvPr/>
        </p:nvCxnSpPr>
        <p:spPr>
          <a:xfrm flipH="1" flipV="1">
            <a:off x="1841502" y="4155051"/>
            <a:ext cx="1162048" cy="682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Conector recto de flecha 58"/>
          <p:cNvCxnSpPr>
            <a:stCxn id="8" idx="4"/>
            <a:endCxn id="53" idx="0"/>
          </p:cNvCxnSpPr>
          <p:nvPr/>
        </p:nvCxnSpPr>
        <p:spPr>
          <a:xfrm flipH="1">
            <a:off x="2798368" y="4705866"/>
            <a:ext cx="1409301" cy="3535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Conector recto de flecha 60"/>
          <p:cNvCxnSpPr>
            <a:stCxn id="8" idx="4"/>
            <a:endCxn id="54" idx="7"/>
          </p:cNvCxnSpPr>
          <p:nvPr/>
        </p:nvCxnSpPr>
        <p:spPr>
          <a:xfrm>
            <a:off x="4207669" y="4705866"/>
            <a:ext cx="956524" cy="555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Conector recto de flecha 62"/>
          <p:cNvCxnSpPr>
            <a:stCxn id="8" idx="6"/>
            <a:endCxn id="55" idx="0"/>
          </p:cNvCxnSpPr>
          <p:nvPr/>
        </p:nvCxnSpPr>
        <p:spPr>
          <a:xfrm>
            <a:off x="5411787" y="4223266"/>
            <a:ext cx="550070" cy="2399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ector recto de flecha 66"/>
          <p:cNvCxnSpPr>
            <a:stCxn id="7" idx="4"/>
            <a:endCxn id="50" idx="0"/>
          </p:cNvCxnSpPr>
          <p:nvPr/>
        </p:nvCxnSpPr>
        <p:spPr>
          <a:xfrm flipH="1" flipV="1">
            <a:off x="1523326" y="2905731"/>
            <a:ext cx="1813599" cy="441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ector recto de flecha 68"/>
          <p:cNvCxnSpPr>
            <a:stCxn id="7" idx="1"/>
            <a:endCxn id="49" idx="6"/>
          </p:cNvCxnSpPr>
          <p:nvPr/>
        </p:nvCxnSpPr>
        <p:spPr>
          <a:xfrm flipH="1" flipV="1">
            <a:off x="2002399" y="2091985"/>
            <a:ext cx="512833" cy="33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ector recto de flecha 70"/>
          <p:cNvCxnSpPr>
            <a:stCxn id="7" idx="0"/>
            <a:endCxn id="48" idx="4"/>
          </p:cNvCxnSpPr>
          <p:nvPr/>
        </p:nvCxnSpPr>
        <p:spPr>
          <a:xfrm flipH="1" flipV="1">
            <a:off x="2611204" y="1683184"/>
            <a:ext cx="725721" cy="3014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Conector recto de flecha 76"/>
          <p:cNvCxnSpPr>
            <a:stCxn id="6" idx="4"/>
            <a:endCxn id="2" idx="0"/>
          </p:cNvCxnSpPr>
          <p:nvPr/>
        </p:nvCxnSpPr>
        <p:spPr>
          <a:xfrm flipH="1">
            <a:off x="5772150" y="1925598"/>
            <a:ext cx="790576" cy="2334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1" name="Conector recto de flecha 80"/>
          <p:cNvCxnSpPr>
            <a:stCxn id="2" idx="6"/>
            <a:endCxn id="10" idx="3"/>
          </p:cNvCxnSpPr>
          <p:nvPr/>
        </p:nvCxnSpPr>
        <p:spPr>
          <a:xfrm>
            <a:off x="6934200" y="2641600"/>
            <a:ext cx="784856" cy="1227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5" name="Conector recto de flecha 84"/>
          <p:cNvCxnSpPr>
            <a:stCxn id="2" idx="4"/>
            <a:endCxn id="9" idx="1"/>
          </p:cNvCxnSpPr>
          <p:nvPr/>
        </p:nvCxnSpPr>
        <p:spPr>
          <a:xfrm>
            <a:off x="5772150" y="3124200"/>
            <a:ext cx="651507" cy="7207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7" name="Conector recto de flecha 86"/>
          <p:cNvCxnSpPr>
            <a:stCxn id="2" idx="3"/>
            <a:endCxn id="8" idx="0"/>
          </p:cNvCxnSpPr>
          <p:nvPr/>
        </p:nvCxnSpPr>
        <p:spPr>
          <a:xfrm flipH="1">
            <a:off x="4207669" y="2982850"/>
            <a:ext cx="742788" cy="7578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9" name="Conector recto de flecha 88"/>
          <p:cNvCxnSpPr>
            <a:stCxn id="2" idx="1"/>
            <a:endCxn id="7" idx="7"/>
          </p:cNvCxnSpPr>
          <p:nvPr/>
        </p:nvCxnSpPr>
        <p:spPr>
          <a:xfrm flipH="1" flipV="1">
            <a:off x="4158618" y="2125983"/>
            <a:ext cx="791839" cy="1743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Elipse 64"/>
          <p:cNvSpPr/>
          <p:nvPr/>
        </p:nvSpPr>
        <p:spPr>
          <a:xfrm>
            <a:off x="7010398" y="5258247"/>
            <a:ext cx="1790700" cy="79460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smtClean="0"/>
              <a:t>Dupont</a:t>
            </a:r>
            <a:endParaRPr lang="es-EC" sz="1400" dirty="0"/>
          </a:p>
        </p:txBody>
      </p:sp>
      <p:cxnSp>
        <p:nvCxnSpPr>
          <p:cNvPr id="45" name="Conector recto de flecha 44"/>
          <p:cNvCxnSpPr>
            <a:stCxn id="9" idx="4"/>
            <a:endCxn id="65" idx="1"/>
          </p:cNvCxnSpPr>
          <p:nvPr/>
        </p:nvCxnSpPr>
        <p:spPr>
          <a:xfrm>
            <a:off x="7245350" y="4668799"/>
            <a:ext cx="27290" cy="705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937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2DC0FB-90BC-46E5-888F-C19E2261EDAF}"/>
              </a:ext>
            </a:extLst>
          </p:cNvPr>
          <p:cNvSpPr txBox="1"/>
          <p:nvPr/>
        </p:nvSpPr>
        <p:spPr>
          <a:xfrm>
            <a:off x="2484136" y="596996"/>
            <a:ext cx="6533322" cy="1077218"/>
          </a:xfrm>
          <a:prstGeom prst="rect">
            <a:avLst/>
          </a:prstGeom>
          <a:noFill/>
        </p:spPr>
        <p:txBody>
          <a:bodyPr wrap="square" rtlCol="0">
            <a:spAutoFit/>
          </a:bodyPr>
          <a:lstStyle/>
          <a:p>
            <a:pPr algn="ctr"/>
            <a:r>
              <a:rPr lang="es-EC" sz="3200" b="1" dirty="0"/>
              <a:t>CAPÍTULO II</a:t>
            </a:r>
          </a:p>
          <a:p>
            <a:pPr algn="ctr"/>
            <a:r>
              <a:rPr lang="es-EC" sz="3200" b="1" dirty="0"/>
              <a:t>MARCO METODOLÓGICO </a:t>
            </a:r>
            <a:endParaRPr lang="es-ES" sz="3200" b="1" dirty="0"/>
          </a:p>
        </p:txBody>
      </p:sp>
      <p:pic>
        <p:nvPicPr>
          <p:cNvPr id="5" name="Picture 4">
            <a:extLst>
              <a:ext uri="{FF2B5EF4-FFF2-40B4-BE49-F238E27FC236}">
                <a16:creationId xmlns:a16="http://schemas.microsoft.com/office/drawing/2014/main" id="{9DCFE24F-32F9-43CF-B64D-D423A35B351A}"/>
              </a:ext>
            </a:extLst>
          </p:cNvPr>
          <p:cNvPicPr>
            <a:picLocks noChangeAspect="1"/>
          </p:cNvPicPr>
          <p:nvPr/>
        </p:nvPicPr>
        <p:blipFill>
          <a:blip r:embed="rId2"/>
          <a:stretch>
            <a:fillRect/>
          </a:stretch>
        </p:blipFill>
        <p:spPr>
          <a:xfrm>
            <a:off x="2823037" y="2019901"/>
            <a:ext cx="6533322" cy="3250096"/>
          </a:xfrm>
          <a:prstGeom prst="rect">
            <a:avLst/>
          </a:prstGeom>
        </p:spPr>
      </p:pic>
    </p:spTree>
    <p:extLst>
      <p:ext uri="{BB962C8B-B14F-4D97-AF65-F5344CB8AC3E}">
        <p14:creationId xmlns:p14="http://schemas.microsoft.com/office/powerpoint/2010/main" val="2553684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930231176"/>
              </p:ext>
            </p:extLst>
          </p:nvPr>
        </p:nvGraphicFramePr>
        <p:xfrm>
          <a:off x="198784" y="923235"/>
          <a:ext cx="11393556" cy="4763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ouble Brace 1">
            <a:extLst>
              <a:ext uri="{FF2B5EF4-FFF2-40B4-BE49-F238E27FC236}">
                <a16:creationId xmlns:a16="http://schemas.microsoft.com/office/drawing/2014/main" id="{8169EEEB-0AF5-45A0-BD67-560057E64352}"/>
              </a:ext>
            </a:extLst>
          </p:cNvPr>
          <p:cNvSpPr/>
          <p:nvPr/>
        </p:nvSpPr>
        <p:spPr>
          <a:xfrm>
            <a:off x="2756451" y="954157"/>
            <a:ext cx="2213114" cy="1311965"/>
          </a:xfrm>
          <a:prstGeom prst="bracePair">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s-ES"/>
          </a:p>
        </p:txBody>
      </p:sp>
      <p:sp>
        <p:nvSpPr>
          <p:cNvPr id="5" name="TextBox 4">
            <a:extLst>
              <a:ext uri="{FF2B5EF4-FFF2-40B4-BE49-F238E27FC236}">
                <a16:creationId xmlns:a16="http://schemas.microsoft.com/office/drawing/2014/main" id="{EE04719A-01BB-4E09-9511-D3C6B1319722}"/>
              </a:ext>
            </a:extLst>
          </p:cNvPr>
          <p:cNvSpPr txBox="1"/>
          <p:nvPr/>
        </p:nvSpPr>
        <p:spPr>
          <a:xfrm>
            <a:off x="3067878" y="1154661"/>
            <a:ext cx="1646032" cy="923330"/>
          </a:xfrm>
          <a:prstGeom prst="rect">
            <a:avLst/>
          </a:prstGeom>
          <a:noFill/>
        </p:spPr>
        <p:txBody>
          <a:bodyPr wrap="square" rtlCol="0">
            <a:spAutoFit/>
          </a:bodyPr>
          <a:lstStyle/>
          <a:p>
            <a:pPr algn="just"/>
            <a:r>
              <a:rPr lang="es-ES" dirty="0" smtClean="0">
                <a:latin typeface="Times New Roman" panose="02020603050405020304" pitchFamily="18" charset="0"/>
                <a:cs typeface="Times New Roman" panose="02020603050405020304" pitchFamily="18" charset="0"/>
              </a:rPr>
              <a:t>Las extractoras de la ciudad de Santo Domingo</a:t>
            </a:r>
            <a:endParaRPr lang="es-ES" dirty="0">
              <a:latin typeface="Times New Roman" panose="02020603050405020304" pitchFamily="18" charset="0"/>
              <a:cs typeface="Times New Roman" panose="02020603050405020304" pitchFamily="18" charset="0"/>
            </a:endParaRPr>
          </a:p>
        </p:txBody>
      </p:sp>
      <p:sp>
        <p:nvSpPr>
          <p:cNvPr id="6" name="Double Brace 5">
            <a:extLst>
              <a:ext uri="{FF2B5EF4-FFF2-40B4-BE49-F238E27FC236}">
                <a16:creationId xmlns:a16="http://schemas.microsoft.com/office/drawing/2014/main" id="{C2F49272-3F1D-4A90-907E-8AFD57195A71}"/>
              </a:ext>
            </a:extLst>
          </p:cNvPr>
          <p:cNvSpPr/>
          <p:nvPr/>
        </p:nvSpPr>
        <p:spPr>
          <a:xfrm>
            <a:off x="3067878" y="4022035"/>
            <a:ext cx="2213114" cy="1311965"/>
          </a:xfrm>
          <a:prstGeom prst="bracePair">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s-ES"/>
          </a:p>
        </p:txBody>
      </p:sp>
      <p:sp>
        <p:nvSpPr>
          <p:cNvPr id="7" name="TextBox 6">
            <a:extLst>
              <a:ext uri="{FF2B5EF4-FFF2-40B4-BE49-F238E27FC236}">
                <a16:creationId xmlns:a16="http://schemas.microsoft.com/office/drawing/2014/main" id="{D507F39D-2170-450D-9746-811FD0F56AA1}"/>
              </a:ext>
            </a:extLst>
          </p:cNvPr>
          <p:cNvSpPr txBox="1"/>
          <p:nvPr/>
        </p:nvSpPr>
        <p:spPr>
          <a:xfrm>
            <a:off x="3303105" y="4324075"/>
            <a:ext cx="1666459" cy="707886"/>
          </a:xfrm>
          <a:prstGeom prst="rect">
            <a:avLst/>
          </a:prstGeom>
          <a:noFill/>
        </p:spPr>
        <p:txBody>
          <a:bodyPr wrap="square" rtlCol="0">
            <a:spAutoFit/>
          </a:bodyPr>
          <a:lstStyle/>
          <a:p>
            <a:r>
              <a:rPr lang="es-ES" sz="2000" dirty="0" smtClean="0">
                <a:latin typeface="Times New Roman" panose="02020603050405020304" pitchFamily="18" charset="0"/>
                <a:cs typeface="Times New Roman" panose="02020603050405020304" pitchFamily="18" charset="0"/>
              </a:rPr>
              <a:t>Cuantitativo y cualitativo </a:t>
            </a:r>
            <a:endParaRPr lang="es-ES" sz="2000" dirty="0">
              <a:latin typeface="Times New Roman" panose="02020603050405020304" pitchFamily="18" charset="0"/>
              <a:cs typeface="Times New Roman" panose="02020603050405020304" pitchFamily="18" charset="0"/>
            </a:endParaRPr>
          </a:p>
        </p:txBody>
      </p:sp>
      <p:sp>
        <p:nvSpPr>
          <p:cNvPr id="8" name="Double Brace 7">
            <a:extLst>
              <a:ext uri="{FF2B5EF4-FFF2-40B4-BE49-F238E27FC236}">
                <a16:creationId xmlns:a16="http://schemas.microsoft.com/office/drawing/2014/main" id="{9011971A-4E57-4C56-B574-E75311445827}"/>
              </a:ext>
            </a:extLst>
          </p:cNvPr>
          <p:cNvSpPr/>
          <p:nvPr/>
        </p:nvSpPr>
        <p:spPr>
          <a:xfrm>
            <a:off x="9379225" y="4324075"/>
            <a:ext cx="2213114" cy="1311965"/>
          </a:xfrm>
          <a:prstGeom prst="bracePair">
            <a:avLst/>
          </a:prstGeom>
          <a:ln>
            <a:solidFill>
              <a:srgbClr val="00B0F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a:p>
        </p:txBody>
      </p:sp>
      <p:sp>
        <p:nvSpPr>
          <p:cNvPr id="9" name="Double Brace 8">
            <a:extLst>
              <a:ext uri="{FF2B5EF4-FFF2-40B4-BE49-F238E27FC236}">
                <a16:creationId xmlns:a16="http://schemas.microsoft.com/office/drawing/2014/main" id="{47E1E0F5-B666-4523-9FEC-623857533D1B}"/>
              </a:ext>
            </a:extLst>
          </p:cNvPr>
          <p:cNvSpPr/>
          <p:nvPr/>
        </p:nvSpPr>
        <p:spPr>
          <a:xfrm>
            <a:off x="9329529" y="1067995"/>
            <a:ext cx="2054088" cy="1558328"/>
          </a:xfrm>
          <a:prstGeom prst="bracePair">
            <a:avLst/>
          </a:prstGeom>
          <a:ln>
            <a:solidFill>
              <a:srgbClr val="00B0F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a:p>
        </p:txBody>
      </p:sp>
      <p:sp>
        <p:nvSpPr>
          <p:cNvPr id="11" name="TextBox 10">
            <a:extLst>
              <a:ext uri="{FF2B5EF4-FFF2-40B4-BE49-F238E27FC236}">
                <a16:creationId xmlns:a16="http://schemas.microsoft.com/office/drawing/2014/main" id="{2E38BB8F-631C-4D33-9FC3-4D08A1B7BBCB}"/>
              </a:ext>
            </a:extLst>
          </p:cNvPr>
          <p:cNvSpPr txBox="1"/>
          <p:nvPr/>
        </p:nvSpPr>
        <p:spPr>
          <a:xfrm>
            <a:off x="9498495" y="4324075"/>
            <a:ext cx="1974574" cy="1077218"/>
          </a:xfrm>
          <a:prstGeom prst="rect">
            <a:avLst/>
          </a:prstGeom>
          <a:noFill/>
        </p:spPr>
        <p:txBody>
          <a:bodyPr wrap="square" rtlCol="0">
            <a:spAutoFit/>
          </a:bodyPr>
          <a:lstStyle/>
          <a:p>
            <a:pPr algn="ctr"/>
            <a:r>
              <a:rPr lang="es-ES" sz="1600" dirty="0">
                <a:latin typeface="Times New Roman" panose="02020603050405020304" pitchFamily="18" charset="0"/>
                <a:cs typeface="Times New Roman" panose="02020603050405020304" pitchFamily="18" charset="0"/>
              </a:rPr>
              <a:t>Investigación  Bibliográfica</a:t>
            </a:r>
          </a:p>
          <a:p>
            <a:pPr algn="ctr"/>
            <a:r>
              <a:rPr lang="es-ES" sz="1600" dirty="0">
                <a:latin typeface="Times New Roman" panose="02020603050405020304" pitchFamily="18" charset="0"/>
                <a:cs typeface="Times New Roman" panose="02020603050405020304" pitchFamily="18" charset="0"/>
              </a:rPr>
              <a:t>Investigación de Campo. </a:t>
            </a:r>
          </a:p>
        </p:txBody>
      </p:sp>
      <p:sp>
        <p:nvSpPr>
          <p:cNvPr id="13" name="TextBox 12">
            <a:extLst>
              <a:ext uri="{FF2B5EF4-FFF2-40B4-BE49-F238E27FC236}">
                <a16:creationId xmlns:a16="http://schemas.microsoft.com/office/drawing/2014/main" id="{63CFEA7D-2473-4C2C-A9BD-99FF348C1AAD}"/>
              </a:ext>
            </a:extLst>
          </p:cNvPr>
          <p:cNvSpPr txBox="1"/>
          <p:nvPr/>
        </p:nvSpPr>
        <p:spPr>
          <a:xfrm>
            <a:off x="9660834" y="1154661"/>
            <a:ext cx="1391477" cy="1169551"/>
          </a:xfrm>
          <a:prstGeom prst="rect">
            <a:avLst/>
          </a:prstGeom>
          <a:noFill/>
        </p:spPr>
        <p:txBody>
          <a:bodyPr wrap="square" rtlCol="0">
            <a:spAutoFit/>
          </a:bodyPr>
          <a:lstStyle/>
          <a:p>
            <a:r>
              <a:rPr lang="es-ES" sz="1400" dirty="0">
                <a:latin typeface="Times New Roman" panose="02020603050405020304" pitchFamily="18" charset="0"/>
                <a:cs typeface="Times New Roman" panose="02020603050405020304" pitchFamily="18" charset="0"/>
              </a:rPr>
              <a:t>No se manipulara las variables a conveniencia del investigador</a:t>
            </a:r>
          </a:p>
        </p:txBody>
      </p:sp>
    </p:spTree>
    <p:extLst>
      <p:ext uri="{BB962C8B-B14F-4D97-AF65-F5344CB8AC3E}">
        <p14:creationId xmlns:p14="http://schemas.microsoft.com/office/powerpoint/2010/main" val="2977833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ECB307F-79A7-469F-A008-9DFDA24D7E89}"/>
              </a:ext>
            </a:extLst>
          </p:cNvPr>
          <p:cNvSpPr txBox="1"/>
          <p:nvPr/>
        </p:nvSpPr>
        <p:spPr>
          <a:xfrm>
            <a:off x="3922643" y="152907"/>
            <a:ext cx="4943062" cy="461665"/>
          </a:xfrm>
          <a:prstGeom prst="rect">
            <a:avLst/>
          </a:prstGeom>
          <a:noFill/>
        </p:spPr>
        <p:txBody>
          <a:bodyPr wrap="square" rtlCol="0">
            <a:spAutoFit/>
          </a:bodyPr>
          <a:lstStyle/>
          <a:p>
            <a:pPr algn="ctr"/>
            <a:r>
              <a:rPr lang="es-ES" dirty="0"/>
              <a:t> </a:t>
            </a:r>
            <a:r>
              <a:rPr lang="es-ES" sz="2400" b="1" dirty="0">
                <a:latin typeface="Times New Roman" panose="02020603050405020304" pitchFamily="18" charset="0"/>
                <a:cs typeface="Times New Roman" panose="02020603050405020304" pitchFamily="18" charset="0"/>
              </a:rPr>
              <a:t>Determinación de la </a:t>
            </a:r>
            <a:r>
              <a:rPr lang="es-ES" sz="2400" b="1" dirty="0" smtClean="0">
                <a:latin typeface="Times New Roman" panose="02020603050405020304" pitchFamily="18" charset="0"/>
                <a:cs typeface="Times New Roman" panose="02020603050405020304" pitchFamily="18" charset="0"/>
              </a:rPr>
              <a:t>Población </a:t>
            </a:r>
            <a:endParaRPr lang="es-ES" b="1"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3BBDB4C-F468-4E0F-989B-D04824321C9C}"/>
              </a:ext>
            </a:extLst>
          </p:cNvPr>
          <p:cNvSpPr txBox="1"/>
          <p:nvPr/>
        </p:nvSpPr>
        <p:spPr>
          <a:xfrm>
            <a:off x="865641" y="759697"/>
            <a:ext cx="10597813"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dirty="0">
                <a:latin typeface="Times New Roman" panose="02020603050405020304" pitchFamily="18" charset="0"/>
                <a:cs typeface="Times New Roman" panose="02020603050405020304" pitchFamily="18" charset="0"/>
              </a:rPr>
              <a:t>La población objeto de estudio esta constituida por todas las empresas del sector extractor de palma africana, determinadas mediante el CIIU </a:t>
            </a:r>
            <a:r>
              <a:rPr lang="es-ES" dirty="0" smtClean="0">
                <a:latin typeface="Times New Roman" panose="02020603050405020304" pitchFamily="18" charset="0"/>
                <a:cs typeface="Times New Roman" panose="02020603050405020304" pitchFamily="18" charset="0"/>
              </a:rPr>
              <a:t>C104011, </a:t>
            </a:r>
            <a:r>
              <a:rPr lang="es-ES" dirty="0">
                <a:latin typeface="Times New Roman" panose="02020603050405020304" pitchFamily="18" charset="0"/>
                <a:cs typeface="Times New Roman" panose="02020603050405020304" pitchFamily="18" charset="0"/>
              </a:rPr>
              <a:t>domiciliadas dentro de la ciudad de Santo Domingo   </a:t>
            </a:r>
          </a:p>
        </p:txBody>
      </p:sp>
      <p:graphicFrame>
        <p:nvGraphicFramePr>
          <p:cNvPr id="4" name="Tabla 3"/>
          <p:cNvGraphicFramePr>
            <a:graphicFrameLocks noGrp="1"/>
          </p:cNvGraphicFramePr>
          <p:nvPr>
            <p:extLst>
              <p:ext uri="{D42A27DB-BD31-4B8C-83A1-F6EECF244321}">
                <p14:modId xmlns:p14="http://schemas.microsoft.com/office/powerpoint/2010/main" val="1867482510"/>
              </p:ext>
            </p:extLst>
          </p:nvPr>
        </p:nvGraphicFramePr>
        <p:xfrm>
          <a:off x="865641" y="1551156"/>
          <a:ext cx="7567159" cy="4189242"/>
        </p:xfrm>
        <a:graphic>
          <a:graphicData uri="http://schemas.openxmlformats.org/drawingml/2006/table">
            <a:tbl>
              <a:tblPr>
                <a:tableStyleId>{BC89EF96-8CEA-46FF-86C4-4CE0E7609802}</a:tableStyleId>
              </a:tblPr>
              <a:tblGrid>
                <a:gridCol w="723265">
                  <a:extLst>
                    <a:ext uri="{9D8B030D-6E8A-4147-A177-3AD203B41FA5}">
                      <a16:colId xmlns:a16="http://schemas.microsoft.com/office/drawing/2014/main" val="3982356171"/>
                    </a:ext>
                  </a:extLst>
                </a:gridCol>
                <a:gridCol w="1907611">
                  <a:extLst>
                    <a:ext uri="{9D8B030D-6E8A-4147-A177-3AD203B41FA5}">
                      <a16:colId xmlns:a16="http://schemas.microsoft.com/office/drawing/2014/main" val="1513373572"/>
                    </a:ext>
                  </a:extLst>
                </a:gridCol>
                <a:gridCol w="696143">
                  <a:extLst>
                    <a:ext uri="{9D8B030D-6E8A-4147-A177-3AD203B41FA5}">
                      <a16:colId xmlns:a16="http://schemas.microsoft.com/office/drawing/2014/main" val="1881822794"/>
                    </a:ext>
                  </a:extLst>
                </a:gridCol>
                <a:gridCol w="614775">
                  <a:extLst>
                    <a:ext uri="{9D8B030D-6E8A-4147-A177-3AD203B41FA5}">
                      <a16:colId xmlns:a16="http://schemas.microsoft.com/office/drawing/2014/main" val="3936441103"/>
                    </a:ext>
                  </a:extLst>
                </a:gridCol>
                <a:gridCol w="542449">
                  <a:extLst>
                    <a:ext uri="{9D8B030D-6E8A-4147-A177-3AD203B41FA5}">
                      <a16:colId xmlns:a16="http://schemas.microsoft.com/office/drawing/2014/main" val="348344236"/>
                    </a:ext>
                  </a:extLst>
                </a:gridCol>
                <a:gridCol w="3082916">
                  <a:extLst>
                    <a:ext uri="{9D8B030D-6E8A-4147-A177-3AD203B41FA5}">
                      <a16:colId xmlns:a16="http://schemas.microsoft.com/office/drawing/2014/main" val="6784971"/>
                    </a:ext>
                  </a:extLst>
                </a:gridCol>
              </a:tblGrid>
              <a:tr h="407289">
                <a:tc>
                  <a:txBody>
                    <a:bodyPr/>
                    <a:lstStyle/>
                    <a:p>
                      <a:pPr algn="ctr" fontAlgn="ctr"/>
                      <a:r>
                        <a:rPr lang="es-EC" sz="800" u="none" strike="noStrike" dirty="0">
                          <a:effectLst/>
                        </a:rPr>
                        <a:t>Numero Ruc</a:t>
                      </a:r>
                      <a:endParaRPr lang="es-EC" sz="800" b="1" i="0" u="none" strike="noStrike" dirty="0">
                        <a:effectLst/>
                        <a:latin typeface="Segoe UI" panose="020B0502040204020203" pitchFamily="34" charset="0"/>
                      </a:endParaRPr>
                    </a:p>
                  </a:txBody>
                  <a:tcPr marL="6155" marR="6155" marT="6155" marB="0" anchor="ctr"/>
                </a:tc>
                <a:tc>
                  <a:txBody>
                    <a:bodyPr/>
                    <a:lstStyle/>
                    <a:p>
                      <a:pPr algn="ctr" fontAlgn="ctr"/>
                      <a:r>
                        <a:rPr lang="es-EC" sz="800" u="none" strike="noStrike" dirty="0" smtClean="0">
                          <a:effectLst/>
                        </a:rPr>
                        <a:t>Razón </a:t>
                      </a:r>
                      <a:r>
                        <a:rPr lang="es-EC" sz="800" u="none" strike="noStrike" dirty="0">
                          <a:effectLst/>
                        </a:rPr>
                        <a:t>Social</a:t>
                      </a:r>
                      <a:endParaRPr lang="es-EC" sz="800" b="1" i="0" u="none" strike="noStrike" dirty="0">
                        <a:effectLst/>
                        <a:latin typeface="Segoe UI" panose="020B0502040204020203" pitchFamily="34" charset="0"/>
                      </a:endParaRPr>
                    </a:p>
                  </a:txBody>
                  <a:tcPr marL="6155" marR="6155" marT="6155" marB="0" anchor="ctr"/>
                </a:tc>
                <a:tc>
                  <a:txBody>
                    <a:bodyPr/>
                    <a:lstStyle/>
                    <a:p>
                      <a:pPr algn="ctr" fontAlgn="ctr"/>
                      <a:r>
                        <a:rPr lang="es-EC" sz="800" u="none" strike="noStrike" dirty="0">
                          <a:effectLst/>
                        </a:rPr>
                        <a:t>Dirección Zonal</a:t>
                      </a:r>
                      <a:endParaRPr lang="es-EC" sz="800" b="1" i="0" u="none" strike="noStrike" dirty="0">
                        <a:effectLst/>
                        <a:latin typeface="Segoe UI" panose="020B0502040204020203" pitchFamily="34" charset="0"/>
                      </a:endParaRPr>
                    </a:p>
                  </a:txBody>
                  <a:tcPr marL="6155" marR="6155" marT="6155" marB="0" anchor="ctr"/>
                </a:tc>
                <a:tc>
                  <a:txBody>
                    <a:bodyPr/>
                    <a:lstStyle/>
                    <a:p>
                      <a:pPr algn="ctr" fontAlgn="ctr"/>
                      <a:r>
                        <a:rPr lang="es-EC" sz="800" u="none" strike="noStrike">
                          <a:effectLst/>
                        </a:rPr>
                        <a:t>Ciudad</a:t>
                      </a:r>
                      <a:endParaRPr lang="es-EC" sz="800" b="1" i="0" u="none" strike="noStrike">
                        <a:effectLst/>
                        <a:latin typeface="Segoe UI" panose="020B0502040204020203" pitchFamily="34" charset="0"/>
                      </a:endParaRPr>
                    </a:p>
                  </a:txBody>
                  <a:tcPr marL="6155" marR="6155" marT="6155" marB="0" anchor="ctr"/>
                </a:tc>
                <a:tc>
                  <a:txBody>
                    <a:bodyPr/>
                    <a:lstStyle/>
                    <a:p>
                      <a:pPr algn="ctr" fontAlgn="ctr"/>
                      <a:r>
                        <a:rPr lang="es-EC" sz="800" u="none" strike="noStrike" dirty="0" smtClean="0">
                          <a:effectLst/>
                        </a:rPr>
                        <a:t>Código </a:t>
                      </a:r>
                      <a:r>
                        <a:rPr lang="es-EC" sz="800" u="none" strike="noStrike" dirty="0">
                          <a:effectLst/>
                        </a:rPr>
                        <a:t>Actividad </a:t>
                      </a:r>
                      <a:r>
                        <a:rPr lang="es-EC" sz="800" u="none" strike="noStrike" dirty="0" smtClean="0">
                          <a:effectLst/>
                        </a:rPr>
                        <a:t>Económica</a:t>
                      </a:r>
                      <a:endParaRPr lang="es-EC" sz="800" b="1" i="0" u="none" strike="noStrike" dirty="0">
                        <a:effectLst/>
                        <a:latin typeface="Segoe UI" panose="020B0502040204020203" pitchFamily="34" charset="0"/>
                      </a:endParaRPr>
                    </a:p>
                  </a:txBody>
                  <a:tcPr marL="6155" marR="6155" marT="6155" marB="0" anchor="ctr"/>
                </a:tc>
                <a:tc>
                  <a:txBody>
                    <a:bodyPr/>
                    <a:lstStyle/>
                    <a:p>
                      <a:pPr algn="ctr" fontAlgn="ctr"/>
                      <a:r>
                        <a:rPr lang="es-EC" sz="800" u="none" strike="noStrike" dirty="0">
                          <a:effectLst/>
                        </a:rPr>
                        <a:t>Actividad </a:t>
                      </a:r>
                      <a:r>
                        <a:rPr lang="es-EC" sz="800" u="none" strike="noStrike" dirty="0" smtClean="0">
                          <a:effectLst/>
                        </a:rPr>
                        <a:t>Económica</a:t>
                      </a:r>
                      <a:endParaRPr lang="es-EC" sz="800" b="1" i="0" u="none" strike="noStrike" dirty="0">
                        <a:effectLst/>
                        <a:latin typeface="Segoe UI" panose="020B0502040204020203" pitchFamily="34" charset="0"/>
                      </a:endParaRPr>
                    </a:p>
                  </a:txBody>
                  <a:tcPr marL="6155" marR="6155" marT="6155" marB="0" anchor="ctr"/>
                </a:tc>
                <a:extLst>
                  <a:ext uri="{0D108BD9-81ED-4DB2-BD59-A6C34878D82A}">
                    <a16:rowId xmlns:a16="http://schemas.microsoft.com/office/drawing/2014/main" val="2157809751"/>
                  </a:ext>
                </a:extLst>
              </a:tr>
              <a:tr h="540279">
                <a:tc>
                  <a:txBody>
                    <a:bodyPr/>
                    <a:lstStyle/>
                    <a:p>
                      <a:pPr algn="l" fontAlgn="b"/>
                      <a:r>
                        <a:rPr lang="es-EC" sz="800" u="none" strike="noStrike">
                          <a:effectLst/>
                        </a:rPr>
                        <a:t>1791704959001</a:t>
                      </a:r>
                      <a:endParaRPr lang="es-EC" sz="800" b="0" i="0" u="none" strike="noStrike">
                        <a:effectLst/>
                        <a:latin typeface="Segoe UI" panose="020B0502040204020203" pitchFamily="34" charset="0"/>
                      </a:endParaRPr>
                    </a:p>
                  </a:txBody>
                  <a:tcPr marL="6155" marR="6155" marT="6155" marB="0" anchor="b"/>
                </a:tc>
                <a:tc>
                  <a:txBody>
                    <a:bodyPr/>
                    <a:lstStyle/>
                    <a:p>
                      <a:pPr algn="l" fontAlgn="b"/>
                      <a:r>
                        <a:rPr lang="es-EC" sz="800" u="none" strike="noStrike">
                          <a:effectLst/>
                        </a:rPr>
                        <a:t>SISTEMA DE EXTRACCION DE PALMISTE SIEXPAL S.A.</a:t>
                      </a:r>
                      <a:endParaRPr lang="es-EC" sz="800" b="0" i="0" u="none" strike="noStrike">
                        <a:effectLst/>
                        <a:latin typeface="Segoe UI" panose="020B0502040204020203" pitchFamily="34" charset="0"/>
                      </a:endParaRPr>
                    </a:p>
                  </a:txBody>
                  <a:tcPr marL="6155" marR="6155" marT="6155" marB="0" anchor="b"/>
                </a:tc>
                <a:tc>
                  <a:txBody>
                    <a:bodyPr/>
                    <a:lstStyle/>
                    <a:p>
                      <a:pPr algn="l" fontAlgn="b"/>
                      <a:r>
                        <a:rPr lang="es-EC" sz="800" u="none" strike="noStrike">
                          <a:effectLst/>
                        </a:rPr>
                        <a:t>ZONA 4</a:t>
                      </a:r>
                      <a:endParaRPr lang="es-EC" sz="800" b="0" i="0" u="none" strike="noStrike">
                        <a:effectLst/>
                        <a:latin typeface="Segoe UI" panose="020B0502040204020203" pitchFamily="34" charset="0"/>
                      </a:endParaRPr>
                    </a:p>
                  </a:txBody>
                  <a:tcPr marL="6155" marR="6155" marT="6155" marB="0" anchor="b"/>
                </a:tc>
                <a:tc>
                  <a:txBody>
                    <a:bodyPr/>
                    <a:lstStyle/>
                    <a:p>
                      <a:pPr algn="l" fontAlgn="b"/>
                      <a:r>
                        <a:rPr lang="es-EC" sz="800" u="none" strike="noStrike">
                          <a:effectLst/>
                        </a:rPr>
                        <a:t>SANTO DOMINGO DE LOS TSACHILAS</a:t>
                      </a:r>
                      <a:endParaRPr lang="es-EC" sz="800" b="0" i="0" u="none" strike="noStrike">
                        <a:effectLst/>
                        <a:latin typeface="Segoe UI" panose="020B0502040204020203" pitchFamily="34" charset="0"/>
                      </a:endParaRPr>
                    </a:p>
                  </a:txBody>
                  <a:tcPr marL="6155" marR="6155" marT="6155" marB="0" anchor="b"/>
                </a:tc>
                <a:tc>
                  <a:txBody>
                    <a:bodyPr/>
                    <a:lstStyle/>
                    <a:p>
                      <a:pPr algn="l" fontAlgn="b"/>
                      <a:r>
                        <a:rPr lang="es-EC" sz="800" u="none" strike="noStrike">
                          <a:effectLst/>
                        </a:rPr>
                        <a:t>C104011</a:t>
                      </a:r>
                      <a:endParaRPr lang="es-EC" sz="800" b="0" i="0" u="none" strike="noStrike">
                        <a:effectLst/>
                        <a:latin typeface="Segoe UI" panose="020B0502040204020203" pitchFamily="34" charset="0"/>
                      </a:endParaRPr>
                    </a:p>
                  </a:txBody>
                  <a:tcPr marL="6155" marR="6155" marT="6155" marB="0" anchor="b"/>
                </a:tc>
                <a:tc>
                  <a:txBody>
                    <a:bodyPr/>
                    <a:lstStyle/>
                    <a:p>
                      <a:pPr algn="l" fontAlgn="b"/>
                      <a:r>
                        <a:rPr lang="es-EC" sz="800" u="none" strike="noStrike" dirty="0">
                          <a:effectLst/>
                        </a:rPr>
                        <a:t>ELABORACIÓN DE ACEITES CRUDOS VEGETALES (SIN REFINAR) DE: OLIVA, SOYA, PALMA, SEMILLA DE GIRASOL, SEMILLA DE ALGODÓN, COLZA, REPOLLO O MOSTAZA, LINAZA, ETCÉTERA.</a:t>
                      </a:r>
                      <a:endParaRPr lang="es-EC" sz="800" b="0" i="0" u="none" strike="noStrike" dirty="0">
                        <a:effectLst/>
                        <a:latin typeface="Segoe UI" panose="020B0502040204020203" pitchFamily="34" charset="0"/>
                      </a:endParaRPr>
                    </a:p>
                  </a:txBody>
                  <a:tcPr marL="6155" marR="6155" marT="6155" marB="0" anchor="b"/>
                </a:tc>
                <a:extLst>
                  <a:ext uri="{0D108BD9-81ED-4DB2-BD59-A6C34878D82A}">
                    <a16:rowId xmlns:a16="http://schemas.microsoft.com/office/drawing/2014/main" val="581630518"/>
                  </a:ext>
                </a:extLst>
              </a:tr>
              <a:tr h="540279">
                <a:tc>
                  <a:txBody>
                    <a:bodyPr/>
                    <a:lstStyle/>
                    <a:p>
                      <a:pPr algn="l" fontAlgn="b"/>
                      <a:r>
                        <a:rPr lang="es-EC" sz="800" u="none" strike="noStrike">
                          <a:effectLst/>
                        </a:rPr>
                        <a:t>1792019036001</a:t>
                      </a:r>
                      <a:endParaRPr lang="es-EC" sz="800" b="0" i="0" u="none" strike="noStrike">
                        <a:effectLst/>
                        <a:latin typeface="Segoe UI" panose="020B0502040204020203" pitchFamily="34" charset="0"/>
                      </a:endParaRPr>
                    </a:p>
                  </a:txBody>
                  <a:tcPr marL="6155" marR="6155" marT="6155" marB="0" anchor="b"/>
                </a:tc>
                <a:tc>
                  <a:txBody>
                    <a:bodyPr/>
                    <a:lstStyle/>
                    <a:p>
                      <a:pPr algn="l" fontAlgn="b"/>
                      <a:r>
                        <a:rPr lang="es-EC" sz="800" u="none" strike="noStrike">
                          <a:effectLst/>
                        </a:rPr>
                        <a:t>AGROINPLA S.A</a:t>
                      </a:r>
                      <a:endParaRPr lang="es-EC" sz="800" b="0" i="0" u="none" strike="noStrike">
                        <a:effectLst/>
                        <a:latin typeface="Segoe UI" panose="020B0502040204020203" pitchFamily="34" charset="0"/>
                      </a:endParaRPr>
                    </a:p>
                  </a:txBody>
                  <a:tcPr marL="6155" marR="6155" marT="6155" marB="0" anchor="b"/>
                </a:tc>
                <a:tc>
                  <a:txBody>
                    <a:bodyPr/>
                    <a:lstStyle/>
                    <a:p>
                      <a:pPr algn="l" fontAlgn="b"/>
                      <a:r>
                        <a:rPr lang="es-EC" sz="800" u="none" strike="noStrike">
                          <a:effectLst/>
                        </a:rPr>
                        <a:t>ZONA 4</a:t>
                      </a:r>
                      <a:endParaRPr lang="es-EC" sz="800" b="0" i="0" u="none" strike="noStrike">
                        <a:effectLst/>
                        <a:latin typeface="Segoe UI" panose="020B0502040204020203" pitchFamily="34" charset="0"/>
                      </a:endParaRPr>
                    </a:p>
                  </a:txBody>
                  <a:tcPr marL="6155" marR="6155" marT="6155" marB="0" anchor="b"/>
                </a:tc>
                <a:tc>
                  <a:txBody>
                    <a:bodyPr/>
                    <a:lstStyle/>
                    <a:p>
                      <a:pPr algn="l" fontAlgn="b"/>
                      <a:r>
                        <a:rPr lang="es-EC" sz="800" u="none" strike="noStrike">
                          <a:effectLst/>
                        </a:rPr>
                        <a:t>SANTO DOMINGO DE LOS TSACHILAS</a:t>
                      </a:r>
                      <a:endParaRPr lang="es-EC" sz="800" b="0" i="0" u="none" strike="noStrike">
                        <a:effectLst/>
                        <a:latin typeface="Segoe UI" panose="020B0502040204020203" pitchFamily="34" charset="0"/>
                      </a:endParaRPr>
                    </a:p>
                  </a:txBody>
                  <a:tcPr marL="6155" marR="6155" marT="6155" marB="0" anchor="b"/>
                </a:tc>
                <a:tc>
                  <a:txBody>
                    <a:bodyPr/>
                    <a:lstStyle/>
                    <a:p>
                      <a:pPr algn="l" fontAlgn="b"/>
                      <a:r>
                        <a:rPr lang="es-EC" sz="800" u="none" strike="noStrike">
                          <a:effectLst/>
                        </a:rPr>
                        <a:t>C104011</a:t>
                      </a:r>
                      <a:endParaRPr lang="es-EC" sz="800" b="0" i="0" u="none" strike="noStrike">
                        <a:effectLst/>
                        <a:latin typeface="Segoe UI" panose="020B0502040204020203" pitchFamily="34" charset="0"/>
                      </a:endParaRPr>
                    </a:p>
                  </a:txBody>
                  <a:tcPr marL="6155" marR="6155" marT="6155" marB="0" anchor="b"/>
                </a:tc>
                <a:tc>
                  <a:txBody>
                    <a:bodyPr/>
                    <a:lstStyle/>
                    <a:p>
                      <a:pPr algn="l" fontAlgn="b"/>
                      <a:r>
                        <a:rPr lang="es-EC" sz="800" u="none" strike="noStrike" dirty="0">
                          <a:effectLst/>
                        </a:rPr>
                        <a:t>ELABORACIÓN DE ACEITES CRUDOS VEGETALES (SIN REFINAR) DE: OLIVA, SOYA, PALMA, SEMILLA DE GIRASOL, SEMILLA DE ALGODÓN, COLZA, REPOLLO O MOSTAZA, LINAZA, ETCÉTERA.</a:t>
                      </a:r>
                      <a:endParaRPr lang="es-EC" sz="800" b="0" i="0" u="none" strike="noStrike" dirty="0">
                        <a:effectLst/>
                        <a:latin typeface="Segoe UI" panose="020B0502040204020203" pitchFamily="34" charset="0"/>
                      </a:endParaRPr>
                    </a:p>
                  </a:txBody>
                  <a:tcPr marL="6155" marR="6155" marT="6155" marB="0" anchor="b"/>
                </a:tc>
                <a:extLst>
                  <a:ext uri="{0D108BD9-81ED-4DB2-BD59-A6C34878D82A}">
                    <a16:rowId xmlns:a16="http://schemas.microsoft.com/office/drawing/2014/main" val="3442060873"/>
                  </a:ext>
                </a:extLst>
              </a:tr>
              <a:tr h="540279">
                <a:tc>
                  <a:txBody>
                    <a:bodyPr/>
                    <a:lstStyle/>
                    <a:p>
                      <a:pPr algn="l" fontAlgn="b"/>
                      <a:r>
                        <a:rPr lang="es-EC" sz="800" u="none" strike="noStrike">
                          <a:effectLst/>
                        </a:rPr>
                        <a:t>1791409582001</a:t>
                      </a:r>
                      <a:endParaRPr lang="es-EC" sz="800" b="0" i="0" u="none" strike="noStrike">
                        <a:effectLst/>
                        <a:latin typeface="Segoe UI" panose="020B0502040204020203" pitchFamily="34" charset="0"/>
                      </a:endParaRPr>
                    </a:p>
                  </a:txBody>
                  <a:tcPr marL="6155" marR="6155" marT="6155" marB="0" anchor="b"/>
                </a:tc>
                <a:tc>
                  <a:txBody>
                    <a:bodyPr/>
                    <a:lstStyle/>
                    <a:p>
                      <a:pPr algn="l" fontAlgn="b"/>
                      <a:r>
                        <a:rPr lang="es-EC" sz="800" u="none" strike="noStrike">
                          <a:effectLst/>
                        </a:rPr>
                        <a:t>ALCOPALMA S.A.</a:t>
                      </a:r>
                      <a:endParaRPr lang="es-EC" sz="800" b="0" i="0" u="none" strike="noStrike">
                        <a:effectLst/>
                        <a:latin typeface="Segoe UI" panose="020B0502040204020203" pitchFamily="34" charset="0"/>
                      </a:endParaRPr>
                    </a:p>
                  </a:txBody>
                  <a:tcPr marL="6155" marR="6155" marT="6155" marB="0" anchor="b"/>
                </a:tc>
                <a:tc>
                  <a:txBody>
                    <a:bodyPr/>
                    <a:lstStyle/>
                    <a:p>
                      <a:pPr algn="l" fontAlgn="b"/>
                      <a:r>
                        <a:rPr lang="es-EC" sz="800" u="none" strike="noStrike">
                          <a:effectLst/>
                        </a:rPr>
                        <a:t>ZONA 4</a:t>
                      </a:r>
                      <a:endParaRPr lang="es-EC" sz="800" b="0" i="0" u="none" strike="noStrike">
                        <a:effectLst/>
                        <a:latin typeface="Segoe UI" panose="020B0502040204020203" pitchFamily="34" charset="0"/>
                      </a:endParaRPr>
                    </a:p>
                  </a:txBody>
                  <a:tcPr marL="6155" marR="6155" marT="6155" marB="0" anchor="b"/>
                </a:tc>
                <a:tc>
                  <a:txBody>
                    <a:bodyPr/>
                    <a:lstStyle/>
                    <a:p>
                      <a:pPr algn="l" fontAlgn="b"/>
                      <a:r>
                        <a:rPr lang="es-EC" sz="800" u="none" strike="noStrike">
                          <a:effectLst/>
                        </a:rPr>
                        <a:t>SANTO DOMINGO DE LOS TSACHILAS</a:t>
                      </a:r>
                      <a:endParaRPr lang="es-EC" sz="800" b="0" i="0" u="none" strike="noStrike">
                        <a:effectLst/>
                        <a:latin typeface="Segoe UI" panose="020B0502040204020203" pitchFamily="34" charset="0"/>
                      </a:endParaRPr>
                    </a:p>
                  </a:txBody>
                  <a:tcPr marL="6155" marR="6155" marT="6155" marB="0" anchor="b"/>
                </a:tc>
                <a:tc>
                  <a:txBody>
                    <a:bodyPr/>
                    <a:lstStyle/>
                    <a:p>
                      <a:pPr algn="l" fontAlgn="b"/>
                      <a:r>
                        <a:rPr lang="es-EC" sz="800" u="none" strike="noStrike">
                          <a:effectLst/>
                        </a:rPr>
                        <a:t>C104011</a:t>
                      </a:r>
                      <a:endParaRPr lang="es-EC" sz="800" b="0" i="0" u="none" strike="noStrike">
                        <a:effectLst/>
                        <a:latin typeface="Segoe UI" panose="020B0502040204020203" pitchFamily="34" charset="0"/>
                      </a:endParaRPr>
                    </a:p>
                  </a:txBody>
                  <a:tcPr marL="6155" marR="6155" marT="6155" marB="0" anchor="b"/>
                </a:tc>
                <a:tc>
                  <a:txBody>
                    <a:bodyPr/>
                    <a:lstStyle/>
                    <a:p>
                      <a:pPr algn="l" fontAlgn="b"/>
                      <a:r>
                        <a:rPr lang="es-EC" sz="800" u="none" strike="noStrike" dirty="0">
                          <a:effectLst/>
                        </a:rPr>
                        <a:t>ELABORACIÓN DE ACEITES CRUDOS VEGETALES (SIN REFINAR) DE: OLIVA, SOYA, PALMA, SEMILLA DE GIRASOL, SEMILLA DE ALGODÓN, COLZA, REPOLLO O MOSTAZA, LINAZA, ETCÉTERA.</a:t>
                      </a:r>
                      <a:endParaRPr lang="es-EC" sz="800" b="0" i="0" u="none" strike="noStrike" dirty="0">
                        <a:effectLst/>
                        <a:latin typeface="Segoe UI" panose="020B0502040204020203" pitchFamily="34" charset="0"/>
                      </a:endParaRPr>
                    </a:p>
                  </a:txBody>
                  <a:tcPr marL="6155" marR="6155" marT="6155" marB="0" anchor="b"/>
                </a:tc>
                <a:extLst>
                  <a:ext uri="{0D108BD9-81ED-4DB2-BD59-A6C34878D82A}">
                    <a16:rowId xmlns:a16="http://schemas.microsoft.com/office/drawing/2014/main" val="3466603054"/>
                  </a:ext>
                </a:extLst>
              </a:tr>
              <a:tr h="540279">
                <a:tc>
                  <a:txBody>
                    <a:bodyPr/>
                    <a:lstStyle/>
                    <a:p>
                      <a:pPr algn="l" fontAlgn="b"/>
                      <a:r>
                        <a:rPr lang="es-EC" sz="800" u="none" strike="noStrike">
                          <a:effectLst/>
                        </a:rPr>
                        <a:t>1792016495001</a:t>
                      </a:r>
                      <a:endParaRPr lang="es-EC" sz="800" b="0" i="0" u="none" strike="noStrike">
                        <a:effectLst/>
                        <a:latin typeface="Segoe UI" panose="020B0502040204020203" pitchFamily="34" charset="0"/>
                      </a:endParaRPr>
                    </a:p>
                  </a:txBody>
                  <a:tcPr marL="6155" marR="6155" marT="6155" marB="0" anchor="b"/>
                </a:tc>
                <a:tc>
                  <a:txBody>
                    <a:bodyPr/>
                    <a:lstStyle/>
                    <a:p>
                      <a:pPr algn="l" fontAlgn="b"/>
                      <a:r>
                        <a:rPr lang="pt-BR" sz="800" u="none" strike="noStrike">
                          <a:effectLst/>
                        </a:rPr>
                        <a:t>MOLSANDO MOLINOS SANTO DOMINGO S. A.</a:t>
                      </a:r>
                      <a:endParaRPr lang="pt-BR" sz="800" b="0" i="0" u="none" strike="noStrike">
                        <a:effectLst/>
                        <a:latin typeface="Segoe UI" panose="020B0502040204020203" pitchFamily="34" charset="0"/>
                      </a:endParaRPr>
                    </a:p>
                  </a:txBody>
                  <a:tcPr marL="6155" marR="6155" marT="6155" marB="0" anchor="b"/>
                </a:tc>
                <a:tc>
                  <a:txBody>
                    <a:bodyPr/>
                    <a:lstStyle/>
                    <a:p>
                      <a:pPr algn="l" fontAlgn="b"/>
                      <a:r>
                        <a:rPr lang="es-EC" sz="800" u="none" strike="noStrike">
                          <a:effectLst/>
                        </a:rPr>
                        <a:t>ZONA 4</a:t>
                      </a:r>
                      <a:endParaRPr lang="es-EC" sz="800" b="0" i="0" u="none" strike="noStrike">
                        <a:effectLst/>
                        <a:latin typeface="Segoe UI" panose="020B0502040204020203" pitchFamily="34" charset="0"/>
                      </a:endParaRPr>
                    </a:p>
                  </a:txBody>
                  <a:tcPr marL="6155" marR="6155" marT="6155" marB="0" anchor="b"/>
                </a:tc>
                <a:tc>
                  <a:txBody>
                    <a:bodyPr/>
                    <a:lstStyle/>
                    <a:p>
                      <a:pPr algn="l" fontAlgn="b"/>
                      <a:r>
                        <a:rPr lang="es-EC" sz="800" u="none" strike="noStrike">
                          <a:effectLst/>
                        </a:rPr>
                        <a:t>SANTO DOMINGO DE LOS TSACHILAS</a:t>
                      </a:r>
                      <a:endParaRPr lang="es-EC" sz="800" b="0" i="0" u="none" strike="noStrike">
                        <a:effectLst/>
                        <a:latin typeface="Segoe UI" panose="020B0502040204020203" pitchFamily="34" charset="0"/>
                      </a:endParaRPr>
                    </a:p>
                  </a:txBody>
                  <a:tcPr marL="6155" marR="6155" marT="6155" marB="0" anchor="b"/>
                </a:tc>
                <a:tc>
                  <a:txBody>
                    <a:bodyPr/>
                    <a:lstStyle/>
                    <a:p>
                      <a:pPr algn="l" fontAlgn="b"/>
                      <a:r>
                        <a:rPr lang="es-EC" sz="800" u="none" strike="noStrike">
                          <a:effectLst/>
                        </a:rPr>
                        <a:t>C104011</a:t>
                      </a:r>
                      <a:endParaRPr lang="es-EC" sz="800" b="0" i="0" u="none" strike="noStrike">
                        <a:effectLst/>
                        <a:latin typeface="Segoe UI" panose="020B0502040204020203" pitchFamily="34" charset="0"/>
                      </a:endParaRPr>
                    </a:p>
                  </a:txBody>
                  <a:tcPr marL="6155" marR="6155" marT="6155" marB="0" anchor="b"/>
                </a:tc>
                <a:tc>
                  <a:txBody>
                    <a:bodyPr/>
                    <a:lstStyle/>
                    <a:p>
                      <a:pPr algn="l" fontAlgn="b"/>
                      <a:r>
                        <a:rPr lang="es-EC" sz="800" u="none" strike="noStrike" dirty="0">
                          <a:effectLst/>
                        </a:rPr>
                        <a:t>ELABORACIÓN DE ACEITES CRUDOS VEGETALES (SIN REFINAR) DE: OLIVA, SOYA, PALMA, SEMILLA DE GIRASOL, SEMILLA DE ALGODÓN, COLZA, REPOLLO O MOSTAZA, LINAZA, ETCÉTERA.</a:t>
                      </a:r>
                      <a:endParaRPr lang="es-EC" sz="800" b="0" i="0" u="none" strike="noStrike" dirty="0">
                        <a:effectLst/>
                        <a:latin typeface="Segoe UI" panose="020B0502040204020203" pitchFamily="34" charset="0"/>
                      </a:endParaRPr>
                    </a:p>
                  </a:txBody>
                  <a:tcPr marL="6155" marR="6155" marT="6155" marB="0" anchor="b"/>
                </a:tc>
                <a:extLst>
                  <a:ext uri="{0D108BD9-81ED-4DB2-BD59-A6C34878D82A}">
                    <a16:rowId xmlns:a16="http://schemas.microsoft.com/office/drawing/2014/main" val="2599583243"/>
                  </a:ext>
                </a:extLst>
              </a:tr>
              <a:tr h="540279">
                <a:tc>
                  <a:txBody>
                    <a:bodyPr/>
                    <a:lstStyle/>
                    <a:p>
                      <a:pPr algn="l" fontAlgn="b"/>
                      <a:r>
                        <a:rPr lang="es-EC" sz="800" u="none" strike="noStrike">
                          <a:effectLst/>
                        </a:rPr>
                        <a:t>1792137144001</a:t>
                      </a:r>
                      <a:endParaRPr lang="es-EC" sz="800" b="0" i="0" u="none" strike="noStrike">
                        <a:effectLst/>
                        <a:latin typeface="Segoe UI" panose="020B0502040204020203" pitchFamily="34" charset="0"/>
                      </a:endParaRPr>
                    </a:p>
                  </a:txBody>
                  <a:tcPr marL="6155" marR="6155" marT="6155" marB="0" anchor="b"/>
                </a:tc>
                <a:tc>
                  <a:txBody>
                    <a:bodyPr/>
                    <a:lstStyle/>
                    <a:p>
                      <a:pPr algn="l" fontAlgn="b"/>
                      <a:r>
                        <a:rPr lang="es-EC" sz="800" u="none" strike="noStrike">
                          <a:effectLst/>
                        </a:rPr>
                        <a:t>EXTRACTORA DE ACEITE LA JOYA EXTRAJOYA CIA. LTDA.</a:t>
                      </a:r>
                      <a:endParaRPr lang="es-EC" sz="800" b="0" i="0" u="none" strike="noStrike">
                        <a:effectLst/>
                        <a:latin typeface="Segoe UI" panose="020B0502040204020203" pitchFamily="34" charset="0"/>
                      </a:endParaRPr>
                    </a:p>
                  </a:txBody>
                  <a:tcPr marL="6155" marR="6155" marT="6155" marB="0" anchor="b"/>
                </a:tc>
                <a:tc>
                  <a:txBody>
                    <a:bodyPr/>
                    <a:lstStyle/>
                    <a:p>
                      <a:pPr algn="l" fontAlgn="b"/>
                      <a:r>
                        <a:rPr lang="es-EC" sz="800" u="none" strike="noStrike">
                          <a:effectLst/>
                        </a:rPr>
                        <a:t>ZONA 4</a:t>
                      </a:r>
                      <a:endParaRPr lang="es-EC" sz="800" b="0" i="0" u="none" strike="noStrike">
                        <a:effectLst/>
                        <a:latin typeface="Segoe UI" panose="020B0502040204020203" pitchFamily="34" charset="0"/>
                      </a:endParaRPr>
                    </a:p>
                  </a:txBody>
                  <a:tcPr marL="6155" marR="6155" marT="6155" marB="0" anchor="b"/>
                </a:tc>
                <a:tc>
                  <a:txBody>
                    <a:bodyPr/>
                    <a:lstStyle/>
                    <a:p>
                      <a:pPr algn="l" fontAlgn="b"/>
                      <a:r>
                        <a:rPr lang="es-EC" sz="800" u="none" strike="noStrike">
                          <a:effectLst/>
                        </a:rPr>
                        <a:t>SANTO DOMINGO DE LOS TSACHILAS</a:t>
                      </a:r>
                      <a:endParaRPr lang="es-EC" sz="800" b="0" i="0" u="none" strike="noStrike">
                        <a:effectLst/>
                        <a:latin typeface="Segoe UI" panose="020B0502040204020203" pitchFamily="34" charset="0"/>
                      </a:endParaRPr>
                    </a:p>
                  </a:txBody>
                  <a:tcPr marL="6155" marR="6155" marT="6155" marB="0" anchor="b"/>
                </a:tc>
                <a:tc>
                  <a:txBody>
                    <a:bodyPr/>
                    <a:lstStyle/>
                    <a:p>
                      <a:pPr algn="l" fontAlgn="b"/>
                      <a:r>
                        <a:rPr lang="es-EC" sz="800" u="none" strike="noStrike">
                          <a:effectLst/>
                        </a:rPr>
                        <a:t>C104011</a:t>
                      </a:r>
                      <a:endParaRPr lang="es-EC" sz="800" b="0" i="0" u="none" strike="noStrike">
                        <a:effectLst/>
                        <a:latin typeface="Segoe UI" panose="020B0502040204020203" pitchFamily="34" charset="0"/>
                      </a:endParaRPr>
                    </a:p>
                  </a:txBody>
                  <a:tcPr marL="6155" marR="6155" marT="6155" marB="0" anchor="b"/>
                </a:tc>
                <a:tc>
                  <a:txBody>
                    <a:bodyPr/>
                    <a:lstStyle/>
                    <a:p>
                      <a:pPr algn="l" fontAlgn="b"/>
                      <a:r>
                        <a:rPr lang="es-EC" sz="800" u="none" strike="noStrike" dirty="0">
                          <a:effectLst/>
                        </a:rPr>
                        <a:t>ELABORACIÓN DE ACEITES CRUDOS VEGETALES (SIN REFINAR) DE: OLIVA, SOYA, PALMA, SEMILLA DE GIRASOL, SEMILLA DE ALGODÓN, COLZA, REPOLLO O MOSTAZA, LINAZA, ETCÉTERA.</a:t>
                      </a:r>
                      <a:endParaRPr lang="es-EC" sz="800" b="0" i="0" u="none" strike="noStrike" dirty="0">
                        <a:effectLst/>
                        <a:latin typeface="Segoe UI" panose="020B0502040204020203" pitchFamily="34" charset="0"/>
                      </a:endParaRPr>
                    </a:p>
                  </a:txBody>
                  <a:tcPr marL="6155" marR="6155" marT="6155" marB="0" anchor="b"/>
                </a:tc>
                <a:extLst>
                  <a:ext uri="{0D108BD9-81ED-4DB2-BD59-A6C34878D82A}">
                    <a16:rowId xmlns:a16="http://schemas.microsoft.com/office/drawing/2014/main" val="1653884693"/>
                  </a:ext>
                </a:extLst>
              </a:tr>
              <a:tr h="540279">
                <a:tc>
                  <a:txBody>
                    <a:bodyPr/>
                    <a:lstStyle/>
                    <a:p>
                      <a:pPr algn="l" fontAlgn="b"/>
                      <a:r>
                        <a:rPr lang="es-EC" sz="800" u="none" strike="noStrike">
                          <a:effectLst/>
                        </a:rPr>
                        <a:t>1791167058001</a:t>
                      </a:r>
                      <a:endParaRPr lang="es-EC" sz="800" b="0" i="0" u="none" strike="noStrike">
                        <a:effectLst/>
                        <a:latin typeface="Segoe UI" panose="020B0502040204020203" pitchFamily="34" charset="0"/>
                      </a:endParaRPr>
                    </a:p>
                  </a:txBody>
                  <a:tcPr marL="6155" marR="6155" marT="6155" marB="0" anchor="b"/>
                </a:tc>
                <a:tc>
                  <a:txBody>
                    <a:bodyPr/>
                    <a:lstStyle/>
                    <a:p>
                      <a:pPr algn="l" fontAlgn="b"/>
                      <a:r>
                        <a:rPr lang="es-EC" sz="800" u="none" strike="noStrike">
                          <a:effectLst/>
                        </a:rPr>
                        <a:t>OLEODAVILA S.A.</a:t>
                      </a:r>
                      <a:endParaRPr lang="es-EC" sz="800" b="0" i="0" u="none" strike="noStrike">
                        <a:effectLst/>
                        <a:latin typeface="Segoe UI" panose="020B0502040204020203" pitchFamily="34" charset="0"/>
                      </a:endParaRPr>
                    </a:p>
                  </a:txBody>
                  <a:tcPr marL="6155" marR="6155" marT="6155" marB="0" anchor="b"/>
                </a:tc>
                <a:tc>
                  <a:txBody>
                    <a:bodyPr/>
                    <a:lstStyle/>
                    <a:p>
                      <a:pPr algn="l" fontAlgn="b"/>
                      <a:r>
                        <a:rPr lang="es-EC" sz="800" u="none" strike="noStrike">
                          <a:effectLst/>
                        </a:rPr>
                        <a:t>ZONA 4</a:t>
                      </a:r>
                      <a:endParaRPr lang="es-EC" sz="800" b="0" i="0" u="none" strike="noStrike">
                        <a:effectLst/>
                        <a:latin typeface="Segoe UI" panose="020B0502040204020203" pitchFamily="34" charset="0"/>
                      </a:endParaRPr>
                    </a:p>
                  </a:txBody>
                  <a:tcPr marL="6155" marR="6155" marT="6155" marB="0" anchor="b"/>
                </a:tc>
                <a:tc>
                  <a:txBody>
                    <a:bodyPr/>
                    <a:lstStyle/>
                    <a:p>
                      <a:pPr algn="l" fontAlgn="b"/>
                      <a:r>
                        <a:rPr lang="es-EC" sz="800" u="none" strike="noStrike">
                          <a:effectLst/>
                        </a:rPr>
                        <a:t>SANTO DOMINGO DE LOS TSACHILAS</a:t>
                      </a:r>
                      <a:endParaRPr lang="es-EC" sz="800" b="0" i="0" u="none" strike="noStrike">
                        <a:effectLst/>
                        <a:latin typeface="Segoe UI" panose="020B0502040204020203" pitchFamily="34" charset="0"/>
                      </a:endParaRPr>
                    </a:p>
                  </a:txBody>
                  <a:tcPr marL="6155" marR="6155" marT="6155" marB="0" anchor="b"/>
                </a:tc>
                <a:tc>
                  <a:txBody>
                    <a:bodyPr/>
                    <a:lstStyle/>
                    <a:p>
                      <a:pPr algn="l" fontAlgn="b"/>
                      <a:r>
                        <a:rPr lang="es-EC" sz="800" u="none" strike="noStrike">
                          <a:effectLst/>
                        </a:rPr>
                        <a:t>C104011</a:t>
                      </a:r>
                      <a:endParaRPr lang="es-EC" sz="800" b="0" i="0" u="none" strike="noStrike">
                        <a:effectLst/>
                        <a:latin typeface="Segoe UI" panose="020B0502040204020203" pitchFamily="34" charset="0"/>
                      </a:endParaRPr>
                    </a:p>
                  </a:txBody>
                  <a:tcPr marL="6155" marR="6155" marT="6155" marB="0" anchor="b"/>
                </a:tc>
                <a:tc>
                  <a:txBody>
                    <a:bodyPr/>
                    <a:lstStyle/>
                    <a:p>
                      <a:pPr algn="l" fontAlgn="b"/>
                      <a:r>
                        <a:rPr lang="es-EC" sz="800" u="none" strike="noStrike" dirty="0">
                          <a:effectLst/>
                        </a:rPr>
                        <a:t>ELABORACIÓN DE ACEITES CRUDOS VEGETALES (SIN REFINAR) DE: OLIVA, SOYA, PALMA, SEMILLA DE GIRASOL, SEMILLA DE ALGODÓN, COLZA, REPOLLO O MOSTAZA, LINAZA, ETCÉTERA.</a:t>
                      </a:r>
                      <a:endParaRPr lang="es-EC" sz="800" b="0" i="0" u="none" strike="noStrike" dirty="0">
                        <a:effectLst/>
                        <a:latin typeface="Segoe UI" panose="020B0502040204020203" pitchFamily="34" charset="0"/>
                      </a:endParaRPr>
                    </a:p>
                  </a:txBody>
                  <a:tcPr marL="6155" marR="6155" marT="6155" marB="0" anchor="b"/>
                </a:tc>
                <a:extLst>
                  <a:ext uri="{0D108BD9-81ED-4DB2-BD59-A6C34878D82A}">
                    <a16:rowId xmlns:a16="http://schemas.microsoft.com/office/drawing/2014/main" val="3269678008"/>
                  </a:ext>
                </a:extLst>
              </a:tr>
              <a:tr h="540279">
                <a:tc>
                  <a:txBody>
                    <a:bodyPr/>
                    <a:lstStyle/>
                    <a:p>
                      <a:pPr algn="l" fontAlgn="b"/>
                      <a:r>
                        <a:rPr lang="es-EC" sz="800" u="none" strike="noStrike" dirty="0">
                          <a:effectLst/>
                        </a:rPr>
                        <a:t> </a:t>
                      </a:r>
                      <a:r>
                        <a:rPr lang="es-EC" sz="800" u="none" strike="noStrike" dirty="0" smtClean="0">
                          <a:effectLst/>
                        </a:rPr>
                        <a:t>1791478467001</a:t>
                      </a:r>
                      <a:endParaRPr lang="es-EC" sz="800" b="0" i="0" u="none" strike="noStrike" dirty="0">
                        <a:effectLst/>
                        <a:latin typeface="Segoe UI" panose="020B0502040204020203" pitchFamily="34" charset="0"/>
                      </a:endParaRPr>
                    </a:p>
                  </a:txBody>
                  <a:tcPr marL="6155" marR="6155" marT="6155" marB="0" anchor="b"/>
                </a:tc>
                <a:tc>
                  <a:txBody>
                    <a:bodyPr/>
                    <a:lstStyle/>
                    <a:p>
                      <a:pPr algn="l" fontAlgn="b"/>
                      <a:r>
                        <a:rPr lang="es-EC" sz="800" u="none" strike="noStrike" dirty="0">
                          <a:effectLst/>
                        </a:rPr>
                        <a:t>PROCEPALMA S.A</a:t>
                      </a:r>
                      <a:endParaRPr lang="es-EC" sz="800" b="0" i="0" u="none" strike="noStrike" dirty="0">
                        <a:effectLst/>
                        <a:latin typeface="Segoe UI" panose="020B0502040204020203" pitchFamily="34" charset="0"/>
                      </a:endParaRPr>
                    </a:p>
                  </a:txBody>
                  <a:tcPr marL="6155" marR="6155" marT="6155" marB="0" anchor="b"/>
                </a:tc>
                <a:tc>
                  <a:txBody>
                    <a:bodyPr/>
                    <a:lstStyle/>
                    <a:p>
                      <a:pPr algn="l" fontAlgn="b"/>
                      <a:r>
                        <a:rPr lang="es-EC" sz="800" u="none" strike="noStrike">
                          <a:effectLst/>
                        </a:rPr>
                        <a:t>ZONA 4</a:t>
                      </a:r>
                      <a:endParaRPr lang="es-EC" sz="800" b="0" i="0" u="none" strike="noStrike">
                        <a:effectLst/>
                        <a:latin typeface="Segoe UI" panose="020B0502040204020203" pitchFamily="34" charset="0"/>
                      </a:endParaRPr>
                    </a:p>
                  </a:txBody>
                  <a:tcPr marL="6155" marR="6155" marT="6155" marB="0" anchor="b"/>
                </a:tc>
                <a:tc>
                  <a:txBody>
                    <a:bodyPr/>
                    <a:lstStyle/>
                    <a:p>
                      <a:pPr algn="ctr" fontAlgn="b"/>
                      <a:r>
                        <a:rPr lang="es-EC" sz="800" u="none" strike="noStrike" dirty="0">
                          <a:effectLst/>
                        </a:rPr>
                        <a:t>SANTO DOMINGO DE LOS TSACHILAS</a:t>
                      </a:r>
                      <a:endParaRPr lang="es-EC" sz="800" b="0" i="0" u="none" strike="noStrike" dirty="0">
                        <a:effectLst/>
                        <a:latin typeface="Segoe UI" panose="020B0502040204020203" pitchFamily="34" charset="0"/>
                      </a:endParaRPr>
                    </a:p>
                  </a:txBody>
                  <a:tcPr marL="6155" marR="6155" marT="6155" marB="0" anchor="b"/>
                </a:tc>
                <a:tc>
                  <a:txBody>
                    <a:bodyPr/>
                    <a:lstStyle/>
                    <a:p>
                      <a:pPr algn="l" fontAlgn="b"/>
                      <a:r>
                        <a:rPr lang="es-EC" sz="800" u="none" strike="noStrike">
                          <a:effectLst/>
                        </a:rPr>
                        <a:t>C104011</a:t>
                      </a:r>
                      <a:endParaRPr lang="es-EC" sz="800" b="0" i="0" u="none" strike="noStrike">
                        <a:effectLst/>
                        <a:latin typeface="Segoe UI" panose="020B0502040204020203" pitchFamily="34" charset="0"/>
                      </a:endParaRPr>
                    </a:p>
                  </a:txBody>
                  <a:tcPr marL="6155" marR="6155" marT="6155" marB="0" anchor="b"/>
                </a:tc>
                <a:tc>
                  <a:txBody>
                    <a:bodyPr/>
                    <a:lstStyle/>
                    <a:p>
                      <a:pPr algn="ctr" fontAlgn="b"/>
                      <a:r>
                        <a:rPr lang="es-EC" sz="800" u="none" strike="noStrike" dirty="0">
                          <a:effectLst/>
                        </a:rPr>
                        <a:t>ELABORACIÓN DE ACEITES CRUDOS VEGETALES (SIN REFINAR) DE: OLIVA, SOYA, PALMA, SEMILLA DE GIRASOL, SEMILLA DE ALGODÓN, COLZA, REPOLLO O MOSTAZA, LINAZA, ETCÉTERA.</a:t>
                      </a:r>
                      <a:endParaRPr lang="es-EC" sz="800" b="0" i="0" u="none" strike="noStrike" dirty="0">
                        <a:effectLst/>
                        <a:latin typeface="Segoe UI" panose="020B0502040204020203" pitchFamily="34" charset="0"/>
                      </a:endParaRPr>
                    </a:p>
                  </a:txBody>
                  <a:tcPr marL="6155" marR="6155" marT="6155" marB="0" anchor="b"/>
                </a:tc>
                <a:extLst>
                  <a:ext uri="{0D108BD9-81ED-4DB2-BD59-A6C34878D82A}">
                    <a16:rowId xmlns:a16="http://schemas.microsoft.com/office/drawing/2014/main" val="2070022207"/>
                  </a:ext>
                </a:extLst>
              </a:tr>
            </a:tbl>
          </a:graphicData>
        </a:graphic>
      </p:graphicFrame>
      <p:sp>
        <p:nvSpPr>
          <p:cNvPr id="5" name="Flecha izquierda 4"/>
          <p:cNvSpPr/>
          <p:nvPr/>
        </p:nvSpPr>
        <p:spPr>
          <a:xfrm>
            <a:off x="8481701" y="2214060"/>
            <a:ext cx="2981753" cy="2837442"/>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EC" sz="1400" dirty="0" smtClean="0">
                <a:latin typeface="Times New Roman" panose="02020603050405020304" pitchFamily="18" charset="0"/>
                <a:cs typeface="Times New Roman" panose="02020603050405020304" pitchFamily="18" charset="0"/>
              </a:rPr>
              <a:t>7 empresas extractoras registradas en el Sri. Ciudad Santo Domingo</a:t>
            </a:r>
            <a:endParaRPr lang="es-EC" sz="1400" dirty="0">
              <a:latin typeface="Times New Roman" panose="02020603050405020304" pitchFamily="18" charset="0"/>
              <a:cs typeface="Times New Roman" panose="02020603050405020304" pitchFamily="18" charset="0"/>
            </a:endParaRPr>
          </a:p>
        </p:txBody>
      </p:sp>
      <p:sp>
        <p:nvSpPr>
          <p:cNvPr id="7" name="CuadroTexto 6"/>
          <p:cNvSpPr txBox="1"/>
          <p:nvPr/>
        </p:nvSpPr>
        <p:spPr>
          <a:xfrm>
            <a:off x="954541" y="5885526"/>
            <a:ext cx="2216731" cy="338554"/>
          </a:xfrm>
          <a:prstGeom prst="rect">
            <a:avLst/>
          </a:prstGeom>
          <a:noFill/>
        </p:spPr>
        <p:txBody>
          <a:bodyPr wrap="square" rtlCol="0">
            <a:spAutoFit/>
          </a:bodyPr>
          <a:lstStyle/>
          <a:p>
            <a:r>
              <a:rPr lang="es-EC" sz="1600" b="1" dirty="0" smtClean="0"/>
              <a:t>Fuente</a:t>
            </a:r>
            <a:r>
              <a:rPr lang="es-EC" sz="1600" dirty="0" smtClean="0"/>
              <a:t>:</a:t>
            </a:r>
            <a:r>
              <a:rPr lang="es-EC" sz="1600" i="1" dirty="0" smtClean="0"/>
              <a:t> SRI</a:t>
            </a:r>
            <a:endParaRPr lang="es-EC" sz="1600" i="1" dirty="0"/>
          </a:p>
        </p:txBody>
      </p:sp>
    </p:spTree>
    <p:extLst>
      <p:ext uri="{BB962C8B-B14F-4D97-AF65-F5344CB8AC3E}">
        <p14:creationId xmlns:p14="http://schemas.microsoft.com/office/powerpoint/2010/main" val="1701608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147583155"/>
              </p:ext>
            </p:extLst>
          </p:nvPr>
        </p:nvGraphicFramePr>
        <p:xfrm>
          <a:off x="1663700" y="685800"/>
          <a:ext cx="8521700" cy="5168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2222500" y="172555"/>
            <a:ext cx="8255000" cy="369332"/>
          </a:xfrm>
          <a:prstGeom prst="rect">
            <a:avLst/>
          </a:prstGeom>
          <a:noFill/>
        </p:spPr>
        <p:txBody>
          <a:bodyPr wrap="square" rtlCol="0">
            <a:spAutoFit/>
          </a:bodyPr>
          <a:lstStyle/>
          <a:p>
            <a:r>
              <a:rPr lang="es-EC" b="1" dirty="0" smtClean="0">
                <a:latin typeface="Times New Roman" panose="02020603050405020304" pitchFamily="18" charset="0"/>
                <a:cs typeface="Times New Roman" panose="02020603050405020304" pitchFamily="18" charset="0"/>
              </a:rPr>
              <a:t>TÉCNICA E INSTRUMENTOS DE RECOLECCIÓN DE DATOS</a:t>
            </a:r>
            <a:endParaRPr lang="es-EC" b="1" dirty="0">
              <a:latin typeface="Times New Roman" panose="02020603050405020304" pitchFamily="18" charset="0"/>
              <a:cs typeface="Times New Roman" panose="02020603050405020304" pitchFamily="18" charset="0"/>
            </a:endParaRPr>
          </a:p>
        </p:txBody>
      </p:sp>
      <p:sp>
        <p:nvSpPr>
          <p:cNvPr id="6" name="CuadroTexto 5"/>
          <p:cNvSpPr txBox="1"/>
          <p:nvPr/>
        </p:nvSpPr>
        <p:spPr>
          <a:xfrm>
            <a:off x="8207916" y="1569591"/>
            <a:ext cx="2063595" cy="738664"/>
          </a:xfrm>
          <a:prstGeom prst="rect">
            <a:avLst/>
          </a:prstGeom>
          <a:noFill/>
        </p:spPr>
        <p:txBody>
          <a:bodyPr wrap="square" rtlCol="0">
            <a:spAutoFit/>
          </a:bodyPr>
          <a:lstStyle/>
          <a:p>
            <a:r>
              <a:rPr lang="es-EC" sz="1400" dirty="0" smtClean="0"/>
              <a:t>Balances de la Superintendencia de Compañías.</a:t>
            </a:r>
            <a:endParaRPr lang="es-EC" sz="1400" dirty="0"/>
          </a:p>
        </p:txBody>
      </p:sp>
      <p:sp>
        <p:nvSpPr>
          <p:cNvPr id="7" name="CuadroTexto 6"/>
          <p:cNvSpPr txBox="1"/>
          <p:nvPr/>
        </p:nvSpPr>
        <p:spPr>
          <a:xfrm>
            <a:off x="3065656" y="1769646"/>
            <a:ext cx="1765300" cy="338554"/>
          </a:xfrm>
          <a:prstGeom prst="rect">
            <a:avLst/>
          </a:prstGeom>
          <a:noFill/>
        </p:spPr>
        <p:txBody>
          <a:bodyPr wrap="square" rtlCol="0">
            <a:spAutoFit/>
          </a:bodyPr>
          <a:lstStyle/>
          <a:p>
            <a:r>
              <a:rPr lang="es-EC" sz="1600" dirty="0" smtClean="0"/>
              <a:t>Entrevista</a:t>
            </a:r>
            <a:endParaRPr lang="es-EC" sz="1600" dirty="0"/>
          </a:p>
        </p:txBody>
      </p:sp>
      <p:sp>
        <p:nvSpPr>
          <p:cNvPr id="8" name="Llamada rectangular redondeada 7"/>
          <p:cNvSpPr/>
          <p:nvPr/>
        </p:nvSpPr>
        <p:spPr>
          <a:xfrm>
            <a:off x="3254374" y="4775200"/>
            <a:ext cx="2003425" cy="865664"/>
          </a:xfrm>
          <a:prstGeom prst="wedgeRoundRectCallou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dirty="0" smtClean="0"/>
              <a:t>Se realizo un cuestionario a los gerentes de las extractoras.</a:t>
            </a:r>
            <a:endParaRPr lang="es-EC" sz="1200" dirty="0"/>
          </a:p>
        </p:txBody>
      </p:sp>
      <p:sp>
        <p:nvSpPr>
          <p:cNvPr id="9" name="Llamada rectangular redondeada 8"/>
          <p:cNvSpPr/>
          <p:nvPr/>
        </p:nvSpPr>
        <p:spPr>
          <a:xfrm>
            <a:off x="6692900" y="4775200"/>
            <a:ext cx="1676400" cy="865664"/>
          </a:xfrm>
          <a:prstGeom prst="wedgeRoundRectCallou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200" dirty="0" smtClean="0"/>
              <a:t>Utilizando el programa del atlas ti</a:t>
            </a:r>
            <a:endParaRPr lang="es-EC" sz="1200" dirty="0"/>
          </a:p>
        </p:txBody>
      </p:sp>
      <p:sp>
        <p:nvSpPr>
          <p:cNvPr id="10" name="Flecha derecha 9"/>
          <p:cNvSpPr/>
          <p:nvPr/>
        </p:nvSpPr>
        <p:spPr>
          <a:xfrm>
            <a:off x="1749811" y="2262088"/>
            <a:ext cx="1640159"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dirty="0" smtClean="0"/>
              <a:t>Preguntas abiertas</a:t>
            </a:r>
            <a:endParaRPr lang="es-EC" sz="1200" dirty="0"/>
          </a:p>
        </p:txBody>
      </p:sp>
      <p:sp>
        <p:nvSpPr>
          <p:cNvPr id="11" name="Flecha izquierda 10"/>
          <p:cNvSpPr/>
          <p:nvPr/>
        </p:nvSpPr>
        <p:spPr>
          <a:xfrm>
            <a:off x="8369300" y="2452168"/>
            <a:ext cx="1571704" cy="694318"/>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dirty="0" smtClean="0"/>
              <a:t>Documentos </a:t>
            </a:r>
            <a:endParaRPr lang="es-EC" sz="1200" dirty="0"/>
          </a:p>
        </p:txBody>
      </p:sp>
      <p:cxnSp>
        <p:nvCxnSpPr>
          <p:cNvPr id="3" name="Conector recto de flecha 2"/>
          <p:cNvCxnSpPr/>
          <p:nvPr/>
        </p:nvCxnSpPr>
        <p:spPr>
          <a:xfrm>
            <a:off x="5410200" y="5321300"/>
            <a:ext cx="10414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42538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4219826554"/>
              </p:ext>
            </p:extLst>
          </p:nvPr>
        </p:nvGraphicFramePr>
        <p:xfrm>
          <a:off x="450574" y="469900"/>
          <a:ext cx="10853531" cy="5549477"/>
        </p:xfrm>
        <a:graphic>
          <a:graphicData uri="http://schemas.openxmlformats.org/drawingml/2006/table">
            <a:tbl>
              <a:tblPr>
                <a:tableStyleId>{BC89EF96-8CEA-46FF-86C4-4CE0E7609802}</a:tableStyleId>
              </a:tblPr>
              <a:tblGrid>
                <a:gridCol w="2680858">
                  <a:extLst>
                    <a:ext uri="{9D8B030D-6E8A-4147-A177-3AD203B41FA5}">
                      <a16:colId xmlns:a16="http://schemas.microsoft.com/office/drawing/2014/main" val="2064793679"/>
                    </a:ext>
                  </a:extLst>
                </a:gridCol>
                <a:gridCol w="2680858">
                  <a:extLst>
                    <a:ext uri="{9D8B030D-6E8A-4147-A177-3AD203B41FA5}">
                      <a16:colId xmlns:a16="http://schemas.microsoft.com/office/drawing/2014/main" val="2385048421"/>
                    </a:ext>
                  </a:extLst>
                </a:gridCol>
                <a:gridCol w="1135423">
                  <a:extLst>
                    <a:ext uri="{9D8B030D-6E8A-4147-A177-3AD203B41FA5}">
                      <a16:colId xmlns:a16="http://schemas.microsoft.com/office/drawing/2014/main" val="2882926503"/>
                    </a:ext>
                  </a:extLst>
                </a:gridCol>
                <a:gridCol w="1230041">
                  <a:extLst>
                    <a:ext uri="{9D8B030D-6E8A-4147-A177-3AD203B41FA5}">
                      <a16:colId xmlns:a16="http://schemas.microsoft.com/office/drawing/2014/main" val="3776096322"/>
                    </a:ext>
                  </a:extLst>
                </a:gridCol>
                <a:gridCol w="1860830">
                  <a:extLst>
                    <a:ext uri="{9D8B030D-6E8A-4147-A177-3AD203B41FA5}">
                      <a16:colId xmlns:a16="http://schemas.microsoft.com/office/drawing/2014/main" val="1594949789"/>
                    </a:ext>
                  </a:extLst>
                </a:gridCol>
                <a:gridCol w="1265521">
                  <a:extLst>
                    <a:ext uri="{9D8B030D-6E8A-4147-A177-3AD203B41FA5}">
                      <a16:colId xmlns:a16="http://schemas.microsoft.com/office/drawing/2014/main" val="1821772243"/>
                    </a:ext>
                  </a:extLst>
                </a:gridCol>
              </a:tblGrid>
              <a:tr h="271516">
                <a:tc gridSpan="6">
                  <a:txBody>
                    <a:bodyPr/>
                    <a:lstStyle/>
                    <a:p>
                      <a:pPr algn="ctr" fontAlgn="ctr"/>
                      <a:r>
                        <a:rPr lang="es-EC" sz="2000" b="1" u="none" strike="noStrike" dirty="0">
                          <a:effectLst/>
                        </a:rPr>
                        <a:t>Operacionalización de variables</a:t>
                      </a:r>
                      <a:endParaRPr lang="es-EC" sz="2000" b="1" i="0" u="none" strike="noStrike" dirty="0">
                        <a:solidFill>
                          <a:srgbClr val="000000"/>
                        </a:solidFill>
                        <a:effectLst/>
                        <a:latin typeface="Times New Roman" panose="02020603050405020304" pitchFamily="18" charset="0"/>
                      </a:endParaRPr>
                    </a:p>
                  </a:txBody>
                  <a:tcPr marL="9362" marR="9362" marT="9362"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961535194"/>
                  </a:ext>
                </a:extLst>
              </a:tr>
              <a:tr h="426151">
                <a:tc gridSpan="6">
                  <a:txBody>
                    <a:bodyPr/>
                    <a:lstStyle/>
                    <a:p>
                      <a:pPr algn="l" fontAlgn="ctr"/>
                      <a:r>
                        <a:rPr lang="es-EC" sz="1200" u="none" strike="noStrike" dirty="0">
                          <a:effectLst/>
                        </a:rPr>
                        <a:t>Objetivo General.- Proponer </a:t>
                      </a:r>
                      <a:r>
                        <a:rPr lang="es-EC" sz="1200" u="none" strike="noStrike" dirty="0" smtClean="0">
                          <a:effectLst/>
                        </a:rPr>
                        <a:t>Estrategias </a:t>
                      </a:r>
                      <a:r>
                        <a:rPr lang="es-EC" sz="1200" u="none" strike="noStrike" dirty="0">
                          <a:effectLst/>
                        </a:rPr>
                        <a:t>Financieras </a:t>
                      </a:r>
                      <a:r>
                        <a:rPr lang="es-EC" sz="1200" u="none" strike="noStrike" dirty="0" smtClean="0">
                          <a:effectLst/>
                        </a:rPr>
                        <a:t>para las </a:t>
                      </a:r>
                      <a:r>
                        <a:rPr lang="es-EC" sz="1200" u="none" strike="noStrike" dirty="0">
                          <a:effectLst/>
                        </a:rPr>
                        <a:t>empresas dedicadas a la elaboración  de aceite de Palma Africana en la ciudad de Santo Domingo.</a:t>
                      </a:r>
                      <a:endParaRPr lang="es-EC" sz="1200" b="0" i="0" u="none" strike="noStrike" dirty="0">
                        <a:solidFill>
                          <a:srgbClr val="000000"/>
                        </a:solidFill>
                        <a:effectLst/>
                        <a:latin typeface="Times New Roman" panose="02020603050405020304" pitchFamily="18" charset="0"/>
                      </a:endParaRPr>
                    </a:p>
                  </a:txBody>
                  <a:tcPr marL="9362" marR="9362" marT="9362"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177527520"/>
                  </a:ext>
                </a:extLst>
              </a:tr>
              <a:tr h="382990">
                <a:tc>
                  <a:txBody>
                    <a:bodyPr/>
                    <a:lstStyle/>
                    <a:p>
                      <a:pPr algn="l" fontAlgn="ctr"/>
                      <a:r>
                        <a:rPr lang="es-EC" sz="1000" u="none" strike="noStrike" dirty="0">
                          <a:effectLst/>
                        </a:rPr>
                        <a:t>Variable</a:t>
                      </a:r>
                      <a:endParaRPr lang="es-EC" sz="1000" b="0" i="0" u="none" strike="noStrike" dirty="0">
                        <a:solidFill>
                          <a:srgbClr val="000000"/>
                        </a:solidFill>
                        <a:effectLst/>
                        <a:latin typeface="Times New Roman" panose="02020603050405020304" pitchFamily="18" charset="0"/>
                      </a:endParaRPr>
                    </a:p>
                  </a:txBody>
                  <a:tcPr marL="9362" marR="9362" marT="9362" marB="0" anchor="ctr"/>
                </a:tc>
                <a:tc>
                  <a:txBody>
                    <a:bodyPr/>
                    <a:lstStyle/>
                    <a:p>
                      <a:pPr algn="l" fontAlgn="ctr"/>
                      <a:r>
                        <a:rPr lang="es-EC" sz="1000" u="none" strike="noStrike" dirty="0">
                          <a:effectLst/>
                        </a:rPr>
                        <a:t>Indicador</a:t>
                      </a:r>
                      <a:endParaRPr lang="es-EC" sz="1000" b="0" i="0" u="none" strike="noStrike" dirty="0">
                        <a:solidFill>
                          <a:srgbClr val="000000"/>
                        </a:solidFill>
                        <a:effectLst/>
                        <a:latin typeface="Times New Roman" panose="02020603050405020304" pitchFamily="18" charset="0"/>
                      </a:endParaRPr>
                    </a:p>
                  </a:txBody>
                  <a:tcPr marL="9362" marR="9362" marT="9362" marB="0" anchor="ctr"/>
                </a:tc>
                <a:tc>
                  <a:txBody>
                    <a:bodyPr/>
                    <a:lstStyle/>
                    <a:p>
                      <a:pPr algn="l" fontAlgn="ctr"/>
                      <a:r>
                        <a:rPr lang="es-EC" sz="1000" u="none" strike="noStrike" dirty="0">
                          <a:effectLst/>
                        </a:rPr>
                        <a:t>Tipo de Información</a:t>
                      </a:r>
                      <a:endParaRPr lang="es-EC" sz="1000" b="0" i="0" u="none" strike="noStrike" dirty="0">
                        <a:solidFill>
                          <a:srgbClr val="000000"/>
                        </a:solidFill>
                        <a:effectLst/>
                        <a:latin typeface="Times New Roman" panose="02020603050405020304" pitchFamily="18" charset="0"/>
                      </a:endParaRPr>
                    </a:p>
                  </a:txBody>
                  <a:tcPr marL="9362" marR="9362" marT="9362" marB="0" anchor="ctr"/>
                </a:tc>
                <a:tc>
                  <a:txBody>
                    <a:bodyPr/>
                    <a:lstStyle/>
                    <a:p>
                      <a:pPr algn="l" fontAlgn="ctr"/>
                      <a:r>
                        <a:rPr lang="es-EC" sz="1000" u="none" strike="noStrike" dirty="0">
                          <a:effectLst/>
                        </a:rPr>
                        <a:t>Técnica</a:t>
                      </a:r>
                      <a:endParaRPr lang="es-EC" sz="1000" b="0" i="0" u="none" strike="noStrike" dirty="0">
                        <a:solidFill>
                          <a:srgbClr val="000000"/>
                        </a:solidFill>
                        <a:effectLst/>
                        <a:latin typeface="Times New Roman" panose="02020603050405020304" pitchFamily="18" charset="0"/>
                      </a:endParaRPr>
                    </a:p>
                  </a:txBody>
                  <a:tcPr marL="9362" marR="9362" marT="9362" marB="0" anchor="ctr"/>
                </a:tc>
                <a:tc>
                  <a:txBody>
                    <a:bodyPr/>
                    <a:lstStyle/>
                    <a:p>
                      <a:pPr algn="l" fontAlgn="ctr"/>
                      <a:r>
                        <a:rPr lang="es-EC" sz="1000" u="none" strike="noStrike" dirty="0">
                          <a:effectLst/>
                        </a:rPr>
                        <a:t>Instrumento</a:t>
                      </a:r>
                      <a:endParaRPr lang="es-EC" sz="1000" b="0" i="0" u="none" strike="noStrike" dirty="0">
                        <a:solidFill>
                          <a:srgbClr val="000000"/>
                        </a:solidFill>
                        <a:effectLst/>
                        <a:latin typeface="Times New Roman" panose="02020603050405020304" pitchFamily="18" charset="0"/>
                      </a:endParaRPr>
                    </a:p>
                  </a:txBody>
                  <a:tcPr marL="9362" marR="9362" marT="9362" marB="0" anchor="ctr"/>
                </a:tc>
                <a:tc>
                  <a:txBody>
                    <a:bodyPr/>
                    <a:lstStyle/>
                    <a:p>
                      <a:pPr algn="l" fontAlgn="ctr"/>
                      <a:r>
                        <a:rPr lang="es-EC" sz="1000" u="none" strike="noStrike" dirty="0">
                          <a:effectLst/>
                        </a:rPr>
                        <a:t>Ítems</a:t>
                      </a:r>
                      <a:endParaRPr lang="es-EC" sz="1000" b="0" i="0" u="none" strike="noStrike" dirty="0">
                        <a:solidFill>
                          <a:srgbClr val="000000"/>
                        </a:solidFill>
                        <a:effectLst/>
                        <a:latin typeface="Times New Roman" panose="02020603050405020304" pitchFamily="18" charset="0"/>
                      </a:endParaRPr>
                    </a:p>
                  </a:txBody>
                  <a:tcPr marL="9362" marR="9362" marT="9362" marB="0" anchor="ctr"/>
                </a:tc>
                <a:extLst>
                  <a:ext uri="{0D108BD9-81ED-4DB2-BD59-A6C34878D82A}">
                    <a16:rowId xmlns:a16="http://schemas.microsoft.com/office/drawing/2014/main" val="2963416944"/>
                  </a:ext>
                </a:extLst>
              </a:tr>
              <a:tr h="568778">
                <a:tc>
                  <a:txBody>
                    <a:bodyPr/>
                    <a:lstStyle/>
                    <a:p>
                      <a:pPr algn="l" fontAlgn="ctr"/>
                      <a:r>
                        <a:rPr lang="es-EC" sz="1000" u="none" strike="noStrike" dirty="0">
                          <a:effectLst/>
                        </a:rPr>
                        <a:t>1.- Liquidez</a:t>
                      </a:r>
                      <a:endParaRPr lang="es-EC" sz="1000" b="0" i="0" u="none" strike="noStrike" dirty="0">
                        <a:solidFill>
                          <a:srgbClr val="000000"/>
                        </a:solidFill>
                        <a:effectLst/>
                        <a:latin typeface="Times New Roman" panose="02020603050405020304" pitchFamily="18" charset="0"/>
                      </a:endParaRPr>
                    </a:p>
                  </a:txBody>
                  <a:tcPr marL="9362" marR="9362" marT="9362" marB="0" anchor="ctr"/>
                </a:tc>
                <a:tc>
                  <a:txBody>
                    <a:bodyPr/>
                    <a:lstStyle/>
                    <a:p>
                      <a:pPr algn="l" fontAlgn="ctr"/>
                      <a:r>
                        <a:rPr lang="es-EC" sz="1000" u="none" strike="noStrike" dirty="0">
                          <a:effectLst/>
                        </a:rPr>
                        <a:t>1.1.-  Razón Corriente                                                   1.2 Prueba Ácida                                                        1.3 Capital de Trabajo</a:t>
                      </a:r>
                      <a:endParaRPr lang="es-EC" sz="1000" b="0" i="0" u="none" strike="noStrike" dirty="0">
                        <a:solidFill>
                          <a:srgbClr val="000000"/>
                        </a:solidFill>
                        <a:effectLst/>
                        <a:latin typeface="Times New Roman" panose="02020603050405020304" pitchFamily="18" charset="0"/>
                      </a:endParaRPr>
                    </a:p>
                  </a:txBody>
                  <a:tcPr marL="9362" marR="9362" marT="9362" marB="0" anchor="ctr"/>
                </a:tc>
                <a:tc rowSpan="5">
                  <a:txBody>
                    <a:bodyPr/>
                    <a:lstStyle/>
                    <a:p>
                      <a:pPr algn="l" fontAlgn="ctr"/>
                      <a:r>
                        <a:rPr lang="es-EC" sz="1000" u="none" strike="noStrike" dirty="0" smtClean="0">
                          <a:effectLst/>
                        </a:rPr>
                        <a:t>Secundaria</a:t>
                      </a:r>
                    </a:p>
                    <a:p>
                      <a:pPr algn="l" fontAlgn="ctr"/>
                      <a:r>
                        <a:rPr lang="es-EC" sz="1000" b="0" i="0" u="none" strike="noStrike" dirty="0" smtClean="0">
                          <a:solidFill>
                            <a:srgbClr val="000000"/>
                          </a:solidFill>
                          <a:effectLst/>
                          <a:latin typeface="Times New Roman" panose="02020603050405020304" pitchFamily="18" charset="0"/>
                        </a:rPr>
                        <a:t>Primaria</a:t>
                      </a:r>
                      <a:endParaRPr lang="es-EC" sz="1000" b="0" i="0" u="none" strike="noStrike" dirty="0">
                        <a:solidFill>
                          <a:srgbClr val="000000"/>
                        </a:solidFill>
                        <a:effectLst/>
                        <a:latin typeface="Times New Roman" panose="02020603050405020304" pitchFamily="18" charset="0"/>
                      </a:endParaRPr>
                    </a:p>
                  </a:txBody>
                  <a:tcPr marL="9362" marR="9362" marT="9362" marB="0" anchor="ctr"/>
                </a:tc>
                <a:tc rowSpan="5">
                  <a:txBody>
                    <a:bodyPr/>
                    <a:lstStyle/>
                    <a:p>
                      <a:pPr algn="l" fontAlgn="ctr"/>
                      <a:r>
                        <a:rPr lang="es-EC" sz="1000" u="none" strike="noStrike" dirty="0">
                          <a:effectLst/>
                        </a:rPr>
                        <a:t>Análisis Mixto</a:t>
                      </a:r>
                      <a:endParaRPr lang="es-EC" sz="1000" b="0" i="0" u="none" strike="noStrike" dirty="0">
                        <a:solidFill>
                          <a:srgbClr val="000000"/>
                        </a:solidFill>
                        <a:effectLst/>
                        <a:latin typeface="Times New Roman" panose="02020603050405020304" pitchFamily="18" charset="0"/>
                      </a:endParaRPr>
                    </a:p>
                  </a:txBody>
                  <a:tcPr marL="9362" marR="9362" marT="9362" marB="0" anchor="ctr"/>
                </a:tc>
                <a:tc rowSpan="5">
                  <a:txBody>
                    <a:bodyPr/>
                    <a:lstStyle/>
                    <a:p>
                      <a:pPr algn="ctr" fontAlgn="ctr"/>
                      <a:r>
                        <a:rPr lang="es-EC" sz="1000" u="none" strike="noStrike" dirty="0">
                          <a:effectLst/>
                        </a:rPr>
                        <a:t>Estados Financieros de las Empresas </a:t>
                      </a:r>
                      <a:r>
                        <a:rPr lang="es-EC" sz="1000" u="none" strike="noStrike" dirty="0" smtClean="0">
                          <a:effectLst/>
                        </a:rPr>
                        <a:t>extractoras.</a:t>
                      </a:r>
                    </a:p>
                    <a:p>
                      <a:pPr algn="ctr" fontAlgn="ctr"/>
                      <a:r>
                        <a:rPr lang="es-EC" sz="1000" u="none" strike="noStrike" dirty="0" smtClean="0">
                          <a:effectLst/>
                        </a:rPr>
                        <a:t>Base </a:t>
                      </a:r>
                      <a:r>
                        <a:rPr lang="es-EC" sz="1000" u="none" strike="noStrike" dirty="0">
                          <a:effectLst/>
                        </a:rPr>
                        <a:t>de datos de la Superintendencia de Compañías                                       Entrevista</a:t>
                      </a:r>
                      <a:endParaRPr lang="es-EC" sz="1000" b="0" i="0" u="none" strike="noStrike" dirty="0">
                        <a:solidFill>
                          <a:srgbClr val="000000"/>
                        </a:solidFill>
                        <a:effectLst/>
                        <a:latin typeface="Times New Roman" panose="02020603050405020304" pitchFamily="18" charset="0"/>
                      </a:endParaRPr>
                    </a:p>
                  </a:txBody>
                  <a:tcPr marL="9362" marR="9362" marT="9362" marB="0" anchor="ctr"/>
                </a:tc>
                <a:tc rowSpan="5">
                  <a:txBody>
                    <a:bodyPr/>
                    <a:lstStyle/>
                    <a:p>
                      <a:pPr algn="ctr" fontAlgn="ctr"/>
                      <a:r>
                        <a:rPr lang="es-EC" sz="1000" u="none" strike="noStrike" dirty="0">
                          <a:effectLst/>
                        </a:rPr>
                        <a:t>1,2,3,4, 5</a:t>
                      </a:r>
                      <a:endParaRPr lang="es-EC" sz="1000" b="0" i="0" u="none" strike="noStrike" dirty="0">
                        <a:solidFill>
                          <a:srgbClr val="000000"/>
                        </a:solidFill>
                        <a:effectLst/>
                        <a:latin typeface="Times New Roman" panose="02020603050405020304" pitchFamily="18" charset="0"/>
                      </a:endParaRPr>
                    </a:p>
                  </a:txBody>
                  <a:tcPr marL="9362" marR="9362" marT="9362" marB="0" anchor="ctr"/>
                </a:tc>
                <a:extLst>
                  <a:ext uri="{0D108BD9-81ED-4DB2-BD59-A6C34878D82A}">
                    <a16:rowId xmlns:a16="http://schemas.microsoft.com/office/drawing/2014/main" val="3037773165"/>
                  </a:ext>
                </a:extLst>
              </a:tr>
              <a:tr h="876291">
                <a:tc>
                  <a:txBody>
                    <a:bodyPr/>
                    <a:lstStyle/>
                    <a:p>
                      <a:pPr algn="l" fontAlgn="ctr"/>
                      <a:r>
                        <a:rPr lang="es-EC" sz="1000" u="none" strike="noStrike" dirty="0">
                          <a:effectLst/>
                        </a:rPr>
                        <a:t>2.- Actividad</a:t>
                      </a:r>
                      <a:endParaRPr lang="es-EC" sz="1000" b="0" i="0" u="none" strike="noStrike" dirty="0">
                        <a:solidFill>
                          <a:srgbClr val="000000"/>
                        </a:solidFill>
                        <a:effectLst/>
                        <a:latin typeface="Times New Roman" panose="02020603050405020304" pitchFamily="18" charset="0"/>
                      </a:endParaRPr>
                    </a:p>
                  </a:txBody>
                  <a:tcPr marL="9362" marR="9362" marT="9362" marB="0" anchor="ctr"/>
                </a:tc>
                <a:tc>
                  <a:txBody>
                    <a:bodyPr/>
                    <a:lstStyle/>
                    <a:p>
                      <a:pPr algn="l" fontAlgn="ctr"/>
                      <a:r>
                        <a:rPr lang="es-EC" sz="1000" u="none" strike="noStrike" dirty="0">
                          <a:effectLst/>
                        </a:rPr>
                        <a:t>2.1  Rotación de Cartera                                               2.2 Rotación de Cuentas por Pagar                                                             2.3Rotación de Inventarios                           </a:t>
                      </a:r>
                      <a:endParaRPr lang="es-EC" sz="1000" u="none" strike="noStrike" dirty="0" smtClean="0">
                        <a:effectLst/>
                      </a:endParaRPr>
                    </a:p>
                    <a:p>
                      <a:pPr algn="l" fontAlgn="ctr"/>
                      <a:r>
                        <a:rPr lang="es-EC" sz="1000" u="none" strike="noStrike" dirty="0" smtClean="0">
                          <a:effectLst/>
                        </a:rPr>
                        <a:t> </a:t>
                      </a:r>
                      <a:endParaRPr lang="es-EC" sz="1000" b="0" i="0" u="none" strike="noStrike" dirty="0">
                        <a:solidFill>
                          <a:srgbClr val="000000"/>
                        </a:solidFill>
                        <a:effectLst/>
                        <a:latin typeface="Times New Roman" panose="02020603050405020304" pitchFamily="18" charset="0"/>
                      </a:endParaRPr>
                    </a:p>
                  </a:txBody>
                  <a:tcPr marL="9362" marR="9362" marT="9362"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450578153"/>
                  </a:ext>
                </a:extLst>
              </a:tr>
              <a:tr h="940354">
                <a:tc>
                  <a:txBody>
                    <a:bodyPr/>
                    <a:lstStyle/>
                    <a:p>
                      <a:pPr algn="l" fontAlgn="ctr"/>
                      <a:r>
                        <a:rPr lang="es-EC" sz="1000" u="none" strike="noStrike" dirty="0">
                          <a:effectLst/>
                        </a:rPr>
                        <a:t>3.- Apalancamiento</a:t>
                      </a:r>
                      <a:endParaRPr lang="es-EC" sz="1000" b="0" i="0" u="none" strike="noStrike" dirty="0">
                        <a:solidFill>
                          <a:srgbClr val="000000"/>
                        </a:solidFill>
                        <a:effectLst/>
                        <a:latin typeface="Times New Roman" panose="02020603050405020304" pitchFamily="18" charset="0"/>
                      </a:endParaRPr>
                    </a:p>
                  </a:txBody>
                  <a:tcPr marL="9362" marR="9362" marT="9362" marB="0" anchor="ctr"/>
                </a:tc>
                <a:tc>
                  <a:txBody>
                    <a:bodyPr/>
                    <a:lstStyle/>
                    <a:p>
                      <a:pPr algn="l" fontAlgn="ctr"/>
                      <a:r>
                        <a:rPr lang="es-EC" sz="1000" u="none" strike="noStrike" dirty="0">
                          <a:effectLst/>
                        </a:rPr>
                        <a:t>3.1 Endeudamiento del Activo                          </a:t>
                      </a:r>
                      <a:endParaRPr lang="es-EC" sz="1000" u="none" strike="noStrike" dirty="0" smtClean="0">
                        <a:effectLst/>
                      </a:endParaRPr>
                    </a:p>
                    <a:p>
                      <a:pPr algn="l" fontAlgn="ctr"/>
                      <a:r>
                        <a:rPr lang="es-EC" sz="1000" u="none" strike="noStrike" dirty="0" smtClean="0">
                          <a:effectLst/>
                        </a:rPr>
                        <a:t>3.2 Endeudamiento a Corto plazo                                      3.3 Endeudamiento a largo Plazo             </a:t>
                      </a:r>
                    </a:p>
                    <a:p>
                      <a:pPr algn="l" fontAlgn="ctr"/>
                      <a:r>
                        <a:rPr lang="es-EC" sz="1000" u="none" strike="noStrike" dirty="0" smtClean="0">
                          <a:effectLst/>
                        </a:rPr>
                        <a:t>3.4 </a:t>
                      </a:r>
                      <a:r>
                        <a:rPr lang="es-EC" sz="1000" u="none" strike="noStrike" dirty="0">
                          <a:effectLst/>
                        </a:rPr>
                        <a:t>Financiamiento Propio                     </a:t>
                      </a:r>
                      <a:endParaRPr lang="es-EC" sz="1000" b="0" i="0" u="none" strike="noStrike" dirty="0">
                        <a:solidFill>
                          <a:srgbClr val="000000"/>
                        </a:solidFill>
                        <a:effectLst/>
                        <a:latin typeface="Times New Roman" panose="02020603050405020304" pitchFamily="18" charset="0"/>
                      </a:endParaRPr>
                    </a:p>
                  </a:txBody>
                  <a:tcPr marL="9362" marR="9362" marT="9362"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133428214"/>
                  </a:ext>
                </a:extLst>
              </a:tr>
              <a:tr h="754565">
                <a:tc rowSpan="2">
                  <a:txBody>
                    <a:bodyPr/>
                    <a:lstStyle/>
                    <a:p>
                      <a:pPr algn="l" fontAlgn="ctr"/>
                      <a:r>
                        <a:rPr lang="es-EC" sz="1000" u="none" strike="noStrike" dirty="0" smtClean="0">
                          <a:effectLst/>
                        </a:rPr>
                        <a:t>4-Rentabilidad</a:t>
                      </a:r>
                      <a:endParaRPr lang="es-EC" sz="1000" b="0" i="0" u="none" strike="noStrike" dirty="0">
                        <a:solidFill>
                          <a:srgbClr val="000000"/>
                        </a:solidFill>
                        <a:effectLst/>
                        <a:latin typeface="Times New Roman" panose="02020603050405020304" pitchFamily="18" charset="0"/>
                      </a:endParaRPr>
                    </a:p>
                  </a:txBody>
                  <a:tcPr marL="9362" marR="9362" marT="9362" marB="0" anchor="ctr"/>
                </a:tc>
                <a:tc>
                  <a:txBody>
                    <a:bodyPr/>
                    <a:lstStyle/>
                    <a:p>
                      <a:pPr algn="l" fontAlgn="ctr"/>
                      <a:r>
                        <a:rPr lang="es-EC" sz="1000" u="none" strike="noStrike" dirty="0">
                          <a:effectLst/>
                        </a:rPr>
                        <a:t>4.1.- Margen bruto                                        </a:t>
                      </a:r>
                      <a:endParaRPr lang="es-EC" sz="1000" u="none" strike="noStrike" dirty="0" smtClean="0">
                        <a:effectLst/>
                      </a:endParaRPr>
                    </a:p>
                    <a:p>
                      <a:pPr algn="l" fontAlgn="ctr"/>
                      <a:r>
                        <a:rPr lang="es-EC" sz="1000" u="none" strike="noStrike" dirty="0" smtClean="0">
                          <a:effectLst/>
                        </a:rPr>
                        <a:t>4.2 </a:t>
                      </a:r>
                      <a:r>
                        <a:rPr lang="es-EC" sz="1000" u="none" strike="noStrike" dirty="0">
                          <a:effectLst/>
                        </a:rPr>
                        <a:t>Margen Neto de Ventas                        </a:t>
                      </a:r>
                      <a:endParaRPr lang="es-EC" sz="1000" u="none" strike="noStrike" dirty="0" smtClean="0">
                        <a:effectLst/>
                      </a:endParaRPr>
                    </a:p>
                    <a:p>
                      <a:pPr algn="l" fontAlgn="ctr"/>
                      <a:r>
                        <a:rPr lang="es-EC" sz="1000" u="none" strike="noStrike" dirty="0" smtClean="0">
                          <a:effectLst/>
                        </a:rPr>
                        <a:t> </a:t>
                      </a:r>
                      <a:r>
                        <a:rPr lang="es-EC" sz="1000" u="none" strike="noStrike" dirty="0">
                          <a:effectLst/>
                        </a:rPr>
                        <a:t>4.3 ROA                                                       </a:t>
                      </a:r>
                      <a:endParaRPr lang="es-EC" sz="1000" u="none" strike="noStrike" dirty="0" smtClean="0">
                        <a:effectLst/>
                      </a:endParaRPr>
                    </a:p>
                    <a:p>
                      <a:pPr algn="l" fontAlgn="ctr"/>
                      <a:r>
                        <a:rPr lang="es-EC" sz="1000" u="none" strike="noStrike" dirty="0" smtClean="0">
                          <a:effectLst/>
                        </a:rPr>
                        <a:t> </a:t>
                      </a:r>
                      <a:r>
                        <a:rPr lang="es-EC" sz="1000" u="none" strike="noStrike" dirty="0">
                          <a:effectLst/>
                        </a:rPr>
                        <a:t>4.4 ROE</a:t>
                      </a:r>
                      <a:endParaRPr lang="es-EC" sz="1000" b="0" i="0" u="none" strike="noStrike" dirty="0">
                        <a:solidFill>
                          <a:srgbClr val="000000"/>
                        </a:solidFill>
                        <a:effectLst/>
                        <a:latin typeface="Times New Roman" panose="02020603050405020304" pitchFamily="18" charset="0"/>
                      </a:endParaRPr>
                    </a:p>
                  </a:txBody>
                  <a:tcPr marL="9362" marR="9362" marT="9362"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448179254"/>
                  </a:ext>
                </a:extLst>
              </a:tr>
              <a:tr h="382990">
                <a:tc vMerge="1">
                  <a:txBody>
                    <a:bodyPr/>
                    <a:lstStyle/>
                    <a:p>
                      <a:endParaRPr lang="es-EC"/>
                    </a:p>
                  </a:txBody>
                  <a:tcPr/>
                </a:tc>
                <a:tc>
                  <a:txBody>
                    <a:bodyPr/>
                    <a:lstStyle/>
                    <a:p>
                      <a:pPr algn="l" fontAlgn="ctr"/>
                      <a:r>
                        <a:rPr lang="es-EC" sz="1000" b="0" i="0" u="none" strike="noStrike" dirty="0" smtClean="0">
                          <a:solidFill>
                            <a:srgbClr val="000000"/>
                          </a:solidFill>
                          <a:effectLst/>
                          <a:latin typeface="Times New Roman" panose="02020603050405020304" pitchFamily="18" charset="0"/>
                        </a:rPr>
                        <a:t>4.5 Dupont</a:t>
                      </a:r>
                      <a:endParaRPr lang="es-EC" sz="1000" b="0" i="0" u="none" strike="noStrike" dirty="0">
                        <a:solidFill>
                          <a:srgbClr val="000000"/>
                        </a:solidFill>
                        <a:effectLst/>
                        <a:latin typeface="Times New Roman" panose="02020603050405020304" pitchFamily="18" charset="0"/>
                      </a:endParaRPr>
                    </a:p>
                  </a:txBody>
                  <a:tcPr marL="9362" marR="9362" marT="9362"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439661261"/>
                  </a:ext>
                </a:extLst>
              </a:tr>
              <a:tr h="903196">
                <a:tc>
                  <a:txBody>
                    <a:bodyPr/>
                    <a:lstStyle/>
                    <a:p>
                      <a:pPr algn="l" fontAlgn="ctr"/>
                      <a:r>
                        <a:rPr lang="es-EC" sz="1000" u="none" strike="noStrike" dirty="0" smtClean="0">
                          <a:effectLst/>
                        </a:rPr>
                        <a:t>5- Elementos</a:t>
                      </a:r>
                      <a:r>
                        <a:rPr lang="es-EC" sz="1000" u="none" strike="noStrike" baseline="0" dirty="0" smtClean="0">
                          <a:effectLst/>
                        </a:rPr>
                        <a:t> del Costo</a:t>
                      </a:r>
                      <a:endParaRPr lang="es-EC" sz="1000" b="0" i="0" u="none" strike="noStrike" dirty="0">
                        <a:solidFill>
                          <a:srgbClr val="000000"/>
                        </a:solidFill>
                        <a:effectLst/>
                        <a:latin typeface="Times New Roman" panose="02020603050405020304" pitchFamily="18" charset="0"/>
                      </a:endParaRPr>
                    </a:p>
                  </a:txBody>
                  <a:tcPr marL="9362" marR="9362" marT="9362" marB="0" anchor="ctr"/>
                </a:tc>
                <a:tc>
                  <a:txBody>
                    <a:bodyPr/>
                    <a:lstStyle/>
                    <a:p>
                      <a:pPr algn="l" fontAlgn="ctr"/>
                      <a:r>
                        <a:rPr lang="es-EC" sz="1000" u="none" strike="noStrike" dirty="0">
                          <a:effectLst/>
                        </a:rPr>
                        <a:t>5.1 Materia Prima                                      </a:t>
                      </a:r>
                      <a:endParaRPr lang="es-EC" sz="1000" u="none" strike="noStrike" dirty="0" smtClean="0">
                        <a:effectLst/>
                      </a:endParaRPr>
                    </a:p>
                    <a:p>
                      <a:pPr algn="l" fontAlgn="ctr"/>
                      <a:r>
                        <a:rPr lang="es-EC" sz="1000" u="none" strike="noStrike" dirty="0" smtClean="0">
                          <a:effectLst/>
                        </a:rPr>
                        <a:t>5.2 </a:t>
                      </a:r>
                      <a:r>
                        <a:rPr lang="es-EC" sz="1000" u="none" strike="noStrike" dirty="0">
                          <a:effectLst/>
                        </a:rPr>
                        <a:t>Mano de Obra                                                        </a:t>
                      </a:r>
                      <a:r>
                        <a:rPr lang="es-EC" sz="1000" b="0" u="none" strike="noStrike" dirty="0">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rPr>
                        <a:t>5.3 </a:t>
                      </a:r>
                      <a:r>
                        <a:rPr lang="es-EC" sz="1000" b="0" u="none" strike="noStrike" dirty="0" smtClean="0">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rPr>
                        <a:t>CIF</a:t>
                      </a:r>
                      <a:endParaRPr lang="es-EC" sz="1000" b="0" u="none" strike="noStrike" dirty="0">
                        <a:solidFill>
                          <a:schemeClr val="tx1"/>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txBody>
                  <a:tcPr marL="9362" marR="9362" marT="9362" marB="0" anchor="ctr"/>
                </a:tc>
                <a:tc>
                  <a:txBody>
                    <a:bodyPr/>
                    <a:lstStyle/>
                    <a:p>
                      <a:pPr algn="l" fontAlgn="ctr"/>
                      <a:r>
                        <a:rPr lang="es-EC" sz="1000" b="0" i="0" u="none" strike="noStrike" dirty="0" smtClean="0">
                          <a:solidFill>
                            <a:srgbClr val="000000"/>
                          </a:solidFill>
                          <a:effectLst/>
                          <a:latin typeface="Times New Roman" panose="02020603050405020304" pitchFamily="18" charset="0"/>
                        </a:rPr>
                        <a:t>Secundaria</a:t>
                      </a:r>
                    </a:p>
                    <a:p>
                      <a:pPr algn="l" fontAlgn="ctr"/>
                      <a:r>
                        <a:rPr lang="es-EC" sz="1000" b="0" i="0" u="none" strike="noStrike" dirty="0" smtClean="0">
                          <a:solidFill>
                            <a:srgbClr val="000000"/>
                          </a:solidFill>
                          <a:effectLst/>
                          <a:latin typeface="Times New Roman" panose="02020603050405020304" pitchFamily="18" charset="0"/>
                        </a:rPr>
                        <a:t>Primaria</a:t>
                      </a:r>
                      <a:endParaRPr lang="es-EC" sz="1000" b="0" i="0" u="none" strike="noStrike" dirty="0">
                        <a:solidFill>
                          <a:srgbClr val="000000"/>
                        </a:solidFill>
                        <a:effectLst/>
                        <a:latin typeface="Times New Roman" panose="02020603050405020304" pitchFamily="18" charset="0"/>
                      </a:endParaRPr>
                    </a:p>
                  </a:txBody>
                  <a:tcPr marL="9362" marR="9362" marT="9362" marB="0" anchor="ctr"/>
                </a:tc>
                <a:tc>
                  <a:txBody>
                    <a:bodyPr/>
                    <a:lstStyle/>
                    <a:p>
                      <a:pPr algn="l" fontAlgn="ctr"/>
                      <a:r>
                        <a:rPr lang="es-EC" sz="1000" u="none" strike="noStrike" dirty="0">
                          <a:effectLst/>
                        </a:rPr>
                        <a:t>Análisis Mixto</a:t>
                      </a:r>
                      <a:endParaRPr lang="es-EC" sz="1000" b="0" i="0" u="none" strike="noStrike" dirty="0">
                        <a:solidFill>
                          <a:srgbClr val="000000"/>
                        </a:solidFill>
                        <a:effectLst/>
                        <a:latin typeface="Times New Roman" panose="02020603050405020304" pitchFamily="18" charset="0"/>
                      </a:endParaRPr>
                    </a:p>
                  </a:txBody>
                  <a:tcPr marL="9362" marR="9362" marT="9362" marB="0" anchor="ctr"/>
                </a:tc>
                <a:tc>
                  <a:txBody>
                    <a:bodyPr/>
                    <a:lstStyle/>
                    <a:p>
                      <a:pPr algn="l" fontAlgn="ctr"/>
                      <a:r>
                        <a:rPr lang="es-EC" sz="1000" u="none" strike="noStrike" dirty="0" smtClean="0">
                          <a:effectLst/>
                        </a:rPr>
                        <a:t>Estados</a:t>
                      </a:r>
                      <a:r>
                        <a:rPr lang="es-EC" sz="1000" u="none" strike="noStrike" baseline="0" dirty="0" smtClean="0">
                          <a:effectLst/>
                        </a:rPr>
                        <a:t> Financieros de las empresas extractoras.</a:t>
                      </a:r>
                      <a:r>
                        <a:rPr lang="es-EC" sz="1000" u="none" strike="noStrike" dirty="0" smtClean="0">
                          <a:effectLst/>
                        </a:rPr>
                        <a:t>                       </a:t>
                      </a:r>
                      <a:r>
                        <a:rPr lang="es-EC" sz="1000" u="none" strike="noStrike" dirty="0">
                          <a:effectLst/>
                        </a:rPr>
                        <a:t>Entrevista</a:t>
                      </a:r>
                      <a:endParaRPr lang="es-EC" sz="1000" b="0" i="0" u="none" strike="noStrike" dirty="0">
                        <a:solidFill>
                          <a:srgbClr val="000000"/>
                        </a:solidFill>
                        <a:effectLst/>
                        <a:latin typeface="Times New Roman" panose="02020603050405020304" pitchFamily="18" charset="0"/>
                      </a:endParaRPr>
                    </a:p>
                  </a:txBody>
                  <a:tcPr marL="9362" marR="9362" marT="9362" marB="0" anchor="ctr"/>
                </a:tc>
                <a:tc>
                  <a:txBody>
                    <a:bodyPr/>
                    <a:lstStyle/>
                    <a:p>
                      <a:pPr algn="ctr" fontAlgn="ctr"/>
                      <a:r>
                        <a:rPr lang="es-EC" sz="1000" u="none" strike="noStrike" dirty="0" smtClean="0">
                          <a:effectLst/>
                        </a:rPr>
                        <a:t>6,7,8.9,10,</a:t>
                      </a:r>
                      <a:endParaRPr lang="es-EC" sz="1000" b="0" i="0" u="none" strike="noStrike" dirty="0">
                        <a:solidFill>
                          <a:srgbClr val="000000"/>
                        </a:solidFill>
                        <a:effectLst/>
                        <a:latin typeface="Times New Roman" panose="02020603050405020304" pitchFamily="18" charset="0"/>
                      </a:endParaRPr>
                    </a:p>
                  </a:txBody>
                  <a:tcPr marL="9362" marR="9362" marT="9362" marB="0" anchor="ctr"/>
                </a:tc>
                <a:extLst>
                  <a:ext uri="{0D108BD9-81ED-4DB2-BD59-A6C34878D82A}">
                    <a16:rowId xmlns:a16="http://schemas.microsoft.com/office/drawing/2014/main" val="4080745202"/>
                  </a:ext>
                </a:extLst>
              </a:tr>
            </a:tbl>
          </a:graphicData>
        </a:graphic>
      </p:graphicFrame>
    </p:spTree>
    <p:extLst>
      <p:ext uri="{BB962C8B-B14F-4D97-AF65-F5344CB8AC3E}">
        <p14:creationId xmlns:p14="http://schemas.microsoft.com/office/powerpoint/2010/main" val="1170131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2273300" y="1790700"/>
            <a:ext cx="7658100" cy="3479800"/>
          </a:xfrm>
          <a:prstGeom prst="rect">
            <a:avLst/>
          </a:prstGeom>
        </p:spPr>
      </p:pic>
      <p:sp>
        <p:nvSpPr>
          <p:cNvPr id="8" name="CuadroTexto 7"/>
          <p:cNvSpPr txBox="1"/>
          <p:nvPr/>
        </p:nvSpPr>
        <p:spPr>
          <a:xfrm>
            <a:off x="3454400" y="584200"/>
            <a:ext cx="5600700" cy="954107"/>
          </a:xfrm>
          <a:prstGeom prst="rect">
            <a:avLst/>
          </a:prstGeom>
          <a:noFill/>
        </p:spPr>
        <p:txBody>
          <a:bodyPr wrap="square" rtlCol="0">
            <a:spAutoFit/>
          </a:bodyPr>
          <a:lstStyle/>
          <a:p>
            <a:pPr algn="ctr"/>
            <a:r>
              <a:rPr lang="es-EC" sz="2800" b="1" dirty="0" smtClean="0"/>
              <a:t>CAPÍTULO III</a:t>
            </a:r>
          </a:p>
          <a:p>
            <a:pPr algn="ctr"/>
            <a:r>
              <a:rPr lang="es-EC" sz="2800" b="1" dirty="0" smtClean="0"/>
              <a:t>ANÁLISIS DE RESULTADOS</a:t>
            </a:r>
            <a:endParaRPr lang="es-EC" sz="2800" b="1" dirty="0"/>
          </a:p>
        </p:txBody>
      </p:sp>
    </p:spTree>
    <p:extLst>
      <p:ext uri="{BB962C8B-B14F-4D97-AF65-F5344CB8AC3E}">
        <p14:creationId xmlns:p14="http://schemas.microsoft.com/office/powerpoint/2010/main" val="2780186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457200" y="95608"/>
            <a:ext cx="7009823" cy="646331"/>
          </a:xfrm>
          <a:prstGeom prst="rect">
            <a:avLst/>
          </a:prstGeom>
          <a:noFill/>
        </p:spPr>
        <p:txBody>
          <a:bodyPr wrap="square" rtlCol="0">
            <a:spAutoFit/>
          </a:bodyPr>
          <a:lstStyle/>
          <a:p>
            <a:endParaRPr lang="es-EC" dirty="0" smtClean="0"/>
          </a:p>
          <a:p>
            <a:r>
              <a:rPr lang="es-EC" b="1" dirty="0">
                <a:latin typeface="Times New Roman" panose="02020603050405020304" pitchFamily="18" charset="0"/>
                <a:cs typeface="Times New Roman" panose="02020603050405020304" pitchFamily="18" charset="0"/>
              </a:rPr>
              <a:t>Análisis </a:t>
            </a:r>
            <a:r>
              <a:rPr lang="es-EC" b="1" dirty="0" smtClean="0">
                <a:latin typeface="Times New Roman" panose="02020603050405020304" pitchFamily="18" charset="0"/>
                <a:cs typeface="Times New Roman" panose="02020603050405020304" pitchFamily="18" charset="0"/>
              </a:rPr>
              <a:t>Vertical  Estado de  Situación Financiera </a:t>
            </a:r>
            <a:endParaRPr lang="es-EC" b="1" dirty="0">
              <a:latin typeface="Times New Roman" panose="02020603050405020304" pitchFamily="18" charset="0"/>
              <a:cs typeface="Times New Roman" panose="02020603050405020304" pitchFamily="18" charset="0"/>
            </a:endParaRPr>
          </a:p>
        </p:txBody>
      </p:sp>
      <p:graphicFrame>
        <p:nvGraphicFramePr>
          <p:cNvPr id="13" name="Gráfico 12"/>
          <p:cNvGraphicFramePr/>
          <p:nvPr>
            <p:extLst>
              <p:ext uri="{D42A27DB-BD31-4B8C-83A1-F6EECF244321}">
                <p14:modId xmlns:p14="http://schemas.microsoft.com/office/powerpoint/2010/main" val="3136705285"/>
              </p:ext>
            </p:extLst>
          </p:nvPr>
        </p:nvGraphicFramePr>
        <p:xfrm>
          <a:off x="635620" y="1073746"/>
          <a:ext cx="5066370" cy="24624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Gráfico 13"/>
          <p:cNvGraphicFramePr/>
          <p:nvPr>
            <p:extLst>
              <p:ext uri="{D42A27DB-BD31-4B8C-83A1-F6EECF244321}">
                <p14:modId xmlns:p14="http://schemas.microsoft.com/office/powerpoint/2010/main" val="4087001435"/>
              </p:ext>
            </p:extLst>
          </p:nvPr>
        </p:nvGraphicFramePr>
        <p:xfrm>
          <a:off x="3408554" y="3577003"/>
          <a:ext cx="5010615" cy="23628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áfico 14"/>
          <p:cNvGraphicFramePr/>
          <p:nvPr>
            <p:extLst>
              <p:ext uri="{D42A27DB-BD31-4B8C-83A1-F6EECF244321}">
                <p14:modId xmlns:p14="http://schemas.microsoft.com/office/powerpoint/2010/main" val="3277646779"/>
              </p:ext>
            </p:extLst>
          </p:nvPr>
        </p:nvGraphicFramePr>
        <p:xfrm>
          <a:off x="6488616" y="701088"/>
          <a:ext cx="4991100" cy="2875915"/>
        </p:xfrm>
        <a:graphic>
          <a:graphicData uri="http://schemas.openxmlformats.org/drawingml/2006/chart">
            <c:chart xmlns:c="http://schemas.openxmlformats.org/drawingml/2006/chart" xmlns:r="http://schemas.openxmlformats.org/officeDocument/2006/relationships" r:id="rId4"/>
          </a:graphicData>
        </a:graphic>
      </p:graphicFrame>
      <p:sp>
        <p:nvSpPr>
          <p:cNvPr id="16" name="Flecha izquierda 15"/>
          <p:cNvSpPr/>
          <p:nvPr/>
        </p:nvSpPr>
        <p:spPr>
          <a:xfrm>
            <a:off x="8608741" y="4616605"/>
            <a:ext cx="1839952" cy="752261"/>
          </a:xfrm>
          <a:prstGeom prst="leftArrow">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dirty="0" smtClean="0"/>
              <a:t>Activo No Corriente</a:t>
            </a:r>
            <a:endParaRPr lang="es-EC" sz="1200" dirty="0"/>
          </a:p>
        </p:txBody>
      </p:sp>
      <p:sp>
        <p:nvSpPr>
          <p:cNvPr id="17" name="Flecha derecha 16"/>
          <p:cNvSpPr/>
          <p:nvPr/>
        </p:nvSpPr>
        <p:spPr>
          <a:xfrm>
            <a:off x="6188927" y="1628078"/>
            <a:ext cx="1278097" cy="674203"/>
          </a:xfrm>
          <a:prstGeom prst="rightArrow">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dirty="0" smtClean="0"/>
              <a:t>Activo Corriente</a:t>
            </a:r>
            <a:endParaRPr lang="es-EC" sz="1200" dirty="0"/>
          </a:p>
        </p:txBody>
      </p:sp>
    </p:spTree>
    <p:extLst>
      <p:ext uri="{BB962C8B-B14F-4D97-AF65-F5344CB8AC3E}">
        <p14:creationId xmlns:p14="http://schemas.microsoft.com/office/powerpoint/2010/main" val="1847242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00000000-0008-0000-0000-000005000000}"/>
              </a:ext>
            </a:extLst>
          </p:cNvPr>
          <p:cNvGraphicFramePr/>
          <p:nvPr>
            <p:extLst>
              <p:ext uri="{D42A27DB-BD31-4B8C-83A1-F6EECF244321}">
                <p14:modId xmlns:p14="http://schemas.microsoft.com/office/powerpoint/2010/main" val="218766379"/>
              </p:ext>
            </p:extLst>
          </p:nvPr>
        </p:nvGraphicFramePr>
        <p:xfrm>
          <a:off x="220701" y="1018938"/>
          <a:ext cx="5354909" cy="27655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a16="http://schemas.microsoft.com/office/drawing/2014/main" id="{00000000-0008-0000-0000-00000A000000}"/>
              </a:ext>
            </a:extLst>
          </p:cNvPr>
          <p:cNvGraphicFramePr/>
          <p:nvPr>
            <p:extLst>
              <p:ext uri="{D42A27DB-BD31-4B8C-83A1-F6EECF244321}">
                <p14:modId xmlns:p14="http://schemas.microsoft.com/office/powerpoint/2010/main" val="2042562074"/>
              </p:ext>
            </p:extLst>
          </p:nvPr>
        </p:nvGraphicFramePr>
        <p:xfrm>
          <a:off x="5575610" y="1018938"/>
          <a:ext cx="5990180" cy="26464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a:extLst>
              <a:ext uri="{FF2B5EF4-FFF2-40B4-BE49-F238E27FC236}">
                <a16:creationId xmlns:a16="http://schemas.microsoft.com/office/drawing/2014/main" id="{00000000-0008-0000-0000-000008000000}"/>
              </a:ext>
            </a:extLst>
          </p:cNvPr>
          <p:cNvGraphicFramePr/>
          <p:nvPr>
            <p:extLst>
              <p:ext uri="{D42A27DB-BD31-4B8C-83A1-F6EECF244321}">
                <p14:modId xmlns:p14="http://schemas.microsoft.com/office/powerpoint/2010/main" val="3787724419"/>
              </p:ext>
            </p:extLst>
          </p:nvPr>
        </p:nvGraphicFramePr>
        <p:xfrm>
          <a:off x="2898155" y="3784441"/>
          <a:ext cx="7538224" cy="2118933"/>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457201" y="95608"/>
            <a:ext cx="6057900" cy="369332"/>
          </a:xfrm>
          <a:prstGeom prst="rect">
            <a:avLst/>
          </a:prstGeom>
          <a:noFill/>
        </p:spPr>
        <p:txBody>
          <a:bodyPr wrap="square" rtlCol="0">
            <a:spAutoFit/>
          </a:bodyPr>
          <a:lstStyle/>
          <a:p>
            <a:r>
              <a:rPr lang="es-EC" b="1" dirty="0" smtClean="0">
                <a:latin typeface="Times New Roman" panose="02020603050405020304" pitchFamily="18" charset="0"/>
                <a:cs typeface="Times New Roman" panose="02020603050405020304" pitchFamily="18" charset="0"/>
              </a:rPr>
              <a:t>Análisis Vertical </a:t>
            </a:r>
            <a:r>
              <a:rPr lang="es-EC" b="1" dirty="0">
                <a:latin typeface="Times New Roman" panose="02020603050405020304" pitchFamily="18" charset="0"/>
                <a:cs typeface="Times New Roman" panose="02020603050405020304" pitchFamily="18" charset="0"/>
              </a:rPr>
              <a:t> </a:t>
            </a:r>
            <a:r>
              <a:rPr lang="es-EC" b="1" dirty="0" smtClean="0">
                <a:latin typeface="Times New Roman" panose="02020603050405020304" pitchFamily="18" charset="0"/>
                <a:cs typeface="Times New Roman" panose="02020603050405020304" pitchFamily="18" charset="0"/>
              </a:rPr>
              <a:t>         Estado de Situación Financiera</a:t>
            </a:r>
            <a:endParaRPr lang="es-EC"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73749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3494144693"/>
              </p:ext>
            </p:extLst>
          </p:nvPr>
        </p:nvGraphicFramePr>
        <p:xfrm>
          <a:off x="393700" y="964882"/>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p:nvPr>
            <p:extLst>
              <p:ext uri="{D42A27DB-BD31-4B8C-83A1-F6EECF244321}">
                <p14:modId xmlns:p14="http://schemas.microsoft.com/office/powerpoint/2010/main" val="3261989971"/>
              </p:ext>
            </p:extLst>
          </p:nvPr>
        </p:nvGraphicFramePr>
        <p:xfrm>
          <a:off x="6921500" y="851217"/>
          <a:ext cx="4572000" cy="27425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p:cNvGraphicFramePr/>
          <p:nvPr>
            <p:extLst>
              <p:ext uri="{D42A27DB-BD31-4B8C-83A1-F6EECF244321}">
                <p14:modId xmlns:p14="http://schemas.microsoft.com/office/powerpoint/2010/main" val="935312844"/>
              </p:ext>
            </p:extLst>
          </p:nvPr>
        </p:nvGraphicFramePr>
        <p:xfrm>
          <a:off x="3657600" y="3593782"/>
          <a:ext cx="4572000" cy="2375218"/>
        </p:xfrm>
        <a:graphic>
          <a:graphicData uri="http://schemas.openxmlformats.org/drawingml/2006/chart">
            <c:chart xmlns:c="http://schemas.openxmlformats.org/drawingml/2006/chart" xmlns:r="http://schemas.openxmlformats.org/officeDocument/2006/relationships" r:id="rId4"/>
          </a:graphicData>
        </a:graphic>
      </p:graphicFrame>
      <p:sp>
        <p:nvSpPr>
          <p:cNvPr id="7" name="CuadroTexto 6"/>
          <p:cNvSpPr txBox="1"/>
          <p:nvPr/>
        </p:nvSpPr>
        <p:spPr>
          <a:xfrm>
            <a:off x="1460500" y="254000"/>
            <a:ext cx="4927600" cy="369332"/>
          </a:xfrm>
          <a:prstGeom prst="rect">
            <a:avLst/>
          </a:prstGeom>
          <a:noFill/>
        </p:spPr>
        <p:txBody>
          <a:bodyPr wrap="square" rtlCol="0">
            <a:spAutoFit/>
          </a:bodyPr>
          <a:lstStyle/>
          <a:p>
            <a:r>
              <a:rPr lang="es-EC" b="1" dirty="0" smtClean="0">
                <a:latin typeface="Times New Roman" panose="02020603050405020304" pitchFamily="18" charset="0"/>
                <a:cs typeface="Times New Roman" panose="02020603050405020304" pitchFamily="18" charset="0"/>
              </a:rPr>
              <a:t>Estados de Resultados          Análisis Vertical</a:t>
            </a:r>
            <a:r>
              <a:rPr lang="es-EC" dirty="0" smtClean="0"/>
              <a:t>.</a:t>
            </a:r>
            <a:endParaRPr lang="es-EC" dirty="0"/>
          </a:p>
        </p:txBody>
      </p:sp>
    </p:spTree>
    <p:extLst>
      <p:ext uri="{BB962C8B-B14F-4D97-AF65-F5344CB8AC3E}">
        <p14:creationId xmlns:p14="http://schemas.microsoft.com/office/powerpoint/2010/main" val="477368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A69A8B-43C8-4758-A40B-C26F85D60DE3}"/>
              </a:ext>
            </a:extLst>
          </p:cNvPr>
          <p:cNvSpPr txBox="1"/>
          <p:nvPr/>
        </p:nvSpPr>
        <p:spPr>
          <a:xfrm>
            <a:off x="3147391" y="338961"/>
            <a:ext cx="7752521" cy="400110"/>
          </a:xfrm>
          <a:prstGeom prst="rect">
            <a:avLst/>
          </a:prstGeom>
          <a:noFill/>
        </p:spPr>
        <p:txBody>
          <a:bodyPr wrap="square" rtlCol="0">
            <a:spAutoFit/>
          </a:bodyPr>
          <a:lstStyle/>
          <a:p>
            <a:r>
              <a:rPr lang="es-EC" sz="2000" b="1" dirty="0">
                <a:latin typeface="Times New Roman" panose="02020603050405020304" pitchFamily="18" charset="0"/>
                <a:cs typeface="Times New Roman" panose="02020603050405020304" pitchFamily="18" charset="0"/>
              </a:rPr>
              <a:t>RESEÑA DE LA POBLACIÓN OBJETO DE ESTUDIO </a:t>
            </a:r>
            <a:endParaRPr lang="es-ES" sz="20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ACF28ED-4937-4561-8702-77DB9F44A56E}"/>
              </a:ext>
            </a:extLst>
          </p:cNvPr>
          <p:cNvPicPr>
            <a:picLocks noChangeAspect="1"/>
          </p:cNvPicPr>
          <p:nvPr/>
        </p:nvPicPr>
        <p:blipFill rotWithShape="1">
          <a:blip r:embed="rId2"/>
          <a:srcRect l="13443" t="11980" r="17046" b="5894"/>
          <a:stretch/>
        </p:blipFill>
        <p:spPr>
          <a:xfrm>
            <a:off x="0" y="652358"/>
            <a:ext cx="6718854" cy="5483855"/>
          </a:xfrm>
          <a:prstGeom prst="rect">
            <a:avLst/>
          </a:prstGeom>
        </p:spPr>
      </p:pic>
      <p:sp>
        <p:nvSpPr>
          <p:cNvPr id="6" name="TextBox 5">
            <a:extLst>
              <a:ext uri="{FF2B5EF4-FFF2-40B4-BE49-F238E27FC236}">
                <a16:creationId xmlns:a16="http://schemas.microsoft.com/office/drawing/2014/main" id="{F8CF5212-179A-4DD5-8F26-DDB47D34C738}"/>
              </a:ext>
            </a:extLst>
          </p:cNvPr>
          <p:cNvSpPr txBox="1"/>
          <p:nvPr/>
        </p:nvSpPr>
        <p:spPr>
          <a:xfrm>
            <a:off x="7023652" y="940904"/>
            <a:ext cx="4240696"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600" dirty="0">
                <a:latin typeface="Times New Roman" panose="02020603050405020304" pitchFamily="18" charset="0"/>
                <a:cs typeface="Times New Roman" panose="02020603050405020304" pitchFamily="18" charset="0"/>
              </a:rPr>
              <a:t>Provincia de </a:t>
            </a:r>
            <a:r>
              <a:rPr lang="es-EC" sz="1600" dirty="0" smtClean="0">
                <a:latin typeface="Times New Roman" panose="02020603050405020304" pitchFamily="18" charset="0"/>
                <a:cs typeface="Times New Roman" panose="02020603050405020304" pitchFamily="18" charset="0"/>
              </a:rPr>
              <a:t>Santo </a:t>
            </a:r>
            <a:r>
              <a:rPr lang="es-EC" sz="1600" dirty="0">
                <a:latin typeface="Times New Roman" panose="02020603050405020304" pitchFamily="18" charset="0"/>
                <a:cs typeface="Times New Roman" panose="02020603050405020304" pitchFamily="18" charset="0"/>
              </a:rPr>
              <a:t>D</a:t>
            </a:r>
            <a:r>
              <a:rPr lang="es-EC" sz="1600" dirty="0" smtClean="0">
                <a:latin typeface="Times New Roman" panose="02020603050405020304" pitchFamily="18" charset="0"/>
                <a:cs typeface="Times New Roman" panose="02020603050405020304" pitchFamily="18" charset="0"/>
              </a:rPr>
              <a:t>omingo </a:t>
            </a:r>
            <a:r>
              <a:rPr lang="es-EC" sz="1600" dirty="0">
                <a:latin typeface="Times New Roman" panose="02020603050405020304" pitchFamily="18" charset="0"/>
                <a:cs typeface="Times New Roman" panose="02020603050405020304" pitchFamily="18" charset="0"/>
              </a:rPr>
              <a:t>de los </a:t>
            </a:r>
            <a:br>
              <a:rPr lang="es-EC" sz="1600" dirty="0">
                <a:latin typeface="Times New Roman" panose="02020603050405020304" pitchFamily="18" charset="0"/>
                <a:cs typeface="Times New Roman" panose="02020603050405020304" pitchFamily="18" charset="0"/>
              </a:rPr>
            </a:br>
            <a:r>
              <a:rPr lang="es-EC" sz="1600" dirty="0" smtClean="0">
                <a:latin typeface="Times New Roman" panose="02020603050405020304" pitchFamily="18" charset="0"/>
                <a:cs typeface="Times New Roman" panose="02020603050405020304" pitchFamily="18" charset="0"/>
              </a:rPr>
              <a:t>Tsáchilas </a:t>
            </a:r>
            <a:endParaRPr lang="es-ES" sz="1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C55C6E3-2F14-4318-BA6A-F29295FE395B}"/>
              </a:ext>
            </a:extLst>
          </p:cNvPr>
          <p:cNvSpPr txBox="1"/>
          <p:nvPr/>
        </p:nvSpPr>
        <p:spPr>
          <a:xfrm>
            <a:off x="7129670" y="2132303"/>
            <a:ext cx="402866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400" dirty="0">
                <a:latin typeface="Times New Roman" panose="02020603050405020304" pitchFamily="18" charset="0"/>
                <a:cs typeface="Times New Roman" panose="02020603050405020304" pitchFamily="18" charset="0"/>
              </a:rPr>
              <a:t>Provincia eminentemente agrícola y ganadera </a:t>
            </a:r>
            <a:endParaRPr lang="es-ES" sz="1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EB2B130-E14E-49B1-B293-64A86D7060DB}"/>
              </a:ext>
            </a:extLst>
          </p:cNvPr>
          <p:cNvSpPr txBox="1"/>
          <p:nvPr/>
        </p:nvSpPr>
        <p:spPr>
          <a:xfrm>
            <a:off x="7023652" y="3180522"/>
            <a:ext cx="1948070"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400" dirty="0" smtClean="0">
                <a:latin typeface="Times New Roman" panose="02020603050405020304" pitchFamily="18" charset="0"/>
                <a:cs typeface="Times New Roman" panose="02020603050405020304" pitchFamily="18" charset="0"/>
              </a:rPr>
              <a:t>Agrícola</a:t>
            </a:r>
            <a:endParaRPr lang="es-ES" sz="1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50FFFDC-F25F-464A-B5B1-039C55E7EF5C}"/>
              </a:ext>
            </a:extLst>
          </p:cNvPr>
          <p:cNvSpPr txBox="1"/>
          <p:nvPr/>
        </p:nvSpPr>
        <p:spPr>
          <a:xfrm>
            <a:off x="9488557" y="3222415"/>
            <a:ext cx="186855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400" dirty="0">
                <a:latin typeface="Times New Roman" panose="02020603050405020304" pitchFamily="18" charset="0"/>
                <a:cs typeface="Times New Roman" panose="02020603050405020304" pitchFamily="18" charset="0"/>
              </a:rPr>
              <a:t>Ganadera</a:t>
            </a:r>
            <a:r>
              <a:rPr lang="es-EC" dirty="0">
                <a:latin typeface="Times New Roman" panose="02020603050405020304" pitchFamily="18" charset="0"/>
                <a:cs typeface="Times New Roman" panose="02020603050405020304" pitchFamily="18" charset="0"/>
              </a:rPr>
              <a:t>  </a:t>
            </a:r>
            <a:endParaRPr lang="es-ES"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D78BFB1-C5E1-47D0-83C1-35D41AF873B0}"/>
              </a:ext>
            </a:extLst>
          </p:cNvPr>
          <p:cNvSpPr txBox="1"/>
          <p:nvPr/>
        </p:nvSpPr>
        <p:spPr>
          <a:xfrm>
            <a:off x="6944139" y="4127478"/>
            <a:ext cx="2107096"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C" sz="1400" dirty="0">
                <a:latin typeface="Times New Roman" panose="02020603050405020304" pitchFamily="18" charset="0"/>
                <a:cs typeface="Times New Roman" panose="02020603050405020304" pitchFamily="18" charset="0"/>
              </a:rPr>
              <a:t>Producción de Palma africana </a:t>
            </a:r>
            <a:endParaRPr lang="es-ES" sz="1400" dirty="0">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B73E54C5-7496-4E8C-A4E1-C9E627201C72}"/>
              </a:ext>
            </a:extLst>
          </p:cNvPr>
          <p:cNvCxnSpPr>
            <a:stCxn id="6" idx="2"/>
            <a:endCxn id="7" idx="0"/>
          </p:cNvCxnSpPr>
          <p:nvPr/>
        </p:nvCxnSpPr>
        <p:spPr>
          <a:xfrm>
            <a:off x="9144000" y="1525679"/>
            <a:ext cx="0" cy="606624"/>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4" name="Straight Arrow Connector 13">
            <a:extLst>
              <a:ext uri="{FF2B5EF4-FFF2-40B4-BE49-F238E27FC236}">
                <a16:creationId xmlns:a16="http://schemas.microsoft.com/office/drawing/2014/main" id="{FE9F9275-13E7-4633-BF09-2AEB5139590E}"/>
              </a:ext>
            </a:extLst>
          </p:cNvPr>
          <p:cNvCxnSpPr>
            <a:stCxn id="7" idx="2"/>
            <a:endCxn id="8" idx="0"/>
          </p:cNvCxnSpPr>
          <p:nvPr/>
        </p:nvCxnSpPr>
        <p:spPr>
          <a:xfrm flipH="1">
            <a:off x="7997687" y="2440080"/>
            <a:ext cx="1146313" cy="74044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6" name="Straight Arrow Connector 15">
            <a:extLst>
              <a:ext uri="{FF2B5EF4-FFF2-40B4-BE49-F238E27FC236}">
                <a16:creationId xmlns:a16="http://schemas.microsoft.com/office/drawing/2014/main" id="{E2D34165-44CB-47E2-A42F-D64BDD29F303}"/>
              </a:ext>
            </a:extLst>
          </p:cNvPr>
          <p:cNvCxnSpPr>
            <a:stCxn id="7" idx="2"/>
            <a:endCxn id="9" idx="0"/>
          </p:cNvCxnSpPr>
          <p:nvPr/>
        </p:nvCxnSpPr>
        <p:spPr>
          <a:xfrm>
            <a:off x="9144000" y="2440080"/>
            <a:ext cx="1278835" cy="78233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8" name="Straight Arrow Connector 17">
            <a:extLst>
              <a:ext uri="{FF2B5EF4-FFF2-40B4-BE49-F238E27FC236}">
                <a16:creationId xmlns:a16="http://schemas.microsoft.com/office/drawing/2014/main" id="{A22394B6-4926-4BAC-A652-ECC0CC6E8131}"/>
              </a:ext>
            </a:extLst>
          </p:cNvPr>
          <p:cNvCxnSpPr>
            <a:stCxn id="8" idx="2"/>
            <a:endCxn id="10" idx="0"/>
          </p:cNvCxnSpPr>
          <p:nvPr/>
        </p:nvCxnSpPr>
        <p:spPr>
          <a:xfrm>
            <a:off x="7997687" y="3488299"/>
            <a:ext cx="0" cy="63917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680793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37F5302-E67D-4463-AA23-7F60F03BEAC6}"/>
              </a:ext>
            </a:extLst>
          </p:cNvPr>
          <p:cNvSpPr txBox="1"/>
          <p:nvPr/>
        </p:nvSpPr>
        <p:spPr>
          <a:xfrm>
            <a:off x="92765" y="178641"/>
            <a:ext cx="12099235" cy="1200329"/>
          </a:xfrm>
          <a:prstGeom prst="rect">
            <a:avLst/>
          </a:prstGeom>
          <a:noFill/>
        </p:spPr>
        <p:txBody>
          <a:bodyPr wrap="square" rtlCol="0">
            <a:spAutoFit/>
          </a:bodyPr>
          <a:lstStyle/>
          <a:p>
            <a:r>
              <a:rPr lang="es-ES" b="1" dirty="0">
                <a:latin typeface="Times New Roman" panose="02020603050405020304" pitchFamily="18" charset="0"/>
                <a:cs typeface="Times New Roman" panose="02020603050405020304" pitchFamily="18" charset="0"/>
              </a:rPr>
              <a:t>Variable : Liquidez</a:t>
            </a:r>
          </a:p>
          <a:p>
            <a:r>
              <a:rPr lang="es-ES" dirty="0">
                <a:latin typeface="Times New Roman" panose="02020603050405020304" pitchFamily="18" charset="0"/>
                <a:cs typeface="Times New Roman" panose="02020603050405020304" pitchFamily="18" charset="0"/>
              </a:rPr>
              <a:t>Indicador : 1.1 Razón Corriente</a:t>
            </a:r>
          </a:p>
          <a:p>
            <a:r>
              <a:rPr lang="es-ES" dirty="0">
                <a:latin typeface="Times New Roman" panose="02020603050405020304" pitchFamily="18" charset="0"/>
                <a:cs typeface="Times New Roman" panose="02020603050405020304" pitchFamily="18" charset="0"/>
              </a:rPr>
              <a:t>1.2 Prueba  </a:t>
            </a:r>
            <a:r>
              <a:rPr lang="es-ES" dirty="0" smtClean="0">
                <a:latin typeface="Times New Roman" panose="02020603050405020304" pitchFamily="18" charset="0"/>
                <a:cs typeface="Times New Roman" panose="02020603050405020304" pitchFamily="18" charset="0"/>
              </a:rPr>
              <a:t>Ácida</a:t>
            </a:r>
            <a:endParaRPr lang="es-ES"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1.3 Capital de trabajo Neto</a:t>
            </a:r>
          </a:p>
        </p:txBody>
      </p:sp>
      <p:graphicFrame>
        <p:nvGraphicFramePr>
          <p:cNvPr id="6" name="Gráfico 5">
            <a:extLst>
              <a:ext uri="{FF2B5EF4-FFF2-40B4-BE49-F238E27FC236}">
                <a16:creationId xmlns:a16="http://schemas.microsoft.com/office/drawing/2014/main" id="{00000000-0008-0000-0900-000008000000}"/>
              </a:ext>
            </a:extLst>
          </p:cNvPr>
          <p:cNvGraphicFramePr>
            <a:graphicFrameLocks/>
          </p:cNvGraphicFramePr>
          <p:nvPr>
            <p:extLst>
              <p:ext uri="{D42A27DB-BD31-4B8C-83A1-F6EECF244321}">
                <p14:modId xmlns:p14="http://schemas.microsoft.com/office/powerpoint/2010/main" val="3969784682"/>
              </p:ext>
            </p:extLst>
          </p:nvPr>
        </p:nvGraphicFramePr>
        <p:xfrm>
          <a:off x="266700" y="1536700"/>
          <a:ext cx="4572000" cy="254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a:extLst>
              <a:ext uri="{FF2B5EF4-FFF2-40B4-BE49-F238E27FC236}">
                <a16:creationId xmlns:a16="http://schemas.microsoft.com/office/drawing/2014/main" id="{00000000-0008-0000-0900-000009000000}"/>
              </a:ext>
            </a:extLst>
          </p:cNvPr>
          <p:cNvGraphicFramePr>
            <a:graphicFrameLocks/>
          </p:cNvGraphicFramePr>
          <p:nvPr>
            <p:extLst>
              <p:ext uri="{D42A27DB-BD31-4B8C-83A1-F6EECF244321}">
                <p14:modId xmlns:p14="http://schemas.microsoft.com/office/powerpoint/2010/main" val="166530008"/>
              </p:ext>
            </p:extLst>
          </p:nvPr>
        </p:nvGraphicFramePr>
        <p:xfrm>
          <a:off x="6356350" y="431800"/>
          <a:ext cx="4641850" cy="238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id="{00000000-0008-0000-0900-00000A000000}"/>
              </a:ext>
            </a:extLst>
          </p:cNvPr>
          <p:cNvGraphicFramePr>
            <a:graphicFrameLocks/>
          </p:cNvGraphicFramePr>
          <p:nvPr>
            <p:extLst>
              <p:ext uri="{D42A27DB-BD31-4B8C-83A1-F6EECF244321}">
                <p14:modId xmlns:p14="http://schemas.microsoft.com/office/powerpoint/2010/main" val="1531403375"/>
              </p:ext>
            </p:extLst>
          </p:nvPr>
        </p:nvGraphicFramePr>
        <p:xfrm>
          <a:off x="4419600" y="3072559"/>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8523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11DB02-188C-480E-BE58-38FE454AD08B}"/>
              </a:ext>
            </a:extLst>
          </p:cNvPr>
          <p:cNvSpPr txBox="1"/>
          <p:nvPr/>
        </p:nvSpPr>
        <p:spPr>
          <a:xfrm>
            <a:off x="159026" y="0"/>
            <a:ext cx="11913704" cy="1261884"/>
          </a:xfrm>
          <a:prstGeom prst="rect">
            <a:avLst/>
          </a:prstGeom>
          <a:noFill/>
        </p:spPr>
        <p:txBody>
          <a:bodyPr wrap="square" rtlCol="0">
            <a:spAutoFit/>
          </a:bodyPr>
          <a:lstStyle/>
          <a:p>
            <a:r>
              <a:rPr lang="es-ES" sz="2000" b="1" dirty="0">
                <a:latin typeface="Times New Roman" panose="02020603050405020304" pitchFamily="18" charset="0"/>
                <a:cs typeface="Times New Roman" panose="02020603050405020304" pitchFamily="18" charset="0"/>
              </a:rPr>
              <a:t>Variable : Actividad</a:t>
            </a:r>
          </a:p>
          <a:p>
            <a:r>
              <a:rPr lang="es-ES" sz="2000" dirty="0">
                <a:latin typeface="Times New Roman" panose="02020603050405020304" pitchFamily="18" charset="0"/>
                <a:cs typeface="Times New Roman" panose="02020603050405020304" pitchFamily="18" charset="0"/>
              </a:rPr>
              <a:t>Indicador</a:t>
            </a:r>
            <a:r>
              <a:rPr lang="es-ES" dirty="0">
                <a:latin typeface="Times New Roman" panose="02020603050405020304" pitchFamily="18" charset="0"/>
                <a:cs typeface="Times New Roman" panose="02020603050405020304" pitchFamily="18" charset="0"/>
              </a:rPr>
              <a:t>: </a:t>
            </a:r>
            <a:r>
              <a:rPr lang="es-ES" dirty="0" smtClean="0">
                <a:latin typeface="Times New Roman" panose="02020603050405020304" pitchFamily="18" charset="0"/>
                <a:cs typeface="Times New Roman" panose="02020603050405020304" pitchFamily="18" charset="0"/>
              </a:rPr>
              <a:t>2.1Rotación </a:t>
            </a:r>
            <a:r>
              <a:rPr lang="es-ES" dirty="0">
                <a:latin typeface="Times New Roman" panose="02020603050405020304" pitchFamily="18" charset="0"/>
                <a:cs typeface="Times New Roman" panose="02020603050405020304" pitchFamily="18" charset="0"/>
              </a:rPr>
              <a:t>de cartera </a:t>
            </a:r>
          </a:p>
          <a:p>
            <a:r>
              <a:rPr lang="es-ES" dirty="0">
                <a:latin typeface="Times New Roman" panose="02020603050405020304" pitchFamily="18" charset="0"/>
                <a:cs typeface="Times New Roman" panose="02020603050405020304" pitchFamily="18" charset="0"/>
              </a:rPr>
              <a:t>2.2 Rotación de cuantas por cobrar</a:t>
            </a:r>
          </a:p>
          <a:p>
            <a:r>
              <a:rPr lang="es-ES" dirty="0">
                <a:latin typeface="Times New Roman" panose="02020603050405020304" pitchFamily="18" charset="0"/>
                <a:cs typeface="Times New Roman" panose="02020603050405020304" pitchFamily="18" charset="0"/>
              </a:rPr>
              <a:t>2.3 Rotación de inventarios</a:t>
            </a:r>
          </a:p>
        </p:txBody>
      </p:sp>
      <p:graphicFrame>
        <p:nvGraphicFramePr>
          <p:cNvPr id="6" name="Gráfico 30">
            <a:extLst>
              <a:ext uri="{FF2B5EF4-FFF2-40B4-BE49-F238E27FC236}">
                <a16:creationId xmlns:a16="http://schemas.microsoft.com/office/drawing/2014/main" id="{6584AF30-7C66-413D-9F46-5968D454E20F}"/>
              </a:ext>
            </a:extLst>
          </p:cNvPr>
          <p:cNvGraphicFramePr/>
          <p:nvPr>
            <p:extLst>
              <p:ext uri="{D42A27DB-BD31-4B8C-83A1-F6EECF244321}">
                <p14:modId xmlns:p14="http://schemas.microsoft.com/office/powerpoint/2010/main" val="375707500"/>
              </p:ext>
            </p:extLst>
          </p:nvPr>
        </p:nvGraphicFramePr>
        <p:xfrm>
          <a:off x="3959637" y="2465951"/>
          <a:ext cx="3955775" cy="30319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37">
            <a:extLst>
              <a:ext uri="{FF2B5EF4-FFF2-40B4-BE49-F238E27FC236}">
                <a16:creationId xmlns:a16="http://schemas.microsoft.com/office/drawing/2014/main" id="{3069090F-CE9D-4E4E-B7EB-74246DBA7AF5}"/>
              </a:ext>
            </a:extLst>
          </p:cNvPr>
          <p:cNvGraphicFramePr/>
          <p:nvPr>
            <p:extLst>
              <p:ext uri="{D42A27DB-BD31-4B8C-83A1-F6EECF244321}">
                <p14:modId xmlns:p14="http://schemas.microsoft.com/office/powerpoint/2010/main" val="731306672"/>
              </p:ext>
            </p:extLst>
          </p:nvPr>
        </p:nvGraphicFramePr>
        <p:xfrm>
          <a:off x="7547113" y="563384"/>
          <a:ext cx="4333461" cy="303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41">
            <a:extLst>
              <a:ext uri="{FF2B5EF4-FFF2-40B4-BE49-F238E27FC236}">
                <a16:creationId xmlns:a16="http://schemas.microsoft.com/office/drawing/2014/main" id="{84617271-24EB-4055-A390-AC30FAD51882}"/>
              </a:ext>
            </a:extLst>
          </p:cNvPr>
          <p:cNvGraphicFramePr/>
          <p:nvPr>
            <p:extLst>
              <p:ext uri="{D42A27DB-BD31-4B8C-83A1-F6EECF244321}">
                <p14:modId xmlns:p14="http://schemas.microsoft.com/office/powerpoint/2010/main" val="2157763938"/>
              </p:ext>
            </p:extLst>
          </p:nvPr>
        </p:nvGraphicFramePr>
        <p:xfrm>
          <a:off x="19879" y="1643271"/>
          <a:ext cx="3684102" cy="28492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39191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12C673-847D-44B5-B6B7-59637CD95276}"/>
              </a:ext>
            </a:extLst>
          </p:cNvPr>
          <p:cNvSpPr/>
          <p:nvPr/>
        </p:nvSpPr>
        <p:spPr>
          <a:xfrm>
            <a:off x="172278" y="124095"/>
            <a:ext cx="11423374" cy="1200329"/>
          </a:xfrm>
          <a:prstGeom prst="rect">
            <a:avLst/>
          </a:prstGeom>
        </p:spPr>
        <p:txBody>
          <a:bodyPr wrap="square">
            <a:spAutoFit/>
          </a:bodyPr>
          <a:lstStyle/>
          <a:p>
            <a:r>
              <a:rPr lang="es-ES" b="1" dirty="0">
                <a:latin typeface="Times New Roman" panose="02020603050405020304" pitchFamily="18" charset="0"/>
                <a:cs typeface="Times New Roman" panose="02020603050405020304" pitchFamily="18" charset="0"/>
              </a:rPr>
              <a:t>Variable: Financiamiento</a:t>
            </a:r>
          </a:p>
          <a:p>
            <a:r>
              <a:rPr lang="es-ES" dirty="0" smtClean="0">
                <a:latin typeface="Times New Roman" panose="02020603050405020304" pitchFamily="18" charset="0"/>
                <a:cs typeface="Times New Roman" panose="02020603050405020304" pitchFamily="18" charset="0"/>
              </a:rPr>
              <a:t>Indicador 3.1 </a:t>
            </a:r>
            <a:r>
              <a:rPr lang="es-ES" dirty="0">
                <a:latin typeface="Times New Roman" panose="02020603050405020304" pitchFamily="18" charset="0"/>
                <a:cs typeface="Times New Roman" panose="02020603050405020304" pitchFamily="18" charset="0"/>
              </a:rPr>
              <a:t>Endeudamiento a corto plazo</a:t>
            </a:r>
          </a:p>
          <a:p>
            <a:r>
              <a:rPr lang="es-ES" dirty="0" smtClean="0">
                <a:latin typeface="Times New Roman" panose="02020603050405020304" pitchFamily="18" charset="0"/>
                <a:cs typeface="Times New Roman" panose="02020603050405020304" pitchFamily="18" charset="0"/>
              </a:rPr>
              <a:t>3.2 </a:t>
            </a:r>
            <a:r>
              <a:rPr lang="es-ES" dirty="0">
                <a:latin typeface="Times New Roman" panose="02020603050405020304" pitchFamily="18" charset="0"/>
                <a:cs typeface="Times New Roman" panose="02020603050405020304" pitchFamily="18" charset="0"/>
              </a:rPr>
              <a:t>Endeudamiento a largo </a:t>
            </a:r>
            <a:r>
              <a:rPr lang="es-ES" dirty="0" smtClean="0">
                <a:latin typeface="Times New Roman" panose="02020603050405020304" pitchFamily="18" charset="0"/>
                <a:cs typeface="Times New Roman" panose="02020603050405020304" pitchFamily="18" charset="0"/>
              </a:rPr>
              <a:t>plazo</a:t>
            </a:r>
          </a:p>
          <a:p>
            <a:r>
              <a:rPr lang="es-ES" dirty="0" smtClean="0">
                <a:latin typeface="Times New Roman" panose="02020603050405020304" pitchFamily="18" charset="0"/>
                <a:cs typeface="Times New Roman" panose="02020603050405020304" pitchFamily="18" charset="0"/>
              </a:rPr>
              <a:t>3.3 Financiamiento propio</a:t>
            </a:r>
            <a:endParaRPr lang="es-ES" dirty="0">
              <a:latin typeface="Times New Roman" panose="02020603050405020304" pitchFamily="18" charset="0"/>
              <a:cs typeface="Times New Roman" panose="02020603050405020304" pitchFamily="18" charset="0"/>
            </a:endParaRPr>
          </a:p>
        </p:txBody>
      </p:sp>
      <p:graphicFrame>
        <p:nvGraphicFramePr>
          <p:cNvPr id="6" name="Gráfico 72">
            <a:extLst>
              <a:ext uri="{FF2B5EF4-FFF2-40B4-BE49-F238E27FC236}">
                <a16:creationId xmlns:a16="http://schemas.microsoft.com/office/drawing/2014/main" id="{D48A43EF-00B8-4B39-8363-31B97FEE265E}"/>
              </a:ext>
            </a:extLst>
          </p:cNvPr>
          <p:cNvGraphicFramePr/>
          <p:nvPr>
            <p:extLst>
              <p:ext uri="{D42A27DB-BD31-4B8C-83A1-F6EECF244321}">
                <p14:modId xmlns:p14="http://schemas.microsoft.com/office/powerpoint/2010/main" val="3142413501"/>
              </p:ext>
            </p:extLst>
          </p:nvPr>
        </p:nvGraphicFramePr>
        <p:xfrm>
          <a:off x="331304" y="2442282"/>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84">
            <a:extLst>
              <a:ext uri="{FF2B5EF4-FFF2-40B4-BE49-F238E27FC236}">
                <a16:creationId xmlns:a16="http://schemas.microsoft.com/office/drawing/2014/main" id="{1F707BE0-1A8D-4272-9E2A-6BCB403B4D09}"/>
              </a:ext>
            </a:extLst>
          </p:cNvPr>
          <p:cNvGraphicFramePr/>
          <p:nvPr>
            <p:extLst>
              <p:ext uri="{D42A27DB-BD31-4B8C-83A1-F6EECF244321}">
                <p14:modId xmlns:p14="http://schemas.microsoft.com/office/powerpoint/2010/main" val="3619314495"/>
              </p:ext>
            </p:extLst>
          </p:nvPr>
        </p:nvGraphicFramePr>
        <p:xfrm>
          <a:off x="4458804" y="477691"/>
          <a:ext cx="4456596" cy="24999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87">
            <a:extLst>
              <a:ext uri="{FF2B5EF4-FFF2-40B4-BE49-F238E27FC236}">
                <a16:creationId xmlns:a16="http://schemas.microsoft.com/office/drawing/2014/main" id="{F1F19D03-F054-4C02-B8DC-E4A9B644D19F}"/>
              </a:ext>
            </a:extLst>
          </p:cNvPr>
          <p:cNvGraphicFramePr/>
          <p:nvPr>
            <p:extLst>
              <p:ext uri="{D42A27DB-BD31-4B8C-83A1-F6EECF244321}">
                <p14:modId xmlns:p14="http://schemas.microsoft.com/office/powerpoint/2010/main" val="2413710848"/>
              </p:ext>
            </p:extLst>
          </p:nvPr>
        </p:nvGraphicFramePr>
        <p:xfrm>
          <a:off x="7975601" y="2514926"/>
          <a:ext cx="4063046" cy="28022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5935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087821-BE32-461B-AC10-AD9FD42C8E6F}"/>
              </a:ext>
            </a:extLst>
          </p:cNvPr>
          <p:cNvSpPr txBox="1"/>
          <p:nvPr/>
        </p:nvSpPr>
        <p:spPr>
          <a:xfrm>
            <a:off x="357809" y="106018"/>
            <a:ext cx="11741426" cy="1477328"/>
          </a:xfrm>
          <a:prstGeom prst="rect">
            <a:avLst/>
          </a:prstGeom>
          <a:noFill/>
        </p:spPr>
        <p:txBody>
          <a:bodyPr wrap="square" rtlCol="0">
            <a:spAutoFit/>
          </a:bodyPr>
          <a:lstStyle/>
          <a:p>
            <a:r>
              <a:rPr lang="es-ES" b="1" dirty="0">
                <a:latin typeface="Times New Roman" panose="02020603050405020304" pitchFamily="18" charset="0"/>
                <a:cs typeface="Times New Roman" panose="02020603050405020304" pitchFamily="18" charset="0"/>
              </a:rPr>
              <a:t>Variable: Rentabilidad</a:t>
            </a:r>
          </a:p>
          <a:p>
            <a:r>
              <a:rPr lang="es-ES" dirty="0">
                <a:latin typeface="Times New Roman" panose="02020603050405020304" pitchFamily="18" charset="0"/>
                <a:cs typeface="Times New Roman" panose="02020603050405020304" pitchFamily="18" charset="0"/>
              </a:rPr>
              <a:t>Indicador </a:t>
            </a:r>
            <a:r>
              <a:rPr lang="es-ES" dirty="0" smtClean="0">
                <a:latin typeface="Times New Roman" panose="02020603050405020304" pitchFamily="18" charset="0"/>
                <a:cs typeface="Times New Roman" panose="02020603050405020304" pitchFamily="18" charset="0"/>
              </a:rPr>
              <a:t>4.1Margen Bruto</a:t>
            </a:r>
          </a:p>
          <a:p>
            <a:r>
              <a:rPr lang="es-ES" dirty="0" smtClean="0">
                <a:latin typeface="Times New Roman" panose="02020603050405020304" pitchFamily="18" charset="0"/>
                <a:cs typeface="Times New Roman" panose="02020603050405020304" pitchFamily="18" charset="0"/>
              </a:rPr>
              <a:t>4.2 Margen </a:t>
            </a:r>
            <a:r>
              <a:rPr lang="es-ES" dirty="0">
                <a:latin typeface="Times New Roman" panose="02020603050405020304" pitchFamily="18" charset="0"/>
                <a:cs typeface="Times New Roman" panose="02020603050405020304" pitchFamily="18" charset="0"/>
              </a:rPr>
              <a:t>N</a:t>
            </a:r>
            <a:r>
              <a:rPr lang="es-ES" dirty="0" smtClean="0">
                <a:latin typeface="Times New Roman" panose="02020603050405020304" pitchFamily="18" charset="0"/>
                <a:cs typeface="Times New Roman" panose="02020603050405020304" pitchFamily="18" charset="0"/>
              </a:rPr>
              <a:t>eto </a:t>
            </a:r>
            <a:r>
              <a:rPr lang="es-ES" dirty="0">
                <a:latin typeface="Times New Roman" panose="02020603050405020304" pitchFamily="18" charset="0"/>
                <a:cs typeface="Times New Roman" panose="02020603050405020304" pitchFamily="18" charset="0"/>
              </a:rPr>
              <a:t>de ventas </a:t>
            </a:r>
          </a:p>
          <a:p>
            <a:r>
              <a:rPr lang="es-ES" dirty="0" smtClean="0">
                <a:latin typeface="Times New Roman" panose="02020603050405020304" pitchFamily="18" charset="0"/>
                <a:cs typeface="Times New Roman" panose="02020603050405020304" pitchFamily="18" charset="0"/>
              </a:rPr>
              <a:t>4.3 </a:t>
            </a:r>
            <a:r>
              <a:rPr lang="es-ES" dirty="0">
                <a:latin typeface="Times New Roman" panose="02020603050405020304" pitchFamily="18" charset="0"/>
                <a:cs typeface="Times New Roman" panose="02020603050405020304" pitchFamily="18" charset="0"/>
              </a:rPr>
              <a:t>ROA</a:t>
            </a:r>
          </a:p>
          <a:p>
            <a:r>
              <a:rPr lang="es-ES" dirty="0" smtClean="0">
                <a:latin typeface="Times New Roman" panose="02020603050405020304" pitchFamily="18" charset="0"/>
                <a:cs typeface="Times New Roman" panose="02020603050405020304" pitchFamily="18" charset="0"/>
              </a:rPr>
              <a:t>4.4 </a:t>
            </a:r>
            <a:r>
              <a:rPr lang="es-ES" dirty="0">
                <a:latin typeface="Times New Roman" panose="02020603050405020304" pitchFamily="18" charset="0"/>
                <a:cs typeface="Times New Roman" panose="02020603050405020304" pitchFamily="18" charset="0"/>
              </a:rPr>
              <a:t>ROE</a:t>
            </a:r>
          </a:p>
        </p:txBody>
      </p:sp>
      <p:graphicFrame>
        <p:nvGraphicFramePr>
          <p:cNvPr id="7" name="Gráfico 89">
            <a:extLst>
              <a:ext uri="{FF2B5EF4-FFF2-40B4-BE49-F238E27FC236}">
                <a16:creationId xmlns:a16="http://schemas.microsoft.com/office/drawing/2014/main" id="{0374F284-F7E9-43C4-AB0D-6730DB20C9C3}"/>
              </a:ext>
            </a:extLst>
          </p:cNvPr>
          <p:cNvGraphicFramePr/>
          <p:nvPr>
            <p:extLst>
              <p:ext uri="{D42A27DB-BD31-4B8C-83A1-F6EECF244321}">
                <p14:modId xmlns:p14="http://schemas.microsoft.com/office/powerpoint/2010/main" val="1245829631"/>
              </p:ext>
            </p:extLst>
          </p:nvPr>
        </p:nvGraphicFramePr>
        <p:xfrm>
          <a:off x="4360240" y="3756217"/>
          <a:ext cx="3933689" cy="23729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91">
            <a:extLst>
              <a:ext uri="{FF2B5EF4-FFF2-40B4-BE49-F238E27FC236}">
                <a16:creationId xmlns:a16="http://schemas.microsoft.com/office/drawing/2014/main" id="{607733CF-7D4F-458C-93F8-BD8674BB80D3}"/>
              </a:ext>
            </a:extLst>
          </p:cNvPr>
          <p:cNvGraphicFramePr/>
          <p:nvPr>
            <p:extLst>
              <p:ext uri="{D42A27DB-BD31-4B8C-83A1-F6EECF244321}">
                <p14:modId xmlns:p14="http://schemas.microsoft.com/office/powerpoint/2010/main" val="2170081898"/>
              </p:ext>
            </p:extLst>
          </p:nvPr>
        </p:nvGraphicFramePr>
        <p:xfrm>
          <a:off x="4713911" y="338479"/>
          <a:ext cx="3528942" cy="25656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3">
            <a:extLst>
              <a:ext uri="{FF2B5EF4-FFF2-40B4-BE49-F238E27FC236}">
                <a16:creationId xmlns:a16="http://schemas.microsoft.com/office/drawing/2014/main" id="{580D660A-AA7D-494A-83DB-18DD472E6014}"/>
              </a:ext>
            </a:extLst>
          </p:cNvPr>
          <p:cNvGraphicFramePr/>
          <p:nvPr>
            <p:extLst>
              <p:ext uri="{D42A27DB-BD31-4B8C-83A1-F6EECF244321}">
                <p14:modId xmlns:p14="http://schemas.microsoft.com/office/powerpoint/2010/main" val="61790706"/>
              </p:ext>
            </p:extLst>
          </p:nvPr>
        </p:nvGraphicFramePr>
        <p:xfrm>
          <a:off x="8395251" y="2250308"/>
          <a:ext cx="3525076" cy="26924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11">
            <a:extLst>
              <a:ext uri="{FF2B5EF4-FFF2-40B4-BE49-F238E27FC236}">
                <a16:creationId xmlns:a16="http://schemas.microsoft.com/office/drawing/2014/main" id="{00000000-0008-0000-0E00-000002000000}"/>
              </a:ext>
            </a:extLst>
          </p:cNvPr>
          <p:cNvGraphicFramePr>
            <a:graphicFrameLocks/>
          </p:cNvGraphicFramePr>
          <p:nvPr>
            <p:extLst>
              <p:ext uri="{D42A27DB-BD31-4B8C-83A1-F6EECF244321}">
                <p14:modId xmlns:p14="http://schemas.microsoft.com/office/powerpoint/2010/main" val="3870839265"/>
              </p:ext>
            </p:extLst>
          </p:nvPr>
        </p:nvGraphicFramePr>
        <p:xfrm>
          <a:off x="141911" y="1659281"/>
          <a:ext cx="4117007" cy="22937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6135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96900" y="222732"/>
            <a:ext cx="4267200" cy="646331"/>
          </a:xfrm>
          <a:prstGeom prst="rect">
            <a:avLst/>
          </a:prstGeom>
        </p:spPr>
        <p:txBody>
          <a:bodyPr wrap="square">
            <a:spAutoFit/>
          </a:bodyPr>
          <a:lstStyle/>
          <a:p>
            <a:pPr algn="ctr"/>
            <a:r>
              <a:rPr lang="es-ES" b="1" dirty="0">
                <a:latin typeface="Times New Roman" panose="02020603050405020304" pitchFamily="18" charset="0"/>
                <a:cs typeface="Times New Roman" panose="02020603050405020304" pitchFamily="18" charset="0"/>
              </a:rPr>
              <a:t>Variable: </a:t>
            </a:r>
            <a:r>
              <a:rPr lang="es-ES" b="1" dirty="0" smtClean="0">
                <a:latin typeface="Times New Roman" panose="02020603050405020304" pitchFamily="18" charset="0"/>
                <a:cs typeface="Times New Roman" panose="02020603050405020304" pitchFamily="18" charset="0"/>
              </a:rPr>
              <a:t> Elementos </a:t>
            </a:r>
            <a:r>
              <a:rPr lang="es-ES" b="1" dirty="0" smtClean="0">
                <a:latin typeface="Times New Roman" panose="02020603050405020304" pitchFamily="18" charset="0"/>
                <a:cs typeface="Times New Roman" panose="02020603050405020304" pitchFamily="18" charset="0"/>
              </a:rPr>
              <a:t>del Costo</a:t>
            </a:r>
            <a:endParaRPr lang="es-ES" b="1" dirty="0">
              <a:latin typeface="Times New Roman" panose="02020603050405020304" pitchFamily="18" charset="0"/>
              <a:cs typeface="Times New Roman" panose="02020603050405020304" pitchFamily="18" charset="0"/>
            </a:endParaRPr>
          </a:p>
          <a:p>
            <a:pPr algn="ctr"/>
            <a:r>
              <a:rPr lang="es-ES" b="1" dirty="0"/>
              <a:t> </a:t>
            </a:r>
          </a:p>
        </p:txBody>
      </p:sp>
      <p:graphicFrame>
        <p:nvGraphicFramePr>
          <p:cNvPr id="6" name="Gráfico 5"/>
          <p:cNvGraphicFramePr>
            <a:graphicFrameLocks/>
          </p:cNvGraphicFramePr>
          <p:nvPr>
            <p:extLst>
              <p:ext uri="{D42A27DB-BD31-4B8C-83A1-F6EECF244321}">
                <p14:modId xmlns:p14="http://schemas.microsoft.com/office/powerpoint/2010/main" val="719177090"/>
              </p:ext>
            </p:extLst>
          </p:nvPr>
        </p:nvGraphicFramePr>
        <p:xfrm>
          <a:off x="2451100" y="1041400"/>
          <a:ext cx="6362700" cy="3848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1078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0A15E9-57F8-4E59-A488-9CDFC2495E76}"/>
              </a:ext>
            </a:extLst>
          </p:cNvPr>
          <p:cNvSpPr>
            <a:spLocks noGrp="1"/>
          </p:cNvSpPr>
          <p:nvPr>
            <p:ph idx="1"/>
          </p:nvPr>
        </p:nvSpPr>
        <p:spPr>
          <a:xfrm>
            <a:off x="463826" y="566532"/>
            <a:ext cx="10972800" cy="4525963"/>
          </a:xfrm>
        </p:spPr>
        <p:txBody>
          <a:bodyPr/>
          <a:lstStyle/>
          <a:p>
            <a:r>
              <a:rPr lang="es-ES" b="1" dirty="0"/>
              <a:t>Análisis Cualitativo.</a:t>
            </a:r>
          </a:p>
          <a:p>
            <a:endParaRPr lang="es-ES" dirty="0"/>
          </a:p>
        </p:txBody>
      </p:sp>
      <p:pic>
        <p:nvPicPr>
          <p:cNvPr id="4" name="Picture 3">
            <a:extLst>
              <a:ext uri="{FF2B5EF4-FFF2-40B4-BE49-F238E27FC236}">
                <a16:creationId xmlns:a16="http://schemas.microsoft.com/office/drawing/2014/main" id="{2D409FB0-0B2F-40B2-A714-4D9BC4C65C5D}"/>
              </a:ext>
            </a:extLst>
          </p:cNvPr>
          <p:cNvPicPr/>
          <p:nvPr/>
        </p:nvPicPr>
        <p:blipFill>
          <a:blip r:embed="rId2">
            <a:extLst>
              <a:ext uri="{28A0092B-C50C-407E-A947-70E740481C1C}">
                <a14:useLocalDpi xmlns:a14="http://schemas.microsoft.com/office/drawing/2010/main" val="0"/>
              </a:ext>
            </a:extLst>
          </a:blip>
          <a:stretch>
            <a:fillRect/>
          </a:stretch>
        </p:blipFill>
        <p:spPr>
          <a:xfrm>
            <a:off x="1046923" y="914400"/>
            <a:ext cx="10827026" cy="5062330"/>
          </a:xfrm>
          <a:prstGeom prst="rect">
            <a:avLst/>
          </a:prstGeom>
        </p:spPr>
      </p:pic>
    </p:spTree>
    <p:extLst>
      <p:ext uri="{BB962C8B-B14F-4D97-AF65-F5344CB8AC3E}">
        <p14:creationId xmlns:p14="http://schemas.microsoft.com/office/powerpoint/2010/main" val="15264581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1092200" y="1079501"/>
            <a:ext cx="10172700" cy="4525963"/>
          </a:xfrm>
        </p:spPr>
        <p:txBody>
          <a:bodyPr/>
          <a:lstStyle/>
          <a:p>
            <a:endParaRPr lang="es-EC" dirty="0" smtClean="0"/>
          </a:p>
          <a:p>
            <a:r>
              <a:rPr lang="es-EC" b="1" dirty="0" smtClean="0"/>
              <a:t>Conclusiones del Programa Atlas Ti.</a:t>
            </a:r>
            <a:endParaRPr lang="es-EC" b="1" dirty="0"/>
          </a:p>
          <a:p>
            <a:pPr algn="just"/>
            <a:r>
              <a:rPr lang="es-EC" sz="2000" dirty="0" smtClean="0"/>
              <a:t>Según los resultados obtenidos de la investigación del Atlas Ti, sobre las variables dependientes, independientes de la investigación de las empresa aceitera de la Ciudad de Santo Domingo.</a:t>
            </a:r>
          </a:p>
          <a:p>
            <a:pPr algn="just"/>
            <a:r>
              <a:rPr lang="es-EC" sz="2000" dirty="0" smtClean="0"/>
              <a:t>Las variables directamente están relacionadas directamente con la liquidez, financiamiento y rentabilidad demostrando su principal problema es los altos costos de producción, dando como resultado baja rentabilidad en el sector extractor de aceites de palma.</a:t>
            </a:r>
          </a:p>
          <a:p>
            <a:pPr algn="just"/>
            <a:r>
              <a:rPr lang="es-EC" sz="2000" dirty="0" smtClean="0"/>
              <a:t>La baja rentabilidad de financiamiento que posee las entidades, esto debido a la falta de garantías que aseguran el retorno normal del pago de la deuda</a:t>
            </a:r>
            <a:r>
              <a:rPr lang="es-EC" dirty="0" smtClean="0"/>
              <a:t>.</a:t>
            </a:r>
          </a:p>
          <a:p>
            <a:endParaRPr lang="es-EC" dirty="0"/>
          </a:p>
        </p:txBody>
      </p:sp>
    </p:spTree>
    <p:extLst>
      <p:ext uri="{BB962C8B-B14F-4D97-AF65-F5344CB8AC3E}">
        <p14:creationId xmlns:p14="http://schemas.microsoft.com/office/powerpoint/2010/main" val="67882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86325" y="1049442"/>
            <a:ext cx="3327878" cy="338554"/>
          </a:xfrm>
          <a:prstGeom prst="rect">
            <a:avLst/>
          </a:prstGeom>
          <a:noFill/>
        </p:spPr>
        <p:txBody>
          <a:bodyPr wrap="square" rtlCol="0">
            <a:spAutoFit/>
          </a:bodyPr>
          <a:lstStyle/>
          <a:p>
            <a:r>
              <a:rPr lang="es-EC" sz="1600" b="1" dirty="0" smtClean="0"/>
              <a:t>MARGEN BRUTO</a:t>
            </a:r>
            <a:endParaRPr lang="es-EC" sz="1600" b="1" dirty="0"/>
          </a:p>
        </p:txBody>
      </p:sp>
      <p:sp>
        <p:nvSpPr>
          <p:cNvPr id="5" name="Llamada ovalada 4"/>
          <p:cNvSpPr/>
          <p:nvPr/>
        </p:nvSpPr>
        <p:spPr>
          <a:xfrm>
            <a:off x="6478843" y="1000025"/>
            <a:ext cx="2760116" cy="1431514"/>
          </a:xfrm>
          <a:prstGeom prst="wedgeEllipse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a:solidFill>
                  <a:schemeClr val="tx1"/>
                </a:solidFill>
              </a:rPr>
              <a:t>Margen de utilidad esperado por </a:t>
            </a:r>
            <a:r>
              <a:rPr lang="es-EC" dirty="0" smtClean="0">
                <a:solidFill>
                  <a:schemeClr val="tx1"/>
                </a:solidFill>
              </a:rPr>
              <a:t>el sector extractor de  20%</a:t>
            </a:r>
            <a:endParaRPr lang="es-EC" dirty="0">
              <a:solidFill>
                <a:schemeClr val="tx1"/>
              </a:solidFill>
            </a:endParaRPr>
          </a:p>
        </p:txBody>
      </p:sp>
      <p:sp>
        <p:nvSpPr>
          <p:cNvPr id="6" name="Rectángulo 5"/>
          <p:cNvSpPr/>
          <p:nvPr/>
        </p:nvSpPr>
        <p:spPr>
          <a:xfrm>
            <a:off x="2478957" y="4420433"/>
            <a:ext cx="7119898" cy="646331"/>
          </a:xfrm>
          <a:prstGeom prst="rect">
            <a:avLst/>
          </a:prstGeom>
        </p:spPr>
        <p:txBody>
          <a:bodyPr wrap="none">
            <a:spAutoFit/>
          </a:bodyPr>
          <a:lstStyle/>
          <a:p>
            <a:pPr algn="ctr"/>
            <a:r>
              <a:rPr lang="es-EC" dirty="0" smtClean="0">
                <a:latin typeface="Times New Roman" panose="02020603050405020304" pitchFamily="18" charset="0"/>
                <a:ea typeface="Calibri" panose="020F0502020204030204" pitchFamily="34" charset="0"/>
              </a:rPr>
              <a:t>El margen bruto de utilidad esperado por el sector extractor es de 20%</a:t>
            </a:r>
          </a:p>
          <a:p>
            <a:pPr algn="ctr"/>
            <a:r>
              <a:rPr lang="es-EC" dirty="0" smtClean="0">
                <a:latin typeface="Times New Roman" panose="02020603050405020304" pitchFamily="18" charset="0"/>
                <a:ea typeface="Calibri" panose="020F0502020204030204" pitchFamily="34" charset="0"/>
              </a:rPr>
              <a:t>La comparación del margen Bruto obtenido es -23.58% &lt; al 0,20 esperado </a:t>
            </a:r>
            <a:endParaRPr lang="es-EC" dirty="0"/>
          </a:p>
        </p:txBody>
      </p:sp>
      <p:sp>
        <p:nvSpPr>
          <p:cNvPr id="7" name="Rectángulo 6"/>
          <p:cNvSpPr/>
          <p:nvPr/>
        </p:nvSpPr>
        <p:spPr>
          <a:xfrm>
            <a:off x="4944704" y="1204534"/>
            <a:ext cx="763351" cy="1323439"/>
          </a:xfrm>
          <a:prstGeom prst="rect">
            <a:avLst/>
          </a:prstGeom>
        </p:spPr>
        <p:txBody>
          <a:bodyPr wrap="none">
            <a:spAutoFit/>
          </a:bodyPr>
          <a:lstStyle/>
          <a:p>
            <a:r>
              <a:rPr lang="es-EC" sz="8000" b="1" dirty="0" smtClean="0">
                <a:latin typeface="Times New Roman" panose="02020603050405020304" pitchFamily="18" charset="0"/>
                <a:ea typeface="Calibri" panose="020F0502020204030204" pitchFamily="34" charset="0"/>
              </a:rPr>
              <a:t>&lt;</a:t>
            </a:r>
            <a:endParaRPr lang="es-EC" sz="8000" b="1" dirty="0"/>
          </a:p>
        </p:txBody>
      </p:sp>
      <p:sp>
        <p:nvSpPr>
          <p:cNvPr id="8" name="Rectángulo 7"/>
          <p:cNvSpPr/>
          <p:nvPr/>
        </p:nvSpPr>
        <p:spPr>
          <a:xfrm>
            <a:off x="4498788" y="5434930"/>
            <a:ext cx="2852063" cy="369332"/>
          </a:xfrm>
          <a:prstGeom prst="rect">
            <a:avLst/>
          </a:prstGeom>
        </p:spPr>
        <p:txBody>
          <a:bodyPr wrap="none">
            <a:spAutoFit/>
          </a:bodyPr>
          <a:lstStyle/>
          <a:p>
            <a:pPr algn="ctr"/>
            <a:r>
              <a:rPr lang="es-EC" dirty="0" smtClean="0">
                <a:latin typeface="Times New Roman" panose="02020603050405020304" pitchFamily="18" charset="0"/>
                <a:ea typeface="Calibri" panose="020F0502020204030204" pitchFamily="34" charset="0"/>
              </a:rPr>
              <a:t>Se acepta la hipótesis alterna</a:t>
            </a:r>
            <a:endParaRPr lang="es-EC" dirty="0"/>
          </a:p>
        </p:txBody>
      </p:sp>
      <p:sp>
        <p:nvSpPr>
          <p:cNvPr id="9" name="Rectangle 2"/>
          <p:cNvSpPr>
            <a:spLocks noChangeArrowheads="1"/>
          </p:cNvSpPr>
          <p:nvPr/>
        </p:nvSpPr>
        <p:spPr bwMode="auto">
          <a:xfrm>
            <a:off x="687464" y="1529864"/>
            <a:ext cx="409611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EC" sz="1400"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Margen </a:t>
            </a:r>
            <a:r>
              <a:rPr lang="es-EC" altLang="es-EC" sz="1400" i="1" dirty="0" smtClean="0">
                <a:latin typeface="Cambria Math" panose="02040503050406030204" pitchFamily="18" charset="0"/>
                <a:ea typeface="Calibri" panose="020F0502020204030204" pitchFamily="34" charset="0"/>
                <a:cs typeface="Times New Roman" panose="02020603050405020304" pitchFamily="18" charset="0"/>
              </a:rPr>
              <a:t>bruto</a:t>
            </a:r>
            <a:r>
              <a:rPr kumimoji="0" lang="es-EC" altLang="es-EC" sz="1400"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 = </a:t>
            </a:r>
            <a:r>
              <a:rPr lang="es-EC" altLang="es-EC" sz="1400" i="1" dirty="0" smtClean="0">
                <a:latin typeface="Cambria Math" panose="02040503050406030204" pitchFamily="18" charset="0"/>
                <a:ea typeface="Calibri" panose="020F0502020204030204" pitchFamily="34" charset="0"/>
                <a:cs typeface="Times New Roman" panose="02020603050405020304" pitchFamily="18" charset="0"/>
              </a:rPr>
              <a:t>utilidad </a:t>
            </a:r>
            <a:r>
              <a:rPr lang="es-EC" altLang="es-EC" sz="1400" i="1" dirty="0">
                <a:latin typeface="Cambria Math" panose="02040503050406030204" pitchFamily="18" charset="0"/>
                <a:ea typeface="Calibri" panose="020F0502020204030204" pitchFamily="34" charset="0"/>
                <a:cs typeface="Times New Roman" panose="02020603050405020304" pitchFamily="18" charset="0"/>
              </a:rPr>
              <a:t> </a:t>
            </a:r>
            <a:r>
              <a:rPr lang="es-EC" altLang="es-EC" sz="1400" i="1" dirty="0" smtClean="0">
                <a:latin typeface="Cambria Math" panose="02040503050406030204" pitchFamily="18" charset="0"/>
                <a:ea typeface="Calibri" panose="020F0502020204030204" pitchFamily="34" charset="0"/>
                <a:cs typeface="Times New Roman" panose="02020603050405020304" pitchFamily="18" charset="0"/>
              </a:rPr>
              <a:t>Bruta / </a:t>
            </a:r>
            <a:r>
              <a:rPr kumimoji="0" lang="es-EC" altLang="es-EC" sz="1400" b="0" i="1"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ventas</a:t>
            </a:r>
            <a:endParaRPr kumimoji="0" lang="es-EC" altLang="es-EC" sz="1400" b="0" i="0" strike="noStrike" cap="none" normalizeH="0" baseline="0" dirty="0" smtClean="0">
              <a:ln>
                <a:noFill/>
              </a:ln>
              <a:solidFill>
                <a:schemeClr val="tx1"/>
              </a:solidFill>
              <a:effectLst/>
            </a:endParaRPr>
          </a:p>
          <a:p>
            <a:pPr lvl="0" algn="just" eaLnBrk="0" fontAlgn="base" hangingPunct="0">
              <a:spcBef>
                <a:spcPct val="0"/>
              </a:spcBef>
              <a:spcAft>
                <a:spcPct val="0"/>
              </a:spcAft>
            </a:pPr>
            <a:r>
              <a:rPr kumimoji="0" lang="es-EC" altLang="es-EC" sz="1400"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Margen </a:t>
            </a:r>
            <a:r>
              <a:rPr lang="es-EC" altLang="es-EC" sz="1400" i="1" dirty="0" smtClean="0">
                <a:latin typeface="Cambria Math" panose="02040503050406030204" pitchFamily="18" charset="0"/>
                <a:ea typeface="Calibri" panose="020F0502020204030204" pitchFamily="34" charset="0"/>
                <a:cs typeface="Times New Roman" panose="02020603050405020304" pitchFamily="18" charset="0"/>
              </a:rPr>
              <a:t> bruto</a:t>
            </a:r>
            <a:r>
              <a:rPr kumimoji="0" lang="es-EC" altLang="es-EC" sz="1400"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   </a:t>
            </a:r>
            <a:r>
              <a:rPr lang="es-EC" sz="1400" dirty="0" smtClean="0"/>
              <a:t>-20.066.996,71/ </a:t>
            </a:r>
            <a:r>
              <a:rPr lang="es-EC" sz="1400" dirty="0"/>
              <a:t>85.093.054,81 </a:t>
            </a:r>
            <a:r>
              <a:rPr lang="es-EC" altLang="es-EC" sz="1400" i="1" dirty="0" smtClean="0">
                <a:latin typeface="Cambria Math" panose="02040503050406030204" pitchFamily="18" charset="0"/>
                <a:ea typeface="Calibri" panose="020F0502020204030204" pitchFamily="34" charset="0"/>
                <a:cs typeface="Times New Roman" panose="02020603050405020304" pitchFamily="18" charset="0"/>
              </a:rPr>
              <a:t>                               </a:t>
            </a:r>
          </a:p>
          <a:p>
            <a:pPr lvl="0" algn="just" eaLnBrk="0" fontAlgn="base" hangingPunct="0">
              <a:spcBef>
                <a:spcPct val="0"/>
              </a:spcBef>
              <a:spcAft>
                <a:spcPct val="0"/>
              </a:spcAft>
            </a:pPr>
            <a:r>
              <a:rPr lang="es-EC" altLang="es-EC" sz="1400" i="1" dirty="0" smtClean="0">
                <a:latin typeface="Cambria Math" panose="02040503050406030204" pitchFamily="18" charset="0"/>
                <a:ea typeface="Calibri" panose="020F0502020204030204" pitchFamily="34" charset="0"/>
                <a:cs typeface="Times New Roman" panose="02020603050405020304" pitchFamily="18" charset="0"/>
              </a:rPr>
              <a:t>Margen bruto </a:t>
            </a:r>
            <a:r>
              <a:rPr kumimoji="0" lang="es-EC" altLang="es-EC" sz="1400"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  -23,58%</a:t>
            </a:r>
            <a:endParaRPr kumimoji="0" lang="es-EC" altLang="es-EC" sz="1400" b="0" i="0" u="none" strike="noStrike" cap="none" normalizeH="0" baseline="0" dirty="0" smtClean="0">
              <a:ln>
                <a:noFill/>
              </a:ln>
              <a:solidFill>
                <a:schemeClr val="tx1"/>
              </a:solidFill>
              <a:effectLst/>
              <a:latin typeface="Arial" panose="020B0604020202020204" pitchFamily="34" charset="0"/>
            </a:endParaRPr>
          </a:p>
        </p:txBody>
      </p:sp>
      <p:sp>
        <p:nvSpPr>
          <p:cNvPr id="10" name="Rectángulo 9"/>
          <p:cNvSpPr/>
          <p:nvPr/>
        </p:nvSpPr>
        <p:spPr>
          <a:xfrm>
            <a:off x="800100" y="2844180"/>
            <a:ext cx="10693400" cy="1354217"/>
          </a:xfrm>
          <a:prstGeom prst="rect">
            <a:avLst/>
          </a:prstGeom>
        </p:spPr>
        <p:txBody>
          <a:bodyPr wrap="square">
            <a:spAutoFit/>
          </a:bodyPr>
          <a:lstStyle/>
          <a:p>
            <a:pPr indent="180340" algn="just">
              <a:spcBef>
                <a:spcPts val="600"/>
              </a:spcBef>
              <a:spcAft>
                <a:spcPts val="600"/>
              </a:spcAft>
            </a:pPr>
            <a:r>
              <a:rPr lang="es-ES" b="1" dirty="0">
                <a:latin typeface="Times New Roman" panose="02020603050405020304" pitchFamily="18" charset="0"/>
                <a:ea typeface="Calibri" panose="020F0502020204030204" pitchFamily="34" charset="0"/>
                <a:cs typeface="Times New Roman" panose="02020603050405020304" pitchFamily="18" charset="0"/>
              </a:rPr>
              <a:t>H</a:t>
            </a:r>
            <a:r>
              <a:rPr lang="es-ES" sz="1200" b="1" dirty="0">
                <a:latin typeface="Times New Roman" panose="02020603050405020304" pitchFamily="18" charset="0"/>
                <a:ea typeface="Calibri" panose="020F0502020204030204" pitchFamily="34" charset="0"/>
                <a:cs typeface="Times New Roman" panose="02020603050405020304" pitchFamily="18" charset="0"/>
              </a:rPr>
              <a:t>1</a:t>
            </a:r>
            <a:r>
              <a:rPr lang="es-ES" dirty="0">
                <a:latin typeface="Times New Roman" panose="02020603050405020304" pitchFamily="18" charset="0"/>
                <a:ea typeface="Calibri" panose="020F0502020204030204" pitchFamily="34" charset="0"/>
                <a:cs typeface="Times New Roman" panose="02020603050405020304" pitchFamily="18" charset="0"/>
              </a:rPr>
              <a:t>: El aumento en los costos de producción incide en el descenso de la rentabilidad de las empresas dedicadas a la elaboración de aceites de la palma africana. </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spcBef>
                <a:spcPts val="600"/>
              </a:spcBef>
              <a:spcAft>
                <a:spcPts val="600"/>
              </a:spcAft>
            </a:pPr>
            <a:r>
              <a:rPr lang="es-ES" b="1" dirty="0">
                <a:latin typeface="Times New Roman" panose="02020603050405020304" pitchFamily="18" charset="0"/>
                <a:ea typeface="Calibri" panose="020F0502020204030204" pitchFamily="34" charset="0"/>
                <a:cs typeface="Times New Roman" panose="02020603050405020304" pitchFamily="18" charset="0"/>
              </a:rPr>
              <a:t>Ho</a:t>
            </a:r>
            <a:r>
              <a:rPr lang="es-ES" dirty="0">
                <a:latin typeface="Times New Roman" panose="02020603050405020304" pitchFamily="18" charset="0"/>
                <a:ea typeface="Calibri" panose="020F0502020204030204" pitchFamily="34" charset="0"/>
                <a:cs typeface="Times New Roman" panose="02020603050405020304" pitchFamily="18" charset="0"/>
              </a:rPr>
              <a:t>: El aumento en los costos de producción no incide en el descenso de la rentabilidad de las empresas dedicadas a la elaboración de aceites de la palma africana. </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Flecha izquierda 10"/>
          <p:cNvSpPr/>
          <p:nvPr/>
        </p:nvSpPr>
        <p:spPr>
          <a:xfrm>
            <a:off x="9400082" y="1346783"/>
            <a:ext cx="2372818" cy="1181190"/>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200" dirty="0" smtClean="0"/>
              <a:t>Dato específicos Ing. Roberto Alzamora Gerente General (ANCUPA)</a:t>
            </a:r>
            <a:endParaRPr lang="es-EC" sz="1200" dirty="0"/>
          </a:p>
        </p:txBody>
      </p:sp>
      <p:sp>
        <p:nvSpPr>
          <p:cNvPr id="2" name="CuadroTexto 1"/>
          <p:cNvSpPr txBox="1"/>
          <p:nvPr/>
        </p:nvSpPr>
        <p:spPr>
          <a:xfrm>
            <a:off x="4175844" y="207618"/>
            <a:ext cx="4605997" cy="369332"/>
          </a:xfrm>
          <a:prstGeom prst="rect">
            <a:avLst/>
          </a:prstGeom>
          <a:noFill/>
        </p:spPr>
        <p:txBody>
          <a:bodyPr wrap="square" rtlCol="0">
            <a:spAutoFit/>
          </a:bodyPr>
          <a:lstStyle/>
          <a:p>
            <a:r>
              <a:rPr lang="es-EC" b="1" dirty="0" smtClean="0">
                <a:latin typeface="Times New Roman" panose="02020603050405020304" pitchFamily="18" charset="0"/>
                <a:cs typeface="Times New Roman" panose="02020603050405020304" pitchFamily="18" charset="0"/>
              </a:rPr>
              <a:t>COMPROBACIÓN DE HIPÓTESIS</a:t>
            </a:r>
            <a:endParaRPr lang="es-EC"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44851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PROPUESTA DE ESTRATEGIAS FINANCIER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5474" y="1993900"/>
            <a:ext cx="6080126" cy="3378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2717800" y="705535"/>
            <a:ext cx="6096000" cy="1077218"/>
          </a:xfrm>
          <a:prstGeom prst="rect">
            <a:avLst/>
          </a:prstGeom>
        </p:spPr>
        <p:txBody>
          <a:bodyPr>
            <a:spAutoFit/>
          </a:bodyPr>
          <a:lstStyle/>
          <a:p>
            <a:pPr algn="ctr"/>
            <a:r>
              <a:rPr lang="es-EC" sz="3200" b="1" dirty="0"/>
              <a:t>CAPITULO IV</a:t>
            </a:r>
          </a:p>
          <a:p>
            <a:pPr algn="ctr"/>
            <a:r>
              <a:rPr lang="es-EC" sz="3200" b="1" dirty="0"/>
              <a:t>PROPUESTA</a:t>
            </a:r>
          </a:p>
        </p:txBody>
      </p:sp>
    </p:spTree>
    <p:extLst>
      <p:ext uri="{BB962C8B-B14F-4D97-AF65-F5344CB8AC3E}">
        <p14:creationId xmlns:p14="http://schemas.microsoft.com/office/powerpoint/2010/main" val="30701310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587371994"/>
              </p:ext>
            </p:extLst>
          </p:nvPr>
        </p:nvGraphicFramePr>
        <p:xfrm>
          <a:off x="2392678" y="2925132"/>
          <a:ext cx="7518400" cy="284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upo 6"/>
          <p:cNvGrpSpPr/>
          <p:nvPr/>
        </p:nvGrpSpPr>
        <p:grpSpPr>
          <a:xfrm>
            <a:off x="3909057" y="268463"/>
            <a:ext cx="4485643" cy="1441905"/>
            <a:chOff x="10214" y="731448"/>
            <a:chExt cx="3053085" cy="1441905"/>
          </a:xfrm>
        </p:grpSpPr>
        <p:sp>
          <p:nvSpPr>
            <p:cNvPr id="8" name="Rectángulo redondeado 7"/>
            <p:cNvSpPr/>
            <p:nvPr/>
          </p:nvSpPr>
          <p:spPr>
            <a:xfrm>
              <a:off x="10214" y="731448"/>
              <a:ext cx="3053085" cy="1441905"/>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CuadroTexto 8"/>
            <p:cNvSpPr txBox="1"/>
            <p:nvPr/>
          </p:nvSpPr>
          <p:spPr>
            <a:xfrm>
              <a:off x="52446" y="773680"/>
              <a:ext cx="2968621" cy="13574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a:solidFill>
                    <a:schemeClr val="tx1"/>
                  </a:solidFill>
                </a:rPr>
                <a:t>Objetivo general </a:t>
              </a:r>
            </a:p>
            <a:p>
              <a:pPr lvl="0" algn="ctr" defTabSz="622300">
                <a:lnSpc>
                  <a:spcPct val="90000"/>
                </a:lnSpc>
                <a:spcBef>
                  <a:spcPct val="0"/>
                </a:spcBef>
                <a:spcAft>
                  <a:spcPct val="35000"/>
                </a:spcAft>
              </a:pPr>
              <a:r>
                <a:rPr lang="es-ES" sz="1400" kern="1200" dirty="0" smtClean="0">
                  <a:solidFill>
                    <a:schemeClr val="tx1"/>
                  </a:solidFill>
                </a:rPr>
                <a:t>Proponer estrategias </a:t>
              </a:r>
              <a:r>
                <a:rPr lang="es-ES" sz="1400" kern="1200" dirty="0">
                  <a:solidFill>
                    <a:schemeClr val="tx1"/>
                  </a:solidFill>
                </a:rPr>
                <a:t>Financieras para las empresas aceiteras de palma africana en </a:t>
              </a:r>
              <a:r>
                <a:rPr lang="es-ES" sz="1400" dirty="0" smtClean="0">
                  <a:solidFill>
                    <a:schemeClr val="tx1"/>
                  </a:solidFill>
                </a:rPr>
                <a:t>la Ciudad de </a:t>
              </a:r>
              <a:r>
                <a:rPr lang="es-ES" sz="1400" kern="1200" dirty="0" smtClean="0">
                  <a:solidFill>
                    <a:schemeClr val="tx1"/>
                  </a:solidFill>
                </a:rPr>
                <a:t> </a:t>
              </a:r>
              <a:r>
                <a:rPr lang="es-ES" sz="1400" kern="1200" dirty="0">
                  <a:solidFill>
                    <a:schemeClr val="tx1"/>
                  </a:solidFill>
                </a:rPr>
                <a:t>Santo Domingo</a:t>
              </a:r>
            </a:p>
          </p:txBody>
        </p:sp>
      </p:grpSp>
      <p:sp>
        <p:nvSpPr>
          <p:cNvPr id="2" name="Rectángulo redondeado 1"/>
          <p:cNvSpPr/>
          <p:nvPr/>
        </p:nvSpPr>
        <p:spPr>
          <a:xfrm>
            <a:off x="977900" y="1943100"/>
            <a:ext cx="3822700" cy="7493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sz="1200" dirty="0" smtClean="0"/>
              <a:t>Proponer estrategias de Financiamiento a corto plazo que permita optimizar recursos y minimizar los costos de producción.</a:t>
            </a:r>
            <a:endParaRPr lang="es-EC" sz="1200" dirty="0"/>
          </a:p>
        </p:txBody>
      </p:sp>
      <p:cxnSp>
        <p:nvCxnSpPr>
          <p:cNvPr id="10" name="Conector angular 9"/>
          <p:cNvCxnSpPr>
            <a:stCxn id="9" idx="1"/>
            <a:endCxn id="2" idx="0"/>
          </p:cNvCxnSpPr>
          <p:nvPr/>
        </p:nvCxnSpPr>
        <p:spPr>
          <a:xfrm rot="10800000" flipV="1">
            <a:off x="2889251" y="989416"/>
            <a:ext cx="1081855" cy="953684"/>
          </a:xfrm>
          <a:prstGeom prst="bentConnector2">
            <a:avLst/>
          </a:prstGeom>
          <a:ln>
            <a:tailEnd type="triangle"/>
          </a:ln>
        </p:spPr>
        <p:style>
          <a:lnRef idx="3">
            <a:schemeClr val="dk1"/>
          </a:lnRef>
          <a:fillRef idx="0">
            <a:schemeClr val="dk1"/>
          </a:fillRef>
          <a:effectRef idx="2">
            <a:schemeClr val="dk1"/>
          </a:effectRef>
          <a:fontRef idx="minor">
            <a:schemeClr val="tx1"/>
          </a:fontRef>
        </p:style>
      </p:cxnSp>
      <p:sp>
        <p:nvSpPr>
          <p:cNvPr id="13" name="Flecha abajo 12"/>
          <p:cNvSpPr/>
          <p:nvPr/>
        </p:nvSpPr>
        <p:spPr>
          <a:xfrm>
            <a:off x="3728789" y="2802264"/>
            <a:ext cx="484632" cy="711200"/>
          </a:xfrm>
          <a:prstGeom prst="downArrow">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318452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8A6C4FA-990C-470D-9AC5-92EC40521C78}"/>
              </a:ext>
            </a:extLst>
          </p:cNvPr>
          <p:cNvGrpSpPr/>
          <p:nvPr/>
        </p:nvGrpSpPr>
        <p:grpSpPr>
          <a:xfrm>
            <a:off x="850900" y="823595"/>
            <a:ext cx="10025554" cy="3634105"/>
            <a:chOff x="0" y="0"/>
            <a:chExt cx="8269605" cy="3634105"/>
          </a:xfrm>
          <a:solidFill>
            <a:schemeClr val="accent1">
              <a:lumMod val="60000"/>
              <a:lumOff val="40000"/>
            </a:schemeClr>
          </a:solidFill>
        </p:grpSpPr>
        <p:sp>
          <p:nvSpPr>
            <p:cNvPr id="13" name="Rectángulo 15">
              <a:extLst>
                <a:ext uri="{FF2B5EF4-FFF2-40B4-BE49-F238E27FC236}">
                  <a16:creationId xmlns:a16="http://schemas.microsoft.com/office/drawing/2014/main" id="{6E0940B2-36B9-4104-ABAA-A270C749CD4F}"/>
                </a:ext>
              </a:extLst>
            </p:cNvPr>
            <p:cNvSpPr/>
            <p:nvPr/>
          </p:nvSpPr>
          <p:spPr>
            <a:xfrm>
              <a:off x="6943725" y="695325"/>
              <a:ext cx="1325880" cy="1800225"/>
            </a:xfrm>
            <a:prstGeom prst="rect">
              <a:avLst/>
            </a:prstGeom>
            <a:grpFill/>
            <a:ln>
              <a:solidFill>
                <a:srgbClr val="0070C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450215" algn="just">
                <a:lnSpc>
                  <a:spcPct val="200000"/>
                </a:lnSpc>
                <a:spcBef>
                  <a:spcPts val="600"/>
                </a:spcBef>
                <a:spcAft>
                  <a:spcPts val="60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Reducción de la Rentabilidad en las empresas aceiteras de palma africana en la ciudad de Santo Domingo.</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Cuadro de texto 20">
              <a:extLst>
                <a:ext uri="{FF2B5EF4-FFF2-40B4-BE49-F238E27FC236}">
                  <a16:creationId xmlns:a16="http://schemas.microsoft.com/office/drawing/2014/main" id="{2388E8A8-BC23-4BAC-A561-7109994542F7}"/>
                </a:ext>
              </a:extLst>
            </p:cNvPr>
            <p:cNvSpPr txBox="1"/>
            <p:nvPr/>
          </p:nvSpPr>
          <p:spPr>
            <a:xfrm>
              <a:off x="2762250" y="2657475"/>
              <a:ext cx="1590675" cy="461645"/>
            </a:xfrm>
            <a:prstGeom prst="rect">
              <a:avLst/>
            </a:prstGeom>
            <a:grpFill/>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115000"/>
                </a:lnSpc>
                <a:spcBef>
                  <a:spcPts val="600"/>
                </a:spcBef>
                <a:spcAft>
                  <a:spcPts val="600"/>
                </a:spcAft>
              </a:pPr>
              <a:r>
                <a:rPr lang="es-ES" sz="1100">
                  <a:effectLst/>
                  <a:latin typeface="Times New Roman" panose="02020603050405020304" pitchFamily="18" charset="0"/>
                  <a:ea typeface="Calibri" panose="020F0502020204030204" pitchFamily="34" charset="0"/>
                  <a:cs typeface="Times New Roman" panose="02020603050405020304" pitchFamily="18" charset="0"/>
                </a:rPr>
                <a:t>Equipo Tecnológico obsoleto</a:t>
              </a:r>
            </a:p>
          </p:txBody>
        </p:sp>
        <p:sp>
          <p:nvSpPr>
            <p:cNvPr id="15" name="Cuadro de texto 4">
              <a:extLst>
                <a:ext uri="{FF2B5EF4-FFF2-40B4-BE49-F238E27FC236}">
                  <a16:creationId xmlns:a16="http://schemas.microsoft.com/office/drawing/2014/main" id="{757384D4-19B8-4256-BA41-A07F8AF2A3A1}"/>
                </a:ext>
              </a:extLst>
            </p:cNvPr>
            <p:cNvSpPr txBox="1"/>
            <p:nvPr/>
          </p:nvSpPr>
          <p:spPr>
            <a:xfrm>
              <a:off x="4972050" y="2752725"/>
              <a:ext cx="1571625" cy="452755"/>
            </a:xfrm>
            <a:prstGeom prst="rect">
              <a:avLst/>
            </a:prstGeom>
            <a:grpFill/>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115000"/>
                </a:lnSpc>
                <a:spcBef>
                  <a:spcPts val="600"/>
                </a:spcBef>
                <a:spcAft>
                  <a:spcPts val="600"/>
                </a:spcAft>
              </a:pPr>
              <a:r>
                <a:rPr lang="es-ES" sz="1100" dirty="0" smtClean="0">
                  <a:latin typeface="Times New Roman" panose="02020603050405020304" pitchFamily="18" charset="0"/>
                  <a:ea typeface="Calibri" panose="020F0502020204030204" pitchFamily="34" charset="0"/>
                  <a:cs typeface="Times New Roman" panose="02020603050405020304" pitchFamily="18" charset="0"/>
                </a:rPr>
                <a:t>I</a:t>
              </a:r>
              <a:r>
                <a:rPr lang="es-ES" sz="1100" dirty="0" smtClean="0">
                  <a:effectLst/>
                  <a:latin typeface="Times New Roman" panose="02020603050405020304" pitchFamily="18" charset="0"/>
                  <a:ea typeface="Calibri" panose="020F0502020204030204" pitchFamily="34" charset="0"/>
                  <a:cs typeface="Times New Roman" panose="02020603050405020304" pitchFamily="18" charset="0"/>
                </a:rPr>
                <a:t>ncremento </a:t>
              </a:r>
              <a:r>
                <a:rPr lang="es-ES" sz="1100" dirty="0">
                  <a:effectLst/>
                  <a:latin typeface="Times New Roman" panose="02020603050405020304" pitchFamily="18" charset="0"/>
                  <a:ea typeface="Calibri" panose="020F0502020204030204" pitchFamily="34" charset="0"/>
                  <a:cs typeface="Times New Roman" panose="02020603050405020304" pitchFamily="18" charset="0"/>
                </a:rPr>
                <a:t>del componente salarial (SBU) </a:t>
              </a:r>
            </a:p>
          </p:txBody>
        </p:sp>
        <p:sp>
          <p:nvSpPr>
            <p:cNvPr id="16" name="Text Box 48">
              <a:extLst>
                <a:ext uri="{FF2B5EF4-FFF2-40B4-BE49-F238E27FC236}">
                  <a16:creationId xmlns:a16="http://schemas.microsoft.com/office/drawing/2014/main" id="{DE664361-617E-4A55-B5BE-1B5B7D66DEC0}"/>
                </a:ext>
              </a:extLst>
            </p:cNvPr>
            <p:cNvSpPr txBox="1"/>
            <p:nvPr/>
          </p:nvSpPr>
          <p:spPr>
            <a:xfrm>
              <a:off x="7334250" y="3181350"/>
              <a:ext cx="935355" cy="452755"/>
            </a:xfrm>
            <a:prstGeom prst="rect">
              <a:avLst/>
            </a:prstGeom>
            <a:grp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150000"/>
                </a:lnSpc>
                <a:spcBef>
                  <a:spcPts val="600"/>
                </a:spcBef>
                <a:spcAft>
                  <a:spcPts val="600"/>
                </a:spcAft>
              </a:pPr>
              <a:r>
                <a:rPr lang="es-ES" sz="1100" b="1" dirty="0">
                  <a:effectLst/>
                  <a:latin typeface="Times New Roman" panose="02020603050405020304" pitchFamily="18" charset="0"/>
                  <a:ea typeface="Calibri" panose="020F0502020204030204" pitchFamily="34" charset="0"/>
                  <a:cs typeface="Times New Roman" panose="02020603050405020304" pitchFamily="18" charset="0"/>
                </a:rPr>
                <a:t>CAUSA</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 Box 71">
              <a:extLst>
                <a:ext uri="{FF2B5EF4-FFF2-40B4-BE49-F238E27FC236}">
                  <a16:creationId xmlns:a16="http://schemas.microsoft.com/office/drawing/2014/main" id="{BEC5ED2B-E3AC-43C7-8430-918A45DB7873}"/>
                </a:ext>
              </a:extLst>
            </p:cNvPr>
            <p:cNvSpPr txBox="1"/>
            <p:nvPr/>
          </p:nvSpPr>
          <p:spPr>
            <a:xfrm>
              <a:off x="7200900" y="0"/>
              <a:ext cx="1011555" cy="338455"/>
            </a:xfrm>
            <a:prstGeom prst="rect">
              <a:avLst/>
            </a:prstGeom>
            <a:grp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180340" algn="ctr">
                <a:lnSpc>
                  <a:spcPct val="150000"/>
                </a:lnSpc>
                <a:spcBef>
                  <a:spcPts val="600"/>
                </a:spcBef>
                <a:spcAft>
                  <a:spcPts val="600"/>
                </a:spcAft>
              </a:pPr>
              <a:r>
                <a:rPr lang="es-ES" sz="1100" b="1">
                  <a:effectLst/>
                  <a:latin typeface="Times New Roman" panose="02020603050405020304" pitchFamily="18" charset="0"/>
                  <a:ea typeface="Calibri" panose="020F0502020204030204" pitchFamily="34" charset="0"/>
                  <a:cs typeface="Times New Roman" panose="02020603050405020304" pitchFamily="18" charset="0"/>
                </a:rPr>
                <a:t>EFECTOS</a:t>
              </a:r>
              <a:endParaRPr lang="es-ES" sz="110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8" name="Conector recto de flecha 17">
              <a:extLst>
                <a:ext uri="{FF2B5EF4-FFF2-40B4-BE49-F238E27FC236}">
                  <a16:creationId xmlns:a16="http://schemas.microsoft.com/office/drawing/2014/main" id="{80EBB0DA-ACD3-491F-BC7D-7443F67A848B}"/>
                </a:ext>
              </a:extLst>
            </p:cNvPr>
            <p:cNvCxnSpPr/>
            <p:nvPr/>
          </p:nvCxnSpPr>
          <p:spPr>
            <a:xfrm>
              <a:off x="857250" y="1457325"/>
              <a:ext cx="6099175" cy="45085"/>
            </a:xfrm>
            <a:prstGeom prst="straightConnector1">
              <a:avLst/>
            </a:prstGeom>
            <a:grpFill/>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Conector recto 6">
              <a:extLst>
                <a:ext uri="{FF2B5EF4-FFF2-40B4-BE49-F238E27FC236}">
                  <a16:creationId xmlns:a16="http://schemas.microsoft.com/office/drawing/2014/main" id="{BCD62C58-3B59-40D3-B981-7CCD2D3FA8AF}"/>
                </a:ext>
              </a:extLst>
            </p:cNvPr>
            <p:cNvCxnSpPr/>
            <p:nvPr/>
          </p:nvCxnSpPr>
          <p:spPr>
            <a:xfrm>
              <a:off x="1323975" y="666750"/>
              <a:ext cx="710565" cy="758190"/>
            </a:xfrm>
            <a:prstGeom prst="line">
              <a:avLst/>
            </a:prstGeom>
            <a:grpFill/>
          </p:spPr>
          <p:style>
            <a:lnRef idx="3">
              <a:schemeClr val="accent4"/>
            </a:lnRef>
            <a:fillRef idx="0">
              <a:schemeClr val="accent4"/>
            </a:fillRef>
            <a:effectRef idx="2">
              <a:schemeClr val="accent4"/>
            </a:effectRef>
            <a:fontRef idx="minor">
              <a:schemeClr val="tx1"/>
            </a:fontRef>
          </p:style>
        </p:cxnSp>
        <p:cxnSp>
          <p:nvCxnSpPr>
            <p:cNvPr id="20" name="Conector recto 12">
              <a:extLst>
                <a:ext uri="{FF2B5EF4-FFF2-40B4-BE49-F238E27FC236}">
                  <a16:creationId xmlns:a16="http://schemas.microsoft.com/office/drawing/2014/main" id="{473D9C9C-5466-40FA-995C-0DCB14880681}"/>
                </a:ext>
              </a:extLst>
            </p:cNvPr>
            <p:cNvCxnSpPr/>
            <p:nvPr/>
          </p:nvCxnSpPr>
          <p:spPr>
            <a:xfrm flipH="1" flipV="1">
              <a:off x="5200650" y="323850"/>
              <a:ext cx="1263650" cy="1098550"/>
            </a:xfrm>
            <a:prstGeom prst="line">
              <a:avLst/>
            </a:prstGeom>
            <a:grpFill/>
          </p:spPr>
          <p:style>
            <a:lnRef idx="3">
              <a:schemeClr val="accent4"/>
            </a:lnRef>
            <a:fillRef idx="0">
              <a:schemeClr val="accent4"/>
            </a:fillRef>
            <a:effectRef idx="2">
              <a:schemeClr val="accent4"/>
            </a:effectRef>
            <a:fontRef idx="minor">
              <a:schemeClr val="tx1"/>
            </a:fontRef>
          </p:style>
        </p:cxnSp>
        <p:cxnSp>
          <p:nvCxnSpPr>
            <p:cNvPr id="21" name="Conector recto 18">
              <a:extLst>
                <a:ext uri="{FF2B5EF4-FFF2-40B4-BE49-F238E27FC236}">
                  <a16:creationId xmlns:a16="http://schemas.microsoft.com/office/drawing/2014/main" id="{42CED42F-DF2E-4016-9CE3-4D14B1BBBB94}"/>
                </a:ext>
              </a:extLst>
            </p:cNvPr>
            <p:cNvCxnSpPr/>
            <p:nvPr/>
          </p:nvCxnSpPr>
          <p:spPr>
            <a:xfrm flipH="1">
              <a:off x="3714750" y="1495425"/>
              <a:ext cx="929005" cy="1057275"/>
            </a:xfrm>
            <a:prstGeom prst="line">
              <a:avLst/>
            </a:prstGeom>
            <a:grpFill/>
          </p:spPr>
          <p:style>
            <a:lnRef idx="3">
              <a:schemeClr val="accent4"/>
            </a:lnRef>
            <a:fillRef idx="0">
              <a:schemeClr val="accent4"/>
            </a:fillRef>
            <a:effectRef idx="2">
              <a:schemeClr val="accent4"/>
            </a:effectRef>
            <a:fontRef idx="minor">
              <a:schemeClr val="tx1"/>
            </a:fontRef>
          </p:style>
        </p:cxnSp>
        <p:cxnSp>
          <p:nvCxnSpPr>
            <p:cNvPr id="22" name="Conector recto 16">
              <a:extLst>
                <a:ext uri="{FF2B5EF4-FFF2-40B4-BE49-F238E27FC236}">
                  <a16:creationId xmlns:a16="http://schemas.microsoft.com/office/drawing/2014/main" id="{65D53113-626F-421D-813A-E07304A935B2}"/>
                </a:ext>
              </a:extLst>
            </p:cNvPr>
            <p:cNvCxnSpPr/>
            <p:nvPr/>
          </p:nvCxnSpPr>
          <p:spPr>
            <a:xfrm flipH="1">
              <a:off x="5715000" y="1485900"/>
              <a:ext cx="781685" cy="1152525"/>
            </a:xfrm>
            <a:prstGeom prst="line">
              <a:avLst/>
            </a:prstGeom>
            <a:grpFill/>
          </p:spPr>
          <p:style>
            <a:lnRef idx="3">
              <a:schemeClr val="accent4"/>
            </a:lnRef>
            <a:fillRef idx="0">
              <a:schemeClr val="accent4"/>
            </a:fillRef>
            <a:effectRef idx="2">
              <a:schemeClr val="accent4"/>
            </a:effectRef>
            <a:fontRef idx="minor">
              <a:schemeClr val="tx1"/>
            </a:fontRef>
          </p:style>
        </p:cxnSp>
        <p:sp>
          <p:nvSpPr>
            <p:cNvPr id="23" name="Cuadro de texto 5">
              <a:extLst>
                <a:ext uri="{FF2B5EF4-FFF2-40B4-BE49-F238E27FC236}">
                  <a16:creationId xmlns:a16="http://schemas.microsoft.com/office/drawing/2014/main" id="{A3CE2E4F-3044-4357-9F9D-1F3C3C7B0F82}"/>
                </a:ext>
              </a:extLst>
            </p:cNvPr>
            <p:cNvSpPr txBox="1"/>
            <p:nvPr/>
          </p:nvSpPr>
          <p:spPr>
            <a:xfrm>
              <a:off x="304800" y="161925"/>
              <a:ext cx="1720850" cy="502920"/>
            </a:xfrm>
            <a:prstGeom prst="rect">
              <a:avLst/>
            </a:prstGeom>
            <a:grpFill/>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115000"/>
                </a:lnSpc>
                <a:spcBef>
                  <a:spcPts val="600"/>
                </a:spcBef>
                <a:spcAft>
                  <a:spcPts val="600"/>
                </a:spcAft>
              </a:pPr>
              <a:r>
                <a:rPr lang="es-ES" sz="1100" dirty="0" smtClean="0">
                  <a:effectLst/>
                  <a:latin typeface="Times New Roman" panose="02020603050405020304" pitchFamily="18" charset="0"/>
                  <a:ea typeface="Calibri" panose="020F0502020204030204" pitchFamily="34" charset="0"/>
                  <a:cs typeface="Times New Roman" panose="02020603050405020304" pitchFamily="18" charset="0"/>
                </a:rPr>
                <a:t>Pérdida </a:t>
              </a:r>
              <a:r>
                <a:rPr lang="es-ES" sz="1100" dirty="0">
                  <a:effectLst/>
                  <a:latin typeface="Times New Roman" panose="02020603050405020304" pitchFamily="18" charset="0"/>
                  <a:ea typeface="Calibri" panose="020F0502020204030204" pitchFamily="34" charset="0"/>
                  <a:cs typeface="Times New Roman" panose="02020603050405020304" pitchFamily="18" charset="0"/>
                </a:rPr>
                <a:t>de  la calidad de la Materia Prima</a:t>
              </a:r>
            </a:p>
          </p:txBody>
        </p:sp>
        <p:sp>
          <p:nvSpPr>
            <p:cNvPr id="24" name="Cuadro de texto 7">
              <a:extLst>
                <a:ext uri="{FF2B5EF4-FFF2-40B4-BE49-F238E27FC236}">
                  <a16:creationId xmlns:a16="http://schemas.microsoft.com/office/drawing/2014/main" id="{CBF68257-3E16-4C30-9261-1BC777168C98}"/>
                </a:ext>
              </a:extLst>
            </p:cNvPr>
            <p:cNvSpPr txBox="1"/>
            <p:nvPr/>
          </p:nvSpPr>
          <p:spPr>
            <a:xfrm>
              <a:off x="4800600" y="209550"/>
              <a:ext cx="1499235" cy="502920"/>
            </a:xfrm>
            <a:prstGeom prst="rect">
              <a:avLst/>
            </a:prstGeom>
            <a:grpFill/>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150000"/>
                </a:lnSpc>
                <a:spcBef>
                  <a:spcPts val="600"/>
                </a:spcBef>
                <a:spcAft>
                  <a:spcPts val="600"/>
                </a:spcAft>
              </a:pPr>
              <a:r>
                <a:rPr lang="es-ES" sz="1100" dirty="0">
                  <a:latin typeface="Times New Roman" panose="02020603050405020304" pitchFamily="18" charset="0"/>
                  <a:ea typeface="Calibri" panose="020F0502020204030204" pitchFamily="34" charset="0"/>
                  <a:cs typeface="Times New Roman" panose="02020603050405020304" pitchFamily="18" charset="0"/>
                </a:rPr>
                <a:t> Alto costo de la mano de obra directa</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Cuadro de texto 19">
              <a:extLst>
                <a:ext uri="{FF2B5EF4-FFF2-40B4-BE49-F238E27FC236}">
                  <a16:creationId xmlns:a16="http://schemas.microsoft.com/office/drawing/2014/main" id="{379AB133-474F-41D5-B5BE-D4391E842318}"/>
                </a:ext>
              </a:extLst>
            </p:cNvPr>
            <p:cNvSpPr txBox="1"/>
            <p:nvPr/>
          </p:nvSpPr>
          <p:spPr>
            <a:xfrm>
              <a:off x="0" y="2514600"/>
              <a:ext cx="1765935" cy="495300"/>
            </a:xfrm>
            <a:prstGeom prst="rect">
              <a:avLst/>
            </a:prstGeom>
            <a:grpFill/>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115000"/>
                </a:lnSpc>
                <a:spcBef>
                  <a:spcPts val="600"/>
                </a:spcBef>
                <a:spcAft>
                  <a:spcPts val="600"/>
                </a:spcAft>
              </a:pPr>
              <a:r>
                <a:rPr lang="es-ES" sz="1100" dirty="0">
                  <a:effectLst/>
                  <a:latin typeface="Times New Roman" panose="02020603050405020304" pitchFamily="18" charset="0"/>
                  <a:ea typeface="Calibri" panose="020F0502020204030204" pitchFamily="34" charset="0"/>
                  <a:cs typeface="Times New Roman" panose="02020603050405020304" pitchFamily="18" charset="0"/>
                </a:rPr>
                <a:t>Carencia de capacitación del personal </a:t>
              </a:r>
            </a:p>
          </p:txBody>
        </p:sp>
        <p:sp>
          <p:nvSpPr>
            <p:cNvPr id="26" name="Cuadro de texto 3">
              <a:extLst>
                <a:ext uri="{FF2B5EF4-FFF2-40B4-BE49-F238E27FC236}">
                  <a16:creationId xmlns:a16="http://schemas.microsoft.com/office/drawing/2014/main" id="{585106C6-2C3A-4A7A-B463-9D03984A9FE1}"/>
                </a:ext>
              </a:extLst>
            </p:cNvPr>
            <p:cNvSpPr txBox="1"/>
            <p:nvPr/>
          </p:nvSpPr>
          <p:spPr>
            <a:xfrm>
              <a:off x="2771775" y="152400"/>
              <a:ext cx="1588770" cy="538861"/>
            </a:xfrm>
            <a:prstGeom prst="rect">
              <a:avLst/>
            </a:prstGeom>
            <a:grpFill/>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80340" algn="just">
                <a:lnSpc>
                  <a:spcPct val="115000"/>
                </a:lnSpc>
                <a:spcBef>
                  <a:spcPts val="600"/>
                </a:spcBef>
                <a:spcAft>
                  <a:spcPts val="600"/>
                </a:spcAft>
              </a:pPr>
              <a:r>
                <a:rPr lang="es-ES" sz="1100" dirty="0">
                  <a:effectLst/>
                  <a:latin typeface="Times New Roman" panose="02020603050405020304" pitchFamily="18" charset="0"/>
                  <a:ea typeface="Calibri" panose="020F0502020204030204" pitchFamily="34" charset="0"/>
                  <a:cs typeface="Times New Roman" panose="02020603050405020304" pitchFamily="18" charset="0"/>
                </a:rPr>
                <a:t>Altos costos de Producción</a:t>
              </a:r>
            </a:p>
          </p:txBody>
        </p:sp>
        <p:cxnSp>
          <p:nvCxnSpPr>
            <p:cNvPr id="27" name="Conector recto 8">
              <a:extLst>
                <a:ext uri="{FF2B5EF4-FFF2-40B4-BE49-F238E27FC236}">
                  <a16:creationId xmlns:a16="http://schemas.microsoft.com/office/drawing/2014/main" id="{1F0B521F-6DC8-4482-B7C8-B8590A1CC8CA}"/>
                </a:ext>
              </a:extLst>
            </p:cNvPr>
            <p:cNvCxnSpPr/>
            <p:nvPr/>
          </p:nvCxnSpPr>
          <p:spPr>
            <a:xfrm flipH="1">
              <a:off x="857250" y="1438275"/>
              <a:ext cx="1196340" cy="1057275"/>
            </a:xfrm>
            <a:prstGeom prst="line">
              <a:avLst/>
            </a:prstGeom>
            <a:grpFill/>
          </p:spPr>
          <p:style>
            <a:lnRef idx="3">
              <a:schemeClr val="accent4"/>
            </a:lnRef>
            <a:fillRef idx="0">
              <a:schemeClr val="accent4"/>
            </a:fillRef>
            <a:effectRef idx="2">
              <a:schemeClr val="accent4"/>
            </a:effectRef>
            <a:fontRef idx="minor">
              <a:schemeClr val="tx1"/>
            </a:fontRef>
          </p:style>
        </p:cxnSp>
        <p:cxnSp>
          <p:nvCxnSpPr>
            <p:cNvPr id="28" name="Conector recto 9">
              <a:extLst>
                <a:ext uri="{FF2B5EF4-FFF2-40B4-BE49-F238E27FC236}">
                  <a16:creationId xmlns:a16="http://schemas.microsoft.com/office/drawing/2014/main" id="{F282184B-8703-4D5E-B141-1337119894AB}"/>
                </a:ext>
              </a:extLst>
            </p:cNvPr>
            <p:cNvCxnSpPr/>
            <p:nvPr/>
          </p:nvCxnSpPr>
          <p:spPr>
            <a:xfrm>
              <a:off x="3829050" y="714375"/>
              <a:ext cx="714375" cy="786130"/>
            </a:xfrm>
            <a:prstGeom prst="line">
              <a:avLst/>
            </a:prstGeom>
            <a:grpFill/>
          </p:spPr>
          <p:style>
            <a:lnRef idx="3">
              <a:schemeClr val="accent4"/>
            </a:lnRef>
            <a:fillRef idx="0">
              <a:schemeClr val="accent4"/>
            </a:fillRef>
            <a:effectRef idx="2">
              <a:schemeClr val="accent4"/>
            </a:effectRef>
            <a:fontRef idx="minor">
              <a:schemeClr val="tx1"/>
            </a:fontRef>
          </p:style>
        </p:cxnSp>
      </p:grpSp>
      <p:graphicFrame>
        <p:nvGraphicFramePr>
          <p:cNvPr id="29" name="Chart 28">
            <a:extLst>
              <a:ext uri="{FF2B5EF4-FFF2-40B4-BE49-F238E27FC236}">
                <a16:creationId xmlns:a16="http://schemas.microsoft.com/office/drawing/2014/main" id="{47760E47-0508-450A-8B8D-69295F4524C4}"/>
              </a:ext>
            </a:extLst>
          </p:cNvPr>
          <p:cNvGraphicFramePr>
            <a:graphicFrameLocks/>
          </p:cNvGraphicFramePr>
          <p:nvPr>
            <p:extLst>
              <p:ext uri="{D42A27DB-BD31-4B8C-83A1-F6EECF244321}">
                <p14:modId xmlns:p14="http://schemas.microsoft.com/office/powerpoint/2010/main" val="980178543"/>
              </p:ext>
            </p:extLst>
          </p:nvPr>
        </p:nvGraphicFramePr>
        <p:xfrm>
          <a:off x="2756833" y="4231322"/>
          <a:ext cx="4572000" cy="1864678"/>
        </p:xfrm>
        <a:graphic>
          <a:graphicData uri="http://schemas.openxmlformats.org/drawingml/2006/chart">
            <c:chart xmlns:c="http://schemas.openxmlformats.org/drawingml/2006/chart" xmlns:r="http://schemas.openxmlformats.org/officeDocument/2006/relationships" r:id="rId2"/>
          </a:graphicData>
        </a:graphic>
      </p:graphicFrame>
      <p:sp>
        <p:nvSpPr>
          <p:cNvPr id="4" name="Flowchart: Sequential Access Storage 3">
            <a:extLst>
              <a:ext uri="{FF2B5EF4-FFF2-40B4-BE49-F238E27FC236}">
                <a16:creationId xmlns:a16="http://schemas.microsoft.com/office/drawing/2014/main" id="{4A881697-6BB9-4261-8140-DC0714B16C11}"/>
              </a:ext>
            </a:extLst>
          </p:cNvPr>
          <p:cNvSpPr/>
          <p:nvPr/>
        </p:nvSpPr>
        <p:spPr>
          <a:xfrm>
            <a:off x="1353324" y="409575"/>
            <a:ext cx="1533403" cy="556895"/>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050" dirty="0"/>
              <a:t>La MPD alcanza el 19,5%  producción </a:t>
            </a:r>
            <a:endParaRPr lang="es-ES" sz="1050" dirty="0"/>
          </a:p>
        </p:txBody>
      </p:sp>
    </p:spTree>
    <p:extLst>
      <p:ext uri="{BB962C8B-B14F-4D97-AF65-F5344CB8AC3E}">
        <p14:creationId xmlns:p14="http://schemas.microsoft.com/office/powerpoint/2010/main" val="770145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1140795416"/>
              </p:ext>
            </p:extLst>
          </p:nvPr>
        </p:nvGraphicFramePr>
        <p:xfrm>
          <a:off x="3035300" y="696383"/>
          <a:ext cx="8597900" cy="4675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redondeado 5"/>
          <p:cNvSpPr/>
          <p:nvPr/>
        </p:nvSpPr>
        <p:spPr>
          <a:xfrm>
            <a:off x="254000" y="696383"/>
            <a:ext cx="2781300" cy="571500"/>
          </a:xfrm>
          <a:prstGeom prst="round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s-EC" b="1" dirty="0" smtClean="0">
                <a:latin typeface="Times New Roman" panose="02020603050405020304" pitchFamily="18" charset="0"/>
                <a:cs typeface="Times New Roman" panose="02020603050405020304" pitchFamily="18" charset="0"/>
              </a:rPr>
              <a:t>Estrategias a Largo Plazo</a:t>
            </a:r>
            <a:endParaRPr lang="es-EC" b="1" dirty="0">
              <a:latin typeface="Times New Roman" panose="02020603050405020304" pitchFamily="18" charset="0"/>
              <a:cs typeface="Times New Roman" panose="02020603050405020304" pitchFamily="18" charset="0"/>
            </a:endParaRPr>
          </a:p>
        </p:txBody>
      </p:sp>
      <p:cxnSp>
        <p:nvCxnSpPr>
          <p:cNvPr id="10" name="Conector angular 9"/>
          <p:cNvCxnSpPr>
            <a:stCxn id="6" idx="2"/>
          </p:cNvCxnSpPr>
          <p:nvPr/>
        </p:nvCxnSpPr>
        <p:spPr>
          <a:xfrm rot="16200000" flipH="1">
            <a:off x="2269067" y="643466"/>
            <a:ext cx="3393017" cy="4641850"/>
          </a:xfrm>
          <a:prstGeom prst="bentConnector2">
            <a:avLst/>
          </a:prstGeom>
          <a:ln>
            <a:headEnd type="triangle"/>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550654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919085261"/>
              </p:ext>
            </p:extLst>
          </p:nvPr>
        </p:nvGraphicFramePr>
        <p:xfrm>
          <a:off x="831850" y="736600"/>
          <a:ext cx="10274300" cy="482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Marcador de contenido 3"/>
          <p:cNvGraphicFramePr>
            <a:graphicFrameLocks noGrp="1"/>
          </p:cNvGraphicFramePr>
          <p:nvPr>
            <p:ph idx="1"/>
            <p:extLst>
              <p:ext uri="{D42A27DB-BD31-4B8C-83A1-F6EECF244321}">
                <p14:modId xmlns:p14="http://schemas.microsoft.com/office/powerpoint/2010/main" val="564718020"/>
              </p:ext>
            </p:extLst>
          </p:nvPr>
        </p:nvGraphicFramePr>
        <p:xfrm>
          <a:off x="2935152" y="584200"/>
          <a:ext cx="5827848" cy="12319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CuadroTexto 6"/>
          <p:cNvSpPr txBox="1"/>
          <p:nvPr/>
        </p:nvSpPr>
        <p:spPr>
          <a:xfrm>
            <a:off x="592002" y="938540"/>
            <a:ext cx="164465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1400" b="1" dirty="0" smtClean="0">
                <a:latin typeface="Times New Roman" panose="02020603050405020304" pitchFamily="18" charset="0"/>
                <a:cs typeface="Times New Roman" panose="02020603050405020304" pitchFamily="18" charset="0"/>
              </a:rPr>
              <a:t>Estrategias a Corto Plazo</a:t>
            </a:r>
            <a:endParaRPr lang="es-EC" sz="1400" b="1" dirty="0">
              <a:latin typeface="Times New Roman" panose="02020603050405020304" pitchFamily="18" charset="0"/>
              <a:cs typeface="Times New Roman" panose="02020603050405020304" pitchFamily="18" charset="0"/>
            </a:endParaRPr>
          </a:p>
        </p:txBody>
      </p:sp>
      <p:cxnSp>
        <p:nvCxnSpPr>
          <p:cNvPr id="9" name="Conector recto de flecha 8"/>
          <p:cNvCxnSpPr/>
          <p:nvPr/>
        </p:nvCxnSpPr>
        <p:spPr>
          <a:xfrm>
            <a:off x="2236652" y="1200150"/>
            <a:ext cx="5856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360251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31872112"/>
              </p:ext>
            </p:extLst>
          </p:nvPr>
        </p:nvGraphicFramePr>
        <p:xfrm>
          <a:off x="368300" y="2451100"/>
          <a:ext cx="11328400" cy="3238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520700" y="1265964"/>
            <a:ext cx="20066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1400" b="1" dirty="0" smtClean="0">
                <a:latin typeface="Times New Roman" panose="02020603050405020304" pitchFamily="18" charset="0"/>
                <a:cs typeface="Times New Roman" panose="02020603050405020304" pitchFamily="18" charset="0"/>
              </a:rPr>
              <a:t>Estrategias a Largo Plazo</a:t>
            </a:r>
            <a:endParaRPr lang="es-EC" sz="1400" b="1" dirty="0">
              <a:latin typeface="Times New Roman" panose="02020603050405020304" pitchFamily="18" charset="0"/>
              <a:cs typeface="Times New Roman" panose="02020603050405020304" pitchFamily="18" charset="0"/>
            </a:endParaRPr>
          </a:p>
        </p:txBody>
      </p:sp>
      <p:cxnSp>
        <p:nvCxnSpPr>
          <p:cNvPr id="9" name="Conector recto de flecha 8"/>
          <p:cNvCxnSpPr>
            <a:stCxn id="7" idx="3"/>
          </p:cNvCxnSpPr>
          <p:nvPr/>
        </p:nvCxnSpPr>
        <p:spPr>
          <a:xfrm>
            <a:off x="2527300" y="1527574"/>
            <a:ext cx="1219200" cy="9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8" name="Diagrama 7"/>
          <p:cNvGraphicFramePr/>
          <p:nvPr>
            <p:extLst>
              <p:ext uri="{D42A27DB-BD31-4B8C-83A1-F6EECF244321}">
                <p14:modId xmlns:p14="http://schemas.microsoft.com/office/powerpoint/2010/main" val="3479082280"/>
              </p:ext>
            </p:extLst>
          </p:nvPr>
        </p:nvGraphicFramePr>
        <p:xfrm>
          <a:off x="3098800" y="696383"/>
          <a:ext cx="8597900" cy="17547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90367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uble Brace 3">
            <a:extLst>
              <a:ext uri="{FF2B5EF4-FFF2-40B4-BE49-F238E27FC236}">
                <a16:creationId xmlns:a16="http://schemas.microsoft.com/office/drawing/2014/main" id="{CDF03F81-7047-42FD-865A-7C1F88DEA68B}"/>
              </a:ext>
            </a:extLst>
          </p:cNvPr>
          <p:cNvSpPr/>
          <p:nvPr/>
        </p:nvSpPr>
        <p:spPr>
          <a:xfrm>
            <a:off x="4399722" y="675861"/>
            <a:ext cx="7328452" cy="5330687"/>
          </a:xfrm>
          <a:prstGeom prst="bracePair">
            <a:avLst/>
          </a:prstGeo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s-ES"/>
          </a:p>
        </p:txBody>
      </p:sp>
      <p:sp>
        <p:nvSpPr>
          <p:cNvPr id="5" name="Oval 4">
            <a:extLst>
              <a:ext uri="{FF2B5EF4-FFF2-40B4-BE49-F238E27FC236}">
                <a16:creationId xmlns:a16="http://schemas.microsoft.com/office/drawing/2014/main" id="{47804B96-32F1-4535-9F46-8301D40909E4}"/>
              </a:ext>
            </a:extLst>
          </p:cNvPr>
          <p:cNvSpPr/>
          <p:nvPr/>
        </p:nvSpPr>
        <p:spPr>
          <a:xfrm>
            <a:off x="13250" y="2849215"/>
            <a:ext cx="2491409" cy="1166191"/>
          </a:xfrm>
          <a:prstGeom prst="ellipse">
            <a:avLst/>
          </a:prstGeom>
          <a:solidFill>
            <a:schemeClr val="accent3"/>
          </a:solidFill>
          <a:ln>
            <a:solidFill>
              <a:schemeClr val="accent3">
                <a:lumMod val="75000"/>
              </a:schemeClr>
            </a:solid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r>
              <a:rPr lang="es-ES" sz="2000" b="1"/>
              <a:t>Conclusiones </a:t>
            </a:r>
          </a:p>
        </p:txBody>
      </p:sp>
      <p:sp>
        <p:nvSpPr>
          <p:cNvPr id="6" name="Arrow: Left-Right 5">
            <a:extLst>
              <a:ext uri="{FF2B5EF4-FFF2-40B4-BE49-F238E27FC236}">
                <a16:creationId xmlns:a16="http://schemas.microsoft.com/office/drawing/2014/main" id="{D4E53A48-6556-4A7E-BD16-AB0D75256F3A}"/>
              </a:ext>
            </a:extLst>
          </p:cNvPr>
          <p:cNvSpPr/>
          <p:nvPr/>
        </p:nvSpPr>
        <p:spPr>
          <a:xfrm>
            <a:off x="2623931" y="3082786"/>
            <a:ext cx="1775791" cy="516835"/>
          </a:xfrm>
          <a:prstGeom prst="leftRightArrow">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7" name="Rectangle 6">
            <a:extLst>
              <a:ext uri="{FF2B5EF4-FFF2-40B4-BE49-F238E27FC236}">
                <a16:creationId xmlns:a16="http://schemas.microsoft.com/office/drawing/2014/main" id="{B215E8F3-8252-4845-ABD9-8AEE910997A1}"/>
              </a:ext>
            </a:extLst>
          </p:cNvPr>
          <p:cNvSpPr/>
          <p:nvPr/>
        </p:nvSpPr>
        <p:spPr>
          <a:xfrm>
            <a:off x="5155096" y="989377"/>
            <a:ext cx="6096000" cy="1384995"/>
          </a:xfrm>
          <a:prstGeom prst="rect">
            <a:avLst/>
          </a:prstGeom>
          <a:solidFill>
            <a:schemeClr val="accent2">
              <a:lumMod val="40000"/>
              <a:lumOff val="60000"/>
            </a:schemeClr>
          </a:solidFill>
          <a:ln>
            <a:solidFill>
              <a:schemeClr val="accent3">
                <a:lumMod val="75000"/>
              </a:schemeClr>
            </a:solidFill>
          </a:ln>
          <a:scene3d>
            <a:camera prst="orthographicFront"/>
            <a:lightRig rig="threePt" dir="t"/>
          </a:scene3d>
          <a:sp3d>
            <a:bevelT/>
          </a:sp3d>
        </p:spPr>
        <p:txBody>
          <a:bodyPr>
            <a:spAutoFit/>
          </a:bodyPr>
          <a:lstStyle/>
          <a:p>
            <a:pPr algn="just"/>
            <a:r>
              <a:rPr lang="es-ES" sz="1400" dirty="0">
                <a:latin typeface="Times New Roman" panose="02020603050405020304" pitchFamily="18" charset="0"/>
                <a:ea typeface="Calibri" panose="020F0502020204030204" pitchFamily="34" charset="0"/>
              </a:rPr>
              <a:t>Una vez realizado el análisis financiero se conoció que las empresas aceiteras, atraviesan por una evidente recesión económica, debido a la mala utilización de los recursos existentes, puesto que los altos costo de producción, afectan a la generación de ingresos disminuyendo el margen de rentabilidad, por lo tanto, en base a los hallazgos encontrados se </a:t>
            </a:r>
            <a:r>
              <a:rPr lang="es-ES" sz="1200" dirty="0">
                <a:latin typeface="Times New Roman" panose="02020603050405020304" pitchFamily="18" charset="0"/>
                <a:ea typeface="Calibri" panose="020F0502020204030204" pitchFamily="34" charset="0"/>
              </a:rPr>
              <a:t>comprueba</a:t>
            </a:r>
            <a:r>
              <a:rPr lang="es-ES" sz="1400" dirty="0">
                <a:latin typeface="Times New Roman" panose="02020603050405020304" pitchFamily="18" charset="0"/>
                <a:ea typeface="Calibri" panose="020F0502020204030204" pitchFamily="34" charset="0"/>
              </a:rPr>
              <a:t> la veracidad de la hipótesis planteada en la presente </a:t>
            </a:r>
            <a:r>
              <a:rPr lang="es-ES" sz="1400" dirty="0" smtClean="0">
                <a:latin typeface="Times New Roman" panose="02020603050405020304" pitchFamily="18" charset="0"/>
                <a:ea typeface="Calibri" panose="020F0502020204030204" pitchFamily="34" charset="0"/>
              </a:rPr>
              <a:t>investigación.</a:t>
            </a:r>
            <a:endParaRPr lang="es-ES" sz="1400" dirty="0"/>
          </a:p>
        </p:txBody>
      </p:sp>
      <p:sp>
        <p:nvSpPr>
          <p:cNvPr id="8" name="Rectangle 7">
            <a:extLst>
              <a:ext uri="{FF2B5EF4-FFF2-40B4-BE49-F238E27FC236}">
                <a16:creationId xmlns:a16="http://schemas.microsoft.com/office/drawing/2014/main" id="{27F00845-2704-482D-9C07-EB3D33382DDF}"/>
              </a:ext>
            </a:extLst>
          </p:cNvPr>
          <p:cNvSpPr/>
          <p:nvPr/>
        </p:nvSpPr>
        <p:spPr>
          <a:xfrm>
            <a:off x="5155096" y="2610534"/>
            <a:ext cx="6096000" cy="1169551"/>
          </a:xfrm>
          <a:prstGeom prst="rect">
            <a:avLst/>
          </a:prstGeom>
          <a:solidFill>
            <a:schemeClr val="accent2">
              <a:lumMod val="40000"/>
              <a:lumOff val="60000"/>
            </a:schemeClr>
          </a:solidFill>
          <a:ln>
            <a:solidFill>
              <a:schemeClr val="accent3">
                <a:lumMod val="75000"/>
              </a:schemeClr>
            </a:solidFill>
          </a:ln>
          <a:scene3d>
            <a:camera prst="orthographicFront"/>
            <a:lightRig rig="threePt" dir="t"/>
          </a:scene3d>
          <a:sp3d>
            <a:bevelT/>
          </a:sp3d>
        </p:spPr>
        <p:txBody>
          <a:bodyPr>
            <a:spAutoFit/>
          </a:bodyPr>
          <a:lstStyle/>
          <a:p>
            <a:pPr lvl="0" algn="just">
              <a:spcBef>
                <a:spcPts val="600"/>
              </a:spcBef>
              <a:spcAft>
                <a:spcPts val="60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Por medio de un análisis mixto se determinó las principales falencias que afectan a los elementos que intervienen en el costo de producción, el cual se centra fundamentalmente en el alto precio que se paga por la materia prima y la desactualización de la maquinaria y equipo de trabajo,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disminuyendo </a:t>
            </a:r>
            <a:r>
              <a:rPr lang="es-EC" sz="1400" dirty="0">
                <a:latin typeface="Times New Roman" panose="02020603050405020304" pitchFamily="18" charset="0"/>
                <a:ea typeface="Calibri" panose="020F0502020204030204" pitchFamily="34" charset="0"/>
                <a:cs typeface="Times New Roman" panose="02020603050405020304" pitchFamily="18" charset="0"/>
              </a:rPr>
              <a:t>a las empresas aceiteras la capacidad para competir en el mercado local.</a:t>
            </a:r>
            <a:endParaRPr lang="es-ES" sz="1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9BED3A1B-82CF-470D-91A9-0F893D0B19D4}"/>
              </a:ext>
            </a:extLst>
          </p:cNvPr>
          <p:cNvSpPr/>
          <p:nvPr/>
        </p:nvSpPr>
        <p:spPr>
          <a:xfrm>
            <a:off x="5155096" y="4308541"/>
            <a:ext cx="6096000" cy="1384995"/>
          </a:xfrm>
          <a:prstGeom prst="rect">
            <a:avLst/>
          </a:prstGeom>
          <a:solidFill>
            <a:schemeClr val="accent2">
              <a:lumMod val="40000"/>
              <a:lumOff val="60000"/>
            </a:schemeClr>
          </a:solidFill>
          <a:ln>
            <a:solidFill>
              <a:schemeClr val="accent3">
                <a:lumMod val="75000"/>
              </a:schemeClr>
            </a:solidFill>
          </a:ln>
          <a:scene3d>
            <a:camera prst="orthographicFront"/>
            <a:lightRig rig="threePt" dir="t"/>
          </a:scene3d>
          <a:sp3d>
            <a:bevelT/>
          </a:sp3d>
        </p:spPr>
        <p:txBody>
          <a:bodyPr>
            <a:spAutoFit/>
          </a:bodyPr>
          <a:lstStyle/>
          <a:p>
            <a:pPr algn="just"/>
            <a:r>
              <a:rPr lang="es-ES" sz="1400" dirty="0">
                <a:latin typeface="Times New Roman" panose="02020603050405020304" pitchFamily="18" charset="0"/>
                <a:ea typeface="Calibri" panose="020F0502020204030204" pitchFamily="34" charset="0"/>
              </a:rPr>
              <a:t>En función a los resultados antes mencionados se procedió a </a:t>
            </a:r>
            <a:r>
              <a:rPr lang="es-ES" sz="1400" dirty="0" smtClean="0">
                <a:latin typeface="Times New Roman" panose="02020603050405020304" pitchFamily="18" charset="0"/>
                <a:ea typeface="Calibri" panose="020F0502020204030204" pitchFamily="34" charset="0"/>
              </a:rPr>
              <a:t>proponer estrategias </a:t>
            </a:r>
            <a:r>
              <a:rPr lang="es-ES" sz="1400" dirty="0">
                <a:latin typeface="Times New Roman" panose="02020603050405020304" pitchFamily="18" charset="0"/>
                <a:ea typeface="Calibri" panose="020F0502020204030204" pitchFamily="34" charset="0"/>
              </a:rPr>
              <a:t>financieras orientadas a reducir los costos y gastos, optimizado la utilización de los recursos en favor de las metas y objetivos planteados por las entidades el sector aceitero, por medio de la rentabilización de los excedentes de liquidez y la reinversión el capital de trabajo en la adquisición de nueva maquinaria y equipo de trabajo tecnológico</a:t>
            </a:r>
            <a:endParaRPr lang="es-ES" sz="1400" dirty="0"/>
          </a:p>
        </p:txBody>
      </p:sp>
    </p:spTree>
    <p:extLst>
      <p:ext uri="{BB962C8B-B14F-4D97-AF65-F5344CB8AC3E}">
        <p14:creationId xmlns:p14="http://schemas.microsoft.com/office/powerpoint/2010/main" val="26669016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4">
            <a:extLst>
              <a:ext uri="{FF2B5EF4-FFF2-40B4-BE49-F238E27FC236}">
                <a16:creationId xmlns:a16="http://schemas.microsoft.com/office/drawing/2014/main" id="{47804B96-32F1-4535-9F46-8301D40909E4}"/>
              </a:ext>
            </a:extLst>
          </p:cNvPr>
          <p:cNvSpPr/>
          <p:nvPr/>
        </p:nvSpPr>
        <p:spPr>
          <a:xfrm>
            <a:off x="483150" y="1845913"/>
            <a:ext cx="3352250" cy="1166191"/>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es-ES" sz="2000" b="1" dirty="0" smtClean="0"/>
              <a:t>Recomendaciones </a:t>
            </a:r>
            <a:endParaRPr lang="es-ES" sz="2000" b="1" dirty="0"/>
          </a:p>
        </p:txBody>
      </p:sp>
      <p:sp>
        <p:nvSpPr>
          <p:cNvPr id="8" name="Arrow: Left-Right 5">
            <a:extLst>
              <a:ext uri="{FF2B5EF4-FFF2-40B4-BE49-F238E27FC236}">
                <a16:creationId xmlns:a16="http://schemas.microsoft.com/office/drawing/2014/main" id="{D4E53A48-6556-4A7E-BD16-AB0D75256F3A}"/>
              </a:ext>
            </a:extLst>
          </p:cNvPr>
          <p:cNvSpPr/>
          <p:nvPr/>
        </p:nvSpPr>
        <p:spPr>
          <a:xfrm>
            <a:off x="3950805" y="2030892"/>
            <a:ext cx="887896" cy="516835"/>
          </a:xfrm>
          <a:prstGeom prst="leftRightArrow">
            <a:avLst/>
          </a:prstGeom>
          <a:ln>
            <a:solidFill>
              <a:schemeClr val="accent2">
                <a:lumMod val="40000"/>
                <a:lumOff val="60000"/>
              </a:schemeClr>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graphicFrame>
        <p:nvGraphicFramePr>
          <p:cNvPr id="9" name="Diagrama 8"/>
          <p:cNvGraphicFramePr/>
          <p:nvPr>
            <p:extLst>
              <p:ext uri="{D42A27DB-BD31-4B8C-83A1-F6EECF244321}">
                <p14:modId xmlns:p14="http://schemas.microsoft.com/office/powerpoint/2010/main" val="3914044544"/>
              </p:ext>
            </p:extLst>
          </p:nvPr>
        </p:nvGraphicFramePr>
        <p:xfrm>
          <a:off x="4610100" y="302770"/>
          <a:ext cx="69596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96433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El reto de la gratitud. | Fácil de digeri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625601"/>
            <a:ext cx="8674100" cy="2743200"/>
          </a:xfrm>
        </p:spPr>
      </p:pic>
    </p:spTree>
    <p:extLst>
      <p:ext uri="{BB962C8B-B14F-4D97-AF65-F5344CB8AC3E}">
        <p14:creationId xmlns:p14="http://schemas.microsoft.com/office/powerpoint/2010/main" val="132816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87F11BA-F31B-4AEC-9F29-6F7B9D0972E8}"/>
              </a:ext>
            </a:extLst>
          </p:cNvPr>
          <p:cNvGraphicFramePr/>
          <p:nvPr>
            <p:extLst>
              <p:ext uri="{D42A27DB-BD31-4B8C-83A1-F6EECF244321}">
                <p14:modId xmlns:p14="http://schemas.microsoft.com/office/powerpoint/2010/main" val="1021634290"/>
              </p:ext>
            </p:extLst>
          </p:nvPr>
        </p:nvGraphicFramePr>
        <p:xfrm>
          <a:off x="1016000" y="706414"/>
          <a:ext cx="9715500" cy="4995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3C2BA462-6707-490F-9226-B525406C374F}"/>
              </a:ext>
            </a:extLst>
          </p:cNvPr>
          <p:cNvSpPr txBox="1"/>
          <p:nvPr/>
        </p:nvSpPr>
        <p:spPr>
          <a:xfrm>
            <a:off x="8403535" y="183194"/>
            <a:ext cx="3657600" cy="523220"/>
          </a:xfrm>
          <a:prstGeom prst="rect">
            <a:avLst/>
          </a:prstGeom>
          <a:noFill/>
        </p:spPr>
        <p:txBody>
          <a:bodyPr wrap="square" rtlCol="0">
            <a:spAutoFit/>
          </a:bodyPr>
          <a:lstStyle/>
          <a:p>
            <a:r>
              <a:rPr lang="es-ES" sz="2800" b="1" i="1" dirty="0"/>
              <a:t>Objetivos </a:t>
            </a:r>
            <a:r>
              <a:rPr lang="es-ES" sz="2800" b="1" i="1" dirty="0" smtClean="0"/>
              <a:t> e hipótesis.</a:t>
            </a:r>
            <a:endParaRPr lang="es-ES" sz="2800" b="1" i="1" dirty="0"/>
          </a:p>
        </p:txBody>
      </p:sp>
      <p:sp>
        <p:nvSpPr>
          <p:cNvPr id="5" name="CuadroTexto 4"/>
          <p:cNvSpPr txBox="1"/>
          <p:nvPr/>
        </p:nvSpPr>
        <p:spPr>
          <a:xfrm>
            <a:off x="1193800" y="5479533"/>
            <a:ext cx="8915400" cy="646331"/>
          </a:xfrm>
          <a:prstGeom prst="rect">
            <a:avLst/>
          </a:prstGeom>
          <a:noFill/>
        </p:spPr>
        <p:txBody>
          <a:bodyPr wrap="square" rtlCol="0">
            <a:spAutoFit/>
          </a:bodyPr>
          <a:lstStyle/>
          <a:p>
            <a:r>
              <a:rPr lang="es-EC" dirty="0" smtClean="0"/>
              <a:t>El aumento en los costos de producción incide en el descenso de la rentabilidad de las empresas extractoras dedicadas a la elaboración de aceites de palma africana.</a:t>
            </a:r>
            <a:endParaRPr lang="es-EC" dirty="0"/>
          </a:p>
        </p:txBody>
      </p:sp>
    </p:spTree>
    <p:extLst>
      <p:ext uri="{BB962C8B-B14F-4D97-AF65-F5344CB8AC3E}">
        <p14:creationId xmlns:p14="http://schemas.microsoft.com/office/powerpoint/2010/main" val="3799384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5B361C-CFAE-48F4-B2FB-5173E703DD42}"/>
              </a:ext>
            </a:extLst>
          </p:cNvPr>
          <p:cNvPicPr>
            <a:picLocks noChangeAspect="1"/>
          </p:cNvPicPr>
          <p:nvPr/>
        </p:nvPicPr>
        <p:blipFill>
          <a:blip r:embed="rId2"/>
          <a:stretch>
            <a:fillRect/>
          </a:stretch>
        </p:blipFill>
        <p:spPr>
          <a:xfrm>
            <a:off x="2332383" y="2002414"/>
            <a:ext cx="7885043" cy="4081784"/>
          </a:xfrm>
          <a:prstGeom prst="ellipse">
            <a:avLst/>
          </a:prstGeom>
          <a:ln>
            <a:noFill/>
          </a:ln>
          <a:effectLst>
            <a:softEdge rad="112500"/>
          </a:effectLst>
        </p:spPr>
      </p:pic>
      <p:sp>
        <p:nvSpPr>
          <p:cNvPr id="4" name="CuadroTexto 3"/>
          <p:cNvSpPr txBox="1"/>
          <p:nvPr/>
        </p:nvSpPr>
        <p:spPr>
          <a:xfrm>
            <a:off x="3556000" y="939800"/>
            <a:ext cx="3987800" cy="1354217"/>
          </a:xfrm>
          <a:prstGeom prst="rect">
            <a:avLst/>
          </a:prstGeom>
          <a:noFill/>
        </p:spPr>
        <p:txBody>
          <a:bodyPr wrap="square" rtlCol="0">
            <a:spAutoFit/>
          </a:bodyPr>
          <a:lstStyle/>
          <a:p>
            <a:pPr algn="ctr"/>
            <a:r>
              <a:rPr lang="es-EC" sz="3200" b="1" dirty="0" smtClean="0"/>
              <a:t>CAPÍTULO </a:t>
            </a:r>
            <a:r>
              <a:rPr lang="es-EC" sz="3200" b="1" dirty="0"/>
              <a:t>I</a:t>
            </a:r>
          </a:p>
          <a:p>
            <a:pPr algn="ctr"/>
            <a:r>
              <a:rPr lang="es-EC" sz="3200" b="1" dirty="0"/>
              <a:t>MARCO TEÓRICO </a:t>
            </a:r>
            <a:endParaRPr lang="es-ES" sz="3200" b="1" dirty="0"/>
          </a:p>
          <a:p>
            <a:endParaRPr lang="es-EC" dirty="0"/>
          </a:p>
        </p:txBody>
      </p:sp>
    </p:spTree>
    <p:extLst>
      <p:ext uri="{BB962C8B-B14F-4D97-AF65-F5344CB8AC3E}">
        <p14:creationId xmlns:p14="http://schemas.microsoft.com/office/powerpoint/2010/main" val="2237442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568700" y="160338"/>
            <a:ext cx="4711700" cy="169862"/>
          </a:xfrm>
          <a:ln>
            <a:solidFill>
              <a:schemeClr val="bg1"/>
            </a:solidFill>
          </a:ln>
        </p:spPr>
        <p:txBody>
          <a:bodyPr>
            <a:noAutofit/>
          </a:bodyPr>
          <a:lstStyle/>
          <a:p>
            <a:pPr eaLnBrk="1" fontAlgn="t" hangingPunct="1"/>
            <a:r>
              <a:rPr lang="es-EC" sz="1800" b="1"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Matriz de marco teórico</a:t>
            </a:r>
          </a:p>
        </p:txBody>
      </p:sp>
      <p:graphicFrame>
        <p:nvGraphicFramePr>
          <p:cNvPr id="2" name="Tabla 1"/>
          <p:cNvGraphicFramePr>
            <a:graphicFrameLocks noGrp="1"/>
          </p:cNvGraphicFramePr>
          <p:nvPr>
            <p:extLst>
              <p:ext uri="{D42A27DB-BD31-4B8C-83A1-F6EECF244321}">
                <p14:modId xmlns:p14="http://schemas.microsoft.com/office/powerpoint/2010/main" val="179713043"/>
              </p:ext>
            </p:extLst>
          </p:nvPr>
        </p:nvGraphicFramePr>
        <p:xfrm>
          <a:off x="266700" y="330201"/>
          <a:ext cx="11315700" cy="6385560"/>
        </p:xfrm>
        <a:graphic>
          <a:graphicData uri="http://schemas.openxmlformats.org/drawingml/2006/table">
            <a:tbl>
              <a:tblPr firstRow="1" firstCol="1" bandRow="1">
                <a:tableStyleId>{0E3FDE45-AF77-4B5C-9715-49D594BDF05E}</a:tableStyleId>
              </a:tblPr>
              <a:tblGrid>
                <a:gridCol w="1411976">
                  <a:extLst>
                    <a:ext uri="{9D8B030D-6E8A-4147-A177-3AD203B41FA5}">
                      <a16:colId xmlns:a16="http://schemas.microsoft.com/office/drawing/2014/main" val="3687288670"/>
                    </a:ext>
                  </a:extLst>
                </a:gridCol>
                <a:gridCol w="1178824">
                  <a:extLst>
                    <a:ext uri="{9D8B030D-6E8A-4147-A177-3AD203B41FA5}">
                      <a16:colId xmlns:a16="http://schemas.microsoft.com/office/drawing/2014/main" val="4033332810"/>
                    </a:ext>
                  </a:extLst>
                </a:gridCol>
                <a:gridCol w="4508500">
                  <a:extLst>
                    <a:ext uri="{9D8B030D-6E8A-4147-A177-3AD203B41FA5}">
                      <a16:colId xmlns:a16="http://schemas.microsoft.com/office/drawing/2014/main" val="1375039887"/>
                    </a:ext>
                  </a:extLst>
                </a:gridCol>
                <a:gridCol w="875384">
                  <a:extLst>
                    <a:ext uri="{9D8B030D-6E8A-4147-A177-3AD203B41FA5}">
                      <a16:colId xmlns:a16="http://schemas.microsoft.com/office/drawing/2014/main" val="1743297341"/>
                    </a:ext>
                  </a:extLst>
                </a:gridCol>
                <a:gridCol w="699607">
                  <a:extLst>
                    <a:ext uri="{9D8B030D-6E8A-4147-A177-3AD203B41FA5}">
                      <a16:colId xmlns:a16="http://schemas.microsoft.com/office/drawing/2014/main" val="2687033981"/>
                    </a:ext>
                  </a:extLst>
                </a:gridCol>
                <a:gridCol w="2641409">
                  <a:extLst>
                    <a:ext uri="{9D8B030D-6E8A-4147-A177-3AD203B41FA5}">
                      <a16:colId xmlns:a16="http://schemas.microsoft.com/office/drawing/2014/main" val="3998064072"/>
                    </a:ext>
                  </a:extLst>
                </a:gridCol>
              </a:tblGrid>
              <a:tr h="408354">
                <a:tc>
                  <a:txBody>
                    <a:bodyPr/>
                    <a:lstStyle/>
                    <a:p>
                      <a:pPr indent="180340" algn="l">
                        <a:lnSpc>
                          <a:spcPct val="150000"/>
                        </a:lnSpc>
                        <a:spcBef>
                          <a:spcPts val="600"/>
                        </a:spcBef>
                        <a:spcAft>
                          <a:spcPts val="0"/>
                        </a:spcAft>
                      </a:pPr>
                      <a:r>
                        <a:rPr lang="es-EC" sz="1000" dirty="0">
                          <a:effectLst/>
                        </a:rPr>
                        <a:t>Teoría:</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a:txBody>
                    <a:bodyPr/>
                    <a:lstStyle/>
                    <a:p>
                      <a:pPr indent="180340" algn="l">
                        <a:lnSpc>
                          <a:spcPct val="150000"/>
                        </a:lnSpc>
                        <a:spcBef>
                          <a:spcPts val="600"/>
                        </a:spcBef>
                        <a:spcAft>
                          <a:spcPts val="0"/>
                        </a:spcAft>
                      </a:pPr>
                      <a:r>
                        <a:rPr lang="es-EC" sz="1000" dirty="0">
                          <a:effectLst/>
                        </a:rPr>
                        <a:t>Teoría Financiera</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a:txBody>
                    <a:bodyPr/>
                    <a:lstStyle/>
                    <a:p>
                      <a:pPr indent="180340" algn="l">
                        <a:lnSpc>
                          <a:spcPct val="150000"/>
                        </a:lnSpc>
                        <a:spcBef>
                          <a:spcPts val="600"/>
                        </a:spcBef>
                        <a:spcAft>
                          <a:spcPts val="0"/>
                        </a:spcAft>
                      </a:pPr>
                      <a:r>
                        <a:rPr lang="es-EC" sz="1000" dirty="0">
                          <a:effectLst/>
                        </a:rPr>
                        <a:t>Bases Teóricas de Estrategias </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a:txBody>
                    <a:bodyPr/>
                    <a:lstStyle/>
                    <a:p>
                      <a:pPr indent="180340" algn="l">
                        <a:lnSpc>
                          <a:spcPct val="150000"/>
                        </a:lnSpc>
                        <a:spcBef>
                          <a:spcPts val="600"/>
                        </a:spcBef>
                        <a:spcAft>
                          <a:spcPts val="0"/>
                        </a:spcAft>
                      </a:pPr>
                      <a:r>
                        <a:rPr lang="es-EC" sz="1000" dirty="0">
                          <a:effectLst/>
                        </a:rPr>
                        <a:t>Tema:</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gridSpan="2">
                  <a:txBody>
                    <a:bodyPr/>
                    <a:lstStyle/>
                    <a:p>
                      <a:pPr indent="180340" algn="l">
                        <a:lnSpc>
                          <a:spcPct val="150000"/>
                        </a:lnSpc>
                        <a:spcBef>
                          <a:spcPts val="600"/>
                        </a:spcBef>
                        <a:spcAft>
                          <a:spcPts val="0"/>
                        </a:spcAft>
                      </a:pPr>
                      <a:r>
                        <a:rPr lang="es-EC" sz="1000" dirty="0">
                          <a:effectLst/>
                        </a:rPr>
                        <a:t>Estrategias Financieras para las  </a:t>
                      </a:r>
                      <a:r>
                        <a:rPr lang="es-EC" sz="1000" dirty="0" smtClean="0">
                          <a:effectLst/>
                        </a:rPr>
                        <a:t>empresas agroindustrias Caso </a:t>
                      </a:r>
                      <a:r>
                        <a:rPr lang="es-EC" sz="1000" dirty="0">
                          <a:effectLst/>
                        </a:rPr>
                        <a:t>Antioquia Colombia.</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hMerge="1">
                  <a:txBody>
                    <a:bodyPr/>
                    <a:lstStyle/>
                    <a:p>
                      <a:pPr indent="180340" algn="l">
                        <a:lnSpc>
                          <a:spcPct val="150000"/>
                        </a:lnSpc>
                        <a:spcBef>
                          <a:spcPts val="600"/>
                        </a:spcBef>
                        <a:spcAft>
                          <a:spcPts val="0"/>
                        </a:spcAft>
                      </a:pP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extLst>
                  <a:ext uri="{0D108BD9-81ED-4DB2-BD59-A6C34878D82A}">
                    <a16:rowId xmlns:a16="http://schemas.microsoft.com/office/drawing/2014/main" val="1657632277"/>
                  </a:ext>
                </a:extLst>
              </a:tr>
              <a:tr h="408354">
                <a:tc>
                  <a:txBody>
                    <a:bodyPr/>
                    <a:lstStyle/>
                    <a:p>
                      <a:pPr indent="180340" algn="l">
                        <a:lnSpc>
                          <a:spcPct val="150000"/>
                        </a:lnSpc>
                        <a:spcBef>
                          <a:spcPts val="600"/>
                        </a:spcBef>
                        <a:spcAft>
                          <a:spcPts val="0"/>
                        </a:spcAft>
                      </a:pPr>
                      <a:r>
                        <a:rPr lang="es-EC" sz="1000">
                          <a:effectLst/>
                        </a:rPr>
                        <a:t>Autor:</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a:txBody>
                    <a:bodyPr/>
                    <a:lstStyle/>
                    <a:p>
                      <a:pPr indent="180340" algn="l">
                        <a:lnSpc>
                          <a:spcPct val="150000"/>
                        </a:lnSpc>
                        <a:spcBef>
                          <a:spcPts val="600"/>
                        </a:spcBef>
                        <a:spcAft>
                          <a:spcPts val="0"/>
                        </a:spcAft>
                      </a:pPr>
                      <a:r>
                        <a:rPr lang="es-EC" sz="1000">
                          <a:effectLst/>
                        </a:rPr>
                        <a:t>González, S. &amp; Mascareñas, J.</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rowSpan="5">
                  <a:txBody>
                    <a:bodyPr/>
                    <a:lstStyle/>
                    <a:p>
                      <a:pPr indent="180340" algn="just">
                        <a:lnSpc>
                          <a:spcPct val="150000"/>
                        </a:lnSpc>
                        <a:spcBef>
                          <a:spcPts val="600"/>
                        </a:spcBef>
                        <a:spcAft>
                          <a:spcPts val="0"/>
                        </a:spcAft>
                      </a:pPr>
                      <a:r>
                        <a:rPr lang="es-EC" sz="1000" dirty="0">
                          <a:effectLst/>
                        </a:rPr>
                        <a:t>Paradigma Militar 2500 A.C</a:t>
                      </a:r>
                      <a:r>
                        <a:rPr lang="es-EC" sz="1000" dirty="0" smtClean="0">
                          <a:effectLst/>
                        </a:rPr>
                        <a:t>.</a:t>
                      </a:r>
                    </a:p>
                    <a:p>
                      <a:pPr indent="180340" algn="just">
                        <a:lnSpc>
                          <a:spcPct val="150000"/>
                        </a:lnSpc>
                        <a:spcBef>
                          <a:spcPts val="600"/>
                        </a:spcBef>
                        <a:spcAft>
                          <a:spcPts val="0"/>
                        </a:spcAft>
                      </a:pPr>
                      <a:r>
                        <a:rPr lang="es-EC" sz="1000" dirty="0" smtClean="0">
                          <a:effectLst/>
                        </a:rPr>
                        <a:t>Paradigma Matemático</a:t>
                      </a:r>
                    </a:p>
                    <a:p>
                      <a:pPr indent="180340" algn="just">
                        <a:lnSpc>
                          <a:spcPct val="150000"/>
                        </a:lnSpc>
                        <a:spcBef>
                          <a:spcPts val="600"/>
                        </a:spcBef>
                        <a:spcAft>
                          <a:spcPts val="0"/>
                        </a:spcAft>
                      </a:pPr>
                      <a:r>
                        <a:rPr lang="es-EC" sz="1000" dirty="0" smtClean="0">
                          <a:effectLst/>
                        </a:rPr>
                        <a:t>(1944 – 1954)</a:t>
                      </a:r>
                    </a:p>
                    <a:p>
                      <a:pPr indent="180340" algn="just">
                        <a:lnSpc>
                          <a:spcPct val="150000"/>
                        </a:lnSpc>
                        <a:spcBef>
                          <a:spcPts val="600"/>
                        </a:spcBef>
                        <a:spcAft>
                          <a:spcPts val="0"/>
                        </a:spcAft>
                      </a:pPr>
                      <a:r>
                        <a:rPr lang="es-EC" sz="1000" dirty="0" smtClean="0">
                          <a:effectLst/>
                        </a:rPr>
                        <a:t>Paradigma Económico</a:t>
                      </a:r>
                    </a:p>
                    <a:p>
                      <a:pPr indent="180340" algn="just">
                        <a:lnSpc>
                          <a:spcPct val="150000"/>
                        </a:lnSpc>
                        <a:spcBef>
                          <a:spcPts val="600"/>
                        </a:spcBef>
                        <a:spcAft>
                          <a:spcPts val="0"/>
                        </a:spcAft>
                      </a:pPr>
                      <a:r>
                        <a:rPr lang="es-EC" sz="1000" dirty="0" smtClean="0">
                          <a:effectLst/>
                        </a:rPr>
                        <a:t>(1954 – 1994)</a:t>
                      </a:r>
                    </a:p>
                    <a:p>
                      <a:pPr indent="180340" algn="just">
                        <a:lnSpc>
                          <a:spcPct val="150000"/>
                        </a:lnSpc>
                        <a:spcBef>
                          <a:spcPts val="600"/>
                        </a:spcBef>
                        <a:spcAft>
                          <a:spcPts val="0"/>
                        </a:spcAft>
                      </a:pPr>
                      <a:r>
                        <a:rPr lang="es-EC" sz="1000" dirty="0" smtClean="0">
                          <a:effectLst/>
                        </a:rPr>
                        <a:t>Paradigma </a:t>
                      </a:r>
                      <a:r>
                        <a:rPr lang="es-ES" sz="1000" dirty="0" smtClean="0">
                          <a:effectLst/>
                        </a:rPr>
                        <a:t>emergente (1994 – 2016)</a:t>
                      </a:r>
                      <a:endParaRPr lang="es-EC" sz="1000" dirty="0" smtClean="0">
                        <a:effectLst/>
                      </a:endParaRPr>
                    </a:p>
                    <a:p>
                      <a:pPr indent="180340" algn="just">
                        <a:lnSpc>
                          <a:spcPct val="150000"/>
                        </a:lnSpc>
                        <a:spcBef>
                          <a:spcPts val="600"/>
                        </a:spcBef>
                        <a:spcAft>
                          <a:spcPts val="0"/>
                        </a:spcAft>
                      </a:pPr>
                      <a:r>
                        <a:rPr lang="es-ES" sz="1000" dirty="0" smtClean="0">
                          <a:effectLst/>
                        </a:rPr>
                        <a:t> </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rowSpan="2">
                  <a:txBody>
                    <a:bodyPr/>
                    <a:lstStyle/>
                    <a:p>
                      <a:pPr indent="180340" algn="l">
                        <a:lnSpc>
                          <a:spcPct val="150000"/>
                        </a:lnSpc>
                        <a:spcBef>
                          <a:spcPts val="600"/>
                        </a:spcBef>
                        <a:spcAft>
                          <a:spcPts val="0"/>
                        </a:spcAft>
                      </a:pPr>
                      <a:r>
                        <a:rPr lang="es-EC" sz="1000" dirty="0">
                          <a:effectLst/>
                        </a:rPr>
                        <a:t>Autor:</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rowSpan="2" gridSpan="2">
                  <a:txBody>
                    <a:bodyPr/>
                    <a:lstStyle/>
                    <a:p>
                      <a:pPr indent="180340" algn="l">
                        <a:lnSpc>
                          <a:spcPct val="150000"/>
                        </a:lnSpc>
                        <a:spcBef>
                          <a:spcPts val="600"/>
                        </a:spcBef>
                        <a:spcAft>
                          <a:spcPts val="0"/>
                        </a:spcAft>
                      </a:pPr>
                      <a:r>
                        <a:rPr lang="es-EC" sz="1000">
                          <a:effectLst/>
                        </a:rPr>
                        <a:t>Álvarez M.; Cárdenas A.</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rowSpan="2" hMerge="1">
                  <a:txBody>
                    <a:bodyPr/>
                    <a:lstStyle/>
                    <a:p>
                      <a:pPr indent="180340" algn="l">
                        <a:lnSpc>
                          <a:spcPct val="150000"/>
                        </a:lnSpc>
                        <a:spcBef>
                          <a:spcPts val="600"/>
                        </a:spcBef>
                        <a:spcAft>
                          <a:spcPts val="0"/>
                        </a:spcAft>
                      </a:pP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extLst>
                  <a:ext uri="{0D108BD9-81ED-4DB2-BD59-A6C34878D82A}">
                    <a16:rowId xmlns:a16="http://schemas.microsoft.com/office/drawing/2014/main" val="2143103585"/>
                  </a:ext>
                </a:extLst>
              </a:tr>
              <a:tr h="0">
                <a:tc rowSpan="3">
                  <a:txBody>
                    <a:bodyPr/>
                    <a:lstStyle/>
                    <a:p>
                      <a:pPr indent="180340" algn="l">
                        <a:lnSpc>
                          <a:spcPct val="150000"/>
                        </a:lnSpc>
                        <a:spcBef>
                          <a:spcPts val="600"/>
                        </a:spcBef>
                        <a:spcAft>
                          <a:spcPts val="0"/>
                        </a:spcAft>
                      </a:pPr>
                      <a:r>
                        <a:rPr lang="es-EC" sz="1000" dirty="0">
                          <a:effectLst/>
                        </a:rPr>
                        <a:t>Editorial;</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rowSpan="3">
                  <a:txBody>
                    <a:bodyPr/>
                    <a:lstStyle/>
                    <a:p>
                      <a:pPr indent="180340" algn="l">
                        <a:lnSpc>
                          <a:spcPct val="150000"/>
                        </a:lnSpc>
                        <a:spcBef>
                          <a:spcPts val="600"/>
                        </a:spcBef>
                        <a:spcAft>
                          <a:spcPts val="0"/>
                        </a:spcAft>
                      </a:pPr>
                      <a:r>
                        <a:rPr lang="es-EC" sz="1000" dirty="0">
                          <a:effectLst/>
                        </a:rPr>
                        <a:t>Universidad de Madrid</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vMerge="1">
                  <a:txBody>
                    <a:bodyPr/>
                    <a:lstStyle/>
                    <a:p>
                      <a:endParaRPr lang="es-EC"/>
                    </a:p>
                  </a:txBody>
                  <a:tcPr/>
                </a:tc>
                <a:tc vMerge="1">
                  <a:txBody>
                    <a:bodyPr/>
                    <a:lstStyle/>
                    <a:p>
                      <a:endParaRPr lang="es-EC"/>
                    </a:p>
                  </a:txBody>
                  <a:tcPr/>
                </a:tc>
                <a:tc gridSpan="2" vMerge="1">
                  <a:txBody>
                    <a:bodyPr/>
                    <a:lstStyle/>
                    <a:p>
                      <a:endParaRPr lang="es-EC"/>
                    </a:p>
                  </a:txBody>
                  <a:tcPr/>
                </a:tc>
                <a:tc hMerge="1" vMerge="1">
                  <a:txBody>
                    <a:bodyPr/>
                    <a:lstStyle/>
                    <a:p>
                      <a:endParaRPr lang="es-EC"/>
                    </a:p>
                  </a:txBody>
                  <a:tcPr/>
                </a:tc>
                <a:extLst>
                  <a:ext uri="{0D108BD9-81ED-4DB2-BD59-A6C34878D82A}">
                    <a16:rowId xmlns:a16="http://schemas.microsoft.com/office/drawing/2014/main" val="3273966355"/>
                  </a:ext>
                </a:extLst>
              </a:tr>
              <a:tr h="191369">
                <a:tc vMerge="1">
                  <a:txBody>
                    <a:bodyPr/>
                    <a:lstStyle/>
                    <a:p>
                      <a:pPr indent="180340" algn="l">
                        <a:lnSpc>
                          <a:spcPct val="150000"/>
                        </a:lnSpc>
                        <a:spcBef>
                          <a:spcPts val="600"/>
                        </a:spcBef>
                        <a:spcAft>
                          <a:spcPts val="0"/>
                        </a:spcAft>
                      </a:pP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vMerge="1">
                  <a:txBody>
                    <a:bodyPr/>
                    <a:lstStyle/>
                    <a:p>
                      <a:pPr indent="180340" algn="l">
                        <a:lnSpc>
                          <a:spcPct val="150000"/>
                        </a:lnSpc>
                        <a:spcBef>
                          <a:spcPts val="600"/>
                        </a:spcBef>
                        <a:spcAft>
                          <a:spcPts val="0"/>
                        </a:spcAft>
                      </a:pP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vMerge="1">
                  <a:txBody>
                    <a:bodyPr/>
                    <a:lstStyle/>
                    <a:p>
                      <a:endParaRPr lang="es-EC"/>
                    </a:p>
                  </a:txBody>
                  <a:tcPr/>
                </a:tc>
                <a:tc>
                  <a:txBody>
                    <a:bodyPr/>
                    <a:lstStyle/>
                    <a:p>
                      <a:pPr indent="180340" algn="l">
                        <a:lnSpc>
                          <a:spcPct val="150000"/>
                        </a:lnSpc>
                        <a:spcBef>
                          <a:spcPts val="600"/>
                        </a:spcBef>
                        <a:spcAft>
                          <a:spcPts val="0"/>
                        </a:spcAft>
                      </a:pPr>
                      <a:r>
                        <a:rPr lang="es-EC" sz="1000" dirty="0">
                          <a:effectLst/>
                        </a:rPr>
                        <a:t>Año:</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gridSpan="2">
                  <a:txBody>
                    <a:bodyPr/>
                    <a:lstStyle/>
                    <a:p>
                      <a:pPr indent="180340" algn="l">
                        <a:lnSpc>
                          <a:spcPct val="150000"/>
                        </a:lnSpc>
                        <a:spcBef>
                          <a:spcPts val="600"/>
                        </a:spcBef>
                        <a:spcAft>
                          <a:spcPts val="0"/>
                        </a:spcAft>
                      </a:pPr>
                      <a:r>
                        <a:rPr lang="es-EC" sz="1000" dirty="0">
                          <a:effectLst/>
                        </a:rPr>
                        <a:t>2013</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hMerge="1">
                  <a:txBody>
                    <a:bodyPr/>
                    <a:lstStyle/>
                    <a:p>
                      <a:pPr indent="180340" algn="l">
                        <a:lnSpc>
                          <a:spcPct val="150000"/>
                        </a:lnSpc>
                        <a:spcBef>
                          <a:spcPts val="600"/>
                        </a:spcBef>
                        <a:spcAft>
                          <a:spcPts val="0"/>
                        </a:spcAft>
                      </a:pP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extLst>
                  <a:ext uri="{0D108BD9-81ED-4DB2-BD59-A6C34878D82A}">
                    <a16:rowId xmlns:a16="http://schemas.microsoft.com/office/drawing/2014/main" val="3804610347"/>
                  </a:ext>
                </a:extLst>
              </a:tr>
              <a:tr h="192875">
                <a:tc vMerge="1">
                  <a:txBody>
                    <a:bodyPr/>
                    <a:lstStyle/>
                    <a:p>
                      <a:endParaRPr lang="es-EC"/>
                    </a:p>
                  </a:txBody>
                  <a:tcPr/>
                </a:tc>
                <a:tc vMerge="1">
                  <a:txBody>
                    <a:bodyPr/>
                    <a:lstStyle/>
                    <a:p>
                      <a:endParaRPr lang="es-EC"/>
                    </a:p>
                  </a:txBody>
                  <a:tcPr/>
                </a:tc>
                <a:tc vMerge="1">
                  <a:txBody>
                    <a:bodyPr/>
                    <a:lstStyle/>
                    <a:p>
                      <a:endParaRPr lang="es-EC"/>
                    </a:p>
                  </a:txBody>
                  <a:tcPr/>
                </a:tc>
                <a:tc rowSpan="2">
                  <a:txBody>
                    <a:bodyPr/>
                    <a:lstStyle/>
                    <a:p>
                      <a:pPr indent="180340" algn="l">
                        <a:lnSpc>
                          <a:spcPct val="150000"/>
                        </a:lnSpc>
                        <a:spcBef>
                          <a:spcPts val="600"/>
                        </a:spcBef>
                        <a:spcAft>
                          <a:spcPts val="0"/>
                        </a:spcAft>
                      </a:pPr>
                      <a:r>
                        <a:rPr lang="es-EC" sz="1000" dirty="0">
                          <a:effectLst/>
                        </a:rPr>
                        <a:t>Revista:</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rowSpan="2" gridSpan="2">
                  <a:txBody>
                    <a:bodyPr/>
                    <a:lstStyle/>
                    <a:p>
                      <a:pPr indent="180340" algn="l">
                        <a:lnSpc>
                          <a:spcPct val="150000"/>
                        </a:lnSpc>
                        <a:spcBef>
                          <a:spcPts val="600"/>
                        </a:spcBef>
                        <a:spcAft>
                          <a:spcPts val="0"/>
                        </a:spcAft>
                      </a:pPr>
                      <a:r>
                        <a:rPr lang="es-EC" sz="1000" dirty="0">
                          <a:effectLst/>
                        </a:rPr>
                        <a:t>Finanzas Empresariales</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rowSpan="2" hMerge="1">
                  <a:txBody>
                    <a:bodyPr/>
                    <a:lstStyle/>
                    <a:p>
                      <a:endParaRPr lang="es-EC"/>
                    </a:p>
                  </a:txBody>
                  <a:tcPr/>
                </a:tc>
                <a:extLst>
                  <a:ext uri="{0D108BD9-81ED-4DB2-BD59-A6C34878D82A}">
                    <a16:rowId xmlns:a16="http://schemas.microsoft.com/office/drawing/2014/main" val="957920786"/>
                  </a:ext>
                </a:extLst>
              </a:tr>
              <a:tr h="1110540">
                <a:tc>
                  <a:txBody>
                    <a:bodyPr/>
                    <a:lstStyle/>
                    <a:p>
                      <a:pPr indent="180340" algn="l">
                        <a:lnSpc>
                          <a:spcPct val="150000"/>
                        </a:lnSpc>
                        <a:spcBef>
                          <a:spcPts val="600"/>
                        </a:spcBef>
                        <a:spcAft>
                          <a:spcPts val="0"/>
                        </a:spcAft>
                      </a:pPr>
                      <a:r>
                        <a:rPr lang="es-EC" sz="1000" dirty="0">
                          <a:effectLst/>
                        </a:rPr>
                        <a:t>Año</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a:txBody>
                    <a:bodyPr/>
                    <a:lstStyle/>
                    <a:p>
                      <a:pPr indent="180340" algn="l">
                        <a:lnSpc>
                          <a:spcPct val="150000"/>
                        </a:lnSpc>
                        <a:spcBef>
                          <a:spcPts val="600"/>
                        </a:spcBef>
                        <a:spcAft>
                          <a:spcPts val="0"/>
                        </a:spcAft>
                      </a:pPr>
                      <a:r>
                        <a:rPr lang="es-EC" sz="1000" dirty="0">
                          <a:effectLst/>
                        </a:rPr>
                        <a:t>1999</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vMerge="1">
                  <a:txBody>
                    <a:bodyPr/>
                    <a:lstStyle/>
                    <a:p>
                      <a:endParaRPr lang="es-EC"/>
                    </a:p>
                  </a:txBody>
                  <a:tcPr/>
                </a:tc>
                <a:tc vMerge="1">
                  <a:txBody>
                    <a:bodyPr/>
                    <a:lstStyle/>
                    <a:p>
                      <a:pPr indent="180340" algn="l">
                        <a:lnSpc>
                          <a:spcPct val="150000"/>
                        </a:lnSpc>
                        <a:spcBef>
                          <a:spcPts val="600"/>
                        </a:spcBef>
                        <a:spcAft>
                          <a:spcPts val="0"/>
                        </a:spcAft>
                      </a:pP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gridSpan="2" vMerge="1">
                  <a:txBody>
                    <a:bodyPr/>
                    <a:lstStyle/>
                    <a:p>
                      <a:pPr indent="180340" algn="l">
                        <a:lnSpc>
                          <a:spcPct val="150000"/>
                        </a:lnSpc>
                        <a:spcBef>
                          <a:spcPts val="600"/>
                        </a:spcBef>
                        <a:spcAft>
                          <a:spcPts val="0"/>
                        </a:spcAft>
                      </a:pP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hMerge="1" vMerge="1">
                  <a:txBody>
                    <a:bodyPr/>
                    <a:lstStyle/>
                    <a:p>
                      <a:pPr indent="180340" algn="l">
                        <a:lnSpc>
                          <a:spcPct val="150000"/>
                        </a:lnSpc>
                        <a:spcBef>
                          <a:spcPts val="600"/>
                        </a:spcBef>
                        <a:spcAft>
                          <a:spcPts val="0"/>
                        </a:spcAft>
                      </a:pP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extLst>
                  <a:ext uri="{0D108BD9-81ED-4DB2-BD59-A6C34878D82A}">
                    <a16:rowId xmlns:a16="http://schemas.microsoft.com/office/drawing/2014/main" val="1874267044"/>
                  </a:ext>
                </a:extLst>
              </a:tr>
              <a:tr h="191369">
                <a:tc rowSpan="2" gridSpan="2">
                  <a:txBody>
                    <a:bodyPr/>
                    <a:lstStyle/>
                    <a:p>
                      <a:pPr indent="180340" algn="just">
                        <a:lnSpc>
                          <a:spcPct val="150000"/>
                        </a:lnSpc>
                        <a:spcBef>
                          <a:spcPts val="600"/>
                        </a:spcBef>
                        <a:spcAft>
                          <a:spcPts val="0"/>
                        </a:spcAft>
                      </a:pPr>
                      <a:r>
                        <a:rPr lang="es-EC" sz="1000" b="0" dirty="0">
                          <a:effectLst/>
                        </a:rPr>
                        <a:t>La teoría financiera trata de estudiar la racionalidad del comportamiento de un agente económico, ante la decisión de asignar recursos en el tiempo buscando el equilibrio.                                                                La teoría financiera busca conjugar  rentabilidad y riesgo financiero haciendo explicita referencia a los mercados financieros.</a:t>
                      </a:r>
                      <a:endParaRPr lang="es-EC" sz="1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tc>
                <a:tc rowSpan="2" hMerge="1">
                  <a:txBody>
                    <a:bodyPr/>
                    <a:lstStyle/>
                    <a:p>
                      <a:endParaRPr lang="es-EC"/>
                    </a:p>
                  </a:txBody>
                  <a:tcPr/>
                </a:tc>
                <a:tc rowSpan="2">
                  <a:txBody>
                    <a:bodyPr/>
                    <a:lstStyle/>
                    <a:p>
                      <a:pPr indent="180340" algn="just">
                        <a:lnSpc>
                          <a:spcPct val="150000"/>
                        </a:lnSpc>
                        <a:spcBef>
                          <a:spcPts val="600"/>
                        </a:spcBef>
                        <a:spcAft>
                          <a:spcPts val="0"/>
                        </a:spcAft>
                      </a:pPr>
                      <a:r>
                        <a:rPr lang="es-EC" sz="1000" dirty="0">
                          <a:effectLst/>
                        </a:rPr>
                        <a:t>Según el autor (Chandler, 1962) "…estrategia es determinar los objetivos y las metas fundamentales a largo plazo, adoptar políticas correspondientes y asegurar los recursos necesarios para llegar a esas metas".</a:t>
                      </a:r>
                    </a:p>
                    <a:p>
                      <a:pPr indent="180340" algn="just">
                        <a:lnSpc>
                          <a:spcPct val="150000"/>
                        </a:lnSpc>
                        <a:spcBef>
                          <a:spcPts val="600"/>
                        </a:spcBef>
                        <a:spcAft>
                          <a:spcPts val="0"/>
                        </a:spcAft>
                      </a:pPr>
                      <a:r>
                        <a:rPr lang="es-EC" sz="1000" dirty="0">
                          <a:effectLst/>
                        </a:rPr>
                        <a:t>(Menguzzato, 1995)"…explícita los objetivos generales de la empresa y los cursos de acción fundamentales, de acuerdo con los medios actuales y potenciales de la empresa, a fin de lograr la inserción de ésta en el medio socio económico".</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b"/>
                </a:tc>
                <a:tc>
                  <a:txBody>
                    <a:bodyPr/>
                    <a:lstStyle/>
                    <a:p>
                      <a:pPr indent="180340" algn="l">
                        <a:lnSpc>
                          <a:spcPct val="150000"/>
                        </a:lnSpc>
                        <a:spcBef>
                          <a:spcPts val="600"/>
                        </a:spcBef>
                        <a:spcAft>
                          <a:spcPts val="0"/>
                        </a:spcAft>
                      </a:pPr>
                      <a:r>
                        <a:rPr lang="es-EC" sz="1000" dirty="0">
                          <a:effectLst/>
                        </a:rPr>
                        <a:t> </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gridSpan="2">
                  <a:txBody>
                    <a:bodyPr/>
                    <a:lstStyle/>
                    <a:p>
                      <a:pPr indent="180340" algn="l">
                        <a:lnSpc>
                          <a:spcPct val="150000"/>
                        </a:lnSpc>
                        <a:spcBef>
                          <a:spcPts val="600"/>
                        </a:spcBef>
                        <a:spcAft>
                          <a:spcPts val="0"/>
                        </a:spcAft>
                      </a:pPr>
                      <a:r>
                        <a:rPr lang="es-EC" sz="1000">
                          <a:effectLst/>
                        </a:rPr>
                        <a:t> </a:t>
                      </a:r>
                      <a:endParaRPr lang="es-EC"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hMerge="1">
                  <a:txBody>
                    <a:bodyPr/>
                    <a:lstStyle/>
                    <a:p>
                      <a:pPr indent="180340" algn="l">
                        <a:lnSpc>
                          <a:spcPct val="150000"/>
                        </a:lnSpc>
                        <a:spcBef>
                          <a:spcPts val="600"/>
                        </a:spcBef>
                        <a:spcAft>
                          <a:spcPts val="0"/>
                        </a:spcAft>
                      </a:pP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extLst>
                  <a:ext uri="{0D108BD9-81ED-4DB2-BD59-A6C34878D82A}">
                    <a16:rowId xmlns:a16="http://schemas.microsoft.com/office/drawing/2014/main" val="3298040931"/>
                  </a:ext>
                </a:extLst>
              </a:tr>
              <a:tr h="1301908">
                <a:tc gridSpan="2" vMerge="1">
                  <a:txBody>
                    <a:bodyPr/>
                    <a:lstStyle/>
                    <a:p>
                      <a:endParaRPr lang="es-EC"/>
                    </a:p>
                  </a:txBody>
                  <a:tcPr/>
                </a:tc>
                <a:tc hMerge="1" vMerge="1">
                  <a:txBody>
                    <a:bodyPr/>
                    <a:lstStyle/>
                    <a:p>
                      <a:endParaRPr lang="es-EC"/>
                    </a:p>
                  </a:txBody>
                  <a:tcPr/>
                </a:tc>
                <a:tc vMerge="1">
                  <a:txBody>
                    <a:bodyPr/>
                    <a:lstStyle/>
                    <a:p>
                      <a:endParaRPr lang="es-EC"/>
                    </a:p>
                  </a:txBody>
                  <a:tcPr/>
                </a:tc>
                <a:tc gridSpan="3">
                  <a:txBody>
                    <a:bodyPr/>
                    <a:lstStyle/>
                    <a:p>
                      <a:pPr indent="180340" algn="just">
                        <a:lnSpc>
                          <a:spcPct val="150000"/>
                        </a:lnSpc>
                        <a:spcBef>
                          <a:spcPts val="600"/>
                        </a:spcBef>
                        <a:spcAft>
                          <a:spcPts val="0"/>
                        </a:spcAft>
                      </a:pPr>
                      <a:r>
                        <a:rPr lang="es-EC" sz="1000" dirty="0">
                          <a:effectLst/>
                        </a:rPr>
                        <a:t>Según el autor Según Van (2007) las estrategias financieras comprenden tres elementos fundamentales que las organizaciones deben considerar al momento de tomar alguna decisión, como los indicadores a corto plazo, el proceso de inversión, y los tipos de estrategias, cada una de ellas deben estar relacionadas con los objetivos principales de la organización.</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463736153"/>
                  </a:ext>
                </a:extLst>
              </a:tr>
              <a:tr h="191369">
                <a:tc gridSpan="2">
                  <a:txBody>
                    <a:bodyPr/>
                    <a:lstStyle/>
                    <a:p>
                      <a:pPr indent="180340" algn="l">
                        <a:lnSpc>
                          <a:spcPct val="150000"/>
                        </a:lnSpc>
                        <a:spcBef>
                          <a:spcPts val="600"/>
                        </a:spcBef>
                        <a:spcAft>
                          <a:spcPts val="0"/>
                        </a:spcAft>
                      </a:pPr>
                      <a:r>
                        <a:rPr lang="es-EC" sz="1000" b="0" dirty="0">
                          <a:effectLst/>
                        </a:rPr>
                        <a:t>Indicadores Financieros</a:t>
                      </a:r>
                      <a:endParaRPr lang="es-EC" sz="1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hMerge="1">
                  <a:txBody>
                    <a:bodyPr/>
                    <a:lstStyle/>
                    <a:p>
                      <a:endParaRPr lang="es-EC"/>
                    </a:p>
                  </a:txBody>
                  <a:tcPr/>
                </a:tc>
                <a:tc>
                  <a:txBody>
                    <a:bodyPr/>
                    <a:lstStyle/>
                    <a:p>
                      <a:pPr indent="180340" algn="just">
                        <a:lnSpc>
                          <a:spcPct val="150000"/>
                        </a:lnSpc>
                        <a:spcBef>
                          <a:spcPts val="600"/>
                        </a:spcBef>
                        <a:spcAft>
                          <a:spcPts val="0"/>
                        </a:spcAft>
                      </a:pPr>
                      <a:r>
                        <a:rPr lang="es-EC" sz="1000" dirty="0">
                          <a:effectLst/>
                        </a:rPr>
                        <a:t> </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gridSpan="3">
                  <a:txBody>
                    <a:bodyPr/>
                    <a:lstStyle/>
                    <a:p>
                      <a:pPr indent="180340" algn="ctr">
                        <a:lnSpc>
                          <a:spcPct val="150000"/>
                        </a:lnSpc>
                        <a:spcBef>
                          <a:spcPts val="600"/>
                        </a:spcBef>
                        <a:spcAft>
                          <a:spcPts val="0"/>
                        </a:spcAft>
                      </a:pPr>
                      <a:r>
                        <a:rPr lang="es-EC" sz="1000" dirty="0">
                          <a:effectLst/>
                        </a:rPr>
                        <a:t>Variable</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993841884"/>
                  </a:ext>
                </a:extLst>
              </a:tr>
              <a:tr h="480682">
                <a:tc rowSpan="4" gridSpan="2">
                  <a:txBody>
                    <a:bodyPr/>
                    <a:lstStyle/>
                    <a:p>
                      <a:pPr indent="180340" algn="just">
                        <a:lnSpc>
                          <a:spcPct val="150000"/>
                        </a:lnSpc>
                        <a:spcBef>
                          <a:spcPts val="600"/>
                        </a:spcBef>
                        <a:spcAft>
                          <a:spcPts val="0"/>
                        </a:spcAft>
                      </a:pPr>
                      <a:r>
                        <a:rPr lang="es-EC" sz="1000" b="0" dirty="0" smtClean="0">
                          <a:effectLst/>
                        </a:rPr>
                        <a:t>Los </a:t>
                      </a:r>
                      <a:r>
                        <a:rPr lang="es-EC" sz="1000" b="0" dirty="0">
                          <a:effectLst/>
                        </a:rPr>
                        <a:t>indicadores Financieros son una herramienta clave para la evaluación financiera de una empresa y para aproximar el valor de las mismas.</a:t>
                      </a:r>
                      <a:endParaRPr lang="es-EC" sz="10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rowSpan="4" hMerge="1">
                  <a:txBody>
                    <a:bodyPr/>
                    <a:lstStyle/>
                    <a:p>
                      <a:endParaRPr lang="es-EC"/>
                    </a:p>
                  </a:txBody>
                  <a:tcPr/>
                </a:tc>
                <a:tc rowSpan="2">
                  <a:txBody>
                    <a:bodyPr/>
                    <a:lstStyle/>
                    <a:p>
                      <a:pPr indent="180340" algn="l">
                        <a:lnSpc>
                          <a:spcPct val="150000"/>
                        </a:lnSpc>
                        <a:spcBef>
                          <a:spcPts val="600"/>
                        </a:spcBef>
                        <a:spcAft>
                          <a:spcPts val="0"/>
                        </a:spcAft>
                      </a:pPr>
                      <a:r>
                        <a:rPr lang="es-EC" sz="1000" dirty="0">
                          <a:effectLst/>
                        </a:rPr>
                        <a:t>Estrategias </a:t>
                      </a:r>
                      <a:r>
                        <a:rPr lang="es-EC" sz="1000" dirty="0" smtClean="0">
                          <a:effectLst/>
                        </a:rPr>
                        <a:t>Financieras  </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gridSpan="3">
                  <a:txBody>
                    <a:bodyPr/>
                    <a:lstStyle/>
                    <a:p>
                      <a:pPr indent="180340" algn="l">
                        <a:lnSpc>
                          <a:spcPct val="150000"/>
                        </a:lnSpc>
                        <a:spcBef>
                          <a:spcPts val="600"/>
                        </a:spcBef>
                        <a:spcAft>
                          <a:spcPts val="0"/>
                        </a:spcAft>
                      </a:pPr>
                      <a:r>
                        <a:rPr lang="es-EC" sz="1000" dirty="0">
                          <a:effectLst/>
                        </a:rPr>
                        <a:t> Capital de Trabajo</a:t>
                      </a:r>
                    </a:p>
                    <a:p>
                      <a:pPr indent="180340" algn="l">
                        <a:lnSpc>
                          <a:spcPct val="150000"/>
                        </a:lnSpc>
                        <a:spcBef>
                          <a:spcPts val="600"/>
                        </a:spcBef>
                        <a:spcAft>
                          <a:spcPts val="0"/>
                        </a:spcAft>
                      </a:pPr>
                      <a:r>
                        <a:rPr lang="es-EC" sz="1000" dirty="0">
                          <a:effectLst/>
                        </a:rPr>
                        <a:t> </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28181706"/>
                  </a:ext>
                </a:extLst>
              </a:tr>
              <a:tr h="191369">
                <a:tc gridSpan="2" vMerge="1">
                  <a:txBody>
                    <a:bodyPr/>
                    <a:lstStyle/>
                    <a:p>
                      <a:endParaRPr lang="es-EC"/>
                    </a:p>
                  </a:txBody>
                  <a:tcPr/>
                </a:tc>
                <a:tc hMerge="1" vMerge="1">
                  <a:txBody>
                    <a:bodyPr/>
                    <a:lstStyle/>
                    <a:p>
                      <a:endParaRPr lang="es-EC"/>
                    </a:p>
                  </a:txBody>
                  <a:tcPr/>
                </a:tc>
                <a:tc vMerge="1">
                  <a:txBody>
                    <a:bodyPr/>
                    <a:lstStyle/>
                    <a:p>
                      <a:endParaRPr lang="es-EC"/>
                    </a:p>
                  </a:txBody>
                  <a:tcPr/>
                </a:tc>
                <a:tc gridSpan="3">
                  <a:txBody>
                    <a:bodyPr/>
                    <a:lstStyle/>
                    <a:p>
                      <a:pPr indent="180340" algn="l">
                        <a:lnSpc>
                          <a:spcPct val="150000"/>
                        </a:lnSpc>
                        <a:spcBef>
                          <a:spcPts val="600"/>
                        </a:spcBef>
                        <a:spcAft>
                          <a:spcPts val="0"/>
                        </a:spcAft>
                      </a:pPr>
                      <a:r>
                        <a:rPr lang="es-EC" sz="1000" dirty="0">
                          <a:effectLst/>
                        </a:rPr>
                        <a:t>Financiamiento Corriente </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374731724"/>
                  </a:ext>
                </a:extLst>
              </a:tr>
              <a:tr h="191369">
                <a:tc gridSpan="2" vMerge="1">
                  <a:txBody>
                    <a:bodyPr/>
                    <a:lstStyle/>
                    <a:p>
                      <a:pPr indent="180340" algn="ctr">
                        <a:lnSpc>
                          <a:spcPct val="150000"/>
                        </a:lnSpc>
                        <a:spcBef>
                          <a:spcPts val="600"/>
                        </a:spcBef>
                        <a:spcAft>
                          <a:spcPts val="0"/>
                        </a:spcAft>
                      </a:pP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hMerge="1" vMerge="1">
                  <a:txBody>
                    <a:bodyPr/>
                    <a:lstStyle/>
                    <a:p>
                      <a:endParaRPr lang="es-EC"/>
                    </a:p>
                  </a:txBody>
                  <a:tcPr/>
                </a:tc>
                <a:tc rowSpan="5">
                  <a:txBody>
                    <a:bodyPr/>
                    <a:lstStyle/>
                    <a:p>
                      <a:pPr indent="180340" algn="just">
                        <a:lnSpc>
                          <a:spcPct val="150000"/>
                        </a:lnSpc>
                        <a:spcBef>
                          <a:spcPts val="600"/>
                        </a:spcBef>
                        <a:spcAft>
                          <a:spcPts val="0"/>
                        </a:spcAft>
                      </a:pPr>
                      <a:r>
                        <a:rPr lang="es-EC" sz="1000" dirty="0">
                          <a:effectLst/>
                        </a:rPr>
                        <a:t>S</a:t>
                      </a:r>
                      <a:r>
                        <a:rPr lang="es-EC" sz="1000" dirty="0" smtClean="0">
                          <a:effectLst/>
                        </a:rPr>
                        <a:t>egún </a:t>
                      </a:r>
                      <a:r>
                        <a:rPr lang="es-EC" sz="1000" dirty="0">
                          <a:effectLst/>
                        </a:rPr>
                        <a:t>el autor Gitman menciona que: Las estrategas financieras son acciones que deben plantearse y ejecutarse con la finalidad de mantener y lograr cumplir los objetivos financieros de una entidad, de tal manera que se pueda hacer realidad los resultados esperados de los proyectos previstos por la misma</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gridSpan="3">
                  <a:txBody>
                    <a:bodyPr/>
                    <a:lstStyle/>
                    <a:p>
                      <a:pPr indent="180340" algn="l">
                        <a:lnSpc>
                          <a:spcPct val="150000"/>
                        </a:lnSpc>
                        <a:spcBef>
                          <a:spcPts val="600"/>
                        </a:spcBef>
                        <a:spcAft>
                          <a:spcPts val="0"/>
                        </a:spcAft>
                      </a:pPr>
                      <a:r>
                        <a:rPr lang="es-EC" sz="1000" dirty="0">
                          <a:effectLst/>
                        </a:rPr>
                        <a:t> Estructura Financiera.</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348837188"/>
                  </a:ext>
                </a:extLst>
              </a:tr>
              <a:tr h="191369">
                <a:tc gridSpan="2" vMerge="1">
                  <a:txBody>
                    <a:bodyPr/>
                    <a:lstStyle/>
                    <a:p>
                      <a:endParaRPr lang="es-EC"/>
                    </a:p>
                  </a:txBody>
                  <a:tcPr/>
                </a:tc>
                <a:tc hMerge="1" vMerge="1">
                  <a:txBody>
                    <a:bodyPr/>
                    <a:lstStyle/>
                    <a:p>
                      <a:endParaRPr lang="es-EC"/>
                    </a:p>
                  </a:txBody>
                  <a:tcPr/>
                </a:tc>
                <a:tc vMerge="1">
                  <a:txBody>
                    <a:bodyPr/>
                    <a:lstStyle/>
                    <a:p>
                      <a:endParaRPr lang="es-EC"/>
                    </a:p>
                  </a:txBody>
                  <a:tcPr/>
                </a:tc>
                <a:tc gridSpan="2">
                  <a:txBody>
                    <a:bodyPr/>
                    <a:lstStyle/>
                    <a:p>
                      <a:pPr indent="180340" algn="l">
                        <a:lnSpc>
                          <a:spcPct val="150000"/>
                        </a:lnSpc>
                        <a:spcBef>
                          <a:spcPts val="600"/>
                        </a:spcBef>
                        <a:spcAft>
                          <a:spcPts val="0"/>
                        </a:spcAft>
                      </a:pPr>
                      <a:r>
                        <a:rPr lang="es-EC" sz="1000" dirty="0">
                          <a:effectLst/>
                        </a:rPr>
                        <a:t> </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hMerge="1">
                  <a:txBody>
                    <a:bodyPr/>
                    <a:lstStyle/>
                    <a:p>
                      <a:endParaRPr lang="es-EC"/>
                    </a:p>
                  </a:txBody>
                  <a:tcPr/>
                </a:tc>
                <a:tc>
                  <a:txBody>
                    <a:bodyPr/>
                    <a:lstStyle/>
                    <a:p>
                      <a:pPr indent="180340" algn="l">
                        <a:lnSpc>
                          <a:spcPct val="150000"/>
                        </a:lnSpc>
                        <a:spcBef>
                          <a:spcPts val="600"/>
                        </a:spcBef>
                        <a:spcAft>
                          <a:spcPts val="0"/>
                        </a:spcAft>
                      </a:pPr>
                      <a:r>
                        <a:rPr lang="es-EC" sz="1000" dirty="0">
                          <a:effectLst/>
                        </a:rPr>
                        <a:t> </a:t>
                      </a:r>
                      <a:endParaRPr lang="es-EC"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extLst>
                  <a:ext uri="{0D108BD9-81ED-4DB2-BD59-A6C34878D82A}">
                    <a16:rowId xmlns:a16="http://schemas.microsoft.com/office/drawing/2014/main" val="3656270587"/>
                  </a:ext>
                </a:extLst>
              </a:tr>
              <a:tr h="260382">
                <a:tc rowSpan="3" gridSpan="2">
                  <a:txBody>
                    <a:bodyPr/>
                    <a:lstStyle/>
                    <a:p>
                      <a:pPr indent="180340" algn="ctr">
                        <a:lnSpc>
                          <a:spcPct val="150000"/>
                        </a:lnSpc>
                        <a:spcBef>
                          <a:spcPts val="600"/>
                        </a:spcBef>
                        <a:spcAft>
                          <a:spcPts val="0"/>
                        </a:spcAft>
                      </a:pPr>
                      <a:r>
                        <a:rPr lang="es-EC" sz="1200" dirty="0">
                          <a:effectLst/>
                        </a:rPr>
                        <a:t>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58" marR="4358" marT="0" marB="0" anchor="ctr"/>
                </a:tc>
                <a:tc rowSpan="3" hMerge="1">
                  <a:txBody>
                    <a:bodyPr/>
                    <a:lstStyle/>
                    <a:p>
                      <a:endParaRPr lang="es-EC"/>
                    </a:p>
                  </a:txBody>
                  <a:tcPr/>
                </a:tc>
                <a:tc vMerge="1">
                  <a:txBody>
                    <a:bodyPr/>
                    <a:lstStyle/>
                    <a:p>
                      <a:endParaRPr lang="es-EC"/>
                    </a:p>
                  </a:txBody>
                  <a:tcPr/>
                </a:tc>
                <a:tc gridSpan="2">
                  <a:txBody>
                    <a:bodyPr/>
                    <a:lstStyle/>
                    <a:p>
                      <a:pPr indent="180340" algn="just">
                        <a:lnSpc>
                          <a:spcPct val="150000"/>
                        </a:lnSpc>
                      </a:pPr>
                      <a:endParaRPr lang="es-EC" sz="1200" dirty="0">
                        <a:effectLst/>
                        <a:latin typeface="Calibri" panose="020F0502020204030204" pitchFamily="34" charset="0"/>
                        <a:cs typeface="Times New Roman" panose="02020603050405020304" pitchFamily="18" charset="0"/>
                      </a:endParaRPr>
                    </a:p>
                  </a:txBody>
                  <a:tcPr marL="4358" marR="4358" marT="0" marB="0" anchor="ctr"/>
                </a:tc>
                <a:tc hMerge="1">
                  <a:txBody>
                    <a:bodyPr/>
                    <a:lstStyle/>
                    <a:p>
                      <a:endParaRPr lang="es-EC"/>
                    </a:p>
                  </a:txBody>
                  <a:tcPr/>
                </a:tc>
                <a:tc>
                  <a:txBody>
                    <a:bodyPr/>
                    <a:lstStyle/>
                    <a:p>
                      <a:pPr indent="180340" algn="just">
                        <a:lnSpc>
                          <a:spcPct val="150000"/>
                        </a:lnSpc>
                      </a:pPr>
                      <a:endParaRPr lang="es-EC" sz="1200" dirty="0">
                        <a:effectLst/>
                        <a:latin typeface="Calibri" panose="020F0502020204030204" pitchFamily="34" charset="0"/>
                        <a:cs typeface="Times New Roman" panose="02020603050405020304" pitchFamily="18" charset="0"/>
                      </a:endParaRPr>
                    </a:p>
                  </a:txBody>
                  <a:tcPr marL="4358" marR="4358" marT="0" marB="0" anchor="ctr"/>
                </a:tc>
                <a:extLst>
                  <a:ext uri="{0D108BD9-81ED-4DB2-BD59-A6C34878D82A}">
                    <a16:rowId xmlns:a16="http://schemas.microsoft.com/office/drawing/2014/main" val="2801658354"/>
                  </a:ext>
                </a:extLst>
              </a:tr>
              <a:tr h="260382">
                <a:tc gridSpan="2" vMerge="1">
                  <a:txBody>
                    <a:bodyPr/>
                    <a:lstStyle/>
                    <a:p>
                      <a:endParaRPr lang="es-EC"/>
                    </a:p>
                  </a:txBody>
                  <a:tcPr/>
                </a:tc>
                <a:tc hMerge="1" vMerge="1">
                  <a:txBody>
                    <a:bodyPr/>
                    <a:lstStyle/>
                    <a:p>
                      <a:endParaRPr lang="es-EC"/>
                    </a:p>
                  </a:txBody>
                  <a:tcPr/>
                </a:tc>
                <a:tc vMerge="1">
                  <a:txBody>
                    <a:bodyPr/>
                    <a:lstStyle/>
                    <a:p>
                      <a:endParaRPr lang="es-EC"/>
                    </a:p>
                  </a:txBody>
                  <a:tcPr/>
                </a:tc>
                <a:tc gridSpan="2">
                  <a:txBody>
                    <a:bodyPr/>
                    <a:lstStyle/>
                    <a:p>
                      <a:pPr indent="180340" algn="just">
                        <a:lnSpc>
                          <a:spcPct val="150000"/>
                        </a:lnSpc>
                      </a:pPr>
                      <a:endParaRPr lang="es-EC" sz="1200" dirty="0">
                        <a:effectLst/>
                        <a:latin typeface="Calibri" panose="020F0502020204030204" pitchFamily="34" charset="0"/>
                        <a:cs typeface="Times New Roman" panose="02020603050405020304" pitchFamily="18" charset="0"/>
                      </a:endParaRPr>
                    </a:p>
                  </a:txBody>
                  <a:tcPr marL="4358" marR="4358" marT="0" marB="0" anchor="ctr"/>
                </a:tc>
                <a:tc hMerge="1">
                  <a:txBody>
                    <a:bodyPr/>
                    <a:lstStyle/>
                    <a:p>
                      <a:endParaRPr lang="es-EC"/>
                    </a:p>
                  </a:txBody>
                  <a:tcPr/>
                </a:tc>
                <a:tc>
                  <a:txBody>
                    <a:bodyPr/>
                    <a:lstStyle/>
                    <a:p>
                      <a:pPr indent="180340" algn="just">
                        <a:lnSpc>
                          <a:spcPct val="150000"/>
                        </a:lnSpc>
                      </a:pPr>
                      <a:endParaRPr lang="es-EC" sz="1200" dirty="0">
                        <a:effectLst/>
                        <a:latin typeface="Calibri" panose="020F0502020204030204" pitchFamily="34" charset="0"/>
                        <a:cs typeface="Times New Roman" panose="02020603050405020304" pitchFamily="18" charset="0"/>
                      </a:endParaRPr>
                    </a:p>
                  </a:txBody>
                  <a:tcPr marL="4358" marR="4358" marT="0" marB="0" anchor="ctr"/>
                </a:tc>
                <a:extLst>
                  <a:ext uri="{0D108BD9-81ED-4DB2-BD59-A6C34878D82A}">
                    <a16:rowId xmlns:a16="http://schemas.microsoft.com/office/drawing/2014/main" val="3978819118"/>
                  </a:ext>
                </a:extLst>
              </a:tr>
              <a:tr h="233500">
                <a:tc gridSpan="2" vMerge="1">
                  <a:txBody>
                    <a:bodyPr/>
                    <a:lstStyle/>
                    <a:p>
                      <a:endParaRPr lang="es-EC"/>
                    </a:p>
                  </a:txBody>
                  <a:tcPr/>
                </a:tc>
                <a:tc hMerge="1" vMerge="1">
                  <a:txBody>
                    <a:bodyPr/>
                    <a:lstStyle/>
                    <a:p>
                      <a:endParaRPr lang="es-EC"/>
                    </a:p>
                  </a:txBody>
                  <a:tcPr/>
                </a:tc>
                <a:tc vMerge="1">
                  <a:txBody>
                    <a:bodyPr/>
                    <a:lstStyle/>
                    <a:p>
                      <a:endParaRPr lang="es-EC"/>
                    </a:p>
                  </a:txBody>
                  <a:tcPr/>
                </a:tc>
                <a:tc gridSpan="2">
                  <a:txBody>
                    <a:bodyPr/>
                    <a:lstStyle/>
                    <a:p>
                      <a:pPr indent="180340" algn="just">
                        <a:lnSpc>
                          <a:spcPct val="150000"/>
                        </a:lnSpc>
                      </a:pPr>
                      <a:endParaRPr lang="es-EC" sz="1200" dirty="0">
                        <a:effectLst/>
                        <a:latin typeface="Calibri" panose="020F0502020204030204" pitchFamily="34" charset="0"/>
                        <a:cs typeface="Times New Roman" panose="02020603050405020304" pitchFamily="18" charset="0"/>
                      </a:endParaRPr>
                    </a:p>
                  </a:txBody>
                  <a:tcPr marL="4358" marR="4358" marT="0" marB="0" anchor="ctr"/>
                </a:tc>
                <a:tc hMerge="1">
                  <a:txBody>
                    <a:bodyPr/>
                    <a:lstStyle/>
                    <a:p>
                      <a:endParaRPr lang="es-EC"/>
                    </a:p>
                  </a:txBody>
                  <a:tcPr/>
                </a:tc>
                <a:tc>
                  <a:txBody>
                    <a:bodyPr/>
                    <a:lstStyle/>
                    <a:p>
                      <a:pPr indent="180340" algn="just">
                        <a:lnSpc>
                          <a:spcPct val="150000"/>
                        </a:lnSpc>
                      </a:pPr>
                      <a:endParaRPr lang="es-EC" sz="1200" dirty="0">
                        <a:effectLst/>
                        <a:latin typeface="Calibri" panose="020F0502020204030204" pitchFamily="34" charset="0"/>
                        <a:cs typeface="Times New Roman" panose="02020603050405020304" pitchFamily="18" charset="0"/>
                      </a:endParaRPr>
                    </a:p>
                  </a:txBody>
                  <a:tcPr marL="4358" marR="4358" marT="0" marB="0" anchor="ctr"/>
                </a:tc>
                <a:extLst>
                  <a:ext uri="{0D108BD9-81ED-4DB2-BD59-A6C34878D82A}">
                    <a16:rowId xmlns:a16="http://schemas.microsoft.com/office/drawing/2014/main" val="2880504770"/>
                  </a:ext>
                </a:extLst>
              </a:tr>
            </a:tbl>
          </a:graphicData>
        </a:graphic>
      </p:graphicFrame>
    </p:spTree>
    <p:extLst>
      <p:ext uri="{BB962C8B-B14F-4D97-AF65-F5344CB8AC3E}">
        <p14:creationId xmlns:p14="http://schemas.microsoft.com/office/powerpoint/2010/main" val="4007773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p:cNvSpPr/>
          <p:nvPr/>
        </p:nvSpPr>
        <p:spPr>
          <a:xfrm>
            <a:off x="4260850" y="2146300"/>
            <a:ext cx="2984500" cy="11049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sz="1400" b="1" dirty="0" smtClean="0"/>
              <a:t>Paradigmas de Estrategias Financieras</a:t>
            </a:r>
            <a:endParaRPr lang="es-EC" sz="1400" b="1" dirty="0"/>
          </a:p>
        </p:txBody>
      </p:sp>
      <p:sp>
        <p:nvSpPr>
          <p:cNvPr id="6" name="Elipse 5"/>
          <p:cNvSpPr/>
          <p:nvPr/>
        </p:nvSpPr>
        <p:spPr>
          <a:xfrm>
            <a:off x="927100" y="4356100"/>
            <a:ext cx="2717800" cy="1028700"/>
          </a:xfrm>
          <a:prstGeom prst="ellipse">
            <a:avLst/>
          </a:prstGeom>
          <a:solidFill>
            <a:schemeClr val="accent5">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s-EC" sz="1400" dirty="0" smtClean="0"/>
              <a:t>Paradigma Matemático </a:t>
            </a:r>
            <a:r>
              <a:rPr lang="es-ES" sz="1400" dirty="0"/>
              <a:t>1944 – 1954 </a:t>
            </a:r>
            <a:endParaRPr lang="es-EC" sz="1400" dirty="0"/>
          </a:p>
        </p:txBody>
      </p:sp>
      <p:sp>
        <p:nvSpPr>
          <p:cNvPr id="7" name="Elipse 6"/>
          <p:cNvSpPr/>
          <p:nvPr/>
        </p:nvSpPr>
        <p:spPr>
          <a:xfrm>
            <a:off x="1003300" y="2749550"/>
            <a:ext cx="2565400" cy="1028700"/>
          </a:xfrm>
          <a:prstGeom prst="ellipse">
            <a:avLst/>
          </a:prstGeom>
          <a:solidFill>
            <a:schemeClr val="accent5">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s-EC" sz="1400" dirty="0" smtClean="0"/>
              <a:t>2.500 años Paradigma Militar.</a:t>
            </a:r>
          </a:p>
          <a:p>
            <a:pPr algn="ctr"/>
            <a:endParaRPr lang="es-EC" sz="1400" dirty="0"/>
          </a:p>
        </p:txBody>
      </p:sp>
      <p:sp>
        <p:nvSpPr>
          <p:cNvPr id="8" name="Elipse 7"/>
          <p:cNvSpPr/>
          <p:nvPr/>
        </p:nvSpPr>
        <p:spPr>
          <a:xfrm>
            <a:off x="8045450" y="2573279"/>
            <a:ext cx="2628900" cy="1028700"/>
          </a:xfrm>
          <a:prstGeom prst="ellipse">
            <a:avLst/>
          </a:prstGeom>
          <a:solidFill>
            <a:schemeClr val="accent5">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C" sz="1400" dirty="0" smtClean="0"/>
          </a:p>
          <a:p>
            <a:pPr algn="ctr"/>
            <a:r>
              <a:rPr lang="es-EC" sz="1400" dirty="0" smtClean="0"/>
              <a:t>Paradigma Económico </a:t>
            </a:r>
            <a:r>
              <a:rPr lang="es-ES" sz="1400" dirty="0"/>
              <a:t>1954 - 1994</a:t>
            </a:r>
            <a:endParaRPr lang="es-EC" sz="1400" dirty="0"/>
          </a:p>
          <a:p>
            <a:pPr algn="ctr"/>
            <a:endParaRPr lang="es-EC" dirty="0"/>
          </a:p>
        </p:txBody>
      </p:sp>
      <p:sp>
        <p:nvSpPr>
          <p:cNvPr id="9" name="Elipse 8"/>
          <p:cNvSpPr/>
          <p:nvPr/>
        </p:nvSpPr>
        <p:spPr>
          <a:xfrm>
            <a:off x="7639050" y="4292600"/>
            <a:ext cx="2819400" cy="1155700"/>
          </a:xfrm>
          <a:prstGeom prst="ellipse">
            <a:avLst/>
          </a:prstGeom>
          <a:solidFill>
            <a:schemeClr val="accent5">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s-EC" sz="1400" dirty="0" smtClean="0"/>
              <a:t>Paradigma Emergente 1994 – 2016</a:t>
            </a:r>
          </a:p>
          <a:p>
            <a:pPr algn="ctr"/>
            <a:endParaRPr lang="es-EC" dirty="0"/>
          </a:p>
        </p:txBody>
      </p:sp>
      <p:sp>
        <p:nvSpPr>
          <p:cNvPr id="10" name="Elipse 9"/>
          <p:cNvSpPr/>
          <p:nvPr/>
        </p:nvSpPr>
        <p:spPr>
          <a:xfrm>
            <a:off x="4110037" y="580909"/>
            <a:ext cx="3279775" cy="1193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EC" sz="1400" b="1" dirty="0" smtClean="0"/>
              <a:t>Estrategia.- </a:t>
            </a:r>
            <a:r>
              <a:rPr lang="es-EC" sz="1400" dirty="0" smtClean="0"/>
              <a:t>Es la determinación de los objetivos a largo y a corto plazo de una empresa. </a:t>
            </a:r>
            <a:endParaRPr lang="es-EC" sz="1400" dirty="0"/>
          </a:p>
        </p:txBody>
      </p:sp>
      <p:cxnSp>
        <p:nvCxnSpPr>
          <p:cNvPr id="12" name="Conector recto de flecha 11"/>
          <p:cNvCxnSpPr>
            <a:stCxn id="5" idx="1"/>
          </p:cNvCxnSpPr>
          <p:nvPr/>
        </p:nvCxnSpPr>
        <p:spPr>
          <a:xfrm flipH="1">
            <a:off x="2396078" y="2308109"/>
            <a:ext cx="2301842" cy="447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a:off x="5749925" y="1774709"/>
            <a:ext cx="0" cy="384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a:stCxn id="5" idx="4"/>
            <a:endCxn id="6" idx="0"/>
          </p:cNvCxnSpPr>
          <p:nvPr/>
        </p:nvCxnSpPr>
        <p:spPr>
          <a:xfrm flipH="1">
            <a:off x="2286000" y="3251200"/>
            <a:ext cx="3467100" cy="1104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a:stCxn id="5" idx="4"/>
            <a:endCxn id="9" idx="0"/>
          </p:cNvCxnSpPr>
          <p:nvPr/>
        </p:nvCxnSpPr>
        <p:spPr>
          <a:xfrm>
            <a:off x="5753100" y="3251200"/>
            <a:ext cx="3295650" cy="1041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a:stCxn id="5" idx="7"/>
            <a:endCxn id="8" idx="0"/>
          </p:cNvCxnSpPr>
          <p:nvPr/>
        </p:nvCxnSpPr>
        <p:spPr>
          <a:xfrm>
            <a:off x="6808280" y="2308109"/>
            <a:ext cx="2551620" cy="265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Elipse 43"/>
          <p:cNvSpPr/>
          <p:nvPr/>
        </p:nvSpPr>
        <p:spPr>
          <a:xfrm>
            <a:off x="4019550" y="3848100"/>
            <a:ext cx="3473450" cy="17272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s-EC" sz="1200" dirty="0"/>
              <a:t>La teoría financiera busca conjugar  rentabilidad y riesgo financiero haciendo explicita referencia a los mercados </a:t>
            </a:r>
            <a:r>
              <a:rPr lang="es-EC" sz="1200" dirty="0" smtClean="0"/>
              <a:t>financieros.</a:t>
            </a:r>
            <a:endParaRPr lang="es-ES" sz="1200" dirty="0"/>
          </a:p>
        </p:txBody>
      </p:sp>
      <p:cxnSp>
        <p:nvCxnSpPr>
          <p:cNvPr id="48" name="Conector recto de flecha 47"/>
          <p:cNvCxnSpPr>
            <a:stCxn id="5" idx="4"/>
          </p:cNvCxnSpPr>
          <p:nvPr/>
        </p:nvCxnSpPr>
        <p:spPr>
          <a:xfrm flipH="1">
            <a:off x="5749925" y="3251200"/>
            <a:ext cx="3175" cy="584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590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943594564"/>
              </p:ext>
            </p:extLst>
          </p:nvPr>
        </p:nvGraphicFramePr>
        <p:xfrm>
          <a:off x="1015999" y="774702"/>
          <a:ext cx="10477500" cy="4991100"/>
        </p:xfrm>
        <a:graphic>
          <a:graphicData uri="http://schemas.openxmlformats.org/drawingml/2006/table">
            <a:tbl>
              <a:tblPr>
                <a:tableStyleId>{5C22544A-7EE6-4342-B048-85BDC9FD1C3A}</a:tableStyleId>
              </a:tblPr>
              <a:tblGrid>
                <a:gridCol w="2830428">
                  <a:extLst>
                    <a:ext uri="{9D8B030D-6E8A-4147-A177-3AD203B41FA5}">
                      <a16:colId xmlns:a16="http://schemas.microsoft.com/office/drawing/2014/main" val="887849623"/>
                    </a:ext>
                  </a:extLst>
                </a:gridCol>
                <a:gridCol w="2581809">
                  <a:extLst>
                    <a:ext uri="{9D8B030D-6E8A-4147-A177-3AD203B41FA5}">
                      <a16:colId xmlns:a16="http://schemas.microsoft.com/office/drawing/2014/main" val="1582379070"/>
                    </a:ext>
                  </a:extLst>
                </a:gridCol>
                <a:gridCol w="2581809">
                  <a:extLst>
                    <a:ext uri="{9D8B030D-6E8A-4147-A177-3AD203B41FA5}">
                      <a16:colId xmlns:a16="http://schemas.microsoft.com/office/drawing/2014/main" val="290221116"/>
                    </a:ext>
                  </a:extLst>
                </a:gridCol>
                <a:gridCol w="2483454">
                  <a:extLst>
                    <a:ext uri="{9D8B030D-6E8A-4147-A177-3AD203B41FA5}">
                      <a16:colId xmlns:a16="http://schemas.microsoft.com/office/drawing/2014/main" val="1672841058"/>
                    </a:ext>
                  </a:extLst>
                </a:gridCol>
              </a:tblGrid>
              <a:tr h="1061935">
                <a:tc>
                  <a:txBody>
                    <a:bodyPr/>
                    <a:lstStyle/>
                    <a:p>
                      <a:pPr algn="l" fontAlgn="ctr"/>
                      <a:r>
                        <a:rPr lang="es-EC" sz="1000" u="none" strike="noStrike" dirty="0">
                          <a:effectLst/>
                        </a:rPr>
                        <a:t>P1: Estrategias Competitivas y desempeño organizacional en empresas industriales Colombianas</a:t>
                      </a:r>
                      <a:endParaRPr lang="es-EC" sz="1000" b="1" i="0" u="none" strike="noStrike" dirty="0">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dirty="0">
                          <a:effectLst/>
                        </a:rPr>
                        <a:t>P2: Razones Financieras de Liquidez en la Gestión empresarial para la toma de decisiones</a:t>
                      </a:r>
                      <a:endParaRPr lang="es-EC" sz="1000" b="1" i="0" u="none" strike="noStrike" dirty="0">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dirty="0">
                          <a:effectLst/>
                        </a:rPr>
                        <a:t>P3: Estrategias Financieras para el manejo de los pasivos circulantes en la empresas privadas de sector comercial de Municipio de Miranda</a:t>
                      </a:r>
                      <a:endParaRPr lang="es-EC" sz="1000" b="1" i="0" u="none" strike="noStrike" dirty="0">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dirty="0">
                          <a:effectLst/>
                        </a:rPr>
                        <a:t>P4: Impacto económico de las </a:t>
                      </a:r>
                      <a:r>
                        <a:rPr lang="es-EC" sz="1000" u="none" strike="noStrike" dirty="0" smtClean="0">
                          <a:effectLst/>
                        </a:rPr>
                        <a:t>Plantaciones </a:t>
                      </a:r>
                      <a:r>
                        <a:rPr lang="es-EC" sz="1000" u="none" strike="noStrike" dirty="0">
                          <a:effectLst/>
                        </a:rPr>
                        <a:t>de Palma Africana en la Provincia de Esmeraldas.</a:t>
                      </a:r>
                      <a:endParaRPr lang="es-EC" sz="1000" b="1" i="0" u="none" strike="noStrike" dirty="0">
                        <a:solidFill>
                          <a:srgbClr val="000000"/>
                        </a:solidFill>
                        <a:effectLst/>
                        <a:latin typeface="Arial" panose="020B0604020202020204" pitchFamily="34" charset="0"/>
                      </a:endParaRPr>
                    </a:p>
                  </a:txBody>
                  <a:tcPr marL="4925" marR="4925" marT="4925" marB="0" anchor="ctr"/>
                </a:tc>
                <a:extLst>
                  <a:ext uri="{0D108BD9-81ED-4DB2-BD59-A6C34878D82A}">
                    <a16:rowId xmlns:a16="http://schemas.microsoft.com/office/drawing/2014/main" val="3748835088"/>
                  </a:ext>
                </a:extLst>
              </a:tr>
              <a:tr h="324921">
                <a:tc>
                  <a:txBody>
                    <a:bodyPr/>
                    <a:lstStyle/>
                    <a:p>
                      <a:pPr algn="l" fontAlgn="ctr"/>
                      <a:r>
                        <a:rPr lang="pt-BR" sz="1000" u="none" strike="noStrike">
                          <a:effectLst/>
                        </a:rPr>
                        <a:t>Autor: Cálderon G.; Álvarez C.; Naranjo J.</a:t>
                      </a:r>
                      <a:endParaRPr lang="pt-BR" sz="1000" b="1"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a:effectLst/>
                        </a:rPr>
                        <a:t>Autor: Herrera A.; Betancourt V.; Vega S.; Vivanco E.</a:t>
                      </a:r>
                      <a:endParaRPr lang="es-EC" sz="1000" b="1"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dirty="0">
                          <a:effectLst/>
                        </a:rPr>
                        <a:t>Autor: Romero M.; Belloso L.; Soto D.; Nava A.; Nava M.; Oldenburg A.</a:t>
                      </a:r>
                      <a:endParaRPr lang="es-EC" sz="1000" b="1" i="0" u="none" strike="noStrike" dirty="0">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dirty="0">
                          <a:effectLst/>
                        </a:rPr>
                        <a:t>Autor: Aray Bethy.</a:t>
                      </a:r>
                      <a:endParaRPr lang="es-EC" sz="1000" b="1" i="0" u="none" strike="noStrike" dirty="0">
                        <a:solidFill>
                          <a:srgbClr val="000000"/>
                        </a:solidFill>
                        <a:effectLst/>
                        <a:latin typeface="Arial" panose="020B0604020202020204" pitchFamily="34" charset="0"/>
                      </a:endParaRPr>
                    </a:p>
                  </a:txBody>
                  <a:tcPr marL="4925" marR="4925" marT="4925" marB="0" anchor="ctr"/>
                </a:tc>
                <a:extLst>
                  <a:ext uri="{0D108BD9-81ED-4DB2-BD59-A6C34878D82A}">
                    <a16:rowId xmlns:a16="http://schemas.microsoft.com/office/drawing/2014/main" val="2820641268"/>
                  </a:ext>
                </a:extLst>
              </a:tr>
              <a:tr h="166423">
                <a:tc>
                  <a:txBody>
                    <a:bodyPr/>
                    <a:lstStyle/>
                    <a:p>
                      <a:pPr algn="l" fontAlgn="ctr"/>
                      <a:r>
                        <a:rPr lang="es-EC" sz="1000" u="none" strike="noStrike">
                          <a:effectLst/>
                        </a:rPr>
                        <a:t>2013</a:t>
                      </a:r>
                      <a:endParaRPr lang="es-EC" sz="1000" b="0"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a:effectLst/>
                        </a:rPr>
                        <a:t>2016</a:t>
                      </a:r>
                      <a:endParaRPr lang="es-EC" sz="1000" b="0"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a:effectLst/>
                        </a:rPr>
                        <a:t>Año: 2015</a:t>
                      </a:r>
                      <a:endParaRPr lang="es-EC" sz="1000" b="1"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dirty="0">
                          <a:effectLst/>
                        </a:rPr>
                        <a:t>Año: 2016</a:t>
                      </a:r>
                      <a:endParaRPr lang="es-EC" sz="1000" b="1" i="0" u="none" strike="noStrike" dirty="0">
                        <a:solidFill>
                          <a:srgbClr val="000000"/>
                        </a:solidFill>
                        <a:effectLst/>
                        <a:latin typeface="Arial" panose="020B0604020202020204" pitchFamily="34" charset="0"/>
                      </a:endParaRPr>
                    </a:p>
                  </a:txBody>
                  <a:tcPr marL="4925" marR="4925" marT="4925" marB="0" anchor="ctr"/>
                </a:tc>
                <a:extLst>
                  <a:ext uri="{0D108BD9-81ED-4DB2-BD59-A6C34878D82A}">
                    <a16:rowId xmlns:a16="http://schemas.microsoft.com/office/drawing/2014/main" val="3218910386"/>
                  </a:ext>
                </a:extLst>
              </a:tr>
              <a:tr h="166423">
                <a:tc>
                  <a:txBody>
                    <a:bodyPr/>
                    <a:lstStyle/>
                    <a:p>
                      <a:pPr algn="l" fontAlgn="ctr"/>
                      <a:r>
                        <a:rPr lang="es-EC" sz="1000" u="none" strike="noStrike">
                          <a:effectLst/>
                        </a:rPr>
                        <a:t>Revista: Ciencias Administrativas</a:t>
                      </a:r>
                      <a:endParaRPr lang="es-EC" sz="1000" b="1"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a:effectLst/>
                        </a:rPr>
                        <a:t>Revista: Ciencias Contables</a:t>
                      </a:r>
                      <a:endParaRPr lang="es-EC" sz="1000" b="1"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a:effectLst/>
                        </a:rPr>
                        <a:t>Revista: Contaduría</a:t>
                      </a:r>
                      <a:endParaRPr lang="es-EC" sz="1000" b="1"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dirty="0">
                          <a:effectLst/>
                        </a:rPr>
                        <a:t>Revista: Contaduría</a:t>
                      </a:r>
                      <a:endParaRPr lang="es-EC" sz="1000" b="1" i="0" u="none" strike="noStrike" dirty="0">
                        <a:solidFill>
                          <a:srgbClr val="000000"/>
                        </a:solidFill>
                        <a:effectLst/>
                        <a:latin typeface="Arial" panose="020B0604020202020204" pitchFamily="34" charset="0"/>
                      </a:endParaRPr>
                    </a:p>
                  </a:txBody>
                  <a:tcPr marL="4925" marR="4925" marT="4925" marB="0" anchor="ctr"/>
                </a:tc>
                <a:extLst>
                  <a:ext uri="{0D108BD9-81ED-4DB2-BD59-A6C34878D82A}">
                    <a16:rowId xmlns:a16="http://schemas.microsoft.com/office/drawing/2014/main" val="1022122151"/>
                  </a:ext>
                </a:extLst>
              </a:tr>
              <a:tr h="166423">
                <a:tc>
                  <a:txBody>
                    <a:bodyPr/>
                    <a:lstStyle/>
                    <a:p>
                      <a:pPr algn="l" fontAlgn="ctr"/>
                      <a:r>
                        <a:rPr lang="es-EC" sz="1000" u="none" strike="noStrike">
                          <a:effectLst/>
                        </a:rPr>
                        <a:t>Volumen: 20 Número 38</a:t>
                      </a:r>
                      <a:endParaRPr lang="es-EC" sz="1000" b="0"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a:effectLst/>
                        </a:rPr>
                        <a:t>Volumen: 24 Número 46</a:t>
                      </a:r>
                      <a:endParaRPr lang="es-EC" sz="1000" b="0"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a:effectLst/>
                        </a:rPr>
                        <a:t>Volumen: 15 Número 1</a:t>
                      </a:r>
                      <a:endParaRPr lang="es-EC" sz="1000" b="1"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dirty="0">
                          <a:effectLst/>
                        </a:rPr>
                        <a:t> </a:t>
                      </a:r>
                      <a:endParaRPr lang="es-EC" sz="1000" b="1" i="0" u="none" strike="noStrike" dirty="0">
                        <a:solidFill>
                          <a:srgbClr val="000000"/>
                        </a:solidFill>
                        <a:effectLst/>
                        <a:latin typeface="Arial" panose="020B0604020202020204" pitchFamily="34" charset="0"/>
                      </a:endParaRPr>
                    </a:p>
                  </a:txBody>
                  <a:tcPr marL="4925" marR="4925" marT="4925" marB="0" anchor="ctr"/>
                </a:tc>
                <a:extLst>
                  <a:ext uri="{0D108BD9-81ED-4DB2-BD59-A6C34878D82A}">
                    <a16:rowId xmlns:a16="http://schemas.microsoft.com/office/drawing/2014/main" val="1561627567"/>
                  </a:ext>
                </a:extLst>
              </a:tr>
              <a:tr h="1133260">
                <a:tc>
                  <a:txBody>
                    <a:bodyPr/>
                    <a:lstStyle/>
                    <a:p>
                      <a:pPr algn="l" fontAlgn="ctr"/>
                      <a:endParaRPr lang="es-EC" sz="1000" b="0" i="0" u="none" strike="noStrike" dirty="0">
                        <a:solidFill>
                          <a:srgbClr val="000000"/>
                        </a:solidFill>
                        <a:effectLst/>
                        <a:latin typeface="Arial" panose="020B0604020202020204" pitchFamily="34" charset="0"/>
                      </a:endParaRPr>
                    </a:p>
                  </a:txBody>
                  <a:tcPr marL="4925" marR="4925" marT="4925" marB="0" anchor="ctr"/>
                </a:tc>
                <a:tc>
                  <a:txBody>
                    <a:bodyPr/>
                    <a:lstStyle/>
                    <a:p>
                      <a:pPr algn="l" fontAlgn="ctr"/>
                      <a:endParaRPr lang="es-EC" sz="1000" b="0"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endParaRPr lang="es-EC" sz="1000" b="0" i="0" u="none" strike="noStrike" dirty="0">
                        <a:solidFill>
                          <a:srgbClr val="000000"/>
                        </a:solidFill>
                        <a:effectLst/>
                        <a:latin typeface="Arial" panose="020B0604020202020204" pitchFamily="34" charset="0"/>
                      </a:endParaRPr>
                    </a:p>
                  </a:txBody>
                  <a:tcPr marL="4925" marR="4925" marT="4925" marB="0" anchor="ctr"/>
                </a:tc>
                <a:tc>
                  <a:txBody>
                    <a:bodyPr/>
                    <a:lstStyle/>
                    <a:p>
                      <a:pPr algn="l" fontAlgn="ctr"/>
                      <a:endParaRPr lang="es-EC" sz="1000" b="0" i="0" u="none" strike="noStrike" dirty="0">
                        <a:solidFill>
                          <a:srgbClr val="000000"/>
                        </a:solidFill>
                        <a:effectLst/>
                        <a:latin typeface="Arial" panose="020B0604020202020204" pitchFamily="34" charset="0"/>
                      </a:endParaRPr>
                    </a:p>
                  </a:txBody>
                  <a:tcPr marL="4925" marR="4925" marT="4925" marB="0" anchor="ctr"/>
                </a:tc>
                <a:extLst>
                  <a:ext uri="{0D108BD9-81ED-4DB2-BD59-A6C34878D82A}">
                    <a16:rowId xmlns:a16="http://schemas.microsoft.com/office/drawing/2014/main" val="3434497945"/>
                  </a:ext>
                </a:extLst>
              </a:tr>
              <a:tr h="166423">
                <a:tc>
                  <a:txBody>
                    <a:bodyPr/>
                    <a:lstStyle/>
                    <a:p>
                      <a:pPr algn="ctr" fontAlgn="ctr"/>
                      <a:r>
                        <a:rPr lang="es-EC" sz="1000" u="none" strike="noStrike">
                          <a:effectLst/>
                        </a:rPr>
                        <a:t>Variables</a:t>
                      </a:r>
                      <a:endParaRPr lang="es-EC" sz="1000" b="1" i="0" u="none" strike="noStrike">
                        <a:solidFill>
                          <a:srgbClr val="FFFFFF"/>
                        </a:solidFill>
                        <a:effectLst/>
                        <a:latin typeface="Arial" panose="020B0604020202020204" pitchFamily="34" charset="0"/>
                      </a:endParaRPr>
                    </a:p>
                  </a:txBody>
                  <a:tcPr marL="4925" marR="4925" marT="4925" marB="0" anchor="ctr"/>
                </a:tc>
                <a:tc>
                  <a:txBody>
                    <a:bodyPr/>
                    <a:lstStyle/>
                    <a:p>
                      <a:pPr algn="ctr" fontAlgn="ctr"/>
                      <a:r>
                        <a:rPr lang="es-EC" sz="1000" u="none" strike="noStrike">
                          <a:effectLst/>
                        </a:rPr>
                        <a:t>Variables</a:t>
                      </a:r>
                      <a:endParaRPr lang="es-EC" sz="1000" b="1" i="0" u="none" strike="noStrike">
                        <a:solidFill>
                          <a:srgbClr val="FFFFFF"/>
                        </a:solidFill>
                        <a:effectLst/>
                        <a:latin typeface="Arial" panose="020B0604020202020204" pitchFamily="34" charset="0"/>
                      </a:endParaRPr>
                    </a:p>
                  </a:txBody>
                  <a:tcPr marL="4925" marR="4925" marT="4925" marB="0" anchor="ctr"/>
                </a:tc>
                <a:tc>
                  <a:txBody>
                    <a:bodyPr/>
                    <a:lstStyle/>
                    <a:p>
                      <a:pPr algn="ctr" fontAlgn="ctr"/>
                      <a:r>
                        <a:rPr lang="es-EC" sz="1000" u="none" strike="noStrike">
                          <a:effectLst/>
                        </a:rPr>
                        <a:t>Variables</a:t>
                      </a:r>
                      <a:endParaRPr lang="es-EC" sz="1000" b="1" i="0" u="none" strike="noStrike">
                        <a:solidFill>
                          <a:srgbClr val="FFFFFF"/>
                        </a:solidFill>
                        <a:effectLst/>
                        <a:latin typeface="Arial" panose="020B0604020202020204" pitchFamily="34" charset="0"/>
                      </a:endParaRPr>
                    </a:p>
                  </a:txBody>
                  <a:tcPr marL="4925" marR="4925" marT="4925" marB="0" anchor="ctr"/>
                </a:tc>
                <a:tc>
                  <a:txBody>
                    <a:bodyPr/>
                    <a:lstStyle/>
                    <a:p>
                      <a:pPr algn="ctr" fontAlgn="ctr"/>
                      <a:r>
                        <a:rPr lang="es-EC" sz="1000" u="none" strike="noStrike" dirty="0">
                          <a:effectLst/>
                        </a:rPr>
                        <a:t>Variables</a:t>
                      </a:r>
                      <a:endParaRPr lang="es-EC" sz="1000" b="1" i="0" u="none" strike="noStrike" dirty="0">
                        <a:solidFill>
                          <a:srgbClr val="FFFFFF"/>
                        </a:solidFill>
                        <a:effectLst/>
                        <a:latin typeface="Arial" panose="020B0604020202020204" pitchFamily="34" charset="0"/>
                      </a:endParaRPr>
                    </a:p>
                  </a:txBody>
                  <a:tcPr marL="4925" marR="4925" marT="4925" marB="0" anchor="ctr"/>
                </a:tc>
                <a:extLst>
                  <a:ext uri="{0D108BD9-81ED-4DB2-BD59-A6C34878D82A}">
                    <a16:rowId xmlns:a16="http://schemas.microsoft.com/office/drawing/2014/main" val="4157094461"/>
                  </a:ext>
                </a:extLst>
              </a:tr>
              <a:tr h="160083">
                <a:tc>
                  <a:txBody>
                    <a:bodyPr/>
                    <a:lstStyle/>
                    <a:p>
                      <a:pPr algn="l" fontAlgn="ctr"/>
                      <a:r>
                        <a:rPr lang="es-EC" sz="1000" u="none" strike="noStrike">
                          <a:effectLst/>
                        </a:rPr>
                        <a:t>Modelo de Factores Competitivos </a:t>
                      </a:r>
                      <a:endParaRPr lang="es-EC" sz="1000" b="0"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a:effectLst/>
                        </a:rPr>
                        <a:t>Gestión Empresarial</a:t>
                      </a:r>
                      <a:endParaRPr lang="es-EC" sz="1000" b="0"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a:effectLst/>
                        </a:rPr>
                        <a:t>Estrategias Financieras</a:t>
                      </a:r>
                      <a:endParaRPr lang="es-EC" sz="1000" b="0"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dirty="0">
                          <a:effectLst/>
                        </a:rPr>
                        <a:t> </a:t>
                      </a:r>
                      <a:endParaRPr lang="es-EC" sz="1000" b="0" i="0" u="none" strike="noStrike" dirty="0">
                        <a:solidFill>
                          <a:srgbClr val="000000"/>
                        </a:solidFill>
                        <a:effectLst/>
                        <a:latin typeface="Arial" panose="020B0604020202020204" pitchFamily="34" charset="0"/>
                      </a:endParaRPr>
                    </a:p>
                  </a:txBody>
                  <a:tcPr marL="4925" marR="4925" marT="4925" marB="0" anchor="ctr"/>
                </a:tc>
                <a:extLst>
                  <a:ext uri="{0D108BD9-81ED-4DB2-BD59-A6C34878D82A}">
                    <a16:rowId xmlns:a16="http://schemas.microsoft.com/office/drawing/2014/main" val="2837424958"/>
                  </a:ext>
                </a:extLst>
              </a:tr>
              <a:tr h="160083">
                <a:tc>
                  <a:txBody>
                    <a:bodyPr/>
                    <a:lstStyle/>
                    <a:p>
                      <a:pPr algn="l" fontAlgn="ctr"/>
                      <a:r>
                        <a:rPr lang="es-EC" sz="1000" u="none" strike="noStrike">
                          <a:effectLst/>
                        </a:rPr>
                        <a:t>ROE </a:t>
                      </a:r>
                      <a:endParaRPr lang="es-EC" sz="1000" b="0"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a:effectLst/>
                        </a:rPr>
                        <a:t>Toma de decisiones</a:t>
                      </a:r>
                      <a:endParaRPr lang="es-EC" sz="1000" b="0"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a:effectLst/>
                        </a:rPr>
                        <a:t>Pasivos Circulantes</a:t>
                      </a:r>
                      <a:endParaRPr lang="es-EC" sz="1000" b="0"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dirty="0">
                          <a:effectLst/>
                        </a:rPr>
                        <a:t>Costos de Producción</a:t>
                      </a:r>
                      <a:endParaRPr lang="es-EC" sz="1000" b="0" i="0" u="none" strike="noStrike" dirty="0">
                        <a:solidFill>
                          <a:srgbClr val="000000"/>
                        </a:solidFill>
                        <a:effectLst/>
                        <a:latin typeface="Arial" panose="020B0604020202020204" pitchFamily="34" charset="0"/>
                      </a:endParaRPr>
                    </a:p>
                  </a:txBody>
                  <a:tcPr marL="4925" marR="4925" marT="4925" marB="0" anchor="ctr"/>
                </a:tc>
                <a:extLst>
                  <a:ext uri="{0D108BD9-81ED-4DB2-BD59-A6C34878D82A}">
                    <a16:rowId xmlns:a16="http://schemas.microsoft.com/office/drawing/2014/main" val="2945561738"/>
                  </a:ext>
                </a:extLst>
              </a:tr>
              <a:tr h="160083">
                <a:tc>
                  <a:txBody>
                    <a:bodyPr/>
                    <a:lstStyle/>
                    <a:p>
                      <a:pPr algn="l" fontAlgn="ctr"/>
                      <a:r>
                        <a:rPr lang="es-EC" sz="1000" u="none" strike="noStrike">
                          <a:effectLst/>
                        </a:rPr>
                        <a:t>ROA</a:t>
                      </a:r>
                      <a:endParaRPr lang="es-EC" sz="1000" b="0"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a:effectLst/>
                        </a:rPr>
                        <a:t>Razones Financieras</a:t>
                      </a:r>
                      <a:endParaRPr lang="es-EC" sz="1000" b="0"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a:effectLst/>
                        </a:rPr>
                        <a:t>Financiamiento</a:t>
                      </a:r>
                      <a:endParaRPr lang="es-EC" sz="1000" b="0"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dirty="0">
                          <a:effectLst/>
                        </a:rPr>
                        <a:t>Productividad</a:t>
                      </a:r>
                      <a:endParaRPr lang="es-EC" sz="1000" b="0" i="0" u="none" strike="noStrike" dirty="0">
                        <a:solidFill>
                          <a:srgbClr val="000000"/>
                        </a:solidFill>
                        <a:effectLst/>
                        <a:latin typeface="Arial" panose="020B0604020202020204" pitchFamily="34" charset="0"/>
                      </a:endParaRPr>
                    </a:p>
                  </a:txBody>
                  <a:tcPr marL="4925" marR="4925" marT="4925" marB="0" anchor="ctr"/>
                </a:tc>
                <a:extLst>
                  <a:ext uri="{0D108BD9-81ED-4DB2-BD59-A6C34878D82A}">
                    <a16:rowId xmlns:a16="http://schemas.microsoft.com/office/drawing/2014/main" val="3993840453"/>
                  </a:ext>
                </a:extLst>
              </a:tr>
              <a:tr h="160083">
                <a:tc>
                  <a:txBody>
                    <a:bodyPr/>
                    <a:lstStyle/>
                    <a:p>
                      <a:pPr algn="l" fontAlgn="ctr"/>
                      <a:r>
                        <a:rPr lang="es-EC" sz="1000" u="none" strike="noStrike">
                          <a:effectLst/>
                        </a:rPr>
                        <a:t> </a:t>
                      </a:r>
                      <a:endParaRPr lang="es-EC" sz="1000" b="0"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a:effectLst/>
                        </a:rPr>
                        <a:t>Liquidez</a:t>
                      </a:r>
                      <a:endParaRPr lang="es-EC" sz="1000" b="0"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a:effectLst/>
                        </a:rPr>
                        <a:t> </a:t>
                      </a:r>
                      <a:endParaRPr lang="es-EC" sz="1000" b="0"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dirty="0">
                          <a:effectLst/>
                        </a:rPr>
                        <a:t>Financiamiento</a:t>
                      </a:r>
                      <a:endParaRPr lang="es-EC" sz="1000" b="0" i="0" u="none" strike="noStrike" dirty="0">
                        <a:solidFill>
                          <a:srgbClr val="000000"/>
                        </a:solidFill>
                        <a:effectLst/>
                        <a:latin typeface="Arial" panose="020B0604020202020204" pitchFamily="34" charset="0"/>
                      </a:endParaRPr>
                    </a:p>
                  </a:txBody>
                  <a:tcPr marL="4925" marR="4925" marT="4925" marB="0" anchor="ctr"/>
                </a:tc>
                <a:extLst>
                  <a:ext uri="{0D108BD9-81ED-4DB2-BD59-A6C34878D82A}">
                    <a16:rowId xmlns:a16="http://schemas.microsoft.com/office/drawing/2014/main" val="4207909483"/>
                  </a:ext>
                </a:extLst>
              </a:tr>
              <a:tr h="160083">
                <a:tc>
                  <a:txBody>
                    <a:bodyPr/>
                    <a:lstStyle/>
                    <a:p>
                      <a:pPr algn="l" fontAlgn="ctr"/>
                      <a:r>
                        <a:rPr lang="es-EC" sz="1000" u="none" strike="noStrike">
                          <a:effectLst/>
                        </a:rPr>
                        <a:t> </a:t>
                      </a:r>
                      <a:endParaRPr lang="es-EC" sz="1000" b="0"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a:effectLst/>
                        </a:rPr>
                        <a:t>Actividad</a:t>
                      </a:r>
                      <a:endParaRPr lang="es-EC" sz="1000" b="0"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a:effectLst/>
                        </a:rPr>
                        <a:t> </a:t>
                      </a:r>
                      <a:endParaRPr lang="es-EC" sz="1000" b="0"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dirty="0">
                          <a:effectLst/>
                        </a:rPr>
                        <a:t> </a:t>
                      </a:r>
                      <a:endParaRPr lang="es-EC" sz="1000" b="0" i="0" u="none" strike="noStrike" dirty="0">
                        <a:solidFill>
                          <a:srgbClr val="000000"/>
                        </a:solidFill>
                        <a:effectLst/>
                        <a:latin typeface="Arial" panose="020B0604020202020204" pitchFamily="34" charset="0"/>
                      </a:endParaRPr>
                    </a:p>
                  </a:txBody>
                  <a:tcPr marL="4925" marR="4925" marT="4925" marB="0" anchor="ctr"/>
                </a:tc>
                <a:extLst>
                  <a:ext uri="{0D108BD9-81ED-4DB2-BD59-A6C34878D82A}">
                    <a16:rowId xmlns:a16="http://schemas.microsoft.com/office/drawing/2014/main" val="3049239554"/>
                  </a:ext>
                </a:extLst>
              </a:tr>
              <a:tr h="198122">
                <a:tc>
                  <a:txBody>
                    <a:bodyPr/>
                    <a:lstStyle/>
                    <a:p>
                      <a:pPr algn="l" fontAlgn="ctr"/>
                      <a:r>
                        <a:rPr lang="es-EC" sz="1000" u="none" strike="noStrike">
                          <a:effectLst/>
                        </a:rPr>
                        <a:t> </a:t>
                      </a:r>
                      <a:endParaRPr lang="es-EC" sz="1000" b="0"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a:effectLst/>
                        </a:rPr>
                        <a:t>Endeudamiento</a:t>
                      </a:r>
                      <a:endParaRPr lang="es-EC" sz="1000" b="0"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a:effectLst/>
                        </a:rPr>
                        <a:t> </a:t>
                      </a:r>
                      <a:endParaRPr lang="es-EC" sz="1000" b="0"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dirty="0">
                          <a:effectLst/>
                        </a:rPr>
                        <a:t> </a:t>
                      </a:r>
                      <a:endParaRPr lang="es-EC" sz="1000" b="0" i="0" u="none" strike="noStrike" dirty="0">
                        <a:solidFill>
                          <a:srgbClr val="000000"/>
                        </a:solidFill>
                        <a:effectLst/>
                        <a:latin typeface="Arial" panose="020B0604020202020204" pitchFamily="34" charset="0"/>
                      </a:endParaRPr>
                    </a:p>
                  </a:txBody>
                  <a:tcPr marL="4925" marR="4925" marT="4925" marB="0" anchor="ctr"/>
                </a:tc>
                <a:extLst>
                  <a:ext uri="{0D108BD9-81ED-4DB2-BD59-A6C34878D82A}">
                    <a16:rowId xmlns:a16="http://schemas.microsoft.com/office/drawing/2014/main" val="3270770004"/>
                  </a:ext>
                </a:extLst>
              </a:tr>
              <a:tr h="160083">
                <a:tc>
                  <a:txBody>
                    <a:bodyPr/>
                    <a:lstStyle/>
                    <a:p>
                      <a:pPr algn="l" fontAlgn="ctr"/>
                      <a:r>
                        <a:rPr lang="es-EC" sz="1000" u="none" strike="noStrike">
                          <a:effectLst/>
                        </a:rPr>
                        <a:t> </a:t>
                      </a:r>
                      <a:endParaRPr lang="es-EC" sz="1000" b="0"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a:effectLst/>
                        </a:rPr>
                        <a:t> </a:t>
                      </a:r>
                      <a:endParaRPr lang="es-EC" sz="1000" b="0"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a:effectLst/>
                        </a:rPr>
                        <a:t> </a:t>
                      </a:r>
                      <a:endParaRPr lang="es-EC" sz="1000" b="0"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dirty="0">
                          <a:effectLst/>
                        </a:rPr>
                        <a:t> </a:t>
                      </a:r>
                      <a:endParaRPr lang="es-EC" sz="1000" b="0" i="0" u="none" strike="noStrike" dirty="0">
                        <a:solidFill>
                          <a:srgbClr val="000000"/>
                        </a:solidFill>
                        <a:effectLst/>
                        <a:latin typeface="Arial" panose="020B0604020202020204" pitchFamily="34" charset="0"/>
                      </a:endParaRPr>
                    </a:p>
                  </a:txBody>
                  <a:tcPr marL="4925" marR="4925" marT="4925" marB="0" anchor="ctr"/>
                </a:tc>
                <a:extLst>
                  <a:ext uri="{0D108BD9-81ED-4DB2-BD59-A6C34878D82A}">
                    <a16:rowId xmlns:a16="http://schemas.microsoft.com/office/drawing/2014/main" val="53331191"/>
                  </a:ext>
                </a:extLst>
              </a:tr>
              <a:tr h="160083">
                <a:tc>
                  <a:txBody>
                    <a:bodyPr/>
                    <a:lstStyle/>
                    <a:p>
                      <a:pPr algn="l" fontAlgn="ctr"/>
                      <a:r>
                        <a:rPr lang="es-EC" sz="1000" u="none" strike="noStrike">
                          <a:effectLst/>
                        </a:rPr>
                        <a:t> </a:t>
                      </a:r>
                      <a:endParaRPr lang="es-EC" sz="1000" b="0"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a:effectLst/>
                        </a:rPr>
                        <a:t> </a:t>
                      </a:r>
                      <a:endParaRPr lang="es-EC" sz="1000" b="0"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a:effectLst/>
                        </a:rPr>
                        <a:t> </a:t>
                      </a:r>
                      <a:endParaRPr lang="es-EC" sz="1000" b="0"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dirty="0">
                          <a:effectLst/>
                        </a:rPr>
                        <a:t> </a:t>
                      </a:r>
                      <a:endParaRPr lang="es-EC" sz="1000" b="0" i="0" u="none" strike="noStrike" dirty="0">
                        <a:solidFill>
                          <a:srgbClr val="000000"/>
                        </a:solidFill>
                        <a:effectLst/>
                        <a:latin typeface="Arial" panose="020B0604020202020204" pitchFamily="34" charset="0"/>
                      </a:endParaRPr>
                    </a:p>
                  </a:txBody>
                  <a:tcPr marL="4925" marR="4925" marT="4925" marB="0" anchor="ctr"/>
                </a:tc>
                <a:extLst>
                  <a:ext uri="{0D108BD9-81ED-4DB2-BD59-A6C34878D82A}">
                    <a16:rowId xmlns:a16="http://schemas.microsoft.com/office/drawing/2014/main" val="1875018613"/>
                  </a:ext>
                </a:extLst>
              </a:tr>
              <a:tr h="166423">
                <a:tc gridSpan="4">
                  <a:txBody>
                    <a:bodyPr/>
                    <a:lstStyle/>
                    <a:p>
                      <a:pPr algn="ctr" fontAlgn="ctr"/>
                      <a:r>
                        <a:rPr lang="es-EC" sz="1000" u="none" strike="noStrike" dirty="0">
                          <a:effectLst/>
                        </a:rPr>
                        <a:t>Temas para futuras investigaciones</a:t>
                      </a:r>
                      <a:endParaRPr lang="es-EC" sz="1000" b="1" i="0" u="none" strike="noStrike" dirty="0">
                        <a:solidFill>
                          <a:srgbClr val="FFFFFF"/>
                        </a:solidFill>
                        <a:effectLst/>
                        <a:latin typeface="Arial" panose="020B0604020202020204" pitchFamily="34" charset="0"/>
                      </a:endParaRPr>
                    </a:p>
                  </a:txBody>
                  <a:tcPr marL="4925" marR="4925" marT="4925"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224356920"/>
                  </a:ext>
                </a:extLst>
              </a:tr>
              <a:tr h="160083">
                <a:tc>
                  <a:txBody>
                    <a:bodyPr/>
                    <a:lstStyle/>
                    <a:p>
                      <a:pPr algn="l" fontAlgn="t"/>
                      <a:r>
                        <a:rPr lang="es-EC" sz="1000" u="none" strike="noStrike">
                          <a:effectLst/>
                        </a:rPr>
                        <a:t>Estrategia e Innovación </a:t>
                      </a:r>
                      <a:endParaRPr lang="es-EC" sz="1000" b="0" i="0" u="none" strike="noStrike">
                        <a:solidFill>
                          <a:srgbClr val="000000"/>
                        </a:solidFill>
                        <a:effectLst/>
                        <a:latin typeface="Arial" panose="020B0604020202020204" pitchFamily="34" charset="0"/>
                      </a:endParaRPr>
                    </a:p>
                  </a:txBody>
                  <a:tcPr marL="4925" marR="4925" marT="4925" marB="0"/>
                </a:tc>
                <a:tc>
                  <a:txBody>
                    <a:bodyPr/>
                    <a:lstStyle/>
                    <a:p>
                      <a:pPr algn="l" fontAlgn="ctr"/>
                      <a:r>
                        <a:rPr lang="es-EC" sz="1000" u="none" strike="noStrike">
                          <a:effectLst/>
                        </a:rPr>
                        <a:t>Económica </a:t>
                      </a:r>
                      <a:endParaRPr lang="es-EC" sz="1000" b="0"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a:effectLst/>
                        </a:rPr>
                        <a:t>Incidencias de politicas</a:t>
                      </a:r>
                      <a:endParaRPr lang="es-EC" sz="1000" b="0" i="0" u="none" strike="noStrike">
                        <a:solidFill>
                          <a:srgbClr val="000000"/>
                        </a:solidFill>
                        <a:effectLst/>
                        <a:latin typeface="Arial" panose="020B0604020202020204" pitchFamily="34" charset="0"/>
                      </a:endParaRPr>
                    </a:p>
                  </a:txBody>
                  <a:tcPr marL="4925" marR="4925" marT="4925" marB="0" anchor="ctr"/>
                </a:tc>
                <a:tc rowSpan="2">
                  <a:txBody>
                    <a:bodyPr/>
                    <a:lstStyle/>
                    <a:p>
                      <a:pPr algn="l" fontAlgn="ctr"/>
                      <a:r>
                        <a:rPr lang="es-EC" sz="1000" u="none" strike="noStrike" dirty="0">
                          <a:effectLst/>
                        </a:rPr>
                        <a:t>Rentabilidad de las empresas aceiteras</a:t>
                      </a:r>
                      <a:endParaRPr lang="es-EC" sz="1000" b="0" i="0" u="none" strike="noStrike" dirty="0">
                        <a:solidFill>
                          <a:srgbClr val="000000"/>
                        </a:solidFill>
                        <a:effectLst/>
                        <a:latin typeface="Arial" panose="020B0604020202020204" pitchFamily="34" charset="0"/>
                      </a:endParaRPr>
                    </a:p>
                  </a:txBody>
                  <a:tcPr marL="4925" marR="4925" marT="4925" marB="0" anchor="ctr"/>
                </a:tc>
                <a:extLst>
                  <a:ext uri="{0D108BD9-81ED-4DB2-BD59-A6C34878D82A}">
                    <a16:rowId xmlns:a16="http://schemas.microsoft.com/office/drawing/2014/main" val="1562581519"/>
                  </a:ext>
                </a:extLst>
              </a:tr>
              <a:tr h="160083">
                <a:tc>
                  <a:txBody>
                    <a:bodyPr/>
                    <a:lstStyle/>
                    <a:p>
                      <a:pPr algn="l" fontAlgn="t"/>
                      <a:r>
                        <a:rPr lang="es-EC" sz="1000" u="none" strike="noStrike">
                          <a:effectLst/>
                        </a:rPr>
                        <a:t>Estrategia y estilos directivos</a:t>
                      </a:r>
                      <a:endParaRPr lang="es-EC" sz="1000" b="0" i="0" u="none" strike="noStrike">
                        <a:solidFill>
                          <a:srgbClr val="000000"/>
                        </a:solidFill>
                        <a:effectLst/>
                        <a:latin typeface="Arial" panose="020B0604020202020204" pitchFamily="34" charset="0"/>
                      </a:endParaRPr>
                    </a:p>
                  </a:txBody>
                  <a:tcPr marL="4925" marR="4925" marT="4925" marB="0"/>
                </a:tc>
                <a:tc>
                  <a:txBody>
                    <a:bodyPr/>
                    <a:lstStyle/>
                    <a:p>
                      <a:pPr algn="l" fontAlgn="ctr"/>
                      <a:r>
                        <a:rPr lang="es-EC" sz="1000" u="none" strike="noStrike">
                          <a:effectLst/>
                        </a:rPr>
                        <a:t>Financiera</a:t>
                      </a:r>
                      <a:endParaRPr lang="es-EC" sz="1000" b="0" i="0" u="none" strike="noStrike">
                        <a:solidFill>
                          <a:srgbClr val="000000"/>
                        </a:solidFill>
                        <a:effectLst/>
                        <a:latin typeface="Arial" panose="020B0604020202020204" pitchFamily="34" charset="0"/>
                      </a:endParaRPr>
                    </a:p>
                  </a:txBody>
                  <a:tcPr marL="4925" marR="4925" marT="4925" marB="0" anchor="ctr"/>
                </a:tc>
                <a:tc>
                  <a:txBody>
                    <a:bodyPr/>
                    <a:lstStyle/>
                    <a:p>
                      <a:pPr algn="l" fontAlgn="ctr"/>
                      <a:r>
                        <a:rPr lang="es-EC" sz="1000" u="none" strike="noStrike" dirty="0">
                          <a:effectLst/>
                        </a:rPr>
                        <a:t> </a:t>
                      </a:r>
                      <a:endParaRPr lang="es-EC" sz="1000" b="0" i="0" u="none" strike="noStrike" dirty="0">
                        <a:solidFill>
                          <a:srgbClr val="000000"/>
                        </a:solidFill>
                        <a:effectLst/>
                        <a:latin typeface="Arial" panose="020B0604020202020204" pitchFamily="34" charset="0"/>
                      </a:endParaRPr>
                    </a:p>
                  </a:txBody>
                  <a:tcPr marL="4925" marR="4925" marT="4925" marB="0" anchor="ctr"/>
                </a:tc>
                <a:tc vMerge="1">
                  <a:txBody>
                    <a:bodyPr/>
                    <a:lstStyle/>
                    <a:p>
                      <a:endParaRPr lang="es-EC"/>
                    </a:p>
                  </a:txBody>
                  <a:tcPr/>
                </a:tc>
                <a:extLst>
                  <a:ext uri="{0D108BD9-81ED-4DB2-BD59-A6C34878D82A}">
                    <a16:rowId xmlns:a16="http://schemas.microsoft.com/office/drawing/2014/main" val="1710814267"/>
                  </a:ext>
                </a:extLst>
              </a:tr>
            </a:tbl>
          </a:graphicData>
        </a:graphic>
      </p:graphicFrame>
      <p:sp>
        <p:nvSpPr>
          <p:cNvPr id="5" name="CuadroTexto 4"/>
          <p:cNvSpPr txBox="1"/>
          <p:nvPr/>
        </p:nvSpPr>
        <p:spPr>
          <a:xfrm>
            <a:off x="5175248" y="405370"/>
            <a:ext cx="6318251" cy="369332"/>
          </a:xfrm>
          <a:prstGeom prst="rect">
            <a:avLst/>
          </a:prstGeom>
          <a:noFill/>
        </p:spPr>
        <p:txBody>
          <a:bodyPr wrap="square" rtlCol="0">
            <a:spAutoFit/>
          </a:bodyPr>
          <a:lstStyle/>
          <a:p>
            <a:r>
              <a:rPr lang="es-EC" b="1" dirty="0"/>
              <a:t>Matriz de Referencia de Estudios Relacionados</a:t>
            </a:r>
          </a:p>
        </p:txBody>
      </p:sp>
    </p:spTree>
    <p:extLst>
      <p:ext uri="{BB962C8B-B14F-4D97-AF65-F5344CB8AC3E}">
        <p14:creationId xmlns:p14="http://schemas.microsoft.com/office/powerpoint/2010/main" val="1610824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969337404"/>
              </p:ext>
            </p:extLst>
          </p:nvPr>
        </p:nvGraphicFramePr>
        <p:xfrm>
          <a:off x="1549400" y="596900"/>
          <a:ext cx="8813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8469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3211</TotalTime>
  <Words>2944</Words>
  <Application>Microsoft Office PowerPoint</Application>
  <PresentationFormat>Panorámica</PresentationFormat>
  <Paragraphs>423</Paragraphs>
  <Slides>35</Slides>
  <Notes>1</Notes>
  <HiddenSlides>0</HiddenSlides>
  <MMClips>0</MMClips>
  <ScaleCrop>false</ScaleCrop>
  <HeadingPairs>
    <vt:vector size="8" baseType="variant">
      <vt:variant>
        <vt:lpstr>Fuentes usadas</vt:lpstr>
      </vt:variant>
      <vt:variant>
        <vt:i4>9</vt:i4>
      </vt:variant>
      <vt:variant>
        <vt:lpstr>Tema</vt:lpstr>
      </vt:variant>
      <vt:variant>
        <vt:i4>3</vt:i4>
      </vt:variant>
      <vt:variant>
        <vt:lpstr>Servidores OLE incrustados</vt:lpstr>
      </vt:variant>
      <vt:variant>
        <vt:i4>1</vt:i4>
      </vt:variant>
      <vt:variant>
        <vt:lpstr>Títulos de diapositiva</vt:lpstr>
      </vt:variant>
      <vt:variant>
        <vt:i4>35</vt:i4>
      </vt:variant>
    </vt:vector>
  </HeadingPairs>
  <TitlesOfParts>
    <vt:vector size="48" baseType="lpstr">
      <vt:lpstr>Arial</vt:lpstr>
      <vt:lpstr>Arial Narrow</vt:lpstr>
      <vt:lpstr>Calibri</vt:lpstr>
      <vt:lpstr>Calibri Light</vt:lpstr>
      <vt:lpstr>Cambria Math</vt:lpstr>
      <vt:lpstr>Gill Sans MT</vt:lpstr>
      <vt:lpstr>Segoe UI</vt:lpstr>
      <vt:lpstr>Segoe UI Historic</vt:lpstr>
      <vt:lpstr>Times New Roman</vt:lpstr>
      <vt:lpstr>Tema de Office</vt:lpstr>
      <vt:lpstr>Diseño predeterminado</vt:lpstr>
      <vt:lpstr>Parcel</vt:lpstr>
      <vt:lpstr>CorelDRAW</vt:lpstr>
      <vt:lpstr>Presentación de PowerPoint</vt:lpstr>
      <vt:lpstr>Presentación de PowerPoint</vt:lpstr>
      <vt:lpstr>Presentación de PowerPoint</vt:lpstr>
      <vt:lpstr>Presentación de PowerPoint</vt:lpstr>
      <vt:lpstr>Presentación de PowerPoint</vt:lpstr>
      <vt:lpstr>Matriz de marco teórico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179</cp:revision>
  <cp:lastPrinted>2018-06-03T16:56:39Z</cp:lastPrinted>
  <dcterms:created xsi:type="dcterms:W3CDTF">2018-05-21T03:54:39Z</dcterms:created>
  <dcterms:modified xsi:type="dcterms:W3CDTF">2018-07-12T13:17:11Z</dcterms:modified>
</cp:coreProperties>
</file>