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7" r:id="rId8"/>
    <p:sldId id="268" r:id="rId9"/>
    <p:sldId id="278" r:id="rId10"/>
    <p:sldId id="279" r:id="rId11"/>
    <p:sldId id="281" r:id="rId12"/>
    <p:sldId id="286" r:id="rId13"/>
    <p:sldId id="287" r:id="rId14"/>
    <p:sldId id="288" r:id="rId15"/>
    <p:sldId id="304" r:id="rId16"/>
    <p:sldId id="305" r:id="rId17"/>
    <p:sldId id="289" r:id="rId18"/>
    <p:sldId id="295" r:id="rId19"/>
    <p:sldId id="296" r:id="rId20"/>
    <p:sldId id="290" r:id="rId21"/>
    <p:sldId id="297" r:id="rId22"/>
    <p:sldId id="298" r:id="rId23"/>
    <p:sldId id="299" r:id="rId24"/>
    <p:sldId id="300" r:id="rId25"/>
    <p:sldId id="301" r:id="rId26"/>
    <p:sldId id="303" r:id="rId27"/>
    <p:sldId id="302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954B7-CD03-45C4-96B1-342D0F68C0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C205BFF5-8F71-4CEE-99BF-B0DFF6B46A38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Sistema paramétrico de arietes hidráulicos </a:t>
          </a:r>
        </a:p>
      </dgm:t>
    </dgm:pt>
    <dgm:pt modelId="{41925EC5-36C7-48EB-84BA-55D99AB614DD}" type="parTrans" cxnId="{A0FC0CD7-7980-40D8-8377-D95FAE2985D1}">
      <dgm:prSet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6E237F81-1F33-4E42-A9D0-E926739730CC}" type="sibTrans" cxnId="{A0FC0CD7-7980-40D8-8377-D95FAE2985D1}">
      <dgm:prSet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B9BD646C-E348-4B8A-9C76-82112A646427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datos de entrada al sistema</a:t>
          </a:r>
        </a:p>
      </dgm:t>
    </dgm:pt>
    <dgm:pt modelId="{0D92D8CF-4C75-48D2-BFD0-25571F1D1EA6}" type="parTrans" cxnId="{0EF67CC3-829B-4585-B78C-D0A391FF8599}">
      <dgm:prSet custT="1"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1D277B98-43F3-4322-95D5-3064FF19B520}" type="sibTrans" cxnId="{0EF67CC3-829B-4585-B78C-D0A391FF8599}">
      <dgm:prSet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400472CF-22DE-4157-A93B-F9242B133696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cálculos </a:t>
          </a:r>
        </a:p>
      </dgm:t>
    </dgm:pt>
    <dgm:pt modelId="{58C02BD5-4408-4CD7-8866-70679E318E8A}" type="parTrans" cxnId="{C2F0DEA1-DFEF-44A6-A795-BEEB44656549}">
      <dgm:prSet custT="1"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67FD4DFB-CE4F-4AA5-AD88-56A16D1F6E6E}" type="sibTrans" cxnId="{C2F0DEA1-DFEF-44A6-A795-BEEB44656549}">
      <dgm:prSet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4EF5437B-22C1-44B1-B9AF-0E5C1BA3200B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dibujo</a:t>
          </a:r>
        </a:p>
      </dgm:t>
    </dgm:pt>
    <dgm:pt modelId="{194EC53B-B753-4649-B4DE-037373F6B0B7}" type="parTrans" cxnId="{15DDDCDC-B48C-4301-A7E3-268EB96328B6}">
      <dgm:prSet custT="1"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F5998A85-E8E5-400E-B7B4-BF62DBB14060}" type="sibTrans" cxnId="{15DDDCDC-B48C-4301-A7E3-268EB96328B6}">
      <dgm:prSet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ACA105FF-AC74-45BF-A887-654D9AEDE7E0}">
      <dgm:prSet phldrT="[Texto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resultados </a:t>
          </a:r>
        </a:p>
      </dgm:t>
    </dgm:pt>
    <dgm:pt modelId="{3FA49BD7-63E4-4D85-BD46-FF2F5AE0C084}" type="parTrans" cxnId="{DD350A98-C79D-4EC4-AD3B-9B406EEA9154}">
      <dgm:prSet custT="1"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81D1FA7E-BE59-40CA-AC13-F8CF014A3441}" type="sibTrans" cxnId="{DD350A98-C79D-4EC4-AD3B-9B406EEA9154}">
      <dgm:prSet/>
      <dgm:spPr/>
      <dgm:t>
        <a:bodyPr/>
        <a:lstStyle/>
        <a:p>
          <a:endParaRPr lang="es-EC" sz="1100">
            <a:latin typeface="Times New Roman" pitchFamily="18" charset="0"/>
            <a:cs typeface="Times New Roman" pitchFamily="18" charset="0"/>
          </a:endParaRPr>
        </a:p>
      </dgm:t>
    </dgm:pt>
    <dgm:pt modelId="{0755739B-9F39-4962-BE4E-7DB46D12B355}" type="pres">
      <dgm:prSet presAssocID="{192954B7-CD03-45C4-96B1-342D0F68C0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9C961A-C449-4006-844F-397770FEEFC0}" type="pres">
      <dgm:prSet presAssocID="{C205BFF5-8F71-4CEE-99BF-B0DFF6B46A38}" presName="root1" presStyleCnt="0"/>
      <dgm:spPr/>
    </dgm:pt>
    <dgm:pt modelId="{76B3B94C-2197-4B99-A64E-304F71E08D8B}" type="pres">
      <dgm:prSet presAssocID="{C205BFF5-8F71-4CEE-99BF-B0DFF6B46A38}" presName="LevelOneTextNode" presStyleLbl="node0" presStyleIdx="0" presStyleCnt="1" custScaleX="121174" custLinFactNeighborX="-33634">
        <dgm:presLayoutVars>
          <dgm:chPref val="3"/>
        </dgm:presLayoutVars>
      </dgm:prSet>
      <dgm:spPr/>
    </dgm:pt>
    <dgm:pt modelId="{85FAD926-4C75-49E8-8D50-F1B495E98061}" type="pres">
      <dgm:prSet presAssocID="{C205BFF5-8F71-4CEE-99BF-B0DFF6B46A38}" presName="level2hierChild" presStyleCnt="0"/>
      <dgm:spPr/>
    </dgm:pt>
    <dgm:pt modelId="{E0256987-520B-47B4-A467-E8E0D225E255}" type="pres">
      <dgm:prSet presAssocID="{0D92D8CF-4C75-48D2-BFD0-25571F1D1EA6}" presName="conn2-1" presStyleLbl="parChTrans1D2" presStyleIdx="0" presStyleCnt="4"/>
      <dgm:spPr/>
    </dgm:pt>
    <dgm:pt modelId="{002A9307-582B-410F-837B-88B9EBE93B10}" type="pres">
      <dgm:prSet presAssocID="{0D92D8CF-4C75-48D2-BFD0-25571F1D1EA6}" presName="connTx" presStyleLbl="parChTrans1D2" presStyleIdx="0" presStyleCnt="4"/>
      <dgm:spPr/>
    </dgm:pt>
    <dgm:pt modelId="{C7B30CC8-E218-40FA-9B3B-7CBAB7AC8297}" type="pres">
      <dgm:prSet presAssocID="{B9BD646C-E348-4B8A-9C76-82112A646427}" presName="root2" presStyleCnt="0"/>
      <dgm:spPr/>
    </dgm:pt>
    <dgm:pt modelId="{AB51E56C-1B2F-497E-B833-C86800096569}" type="pres">
      <dgm:prSet presAssocID="{B9BD646C-E348-4B8A-9C76-82112A646427}" presName="LevelTwoTextNode" presStyleLbl="node2" presStyleIdx="0" presStyleCnt="4" custScaleX="164426">
        <dgm:presLayoutVars>
          <dgm:chPref val="3"/>
        </dgm:presLayoutVars>
      </dgm:prSet>
      <dgm:spPr/>
    </dgm:pt>
    <dgm:pt modelId="{FF0FE221-6CCE-4B38-A918-DAB55A543C52}" type="pres">
      <dgm:prSet presAssocID="{B9BD646C-E348-4B8A-9C76-82112A646427}" presName="level3hierChild" presStyleCnt="0"/>
      <dgm:spPr/>
    </dgm:pt>
    <dgm:pt modelId="{EF49964D-79AF-460D-BBAF-AAAF79AC3C5B}" type="pres">
      <dgm:prSet presAssocID="{58C02BD5-4408-4CD7-8866-70679E318E8A}" presName="conn2-1" presStyleLbl="parChTrans1D2" presStyleIdx="1" presStyleCnt="4"/>
      <dgm:spPr/>
    </dgm:pt>
    <dgm:pt modelId="{A5E5CA1E-323A-4B78-AFFF-8A198BBA8CBA}" type="pres">
      <dgm:prSet presAssocID="{58C02BD5-4408-4CD7-8866-70679E318E8A}" presName="connTx" presStyleLbl="parChTrans1D2" presStyleIdx="1" presStyleCnt="4"/>
      <dgm:spPr/>
    </dgm:pt>
    <dgm:pt modelId="{AEE50B4C-8AE3-4980-936A-47C52625E36D}" type="pres">
      <dgm:prSet presAssocID="{400472CF-22DE-4157-A93B-F9242B133696}" presName="root2" presStyleCnt="0"/>
      <dgm:spPr/>
    </dgm:pt>
    <dgm:pt modelId="{BEE00A33-EEE9-412C-9DB5-51DD6EF9E46D}" type="pres">
      <dgm:prSet presAssocID="{400472CF-22DE-4157-A93B-F9242B133696}" presName="LevelTwoTextNode" presStyleLbl="node2" presStyleIdx="1" presStyleCnt="4" custScaleX="164426">
        <dgm:presLayoutVars>
          <dgm:chPref val="3"/>
        </dgm:presLayoutVars>
      </dgm:prSet>
      <dgm:spPr/>
    </dgm:pt>
    <dgm:pt modelId="{27CA37C4-8845-4A05-ABEB-DBF3ECDE6CF1}" type="pres">
      <dgm:prSet presAssocID="{400472CF-22DE-4157-A93B-F9242B133696}" presName="level3hierChild" presStyleCnt="0"/>
      <dgm:spPr/>
    </dgm:pt>
    <dgm:pt modelId="{6690A6B8-3DA6-4C27-8043-A479693BDF0B}" type="pres">
      <dgm:prSet presAssocID="{194EC53B-B753-4649-B4DE-037373F6B0B7}" presName="conn2-1" presStyleLbl="parChTrans1D2" presStyleIdx="2" presStyleCnt="4"/>
      <dgm:spPr/>
    </dgm:pt>
    <dgm:pt modelId="{467036A3-0522-464A-9CF1-2530742BE479}" type="pres">
      <dgm:prSet presAssocID="{194EC53B-B753-4649-B4DE-037373F6B0B7}" presName="connTx" presStyleLbl="parChTrans1D2" presStyleIdx="2" presStyleCnt="4"/>
      <dgm:spPr/>
    </dgm:pt>
    <dgm:pt modelId="{A36DA900-BAE5-4170-A5FD-4A0B6E2D9246}" type="pres">
      <dgm:prSet presAssocID="{4EF5437B-22C1-44B1-B9AF-0E5C1BA3200B}" presName="root2" presStyleCnt="0"/>
      <dgm:spPr/>
    </dgm:pt>
    <dgm:pt modelId="{5F2204D0-4DCC-4A99-A19E-01DB233BDD99}" type="pres">
      <dgm:prSet presAssocID="{4EF5437B-22C1-44B1-B9AF-0E5C1BA3200B}" presName="LevelTwoTextNode" presStyleLbl="node2" presStyleIdx="2" presStyleCnt="4" custScaleX="166759">
        <dgm:presLayoutVars>
          <dgm:chPref val="3"/>
        </dgm:presLayoutVars>
      </dgm:prSet>
      <dgm:spPr/>
    </dgm:pt>
    <dgm:pt modelId="{57D01332-DFF6-44AA-9654-6ED1671544A5}" type="pres">
      <dgm:prSet presAssocID="{4EF5437B-22C1-44B1-B9AF-0E5C1BA3200B}" presName="level3hierChild" presStyleCnt="0"/>
      <dgm:spPr/>
    </dgm:pt>
    <dgm:pt modelId="{605272AB-BD6E-40E7-B104-81CFB53BB727}" type="pres">
      <dgm:prSet presAssocID="{3FA49BD7-63E4-4D85-BD46-FF2F5AE0C084}" presName="conn2-1" presStyleLbl="parChTrans1D2" presStyleIdx="3" presStyleCnt="4"/>
      <dgm:spPr/>
    </dgm:pt>
    <dgm:pt modelId="{A3527A1D-7D2F-4FEF-9820-BA47F6452B3B}" type="pres">
      <dgm:prSet presAssocID="{3FA49BD7-63E4-4D85-BD46-FF2F5AE0C084}" presName="connTx" presStyleLbl="parChTrans1D2" presStyleIdx="3" presStyleCnt="4"/>
      <dgm:spPr/>
    </dgm:pt>
    <dgm:pt modelId="{FE251A30-3474-48AF-B590-79047D88B6AC}" type="pres">
      <dgm:prSet presAssocID="{ACA105FF-AC74-45BF-A887-654D9AEDE7E0}" presName="root2" presStyleCnt="0"/>
      <dgm:spPr/>
    </dgm:pt>
    <dgm:pt modelId="{54F63AAF-50D8-421A-AEC5-970832548C6B}" type="pres">
      <dgm:prSet presAssocID="{ACA105FF-AC74-45BF-A887-654D9AEDE7E0}" presName="LevelTwoTextNode" presStyleLbl="node2" presStyleIdx="3" presStyleCnt="4" custScaleX="166759">
        <dgm:presLayoutVars>
          <dgm:chPref val="3"/>
        </dgm:presLayoutVars>
      </dgm:prSet>
      <dgm:spPr/>
    </dgm:pt>
    <dgm:pt modelId="{69D1D728-DB59-4B2E-B303-91310EB8E531}" type="pres">
      <dgm:prSet presAssocID="{ACA105FF-AC74-45BF-A887-654D9AEDE7E0}" presName="level3hierChild" presStyleCnt="0"/>
      <dgm:spPr/>
    </dgm:pt>
  </dgm:ptLst>
  <dgm:cxnLst>
    <dgm:cxn modelId="{4A101D00-CAC4-4FB3-873E-F077F074714C}" type="presOf" srcId="{3FA49BD7-63E4-4D85-BD46-FF2F5AE0C084}" destId="{A3527A1D-7D2F-4FEF-9820-BA47F6452B3B}" srcOrd="1" destOrd="0" presId="urn:microsoft.com/office/officeart/2005/8/layout/hierarchy2"/>
    <dgm:cxn modelId="{CDC65D02-F59F-4342-8D38-CF465DDC3D1F}" type="presOf" srcId="{4EF5437B-22C1-44B1-B9AF-0E5C1BA3200B}" destId="{5F2204D0-4DCC-4A99-A19E-01DB233BDD99}" srcOrd="0" destOrd="0" presId="urn:microsoft.com/office/officeart/2005/8/layout/hierarchy2"/>
    <dgm:cxn modelId="{C70F012E-A955-4D34-95D4-B850AD3AB0C2}" type="presOf" srcId="{B9BD646C-E348-4B8A-9C76-82112A646427}" destId="{AB51E56C-1B2F-497E-B833-C86800096569}" srcOrd="0" destOrd="0" presId="urn:microsoft.com/office/officeart/2005/8/layout/hierarchy2"/>
    <dgm:cxn modelId="{DF092D3D-0838-48BF-87A2-BF62B954F730}" type="presOf" srcId="{194EC53B-B753-4649-B4DE-037373F6B0B7}" destId="{6690A6B8-3DA6-4C27-8043-A479693BDF0B}" srcOrd="0" destOrd="0" presId="urn:microsoft.com/office/officeart/2005/8/layout/hierarchy2"/>
    <dgm:cxn modelId="{D0304A6A-89FA-40F9-94CF-A218F0D67802}" type="presOf" srcId="{400472CF-22DE-4157-A93B-F9242B133696}" destId="{BEE00A33-EEE9-412C-9DB5-51DD6EF9E46D}" srcOrd="0" destOrd="0" presId="urn:microsoft.com/office/officeart/2005/8/layout/hierarchy2"/>
    <dgm:cxn modelId="{0E411A4E-A2C9-4309-BC9F-B1011DCAE2FC}" type="presOf" srcId="{ACA105FF-AC74-45BF-A887-654D9AEDE7E0}" destId="{54F63AAF-50D8-421A-AEC5-970832548C6B}" srcOrd="0" destOrd="0" presId="urn:microsoft.com/office/officeart/2005/8/layout/hierarchy2"/>
    <dgm:cxn modelId="{A7B8D071-BE53-446E-BF94-BDFD7773A829}" type="presOf" srcId="{58C02BD5-4408-4CD7-8866-70679E318E8A}" destId="{A5E5CA1E-323A-4B78-AFFF-8A198BBA8CBA}" srcOrd="1" destOrd="0" presId="urn:microsoft.com/office/officeart/2005/8/layout/hierarchy2"/>
    <dgm:cxn modelId="{76BBB272-F151-4CB3-8CF0-6F5C6EAEA060}" type="presOf" srcId="{194EC53B-B753-4649-B4DE-037373F6B0B7}" destId="{467036A3-0522-464A-9CF1-2530742BE479}" srcOrd="1" destOrd="0" presId="urn:microsoft.com/office/officeart/2005/8/layout/hierarchy2"/>
    <dgm:cxn modelId="{DD350A98-C79D-4EC4-AD3B-9B406EEA9154}" srcId="{C205BFF5-8F71-4CEE-99BF-B0DFF6B46A38}" destId="{ACA105FF-AC74-45BF-A887-654D9AEDE7E0}" srcOrd="3" destOrd="0" parTransId="{3FA49BD7-63E4-4D85-BD46-FF2F5AE0C084}" sibTransId="{81D1FA7E-BE59-40CA-AC13-F8CF014A3441}"/>
    <dgm:cxn modelId="{C2F0DEA1-DFEF-44A6-A795-BEEB44656549}" srcId="{C205BFF5-8F71-4CEE-99BF-B0DFF6B46A38}" destId="{400472CF-22DE-4157-A93B-F9242B133696}" srcOrd="1" destOrd="0" parTransId="{58C02BD5-4408-4CD7-8866-70679E318E8A}" sibTransId="{67FD4DFB-CE4F-4AA5-AD88-56A16D1F6E6E}"/>
    <dgm:cxn modelId="{0A194EA4-8155-49FD-8A6E-0D5CA0DA47B7}" type="presOf" srcId="{192954B7-CD03-45C4-96B1-342D0F68C008}" destId="{0755739B-9F39-4962-BE4E-7DB46D12B355}" srcOrd="0" destOrd="0" presId="urn:microsoft.com/office/officeart/2005/8/layout/hierarchy2"/>
    <dgm:cxn modelId="{584AABB2-12E1-4B7E-876D-1AE834D3B012}" type="presOf" srcId="{3FA49BD7-63E4-4D85-BD46-FF2F5AE0C084}" destId="{605272AB-BD6E-40E7-B104-81CFB53BB727}" srcOrd="0" destOrd="0" presId="urn:microsoft.com/office/officeart/2005/8/layout/hierarchy2"/>
    <dgm:cxn modelId="{09735BC0-91CF-4077-8F58-7D32E51BBED3}" type="presOf" srcId="{58C02BD5-4408-4CD7-8866-70679E318E8A}" destId="{EF49964D-79AF-460D-BBAF-AAAF79AC3C5B}" srcOrd="0" destOrd="0" presId="urn:microsoft.com/office/officeart/2005/8/layout/hierarchy2"/>
    <dgm:cxn modelId="{0EF67CC3-829B-4585-B78C-D0A391FF8599}" srcId="{C205BFF5-8F71-4CEE-99BF-B0DFF6B46A38}" destId="{B9BD646C-E348-4B8A-9C76-82112A646427}" srcOrd="0" destOrd="0" parTransId="{0D92D8CF-4C75-48D2-BFD0-25571F1D1EA6}" sibTransId="{1D277B98-43F3-4322-95D5-3064FF19B520}"/>
    <dgm:cxn modelId="{B2DD27C8-EEF7-4AAF-A82B-8A69B1B7A30F}" type="presOf" srcId="{0D92D8CF-4C75-48D2-BFD0-25571F1D1EA6}" destId="{002A9307-582B-410F-837B-88B9EBE93B10}" srcOrd="1" destOrd="0" presId="urn:microsoft.com/office/officeart/2005/8/layout/hierarchy2"/>
    <dgm:cxn modelId="{A0FC0CD7-7980-40D8-8377-D95FAE2985D1}" srcId="{192954B7-CD03-45C4-96B1-342D0F68C008}" destId="{C205BFF5-8F71-4CEE-99BF-B0DFF6B46A38}" srcOrd="0" destOrd="0" parTransId="{41925EC5-36C7-48EB-84BA-55D99AB614DD}" sibTransId="{6E237F81-1F33-4E42-A9D0-E926739730CC}"/>
    <dgm:cxn modelId="{927A75D9-5FAA-44F8-9670-728BD7C8450C}" type="presOf" srcId="{0D92D8CF-4C75-48D2-BFD0-25571F1D1EA6}" destId="{E0256987-520B-47B4-A467-E8E0D225E255}" srcOrd="0" destOrd="0" presId="urn:microsoft.com/office/officeart/2005/8/layout/hierarchy2"/>
    <dgm:cxn modelId="{15DDDCDC-B48C-4301-A7E3-268EB96328B6}" srcId="{C205BFF5-8F71-4CEE-99BF-B0DFF6B46A38}" destId="{4EF5437B-22C1-44B1-B9AF-0E5C1BA3200B}" srcOrd="2" destOrd="0" parTransId="{194EC53B-B753-4649-B4DE-037373F6B0B7}" sibTransId="{F5998A85-E8E5-400E-B7B4-BF62DBB14060}"/>
    <dgm:cxn modelId="{EDEC7FF9-50C8-4295-93C6-6934F36D36BE}" type="presOf" srcId="{C205BFF5-8F71-4CEE-99BF-B0DFF6B46A38}" destId="{76B3B94C-2197-4B99-A64E-304F71E08D8B}" srcOrd="0" destOrd="0" presId="urn:microsoft.com/office/officeart/2005/8/layout/hierarchy2"/>
    <dgm:cxn modelId="{F4CAEC65-AA26-4DEF-A0CD-D2BE044349D7}" type="presParOf" srcId="{0755739B-9F39-4962-BE4E-7DB46D12B355}" destId="{839C961A-C449-4006-844F-397770FEEFC0}" srcOrd="0" destOrd="0" presId="urn:microsoft.com/office/officeart/2005/8/layout/hierarchy2"/>
    <dgm:cxn modelId="{3AA6B52A-92AB-4257-BE50-C722D17A0F57}" type="presParOf" srcId="{839C961A-C449-4006-844F-397770FEEFC0}" destId="{76B3B94C-2197-4B99-A64E-304F71E08D8B}" srcOrd="0" destOrd="0" presId="urn:microsoft.com/office/officeart/2005/8/layout/hierarchy2"/>
    <dgm:cxn modelId="{B099077F-8DB4-49BA-8DF2-882F78FFEBD5}" type="presParOf" srcId="{839C961A-C449-4006-844F-397770FEEFC0}" destId="{85FAD926-4C75-49E8-8D50-F1B495E98061}" srcOrd="1" destOrd="0" presId="urn:microsoft.com/office/officeart/2005/8/layout/hierarchy2"/>
    <dgm:cxn modelId="{A1F45F81-AFF9-454A-A3B4-558AE8468A0C}" type="presParOf" srcId="{85FAD926-4C75-49E8-8D50-F1B495E98061}" destId="{E0256987-520B-47B4-A467-E8E0D225E255}" srcOrd="0" destOrd="0" presId="urn:microsoft.com/office/officeart/2005/8/layout/hierarchy2"/>
    <dgm:cxn modelId="{89A9E22A-2BCA-4F5F-B033-7B84D45A7F35}" type="presParOf" srcId="{E0256987-520B-47B4-A467-E8E0D225E255}" destId="{002A9307-582B-410F-837B-88B9EBE93B10}" srcOrd="0" destOrd="0" presId="urn:microsoft.com/office/officeart/2005/8/layout/hierarchy2"/>
    <dgm:cxn modelId="{BB5220C3-7ADB-4BCF-8977-1A9ABC3BF07A}" type="presParOf" srcId="{85FAD926-4C75-49E8-8D50-F1B495E98061}" destId="{C7B30CC8-E218-40FA-9B3B-7CBAB7AC8297}" srcOrd="1" destOrd="0" presId="urn:microsoft.com/office/officeart/2005/8/layout/hierarchy2"/>
    <dgm:cxn modelId="{48EE3249-E43F-488A-923D-561246365D9E}" type="presParOf" srcId="{C7B30CC8-E218-40FA-9B3B-7CBAB7AC8297}" destId="{AB51E56C-1B2F-497E-B833-C86800096569}" srcOrd="0" destOrd="0" presId="urn:microsoft.com/office/officeart/2005/8/layout/hierarchy2"/>
    <dgm:cxn modelId="{3261D7EA-7DBE-42CA-944D-CD58FE222605}" type="presParOf" srcId="{C7B30CC8-E218-40FA-9B3B-7CBAB7AC8297}" destId="{FF0FE221-6CCE-4B38-A918-DAB55A543C52}" srcOrd="1" destOrd="0" presId="urn:microsoft.com/office/officeart/2005/8/layout/hierarchy2"/>
    <dgm:cxn modelId="{A12A1F71-4845-403B-A83C-991E03B88010}" type="presParOf" srcId="{85FAD926-4C75-49E8-8D50-F1B495E98061}" destId="{EF49964D-79AF-460D-BBAF-AAAF79AC3C5B}" srcOrd="2" destOrd="0" presId="urn:microsoft.com/office/officeart/2005/8/layout/hierarchy2"/>
    <dgm:cxn modelId="{8DA98E92-E115-45C5-A2D8-959CDADEC212}" type="presParOf" srcId="{EF49964D-79AF-460D-BBAF-AAAF79AC3C5B}" destId="{A5E5CA1E-323A-4B78-AFFF-8A198BBA8CBA}" srcOrd="0" destOrd="0" presId="urn:microsoft.com/office/officeart/2005/8/layout/hierarchy2"/>
    <dgm:cxn modelId="{00BA9FA6-A318-4934-89BA-0A2A68BD629C}" type="presParOf" srcId="{85FAD926-4C75-49E8-8D50-F1B495E98061}" destId="{AEE50B4C-8AE3-4980-936A-47C52625E36D}" srcOrd="3" destOrd="0" presId="urn:microsoft.com/office/officeart/2005/8/layout/hierarchy2"/>
    <dgm:cxn modelId="{AFF59744-B350-4B51-B701-388E458E95A8}" type="presParOf" srcId="{AEE50B4C-8AE3-4980-936A-47C52625E36D}" destId="{BEE00A33-EEE9-412C-9DB5-51DD6EF9E46D}" srcOrd="0" destOrd="0" presId="urn:microsoft.com/office/officeart/2005/8/layout/hierarchy2"/>
    <dgm:cxn modelId="{72B1C156-3101-46B5-B0C9-A8DD86556574}" type="presParOf" srcId="{AEE50B4C-8AE3-4980-936A-47C52625E36D}" destId="{27CA37C4-8845-4A05-ABEB-DBF3ECDE6CF1}" srcOrd="1" destOrd="0" presId="urn:microsoft.com/office/officeart/2005/8/layout/hierarchy2"/>
    <dgm:cxn modelId="{5A667043-DD0B-4AFB-9C56-C103A99852EC}" type="presParOf" srcId="{85FAD926-4C75-49E8-8D50-F1B495E98061}" destId="{6690A6B8-3DA6-4C27-8043-A479693BDF0B}" srcOrd="4" destOrd="0" presId="urn:microsoft.com/office/officeart/2005/8/layout/hierarchy2"/>
    <dgm:cxn modelId="{F4BF934A-8663-4C4B-8867-BB03E59B250F}" type="presParOf" srcId="{6690A6B8-3DA6-4C27-8043-A479693BDF0B}" destId="{467036A3-0522-464A-9CF1-2530742BE479}" srcOrd="0" destOrd="0" presId="urn:microsoft.com/office/officeart/2005/8/layout/hierarchy2"/>
    <dgm:cxn modelId="{5704DB42-7F41-4C3A-94DE-354D73CB2757}" type="presParOf" srcId="{85FAD926-4C75-49E8-8D50-F1B495E98061}" destId="{A36DA900-BAE5-4170-A5FD-4A0B6E2D9246}" srcOrd="5" destOrd="0" presId="urn:microsoft.com/office/officeart/2005/8/layout/hierarchy2"/>
    <dgm:cxn modelId="{3721F0B7-81EC-492D-8E75-3CD1DA03A161}" type="presParOf" srcId="{A36DA900-BAE5-4170-A5FD-4A0B6E2D9246}" destId="{5F2204D0-4DCC-4A99-A19E-01DB233BDD99}" srcOrd="0" destOrd="0" presId="urn:microsoft.com/office/officeart/2005/8/layout/hierarchy2"/>
    <dgm:cxn modelId="{79734298-D05A-48C9-9213-A3D05F9FEFAD}" type="presParOf" srcId="{A36DA900-BAE5-4170-A5FD-4A0B6E2D9246}" destId="{57D01332-DFF6-44AA-9654-6ED1671544A5}" srcOrd="1" destOrd="0" presId="urn:microsoft.com/office/officeart/2005/8/layout/hierarchy2"/>
    <dgm:cxn modelId="{1C3C43D1-88C6-49D7-9210-770495690B3C}" type="presParOf" srcId="{85FAD926-4C75-49E8-8D50-F1B495E98061}" destId="{605272AB-BD6E-40E7-B104-81CFB53BB727}" srcOrd="6" destOrd="0" presId="urn:microsoft.com/office/officeart/2005/8/layout/hierarchy2"/>
    <dgm:cxn modelId="{CDC04EA5-7B21-44F7-B969-991B35408DBB}" type="presParOf" srcId="{605272AB-BD6E-40E7-B104-81CFB53BB727}" destId="{A3527A1D-7D2F-4FEF-9820-BA47F6452B3B}" srcOrd="0" destOrd="0" presId="urn:microsoft.com/office/officeart/2005/8/layout/hierarchy2"/>
    <dgm:cxn modelId="{D9A99409-56EF-4B27-94D6-20973961D6CB}" type="presParOf" srcId="{85FAD926-4C75-49E8-8D50-F1B495E98061}" destId="{FE251A30-3474-48AF-B590-79047D88B6AC}" srcOrd="7" destOrd="0" presId="urn:microsoft.com/office/officeart/2005/8/layout/hierarchy2"/>
    <dgm:cxn modelId="{6A4A57B9-27B1-4712-A627-85F0DF0BAD2C}" type="presParOf" srcId="{FE251A30-3474-48AF-B590-79047D88B6AC}" destId="{54F63AAF-50D8-421A-AEC5-970832548C6B}" srcOrd="0" destOrd="0" presId="urn:microsoft.com/office/officeart/2005/8/layout/hierarchy2"/>
    <dgm:cxn modelId="{70D1042B-8AC9-4D0B-B233-17D2FCC0054C}" type="presParOf" srcId="{FE251A30-3474-48AF-B590-79047D88B6AC}" destId="{69D1D728-DB59-4B2E-B303-91310EB8E5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3B94C-2197-4B99-A64E-304F71E08D8B}">
      <dsp:nvSpPr>
        <dsp:cNvPr id="0" name=""/>
        <dsp:cNvSpPr/>
      </dsp:nvSpPr>
      <dsp:spPr>
        <a:xfrm>
          <a:off x="14246" y="1528314"/>
          <a:ext cx="2143099" cy="884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Sistema paramétrico de arietes hidráulicos </a:t>
          </a:r>
        </a:p>
      </dsp:txBody>
      <dsp:txXfrm>
        <a:off x="40146" y="1554214"/>
        <a:ext cx="2091299" cy="832506"/>
      </dsp:txXfrm>
    </dsp:sp>
    <dsp:sp modelId="{E0256987-520B-47B4-A467-E8E0D225E255}">
      <dsp:nvSpPr>
        <dsp:cNvPr id="0" name=""/>
        <dsp:cNvSpPr/>
      </dsp:nvSpPr>
      <dsp:spPr>
        <a:xfrm rot="18629298">
          <a:off x="1805635" y="1187558"/>
          <a:ext cx="20057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05721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>
            <a:latin typeface="Times New Roman" pitchFamily="18" charset="0"/>
            <a:cs typeface="Times New Roman" pitchFamily="18" charset="0"/>
          </a:endParaRPr>
        </a:p>
      </dsp:txBody>
      <dsp:txXfrm>
        <a:off x="2758353" y="1157610"/>
        <a:ext cx="100286" cy="100286"/>
      </dsp:txXfrm>
    </dsp:sp>
    <dsp:sp modelId="{AB51E56C-1B2F-497E-B833-C86800096569}">
      <dsp:nvSpPr>
        <dsp:cNvPr id="0" name=""/>
        <dsp:cNvSpPr/>
      </dsp:nvSpPr>
      <dsp:spPr>
        <a:xfrm>
          <a:off x="3459646" y="2885"/>
          <a:ext cx="2908059" cy="884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datos de entrada al sistema</a:t>
          </a:r>
        </a:p>
      </dsp:txBody>
      <dsp:txXfrm>
        <a:off x="3485546" y="28785"/>
        <a:ext cx="2856259" cy="832506"/>
      </dsp:txXfrm>
    </dsp:sp>
    <dsp:sp modelId="{EF49964D-79AF-460D-BBAF-AAAF79AC3C5B}">
      <dsp:nvSpPr>
        <dsp:cNvPr id="0" name=""/>
        <dsp:cNvSpPr/>
      </dsp:nvSpPr>
      <dsp:spPr>
        <a:xfrm rot="20320326">
          <a:off x="2109472" y="1696034"/>
          <a:ext cx="13980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98046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>
            <a:latin typeface="Times New Roman" pitchFamily="18" charset="0"/>
            <a:cs typeface="Times New Roman" pitchFamily="18" charset="0"/>
          </a:endParaRPr>
        </a:p>
      </dsp:txBody>
      <dsp:txXfrm>
        <a:off x="2773545" y="1681278"/>
        <a:ext cx="69902" cy="69902"/>
      </dsp:txXfrm>
    </dsp:sp>
    <dsp:sp modelId="{BEE00A33-EEE9-412C-9DB5-51DD6EF9E46D}">
      <dsp:nvSpPr>
        <dsp:cNvPr id="0" name=""/>
        <dsp:cNvSpPr/>
      </dsp:nvSpPr>
      <dsp:spPr>
        <a:xfrm>
          <a:off x="3459646" y="1019837"/>
          <a:ext cx="2908059" cy="884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cálculos </a:t>
          </a:r>
        </a:p>
      </dsp:txBody>
      <dsp:txXfrm>
        <a:off x="3485546" y="1045737"/>
        <a:ext cx="2856259" cy="832506"/>
      </dsp:txXfrm>
    </dsp:sp>
    <dsp:sp modelId="{6690A6B8-3DA6-4C27-8043-A479693BDF0B}">
      <dsp:nvSpPr>
        <dsp:cNvPr id="0" name=""/>
        <dsp:cNvSpPr/>
      </dsp:nvSpPr>
      <dsp:spPr>
        <a:xfrm rot="1279674">
          <a:off x="2109472" y="2204510"/>
          <a:ext cx="13980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98046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>
            <a:latin typeface="Times New Roman" pitchFamily="18" charset="0"/>
            <a:cs typeface="Times New Roman" pitchFamily="18" charset="0"/>
          </a:endParaRPr>
        </a:p>
      </dsp:txBody>
      <dsp:txXfrm>
        <a:off x="2773545" y="2189754"/>
        <a:ext cx="69902" cy="69902"/>
      </dsp:txXfrm>
    </dsp:sp>
    <dsp:sp modelId="{5F2204D0-4DCC-4A99-A19E-01DB233BDD99}">
      <dsp:nvSpPr>
        <dsp:cNvPr id="0" name=""/>
        <dsp:cNvSpPr/>
      </dsp:nvSpPr>
      <dsp:spPr>
        <a:xfrm>
          <a:off x="3459646" y="2036790"/>
          <a:ext cx="2949321" cy="884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dibujo</a:t>
          </a:r>
        </a:p>
      </dsp:txBody>
      <dsp:txXfrm>
        <a:off x="3485546" y="2062690"/>
        <a:ext cx="2897521" cy="832506"/>
      </dsp:txXfrm>
    </dsp:sp>
    <dsp:sp modelId="{605272AB-BD6E-40E7-B104-81CFB53BB727}">
      <dsp:nvSpPr>
        <dsp:cNvPr id="0" name=""/>
        <dsp:cNvSpPr/>
      </dsp:nvSpPr>
      <dsp:spPr>
        <a:xfrm rot="2970702">
          <a:off x="1805635" y="2712986"/>
          <a:ext cx="200572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05721" y="2019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>
            <a:latin typeface="Times New Roman" pitchFamily="18" charset="0"/>
            <a:cs typeface="Times New Roman" pitchFamily="18" charset="0"/>
          </a:endParaRPr>
        </a:p>
      </dsp:txBody>
      <dsp:txXfrm>
        <a:off x="2758353" y="2683038"/>
        <a:ext cx="100286" cy="100286"/>
      </dsp:txXfrm>
    </dsp:sp>
    <dsp:sp modelId="{54F63AAF-50D8-421A-AEC5-970832548C6B}">
      <dsp:nvSpPr>
        <dsp:cNvPr id="0" name=""/>
        <dsp:cNvSpPr/>
      </dsp:nvSpPr>
      <dsp:spPr>
        <a:xfrm>
          <a:off x="3459646" y="3053742"/>
          <a:ext cx="2949321" cy="8843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Módulo de resultados </a:t>
          </a:r>
        </a:p>
      </dsp:txBody>
      <dsp:txXfrm>
        <a:off x="3485546" y="3079642"/>
        <a:ext cx="2897521" cy="832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763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28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896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570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589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0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09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017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25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950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174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D373-DA90-475D-B8A8-B9028DDD5260}" type="datetimeFigureOut">
              <a:rPr lang="es-EC" smtClean="0"/>
              <a:t>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B242-B6F0-4346-B1E4-535817922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76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308" y="257577"/>
            <a:ext cx="9620518" cy="746975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rgbClr val="002060"/>
                </a:solidFill>
                <a:latin typeface="+mn-lt"/>
              </a:rPr>
              <a:t>UNIVERSIDAD DE LAS FUERZAS ARMADAS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6066" y="2514630"/>
            <a:ext cx="10174309" cy="1609039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“ DESARROLLO DE UNA HERRAMIENTA CAD PARA EL DISEÑO PARAMÉTRICO DE ARIETES HIDRÁULICOS Y SIMULACIÓN DEL COMPORTAMIENTO MECÁNICO E HIDRÁULICO CON SISTEMAS CAE”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2" y="6250294"/>
            <a:ext cx="10534917" cy="6077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10800000" flipV="1">
            <a:off x="2987897" y="4903857"/>
            <a:ext cx="6310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Autor: Cevallos Vásquez, Paolo Israel</a:t>
            </a:r>
          </a:p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Director : PhD Lastre </a:t>
            </a:r>
            <a:r>
              <a:rPr lang="es-EC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Aleaga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Arlys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 Michel.</a:t>
            </a:r>
          </a:p>
        </p:txBody>
      </p:sp>
    </p:spTree>
    <p:extLst>
      <p:ext uri="{BB962C8B-B14F-4D97-AF65-F5344CB8AC3E}">
        <p14:creationId xmlns:p14="http://schemas.microsoft.com/office/powerpoint/2010/main" val="1331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CONFIGURACIÓN DE LA BOMBA DE ARIETE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4082602" y="2137893"/>
            <a:ext cx="7981177" cy="453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/>
              <a:t>h: Altura a la cual se eleva el agua, tomando como referencia el reservorio de suministro.</a:t>
            </a:r>
          </a:p>
          <a:p>
            <a:pPr algn="l"/>
            <a:r>
              <a:rPr lang="es-EC" sz="2000" b="1" dirty="0"/>
              <a:t>H: Altura menor, distancia vertical entre la toma de agua y el punto mas bajo del ariete.</a:t>
            </a:r>
          </a:p>
          <a:p>
            <a:pPr algn="l"/>
            <a:r>
              <a:rPr lang="es-EC" sz="2000" b="1" dirty="0"/>
              <a:t>A: Reservorio de alimentación</a:t>
            </a:r>
          </a:p>
          <a:p>
            <a:pPr algn="l"/>
            <a:r>
              <a:rPr lang="es-EC" sz="2000" b="1" dirty="0"/>
              <a:t>B: Tubo de alimentación o impulso</a:t>
            </a:r>
          </a:p>
          <a:p>
            <a:pPr algn="l"/>
            <a:r>
              <a:rPr lang="es-EC" sz="2000" b="1" dirty="0"/>
              <a:t>C: Válvula de desperdicio, alivio, impulso o descarga</a:t>
            </a:r>
          </a:p>
          <a:p>
            <a:pPr algn="l"/>
            <a:r>
              <a:rPr lang="es-EC" sz="2000" b="1" dirty="0"/>
              <a:t>D: Válvula de retención, entrega descarga o servicio</a:t>
            </a:r>
          </a:p>
          <a:p>
            <a:pPr algn="l"/>
            <a:r>
              <a:rPr lang="es-EC" sz="2000" b="1" dirty="0"/>
              <a:t>E: Calderón de presión o cámara de aire</a:t>
            </a:r>
          </a:p>
          <a:p>
            <a:pPr algn="l"/>
            <a:r>
              <a:rPr lang="es-EC" sz="2000" b="1" dirty="0"/>
              <a:t>F: Tubería de descarga</a:t>
            </a:r>
          </a:p>
          <a:p>
            <a:pPr algn="l"/>
            <a:r>
              <a:rPr lang="es-EC" sz="2000" b="1" dirty="0"/>
              <a:t>G: Deposito de descarga</a:t>
            </a:r>
          </a:p>
          <a:p>
            <a:pPr algn="l"/>
            <a:r>
              <a:rPr lang="es-EC" sz="2000" b="1" dirty="0"/>
              <a:t>K: Válvula de admisión de descarga.</a:t>
            </a:r>
          </a:p>
          <a:p>
            <a:pPr algn="l"/>
            <a:endParaRPr lang="es-EC" sz="2000" b="1" dirty="0"/>
          </a:p>
          <a:p>
            <a:endParaRPr lang="es-EC" sz="2000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1506829"/>
            <a:ext cx="3333750" cy="5164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945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CÁLCULO INGENIERIL PARA EL DISEÑO DEL ARIETE HIDRÁULICO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31820" y="1275009"/>
            <a:ext cx="9633397" cy="92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/>
              <a:t>Se sintetizan varias metodologías de calculo: autores </a:t>
            </a:r>
            <a:r>
              <a:rPr lang="es-EC" sz="2000" b="1" dirty="0" err="1"/>
              <a:t>Mataix</a:t>
            </a:r>
            <a:r>
              <a:rPr lang="es-EC" sz="2000" b="1" dirty="0"/>
              <a:t> </a:t>
            </a:r>
            <a:r>
              <a:rPr lang="es-EC" sz="2000" b="1" dirty="0" err="1"/>
              <a:t>Streer</a:t>
            </a:r>
            <a:r>
              <a:rPr lang="es-EC" sz="2000" b="1" dirty="0"/>
              <a:t>, Ayala </a:t>
            </a:r>
            <a:r>
              <a:rPr lang="es-EC" sz="2000" b="1" dirty="0" err="1"/>
              <a:t>Isquierdo</a:t>
            </a:r>
            <a:r>
              <a:rPr lang="es-EC" sz="2000" b="1" dirty="0"/>
              <a:t> entre otros.</a:t>
            </a:r>
          </a:p>
          <a:p>
            <a:endParaRPr lang="es-EC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734097" y="2202287"/>
            <a:ext cx="10496280" cy="4494727"/>
          </a:xfrm>
        </p:spPr>
        <p:txBody>
          <a:bodyPr>
            <a:normAutofit/>
          </a:bodyPr>
          <a:lstStyle/>
          <a:p>
            <a:pPr algn="l"/>
            <a:r>
              <a:rPr lang="es-EC" b="1" dirty="0"/>
              <a:t>Ecuación de la energía                                  </a:t>
            </a:r>
          </a:p>
          <a:p>
            <a:pPr algn="l"/>
            <a:endParaRPr lang="es-EC" dirty="0"/>
          </a:p>
          <a:p>
            <a:pPr algn="l"/>
            <a:r>
              <a:rPr lang="es-EC" b="1" dirty="0"/>
              <a:t>Velocidad de flujo                                             </a:t>
            </a:r>
          </a:p>
          <a:p>
            <a:pPr algn="l"/>
            <a:endParaRPr lang="es-EC" b="1" dirty="0"/>
          </a:p>
          <a:p>
            <a:pPr algn="l"/>
            <a:r>
              <a:rPr lang="es-EC" b="1" dirty="0"/>
              <a:t>Caudal de entrada                                         </a:t>
            </a:r>
          </a:p>
          <a:p>
            <a:pPr algn="l"/>
            <a:endParaRPr lang="es-EC" b="1" dirty="0"/>
          </a:p>
          <a:p>
            <a:pPr algn="l"/>
            <a:r>
              <a:rPr lang="es-EC" b="1" dirty="0"/>
              <a:t>Régimen del fluido  </a:t>
            </a:r>
          </a:p>
          <a:p>
            <a:pPr algn="l"/>
            <a:r>
              <a:rPr lang="es-EC" b="1" dirty="0"/>
              <a:t>                                        </a:t>
            </a:r>
          </a:p>
          <a:p>
            <a:pPr algn="l"/>
            <a:r>
              <a:rPr lang="es-EC" b="1" dirty="0"/>
              <a:t>Rendimiento volumétrico.                           </a:t>
            </a:r>
          </a:p>
          <a:p>
            <a:pPr algn="l"/>
            <a:endParaRPr lang="es-EC" b="1" dirty="0"/>
          </a:p>
        </p:txBody>
      </p:sp>
      <p:sp>
        <p:nvSpPr>
          <p:cNvPr id="5" name="Flecha derecha 4"/>
          <p:cNvSpPr/>
          <p:nvPr/>
        </p:nvSpPr>
        <p:spPr>
          <a:xfrm>
            <a:off x="3837905" y="3494625"/>
            <a:ext cx="914400" cy="12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derecha 8"/>
          <p:cNvSpPr/>
          <p:nvPr/>
        </p:nvSpPr>
        <p:spPr>
          <a:xfrm>
            <a:off x="3837905" y="4426355"/>
            <a:ext cx="914400" cy="12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derecha 10"/>
          <p:cNvSpPr/>
          <p:nvPr/>
        </p:nvSpPr>
        <p:spPr>
          <a:xfrm>
            <a:off x="3837905" y="5432895"/>
            <a:ext cx="914400" cy="12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4295105" y="6076511"/>
            <a:ext cx="914400" cy="12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derecha 12"/>
          <p:cNvSpPr/>
          <p:nvPr/>
        </p:nvSpPr>
        <p:spPr>
          <a:xfrm>
            <a:off x="3837905" y="2562895"/>
            <a:ext cx="914400" cy="12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D82555-75E9-4D12-9CBF-E282098E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45" y="1997046"/>
            <a:ext cx="5864470" cy="10174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25EDC2-F842-43C7-91A2-4E8660BB1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723" y="2924323"/>
            <a:ext cx="7174523" cy="6990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F57D74-9391-4C9A-8E67-8813D7B93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162" y="4138241"/>
            <a:ext cx="7244861" cy="6990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D64A90C-92F5-402D-A567-F165D8A4E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547" y="5069971"/>
            <a:ext cx="5592354" cy="7241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B58D17A-9D9E-4251-921D-344DE3D88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261" y="5794130"/>
            <a:ext cx="5732585" cy="7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DISEÑO PARAMÉTRICO DE LA BOMBA DE ARIETE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6" y="2163651"/>
            <a:ext cx="10957773" cy="57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/>
              <a:t>La generación del diseño de arietes hidráulicos mediante sistemas CAD se ejecutan secuencialmente:</a:t>
            </a:r>
          </a:p>
          <a:p>
            <a:endParaRPr lang="es-EC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62038278"/>
              </p:ext>
            </p:extLst>
          </p:nvPr>
        </p:nvGraphicFramePr>
        <p:xfrm>
          <a:off x="3478212" y="2743199"/>
          <a:ext cx="7018070" cy="394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222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MÓDULO DE DATOS DE ENTRADA AL SISTEMA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7" y="1837592"/>
            <a:ext cx="10738998" cy="4279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/>
              <a:t>El sistema requiere que se ingresen los parámetros de diseño del entorno y las características principales del sistema donde va a funcionar el ariete. Se han propuesto las dos variables posibles de suministro de agua:</a:t>
            </a:r>
            <a:endParaRPr lang="es-EC" sz="2000" b="1" dirty="0"/>
          </a:p>
          <a:p>
            <a:r>
              <a:rPr lang="es-ES" sz="2000" b="1" dirty="0"/>
              <a:t> Suministro de alimentación (Reservorio)</a:t>
            </a:r>
            <a:endParaRPr lang="es-EC" sz="2000" b="1" dirty="0"/>
          </a:p>
          <a:p>
            <a:r>
              <a:rPr lang="es-ES" sz="2000" b="1" dirty="0"/>
              <a:t>Suministro afluente (Cauce del rio)</a:t>
            </a:r>
          </a:p>
          <a:p>
            <a:pPr algn="l"/>
            <a:endParaRPr lang="es-EC" sz="2000" b="1" dirty="0"/>
          </a:p>
          <a:p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86366" y="4043966"/>
            <a:ext cx="4404575" cy="2640169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DATOS DE ENTRADA</a:t>
            </a:r>
            <a:endParaRPr lang="es-EC" dirty="0"/>
          </a:p>
          <a:p>
            <a:r>
              <a:rPr lang="es-ES" dirty="0"/>
              <a:t>Altura de columna de agua al tanque de alimentación</a:t>
            </a:r>
            <a:endParaRPr lang="es-EC" dirty="0"/>
          </a:p>
          <a:p>
            <a:r>
              <a:rPr lang="es-ES" dirty="0"/>
              <a:t>Altura del tanque de alimentación</a:t>
            </a:r>
            <a:endParaRPr lang="es-EC" dirty="0"/>
          </a:p>
          <a:p>
            <a:r>
              <a:rPr lang="es-ES" dirty="0"/>
              <a:t>Longitud de tubería de alimentación</a:t>
            </a:r>
            <a:endParaRPr lang="es-EC" dirty="0"/>
          </a:p>
          <a:p>
            <a:r>
              <a:rPr lang="es-ES" dirty="0"/>
              <a:t>Diámetro de tubería de alimentación</a:t>
            </a:r>
            <a:endParaRPr lang="es-EC" dirty="0"/>
          </a:p>
          <a:p>
            <a:r>
              <a:rPr lang="es-ES" dirty="0"/>
              <a:t>Material de tubería</a:t>
            </a:r>
            <a:endParaRPr lang="es-EC" dirty="0"/>
          </a:p>
          <a:p>
            <a:r>
              <a:rPr lang="es-ES" dirty="0"/>
              <a:t>Material de fabricación del ariete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559922" y="4043147"/>
            <a:ext cx="4404575" cy="2640169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DATOS DE SALIDA</a:t>
            </a:r>
            <a:endParaRPr lang="es-EC" dirty="0"/>
          </a:p>
          <a:p>
            <a:r>
              <a:rPr lang="es-ES" dirty="0"/>
              <a:t>Altura de depósito de descarga</a:t>
            </a:r>
            <a:endParaRPr lang="es-EC" dirty="0"/>
          </a:p>
          <a:p>
            <a:r>
              <a:rPr lang="es-ES" dirty="0"/>
              <a:t>Longitud de tubería de descarga </a:t>
            </a:r>
            <a:endParaRPr lang="es-EC" dirty="0"/>
          </a:p>
          <a:p>
            <a:r>
              <a:rPr lang="es-ES" dirty="0"/>
              <a:t>Diámetro de tubería de descarga</a:t>
            </a:r>
            <a:endParaRPr lang="es-EC" dirty="0"/>
          </a:p>
          <a:p>
            <a:r>
              <a:rPr lang="es-ES" dirty="0"/>
              <a:t>Material de tubería </a:t>
            </a:r>
            <a:endParaRPr lang="es-EC" dirty="0"/>
          </a:p>
          <a:p>
            <a:r>
              <a:rPr lang="es-EC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398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6497" y="149999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IMPLEMENTACIÓN DEL SISTEMA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3" y="1160872"/>
            <a:ext cx="4353533" cy="51251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81" y="1209674"/>
            <a:ext cx="4134595" cy="50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6"/>
            <a:ext cx="4839335" cy="3286662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45" y="-17086"/>
            <a:ext cx="5202555" cy="3303748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286662"/>
            <a:ext cx="4829810" cy="3942434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45" y="3246905"/>
            <a:ext cx="5202555" cy="38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3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ANÁLISIS ELÁSTICO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-1389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6" y="1959546"/>
            <a:ext cx="11101588" cy="4196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dirty="0"/>
              <a:t>El análisis elástico permite conocer como se deforma el solido bajo la acción de una carga y como se transmite a través del mismo, también permite determinar los desplazamientos , las deformaciones, las deformaciones unitarias y las fuerzas de reacción que se producen sobre el modelo estudiado.</a:t>
            </a:r>
          </a:p>
          <a:p>
            <a:pPr algn="l"/>
            <a:endParaRPr lang="es-EC" dirty="0">
              <a:solidFill>
                <a:srgbClr val="002060"/>
              </a:solidFill>
            </a:endParaRPr>
          </a:p>
          <a:p>
            <a:pPr algn="l"/>
            <a:endParaRPr lang="es-EC" dirty="0">
              <a:solidFill>
                <a:srgbClr val="002060"/>
              </a:solidFill>
            </a:endParaRPr>
          </a:p>
          <a:p>
            <a:pPr algn="l"/>
            <a:r>
              <a:rPr lang="es-EC" b="1" dirty="0">
                <a:solidFill>
                  <a:srgbClr val="002060"/>
                </a:solidFill>
              </a:rPr>
              <a:t>TENSIÓN DE VON MISES.</a:t>
            </a:r>
          </a:p>
          <a:p>
            <a:pPr algn="l"/>
            <a:endParaRPr lang="es-EC" dirty="0">
              <a:solidFill>
                <a:srgbClr val="002060"/>
              </a:solidFill>
            </a:endParaRPr>
          </a:p>
          <a:p>
            <a:pPr algn="l"/>
            <a:r>
              <a:rPr lang="es-EC" dirty="0"/>
              <a:t>Es la definición equivalente que actúa sobre los elementos diferenciales del modelo y qué es comparada con la tensión limite elástico del material. Permite conocer si la tensión esta dentro de la zona elástica y optima o por el contrario esta en la zona plástica no deseada. </a:t>
            </a:r>
          </a:p>
          <a:p>
            <a:pPr algn="l"/>
            <a:endParaRPr lang="es-EC" dirty="0"/>
          </a:p>
          <a:p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19234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5"/>
            <a:ext cx="9144000" cy="2021985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COMPORTAMIENTO MECÁNICO E HIDRÁULICO CON SISTEMAS CAE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6" y="2421228"/>
            <a:ext cx="3721993" cy="395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000" dirty="0"/>
              <a:t>El análisis mecánico, se lo dibujo en el software </a:t>
            </a:r>
            <a:r>
              <a:rPr lang="es-EC" sz="2000" dirty="0" err="1"/>
              <a:t>solidworks</a:t>
            </a:r>
            <a:r>
              <a:rPr lang="es-EC" sz="2000" dirty="0"/>
              <a:t> y se simuló con el programa </a:t>
            </a:r>
            <a:r>
              <a:rPr lang="es-EC" sz="2000" dirty="0" err="1"/>
              <a:t>Ansys</a:t>
            </a:r>
            <a:r>
              <a:rPr lang="es-EC" sz="2000" dirty="0"/>
              <a:t> donde se aplicaron fuerzas en X, y </a:t>
            </a:r>
            <a:r>
              <a:rPr lang="es-EC" sz="2000" dirty="0" err="1"/>
              <a:t>Y</a:t>
            </a:r>
            <a:r>
              <a:rPr lang="es-EC" sz="2000" dirty="0"/>
              <a:t>, presiones, pesos, tipo de material, con cierto grado de sobredimensionamiento.</a:t>
            </a:r>
          </a:p>
          <a:p>
            <a:pPr algn="just"/>
            <a:endParaRPr lang="es-EC" sz="2000" dirty="0"/>
          </a:p>
          <a:p>
            <a:pPr algn="just"/>
            <a:r>
              <a:rPr lang="es-EC" sz="2000" dirty="0"/>
              <a:t>Una ves hecho esto el programa nos muestra una grafica del esfuerzo de máximo de Von Mises y el coeficiente de seguridad de la estructura.  </a:t>
            </a:r>
          </a:p>
          <a:p>
            <a:endParaRPr lang="es-EC" dirty="0"/>
          </a:p>
        </p:txBody>
      </p:sp>
      <p:pic>
        <p:nvPicPr>
          <p:cNvPr id="3" name="Total deformation 1.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8822" y="2629213"/>
            <a:ext cx="546524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5"/>
            <a:ext cx="9144000" cy="2021985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COMPORTAMIENTO MECÁNICO E HIDRÁULICO CON SISTEMAS CAE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6" y="2421228"/>
            <a:ext cx="3721993" cy="395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El valor mínimo que puede soportar la estructura es de 7,4166, valor satisfactorio puesto que es superior al valor mínimo del factor de seguridad que es 1.</a:t>
            </a:r>
          </a:p>
          <a:p>
            <a:r>
              <a:rPr lang="es-EC" dirty="0"/>
              <a:t>  </a:t>
            </a:r>
          </a:p>
          <a:p>
            <a:endParaRPr lang="es-EC" dirty="0"/>
          </a:p>
        </p:txBody>
      </p:sp>
      <p:pic>
        <p:nvPicPr>
          <p:cNvPr id="3" name="Safety Factor1.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7156" y="2106500"/>
            <a:ext cx="631525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5"/>
            <a:ext cx="9144000" cy="2021985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COMPORTAMIENTO MECÁNICO E HIDRÁULICO CON SISTEMAS CAE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6" y="3412096"/>
            <a:ext cx="3721993" cy="395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/>
              <a:t>El valor máximo de Von Mises obtenido es de 26,966 </a:t>
            </a:r>
            <a:r>
              <a:rPr lang="es-ES" sz="2000" dirty="0" err="1"/>
              <a:t>MPa</a:t>
            </a:r>
            <a:r>
              <a:rPr lang="es-ES" sz="2000" dirty="0"/>
              <a:t>, valor satisfactorio puesto que es inferior al valor de la resistencia de fluencia de la fundición gris AISI 304 345 </a:t>
            </a:r>
            <a:r>
              <a:rPr lang="es-ES" sz="2000" dirty="0" err="1"/>
              <a:t>MPa</a:t>
            </a:r>
            <a:r>
              <a:rPr lang="es-ES" sz="2000" dirty="0"/>
              <a:t>.  </a:t>
            </a:r>
            <a:endParaRPr lang="es-EC" sz="2000" dirty="0"/>
          </a:p>
          <a:p>
            <a:endParaRPr lang="es-EC" sz="2000" b="1" dirty="0"/>
          </a:p>
          <a:p>
            <a:pPr algn="l"/>
            <a:r>
              <a:rPr lang="es-EC" sz="2000" b="1" dirty="0"/>
              <a:t>  </a:t>
            </a:r>
          </a:p>
          <a:p>
            <a:endParaRPr lang="es-EC" dirty="0"/>
          </a:p>
        </p:txBody>
      </p:sp>
      <p:pic>
        <p:nvPicPr>
          <p:cNvPr id="3" name="Equivalent (Von - Mises) stress1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7156" y="2531503"/>
            <a:ext cx="680465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308" y="257577"/>
            <a:ext cx="9620518" cy="746975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0992" y="1515982"/>
            <a:ext cx="8809149" cy="1609039"/>
          </a:xfrm>
        </p:spPr>
        <p:txBody>
          <a:bodyPr/>
          <a:lstStyle/>
          <a:p>
            <a:pPr algn="just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¿ Como garantizar el diseño de arietes hidráulicos que solucionen la satisfacción de las condiciones, de demanda hidráulica, el cumplimiento de las restricciones mecánicas y la reducción de costos asociados. ?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2" y="6250294"/>
            <a:ext cx="10534917" cy="6077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61" y="3303179"/>
            <a:ext cx="65722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FLUIDO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8" name="video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0473" y="1636387"/>
            <a:ext cx="5596031" cy="41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FLUIDO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6" name="video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5521" y="163638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FLUIDO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8" name="vide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8566" y="157769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FLUIDO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3" name="final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8757" y="135420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SIMULACIÓN DEL FLUIDO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6" y="2163651"/>
            <a:ext cx="3747751" cy="445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/>
              <a:t>Como último paso, después de quedar totalmente sin agua el dispositivo, ingresa nuevamente líquido al sistema para cumplir la secuencia indicada en la figura 20. </a:t>
            </a:r>
            <a:endParaRPr lang="es-EC" sz="2000" dirty="0"/>
          </a:p>
          <a:p>
            <a:pPr algn="l"/>
            <a:endParaRPr lang="es-EC" sz="2000" dirty="0"/>
          </a:p>
          <a:p>
            <a:pPr algn="l"/>
            <a:endParaRPr lang="es-EC" sz="2000" dirty="0"/>
          </a:p>
          <a:p>
            <a:pPr algn="l"/>
            <a:endParaRPr lang="es-EC" sz="2000" dirty="0"/>
          </a:p>
          <a:p>
            <a:pPr algn="l"/>
            <a:endParaRPr lang="es-EC" sz="2000" b="1" dirty="0"/>
          </a:p>
          <a:p>
            <a:pPr algn="l"/>
            <a:endParaRPr lang="es-EC" sz="2000" b="1" dirty="0"/>
          </a:p>
          <a:p>
            <a:endParaRPr lang="es-EC" dirty="0"/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16347" t="3705" r="16025" b="10776"/>
          <a:stretch/>
        </p:blipFill>
        <p:spPr bwMode="auto">
          <a:xfrm>
            <a:off x="5087156" y="2492223"/>
            <a:ext cx="6362162" cy="3457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884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18939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CONCLUSIONES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6924" y="1403931"/>
            <a:ext cx="93157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software de diseño e ingeniería asistidos por computador es un instrumento informático que integra numerosas operaciones que perfeccionan los proyectos y la elaboración de una serie de productos y procesos dedicados a la manufactura.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6923" y="2742759"/>
            <a:ext cx="94445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instaurar las condiciones de entrada, salida, y del material a utilizar para la construcción de una bomba de ariete, se fijan las variables de diseño del prototipo de los arietes hidráulicos.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6922" y="4221414"/>
            <a:ext cx="9444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desarrolló la simulación de análisis estructural e hidráulico de la bomba de ariete hidráulico con elementos finitos FEA por medio de una herramienta CAE.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6922" y="5420415"/>
            <a:ext cx="93157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implementó un software CAD para el diseño de arietes hidráulicos. 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89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18939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RECOMENDACIONES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2427" y="1725769"/>
            <a:ext cx="92727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potenciar la base de datos, se podrían implementar más tipos de válvulas de impulso, conjuntamente con otro tipo de materiales para la simulación de resistencia mecánica de dichos materiales. 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2426" y="3278765"/>
            <a:ext cx="9272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Queda dispuesta la brecha para la investigación de procedimientos para construcción de arietes hidráulicos, y nuevos sistemas de diseño asistido por computador para la resolución de problemas de optimización, en conjunto con la metodología de diseño concurrente.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21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7" y="140846"/>
            <a:ext cx="4751014" cy="42894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0468" y="5100034"/>
            <a:ext cx="793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/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105226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308" y="257577"/>
            <a:ext cx="9620518" cy="746975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E IMPORTANCIA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6067" y="1997046"/>
            <a:ext cx="6312921" cy="16090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Los factores que limitan el desarrollo de la población rural ecuatoriana, son los sistemas de bombeo comúnmente utilizados con energía eléctrica o energía fósil, que generan costos económicos a la población campesina.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10800000" flipV="1">
            <a:off x="1056067" y="4075967"/>
            <a:ext cx="650913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spcBef>
                <a:spcPts val="1000"/>
              </a:spcBef>
            </a:pP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Como alternativa el siguiente proyecto pretende reducir el impacto ambiental y fomentar el ahorro económico, mediante la utilización de este fenómeno físico.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89" y="3458168"/>
            <a:ext cx="39091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6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308" y="257577"/>
            <a:ext cx="9620518" cy="746975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rgbClr val="002060"/>
                </a:solidFill>
                <a:latin typeface="+mn-lt"/>
              </a:rPr>
              <a:t>OBJETIVO GENERAL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6729" y="1500799"/>
            <a:ext cx="8957066" cy="12484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Desarrollar una herramienta CAD para el diseño paramétrico de arietes hidráulicos y la simulación del comportamiento </a:t>
            </a: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mecánico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e hidráulico de las variantes de diseño generadas, con el uso de sistemas CAE.</a:t>
            </a: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2" y="6250294"/>
            <a:ext cx="10534917" cy="6077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79" y="3245477"/>
            <a:ext cx="4868215" cy="27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5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308" y="257577"/>
            <a:ext cx="9620518" cy="746975"/>
          </a:xfrm>
        </p:spPr>
        <p:txBody>
          <a:bodyPr>
            <a:noAutofit/>
          </a:bodyPr>
          <a:lstStyle/>
          <a:p>
            <a:r>
              <a:rPr lang="es-EC" sz="4000" dirty="0">
                <a:solidFill>
                  <a:srgbClr val="002060"/>
                </a:solidFill>
                <a:latin typeface="+mn-lt"/>
              </a:rPr>
              <a:t>OBJETIVOS ESPECIFICOS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6519" y="1997046"/>
            <a:ext cx="11294770" cy="409466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b="1" dirty="0"/>
              <a:t>Realizar un estudio que permita identificar y recopilar información sobre unidades de arietes hidráulicos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b="1" dirty="0"/>
              <a:t>Desarrollar una herramienta CAD para el diseño paramétrico de arietes hidráulicos y simulación del comportamiento mecánico e hidráulico con sistemas CAE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dirty="0"/>
              <a:t>Establecer los principios científico-técnicos para el diseño de unidades de construcción de arietes hidráulicos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dirty="0"/>
              <a:t>Validar los resultados del sistema, a través de la comparación de la solución obtenida con el análisis de los casos de estudio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b="1" dirty="0"/>
              <a:t>Simular con herramientas CAE el comportamiento mecánico e hidráulico las variantes de solución de diseño generados por la herramienta CAD desarrollada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dirty="0"/>
              <a:t>Elaborar la documentación (instructivo de operación) que contribuya a la adecuada explotación y dominio de la aplicación informática desarrollada.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1216" y="321971"/>
            <a:ext cx="9144000" cy="682581"/>
          </a:xfrm>
        </p:spPr>
        <p:txBody>
          <a:bodyPr>
            <a:noAutofit/>
          </a:bodyPr>
          <a:lstStyle/>
          <a:p>
            <a:pPr>
              <a:lnSpc>
                <a:spcPct val="0"/>
              </a:lnSpc>
            </a:pPr>
            <a:r>
              <a:rPr lang="es-EC" sz="4000" dirty="0">
                <a:solidFill>
                  <a:srgbClr val="002060"/>
                </a:solidFill>
                <a:latin typeface="+mn-lt"/>
              </a:rPr>
              <a:t>HIPÓTESIS O INTERROGANTE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962140" y="2376152"/>
            <a:ext cx="591140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 análisis de las exigencias tecnológicas y funcionales de unidades de construcción de arietes hidráulicos, integrado en un ambiente CAD, permitirá la generación de variantes de diseño que correspondan fiablemente a las necesidades y restricciones establecidas, con una reducción de los tiempos de diseño y costos asociados.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415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CARACTERÍSTICAS DEL ARIETE HIDRÁULICO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676521" y="1383723"/>
            <a:ext cx="8982635" cy="2408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No necesita combustible fósil, electricidad, ni ningún tipo de impulsor fuera del fluido,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No necesita mantenimiento permanente,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No produce impacto ambiental negativo, y su costo de operación es nulo.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La vida útil del equipo es larga y funciona las 24 horas del día</a:t>
            </a:r>
            <a:r>
              <a:rPr lang="es-EC" b="1" dirty="0"/>
              <a:t>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43120"/>
              </p:ext>
            </p:extLst>
          </p:nvPr>
        </p:nvGraphicFramePr>
        <p:xfrm>
          <a:off x="2618199" y="3792071"/>
          <a:ext cx="6838682" cy="261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7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Ariete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Bomba-motor CI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Bomba-eléctrica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Eficiencia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Bajo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Ruido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Medio-Alto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Medio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Confiabilidad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Alta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Alta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Medio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Mantenimiento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Lubricantes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Inversión inicial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Medio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Alto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Bajo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7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Energía extrema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23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6"/>
            <a:ext cx="9144000" cy="1506830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DISEÑO DE ARIETES HIDRÁULICOS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515156" y="2163652"/>
            <a:ext cx="10957773" cy="33227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b="1" dirty="0"/>
              <a:t>El mejoramiento a sido enfocado entre dos direcciones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b="1" dirty="0"/>
              <a:t>La teoría del principio de operación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b="1" dirty="0"/>
              <a:t>El mejoramiento del diseño mecánico. </a:t>
            </a:r>
          </a:p>
          <a:p>
            <a:pPr algn="l"/>
            <a:endParaRPr lang="es-EC" b="1" dirty="0"/>
          </a:p>
          <a:p>
            <a:pPr algn="l"/>
            <a:r>
              <a:rPr lang="es-EC" b="1" dirty="0"/>
              <a:t>Básicamente se encontraron dos tipos de arietes hidráulicos: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b="1" dirty="0"/>
              <a:t>Ariete. </a:t>
            </a:r>
            <a:r>
              <a:rPr lang="es-EC" b="1" dirty="0" err="1"/>
              <a:t>monopulsor</a:t>
            </a:r>
            <a:r>
              <a:rPr lang="es-EC" b="1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b="1" dirty="0"/>
              <a:t>Ariete </a:t>
            </a:r>
            <a:r>
              <a:rPr lang="es-EC" b="1" dirty="0" err="1"/>
              <a:t>multipulsor</a:t>
            </a:r>
            <a:endParaRPr lang="es-EC" b="1" dirty="0"/>
          </a:p>
          <a:p>
            <a:pPr algn="l"/>
            <a:r>
              <a:rPr lang="es-EC" b="1" dirty="0"/>
              <a:t>Clasificados por el numero de válvulas de impulso y por la disposición de la misma.</a:t>
            </a:r>
          </a:p>
          <a:p>
            <a:pPr algn="l"/>
            <a:endParaRPr lang="es-EC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779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156" y="257575"/>
            <a:ext cx="9144000" cy="1275011"/>
          </a:xfrm>
        </p:spPr>
        <p:txBody>
          <a:bodyPr>
            <a:noAutofit/>
          </a:bodyPr>
          <a:lstStyle/>
          <a:p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r>
              <a:rPr lang="es-EC" sz="4000" dirty="0">
                <a:solidFill>
                  <a:srgbClr val="002060"/>
                </a:solidFill>
                <a:latin typeface="+mn-lt"/>
              </a:rPr>
              <a:t>Método del análisis del golpe de ariete </a:t>
            </a:r>
            <a:br>
              <a:rPr lang="es-EC" sz="4000" dirty="0">
                <a:solidFill>
                  <a:srgbClr val="002060"/>
                </a:solidFill>
                <a:latin typeface="+mn-lt"/>
              </a:rPr>
            </a:br>
            <a:endParaRPr lang="es-EC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6" y="12058"/>
            <a:ext cx="2198563" cy="198498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75192" y="2165164"/>
            <a:ext cx="11590986" cy="3953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dirty="0"/>
              <a:t>Todo los métodos son síntesis de flujo inestable en tuberías empiezan con ecuaciones de movimiento, continuidad o energía, mas ecuaciones de estado y otras propiedades físicas.</a:t>
            </a:r>
          </a:p>
          <a:p>
            <a:pPr algn="l"/>
            <a:r>
              <a:rPr lang="es-EC" sz="2000" dirty="0"/>
              <a:t>Entre estas tenemos: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Análisis diferencial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Método aritmético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Método grafico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Método algebraico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Método implícito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Métodos lineales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dirty="0"/>
              <a:t>Método de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98189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Panorámica</PresentationFormat>
  <Paragraphs>160</Paragraphs>
  <Slides>27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Tema de Office</vt:lpstr>
      <vt:lpstr>UNIVERSIDAD DE LAS FUERZAS ARMADAS</vt:lpstr>
      <vt:lpstr>PLANTEAMIENTO DEL PROBLEMA</vt:lpstr>
      <vt:lpstr>JUSTIFICACIÓN E IMPORTANCIA</vt:lpstr>
      <vt:lpstr>OBJETIVO GENERAL</vt:lpstr>
      <vt:lpstr>OBJETIVOS ESPECIFICOS </vt:lpstr>
      <vt:lpstr>HIPÓTESIS O INTERROGANTE</vt:lpstr>
      <vt:lpstr>    CARACTERÍSTICAS DEL ARIETE HIDRÁULICO  </vt:lpstr>
      <vt:lpstr> DISEÑO DE ARIETES HIDRÁULICOS </vt:lpstr>
      <vt:lpstr>    Método del análisis del golpe de ariete  </vt:lpstr>
      <vt:lpstr>    CONFIGURACIÓN DE LA BOMBA DE ARIETE  </vt:lpstr>
      <vt:lpstr>    CÁLCULO INGENIERIL PARA EL DISEÑO DEL ARIETE HIDRÁULICO  </vt:lpstr>
      <vt:lpstr>    DISEÑO PARAMÉTRICO DE LA BOMBA DE ARIETE  </vt:lpstr>
      <vt:lpstr>    MÓDULO DE DATOS DE ENTRADA AL SISTEMA  </vt:lpstr>
      <vt:lpstr>    IMPLEMENTACIÓN DEL SISTEMA  </vt:lpstr>
      <vt:lpstr>Presentación de PowerPoint</vt:lpstr>
      <vt:lpstr>    ANÁLISIS ELÁSTICO  </vt:lpstr>
      <vt:lpstr>    SIMULACIÓN DEL COMPORTAMIENTO MECÁNICO E HIDRÁULICO CON SISTEMAS CAE </vt:lpstr>
      <vt:lpstr>    SIMULACIÓN DEL COMPORTAMIENTO MECÁNICO E HIDRÁULICO CON SISTEMAS CAE </vt:lpstr>
      <vt:lpstr>    SIMULACIÓN DEL COMPORTAMIENTO MECÁNICO E HIDRÁULICO CON SISTEMAS CAE </vt:lpstr>
      <vt:lpstr>    SIMULACIÓN DEL FLUIDO  </vt:lpstr>
      <vt:lpstr>    SIMULACIÓN DEL FLUIDO  </vt:lpstr>
      <vt:lpstr>    SIMULACIÓN DEL FLUIDO  </vt:lpstr>
      <vt:lpstr>    SIMULACIÓN DEL FLUIDO  </vt:lpstr>
      <vt:lpstr>    SIMULACIÓN DEL FLUIDO  </vt:lpstr>
      <vt:lpstr>   CONCLUSIONES </vt:lpstr>
      <vt:lpstr>   RECOMENDACIONES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</dc:title>
  <dc:creator>Center</dc:creator>
  <cp:lastModifiedBy>ESTEVEN MAURICIO ROMERO VASQUEZ</cp:lastModifiedBy>
  <cp:revision>106</cp:revision>
  <dcterms:created xsi:type="dcterms:W3CDTF">2018-04-15T19:38:55Z</dcterms:created>
  <dcterms:modified xsi:type="dcterms:W3CDTF">2018-07-03T13:50:39Z</dcterms:modified>
</cp:coreProperties>
</file>