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68" r:id="rId1"/>
  </p:sldMasterIdLst>
  <p:notesMasterIdLst>
    <p:notesMasterId r:id="rId22"/>
  </p:notesMasterIdLst>
  <p:sldIdLst>
    <p:sldId id="256" r:id="rId2"/>
    <p:sldId id="288" r:id="rId3"/>
    <p:sldId id="257" r:id="rId4"/>
    <p:sldId id="258" r:id="rId5"/>
    <p:sldId id="277" r:id="rId6"/>
    <p:sldId id="260" r:id="rId7"/>
    <p:sldId id="269" r:id="rId8"/>
    <p:sldId id="262" r:id="rId9"/>
    <p:sldId id="263" r:id="rId10"/>
    <p:sldId id="287" r:id="rId11"/>
    <p:sldId id="278" r:id="rId12"/>
    <p:sldId id="283" r:id="rId13"/>
    <p:sldId id="284" r:id="rId14"/>
    <p:sldId id="285" r:id="rId15"/>
    <p:sldId id="286" r:id="rId16"/>
    <p:sldId id="265" r:id="rId17"/>
    <p:sldId id="270" r:id="rId18"/>
    <p:sldId id="274" r:id="rId19"/>
    <p:sldId id="267" r:id="rId20"/>
    <p:sldId id="272" r:id="rId2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8" autoAdjust="0"/>
    <p:restoredTop sz="94660"/>
  </p:normalViewPr>
  <p:slideViewPr>
    <p:cSldViewPr>
      <p:cViewPr>
        <p:scale>
          <a:sx n="75" d="100"/>
          <a:sy n="75" d="100"/>
        </p:scale>
        <p:origin x="-1140"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ata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9C1F5-0616-4FC8-ABE9-4D69DB581871}" type="doc">
      <dgm:prSet loTypeId="urn:microsoft.com/office/officeart/2005/8/layout/pList2" loCatId="list" qsTypeId="urn:microsoft.com/office/officeart/2005/8/quickstyle/simple2" qsCatId="simple" csTypeId="urn:microsoft.com/office/officeart/2005/8/colors/accent6_3" csCatId="accent6" phldr="1"/>
      <dgm:spPr/>
    </dgm:pt>
    <dgm:pt modelId="{A81550B8-78ED-465F-A8C4-26432DDA2987}">
      <dgm:prSet phldrT="[Texto]" custT="1"/>
      <dgm:spPr/>
      <dgm:t>
        <a:bodyPr/>
        <a:lstStyle/>
        <a:p>
          <a:r>
            <a:rPr lang="es-EC" sz="2200" dirty="0" smtClean="0">
              <a:solidFill>
                <a:schemeClr val="tx1"/>
              </a:solidFill>
              <a:latin typeface="Times New Roman" pitchFamily="18" charset="0"/>
              <a:cs typeface="Times New Roman" pitchFamily="18" charset="0"/>
            </a:rPr>
            <a:t>Falencia en la Capacidad de respuesta,  ya que la información no está siendo transmitida de forma clara y entendible a los clientes.</a:t>
          </a:r>
          <a:endParaRPr lang="es-EC" sz="2200" dirty="0">
            <a:solidFill>
              <a:schemeClr val="tx1"/>
            </a:solidFill>
          </a:endParaRPr>
        </a:p>
      </dgm:t>
    </dgm:pt>
    <dgm:pt modelId="{0A1BF89B-D2B1-46CB-B33A-C6801D09CB6A}" type="parTrans" cxnId="{725F281F-C601-4690-8E1D-BEA02210B7A0}">
      <dgm:prSet/>
      <dgm:spPr/>
      <dgm:t>
        <a:bodyPr/>
        <a:lstStyle/>
        <a:p>
          <a:endParaRPr lang="es-EC"/>
        </a:p>
      </dgm:t>
    </dgm:pt>
    <dgm:pt modelId="{43042983-8EEC-41A1-B234-DA3B8AE1078D}" type="sibTrans" cxnId="{725F281F-C601-4690-8E1D-BEA02210B7A0}">
      <dgm:prSet/>
      <dgm:spPr/>
      <dgm:t>
        <a:bodyPr/>
        <a:lstStyle/>
        <a:p>
          <a:endParaRPr lang="es-EC"/>
        </a:p>
      </dgm:t>
    </dgm:pt>
    <dgm:pt modelId="{DF3F9CAA-9FDD-43C1-8B13-7DAD39F895F5}">
      <dgm:prSet phldrT="[Texto]" custT="1"/>
      <dgm:spPr/>
      <dgm:t>
        <a:bodyPr/>
        <a:lstStyle/>
        <a:p>
          <a:r>
            <a:rPr lang="es-EC" sz="2200" dirty="0" smtClean="0">
              <a:solidFill>
                <a:schemeClr val="tx1"/>
              </a:solidFill>
              <a:latin typeface="Times New Roman" pitchFamily="18" charset="0"/>
              <a:cs typeface="Times New Roman" pitchFamily="18" charset="0"/>
            </a:rPr>
            <a:t>Los usuarios </a:t>
          </a:r>
          <a:r>
            <a:rPr lang="es-EC" sz="2200" dirty="0" smtClean="0">
              <a:solidFill>
                <a:schemeClr val="tx1"/>
              </a:solidFill>
              <a:latin typeface="Times New Roman" pitchFamily="18" charset="0"/>
              <a:cs typeface="Times New Roman" pitchFamily="18" charset="0"/>
            </a:rPr>
            <a:t>no están satisfechos con lo que la empresa está ofreciendo</a:t>
          </a:r>
          <a:r>
            <a:rPr lang="es-EC" sz="2200" b="0" dirty="0" smtClean="0">
              <a:solidFill>
                <a:schemeClr val="tx1"/>
              </a:solidFill>
              <a:latin typeface="Times New Roman" pitchFamily="18" charset="0"/>
              <a:cs typeface="Times New Roman" pitchFamily="18" charset="0"/>
            </a:rPr>
            <a:t>.</a:t>
          </a:r>
          <a:endParaRPr lang="es-EC" sz="2200" b="0" dirty="0">
            <a:solidFill>
              <a:schemeClr val="tx1"/>
            </a:solidFill>
          </a:endParaRPr>
        </a:p>
      </dgm:t>
    </dgm:pt>
    <dgm:pt modelId="{36534095-CECF-4863-B4E4-13FA7F1F1730}" type="parTrans" cxnId="{E6E35417-222C-46A2-8684-359F241CFE8D}">
      <dgm:prSet/>
      <dgm:spPr/>
      <dgm:t>
        <a:bodyPr/>
        <a:lstStyle/>
        <a:p>
          <a:endParaRPr lang="es-EC"/>
        </a:p>
      </dgm:t>
    </dgm:pt>
    <dgm:pt modelId="{8504E4B6-39AC-45D9-938C-655D5B9CFCC7}" type="sibTrans" cxnId="{E6E35417-222C-46A2-8684-359F241CFE8D}">
      <dgm:prSet/>
      <dgm:spPr/>
      <dgm:t>
        <a:bodyPr/>
        <a:lstStyle/>
        <a:p>
          <a:endParaRPr lang="es-EC"/>
        </a:p>
      </dgm:t>
    </dgm:pt>
    <dgm:pt modelId="{C55FDC91-F48F-44D7-812E-4A5D99E65D4A}">
      <dgm:prSet phldrT="[Texto]" custT="1"/>
      <dgm:spPr/>
      <dgm:t>
        <a:bodyPr/>
        <a:lstStyle/>
        <a:p>
          <a:pPr algn="ctr"/>
          <a:r>
            <a:rPr lang="es-EC" sz="2200" dirty="0" smtClean="0">
              <a:solidFill>
                <a:schemeClr val="tx1"/>
              </a:solidFill>
              <a:latin typeface="Times New Roman" pitchFamily="18" charset="0"/>
              <a:cs typeface="Times New Roman" pitchFamily="18" charset="0"/>
            </a:rPr>
            <a:t>Mal estar de los usuarios es por la falta motivación que los colaboradores no están recibiendo por parte de la empresa..</a:t>
          </a:r>
          <a:endParaRPr lang="es-EC" sz="2200" dirty="0">
            <a:solidFill>
              <a:schemeClr val="tx1"/>
            </a:solidFill>
          </a:endParaRPr>
        </a:p>
      </dgm:t>
    </dgm:pt>
    <dgm:pt modelId="{B5E3B81B-6096-48EB-9259-E87089770612}" type="parTrans" cxnId="{8C6D61C1-A980-4B2B-8BA1-A731BDBE587F}">
      <dgm:prSet/>
      <dgm:spPr/>
      <dgm:t>
        <a:bodyPr/>
        <a:lstStyle/>
        <a:p>
          <a:endParaRPr lang="es-EC"/>
        </a:p>
      </dgm:t>
    </dgm:pt>
    <dgm:pt modelId="{31CDC080-9B71-4760-9E76-636106FC02E1}" type="sibTrans" cxnId="{8C6D61C1-A980-4B2B-8BA1-A731BDBE587F}">
      <dgm:prSet/>
      <dgm:spPr/>
      <dgm:t>
        <a:bodyPr/>
        <a:lstStyle/>
        <a:p>
          <a:endParaRPr lang="es-EC"/>
        </a:p>
      </dgm:t>
    </dgm:pt>
    <dgm:pt modelId="{63305126-D9A2-4775-9013-892DDDDE1ED7}" type="pres">
      <dgm:prSet presAssocID="{1629C1F5-0616-4FC8-ABE9-4D69DB581871}" presName="Name0" presStyleCnt="0">
        <dgm:presLayoutVars>
          <dgm:dir/>
          <dgm:resizeHandles val="exact"/>
        </dgm:presLayoutVars>
      </dgm:prSet>
      <dgm:spPr/>
    </dgm:pt>
    <dgm:pt modelId="{3099C8E7-4096-4D6C-86B4-A8E40171A76D}" type="pres">
      <dgm:prSet presAssocID="{1629C1F5-0616-4FC8-ABE9-4D69DB581871}" presName="bkgdShp" presStyleLbl="alignAccFollowNode1" presStyleIdx="0" presStyleCnt="1" custLinFactNeighborX="-17330" custLinFactNeighborY="-22762"/>
      <dgm:spPr/>
    </dgm:pt>
    <dgm:pt modelId="{1B8B8938-33B5-4BD0-8C27-39CA57AF7CA3}" type="pres">
      <dgm:prSet presAssocID="{1629C1F5-0616-4FC8-ABE9-4D69DB581871}" presName="linComp" presStyleCnt="0"/>
      <dgm:spPr/>
    </dgm:pt>
    <dgm:pt modelId="{D8929790-B7F1-438D-A668-3A0FC9BBB116}" type="pres">
      <dgm:prSet presAssocID="{A81550B8-78ED-465F-A8C4-26432DDA2987}" presName="compNode" presStyleCnt="0"/>
      <dgm:spPr/>
    </dgm:pt>
    <dgm:pt modelId="{41BB3ADE-ABC2-4571-98BA-264AAF8E1F6C}" type="pres">
      <dgm:prSet presAssocID="{A81550B8-78ED-465F-A8C4-26432DDA2987}" presName="node" presStyleLbl="node1" presStyleIdx="0" presStyleCnt="3">
        <dgm:presLayoutVars>
          <dgm:bulletEnabled val="1"/>
        </dgm:presLayoutVars>
      </dgm:prSet>
      <dgm:spPr/>
      <dgm:t>
        <a:bodyPr/>
        <a:lstStyle/>
        <a:p>
          <a:endParaRPr lang="es-EC"/>
        </a:p>
      </dgm:t>
    </dgm:pt>
    <dgm:pt modelId="{30D7A691-CA11-4C04-B428-50E15DF2EC02}" type="pres">
      <dgm:prSet presAssocID="{A81550B8-78ED-465F-A8C4-26432DDA2987}" presName="invisiNode" presStyleLbl="node1" presStyleIdx="0" presStyleCnt="3"/>
      <dgm:spPr/>
    </dgm:pt>
    <dgm:pt modelId="{BC811647-0FCF-4FE4-B898-B6E35780003B}" type="pres">
      <dgm:prSet presAssocID="{A81550B8-78ED-465F-A8C4-26432DDA2987}" presName="imagNode" presStyleLbl="fgImgPlace1" presStyleIdx="0" presStyleCnt="3"/>
      <dgm:spPr>
        <a:blipFill rotWithShape="1">
          <a:blip xmlns:r="http://schemas.openxmlformats.org/officeDocument/2006/relationships" r:embed="rId1"/>
          <a:stretch>
            <a:fillRect/>
          </a:stretch>
        </a:blipFill>
      </dgm:spPr>
    </dgm:pt>
    <dgm:pt modelId="{89FB9F4C-2CDB-4640-919B-6B642CE878DC}" type="pres">
      <dgm:prSet presAssocID="{43042983-8EEC-41A1-B234-DA3B8AE1078D}" presName="sibTrans" presStyleLbl="sibTrans2D1" presStyleIdx="0" presStyleCnt="0"/>
      <dgm:spPr/>
      <dgm:t>
        <a:bodyPr/>
        <a:lstStyle/>
        <a:p>
          <a:endParaRPr lang="es-EC"/>
        </a:p>
      </dgm:t>
    </dgm:pt>
    <dgm:pt modelId="{C74A1510-15AC-4F89-8D77-8000FED7361D}" type="pres">
      <dgm:prSet presAssocID="{DF3F9CAA-9FDD-43C1-8B13-7DAD39F895F5}" presName="compNode" presStyleCnt="0"/>
      <dgm:spPr/>
    </dgm:pt>
    <dgm:pt modelId="{9D4F4C2C-27AA-4EB4-B7B1-D859735C543A}" type="pres">
      <dgm:prSet presAssocID="{DF3F9CAA-9FDD-43C1-8B13-7DAD39F895F5}" presName="node" presStyleLbl="node1" presStyleIdx="1" presStyleCnt="3" custLinFactNeighborX="-918" custLinFactNeighborY="-1928">
        <dgm:presLayoutVars>
          <dgm:bulletEnabled val="1"/>
        </dgm:presLayoutVars>
      </dgm:prSet>
      <dgm:spPr/>
      <dgm:t>
        <a:bodyPr/>
        <a:lstStyle/>
        <a:p>
          <a:endParaRPr lang="es-EC"/>
        </a:p>
      </dgm:t>
    </dgm:pt>
    <dgm:pt modelId="{7C45FA41-9344-4EE8-B752-B85965A8065C}" type="pres">
      <dgm:prSet presAssocID="{DF3F9CAA-9FDD-43C1-8B13-7DAD39F895F5}" presName="invisiNode" presStyleLbl="node1" presStyleIdx="1" presStyleCnt="3"/>
      <dgm:spPr/>
    </dgm:pt>
    <dgm:pt modelId="{2C00CD7D-A6A8-44C4-8DEC-F829957B8DCC}" type="pres">
      <dgm:prSet presAssocID="{DF3F9CAA-9FDD-43C1-8B13-7DAD39F895F5}" presName="imagNode" presStyleLbl="fgImgPlace1" presStyleIdx="1" presStyleCnt="3"/>
      <dgm:spPr>
        <a:blipFill rotWithShape="1">
          <a:blip xmlns:r="http://schemas.openxmlformats.org/officeDocument/2006/relationships" r:embed="rId2"/>
          <a:stretch>
            <a:fillRect/>
          </a:stretch>
        </a:blipFill>
      </dgm:spPr>
    </dgm:pt>
    <dgm:pt modelId="{1366D6CC-E9B3-495B-B551-EACB063676CF}" type="pres">
      <dgm:prSet presAssocID="{8504E4B6-39AC-45D9-938C-655D5B9CFCC7}" presName="sibTrans" presStyleLbl="sibTrans2D1" presStyleIdx="0" presStyleCnt="0"/>
      <dgm:spPr/>
      <dgm:t>
        <a:bodyPr/>
        <a:lstStyle/>
        <a:p>
          <a:endParaRPr lang="es-EC"/>
        </a:p>
      </dgm:t>
    </dgm:pt>
    <dgm:pt modelId="{ECEFD335-A8BC-4DBE-82FF-1025DFCEDB84}" type="pres">
      <dgm:prSet presAssocID="{C55FDC91-F48F-44D7-812E-4A5D99E65D4A}" presName="compNode" presStyleCnt="0"/>
      <dgm:spPr/>
    </dgm:pt>
    <dgm:pt modelId="{6A8188B7-C31E-4516-8464-A1E98E87247A}" type="pres">
      <dgm:prSet presAssocID="{C55FDC91-F48F-44D7-812E-4A5D99E65D4A}" presName="node" presStyleLbl="node1" presStyleIdx="2" presStyleCnt="3">
        <dgm:presLayoutVars>
          <dgm:bulletEnabled val="1"/>
        </dgm:presLayoutVars>
      </dgm:prSet>
      <dgm:spPr/>
      <dgm:t>
        <a:bodyPr/>
        <a:lstStyle/>
        <a:p>
          <a:endParaRPr lang="es-EC"/>
        </a:p>
      </dgm:t>
    </dgm:pt>
    <dgm:pt modelId="{AD0FABDE-1036-4E33-AED8-C0FD9C0D5C28}" type="pres">
      <dgm:prSet presAssocID="{C55FDC91-F48F-44D7-812E-4A5D99E65D4A}" presName="invisiNode" presStyleLbl="node1" presStyleIdx="2" presStyleCnt="3"/>
      <dgm:spPr/>
    </dgm:pt>
    <dgm:pt modelId="{68FC9342-C7C4-4444-9057-4F2E1E1AB47A}" type="pres">
      <dgm:prSet presAssocID="{C55FDC91-F48F-44D7-812E-4A5D99E65D4A}" presName="imagNode" presStyleLbl="fgImgPlace1" presStyleIdx="2" presStyleCnt="3"/>
      <dgm:spPr>
        <a:blipFill rotWithShape="1">
          <a:blip xmlns:r="http://schemas.openxmlformats.org/officeDocument/2006/relationships" r:embed="rId3"/>
          <a:stretch>
            <a:fillRect/>
          </a:stretch>
        </a:blipFill>
      </dgm:spPr>
    </dgm:pt>
  </dgm:ptLst>
  <dgm:cxnLst>
    <dgm:cxn modelId="{C9DBAA2F-BE23-4DDF-A2AD-4AE4B1D7F1F1}" type="presOf" srcId="{A81550B8-78ED-465F-A8C4-26432DDA2987}" destId="{41BB3ADE-ABC2-4571-98BA-264AAF8E1F6C}" srcOrd="0" destOrd="0" presId="urn:microsoft.com/office/officeart/2005/8/layout/pList2"/>
    <dgm:cxn modelId="{8C6D61C1-A980-4B2B-8BA1-A731BDBE587F}" srcId="{1629C1F5-0616-4FC8-ABE9-4D69DB581871}" destId="{C55FDC91-F48F-44D7-812E-4A5D99E65D4A}" srcOrd="2" destOrd="0" parTransId="{B5E3B81B-6096-48EB-9259-E87089770612}" sibTransId="{31CDC080-9B71-4760-9E76-636106FC02E1}"/>
    <dgm:cxn modelId="{FAF1BC1B-91CD-4ABE-9C18-ACA02A57AC72}" type="presOf" srcId="{8504E4B6-39AC-45D9-938C-655D5B9CFCC7}" destId="{1366D6CC-E9B3-495B-B551-EACB063676CF}" srcOrd="0" destOrd="0" presId="urn:microsoft.com/office/officeart/2005/8/layout/pList2"/>
    <dgm:cxn modelId="{594D45F7-09CC-4521-A54C-6F8414DFBDA3}" type="presOf" srcId="{1629C1F5-0616-4FC8-ABE9-4D69DB581871}" destId="{63305126-D9A2-4775-9013-892DDDDE1ED7}" srcOrd="0" destOrd="0" presId="urn:microsoft.com/office/officeart/2005/8/layout/pList2"/>
    <dgm:cxn modelId="{888B21AE-2B32-49E0-9527-8F74C2836348}" type="presOf" srcId="{DF3F9CAA-9FDD-43C1-8B13-7DAD39F895F5}" destId="{9D4F4C2C-27AA-4EB4-B7B1-D859735C543A}" srcOrd="0" destOrd="0" presId="urn:microsoft.com/office/officeart/2005/8/layout/pList2"/>
    <dgm:cxn modelId="{E6E35417-222C-46A2-8684-359F241CFE8D}" srcId="{1629C1F5-0616-4FC8-ABE9-4D69DB581871}" destId="{DF3F9CAA-9FDD-43C1-8B13-7DAD39F895F5}" srcOrd="1" destOrd="0" parTransId="{36534095-CECF-4863-B4E4-13FA7F1F1730}" sibTransId="{8504E4B6-39AC-45D9-938C-655D5B9CFCC7}"/>
    <dgm:cxn modelId="{D5B3FAF0-6A5E-40DF-B3B0-169A8613EEC0}" type="presOf" srcId="{43042983-8EEC-41A1-B234-DA3B8AE1078D}" destId="{89FB9F4C-2CDB-4640-919B-6B642CE878DC}" srcOrd="0" destOrd="0" presId="urn:microsoft.com/office/officeart/2005/8/layout/pList2"/>
    <dgm:cxn modelId="{2BFDA1A3-3F0E-4662-88ED-F688CC0AB953}" type="presOf" srcId="{C55FDC91-F48F-44D7-812E-4A5D99E65D4A}" destId="{6A8188B7-C31E-4516-8464-A1E98E87247A}" srcOrd="0" destOrd="0" presId="urn:microsoft.com/office/officeart/2005/8/layout/pList2"/>
    <dgm:cxn modelId="{725F281F-C601-4690-8E1D-BEA02210B7A0}" srcId="{1629C1F5-0616-4FC8-ABE9-4D69DB581871}" destId="{A81550B8-78ED-465F-A8C4-26432DDA2987}" srcOrd="0" destOrd="0" parTransId="{0A1BF89B-D2B1-46CB-B33A-C6801D09CB6A}" sibTransId="{43042983-8EEC-41A1-B234-DA3B8AE1078D}"/>
    <dgm:cxn modelId="{09292781-72BA-4986-907A-BA53E07AE921}" type="presParOf" srcId="{63305126-D9A2-4775-9013-892DDDDE1ED7}" destId="{3099C8E7-4096-4D6C-86B4-A8E40171A76D}" srcOrd="0" destOrd="0" presId="urn:microsoft.com/office/officeart/2005/8/layout/pList2"/>
    <dgm:cxn modelId="{D40D5B1D-9D01-4A1F-A2BF-1908633E1823}" type="presParOf" srcId="{63305126-D9A2-4775-9013-892DDDDE1ED7}" destId="{1B8B8938-33B5-4BD0-8C27-39CA57AF7CA3}" srcOrd="1" destOrd="0" presId="urn:microsoft.com/office/officeart/2005/8/layout/pList2"/>
    <dgm:cxn modelId="{31D03A4B-080A-4054-BAA8-E38EC76394F6}" type="presParOf" srcId="{1B8B8938-33B5-4BD0-8C27-39CA57AF7CA3}" destId="{D8929790-B7F1-438D-A668-3A0FC9BBB116}" srcOrd="0" destOrd="0" presId="urn:microsoft.com/office/officeart/2005/8/layout/pList2"/>
    <dgm:cxn modelId="{2ACFA762-C3B4-4F7B-A313-FA7EFCE8280A}" type="presParOf" srcId="{D8929790-B7F1-438D-A668-3A0FC9BBB116}" destId="{41BB3ADE-ABC2-4571-98BA-264AAF8E1F6C}" srcOrd="0" destOrd="0" presId="urn:microsoft.com/office/officeart/2005/8/layout/pList2"/>
    <dgm:cxn modelId="{4FF30E72-ADD1-4D5E-9D86-A946C875F523}" type="presParOf" srcId="{D8929790-B7F1-438D-A668-3A0FC9BBB116}" destId="{30D7A691-CA11-4C04-B428-50E15DF2EC02}" srcOrd="1" destOrd="0" presId="urn:microsoft.com/office/officeart/2005/8/layout/pList2"/>
    <dgm:cxn modelId="{BECBF2A0-8430-498C-AAA0-6A725740B9C9}" type="presParOf" srcId="{D8929790-B7F1-438D-A668-3A0FC9BBB116}" destId="{BC811647-0FCF-4FE4-B898-B6E35780003B}" srcOrd="2" destOrd="0" presId="urn:microsoft.com/office/officeart/2005/8/layout/pList2"/>
    <dgm:cxn modelId="{88770C71-0910-405D-B5B9-BB9597A64F11}" type="presParOf" srcId="{1B8B8938-33B5-4BD0-8C27-39CA57AF7CA3}" destId="{89FB9F4C-2CDB-4640-919B-6B642CE878DC}" srcOrd="1" destOrd="0" presId="urn:microsoft.com/office/officeart/2005/8/layout/pList2"/>
    <dgm:cxn modelId="{DACF9E59-1AEB-4D18-B3A7-C81FB581CB9D}" type="presParOf" srcId="{1B8B8938-33B5-4BD0-8C27-39CA57AF7CA3}" destId="{C74A1510-15AC-4F89-8D77-8000FED7361D}" srcOrd="2" destOrd="0" presId="urn:microsoft.com/office/officeart/2005/8/layout/pList2"/>
    <dgm:cxn modelId="{8855411A-B1BE-4126-8D83-647D863B8EFA}" type="presParOf" srcId="{C74A1510-15AC-4F89-8D77-8000FED7361D}" destId="{9D4F4C2C-27AA-4EB4-B7B1-D859735C543A}" srcOrd="0" destOrd="0" presId="urn:microsoft.com/office/officeart/2005/8/layout/pList2"/>
    <dgm:cxn modelId="{500919DB-0FE8-4EE2-BD0F-C187F7B744DC}" type="presParOf" srcId="{C74A1510-15AC-4F89-8D77-8000FED7361D}" destId="{7C45FA41-9344-4EE8-B752-B85965A8065C}" srcOrd="1" destOrd="0" presId="urn:microsoft.com/office/officeart/2005/8/layout/pList2"/>
    <dgm:cxn modelId="{6D110E5B-476D-4029-AB20-C9DDE1A6A021}" type="presParOf" srcId="{C74A1510-15AC-4F89-8D77-8000FED7361D}" destId="{2C00CD7D-A6A8-44C4-8DEC-F829957B8DCC}" srcOrd="2" destOrd="0" presId="urn:microsoft.com/office/officeart/2005/8/layout/pList2"/>
    <dgm:cxn modelId="{9EDE201D-5124-4FE4-B624-FD70CB52D782}" type="presParOf" srcId="{1B8B8938-33B5-4BD0-8C27-39CA57AF7CA3}" destId="{1366D6CC-E9B3-495B-B551-EACB063676CF}" srcOrd="3" destOrd="0" presId="urn:microsoft.com/office/officeart/2005/8/layout/pList2"/>
    <dgm:cxn modelId="{C903E696-466C-4D75-AE2C-02DB686E6E54}" type="presParOf" srcId="{1B8B8938-33B5-4BD0-8C27-39CA57AF7CA3}" destId="{ECEFD335-A8BC-4DBE-82FF-1025DFCEDB84}" srcOrd="4" destOrd="0" presId="urn:microsoft.com/office/officeart/2005/8/layout/pList2"/>
    <dgm:cxn modelId="{646BB82C-6223-4A58-84B8-77723804EF85}" type="presParOf" srcId="{ECEFD335-A8BC-4DBE-82FF-1025DFCEDB84}" destId="{6A8188B7-C31E-4516-8464-A1E98E87247A}" srcOrd="0" destOrd="0" presId="urn:microsoft.com/office/officeart/2005/8/layout/pList2"/>
    <dgm:cxn modelId="{072FE119-3669-4C2C-BB5D-D7B1E9C4B872}" type="presParOf" srcId="{ECEFD335-A8BC-4DBE-82FF-1025DFCEDB84}" destId="{AD0FABDE-1036-4E33-AED8-C0FD9C0D5C28}" srcOrd="1" destOrd="0" presId="urn:microsoft.com/office/officeart/2005/8/layout/pList2"/>
    <dgm:cxn modelId="{C1CD3004-B39A-4446-B10F-9DE22790CAE5}" type="presParOf" srcId="{ECEFD335-A8BC-4DBE-82FF-1025DFCEDB84}" destId="{68FC9342-C7C4-4444-9057-4F2E1E1AB47A}"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29C1F5-0616-4FC8-ABE9-4D69DB581871}" type="doc">
      <dgm:prSet loTypeId="urn:microsoft.com/office/officeart/2005/8/layout/pList2" loCatId="list" qsTypeId="urn:microsoft.com/office/officeart/2005/8/quickstyle/simple2" qsCatId="simple" csTypeId="urn:microsoft.com/office/officeart/2005/8/colors/accent6_3" csCatId="accent6" phldr="1"/>
      <dgm:spPr/>
    </dgm:pt>
    <dgm:pt modelId="{A81550B8-78ED-465F-A8C4-26432DDA2987}">
      <dgm:prSet phldrT="[Texto]" custT="1"/>
      <dgm:spPr/>
      <dgm:t>
        <a:bodyPr/>
        <a:lstStyle/>
        <a:p>
          <a:r>
            <a:rPr lang="es-EC" sz="2200" dirty="0" smtClean="0">
              <a:solidFill>
                <a:schemeClr val="tx1"/>
              </a:solidFill>
              <a:latin typeface="Times New Roman" pitchFamily="18" charset="0"/>
              <a:cs typeface="Times New Roman" pitchFamily="18" charset="0"/>
            </a:rPr>
            <a:t>Plan de mejora para medir y evaluar el nivel de fluidez de comunicación del personal.</a:t>
          </a:r>
          <a:endParaRPr lang="es-EC" sz="2200" dirty="0">
            <a:solidFill>
              <a:schemeClr val="tx1"/>
            </a:solidFill>
          </a:endParaRPr>
        </a:p>
      </dgm:t>
    </dgm:pt>
    <dgm:pt modelId="{0A1BF89B-D2B1-46CB-B33A-C6801D09CB6A}" type="parTrans" cxnId="{725F281F-C601-4690-8E1D-BEA02210B7A0}">
      <dgm:prSet/>
      <dgm:spPr/>
      <dgm:t>
        <a:bodyPr/>
        <a:lstStyle/>
        <a:p>
          <a:endParaRPr lang="es-EC"/>
        </a:p>
      </dgm:t>
    </dgm:pt>
    <dgm:pt modelId="{43042983-8EEC-41A1-B234-DA3B8AE1078D}" type="sibTrans" cxnId="{725F281F-C601-4690-8E1D-BEA02210B7A0}">
      <dgm:prSet/>
      <dgm:spPr/>
      <dgm:t>
        <a:bodyPr/>
        <a:lstStyle/>
        <a:p>
          <a:endParaRPr lang="es-EC"/>
        </a:p>
      </dgm:t>
    </dgm:pt>
    <dgm:pt modelId="{DF3F9CAA-9FDD-43C1-8B13-7DAD39F895F5}">
      <dgm:prSet phldrT="[Texto]" custT="1"/>
      <dgm:spPr/>
      <dgm:t>
        <a:bodyPr/>
        <a:lstStyle/>
        <a:p>
          <a:r>
            <a:rPr lang="es-EC" sz="2200" b="0" dirty="0" smtClean="0">
              <a:solidFill>
                <a:schemeClr val="tx1"/>
              </a:solidFill>
              <a:latin typeface="Times New Roman" pitchFamily="18" charset="0"/>
              <a:cs typeface="Times New Roman" pitchFamily="18" charset="0"/>
            </a:rPr>
            <a:t>Revisión periódica de los procesos internos, con el fin de aclarar las funciones y procedimientos de cada colaborador.</a:t>
          </a:r>
          <a:endParaRPr lang="es-EC" sz="2200" b="0" dirty="0">
            <a:solidFill>
              <a:schemeClr val="tx1"/>
            </a:solidFill>
          </a:endParaRPr>
        </a:p>
      </dgm:t>
    </dgm:pt>
    <dgm:pt modelId="{36534095-CECF-4863-B4E4-13FA7F1F1730}" type="parTrans" cxnId="{E6E35417-222C-46A2-8684-359F241CFE8D}">
      <dgm:prSet/>
      <dgm:spPr/>
      <dgm:t>
        <a:bodyPr/>
        <a:lstStyle/>
        <a:p>
          <a:endParaRPr lang="es-EC"/>
        </a:p>
      </dgm:t>
    </dgm:pt>
    <dgm:pt modelId="{8504E4B6-39AC-45D9-938C-655D5B9CFCC7}" type="sibTrans" cxnId="{E6E35417-222C-46A2-8684-359F241CFE8D}">
      <dgm:prSet/>
      <dgm:spPr/>
      <dgm:t>
        <a:bodyPr/>
        <a:lstStyle/>
        <a:p>
          <a:endParaRPr lang="es-EC"/>
        </a:p>
      </dgm:t>
    </dgm:pt>
    <dgm:pt modelId="{C55FDC91-F48F-44D7-812E-4A5D99E65D4A}">
      <dgm:prSet phldrT="[Texto]" custT="1"/>
      <dgm:spPr/>
      <dgm:t>
        <a:bodyPr/>
        <a:lstStyle/>
        <a:p>
          <a:pPr algn="ctr"/>
          <a:r>
            <a:rPr lang="es-EC" sz="2200" dirty="0" smtClean="0">
              <a:solidFill>
                <a:schemeClr val="tx1"/>
              </a:solidFill>
              <a:latin typeface="Times New Roman" pitchFamily="18" charset="0"/>
              <a:cs typeface="Times New Roman" pitchFamily="18" charset="0"/>
            </a:rPr>
            <a:t>Elevar el nivel de motivación de los colaboradores, fomentar los valores corporativos.</a:t>
          </a:r>
          <a:endParaRPr lang="es-EC" sz="2200" dirty="0">
            <a:solidFill>
              <a:schemeClr val="tx1"/>
            </a:solidFill>
          </a:endParaRPr>
        </a:p>
      </dgm:t>
    </dgm:pt>
    <dgm:pt modelId="{B5E3B81B-6096-48EB-9259-E87089770612}" type="parTrans" cxnId="{8C6D61C1-A980-4B2B-8BA1-A731BDBE587F}">
      <dgm:prSet/>
      <dgm:spPr/>
      <dgm:t>
        <a:bodyPr/>
        <a:lstStyle/>
        <a:p>
          <a:endParaRPr lang="es-EC"/>
        </a:p>
      </dgm:t>
    </dgm:pt>
    <dgm:pt modelId="{31CDC080-9B71-4760-9E76-636106FC02E1}" type="sibTrans" cxnId="{8C6D61C1-A980-4B2B-8BA1-A731BDBE587F}">
      <dgm:prSet/>
      <dgm:spPr/>
      <dgm:t>
        <a:bodyPr/>
        <a:lstStyle/>
        <a:p>
          <a:endParaRPr lang="es-EC"/>
        </a:p>
      </dgm:t>
    </dgm:pt>
    <dgm:pt modelId="{63305126-D9A2-4775-9013-892DDDDE1ED7}" type="pres">
      <dgm:prSet presAssocID="{1629C1F5-0616-4FC8-ABE9-4D69DB581871}" presName="Name0" presStyleCnt="0">
        <dgm:presLayoutVars>
          <dgm:dir/>
          <dgm:resizeHandles val="exact"/>
        </dgm:presLayoutVars>
      </dgm:prSet>
      <dgm:spPr/>
    </dgm:pt>
    <dgm:pt modelId="{3099C8E7-4096-4D6C-86B4-A8E40171A76D}" type="pres">
      <dgm:prSet presAssocID="{1629C1F5-0616-4FC8-ABE9-4D69DB581871}" presName="bkgdShp" presStyleLbl="alignAccFollowNode1" presStyleIdx="0" presStyleCnt="1" custLinFactNeighborX="-17330" custLinFactNeighborY="-22762"/>
      <dgm:spPr/>
    </dgm:pt>
    <dgm:pt modelId="{1B8B8938-33B5-4BD0-8C27-39CA57AF7CA3}" type="pres">
      <dgm:prSet presAssocID="{1629C1F5-0616-4FC8-ABE9-4D69DB581871}" presName="linComp" presStyleCnt="0"/>
      <dgm:spPr/>
    </dgm:pt>
    <dgm:pt modelId="{D8929790-B7F1-438D-A668-3A0FC9BBB116}" type="pres">
      <dgm:prSet presAssocID="{A81550B8-78ED-465F-A8C4-26432DDA2987}" presName="compNode" presStyleCnt="0"/>
      <dgm:spPr/>
    </dgm:pt>
    <dgm:pt modelId="{41BB3ADE-ABC2-4571-98BA-264AAF8E1F6C}" type="pres">
      <dgm:prSet presAssocID="{A81550B8-78ED-465F-A8C4-26432DDA2987}" presName="node" presStyleLbl="node1" presStyleIdx="0" presStyleCnt="3">
        <dgm:presLayoutVars>
          <dgm:bulletEnabled val="1"/>
        </dgm:presLayoutVars>
      </dgm:prSet>
      <dgm:spPr/>
      <dgm:t>
        <a:bodyPr/>
        <a:lstStyle/>
        <a:p>
          <a:endParaRPr lang="es-EC"/>
        </a:p>
      </dgm:t>
    </dgm:pt>
    <dgm:pt modelId="{30D7A691-CA11-4C04-B428-50E15DF2EC02}" type="pres">
      <dgm:prSet presAssocID="{A81550B8-78ED-465F-A8C4-26432DDA2987}" presName="invisiNode" presStyleLbl="node1" presStyleIdx="0" presStyleCnt="3"/>
      <dgm:spPr/>
    </dgm:pt>
    <dgm:pt modelId="{BC811647-0FCF-4FE4-B898-B6E35780003B}" type="pres">
      <dgm:prSet presAssocID="{A81550B8-78ED-465F-A8C4-26432DDA2987}" presName="imagNode" presStyleLbl="fgImgPlace1" presStyleIdx="0" presStyleCnt="3"/>
      <dgm:spPr>
        <a:blipFill rotWithShape="1">
          <a:blip xmlns:r="http://schemas.openxmlformats.org/officeDocument/2006/relationships" r:embed="rId1"/>
          <a:stretch>
            <a:fillRect/>
          </a:stretch>
        </a:blipFill>
      </dgm:spPr>
    </dgm:pt>
    <dgm:pt modelId="{89FB9F4C-2CDB-4640-919B-6B642CE878DC}" type="pres">
      <dgm:prSet presAssocID="{43042983-8EEC-41A1-B234-DA3B8AE1078D}" presName="sibTrans" presStyleLbl="sibTrans2D1" presStyleIdx="0" presStyleCnt="0"/>
      <dgm:spPr/>
      <dgm:t>
        <a:bodyPr/>
        <a:lstStyle/>
        <a:p>
          <a:endParaRPr lang="es-EC"/>
        </a:p>
      </dgm:t>
    </dgm:pt>
    <dgm:pt modelId="{C74A1510-15AC-4F89-8D77-8000FED7361D}" type="pres">
      <dgm:prSet presAssocID="{DF3F9CAA-9FDD-43C1-8B13-7DAD39F895F5}" presName="compNode" presStyleCnt="0"/>
      <dgm:spPr/>
    </dgm:pt>
    <dgm:pt modelId="{9D4F4C2C-27AA-4EB4-B7B1-D859735C543A}" type="pres">
      <dgm:prSet presAssocID="{DF3F9CAA-9FDD-43C1-8B13-7DAD39F895F5}" presName="node" presStyleLbl="node1" presStyleIdx="1" presStyleCnt="3" custLinFactNeighborX="-918" custLinFactNeighborY="-1928">
        <dgm:presLayoutVars>
          <dgm:bulletEnabled val="1"/>
        </dgm:presLayoutVars>
      </dgm:prSet>
      <dgm:spPr/>
      <dgm:t>
        <a:bodyPr/>
        <a:lstStyle/>
        <a:p>
          <a:endParaRPr lang="es-EC"/>
        </a:p>
      </dgm:t>
    </dgm:pt>
    <dgm:pt modelId="{7C45FA41-9344-4EE8-B752-B85965A8065C}" type="pres">
      <dgm:prSet presAssocID="{DF3F9CAA-9FDD-43C1-8B13-7DAD39F895F5}" presName="invisiNode" presStyleLbl="node1" presStyleIdx="1" presStyleCnt="3"/>
      <dgm:spPr/>
    </dgm:pt>
    <dgm:pt modelId="{2C00CD7D-A6A8-44C4-8DEC-F829957B8DCC}" type="pres">
      <dgm:prSet presAssocID="{DF3F9CAA-9FDD-43C1-8B13-7DAD39F895F5}" presName="imagNode" presStyleLbl="fgImgPlace1" presStyleIdx="1" presStyleCnt="3"/>
      <dgm:spPr>
        <a:blipFill rotWithShape="1">
          <a:blip xmlns:r="http://schemas.openxmlformats.org/officeDocument/2006/relationships" r:embed="rId2"/>
          <a:stretch>
            <a:fillRect/>
          </a:stretch>
        </a:blipFill>
      </dgm:spPr>
    </dgm:pt>
    <dgm:pt modelId="{1366D6CC-E9B3-495B-B551-EACB063676CF}" type="pres">
      <dgm:prSet presAssocID="{8504E4B6-39AC-45D9-938C-655D5B9CFCC7}" presName="sibTrans" presStyleLbl="sibTrans2D1" presStyleIdx="0" presStyleCnt="0"/>
      <dgm:spPr/>
      <dgm:t>
        <a:bodyPr/>
        <a:lstStyle/>
        <a:p>
          <a:endParaRPr lang="es-EC"/>
        </a:p>
      </dgm:t>
    </dgm:pt>
    <dgm:pt modelId="{ECEFD335-A8BC-4DBE-82FF-1025DFCEDB84}" type="pres">
      <dgm:prSet presAssocID="{C55FDC91-F48F-44D7-812E-4A5D99E65D4A}" presName="compNode" presStyleCnt="0"/>
      <dgm:spPr/>
    </dgm:pt>
    <dgm:pt modelId="{6A8188B7-C31E-4516-8464-A1E98E87247A}" type="pres">
      <dgm:prSet presAssocID="{C55FDC91-F48F-44D7-812E-4A5D99E65D4A}" presName="node" presStyleLbl="node1" presStyleIdx="2" presStyleCnt="3">
        <dgm:presLayoutVars>
          <dgm:bulletEnabled val="1"/>
        </dgm:presLayoutVars>
      </dgm:prSet>
      <dgm:spPr/>
      <dgm:t>
        <a:bodyPr/>
        <a:lstStyle/>
        <a:p>
          <a:endParaRPr lang="es-EC"/>
        </a:p>
      </dgm:t>
    </dgm:pt>
    <dgm:pt modelId="{AD0FABDE-1036-4E33-AED8-C0FD9C0D5C28}" type="pres">
      <dgm:prSet presAssocID="{C55FDC91-F48F-44D7-812E-4A5D99E65D4A}" presName="invisiNode" presStyleLbl="node1" presStyleIdx="2" presStyleCnt="3"/>
      <dgm:spPr/>
    </dgm:pt>
    <dgm:pt modelId="{68FC9342-C7C4-4444-9057-4F2E1E1AB47A}" type="pres">
      <dgm:prSet presAssocID="{C55FDC91-F48F-44D7-812E-4A5D99E65D4A}" presName="imagNode" presStyleLbl="fgImgPlace1" presStyleIdx="2" presStyleCnt="3"/>
      <dgm:spPr>
        <a:blipFill rotWithShape="1">
          <a:blip xmlns:r="http://schemas.openxmlformats.org/officeDocument/2006/relationships" r:embed="rId3"/>
          <a:stretch>
            <a:fillRect/>
          </a:stretch>
        </a:blipFill>
      </dgm:spPr>
    </dgm:pt>
  </dgm:ptLst>
  <dgm:cxnLst>
    <dgm:cxn modelId="{78FAE7FB-C477-4C91-9D34-AD89BB4304EF}" type="presOf" srcId="{C55FDC91-F48F-44D7-812E-4A5D99E65D4A}" destId="{6A8188B7-C31E-4516-8464-A1E98E87247A}" srcOrd="0" destOrd="0" presId="urn:microsoft.com/office/officeart/2005/8/layout/pList2"/>
    <dgm:cxn modelId="{9F7AE1A0-1F00-43A3-9895-F3A65F234B6E}" type="presOf" srcId="{1629C1F5-0616-4FC8-ABE9-4D69DB581871}" destId="{63305126-D9A2-4775-9013-892DDDDE1ED7}" srcOrd="0" destOrd="0" presId="urn:microsoft.com/office/officeart/2005/8/layout/pList2"/>
    <dgm:cxn modelId="{8C6D61C1-A980-4B2B-8BA1-A731BDBE587F}" srcId="{1629C1F5-0616-4FC8-ABE9-4D69DB581871}" destId="{C55FDC91-F48F-44D7-812E-4A5D99E65D4A}" srcOrd="2" destOrd="0" parTransId="{B5E3B81B-6096-48EB-9259-E87089770612}" sibTransId="{31CDC080-9B71-4760-9E76-636106FC02E1}"/>
    <dgm:cxn modelId="{37907463-6227-4852-BE49-2AFE8D9E93DD}" type="presOf" srcId="{8504E4B6-39AC-45D9-938C-655D5B9CFCC7}" destId="{1366D6CC-E9B3-495B-B551-EACB063676CF}" srcOrd="0" destOrd="0" presId="urn:microsoft.com/office/officeart/2005/8/layout/pList2"/>
    <dgm:cxn modelId="{C4EE0B05-8F4C-4B80-9403-A6B89E23C5B9}" type="presOf" srcId="{43042983-8EEC-41A1-B234-DA3B8AE1078D}" destId="{89FB9F4C-2CDB-4640-919B-6B642CE878DC}" srcOrd="0" destOrd="0" presId="urn:microsoft.com/office/officeart/2005/8/layout/pList2"/>
    <dgm:cxn modelId="{725F281F-C601-4690-8E1D-BEA02210B7A0}" srcId="{1629C1F5-0616-4FC8-ABE9-4D69DB581871}" destId="{A81550B8-78ED-465F-A8C4-26432DDA2987}" srcOrd="0" destOrd="0" parTransId="{0A1BF89B-D2B1-46CB-B33A-C6801D09CB6A}" sibTransId="{43042983-8EEC-41A1-B234-DA3B8AE1078D}"/>
    <dgm:cxn modelId="{B951E45A-9C8F-4C85-BF8F-6FE1611871B6}" type="presOf" srcId="{A81550B8-78ED-465F-A8C4-26432DDA2987}" destId="{41BB3ADE-ABC2-4571-98BA-264AAF8E1F6C}" srcOrd="0" destOrd="0" presId="urn:microsoft.com/office/officeart/2005/8/layout/pList2"/>
    <dgm:cxn modelId="{547A91A5-02E9-4164-8650-0543141BA9D2}" type="presOf" srcId="{DF3F9CAA-9FDD-43C1-8B13-7DAD39F895F5}" destId="{9D4F4C2C-27AA-4EB4-B7B1-D859735C543A}" srcOrd="0" destOrd="0" presId="urn:microsoft.com/office/officeart/2005/8/layout/pList2"/>
    <dgm:cxn modelId="{E6E35417-222C-46A2-8684-359F241CFE8D}" srcId="{1629C1F5-0616-4FC8-ABE9-4D69DB581871}" destId="{DF3F9CAA-9FDD-43C1-8B13-7DAD39F895F5}" srcOrd="1" destOrd="0" parTransId="{36534095-CECF-4863-B4E4-13FA7F1F1730}" sibTransId="{8504E4B6-39AC-45D9-938C-655D5B9CFCC7}"/>
    <dgm:cxn modelId="{76813A25-AEBB-4F0F-A92C-90E5A7B7C65C}" type="presParOf" srcId="{63305126-D9A2-4775-9013-892DDDDE1ED7}" destId="{3099C8E7-4096-4D6C-86B4-A8E40171A76D}" srcOrd="0" destOrd="0" presId="urn:microsoft.com/office/officeart/2005/8/layout/pList2"/>
    <dgm:cxn modelId="{4D062641-C418-48B5-BDD6-20A4D9E6886C}" type="presParOf" srcId="{63305126-D9A2-4775-9013-892DDDDE1ED7}" destId="{1B8B8938-33B5-4BD0-8C27-39CA57AF7CA3}" srcOrd="1" destOrd="0" presId="urn:microsoft.com/office/officeart/2005/8/layout/pList2"/>
    <dgm:cxn modelId="{8D77D5B8-7576-4351-90D3-2C0E882D124D}" type="presParOf" srcId="{1B8B8938-33B5-4BD0-8C27-39CA57AF7CA3}" destId="{D8929790-B7F1-438D-A668-3A0FC9BBB116}" srcOrd="0" destOrd="0" presId="urn:microsoft.com/office/officeart/2005/8/layout/pList2"/>
    <dgm:cxn modelId="{D3328898-C9F9-45EC-B1A2-8153E8AD3B67}" type="presParOf" srcId="{D8929790-B7F1-438D-A668-3A0FC9BBB116}" destId="{41BB3ADE-ABC2-4571-98BA-264AAF8E1F6C}" srcOrd="0" destOrd="0" presId="urn:microsoft.com/office/officeart/2005/8/layout/pList2"/>
    <dgm:cxn modelId="{7B60D083-BDC1-4580-9D33-0554C176E05A}" type="presParOf" srcId="{D8929790-B7F1-438D-A668-3A0FC9BBB116}" destId="{30D7A691-CA11-4C04-B428-50E15DF2EC02}" srcOrd="1" destOrd="0" presId="urn:microsoft.com/office/officeart/2005/8/layout/pList2"/>
    <dgm:cxn modelId="{F3FBEE61-CB8B-4E7B-B4A2-667DD537C462}" type="presParOf" srcId="{D8929790-B7F1-438D-A668-3A0FC9BBB116}" destId="{BC811647-0FCF-4FE4-B898-B6E35780003B}" srcOrd="2" destOrd="0" presId="urn:microsoft.com/office/officeart/2005/8/layout/pList2"/>
    <dgm:cxn modelId="{3F74E05F-95A7-4BA2-AFF1-CD5C2E9BCF05}" type="presParOf" srcId="{1B8B8938-33B5-4BD0-8C27-39CA57AF7CA3}" destId="{89FB9F4C-2CDB-4640-919B-6B642CE878DC}" srcOrd="1" destOrd="0" presId="urn:microsoft.com/office/officeart/2005/8/layout/pList2"/>
    <dgm:cxn modelId="{80B0324C-2477-4A97-8045-C36952E33A88}" type="presParOf" srcId="{1B8B8938-33B5-4BD0-8C27-39CA57AF7CA3}" destId="{C74A1510-15AC-4F89-8D77-8000FED7361D}" srcOrd="2" destOrd="0" presId="urn:microsoft.com/office/officeart/2005/8/layout/pList2"/>
    <dgm:cxn modelId="{B34D2947-FEB5-4DC1-A392-D0167EC70088}" type="presParOf" srcId="{C74A1510-15AC-4F89-8D77-8000FED7361D}" destId="{9D4F4C2C-27AA-4EB4-B7B1-D859735C543A}" srcOrd="0" destOrd="0" presId="urn:microsoft.com/office/officeart/2005/8/layout/pList2"/>
    <dgm:cxn modelId="{03AD200E-D277-48E7-AE27-FA887E46759B}" type="presParOf" srcId="{C74A1510-15AC-4F89-8D77-8000FED7361D}" destId="{7C45FA41-9344-4EE8-B752-B85965A8065C}" srcOrd="1" destOrd="0" presId="urn:microsoft.com/office/officeart/2005/8/layout/pList2"/>
    <dgm:cxn modelId="{7D3852D1-0CAC-4465-BCFC-BBEBA7F51F12}" type="presParOf" srcId="{C74A1510-15AC-4F89-8D77-8000FED7361D}" destId="{2C00CD7D-A6A8-44C4-8DEC-F829957B8DCC}" srcOrd="2" destOrd="0" presId="urn:microsoft.com/office/officeart/2005/8/layout/pList2"/>
    <dgm:cxn modelId="{98E61E26-EF85-4935-88E3-94ABC21A01A6}" type="presParOf" srcId="{1B8B8938-33B5-4BD0-8C27-39CA57AF7CA3}" destId="{1366D6CC-E9B3-495B-B551-EACB063676CF}" srcOrd="3" destOrd="0" presId="urn:microsoft.com/office/officeart/2005/8/layout/pList2"/>
    <dgm:cxn modelId="{56BE4122-321E-47A8-A785-0E6F5F8FEE92}" type="presParOf" srcId="{1B8B8938-33B5-4BD0-8C27-39CA57AF7CA3}" destId="{ECEFD335-A8BC-4DBE-82FF-1025DFCEDB84}" srcOrd="4" destOrd="0" presId="urn:microsoft.com/office/officeart/2005/8/layout/pList2"/>
    <dgm:cxn modelId="{DE350558-3DCD-48C0-B422-7E4F08866F7C}" type="presParOf" srcId="{ECEFD335-A8BC-4DBE-82FF-1025DFCEDB84}" destId="{6A8188B7-C31E-4516-8464-A1E98E87247A}" srcOrd="0" destOrd="0" presId="urn:microsoft.com/office/officeart/2005/8/layout/pList2"/>
    <dgm:cxn modelId="{241CC6F6-86DA-4393-A684-06221DBA0943}" type="presParOf" srcId="{ECEFD335-A8BC-4DBE-82FF-1025DFCEDB84}" destId="{AD0FABDE-1036-4E33-AED8-C0FD9C0D5C28}" srcOrd="1" destOrd="0" presId="urn:microsoft.com/office/officeart/2005/8/layout/pList2"/>
    <dgm:cxn modelId="{7C130DEB-4826-4EFE-8AAF-7DE0B4F01837}" type="presParOf" srcId="{ECEFD335-A8BC-4DBE-82FF-1025DFCEDB84}" destId="{68FC9342-C7C4-4444-9057-4F2E1E1AB47A}"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9C8E7-4096-4D6C-86B4-A8E40171A76D}">
      <dsp:nvSpPr>
        <dsp:cNvPr id="0" name=""/>
        <dsp:cNvSpPr/>
      </dsp:nvSpPr>
      <dsp:spPr>
        <a:xfrm>
          <a:off x="0" y="0"/>
          <a:ext cx="8496944" cy="2365462"/>
        </a:xfrm>
        <a:prstGeom prst="roundRect">
          <a:avLst>
            <a:gd name="adj" fmla="val 10000"/>
          </a:avLst>
        </a:prstGeom>
        <a:solidFill>
          <a:schemeClr val="accent6">
            <a:alpha val="90000"/>
            <a:tint val="40000"/>
            <a:hueOff val="0"/>
            <a:satOff val="0"/>
            <a:lumOff val="0"/>
            <a:alphaOff val="0"/>
          </a:schemeClr>
        </a:solidFill>
        <a:ln w="1587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811647-0FCF-4FE4-B898-B6E35780003B}">
      <dsp:nvSpPr>
        <dsp:cNvPr id="0" name=""/>
        <dsp:cNvSpPr/>
      </dsp:nvSpPr>
      <dsp:spPr>
        <a:xfrm>
          <a:off x="254908" y="315395"/>
          <a:ext cx="2495977" cy="1734672"/>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3">
          <a:scrgbClr r="0" g="0" b="0"/>
        </a:lnRef>
        <a:fillRef idx="1">
          <a:scrgbClr r="0" g="0" b="0"/>
        </a:fillRef>
        <a:effectRef idx="1">
          <a:scrgbClr r="0" g="0" b="0"/>
        </a:effectRef>
        <a:fontRef idx="minor"/>
      </dsp:style>
    </dsp:sp>
    <dsp:sp modelId="{41BB3ADE-ABC2-4571-98BA-264AAF8E1F6C}">
      <dsp:nvSpPr>
        <dsp:cNvPr id="0" name=""/>
        <dsp:cNvSpPr/>
      </dsp:nvSpPr>
      <dsp:spPr>
        <a:xfrm rot="10800000">
          <a:off x="254908" y="2365462"/>
          <a:ext cx="2495977" cy="2891121"/>
        </a:xfrm>
        <a:prstGeom prst="round2SameRect">
          <a:avLst>
            <a:gd name="adj1" fmla="val 10500"/>
            <a:gd name="adj2" fmla="val 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s-EC" sz="2200" kern="1200" dirty="0" smtClean="0">
              <a:solidFill>
                <a:schemeClr val="tx1"/>
              </a:solidFill>
              <a:latin typeface="Times New Roman" pitchFamily="18" charset="0"/>
              <a:cs typeface="Times New Roman" pitchFamily="18" charset="0"/>
            </a:rPr>
            <a:t>Falencia en la Capacidad de respuesta,  ya que la información no está siendo transmitida de forma clara y entendible a los clientes.</a:t>
          </a:r>
          <a:endParaRPr lang="es-EC" sz="2200" kern="1200" dirty="0">
            <a:solidFill>
              <a:schemeClr val="tx1"/>
            </a:solidFill>
          </a:endParaRPr>
        </a:p>
      </dsp:txBody>
      <dsp:txXfrm rot="10800000">
        <a:off x="331668" y="2365462"/>
        <a:ext cx="2342457" cy="2814361"/>
      </dsp:txXfrm>
    </dsp:sp>
    <dsp:sp modelId="{2C00CD7D-A6A8-44C4-8DEC-F829957B8DCC}">
      <dsp:nvSpPr>
        <dsp:cNvPr id="0" name=""/>
        <dsp:cNvSpPr/>
      </dsp:nvSpPr>
      <dsp:spPr>
        <a:xfrm>
          <a:off x="3000483" y="315395"/>
          <a:ext cx="2495977" cy="1734672"/>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3">
          <a:scrgbClr r="0" g="0" b="0"/>
        </a:lnRef>
        <a:fillRef idx="1">
          <a:scrgbClr r="0" g="0" b="0"/>
        </a:fillRef>
        <a:effectRef idx="1">
          <a:scrgbClr r="0" g="0" b="0"/>
        </a:effectRef>
        <a:fontRef idx="minor"/>
      </dsp:style>
    </dsp:sp>
    <dsp:sp modelId="{9D4F4C2C-27AA-4EB4-B7B1-D859735C543A}">
      <dsp:nvSpPr>
        <dsp:cNvPr id="0" name=""/>
        <dsp:cNvSpPr/>
      </dsp:nvSpPr>
      <dsp:spPr>
        <a:xfrm rot="10800000">
          <a:off x="2977570" y="2309721"/>
          <a:ext cx="2495977" cy="2891121"/>
        </a:xfrm>
        <a:prstGeom prst="round2SameRect">
          <a:avLst>
            <a:gd name="adj1" fmla="val 10500"/>
            <a:gd name="adj2" fmla="val 0"/>
          </a:avLst>
        </a:prstGeom>
        <a:solidFill>
          <a:schemeClr val="accent6">
            <a:shade val="80000"/>
            <a:hueOff val="-28571"/>
            <a:satOff val="-14690"/>
            <a:lumOff val="17265"/>
            <a:alphaOff val="0"/>
          </a:schemeClr>
        </a:solidFill>
        <a:ln w="25400"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s-EC" sz="2200" kern="1200" dirty="0" smtClean="0">
              <a:solidFill>
                <a:schemeClr val="tx1"/>
              </a:solidFill>
              <a:latin typeface="Times New Roman" pitchFamily="18" charset="0"/>
              <a:cs typeface="Times New Roman" pitchFamily="18" charset="0"/>
            </a:rPr>
            <a:t>Los usuarios </a:t>
          </a:r>
          <a:r>
            <a:rPr lang="es-EC" sz="2200" kern="1200" dirty="0" smtClean="0">
              <a:solidFill>
                <a:schemeClr val="tx1"/>
              </a:solidFill>
              <a:latin typeface="Times New Roman" pitchFamily="18" charset="0"/>
              <a:cs typeface="Times New Roman" pitchFamily="18" charset="0"/>
            </a:rPr>
            <a:t>no están satisfechos con lo que la empresa está ofreciendo</a:t>
          </a:r>
          <a:r>
            <a:rPr lang="es-EC" sz="2200" b="0" kern="1200" dirty="0" smtClean="0">
              <a:solidFill>
                <a:schemeClr val="tx1"/>
              </a:solidFill>
              <a:latin typeface="Times New Roman" pitchFamily="18" charset="0"/>
              <a:cs typeface="Times New Roman" pitchFamily="18" charset="0"/>
            </a:rPr>
            <a:t>.</a:t>
          </a:r>
          <a:endParaRPr lang="es-EC" sz="2200" b="0" kern="1200" dirty="0">
            <a:solidFill>
              <a:schemeClr val="tx1"/>
            </a:solidFill>
          </a:endParaRPr>
        </a:p>
      </dsp:txBody>
      <dsp:txXfrm rot="10800000">
        <a:off x="3054330" y="2309721"/>
        <a:ext cx="2342457" cy="2814361"/>
      </dsp:txXfrm>
    </dsp:sp>
    <dsp:sp modelId="{68FC9342-C7C4-4444-9057-4F2E1E1AB47A}">
      <dsp:nvSpPr>
        <dsp:cNvPr id="0" name=""/>
        <dsp:cNvSpPr/>
      </dsp:nvSpPr>
      <dsp:spPr>
        <a:xfrm>
          <a:off x="5746058" y="315395"/>
          <a:ext cx="2495977" cy="1734672"/>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3">
          <a:scrgbClr r="0" g="0" b="0"/>
        </a:lnRef>
        <a:fillRef idx="1">
          <a:scrgbClr r="0" g="0" b="0"/>
        </a:fillRef>
        <a:effectRef idx="1">
          <a:scrgbClr r="0" g="0" b="0"/>
        </a:effectRef>
        <a:fontRef idx="minor"/>
      </dsp:style>
    </dsp:sp>
    <dsp:sp modelId="{6A8188B7-C31E-4516-8464-A1E98E87247A}">
      <dsp:nvSpPr>
        <dsp:cNvPr id="0" name=""/>
        <dsp:cNvSpPr/>
      </dsp:nvSpPr>
      <dsp:spPr>
        <a:xfrm rot="10800000">
          <a:off x="5746058" y="2365462"/>
          <a:ext cx="2495977" cy="2891121"/>
        </a:xfrm>
        <a:prstGeom prst="round2SameRect">
          <a:avLst>
            <a:gd name="adj1" fmla="val 10500"/>
            <a:gd name="adj2" fmla="val 0"/>
          </a:avLst>
        </a:prstGeom>
        <a:solidFill>
          <a:schemeClr val="accent6">
            <a:shade val="80000"/>
            <a:hueOff val="-57142"/>
            <a:satOff val="-29381"/>
            <a:lumOff val="34530"/>
            <a:alphaOff val="0"/>
          </a:schemeClr>
        </a:solidFill>
        <a:ln w="25400"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s-EC" sz="2200" kern="1200" dirty="0" smtClean="0">
              <a:solidFill>
                <a:schemeClr val="tx1"/>
              </a:solidFill>
              <a:latin typeface="Times New Roman" pitchFamily="18" charset="0"/>
              <a:cs typeface="Times New Roman" pitchFamily="18" charset="0"/>
            </a:rPr>
            <a:t>Mal estar de los usuarios es por la falta motivación que los colaboradores no están recibiendo por parte de la empresa..</a:t>
          </a:r>
          <a:endParaRPr lang="es-EC" sz="2200" kern="1200" dirty="0">
            <a:solidFill>
              <a:schemeClr val="tx1"/>
            </a:solidFill>
          </a:endParaRPr>
        </a:p>
      </dsp:txBody>
      <dsp:txXfrm rot="10800000">
        <a:off x="5822818" y="2365462"/>
        <a:ext cx="2342457" cy="28143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9C8E7-4096-4D6C-86B4-A8E40171A76D}">
      <dsp:nvSpPr>
        <dsp:cNvPr id="0" name=""/>
        <dsp:cNvSpPr/>
      </dsp:nvSpPr>
      <dsp:spPr>
        <a:xfrm>
          <a:off x="0" y="0"/>
          <a:ext cx="8496944" cy="2365462"/>
        </a:xfrm>
        <a:prstGeom prst="roundRect">
          <a:avLst>
            <a:gd name="adj" fmla="val 10000"/>
          </a:avLst>
        </a:prstGeom>
        <a:solidFill>
          <a:schemeClr val="accent6">
            <a:alpha val="90000"/>
            <a:tint val="40000"/>
            <a:hueOff val="0"/>
            <a:satOff val="0"/>
            <a:lumOff val="0"/>
            <a:alphaOff val="0"/>
          </a:schemeClr>
        </a:solidFill>
        <a:ln w="1587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811647-0FCF-4FE4-B898-B6E35780003B}">
      <dsp:nvSpPr>
        <dsp:cNvPr id="0" name=""/>
        <dsp:cNvSpPr/>
      </dsp:nvSpPr>
      <dsp:spPr>
        <a:xfrm>
          <a:off x="254908" y="315395"/>
          <a:ext cx="2495977" cy="1734672"/>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3">
          <a:scrgbClr r="0" g="0" b="0"/>
        </a:lnRef>
        <a:fillRef idx="1">
          <a:scrgbClr r="0" g="0" b="0"/>
        </a:fillRef>
        <a:effectRef idx="1">
          <a:scrgbClr r="0" g="0" b="0"/>
        </a:effectRef>
        <a:fontRef idx="minor"/>
      </dsp:style>
    </dsp:sp>
    <dsp:sp modelId="{41BB3ADE-ABC2-4571-98BA-264AAF8E1F6C}">
      <dsp:nvSpPr>
        <dsp:cNvPr id="0" name=""/>
        <dsp:cNvSpPr/>
      </dsp:nvSpPr>
      <dsp:spPr>
        <a:xfrm rot="10800000">
          <a:off x="254908" y="2365462"/>
          <a:ext cx="2495977" cy="2891121"/>
        </a:xfrm>
        <a:prstGeom prst="round2SameRect">
          <a:avLst>
            <a:gd name="adj1" fmla="val 10500"/>
            <a:gd name="adj2" fmla="val 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s-EC" sz="2200" kern="1200" dirty="0" smtClean="0">
              <a:solidFill>
                <a:schemeClr val="tx1"/>
              </a:solidFill>
              <a:latin typeface="Times New Roman" pitchFamily="18" charset="0"/>
              <a:cs typeface="Times New Roman" pitchFamily="18" charset="0"/>
            </a:rPr>
            <a:t>Plan de mejora para medir y evaluar el nivel de fluidez de comunicación del personal.</a:t>
          </a:r>
          <a:endParaRPr lang="es-EC" sz="2200" kern="1200" dirty="0">
            <a:solidFill>
              <a:schemeClr val="tx1"/>
            </a:solidFill>
          </a:endParaRPr>
        </a:p>
      </dsp:txBody>
      <dsp:txXfrm rot="10800000">
        <a:off x="331668" y="2365462"/>
        <a:ext cx="2342457" cy="2814361"/>
      </dsp:txXfrm>
    </dsp:sp>
    <dsp:sp modelId="{2C00CD7D-A6A8-44C4-8DEC-F829957B8DCC}">
      <dsp:nvSpPr>
        <dsp:cNvPr id="0" name=""/>
        <dsp:cNvSpPr/>
      </dsp:nvSpPr>
      <dsp:spPr>
        <a:xfrm>
          <a:off x="3000483" y="315395"/>
          <a:ext cx="2495977" cy="1734672"/>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3">
          <a:scrgbClr r="0" g="0" b="0"/>
        </a:lnRef>
        <a:fillRef idx="1">
          <a:scrgbClr r="0" g="0" b="0"/>
        </a:fillRef>
        <a:effectRef idx="1">
          <a:scrgbClr r="0" g="0" b="0"/>
        </a:effectRef>
        <a:fontRef idx="minor"/>
      </dsp:style>
    </dsp:sp>
    <dsp:sp modelId="{9D4F4C2C-27AA-4EB4-B7B1-D859735C543A}">
      <dsp:nvSpPr>
        <dsp:cNvPr id="0" name=""/>
        <dsp:cNvSpPr/>
      </dsp:nvSpPr>
      <dsp:spPr>
        <a:xfrm rot="10800000">
          <a:off x="2977570" y="2309721"/>
          <a:ext cx="2495977" cy="2891121"/>
        </a:xfrm>
        <a:prstGeom prst="round2SameRect">
          <a:avLst>
            <a:gd name="adj1" fmla="val 10500"/>
            <a:gd name="adj2" fmla="val 0"/>
          </a:avLst>
        </a:prstGeom>
        <a:solidFill>
          <a:schemeClr val="accent6">
            <a:shade val="80000"/>
            <a:hueOff val="-28571"/>
            <a:satOff val="-14690"/>
            <a:lumOff val="17265"/>
            <a:alphaOff val="0"/>
          </a:schemeClr>
        </a:solidFill>
        <a:ln w="25400"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s-EC" sz="2200" b="0" kern="1200" dirty="0" smtClean="0">
              <a:solidFill>
                <a:schemeClr val="tx1"/>
              </a:solidFill>
              <a:latin typeface="Times New Roman" pitchFamily="18" charset="0"/>
              <a:cs typeface="Times New Roman" pitchFamily="18" charset="0"/>
            </a:rPr>
            <a:t>Revisión periódica de los procesos internos, con el fin de aclarar las funciones y procedimientos de cada colaborador.</a:t>
          </a:r>
          <a:endParaRPr lang="es-EC" sz="2200" b="0" kern="1200" dirty="0">
            <a:solidFill>
              <a:schemeClr val="tx1"/>
            </a:solidFill>
          </a:endParaRPr>
        </a:p>
      </dsp:txBody>
      <dsp:txXfrm rot="10800000">
        <a:off x="3054330" y="2309721"/>
        <a:ext cx="2342457" cy="2814361"/>
      </dsp:txXfrm>
    </dsp:sp>
    <dsp:sp modelId="{68FC9342-C7C4-4444-9057-4F2E1E1AB47A}">
      <dsp:nvSpPr>
        <dsp:cNvPr id="0" name=""/>
        <dsp:cNvSpPr/>
      </dsp:nvSpPr>
      <dsp:spPr>
        <a:xfrm>
          <a:off x="5746058" y="315395"/>
          <a:ext cx="2495977" cy="1734672"/>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3">
          <a:scrgbClr r="0" g="0" b="0"/>
        </a:lnRef>
        <a:fillRef idx="1">
          <a:scrgbClr r="0" g="0" b="0"/>
        </a:fillRef>
        <a:effectRef idx="1">
          <a:scrgbClr r="0" g="0" b="0"/>
        </a:effectRef>
        <a:fontRef idx="minor"/>
      </dsp:style>
    </dsp:sp>
    <dsp:sp modelId="{6A8188B7-C31E-4516-8464-A1E98E87247A}">
      <dsp:nvSpPr>
        <dsp:cNvPr id="0" name=""/>
        <dsp:cNvSpPr/>
      </dsp:nvSpPr>
      <dsp:spPr>
        <a:xfrm rot="10800000">
          <a:off x="5746058" y="2365462"/>
          <a:ext cx="2495977" cy="2891121"/>
        </a:xfrm>
        <a:prstGeom prst="round2SameRect">
          <a:avLst>
            <a:gd name="adj1" fmla="val 10500"/>
            <a:gd name="adj2" fmla="val 0"/>
          </a:avLst>
        </a:prstGeom>
        <a:solidFill>
          <a:schemeClr val="accent6">
            <a:shade val="80000"/>
            <a:hueOff val="-57142"/>
            <a:satOff val="-29381"/>
            <a:lumOff val="34530"/>
            <a:alphaOff val="0"/>
          </a:schemeClr>
        </a:solidFill>
        <a:ln w="25400"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s-EC" sz="2200" kern="1200" dirty="0" smtClean="0">
              <a:solidFill>
                <a:schemeClr val="tx1"/>
              </a:solidFill>
              <a:latin typeface="Times New Roman" pitchFamily="18" charset="0"/>
              <a:cs typeface="Times New Roman" pitchFamily="18" charset="0"/>
            </a:rPr>
            <a:t>Elevar el nivel de motivación de los colaboradores, fomentar los valores corporativos.</a:t>
          </a:r>
          <a:endParaRPr lang="es-EC" sz="2200" kern="1200" dirty="0">
            <a:solidFill>
              <a:schemeClr val="tx1"/>
            </a:solidFill>
          </a:endParaRPr>
        </a:p>
      </dsp:txBody>
      <dsp:txXfrm rot="10800000">
        <a:off x="5822818" y="2365462"/>
        <a:ext cx="2342457" cy="2814361"/>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9CDEA2-2586-4B76-9CBA-039FACFDF595}" type="datetimeFigureOut">
              <a:rPr lang="es-EC" smtClean="0"/>
              <a:t>08/06/2018</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BFC527-888A-4B76-AE19-098DA9B2B4F7}" type="slidenum">
              <a:rPr lang="es-EC" smtClean="0"/>
              <a:t>‹Nº›</a:t>
            </a:fld>
            <a:endParaRPr lang="es-EC"/>
          </a:p>
        </p:txBody>
      </p:sp>
    </p:spTree>
    <p:extLst>
      <p:ext uri="{BB962C8B-B14F-4D97-AF65-F5344CB8AC3E}">
        <p14:creationId xmlns:p14="http://schemas.microsoft.com/office/powerpoint/2010/main" val="1664983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0BFC527-888A-4B76-AE19-098DA9B2B4F7}" type="slidenum">
              <a:rPr lang="es-EC" smtClean="0"/>
              <a:t>2</a:t>
            </a:fld>
            <a:endParaRPr lang="es-EC"/>
          </a:p>
        </p:txBody>
      </p:sp>
    </p:spTree>
    <p:extLst>
      <p:ext uri="{BB962C8B-B14F-4D97-AF65-F5344CB8AC3E}">
        <p14:creationId xmlns:p14="http://schemas.microsoft.com/office/powerpoint/2010/main" val="816298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3EBF164-E53E-4D06-8492-80D7A9EFA909}" type="datetimeFigureOut">
              <a:rPr lang="es-EC" smtClean="0"/>
              <a:t>08/06/2018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C1F009E-BBAF-4828-A8BE-252978F0857F}" type="slidenum">
              <a:rPr lang="es-EC" smtClean="0"/>
              <a:t>‹Nº›</a:t>
            </a:fld>
            <a:endParaRPr lang="es-EC"/>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3EBF164-E53E-4D06-8492-80D7A9EFA909}" type="datetimeFigureOut">
              <a:rPr lang="es-EC" smtClean="0"/>
              <a:t>08/06/2018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C1F009E-BBAF-4828-A8BE-252978F0857F}"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3EBF164-E53E-4D06-8492-80D7A9EFA909}" type="datetimeFigureOut">
              <a:rPr lang="es-EC" smtClean="0"/>
              <a:t>08/06/2018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C1F009E-BBAF-4828-A8BE-252978F0857F}"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3EBF164-E53E-4D06-8492-80D7A9EFA909}" type="datetimeFigureOut">
              <a:rPr lang="es-EC" smtClean="0"/>
              <a:t>08/06/2018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C1F009E-BBAF-4828-A8BE-252978F0857F}" type="slidenum">
              <a:rPr lang="es-EC" smtClean="0"/>
              <a:t>‹Nº›</a:t>
            </a:fld>
            <a:endParaRPr lang="es-EC"/>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3EBF164-E53E-4D06-8492-80D7A9EFA909}" type="datetimeFigureOut">
              <a:rPr lang="es-EC" smtClean="0"/>
              <a:t>08/06/2018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C1F009E-BBAF-4828-A8BE-252978F0857F}"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3EBF164-E53E-4D06-8492-80D7A9EFA909}" type="datetimeFigureOut">
              <a:rPr lang="es-EC" smtClean="0"/>
              <a:t>08/06/2018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C1F009E-BBAF-4828-A8BE-252978F0857F}" type="slidenum">
              <a:rPr lang="es-EC" smtClean="0"/>
              <a:t>‹Nº›</a:t>
            </a:fld>
            <a:endParaRPr lang="es-EC"/>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3EBF164-E53E-4D06-8492-80D7A9EFA909}" type="datetimeFigureOut">
              <a:rPr lang="es-EC" smtClean="0"/>
              <a:t>08/06/2018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AC1F009E-BBAF-4828-A8BE-252978F0857F}" type="slidenum">
              <a:rPr lang="es-EC" smtClean="0"/>
              <a:t>‹Nº›</a:t>
            </a:fld>
            <a:endParaRPr lang="es-EC"/>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3EBF164-E53E-4D06-8492-80D7A9EFA909}" type="datetimeFigureOut">
              <a:rPr lang="es-EC" smtClean="0"/>
              <a:t>08/06/2018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AC1F009E-BBAF-4828-A8BE-252978F0857F}"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EBF164-E53E-4D06-8492-80D7A9EFA909}" type="datetimeFigureOut">
              <a:rPr lang="es-EC" smtClean="0"/>
              <a:t>08/06/2018</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C1F009E-BBAF-4828-A8BE-252978F0857F}"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3EBF164-E53E-4D06-8492-80D7A9EFA909}" type="datetimeFigureOut">
              <a:rPr lang="es-EC" smtClean="0"/>
              <a:t>08/06/2018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C1F009E-BBAF-4828-A8BE-252978F0857F}"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3EBF164-E53E-4D06-8492-80D7A9EFA909}" type="datetimeFigureOut">
              <a:rPr lang="es-EC" smtClean="0"/>
              <a:t>08/06/2018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C1F009E-BBAF-4828-A8BE-252978F0857F}" type="slidenum">
              <a:rPr lang="es-EC" smtClean="0"/>
              <a:t>‹Nº›</a:t>
            </a:fld>
            <a:endParaRPr lang="es-EC"/>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ashVert">
          <a:fgClr>
            <a:schemeClr val="accent1"/>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3EBF164-E53E-4D06-8492-80D7A9EFA909}" type="datetimeFigureOut">
              <a:rPr lang="es-EC" smtClean="0"/>
              <a:t>08/06/2018</a:t>
            </a:fld>
            <a:endParaRPr lang="es-EC"/>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EC"/>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C1F009E-BBAF-4828-A8BE-252978F0857F}"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hyperlink" Target="http://corporativo.cnt.gob.ec/cnt-celebra-a-quito-con-servicios-de-calidad/" TargetMode="External"/><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hyperlink" Target="http://www.pichincha.gob.ec/cantones/distrito-metropolitano-de-quito" TargetMode="External"/><Relationship Id="rId5" Type="http://schemas.openxmlformats.org/officeDocument/2006/relationships/image" Target="../media/image19.emf"/><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123728" y="116632"/>
            <a:ext cx="6701399" cy="2808312"/>
          </a:xfrm>
        </p:spPr>
        <p:txBody>
          <a:bodyPr anchor="ctr">
            <a:noAutofit/>
          </a:bodyPr>
          <a:lstStyle/>
          <a:p>
            <a:pPr algn="ctr"/>
            <a:r>
              <a:rPr lang="es-EC" sz="1400" b="1" dirty="0" smtClean="0">
                <a:solidFill>
                  <a:schemeClr val="tx1"/>
                </a:solidFill>
                <a:latin typeface="Times New Roman" pitchFamily="18" charset="0"/>
                <a:cs typeface="Times New Roman" pitchFamily="18" charset="0"/>
              </a:rPr>
              <a:t>ESPE</a:t>
            </a:r>
          </a:p>
          <a:p>
            <a:pPr algn="ctr"/>
            <a:r>
              <a:rPr lang="es-EC" sz="1400" b="1" dirty="0" smtClean="0">
                <a:solidFill>
                  <a:schemeClr val="tx1"/>
                </a:solidFill>
                <a:latin typeface="Times New Roman" pitchFamily="18" charset="0"/>
                <a:cs typeface="Times New Roman" pitchFamily="18" charset="0"/>
              </a:rPr>
              <a:t>UNIVERSIDAD DE LAS FUERZAS ARMADAS </a:t>
            </a:r>
          </a:p>
          <a:p>
            <a:pPr algn="ctr">
              <a:lnSpc>
                <a:spcPct val="150000"/>
              </a:lnSpc>
            </a:pPr>
            <a:r>
              <a:rPr lang="es-EC" sz="1400" b="1" dirty="0" smtClean="0">
                <a:solidFill>
                  <a:schemeClr val="tx1"/>
                </a:solidFill>
                <a:latin typeface="Times New Roman" pitchFamily="18" charset="0"/>
                <a:cs typeface="Times New Roman" pitchFamily="18" charset="0"/>
              </a:rPr>
              <a:t>DEPARTAMENTO DE CIENCIAS ECONÓMICAS ADMINISTRATIVAS Y DE COMERCIO</a:t>
            </a:r>
          </a:p>
          <a:p>
            <a:pPr algn="ctr">
              <a:lnSpc>
                <a:spcPct val="150000"/>
              </a:lnSpc>
            </a:pPr>
            <a:r>
              <a:rPr lang="es-EC" sz="1400" b="1" dirty="0" smtClean="0">
                <a:solidFill>
                  <a:schemeClr val="tx1"/>
                </a:solidFill>
                <a:latin typeface="Times New Roman" pitchFamily="18" charset="0"/>
                <a:cs typeface="Times New Roman" pitchFamily="18" charset="0"/>
              </a:rPr>
              <a:t>CARRERA DE ADMINISTRACIÓN</a:t>
            </a:r>
          </a:p>
          <a:p>
            <a:pPr algn="ctr">
              <a:lnSpc>
                <a:spcPct val="150000"/>
              </a:lnSpc>
            </a:pPr>
            <a:r>
              <a:rPr lang="es-EC" sz="1400" b="1" dirty="0" smtClean="0">
                <a:solidFill>
                  <a:schemeClr val="tx1"/>
                </a:solidFill>
                <a:latin typeface="Times New Roman" pitchFamily="18" charset="0"/>
                <a:cs typeface="Times New Roman" pitchFamily="18" charset="0"/>
              </a:rPr>
              <a:t>TRABAJO DE TITULACIÓN</a:t>
            </a:r>
          </a:p>
          <a:p>
            <a:pPr algn="ctr">
              <a:lnSpc>
                <a:spcPct val="150000"/>
              </a:lnSpc>
            </a:pPr>
            <a:endParaRPr lang="es-EC" sz="1400" b="1" dirty="0" smtClean="0">
              <a:latin typeface="Times New Roman" pitchFamily="18" charset="0"/>
              <a:cs typeface="Times New Roman" pitchFamily="18" charset="0"/>
            </a:endParaRPr>
          </a:p>
        </p:txBody>
      </p:sp>
      <p:sp>
        <p:nvSpPr>
          <p:cNvPr id="5" name="2 Subtítulo"/>
          <p:cNvSpPr txBox="1">
            <a:spLocks/>
          </p:cNvSpPr>
          <p:nvPr/>
        </p:nvSpPr>
        <p:spPr>
          <a:xfrm>
            <a:off x="251520" y="2852936"/>
            <a:ext cx="8568952" cy="115212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r>
              <a:rPr lang="es-EC" sz="1600" b="1" i="1" dirty="0" smtClean="0">
                <a:latin typeface="Times New Roman" pitchFamily="18" charset="0"/>
                <a:cs typeface="Times New Roman" pitchFamily="18" charset="0"/>
              </a:rPr>
              <a:t>ANÁLISIS DE GESTIÓN DEL TALENTO HUMANO PARA LA MEJORA DEL SERVICIO DE TELEFONÍA FIJA DE LOS USUARIOS DE LA CORPORACIÓN NACIONAL DE TELECOMUNICACIONES CNT EP EN EL DISTRITO METROPOLITANO DE QUITO</a:t>
            </a:r>
          </a:p>
        </p:txBody>
      </p:sp>
      <p:pic>
        <p:nvPicPr>
          <p:cNvPr id="1026" name="Picture 2" descr="Resultado de imagen para espe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287" y="332656"/>
            <a:ext cx="2153489" cy="2088232"/>
          </a:xfrm>
          <a:prstGeom prst="rect">
            <a:avLst/>
          </a:prstGeom>
          <a:noFill/>
          <a:extLst>
            <a:ext uri="{909E8E84-426E-40DD-AFC4-6F175D3DCCD1}">
              <a14:hiddenFill xmlns:a14="http://schemas.microsoft.com/office/drawing/2010/main">
                <a:solidFill>
                  <a:srgbClr val="FFFFFF"/>
                </a:solidFill>
              </a14:hiddenFill>
            </a:ext>
          </a:extLst>
        </p:spPr>
      </p:pic>
      <p:sp>
        <p:nvSpPr>
          <p:cNvPr id="6" name="2 Subtítulo"/>
          <p:cNvSpPr txBox="1">
            <a:spLocks/>
          </p:cNvSpPr>
          <p:nvPr/>
        </p:nvSpPr>
        <p:spPr>
          <a:xfrm>
            <a:off x="4716016" y="4221088"/>
            <a:ext cx="4248472" cy="115212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lnSpc>
                <a:spcPct val="160000"/>
              </a:lnSpc>
            </a:pPr>
            <a:r>
              <a:rPr lang="es-EC" sz="1400" b="1" dirty="0" smtClean="0">
                <a:solidFill>
                  <a:schemeClr val="tx1"/>
                </a:solidFill>
                <a:latin typeface="Times New Roman" pitchFamily="18" charset="0"/>
                <a:cs typeface="Times New Roman" pitchFamily="18" charset="0"/>
              </a:rPr>
              <a:t>AUTORA</a:t>
            </a:r>
            <a:r>
              <a:rPr lang="es-EC" sz="1400" b="1" dirty="0">
                <a:solidFill>
                  <a:schemeClr val="tx1"/>
                </a:solidFill>
                <a:latin typeface="Times New Roman" pitchFamily="18" charset="0"/>
                <a:cs typeface="Times New Roman" pitchFamily="18" charset="0"/>
              </a:rPr>
              <a:t>: </a:t>
            </a:r>
            <a:r>
              <a:rPr lang="es-EC" sz="1400" b="1" dirty="0" smtClean="0">
                <a:solidFill>
                  <a:schemeClr val="tx1"/>
                </a:solidFill>
                <a:latin typeface="Times New Roman" pitchFamily="18" charset="0"/>
                <a:cs typeface="Times New Roman" pitchFamily="18" charset="0"/>
              </a:rPr>
              <a:t>VICTORIA A. </a:t>
            </a:r>
            <a:r>
              <a:rPr lang="es-EC" sz="1400" b="1" dirty="0">
                <a:solidFill>
                  <a:schemeClr val="tx1"/>
                </a:solidFill>
                <a:latin typeface="Times New Roman" pitchFamily="18" charset="0"/>
                <a:cs typeface="Times New Roman" pitchFamily="18" charset="0"/>
              </a:rPr>
              <a:t>GUACHAMÍN </a:t>
            </a:r>
            <a:r>
              <a:rPr lang="es-EC" sz="1400" b="1" dirty="0" smtClean="0">
                <a:solidFill>
                  <a:schemeClr val="tx1"/>
                </a:solidFill>
                <a:latin typeface="Times New Roman" pitchFamily="18" charset="0"/>
                <a:cs typeface="Times New Roman" pitchFamily="18" charset="0"/>
              </a:rPr>
              <a:t>G.</a:t>
            </a:r>
            <a:endParaRPr lang="es-EC" sz="1400" b="1" dirty="0">
              <a:solidFill>
                <a:schemeClr val="tx1"/>
              </a:solidFill>
              <a:latin typeface="Times New Roman" pitchFamily="18" charset="0"/>
              <a:cs typeface="Times New Roman" pitchFamily="18" charset="0"/>
            </a:endParaRPr>
          </a:p>
        </p:txBody>
      </p:sp>
      <p:cxnSp>
        <p:nvCxnSpPr>
          <p:cNvPr id="7" name="6 Conector recto"/>
          <p:cNvCxnSpPr/>
          <p:nvPr/>
        </p:nvCxnSpPr>
        <p:spPr>
          <a:xfrm>
            <a:off x="395536" y="2708920"/>
            <a:ext cx="849694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9 Conector recto"/>
          <p:cNvCxnSpPr/>
          <p:nvPr/>
        </p:nvCxnSpPr>
        <p:spPr>
          <a:xfrm>
            <a:off x="395536" y="4149080"/>
            <a:ext cx="8496944" cy="0"/>
          </a:xfrm>
          <a:prstGeom prst="line">
            <a:avLst/>
          </a:prstGeom>
        </p:spPr>
        <p:style>
          <a:lnRef idx="3">
            <a:schemeClr val="accent6"/>
          </a:lnRef>
          <a:fillRef idx="0">
            <a:schemeClr val="accent6"/>
          </a:fillRef>
          <a:effectRef idx="2">
            <a:schemeClr val="accent6"/>
          </a:effectRef>
          <a:fontRef idx="minor">
            <a:schemeClr val="tx1"/>
          </a:fontRef>
        </p:style>
      </p:cxnSp>
      <p:sp>
        <p:nvSpPr>
          <p:cNvPr id="11" name="2 Subtítulo"/>
          <p:cNvSpPr txBox="1">
            <a:spLocks/>
          </p:cNvSpPr>
          <p:nvPr/>
        </p:nvSpPr>
        <p:spPr>
          <a:xfrm>
            <a:off x="-36512" y="4400330"/>
            <a:ext cx="4392488" cy="756862"/>
          </a:xfrm>
          <a:prstGeom prst="rect">
            <a:avLst/>
          </a:prstGeom>
        </p:spPr>
        <p:txBody>
          <a:bodyPr vert="horz" lIns="91440" tIns="45720" rIns="91440" bIns="45720" rtlCol="0" anchor="ctr">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lnSpc>
                <a:spcPct val="160000"/>
              </a:lnSpc>
            </a:pPr>
            <a:r>
              <a:rPr lang="es-EC" sz="1400" b="1" dirty="0" smtClean="0">
                <a:solidFill>
                  <a:schemeClr val="tx1"/>
                </a:solidFill>
                <a:latin typeface="Times New Roman" pitchFamily="18" charset="0"/>
                <a:cs typeface="Times New Roman" pitchFamily="18" charset="0"/>
              </a:rPr>
              <a:t>TUTOR</a:t>
            </a:r>
            <a:r>
              <a:rPr lang="es-EC" sz="1400" b="1" dirty="0">
                <a:solidFill>
                  <a:schemeClr val="tx1"/>
                </a:solidFill>
                <a:latin typeface="Times New Roman" pitchFamily="18" charset="0"/>
                <a:cs typeface="Times New Roman" pitchFamily="18" charset="0"/>
              </a:rPr>
              <a:t>: </a:t>
            </a:r>
            <a:r>
              <a:rPr lang="es-EC" sz="1400" b="1" dirty="0" smtClean="0">
                <a:solidFill>
                  <a:schemeClr val="tx1"/>
                </a:solidFill>
                <a:latin typeface="Times New Roman" pitchFamily="18" charset="0"/>
                <a:cs typeface="Times New Roman" pitchFamily="18" charset="0"/>
              </a:rPr>
              <a:t>ING. MARCO </a:t>
            </a:r>
            <a:r>
              <a:rPr lang="es-EC" sz="1400" b="1" dirty="0">
                <a:solidFill>
                  <a:schemeClr val="tx1"/>
                </a:solidFill>
                <a:latin typeface="Times New Roman" pitchFamily="18" charset="0"/>
                <a:cs typeface="Times New Roman" pitchFamily="18" charset="0"/>
              </a:rPr>
              <a:t>VINICIO </a:t>
            </a:r>
            <a:r>
              <a:rPr lang="es-EC" sz="1400" b="1" dirty="0" smtClean="0">
                <a:solidFill>
                  <a:schemeClr val="tx1"/>
                </a:solidFill>
                <a:latin typeface="Times New Roman" pitchFamily="18" charset="0"/>
                <a:cs typeface="Times New Roman" pitchFamily="18" charset="0"/>
              </a:rPr>
              <a:t>JARAMILLO</a:t>
            </a:r>
            <a:endParaRPr lang="es-EC" sz="1400" b="1" dirty="0">
              <a:solidFill>
                <a:schemeClr val="tx1"/>
              </a:solidFill>
              <a:latin typeface="Times New Roman" pitchFamily="18" charset="0"/>
              <a:cs typeface="Times New Roman" pitchFamily="18" charset="0"/>
            </a:endParaRPr>
          </a:p>
        </p:txBody>
      </p:sp>
      <p:sp>
        <p:nvSpPr>
          <p:cNvPr id="12" name="2 Subtítulo"/>
          <p:cNvSpPr txBox="1">
            <a:spLocks/>
          </p:cNvSpPr>
          <p:nvPr/>
        </p:nvSpPr>
        <p:spPr>
          <a:xfrm>
            <a:off x="3131840" y="5262039"/>
            <a:ext cx="2862065" cy="1119289"/>
          </a:xfrm>
          <a:prstGeom prst="rect">
            <a:avLst/>
          </a:prstGeom>
        </p:spPr>
        <p:txBody>
          <a:bodyPr vert="horz" lIns="91440" tIns="45720" rIns="91440" bIns="45720" rtlCol="0" anchor="ctr">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lnSpc>
                <a:spcPct val="160000"/>
              </a:lnSpc>
            </a:pPr>
            <a:r>
              <a:rPr lang="es-EC" sz="1400" b="1" dirty="0" smtClean="0">
                <a:solidFill>
                  <a:schemeClr val="tx1"/>
                </a:solidFill>
                <a:latin typeface="Times New Roman" pitchFamily="18" charset="0"/>
                <a:cs typeface="Times New Roman" pitchFamily="18" charset="0"/>
              </a:rPr>
              <a:t>ECUADOR – SANGOLQUI</a:t>
            </a:r>
          </a:p>
          <a:p>
            <a:pPr algn="ctr">
              <a:lnSpc>
                <a:spcPct val="160000"/>
              </a:lnSpc>
            </a:pPr>
            <a:r>
              <a:rPr lang="es-EC" sz="1400" b="1" dirty="0" smtClean="0">
                <a:solidFill>
                  <a:schemeClr val="tx1"/>
                </a:solidFill>
                <a:latin typeface="Times New Roman" pitchFamily="18" charset="0"/>
                <a:cs typeface="Times New Roman" pitchFamily="18" charset="0"/>
              </a:rPr>
              <a:t>2018</a:t>
            </a:r>
            <a:endParaRPr lang="es-EC" sz="1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915138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39552" y="1052736"/>
            <a:ext cx="8208912" cy="825894"/>
          </a:xfrm>
          <a:prstGeom prst="rect">
            <a:avLst/>
          </a:prstGeom>
          <a:effectLst/>
        </p:spPr>
        <p:txBody>
          <a:bodyPr vert="horz" lIns="91440" tIns="45720" rIns="91440" bIns="45720" rtlCol="0" anchor="t" anchorCtr="0">
            <a:norm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s-EC" sz="3600" dirty="0" smtClean="0">
                <a:solidFill>
                  <a:schemeClr val="tx1"/>
                </a:solidFill>
                <a:latin typeface="Times New Roman" pitchFamily="18" charset="0"/>
                <a:cs typeface="Times New Roman" pitchFamily="18" charset="0"/>
              </a:rPr>
              <a:t>INFORME DE INVESTIGACIÓN</a:t>
            </a:r>
            <a:endParaRPr lang="es-EC" sz="3600" dirty="0">
              <a:solidFill>
                <a:schemeClr val="tx1"/>
              </a:solidFill>
              <a:latin typeface="Times New Roman" pitchFamily="18" charset="0"/>
              <a:cs typeface="Times New Roman" pitchFamily="18" charset="0"/>
            </a:endParaRPr>
          </a:p>
        </p:txBody>
      </p:sp>
      <p:sp>
        <p:nvSpPr>
          <p:cNvPr id="5" name="2 Marcador de contenido"/>
          <p:cNvSpPr>
            <a:spLocks noGrp="1"/>
          </p:cNvSpPr>
          <p:nvPr>
            <p:ph sz="quarter" idx="13"/>
          </p:nvPr>
        </p:nvSpPr>
        <p:spPr>
          <a:xfrm>
            <a:off x="510828" y="2564904"/>
            <a:ext cx="8064896" cy="2808312"/>
          </a:xfrm>
        </p:spPr>
        <p:style>
          <a:lnRef idx="0">
            <a:schemeClr val="accent1"/>
          </a:lnRef>
          <a:fillRef idx="3">
            <a:schemeClr val="accent1"/>
          </a:fillRef>
          <a:effectRef idx="3">
            <a:schemeClr val="accent1"/>
          </a:effectRef>
          <a:fontRef idx="minor">
            <a:schemeClr val="lt1"/>
          </a:fontRef>
        </p:style>
        <p:txBody>
          <a:bodyPr>
            <a:normAutofit/>
          </a:bodyPr>
          <a:lstStyle/>
          <a:p>
            <a:pPr marL="45720" indent="0" algn="just">
              <a:buNone/>
            </a:pPr>
            <a:r>
              <a:rPr lang="es-EC" sz="2800" dirty="0" smtClean="0">
                <a:solidFill>
                  <a:schemeClr val="tx1"/>
                </a:solidFill>
              </a:rPr>
              <a:t>En </a:t>
            </a:r>
            <a:r>
              <a:rPr lang="es-EC" sz="2800" dirty="0">
                <a:solidFill>
                  <a:schemeClr val="tx1"/>
                </a:solidFill>
              </a:rPr>
              <a:t>base a los resultados obtenidos </a:t>
            </a:r>
            <a:r>
              <a:rPr lang="es-EC" sz="2800" dirty="0" smtClean="0">
                <a:solidFill>
                  <a:schemeClr val="tx1"/>
                </a:solidFill>
              </a:rPr>
              <a:t>se puede decir con </a:t>
            </a:r>
            <a:r>
              <a:rPr lang="es-EC" sz="2800" dirty="0">
                <a:solidFill>
                  <a:schemeClr val="tx1"/>
                </a:solidFill>
              </a:rPr>
              <a:t>exactitud que los </a:t>
            </a:r>
            <a:r>
              <a:rPr lang="es-EC" sz="2800" dirty="0" smtClean="0">
                <a:solidFill>
                  <a:schemeClr val="tx1"/>
                </a:solidFill>
              </a:rPr>
              <a:t>usuarios de telefonía fija de la CNT se encuentran insatisfechos en cuanto al servicio ya que no son atendidos con un sincero </a:t>
            </a:r>
            <a:r>
              <a:rPr lang="es-EC" sz="2800" dirty="0" smtClean="0">
                <a:solidFill>
                  <a:schemeClr val="tx1"/>
                </a:solidFill>
              </a:rPr>
              <a:t>interés, de forma inmediata y no </a:t>
            </a:r>
            <a:r>
              <a:rPr lang="es-EC" sz="2800" dirty="0" err="1" smtClean="0">
                <a:solidFill>
                  <a:schemeClr val="tx1"/>
                </a:solidFill>
              </a:rPr>
              <a:t>cumplend</a:t>
            </a:r>
            <a:r>
              <a:rPr lang="es-EC" sz="2800" dirty="0" smtClean="0">
                <a:solidFill>
                  <a:schemeClr val="tx1"/>
                </a:solidFill>
              </a:rPr>
              <a:t> con </a:t>
            </a:r>
            <a:r>
              <a:rPr lang="es-EC" sz="2800" dirty="0" smtClean="0">
                <a:solidFill>
                  <a:schemeClr val="tx1"/>
                </a:solidFill>
              </a:rPr>
              <a:t>las expectativas.</a:t>
            </a:r>
          </a:p>
          <a:p>
            <a:pPr marL="45720" indent="0" algn="just">
              <a:buNone/>
            </a:pPr>
            <a:endParaRPr lang="es-EC" sz="2800" dirty="0" smtClean="0">
              <a:solidFill>
                <a:schemeClr val="tx1"/>
              </a:solidFill>
            </a:endParaRPr>
          </a:p>
        </p:txBody>
      </p:sp>
    </p:spTree>
    <p:extLst>
      <p:ext uri="{BB962C8B-B14F-4D97-AF65-F5344CB8AC3E}">
        <p14:creationId xmlns:p14="http://schemas.microsoft.com/office/powerpoint/2010/main" val="304753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07504" y="1124744"/>
            <a:ext cx="8856984" cy="5544616"/>
          </a:xfrm>
          <a:prstGeom prst="rect">
            <a:avLst/>
          </a:prstGeom>
          <a:noFill/>
        </p:spPr>
      </p:pic>
      <p:sp>
        <p:nvSpPr>
          <p:cNvPr id="5" name="4 CuadroTexto"/>
          <p:cNvSpPr txBox="1"/>
          <p:nvPr/>
        </p:nvSpPr>
        <p:spPr>
          <a:xfrm>
            <a:off x="35496" y="548680"/>
            <a:ext cx="2808312" cy="400110"/>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es-EC"/>
            </a:defPPr>
            <a:lvl1pPr>
              <a:defRPr sz="20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FIABILIDAD</a:t>
            </a:r>
          </a:p>
        </p:txBody>
      </p:sp>
    </p:spTree>
    <p:extLst>
      <p:ext uri="{BB962C8B-B14F-4D97-AF65-F5344CB8AC3E}">
        <p14:creationId xmlns:p14="http://schemas.microsoft.com/office/powerpoint/2010/main" val="3224209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07504" y="404664"/>
            <a:ext cx="3960440" cy="400110"/>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es-EC"/>
            </a:defPPr>
            <a:lvl1pPr>
              <a:defRPr sz="20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CAPACIDAD DE RESPUESTA</a:t>
            </a:r>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35496" y="1052736"/>
            <a:ext cx="9108504" cy="5760640"/>
          </a:xfrm>
          <a:prstGeom prst="rect">
            <a:avLst/>
          </a:prstGeom>
          <a:noFill/>
        </p:spPr>
      </p:pic>
    </p:spTree>
    <p:extLst>
      <p:ext uri="{BB962C8B-B14F-4D97-AF65-F5344CB8AC3E}">
        <p14:creationId xmlns:p14="http://schemas.microsoft.com/office/powerpoint/2010/main" val="2403997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9512" y="334337"/>
            <a:ext cx="3744416" cy="400110"/>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C" sz="2000" b="1" dirty="0" smtClean="0"/>
              <a:t>SEGURIDAD Y CONFIANZA</a:t>
            </a:r>
            <a:endParaRPr lang="es-EC" sz="2000" b="1"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36512" y="980728"/>
            <a:ext cx="9180512" cy="5877272"/>
          </a:xfrm>
          <a:prstGeom prst="rect">
            <a:avLst/>
          </a:prstGeom>
          <a:noFill/>
        </p:spPr>
      </p:pic>
    </p:spTree>
    <p:extLst>
      <p:ext uri="{BB962C8B-B14F-4D97-AF65-F5344CB8AC3E}">
        <p14:creationId xmlns:p14="http://schemas.microsoft.com/office/powerpoint/2010/main" val="3288743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9512" y="334337"/>
            <a:ext cx="1872208" cy="400110"/>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C" sz="2000" b="1" dirty="0" smtClean="0"/>
              <a:t>EMPATIA</a:t>
            </a:r>
            <a:endParaRPr lang="es-EC" sz="2000" b="1" dirty="0"/>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20"/>
            <a:ext cx="9001000" cy="5832648"/>
          </a:xfrm>
          <a:prstGeom prst="rect">
            <a:avLst/>
          </a:prstGeom>
          <a:noFill/>
        </p:spPr>
      </p:pic>
    </p:spTree>
    <p:extLst>
      <p:ext uri="{BB962C8B-B14F-4D97-AF65-F5344CB8AC3E}">
        <p14:creationId xmlns:p14="http://schemas.microsoft.com/office/powerpoint/2010/main" val="1072080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9512" y="334337"/>
            <a:ext cx="3384376" cy="400110"/>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C" sz="2000" b="1" dirty="0" smtClean="0"/>
              <a:t>ELEMENTOS TANGIBLES</a:t>
            </a:r>
            <a:endParaRPr lang="es-EC" sz="2000" b="1"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1886" y="864096"/>
            <a:ext cx="8954610" cy="5949280"/>
          </a:xfrm>
          <a:prstGeom prst="rect">
            <a:avLst/>
          </a:prstGeom>
          <a:noFill/>
        </p:spPr>
      </p:pic>
    </p:spTree>
    <p:extLst>
      <p:ext uri="{BB962C8B-B14F-4D97-AF65-F5344CB8AC3E}">
        <p14:creationId xmlns:p14="http://schemas.microsoft.com/office/powerpoint/2010/main" val="1595020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55282"/>
            <a:ext cx="7498080" cy="753438"/>
          </a:xfrm>
        </p:spPr>
        <p:txBody>
          <a:bodyPr>
            <a:normAutofit/>
          </a:bodyPr>
          <a:lstStyle/>
          <a:p>
            <a:pPr marL="0" indent="0" algn="ctr">
              <a:buNone/>
            </a:pPr>
            <a:r>
              <a:rPr lang="es-EC" sz="3600" b="1" dirty="0" smtClean="0">
                <a:solidFill>
                  <a:schemeClr val="tx1"/>
                </a:solidFill>
                <a:latin typeface="Times New Roman" pitchFamily="18" charset="0"/>
                <a:cs typeface="Times New Roman" pitchFamily="18" charset="0"/>
              </a:rPr>
              <a:t>PROPUESTA </a:t>
            </a:r>
            <a:endParaRPr lang="es-EC" sz="3600" dirty="0"/>
          </a:p>
        </p:txBody>
      </p:sp>
      <p:sp>
        <p:nvSpPr>
          <p:cNvPr id="3" name="2 Marcador de contenido"/>
          <p:cNvSpPr>
            <a:spLocks noGrp="1"/>
          </p:cNvSpPr>
          <p:nvPr>
            <p:ph sz="quarter" idx="13"/>
          </p:nvPr>
        </p:nvSpPr>
        <p:spPr>
          <a:xfrm>
            <a:off x="108520" y="836712"/>
            <a:ext cx="8927976" cy="1008112"/>
          </a:xfrm>
        </p:spPr>
        <p:txBody>
          <a:bodyPr>
            <a:noAutofit/>
          </a:bodyPr>
          <a:lstStyle/>
          <a:p>
            <a:pPr marL="45720" indent="0">
              <a:buNone/>
            </a:pPr>
            <a:r>
              <a:rPr lang="es-EC" sz="2400" dirty="0" smtClean="0">
                <a:latin typeface="Times New Roman" pitchFamily="18" charset="0"/>
                <a:cs typeface="Times New Roman" pitchFamily="18" charset="0"/>
              </a:rPr>
              <a:t>Realizar </a:t>
            </a:r>
            <a:r>
              <a:rPr lang="es-EC" sz="2400" dirty="0">
                <a:latin typeface="Times New Roman" pitchFamily="18" charset="0"/>
                <a:cs typeface="Times New Roman" pitchFamily="18" charset="0"/>
              </a:rPr>
              <a:t>un plan de mejora evaluando las acciones y compromisos del personal para verificar donde los colaboradores están fallando al momento de dirigirse hacia los usuarios</a:t>
            </a:r>
            <a:r>
              <a:rPr lang="es-EC" sz="2400" dirty="0" smtClean="0">
                <a:latin typeface="Times New Roman" pitchFamily="18" charset="0"/>
                <a:cs typeface="Times New Roman" pitchFamily="18" charset="0"/>
              </a:rPr>
              <a:t>.</a:t>
            </a:r>
          </a:p>
          <a:p>
            <a:pPr marL="82296" indent="0">
              <a:buNone/>
            </a:pPr>
            <a:endParaRPr lang="es-EC" sz="2400" dirty="0" smtClean="0">
              <a:latin typeface="Times New Roman" pitchFamily="18" charset="0"/>
              <a:cs typeface="Times New Roman" pitchFamily="18" charset="0"/>
            </a:endParaRPr>
          </a:p>
        </p:txBody>
      </p:sp>
      <p:sp>
        <p:nvSpPr>
          <p:cNvPr id="4" name="2 Marcador de contenido"/>
          <p:cNvSpPr txBox="1">
            <a:spLocks/>
          </p:cNvSpPr>
          <p:nvPr/>
        </p:nvSpPr>
        <p:spPr>
          <a:xfrm>
            <a:off x="107504" y="2581282"/>
            <a:ext cx="3816424" cy="3550749"/>
          </a:xfrm>
          <a:prstGeom prst="ellipse">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s-EC" sz="1800" b="1" dirty="0" smtClean="0">
                <a:latin typeface="Times New Roman" pitchFamily="18" charset="0"/>
                <a:cs typeface="Times New Roman" pitchFamily="18" charset="0"/>
              </a:rPr>
              <a:t>Estrategia</a:t>
            </a:r>
          </a:p>
          <a:p>
            <a:pPr marL="45720" indent="0">
              <a:buFont typeface="Georgia" pitchFamily="18" charset="0"/>
              <a:buNone/>
            </a:pPr>
            <a:r>
              <a:rPr lang="es-EC" sz="1800" dirty="0" smtClean="0">
                <a:latin typeface="Times New Roman" pitchFamily="18" charset="0"/>
                <a:cs typeface="Times New Roman" pitchFamily="18" charset="0"/>
              </a:rPr>
              <a:t>Mejoramiento del nivel de comunicación del personal de CNT enfocándose en el correcto manejo corporal y su adecuada locución al momento de tener contacto con el cliente.</a:t>
            </a:r>
            <a:endParaRPr lang="es-EC" sz="1800" dirty="0">
              <a:latin typeface="Times New Roman" pitchFamily="18" charset="0"/>
              <a:cs typeface="Times New Roman" pitchFamily="18" charset="0"/>
            </a:endParaRPr>
          </a:p>
        </p:txBody>
      </p:sp>
      <p:sp>
        <p:nvSpPr>
          <p:cNvPr id="6" name="5 CuadroTexto"/>
          <p:cNvSpPr txBox="1"/>
          <p:nvPr/>
        </p:nvSpPr>
        <p:spPr>
          <a:xfrm rot="20978995">
            <a:off x="3575686" y="2159868"/>
            <a:ext cx="4795336" cy="1283910"/>
          </a:xfrm>
          <a:prstGeom prst="leftArrow">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dirty="0"/>
              <a:t>Medición del nivel de conocimiento de los colaboradores del área del servicio al cliente.</a:t>
            </a:r>
          </a:p>
        </p:txBody>
      </p:sp>
      <p:sp>
        <p:nvSpPr>
          <p:cNvPr id="8" name="7 CuadroTexto"/>
          <p:cNvSpPr txBox="1"/>
          <p:nvPr/>
        </p:nvSpPr>
        <p:spPr>
          <a:xfrm>
            <a:off x="3968688" y="3768001"/>
            <a:ext cx="4923792" cy="1283910"/>
          </a:xfrm>
          <a:prstGeom prst="leftArrow">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dirty="0"/>
              <a:t>Verificación de carga laboral y sus respectivas competencias de cada colaborador.</a:t>
            </a:r>
          </a:p>
        </p:txBody>
      </p:sp>
      <p:sp>
        <p:nvSpPr>
          <p:cNvPr id="9" name="8 CuadroTexto"/>
          <p:cNvSpPr txBox="1"/>
          <p:nvPr/>
        </p:nvSpPr>
        <p:spPr>
          <a:xfrm rot="769184">
            <a:off x="3585259" y="5252773"/>
            <a:ext cx="3936384" cy="1283910"/>
          </a:xfrm>
          <a:prstGeom prst="leftArrow">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dirty="0"/>
              <a:t>Implementación de talleres continuos teóricos prácticos.</a:t>
            </a:r>
          </a:p>
        </p:txBody>
      </p:sp>
    </p:spTree>
    <p:extLst>
      <p:ext uri="{BB962C8B-B14F-4D97-AF65-F5344CB8AC3E}">
        <p14:creationId xmlns:p14="http://schemas.microsoft.com/office/powerpoint/2010/main" val="1235488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36512" y="93177"/>
            <a:ext cx="3420740" cy="3061374"/>
          </a:xfrm>
          <a:prstGeom prst="ellipse">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s-EC" sz="1800" b="1" dirty="0" smtClean="0">
                <a:latin typeface="Times New Roman" pitchFamily="18" charset="0"/>
                <a:cs typeface="Times New Roman" pitchFamily="18" charset="0"/>
              </a:rPr>
              <a:t>Estrategia</a:t>
            </a:r>
          </a:p>
          <a:p>
            <a:pPr marL="45720" indent="0">
              <a:buNone/>
            </a:pPr>
            <a:r>
              <a:rPr lang="es-EC" sz="1800" dirty="0"/>
              <a:t>Planificación de usos de recursos, asignando herramientas necesarias para poder cumplir de manera correcta sus actividades.</a:t>
            </a:r>
          </a:p>
        </p:txBody>
      </p:sp>
      <p:sp>
        <p:nvSpPr>
          <p:cNvPr id="8" name="7 CuadroTexto"/>
          <p:cNvSpPr txBox="1"/>
          <p:nvPr/>
        </p:nvSpPr>
        <p:spPr>
          <a:xfrm>
            <a:off x="2915816" y="93177"/>
            <a:ext cx="6048672" cy="733663"/>
          </a:xfrm>
          <a:prstGeom prst="leftArrow">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dirty="0"/>
              <a:t>Verificación del área física de trabajo.</a:t>
            </a:r>
          </a:p>
        </p:txBody>
      </p:sp>
      <p:sp>
        <p:nvSpPr>
          <p:cNvPr id="9" name="8 CuadroTexto"/>
          <p:cNvSpPr txBox="1"/>
          <p:nvPr/>
        </p:nvSpPr>
        <p:spPr>
          <a:xfrm>
            <a:off x="3445396" y="980728"/>
            <a:ext cx="5519092" cy="1283910"/>
          </a:xfrm>
          <a:prstGeom prst="leftArrow">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dirty="0"/>
              <a:t>Verificación de las herramientas asignadas a cada colaborador.</a:t>
            </a:r>
          </a:p>
        </p:txBody>
      </p:sp>
      <p:sp>
        <p:nvSpPr>
          <p:cNvPr id="10" name="9 CuadroTexto"/>
          <p:cNvSpPr txBox="1"/>
          <p:nvPr/>
        </p:nvSpPr>
        <p:spPr>
          <a:xfrm>
            <a:off x="3039120" y="2251442"/>
            <a:ext cx="5925368" cy="733663"/>
          </a:xfrm>
          <a:prstGeom prst="leftArrow">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dirty="0"/>
              <a:t>Capacitación sobre un buen manejo de herramientas.</a:t>
            </a:r>
          </a:p>
        </p:txBody>
      </p:sp>
      <p:sp>
        <p:nvSpPr>
          <p:cNvPr id="12" name="2 Marcador de contenido"/>
          <p:cNvSpPr txBox="1">
            <a:spLocks/>
          </p:cNvSpPr>
          <p:nvPr/>
        </p:nvSpPr>
        <p:spPr>
          <a:xfrm>
            <a:off x="-36512" y="3501008"/>
            <a:ext cx="3445396" cy="3168352"/>
          </a:xfrm>
          <a:prstGeom prst="ellipse">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s-EC" sz="1800" b="1" dirty="0" smtClean="0">
                <a:latin typeface="Times New Roman" pitchFamily="18" charset="0"/>
                <a:cs typeface="Times New Roman" pitchFamily="18" charset="0"/>
              </a:rPr>
              <a:t>Estrategia</a:t>
            </a:r>
          </a:p>
          <a:p>
            <a:pPr marL="45720" indent="0">
              <a:buNone/>
            </a:pPr>
            <a:r>
              <a:rPr lang="es-EC" sz="1800" dirty="0"/>
              <a:t>Seguimiento a los colaboradores de la empresa sobre el manejo adecuado del protocolo de atención al usuario</a:t>
            </a:r>
            <a:r>
              <a:rPr lang="es-EC" sz="1800" b="1" dirty="0" smtClean="0"/>
              <a:t>.</a:t>
            </a:r>
            <a:endParaRPr lang="es-EC" sz="1800" dirty="0"/>
          </a:p>
        </p:txBody>
      </p:sp>
      <p:sp>
        <p:nvSpPr>
          <p:cNvPr id="13" name="12 CuadroTexto"/>
          <p:cNvSpPr txBox="1"/>
          <p:nvPr/>
        </p:nvSpPr>
        <p:spPr>
          <a:xfrm>
            <a:off x="2915816" y="3284984"/>
            <a:ext cx="6048672" cy="1283910"/>
          </a:xfrm>
          <a:prstGeom prst="leftArrow">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dirty="0"/>
              <a:t>Mejoramiento de parámetros  de atención al cliente simplificando los pasos de ejecución de actividades </a:t>
            </a:r>
          </a:p>
        </p:txBody>
      </p:sp>
      <p:sp>
        <p:nvSpPr>
          <p:cNvPr id="14" name="13 CuadroTexto"/>
          <p:cNvSpPr txBox="1"/>
          <p:nvPr/>
        </p:nvSpPr>
        <p:spPr>
          <a:xfrm>
            <a:off x="3419872" y="4581128"/>
            <a:ext cx="5519092" cy="1283910"/>
          </a:xfrm>
          <a:prstGeom prst="leftArrow">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dirty="0"/>
              <a:t>Verificación del protocolo sobre el correcto manejo de comunicación con el usuario.</a:t>
            </a:r>
          </a:p>
        </p:txBody>
      </p:sp>
      <p:sp>
        <p:nvSpPr>
          <p:cNvPr id="15" name="14 CuadroTexto"/>
          <p:cNvSpPr txBox="1"/>
          <p:nvPr/>
        </p:nvSpPr>
        <p:spPr>
          <a:xfrm>
            <a:off x="2843808" y="5935697"/>
            <a:ext cx="6120680" cy="733663"/>
          </a:xfrm>
          <a:prstGeom prst="leftArrow">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dirty="0"/>
              <a:t>Manejo adecuado de la información del usuario </a:t>
            </a:r>
          </a:p>
        </p:txBody>
      </p:sp>
    </p:spTree>
    <p:extLst>
      <p:ext uri="{BB962C8B-B14F-4D97-AF65-F5344CB8AC3E}">
        <p14:creationId xmlns:p14="http://schemas.microsoft.com/office/powerpoint/2010/main" val="44309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763688" y="44624"/>
            <a:ext cx="5872696" cy="720080"/>
          </a:xfrm>
        </p:spPr>
        <p:txBody>
          <a:bodyPr>
            <a:normAutofit/>
          </a:bodyPr>
          <a:lstStyle/>
          <a:p>
            <a:pPr marL="0" indent="0" algn="ctr">
              <a:buNone/>
            </a:pPr>
            <a:r>
              <a:rPr lang="es-EC" sz="3600" dirty="0">
                <a:solidFill>
                  <a:schemeClr val="tx1"/>
                </a:solidFill>
                <a:latin typeface="Times New Roman" pitchFamily="18" charset="0"/>
                <a:cs typeface="Times New Roman" pitchFamily="18" charset="0"/>
              </a:rPr>
              <a:t>CONCLUSIONES</a:t>
            </a:r>
            <a:endParaRPr lang="es-EC" sz="3600" b="1" dirty="0">
              <a:solidFill>
                <a:schemeClr val="tx1"/>
              </a:solidFill>
              <a:latin typeface="Times New Roman" pitchFamily="18" charset="0"/>
              <a:cs typeface="Times New Roman" pitchFamily="18" charset="0"/>
            </a:endParaRPr>
          </a:p>
        </p:txBody>
      </p:sp>
      <p:graphicFrame>
        <p:nvGraphicFramePr>
          <p:cNvPr id="2" name="1 Diagrama"/>
          <p:cNvGraphicFramePr/>
          <p:nvPr>
            <p:extLst>
              <p:ext uri="{D42A27DB-BD31-4B8C-83A1-F6EECF244321}">
                <p14:modId xmlns:p14="http://schemas.microsoft.com/office/powerpoint/2010/main" val="1247082503"/>
              </p:ext>
            </p:extLst>
          </p:nvPr>
        </p:nvGraphicFramePr>
        <p:xfrm>
          <a:off x="395536" y="1196752"/>
          <a:ext cx="849694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1062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763688" y="44624"/>
            <a:ext cx="5872696" cy="720080"/>
          </a:xfrm>
        </p:spPr>
        <p:txBody>
          <a:bodyPr>
            <a:normAutofit/>
          </a:bodyPr>
          <a:lstStyle/>
          <a:p>
            <a:pPr marL="0" indent="0" algn="ctr">
              <a:buNone/>
            </a:pPr>
            <a:r>
              <a:rPr lang="es-EC" sz="3600" b="1" dirty="0" smtClean="0">
                <a:solidFill>
                  <a:schemeClr val="tx1"/>
                </a:solidFill>
                <a:latin typeface="Times New Roman" pitchFamily="18" charset="0"/>
                <a:cs typeface="Times New Roman" pitchFamily="18" charset="0"/>
              </a:rPr>
              <a:t>RECOMENDACIONES</a:t>
            </a:r>
            <a:endParaRPr lang="es-EC" sz="3600" b="1" dirty="0">
              <a:solidFill>
                <a:schemeClr val="tx1"/>
              </a:solidFill>
              <a:latin typeface="Times New Roman" pitchFamily="18" charset="0"/>
              <a:cs typeface="Times New Roman" pitchFamily="18" charset="0"/>
            </a:endParaRPr>
          </a:p>
        </p:txBody>
      </p:sp>
      <p:graphicFrame>
        <p:nvGraphicFramePr>
          <p:cNvPr id="2" name="1 Diagrama"/>
          <p:cNvGraphicFramePr/>
          <p:nvPr>
            <p:extLst>
              <p:ext uri="{D42A27DB-BD31-4B8C-83A1-F6EECF244321}">
                <p14:modId xmlns:p14="http://schemas.microsoft.com/office/powerpoint/2010/main" val="2653665339"/>
              </p:ext>
            </p:extLst>
          </p:nvPr>
        </p:nvGraphicFramePr>
        <p:xfrm>
          <a:off x="395536" y="1196752"/>
          <a:ext cx="849694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824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99849" y="116632"/>
            <a:ext cx="6512511" cy="576064"/>
          </a:xfrm>
        </p:spPr>
        <p:txBody>
          <a:bodyPr/>
          <a:lstStyle/>
          <a:p>
            <a:pPr marL="0" indent="0" algn="ctr">
              <a:buNone/>
            </a:pPr>
            <a:r>
              <a:rPr lang="es-EC" sz="4000" dirty="0" smtClean="0"/>
              <a:t>INTRODUCCIÓN</a:t>
            </a:r>
            <a:endParaRPr lang="es-EC" sz="40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356345"/>
            <a:ext cx="4010025" cy="3152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9618" y="1866131"/>
            <a:ext cx="211455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5085184"/>
            <a:ext cx="4032448" cy="7692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6 Conector recto de flecha"/>
          <p:cNvCxnSpPr/>
          <p:nvPr/>
        </p:nvCxnSpPr>
        <p:spPr>
          <a:xfrm flipV="1">
            <a:off x="5868144" y="2204864"/>
            <a:ext cx="792088"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14 Conector recto de flecha"/>
          <p:cNvCxnSpPr/>
          <p:nvPr/>
        </p:nvCxnSpPr>
        <p:spPr>
          <a:xfrm>
            <a:off x="5895563" y="2806536"/>
            <a:ext cx="692661" cy="4784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10 Abrir llave"/>
          <p:cNvSpPr/>
          <p:nvPr/>
        </p:nvSpPr>
        <p:spPr>
          <a:xfrm rot="16200000">
            <a:off x="4289577" y="1526841"/>
            <a:ext cx="564852" cy="6480721"/>
          </a:xfrm>
          <a:prstGeom prst="leftBrace">
            <a:avLst>
              <a:gd name="adj1" fmla="val 20414"/>
              <a:gd name="adj2" fmla="val 47629"/>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sp>
        <p:nvSpPr>
          <p:cNvPr id="14" name="13 Flecha doblada"/>
          <p:cNvSpPr/>
          <p:nvPr/>
        </p:nvSpPr>
        <p:spPr>
          <a:xfrm>
            <a:off x="1691680" y="1803451"/>
            <a:ext cx="288032" cy="689445"/>
          </a:xfrm>
          <a:prstGeom prst="ben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schemeClr val="tx1"/>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1578471"/>
            <a:ext cx="231457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748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99592" y="836712"/>
            <a:ext cx="7334250" cy="43338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156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2413" y="548680"/>
            <a:ext cx="7560840" cy="720080"/>
          </a:xfrm>
        </p:spPr>
        <p:style>
          <a:lnRef idx="1">
            <a:schemeClr val="accent2"/>
          </a:lnRef>
          <a:fillRef idx="2">
            <a:schemeClr val="accent2"/>
          </a:fillRef>
          <a:effectRef idx="1">
            <a:schemeClr val="accent2"/>
          </a:effectRef>
          <a:fontRef idx="minor">
            <a:schemeClr val="dk1"/>
          </a:fontRef>
        </p:style>
        <p:txBody>
          <a:bodyPr>
            <a:noAutofit/>
          </a:bodyPr>
          <a:lstStyle/>
          <a:p>
            <a:pPr marL="0" indent="0" algn="ctr">
              <a:buNone/>
            </a:pPr>
            <a:r>
              <a:rPr lang="es-EC" sz="3200" dirty="0">
                <a:latin typeface="Times New Roman" pitchFamily="18" charset="0"/>
                <a:cs typeface="Times New Roman" pitchFamily="18" charset="0"/>
              </a:rPr>
              <a:t>PLANTEAMIENTO DEL PROBLEMA</a:t>
            </a:r>
          </a:p>
        </p:txBody>
      </p:sp>
      <p:sp>
        <p:nvSpPr>
          <p:cNvPr id="3" name="2 Marcador de contenido"/>
          <p:cNvSpPr>
            <a:spLocks noGrp="1"/>
          </p:cNvSpPr>
          <p:nvPr>
            <p:ph sz="quarter" idx="13"/>
          </p:nvPr>
        </p:nvSpPr>
        <p:spPr>
          <a:xfrm>
            <a:off x="539552" y="4869160"/>
            <a:ext cx="8208912" cy="1584176"/>
          </a:xfr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chor="ctr">
            <a:noAutofit/>
          </a:bodyPr>
          <a:lstStyle/>
          <a:p>
            <a:pPr marL="45720" indent="0">
              <a:buNone/>
            </a:pPr>
            <a:r>
              <a:rPr lang="es-EC" sz="2400" dirty="0" smtClean="0">
                <a:latin typeface="Times New Roman" pitchFamily="18" charset="0"/>
                <a:cs typeface="Times New Roman" pitchFamily="18" charset="0"/>
              </a:rPr>
              <a:t>Telefonía fija; residencial y corporativa requieren de un servicio </a:t>
            </a:r>
            <a:r>
              <a:rPr lang="es-EC" sz="2400" dirty="0">
                <a:latin typeface="Times New Roman" pitchFamily="18" charset="0"/>
                <a:cs typeface="Times New Roman" pitchFamily="18" charset="0"/>
              </a:rPr>
              <a:t>adecuado y </a:t>
            </a:r>
            <a:r>
              <a:rPr lang="es-EC" sz="2400" dirty="0" smtClean="0">
                <a:latin typeface="Times New Roman" pitchFamily="18" charset="0"/>
                <a:cs typeface="Times New Roman" pitchFamily="18" charset="0"/>
              </a:rPr>
              <a:t>puntual, cumpliendo las expectativas del cliente. Al </a:t>
            </a:r>
            <a:r>
              <a:rPr lang="es-EC" sz="2400" dirty="0">
                <a:latin typeface="Times New Roman" pitchFamily="18" charset="0"/>
                <a:cs typeface="Times New Roman" pitchFamily="18" charset="0"/>
              </a:rPr>
              <a:t>contar con varias opciones de solución quedara satisfecho y será fiel con la empresa.</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921862"/>
            <a:ext cx="2448273" cy="1128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07505" y="2420888"/>
            <a:ext cx="2448272" cy="5040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Problema</a:t>
            </a:r>
            <a:endParaRPr lang="es-EC" dirty="0"/>
          </a:p>
        </p:txBody>
      </p:sp>
      <p:sp>
        <p:nvSpPr>
          <p:cNvPr id="6" name="5 Rectángulo"/>
          <p:cNvSpPr/>
          <p:nvPr/>
        </p:nvSpPr>
        <p:spPr>
          <a:xfrm>
            <a:off x="3131840" y="3356992"/>
            <a:ext cx="2478426" cy="5040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Efecto</a:t>
            </a:r>
            <a:endParaRPr lang="es-EC" dirty="0"/>
          </a:p>
        </p:txBody>
      </p:sp>
      <p:sp>
        <p:nvSpPr>
          <p:cNvPr id="7" name="6 Rectángulo"/>
          <p:cNvSpPr/>
          <p:nvPr/>
        </p:nvSpPr>
        <p:spPr>
          <a:xfrm>
            <a:off x="3131840" y="1484784"/>
            <a:ext cx="2448272" cy="5040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Causas</a:t>
            </a:r>
            <a:endParaRPr lang="es-EC"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6130" y="1988840"/>
            <a:ext cx="1224137" cy="1029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0692" y="3861048"/>
            <a:ext cx="124142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1988840"/>
            <a:ext cx="1254290" cy="10351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esultado de imagen para falta de capacitac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7558" y="1484784"/>
            <a:ext cx="2126708" cy="153372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desmotivacion en trabaj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49132" y="3861048"/>
            <a:ext cx="1278852" cy="77738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sultado de imagen para clientes mal atendido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0266" y="3356992"/>
            <a:ext cx="2143999"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454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764704"/>
            <a:ext cx="648072" cy="4896544"/>
          </a:xfrm>
        </p:spPr>
        <p:style>
          <a:lnRef idx="0">
            <a:schemeClr val="accent2"/>
          </a:lnRef>
          <a:fillRef idx="3">
            <a:schemeClr val="accent2"/>
          </a:fillRef>
          <a:effectRef idx="3">
            <a:schemeClr val="accent2"/>
          </a:effectRef>
          <a:fontRef idx="minor">
            <a:schemeClr val="lt1"/>
          </a:fontRef>
        </p:style>
        <p:txBody>
          <a:bodyPr vert="wordArtVert">
            <a:normAutofit/>
          </a:bodyPr>
          <a:lstStyle/>
          <a:p>
            <a:pPr marL="0" indent="0" algn="ctr">
              <a:buNone/>
            </a:pPr>
            <a:r>
              <a:rPr lang="es-EC" sz="2800" b="1" dirty="0">
                <a:solidFill>
                  <a:schemeClr val="tx1"/>
                </a:solidFill>
                <a:latin typeface="Times New Roman" pitchFamily="18" charset="0"/>
                <a:cs typeface="Times New Roman" pitchFamily="18" charset="0"/>
              </a:rPr>
              <a:t>OBJETIVOS</a:t>
            </a:r>
          </a:p>
        </p:txBody>
      </p:sp>
      <p:sp>
        <p:nvSpPr>
          <p:cNvPr id="3" name="2 Marcador de contenido"/>
          <p:cNvSpPr>
            <a:spLocks noGrp="1"/>
          </p:cNvSpPr>
          <p:nvPr>
            <p:ph sz="quarter" idx="13"/>
          </p:nvPr>
        </p:nvSpPr>
        <p:spPr>
          <a:xfrm>
            <a:off x="1043608" y="980728"/>
            <a:ext cx="1728192" cy="792088"/>
          </a:xfrm>
        </p:spPr>
        <p:style>
          <a:lnRef idx="1">
            <a:schemeClr val="accent1"/>
          </a:lnRef>
          <a:fillRef idx="2">
            <a:schemeClr val="accent1"/>
          </a:fillRef>
          <a:effectRef idx="1">
            <a:schemeClr val="accent1"/>
          </a:effectRef>
          <a:fontRef idx="minor">
            <a:schemeClr val="dk1"/>
          </a:fontRef>
        </p:style>
        <p:txBody>
          <a:bodyPr anchor="ctr">
            <a:noAutofit/>
          </a:bodyPr>
          <a:lstStyle/>
          <a:p>
            <a:pPr marL="45720" indent="0" algn="ctr">
              <a:buNone/>
            </a:pPr>
            <a:r>
              <a:rPr lang="es-EC" b="1" dirty="0">
                <a:solidFill>
                  <a:srgbClr val="002060"/>
                </a:solidFill>
                <a:latin typeface="Times New Roman" pitchFamily="18" charset="0"/>
                <a:cs typeface="Times New Roman" pitchFamily="18" charset="0"/>
              </a:rPr>
              <a:t>Objetivo </a:t>
            </a:r>
            <a:r>
              <a:rPr lang="es-EC" b="1" dirty="0" smtClean="0">
                <a:solidFill>
                  <a:srgbClr val="002060"/>
                </a:solidFill>
                <a:latin typeface="Times New Roman" pitchFamily="18" charset="0"/>
                <a:cs typeface="Times New Roman" pitchFamily="18" charset="0"/>
              </a:rPr>
              <a:t>General</a:t>
            </a:r>
            <a:endParaRPr lang="es-EC" b="1" dirty="0">
              <a:solidFill>
                <a:srgbClr val="002060"/>
              </a:solidFill>
              <a:latin typeface="Times New Roman" pitchFamily="18" charset="0"/>
              <a:cs typeface="Times New Roman" pitchFamily="18" charset="0"/>
            </a:endParaRPr>
          </a:p>
        </p:txBody>
      </p:sp>
      <p:sp>
        <p:nvSpPr>
          <p:cNvPr id="4" name="2 Marcador de contenido"/>
          <p:cNvSpPr txBox="1">
            <a:spLocks/>
          </p:cNvSpPr>
          <p:nvPr/>
        </p:nvSpPr>
        <p:spPr>
          <a:xfrm>
            <a:off x="2987824" y="476672"/>
            <a:ext cx="6048672" cy="1800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25196" indent="-342900" algn="just">
              <a:buFont typeface="Arial" pitchFamily="34" charset="0"/>
              <a:buChar char="•"/>
            </a:pPr>
            <a:r>
              <a:rPr lang="es-EC" sz="2000" dirty="0" smtClean="0">
                <a:latin typeface="Times New Roman" pitchFamily="18" charset="0"/>
                <a:cs typeface="Times New Roman" pitchFamily="18" charset="0"/>
              </a:rPr>
              <a:t>Analizar la gestión del Talento Humano para mejorar el servicio de telefonía fija de los usuarios mediante la aplicación del método SERVQUAL, en la Corporación Nacional de Telecomunicaciones CNT del Distrito Metropolitano de Quito.</a:t>
            </a:r>
            <a:endParaRPr lang="es-EC" sz="2000" dirty="0">
              <a:latin typeface="Times New Roman" pitchFamily="18" charset="0"/>
              <a:cs typeface="Times New Roman" pitchFamily="18" charset="0"/>
            </a:endParaRPr>
          </a:p>
        </p:txBody>
      </p:sp>
      <p:sp>
        <p:nvSpPr>
          <p:cNvPr id="5" name="2 Marcador de contenido"/>
          <p:cNvSpPr txBox="1">
            <a:spLocks/>
          </p:cNvSpPr>
          <p:nvPr/>
        </p:nvSpPr>
        <p:spPr>
          <a:xfrm>
            <a:off x="1043608" y="4221088"/>
            <a:ext cx="1728192" cy="79208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marL="45720" indent="0" algn="ctr">
              <a:spcBef>
                <a:spcPct val="20000"/>
              </a:spcBef>
              <a:spcAft>
                <a:spcPts val="300"/>
              </a:spcAft>
              <a:buClr>
                <a:schemeClr val="accent6">
                  <a:lumMod val="75000"/>
                </a:schemeClr>
              </a:buClr>
              <a:buSzPct val="130000"/>
              <a:buFont typeface="Georgia" pitchFamily="18" charset="0"/>
              <a:buNone/>
              <a:defRPr sz="2200" b="1">
                <a:solidFill>
                  <a:srgbClr val="002060"/>
                </a:solidFill>
                <a:latin typeface="Times New Roman" pitchFamily="18" charset="0"/>
                <a:cs typeface="Times New Roman" pitchFamily="18" charset="0"/>
              </a:defRPr>
            </a:lvl1pPr>
            <a:lvl2pPr marL="548640" indent="-182880">
              <a:spcBef>
                <a:spcPct val="20000"/>
              </a:spcBef>
              <a:spcAft>
                <a:spcPts val="300"/>
              </a:spcAft>
              <a:buClr>
                <a:schemeClr val="accent6">
                  <a:lumMod val="75000"/>
                </a:schemeClr>
              </a:buClr>
              <a:buSzPct val="130000"/>
              <a:buFont typeface="Georgia" pitchFamily="18" charset="0"/>
              <a:buChar char="*"/>
              <a:defRPr sz="2000">
                <a:solidFill>
                  <a:schemeClr val="dk1"/>
                </a:solidFill>
              </a:defRPr>
            </a:lvl2pPr>
            <a:lvl3pPr marL="822960" indent="-182880">
              <a:spcBef>
                <a:spcPct val="20000"/>
              </a:spcBef>
              <a:spcAft>
                <a:spcPts val="300"/>
              </a:spcAft>
              <a:buClr>
                <a:schemeClr val="accent6">
                  <a:lumMod val="75000"/>
                </a:schemeClr>
              </a:buClr>
              <a:buSzPct val="130000"/>
              <a:buFont typeface="Georgia" pitchFamily="18" charset="0"/>
              <a:buChar char="*"/>
              <a:defRPr>
                <a:solidFill>
                  <a:schemeClr val="dk1"/>
                </a:solidFill>
              </a:defRPr>
            </a:lvl3pPr>
            <a:lvl4pPr marL="1097280" indent="-182880">
              <a:spcBef>
                <a:spcPct val="20000"/>
              </a:spcBef>
              <a:spcAft>
                <a:spcPts val="300"/>
              </a:spcAft>
              <a:buClr>
                <a:schemeClr val="accent6">
                  <a:lumMod val="75000"/>
                </a:schemeClr>
              </a:buClr>
              <a:buSzPct val="130000"/>
              <a:buFont typeface="Georgia" pitchFamily="18" charset="0"/>
              <a:buChar char="*"/>
              <a:defRPr sz="1600">
                <a:solidFill>
                  <a:schemeClr val="dk1"/>
                </a:solidFill>
              </a:defRPr>
            </a:lvl4pPr>
            <a:lvl5pPr marL="1389888" indent="-182880">
              <a:spcBef>
                <a:spcPct val="20000"/>
              </a:spcBef>
              <a:spcAft>
                <a:spcPts val="300"/>
              </a:spcAft>
              <a:buClr>
                <a:schemeClr val="accent6">
                  <a:lumMod val="75000"/>
                </a:schemeClr>
              </a:buClr>
              <a:buSzPct val="130000"/>
              <a:buFont typeface="Georgia" pitchFamily="18" charset="0"/>
              <a:buChar char="*"/>
              <a:defRPr sz="1400">
                <a:solidFill>
                  <a:schemeClr val="dk1"/>
                </a:solidFill>
              </a:defRPr>
            </a:lvl5pPr>
            <a:lvl6pPr marL="1664208" indent="-182880">
              <a:spcBef>
                <a:spcPct val="20000"/>
              </a:spcBef>
              <a:spcAft>
                <a:spcPts val="300"/>
              </a:spcAft>
              <a:buClr>
                <a:schemeClr val="accent6">
                  <a:lumMod val="75000"/>
                </a:schemeClr>
              </a:buClr>
              <a:buSzPct val="130000"/>
              <a:buFont typeface="Georgia" pitchFamily="18" charset="0"/>
              <a:buChar char="*"/>
              <a:defRPr sz="1400">
                <a:solidFill>
                  <a:schemeClr val="dk1"/>
                </a:solidFill>
              </a:defRPr>
            </a:lvl6pPr>
            <a:lvl7pPr marL="1965960" indent="-182880">
              <a:spcBef>
                <a:spcPct val="20000"/>
              </a:spcBef>
              <a:spcAft>
                <a:spcPts val="300"/>
              </a:spcAft>
              <a:buClr>
                <a:schemeClr val="accent6">
                  <a:lumMod val="75000"/>
                </a:schemeClr>
              </a:buClr>
              <a:buSzPct val="130000"/>
              <a:buFont typeface="Georgia" pitchFamily="18" charset="0"/>
              <a:buChar char="*"/>
              <a:defRPr sz="1400">
                <a:solidFill>
                  <a:schemeClr val="dk1"/>
                </a:solidFill>
              </a:defRPr>
            </a:lvl7pPr>
            <a:lvl8pPr marL="2286000" indent="-182880">
              <a:spcBef>
                <a:spcPct val="20000"/>
              </a:spcBef>
              <a:spcAft>
                <a:spcPts val="300"/>
              </a:spcAft>
              <a:buClr>
                <a:schemeClr val="accent6">
                  <a:lumMod val="75000"/>
                </a:schemeClr>
              </a:buClr>
              <a:buSzPct val="130000"/>
              <a:buFont typeface="Georgia" pitchFamily="18" charset="0"/>
              <a:buChar char="*"/>
              <a:defRPr sz="1400">
                <a:solidFill>
                  <a:schemeClr val="dk1"/>
                </a:solidFill>
              </a:defRPr>
            </a:lvl8pPr>
            <a:lvl9pPr marL="2587752" indent="-182880">
              <a:spcBef>
                <a:spcPct val="20000"/>
              </a:spcBef>
              <a:spcAft>
                <a:spcPts val="300"/>
              </a:spcAft>
              <a:buClr>
                <a:schemeClr val="accent6">
                  <a:lumMod val="75000"/>
                </a:schemeClr>
              </a:buClr>
              <a:buSzPct val="130000"/>
              <a:buFont typeface="Georgia" pitchFamily="18" charset="0"/>
              <a:buChar char="*"/>
              <a:defRPr sz="1400">
                <a:solidFill>
                  <a:schemeClr val="dk1"/>
                </a:solidFill>
              </a:defRPr>
            </a:lvl9pPr>
          </a:lstStyle>
          <a:p>
            <a:r>
              <a:rPr lang="es-EC" dirty="0"/>
              <a:t>Objetivos Específicos</a:t>
            </a:r>
          </a:p>
        </p:txBody>
      </p:sp>
      <p:sp>
        <p:nvSpPr>
          <p:cNvPr id="6" name="2 Marcador de contenido"/>
          <p:cNvSpPr txBox="1">
            <a:spLocks/>
          </p:cNvSpPr>
          <p:nvPr/>
        </p:nvSpPr>
        <p:spPr>
          <a:xfrm>
            <a:off x="2987824" y="3068960"/>
            <a:ext cx="6048672" cy="3456384"/>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25196" indent="-342900" algn="just">
              <a:buFont typeface="Arial" pitchFamily="34" charset="0"/>
              <a:buChar char="•"/>
            </a:pPr>
            <a:r>
              <a:rPr lang="es-EC" sz="2000" dirty="0" smtClean="0">
                <a:cs typeface="Times New Roman" pitchFamily="18" charset="0"/>
              </a:rPr>
              <a:t>Diseñar parámetros de mejoramiento de capacidad de respuesta del cliente interno hacia el usuario mediante indicadores de motivación. </a:t>
            </a:r>
            <a:endParaRPr lang="es-EC" sz="2000" dirty="0">
              <a:cs typeface="Times New Roman" pitchFamily="18" charset="0"/>
            </a:endParaRPr>
          </a:p>
          <a:p>
            <a:pPr marL="425196" indent="-342900" algn="just">
              <a:buFont typeface="Arial" pitchFamily="34" charset="0"/>
              <a:buChar char="•"/>
            </a:pPr>
            <a:r>
              <a:rPr lang="es-EC" sz="2000" dirty="0" smtClean="0">
                <a:cs typeface="Times New Roman" pitchFamily="18" charset="0"/>
              </a:rPr>
              <a:t>Evaluar la satisfacción de los clientes externos para determinar la seguridad y confianza, fiabilidad y calidad del servicio que brinda CNT.</a:t>
            </a:r>
          </a:p>
          <a:p>
            <a:pPr marL="425196" indent="-342900" algn="just">
              <a:buFont typeface="Arial" pitchFamily="34" charset="0"/>
              <a:buChar char="•"/>
            </a:pPr>
            <a:r>
              <a:rPr lang="es-EC" sz="2000" dirty="0" smtClean="0">
                <a:cs typeface="Times New Roman" pitchFamily="18" charset="0"/>
              </a:rPr>
              <a:t>Proponer objetivos estratégicos mediante actividades y acciones para determinar indicadores de solución en cuanto a la empatía y </a:t>
            </a:r>
            <a:r>
              <a:rPr lang="es-EC" sz="2000" dirty="0" err="1" smtClean="0">
                <a:cs typeface="Times New Roman" pitchFamily="18" charset="0"/>
              </a:rPr>
              <a:t>tangibilidad</a:t>
            </a:r>
            <a:r>
              <a:rPr lang="es-EC" sz="2000" dirty="0" smtClean="0">
                <a:cs typeface="Times New Roman" pitchFamily="18" charset="0"/>
              </a:rPr>
              <a:t> del cliente interno hacia el cliente externo.</a:t>
            </a:r>
            <a:endParaRPr lang="es-EC" sz="2000" dirty="0" smtClean="0"/>
          </a:p>
          <a:p>
            <a:pPr marL="82296" indent="0" algn="just">
              <a:buFont typeface="Georgia" pitchFamily="18" charset="0"/>
              <a:buNone/>
            </a:pPr>
            <a:endParaRPr lang="es-EC" sz="2000" dirty="0" smtClean="0">
              <a:cs typeface="Times New Roman" pitchFamily="18" charset="0"/>
            </a:endParaRPr>
          </a:p>
        </p:txBody>
      </p:sp>
    </p:spTree>
    <p:extLst>
      <p:ext uri="{BB962C8B-B14F-4D97-AF65-F5344CB8AC3E}">
        <p14:creationId xmlns:p14="http://schemas.microsoft.com/office/powerpoint/2010/main" val="2731257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890344" y="188640"/>
            <a:ext cx="7498080" cy="864096"/>
          </a:xfrm>
        </p:spPr>
        <p:txBody>
          <a:bodyPr/>
          <a:lstStyle/>
          <a:p>
            <a:pPr marL="0" indent="0" algn="ctr">
              <a:buNone/>
            </a:pPr>
            <a:r>
              <a:rPr lang="es-EC" sz="3600" b="1" dirty="0">
                <a:solidFill>
                  <a:schemeClr val="tx1"/>
                </a:solidFill>
                <a:latin typeface="Times New Roman" pitchFamily="18" charset="0"/>
                <a:cs typeface="Times New Roman" pitchFamily="18" charset="0"/>
              </a:rPr>
              <a:t>MARCO TEÓRICO</a:t>
            </a:r>
          </a:p>
        </p:txBody>
      </p:sp>
      <p:sp>
        <p:nvSpPr>
          <p:cNvPr id="6" name="2 Marcador de contenido"/>
          <p:cNvSpPr>
            <a:spLocks noGrp="1"/>
          </p:cNvSpPr>
          <p:nvPr>
            <p:ph sz="quarter" idx="13"/>
          </p:nvPr>
        </p:nvSpPr>
        <p:spPr>
          <a:xfrm>
            <a:off x="2987824" y="836712"/>
            <a:ext cx="3744416" cy="432048"/>
          </a:xfrm>
        </p:spPr>
        <p:txBody>
          <a:bodyPr>
            <a:noAutofit/>
          </a:bodyPr>
          <a:lstStyle/>
          <a:p>
            <a:pPr marL="45720" indent="0">
              <a:buNone/>
            </a:pPr>
            <a:r>
              <a:rPr lang="es-EC" sz="3200" dirty="0" smtClean="0">
                <a:solidFill>
                  <a:schemeClr val="tx1"/>
                </a:solidFill>
                <a:latin typeface="Times New Roman" pitchFamily="18" charset="0"/>
                <a:cs typeface="Times New Roman" pitchFamily="18" charset="0"/>
              </a:rPr>
              <a:t>Teorías de Soporte</a:t>
            </a:r>
          </a:p>
          <a:p>
            <a:pPr marL="45720" indent="0">
              <a:buNone/>
            </a:pPr>
            <a:r>
              <a:rPr lang="es-EC" sz="3200" b="1" dirty="0" smtClean="0">
                <a:solidFill>
                  <a:schemeClr val="tx1"/>
                </a:solidFill>
                <a:latin typeface="Times New Roman" pitchFamily="18" charset="0"/>
                <a:cs typeface="Times New Roman" pitchFamily="18" charset="0"/>
              </a:rPr>
              <a:t> </a:t>
            </a:r>
          </a:p>
          <a:p>
            <a:pPr marL="82296" indent="0">
              <a:buNone/>
            </a:pPr>
            <a:endParaRPr lang="es-EC" sz="3200" dirty="0">
              <a:solidFill>
                <a:schemeClr val="tx1"/>
              </a:solidFill>
              <a:latin typeface="Times New Roman" pitchFamily="18" charset="0"/>
              <a:cs typeface="Times New Roman" pitchFamily="18" charset="0"/>
            </a:endParaRPr>
          </a:p>
        </p:txBody>
      </p:sp>
      <p:sp>
        <p:nvSpPr>
          <p:cNvPr id="9" name="2 Marcador de contenido"/>
          <p:cNvSpPr txBox="1">
            <a:spLocks/>
          </p:cNvSpPr>
          <p:nvPr/>
        </p:nvSpPr>
        <p:spPr>
          <a:xfrm>
            <a:off x="251520" y="1340768"/>
            <a:ext cx="2756876" cy="432048"/>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s-EC" sz="2800" b="1" dirty="0" smtClean="0">
                <a:solidFill>
                  <a:schemeClr val="tx1"/>
                </a:solidFill>
                <a:latin typeface="Times New Roman" pitchFamily="18" charset="0"/>
                <a:cs typeface="Times New Roman" pitchFamily="18" charset="0"/>
              </a:rPr>
              <a:t>Calidad </a:t>
            </a:r>
          </a:p>
          <a:p>
            <a:pPr marL="82296" indent="0">
              <a:buFont typeface="Georgia" pitchFamily="18" charset="0"/>
              <a:buNone/>
            </a:pPr>
            <a:endParaRPr lang="es-EC" sz="2800" dirty="0">
              <a:solidFill>
                <a:schemeClr val="tx1"/>
              </a:solidFill>
              <a:latin typeface="Times New Roman" pitchFamily="18" charset="0"/>
              <a:cs typeface="Times New Roman" pitchFamily="18" charset="0"/>
            </a:endParaRPr>
          </a:p>
        </p:txBody>
      </p:sp>
      <p:graphicFrame>
        <p:nvGraphicFramePr>
          <p:cNvPr id="10" name="9 Tabla"/>
          <p:cNvGraphicFramePr>
            <a:graphicFrameLocks noGrp="1"/>
          </p:cNvGraphicFramePr>
          <p:nvPr>
            <p:extLst>
              <p:ext uri="{D42A27DB-BD31-4B8C-83A1-F6EECF244321}">
                <p14:modId xmlns:p14="http://schemas.microsoft.com/office/powerpoint/2010/main" val="788821905"/>
              </p:ext>
            </p:extLst>
          </p:nvPr>
        </p:nvGraphicFramePr>
        <p:xfrm>
          <a:off x="3131840" y="2068066"/>
          <a:ext cx="2592288" cy="3859510"/>
        </p:xfrm>
        <a:graphic>
          <a:graphicData uri="http://schemas.openxmlformats.org/drawingml/2006/table">
            <a:tbl>
              <a:tblPr>
                <a:tableStyleId>{08FB837D-C827-4EFA-A057-4D05807E0F7C}</a:tableStyleId>
              </a:tblPr>
              <a:tblGrid>
                <a:gridCol w="2592288"/>
              </a:tblGrid>
              <a:tr h="1215571">
                <a:tc>
                  <a:txBody>
                    <a:bodyPr/>
                    <a:lstStyle/>
                    <a:p>
                      <a:pPr algn="ctr" fontAlgn="ctr"/>
                      <a:r>
                        <a:rPr lang="es-EC" sz="1800" u="none" strike="noStrike" dirty="0">
                          <a:effectLst/>
                        </a:rPr>
                        <a:t>“Calidad es conformidad con los requerimientos. Los requerimientos tienen que estar claramente establecidos para que no haya malentendidos; las mediciones deben ser tomadas continuamente para determinar conformidad con esos requerimientos; la no conformidad detectada es una ausencia de calidad” </a:t>
                      </a:r>
                      <a:endParaRPr lang="es-EC" sz="1800" b="0" i="0" u="none" strike="noStrike" dirty="0">
                        <a:solidFill>
                          <a:srgbClr val="000000"/>
                        </a:solidFill>
                        <a:effectLst/>
                        <a:latin typeface="Times New Roman"/>
                      </a:endParaRPr>
                    </a:p>
                  </a:txBody>
                  <a:tcPr marL="9515" marR="9515" marT="9515" marB="0" anchor="ctr"/>
                </a:tc>
              </a:tr>
              <a:tr h="224589">
                <a:tc>
                  <a:txBody>
                    <a:bodyPr/>
                    <a:lstStyle/>
                    <a:p>
                      <a:pPr algn="ctr" fontAlgn="ctr"/>
                      <a:r>
                        <a:rPr lang="es-EC" sz="1800" b="1" u="none" strike="noStrike" dirty="0">
                          <a:effectLst/>
                        </a:rPr>
                        <a:t>(Crosby, 1988).</a:t>
                      </a:r>
                      <a:endParaRPr lang="es-EC" sz="1800" b="1" i="0" u="none" strike="noStrike" dirty="0">
                        <a:solidFill>
                          <a:srgbClr val="000000"/>
                        </a:solidFill>
                        <a:effectLst/>
                        <a:latin typeface="Times New Roman"/>
                      </a:endParaRPr>
                    </a:p>
                  </a:txBody>
                  <a:tcPr marL="9515" marR="9515" marT="9515" marB="0" anchor="ctr"/>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4081218597"/>
              </p:ext>
            </p:extLst>
          </p:nvPr>
        </p:nvGraphicFramePr>
        <p:xfrm>
          <a:off x="418844" y="1988840"/>
          <a:ext cx="2424964" cy="3960440"/>
        </p:xfrm>
        <a:graphic>
          <a:graphicData uri="http://schemas.openxmlformats.org/drawingml/2006/table">
            <a:tbl>
              <a:tblPr>
                <a:tableStyleId>{08FB837D-C827-4EFA-A057-4D05807E0F7C}</a:tableStyleId>
              </a:tblPr>
              <a:tblGrid>
                <a:gridCol w="2424964"/>
              </a:tblGrid>
              <a:tr h="3620686">
                <a:tc>
                  <a:txBody>
                    <a:bodyPr/>
                    <a:lstStyle/>
                    <a:p>
                      <a:pPr algn="ctr" fontAlgn="ctr"/>
                      <a:r>
                        <a:rPr lang="es-EC" sz="1800" u="none" strike="noStrike" dirty="0">
                          <a:effectLst/>
                        </a:rPr>
                        <a:t>De manera sintética, calidad significa calidad del producto. Más específicamente, calidad es calidad del trabajo, calidad del servicio, calidad de la información, calidad de proceso, calidad de la gente, calidad del sistema, calidad de la compañía, calidad de objetivos, etc.</a:t>
                      </a:r>
                      <a:endParaRPr lang="es-EC" sz="1800" b="0" i="0" u="none" strike="noStrike" dirty="0">
                        <a:solidFill>
                          <a:srgbClr val="000000"/>
                        </a:solidFill>
                        <a:effectLst/>
                        <a:latin typeface="Times New Roman"/>
                      </a:endParaRPr>
                    </a:p>
                  </a:txBody>
                  <a:tcPr marL="8666" marR="8666" marT="8666" marB="0" anchor="ctr"/>
                </a:tc>
              </a:tr>
              <a:tr h="339754">
                <a:tc>
                  <a:txBody>
                    <a:bodyPr/>
                    <a:lstStyle/>
                    <a:p>
                      <a:pPr algn="ctr" fontAlgn="ctr"/>
                      <a:r>
                        <a:rPr lang="es-EC" sz="1800" b="1" u="none" strike="noStrike" dirty="0">
                          <a:effectLst/>
                        </a:rPr>
                        <a:t> (Ishikawa, 1986).</a:t>
                      </a:r>
                      <a:endParaRPr lang="es-EC" sz="1800" b="1" i="0" u="none" strike="noStrike" dirty="0">
                        <a:solidFill>
                          <a:srgbClr val="000000"/>
                        </a:solidFill>
                        <a:effectLst/>
                        <a:latin typeface="Times New Roman"/>
                      </a:endParaRPr>
                    </a:p>
                  </a:txBody>
                  <a:tcPr marL="8666" marR="8666" marT="8666" marB="0" anchor="ctr"/>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4040574201"/>
              </p:ext>
            </p:extLst>
          </p:nvPr>
        </p:nvGraphicFramePr>
        <p:xfrm>
          <a:off x="6084168" y="2059430"/>
          <a:ext cx="2304256" cy="3885653"/>
        </p:xfrm>
        <a:graphic>
          <a:graphicData uri="http://schemas.openxmlformats.org/drawingml/2006/table">
            <a:tbl>
              <a:tblPr>
                <a:tableStyleId>{08FB837D-C827-4EFA-A057-4D05807E0F7C}</a:tableStyleId>
              </a:tblPr>
              <a:tblGrid>
                <a:gridCol w="2304256"/>
              </a:tblGrid>
              <a:tr h="3601818">
                <a:tc>
                  <a:txBody>
                    <a:bodyPr/>
                    <a:lstStyle/>
                    <a:p>
                      <a:pPr algn="ctr" fontAlgn="ctr"/>
                      <a:r>
                        <a:rPr lang="es-EC" sz="1800" u="none" strike="noStrike" dirty="0" smtClean="0">
                          <a:effectLst/>
                        </a:rPr>
                        <a:t>Calidad </a:t>
                      </a:r>
                      <a:r>
                        <a:rPr lang="es-EC" sz="1800" u="none" strike="noStrike" dirty="0">
                          <a:effectLst/>
                        </a:rPr>
                        <a:t>es traducir las necesidades futuras de los usuarios en características medibles; solo así un producto puede ser diseñado y fabricado para dar satisfacción a un precio que el cliente pagará; la calidad puede estar definida solamente en términos del agente .</a:t>
                      </a:r>
                      <a:endParaRPr lang="es-EC" sz="1800" b="0" i="0" u="none" strike="noStrike" dirty="0">
                        <a:solidFill>
                          <a:srgbClr val="000000"/>
                        </a:solidFill>
                        <a:effectLst/>
                        <a:latin typeface="Times New Roman"/>
                      </a:endParaRPr>
                    </a:p>
                  </a:txBody>
                  <a:tcPr marL="9515" marR="9515" marT="9515" marB="0" anchor="ctr"/>
                </a:tc>
              </a:tr>
              <a:tr h="144016">
                <a:tc>
                  <a:txBody>
                    <a:bodyPr/>
                    <a:lstStyle/>
                    <a:p>
                      <a:pPr algn="ctr" fontAlgn="ctr"/>
                      <a:r>
                        <a:rPr lang="es-EC" sz="1800" b="1" u="none" strike="noStrike" dirty="0">
                          <a:effectLst/>
                        </a:rPr>
                        <a:t>(Deming, 1989)</a:t>
                      </a:r>
                      <a:endParaRPr lang="es-EC" sz="1800" b="1" i="0" u="none" strike="noStrike" dirty="0">
                        <a:solidFill>
                          <a:srgbClr val="000000"/>
                        </a:solidFill>
                        <a:effectLst/>
                        <a:latin typeface="Times New Roman"/>
                      </a:endParaRPr>
                    </a:p>
                  </a:txBody>
                  <a:tcPr marL="9515" marR="9515" marT="9515" marB="0" anchor="ctr"/>
                </a:tc>
              </a:tr>
            </a:tbl>
          </a:graphicData>
        </a:graphic>
      </p:graphicFrame>
    </p:spTree>
    <p:extLst>
      <p:ext uri="{BB962C8B-B14F-4D97-AF65-F5344CB8AC3E}">
        <p14:creationId xmlns:p14="http://schemas.microsoft.com/office/powerpoint/2010/main" val="3362625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69002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44624"/>
            <a:ext cx="7498080" cy="648072"/>
          </a:xfrm>
        </p:spPr>
        <p:txBody>
          <a:bodyPr>
            <a:normAutofit/>
          </a:bodyPr>
          <a:lstStyle/>
          <a:p>
            <a:pPr marL="0" indent="0" algn="ctr">
              <a:buNone/>
            </a:pPr>
            <a:r>
              <a:rPr lang="es-EC" sz="3600" dirty="0" smtClean="0">
                <a:solidFill>
                  <a:srgbClr val="002060"/>
                </a:solidFill>
                <a:latin typeface="Times New Roman" pitchFamily="18" charset="0"/>
                <a:cs typeface="Times New Roman" pitchFamily="18" charset="0"/>
              </a:rPr>
              <a:t>MARCO REFERENCIAL</a:t>
            </a:r>
            <a:endParaRPr lang="es-EC" sz="3600" dirty="0"/>
          </a:p>
        </p:txBody>
      </p:sp>
      <p:sp>
        <p:nvSpPr>
          <p:cNvPr id="3" name="2 Marcador de contenido"/>
          <p:cNvSpPr>
            <a:spLocks noGrp="1"/>
          </p:cNvSpPr>
          <p:nvPr>
            <p:ph sz="quarter" idx="13"/>
          </p:nvPr>
        </p:nvSpPr>
        <p:spPr/>
        <p:txBody>
          <a:bodyPr/>
          <a:lstStyle/>
          <a:p>
            <a:endParaRPr lang="es-EC"/>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9182100" cy="61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869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27384"/>
            <a:ext cx="7498080" cy="692696"/>
          </a:xfrm>
        </p:spPr>
        <p:txBody>
          <a:bodyPr>
            <a:normAutofit/>
          </a:bodyPr>
          <a:lstStyle/>
          <a:p>
            <a:pPr marL="0" indent="0" algn="ctr">
              <a:buNone/>
            </a:pPr>
            <a:r>
              <a:rPr lang="es-EC" sz="3600" b="1" dirty="0">
                <a:solidFill>
                  <a:schemeClr val="tx1"/>
                </a:solidFill>
                <a:latin typeface="Times New Roman" pitchFamily="18" charset="0"/>
                <a:cs typeface="Times New Roman" pitchFamily="18" charset="0"/>
              </a:rPr>
              <a:t>MARCO METODOLÓGICO</a:t>
            </a:r>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8"/>
            <a:ext cx="9144000" cy="606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980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467544" y="188640"/>
            <a:ext cx="7992888" cy="6336704"/>
          </a:xfrm>
        </p:spPr>
        <p:txBody>
          <a:bodyPr/>
          <a:lstStyle/>
          <a:p>
            <a:r>
              <a:rPr lang="es-EC" b="1" dirty="0" smtClean="0">
                <a:latin typeface="Times New Roman" pitchFamily="18" charset="0"/>
                <a:cs typeface="Times New Roman" pitchFamily="18" charset="0"/>
              </a:rPr>
              <a:t>Universo:</a:t>
            </a:r>
          </a:p>
          <a:p>
            <a:pPr marL="82296" indent="0">
              <a:buNone/>
            </a:pPr>
            <a:r>
              <a:rPr lang="es-EC" dirty="0">
                <a:latin typeface="Times New Roman" pitchFamily="18" charset="0"/>
                <a:cs typeface="Times New Roman" pitchFamily="18" charset="0"/>
              </a:rPr>
              <a:t>	</a:t>
            </a:r>
            <a:r>
              <a:rPr lang="es-EC" dirty="0" smtClean="0">
                <a:latin typeface="Times New Roman" pitchFamily="18" charset="0"/>
                <a:cs typeface="Times New Roman" pitchFamily="18" charset="0"/>
              </a:rPr>
              <a:t>	Distrito Metropolitano de Quito 					       (</a:t>
            </a:r>
            <a:r>
              <a:rPr lang="es-EC" dirty="0"/>
              <a:t>2´239.191 </a:t>
            </a:r>
            <a:r>
              <a:rPr lang="es-EC" dirty="0" smtClean="0"/>
              <a:t>habitantes</a:t>
            </a:r>
            <a:r>
              <a:rPr lang="es-EC" dirty="0" smtClean="0">
                <a:latin typeface="Times New Roman" pitchFamily="18" charset="0"/>
                <a:cs typeface="Times New Roman" pitchFamily="18" charset="0"/>
              </a:rPr>
              <a:t>)</a:t>
            </a:r>
            <a:r>
              <a:rPr lang="es-EC" b="1" dirty="0" smtClean="0">
                <a:latin typeface="Times New Roman" pitchFamily="18" charset="0"/>
                <a:cs typeface="Times New Roman" pitchFamily="18" charset="0"/>
              </a:rPr>
              <a:t>*</a:t>
            </a:r>
            <a:r>
              <a:rPr lang="es-EC" dirty="0" smtClean="0">
                <a:latin typeface="Times New Roman" pitchFamily="18" charset="0"/>
                <a:cs typeface="Times New Roman" pitchFamily="18" charset="0"/>
              </a:rPr>
              <a:t>  </a:t>
            </a:r>
          </a:p>
          <a:p>
            <a:r>
              <a:rPr lang="es-EC" b="1" dirty="0" smtClean="0">
                <a:latin typeface="Times New Roman" pitchFamily="18" charset="0"/>
                <a:cs typeface="Times New Roman" pitchFamily="18" charset="0"/>
              </a:rPr>
              <a:t>Población: </a:t>
            </a:r>
          </a:p>
          <a:p>
            <a:pPr marL="45720" indent="0">
              <a:buNone/>
            </a:pPr>
            <a:r>
              <a:rPr lang="es-EC" dirty="0">
                <a:latin typeface="Times New Roman" pitchFamily="18" charset="0"/>
                <a:cs typeface="Times New Roman" pitchFamily="18" charset="0"/>
              </a:rPr>
              <a:t>	</a:t>
            </a:r>
            <a:r>
              <a:rPr lang="es-EC" dirty="0" smtClean="0">
                <a:latin typeface="Times New Roman" pitchFamily="18" charset="0"/>
                <a:cs typeface="Times New Roman" pitchFamily="18" charset="0"/>
              </a:rPr>
              <a:t>	606.103 usuarios de telefonía fija</a:t>
            </a:r>
            <a:r>
              <a:rPr lang="es-EC" b="1" dirty="0" smtClean="0">
                <a:latin typeface="Times New Roman" pitchFamily="18" charset="0"/>
                <a:cs typeface="Times New Roman" pitchFamily="18" charset="0"/>
              </a:rPr>
              <a:t>*</a:t>
            </a:r>
          </a:p>
          <a:p>
            <a:r>
              <a:rPr lang="es-EC" b="1" dirty="0" smtClean="0">
                <a:latin typeface="Times New Roman" pitchFamily="18" charset="0"/>
                <a:cs typeface="Times New Roman" pitchFamily="18" charset="0"/>
              </a:rPr>
              <a:t>Muestra:</a:t>
            </a:r>
          </a:p>
          <a:p>
            <a:pPr marL="82296" indent="0">
              <a:buNone/>
            </a:pPr>
            <a:endParaRPr lang="es-EC" b="1" dirty="0">
              <a:latin typeface="Times New Roman" pitchFamily="18" charset="0"/>
              <a:cs typeface="Times New Roman" pitchFamily="18" charset="0"/>
            </a:endParaRPr>
          </a:p>
        </p:txBody>
      </p:sp>
      <p:graphicFrame>
        <p:nvGraphicFramePr>
          <p:cNvPr id="4" name="3 Tabla"/>
          <p:cNvGraphicFramePr>
            <a:graphicFrameLocks noGrp="1"/>
          </p:cNvGraphicFramePr>
          <p:nvPr>
            <p:extLst>
              <p:ext uri="{D42A27DB-BD31-4B8C-83A1-F6EECF244321}">
                <p14:modId xmlns:p14="http://schemas.microsoft.com/office/powerpoint/2010/main" val="690909027"/>
              </p:ext>
            </p:extLst>
          </p:nvPr>
        </p:nvGraphicFramePr>
        <p:xfrm>
          <a:off x="4283968" y="3556318"/>
          <a:ext cx="4032448" cy="1822375"/>
        </p:xfrm>
        <a:graphic>
          <a:graphicData uri="http://schemas.openxmlformats.org/drawingml/2006/table">
            <a:tbl>
              <a:tblPr firstRow="1" firstCol="1" bandRow="1">
                <a:tableStyleId>{5C22544A-7EE6-4342-B048-85BDC9FD1C3A}</a:tableStyleId>
              </a:tblPr>
              <a:tblGrid>
                <a:gridCol w="546547"/>
                <a:gridCol w="3485901"/>
              </a:tblGrid>
              <a:tr h="450001">
                <a:tc>
                  <a:txBody>
                    <a:bodyPr/>
                    <a:lstStyle/>
                    <a:p>
                      <a:pPr indent="17780" algn="ctr">
                        <a:lnSpc>
                          <a:spcPct val="150000"/>
                        </a:lnSpc>
                        <a:spcAft>
                          <a:spcPts val="0"/>
                        </a:spcAft>
                      </a:pPr>
                      <a:r>
                        <a:rPr lang="es-EC" sz="1200" dirty="0">
                          <a:effectLst/>
                        </a:rPr>
                        <a:t>Z=</a:t>
                      </a:r>
                      <a:endParaRPr lang="es-EC" sz="1200" dirty="0">
                        <a:solidFill>
                          <a:srgbClr val="2F5496"/>
                        </a:solidFill>
                        <a:effectLst/>
                        <a:latin typeface="Times New Roman"/>
                        <a:ea typeface="Calibri"/>
                        <a:cs typeface="Times New Roman"/>
                      </a:endParaRPr>
                    </a:p>
                  </a:txBody>
                  <a:tcPr marL="68580" marR="68580" marT="0" marB="0"/>
                </a:tc>
                <a:tc>
                  <a:txBody>
                    <a:bodyPr/>
                    <a:lstStyle/>
                    <a:p>
                      <a:pPr indent="17780" algn="ctr">
                        <a:lnSpc>
                          <a:spcPct val="150000"/>
                        </a:lnSpc>
                        <a:spcAft>
                          <a:spcPts val="0"/>
                        </a:spcAft>
                      </a:pPr>
                      <a:r>
                        <a:rPr lang="es-EC" sz="1200" dirty="0">
                          <a:effectLst/>
                        </a:rPr>
                        <a:t>Margen de confiabilidad</a:t>
                      </a:r>
                      <a:endParaRPr lang="es-EC" sz="1200" dirty="0">
                        <a:solidFill>
                          <a:srgbClr val="2F5496"/>
                        </a:solidFill>
                        <a:effectLst/>
                        <a:latin typeface="Times New Roman"/>
                        <a:ea typeface="Calibri"/>
                        <a:cs typeface="Times New Roman"/>
                      </a:endParaRPr>
                    </a:p>
                  </a:txBody>
                  <a:tcPr marL="68580" marR="68580" marT="0" marB="0"/>
                </a:tc>
              </a:tr>
              <a:tr h="450001">
                <a:tc>
                  <a:txBody>
                    <a:bodyPr/>
                    <a:lstStyle/>
                    <a:p>
                      <a:pPr indent="17780" algn="ctr">
                        <a:lnSpc>
                          <a:spcPct val="150000"/>
                        </a:lnSpc>
                        <a:spcAft>
                          <a:spcPts val="0"/>
                        </a:spcAft>
                      </a:pPr>
                      <a:r>
                        <a:rPr lang="es-EC" sz="1200">
                          <a:effectLst/>
                        </a:rPr>
                        <a:t>P=</a:t>
                      </a:r>
                      <a:endParaRPr lang="es-EC" sz="1200">
                        <a:solidFill>
                          <a:srgbClr val="2F5496"/>
                        </a:solidFill>
                        <a:effectLst/>
                        <a:latin typeface="Times New Roman"/>
                        <a:ea typeface="Calibri"/>
                        <a:cs typeface="Times New Roman"/>
                      </a:endParaRPr>
                    </a:p>
                  </a:txBody>
                  <a:tcPr marL="68580" marR="68580" marT="0" marB="0"/>
                </a:tc>
                <a:tc>
                  <a:txBody>
                    <a:bodyPr/>
                    <a:lstStyle/>
                    <a:p>
                      <a:pPr indent="17780" algn="ctr">
                        <a:lnSpc>
                          <a:spcPct val="150000"/>
                        </a:lnSpc>
                        <a:spcAft>
                          <a:spcPts val="0"/>
                        </a:spcAft>
                      </a:pPr>
                      <a:r>
                        <a:rPr lang="es-EC" sz="1200">
                          <a:effectLst/>
                        </a:rPr>
                        <a:t>Probabilidad de que el evento ocurra</a:t>
                      </a:r>
                      <a:endParaRPr lang="es-EC" sz="1200">
                        <a:solidFill>
                          <a:srgbClr val="2F5496"/>
                        </a:solidFill>
                        <a:effectLst/>
                        <a:latin typeface="Times New Roman"/>
                        <a:ea typeface="Calibri"/>
                        <a:cs typeface="Times New Roman"/>
                      </a:endParaRPr>
                    </a:p>
                  </a:txBody>
                  <a:tcPr marL="68580" marR="68580" marT="0" marB="0"/>
                </a:tc>
              </a:tr>
              <a:tr h="450001">
                <a:tc>
                  <a:txBody>
                    <a:bodyPr/>
                    <a:lstStyle/>
                    <a:p>
                      <a:pPr indent="17780" algn="ctr">
                        <a:lnSpc>
                          <a:spcPct val="150000"/>
                        </a:lnSpc>
                        <a:spcAft>
                          <a:spcPts val="0"/>
                        </a:spcAft>
                      </a:pPr>
                      <a:r>
                        <a:rPr lang="es-EC" sz="1200">
                          <a:effectLst/>
                        </a:rPr>
                        <a:t>Q=</a:t>
                      </a:r>
                      <a:endParaRPr lang="es-EC" sz="1200">
                        <a:solidFill>
                          <a:srgbClr val="2F5496"/>
                        </a:solidFill>
                        <a:effectLst/>
                        <a:latin typeface="Times New Roman"/>
                        <a:ea typeface="Calibri"/>
                        <a:cs typeface="Times New Roman"/>
                      </a:endParaRPr>
                    </a:p>
                  </a:txBody>
                  <a:tcPr marL="68580" marR="68580" marT="0" marB="0"/>
                </a:tc>
                <a:tc>
                  <a:txBody>
                    <a:bodyPr/>
                    <a:lstStyle/>
                    <a:p>
                      <a:pPr indent="17780" algn="ctr">
                        <a:lnSpc>
                          <a:spcPct val="150000"/>
                        </a:lnSpc>
                        <a:spcAft>
                          <a:spcPts val="0"/>
                        </a:spcAft>
                      </a:pPr>
                      <a:r>
                        <a:rPr lang="es-EC" sz="1200" dirty="0">
                          <a:effectLst/>
                        </a:rPr>
                        <a:t>Probabilidad de que el evento no </a:t>
                      </a:r>
                      <a:r>
                        <a:rPr lang="es-EC" sz="1200" dirty="0" smtClean="0">
                          <a:effectLst/>
                        </a:rPr>
                        <a:t>ocurra (1-P)</a:t>
                      </a:r>
                      <a:endParaRPr lang="es-EC" sz="1200" dirty="0">
                        <a:solidFill>
                          <a:srgbClr val="2F5496"/>
                        </a:solidFill>
                        <a:effectLst/>
                        <a:latin typeface="Times New Roman"/>
                        <a:ea typeface="Calibri"/>
                        <a:cs typeface="Times New Roman"/>
                      </a:endParaRPr>
                    </a:p>
                  </a:txBody>
                  <a:tcPr marL="68580" marR="68580" marT="0" marB="0"/>
                </a:tc>
              </a:tr>
              <a:tr h="472372">
                <a:tc>
                  <a:txBody>
                    <a:bodyPr/>
                    <a:lstStyle/>
                    <a:p>
                      <a:pPr indent="17780" algn="ctr">
                        <a:lnSpc>
                          <a:spcPct val="150000"/>
                        </a:lnSpc>
                        <a:spcAft>
                          <a:spcPts val="0"/>
                        </a:spcAft>
                      </a:pPr>
                      <a:r>
                        <a:rPr lang="es-EC" sz="1200">
                          <a:effectLst/>
                        </a:rPr>
                        <a:t>e=</a:t>
                      </a:r>
                      <a:endParaRPr lang="es-EC" sz="1200">
                        <a:solidFill>
                          <a:srgbClr val="2F5496"/>
                        </a:solidFill>
                        <a:effectLst/>
                        <a:latin typeface="Times New Roman"/>
                        <a:ea typeface="Calibri"/>
                        <a:cs typeface="Times New Roman"/>
                      </a:endParaRPr>
                    </a:p>
                  </a:txBody>
                  <a:tcPr marL="68580" marR="68580" marT="0" marB="0"/>
                </a:tc>
                <a:tc>
                  <a:txBody>
                    <a:bodyPr/>
                    <a:lstStyle/>
                    <a:p>
                      <a:pPr indent="17780" algn="ctr">
                        <a:lnSpc>
                          <a:spcPct val="150000"/>
                        </a:lnSpc>
                        <a:spcAft>
                          <a:spcPts val="0"/>
                        </a:spcAft>
                      </a:pPr>
                      <a:r>
                        <a:rPr lang="es-EC" sz="1200" dirty="0">
                          <a:effectLst/>
                        </a:rPr>
                        <a:t>Error de estimación</a:t>
                      </a:r>
                      <a:endParaRPr lang="es-EC" sz="1200" dirty="0">
                        <a:solidFill>
                          <a:srgbClr val="2F5496"/>
                        </a:solidFill>
                        <a:effectLst/>
                        <a:latin typeface="Times New Roman"/>
                        <a:ea typeface="Calibri"/>
                        <a:cs typeface="Times New Roman"/>
                      </a:endParaRPr>
                    </a:p>
                  </a:txBody>
                  <a:tcPr marL="68580" marR="68580" marT="0" marB="0"/>
                </a:tc>
              </a:tr>
            </a:tbl>
          </a:graphicData>
        </a:graphic>
      </p:graphicFrame>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6527" y="2924944"/>
            <a:ext cx="1463040" cy="638175"/>
          </a:xfrm>
          <a:prstGeom prst="rect">
            <a:avLst/>
          </a:prstGeom>
          <a:noFill/>
          <a:ln>
            <a:noFill/>
          </a:ln>
        </p:spPr>
      </p:pic>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1188229" y="3743418"/>
            <a:ext cx="2159635" cy="628650"/>
          </a:xfrm>
          <a:prstGeom prst="rect">
            <a:avLst/>
          </a:prstGeom>
          <a:noFill/>
          <a:ln>
            <a:noFill/>
          </a:ln>
        </p:spPr>
      </p:pic>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1176487" y="4614976"/>
            <a:ext cx="2162175" cy="629285"/>
          </a:xfrm>
          <a:prstGeom prst="rect">
            <a:avLst/>
          </a:prstGeom>
          <a:noFill/>
          <a:ln>
            <a:noFill/>
          </a:ln>
        </p:spPr>
      </p:pic>
      <p:pic>
        <p:nvPicPr>
          <p:cNvPr id="8" name="7 Imagen"/>
          <p:cNvPicPr/>
          <p:nvPr/>
        </p:nvPicPr>
        <p:blipFill>
          <a:blip r:embed="rId5">
            <a:extLst>
              <a:ext uri="{28A0092B-C50C-407E-A947-70E740481C1C}">
                <a14:useLocalDpi xmlns:a14="http://schemas.microsoft.com/office/drawing/2010/main" val="0"/>
              </a:ext>
            </a:extLst>
          </a:blip>
          <a:srcRect/>
          <a:stretch>
            <a:fillRect/>
          </a:stretch>
        </p:blipFill>
        <p:spPr bwMode="auto">
          <a:xfrm>
            <a:off x="1536527" y="5623088"/>
            <a:ext cx="1019175" cy="227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CuadroTexto"/>
          <p:cNvSpPr txBox="1"/>
          <p:nvPr/>
        </p:nvSpPr>
        <p:spPr>
          <a:xfrm>
            <a:off x="3707904" y="6165304"/>
            <a:ext cx="5400600" cy="461665"/>
          </a:xfrm>
          <a:prstGeom prst="rect">
            <a:avLst/>
          </a:prstGeom>
          <a:noFill/>
        </p:spPr>
        <p:txBody>
          <a:bodyPr wrap="square" rtlCol="0">
            <a:spAutoFit/>
          </a:bodyPr>
          <a:lstStyle/>
          <a:p>
            <a:pPr marL="171450" indent="-171450">
              <a:buFont typeface="Arial" pitchFamily="34" charset="0"/>
              <a:buChar char="•"/>
            </a:pPr>
            <a:r>
              <a:rPr lang="es-EC" sz="1200" b="1" dirty="0" smtClean="0">
                <a:hlinkClick r:id="rId6"/>
              </a:rPr>
              <a:t>http</a:t>
            </a:r>
            <a:r>
              <a:rPr lang="es-EC" sz="1200" b="1" dirty="0">
                <a:hlinkClick r:id="rId6"/>
              </a:rPr>
              <a:t>://</a:t>
            </a:r>
            <a:r>
              <a:rPr lang="es-EC" sz="1200" b="1" dirty="0" smtClean="0">
                <a:hlinkClick r:id="rId6"/>
              </a:rPr>
              <a:t>www.pichincha.gob.ec/cantones/distrito-metropolitano-de-quito</a:t>
            </a:r>
            <a:endParaRPr lang="es-EC" sz="1200" b="1" dirty="0" smtClean="0"/>
          </a:p>
          <a:p>
            <a:pPr marL="171450" indent="-171450">
              <a:buFont typeface="Arial" pitchFamily="34" charset="0"/>
              <a:buChar char="•"/>
            </a:pPr>
            <a:r>
              <a:rPr lang="es-EC" sz="1200" b="1" dirty="0">
                <a:hlinkClick r:id="rId7"/>
              </a:rPr>
              <a:t>http://corporativo.cnt.gob.ec/cnt-celebra-a-quito-con-servicios-de-calidad</a:t>
            </a:r>
            <a:r>
              <a:rPr lang="es-EC" sz="1200" b="1" dirty="0" smtClean="0">
                <a:hlinkClick r:id="rId7"/>
              </a:rPr>
              <a:t>/</a:t>
            </a:r>
            <a:endParaRPr lang="es-EC" sz="1200" b="1" dirty="0" smtClean="0"/>
          </a:p>
        </p:txBody>
      </p:sp>
    </p:spTree>
    <p:extLst>
      <p:ext uri="{BB962C8B-B14F-4D97-AF65-F5344CB8AC3E}">
        <p14:creationId xmlns:p14="http://schemas.microsoft.com/office/powerpoint/2010/main" val="1961735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nsmisión de listas">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1983</TotalTime>
  <Words>788</Words>
  <Application>Microsoft Office PowerPoint</Application>
  <PresentationFormat>Presentación en pantalla (4:3)</PresentationFormat>
  <Paragraphs>83</Paragraphs>
  <Slides>20</Slides>
  <Notes>1</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Transmisión de listas</vt:lpstr>
      <vt:lpstr>Presentación de PowerPoint</vt:lpstr>
      <vt:lpstr>INTRODUCCIÓN</vt:lpstr>
      <vt:lpstr>PLANTEAMIENTO DEL PROBLEMA</vt:lpstr>
      <vt:lpstr>OBJETIVOS</vt:lpstr>
      <vt:lpstr>MARCO TEÓRICO</vt:lpstr>
      <vt:lpstr>Presentación de PowerPoint</vt:lpstr>
      <vt:lpstr>MARCO REFERENCIAL</vt:lpstr>
      <vt:lpstr>MARCO METODOLÓGICO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PROPUESTA </vt:lpstr>
      <vt:lpstr>Presentación de PowerPoint</vt:lpstr>
      <vt:lpstr>CONCLUSIONES</vt:lpstr>
      <vt:lpstr>RECOMENDACIONES</vt:lpstr>
      <vt:lpstr>Presentación de PowerPoint</vt:lpstr>
    </vt:vector>
  </TitlesOfParts>
  <Company>VICKY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VICKY</dc:creator>
  <cp:lastModifiedBy>VICKY</cp:lastModifiedBy>
  <cp:revision>82</cp:revision>
  <dcterms:created xsi:type="dcterms:W3CDTF">2018-05-16T11:02:37Z</dcterms:created>
  <dcterms:modified xsi:type="dcterms:W3CDTF">2018-06-09T02:17:09Z</dcterms:modified>
</cp:coreProperties>
</file>