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6"/>
  </p:notesMasterIdLst>
  <p:handoutMasterIdLst>
    <p:handoutMasterId r:id="rId37"/>
  </p:handoutMasterIdLst>
  <p:sldIdLst>
    <p:sldId id="263" r:id="rId2"/>
    <p:sldId id="268" r:id="rId3"/>
    <p:sldId id="273" r:id="rId4"/>
    <p:sldId id="304" r:id="rId5"/>
    <p:sldId id="264" r:id="rId6"/>
    <p:sldId id="265" r:id="rId7"/>
    <p:sldId id="272" r:id="rId8"/>
    <p:sldId id="284" r:id="rId9"/>
    <p:sldId id="285" r:id="rId10"/>
    <p:sldId id="287" r:id="rId11"/>
    <p:sldId id="288" r:id="rId12"/>
    <p:sldId id="320" r:id="rId13"/>
    <p:sldId id="290" r:id="rId14"/>
    <p:sldId id="293" r:id="rId15"/>
    <p:sldId id="294" r:id="rId16"/>
    <p:sldId id="296" r:id="rId17"/>
    <p:sldId id="297" r:id="rId18"/>
    <p:sldId id="315" r:id="rId19"/>
    <p:sldId id="298" r:id="rId20"/>
    <p:sldId id="316" r:id="rId21"/>
    <p:sldId id="307" r:id="rId22"/>
    <p:sldId id="317" r:id="rId23"/>
    <p:sldId id="311" r:id="rId24"/>
    <p:sldId id="318" r:id="rId25"/>
    <p:sldId id="312" r:id="rId26"/>
    <p:sldId id="305" r:id="rId27"/>
    <p:sldId id="276" r:id="rId28"/>
    <p:sldId id="275" r:id="rId29"/>
    <p:sldId id="277" r:id="rId30"/>
    <p:sldId id="278" r:id="rId31"/>
    <p:sldId id="279" r:id="rId32"/>
    <p:sldId id="280" r:id="rId33"/>
    <p:sldId id="281" r:id="rId34"/>
    <p:sldId id="31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6C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74"/>
  </p:normalViewPr>
  <p:slideViewPr>
    <p:cSldViewPr>
      <p:cViewPr varScale="1">
        <p:scale>
          <a:sx n="108" d="100"/>
          <a:sy n="108" d="100"/>
        </p:scale>
        <p:origin x="1662" y="108"/>
      </p:cViewPr>
      <p:guideLst>
        <p:guide orient="horz" pos="2160"/>
        <p:guide pos="2880"/>
      </p:guideLst>
    </p:cSldViewPr>
  </p:slideViewPr>
  <p:notesTextViewPr>
    <p:cViewPr>
      <p:scale>
        <a:sx n="3" d="2"/>
        <a:sy n="3" d="2"/>
      </p:scale>
      <p:origin x="0" y="0"/>
    </p:cViewPr>
  </p:notesTextViewPr>
  <p:notesViewPr>
    <p:cSldViewPr>
      <p:cViewPr varScale="1">
        <p:scale>
          <a:sx n="87" d="100"/>
          <a:sy n="87" d="100"/>
        </p:scale>
        <p:origin x="-37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D1AF26-10DE-4EA6-85BA-0E390FB44D65}"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s-EC"/>
        </a:p>
      </dgm:t>
    </dgm:pt>
    <dgm:pt modelId="{512F5C4E-6F36-4BA5-AC54-3339E512791E}">
      <dgm:prSet phldrT="[Texto]"/>
      <dgm:spPr/>
      <dgm:t>
        <a:bodyPr/>
        <a:lstStyle/>
        <a:p>
          <a:r>
            <a:rPr lang="es-EC" dirty="0"/>
            <a:t>Fase metodológica</a:t>
          </a:r>
        </a:p>
      </dgm:t>
    </dgm:pt>
    <dgm:pt modelId="{7B359E7F-D9FF-4655-A073-8B0AA25E8A79}" type="parTrans" cxnId="{D473CA9E-E8A1-427D-B2DC-3097F9D0BEF2}">
      <dgm:prSet/>
      <dgm:spPr/>
      <dgm:t>
        <a:bodyPr/>
        <a:lstStyle/>
        <a:p>
          <a:endParaRPr lang="es-EC"/>
        </a:p>
      </dgm:t>
    </dgm:pt>
    <dgm:pt modelId="{8D802DD4-CA3B-47A4-9D1C-D109619C4B01}" type="sibTrans" cxnId="{D473CA9E-E8A1-427D-B2DC-3097F9D0BEF2}">
      <dgm:prSet/>
      <dgm:spPr/>
      <dgm:t>
        <a:bodyPr/>
        <a:lstStyle/>
        <a:p>
          <a:endParaRPr lang="es-EC"/>
        </a:p>
      </dgm:t>
    </dgm:pt>
    <dgm:pt modelId="{6DFF410A-17FC-4C16-B575-F677FE98491E}">
      <dgm:prSet phldrT="[Texto]"/>
      <dgm:spPr/>
      <dgm:t>
        <a:bodyPr/>
        <a:lstStyle/>
        <a:p>
          <a:r>
            <a:rPr lang="es-EC" dirty="0"/>
            <a:t>Tipología de la investigación</a:t>
          </a:r>
        </a:p>
      </dgm:t>
    </dgm:pt>
    <dgm:pt modelId="{06D7D006-DEAA-4AED-9598-4AAE3068A8F0}" type="parTrans" cxnId="{EFE02E26-6EB7-4EF1-AB8F-65E8840D1CBE}">
      <dgm:prSet/>
      <dgm:spPr/>
      <dgm:t>
        <a:bodyPr/>
        <a:lstStyle/>
        <a:p>
          <a:endParaRPr lang="es-EC"/>
        </a:p>
      </dgm:t>
    </dgm:pt>
    <dgm:pt modelId="{02DC207D-D29B-49D6-98F0-7A5B4807C7B8}" type="sibTrans" cxnId="{EFE02E26-6EB7-4EF1-AB8F-65E8840D1CBE}">
      <dgm:prSet/>
      <dgm:spPr/>
      <dgm:t>
        <a:bodyPr/>
        <a:lstStyle/>
        <a:p>
          <a:endParaRPr lang="es-EC"/>
        </a:p>
      </dgm:t>
    </dgm:pt>
    <dgm:pt modelId="{EF486553-3520-42D4-A19F-7D71BFFD32DC}">
      <dgm:prSet phldrT="[Texto]"/>
      <dgm:spPr/>
      <dgm:t>
        <a:bodyPr/>
        <a:lstStyle/>
        <a:p>
          <a:r>
            <a:rPr lang="es-EC" dirty="0"/>
            <a:t>Correlacional</a:t>
          </a:r>
        </a:p>
      </dgm:t>
    </dgm:pt>
    <dgm:pt modelId="{833ECAE1-4440-40EE-AA58-EA32CBF1E3A2}" type="parTrans" cxnId="{ACB5EB34-5B02-422F-AEA9-81F802846BB6}">
      <dgm:prSet/>
      <dgm:spPr/>
      <dgm:t>
        <a:bodyPr/>
        <a:lstStyle/>
        <a:p>
          <a:endParaRPr lang="es-EC"/>
        </a:p>
      </dgm:t>
    </dgm:pt>
    <dgm:pt modelId="{1BB01F0B-2734-4182-8CBA-C2ECFAD19A74}" type="sibTrans" cxnId="{ACB5EB34-5B02-422F-AEA9-81F802846BB6}">
      <dgm:prSet/>
      <dgm:spPr/>
      <dgm:t>
        <a:bodyPr/>
        <a:lstStyle/>
        <a:p>
          <a:endParaRPr lang="es-EC"/>
        </a:p>
      </dgm:t>
    </dgm:pt>
    <dgm:pt modelId="{837FBD90-3349-4364-B09A-D9AAA286FE68}">
      <dgm:prSet phldrT="[Texto]"/>
      <dgm:spPr/>
      <dgm:t>
        <a:bodyPr/>
        <a:lstStyle/>
        <a:p>
          <a:r>
            <a:rPr lang="es-EC" dirty="0"/>
            <a:t>No experimental</a:t>
          </a:r>
        </a:p>
      </dgm:t>
    </dgm:pt>
    <dgm:pt modelId="{1D81FF1B-F3C0-40C9-A436-B936B5FB85C9}" type="parTrans" cxnId="{3A23A6CA-079C-48C4-8055-7AECA98278F4}">
      <dgm:prSet/>
      <dgm:spPr/>
      <dgm:t>
        <a:bodyPr/>
        <a:lstStyle/>
        <a:p>
          <a:endParaRPr lang="es-EC"/>
        </a:p>
      </dgm:t>
    </dgm:pt>
    <dgm:pt modelId="{E780B983-A355-47DA-9CEA-6699429B6E78}" type="sibTrans" cxnId="{3A23A6CA-079C-48C4-8055-7AECA98278F4}">
      <dgm:prSet/>
      <dgm:spPr/>
      <dgm:t>
        <a:bodyPr/>
        <a:lstStyle/>
        <a:p>
          <a:endParaRPr lang="es-EC"/>
        </a:p>
      </dgm:t>
    </dgm:pt>
    <dgm:pt modelId="{8FB98F92-F792-4F98-B17B-2D68C8B911AE}">
      <dgm:prSet phldrT="[Texto]"/>
      <dgm:spPr/>
      <dgm:t>
        <a:bodyPr/>
        <a:lstStyle/>
        <a:p>
          <a:r>
            <a:rPr lang="es-EC" dirty="0"/>
            <a:t>Enfoque de la investigación</a:t>
          </a:r>
        </a:p>
      </dgm:t>
    </dgm:pt>
    <dgm:pt modelId="{4707A0D7-AFBD-4FE7-A8A9-B9AC4BD3AE56}" type="parTrans" cxnId="{86835580-603F-4371-A2A7-35E60A889783}">
      <dgm:prSet/>
      <dgm:spPr/>
      <dgm:t>
        <a:bodyPr/>
        <a:lstStyle/>
        <a:p>
          <a:endParaRPr lang="es-EC"/>
        </a:p>
      </dgm:t>
    </dgm:pt>
    <dgm:pt modelId="{9B83DB5E-93AF-427C-A4F3-E77800D6BBD8}" type="sibTrans" cxnId="{86835580-603F-4371-A2A7-35E60A889783}">
      <dgm:prSet/>
      <dgm:spPr/>
      <dgm:t>
        <a:bodyPr/>
        <a:lstStyle/>
        <a:p>
          <a:endParaRPr lang="es-EC"/>
        </a:p>
      </dgm:t>
    </dgm:pt>
    <dgm:pt modelId="{E6E3E4F5-7D69-4A5F-AD7B-60DF5F706D10}">
      <dgm:prSet phldrT="[Texto]"/>
      <dgm:spPr/>
      <dgm:t>
        <a:bodyPr/>
        <a:lstStyle/>
        <a:p>
          <a:r>
            <a:rPr lang="es-EC" dirty="0"/>
            <a:t>Cuantitativa</a:t>
          </a:r>
        </a:p>
      </dgm:t>
    </dgm:pt>
    <dgm:pt modelId="{9A1F8A5A-D386-4FB9-B0E9-E265E612B181}" type="parTrans" cxnId="{58AD7469-4944-4A28-95D8-4F6B4CC1FA71}">
      <dgm:prSet/>
      <dgm:spPr/>
      <dgm:t>
        <a:bodyPr/>
        <a:lstStyle/>
        <a:p>
          <a:endParaRPr lang="es-EC"/>
        </a:p>
      </dgm:t>
    </dgm:pt>
    <dgm:pt modelId="{9D98B2DE-285D-4A90-94C3-222E5CB98221}" type="sibTrans" cxnId="{58AD7469-4944-4A28-95D8-4F6B4CC1FA71}">
      <dgm:prSet/>
      <dgm:spPr/>
      <dgm:t>
        <a:bodyPr/>
        <a:lstStyle/>
        <a:p>
          <a:endParaRPr lang="es-EC"/>
        </a:p>
      </dgm:t>
    </dgm:pt>
    <dgm:pt modelId="{D92B106A-59D2-4CD0-ADBE-387B1D21DF78}">
      <dgm:prSet/>
      <dgm:spPr/>
      <dgm:t>
        <a:bodyPr/>
        <a:lstStyle/>
        <a:p>
          <a:r>
            <a:rPr lang="es-EC" dirty="0"/>
            <a:t>Aplicada o empírica</a:t>
          </a:r>
        </a:p>
      </dgm:t>
    </dgm:pt>
    <dgm:pt modelId="{40A5FD28-1964-41EE-8DB7-21F8BC3E7ACF}" type="parTrans" cxnId="{E8F4A11C-F01F-409C-A796-6D44D18B2256}">
      <dgm:prSet/>
      <dgm:spPr/>
      <dgm:t>
        <a:bodyPr/>
        <a:lstStyle/>
        <a:p>
          <a:endParaRPr lang="es-ES"/>
        </a:p>
      </dgm:t>
    </dgm:pt>
    <dgm:pt modelId="{5CE0FA05-7FFA-4AE7-B0CC-883F7E984183}" type="sibTrans" cxnId="{E8F4A11C-F01F-409C-A796-6D44D18B2256}">
      <dgm:prSet/>
      <dgm:spPr/>
      <dgm:t>
        <a:bodyPr/>
        <a:lstStyle/>
        <a:p>
          <a:endParaRPr lang="es-ES"/>
        </a:p>
      </dgm:t>
    </dgm:pt>
    <dgm:pt modelId="{A17FBC57-6844-484D-8254-6311B0700A99}" type="pres">
      <dgm:prSet presAssocID="{38D1AF26-10DE-4EA6-85BA-0E390FB44D65}" presName="hierChild1" presStyleCnt="0">
        <dgm:presLayoutVars>
          <dgm:chPref val="1"/>
          <dgm:dir val="rev"/>
          <dgm:animOne val="branch"/>
          <dgm:animLvl val="lvl"/>
          <dgm:resizeHandles/>
        </dgm:presLayoutVars>
      </dgm:prSet>
      <dgm:spPr/>
    </dgm:pt>
    <dgm:pt modelId="{4A6CB412-358D-4D81-BAC2-19BDB26FD3C1}" type="pres">
      <dgm:prSet presAssocID="{512F5C4E-6F36-4BA5-AC54-3339E512791E}" presName="hierRoot1" presStyleCnt="0"/>
      <dgm:spPr/>
    </dgm:pt>
    <dgm:pt modelId="{105AC1D8-8059-48D5-8BC3-E8436BD4B8B5}" type="pres">
      <dgm:prSet presAssocID="{512F5C4E-6F36-4BA5-AC54-3339E512791E}" presName="composite" presStyleCnt="0"/>
      <dgm:spPr/>
    </dgm:pt>
    <dgm:pt modelId="{946C0D70-767F-4AA3-A498-5ED183A541B9}" type="pres">
      <dgm:prSet presAssocID="{512F5C4E-6F36-4BA5-AC54-3339E512791E}" presName="background" presStyleLbl="node0" presStyleIdx="0" presStyleCnt="1"/>
      <dgm:spPr/>
    </dgm:pt>
    <dgm:pt modelId="{CEC52922-016E-4DDE-BEBA-31B989633DD2}" type="pres">
      <dgm:prSet presAssocID="{512F5C4E-6F36-4BA5-AC54-3339E512791E}" presName="text" presStyleLbl="fgAcc0" presStyleIdx="0" presStyleCnt="1">
        <dgm:presLayoutVars>
          <dgm:chPref val="3"/>
        </dgm:presLayoutVars>
      </dgm:prSet>
      <dgm:spPr/>
    </dgm:pt>
    <dgm:pt modelId="{82584D60-7C98-44E0-B7DB-4277F2B9DE7D}" type="pres">
      <dgm:prSet presAssocID="{512F5C4E-6F36-4BA5-AC54-3339E512791E}" presName="hierChild2" presStyleCnt="0"/>
      <dgm:spPr/>
    </dgm:pt>
    <dgm:pt modelId="{06E57399-BC1F-48CC-869F-9EB70D7E459A}" type="pres">
      <dgm:prSet presAssocID="{06D7D006-DEAA-4AED-9598-4AAE3068A8F0}" presName="Name10" presStyleLbl="parChTrans1D2" presStyleIdx="0" presStyleCnt="2"/>
      <dgm:spPr/>
    </dgm:pt>
    <dgm:pt modelId="{DE5436CE-7AA4-4C59-8BE9-B4B0CD794BBD}" type="pres">
      <dgm:prSet presAssocID="{6DFF410A-17FC-4C16-B575-F677FE98491E}" presName="hierRoot2" presStyleCnt="0"/>
      <dgm:spPr/>
    </dgm:pt>
    <dgm:pt modelId="{D3F98450-22B1-46DF-A9F3-A6EAF8380C98}" type="pres">
      <dgm:prSet presAssocID="{6DFF410A-17FC-4C16-B575-F677FE98491E}" presName="composite2" presStyleCnt="0"/>
      <dgm:spPr/>
    </dgm:pt>
    <dgm:pt modelId="{A9E339BB-F571-4FBC-B233-C6EA57E3A0F1}" type="pres">
      <dgm:prSet presAssocID="{6DFF410A-17FC-4C16-B575-F677FE98491E}" presName="background2" presStyleLbl="node2" presStyleIdx="0" presStyleCnt="2"/>
      <dgm:spPr/>
    </dgm:pt>
    <dgm:pt modelId="{D4156779-2B8E-438A-AFA0-AA0B86B2568D}" type="pres">
      <dgm:prSet presAssocID="{6DFF410A-17FC-4C16-B575-F677FE98491E}" presName="text2" presStyleLbl="fgAcc2" presStyleIdx="0" presStyleCnt="2">
        <dgm:presLayoutVars>
          <dgm:chPref val="3"/>
        </dgm:presLayoutVars>
      </dgm:prSet>
      <dgm:spPr/>
    </dgm:pt>
    <dgm:pt modelId="{E4F03157-BEB3-4766-A960-D565F39FEA58}" type="pres">
      <dgm:prSet presAssocID="{6DFF410A-17FC-4C16-B575-F677FE98491E}" presName="hierChild3" presStyleCnt="0"/>
      <dgm:spPr/>
    </dgm:pt>
    <dgm:pt modelId="{C5E43A5B-9753-49FD-8C7B-C03F5AECC383}" type="pres">
      <dgm:prSet presAssocID="{833ECAE1-4440-40EE-AA58-EA32CBF1E3A2}" presName="Name17" presStyleLbl="parChTrans1D3" presStyleIdx="0" presStyleCnt="4"/>
      <dgm:spPr/>
    </dgm:pt>
    <dgm:pt modelId="{B8EC14F0-B78A-405D-BA05-A4B17D2E480B}" type="pres">
      <dgm:prSet presAssocID="{EF486553-3520-42D4-A19F-7D71BFFD32DC}" presName="hierRoot3" presStyleCnt="0"/>
      <dgm:spPr/>
    </dgm:pt>
    <dgm:pt modelId="{FC0CAC0C-94A3-42D5-AB14-1A57EAF42E8F}" type="pres">
      <dgm:prSet presAssocID="{EF486553-3520-42D4-A19F-7D71BFFD32DC}" presName="composite3" presStyleCnt="0"/>
      <dgm:spPr/>
    </dgm:pt>
    <dgm:pt modelId="{362BF284-AB1A-4878-A9DC-061358CA7ABE}" type="pres">
      <dgm:prSet presAssocID="{EF486553-3520-42D4-A19F-7D71BFFD32DC}" presName="background3" presStyleLbl="node3" presStyleIdx="0" presStyleCnt="4"/>
      <dgm:spPr/>
    </dgm:pt>
    <dgm:pt modelId="{9CB757D2-6514-46E8-92D1-6C6CE2DA93B2}" type="pres">
      <dgm:prSet presAssocID="{EF486553-3520-42D4-A19F-7D71BFFD32DC}" presName="text3" presStyleLbl="fgAcc3" presStyleIdx="0" presStyleCnt="4">
        <dgm:presLayoutVars>
          <dgm:chPref val="3"/>
        </dgm:presLayoutVars>
      </dgm:prSet>
      <dgm:spPr/>
    </dgm:pt>
    <dgm:pt modelId="{BC559D4A-8328-4ED1-9F92-525072A53E30}" type="pres">
      <dgm:prSet presAssocID="{EF486553-3520-42D4-A19F-7D71BFFD32DC}" presName="hierChild4" presStyleCnt="0"/>
      <dgm:spPr/>
    </dgm:pt>
    <dgm:pt modelId="{D5B2CFB3-49C8-42B3-A502-251C1E232E81}" type="pres">
      <dgm:prSet presAssocID="{1D81FF1B-F3C0-40C9-A436-B936B5FB85C9}" presName="Name17" presStyleLbl="parChTrans1D3" presStyleIdx="1" presStyleCnt="4"/>
      <dgm:spPr/>
    </dgm:pt>
    <dgm:pt modelId="{F1FB97C4-8E41-43DF-B38A-9E79FBBDED82}" type="pres">
      <dgm:prSet presAssocID="{837FBD90-3349-4364-B09A-D9AAA286FE68}" presName="hierRoot3" presStyleCnt="0"/>
      <dgm:spPr/>
    </dgm:pt>
    <dgm:pt modelId="{734927FE-5F82-4DDA-89CC-B2DB4FF9166D}" type="pres">
      <dgm:prSet presAssocID="{837FBD90-3349-4364-B09A-D9AAA286FE68}" presName="composite3" presStyleCnt="0"/>
      <dgm:spPr/>
    </dgm:pt>
    <dgm:pt modelId="{1AC6F3D9-1431-4C9F-988D-85FF4A1C9E33}" type="pres">
      <dgm:prSet presAssocID="{837FBD90-3349-4364-B09A-D9AAA286FE68}" presName="background3" presStyleLbl="node3" presStyleIdx="1" presStyleCnt="4"/>
      <dgm:spPr/>
    </dgm:pt>
    <dgm:pt modelId="{43BD147C-7C50-43FD-ADA4-8A1928811404}" type="pres">
      <dgm:prSet presAssocID="{837FBD90-3349-4364-B09A-D9AAA286FE68}" presName="text3" presStyleLbl="fgAcc3" presStyleIdx="1" presStyleCnt="4">
        <dgm:presLayoutVars>
          <dgm:chPref val="3"/>
        </dgm:presLayoutVars>
      </dgm:prSet>
      <dgm:spPr/>
    </dgm:pt>
    <dgm:pt modelId="{142DE3D5-9C93-44FB-ADBA-5CF8764A5CE8}" type="pres">
      <dgm:prSet presAssocID="{837FBD90-3349-4364-B09A-D9AAA286FE68}" presName="hierChild4" presStyleCnt="0"/>
      <dgm:spPr/>
    </dgm:pt>
    <dgm:pt modelId="{EB941943-987A-4FB7-B1FD-D709E111AB93}" type="pres">
      <dgm:prSet presAssocID="{40A5FD28-1964-41EE-8DB7-21F8BC3E7ACF}" presName="Name17" presStyleLbl="parChTrans1D3" presStyleIdx="2" presStyleCnt="4"/>
      <dgm:spPr/>
    </dgm:pt>
    <dgm:pt modelId="{03B50318-E830-4262-B177-CE8C41BE92BE}" type="pres">
      <dgm:prSet presAssocID="{D92B106A-59D2-4CD0-ADBE-387B1D21DF78}" presName="hierRoot3" presStyleCnt="0"/>
      <dgm:spPr/>
    </dgm:pt>
    <dgm:pt modelId="{92335A1E-3FBA-4A7B-9FAA-CF28DADD9548}" type="pres">
      <dgm:prSet presAssocID="{D92B106A-59D2-4CD0-ADBE-387B1D21DF78}" presName="composite3" presStyleCnt="0"/>
      <dgm:spPr/>
    </dgm:pt>
    <dgm:pt modelId="{E7C7E478-F7E2-4D57-A366-E2E1D6A09B9D}" type="pres">
      <dgm:prSet presAssocID="{D92B106A-59D2-4CD0-ADBE-387B1D21DF78}" presName="background3" presStyleLbl="node3" presStyleIdx="2" presStyleCnt="4"/>
      <dgm:spPr/>
    </dgm:pt>
    <dgm:pt modelId="{69017925-5052-4A5F-9DB7-478689912F35}" type="pres">
      <dgm:prSet presAssocID="{D92B106A-59D2-4CD0-ADBE-387B1D21DF78}" presName="text3" presStyleLbl="fgAcc3" presStyleIdx="2" presStyleCnt="4">
        <dgm:presLayoutVars>
          <dgm:chPref val="3"/>
        </dgm:presLayoutVars>
      </dgm:prSet>
      <dgm:spPr/>
    </dgm:pt>
    <dgm:pt modelId="{CE799D2E-6C38-48BF-9E42-FD1C0ACE29AE}" type="pres">
      <dgm:prSet presAssocID="{D92B106A-59D2-4CD0-ADBE-387B1D21DF78}" presName="hierChild4" presStyleCnt="0"/>
      <dgm:spPr/>
    </dgm:pt>
    <dgm:pt modelId="{EB0C49EB-9A2E-4170-B84D-3ECB10189FB6}" type="pres">
      <dgm:prSet presAssocID="{4707A0D7-AFBD-4FE7-A8A9-B9AC4BD3AE56}" presName="Name10" presStyleLbl="parChTrans1D2" presStyleIdx="1" presStyleCnt="2"/>
      <dgm:spPr/>
    </dgm:pt>
    <dgm:pt modelId="{8E61E7E0-3591-438A-B485-20A450C70C1D}" type="pres">
      <dgm:prSet presAssocID="{8FB98F92-F792-4F98-B17B-2D68C8B911AE}" presName="hierRoot2" presStyleCnt="0"/>
      <dgm:spPr/>
    </dgm:pt>
    <dgm:pt modelId="{5D47196B-6921-4B02-AFC8-DADEEA45A12B}" type="pres">
      <dgm:prSet presAssocID="{8FB98F92-F792-4F98-B17B-2D68C8B911AE}" presName="composite2" presStyleCnt="0"/>
      <dgm:spPr/>
    </dgm:pt>
    <dgm:pt modelId="{57A916F6-9728-4DA7-AFE6-31C925A4095F}" type="pres">
      <dgm:prSet presAssocID="{8FB98F92-F792-4F98-B17B-2D68C8B911AE}" presName="background2" presStyleLbl="node2" presStyleIdx="1" presStyleCnt="2"/>
      <dgm:spPr/>
    </dgm:pt>
    <dgm:pt modelId="{4BB4A61D-3FAD-4E25-A59B-B1C8C754B596}" type="pres">
      <dgm:prSet presAssocID="{8FB98F92-F792-4F98-B17B-2D68C8B911AE}" presName="text2" presStyleLbl="fgAcc2" presStyleIdx="1" presStyleCnt="2">
        <dgm:presLayoutVars>
          <dgm:chPref val="3"/>
        </dgm:presLayoutVars>
      </dgm:prSet>
      <dgm:spPr/>
    </dgm:pt>
    <dgm:pt modelId="{E4E073D0-D5B8-44AC-8931-B42E5EF27EE6}" type="pres">
      <dgm:prSet presAssocID="{8FB98F92-F792-4F98-B17B-2D68C8B911AE}" presName="hierChild3" presStyleCnt="0"/>
      <dgm:spPr/>
    </dgm:pt>
    <dgm:pt modelId="{4F472E8C-62CA-4C08-8C76-D658A0AEE469}" type="pres">
      <dgm:prSet presAssocID="{9A1F8A5A-D386-4FB9-B0E9-E265E612B181}" presName="Name17" presStyleLbl="parChTrans1D3" presStyleIdx="3" presStyleCnt="4"/>
      <dgm:spPr/>
    </dgm:pt>
    <dgm:pt modelId="{1ECC1CA4-A3A7-4DD0-B8F8-F5414A265A87}" type="pres">
      <dgm:prSet presAssocID="{E6E3E4F5-7D69-4A5F-AD7B-60DF5F706D10}" presName="hierRoot3" presStyleCnt="0"/>
      <dgm:spPr/>
    </dgm:pt>
    <dgm:pt modelId="{6E8385A6-0EF8-4AF0-8F93-B9ED38D8777B}" type="pres">
      <dgm:prSet presAssocID="{E6E3E4F5-7D69-4A5F-AD7B-60DF5F706D10}" presName="composite3" presStyleCnt="0"/>
      <dgm:spPr/>
    </dgm:pt>
    <dgm:pt modelId="{FC1976DE-DD02-4E8F-8696-049A5CD08F2E}" type="pres">
      <dgm:prSet presAssocID="{E6E3E4F5-7D69-4A5F-AD7B-60DF5F706D10}" presName="background3" presStyleLbl="node3" presStyleIdx="3" presStyleCnt="4"/>
      <dgm:spPr/>
    </dgm:pt>
    <dgm:pt modelId="{0C728998-D394-484F-A525-5C79225112A6}" type="pres">
      <dgm:prSet presAssocID="{E6E3E4F5-7D69-4A5F-AD7B-60DF5F706D10}" presName="text3" presStyleLbl="fgAcc3" presStyleIdx="3" presStyleCnt="4">
        <dgm:presLayoutVars>
          <dgm:chPref val="3"/>
        </dgm:presLayoutVars>
      </dgm:prSet>
      <dgm:spPr/>
    </dgm:pt>
    <dgm:pt modelId="{61EEF453-49A8-40B1-94E8-B5787E1098FD}" type="pres">
      <dgm:prSet presAssocID="{E6E3E4F5-7D69-4A5F-AD7B-60DF5F706D10}" presName="hierChild4" presStyleCnt="0"/>
      <dgm:spPr/>
    </dgm:pt>
  </dgm:ptLst>
  <dgm:cxnLst>
    <dgm:cxn modelId="{11437411-A22A-4A83-B713-092782F3F82B}" type="presOf" srcId="{06D7D006-DEAA-4AED-9598-4AAE3068A8F0}" destId="{06E57399-BC1F-48CC-869F-9EB70D7E459A}" srcOrd="0" destOrd="0" presId="urn:microsoft.com/office/officeart/2005/8/layout/hierarchy1"/>
    <dgm:cxn modelId="{E8F4A11C-F01F-409C-A796-6D44D18B2256}" srcId="{6DFF410A-17FC-4C16-B575-F677FE98491E}" destId="{D92B106A-59D2-4CD0-ADBE-387B1D21DF78}" srcOrd="2" destOrd="0" parTransId="{40A5FD28-1964-41EE-8DB7-21F8BC3E7ACF}" sibTransId="{5CE0FA05-7FFA-4AE7-B0CC-883F7E984183}"/>
    <dgm:cxn modelId="{EFE02E26-6EB7-4EF1-AB8F-65E8840D1CBE}" srcId="{512F5C4E-6F36-4BA5-AC54-3339E512791E}" destId="{6DFF410A-17FC-4C16-B575-F677FE98491E}" srcOrd="0" destOrd="0" parTransId="{06D7D006-DEAA-4AED-9598-4AAE3068A8F0}" sibTransId="{02DC207D-D29B-49D6-98F0-7A5B4807C7B8}"/>
    <dgm:cxn modelId="{11D5E82C-A123-4E64-A934-3075D81591EA}" type="presOf" srcId="{EF486553-3520-42D4-A19F-7D71BFFD32DC}" destId="{9CB757D2-6514-46E8-92D1-6C6CE2DA93B2}" srcOrd="0" destOrd="0" presId="urn:microsoft.com/office/officeart/2005/8/layout/hierarchy1"/>
    <dgm:cxn modelId="{ACB5EB34-5B02-422F-AEA9-81F802846BB6}" srcId="{6DFF410A-17FC-4C16-B575-F677FE98491E}" destId="{EF486553-3520-42D4-A19F-7D71BFFD32DC}" srcOrd="0" destOrd="0" parTransId="{833ECAE1-4440-40EE-AA58-EA32CBF1E3A2}" sibTransId="{1BB01F0B-2734-4182-8CBA-C2ECFAD19A74}"/>
    <dgm:cxn modelId="{4DFDFE41-16CC-4626-833A-2606AAF00760}" type="presOf" srcId="{1D81FF1B-F3C0-40C9-A436-B936B5FB85C9}" destId="{D5B2CFB3-49C8-42B3-A502-251C1E232E81}" srcOrd="0" destOrd="0" presId="urn:microsoft.com/office/officeart/2005/8/layout/hierarchy1"/>
    <dgm:cxn modelId="{81913643-519D-4F20-8B3A-FF0FFC7DB73B}" type="presOf" srcId="{6DFF410A-17FC-4C16-B575-F677FE98491E}" destId="{D4156779-2B8E-438A-AFA0-AA0B86B2568D}" srcOrd="0" destOrd="0" presId="urn:microsoft.com/office/officeart/2005/8/layout/hierarchy1"/>
    <dgm:cxn modelId="{58AD7469-4944-4A28-95D8-4F6B4CC1FA71}" srcId="{8FB98F92-F792-4F98-B17B-2D68C8B911AE}" destId="{E6E3E4F5-7D69-4A5F-AD7B-60DF5F706D10}" srcOrd="0" destOrd="0" parTransId="{9A1F8A5A-D386-4FB9-B0E9-E265E612B181}" sibTransId="{9D98B2DE-285D-4A90-94C3-222E5CB98221}"/>
    <dgm:cxn modelId="{231B534F-89ED-4757-B8FB-80A377AB27F1}" type="presOf" srcId="{833ECAE1-4440-40EE-AA58-EA32CBF1E3A2}" destId="{C5E43A5B-9753-49FD-8C7B-C03F5AECC383}" srcOrd="0" destOrd="0" presId="urn:microsoft.com/office/officeart/2005/8/layout/hierarchy1"/>
    <dgm:cxn modelId="{86835580-603F-4371-A2A7-35E60A889783}" srcId="{512F5C4E-6F36-4BA5-AC54-3339E512791E}" destId="{8FB98F92-F792-4F98-B17B-2D68C8B911AE}" srcOrd="1" destOrd="0" parTransId="{4707A0D7-AFBD-4FE7-A8A9-B9AC4BD3AE56}" sibTransId="{9B83DB5E-93AF-427C-A4F3-E77800D6BBD8}"/>
    <dgm:cxn modelId="{8DBAA984-600A-467F-8972-86911E40F85E}" type="presOf" srcId="{512F5C4E-6F36-4BA5-AC54-3339E512791E}" destId="{CEC52922-016E-4DDE-BEBA-31B989633DD2}" srcOrd="0" destOrd="0" presId="urn:microsoft.com/office/officeart/2005/8/layout/hierarchy1"/>
    <dgm:cxn modelId="{AB1F698D-2114-45A4-9B90-0C59E1637483}" type="presOf" srcId="{38D1AF26-10DE-4EA6-85BA-0E390FB44D65}" destId="{A17FBC57-6844-484D-8254-6311B0700A99}" srcOrd="0" destOrd="0" presId="urn:microsoft.com/office/officeart/2005/8/layout/hierarchy1"/>
    <dgm:cxn modelId="{7C45788E-8B09-4F58-9DA1-1D04DDFBA20B}" type="presOf" srcId="{E6E3E4F5-7D69-4A5F-AD7B-60DF5F706D10}" destId="{0C728998-D394-484F-A525-5C79225112A6}" srcOrd="0" destOrd="0" presId="urn:microsoft.com/office/officeart/2005/8/layout/hierarchy1"/>
    <dgm:cxn modelId="{B0C7BD90-DC77-4025-AC00-839C2EF4302C}" type="presOf" srcId="{9A1F8A5A-D386-4FB9-B0E9-E265E612B181}" destId="{4F472E8C-62CA-4C08-8C76-D658A0AEE469}" srcOrd="0" destOrd="0" presId="urn:microsoft.com/office/officeart/2005/8/layout/hierarchy1"/>
    <dgm:cxn modelId="{D473CA9E-E8A1-427D-B2DC-3097F9D0BEF2}" srcId="{38D1AF26-10DE-4EA6-85BA-0E390FB44D65}" destId="{512F5C4E-6F36-4BA5-AC54-3339E512791E}" srcOrd="0" destOrd="0" parTransId="{7B359E7F-D9FF-4655-A073-8B0AA25E8A79}" sibTransId="{8D802DD4-CA3B-47A4-9D1C-D109619C4B01}"/>
    <dgm:cxn modelId="{3A23A6CA-079C-48C4-8055-7AECA98278F4}" srcId="{6DFF410A-17FC-4C16-B575-F677FE98491E}" destId="{837FBD90-3349-4364-B09A-D9AAA286FE68}" srcOrd="1" destOrd="0" parTransId="{1D81FF1B-F3C0-40C9-A436-B936B5FB85C9}" sibTransId="{E780B983-A355-47DA-9CEA-6699429B6E78}"/>
    <dgm:cxn modelId="{79D543D9-0DC2-4310-9A4B-31E462F38900}" type="presOf" srcId="{D92B106A-59D2-4CD0-ADBE-387B1D21DF78}" destId="{69017925-5052-4A5F-9DB7-478689912F35}" srcOrd="0" destOrd="0" presId="urn:microsoft.com/office/officeart/2005/8/layout/hierarchy1"/>
    <dgm:cxn modelId="{F5505BE0-317A-4B01-B84C-47D87DE9AFB0}" type="presOf" srcId="{4707A0D7-AFBD-4FE7-A8A9-B9AC4BD3AE56}" destId="{EB0C49EB-9A2E-4170-B84D-3ECB10189FB6}" srcOrd="0" destOrd="0" presId="urn:microsoft.com/office/officeart/2005/8/layout/hierarchy1"/>
    <dgm:cxn modelId="{B27895E3-0566-4C34-86E6-26919F33300D}" type="presOf" srcId="{837FBD90-3349-4364-B09A-D9AAA286FE68}" destId="{43BD147C-7C50-43FD-ADA4-8A1928811404}" srcOrd="0" destOrd="0" presId="urn:microsoft.com/office/officeart/2005/8/layout/hierarchy1"/>
    <dgm:cxn modelId="{D7FBA0E3-5466-43AE-946E-C993BD55A880}" type="presOf" srcId="{40A5FD28-1964-41EE-8DB7-21F8BC3E7ACF}" destId="{EB941943-987A-4FB7-B1FD-D709E111AB93}" srcOrd="0" destOrd="0" presId="urn:microsoft.com/office/officeart/2005/8/layout/hierarchy1"/>
    <dgm:cxn modelId="{796671F6-B554-45AB-8762-EBA3116A1DA2}" type="presOf" srcId="{8FB98F92-F792-4F98-B17B-2D68C8B911AE}" destId="{4BB4A61D-3FAD-4E25-A59B-B1C8C754B596}" srcOrd="0" destOrd="0" presId="urn:microsoft.com/office/officeart/2005/8/layout/hierarchy1"/>
    <dgm:cxn modelId="{0F09E306-5912-46D4-BD1F-D7D66E725B72}" type="presParOf" srcId="{A17FBC57-6844-484D-8254-6311B0700A99}" destId="{4A6CB412-358D-4D81-BAC2-19BDB26FD3C1}" srcOrd="0" destOrd="0" presId="urn:microsoft.com/office/officeart/2005/8/layout/hierarchy1"/>
    <dgm:cxn modelId="{CB40ED29-79FE-47A9-ABA5-527E7FCFFA4B}" type="presParOf" srcId="{4A6CB412-358D-4D81-BAC2-19BDB26FD3C1}" destId="{105AC1D8-8059-48D5-8BC3-E8436BD4B8B5}" srcOrd="0" destOrd="0" presId="urn:microsoft.com/office/officeart/2005/8/layout/hierarchy1"/>
    <dgm:cxn modelId="{E7B882E4-E789-4ACF-8F88-19082BEB1F01}" type="presParOf" srcId="{105AC1D8-8059-48D5-8BC3-E8436BD4B8B5}" destId="{946C0D70-767F-4AA3-A498-5ED183A541B9}" srcOrd="0" destOrd="0" presId="urn:microsoft.com/office/officeart/2005/8/layout/hierarchy1"/>
    <dgm:cxn modelId="{559B921E-8563-49E8-B265-6B40D79BBF29}" type="presParOf" srcId="{105AC1D8-8059-48D5-8BC3-E8436BD4B8B5}" destId="{CEC52922-016E-4DDE-BEBA-31B989633DD2}" srcOrd="1" destOrd="0" presId="urn:microsoft.com/office/officeart/2005/8/layout/hierarchy1"/>
    <dgm:cxn modelId="{BC60C006-C817-4658-B2E4-256A51143FE3}" type="presParOf" srcId="{4A6CB412-358D-4D81-BAC2-19BDB26FD3C1}" destId="{82584D60-7C98-44E0-B7DB-4277F2B9DE7D}" srcOrd="1" destOrd="0" presId="urn:microsoft.com/office/officeart/2005/8/layout/hierarchy1"/>
    <dgm:cxn modelId="{C9B61FA0-B139-4777-855B-64BF7E09C3BE}" type="presParOf" srcId="{82584D60-7C98-44E0-B7DB-4277F2B9DE7D}" destId="{06E57399-BC1F-48CC-869F-9EB70D7E459A}" srcOrd="0" destOrd="0" presId="urn:microsoft.com/office/officeart/2005/8/layout/hierarchy1"/>
    <dgm:cxn modelId="{B5F08B84-2451-4B35-B008-CF1828896FFB}" type="presParOf" srcId="{82584D60-7C98-44E0-B7DB-4277F2B9DE7D}" destId="{DE5436CE-7AA4-4C59-8BE9-B4B0CD794BBD}" srcOrd="1" destOrd="0" presId="urn:microsoft.com/office/officeart/2005/8/layout/hierarchy1"/>
    <dgm:cxn modelId="{C5207AAC-7803-4E31-841A-4A0C6A5B6D0A}" type="presParOf" srcId="{DE5436CE-7AA4-4C59-8BE9-B4B0CD794BBD}" destId="{D3F98450-22B1-46DF-A9F3-A6EAF8380C98}" srcOrd="0" destOrd="0" presId="urn:microsoft.com/office/officeart/2005/8/layout/hierarchy1"/>
    <dgm:cxn modelId="{62FE5755-8307-40C8-85AD-6FF7614F37B8}" type="presParOf" srcId="{D3F98450-22B1-46DF-A9F3-A6EAF8380C98}" destId="{A9E339BB-F571-4FBC-B233-C6EA57E3A0F1}" srcOrd="0" destOrd="0" presId="urn:microsoft.com/office/officeart/2005/8/layout/hierarchy1"/>
    <dgm:cxn modelId="{BB21E430-A957-4996-B176-94E797307E16}" type="presParOf" srcId="{D3F98450-22B1-46DF-A9F3-A6EAF8380C98}" destId="{D4156779-2B8E-438A-AFA0-AA0B86B2568D}" srcOrd="1" destOrd="0" presId="urn:microsoft.com/office/officeart/2005/8/layout/hierarchy1"/>
    <dgm:cxn modelId="{AC828E0D-6914-49CD-A6C2-DFA6863B84C6}" type="presParOf" srcId="{DE5436CE-7AA4-4C59-8BE9-B4B0CD794BBD}" destId="{E4F03157-BEB3-4766-A960-D565F39FEA58}" srcOrd="1" destOrd="0" presId="urn:microsoft.com/office/officeart/2005/8/layout/hierarchy1"/>
    <dgm:cxn modelId="{7FF87B22-ED2A-45DB-A4B3-5C93E44E9709}" type="presParOf" srcId="{E4F03157-BEB3-4766-A960-D565F39FEA58}" destId="{C5E43A5B-9753-49FD-8C7B-C03F5AECC383}" srcOrd="0" destOrd="0" presId="urn:microsoft.com/office/officeart/2005/8/layout/hierarchy1"/>
    <dgm:cxn modelId="{34DF336A-1B13-4817-8F37-1A037761E075}" type="presParOf" srcId="{E4F03157-BEB3-4766-A960-D565F39FEA58}" destId="{B8EC14F0-B78A-405D-BA05-A4B17D2E480B}" srcOrd="1" destOrd="0" presId="urn:microsoft.com/office/officeart/2005/8/layout/hierarchy1"/>
    <dgm:cxn modelId="{A22EE19C-D630-493F-BC36-277F38FAC286}" type="presParOf" srcId="{B8EC14F0-B78A-405D-BA05-A4B17D2E480B}" destId="{FC0CAC0C-94A3-42D5-AB14-1A57EAF42E8F}" srcOrd="0" destOrd="0" presId="urn:microsoft.com/office/officeart/2005/8/layout/hierarchy1"/>
    <dgm:cxn modelId="{911846DF-3331-4874-8DD9-A6AF7A996F4A}" type="presParOf" srcId="{FC0CAC0C-94A3-42D5-AB14-1A57EAF42E8F}" destId="{362BF284-AB1A-4878-A9DC-061358CA7ABE}" srcOrd="0" destOrd="0" presId="urn:microsoft.com/office/officeart/2005/8/layout/hierarchy1"/>
    <dgm:cxn modelId="{89A22AC2-926E-4284-B95B-2D24CA81934F}" type="presParOf" srcId="{FC0CAC0C-94A3-42D5-AB14-1A57EAF42E8F}" destId="{9CB757D2-6514-46E8-92D1-6C6CE2DA93B2}" srcOrd="1" destOrd="0" presId="urn:microsoft.com/office/officeart/2005/8/layout/hierarchy1"/>
    <dgm:cxn modelId="{99AEFDD2-EDC3-4CE1-8062-B8DCCA76FC33}" type="presParOf" srcId="{B8EC14F0-B78A-405D-BA05-A4B17D2E480B}" destId="{BC559D4A-8328-4ED1-9F92-525072A53E30}" srcOrd="1" destOrd="0" presId="urn:microsoft.com/office/officeart/2005/8/layout/hierarchy1"/>
    <dgm:cxn modelId="{BFE65992-409B-4903-8AD6-BA83E788C8E9}" type="presParOf" srcId="{E4F03157-BEB3-4766-A960-D565F39FEA58}" destId="{D5B2CFB3-49C8-42B3-A502-251C1E232E81}" srcOrd="2" destOrd="0" presId="urn:microsoft.com/office/officeart/2005/8/layout/hierarchy1"/>
    <dgm:cxn modelId="{B5C7B5EE-0399-447E-953E-0908962444CA}" type="presParOf" srcId="{E4F03157-BEB3-4766-A960-D565F39FEA58}" destId="{F1FB97C4-8E41-43DF-B38A-9E79FBBDED82}" srcOrd="3" destOrd="0" presId="urn:microsoft.com/office/officeart/2005/8/layout/hierarchy1"/>
    <dgm:cxn modelId="{6E175F66-C0FC-48F9-8544-E3F57BD3970F}" type="presParOf" srcId="{F1FB97C4-8E41-43DF-B38A-9E79FBBDED82}" destId="{734927FE-5F82-4DDA-89CC-B2DB4FF9166D}" srcOrd="0" destOrd="0" presId="urn:microsoft.com/office/officeart/2005/8/layout/hierarchy1"/>
    <dgm:cxn modelId="{307C7653-53A8-4E81-B20B-8C31BFD70926}" type="presParOf" srcId="{734927FE-5F82-4DDA-89CC-B2DB4FF9166D}" destId="{1AC6F3D9-1431-4C9F-988D-85FF4A1C9E33}" srcOrd="0" destOrd="0" presId="urn:microsoft.com/office/officeart/2005/8/layout/hierarchy1"/>
    <dgm:cxn modelId="{B1ED2FAF-DFD8-4324-A5D6-4A0E018AD556}" type="presParOf" srcId="{734927FE-5F82-4DDA-89CC-B2DB4FF9166D}" destId="{43BD147C-7C50-43FD-ADA4-8A1928811404}" srcOrd="1" destOrd="0" presId="urn:microsoft.com/office/officeart/2005/8/layout/hierarchy1"/>
    <dgm:cxn modelId="{92A4D043-1F73-4F18-BD3E-98E28D71BA98}" type="presParOf" srcId="{F1FB97C4-8E41-43DF-B38A-9E79FBBDED82}" destId="{142DE3D5-9C93-44FB-ADBA-5CF8764A5CE8}" srcOrd="1" destOrd="0" presId="urn:microsoft.com/office/officeart/2005/8/layout/hierarchy1"/>
    <dgm:cxn modelId="{D1A8642B-21CA-4E8D-821D-47EF537C53C3}" type="presParOf" srcId="{E4F03157-BEB3-4766-A960-D565F39FEA58}" destId="{EB941943-987A-4FB7-B1FD-D709E111AB93}" srcOrd="4" destOrd="0" presId="urn:microsoft.com/office/officeart/2005/8/layout/hierarchy1"/>
    <dgm:cxn modelId="{F88868E6-593D-4594-9E88-8FEFB795C9CE}" type="presParOf" srcId="{E4F03157-BEB3-4766-A960-D565F39FEA58}" destId="{03B50318-E830-4262-B177-CE8C41BE92BE}" srcOrd="5" destOrd="0" presId="urn:microsoft.com/office/officeart/2005/8/layout/hierarchy1"/>
    <dgm:cxn modelId="{8E9CABA4-4156-439F-A3B7-D925293C8FF1}" type="presParOf" srcId="{03B50318-E830-4262-B177-CE8C41BE92BE}" destId="{92335A1E-3FBA-4A7B-9FAA-CF28DADD9548}" srcOrd="0" destOrd="0" presId="urn:microsoft.com/office/officeart/2005/8/layout/hierarchy1"/>
    <dgm:cxn modelId="{7259744A-6C68-4AE3-A9ED-DFA8C9BF4966}" type="presParOf" srcId="{92335A1E-3FBA-4A7B-9FAA-CF28DADD9548}" destId="{E7C7E478-F7E2-4D57-A366-E2E1D6A09B9D}" srcOrd="0" destOrd="0" presId="urn:microsoft.com/office/officeart/2005/8/layout/hierarchy1"/>
    <dgm:cxn modelId="{A48AFB40-BCBD-4ABB-BD7A-C81BB9FF090D}" type="presParOf" srcId="{92335A1E-3FBA-4A7B-9FAA-CF28DADD9548}" destId="{69017925-5052-4A5F-9DB7-478689912F35}" srcOrd="1" destOrd="0" presId="urn:microsoft.com/office/officeart/2005/8/layout/hierarchy1"/>
    <dgm:cxn modelId="{B52C62D8-A1D5-406E-90AA-66481ABFD436}" type="presParOf" srcId="{03B50318-E830-4262-B177-CE8C41BE92BE}" destId="{CE799D2E-6C38-48BF-9E42-FD1C0ACE29AE}" srcOrd="1" destOrd="0" presId="urn:microsoft.com/office/officeart/2005/8/layout/hierarchy1"/>
    <dgm:cxn modelId="{7354AC18-A450-4D45-A681-DB8DBC2EBDC8}" type="presParOf" srcId="{82584D60-7C98-44E0-B7DB-4277F2B9DE7D}" destId="{EB0C49EB-9A2E-4170-B84D-3ECB10189FB6}" srcOrd="2" destOrd="0" presId="urn:microsoft.com/office/officeart/2005/8/layout/hierarchy1"/>
    <dgm:cxn modelId="{02B456DE-A425-4225-BA38-D91371ED3397}" type="presParOf" srcId="{82584D60-7C98-44E0-B7DB-4277F2B9DE7D}" destId="{8E61E7E0-3591-438A-B485-20A450C70C1D}" srcOrd="3" destOrd="0" presId="urn:microsoft.com/office/officeart/2005/8/layout/hierarchy1"/>
    <dgm:cxn modelId="{98D875D9-3A36-470B-9C3F-2E59CA475600}" type="presParOf" srcId="{8E61E7E0-3591-438A-B485-20A450C70C1D}" destId="{5D47196B-6921-4B02-AFC8-DADEEA45A12B}" srcOrd="0" destOrd="0" presId="urn:microsoft.com/office/officeart/2005/8/layout/hierarchy1"/>
    <dgm:cxn modelId="{3832D946-CC33-470E-A1BA-3726EC6BB7BA}" type="presParOf" srcId="{5D47196B-6921-4B02-AFC8-DADEEA45A12B}" destId="{57A916F6-9728-4DA7-AFE6-31C925A4095F}" srcOrd="0" destOrd="0" presId="urn:microsoft.com/office/officeart/2005/8/layout/hierarchy1"/>
    <dgm:cxn modelId="{D17EBEDA-627E-4948-8951-4FAA2BF8C149}" type="presParOf" srcId="{5D47196B-6921-4B02-AFC8-DADEEA45A12B}" destId="{4BB4A61D-3FAD-4E25-A59B-B1C8C754B596}" srcOrd="1" destOrd="0" presId="urn:microsoft.com/office/officeart/2005/8/layout/hierarchy1"/>
    <dgm:cxn modelId="{70DC0512-01FE-403D-AF71-7CCA5E4118B9}" type="presParOf" srcId="{8E61E7E0-3591-438A-B485-20A450C70C1D}" destId="{E4E073D0-D5B8-44AC-8931-B42E5EF27EE6}" srcOrd="1" destOrd="0" presId="urn:microsoft.com/office/officeart/2005/8/layout/hierarchy1"/>
    <dgm:cxn modelId="{178A441A-ABF0-4F8C-B111-CA5E40F807DF}" type="presParOf" srcId="{E4E073D0-D5B8-44AC-8931-B42E5EF27EE6}" destId="{4F472E8C-62CA-4C08-8C76-D658A0AEE469}" srcOrd="0" destOrd="0" presId="urn:microsoft.com/office/officeart/2005/8/layout/hierarchy1"/>
    <dgm:cxn modelId="{9B821C43-91A7-4EBF-95D2-FF447FA6755A}" type="presParOf" srcId="{E4E073D0-D5B8-44AC-8931-B42E5EF27EE6}" destId="{1ECC1CA4-A3A7-4DD0-B8F8-F5414A265A87}" srcOrd="1" destOrd="0" presId="urn:microsoft.com/office/officeart/2005/8/layout/hierarchy1"/>
    <dgm:cxn modelId="{79BBFEE2-CA3A-457C-993D-3D058AB344F9}" type="presParOf" srcId="{1ECC1CA4-A3A7-4DD0-B8F8-F5414A265A87}" destId="{6E8385A6-0EF8-4AF0-8F93-B9ED38D8777B}" srcOrd="0" destOrd="0" presId="urn:microsoft.com/office/officeart/2005/8/layout/hierarchy1"/>
    <dgm:cxn modelId="{18D25AA3-DD8B-41EF-BFE0-24BEEF1047CE}" type="presParOf" srcId="{6E8385A6-0EF8-4AF0-8F93-B9ED38D8777B}" destId="{FC1976DE-DD02-4E8F-8696-049A5CD08F2E}" srcOrd="0" destOrd="0" presId="urn:microsoft.com/office/officeart/2005/8/layout/hierarchy1"/>
    <dgm:cxn modelId="{50230C10-53F7-4739-BCF9-1A15AF7E20A2}" type="presParOf" srcId="{6E8385A6-0EF8-4AF0-8F93-B9ED38D8777B}" destId="{0C728998-D394-484F-A525-5C79225112A6}" srcOrd="1" destOrd="0" presId="urn:microsoft.com/office/officeart/2005/8/layout/hierarchy1"/>
    <dgm:cxn modelId="{7CFC4B76-DB0A-4F0F-A9F1-E7AECE11C0CA}" type="presParOf" srcId="{1ECC1CA4-A3A7-4DD0-B8F8-F5414A265A87}" destId="{61EEF453-49A8-40B1-94E8-B5787E1098F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09C6B-8076-A04C-A631-1B74ADDB062C}" type="doc">
      <dgm:prSet loTypeId="urn:microsoft.com/office/officeart/2009/3/layout/HorizontalOrganizationChart" loCatId="" qsTypeId="urn:microsoft.com/office/officeart/2005/8/quickstyle/3d1" qsCatId="3D" csTypeId="urn:microsoft.com/office/officeart/2005/8/colors/colorful2" csCatId="colorful" phldr="1"/>
      <dgm:spPr/>
      <dgm:t>
        <a:bodyPr/>
        <a:lstStyle/>
        <a:p>
          <a:endParaRPr lang="es-ES_tradnl"/>
        </a:p>
      </dgm:t>
    </dgm:pt>
    <dgm:pt modelId="{EAA4F9A1-8459-904F-97BA-D078BD72304D}">
      <dgm:prSet phldrT="[Texto]"/>
      <dgm:spPr/>
      <dgm:t>
        <a:bodyPr/>
        <a:lstStyle/>
        <a:p>
          <a:r>
            <a:rPr lang="es-ES_tradnl" dirty="0"/>
            <a:t>Tipo de muestreo</a:t>
          </a:r>
        </a:p>
      </dgm:t>
    </dgm:pt>
    <dgm:pt modelId="{42FFB621-5F8F-5B45-80B1-FEA0F6F12B49}" type="parTrans" cxnId="{5FFD7BB8-E7BF-564F-B919-C7D6766B2AA4}">
      <dgm:prSet/>
      <dgm:spPr/>
      <dgm:t>
        <a:bodyPr/>
        <a:lstStyle/>
        <a:p>
          <a:endParaRPr lang="es-ES_tradnl"/>
        </a:p>
      </dgm:t>
    </dgm:pt>
    <dgm:pt modelId="{C2BB7DB1-81FA-7C43-A82A-61B5A6517C91}" type="sibTrans" cxnId="{5FFD7BB8-E7BF-564F-B919-C7D6766B2AA4}">
      <dgm:prSet/>
      <dgm:spPr/>
      <dgm:t>
        <a:bodyPr/>
        <a:lstStyle/>
        <a:p>
          <a:endParaRPr lang="es-ES_tradnl"/>
        </a:p>
      </dgm:t>
    </dgm:pt>
    <dgm:pt modelId="{D7A11E0E-EFC8-D54C-9C38-8577AE2FEC41}">
      <dgm:prSet phldrT="[Texto]"/>
      <dgm:spPr/>
      <dgm:t>
        <a:bodyPr/>
        <a:lstStyle/>
        <a:p>
          <a:r>
            <a:rPr lang="es-ES_tradnl" dirty="0"/>
            <a:t>No probabilístico                </a:t>
          </a:r>
        </a:p>
      </dgm:t>
    </dgm:pt>
    <dgm:pt modelId="{E4E43118-6958-E04D-90E5-CFBF464203D2}" type="parTrans" cxnId="{4BE3E426-9D72-AC41-BC48-8AC45B90C552}">
      <dgm:prSet/>
      <dgm:spPr/>
      <dgm:t>
        <a:bodyPr/>
        <a:lstStyle/>
        <a:p>
          <a:endParaRPr lang="es-ES_tradnl"/>
        </a:p>
      </dgm:t>
    </dgm:pt>
    <dgm:pt modelId="{8766F387-D9F4-BA40-B8D8-FE60B53A75F2}" type="sibTrans" cxnId="{4BE3E426-9D72-AC41-BC48-8AC45B90C552}">
      <dgm:prSet/>
      <dgm:spPr/>
      <dgm:t>
        <a:bodyPr/>
        <a:lstStyle/>
        <a:p>
          <a:endParaRPr lang="es-ES_tradnl"/>
        </a:p>
      </dgm:t>
    </dgm:pt>
    <dgm:pt modelId="{A3465BE8-D996-9D49-9097-9FD98CDF4AD1}">
      <dgm:prSet phldrT="[Texto]"/>
      <dgm:spPr/>
      <dgm:t>
        <a:bodyPr/>
        <a:lstStyle/>
        <a:p>
          <a:r>
            <a:rPr lang="es-ES_tradnl" dirty="0"/>
            <a:t>Discrecional</a:t>
          </a:r>
        </a:p>
      </dgm:t>
    </dgm:pt>
    <dgm:pt modelId="{E5C0A200-72F1-5A4B-B8B2-6FD0AFE38F9C}" type="parTrans" cxnId="{35C25788-15A9-C749-8C39-2F47270364DC}">
      <dgm:prSet/>
      <dgm:spPr/>
      <dgm:t>
        <a:bodyPr/>
        <a:lstStyle/>
        <a:p>
          <a:endParaRPr lang="es-ES_tradnl"/>
        </a:p>
      </dgm:t>
    </dgm:pt>
    <dgm:pt modelId="{C30E01C6-A08B-7B40-8A76-584F4B3DD15F}" type="sibTrans" cxnId="{35C25788-15A9-C749-8C39-2F47270364DC}">
      <dgm:prSet/>
      <dgm:spPr/>
      <dgm:t>
        <a:bodyPr/>
        <a:lstStyle/>
        <a:p>
          <a:endParaRPr lang="es-ES_tradnl"/>
        </a:p>
      </dgm:t>
    </dgm:pt>
    <dgm:pt modelId="{5489AA66-D63A-4C43-93AC-57008F91BA2A}" type="pres">
      <dgm:prSet presAssocID="{E4E09C6B-8076-A04C-A631-1B74ADDB062C}" presName="hierChild1" presStyleCnt="0">
        <dgm:presLayoutVars>
          <dgm:orgChart val="1"/>
          <dgm:chPref val="1"/>
          <dgm:dir/>
          <dgm:animOne val="branch"/>
          <dgm:animLvl val="lvl"/>
          <dgm:resizeHandles/>
        </dgm:presLayoutVars>
      </dgm:prSet>
      <dgm:spPr/>
    </dgm:pt>
    <dgm:pt modelId="{5E7747A9-DA3D-4F45-A3A9-AA75FE107CEA}" type="pres">
      <dgm:prSet presAssocID="{EAA4F9A1-8459-904F-97BA-D078BD72304D}" presName="hierRoot1" presStyleCnt="0">
        <dgm:presLayoutVars>
          <dgm:hierBranch val="init"/>
        </dgm:presLayoutVars>
      </dgm:prSet>
      <dgm:spPr/>
    </dgm:pt>
    <dgm:pt modelId="{6D8288FD-F41C-4643-A15C-D61C70793696}" type="pres">
      <dgm:prSet presAssocID="{EAA4F9A1-8459-904F-97BA-D078BD72304D}" presName="rootComposite1" presStyleCnt="0"/>
      <dgm:spPr/>
    </dgm:pt>
    <dgm:pt modelId="{6C460907-5348-8940-82A1-006FF5B70B02}" type="pres">
      <dgm:prSet presAssocID="{EAA4F9A1-8459-904F-97BA-D078BD72304D}" presName="rootText1" presStyleLbl="node0" presStyleIdx="0" presStyleCnt="1">
        <dgm:presLayoutVars>
          <dgm:chPref val="3"/>
        </dgm:presLayoutVars>
      </dgm:prSet>
      <dgm:spPr/>
    </dgm:pt>
    <dgm:pt modelId="{676FBF5B-C020-6946-9D7C-8F0494963189}" type="pres">
      <dgm:prSet presAssocID="{EAA4F9A1-8459-904F-97BA-D078BD72304D}" presName="rootConnector1" presStyleLbl="node1" presStyleIdx="0" presStyleCnt="0"/>
      <dgm:spPr/>
    </dgm:pt>
    <dgm:pt modelId="{D00BC47F-EC26-E24F-9B88-E52034DA4E95}" type="pres">
      <dgm:prSet presAssocID="{EAA4F9A1-8459-904F-97BA-D078BD72304D}" presName="hierChild2" presStyleCnt="0"/>
      <dgm:spPr/>
    </dgm:pt>
    <dgm:pt modelId="{DE8B1974-82EC-2447-9139-C4766F4243A6}" type="pres">
      <dgm:prSet presAssocID="{E4E43118-6958-E04D-90E5-CFBF464203D2}" presName="Name64" presStyleLbl="parChTrans1D2" presStyleIdx="0" presStyleCnt="2"/>
      <dgm:spPr/>
    </dgm:pt>
    <dgm:pt modelId="{96A8E0BD-B7B4-0842-BAC6-C71F5A75AD22}" type="pres">
      <dgm:prSet presAssocID="{D7A11E0E-EFC8-D54C-9C38-8577AE2FEC41}" presName="hierRoot2" presStyleCnt="0">
        <dgm:presLayoutVars>
          <dgm:hierBranch val="init"/>
        </dgm:presLayoutVars>
      </dgm:prSet>
      <dgm:spPr/>
    </dgm:pt>
    <dgm:pt modelId="{00282386-38DD-8545-9F0C-392B515D116F}" type="pres">
      <dgm:prSet presAssocID="{D7A11E0E-EFC8-D54C-9C38-8577AE2FEC41}" presName="rootComposite" presStyleCnt="0"/>
      <dgm:spPr/>
    </dgm:pt>
    <dgm:pt modelId="{A3B2B81B-6DDC-3C40-BF46-2C3A3B5CE5DB}" type="pres">
      <dgm:prSet presAssocID="{D7A11E0E-EFC8-D54C-9C38-8577AE2FEC41}" presName="rootText" presStyleLbl="node2" presStyleIdx="0" presStyleCnt="2">
        <dgm:presLayoutVars>
          <dgm:chPref val="3"/>
        </dgm:presLayoutVars>
      </dgm:prSet>
      <dgm:spPr/>
    </dgm:pt>
    <dgm:pt modelId="{A6FD3CAB-6603-1B48-A73A-6CAA99247EA0}" type="pres">
      <dgm:prSet presAssocID="{D7A11E0E-EFC8-D54C-9C38-8577AE2FEC41}" presName="rootConnector" presStyleLbl="node2" presStyleIdx="0" presStyleCnt="2"/>
      <dgm:spPr/>
    </dgm:pt>
    <dgm:pt modelId="{27C68F39-C819-1F40-A3D0-3A9B06AE7355}" type="pres">
      <dgm:prSet presAssocID="{D7A11E0E-EFC8-D54C-9C38-8577AE2FEC41}" presName="hierChild4" presStyleCnt="0"/>
      <dgm:spPr/>
    </dgm:pt>
    <dgm:pt modelId="{CDECD4BC-F621-3A43-9282-77F4A03CC9BE}" type="pres">
      <dgm:prSet presAssocID="{D7A11E0E-EFC8-D54C-9C38-8577AE2FEC41}" presName="hierChild5" presStyleCnt="0"/>
      <dgm:spPr/>
    </dgm:pt>
    <dgm:pt modelId="{C7309C02-3089-554E-A0EE-9EF3B735873D}" type="pres">
      <dgm:prSet presAssocID="{E5C0A200-72F1-5A4B-B8B2-6FD0AFE38F9C}" presName="Name64" presStyleLbl="parChTrans1D2" presStyleIdx="1" presStyleCnt="2"/>
      <dgm:spPr/>
    </dgm:pt>
    <dgm:pt modelId="{C395D43C-10FA-394F-8C4E-77C6E6B4DBBE}" type="pres">
      <dgm:prSet presAssocID="{A3465BE8-D996-9D49-9097-9FD98CDF4AD1}" presName="hierRoot2" presStyleCnt="0">
        <dgm:presLayoutVars>
          <dgm:hierBranch val="init"/>
        </dgm:presLayoutVars>
      </dgm:prSet>
      <dgm:spPr/>
    </dgm:pt>
    <dgm:pt modelId="{B77E09E2-2C70-414D-BDCC-C37F17482FBD}" type="pres">
      <dgm:prSet presAssocID="{A3465BE8-D996-9D49-9097-9FD98CDF4AD1}" presName="rootComposite" presStyleCnt="0"/>
      <dgm:spPr/>
    </dgm:pt>
    <dgm:pt modelId="{493A0CE0-3410-AA4B-89BB-702526D73D1C}" type="pres">
      <dgm:prSet presAssocID="{A3465BE8-D996-9D49-9097-9FD98CDF4AD1}" presName="rootText" presStyleLbl="node2" presStyleIdx="1" presStyleCnt="2">
        <dgm:presLayoutVars>
          <dgm:chPref val="3"/>
        </dgm:presLayoutVars>
      </dgm:prSet>
      <dgm:spPr/>
    </dgm:pt>
    <dgm:pt modelId="{7FAA138B-570D-C94A-B991-021EF905A377}" type="pres">
      <dgm:prSet presAssocID="{A3465BE8-D996-9D49-9097-9FD98CDF4AD1}" presName="rootConnector" presStyleLbl="node2" presStyleIdx="1" presStyleCnt="2"/>
      <dgm:spPr/>
    </dgm:pt>
    <dgm:pt modelId="{E22A8611-3836-234B-AB8F-A3F04CFA599C}" type="pres">
      <dgm:prSet presAssocID="{A3465BE8-D996-9D49-9097-9FD98CDF4AD1}" presName="hierChild4" presStyleCnt="0"/>
      <dgm:spPr/>
    </dgm:pt>
    <dgm:pt modelId="{054921F1-AB72-BE43-AA49-6159C37FED6F}" type="pres">
      <dgm:prSet presAssocID="{A3465BE8-D996-9D49-9097-9FD98CDF4AD1}" presName="hierChild5" presStyleCnt="0"/>
      <dgm:spPr/>
    </dgm:pt>
    <dgm:pt modelId="{FFD15D69-26B0-054B-83E0-9320ECEBF31C}" type="pres">
      <dgm:prSet presAssocID="{EAA4F9A1-8459-904F-97BA-D078BD72304D}" presName="hierChild3" presStyleCnt="0"/>
      <dgm:spPr/>
    </dgm:pt>
  </dgm:ptLst>
  <dgm:cxnLst>
    <dgm:cxn modelId="{05C6CA1F-A2A7-7148-881C-EBF81CB9950C}" type="presOf" srcId="{A3465BE8-D996-9D49-9097-9FD98CDF4AD1}" destId="{7FAA138B-570D-C94A-B991-021EF905A377}" srcOrd="1" destOrd="0" presId="urn:microsoft.com/office/officeart/2009/3/layout/HorizontalOrganizationChart"/>
    <dgm:cxn modelId="{4BE3E426-9D72-AC41-BC48-8AC45B90C552}" srcId="{EAA4F9A1-8459-904F-97BA-D078BD72304D}" destId="{D7A11E0E-EFC8-D54C-9C38-8577AE2FEC41}" srcOrd="0" destOrd="0" parTransId="{E4E43118-6958-E04D-90E5-CFBF464203D2}" sibTransId="{8766F387-D9F4-BA40-B8D8-FE60B53A75F2}"/>
    <dgm:cxn modelId="{C088232A-FB5F-1C4E-BA7D-3EAA53C05C9B}" type="presOf" srcId="{E4E43118-6958-E04D-90E5-CFBF464203D2}" destId="{DE8B1974-82EC-2447-9139-C4766F4243A6}" srcOrd="0" destOrd="0" presId="urn:microsoft.com/office/officeart/2009/3/layout/HorizontalOrganizationChart"/>
    <dgm:cxn modelId="{32B68532-FDAA-C44B-B91C-D79AEB5E3241}" type="presOf" srcId="{D7A11E0E-EFC8-D54C-9C38-8577AE2FEC41}" destId="{A3B2B81B-6DDC-3C40-BF46-2C3A3B5CE5DB}" srcOrd="0" destOrd="0" presId="urn:microsoft.com/office/officeart/2009/3/layout/HorizontalOrganizationChart"/>
    <dgm:cxn modelId="{4BAE9146-FD52-CA4D-8C9F-C12B0E1B05C6}" type="presOf" srcId="{E4E09C6B-8076-A04C-A631-1B74ADDB062C}" destId="{5489AA66-D63A-4C43-93AC-57008F91BA2A}" srcOrd="0" destOrd="0" presId="urn:microsoft.com/office/officeart/2009/3/layout/HorizontalOrganizationChart"/>
    <dgm:cxn modelId="{D162BA4D-8786-2241-A6A7-292F398DE426}" type="presOf" srcId="{EAA4F9A1-8459-904F-97BA-D078BD72304D}" destId="{6C460907-5348-8940-82A1-006FF5B70B02}" srcOrd="0" destOrd="0" presId="urn:microsoft.com/office/officeart/2009/3/layout/HorizontalOrganizationChart"/>
    <dgm:cxn modelId="{E84DDF81-EB7D-9B43-AF9A-450926C00F21}" type="presOf" srcId="{A3465BE8-D996-9D49-9097-9FD98CDF4AD1}" destId="{493A0CE0-3410-AA4B-89BB-702526D73D1C}" srcOrd="0" destOrd="0" presId="urn:microsoft.com/office/officeart/2009/3/layout/HorizontalOrganizationChart"/>
    <dgm:cxn modelId="{35C25788-15A9-C749-8C39-2F47270364DC}" srcId="{EAA4F9A1-8459-904F-97BA-D078BD72304D}" destId="{A3465BE8-D996-9D49-9097-9FD98CDF4AD1}" srcOrd="1" destOrd="0" parTransId="{E5C0A200-72F1-5A4B-B8B2-6FD0AFE38F9C}" sibTransId="{C30E01C6-A08B-7B40-8A76-584F4B3DD15F}"/>
    <dgm:cxn modelId="{5FFD7BB8-E7BF-564F-B919-C7D6766B2AA4}" srcId="{E4E09C6B-8076-A04C-A631-1B74ADDB062C}" destId="{EAA4F9A1-8459-904F-97BA-D078BD72304D}" srcOrd="0" destOrd="0" parTransId="{42FFB621-5F8F-5B45-80B1-FEA0F6F12B49}" sibTransId="{C2BB7DB1-81FA-7C43-A82A-61B5A6517C91}"/>
    <dgm:cxn modelId="{83C29BBF-7060-C14C-837E-A78B704BB878}" type="presOf" srcId="{D7A11E0E-EFC8-D54C-9C38-8577AE2FEC41}" destId="{A6FD3CAB-6603-1B48-A73A-6CAA99247EA0}" srcOrd="1" destOrd="0" presId="urn:microsoft.com/office/officeart/2009/3/layout/HorizontalOrganizationChart"/>
    <dgm:cxn modelId="{F62B79C0-2ABB-4A4C-BBCA-E8400B3B3DE9}" type="presOf" srcId="{EAA4F9A1-8459-904F-97BA-D078BD72304D}" destId="{676FBF5B-C020-6946-9D7C-8F0494963189}" srcOrd="1" destOrd="0" presId="urn:microsoft.com/office/officeart/2009/3/layout/HorizontalOrganizationChart"/>
    <dgm:cxn modelId="{F43FC7D9-FB66-F84A-922F-03BDEB2B2960}" type="presOf" srcId="{E5C0A200-72F1-5A4B-B8B2-6FD0AFE38F9C}" destId="{C7309C02-3089-554E-A0EE-9EF3B735873D}" srcOrd="0" destOrd="0" presId="urn:microsoft.com/office/officeart/2009/3/layout/HorizontalOrganizationChart"/>
    <dgm:cxn modelId="{28EBE915-7A4A-E44B-A950-7E6E819D837A}" type="presParOf" srcId="{5489AA66-D63A-4C43-93AC-57008F91BA2A}" destId="{5E7747A9-DA3D-4F45-A3A9-AA75FE107CEA}" srcOrd="0" destOrd="0" presId="urn:microsoft.com/office/officeart/2009/3/layout/HorizontalOrganizationChart"/>
    <dgm:cxn modelId="{B52A5DBE-0DC4-A444-AB72-DBAA1A95A8FB}" type="presParOf" srcId="{5E7747A9-DA3D-4F45-A3A9-AA75FE107CEA}" destId="{6D8288FD-F41C-4643-A15C-D61C70793696}" srcOrd="0" destOrd="0" presId="urn:microsoft.com/office/officeart/2009/3/layout/HorizontalOrganizationChart"/>
    <dgm:cxn modelId="{7FD917F7-8D84-F440-818F-0600395376D0}" type="presParOf" srcId="{6D8288FD-F41C-4643-A15C-D61C70793696}" destId="{6C460907-5348-8940-82A1-006FF5B70B02}" srcOrd="0" destOrd="0" presId="urn:microsoft.com/office/officeart/2009/3/layout/HorizontalOrganizationChart"/>
    <dgm:cxn modelId="{8A317521-040E-5A4D-837B-6CE395B7FF7D}" type="presParOf" srcId="{6D8288FD-F41C-4643-A15C-D61C70793696}" destId="{676FBF5B-C020-6946-9D7C-8F0494963189}" srcOrd="1" destOrd="0" presId="urn:microsoft.com/office/officeart/2009/3/layout/HorizontalOrganizationChart"/>
    <dgm:cxn modelId="{8F9B2845-6DE5-794E-822B-82CE457AE176}" type="presParOf" srcId="{5E7747A9-DA3D-4F45-A3A9-AA75FE107CEA}" destId="{D00BC47F-EC26-E24F-9B88-E52034DA4E95}" srcOrd="1" destOrd="0" presId="urn:microsoft.com/office/officeart/2009/3/layout/HorizontalOrganizationChart"/>
    <dgm:cxn modelId="{0A433E23-A4B6-274C-98A1-5E318ECB8153}" type="presParOf" srcId="{D00BC47F-EC26-E24F-9B88-E52034DA4E95}" destId="{DE8B1974-82EC-2447-9139-C4766F4243A6}" srcOrd="0" destOrd="0" presId="urn:microsoft.com/office/officeart/2009/3/layout/HorizontalOrganizationChart"/>
    <dgm:cxn modelId="{9FA5A650-3696-3948-8F61-3A4CE1D6B336}" type="presParOf" srcId="{D00BC47F-EC26-E24F-9B88-E52034DA4E95}" destId="{96A8E0BD-B7B4-0842-BAC6-C71F5A75AD22}" srcOrd="1" destOrd="0" presId="urn:microsoft.com/office/officeart/2009/3/layout/HorizontalOrganizationChart"/>
    <dgm:cxn modelId="{8C0A7712-6105-424A-9E8D-26B1600BDB54}" type="presParOf" srcId="{96A8E0BD-B7B4-0842-BAC6-C71F5A75AD22}" destId="{00282386-38DD-8545-9F0C-392B515D116F}" srcOrd="0" destOrd="0" presId="urn:microsoft.com/office/officeart/2009/3/layout/HorizontalOrganizationChart"/>
    <dgm:cxn modelId="{FB25ED8C-1958-E442-AF9F-FE1DF5193AE0}" type="presParOf" srcId="{00282386-38DD-8545-9F0C-392B515D116F}" destId="{A3B2B81B-6DDC-3C40-BF46-2C3A3B5CE5DB}" srcOrd="0" destOrd="0" presId="urn:microsoft.com/office/officeart/2009/3/layout/HorizontalOrganizationChart"/>
    <dgm:cxn modelId="{CD030DAE-A107-2241-B71B-9A5C23E2A3F0}" type="presParOf" srcId="{00282386-38DD-8545-9F0C-392B515D116F}" destId="{A6FD3CAB-6603-1B48-A73A-6CAA99247EA0}" srcOrd="1" destOrd="0" presId="urn:microsoft.com/office/officeart/2009/3/layout/HorizontalOrganizationChart"/>
    <dgm:cxn modelId="{7740A7DA-A128-6A4B-B5DA-FC955E300592}" type="presParOf" srcId="{96A8E0BD-B7B4-0842-BAC6-C71F5A75AD22}" destId="{27C68F39-C819-1F40-A3D0-3A9B06AE7355}" srcOrd="1" destOrd="0" presId="urn:microsoft.com/office/officeart/2009/3/layout/HorizontalOrganizationChart"/>
    <dgm:cxn modelId="{FC7CC4F6-305E-C04D-9185-0700E53D8E7C}" type="presParOf" srcId="{96A8E0BD-B7B4-0842-BAC6-C71F5A75AD22}" destId="{CDECD4BC-F621-3A43-9282-77F4A03CC9BE}" srcOrd="2" destOrd="0" presId="urn:microsoft.com/office/officeart/2009/3/layout/HorizontalOrganizationChart"/>
    <dgm:cxn modelId="{593EEBED-5AAA-8949-A830-A6A7D41BD24A}" type="presParOf" srcId="{D00BC47F-EC26-E24F-9B88-E52034DA4E95}" destId="{C7309C02-3089-554E-A0EE-9EF3B735873D}" srcOrd="2" destOrd="0" presId="urn:microsoft.com/office/officeart/2009/3/layout/HorizontalOrganizationChart"/>
    <dgm:cxn modelId="{B3FEA743-C425-1E41-AE84-F4ED5982C3A9}" type="presParOf" srcId="{D00BC47F-EC26-E24F-9B88-E52034DA4E95}" destId="{C395D43C-10FA-394F-8C4E-77C6E6B4DBBE}" srcOrd="3" destOrd="0" presId="urn:microsoft.com/office/officeart/2009/3/layout/HorizontalOrganizationChart"/>
    <dgm:cxn modelId="{1FD2EF3D-512D-9649-A82F-54C2860E8C0F}" type="presParOf" srcId="{C395D43C-10FA-394F-8C4E-77C6E6B4DBBE}" destId="{B77E09E2-2C70-414D-BDCC-C37F17482FBD}" srcOrd="0" destOrd="0" presId="urn:microsoft.com/office/officeart/2009/3/layout/HorizontalOrganizationChart"/>
    <dgm:cxn modelId="{D5E8FEE5-A075-2A41-B334-0049151DCD8E}" type="presParOf" srcId="{B77E09E2-2C70-414D-BDCC-C37F17482FBD}" destId="{493A0CE0-3410-AA4B-89BB-702526D73D1C}" srcOrd="0" destOrd="0" presId="urn:microsoft.com/office/officeart/2009/3/layout/HorizontalOrganizationChart"/>
    <dgm:cxn modelId="{81A09A3E-AEE8-854B-B5D6-1D5A04176418}" type="presParOf" srcId="{B77E09E2-2C70-414D-BDCC-C37F17482FBD}" destId="{7FAA138B-570D-C94A-B991-021EF905A377}" srcOrd="1" destOrd="0" presId="urn:microsoft.com/office/officeart/2009/3/layout/HorizontalOrganizationChart"/>
    <dgm:cxn modelId="{BD002AAE-38D2-054D-8021-05CA8E582C81}" type="presParOf" srcId="{C395D43C-10FA-394F-8C4E-77C6E6B4DBBE}" destId="{E22A8611-3836-234B-AB8F-A3F04CFA599C}" srcOrd="1" destOrd="0" presId="urn:microsoft.com/office/officeart/2009/3/layout/HorizontalOrganizationChart"/>
    <dgm:cxn modelId="{23DCD054-86D5-D94B-854D-C9CB2EA8FB84}" type="presParOf" srcId="{C395D43C-10FA-394F-8C4E-77C6E6B4DBBE}" destId="{054921F1-AB72-BE43-AA49-6159C37FED6F}" srcOrd="2" destOrd="0" presId="urn:microsoft.com/office/officeart/2009/3/layout/HorizontalOrganizationChart"/>
    <dgm:cxn modelId="{0A3A005D-EAF5-7944-84DA-E4AB6101C3CF}" type="presParOf" srcId="{5E7747A9-DA3D-4F45-A3A9-AA75FE107CEA}" destId="{FFD15D69-26B0-054B-83E0-9320ECEBF31C}"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026CE7-35B7-487E-8CBA-30E02F2A2C7B}"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es-ES"/>
        </a:p>
      </dgm:t>
    </dgm:pt>
    <dgm:pt modelId="{B3A4F6DA-A2D6-4173-B357-E58FC00CE3C3}">
      <dgm:prSet phldrT="[Texto]" custT="1"/>
      <dgm:spPr/>
      <dgm:t>
        <a:bodyPr/>
        <a:lstStyle/>
        <a:p>
          <a:r>
            <a:rPr lang="es-ES" sz="1600" dirty="0">
              <a:latin typeface="Arial" panose="020B0604020202020204" pitchFamily="34" charset="0"/>
              <a:cs typeface="Arial" panose="020B0604020202020204" pitchFamily="34" charset="0"/>
            </a:rPr>
            <a:t>N= Tamaño de la población de estudio =  </a:t>
          </a:r>
          <a:r>
            <a:rPr lang="es-ES" sz="1600" b="1" dirty="0">
              <a:latin typeface="Arial" panose="020B0604020202020204" pitchFamily="34" charset="0"/>
              <a:cs typeface="Arial" panose="020B0604020202020204" pitchFamily="34" charset="0"/>
            </a:rPr>
            <a:t>1.099.475</a:t>
          </a:r>
        </a:p>
      </dgm:t>
    </dgm:pt>
    <dgm:pt modelId="{BDCFD321-DC9F-47F4-9F97-17C0D7B0A9AB}" type="parTrans" cxnId="{41E4724B-348F-4D99-A4AB-6518655E7853}">
      <dgm:prSet/>
      <dgm:spPr/>
      <dgm:t>
        <a:bodyPr/>
        <a:lstStyle/>
        <a:p>
          <a:endParaRPr lang="es-ES"/>
        </a:p>
      </dgm:t>
    </dgm:pt>
    <dgm:pt modelId="{ECBE24E7-ECE5-48D0-A628-A7ABB796F3A4}" type="sibTrans" cxnId="{41E4724B-348F-4D99-A4AB-6518655E7853}">
      <dgm:prSet/>
      <dgm:spPr/>
      <dgm:t>
        <a:bodyPr/>
        <a:lstStyle/>
        <a:p>
          <a:endParaRPr lang="es-ES"/>
        </a:p>
      </dgm:t>
    </dgm:pt>
    <dgm:pt modelId="{A782B57C-1305-407A-AB85-10C8858FE8B3}">
      <dgm:prSet phldrT="[Texto]" custT="1"/>
      <dgm:spPr/>
      <dgm:t>
        <a:bodyPr/>
        <a:lstStyle/>
        <a:p>
          <a:r>
            <a:rPr lang="es-ES" sz="1600" dirty="0">
              <a:latin typeface="Arial" panose="020B0604020202020204" pitchFamily="34" charset="0"/>
              <a:cs typeface="Arial" panose="020B0604020202020204" pitchFamily="34" charset="0"/>
            </a:rPr>
            <a:t>Z= Nivel de confianza 95% =</a:t>
          </a:r>
          <a:r>
            <a:rPr lang="es-ES" sz="1600" b="1" dirty="0">
              <a:latin typeface="Arial" panose="020B0604020202020204" pitchFamily="34" charset="0"/>
              <a:cs typeface="Arial" panose="020B0604020202020204" pitchFamily="34" charset="0"/>
            </a:rPr>
            <a:t>1,96</a:t>
          </a:r>
        </a:p>
      </dgm:t>
    </dgm:pt>
    <dgm:pt modelId="{B1A21E92-DE7A-469F-AB2E-A708EED7218E}" type="parTrans" cxnId="{389D4DB0-0226-4E39-9666-B642AA1C9FFF}">
      <dgm:prSet/>
      <dgm:spPr/>
      <dgm:t>
        <a:bodyPr/>
        <a:lstStyle/>
        <a:p>
          <a:endParaRPr lang="es-ES"/>
        </a:p>
      </dgm:t>
    </dgm:pt>
    <dgm:pt modelId="{5C01F0CE-AB6A-49EF-B534-45E11825C419}" type="sibTrans" cxnId="{389D4DB0-0226-4E39-9666-B642AA1C9FFF}">
      <dgm:prSet/>
      <dgm:spPr/>
      <dgm:t>
        <a:bodyPr/>
        <a:lstStyle/>
        <a:p>
          <a:endParaRPr lang="es-ES"/>
        </a:p>
      </dgm:t>
    </dgm:pt>
    <dgm:pt modelId="{F9666D33-F4F9-4031-A989-74CB7DBDF3CD}">
      <dgm:prSet phldrT="[Texto]" custT="1"/>
      <dgm:spPr/>
      <dgm:t>
        <a:bodyPr/>
        <a:lstStyle/>
        <a:p>
          <a:r>
            <a:rPr lang="es-ES" sz="1600" dirty="0">
              <a:latin typeface="Arial" panose="020B0604020202020204" pitchFamily="34" charset="0"/>
              <a:cs typeface="Arial" panose="020B0604020202020204" pitchFamily="34" charset="0"/>
            </a:rPr>
            <a:t>p= Probabilidad de acierto 50% =</a:t>
          </a:r>
          <a:r>
            <a:rPr lang="es-ES" sz="1600" b="1" dirty="0">
              <a:latin typeface="Arial" panose="020B0604020202020204" pitchFamily="34" charset="0"/>
              <a:cs typeface="Arial" panose="020B0604020202020204" pitchFamily="34" charset="0"/>
            </a:rPr>
            <a:t>0,5</a:t>
          </a:r>
        </a:p>
      </dgm:t>
    </dgm:pt>
    <dgm:pt modelId="{68ABFE0B-1163-45D1-B9AA-CAD8CBFAB71F}" type="parTrans" cxnId="{1DEE1ADA-6FC7-4431-8327-43F7CD1055DE}">
      <dgm:prSet/>
      <dgm:spPr/>
      <dgm:t>
        <a:bodyPr/>
        <a:lstStyle/>
        <a:p>
          <a:endParaRPr lang="es-ES"/>
        </a:p>
      </dgm:t>
    </dgm:pt>
    <dgm:pt modelId="{B8DED530-22BB-456F-A84F-549B92B75A87}" type="sibTrans" cxnId="{1DEE1ADA-6FC7-4431-8327-43F7CD1055DE}">
      <dgm:prSet/>
      <dgm:spPr/>
      <dgm:t>
        <a:bodyPr/>
        <a:lstStyle/>
        <a:p>
          <a:endParaRPr lang="es-ES"/>
        </a:p>
      </dgm:t>
    </dgm:pt>
    <dgm:pt modelId="{3F9F88A7-C42B-4686-9C99-702B1CF4263C}">
      <dgm:prSet phldrT="[Texto]" custT="1"/>
      <dgm:spPr/>
      <dgm:t>
        <a:bodyPr/>
        <a:lstStyle/>
        <a:p>
          <a:r>
            <a:rPr lang="es-ES" sz="1600" dirty="0">
              <a:latin typeface="Arial" panose="020B0604020202020204" pitchFamily="34" charset="0"/>
              <a:cs typeface="Arial" panose="020B0604020202020204" pitchFamily="34" charset="0"/>
            </a:rPr>
            <a:t>q= Probabilidad de desacierto 50% =</a:t>
          </a:r>
          <a:r>
            <a:rPr lang="es-ES" sz="1600" b="1" dirty="0">
              <a:latin typeface="Arial" panose="020B0604020202020204" pitchFamily="34" charset="0"/>
              <a:cs typeface="Arial" panose="020B0604020202020204" pitchFamily="34" charset="0"/>
            </a:rPr>
            <a:t>0,5</a:t>
          </a:r>
        </a:p>
      </dgm:t>
    </dgm:pt>
    <dgm:pt modelId="{9EDA707B-6876-4504-96FB-4341E66DBC69}" type="parTrans" cxnId="{9FA7E737-3F1A-493F-B06C-8308655D765F}">
      <dgm:prSet/>
      <dgm:spPr/>
      <dgm:t>
        <a:bodyPr/>
        <a:lstStyle/>
        <a:p>
          <a:endParaRPr lang="es-ES"/>
        </a:p>
      </dgm:t>
    </dgm:pt>
    <dgm:pt modelId="{D0A7086A-848B-4252-BE1E-E01CD3D91BBF}" type="sibTrans" cxnId="{9FA7E737-3F1A-493F-B06C-8308655D765F}">
      <dgm:prSet/>
      <dgm:spPr/>
      <dgm:t>
        <a:bodyPr/>
        <a:lstStyle/>
        <a:p>
          <a:endParaRPr lang="es-ES"/>
        </a:p>
      </dgm:t>
    </dgm:pt>
    <dgm:pt modelId="{FD16C013-F891-408F-87C7-13C8610F92C2}">
      <dgm:prSet phldrT="[Texto]" custT="1"/>
      <dgm:spPr/>
      <dgm:t>
        <a:bodyPr/>
        <a:lstStyle/>
        <a:p>
          <a:r>
            <a:rPr lang="es-ES" sz="1600" dirty="0">
              <a:latin typeface="Arial" panose="020B0604020202020204" pitchFamily="34" charset="0"/>
              <a:cs typeface="Arial" panose="020B0604020202020204" pitchFamily="34" charset="0"/>
            </a:rPr>
            <a:t>e= Error 5% =</a:t>
          </a:r>
          <a:r>
            <a:rPr lang="es-ES" sz="1600" b="1" dirty="0">
              <a:latin typeface="Arial" panose="020B0604020202020204" pitchFamily="34" charset="0"/>
              <a:cs typeface="Arial" panose="020B0604020202020204" pitchFamily="34" charset="0"/>
            </a:rPr>
            <a:t>0,05</a:t>
          </a:r>
        </a:p>
      </dgm:t>
    </dgm:pt>
    <dgm:pt modelId="{F29AAF7D-B21F-4590-8956-E96B7C89B35D}" type="parTrans" cxnId="{D72C700E-8067-40BA-A737-6D5863696899}">
      <dgm:prSet/>
      <dgm:spPr/>
      <dgm:t>
        <a:bodyPr/>
        <a:lstStyle/>
        <a:p>
          <a:endParaRPr lang="es-ES"/>
        </a:p>
      </dgm:t>
    </dgm:pt>
    <dgm:pt modelId="{F0EC5618-7A07-47F3-BFBD-AC5C9980540B}" type="sibTrans" cxnId="{D72C700E-8067-40BA-A737-6D5863696899}">
      <dgm:prSet/>
      <dgm:spPr/>
      <dgm:t>
        <a:bodyPr/>
        <a:lstStyle/>
        <a:p>
          <a:endParaRPr lang="es-ES"/>
        </a:p>
      </dgm:t>
    </dgm:pt>
    <dgm:pt modelId="{6B199102-31C2-4CD5-905A-D6634469B288}" type="pres">
      <dgm:prSet presAssocID="{19026CE7-35B7-487E-8CBA-30E02F2A2C7B}" presName="Name0" presStyleCnt="0">
        <dgm:presLayoutVars>
          <dgm:chMax/>
          <dgm:chPref/>
          <dgm:dir/>
        </dgm:presLayoutVars>
      </dgm:prSet>
      <dgm:spPr/>
    </dgm:pt>
    <dgm:pt modelId="{CD75DA6B-3C31-45F9-9144-45218AE3B4A3}" type="pres">
      <dgm:prSet presAssocID="{B3A4F6DA-A2D6-4173-B357-E58FC00CE3C3}" presName="parenttextcomposite" presStyleCnt="0"/>
      <dgm:spPr/>
    </dgm:pt>
    <dgm:pt modelId="{BCCE4FED-5C86-4A67-A4E7-6103FF01F6F1}" type="pres">
      <dgm:prSet presAssocID="{B3A4F6DA-A2D6-4173-B357-E58FC00CE3C3}" presName="parenttext" presStyleLbl="revTx" presStyleIdx="0" presStyleCnt="5" custScaleX="119950">
        <dgm:presLayoutVars>
          <dgm:chMax/>
          <dgm:chPref val="2"/>
          <dgm:bulletEnabled val="1"/>
        </dgm:presLayoutVars>
      </dgm:prSet>
      <dgm:spPr/>
    </dgm:pt>
    <dgm:pt modelId="{AF20BACD-C8FB-4795-90B4-27DC3A4B83B5}" type="pres">
      <dgm:prSet presAssocID="{B3A4F6DA-A2D6-4173-B357-E58FC00CE3C3}" presName="parallelogramComposite" presStyleCnt="0"/>
      <dgm:spPr/>
    </dgm:pt>
    <dgm:pt modelId="{164303C9-2A44-486D-875D-E96364901F35}" type="pres">
      <dgm:prSet presAssocID="{B3A4F6DA-A2D6-4173-B357-E58FC00CE3C3}" presName="parallelogram1" presStyleLbl="alignNode1" presStyleIdx="0" presStyleCnt="35"/>
      <dgm:spPr/>
    </dgm:pt>
    <dgm:pt modelId="{3315AC29-F31F-46A7-BAF5-DB54EC30C028}" type="pres">
      <dgm:prSet presAssocID="{B3A4F6DA-A2D6-4173-B357-E58FC00CE3C3}" presName="parallelogram2" presStyleLbl="alignNode1" presStyleIdx="1" presStyleCnt="35"/>
      <dgm:spPr/>
    </dgm:pt>
    <dgm:pt modelId="{E4B218DB-CDC5-44A8-9CF0-12A0FF0A5065}" type="pres">
      <dgm:prSet presAssocID="{B3A4F6DA-A2D6-4173-B357-E58FC00CE3C3}" presName="parallelogram3" presStyleLbl="alignNode1" presStyleIdx="2" presStyleCnt="35"/>
      <dgm:spPr/>
    </dgm:pt>
    <dgm:pt modelId="{83FAA4CA-D5DA-44CB-A491-612DE49D3721}" type="pres">
      <dgm:prSet presAssocID="{B3A4F6DA-A2D6-4173-B357-E58FC00CE3C3}" presName="parallelogram4" presStyleLbl="alignNode1" presStyleIdx="3" presStyleCnt="35"/>
      <dgm:spPr/>
    </dgm:pt>
    <dgm:pt modelId="{2FDCF6F5-95C7-4A8E-8F85-5765D8A56A0E}" type="pres">
      <dgm:prSet presAssocID="{B3A4F6DA-A2D6-4173-B357-E58FC00CE3C3}" presName="parallelogram5" presStyleLbl="alignNode1" presStyleIdx="4" presStyleCnt="35"/>
      <dgm:spPr/>
    </dgm:pt>
    <dgm:pt modelId="{0B6FDD7F-7FCD-43B0-883C-299386C329E1}" type="pres">
      <dgm:prSet presAssocID="{B3A4F6DA-A2D6-4173-B357-E58FC00CE3C3}" presName="parallelogram6" presStyleLbl="alignNode1" presStyleIdx="5" presStyleCnt="35"/>
      <dgm:spPr/>
    </dgm:pt>
    <dgm:pt modelId="{32872334-ED5A-4B60-8C6F-553349EF5F77}" type="pres">
      <dgm:prSet presAssocID="{B3A4F6DA-A2D6-4173-B357-E58FC00CE3C3}" presName="parallelogram7" presStyleLbl="alignNode1" presStyleIdx="6" presStyleCnt="35"/>
      <dgm:spPr/>
    </dgm:pt>
    <dgm:pt modelId="{78274831-6C06-4ECD-B09C-0B59335CA72F}" type="pres">
      <dgm:prSet presAssocID="{ECBE24E7-ECE5-48D0-A628-A7ABB796F3A4}" presName="sibTrans" presStyleCnt="0"/>
      <dgm:spPr/>
    </dgm:pt>
    <dgm:pt modelId="{FE9DE8DC-E4D4-49D3-AFAB-BB3726D974DA}" type="pres">
      <dgm:prSet presAssocID="{A782B57C-1305-407A-AB85-10C8858FE8B3}" presName="parenttextcomposite" presStyleCnt="0"/>
      <dgm:spPr/>
    </dgm:pt>
    <dgm:pt modelId="{321676C8-1AB7-4A9C-91F7-F9F21D9507E0}" type="pres">
      <dgm:prSet presAssocID="{A782B57C-1305-407A-AB85-10C8858FE8B3}" presName="parenttext" presStyleLbl="revTx" presStyleIdx="1" presStyleCnt="5">
        <dgm:presLayoutVars>
          <dgm:chMax/>
          <dgm:chPref val="2"/>
          <dgm:bulletEnabled val="1"/>
        </dgm:presLayoutVars>
      </dgm:prSet>
      <dgm:spPr/>
    </dgm:pt>
    <dgm:pt modelId="{3668E3FF-410B-4E1E-8FD1-79C8251B7EC2}" type="pres">
      <dgm:prSet presAssocID="{A782B57C-1305-407A-AB85-10C8858FE8B3}" presName="parallelogramComposite" presStyleCnt="0"/>
      <dgm:spPr/>
    </dgm:pt>
    <dgm:pt modelId="{C810BABA-55FD-4D64-9EED-1D5C381A80FB}" type="pres">
      <dgm:prSet presAssocID="{A782B57C-1305-407A-AB85-10C8858FE8B3}" presName="parallelogram1" presStyleLbl="alignNode1" presStyleIdx="7" presStyleCnt="35"/>
      <dgm:spPr/>
    </dgm:pt>
    <dgm:pt modelId="{C7F0B4F4-BC94-43E7-96B9-A5AE4FDC8814}" type="pres">
      <dgm:prSet presAssocID="{A782B57C-1305-407A-AB85-10C8858FE8B3}" presName="parallelogram2" presStyleLbl="alignNode1" presStyleIdx="8" presStyleCnt="35"/>
      <dgm:spPr/>
    </dgm:pt>
    <dgm:pt modelId="{1FD38C3E-7306-4529-9612-8F531CF79248}" type="pres">
      <dgm:prSet presAssocID="{A782B57C-1305-407A-AB85-10C8858FE8B3}" presName="parallelogram3" presStyleLbl="alignNode1" presStyleIdx="9" presStyleCnt="35"/>
      <dgm:spPr/>
    </dgm:pt>
    <dgm:pt modelId="{1790F242-1360-461D-A4E6-705648EAEFBA}" type="pres">
      <dgm:prSet presAssocID="{A782B57C-1305-407A-AB85-10C8858FE8B3}" presName="parallelogram4" presStyleLbl="alignNode1" presStyleIdx="10" presStyleCnt="35"/>
      <dgm:spPr/>
    </dgm:pt>
    <dgm:pt modelId="{8A1AF6A5-7B88-430B-97AF-C96FAC5A4219}" type="pres">
      <dgm:prSet presAssocID="{A782B57C-1305-407A-AB85-10C8858FE8B3}" presName="parallelogram5" presStyleLbl="alignNode1" presStyleIdx="11" presStyleCnt="35"/>
      <dgm:spPr/>
    </dgm:pt>
    <dgm:pt modelId="{C76731B3-1017-43DE-9968-524A395DCC21}" type="pres">
      <dgm:prSet presAssocID="{A782B57C-1305-407A-AB85-10C8858FE8B3}" presName="parallelogram6" presStyleLbl="alignNode1" presStyleIdx="12" presStyleCnt="35"/>
      <dgm:spPr/>
    </dgm:pt>
    <dgm:pt modelId="{9CB76AA6-0B44-4C5D-AA60-5F20C4C77912}" type="pres">
      <dgm:prSet presAssocID="{A782B57C-1305-407A-AB85-10C8858FE8B3}" presName="parallelogram7" presStyleLbl="alignNode1" presStyleIdx="13" presStyleCnt="35"/>
      <dgm:spPr/>
    </dgm:pt>
    <dgm:pt modelId="{13291BCF-9439-4CAA-B312-C10C4A1FF90E}" type="pres">
      <dgm:prSet presAssocID="{5C01F0CE-AB6A-49EF-B534-45E11825C419}" presName="sibTrans" presStyleCnt="0"/>
      <dgm:spPr/>
    </dgm:pt>
    <dgm:pt modelId="{4A0AF41B-4176-45B2-AFF9-8919917ACD78}" type="pres">
      <dgm:prSet presAssocID="{F9666D33-F4F9-4031-A989-74CB7DBDF3CD}" presName="parenttextcomposite" presStyleCnt="0"/>
      <dgm:spPr/>
    </dgm:pt>
    <dgm:pt modelId="{83EE05FA-C567-4A49-979B-511453999303}" type="pres">
      <dgm:prSet presAssocID="{F9666D33-F4F9-4031-A989-74CB7DBDF3CD}" presName="parenttext" presStyleLbl="revTx" presStyleIdx="2" presStyleCnt="5">
        <dgm:presLayoutVars>
          <dgm:chMax/>
          <dgm:chPref val="2"/>
          <dgm:bulletEnabled val="1"/>
        </dgm:presLayoutVars>
      </dgm:prSet>
      <dgm:spPr/>
    </dgm:pt>
    <dgm:pt modelId="{7B1D9C17-F84F-4BEF-9695-8D3B5ABE097C}" type="pres">
      <dgm:prSet presAssocID="{F9666D33-F4F9-4031-A989-74CB7DBDF3CD}" presName="parallelogramComposite" presStyleCnt="0"/>
      <dgm:spPr/>
    </dgm:pt>
    <dgm:pt modelId="{EABF808F-7BE2-4E8F-B2A9-51A83A6C0105}" type="pres">
      <dgm:prSet presAssocID="{F9666D33-F4F9-4031-A989-74CB7DBDF3CD}" presName="parallelogram1" presStyleLbl="alignNode1" presStyleIdx="14" presStyleCnt="35"/>
      <dgm:spPr/>
    </dgm:pt>
    <dgm:pt modelId="{9C134234-7A4E-4058-9FD6-D2BE49503C64}" type="pres">
      <dgm:prSet presAssocID="{F9666D33-F4F9-4031-A989-74CB7DBDF3CD}" presName="parallelogram2" presStyleLbl="alignNode1" presStyleIdx="15" presStyleCnt="35"/>
      <dgm:spPr/>
    </dgm:pt>
    <dgm:pt modelId="{CF1FABD1-D669-4CD6-BE41-0640E58CF507}" type="pres">
      <dgm:prSet presAssocID="{F9666D33-F4F9-4031-A989-74CB7DBDF3CD}" presName="parallelogram3" presStyleLbl="alignNode1" presStyleIdx="16" presStyleCnt="35"/>
      <dgm:spPr/>
    </dgm:pt>
    <dgm:pt modelId="{00C91EE7-4C65-4DE3-93E2-A674363ADF63}" type="pres">
      <dgm:prSet presAssocID="{F9666D33-F4F9-4031-A989-74CB7DBDF3CD}" presName="parallelogram4" presStyleLbl="alignNode1" presStyleIdx="17" presStyleCnt="35"/>
      <dgm:spPr/>
    </dgm:pt>
    <dgm:pt modelId="{EA716B8B-262C-4173-859F-EE5AB112A62D}" type="pres">
      <dgm:prSet presAssocID="{F9666D33-F4F9-4031-A989-74CB7DBDF3CD}" presName="parallelogram5" presStyleLbl="alignNode1" presStyleIdx="18" presStyleCnt="35"/>
      <dgm:spPr/>
    </dgm:pt>
    <dgm:pt modelId="{0C714D34-1627-4AE4-84C2-66404D8C6635}" type="pres">
      <dgm:prSet presAssocID="{F9666D33-F4F9-4031-A989-74CB7DBDF3CD}" presName="parallelogram6" presStyleLbl="alignNode1" presStyleIdx="19" presStyleCnt="35"/>
      <dgm:spPr/>
    </dgm:pt>
    <dgm:pt modelId="{567103BA-AD32-4C86-A99B-22900E304B49}" type="pres">
      <dgm:prSet presAssocID="{F9666D33-F4F9-4031-A989-74CB7DBDF3CD}" presName="parallelogram7" presStyleLbl="alignNode1" presStyleIdx="20" presStyleCnt="35"/>
      <dgm:spPr/>
    </dgm:pt>
    <dgm:pt modelId="{62776E61-270C-4A5E-8A3C-B4CF32E74BD6}" type="pres">
      <dgm:prSet presAssocID="{B8DED530-22BB-456F-A84F-549B92B75A87}" presName="sibTrans" presStyleCnt="0"/>
      <dgm:spPr/>
    </dgm:pt>
    <dgm:pt modelId="{71B0A9C4-17ED-475C-AB63-4FC654634BC4}" type="pres">
      <dgm:prSet presAssocID="{3F9F88A7-C42B-4686-9C99-702B1CF4263C}" presName="parenttextcomposite" presStyleCnt="0"/>
      <dgm:spPr/>
    </dgm:pt>
    <dgm:pt modelId="{0A8BA027-B16F-4013-A03F-C15D8EBB8725}" type="pres">
      <dgm:prSet presAssocID="{3F9F88A7-C42B-4686-9C99-702B1CF4263C}" presName="parenttext" presStyleLbl="revTx" presStyleIdx="3" presStyleCnt="5">
        <dgm:presLayoutVars>
          <dgm:chMax/>
          <dgm:chPref val="2"/>
          <dgm:bulletEnabled val="1"/>
        </dgm:presLayoutVars>
      </dgm:prSet>
      <dgm:spPr/>
    </dgm:pt>
    <dgm:pt modelId="{92494544-1037-4FC3-B22E-07675CBAE9D1}" type="pres">
      <dgm:prSet presAssocID="{3F9F88A7-C42B-4686-9C99-702B1CF4263C}" presName="parallelogramComposite" presStyleCnt="0"/>
      <dgm:spPr/>
    </dgm:pt>
    <dgm:pt modelId="{696CC8D6-8952-4285-8A1C-8EE35CDC17D4}" type="pres">
      <dgm:prSet presAssocID="{3F9F88A7-C42B-4686-9C99-702B1CF4263C}" presName="parallelogram1" presStyleLbl="alignNode1" presStyleIdx="21" presStyleCnt="35"/>
      <dgm:spPr/>
    </dgm:pt>
    <dgm:pt modelId="{A101BA23-4647-42CC-9B36-E64C6C893D77}" type="pres">
      <dgm:prSet presAssocID="{3F9F88A7-C42B-4686-9C99-702B1CF4263C}" presName="parallelogram2" presStyleLbl="alignNode1" presStyleIdx="22" presStyleCnt="35"/>
      <dgm:spPr/>
    </dgm:pt>
    <dgm:pt modelId="{07F68CC1-E349-41FE-B799-7771C504C6A8}" type="pres">
      <dgm:prSet presAssocID="{3F9F88A7-C42B-4686-9C99-702B1CF4263C}" presName="parallelogram3" presStyleLbl="alignNode1" presStyleIdx="23" presStyleCnt="35"/>
      <dgm:spPr/>
    </dgm:pt>
    <dgm:pt modelId="{38BD50A3-C724-4343-B47E-62E774C55526}" type="pres">
      <dgm:prSet presAssocID="{3F9F88A7-C42B-4686-9C99-702B1CF4263C}" presName="parallelogram4" presStyleLbl="alignNode1" presStyleIdx="24" presStyleCnt="35"/>
      <dgm:spPr/>
    </dgm:pt>
    <dgm:pt modelId="{0EC65346-523A-44A5-BBC2-B835FA85F3CC}" type="pres">
      <dgm:prSet presAssocID="{3F9F88A7-C42B-4686-9C99-702B1CF4263C}" presName="parallelogram5" presStyleLbl="alignNode1" presStyleIdx="25" presStyleCnt="35"/>
      <dgm:spPr/>
    </dgm:pt>
    <dgm:pt modelId="{91C6F8EF-BDCE-48EC-8A0E-B5BF5BD33ED9}" type="pres">
      <dgm:prSet presAssocID="{3F9F88A7-C42B-4686-9C99-702B1CF4263C}" presName="parallelogram6" presStyleLbl="alignNode1" presStyleIdx="26" presStyleCnt="35"/>
      <dgm:spPr/>
    </dgm:pt>
    <dgm:pt modelId="{46A436AA-0A17-4DA5-87A2-8F6BC9DE49EE}" type="pres">
      <dgm:prSet presAssocID="{3F9F88A7-C42B-4686-9C99-702B1CF4263C}" presName="parallelogram7" presStyleLbl="alignNode1" presStyleIdx="27" presStyleCnt="35"/>
      <dgm:spPr/>
    </dgm:pt>
    <dgm:pt modelId="{33859985-8093-44E6-80C9-71C9647430E8}" type="pres">
      <dgm:prSet presAssocID="{D0A7086A-848B-4252-BE1E-E01CD3D91BBF}" presName="sibTrans" presStyleCnt="0"/>
      <dgm:spPr/>
    </dgm:pt>
    <dgm:pt modelId="{E416C966-F8BA-4189-A33F-9627A2A358B5}" type="pres">
      <dgm:prSet presAssocID="{FD16C013-F891-408F-87C7-13C8610F92C2}" presName="parenttextcomposite" presStyleCnt="0"/>
      <dgm:spPr/>
    </dgm:pt>
    <dgm:pt modelId="{E27E9A9B-4F3B-4721-9566-77BF3F7CF3BE}" type="pres">
      <dgm:prSet presAssocID="{FD16C013-F891-408F-87C7-13C8610F92C2}" presName="parenttext" presStyleLbl="revTx" presStyleIdx="4" presStyleCnt="5">
        <dgm:presLayoutVars>
          <dgm:chMax/>
          <dgm:chPref val="2"/>
          <dgm:bulletEnabled val="1"/>
        </dgm:presLayoutVars>
      </dgm:prSet>
      <dgm:spPr/>
    </dgm:pt>
    <dgm:pt modelId="{7644104E-64C5-4084-B074-DF0AE7996F33}" type="pres">
      <dgm:prSet presAssocID="{FD16C013-F891-408F-87C7-13C8610F92C2}" presName="parallelogramComposite" presStyleCnt="0"/>
      <dgm:spPr/>
    </dgm:pt>
    <dgm:pt modelId="{D315003C-E13B-4763-B2C7-21DD04F85823}" type="pres">
      <dgm:prSet presAssocID="{FD16C013-F891-408F-87C7-13C8610F92C2}" presName="parallelogram1" presStyleLbl="alignNode1" presStyleIdx="28" presStyleCnt="35"/>
      <dgm:spPr/>
    </dgm:pt>
    <dgm:pt modelId="{73321FB0-D392-483F-8928-BDAF4B463FC3}" type="pres">
      <dgm:prSet presAssocID="{FD16C013-F891-408F-87C7-13C8610F92C2}" presName="parallelogram2" presStyleLbl="alignNode1" presStyleIdx="29" presStyleCnt="35"/>
      <dgm:spPr/>
    </dgm:pt>
    <dgm:pt modelId="{6AB19D36-E412-4EBD-A1D7-7F905F839F9E}" type="pres">
      <dgm:prSet presAssocID="{FD16C013-F891-408F-87C7-13C8610F92C2}" presName="parallelogram3" presStyleLbl="alignNode1" presStyleIdx="30" presStyleCnt="35"/>
      <dgm:spPr/>
    </dgm:pt>
    <dgm:pt modelId="{020EBC9A-C240-4E04-8CA9-F96783B531B6}" type="pres">
      <dgm:prSet presAssocID="{FD16C013-F891-408F-87C7-13C8610F92C2}" presName="parallelogram4" presStyleLbl="alignNode1" presStyleIdx="31" presStyleCnt="35"/>
      <dgm:spPr/>
    </dgm:pt>
    <dgm:pt modelId="{DEC060F0-892B-4035-B59B-0A2A86875619}" type="pres">
      <dgm:prSet presAssocID="{FD16C013-F891-408F-87C7-13C8610F92C2}" presName="parallelogram5" presStyleLbl="alignNode1" presStyleIdx="32" presStyleCnt="35"/>
      <dgm:spPr/>
    </dgm:pt>
    <dgm:pt modelId="{3C2C8736-9441-4D4D-A1EA-4BFA8E517056}" type="pres">
      <dgm:prSet presAssocID="{FD16C013-F891-408F-87C7-13C8610F92C2}" presName="parallelogram6" presStyleLbl="alignNode1" presStyleIdx="33" presStyleCnt="35"/>
      <dgm:spPr/>
    </dgm:pt>
    <dgm:pt modelId="{BE1DE0C1-593C-488B-AEBC-BECC2CB9A082}" type="pres">
      <dgm:prSet presAssocID="{FD16C013-F891-408F-87C7-13C8610F92C2}" presName="parallelogram7" presStyleLbl="alignNode1" presStyleIdx="34" presStyleCnt="35"/>
      <dgm:spPr/>
    </dgm:pt>
  </dgm:ptLst>
  <dgm:cxnLst>
    <dgm:cxn modelId="{D1E2690C-2398-40D2-94B8-FA78413FE1FF}" type="presOf" srcId="{F9666D33-F4F9-4031-A989-74CB7DBDF3CD}" destId="{83EE05FA-C567-4A49-979B-511453999303}" srcOrd="0" destOrd="0" presId="urn:microsoft.com/office/officeart/2008/layout/VerticalAccentList"/>
    <dgm:cxn modelId="{D72C700E-8067-40BA-A737-6D5863696899}" srcId="{19026CE7-35B7-487E-8CBA-30E02F2A2C7B}" destId="{FD16C013-F891-408F-87C7-13C8610F92C2}" srcOrd="4" destOrd="0" parTransId="{F29AAF7D-B21F-4590-8956-E96B7C89B35D}" sibTransId="{F0EC5618-7A07-47F3-BFBD-AC5C9980540B}"/>
    <dgm:cxn modelId="{9FA7E737-3F1A-493F-B06C-8308655D765F}" srcId="{19026CE7-35B7-487E-8CBA-30E02F2A2C7B}" destId="{3F9F88A7-C42B-4686-9C99-702B1CF4263C}" srcOrd="3" destOrd="0" parTransId="{9EDA707B-6876-4504-96FB-4341E66DBC69}" sibTransId="{D0A7086A-848B-4252-BE1E-E01CD3D91BBF}"/>
    <dgm:cxn modelId="{F7A6A240-2955-43A3-80C0-284C5E882B01}" type="presOf" srcId="{FD16C013-F891-408F-87C7-13C8610F92C2}" destId="{E27E9A9B-4F3B-4721-9566-77BF3F7CF3BE}" srcOrd="0" destOrd="0" presId="urn:microsoft.com/office/officeart/2008/layout/VerticalAccentList"/>
    <dgm:cxn modelId="{41E4724B-348F-4D99-A4AB-6518655E7853}" srcId="{19026CE7-35B7-487E-8CBA-30E02F2A2C7B}" destId="{B3A4F6DA-A2D6-4173-B357-E58FC00CE3C3}" srcOrd="0" destOrd="0" parTransId="{BDCFD321-DC9F-47F4-9F97-17C0D7B0A9AB}" sibTransId="{ECBE24E7-ECE5-48D0-A628-A7ABB796F3A4}"/>
    <dgm:cxn modelId="{C460AA4C-6812-43DE-A954-117D2BCCC6DB}" type="presOf" srcId="{B3A4F6DA-A2D6-4173-B357-E58FC00CE3C3}" destId="{BCCE4FED-5C86-4A67-A4E7-6103FF01F6F1}" srcOrd="0" destOrd="0" presId="urn:microsoft.com/office/officeart/2008/layout/VerticalAccentList"/>
    <dgm:cxn modelId="{68CE349C-7A0A-4D43-9B6E-734F66D21EE7}" type="presOf" srcId="{3F9F88A7-C42B-4686-9C99-702B1CF4263C}" destId="{0A8BA027-B16F-4013-A03F-C15D8EBB8725}" srcOrd="0" destOrd="0" presId="urn:microsoft.com/office/officeart/2008/layout/VerticalAccentList"/>
    <dgm:cxn modelId="{389D4DB0-0226-4E39-9666-B642AA1C9FFF}" srcId="{19026CE7-35B7-487E-8CBA-30E02F2A2C7B}" destId="{A782B57C-1305-407A-AB85-10C8858FE8B3}" srcOrd="1" destOrd="0" parTransId="{B1A21E92-DE7A-469F-AB2E-A708EED7218E}" sibTransId="{5C01F0CE-AB6A-49EF-B534-45E11825C419}"/>
    <dgm:cxn modelId="{108B5DC2-EE00-444A-AD36-F6EEFB086019}" type="presOf" srcId="{19026CE7-35B7-487E-8CBA-30E02F2A2C7B}" destId="{6B199102-31C2-4CD5-905A-D6634469B288}" srcOrd="0" destOrd="0" presId="urn:microsoft.com/office/officeart/2008/layout/VerticalAccentList"/>
    <dgm:cxn modelId="{33B5BDCE-1B0A-4FAF-90B5-440CEEAFF6C5}" type="presOf" srcId="{A782B57C-1305-407A-AB85-10C8858FE8B3}" destId="{321676C8-1AB7-4A9C-91F7-F9F21D9507E0}" srcOrd="0" destOrd="0" presId="urn:microsoft.com/office/officeart/2008/layout/VerticalAccentList"/>
    <dgm:cxn modelId="{1DEE1ADA-6FC7-4431-8327-43F7CD1055DE}" srcId="{19026CE7-35B7-487E-8CBA-30E02F2A2C7B}" destId="{F9666D33-F4F9-4031-A989-74CB7DBDF3CD}" srcOrd="2" destOrd="0" parTransId="{68ABFE0B-1163-45D1-B9AA-CAD8CBFAB71F}" sibTransId="{B8DED530-22BB-456F-A84F-549B92B75A87}"/>
    <dgm:cxn modelId="{7E14C4BD-1DDF-46E6-BE64-9485D84E6CC4}" type="presParOf" srcId="{6B199102-31C2-4CD5-905A-D6634469B288}" destId="{CD75DA6B-3C31-45F9-9144-45218AE3B4A3}" srcOrd="0" destOrd="0" presId="urn:microsoft.com/office/officeart/2008/layout/VerticalAccentList"/>
    <dgm:cxn modelId="{872B08CA-5F80-464A-9388-A2978911AC20}" type="presParOf" srcId="{CD75DA6B-3C31-45F9-9144-45218AE3B4A3}" destId="{BCCE4FED-5C86-4A67-A4E7-6103FF01F6F1}" srcOrd="0" destOrd="0" presId="urn:microsoft.com/office/officeart/2008/layout/VerticalAccentList"/>
    <dgm:cxn modelId="{5672F163-EE44-4B76-B4E6-753AF3517C74}" type="presParOf" srcId="{6B199102-31C2-4CD5-905A-D6634469B288}" destId="{AF20BACD-C8FB-4795-90B4-27DC3A4B83B5}" srcOrd="1" destOrd="0" presId="urn:microsoft.com/office/officeart/2008/layout/VerticalAccentList"/>
    <dgm:cxn modelId="{1327B4D2-270C-4209-AE89-594AA9E472FF}" type="presParOf" srcId="{AF20BACD-C8FB-4795-90B4-27DC3A4B83B5}" destId="{164303C9-2A44-486D-875D-E96364901F35}" srcOrd="0" destOrd="0" presId="urn:microsoft.com/office/officeart/2008/layout/VerticalAccentList"/>
    <dgm:cxn modelId="{11A1EFA5-4C3A-4D56-9CD1-9B9B147679F0}" type="presParOf" srcId="{AF20BACD-C8FB-4795-90B4-27DC3A4B83B5}" destId="{3315AC29-F31F-46A7-BAF5-DB54EC30C028}" srcOrd="1" destOrd="0" presId="urn:microsoft.com/office/officeart/2008/layout/VerticalAccentList"/>
    <dgm:cxn modelId="{7389A924-651B-4089-9533-D13FE685788D}" type="presParOf" srcId="{AF20BACD-C8FB-4795-90B4-27DC3A4B83B5}" destId="{E4B218DB-CDC5-44A8-9CF0-12A0FF0A5065}" srcOrd="2" destOrd="0" presId="urn:microsoft.com/office/officeart/2008/layout/VerticalAccentList"/>
    <dgm:cxn modelId="{62C9906D-52D7-46CA-AF0E-CDF8C5EAEDC2}" type="presParOf" srcId="{AF20BACD-C8FB-4795-90B4-27DC3A4B83B5}" destId="{83FAA4CA-D5DA-44CB-A491-612DE49D3721}" srcOrd="3" destOrd="0" presId="urn:microsoft.com/office/officeart/2008/layout/VerticalAccentList"/>
    <dgm:cxn modelId="{BA2EBC44-526E-43FD-8EC2-11A5DD440C69}" type="presParOf" srcId="{AF20BACD-C8FB-4795-90B4-27DC3A4B83B5}" destId="{2FDCF6F5-95C7-4A8E-8F85-5765D8A56A0E}" srcOrd="4" destOrd="0" presId="urn:microsoft.com/office/officeart/2008/layout/VerticalAccentList"/>
    <dgm:cxn modelId="{6EE6E066-7007-49CA-B79E-C2E0855F032B}" type="presParOf" srcId="{AF20BACD-C8FB-4795-90B4-27DC3A4B83B5}" destId="{0B6FDD7F-7FCD-43B0-883C-299386C329E1}" srcOrd="5" destOrd="0" presId="urn:microsoft.com/office/officeart/2008/layout/VerticalAccentList"/>
    <dgm:cxn modelId="{AA64B86A-8F67-4B14-8C35-FE56FB6E3C90}" type="presParOf" srcId="{AF20BACD-C8FB-4795-90B4-27DC3A4B83B5}" destId="{32872334-ED5A-4B60-8C6F-553349EF5F77}" srcOrd="6" destOrd="0" presId="urn:microsoft.com/office/officeart/2008/layout/VerticalAccentList"/>
    <dgm:cxn modelId="{9EB8C7F7-A6B4-4D19-BFE4-0283E3A99CDC}" type="presParOf" srcId="{6B199102-31C2-4CD5-905A-D6634469B288}" destId="{78274831-6C06-4ECD-B09C-0B59335CA72F}" srcOrd="2" destOrd="0" presId="urn:microsoft.com/office/officeart/2008/layout/VerticalAccentList"/>
    <dgm:cxn modelId="{48EB0FB3-131B-402F-90EB-A560AE6F04D5}" type="presParOf" srcId="{6B199102-31C2-4CD5-905A-D6634469B288}" destId="{FE9DE8DC-E4D4-49D3-AFAB-BB3726D974DA}" srcOrd="3" destOrd="0" presId="urn:microsoft.com/office/officeart/2008/layout/VerticalAccentList"/>
    <dgm:cxn modelId="{CFABD0B1-F65F-4BD1-9CDA-9BCBABE69E29}" type="presParOf" srcId="{FE9DE8DC-E4D4-49D3-AFAB-BB3726D974DA}" destId="{321676C8-1AB7-4A9C-91F7-F9F21D9507E0}" srcOrd="0" destOrd="0" presId="urn:microsoft.com/office/officeart/2008/layout/VerticalAccentList"/>
    <dgm:cxn modelId="{0D3CDB3C-CF00-4D34-9587-07ECB80FD81B}" type="presParOf" srcId="{6B199102-31C2-4CD5-905A-D6634469B288}" destId="{3668E3FF-410B-4E1E-8FD1-79C8251B7EC2}" srcOrd="4" destOrd="0" presId="urn:microsoft.com/office/officeart/2008/layout/VerticalAccentList"/>
    <dgm:cxn modelId="{21B2418A-22E7-4EEB-9F72-9A690A30D020}" type="presParOf" srcId="{3668E3FF-410B-4E1E-8FD1-79C8251B7EC2}" destId="{C810BABA-55FD-4D64-9EED-1D5C381A80FB}" srcOrd="0" destOrd="0" presId="urn:microsoft.com/office/officeart/2008/layout/VerticalAccentList"/>
    <dgm:cxn modelId="{D0211951-5EE6-45F5-91CF-6400B33DCBFD}" type="presParOf" srcId="{3668E3FF-410B-4E1E-8FD1-79C8251B7EC2}" destId="{C7F0B4F4-BC94-43E7-96B9-A5AE4FDC8814}" srcOrd="1" destOrd="0" presId="urn:microsoft.com/office/officeart/2008/layout/VerticalAccentList"/>
    <dgm:cxn modelId="{2D190AD8-427C-4CB9-A4E4-E2AF9C8C9D7E}" type="presParOf" srcId="{3668E3FF-410B-4E1E-8FD1-79C8251B7EC2}" destId="{1FD38C3E-7306-4529-9612-8F531CF79248}" srcOrd="2" destOrd="0" presId="urn:microsoft.com/office/officeart/2008/layout/VerticalAccentList"/>
    <dgm:cxn modelId="{8CBEB4F4-8BA4-4AC2-9670-FEE77EAC7916}" type="presParOf" srcId="{3668E3FF-410B-4E1E-8FD1-79C8251B7EC2}" destId="{1790F242-1360-461D-A4E6-705648EAEFBA}" srcOrd="3" destOrd="0" presId="urn:microsoft.com/office/officeart/2008/layout/VerticalAccentList"/>
    <dgm:cxn modelId="{0FF97F23-5471-46CD-9E27-02CD98F0B85C}" type="presParOf" srcId="{3668E3FF-410B-4E1E-8FD1-79C8251B7EC2}" destId="{8A1AF6A5-7B88-430B-97AF-C96FAC5A4219}" srcOrd="4" destOrd="0" presId="urn:microsoft.com/office/officeart/2008/layout/VerticalAccentList"/>
    <dgm:cxn modelId="{EBD35042-8DF0-42B8-B74B-7DA2EDDCAD0C}" type="presParOf" srcId="{3668E3FF-410B-4E1E-8FD1-79C8251B7EC2}" destId="{C76731B3-1017-43DE-9968-524A395DCC21}" srcOrd="5" destOrd="0" presId="urn:microsoft.com/office/officeart/2008/layout/VerticalAccentList"/>
    <dgm:cxn modelId="{C410507C-3C89-4346-A371-57E1EE039767}" type="presParOf" srcId="{3668E3FF-410B-4E1E-8FD1-79C8251B7EC2}" destId="{9CB76AA6-0B44-4C5D-AA60-5F20C4C77912}" srcOrd="6" destOrd="0" presId="urn:microsoft.com/office/officeart/2008/layout/VerticalAccentList"/>
    <dgm:cxn modelId="{D75B17AF-DC5F-45DA-AD49-BC1FD6783777}" type="presParOf" srcId="{6B199102-31C2-4CD5-905A-D6634469B288}" destId="{13291BCF-9439-4CAA-B312-C10C4A1FF90E}" srcOrd="5" destOrd="0" presId="urn:microsoft.com/office/officeart/2008/layout/VerticalAccentList"/>
    <dgm:cxn modelId="{D264F3E9-F4B4-4047-92AE-8DF793CF7255}" type="presParOf" srcId="{6B199102-31C2-4CD5-905A-D6634469B288}" destId="{4A0AF41B-4176-45B2-AFF9-8919917ACD78}" srcOrd="6" destOrd="0" presId="urn:microsoft.com/office/officeart/2008/layout/VerticalAccentList"/>
    <dgm:cxn modelId="{3EB55634-D8B5-4D69-A114-5509D3FB2D9D}" type="presParOf" srcId="{4A0AF41B-4176-45B2-AFF9-8919917ACD78}" destId="{83EE05FA-C567-4A49-979B-511453999303}" srcOrd="0" destOrd="0" presId="urn:microsoft.com/office/officeart/2008/layout/VerticalAccentList"/>
    <dgm:cxn modelId="{813EF0C3-40D2-43CF-83B5-3B7D2C7D4790}" type="presParOf" srcId="{6B199102-31C2-4CD5-905A-D6634469B288}" destId="{7B1D9C17-F84F-4BEF-9695-8D3B5ABE097C}" srcOrd="7" destOrd="0" presId="urn:microsoft.com/office/officeart/2008/layout/VerticalAccentList"/>
    <dgm:cxn modelId="{21BB6F83-499C-4011-ADB7-1EC5AE419EA9}" type="presParOf" srcId="{7B1D9C17-F84F-4BEF-9695-8D3B5ABE097C}" destId="{EABF808F-7BE2-4E8F-B2A9-51A83A6C0105}" srcOrd="0" destOrd="0" presId="urn:microsoft.com/office/officeart/2008/layout/VerticalAccentList"/>
    <dgm:cxn modelId="{C3757FD3-95F7-44FC-AB70-44BE1D0B9AEF}" type="presParOf" srcId="{7B1D9C17-F84F-4BEF-9695-8D3B5ABE097C}" destId="{9C134234-7A4E-4058-9FD6-D2BE49503C64}" srcOrd="1" destOrd="0" presId="urn:microsoft.com/office/officeart/2008/layout/VerticalAccentList"/>
    <dgm:cxn modelId="{A0718412-13DB-4C75-8278-D062728C7715}" type="presParOf" srcId="{7B1D9C17-F84F-4BEF-9695-8D3B5ABE097C}" destId="{CF1FABD1-D669-4CD6-BE41-0640E58CF507}" srcOrd="2" destOrd="0" presId="urn:microsoft.com/office/officeart/2008/layout/VerticalAccentList"/>
    <dgm:cxn modelId="{A22E1881-2EE4-4E93-A0E3-B4869670C820}" type="presParOf" srcId="{7B1D9C17-F84F-4BEF-9695-8D3B5ABE097C}" destId="{00C91EE7-4C65-4DE3-93E2-A674363ADF63}" srcOrd="3" destOrd="0" presId="urn:microsoft.com/office/officeart/2008/layout/VerticalAccentList"/>
    <dgm:cxn modelId="{5CA02E82-5575-4A38-A44C-0893684AA119}" type="presParOf" srcId="{7B1D9C17-F84F-4BEF-9695-8D3B5ABE097C}" destId="{EA716B8B-262C-4173-859F-EE5AB112A62D}" srcOrd="4" destOrd="0" presId="urn:microsoft.com/office/officeart/2008/layout/VerticalAccentList"/>
    <dgm:cxn modelId="{BC11CDA6-75DF-44CC-BD6A-4169549EF5F9}" type="presParOf" srcId="{7B1D9C17-F84F-4BEF-9695-8D3B5ABE097C}" destId="{0C714D34-1627-4AE4-84C2-66404D8C6635}" srcOrd="5" destOrd="0" presId="urn:microsoft.com/office/officeart/2008/layout/VerticalAccentList"/>
    <dgm:cxn modelId="{BBA276BC-7AEE-4F27-9B6B-A56F8B00C544}" type="presParOf" srcId="{7B1D9C17-F84F-4BEF-9695-8D3B5ABE097C}" destId="{567103BA-AD32-4C86-A99B-22900E304B49}" srcOrd="6" destOrd="0" presId="urn:microsoft.com/office/officeart/2008/layout/VerticalAccentList"/>
    <dgm:cxn modelId="{EB249ADC-FCC6-4987-9CC3-2E7F17BABB07}" type="presParOf" srcId="{6B199102-31C2-4CD5-905A-D6634469B288}" destId="{62776E61-270C-4A5E-8A3C-B4CF32E74BD6}" srcOrd="8" destOrd="0" presId="urn:microsoft.com/office/officeart/2008/layout/VerticalAccentList"/>
    <dgm:cxn modelId="{81D25099-517A-4C99-BC5B-5167E1891C17}" type="presParOf" srcId="{6B199102-31C2-4CD5-905A-D6634469B288}" destId="{71B0A9C4-17ED-475C-AB63-4FC654634BC4}" srcOrd="9" destOrd="0" presId="urn:microsoft.com/office/officeart/2008/layout/VerticalAccentList"/>
    <dgm:cxn modelId="{F53DCCFF-D7BA-480B-A51A-10F1EEFBEA8E}" type="presParOf" srcId="{71B0A9C4-17ED-475C-AB63-4FC654634BC4}" destId="{0A8BA027-B16F-4013-A03F-C15D8EBB8725}" srcOrd="0" destOrd="0" presId="urn:microsoft.com/office/officeart/2008/layout/VerticalAccentList"/>
    <dgm:cxn modelId="{A0177797-BEF7-4913-860B-FF687EE39126}" type="presParOf" srcId="{6B199102-31C2-4CD5-905A-D6634469B288}" destId="{92494544-1037-4FC3-B22E-07675CBAE9D1}" srcOrd="10" destOrd="0" presId="urn:microsoft.com/office/officeart/2008/layout/VerticalAccentList"/>
    <dgm:cxn modelId="{4527C889-62B8-48AE-815C-A0BF54AE9382}" type="presParOf" srcId="{92494544-1037-4FC3-B22E-07675CBAE9D1}" destId="{696CC8D6-8952-4285-8A1C-8EE35CDC17D4}" srcOrd="0" destOrd="0" presId="urn:microsoft.com/office/officeart/2008/layout/VerticalAccentList"/>
    <dgm:cxn modelId="{D5089FB3-3D5E-4F43-8C1E-CDD89C3D31D1}" type="presParOf" srcId="{92494544-1037-4FC3-B22E-07675CBAE9D1}" destId="{A101BA23-4647-42CC-9B36-E64C6C893D77}" srcOrd="1" destOrd="0" presId="urn:microsoft.com/office/officeart/2008/layout/VerticalAccentList"/>
    <dgm:cxn modelId="{249464FC-1DFD-42AB-BC9D-3D82F01B6C23}" type="presParOf" srcId="{92494544-1037-4FC3-B22E-07675CBAE9D1}" destId="{07F68CC1-E349-41FE-B799-7771C504C6A8}" srcOrd="2" destOrd="0" presId="urn:microsoft.com/office/officeart/2008/layout/VerticalAccentList"/>
    <dgm:cxn modelId="{6F750BAE-3FA1-4384-87F3-7DF3844386E7}" type="presParOf" srcId="{92494544-1037-4FC3-B22E-07675CBAE9D1}" destId="{38BD50A3-C724-4343-B47E-62E774C55526}" srcOrd="3" destOrd="0" presId="urn:microsoft.com/office/officeart/2008/layout/VerticalAccentList"/>
    <dgm:cxn modelId="{C4191CD6-2D0A-454A-B896-9F6DAEAA17C1}" type="presParOf" srcId="{92494544-1037-4FC3-B22E-07675CBAE9D1}" destId="{0EC65346-523A-44A5-BBC2-B835FA85F3CC}" srcOrd="4" destOrd="0" presId="urn:microsoft.com/office/officeart/2008/layout/VerticalAccentList"/>
    <dgm:cxn modelId="{846661C6-5F40-40F1-853E-3C91109A81D6}" type="presParOf" srcId="{92494544-1037-4FC3-B22E-07675CBAE9D1}" destId="{91C6F8EF-BDCE-48EC-8A0E-B5BF5BD33ED9}" srcOrd="5" destOrd="0" presId="urn:microsoft.com/office/officeart/2008/layout/VerticalAccentList"/>
    <dgm:cxn modelId="{E255D1D2-4EB4-417B-8CFC-DB02D399B0B0}" type="presParOf" srcId="{92494544-1037-4FC3-B22E-07675CBAE9D1}" destId="{46A436AA-0A17-4DA5-87A2-8F6BC9DE49EE}" srcOrd="6" destOrd="0" presId="urn:microsoft.com/office/officeart/2008/layout/VerticalAccentList"/>
    <dgm:cxn modelId="{239E0560-6C82-4F6F-9543-CB74939AE95C}" type="presParOf" srcId="{6B199102-31C2-4CD5-905A-D6634469B288}" destId="{33859985-8093-44E6-80C9-71C9647430E8}" srcOrd="11" destOrd="0" presId="urn:microsoft.com/office/officeart/2008/layout/VerticalAccentList"/>
    <dgm:cxn modelId="{5E2550F2-1EA1-4854-B679-83CC7B0955C4}" type="presParOf" srcId="{6B199102-31C2-4CD5-905A-D6634469B288}" destId="{E416C966-F8BA-4189-A33F-9627A2A358B5}" srcOrd="12" destOrd="0" presId="urn:microsoft.com/office/officeart/2008/layout/VerticalAccentList"/>
    <dgm:cxn modelId="{FEF9A794-5465-472A-9156-BB622A17B0EA}" type="presParOf" srcId="{E416C966-F8BA-4189-A33F-9627A2A358B5}" destId="{E27E9A9B-4F3B-4721-9566-77BF3F7CF3BE}" srcOrd="0" destOrd="0" presId="urn:microsoft.com/office/officeart/2008/layout/VerticalAccentList"/>
    <dgm:cxn modelId="{B2E8335F-7A2A-4CB3-94FC-D51AFB2D0F8B}" type="presParOf" srcId="{6B199102-31C2-4CD5-905A-D6634469B288}" destId="{7644104E-64C5-4084-B074-DF0AE7996F33}" srcOrd="13" destOrd="0" presId="urn:microsoft.com/office/officeart/2008/layout/VerticalAccentList"/>
    <dgm:cxn modelId="{81225C58-4004-4A82-9D05-CC1564B32AB1}" type="presParOf" srcId="{7644104E-64C5-4084-B074-DF0AE7996F33}" destId="{D315003C-E13B-4763-B2C7-21DD04F85823}" srcOrd="0" destOrd="0" presId="urn:microsoft.com/office/officeart/2008/layout/VerticalAccentList"/>
    <dgm:cxn modelId="{869C72CF-C735-4C7A-B57D-59264612952C}" type="presParOf" srcId="{7644104E-64C5-4084-B074-DF0AE7996F33}" destId="{73321FB0-D392-483F-8928-BDAF4B463FC3}" srcOrd="1" destOrd="0" presId="urn:microsoft.com/office/officeart/2008/layout/VerticalAccentList"/>
    <dgm:cxn modelId="{9451BF14-ADA8-4A63-BA73-14DAF1B3DD22}" type="presParOf" srcId="{7644104E-64C5-4084-B074-DF0AE7996F33}" destId="{6AB19D36-E412-4EBD-A1D7-7F905F839F9E}" srcOrd="2" destOrd="0" presId="urn:microsoft.com/office/officeart/2008/layout/VerticalAccentList"/>
    <dgm:cxn modelId="{BA616457-0457-42F6-98B4-76F0D4B09736}" type="presParOf" srcId="{7644104E-64C5-4084-B074-DF0AE7996F33}" destId="{020EBC9A-C240-4E04-8CA9-F96783B531B6}" srcOrd="3" destOrd="0" presId="urn:microsoft.com/office/officeart/2008/layout/VerticalAccentList"/>
    <dgm:cxn modelId="{C2AC38D8-A6DC-463A-8183-F02C8C73695B}" type="presParOf" srcId="{7644104E-64C5-4084-B074-DF0AE7996F33}" destId="{DEC060F0-892B-4035-B59B-0A2A86875619}" srcOrd="4" destOrd="0" presId="urn:microsoft.com/office/officeart/2008/layout/VerticalAccentList"/>
    <dgm:cxn modelId="{C7D95ED6-9B74-4E6B-82C5-C35DEFB99F92}" type="presParOf" srcId="{7644104E-64C5-4084-B074-DF0AE7996F33}" destId="{3C2C8736-9441-4D4D-A1EA-4BFA8E517056}" srcOrd="5" destOrd="0" presId="urn:microsoft.com/office/officeart/2008/layout/VerticalAccentList"/>
    <dgm:cxn modelId="{4CC310FA-C11B-4458-878A-B3EBB77CE3DC}" type="presParOf" srcId="{7644104E-64C5-4084-B074-DF0AE7996F33}" destId="{BE1DE0C1-593C-488B-AEBC-BECC2CB9A082}" srcOrd="6"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53154E-08EE-4DA8-A2A5-AFC22C59C96F}"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s-EC"/>
        </a:p>
      </dgm:t>
    </dgm:pt>
    <dgm:pt modelId="{2F2C8A17-A415-4567-9856-7BDC6AF7D4FB}">
      <dgm:prSet phldrT="[Texto]" phldr="1"/>
      <dgm:spPr/>
      <dgm:t>
        <a:bodyPr/>
        <a:lstStyle/>
        <a:p>
          <a:endParaRPr lang="es-EC" dirty="0"/>
        </a:p>
      </dgm:t>
    </dgm:pt>
    <dgm:pt modelId="{819E4B61-D576-40A1-A702-7741296C1884}" type="parTrans" cxnId="{8783D66F-B740-4240-A53D-80050374C5CF}">
      <dgm:prSet/>
      <dgm:spPr/>
      <dgm:t>
        <a:bodyPr/>
        <a:lstStyle/>
        <a:p>
          <a:endParaRPr lang="es-EC"/>
        </a:p>
      </dgm:t>
    </dgm:pt>
    <dgm:pt modelId="{2779BC26-CA42-41D8-8A5B-3507A4572CF8}" type="sibTrans" cxnId="{8783D66F-B740-4240-A53D-80050374C5CF}">
      <dgm:prSet/>
      <dgm:spPr/>
      <dgm:t>
        <a:bodyPr/>
        <a:lstStyle/>
        <a:p>
          <a:endParaRPr lang="es-EC"/>
        </a:p>
      </dgm:t>
    </dgm:pt>
    <dgm:pt modelId="{DA12526B-E907-4363-825B-B0CC4E430F39}">
      <dgm:prSet phldrT="[Texto]"/>
      <dgm:spPr/>
      <dgm:t>
        <a:bodyPr/>
        <a:lstStyle/>
        <a:p>
          <a:pPr>
            <a:buFont typeface="Symbol" panose="05050102010706020507" pitchFamily="18" charset="2"/>
            <a:buChar char=""/>
          </a:pPr>
          <a:r>
            <a:rPr lang="es-EC" dirty="0"/>
            <a:t>Estudio de la aplicación del Mobile Marketing en la industria de entretenimiento deportivo.</a:t>
          </a:r>
        </a:p>
      </dgm:t>
    </dgm:pt>
    <dgm:pt modelId="{98FBA646-1321-48A0-8826-348E0512FC10}" type="parTrans" cxnId="{88B38C71-5532-446F-A014-CA5A097D0691}">
      <dgm:prSet/>
      <dgm:spPr/>
      <dgm:t>
        <a:bodyPr/>
        <a:lstStyle/>
        <a:p>
          <a:endParaRPr lang="es-EC"/>
        </a:p>
      </dgm:t>
    </dgm:pt>
    <dgm:pt modelId="{A4D97071-BB72-4577-AABD-E54F3D427349}" type="sibTrans" cxnId="{88B38C71-5532-446F-A014-CA5A097D0691}">
      <dgm:prSet/>
      <dgm:spPr/>
      <dgm:t>
        <a:bodyPr/>
        <a:lstStyle/>
        <a:p>
          <a:endParaRPr lang="es-EC"/>
        </a:p>
      </dgm:t>
    </dgm:pt>
    <dgm:pt modelId="{81A0A588-39A4-4A5D-A407-28DDBAEBCF54}">
      <dgm:prSet phldrT="[Texto]" phldr="1"/>
      <dgm:spPr/>
      <dgm:t>
        <a:bodyPr/>
        <a:lstStyle/>
        <a:p>
          <a:endParaRPr lang="es-EC" dirty="0"/>
        </a:p>
      </dgm:t>
    </dgm:pt>
    <dgm:pt modelId="{E4AF48A0-07B9-45B6-8DFE-386DE7A80363}" type="parTrans" cxnId="{62320C3E-254B-45F7-9C12-42ACE3D4745B}">
      <dgm:prSet/>
      <dgm:spPr/>
      <dgm:t>
        <a:bodyPr/>
        <a:lstStyle/>
        <a:p>
          <a:endParaRPr lang="es-EC"/>
        </a:p>
      </dgm:t>
    </dgm:pt>
    <dgm:pt modelId="{FD4EA195-4E95-43E6-9DAA-67A1306452B4}" type="sibTrans" cxnId="{62320C3E-254B-45F7-9C12-42ACE3D4745B}">
      <dgm:prSet/>
      <dgm:spPr/>
      <dgm:t>
        <a:bodyPr/>
        <a:lstStyle/>
        <a:p>
          <a:endParaRPr lang="es-EC"/>
        </a:p>
      </dgm:t>
    </dgm:pt>
    <dgm:pt modelId="{D771BA68-4944-4F61-866B-5C49884C1321}">
      <dgm:prSet phldrT="[Texto]"/>
      <dgm:spPr/>
      <dgm:t>
        <a:bodyPr/>
        <a:lstStyle/>
        <a:p>
          <a:pPr>
            <a:buFont typeface="Symbol" panose="05050102010706020507" pitchFamily="18" charset="2"/>
            <a:buChar char=""/>
          </a:pPr>
          <a:r>
            <a:rPr lang="es-EC" dirty="0"/>
            <a:t>Estudio de la aplicación de estrategias de Mobile Marketing en el ambiente de Retails del distrito metropolitano de quito.</a:t>
          </a:r>
        </a:p>
      </dgm:t>
    </dgm:pt>
    <dgm:pt modelId="{25BD1DDB-CC5B-4EB1-AD01-5E403F9D32B0}" type="parTrans" cxnId="{814EC34A-3305-4E2B-BD1B-8F7C14251BDB}">
      <dgm:prSet/>
      <dgm:spPr/>
      <dgm:t>
        <a:bodyPr/>
        <a:lstStyle/>
        <a:p>
          <a:endParaRPr lang="es-EC"/>
        </a:p>
      </dgm:t>
    </dgm:pt>
    <dgm:pt modelId="{B9D26788-BC23-4F1D-9402-D94C006FB707}" type="sibTrans" cxnId="{814EC34A-3305-4E2B-BD1B-8F7C14251BDB}">
      <dgm:prSet/>
      <dgm:spPr/>
      <dgm:t>
        <a:bodyPr/>
        <a:lstStyle/>
        <a:p>
          <a:endParaRPr lang="es-EC"/>
        </a:p>
      </dgm:t>
    </dgm:pt>
    <dgm:pt modelId="{94DD7A05-26E1-489E-9A10-633FB1A78AC8}">
      <dgm:prSet phldrT="[Texto]" phldr="1"/>
      <dgm:spPr/>
      <dgm:t>
        <a:bodyPr/>
        <a:lstStyle/>
        <a:p>
          <a:endParaRPr lang="es-EC" dirty="0"/>
        </a:p>
      </dgm:t>
    </dgm:pt>
    <dgm:pt modelId="{373A6654-B4F6-4BB7-9363-3AC0F9A27510}" type="parTrans" cxnId="{7C497BCC-C5B7-422C-A6F1-AC2F3FE7F604}">
      <dgm:prSet/>
      <dgm:spPr/>
      <dgm:t>
        <a:bodyPr/>
        <a:lstStyle/>
        <a:p>
          <a:endParaRPr lang="es-EC"/>
        </a:p>
      </dgm:t>
    </dgm:pt>
    <dgm:pt modelId="{2F5F75E2-4941-4764-B86C-1A50A8ABDA5E}" type="sibTrans" cxnId="{7C497BCC-C5B7-422C-A6F1-AC2F3FE7F604}">
      <dgm:prSet/>
      <dgm:spPr/>
      <dgm:t>
        <a:bodyPr/>
        <a:lstStyle/>
        <a:p>
          <a:endParaRPr lang="es-EC"/>
        </a:p>
      </dgm:t>
    </dgm:pt>
    <dgm:pt modelId="{797E13F4-A05D-46AC-A9BC-E5CE3DDCBE1D}">
      <dgm:prSet phldrT="[Texto]"/>
      <dgm:spPr/>
      <dgm:t>
        <a:bodyPr/>
        <a:lstStyle/>
        <a:p>
          <a:pPr>
            <a:buFont typeface="Symbol" panose="05050102010706020507" pitchFamily="18" charset="2"/>
            <a:buChar char=""/>
          </a:pPr>
          <a:r>
            <a:rPr lang="es-EC" dirty="0"/>
            <a:t>Estudio de análisis comparativo de estrategias de Mobile marketing vs Marketing tradicional en la industria automotriz en la generación X.</a:t>
          </a:r>
        </a:p>
      </dgm:t>
    </dgm:pt>
    <dgm:pt modelId="{13ED3DBD-9857-4182-A304-D4C95DE63CB6}" type="parTrans" cxnId="{D5C97C10-DA86-4971-A368-81B6D8EAE565}">
      <dgm:prSet/>
      <dgm:spPr/>
      <dgm:t>
        <a:bodyPr/>
        <a:lstStyle/>
        <a:p>
          <a:endParaRPr lang="es-EC"/>
        </a:p>
      </dgm:t>
    </dgm:pt>
    <dgm:pt modelId="{36F79108-37F0-49DF-A976-E60312AEA075}" type="sibTrans" cxnId="{D5C97C10-DA86-4971-A368-81B6D8EAE565}">
      <dgm:prSet/>
      <dgm:spPr/>
      <dgm:t>
        <a:bodyPr/>
        <a:lstStyle/>
        <a:p>
          <a:endParaRPr lang="es-EC"/>
        </a:p>
      </dgm:t>
    </dgm:pt>
    <dgm:pt modelId="{4E96EE62-92D0-43B0-9917-3C6F0CBA6452}">
      <dgm:prSet custT="1"/>
      <dgm:spPr/>
      <dgm:t>
        <a:bodyPr/>
        <a:lstStyle/>
        <a:p>
          <a:endParaRPr lang="es-EC" sz="2000" dirty="0"/>
        </a:p>
      </dgm:t>
    </dgm:pt>
    <dgm:pt modelId="{12B9CA97-3917-4F1C-8E28-CCF886AC98F0}" type="parTrans" cxnId="{86773826-5B10-4F3B-AC9B-BAD9551A0943}">
      <dgm:prSet/>
      <dgm:spPr/>
      <dgm:t>
        <a:bodyPr/>
        <a:lstStyle/>
        <a:p>
          <a:endParaRPr lang="es-EC"/>
        </a:p>
      </dgm:t>
    </dgm:pt>
    <dgm:pt modelId="{555ECAA6-601C-42A4-9C0A-4DED9CA092EA}" type="sibTrans" cxnId="{86773826-5B10-4F3B-AC9B-BAD9551A0943}">
      <dgm:prSet/>
      <dgm:spPr/>
      <dgm:t>
        <a:bodyPr/>
        <a:lstStyle/>
        <a:p>
          <a:endParaRPr lang="es-EC"/>
        </a:p>
      </dgm:t>
    </dgm:pt>
    <dgm:pt modelId="{565839A8-A08E-4B17-A509-685EBDCE917E}" type="pres">
      <dgm:prSet presAssocID="{4D53154E-08EE-4DA8-A2A5-AFC22C59C96F}" presName="Name0" presStyleCnt="0">
        <dgm:presLayoutVars>
          <dgm:dir/>
          <dgm:animLvl val="lvl"/>
          <dgm:resizeHandles val="exact"/>
        </dgm:presLayoutVars>
      </dgm:prSet>
      <dgm:spPr/>
    </dgm:pt>
    <dgm:pt modelId="{71B540A5-51C6-453D-8DED-F5704303E32D}" type="pres">
      <dgm:prSet presAssocID="{2F2C8A17-A415-4567-9856-7BDC6AF7D4FB}" presName="compositeNode" presStyleCnt="0">
        <dgm:presLayoutVars>
          <dgm:bulletEnabled val="1"/>
        </dgm:presLayoutVars>
      </dgm:prSet>
      <dgm:spPr/>
    </dgm:pt>
    <dgm:pt modelId="{885BE0D3-E8C4-497D-9682-C49A18FADE69}" type="pres">
      <dgm:prSet presAssocID="{2F2C8A17-A415-4567-9856-7BDC6AF7D4FB}" presName="bgRect" presStyleLbl="node1" presStyleIdx="0" presStyleCnt="4"/>
      <dgm:spPr/>
    </dgm:pt>
    <dgm:pt modelId="{0E7A4409-A9D3-49DE-BD62-293180364D58}" type="pres">
      <dgm:prSet presAssocID="{2F2C8A17-A415-4567-9856-7BDC6AF7D4FB}" presName="parentNode" presStyleLbl="node1" presStyleIdx="0" presStyleCnt="4">
        <dgm:presLayoutVars>
          <dgm:chMax val="0"/>
          <dgm:bulletEnabled val="1"/>
        </dgm:presLayoutVars>
      </dgm:prSet>
      <dgm:spPr/>
    </dgm:pt>
    <dgm:pt modelId="{C8EAFE63-3C2D-483F-9E99-B1E00DEAB638}" type="pres">
      <dgm:prSet presAssocID="{2F2C8A17-A415-4567-9856-7BDC6AF7D4FB}" presName="childNode" presStyleLbl="node1" presStyleIdx="0" presStyleCnt="4">
        <dgm:presLayoutVars>
          <dgm:bulletEnabled val="1"/>
        </dgm:presLayoutVars>
      </dgm:prSet>
      <dgm:spPr/>
    </dgm:pt>
    <dgm:pt modelId="{311746A6-DF96-4467-A2B2-3FD840F86687}" type="pres">
      <dgm:prSet presAssocID="{2779BC26-CA42-41D8-8A5B-3507A4572CF8}" presName="hSp" presStyleCnt="0"/>
      <dgm:spPr/>
    </dgm:pt>
    <dgm:pt modelId="{A4BB7C1E-7A42-49D7-844E-51EFF54F02F1}" type="pres">
      <dgm:prSet presAssocID="{2779BC26-CA42-41D8-8A5B-3507A4572CF8}" presName="vProcSp" presStyleCnt="0"/>
      <dgm:spPr/>
    </dgm:pt>
    <dgm:pt modelId="{78D40806-5E9A-4232-859C-373ADD756F99}" type="pres">
      <dgm:prSet presAssocID="{2779BC26-CA42-41D8-8A5B-3507A4572CF8}" presName="vSp1" presStyleCnt="0"/>
      <dgm:spPr/>
    </dgm:pt>
    <dgm:pt modelId="{7AC54FAB-51DA-413D-AFB1-B28C3AFEE1E5}" type="pres">
      <dgm:prSet presAssocID="{2779BC26-CA42-41D8-8A5B-3507A4572CF8}" presName="simulatedConn" presStyleLbl="solidFgAcc1" presStyleIdx="0" presStyleCnt="3"/>
      <dgm:spPr/>
    </dgm:pt>
    <dgm:pt modelId="{2D8B00FE-7523-43D1-BC2B-0BBAE831852D}" type="pres">
      <dgm:prSet presAssocID="{2779BC26-CA42-41D8-8A5B-3507A4572CF8}" presName="vSp2" presStyleCnt="0"/>
      <dgm:spPr/>
    </dgm:pt>
    <dgm:pt modelId="{ACF3CC6E-DC3B-415E-A403-063D391098BB}" type="pres">
      <dgm:prSet presAssocID="{2779BC26-CA42-41D8-8A5B-3507A4572CF8}" presName="sibTrans" presStyleCnt="0"/>
      <dgm:spPr/>
    </dgm:pt>
    <dgm:pt modelId="{4F39B737-A273-4366-BDF2-2C538B319232}" type="pres">
      <dgm:prSet presAssocID="{81A0A588-39A4-4A5D-A407-28DDBAEBCF54}" presName="compositeNode" presStyleCnt="0">
        <dgm:presLayoutVars>
          <dgm:bulletEnabled val="1"/>
        </dgm:presLayoutVars>
      </dgm:prSet>
      <dgm:spPr/>
    </dgm:pt>
    <dgm:pt modelId="{4827B86D-A718-4741-90FA-E9AD8A7C7166}" type="pres">
      <dgm:prSet presAssocID="{81A0A588-39A4-4A5D-A407-28DDBAEBCF54}" presName="bgRect" presStyleLbl="node1" presStyleIdx="1" presStyleCnt="4"/>
      <dgm:spPr/>
    </dgm:pt>
    <dgm:pt modelId="{9BE1087C-52F5-4CD3-908D-8F213477B9E9}" type="pres">
      <dgm:prSet presAssocID="{81A0A588-39A4-4A5D-A407-28DDBAEBCF54}" presName="parentNode" presStyleLbl="node1" presStyleIdx="1" presStyleCnt="4">
        <dgm:presLayoutVars>
          <dgm:chMax val="0"/>
          <dgm:bulletEnabled val="1"/>
        </dgm:presLayoutVars>
      </dgm:prSet>
      <dgm:spPr/>
    </dgm:pt>
    <dgm:pt modelId="{3F5BBEF9-E7C3-4D77-A84C-BA5994E7D6FD}" type="pres">
      <dgm:prSet presAssocID="{81A0A588-39A4-4A5D-A407-28DDBAEBCF54}" presName="childNode" presStyleLbl="node1" presStyleIdx="1" presStyleCnt="4">
        <dgm:presLayoutVars>
          <dgm:bulletEnabled val="1"/>
        </dgm:presLayoutVars>
      </dgm:prSet>
      <dgm:spPr/>
    </dgm:pt>
    <dgm:pt modelId="{D0893F9C-C26F-4994-8295-ACC5E4627FF6}" type="pres">
      <dgm:prSet presAssocID="{FD4EA195-4E95-43E6-9DAA-67A1306452B4}" presName="hSp" presStyleCnt="0"/>
      <dgm:spPr/>
    </dgm:pt>
    <dgm:pt modelId="{ED9A4BC6-87FA-4B0B-BF46-94CE5CFD3BB2}" type="pres">
      <dgm:prSet presAssocID="{FD4EA195-4E95-43E6-9DAA-67A1306452B4}" presName="vProcSp" presStyleCnt="0"/>
      <dgm:spPr/>
    </dgm:pt>
    <dgm:pt modelId="{8C05B944-2E43-489C-A707-8241AAB06982}" type="pres">
      <dgm:prSet presAssocID="{FD4EA195-4E95-43E6-9DAA-67A1306452B4}" presName="vSp1" presStyleCnt="0"/>
      <dgm:spPr/>
    </dgm:pt>
    <dgm:pt modelId="{4D5E1B28-6168-4FA5-ABEA-82947D898D20}" type="pres">
      <dgm:prSet presAssocID="{FD4EA195-4E95-43E6-9DAA-67A1306452B4}" presName="simulatedConn" presStyleLbl="solidFgAcc1" presStyleIdx="1" presStyleCnt="3"/>
      <dgm:spPr/>
    </dgm:pt>
    <dgm:pt modelId="{6C9E34F4-3352-491C-8CB3-061D50BC7A71}" type="pres">
      <dgm:prSet presAssocID="{FD4EA195-4E95-43E6-9DAA-67A1306452B4}" presName="vSp2" presStyleCnt="0"/>
      <dgm:spPr/>
    </dgm:pt>
    <dgm:pt modelId="{F2FDAE7D-49D8-4424-B8CB-FF23776822B2}" type="pres">
      <dgm:prSet presAssocID="{FD4EA195-4E95-43E6-9DAA-67A1306452B4}" presName="sibTrans" presStyleCnt="0"/>
      <dgm:spPr/>
    </dgm:pt>
    <dgm:pt modelId="{251D225F-AB5F-4C0A-A8FD-CEFD82612D66}" type="pres">
      <dgm:prSet presAssocID="{94DD7A05-26E1-489E-9A10-633FB1A78AC8}" presName="compositeNode" presStyleCnt="0">
        <dgm:presLayoutVars>
          <dgm:bulletEnabled val="1"/>
        </dgm:presLayoutVars>
      </dgm:prSet>
      <dgm:spPr/>
    </dgm:pt>
    <dgm:pt modelId="{D9F0BB6E-49D4-460A-94FA-3683DBFDC6A8}" type="pres">
      <dgm:prSet presAssocID="{94DD7A05-26E1-489E-9A10-633FB1A78AC8}" presName="bgRect" presStyleLbl="node1" presStyleIdx="2" presStyleCnt="4"/>
      <dgm:spPr/>
    </dgm:pt>
    <dgm:pt modelId="{4B8A0328-C6FA-4FED-9F7C-53293997450D}" type="pres">
      <dgm:prSet presAssocID="{94DD7A05-26E1-489E-9A10-633FB1A78AC8}" presName="parentNode" presStyleLbl="node1" presStyleIdx="2" presStyleCnt="4">
        <dgm:presLayoutVars>
          <dgm:chMax val="0"/>
          <dgm:bulletEnabled val="1"/>
        </dgm:presLayoutVars>
      </dgm:prSet>
      <dgm:spPr/>
    </dgm:pt>
    <dgm:pt modelId="{2EF87F92-FFBD-4768-99A4-78B3997C0D1A}" type="pres">
      <dgm:prSet presAssocID="{94DD7A05-26E1-489E-9A10-633FB1A78AC8}" presName="childNode" presStyleLbl="node1" presStyleIdx="2" presStyleCnt="4">
        <dgm:presLayoutVars>
          <dgm:bulletEnabled val="1"/>
        </dgm:presLayoutVars>
      </dgm:prSet>
      <dgm:spPr/>
    </dgm:pt>
    <dgm:pt modelId="{27A4F849-F2F3-41C3-982C-C47C7664DF8B}" type="pres">
      <dgm:prSet presAssocID="{2F5F75E2-4941-4764-B86C-1A50A8ABDA5E}" presName="hSp" presStyleCnt="0"/>
      <dgm:spPr/>
    </dgm:pt>
    <dgm:pt modelId="{4E2575D1-F499-43CF-B841-B62D11CD7B2F}" type="pres">
      <dgm:prSet presAssocID="{2F5F75E2-4941-4764-B86C-1A50A8ABDA5E}" presName="vProcSp" presStyleCnt="0"/>
      <dgm:spPr/>
    </dgm:pt>
    <dgm:pt modelId="{E65485C1-9E97-434A-B0E1-6E2534416077}" type="pres">
      <dgm:prSet presAssocID="{2F5F75E2-4941-4764-B86C-1A50A8ABDA5E}" presName="vSp1" presStyleCnt="0"/>
      <dgm:spPr/>
    </dgm:pt>
    <dgm:pt modelId="{50E60396-062D-4845-9C60-BC1B65199F35}" type="pres">
      <dgm:prSet presAssocID="{2F5F75E2-4941-4764-B86C-1A50A8ABDA5E}" presName="simulatedConn" presStyleLbl="solidFgAcc1" presStyleIdx="2" presStyleCnt="3"/>
      <dgm:spPr/>
    </dgm:pt>
    <dgm:pt modelId="{A461EE59-7490-4E54-8F93-F164DC7D473D}" type="pres">
      <dgm:prSet presAssocID="{2F5F75E2-4941-4764-B86C-1A50A8ABDA5E}" presName="vSp2" presStyleCnt="0"/>
      <dgm:spPr/>
    </dgm:pt>
    <dgm:pt modelId="{C3644154-5688-4F38-BF43-9AB4A68C9CEA}" type="pres">
      <dgm:prSet presAssocID="{2F5F75E2-4941-4764-B86C-1A50A8ABDA5E}" presName="sibTrans" presStyleCnt="0"/>
      <dgm:spPr/>
    </dgm:pt>
    <dgm:pt modelId="{A29CBB59-0EC3-41B7-88A3-7ECCD14EF814}" type="pres">
      <dgm:prSet presAssocID="{4E96EE62-92D0-43B0-9917-3C6F0CBA6452}" presName="compositeNode" presStyleCnt="0">
        <dgm:presLayoutVars>
          <dgm:bulletEnabled val="1"/>
        </dgm:presLayoutVars>
      </dgm:prSet>
      <dgm:spPr/>
    </dgm:pt>
    <dgm:pt modelId="{DC59E74F-C63D-4342-9353-2E80B5F87EB0}" type="pres">
      <dgm:prSet presAssocID="{4E96EE62-92D0-43B0-9917-3C6F0CBA6452}" presName="bgRect" presStyleLbl="node1" presStyleIdx="3" presStyleCnt="4"/>
      <dgm:spPr/>
    </dgm:pt>
    <dgm:pt modelId="{5B63B2CD-28DF-40C5-A995-6F72EEFDF376}" type="pres">
      <dgm:prSet presAssocID="{4E96EE62-92D0-43B0-9917-3C6F0CBA6452}" presName="parentNode" presStyleLbl="node1" presStyleIdx="3" presStyleCnt="4">
        <dgm:presLayoutVars>
          <dgm:chMax val="0"/>
          <dgm:bulletEnabled val="1"/>
        </dgm:presLayoutVars>
      </dgm:prSet>
      <dgm:spPr/>
    </dgm:pt>
  </dgm:ptLst>
  <dgm:cxnLst>
    <dgm:cxn modelId="{02601B02-05A3-4DC1-B689-F7F4C5B18D02}" type="presOf" srcId="{D771BA68-4944-4F61-866B-5C49884C1321}" destId="{3F5BBEF9-E7C3-4D77-A84C-BA5994E7D6FD}" srcOrd="0" destOrd="0" presId="urn:microsoft.com/office/officeart/2005/8/layout/hProcess7"/>
    <dgm:cxn modelId="{DED1FF09-E8FC-47DE-B6BD-E7153C3F4BF2}" type="presOf" srcId="{94DD7A05-26E1-489E-9A10-633FB1A78AC8}" destId="{4B8A0328-C6FA-4FED-9F7C-53293997450D}" srcOrd="1" destOrd="0" presId="urn:microsoft.com/office/officeart/2005/8/layout/hProcess7"/>
    <dgm:cxn modelId="{B7F8950C-C225-4826-9D98-FC08574073AF}" type="presOf" srcId="{2F2C8A17-A415-4567-9856-7BDC6AF7D4FB}" destId="{0E7A4409-A9D3-49DE-BD62-293180364D58}" srcOrd="1" destOrd="0" presId="urn:microsoft.com/office/officeart/2005/8/layout/hProcess7"/>
    <dgm:cxn modelId="{D5C97C10-DA86-4971-A368-81B6D8EAE565}" srcId="{94DD7A05-26E1-489E-9A10-633FB1A78AC8}" destId="{797E13F4-A05D-46AC-A9BC-E5CE3DDCBE1D}" srcOrd="0" destOrd="0" parTransId="{13ED3DBD-9857-4182-A304-D4C95DE63CB6}" sibTransId="{36F79108-37F0-49DF-A976-E60312AEA075}"/>
    <dgm:cxn modelId="{5A948A14-EC57-4228-9DB2-CE422B56CD8B}" type="presOf" srcId="{797E13F4-A05D-46AC-A9BC-E5CE3DDCBE1D}" destId="{2EF87F92-FFBD-4768-99A4-78B3997C0D1A}" srcOrd="0" destOrd="0" presId="urn:microsoft.com/office/officeart/2005/8/layout/hProcess7"/>
    <dgm:cxn modelId="{86773826-5B10-4F3B-AC9B-BAD9551A0943}" srcId="{4D53154E-08EE-4DA8-A2A5-AFC22C59C96F}" destId="{4E96EE62-92D0-43B0-9917-3C6F0CBA6452}" srcOrd="3" destOrd="0" parTransId="{12B9CA97-3917-4F1C-8E28-CCF886AC98F0}" sibTransId="{555ECAA6-601C-42A4-9C0A-4DED9CA092EA}"/>
    <dgm:cxn modelId="{902D3D29-83ED-43DA-A3BF-A4158B283989}" type="presOf" srcId="{DA12526B-E907-4363-825B-B0CC4E430F39}" destId="{C8EAFE63-3C2D-483F-9E99-B1E00DEAB638}" srcOrd="0" destOrd="0" presId="urn:microsoft.com/office/officeart/2005/8/layout/hProcess7"/>
    <dgm:cxn modelId="{15E98B34-8614-47FE-8409-C09B86E75146}" type="presOf" srcId="{4E96EE62-92D0-43B0-9917-3C6F0CBA6452}" destId="{DC59E74F-C63D-4342-9353-2E80B5F87EB0}" srcOrd="0" destOrd="0" presId="urn:microsoft.com/office/officeart/2005/8/layout/hProcess7"/>
    <dgm:cxn modelId="{9E73D238-D201-4273-9F77-91790FF359CE}" type="presOf" srcId="{81A0A588-39A4-4A5D-A407-28DDBAEBCF54}" destId="{9BE1087C-52F5-4CD3-908D-8F213477B9E9}" srcOrd="1" destOrd="0" presId="urn:microsoft.com/office/officeart/2005/8/layout/hProcess7"/>
    <dgm:cxn modelId="{62320C3E-254B-45F7-9C12-42ACE3D4745B}" srcId="{4D53154E-08EE-4DA8-A2A5-AFC22C59C96F}" destId="{81A0A588-39A4-4A5D-A407-28DDBAEBCF54}" srcOrd="1" destOrd="0" parTransId="{E4AF48A0-07B9-45B6-8DFE-386DE7A80363}" sibTransId="{FD4EA195-4E95-43E6-9DAA-67A1306452B4}"/>
    <dgm:cxn modelId="{814EC34A-3305-4E2B-BD1B-8F7C14251BDB}" srcId="{81A0A588-39A4-4A5D-A407-28DDBAEBCF54}" destId="{D771BA68-4944-4F61-866B-5C49884C1321}" srcOrd="0" destOrd="0" parTransId="{25BD1DDB-CC5B-4EB1-AD01-5E403F9D32B0}" sibTransId="{B9D26788-BC23-4F1D-9402-D94C006FB707}"/>
    <dgm:cxn modelId="{8783D66F-B740-4240-A53D-80050374C5CF}" srcId="{4D53154E-08EE-4DA8-A2A5-AFC22C59C96F}" destId="{2F2C8A17-A415-4567-9856-7BDC6AF7D4FB}" srcOrd="0" destOrd="0" parTransId="{819E4B61-D576-40A1-A702-7741296C1884}" sibTransId="{2779BC26-CA42-41D8-8A5B-3507A4572CF8}"/>
    <dgm:cxn modelId="{88B38C71-5532-446F-A014-CA5A097D0691}" srcId="{2F2C8A17-A415-4567-9856-7BDC6AF7D4FB}" destId="{DA12526B-E907-4363-825B-B0CC4E430F39}" srcOrd="0" destOrd="0" parTransId="{98FBA646-1321-48A0-8826-348E0512FC10}" sibTransId="{A4D97071-BB72-4577-AABD-E54F3D427349}"/>
    <dgm:cxn modelId="{296BFC58-30D5-4507-8749-0968271B8FE2}" type="presOf" srcId="{4E96EE62-92D0-43B0-9917-3C6F0CBA6452}" destId="{5B63B2CD-28DF-40C5-A995-6F72EEFDF376}" srcOrd="1" destOrd="0" presId="urn:microsoft.com/office/officeart/2005/8/layout/hProcess7"/>
    <dgm:cxn modelId="{DC5D529E-F00D-4F05-AC4B-BE5842743E59}" type="presOf" srcId="{94DD7A05-26E1-489E-9A10-633FB1A78AC8}" destId="{D9F0BB6E-49D4-460A-94FA-3683DBFDC6A8}" srcOrd="0" destOrd="0" presId="urn:microsoft.com/office/officeart/2005/8/layout/hProcess7"/>
    <dgm:cxn modelId="{10211DCC-776F-4AF1-824C-7964E202972B}" type="presOf" srcId="{81A0A588-39A4-4A5D-A407-28DDBAEBCF54}" destId="{4827B86D-A718-4741-90FA-E9AD8A7C7166}" srcOrd="0" destOrd="0" presId="urn:microsoft.com/office/officeart/2005/8/layout/hProcess7"/>
    <dgm:cxn modelId="{7C497BCC-C5B7-422C-A6F1-AC2F3FE7F604}" srcId="{4D53154E-08EE-4DA8-A2A5-AFC22C59C96F}" destId="{94DD7A05-26E1-489E-9A10-633FB1A78AC8}" srcOrd="2" destOrd="0" parTransId="{373A6654-B4F6-4BB7-9363-3AC0F9A27510}" sibTransId="{2F5F75E2-4941-4764-B86C-1A50A8ABDA5E}"/>
    <dgm:cxn modelId="{118E48E6-E5C9-4D05-A82A-C68C88643D68}" type="presOf" srcId="{4D53154E-08EE-4DA8-A2A5-AFC22C59C96F}" destId="{565839A8-A08E-4B17-A509-685EBDCE917E}" srcOrd="0" destOrd="0" presId="urn:microsoft.com/office/officeart/2005/8/layout/hProcess7"/>
    <dgm:cxn modelId="{6D2B09FF-F6CF-4AC5-9FFD-CB2EADC9A465}" type="presOf" srcId="{2F2C8A17-A415-4567-9856-7BDC6AF7D4FB}" destId="{885BE0D3-E8C4-497D-9682-C49A18FADE69}" srcOrd="0" destOrd="0" presId="urn:microsoft.com/office/officeart/2005/8/layout/hProcess7"/>
    <dgm:cxn modelId="{BE9147C3-90AE-469B-8FD0-EECB31BAA3C9}" type="presParOf" srcId="{565839A8-A08E-4B17-A509-685EBDCE917E}" destId="{71B540A5-51C6-453D-8DED-F5704303E32D}" srcOrd="0" destOrd="0" presId="urn:microsoft.com/office/officeart/2005/8/layout/hProcess7"/>
    <dgm:cxn modelId="{88195922-664C-4BF1-8B2D-BB42259095D4}" type="presParOf" srcId="{71B540A5-51C6-453D-8DED-F5704303E32D}" destId="{885BE0D3-E8C4-497D-9682-C49A18FADE69}" srcOrd="0" destOrd="0" presId="urn:microsoft.com/office/officeart/2005/8/layout/hProcess7"/>
    <dgm:cxn modelId="{3BD169F0-757A-4B8E-B35F-FE936ADEA4D5}" type="presParOf" srcId="{71B540A5-51C6-453D-8DED-F5704303E32D}" destId="{0E7A4409-A9D3-49DE-BD62-293180364D58}" srcOrd="1" destOrd="0" presId="urn:microsoft.com/office/officeart/2005/8/layout/hProcess7"/>
    <dgm:cxn modelId="{2F3633F5-8513-43A7-A038-C6A43E9BCC6F}" type="presParOf" srcId="{71B540A5-51C6-453D-8DED-F5704303E32D}" destId="{C8EAFE63-3C2D-483F-9E99-B1E00DEAB638}" srcOrd="2" destOrd="0" presId="urn:microsoft.com/office/officeart/2005/8/layout/hProcess7"/>
    <dgm:cxn modelId="{0E7846EB-BCB0-49FD-B064-365CB8DA130A}" type="presParOf" srcId="{565839A8-A08E-4B17-A509-685EBDCE917E}" destId="{311746A6-DF96-4467-A2B2-3FD840F86687}" srcOrd="1" destOrd="0" presId="urn:microsoft.com/office/officeart/2005/8/layout/hProcess7"/>
    <dgm:cxn modelId="{36E547CF-AFC2-45E8-9FD2-C9901F46DCBF}" type="presParOf" srcId="{565839A8-A08E-4B17-A509-685EBDCE917E}" destId="{A4BB7C1E-7A42-49D7-844E-51EFF54F02F1}" srcOrd="2" destOrd="0" presId="urn:microsoft.com/office/officeart/2005/8/layout/hProcess7"/>
    <dgm:cxn modelId="{161A95B6-CA0E-49C3-A1C8-D33D176F45D2}" type="presParOf" srcId="{A4BB7C1E-7A42-49D7-844E-51EFF54F02F1}" destId="{78D40806-5E9A-4232-859C-373ADD756F99}" srcOrd="0" destOrd="0" presId="urn:microsoft.com/office/officeart/2005/8/layout/hProcess7"/>
    <dgm:cxn modelId="{B2EF20AA-500B-4FFC-BD5A-B0BC6BA2CF5F}" type="presParOf" srcId="{A4BB7C1E-7A42-49D7-844E-51EFF54F02F1}" destId="{7AC54FAB-51DA-413D-AFB1-B28C3AFEE1E5}" srcOrd="1" destOrd="0" presId="urn:microsoft.com/office/officeart/2005/8/layout/hProcess7"/>
    <dgm:cxn modelId="{D49BDE32-6FC8-4E79-8386-19552BB3BF42}" type="presParOf" srcId="{A4BB7C1E-7A42-49D7-844E-51EFF54F02F1}" destId="{2D8B00FE-7523-43D1-BC2B-0BBAE831852D}" srcOrd="2" destOrd="0" presId="urn:microsoft.com/office/officeart/2005/8/layout/hProcess7"/>
    <dgm:cxn modelId="{25FD4023-3B14-42C7-AF43-AE98DAA0DFFD}" type="presParOf" srcId="{565839A8-A08E-4B17-A509-685EBDCE917E}" destId="{ACF3CC6E-DC3B-415E-A403-063D391098BB}" srcOrd="3" destOrd="0" presId="urn:microsoft.com/office/officeart/2005/8/layout/hProcess7"/>
    <dgm:cxn modelId="{9E39A41F-AD79-4706-8DBF-1D84A07CE594}" type="presParOf" srcId="{565839A8-A08E-4B17-A509-685EBDCE917E}" destId="{4F39B737-A273-4366-BDF2-2C538B319232}" srcOrd="4" destOrd="0" presId="urn:microsoft.com/office/officeart/2005/8/layout/hProcess7"/>
    <dgm:cxn modelId="{45FC9C09-3D52-482A-9548-D7D3B80E6C59}" type="presParOf" srcId="{4F39B737-A273-4366-BDF2-2C538B319232}" destId="{4827B86D-A718-4741-90FA-E9AD8A7C7166}" srcOrd="0" destOrd="0" presId="urn:microsoft.com/office/officeart/2005/8/layout/hProcess7"/>
    <dgm:cxn modelId="{C6461349-143B-4B2D-95F3-83BC7FA12C1D}" type="presParOf" srcId="{4F39B737-A273-4366-BDF2-2C538B319232}" destId="{9BE1087C-52F5-4CD3-908D-8F213477B9E9}" srcOrd="1" destOrd="0" presId="urn:microsoft.com/office/officeart/2005/8/layout/hProcess7"/>
    <dgm:cxn modelId="{B48FFCB9-9A50-4F86-A957-45643A23746D}" type="presParOf" srcId="{4F39B737-A273-4366-BDF2-2C538B319232}" destId="{3F5BBEF9-E7C3-4D77-A84C-BA5994E7D6FD}" srcOrd="2" destOrd="0" presId="urn:microsoft.com/office/officeart/2005/8/layout/hProcess7"/>
    <dgm:cxn modelId="{68C3387D-63F1-40E9-A17A-58F9CF90F41E}" type="presParOf" srcId="{565839A8-A08E-4B17-A509-685EBDCE917E}" destId="{D0893F9C-C26F-4994-8295-ACC5E4627FF6}" srcOrd="5" destOrd="0" presId="urn:microsoft.com/office/officeart/2005/8/layout/hProcess7"/>
    <dgm:cxn modelId="{ED4F7075-1C21-4F29-9290-828A19DA243E}" type="presParOf" srcId="{565839A8-A08E-4B17-A509-685EBDCE917E}" destId="{ED9A4BC6-87FA-4B0B-BF46-94CE5CFD3BB2}" srcOrd="6" destOrd="0" presId="urn:microsoft.com/office/officeart/2005/8/layout/hProcess7"/>
    <dgm:cxn modelId="{96DD5DC0-D4F8-44A9-A885-B6B3DFC8D96A}" type="presParOf" srcId="{ED9A4BC6-87FA-4B0B-BF46-94CE5CFD3BB2}" destId="{8C05B944-2E43-489C-A707-8241AAB06982}" srcOrd="0" destOrd="0" presId="urn:microsoft.com/office/officeart/2005/8/layout/hProcess7"/>
    <dgm:cxn modelId="{2A8D8E43-E06D-4FC0-8AFC-4D062BC5F64E}" type="presParOf" srcId="{ED9A4BC6-87FA-4B0B-BF46-94CE5CFD3BB2}" destId="{4D5E1B28-6168-4FA5-ABEA-82947D898D20}" srcOrd="1" destOrd="0" presId="urn:microsoft.com/office/officeart/2005/8/layout/hProcess7"/>
    <dgm:cxn modelId="{4716717E-CA45-4D8F-AD43-6A218F6C66E5}" type="presParOf" srcId="{ED9A4BC6-87FA-4B0B-BF46-94CE5CFD3BB2}" destId="{6C9E34F4-3352-491C-8CB3-061D50BC7A71}" srcOrd="2" destOrd="0" presId="urn:microsoft.com/office/officeart/2005/8/layout/hProcess7"/>
    <dgm:cxn modelId="{195D5145-9E80-4E4D-A74B-E110FEA27D01}" type="presParOf" srcId="{565839A8-A08E-4B17-A509-685EBDCE917E}" destId="{F2FDAE7D-49D8-4424-B8CB-FF23776822B2}" srcOrd="7" destOrd="0" presId="urn:microsoft.com/office/officeart/2005/8/layout/hProcess7"/>
    <dgm:cxn modelId="{8054BA39-67BE-4B12-84B2-C349F8ABE9A4}" type="presParOf" srcId="{565839A8-A08E-4B17-A509-685EBDCE917E}" destId="{251D225F-AB5F-4C0A-A8FD-CEFD82612D66}" srcOrd="8" destOrd="0" presId="urn:microsoft.com/office/officeart/2005/8/layout/hProcess7"/>
    <dgm:cxn modelId="{98E0BA1A-E04A-4405-A428-6DF2620B55AE}" type="presParOf" srcId="{251D225F-AB5F-4C0A-A8FD-CEFD82612D66}" destId="{D9F0BB6E-49D4-460A-94FA-3683DBFDC6A8}" srcOrd="0" destOrd="0" presId="urn:microsoft.com/office/officeart/2005/8/layout/hProcess7"/>
    <dgm:cxn modelId="{27882851-E246-4E64-BB1D-B099A738BD77}" type="presParOf" srcId="{251D225F-AB5F-4C0A-A8FD-CEFD82612D66}" destId="{4B8A0328-C6FA-4FED-9F7C-53293997450D}" srcOrd="1" destOrd="0" presId="urn:microsoft.com/office/officeart/2005/8/layout/hProcess7"/>
    <dgm:cxn modelId="{FC19C8F7-007A-4F27-A8F4-7193F4F5C71B}" type="presParOf" srcId="{251D225F-AB5F-4C0A-A8FD-CEFD82612D66}" destId="{2EF87F92-FFBD-4768-99A4-78B3997C0D1A}" srcOrd="2" destOrd="0" presId="urn:microsoft.com/office/officeart/2005/8/layout/hProcess7"/>
    <dgm:cxn modelId="{6262A2CD-3A3A-4751-AA3A-087EE9A49D93}" type="presParOf" srcId="{565839A8-A08E-4B17-A509-685EBDCE917E}" destId="{27A4F849-F2F3-41C3-982C-C47C7664DF8B}" srcOrd="9" destOrd="0" presId="urn:microsoft.com/office/officeart/2005/8/layout/hProcess7"/>
    <dgm:cxn modelId="{DA203AD1-4C38-471E-8DA4-248C3D8E3C14}" type="presParOf" srcId="{565839A8-A08E-4B17-A509-685EBDCE917E}" destId="{4E2575D1-F499-43CF-B841-B62D11CD7B2F}" srcOrd="10" destOrd="0" presId="urn:microsoft.com/office/officeart/2005/8/layout/hProcess7"/>
    <dgm:cxn modelId="{F7011102-B9A6-4927-9B95-09BEBC8CE97A}" type="presParOf" srcId="{4E2575D1-F499-43CF-B841-B62D11CD7B2F}" destId="{E65485C1-9E97-434A-B0E1-6E2534416077}" srcOrd="0" destOrd="0" presId="urn:microsoft.com/office/officeart/2005/8/layout/hProcess7"/>
    <dgm:cxn modelId="{289A3860-ECB0-48A8-8A58-BDFB4896F1B6}" type="presParOf" srcId="{4E2575D1-F499-43CF-B841-B62D11CD7B2F}" destId="{50E60396-062D-4845-9C60-BC1B65199F35}" srcOrd="1" destOrd="0" presId="urn:microsoft.com/office/officeart/2005/8/layout/hProcess7"/>
    <dgm:cxn modelId="{51E2C1D5-4726-430E-9296-23C526E47269}" type="presParOf" srcId="{4E2575D1-F499-43CF-B841-B62D11CD7B2F}" destId="{A461EE59-7490-4E54-8F93-F164DC7D473D}" srcOrd="2" destOrd="0" presId="urn:microsoft.com/office/officeart/2005/8/layout/hProcess7"/>
    <dgm:cxn modelId="{23C975A5-8140-45BD-96BB-51C1F46CECDB}" type="presParOf" srcId="{565839A8-A08E-4B17-A509-685EBDCE917E}" destId="{C3644154-5688-4F38-BF43-9AB4A68C9CEA}" srcOrd="11" destOrd="0" presId="urn:microsoft.com/office/officeart/2005/8/layout/hProcess7"/>
    <dgm:cxn modelId="{D8A4CE77-7A3A-43D9-AC4E-59EE0B724C54}" type="presParOf" srcId="{565839A8-A08E-4B17-A509-685EBDCE917E}" destId="{A29CBB59-0EC3-41B7-88A3-7ECCD14EF814}" srcOrd="12" destOrd="0" presId="urn:microsoft.com/office/officeart/2005/8/layout/hProcess7"/>
    <dgm:cxn modelId="{CA3EC630-B0A1-4DCE-91FA-C081879F29C7}" type="presParOf" srcId="{A29CBB59-0EC3-41B7-88A3-7ECCD14EF814}" destId="{DC59E74F-C63D-4342-9353-2E80B5F87EB0}" srcOrd="0" destOrd="0" presId="urn:microsoft.com/office/officeart/2005/8/layout/hProcess7"/>
    <dgm:cxn modelId="{41CD7572-56CC-4121-BA2D-15B39B6CE668}" type="presParOf" srcId="{A29CBB59-0EC3-41B7-88A3-7ECCD14EF814}" destId="{5B63B2CD-28DF-40C5-A995-6F72EEFDF376}"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72E8C-62CA-4C08-8C76-D658A0AEE469}">
      <dsp:nvSpPr>
        <dsp:cNvPr id="0" name=""/>
        <dsp:cNvSpPr/>
      </dsp:nvSpPr>
      <dsp:spPr>
        <a:xfrm>
          <a:off x="817423" y="2718691"/>
          <a:ext cx="91440" cy="500659"/>
        </a:xfrm>
        <a:custGeom>
          <a:avLst/>
          <a:gdLst/>
          <a:ahLst/>
          <a:cxnLst/>
          <a:rect l="0" t="0" r="0" b="0"/>
          <a:pathLst>
            <a:path>
              <a:moveTo>
                <a:pt x="45720" y="0"/>
              </a:moveTo>
              <a:lnTo>
                <a:pt x="45720" y="50065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0C49EB-9A2E-4170-B84D-3ECB10189FB6}">
      <dsp:nvSpPr>
        <dsp:cNvPr id="0" name=""/>
        <dsp:cNvSpPr/>
      </dsp:nvSpPr>
      <dsp:spPr>
        <a:xfrm>
          <a:off x="863143" y="1124901"/>
          <a:ext cx="2104012" cy="500659"/>
        </a:xfrm>
        <a:custGeom>
          <a:avLst/>
          <a:gdLst/>
          <a:ahLst/>
          <a:cxnLst/>
          <a:rect l="0" t="0" r="0" b="0"/>
          <a:pathLst>
            <a:path>
              <a:moveTo>
                <a:pt x="2104012" y="0"/>
              </a:moveTo>
              <a:lnTo>
                <a:pt x="2104012" y="341184"/>
              </a:lnTo>
              <a:lnTo>
                <a:pt x="0" y="341184"/>
              </a:lnTo>
              <a:lnTo>
                <a:pt x="0" y="50065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941943-987A-4FB7-B1FD-D709E111AB93}">
      <dsp:nvSpPr>
        <dsp:cNvPr id="0" name=""/>
        <dsp:cNvSpPr/>
      </dsp:nvSpPr>
      <dsp:spPr>
        <a:xfrm>
          <a:off x="2967156" y="2718691"/>
          <a:ext cx="2104012" cy="500659"/>
        </a:xfrm>
        <a:custGeom>
          <a:avLst/>
          <a:gdLst/>
          <a:ahLst/>
          <a:cxnLst/>
          <a:rect l="0" t="0" r="0" b="0"/>
          <a:pathLst>
            <a:path>
              <a:moveTo>
                <a:pt x="2104012" y="0"/>
              </a:moveTo>
              <a:lnTo>
                <a:pt x="2104012" y="341184"/>
              </a:lnTo>
              <a:lnTo>
                <a:pt x="0" y="341184"/>
              </a:lnTo>
              <a:lnTo>
                <a:pt x="0" y="50065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B2CFB3-49C8-42B3-A502-251C1E232E81}">
      <dsp:nvSpPr>
        <dsp:cNvPr id="0" name=""/>
        <dsp:cNvSpPr/>
      </dsp:nvSpPr>
      <dsp:spPr>
        <a:xfrm>
          <a:off x="5025449" y="2718691"/>
          <a:ext cx="91440" cy="500659"/>
        </a:xfrm>
        <a:custGeom>
          <a:avLst/>
          <a:gdLst/>
          <a:ahLst/>
          <a:cxnLst/>
          <a:rect l="0" t="0" r="0" b="0"/>
          <a:pathLst>
            <a:path>
              <a:moveTo>
                <a:pt x="45720" y="0"/>
              </a:moveTo>
              <a:lnTo>
                <a:pt x="45720" y="50065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43A5B-9753-49FD-8C7B-C03F5AECC383}">
      <dsp:nvSpPr>
        <dsp:cNvPr id="0" name=""/>
        <dsp:cNvSpPr/>
      </dsp:nvSpPr>
      <dsp:spPr>
        <a:xfrm>
          <a:off x="5071169" y="2718691"/>
          <a:ext cx="2104012" cy="500659"/>
        </a:xfrm>
        <a:custGeom>
          <a:avLst/>
          <a:gdLst/>
          <a:ahLst/>
          <a:cxnLst/>
          <a:rect l="0" t="0" r="0" b="0"/>
          <a:pathLst>
            <a:path>
              <a:moveTo>
                <a:pt x="0" y="0"/>
              </a:moveTo>
              <a:lnTo>
                <a:pt x="0" y="341184"/>
              </a:lnTo>
              <a:lnTo>
                <a:pt x="2104012" y="341184"/>
              </a:lnTo>
              <a:lnTo>
                <a:pt x="2104012" y="50065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E57399-BC1F-48CC-869F-9EB70D7E459A}">
      <dsp:nvSpPr>
        <dsp:cNvPr id="0" name=""/>
        <dsp:cNvSpPr/>
      </dsp:nvSpPr>
      <dsp:spPr>
        <a:xfrm>
          <a:off x="2967156" y="1124901"/>
          <a:ext cx="2104012" cy="500659"/>
        </a:xfrm>
        <a:custGeom>
          <a:avLst/>
          <a:gdLst/>
          <a:ahLst/>
          <a:cxnLst/>
          <a:rect l="0" t="0" r="0" b="0"/>
          <a:pathLst>
            <a:path>
              <a:moveTo>
                <a:pt x="0" y="0"/>
              </a:moveTo>
              <a:lnTo>
                <a:pt x="0" y="341184"/>
              </a:lnTo>
              <a:lnTo>
                <a:pt x="2104012" y="341184"/>
              </a:lnTo>
              <a:lnTo>
                <a:pt x="2104012" y="50065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6C0D70-767F-4AA3-A498-5ED183A541B9}">
      <dsp:nvSpPr>
        <dsp:cNvPr id="0" name=""/>
        <dsp:cNvSpPr/>
      </dsp:nvSpPr>
      <dsp:spPr>
        <a:xfrm>
          <a:off x="2106423" y="31771"/>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C52922-016E-4DDE-BEBA-31B989633DD2}">
      <dsp:nvSpPr>
        <dsp:cNvPr id="0" name=""/>
        <dsp:cNvSpPr/>
      </dsp:nvSpPr>
      <dsp:spPr>
        <a:xfrm>
          <a:off x="2297697" y="21348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Fase metodológica</a:t>
          </a:r>
        </a:p>
      </dsp:txBody>
      <dsp:txXfrm>
        <a:off x="2329714" y="245498"/>
        <a:ext cx="1657431" cy="1029096"/>
      </dsp:txXfrm>
    </dsp:sp>
    <dsp:sp modelId="{A9E339BB-F571-4FBC-B233-C6EA57E3A0F1}">
      <dsp:nvSpPr>
        <dsp:cNvPr id="0" name=""/>
        <dsp:cNvSpPr/>
      </dsp:nvSpPr>
      <dsp:spPr>
        <a:xfrm>
          <a:off x="4210436" y="1625561"/>
          <a:ext cx="1721465" cy="10931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156779-2B8E-438A-AFA0-AA0B86B2568D}">
      <dsp:nvSpPr>
        <dsp:cNvPr id="0" name=""/>
        <dsp:cNvSpPr/>
      </dsp:nvSpPr>
      <dsp:spPr>
        <a:xfrm>
          <a:off x="4401710" y="180727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Tipología de la investigación</a:t>
          </a:r>
        </a:p>
      </dsp:txBody>
      <dsp:txXfrm>
        <a:off x="4433727" y="1839288"/>
        <a:ext cx="1657431" cy="1029096"/>
      </dsp:txXfrm>
    </dsp:sp>
    <dsp:sp modelId="{362BF284-AB1A-4878-A9DC-061358CA7ABE}">
      <dsp:nvSpPr>
        <dsp:cNvPr id="0" name=""/>
        <dsp:cNvSpPr/>
      </dsp:nvSpPr>
      <dsp:spPr>
        <a:xfrm>
          <a:off x="6314449" y="3219351"/>
          <a:ext cx="1721465" cy="109313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B757D2-6514-46E8-92D1-6C6CE2DA93B2}">
      <dsp:nvSpPr>
        <dsp:cNvPr id="0" name=""/>
        <dsp:cNvSpPr/>
      </dsp:nvSpPr>
      <dsp:spPr>
        <a:xfrm>
          <a:off x="6505723" y="340106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Correlacional</a:t>
          </a:r>
        </a:p>
      </dsp:txBody>
      <dsp:txXfrm>
        <a:off x="6537740" y="3433078"/>
        <a:ext cx="1657431" cy="1029096"/>
      </dsp:txXfrm>
    </dsp:sp>
    <dsp:sp modelId="{1AC6F3D9-1431-4C9F-988D-85FF4A1C9E33}">
      <dsp:nvSpPr>
        <dsp:cNvPr id="0" name=""/>
        <dsp:cNvSpPr/>
      </dsp:nvSpPr>
      <dsp:spPr>
        <a:xfrm>
          <a:off x="4210436" y="3219351"/>
          <a:ext cx="1721465" cy="109313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BD147C-7C50-43FD-ADA4-8A1928811404}">
      <dsp:nvSpPr>
        <dsp:cNvPr id="0" name=""/>
        <dsp:cNvSpPr/>
      </dsp:nvSpPr>
      <dsp:spPr>
        <a:xfrm>
          <a:off x="4401710" y="340106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No experimental</a:t>
          </a:r>
        </a:p>
      </dsp:txBody>
      <dsp:txXfrm>
        <a:off x="4433727" y="3433078"/>
        <a:ext cx="1657431" cy="1029096"/>
      </dsp:txXfrm>
    </dsp:sp>
    <dsp:sp modelId="{E7C7E478-F7E2-4D57-A366-E2E1D6A09B9D}">
      <dsp:nvSpPr>
        <dsp:cNvPr id="0" name=""/>
        <dsp:cNvSpPr/>
      </dsp:nvSpPr>
      <dsp:spPr>
        <a:xfrm>
          <a:off x="2106423" y="3219351"/>
          <a:ext cx="1721465" cy="109313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017925-5052-4A5F-9DB7-478689912F35}">
      <dsp:nvSpPr>
        <dsp:cNvPr id="0" name=""/>
        <dsp:cNvSpPr/>
      </dsp:nvSpPr>
      <dsp:spPr>
        <a:xfrm>
          <a:off x="2297697" y="340106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Aplicada o empírica</a:t>
          </a:r>
        </a:p>
      </dsp:txBody>
      <dsp:txXfrm>
        <a:off x="2329714" y="3433078"/>
        <a:ext cx="1657431" cy="1029096"/>
      </dsp:txXfrm>
    </dsp:sp>
    <dsp:sp modelId="{57A916F6-9728-4DA7-AFE6-31C925A4095F}">
      <dsp:nvSpPr>
        <dsp:cNvPr id="0" name=""/>
        <dsp:cNvSpPr/>
      </dsp:nvSpPr>
      <dsp:spPr>
        <a:xfrm>
          <a:off x="2411" y="1625561"/>
          <a:ext cx="1721465" cy="10931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B4A61D-3FAD-4E25-A59B-B1C8C754B596}">
      <dsp:nvSpPr>
        <dsp:cNvPr id="0" name=""/>
        <dsp:cNvSpPr/>
      </dsp:nvSpPr>
      <dsp:spPr>
        <a:xfrm>
          <a:off x="193684" y="180727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Enfoque de la investigación</a:t>
          </a:r>
        </a:p>
      </dsp:txBody>
      <dsp:txXfrm>
        <a:off x="225701" y="1839288"/>
        <a:ext cx="1657431" cy="1029096"/>
      </dsp:txXfrm>
    </dsp:sp>
    <dsp:sp modelId="{FC1976DE-DD02-4E8F-8696-049A5CD08F2E}">
      <dsp:nvSpPr>
        <dsp:cNvPr id="0" name=""/>
        <dsp:cNvSpPr/>
      </dsp:nvSpPr>
      <dsp:spPr>
        <a:xfrm>
          <a:off x="2411" y="3219351"/>
          <a:ext cx="1721465" cy="109313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728998-D394-484F-A525-5C79225112A6}">
      <dsp:nvSpPr>
        <dsp:cNvPr id="0" name=""/>
        <dsp:cNvSpPr/>
      </dsp:nvSpPr>
      <dsp:spPr>
        <a:xfrm>
          <a:off x="193684" y="340106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Cuantitativa</a:t>
          </a:r>
        </a:p>
      </dsp:txBody>
      <dsp:txXfrm>
        <a:off x="225701" y="3433078"/>
        <a:ext cx="1657431" cy="1029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09C02-3089-554E-A0EE-9EF3B735873D}">
      <dsp:nvSpPr>
        <dsp:cNvPr id="0" name=""/>
        <dsp:cNvSpPr/>
      </dsp:nvSpPr>
      <dsp:spPr>
        <a:xfrm>
          <a:off x="3167293" y="1132252"/>
          <a:ext cx="615980" cy="662178"/>
        </a:xfrm>
        <a:custGeom>
          <a:avLst/>
          <a:gdLst/>
          <a:ahLst/>
          <a:cxnLst/>
          <a:rect l="0" t="0" r="0" b="0"/>
          <a:pathLst>
            <a:path>
              <a:moveTo>
                <a:pt x="0" y="0"/>
              </a:moveTo>
              <a:lnTo>
                <a:pt x="307990" y="0"/>
              </a:lnTo>
              <a:lnTo>
                <a:pt x="307990" y="662178"/>
              </a:lnTo>
              <a:lnTo>
                <a:pt x="615980" y="662178"/>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E8B1974-82EC-2447-9139-C4766F4243A6}">
      <dsp:nvSpPr>
        <dsp:cNvPr id="0" name=""/>
        <dsp:cNvSpPr/>
      </dsp:nvSpPr>
      <dsp:spPr>
        <a:xfrm>
          <a:off x="3167293" y="470073"/>
          <a:ext cx="615980" cy="662178"/>
        </a:xfrm>
        <a:custGeom>
          <a:avLst/>
          <a:gdLst/>
          <a:ahLst/>
          <a:cxnLst/>
          <a:rect l="0" t="0" r="0" b="0"/>
          <a:pathLst>
            <a:path>
              <a:moveTo>
                <a:pt x="0" y="662178"/>
              </a:moveTo>
              <a:lnTo>
                <a:pt x="307990" y="662178"/>
              </a:lnTo>
              <a:lnTo>
                <a:pt x="307990" y="0"/>
              </a:lnTo>
              <a:lnTo>
                <a:pt x="615980" y="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C460907-5348-8940-82A1-006FF5B70B02}">
      <dsp:nvSpPr>
        <dsp:cNvPr id="0" name=""/>
        <dsp:cNvSpPr/>
      </dsp:nvSpPr>
      <dsp:spPr>
        <a:xfrm>
          <a:off x="87391" y="662567"/>
          <a:ext cx="3079902" cy="93937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s-ES_tradnl" sz="3300" kern="1200" dirty="0"/>
            <a:t>Tipo de muestreo</a:t>
          </a:r>
        </a:p>
      </dsp:txBody>
      <dsp:txXfrm>
        <a:off x="87391" y="662567"/>
        <a:ext cx="3079902" cy="939370"/>
      </dsp:txXfrm>
    </dsp:sp>
    <dsp:sp modelId="{A3B2B81B-6DDC-3C40-BF46-2C3A3B5CE5DB}">
      <dsp:nvSpPr>
        <dsp:cNvPr id="0" name=""/>
        <dsp:cNvSpPr/>
      </dsp:nvSpPr>
      <dsp:spPr>
        <a:xfrm>
          <a:off x="3783273" y="388"/>
          <a:ext cx="3079902" cy="93937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s-ES_tradnl" sz="3300" kern="1200" dirty="0"/>
            <a:t>No probabilístico                </a:t>
          </a:r>
        </a:p>
      </dsp:txBody>
      <dsp:txXfrm>
        <a:off x="3783273" y="388"/>
        <a:ext cx="3079902" cy="939370"/>
      </dsp:txXfrm>
    </dsp:sp>
    <dsp:sp modelId="{493A0CE0-3410-AA4B-89BB-702526D73D1C}">
      <dsp:nvSpPr>
        <dsp:cNvPr id="0" name=""/>
        <dsp:cNvSpPr/>
      </dsp:nvSpPr>
      <dsp:spPr>
        <a:xfrm>
          <a:off x="3783273" y="1324746"/>
          <a:ext cx="3079902" cy="93937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s-ES_tradnl" sz="3300" kern="1200" dirty="0"/>
            <a:t>Discrecional</a:t>
          </a:r>
        </a:p>
      </dsp:txBody>
      <dsp:txXfrm>
        <a:off x="3783273" y="1324746"/>
        <a:ext cx="3079902" cy="939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E4FED-5C86-4A67-A4E7-6103FF01F6F1}">
      <dsp:nvSpPr>
        <dsp:cNvPr id="0" name=""/>
        <dsp:cNvSpPr/>
      </dsp:nvSpPr>
      <dsp:spPr>
        <a:xfrm>
          <a:off x="1007898" y="1668"/>
          <a:ext cx="5184798" cy="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N= Tamaño de la población de estudio =  </a:t>
          </a:r>
          <a:r>
            <a:rPr lang="es-ES" sz="1600" b="1" kern="1200" dirty="0">
              <a:latin typeface="Arial" panose="020B0604020202020204" pitchFamily="34" charset="0"/>
              <a:cs typeface="Arial" panose="020B0604020202020204" pitchFamily="34" charset="0"/>
            </a:rPr>
            <a:t>1.099.475</a:t>
          </a:r>
        </a:p>
      </dsp:txBody>
      <dsp:txXfrm>
        <a:off x="1007898" y="1668"/>
        <a:ext cx="5184798" cy="392951"/>
      </dsp:txXfrm>
    </dsp:sp>
    <dsp:sp modelId="{164303C9-2A44-486D-875D-E96364901F35}">
      <dsp:nvSpPr>
        <dsp:cNvPr id="0" name=""/>
        <dsp:cNvSpPr/>
      </dsp:nvSpPr>
      <dsp:spPr>
        <a:xfrm>
          <a:off x="1007898" y="394619"/>
          <a:ext cx="576328" cy="96054"/>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15AC29-F31F-46A7-BAF5-DB54EC30C028}">
      <dsp:nvSpPr>
        <dsp:cNvPr id="0" name=""/>
        <dsp:cNvSpPr/>
      </dsp:nvSpPr>
      <dsp:spPr>
        <a:xfrm>
          <a:off x="1617846" y="394619"/>
          <a:ext cx="576328" cy="96054"/>
        </a:xfrm>
        <a:prstGeom prst="parallelogram">
          <a:avLst>
            <a:gd name="adj" fmla="val 140840"/>
          </a:avLst>
        </a:prstGeom>
        <a:solidFill>
          <a:schemeClr val="accent5">
            <a:hueOff val="-292173"/>
            <a:satOff val="1171"/>
            <a:lumOff val="254"/>
            <a:alphaOff val="0"/>
          </a:schemeClr>
        </a:solidFill>
        <a:ln w="25400" cap="flat" cmpd="sng" algn="ctr">
          <a:solidFill>
            <a:schemeClr val="accent5">
              <a:hueOff val="-292173"/>
              <a:satOff val="1171"/>
              <a:lumOff val="25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B218DB-CDC5-44A8-9CF0-12A0FF0A5065}">
      <dsp:nvSpPr>
        <dsp:cNvPr id="0" name=""/>
        <dsp:cNvSpPr/>
      </dsp:nvSpPr>
      <dsp:spPr>
        <a:xfrm>
          <a:off x="2227794" y="394619"/>
          <a:ext cx="576328" cy="96054"/>
        </a:xfrm>
        <a:prstGeom prst="parallelogram">
          <a:avLst>
            <a:gd name="adj" fmla="val 140840"/>
          </a:avLst>
        </a:prstGeom>
        <a:solidFill>
          <a:schemeClr val="accent5">
            <a:hueOff val="-584346"/>
            <a:satOff val="2342"/>
            <a:lumOff val="508"/>
            <a:alphaOff val="0"/>
          </a:schemeClr>
        </a:solidFill>
        <a:ln w="25400" cap="flat" cmpd="sng" algn="ctr">
          <a:solidFill>
            <a:schemeClr val="accent5">
              <a:hueOff val="-584346"/>
              <a:satOff val="2342"/>
              <a:lumOff val="5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FAA4CA-D5DA-44CB-A491-612DE49D3721}">
      <dsp:nvSpPr>
        <dsp:cNvPr id="0" name=""/>
        <dsp:cNvSpPr/>
      </dsp:nvSpPr>
      <dsp:spPr>
        <a:xfrm>
          <a:off x="2837742" y="394619"/>
          <a:ext cx="576328" cy="96054"/>
        </a:xfrm>
        <a:prstGeom prst="parallelogram">
          <a:avLst>
            <a:gd name="adj" fmla="val 140840"/>
          </a:avLst>
        </a:prstGeom>
        <a:solidFill>
          <a:schemeClr val="accent5">
            <a:hueOff val="-876518"/>
            <a:satOff val="3513"/>
            <a:lumOff val="761"/>
            <a:alphaOff val="0"/>
          </a:schemeClr>
        </a:solidFill>
        <a:ln w="25400" cap="flat" cmpd="sng" algn="ctr">
          <a:solidFill>
            <a:schemeClr val="accent5">
              <a:hueOff val="-876518"/>
              <a:satOff val="3513"/>
              <a:lumOff val="7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DCF6F5-95C7-4A8E-8F85-5765D8A56A0E}">
      <dsp:nvSpPr>
        <dsp:cNvPr id="0" name=""/>
        <dsp:cNvSpPr/>
      </dsp:nvSpPr>
      <dsp:spPr>
        <a:xfrm>
          <a:off x="3447690" y="394619"/>
          <a:ext cx="576328" cy="96054"/>
        </a:xfrm>
        <a:prstGeom prst="parallelogram">
          <a:avLst>
            <a:gd name="adj" fmla="val 140840"/>
          </a:avLst>
        </a:prstGeom>
        <a:solidFill>
          <a:schemeClr val="accent5">
            <a:hueOff val="-1168691"/>
            <a:satOff val="4684"/>
            <a:lumOff val="1015"/>
            <a:alphaOff val="0"/>
          </a:schemeClr>
        </a:solidFill>
        <a:ln w="25400" cap="flat" cmpd="sng" algn="ctr">
          <a:solidFill>
            <a:schemeClr val="accent5">
              <a:hueOff val="-1168691"/>
              <a:satOff val="4684"/>
              <a:lumOff val="10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FDD7F-7FCD-43B0-883C-299386C329E1}">
      <dsp:nvSpPr>
        <dsp:cNvPr id="0" name=""/>
        <dsp:cNvSpPr/>
      </dsp:nvSpPr>
      <dsp:spPr>
        <a:xfrm>
          <a:off x="4057638" y="394619"/>
          <a:ext cx="576328" cy="96054"/>
        </a:xfrm>
        <a:prstGeom prst="parallelogram">
          <a:avLst>
            <a:gd name="adj" fmla="val 140840"/>
          </a:avLst>
        </a:prstGeom>
        <a:solidFill>
          <a:schemeClr val="accent5">
            <a:hueOff val="-1460864"/>
            <a:satOff val="5855"/>
            <a:lumOff val="1269"/>
            <a:alphaOff val="0"/>
          </a:schemeClr>
        </a:solidFill>
        <a:ln w="25400" cap="flat" cmpd="sng" algn="ctr">
          <a:solidFill>
            <a:schemeClr val="accent5">
              <a:hueOff val="-1460864"/>
              <a:satOff val="5855"/>
              <a:lumOff val="12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872334-ED5A-4B60-8C6F-553349EF5F77}">
      <dsp:nvSpPr>
        <dsp:cNvPr id="0" name=""/>
        <dsp:cNvSpPr/>
      </dsp:nvSpPr>
      <dsp:spPr>
        <a:xfrm>
          <a:off x="4667586" y="394619"/>
          <a:ext cx="576328" cy="96054"/>
        </a:xfrm>
        <a:prstGeom prst="parallelogram">
          <a:avLst>
            <a:gd name="adj" fmla="val 140840"/>
          </a:avLst>
        </a:prstGeom>
        <a:solidFill>
          <a:schemeClr val="accent5">
            <a:hueOff val="-1753037"/>
            <a:satOff val="7025"/>
            <a:lumOff val="1523"/>
            <a:alphaOff val="0"/>
          </a:schemeClr>
        </a:solidFill>
        <a:ln w="25400" cap="flat" cmpd="sng" algn="ctr">
          <a:solidFill>
            <a:schemeClr val="accent5">
              <a:hueOff val="-1753037"/>
              <a:satOff val="7025"/>
              <a:lumOff val="15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1676C8-1AB7-4A9C-91F7-F9F21D9507E0}">
      <dsp:nvSpPr>
        <dsp:cNvPr id="0" name=""/>
        <dsp:cNvSpPr/>
      </dsp:nvSpPr>
      <dsp:spPr>
        <a:xfrm>
          <a:off x="1007898" y="525176"/>
          <a:ext cx="4322466" cy="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Z= Nivel de confianza 95% =</a:t>
          </a:r>
          <a:r>
            <a:rPr lang="es-ES" sz="1600" b="1" kern="1200" dirty="0">
              <a:latin typeface="Arial" panose="020B0604020202020204" pitchFamily="34" charset="0"/>
              <a:cs typeface="Arial" panose="020B0604020202020204" pitchFamily="34" charset="0"/>
            </a:rPr>
            <a:t>1,96</a:t>
          </a:r>
        </a:p>
      </dsp:txBody>
      <dsp:txXfrm>
        <a:off x="1007898" y="525176"/>
        <a:ext cx="4322466" cy="392951"/>
      </dsp:txXfrm>
    </dsp:sp>
    <dsp:sp modelId="{C810BABA-55FD-4D64-9EED-1D5C381A80FB}">
      <dsp:nvSpPr>
        <dsp:cNvPr id="0" name=""/>
        <dsp:cNvSpPr/>
      </dsp:nvSpPr>
      <dsp:spPr>
        <a:xfrm>
          <a:off x="1007898" y="918127"/>
          <a:ext cx="576328" cy="96054"/>
        </a:xfrm>
        <a:prstGeom prst="parallelogram">
          <a:avLst>
            <a:gd name="adj" fmla="val 140840"/>
          </a:avLst>
        </a:prstGeom>
        <a:solidFill>
          <a:schemeClr val="accent5">
            <a:hueOff val="-2045210"/>
            <a:satOff val="8196"/>
            <a:lumOff val="1776"/>
            <a:alphaOff val="0"/>
          </a:schemeClr>
        </a:solidFill>
        <a:ln w="25400" cap="flat" cmpd="sng" algn="ctr">
          <a:solidFill>
            <a:schemeClr val="accent5">
              <a:hueOff val="-2045210"/>
              <a:satOff val="8196"/>
              <a:lumOff val="17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F0B4F4-BC94-43E7-96B9-A5AE4FDC8814}">
      <dsp:nvSpPr>
        <dsp:cNvPr id="0" name=""/>
        <dsp:cNvSpPr/>
      </dsp:nvSpPr>
      <dsp:spPr>
        <a:xfrm>
          <a:off x="1617846" y="918127"/>
          <a:ext cx="576328" cy="96054"/>
        </a:xfrm>
        <a:prstGeom prst="parallelogram">
          <a:avLst>
            <a:gd name="adj" fmla="val 140840"/>
          </a:avLst>
        </a:prstGeom>
        <a:solidFill>
          <a:schemeClr val="accent5">
            <a:hueOff val="-2337383"/>
            <a:satOff val="9367"/>
            <a:lumOff val="2030"/>
            <a:alphaOff val="0"/>
          </a:schemeClr>
        </a:solidFill>
        <a:ln w="25400" cap="flat" cmpd="sng" algn="ctr">
          <a:solidFill>
            <a:schemeClr val="accent5">
              <a:hueOff val="-2337383"/>
              <a:satOff val="9367"/>
              <a:lumOff val="20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D38C3E-7306-4529-9612-8F531CF79248}">
      <dsp:nvSpPr>
        <dsp:cNvPr id="0" name=""/>
        <dsp:cNvSpPr/>
      </dsp:nvSpPr>
      <dsp:spPr>
        <a:xfrm>
          <a:off x="2227794" y="918127"/>
          <a:ext cx="576328" cy="96054"/>
        </a:xfrm>
        <a:prstGeom prst="parallelogram">
          <a:avLst>
            <a:gd name="adj" fmla="val 140840"/>
          </a:avLst>
        </a:prstGeom>
        <a:solidFill>
          <a:schemeClr val="accent5">
            <a:hueOff val="-2629556"/>
            <a:satOff val="10538"/>
            <a:lumOff val="2284"/>
            <a:alphaOff val="0"/>
          </a:schemeClr>
        </a:solidFill>
        <a:ln w="25400" cap="flat" cmpd="sng" algn="ctr">
          <a:solidFill>
            <a:schemeClr val="accent5">
              <a:hueOff val="-2629556"/>
              <a:satOff val="10538"/>
              <a:lumOff val="22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90F242-1360-461D-A4E6-705648EAEFBA}">
      <dsp:nvSpPr>
        <dsp:cNvPr id="0" name=""/>
        <dsp:cNvSpPr/>
      </dsp:nvSpPr>
      <dsp:spPr>
        <a:xfrm>
          <a:off x="2837742" y="918127"/>
          <a:ext cx="576328" cy="96054"/>
        </a:xfrm>
        <a:prstGeom prst="parallelogram">
          <a:avLst>
            <a:gd name="adj" fmla="val 140840"/>
          </a:avLst>
        </a:prstGeom>
        <a:solidFill>
          <a:schemeClr val="accent5">
            <a:hueOff val="-2921728"/>
            <a:satOff val="11709"/>
            <a:lumOff val="2538"/>
            <a:alphaOff val="0"/>
          </a:schemeClr>
        </a:solidFill>
        <a:ln w="25400" cap="flat" cmpd="sng" algn="ctr">
          <a:solidFill>
            <a:schemeClr val="accent5">
              <a:hueOff val="-2921728"/>
              <a:satOff val="11709"/>
              <a:lumOff val="25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1AF6A5-7B88-430B-97AF-C96FAC5A4219}">
      <dsp:nvSpPr>
        <dsp:cNvPr id="0" name=""/>
        <dsp:cNvSpPr/>
      </dsp:nvSpPr>
      <dsp:spPr>
        <a:xfrm>
          <a:off x="3447690" y="918127"/>
          <a:ext cx="576328" cy="96054"/>
        </a:xfrm>
        <a:prstGeom prst="parallelogram">
          <a:avLst>
            <a:gd name="adj" fmla="val 140840"/>
          </a:avLst>
        </a:prstGeom>
        <a:solidFill>
          <a:schemeClr val="accent5">
            <a:hueOff val="-3213901"/>
            <a:satOff val="12880"/>
            <a:lumOff val="2791"/>
            <a:alphaOff val="0"/>
          </a:schemeClr>
        </a:solidFill>
        <a:ln w="25400" cap="flat" cmpd="sng" algn="ctr">
          <a:solidFill>
            <a:schemeClr val="accent5">
              <a:hueOff val="-3213901"/>
              <a:satOff val="12880"/>
              <a:lumOff val="27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6731B3-1017-43DE-9968-524A395DCC21}">
      <dsp:nvSpPr>
        <dsp:cNvPr id="0" name=""/>
        <dsp:cNvSpPr/>
      </dsp:nvSpPr>
      <dsp:spPr>
        <a:xfrm>
          <a:off x="4057638" y="918127"/>
          <a:ext cx="576328" cy="96054"/>
        </a:xfrm>
        <a:prstGeom prst="parallelogram">
          <a:avLst>
            <a:gd name="adj" fmla="val 140840"/>
          </a:avLst>
        </a:prstGeom>
        <a:solidFill>
          <a:schemeClr val="accent5">
            <a:hueOff val="-3506074"/>
            <a:satOff val="14051"/>
            <a:lumOff val="3045"/>
            <a:alphaOff val="0"/>
          </a:schemeClr>
        </a:solidFill>
        <a:ln w="25400" cap="flat" cmpd="sng" algn="ctr">
          <a:solidFill>
            <a:schemeClr val="accent5">
              <a:hueOff val="-3506074"/>
              <a:satOff val="14051"/>
              <a:lumOff val="30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B76AA6-0B44-4C5D-AA60-5F20C4C77912}">
      <dsp:nvSpPr>
        <dsp:cNvPr id="0" name=""/>
        <dsp:cNvSpPr/>
      </dsp:nvSpPr>
      <dsp:spPr>
        <a:xfrm>
          <a:off x="4667586" y="918127"/>
          <a:ext cx="576328" cy="96054"/>
        </a:xfrm>
        <a:prstGeom prst="parallelogram">
          <a:avLst>
            <a:gd name="adj" fmla="val 140840"/>
          </a:avLst>
        </a:prstGeom>
        <a:solidFill>
          <a:schemeClr val="accent5">
            <a:hueOff val="-3798247"/>
            <a:satOff val="15222"/>
            <a:lumOff val="3299"/>
            <a:alphaOff val="0"/>
          </a:schemeClr>
        </a:solidFill>
        <a:ln w="25400" cap="flat" cmpd="sng" algn="ctr">
          <a:solidFill>
            <a:schemeClr val="accent5">
              <a:hueOff val="-3798247"/>
              <a:satOff val="15222"/>
              <a:lumOff val="32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EE05FA-C567-4A49-979B-511453999303}">
      <dsp:nvSpPr>
        <dsp:cNvPr id="0" name=""/>
        <dsp:cNvSpPr/>
      </dsp:nvSpPr>
      <dsp:spPr>
        <a:xfrm>
          <a:off x="1007898" y="1048684"/>
          <a:ext cx="4322466" cy="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p= Probabilidad de acierto 50% =</a:t>
          </a:r>
          <a:r>
            <a:rPr lang="es-ES" sz="1600" b="1" kern="1200" dirty="0">
              <a:latin typeface="Arial" panose="020B0604020202020204" pitchFamily="34" charset="0"/>
              <a:cs typeface="Arial" panose="020B0604020202020204" pitchFamily="34" charset="0"/>
            </a:rPr>
            <a:t>0,5</a:t>
          </a:r>
        </a:p>
      </dsp:txBody>
      <dsp:txXfrm>
        <a:off x="1007898" y="1048684"/>
        <a:ext cx="4322466" cy="392951"/>
      </dsp:txXfrm>
    </dsp:sp>
    <dsp:sp modelId="{EABF808F-7BE2-4E8F-B2A9-51A83A6C0105}">
      <dsp:nvSpPr>
        <dsp:cNvPr id="0" name=""/>
        <dsp:cNvSpPr/>
      </dsp:nvSpPr>
      <dsp:spPr>
        <a:xfrm>
          <a:off x="1007898" y="1441635"/>
          <a:ext cx="576328" cy="96054"/>
        </a:xfrm>
        <a:prstGeom prst="parallelogram">
          <a:avLst>
            <a:gd name="adj" fmla="val 140840"/>
          </a:avLst>
        </a:prstGeom>
        <a:solidFill>
          <a:schemeClr val="accent5">
            <a:hueOff val="-4090420"/>
            <a:satOff val="16393"/>
            <a:lumOff val="3553"/>
            <a:alphaOff val="0"/>
          </a:schemeClr>
        </a:solidFill>
        <a:ln w="25400" cap="flat" cmpd="sng" algn="ctr">
          <a:solidFill>
            <a:schemeClr val="accent5">
              <a:hueOff val="-4090420"/>
              <a:satOff val="16393"/>
              <a:lumOff val="35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134234-7A4E-4058-9FD6-D2BE49503C64}">
      <dsp:nvSpPr>
        <dsp:cNvPr id="0" name=""/>
        <dsp:cNvSpPr/>
      </dsp:nvSpPr>
      <dsp:spPr>
        <a:xfrm>
          <a:off x="1617846" y="1441635"/>
          <a:ext cx="576328" cy="96054"/>
        </a:xfrm>
        <a:prstGeom prst="parallelogram">
          <a:avLst>
            <a:gd name="adj" fmla="val 140840"/>
          </a:avLst>
        </a:prstGeom>
        <a:solidFill>
          <a:schemeClr val="accent5">
            <a:hueOff val="-4382592"/>
            <a:satOff val="17564"/>
            <a:lumOff val="3806"/>
            <a:alphaOff val="0"/>
          </a:schemeClr>
        </a:solidFill>
        <a:ln w="25400" cap="flat" cmpd="sng" algn="ctr">
          <a:solidFill>
            <a:schemeClr val="accent5">
              <a:hueOff val="-4382592"/>
              <a:satOff val="17564"/>
              <a:lumOff val="38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1FABD1-D669-4CD6-BE41-0640E58CF507}">
      <dsp:nvSpPr>
        <dsp:cNvPr id="0" name=""/>
        <dsp:cNvSpPr/>
      </dsp:nvSpPr>
      <dsp:spPr>
        <a:xfrm>
          <a:off x="2227794" y="1441635"/>
          <a:ext cx="576328" cy="96054"/>
        </a:xfrm>
        <a:prstGeom prst="parallelogram">
          <a:avLst>
            <a:gd name="adj" fmla="val 140840"/>
          </a:avLst>
        </a:prstGeom>
        <a:solidFill>
          <a:schemeClr val="accent5">
            <a:hueOff val="-4674765"/>
            <a:satOff val="18735"/>
            <a:lumOff val="4060"/>
            <a:alphaOff val="0"/>
          </a:schemeClr>
        </a:solidFill>
        <a:ln w="25400" cap="flat" cmpd="sng" algn="ctr">
          <a:solidFill>
            <a:schemeClr val="accent5">
              <a:hueOff val="-4674765"/>
              <a:satOff val="18735"/>
              <a:lumOff val="40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C91EE7-4C65-4DE3-93E2-A674363ADF63}">
      <dsp:nvSpPr>
        <dsp:cNvPr id="0" name=""/>
        <dsp:cNvSpPr/>
      </dsp:nvSpPr>
      <dsp:spPr>
        <a:xfrm>
          <a:off x="2837742" y="1441635"/>
          <a:ext cx="576328" cy="96054"/>
        </a:xfrm>
        <a:prstGeom prst="parallelogram">
          <a:avLst>
            <a:gd name="adj" fmla="val 140840"/>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716B8B-262C-4173-859F-EE5AB112A62D}">
      <dsp:nvSpPr>
        <dsp:cNvPr id="0" name=""/>
        <dsp:cNvSpPr/>
      </dsp:nvSpPr>
      <dsp:spPr>
        <a:xfrm>
          <a:off x="3447690" y="1441635"/>
          <a:ext cx="576328" cy="96054"/>
        </a:xfrm>
        <a:prstGeom prst="parallelogram">
          <a:avLst>
            <a:gd name="adj" fmla="val 140840"/>
          </a:avLst>
        </a:prstGeom>
        <a:solidFill>
          <a:schemeClr val="accent5">
            <a:hueOff val="-5259111"/>
            <a:satOff val="21076"/>
            <a:lumOff val="4568"/>
            <a:alphaOff val="0"/>
          </a:schemeClr>
        </a:solidFill>
        <a:ln w="25400" cap="flat" cmpd="sng" algn="ctr">
          <a:solidFill>
            <a:schemeClr val="accent5">
              <a:hueOff val="-5259111"/>
              <a:satOff val="21076"/>
              <a:lumOff val="45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714D34-1627-4AE4-84C2-66404D8C6635}">
      <dsp:nvSpPr>
        <dsp:cNvPr id="0" name=""/>
        <dsp:cNvSpPr/>
      </dsp:nvSpPr>
      <dsp:spPr>
        <a:xfrm>
          <a:off x="4057638" y="1441635"/>
          <a:ext cx="576328" cy="96054"/>
        </a:xfrm>
        <a:prstGeom prst="parallelogram">
          <a:avLst>
            <a:gd name="adj" fmla="val 140840"/>
          </a:avLst>
        </a:prstGeom>
        <a:solidFill>
          <a:schemeClr val="accent5">
            <a:hueOff val="-5551284"/>
            <a:satOff val="22247"/>
            <a:lumOff val="4822"/>
            <a:alphaOff val="0"/>
          </a:schemeClr>
        </a:solidFill>
        <a:ln w="25400" cap="flat" cmpd="sng" algn="ctr">
          <a:solidFill>
            <a:schemeClr val="accent5">
              <a:hueOff val="-5551284"/>
              <a:satOff val="22247"/>
              <a:lumOff val="48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7103BA-AD32-4C86-A99B-22900E304B49}">
      <dsp:nvSpPr>
        <dsp:cNvPr id="0" name=""/>
        <dsp:cNvSpPr/>
      </dsp:nvSpPr>
      <dsp:spPr>
        <a:xfrm>
          <a:off x="4667586" y="1441635"/>
          <a:ext cx="576328" cy="96054"/>
        </a:xfrm>
        <a:prstGeom prst="parallelogram">
          <a:avLst>
            <a:gd name="adj" fmla="val 140840"/>
          </a:avLst>
        </a:prstGeom>
        <a:solidFill>
          <a:schemeClr val="accent5">
            <a:hueOff val="-5843457"/>
            <a:satOff val="23418"/>
            <a:lumOff val="5075"/>
            <a:alphaOff val="0"/>
          </a:schemeClr>
        </a:solidFill>
        <a:ln w="25400" cap="flat" cmpd="sng" algn="ctr">
          <a:solidFill>
            <a:schemeClr val="accent5">
              <a:hueOff val="-5843457"/>
              <a:satOff val="23418"/>
              <a:lumOff val="50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8BA027-B16F-4013-A03F-C15D8EBB8725}">
      <dsp:nvSpPr>
        <dsp:cNvPr id="0" name=""/>
        <dsp:cNvSpPr/>
      </dsp:nvSpPr>
      <dsp:spPr>
        <a:xfrm>
          <a:off x="1007898" y="1572192"/>
          <a:ext cx="4322466" cy="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q= Probabilidad de desacierto 50% =</a:t>
          </a:r>
          <a:r>
            <a:rPr lang="es-ES" sz="1600" b="1" kern="1200" dirty="0">
              <a:latin typeface="Arial" panose="020B0604020202020204" pitchFamily="34" charset="0"/>
              <a:cs typeface="Arial" panose="020B0604020202020204" pitchFamily="34" charset="0"/>
            </a:rPr>
            <a:t>0,5</a:t>
          </a:r>
        </a:p>
      </dsp:txBody>
      <dsp:txXfrm>
        <a:off x="1007898" y="1572192"/>
        <a:ext cx="4322466" cy="392951"/>
      </dsp:txXfrm>
    </dsp:sp>
    <dsp:sp modelId="{696CC8D6-8952-4285-8A1C-8EE35CDC17D4}">
      <dsp:nvSpPr>
        <dsp:cNvPr id="0" name=""/>
        <dsp:cNvSpPr/>
      </dsp:nvSpPr>
      <dsp:spPr>
        <a:xfrm>
          <a:off x="1007898" y="1965144"/>
          <a:ext cx="576328" cy="96054"/>
        </a:xfrm>
        <a:prstGeom prst="parallelogram">
          <a:avLst>
            <a:gd name="adj" fmla="val 140840"/>
          </a:avLst>
        </a:prstGeom>
        <a:solidFill>
          <a:schemeClr val="accent5">
            <a:hueOff val="-6135629"/>
            <a:satOff val="24589"/>
            <a:lumOff val="5329"/>
            <a:alphaOff val="0"/>
          </a:schemeClr>
        </a:solidFill>
        <a:ln w="25400" cap="flat" cmpd="sng" algn="ctr">
          <a:solidFill>
            <a:schemeClr val="accent5">
              <a:hueOff val="-6135629"/>
              <a:satOff val="24589"/>
              <a:lumOff val="53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01BA23-4647-42CC-9B36-E64C6C893D77}">
      <dsp:nvSpPr>
        <dsp:cNvPr id="0" name=""/>
        <dsp:cNvSpPr/>
      </dsp:nvSpPr>
      <dsp:spPr>
        <a:xfrm>
          <a:off x="1617846" y="1965144"/>
          <a:ext cx="576328" cy="96054"/>
        </a:xfrm>
        <a:prstGeom prst="parallelogram">
          <a:avLst>
            <a:gd name="adj" fmla="val 140840"/>
          </a:avLst>
        </a:prstGeom>
        <a:solidFill>
          <a:schemeClr val="accent5">
            <a:hueOff val="-6427803"/>
            <a:satOff val="25760"/>
            <a:lumOff val="5583"/>
            <a:alphaOff val="0"/>
          </a:schemeClr>
        </a:solidFill>
        <a:ln w="25400" cap="flat" cmpd="sng" algn="ctr">
          <a:solidFill>
            <a:schemeClr val="accent5">
              <a:hueOff val="-6427803"/>
              <a:satOff val="25760"/>
              <a:lumOff val="55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68CC1-E349-41FE-B799-7771C504C6A8}">
      <dsp:nvSpPr>
        <dsp:cNvPr id="0" name=""/>
        <dsp:cNvSpPr/>
      </dsp:nvSpPr>
      <dsp:spPr>
        <a:xfrm>
          <a:off x="2227794" y="1965144"/>
          <a:ext cx="576328" cy="96054"/>
        </a:xfrm>
        <a:prstGeom prst="parallelogram">
          <a:avLst>
            <a:gd name="adj" fmla="val 140840"/>
          </a:avLst>
        </a:prstGeom>
        <a:solidFill>
          <a:schemeClr val="accent5">
            <a:hueOff val="-6719975"/>
            <a:satOff val="26931"/>
            <a:lumOff val="5837"/>
            <a:alphaOff val="0"/>
          </a:schemeClr>
        </a:solidFill>
        <a:ln w="25400" cap="flat" cmpd="sng" algn="ctr">
          <a:solidFill>
            <a:schemeClr val="accent5">
              <a:hueOff val="-6719975"/>
              <a:satOff val="26931"/>
              <a:lumOff val="58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BD50A3-C724-4343-B47E-62E774C55526}">
      <dsp:nvSpPr>
        <dsp:cNvPr id="0" name=""/>
        <dsp:cNvSpPr/>
      </dsp:nvSpPr>
      <dsp:spPr>
        <a:xfrm>
          <a:off x="2837742" y="1965144"/>
          <a:ext cx="576328" cy="96054"/>
        </a:xfrm>
        <a:prstGeom prst="parallelogram">
          <a:avLst>
            <a:gd name="adj" fmla="val 140840"/>
          </a:avLst>
        </a:prstGeom>
        <a:solidFill>
          <a:schemeClr val="accent5">
            <a:hueOff val="-7012148"/>
            <a:satOff val="28102"/>
            <a:lumOff val="6090"/>
            <a:alphaOff val="0"/>
          </a:schemeClr>
        </a:solidFill>
        <a:ln w="25400" cap="flat" cmpd="sng" algn="ctr">
          <a:solidFill>
            <a:schemeClr val="accent5">
              <a:hueOff val="-7012148"/>
              <a:satOff val="28102"/>
              <a:lumOff val="60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C65346-523A-44A5-BBC2-B835FA85F3CC}">
      <dsp:nvSpPr>
        <dsp:cNvPr id="0" name=""/>
        <dsp:cNvSpPr/>
      </dsp:nvSpPr>
      <dsp:spPr>
        <a:xfrm>
          <a:off x="3447690" y="1965144"/>
          <a:ext cx="576328" cy="96054"/>
        </a:xfrm>
        <a:prstGeom prst="parallelogram">
          <a:avLst>
            <a:gd name="adj" fmla="val 140840"/>
          </a:avLst>
        </a:prstGeom>
        <a:solidFill>
          <a:schemeClr val="accent5">
            <a:hueOff val="-7304321"/>
            <a:satOff val="29273"/>
            <a:lumOff val="6344"/>
            <a:alphaOff val="0"/>
          </a:schemeClr>
        </a:solidFill>
        <a:ln w="25400" cap="flat" cmpd="sng" algn="ctr">
          <a:solidFill>
            <a:schemeClr val="accent5">
              <a:hueOff val="-7304321"/>
              <a:satOff val="29273"/>
              <a:lumOff val="63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C6F8EF-BDCE-48EC-8A0E-B5BF5BD33ED9}">
      <dsp:nvSpPr>
        <dsp:cNvPr id="0" name=""/>
        <dsp:cNvSpPr/>
      </dsp:nvSpPr>
      <dsp:spPr>
        <a:xfrm>
          <a:off x="4057638" y="1965144"/>
          <a:ext cx="576328" cy="96054"/>
        </a:xfrm>
        <a:prstGeom prst="parallelogram">
          <a:avLst>
            <a:gd name="adj" fmla="val 140840"/>
          </a:avLst>
        </a:prstGeom>
        <a:solidFill>
          <a:schemeClr val="accent5">
            <a:hueOff val="-7596494"/>
            <a:satOff val="30444"/>
            <a:lumOff val="6598"/>
            <a:alphaOff val="0"/>
          </a:schemeClr>
        </a:solidFill>
        <a:ln w="25400" cap="flat" cmpd="sng" algn="ctr">
          <a:solidFill>
            <a:schemeClr val="accent5">
              <a:hueOff val="-7596494"/>
              <a:satOff val="30444"/>
              <a:lumOff val="65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A436AA-0A17-4DA5-87A2-8F6BC9DE49EE}">
      <dsp:nvSpPr>
        <dsp:cNvPr id="0" name=""/>
        <dsp:cNvSpPr/>
      </dsp:nvSpPr>
      <dsp:spPr>
        <a:xfrm>
          <a:off x="4667586" y="1965144"/>
          <a:ext cx="576328" cy="96054"/>
        </a:xfrm>
        <a:prstGeom prst="parallelogram">
          <a:avLst>
            <a:gd name="adj" fmla="val 140840"/>
          </a:avLst>
        </a:prstGeom>
        <a:solidFill>
          <a:schemeClr val="accent5">
            <a:hueOff val="-7888666"/>
            <a:satOff val="31615"/>
            <a:lumOff val="6852"/>
            <a:alphaOff val="0"/>
          </a:schemeClr>
        </a:solidFill>
        <a:ln w="25400" cap="flat" cmpd="sng" algn="ctr">
          <a:solidFill>
            <a:schemeClr val="accent5">
              <a:hueOff val="-7888666"/>
              <a:satOff val="31615"/>
              <a:lumOff val="68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7E9A9B-4F3B-4721-9566-77BF3F7CF3BE}">
      <dsp:nvSpPr>
        <dsp:cNvPr id="0" name=""/>
        <dsp:cNvSpPr/>
      </dsp:nvSpPr>
      <dsp:spPr>
        <a:xfrm>
          <a:off x="1007898" y="2095700"/>
          <a:ext cx="4322466" cy="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e= Error 5% =</a:t>
          </a:r>
          <a:r>
            <a:rPr lang="es-ES" sz="1600" b="1" kern="1200" dirty="0">
              <a:latin typeface="Arial" panose="020B0604020202020204" pitchFamily="34" charset="0"/>
              <a:cs typeface="Arial" panose="020B0604020202020204" pitchFamily="34" charset="0"/>
            </a:rPr>
            <a:t>0,05</a:t>
          </a:r>
        </a:p>
      </dsp:txBody>
      <dsp:txXfrm>
        <a:off x="1007898" y="2095700"/>
        <a:ext cx="4322466" cy="392951"/>
      </dsp:txXfrm>
    </dsp:sp>
    <dsp:sp modelId="{D315003C-E13B-4763-B2C7-21DD04F85823}">
      <dsp:nvSpPr>
        <dsp:cNvPr id="0" name=""/>
        <dsp:cNvSpPr/>
      </dsp:nvSpPr>
      <dsp:spPr>
        <a:xfrm>
          <a:off x="1007898" y="2488652"/>
          <a:ext cx="576328" cy="96054"/>
        </a:xfrm>
        <a:prstGeom prst="parallelogram">
          <a:avLst>
            <a:gd name="adj" fmla="val 140840"/>
          </a:avLst>
        </a:prstGeom>
        <a:solidFill>
          <a:schemeClr val="accent5">
            <a:hueOff val="-8180839"/>
            <a:satOff val="32786"/>
            <a:lumOff val="7105"/>
            <a:alphaOff val="0"/>
          </a:schemeClr>
        </a:solidFill>
        <a:ln w="25400" cap="flat" cmpd="sng" algn="ctr">
          <a:solidFill>
            <a:schemeClr val="accent5">
              <a:hueOff val="-8180839"/>
              <a:satOff val="32786"/>
              <a:lumOff val="71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321FB0-D392-483F-8928-BDAF4B463FC3}">
      <dsp:nvSpPr>
        <dsp:cNvPr id="0" name=""/>
        <dsp:cNvSpPr/>
      </dsp:nvSpPr>
      <dsp:spPr>
        <a:xfrm>
          <a:off x="1617846" y="2488652"/>
          <a:ext cx="576328" cy="96054"/>
        </a:xfrm>
        <a:prstGeom prst="parallelogram">
          <a:avLst>
            <a:gd name="adj" fmla="val 140840"/>
          </a:avLst>
        </a:prstGeom>
        <a:solidFill>
          <a:schemeClr val="accent5">
            <a:hueOff val="-8473012"/>
            <a:satOff val="33956"/>
            <a:lumOff val="7359"/>
            <a:alphaOff val="0"/>
          </a:schemeClr>
        </a:solidFill>
        <a:ln w="25400" cap="flat" cmpd="sng" algn="ctr">
          <a:solidFill>
            <a:schemeClr val="accent5">
              <a:hueOff val="-8473012"/>
              <a:satOff val="33956"/>
              <a:lumOff val="73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B19D36-E412-4EBD-A1D7-7F905F839F9E}">
      <dsp:nvSpPr>
        <dsp:cNvPr id="0" name=""/>
        <dsp:cNvSpPr/>
      </dsp:nvSpPr>
      <dsp:spPr>
        <a:xfrm>
          <a:off x="2227794" y="2488652"/>
          <a:ext cx="576328" cy="96054"/>
        </a:xfrm>
        <a:prstGeom prst="parallelogram">
          <a:avLst>
            <a:gd name="adj" fmla="val 140840"/>
          </a:avLst>
        </a:prstGeom>
        <a:solidFill>
          <a:schemeClr val="accent5">
            <a:hueOff val="-8765185"/>
            <a:satOff val="35127"/>
            <a:lumOff val="7613"/>
            <a:alphaOff val="0"/>
          </a:schemeClr>
        </a:solidFill>
        <a:ln w="25400" cap="flat" cmpd="sng" algn="ctr">
          <a:solidFill>
            <a:schemeClr val="accent5">
              <a:hueOff val="-8765185"/>
              <a:satOff val="35127"/>
              <a:lumOff val="76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0EBC9A-C240-4E04-8CA9-F96783B531B6}">
      <dsp:nvSpPr>
        <dsp:cNvPr id="0" name=""/>
        <dsp:cNvSpPr/>
      </dsp:nvSpPr>
      <dsp:spPr>
        <a:xfrm>
          <a:off x="2837742" y="2488652"/>
          <a:ext cx="576328" cy="96054"/>
        </a:xfrm>
        <a:prstGeom prst="parallelogram">
          <a:avLst>
            <a:gd name="adj" fmla="val 140840"/>
          </a:avLst>
        </a:prstGeom>
        <a:solidFill>
          <a:schemeClr val="accent5">
            <a:hueOff val="-9057358"/>
            <a:satOff val="36298"/>
            <a:lumOff val="7867"/>
            <a:alphaOff val="0"/>
          </a:schemeClr>
        </a:solidFill>
        <a:ln w="25400" cap="flat" cmpd="sng" algn="ctr">
          <a:solidFill>
            <a:schemeClr val="accent5">
              <a:hueOff val="-9057358"/>
              <a:satOff val="36298"/>
              <a:lumOff val="78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C060F0-892B-4035-B59B-0A2A86875619}">
      <dsp:nvSpPr>
        <dsp:cNvPr id="0" name=""/>
        <dsp:cNvSpPr/>
      </dsp:nvSpPr>
      <dsp:spPr>
        <a:xfrm>
          <a:off x="3447690" y="2488652"/>
          <a:ext cx="576328" cy="96054"/>
        </a:xfrm>
        <a:prstGeom prst="parallelogram">
          <a:avLst>
            <a:gd name="adj" fmla="val 140840"/>
          </a:avLst>
        </a:prstGeom>
        <a:solidFill>
          <a:schemeClr val="accent5">
            <a:hueOff val="-9349531"/>
            <a:satOff val="37469"/>
            <a:lumOff val="8120"/>
            <a:alphaOff val="0"/>
          </a:schemeClr>
        </a:solidFill>
        <a:ln w="25400" cap="flat" cmpd="sng" algn="ctr">
          <a:solidFill>
            <a:schemeClr val="accent5">
              <a:hueOff val="-9349531"/>
              <a:satOff val="37469"/>
              <a:lumOff val="81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2C8736-9441-4D4D-A1EA-4BFA8E517056}">
      <dsp:nvSpPr>
        <dsp:cNvPr id="0" name=""/>
        <dsp:cNvSpPr/>
      </dsp:nvSpPr>
      <dsp:spPr>
        <a:xfrm>
          <a:off x="4057638" y="2488652"/>
          <a:ext cx="576328" cy="96054"/>
        </a:xfrm>
        <a:prstGeom prst="parallelogram">
          <a:avLst>
            <a:gd name="adj" fmla="val 140840"/>
          </a:avLst>
        </a:prstGeom>
        <a:solidFill>
          <a:schemeClr val="accent5">
            <a:hueOff val="-9641703"/>
            <a:satOff val="38640"/>
            <a:lumOff val="8374"/>
            <a:alphaOff val="0"/>
          </a:schemeClr>
        </a:solidFill>
        <a:ln w="25400" cap="flat" cmpd="sng" algn="ctr">
          <a:solidFill>
            <a:schemeClr val="accent5">
              <a:hueOff val="-9641703"/>
              <a:satOff val="38640"/>
              <a:lumOff val="83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1DE0C1-593C-488B-AEBC-BECC2CB9A082}">
      <dsp:nvSpPr>
        <dsp:cNvPr id="0" name=""/>
        <dsp:cNvSpPr/>
      </dsp:nvSpPr>
      <dsp:spPr>
        <a:xfrm>
          <a:off x="4667586" y="2488652"/>
          <a:ext cx="576328" cy="96054"/>
        </a:xfrm>
        <a:prstGeom prst="parallelogram">
          <a:avLst>
            <a:gd name="adj" fmla="val 14084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BE0D3-E8C4-497D-9682-C49A18FADE69}">
      <dsp:nvSpPr>
        <dsp:cNvPr id="0" name=""/>
        <dsp:cNvSpPr/>
      </dsp:nvSpPr>
      <dsp:spPr>
        <a:xfrm>
          <a:off x="3525" y="1067775"/>
          <a:ext cx="2120807" cy="2544969"/>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endParaRPr lang="es-EC" sz="2400" kern="1200" dirty="0"/>
        </a:p>
      </dsp:txBody>
      <dsp:txXfrm rot="16200000">
        <a:off x="-827830" y="1899132"/>
        <a:ext cx="2086874" cy="424161"/>
      </dsp:txXfrm>
    </dsp:sp>
    <dsp:sp modelId="{C8EAFE63-3C2D-483F-9E99-B1E00DEAB638}">
      <dsp:nvSpPr>
        <dsp:cNvPr id="0" name=""/>
        <dsp:cNvSpPr/>
      </dsp:nvSpPr>
      <dsp:spPr>
        <a:xfrm>
          <a:off x="427687" y="1067775"/>
          <a:ext cx="1580001" cy="254496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8293" rIns="0" bIns="0" numCol="1" spcCol="1270" anchor="t"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dirty="0"/>
            <a:t>Estudio de la aplicación del Mobile Marketing en la industria de entretenimiento deportivo.</a:t>
          </a:r>
        </a:p>
      </dsp:txBody>
      <dsp:txXfrm>
        <a:off x="427687" y="1067775"/>
        <a:ext cx="1580001" cy="2544969"/>
      </dsp:txXfrm>
    </dsp:sp>
    <dsp:sp modelId="{4827B86D-A718-4741-90FA-E9AD8A7C7166}">
      <dsp:nvSpPr>
        <dsp:cNvPr id="0" name=""/>
        <dsp:cNvSpPr/>
      </dsp:nvSpPr>
      <dsp:spPr>
        <a:xfrm>
          <a:off x="2198561" y="1067775"/>
          <a:ext cx="2120807" cy="2544969"/>
        </a:xfrm>
        <a:prstGeom prst="roundRect">
          <a:avLst>
            <a:gd name="adj" fmla="val 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endParaRPr lang="es-EC" sz="2400" kern="1200" dirty="0"/>
        </a:p>
      </dsp:txBody>
      <dsp:txXfrm rot="16200000">
        <a:off x="1367205" y="1899132"/>
        <a:ext cx="2086874" cy="424161"/>
      </dsp:txXfrm>
    </dsp:sp>
    <dsp:sp modelId="{7AC54FAB-51DA-413D-AFB1-B28C3AFEE1E5}">
      <dsp:nvSpPr>
        <dsp:cNvPr id="0" name=""/>
        <dsp:cNvSpPr/>
      </dsp:nvSpPr>
      <dsp:spPr>
        <a:xfrm rot="5400000">
          <a:off x="2022066" y="3091536"/>
          <a:ext cx="374197" cy="318121"/>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5BBEF9-E7C3-4D77-A84C-BA5994E7D6FD}">
      <dsp:nvSpPr>
        <dsp:cNvPr id="0" name=""/>
        <dsp:cNvSpPr/>
      </dsp:nvSpPr>
      <dsp:spPr>
        <a:xfrm>
          <a:off x="2622723" y="1067775"/>
          <a:ext cx="1580001" cy="254496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8293" rIns="0" bIns="0" numCol="1" spcCol="1270" anchor="t"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dirty="0"/>
            <a:t>Estudio de la aplicación de estrategias de Mobile Marketing en el ambiente de Retails del distrito metropolitano de quito.</a:t>
          </a:r>
        </a:p>
      </dsp:txBody>
      <dsp:txXfrm>
        <a:off x="2622723" y="1067775"/>
        <a:ext cx="1580001" cy="2544969"/>
      </dsp:txXfrm>
    </dsp:sp>
    <dsp:sp modelId="{D9F0BB6E-49D4-460A-94FA-3683DBFDC6A8}">
      <dsp:nvSpPr>
        <dsp:cNvPr id="0" name=""/>
        <dsp:cNvSpPr/>
      </dsp:nvSpPr>
      <dsp:spPr>
        <a:xfrm>
          <a:off x="4393597" y="1067775"/>
          <a:ext cx="2120807" cy="2544969"/>
        </a:xfrm>
        <a:prstGeom prst="roundRect">
          <a:avLst>
            <a:gd name="adj" fmla="val 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endParaRPr lang="es-EC" sz="2400" kern="1200" dirty="0"/>
        </a:p>
      </dsp:txBody>
      <dsp:txXfrm rot="16200000">
        <a:off x="3562241" y="1899132"/>
        <a:ext cx="2086874" cy="424161"/>
      </dsp:txXfrm>
    </dsp:sp>
    <dsp:sp modelId="{4D5E1B28-6168-4FA5-ABEA-82947D898D20}">
      <dsp:nvSpPr>
        <dsp:cNvPr id="0" name=""/>
        <dsp:cNvSpPr/>
      </dsp:nvSpPr>
      <dsp:spPr>
        <a:xfrm rot="5400000">
          <a:off x="4217102" y="3091536"/>
          <a:ext cx="374197" cy="318121"/>
        </a:xfrm>
        <a:prstGeom prst="flowChartExtra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F87F92-FFBD-4768-99A4-78B3997C0D1A}">
      <dsp:nvSpPr>
        <dsp:cNvPr id="0" name=""/>
        <dsp:cNvSpPr/>
      </dsp:nvSpPr>
      <dsp:spPr>
        <a:xfrm>
          <a:off x="4817759" y="1067775"/>
          <a:ext cx="1580001" cy="254496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8293" rIns="0" bIns="0" numCol="1" spcCol="1270" anchor="t"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dirty="0"/>
            <a:t>Estudio de análisis comparativo de estrategias de Mobile marketing vs Marketing tradicional en la industria automotriz en la generación X.</a:t>
          </a:r>
        </a:p>
      </dsp:txBody>
      <dsp:txXfrm>
        <a:off x="4817759" y="1067775"/>
        <a:ext cx="1580001" cy="2544969"/>
      </dsp:txXfrm>
    </dsp:sp>
    <dsp:sp modelId="{DC59E74F-C63D-4342-9353-2E80B5F87EB0}">
      <dsp:nvSpPr>
        <dsp:cNvPr id="0" name=""/>
        <dsp:cNvSpPr/>
      </dsp:nvSpPr>
      <dsp:spPr>
        <a:xfrm>
          <a:off x="6588633" y="1067775"/>
          <a:ext cx="2120807" cy="2544969"/>
        </a:xfrm>
        <a:prstGeom prst="roundRect">
          <a:avLst>
            <a:gd name="adj" fmla="val 5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endParaRPr lang="es-EC" sz="2000" kern="1200" dirty="0"/>
        </a:p>
      </dsp:txBody>
      <dsp:txXfrm rot="16200000">
        <a:off x="5757276" y="1899132"/>
        <a:ext cx="2086874" cy="424161"/>
      </dsp:txXfrm>
    </dsp:sp>
    <dsp:sp modelId="{50E60396-062D-4845-9C60-BC1B65199F35}">
      <dsp:nvSpPr>
        <dsp:cNvPr id="0" name=""/>
        <dsp:cNvSpPr/>
      </dsp:nvSpPr>
      <dsp:spPr>
        <a:xfrm rot="5400000">
          <a:off x="6412138" y="3091536"/>
          <a:ext cx="374197" cy="318121"/>
        </a:xfrm>
        <a:prstGeom prst="flowChartExtra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E8EB44-08A2-403F-AB2E-57A7A476C1E7}" type="datetimeFigureOut">
              <a:rPr lang="en-US" smtClean="0"/>
              <a:pPr/>
              <a:t>8/8/2018</a:t>
            </a:fld>
            <a:endParaRPr lang="en-US"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67CB87-252D-4D0B-A073-6FA4AD35C7EB}" type="slidenum">
              <a:rPr lang="en-US" smtClean="0"/>
              <a:pPr/>
              <a:t>‹Nº›</a:t>
            </a:fld>
            <a:endParaRPr lang="en-US" dirty="0"/>
          </a:p>
        </p:txBody>
      </p:sp>
    </p:spTree>
    <p:extLst>
      <p:ext uri="{BB962C8B-B14F-4D97-AF65-F5344CB8AC3E}">
        <p14:creationId xmlns:p14="http://schemas.microsoft.com/office/powerpoint/2010/main" val="7325292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C67684-5386-4C17-81F3-446301140549}" type="datetimeFigureOut">
              <a:rPr lang="en-US" smtClean="0"/>
              <a:pPr/>
              <a:t>8/8/2018</a:t>
            </a:fld>
            <a:endParaRPr lang="en-U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AA272C-DA18-4076-89C4-16B1384FFB0B}" type="slidenum">
              <a:rPr lang="en-US" smtClean="0"/>
              <a:pPr/>
              <a:t>‹Nº›</a:t>
            </a:fld>
            <a:endParaRPr lang="en-US" dirty="0"/>
          </a:p>
        </p:txBody>
      </p:sp>
    </p:spTree>
    <p:extLst>
      <p:ext uri="{BB962C8B-B14F-4D97-AF65-F5344CB8AC3E}">
        <p14:creationId xmlns:p14="http://schemas.microsoft.com/office/powerpoint/2010/main" val="5725518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3</a:t>
            </a:fld>
            <a:endParaRPr lang="en-US" dirty="0"/>
          </a:p>
        </p:txBody>
      </p:sp>
    </p:spTree>
    <p:extLst>
      <p:ext uri="{BB962C8B-B14F-4D97-AF65-F5344CB8AC3E}">
        <p14:creationId xmlns:p14="http://schemas.microsoft.com/office/powerpoint/2010/main" val="2214032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16</a:t>
            </a:fld>
            <a:endParaRPr lang="en-US" dirty="0"/>
          </a:p>
        </p:txBody>
      </p:sp>
    </p:spTree>
    <p:extLst>
      <p:ext uri="{BB962C8B-B14F-4D97-AF65-F5344CB8AC3E}">
        <p14:creationId xmlns:p14="http://schemas.microsoft.com/office/powerpoint/2010/main" val="1364023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17</a:t>
            </a:fld>
            <a:endParaRPr lang="en-US" dirty="0"/>
          </a:p>
        </p:txBody>
      </p:sp>
    </p:spTree>
    <p:extLst>
      <p:ext uri="{BB962C8B-B14F-4D97-AF65-F5344CB8AC3E}">
        <p14:creationId xmlns:p14="http://schemas.microsoft.com/office/powerpoint/2010/main" val="3873048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18</a:t>
            </a:fld>
            <a:endParaRPr lang="en-US" dirty="0"/>
          </a:p>
        </p:txBody>
      </p:sp>
    </p:spTree>
    <p:extLst>
      <p:ext uri="{BB962C8B-B14F-4D97-AF65-F5344CB8AC3E}">
        <p14:creationId xmlns:p14="http://schemas.microsoft.com/office/powerpoint/2010/main" val="2468703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19</a:t>
            </a:fld>
            <a:endParaRPr lang="en-US" dirty="0"/>
          </a:p>
        </p:txBody>
      </p:sp>
    </p:spTree>
    <p:extLst>
      <p:ext uri="{BB962C8B-B14F-4D97-AF65-F5344CB8AC3E}">
        <p14:creationId xmlns:p14="http://schemas.microsoft.com/office/powerpoint/2010/main" val="2561770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20</a:t>
            </a:fld>
            <a:endParaRPr lang="en-US" dirty="0"/>
          </a:p>
        </p:txBody>
      </p:sp>
    </p:spTree>
    <p:extLst>
      <p:ext uri="{BB962C8B-B14F-4D97-AF65-F5344CB8AC3E}">
        <p14:creationId xmlns:p14="http://schemas.microsoft.com/office/powerpoint/2010/main" val="597580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22</a:t>
            </a:fld>
            <a:endParaRPr lang="en-US" dirty="0"/>
          </a:p>
        </p:txBody>
      </p:sp>
    </p:spTree>
    <p:extLst>
      <p:ext uri="{BB962C8B-B14F-4D97-AF65-F5344CB8AC3E}">
        <p14:creationId xmlns:p14="http://schemas.microsoft.com/office/powerpoint/2010/main" val="318888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24</a:t>
            </a:fld>
            <a:endParaRPr lang="en-US" dirty="0"/>
          </a:p>
        </p:txBody>
      </p:sp>
    </p:spTree>
    <p:extLst>
      <p:ext uri="{BB962C8B-B14F-4D97-AF65-F5344CB8AC3E}">
        <p14:creationId xmlns:p14="http://schemas.microsoft.com/office/powerpoint/2010/main" val="3222802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26</a:t>
            </a:fld>
            <a:endParaRPr lang="en-US" dirty="0"/>
          </a:p>
        </p:txBody>
      </p:sp>
    </p:spTree>
    <p:extLst>
      <p:ext uri="{BB962C8B-B14F-4D97-AF65-F5344CB8AC3E}">
        <p14:creationId xmlns:p14="http://schemas.microsoft.com/office/powerpoint/2010/main" val="2951760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28</a:t>
            </a:fld>
            <a:endParaRPr lang="en-US" dirty="0"/>
          </a:p>
        </p:txBody>
      </p:sp>
    </p:spTree>
    <p:extLst>
      <p:ext uri="{BB962C8B-B14F-4D97-AF65-F5344CB8AC3E}">
        <p14:creationId xmlns:p14="http://schemas.microsoft.com/office/powerpoint/2010/main" val="120254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29</a:t>
            </a:fld>
            <a:endParaRPr lang="en-US" dirty="0"/>
          </a:p>
        </p:txBody>
      </p:sp>
    </p:spTree>
    <p:extLst>
      <p:ext uri="{BB962C8B-B14F-4D97-AF65-F5344CB8AC3E}">
        <p14:creationId xmlns:p14="http://schemas.microsoft.com/office/powerpoint/2010/main" val="1956667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7</a:t>
            </a:fld>
            <a:endParaRPr lang="en-US" dirty="0"/>
          </a:p>
        </p:txBody>
      </p:sp>
    </p:spTree>
    <p:extLst>
      <p:ext uri="{BB962C8B-B14F-4D97-AF65-F5344CB8AC3E}">
        <p14:creationId xmlns:p14="http://schemas.microsoft.com/office/powerpoint/2010/main" val="455505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30</a:t>
            </a:fld>
            <a:endParaRPr lang="en-US" dirty="0"/>
          </a:p>
        </p:txBody>
      </p:sp>
    </p:spTree>
    <p:extLst>
      <p:ext uri="{BB962C8B-B14F-4D97-AF65-F5344CB8AC3E}">
        <p14:creationId xmlns:p14="http://schemas.microsoft.com/office/powerpoint/2010/main" val="19655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31</a:t>
            </a:fld>
            <a:endParaRPr lang="en-US" dirty="0"/>
          </a:p>
        </p:txBody>
      </p:sp>
    </p:spTree>
    <p:extLst>
      <p:ext uri="{BB962C8B-B14F-4D97-AF65-F5344CB8AC3E}">
        <p14:creationId xmlns:p14="http://schemas.microsoft.com/office/powerpoint/2010/main" val="9585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8</a:t>
            </a:fld>
            <a:endParaRPr lang="en-US" dirty="0"/>
          </a:p>
        </p:txBody>
      </p:sp>
    </p:spTree>
    <p:extLst>
      <p:ext uri="{BB962C8B-B14F-4D97-AF65-F5344CB8AC3E}">
        <p14:creationId xmlns:p14="http://schemas.microsoft.com/office/powerpoint/2010/main" val="1845071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9</a:t>
            </a:fld>
            <a:endParaRPr lang="en-US" dirty="0"/>
          </a:p>
        </p:txBody>
      </p:sp>
    </p:spTree>
    <p:extLst>
      <p:ext uri="{BB962C8B-B14F-4D97-AF65-F5344CB8AC3E}">
        <p14:creationId xmlns:p14="http://schemas.microsoft.com/office/powerpoint/2010/main" val="1201595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11</a:t>
            </a:fld>
            <a:endParaRPr lang="en-US" dirty="0"/>
          </a:p>
        </p:txBody>
      </p:sp>
    </p:spTree>
    <p:extLst>
      <p:ext uri="{BB962C8B-B14F-4D97-AF65-F5344CB8AC3E}">
        <p14:creationId xmlns:p14="http://schemas.microsoft.com/office/powerpoint/2010/main" val="2406150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12</a:t>
            </a:fld>
            <a:endParaRPr lang="en-US" dirty="0"/>
          </a:p>
        </p:txBody>
      </p:sp>
    </p:spTree>
    <p:extLst>
      <p:ext uri="{BB962C8B-B14F-4D97-AF65-F5344CB8AC3E}">
        <p14:creationId xmlns:p14="http://schemas.microsoft.com/office/powerpoint/2010/main" val="642963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endParaRPr lang="es-EC"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13</a:t>
            </a:fld>
            <a:endParaRPr lang="en-US" dirty="0"/>
          </a:p>
        </p:txBody>
      </p:sp>
    </p:spTree>
    <p:extLst>
      <p:ext uri="{BB962C8B-B14F-4D97-AF65-F5344CB8AC3E}">
        <p14:creationId xmlns:p14="http://schemas.microsoft.com/office/powerpoint/2010/main" val="394666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14</a:t>
            </a:fld>
            <a:endParaRPr lang="en-US" dirty="0"/>
          </a:p>
        </p:txBody>
      </p:sp>
    </p:spTree>
    <p:extLst>
      <p:ext uri="{BB962C8B-B14F-4D97-AF65-F5344CB8AC3E}">
        <p14:creationId xmlns:p14="http://schemas.microsoft.com/office/powerpoint/2010/main" val="1749720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15</a:t>
            </a:fld>
            <a:endParaRPr lang="en-US" dirty="0"/>
          </a:p>
        </p:txBody>
      </p:sp>
    </p:spTree>
    <p:extLst>
      <p:ext uri="{BB962C8B-B14F-4D97-AF65-F5344CB8AC3E}">
        <p14:creationId xmlns:p14="http://schemas.microsoft.com/office/powerpoint/2010/main" val="1203268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8/8/2018</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dirty="0"/>
          </a:p>
        </p:txBody>
      </p:sp>
      <p:pic>
        <p:nvPicPr>
          <p:cNvPr id="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270506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8/8/2018</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dirty="0"/>
          </a:p>
        </p:txBody>
      </p:sp>
      <p:pic>
        <p:nvPicPr>
          <p:cNvPr id="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96501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8/8/2018</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dirty="0"/>
          </a:p>
        </p:txBody>
      </p:sp>
      <p:pic>
        <p:nvPicPr>
          <p:cNvPr id="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229003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8361" name="CorelDRAW" r:id="rId3" imgW="9151920" imgH="5621400" progId="">
                  <p:embed/>
                </p:oleObj>
              </mc:Choice>
              <mc:Fallback>
                <p:oleObj name="CorelDRAW" r:id="rId3" imgW="9151920" imgH="5621400" progId="">
                  <p:embed/>
                  <p:pic>
                    <p:nvPicPr>
                      <p:cNvPr id="0" name="Picture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S" sz="1400" dirty="0">
              <a:latin typeface="Calibri" pitchFamily="34" charset="0"/>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S" sz="1400" dirty="0">
              <a:latin typeface="Calibri" pitchFamily="34" charset="0"/>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S" sz="1400" dirty="0">
              <a:latin typeface="Calibri" pitchFamily="34" charset="0"/>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S" sz="1400" dirty="0">
              <a:latin typeface="Calibri" pitchFamily="34" charset="0"/>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p:spPr>
        <p:txBody>
          <a:bodyPr wrap="none" anchor="ctr"/>
          <a:lstStyle/>
          <a:p>
            <a:pPr>
              <a:defRPr/>
            </a:pPr>
            <a:endParaRPr lang="es-EC" dirty="0">
              <a:latin typeface="Calibri" pitchFamily="34" charset="0"/>
            </a:endParaRPr>
          </a:p>
        </p:txBody>
      </p:sp>
      <p:pic>
        <p:nvPicPr>
          <p:cNvPr id="11" name="Imagen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8120" y="143304"/>
            <a:ext cx="2411760" cy="622880"/>
          </a:xfrm>
          <a:prstGeom prst="rect">
            <a:avLst/>
          </a:prstGeom>
        </p:spPr>
      </p:pic>
    </p:spTree>
    <p:extLst>
      <p:ext uri="{BB962C8B-B14F-4D97-AF65-F5344CB8AC3E}">
        <p14:creationId xmlns:p14="http://schemas.microsoft.com/office/powerpoint/2010/main" val="245029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8/8/2018</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dirty="0"/>
          </a:p>
        </p:txBody>
      </p:sp>
      <p:pic>
        <p:nvPicPr>
          <p:cNvPr id="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295643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DD5ADBCC-843A-4D67-A4F6-A0057EF0B6C1}" type="datetimeFigureOut">
              <a:rPr lang="en-US" smtClean="0"/>
              <a:pPr/>
              <a:t>8/8/2018</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dirty="0"/>
          </a:p>
        </p:txBody>
      </p:sp>
      <p:pic>
        <p:nvPicPr>
          <p:cNvPr id="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1194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fecha"/>
          <p:cNvSpPr>
            <a:spLocks noGrp="1"/>
          </p:cNvSpPr>
          <p:nvPr>
            <p:ph type="dt" sz="half" idx="10"/>
          </p:nvPr>
        </p:nvSpPr>
        <p:spPr/>
        <p:txBody>
          <a:bodyPr/>
          <a:lstStyle/>
          <a:p>
            <a:fld id="{DD5ADBCC-843A-4D67-A4F6-A0057EF0B6C1}" type="datetimeFigureOut">
              <a:rPr lang="en-US" smtClean="0"/>
              <a:pPr/>
              <a:t>8/8/2018</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CF563027-E058-43E2-8C51-4F2B775C1A52}" type="slidenum">
              <a:rPr lang="en-US" smtClean="0"/>
              <a:pPr/>
              <a:t>‹Nº›</a:t>
            </a:fld>
            <a:endParaRPr lang="en-US" dirty="0"/>
          </a:p>
        </p:txBody>
      </p:sp>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338774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6 Marcador de fecha"/>
          <p:cNvSpPr>
            <a:spLocks noGrp="1"/>
          </p:cNvSpPr>
          <p:nvPr>
            <p:ph type="dt" sz="half" idx="10"/>
          </p:nvPr>
        </p:nvSpPr>
        <p:spPr/>
        <p:txBody>
          <a:bodyPr/>
          <a:lstStyle/>
          <a:p>
            <a:fld id="{DD5ADBCC-843A-4D67-A4F6-A0057EF0B6C1}" type="datetimeFigureOut">
              <a:rPr lang="en-US" smtClean="0"/>
              <a:pPr/>
              <a:t>8/8/2018</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CF563027-E058-43E2-8C51-4F2B775C1A52}" type="slidenum">
              <a:rPr lang="en-US" smtClean="0"/>
              <a:pPr/>
              <a:t>‹Nº›</a:t>
            </a:fld>
            <a:endParaRPr lang="en-US" dirty="0"/>
          </a:p>
        </p:txBody>
      </p:sp>
      <p:pic>
        <p:nvPicPr>
          <p:cNvPr id="1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111451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fecha"/>
          <p:cNvSpPr>
            <a:spLocks noGrp="1"/>
          </p:cNvSpPr>
          <p:nvPr>
            <p:ph type="dt" sz="half" idx="10"/>
          </p:nvPr>
        </p:nvSpPr>
        <p:spPr/>
        <p:txBody>
          <a:bodyPr/>
          <a:lstStyle/>
          <a:p>
            <a:fld id="{DD5ADBCC-843A-4D67-A4F6-A0057EF0B6C1}" type="datetimeFigureOut">
              <a:rPr lang="en-US" smtClean="0"/>
              <a:pPr/>
              <a:t>8/8/2018</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CF563027-E058-43E2-8C51-4F2B775C1A52}" type="slidenum">
              <a:rPr lang="en-US" smtClean="0"/>
              <a:pPr/>
              <a:t>‹Nº›</a:t>
            </a:fld>
            <a:endParaRPr lang="en-US" dirty="0"/>
          </a:p>
        </p:txBody>
      </p:sp>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311812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D5ADBCC-843A-4D67-A4F6-A0057EF0B6C1}" type="datetimeFigureOut">
              <a:rPr lang="en-US" smtClean="0"/>
              <a:pPr/>
              <a:t>8/8/2018</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CF563027-E058-43E2-8C51-4F2B775C1A52}" type="slidenum">
              <a:rPr lang="en-US" smtClean="0"/>
              <a:pPr/>
              <a:t>‹Nº›</a:t>
            </a:fld>
            <a:endParaRPr lang="en-US" dirty="0"/>
          </a:p>
        </p:txBody>
      </p:sp>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421117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D5ADBCC-843A-4D67-A4F6-A0057EF0B6C1}" type="datetimeFigureOut">
              <a:rPr lang="en-US" smtClean="0"/>
              <a:pPr/>
              <a:t>8/8/2018</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CF563027-E058-43E2-8C51-4F2B775C1A52}" type="slidenum">
              <a:rPr lang="en-US" smtClean="0"/>
              <a:pPr/>
              <a:t>‹Nº›</a:t>
            </a:fld>
            <a:endParaRPr lang="en-US" dirty="0"/>
          </a:p>
        </p:txBody>
      </p:sp>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169163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D5ADBCC-843A-4D67-A4F6-A0057EF0B6C1}" type="datetimeFigureOut">
              <a:rPr lang="en-US" smtClean="0"/>
              <a:pPr/>
              <a:t>8/8/2018</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CF563027-E058-43E2-8C51-4F2B775C1A52}" type="slidenum">
              <a:rPr lang="en-US" smtClean="0"/>
              <a:pPr/>
              <a:t>‹Nº›</a:t>
            </a:fld>
            <a:endParaRPr lang="en-US" dirty="0"/>
          </a:p>
        </p:txBody>
      </p:sp>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355916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ADBCC-843A-4D67-A4F6-A0057EF0B6C1}" type="datetimeFigureOut">
              <a:rPr lang="en-US" smtClean="0"/>
              <a:pPr/>
              <a:t>8/8/2018</a:t>
            </a:fld>
            <a:endParaRPr lang="en-U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63027-E058-43E2-8C51-4F2B775C1A52}" type="slidenum">
              <a:rPr lang="en-US" smtClean="0"/>
              <a:pPr/>
              <a:t>‹Nº›</a:t>
            </a:fld>
            <a:endParaRPr lang="en-US" dirty="0"/>
          </a:p>
        </p:txBody>
      </p:sp>
    </p:spTree>
    <p:extLst>
      <p:ext uri="{BB962C8B-B14F-4D97-AF65-F5344CB8AC3E}">
        <p14:creationId xmlns:p14="http://schemas.microsoft.com/office/powerpoint/2010/main" val="38196298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4.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6.png"/><Relationship Id="rId4" Type="http://schemas.microsoft.com/office/2007/relationships/hdphoto" Target="../media/hdphoto5.wdp"/><Relationship Id="rId9" Type="http://schemas.microsoft.com/office/2007/relationships/hdphoto" Target="../media/hdphoto7.wdp"/></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9.wdp"/></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microsoft.com/office/2007/relationships/hdphoto" Target="../media/hdphoto10.wdp"/></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0.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10.jpeg"/><Relationship Id="rId5" Type="http://schemas.openxmlformats.org/officeDocument/2006/relationships/diagramLayout" Target="../diagrams/layout3.xml"/><Relationship Id="rId10" Type="http://schemas.openxmlformats.org/officeDocument/2006/relationships/image" Target="../media/image11.png"/><Relationship Id="rId4" Type="http://schemas.openxmlformats.org/officeDocument/2006/relationships/diagramData" Target="../diagrams/data3.xm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CuadroTexto"/>
          <p:cNvSpPr txBox="1">
            <a:spLocks noChangeArrowheads="1"/>
          </p:cNvSpPr>
          <p:nvPr/>
        </p:nvSpPr>
        <p:spPr bwMode="auto">
          <a:xfrm>
            <a:off x="1924447" y="639007"/>
            <a:ext cx="6192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ES" b="1" dirty="0">
                <a:latin typeface="Calibri" pitchFamily="34" charset="0"/>
              </a:rPr>
              <a:t>DEPARTAMENTO DE CIENCIAS ECONÓMICAS, ADMINISTRATIVAS Y DE COMERCIO</a:t>
            </a:r>
          </a:p>
        </p:txBody>
      </p:sp>
      <p:sp>
        <p:nvSpPr>
          <p:cNvPr id="6" name="5 CuadroTexto"/>
          <p:cNvSpPr txBox="1"/>
          <p:nvPr/>
        </p:nvSpPr>
        <p:spPr>
          <a:xfrm>
            <a:off x="2306209" y="1285228"/>
            <a:ext cx="5395828" cy="1477328"/>
          </a:xfrm>
          <a:prstGeom prst="rect">
            <a:avLst/>
          </a:prstGeom>
          <a:noFill/>
        </p:spPr>
        <p:txBody>
          <a:bodyPr wrap="square" rtlCol="0">
            <a:spAutoFit/>
          </a:bodyPr>
          <a:lstStyle/>
          <a:p>
            <a:pPr algn="ctr"/>
            <a:r>
              <a:rPr lang="es-ES" b="1" dirty="0">
                <a:latin typeface="Calibri" pitchFamily="34" charset="0"/>
                <a:cs typeface="Calibri" pitchFamily="34" charset="0"/>
              </a:rPr>
              <a:t>MODALIDAD: PRESENCIAL</a:t>
            </a:r>
          </a:p>
          <a:p>
            <a:pPr algn="ctr"/>
            <a:r>
              <a:rPr lang="es-EC" b="1" dirty="0"/>
              <a:t>TRABAJO DE TITULACIÓN PREVIO A LA OBTENCIÓN DEL TÍTULO DE INGENIERO EN MERCADOTECNIA</a:t>
            </a:r>
            <a:endParaRPr lang="es-ES_tradnl" dirty="0"/>
          </a:p>
          <a:p>
            <a:pPr algn="ctr"/>
            <a:endParaRPr lang="en-US" dirty="0">
              <a:latin typeface="Calibri" pitchFamily="34" charset="0"/>
              <a:cs typeface="Calibri" pitchFamily="34" charset="0"/>
            </a:endParaRPr>
          </a:p>
          <a:p>
            <a:pPr algn="ctr"/>
            <a:endParaRPr lang="en-US" dirty="0">
              <a:latin typeface="Calibri" pitchFamily="34" charset="0"/>
              <a:cs typeface="Calibri" pitchFamily="34" charset="0"/>
            </a:endParaRPr>
          </a:p>
        </p:txBody>
      </p:sp>
      <p:sp>
        <p:nvSpPr>
          <p:cNvPr id="7" name="6 CuadroTexto"/>
          <p:cNvSpPr txBox="1"/>
          <p:nvPr/>
        </p:nvSpPr>
        <p:spPr>
          <a:xfrm>
            <a:off x="2108841" y="2502546"/>
            <a:ext cx="5790565" cy="1200329"/>
          </a:xfrm>
          <a:prstGeom prst="rect">
            <a:avLst/>
          </a:prstGeom>
          <a:noFill/>
        </p:spPr>
        <p:txBody>
          <a:bodyPr wrap="square" rtlCol="0">
            <a:spAutoFit/>
          </a:bodyPr>
          <a:lstStyle/>
          <a:p>
            <a:pPr algn="ctr"/>
            <a:r>
              <a:rPr lang="es-ES" b="1" dirty="0">
                <a:latin typeface="Calibri" pitchFamily="34" charset="0"/>
                <a:cs typeface="Calibri" pitchFamily="34" charset="0"/>
              </a:rPr>
              <a:t>TEMA : “</a:t>
            </a:r>
            <a:r>
              <a:rPr lang="es-EC" b="1" dirty="0"/>
              <a:t>PERCEPCIÓN DEL MARKETING MOBILE EN EL COMPORTAMIENTO DE COMPRA DE TECNOLOGÍA EN MILLENNIALS DEL DISTRITO METROPOLITANO DE QUITO</a:t>
            </a:r>
            <a:r>
              <a:rPr lang="es-ES_tradnl" dirty="0"/>
              <a:t>"</a:t>
            </a:r>
            <a:endParaRPr lang="en-US" dirty="0">
              <a:latin typeface="Calibri" pitchFamily="34" charset="0"/>
              <a:cs typeface="Calibri" pitchFamily="34" charset="0"/>
            </a:endParaRPr>
          </a:p>
          <a:p>
            <a:pPr algn="ctr"/>
            <a:endParaRPr lang="en-US" dirty="0">
              <a:latin typeface="Calibri" pitchFamily="34" charset="0"/>
              <a:cs typeface="Calibri" pitchFamily="34" charset="0"/>
            </a:endParaRPr>
          </a:p>
        </p:txBody>
      </p:sp>
      <p:sp>
        <p:nvSpPr>
          <p:cNvPr id="8" name="7 CuadroTexto"/>
          <p:cNvSpPr txBox="1"/>
          <p:nvPr/>
        </p:nvSpPr>
        <p:spPr>
          <a:xfrm>
            <a:off x="2483768" y="3379709"/>
            <a:ext cx="5040560" cy="646331"/>
          </a:xfrm>
          <a:prstGeom prst="rect">
            <a:avLst/>
          </a:prstGeom>
          <a:noFill/>
        </p:spPr>
        <p:txBody>
          <a:bodyPr wrap="square" rtlCol="0">
            <a:spAutoFit/>
          </a:bodyPr>
          <a:lstStyle/>
          <a:p>
            <a:pPr algn="ctr"/>
            <a:endParaRPr lang="es-ES" b="1" dirty="0">
              <a:latin typeface="Calibri" pitchFamily="34" charset="0"/>
              <a:cs typeface="Calibri" pitchFamily="34" charset="0"/>
            </a:endParaRPr>
          </a:p>
          <a:p>
            <a:pPr algn="ctr"/>
            <a:r>
              <a:rPr lang="es-ES" b="1" dirty="0">
                <a:latin typeface="Calibri" pitchFamily="34" charset="0"/>
                <a:cs typeface="Calibri" pitchFamily="34" charset="0"/>
              </a:rPr>
              <a:t>EGRESADO: PATIÑO ORQUERA, SANTIAGO XAVIER </a:t>
            </a:r>
            <a:endParaRPr lang="en-US" dirty="0">
              <a:latin typeface="Calibri" pitchFamily="34" charset="0"/>
              <a:cs typeface="Calibri" pitchFamily="34" charset="0"/>
            </a:endParaRPr>
          </a:p>
        </p:txBody>
      </p:sp>
      <p:sp>
        <p:nvSpPr>
          <p:cNvPr id="9" name="8 CuadroTexto"/>
          <p:cNvSpPr txBox="1"/>
          <p:nvPr/>
        </p:nvSpPr>
        <p:spPr>
          <a:xfrm>
            <a:off x="1907629" y="4160892"/>
            <a:ext cx="6192837" cy="369332"/>
          </a:xfrm>
          <a:prstGeom prst="rect">
            <a:avLst/>
          </a:prstGeom>
          <a:noFill/>
        </p:spPr>
        <p:txBody>
          <a:bodyPr wrap="square" rtlCol="0">
            <a:spAutoFit/>
          </a:bodyPr>
          <a:lstStyle/>
          <a:p>
            <a:pPr algn="ctr"/>
            <a:r>
              <a:rPr lang="es-ES" b="1" dirty="0">
                <a:latin typeface="Calibri" pitchFamily="34" charset="0"/>
                <a:cs typeface="Calibri" pitchFamily="34" charset="0"/>
              </a:rPr>
              <a:t>DIRECTOR: ING. MPDE. SEGOVIA GUERRERO, CESAR RICARDO</a:t>
            </a:r>
            <a:endParaRPr lang="en-US" dirty="0">
              <a:latin typeface="Calibri" pitchFamily="34" charset="0"/>
              <a:cs typeface="Calibri" pitchFamily="34" charset="0"/>
            </a:endParaRPr>
          </a:p>
        </p:txBody>
      </p:sp>
      <p:sp>
        <p:nvSpPr>
          <p:cNvPr id="10" name="8 CuadroTexto"/>
          <p:cNvSpPr txBox="1"/>
          <p:nvPr/>
        </p:nvSpPr>
        <p:spPr>
          <a:xfrm>
            <a:off x="3039666" y="4976071"/>
            <a:ext cx="3962400" cy="646331"/>
          </a:xfrm>
          <a:prstGeom prst="rect">
            <a:avLst/>
          </a:prstGeom>
          <a:noFill/>
        </p:spPr>
        <p:txBody>
          <a:bodyPr wrap="square" rtlCol="0">
            <a:spAutoFit/>
          </a:bodyPr>
          <a:lstStyle/>
          <a:p>
            <a:pPr algn="ctr"/>
            <a:r>
              <a:rPr lang="es-ES" b="1" dirty="0">
                <a:latin typeface="Calibri" pitchFamily="34" charset="0"/>
                <a:cs typeface="Calibri" pitchFamily="34" charset="0"/>
              </a:rPr>
              <a:t>SANGOLQUI </a:t>
            </a:r>
          </a:p>
          <a:p>
            <a:pPr algn="ctr"/>
            <a:r>
              <a:rPr lang="es-ES" b="1" dirty="0">
                <a:latin typeface="Calibri" pitchFamily="34" charset="0"/>
                <a:cs typeface="Calibri" pitchFamily="34" charset="0"/>
              </a:rPr>
              <a:t>2018</a:t>
            </a:r>
            <a:endParaRPr lang="en-US" dirty="0">
              <a:latin typeface="Calibri" pitchFamily="34" charset="0"/>
              <a:cs typeface="Calibri" pitchFamily="34" charset="0"/>
            </a:endParaRPr>
          </a:p>
        </p:txBody>
      </p:sp>
      <p:sp>
        <p:nvSpPr>
          <p:cNvPr id="11" name="8 CuadroTexto"/>
          <p:cNvSpPr txBox="1"/>
          <p:nvPr/>
        </p:nvSpPr>
        <p:spPr>
          <a:xfrm>
            <a:off x="2870523" y="4461897"/>
            <a:ext cx="4131543" cy="369332"/>
          </a:xfrm>
          <a:prstGeom prst="rect">
            <a:avLst/>
          </a:prstGeom>
          <a:noFill/>
        </p:spPr>
        <p:txBody>
          <a:bodyPr wrap="square" rtlCol="0">
            <a:spAutoFit/>
          </a:bodyPr>
          <a:lstStyle/>
          <a:p>
            <a:pPr algn="ctr"/>
            <a:r>
              <a:rPr lang="es-ES" b="1" dirty="0">
                <a:latin typeface="Calibri" pitchFamily="34" charset="0"/>
                <a:cs typeface="Calibri" pitchFamily="34" charset="0"/>
              </a:rPr>
              <a:t>OPONENTE: ING. </a:t>
            </a:r>
            <a:r>
              <a:rPr lang="es-ES" b="1" dirty="0" err="1">
                <a:latin typeface="Calibri" pitchFamily="34" charset="0"/>
                <a:cs typeface="Calibri" pitchFamily="34" charset="0"/>
              </a:rPr>
              <a:t>MsC</a:t>
            </a:r>
            <a:r>
              <a:rPr lang="es-ES" b="1" dirty="0">
                <a:latin typeface="Calibri" pitchFamily="34" charset="0"/>
                <a:cs typeface="Calibri" pitchFamily="34" charset="0"/>
              </a:rPr>
              <a:t>. MACHADO EDGAR</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282902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99592" y="101699"/>
            <a:ext cx="7772400" cy="1470025"/>
          </a:xfrm>
        </p:spPr>
        <p:txBody>
          <a:bodyPr/>
          <a:lstStyle/>
          <a:p>
            <a:r>
              <a:rPr lang="es-ES_tradnl" b="1" dirty="0">
                <a:solidFill>
                  <a:schemeClr val="accent3"/>
                </a:solidFill>
                <a:latin typeface="Arial" charset="0"/>
                <a:ea typeface="Arial" charset="0"/>
                <a:cs typeface="Arial" charset="0"/>
              </a:rPr>
              <a:t>RESULTADOS ANALISIS</a:t>
            </a:r>
            <a:br>
              <a:rPr lang="es-ES_tradnl" b="1" dirty="0">
                <a:solidFill>
                  <a:schemeClr val="accent3"/>
                </a:solidFill>
                <a:latin typeface="Arial" charset="0"/>
                <a:ea typeface="Arial" charset="0"/>
                <a:cs typeface="Arial" charset="0"/>
              </a:rPr>
            </a:br>
            <a:r>
              <a:rPr lang="es-ES_tradnl" b="1" dirty="0">
                <a:solidFill>
                  <a:schemeClr val="accent3"/>
                </a:solidFill>
                <a:latin typeface="Arial" charset="0"/>
                <a:ea typeface="Arial" charset="0"/>
                <a:cs typeface="Arial" charset="0"/>
              </a:rPr>
              <a:t>UNIVARIADO </a:t>
            </a:r>
          </a:p>
        </p:txBody>
      </p:sp>
      <p:pic>
        <p:nvPicPr>
          <p:cNvPr id="20482" name="Picture 2" descr="Resultado de imagen para CALCULAR">
            <a:extLst>
              <a:ext uri="{FF2B5EF4-FFF2-40B4-BE49-F238E27FC236}">
                <a16:creationId xmlns:a16="http://schemas.microsoft.com/office/drawing/2014/main" id="{8A4156C7-0156-4862-AEF7-A96D8C98F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741745"/>
            <a:ext cx="5184576" cy="379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58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518864" y="-171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b="1" dirty="0">
                <a:solidFill>
                  <a:srgbClr val="00B050"/>
                </a:solidFill>
                <a:latin typeface="Arial" charset="0"/>
                <a:ea typeface="Arial" charset="0"/>
                <a:cs typeface="Arial" charset="0"/>
              </a:rPr>
              <a:t>Demográficos</a:t>
            </a:r>
          </a:p>
        </p:txBody>
      </p:sp>
      <p:pic>
        <p:nvPicPr>
          <p:cNvPr id="13" name="Imagen 12">
            <a:extLst>
              <a:ext uri="{FF2B5EF4-FFF2-40B4-BE49-F238E27FC236}">
                <a16:creationId xmlns:a16="http://schemas.microsoft.com/office/drawing/2014/main" id="{703C0FF2-677A-4B19-AC9B-3DFFABB2D982}"/>
              </a:ext>
            </a:extLst>
          </p:cNvPr>
          <p:cNvPicPr/>
          <p:nvPr/>
        </p:nvPicPr>
        <p:blipFill rotWithShape="1">
          <a:blip r:embed="rId3"/>
          <a:srcRect l="10053" t="6302" r="9718"/>
          <a:stretch/>
        </p:blipFill>
        <p:spPr bwMode="auto">
          <a:xfrm>
            <a:off x="4833107" y="841938"/>
            <a:ext cx="4232808" cy="3053372"/>
          </a:xfrm>
          <a:prstGeom prst="rect">
            <a:avLst/>
          </a:prstGeom>
          <a:ln>
            <a:noFill/>
          </a:ln>
          <a:extLst>
            <a:ext uri="{53640926-AAD7-44D8-BBD7-CCE9431645EC}">
              <a14:shadowObscured xmlns:a14="http://schemas.microsoft.com/office/drawing/2010/main"/>
            </a:ext>
          </a:extLst>
        </p:spPr>
      </p:pic>
      <p:pic>
        <p:nvPicPr>
          <p:cNvPr id="11" name="Marcador de contenido 10">
            <a:extLst>
              <a:ext uri="{FF2B5EF4-FFF2-40B4-BE49-F238E27FC236}">
                <a16:creationId xmlns:a16="http://schemas.microsoft.com/office/drawing/2014/main" id="{E8752EE9-4BA0-41AF-AFC8-B408846DC301}"/>
              </a:ext>
            </a:extLst>
          </p:cNvPr>
          <p:cNvPicPr>
            <a:picLocks noGrp="1" noChangeAspect="1"/>
          </p:cNvPicPr>
          <p:nvPr>
            <p:ph idx="1"/>
          </p:nvPr>
        </p:nvPicPr>
        <p:blipFill rotWithShape="1">
          <a:blip r:embed="rId4"/>
          <a:srcRect l="9642" r="14975"/>
          <a:stretch/>
        </p:blipFill>
        <p:spPr>
          <a:xfrm>
            <a:off x="242789" y="841937"/>
            <a:ext cx="4003003" cy="3157539"/>
          </a:xfrm>
          <a:prstGeom prst="rect">
            <a:avLst/>
          </a:prstGeom>
        </p:spPr>
      </p:pic>
      <p:cxnSp>
        <p:nvCxnSpPr>
          <p:cNvPr id="6" name="Conector recto 5">
            <a:extLst>
              <a:ext uri="{FF2B5EF4-FFF2-40B4-BE49-F238E27FC236}">
                <a16:creationId xmlns:a16="http://schemas.microsoft.com/office/drawing/2014/main" id="{1B4C56E3-7879-4FA1-9647-484B6AB3489C}"/>
              </a:ext>
            </a:extLst>
          </p:cNvPr>
          <p:cNvCxnSpPr>
            <a:cxnSpLocks/>
            <a:stCxn id="4" idx="2"/>
          </p:cNvCxnSpPr>
          <p:nvPr/>
        </p:nvCxnSpPr>
        <p:spPr>
          <a:xfrm flipH="1">
            <a:off x="4539449" y="971600"/>
            <a:ext cx="94215" cy="5553744"/>
          </a:xfrm>
          <a:prstGeom prst="line">
            <a:avLst/>
          </a:prstGeom>
        </p:spPr>
        <p:style>
          <a:lnRef idx="3">
            <a:schemeClr val="accent3"/>
          </a:lnRef>
          <a:fillRef idx="0">
            <a:schemeClr val="accent3"/>
          </a:fillRef>
          <a:effectRef idx="2">
            <a:schemeClr val="accent3"/>
          </a:effectRef>
          <a:fontRef idx="minor">
            <a:schemeClr val="tx1"/>
          </a:fontRef>
        </p:style>
      </p:cxnSp>
      <p:pic>
        <p:nvPicPr>
          <p:cNvPr id="8" name="Imagen 7">
            <a:extLst>
              <a:ext uri="{FF2B5EF4-FFF2-40B4-BE49-F238E27FC236}">
                <a16:creationId xmlns:a16="http://schemas.microsoft.com/office/drawing/2014/main" id="{C742FF78-0F08-4CCE-BE12-81482AB2458A}"/>
              </a:ext>
            </a:extLst>
          </p:cNvPr>
          <p:cNvPicPr/>
          <p:nvPr/>
        </p:nvPicPr>
        <p:blipFill rotWithShape="1">
          <a:blip r:embed="rId5"/>
          <a:srcRect l="978" t="20368" r="1305" b="3541"/>
          <a:stretch/>
        </p:blipFill>
        <p:spPr bwMode="auto">
          <a:xfrm>
            <a:off x="267449" y="4442338"/>
            <a:ext cx="4088521" cy="1218091"/>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CD0C79BB-A9E5-41EB-849A-4B7B9716771D}"/>
              </a:ext>
            </a:extLst>
          </p:cNvPr>
          <p:cNvPicPr/>
          <p:nvPr/>
        </p:nvPicPr>
        <p:blipFill rotWithShape="1">
          <a:blip r:embed="rId6"/>
          <a:srcRect l="890" t="16445" r="1447" b="3285"/>
          <a:stretch/>
        </p:blipFill>
        <p:spPr bwMode="auto">
          <a:xfrm>
            <a:off x="4649627" y="4442338"/>
            <a:ext cx="4308626" cy="13281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989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95536" y="260648"/>
            <a:ext cx="8452016" cy="710952"/>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C" sz="2400" b="1" dirty="0"/>
              <a:t>Edad de los encuestados</a:t>
            </a:r>
            <a:endParaRPr lang="es-ES_tradnl" sz="2400" b="1" dirty="0"/>
          </a:p>
        </p:txBody>
      </p:sp>
      <p:pic>
        <p:nvPicPr>
          <p:cNvPr id="7" name="Imagen 6">
            <a:extLst>
              <a:ext uri="{FF2B5EF4-FFF2-40B4-BE49-F238E27FC236}">
                <a16:creationId xmlns:a16="http://schemas.microsoft.com/office/drawing/2014/main" id="{D04C418D-9F50-42C6-B3CD-7A43AB4FCE62}"/>
              </a:ext>
            </a:extLst>
          </p:cNvPr>
          <p:cNvPicPr/>
          <p:nvPr/>
        </p:nvPicPr>
        <p:blipFill rotWithShape="1">
          <a:blip r:embed="rId3"/>
          <a:srcRect l="2034" t="6067" r="990" b="2230"/>
          <a:stretch/>
        </p:blipFill>
        <p:spPr bwMode="auto">
          <a:xfrm>
            <a:off x="251520" y="1196752"/>
            <a:ext cx="8596032" cy="4392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691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85480" y="-238844"/>
            <a:ext cx="489654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2400" b="1" dirty="0">
                <a:latin typeface="Arial" charset="0"/>
                <a:ea typeface="Arial" charset="0"/>
                <a:cs typeface="Arial" charset="0"/>
              </a:rPr>
              <a:t>P1: Posee usted un Smartphone?</a:t>
            </a:r>
          </a:p>
        </p:txBody>
      </p:sp>
      <p:sp>
        <p:nvSpPr>
          <p:cNvPr id="2" name="Rectángulo 1"/>
          <p:cNvSpPr/>
          <p:nvPr/>
        </p:nvSpPr>
        <p:spPr>
          <a:xfrm>
            <a:off x="4868982" y="394160"/>
            <a:ext cx="4012894" cy="830997"/>
          </a:xfrm>
          <a:prstGeom prst="rect">
            <a:avLst/>
          </a:prstGeom>
        </p:spPr>
        <p:txBody>
          <a:bodyPr vert="horz" lIns="91440" tIns="45720" rIns="91440" bIns="45720" rtlCol="0" anchor="ctr">
            <a:noAutofit/>
          </a:bodyPr>
          <a:lstStyle/>
          <a:p>
            <a:pPr algn="ctr">
              <a:spcBef>
                <a:spcPct val="0"/>
              </a:spcBef>
            </a:pPr>
            <a:r>
              <a:rPr lang="es-ES_tradnl" sz="2400" b="1" dirty="0">
                <a:latin typeface="Arial" charset="0"/>
                <a:ea typeface="Arial" charset="0"/>
                <a:cs typeface="Arial" charset="0"/>
              </a:rPr>
              <a:t>P6: </a:t>
            </a:r>
            <a:r>
              <a:rPr lang="es-EC" sz="2400" b="1" dirty="0">
                <a:latin typeface="Arial" charset="0"/>
                <a:cs typeface="Arial" charset="0"/>
              </a:rPr>
              <a:t>¿Ha realizado usted la compra de un producto tecnológico a través de su Smartphone?</a:t>
            </a:r>
            <a:endParaRPr lang="es-ES_tradnl" sz="2400" b="1" dirty="0">
              <a:latin typeface="Arial" charset="0"/>
              <a:cs typeface="Arial" charset="0"/>
            </a:endParaRPr>
          </a:p>
        </p:txBody>
      </p:sp>
      <p:cxnSp>
        <p:nvCxnSpPr>
          <p:cNvPr id="8" name="Conector recto 7"/>
          <p:cNvCxnSpPr/>
          <p:nvPr/>
        </p:nvCxnSpPr>
        <p:spPr>
          <a:xfrm>
            <a:off x="4788024" y="0"/>
            <a:ext cx="0" cy="6525344"/>
          </a:xfrm>
          <a:prstGeom prst="line">
            <a:avLst/>
          </a:prstGeom>
        </p:spPr>
        <p:style>
          <a:lnRef idx="3">
            <a:schemeClr val="accent3"/>
          </a:lnRef>
          <a:fillRef idx="0">
            <a:schemeClr val="accent3"/>
          </a:fillRef>
          <a:effectRef idx="2">
            <a:schemeClr val="accent3"/>
          </a:effectRef>
          <a:fontRef idx="minor">
            <a:schemeClr val="tx1"/>
          </a:fontRef>
        </p:style>
      </p:cxnSp>
      <p:pic>
        <p:nvPicPr>
          <p:cNvPr id="11" name="Imagen 10">
            <a:extLst>
              <a:ext uri="{FF2B5EF4-FFF2-40B4-BE49-F238E27FC236}">
                <a16:creationId xmlns:a16="http://schemas.microsoft.com/office/drawing/2014/main" id="{3BCC9B44-9C53-4CD6-AC9F-EADFDE3F22A7}"/>
              </a:ext>
            </a:extLst>
          </p:cNvPr>
          <p:cNvPicPr/>
          <p:nvPr/>
        </p:nvPicPr>
        <p:blipFill rotWithShape="1">
          <a:blip r:embed="rId3"/>
          <a:srcRect l="10827" t="7035" r="20605" b="-133"/>
          <a:stretch/>
        </p:blipFill>
        <p:spPr bwMode="auto">
          <a:xfrm>
            <a:off x="471487" y="836712"/>
            <a:ext cx="4104455" cy="3288665"/>
          </a:xfrm>
          <a:prstGeom prst="rect">
            <a:avLst/>
          </a:prstGeom>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id="{74C0098A-4197-40FD-A1F9-EB40D0009DF2}"/>
              </a:ext>
            </a:extLst>
          </p:cNvPr>
          <p:cNvPicPr/>
          <p:nvPr/>
        </p:nvPicPr>
        <p:blipFill rotWithShape="1">
          <a:blip r:embed="rId4">
            <a:extLst>
              <a:ext uri="{28A0092B-C50C-407E-A947-70E740481C1C}">
                <a14:useLocalDpi xmlns:a14="http://schemas.microsoft.com/office/drawing/2010/main" val="0"/>
              </a:ext>
            </a:extLst>
          </a:blip>
          <a:srcRect t="24000"/>
          <a:stretch/>
        </p:blipFill>
        <p:spPr bwMode="auto">
          <a:xfrm>
            <a:off x="142875" y="4662274"/>
            <a:ext cx="4429125" cy="1013460"/>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68E0CC24-70DB-439B-AD38-68943BAE640F}"/>
              </a:ext>
            </a:extLst>
          </p:cNvPr>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2315" t="7080" r="1758" b="8488"/>
          <a:stretch/>
        </p:blipFill>
        <p:spPr bwMode="auto">
          <a:xfrm>
            <a:off x="4868991" y="1484785"/>
            <a:ext cx="4144482" cy="2736304"/>
          </a:xfrm>
          <a:prstGeom prst="rect">
            <a:avLst/>
          </a:prstGeom>
          <a:ln w="9525" cap="flat" cmpd="sng" algn="ctr">
            <a:noFill/>
            <a:prstDash val="solid"/>
            <a:round/>
            <a:headEnd type="none" w="med" len="med"/>
            <a:tailEnd type="none" w="med" len="med"/>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C5F79B7E-963D-48A4-8899-BB15C1301181}"/>
              </a:ext>
            </a:extLst>
          </p:cNvPr>
          <p:cNvPicPr/>
          <p:nvPr/>
        </p:nvPicPr>
        <p:blipFill rotWithShape="1">
          <a:blip r:embed="rId7"/>
          <a:srcRect l="1009" t="29895" r="507" b="2165"/>
          <a:stretch/>
        </p:blipFill>
        <p:spPr bwMode="auto">
          <a:xfrm>
            <a:off x="4868982" y="4616843"/>
            <a:ext cx="4144490" cy="101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1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95536" y="-11008"/>
            <a:ext cx="8452016" cy="710952"/>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2400" b="1" dirty="0">
                <a:solidFill>
                  <a:schemeClr val="tx1"/>
                </a:solidFill>
              </a:rPr>
              <a:t>P3:</a:t>
            </a:r>
            <a:r>
              <a:rPr lang="es-EC" sz="2400" b="1" dirty="0">
                <a:solidFill>
                  <a:schemeClr val="tx1"/>
                </a:solidFill>
              </a:rPr>
              <a:t>¿De qué tipo de productos tecnológicos ha adquirido usted a través de su Smartphone?</a:t>
            </a:r>
            <a:endParaRPr lang="es-ES_tradnl" sz="2400" b="1" dirty="0">
              <a:solidFill>
                <a:schemeClr val="tx1"/>
              </a:solidFill>
            </a:endParaRPr>
          </a:p>
        </p:txBody>
      </p:sp>
      <p:pic>
        <p:nvPicPr>
          <p:cNvPr id="5" name="Imagen 4">
            <a:extLst>
              <a:ext uri="{FF2B5EF4-FFF2-40B4-BE49-F238E27FC236}">
                <a16:creationId xmlns:a16="http://schemas.microsoft.com/office/drawing/2014/main" id="{BE765426-3629-4692-8D1F-7C54DEB141A0}"/>
              </a:ext>
            </a:extLst>
          </p:cNvPr>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7075" b="9157"/>
          <a:stretch/>
        </p:blipFill>
        <p:spPr bwMode="auto">
          <a:xfrm>
            <a:off x="827584" y="810087"/>
            <a:ext cx="7632848" cy="2834937"/>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9F25E6EC-E217-4265-973F-FD23CBF472B1}"/>
              </a:ext>
            </a:extLst>
          </p:cNvPr>
          <p:cNvPicPr/>
          <p:nvPr/>
        </p:nvPicPr>
        <p:blipFill rotWithShape="1">
          <a:blip r:embed="rId5"/>
          <a:srcRect t="19297" b="1573"/>
          <a:stretch/>
        </p:blipFill>
        <p:spPr bwMode="auto">
          <a:xfrm>
            <a:off x="1835696" y="3789040"/>
            <a:ext cx="5976664" cy="24028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439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95536" y="44624"/>
            <a:ext cx="8452016" cy="1143000"/>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2400" b="1" dirty="0">
                <a:solidFill>
                  <a:schemeClr val="tx1"/>
                </a:solidFill>
              </a:rPr>
              <a:t>P7:</a:t>
            </a:r>
            <a:r>
              <a:rPr lang="es-EC" sz="2400" b="1" dirty="0">
                <a:solidFill>
                  <a:schemeClr val="tx1"/>
                </a:solidFill>
              </a:rPr>
              <a:t>¿Cuántas veces ha realizado la compra de tecnología a través de su Smartphone al mes?</a:t>
            </a:r>
            <a:r>
              <a:rPr lang="es-ES_tradnl" sz="2400" b="1" dirty="0">
                <a:solidFill>
                  <a:schemeClr val="tx1"/>
                </a:solidFill>
              </a:rPr>
              <a:t> </a:t>
            </a:r>
          </a:p>
        </p:txBody>
      </p:sp>
      <p:pic>
        <p:nvPicPr>
          <p:cNvPr id="6" name="Imagen 5">
            <a:extLst>
              <a:ext uri="{FF2B5EF4-FFF2-40B4-BE49-F238E27FC236}">
                <a16:creationId xmlns:a16="http://schemas.microsoft.com/office/drawing/2014/main" id="{36A95AF0-F2B7-4C25-96C1-EF1082B6AC7A}"/>
              </a:ext>
            </a:extLst>
          </p:cNvPr>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945" t="6644" b="6606"/>
          <a:stretch/>
        </p:blipFill>
        <p:spPr bwMode="auto">
          <a:xfrm>
            <a:off x="1597208" y="1052736"/>
            <a:ext cx="6048672" cy="2880320"/>
          </a:xfrm>
          <a:prstGeom prst="rect">
            <a:avLst/>
          </a:prstGeom>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239A0491-5C20-4A11-AFA2-E227F465CACC}"/>
              </a:ext>
            </a:extLst>
          </p:cNvPr>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t="18772" r="847"/>
          <a:stretch/>
        </p:blipFill>
        <p:spPr bwMode="auto">
          <a:xfrm>
            <a:off x="1787476" y="4149080"/>
            <a:ext cx="5569047" cy="210209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470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02477" y="36546"/>
            <a:ext cx="3960440" cy="1440160"/>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1600" b="1" dirty="0">
                <a:solidFill>
                  <a:schemeClr val="tx1"/>
                </a:solidFill>
              </a:rPr>
              <a:t>P10: </a:t>
            </a:r>
            <a:r>
              <a:rPr lang="es-EC" sz="1600" b="1" dirty="0">
                <a:solidFill>
                  <a:schemeClr val="tx1"/>
                </a:solidFill>
              </a:rPr>
              <a:t>Para Usted, ¿Cuál es el nivel de importancia de las siguientes características, al momento de realizar una compra en internet por medio de su dispositivo móvil? (Calidad del Producto)</a:t>
            </a:r>
            <a:r>
              <a:rPr lang="es-ES_tradnl" sz="1600" b="1" dirty="0">
                <a:solidFill>
                  <a:schemeClr val="tx1"/>
                </a:solidFill>
              </a:rPr>
              <a:t>  </a:t>
            </a:r>
          </a:p>
        </p:txBody>
      </p:sp>
      <p:sp>
        <p:nvSpPr>
          <p:cNvPr id="8" name="Título 1"/>
          <p:cNvSpPr txBox="1">
            <a:spLocks/>
          </p:cNvSpPr>
          <p:nvPr/>
        </p:nvSpPr>
        <p:spPr>
          <a:xfrm>
            <a:off x="4860032" y="187466"/>
            <a:ext cx="3960440" cy="1440160"/>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1800" b="1" dirty="0">
                <a:solidFill>
                  <a:schemeClr val="tx1"/>
                </a:solidFill>
              </a:rPr>
              <a:t>P12: </a:t>
            </a:r>
            <a:r>
              <a:rPr lang="es-EC" sz="1800" b="1" dirty="0">
                <a:solidFill>
                  <a:schemeClr val="tx1"/>
                </a:solidFill>
              </a:rPr>
              <a:t>Señale el nivel de importancia de los siguientes factores para NO efectivizar la compra por medio de su Smartphone [Temor a la estafa]</a:t>
            </a:r>
          </a:p>
          <a:p>
            <a:r>
              <a:rPr lang="es-ES_tradnl" sz="1800" b="1" dirty="0">
                <a:solidFill>
                  <a:schemeClr val="tx1"/>
                </a:solidFill>
              </a:rPr>
              <a:t> </a:t>
            </a:r>
          </a:p>
        </p:txBody>
      </p:sp>
      <p:cxnSp>
        <p:nvCxnSpPr>
          <p:cNvPr id="10" name="Conector recto 9"/>
          <p:cNvCxnSpPr/>
          <p:nvPr/>
        </p:nvCxnSpPr>
        <p:spPr>
          <a:xfrm>
            <a:off x="4716016" y="0"/>
            <a:ext cx="0" cy="6525344"/>
          </a:xfrm>
          <a:prstGeom prst="line">
            <a:avLst/>
          </a:prstGeom>
        </p:spPr>
        <p:style>
          <a:lnRef idx="3">
            <a:schemeClr val="accent3"/>
          </a:lnRef>
          <a:fillRef idx="0">
            <a:schemeClr val="accent3"/>
          </a:fillRef>
          <a:effectRef idx="2">
            <a:schemeClr val="accent3"/>
          </a:effectRef>
          <a:fontRef idx="minor">
            <a:schemeClr val="tx1"/>
          </a:fontRef>
        </p:style>
      </p:cxnSp>
      <p:pic>
        <p:nvPicPr>
          <p:cNvPr id="11" name="Imagen 10">
            <a:extLst>
              <a:ext uri="{FF2B5EF4-FFF2-40B4-BE49-F238E27FC236}">
                <a16:creationId xmlns:a16="http://schemas.microsoft.com/office/drawing/2014/main" id="{E638EF57-A6BC-43A2-8729-62105D55F1BE}"/>
              </a:ext>
            </a:extLst>
          </p:cNvPr>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0118" b="11858"/>
          <a:stretch/>
        </p:blipFill>
        <p:spPr bwMode="auto">
          <a:xfrm>
            <a:off x="172941" y="1476706"/>
            <a:ext cx="4183036" cy="2384342"/>
          </a:xfrm>
          <a:prstGeom prst="rect">
            <a:avLst/>
          </a:prstGeom>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id="{88950FB6-392F-4E89-93D4-0A6F7EF75EB8}"/>
              </a:ext>
            </a:extLst>
          </p:cNvPr>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763" t="20788" r="837"/>
          <a:stretch/>
        </p:blipFill>
        <p:spPr bwMode="auto">
          <a:xfrm>
            <a:off x="181810" y="4041676"/>
            <a:ext cx="4312540" cy="2100193"/>
          </a:xfrm>
          <a:prstGeom prst="rect">
            <a:avLst/>
          </a:prstGeom>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0B25B79E-1A36-415F-B8B1-0C796FA8B69F}"/>
              </a:ext>
            </a:extLst>
          </p:cNvPr>
          <p:cNvPicPr/>
          <p:nvPr/>
        </p:nvPicPr>
        <p:blipFill rotWithShape="1">
          <a:blip r:embed="rId7"/>
          <a:srcRect l="1830" t="9713" b="11431"/>
          <a:stretch/>
        </p:blipFill>
        <p:spPr bwMode="auto">
          <a:xfrm>
            <a:off x="4866945" y="1476706"/>
            <a:ext cx="4214219" cy="2459365"/>
          </a:xfrm>
          <a:prstGeom prst="rect">
            <a:avLst/>
          </a:prstGeom>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E238D5DB-7C2A-4095-A3F7-BAD5B5684C97}"/>
              </a:ext>
            </a:extLst>
          </p:cNvPr>
          <p:cNvPicPr/>
          <p:nvPr/>
        </p:nvPicPr>
        <p:blipFill rotWithShape="1">
          <a:blip r:embed="rId8">
            <a:extLst>
              <a:ext uri="{BEBA8EAE-BF5A-486C-A8C5-ECC9F3942E4B}">
                <a14:imgProps xmlns:a14="http://schemas.microsoft.com/office/drawing/2010/main">
                  <a14:imgLayer r:embed="rId9">
                    <a14:imgEffect>
                      <a14:sharpenSoften amount="25000"/>
                    </a14:imgEffect>
                  </a14:imgLayer>
                </a14:imgProps>
              </a:ext>
            </a:extLst>
          </a:blip>
          <a:srcRect l="1373" t="19751" r="1604" b="2256"/>
          <a:stretch/>
        </p:blipFill>
        <p:spPr bwMode="auto">
          <a:xfrm>
            <a:off x="4836644" y="4175586"/>
            <a:ext cx="4214220" cy="19662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877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51520" y="185684"/>
            <a:ext cx="3960440" cy="1082014"/>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1800" b="1" dirty="0">
                <a:solidFill>
                  <a:schemeClr val="tx1"/>
                </a:solidFill>
              </a:rPr>
              <a:t>P13: </a:t>
            </a:r>
            <a:r>
              <a:rPr lang="es-EC" sz="1800" b="1" dirty="0">
                <a:solidFill>
                  <a:schemeClr val="tx1"/>
                </a:solidFill>
              </a:rPr>
              <a:t>¿En los últimos 6 meses ha recibido publicidad en su dispositivo móvil que promueve la compra de aparatos tecnológicos?</a:t>
            </a:r>
            <a:endParaRPr lang="es-ES_tradnl" sz="1800" b="1" dirty="0">
              <a:solidFill>
                <a:schemeClr val="tx1"/>
              </a:solidFill>
            </a:endParaRPr>
          </a:p>
        </p:txBody>
      </p:sp>
      <p:sp>
        <p:nvSpPr>
          <p:cNvPr id="11" name="Título 1"/>
          <p:cNvSpPr txBox="1">
            <a:spLocks/>
          </p:cNvSpPr>
          <p:nvPr/>
        </p:nvSpPr>
        <p:spPr>
          <a:xfrm>
            <a:off x="4662355" y="286525"/>
            <a:ext cx="4342931" cy="899602"/>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1800" b="1" dirty="0">
                <a:solidFill>
                  <a:schemeClr val="tx1"/>
                </a:solidFill>
              </a:rPr>
              <a:t>P14: </a:t>
            </a:r>
            <a:r>
              <a:rPr lang="es-EC" sz="1800" b="1" dirty="0">
                <a:solidFill>
                  <a:schemeClr val="tx1"/>
                </a:solidFill>
              </a:rPr>
              <a:t>¿Qué tipo de mensajes publicitarios ha recibido en su dispositivo móvil en los últimos 6 meses?</a:t>
            </a:r>
          </a:p>
          <a:p>
            <a:endParaRPr lang="es-ES_tradnl" sz="1800" b="1" dirty="0">
              <a:solidFill>
                <a:schemeClr val="tx1"/>
              </a:solidFill>
            </a:endParaRPr>
          </a:p>
        </p:txBody>
      </p:sp>
      <p:cxnSp>
        <p:nvCxnSpPr>
          <p:cNvPr id="8" name="Conector recto 7"/>
          <p:cNvCxnSpPr/>
          <p:nvPr/>
        </p:nvCxnSpPr>
        <p:spPr>
          <a:xfrm>
            <a:off x="4716016" y="0"/>
            <a:ext cx="0" cy="6525344"/>
          </a:xfrm>
          <a:prstGeom prst="line">
            <a:avLst/>
          </a:prstGeom>
        </p:spPr>
        <p:style>
          <a:lnRef idx="3">
            <a:schemeClr val="accent3"/>
          </a:lnRef>
          <a:fillRef idx="0">
            <a:schemeClr val="accent3"/>
          </a:fillRef>
          <a:effectRef idx="2">
            <a:schemeClr val="accent3"/>
          </a:effectRef>
          <a:fontRef idx="minor">
            <a:schemeClr val="tx1"/>
          </a:fontRef>
        </p:style>
      </p:cxnSp>
      <p:pic>
        <p:nvPicPr>
          <p:cNvPr id="9" name="Imagen 8">
            <a:extLst>
              <a:ext uri="{FF2B5EF4-FFF2-40B4-BE49-F238E27FC236}">
                <a16:creationId xmlns:a16="http://schemas.microsoft.com/office/drawing/2014/main" id="{5B0F27DA-7C64-459B-9D2D-D0D572A4B6EC}"/>
              </a:ext>
            </a:extLst>
          </p:cNvPr>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1639" t="10101" r="20339"/>
          <a:stretch/>
        </p:blipFill>
        <p:spPr bwMode="auto">
          <a:xfrm>
            <a:off x="689539" y="1444527"/>
            <a:ext cx="3671995" cy="2863850"/>
          </a:xfrm>
          <a:prstGeom prst="rect">
            <a:avLst/>
          </a:prstGeom>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C327E987-181D-4EC0-99C9-B745F0E85FEF}"/>
              </a:ext>
            </a:extLst>
          </p:cNvPr>
          <p:cNvPicPr/>
          <p:nvPr/>
        </p:nvPicPr>
        <p:blipFill rotWithShape="1">
          <a:blip r:embed="rId5"/>
          <a:srcRect l="1305" t="33873" r="1739" b="3309"/>
          <a:stretch/>
        </p:blipFill>
        <p:spPr bwMode="auto">
          <a:xfrm>
            <a:off x="110633" y="4653136"/>
            <a:ext cx="4473198" cy="1112874"/>
          </a:xfrm>
          <a:prstGeom prst="rect">
            <a:avLst/>
          </a:prstGeom>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F156C837-6547-40B4-A6B6-D642A79F6343}"/>
              </a:ext>
            </a:extLst>
          </p:cNvPr>
          <p:cNvPicPr/>
          <p:nvPr/>
        </p:nvPicPr>
        <p:blipFill rotWithShape="1">
          <a:blip r:embed="rId6"/>
          <a:srcRect l="10197" t="6645" r="14788"/>
          <a:stretch/>
        </p:blipFill>
        <p:spPr bwMode="auto">
          <a:xfrm>
            <a:off x="5070499" y="1268761"/>
            <a:ext cx="3821857" cy="2736304"/>
          </a:xfrm>
          <a:prstGeom prst="rect">
            <a:avLst/>
          </a:prstGeom>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3B32A98F-8BDA-429B-883B-1F81971DED2C}"/>
              </a:ext>
            </a:extLst>
          </p:cNvPr>
          <p:cNvPicPr/>
          <p:nvPr/>
        </p:nvPicPr>
        <p:blipFill rotWithShape="1">
          <a:blip r:embed="rId7">
            <a:extLst>
              <a:ext uri="{28A0092B-C50C-407E-A947-70E740481C1C}">
                <a14:useLocalDpi xmlns:a14="http://schemas.microsoft.com/office/drawing/2010/main" val="0"/>
              </a:ext>
            </a:extLst>
          </a:blip>
          <a:srcRect l="1010" t="15897" r="1041" b="2299"/>
          <a:stretch/>
        </p:blipFill>
        <p:spPr bwMode="auto">
          <a:xfrm>
            <a:off x="4926590" y="4170333"/>
            <a:ext cx="4079672" cy="19229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505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58326" y="17755"/>
            <a:ext cx="3960440" cy="1082014"/>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1800" b="1" dirty="0">
                <a:solidFill>
                  <a:schemeClr val="tx1"/>
                </a:solidFill>
              </a:rPr>
              <a:t>P15: </a:t>
            </a:r>
            <a:r>
              <a:rPr lang="es-EC" sz="1800" b="1" dirty="0">
                <a:solidFill>
                  <a:schemeClr val="tx1"/>
                </a:solidFill>
              </a:rPr>
              <a:t>¿Con que frecuencia recibe usted publicidad sobre productos tecnológicos en su dispositivo móvil?</a:t>
            </a:r>
            <a:endParaRPr lang="es-ES_tradnl" sz="1800" b="1" dirty="0">
              <a:solidFill>
                <a:schemeClr val="tx1"/>
              </a:solidFill>
            </a:endParaRPr>
          </a:p>
        </p:txBody>
      </p:sp>
      <p:sp>
        <p:nvSpPr>
          <p:cNvPr id="11" name="Título 1"/>
          <p:cNvSpPr txBox="1">
            <a:spLocks/>
          </p:cNvSpPr>
          <p:nvPr/>
        </p:nvSpPr>
        <p:spPr>
          <a:xfrm>
            <a:off x="4702218" y="284836"/>
            <a:ext cx="4342931" cy="899602"/>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1800" b="1" dirty="0">
                <a:solidFill>
                  <a:schemeClr val="tx1"/>
                </a:solidFill>
              </a:rPr>
              <a:t>P17: </a:t>
            </a:r>
            <a:r>
              <a:rPr lang="es-EC" sz="1800" b="1" dirty="0">
                <a:solidFill>
                  <a:schemeClr val="tx1"/>
                </a:solidFill>
              </a:rPr>
              <a:t>¿Cómo calificaría usted la acción de recibir información publicitaria a través de SMS o Internet?</a:t>
            </a:r>
          </a:p>
          <a:p>
            <a:endParaRPr lang="es-ES_tradnl" sz="1800" b="1" dirty="0">
              <a:solidFill>
                <a:schemeClr val="tx1"/>
              </a:solidFill>
            </a:endParaRPr>
          </a:p>
        </p:txBody>
      </p:sp>
      <p:cxnSp>
        <p:nvCxnSpPr>
          <p:cNvPr id="8" name="Conector recto 7"/>
          <p:cNvCxnSpPr/>
          <p:nvPr/>
        </p:nvCxnSpPr>
        <p:spPr>
          <a:xfrm>
            <a:off x="4716016" y="0"/>
            <a:ext cx="0" cy="6525344"/>
          </a:xfrm>
          <a:prstGeom prst="line">
            <a:avLst/>
          </a:prstGeom>
        </p:spPr>
        <p:style>
          <a:lnRef idx="3">
            <a:schemeClr val="accent3"/>
          </a:lnRef>
          <a:fillRef idx="0">
            <a:schemeClr val="accent3"/>
          </a:fillRef>
          <a:effectRef idx="2">
            <a:schemeClr val="accent3"/>
          </a:effectRef>
          <a:fontRef idx="minor">
            <a:schemeClr val="tx1"/>
          </a:fontRef>
        </p:style>
      </p:cxnSp>
      <p:pic>
        <p:nvPicPr>
          <p:cNvPr id="10" name="Imagen 9">
            <a:extLst>
              <a:ext uri="{FF2B5EF4-FFF2-40B4-BE49-F238E27FC236}">
                <a16:creationId xmlns:a16="http://schemas.microsoft.com/office/drawing/2014/main" id="{DFFED65E-80A1-43E6-B85E-21AF816F1545}"/>
              </a:ext>
            </a:extLst>
          </p:cNvPr>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739" t="6996" r="1291" b="7331"/>
          <a:stretch/>
        </p:blipFill>
        <p:spPr bwMode="auto">
          <a:xfrm>
            <a:off x="4743639" y="1184438"/>
            <a:ext cx="4342932" cy="2244562"/>
          </a:xfrm>
          <a:prstGeom prst="rect">
            <a:avLst/>
          </a:prstGeom>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id="{54E3C72D-FEE3-4591-B857-FC600D152F5F}"/>
              </a:ext>
            </a:extLst>
          </p:cNvPr>
          <p:cNvPicPr/>
          <p:nvPr/>
        </p:nvPicPr>
        <p:blipFill rotWithShape="1">
          <a:blip r:embed="rId5"/>
          <a:srcRect l="870" t="23215" r="2001" b="2490"/>
          <a:stretch/>
        </p:blipFill>
        <p:spPr bwMode="auto">
          <a:xfrm>
            <a:off x="4827369" y="4077072"/>
            <a:ext cx="4223669" cy="1561520"/>
          </a:xfrm>
          <a:prstGeom prst="rect">
            <a:avLst/>
          </a:prstGeom>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D8087FA5-CEA0-4BC5-8400-FE870C1339EC}"/>
              </a:ext>
            </a:extLst>
          </p:cNvPr>
          <p:cNvPicPr/>
          <p:nvPr/>
        </p:nvPicPr>
        <p:blipFill rotWithShape="1">
          <a:blip r:embed="rId6"/>
          <a:srcRect l="2074" t="6842" r="1406" b="10260"/>
          <a:stretch/>
        </p:blipFill>
        <p:spPr bwMode="auto">
          <a:xfrm>
            <a:off x="258326" y="1280876"/>
            <a:ext cx="4046855" cy="2051685"/>
          </a:xfrm>
          <a:prstGeom prst="rect">
            <a:avLst/>
          </a:prstGeom>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14FCF714-748D-4D23-910B-249A4B029B0A}"/>
              </a:ext>
            </a:extLst>
          </p:cNvPr>
          <p:cNvPicPr/>
          <p:nvPr/>
        </p:nvPicPr>
        <p:blipFill rotWithShape="1">
          <a:blip r:embed="rId7">
            <a:extLst>
              <a:ext uri="{28A0092B-C50C-407E-A947-70E740481C1C}">
                <a14:useLocalDpi xmlns:a14="http://schemas.microsoft.com/office/drawing/2010/main" val="0"/>
              </a:ext>
            </a:extLst>
          </a:blip>
          <a:srcRect l="1371" t="17627" r="1332" b="1979"/>
          <a:stretch/>
        </p:blipFill>
        <p:spPr bwMode="auto">
          <a:xfrm>
            <a:off x="145581" y="4149080"/>
            <a:ext cx="4321810" cy="15589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771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56986" y="0"/>
            <a:ext cx="8281334" cy="1082014"/>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2000" b="1" dirty="0">
                <a:solidFill>
                  <a:schemeClr val="tx1"/>
                </a:solidFill>
              </a:rPr>
              <a:t>P16:</a:t>
            </a:r>
            <a:r>
              <a:rPr lang="es-EC" sz="2000" b="1" dirty="0">
                <a:solidFill>
                  <a:schemeClr val="tx1"/>
                </a:solidFill>
              </a:rPr>
              <a:t>¿Por cuál de los siguientes canales o apps recibe usted información sobre promociones o publicidad de productos tecnológicos?</a:t>
            </a:r>
            <a:r>
              <a:rPr lang="es-ES_tradnl" sz="2000" b="1" dirty="0">
                <a:solidFill>
                  <a:schemeClr val="tx1"/>
                </a:solidFill>
              </a:rPr>
              <a:t> </a:t>
            </a:r>
          </a:p>
        </p:txBody>
      </p:sp>
      <p:pic>
        <p:nvPicPr>
          <p:cNvPr id="6" name="Imagen 5">
            <a:extLst>
              <a:ext uri="{FF2B5EF4-FFF2-40B4-BE49-F238E27FC236}">
                <a16:creationId xmlns:a16="http://schemas.microsoft.com/office/drawing/2014/main" id="{707DA394-8AF8-48C0-8796-6D1AA1707519}"/>
              </a:ext>
            </a:extLst>
          </p:cNvPr>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1054" t="10108" r="10348"/>
          <a:stretch/>
        </p:blipFill>
        <p:spPr bwMode="auto">
          <a:xfrm>
            <a:off x="683568" y="1313377"/>
            <a:ext cx="3777646" cy="2548890"/>
          </a:xfrm>
          <a:prstGeom prst="rect">
            <a:avLst/>
          </a:prstGeom>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0A96C1AE-67F7-4C45-BD9F-9BD462EA50F0}"/>
              </a:ext>
            </a:extLst>
          </p:cNvPr>
          <p:cNvPicPr/>
          <p:nvPr/>
        </p:nvPicPr>
        <p:blipFill rotWithShape="1">
          <a:blip r:embed="rId5"/>
          <a:srcRect l="1254" t="20677" r="1285" b="3164"/>
          <a:stretch/>
        </p:blipFill>
        <p:spPr bwMode="auto">
          <a:xfrm>
            <a:off x="2267744" y="4093631"/>
            <a:ext cx="5112568" cy="1780664"/>
          </a:xfrm>
          <a:prstGeom prst="rect">
            <a:avLst/>
          </a:prstGeom>
          <a:ln>
            <a:noFill/>
          </a:ln>
          <a:extLst>
            <a:ext uri="{53640926-AAD7-44D8-BBD7-CCE9431645EC}">
              <a14:shadowObscured xmlns:a14="http://schemas.microsoft.com/office/drawing/2010/main"/>
            </a:ext>
          </a:extLst>
        </p:spPr>
      </p:pic>
      <p:pic>
        <p:nvPicPr>
          <p:cNvPr id="24578" name="Picture 2" descr="Resultado de imagen para facebook instagram youtube">
            <a:extLst>
              <a:ext uri="{FF2B5EF4-FFF2-40B4-BE49-F238E27FC236}">
                <a16:creationId xmlns:a16="http://schemas.microsoft.com/office/drawing/2014/main" id="{DA4A7895-107F-48F6-92B1-F8EF4AF4DC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2120" y="1244852"/>
            <a:ext cx="2464339" cy="246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52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millennials y smartphones">
            <a:extLst>
              <a:ext uri="{FF2B5EF4-FFF2-40B4-BE49-F238E27FC236}">
                <a16:creationId xmlns:a16="http://schemas.microsoft.com/office/drawing/2014/main" id="{AB3B8298-2250-4CBE-8B9C-C3563FBD4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429000"/>
            <a:ext cx="6388224" cy="2626781"/>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a:extLst>
              <a:ext uri="{FF2B5EF4-FFF2-40B4-BE49-F238E27FC236}">
                <a16:creationId xmlns:a16="http://schemas.microsoft.com/office/drawing/2014/main" id="{CB62B2E1-D924-425A-98C8-669E38FF6102}"/>
              </a:ext>
            </a:extLst>
          </p:cNvPr>
          <p:cNvSpPr>
            <a:spLocks noGrp="1"/>
          </p:cNvSpPr>
          <p:nvPr>
            <p:ph idx="1"/>
          </p:nvPr>
        </p:nvSpPr>
        <p:spPr>
          <a:xfrm>
            <a:off x="457200" y="362017"/>
            <a:ext cx="8229600" cy="2130879"/>
          </a:xfrm>
        </p:spPr>
        <p:txBody>
          <a:bodyPr>
            <a:noAutofit/>
          </a:bodyPr>
          <a:lstStyle/>
          <a:p>
            <a:pPr marL="0" indent="0" algn="ctr">
              <a:buNone/>
            </a:pPr>
            <a:r>
              <a:rPr lang="es-ES_tradnl" sz="2800" b="1" dirty="0">
                <a:latin typeface="Century Gothic" charset="0"/>
                <a:ea typeface="Century Gothic" charset="0"/>
                <a:cs typeface="Century Gothic" charset="0"/>
              </a:rPr>
              <a:t>“Los millennials son los usuarios mas fieles de smartphones, el móvil es una prolongación de su propio cuerpo y les invade la ansiedad si lo olvidan en su casa o se queda sin batería ”</a:t>
            </a:r>
          </a:p>
          <a:p>
            <a:pPr marL="0" indent="0" algn="ctr">
              <a:buNone/>
            </a:pPr>
            <a:endParaRPr lang="es-ES_tradnl" sz="2800" b="1" dirty="0">
              <a:latin typeface="Century Gothic" charset="0"/>
              <a:ea typeface="Century Gothic" charset="0"/>
              <a:cs typeface="Century Gothic" charset="0"/>
            </a:endParaRPr>
          </a:p>
          <a:p>
            <a:pPr marL="0" indent="0" algn="ctr">
              <a:buNone/>
            </a:pPr>
            <a:r>
              <a:rPr lang="es-EC" sz="2800" dirty="0">
                <a:latin typeface="Almairah 01" pitchFamily="2" charset="0"/>
              </a:rPr>
              <a:t>Antoni Gutiérrez-Rubí</a:t>
            </a:r>
            <a:endParaRPr lang="es-ES_tradnl" sz="2800" i="1" u="sng" dirty="0">
              <a:latin typeface="Almairah 01" pitchFamily="2" charset="0"/>
              <a:ea typeface="Century Gothic" charset="0"/>
              <a:cs typeface="Century Gothic" charset="0"/>
            </a:endParaRPr>
          </a:p>
        </p:txBody>
      </p:sp>
    </p:spTree>
    <p:extLst>
      <p:ext uri="{BB962C8B-B14F-4D97-AF65-F5344CB8AC3E}">
        <p14:creationId xmlns:p14="http://schemas.microsoft.com/office/powerpoint/2010/main" val="146869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51520" y="82328"/>
            <a:ext cx="3960440" cy="1082014"/>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1800" b="1" dirty="0">
                <a:solidFill>
                  <a:schemeClr val="tx1"/>
                </a:solidFill>
              </a:rPr>
              <a:t>P18: </a:t>
            </a:r>
            <a:r>
              <a:rPr lang="es-EC" sz="1800" b="1" dirty="0">
                <a:solidFill>
                  <a:schemeClr val="tx1"/>
                </a:solidFill>
              </a:rPr>
              <a:t>¿Cuál es el motivo principal que le genera insatisfacción la publicidad recibida en su Smartphone?</a:t>
            </a:r>
            <a:endParaRPr lang="es-ES_tradnl" sz="1800" b="1" dirty="0">
              <a:solidFill>
                <a:schemeClr val="tx1"/>
              </a:solidFill>
            </a:endParaRPr>
          </a:p>
        </p:txBody>
      </p:sp>
      <p:sp>
        <p:nvSpPr>
          <p:cNvPr id="11" name="Título 1"/>
          <p:cNvSpPr txBox="1">
            <a:spLocks/>
          </p:cNvSpPr>
          <p:nvPr/>
        </p:nvSpPr>
        <p:spPr>
          <a:xfrm>
            <a:off x="4737726" y="369158"/>
            <a:ext cx="4342931" cy="899602"/>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2000" b="1" dirty="0">
                <a:solidFill>
                  <a:schemeClr val="tx1"/>
                </a:solidFill>
              </a:rPr>
              <a:t>P19: </a:t>
            </a:r>
            <a:r>
              <a:rPr lang="es-EC" sz="2000" b="1" dirty="0">
                <a:solidFill>
                  <a:schemeClr val="tx1"/>
                </a:solidFill>
              </a:rPr>
              <a:t>A su criterio, ¿Qué tipo de publicidad recibida a través de su Smartphone le resulta más llamativa?</a:t>
            </a:r>
          </a:p>
          <a:p>
            <a:endParaRPr lang="es-ES_tradnl" sz="2000" b="1" dirty="0">
              <a:solidFill>
                <a:schemeClr val="tx1"/>
              </a:solidFill>
            </a:endParaRPr>
          </a:p>
        </p:txBody>
      </p:sp>
      <p:cxnSp>
        <p:nvCxnSpPr>
          <p:cNvPr id="8" name="Conector recto 7"/>
          <p:cNvCxnSpPr/>
          <p:nvPr/>
        </p:nvCxnSpPr>
        <p:spPr>
          <a:xfrm>
            <a:off x="4716016" y="0"/>
            <a:ext cx="0" cy="6525344"/>
          </a:xfrm>
          <a:prstGeom prst="line">
            <a:avLst/>
          </a:prstGeom>
        </p:spPr>
        <p:style>
          <a:lnRef idx="3">
            <a:schemeClr val="accent3"/>
          </a:lnRef>
          <a:fillRef idx="0">
            <a:schemeClr val="accent3"/>
          </a:fillRef>
          <a:effectRef idx="2">
            <a:schemeClr val="accent3"/>
          </a:effectRef>
          <a:fontRef idx="minor">
            <a:schemeClr val="tx1"/>
          </a:fontRef>
        </p:style>
      </p:cxnSp>
      <p:pic>
        <p:nvPicPr>
          <p:cNvPr id="9" name="Imagen 8">
            <a:extLst>
              <a:ext uri="{FF2B5EF4-FFF2-40B4-BE49-F238E27FC236}">
                <a16:creationId xmlns:a16="http://schemas.microsoft.com/office/drawing/2014/main" id="{FAC86959-E3AF-411E-9E10-6EB7298F06BE}"/>
              </a:ext>
            </a:extLst>
          </p:cNvPr>
          <p:cNvPicPr/>
          <p:nvPr/>
        </p:nvPicPr>
        <p:blipFill rotWithShape="1">
          <a:blip r:embed="rId3"/>
          <a:srcRect l="1679" t="6916" r="1102" b="11601"/>
          <a:stretch/>
        </p:blipFill>
        <p:spPr bwMode="auto">
          <a:xfrm>
            <a:off x="0" y="1268760"/>
            <a:ext cx="4572000" cy="2498193"/>
          </a:xfrm>
          <a:prstGeom prst="rect">
            <a:avLst/>
          </a:prstGeom>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9539DBA1-2334-4050-9C03-EB4AF4112226}"/>
              </a:ext>
            </a:extLst>
          </p:cNvPr>
          <p:cNvPicPr/>
          <p:nvPr/>
        </p:nvPicPr>
        <p:blipFill rotWithShape="1">
          <a:blip r:embed="rId4"/>
          <a:srcRect l="1372" t="14721" r="991"/>
          <a:stretch/>
        </p:blipFill>
        <p:spPr bwMode="auto">
          <a:xfrm>
            <a:off x="70992" y="4005064"/>
            <a:ext cx="4536504" cy="2088232"/>
          </a:xfrm>
          <a:prstGeom prst="rect">
            <a:avLst/>
          </a:prstGeom>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8EF96615-A27C-4D3D-832D-93EF89ED7377}"/>
              </a:ext>
            </a:extLst>
          </p:cNvPr>
          <p:cNvPicPr/>
          <p:nvPr/>
        </p:nvPicPr>
        <p:blipFill rotWithShape="1">
          <a:blip r:embed="rId5"/>
          <a:srcRect l="9842" t="6525" r="7213"/>
          <a:stretch/>
        </p:blipFill>
        <p:spPr bwMode="auto">
          <a:xfrm>
            <a:off x="5108992" y="1484784"/>
            <a:ext cx="3600397" cy="2393315"/>
          </a:xfrm>
          <a:prstGeom prst="rect">
            <a:avLst/>
          </a:prstGeom>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B09D75E3-D8A1-4C9A-8208-6F0FCF9AE67E}"/>
              </a:ext>
            </a:extLst>
          </p:cNvPr>
          <p:cNvPicPr/>
          <p:nvPr/>
        </p:nvPicPr>
        <p:blipFill rotWithShape="1">
          <a:blip r:embed="rId6">
            <a:extLst>
              <a:ext uri="{28A0092B-C50C-407E-A947-70E740481C1C}">
                <a14:useLocalDpi xmlns:a14="http://schemas.microsoft.com/office/drawing/2010/main" val="0"/>
              </a:ext>
            </a:extLst>
          </a:blip>
          <a:srcRect l="1084" t="26242" r="1695" b="3046"/>
          <a:stretch/>
        </p:blipFill>
        <p:spPr bwMode="auto">
          <a:xfrm>
            <a:off x="4824537" y="4221088"/>
            <a:ext cx="4039127" cy="14401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928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899592" y="101699"/>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a:solidFill>
                  <a:schemeClr val="accent3"/>
                </a:solidFill>
                <a:latin typeface="Arial" charset="0"/>
                <a:ea typeface="Arial" charset="0"/>
                <a:cs typeface="Arial" charset="0"/>
              </a:rPr>
              <a:t>RESULTADOS ANALISIS</a:t>
            </a:r>
            <a:br>
              <a:rPr lang="es-ES_tradnl" dirty="0">
                <a:solidFill>
                  <a:schemeClr val="accent3"/>
                </a:solidFill>
                <a:latin typeface="Arial" charset="0"/>
                <a:ea typeface="Arial" charset="0"/>
                <a:cs typeface="Arial" charset="0"/>
              </a:rPr>
            </a:br>
            <a:r>
              <a:rPr lang="es-ES_tradnl" dirty="0">
                <a:solidFill>
                  <a:schemeClr val="accent3"/>
                </a:solidFill>
                <a:latin typeface="Arial" charset="0"/>
                <a:ea typeface="Arial" charset="0"/>
                <a:cs typeface="Arial" charset="0"/>
              </a:rPr>
              <a:t>BIVARIADO </a:t>
            </a:r>
          </a:p>
        </p:txBody>
      </p:sp>
      <p:pic>
        <p:nvPicPr>
          <p:cNvPr id="23554" name="Picture 2" descr="Resultado de imagen para big data">
            <a:extLst>
              <a:ext uri="{FF2B5EF4-FFF2-40B4-BE49-F238E27FC236}">
                <a16:creationId xmlns:a16="http://schemas.microsoft.com/office/drawing/2014/main" id="{E43B64A5-FD67-4F38-8388-921EF3460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1447800"/>
            <a:ext cx="65913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27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cto 7"/>
          <p:cNvCxnSpPr>
            <a:cxnSpLocks/>
          </p:cNvCxnSpPr>
          <p:nvPr/>
        </p:nvCxnSpPr>
        <p:spPr>
          <a:xfrm>
            <a:off x="4716016" y="620688"/>
            <a:ext cx="0" cy="5904656"/>
          </a:xfrm>
          <a:prstGeom prst="line">
            <a:avLst/>
          </a:prstGeom>
        </p:spPr>
        <p:style>
          <a:lnRef idx="3">
            <a:schemeClr val="accent3"/>
          </a:lnRef>
          <a:fillRef idx="0">
            <a:schemeClr val="accent3"/>
          </a:fillRef>
          <a:effectRef idx="2">
            <a:schemeClr val="accent3"/>
          </a:effectRef>
          <a:fontRef idx="minor">
            <a:schemeClr val="tx1"/>
          </a:fontRef>
        </p:style>
      </p:cxnSp>
      <p:sp>
        <p:nvSpPr>
          <p:cNvPr id="10" name="Título 1">
            <a:extLst>
              <a:ext uri="{FF2B5EF4-FFF2-40B4-BE49-F238E27FC236}">
                <a16:creationId xmlns:a16="http://schemas.microsoft.com/office/drawing/2014/main" id="{D1F42A4F-16FD-4FEA-9124-925977574412}"/>
              </a:ext>
            </a:extLst>
          </p:cNvPr>
          <p:cNvSpPr txBox="1">
            <a:spLocks/>
          </p:cNvSpPr>
          <p:nvPr/>
        </p:nvSpPr>
        <p:spPr>
          <a:xfrm>
            <a:off x="423381" y="32786"/>
            <a:ext cx="8281334" cy="875934"/>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C" sz="2000" b="1" dirty="0">
                <a:solidFill>
                  <a:schemeClr val="tx1"/>
                </a:solidFill>
              </a:rPr>
              <a:t>H1: Los Millennials son personas que asimilan de manera positiva la publicidad transmitida mediante un medio móvil.</a:t>
            </a:r>
          </a:p>
          <a:p>
            <a:endParaRPr lang="es-ES_tradnl" sz="2000" b="1" dirty="0">
              <a:solidFill>
                <a:schemeClr val="tx1"/>
              </a:solidFill>
            </a:endParaRPr>
          </a:p>
        </p:txBody>
      </p:sp>
      <p:graphicFrame>
        <p:nvGraphicFramePr>
          <p:cNvPr id="12" name="Marcador de contenido 7">
            <a:extLst>
              <a:ext uri="{FF2B5EF4-FFF2-40B4-BE49-F238E27FC236}">
                <a16:creationId xmlns:a16="http://schemas.microsoft.com/office/drawing/2014/main" id="{CB611EC9-58AC-4B41-9FBA-03041AF93FAC}"/>
              </a:ext>
            </a:extLst>
          </p:cNvPr>
          <p:cNvGraphicFramePr>
            <a:graphicFrameLocks noGrp="1"/>
          </p:cNvGraphicFramePr>
          <p:nvPr>
            <p:ph idx="1"/>
            <p:extLst>
              <p:ext uri="{D42A27DB-BD31-4B8C-83A1-F6EECF244321}">
                <p14:modId xmlns:p14="http://schemas.microsoft.com/office/powerpoint/2010/main" val="1914791177"/>
              </p:ext>
            </p:extLst>
          </p:nvPr>
        </p:nvGraphicFramePr>
        <p:xfrm>
          <a:off x="305190" y="692696"/>
          <a:ext cx="4089251" cy="1817824"/>
        </p:xfrm>
        <a:graphic>
          <a:graphicData uri="http://schemas.openxmlformats.org/drawingml/2006/table">
            <a:tbl>
              <a:tblPr>
                <a:tableStyleId>{5C22544A-7EE6-4342-B048-85BDC9FD1C3A}</a:tableStyleId>
              </a:tblPr>
              <a:tblGrid>
                <a:gridCol w="4089251">
                  <a:extLst>
                    <a:ext uri="{9D8B030D-6E8A-4147-A177-3AD203B41FA5}">
                      <a16:colId xmlns:a16="http://schemas.microsoft.com/office/drawing/2014/main" val="1078950719"/>
                    </a:ext>
                  </a:extLst>
                </a:gridCol>
              </a:tblGrid>
              <a:tr h="1817824">
                <a:tc>
                  <a:txBody>
                    <a:bodyPr/>
                    <a:lstStyle/>
                    <a:p>
                      <a:pPr marL="36195" marR="36195" algn="just">
                        <a:lnSpc>
                          <a:spcPct val="150000"/>
                        </a:lnSpc>
                        <a:spcAft>
                          <a:spcPts val="0"/>
                        </a:spcAft>
                      </a:pPr>
                      <a:r>
                        <a:rPr lang="es-EC" sz="1050" b="1" dirty="0">
                          <a:effectLst/>
                          <a:latin typeface="Arial" panose="020B0604020202020204" pitchFamily="34" charset="0"/>
                          <a:cs typeface="Arial" panose="020B0604020202020204" pitchFamily="34" charset="0"/>
                        </a:rPr>
                        <a:t>Pregunta 5 vs Pregunta 13</a:t>
                      </a:r>
                    </a:p>
                    <a:p>
                      <a:pPr marL="36195" marR="36195" algn="just">
                        <a:lnSpc>
                          <a:spcPct val="150000"/>
                        </a:lnSpc>
                        <a:spcAft>
                          <a:spcPts val="0"/>
                        </a:spcAft>
                      </a:pPr>
                      <a:r>
                        <a:rPr lang="es-EC" sz="1050" b="1" dirty="0">
                          <a:effectLst/>
                          <a:latin typeface="Arial" panose="020B0604020202020204" pitchFamily="34" charset="0"/>
                          <a:cs typeface="Arial" panose="020B0604020202020204" pitchFamily="34" charset="0"/>
                        </a:rPr>
                        <a:t>H0: </a:t>
                      </a:r>
                      <a:r>
                        <a:rPr lang="es-EC" sz="1050" dirty="0">
                          <a:effectLst/>
                          <a:latin typeface="Arial" panose="020B0604020202020204" pitchFamily="34" charset="0"/>
                          <a:cs typeface="Arial" panose="020B0604020202020204" pitchFamily="34" charset="0"/>
                        </a:rPr>
                        <a:t>No existe relación entre el medio de conectividad para acceder a internet y que en los últimos 6 meses ha recibido publicidad en su dispositivo móvil que promueva la venta de aparatos tecnológicos.</a:t>
                      </a:r>
                      <a:endParaRPr lang="es-EC" sz="1050" b="1" dirty="0">
                        <a:effectLst/>
                        <a:latin typeface="Arial" panose="020B0604020202020204" pitchFamily="34" charset="0"/>
                        <a:cs typeface="Arial" panose="020B0604020202020204" pitchFamily="34" charset="0"/>
                      </a:endParaRPr>
                    </a:p>
                    <a:p>
                      <a:pPr marL="36195" marR="36195" algn="just">
                        <a:lnSpc>
                          <a:spcPct val="150000"/>
                        </a:lnSpc>
                        <a:spcAft>
                          <a:spcPts val="0"/>
                        </a:spcAft>
                      </a:pPr>
                      <a:r>
                        <a:rPr lang="es-EC" sz="1050" b="1" dirty="0">
                          <a:effectLst/>
                          <a:latin typeface="Arial" panose="020B0604020202020204" pitchFamily="34" charset="0"/>
                          <a:cs typeface="Arial" panose="020B0604020202020204" pitchFamily="34" charset="0"/>
                        </a:rPr>
                        <a:t>H1:</a:t>
                      </a:r>
                      <a:r>
                        <a:rPr lang="es-EC" sz="1050" dirty="0">
                          <a:effectLst/>
                          <a:latin typeface="Arial" panose="020B0604020202020204" pitchFamily="34" charset="0"/>
                          <a:cs typeface="Arial" panose="020B0604020202020204" pitchFamily="34" charset="0"/>
                        </a:rPr>
                        <a:t> Si existe relación entre el medio de conectividad para acceder a internet y que en los últimos 6 meses ha recibido publicidad en su dispositivo móvil que promueva la venta de aparatos tecnológicos.</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555802422"/>
                  </a:ext>
                </a:extLst>
              </a:tr>
            </a:tbl>
          </a:graphicData>
        </a:graphic>
      </p:graphicFrame>
      <p:graphicFrame>
        <p:nvGraphicFramePr>
          <p:cNvPr id="18" name="Marcador de contenido 7">
            <a:extLst>
              <a:ext uri="{FF2B5EF4-FFF2-40B4-BE49-F238E27FC236}">
                <a16:creationId xmlns:a16="http://schemas.microsoft.com/office/drawing/2014/main" id="{52EED138-2250-4344-BBCB-043DA99D9AA9}"/>
              </a:ext>
            </a:extLst>
          </p:cNvPr>
          <p:cNvGraphicFramePr>
            <a:graphicFrameLocks/>
          </p:cNvGraphicFramePr>
          <p:nvPr>
            <p:extLst>
              <p:ext uri="{D42A27DB-BD31-4B8C-83A1-F6EECF244321}">
                <p14:modId xmlns:p14="http://schemas.microsoft.com/office/powerpoint/2010/main" val="2574015511"/>
              </p:ext>
            </p:extLst>
          </p:nvPr>
        </p:nvGraphicFramePr>
        <p:xfrm>
          <a:off x="4847232" y="740282"/>
          <a:ext cx="4153537" cy="1690727"/>
        </p:xfrm>
        <a:graphic>
          <a:graphicData uri="http://schemas.openxmlformats.org/drawingml/2006/table">
            <a:tbl>
              <a:tblPr>
                <a:tableStyleId>{5C22544A-7EE6-4342-B048-85BDC9FD1C3A}</a:tableStyleId>
              </a:tblPr>
              <a:tblGrid>
                <a:gridCol w="4153537">
                  <a:extLst>
                    <a:ext uri="{9D8B030D-6E8A-4147-A177-3AD203B41FA5}">
                      <a16:colId xmlns:a16="http://schemas.microsoft.com/office/drawing/2014/main" val="1078950719"/>
                    </a:ext>
                  </a:extLst>
                </a:gridCol>
              </a:tblGrid>
              <a:tr h="1690727">
                <a:tc>
                  <a:txBody>
                    <a:bodyPr/>
                    <a:lstStyle/>
                    <a:p>
                      <a:r>
                        <a:rPr lang="es-EC" sz="1050" b="1" kern="1200" dirty="0">
                          <a:solidFill>
                            <a:schemeClr val="dk1"/>
                          </a:solidFill>
                          <a:effectLst/>
                          <a:latin typeface="Arial" panose="020B0604020202020204" pitchFamily="34" charset="0"/>
                          <a:ea typeface="+mn-ea"/>
                          <a:cs typeface="Arial" panose="020B0604020202020204" pitchFamily="34" charset="0"/>
                        </a:rPr>
                        <a:t>Pregunta 15 vs Pregunta 17</a:t>
                      </a:r>
                      <a:endParaRPr lang="es-EC" sz="1050" kern="1200" dirty="0">
                        <a:solidFill>
                          <a:schemeClr val="dk1"/>
                        </a:solidFill>
                        <a:effectLst/>
                        <a:latin typeface="Arial" panose="020B0604020202020204" pitchFamily="34" charset="0"/>
                        <a:ea typeface="+mn-ea"/>
                        <a:cs typeface="Arial" panose="020B0604020202020204" pitchFamily="34" charset="0"/>
                      </a:endParaRPr>
                    </a:p>
                    <a:p>
                      <a:r>
                        <a:rPr lang="es-EC" sz="1050" b="1" kern="1200" dirty="0">
                          <a:solidFill>
                            <a:schemeClr val="dk1"/>
                          </a:solidFill>
                          <a:effectLst/>
                          <a:latin typeface="Arial" panose="020B0604020202020204" pitchFamily="34" charset="0"/>
                          <a:ea typeface="+mn-ea"/>
                          <a:cs typeface="Arial" panose="020B0604020202020204" pitchFamily="34" charset="0"/>
                        </a:rPr>
                        <a:t>H0</a:t>
                      </a:r>
                      <a:r>
                        <a:rPr lang="es-EC" sz="1050" kern="1200" dirty="0">
                          <a:solidFill>
                            <a:schemeClr val="dk1"/>
                          </a:solidFill>
                          <a:effectLst/>
                          <a:latin typeface="Arial" panose="020B0604020202020204" pitchFamily="34" charset="0"/>
                          <a:ea typeface="+mn-ea"/>
                          <a:cs typeface="Arial" panose="020B0604020202020204" pitchFamily="34" charset="0"/>
                        </a:rPr>
                        <a:t>: No existe relación entre la frecuencia con la recibe publicidad sobre productos tecnológicos en su dispositivo móvil y ¿Cómo calificaría usted la acción de recibir información publicitaria a través de SMS o Internet?</a:t>
                      </a:r>
                    </a:p>
                    <a:p>
                      <a:r>
                        <a:rPr lang="es-EC" sz="1050" b="1" kern="1200" dirty="0">
                          <a:solidFill>
                            <a:schemeClr val="dk1"/>
                          </a:solidFill>
                          <a:effectLst/>
                          <a:latin typeface="Arial" panose="020B0604020202020204" pitchFamily="34" charset="0"/>
                          <a:ea typeface="+mn-ea"/>
                          <a:cs typeface="Arial" panose="020B0604020202020204" pitchFamily="34" charset="0"/>
                        </a:rPr>
                        <a:t>H1</a:t>
                      </a:r>
                      <a:r>
                        <a:rPr lang="es-EC" sz="1050" kern="1200" dirty="0">
                          <a:solidFill>
                            <a:schemeClr val="dk1"/>
                          </a:solidFill>
                          <a:effectLst/>
                          <a:latin typeface="Arial" panose="020B0604020202020204" pitchFamily="34" charset="0"/>
                          <a:ea typeface="+mn-ea"/>
                          <a:cs typeface="Arial" panose="020B0604020202020204" pitchFamily="34" charset="0"/>
                        </a:rPr>
                        <a:t>: Si existe relación entre la frecuencia con la recibe publicidad sobre productos tecnológicos en su dispositivo móvil y ¿Cómo calificaría usted la acción de recibir información publicitaria a través de SMS o Internet?</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555802422"/>
                  </a:ext>
                </a:extLst>
              </a:tr>
            </a:tbl>
          </a:graphicData>
        </a:graphic>
      </p:graphicFrame>
      <p:pic>
        <p:nvPicPr>
          <p:cNvPr id="20" name="Imagen 19">
            <a:extLst>
              <a:ext uri="{FF2B5EF4-FFF2-40B4-BE49-F238E27FC236}">
                <a16:creationId xmlns:a16="http://schemas.microsoft.com/office/drawing/2014/main" id="{C3624F42-B9BB-4243-8FF8-FDB7D08447D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74525" y="2612922"/>
            <a:ext cx="4298950" cy="2240280"/>
          </a:xfrm>
          <a:prstGeom prst="rect">
            <a:avLst/>
          </a:prstGeom>
          <a:noFill/>
        </p:spPr>
      </p:pic>
      <p:sp>
        <p:nvSpPr>
          <p:cNvPr id="21" name="Marcador de contenido 2">
            <a:extLst>
              <a:ext uri="{FF2B5EF4-FFF2-40B4-BE49-F238E27FC236}">
                <a16:creationId xmlns:a16="http://schemas.microsoft.com/office/drawing/2014/main" id="{E02EB5A3-EA20-4FD8-8C50-E3F956246633}"/>
              </a:ext>
            </a:extLst>
          </p:cNvPr>
          <p:cNvSpPr txBox="1">
            <a:spLocks/>
          </p:cNvSpPr>
          <p:nvPr/>
        </p:nvSpPr>
        <p:spPr>
          <a:xfrm>
            <a:off x="338728" y="5157192"/>
            <a:ext cx="4150253" cy="100811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200" dirty="0">
                <a:latin typeface="Arial" panose="020B0604020202020204" pitchFamily="34" charset="0"/>
                <a:cs typeface="Arial" panose="020B0604020202020204" pitchFamily="34" charset="0"/>
              </a:rPr>
              <a:t>Se identifica, que no existe relación y asociación entre las variables de estudio de los datos observados frente a los esperados debido a que el nivel de significancia de </a:t>
            </a:r>
            <a:r>
              <a:rPr lang="es-EC" sz="1200" b="1" dirty="0">
                <a:latin typeface="Arial" panose="020B0604020202020204" pitchFamily="34" charset="0"/>
                <a:cs typeface="Arial" panose="020B0604020202020204" pitchFamily="34" charset="0"/>
              </a:rPr>
              <a:t>0,491</a:t>
            </a:r>
            <a:r>
              <a:rPr lang="es-EC" sz="1200" dirty="0">
                <a:latin typeface="Arial" panose="020B0604020202020204" pitchFamily="34" charset="0"/>
                <a:cs typeface="Arial" panose="020B0604020202020204" pitchFamily="34" charset="0"/>
              </a:rPr>
              <a:t> es mayor al 5% por lo cual </a:t>
            </a:r>
            <a:r>
              <a:rPr lang="es-EC" sz="1200" b="1" dirty="0">
                <a:latin typeface="Arial" panose="020B0604020202020204" pitchFamily="34" charset="0"/>
                <a:cs typeface="Arial" panose="020B0604020202020204" pitchFamily="34" charset="0"/>
              </a:rPr>
              <a:t>se acepta la hipótesis nula.</a:t>
            </a:r>
            <a:endParaRPr lang="es-ES_tradnl" sz="1200" b="1" dirty="0">
              <a:latin typeface="Arial" panose="020B0604020202020204" pitchFamily="34" charset="0"/>
              <a:cs typeface="Arial" panose="020B0604020202020204" pitchFamily="34" charset="0"/>
            </a:endParaRPr>
          </a:p>
        </p:txBody>
      </p:sp>
      <p:pic>
        <p:nvPicPr>
          <p:cNvPr id="22" name="Imagen 21">
            <a:extLst>
              <a:ext uri="{FF2B5EF4-FFF2-40B4-BE49-F238E27FC236}">
                <a16:creationId xmlns:a16="http://schemas.microsoft.com/office/drawing/2014/main" id="{17221737-74EB-4BCC-BCCC-27F513D598E9}"/>
              </a:ext>
            </a:extLst>
          </p:cNvPr>
          <p:cNvPicPr/>
          <p:nvPr/>
        </p:nvPicPr>
        <p:blipFill>
          <a:blip r:embed="rId4"/>
          <a:stretch>
            <a:fillRect/>
          </a:stretch>
        </p:blipFill>
        <p:spPr>
          <a:xfrm>
            <a:off x="555866" y="2708920"/>
            <a:ext cx="3838575" cy="2000250"/>
          </a:xfrm>
          <a:prstGeom prst="rect">
            <a:avLst/>
          </a:prstGeom>
        </p:spPr>
      </p:pic>
      <p:sp>
        <p:nvSpPr>
          <p:cNvPr id="24" name="Marcador de contenido 2">
            <a:extLst>
              <a:ext uri="{FF2B5EF4-FFF2-40B4-BE49-F238E27FC236}">
                <a16:creationId xmlns:a16="http://schemas.microsoft.com/office/drawing/2014/main" id="{E5FE8096-BF30-4118-BB45-DD1A8C757F0C}"/>
              </a:ext>
            </a:extLst>
          </p:cNvPr>
          <p:cNvSpPr txBox="1">
            <a:spLocks/>
          </p:cNvSpPr>
          <p:nvPr/>
        </p:nvSpPr>
        <p:spPr>
          <a:xfrm>
            <a:off x="4896145" y="5292703"/>
            <a:ext cx="4055710" cy="73709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200" dirty="0">
                <a:latin typeface="Arial" panose="020B0604020202020204" pitchFamily="34" charset="0"/>
                <a:cs typeface="Arial" panose="020B0604020202020204" pitchFamily="34" charset="0"/>
              </a:rPr>
              <a:t>Se identifica, que si existe relación y asociación entre las variables de estudio ya que el nivel de significancia es menor al 5% por lo cual </a:t>
            </a:r>
            <a:r>
              <a:rPr lang="es-EC" sz="1200" b="1" dirty="0">
                <a:latin typeface="Arial" panose="020B0604020202020204" pitchFamily="34" charset="0"/>
                <a:cs typeface="Arial" panose="020B0604020202020204" pitchFamily="34" charset="0"/>
              </a:rPr>
              <a:t>se acepta la hipótesis alterna</a:t>
            </a:r>
            <a:r>
              <a:rPr lang="es-EC" sz="1200" dirty="0">
                <a:latin typeface="Arial" panose="020B0604020202020204" pitchFamily="34" charset="0"/>
                <a:cs typeface="Arial" panose="020B0604020202020204" pitchFamily="34" charset="0"/>
              </a:rPr>
              <a:t>.</a:t>
            </a:r>
            <a:endParaRPr lang="es-ES_tradnl" sz="1200" b="1" dirty="0">
              <a:latin typeface="Arial" panose="020B0604020202020204" pitchFamily="34" charset="0"/>
              <a:cs typeface="Arial" panose="020B0604020202020204" pitchFamily="34" charset="0"/>
            </a:endParaRPr>
          </a:p>
        </p:txBody>
      </p:sp>
      <p:sp>
        <p:nvSpPr>
          <p:cNvPr id="7" name="Elipse 6">
            <a:extLst>
              <a:ext uri="{FF2B5EF4-FFF2-40B4-BE49-F238E27FC236}">
                <a16:creationId xmlns:a16="http://schemas.microsoft.com/office/drawing/2014/main" id="{7AC66AC6-F3E8-4E9A-85BF-5E32FEE96AA6}"/>
              </a:ext>
            </a:extLst>
          </p:cNvPr>
          <p:cNvSpPr/>
          <p:nvPr/>
        </p:nvSpPr>
        <p:spPr>
          <a:xfrm>
            <a:off x="3663850" y="3429000"/>
            <a:ext cx="812305" cy="4048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FF0000"/>
              </a:solidFill>
            </a:endParaRPr>
          </a:p>
        </p:txBody>
      </p:sp>
      <p:sp>
        <p:nvSpPr>
          <p:cNvPr id="25" name="Elipse 24">
            <a:extLst>
              <a:ext uri="{FF2B5EF4-FFF2-40B4-BE49-F238E27FC236}">
                <a16:creationId xmlns:a16="http://schemas.microsoft.com/office/drawing/2014/main" id="{0450782B-FAD3-46AB-9FF3-965F73CA16B8}"/>
              </a:ext>
            </a:extLst>
          </p:cNvPr>
          <p:cNvSpPr/>
          <p:nvPr/>
        </p:nvSpPr>
        <p:spPr>
          <a:xfrm>
            <a:off x="8298562" y="3429000"/>
            <a:ext cx="812305" cy="4048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FF0000"/>
              </a:solidFill>
            </a:endParaRPr>
          </a:p>
        </p:txBody>
      </p:sp>
    </p:spTree>
    <p:extLst>
      <p:ext uri="{BB962C8B-B14F-4D97-AF65-F5344CB8AC3E}">
        <p14:creationId xmlns:p14="http://schemas.microsoft.com/office/powerpoint/2010/main" val="189578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7">
            <a:extLst>
              <a:ext uri="{FF2B5EF4-FFF2-40B4-BE49-F238E27FC236}">
                <a16:creationId xmlns:a16="http://schemas.microsoft.com/office/drawing/2014/main" id="{1FB7D957-55FA-4733-9B8E-849D04E601F5}"/>
              </a:ext>
            </a:extLst>
          </p:cNvPr>
          <p:cNvGraphicFramePr>
            <a:graphicFrameLocks noGrp="1"/>
          </p:cNvGraphicFramePr>
          <p:nvPr>
            <p:ph idx="1"/>
            <p:extLst>
              <p:ext uri="{D42A27DB-BD31-4B8C-83A1-F6EECF244321}">
                <p14:modId xmlns:p14="http://schemas.microsoft.com/office/powerpoint/2010/main" val="2686244360"/>
              </p:ext>
            </p:extLst>
          </p:nvPr>
        </p:nvGraphicFramePr>
        <p:xfrm>
          <a:off x="354512" y="260648"/>
          <a:ext cx="8229600" cy="1706880"/>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1078950719"/>
                    </a:ext>
                  </a:extLst>
                </a:gridCol>
              </a:tblGrid>
              <a:tr h="0">
                <a:tc>
                  <a:txBody>
                    <a:bodyPr/>
                    <a:lstStyle/>
                    <a:p>
                      <a:r>
                        <a:rPr lang="es-EC" sz="1400" b="1" kern="1200" dirty="0">
                          <a:solidFill>
                            <a:schemeClr val="dk1"/>
                          </a:solidFill>
                          <a:effectLst/>
                          <a:latin typeface="Arial" panose="020B0604020202020204" pitchFamily="34" charset="0"/>
                          <a:ea typeface="+mn-ea"/>
                          <a:cs typeface="Arial" panose="020B0604020202020204" pitchFamily="34" charset="0"/>
                        </a:rPr>
                        <a:t>Pregunta 18 vs Pregunta 19</a:t>
                      </a:r>
                      <a:endParaRPr lang="es-EC" sz="1400" kern="1200" dirty="0">
                        <a:solidFill>
                          <a:schemeClr val="dk1"/>
                        </a:solidFill>
                        <a:effectLst/>
                        <a:latin typeface="Arial" panose="020B0604020202020204" pitchFamily="34" charset="0"/>
                        <a:ea typeface="+mn-ea"/>
                        <a:cs typeface="Arial" panose="020B0604020202020204" pitchFamily="34" charset="0"/>
                      </a:endParaRPr>
                    </a:p>
                    <a:p>
                      <a:r>
                        <a:rPr lang="es-EC" sz="1400" b="1" kern="1200" dirty="0">
                          <a:solidFill>
                            <a:schemeClr val="dk1"/>
                          </a:solidFill>
                          <a:effectLst/>
                          <a:latin typeface="Arial" panose="020B0604020202020204" pitchFamily="34" charset="0"/>
                          <a:ea typeface="+mn-ea"/>
                          <a:cs typeface="Arial" panose="020B0604020202020204" pitchFamily="34" charset="0"/>
                        </a:rPr>
                        <a:t>H0:</a:t>
                      </a:r>
                      <a:r>
                        <a:rPr lang="es-EC" sz="1400" kern="1200" dirty="0">
                          <a:solidFill>
                            <a:schemeClr val="dk1"/>
                          </a:solidFill>
                          <a:effectLst/>
                          <a:latin typeface="Arial" panose="020B0604020202020204" pitchFamily="34" charset="0"/>
                          <a:ea typeface="+mn-ea"/>
                          <a:cs typeface="Arial" panose="020B0604020202020204" pitchFamily="34" charset="0"/>
                        </a:rPr>
                        <a:t> No existe relación entre ¿Cuál es el motivo principal que le genera insatisfacción la publicidad recibida en su smartphone? y A su criterio, ¿Qué tipo de publicidad recibida a través de su smartphone le resulta más llamativa?</a:t>
                      </a:r>
                    </a:p>
                    <a:p>
                      <a:endParaRPr lang="es-EC" sz="1400" kern="1200" dirty="0">
                        <a:solidFill>
                          <a:schemeClr val="dk1"/>
                        </a:solidFill>
                        <a:effectLst/>
                        <a:latin typeface="Arial" panose="020B0604020202020204" pitchFamily="34" charset="0"/>
                        <a:ea typeface="+mn-ea"/>
                        <a:cs typeface="Arial" panose="020B0604020202020204" pitchFamily="34" charset="0"/>
                      </a:endParaRPr>
                    </a:p>
                    <a:p>
                      <a:r>
                        <a:rPr lang="es-EC" sz="1400" b="1" kern="1200" dirty="0">
                          <a:solidFill>
                            <a:schemeClr val="dk1"/>
                          </a:solidFill>
                          <a:effectLst/>
                          <a:latin typeface="Arial" panose="020B0604020202020204" pitchFamily="34" charset="0"/>
                          <a:ea typeface="+mn-ea"/>
                          <a:cs typeface="Arial" panose="020B0604020202020204" pitchFamily="34" charset="0"/>
                        </a:rPr>
                        <a:t>H1:</a:t>
                      </a:r>
                      <a:r>
                        <a:rPr lang="es-EC" sz="1400" kern="1200" dirty="0">
                          <a:solidFill>
                            <a:schemeClr val="dk1"/>
                          </a:solidFill>
                          <a:effectLst/>
                          <a:latin typeface="Arial" panose="020B0604020202020204" pitchFamily="34" charset="0"/>
                          <a:ea typeface="+mn-ea"/>
                          <a:cs typeface="Arial" panose="020B0604020202020204" pitchFamily="34" charset="0"/>
                        </a:rPr>
                        <a:t> Si existe relación entre ¿Cuál es el motivo principal que le genera insatisfacción la publicidad recibida en su smartphone? y A su criterio, ¿Qué tipo de publicidad recibida a través de su smartphone le resulta más llamativa?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555802422"/>
                  </a:ext>
                </a:extLst>
              </a:tr>
            </a:tbl>
          </a:graphicData>
        </a:graphic>
      </p:graphicFrame>
      <p:pic>
        <p:nvPicPr>
          <p:cNvPr id="10" name="Imagen 9">
            <a:extLst>
              <a:ext uri="{FF2B5EF4-FFF2-40B4-BE49-F238E27FC236}">
                <a16:creationId xmlns:a16="http://schemas.microsoft.com/office/drawing/2014/main" id="{40A3C110-EE47-4C2F-AA7B-3B63A4D9529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24747" y="2310130"/>
            <a:ext cx="4294505" cy="2237740"/>
          </a:xfrm>
          <a:prstGeom prst="rect">
            <a:avLst/>
          </a:prstGeom>
          <a:noFill/>
        </p:spPr>
      </p:pic>
      <p:sp>
        <p:nvSpPr>
          <p:cNvPr id="11" name="Marcador de contenido 2">
            <a:extLst>
              <a:ext uri="{FF2B5EF4-FFF2-40B4-BE49-F238E27FC236}">
                <a16:creationId xmlns:a16="http://schemas.microsoft.com/office/drawing/2014/main" id="{2E07D34E-6E98-4849-AFD7-5A8CC0361D83}"/>
              </a:ext>
            </a:extLst>
          </p:cNvPr>
          <p:cNvSpPr txBox="1">
            <a:spLocks/>
          </p:cNvSpPr>
          <p:nvPr/>
        </p:nvSpPr>
        <p:spPr>
          <a:xfrm>
            <a:off x="1907704" y="4797152"/>
            <a:ext cx="5747417" cy="84278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600" dirty="0">
                <a:latin typeface="Arial" panose="020B0604020202020204" pitchFamily="34" charset="0"/>
                <a:cs typeface="Arial" panose="020B0604020202020204" pitchFamily="34" charset="0"/>
              </a:rPr>
              <a:t>Podemos observar, que no existe relación y asociación entre las variables de estudio ya que el nivel de significancia es mayor al 5% por lo cual se acepta la </a:t>
            </a:r>
            <a:r>
              <a:rPr lang="es-EC" sz="1600" b="1" dirty="0">
                <a:latin typeface="Arial" panose="020B0604020202020204" pitchFamily="34" charset="0"/>
                <a:cs typeface="Arial" panose="020B0604020202020204" pitchFamily="34" charset="0"/>
              </a:rPr>
              <a:t>hipótesis nula.</a:t>
            </a:r>
            <a:endParaRPr lang="es-ES_tradnl" sz="1600" b="1" dirty="0">
              <a:latin typeface="Arial" panose="020B0604020202020204" pitchFamily="34" charset="0"/>
              <a:cs typeface="Arial" panose="020B0604020202020204" pitchFamily="34" charset="0"/>
            </a:endParaRPr>
          </a:p>
        </p:txBody>
      </p:sp>
      <p:sp>
        <p:nvSpPr>
          <p:cNvPr id="12" name="Elipse 11">
            <a:extLst>
              <a:ext uri="{FF2B5EF4-FFF2-40B4-BE49-F238E27FC236}">
                <a16:creationId xmlns:a16="http://schemas.microsoft.com/office/drawing/2014/main" id="{7A929370-DAE6-4977-8BC8-D4E57FF5D7F5}"/>
              </a:ext>
            </a:extLst>
          </p:cNvPr>
          <p:cNvSpPr/>
          <p:nvPr/>
        </p:nvSpPr>
        <p:spPr>
          <a:xfrm>
            <a:off x="6084168" y="3179912"/>
            <a:ext cx="639028" cy="321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FF0000"/>
              </a:solidFill>
            </a:endParaRPr>
          </a:p>
        </p:txBody>
      </p:sp>
    </p:spTree>
    <p:extLst>
      <p:ext uri="{BB962C8B-B14F-4D97-AF65-F5344CB8AC3E}">
        <p14:creationId xmlns:p14="http://schemas.microsoft.com/office/powerpoint/2010/main" val="75849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cto 7"/>
          <p:cNvCxnSpPr>
            <a:cxnSpLocks/>
          </p:cNvCxnSpPr>
          <p:nvPr/>
        </p:nvCxnSpPr>
        <p:spPr>
          <a:xfrm>
            <a:off x="4716016" y="620688"/>
            <a:ext cx="0" cy="5904656"/>
          </a:xfrm>
          <a:prstGeom prst="line">
            <a:avLst/>
          </a:prstGeom>
        </p:spPr>
        <p:style>
          <a:lnRef idx="3">
            <a:schemeClr val="accent3"/>
          </a:lnRef>
          <a:fillRef idx="0">
            <a:schemeClr val="accent3"/>
          </a:fillRef>
          <a:effectRef idx="2">
            <a:schemeClr val="accent3"/>
          </a:effectRef>
          <a:fontRef idx="minor">
            <a:schemeClr val="tx1"/>
          </a:fontRef>
        </p:style>
      </p:cxnSp>
      <p:sp>
        <p:nvSpPr>
          <p:cNvPr id="10" name="Título 1">
            <a:extLst>
              <a:ext uri="{FF2B5EF4-FFF2-40B4-BE49-F238E27FC236}">
                <a16:creationId xmlns:a16="http://schemas.microsoft.com/office/drawing/2014/main" id="{D1F42A4F-16FD-4FEA-9124-925977574412}"/>
              </a:ext>
            </a:extLst>
          </p:cNvPr>
          <p:cNvSpPr txBox="1">
            <a:spLocks/>
          </p:cNvSpPr>
          <p:nvPr/>
        </p:nvSpPr>
        <p:spPr>
          <a:xfrm>
            <a:off x="423381" y="32786"/>
            <a:ext cx="8281334" cy="875934"/>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C" sz="2000" b="1" dirty="0">
                <a:solidFill>
                  <a:schemeClr val="tx1"/>
                </a:solidFill>
              </a:rPr>
              <a:t>H2</a:t>
            </a:r>
            <a:r>
              <a:rPr lang="es-EC" sz="1600" b="1" dirty="0">
                <a:solidFill>
                  <a:schemeClr val="tx1"/>
                </a:solidFill>
              </a:rPr>
              <a:t>: </a:t>
            </a:r>
            <a:r>
              <a:rPr lang="es-EC" sz="2000" b="1" dirty="0">
                <a:solidFill>
                  <a:schemeClr val="tx1"/>
                </a:solidFill>
              </a:rPr>
              <a:t>el comportamiento de compra de los millennials es influido a través de la aplicación de las estrategias del mobile marketing.</a:t>
            </a:r>
            <a:endParaRPr lang="es-EC" sz="1600" b="1" dirty="0">
              <a:solidFill>
                <a:schemeClr val="tx1"/>
              </a:solidFill>
            </a:endParaRPr>
          </a:p>
          <a:p>
            <a:endParaRPr lang="es-ES_tradnl" sz="1600" b="1" dirty="0">
              <a:solidFill>
                <a:schemeClr val="tx1"/>
              </a:solidFill>
            </a:endParaRPr>
          </a:p>
        </p:txBody>
      </p:sp>
      <p:graphicFrame>
        <p:nvGraphicFramePr>
          <p:cNvPr id="12" name="Marcador de contenido 7">
            <a:extLst>
              <a:ext uri="{FF2B5EF4-FFF2-40B4-BE49-F238E27FC236}">
                <a16:creationId xmlns:a16="http://schemas.microsoft.com/office/drawing/2014/main" id="{CB611EC9-58AC-4B41-9FBA-03041AF93FAC}"/>
              </a:ext>
            </a:extLst>
          </p:cNvPr>
          <p:cNvGraphicFramePr>
            <a:graphicFrameLocks noGrp="1"/>
          </p:cNvGraphicFramePr>
          <p:nvPr>
            <p:ph idx="1"/>
            <p:extLst>
              <p:ext uri="{D42A27DB-BD31-4B8C-83A1-F6EECF244321}">
                <p14:modId xmlns:p14="http://schemas.microsoft.com/office/powerpoint/2010/main" val="2965938262"/>
              </p:ext>
            </p:extLst>
          </p:nvPr>
        </p:nvGraphicFramePr>
        <p:xfrm>
          <a:off x="305190" y="692696"/>
          <a:ext cx="4089251" cy="1817824"/>
        </p:xfrm>
        <a:graphic>
          <a:graphicData uri="http://schemas.openxmlformats.org/drawingml/2006/table">
            <a:tbl>
              <a:tblPr>
                <a:tableStyleId>{5C22544A-7EE6-4342-B048-85BDC9FD1C3A}</a:tableStyleId>
              </a:tblPr>
              <a:tblGrid>
                <a:gridCol w="4089251">
                  <a:extLst>
                    <a:ext uri="{9D8B030D-6E8A-4147-A177-3AD203B41FA5}">
                      <a16:colId xmlns:a16="http://schemas.microsoft.com/office/drawing/2014/main" val="1078950719"/>
                    </a:ext>
                  </a:extLst>
                </a:gridCol>
              </a:tblGrid>
              <a:tr h="1817824">
                <a:tc>
                  <a:txBody>
                    <a:bodyPr/>
                    <a:lstStyle/>
                    <a:p>
                      <a:r>
                        <a:rPr lang="es-EC" sz="1050" b="1" kern="1200" dirty="0">
                          <a:solidFill>
                            <a:schemeClr val="dk1"/>
                          </a:solidFill>
                          <a:effectLst/>
                          <a:latin typeface="Arial" panose="020B0604020202020204" pitchFamily="34" charset="0"/>
                          <a:ea typeface="+mn-ea"/>
                          <a:cs typeface="Arial" panose="020B0604020202020204" pitchFamily="34" charset="0"/>
                        </a:rPr>
                        <a:t>Pregunta 9 vs Pregunta 10</a:t>
                      </a:r>
                      <a:endParaRPr lang="es-EC" sz="1050" kern="1200" dirty="0">
                        <a:solidFill>
                          <a:schemeClr val="dk1"/>
                        </a:solidFill>
                        <a:effectLst/>
                        <a:latin typeface="Arial" panose="020B0604020202020204" pitchFamily="34" charset="0"/>
                        <a:ea typeface="+mn-ea"/>
                        <a:cs typeface="Arial" panose="020B0604020202020204" pitchFamily="34" charset="0"/>
                      </a:endParaRPr>
                    </a:p>
                    <a:p>
                      <a:r>
                        <a:rPr lang="es-EC" sz="1050" b="1" kern="1200" dirty="0">
                          <a:solidFill>
                            <a:schemeClr val="dk1"/>
                          </a:solidFill>
                          <a:effectLst/>
                          <a:latin typeface="Arial" panose="020B0604020202020204" pitchFamily="34" charset="0"/>
                          <a:ea typeface="+mn-ea"/>
                          <a:cs typeface="Arial" panose="020B0604020202020204" pitchFamily="34" charset="0"/>
                        </a:rPr>
                        <a:t>H0:</a:t>
                      </a:r>
                      <a:r>
                        <a:rPr lang="es-EC" sz="1050" kern="1200" dirty="0">
                          <a:solidFill>
                            <a:schemeClr val="dk1"/>
                          </a:solidFill>
                          <a:effectLst/>
                          <a:latin typeface="Arial" panose="020B0604020202020204" pitchFamily="34" charset="0"/>
                          <a:ea typeface="+mn-ea"/>
                          <a:cs typeface="Arial" panose="020B0604020202020204" pitchFamily="34" charset="0"/>
                        </a:rPr>
                        <a:t> No existe relación entre ¿Cuantas veces ha realizado una compra de tecnología a través de su smartphone al mes? Y Para Usted, ¿Cuál es el nivel de importancia de las siguientes características al momento de realizar una compra en internet por medio de su dispositivo móvil?</a:t>
                      </a:r>
                    </a:p>
                    <a:p>
                      <a:r>
                        <a:rPr lang="es-EC" sz="1050" b="1" kern="1200" dirty="0">
                          <a:solidFill>
                            <a:schemeClr val="dk1"/>
                          </a:solidFill>
                          <a:effectLst/>
                          <a:latin typeface="Arial" panose="020B0604020202020204" pitchFamily="34" charset="0"/>
                          <a:ea typeface="+mn-ea"/>
                          <a:cs typeface="Arial" panose="020B0604020202020204" pitchFamily="34" charset="0"/>
                        </a:rPr>
                        <a:t>H1:</a:t>
                      </a:r>
                      <a:r>
                        <a:rPr lang="es-EC" sz="1050" kern="1200" dirty="0">
                          <a:solidFill>
                            <a:schemeClr val="dk1"/>
                          </a:solidFill>
                          <a:effectLst/>
                          <a:latin typeface="Arial" panose="020B0604020202020204" pitchFamily="34" charset="0"/>
                          <a:ea typeface="+mn-ea"/>
                          <a:cs typeface="Arial" panose="020B0604020202020204" pitchFamily="34" charset="0"/>
                        </a:rPr>
                        <a:t> Si existe relación entre ¿Cuantas veces ha realizado una compra de tecnología a través de su smartphone al mes? Y Para Usted, ¿Cuál es el nivel de importancia de las siguientes características al momento de realizar una compra en internet por medio de su dispositivo móvil?</a:t>
                      </a:r>
                      <a:endParaRPr lang="es-EC" sz="1050" b="1"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555802422"/>
                  </a:ext>
                </a:extLst>
              </a:tr>
            </a:tbl>
          </a:graphicData>
        </a:graphic>
      </p:graphicFrame>
      <p:graphicFrame>
        <p:nvGraphicFramePr>
          <p:cNvPr id="18" name="Marcador de contenido 7">
            <a:extLst>
              <a:ext uri="{FF2B5EF4-FFF2-40B4-BE49-F238E27FC236}">
                <a16:creationId xmlns:a16="http://schemas.microsoft.com/office/drawing/2014/main" id="{52EED138-2250-4344-BBCB-043DA99D9AA9}"/>
              </a:ext>
            </a:extLst>
          </p:cNvPr>
          <p:cNvGraphicFramePr>
            <a:graphicFrameLocks/>
          </p:cNvGraphicFramePr>
          <p:nvPr>
            <p:extLst>
              <p:ext uri="{D42A27DB-BD31-4B8C-83A1-F6EECF244321}">
                <p14:modId xmlns:p14="http://schemas.microsoft.com/office/powerpoint/2010/main" val="1063304334"/>
              </p:ext>
            </p:extLst>
          </p:nvPr>
        </p:nvGraphicFramePr>
        <p:xfrm>
          <a:off x="4847232" y="740282"/>
          <a:ext cx="4153537" cy="1690727"/>
        </p:xfrm>
        <a:graphic>
          <a:graphicData uri="http://schemas.openxmlformats.org/drawingml/2006/table">
            <a:tbl>
              <a:tblPr>
                <a:tableStyleId>{5C22544A-7EE6-4342-B048-85BDC9FD1C3A}</a:tableStyleId>
              </a:tblPr>
              <a:tblGrid>
                <a:gridCol w="4153537">
                  <a:extLst>
                    <a:ext uri="{9D8B030D-6E8A-4147-A177-3AD203B41FA5}">
                      <a16:colId xmlns:a16="http://schemas.microsoft.com/office/drawing/2014/main" val="1078950719"/>
                    </a:ext>
                  </a:extLst>
                </a:gridCol>
              </a:tblGrid>
              <a:tr h="1690727">
                <a:tc>
                  <a:txBody>
                    <a:bodyPr/>
                    <a:lstStyle/>
                    <a:p>
                      <a:r>
                        <a:rPr lang="es-EC" sz="1100" b="1" kern="1200" dirty="0">
                          <a:solidFill>
                            <a:schemeClr val="dk1"/>
                          </a:solidFill>
                          <a:effectLst/>
                          <a:latin typeface="Arial" panose="020B0604020202020204" pitchFamily="34" charset="0"/>
                          <a:ea typeface="+mn-ea"/>
                          <a:cs typeface="Arial" panose="020B0604020202020204" pitchFamily="34" charset="0"/>
                        </a:rPr>
                        <a:t>Pregunta 9 vs Pregunta 12</a:t>
                      </a:r>
                      <a:endParaRPr lang="es-EC" sz="1100" kern="1200" dirty="0">
                        <a:solidFill>
                          <a:schemeClr val="dk1"/>
                        </a:solidFill>
                        <a:effectLst/>
                        <a:latin typeface="Arial" panose="020B0604020202020204" pitchFamily="34" charset="0"/>
                        <a:ea typeface="+mn-ea"/>
                        <a:cs typeface="Arial" panose="020B0604020202020204" pitchFamily="34" charset="0"/>
                      </a:endParaRPr>
                    </a:p>
                    <a:p>
                      <a:r>
                        <a:rPr lang="es-EC" sz="1100" b="1" kern="1200" dirty="0">
                          <a:solidFill>
                            <a:schemeClr val="dk1"/>
                          </a:solidFill>
                          <a:effectLst/>
                          <a:latin typeface="Arial" panose="020B0604020202020204" pitchFamily="34" charset="0"/>
                          <a:ea typeface="+mn-ea"/>
                          <a:cs typeface="Arial" panose="020B0604020202020204" pitchFamily="34" charset="0"/>
                        </a:rPr>
                        <a:t>H0:</a:t>
                      </a:r>
                      <a:r>
                        <a:rPr lang="es-EC" sz="1100" kern="1200" dirty="0">
                          <a:solidFill>
                            <a:schemeClr val="dk1"/>
                          </a:solidFill>
                          <a:effectLst/>
                          <a:latin typeface="Arial" panose="020B0604020202020204" pitchFamily="34" charset="0"/>
                          <a:ea typeface="+mn-ea"/>
                          <a:cs typeface="Arial" panose="020B0604020202020204" pitchFamily="34" charset="0"/>
                        </a:rPr>
                        <a:t> No existe relación entre ¿Cuantas veces ha realizado una compra de tecnología a través de su smartphone al mes? Y Señale el nivel de importancia de los siguientes factores, para NO efectivizar la compra por medio de su Smartphone.</a:t>
                      </a:r>
                    </a:p>
                    <a:p>
                      <a:r>
                        <a:rPr lang="es-EC" sz="1100" b="1" kern="1200" dirty="0">
                          <a:solidFill>
                            <a:schemeClr val="dk1"/>
                          </a:solidFill>
                          <a:effectLst/>
                          <a:latin typeface="Arial" panose="020B0604020202020204" pitchFamily="34" charset="0"/>
                          <a:ea typeface="+mn-ea"/>
                          <a:cs typeface="Arial" panose="020B0604020202020204" pitchFamily="34" charset="0"/>
                        </a:rPr>
                        <a:t>H1:</a:t>
                      </a:r>
                      <a:r>
                        <a:rPr lang="es-EC" sz="1100" kern="1200" dirty="0">
                          <a:solidFill>
                            <a:schemeClr val="dk1"/>
                          </a:solidFill>
                          <a:effectLst/>
                          <a:latin typeface="Arial" panose="020B0604020202020204" pitchFamily="34" charset="0"/>
                          <a:ea typeface="+mn-ea"/>
                          <a:cs typeface="Arial" panose="020B0604020202020204" pitchFamily="34" charset="0"/>
                        </a:rPr>
                        <a:t> Si existe relación entre ¿Cuantas veces ha realizado una compra de tecnología a través de su smartphone al mes? Y Señale el nivel de importancia de los siguientes factores, para NO efectivizar la compra por medio de su Smartphone.</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555802422"/>
                  </a:ext>
                </a:extLst>
              </a:tr>
            </a:tbl>
          </a:graphicData>
        </a:graphic>
      </p:graphicFrame>
      <p:pic>
        <p:nvPicPr>
          <p:cNvPr id="9" name="Imagen 8">
            <a:extLst>
              <a:ext uri="{FF2B5EF4-FFF2-40B4-BE49-F238E27FC236}">
                <a16:creationId xmlns:a16="http://schemas.microsoft.com/office/drawing/2014/main" id="{7A5D5845-2476-4498-9CBD-E601448E80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3505" y="2612922"/>
            <a:ext cx="4094480" cy="2133600"/>
          </a:xfrm>
          <a:prstGeom prst="rect">
            <a:avLst/>
          </a:prstGeom>
          <a:noFill/>
        </p:spPr>
      </p:pic>
      <p:pic>
        <p:nvPicPr>
          <p:cNvPr id="11" name="Imagen 10">
            <a:extLst>
              <a:ext uri="{FF2B5EF4-FFF2-40B4-BE49-F238E27FC236}">
                <a16:creationId xmlns:a16="http://schemas.microsoft.com/office/drawing/2014/main" id="{3820BFB5-8DEC-4043-A0C1-63C6A5482BF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847232" y="2650232"/>
            <a:ext cx="4094480" cy="2133600"/>
          </a:xfrm>
          <a:prstGeom prst="rect">
            <a:avLst/>
          </a:prstGeom>
          <a:noFill/>
        </p:spPr>
      </p:pic>
      <p:sp>
        <p:nvSpPr>
          <p:cNvPr id="13" name="Marcador de contenido 2">
            <a:extLst>
              <a:ext uri="{FF2B5EF4-FFF2-40B4-BE49-F238E27FC236}">
                <a16:creationId xmlns:a16="http://schemas.microsoft.com/office/drawing/2014/main" id="{A56E88EA-5D77-490A-8CF2-A39C0C6125DC}"/>
              </a:ext>
            </a:extLst>
          </p:cNvPr>
          <p:cNvSpPr txBox="1">
            <a:spLocks/>
          </p:cNvSpPr>
          <p:nvPr/>
        </p:nvSpPr>
        <p:spPr>
          <a:xfrm>
            <a:off x="317021" y="4941168"/>
            <a:ext cx="4150253" cy="875934"/>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200" dirty="0">
                <a:latin typeface="Arial" panose="020B0604020202020204" pitchFamily="34" charset="0"/>
                <a:cs typeface="Arial" panose="020B0604020202020204" pitchFamily="34" charset="0"/>
              </a:rPr>
              <a:t>Se observa que si existe relación y asociación entre las variables de estudio ya que el nivel de significancia es menor al 5% por lo cual se </a:t>
            </a:r>
            <a:r>
              <a:rPr lang="es-EC" sz="1200" b="1" dirty="0">
                <a:latin typeface="Arial" panose="020B0604020202020204" pitchFamily="34" charset="0"/>
                <a:cs typeface="Arial" panose="020B0604020202020204" pitchFamily="34" charset="0"/>
              </a:rPr>
              <a:t>acepta la hipótesis alterna.</a:t>
            </a:r>
            <a:endParaRPr lang="es-ES_tradnl" sz="1200" b="1" dirty="0">
              <a:latin typeface="Arial" panose="020B0604020202020204" pitchFamily="34" charset="0"/>
              <a:cs typeface="Arial" panose="020B0604020202020204" pitchFamily="34" charset="0"/>
            </a:endParaRPr>
          </a:p>
        </p:txBody>
      </p:sp>
      <p:sp>
        <p:nvSpPr>
          <p:cNvPr id="14" name="Marcador de contenido 2">
            <a:extLst>
              <a:ext uri="{FF2B5EF4-FFF2-40B4-BE49-F238E27FC236}">
                <a16:creationId xmlns:a16="http://schemas.microsoft.com/office/drawing/2014/main" id="{B070EA98-8E9B-4A8D-81C7-4421480AF28C}"/>
              </a:ext>
            </a:extLst>
          </p:cNvPr>
          <p:cNvSpPr txBox="1">
            <a:spLocks/>
          </p:cNvSpPr>
          <p:nvPr/>
        </p:nvSpPr>
        <p:spPr>
          <a:xfrm>
            <a:off x="4861365" y="4937474"/>
            <a:ext cx="4150253" cy="875934"/>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200" dirty="0">
                <a:latin typeface="Arial" panose="020B0604020202020204" pitchFamily="34" charset="0"/>
                <a:cs typeface="Arial" panose="020B0604020202020204" pitchFamily="34" charset="0"/>
              </a:rPr>
              <a:t>si existe relación y asociación entre las variables de estudio ya que el nivel de significancia es menor al 5% por lo cual se </a:t>
            </a:r>
            <a:r>
              <a:rPr lang="es-EC" sz="1200" b="1" dirty="0">
                <a:latin typeface="Arial" panose="020B0604020202020204" pitchFamily="34" charset="0"/>
                <a:cs typeface="Arial" panose="020B0604020202020204" pitchFamily="34" charset="0"/>
              </a:rPr>
              <a:t>acepta la hipótesis alterna.</a:t>
            </a:r>
          </a:p>
          <a:p>
            <a:pPr marL="0" indent="0" algn="ctr">
              <a:buNone/>
            </a:pPr>
            <a:r>
              <a:rPr lang="es-EC" sz="1200" b="1" dirty="0">
                <a:latin typeface="Arial" panose="020B0604020202020204" pitchFamily="34" charset="0"/>
                <a:cs typeface="Arial" panose="020B0604020202020204" pitchFamily="34" charset="0"/>
              </a:rPr>
              <a:t>.</a:t>
            </a:r>
            <a:endParaRPr lang="es-ES_tradnl" sz="1200" b="1" dirty="0">
              <a:latin typeface="Arial" panose="020B0604020202020204" pitchFamily="34" charset="0"/>
              <a:cs typeface="Arial" panose="020B0604020202020204" pitchFamily="34" charset="0"/>
            </a:endParaRPr>
          </a:p>
        </p:txBody>
      </p:sp>
      <p:sp>
        <p:nvSpPr>
          <p:cNvPr id="15" name="Elipse 14">
            <a:extLst>
              <a:ext uri="{FF2B5EF4-FFF2-40B4-BE49-F238E27FC236}">
                <a16:creationId xmlns:a16="http://schemas.microsoft.com/office/drawing/2014/main" id="{B4166B2E-0F5F-4374-A7B8-91A7AF5492D0}"/>
              </a:ext>
            </a:extLst>
          </p:cNvPr>
          <p:cNvSpPr/>
          <p:nvPr/>
        </p:nvSpPr>
        <p:spPr>
          <a:xfrm>
            <a:off x="3663850" y="3429000"/>
            <a:ext cx="812305" cy="4048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FF0000"/>
              </a:solidFill>
            </a:endParaRPr>
          </a:p>
        </p:txBody>
      </p:sp>
      <p:sp>
        <p:nvSpPr>
          <p:cNvPr id="17" name="Elipse 16">
            <a:extLst>
              <a:ext uri="{FF2B5EF4-FFF2-40B4-BE49-F238E27FC236}">
                <a16:creationId xmlns:a16="http://schemas.microsoft.com/office/drawing/2014/main" id="{64195FB0-536F-4BE2-A170-40CE6C1E27E5}"/>
              </a:ext>
            </a:extLst>
          </p:cNvPr>
          <p:cNvSpPr/>
          <p:nvPr/>
        </p:nvSpPr>
        <p:spPr>
          <a:xfrm>
            <a:off x="8188464" y="3447990"/>
            <a:ext cx="812305" cy="4048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FF0000"/>
              </a:solidFill>
            </a:endParaRPr>
          </a:p>
        </p:txBody>
      </p:sp>
    </p:spTree>
    <p:extLst>
      <p:ext uri="{BB962C8B-B14F-4D97-AF65-F5344CB8AC3E}">
        <p14:creationId xmlns:p14="http://schemas.microsoft.com/office/powerpoint/2010/main" val="249840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07152" y="-173293"/>
            <a:ext cx="8281334" cy="1082014"/>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2000" b="1" dirty="0">
                <a:solidFill>
                  <a:schemeClr val="tx1"/>
                </a:solidFill>
              </a:rPr>
              <a:t>H3</a:t>
            </a:r>
            <a:r>
              <a:rPr lang="es-ES_tradnl" sz="1800" b="1" dirty="0">
                <a:solidFill>
                  <a:schemeClr val="tx1"/>
                </a:solidFill>
              </a:rPr>
              <a:t> : </a:t>
            </a:r>
            <a:r>
              <a:rPr lang="es-EC" sz="2400" b="1" dirty="0">
                <a:solidFill>
                  <a:schemeClr val="tx1"/>
                </a:solidFill>
              </a:rPr>
              <a:t>Las apps son determinantes para la compra de productos tecnológicos.</a:t>
            </a:r>
            <a:endParaRPr lang="es-ES_tradnl" sz="1800" b="1" dirty="0">
              <a:solidFill>
                <a:schemeClr val="tx1"/>
              </a:solidFill>
            </a:endParaRPr>
          </a:p>
        </p:txBody>
      </p:sp>
      <p:graphicFrame>
        <p:nvGraphicFramePr>
          <p:cNvPr id="9" name="Marcador de contenido 7">
            <a:extLst>
              <a:ext uri="{FF2B5EF4-FFF2-40B4-BE49-F238E27FC236}">
                <a16:creationId xmlns:a16="http://schemas.microsoft.com/office/drawing/2014/main" id="{52F52738-D728-43EF-A215-091AB823A36C}"/>
              </a:ext>
            </a:extLst>
          </p:cNvPr>
          <p:cNvGraphicFramePr>
            <a:graphicFrameLocks noGrp="1"/>
          </p:cNvGraphicFramePr>
          <p:nvPr>
            <p:ph idx="1"/>
            <p:extLst>
              <p:ext uri="{D42A27DB-BD31-4B8C-83A1-F6EECF244321}">
                <p14:modId xmlns:p14="http://schemas.microsoft.com/office/powerpoint/2010/main" val="1613756780"/>
              </p:ext>
            </p:extLst>
          </p:nvPr>
        </p:nvGraphicFramePr>
        <p:xfrm>
          <a:off x="305190" y="836712"/>
          <a:ext cx="8381610" cy="1368152"/>
        </p:xfrm>
        <a:graphic>
          <a:graphicData uri="http://schemas.openxmlformats.org/drawingml/2006/table">
            <a:tbl>
              <a:tblPr>
                <a:tableStyleId>{5C22544A-7EE6-4342-B048-85BDC9FD1C3A}</a:tableStyleId>
              </a:tblPr>
              <a:tblGrid>
                <a:gridCol w="8381610">
                  <a:extLst>
                    <a:ext uri="{9D8B030D-6E8A-4147-A177-3AD203B41FA5}">
                      <a16:colId xmlns:a16="http://schemas.microsoft.com/office/drawing/2014/main" val="1078950719"/>
                    </a:ext>
                  </a:extLst>
                </a:gridCol>
              </a:tblGrid>
              <a:tr h="1368152">
                <a:tc>
                  <a:txBody>
                    <a:bodyPr/>
                    <a:lstStyle/>
                    <a:p>
                      <a:pPr marL="36195" marR="36195" algn="just">
                        <a:lnSpc>
                          <a:spcPct val="150000"/>
                        </a:lnSpc>
                        <a:spcAft>
                          <a:spcPts val="0"/>
                        </a:spcAft>
                      </a:pPr>
                      <a:r>
                        <a:rPr lang="es-EC" sz="1100" b="1" dirty="0">
                          <a:effectLst/>
                          <a:latin typeface="Arial" panose="020B0604020202020204" pitchFamily="34" charset="0"/>
                          <a:ea typeface="Calibri" panose="020F0502020204030204" pitchFamily="34" charset="0"/>
                          <a:cs typeface="Arial" panose="020B0604020202020204" pitchFamily="34" charset="0"/>
                        </a:rPr>
                        <a:t>Pregunta 7 vs Pregunta 16</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marL="36195" marR="36195" algn="just">
                        <a:lnSpc>
                          <a:spcPct val="150000"/>
                        </a:lnSpc>
                        <a:spcAft>
                          <a:spcPts val="0"/>
                        </a:spcAft>
                      </a:pPr>
                      <a:r>
                        <a:rPr lang="es-EC" sz="1100" b="1" dirty="0">
                          <a:effectLst/>
                          <a:latin typeface="Arial" panose="020B0604020202020204" pitchFamily="34" charset="0"/>
                          <a:ea typeface="Calibri" panose="020F0502020204030204" pitchFamily="34" charset="0"/>
                          <a:cs typeface="Arial" panose="020B0604020202020204" pitchFamily="34" charset="0"/>
                        </a:rPr>
                        <a:t>H0:</a:t>
                      </a:r>
                      <a:r>
                        <a:rPr lang="es-EC" sz="1100" dirty="0">
                          <a:effectLst/>
                          <a:latin typeface="Arial" panose="020B0604020202020204" pitchFamily="34" charset="0"/>
                          <a:ea typeface="Calibri" panose="020F0502020204030204" pitchFamily="34" charset="0"/>
                          <a:cs typeface="Arial" panose="020B0604020202020204" pitchFamily="34" charset="0"/>
                        </a:rPr>
                        <a:t> No existe relación entre ¿De qué tipo de productos tecnológicos ha adquirido usted a través de su Smartphone? y ¿Por cuál de los siguientes canales o apps recibe usted información sobre promociones o publicidad de productos tecnológicos?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marL="36195" marR="36195" algn="just">
                        <a:lnSpc>
                          <a:spcPct val="150000"/>
                        </a:lnSpc>
                        <a:spcAft>
                          <a:spcPts val="0"/>
                        </a:spcAft>
                      </a:pPr>
                      <a:r>
                        <a:rPr lang="es-EC" sz="1100" b="1" dirty="0">
                          <a:effectLst/>
                          <a:latin typeface="Arial" panose="020B0604020202020204" pitchFamily="34" charset="0"/>
                          <a:ea typeface="Calibri" panose="020F0502020204030204" pitchFamily="34" charset="0"/>
                          <a:cs typeface="Arial" panose="020B0604020202020204" pitchFamily="34" charset="0"/>
                        </a:rPr>
                        <a:t>H1:</a:t>
                      </a:r>
                      <a:r>
                        <a:rPr lang="es-EC" sz="1100" dirty="0">
                          <a:effectLst/>
                          <a:latin typeface="Arial" panose="020B0604020202020204" pitchFamily="34" charset="0"/>
                          <a:ea typeface="Calibri" panose="020F0502020204030204" pitchFamily="34" charset="0"/>
                          <a:cs typeface="Arial" panose="020B0604020202020204" pitchFamily="34" charset="0"/>
                        </a:rPr>
                        <a:t> Si existe relación entre ¿De qué tipo de productos tecnológicos ha adquirido usted a través de su Smartphone? y ¿Por cuál de los siguientes canales o apps recibe usted información sobre promociones o publicidad de productos tecnológicos?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55802422"/>
                  </a:ext>
                </a:extLst>
              </a:tr>
            </a:tbl>
          </a:graphicData>
        </a:graphic>
      </p:graphicFrame>
      <p:pic>
        <p:nvPicPr>
          <p:cNvPr id="10" name="Imagen 9">
            <a:extLst>
              <a:ext uri="{FF2B5EF4-FFF2-40B4-BE49-F238E27FC236}">
                <a16:creationId xmlns:a16="http://schemas.microsoft.com/office/drawing/2014/main" id="{F26EC303-7792-4877-AC00-3AEEC6B55B2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01317" y="2473817"/>
            <a:ext cx="4182110" cy="2179320"/>
          </a:xfrm>
          <a:prstGeom prst="rect">
            <a:avLst/>
          </a:prstGeom>
          <a:noFill/>
        </p:spPr>
      </p:pic>
      <p:sp>
        <p:nvSpPr>
          <p:cNvPr id="11" name="Marcador de contenido 2">
            <a:extLst>
              <a:ext uri="{FF2B5EF4-FFF2-40B4-BE49-F238E27FC236}">
                <a16:creationId xmlns:a16="http://schemas.microsoft.com/office/drawing/2014/main" id="{75A77E31-EBA8-43E8-A30D-9CD07DF06636}"/>
              </a:ext>
            </a:extLst>
          </p:cNvPr>
          <p:cNvSpPr txBox="1">
            <a:spLocks/>
          </p:cNvSpPr>
          <p:nvPr/>
        </p:nvSpPr>
        <p:spPr>
          <a:xfrm>
            <a:off x="1691680" y="4922090"/>
            <a:ext cx="6336704" cy="842784"/>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600" dirty="0">
                <a:latin typeface="Arial" panose="020B0604020202020204" pitchFamily="34" charset="0"/>
                <a:cs typeface="Arial" panose="020B0604020202020204" pitchFamily="34" charset="0"/>
              </a:rPr>
              <a:t>Se identifica que no existe relación y asociación entre las variables de estudio ya que el nivel de significancia es mayor al 5% por lo cual </a:t>
            </a:r>
            <a:r>
              <a:rPr lang="es-EC" sz="1600" b="1" dirty="0">
                <a:latin typeface="Arial" panose="020B0604020202020204" pitchFamily="34" charset="0"/>
                <a:cs typeface="Arial" panose="020B0604020202020204" pitchFamily="34" charset="0"/>
              </a:rPr>
              <a:t>se acepta la hipótesis nula.</a:t>
            </a:r>
            <a:endParaRPr lang="es-ES_tradnl" sz="1600" b="1" dirty="0">
              <a:latin typeface="Arial" panose="020B0604020202020204" pitchFamily="34" charset="0"/>
              <a:cs typeface="Arial" panose="020B0604020202020204" pitchFamily="34" charset="0"/>
            </a:endParaRPr>
          </a:p>
        </p:txBody>
      </p:sp>
      <p:sp>
        <p:nvSpPr>
          <p:cNvPr id="12" name="Elipse 11">
            <a:extLst>
              <a:ext uri="{FF2B5EF4-FFF2-40B4-BE49-F238E27FC236}">
                <a16:creationId xmlns:a16="http://schemas.microsoft.com/office/drawing/2014/main" id="{13166378-C5C8-4D2B-9C37-E137AEC84C4E}"/>
              </a:ext>
            </a:extLst>
          </p:cNvPr>
          <p:cNvSpPr/>
          <p:nvPr/>
        </p:nvSpPr>
        <p:spPr>
          <a:xfrm>
            <a:off x="6012160" y="3293099"/>
            <a:ext cx="671267" cy="3328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FF0000"/>
              </a:solidFill>
            </a:endParaRPr>
          </a:p>
        </p:txBody>
      </p:sp>
    </p:spTree>
    <p:extLst>
      <p:ext uri="{BB962C8B-B14F-4D97-AF65-F5344CB8AC3E}">
        <p14:creationId xmlns:p14="http://schemas.microsoft.com/office/powerpoint/2010/main" val="22779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57200" y="15751"/>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a:solidFill>
                  <a:srgbClr val="00B050"/>
                </a:solidFill>
                <a:latin typeface="Arial" charset="0"/>
                <a:ea typeface="Arial" charset="0"/>
                <a:cs typeface="Arial" charset="0"/>
              </a:rPr>
              <a:t>Propuestas de nuevas proyectos de investigación</a:t>
            </a:r>
          </a:p>
        </p:txBody>
      </p:sp>
      <p:graphicFrame>
        <p:nvGraphicFramePr>
          <p:cNvPr id="5" name="Marcador de contenido 4">
            <a:extLst>
              <a:ext uri="{FF2B5EF4-FFF2-40B4-BE49-F238E27FC236}">
                <a16:creationId xmlns:a16="http://schemas.microsoft.com/office/drawing/2014/main" id="{757A9CCE-1ADB-450A-AD01-22337D09D4CF}"/>
              </a:ext>
            </a:extLst>
          </p:cNvPr>
          <p:cNvGraphicFramePr>
            <a:graphicFrameLocks noGrp="1"/>
          </p:cNvGraphicFramePr>
          <p:nvPr>
            <p:ph idx="1"/>
            <p:extLst>
              <p:ext uri="{D42A27DB-BD31-4B8C-83A1-F6EECF244321}">
                <p14:modId xmlns:p14="http://schemas.microsoft.com/office/powerpoint/2010/main" val="1978607248"/>
              </p:ext>
            </p:extLst>
          </p:nvPr>
        </p:nvGraphicFramePr>
        <p:xfrm>
          <a:off x="179512" y="1268760"/>
          <a:ext cx="8712967"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o 6">
            <a:extLst>
              <a:ext uri="{FF2B5EF4-FFF2-40B4-BE49-F238E27FC236}">
                <a16:creationId xmlns:a16="http://schemas.microsoft.com/office/drawing/2014/main" id="{167B0F73-5608-4B12-8066-3BB5A8520795}"/>
              </a:ext>
            </a:extLst>
          </p:cNvPr>
          <p:cNvGrpSpPr/>
          <p:nvPr/>
        </p:nvGrpSpPr>
        <p:grpSpPr>
          <a:xfrm>
            <a:off x="7020272" y="2276872"/>
            <a:ext cx="1728192" cy="2304256"/>
            <a:chOff x="4542602" y="773058"/>
            <a:chExt cx="1500231" cy="2691814"/>
          </a:xfrm>
        </p:grpSpPr>
        <p:sp>
          <p:nvSpPr>
            <p:cNvPr id="8" name="Rectángulo 7">
              <a:extLst>
                <a:ext uri="{FF2B5EF4-FFF2-40B4-BE49-F238E27FC236}">
                  <a16:creationId xmlns:a16="http://schemas.microsoft.com/office/drawing/2014/main" id="{CDE2E9D8-9EA2-46A4-9197-9D025142A277}"/>
                </a:ext>
              </a:extLst>
            </p:cNvPr>
            <p:cNvSpPr/>
            <p:nvPr/>
          </p:nvSpPr>
          <p:spPr>
            <a:xfrm>
              <a:off x="4550485" y="1061090"/>
              <a:ext cx="1492348" cy="2403782"/>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CuadroTexto 8">
              <a:extLst>
                <a:ext uri="{FF2B5EF4-FFF2-40B4-BE49-F238E27FC236}">
                  <a16:creationId xmlns:a16="http://schemas.microsoft.com/office/drawing/2014/main" id="{FFE1A64E-1815-4E5D-ACD8-6AB13ADB6C48}"/>
                </a:ext>
              </a:extLst>
            </p:cNvPr>
            <p:cNvSpPr txBox="1"/>
            <p:nvPr/>
          </p:nvSpPr>
          <p:spPr>
            <a:xfrm>
              <a:off x="4542602" y="773058"/>
              <a:ext cx="1492348" cy="24037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54864" rIns="0" bIns="0" numCol="1" spcCol="1270" anchor="t" anchorCtr="0">
              <a:noAutofit/>
            </a:bodyPr>
            <a:lstStyle/>
            <a:p>
              <a:pPr defTabSz="711200">
                <a:lnSpc>
                  <a:spcPct val="90000"/>
                </a:lnSpc>
                <a:spcBef>
                  <a:spcPct val="0"/>
                </a:spcBef>
                <a:spcAft>
                  <a:spcPct val="35000"/>
                </a:spcAft>
              </a:pPr>
              <a:r>
                <a:rPr lang="es-EC" sz="1600" dirty="0"/>
                <a:t>Estudio de la percepción del mobile marketing en el comportamiento de compra de servicios de entretenimiento en Millennials del Distrito Metropolitano de Quito.</a:t>
              </a:r>
            </a:p>
            <a:p>
              <a:pPr marL="0" lvl="0" indent="0" algn="l" defTabSz="711200">
                <a:lnSpc>
                  <a:spcPct val="90000"/>
                </a:lnSpc>
                <a:spcBef>
                  <a:spcPct val="0"/>
                </a:spcBef>
                <a:spcAft>
                  <a:spcPct val="35000"/>
                </a:spcAft>
                <a:buFont typeface="Symbol" panose="05050102010706020507" pitchFamily="18" charset="2"/>
                <a:buNone/>
              </a:pPr>
              <a:endParaRPr lang="es-EC" sz="1400" kern="1200" dirty="0"/>
            </a:p>
          </p:txBody>
        </p:sp>
      </p:grpSp>
    </p:spTree>
    <p:extLst>
      <p:ext uri="{BB962C8B-B14F-4D97-AF65-F5344CB8AC3E}">
        <p14:creationId xmlns:p14="http://schemas.microsoft.com/office/powerpoint/2010/main" val="265837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95536" y="83671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5400" dirty="0">
                <a:solidFill>
                  <a:srgbClr val="00B050"/>
                </a:solidFill>
                <a:latin typeface="Arial" charset="0"/>
                <a:ea typeface="Arial" charset="0"/>
                <a:cs typeface="Arial" charset="0"/>
              </a:rPr>
              <a:t>Propuestas de nuevos </a:t>
            </a:r>
          </a:p>
          <a:p>
            <a:r>
              <a:rPr lang="es-ES_tradnl" sz="5400" dirty="0">
                <a:solidFill>
                  <a:srgbClr val="00B050"/>
                </a:solidFill>
                <a:latin typeface="Arial" charset="0"/>
                <a:ea typeface="Arial" charset="0"/>
                <a:cs typeface="Arial" charset="0"/>
              </a:rPr>
              <a:t>Proyectos estratégicos </a:t>
            </a:r>
          </a:p>
          <a:p>
            <a:r>
              <a:rPr lang="es-ES_tradnl" sz="5400" dirty="0">
                <a:solidFill>
                  <a:srgbClr val="00B050"/>
                </a:solidFill>
                <a:latin typeface="Arial" charset="0"/>
                <a:ea typeface="Arial" charset="0"/>
                <a:cs typeface="Arial" charset="0"/>
              </a:rPr>
              <a:t>de investigación</a:t>
            </a:r>
          </a:p>
        </p:txBody>
      </p:sp>
      <p:pic>
        <p:nvPicPr>
          <p:cNvPr id="25602" name="Picture 2" descr="Resultado de imagen para proyecto de investigacion">
            <a:extLst>
              <a:ext uri="{FF2B5EF4-FFF2-40B4-BE49-F238E27FC236}">
                <a16:creationId xmlns:a16="http://schemas.microsoft.com/office/drawing/2014/main" id="{B0F84FCF-018B-41FE-940E-88CC2D04A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924944"/>
            <a:ext cx="5328592" cy="333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57200" y="1575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a:solidFill>
                  <a:srgbClr val="00B050"/>
                </a:solidFill>
                <a:latin typeface="Arial" charset="0"/>
                <a:ea typeface="Arial" charset="0"/>
                <a:cs typeface="Arial" charset="0"/>
              </a:rPr>
              <a:t>Proyecto Estratégico 1</a:t>
            </a:r>
          </a:p>
        </p:txBody>
      </p:sp>
      <p:graphicFrame>
        <p:nvGraphicFramePr>
          <p:cNvPr id="6" name="Tabla 5">
            <a:extLst>
              <a:ext uri="{FF2B5EF4-FFF2-40B4-BE49-F238E27FC236}">
                <a16:creationId xmlns:a16="http://schemas.microsoft.com/office/drawing/2014/main" id="{5D6EDC37-43D6-4A95-9DC5-15A4524FAAEA}"/>
              </a:ext>
            </a:extLst>
          </p:cNvPr>
          <p:cNvGraphicFramePr>
            <a:graphicFrameLocks noGrp="1"/>
          </p:cNvGraphicFramePr>
          <p:nvPr>
            <p:extLst>
              <p:ext uri="{D42A27DB-BD31-4B8C-83A1-F6EECF244321}">
                <p14:modId xmlns:p14="http://schemas.microsoft.com/office/powerpoint/2010/main" val="2366950777"/>
              </p:ext>
            </p:extLst>
          </p:nvPr>
        </p:nvGraphicFramePr>
        <p:xfrm>
          <a:off x="457200" y="1052736"/>
          <a:ext cx="8496942" cy="4934169"/>
        </p:xfrm>
        <a:graphic>
          <a:graphicData uri="http://schemas.openxmlformats.org/drawingml/2006/table">
            <a:tbl>
              <a:tblPr firstRow="1" firstCol="1" bandRow="1">
                <a:tableStyleId>{5C22544A-7EE6-4342-B048-85BDC9FD1C3A}</a:tableStyleId>
              </a:tblPr>
              <a:tblGrid>
                <a:gridCol w="936104">
                  <a:extLst>
                    <a:ext uri="{9D8B030D-6E8A-4147-A177-3AD203B41FA5}">
                      <a16:colId xmlns:a16="http://schemas.microsoft.com/office/drawing/2014/main" val="1625721869"/>
                    </a:ext>
                  </a:extLst>
                </a:gridCol>
                <a:gridCol w="1950613">
                  <a:extLst>
                    <a:ext uri="{9D8B030D-6E8A-4147-A177-3AD203B41FA5}">
                      <a16:colId xmlns:a16="http://schemas.microsoft.com/office/drawing/2014/main" val="1082718100"/>
                    </a:ext>
                  </a:extLst>
                </a:gridCol>
                <a:gridCol w="1084067">
                  <a:extLst>
                    <a:ext uri="{9D8B030D-6E8A-4147-A177-3AD203B41FA5}">
                      <a16:colId xmlns:a16="http://schemas.microsoft.com/office/drawing/2014/main" val="3576652101"/>
                    </a:ext>
                  </a:extLst>
                </a:gridCol>
                <a:gridCol w="2160240">
                  <a:extLst>
                    <a:ext uri="{9D8B030D-6E8A-4147-A177-3AD203B41FA5}">
                      <a16:colId xmlns:a16="http://schemas.microsoft.com/office/drawing/2014/main" val="2879614642"/>
                    </a:ext>
                  </a:extLst>
                </a:gridCol>
                <a:gridCol w="864096">
                  <a:extLst>
                    <a:ext uri="{9D8B030D-6E8A-4147-A177-3AD203B41FA5}">
                      <a16:colId xmlns:a16="http://schemas.microsoft.com/office/drawing/2014/main" val="2900331951"/>
                    </a:ext>
                  </a:extLst>
                </a:gridCol>
                <a:gridCol w="720080">
                  <a:extLst>
                    <a:ext uri="{9D8B030D-6E8A-4147-A177-3AD203B41FA5}">
                      <a16:colId xmlns:a16="http://schemas.microsoft.com/office/drawing/2014/main" val="3713526471"/>
                    </a:ext>
                  </a:extLst>
                </a:gridCol>
                <a:gridCol w="781742">
                  <a:extLst>
                    <a:ext uri="{9D8B030D-6E8A-4147-A177-3AD203B41FA5}">
                      <a16:colId xmlns:a16="http://schemas.microsoft.com/office/drawing/2014/main" val="3393446241"/>
                    </a:ext>
                  </a:extLst>
                </a:gridCol>
              </a:tblGrid>
              <a:tr h="1136212">
                <a:tc>
                  <a:txBody>
                    <a:bodyPr/>
                    <a:lstStyle/>
                    <a:p>
                      <a:pPr marL="36195" marR="36195" algn="ctr">
                        <a:lnSpc>
                          <a:spcPct val="150000"/>
                        </a:lnSpc>
                        <a:spcAft>
                          <a:spcPts val="0"/>
                        </a:spcAft>
                      </a:pPr>
                      <a:r>
                        <a:rPr lang="es-EC" sz="900" dirty="0">
                          <a:effectLst/>
                        </a:rPr>
                        <a:t>Objetivo Estratégico</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Estrategias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KPIs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Iniciativa Estratégica/Proyectos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Tiempo</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Responsable</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Presupuesto</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50127836"/>
                  </a:ext>
                </a:extLst>
              </a:tr>
              <a:tr h="300485">
                <a:tc rowSpan="9">
                  <a:txBody>
                    <a:bodyPr/>
                    <a:lstStyle/>
                    <a:p>
                      <a:pPr marL="36195" marR="36195" algn="ctr">
                        <a:lnSpc>
                          <a:spcPct val="150000"/>
                        </a:lnSpc>
                        <a:spcAft>
                          <a:spcPts val="0"/>
                        </a:spcAft>
                      </a:pPr>
                      <a:r>
                        <a:rPr lang="es-EC" sz="900" dirty="0">
                          <a:effectLst/>
                        </a:rPr>
                        <a:t>Creación de un portal web unificado para los ofertantes de productos de tecnología del DMQ.</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900" dirty="0">
                          <a:effectLst/>
                        </a:rPr>
                        <a:t>Identificar a los distintos ofertantes de productos tecnológicos existentes en el DMQ.</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900" dirty="0">
                          <a:effectLst/>
                        </a:rPr>
                        <a:t>Número de nuevos ofertantes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Recopilación de los ofertantes de tecnología del DMQ</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900" dirty="0">
                          <a:effectLst/>
                        </a:rPr>
                        <a:t>9 meses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900" dirty="0">
                          <a:effectLst/>
                        </a:rPr>
                        <a:t>Jefe de comunicación y Marketing</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900" dirty="0">
                          <a:effectLst/>
                        </a:rPr>
                        <a:t>$1.500,00</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14222696"/>
                  </a:ext>
                </a:extLst>
              </a:tr>
              <a:tr h="62679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6195" marR="36195" algn="ctr">
                        <a:lnSpc>
                          <a:spcPct val="150000"/>
                        </a:lnSpc>
                        <a:spcAft>
                          <a:spcPts val="0"/>
                        </a:spcAft>
                      </a:pPr>
                      <a:r>
                        <a:rPr lang="es-EC" sz="900" dirty="0">
                          <a:effectLst/>
                        </a:rPr>
                        <a:t>Inscripción de empresas PYMES ofertantes de productos tecnológicos del Distrito Metropolitano de Quito</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978621348"/>
                  </a:ext>
                </a:extLst>
              </a:tr>
              <a:tr h="196019">
                <a:tc vMerge="1">
                  <a:txBody>
                    <a:bodyPr/>
                    <a:lstStyle/>
                    <a:p>
                      <a:endParaRPr lang="es-EC"/>
                    </a:p>
                  </a:txBody>
                  <a:tcPr/>
                </a:tc>
                <a:tc rowSpan="2">
                  <a:txBody>
                    <a:bodyPr/>
                    <a:lstStyle/>
                    <a:p>
                      <a:pPr marL="36195" marR="36195" algn="ctr">
                        <a:lnSpc>
                          <a:spcPct val="150000"/>
                        </a:lnSpc>
                        <a:spcAft>
                          <a:spcPts val="0"/>
                        </a:spcAft>
                      </a:pPr>
                      <a:r>
                        <a:rPr lang="es-EC" sz="900" dirty="0">
                          <a:effectLst/>
                        </a:rPr>
                        <a:t>Diseñar el portal web empresarial</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900" dirty="0">
                          <a:effectLst/>
                        </a:rPr>
                        <a:t>% de Avance del proyecto final</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Estructuración de la página web</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900" dirty="0">
                          <a:effectLst/>
                        </a:rPr>
                        <a:t>3 meses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900" dirty="0">
                          <a:effectLst/>
                        </a:rPr>
                        <a:t>Jefe de Área de TI</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900" dirty="0">
                          <a:effectLst/>
                        </a:rPr>
                        <a:t>$3.500,00</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3781115"/>
                  </a:ext>
                </a:extLst>
              </a:tr>
              <a:tr h="73126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6195" marR="36195" algn="ctr">
                        <a:lnSpc>
                          <a:spcPct val="150000"/>
                        </a:lnSpc>
                        <a:spcAft>
                          <a:spcPts val="0"/>
                        </a:spcAft>
                      </a:pPr>
                      <a:r>
                        <a:rPr lang="es-EC" sz="900" dirty="0">
                          <a:effectLst/>
                        </a:rPr>
                        <a:t>Desarrollo del hosting, dominio y catálogo de productos en el portal web</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684656928"/>
                  </a:ext>
                </a:extLst>
              </a:tr>
              <a:tr h="196019">
                <a:tc vMerge="1">
                  <a:txBody>
                    <a:bodyPr/>
                    <a:lstStyle/>
                    <a:p>
                      <a:endParaRPr lang="es-EC"/>
                    </a:p>
                  </a:txBody>
                  <a:tcPr/>
                </a:tc>
                <a:tc rowSpan="2">
                  <a:txBody>
                    <a:bodyPr/>
                    <a:lstStyle/>
                    <a:p>
                      <a:pPr marL="36195" marR="36195" algn="ctr">
                        <a:lnSpc>
                          <a:spcPct val="150000"/>
                        </a:lnSpc>
                        <a:spcAft>
                          <a:spcPts val="0"/>
                        </a:spcAft>
                      </a:pPr>
                      <a:r>
                        <a:rPr lang="es-EC" sz="900" dirty="0">
                          <a:effectLst/>
                        </a:rPr>
                        <a:t>Generar un programa de comunicación de la página web</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900" dirty="0">
                          <a:effectLst/>
                        </a:rPr>
                        <a:t>Tiempo de desarrollo del programa</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Desarrollo del posicionamiento SEO</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900" dirty="0">
                          <a:effectLst/>
                        </a:rPr>
                        <a:t>4 meses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900" dirty="0">
                          <a:effectLst/>
                        </a:rPr>
                        <a:t>UTIC´s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900" dirty="0">
                          <a:effectLst/>
                        </a:rPr>
                        <a:t>$2.000,00</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77504168"/>
                  </a:ext>
                </a:extLst>
              </a:tr>
              <a:tr h="73126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6195" marR="36195" algn="ctr">
                        <a:lnSpc>
                          <a:spcPct val="150000"/>
                        </a:lnSpc>
                        <a:spcAft>
                          <a:spcPts val="0"/>
                        </a:spcAft>
                      </a:pPr>
                      <a:r>
                        <a:rPr lang="es-EC" sz="900" dirty="0">
                          <a:effectLst/>
                        </a:rPr>
                        <a:t>Realizar un plan de comunicación a través de Redes Sociales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280282395"/>
                  </a:ext>
                </a:extLst>
              </a:tr>
              <a:tr h="196019">
                <a:tc vMerge="1">
                  <a:txBody>
                    <a:bodyPr/>
                    <a:lstStyle/>
                    <a:p>
                      <a:endParaRPr lang="es-EC"/>
                    </a:p>
                  </a:txBody>
                  <a:tcPr/>
                </a:tc>
                <a:tc rowSpan="3">
                  <a:txBody>
                    <a:bodyPr/>
                    <a:lstStyle/>
                    <a:p>
                      <a:pPr marL="36195" marR="36195" algn="ctr">
                        <a:lnSpc>
                          <a:spcPct val="150000"/>
                        </a:lnSpc>
                        <a:spcAft>
                          <a:spcPts val="0"/>
                        </a:spcAft>
                      </a:pPr>
                      <a:r>
                        <a:rPr lang="es-EC" sz="900" dirty="0">
                          <a:effectLst/>
                        </a:rPr>
                        <a:t>Crear programa de ofertas de proveedores al consumidor final según el tipo de cliente</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3">
                  <a:txBody>
                    <a:bodyPr/>
                    <a:lstStyle/>
                    <a:p>
                      <a:pPr marL="36195" marR="36195" algn="ctr">
                        <a:lnSpc>
                          <a:spcPct val="150000"/>
                        </a:lnSpc>
                        <a:spcAft>
                          <a:spcPts val="0"/>
                        </a:spcAft>
                      </a:pPr>
                      <a:r>
                        <a:rPr lang="es-EC" sz="900" dirty="0">
                          <a:effectLst/>
                        </a:rPr>
                        <a:t># de ofertas por proveedor</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Solicitar ofertas por tipo de cliente</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3">
                  <a:txBody>
                    <a:bodyPr/>
                    <a:lstStyle/>
                    <a:p>
                      <a:pPr marL="36195" marR="36195" algn="ctr">
                        <a:lnSpc>
                          <a:spcPct val="150000"/>
                        </a:lnSpc>
                        <a:spcAft>
                          <a:spcPts val="0"/>
                        </a:spcAft>
                      </a:pPr>
                      <a:r>
                        <a:rPr lang="es-EC" sz="900" dirty="0">
                          <a:effectLst/>
                        </a:rPr>
                        <a:t>4 meses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3">
                  <a:txBody>
                    <a:bodyPr/>
                    <a:lstStyle/>
                    <a:p>
                      <a:pPr marL="36195" marR="36195" algn="ctr">
                        <a:lnSpc>
                          <a:spcPct val="150000"/>
                        </a:lnSpc>
                        <a:spcAft>
                          <a:spcPts val="0"/>
                        </a:spcAft>
                      </a:pPr>
                      <a:r>
                        <a:rPr lang="es-EC" sz="900" dirty="0">
                          <a:effectLst/>
                        </a:rPr>
                        <a:t>Área comercial</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3">
                  <a:txBody>
                    <a:bodyPr/>
                    <a:lstStyle/>
                    <a:p>
                      <a:pPr marL="36195" marR="36195" algn="ctr">
                        <a:lnSpc>
                          <a:spcPct val="150000"/>
                        </a:lnSpc>
                        <a:spcAft>
                          <a:spcPts val="0"/>
                        </a:spcAft>
                      </a:pPr>
                      <a:r>
                        <a:rPr lang="es-EC" sz="900" dirty="0">
                          <a:effectLst/>
                        </a:rPr>
                        <a:t>$3.500,00</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24621887"/>
                  </a:ext>
                </a:extLst>
              </a:tr>
              <a:tr h="19601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6195" marR="36195" algn="ctr">
                        <a:lnSpc>
                          <a:spcPct val="150000"/>
                        </a:lnSpc>
                        <a:spcAft>
                          <a:spcPts val="0"/>
                        </a:spcAft>
                      </a:pPr>
                      <a:r>
                        <a:rPr lang="es-EC" sz="900" dirty="0">
                          <a:effectLst/>
                        </a:rPr>
                        <a:t>Crear ofertas dedicadas al portal web</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035447637"/>
                  </a:ext>
                </a:extLst>
              </a:tr>
              <a:tr h="53524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6195" marR="36195" algn="ctr">
                        <a:lnSpc>
                          <a:spcPct val="150000"/>
                        </a:lnSpc>
                        <a:spcAft>
                          <a:spcPts val="0"/>
                        </a:spcAft>
                      </a:pPr>
                      <a:r>
                        <a:rPr lang="es-EC" sz="900" dirty="0">
                          <a:effectLst/>
                        </a:rPr>
                        <a:t>Evaluar la compra por oferta</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682116048"/>
                  </a:ext>
                </a:extLst>
              </a:tr>
            </a:tbl>
          </a:graphicData>
        </a:graphic>
      </p:graphicFrame>
    </p:spTree>
    <p:extLst>
      <p:ext uri="{BB962C8B-B14F-4D97-AF65-F5344CB8AC3E}">
        <p14:creationId xmlns:p14="http://schemas.microsoft.com/office/powerpoint/2010/main" val="133111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3EDE1F9C-431E-428A-9D9E-EA6EFFAB5C35}"/>
              </a:ext>
            </a:extLst>
          </p:cNvPr>
          <p:cNvGraphicFramePr>
            <a:graphicFrameLocks noGrp="1"/>
          </p:cNvGraphicFramePr>
          <p:nvPr>
            <p:extLst>
              <p:ext uri="{D42A27DB-BD31-4B8C-83A1-F6EECF244321}">
                <p14:modId xmlns:p14="http://schemas.microsoft.com/office/powerpoint/2010/main" val="2798875431"/>
              </p:ext>
            </p:extLst>
          </p:nvPr>
        </p:nvGraphicFramePr>
        <p:xfrm>
          <a:off x="354359" y="625003"/>
          <a:ext cx="8435281" cy="5607993"/>
        </p:xfrm>
        <a:graphic>
          <a:graphicData uri="http://schemas.openxmlformats.org/drawingml/2006/table">
            <a:tbl>
              <a:tblPr firstRow="1" firstCol="1" bandRow="1">
                <a:tableStyleId>{93296810-A885-4BE3-A3E7-6D5BEEA58F35}</a:tableStyleId>
              </a:tblPr>
              <a:tblGrid>
                <a:gridCol w="1651628">
                  <a:extLst>
                    <a:ext uri="{9D8B030D-6E8A-4147-A177-3AD203B41FA5}">
                      <a16:colId xmlns:a16="http://schemas.microsoft.com/office/drawing/2014/main" val="1271342957"/>
                    </a:ext>
                  </a:extLst>
                </a:gridCol>
                <a:gridCol w="1282162">
                  <a:extLst>
                    <a:ext uri="{9D8B030D-6E8A-4147-A177-3AD203B41FA5}">
                      <a16:colId xmlns:a16="http://schemas.microsoft.com/office/drawing/2014/main" val="861189722"/>
                    </a:ext>
                  </a:extLst>
                </a:gridCol>
                <a:gridCol w="1514977">
                  <a:extLst>
                    <a:ext uri="{9D8B030D-6E8A-4147-A177-3AD203B41FA5}">
                      <a16:colId xmlns:a16="http://schemas.microsoft.com/office/drawing/2014/main" val="266985448"/>
                    </a:ext>
                  </a:extLst>
                </a:gridCol>
                <a:gridCol w="1514977">
                  <a:extLst>
                    <a:ext uri="{9D8B030D-6E8A-4147-A177-3AD203B41FA5}">
                      <a16:colId xmlns:a16="http://schemas.microsoft.com/office/drawing/2014/main" val="329615846"/>
                    </a:ext>
                  </a:extLst>
                </a:gridCol>
                <a:gridCol w="877016">
                  <a:extLst>
                    <a:ext uri="{9D8B030D-6E8A-4147-A177-3AD203B41FA5}">
                      <a16:colId xmlns:a16="http://schemas.microsoft.com/office/drawing/2014/main" val="2314267968"/>
                    </a:ext>
                  </a:extLst>
                </a:gridCol>
                <a:gridCol w="833265">
                  <a:extLst>
                    <a:ext uri="{9D8B030D-6E8A-4147-A177-3AD203B41FA5}">
                      <a16:colId xmlns:a16="http://schemas.microsoft.com/office/drawing/2014/main" val="3403293713"/>
                    </a:ext>
                  </a:extLst>
                </a:gridCol>
                <a:gridCol w="761256">
                  <a:extLst>
                    <a:ext uri="{9D8B030D-6E8A-4147-A177-3AD203B41FA5}">
                      <a16:colId xmlns:a16="http://schemas.microsoft.com/office/drawing/2014/main" val="695932756"/>
                    </a:ext>
                  </a:extLst>
                </a:gridCol>
              </a:tblGrid>
              <a:tr h="321897">
                <a:tc>
                  <a:txBody>
                    <a:bodyPr/>
                    <a:lstStyle/>
                    <a:p>
                      <a:pPr marL="36195" marR="36195" algn="ctr">
                        <a:lnSpc>
                          <a:spcPct val="150000"/>
                        </a:lnSpc>
                        <a:spcAft>
                          <a:spcPts val="0"/>
                        </a:spcAft>
                      </a:pPr>
                      <a:r>
                        <a:rPr lang="es-EC" sz="900" dirty="0">
                          <a:effectLst/>
                        </a:rPr>
                        <a:t>Objetivo Estratégico</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Estrategias</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KPIs</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Iniciativa Estratégica/Proyectos</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Tiempo</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Responsable</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Presupuesto</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7504466"/>
                  </a:ext>
                </a:extLst>
              </a:tr>
              <a:tr h="321897">
                <a:tc rowSpan="9">
                  <a:txBody>
                    <a:bodyPr/>
                    <a:lstStyle/>
                    <a:p>
                      <a:pPr marL="36195" marR="36195" algn="ctr">
                        <a:lnSpc>
                          <a:spcPct val="150000"/>
                        </a:lnSpc>
                        <a:spcAft>
                          <a:spcPts val="0"/>
                        </a:spcAft>
                      </a:pPr>
                      <a:r>
                        <a:rPr lang="es-EC" sz="900" dirty="0">
                          <a:effectLst/>
                        </a:rPr>
                        <a:t>Elaboración del proyecto de geolocalización de las empresas tecnológicas.</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3">
                  <a:txBody>
                    <a:bodyPr/>
                    <a:lstStyle/>
                    <a:p>
                      <a:pPr marL="36195" marR="36195" algn="ctr">
                        <a:lnSpc>
                          <a:spcPct val="150000"/>
                        </a:lnSpc>
                        <a:spcAft>
                          <a:spcPts val="0"/>
                        </a:spcAft>
                      </a:pPr>
                      <a:r>
                        <a:rPr lang="es-EC" sz="900" dirty="0">
                          <a:effectLst/>
                        </a:rPr>
                        <a:t>Crear una aplicación para Android e IOS en dispositivos móviles</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3">
                  <a:txBody>
                    <a:bodyPr/>
                    <a:lstStyle/>
                    <a:p>
                      <a:pPr marL="36195" marR="36195" algn="ctr">
                        <a:lnSpc>
                          <a:spcPct val="150000"/>
                        </a:lnSpc>
                        <a:spcAft>
                          <a:spcPts val="0"/>
                        </a:spcAft>
                      </a:pPr>
                      <a:r>
                        <a:rPr lang="es-EC" sz="900" dirty="0">
                          <a:effectLst/>
                        </a:rPr>
                        <a:t>% de avance de la aplicación</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Estructuración de componentes de la aplicación</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3">
                  <a:txBody>
                    <a:bodyPr/>
                    <a:lstStyle/>
                    <a:p>
                      <a:pPr marL="36195" marR="36195" algn="ctr">
                        <a:lnSpc>
                          <a:spcPct val="150000"/>
                        </a:lnSpc>
                        <a:spcAft>
                          <a:spcPts val="0"/>
                        </a:spcAft>
                      </a:pPr>
                      <a:r>
                        <a:rPr lang="es-EC" sz="900" dirty="0">
                          <a:effectLst/>
                        </a:rPr>
                        <a:t>3 meses</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3">
                  <a:txBody>
                    <a:bodyPr/>
                    <a:lstStyle/>
                    <a:p>
                      <a:pPr marL="36195" marR="36195" algn="ctr">
                        <a:lnSpc>
                          <a:spcPct val="150000"/>
                        </a:lnSpc>
                        <a:spcAft>
                          <a:spcPts val="0"/>
                        </a:spcAft>
                      </a:pPr>
                      <a:r>
                        <a:rPr lang="es-EC" sz="900" dirty="0">
                          <a:effectLst/>
                        </a:rPr>
                        <a:t>Jefe de área de TI</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3">
                  <a:txBody>
                    <a:bodyPr/>
                    <a:lstStyle/>
                    <a:p>
                      <a:pPr marL="36195" marR="36195" algn="ctr">
                        <a:lnSpc>
                          <a:spcPct val="150000"/>
                        </a:lnSpc>
                        <a:spcAft>
                          <a:spcPts val="0"/>
                        </a:spcAft>
                      </a:pPr>
                      <a:r>
                        <a:rPr lang="es-EC" sz="900" dirty="0">
                          <a:effectLst/>
                        </a:rPr>
                        <a:t>$2.000,00</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23554973"/>
                  </a:ext>
                </a:extLst>
              </a:tr>
              <a:tr h="49200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6195" marR="36195" algn="ctr">
                        <a:lnSpc>
                          <a:spcPct val="150000"/>
                        </a:lnSpc>
                        <a:spcAft>
                          <a:spcPts val="0"/>
                        </a:spcAft>
                      </a:pPr>
                      <a:r>
                        <a:rPr lang="es-EC" sz="900" dirty="0">
                          <a:effectLst/>
                        </a:rPr>
                        <a:t>Desarrollo estético de la aplicación para usuarios finales</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905487391"/>
                  </a:ext>
                </a:extLst>
              </a:tr>
              <a:tr h="49200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6195" marR="36195" algn="ctr">
                        <a:lnSpc>
                          <a:spcPct val="150000"/>
                        </a:lnSpc>
                        <a:spcAft>
                          <a:spcPts val="0"/>
                        </a:spcAft>
                      </a:pPr>
                      <a:r>
                        <a:rPr lang="es-EC" sz="900" dirty="0">
                          <a:effectLst/>
                        </a:rPr>
                        <a:t>Realizar pruebas de la aplicación en segmento definido</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873658503"/>
                  </a:ext>
                </a:extLst>
              </a:tr>
              <a:tr h="662116">
                <a:tc vMerge="1">
                  <a:txBody>
                    <a:bodyPr/>
                    <a:lstStyle/>
                    <a:p>
                      <a:endParaRPr lang="es-EC"/>
                    </a:p>
                  </a:txBody>
                  <a:tcPr/>
                </a:tc>
                <a:tc rowSpan="2">
                  <a:txBody>
                    <a:bodyPr/>
                    <a:lstStyle/>
                    <a:p>
                      <a:pPr marL="36195" marR="36195" algn="ctr">
                        <a:lnSpc>
                          <a:spcPct val="150000"/>
                        </a:lnSpc>
                        <a:spcAft>
                          <a:spcPts val="0"/>
                        </a:spcAft>
                      </a:pPr>
                      <a:r>
                        <a:rPr lang="es-EC" sz="900" dirty="0">
                          <a:effectLst/>
                        </a:rPr>
                        <a:t>Estructurar tecnología en los distintos puntos de venta que permitan la geolocalización</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900" dirty="0">
                          <a:effectLst/>
                        </a:rPr>
                        <a:t>% de desarrollo de tecnología en geolocalización</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Adquirir e Instalar los componentes necesarios para él envió y recepción de publicidad geolocalizada</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900" dirty="0">
                          <a:effectLst/>
                        </a:rPr>
                        <a:t>5 meses</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900" dirty="0">
                          <a:effectLst/>
                        </a:rPr>
                        <a:t>Jefe de área de TI</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900" dirty="0">
                          <a:effectLst/>
                        </a:rPr>
                        <a:t>$1.500,00</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38802648"/>
                  </a:ext>
                </a:extLst>
              </a:tr>
              <a:tr h="66211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6195" marR="36195" algn="ctr">
                        <a:lnSpc>
                          <a:spcPct val="150000"/>
                        </a:lnSpc>
                        <a:spcAft>
                          <a:spcPts val="0"/>
                        </a:spcAft>
                      </a:pPr>
                      <a:r>
                        <a:rPr lang="es-EC" sz="900" dirty="0">
                          <a:effectLst/>
                        </a:rPr>
                        <a:t>Realizar test de prueba del envió de información a la aplicación en segmento definido</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427651588"/>
                  </a:ext>
                </a:extLst>
              </a:tr>
              <a:tr h="662116">
                <a:tc vMerge="1">
                  <a:txBody>
                    <a:bodyPr/>
                    <a:lstStyle/>
                    <a:p>
                      <a:endParaRPr lang="es-EC"/>
                    </a:p>
                  </a:txBody>
                  <a:tcPr/>
                </a:tc>
                <a:tc rowSpan="2">
                  <a:txBody>
                    <a:bodyPr/>
                    <a:lstStyle/>
                    <a:p>
                      <a:pPr marL="36195" marR="36195" algn="ctr">
                        <a:lnSpc>
                          <a:spcPct val="150000"/>
                        </a:lnSpc>
                        <a:spcAft>
                          <a:spcPts val="0"/>
                        </a:spcAft>
                      </a:pPr>
                      <a:r>
                        <a:rPr lang="es-EC" sz="900" dirty="0">
                          <a:effectLst/>
                        </a:rPr>
                        <a:t>Elaborar un perfil de consumidores basado en el uso de la aplicación</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900" dirty="0">
                          <a:effectLst/>
                        </a:rPr>
                        <a:t>Tiempo de desarrollo del perfil</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Recopilación de la información de actividades de los consumidores a través de la aplicación</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900" dirty="0">
                          <a:effectLst/>
                        </a:rPr>
                        <a:t>5 meses</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900" dirty="0">
                          <a:effectLst/>
                        </a:rPr>
                        <a:t>Área de Marketing</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900" dirty="0">
                          <a:effectLst/>
                        </a:rPr>
                        <a:t>$1.500,00</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58521637"/>
                  </a:ext>
                </a:extLst>
              </a:tr>
              <a:tr h="32189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6195" marR="36195" algn="ctr">
                        <a:lnSpc>
                          <a:spcPct val="150000"/>
                        </a:lnSpc>
                        <a:spcAft>
                          <a:spcPts val="0"/>
                        </a:spcAft>
                      </a:pPr>
                      <a:r>
                        <a:rPr lang="es-EC" sz="900" dirty="0">
                          <a:effectLst/>
                        </a:rPr>
                        <a:t>Creación del perfil de los consumidores</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20815038"/>
                  </a:ext>
                </a:extLst>
              </a:tr>
              <a:tr h="492006">
                <a:tc vMerge="1">
                  <a:txBody>
                    <a:bodyPr/>
                    <a:lstStyle/>
                    <a:p>
                      <a:endParaRPr lang="es-EC"/>
                    </a:p>
                  </a:txBody>
                  <a:tcPr/>
                </a:tc>
                <a:tc rowSpan="2">
                  <a:txBody>
                    <a:bodyPr/>
                    <a:lstStyle/>
                    <a:p>
                      <a:pPr marL="36195" marR="36195" algn="ctr">
                        <a:lnSpc>
                          <a:spcPct val="150000"/>
                        </a:lnSpc>
                        <a:spcAft>
                          <a:spcPts val="0"/>
                        </a:spcAft>
                      </a:pPr>
                      <a:r>
                        <a:rPr lang="es-EC" sz="900" dirty="0">
                          <a:effectLst/>
                        </a:rPr>
                        <a:t>Desarrollar el seguimiento de instalación y uso de la aplicación</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900" dirty="0">
                          <a:effectLst/>
                        </a:rPr>
                        <a:t># de usuarios registrados en la aplicación</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Elaborar informe sobre seguimiento y uso de la aplicación</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900" dirty="0">
                          <a:effectLst/>
                        </a:rPr>
                        <a:t>5 meses</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900" dirty="0">
                          <a:effectLst/>
                        </a:rPr>
                        <a:t>Área de Marketing</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900" dirty="0">
                          <a:effectLst/>
                        </a:rPr>
                        <a:t>$1.500,00</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45003605"/>
                  </a:ext>
                </a:extLst>
              </a:tr>
              <a:tr h="25246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6195" marR="36195" algn="ctr">
                        <a:lnSpc>
                          <a:spcPct val="150000"/>
                        </a:lnSpc>
                        <a:spcAft>
                          <a:spcPts val="0"/>
                        </a:spcAft>
                      </a:pPr>
                      <a:r>
                        <a:rPr lang="es-EC" sz="900" dirty="0">
                          <a:effectLst/>
                        </a:rPr>
                        <a:t>Evaluación de los resultados</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951825505"/>
                  </a:ext>
                </a:extLst>
              </a:tr>
            </a:tbl>
          </a:graphicData>
        </a:graphic>
      </p:graphicFrame>
      <p:sp>
        <p:nvSpPr>
          <p:cNvPr id="4" name="Título 1"/>
          <p:cNvSpPr txBox="1">
            <a:spLocks/>
          </p:cNvSpPr>
          <p:nvPr/>
        </p:nvSpPr>
        <p:spPr>
          <a:xfrm>
            <a:off x="457200" y="-31541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600" dirty="0">
                <a:solidFill>
                  <a:srgbClr val="00B050"/>
                </a:solidFill>
                <a:latin typeface="Arial" charset="0"/>
                <a:ea typeface="Arial" charset="0"/>
                <a:cs typeface="Arial" charset="0"/>
              </a:rPr>
              <a:t>Proyecto Estratégico 2</a:t>
            </a:r>
          </a:p>
        </p:txBody>
      </p:sp>
    </p:spTree>
    <p:extLst>
      <p:ext uri="{BB962C8B-B14F-4D97-AF65-F5344CB8AC3E}">
        <p14:creationId xmlns:p14="http://schemas.microsoft.com/office/powerpoint/2010/main" val="9415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505282" y="-27384"/>
            <a:ext cx="8229600" cy="7829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b="1" dirty="0">
                <a:solidFill>
                  <a:srgbClr val="00B050"/>
                </a:solidFill>
                <a:latin typeface="Arial" charset="0"/>
                <a:ea typeface="Arial" charset="0"/>
                <a:cs typeface="Arial" charset="0"/>
              </a:rPr>
              <a:t>Millennials</a:t>
            </a:r>
          </a:p>
        </p:txBody>
      </p:sp>
      <p:pic>
        <p:nvPicPr>
          <p:cNvPr id="16" name="Imagen 15">
            <a:extLst>
              <a:ext uri="{FF2B5EF4-FFF2-40B4-BE49-F238E27FC236}">
                <a16:creationId xmlns:a16="http://schemas.microsoft.com/office/drawing/2014/main" id="{BDB726CD-FDEE-457A-BCB2-526E6F81A753}"/>
              </a:ext>
            </a:extLst>
          </p:cNvPr>
          <p:cNvPicPr>
            <a:picLocks noChangeAspect="1"/>
          </p:cNvPicPr>
          <p:nvPr/>
        </p:nvPicPr>
        <p:blipFill>
          <a:blip r:embed="rId3"/>
          <a:stretch>
            <a:fillRect/>
          </a:stretch>
        </p:blipFill>
        <p:spPr>
          <a:xfrm>
            <a:off x="4211960" y="1484784"/>
            <a:ext cx="2088232" cy="3754854"/>
          </a:xfrm>
          <a:prstGeom prst="rect">
            <a:avLst/>
          </a:prstGeom>
        </p:spPr>
      </p:pic>
      <p:pic>
        <p:nvPicPr>
          <p:cNvPr id="18" name="Imagen 17">
            <a:extLst>
              <a:ext uri="{FF2B5EF4-FFF2-40B4-BE49-F238E27FC236}">
                <a16:creationId xmlns:a16="http://schemas.microsoft.com/office/drawing/2014/main" id="{F37E6621-2CE1-427B-95A7-42BAE57680C5}"/>
              </a:ext>
            </a:extLst>
          </p:cNvPr>
          <p:cNvPicPr>
            <a:picLocks noChangeAspect="1"/>
          </p:cNvPicPr>
          <p:nvPr/>
        </p:nvPicPr>
        <p:blipFill>
          <a:blip r:embed="rId4">
            <a:lum contrast="-40000"/>
          </a:blip>
          <a:stretch>
            <a:fillRect/>
          </a:stretch>
        </p:blipFill>
        <p:spPr>
          <a:xfrm>
            <a:off x="2843808" y="721830"/>
            <a:ext cx="1754400" cy="4468467"/>
          </a:xfrm>
          <a:prstGeom prst="rect">
            <a:avLst/>
          </a:prstGeom>
        </p:spPr>
      </p:pic>
      <p:sp>
        <p:nvSpPr>
          <p:cNvPr id="19" name="CuadroTexto 18">
            <a:extLst>
              <a:ext uri="{FF2B5EF4-FFF2-40B4-BE49-F238E27FC236}">
                <a16:creationId xmlns:a16="http://schemas.microsoft.com/office/drawing/2014/main" id="{08272DA3-6FE0-417B-876B-E37EF591293D}"/>
              </a:ext>
            </a:extLst>
          </p:cNvPr>
          <p:cNvSpPr txBox="1"/>
          <p:nvPr/>
        </p:nvSpPr>
        <p:spPr>
          <a:xfrm>
            <a:off x="3158048" y="5805264"/>
            <a:ext cx="2880320" cy="523220"/>
          </a:xfrm>
          <a:prstGeom prst="rect">
            <a:avLst/>
          </a:prstGeom>
          <a:solidFill>
            <a:srgbClr val="00B050"/>
          </a:solidFill>
          <a:ln>
            <a:solidFill>
              <a:schemeClr val="tx1">
                <a:lumMod val="85000"/>
                <a:lumOff val="1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800" dirty="0"/>
              <a:t>Nativos digitales</a:t>
            </a:r>
          </a:p>
        </p:txBody>
      </p:sp>
      <p:sp>
        <p:nvSpPr>
          <p:cNvPr id="20" name="CuadroTexto 19">
            <a:extLst>
              <a:ext uri="{FF2B5EF4-FFF2-40B4-BE49-F238E27FC236}">
                <a16:creationId xmlns:a16="http://schemas.microsoft.com/office/drawing/2014/main" id="{C04BB8CD-63FE-4D14-B734-D5403453930E}"/>
              </a:ext>
            </a:extLst>
          </p:cNvPr>
          <p:cNvSpPr txBox="1"/>
          <p:nvPr/>
        </p:nvSpPr>
        <p:spPr>
          <a:xfrm>
            <a:off x="251520" y="1190186"/>
            <a:ext cx="2304256" cy="646331"/>
          </a:xfrm>
          <a:prstGeom prst="rect">
            <a:avLst/>
          </a:prstGeom>
          <a:solidFill>
            <a:schemeClr val="tx2">
              <a:lumMod val="60000"/>
              <a:lumOff val="40000"/>
            </a:schemeClr>
          </a:solidFill>
          <a:ln>
            <a:solidFill>
              <a:schemeClr val="tx1">
                <a:lumMod val="85000"/>
                <a:lumOff val="1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dirty="0"/>
              <a:t>Nacidos entre 1980 y 2000</a:t>
            </a:r>
          </a:p>
        </p:txBody>
      </p:sp>
      <p:sp>
        <p:nvSpPr>
          <p:cNvPr id="21" name="CuadroTexto 20">
            <a:extLst>
              <a:ext uri="{FF2B5EF4-FFF2-40B4-BE49-F238E27FC236}">
                <a16:creationId xmlns:a16="http://schemas.microsoft.com/office/drawing/2014/main" id="{849C5781-B224-4860-A1B5-A048177DC319}"/>
              </a:ext>
            </a:extLst>
          </p:cNvPr>
          <p:cNvSpPr txBox="1"/>
          <p:nvPr/>
        </p:nvSpPr>
        <p:spPr>
          <a:xfrm>
            <a:off x="251520" y="2570420"/>
            <a:ext cx="2304256" cy="923330"/>
          </a:xfrm>
          <a:prstGeom prst="rect">
            <a:avLst/>
          </a:prstGeom>
          <a:ln>
            <a:solidFill>
              <a:schemeClr val="tx1">
                <a:lumMod val="85000"/>
                <a:lumOff val="1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dirty="0"/>
              <a:t>Extremadamente sociales, críticos y exigentes</a:t>
            </a:r>
          </a:p>
        </p:txBody>
      </p:sp>
      <p:sp>
        <p:nvSpPr>
          <p:cNvPr id="22" name="CuadroTexto 21">
            <a:extLst>
              <a:ext uri="{FF2B5EF4-FFF2-40B4-BE49-F238E27FC236}">
                <a16:creationId xmlns:a16="http://schemas.microsoft.com/office/drawing/2014/main" id="{2AAAC96D-8D31-4005-B4A3-243D695F1915}"/>
              </a:ext>
            </a:extLst>
          </p:cNvPr>
          <p:cNvSpPr txBox="1"/>
          <p:nvPr/>
        </p:nvSpPr>
        <p:spPr>
          <a:xfrm>
            <a:off x="251520" y="4227653"/>
            <a:ext cx="2304256" cy="923330"/>
          </a:xfrm>
          <a:prstGeom prst="rect">
            <a:avLst/>
          </a:prstGeom>
          <a:ln>
            <a:solidFill>
              <a:schemeClr val="tx1">
                <a:lumMod val="85000"/>
                <a:lumOff val="1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dirty="0"/>
              <a:t>Poseen un comportamiento multitasking</a:t>
            </a:r>
          </a:p>
        </p:txBody>
      </p:sp>
      <p:sp>
        <p:nvSpPr>
          <p:cNvPr id="23" name="CuadroTexto 22">
            <a:extLst>
              <a:ext uri="{FF2B5EF4-FFF2-40B4-BE49-F238E27FC236}">
                <a16:creationId xmlns:a16="http://schemas.microsoft.com/office/drawing/2014/main" id="{B668912E-3791-4813-8896-8F4B2CCD8FD2}"/>
              </a:ext>
            </a:extLst>
          </p:cNvPr>
          <p:cNvSpPr txBox="1"/>
          <p:nvPr/>
        </p:nvSpPr>
        <p:spPr>
          <a:xfrm>
            <a:off x="6394827" y="1130260"/>
            <a:ext cx="2304256" cy="923330"/>
          </a:xfrm>
          <a:prstGeom prst="rect">
            <a:avLst/>
          </a:prstGeom>
          <a:solidFill>
            <a:srgbClr val="C00000"/>
          </a:solidFill>
          <a:ln>
            <a:solidFill>
              <a:schemeClr val="tx1">
                <a:lumMod val="85000"/>
                <a:lumOff val="1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dirty="0"/>
              <a:t>Las redes sociales son su escenario por excelencia</a:t>
            </a:r>
          </a:p>
        </p:txBody>
      </p:sp>
      <p:sp>
        <p:nvSpPr>
          <p:cNvPr id="24" name="CuadroTexto 23">
            <a:extLst>
              <a:ext uri="{FF2B5EF4-FFF2-40B4-BE49-F238E27FC236}">
                <a16:creationId xmlns:a16="http://schemas.microsoft.com/office/drawing/2014/main" id="{F8E0326C-8121-41B7-B13C-C521B928F227}"/>
              </a:ext>
            </a:extLst>
          </p:cNvPr>
          <p:cNvSpPr txBox="1"/>
          <p:nvPr/>
        </p:nvSpPr>
        <p:spPr>
          <a:xfrm>
            <a:off x="6394827" y="2708920"/>
            <a:ext cx="2304256" cy="646331"/>
          </a:xfrm>
          <a:prstGeom prst="rect">
            <a:avLst/>
          </a:prstGeom>
          <a:solidFill>
            <a:srgbClr val="C00000"/>
          </a:solidFill>
          <a:ln>
            <a:solidFill>
              <a:schemeClr val="tx1">
                <a:lumMod val="85000"/>
                <a:lumOff val="1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dirty="0"/>
              <a:t>Aprendizaje continuo y pensamiento liberal</a:t>
            </a:r>
          </a:p>
        </p:txBody>
      </p:sp>
      <p:sp>
        <p:nvSpPr>
          <p:cNvPr id="25" name="CuadroTexto 24">
            <a:extLst>
              <a:ext uri="{FF2B5EF4-FFF2-40B4-BE49-F238E27FC236}">
                <a16:creationId xmlns:a16="http://schemas.microsoft.com/office/drawing/2014/main" id="{1FD4E48F-F079-4561-8B2B-EA21D8D8892D}"/>
              </a:ext>
            </a:extLst>
          </p:cNvPr>
          <p:cNvSpPr txBox="1"/>
          <p:nvPr/>
        </p:nvSpPr>
        <p:spPr>
          <a:xfrm>
            <a:off x="6394827" y="4089154"/>
            <a:ext cx="2304256" cy="1200329"/>
          </a:xfrm>
          <a:prstGeom prst="rect">
            <a:avLst/>
          </a:prstGeom>
          <a:solidFill>
            <a:srgbClr val="C00000"/>
          </a:solidFill>
          <a:ln>
            <a:solidFill>
              <a:schemeClr val="tx1">
                <a:lumMod val="85000"/>
                <a:lumOff val="1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dirty="0"/>
              <a:t>88% de su tiempo lo invierten en una red social, mails, llamadas y leyendo noticias</a:t>
            </a:r>
          </a:p>
        </p:txBody>
      </p:sp>
    </p:spTree>
    <p:extLst>
      <p:ext uri="{BB962C8B-B14F-4D97-AF65-F5344CB8AC3E}">
        <p14:creationId xmlns:p14="http://schemas.microsoft.com/office/powerpoint/2010/main" val="7980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57200"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a:solidFill>
                  <a:srgbClr val="00B050"/>
                </a:solidFill>
                <a:latin typeface="Arial" charset="0"/>
                <a:ea typeface="Arial" charset="0"/>
                <a:cs typeface="Arial" charset="0"/>
              </a:rPr>
              <a:t>Proyecto Estratégico 3</a:t>
            </a:r>
          </a:p>
        </p:txBody>
      </p:sp>
      <p:graphicFrame>
        <p:nvGraphicFramePr>
          <p:cNvPr id="2" name="Tabla 1">
            <a:extLst>
              <a:ext uri="{FF2B5EF4-FFF2-40B4-BE49-F238E27FC236}">
                <a16:creationId xmlns:a16="http://schemas.microsoft.com/office/drawing/2014/main" id="{3E7A6926-A1DD-454B-AA53-CC8A55922355}"/>
              </a:ext>
            </a:extLst>
          </p:cNvPr>
          <p:cNvGraphicFramePr>
            <a:graphicFrameLocks noGrp="1"/>
          </p:cNvGraphicFramePr>
          <p:nvPr>
            <p:extLst>
              <p:ext uri="{D42A27DB-BD31-4B8C-83A1-F6EECF244321}">
                <p14:modId xmlns:p14="http://schemas.microsoft.com/office/powerpoint/2010/main" val="1110731319"/>
              </p:ext>
            </p:extLst>
          </p:nvPr>
        </p:nvGraphicFramePr>
        <p:xfrm>
          <a:off x="323528" y="888979"/>
          <a:ext cx="8599536" cy="4322598"/>
        </p:xfrm>
        <a:graphic>
          <a:graphicData uri="http://schemas.openxmlformats.org/drawingml/2006/table">
            <a:tbl>
              <a:tblPr firstRow="1" firstCol="1" bandRow="1">
                <a:tableStyleId>{21E4AEA4-8DFA-4A89-87EB-49C32662AFE0}</a:tableStyleId>
              </a:tblPr>
              <a:tblGrid>
                <a:gridCol w="1725970">
                  <a:extLst>
                    <a:ext uri="{9D8B030D-6E8A-4147-A177-3AD203B41FA5}">
                      <a16:colId xmlns:a16="http://schemas.microsoft.com/office/drawing/2014/main" val="692167601"/>
                    </a:ext>
                  </a:extLst>
                </a:gridCol>
                <a:gridCol w="1288498">
                  <a:extLst>
                    <a:ext uri="{9D8B030D-6E8A-4147-A177-3AD203B41FA5}">
                      <a16:colId xmlns:a16="http://schemas.microsoft.com/office/drawing/2014/main" val="2474191791"/>
                    </a:ext>
                  </a:extLst>
                </a:gridCol>
                <a:gridCol w="1120572">
                  <a:extLst>
                    <a:ext uri="{9D8B030D-6E8A-4147-A177-3AD203B41FA5}">
                      <a16:colId xmlns:a16="http://schemas.microsoft.com/office/drawing/2014/main" val="117829433"/>
                    </a:ext>
                  </a:extLst>
                </a:gridCol>
                <a:gridCol w="2016224">
                  <a:extLst>
                    <a:ext uri="{9D8B030D-6E8A-4147-A177-3AD203B41FA5}">
                      <a16:colId xmlns:a16="http://schemas.microsoft.com/office/drawing/2014/main" val="1144718897"/>
                    </a:ext>
                  </a:extLst>
                </a:gridCol>
                <a:gridCol w="792088">
                  <a:extLst>
                    <a:ext uri="{9D8B030D-6E8A-4147-A177-3AD203B41FA5}">
                      <a16:colId xmlns:a16="http://schemas.microsoft.com/office/drawing/2014/main" val="2662955625"/>
                    </a:ext>
                  </a:extLst>
                </a:gridCol>
                <a:gridCol w="864096">
                  <a:extLst>
                    <a:ext uri="{9D8B030D-6E8A-4147-A177-3AD203B41FA5}">
                      <a16:colId xmlns:a16="http://schemas.microsoft.com/office/drawing/2014/main" val="1896036034"/>
                    </a:ext>
                  </a:extLst>
                </a:gridCol>
                <a:gridCol w="792088">
                  <a:extLst>
                    <a:ext uri="{9D8B030D-6E8A-4147-A177-3AD203B41FA5}">
                      <a16:colId xmlns:a16="http://schemas.microsoft.com/office/drawing/2014/main" val="3679884496"/>
                    </a:ext>
                  </a:extLst>
                </a:gridCol>
              </a:tblGrid>
              <a:tr h="794556">
                <a:tc>
                  <a:txBody>
                    <a:bodyPr/>
                    <a:lstStyle/>
                    <a:p>
                      <a:pPr marL="36195" marR="36195" algn="ctr">
                        <a:lnSpc>
                          <a:spcPct val="150000"/>
                        </a:lnSpc>
                        <a:spcAft>
                          <a:spcPts val="0"/>
                        </a:spcAft>
                      </a:pPr>
                      <a:r>
                        <a:rPr lang="es-EC" sz="900" dirty="0">
                          <a:effectLst/>
                        </a:rPr>
                        <a:t>Objetivo Estratégico</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Estrategias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KPIs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Iniciativa Estratégica/Proyectos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Tiempo</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Responsable</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Presupuesto</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75552370"/>
                  </a:ext>
                </a:extLst>
              </a:tr>
              <a:tr h="1176014">
                <a:tc rowSpan="3">
                  <a:txBody>
                    <a:bodyPr/>
                    <a:lstStyle/>
                    <a:p>
                      <a:pPr marL="36195" marR="36195" algn="ctr">
                        <a:lnSpc>
                          <a:spcPct val="150000"/>
                        </a:lnSpc>
                        <a:spcAft>
                          <a:spcPts val="0"/>
                        </a:spcAft>
                      </a:pPr>
                      <a:r>
                        <a:rPr lang="es-EC" sz="900" dirty="0">
                          <a:effectLst/>
                        </a:rPr>
                        <a:t>Diseñar un plan de comunicación directa con el usuario final.</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Desarrollar el estudio del mercado objetivo de canales de comunicación</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 de desarrollo del estudio</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Diseño del estudio de mercado del consumidor e industria</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4 meses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Área de Marketing y comunicación</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$2.000,00</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82692397"/>
                  </a:ext>
                </a:extLst>
              </a:tr>
              <a:tr h="1176014">
                <a:tc vMerge="1">
                  <a:txBody>
                    <a:bodyPr/>
                    <a:lstStyle/>
                    <a:p>
                      <a:endParaRPr lang="es-EC"/>
                    </a:p>
                  </a:txBody>
                  <a:tcPr/>
                </a:tc>
                <a:tc>
                  <a:txBody>
                    <a:bodyPr/>
                    <a:lstStyle/>
                    <a:p>
                      <a:pPr marL="36195" marR="36195" algn="ctr">
                        <a:lnSpc>
                          <a:spcPct val="150000"/>
                        </a:lnSpc>
                        <a:spcAft>
                          <a:spcPts val="0"/>
                        </a:spcAft>
                      </a:pPr>
                      <a:r>
                        <a:rPr lang="es-EC" sz="900" dirty="0">
                          <a:effectLst/>
                        </a:rPr>
                        <a:t>Crear un plan de comunicación para la difusión de contenidos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 de desarrollo del plan</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Estructurar el formato de programa de comunicación</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4 meses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Área de Marketing y comunicación</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$2.000,00</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64913300"/>
                  </a:ext>
                </a:extLst>
              </a:tr>
              <a:tr h="1176014">
                <a:tc vMerge="1">
                  <a:txBody>
                    <a:bodyPr/>
                    <a:lstStyle/>
                    <a:p>
                      <a:endParaRPr lang="es-EC"/>
                    </a:p>
                  </a:txBody>
                  <a:tcPr/>
                </a:tc>
                <a:tc>
                  <a:txBody>
                    <a:bodyPr/>
                    <a:lstStyle/>
                    <a:p>
                      <a:pPr marL="36195" marR="36195" algn="ctr">
                        <a:lnSpc>
                          <a:spcPct val="150000"/>
                        </a:lnSpc>
                        <a:spcAft>
                          <a:spcPts val="0"/>
                        </a:spcAft>
                      </a:pPr>
                      <a:r>
                        <a:rPr lang="es-EC" sz="900" dirty="0">
                          <a:effectLst/>
                        </a:rPr>
                        <a:t>Elaborar un proyecto de canales de comunicación al usuario final</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 de desarrollo del proyecto</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Diseño del contenido de cada tipo de canal</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4 meses</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Área de Marketing y comunicación</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900" dirty="0">
                          <a:effectLst/>
                        </a:rPr>
                        <a:t>$2.500,00</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27711938"/>
                  </a:ext>
                </a:extLst>
              </a:tr>
            </a:tbl>
          </a:graphicData>
        </a:graphic>
      </p:graphicFrame>
    </p:spTree>
    <p:extLst>
      <p:ext uri="{BB962C8B-B14F-4D97-AF65-F5344CB8AC3E}">
        <p14:creationId xmlns:p14="http://schemas.microsoft.com/office/powerpoint/2010/main" val="211911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57200"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a:solidFill>
                  <a:srgbClr val="00B050"/>
                </a:solidFill>
                <a:latin typeface="Arial" charset="0"/>
                <a:ea typeface="Arial" charset="0"/>
                <a:cs typeface="Arial" charset="0"/>
              </a:rPr>
              <a:t>Proyecto Estratégico 4</a:t>
            </a:r>
          </a:p>
        </p:txBody>
      </p:sp>
      <p:graphicFrame>
        <p:nvGraphicFramePr>
          <p:cNvPr id="5" name="Tabla 4">
            <a:extLst>
              <a:ext uri="{FF2B5EF4-FFF2-40B4-BE49-F238E27FC236}">
                <a16:creationId xmlns:a16="http://schemas.microsoft.com/office/drawing/2014/main" id="{D9780AAE-5732-481B-B073-014B49C63C25}"/>
              </a:ext>
            </a:extLst>
          </p:cNvPr>
          <p:cNvGraphicFramePr>
            <a:graphicFrameLocks noGrp="1"/>
          </p:cNvGraphicFramePr>
          <p:nvPr>
            <p:extLst>
              <p:ext uri="{D42A27DB-BD31-4B8C-83A1-F6EECF244321}">
                <p14:modId xmlns:p14="http://schemas.microsoft.com/office/powerpoint/2010/main" val="3025502206"/>
              </p:ext>
            </p:extLst>
          </p:nvPr>
        </p:nvGraphicFramePr>
        <p:xfrm>
          <a:off x="837928" y="899592"/>
          <a:ext cx="7848872" cy="4824536"/>
        </p:xfrm>
        <a:graphic>
          <a:graphicData uri="http://schemas.openxmlformats.org/drawingml/2006/table">
            <a:tbl>
              <a:tblPr firstRow="1" firstCol="1" bandRow="1">
                <a:tableStyleId>{F5AB1C69-6EDB-4FF4-983F-18BD219EF322}</a:tableStyleId>
              </a:tblPr>
              <a:tblGrid>
                <a:gridCol w="1456568">
                  <a:extLst>
                    <a:ext uri="{9D8B030D-6E8A-4147-A177-3AD203B41FA5}">
                      <a16:colId xmlns:a16="http://schemas.microsoft.com/office/drawing/2014/main" val="1280959607"/>
                    </a:ext>
                  </a:extLst>
                </a:gridCol>
                <a:gridCol w="1196020">
                  <a:extLst>
                    <a:ext uri="{9D8B030D-6E8A-4147-A177-3AD203B41FA5}">
                      <a16:colId xmlns:a16="http://schemas.microsoft.com/office/drawing/2014/main" val="4032002663"/>
                    </a:ext>
                  </a:extLst>
                </a:gridCol>
                <a:gridCol w="1068945">
                  <a:extLst>
                    <a:ext uri="{9D8B030D-6E8A-4147-A177-3AD203B41FA5}">
                      <a16:colId xmlns:a16="http://schemas.microsoft.com/office/drawing/2014/main" val="1467910640"/>
                    </a:ext>
                  </a:extLst>
                </a:gridCol>
                <a:gridCol w="1566961">
                  <a:extLst>
                    <a:ext uri="{9D8B030D-6E8A-4147-A177-3AD203B41FA5}">
                      <a16:colId xmlns:a16="http://schemas.microsoft.com/office/drawing/2014/main" val="4288519496"/>
                    </a:ext>
                  </a:extLst>
                </a:gridCol>
                <a:gridCol w="790534">
                  <a:extLst>
                    <a:ext uri="{9D8B030D-6E8A-4147-A177-3AD203B41FA5}">
                      <a16:colId xmlns:a16="http://schemas.microsoft.com/office/drawing/2014/main" val="3363678155"/>
                    </a:ext>
                  </a:extLst>
                </a:gridCol>
                <a:gridCol w="923397">
                  <a:extLst>
                    <a:ext uri="{9D8B030D-6E8A-4147-A177-3AD203B41FA5}">
                      <a16:colId xmlns:a16="http://schemas.microsoft.com/office/drawing/2014/main" val="2970743441"/>
                    </a:ext>
                  </a:extLst>
                </a:gridCol>
                <a:gridCol w="846447">
                  <a:extLst>
                    <a:ext uri="{9D8B030D-6E8A-4147-A177-3AD203B41FA5}">
                      <a16:colId xmlns:a16="http://schemas.microsoft.com/office/drawing/2014/main" val="4062013337"/>
                    </a:ext>
                  </a:extLst>
                </a:gridCol>
              </a:tblGrid>
              <a:tr h="535201">
                <a:tc>
                  <a:txBody>
                    <a:bodyPr/>
                    <a:lstStyle/>
                    <a:p>
                      <a:pPr marL="36195" marR="36195" algn="ctr">
                        <a:lnSpc>
                          <a:spcPct val="150000"/>
                        </a:lnSpc>
                        <a:spcAft>
                          <a:spcPts val="0"/>
                        </a:spcAft>
                      </a:pPr>
                      <a:r>
                        <a:rPr lang="es-EC" sz="1000" dirty="0">
                          <a:effectLst/>
                        </a:rPr>
                        <a:t>Objetivo Estratégico</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000" dirty="0">
                          <a:effectLst/>
                        </a:rPr>
                        <a:t>Estrategias</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000" dirty="0">
                          <a:effectLst/>
                        </a:rPr>
                        <a:t>KPIs</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000" dirty="0">
                          <a:effectLst/>
                        </a:rPr>
                        <a:t>Acciones</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000" dirty="0">
                          <a:effectLst/>
                        </a:rPr>
                        <a:t>Tiempo</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000" dirty="0">
                          <a:effectLst/>
                        </a:rPr>
                        <a:t>Responsable</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000" dirty="0">
                          <a:effectLst/>
                        </a:rPr>
                        <a:t>Presupuesto</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46128576"/>
                  </a:ext>
                </a:extLst>
              </a:tr>
              <a:tr h="459289">
                <a:tc rowSpan="6">
                  <a:txBody>
                    <a:bodyPr/>
                    <a:lstStyle/>
                    <a:p>
                      <a:pPr marL="36195" marR="36195" algn="ctr">
                        <a:lnSpc>
                          <a:spcPct val="150000"/>
                        </a:lnSpc>
                        <a:spcAft>
                          <a:spcPts val="0"/>
                        </a:spcAft>
                      </a:pPr>
                      <a:r>
                        <a:rPr lang="es-EC" sz="1000" dirty="0">
                          <a:effectLst/>
                        </a:rPr>
                        <a:t>Realizar alianzas estratégicas con tarjetas de crédito y debito</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1000" dirty="0">
                          <a:effectLst/>
                        </a:rPr>
                        <a:t>Desarrollar opciones de pago de productos tecnológicos</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1000" dirty="0">
                          <a:effectLst/>
                        </a:rPr>
                        <a:t># de opciones de pago</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000" dirty="0">
                          <a:effectLst/>
                        </a:rPr>
                        <a:t>Estudio y evaluación de opciones de pago</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1000" dirty="0">
                          <a:effectLst/>
                        </a:rPr>
                        <a:t>6 meses</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1000" dirty="0">
                          <a:effectLst/>
                        </a:rPr>
                        <a:t>Área financiera</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1000" dirty="0">
                          <a:effectLst/>
                        </a:rPr>
                        <a:t>$1.500,00</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4105502"/>
                  </a:ext>
                </a:extLst>
              </a:tr>
              <a:tr h="709951">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6195" marR="36195" algn="ctr">
                        <a:lnSpc>
                          <a:spcPct val="150000"/>
                        </a:lnSpc>
                        <a:spcAft>
                          <a:spcPts val="0"/>
                        </a:spcAft>
                      </a:pPr>
                      <a:r>
                        <a:rPr lang="es-EC" sz="1000" dirty="0">
                          <a:effectLst/>
                        </a:rPr>
                        <a:t>Definir opciones de pago preferidas por el segmento</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293746335"/>
                  </a:ext>
                </a:extLst>
              </a:tr>
              <a:tr h="459289">
                <a:tc vMerge="1">
                  <a:txBody>
                    <a:bodyPr/>
                    <a:lstStyle/>
                    <a:p>
                      <a:endParaRPr lang="es-EC"/>
                    </a:p>
                  </a:txBody>
                  <a:tcPr/>
                </a:tc>
                <a:tc rowSpan="2">
                  <a:txBody>
                    <a:bodyPr/>
                    <a:lstStyle/>
                    <a:p>
                      <a:pPr marL="36195" marR="36195" algn="ctr">
                        <a:lnSpc>
                          <a:spcPct val="150000"/>
                        </a:lnSpc>
                        <a:spcAft>
                          <a:spcPts val="0"/>
                        </a:spcAft>
                      </a:pPr>
                      <a:r>
                        <a:rPr lang="es-EC" sz="1000" dirty="0">
                          <a:effectLst/>
                        </a:rPr>
                        <a:t>Diseñar plataforma segura de transacciones de pago</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1000" dirty="0">
                          <a:effectLst/>
                        </a:rPr>
                        <a:t>% de desarrollo de plataforma</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000" dirty="0">
                          <a:effectLst/>
                        </a:rPr>
                        <a:t>Estructuración y activación de plataforma de pagos</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1000" dirty="0">
                          <a:effectLst/>
                        </a:rPr>
                        <a:t>4 meses</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1000" dirty="0">
                          <a:effectLst/>
                        </a:rPr>
                        <a:t>UTICS</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1000" dirty="0">
                          <a:effectLst/>
                        </a:rPr>
                        <a:t>$2.000,00</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08533643"/>
                  </a:ext>
                </a:extLst>
              </a:tr>
              <a:tr h="70201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6195" marR="36195" algn="ctr">
                        <a:lnSpc>
                          <a:spcPct val="150000"/>
                        </a:lnSpc>
                        <a:spcAft>
                          <a:spcPts val="0"/>
                        </a:spcAft>
                      </a:pPr>
                      <a:r>
                        <a:rPr lang="es-EC" sz="1000" dirty="0">
                          <a:effectLst/>
                        </a:rPr>
                        <a:t>Evaluación de funcionamiento de plataforma de pagos</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986816124"/>
                  </a:ext>
                </a:extLst>
              </a:tr>
              <a:tr h="702015">
                <a:tc vMerge="1">
                  <a:txBody>
                    <a:bodyPr/>
                    <a:lstStyle/>
                    <a:p>
                      <a:endParaRPr lang="es-EC"/>
                    </a:p>
                  </a:txBody>
                  <a:tcPr/>
                </a:tc>
                <a:tc rowSpan="2">
                  <a:txBody>
                    <a:bodyPr/>
                    <a:lstStyle/>
                    <a:p>
                      <a:pPr marL="36195" marR="36195" algn="ctr">
                        <a:lnSpc>
                          <a:spcPct val="150000"/>
                        </a:lnSpc>
                        <a:spcAft>
                          <a:spcPts val="0"/>
                        </a:spcAft>
                      </a:pPr>
                      <a:r>
                        <a:rPr lang="es-EC" sz="1000" dirty="0">
                          <a:effectLst/>
                        </a:rPr>
                        <a:t>Optimizar mensajería de confirmación segura sobre transacción comercial</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1000" dirty="0">
                          <a:effectLst/>
                        </a:rPr>
                        <a:t># de transacciones realizadas</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000" dirty="0">
                          <a:effectLst/>
                        </a:rPr>
                        <a:t>Desarrollo de sistema de respuesta segura de transacción comercial</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1000" dirty="0">
                          <a:effectLst/>
                        </a:rPr>
                        <a:t>5 meses</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1000" dirty="0">
                          <a:effectLst/>
                        </a:rPr>
                        <a:t>UTICS/Área comercial</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6195" marR="36195" algn="ctr">
                        <a:lnSpc>
                          <a:spcPct val="150000"/>
                        </a:lnSpc>
                        <a:spcAft>
                          <a:spcPts val="0"/>
                        </a:spcAft>
                      </a:pPr>
                      <a:r>
                        <a:rPr lang="es-EC" sz="1000" dirty="0">
                          <a:effectLst/>
                        </a:rPr>
                        <a:t>$2.500,00</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72426258"/>
                  </a:ext>
                </a:extLst>
              </a:tr>
              <a:tr h="104021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6195" marR="36195" algn="ctr">
                        <a:lnSpc>
                          <a:spcPct val="150000"/>
                        </a:lnSpc>
                        <a:spcAft>
                          <a:spcPts val="0"/>
                        </a:spcAft>
                      </a:pPr>
                      <a:r>
                        <a:rPr lang="es-EC" sz="1000" dirty="0">
                          <a:effectLst/>
                        </a:rPr>
                        <a:t>Seguimiento de cada transacción comercial</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078342916"/>
                  </a:ext>
                </a:extLst>
              </a:tr>
              <a:tr h="216564">
                <a:tc gridSpan="6">
                  <a:txBody>
                    <a:bodyPr/>
                    <a:lstStyle/>
                    <a:p>
                      <a:pPr marL="36195" marR="36195" algn="ctr">
                        <a:lnSpc>
                          <a:spcPct val="150000"/>
                        </a:lnSpc>
                        <a:spcAft>
                          <a:spcPts val="0"/>
                        </a:spcAft>
                      </a:pPr>
                      <a:r>
                        <a:rPr lang="es-EC" sz="1000" dirty="0">
                          <a:effectLst/>
                        </a:rPr>
                        <a:t>VALOR TOTAL DE PROYECTOS</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marL="36195" marR="36195" algn="ctr">
                        <a:lnSpc>
                          <a:spcPct val="150000"/>
                        </a:lnSpc>
                        <a:spcAft>
                          <a:spcPts val="0"/>
                        </a:spcAft>
                      </a:pPr>
                      <a:r>
                        <a:rPr lang="es-EC" sz="1000" dirty="0">
                          <a:effectLst/>
                        </a:rPr>
                        <a:t>$29.500,00</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4351489"/>
                  </a:ext>
                </a:extLst>
              </a:tr>
            </a:tbl>
          </a:graphicData>
        </a:graphic>
      </p:graphicFrame>
    </p:spTree>
    <p:extLst>
      <p:ext uri="{BB962C8B-B14F-4D97-AF65-F5344CB8AC3E}">
        <p14:creationId xmlns:p14="http://schemas.microsoft.com/office/powerpoint/2010/main" val="34831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9392"/>
            <a:ext cx="8229600" cy="782960"/>
          </a:xfrm>
        </p:spPr>
        <p:txBody>
          <a:bodyPr/>
          <a:lstStyle/>
          <a:p>
            <a:r>
              <a:rPr lang="es-ES_tradnl" dirty="0">
                <a:solidFill>
                  <a:srgbClr val="00B050"/>
                </a:solidFill>
                <a:latin typeface="Arial" charset="0"/>
                <a:ea typeface="Arial" charset="0"/>
                <a:cs typeface="Arial" charset="0"/>
              </a:rPr>
              <a:t>Conclusiones</a:t>
            </a:r>
          </a:p>
        </p:txBody>
      </p:sp>
      <p:sp>
        <p:nvSpPr>
          <p:cNvPr id="5" name="Marcador de contenido 4"/>
          <p:cNvSpPr>
            <a:spLocks noGrp="1"/>
          </p:cNvSpPr>
          <p:nvPr>
            <p:ph idx="1"/>
          </p:nvPr>
        </p:nvSpPr>
        <p:spPr>
          <a:xfrm>
            <a:off x="443391" y="659146"/>
            <a:ext cx="8229600" cy="4363905"/>
          </a:xfrm>
        </p:spPr>
        <p:txBody>
          <a:bodyPr>
            <a:noAutofit/>
          </a:bodyPr>
          <a:lstStyle/>
          <a:p>
            <a:pPr>
              <a:buFont typeface="Wingdings" panose="05000000000000000000" pitchFamily="2" charset="2"/>
              <a:buChar char="Ø"/>
            </a:pPr>
            <a:r>
              <a:rPr lang="es-EC" sz="1200" dirty="0">
                <a:latin typeface="Arial" panose="020B0604020202020204" pitchFamily="34" charset="0"/>
                <a:cs typeface="Arial" panose="020B0604020202020204" pitchFamily="34" charset="0"/>
              </a:rPr>
              <a:t>Las compras virtuales a través de smartphones se incrementan cada vez más en el segmento millennial, a pesar de que esta actividad toma más fuerza por las facilidades de acceso, aún existe un mercado cautivo que por motivos de experiencias pasadas se resiste a integrarse a las nuevas modalidades de compra online de productos y servicios.</a:t>
            </a:r>
          </a:p>
          <a:p>
            <a:pPr lvl="0">
              <a:buFont typeface="Wingdings" panose="05000000000000000000" pitchFamily="2" charset="2"/>
              <a:buChar char="Ø"/>
            </a:pPr>
            <a:endParaRPr lang="es-ES_tradnl" sz="1200" dirty="0">
              <a:latin typeface="Arial" charset="0"/>
              <a:ea typeface="Arial" charset="0"/>
              <a:cs typeface="Arial" charset="0"/>
            </a:endParaRPr>
          </a:p>
          <a:p>
            <a:pPr>
              <a:buFont typeface="Wingdings" panose="05000000000000000000" pitchFamily="2" charset="2"/>
              <a:buChar char="Ø"/>
            </a:pPr>
            <a:r>
              <a:rPr lang="es-EC" sz="1200" dirty="0">
                <a:latin typeface="Arial" panose="020B0604020202020204" pitchFamily="34" charset="0"/>
                <a:cs typeface="Arial" panose="020B0604020202020204" pitchFamily="34" charset="0"/>
              </a:rPr>
              <a:t>En el Ecuador la gran mayoría de empresas aún utilizan tendencias antiguas del mobile marketing tales como los SMS, códigos QR y el mailing, este tipo de estrategias juntamente con la frecuencia de envió resultan ser molestosas para los usuarios de dispositivos móviles, el efecto que causa esta práctica en los clientes digitales es totalmente adverso al que se busca cuando se emplean estrategias de mobile marketing.</a:t>
            </a:r>
          </a:p>
          <a:p>
            <a:pPr>
              <a:buFont typeface="Wingdings" panose="05000000000000000000" pitchFamily="2" charset="2"/>
              <a:buChar char="Ø"/>
            </a:pPr>
            <a:endParaRPr lang="es-ES_tradnl" sz="1200" dirty="0">
              <a:latin typeface="Arial" charset="0"/>
              <a:ea typeface="Arial" charset="0"/>
              <a:cs typeface="Arial" charset="0"/>
            </a:endParaRPr>
          </a:p>
          <a:p>
            <a:pPr lvl="0">
              <a:buFont typeface="Wingdings" panose="05000000000000000000" pitchFamily="2" charset="2"/>
              <a:buChar char="Ø"/>
            </a:pPr>
            <a:r>
              <a:rPr lang="es-EC" sz="1200" dirty="0">
                <a:latin typeface="Arial" charset="0"/>
                <a:ea typeface="Arial" charset="0"/>
                <a:cs typeface="Arial" charset="0"/>
              </a:rPr>
              <a:t> </a:t>
            </a:r>
            <a:r>
              <a:rPr lang="es-EC" sz="1200" dirty="0">
                <a:latin typeface="Arial" panose="020B0604020202020204" pitchFamily="34" charset="0"/>
                <a:cs typeface="Arial" panose="020B0604020202020204" pitchFamily="34" charset="0"/>
              </a:rPr>
              <a:t>Los principales canales virtuales donde ocurre toda la actividad que involucra a los millennials son Facebook, Twitter, Instagram y YouTube, al mismo tiempo estas redes son las preferidas por las empresas para ejecutar los distintos planes de comunicación y promoción de productos tecnológicos, ya que se comprobó que este segmento recibe positivamente las acciones de marketing móvil a través de estos medios digitales.</a:t>
            </a:r>
          </a:p>
          <a:p>
            <a:pPr marL="0" lvl="0" indent="0">
              <a:buNone/>
            </a:pPr>
            <a:endParaRPr lang="es-ES_tradnl" sz="1200" dirty="0">
              <a:latin typeface="Arial" panose="020B0604020202020204" pitchFamily="34" charset="0"/>
              <a:ea typeface="Arial" charset="0"/>
              <a:cs typeface="Arial" panose="020B0604020202020204" pitchFamily="34" charset="0"/>
            </a:endParaRPr>
          </a:p>
          <a:p>
            <a:pPr>
              <a:buFont typeface="Wingdings" panose="05000000000000000000" pitchFamily="2" charset="2"/>
              <a:buChar char="Ø"/>
            </a:pPr>
            <a:r>
              <a:rPr lang="es-EC" sz="1200" dirty="0">
                <a:latin typeface="Arial" panose="020B0604020202020204" pitchFamily="34" charset="0"/>
                <a:cs typeface="Arial" panose="020B0604020202020204" pitchFamily="34" charset="0"/>
              </a:rPr>
              <a:t>El motivo principal que genera una mala experiencia de compra virtual en los usuarios es el temor a la estafa, este percance es la razón que disminuye las posibilidades de la recompra, haciendo que la frecuencia de compra de un millennial se reduzca a una sola vez afectando a todo el entorno del comercio electrónico y la comunicación entre vendedor-comprador virtual.</a:t>
            </a:r>
          </a:p>
          <a:p>
            <a:pPr marL="0" indent="0">
              <a:buNone/>
            </a:pPr>
            <a:endParaRPr lang="es-ES_tradnl" sz="1200" dirty="0">
              <a:latin typeface="Arial" charset="0"/>
              <a:ea typeface="Arial" charset="0"/>
              <a:cs typeface="Arial" charset="0"/>
            </a:endParaRPr>
          </a:p>
          <a:p>
            <a:pPr>
              <a:buFont typeface="Wingdings" panose="05000000000000000000" pitchFamily="2" charset="2"/>
              <a:buChar char="Ø"/>
            </a:pPr>
            <a:r>
              <a:rPr lang="es-EC" sz="1200" dirty="0">
                <a:latin typeface="Arial" panose="020B0604020202020204" pitchFamily="34" charset="0"/>
                <a:cs typeface="Arial" panose="020B0604020202020204" pitchFamily="34" charset="0"/>
              </a:rPr>
              <a:t>De acuerdo con el 88,56% de encuestados, el factor que posee mayor importancia al momento de efectuar una compra a través del dispositivo móvil es el de las reseñas y opiniones de clientes que se encuentran en la página web o en la plataforma virtual de compra.</a:t>
            </a:r>
          </a:p>
          <a:p>
            <a:pPr>
              <a:buFont typeface="Wingdings" panose="05000000000000000000" pitchFamily="2" charset="2"/>
              <a:buChar char="Ø"/>
            </a:pPr>
            <a:endParaRPr lang="es-ES_tradnl" sz="1200" dirty="0">
              <a:latin typeface="Arial" charset="0"/>
              <a:ea typeface="Arial" charset="0"/>
              <a:cs typeface="Arial" charset="0"/>
            </a:endParaRPr>
          </a:p>
          <a:p>
            <a:pPr>
              <a:buFont typeface="Wingdings" panose="05000000000000000000" pitchFamily="2" charset="2"/>
              <a:buChar char="Ø"/>
            </a:pPr>
            <a:r>
              <a:rPr lang="es-EC" sz="1200" dirty="0">
                <a:latin typeface="Arial" panose="020B0604020202020204" pitchFamily="34" charset="0"/>
                <a:cs typeface="Arial" panose="020B0604020202020204" pitchFamily="34" charset="0"/>
              </a:rPr>
              <a:t>La publicidad acompañada de un registro obligatorio no genera el impacto deseado en el público objetivo, según el 40,30% de encuestados, esta acción es la principal razón de insatisfacción, lo que genera que los consumidores terminen evadiéndola y no se concrete ningún contacto positivo entre marca y cliente.</a:t>
            </a:r>
          </a:p>
          <a:p>
            <a:pPr marL="0" lvl="0" indent="0">
              <a:buNone/>
            </a:pPr>
            <a:br>
              <a:rPr lang="es-EC" sz="1200" dirty="0">
                <a:latin typeface="Arial" charset="0"/>
                <a:ea typeface="Arial" charset="0"/>
                <a:cs typeface="Arial" charset="0"/>
              </a:rPr>
            </a:br>
            <a:r>
              <a:rPr lang="es-EC" sz="1200" dirty="0">
                <a:latin typeface="Arial" charset="0"/>
                <a:ea typeface="Arial" charset="0"/>
                <a:cs typeface="Arial" charset="0"/>
              </a:rPr>
              <a:t> </a:t>
            </a:r>
            <a:endParaRPr lang="es-ES_tradnl" sz="1200" dirty="0">
              <a:latin typeface="Arial" charset="0"/>
              <a:ea typeface="Arial" charset="0"/>
              <a:cs typeface="Arial" charset="0"/>
            </a:endParaRPr>
          </a:p>
        </p:txBody>
      </p:sp>
      <p:sp>
        <p:nvSpPr>
          <p:cNvPr id="6" name="Título 1"/>
          <p:cNvSpPr txBox="1">
            <a:spLocks/>
          </p:cNvSpPr>
          <p:nvPr/>
        </p:nvSpPr>
        <p:spPr>
          <a:xfrm>
            <a:off x="579103" y="176711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_tradnl"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91336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5282" y="188640"/>
            <a:ext cx="8229600" cy="782960"/>
          </a:xfrm>
        </p:spPr>
        <p:txBody>
          <a:bodyPr/>
          <a:lstStyle/>
          <a:p>
            <a:r>
              <a:rPr lang="es-ES_tradnl" dirty="0">
                <a:solidFill>
                  <a:srgbClr val="00B050"/>
                </a:solidFill>
                <a:latin typeface="Arial" charset="0"/>
                <a:ea typeface="Arial" charset="0"/>
                <a:cs typeface="Arial" charset="0"/>
              </a:rPr>
              <a:t>Recomendaciones</a:t>
            </a:r>
          </a:p>
        </p:txBody>
      </p:sp>
      <p:sp>
        <p:nvSpPr>
          <p:cNvPr id="5" name="Marcador de contenido 4"/>
          <p:cNvSpPr>
            <a:spLocks noGrp="1"/>
          </p:cNvSpPr>
          <p:nvPr>
            <p:ph idx="1"/>
          </p:nvPr>
        </p:nvSpPr>
        <p:spPr>
          <a:xfrm>
            <a:off x="505282" y="1001433"/>
            <a:ext cx="8229600" cy="4363905"/>
          </a:xfrm>
        </p:spPr>
        <p:txBody>
          <a:bodyPr>
            <a:noAutofit/>
          </a:bodyPr>
          <a:lstStyle/>
          <a:p>
            <a:pPr>
              <a:buFont typeface="Wingdings" panose="05000000000000000000" pitchFamily="2" charset="2"/>
              <a:buChar char="Ø"/>
            </a:pPr>
            <a:r>
              <a:rPr lang="es-EC" sz="1200" dirty="0">
                <a:latin typeface="Arial" panose="020B0604020202020204" pitchFamily="34" charset="0"/>
                <a:cs typeface="Arial" panose="020B0604020202020204" pitchFamily="34" charset="0"/>
              </a:rPr>
              <a:t>Las empresas deben actualizar las acciones con las que desean llegar a los mercados cautivos en el ámbito de la tecnología, potencializar el uso personalizado del marketing móvil y optar por las nuevas tendencias en cuanto a promoción y comunicación que se encuentran dentro del marketing digital.</a:t>
            </a:r>
          </a:p>
          <a:p>
            <a:pPr>
              <a:buFont typeface="Wingdings" panose="05000000000000000000" pitchFamily="2" charset="2"/>
              <a:buChar char="Ø"/>
            </a:pPr>
            <a:endParaRPr lang="es-ES_tradnl" sz="1400" dirty="0">
              <a:latin typeface="Arial" charset="0"/>
              <a:ea typeface="Arial" charset="0"/>
              <a:cs typeface="Arial" charset="0"/>
            </a:endParaRPr>
          </a:p>
          <a:p>
            <a:pPr>
              <a:buFont typeface="Wingdings" panose="05000000000000000000" pitchFamily="2" charset="2"/>
              <a:buChar char="Ø"/>
            </a:pPr>
            <a:r>
              <a:rPr lang="es-EC" sz="1200" dirty="0">
                <a:latin typeface="Arial" panose="020B0604020202020204" pitchFamily="34" charset="0"/>
                <a:cs typeface="Arial" panose="020B0604020202020204" pitchFamily="34" charset="0"/>
              </a:rPr>
              <a:t>Los ofertantes de productos tecnológicos deben generar perfiles de consumidores con la información que aportan las clientes al momento que realizan una búsqueda o una compra, apoyado de una comunicación bidireccional, estos perfiles permitirán a futuro crear contenido atractivo y con más personalización para los clientes virtuales.</a:t>
            </a:r>
          </a:p>
          <a:p>
            <a:pPr marL="0" indent="0">
              <a:buNone/>
            </a:pPr>
            <a:endParaRPr lang="es-ES_tradnl" sz="1400" dirty="0">
              <a:latin typeface="Arial" charset="0"/>
              <a:ea typeface="Arial" charset="0"/>
              <a:cs typeface="Arial" charset="0"/>
            </a:endParaRPr>
          </a:p>
          <a:p>
            <a:pPr>
              <a:buFont typeface="Wingdings" panose="05000000000000000000" pitchFamily="2" charset="2"/>
              <a:buChar char="Ø"/>
            </a:pPr>
            <a:r>
              <a:rPr lang="es-EC" sz="1200" dirty="0">
                <a:latin typeface="Arial" panose="020B0604020202020204" pitchFamily="34" charset="0"/>
                <a:cs typeface="Arial" panose="020B0604020202020204" pitchFamily="34" charset="0"/>
              </a:rPr>
              <a:t>Utilizar los canales más demandados por el segmento con el fin de obtener más alcance en el accionar de las estrategias de mobile marketing, así mismo dichas estrategias deben contemplar toda la actividad que desarrollan los millennials dentro de las redes sociales.</a:t>
            </a:r>
          </a:p>
          <a:p>
            <a:pPr>
              <a:buFont typeface="Wingdings" panose="05000000000000000000" pitchFamily="2" charset="2"/>
              <a:buChar char="Ø"/>
            </a:pPr>
            <a:endParaRPr lang="es-ES_tradnl" sz="1400" dirty="0">
              <a:latin typeface="Arial" charset="0"/>
              <a:ea typeface="Arial" charset="0"/>
              <a:cs typeface="Arial" charset="0"/>
            </a:endParaRPr>
          </a:p>
          <a:p>
            <a:pPr>
              <a:buFont typeface="Wingdings" panose="05000000000000000000" pitchFamily="2" charset="2"/>
              <a:buChar char="Ø"/>
            </a:pPr>
            <a:r>
              <a:rPr lang="es-EC" sz="1200" dirty="0">
                <a:latin typeface="Arial" panose="020B0604020202020204" pitchFamily="34" charset="0"/>
                <a:cs typeface="Arial" panose="020B0604020202020204" pitchFamily="34" charset="0"/>
              </a:rPr>
              <a:t>Crear una comunidad de sitios y tiendas virtuales oficiales donde los clientes no se sientan dubitativos al momento de navegar y realizar la adquisición de algún producto tecnológico, permitiéndoles acceder a la mayor cantidad de información que necesiten para sentirse seguros de efectuar la compra y en un futuro la recompra de algún producto.</a:t>
            </a:r>
          </a:p>
          <a:p>
            <a:pPr marL="0" indent="0">
              <a:buNone/>
            </a:pPr>
            <a:endParaRPr lang="es-EC" sz="12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s-EC" sz="1200" dirty="0">
                <a:latin typeface="Arial" panose="020B0604020202020204" pitchFamily="34" charset="0"/>
                <a:cs typeface="Arial" panose="020B0604020202020204" pitchFamily="34" charset="0"/>
              </a:rPr>
              <a:t>Los portales web, aplicaciones y otros canales virtuales que posean las empresas deben mantener una comunicación bidireccional con sus consumidores, por el hecho de tratarse de un segmento que necesita de toda la información posible para llegar a tomar una decisión, esta acción permitirá una respuesta positiva y la creación de un ambiente de comercio electrónico atractivo y seguro para los usuarios.</a:t>
            </a:r>
          </a:p>
          <a:p>
            <a:pPr marL="0" indent="0">
              <a:buNone/>
            </a:pPr>
            <a:endParaRPr lang="es-EC" sz="12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s-EC" sz="1200" dirty="0">
                <a:latin typeface="Arial" panose="020B0604020202020204" pitchFamily="34" charset="0"/>
                <a:cs typeface="Arial" panose="020B0604020202020204" pitchFamily="34" charset="0"/>
              </a:rPr>
              <a:t>Las nuevas tecnologías permiten disponer de una manera más atractiva de llegar al consumidor virtual, fortalecer el engagement a través de la publicidad deberá permitirá conocer más a fondo a los consumidores para poder crear mensajes y contenido con mucho más valor y acción comercial.</a:t>
            </a:r>
          </a:p>
          <a:p>
            <a:pPr>
              <a:buFont typeface="Wingdings" panose="05000000000000000000" pitchFamily="2" charset="2"/>
              <a:buChar char="Ø"/>
            </a:pPr>
            <a:endParaRPr lang="es-EC" sz="12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s-ES_tradnl" sz="1400" dirty="0">
              <a:latin typeface="Arial" charset="0"/>
              <a:ea typeface="Arial" charset="0"/>
              <a:cs typeface="Arial" charset="0"/>
            </a:endParaRPr>
          </a:p>
        </p:txBody>
      </p:sp>
      <p:sp>
        <p:nvSpPr>
          <p:cNvPr id="6" name="Título 1"/>
          <p:cNvSpPr txBox="1">
            <a:spLocks/>
          </p:cNvSpPr>
          <p:nvPr/>
        </p:nvSpPr>
        <p:spPr>
          <a:xfrm>
            <a:off x="579103" y="176711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_tradnl"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66849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E10D004-65ED-4EDF-8535-7D2CFB095773}"/>
              </a:ext>
            </a:extLst>
          </p:cNvPr>
          <p:cNvPicPr>
            <a:picLocks noChangeAspect="1"/>
          </p:cNvPicPr>
          <p:nvPr/>
        </p:nvPicPr>
        <p:blipFill>
          <a:blip r:embed="rId2"/>
          <a:stretch>
            <a:fillRect/>
          </a:stretch>
        </p:blipFill>
        <p:spPr>
          <a:xfrm>
            <a:off x="539552" y="1844824"/>
            <a:ext cx="6365612" cy="2376264"/>
          </a:xfrm>
          <a:prstGeom prst="rect">
            <a:avLst/>
          </a:prstGeom>
        </p:spPr>
      </p:pic>
    </p:spTree>
    <p:extLst>
      <p:ext uri="{BB962C8B-B14F-4D97-AF65-F5344CB8AC3E}">
        <p14:creationId xmlns:p14="http://schemas.microsoft.com/office/powerpoint/2010/main" val="372801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57200" y="197768"/>
            <a:ext cx="8229600" cy="7829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b="1" dirty="0">
                <a:solidFill>
                  <a:srgbClr val="00B050"/>
                </a:solidFill>
                <a:latin typeface="Arial" charset="0"/>
                <a:ea typeface="Arial" charset="0"/>
                <a:cs typeface="Arial" charset="0"/>
              </a:rPr>
              <a:t>Definición del problema</a:t>
            </a:r>
          </a:p>
        </p:txBody>
      </p:sp>
      <p:pic>
        <p:nvPicPr>
          <p:cNvPr id="7" name="Marcador de contenido 6">
            <a:extLst>
              <a:ext uri="{FF2B5EF4-FFF2-40B4-BE49-F238E27FC236}">
                <a16:creationId xmlns:a16="http://schemas.microsoft.com/office/drawing/2014/main" id="{CCC43389-9029-484F-AD41-F9F9254DE2F5}"/>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79512" y="1196752"/>
            <a:ext cx="8856984" cy="4896544"/>
          </a:xfrm>
          <a:prstGeom prst="rect">
            <a:avLst/>
          </a:prstGeom>
        </p:spPr>
      </p:pic>
    </p:spTree>
    <p:extLst>
      <p:ext uri="{BB962C8B-B14F-4D97-AF65-F5344CB8AC3E}">
        <p14:creationId xmlns:p14="http://schemas.microsoft.com/office/powerpoint/2010/main" val="55005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5282" y="188640"/>
            <a:ext cx="8229600" cy="782960"/>
          </a:xfrm>
        </p:spPr>
        <p:txBody>
          <a:bodyPr/>
          <a:lstStyle/>
          <a:p>
            <a:r>
              <a:rPr lang="es-ES_tradnl" b="1" dirty="0">
                <a:solidFill>
                  <a:srgbClr val="00B050"/>
                </a:solidFill>
                <a:latin typeface="Arial" charset="0"/>
                <a:ea typeface="Arial" charset="0"/>
                <a:cs typeface="Arial" charset="0"/>
              </a:rPr>
              <a:t>Objetivo General</a:t>
            </a:r>
          </a:p>
        </p:txBody>
      </p:sp>
      <p:sp>
        <p:nvSpPr>
          <p:cNvPr id="5" name="Marcador de contenido 4"/>
          <p:cNvSpPr>
            <a:spLocks noGrp="1"/>
          </p:cNvSpPr>
          <p:nvPr>
            <p:ph idx="1"/>
          </p:nvPr>
        </p:nvSpPr>
        <p:spPr>
          <a:xfrm>
            <a:off x="454960" y="1016434"/>
            <a:ext cx="8229600" cy="1684784"/>
          </a:xfrm>
        </p:spPr>
        <p:txBody>
          <a:bodyPr>
            <a:normAutofit/>
          </a:bodyPr>
          <a:lstStyle/>
          <a:p>
            <a:pPr>
              <a:lnSpc>
                <a:spcPct val="150000"/>
              </a:lnSpc>
              <a:buFont typeface="Wingdings" charset="2"/>
              <a:buChar char="Ø"/>
            </a:pPr>
            <a:r>
              <a:rPr lang="es-EC" sz="1800" dirty="0">
                <a:latin typeface="Arial" charset="0"/>
                <a:ea typeface="Arial" charset="0"/>
                <a:cs typeface="Arial" charset="0"/>
              </a:rPr>
              <a:t>Analizar la percepción del Marketing Mobile en el comportamiento de compra de tecnología en </a:t>
            </a:r>
            <a:r>
              <a:rPr lang="es-EC" sz="1800" dirty="0" err="1">
                <a:latin typeface="Arial" charset="0"/>
                <a:ea typeface="Arial" charset="0"/>
                <a:cs typeface="Arial" charset="0"/>
              </a:rPr>
              <a:t>Millennials</a:t>
            </a:r>
            <a:r>
              <a:rPr lang="es-EC" sz="1800" dirty="0">
                <a:latin typeface="Arial" charset="0"/>
                <a:ea typeface="Arial" charset="0"/>
                <a:cs typeface="Arial" charset="0"/>
              </a:rPr>
              <a:t> del Distrito Metropolitano de Quito</a:t>
            </a:r>
            <a:endParaRPr lang="es-ES_tradnl" sz="1800" dirty="0">
              <a:latin typeface="Arial" charset="0"/>
              <a:ea typeface="Arial" charset="0"/>
              <a:cs typeface="Arial" charset="0"/>
            </a:endParaRPr>
          </a:p>
        </p:txBody>
      </p:sp>
      <p:sp>
        <p:nvSpPr>
          <p:cNvPr id="6" name="Título 1"/>
          <p:cNvSpPr txBox="1">
            <a:spLocks/>
          </p:cNvSpPr>
          <p:nvPr/>
        </p:nvSpPr>
        <p:spPr>
          <a:xfrm>
            <a:off x="579103" y="176711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b="1" dirty="0">
                <a:solidFill>
                  <a:schemeClr val="accent3"/>
                </a:solidFill>
                <a:latin typeface="Arial" charset="0"/>
                <a:ea typeface="Arial" charset="0"/>
                <a:cs typeface="Arial" charset="0"/>
              </a:rPr>
              <a:t>Objetivos Específicos</a:t>
            </a:r>
          </a:p>
        </p:txBody>
      </p:sp>
      <p:sp>
        <p:nvSpPr>
          <p:cNvPr id="7" name="Rectángulo 6"/>
          <p:cNvSpPr/>
          <p:nvPr/>
        </p:nvSpPr>
        <p:spPr>
          <a:xfrm>
            <a:off x="477926" y="2746052"/>
            <a:ext cx="8027247" cy="3366243"/>
          </a:xfrm>
          <a:prstGeom prst="rect">
            <a:avLst/>
          </a:prstGeom>
        </p:spPr>
        <p:txBody>
          <a:bodyPr wrap="square">
            <a:spAutoFit/>
          </a:bodyPr>
          <a:lstStyle/>
          <a:p>
            <a:pPr marL="285750" indent="-285750" algn="just">
              <a:lnSpc>
                <a:spcPct val="150000"/>
              </a:lnSpc>
              <a:buFont typeface="Wingdings" charset="2"/>
              <a:buChar char="Ø"/>
            </a:pPr>
            <a:r>
              <a:rPr lang="es-EC" dirty="0">
                <a:latin typeface="Arial" panose="020B0604020202020204" pitchFamily="34" charset="0"/>
                <a:cs typeface="Arial" panose="020B0604020202020204" pitchFamily="34" charset="0"/>
              </a:rPr>
              <a:t>Establecer los factores de influencia en la decisión de compra de productos tecnológicos.</a:t>
            </a:r>
          </a:p>
          <a:p>
            <a:pPr algn="just">
              <a:lnSpc>
                <a:spcPct val="150000"/>
              </a:lnSpc>
              <a:spcAft>
                <a:spcPts val="0"/>
              </a:spcAft>
            </a:pPr>
            <a:endParaRPr lang="es-ES_tradnl" dirty="0">
              <a:latin typeface="Times New Roman" charset="0"/>
              <a:ea typeface="Calibri" charset="0"/>
              <a:cs typeface="Times New Roman" charset="0"/>
            </a:endParaRPr>
          </a:p>
          <a:p>
            <a:pPr marL="285750" indent="-285750" algn="just">
              <a:lnSpc>
                <a:spcPct val="150000"/>
              </a:lnSpc>
              <a:spcAft>
                <a:spcPts val="0"/>
              </a:spcAft>
              <a:buFont typeface="Wingdings" charset="2"/>
              <a:buChar char="Ø"/>
            </a:pPr>
            <a:r>
              <a:rPr lang="es-EC" dirty="0">
                <a:latin typeface="Arial" charset="0"/>
                <a:ea typeface="Calibri" charset="0"/>
                <a:cs typeface="Times New Roman" charset="0"/>
              </a:rPr>
              <a:t>Identificar los limitantes que genera la tecnología en los consumidores (millennials).</a:t>
            </a:r>
            <a:endParaRPr lang="es-ES_tradnl" dirty="0">
              <a:latin typeface="Times New Roman" charset="0"/>
              <a:ea typeface="Calibri" charset="0"/>
              <a:cs typeface="Times New Roman" charset="0"/>
            </a:endParaRPr>
          </a:p>
          <a:p>
            <a:pPr marL="285750" indent="-285750" algn="just">
              <a:lnSpc>
                <a:spcPct val="150000"/>
              </a:lnSpc>
              <a:spcAft>
                <a:spcPts val="0"/>
              </a:spcAft>
              <a:buFont typeface="Wingdings" charset="2"/>
              <a:buChar char="Ø"/>
            </a:pPr>
            <a:endParaRPr lang="es-ES_tradnl" dirty="0">
              <a:latin typeface="Times New Roman" charset="0"/>
              <a:ea typeface="Calibri" charset="0"/>
              <a:cs typeface="Times New Roman" charset="0"/>
            </a:endParaRPr>
          </a:p>
          <a:p>
            <a:pPr marL="285750" indent="-285750" algn="just">
              <a:lnSpc>
                <a:spcPct val="150000"/>
              </a:lnSpc>
              <a:spcAft>
                <a:spcPts val="0"/>
              </a:spcAft>
              <a:buFont typeface="Wingdings" charset="2"/>
              <a:buChar char="Ø"/>
            </a:pPr>
            <a:r>
              <a:rPr lang="es-EC" dirty="0">
                <a:latin typeface="Arial" charset="0"/>
                <a:ea typeface="Calibri" charset="0"/>
                <a:cs typeface="Times New Roman" charset="0"/>
              </a:rPr>
              <a:t>Determinar las posibles necesidades de compra de tecnología que tienen los millennials.</a:t>
            </a:r>
            <a:endParaRPr lang="es-ES_tradnl" dirty="0">
              <a:effectLst/>
              <a:latin typeface="Times New Roman" charset="0"/>
              <a:ea typeface="Calibri" charset="0"/>
              <a:cs typeface="Times New Roman" charset="0"/>
            </a:endParaRPr>
          </a:p>
        </p:txBody>
      </p:sp>
    </p:spTree>
    <p:extLst>
      <p:ext uri="{BB962C8B-B14F-4D97-AF65-F5344CB8AC3E}">
        <p14:creationId xmlns:p14="http://schemas.microsoft.com/office/powerpoint/2010/main" val="200283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5282" y="188640"/>
            <a:ext cx="8229600" cy="782960"/>
          </a:xfrm>
        </p:spPr>
        <p:txBody>
          <a:bodyPr/>
          <a:lstStyle/>
          <a:p>
            <a:r>
              <a:rPr lang="es-ES_tradnl" b="1" dirty="0">
                <a:solidFill>
                  <a:srgbClr val="00B050"/>
                </a:solidFill>
                <a:latin typeface="Arial" charset="0"/>
                <a:ea typeface="Arial" charset="0"/>
                <a:cs typeface="Arial" charset="0"/>
              </a:rPr>
              <a:t>Hipótesis</a:t>
            </a:r>
          </a:p>
        </p:txBody>
      </p:sp>
      <p:sp>
        <p:nvSpPr>
          <p:cNvPr id="5" name="Marcador de contenido 4"/>
          <p:cNvSpPr>
            <a:spLocks noGrp="1"/>
          </p:cNvSpPr>
          <p:nvPr>
            <p:ph idx="1"/>
          </p:nvPr>
        </p:nvSpPr>
        <p:spPr>
          <a:xfrm>
            <a:off x="505282" y="1895119"/>
            <a:ext cx="8229600" cy="3067762"/>
          </a:xfrm>
        </p:spPr>
        <p:txBody>
          <a:bodyPr>
            <a:normAutofit/>
          </a:bodyPr>
          <a:lstStyle/>
          <a:p>
            <a:pPr>
              <a:buFont typeface="Wingdings" charset="2"/>
              <a:buChar char="Ø"/>
            </a:pPr>
            <a:r>
              <a:rPr lang="es-EC" sz="1800" dirty="0">
                <a:latin typeface="Arial" charset="0"/>
                <a:ea typeface="Arial" charset="0"/>
                <a:cs typeface="Arial" charset="0"/>
              </a:rPr>
              <a:t>H1: Los Millennials son personas que asimilan la publicidad transmitida mediante un medio móvil.</a:t>
            </a:r>
            <a:endParaRPr lang="es-ES_tradnl" sz="1800" dirty="0">
              <a:latin typeface="Arial" charset="0"/>
              <a:ea typeface="Arial" charset="0"/>
              <a:cs typeface="Arial" charset="0"/>
            </a:endParaRPr>
          </a:p>
          <a:p>
            <a:pPr>
              <a:buFont typeface="Wingdings" charset="2"/>
              <a:buChar char="Ø"/>
            </a:pPr>
            <a:endParaRPr lang="es-ES_tradnl" sz="1800" dirty="0">
              <a:latin typeface="Arial" charset="0"/>
              <a:ea typeface="Arial" charset="0"/>
              <a:cs typeface="Arial" charset="0"/>
            </a:endParaRPr>
          </a:p>
          <a:p>
            <a:pPr>
              <a:buFont typeface="Wingdings" charset="2"/>
              <a:buChar char="Ø"/>
            </a:pPr>
            <a:r>
              <a:rPr lang="es-EC" sz="1800" dirty="0">
                <a:latin typeface="Arial" charset="0"/>
                <a:ea typeface="Arial" charset="0"/>
                <a:cs typeface="Arial" charset="0"/>
              </a:rPr>
              <a:t>H2: El comportamiento de compra de los millennials es influido a través de la aplicación de las estrategias del mobile marketing.</a:t>
            </a:r>
            <a:endParaRPr lang="es-ES_tradnl" sz="1800" dirty="0">
              <a:latin typeface="Arial" charset="0"/>
              <a:ea typeface="Arial" charset="0"/>
              <a:cs typeface="Arial" charset="0"/>
            </a:endParaRPr>
          </a:p>
          <a:p>
            <a:pPr>
              <a:buFont typeface="Wingdings" charset="2"/>
              <a:buChar char="Ø"/>
            </a:pPr>
            <a:endParaRPr lang="es-ES_tradnl" sz="1800" dirty="0">
              <a:latin typeface="Arial" charset="0"/>
              <a:ea typeface="Arial" charset="0"/>
              <a:cs typeface="Arial" charset="0"/>
            </a:endParaRPr>
          </a:p>
          <a:p>
            <a:pPr>
              <a:buFont typeface="Wingdings" charset="2"/>
              <a:buChar char="Ø"/>
            </a:pPr>
            <a:r>
              <a:rPr lang="es-EC" sz="1800" dirty="0">
                <a:latin typeface="Arial" charset="0"/>
                <a:ea typeface="Arial" charset="0"/>
                <a:cs typeface="Arial" charset="0"/>
              </a:rPr>
              <a:t>H3: Las apps son determinantes para la compra de productos tecnológicos.</a:t>
            </a:r>
            <a:endParaRPr lang="es-ES_tradnl" sz="1800" dirty="0">
              <a:latin typeface="Arial" charset="0"/>
              <a:ea typeface="Arial" charset="0"/>
              <a:cs typeface="Arial" charset="0"/>
            </a:endParaRPr>
          </a:p>
          <a:p>
            <a:pPr marL="0" indent="0">
              <a:buNone/>
            </a:pPr>
            <a:endParaRPr lang="es-ES_tradnl" sz="1800" dirty="0">
              <a:latin typeface="Arial" charset="0"/>
              <a:ea typeface="Arial" charset="0"/>
              <a:cs typeface="Arial" charset="0"/>
            </a:endParaRPr>
          </a:p>
        </p:txBody>
      </p:sp>
      <p:sp>
        <p:nvSpPr>
          <p:cNvPr id="6" name="Título 1"/>
          <p:cNvSpPr txBox="1">
            <a:spLocks/>
          </p:cNvSpPr>
          <p:nvPr/>
        </p:nvSpPr>
        <p:spPr>
          <a:xfrm>
            <a:off x="579103" y="176711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_tradnl"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9785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505282" y="188640"/>
            <a:ext cx="8229600" cy="7829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b="1" dirty="0">
                <a:solidFill>
                  <a:srgbClr val="00B050"/>
                </a:solidFill>
                <a:latin typeface="Arial" charset="0"/>
                <a:ea typeface="Arial" charset="0"/>
                <a:cs typeface="Arial" charset="0"/>
              </a:rPr>
              <a:t>Marco Metodológico</a:t>
            </a:r>
          </a:p>
        </p:txBody>
      </p:sp>
      <p:graphicFrame>
        <p:nvGraphicFramePr>
          <p:cNvPr id="10" name="Marcador de contenido 9">
            <a:extLst>
              <a:ext uri="{FF2B5EF4-FFF2-40B4-BE49-F238E27FC236}">
                <a16:creationId xmlns:a16="http://schemas.microsoft.com/office/drawing/2014/main" id="{0A5002CE-1206-4C63-A3CC-CE0ECD9AC739}"/>
              </a:ext>
            </a:extLst>
          </p:cNvPr>
          <p:cNvGraphicFramePr>
            <a:graphicFrameLocks noGrp="1"/>
          </p:cNvGraphicFramePr>
          <p:nvPr>
            <p:ph idx="1"/>
            <p:extLst>
              <p:ext uri="{D42A27DB-BD31-4B8C-83A1-F6EECF244321}">
                <p14:modId xmlns:p14="http://schemas.microsoft.com/office/powerpoint/2010/main" val="2508105585"/>
              </p:ext>
            </p:extLst>
          </p:nvPr>
        </p:nvGraphicFramePr>
        <p:xfrm>
          <a:off x="395536" y="134076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806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noGrp="1"/>
          </p:cNvSpPr>
          <p:nvPr>
            <p:ph type="title"/>
          </p:nvPr>
        </p:nvSpPr>
        <p:spPr>
          <a:xfrm>
            <a:off x="395535" y="0"/>
            <a:ext cx="8229600" cy="7969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b="1" dirty="0">
                <a:solidFill>
                  <a:srgbClr val="00B050"/>
                </a:solidFill>
                <a:latin typeface="Arial" charset="0"/>
                <a:ea typeface="Arial" charset="0"/>
                <a:cs typeface="Arial" charset="0"/>
              </a:rPr>
              <a:t>Muestra</a:t>
            </a:r>
          </a:p>
        </p:txBody>
      </p:sp>
      <p:graphicFrame>
        <p:nvGraphicFramePr>
          <p:cNvPr id="7" name="Marcador de contenido 1"/>
          <p:cNvGraphicFramePr>
            <a:graphicFrameLocks/>
          </p:cNvGraphicFramePr>
          <p:nvPr>
            <p:extLst>
              <p:ext uri="{D42A27DB-BD31-4B8C-83A1-F6EECF244321}">
                <p14:modId xmlns:p14="http://schemas.microsoft.com/office/powerpoint/2010/main" val="519536961"/>
              </p:ext>
            </p:extLst>
          </p:nvPr>
        </p:nvGraphicFramePr>
        <p:xfrm>
          <a:off x="1035051" y="692696"/>
          <a:ext cx="6950567" cy="2264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Tabla 13">
            <a:extLst>
              <a:ext uri="{FF2B5EF4-FFF2-40B4-BE49-F238E27FC236}">
                <a16:creationId xmlns:a16="http://schemas.microsoft.com/office/drawing/2014/main" id="{FD1F100F-39FB-4226-8F66-A4A62DD447D6}"/>
              </a:ext>
            </a:extLst>
          </p:cNvPr>
          <p:cNvGraphicFramePr>
            <a:graphicFrameLocks noGrp="1"/>
          </p:cNvGraphicFramePr>
          <p:nvPr>
            <p:extLst>
              <p:ext uri="{D42A27DB-BD31-4B8C-83A1-F6EECF244321}">
                <p14:modId xmlns:p14="http://schemas.microsoft.com/office/powerpoint/2010/main" val="2998623416"/>
              </p:ext>
            </p:extLst>
          </p:nvPr>
        </p:nvGraphicFramePr>
        <p:xfrm>
          <a:off x="357331" y="3429000"/>
          <a:ext cx="8229600" cy="2325119"/>
        </p:xfrm>
        <a:graphic>
          <a:graphicData uri="http://schemas.openxmlformats.org/drawingml/2006/table">
            <a:tbl>
              <a:tblPr firstRow="1" firstCol="1" bandRow="1">
                <a:tableStyleId>{5C22544A-7EE6-4342-B048-85BDC9FD1C3A}</a:tableStyleId>
              </a:tblPr>
              <a:tblGrid>
                <a:gridCol w="4114800">
                  <a:extLst>
                    <a:ext uri="{9D8B030D-6E8A-4147-A177-3AD203B41FA5}">
                      <a16:colId xmlns:a16="http://schemas.microsoft.com/office/drawing/2014/main" val="2458899818"/>
                    </a:ext>
                  </a:extLst>
                </a:gridCol>
                <a:gridCol w="4114800">
                  <a:extLst>
                    <a:ext uri="{9D8B030D-6E8A-4147-A177-3AD203B41FA5}">
                      <a16:colId xmlns:a16="http://schemas.microsoft.com/office/drawing/2014/main" val="1606156150"/>
                    </a:ext>
                  </a:extLst>
                </a:gridCol>
              </a:tblGrid>
              <a:tr h="0">
                <a:tc>
                  <a:txBody>
                    <a:bodyPr/>
                    <a:lstStyle/>
                    <a:p>
                      <a:pPr marL="36195" marR="36195" algn="ctr">
                        <a:lnSpc>
                          <a:spcPct val="150000"/>
                        </a:lnSpc>
                        <a:spcAft>
                          <a:spcPts val="0"/>
                        </a:spcAft>
                      </a:pPr>
                      <a:r>
                        <a:rPr lang="es-EC" sz="1600" dirty="0">
                          <a:effectLst/>
                        </a:rPr>
                        <a:t>Grupos de edad</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600" dirty="0">
                          <a:effectLst/>
                        </a:rPr>
                        <a:t>2018</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45888053"/>
                  </a:ext>
                </a:extLst>
              </a:tr>
              <a:tr h="0">
                <a:tc>
                  <a:txBody>
                    <a:bodyPr/>
                    <a:lstStyle/>
                    <a:p>
                      <a:pPr marL="36195" marR="36195" algn="ctr">
                        <a:lnSpc>
                          <a:spcPct val="150000"/>
                        </a:lnSpc>
                        <a:spcAft>
                          <a:spcPts val="0"/>
                        </a:spcAft>
                      </a:pPr>
                      <a:r>
                        <a:rPr lang="es-EC" sz="1600" dirty="0">
                          <a:effectLst/>
                        </a:rPr>
                        <a:t>15 - 19</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600" dirty="0">
                          <a:effectLst/>
                        </a:rPr>
                        <a:t>227.224</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91050826"/>
                  </a:ext>
                </a:extLst>
              </a:tr>
              <a:tr h="0">
                <a:tc>
                  <a:txBody>
                    <a:bodyPr/>
                    <a:lstStyle/>
                    <a:p>
                      <a:pPr marL="36195" marR="36195" algn="ctr">
                        <a:lnSpc>
                          <a:spcPct val="150000"/>
                        </a:lnSpc>
                        <a:spcAft>
                          <a:spcPts val="0"/>
                        </a:spcAft>
                      </a:pPr>
                      <a:r>
                        <a:rPr lang="es-EC" sz="1600" dirty="0">
                          <a:effectLst/>
                        </a:rPr>
                        <a:t>20 - 24</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600" dirty="0">
                          <a:effectLst/>
                        </a:rPr>
                        <a:t>230.638</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13768357"/>
                  </a:ext>
                </a:extLst>
              </a:tr>
              <a:tr h="0">
                <a:tc>
                  <a:txBody>
                    <a:bodyPr/>
                    <a:lstStyle/>
                    <a:p>
                      <a:pPr marL="36195" marR="36195" algn="ctr">
                        <a:lnSpc>
                          <a:spcPct val="150000"/>
                        </a:lnSpc>
                        <a:spcAft>
                          <a:spcPts val="0"/>
                        </a:spcAft>
                      </a:pPr>
                      <a:r>
                        <a:rPr lang="es-EC" sz="1600" dirty="0">
                          <a:effectLst/>
                        </a:rPr>
                        <a:t>25 - 29</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600" dirty="0">
                          <a:effectLst/>
                        </a:rPr>
                        <a:t>226.385</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4768236"/>
                  </a:ext>
                </a:extLst>
              </a:tr>
              <a:tr h="0">
                <a:tc>
                  <a:txBody>
                    <a:bodyPr/>
                    <a:lstStyle/>
                    <a:p>
                      <a:pPr marL="36195" marR="36195" algn="ctr">
                        <a:lnSpc>
                          <a:spcPct val="150000"/>
                        </a:lnSpc>
                        <a:spcAft>
                          <a:spcPts val="0"/>
                        </a:spcAft>
                      </a:pPr>
                      <a:r>
                        <a:rPr lang="es-EC" sz="1600" dirty="0">
                          <a:effectLst/>
                        </a:rPr>
                        <a:t>30 - 34</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600" dirty="0">
                          <a:effectLst/>
                        </a:rPr>
                        <a:t>214.392</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00495583"/>
                  </a:ext>
                </a:extLst>
              </a:tr>
              <a:tr h="0">
                <a:tc>
                  <a:txBody>
                    <a:bodyPr/>
                    <a:lstStyle/>
                    <a:p>
                      <a:pPr marL="36195" marR="36195" algn="ctr">
                        <a:lnSpc>
                          <a:spcPct val="150000"/>
                        </a:lnSpc>
                        <a:spcAft>
                          <a:spcPts val="0"/>
                        </a:spcAft>
                      </a:pPr>
                      <a:r>
                        <a:rPr lang="es-EC" sz="1600" dirty="0">
                          <a:effectLst/>
                        </a:rPr>
                        <a:t>35 - 39</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600" dirty="0">
                          <a:effectLst/>
                        </a:rPr>
                        <a:t>200.836</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77314995"/>
                  </a:ext>
                </a:extLst>
              </a:tr>
              <a:tr h="0">
                <a:tc>
                  <a:txBody>
                    <a:bodyPr/>
                    <a:lstStyle/>
                    <a:p>
                      <a:pPr algn="ctr">
                        <a:lnSpc>
                          <a:spcPct val="115000"/>
                        </a:lnSpc>
                      </a:pPr>
                      <a:r>
                        <a:rPr lang="es-EC" sz="1600" dirty="0">
                          <a:effectLst/>
                          <a:latin typeface="Calibri" panose="020F0502020204030204" pitchFamily="34" charset="0"/>
                          <a:cs typeface="Times New Roman" panose="02020603050405020304" pitchFamily="18" charset="0"/>
                        </a:rPr>
                        <a:t>Total poblacional</a:t>
                      </a:r>
                    </a:p>
                  </a:txBody>
                  <a:tcPr marL="0" marR="0" marT="0" marB="0" anchor="ctr"/>
                </a:tc>
                <a:tc>
                  <a:txBody>
                    <a:bodyPr/>
                    <a:lstStyle/>
                    <a:p>
                      <a:pPr marL="36195" marR="36195" algn="ctr">
                        <a:lnSpc>
                          <a:spcPct val="150000"/>
                        </a:lnSpc>
                        <a:spcAft>
                          <a:spcPts val="0"/>
                        </a:spcAft>
                      </a:pPr>
                      <a:r>
                        <a:rPr lang="es-EC" sz="1800" b="1" dirty="0">
                          <a:effectLst/>
                        </a:rPr>
                        <a:t>1.099.475</a:t>
                      </a:r>
                      <a:endParaRPr lang="es-EC" sz="2000" b="1"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9647178"/>
                  </a:ext>
                </a:extLst>
              </a:tr>
            </a:tbl>
          </a:graphicData>
        </a:graphic>
      </p:graphicFrame>
      <p:sp>
        <p:nvSpPr>
          <p:cNvPr id="15" name="Rectángulo 14">
            <a:extLst>
              <a:ext uri="{FF2B5EF4-FFF2-40B4-BE49-F238E27FC236}">
                <a16:creationId xmlns:a16="http://schemas.microsoft.com/office/drawing/2014/main" id="{86A4EF50-9CE0-4519-A8B3-715F14A06C97}"/>
              </a:ext>
            </a:extLst>
          </p:cNvPr>
          <p:cNvSpPr/>
          <p:nvPr/>
        </p:nvSpPr>
        <p:spPr>
          <a:xfrm>
            <a:off x="357331" y="3045943"/>
            <a:ext cx="6277469" cy="375552"/>
          </a:xfrm>
          <a:prstGeom prst="rect">
            <a:avLst/>
          </a:prstGeom>
        </p:spPr>
        <p:txBody>
          <a:bodyPr wrap="square">
            <a:spAutoFit/>
          </a:bodyPr>
          <a:lstStyle/>
          <a:p>
            <a:pPr>
              <a:lnSpc>
                <a:spcPct val="150000"/>
              </a:lnSpc>
              <a:spcAft>
                <a:spcPts val="0"/>
              </a:spcAft>
            </a:pPr>
            <a:r>
              <a:rPr lang="es-EC" sz="1400" b="1" dirty="0">
                <a:latin typeface="Arial" panose="020B0604020202020204" pitchFamily="34" charset="0"/>
                <a:ea typeface="Calibri" panose="020F0502020204030204" pitchFamily="34" charset="0"/>
                <a:cs typeface="Times New Roman" panose="02020603050405020304" pitchFamily="18" charset="0"/>
              </a:rPr>
              <a:t>Distribución Millennial de la población del Cantón Quito</a:t>
            </a:r>
          </a:p>
        </p:txBody>
      </p:sp>
      <p:sp>
        <p:nvSpPr>
          <p:cNvPr id="16" name="Rectángulo 15">
            <a:extLst>
              <a:ext uri="{FF2B5EF4-FFF2-40B4-BE49-F238E27FC236}">
                <a16:creationId xmlns:a16="http://schemas.microsoft.com/office/drawing/2014/main" id="{691E5ABF-07BE-4E9A-9D5C-B29A89CE490D}"/>
              </a:ext>
            </a:extLst>
          </p:cNvPr>
          <p:cNvSpPr/>
          <p:nvPr/>
        </p:nvSpPr>
        <p:spPr>
          <a:xfrm>
            <a:off x="375811" y="5896004"/>
            <a:ext cx="8229599" cy="523220"/>
          </a:xfrm>
          <a:prstGeom prst="rect">
            <a:avLst/>
          </a:prstGeom>
        </p:spPr>
        <p:txBody>
          <a:bodyPr wrap="square">
            <a:spAutoFit/>
          </a:bodyPr>
          <a:lstStyle/>
          <a:p>
            <a:r>
              <a:rPr lang="es-EC" sz="1400" b="1" dirty="0">
                <a:latin typeface="Arial" panose="020B0604020202020204" pitchFamily="34" charset="0"/>
                <a:ea typeface="Calibri" panose="020F0502020204030204" pitchFamily="34" charset="0"/>
              </a:rPr>
              <a:t>Nota:</a:t>
            </a:r>
            <a:r>
              <a:rPr lang="es-EC" sz="1400" dirty="0">
                <a:latin typeface="Arial" panose="020B0604020202020204" pitchFamily="34" charset="0"/>
                <a:ea typeface="Calibri" panose="020F0502020204030204" pitchFamily="34" charset="0"/>
              </a:rPr>
              <a:t> En base a la información recuperada del INEC (2014). Proyecciones referenciales a nivel cantonal por grupo de edad 2010-2020.  </a:t>
            </a:r>
            <a:endParaRPr lang="es-EC" sz="1400" dirty="0"/>
          </a:p>
        </p:txBody>
      </p:sp>
    </p:spTree>
    <p:extLst>
      <p:ext uri="{BB962C8B-B14F-4D97-AF65-F5344CB8AC3E}">
        <p14:creationId xmlns:p14="http://schemas.microsoft.com/office/powerpoint/2010/main" val="157858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1067693"/>
            <a:ext cx="8229600" cy="489100"/>
          </a:xfrm>
        </p:spPr>
        <p:txBody>
          <a:bodyPr>
            <a:normAutofit/>
          </a:bodyPr>
          <a:lstStyle/>
          <a:p>
            <a:pPr>
              <a:buFont typeface="Wingdings" charset="2"/>
              <a:buChar char="Ø"/>
            </a:pPr>
            <a:r>
              <a:rPr lang="es-EC" sz="2000" dirty="0">
                <a:latin typeface="Arial" charset="0"/>
                <a:ea typeface="Arial" charset="0"/>
                <a:cs typeface="Arial" charset="0"/>
              </a:rPr>
              <a:t>Poblaciones finitas</a:t>
            </a:r>
            <a:endParaRPr lang="es-ES_tradnl" sz="2000" dirty="0">
              <a:latin typeface="Arial" charset="0"/>
              <a:ea typeface="Arial" charset="0"/>
              <a:cs typeface="Arial" charset="0"/>
            </a:endParaRPr>
          </a:p>
        </p:txBody>
      </p:sp>
      <p:sp>
        <p:nvSpPr>
          <p:cNvPr id="5" name="Marcador de contenido 4"/>
          <p:cNvSpPr txBox="1">
            <a:spLocks/>
          </p:cNvSpPr>
          <p:nvPr/>
        </p:nvSpPr>
        <p:spPr>
          <a:xfrm>
            <a:off x="755576" y="2492896"/>
            <a:ext cx="2469490" cy="16847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charset="2"/>
              <a:buChar char="ü"/>
            </a:pPr>
            <a:endParaRPr lang="es-ES_tradnl" sz="1000" dirty="0">
              <a:latin typeface="Arial" charset="0"/>
              <a:ea typeface="Arial" charset="0"/>
              <a:cs typeface="Arial" charset="0"/>
            </a:endParaRPr>
          </a:p>
        </p:txBody>
      </p:sp>
      <p:sp>
        <p:nvSpPr>
          <p:cNvPr id="6" name="Título 1"/>
          <p:cNvSpPr txBox="1">
            <a:spLocks/>
          </p:cNvSpPr>
          <p:nvPr/>
        </p:nvSpPr>
        <p:spPr>
          <a:xfrm>
            <a:off x="611560" y="170107"/>
            <a:ext cx="8229600" cy="9332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a:solidFill>
                  <a:srgbClr val="00B050"/>
                </a:solidFill>
                <a:latin typeface="Arial" charset="0"/>
                <a:ea typeface="Arial" charset="0"/>
                <a:cs typeface="Arial" charset="0"/>
              </a:rPr>
              <a:t>Cálculo de la muestra</a:t>
            </a:r>
          </a:p>
        </p:txBody>
      </p:sp>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F98963EC-A20F-4562-A8EB-EC1351956B30}"/>
                  </a:ext>
                </a:extLst>
              </p:cNvPr>
              <p:cNvSpPr/>
              <p:nvPr/>
            </p:nvSpPr>
            <p:spPr>
              <a:xfrm>
                <a:off x="3563888" y="1016976"/>
                <a:ext cx="3014671" cy="7060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𝒏</m:t>
                      </m:r>
                      <m:r>
                        <a:rPr lang="es-EC" b="0" i="0">
                          <a:latin typeface="Cambria Math" panose="02040503050406030204" pitchFamily="18" charset="0"/>
                        </a:rPr>
                        <m:t>=</m:t>
                      </m:r>
                      <m:f>
                        <m:fPr>
                          <m:ctrlPr>
                            <a:rPr lang="es-EC" b="0" i="1">
                              <a:latin typeface="Cambria Math" panose="02040503050406030204" pitchFamily="18" charset="0"/>
                            </a:rPr>
                          </m:ctrlPr>
                        </m:fPr>
                        <m:num>
                          <m:sSubSup>
                            <m:sSubSupPr>
                              <m:ctrlPr>
                                <a:rPr lang="es-EC" b="0" i="1">
                                  <a:latin typeface="Cambria Math" panose="02040503050406030204" pitchFamily="18" charset="0"/>
                                </a:rPr>
                              </m:ctrlPr>
                            </m:sSubSupPr>
                            <m:e>
                              <m:r>
                                <a:rPr lang="es-EC" b="1" i="1">
                                  <a:latin typeface="Cambria Math" panose="02040503050406030204" pitchFamily="18" charset="0"/>
                                </a:rPr>
                                <m:t>𝒁</m:t>
                              </m:r>
                            </m:e>
                            <m:sub>
                              <m:r>
                                <a:rPr lang="es-EC" b="0" i="0">
                                  <a:latin typeface="Cambria Math" panose="02040503050406030204" pitchFamily="18" charset="0"/>
                                </a:rPr>
                                <m:t>∝</m:t>
                              </m:r>
                            </m:sub>
                            <m:sup>
                              <m:r>
                                <a:rPr lang="es-EC" b="0" i="0">
                                  <a:latin typeface="Cambria Math" panose="02040503050406030204" pitchFamily="18" charset="0"/>
                                </a:rPr>
                                <m:t>2</m:t>
                              </m:r>
                            </m:sup>
                          </m:sSubSup>
                          <m:r>
                            <a:rPr lang="es-EC" b="0" i="0">
                              <a:latin typeface="Cambria Math" panose="02040503050406030204" pitchFamily="18" charset="0"/>
                            </a:rPr>
                            <m:t>∗</m:t>
                          </m:r>
                          <m:r>
                            <a:rPr lang="es-EC" b="1" i="1">
                              <a:latin typeface="Cambria Math" panose="02040503050406030204" pitchFamily="18" charset="0"/>
                            </a:rPr>
                            <m:t>𝑵</m:t>
                          </m:r>
                          <m:r>
                            <a:rPr lang="es-EC" b="0" i="0">
                              <a:latin typeface="Cambria Math" panose="02040503050406030204" pitchFamily="18" charset="0"/>
                            </a:rPr>
                            <m:t>∗</m:t>
                          </m:r>
                          <m:r>
                            <a:rPr lang="es-EC" b="1" i="1">
                              <a:latin typeface="Cambria Math" panose="02040503050406030204" pitchFamily="18" charset="0"/>
                            </a:rPr>
                            <m:t>𝒑</m:t>
                          </m:r>
                          <m:r>
                            <a:rPr lang="es-EC" b="0" i="0">
                              <a:latin typeface="Cambria Math" panose="02040503050406030204" pitchFamily="18" charset="0"/>
                            </a:rPr>
                            <m:t>∗</m:t>
                          </m:r>
                          <m:r>
                            <a:rPr lang="es-EC" b="1" i="1">
                              <a:latin typeface="Cambria Math" panose="02040503050406030204" pitchFamily="18" charset="0"/>
                            </a:rPr>
                            <m:t>𝒒</m:t>
                          </m:r>
                        </m:num>
                        <m:den>
                          <m:sSup>
                            <m:sSupPr>
                              <m:ctrlPr>
                                <a:rPr lang="es-EC" b="1" i="1">
                                  <a:latin typeface="Cambria Math" panose="02040503050406030204" pitchFamily="18" charset="0"/>
                                </a:rPr>
                              </m:ctrlPr>
                            </m:sSupPr>
                            <m:e>
                              <m:r>
                                <a:rPr lang="es-EC" b="1" i="1">
                                  <a:latin typeface="Cambria Math" panose="02040503050406030204" pitchFamily="18" charset="0"/>
                                </a:rPr>
                                <m:t>𝒆</m:t>
                              </m:r>
                            </m:e>
                            <m:sup>
                              <m:r>
                                <a:rPr lang="es-EC" b="0" i="0">
                                  <a:latin typeface="Cambria Math" panose="02040503050406030204" pitchFamily="18" charset="0"/>
                                </a:rPr>
                                <m:t>2</m:t>
                              </m:r>
                            </m:sup>
                          </m:sSup>
                          <m:d>
                            <m:dPr>
                              <m:ctrlPr>
                                <a:rPr lang="es-EC" b="1" i="1">
                                  <a:latin typeface="Cambria Math" panose="02040503050406030204" pitchFamily="18" charset="0"/>
                                </a:rPr>
                              </m:ctrlPr>
                            </m:dPr>
                            <m:e>
                              <m:r>
                                <a:rPr lang="es-EC" b="1" i="1">
                                  <a:latin typeface="Cambria Math" panose="02040503050406030204" pitchFamily="18" charset="0"/>
                                </a:rPr>
                                <m:t>𝑵</m:t>
                              </m:r>
                              <m:r>
                                <a:rPr lang="es-EC" b="0" i="0">
                                  <a:latin typeface="Cambria Math" panose="02040503050406030204" pitchFamily="18" charset="0"/>
                                </a:rPr>
                                <m:t>−1</m:t>
                              </m:r>
                            </m:e>
                          </m:d>
                          <m:r>
                            <a:rPr lang="es-EC" b="0" i="0">
                              <a:latin typeface="Cambria Math" panose="02040503050406030204" pitchFamily="18" charset="0"/>
                            </a:rPr>
                            <m:t>+</m:t>
                          </m:r>
                          <m:r>
                            <a:rPr lang="es-EC" b="1" i="1">
                              <a:latin typeface="Cambria Math" panose="02040503050406030204" pitchFamily="18" charset="0"/>
                            </a:rPr>
                            <m:t>𝒑</m:t>
                          </m:r>
                          <m:r>
                            <a:rPr lang="es-EC" b="0" i="0">
                              <a:latin typeface="Cambria Math" panose="02040503050406030204" pitchFamily="18" charset="0"/>
                            </a:rPr>
                            <m:t>∗</m:t>
                          </m:r>
                          <m:r>
                            <a:rPr lang="es-EC" b="1" i="1">
                              <a:latin typeface="Cambria Math" panose="02040503050406030204" pitchFamily="18" charset="0"/>
                            </a:rPr>
                            <m:t>𝒒</m:t>
                          </m:r>
                          <m:r>
                            <a:rPr lang="es-EC" b="0" i="0">
                              <a:latin typeface="Cambria Math" panose="02040503050406030204" pitchFamily="18" charset="0"/>
                            </a:rPr>
                            <m:t>+</m:t>
                          </m:r>
                          <m:sSubSup>
                            <m:sSubSupPr>
                              <m:ctrlPr>
                                <a:rPr lang="es-EC" b="0" i="1">
                                  <a:latin typeface="Cambria Math" panose="02040503050406030204" pitchFamily="18" charset="0"/>
                                </a:rPr>
                              </m:ctrlPr>
                            </m:sSubSupPr>
                            <m:e>
                              <m:r>
                                <a:rPr lang="es-EC" b="1" i="1">
                                  <a:latin typeface="Cambria Math" panose="02040503050406030204" pitchFamily="18" charset="0"/>
                                </a:rPr>
                                <m:t>𝒁</m:t>
                              </m:r>
                            </m:e>
                            <m:sub>
                              <m:r>
                                <a:rPr lang="es-EC" b="0" i="0">
                                  <a:latin typeface="Cambria Math" panose="02040503050406030204" pitchFamily="18" charset="0"/>
                                </a:rPr>
                                <m:t>∝</m:t>
                              </m:r>
                            </m:sub>
                            <m:sup>
                              <m:r>
                                <a:rPr lang="es-EC" b="0" i="0">
                                  <a:latin typeface="Cambria Math" panose="02040503050406030204" pitchFamily="18" charset="0"/>
                                </a:rPr>
                                <m:t>2</m:t>
                              </m:r>
                            </m:sup>
                          </m:sSubSup>
                        </m:den>
                      </m:f>
                    </m:oMath>
                  </m:oMathPara>
                </a14:m>
                <a:endParaRPr lang="es-EC" dirty="0"/>
              </a:p>
            </p:txBody>
          </p:sp>
        </mc:Choice>
        <mc:Fallback xmlns="">
          <p:sp>
            <p:nvSpPr>
              <p:cNvPr id="2" name="Rectángulo 1">
                <a:extLst>
                  <a:ext uri="{FF2B5EF4-FFF2-40B4-BE49-F238E27FC236}">
                    <a16:creationId xmlns:a16="http://schemas.microsoft.com/office/drawing/2014/main" id="{F98963EC-A20F-4562-A8EB-EC1351956B30}"/>
                  </a:ext>
                </a:extLst>
              </p:cNvPr>
              <p:cNvSpPr>
                <a:spLocks noRot="1" noChangeAspect="1" noMove="1" noResize="1" noEditPoints="1" noAdjustHandles="1" noChangeArrowheads="1" noChangeShapeType="1" noTextEdit="1"/>
              </p:cNvSpPr>
              <p:nvPr/>
            </p:nvSpPr>
            <p:spPr>
              <a:xfrm>
                <a:off x="3563888" y="1016976"/>
                <a:ext cx="3014671" cy="706027"/>
              </a:xfrm>
              <a:prstGeom prst="rect">
                <a:avLst/>
              </a:prstGeom>
              <a:blipFill>
                <a:blip r:embed="rId3"/>
                <a:stretch>
                  <a:fillRect/>
                </a:stretch>
              </a:blipFill>
            </p:spPr>
            <p:txBody>
              <a:bodyPr/>
              <a:lstStyle/>
              <a:p>
                <a:r>
                  <a:rPr lang="es-EC">
                    <a:noFill/>
                  </a:rPr>
                  <a:t> </a:t>
                </a:r>
              </a:p>
            </p:txBody>
          </p:sp>
        </mc:Fallback>
      </mc:AlternateContent>
      <p:graphicFrame>
        <p:nvGraphicFramePr>
          <p:cNvPr id="10" name="4 Diagrama">
            <a:extLst>
              <a:ext uri="{FF2B5EF4-FFF2-40B4-BE49-F238E27FC236}">
                <a16:creationId xmlns:a16="http://schemas.microsoft.com/office/drawing/2014/main" id="{4DE037CA-2A75-4322-B061-399B7D62E425}"/>
              </a:ext>
            </a:extLst>
          </p:cNvPr>
          <p:cNvGraphicFramePr/>
          <p:nvPr>
            <p:extLst>
              <p:ext uri="{D42A27DB-BD31-4B8C-83A1-F6EECF244321}">
                <p14:modId xmlns:p14="http://schemas.microsoft.com/office/powerpoint/2010/main" val="2078406719"/>
              </p:ext>
            </p:extLst>
          </p:nvPr>
        </p:nvGraphicFramePr>
        <p:xfrm>
          <a:off x="-756592" y="2042100"/>
          <a:ext cx="7200595" cy="2586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26C07ABA-A065-4D4E-AD2A-75E084F2CC06}"/>
                  </a:ext>
                </a:extLst>
              </p:cNvPr>
              <p:cNvSpPr/>
              <p:nvPr/>
            </p:nvSpPr>
            <p:spPr>
              <a:xfrm>
                <a:off x="251520" y="5229200"/>
                <a:ext cx="4680520" cy="687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𝒏</m:t>
                      </m:r>
                      <m:r>
                        <a:rPr lang="es-EC" b="0" i="0">
                          <a:latin typeface="Cambria Math" panose="02040503050406030204" pitchFamily="18" charset="0"/>
                        </a:rPr>
                        <m:t>=</m:t>
                      </m:r>
                      <m:f>
                        <m:fPr>
                          <m:ctrlPr>
                            <a:rPr lang="es-EC" b="0" i="1">
                              <a:latin typeface="Cambria Math" panose="02040503050406030204" pitchFamily="18" charset="0"/>
                            </a:rPr>
                          </m:ctrlPr>
                        </m:fPr>
                        <m:num>
                          <m:sSup>
                            <m:sSupPr>
                              <m:ctrlPr>
                                <a:rPr lang="es-EC" b="0" i="1">
                                  <a:latin typeface="Cambria Math" panose="02040503050406030204" pitchFamily="18" charset="0"/>
                                </a:rPr>
                              </m:ctrlPr>
                            </m:sSupPr>
                            <m:e>
                              <m:r>
                                <a:rPr lang="es-EC" b="0" i="0">
                                  <a:latin typeface="Cambria Math" panose="02040503050406030204" pitchFamily="18" charset="0"/>
                                </a:rPr>
                                <m:t>1.96</m:t>
                              </m:r>
                            </m:e>
                            <m:sup>
                              <m:r>
                                <a:rPr lang="es-EC" b="0" i="0">
                                  <a:latin typeface="Cambria Math" panose="02040503050406030204" pitchFamily="18" charset="0"/>
                                </a:rPr>
                                <m:t>2</m:t>
                              </m:r>
                            </m:sup>
                          </m:sSup>
                          <m:r>
                            <a:rPr lang="es-EC" b="0" i="0">
                              <a:latin typeface="Cambria Math" panose="02040503050406030204" pitchFamily="18" charset="0"/>
                            </a:rPr>
                            <m:t>∗1.099.475∗0.5∗0.5</m:t>
                          </m:r>
                        </m:num>
                        <m:den>
                          <m:sSup>
                            <m:sSupPr>
                              <m:ctrlPr>
                                <a:rPr lang="es-EC" b="0" i="1">
                                  <a:latin typeface="Cambria Math" panose="02040503050406030204" pitchFamily="18" charset="0"/>
                                </a:rPr>
                              </m:ctrlPr>
                            </m:sSupPr>
                            <m:e>
                              <m:r>
                                <a:rPr lang="es-EC" b="0" i="0">
                                  <a:latin typeface="Cambria Math" panose="02040503050406030204" pitchFamily="18" charset="0"/>
                                </a:rPr>
                                <m:t>0.05</m:t>
                              </m:r>
                            </m:e>
                            <m:sup>
                              <m:r>
                                <a:rPr lang="es-EC" b="0" i="0">
                                  <a:latin typeface="Cambria Math" panose="02040503050406030204" pitchFamily="18" charset="0"/>
                                </a:rPr>
                                <m:t>2</m:t>
                              </m:r>
                            </m:sup>
                          </m:sSup>
                          <m:d>
                            <m:dPr>
                              <m:ctrlPr>
                                <a:rPr lang="es-EC" b="0" i="1">
                                  <a:latin typeface="Cambria Math" panose="02040503050406030204" pitchFamily="18" charset="0"/>
                                </a:rPr>
                              </m:ctrlPr>
                            </m:dPr>
                            <m:e>
                              <m:r>
                                <a:rPr lang="es-EC" b="0" i="0">
                                  <a:latin typeface="Cambria Math" panose="02040503050406030204" pitchFamily="18" charset="0"/>
                                </a:rPr>
                                <m:t>1.099.475−1</m:t>
                              </m:r>
                            </m:e>
                          </m:d>
                          <m:r>
                            <a:rPr lang="es-EC" b="0" i="0">
                              <a:latin typeface="Cambria Math" panose="02040503050406030204" pitchFamily="18" charset="0"/>
                            </a:rPr>
                            <m:t>+0.5∗0.5+</m:t>
                          </m:r>
                          <m:sSup>
                            <m:sSupPr>
                              <m:ctrlPr>
                                <a:rPr lang="es-EC" b="0" i="1">
                                  <a:latin typeface="Cambria Math" panose="02040503050406030204" pitchFamily="18" charset="0"/>
                                </a:rPr>
                              </m:ctrlPr>
                            </m:sSupPr>
                            <m:e>
                              <m:r>
                                <a:rPr lang="es-EC" b="0" i="0">
                                  <a:latin typeface="Cambria Math" panose="02040503050406030204" pitchFamily="18" charset="0"/>
                                </a:rPr>
                                <m:t>1.96</m:t>
                              </m:r>
                            </m:e>
                            <m:sup>
                              <m:r>
                                <a:rPr lang="es-EC" b="0" i="0">
                                  <a:latin typeface="Cambria Math" panose="02040503050406030204" pitchFamily="18" charset="0"/>
                                </a:rPr>
                                <m:t>2</m:t>
                              </m:r>
                            </m:sup>
                          </m:sSup>
                        </m:den>
                      </m:f>
                    </m:oMath>
                  </m:oMathPara>
                </a14:m>
                <a:endParaRPr lang="es-EC" dirty="0"/>
              </a:p>
            </p:txBody>
          </p:sp>
        </mc:Choice>
        <mc:Fallback xmlns="">
          <p:sp>
            <p:nvSpPr>
              <p:cNvPr id="11" name="Rectángulo 10">
                <a:extLst>
                  <a:ext uri="{FF2B5EF4-FFF2-40B4-BE49-F238E27FC236}">
                    <a16:creationId xmlns:a16="http://schemas.microsoft.com/office/drawing/2014/main" id="{26C07ABA-A065-4D4E-AD2A-75E084F2CC06}"/>
                  </a:ext>
                </a:extLst>
              </p:cNvPr>
              <p:cNvSpPr>
                <a:spLocks noRot="1" noChangeAspect="1" noMove="1" noResize="1" noEditPoints="1" noAdjustHandles="1" noChangeArrowheads="1" noChangeShapeType="1" noTextEdit="1"/>
              </p:cNvSpPr>
              <p:nvPr/>
            </p:nvSpPr>
            <p:spPr>
              <a:xfrm>
                <a:off x="251520" y="5229200"/>
                <a:ext cx="4680520" cy="687368"/>
              </a:xfrm>
              <a:prstGeom prst="rect">
                <a:avLst/>
              </a:prstGeom>
              <a:blipFill>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D014EE0D-B2B9-4B32-8060-1308D318D2E0}"/>
                  </a:ext>
                </a:extLst>
              </p:cNvPr>
              <p:cNvSpPr/>
              <p:nvPr/>
            </p:nvSpPr>
            <p:spPr>
              <a:xfrm>
                <a:off x="5505174" y="5332378"/>
                <a:ext cx="3102992"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14:m>
                  <m:oMath xmlns:m="http://schemas.openxmlformats.org/officeDocument/2006/math">
                    <m:r>
                      <a:rPr lang="es-EC" sz="2800" b="1" i="1" smtClean="0">
                        <a:solidFill>
                          <a:srgbClr val="FF0000"/>
                        </a:solidFill>
                        <a:latin typeface="Cambria Math" panose="02040503050406030204" pitchFamily="18" charset="0"/>
                      </a:rPr>
                      <m:t>𝒏</m:t>
                    </m:r>
                    <m:r>
                      <a:rPr lang="es-EC" sz="2800" b="1" i="0">
                        <a:solidFill>
                          <a:srgbClr val="FF0000"/>
                        </a:solidFill>
                        <a:latin typeface="Cambria Math" panose="02040503050406030204" pitchFamily="18" charset="0"/>
                      </a:rPr>
                      <m:t>=</m:t>
                    </m:r>
                    <m:r>
                      <a:rPr lang="es-EC" sz="2800" b="1" i="0">
                        <a:solidFill>
                          <a:srgbClr val="FF0000"/>
                        </a:solidFill>
                        <a:latin typeface="Cambria Math" panose="02040503050406030204" pitchFamily="18" charset="0"/>
                      </a:rPr>
                      <m:t>𝟑𝟗𝟕</m:t>
                    </m:r>
                  </m:oMath>
                </a14:m>
                <a:r>
                  <a:rPr lang="es-EC" sz="2800" b="1" dirty="0">
                    <a:solidFill>
                      <a:srgbClr val="FF0000"/>
                    </a:solidFill>
                  </a:rPr>
                  <a:t> Encuestas</a:t>
                </a:r>
              </a:p>
            </p:txBody>
          </p:sp>
        </mc:Choice>
        <mc:Fallback xmlns="">
          <p:sp>
            <p:nvSpPr>
              <p:cNvPr id="12" name="Rectángulo 11">
                <a:extLst>
                  <a:ext uri="{FF2B5EF4-FFF2-40B4-BE49-F238E27FC236}">
                    <a16:creationId xmlns:a16="http://schemas.microsoft.com/office/drawing/2014/main" id="{D014EE0D-B2B9-4B32-8060-1308D318D2E0}"/>
                  </a:ext>
                </a:extLst>
              </p:cNvPr>
              <p:cNvSpPr>
                <a:spLocks noRot="1" noChangeAspect="1" noMove="1" noResize="1" noEditPoints="1" noAdjustHandles="1" noChangeArrowheads="1" noChangeShapeType="1" noTextEdit="1"/>
              </p:cNvSpPr>
              <p:nvPr/>
            </p:nvSpPr>
            <p:spPr>
              <a:xfrm>
                <a:off x="5505174" y="5332378"/>
                <a:ext cx="3102992" cy="523220"/>
              </a:xfrm>
              <a:prstGeom prst="rect">
                <a:avLst/>
              </a:prstGeom>
              <a:blipFill>
                <a:blip r:embed="rId10"/>
                <a:stretch>
                  <a:fillRect t="-8889" r="-1365" b="-28889"/>
                </a:stretch>
              </a:blipFill>
            </p:spPr>
            <p:txBody>
              <a:bodyPr/>
              <a:lstStyle/>
              <a:p>
                <a:r>
                  <a:rPr lang="es-EC">
                    <a:noFill/>
                  </a:rPr>
                  <a:t> </a:t>
                </a:r>
              </a:p>
            </p:txBody>
          </p:sp>
        </mc:Fallback>
      </mc:AlternateContent>
      <p:pic>
        <p:nvPicPr>
          <p:cNvPr id="22530" name="Picture 2" descr="Resultado de imagen para muestra estadistica">
            <a:extLst>
              <a:ext uri="{FF2B5EF4-FFF2-40B4-BE49-F238E27FC236}">
                <a16:creationId xmlns:a16="http://schemas.microsoft.com/office/drawing/2014/main" id="{7CE5DE9A-514C-4AA4-BDE0-3E75AA0DD64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76056" y="2028825"/>
            <a:ext cx="3999808"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02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9782</TotalTime>
  <Words>2955</Words>
  <Application>Microsoft Office PowerPoint</Application>
  <PresentationFormat>Presentación en pantalla (4:3)</PresentationFormat>
  <Paragraphs>310</Paragraphs>
  <Slides>34</Slides>
  <Notes>21</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44" baseType="lpstr">
      <vt:lpstr>Almairah 01</vt:lpstr>
      <vt:lpstr>Arial</vt:lpstr>
      <vt:lpstr>Calibri</vt:lpstr>
      <vt:lpstr>Cambria Math</vt:lpstr>
      <vt:lpstr>Century Gothic</vt:lpstr>
      <vt:lpstr>Symbol</vt:lpstr>
      <vt:lpstr>Times New Roman</vt:lpstr>
      <vt:lpstr>Wingdings</vt:lpstr>
      <vt:lpstr>Tema de Office</vt:lpstr>
      <vt:lpstr>CorelDRAW</vt:lpstr>
      <vt:lpstr>Presentación de PowerPoint</vt:lpstr>
      <vt:lpstr>Presentación de PowerPoint</vt:lpstr>
      <vt:lpstr>Presentación de PowerPoint</vt:lpstr>
      <vt:lpstr>Presentación de PowerPoint</vt:lpstr>
      <vt:lpstr>Objetivo General</vt:lpstr>
      <vt:lpstr>Hipótesis</vt:lpstr>
      <vt:lpstr>Presentación de PowerPoint</vt:lpstr>
      <vt:lpstr>Muestra</vt:lpstr>
      <vt:lpstr>Presentación de PowerPoint</vt:lpstr>
      <vt:lpstr>RESULTADOS ANALISIS UNIVARIADO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Santiago Patiño</cp:lastModifiedBy>
  <cp:revision>225</cp:revision>
  <dcterms:created xsi:type="dcterms:W3CDTF">2012-04-21T01:11:57Z</dcterms:created>
  <dcterms:modified xsi:type="dcterms:W3CDTF">2018-08-09T01:01:20Z</dcterms:modified>
</cp:coreProperties>
</file>