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1" r:id="rId5"/>
    <p:sldId id="262" r:id="rId6"/>
    <p:sldId id="263" r:id="rId7"/>
    <p:sldId id="264" r:id="rId8"/>
    <p:sldId id="268" r:id="rId9"/>
    <p:sldId id="269" r:id="rId10"/>
    <p:sldId id="270" r:id="rId11"/>
    <p:sldId id="274" r:id="rId12"/>
    <p:sldId id="272" r:id="rId13"/>
    <p:sldId id="273" r:id="rId14"/>
    <p:sldId id="275" r:id="rId15"/>
    <p:sldId id="276" r:id="rId16"/>
    <p:sldId id="277" r:id="rId17"/>
    <p:sldId id="278" r:id="rId18"/>
    <p:sldId id="279" r:id="rId19"/>
    <p:sldId id="280" r:id="rId20"/>
    <p:sldId id="281" r:id="rId21"/>
    <p:sldId id="271" r:id="rId22"/>
    <p:sldId id="283" r:id="rId23"/>
    <p:sldId id="284" r:id="rId24"/>
    <p:sldId id="285" r:id="rId25"/>
    <p:sldId id="286" r:id="rId26"/>
    <p:sldId id="288" r:id="rId27"/>
    <p:sldId id="289" r:id="rId28"/>
    <p:sldId id="290" r:id="rId29"/>
    <p:sldId id="291" r:id="rId30"/>
    <p:sldId id="292" r:id="rId31"/>
    <p:sldId id="294" r:id="rId32"/>
    <p:sldId id="295" r:id="rId33"/>
    <p:sldId id="259"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1930C6E-3579-49C0-8EE8-BA83064911F6}">
          <p14:sldIdLst>
            <p14:sldId id="258"/>
            <p14:sldId id="256"/>
            <p14:sldId id="260"/>
            <p14:sldId id="261"/>
            <p14:sldId id="262"/>
            <p14:sldId id="263"/>
            <p14:sldId id="264"/>
            <p14:sldId id="268"/>
            <p14:sldId id="269"/>
            <p14:sldId id="270"/>
            <p14:sldId id="274"/>
            <p14:sldId id="272"/>
            <p14:sldId id="273"/>
            <p14:sldId id="275"/>
            <p14:sldId id="276"/>
            <p14:sldId id="277"/>
            <p14:sldId id="278"/>
            <p14:sldId id="279"/>
            <p14:sldId id="280"/>
            <p14:sldId id="281"/>
            <p14:sldId id="271"/>
            <p14:sldId id="283"/>
            <p14:sldId id="284"/>
            <p14:sldId id="285"/>
            <p14:sldId id="286"/>
            <p14:sldId id="288"/>
            <p14:sldId id="289"/>
            <p14:sldId id="290"/>
            <p14:sldId id="291"/>
            <p14:sldId id="292"/>
            <p14:sldId id="294"/>
            <p14:sldId id="295"/>
            <p14:sldId id="259"/>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nzalo%20Conforme\Desktop\RESPALDO%20GONZALO%20CONFORME\Documentos\COMPUGENIOS\tesis%20algarrobo\C&#193;LCULO%20DEGRA.%20EFECTIV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MX" sz="1100" b="1">
                <a:latin typeface="Times New Roman" panose="02020603050405020304" pitchFamily="18" charset="0"/>
                <a:cs typeface="Times New Roman" panose="02020603050405020304" pitchFamily="18" charset="0"/>
              </a:rPr>
              <a:t>Digestibilidad</a:t>
            </a:r>
            <a:r>
              <a:rPr lang="es-MX" sz="1100" b="1" baseline="0">
                <a:latin typeface="Times New Roman" panose="02020603050405020304" pitchFamily="18" charset="0"/>
                <a:cs typeface="Times New Roman" panose="02020603050405020304" pitchFamily="18" charset="0"/>
              </a:rPr>
              <a:t> in situ de la de la harina de algarrobo (Prosopis chilensis) </a:t>
            </a:r>
            <a:endParaRPr lang="es-MX" sz="1100" b="1">
              <a:latin typeface="Times New Roman" panose="02020603050405020304" pitchFamily="18" charset="0"/>
              <a:cs typeface="Times New Roman" panose="02020603050405020304" pitchFamily="18" charset="0"/>
            </a:endParaRPr>
          </a:p>
        </c:rich>
      </c:tx>
      <c:layout>
        <c:manualLayout>
          <c:xMode val="edge"/>
          <c:yMode val="edge"/>
          <c:x val="0.20034913801242471"/>
          <c:y val="4.43360673908224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13198096640797599"/>
          <c:y val="0.18306362225670583"/>
          <c:w val="0.83111069222984779"/>
          <c:h val="0.67382653426357619"/>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719424460431655E-2"/>
                  <c:y val="-3.3218885768296999E-2"/>
                </c:manualLayout>
              </c:layout>
              <c:tx>
                <c:rich>
                  <a:bodyPr/>
                  <a:lstStyle/>
                  <a:p>
                    <a:fld id="{B272E6A9-4371-4C73-B88E-6330F710ABAF}" type="CELLREF">
                      <a:rPr lang="en-US"/>
                      <a:pPr/>
                      <a:t>[CELLREF]</a:t>
                    </a:fld>
                    <a:r>
                      <a:rPr lang="en-US" baseline="0"/>
                      <a:t>; </a:t>
                    </a:r>
                    <a:fld id="{A34D496B-C46B-4C47-A28D-A81F8E02FD54}" type="YVALUE">
                      <a:rPr lang="en-US" baseline="0"/>
                      <a:pPr/>
                      <a:t>[VALOR DE Y]</a:t>
                    </a:fld>
                    <a:endParaRPr lang="en-US" baseline="0"/>
                  </a:p>
                </c:rich>
              </c:tx>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EECD-4492-9EFE-D5B80DF8D990}"/>
                </c:ext>
                <c:ext xmlns:c15="http://schemas.microsoft.com/office/drawing/2012/chart" uri="{CE6537A1-D6FC-4f65-9D91-7224C49458BB}">
                  <c15:layout/>
                  <c15:dlblFieldTable>
                    <c15:dlblFTEntry>
                      <c15:txfldGUID>{B272E6A9-4371-4C73-B88E-6330F710ABAF}</c15:txfldGUID>
                      <c15:f>'[CÁLCULO DEGRA. EFECTIVA.xlsx]DEG. EFECTIVA MO'!$G$14</c15:f>
                      <c15:dlblFieldTableCache>
                        <c:ptCount val="1"/>
                        <c:pt idx="0">
                          <c:v>0 hrs</c:v>
                        </c:pt>
                      </c15:dlblFieldTableCache>
                    </c15:dlblFTEntry>
                  </c15:dlblFieldTable>
                  <c15:showDataLabelsRange val="0"/>
                </c:ext>
              </c:extLst>
            </c:dLbl>
            <c:dLbl>
              <c:idx val="1"/>
              <c:layout>
                <c:manualLayout>
                  <c:x val="-3.1630695443645128E-2"/>
                  <c:y val="1.9984395100690003E-2"/>
                </c:manualLayout>
              </c:layout>
              <c:tx>
                <c:rich>
                  <a:bodyPr/>
                  <a:lstStyle/>
                  <a:p>
                    <a:fld id="{5A00AE5C-E29B-4C0F-856A-08A19496111F}" type="CELLREF">
                      <a:rPr lang="en-US" b="1"/>
                      <a:pPr/>
                      <a:t>[CELLREF]</a:t>
                    </a:fld>
                    <a:r>
                      <a:rPr lang="en-US" b="1" baseline="0"/>
                      <a:t>; </a:t>
                    </a:r>
                    <a:fld id="{D6041295-14A0-4371-A49B-EF4147957908}" type="YVALUE">
                      <a:rPr lang="en-US" b="1" baseline="0"/>
                      <a:pPr/>
                      <a:t>[VALOR DE Y]</a:t>
                    </a:fld>
                    <a:endParaRPr lang="en-US" b="1" baseline="0"/>
                  </a:p>
                </c:rich>
              </c:tx>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EECD-4492-9EFE-D5B80DF8D990}"/>
                </c:ext>
                <c:ext xmlns:c15="http://schemas.microsoft.com/office/drawing/2012/chart" uri="{CE6537A1-D6FC-4f65-9D91-7224C49458BB}">
                  <c15:layout/>
                  <c15:dlblFieldTable>
                    <c15:dlblFTEntry>
                      <c15:txfldGUID>{5A00AE5C-E29B-4C0F-856A-08A19496111F}</c15:txfldGUID>
                      <c15:f>'[CÁLCULO DEGRA. EFECTIVA.xlsx]DEG. EFECTIVA MO'!$G$15</c15:f>
                      <c15:dlblFieldTableCache>
                        <c:ptCount val="1"/>
                        <c:pt idx="0">
                          <c:v>3 hrs</c:v>
                        </c:pt>
                      </c15:dlblFieldTableCache>
                    </c15:dlblFTEntry>
                  </c15:dlblFieldTable>
                  <c15:showDataLabelsRange val="0"/>
                </c:ext>
              </c:extLst>
            </c:dLbl>
            <c:dLbl>
              <c:idx val="2"/>
              <c:layout>
                <c:manualLayout>
                  <c:x val="-7.2398081534772188E-2"/>
                  <c:y val="-1.9918065551050228E-2"/>
                </c:manualLayout>
              </c:layout>
              <c:tx>
                <c:rich>
                  <a:bodyPr/>
                  <a:lstStyle/>
                  <a:p>
                    <a:fld id="{C08B05FB-B2C2-4F00-8ABD-2DF1BF65D89F}" type="CELLREF">
                      <a:rPr lang="en-US" b="1"/>
                      <a:pPr/>
                      <a:t>[CELLREF]</a:t>
                    </a:fld>
                    <a:r>
                      <a:rPr lang="en-US" b="1" baseline="0"/>
                      <a:t>; </a:t>
                    </a:r>
                    <a:fld id="{8F2F4FF3-2501-465F-804B-3F85DAC847AC}" type="YVALUE">
                      <a:rPr lang="en-US" b="1" baseline="0"/>
                      <a:pPr/>
                      <a:t>[VALOR DE Y]</a:t>
                    </a:fld>
                    <a:endParaRPr lang="en-US" b="1" baseline="0"/>
                  </a:p>
                </c:rich>
              </c:tx>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EECD-4492-9EFE-D5B80DF8D990}"/>
                </c:ext>
                <c:ext xmlns:c15="http://schemas.microsoft.com/office/drawing/2012/chart" uri="{CE6537A1-D6FC-4f65-9D91-7224C49458BB}">
                  <c15:layout/>
                  <c15:dlblFieldTable>
                    <c15:dlblFTEntry>
                      <c15:txfldGUID>{C08B05FB-B2C2-4F00-8ABD-2DF1BF65D89F}</c15:txfldGUID>
                      <c15:f>'[CÁLCULO DEGRA. EFECTIVA.xlsx]DEG. EFECTIVA MO'!$G$16</c15:f>
                      <c15:dlblFieldTableCache>
                        <c:ptCount val="1"/>
                        <c:pt idx="0">
                          <c:v>6 hrs</c:v>
                        </c:pt>
                      </c15:dlblFieldTableCache>
                    </c15:dlblFTEntry>
                  </c15:dlblFieldTable>
                  <c15:showDataLabelsRange val="0"/>
                </c:ext>
              </c:extLst>
            </c:dLbl>
            <c:dLbl>
              <c:idx val="3"/>
              <c:layout>
                <c:manualLayout>
                  <c:x val="-8.2661870503597204E-2"/>
                  <c:y val="-3.3218885768296937E-2"/>
                </c:manualLayout>
              </c:layout>
              <c:tx>
                <c:rich>
                  <a:bodyPr/>
                  <a:lstStyle/>
                  <a:p>
                    <a:fld id="{BE0C34AB-5A88-4338-9254-DD526E610DDD}" type="CELLREF">
                      <a:rPr lang="en-US" b="1"/>
                      <a:pPr/>
                      <a:t>[CELLREF]</a:t>
                    </a:fld>
                    <a:r>
                      <a:rPr lang="en-US" b="1" baseline="0"/>
                      <a:t>; </a:t>
                    </a:r>
                    <a:fld id="{42AFD651-B914-48DD-8107-FCF8726B3CB5}" type="YVALUE">
                      <a:rPr lang="en-US" b="1" baseline="0"/>
                      <a:pPr/>
                      <a:t>[VALOR DE Y]</a:t>
                    </a:fld>
                    <a:endParaRPr lang="en-US" b="1" baseline="0"/>
                  </a:p>
                </c:rich>
              </c:tx>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EECD-4492-9EFE-D5B80DF8D990}"/>
                </c:ext>
                <c:ext xmlns:c15="http://schemas.microsoft.com/office/drawing/2012/chart" uri="{CE6537A1-D6FC-4f65-9D91-7224C49458BB}">
                  <c15:layout/>
                  <c15:dlblFieldTable>
                    <c15:dlblFTEntry>
                      <c15:txfldGUID>{BE0C34AB-5A88-4338-9254-DD526E610DDD}</c15:txfldGUID>
                      <c15:f>'[CÁLCULO DEGRA. EFECTIVA.xlsx]DEG. EFECTIVA MO'!$G$17</c15:f>
                      <c15:dlblFieldTableCache>
                        <c:ptCount val="1"/>
                        <c:pt idx="0">
                          <c:v>12 hrs</c:v>
                        </c:pt>
                      </c15:dlblFieldTableCache>
                    </c15:dlblFTEntry>
                  </c15:dlblFieldTable>
                  <c15:showDataLabelsRange val="0"/>
                </c:ext>
              </c:extLst>
            </c:dLbl>
            <c:dLbl>
              <c:idx val="4"/>
              <c:layout>
                <c:manualLayout>
                  <c:x val="-5.5755395683453238E-2"/>
                  <c:y val="4.2152428796101177E-2"/>
                </c:manualLayout>
              </c:layout>
              <c:tx>
                <c:rich>
                  <a:bodyPr/>
                  <a:lstStyle/>
                  <a:p>
                    <a:fld id="{D60811C8-4181-4F2F-BB30-9C87DDC3F50E}" type="CELLREF">
                      <a:rPr lang="en-US" b="1"/>
                      <a:pPr/>
                      <a:t>[CELLREF]</a:t>
                    </a:fld>
                    <a:r>
                      <a:rPr lang="en-US" b="1" baseline="0"/>
                      <a:t>; </a:t>
                    </a:r>
                    <a:fld id="{EFFADA14-EADE-4B1C-8C81-DA4975CBA577}" type="YVALUE">
                      <a:rPr lang="en-US" b="1" baseline="0"/>
                      <a:pPr/>
                      <a:t>[VALOR DE Y]</a:t>
                    </a:fld>
                    <a:endParaRPr lang="en-US" b="1" baseline="0"/>
                  </a:p>
                </c:rich>
              </c:tx>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4-EECD-4492-9EFE-D5B80DF8D990}"/>
                </c:ext>
                <c:ext xmlns:c15="http://schemas.microsoft.com/office/drawing/2012/chart" uri="{CE6537A1-D6FC-4f65-9D91-7224C49458BB}">
                  <c15:layout/>
                  <c15:dlblFieldTable>
                    <c15:dlblFTEntry>
                      <c15:txfldGUID>{D60811C8-4181-4F2F-BB30-9C87DDC3F50E}</c15:txfldGUID>
                      <c15:f>'[CÁLCULO DEGRA. EFECTIVA.xlsx]DEG. EFECTIVA MO'!$G$18</c15:f>
                      <c15:dlblFieldTableCache>
                        <c:ptCount val="1"/>
                        <c:pt idx="0">
                          <c:v>24 hrs</c:v>
                        </c:pt>
                      </c15:dlblFieldTableCache>
                    </c15:dlblFTEntry>
                  </c15:dlblFieldTable>
                  <c15:showDataLabelsRange val="0"/>
                </c:ext>
              </c:extLst>
            </c:dLbl>
            <c:dLbl>
              <c:idx val="5"/>
              <c:layout/>
              <c:tx>
                <c:rich>
                  <a:bodyPr/>
                  <a:lstStyle/>
                  <a:p>
                    <a:fld id="{BC0960FB-1DA7-4F28-9FF0-57D369E9B44B}" type="CELLREF">
                      <a:rPr lang="en-US" b="1"/>
                      <a:pPr/>
                      <a:t>[CELLREF]</a:t>
                    </a:fld>
                    <a:r>
                      <a:rPr lang="en-US" b="1" baseline="0"/>
                      <a:t>; </a:t>
                    </a:r>
                    <a:fld id="{DF9C9DAA-FEFD-4BCC-9CF2-A836D96F1CF4}" type="YVALUE">
                      <a:rPr lang="en-US" b="1" baseline="0"/>
                      <a:pPr/>
                      <a:t>[VALOR DE Y]</a:t>
                    </a:fld>
                    <a:endParaRPr lang="en-US" b="1" baseline="0"/>
                  </a:p>
                </c:rich>
              </c:tx>
              <c:dLblPos val="t"/>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5-EECD-4492-9EFE-D5B80DF8D990}"/>
                </c:ext>
                <c:ext xmlns:c15="http://schemas.microsoft.com/office/drawing/2012/chart" uri="{CE6537A1-D6FC-4f65-9D91-7224C49458BB}">
                  <c15:layout/>
                  <c15:dlblFieldTable>
                    <c15:dlblFTEntry>
                      <c15:txfldGUID>{BC0960FB-1DA7-4F28-9FF0-57D369E9B44B}</c15:txfldGUID>
                      <c15:f>'[CÁLCULO DEGRA. EFECTIVA.xlsx]DEG. EFECTIVA MO'!$G$19</c15:f>
                      <c15:dlblFieldTableCache>
                        <c:ptCount val="1"/>
                        <c:pt idx="0">
                          <c:v>48 hrs</c:v>
                        </c:pt>
                      </c15:dlblFieldTableCache>
                    </c15:dlblFTEntry>
                  </c15:dlblFieldTable>
                  <c15:showDataLabelsRange val="0"/>
                </c:ext>
              </c:extLst>
            </c:dLbl>
            <c:dLbl>
              <c:idx val="6"/>
              <c:layout>
                <c:manualLayout>
                  <c:x val="-5.9861968692762328E-2"/>
                  <c:y val="3.7718822057018937E-2"/>
                </c:manualLayout>
              </c:layout>
              <c:tx>
                <c:rich>
                  <a:bodyPr/>
                  <a:lstStyle/>
                  <a:p>
                    <a:fld id="{05DD1E60-F765-49EF-A3A3-CC789B58DAD9}" type="CELLREF">
                      <a:rPr lang="en-US" b="1"/>
                      <a:pPr/>
                      <a:t>[CELLREF]</a:t>
                    </a:fld>
                    <a:r>
                      <a:rPr lang="en-US" b="1" baseline="0"/>
                      <a:t>; </a:t>
                    </a:r>
                    <a:fld id="{195734C8-99A6-403D-BFFC-7EDAE48AB59B}" type="YVALUE">
                      <a:rPr lang="en-US" b="1" baseline="0"/>
                      <a:pPr/>
                      <a:t>[VALOR DE Y]</a:t>
                    </a:fld>
                    <a:endParaRPr lang="en-US" b="1" baseline="0"/>
                  </a:p>
                </c:rich>
              </c:tx>
              <c:dLblPos val="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6-EECD-4492-9EFE-D5B80DF8D990}"/>
                </c:ext>
                <c:ext xmlns:c15="http://schemas.microsoft.com/office/drawing/2012/chart" uri="{CE6537A1-D6FC-4f65-9D91-7224C49458BB}">
                  <c15:layout/>
                  <c15:dlblFieldTable>
                    <c15:dlblFTEntry>
                      <c15:txfldGUID>{05DD1E60-F765-49EF-A3A3-CC789B58DAD9}</c15:txfldGUID>
                      <c15:f>'[CÁLCULO DEGRA. EFECTIVA.xlsx]DEG. EFECTIVA MO'!$G$20</c15:f>
                      <c15:dlblFieldTableCache>
                        <c:ptCount val="1"/>
                        <c:pt idx="0">
                          <c:v>72 hrs</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'[CÁLCULO DEGRA. EFECTIVA.xlsx]DEG. EFECTIVA MO'!$H$14:$H$20</c:f>
              <c:numCache>
                <c:formatCode>0.00</c:formatCode>
                <c:ptCount val="7"/>
                <c:pt idx="0">
                  <c:v>31.864725574258109</c:v>
                </c:pt>
                <c:pt idx="1">
                  <c:v>44.813891860049488</c:v>
                </c:pt>
                <c:pt idx="2">
                  <c:v>52.190265382485556</c:v>
                </c:pt>
                <c:pt idx="3">
                  <c:v>58.881790570389853</c:v>
                </c:pt>
                <c:pt idx="4">
                  <c:v>61.960136207117955</c:v>
                </c:pt>
                <c:pt idx="5">
                  <c:v>62.412832239972076</c:v>
                </c:pt>
                <c:pt idx="6">
                  <c:v>62.422500791455477</c:v>
                </c:pt>
              </c:numCache>
            </c:numRef>
          </c:yVal>
          <c:smooth val="0"/>
          <c:extLst xmlns:c16r2="http://schemas.microsoft.com/office/drawing/2015/06/chart">
            <c:ext xmlns:c16="http://schemas.microsoft.com/office/drawing/2014/chart" uri="{C3380CC4-5D6E-409C-BE32-E72D297353CC}">
              <c16:uniqueId val="{00000007-EECD-4492-9EFE-D5B80DF8D990}"/>
            </c:ext>
          </c:extLst>
        </c:ser>
        <c:dLbls>
          <c:showLegendKey val="0"/>
          <c:showVal val="0"/>
          <c:showCatName val="0"/>
          <c:showSerName val="0"/>
          <c:showPercent val="0"/>
          <c:showBubbleSize val="0"/>
        </c:dLbls>
        <c:axId val="378088728"/>
        <c:axId val="376970800"/>
      </c:scatterChart>
      <c:valAx>
        <c:axId val="378088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b="1"/>
                  <a:t>Periodo</a:t>
                </a:r>
                <a:r>
                  <a:rPr lang="es-MX" b="1" baseline="0"/>
                  <a:t> de incubación ruminal/horas</a:t>
                </a:r>
                <a:endParaRPr lang="es-MX" b="1"/>
              </a:p>
            </c:rich>
          </c:tx>
          <c:layout>
            <c:manualLayout>
              <c:xMode val="edge"/>
              <c:yMode val="edge"/>
              <c:x val="0.43184085802224365"/>
              <c:y val="0.923719621502643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6970800"/>
        <c:crosses val="autoZero"/>
        <c:crossBetween val="midCat"/>
      </c:valAx>
      <c:valAx>
        <c:axId val="376970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MX" b="1"/>
                  <a:t>Porcentage</a:t>
                </a:r>
                <a:r>
                  <a:rPr lang="es-MX" b="1" baseline="0"/>
                  <a:t> (%) de digestibilidad</a:t>
                </a:r>
                <a:endParaRPr lang="es-MX" b="1"/>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78088728"/>
        <c:crossesAt val="0"/>
        <c:crossBetween val="midCat"/>
      </c:valAx>
      <c:spPr>
        <a:noFill/>
        <a:ln>
          <a:noFill/>
        </a:ln>
        <a:effectLst/>
      </c:spPr>
    </c:plotArea>
    <c:legend>
      <c:legendPos val="b"/>
      <c:layout>
        <c:manualLayout>
          <c:xMode val="edge"/>
          <c:yMode val="edge"/>
          <c:x val="0.37894427764874716"/>
          <c:y val="0.92518236262364784"/>
          <c:w val="7.0638040748503564E-2"/>
          <c:h val="7.48176373763521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0804BAF-CC98-461D-9D1C-3F77E4F4D0C3}" type="datetimeFigureOut">
              <a:rPr lang="es-EC" smtClean="0"/>
              <a:t>30/05/2018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134761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0804BAF-CC98-461D-9D1C-3F77E4F4D0C3}" type="datetimeFigureOut">
              <a:rPr lang="es-EC" smtClean="0"/>
              <a:t>30/05/2018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289979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0804BAF-CC98-461D-9D1C-3F77E4F4D0C3}" type="datetimeFigureOut">
              <a:rPr lang="es-EC" smtClean="0"/>
              <a:t>30/05/2018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218750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31"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CO" sz="1800"/>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43934" y="115888"/>
            <a:ext cx="4417484" cy="887412"/>
          </a:xfrm>
          <a:prstGeom prst="rect">
            <a:avLst/>
          </a:prstGeom>
          <a:noFill/>
        </p:spPr>
      </p:pic>
    </p:spTree>
    <p:extLst>
      <p:ext uri="{BB962C8B-B14F-4D97-AF65-F5344CB8AC3E}">
        <p14:creationId xmlns:p14="http://schemas.microsoft.com/office/powerpoint/2010/main" val="72805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0804BAF-CC98-461D-9D1C-3F77E4F4D0C3}" type="datetimeFigureOut">
              <a:rPr lang="es-EC" smtClean="0"/>
              <a:t>30/05/2018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394778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0804BAF-CC98-461D-9D1C-3F77E4F4D0C3}" type="datetimeFigureOut">
              <a:rPr lang="es-EC" smtClean="0"/>
              <a:t>30/05/2018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20548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0804BAF-CC98-461D-9D1C-3F77E4F4D0C3}" type="datetimeFigureOut">
              <a:rPr lang="es-EC" smtClean="0"/>
              <a:t>30/05/2018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155931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0804BAF-CC98-461D-9D1C-3F77E4F4D0C3}" type="datetimeFigureOut">
              <a:rPr lang="es-EC" smtClean="0"/>
              <a:t>30/05/2018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138601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0804BAF-CC98-461D-9D1C-3F77E4F4D0C3}" type="datetimeFigureOut">
              <a:rPr lang="es-EC" smtClean="0"/>
              <a:t>30/05/2018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125883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0804BAF-CC98-461D-9D1C-3F77E4F4D0C3}" type="datetimeFigureOut">
              <a:rPr lang="es-EC" smtClean="0"/>
              <a:t>30/05/2018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20217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0804BAF-CC98-461D-9D1C-3F77E4F4D0C3}" type="datetimeFigureOut">
              <a:rPr lang="es-EC" smtClean="0"/>
              <a:t>30/05/2018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227282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0804BAF-CC98-461D-9D1C-3F77E4F4D0C3}" type="datetimeFigureOut">
              <a:rPr lang="es-EC" smtClean="0"/>
              <a:t>30/05/2018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07F3A0F-3F41-4190-BA4F-7DF99BE1A6B2}" type="slidenum">
              <a:rPr lang="es-EC" smtClean="0"/>
              <a:t>‹Nº›</a:t>
            </a:fld>
            <a:endParaRPr lang="es-EC"/>
          </a:p>
        </p:txBody>
      </p:sp>
    </p:spTree>
    <p:extLst>
      <p:ext uri="{BB962C8B-B14F-4D97-AF65-F5344CB8AC3E}">
        <p14:creationId xmlns:p14="http://schemas.microsoft.com/office/powerpoint/2010/main" val="378033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4BAF-CC98-461D-9D1C-3F77E4F4D0C3}" type="datetimeFigureOut">
              <a:rPr lang="es-EC" smtClean="0"/>
              <a:t>30/05/2018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3A0F-3F41-4190-BA4F-7DF99BE1A6B2}" type="slidenum">
              <a:rPr lang="es-EC" smtClean="0"/>
              <a:t>‹Nº›</a:t>
            </a:fld>
            <a:endParaRPr lang="es-EC"/>
          </a:p>
        </p:txBody>
      </p:sp>
    </p:spTree>
    <p:extLst>
      <p:ext uri="{BB962C8B-B14F-4D97-AF65-F5344CB8AC3E}">
        <p14:creationId xmlns:p14="http://schemas.microsoft.com/office/powerpoint/2010/main" val="270819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3.png"/><Relationship Id="rId7"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2">
            <a:lum bright="70000" contrast="-70000"/>
          </a:blip>
          <a:srcRect l="13836" t="29645" r="48147" b="14236"/>
          <a:stretch/>
        </p:blipFill>
        <p:spPr>
          <a:xfrm>
            <a:off x="1265386" y="1773385"/>
            <a:ext cx="4584783" cy="3805058"/>
          </a:xfrm>
          <a:prstGeom prst="teardrop">
            <a:avLst>
              <a:gd name="adj" fmla="val 99320"/>
            </a:avLst>
          </a:prstGeom>
        </p:spPr>
      </p:pic>
      <p:pic>
        <p:nvPicPr>
          <p:cNvPr id="6" name="3 Imagen" descr="C:\Users\Tania\Desktop\Caratulas\LOGOESPE-1.png"/>
          <p:cNvPicPr>
            <a:picLocks noChangeAspect="1" noChangeArrowheads="1"/>
          </p:cNvPicPr>
          <p:nvPr/>
        </p:nvPicPr>
        <p:blipFill>
          <a:blip r:embed="rId3"/>
          <a:srcRect/>
          <a:stretch>
            <a:fillRect/>
          </a:stretch>
        </p:blipFill>
        <p:spPr bwMode="auto">
          <a:xfrm>
            <a:off x="-3551" y="9877"/>
            <a:ext cx="4554071" cy="1068636"/>
          </a:xfrm>
          <a:prstGeom prst="rect">
            <a:avLst/>
          </a:prstGeom>
          <a:noFill/>
          <a:ln w="9525">
            <a:noFill/>
            <a:miter lim="800000"/>
            <a:headEnd/>
            <a:tailEnd/>
          </a:ln>
        </p:spPr>
      </p:pic>
      <p:grpSp>
        <p:nvGrpSpPr>
          <p:cNvPr id="2" name="Grupo 1"/>
          <p:cNvGrpSpPr/>
          <p:nvPr/>
        </p:nvGrpSpPr>
        <p:grpSpPr>
          <a:xfrm>
            <a:off x="5136776" y="26893"/>
            <a:ext cx="7028330" cy="5634319"/>
            <a:chOff x="7921347" y="2018654"/>
            <a:chExt cx="3810002" cy="3751730"/>
          </a:xfrm>
        </p:grpSpPr>
        <p:pic>
          <p:nvPicPr>
            <p:cNvPr id="3" name="Imagen 2"/>
            <p:cNvPicPr>
              <a:picLocks noChangeAspect="1"/>
            </p:cNvPicPr>
            <p:nvPr/>
          </p:nvPicPr>
          <p:blipFill rotWithShape="1">
            <a:blip r:embed="rId4">
              <a:lum bright="70000" contrast="-70000"/>
            </a:blip>
            <a:srcRect l="22721" t="25283" r="51029" b="19985"/>
            <a:stretch/>
          </p:blipFill>
          <p:spPr>
            <a:xfrm>
              <a:off x="7921347" y="2018654"/>
              <a:ext cx="3200401" cy="3751730"/>
            </a:xfrm>
            <a:prstGeom prst="rect">
              <a:avLst/>
            </a:prstGeom>
          </p:spPr>
        </p:pic>
        <p:pic>
          <p:nvPicPr>
            <p:cNvPr id="5" name="Imagen 4"/>
            <p:cNvPicPr>
              <a:picLocks noChangeAspect="1"/>
            </p:cNvPicPr>
            <p:nvPr/>
          </p:nvPicPr>
          <p:blipFill rotWithShape="1">
            <a:blip r:embed="rId5">
              <a:lum bright="70000" contrast="-70000"/>
            </a:blip>
            <a:srcRect l="22059" t="30186" r="58640" b="22340"/>
            <a:stretch/>
          </p:blipFill>
          <p:spPr>
            <a:xfrm>
              <a:off x="10050465" y="3981805"/>
              <a:ext cx="1680883" cy="1788297"/>
            </a:xfrm>
            <a:prstGeom prst="rect">
              <a:avLst/>
            </a:prstGeom>
          </p:spPr>
        </p:pic>
        <p:pic>
          <p:nvPicPr>
            <p:cNvPr id="4" name="Imagen 3"/>
            <p:cNvPicPr>
              <a:picLocks noChangeAspect="1"/>
            </p:cNvPicPr>
            <p:nvPr/>
          </p:nvPicPr>
          <p:blipFill rotWithShape="1">
            <a:blip r:embed="rId6">
              <a:lum bright="70000" contrast="-70000"/>
            </a:blip>
            <a:srcRect l="25919" t="35091" r="60294" b="25478"/>
            <a:stretch/>
          </p:blipFill>
          <p:spPr>
            <a:xfrm>
              <a:off x="10050466" y="2018654"/>
              <a:ext cx="1680883" cy="1975285"/>
            </a:xfrm>
            <a:prstGeom prst="rect">
              <a:avLst/>
            </a:prstGeom>
          </p:spPr>
        </p:pic>
      </p:grpSp>
      <p:sp>
        <p:nvSpPr>
          <p:cNvPr id="7" name="Rectángulo 6"/>
          <p:cNvSpPr/>
          <p:nvPr/>
        </p:nvSpPr>
        <p:spPr>
          <a:xfrm>
            <a:off x="886574" y="1221298"/>
            <a:ext cx="11305426" cy="400110"/>
          </a:xfrm>
          <a:prstGeom prst="rect">
            <a:avLst/>
          </a:prstGeom>
        </p:spPr>
        <p:txBody>
          <a:bodyPr wrap="square">
            <a:spAutoFit/>
          </a:bodyPr>
          <a:lstStyle/>
          <a:p>
            <a:pPr algn="ctr"/>
            <a:r>
              <a:rPr lang="es-ES_tradnl" sz="2000" b="1" dirty="0" smtClean="0">
                <a:latin typeface="Century Gothic" panose="020B0502020202020204" pitchFamily="34" charset="0"/>
              </a:rPr>
              <a:t>VICERRECTORADO DE INVESTIGACIÓN INNOVACIÓN Y TRANSFERENCIA DE TECNOLOGÍA</a:t>
            </a:r>
            <a:endParaRPr lang="es-ES_tradnl" sz="2000" b="1" dirty="0">
              <a:latin typeface="Century Gothic" panose="020B0502020202020204" pitchFamily="34" charset="0"/>
            </a:endParaRPr>
          </a:p>
        </p:txBody>
      </p:sp>
      <p:sp>
        <p:nvSpPr>
          <p:cNvPr id="8" name="Rectángulo 7"/>
          <p:cNvSpPr/>
          <p:nvPr/>
        </p:nvSpPr>
        <p:spPr>
          <a:xfrm>
            <a:off x="3003127" y="1930300"/>
            <a:ext cx="7018528" cy="646331"/>
          </a:xfrm>
          <a:prstGeom prst="rect">
            <a:avLst/>
          </a:prstGeom>
        </p:spPr>
        <p:txBody>
          <a:bodyPr wrap="square">
            <a:spAutoFit/>
          </a:bodyPr>
          <a:lstStyle/>
          <a:p>
            <a:pPr algn="ctr"/>
            <a:r>
              <a:rPr lang="es-ES_tradnl" b="1" dirty="0" smtClean="0">
                <a:latin typeface="Century Gothic" panose="020B0502020202020204" pitchFamily="34" charset="0"/>
              </a:rPr>
              <a:t>PROYECTO DE TITULACIÓN PREVIO A LA OBTENCIÓN DEL TÍTULO DE MAGISTER EN PRODUCCIÓN Y NUTRICIÓN ANIMAL</a:t>
            </a:r>
          </a:p>
        </p:txBody>
      </p:sp>
      <p:sp>
        <p:nvSpPr>
          <p:cNvPr id="9" name="Rectángulo 8"/>
          <p:cNvSpPr/>
          <p:nvPr/>
        </p:nvSpPr>
        <p:spPr>
          <a:xfrm>
            <a:off x="2148595" y="3083831"/>
            <a:ext cx="8727592" cy="1384995"/>
          </a:xfrm>
          <a:prstGeom prst="rect">
            <a:avLst/>
          </a:prstGeom>
        </p:spPr>
        <p:txBody>
          <a:bodyPr wrap="square">
            <a:spAutoFit/>
          </a:bodyPr>
          <a:lstStyle/>
          <a:p>
            <a:pPr algn="ctr"/>
            <a:r>
              <a:rPr lang="es-MX" sz="2800" b="1" dirty="0" smtClean="0">
                <a:latin typeface="Century Gothic" panose="020B0502020202020204" pitchFamily="34" charset="0"/>
                <a:cs typeface="Arial" panose="020B0604020202020204" pitchFamily="34" charset="0"/>
              </a:rPr>
              <a:t>VALORACIÓN PRODUCTIVA Y USO DEL ALGARROBO COMO SUPLEMENTO FORRAJERO EN LA PROVINCIA DE MANABÍ</a:t>
            </a:r>
            <a:endParaRPr lang="es-EC" sz="2800" dirty="0">
              <a:latin typeface="Century Gothic" panose="020B0502020202020204" pitchFamily="34" charset="0"/>
            </a:endParaRPr>
          </a:p>
        </p:txBody>
      </p:sp>
      <p:sp>
        <p:nvSpPr>
          <p:cNvPr id="10" name="Rectángulo 9"/>
          <p:cNvSpPr/>
          <p:nvPr/>
        </p:nvSpPr>
        <p:spPr>
          <a:xfrm>
            <a:off x="6096000" y="2650615"/>
            <a:ext cx="845103" cy="369332"/>
          </a:xfrm>
          <a:prstGeom prst="rect">
            <a:avLst/>
          </a:prstGeom>
        </p:spPr>
        <p:txBody>
          <a:bodyPr wrap="none">
            <a:spAutoFit/>
          </a:bodyPr>
          <a:lstStyle/>
          <a:p>
            <a:pPr algn="ctr"/>
            <a:r>
              <a:rPr lang="es-ES_tradnl" b="1" dirty="0" smtClean="0">
                <a:latin typeface="Century Gothic" panose="020B0502020202020204" pitchFamily="34" charset="0"/>
              </a:rPr>
              <a:t>TEMA:</a:t>
            </a:r>
            <a:endParaRPr lang="es-ES_tradnl" b="1" dirty="0">
              <a:latin typeface="Century Gothic" panose="020B0502020202020204" pitchFamily="34" charset="0"/>
            </a:endParaRPr>
          </a:p>
        </p:txBody>
      </p:sp>
      <p:sp>
        <p:nvSpPr>
          <p:cNvPr id="11" name="Rectángulo 10"/>
          <p:cNvSpPr/>
          <p:nvPr/>
        </p:nvSpPr>
        <p:spPr>
          <a:xfrm>
            <a:off x="3464391" y="4599946"/>
            <a:ext cx="6096000" cy="923330"/>
          </a:xfrm>
          <a:prstGeom prst="rect">
            <a:avLst/>
          </a:prstGeom>
        </p:spPr>
        <p:txBody>
          <a:bodyPr>
            <a:spAutoFit/>
          </a:bodyPr>
          <a:lstStyle/>
          <a:p>
            <a:pPr algn="ctr"/>
            <a:r>
              <a:rPr lang="es-ES" b="1" dirty="0" smtClean="0">
                <a:latin typeface="Century Gothic" panose="020B0502020202020204" pitchFamily="34" charset="0"/>
              </a:rPr>
              <a:t>AUTORES:</a:t>
            </a:r>
            <a:endParaRPr lang="es-MX" b="1" dirty="0" smtClean="0">
              <a:latin typeface="Century Gothic" panose="020B0502020202020204" pitchFamily="34" charset="0"/>
            </a:endParaRPr>
          </a:p>
          <a:p>
            <a:pPr algn="ctr"/>
            <a:r>
              <a:rPr lang="es-EC" b="1" dirty="0" smtClean="0">
                <a:latin typeface="Century Gothic" panose="020B0502020202020204" pitchFamily="34" charset="0"/>
              </a:rPr>
              <a:t>ALCÍVAR MARTÍNEZ MARCO ANTONIO</a:t>
            </a:r>
          </a:p>
          <a:p>
            <a:pPr algn="ctr"/>
            <a:r>
              <a:rPr lang="es-EC" b="1" dirty="0" smtClean="0">
                <a:latin typeface="Century Gothic" panose="020B0502020202020204" pitchFamily="34" charset="0"/>
              </a:rPr>
              <a:t> </a:t>
            </a:r>
            <a:r>
              <a:rPr lang="es-MX" b="1" dirty="0" smtClean="0">
                <a:latin typeface="Century Gothic" panose="020B0502020202020204" pitchFamily="34" charset="0"/>
              </a:rPr>
              <a:t>FLORES DE VALGAS RODRÍGUEZ ANA MARÍA</a:t>
            </a:r>
            <a:endParaRPr lang="es-EC" b="1" dirty="0">
              <a:latin typeface="Century Gothic" panose="020B0502020202020204" pitchFamily="34" charset="0"/>
            </a:endParaRPr>
          </a:p>
        </p:txBody>
      </p:sp>
      <p:sp>
        <p:nvSpPr>
          <p:cNvPr id="12" name="Rectángulo 11"/>
          <p:cNvSpPr/>
          <p:nvPr/>
        </p:nvSpPr>
        <p:spPr>
          <a:xfrm>
            <a:off x="8800722" y="125562"/>
            <a:ext cx="3239991" cy="369332"/>
          </a:xfrm>
          <a:prstGeom prst="rect">
            <a:avLst/>
          </a:prstGeom>
        </p:spPr>
        <p:txBody>
          <a:bodyPr wrap="none">
            <a:spAutoFit/>
          </a:bodyPr>
          <a:lstStyle/>
          <a:p>
            <a:pPr algn="ctr"/>
            <a:r>
              <a:rPr lang="es-ES_tradnl" b="1" dirty="0" smtClean="0">
                <a:latin typeface="Century Gothic" panose="020B0502020202020204" pitchFamily="34" charset="0"/>
              </a:rPr>
              <a:t>DIRRECIÓN DE POSGRADOS</a:t>
            </a:r>
            <a:endParaRPr lang="es-ES_tradnl" b="1" dirty="0">
              <a:latin typeface="Century Gothic" panose="020B0502020202020204" pitchFamily="34" charset="0"/>
            </a:endParaRPr>
          </a:p>
        </p:txBody>
      </p:sp>
    </p:spTree>
    <p:extLst>
      <p:ext uri="{BB962C8B-B14F-4D97-AF65-F5344CB8AC3E}">
        <p14:creationId xmlns:p14="http://schemas.microsoft.com/office/powerpoint/2010/main" val="215250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63789" y="581988"/>
            <a:ext cx="2101857" cy="461665"/>
          </a:xfrm>
          <a:prstGeom prst="rect">
            <a:avLst/>
          </a:prstGeom>
        </p:spPr>
        <p:txBody>
          <a:bodyPr wrap="none">
            <a:spAutoFit/>
          </a:bodyPr>
          <a:lstStyle/>
          <a:p>
            <a:pPr algn="just"/>
            <a:r>
              <a:rPr lang="es-MX" sz="2400" b="1" dirty="0" smtClean="0">
                <a:solidFill>
                  <a:srgbClr val="0000FF"/>
                </a:solidFill>
                <a:latin typeface="Century Gothic" panose="020B0502020202020204" pitchFamily="34" charset="0"/>
              </a:rPr>
              <a:t>Metodología</a:t>
            </a:r>
          </a:p>
        </p:txBody>
      </p:sp>
      <p:sp>
        <p:nvSpPr>
          <p:cNvPr id="4" name="Rectángulo 3"/>
          <p:cNvSpPr/>
          <p:nvPr/>
        </p:nvSpPr>
        <p:spPr>
          <a:xfrm>
            <a:off x="769858" y="1365006"/>
            <a:ext cx="2970923" cy="400110"/>
          </a:xfrm>
          <a:prstGeom prst="rect">
            <a:avLst/>
          </a:prstGeom>
        </p:spPr>
        <p:txBody>
          <a:bodyPr wrap="square">
            <a:spAutoFit/>
          </a:bodyPr>
          <a:lstStyle/>
          <a:p>
            <a:pPr algn="just"/>
            <a:r>
              <a:rPr lang="es-MX" sz="2000" b="1" dirty="0" smtClean="0">
                <a:solidFill>
                  <a:srgbClr val="0000FF"/>
                </a:solidFill>
                <a:latin typeface="Century Gothic" panose="020B0502020202020204" pitchFamily="34" charset="0"/>
              </a:rPr>
              <a:t>ANÁLISIS ESTADÍSTICO.</a:t>
            </a:r>
          </a:p>
        </p:txBody>
      </p:sp>
      <p:sp>
        <p:nvSpPr>
          <p:cNvPr id="5" name="Rectángulo 4"/>
          <p:cNvSpPr/>
          <p:nvPr/>
        </p:nvSpPr>
        <p:spPr>
          <a:xfrm>
            <a:off x="769858" y="2055211"/>
            <a:ext cx="10620752" cy="2862322"/>
          </a:xfrm>
          <a:prstGeom prst="rect">
            <a:avLst/>
          </a:prstGeom>
        </p:spPr>
        <p:txBody>
          <a:bodyPr wrap="square">
            <a:spAutoFit/>
          </a:bodyPr>
          <a:lstStyle/>
          <a:p>
            <a:pPr algn="just">
              <a:lnSpc>
                <a:spcPct val="150000"/>
              </a:lnSpc>
            </a:pPr>
            <a:r>
              <a:rPr lang="es-MX" sz="2400" dirty="0" smtClean="0">
                <a:latin typeface="Century Gothic" panose="020B0502020202020204" pitchFamily="34" charset="0"/>
                <a:cs typeface="Arial" panose="020B0604020202020204" pitchFamily="34" charset="0"/>
              </a:rPr>
              <a:t>Se utilizó un análisis estadístico para investigaciones de tipo descriptivo (no experimental). La Información se procesó a través de modelos lineales del software estadístico INFOSTAT. Se utilizaron instrumentos para establecer relaciones, correlaciones, regresiones e infografías.</a:t>
            </a:r>
            <a:endParaRPr lang="es-EC" sz="2400" b="1" dirty="0" smtClean="0">
              <a:solidFill>
                <a:srgbClr val="0000FF"/>
              </a:solidFill>
              <a:latin typeface="Century Gothic" panose="020B0502020202020204" pitchFamily="34" charset="0"/>
            </a:endParaRPr>
          </a:p>
        </p:txBody>
      </p:sp>
    </p:spTree>
    <p:extLst>
      <p:ext uri="{BB962C8B-B14F-4D97-AF65-F5344CB8AC3E}">
        <p14:creationId xmlns:p14="http://schemas.microsoft.com/office/powerpoint/2010/main" val="2091694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783348" y="1303680"/>
            <a:ext cx="3398687" cy="461665"/>
          </a:xfrm>
          <a:prstGeom prst="rect">
            <a:avLst/>
          </a:prstGeom>
        </p:spPr>
        <p:txBody>
          <a:bodyPr wrap="none">
            <a:spAutoFit/>
          </a:bodyPr>
          <a:lstStyle/>
          <a:p>
            <a:pPr algn="just"/>
            <a:r>
              <a:rPr lang="es-ES" sz="2400" b="1" dirty="0" smtClean="0">
                <a:solidFill>
                  <a:srgbClr val="0000FF"/>
                </a:solidFill>
                <a:latin typeface="Century Gothic" panose="020B0502020202020204" pitchFamily="34" charset="0"/>
              </a:rPr>
              <a:t>MUESTREO BOTÁNICO</a:t>
            </a:r>
          </a:p>
        </p:txBody>
      </p:sp>
      <p:sp>
        <p:nvSpPr>
          <p:cNvPr id="14" name="Rectángulo 13"/>
          <p:cNvSpPr/>
          <p:nvPr/>
        </p:nvSpPr>
        <p:spPr>
          <a:xfrm>
            <a:off x="787258" y="2025694"/>
            <a:ext cx="10617483" cy="2862322"/>
          </a:xfrm>
          <a:prstGeom prst="rect">
            <a:avLst/>
          </a:prstGeom>
        </p:spPr>
        <p:txBody>
          <a:bodyPr wrap="square">
            <a:spAutoFit/>
          </a:bodyPr>
          <a:lstStyle/>
          <a:p>
            <a:pPr algn="just">
              <a:lnSpc>
                <a:spcPct val="150000"/>
              </a:lnSpc>
            </a:pPr>
            <a:r>
              <a:rPr lang="es-MX" sz="2400" dirty="0" smtClean="0">
                <a:latin typeface="Century Gothic" panose="020B0502020202020204" pitchFamily="34" charset="0"/>
                <a:cs typeface="Arial" panose="020B0604020202020204" pitchFamily="34" charset="0"/>
              </a:rPr>
              <a:t>El diagnóstico se efectuó a partir de un recorrido integral de la zona en estudio. Para cumplir con esta actividad se diseñó una ficha botánica, fundamentada en claves taxonómicas para la identificación de especímenes del género </a:t>
            </a:r>
            <a:r>
              <a:rPr lang="es-MX" sz="2400" dirty="0" err="1" smtClean="0">
                <a:latin typeface="Century Gothic" panose="020B0502020202020204" pitchFamily="34" charset="0"/>
                <a:cs typeface="Arial" panose="020B0604020202020204" pitchFamily="34" charset="0"/>
              </a:rPr>
              <a:t>Prosopis</a:t>
            </a:r>
            <a:r>
              <a:rPr lang="es-MX" sz="2400" dirty="0" smtClean="0">
                <a:latin typeface="Century Gothic" panose="020B0502020202020204" pitchFamily="34" charset="0"/>
                <a:cs typeface="Arial" panose="020B0604020202020204" pitchFamily="34" charset="0"/>
              </a:rPr>
              <a:t> </a:t>
            </a:r>
            <a:r>
              <a:rPr lang="es-MX" sz="2400" dirty="0" err="1" smtClean="0">
                <a:latin typeface="Century Gothic" panose="020B0502020202020204" pitchFamily="34" charset="0"/>
                <a:cs typeface="Arial" panose="020B0604020202020204" pitchFamily="34" charset="0"/>
              </a:rPr>
              <a:t>spp</a:t>
            </a:r>
            <a:r>
              <a:rPr lang="es-MX" sz="2400" dirty="0" smtClean="0">
                <a:latin typeface="Century Gothic" panose="020B0502020202020204" pitchFamily="34" charset="0"/>
                <a:cs typeface="Arial" panose="020B0604020202020204" pitchFamily="34" charset="0"/>
              </a:rPr>
              <a:t>. propuestas por </a:t>
            </a:r>
            <a:r>
              <a:rPr lang="es-MX" sz="2400" dirty="0" err="1" smtClean="0">
                <a:latin typeface="Century Gothic" panose="020B0502020202020204" pitchFamily="34" charset="0"/>
                <a:cs typeface="Arial" panose="020B0604020202020204" pitchFamily="34" charset="0"/>
              </a:rPr>
              <a:t>Burkart</a:t>
            </a:r>
            <a:r>
              <a:rPr lang="es-MX" sz="2400" dirty="0" smtClean="0">
                <a:latin typeface="Century Gothic" panose="020B0502020202020204" pitchFamily="34" charset="0"/>
                <a:cs typeface="Arial" panose="020B0604020202020204" pitchFamily="34" charset="0"/>
              </a:rPr>
              <a:t> (1976).</a:t>
            </a:r>
          </a:p>
        </p:txBody>
      </p:sp>
    </p:spTree>
    <p:extLst>
      <p:ext uri="{BB962C8B-B14F-4D97-AF65-F5344CB8AC3E}">
        <p14:creationId xmlns:p14="http://schemas.microsoft.com/office/powerpoint/2010/main" val="2672925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72810" y="982519"/>
            <a:ext cx="5125121" cy="400110"/>
          </a:xfrm>
          <a:prstGeom prst="rect">
            <a:avLst/>
          </a:prstGeom>
        </p:spPr>
        <p:txBody>
          <a:bodyPr wrap="none">
            <a:spAutoFit/>
          </a:bodyPr>
          <a:lstStyle/>
          <a:p>
            <a:pPr algn="just"/>
            <a:r>
              <a:rPr lang="es-MX" sz="2000" b="1" dirty="0" smtClean="0">
                <a:solidFill>
                  <a:srgbClr val="0000FF"/>
                </a:solidFill>
                <a:latin typeface="Century Gothic" panose="020B0502020202020204" pitchFamily="34" charset="0"/>
              </a:rPr>
              <a:t>RECOLECCIÓN DE MATERIAL BOTÁNICO.</a:t>
            </a:r>
          </a:p>
        </p:txBody>
      </p:sp>
      <p:sp>
        <p:nvSpPr>
          <p:cNvPr id="3" name="Rectángulo 2"/>
          <p:cNvSpPr/>
          <p:nvPr/>
        </p:nvSpPr>
        <p:spPr>
          <a:xfrm>
            <a:off x="675598" y="1867607"/>
            <a:ext cx="10809272" cy="3416320"/>
          </a:xfrm>
          <a:prstGeom prst="rect">
            <a:avLst/>
          </a:prstGeom>
        </p:spPr>
        <p:txBody>
          <a:bodyPr wrap="square">
            <a:spAutoFit/>
          </a:bodyPr>
          <a:lstStyle/>
          <a:p>
            <a:pPr algn="just">
              <a:lnSpc>
                <a:spcPct val="150000"/>
              </a:lnSpc>
            </a:pPr>
            <a:r>
              <a:rPr lang="es-MX" sz="2400" dirty="0" smtClean="0">
                <a:latin typeface="Century Gothic" panose="020B0502020202020204" pitchFamily="34" charset="0"/>
                <a:cs typeface="Arial" panose="020B0604020202020204" pitchFamily="34" charset="0"/>
              </a:rPr>
              <a:t>Fue pertinente la recolección de material botánico proveniente de ramas, hojas, yemas apicales, flores y frutos (vainas) de las especies observadas. Uno de los requisitos para la extracción del material botánico, es muestrear árboles con tamaño, biomasa y fuste similar, con la finalidad de elegir especímenes de similar edad. Se debieron cumplir especificidades recomendadas por </a:t>
            </a:r>
            <a:r>
              <a:rPr lang="es-MX" sz="2400" dirty="0" err="1" smtClean="0">
                <a:latin typeface="Century Gothic" panose="020B0502020202020204" pitchFamily="34" charset="0"/>
                <a:cs typeface="Arial" panose="020B0604020202020204" pitchFamily="34" charset="0"/>
              </a:rPr>
              <a:t>Poole</a:t>
            </a:r>
            <a:r>
              <a:rPr lang="es-MX" sz="2400" dirty="0" smtClean="0">
                <a:latin typeface="Century Gothic" panose="020B0502020202020204" pitchFamily="34" charset="0"/>
                <a:cs typeface="Arial" panose="020B0604020202020204" pitchFamily="34" charset="0"/>
              </a:rPr>
              <a:t> et al., (2007).</a:t>
            </a:r>
            <a:endParaRPr lang="es-MX" sz="24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31438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13447"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2319"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13447"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3447"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1778"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1158839" y="1281556"/>
            <a:ext cx="5293437" cy="461665"/>
          </a:xfrm>
          <a:prstGeom prst="rect">
            <a:avLst/>
          </a:prstGeom>
        </p:spPr>
        <p:txBody>
          <a:bodyPr wrap="none">
            <a:spAutoFit/>
          </a:bodyPr>
          <a:lstStyle/>
          <a:p>
            <a:pPr algn="just"/>
            <a:r>
              <a:rPr lang="es-MX" sz="2400" b="1" dirty="0" smtClean="0">
                <a:solidFill>
                  <a:srgbClr val="0000FF"/>
                </a:solidFill>
                <a:latin typeface="Century Gothic" panose="020B0502020202020204" pitchFamily="34" charset="0"/>
              </a:rPr>
              <a:t>ANÁLISIS DEL MATERIAL BOTÁNICO</a:t>
            </a:r>
            <a:endParaRPr lang="es-MX" sz="2400" b="1" dirty="0">
              <a:solidFill>
                <a:srgbClr val="0000FF"/>
              </a:solidFill>
              <a:latin typeface="Century Gothic" panose="020B0502020202020204" pitchFamily="34" charset="0"/>
            </a:endParaRPr>
          </a:p>
        </p:txBody>
      </p:sp>
      <p:sp>
        <p:nvSpPr>
          <p:cNvPr id="14" name="Rectángulo 13"/>
          <p:cNvSpPr/>
          <p:nvPr/>
        </p:nvSpPr>
        <p:spPr>
          <a:xfrm>
            <a:off x="1158839" y="2016229"/>
            <a:ext cx="9585361" cy="3416320"/>
          </a:xfrm>
          <a:prstGeom prst="rect">
            <a:avLst/>
          </a:prstGeom>
        </p:spPr>
        <p:txBody>
          <a:bodyPr wrap="square">
            <a:spAutoFit/>
          </a:bodyPr>
          <a:lstStyle/>
          <a:p>
            <a:pPr algn="just">
              <a:lnSpc>
                <a:spcPct val="150000"/>
              </a:lnSpc>
            </a:pPr>
            <a:r>
              <a:rPr lang="es-MX" sz="2400" dirty="0" smtClean="0">
                <a:latin typeface="Century Gothic" panose="020B0502020202020204" pitchFamily="34" charset="0"/>
                <a:cs typeface="Arial" panose="020B0604020202020204" pitchFamily="34" charset="0"/>
              </a:rPr>
              <a:t>Para efectos de comparaciones morfológicas, con fundamento en la clave botánica mencionada, se procedió a un análisis comparativo entre los materiales botánicos extraídos y rotulados. Para este fin, se precisó de una revisión detallada de los materiales en función de la detección de las diferencias morfológicas.</a:t>
            </a:r>
            <a:endParaRPr lang="es-EC" sz="2400" b="1" dirty="0">
              <a:solidFill>
                <a:srgbClr val="0000FF"/>
              </a:solidFill>
              <a:latin typeface="Century Gothic" panose="020B0502020202020204" pitchFamily="34" charset="0"/>
            </a:endParaRPr>
          </a:p>
        </p:txBody>
      </p:sp>
    </p:spTree>
    <p:extLst>
      <p:ext uri="{BB962C8B-B14F-4D97-AF65-F5344CB8AC3E}">
        <p14:creationId xmlns:p14="http://schemas.microsoft.com/office/powerpoint/2010/main" val="3431562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62410" y="1388810"/>
            <a:ext cx="5539462" cy="4708981"/>
          </a:xfrm>
          <a:prstGeom prst="rect">
            <a:avLst/>
          </a:prstGeom>
        </p:spPr>
        <p:txBody>
          <a:bodyPr wrap="square">
            <a:spAutoFit/>
          </a:bodyPr>
          <a:lstStyle/>
          <a:p>
            <a:pPr algn="just">
              <a:lnSpc>
                <a:spcPct val="150000"/>
              </a:lnSpc>
            </a:pPr>
            <a:r>
              <a:rPr lang="es-MX" sz="2000" dirty="0" smtClean="0">
                <a:latin typeface="Century Gothic" panose="020B0502020202020204" pitchFamily="34" charset="0"/>
                <a:cs typeface="Arial" panose="020B0604020202020204" pitchFamily="34" charset="0"/>
              </a:rPr>
              <a:t>Entre las especificaciones para el muestreo en el análisis agronómico, se consideraron 90 árboles de la especie identificada: </a:t>
            </a:r>
            <a:r>
              <a:rPr lang="es-MX" sz="2000" dirty="0" err="1" smtClean="0">
                <a:latin typeface="Century Gothic" panose="020B0502020202020204" pitchFamily="34" charset="0"/>
                <a:cs typeface="Arial" panose="020B0604020202020204" pitchFamily="34" charset="0"/>
              </a:rPr>
              <a:t>Prosopis</a:t>
            </a:r>
            <a:r>
              <a:rPr lang="es-MX" sz="2000" dirty="0" smtClean="0">
                <a:latin typeface="Century Gothic" panose="020B0502020202020204" pitchFamily="34" charset="0"/>
                <a:cs typeface="Arial" panose="020B0604020202020204" pitchFamily="34" charset="0"/>
              </a:rPr>
              <a:t> </a:t>
            </a:r>
            <a:r>
              <a:rPr lang="es-MX" sz="2000" dirty="0" err="1" smtClean="0">
                <a:latin typeface="Century Gothic" panose="020B0502020202020204" pitchFamily="34" charset="0"/>
                <a:cs typeface="Arial" panose="020B0604020202020204" pitchFamily="34" charset="0"/>
              </a:rPr>
              <a:t>chilensis</a:t>
            </a:r>
            <a:r>
              <a:rPr lang="es-MX" sz="2000" dirty="0" smtClean="0">
                <a:latin typeface="Century Gothic" panose="020B0502020202020204" pitchFamily="34" charset="0"/>
                <a:cs typeface="Arial" panose="020B0604020202020204" pitchFamily="34" charset="0"/>
              </a:rPr>
              <a:t>. Para efectos de relaciones y progresiones se muestreó la totalidad del sistema </a:t>
            </a:r>
            <a:r>
              <a:rPr lang="es-MX" sz="2000" dirty="0" err="1" smtClean="0">
                <a:latin typeface="Century Gothic" panose="020B0502020202020204" pitchFamily="34" charset="0"/>
                <a:cs typeface="Arial" panose="020B0604020202020204" pitchFamily="34" charset="0"/>
              </a:rPr>
              <a:t>silvopastoril</a:t>
            </a:r>
            <a:r>
              <a:rPr lang="es-MX" sz="2000" dirty="0" smtClean="0">
                <a:latin typeface="Century Gothic" panose="020B0502020202020204" pitchFamily="34" charset="0"/>
                <a:cs typeface="Arial" panose="020B0604020202020204" pitchFamily="34" charset="0"/>
              </a:rPr>
              <a:t> de la ESPAM MFL (44 ha) y un kilómetro a la redonda, determinando una totalidad de 156 ha. La población universo fue de 117 árboles.</a:t>
            </a:r>
            <a:endParaRPr lang="es-MX" sz="2000" dirty="0">
              <a:latin typeface="Century Gothic" panose="020B0502020202020204" pitchFamily="34" charset="0"/>
              <a:cs typeface="Arial" panose="020B0604020202020204" pitchFamily="34" charset="0"/>
            </a:endParaRPr>
          </a:p>
        </p:txBody>
      </p:sp>
      <p:sp>
        <p:nvSpPr>
          <p:cNvPr id="3" name="Rectángulo 2"/>
          <p:cNvSpPr/>
          <p:nvPr/>
        </p:nvSpPr>
        <p:spPr>
          <a:xfrm>
            <a:off x="462410" y="885862"/>
            <a:ext cx="3299878" cy="461665"/>
          </a:xfrm>
          <a:prstGeom prst="rect">
            <a:avLst/>
          </a:prstGeom>
        </p:spPr>
        <p:txBody>
          <a:bodyPr wrap="none">
            <a:spAutoFit/>
          </a:bodyPr>
          <a:lstStyle/>
          <a:p>
            <a:pPr algn="just"/>
            <a:r>
              <a:rPr lang="es-ES" sz="2400" b="1" dirty="0" smtClean="0">
                <a:solidFill>
                  <a:srgbClr val="0000FF"/>
                </a:solidFill>
              </a:rPr>
              <a:t>ANÁLISIS AGRONÓMICO</a:t>
            </a:r>
          </a:p>
        </p:txBody>
      </p:sp>
      <p:pic>
        <p:nvPicPr>
          <p:cNvPr id="12" name="Imagen 11">
            <a:extLst>
              <a:ext uri="{FF2B5EF4-FFF2-40B4-BE49-F238E27FC236}">
                <a16:creationId xmlns="" xmlns:a16="http://schemas.microsoft.com/office/drawing/2014/main" id="{0E089E81-4144-434C-B7C7-A1D2F91C2A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034" y="2044452"/>
            <a:ext cx="2850776" cy="927847"/>
          </a:xfrm>
          <a:prstGeom prst="rect">
            <a:avLst/>
          </a:prstGeom>
          <a:noFill/>
        </p:spPr>
      </p:pic>
      <p:sp>
        <p:nvSpPr>
          <p:cNvPr id="13" name="Rectángulo 12">
            <a:extLst>
              <a:ext uri="{FF2B5EF4-FFF2-40B4-BE49-F238E27FC236}">
                <a16:creationId xmlns="" xmlns:a16="http://schemas.microsoft.com/office/drawing/2014/main" id="{747B6907-F0E9-4E6D-A952-6E5A20438CC0}"/>
              </a:ext>
            </a:extLst>
          </p:cNvPr>
          <p:cNvSpPr/>
          <p:nvPr/>
        </p:nvSpPr>
        <p:spPr>
          <a:xfrm>
            <a:off x="6293224" y="3366007"/>
            <a:ext cx="5642065" cy="1569660"/>
          </a:xfrm>
          <a:prstGeom prst="rect">
            <a:avLst/>
          </a:prstGeom>
        </p:spPr>
        <p:txBody>
          <a:bodyPr wrap="square">
            <a:spAutoFit/>
          </a:bodyPr>
          <a:lstStyle/>
          <a:p>
            <a:pPr>
              <a:spcAft>
                <a:spcPts val="0"/>
              </a:spcAft>
            </a:pPr>
            <a:r>
              <a:rPr lang="es-ES" sz="1600" dirty="0">
                <a:latin typeface="Century Gothic" panose="020B0502020202020204" pitchFamily="34" charset="0"/>
                <a:ea typeface="Calibri" panose="020F0502020204030204" pitchFamily="34" charset="0"/>
              </a:rPr>
              <a:t>Dónde: </a:t>
            </a:r>
            <a:endParaRPr lang="es-EC" sz="1600" dirty="0">
              <a:latin typeface="Century Gothic" panose="020B0502020202020204" pitchFamily="34" charset="0"/>
              <a:ea typeface="Times New Roman" panose="02020603050405020304" pitchFamily="18" charset="0"/>
            </a:endParaRPr>
          </a:p>
          <a:p>
            <a:pPr>
              <a:spcAft>
                <a:spcPts val="0"/>
              </a:spcAft>
            </a:pPr>
            <a:r>
              <a:rPr lang="es-ES" sz="1600" dirty="0">
                <a:latin typeface="Century Gothic" panose="020B0502020202020204" pitchFamily="34" charset="0"/>
                <a:ea typeface="Calibri" panose="020F0502020204030204" pitchFamily="34" charset="0"/>
              </a:rPr>
              <a:t>N = Población 			</a:t>
            </a:r>
            <a:r>
              <a:rPr lang="es-ES" sz="1600" dirty="0" smtClean="0">
                <a:latin typeface="Century Gothic" panose="020B0502020202020204" pitchFamily="34" charset="0"/>
                <a:ea typeface="Calibri" panose="020F0502020204030204" pitchFamily="34" charset="0"/>
              </a:rPr>
              <a:t>            117 </a:t>
            </a:r>
            <a:r>
              <a:rPr lang="es-ES" sz="1600" dirty="0">
                <a:latin typeface="Century Gothic" panose="020B0502020202020204" pitchFamily="34" charset="0"/>
                <a:ea typeface="Calibri" panose="020F0502020204030204" pitchFamily="34" charset="0"/>
              </a:rPr>
              <a:t>árboles</a:t>
            </a:r>
            <a:endParaRPr lang="es-EC" sz="1600" dirty="0">
              <a:latin typeface="Century Gothic" panose="020B0502020202020204" pitchFamily="34" charset="0"/>
              <a:ea typeface="Times New Roman" panose="02020603050405020304" pitchFamily="18" charset="0"/>
            </a:endParaRPr>
          </a:p>
          <a:p>
            <a:pPr>
              <a:spcAft>
                <a:spcPts val="0"/>
              </a:spcAft>
            </a:pPr>
            <a:r>
              <a:rPr lang="es-ES" sz="1600" dirty="0">
                <a:latin typeface="Century Gothic" panose="020B0502020202020204" pitchFamily="34" charset="0"/>
                <a:ea typeface="Calibri" panose="020F0502020204030204" pitchFamily="34" charset="0"/>
              </a:rPr>
              <a:t>z = Intervalo del nivel de confianza 	</a:t>
            </a:r>
            <a:r>
              <a:rPr lang="es-ES" sz="1600" dirty="0" smtClean="0">
                <a:latin typeface="Century Gothic" panose="020B0502020202020204" pitchFamily="34" charset="0"/>
                <a:ea typeface="Calibri" panose="020F0502020204030204" pitchFamily="34" charset="0"/>
              </a:rPr>
              <a:t>            </a:t>
            </a:r>
            <a:r>
              <a:rPr lang="es-ES" sz="1600" dirty="0">
                <a:latin typeface="Century Gothic" panose="020B0502020202020204" pitchFamily="34" charset="0"/>
                <a:ea typeface="Calibri" panose="020F0502020204030204" pitchFamily="34" charset="0"/>
              </a:rPr>
              <a:t>95% (0,95)</a:t>
            </a:r>
            <a:endParaRPr lang="es-EC" sz="1600" dirty="0">
              <a:latin typeface="Century Gothic" panose="020B0502020202020204" pitchFamily="34" charset="0"/>
              <a:ea typeface="Times New Roman" panose="02020603050405020304" pitchFamily="18" charset="0"/>
            </a:endParaRPr>
          </a:p>
          <a:p>
            <a:pPr>
              <a:spcAft>
                <a:spcPts val="0"/>
              </a:spcAft>
            </a:pPr>
            <a:r>
              <a:rPr lang="es-ES" sz="1600" dirty="0">
                <a:latin typeface="Century Gothic" panose="020B0502020202020204" pitchFamily="34" charset="0"/>
                <a:ea typeface="Calibri" panose="020F0502020204030204" pitchFamily="34" charset="0"/>
              </a:rPr>
              <a:t>p = Nivel de Ocurrencia 		</a:t>
            </a:r>
            <a:r>
              <a:rPr lang="es-ES" sz="1600" dirty="0" smtClean="0">
                <a:latin typeface="Century Gothic" panose="020B0502020202020204" pitchFamily="34" charset="0"/>
                <a:ea typeface="Calibri" panose="020F0502020204030204" pitchFamily="34" charset="0"/>
              </a:rPr>
              <a:t>                50</a:t>
            </a:r>
            <a:r>
              <a:rPr lang="es-ES" sz="1600" dirty="0">
                <a:latin typeface="Century Gothic" panose="020B0502020202020204" pitchFamily="34" charset="0"/>
                <a:ea typeface="Calibri" panose="020F0502020204030204" pitchFamily="34" charset="0"/>
              </a:rPr>
              <a:t>% </a:t>
            </a:r>
            <a:endParaRPr lang="es-EC" sz="1600" dirty="0">
              <a:latin typeface="Century Gothic" panose="020B0502020202020204" pitchFamily="34" charset="0"/>
              <a:ea typeface="Times New Roman" panose="02020603050405020304" pitchFamily="18" charset="0"/>
            </a:endParaRPr>
          </a:p>
          <a:p>
            <a:pPr>
              <a:spcAft>
                <a:spcPts val="0"/>
              </a:spcAft>
            </a:pPr>
            <a:r>
              <a:rPr lang="es-ES" sz="1600" dirty="0">
                <a:latin typeface="Century Gothic" panose="020B0502020202020204" pitchFamily="34" charset="0"/>
                <a:ea typeface="Calibri" panose="020F0502020204030204" pitchFamily="34" charset="0"/>
              </a:rPr>
              <a:t>q = Nivel de No-Ocurrencia 		50% </a:t>
            </a:r>
            <a:endParaRPr lang="es-EC" sz="1600" dirty="0">
              <a:latin typeface="Century Gothic" panose="020B0502020202020204" pitchFamily="34" charset="0"/>
              <a:ea typeface="Times New Roman" panose="02020603050405020304" pitchFamily="18" charset="0"/>
            </a:endParaRPr>
          </a:p>
          <a:p>
            <a:pPr>
              <a:spcAft>
                <a:spcPts val="0"/>
              </a:spcAft>
            </a:pPr>
            <a:r>
              <a:rPr lang="es-ES" sz="1600" dirty="0">
                <a:latin typeface="Century Gothic" panose="020B0502020202020204" pitchFamily="34" charset="0"/>
                <a:ea typeface="Calibri" panose="020F0502020204030204" pitchFamily="34" charset="0"/>
              </a:rPr>
              <a:t>e = Grado de error 		</a:t>
            </a:r>
            <a:r>
              <a:rPr lang="es-ES" sz="1600" dirty="0" smtClean="0">
                <a:latin typeface="Century Gothic" panose="020B0502020202020204" pitchFamily="34" charset="0"/>
                <a:ea typeface="Calibri" panose="020F0502020204030204" pitchFamily="34" charset="0"/>
              </a:rPr>
              <a:t>       </a:t>
            </a:r>
            <a:r>
              <a:rPr lang="es-ES" sz="1600" dirty="0">
                <a:latin typeface="Century Gothic" panose="020B0502020202020204" pitchFamily="34" charset="0"/>
                <a:ea typeface="Calibri" panose="020F0502020204030204" pitchFamily="34" charset="0"/>
              </a:rPr>
              <a:t>	5% (0,05)</a:t>
            </a:r>
            <a:endParaRPr lang="es-EC" sz="16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216616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355193" y="826248"/>
            <a:ext cx="1946877" cy="523220"/>
          </a:xfrm>
          <a:prstGeom prst="rect">
            <a:avLst/>
          </a:prstGeom>
          <a:noFill/>
        </p:spPr>
        <p:txBody>
          <a:bodyPr wrap="square" rtlCol="0">
            <a:spAutoFit/>
          </a:bodyPr>
          <a:lstStyle/>
          <a:p>
            <a:pPr algn="just"/>
            <a:r>
              <a:rPr lang="es-MX" sz="2800" b="1" dirty="0" smtClean="0">
                <a:solidFill>
                  <a:srgbClr val="0000FF"/>
                </a:solidFill>
                <a:latin typeface="Century Gothic" panose="020B0502020202020204" pitchFamily="34" charset="0"/>
              </a:rPr>
              <a:t>MUESTREO</a:t>
            </a:r>
            <a:endParaRPr lang="es-MX" sz="2800" b="1" dirty="0">
              <a:solidFill>
                <a:srgbClr val="0000FF"/>
              </a:solidFill>
              <a:latin typeface="Century Gothic" panose="020B0502020202020204" pitchFamily="34" charset="0"/>
            </a:endParaRPr>
          </a:p>
        </p:txBody>
      </p:sp>
      <p:pic>
        <p:nvPicPr>
          <p:cNvPr id="12" name="Imagen 11">
            <a:extLst>
              <a:ext uri="{FF2B5EF4-FFF2-40B4-BE49-F238E27FC236}">
                <a16:creationId xmlns="" xmlns:a16="http://schemas.microsoft.com/office/drawing/2014/main" id="{42B6622A-4103-42B5-8D44-40BC5E5358F2}"/>
              </a:ext>
            </a:extLst>
          </p:cNvPr>
          <p:cNvPicPr/>
          <p:nvPr/>
        </p:nvPicPr>
        <p:blipFill rotWithShape="1">
          <a:blip r:embed="rId3">
            <a:extLst>
              <a:ext uri="{28A0092B-C50C-407E-A947-70E740481C1C}">
                <a14:useLocalDpi xmlns:a14="http://schemas.microsoft.com/office/drawing/2010/main" val="0"/>
              </a:ext>
            </a:extLst>
          </a:blip>
          <a:srcRect r="1718" b="2118"/>
          <a:stretch/>
        </p:blipFill>
        <p:spPr bwMode="auto">
          <a:xfrm>
            <a:off x="4891323" y="1328713"/>
            <a:ext cx="6431100" cy="4369073"/>
          </a:xfrm>
          <a:prstGeom prst="rect">
            <a:avLst/>
          </a:prstGeom>
          <a:noFill/>
          <a:ln>
            <a:solidFill>
              <a:schemeClr val="tx1"/>
            </a:solidFill>
          </a:ln>
          <a:extLst>
            <a:ext uri="{53640926-AAD7-44D8-BBD7-CCE9431645EC}">
              <a14:shadowObscured xmlns:a14="http://schemas.microsoft.com/office/drawing/2010/main"/>
            </a:ext>
          </a:extLst>
        </p:spPr>
      </p:pic>
      <p:sp>
        <p:nvSpPr>
          <p:cNvPr id="13" name="Rectángulo 12">
            <a:extLst>
              <a:ext uri="{FF2B5EF4-FFF2-40B4-BE49-F238E27FC236}">
                <a16:creationId xmlns="" xmlns:a16="http://schemas.microsoft.com/office/drawing/2014/main" id="{BED3F74E-382F-4EC4-971E-0EE612D5A686}"/>
              </a:ext>
            </a:extLst>
          </p:cNvPr>
          <p:cNvSpPr/>
          <p:nvPr/>
        </p:nvSpPr>
        <p:spPr>
          <a:xfrm>
            <a:off x="744832" y="2992491"/>
            <a:ext cx="3921297" cy="707886"/>
          </a:xfrm>
          <a:prstGeom prst="rect">
            <a:avLst/>
          </a:prstGeom>
        </p:spPr>
        <p:txBody>
          <a:bodyPr wrap="square">
            <a:spAutoFit/>
          </a:bodyPr>
          <a:lstStyle/>
          <a:p>
            <a:r>
              <a:rPr lang="es-ES" sz="2000" dirty="0">
                <a:latin typeface="Century Gothic" panose="020B0502020202020204" pitchFamily="34" charset="0"/>
                <a:cs typeface="Arial" panose="020B0604020202020204" pitchFamily="34" charset="0"/>
              </a:rPr>
              <a:t>Tamaño de muestra de 90 observaciones</a:t>
            </a:r>
            <a:endParaRPr lang="es-EC" sz="20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68657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820922" y="1519215"/>
            <a:ext cx="7941642" cy="3785652"/>
          </a:xfrm>
          <a:prstGeom prst="rect">
            <a:avLst/>
          </a:prstGeom>
        </p:spPr>
        <p:txBody>
          <a:bodyPr wrap="square">
            <a:spAutoFit/>
          </a:bodyPr>
          <a:lstStyle/>
          <a:p>
            <a:pPr algn="just">
              <a:lnSpc>
                <a:spcPct val="150000"/>
              </a:lnSpc>
            </a:pPr>
            <a:r>
              <a:rPr lang="es-MX" sz="2000" dirty="0" smtClean="0">
                <a:latin typeface="Century Gothic" panose="020B0502020202020204" pitchFamily="34" charset="0"/>
              </a:rPr>
              <a:t>Para determinar la altura de los árboles fue necesario emplear el método del ángulo recto (FAO, 2009), que comprende en utilizar un teodolito con jalones. Las distancias utilizadas de acuerdo al método fueron de 15, 20 y 30 metros en relación al árbol y la ubicación del operario. Se procedió al cálculo de la altura a través del cálculo de apertura de ángulos y determinación de longitud de los lados a través del cálculo geométrico clásico. La información se registró en metros. </a:t>
            </a:r>
            <a:endParaRPr lang="es-MX" sz="2000" dirty="0">
              <a:latin typeface="Century Gothic" panose="020B0502020202020204" pitchFamily="34" charset="0"/>
            </a:endParaRPr>
          </a:p>
        </p:txBody>
      </p:sp>
      <p:sp>
        <p:nvSpPr>
          <p:cNvPr id="3" name="Rectángulo 2"/>
          <p:cNvSpPr/>
          <p:nvPr/>
        </p:nvSpPr>
        <p:spPr>
          <a:xfrm>
            <a:off x="770524" y="712982"/>
            <a:ext cx="3411511" cy="523220"/>
          </a:xfrm>
          <a:prstGeom prst="rect">
            <a:avLst/>
          </a:prstGeom>
        </p:spPr>
        <p:txBody>
          <a:bodyPr wrap="none">
            <a:spAutoFit/>
          </a:bodyPr>
          <a:lstStyle/>
          <a:p>
            <a:pPr algn="just"/>
            <a:r>
              <a:rPr lang="es-MX" sz="2800" b="1" dirty="0" smtClean="0">
                <a:solidFill>
                  <a:srgbClr val="0000FF"/>
                </a:solidFill>
                <a:latin typeface="Century Gothic" panose="020B0502020202020204" pitchFamily="34" charset="0"/>
              </a:rPr>
              <a:t>ALTURA DE PLANTA</a:t>
            </a:r>
          </a:p>
        </p:txBody>
      </p:sp>
    </p:spTree>
    <p:extLst>
      <p:ext uri="{BB962C8B-B14F-4D97-AF65-F5344CB8AC3E}">
        <p14:creationId xmlns:p14="http://schemas.microsoft.com/office/powerpoint/2010/main" val="3614100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1004821" y="2357517"/>
            <a:ext cx="2929304" cy="2215991"/>
          </a:xfrm>
          <a:prstGeom prst="rect">
            <a:avLst/>
          </a:prstGeom>
          <a:noFill/>
        </p:spPr>
        <p:txBody>
          <a:bodyPr wrap="square" rtlCol="0">
            <a:spAutoFit/>
          </a:bodyPr>
          <a:lstStyle/>
          <a:p>
            <a:pPr algn="just"/>
            <a:endParaRPr lang="es-MX" sz="1400" dirty="0"/>
          </a:p>
          <a:p>
            <a:pPr algn="just"/>
            <a:r>
              <a:rPr lang="es-MX" sz="1600" b="1" dirty="0">
                <a:solidFill>
                  <a:srgbClr val="0000FF"/>
                </a:solidFill>
              </a:rPr>
              <a:t>Longitud del fruto</a:t>
            </a:r>
          </a:p>
          <a:p>
            <a:pPr algn="just"/>
            <a:r>
              <a:rPr lang="es-MX" sz="1600" b="1" dirty="0">
                <a:solidFill>
                  <a:srgbClr val="0000FF"/>
                </a:solidFill>
              </a:rPr>
              <a:t>Biomasa Aérea</a:t>
            </a:r>
          </a:p>
          <a:p>
            <a:pPr algn="just"/>
            <a:r>
              <a:rPr lang="es-MX" sz="1600" b="1" dirty="0">
                <a:solidFill>
                  <a:srgbClr val="0000FF"/>
                </a:solidFill>
              </a:rPr>
              <a:t>Análisis Bromatológico</a:t>
            </a:r>
          </a:p>
          <a:p>
            <a:pPr algn="just"/>
            <a:r>
              <a:rPr lang="es-MX" sz="1600" b="1" dirty="0">
                <a:solidFill>
                  <a:srgbClr val="0000FF"/>
                </a:solidFill>
              </a:rPr>
              <a:t>Análisis Proximal</a:t>
            </a:r>
          </a:p>
          <a:p>
            <a:pPr algn="just"/>
            <a:r>
              <a:rPr lang="es-MX" sz="1600" b="1" dirty="0">
                <a:solidFill>
                  <a:srgbClr val="0000FF"/>
                </a:solidFill>
              </a:rPr>
              <a:t>Análisis de Digestibilidad</a:t>
            </a:r>
          </a:p>
          <a:p>
            <a:pPr algn="just"/>
            <a:r>
              <a:rPr lang="es-MX" sz="1600" b="1" dirty="0">
                <a:solidFill>
                  <a:srgbClr val="0000FF"/>
                </a:solidFill>
              </a:rPr>
              <a:t>Desempeño productivo</a:t>
            </a:r>
          </a:p>
          <a:p>
            <a:pPr algn="just"/>
            <a:endParaRPr lang="es-MX" sz="1400" dirty="0"/>
          </a:p>
          <a:p>
            <a:pPr algn="just"/>
            <a:endParaRPr lang="es-MX" sz="1400" dirty="0"/>
          </a:p>
        </p:txBody>
      </p:sp>
      <p:sp>
        <p:nvSpPr>
          <p:cNvPr id="2" name="Rectángulo 1"/>
          <p:cNvSpPr/>
          <p:nvPr/>
        </p:nvSpPr>
        <p:spPr>
          <a:xfrm>
            <a:off x="334992" y="647245"/>
            <a:ext cx="4798493" cy="461665"/>
          </a:xfrm>
          <a:prstGeom prst="rect">
            <a:avLst/>
          </a:prstGeom>
        </p:spPr>
        <p:txBody>
          <a:bodyPr wrap="none">
            <a:spAutoFit/>
          </a:bodyPr>
          <a:lstStyle/>
          <a:p>
            <a:pPr algn="just"/>
            <a:r>
              <a:rPr lang="es-MX" sz="2400" b="1" dirty="0" smtClean="0">
                <a:solidFill>
                  <a:srgbClr val="0000FF"/>
                </a:solidFill>
              </a:rPr>
              <a:t>DIÁMETRO A LA ALTURA DEL PECHO</a:t>
            </a:r>
            <a:endParaRPr lang="es-MX" sz="2400" b="1" dirty="0">
              <a:solidFill>
                <a:srgbClr val="0000FF"/>
              </a:solidFill>
            </a:endParaRPr>
          </a:p>
        </p:txBody>
      </p:sp>
      <p:sp>
        <p:nvSpPr>
          <p:cNvPr id="3" name="Rectángulo 2"/>
          <p:cNvSpPr/>
          <p:nvPr/>
        </p:nvSpPr>
        <p:spPr>
          <a:xfrm>
            <a:off x="3550024" y="1070356"/>
            <a:ext cx="8385265" cy="4662815"/>
          </a:xfrm>
          <a:prstGeom prst="rect">
            <a:avLst/>
          </a:prstGeom>
        </p:spPr>
        <p:txBody>
          <a:bodyPr wrap="square">
            <a:spAutoFit/>
          </a:bodyPr>
          <a:lstStyle/>
          <a:p>
            <a:pPr algn="just">
              <a:lnSpc>
                <a:spcPct val="150000"/>
              </a:lnSpc>
            </a:pPr>
            <a:r>
              <a:rPr lang="es-MX" dirty="0" smtClean="0">
                <a:latin typeface="Century Gothic" panose="020B0502020202020204" pitchFamily="34" charset="0"/>
              </a:rPr>
              <a:t>Para determinar el diámetro de los árboles, se utilizó la medida diámetro a la altura del pecho (DAP). Es una medida estándar estadounidense, utilizada a nivel internacional para la estimación del diámetro en estudios científicos. El DAP está se estima a los 1.37 metros de altura (4.5 pies). Los resultados se expresaron en metros (</a:t>
            </a:r>
            <a:r>
              <a:rPr lang="es-MX" dirty="0" err="1" smtClean="0">
                <a:latin typeface="Century Gothic" panose="020B0502020202020204" pitchFamily="34" charset="0"/>
              </a:rPr>
              <a:t>Prodan</a:t>
            </a:r>
            <a:r>
              <a:rPr lang="es-MX" dirty="0" smtClean="0">
                <a:latin typeface="Century Gothic" panose="020B0502020202020204" pitchFamily="34" charset="0"/>
              </a:rPr>
              <a:t>, 1997).</a:t>
            </a:r>
          </a:p>
          <a:p>
            <a:pPr algn="just">
              <a:lnSpc>
                <a:spcPct val="150000"/>
              </a:lnSpc>
            </a:pPr>
            <a:endParaRPr lang="es-MX" dirty="0" smtClean="0">
              <a:latin typeface="Century Gothic" panose="020B0502020202020204" pitchFamily="34" charset="0"/>
            </a:endParaRPr>
          </a:p>
          <a:p>
            <a:pPr algn="just">
              <a:lnSpc>
                <a:spcPct val="150000"/>
              </a:lnSpc>
            </a:pPr>
            <a:r>
              <a:rPr lang="es-MX" dirty="0" smtClean="0">
                <a:latin typeface="Century Gothic" panose="020B0502020202020204" pitchFamily="34" charset="0"/>
              </a:rPr>
              <a:t>Se calculó el área basal (G) por hectárea, a partir de la cual se obtuvo el diámetro del árbol de área basal promedia (</a:t>
            </a:r>
            <a:r>
              <a:rPr lang="es-MX" dirty="0" err="1" smtClean="0">
                <a:latin typeface="Century Gothic" panose="020B0502020202020204" pitchFamily="34" charset="0"/>
              </a:rPr>
              <a:t>dq</a:t>
            </a:r>
            <a:r>
              <a:rPr lang="es-MX" dirty="0" smtClean="0">
                <a:latin typeface="Century Gothic" panose="020B0502020202020204" pitchFamily="34" charset="0"/>
              </a:rPr>
              <a:t>). Posteriormente, se apeó y cubicó un árbol por parcela, correspondiente a aquel con </a:t>
            </a:r>
            <a:r>
              <a:rPr lang="es-MX" dirty="0" err="1" smtClean="0">
                <a:latin typeface="Century Gothic" panose="020B0502020202020204" pitchFamily="34" charset="0"/>
              </a:rPr>
              <a:t>dn</a:t>
            </a:r>
            <a:r>
              <a:rPr lang="es-MX" dirty="0" smtClean="0">
                <a:latin typeface="Century Gothic" panose="020B0502020202020204" pitchFamily="34" charset="0"/>
              </a:rPr>
              <a:t> aproximadamente igual al </a:t>
            </a:r>
            <a:r>
              <a:rPr lang="es-MX" dirty="0" err="1" smtClean="0">
                <a:latin typeface="Century Gothic" panose="020B0502020202020204" pitchFamily="34" charset="0"/>
              </a:rPr>
              <a:t>dq</a:t>
            </a:r>
            <a:r>
              <a:rPr lang="es-MX" dirty="0" smtClean="0">
                <a:latin typeface="Century Gothic" panose="020B0502020202020204" pitchFamily="34" charset="0"/>
              </a:rPr>
              <a:t> y que presentó características morfológicas representativas de los árboles del rodal.</a:t>
            </a:r>
            <a:endParaRPr lang="es-MX" dirty="0">
              <a:latin typeface="Century Gothic" panose="020B0502020202020204" pitchFamily="34" charset="0"/>
            </a:endParaRPr>
          </a:p>
        </p:txBody>
      </p:sp>
    </p:spTree>
    <p:extLst>
      <p:ext uri="{BB962C8B-B14F-4D97-AF65-F5344CB8AC3E}">
        <p14:creationId xmlns:p14="http://schemas.microsoft.com/office/powerpoint/2010/main" val="1016585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395536" y="548680"/>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rPr>
              <a:t>RESULTADOS Y DISCUSIÓN</a:t>
            </a:r>
            <a:endParaRPr lang="es-ES" sz="2400" b="1" dirty="0">
              <a:solidFill>
                <a:srgbClr val="0070C0"/>
              </a:solidFill>
            </a:endParaRPr>
          </a:p>
        </p:txBody>
      </p:sp>
      <p:sp>
        <p:nvSpPr>
          <p:cNvPr id="13" name="8 CuadroTexto"/>
          <p:cNvSpPr txBox="1"/>
          <p:nvPr/>
        </p:nvSpPr>
        <p:spPr>
          <a:xfrm>
            <a:off x="345646" y="977431"/>
            <a:ext cx="11420530" cy="2261517"/>
          </a:xfrm>
          <a:prstGeom prst="rect">
            <a:avLst/>
          </a:prstGeom>
          <a:noFill/>
        </p:spPr>
        <p:txBody>
          <a:bodyPr wrap="square" rtlCol="0">
            <a:spAutoFit/>
          </a:bodyPr>
          <a:lstStyle/>
          <a:p>
            <a:pPr algn="just">
              <a:lnSpc>
                <a:spcPct val="150000"/>
              </a:lnSpc>
            </a:pPr>
            <a:r>
              <a:rPr lang="es-MX" sz="1600" b="1" dirty="0">
                <a:solidFill>
                  <a:srgbClr val="0000FF"/>
                </a:solidFill>
                <a:latin typeface="Century Gothic" panose="020B0502020202020204" pitchFamily="34" charset="0"/>
              </a:rPr>
              <a:t>Identificación de los especímenes encontrados</a:t>
            </a:r>
          </a:p>
          <a:p>
            <a:pPr algn="just">
              <a:lnSpc>
                <a:spcPct val="150000"/>
              </a:lnSpc>
            </a:pPr>
            <a:r>
              <a:rPr lang="es-MX" sz="1600" dirty="0">
                <a:latin typeface="Century Gothic" panose="020B0502020202020204" pitchFamily="34" charset="0"/>
              </a:rPr>
              <a:t>La identificación taxonómica de los especímenes (muestra), se determinaron a partir de un estudio botánico. Para este fin se utilizaron claves taxonómicas descritas por </a:t>
            </a:r>
            <a:r>
              <a:rPr lang="es-MX" sz="1600" dirty="0" err="1">
                <a:latin typeface="Century Gothic" panose="020B0502020202020204" pitchFamily="34" charset="0"/>
              </a:rPr>
              <a:t>Burkart</a:t>
            </a:r>
            <a:r>
              <a:rPr lang="es-MX" sz="1600" dirty="0">
                <a:latin typeface="Century Gothic" panose="020B0502020202020204" pitchFamily="34" charset="0"/>
              </a:rPr>
              <a:t> (1976), considerando a la especie Prosopis chilensis por su mayor presencia en el área de estudio. La caracterización comprendió el estudio detallado de estructuras botánicas como hojas, flores y frutos. </a:t>
            </a:r>
          </a:p>
          <a:p>
            <a:pPr algn="just">
              <a:lnSpc>
                <a:spcPct val="150000"/>
              </a:lnSpc>
            </a:pPr>
            <a:endParaRPr lang="es-MX" sz="1600" dirty="0">
              <a:latin typeface="Century Gothic" panose="020B0502020202020204" pitchFamily="34" charset="0"/>
            </a:endParaRPr>
          </a:p>
        </p:txBody>
      </p:sp>
      <p:sp>
        <p:nvSpPr>
          <p:cNvPr id="14" name="Rectangle 2">
            <a:extLst>
              <a:ext uri="{FF2B5EF4-FFF2-40B4-BE49-F238E27FC236}">
                <a16:creationId xmlns="" xmlns:a16="http://schemas.microsoft.com/office/drawing/2014/main" id="{A5FA87A8-062B-4642-B100-B5D74D53BFDF}"/>
              </a:ext>
            </a:extLst>
          </p:cNvPr>
          <p:cNvSpPr>
            <a:spLocks noChangeArrowheads="1"/>
          </p:cNvSpPr>
          <p:nvPr/>
        </p:nvSpPr>
        <p:spPr bwMode="auto">
          <a:xfrm>
            <a:off x="2767629" y="5218127"/>
            <a:ext cx="280856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C" sz="9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igura </a:t>
            </a:r>
            <a:r>
              <a:rPr kumimoji="0" lang="es-ES" altLang="es-EC" sz="900" b="0" i="1" u="none" strike="noStrike" cap="none" normalizeH="0" baseline="0" dirty="0" bmk="_Toc515021896">
                <a:ln>
                  <a:noFill/>
                </a:ln>
                <a:solidFill>
                  <a:schemeClr val="tx1"/>
                </a:solidFill>
                <a:effectLst/>
                <a:latin typeface="Arial" panose="020B0604020202020204" pitchFamily="34" charset="0"/>
                <a:ea typeface="Times New Roman" panose="02020603050405020304" pitchFamily="18" charset="0"/>
              </a:rPr>
              <a:t>9. Detalle botánico ramas tipo caídas. Nótese ángulo de 35º sobre perpendicularidad de la rama secundaria</a:t>
            </a:r>
            <a:endParaRPr kumimoji="0" lang="es-EC" altLang="es-EC"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pic>
        <p:nvPicPr>
          <p:cNvPr id="15" name="Imagen 28">
            <a:extLst>
              <a:ext uri="{FF2B5EF4-FFF2-40B4-BE49-F238E27FC236}">
                <a16:creationId xmlns="" xmlns:a16="http://schemas.microsoft.com/office/drawing/2014/main" id="{AFEE4E80-FA84-44CF-8EEF-5662186BD9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9000" b="21249"/>
          <a:stretch>
            <a:fillRect/>
          </a:stretch>
        </p:blipFill>
        <p:spPr bwMode="auto">
          <a:xfrm>
            <a:off x="312741" y="3331726"/>
            <a:ext cx="2291538" cy="27392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 xmlns:a16="http://schemas.microsoft.com/office/drawing/2014/main" id="{999036E8-9FE8-4604-B7E4-30CB80DE7EAB}"/>
              </a:ext>
            </a:extLst>
          </p:cNvPr>
          <p:cNvSpPr/>
          <p:nvPr/>
        </p:nvSpPr>
        <p:spPr>
          <a:xfrm>
            <a:off x="5169668" y="3615616"/>
            <a:ext cx="813043" cy="369332"/>
          </a:xfrm>
          <a:prstGeom prst="rect">
            <a:avLst/>
          </a:prstGeom>
        </p:spPr>
        <p:txBody>
          <a:bodyPr wrap="none">
            <a:spAutoFit/>
          </a:bodyPr>
          <a:lstStyle/>
          <a:p>
            <a:pPr algn="just"/>
            <a:r>
              <a:rPr lang="es-MX" b="1" dirty="0">
                <a:solidFill>
                  <a:srgbClr val="0000FF"/>
                </a:solidFill>
              </a:rPr>
              <a:t>Hojas</a:t>
            </a:r>
          </a:p>
        </p:txBody>
      </p:sp>
      <p:pic>
        <p:nvPicPr>
          <p:cNvPr id="17" name="Imagen 32">
            <a:extLst>
              <a:ext uri="{FF2B5EF4-FFF2-40B4-BE49-F238E27FC236}">
                <a16:creationId xmlns="" xmlns:a16="http://schemas.microsoft.com/office/drawing/2014/main" id="{85D01D71-DAD0-4664-9864-296D80CCFE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8692" b="18478"/>
          <a:stretch>
            <a:fillRect/>
          </a:stretch>
        </p:blipFill>
        <p:spPr bwMode="auto">
          <a:xfrm flipH="1">
            <a:off x="8207122" y="2768929"/>
            <a:ext cx="2379525" cy="2876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6">
            <a:extLst>
              <a:ext uri="{FF2B5EF4-FFF2-40B4-BE49-F238E27FC236}">
                <a16:creationId xmlns="" xmlns:a16="http://schemas.microsoft.com/office/drawing/2014/main" id="{9F308E17-423F-46CA-A1C5-FC45FA574B9C}"/>
              </a:ext>
            </a:extLst>
          </p:cNvPr>
          <p:cNvSpPr>
            <a:spLocks noChangeArrowheads="1"/>
          </p:cNvSpPr>
          <p:nvPr/>
        </p:nvSpPr>
        <p:spPr bwMode="auto">
          <a:xfrm>
            <a:off x="0" y="679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ángulo 18">
            <a:extLst>
              <a:ext uri="{FF2B5EF4-FFF2-40B4-BE49-F238E27FC236}">
                <a16:creationId xmlns="" xmlns:a16="http://schemas.microsoft.com/office/drawing/2014/main" id="{A7A40F84-5816-4815-9881-9B6CEAA91795}"/>
              </a:ext>
            </a:extLst>
          </p:cNvPr>
          <p:cNvSpPr/>
          <p:nvPr/>
        </p:nvSpPr>
        <p:spPr>
          <a:xfrm>
            <a:off x="5169668" y="3996713"/>
            <a:ext cx="2904506" cy="369332"/>
          </a:xfrm>
          <a:prstGeom prst="rect">
            <a:avLst/>
          </a:prstGeom>
        </p:spPr>
        <p:txBody>
          <a:bodyPr wrap="square">
            <a:spAutoFit/>
          </a:bodyPr>
          <a:lstStyle/>
          <a:p>
            <a:pPr algn="just" eaLnBrk="0" hangingPunct="0"/>
            <a:r>
              <a:rPr lang="es-ES" sz="900" i="1" dirty="0">
                <a:latin typeface="Arial" panose="020B0604020202020204" pitchFamily="34" charset="0"/>
              </a:rPr>
              <a:t>Figura 10. Detalle botánico </a:t>
            </a:r>
            <a:r>
              <a:rPr lang="es-419" sz="900" i="1" dirty="0">
                <a:latin typeface="Arial" panose="020B0604020202020204" pitchFamily="34" charset="0"/>
              </a:rPr>
              <a:t>Hojas: Foliolos (A); Peciolo (B); </a:t>
            </a:r>
            <a:r>
              <a:rPr lang="es-419" sz="900" i="1" dirty="0" err="1">
                <a:latin typeface="Arial" panose="020B0604020202020204" pitchFamily="34" charset="0"/>
              </a:rPr>
              <a:t>Pinnae</a:t>
            </a:r>
            <a:r>
              <a:rPr lang="es-419" sz="900" i="1" dirty="0">
                <a:latin typeface="Arial" panose="020B0604020202020204" pitchFamily="34" charset="0"/>
              </a:rPr>
              <a:t> (C).</a:t>
            </a:r>
            <a:endParaRPr lang="es-EC" sz="900" i="1" dirty="0">
              <a:latin typeface="Arial" panose="020B0604020202020204" pitchFamily="34" charset="0"/>
            </a:endParaRPr>
          </a:p>
        </p:txBody>
      </p:sp>
      <p:sp>
        <p:nvSpPr>
          <p:cNvPr id="20" name="Rectángulo 19">
            <a:extLst>
              <a:ext uri="{FF2B5EF4-FFF2-40B4-BE49-F238E27FC236}">
                <a16:creationId xmlns="" xmlns:a16="http://schemas.microsoft.com/office/drawing/2014/main" id="{5C778299-9C03-45A5-82FF-8AAB58D2C6DA}"/>
              </a:ext>
            </a:extLst>
          </p:cNvPr>
          <p:cNvSpPr/>
          <p:nvPr/>
        </p:nvSpPr>
        <p:spPr>
          <a:xfrm>
            <a:off x="2737227" y="4746597"/>
            <a:ext cx="1967270" cy="369332"/>
          </a:xfrm>
          <a:prstGeom prst="rect">
            <a:avLst/>
          </a:prstGeom>
        </p:spPr>
        <p:txBody>
          <a:bodyPr wrap="none">
            <a:spAutoFit/>
          </a:bodyPr>
          <a:lstStyle/>
          <a:p>
            <a:pPr algn="just"/>
            <a:r>
              <a:rPr lang="es-MX" b="1" dirty="0">
                <a:solidFill>
                  <a:srgbClr val="0000FF"/>
                </a:solidFill>
              </a:rPr>
              <a:t>Tronco y Ramas</a:t>
            </a:r>
          </a:p>
        </p:txBody>
      </p:sp>
    </p:spTree>
    <p:extLst>
      <p:ext uri="{BB962C8B-B14F-4D97-AF65-F5344CB8AC3E}">
        <p14:creationId xmlns:p14="http://schemas.microsoft.com/office/powerpoint/2010/main" val="780761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 xmlns:a16="http://schemas.microsoft.com/office/drawing/2014/main" id="{9F308E17-423F-46CA-A1C5-FC45FA574B9C}"/>
              </a:ext>
            </a:extLst>
          </p:cNvPr>
          <p:cNvSpPr>
            <a:spLocks noChangeArrowheads="1"/>
          </p:cNvSpPr>
          <p:nvPr/>
        </p:nvSpPr>
        <p:spPr bwMode="auto">
          <a:xfrm>
            <a:off x="0" y="679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3" name="Rectángulo 12">
            <a:extLst>
              <a:ext uri="{FF2B5EF4-FFF2-40B4-BE49-F238E27FC236}">
                <a16:creationId xmlns="" xmlns:a16="http://schemas.microsoft.com/office/drawing/2014/main" id="{8CDB0634-450A-4764-A308-7C2C81B97EC9}"/>
              </a:ext>
            </a:extLst>
          </p:cNvPr>
          <p:cNvSpPr/>
          <p:nvPr/>
        </p:nvSpPr>
        <p:spPr>
          <a:xfrm>
            <a:off x="-584972" y="521071"/>
            <a:ext cx="5190566" cy="523220"/>
          </a:xfrm>
          <a:prstGeom prst="rect">
            <a:avLst/>
          </a:prstGeom>
        </p:spPr>
        <p:txBody>
          <a:bodyPr wrap="square">
            <a:spAutoFit/>
          </a:bodyPr>
          <a:lstStyle/>
          <a:p>
            <a:pPr lvl="2">
              <a:spcAft>
                <a:spcPts val="0"/>
              </a:spcAft>
              <a:tabLst>
                <a:tab pos="1871980" algn="l"/>
              </a:tabLst>
            </a:pPr>
            <a:r>
              <a:rPr lang="es-EC" sz="2800" b="1" dirty="0">
                <a:solidFill>
                  <a:schemeClr val="accent5">
                    <a:lumMod val="75000"/>
                  </a:schemeClr>
                </a:solidFill>
                <a:latin typeface="Century Gothic" panose="020B0502020202020204" pitchFamily="34" charset="0"/>
                <a:ea typeface="Times New Roman" panose="02020603050405020304" pitchFamily="18" charset="0"/>
              </a:rPr>
              <a:t>Análisis Agronómico</a:t>
            </a:r>
            <a:endParaRPr lang="es-EC" sz="2800" b="1" dirty="0">
              <a:solidFill>
                <a:schemeClr val="accent5">
                  <a:lumMod val="75000"/>
                </a:schemeClr>
              </a:solidFill>
              <a:effectLst/>
              <a:latin typeface="Century Gothic" panose="020B0502020202020204" pitchFamily="34" charset="0"/>
              <a:ea typeface="Times New Roman" panose="02020603050405020304" pitchFamily="18" charset="0"/>
            </a:endParaRPr>
          </a:p>
        </p:txBody>
      </p:sp>
      <p:sp>
        <p:nvSpPr>
          <p:cNvPr id="14" name="Rectángulo 13">
            <a:extLst>
              <a:ext uri="{FF2B5EF4-FFF2-40B4-BE49-F238E27FC236}">
                <a16:creationId xmlns="" xmlns:a16="http://schemas.microsoft.com/office/drawing/2014/main" id="{95670D87-35E2-4663-B176-B1FA7EE90CB3}"/>
              </a:ext>
            </a:extLst>
          </p:cNvPr>
          <p:cNvSpPr/>
          <p:nvPr/>
        </p:nvSpPr>
        <p:spPr>
          <a:xfrm>
            <a:off x="3700069" y="4677822"/>
            <a:ext cx="2561920" cy="336118"/>
          </a:xfrm>
          <a:prstGeom prst="rect">
            <a:avLst/>
          </a:prstGeom>
        </p:spPr>
        <p:txBody>
          <a:bodyPr wrap="none">
            <a:spAutoFit/>
          </a:bodyPr>
          <a:lstStyle/>
          <a:p>
            <a:pPr lvl="3">
              <a:lnSpc>
                <a:spcPct val="150000"/>
              </a:lnSpc>
              <a:spcAft>
                <a:spcPts val="0"/>
              </a:spcAft>
              <a:buClr>
                <a:srgbClr val="000000"/>
              </a:buClr>
            </a:pPr>
            <a:r>
              <a:rPr lang="es-ES" sz="1200" b="1" i="1" kern="0" dirty="0">
                <a:latin typeface="Times New Roman" panose="02020603050405020304" pitchFamily="18" charset="0"/>
                <a:ea typeface="Times New Roman" panose="02020603050405020304" pitchFamily="18" charset="0"/>
              </a:rPr>
              <a:t>Altura de Árbol</a:t>
            </a:r>
            <a:endParaRPr lang="es-EC" sz="1200" u="none" strike="noStrike" kern="0" spc="0" dirty="0">
              <a:effectLst/>
              <a:latin typeface="Times New Roman" panose="02020603050405020304" pitchFamily="18" charset="0"/>
              <a:ea typeface="Times New Roman" panose="02020603050405020304" pitchFamily="18" charset="0"/>
            </a:endParaRPr>
          </a:p>
        </p:txBody>
      </p:sp>
      <p:pic>
        <p:nvPicPr>
          <p:cNvPr id="15" name="Imagen 14">
            <a:extLst>
              <a:ext uri="{FF2B5EF4-FFF2-40B4-BE49-F238E27FC236}">
                <a16:creationId xmlns="" xmlns:a16="http://schemas.microsoft.com/office/drawing/2014/main" id="{00E0C0F8-7FC7-42D3-B23D-F5C88B024B36}"/>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4393" y="1112858"/>
            <a:ext cx="4513442" cy="2356917"/>
          </a:xfrm>
          <a:prstGeom prst="rect">
            <a:avLst/>
          </a:prstGeom>
          <a:noFill/>
          <a:ln>
            <a:noFill/>
          </a:ln>
        </p:spPr>
      </p:pic>
      <p:sp>
        <p:nvSpPr>
          <p:cNvPr id="16" name="Rectángulo 15">
            <a:extLst>
              <a:ext uri="{FF2B5EF4-FFF2-40B4-BE49-F238E27FC236}">
                <a16:creationId xmlns="" xmlns:a16="http://schemas.microsoft.com/office/drawing/2014/main" id="{6BAEB4CA-4101-495B-8170-8016CC1AA0BF}"/>
              </a:ext>
            </a:extLst>
          </p:cNvPr>
          <p:cNvSpPr/>
          <p:nvPr/>
        </p:nvSpPr>
        <p:spPr>
          <a:xfrm>
            <a:off x="7962974" y="1785140"/>
            <a:ext cx="2362051" cy="336118"/>
          </a:xfrm>
          <a:prstGeom prst="rect">
            <a:avLst/>
          </a:prstGeom>
        </p:spPr>
        <p:txBody>
          <a:bodyPr wrap="square">
            <a:spAutoFit/>
          </a:bodyPr>
          <a:lstStyle/>
          <a:p>
            <a:pPr marL="0" lvl="3">
              <a:lnSpc>
                <a:spcPct val="150000"/>
              </a:lnSpc>
              <a:spcAft>
                <a:spcPts val="0"/>
              </a:spcAft>
              <a:buClr>
                <a:srgbClr val="000000"/>
              </a:buClr>
            </a:pPr>
            <a:r>
              <a:rPr lang="es-ES" sz="1200" b="1" i="1" kern="0" dirty="0">
                <a:latin typeface="Times New Roman" panose="02020603050405020304" pitchFamily="18" charset="0"/>
                <a:ea typeface="Times New Roman" panose="02020603050405020304" pitchFamily="18" charset="0"/>
              </a:rPr>
              <a:t>Diámetro a la Altura del Pecho</a:t>
            </a:r>
            <a:endParaRPr lang="es-EC" sz="1200" u="none" strike="noStrike" kern="0" spc="0" dirty="0">
              <a:effectLst/>
              <a:latin typeface="Times New Roman" panose="02020603050405020304" pitchFamily="18" charset="0"/>
              <a:ea typeface="Times New Roman" panose="02020603050405020304" pitchFamily="18" charset="0"/>
            </a:endParaRPr>
          </a:p>
        </p:txBody>
      </p:sp>
      <p:pic>
        <p:nvPicPr>
          <p:cNvPr id="17" name="Imagen 16">
            <a:extLst>
              <a:ext uri="{FF2B5EF4-FFF2-40B4-BE49-F238E27FC236}">
                <a16:creationId xmlns="" xmlns:a16="http://schemas.microsoft.com/office/drawing/2014/main" id="{6D3DE22B-602F-4D08-80D8-A06E3273B145}"/>
              </a:ext>
            </a:extLst>
          </p:cNvPr>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94781" y="2546801"/>
            <a:ext cx="4498436" cy="2335294"/>
          </a:xfrm>
          <a:prstGeom prst="rect">
            <a:avLst/>
          </a:prstGeom>
          <a:noFill/>
          <a:ln>
            <a:noFill/>
          </a:ln>
        </p:spPr>
      </p:pic>
      <p:sp>
        <p:nvSpPr>
          <p:cNvPr id="18" name="Rectángulo 17">
            <a:extLst>
              <a:ext uri="{FF2B5EF4-FFF2-40B4-BE49-F238E27FC236}">
                <a16:creationId xmlns="" xmlns:a16="http://schemas.microsoft.com/office/drawing/2014/main" id="{8259FC64-E2FD-4464-BF68-E02679E24006}"/>
              </a:ext>
            </a:extLst>
          </p:cNvPr>
          <p:cNvSpPr/>
          <p:nvPr/>
        </p:nvSpPr>
        <p:spPr>
          <a:xfrm>
            <a:off x="4981029" y="1955198"/>
            <a:ext cx="1726822" cy="336118"/>
          </a:xfrm>
          <a:prstGeom prst="rect">
            <a:avLst/>
          </a:prstGeom>
        </p:spPr>
        <p:txBody>
          <a:bodyPr wrap="square">
            <a:spAutoFit/>
          </a:bodyPr>
          <a:lstStyle/>
          <a:p>
            <a:pPr marL="0" lvl="3">
              <a:lnSpc>
                <a:spcPct val="150000"/>
              </a:lnSpc>
              <a:spcAft>
                <a:spcPts val="0"/>
              </a:spcAft>
              <a:buClr>
                <a:srgbClr val="000000"/>
              </a:buClr>
            </a:pPr>
            <a:r>
              <a:rPr lang="es-ES" sz="1200" b="1" i="1" kern="0" dirty="0">
                <a:latin typeface="Times New Roman" panose="02020603050405020304" pitchFamily="18" charset="0"/>
                <a:ea typeface="Times New Roman" panose="02020603050405020304" pitchFamily="18" charset="0"/>
              </a:rPr>
              <a:t>Longitud del Fruto</a:t>
            </a:r>
            <a:endParaRPr lang="es-EC" sz="1200" u="none" strike="noStrike" kern="0" spc="0" dirty="0">
              <a:effectLst/>
              <a:latin typeface="Times New Roman" panose="02020603050405020304" pitchFamily="18" charset="0"/>
              <a:ea typeface="Times New Roman" panose="02020603050405020304" pitchFamily="18" charset="0"/>
            </a:endParaRPr>
          </a:p>
        </p:txBody>
      </p:sp>
      <p:pic>
        <p:nvPicPr>
          <p:cNvPr id="19" name="Imagen 18">
            <a:extLst>
              <a:ext uri="{FF2B5EF4-FFF2-40B4-BE49-F238E27FC236}">
                <a16:creationId xmlns="" xmlns:a16="http://schemas.microsoft.com/office/drawing/2014/main" id="{140FC116-3F88-4302-8F8F-6092CC0B676D}"/>
              </a:ext>
            </a:extLst>
          </p:cNvPr>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4393" y="3590277"/>
            <a:ext cx="4513442" cy="2600238"/>
          </a:xfrm>
          <a:prstGeom prst="rect">
            <a:avLst/>
          </a:prstGeom>
          <a:noFill/>
          <a:ln>
            <a:noFill/>
          </a:ln>
        </p:spPr>
      </p:pic>
    </p:spTree>
    <p:extLst>
      <p:ext uri="{BB962C8B-B14F-4D97-AF65-F5344CB8AC3E}">
        <p14:creationId xmlns:p14="http://schemas.microsoft.com/office/powerpoint/2010/main" val="3128759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278948" y="672359"/>
            <a:ext cx="3751348" cy="646331"/>
          </a:xfrm>
          <a:prstGeom prst="rect">
            <a:avLst/>
          </a:prstGeom>
        </p:spPr>
        <p:txBody>
          <a:bodyPr wrap="none">
            <a:spAutoFit/>
          </a:bodyPr>
          <a:lstStyle/>
          <a:p>
            <a:pPr algn="just"/>
            <a:r>
              <a:rPr lang="es-EC" sz="3600" dirty="0" smtClean="0">
                <a:solidFill>
                  <a:srgbClr val="0070C0"/>
                </a:solidFill>
                <a:latin typeface="Century Gothic" panose="020B0502020202020204" pitchFamily="34" charset="0"/>
                <a:cs typeface="Arial" pitchFamily="34" charset="0"/>
              </a:rPr>
              <a:t>INTRODUCCIÓN</a:t>
            </a:r>
            <a:endParaRPr lang="es-ES" sz="3600" dirty="0">
              <a:solidFill>
                <a:srgbClr val="0070C0"/>
              </a:solidFill>
              <a:latin typeface="Century Gothic" panose="020B0502020202020204" pitchFamily="34" charset="0"/>
              <a:cs typeface="Arial" pitchFamily="34" charset="0"/>
            </a:endParaRPr>
          </a:p>
        </p:txBody>
      </p:sp>
      <p:pic>
        <p:nvPicPr>
          <p:cNvPr id="15" name="Imagen 14">
            <a:extLst>
              <a:ext uri="{FF2B5EF4-FFF2-40B4-BE49-F238E27FC236}">
                <a16:creationId xmlns="" xmlns:a16="http://schemas.microsoft.com/office/drawing/2014/main" id="{A730F753-1D28-47E5-B9D0-32EE49919D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9218" y="1640174"/>
            <a:ext cx="5675583" cy="3425998"/>
          </a:xfrm>
          <a:prstGeom prst="rect">
            <a:avLst/>
          </a:prstGeom>
          <a:noFill/>
          <a:ln>
            <a:solidFill>
              <a:schemeClr val="tx1"/>
            </a:solidFill>
          </a:ln>
        </p:spPr>
      </p:pic>
      <p:sp>
        <p:nvSpPr>
          <p:cNvPr id="14" name="Rectángulo 13"/>
          <p:cNvSpPr/>
          <p:nvPr/>
        </p:nvSpPr>
        <p:spPr>
          <a:xfrm>
            <a:off x="180388" y="5109129"/>
            <a:ext cx="3071995" cy="276999"/>
          </a:xfrm>
          <a:prstGeom prst="rect">
            <a:avLst/>
          </a:prstGeom>
        </p:spPr>
        <p:txBody>
          <a:bodyPr wrap="none">
            <a:spAutoFit/>
          </a:bodyPr>
          <a:lstStyle/>
          <a:p>
            <a:r>
              <a:rPr lang="es-EC" sz="1200" b="0" i="0" u="none" strike="noStrike" baseline="0" dirty="0" smtClean="0">
                <a:solidFill>
                  <a:srgbClr val="000000"/>
                </a:solidFill>
                <a:latin typeface="Times New Roman" panose="02020603050405020304" pitchFamily="18" charset="0"/>
              </a:rPr>
              <a:t>Estación Meteorológica ESPAM MFL. (2016) </a:t>
            </a:r>
            <a:endParaRPr lang="es-EC" sz="1200" dirty="0"/>
          </a:p>
        </p:txBody>
      </p:sp>
      <p:sp>
        <p:nvSpPr>
          <p:cNvPr id="16" name="Rectángulo 15"/>
          <p:cNvSpPr/>
          <p:nvPr/>
        </p:nvSpPr>
        <p:spPr>
          <a:xfrm>
            <a:off x="6209784" y="3294002"/>
            <a:ext cx="5838493" cy="2585323"/>
          </a:xfrm>
          <a:prstGeom prst="rect">
            <a:avLst/>
          </a:prstGeom>
        </p:spPr>
        <p:txBody>
          <a:bodyPr wrap="square">
            <a:spAutoFit/>
          </a:bodyPr>
          <a:lstStyle/>
          <a:p>
            <a:pPr algn="just">
              <a:lnSpc>
                <a:spcPct val="150000"/>
              </a:lnSpc>
            </a:pPr>
            <a:r>
              <a:rPr lang="es-MX" dirty="0" smtClean="0">
                <a:latin typeface="Century Gothic" panose="020B0502020202020204" pitchFamily="34" charset="0"/>
              </a:rPr>
              <a:t>Según Cárdenas </a:t>
            </a:r>
            <a:r>
              <a:rPr lang="es-MX" i="1" dirty="0" smtClean="0">
                <a:latin typeface="Century Gothic" panose="020B0502020202020204" pitchFamily="34" charset="0"/>
              </a:rPr>
              <a:t>et al</a:t>
            </a:r>
            <a:r>
              <a:rPr lang="es-MX" dirty="0" smtClean="0">
                <a:latin typeface="Century Gothic" panose="020B0502020202020204" pitchFamily="34" charset="0"/>
              </a:rPr>
              <a:t>., (2003), uno de los problemas de la alimentación de los rumiantes, es la baja calidad nutritiva de los forrajes. Esto se origina a partir de la baja concentración de nitrógeno y reducida producción de estos alimentos en época seca..</a:t>
            </a:r>
            <a:r>
              <a:rPr lang="es-ES" dirty="0" smtClean="0">
                <a:latin typeface="Century Gothic" panose="020B0502020202020204" pitchFamily="34" charset="0"/>
              </a:rPr>
              <a:t> </a:t>
            </a:r>
            <a:endParaRPr lang="es-EC" b="1" dirty="0">
              <a:latin typeface="Century Gothic" panose="020B0502020202020204" pitchFamily="34" charset="0"/>
            </a:endParaRPr>
          </a:p>
        </p:txBody>
      </p:sp>
      <p:sp>
        <p:nvSpPr>
          <p:cNvPr id="17" name="Rectángulo 16"/>
          <p:cNvSpPr/>
          <p:nvPr/>
        </p:nvSpPr>
        <p:spPr>
          <a:xfrm>
            <a:off x="6222128" y="577324"/>
            <a:ext cx="5826149" cy="1477328"/>
          </a:xfrm>
          <a:prstGeom prst="rect">
            <a:avLst/>
          </a:prstGeom>
        </p:spPr>
        <p:txBody>
          <a:bodyPr wrap="square">
            <a:spAutoFit/>
          </a:bodyPr>
          <a:lstStyle/>
          <a:p>
            <a:pPr algn="just">
              <a:lnSpc>
                <a:spcPct val="150000"/>
              </a:lnSpc>
            </a:pPr>
            <a:r>
              <a:rPr lang="es-MX" sz="2000" dirty="0" smtClean="0">
                <a:latin typeface="Century Gothic" panose="020B0502020202020204" pitchFamily="34" charset="0"/>
              </a:rPr>
              <a:t>La calidad de alimentación, genera una nutrición significativa para los procesos vitales y secundarios en los seres vivos. </a:t>
            </a:r>
            <a:endParaRPr lang="es-EC" sz="2000" dirty="0"/>
          </a:p>
        </p:txBody>
      </p:sp>
      <p:sp>
        <p:nvSpPr>
          <p:cNvPr id="18" name="Rectángulo 17"/>
          <p:cNvSpPr/>
          <p:nvPr/>
        </p:nvSpPr>
        <p:spPr>
          <a:xfrm>
            <a:off x="6222128" y="2176750"/>
            <a:ext cx="5826149" cy="923330"/>
          </a:xfrm>
          <a:prstGeom prst="rect">
            <a:avLst/>
          </a:prstGeom>
        </p:spPr>
        <p:txBody>
          <a:bodyPr wrap="square">
            <a:spAutoFit/>
          </a:bodyPr>
          <a:lstStyle/>
          <a:p>
            <a:pPr algn="just">
              <a:lnSpc>
                <a:spcPct val="150000"/>
              </a:lnSpc>
            </a:pPr>
            <a:r>
              <a:rPr lang="es-MX" dirty="0" smtClean="0">
                <a:latin typeface="Century Gothic" panose="020B0502020202020204" pitchFamily="34" charset="0"/>
              </a:rPr>
              <a:t>Manejo de conceptos de rentabilidad y eficiencia de los hatos ganaderos</a:t>
            </a:r>
            <a:endParaRPr lang="es-EC" dirty="0"/>
          </a:p>
        </p:txBody>
      </p:sp>
    </p:spTree>
    <p:extLst>
      <p:ext uri="{BB962C8B-B14F-4D97-AF65-F5344CB8AC3E}">
        <p14:creationId xmlns:p14="http://schemas.microsoft.com/office/powerpoint/2010/main" val="3248022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 xmlns:a16="http://schemas.microsoft.com/office/drawing/2014/main" id="{948F268B-4E24-4146-9069-B67ECC446BE1}"/>
              </a:ext>
            </a:extLst>
          </p:cNvPr>
          <p:cNvSpPr txBox="1"/>
          <p:nvPr/>
        </p:nvSpPr>
        <p:spPr>
          <a:xfrm>
            <a:off x="5912853" y="709444"/>
            <a:ext cx="5817673" cy="5724644"/>
          </a:xfrm>
          <a:prstGeom prst="rect">
            <a:avLst/>
          </a:prstGeom>
          <a:noFill/>
        </p:spPr>
        <p:txBody>
          <a:bodyPr wrap="square" rtlCol="0">
            <a:spAutoFit/>
          </a:bodyPr>
          <a:lstStyle/>
          <a:p>
            <a:pPr algn="just">
              <a:lnSpc>
                <a:spcPct val="150000"/>
              </a:lnSpc>
            </a:pPr>
            <a:r>
              <a:rPr lang="es-MX" sz="1600" dirty="0">
                <a:latin typeface="Century Gothic" panose="020B0502020202020204" pitchFamily="34" charset="0"/>
              </a:rPr>
              <a:t>El porcentaje de proteína cruda evidenciada en la harina de Prosopis chilensis </a:t>
            </a:r>
            <a:r>
              <a:rPr lang="es-MX" sz="1600" b="1" i="1" dirty="0">
                <a:latin typeface="Century Gothic" panose="020B0502020202020204" pitchFamily="34" charset="0"/>
              </a:rPr>
              <a:t>demostró estar por sobre el rango mínimo establecido</a:t>
            </a:r>
            <a:r>
              <a:rPr lang="es-MX" sz="1600" dirty="0">
                <a:latin typeface="Century Gothic" panose="020B0502020202020204" pitchFamily="34" charset="0"/>
              </a:rPr>
              <a:t> por la </a:t>
            </a:r>
            <a:r>
              <a:rPr lang="es-MX" sz="1600" dirty="0" err="1">
                <a:latin typeface="Century Gothic" panose="020B0502020202020204" pitchFamily="34" charset="0"/>
              </a:rPr>
              <a:t>National</a:t>
            </a:r>
            <a:r>
              <a:rPr lang="es-MX" sz="1600" dirty="0">
                <a:latin typeface="Century Gothic" panose="020B0502020202020204" pitchFamily="34" charset="0"/>
              </a:rPr>
              <a:t> </a:t>
            </a:r>
            <a:r>
              <a:rPr lang="es-MX" sz="1600" dirty="0" err="1">
                <a:latin typeface="Century Gothic" panose="020B0502020202020204" pitchFamily="34" charset="0"/>
              </a:rPr>
              <a:t>Research</a:t>
            </a:r>
            <a:r>
              <a:rPr lang="es-MX" sz="1600" dirty="0">
                <a:latin typeface="Century Gothic" panose="020B0502020202020204" pitchFamily="34" charset="0"/>
              </a:rPr>
              <a:t> Council como nivel crítico aceptable de proteína cruda (6%) para vacunos en mantenimiento (</a:t>
            </a:r>
            <a:r>
              <a:rPr lang="es-MX" sz="1600" dirty="0" err="1">
                <a:latin typeface="Century Gothic" panose="020B0502020202020204" pitchFamily="34" charset="0"/>
              </a:rPr>
              <a:t>National</a:t>
            </a:r>
            <a:r>
              <a:rPr lang="es-MX" sz="1600" dirty="0">
                <a:latin typeface="Century Gothic" panose="020B0502020202020204" pitchFamily="34" charset="0"/>
              </a:rPr>
              <a:t> </a:t>
            </a:r>
            <a:r>
              <a:rPr lang="es-MX" sz="1600" dirty="0" err="1">
                <a:latin typeface="Century Gothic" panose="020B0502020202020204" pitchFamily="34" charset="0"/>
              </a:rPr>
              <a:t>Research</a:t>
            </a:r>
            <a:r>
              <a:rPr lang="es-MX" sz="1600" dirty="0">
                <a:latin typeface="Century Gothic" panose="020B0502020202020204" pitchFamily="34" charset="0"/>
              </a:rPr>
              <a:t> Council, 1981). Además, los resultados para porcentaje de proteína cruda generados por Prosopis chilensis </a:t>
            </a:r>
            <a:r>
              <a:rPr lang="es-MX" sz="1600" b="1" dirty="0">
                <a:latin typeface="Century Gothic" panose="020B0502020202020204" pitchFamily="34" charset="0"/>
              </a:rPr>
              <a:t>superaron a los evidenciados en el Heno </a:t>
            </a:r>
            <a:r>
              <a:rPr lang="es-MX" sz="1600" dirty="0">
                <a:latin typeface="Century Gothic" panose="020B0502020202020204" pitchFamily="34" charset="0"/>
              </a:rPr>
              <a:t>(6,85) (Caraballo, et al., 2006); </a:t>
            </a:r>
            <a:r>
              <a:rPr lang="es-MX" sz="1600" dirty="0" err="1">
                <a:latin typeface="Century Gothic" panose="020B0502020202020204" pitchFamily="34" charset="0"/>
              </a:rPr>
              <a:t>Caesalpinia</a:t>
            </a:r>
            <a:r>
              <a:rPr lang="es-MX" sz="1600" dirty="0">
                <a:latin typeface="Century Gothic" panose="020B0502020202020204" pitchFamily="34" charset="0"/>
              </a:rPr>
              <a:t> </a:t>
            </a:r>
            <a:r>
              <a:rPr lang="es-MX" sz="1600" dirty="0" err="1">
                <a:latin typeface="Century Gothic" panose="020B0502020202020204" pitchFamily="34" charset="0"/>
              </a:rPr>
              <a:t>coriaria</a:t>
            </a:r>
            <a:r>
              <a:rPr lang="es-MX" sz="1600" dirty="0">
                <a:latin typeface="Century Gothic" panose="020B0502020202020204" pitchFamily="34" charset="0"/>
              </a:rPr>
              <a:t> (4,09%) y </a:t>
            </a:r>
            <a:r>
              <a:rPr lang="es-MX" sz="1600" dirty="0" err="1">
                <a:latin typeface="Century Gothic" panose="020B0502020202020204" pitchFamily="34" charset="0"/>
              </a:rPr>
              <a:t>Caesalpinia</a:t>
            </a:r>
            <a:r>
              <a:rPr lang="es-MX" sz="1600" dirty="0">
                <a:latin typeface="Century Gothic" panose="020B0502020202020204" pitchFamily="34" charset="0"/>
              </a:rPr>
              <a:t> granadillo (4,36%) (</a:t>
            </a:r>
            <a:r>
              <a:rPr lang="es-MX" sz="1600" dirty="0" err="1">
                <a:latin typeface="Century Gothic" panose="020B0502020202020204" pitchFamily="34" charset="0"/>
              </a:rPr>
              <a:t>Benezra</a:t>
            </a:r>
            <a:r>
              <a:rPr lang="es-MX" sz="1600" dirty="0">
                <a:latin typeface="Century Gothic" panose="020B0502020202020204" pitchFamily="34" charset="0"/>
              </a:rPr>
              <a:t> y Obispo, 2003).</a:t>
            </a:r>
          </a:p>
          <a:p>
            <a:pPr algn="just">
              <a:lnSpc>
                <a:spcPct val="150000"/>
              </a:lnSpc>
            </a:pPr>
            <a:r>
              <a:rPr lang="es-MX" sz="1600" dirty="0">
                <a:latin typeface="Century Gothic" panose="020B0502020202020204" pitchFamily="34" charset="0"/>
              </a:rPr>
              <a:t>Adicionalmente, los </a:t>
            </a:r>
            <a:r>
              <a:rPr lang="es-MX" sz="1600" b="1" dirty="0">
                <a:latin typeface="Century Gothic" panose="020B0502020202020204" pitchFamily="34" charset="0"/>
              </a:rPr>
              <a:t>resultados fueron similares </a:t>
            </a:r>
            <a:r>
              <a:rPr lang="es-MX" sz="1600" dirty="0">
                <a:latin typeface="Century Gothic" panose="020B0502020202020204" pitchFamily="34" charset="0"/>
              </a:rPr>
              <a:t>a los de la harina de yuca (13%) (Ferraro, et al., 2016); pero </a:t>
            </a:r>
            <a:r>
              <a:rPr lang="es-MX" sz="1600" b="1" dirty="0">
                <a:latin typeface="Century Gothic" panose="020B0502020202020204" pitchFamily="34" charset="0"/>
              </a:rPr>
              <a:t>inferiores a los de la harina de maíz </a:t>
            </a:r>
            <a:r>
              <a:rPr lang="es-MX" sz="1600" dirty="0">
                <a:latin typeface="Century Gothic" panose="020B0502020202020204" pitchFamily="34" charset="0"/>
              </a:rPr>
              <a:t>(15,28); trigo (17,21) (Caraballo, et al., 2006). </a:t>
            </a:r>
          </a:p>
          <a:p>
            <a:pPr>
              <a:lnSpc>
                <a:spcPct val="150000"/>
              </a:lnSpc>
            </a:pPr>
            <a:endParaRPr lang="es-EC" sz="2000" dirty="0">
              <a:latin typeface="Century Gothic" panose="020B0502020202020204" pitchFamily="34" charset="0"/>
            </a:endParaRPr>
          </a:p>
        </p:txBody>
      </p:sp>
      <p:pic>
        <p:nvPicPr>
          <p:cNvPr id="12" name="Imagen 11">
            <a:extLst>
              <a:ext uri="{FF2B5EF4-FFF2-40B4-BE49-F238E27FC236}">
                <a16:creationId xmlns="" xmlns:a16="http://schemas.microsoft.com/office/drawing/2014/main" id="{0748AC21-DC5F-480D-8BE3-7215BC697FC9}"/>
              </a:ext>
            </a:extLst>
          </p:cNvPr>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79155" y="1798028"/>
            <a:ext cx="5179437" cy="3288837"/>
          </a:xfrm>
          <a:prstGeom prst="rect">
            <a:avLst/>
          </a:prstGeom>
          <a:noFill/>
          <a:ln>
            <a:noFill/>
          </a:ln>
        </p:spPr>
      </p:pic>
      <p:sp>
        <p:nvSpPr>
          <p:cNvPr id="13" name="Text Box 30"/>
          <p:cNvSpPr txBox="1">
            <a:spLocks noChangeArrowheads="1"/>
          </p:cNvSpPr>
          <p:nvPr/>
        </p:nvSpPr>
        <p:spPr bwMode="auto">
          <a:xfrm>
            <a:off x="302008" y="757198"/>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RESULTADOS Y DISCUSIÓN</a:t>
            </a:r>
            <a:endParaRPr lang="es-ES" sz="2400" b="1" dirty="0">
              <a:solidFill>
                <a:srgbClr val="0070C0"/>
              </a:solidFill>
              <a:latin typeface="Century Gothic" panose="020B0502020202020204" pitchFamily="34" charset="0"/>
            </a:endParaRPr>
          </a:p>
        </p:txBody>
      </p:sp>
      <p:sp>
        <p:nvSpPr>
          <p:cNvPr id="14" name="Rectangle 5">
            <a:extLst>
              <a:ext uri="{FF2B5EF4-FFF2-40B4-BE49-F238E27FC236}">
                <a16:creationId xmlns="" xmlns:a16="http://schemas.microsoft.com/office/drawing/2014/main" id="{DDD0AB00-648C-4B78-91F7-16C1E26FBA0B}"/>
              </a:ext>
            </a:extLst>
          </p:cNvPr>
          <p:cNvSpPr>
            <a:spLocks noChangeArrowheads="1"/>
          </p:cNvSpPr>
          <p:nvPr/>
        </p:nvSpPr>
        <p:spPr bwMode="auto">
          <a:xfrm>
            <a:off x="302008" y="1462931"/>
            <a:ext cx="399377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C" sz="9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igura </a:t>
            </a:r>
            <a:r>
              <a:rPr kumimoji="0" lang="es-ES" altLang="es-EC" sz="900" b="0" i="1" u="none" strike="noStrike" cap="none" normalizeH="0" baseline="0" dirty="0" bmk="_Toc515021897">
                <a:ln>
                  <a:noFill/>
                </a:ln>
                <a:solidFill>
                  <a:schemeClr val="tx1"/>
                </a:solidFill>
                <a:effectLst/>
                <a:latin typeface="Arial" panose="020B0604020202020204" pitchFamily="34" charset="0"/>
                <a:ea typeface="Times New Roman" panose="02020603050405020304" pitchFamily="18" charset="0"/>
              </a:rPr>
              <a:t>10. Detalle botánico Hojas: Foliolos (A); Peciolo (B); </a:t>
            </a:r>
            <a:r>
              <a:rPr kumimoji="0" lang="es-ES" altLang="es-EC" sz="900" b="0" i="1" u="none" strike="noStrike" cap="none" normalizeH="0" baseline="0" dirty="0" err="1" bmk="_Toc515021897">
                <a:ln>
                  <a:noFill/>
                </a:ln>
                <a:solidFill>
                  <a:schemeClr val="tx1"/>
                </a:solidFill>
                <a:effectLst/>
                <a:latin typeface="Arial" panose="020B0604020202020204" pitchFamily="34" charset="0"/>
                <a:ea typeface="Times New Roman" panose="02020603050405020304" pitchFamily="18" charset="0"/>
              </a:rPr>
              <a:t>Pinnae</a:t>
            </a:r>
            <a:r>
              <a:rPr kumimoji="0" lang="es-ES" altLang="es-EC" sz="900" b="0" i="1" u="none" strike="noStrike" cap="none" normalizeH="0" baseline="0" dirty="0" bmk="_Toc515021897">
                <a:ln>
                  <a:noFill/>
                </a:ln>
                <a:solidFill>
                  <a:schemeClr val="tx1"/>
                </a:solidFill>
                <a:effectLst/>
                <a:latin typeface="Arial" panose="020B0604020202020204" pitchFamily="34" charset="0"/>
                <a:ea typeface="Times New Roman" panose="02020603050405020304" pitchFamily="18" charset="0"/>
              </a:rPr>
              <a:t> (C).</a:t>
            </a:r>
            <a:endParaRPr kumimoji="0" lang="es-EC" altLang="es-EC"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998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 xmlns:a16="http://schemas.microsoft.com/office/drawing/2014/main" id="{948F268B-4E24-4146-9069-B67ECC446BE1}"/>
              </a:ext>
            </a:extLst>
          </p:cNvPr>
          <p:cNvSpPr txBox="1"/>
          <p:nvPr/>
        </p:nvSpPr>
        <p:spPr>
          <a:xfrm>
            <a:off x="6096000" y="2344858"/>
            <a:ext cx="5401235" cy="2169825"/>
          </a:xfrm>
          <a:prstGeom prst="rect">
            <a:avLst/>
          </a:prstGeom>
          <a:noFill/>
        </p:spPr>
        <p:txBody>
          <a:bodyPr wrap="square" rtlCol="0">
            <a:spAutoFit/>
          </a:bodyPr>
          <a:lstStyle/>
          <a:p>
            <a:pPr algn="just">
              <a:lnSpc>
                <a:spcPct val="150000"/>
              </a:lnSpc>
            </a:pPr>
            <a:r>
              <a:rPr lang="es-MX" dirty="0" smtClean="0">
                <a:latin typeface="Century Gothic" panose="020B0502020202020204" pitchFamily="34" charset="0"/>
              </a:rPr>
              <a:t>Según </a:t>
            </a:r>
            <a:r>
              <a:rPr lang="es-MX" dirty="0">
                <a:latin typeface="Century Gothic" panose="020B0502020202020204" pitchFamily="34" charset="0"/>
              </a:rPr>
              <a:t>la tabla 3 los aminoácidos con mayor concentración en la harina de algarrobo (Prosopis chilensis) son prolina (16 %); ácido glutámico (9 %); valina (7 %); leucina (7.7 %) y arginina (5.6 %). </a:t>
            </a:r>
          </a:p>
        </p:txBody>
      </p:sp>
      <p:sp>
        <p:nvSpPr>
          <p:cNvPr id="2" name="Rectángulo 1"/>
          <p:cNvSpPr/>
          <p:nvPr/>
        </p:nvSpPr>
        <p:spPr>
          <a:xfrm>
            <a:off x="395288" y="709488"/>
            <a:ext cx="3616696" cy="400110"/>
          </a:xfrm>
          <a:prstGeom prst="rect">
            <a:avLst/>
          </a:prstGeom>
        </p:spPr>
        <p:txBody>
          <a:bodyPr wrap="none">
            <a:spAutoFit/>
          </a:bodyPr>
          <a:lstStyle/>
          <a:p>
            <a:pPr algn="just"/>
            <a:r>
              <a:rPr lang="es-MX" sz="2000" b="1" dirty="0" smtClean="0">
                <a:solidFill>
                  <a:schemeClr val="accent5">
                    <a:lumMod val="75000"/>
                  </a:schemeClr>
                </a:solidFill>
                <a:latin typeface="Century Gothic" panose="020B0502020202020204" pitchFamily="34" charset="0"/>
              </a:rPr>
              <a:t>ANÁLISIS DE AMINOÁCIDOS</a:t>
            </a:r>
            <a:endParaRPr lang="es-MX" sz="2000" b="1" dirty="0">
              <a:solidFill>
                <a:schemeClr val="accent5">
                  <a:lumMod val="75000"/>
                </a:schemeClr>
              </a:solidFill>
              <a:latin typeface="Century Gothic" panose="020B0502020202020204" pitchFamily="34" charset="0"/>
            </a:endParaRPr>
          </a:p>
        </p:txBody>
      </p:sp>
      <p:graphicFrame>
        <p:nvGraphicFramePr>
          <p:cNvPr id="12" name="Tabla 11">
            <a:extLst>
              <a:ext uri="{FF2B5EF4-FFF2-40B4-BE49-F238E27FC236}">
                <a16:creationId xmlns="" xmlns:a16="http://schemas.microsoft.com/office/drawing/2014/main" id="{C814EE99-DB6E-4A04-B01E-20E6FE646E3C}"/>
              </a:ext>
            </a:extLst>
          </p:cNvPr>
          <p:cNvGraphicFramePr>
            <a:graphicFrameLocks noGrp="1"/>
          </p:cNvGraphicFramePr>
          <p:nvPr>
            <p:extLst>
              <p:ext uri="{D42A27DB-BD31-4B8C-83A1-F6EECF244321}">
                <p14:modId xmlns:p14="http://schemas.microsoft.com/office/powerpoint/2010/main" val="3493323333"/>
              </p:ext>
            </p:extLst>
          </p:nvPr>
        </p:nvGraphicFramePr>
        <p:xfrm>
          <a:off x="1598876" y="2051330"/>
          <a:ext cx="3320921" cy="3261360"/>
        </p:xfrm>
        <a:graphic>
          <a:graphicData uri="http://schemas.openxmlformats.org/drawingml/2006/table">
            <a:tbl>
              <a:tblPr>
                <a:tableStyleId>{5C22544A-7EE6-4342-B048-85BDC9FD1C3A}</a:tableStyleId>
              </a:tblPr>
              <a:tblGrid>
                <a:gridCol w="1417716">
                  <a:extLst>
                    <a:ext uri="{9D8B030D-6E8A-4147-A177-3AD203B41FA5}">
                      <a16:colId xmlns="" xmlns:a16="http://schemas.microsoft.com/office/drawing/2014/main" val="1426653557"/>
                    </a:ext>
                  </a:extLst>
                </a:gridCol>
                <a:gridCol w="1903205">
                  <a:extLst>
                    <a:ext uri="{9D8B030D-6E8A-4147-A177-3AD203B41FA5}">
                      <a16:colId xmlns="" xmlns:a16="http://schemas.microsoft.com/office/drawing/2014/main" val="3274367000"/>
                    </a:ext>
                  </a:extLst>
                </a:gridCol>
              </a:tblGrid>
              <a:tr h="162130">
                <a:tc>
                  <a:txBody>
                    <a:bodyPr/>
                    <a:lstStyle/>
                    <a:p>
                      <a:pPr algn="ctr">
                        <a:lnSpc>
                          <a:spcPct val="107000"/>
                        </a:lnSpc>
                      </a:pPr>
                      <a:r>
                        <a:rPr lang="es-ES" sz="1000">
                          <a:effectLst/>
                        </a:rPr>
                        <a:t>Parámetro</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S" sz="1000">
                          <a:effectLst/>
                        </a:rPr>
                        <a:t>Contenido (% en CP)</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24760318"/>
                  </a:ext>
                </a:extLst>
              </a:tr>
              <a:tr h="162130">
                <a:tc>
                  <a:txBody>
                    <a:bodyPr/>
                    <a:lstStyle/>
                    <a:p>
                      <a:pPr algn="ctr">
                        <a:lnSpc>
                          <a:spcPct val="107000"/>
                        </a:lnSpc>
                      </a:pPr>
                      <a:r>
                        <a:rPr lang="es-ES" sz="1000">
                          <a:effectLst/>
                        </a:rPr>
                        <a:t>Metionina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0.825</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2490211"/>
                  </a:ext>
                </a:extLst>
              </a:tr>
              <a:tr h="162130">
                <a:tc>
                  <a:txBody>
                    <a:bodyPr/>
                    <a:lstStyle/>
                    <a:p>
                      <a:pPr algn="ctr">
                        <a:lnSpc>
                          <a:spcPct val="107000"/>
                        </a:lnSpc>
                      </a:pPr>
                      <a:r>
                        <a:rPr lang="es-ES" sz="1000">
                          <a:effectLst/>
                        </a:rPr>
                        <a:t>Cistina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1.103</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83507352"/>
                  </a:ext>
                </a:extLst>
              </a:tr>
              <a:tr h="162130">
                <a:tc>
                  <a:txBody>
                    <a:bodyPr/>
                    <a:lstStyle/>
                    <a:p>
                      <a:pPr algn="ctr">
                        <a:lnSpc>
                          <a:spcPct val="107000"/>
                        </a:lnSpc>
                      </a:pPr>
                      <a:r>
                        <a:rPr lang="es-ES" sz="1000">
                          <a:effectLst/>
                        </a:rPr>
                        <a:t>Metionina + Cistina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1.928</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64596578"/>
                  </a:ext>
                </a:extLst>
              </a:tr>
              <a:tr h="162130">
                <a:tc>
                  <a:txBody>
                    <a:bodyPr/>
                    <a:lstStyle/>
                    <a:p>
                      <a:pPr algn="ctr">
                        <a:lnSpc>
                          <a:spcPct val="107000"/>
                        </a:lnSpc>
                      </a:pPr>
                      <a:r>
                        <a:rPr lang="es-ES" sz="1000">
                          <a:effectLst/>
                        </a:rPr>
                        <a:t>Lisina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3.229</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96731912"/>
                  </a:ext>
                </a:extLst>
              </a:tr>
              <a:tr h="162130">
                <a:tc>
                  <a:txBody>
                    <a:bodyPr/>
                    <a:lstStyle/>
                    <a:p>
                      <a:pPr algn="ctr">
                        <a:lnSpc>
                          <a:spcPct val="107000"/>
                        </a:lnSpc>
                      </a:pPr>
                      <a:r>
                        <a:rPr lang="es-ES" sz="1000">
                          <a:effectLst/>
                        </a:rPr>
                        <a:t>Treonina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3.435</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63262180"/>
                  </a:ext>
                </a:extLst>
              </a:tr>
              <a:tr h="162130">
                <a:tc>
                  <a:txBody>
                    <a:bodyPr/>
                    <a:lstStyle/>
                    <a:p>
                      <a:pPr algn="ctr">
                        <a:lnSpc>
                          <a:spcPct val="107000"/>
                        </a:lnSpc>
                      </a:pPr>
                      <a:r>
                        <a:rPr lang="es-ES" sz="1000">
                          <a:effectLst/>
                        </a:rPr>
                        <a:t>Triptófano</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0.969</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3726584"/>
                  </a:ext>
                </a:extLst>
              </a:tr>
              <a:tr h="162130">
                <a:tc>
                  <a:txBody>
                    <a:bodyPr/>
                    <a:lstStyle/>
                    <a:p>
                      <a:pPr algn="ctr">
                        <a:lnSpc>
                          <a:spcPct val="107000"/>
                        </a:lnSpc>
                      </a:pPr>
                      <a:r>
                        <a:rPr lang="es-ES" sz="1000">
                          <a:effectLst/>
                        </a:rPr>
                        <a:t>Arginina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5.668</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81315207"/>
                  </a:ext>
                </a:extLst>
              </a:tr>
              <a:tr h="162130">
                <a:tc>
                  <a:txBody>
                    <a:bodyPr/>
                    <a:lstStyle/>
                    <a:p>
                      <a:pPr algn="ctr">
                        <a:lnSpc>
                          <a:spcPct val="107000"/>
                        </a:lnSpc>
                      </a:pPr>
                      <a:r>
                        <a:rPr lang="es-ES" sz="1000">
                          <a:effectLst/>
                        </a:rPr>
                        <a:t>Isoleucina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2.924</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24703764"/>
                  </a:ext>
                </a:extLst>
              </a:tr>
              <a:tr h="162130">
                <a:tc>
                  <a:txBody>
                    <a:bodyPr/>
                    <a:lstStyle/>
                    <a:p>
                      <a:pPr algn="ctr">
                        <a:lnSpc>
                          <a:spcPct val="107000"/>
                        </a:lnSpc>
                      </a:pPr>
                      <a:r>
                        <a:rPr lang="es-ES" sz="1000">
                          <a:effectLst/>
                        </a:rPr>
                        <a:t>Leucina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7.175</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72274370"/>
                  </a:ext>
                </a:extLst>
              </a:tr>
              <a:tr h="162130">
                <a:tc>
                  <a:txBody>
                    <a:bodyPr/>
                    <a:lstStyle/>
                    <a:p>
                      <a:pPr algn="ctr">
                        <a:lnSpc>
                          <a:spcPct val="107000"/>
                        </a:lnSpc>
                      </a:pPr>
                      <a:r>
                        <a:rPr lang="es-ES" sz="1000">
                          <a:effectLst/>
                        </a:rPr>
                        <a:t>Valina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7.713</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84135990"/>
                  </a:ext>
                </a:extLst>
              </a:tr>
              <a:tr h="162130">
                <a:tc>
                  <a:txBody>
                    <a:bodyPr/>
                    <a:lstStyle/>
                    <a:p>
                      <a:pPr algn="ctr">
                        <a:lnSpc>
                          <a:spcPct val="107000"/>
                        </a:lnSpc>
                      </a:pPr>
                      <a:r>
                        <a:rPr lang="es-ES" sz="1000">
                          <a:effectLst/>
                        </a:rPr>
                        <a:t>Histidina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1.812</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09199628"/>
                  </a:ext>
                </a:extLst>
              </a:tr>
              <a:tr h="162130">
                <a:tc>
                  <a:txBody>
                    <a:bodyPr/>
                    <a:lstStyle/>
                    <a:p>
                      <a:pPr algn="ctr">
                        <a:lnSpc>
                          <a:spcPct val="107000"/>
                        </a:lnSpc>
                      </a:pPr>
                      <a:r>
                        <a:rPr lang="es-ES" sz="1000">
                          <a:effectLst/>
                        </a:rPr>
                        <a:t>Fenilalanina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2.861</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07132081"/>
                  </a:ext>
                </a:extLst>
              </a:tr>
              <a:tr h="162130">
                <a:tc>
                  <a:txBody>
                    <a:bodyPr/>
                    <a:lstStyle/>
                    <a:p>
                      <a:pPr algn="ctr">
                        <a:lnSpc>
                          <a:spcPct val="107000"/>
                        </a:lnSpc>
                      </a:pPr>
                      <a:r>
                        <a:rPr lang="es-ES" sz="1000">
                          <a:effectLst/>
                        </a:rPr>
                        <a:t>Glicina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3.336</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50506881"/>
                  </a:ext>
                </a:extLst>
              </a:tr>
              <a:tr h="162130">
                <a:tc>
                  <a:txBody>
                    <a:bodyPr/>
                    <a:lstStyle/>
                    <a:p>
                      <a:pPr algn="ctr">
                        <a:lnSpc>
                          <a:spcPct val="107000"/>
                        </a:lnSpc>
                      </a:pPr>
                      <a:r>
                        <a:rPr lang="es-ES" sz="1000">
                          <a:effectLst/>
                        </a:rPr>
                        <a:t>Serina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3.821</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25097560"/>
                  </a:ext>
                </a:extLst>
              </a:tr>
              <a:tr h="162130">
                <a:tc>
                  <a:txBody>
                    <a:bodyPr/>
                    <a:lstStyle/>
                    <a:p>
                      <a:pPr algn="ctr">
                        <a:lnSpc>
                          <a:spcPct val="107000"/>
                        </a:lnSpc>
                      </a:pPr>
                      <a:r>
                        <a:rPr lang="es-ES" sz="1000">
                          <a:effectLst/>
                        </a:rPr>
                        <a:t>Prolina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16.404</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40601534"/>
                  </a:ext>
                </a:extLst>
              </a:tr>
              <a:tr h="162130">
                <a:tc>
                  <a:txBody>
                    <a:bodyPr/>
                    <a:lstStyle/>
                    <a:p>
                      <a:pPr algn="ctr">
                        <a:lnSpc>
                          <a:spcPct val="107000"/>
                        </a:lnSpc>
                      </a:pPr>
                      <a:r>
                        <a:rPr lang="es-ES" sz="1000">
                          <a:effectLst/>
                        </a:rPr>
                        <a:t>Alanina</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3.372</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82073735"/>
                  </a:ext>
                </a:extLst>
              </a:tr>
              <a:tr h="162130">
                <a:tc>
                  <a:txBody>
                    <a:bodyPr/>
                    <a:lstStyle/>
                    <a:p>
                      <a:pPr algn="ctr">
                        <a:lnSpc>
                          <a:spcPct val="107000"/>
                        </a:lnSpc>
                      </a:pPr>
                      <a:r>
                        <a:rPr lang="es-ES" sz="1000">
                          <a:effectLst/>
                        </a:rPr>
                        <a:t>Ácido aspártico</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6.978</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57506244"/>
                  </a:ext>
                </a:extLst>
              </a:tr>
              <a:tr h="162130">
                <a:tc>
                  <a:txBody>
                    <a:bodyPr/>
                    <a:lstStyle/>
                    <a:p>
                      <a:pPr algn="ctr">
                        <a:lnSpc>
                          <a:spcPct val="107000"/>
                        </a:lnSpc>
                      </a:pPr>
                      <a:r>
                        <a:rPr lang="es-ES" sz="1000">
                          <a:effectLst/>
                        </a:rPr>
                        <a:t>Ácido glutámico</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a:effectLst/>
                        </a:rPr>
                        <a:t>9.022</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1481410"/>
                  </a:ext>
                </a:extLst>
              </a:tr>
              <a:tr h="162130">
                <a:tc>
                  <a:txBody>
                    <a:bodyPr/>
                    <a:lstStyle/>
                    <a:p>
                      <a:pPr algn="ctr">
                        <a:lnSpc>
                          <a:spcPct val="107000"/>
                        </a:lnSpc>
                      </a:pPr>
                      <a:r>
                        <a:rPr lang="es-ES" sz="1000">
                          <a:effectLst/>
                        </a:rPr>
                        <a:t>NH3</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pPr>
                      <a:r>
                        <a:rPr lang="es-EC" sz="1000" dirty="0">
                          <a:effectLst/>
                        </a:rPr>
                        <a:t>1.614</a:t>
                      </a:r>
                      <a:endParaRPr lang="es-EC"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06597932"/>
                  </a:ext>
                </a:extLst>
              </a:tr>
            </a:tbl>
          </a:graphicData>
        </a:graphic>
      </p:graphicFrame>
      <p:sp>
        <p:nvSpPr>
          <p:cNvPr id="13" name="Rectángulo 12">
            <a:extLst>
              <a:ext uri="{FF2B5EF4-FFF2-40B4-BE49-F238E27FC236}">
                <a16:creationId xmlns="" xmlns:a16="http://schemas.microsoft.com/office/drawing/2014/main" id="{3363441E-2FC4-428F-8EAF-B1911D81B7AD}"/>
              </a:ext>
            </a:extLst>
          </p:cNvPr>
          <p:cNvSpPr/>
          <p:nvPr/>
        </p:nvSpPr>
        <p:spPr>
          <a:xfrm>
            <a:off x="1710803" y="5386432"/>
            <a:ext cx="3097066" cy="307777"/>
          </a:xfrm>
          <a:prstGeom prst="rect">
            <a:avLst/>
          </a:prstGeom>
        </p:spPr>
        <p:txBody>
          <a:bodyPr wrap="none">
            <a:spAutoFit/>
          </a:bodyPr>
          <a:lstStyle/>
          <a:p>
            <a:pPr algn="ctr">
              <a:spcAft>
                <a:spcPts val="0"/>
              </a:spcAft>
            </a:pPr>
            <a:r>
              <a:rPr lang="en-US" sz="1400" i="1" dirty="0">
                <a:solidFill>
                  <a:srgbClr val="44546A"/>
                </a:solidFill>
                <a:latin typeface="Times New Roman" panose="02020603050405020304" pitchFamily="18" charset="0"/>
                <a:ea typeface="Times New Roman" panose="02020603050405020304" pitchFamily="18" charset="0"/>
              </a:rPr>
              <a:t>Fuente: Evonik Nutrition &amp; Care GmbH</a:t>
            </a:r>
            <a:endParaRPr lang="es-EC" sz="1400" i="1" dirty="0">
              <a:solidFill>
                <a:srgbClr val="44546A"/>
              </a:solidFill>
              <a:effectLst/>
              <a:latin typeface="Times New Roman" panose="02020603050405020304" pitchFamily="18" charset="0"/>
              <a:ea typeface="Times New Roman" panose="02020603050405020304" pitchFamily="18" charset="0"/>
            </a:endParaRPr>
          </a:p>
        </p:txBody>
      </p:sp>
      <p:sp>
        <p:nvSpPr>
          <p:cNvPr id="14" name="Rectángulo 13">
            <a:extLst>
              <a:ext uri="{FF2B5EF4-FFF2-40B4-BE49-F238E27FC236}">
                <a16:creationId xmlns="" xmlns:a16="http://schemas.microsoft.com/office/drawing/2014/main" id="{4A9D641A-6907-4039-B9CA-95558AEAD327}"/>
              </a:ext>
            </a:extLst>
          </p:cNvPr>
          <p:cNvSpPr/>
          <p:nvPr/>
        </p:nvSpPr>
        <p:spPr>
          <a:xfrm>
            <a:off x="725234" y="1536106"/>
            <a:ext cx="5555382" cy="336118"/>
          </a:xfrm>
          <a:prstGeom prst="rect">
            <a:avLst/>
          </a:prstGeom>
        </p:spPr>
        <p:txBody>
          <a:bodyPr wrap="square">
            <a:spAutoFit/>
          </a:bodyPr>
          <a:lstStyle/>
          <a:p>
            <a:pPr marL="0" lvl="3">
              <a:lnSpc>
                <a:spcPct val="150000"/>
              </a:lnSpc>
              <a:spcAft>
                <a:spcPts val="0"/>
              </a:spcAft>
              <a:buClr>
                <a:srgbClr val="000000"/>
              </a:buClr>
            </a:pPr>
            <a:r>
              <a:rPr lang="es-MX" sz="1200" b="1" i="1" kern="0" dirty="0">
                <a:latin typeface="Times New Roman" panose="02020603050405020304" pitchFamily="18" charset="0"/>
                <a:ea typeface="Times New Roman" panose="02020603050405020304" pitchFamily="18" charset="0"/>
              </a:rPr>
              <a:t>Tabla 3. Análisis de aminoácidos de la harina de algarrobo (Prosopis chilensis)</a:t>
            </a:r>
            <a:endParaRPr lang="es-EC" sz="1200" u="none" strike="noStrike" kern="0" spc="0" dirty="0">
              <a:effectLst/>
              <a:latin typeface="Times New Roman" panose="02020603050405020304" pitchFamily="18" charset="0"/>
              <a:ea typeface="Times New Roman" panose="02020603050405020304" pitchFamily="18" charset="0"/>
            </a:endParaRPr>
          </a:p>
        </p:txBody>
      </p:sp>
      <p:sp>
        <p:nvSpPr>
          <p:cNvPr id="15" name="Text Box 30"/>
          <p:cNvSpPr txBox="1">
            <a:spLocks noChangeArrowheads="1"/>
          </p:cNvSpPr>
          <p:nvPr/>
        </p:nvSpPr>
        <p:spPr bwMode="auto">
          <a:xfrm>
            <a:off x="153489" y="47641"/>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rPr>
              <a:t>RESULTADOS Y DISCUSIÓN</a:t>
            </a:r>
            <a:endParaRPr lang="es-ES" sz="2400" b="1" dirty="0">
              <a:solidFill>
                <a:srgbClr val="0070C0"/>
              </a:solidFill>
            </a:endParaRPr>
          </a:p>
        </p:txBody>
      </p:sp>
    </p:spTree>
    <p:extLst>
      <p:ext uri="{BB962C8B-B14F-4D97-AF65-F5344CB8AC3E}">
        <p14:creationId xmlns:p14="http://schemas.microsoft.com/office/powerpoint/2010/main" val="232880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 xmlns:a16="http://schemas.microsoft.com/office/drawing/2014/main" id="{C504A859-8FA3-40D6-832F-B5305CDFF66E}"/>
              </a:ext>
            </a:extLst>
          </p:cNvPr>
          <p:cNvGraphicFramePr>
            <a:graphicFrameLocks noGrp="1"/>
          </p:cNvGraphicFramePr>
          <p:nvPr>
            <p:extLst>
              <p:ext uri="{D42A27DB-BD31-4B8C-83A1-F6EECF244321}">
                <p14:modId xmlns:p14="http://schemas.microsoft.com/office/powerpoint/2010/main" val="1311101861"/>
              </p:ext>
            </p:extLst>
          </p:nvPr>
        </p:nvGraphicFramePr>
        <p:xfrm>
          <a:off x="6274899" y="1543677"/>
          <a:ext cx="5660390" cy="3688080"/>
        </p:xfrm>
        <a:graphic>
          <a:graphicData uri="http://schemas.openxmlformats.org/drawingml/2006/table">
            <a:tbl>
              <a:tblPr firstRow="1" firstCol="1" bandRow="1">
                <a:tableStyleId>{5C22544A-7EE6-4342-B048-85BDC9FD1C3A}</a:tableStyleId>
              </a:tblPr>
              <a:tblGrid>
                <a:gridCol w="2517140">
                  <a:extLst>
                    <a:ext uri="{9D8B030D-6E8A-4147-A177-3AD203B41FA5}">
                      <a16:colId xmlns="" xmlns:a16="http://schemas.microsoft.com/office/drawing/2014/main" val="3088740718"/>
                    </a:ext>
                  </a:extLst>
                </a:gridCol>
                <a:gridCol w="1064895">
                  <a:extLst>
                    <a:ext uri="{9D8B030D-6E8A-4147-A177-3AD203B41FA5}">
                      <a16:colId xmlns="" xmlns:a16="http://schemas.microsoft.com/office/drawing/2014/main" val="1752494778"/>
                    </a:ext>
                  </a:extLst>
                </a:gridCol>
                <a:gridCol w="989965">
                  <a:extLst>
                    <a:ext uri="{9D8B030D-6E8A-4147-A177-3AD203B41FA5}">
                      <a16:colId xmlns="" xmlns:a16="http://schemas.microsoft.com/office/drawing/2014/main" val="1274513744"/>
                    </a:ext>
                  </a:extLst>
                </a:gridCol>
                <a:gridCol w="1088390">
                  <a:extLst>
                    <a:ext uri="{9D8B030D-6E8A-4147-A177-3AD203B41FA5}">
                      <a16:colId xmlns="" xmlns:a16="http://schemas.microsoft.com/office/drawing/2014/main" val="1528579262"/>
                    </a:ext>
                  </a:extLst>
                </a:gridCol>
              </a:tblGrid>
              <a:tr h="0">
                <a:tc>
                  <a:txBody>
                    <a:bodyPr/>
                    <a:lstStyle/>
                    <a:p>
                      <a:pPr algn="ctr">
                        <a:spcAft>
                          <a:spcPts val="0"/>
                        </a:spcAft>
                      </a:pPr>
                      <a:r>
                        <a:rPr lang="es-MX" sz="1100">
                          <a:effectLst/>
                        </a:rPr>
                        <a:t>Variable (Horas de incubación)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spcAft>
                          <a:spcPts val="0"/>
                        </a:spcAft>
                      </a:pPr>
                      <a:r>
                        <a:rPr lang="es-MX" sz="1100">
                          <a:effectLst/>
                        </a:rPr>
                        <a:t>Valor,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634549366"/>
                  </a:ext>
                </a:extLst>
              </a:tr>
              <a:tr h="0">
                <a:tc>
                  <a:txBody>
                    <a:bodyPr/>
                    <a:lstStyle/>
                    <a:p>
                      <a:pPr algn="r">
                        <a:spcAft>
                          <a:spcPts val="0"/>
                        </a:spcAft>
                      </a:pPr>
                      <a:r>
                        <a:rPr lang="es-MX" sz="1100">
                          <a:effectLst/>
                        </a:rPr>
                        <a:t>Repetición (Animal fistulado):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100">
                          <a:effectLst/>
                        </a:rPr>
                        <a:t>Promedio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43041943"/>
                  </a:ext>
                </a:extLst>
              </a:tr>
              <a:tr h="0">
                <a:tc>
                  <a:txBody>
                    <a:bodyPr/>
                    <a:lstStyle/>
                    <a:p>
                      <a:pPr>
                        <a:spcAft>
                          <a:spcPts val="0"/>
                        </a:spcAft>
                      </a:pPr>
                      <a:r>
                        <a:rPr lang="es-MX"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30.19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33.54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31.86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564720339"/>
                  </a:ext>
                </a:extLst>
              </a:tr>
              <a:tr h="0">
                <a:tc>
                  <a:txBody>
                    <a:bodyPr/>
                    <a:lstStyle/>
                    <a:p>
                      <a:pPr>
                        <a:spcAft>
                          <a:spcPts val="0"/>
                        </a:spcAft>
                      </a:pPr>
                      <a:r>
                        <a:rPr lang="es-MX" sz="11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45.38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44.25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44.81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991944361"/>
                  </a:ext>
                </a:extLst>
              </a:tr>
              <a:tr h="0">
                <a:tc>
                  <a:txBody>
                    <a:bodyPr/>
                    <a:lstStyle/>
                    <a:p>
                      <a:pPr>
                        <a:spcAft>
                          <a:spcPts val="0"/>
                        </a:spcAft>
                      </a:pPr>
                      <a:r>
                        <a:rPr lang="es-MX" sz="1100">
                          <a:effectLst/>
                        </a:rPr>
                        <a:t>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53.37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51.01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52.19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148063158"/>
                  </a:ext>
                </a:extLst>
              </a:tr>
              <a:tr h="0">
                <a:tc>
                  <a:txBody>
                    <a:bodyPr/>
                    <a:lstStyle/>
                    <a:p>
                      <a:pPr>
                        <a:spcAft>
                          <a:spcPts val="0"/>
                        </a:spcAft>
                      </a:pPr>
                      <a:r>
                        <a:rPr lang="es-MX"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59.77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57.99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58.88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633121484"/>
                  </a:ext>
                </a:extLst>
              </a:tr>
              <a:tr h="0">
                <a:tc>
                  <a:txBody>
                    <a:bodyPr/>
                    <a:lstStyle/>
                    <a:p>
                      <a:pPr>
                        <a:spcAft>
                          <a:spcPts val="0"/>
                        </a:spcAft>
                      </a:pPr>
                      <a:r>
                        <a:rPr lang="es-MX" sz="1100">
                          <a:effectLst/>
                        </a:rPr>
                        <a:t>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62.03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61.89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61.96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458312893"/>
                  </a:ext>
                </a:extLst>
              </a:tr>
              <a:tr h="0">
                <a:tc>
                  <a:txBody>
                    <a:bodyPr/>
                    <a:lstStyle/>
                    <a:p>
                      <a:pPr>
                        <a:spcAft>
                          <a:spcPts val="0"/>
                        </a:spcAft>
                      </a:pPr>
                      <a:r>
                        <a:rPr lang="es-MX" sz="1100">
                          <a:effectLst/>
                        </a:rPr>
                        <a:t>48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62.60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62.41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608601612"/>
                  </a:ext>
                </a:extLst>
              </a:tr>
              <a:tr h="0">
                <a:tc>
                  <a:txBody>
                    <a:bodyPr/>
                    <a:lstStyle/>
                    <a:p>
                      <a:pPr>
                        <a:spcAft>
                          <a:spcPts val="0"/>
                        </a:spcAft>
                      </a:pPr>
                      <a:r>
                        <a:rPr lang="es-MX" sz="1100">
                          <a:effectLst/>
                        </a:rPr>
                        <a:t>72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62.62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62.42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4016490954"/>
                  </a:ext>
                </a:extLst>
              </a:tr>
              <a:tr h="0">
                <a:tc gridSpan="4">
                  <a:txBody>
                    <a:bodyPr/>
                    <a:lstStyle/>
                    <a:p>
                      <a:pPr algn="ctr">
                        <a:spcAft>
                          <a:spcPts val="0"/>
                        </a:spcAft>
                      </a:pPr>
                      <a:r>
                        <a:rPr lang="es-MX" sz="1100">
                          <a:effectLst/>
                        </a:rPr>
                        <a:t>Variables de potencial de degradación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094734247"/>
                  </a:ext>
                </a:extLst>
              </a:tr>
              <a:tr h="0">
                <a:tc>
                  <a:txBody>
                    <a:bodyPr/>
                    <a:lstStyle/>
                    <a:p>
                      <a:pPr>
                        <a:spcAft>
                          <a:spcPts val="0"/>
                        </a:spcAft>
                      </a:pPr>
                      <a:r>
                        <a:rPr lang="es-MX" sz="1100">
                          <a:effectLst/>
                        </a:rPr>
                        <a:t>a (fracción soluble)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30.19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33.54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31.86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392003128"/>
                  </a:ext>
                </a:extLst>
              </a:tr>
              <a:tr h="0">
                <a:tc>
                  <a:txBody>
                    <a:bodyPr/>
                    <a:lstStyle/>
                    <a:p>
                      <a:pPr>
                        <a:spcAft>
                          <a:spcPts val="0"/>
                        </a:spcAft>
                      </a:pPr>
                      <a:r>
                        <a:rPr lang="es-MX" sz="1100">
                          <a:effectLst/>
                        </a:rPr>
                        <a:t>b (fracción insoluble pero potencialmente degradable)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32.03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29.09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30.56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705749709"/>
                  </a:ext>
                </a:extLst>
              </a:tr>
              <a:tr h="0">
                <a:tc>
                  <a:txBody>
                    <a:bodyPr/>
                    <a:lstStyle/>
                    <a:p>
                      <a:pPr>
                        <a:spcAft>
                          <a:spcPts val="0"/>
                        </a:spcAft>
                      </a:pPr>
                      <a:r>
                        <a:rPr lang="es-MX" sz="1100">
                          <a:effectLst/>
                        </a:rPr>
                        <a:t>a+b (muestra degradable)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62.62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62.42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5198214"/>
                  </a:ext>
                </a:extLst>
              </a:tr>
              <a:tr h="0">
                <a:tc>
                  <a:txBody>
                    <a:bodyPr/>
                    <a:lstStyle/>
                    <a:p>
                      <a:pPr>
                        <a:spcAft>
                          <a:spcPts val="0"/>
                        </a:spcAft>
                      </a:pPr>
                      <a:r>
                        <a:rPr lang="es-MX" sz="1100">
                          <a:effectLst/>
                        </a:rPr>
                        <a:t>c (fracción indegradable)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37.78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37.38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37.58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0598985"/>
                  </a:ext>
                </a:extLst>
              </a:tr>
              <a:tr h="0">
                <a:tc>
                  <a:txBody>
                    <a:bodyPr/>
                    <a:lstStyle/>
                    <a:p>
                      <a:pPr>
                        <a:spcAft>
                          <a:spcPts val="0"/>
                        </a:spcAft>
                      </a:pPr>
                      <a:r>
                        <a:rPr lang="es-MX" sz="1100">
                          <a:effectLst/>
                        </a:rPr>
                        <a:t>Kd (tasa de degradación % hora)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0.214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0.15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0.18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48040120"/>
                  </a:ext>
                </a:extLst>
              </a:tr>
              <a:tr h="0">
                <a:tc>
                  <a:txBody>
                    <a:bodyPr/>
                    <a:lstStyle/>
                    <a:p>
                      <a:pPr>
                        <a:spcAft>
                          <a:spcPts val="0"/>
                        </a:spcAft>
                      </a:pPr>
                      <a:r>
                        <a:rPr lang="es-MX" sz="1100">
                          <a:effectLst/>
                        </a:rPr>
                        <a:t>Degradabilidad efectiva, tasa pasaje de 2% hora</a:t>
                      </a:r>
                      <a:r>
                        <a:rPr lang="es-MX" sz="1100" baseline="30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60.98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638380486"/>
                  </a:ext>
                </a:extLst>
              </a:tr>
              <a:tr h="0">
                <a:tc>
                  <a:txBody>
                    <a:bodyPr/>
                    <a:lstStyle/>
                    <a:p>
                      <a:pPr>
                        <a:spcAft>
                          <a:spcPts val="0"/>
                        </a:spcAft>
                      </a:pPr>
                      <a:r>
                        <a:rPr lang="es-MX" sz="1100">
                          <a:effectLst/>
                        </a:rPr>
                        <a:t>Degradabilidad efectiva, tasa pasaje de 5% hora</a:t>
                      </a:r>
                      <a:r>
                        <a:rPr lang="es-MX" sz="1100" baseline="30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59.11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59.49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59.30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418121714"/>
                  </a:ext>
                </a:extLst>
              </a:tr>
              <a:tr h="0">
                <a:tc>
                  <a:txBody>
                    <a:bodyPr/>
                    <a:lstStyle/>
                    <a:p>
                      <a:pPr>
                        <a:spcAft>
                          <a:spcPts val="0"/>
                        </a:spcAft>
                      </a:pPr>
                      <a:r>
                        <a:rPr lang="es-MX" sz="1100">
                          <a:effectLst/>
                        </a:rPr>
                        <a:t>Degradabilidad efectiva, tasa pasaje de 8% hora</a:t>
                      </a:r>
                      <a:r>
                        <a:rPr lang="es-MX" sz="1100" baseline="30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57.24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57.61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dirty="0">
                          <a:effectLst/>
                        </a:rPr>
                        <a:t>57.43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676377756"/>
                  </a:ext>
                </a:extLst>
              </a:tr>
            </a:tbl>
          </a:graphicData>
        </a:graphic>
      </p:graphicFrame>
      <p:sp>
        <p:nvSpPr>
          <p:cNvPr id="13" name="Rectángulo 12">
            <a:extLst>
              <a:ext uri="{FF2B5EF4-FFF2-40B4-BE49-F238E27FC236}">
                <a16:creationId xmlns="" xmlns:a16="http://schemas.microsoft.com/office/drawing/2014/main" id="{E77C7573-484A-4F02-9C53-EDA317D9391B}"/>
              </a:ext>
            </a:extLst>
          </p:cNvPr>
          <p:cNvSpPr/>
          <p:nvPr/>
        </p:nvSpPr>
        <p:spPr>
          <a:xfrm>
            <a:off x="266622" y="1599841"/>
            <a:ext cx="5813612" cy="4154984"/>
          </a:xfrm>
          <a:prstGeom prst="rect">
            <a:avLst/>
          </a:prstGeom>
        </p:spPr>
        <p:txBody>
          <a:bodyPr wrap="square">
            <a:spAutoFit/>
          </a:bodyPr>
          <a:lstStyle/>
          <a:p>
            <a:pPr algn="just">
              <a:lnSpc>
                <a:spcPct val="150000"/>
              </a:lnSpc>
              <a:spcAft>
                <a:spcPts val="0"/>
              </a:spcAft>
            </a:pPr>
            <a:r>
              <a:rPr lang="es-MX" sz="1600" dirty="0" smtClean="0">
                <a:latin typeface="Century Gothic" panose="020B0502020202020204" pitchFamily="34" charset="0"/>
                <a:ea typeface="Times New Roman" panose="02020603050405020304" pitchFamily="18" charset="0"/>
              </a:rPr>
              <a:t>En </a:t>
            </a:r>
            <a:r>
              <a:rPr lang="es-MX" sz="1600" dirty="0">
                <a:latin typeface="Century Gothic" panose="020B0502020202020204" pitchFamily="34" charset="0"/>
                <a:ea typeface="Times New Roman" panose="02020603050405020304" pitchFamily="18" charset="0"/>
              </a:rPr>
              <a:t>relación con estos resultados </a:t>
            </a:r>
            <a:r>
              <a:rPr lang="es-MX" sz="1600" dirty="0" err="1">
                <a:latin typeface="Century Gothic" panose="020B0502020202020204" pitchFamily="34" charset="0"/>
                <a:ea typeface="Times New Roman" panose="02020603050405020304" pitchFamily="18" charset="0"/>
              </a:rPr>
              <a:t>Pizzani</a:t>
            </a:r>
            <a:r>
              <a:rPr lang="es-MX" sz="1600" dirty="0">
                <a:latin typeface="Century Gothic" panose="020B0502020202020204" pitchFamily="34" charset="0"/>
                <a:ea typeface="Times New Roman" panose="02020603050405020304" pitchFamily="18" charset="0"/>
              </a:rPr>
              <a:t>, et al., (2006) en su estudio Composición Fitoquímica y Nutricional de Algunos Frutos de Árboles de Interés Forrajero de Los Llanos Centrales de Venezuela encontraron registros muy satisfactorios sobre las materias estudiadas. En la mayoría de los casos valores de degradabilidad superiores al 50%. La especie </a:t>
            </a:r>
            <a:r>
              <a:rPr lang="es-MX" sz="1600" dirty="0" err="1">
                <a:latin typeface="Century Gothic" panose="020B0502020202020204" pitchFamily="34" charset="0"/>
                <a:ea typeface="Times New Roman" panose="02020603050405020304" pitchFamily="18" charset="0"/>
              </a:rPr>
              <a:t>Enterolobium</a:t>
            </a:r>
            <a:r>
              <a:rPr lang="es-MX" sz="1600" dirty="0">
                <a:latin typeface="Century Gothic" panose="020B0502020202020204" pitchFamily="34" charset="0"/>
                <a:ea typeface="Times New Roman" panose="02020603050405020304" pitchFamily="18" charset="0"/>
              </a:rPr>
              <a:t> </a:t>
            </a:r>
            <a:r>
              <a:rPr lang="es-MX" sz="1600" dirty="0" err="1">
                <a:latin typeface="Century Gothic" panose="020B0502020202020204" pitchFamily="34" charset="0"/>
                <a:ea typeface="Times New Roman" panose="02020603050405020304" pitchFamily="18" charset="0"/>
              </a:rPr>
              <a:t>cyclocarpum</a:t>
            </a:r>
            <a:r>
              <a:rPr lang="es-MX" sz="1600" dirty="0">
                <a:latin typeface="Century Gothic" panose="020B0502020202020204" pitchFamily="34" charset="0"/>
                <a:ea typeface="Times New Roman" panose="02020603050405020304" pitchFamily="18" charset="0"/>
              </a:rPr>
              <a:t> presentó el mayor índice de degradabilidad total (90%), lo cual es indicativo de su elevado potencial de utilización. Por otra parte, el menor valor de degradabilidad lo registró Acacia </a:t>
            </a:r>
            <a:r>
              <a:rPr lang="es-MX" sz="1600" dirty="0" err="1">
                <a:latin typeface="Century Gothic" panose="020B0502020202020204" pitchFamily="34" charset="0"/>
                <a:ea typeface="Times New Roman" panose="02020603050405020304" pitchFamily="18" charset="0"/>
              </a:rPr>
              <a:t>glomerosa</a:t>
            </a:r>
            <a:r>
              <a:rPr lang="es-MX" sz="1600" dirty="0">
                <a:latin typeface="Century Gothic" panose="020B0502020202020204" pitchFamily="34" charset="0"/>
                <a:ea typeface="Times New Roman" panose="02020603050405020304" pitchFamily="18" charset="0"/>
              </a:rPr>
              <a:t> (45%).</a:t>
            </a:r>
            <a:endParaRPr lang="es-EC" sz="1600" dirty="0">
              <a:effectLst/>
              <a:latin typeface="Century Gothic" panose="020B0502020202020204" pitchFamily="34" charset="0"/>
              <a:ea typeface="Times New Roman" panose="02020603050405020304" pitchFamily="18" charset="0"/>
            </a:endParaRPr>
          </a:p>
        </p:txBody>
      </p:sp>
      <p:sp>
        <p:nvSpPr>
          <p:cNvPr id="2" name="Rectángulo 1"/>
          <p:cNvSpPr/>
          <p:nvPr/>
        </p:nvSpPr>
        <p:spPr>
          <a:xfrm>
            <a:off x="266622" y="755490"/>
            <a:ext cx="6096000" cy="646331"/>
          </a:xfrm>
          <a:prstGeom prst="rect">
            <a:avLst/>
          </a:prstGeom>
        </p:spPr>
        <p:txBody>
          <a:bodyPr>
            <a:spAutoFit/>
          </a:bodyPr>
          <a:lstStyle/>
          <a:p>
            <a:pPr algn="just">
              <a:spcAft>
                <a:spcPts val="0"/>
              </a:spcAft>
            </a:pPr>
            <a:r>
              <a:rPr lang="es-ES" b="1" dirty="0" err="1" smtClean="0">
                <a:latin typeface="Century Gothic" panose="020B0502020202020204" pitchFamily="34" charset="0"/>
                <a:ea typeface="Times New Roman" panose="02020603050405020304" pitchFamily="18" charset="0"/>
              </a:rPr>
              <a:t>Degradabilidad</a:t>
            </a:r>
            <a:r>
              <a:rPr lang="es-ES" b="1" dirty="0" smtClean="0">
                <a:latin typeface="Century Gothic" panose="020B0502020202020204" pitchFamily="34" charset="0"/>
                <a:ea typeface="Times New Roman" panose="02020603050405020304" pitchFamily="18" charset="0"/>
              </a:rPr>
              <a:t> </a:t>
            </a:r>
            <a:r>
              <a:rPr lang="es-ES" b="1" dirty="0" err="1" smtClean="0">
                <a:latin typeface="Century Gothic" panose="020B0502020202020204" pitchFamily="34" charset="0"/>
                <a:ea typeface="Times New Roman" panose="02020603050405020304" pitchFamily="18" charset="0"/>
              </a:rPr>
              <a:t>ruminal</a:t>
            </a:r>
            <a:r>
              <a:rPr lang="es-ES" b="1" dirty="0" smtClean="0">
                <a:latin typeface="Century Gothic" panose="020B0502020202020204" pitchFamily="34" charset="0"/>
                <a:ea typeface="Times New Roman" panose="02020603050405020304" pitchFamily="18" charset="0"/>
              </a:rPr>
              <a:t> in situ de la harina de </a:t>
            </a:r>
            <a:r>
              <a:rPr lang="es-ES" b="1" i="1" dirty="0" err="1" smtClean="0">
                <a:latin typeface="Century Gothic" panose="020B0502020202020204" pitchFamily="34" charset="0"/>
                <a:ea typeface="Times New Roman" panose="02020603050405020304" pitchFamily="18" charset="0"/>
              </a:rPr>
              <a:t>Prosopis</a:t>
            </a:r>
            <a:r>
              <a:rPr lang="es-ES" b="1" i="1" dirty="0" smtClean="0">
                <a:latin typeface="Century Gothic" panose="020B0502020202020204" pitchFamily="34" charset="0"/>
                <a:ea typeface="Times New Roman" panose="02020603050405020304" pitchFamily="18" charset="0"/>
              </a:rPr>
              <a:t> </a:t>
            </a:r>
            <a:r>
              <a:rPr lang="es-ES" b="1" i="1" dirty="0" err="1" smtClean="0">
                <a:latin typeface="Century Gothic" panose="020B0502020202020204" pitchFamily="34" charset="0"/>
                <a:ea typeface="Times New Roman" panose="02020603050405020304" pitchFamily="18" charset="0"/>
              </a:rPr>
              <a:t>chilensis</a:t>
            </a:r>
            <a:r>
              <a:rPr lang="es-ES" b="1" dirty="0" smtClean="0">
                <a:latin typeface="Century Gothic" panose="020B0502020202020204" pitchFamily="34" charset="0"/>
                <a:ea typeface="Times New Roman" panose="02020603050405020304" pitchFamily="18" charset="0"/>
              </a:rPr>
              <a:t>.</a:t>
            </a:r>
            <a:endParaRPr lang="es-ES" b="1" dirty="0">
              <a:latin typeface="Century Gothic" panose="020B0502020202020204" pitchFamily="34" charset="0"/>
              <a:ea typeface="Times New Roman" panose="02020603050405020304" pitchFamily="18" charset="0"/>
            </a:endParaRPr>
          </a:p>
        </p:txBody>
      </p:sp>
      <p:sp>
        <p:nvSpPr>
          <p:cNvPr id="14" name="Text Box 30"/>
          <p:cNvSpPr txBox="1">
            <a:spLocks noChangeArrowheads="1"/>
          </p:cNvSpPr>
          <p:nvPr/>
        </p:nvSpPr>
        <p:spPr bwMode="auto">
          <a:xfrm>
            <a:off x="0" y="17937"/>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RESULTADOS Y DISCUSIÓN</a:t>
            </a:r>
            <a:endParaRPr lang="es-ES" sz="2400" b="1" dirty="0">
              <a:solidFill>
                <a:srgbClr val="0070C0"/>
              </a:solidFill>
              <a:latin typeface="Century Gothic" panose="020B0502020202020204" pitchFamily="34" charset="0"/>
            </a:endParaRPr>
          </a:p>
        </p:txBody>
      </p:sp>
      <p:sp>
        <p:nvSpPr>
          <p:cNvPr id="15" name="Rectangle 5">
            <a:extLst>
              <a:ext uri="{FF2B5EF4-FFF2-40B4-BE49-F238E27FC236}">
                <a16:creationId xmlns="" xmlns:a16="http://schemas.microsoft.com/office/drawing/2014/main" id="{DDD0AB00-648C-4B78-91F7-16C1E26FBA0B}"/>
              </a:ext>
            </a:extLst>
          </p:cNvPr>
          <p:cNvSpPr>
            <a:spLocks noChangeArrowheads="1"/>
          </p:cNvSpPr>
          <p:nvPr/>
        </p:nvSpPr>
        <p:spPr bwMode="auto">
          <a:xfrm>
            <a:off x="6248004" y="5545665"/>
            <a:ext cx="469355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C" sz="9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igura </a:t>
            </a:r>
            <a:r>
              <a:rPr kumimoji="0" lang="es-ES" altLang="es-EC" sz="900" b="0" i="1" u="none" strike="noStrike" cap="none" normalizeH="0" baseline="0" dirty="0" bmk="_Toc515021897">
                <a:ln>
                  <a:noFill/>
                </a:ln>
                <a:solidFill>
                  <a:schemeClr val="tx1"/>
                </a:solidFill>
                <a:effectLst/>
                <a:latin typeface="Arial" panose="020B0604020202020204" pitchFamily="34" charset="0"/>
                <a:ea typeface="Times New Roman" panose="02020603050405020304" pitchFamily="18" charset="0"/>
              </a:rPr>
              <a:t>10. Detalle botánico Hojas: Foliolos (A); Peciolo (B); </a:t>
            </a:r>
            <a:r>
              <a:rPr kumimoji="0" lang="es-ES" altLang="es-EC" sz="900" b="0" i="1" u="none" strike="noStrike" cap="none" normalizeH="0" baseline="0" dirty="0" err="1" bmk="_Toc515021897">
                <a:ln>
                  <a:noFill/>
                </a:ln>
                <a:solidFill>
                  <a:schemeClr val="tx1"/>
                </a:solidFill>
                <a:effectLst/>
                <a:latin typeface="Arial" panose="020B0604020202020204" pitchFamily="34" charset="0"/>
                <a:ea typeface="Times New Roman" panose="02020603050405020304" pitchFamily="18" charset="0"/>
              </a:rPr>
              <a:t>Pinnae</a:t>
            </a:r>
            <a:r>
              <a:rPr kumimoji="0" lang="es-ES" altLang="es-EC" sz="900" b="0" i="1" u="none" strike="noStrike" cap="none" normalizeH="0" baseline="0" dirty="0" bmk="_Toc515021897">
                <a:ln>
                  <a:noFill/>
                </a:ln>
                <a:solidFill>
                  <a:schemeClr val="tx1"/>
                </a:solidFill>
                <a:effectLst/>
                <a:latin typeface="Arial" panose="020B0604020202020204" pitchFamily="34" charset="0"/>
                <a:ea typeface="Times New Roman" panose="02020603050405020304" pitchFamily="18" charset="0"/>
              </a:rPr>
              <a:t> (C).</a:t>
            </a:r>
            <a:endParaRPr kumimoji="0" lang="es-EC" altLang="es-EC"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
        <p:nvSpPr>
          <p:cNvPr id="16" name="Rectángulo 15">
            <a:extLst>
              <a:ext uri="{FF2B5EF4-FFF2-40B4-BE49-F238E27FC236}">
                <a16:creationId xmlns="" xmlns:a16="http://schemas.microsoft.com/office/drawing/2014/main" id="{4A9D641A-6907-4039-B9CA-95558AEAD327}"/>
              </a:ext>
            </a:extLst>
          </p:cNvPr>
          <p:cNvSpPr/>
          <p:nvPr/>
        </p:nvSpPr>
        <p:spPr>
          <a:xfrm>
            <a:off x="6248004" y="5154391"/>
            <a:ext cx="6192688" cy="336118"/>
          </a:xfrm>
          <a:prstGeom prst="rect">
            <a:avLst/>
          </a:prstGeom>
        </p:spPr>
        <p:txBody>
          <a:bodyPr wrap="square">
            <a:spAutoFit/>
          </a:bodyPr>
          <a:lstStyle/>
          <a:p>
            <a:pPr marL="0" lvl="3">
              <a:lnSpc>
                <a:spcPct val="150000"/>
              </a:lnSpc>
              <a:spcAft>
                <a:spcPts val="0"/>
              </a:spcAft>
              <a:buClr>
                <a:srgbClr val="000000"/>
              </a:buClr>
            </a:pPr>
            <a:r>
              <a:rPr lang="es-MX" sz="1200" b="1" i="1" kern="0" dirty="0">
                <a:latin typeface="Times New Roman" panose="02020603050405020304" pitchFamily="18" charset="0"/>
                <a:ea typeface="Times New Roman" panose="02020603050405020304" pitchFamily="18" charset="0"/>
              </a:rPr>
              <a:t>Tabla 5. Degradabilidad in situ de la harina de algarrobo (Prosopis chilensis)</a:t>
            </a:r>
            <a:endParaRPr lang="es-EC" sz="1200" u="none" strike="noStrike" kern="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9506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234446" y="467751"/>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rPr>
              <a:t>RESULTADOS Y DISCUSIÓN</a:t>
            </a:r>
            <a:endParaRPr lang="es-ES" sz="2400" b="1" dirty="0">
              <a:solidFill>
                <a:srgbClr val="0070C0"/>
              </a:solidFill>
            </a:endParaRPr>
          </a:p>
        </p:txBody>
      </p:sp>
      <p:sp>
        <p:nvSpPr>
          <p:cNvPr id="14" name="Rectangle 6">
            <a:extLst>
              <a:ext uri="{FF2B5EF4-FFF2-40B4-BE49-F238E27FC236}">
                <a16:creationId xmlns="" xmlns:a16="http://schemas.microsoft.com/office/drawing/2014/main" id="{9F308E17-423F-46CA-A1C5-FC45FA574B9C}"/>
              </a:ext>
            </a:extLst>
          </p:cNvPr>
          <p:cNvSpPr>
            <a:spLocks noChangeArrowheads="1"/>
          </p:cNvSpPr>
          <p:nvPr/>
        </p:nvSpPr>
        <p:spPr bwMode="auto">
          <a:xfrm>
            <a:off x="0" y="679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5" name="Rectángulo 14">
            <a:extLst>
              <a:ext uri="{FF2B5EF4-FFF2-40B4-BE49-F238E27FC236}">
                <a16:creationId xmlns="" xmlns:a16="http://schemas.microsoft.com/office/drawing/2014/main" id="{4A9D641A-6907-4039-B9CA-95558AEAD327}"/>
              </a:ext>
            </a:extLst>
          </p:cNvPr>
          <p:cNvSpPr/>
          <p:nvPr/>
        </p:nvSpPr>
        <p:spPr>
          <a:xfrm>
            <a:off x="234446" y="1063563"/>
            <a:ext cx="4986227" cy="613117"/>
          </a:xfrm>
          <a:prstGeom prst="rect">
            <a:avLst/>
          </a:prstGeom>
        </p:spPr>
        <p:txBody>
          <a:bodyPr wrap="square">
            <a:spAutoFit/>
          </a:bodyPr>
          <a:lstStyle/>
          <a:p>
            <a:pPr marL="0" lvl="3">
              <a:lnSpc>
                <a:spcPct val="150000"/>
              </a:lnSpc>
              <a:spcAft>
                <a:spcPts val="0"/>
              </a:spcAft>
              <a:buClr>
                <a:srgbClr val="000000"/>
              </a:buClr>
            </a:pPr>
            <a:r>
              <a:rPr lang="es-MX" sz="1200" b="1" i="1" kern="0" dirty="0">
                <a:latin typeface="Times New Roman" panose="02020603050405020304" pitchFamily="18" charset="0"/>
                <a:ea typeface="Times New Roman" panose="02020603050405020304" pitchFamily="18" charset="0"/>
              </a:rPr>
              <a:t>Tabla 5. Degradabilidad in situ de la harina de algarrobo (Prosopis chilensis)</a:t>
            </a:r>
            <a:endParaRPr lang="es-EC" sz="1200" u="none" strike="noStrike" kern="0" spc="0" dirty="0">
              <a:effectLst/>
              <a:latin typeface="Times New Roman" panose="02020603050405020304" pitchFamily="18" charset="0"/>
              <a:ea typeface="Times New Roman" panose="02020603050405020304" pitchFamily="18" charset="0"/>
            </a:endParaRPr>
          </a:p>
        </p:txBody>
      </p:sp>
      <p:sp>
        <p:nvSpPr>
          <p:cNvPr id="16" name="Rectángulo 15">
            <a:extLst>
              <a:ext uri="{FF2B5EF4-FFF2-40B4-BE49-F238E27FC236}">
                <a16:creationId xmlns="" xmlns:a16="http://schemas.microsoft.com/office/drawing/2014/main" id="{0A43C6A2-D690-445D-ACEC-541E04F5DC63}"/>
              </a:ext>
            </a:extLst>
          </p:cNvPr>
          <p:cNvSpPr/>
          <p:nvPr/>
        </p:nvSpPr>
        <p:spPr>
          <a:xfrm>
            <a:off x="-668765" y="866029"/>
            <a:ext cx="7063005" cy="276999"/>
          </a:xfrm>
          <a:prstGeom prst="rect">
            <a:avLst/>
          </a:prstGeom>
        </p:spPr>
        <p:txBody>
          <a:bodyPr wrap="square">
            <a:spAutoFit/>
          </a:bodyPr>
          <a:lstStyle/>
          <a:p>
            <a:pPr lvl="2">
              <a:spcAft>
                <a:spcPts val="0"/>
              </a:spcAft>
              <a:tabLst>
                <a:tab pos="1871980" algn="l"/>
              </a:tabLst>
            </a:pPr>
            <a:r>
              <a:rPr lang="es-MX" sz="1200" b="1" dirty="0">
                <a:latin typeface="Times New Roman" panose="02020603050405020304" pitchFamily="18" charset="0"/>
                <a:ea typeface="Times New Roman" panose="02020603050405020304" pitchFamily="18" charset="0"/>
              </a:rPr>
              <a:t>Análisis de la digestibilidad in-situ </a:t>
            </a:r>
            <a:r>
              <a:rPr lang="es-EC" sz="1200" b="1" dirty="0">
                <a:latin typeface="Times New Roman" panose="02020603050405020304" pitchFamily="18" charset="0"/>
                <a:ea typeface="Times New Roman" panose="02020603050405020304" pitchFamily="18" charset="0"/>
              </a:rPr>
              <a:t>de la harina de algarrobo</a:t>
            </a:r>
            <a:endParaRPr lang="es-EC" sz="1200" b="1" dirty="0">
              <a:effectLst/>
              <a:latin typeface="Times New Roman" panose="02020603050405020304" pitchFamily="18" charset="0"/>
              <a:ea typeface="Times New Roman" panose="02020603050405020304" pitchFamily="18" charset="0"/>
            </a:endParaRPr>
          </a:p>
        </p:txBody>
      </p:sp>
      <p:graphicFrame>
        <p:nvGraphicFramePr>
          <p:cNvPr id="17" name="Tabla 16">
            <a:extLst>
              <a:ext uri="{FF2B5EF4-FFF2-40B4-BE49-F238E27FC236}">
                <a16:creationId xmlns="" xmlns:a16="http://schemas.microsoft.com/office/drawing/2014/main" id="{C504A859-8FA3-40D6-832F-B5305CDFF66E}"/>
              </a:ext>
            </a:extLst>
          </p:cNvPr>
          <p:cNvGraphicFramePr>
            <a:graphicFrameLocks noGrp="1"/>
          </p:cNvGraphicFramePr>
          <p:nvPr>
            <p:extLst>
              <p:ext uri="{D42A27DB-BD31-4B8C-83A1-F6EECF244321}">
                <p14:modId xmlns:p14="http://schemas.microsoft.com/office/powerpoint/2010/main" val="1879154799"/>
              </p:ext>
            </p:extLst>
          </p:nvPr>
        </p:nvGraphicFramePr>
        <p:xfrm>
          <a:off x="361142" y="1782574"/>
          <a:ext cx="4977340" cy="4155778"/>
        </p:xfrm>
        <a:graphic>
          <a:graphicData uri="http://schemas.openxmlformats.org/drawingml/2006/table">
            <a:tbl>
              <a:tblPr firstRow="1" firstCol="1" bandRow="1">
                <a:tableStyleId>{5C22544A-7EE6-4342-B048-85BDC9FD1C3A}</a:tableStyleId>
              </a:tblPr>
              <a:tblGrid>
                <a:gridCol w="2213392">
                  <a:extLst>
                    <a:ext uri="{9D8B030D-6E8A-4147-A177-3AD203B41FA5}">
                      <a16:colId xmlns="" xmlns:a16="http://schemas.microsoft.com/office/drawing/2014/main" val="3088740718"/>
                    </a:ext>
                  </a:extLst>
                </a:gridCol>
                <a:gridCol w="936393">
                  <a:extLst>
                    <a:ext uri="{9D8B030D-6E8A-4147-A177-3AD203B41FA5}">
                      <a16:colId xmlns="" xmlns:a16="http://schemas.microsoft.com/office/drawing/2014/main" val="1752494778"/>
                    </a:ext>
                  </a:extLst>
                </a:gridCol>
                <a:gridCol w="870503">
                  <a:extLst>
                    <a:ext uri="{9D8B030D-6E8A-4147-A177-3AD203B41FA5}">
                      <a16:colId xmlns="" xmlns:a16="http://schemas.microsoft.com/office/drawing/2014/main" val="1274513744"/>
                    </a:ext>
                  </a:extLst>
                </a:gridCol>
                <a:gridCol w="957052">
                  <a:extLst>
                    <a:ext uri="{9D8B030D-6E8A-4147-A177-3AD203B41FA5}">
                      <a16:colId xmlns="" xmlns:a16="http://schemas.microsoft.com/office/drawing/2014/main" val="1528579262"/>
                    </a:ext>
                  </a:extLst>
                </a:gridCol>
              </a:tblGrid>
              <a:tr h="180686">
                <a:tc>
                  <a:txBody>
                    <a:bodyPr/>
                    <a:lstStyle/>
                    <a:p>
                      <a:pPr algn="ctr">
                        <a:spcAft>
                          <a:spcPts val="0"/>
                        </a:spcAft>
                      </a:pPr>
                      <a:r>
                        <a:rPr lang="es-MX" sz="1100" dirty="0">
                          <a:effectLst/>
                        </a:rPr>
                        <a:t>Variable (Horas de incubación)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gn="ctr">
                        <a:spcAft>
                          <a:spcPts val="0"/>
                        </a:spcAft>
                      </a:pPr>
                      <a:r>
                        <a:rPr lang="es-MX" sz="1100">
                          <a:effectLst/>
                        </a:rPr>
                        <a:t>Valor,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634549366"/>
                  </a:ext>
                </a:extLst>
              </a:tr>
              <a:tr h="180686">
                <a:tc>
                  <a:txBody>
                    <a:bodyPr/>
                    <a:lstStyle/>
                    <a:p>
                      <a:pPr algn="r">
                        <a:spcAft>
                          <a:spcPts val="0"/>
                        </a:spcAft>
                      </a:pPr>
                      <a:r>
                        <a:rPr lang="es-MX" sz="1100">
                          <a:effectLst/>
                        </a:rPr>
                        <a:t>Repetición (Animal fistulado):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1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1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MX" sz="1100">
                          <a:effectLst/>
                        </a:rPr>
                        <a:t>Promedio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643041943"/>
                  </a:ext>
                </a:extLst>
              </a:tr>
              <a:tr h="180686">
                <a:tc>
                  <a:txBody>
                    <a:bodyPr/>
                    <a:lstStyle/>
                    <a:p>
                      <a:pPr>
                        <a:spcAft>
                          <a:spcPts val="0"/>
                        </a:spcAft>
                      </a:pPr>
                      <a:r>
                        <a:rPr lang="es-MX" sz="1100">
                          <a:effectLst/>
                        </a:rPr>
                        <a:t>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30.19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33.54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31.86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564720339"/>
                  </a:ext>
                </a:extLst>
              </a:tr>
              <a:tr h="180686">
                <a:tc>
                  <a:txBody>
                    <a:bodyPr/>
                    <a:lstStyle/>
                    <a:p>
                      <a:pPr>
                        <a:spcAft>
                          <a:spcPts val="0"/>
                        </a:spcAft>
                      </a:pPr>
                      <a:r>
                        <a:rPr lang="es-MX" sz="11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45.38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dirty="0">
                          <a:effectLst/>
                        </a:rPr>
                        <a:t>44.25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44.81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991944361"/>
                  </a:ext>
                </a:extLst>
              </a:tr>
              <a:tr h="180686">
                <a:tc>
                  <a:txBody>
                    <a:bodyPr/>
                    <a:lstStyle/>
                    <a:p>
                      <a:pPr>
                        <a:spcAft>
                          <a:spcPts val="0"/>
                        </a:spcAft>
                      </a:pPr>
                      <a:r>
                        <a:rPr lang="es-MX" sz="1100">
                          <a:effectLst/>
                        </a:rPr>
                        <a:t>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53.37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51.01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52.19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148063158"/>
                  </a:ext>
                </a:extLst>
              </a:tr>
              <a:tr h="180686">
                <a:tc>
                  <a:txBody>
                    <a:bodyPr/>
                    <a:lstStyle/>
                    <a:p>
                      <a:pPr>
                        <a:spcAft>
                          <a:spcPts val="0"/>
                        </a:spcAft>
                      </a:pPr>
                      <a:r>
                        <a:rPr lang="es-MX" sz="1100">
                          <a:effectLst/>
                        </a:rPr>
                        <a:t>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59.77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57.99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58.88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633121484"/>
                  </a:ext>
                </a:extLst>
              </a:tr>
              <a:tr h="180686">
                <a:tc>
                  <a:txBody>
                    <a:bodyPr/>
                    <a:lstStyle/>
                    <a:p>
                      <a:pPr>
                        <a:spcAft>
                          <a:spcPts val="0"/>
                        </a:spcAft>
                      </a:pPr>
                      <a:r>
                        <a:rPr lang="es-MX" sz="1100">
                          <a:effectLst/>
                        </a:rPr>
                        <a:t>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62.03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61.89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61.96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458312893"/>
                  </a:ext>
                </a:extLst>
              </a:tr>
              <a:tr h="180686">
                <a:tc>
                  <a:txBody>
                    <a:bodyPr/>
                    <a:lstStyle/>
                    <a:p>
                      <a:pPr>
                        <a:spcAft>
                          <a:spcPts val="0"/>
                        </a:spcAft>
                      </a:pPr>
                      <a:r>
                        <a:rPr lang="es-MX" sz="1100" dirty="0">
                          <a:effectLst/>
                        </a:rPr>
                        <a:t>48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62.60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62.41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608601612"/>
                  </a:ext>
                </a:extLst>
              </a:tr>
              <a:tr h="180686">
                <a:tc>
                  <a:txBody>
                    <a:bodyPr/>
                    <a:lstStyle/>
                    <a:p>
                      <a:pPr>
                        <a:spcAft>
                          <a:spcPts val="0"/>
                        </a:spcAft>
                      </a:pPr>
                      <a:r>
                        <a:rPr lang="es-MX" sz="1100" dirty="0">
                          <a:effectLst/>
                        </a:rPr>
                        <a:t>72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ctr">
                        <a:spcAft>
                          <a:spcPts val="0"/>
                        </a:spcAft>
                      </a:pPr>
                      <a:r>
                        <a:rPr lang="es-ES" sz="1100" dirty="0">
                          <a:effectLst/>
                        </a:rPr>
                        <a:t>62.22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62.62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dirty="0">
                          <a:effectLst/>
                        </a:rPr>
                        <a:t>62.42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4016490954"/>
                  </a:ext>
                </a:extLst>
              </a:tr>
              <a:tr h="180686">
                <a:tc gridSpan="4">
                  <a:txBody>
                    <a:bodyPr/>
                    <a:lstStyle/>
                    <a:p>
                      <a:pPr algn="ctr">
                        <a:spcAft>
                          <a:spcPts val="0"/>
                        </a:spcAft>
                      </a:pPr>
                      <a:r>
                        <a:rPr lang="es-MX" sz="1100">
                          <a:effectLst/>
                        </a:rPr>
                        <a:t>Variables de potencial de degradación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094734247"/>
                  </a:ext>
                </a:extLst>
              </a:tr>
              <a:tr h="180686">
                <a:tc>
                  <a:txBody>
                    <a:bodyPr/>
                    <a:lstStyle/>
                    <a:p>
                      <a:pPr>
                        <a:spcAft>
                          <a:spcPts val="0"/>
                        </a:spcAft>
                      </a:pPr>
                      <a:r>
                        <a:rPr lang="es-MX" sz="1100">
                          <a:effectLst/>
                        </a:rPr>
                        <a:t>a (fracción soluble)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30.19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33.54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31.86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392003128"/>
                  </a:ext>
                </a:extLst>
              </a:tr>
              <a:tr h="361372">
                <a:tc>
                  <a:txBody>
                    <a:bodyPr/>
                    <a:lstStyle/>
                    <a:p>
                      <a:pPr>
                        <a:spcAft>
                          <a:spcPts val="0"/>
                        </a:spcAft>
                      </a:pPr>
                      <a:r>
                        <a:rPr lang="es-MX" sz="1100">
                          <a:effectLst/>
                        </a:rPr>
                        <a:t>b (fracción insoluble pero potencialmente degradable)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dirty="0">
                          <a:effectLst/>
                        </a:rPr>
                        <a:t>32.03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29.09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dirty="0">
                          <a:effectLst/>
                        </a:rPr>
                        <a:t>30.56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705749709"/>
                  </a:ext>
                </a:extLst>
              </a:tr>
              <a:tr h="180686">
                <a:tc>
                  <a:txBody>
                    <a:bodyPr/>
                    <a:lstStyle/>
                    <a:p>
                      <a:pPr>
                        <a:spcAft>
                          <a:spcPts val="0"/>
                        </a:spcAft>
                      </a:pPr>
                      <a:r>
                        <a:rPr lang="es-MX" sz="1100">
                          <a:effectLst/>
                        </a:rPr>
                        <a:t>a+b (muestra degradable)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62.22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62.62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62.42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15198214"/>
                  </a:ext>
                </a:extLst>
              </a:tr>
              <a:tr h="180686">
                <a:tc>
                  <a:txBody>
                    <a:bodyPr/>
                    <a:lstStyle/>
                    <a:p>
                      <a:pPr>
                        <a:spcAft>
                          <a:spcPts val="0"/>
                        </a:spcAft>
                      </a:pPr>
                      <a:r>
                        <a:rPr lang="es-MX" sz="1100">
                          <a:effectLst/>
                        </a:rPr>
                        <a:t>c (fracción indegradable)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37.78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37.38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37.58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0598985"/>
                  </a:ext>
                </a:extLst>
              </a:tr>
              <a:tr h="361372">
                <a:tc>
                  <a:txBody>
                    <a:bodyPr/>
                    <a:lstStyle/>
                    <a:p>
                      <a:pPr>
                        <a:spcAft>
                          <a:spcPts val="0"/>
                        </a:spcAft>
                      </a:pPr>
                      <a:r>
                        <a:rPr lang="es-MX" sz="1100">
                          <a:effectLst/>
                        </a:rPr>
                        <a:t>Kd (tasa de degradación % hora)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0.214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0.15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0.18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48040120"/>
                  </a:ext>
                </a:extLst>
              </a:tr>
              <a:tr h="361372">
                <a:tc>
                  <a:txBody>
                    <a:bodyPr/>
                    <a:lstStyle/>
                    <a:p>
                      <a:pPr>
                        <a:spcAft>
                          <a:spcPts val="0"/>
                        </a:spcAft>
                      </a:pPr>
                      <a:r>
                        <a:rPr lang="es-MX" sz="1100">
                          <a:effectLst/>
                        </a:rPr>
                        <a:t>Degradabilidad efectiva, tasa pasaje de 2% hora</a:t>
                      </a:r>
                      <a:r>
                        <a:rPr lang="es-MX" sz="1100" baseline="30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60.98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61.37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61.17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638380486"/>
                  </a:ext>
                </a:extLst>
              </a:tr>
              <a:tr h="361372">
                <a:tc>
                  <a:txBody>
                    <a:bodyPr/>
                    <a:lstStyle/>
                    <a:p>
                      <a:pPr>
                        <a:spcAft>
                          <a:spcPts val="0"/>
                        </a:spcAft>
                      </a:pPr>
                      <a:r>
                        <a:rPr lang="es-MX" sz="1100">
                          <a:effectLst/>
                        </a:rPr>
                        <a:t>Degradabilidad efectiva, tasa pasaje de 5% hora</a:t>
                      </a:r>
                      <a:r>
                        <a:rPr lang="es-MX" sz="1100" baseline="30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59.11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59.49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a:effectLst/>
                        </a:rPr>
                        <a:t>59.30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418121714"/>
                  </a:ext>
                </a:extLst>
              </a:tr>
              <a:tr h="361372">
                <a:tc>
                  <a:txBody>
                    <a:bodyPr/>
                    <a:lstStyle/>
                    <a:p>
                      <a:pPr>
                        <a:spcAft>
                          <a:spcPts val="0"/>
                        </a:spcAft>
                      </a:pPr>
                      <a:r>
                        <a:rPr lang="es-MX" sz="1100">
                          <a:effectLst/>
                        </a:rPr>
                        <a:t>Degradabilidad efectiva, tasa pasaje de 8% hora</a:t>
                      </a:r>
                      <a:r>
                        <a:rPr lang="es-MX" sz="1100" baseline="30000">
                          <a:effectLst/>
                        </a:rPr>
                        <a:t>-1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100">
                          <a:effectLst/>
                        </a:rPr>
                        <a:t>57.24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dirty="0">
                          <a:effectLst/>
                        </a:rPr>
                        <a:t>57.61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100" dirty="0">
                          <a:effectLst/>
                        </a:rPr>
                        <a:t>57.43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676377756"/>
                  </a:ext>
                </a:extLst>
              </a:tr>
            </a:tbl>
          </a:graphicData>
        </a:graphic>
      </p:graphicFrame>
      <p:sp>
        <p:nvSpPr>
          <p:cNvPr id="18" name="Rectángulo 17">
            <a:extLst>
              <a:ext uri="{FF2B5EF4-FFF2-40B4-BE49-F238E27FC236}">
                <a16:creationId xmlns="" xmlns:a16="http://schemas.microsoft.com/office/drawing/2014/main" id="{E77C7573-484A-4F02-9C53-EDA317D9391B}"/>
              </a:ext>
            </a:extLst>
          </p:cNvPr>
          <p:cNvSpPr/>
          <p:nvPr/>
        </p:nvSpPr>
        <p:spPr>
          <a:xfrm>
            <a:off x="5692742" y="629115"/>
            <a:ext cx="6369269" cy="5216813"/>
          </a:xfrm>
          <a:prstGeom prst="rect">
            <a:avLst/>
          </a:prstGeom>
        </p:spPr>
        <p:txBody>
          <a:bodyPr wrap="square">
            <a:spAutoFit/>
          </a:bodyPr>
          <a:lstStyle/>
          <a:p>
            <a:pPr algn="just">
              <a:lnSpc>
                <a:spcPct val="150000"/>
              </a:lnSpc>
              <a:spcAft>
                <a:spcPts val="0"/>
              </a:spcAft>
            </a:pPr>
            <a:r>
              <a:rPr lang="es-ES" sz="1200" b="1" dirty="0">
                <a:latin typeface="Century Gothic" panose="020B0502020202020204" pitchFamily="34" charset="0"/>
                <a:ea typeface="Times New Roman" panose="02020603050405020304" pitchFamily="18" charset="0"/>
              </a:rPr>
              <a:t>Degradabilidad ruminal in situ de la harina de </a:t>
            </a:r>
            <a:r>
              <a:rPr lang="es-ES" sz="1200" b="1" i="1" dirty="0">
                <a:latin typeface="Century Gothic" panose="020B0502020202020204" pitchFamily="34" charset="0"/>
                <a:ea typeface="Times New Roman" panose="02020603050405020304" pitchFamily="18" charset="0"/>
              </a:rPr>
              <a:t>Prosopis chilensis</a:t>
            </a:r>
            <a:r>
              <a:rPr lang="es-ES" sz="1200" b="1" dirty="0">
                <a:latin typeface="Century Gothic" panose="020B0502020202020204" pitchFamily="34" charset="0"/>
                <a:ea typeface="Times New Roman" panose="02020603050405020304" pitchFamily="18" charset="0"/>
              </a:rPr>
              <a:t>.</a:t>
            </a:r>
          </a:p>
          <a:p>
            <a:pPr algn="just">
              <a:lnSpc>
                <a:spcPct val="150000"/>
              </a:lnSpc>
              <a:spcAft>
                <a:spcPts val="0"/>
              </a:spcAft>
            </a:pPr>
            <a:r>
              <a:rPr lang="es-MX" sz="1400" dirty="0">
                <a:latin typeface="Century Gothic" panose="020B0502020202020204" pitchFamily="34" charset="0"/>
                <a:ea typeface="Times New Roman" panose="02020603050405020304" pitchFamily="18" charset="0"/>
              </a:rPr>
              <a:t>Adicionalmente, se evidenció una tasa de degradación ruminal (</a:t>
            </a:r>
            <a:r>
              <a:rPr lang="es-MX" sz="1400" dirty="0" err="1">
                <a:latin typeface="Century Gothic" panose="020B0502020202020204" pitchFamily="34" charset="0"/>
                <a:ea typeface="Times New Roman" panose="02020603050405020304" pitchFamily="18" charset="0"/>
              </a:rPr>
              <a:t>Kd</a:t>
            </a:r>
            <a:r>
              <a:rPr lang="es-MX" sz="1400" dirty="0">
                <a:latin typeface="Century Gothic" panose="020B0502020202020204" pitchFamily="34" charset="0"/>
                <a:ea typeface="Times New Roman" panose="02020603050405020304" pitchFamily="18" charset="0"/>
              </a:rPr>
              <a:t>) del 18 % h-1. Este valor se correlacionó para obtener la degradabilidad efectiva (De) en relación a la tasa de pasaje ruminal de sólidos (</a:t>
            </a:r>
            <a:r>
              <a:rPr lang="es-MX" sz="1400" dirty="0" err="1">
                <a:latin typeface="Century Gothic" panose="020B0502020202020204" pitchFamily="34" charset="0"/>
                <a:ea typeface="Times New Roman" panose="02020603050405020304" pitchFamily="18" charset="0"/>
              </a:rPr>
              <a:t>Kp</a:t>
            </a:r>
            <a:r>
              <a:rPr lang="es-MX" sz="1400" dirty="0">
                <a:latin typeface="Century Gothic" panose="020B0502020202020204" pitchFamily="34" charset="0"/>
                <a:ea typeface="Times New Roman" panose="02020603050405020304" pitchFamily="18" charset="0"/>
              </a:rPr>
              <a:t>), obteniéndose 61.17 % (degradabilidad efectiva, tasa pasaje de 2% hora-1); 59.30 % (degradabilidad efectiva, tasa pasaje de 5% hora-1) y 57.43 % (degradabilidad efectiva, tasa pasaje de 2% hora-1). </a:t>
            </a:r>
          </a:p>
          <a:p>
            <a:pPr algn="just">
              <a:lnSpc>
                <a:spcPct val="150000"/>
              </a:lnSpc>
              <a:spcAft>
                <a:spcPts val="0"/>
              </a:spcAft>
            </a:pPr>
            <a:r>
              <a:rPr lang="es-MX" sz="1400" dirty="0">
                <a:latin typeface="Century Gothic" panose="020B0502020202020204" pitchFamily="34" charset="0"/>
                <a:ea typeface="Times New Roman" panose="02020603050405020304" pitchFamily="18" charset="0"/>
              </a:rPr>
              <a:t>La sincronía es muy importante, lo ideal es que los componentes de la dieta sean homogéneos. Proteína de rápida degradabilidad con energía de rápida degradabilidad; proteína de intermedia degradabilidad con energía de intermedia degradabilidad y proteína de lenta degradabilidad con energía de lenta degradabilidad (carbohidratos), todos en una misma dieta (Avellaneda, 2018).</a:t>
            </a:r>
          </a:p>
          <a:p>
            <a:pPr algn="just">
              <a:lnSpc>
                <a:spcPct val="150000"/>
              </a:lnSpc>
              <a:spcAft>
                <a:spcPts val="0"/>
              </a:spcAft>
            </a:pPr>
            <a:r>
              <a:rPr lang="es-MX" sz="1400" dirty="0">
                <a:latin typeface="Century Gothic" panose="020B0502020202020204" pitchFamily="34" charset="0"/>
                <a:ea typeface="Times New Roman" panose="02020603050405020304" pitchFamily="18" charset="0"/>
              </a:rPr>
              <a:t>Estos datos evidencian que la harina a base de semillas de Prosopis chilensis tiene una degradabilidad media alta y características nutricionales adecuadas.</a:t>
            </a:r>
            <a:endParaRPr lang="es-EC" sz="14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644851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395536" y="548680"/>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rPr>
              <a:t>RESULTADOS Y DISCUSIÓN</a:t>
            </a:r>
            <a:endParaRPr lang="es-ES" sz="2400" b="1" dirty="0">
              <a:solidFill>
                <a:srgbClr val="0070C0"/>
              </a:solidFill>
            </a:endParaRPr>
          </a:p>
        </p:txBody>
      </p:sp>
      <p:sp>
        <p:nvSpPr>
          <p:cNvPr id="14" name="Rectángulo 13">
            <a:extLst>
              <a:ext uri="{FF2B5EF4-FFF2-40B4-BE49-F238E27FC236}">
                <a16:creationId xmlns="" xmlns:a16="http://schemas.microsoft.com/office/drawing/2014/main" id="{0A43C6A2-D690-445D-ACEC-541E04F5DC63}"/>
              </a:ext>
            </a:extLst>
          </p:cNvPr>
          <p:cNvSpPr/>
          <p:nvPr/>
        </p:nvSpPr>
        <p:spPr>
          <a:xfrm>
            <a:off x="-380451" y="1308852"/>
            <a:ext cx="5553869" cy="523220"/>
          </a:xfrm>
          <a:prstGeom prst="rect">
            <a:avLst/>
          </a:prstGeom>
        </p:spPr>
        <p:txBody>
          <a:bodyPr wrap="square">
            <a:spAutoFit/>
          </a:bodyPr>
          <a:lstStyle/>
          <a:p>
            <a:pPr lvl="2">
              <a:spcAft>
                <a:spcPts val="0"/>
              </a:spcAft>
              <a:tabLst>
                <a:tab pos="1871980" algn="l"/>
              </a:tabLst>
            </a:pPr>
            <a:r>
              <a:rPr lang="es-MX" sz="1400" b="1" dirty="0">
                <a:solidFill>
                  <a:schemeClr val="accent5">
                    <a:lumMod val="75000"/>
                  </a:schemeClr>
                </a:solidFill>
                <a:latin typeface="Century Gothic" panose="020B0502020202020204" pitchFamily="34" charset="0"/>
                <a:ea typeface="Times New Roman" panose="02020603050405020304" pitchFamily="18" charset="0"/>
              </a:rPr>
              <a:t>Análisis de la digestibilidad in-situ </a:t>
            </a:r>
            <a:r>
              <a:rPr lang="es-EC" sz="1400" b="1" dirty="0">
                <a:solidFill>
                  <a:schemeClr val="accent5">
                    <a:lumMod val="75000"/>
                  </a:schemeClr>
                </a:solidFill>
                <a:latin typeface="Century Gothic" panose="020B0502020202020204" pitchFamily="34" charset="0"/>
                <a:ea typeface="Times New Roman" panose="02020603050405020304" pitchFamily="18" charset="0"/>
              </a:rPr>
              <a:t>de la harina de algarrobo</a:t>
            </a:r>
            <a:endParaRPr lang="es-EC" sz="1400" b="1" dirty="0">
              <a:solidFill>
                <a:schemeClr val="accent5">
                  <a:lumMod val="75000"/>
                </a:schemeClr>
              </a:solidFill>
              <a:effectLst/>
              <a:latin typeface="Century Gothic" panose="020B0502020202020204" pitchFamily="34" charset="0"/>
              <a:ea typeface="Times New Roman" panose="02020603050405020304" pitchFamily="18" charset="0"/>
            </a:endParaRPr>
          </a:p>
        </p:txBody>
      </p:sp>
      <p:graphicFrame>
        <p:nvGraphicFramePr>
          <p:cNvPr id="15" name="Gráfico 14">
            <a:extLst>
              <a:ext uri="{FF2B5EF4-FFF2-40B4-BE49-F238E27FC236}">
                <a16:creationId xmlns="" xmlns:a16="http://schemas.microsoft.com/office/drawing/2014/main" id="{2C41674C-E1B7-41AA-B83A-1BA805E8769D}"/>
              </a:ext>
            </a:extLst>
          </p:cNvPr>
          <p:cNvGraphicFramePr/>
          <p:nvPr>
            <p:extLst>
              <p:ext uri="{D42A27DB-BD31-4B8C-83A1-F6EECF244321}">
                <p14:modId xmlns:p14="http://schemas.microsoft.com/office/powerpoint/2010/main" val="1909645178"/>
              </p:ext>
            </p:extLst>
          </p:nvPr>
        </p:nvGraphicFramePr>
        <p:xfrm>
          <a:off x="4886156" y="1425313"/>
          <a:ext cx="6955827" cy="352335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ángulo 15">
            <a:extLst>
              <a:ext uri="{FF2B5EF4-FFF2-40B4-BE49-F238E27FC236}">
                <a16:creationId xmlns="" xmlns:a16="http://schemas.microsoft.com/office/drawing/2014/main" id="{F4EC46E7-130E-4AAA-90D4-F61ED5393615}"/>
              </a:ext>
            </a:extLst>
          </p:cNvPr>
          <p:cNvSpPr/>
          <p:nvPr/>
        </p:nvSpPr>
        <p:spPr>
          <a:xfrm>
            <a:off x="5652120" y="4943362"/>
            <a:ext cx="6030416" cy="646331"/>
          </a:xfrm>
          <a:prstGeom prst="rect">
            <a:avLst/>
          </a:prstGeom>
        </p:spPr>
        <p:txBody>
          <a:bodyPr wrap="square">
            <a:spAutoFit/>
          </a:bodyPr>
          <a:lstStyle/>
          <a:p>
            <a:pPr algn="ctr">
              <a:spcAft>
                <a:spcPts val="0"/>
              </a:spcAft>
            </a:pPr>
            <a:r>
              <a:rPr lang="es-ES" i="1" dirty="0">
                <a:solidFill>
                  <a:srgbClr val="44546A"/>
                </a:solidFill>
                <a:latin typeface="Times New Roman" panose="02020603050405020304" pitchFamily="18" charset="0"/>
                <a:ea typeface="Times New Roman" panose="02020603050405020304" pitchFamily="18" charset="0"/>
              </a:rPr>
              <a:t>Figura 17. Curva de digestibilidad in situ de la harina de algarrobo (Prosopis chilensis)</a:t>
            </a:r>
            <a:endParaRPr lang="es-EC" sz="1800" i="1" dirty="0">
              <a:solidFill>
                <a:srgbClr val="44546A"/>
              </a:solidFill>
              <a:effectLst/>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 xmlns:a16="http://schemas.microsoft.com/office/drawing/2014/main" id="{48439EFD-4DA7-461A-B9B8-F6272701945B}"/>
              </a:ext>
            </a:extLst>
          </p:cNvPr>
          <p:cNvSpPr/>
          <p:nvPr/>
        </p:nvSpPr>
        <p:spPr>
          <a:xfrm>
            <a:off x="530007" y="2039556"/>
            <a:ext cx="4220688" cy="3046988"/>
          </a:xfrm>
          <a:prstGeom prst="rect">
            <a:avLst/>
          </a:prstGeom>
        </p:spPr>
        <p:txBody>
          <a:bodyPr wrap="square">
            <a:spAutoFit/>
          </a:bodyPr>
          <a:lstStyle/>
          <a:p>
            <a:pPr algn="just">
              <a:lnSpc>
                <a:spcPct val="150000"/>
              </a:lnSpc>
              <a:spcAft>
                <a:spcPts val="0"/>
              </a:spcAft>
            </a:pPr>
            <a:r>
              <a:rPr lang="es-ES" sz="1600" dirty="0">
                <a:latin typeface="Century Gothic" panose="020B0502020202020204" pitchFamily="34" charset="0"/>
                <a:ea typeface="Times New Roman" panose="02020603050405020304" pitchFamily="18" charset="0"/>
              </a:rPr>
              <a:t>En la figura 16 se expresan resultados para la curva de digestibilidad in situ de la harina de </a:t>
            </a:r>
            <a:r>
              <a:rPr lang="es-ES" sz="1600" i="1" dirty="0">
                <a:latin typeface="Century Gothic" panose="020B0502020202020204" pitchFamily="34" charset="0"/>
                <a:ea typeface="Times New Roman" panose="02020603050405020304" pitchFamily="18" charset="0"/>
              </a:rPr>
              <a:t>Prosopis chilensis</a:t>
            </a:r>
            <a:r>
              <a:rPr lang="es-ES" sz="1600" dirty="0">
                <a:latin typeface="Century Gothic" panose="020B0502020202020204" pitchFamily="34" charset="0"/>
                <a:ea typeface="Times New Roman" panose="02020603050405020304" pitchFamily="18" charset="0"/>
              </a:rPr>
              <a:t>. La dinámica de la curva determinó un 44.81 % a las tres horas; 52.19 % a las seis horas; 58.88 % a las 12 horas; 61.96 % a las 24 horas; 62.41 % a las 48 horas y 62.42 % a las 72 horas.  </a:t>
            </a:r>
            <a:endParaRPr lang="es-EC" sz="16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255890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395769" y="764692"/>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RESULTADOS Y DISCUSIÓN</a:t>
            </a:r>
            <a:endParaRPr lang="es-ES" sz="2400" b="1" dirty="0">
              <a:solidFill>
                <a:srgbClr val="0070C0"/>
              </a:solidFill>
              <a:latin typeface="Century Gothic" panose="020B0502020202020204" pitchFamily="34" charset="0"/>
            </a:endParaRPr>
          </a:p>
        </p:txBody>
      </p:sp>
      <p:sp>
        <p:nvSpPr>
          <p:cNvPr id="14" name="Rectángulo 13">
            <a:extLst>
              <a:ext uri="{FF2B5EF4-FFF2-40B4-BE49-F238E27FC236}">
                <a16:creationId xmlns="" xmlns:a16="http://schemas.microsoft.com/office/drawing/2014/main" id="{0A43C6A2-D690-445D-ACEC-541E04F5DC63}"/>
              </a:ext>
            </a:extLst>
          </p:cNvPr>
          <p:cNvSpPr/>
          <p:nvPr/>
        </p:nvSpPr>
        <p:spPr>
          <a:xfrm>
            <a:off x="-134470" y="1552542"/>
            <a:ext cx="7063005" cy="523220"/>
          </a:xfrm>
          <a:prstGeom prst="rect">
            <a:avLst/>
          </a:prstGeom>
        </p:spPr>
        <p:txBody>
          <a:bodyPr wrap="square">
            <a:spAutoFit/>
          </a:bodyPr>
          <a:lstStyle/>
          <a:p>
            <a:pPr lvl="2">
              <a:spcAft>
                <a:spcPts val="0"/>
              </a:spcAft>
              <a:tabLst>
                <a:tab pos="1871980" algn="l"/>
              </a:tabLst>
            </a:pPr>
            <a:r>
              <a:rPr lang="es-MX" sz="1400" b="1" dirty="0">
                <a:solidFill>
                  <a:schemeClr val="accent5">
                    <a:lumMod val="75000"/>
                  </a:schemeClr>
                </a:solidFill>
                <a:latin typeface="Century Gothic" panose="020B0502020202020204" pitchFamily="34" charset="0"/>
                <a:ea typeface="Times New Roman" panose="02020603050405020304" pitchFamily="18" charset="0"/>
              </a:rPr>
              <a:t>Desempeño productivo de bovinos</a:t>
            </a:r>
          </a:p>
          <a:p>
            <a:pPr lvl="2">
              <a:spcAft>
                <a:spcPts val="0"/>
              </a:spcAft>
              <a:tabLst>
                <a:tab pos="1871980" algn="l"/>
              </a:tabLst>
            </a:pPr>
            <a:r>
              <a:rPr lang="es-EC" sz="1400" b="1" dirty="0">
                <a:solidFill>
                  <a:schemeClr val="accent5">
                    <a:lumMod val="75000"/>
                  </a:schemeClr>
                </a:solidFill>
                <a:latin typeface="Century Gothic" panose="020B0502020202020204" pitchFamily="34" charset="0"/>
                <a:ea typeface="Times New Roman" panose="02020603050405020304" pitchFamily="18" charset="0"/>
              </a:rPr>
              <a:t>Ganancia media diaria (GMD)</a:t>
            </a:r>
            <a:endParaRPr lang="es-EC" sz="1400" b="1" dirty="0">
              <a:solidFill>
                <a:schemeClr val="accent5">
                  <a:lumMod val="75000"/>
                </a:schemeClr>
              </a:solidFill>
              <a:effectLst/>
              <a:latin typeface="Century Gothic" panose="020B0502020202020204" pitchFamily="34" charset="0"/>
              <a:ea typeface="Times New Roman" panose="02020603050405020304" pitchFamily="18" charset="0"/>
            </a:endParaRPr>
          </a:p>
        </p:txBody>
      </p:sp>
      <p:graphicFrame>
        <p:nvGraphicFramePr>
          <p:cNvPr id="15" name="Tabla 14">
            <a:extLst>
              <a:ext uri="{FF2B5EF4-FFF2-40B4-BE49-F238E27FC236}">
                <a16:creationId xmlns="" xmlns:a16="http://schemas.microsoft.com/office/drawing/2014/main" id="{EDD0D849-545F-47D1-B3B8-99EECB29A7EB}"/>
              </a:ext>
            </a:extLst>
          </p:cNvPr>
          <p:cNvGraphicFramePr>
            <a:graphicFrameLocks noGrp="1"/>
          </p:cNvGraphicFramePr>
          <p:nvPr>
            <p:extLst>
              <p:ext uri="{D42A27DB-BD31-4B8C-83A1-F6EECF244321}">
                <p14:modId xmlns:p14="http://schemas.microsoft.com/office/powerpoint/2010/main" val="2696793272"/>
              </p:ext>
            </p:extLst>
          </p:nvPr>
        </p:nvGraphicFramePr>
        <p:xfrm>
          <a:off x="859150" y="2245039"/>
          <a:ext cx="3712850" cy="2869767"/>
        </p:xfrm>
        <a:graphic>
          <a:graphicData uri="http://schemas.openxmlformats.org/drawingml/2006/table">
            <a:tbl>
              <a:tblPr firstRow="1" firstCol="1" bandRow="1">
                <a:tableStyleId>{5C22544A-7EE6-4342-B048-85BDC9FD1C3A}</a:tableStyleId>
              </a:tblPr>
              <a:tblGrid>
                <a:gridCol w="2119703">
                  <a:extLst>
                    <a:ext uri="{9D8B030D-6E8A-4147-A177-3AD203B41FA5}">
                      <a16:colId xmlns="" xmlns:a16="http://schemas.microsoft.com/office/drawing/2014/main" val="694289934"/>
                    </a:ext>
                  </a:extLst>
                </a:gridCol>
                <a:gridCol w="1593147">
                  <a:extLst>
                    <a:ext uri="{9D8B030D-6E8A-4147-A177-3AD203B41FA5}">
                      <a16:colId xmlns="" xmlns:a16="http://schemas.microsoft.com/office/drawing/2014/main" val="2536185176"/>
                    </a:ext>
                  </a:extLst>
                </a:gridCol>
              </a:tblGrid>
              <a:tr h="318863">
                <a:tc>
                  <a:txBody>
                    <a:bodyPr/>
                    <a:lstStyle/>
                    <a:p>
                      <a:pPr algn="ctr">
                        <a:spcAft>
                          <a:spcPts val="0"/>
                        </a:spcAft>
                      </a:pPr>
                      <a:r>
                        <a:rPr lang="es-ES" sz="1800" dirty="0">
                          <a:effectLst/>
                        </a:rPr>
                        <a:t>VARIABLES</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 sz="1800">
                          <a:effectLst/>
                        </a:rPr>
                        <a:t>Bilateral</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92391094"/>
                  </a:ext>
                </a:extLst>
              </a:tr>
              <a:tr h="318863">
                <a:tc>
                  <a:txBody>
                    <a:bodyPr/>
                    <a:lstStyle/>
                    <a:p>
                      <a:pPr algn="ctr">
                        <a:spcAft>
                          <a:spcPts val="0"/>
                        </a:spcAft>
                      </a:pPr>
                      <a:r>
                        <a:rPr lang="es-ES" sz="1800" dirty="0">
                          <a:effectLst/>
                        </a:rPr>
                        <a:t>Semana 1</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a:effectLst/>
                        </a:rPr>
                        <a:t>0,0638 NS</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8253382"/>
                  </a:ext>
                </a:extLst>
              </a:tr>
              <a:tr h="318863">
                <a:tc>
                  <a:txBody>
                    <a:bodyPr/>
                    <a:lstStyle/>
                    <a:p>
                      <a:pPr algn="ctr">
                        <a:spcAft>
                          <a:spcPts val="0"/>
                        </a:spcAft>
                      </a:pPr>
                      <a:r>
                        <a:rPr lang="es-ES" sz="1800" dirty="0">
                          <a:effectLst/>
                        </a:rPr>
                        <a:t>Semana 2</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a:effectLst/>
                        </a:rPr>
                        <a:t>0,0043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234322045"/>
                  </a:ext>
                </a:extLst>
              </a:tr>
              <a:tr h="318863">
                <a:tc>
                  <a:txBody>
                    <a:bodyPr/>
                    <a:lstStyle/>
                    <a:p>
                      <a:pPr algn="ctr">
                        <a:spcAft>
                          <a:spcPts val="0"/>
                        </a:spcAft>
                      </a:pPr>
                      <a:r>
                        <a:rPr lang="es-ES" sz="1800">
                          <a:effectLst/>
                        </a:rPr>
                        <a:t>Semana 3</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a:effectLst/>
                        </a:rPr>
                        <a:t>&lt;0,0001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951215620"/>
                  </a:ext>
                </a:extLst>
              </a:tr>
              <a:tr h="318863">
                <a:tc>
                  <a:txBody>
                    <a:bodyPr/>
                    <a:lstStyle/>
                    <a:p>
                      <a:pPr algn="ctr">
                        <a:spcAft>
                          <a:spcPts val="0"/>
                        </a:spcAft>
                      </a:pPr>
                      <a:r>
                        <a:rPr lang="es-ES" sz="1800">
                          <a:effectLst/>
                        </a:rPr>
                        <a:t>Semana 4</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dirty="0">
                          <a:effectLst/>
                        </a:rPr>
                        <a:t>&lt;0,0001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7508525"/>
                  </a:ext>
                </a:extLst>
              </a:tr>
              <a:tr h="318863">
                <a:tc>
                  <a:txBody>
                    <a:bodyPr/>
                    <a:lstStyle/>
                    <a:p>
                      <a:pPr algn="ctr">
                        <a:spcAft>
                          <a:spcPts val="0"/>
                        </a:spcAft>
                      </a:pPr>
                      <a:r>
                        <a:rPr lang="es-ES" sz="1800">
                          <a:effectLst/>
                        </a:rPr>
                        <a:t>Semana 5</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dirty="0">
                          <a:effectLst/>
                        </a:rPr>
                        <a:t>&lt;0,0001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23292112"/>
                  </a:ext>
                </a:extLst>
              </a:tr>
              <a:tr h="318863">
                <a:tc>
                  <a:txBody>
                    <a:bodyPr/>
                    <a:lstStyle/>
                    <a:p>
                      <a:pPr algn="ctr">
                        <a:spcAft>
                          <a:spcPts val="0"/>
                        </a:spcAft>
                      </a:pPr>
                      <a:r>
                        <a:rPr lang="es-ES" sz="1800">
                          <a:effectLst/>
                        </a:rPr>
                        <a:t>Semana 6</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a:effectLst/>
                        </a:rPr>
                        <a:t>&lt;0,0001 **</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51739673"/>
                  </a:ext>
                </a:extLst>
              </a:tr>
              <a:tr h="318863">
                <a:tc>
                  <a:txBody>
                    <a:bodyPr/>
                    <a:lstStyle/>
                    <a:p>
                      <a:pPr algn="ctr">
                        <a:spcAft>
                          <a:spcPts val="0"/>
                        </a:spcAft>
                      </a:pPr>
                      <a:r>
                        <a:rPr lang="es-ES" sz="1800">
                          <a:effectLst/>
                        </a:rPr>
                        <a:t>Semana 7</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dirty="0">
                          <a:effectLst/>
                        </a:rPr>
                        <a:t>&lt;0,0001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549190205"/>
                  </a:ext>
                </a:extLst>
              </a:tr>
              <a:tr h="318863">
                <a:tc>
                  <a:txBody>
                    <a:bodyPr/>
                    <a:lstStyle/>
                    <a:p>
                      <a:pPr algn="ctr">
                        <a:spcAft>
                          <a:spcPts val="0"/>
                        </a:spcAft>
                      </a:pPr>
                      <a:r>
                        <a:rPr lang="es-ES" sz="1800">
                          <a:effectLst/>
                        </a:rPr>
                        <a:t>Semana 8</a:t>
                      </a:r>
                      <a:endParaRPr lang="es-EC"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S" sz="1800" dirty="0">
                          <a:effectLst/>
                        </a:rPr>
                        <a:t>&lt;0,0001 **</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292399078"/>
                  </a:ext>
                </a:extLst>
              </a:tr>
            </a:tbl>
          </a:graphicData>
        </a:graphic>
      </p:graphicFrame>
      <p:sp>
        <p:nvSpPr>
          <p:cNvPr id="16" name="Rectángulo 15">
            <a:extLst>
              <a:ext uri="{FF2B5EF4-FFF2-40B4-BE49-F238E27FC236}">
                <a16:creationId xmlns="" xmlns:a16="http://schemas.microsoft.com/office/drawing/2014/main" id="{CCEEA6A2-13B5-4381-A338-59D08BEC65C3}"/>
              </a:ext>
            </a:extLst>
          </p:cNvPr>
          <p:cNvSpPr/>
          <p:nvPr/>
        </p:nvSpPr>
        <p:spPr>
          <a:xfrm>
            <a:off x="4992575" y="863627"/>
            <a:ext cx="6742989" cy="4939814"/>
          </a:xfrm>
          <a:prstGeom prst="rect">
            <a:avLst/>
          </a:prstGeom>
        </p:spPr>
        <p:txBody>
          <a:bodyPr wrap="square">
            <a:spAutoFit/>
          </a:bodyPr>
          <a:lstStyle/>
          <a:p>
            <a:pPr algn="just">
              <a:lnSpc>
                <a:spcPct val="150000"/>
              </a:lnSpc>
              <a:spcAft>
                <a:spcPts val="0"/>
              </a:spcAft>
            </a:pPr>
            <a:r>
              <a:rPr lang="es-MX" sz="1400" dirty="0">
                <a:latin typeface="Century Gothic" panose="020B0502020202020204" pitchFamily="34" charset="0"/>
                <a:ea typeface="Times New Roman" panose="02020603050405020304" pitchFamily="18" charset="0"/>
              </a:rPr>
              <a:t>En la tabla 6 se expresan resultados para la variable ganancia media diaria (GMD). Según los datos obtenidos de la prueba de t para ambos tratamientos, se pudo determinar que no existen diferencias estadísticas significativas entre los tratamientos estudiados para la primera semana de aplicación del tratamiento, con un p-valor de 0.0638. Para la segunda semana se determinaron diferencias significativas con un p-valor de 0.0043. En tanto que los datos extraídos para la tercera, cuarta, quinta, sexta, séptima y octava semana determinaron diferencias altamente significativas con p-valor de 0.0001.</a:t>
            </a:r>
            <a:endParaRPr lang="es-EC" sz="1400" dirty="0">
              <a:latin typeface="Century Gothic" panose="020B0502020202020204" pitchFamily="34" charset="0"/>
              <a:ea typeface="Times New Roman" panose="02020603050405020304" pitchFamily="18" charset="0"/>
            </a:endParaRPr>
          </a:p>
          <a:p>
            <a:pPr algn="just">
              <a:lnSpc>
                <a:spcPct val="150000"/>
              </a:lnSpc>
              <a:spcAft>
                <a:spcPts val="0"/>
              </a:spcAft>
            </a:pPr>
            <a:r>
              <a:rPr lang="es-MX" sz="1400" dirty="0">
                <a:latin typeface="Century Gothic" panose="020B0502020202020204" pitchFamily="34" charset="0"/>
                <a:ea typeface="Times New Roman" panose="02020603050405020304" pitchFamily="18" charset="0"/>
              </a:rPr>
              <a:t> </a:t>
            </a:r>
            <a:endParaRPr lang="es-EC" sz="1400" dirty="0">
              <a:latin typeface="Century Gothic" panose="020B0502020202020204" pitchFamily="34" charset="0"/>
              <a:ea typeface="Times New Roman" panose="02020603050405020304" pitchFamily="18" charset="0"/>
            </a:endParaRPr>
          </a:p>
          <a:p>
            <a:pPr algn="just">
              <a:lnSpc>
                <a:spcPct val="150000"/>
              </a:lnSpc>
              <a:spcAft>
                <a:spcPts val="0"/>
              </a:spcAft>
            </a:pPr>
            <a:r>
              <a:rPr lang="es-MX" sz="1400" dirty="0">
                <a:latin typeface="Century Gothic" panose="020B0502020202020204" pitchFamily="34" charset="0"/>
                <a:ea typeface="Times New Roman" panose="02020603050405020304" pitchFamily="18" charset="0"/>
              </a:rPr>
              <a:t>Estos datos indican que el tratamiento con harina de algarrobo (Prosopis chilensis) como suplemento alimenticio en la crianza de bovinos</a:t>
            </a:r>
            <a:r>
              <a:rPr lang="es-MX" sz="1400" b="1" dirty="0">
                <a:latin typeface="Century Gothic" panose="020B0502020202020204" pitchFamily="34" charset="0"/>
                <a:ea typeface="Times New Roman" panose="02020603050405020304" pitchFamily="18" charset="0"/>
              </a:rPr>
              <a:t>, tienen efectos positivos sobre el peso de los animales, por ende, son una buena fuente forrajera influenciada por el valor nutricional y su disponibilidad en zonas tropicales de baja precipitación</a:t>
            </a:r>
            <a:r>
              <a:rPr lang="es-MX" sz="1400" dirty="0">
                <a:latin typeface="Century Gothic" panose="020B0502020202020204" pitchFamily="34" charset="0"/>
                <a:ea typeface="Times New Roman" panose="02020603050405020304" pitchFamily="18" charset="0"/>
              </a:rPr>
              <a:t>.</a:t>
            </a:r>
            <a:endParaRPr lang="es-EC" sz="14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710415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0"/>
          <p:cNvSpPr txBox="1">
            <a:spLocks noChangeArrowheads="1"/>
          </p:cNvSpPr>
          <p:nvPr/>
        </p:nvSpPr>
        <p:spPr bwMode="auto">
          <a:xfrm>
            <a:off x="395536" y="548680"/>
            <a:ext cx="5256584" cy="461665"/>
          </a:xfrm>
          <a:prstGeom prst="rect">
            <a:avLst/>
          </a:prstGeom>
          <a:noFill/>
          <a:ln w="9525">
            <a:noFill/>
            <a:miter lim="800000"/>
            <a:headEnd/>
            <a:tailEnd/>
          </a:ln>
          <a:effectLst/>
        </p:spPr>
        <p:txBody>
          <a:bodyPr wrap="square">
            <a:spAutoFit/>
          </a:bodyPr>
          <a:lstStyle/>
          <a:p>
            <a:r>
              <a:rPr lang="es-EC" sz="2400" b="1" dirty="0">
                <a:solidFill>
                  <a:srgbClr val="0070C0"/>
                </a:solidFill>
              </a:rPr>
              <a:t>RESULTADOS Y DISCUSIÓN</a:t>
            </a:r>
            <a:endParaRPr lang="es-ES" sz="2400" b="1" dirty="0">
              <a:solidFill>
                <a:srgbClr val="0070C0"/>
              </a:solidFill>
            </a:endParaRPr>
          </a:p>
        </p:txBody>
      </p:sp>
      <p:sp>
        <p:nvSpPr>
          <p:cNvPr id="17" name="Rectángulo 16">
            <a:extLst>
              <a:ext uri="{FF2B5EF4-FFF2-40B4-BE49-F238E27FC236}">
                <a16:creationId xmlns="" xmlns:a16="http://schemas.microsoft.com/office/drawing/2014/main" id="{0A43C6A2-D690-445D-ACEC-541E04F5DC63}"/>
              </a:ext>
            </a:extLst>
          </p:cNvPr>
          <p:cNvSpPr/>
          <p:nvPr/>
        </p:nvSpPr>
        <p:spPr>
          <a:xfrm>
            <a:off x="1311830" y="1226460"/>
            <a:ext cx="3423994" cy="276999"/>
          </a:xfrm>
          <a:prstGeom prst="rect">
            <a:avLst/>
          </a:prstGeom>
        </p:spPr>
        <p:txBody>
          <a:bodyPr wrap="square">
            <a:spAutoFit/>
          </a:bodyPr>
          <a:lstStyle/>
          <a:p>
            <a:pPr lvl="2">
              <a:spcAft>
                <a:spcPts val="0"/>
              </a:spcAft>
              <a:tabLst>
                <a:tab pos="1871980" algn="l"/>
              </a:tabLst>
            </a:pPr>
            <a:r>
              <a:rPr lang="es-MX" sz="1200" b="1" dirty="0">
                <a:latin typeface="Times New Roman" panose="02020603050405020304" pitchFamily="18" charset="0"/>
                <a:ea typeface="Times New Roman" panose="02020603050405020304" pitchFamily="18" charset="0"/>
              </a:rPr>
              <a:t>Análisis económico</a:t>
            </a:r>
            <a:endParaRPr lang="es-EC" sz="1200" b="1" dirty="0">
              <a:effectLst/>
              <a:latin typeface="Times New Roman" panose="02020603050405020304" pitchFamily="18" charset="0"/>
              <a:ea typeface="Times New Roman" panose="02020603050405020304" pitchFamily="18" charset="0"/>
            </a:endParaRPr>
          </a:p>
        </p:txBody>
      </p:sp>
      <p:sp>
        <p:nvSpPr>
          <p:cNvPr id="20" name="Rectangle 1">
            <a:extLst>
              <a:ext uri="{FF2B5EF4-FFF2-40B4-BE49-F238E27FC236}">
                <a16:creationId xmlns="" xmlns:a16="http://schemas.microsoft.com/office/drawing/2014/main" id="{5B9CCEB0-BCB3-47A4-9ED1-1FC2EFC02351}"/>
              </a:ext>
            </a:extLst>
          </p:cNvPr>
          <p:cNvSpPr>
            <a:spLocks noChangeArrowheads="1"/>
          </p:cNvSpPr>
          <p:nvPr/>
        </p:nvSpPr>
        <p:spPr bwMode="auto">
          <a:xfrm>
            <a:off x="1311830" y="1549259"/>
            <a:ext cx="346761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t>
            </a:r>
            <a:r>
              <a:rPr kumimoji="0" lang="es-ES" altLang="es-EC" sz="900" b="0" i="1" u="none" strike="noStrike" cap="none" normalizeH="0" baseline="0" dirty="0" bmk="">
                <a:ln>
                  <a:noFill/>
                </a:ln>
                <a:solidFill>
                  <a:schemeClr val="tx1"/>
                </a:solidFill>
                <a:effectLst/>
                <a:latin typeface="Arial" panose="020B0604020202020204" pitchFamily="34" charset="0"/>
                <a:ea typeface="Times New Roman" panose="02020603050405020304" pitchFamily="18" charset="0"/>
              </a:rPr>
              <a:t>abla </a:t>
            </a:r>
            <a:r>
              <a:rPr kumimoji="0" lang="es-ES" altLang="es-EC" sz="900" b="0" i="1" u="none" strike="noStrike" cap="none" normalizeH="0" baseline="0" dirty="0" bmk="_Toc515021886">
                <a:ln>
                  <a:noFill/>
                </a:ln>
                <a:solidFill>
                  <a:schemeClr val="tx1"/>
                </a:solidFill>
                <a:effectLst/>
                <a:latin typeface="Arial" panose="020B0604020202020204" pitchFamily="34" charset="0"/>
                <a:ea typeface="Times New Roman" panose="02020603050405020304" pitchFamily="18" charset="0"/>
              </a:rPr>
              <a:t>7. Costos variables por fabricación de harina de algarrobo</a:t>
            </a:r>
            <a:r>
              <a:rPr kumimoji="0" lang="es-ES" altLang="es-EC" sz="9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s-EC" altLang="es-EC"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5871840"/>
              </p:ext>
            </p:extLst>
          </p:nvPr>
        </p:nvGraphicFramePr>
        <p:xfrm>
          <a:off x="528499" y="1826705"/>
          <a:ext cx="4990657" cy="1304609"/>
        </p:xfrm>
        <a:graphic>
          <a:graphicData uri="http://schemas.openxmlformats.org/drawingml/2006/table">
            <a:tbl>
              <a:tblPr firstRow="1" firstCol="1" bandRow="1">
                <a:tableStyleId>{5C22544A-7EE6-4342-B048-85BDC9FD1C3A}</a:tableStyleId>
              </a:tblPr>
              <a:tblGrid>
                <a:gridCol w="499065"/>
                <a:gridCol w="1337496"/>
                <a:gridCol w="918281"/>
                <a:gridCol w="1157833"/>
                <a:gridCol w="1077982"/>
              </a:tblGrid>
              <a:tr h="184150">
                <a:tc gridSpan="5">
                  <a:txBody>
                    <a:bodyPr/>
                    <a:lstStyle/>
                    <a:p>
                      <a:pPr algn="ctr">
                        <a:lnSpc>
                          <a:spcPct val="107000"/>
                        </a:lnSpc>
                        <a:spcAft>
                          <a:spcPts val="0"/>
                        </a:spcAft>
                      </a:pPr>
                      <a:r>
                        <a:rPr lang="es-EC" sz="1600" dirty="0">
                          <a:effectLst/>
                        </a:rPr>
                        <a:t>Costos variables de insumos en la inoculación (costos/ha)</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0200">
                <a:tc>
                  <a:txBody>
                    <a:bodyPr/>
                    <a:lstStyle/>
                    <a:p>
                      <a:pPr algn="ctr">
                        <a:lnSpc>
                          <a:spcPct val="107000"/>
                        </a:lnSpc>
                        <a:spcAft>
                          <a:spcPts val="0"/>
                        </a:spcAft>
                      </a:pPr>
                      <a:r>
                        <a:rPr lang="es-EC" sz="1600">
                          <a:effectLst/>
                        </a:rPr>
                        <a:t>N</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Tratamiento</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Materia prima</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Costos de aplicación</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Total</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184150">
                <a:tc>
                  <a:txBody>
                    <a:bodyPr/>
                    <a:lstStyle/>
                    <a:p>
                      <a:pPr algn="ctr">
                        <a:lnSpc>
                          <a:spcPct val="107000"/>
                        </a:lnSpc>
                        <a:spcAft>
                          <a:spcPts val="0"/>
                        </a:spcAft>
                      </a:pPr>
                      <a:r>
                        <a:rPr lang="es-EC" sz="1600">
                          <a:effectLst/>
                        </a:rPr>
                        <a:t>1</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Testigo</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184150">
                <a:tc>
                  <a:txBody>
                    <a:bodyPr/>
                    <a:lstStyle/>
                    <a:p>
                      <a:pPr algn="ctr">
                        <a:lnSpc>
                          <a:spcPct val="107000"/>
                        </a:lnSpc>
                        <a:spcAft>
                          <a:spcPts val="0"/>
                        </a:spcAft>
                      </a:pPr>
                      <a:r>
                        <a:rPr lang="es-EC" sz="1600">
                          <a:effectLst/>
                        </a:rPr>
                        <a:t>2</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rPr>
                        <a:t>98 kg harina</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7.00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10</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410074293"/>
              </p:ext>
            </p:extLst>
          </p:nvPr>
        </p:nvGraphicFramePr>
        <p:xfrm>
          <a:off x="483827" y="4039934"/>
          <a:ext cx="5123621" cy="2152400"/>
        </p:xfrm>
        <a:graphic>
          <a:graphicData uri="http://schemas.openxmlformats.org/drawingml/2006/table">
            <a:tbl>
              <a:tblPr firstRow="1" firstCol="1" bandRow="1">
                <a:tableStyleId>{5C22544A-7EE6-4342-B048-85BDC9FD1C3A}</a:tableStyleId>
              </a:tblPr>
              <a:tblGrid>
                <a:gridCol w="2551091"/>
                <a:gridCol w="1286265"/>
                <a:gridCol w="1286265"/>
              </a:tblGrid>
              <a:tr h="200025">
                <a:tc gridSpan="3">
                  <a:txBody>
                    <a:bodyPr/>
                    <a:lstStyle/>
                    <a:p>
                      <a:pPr algn="ctr">
                        <a:lnSpc>
                          <a:spcPct val="107000"/>
                        </a:lnSpc>
                        <a:spcAft>
                          <a:spcPts val="0"/>
                        </a:spcAft>
                      </a:pPr>
                      <a:r>
                        <a:rPr lang="es-EC" sz="1400" dirty="0">
                          <a:effectLst/>
                        </a:rPr>
                        <a:t>TRATAMIENTOS</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r>
              <a:tr h="184150">
                <a:tc>
                  <a:txBody>
                    <a:bodyPr/>
                    <a:lstStyle/>
                    <a:p>
                      <a:pPr>
                        <a:lnSpc>
                          <a:spcPct val="107000"/>
                        </a:lnSpc>
                      </a:pPr>
                      <a:endParaRPr lang="es-EC" sz="2000">
                        <a:effectLst/>
                        <a:latin typeface="Calibri" panose="020F0502020204030204" pitchFamily="34" charset="0"/>
                      </a:endParaRPr>
                    </a:p>
                  </a:txBody>
                  <a:tcPr marL="44450" marR="44450" marT="0" marB="0" anchor="ctr"/>
                </a:tc>
                <a:tc>
                  <a:txBody>
                    <a:bodyPr/>
                    <a:lstStyle/>
                    <a:p>
                      <a:pPr algn="ctr">
                        <a:lnSpc>
                          <a:spcPct val="107000"/>
                        </a:lnSpc>
                        <a:spcAft>
                          <a:spcPts val="0"/>
                        </a:spcAft>
                      </a:pPr>
                      <a:r>
                        <a:rPr lang="es-EC" sz="1400">
                          <a:effectLst/>
                        </a:rPr>
                        <a:t>T0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T1</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184150">
                <a:tc>
                  <a:txBody>
                    <a:bodyPr/>
                    <a:lstStyle/>
                    <a:p>
                      <a:pPr algn="ctr">
                        <a:lnSpc>
                          <a:spcPct val="107000"/>
                        </a:lnSpc>
                        <a:spcAft>
                          <a:spcPts val="0"/>
                        </a:spcAft>
                      </a:pPr>
                      <a:r>
                        <a:rPr lang="es-EC" sz="1400">
                          <a:effectLst/>
                        </a:rPr>
                        <a:t>Rendimiento kg</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487.00</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536.92</a:t>
                      </a:r>
                      <a:endParaRPr lang="es-EC" sz="2400">
                        <a:effectLst/>
                        <a:latin typeface="Times New Roman" panose="02020603050405020304" pitchFamily="18" charset="0"/>
                        <a:ea typeface="Times New Roman" panose="02020603050405020304" pitchFamily="18" charset="0"/>
                      </a:endParaRPr>
                    </a:p>
                  </a:txBody>
                  <a:tcPr marL="44450" marR="44450" marT="0" marB="0" anchor="b"/>
                </a:tc>
              </a:tr>
              <a:tr h="184150">
                <a:tc>
                  <a:txBody>
                    <a:bodyPr/>
                    <a:lstStyle/>
                    <a:p>
                      <a:pPr algn="ctr">
                        <a:lnSpc>
                          <a:spcPct val="107000"/>
                        </a:lnSpc>
                        <a:spcAft>
                          <a:spcPts val="0"/>
                        </a:spcAft>
                      </a:pPr>
                      <a:r>
                        <a:rPr lang="es-EC" sz="1400">
                          <a:effectLst/>
                        </a:rPr>
                        <a:t>Rend. Ajustado (10%)</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438.30</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483.23</a:t>
                      </a:r>
                      <a:endParaRPr lang="es-EC" sz="2400">
                        <a:effectLst/>
                        <a:latin typeface="Times New Roman" panose="02020603050405020304" pitchFamily="18" charset="0"/>
                        <a:ea typeface="Times New Roman" panose="02020603050405020304" pitchFamily="18" charset="0"/>
                      </a:endParaRPr>
                    </a:p>
                  </a:txBody>
                  <a:tcPr marL="44450" marR="44450" marT="0" marB="0" anchor="b"/>
                </a:tc>
              </a:tr>
              <a:tr h="184150">
                <a:tc>
                  <a:txBody>
                    <a:bodyPr/>
                    <a:lstStyle/>
                    <a:p>
                      <a:pPr algn="ctr">
                        <a:lnSpc>
                          <a:spcPct val="107000"/>
                        </a:lnSpc>
                        <a:spcAft>
                          <a:spcPts val="0"/>
                        </a:spcAft>
                      </a:pPr>
                      <a:r>
                        <a:rPr lang="es-EC" sz="1400">
                          <a:effectLst/>
                        </a:rPr>
                        <a:t>Benef. Bruto ($/animal)</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525.96</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579.87</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184150">
                <a:tc>
                  <a:txBody>
                    <a:bodyPr/>
                    <a:lstStyle/>
                    <a:p>
                      <a:pPr algn="ctr">
                        <a:lnSpc>
                          <a:spcPct val="107000"/>
                        </a:lnSpc>
                        <a:spcAft>
                          <a:spcPts val="0"/>
                        </a:spcAft>
                      </a:pPr>
                      <a:r>
                        <a:rPr lang="es-EC" sz="1400">
                          <a:effectLst/>
                        </a:rPr>
                        <a:t>Total costos que varían</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0</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10</a:t>
                      </a:r>
                      <a:endParaRPr lang="es-EC" sz="2400">
                        <a:effectLst/>
                        <a:latin typeface="Times New Roman" panose="02020603050405020304" pitchFamily="18" charset="0"/>
                        <a:ea typeface="Times New Roman" panose="02020603050405020304" pitchFamily="18" charset="0"/>
                      </a:endParaRPr>
                    </a:p>
                  </a:txBody>
                  <a:tcPr marL="44450" marR="44450" marT="0" marB="0" anchor="b"/>
                </a:tc>
              </a:tr>
              <a:tr h="184150">
                <a:tc>
                  <a:txBody>
                    <a:bodyPr/>
                    <a:lstStyle/>
                    <a:p>
                      <a:pPr algn="ctr">
                        <a:lnSpc>
                          <a:spcPct val="107000"/>
                        </a:lnSpc>
                        <a:spcAft>
                          <a:spcPts val="0"/>
                        </a:spcAft>
                      </a:pPr>
                      <a:r>
                        <a:rPr lang="es-EC" sz="1400">
                          <a:effectLst/>
                        </a:rPr>
                        <a:t>Costos fijos</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253.00</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a:effectLst/>
                        </a:rPr>
                        <a:t>253.00</a:t>
                      </a:r>
                      <a:endParaRPr lang="es-EC" sz="2400">
                        <a:effectLst/>
                        <a:latin typeface="Times New Roman" panose="02020603050405020304" pitchFamily="18" charset="0"/>
                        <a:ea typeface="Times New Roman" panose="02020603050405020304" pitchFamily="18" charset="0"/>
                      </a:endParaRPr>
                    </a:p>
                  </a:txBody>
                  <a:tcPr marL="44450" marR="44450" marT="0" marB="0" anchor="b"/>
                </a:tc>
              </a:tr>
              <a:tr h="184150">
                <a:tc>
                  <a:txBody>
                    <a:bodyPr/>
                    <a:lstStyle/>
                    <a:p>
                      <a:pPr algn="ctr">
                        <a:lnSpc>
                          <a:spcPct val="107000"/>
                        </a:lnSpc>
                        <a:spcAft>
                          <a:spcPts val="0"/>
                        </a:spcAft>
                      </a:pPr>
                      <a:r>
                        <a:rPr lang="es-EC" sz="1400">
                          <a:effectLst/>
                        </a:rPr>
                        <a:t>Benef. Netos</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272.96</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316.87</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r>
              <a:tr h="184150">
                <a:tc>
                  <a:txBody>
                    <a:bodyPr/>
                    <a:lstStyle/>
                    <a:p>
                      <a:pPr algn="ctr">
                        <a:lnSpc>
                          <a:spcPct val="107000"/>
                        </a:lnSpc>
                        <a:spcAft>
                          <a:spcPts val="0"/>
                        </a:spcAft>
                      </a:pPr>
                      <a:r>
                        <a:rPr lang="es-EC" sz="1400">
                          <a:effectLst/>
                        </a:rPr>
                        <a:t>B/C</a:t>
                      </a:r>
                      <a:endParaRPr lang="es-EC" sz="24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a:effectLst/>
                        </a:rPr>
                        <a:t>2.08</a:t>
                      </a:r>
                      <a:endParaRPr lang="es-EC" sz="24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effectLst/>
                        </a:rPr>
                        <a:t>2.20</a:t>
                      </a:r>
                      <a:endParaRPr lang="es-EC" sz="24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
        <p:nvSpPr>
          <p:cNvPr id="4" name="Rectángulo 3"/>
          <p:cNvSpPr/>
          <p:nvPr/>
        </p:nvSpPr>
        <p:spPr>
          <a:xfrm>
            <a:off x="1739831" y="3612671"/>
            <a:ext cx="2611612" cy="276999"/>
          </a:xfrm>
          <a:prstGeom prst="rect">
            <a:avLst/>
          </a:prstGeom>
        </p:spPr>
        <p:txBody>
          <a:bodyPr wrap="none">
            <a:spAutoFit/>
          </a:bodyPr>
          <a:lstStyle/>
          <a:p>
            <a:pPr algn="ctr">
              <a:spcAft>
                <a:spcPts val="1000"/>
              </a:spcAft>
            </a:pPr>
            <a:r>
              <a:rPr lang="es-ES" sz="1200" i="1" dirty="0" smtClean="0">
                <a:effectLst/>
                <a:latin typeface="Times New Roman" panose="02020603050405020304" pitchFamily="18" charset="0"/>
                <a:ea typeface="Times New Roman" panose="02020603050405020304" pitchFamily="18" charset="0"/>
              </a:rPr>
              <a:t>Tabla 8.	Análisis de sensibilidad </a:t>
            </a:r>
            <a:endParaRPr lang="es-EC" sz="1200" i="1"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5782235" y="1176130"/>
            <a:ext cx="6393999" cy="4662815"/>
          </a:xfrm>
          <a:prstGeom prst="rect">
            <a:avLst/>
          </a:prstGeom>
        </p:spPr>
        <p:txBody>
          <a:bodyPr wrap="square">
            <a:spAutoFit/>
          </a:bodyPr>
          <a:lstStyle/>
          <a:p>
            <a:pPr algn="just">
              <a:lnSpc>
                <a:spcPct val="150000"/>
              </a:lnSpc>
              <a:spcAft>
                <a:spcPts val="0"/>
              </a:spcAft>
            </a:pPr>
            <a:r>
              <a:rPr lang="es-ES" dirty="0" smtClean="0">
                <a:effectLst/>
                <a:latin typeface="Century Gothic" panose="020B0502020202020204" pitchFamily="34" charset="0"/>
                <a:ea typeface="Times New Roman" panose="02020603050405020304" pitchFamily="18" charset="0"/>
              </a:rPr>
              <a:t>La tabla 8 detalla que el T2, tratamiento con harina de algarrobo como suplemento alimenticio con 316.87 USD/animal, evidenció el mayor beneficio neto de acuerdo al análisis económico. El análisis de sensibilidad determinó con mejor relación costo-beneficio al tratamiento con 1.75 kilogramos diarios de harina con 2.20. En consecuencia, por cada dólar invertido en la crianza de un animal con harina de algarrobo como suplemento alimenticio, se obtendrán 1.20 dólares como utilidad neta. En estos términos la rentabilidad es del 120 %.</a:t>
            </a:r>
            <a:endParaRPr lang="es-EC"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819606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126595" y="580106"/>
            <a:ext cx="2643499"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CONCLUSIONES</a:t>
            </a:r>
            <a:endParaRPr lang="es-ES" sz="2400" b="1" dirty="0">
              <a:solidFill>
                <a:srgbClr val="0070C0"/>
              </a:solidFill>
              <a:latin typeface="Century Gothic" panose="020B0502020202020204" pitchFamily="34" charset="0"/>
            </a:endParaRPr>
          </a:p>
        </p:txBody>
      </p:sp>
      <p:sp>
        <p:nvSpPr>
          <p:cNvPr id="2" name="Rectángulo 1"/>
          <p:cNvSpPr/>
          <p:nvPr/>
        </p:nvSpPr>
        <p:spPr>
          <a:xfrm>
            <a:off x="1246093" y="1572687"/>
            <a:ext cx="9713260" cy="3323987"/>
          </a:xfrm>
          <a:prstGeom prst="rect">
            <a:avLst/>
          </a:prstGeom>
        </p:spPr>
        <p:txBody>
          <a:bodyPr wrap="square">
            <a:spAutoFit/>
          </a:bodyPr>
          <a:lstStyle/>
          <a:p>
            <a:pPr algn="just">
              <a:lnSpc>
                <a:spcPct val="150000"/>
              </a:lnSpc>
              <a:spcAft>
                <a:spcPts val="0"/>
              </a:spcAft>
            </a:pPr>
            <a:r>
              <a:rPr lang="es-MX" sz="2000" dirty="0" smtClean="0">
                <a:latin typeface="Century Gothic" panose="020B0502020202020204" pitchFamily="34" charset="0"/>
                <a:ea typeface="Times New Roman" panose="02020603050405020304" pitchFamily="18" charset="0"/>
              </a:rPr>
              <a:t>La única especie de algarrobo identificado mediante reconocimiento botánico fue </a:t>
            </a:r>
            <a:r>
              <a:rPr lang="es-MX" sz="2000" dirty="0" err="1" smtClean="0">
                <a:latin typeface="Century Gothic" panose="020B0502020202020204" pitchFamily="34" charset="0"/>
                <a:ea typeface="Times New Roman" panose="02020603050405020304" pitchFamily="18" charset="0"/>
              </a:rPr>
              <a:t>Prosopis</a:t>
            </a:r>
            <a:r>
              <a:rPr lang="es-MX" sz="2000" dirty="0" smtClean="0">
                <a:latin typeface="Century Gothic" panose="020B0502020202020204" pitchFamily="34" charset="0"/>
                <a:ea typeface="Times New Roman" panose="02020603050405020304" pitchFamily="18" charset="0"/>
              </a:rPr>
              <a:t> </a:t>
            </a:r>
            <a:r>
              <a:rPr lang="es-MX" sz="2000" dirty="0" err="1" smtClean="0">
                <a:latin typeface="Century Gothic" panose="020B0502020202020204" pitchFamily="34" charset="0"/>
                <a:ea typeface="Times New Roman" panose="02020603050405020304" pitchFamily="18" charset="0"/>
              </a:rPr>
              <a:t>chilensis</a:t>
            </a:r>
            <a:r>
              <a:rPr lang="es-MX" sz="2000" dirty="0" smtClean="0">
                <a:latin typeface="Century Gothic" panose="020B0502020202020204" pitchFamily="34" charset="0"/>
                <a:ea typeface="Times New Roman" panose="02020603050405020304" pitchFamily="18" charset="0"/>
              </a:rPr>
              <a:t>. Esta especie se encuentra en una densidad de 117 árboles a lo largo de las 156 hectáreas evaluadas. Se encontraron especímenes desde 1.5 metros hasta los 25 metros de altura que sirve en la actualidad como material forrajero en potreros de la zona, siendo utilizado como amparo de sombra por el ganado existente en las diferentes unidades productivas.</a:t>
            </a:r>
            <a:endParaRPr lang="es-MX" sz="20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29551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234171" y="971994"/>
            <a:ext cx="2643499"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CONCLUSIONES</a:t>
            </a:r>
            <a:endParaRPr lang="es-ES" sz="2400" b="1" dirty="0">
              <a:solidFill>
                <a:srgbClr val="0070C0"/>
              </a:solidFill>
              <a:latin typeface="Century Gothic" panose="020B0502020202020204" pitchFamily="34" charset="0"/>
            </a:endParaRPr>
          </a:p>
        </p:txBody>
      </p:sp>
      <p:sp>
        <p:nvSpPr>
          <p:cNvPr id="2" name="Rectángulo 1"/>
          <p:cNvSpPr/>
          <p:nvPr/>
        </p:nvSpPr>
        <p:spPr>
          <a:xfrm>
            <a:off x="986117" y="1755241"/>
            <a:ext cx="10219765" cy="3323987"/>
          </a:xfrm>
          <a:prstGeom prst="rect">
            <a:avLst/>
          </a:prstGeom>
        </p:spPr>
        <p:txBody>
          <a:bodyPr wrap="square">
            <a:spAutoFit/>
          </a:bodyPr>
          <a:lstStyle/>
          <a:p>
            <a:pPr algn="just">
              <a:lnSpc>
                <a:spcPct val="150000"/>
              </a:lnSpc>
              <a:spcAft>
                <a:spcPts val="0"/>
              </a:spcAft>
            </a:pPr>
            <a:r>
              <a:rPr lang="es-MX" sz="2000" dirty="0" smtClean="0">
                <a:latin typeface="Century Gothic" panose="020B0502020202020204" pitchFamily="34" charset="0"/>
                <a:ea typeface="Times New Roman" panose="02020603050405020304" pitchFamily="18" charset="0"/>
              </a:rPr>
              <a:t>El contenido nutricional de </a:t>
            </a:r>
            <a:r>
              <a:rPr lang="es-MX" sz="2000" dirty="0" err="1" smtClean="0">
                <a:latin typeface="Century Gothic" panose="020B0502020202020204" pitchFamily="34" charset="0"/>
                <a:ea typeface="Times New Roman" panose="02020603050405020304" pitchFamily="18" charset="0"/>
              </a:rPr>
              <a:t>Prosopis</a:t>
            </a:r>
            <a:r>
              <a:rPr lang="es-MX" sz="2000" dirty="0" smtClean="0">
                <a:latin typeface="Century Gothic" panose="020B0502020202020204" pitchFamily="34" charset="0"/>
                <a:ea typeface="Times New Roman" panose="02020603050405020304" pitchFamily="18" charset="0"/>
              </a:rPr>
              <a:t> </a:t>
            </a:r>
            <a:r>
              <a:rPr lang="es-MX" sz="2000" dirty="0" err="1" smtClean="0">
                <a:latin typeface="Century Gothic" panose="020B0502020202020204" pitchFamily="34" charset="0"/>
                <a:ea typeface="Times New Roman" panose="02020603050405020304" pitchFamily="18" charset="0"/>
              </a:rPr>
              <a:t>chilensis</a:t>
            </a:r>
            <a:r>
              <a:rPr lang="es-MX" sz="2000" dirty="0" smtClean="0">
                <a:latin typeface="Century Gothic" panose="020B0502020202020204" pitchFamily="34" charset="0"/>
                <a:ea typeface="Times New Roman" panose="02020603050405020304" pitchFamily="18" charset="0"/>
              </a:rPr>
              <a:t> fue del 12.89 % de proteínas; 37.6 % de fibra, 1.01 % de grasas y 44 % de elementos no nitrogenados. Los aminoácidos con mayor concentración evidenciados en la composición de la harina son la prolina (16 %); el ácido glutámico (9 %); valina (7 %); leucina (7.7 %) y arginina (5.6 %). El contenido nutricional de la harina y la presencia de aminoácidos esenciales para la alimentación animal, convierte al sustrato estudiado en una excelente alternativa alimenticia como suplemento nutritivo en la dieta bovina.</a:t>
            </a:r>
            <a:endParaRPr lang="es-MX" sz="20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213037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06428" y="1199659"/>
            <a:ext cx="11147612" cy="4662815"/>
          </a:xfrm>
          <a:prstGeom prst="rect">
            <a:avLst/>
          </a:prstGeom>
        </p:spPr>
        <p:txBody>
          <a:bodyPr wrap="square">
            <a:spAutoFit/>
          </a:bodyPr>
          <a:lstStyle/>
          <a:p>
            <a:pPr algn="just">
              <a:lnSpc>
                <a:spcPct val="150000"/>
              </a:lnSpc>
              <a:spcAft>
                <a:spcPts val="0"/>
              </a:spcAft>
            </a:pPr>
            <a:r>
              <a:rPr lang="es-MX" dirty="0" smtClean="0">
                <a:latin typeface="Century Gothic" panose="020B0502020202020204" pitchFamily="34" charset="0"/>
                <a:ea typeface="Times New Roman" panose="02020603050405020304" pitchFamily="18" charset="0"/>
              </a:rPr>
              <a:t>A través del análisis de digestibilidad se determinó una fracción a (soluble) de 31.86 %; fracción potencialmente degradable (b) de 30.56 % y una fracción </a:t>
            </a:r>
            <a:r>
              <a:rPr lang="es-MX" dirty="0" err="1" smtClean="0">
                <a:latin typeface="Century Gothic" panose="020B0502020202020204" pitchFamily="34" charset="0"/>
                <a:ea typeface="Times New Roman" panose="02020603050405020304" pitchFamily="18" charset="0"/>
              </a:rPr>
              <a:t>indegradable</a:t>
            </a:r>
            <a:r>
              <a:rPr lang="es-MX" dirty="0" smtClean="0">
                <a:latin typeface="Century Gothic" panose="020B0502020202020204" pitchFamily="34" charset="0"/>
                <a:ea typeface="Times New Roman" panose="02020603050405020304" pitchFamily="18" charset="0"/>
              </a:rPr>
              <a:t> de 37.58 %. Estos resultados determinan que la harina de algarrobo (</a:t>
            </a:r>
            <a:r>
              <a:rPr lang="es-MX" dirty="0" err="1" smtClean="0">
                <a:latin typeface="Century Gothic" panose="020B0502020202020204" pitchFamily="34" charset="0"/>
                <a:ea typeface="Times New Roman" panose="02020603050405020304" pitchFamily="18" charset="0"/>
              </a:rPr>
              <a:t>Prosopis</a:t>
            </a:r>
            <a:r>
              <a:rPr lang="es-MX" dirty="0" smtClean="0">
                <a:latin typeface="Century Gothic" panose="020B0502020202020204" pitchFamily="34" charset="0"/>
                <a:ea typeface="Times New Roman" panose="02020603050405020304" pitchFamily="18" charset="0"/>
              </a:rPr>
              <a:t> </a:t>
            </a:r>
            <a:r>
              <a:rPr lang="es-MX" dirty="0" err="1" smtClean="0">
                <a:latin typeface="Century Gothic" panose="020B0502020202020204" pitchFamily="34" charset="0"/>
                <a:ea typeface="Times New Roman" panose="02020603050405020304" pitchFamily="18" charset="0"/>
              </a:rPr>
              <a:t>chilensis</a:t>
            </a:r>
            <a:r>
              <a:rPr lang="es-MX" dirty="0" smtClean="0">
                <a:latin typeface="Century Gothic" panose="020B0502020202020204" pitchFamily="34" charset="0"/>
                <a:ea typeface="Times New Roman" panose="02020603050405020304" pitchFamily="18" charset="0"/>
              </a:rPr>
              <a:t>) tiene una </a:t>
            </a:r>
            <a:r>
              <a:rPr lang="es-MX" dirty="0" err="1" smtClean="0">
                <a:latin typeface="Century Gothic" panose="020B0502020202020204" pitchFamily="34" charset="0"/>
                <a:ea typeface="Times New Roman" panose="02020603050405020304" pitchFamily="18" charset="0"/>
              </a:rPr>
              <a:t>degradabilidad</a:t>
            </a:r>
            <a:r>
              <a:rPr lang="es-MX" dirty="0" smtClean="0">
                <a:latin typeface="Century Gothic" panose="020B0502020202020204" pitchFamily="34" charset="0"/>
                <a:ea typeface="Times New Roman" panose="02020603050405020304" pitchFamily="18" charset="0"/>
              </a:rPr>
              <a:t> medio alta del 62.42 %, hasta las 72 horas de incubación </a:t>
            </a:r>
            <a:r>
              <a:rPr lang="es-MX" dirty="0" err="1" smtClean="0">
                <a:latin typeface="Century Gothic" panose="020B0502020202020204" pitchFamily="34" charset="0"/>
                <a:ea typeface="Times New Roman" panose="02020603050405020304" pitchFamily="18" charset="0"/>
              </a:rPr>
              <a:t>ruminal</a:t>
            </a:r>
            <a:r>
              <a:rPr lang="es-MX" dirty="0" smtClean="0">
                <a:latin typeface="Century Gothic" panose="020B0502020202020204" pitchFamily="34" charset="0"/>
                <a:ea typeface="Times New Roman" panose="02020603050405020304" pitchFamily="18" charset="0"/>
              </a:rPr>
              <a:t>. Adicionalmente, se evidenció una tasa de degradación </a:t>
            </a:r>
            <a:r>
              <a:rPr lang="es-MX" dirty="0" err="1" smtClean="0">
                <a:latin typeface="Century Gothic" panose="020B0502020202020204" pitchFamily="34" charset="0"/>
                <a:ea typeface="Times New Roman" panose="02020603050405020304" pitchFamily="18" charset="0"/>
              </a:rPr>
              <a:t>ruminal</a:t>
            </a:r>
            <a:r>
              <a:rPr lang="es-MX" dirty="0" smtClean="0">
                <a:latin typeface="Century Gothic" panose="020B0502020202020204" pitchFamily="34" charset="0"/>
                <a:ea typeface="Times New Roman" panose="02020603050405020304" pitchFamily="18" charset="0"/>
              </a:rPr>
              <a:t> (</a:t>
            </a:r>
            <a:r>
              <a:rPr lang="es-MX" dirty="0" err="1" smtClean="0">
                <a:latin typeface="Century Gothic" panose="020B0502020202020204" pitchFamily="34" charset="0"/>
                <a:ea typeface="Times New Roman" panose="02020603050405020304" pitchFamily="18" charset="0"/>
              </a:rPr>
              <a:t>Kd</a:t>
            </a:r>
            <a:r>
              <a:rPr lang="es-MX" dirty="0" smtClean="0">
                <a:latin typeface="Century Gothic" panose="020B0502020202020204" pitchFamily="34" charset="0"/>
                <a:ea typeface="Times New Roman" panose="02020603050405020304" pitchFamily="18" charset="0"/>
              </a:rPr>
              <a:t>) del 18 % h-1. Este valor se correlacionó para obtener la </a:t>
            </a:r>
            <a:r>
              <a:rPr lang="es-MX" dirty="0" err="1" smtClean="0">
                <a:latin typeface="Century Gothic" panose="020B0502020202020204" pitchFamily="34" charset="0"/>
                <a:ea typeface="Times New Roman" panose="02020603050405020304" pitchFamily="18" charset="0"/>
              </a:rPr>
              <a:t>degradabilidad</a:t>
            </a:r>
            <a:r>
              <a:rPr lang="es-MX" dirty="0" smtClean="0">
                <a:latin typeface="Century Gothic" panose="020B0502020202020204" pitchFamily="34" charset="0"/>
                <a:ea typeface="Times New Roman" panose="02020603050405020304" pitchFamily="18" charset="0"/>
              </a:rPr>
              <a:t> efectiva (De) en relación a la tasa de pasaje </a:t>
            </a:r>
            <a:r>
              <a:rPr lang="es-MX" dirty="0" err="1" smtClean="0">
                <a:latin typeface="Century Gothic" panose="020B0502020202020204" pitchFamily="34" charset="0"/>
                <a:ea typeface="Times New Roman" panose="02020603050405020304" pitchFamily="18" charset="0"/>
              </a:rPr>
              <a:t>ruminal</a:t>
            </a:r>
            <a:r>
              <a:rPr lang="es-MX" dirty="0" smtClean="0">
                <a:latin typeface="Century Gothic" panose="020B0502020202020204" pitchFamily="34" charset="0"/>
                <a:ea typeface="Times New Roman" panose="02020603050405020304" pitchFamily="18" charset="0"/>
              </a:rPr>
              <a:t> de sólidos (</a:t>
            </a:r>
            <a:r>
              <a:rPr lang="es-MX" dirty="0" err="1" smtClean="0">
                <a:latin typeface="Century Gothic" panose="020B0502020202020204" pitchFamily="34" charset="0"/>
                <a:ea typeface="Times New Roman" panose="02020603050405020304" pitchFamily="18" charset="0"/>
              </a:rPr>
              <a:t>Kp</a:t>
            </a:r>
            <a:r>
              <a:rPr lang="es-MX" dirty="0" smtClean="0">
                <a:latin typeface="Century Gothic" panose="020B0502020202020204" pitchFamily="34" charset="0"/>
                <a:ea typeface="Times New Roman" panose="02020603050405020304" pitchFamily="18" charset="0"/>
              </a:rPr>
              <a:t>), obteniéndose 61.17 % (</a:t>
            </a:r>
            <a:r>
              <a:rPr lang="es-MX" dirty="0" err="1" smtClean="0">
                <a:latin typeface="Century Gothic" panose="020B0502020202020204" pitchFamily="34" charset="0"/>
                <a:ea typeface="Times New Roman" panose="02020603050405020304" pitchFamily="18" charset="0"/>
              </a:rPr>
              <a:t>degradabilidad</a:t>
            </a:r>
            <a:r>
              <a:rPr lang="es-MX" dirty="0" smtClean="0">
                <a:latin typeface="Century Gothic" panose="020B0502020202020204" pitchFamily="34" charset="0"/>
                <a:ea typeface="Times New Roman" panose="02020603050405020304" pitchFamily="18" charset="0"/>
              </a:rPr>
              <a:t> efectiva, tasa pasaje de 2% hora-1); 59.30 % (</a:t>
            </a:r>
            <a:r>
              <a:rPr lang="es-MX" dirty="0" err="1" smtClean="0">
                <a:latin typeface="Century Gothic" panose="020B0502020202020204" pitchFamily="34" charset="0"/>
                <a:ea typeface="Times New Roman" panose="02020603050405020304" pitchFamily="18" charset="0"/>
              </a:rPr>
              <a:t>degradabilidad</a:t>
            </a:r>
            <a:r>
              <a:rPr lang="es-MX" dirty="0" smtClean="0">
                <a:latin typeface="Century Gothic" panose="020B0502020202020204" pitchFamily="34" charset="0"/>
                <a:ea typeface="Times New Roman" panose="02020603050405020304" pitchFamily="18" charset="0"/>
              </a:rPr>
              <a:t> efectiva, tasa pasaje de 5% hora-1) y 57.43 % (</a:t>
            </a:r>
            <a:r>
              <a:rPr lang="es-MX" dirty="0" err="1" smtClean="0">
                <a:latin typeface="Century Gothic" panose="020B0502020202020204" pitchFamily="34" charset="0"/>
                <a:ea typeface="Times New Roman" panose="02020603050405020304" pitchFamily="18" charset="0"/>
              </a:rPr>
              <a:t>degradabilidad</a:t>
            </a:r>
            <a:r>
              <a:rPr lang="es-MX" dirty="0" smtClean="0">
                <a:latin typeface="Century Gothic" panose="020B0502020202020204" pitchFamily="34" charset="0"/>
                <a:ea typeface="Times New Roman" panose="02020603050405020304" pitchFamily="18" charset="0"/>
              </a:rPr>
              <a:t> efectiva, tasa pasaje de 2% hora-1). Estos datos evidencian que la harina a base de </a:t>
            </a:r>
            <a:r>
              <a:rPr lang="es-MX" dirty="0" err="1" smtClean="0">
                <a:latin typeface="Century Gothic" panose="020B0502020202020204" pitchFamily="34" charset="0"/>
                <a:ea typeface="Times New Roman" panose="02020603050405020304" pitchFamily="18" charset="0"/>
              </a:rPr>
              <a:t>Prosopis</a:t>
            </a:r>
            <a:r>
              <a:rPr lang="es-MX" dirty="0" smtClean="0">
                <a:latin typeface="Century Gothic" panose="020B0502020202020204" pitchFamily="34" charset="0"/>
                <a:ea typeface="Times New Roman" panose="02020603050405020304" pitchFamily="18" charset="0"/>
              </a:rPr>
              <a:t> </a:t>
            </a:r>
            <a:r>
              <a:rPr lang="es-MX" dirty="0" err="1" smtClean="0">
                <a:latin typeface="Century Gothic" panose="020B0502020202020204" pitchFamily="34" charset="0"/>
                <a:ea typeface="Times New Roman" panose="02020603050405020304" pitchFamily="18" charset="0"/>
              </a:rPr>
              <a:t>chilensis</a:t>
            </a:r>
            <a:r>
              <a:rPr lang="es-MX" dirty="0" smtClean="0">
                <a:latin typeface="Century Gothic" panose="020B0502020202020204" pitchFamily="34" charset="0"/>
                <a:ea typeface="Times New Roman" panose="02020603050405020304" pitchFamily="18" charset="0"/>
              </a:rPr>
              <a:t> tiene características nutricionales sobresalientes debido a su contenido proteico (12.89 %) y </a:t>
            </a:r>
            <a:r>
              <a:rPr lang="es-MX" dirty="0" err="1" smtClean="0">
                <a:latin typeface="Century Gothic" panose="020B0502020202020204" pitchFamily="34" charset="0"/>
                <a:ea typeface="Times New Roman" panose="02020603050405020304" pitchFamily="18" charset="0"/>
              </a:rPr>
              <a:t>degradabilidad</a:t>
            </a:r>
            <a:r>
              <a:rPr lang="es-MX" dirty="0" smtClean="0">
                <a:latin typeface="Century Gothic" panose="020B0502020202020204" pitchFamily="34" charset="0"/>
                <a:ea typeface="Times New Roman" panose="02020603050405020304" pitchFamily="18" charset="0"/>
              </a:rPr>
              <a:t> adecuada del 62.42 %.</a:t>
            </a:r>
            <a:endParaRPr lang="es-MX" dirty="0">
              <a:latin typeface="Century Gothic" panose="020B0502020202020204" pitchFamily="34" charset="0"/>
              <a:ea typeface="Times New Roman" panose="02020603050405020304" pitchFamily="18" charset="0"/>
            </a:endParaRPr>
          </a:p>
        </p:txBody>
      </p:sp>
      <p:sp>
        <p:nvSpPr>
          <p:cNvPr id="9" name="Text Box 30"/>
          <p:cNvSpPr txBox="1">
            <a:spLocks noChangeArrowheads="1"/>
          </p:cNvSpPr>
          <p:nvPr/>
        </p:nvSpPr>
        <p:spPr bwMode="auto">
          <a:xfrm>
            <a:off x="506428" y="617767"/>
            <a:ext cx="2643499"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CONCLUSIONES</a:t>
            </a:r>
            <a:endParaRPr lang="es-ES" sz="2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00542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57654" y="609295"/>
            <a:ext cx="3635932" cy="646331"/>
          </a:xfrm>
          <a:prstGeom prst="rect">
            <a:avLst/>
          </a:prstGeom>
        </p:spPr>
        <p:txBody>
          <a:bodyPr wrap="none">
            <a:spAutoFit/>
          </a:bodyPr>
          <a:lstStyle/>
          <a:p>
            <a:pPr algn="just"/>
            <a:r>
              <a:rPr lang="es-EC" sz="3600" dirty="0" smtClean="0">
                <a:solidFill>
                  <a:srgbClr val="0070C0"/>
                </a:solidFill>
                <a:latin typeface="Century Gothic" panose="020B0502020202020204" pitchFamily="34" charset="0"/>
                <a:cs typeface="Arial" pitchFamily="34" charset="0"/>
              </a:rPr>
              <a:t>JUSTIFICACIÓN </a:t>
            </a:r>
            <a:endParaRPr lang="es-ES" sz="3600" dirty="0">
              <a:solidFill>
                <a:srgbClr val="0070C0"/>
              </a:solidFill>
              <a:latin typeface="Century Gothic" panose="020B0502020202020204" pitchFamily="34" charset="0"/>
              <a:cs typeface="Arial" pitchFamily="34" charset="0"/>
            </a:endParaRPr>
          </a:p>
        </p:txBody>
      </p:sp>
      <p:grpSp>
        <p:nvGrpSpPr>
          <p:cNvPr id="13" name="Grupo 12"/>
          <p:cNvGrpSpPr/>
          <p:nvPr/>
        </p:nvGrpSpPr>
        <p:grpSpPr>
          <a:xfrm>
            <a:off x="157654" y="1242510"/>
            <a:ext cx="4650828" cy="4795934"/>
            <a:chOff x="7921347" y="2018654"/>
            <a:chExt cx="3810002" cy="3751730"/>
          </a:xfrm>
        </p:grpSpPr>
        <p:pic>
          <p:nvPicPr>
            <p:cNvPr id="14" name="Imagen 13"/>
            <p:cNvPicPr>
              <a:picLocks noChangeAspect="1"/>
            </p:cNvPicPr>
            <p:nvPr/>
          </p:nvPicPr>
          <p:blipFill rotWithShape="1">
            <a:blip r:embed="rId3"/>
            <a:srcRect l="22721" t="25283" r="51029" b="19985"/>
            <a:stretch/>
          </p:blipFill>
          <p:spPr>
            <a:xfrm>
              <a:off x="7921347" y="2018654"/>
              <a:ext cx="3200401" cy="3751730"/>
            </a:xfrm>
            <a:prstGeom prst="rect">
              <a:avLst/>
            </a:prstGeom>
          </p:spPr>
        </p:pic>
        <p:pic>
          <p:nvPicPr>
            <p:cNvPr id="15" name="Imagen 14"/>
            <p:cNvPicPr>
              <a:picLocks noChangeAspect="1"/>
            </p:cNvPicPr>
            <p:nvPr/>
          </p:nvPicPr>
          <p:blipFill rotWithShape="1">
            <a:blip r:embed="rId4"/>
            <a:srcRect l="22059" t="30186" r="58640" b="22340"/>
            <a:stretch/>
          </p:blipFill>
          <p:spPr>
            <a:xfrm>
              <a:off x="10050465" y="3981805"/>
              <a:ext cx="1680883" cy="1788297"/>
            </a:xfrm>
            <a:prstGeom prst="rect">
              <a:avLst/>
            </a:prstGeom>
          </p:spPr>
        </p:pic>
        <p:pic>
          <p:nvPicPr>
            <p:cNvPr id="16" name="Imagen 15"/>
            <p:cNvPicPr>
              <a:picLocks noChangeAspect="1"/>
            </p:cNvPicPr>
            <p:nvPr/>
          </p:nvPicPr>
          <p:blipFill rotWithShape="1">
            <a:blip r:embed="rId5"/>
            <a:srcRect l="25919" t="35091" r="60294" b="25478"/>
            <a:stretch/>
          </p:blipFill>
          <p:spPr>
            <a:xfrm>
              <a:off x="10050466" y="2018654"/>
              <a:ext cx="1680883" cy="1975285"/>
            </a:xfrm>
            <a:prstGeom prst="rect">
              <a:avLst/>
            </a:prstGeom>
          </p:spPr>
        </p:pic>
      </p:grpSp>
      <p:sp>
        <p:nvSpPr>
          <p:cNvPr id="2" name="Rectángulo 1"/>
          <p:cNvSpPr/>
          <p:nvPr/>
        </p:nvSpPr>
        <p:spPr>
          <a:xfrm>
            <a:off x="5013434" y="929242"/>
            <a:ext cx="6921855" cy="147732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s-MX" sz="2000" dirty="0" smtClean="0">
                <a:latin typeface="Century Gothic" panose="020B0502020202020204" pitchFamily="34" charset="0"/>
              </a:rPr>
              <a:t>El presente estudio tiene la finalidad caracterizar agronómicamente y bromatológicamente, el desarrollo del algarrobo </a:t>
            </a:r>
            <a:r>
              <a:rPr lang="es-MX" sz="2000" b="1" i="1" dirty="0" smtClean="0">
                <a:latin typeface="Century Gothic" panose="020B0502020202020204" pitchFamily="34" charset="0"/>
              </a:rPr>
              <a:t>(</a:t>
            </a:r>
            <a:r>
              <a:rPr lang="es-MX" sz="2000" b="1" i="1" dirty="0" err="1" smtClean="0">
                <a:latin typeface="Century Gothic" panose="020B0502020202020204" pitchFamily="34" charset="0"/>
              </a:rPr>
              <a:t>Prosopis</a:t>
            </a:r>
            <a:r>
              <a:rPr lang="es-MX" sz="2000" b="1" i="1" dirty="0" smtClean="0">
                <a:latin typeface="Century Gothic" panose="020B0502020202020204" pitchFamily="34" charset="0"/>
              </a:rPr>
              <a:t> </a:t>
            </a:r>
            <a:r>
              <a:rPr lang="es-MX" sz="2000" b="1" i="1" dirty="0" err="1" smtClean="0">
                <a:latin typeface="Century Gothic" panose="020B0502020202020204" pitchFamily="34" charset="0"/>
              </a:rPr>
              <a:t>Chilensis</a:t>
            </a:r>
            <a:r>
              <a:rPr lang="es-MX" sz="2000" b="1" i="1" dirty="0" smtClean="0">
                <a:latin typeface="Century Gothic" panose="020B0502020202020204" pitchFamily="34" charset="0"/>
              </a:rPr>
              <a:t>). </a:t>
            </a:r>
            <a:endParaRPr lang="es-EC" sz="2000" dirty="0">
              <a:latin typeface="Century Gothic" panose="020B0502020202020204" pitchFamily="34" charset="0"/>
            </a:endParaRPr>
          </a:p>
        </p:txBody>
      </p:sp>
      <p:sp>
        <p:nvSpPr>
          <p:cNvPr id="3" name="Rectángulo 2"/>
          <p:cNvSpPr/>
          <p:nvPr/>
        </p:nvSpPr>
        <p:spPr>
          <a:xfrm>
            <a:off x="5108027" y="4330001"/>
            <a:ext cx="6827262" cy="141878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dirty="0" smtClean="0">
                <a:latin typeface="Century Gothic" panose="020B0502020202020204" pitchFamily="34" charset="0"/>
              </a:rPr>
              <a:t>En la provincia de Manabí, usada especialmente dentro de sistemas pastoriles bovinos, como forraje en la alimentación del ganado.</a:t>
            </a:r>
            <a:endParaRPr lang="es-EC" sz="2000" dirty="0">
              <a:latin typeface="Century Gothic" panose="020B0502020202020204" pitchFamily="34" charset="0"/>
            </a:endParaRPr>
          </a:p>
        </p:txBody>
      </p:sp>
      <p:sp>
        <p:nvSpPr>
          <p:cNvPr id="4" name="Rectángulo 3"/>
          <p:cNvSpPr/>
          <p:nvPr/>
        </p:nvSpPr>
        <p:spPr>
          <a:xfrm>
            <a:off x="5108027" y="2697135"/>
            <a:ext cx="6827262" cy="142731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dirty="0" smtClean="0">
                <a:latin typeface="Century Gothic" panose="020B0502020202020204" pitchFamily="34" charset="0"/>
              </a:rPr>
              <a:t>especie autóctona de la zona, que crece bajo condiciones extremas climatológicas y edafológicas.</a:t>
            </a:r>
            <a:endParaRPr lang="es-EC" sz="2000" dirty="0"/>
          </a:p>
        </p:txBody>
      </p:sp>
    </p:spTree>
    <p:extLst>
      <p:ext uri="{BB962C8B-B14F-4D97-AF65-F5344CB8AC3E}">
        <p14:creationId xmlns:p14="http://schemas.microsoft.com/office/powerpoint/2010/main" val="1893672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506428" y="617767"/>
            <a:ext cx="2643499"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CONCLUSIONES</a:t>
            </a:r>
            <a:endParaRPr lang="es-ES" sz="2400" b="1" dirty="0">
              <a:solidFill>
                <a:srgbClr val="0070C0"/>
              </a:solidFill>
              <a:latin typeface="Century Gothic" panose="020B0502020202020204" pitchFamily="34" charset="0"/>
            </a:endParaRPr>
          </a:p>
        </p:txBody>
      </p:sp>
      <p:sp>
        <p:nvSpPr>
          <p:cNvPr id="3" name="Rectángulo 2"/>
          <p:cNvSpPr/>
          <p:nvPr/>
        </p:nvSpPr>
        <p:spPr>
          <a:xfrm>
            <a:off x="985656" y="1896443"/>
            <a:ext cx="10220687" cy="2400657"/>
          </a:xfrm>
          <a:prstGeom prst="rect">
            <a:avLst/>
          </a:prstGeom>
        </p:spPr>
        <p:txBody>
          <a:bodyPr wrap="square">
            <a:spAutoFit/>
          </a:bodyPr>
          <a:lstStyle/>
          <a:p>
            <a:pPr algn="just">
              <a:lnSpc>
                <a:spcPct val="150000"/>
              </a:lnSpc>
              <a:spcAft>
                <a:spcPts val="0"/>
              </a:spcAft>
            </a:pPr>
            <a:r>
              <a:rPr lang="es-MX" sz="2000" dirty="0" smtClean="0">
                <a:latin typeface="Century Gothic" panose="020B0502020202020204" pitchFamily="34" charset="0"/>
                <a:ea typeface="Times New Roman" panose="02020603050405020304" pitchFamily="18" charset="0"/>
              </a:rPr>
              <a:t>Estos datos indican que el tratamiento con harina de algarrobo (</a:t>
            </a:r>
            <a:r>
              <a:rPr lang="es-MX" sz="2000" dirty="0" err="1" smtClean="0">
                <a:latin typeface="Century Gothic" panose="020B0502020202020204" pitchFamily="34" charset="0"/>
                <a:ea typeface="Times New Roman" panose="02020603050405020304" pitchFamily="18" charset="0"/>
              </a:rPr>
              <a:t>Prosopis</a:t>
            </a:r>
            <a:r>
              <a:rPr lang="es-MX" sz="2000" dirty="0" smtClean="0">
                <a:latin typeface="Century Gothic" panose="020B0502020202020204" pitchFamily="34" charset="0"/>
                <a:ea typeface="Times New Roman" panose="02020603050405020304" pitchFamily="18" charset="0"/>
              </a:rPr>
              <a:t> </a:t>
            </a:r>
            <a:r>
              <a:rPr lang="es-MX" sz="2000" dirty="0" err="1" smtClean="0">
                <a:latin typeface="Century Gothic" panose="020B0502020202020204" pitchFamily="34" charset="0"/>
                <a:ea typeface="Times New Roman" panose="02020603050405020304" pitchFamily="18" charset="0"/>
              </a:rPr>
              <a:t>chilensis</a:t>
            </a:r>
            <a:r>
              <a:rPr lang="es-MX" sz="2000" dirty="0" smtClean="0">
                <a:latin typeface="Century Gothic" panose="020B0502020202020204" pitchFamily="34" charset="0"/>
                <a:ea typeface="Times New Roman" panose="02020603050405020304" pitchFamily="18" charset="0"/>
              </a:rPr>
              <a:t>) como suplemento alimenticio en la crianza de bovinos, tienen efectos positivos sobre el peso de los animales. En conclusión, la harina es una buena fuente forrajera para la crianza de bovinos, influenciada por el valor nutricional y su disponibilidad en zonas tropicales de baja precipitación.</a:t>
            </a:r>
            <a:endParaRPr lang="es-MX" sz="20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756343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506428" y="617767"/>
            <a:ext cx="2643499" cy="461665"/>
          </a:xfrm>
          <a:prstGeom prst="rect">
            <a:avLst/>
          </a:prstGeom>
          <a:noFill/>
          <a:ln w="9525">
            <a:noFill/>
            <a:miter lim="800000"/>
            <a:headEnd/>
            <a:tailEnd/>
          </a:ln>
          <a:effectLst/>
        </p:spPr>
        <p:txBody>
          <a:bodyPr wrap="square">
            <a:spAutoFit/>
          </a:bodyPr>
          <a:lstStyle/>
          <a:p>
            <a:r>
              <a:rPr lang="es-EC" sz="2400" b="1" dirty="0">
                <a:solidFill>
                  <a:srgbClr val="0070C0"/>
                </a:solidFill>
                <a:latin typeface="Century Gothic" panose="020B0502020202020204" pitchFamily="34" charset="0"/>
              </a:rPr>
              <a:t>CONCLUSIONES</a:t>
            </a:r>
            <a:endParaRPr lang="es-ES" sz="2400" b="1" dirty="0">
              <a:solidFill>
                <a:srgbClr val="0070C0"/>
              </a:solidFill>
              <a:latin typeface="Century Gothic" panose="020B0502020202020204" pitchFamily="34" charset="0"/>
            </a:endParaRPr>
          </a:p>
        </p:txBody>
      </p:sp>
      <p:sp>
        <p:nvSpPr>
          <p:cNvPr id="12" name="Rectángulo 11"/>
          <p:cNvSpPr/>
          <p:nvPr/>
        </p:nvSpPr>
        <p:spPr>
          <a:xfrm>
            <a:off x="1693798" y="1577416"/>
            <a:ext cx="8633012" cy="3785652"/>
          </a:xfrm>
          <a:prstGeom prst="rect">
            <a:avLst/>
          </a:prstGeom>
        </p:spPr>
        <p:txBody>
          <a:bodyPr wrap="square">
            <a:spAutoFit/>
          </a:bodyPr>
          <a:lstStyle/>
          <a:p>
            <a:pPr algn="just">
              <a:lnSpc>
                <a:spcPct val="150000"/>
              </a:lnSpc>
              <a:spcAft>
                <a:spcPts val="0"/>
              </a:spcAft>
            </a:pPr>
            <a:r>
              <a:rPr lang="es-MX" sz="2000" dirty="0" smtClean="0">
                <a:latin typeface="Century Gothic" panose="020B0502020202020204" pitchFamily="34" charset="0"/>
                <a:ea typeface="Times New Roman" panose="02020603050405020304" pitchFamily="18" charset="0"/>
              </a:rPr>
              <a:t>El tratamiento con harina de algarrobo como suplemento alimenticio obtuvo el mejor valor económico con </a:t>
            </a:r>
            <a:r>
              <a:rPr lang="es-ES" sz="2000" dirty="0" smtClean="0">
                <a:effectLst/>
                <a:latin typeface="Century Gothic" panose="020B0502020202020204" pitchFamily="34" charset="0"/>
                <a:ea typeface="Times New Roman" panose="02020603050405020304" pitchFamily="18" charset="0"/>
              </a:rPr>
              <a:t>316.87 </a:t>
            </a:r>
            <a:r>
              <a:rPr lang="es-MX" sz="2000" dirty="0" smtClean="0">
                <a:latin typeface="Century Gothic" panose="020B0502020202020204" pitchFamily="34" charset="0"/>
                <a:ea typeface="Times New Roman" panose="02020603050405020304" pitchFamily="18" charset="0"/>
              </a:rPr>
              <a:t>USD/animal. El análisis de sensibilidad determinó con mejor relación costo-beneficio al tratamiento con </a:t>
            </a:r>
            <a:r>
              <a:rPr lang="es-ES" sz="2000" dirty="0" smtClean="0">
                <a:effectLst/>
                <a:latin typeface="Century Gothic" panose="020B0502020202020204" pitchFamily="34" charset="0"/>
                <a:ea typeface="Times New Roman" panose="02020603050405020304" pitchFamily="18" charset="0"/>
              </a:rPr>
              <a:t>1.75 kg</a:t>
            </a:r>
            <a:r>
              <a:rPr lang="es-MX" sz="2000" dirty="0" smtClean="0">
                <a:latin typeface="Century Gothic" panose="020B0502020202020204" pitchFamily="34" charset="0"/>
                <a:ea typeface="Times New Roman" panose="02020603050405020304" pitchFamily="18" charset="0"/>
              </a:rPr>
              <a:t> de harina con 2.25. En consecuencia, por cada dólar invertido en la crianza de un animal con harina de algarrobo como suplemento alimenticio, se obtendrán 1.20 dólares como utilidad neta. En estos términos la rentabilidad es del 120 %.</a:t>
            </a:r>
            <a:endParaRPr lang="es-MX" sz="20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362224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0"/>
          <p:cNvSpPr txBox="1">
            <a:spLocks noChangeArrowheads="1"/>
          </p:cNvSpPr>
          <p:nvPr/>
        </p:nvSpPr>
        <p:spPr bwMode="auto">
          <a:xfrm>
            <a:off x="1273430" y="603486"/>
            <a:ext cx="3500796" cy="461665"/>
          </a:xfrm>
          <a:prstGeom prst="rect">
            <a:avLst/>
          </a:prstGeom>
          <a:noFill/>
          <a:ln w="9525">
            <a:noFill/>
            <a:miter lim="800000"/>
            <a:headEnd/>
            <a:tailEnd/>
          </a:ln>
          <a:effectLst/>
        </p:spPr>
        <p:txBody>
          <a:bodyPr wrap="square">
            <a:spAutoFit/>
          </a:bodyPr>
          <a:lstStyle/>
          <a:p>
            <a:r>
              <a:rPr lang="es-EC" sz="2400" b="1" dirty="0" smtClean="0">
                <a:solidFill>
                  <a:srgbClr val="0070C0"/>
                </a:solidFill>
                <a:latin typeface="Century Gothic" panose="020B0502020202020204" pitchFamily="34" charset="0"/>
              </a:rPr>
              <a:t>RECOMENDACIONES </a:t>
            </a:r>
            <a:endParaRPr lang="es-ES" sz="2400" b="1" dirty="0">
              <a:solidFill>
                <a:srgbClr val="0070C0"/>
              </a:solidFill>
              <a:latin typeface="Century Gothic" panose="020B0502020202020204" pitchFamily="34" charset="0"/>
            </a:endParaRPr>
          </a:p>
        </p:txBody>
      </p:sp>
      <p:sp>
        <p:nvSpPr>
          <p:cNvPr id="15" name="Rectángulo 14">
            <a:extLst>
              <a:ext uri="{FF2B5EF4-FFF2-40B4-BE49-F238E27FC236}">
                <a16:creationId xmlns="" xmlns:a16="http://schemas.microsoft.com/office/drawing/2014/main" id="{CCEEA6A2-13B5-4381-A338-59D08BEC65C3}"/>
              </a:ext>
            </a:extLst>
          </p:cNvPr>
          <p:cNvSpPr/>
          <p:nvPr/>
        </p:nvSpPr>
        <p:spPr>
          <a:xfrm>
            <a:off x="367863" y="1242439"/>
            <a:ext cx="11223501" cy="4524315"/>
          </a:xfrm>
          <a:prstGeom prst="rect">
            <a:avLst/>
          </a:prstGeom>
        </p:spPr>
        <p:txBody>
          <a:bodyPr wrap="square">
            <a:spAutoFit/>
          </a:bodyPr>
          <a:lstStyle/>
          <a:p>
            <a:pPr algn="just">
              <a:spcAft>
                <a:spcPts val="0"/>
              </a:spcAft>
            </a:pPr>
            <a:r>
              <a:rPr lang="es-MX" sz="1600" dirty="0">
                <a:latin typeface="Century Gothic" panose="020B0502020202020204" pitchFamily="34" charset="0"/>
                <a:ea typeface="Times New Roman" panose="02020603050405020304" pitchFamily="18" charset="0"/>
              </a:rPr>
              <a:t>Se recomienda el uso de potreros con la inclusión de Prosopis chilensis como suplemento forrajero en la zona de la parroquia Calceta, del cantón Bolívar, provincia de Manabí. Esta especie arbórea representa una opción práctica para su establecimiento por su adaptabilidad a condiciones secas y cálidas.</a:t>
            </a:r>
          </a:p>
          <a:p>
            <a:pPr algn="just">
              <a:spcAft>
                <a:spcPts val="0"/>
              </a:spcAft>
            </a:pPr>
            <a:endParaRPr lang="es-MX" sz="1600" dirty="0">
              <a:latin typeface="Century Gothic" panose="020B0502020202020204" pitchFamily="34" charset="0"/>
              <a:ea typeface="Times New Roman" panose="02020603050405020304" pitchFamily="18" charset="0"/>
            </a:endParaRPr>
          </a:p>
          <a:p>
            <a:pPr algn="just">
              <a:spcAft>
                <a:spcPts val="0"/>
              </a:spcAft>
            </a:pPr>
            <a:r>
              <a:rPr lang="es-MX" sz="1600" dirty="0">
                <a:latin typeface="Century Gothic" panose="020B0502020202020204" pitchFamily="34" charset="0"/>
                <a:ea typeface="Times New Roman" panose="02020603050405020304" pitchFamily="18" charset="0"/>
              </a:rPr>
              <a:t>Elaborar futuros estudios que valoren a una mayor cantidad de especies de algarrobo que puedan ser utilizadas como componente forrajero en las ganaderías del sector. A través de esta iniciativa se logrará incrementar la eficiencia de los suplementos nutricionales que se identifiquen.</a:t>
            </a:r>
          </a:p>
          <a:p>
            <a:pPr algn="just">
              <a:spcAft>
                <a:spcPts val="0"/>
              </a:spcAft>
            </a:pPr>
            <a:endParaRPr lang="es-MX" sz="1600" dirty="0">
              <a:latin typeface="Century Gothic" panose="020B0502020202020204" pitchFamily="34" charset="0"/>
              <a:ea typeface="Times New Roman" panose="02020603050405020304" pitchFamily="18" charset="0"/>
            </a:endParaRPr>
          </a:p>
          <a:p>
            <a:pPr algn="just">
              <a:spcAft>
                <a:spcPts val="0"/>
              </a:spcAft>
            </a:pPr>
            <a:r>
              <a:rPr lang="es-MX" sz="1600" dirty="0">
                <a:latin typeface="Century Gothic" panose="020B0502020202020204" pitchFamily="34" charset="0"/>
                <a:ea typeface="Times New Roman" panose="02020603050405020304" pitchFamily="18" charset="0"/>
              </a:rPr>
              <a:t>Se recomienda diseñar futuros estudios de evaluación de la dinámica ruminal en bovinos para otras especies de algarrobo, incluyendo el análisis de hojas en la elaboración de harinas para el consumo animal.</a:t>
            </a:r>
          </a:p>
          <a:p>
            <a:pPr algn="just">
              <a:spcAft>
                <a:spcPts val="0"/>
              </a:spcAft>
            </a:pPr>
            <a:endParaRPr lang="es-MX" sz="1600" dirty="0">
              <a:latin typeface="Century Gothic" panose="020B0502020202020204" pitchFamily="34" charset="0"/>
              <a:ea typeface="Times New Roman" panose="02020603050405020304" pitchFamily="18" charset="0"/>
            </a:endParaRPr>
          </a:p>
          <a:p>
            <a:pPr algn="just">
              <a:spcAft>
                <a:spcPts val="0"/>
              </a:spcAft>
            </a:pPr>
            <a:r>
              <a:rPr lang="es-MX" sz="1600" dirty="0">
                <a:latin typeface="Century Gothic" panose="020B0502020202020204" pitchFamily="34" charset="0"/>
                <a:ea typeface="Times New Roman" panose="02020603050405020304" pitchFamily="18" charset="0"/>
              </a:rPr>
              <a:t>Estructurar estudios de alternativas nutricionales en la crianza de bovinos con la finalidad de mejorar variables productivas como carne y leche. De esta manera se podrá estandarizar el uso de la haría de algarrobo como suplemento alimenticio con la generación de resultados beneficiosos para el sector ganadero.</a:t>
            </a:r>
          </a:p>
          <a:p>
            <a:pPr algn="just">
              <a:spcAft>
                <a:spcPts val="0"/>
              </a:spcAft>
            </a:pPr>
            <a:endParaRPr lang="es-MX" sz="1600" dirty="0">
              <a:latin typeface="Century Gothic" panose="020B0502020202020204" pitchFamily="34" charset="0"/>
              <a:ea typeface="Times New Roman" panose="02020603050405020304" pitchFamily="18" charset="0"/>
            </a:endParaRPr>
          </a:p>
          <a:p>
            <a:pPr algn="just">
              <a:spcAft>
                <a:spcPts val="0"/>
              </a:spcAft>
            </a:pPr>
            <a:r>
              <a:rPr lang="es-MX" sz="1600" dirty="0">
                <a:latin typeface="Century Gothic" panose="020B0502020202020204" pitchFamily="34" charset="0"/>
                <a:ea typeface="Times New Roman" panose="02020603050405020304" pitchFamily="18" charset="0"/>
              </a:rPr>
              <a:t>Desarrollar nuevos programas nutricionales que mejoren el rendimiento de las ganaderías de la zona, incrementando la rentabilidad de las fincas ganaderas.</a:t>
            </a:r>
          </a:p>
          <a:p>
            <a:pPr algn="just">
              <a:spcAft>
                <a:spcPts val="0"/>
              </a:spcAft>
            </a:pPr>
            <a:endParaRPr lang="es-MX" sz="16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536907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6075054" y="476253"/>
            <a:ext cx="5239871" cy="3651995"/>
            <a:chOff x="7259021" y="1968877"/>
            <a:chExt cx="4245344" cy="2761898"/>
          </a:xfrm>
        </p:grpSpPr>
        <p:pic>
          <p:nvPicPr>
            <p:cNvPr id="3" name="Picture 2" descr="Resultado de imagen para harina algarroba"/>
            <p:cNvPicPr>
              <a:picLocks noChangeAspect="1" noChangeArrowheads="1"/>
            </p:cNvPicPr>
            <p:nvPr/>
          </p:nvPicPr>
          <p:blipFill rotWithShape="1">
            <a:blip r:embed="rId2">
              <a:extLst>
                <a:ext uri="{28A0092B-C50C-407E-A947-70E740481C1C}">
                  <a14:useLocalDpi xmlns:a14="http://schemas.microsoft.com/office/drawing/2010/main" val="0"/>
                </a:ext>
              </a:extLst>
            </a:blip>
            <a:srcRect l="15765" r="12335"/>
            <a:stretch/>
          </p:blipFill>
          <p:spPr bwMode="auto">
            <a:xfrm rot="5400000">
              <a:off x="8945946" y="2172356"/>
              <a:ext cx="2761728" cy="235511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35621" r="19346"/>
            <a:stretch/>
          </p:blipFill>
          <p:spPr>
            <a:xfrm>
              <a:off x="7259021" y="1968877"/>
              <a:ext cx="2210097" cy="2761727"/>
            </a:xfrm>
            <a:prstGeom prst="rect">
              <a:avLst/>
            </a:prstGeom>
          </p:spPr>
        </p:pic>
      </p:grpSp>
      <p:grpSp>
        <p:nvGrpSpPr>
          <p:cNvPr id="5" name="Grupo 4"/>
          <p:cNvGrpSpPr/>
          <p:nvPr/>
        </p:nvGrpSpPr>
        <p:grpSpPr>
          <a:xfrm>
            <a:off x="1221396" y="1067546"/>
            <a:ext cx="4650828" cy="4795934"/>
            <a:chOff x="7921347" y="2018654"/>
            <a:chExt cx="3810002" cy="3751730"/>
          </a:xfrm>
        </p:grpSpPr>
        <p:pic>
          <p:nvPicPr>
            <p:cNvPr id="6" name="Imagen 5"/>
            <p:cNvPicPr>
              <a:picLocks noChangeAspect="1"/>
            </p:cNvPicPr>
            <p:nvPr/>
          </p:nvPicPr>
          <p:blipFill rotWithShape="1">
            <a:blip r:embed="rId4"/>
            <a:srcRect l="22721" t="25283" r="51029" b="19985"/>
            <a:stretch/>
          </p:blipFill>
          <p:spPr>
            <a:xfrm>
              <a:off x="7921347" y="2018654"/>
              <a:ext cx="3200401" cy="3751730"/>
            </a:xfrm>
            <a:prstGeom prst="rect">
              <a:avLst/>
            </a:prstGeom>
          </p:spPr>
        </p:pic>
        <p:pic>
          <p:nvPicPr>
            <p:cNvPr id="7" name="Imagen 6"/>
            <p:cNvPicPr>
              <a:picLocks noChangeAspect="1"/>
            </p:cNvPicPr>
            <p:nvPr/>
          </p:nvPicPr>
          <p:blipFill rotWithShape="1">
            <a:blip r:embed="rId5"/>
            <a:srcRect l="22059" t="30186" r="58640" b="22340"/>
            <a:stretch/>
          </p:blipFill>
          <p:spPr>
            <a:xfrm>
              <a:off x="10050465" y="3981805"/>
              <a:ext cx="1680883" cy="1788297"/>
            </a:xfrm>
            <a:prstGeom prst="rect">
              <a:avLst/>
            </a:prstGeom>
          </p:spPr>
        </p:pic>
        <p:pic>
          <p:nvPicPr>
            <p:cNvPr id="8" name="Imagen 7"/>
            <p:cNvPicPr>
              <a:picLocks noChangeAspect="1"/>
            </p:cNvPicPr>
            <p:nvPr/>
          </p:nvPicPr>
          <p:blipFill rotWithShape="1">
            <a:blip r:embed="rId6"/>
            <a:srcRect l="25919" t="35091" r="60294" b="25478"/>
            <a:stretch/>
          </p:blipFill>
          <p:spPr>
            <a:xfrm>
              <a:off x="10050466" y="2018654"/>
              <a:ext cx="1680883" cy="1975285"/>
            </a:xfrm>
            <a:prstGeom prst="rect">
              <a:avLst/>
            </a:prstGeom>
          </p:spPr>
        </p:pic>
      </p:grpSp>
      <p:grpSp>
        <p:nvGrpSpPr>
          <p:cNvPr id="11" name="Grupo 10"/>
          <p:cNvGrpSpPr/>
          <p:nvPr/>
        </p:nvGrpSpPr>
        <p:grpSpPr>
          <a:xfrm>
            <a:off x="5669394" y="3270026"/>
            <a:ext cx="3165310" cy="3373397"/>
            <a:chOff x="397714" y="754625"/>
            <a:chExt cx="4456674" cy="5293743"/>
          </a:xfrm>
        </p:grpSpPr>
        <p:pic>
          <p:nvPicPr>
            <p:cNvPr id="9" name="Picture 2" descr="Resultado de imagen para harina algarroba prosopis chilensis"/>
            <p:cNvPicPr>
              <a:picLocks noChangeAspect="1" noChangeArrowheads="1"/>
            </p:cNvPicPr>
            <p:nvPr/>
          </p:nvPicPr>
          <p:blipFill rotWithShape="1">
            <a:blip r:embed="rId7">
              <a:extLst>
                <a:ext uri="{28A0092B-C50C-407E-A947-70E740481C1C}">
                  <a14:useLocalDpi xmlns:a14="http://schemas.microsoft.com/office/drawing/2010/main" val="0"/>
                </a:ext>
              </a:extLst>
            </a:blip>
            <a:srcRect l="7462" t="28078" r="18352" b="9315"/>
            <a:stretch/>
          </p:blipFill>
          <p:spPr bwMode="auto">
            <a:xfrm>
              <a:off x="397714" y="754625"/>
              <a:ext cx="4456674" cy="28951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harina algarrob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8" t="-1901" r="-21" b="-4175"/>
            <a:stretch/>
          </p:blipFill>
          <p:spPr bwMode="auto">
            <a:xfrm>
              <a:off x="397714" y="3492136"/>
              <a:ext cx="4456674" cy="255623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30"/>
          <p:cNvSpPr txBox="1">
            <a:spLocks noChangeArrowheads="1"/>
          </p:cNvSpPr>
          <p:nvPr/>
        </p:nvSpPr>
        <p:spPr bwMode="auto">
          <a:xfrm>
            <a:off x="8802895" y="5440976"/>
            <a:ext cx="3255298" cy="830997"/>
          </a:xfrm>
          <a:prstGeom prst="rect">
            <a:avLst/>
          </a:prstGeom>
          <a:noFill/>
          <a:ln w="9525">
            <a:noFill/>
            <a:miter lim="800000"/>
            <a:headEnd/>
            <a:tailEnd/>
          </a:ln>
          <a:effectLst/>
        </p:spPr>
        <p:txBody>
          <a:bodyPr wrap="square">
            <a:spAutoFit/>
          </a:bodyPr>
          <a:lstStyle/>
          <a:p>
            <a:r>
              <a:rPr lang="es-EC" sz="4800" b="1" dirty="0" smtClean="0">
                <a:solidFill>
                  <a:srgbClr val="002060"/>
                </a:solidFill>
                <a:latin typeface="Century Gothic" panose="020B0502020202020204" pitchFamily="34" charset="0"/>
              </a:rPr>
              <a:t>GRACIAS </a:t>
            </a:r>
            <a:endParaRPr lang="es-ES" sz="4800" b="1" dirty="0">
              <a:solidFill>
                <a:srgbClr val="002060"/>
              </a:solidFill>
              <a:latin typeface="Century Gothic" panose="020B0502020202020204" pitchFamily="34" charset="0"/>
            </a:endParaRPr>
          </a:p>
        </p:txBody>
      </p:sp>
      <p:pic>
        <p:nvPicPr>
          <p:cNvPr id="13" name="Imagen 12"/>
          <p:cNvPicPr/>
          <p:nvPr/>
        </p:nvPicPr>
        <p:blipFill rotWithShape="1">
          <a:blip r:embed="rId8" cstate="print">
            <a:extLst>
              <a:ext uri="{28A0092B-C50C-407E-A947-70E740481C1C}">
                <a14:useLocalDpi xmlns:a14="http://schemas.microsoft.com/office/drawing/2010/main" val="0"/>
              </a:ext>
            </a:extLst>
          </a:blip>
          <a:srcRect t="19764" r="21070" b="26487"/>
          <a:stretch/>
        </p:blipFill>
        <p:spPr bwMode="auto">
          <a:xfrm>
            <a:off x="1864475" y="138371"/>
            <a:ext cx="2682436" cy="28370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72970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77269"/>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318234"/>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7394356" y="700460"/>
            <a:ext cx="4650828" cy="5123454"/>
            <a:chOff x="7921347" y="2018654"/>
            <a:chExt cx="3810002" cy="3751730"/>
          </a:xfrm>
        </p:grpSpPr>
        <p:pic>
          <p:nvPicPr>
            <p:cNvPr id="12" name="Imagen 11"/>
            <p:cNvPicPr>
              <a:picLocks noChangeAspect="1"/>
            </p:cNvPicPr>
            <p:nvPr/>
          </p:nvPicPr>
          <p:blipFill rotWithShape="1">
            <a:blip r:embed="rId3"/>
            <a:srcRect l="22721" t="25283" r="51029" b="19985"/>
            <a:stretch/>
          </p:blipFill>
          <p:spPr>
            <a:xfrm>
              <a:off x="7921347" y="2018654"/>
              <a:ext cx="3200401" cy="3751730"/>
            </a:xfrm>
            <a:prstGeom prst="rect">
              <a:avLst/>
            </a:prstGeom>
          </p:spPr>
        </p:pic>
        <p:pic>
          <p:nvPicPr>
            <p:cNvPr id="13" name="Imagen 12"/>
            <p:cNvPicPr>
              <a:picLocks noChangeAspect="1"/>
            </p:cNvPicPr>
            <p:nvPr/>
          </p:nvPicPr>
          <p:blipFill rotWithShape="1">
            <a:blip r:embed="rId4"/>
            <a:srcRect l="22059" t="30186" r="58640" b="22340"/>
            <a:stretch/>
          </p:blipFill>
          <p:spPr>
            <a:xfrm>
              <a:off x="10050465" y="3981805"/>
              <a:ext cx="1680883" cy="1788297"/>
            </a:xfrm>
            <a:prstGeom prst="rect">
              <a:avLst/>
            </a:prstGeom>
          </p:spPr>
        </p:pic>
        <p:pic>
          <p:nvPicPr>
            <p:cNvPr id="14" name="Imagen 13"/>
            <p:cNvPicPr>
              <a:picLocks noChangeAspect="1"/>
            </p:cNvPicPr>
            <p:nvPr/>
          </p:nvPicPr>
          <p:blipFill rotWithShape="1">
            <a:blip r:embed="rId5"/>
            <a:srcRect l="25919" t="35091" r="60294" b="25478"/>
            <a:stretch/>
          </p:blipFill>
          <p:spPr>
            <a:xfrm>
              <a:off x="10050466" y="2018654"/>
              <a:ext cx="1680883" cy="1975285"/>
            </a:xfrm>
            <a:prstGeom prst="rect">
              <a:avLst/>
            </a:prstGeom>
          </p:spPr>
        </p:pic>
      </p:grpSp>
      <p:sp>
        <p:nvSpPr>
          <p:cNvPr id="2" name="Rectángulo 1"/>
          <p:cNvSpPr/>
          <p:nvPr/>
        </p:nvSpPr>
        <p:spPr>
          <a:xfrm>
            <a:off x="121023" y="498755"/>
            <a:ext cx="7126942" cy="193899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MX" sz="2000" dirty="0" smtClean="0">
                <a:latin typeface="Century Gothic" panose="020B0502020202020204" pitchFamily="34" charset="0"/>
              </a:rPr>
              <a:t>La importancia del estudio del </a:t>
            </a:r>
            <a:r>
              <a:rPr lang="es-MX" sz="2000" b="1" i="1" dirty="0" err="1" smtClean="0">
                <a:latin typeface="Century Gothic" panose="020B0502020202020204" pitchFamily="34" charset="0"/>
              </a:rPr>
              <a:t>Prosopis</a:t>
            </a:r>
            <a:r>
              <a:rPr lang="es-MX" sz="2000" b="1" i="1" dirty="0" smtClean="0">
                <a:latin typeface="Century Gothic" panose="020B0502020202020204" pitchFamily="34" charset="0"/>
              </a:rPr>
              <a:t> </a:t>
            </a:r>
            <a:r>
              <a:rPr lang="es-MX" sz="2000" b="1" i="1" dirty="0" err="1" smtClean="0">
                <a:latin typeface="Century Gothic" panose="020B0502020202020204" pitchFamily="34" charset="0"/>
              </a:rPr>
              <a:t>chilensis</a:t>
            </a:r>
            <a:r>
              <a:rPr lang="es-MX" sz="2000" dirty="0" smtClean="0">
                <a:latin typeface="Century Gothic" panose="020B0502020202020204" pitchFamily="34" charset="0"/>
              </a:rPr>
              <a:t>  es en los </a:t>
            </a:r>
            <a:r>
              <a:rPr lang="es-MX" sz="2000" b="1" dirty="0" smtClean="0">
                <a:latin typeface="Century Gothic" panose="020B0502020202020204" pitchFamily="34" charset="0"/>
              </a:rPr>
              <a:t>altos contenidos nutricionales </a:t>
            </a:r>
            <a:r>
              <a:rPr lang="es-MX" sz="2000" dirty="0" smtClean="0">
                <a:latin typeface="Century Gothic" panose="020B0502020202020204" pitchFamily="34" charset="0"/>
              </a:rPr>
              <a:t>debido a pertenecer a la </a:t>
            </a:r>
            <a:r>
              <a:rPr lang="es-MX" sz="2000" b="1" dirty="0" smtClean="0">
                <a:latin typeface="Century Gothic" panose="020B0502020202020204" pitchFamily="34" charset="0"/>
              </a:rPr>
              <a:t>familia de las leguminosas </a:t>
            </a:r>
            <a:r>
              <a:rPr lang="es-MX" sz="2000" dirty="0" smtClean="0">
                <a:latin typeface="Century Gothic" panose="020B0502020202020204" pitchFamily="34" charset="0"/>
              </a:rPr>
              <a:t>muy común en alimentación bovina. </a:t>
            </a:r>
            <a:endParaRPr lang="es-EC" sz="2000" dirty="0">
              <a:latin typeface="Century Gothic" panose="020B0502020202020204" pitchFamily="34" charset="0"/>
            </a:endParaRPr>
          </a:p>
        </p:txBody>
      </p:sp>
      <p:sp>
        <p:nvSpPr>
          <p:cNvPr id="3" name="Rectángulo 2"/>
          <p:cNvSpPr/>
          <p:nvPr/>
        </p:nvSpPr>
        <p:spPr>
          <a:xfrm>
            <a:off x="121022" y="2648434"/>
            <a:ext cx="7126942" cy="147732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dirty="0" smtClean="0">
                <a:latin typeface="Century Gothic" panose="020B0502020202020204" pitchFamily="34" charset="0"/>
              </a:rPr>
              <a:t>El desarrollo de este estudio ayudara situaciones emergente de escases alimenticias en la provincia durante los prolongados periodos de sequía</a:t>
            </a:r>
            <a:endParaRPr lang="es-EC" sz="2000" dirty="0">
              <a:latin typeface="Century Gothic" panose="020B0502020202020204" pitchFamily="34" charset="0"/>
            </a:endParaRPr>
          </a:p>
        </p:txBody>
      </p:sp>
      <p:sp>
        <p:nvSpPr>
          <p:cNvPr id="4" name="Rectángulo 3"/>
          <p:cNvSpPr/>
          <p:nvPr/>
        </p:nvSpPr>
        <p:spPr>
          <a:xfrm>
            <a:off x="121022" y="4472264"/>
            <a:ext cx="7126943" cy="141878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MX" sz="2000" dirty="0" smtClean="0">
                <a:latin typeface="Century Gothic" panose="020B0502020202020204" pitchFamily="34" charset="0"/>
              </a:rPr>
              <a:t>Ante la realidad y factores significativos que justifican el desarrollo de esta investigación, se presentan los siguientes objetivos</a:t>
            </a:r>
            <a:endParaRPr lang="es-EC" sz="2000" dirty="0">
              <a:latin typeface="Century Gothic" panose="020B0502020202020204" pitchFamily="34" charset="0"/>
            </a:endParaRPr>
          </a:p>
        </p:txBody>
      </p:sp>
    </p:spTree>
    <p:extLst>
      <p:ext uri="{BB962C8B-B14F-4D97-AF65-F5344CB8AC3E}">
        <p14:creationId xmlns:p14="http://schemas.microsoft.com/office/powerpoint/2010/main" val="35156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45142" y="974821"/>
            <a:ext cx="3050835" cy="461665"/>
          </a:xfrm>
          <a:prstGeom prst="rect">
            <a:avLst/>
          </a:prstGeom>
        </p:spPr>
        <p:txBody>
          <a:bodyPr wrap="none">
            <a:spAutoFit/>
          </a:bodyPr>
          <a:lstStyle/>
          <a:p>
            <a:pPr algn="just"/>
            <a:r>
              <a:rPr lang="es-ES" sz="2400" b="1" dirty="0" smtClean="0">
                <a:solidFill>
                  <a:srgbClr val="0000FF"/>
                </a:solidFill>
                <a:latin typeface="Century Gothic" panose="020B0502020202020204" pitchFamily="34" charset="0"/>
              </a:rPr>
              <a:t>OBJETIVO GENERAL</a:t>
            </a:r>
            <a:endParaRPr lang="es-ES" sz="2400" b="1" dirty="0">
              <a:solidFill>
                <a:srgbClr val="0000FF"/>
              </a:solidFill>
              <a:latin typeface="Century Gothic" panose="020B0502020202020204" pitchFamily="34" charset="0"/>
            </a:endParaRPr>
          </a:p>
        </p:txBody>
      </p:sp>
      <p:sp>
        <p:nvSpPr>
          <p:cNvPr id="4" name="Rectángulo 3"/>
          <p:cNvSpPr/>
          <p:nvPr/>
        </p:nvSpPr>
        <p:spPr>
          <a:xfrm>
            <a:off x="345143" y="1714605"/>
            <a:ext cx="6849034" cy="3970318"/>
          </a:xfrm>
          <a:prstGeom prst="rect">
            <a:avLst/>
          </a:prstGeom>
        </p:spPr>
        <p:txBody>
          <a:bodyPr wrap="square">
            <a:spAutoFit/>
          </a:bodyPr>
          <a:lstStyle/>
          <a:p>
            <a:pPr algn="just">
              <a:lnSpc>
                <a:spcPct val="150000"/>
              </a:lnSpc>
            </a:pPr>
            <a:r>
              <a:rPr lang="es-MX" sz="2400" dirty="0" smtClean="0">
                <a:latin typeface="Century Gothic" panose="020B0502020202020204" pitchFamily="34" charset="0"/>
                <a:cs typeface="Arial" panose="020B0604020202020204" pitchFamily="34" charset="0"/>
              </a:rPr>
              <a:t>Analizar y valorar la producción primaria de semillas de algarrobo blanco (</a:t>
            </a:r>
            <a:r>
              <a:rPr lang="es-MX" sz="2400" b="1" i="1" dirty="0" err="1" smtClean="0">
                <a:latin typeface="Century Gothic" panose="020B0502020202020204" pitchFamily="34" charset="0"/>
                <a:cs typeface="Arial" panose="020B0604020202020204" pitchFamily="34" charset="0"/>
              </a:rPr>
              <a:t>Prosopis</a:t>
            </a:r>
            <a:r>
              <a:rPr lang="es-MX" sz="2400" b="1" i="1" dirty="0" smtClean="0">
                <a:latin typeface="Century Gothic" panose="020B0502020202020204" pitchFamily="34" charset="0"/>
                <a:cs typeface="Arial" panose="020B0604020202020204" pitchFamily="34" charset="0"/>
              </a:rPr>
              <a:t> </a:t>
            </a:r>
            <a:r>
              <a:rPr lang="es-MX" sz="2400" b="1" i="1" dirty="0" err="1">
                <a:latin typeface="Century Gothic" panose="020B0502020202020204" pitchFamily="34" charset="0"/>
                <a:cs typeface="Arial" panose="020B0604020202020204" pitchFamily="34" charset="0"/>
              </a:rPr>
              <a:t>C</a:t>
            </a:r>
            <a:r>
              <a:rPr lang="es-MX" sz="2400" b="1" i="1" dirty="0" err="1" smtClean="0">
                <a:latin typeface="Century Gothic" panose="020B0502020202020204" pitchFamily="34" charset="0"/>
                <a:cs typeface="Arial" panose="020B0604020202020204" pitchFamily="34" charset="0"/>
              </a:rPr>
              <a:t>hilensis</a:t>
            </a:r>
            <a:r>
              <a:rPr lang="es-MX" sz="2400" dirty="0" smtClean="0">
                <a:latin typeface="Century Gothic" panose="020B0502020202020204" pitchFamily="34" charset="0"/>
                <a:cs typeface="Arial" panose="020B0604020202020204" pitchFamily="34" charset="0"/>
              </a:rPr>
              <a:t>), mediante pruebas de digestibilidad y desempeño productivo, para alimentación animal, a fin de ser utilizado como suplemento forrajero en zonas secas de la provincia de Manabí</a:t>
            </a:r>
            <a:endParaRPr lang="es-EC" sz="2400" dirty="0">
              <a:latin typeface="Century Gothic" panose="020B0502020202020204" pitchFamily="34" charset="0"/>
            </a:endParaRPr>
          </a:p>
        </p:txBody>
      </p:sp>
      <p:pic>
        <p:nvPicPr>
          <p:cNvPr id="6148" name="Picture 4" descr="Resultado de imagen para harina algarroba prosopis chilensis"/>
          <p:cNvPicPr>
            <a:picLocks noChangeAspect="1" noChangeArrowheads="1"/>
          </p:cNvPicPr>
          <p:nvPr/>
        </p:nvPicPr>
        <p:blipFill rotWithShape="1">
          <a:blip r:embed="rId3">
            <a:extLst>
              <a:ext uri="{28A0092B-C50C-407E-A947-70E740481C1C}">
                <a14:useLocalDpi xmlns:a14="http://schemas.microsoft.com/office/drawing/2010/main" val="0"/>
              </a:ext>
            </a:extLst>
          </a:blip>
          <a:srcRect l="2665" r="46324"/>
          <a:stretch/>
        </p:blipFill>
        <p:spPr bwMode="auto">
          <a:xfrm>
            <a:off x="7597587" y="1473493"/>
            <a:ext cx="3953435" cy="435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63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444504"/>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385469"/>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216453" y="654866"/>
            <a:ext cx="3738524" cy="461665"/>
          </a:xfrm>
          <a:prstGeom prst="rect">
            <a:avLst/>
          </a:prstGeom>
        </p:spPr>
        <p:txBody>
          <a:bodyPr wrap="none">
            <a:spAutoFit/>
          </a:bodyPr>
          <a:lstStyle/>
          <a:p>
            <a:pPr algn="just"/>
            <a:r>
              <a:rPr lang="es-ES" sz="2400" b="1" dirty="0" smtClean="0">
                <a:solidFill>
                  <a:srgbClr val="0000FF"/>
                </a:solidFill>
                <a:latin typeface="Century Gothic" panose="020B0502020202020204" pitchFamily="34" charset="0"/>
              </a:rPr>
              <a:t>OBJETIVOS ESPECÍFICOS</a:t>
            </a:r>
            <a:endParaRPr lang="es-ES" sz="2400" b="1" dirty="0">
              <a:solidFill>
                <a:srgbClr val="0000FF"/>
              </a:solidFill>
              <a:latin typeface="Century Gothic" panose="020B0502020202020204" pitchFamily="34" charset="0"/>
            </a:endParaRPr>
          </a:p>
        </p:txBody>
      </p:sp>
      <p:sp>
        <p:nvSpPr>
          <p:cNvPr id="2" name="Rectángulo 1"/>
          <p:cNvSpPr/>
          <p:nvPr/>
        </p:nvSpPr>
        <p:spPr>
          <a:xfrm>
            <a:off x="464946" y="1284437"/>
            <a:ext cx="11166760" cy="830997"/>
          </a:xfrm>
          <a:prstGeom prst="rect">
            <a:avLst/>
          </a:prstGeom>
        </p:spPr>
        <p:txBody>
          <a:bodyPr wrap="square">
            <a:spAutoFit/>
          </a:bodyPr>
          <a:lstStyle/>
          <a:p>
            <a:pPr algn="just"/>
            <a:r>
              <a:rPr lang="es-MX" sz="2400" dirty="0" smtClean="0">
                <a:latin typeface="Century Gothic" panose="020B0502020202020204" pitchFamily="34" charset="0"/>
                <a:cs typeface="Arial" panose="020B0604020202020204" pitchFamily="34" charset="0"/>
              </a:rPr>
              <a:t>• Identificar las diferentes especies de algarrobo (</a:t>
            </a:r>
            <a:r>
              <a:rPr lang="es-MX" sz="2400" b="1" i="1" dirty="0" err="1" smtClean="0">
                <a:latin typeface="Century Gothic" panose="020B0502020202020204" pitchFamily="34" charset="0"/>
                <a:cs typeface="Arial" panose="020B0604020202020204" pitchFamily="34" charset="0"/>
              </a:rPr>
              <a:t>Prosopis</a:t>
            </a:r>
            <a:r>
              <a:rPr lang="es-MX" sz="2400" b="1" i="1" dirty="0" smtClean="0">
                <a:latin typeface="Century Gothic" panose="020B0502020202020204" pitchFamily="34" charset="0"/>
                <a:cs typeface="Arial" panose="020B0604020202020204" pitchFamily="34" charset="0"/>
              </a:rPr>
              <a:t> </a:t>
            </a:r>
            <a:r>
              <a:rPr lang="es-MX" sz="2400" b="1" i="1" dirty="0" err="1" smtClean="0">
                <a:latin typeface="Century Gothic" panose="020B0502020202020204" pitchFamily="34" charset="0"/>
                <a:cs typeface="Arial" panose="020B0604020202020204" pitchFamily="34" charset="0"/>
              </a:rPr>
              <a:t>spp</a:t>
            </a:r>
            <a:r>
              <a:rPr lang="es-MX" sz="2400" dirty="0" smtClean="0">
                <a:latin typeface="Century Gothic" panose="020B0502020202020204" pitchFamily="34" charset="0"/>
                <a:cs typeface="Arial" panose="020B0604020202020204" pitchFamily="34" charset="0"/>
              </a:rPr>
              <a:t>.) existentes.</a:t>
            </a:r>
            <a:endParaRPr lang="es-MX" sz="2400" dirty="0">
              <a:latin typeface="Century Gothic" panose="020B0502020202020204" pitchFamily="34" charset="0"/>
              <a:cs typeface="Arial" panose="020B0604020202020204" pitchFamily="34" charset="0"/>
            </a:endParaRPr>
          </a:p>
        </p:txBody>
      </p:sp>
      <p:sp>
        <p:nvSpPr>
          <p:cNvPr id="3" name="Rectángulo 2"/>
          <p:cNvSpPr/>
          <p:nvPr/>
        </p:nvSpPr>
        <p:spPr>
          <a:xfrm>
            <a:off x="464946" y="2274276"/>
            <a:ext cx="11166760" cy="830997"/>
          </a:xfrm>
          <a:prstGeom prst="rect">
            <a:avLst/>
          </a:prstGeom>
        </p:spPr>
        <p:txBody>
          <a:bodyPr wrap="square">
            <a:spAutoFit/>
          </a:bodyPr>
          <a:lstStyle/>
          <a:p>
            <a:pPr algn="just"/>
            <a:r>
              <a:rPr lang="es-MX" sz="2400" dirty="0" smtClean="0">
                <a:latin typeface="Century Gothic" panose="020B0502020202020204" pitchFamily="34" charset="0"/>
                <a:cs typeface="Arial" panose="020B0604020202020204" pitchFamily="34" charset="0"/>
              </a:rPr>
              <a:t>• Evaluar el contenido nutricional de </a:t>
            </a:r>
            <a:r>
              <a:rPr lang="es-MX" sz="2400" b="1" i="1" dirty="0" err="1" smtClean="0">
                <a:latin typeface="Century Gothic" panose="020B0502020202020204" pitchFamily="34" charset="0"/>
                <a:cs typeface="Arial" panose="020B0604020202020204" pitchFamily="34" charset="0"/>
              </a:rPr>
              <a:t>Prosopis</a:t>
            </a:r>
            <a:r>
              <a:rPr lang="es-MX" sz="2400" b="1" i="1" dirty="0" smtClean="0">
                <a:latin typeface="Century Gothic" panose="020B0502020202020204" pitchFamily="34" charset="0"/>
                <a:cs typeface="Arial" panose="020B0604020202020204" pitchFamily="34" charset="0"/>
              </a:rPr>
              <a:t> </a:t>
            </a:r>
            <a:r>
              <a:rPr lang="es-MX" sz="2400" b="1" i="1" dirty="0" err="1">
                <a:latin typeface="Century Gothic" panose="020B0502020202020204" pitchFamily="34" charset="0"/>
                <a:cs typeface="Arial" panose="020B0604020202020204" pitchFamily="34" charset="0"/>
              </a:rPr>
              <a:t>C</a:t>
            </a:r>
            <a:r>
              <a:rPr lang="es-MX" sz="2400" b="1" i="1" dirty="0" err="1" smtClean="0">
                <a:latin typeface="Century Gothic" panose="020B0502020202020204" pitchFamily="34" charset="0"/>
                <a:cs typeface="Arial" panose="020B0604020202020204" pitchFamily="34" charset="0"/>
              </a:rPr>
              <a:t>hilensis</a:t>
            </a:r>
            <a:r>
              <a:rPr lang="es-MX" sz="2400" dirty="0" smtClean="0">
                <a:latin typeface="Century Gothic" panose="020B0502020202020204" pitchFamily="34" charset="0"/>
                <a:cs typeface="Arial" panose="020B0604020202020204" pitchFamily="34" charset="0"/>
              </a:rPr>
              <a:t> y la disponibilidad de los frutos usados como forraje en el área de estudio.</a:t>
            </a:r>
            <a:endParaRPr lang="es-MX" sz="2400" dirty="0">
              <a:latin typeface="Century Gothic" panose="020B0502020202020204" pitchFamily="34" charset="0"/>
              <a:cs typeface="Arial" panose="020B0604020202020204" pitchFamily="34" charset="0"/>
            </a:endParaRPr>
          </a:p>
        </p:txBody>
      </p:sp>
      <p:sp>
        <p:nvSpPr>
          <p:cNvPr id="4" name="Rectángulo 3"/>
          <p:cNvSpPr/>
          <p:nvPr/>
        </p:nvSpPr>
        <p:spPr>
          <a:xfrm>
            <a:off x="464946" y="3386420"/>
            <a:ext cx="11166760" cy="461665"/>
          </a:xfrm>
          <a:prstGeom prst="rect">
            <a:avLst/>
          </a:prstGeom>
        </p:spPr>
        <p:txBody>
          <a:bodyPr wrap="square">
            <a:spAutoFit/>
          </a:bodyPr>
          <a:lstStyle/>
          <a:p>
            <a:pPr algn="just"/>
            <a:r>
              <a:rPr lang="es-MX" sz="2400" dirty="0" smtClean="0">
                <a:latin typeface="Century Gothic" panose="020B0502020202020204" pitchFamily="34" charset="0"/>
                <a:cs typeface="Arial" panose="020B0604020202020204" pitchFamily="34" charset="0"/>
              </a:rPr>
              <a:t>• Realizar pruebas de digestibilidad in vivo en bovinos fistulados.</a:t>
            </a:r>
            <a:endParaRPr lang="es-MX" sz="2400" dirty="0">
              <a:latin typeface="Century Gothic" panose="020B0502020202020204" pitchFamily="34" charset="0"/>
              <a:cs typeface="Arial" panose="020B0604020202020204" pitchFamily="34" charset="0"/>
            </a:endParaRPr>
          </a:p>
        </p:txBody>
      </p:sp>
      <p:sp>
        <p:nvSpPr>
          <p:cNvPr id="5" name="Rectángulo 4"/>
          <p:cNvSpPr/>
          <p:nvPr/>
        </p:nvSpPr>
        <p:spPr>
          <a:xfrm>
            <a:off x="464946" y="4183896"/>
            <a:ext cx="11166760" cy="830997"/>
          </a:xfrm>
          <a:prstGeom prst="rect">
            <a:avLst/>
          </a:prstGeom>
        </p:spPr>
        <p:txBody>
          <a:bodyPr wrap="square">
            <a:spAutoFit/>
          </a:bodyPr>
          <a:lstStyle/>
          <a:p>
            <a:pPr algn="just"/>
            <a:r>
              <a:rPr lang="es-MX" sz="2400" dirty="0" smtClean="0">
                <a:latin typeface="Century Gothic" panose="020B0502020202020204" pitchFamily="34" charset="0"/>
                <a:cs typeface="Arial" panose="020B0604020202020204" pitchFamily="34" charset="0"/>
              </a:rPr>
              <a:t>• Evaluar el desempeño productivo de bovinos de engorde sometidos a diferentes niveles de inclusión de harina de </a:t>
            </a:r>
            <a:r>
              <a:rPr lang="es-MX" sz="2400" b="1" i="1" dirty="0" err="1" smtClean="0">
                <a:latin typeface="Century Gothic" panose="020B0502020202020204" pitchFamily="34" charset="0"/>
                <a:cs typeface="Arial" panose="020B0604020202020204" pitchFamily="34" charset="0"/>
              </a:rPr>
              <a:t>Prosopis</a:t>
            </a:r>
            <a:r>
              <a:rPr lang="es-MX" sz="2400" b="1" i="1" dirty="0" smtClean="0">
                <a:latin typeface="Century Gothic" panose="020B0502020202020204" pitchFamily="34" charset="0"/>
                <a:cs typeface="Arial" panose="020B0604020202020204" pitchFamily="34" charset="0"/>
              </a:rPr>
              <a:t> </a:t>
            </a:r>
            <a:r>
              <a:rPr lang="es-MX" sz="2400" b="1" i="1" dirty="0" err="1">
                <a:latin typeface="Century Gothic" panose="020B0502020202020204" pitchFamily="34" charset="0"/>
                <a:cs typeface="Arial" panose="020B0604020202020204" pitchFamily="34" charset="0"/>
              </a:rPr>
              <a:t>C</a:t>
            </a:r>
            <a:r>
              <a:rPr lang="es-MX" sz="2400" b="1" i="1" dirty="0" err="1" smtClean="0">
                <a:latin typeface="Century Gothic" panose="020B0502020202020204" pitchFamily="34" charset="0"/>
                <a:cs typeface="Arial" panose="020B0604020202020204" pitchFamily="34" charset="0"/>
              </a:rPr>
              <a:t>hilensis</a:t>
            </a:r>
            <a:r>
              <a:rPr lang="es-MX" sz="2400" dirty="0" smtClean="0">
                <a:latin typeface="Century Gothic" panose="020B0502020202020204" pitchFamily="34" charset="0"/>
                <a:cs typeface="Arial" panose="020B0604020202020204" pitchFamily="34" charset="0"/>
              </a:rPr>
              <a:t>.</a:t>
            </a:r>
            <a:endParaRPr lang="es-MX" sz="2400" dirty="0">
              <a:latin typeface="Century Gothic" panose="020B0502020202020204" pitchFamily="34" charset="0"/>
              <a:cs typeface="Arial" panose="020B0604020202020204" pitchFamily="34" charset="0"/>
            </a:endParaRPr>
          </a:p>
        </p:txBody>
      </p:sp>
      <p:sp>
        <p:nvSpPr>
          <p:cNvPr id="15" name="Rectángulo 14"/>
          <p:cNvSpPr/>
          <p:nvPr/>
        </p:nvSpPr>
        <p:spPr>
          <a:xfrm>
            <a:off x="464946" y="5249831"/>
            <a:ext cx="11470343" cy="461665"/>
          </a:xfrm>
          <a:prstGeom prst="rect">
            <a:avLst/>
          </a:prstGeom>
        </p:spPr>
        <p:txBody>
          <a:bodyPr wrap="square">
            <a:spAutoFit/>
          </a:bodyPr>
          <a:lstStyle/>
          <a:p>
            <a:pPr algn="just"/>
            <a:r>
              <a:rPr lang="es-MX" sz="2400" dirty="0" smtClean="0">
                <a:latin typeface="Century Gothic" panose="020B0502020202020204" pitchFamily="34" charset="0"/>
                <a:cs typeface="Arial" panose="020B0604020202020204" pitchFamily="34" charset="0"/>
              </a:rPr>
              <a:t>• Determinar el mejor valor económico de los tratamientos.</a:t>
            </a:r>
            <a:endParaRPr lang="es-MX" sz="24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62756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929710"/>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16" name="8 CuadroTexto"/>
          <p:cNvSpPr txBox="1"/>
          <p:nvPr/>
        </p:nvSpPr>
        <p:spPr>
          <a:xfrm>
            <a:off x="5278995" y="2034352"/>
            <a:ext cx="6656294" cy="2862322"/>
          </a:xfrm>
          <a:prstGeom prst="rect">
            <a:avLst/>
          </a:prstGeom>
          <a:noFill/>
        </p:spPr>
        <p:txBody>
          <a:bodyPr wrap="square" rtlCol="0">
            <a:spAutoFit/>
          </a:bodyPr>
          <a:lstStyle/>
          <a:p>
            <a:pPr algn="just">
              <a:lnSpc>
                <a:spcPct val="150000"/>
              </a:lnSpc>
            </a:pPr>
            <a:r>
              <a:rPr lang="es-MX" sz="2400" dirty="0">
                <a:latin typeface="Century Gothic" panose="020B0502020202020204" pitchFamily="34" charset="0"/>
                <a:cs typeface="Arial" panose="020B0604020202020204" pitchFamily="34" charset="0"/>
              </a:rPr>
              <a:t>H0: Las diferentes variedades de algarrobo, son una buena fuente forrajera influenciada por el valor nutricional y su disponibilidad en zonas tropicales de baja precipitación.</a:t>
            </a:r>
            <a:endParaRPr lang="es-EC" sz="2400" b="1" dirty="0">
              <a:solidFill>
                <a:srgbClr val="0000FF"/>
              </a:solidFill>
              <a:latin typeface="Century Gothic" panose="020B0502020202020204" pitchFamily="34" charset="0"/>
            </a:endParaRPr>
          </a:p>
        </p:txBody>
      </p:sp>
      <p:sp>
        <p:nvSpPr>
          <p:cNvPr id="2" name="Rectángulo 1"/>
          <p:cNvSpPr/>
          <p:nvPr/>
        </p:nvSpPr>
        <p:spPr>
          <a:xfrm>
            <a:off x="5278995" y="1360902"/>
            <a:ext cx="1609736" cy="461665"/>
          </a:xfrm>
          <a:prstGeom prst="rect">
            <a:avLst/>
          </a:prstGeom>
        </p:spPr>
        <p:txBody>
          <a:bodyPr wrap="none">
            <a:spAutoFit/>
          </a:bodyPr>
          <a:lstStyle/>
          <a:p>
            <a:r>
              <a:rPr lang="es-EC" sz="2400" b="1" dirty="0" smtClean="0">
                <a:solidFill>
                  <a:srgbClr val="0070C0"/>
                </a:solidFill>
                <a:latin typeface="Century Gothic" panose="020B0502020202020204" pitchFamily="34" charset="0"/>
              </a:rPr>
              <a:t>HIPÓTESIS</a:t>
            </a:r>
            <a:endParaRPr lang="es-EC" sz="2400" dirty="0">
              <a:latin typeface="Century Gothic" panose="020B0502020202020204" pitchFamily="34" charset="0"/>
            </a:endParaRPr>
          </a:p>
        </p:txBody>
      </p:sp>
      <p:pic>
        <p:nvPicPr>
          <p:cNvPr id="4098" name="Picture 2" descr="Resultado de imagen para harina algarroba prosopis chilensis"/>
          <p:cNvPicPr>
            <a:picLocks noChangeAspect="1" noChangeArrowheads="1"/>
          </p:cNvPicPr>
          <p:nvPr/>
        </p:nvPicPr>
        <p:blipFill rotWithShape="1">
          <a:blip r:embed="rId3">
            <a:extLst>
              <a:ext uri="{28A0092B-C50C-407E-A947-70E740481C1C}">
                <a14:useLocalDpi xmlns:a14="http://schemas.microsoft.com/office/drawing/2010/main" val="0"/>
              </a:ext>
            </a:extLst>
          </a:blip>
          <a:srcRect l="7462" t="28078" r="18352" b="9315"/>
          <a:stretch/>
        </p:blipFill>
        <p:spPr bwMode="auto">
          <a:xfrm>
            <a:off x="397714" y="754625"/>
            <a:ext cx="4477870" cy="29089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n para harina algarroba"/>
          <p:cNvPicPr>
            <a:picLocks noChangeAspect="1" noChangeArrowheads="1"/>
          </p:cNvPicPr>
          <p:nvPr/>
        </p:nvPicPr>
        <p:blipFill rotWithShape="1">
          <a:blip r:embed="rId4">
            <a:extLst>
              <a:ext uri="{28A0092B-C50C-407E-A947-70E740481C1C}">
                <a14:useLocalDpi xmlns:a14="http://schemas.microsoft.com/office/drawing/2010/main" val="0"/>
              </a:ext>
            </a:extLst>
          </a:blip>
          <a:srcRect l="-338" t="-1901" r="-21" b="-4175"/>
          <a:stretch/>
        </p:blipFill>
        <p:spPr bwMode="auto">
          <a:xfrm>
            <a:off x="397714" y="3492135"/>
            <a:ext cx="4477870" cy="256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9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 xmlns:a16="http://schemas.microsoft.com/office/drawing/2014/main" id="{36B09D94-650A-4D75-B950-8D2DF6CF46A6}"/>
              </a:ext>
            </a:extLst>
          </p:cNvPr>
          <p:cNvGraphicFramePr>
            <a:graphicFrameLocks noGrp="1"/>
          </p:cNvGraphicFramePr>
          <p:nvPr>
            <p:extLst>
              <p:ext uri="{D42A27DB-BD31-4B8C-83A1-F6EECF244321}">
                <p14:modId xmlns:p14="http://schemas.microsoft.com/office/powerpoint/2010/main" val="981519258"/>
              </p:ext>
            </p:extLst>
          </p:nvPr>
        </p:nvGraphicFramePr>
        <p:xfrm>
          <a:off x="1101003" y="1281189"/>
          <a:ext cx="3675022" cy="4777973"/>
        </p:xfrm>
        <a:graphic>
          <a:graphicData uri="http://schemas.openxmlformats.org/drawingml/2006/table">
            <a:tbl>
              <a:tblPr firstRow="1" firstCol="1" bandRow="1">
                <a:tableStyleId>{5C22544A-7EE6-4342-B048-85BDC9FD1C3A}</a:tableStyleId>
              </a:tblPr>
              <a:tblGrid>
                <a:gridCol w="1671906">
                  <a:extLst>
                    <a:ext uri="{9D8B030D-6E8A-4147-A177-3AD203B41FA5}">
                      <a16:colId xmlns="" xmlns:a16="http://schemas.microsoft.com/office/drawing/2014/main" val="357817862"/>
                    </a:ext>
                  </a:extLst>
                </a:gridCol>
                <a:gridCol w="967693">
                  <a:extLst>
                    <a:ext uri="{9D8B030D-6E8A-4147-A177-3AD203B41FA5}">
                      <a16:colId xmlns="" xmlns:a16="http://schemas.microsoft.com/office/drawing/2014/main" val="4248606774"/>
                    </a:ext>
                  </a:extLst>
                </a:gridCol>
                <a:gridCol w="1035423">
                  <a:extLst>
                    <a:ext uri="{9D8B030D-6E8A-4147-A177-3AD203B41FA5}">
                      <a16:colId xmlns="" xmlns:a16="http://schemas.microsoft.com/office/drawing/2014/main" val="4097776697"/>
                    </a:ext>
                  </a:extLst>
                </a:gridCol>
              </a:tblGrid>
              <a:tr h="191119">
                <a:tc>
                  <a:txBody>
                    <a:bodyPr/>
                    <a:lstStyle/>
                    <a:p>
                      <a:pPr algn="ctr"/>
                      <a:r>
                        <a:rPr lang="es-ES" sz="1100" dirty="0">
                          <a:effectLst/>
                        </a:rPr>
                        <a:t>Componentes</a:t>
                      </a:r>
                      <a:endParaRPr lang="es-EC" sz="110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Fruto</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Follaje</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12842664"/>
                  </a:ext>
                </a:extLst>
              </a:tr>
              <a:tr h="191119">
                <a:tc>
                  <a:txBody>
                    <a:bodyPr/>
                    <a:lstStyle/>
                    <a:p>
                      <a:pPr algn="ctr"/>
                      <a:r>
                        <a:rPr lang="es-ES" sz="1100">
                          <a:effectLst/>
                        </a:rPr>
                        <a:t>Materia seca,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94,6</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90,7</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28674158"/>
                  </a:ext>
                </a:extLst>
              </a:tr>
              <a:tr h="191119">
                <a:tc>
                  <a:txBody>
                    <a:bodyPr/>
                    <a:lstStyle/>
                    <a:p>
                      <a:pPr algn="ctr"/>
                      <a:r>
                        <a:rPr lang="es-ES" sz="1100">
                          <a:effectLst/>
                        </a:rPr>
                        <a:t>Materia orgánica,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91,2</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80,8</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15677687"/>
                  </a:ext>
                </a:extLst>
              </a:tr>
              <a:tr h="191119">
                <a:tc>
                  <a:txBody>
                    <a:bodyPr/>
                    <a:lstStyle/>
                    <a:p>
                      <a:pPr algn="ctr"/>
                      <a:r>
                        <a:rPr lang="es-ES" sz="1100">
                          <a:effectLst/>
                        </a:rPr>
                        <a:t>Proteína total,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7,6</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13,5</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10513951"/>
                  </a:ext>
                </a:extLst>
              </a:tr>
              <a:tr h="191119">
                <a:tc>
                  <a:txBody>
                    <a:bodyPr/>
                    <a:lstStyle/>
                    <a:p>
                      <a:pPr algn="ctr"/>
                      <a:r>
                        <a:rPr lang="es-ES" sz="1100">
                          <a:effectLst/>
                        </a:rPr>
                        <a:t>Fibra Cruda,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26,0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19,9</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49144895"/>
                  </a:ext>
                </a:extLst>
              </a:tr>
              <a:tr h="191119">
                <a:tc>
                  <a:txBody>
                    <a:bodyPr/>
                    <a:lstStyle/>
                    <a:p>
                      <a:pPr algn="ctr"/>
                      <a:r>
                        <a:rPr lang="es-ES" sz="1100">
                          <a:effectLst/>
                        </a:rPr>
                        <a:t>Extracto etéreo,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1,10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1,40</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28623996"/>
                  </a:ext>
                </a:extLst>
              </a:tr>
              <a:tr h="191119">
                <a:tc>
                  <a:txBody>
                    <a:bodyPr/>
                    <a:lstStyle/>
                    <a:p>
                      <a:pPr algn="ctr"/>
                      <a:r>
                        <a:rPr lang="es-ES" sz="1100">
                          <a:effectLst/>
                        </a:rPr>
                        <a:t>Cenizas,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3,40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9,90</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32113991"/>
                  </a:ext>
                </a:extLst>
              </a:tr>
              <a:tr h="191119">
                <a:tc>
                  <a:txBody>
                    <a:bodyPr/>
                    <a:lstStyle/>
                    <a:p>
                      <a:pPr algn="ctr"/>
                      <a:r>
                        <a:rPr lang="es-ES" sz="1100">
                          <a:effectLst/>
                        </a:rPr>
                        <a:t>Ext. No Nitrógeno.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56,5</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dirty="0">
                          <a:effectLst/>
                        </a:rPr>
                        <a:t>46,0</a:t>
                      </a:r>
                      <a:endParaRPr lang="es-EC"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15998059"/>
                  </a:ext>
                </a:extLst>
              </a:tr>
              <a:tr h="382237">
                <a:tc>
                  <a:txBody>
                    <a:bodyPr/>
                    <a:lstStyle/>
                    <a:p>
                      <a:pPr algn="ctr"/>
                      <a:r>
                        <a:rPr lang="es-ES" sz="1100">
                          <a:effectLst/>
                        </a:rPr>
                        <a:t>Energía bruta, Kcal/kg.Ms</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4.310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4.460</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11513926"/>
                  </a:ext>
                </a:extLst>
              </a:tr>
              <a:tr h="191119">
                <a:tc>
                  <a:txBody>
                    <a:bodyPr/>
                    <a:lstStyle/>
                    <a:p>
                      <a:pPr algn="ctr"/>
                      <a:r>
                        <a:rPr lang="es-ES" sz="1100">
                          <a:effectLst/>
                        </a:rPr>
                        <a:t>Pred. Celular,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32,7</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34,1</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48082371"/>
                  </a:ext>
                </a:extLst>
              </a:tr>
              <a:tr h="191119">
                <a:tc>
                  <a:txBody>
                    <a:bodyPr/>
                    <a:lstStyle/>
                    <a:p>
                      <a:pPr algn="ctr"/>
                      <a:r>
                        <a:rPr lang="es-ES" sz="1100">
                          <a:effectLst/>
                        </a:rPr>
                        <a:t>Fibra detergente ácido,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27,1</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28,3</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44328226"/>
                  </a:ext>
                </a:extLst>
              </a:tr>
              <a:tr h="191119">
                <a:tc>
                  <a:txBody>
                    <a:bodyPr/>
                    <a:lstStyle/>
                    <a:p>
                      <a:pPr algn="ctr"/>
                      <a:r>
                        <a:rPr lang="es-ES" sz="1100">
                          <a:effectLst/>
                        </a:rPr>
                        <a:t>Hemicelulosa,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5,6</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dirty="0">
                          <a:effectLst/>
                        </a:rPr>
                        <a:t>5,8</a:t>
                      </a:r>
                      <a:endParaRPr lang="es-EC"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92906046"/>
                  </a:ext>
                </a:extLst>
              </a:tr>
              <a:tr h="191119">
                <a:tc>
                  <a:txBody>
                    <a:bodyPr/>
                    <a:lstStyle/>
                    <a:p>
                      <a:pPr algn="ctr"/>
                      <a:r>
                        <a:rPr lang="es-ES" sz="1100">
                          <a:effectLst/>
                        </a:rPr>
                        <a:t>Celulosa,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20,0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13,4</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98380071"/>
                  </a:ext>
                </a:extLst>
              </a:tr>
              <a:tr h="191119">
                <a:tc>
                  <a:txBody>
                    <a:bodyPr/>
                    <a:lstStyle/>
                    <a:p>
                      <a:pPr algn="ctr"/>
                      <a:r>
                        <a:rPr lang="es-ES" sz="1100">
                          <a:effectLst/>
                        </a:rPr>
                        <a:t>Fósforo,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0,02</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0,05</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99890559"/>
                  </a:ext>
                </a:extLst>
              </a:tr>
              <a:tr h="191119">
                <a:tc>
                  <a:txBody>
                    <a:bodyPr/>
                    <a:lstStyle/>
                    <a:p>
                      <a:pPr algn="ctr"/>
                      <a:r>
                        <a:rPr lang="es-ES" sz="1100">
                          <a:effectLst/>
                        </a:rPr>
                        <a:t>Calcio,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0,17</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1,27</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61626279"/>
                  </a:ext>
                </a:extLst>
              </a:tr>
              <a:tr h="191119">
                <a:tc>
                  <a:txBody>
                    <a:bodyPr/>
                    <a:lstStyle/>
                    <a:p>
                      <a:pPr algn="ctr"/>
                      <a:r>
                        <a:rPr lang="es-ES" sz="1100">
                          <a:effectLst/>
                        </a:rPr>
                        <a:t>Magnesio,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1,2</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4,8</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67145938"/>
                  </a:ext>
                </a:extLst>
              </a:tr>
              <a:tr h="191119">
                <a:tc>
                  <a:txBody>
                    <a:bodyPr/>
                    <a:lstStyle/>
                    <a:p>
                      <a:pPr algn="ctr"/>
                      <a:r>
                        <a:rPr lang="es-ES" sz="1100">
                          <a:effectLst/>
                        </a:rPr>
                        <a:t>Sodio,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0,05</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0,18</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38352983"/>
                  </a:ext>
                </a:extLst>
              </a:tr>
              <a:tr h="191119">
                <a:tc>
                  <a:txBody>
                    <a:bodyPr/>
                    <a:lstStyle/>
                    <a:p>
                      <a:pPr algn="ctr"/>
                      <a:r>
                        <a:rPr lang="es-ES" sz="1100">
                          <a:effectLst/>
                        </a:rPr>
                        <a:t>Potasio, %</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1,15</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2,02</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60925678"/>
                  </a:ext>
                </a:extLst>
              </a:tr>
              <a:tr h="191119">
                <a:tc>
                  <a:txBody>
                    <a:bodyPr/>
                    <a:lstStyle/>
                    <a:p>
                      <a:pPr algn="ctr"/>
                      <a:r>
                        <a:rPr lang="es-ES" sz="1100">
                          <a:effectLst/>
                        </a:rPr>
                        <a:t>Cobre, p.p.m.</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30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45</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41023328"/>
                  </a:ext>
                </a:extLst>
              </a:tr>
              <a:tr h="191119">
                <a:tc>
                  <a:txBody>
                    <a:bodyPr/>
                    <a:lstStyle/>
                    <a:p>
                      <a:pPr algn="ctr"/>
                      <a:r>
                        <a:rPr lang="es-ES" sz="1100">
                          <a:effectLst/>
                        </a:rPr>
                        <a:t>Hierro, p.p.m.</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150</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600</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07183916"/>
                  </a:ext>
                </a:extLst>
              </a:tr>
              <a:tr h="573356">
                <a:tc>
                  <a:txBody>
                    <a:bodyPr/>
                    <a:lstStyle/>
                    <a:p>
                      <a:pPr algn="ctr"/>
                      <a:r>
                        <a:rPr lang="es-ES" sz="1100">
                          <a:effectLst/>
                        </a:rPr>
                        <a:t>Cobalto, p.p.m.</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No detectable</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50</a:t>
                      </a:r>
                      <a:endParaRPr lang="es-EC"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93019985"/>
                  </a:ext>
                </a:extLst>
              </a:tr>
              <a:tr h="191119">
                <a:tc>
                  <a:txBody>
                    <a:bodyPr/>
                    <a:lstStyle/>
                    <a:p>
                      <a:pPr algn="ctr"/>
                      <a:r>
                        <a:rPr lang="es-ES" sz="1100">
                          <a:effectLst/>
                        </a:rPr>
                        <a:t>Manganeso, p.p.m.</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a:effectLst/>
                        </a:rPr>
                        <a:t>45</a:t>
                      </a:r>
                      <a:endParaRPr lang="es-EC"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r>
                        <a:rPr lang="es-ES" sz="1100" dirty="0">
                          <a:effectLst/>
                        </a:rPr>
                        <a:t>200</a:t>
                      </a:r>
                      <a:endParaRPr lang="es-EC" sz="1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50624178"/>
                  </a:ext>
                </a:extLst>
              </a:tr>
            </a:tbl>
          </a:graphicData>
        </a:graphic>
      </p:graphicFrame>
      <p:sp>
        <p:nvSpPr>
          <p:cNvPr id="12" name="Text Box 30"/>
          <p:cNvSpPr txBox="1">
            <a:spLocks noChangeArrowheads="1"/>
          </p:cNvSpPr>
          <p:nvPr/>
        </p:nvSpPr>
        <p:spPr bwMode="auto">
          <a:xfrm>
            <a:off x="255421" y="17937"/>
            <a:ext cx="3926614" cy="461665"/>
          </a:xfrm>
          <a:prstGeom prst="rect">
            <a:avLst/>
          </a:prstGeom>
          <a:noFill/>
          <a:ln w="9525">
            <a:noFill/>
            <a:miter lim="800000"/>
            <a:headEnd/>
            <a:tailEnd/>
          </a:ln>
          <a:effectLst/>
        </p:spPr>
        <p:txBody>
          <a:bodyPr wrap="square">
            <a:spAutoFit/>
          </a:bodyPr>
          <a:lstStyle/>
          <a:p>
            <a:r>
              <a:rPr lang="es-ES" sz="2400" b="1" dirty="0">
                <a:solidFill>
                  <a:schemeClr val="bg1"/>
                </a:solidFill>
                <a:latin typeface="Century Gothic" panose="020B0502020202020204" pitchFamily="34" charset="0"/>
              </a:rPr>
              <a:t>REVISIÓN DE LITERATURA </a:t>
            </a:r>
          </a:p>
        </p:txBody>
      </p:sp>
      <p:sp>
        <p:nvSpPr>
          <p:cNvPr id="13" name="8 CuadroTexto"/>
          <p:cNvSpPr txBox="1"/>
          <p:nvPr/>
        </p:nvSpPr>
        <p:spPr>
          <a:xfrm>
            <a:off x="684144" y="795470"/>
            <a:ext cx="6528620" cy="400110"/>
          </a:xfrm>
          <a:prstGeom prst="rect">
            <a:avLst/>
          </a:prstGeom>
          <a:noFill/>
        </p:spPr>
        <p:txBody>
          <a:bodyPr wrap="square" rtlCol="0">
            <a:spAutoFit/>
          </a:bodyPr>
          <a:lstStyle/>
          <a:p>
            <a:pPr algn="just"/>
            <a:r>
              <a:rPr lang="es-MX" sz="2000" b="1" dirty="0" smtClean="0">
                <a:solidFill>
                  <a:srgbClr val="0000FF"/>
                </a:solidFill>
                <a:latin typeface="Century Gothic" panose="020B0502020202020204" pitchFamily="34" charset="0"/>
              </a:rPr>
              <a:t>COMPOSICIÓN NUTRICIONAL DEL ALGARROBO</a:t>
            </a:r>
            <a:endParaRPr lang="es-ES" sz="2000" b="1" dirty="0">
              <a:solidFill>
                <a:srgbClr val="0000FF"/>
              </a:solidFill>
              <a:latin typeface="Century Gothic" panose="020B0502020202020204" pitchFamily="34" charset="0"/>
            </a:endParaRPr>
          </a:p>
        </p:txBody>
      </p:sp>
      <p:sp>
        <p:nvSpPr>
          <p:cNvPr id="2" name="Rectángulo 1"/>
          <p:cNvSpPr/>
          <p:nvPr/>
        </p:nvSpPr>
        <p:spPr>
          <a:xfrm>
            <a:off x="5316070" y="1509011"/>
            <a:ext cx="6096000" cy="4188775"/>
          </a:xfrm>
          <a:prstGeom prst="rect">
            <a:avLst/>
          </a:prstGeom>
        </p:spPr>
        <p:txBody>
          <a:bodyPr>
            <a:spAutoFit/>
          </a:bodyPr>
          <a:lstStyle/>
          <a:p>
            <a:pPr algn="just">
              <a:lnSpc>
                <a:spcPct val="150000"/>
              </a:lnSpc>
            </a:pPr>
            <a:r>
              <a:rPr lang="es-ES" sz="2000" dirty="0" smtClean="0">
                <a:latin typeface="Century Gothic" panose="020B0502020202020204" pitchFamily="34" charset="0"/>
                <a:ea typeface="Times New Roman" panose="02020603050405020304" pitchFamily="18" charset="0"/>
              </a:rPr>
              <a:t>Según </a:t>
            </a:r>
            <a:r>
              <a:rPr lang="es-ES" sz="2000" dirty="0" err="1" smtClean="0">
                <a:latin typeface="Century Gothic" panose="020B0502020202020204" pitchFamily="34" charset="0"/>
                <a:ea typeface="Times New Roman" panose="02020603050405020304" pitchFamily="18" charset="0"/>
              </a:rPr>
              <a:t>Diaz</a:t>
            </a:r>
            <a:r>
              <a:rPr lang="es-ES" sz="2000" dirty="0" smtClean="0">
                <a:latin typeface="Century Gothic" panose="020B0502020202020204" pitchFamily="34" charset="0"/>
                <a:ea typeface="Times New Roman" panose="02020603050405020304" pitchFamily="18" charset="0"/>
              </a:rPr>
              <a:t> </a:t>
            </a:r>
            <a:r>
              <a:rPr lang="es-ES" sz="2000" i="1" dirty="0" smtClean="0">
                <a:latin typeface="Century Gothic" panose="020B0502020202020204" pitchFamily="34" charset="0"/>
                <a:ea typeface="Times New Roman" panose="02020603050405020304" pitchFamily="18" charset="0"/>
              </a:rPr>
              <a:t>et al</a:t>
            </a:r>
            <a:r>
              <a:rPr lang="es-ES" sz="2000" dirty="0" smtClean="0">
                <a:latin typeface="Century Gothic" panose="020B0502020202020204" pitchFamily="34" charset="0"/>
                <a:ea typeface="Times New Roman" panose="02020603050405020304" pitchFamily="18" charset="0"/>
              </a:rPr>
              <a:t>. (2013) en un estudio nutricional realizado con </a:t>
            </a:r>
            <a:r>
              <a:rPr lang="es-ES" sz="2000" i="1" dirty="0" err="1" smtClean="0">
                <a:latin typeface="Century Gothic" panose="020B0502020202020204" pitchFamily="34" charset="0"/>
                <a:ea typeface="Times New Roman" panose="02020603050405020304" pitchFamily="18" charset="0"/>
              </a:rPr>
              <a:t>Prosopis</a:t>
            </a:r>
            <a:r>
              <a:rPr lang="es-ES" sz="2000" i="1" dirty="0" smtClean="0">
                <a:latin typeface="Century Gothic" panose="020B0502020202020204" pitchFamily="34" charset="0"/>
                <a:ea typeface="Times New Roman" panose="02020603050405020304" pitchFamily="18" charset="0"/>
              </a:rPr>
              <a:t> </a:t>
            </a:r>
            <a:r>
              <a:rPr lang="es-ES" sz="2000" i="1" dirty="0" err="1" smtClean="0">
                <a:latin typeface="Century Gothic" panose="020B0502020202020204" pitchFamily="34" charset="0"/>
                <a:ea typeface="Times New Roman" panose="02020603050405020304" pitchFamily="18" charset="0"/>
              </a:rPr>
              <a:t>chilensis</a:t>
            </a:r>
            <a:r>
              <a:rPr lang="es-ES" sz="2000" dirty="0" smtClean="0">
                <a:latin typeface="Century Gothic" panose="020B0502020202020204" pitchFamily="34" charset="0"/>
                <a:ea typeface="Times New Roman" panose="02020603050405020304" pitchFamily="18" charset="0"/>
              </a:rPr>
              <a:t>, las vainas del algarrobo son excepcionalmente ricas en azúcares y otros nutrientes comparados con otras variedades de </a:t>
            </a:r>
            <a:r>
              <a:rPr lang="es-ES" sz="2000" dirty="0" err="1" smtClean="0">
                <a:latin typeface="Century Gothic" panose="020B0502020202020204" pitchFamily="34" charset="0"/>
                <a:ea typeface="Times New Roman" panose="02020603050405020304" pitchFamily="18" charset="0"/>
              </a:rPr>
              <a:t>Prosopis</a:t>
            </a:r>
            <a:r>
              <a:rPr lang="es-ES" sz="2000" dirty="0" smtClean="0">
                <a:latin typeface="Century Gothic" panose="020B0502020202020204" pitchFamily="34" charset="0"/>
                <a:ea typeface="Times New Roman" panose="02020603050405020304" pitchFamily="18" charset="0"/>
              </a:rPr>
              <a:t> en el mundo, lo que las convierten en un recurso idóneo para lograr una transformación agroindustrial orientada a la elaboración de alimentos derivados</a:t>
            </a:r>
            <a:endParaRPr lang="es-EC" sz="2000" dirty="0">
              <a:latin typeface="Century Gothic" panose="020B0502020202020204" pitchFamily="34" charset="0"/>
            </a:endParaRPr>
          </a:p>
        </p:txBody>
      </p:sp>
    </p:spTree>
    <p:extLst>
      <p:ext uri="{BB962C8B-B14F-4D97-AF65-F5344CB8AC3E}">
        <p14:creationId xmlns:p14="http://schemas.microsoft.com/office/powerpoint/2010/main" val="508214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0"/>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0" y="6360459"/>
            <a:ext cx="12192000" cy="497541"/>
          </a:xfrm>
          <a:prstGeom prst="rect">
            <a:avLst/>
          </a:prstGeom>
          <a:gradFill flip="none" rotWithShape="1">
            <a:gsLst>
              <a:gs pos="67000">
                <a:srgbClr val="ABC698">
                  <a:alpha val="11000"/>
                  <a:lumMod val="77000"/>
                  <a:lumOff val="23000"/>
                </a:srgbClr>
              </a:gs>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rot="10800000">
            <a:off x="-15766" y="6360459"/>
            <a:ext cx="12192000" cy="497541"/>
          </a:xfrm>
          <a:prstGeom prst="rect">
            <a:avLst/>
          </a:prstGeom>
          <a:gradFill flip="none" rotWithShape="1">
            <a:gsLst>
              <a:gs pos="0">
                <a:schemeClr val="accent6">
                  <a:lumMod val="40000"/>
                  <a:lumOff val="60000"/>
                  <a:shade val="30000"/>
                  <a:satMod val="115000"/>
                </a:schemeClr>
              </a:gs>
              <a:gs pos="22000">
                <a:schemeClr val="accent6">
                  <a:shade val="67500"/>
                  <a:satMod val="115000"/>
                  <a:alpha val="71000"/>
                  <a:lumMod val="88000"/>
                  <a:lumOff val="12000"/>
                </a:schemeClr>
              </a:gs>
              <a:gs pos="100000">
                <a:schemeClr val="accent6">
                  <a:lumMod val="40000"/>
                  <a:lumOff val="60000"/>
                  <a:shade val="100000"/>
                  <a:satMod val="115000"/>
                </a:schemeClr>
              </a:gs>
            </a:gsLst>
            <a:lin ang="1080000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Conector recto 9"/>
          <p:cNvCxnSpPr/>
          <p:nvPr/>
        </p:nvCxnSpPr>
        <p:spPr>
          <a:xfrm>
            <a:off x="0" y="6336928"/>
            <a:ext cx="83640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0" y="6277893"/>
            <a:ext cx="8364070"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31" y="5862475"/>
            <a:ext cx="3216958" cy="830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9837" y="580106"/>
            <a:ext cx="3836307" cy="461665"/>
          </a:xfrm>
          <a:prstGeom prst="rect">
            <a:avLst/>
          </a:prstGeom>
        </p:spPr>
        <p:txBody>
          <a:bodyPr wrap="none">
            <a:spAutoFit/>
          </a:bodyPr>
          <a:lstStyle/>
          <a:p>
            <a:r>
              <a:rPr lang="es-EC" sz="2400" b="1" dirty="0" smtClean="0">
                <a:solidFill>
                  <a:srgbClr val="0070C0"/>
                </a:solidFill>
                <a:latin typeface="Century Gothic" panose="020B0502020202020204" pitchFamily="34" charset="0"/>
              </a:rPr>
              <a:t>MATERIALES Y MÉTODOS</a:t>
            </a:r>
            <a:r>
              <a:rPr lang="es-ES" sz="2400" b="1" dirty="0" smtClean="0">
                <a:solidFill>
                  <a:srgbClr val="0070C0"/>
                </a:solidFill>
                <a:latin typeface="Century Gothic" panose="020B0502020202020204" pitchFamily="34" charset="0"/>
              </a:rPr>
              <a:t> </a:t>
            </a:r>
            <a:endParaRPr lang="es-ES" sz="2400" b="1" dirty="0">
              <a:solidFill>
                <a:srgbClr val="0070C0"/>
              </a:solidFill>
              <a:latin typeface="Century Gothic" panose="020B0502020202020204" pitchFamily="34" charset="0"/>
            </a:endParaRPr>
          </a:p>
        </p:txBody>
      </p:sp>
      <p:pic>
        <p:nvPicPr>
          <p:cNvPr id="12" name="Imagen 11">
            <a:extLst>
              <a:ext uri="{FF2B5EF4-FFF2-40B4-BE49-F238E27FC236}">
                <a16:creationId xmlns="" xmlns:a16="http://schemas.microsoft.com/office/drawing/2014/main" id="{2CFC19BD-D75A-438C-B1A3-676296ACE462}"/>
              </a:ext>
            </a:extLst>
          </p:cNvPr>
          <p:cNvPicPr/>
          <p:nvPr/>
        </p:nvPicPr>
        <p:blipFill rotWithShape="1">
          <a:blip r:embed="rId3">
            <a:extLst>
              <a:ext uri="{28A0092B-C50C-407E-A947-70E740481C1C}">
                <a14:useLocalDpi xmlns:a14="http://schemas.microsoft.com/office/drawing/2010/main" val="0"/>
              </a:ext>
            </a:extLst>
          </a:blip>
          <a:srcRect l="4058" t="4373" r="5688" b="4082"/>
          <a:stretch/>
        </p:blipFill>
        <p:spPr>
          <a:xfrm>
            <a:off x="6738425" y="1317812"/>
            <a:ext cx="5204866" cy="4195559"/>
          </a:xfrm>
          <a:prstGeom prst="rect">
            <a:avLst/>
          </a:prstGeom>
        </p:spPr>
      </p:pic>
      <p:sp>
        <p:nvSpPr>
          <p:cNvPr id="3" name="Rectángulo 2"/>
          <p:cNvSpPr/>
          <p:nvPr/>
        </p:nvSpPr>
        <p:spPr>
          <a:xfrm>
            <a:off x="172041" y="1512827"/>
            <a:ext cx="6566384" cy="2400657"/>
          </a:xfrm>
          <a:prstGeom prst="rect">
            <a:avLst/>
          </a:prstGeom>
        </p:spPr>
        <p:txBody>
          <a:bodyPr wrap="square">
            <a:spAutoFit/>
          </a:bodyPr>
          <a:lstStyle/>
          <a:p>
            <a:pPr algn="just">
              <a:lnSpc>
                <a:spcPct val="150000"/>
              </a:lnSpc>
            </a:pPr>
            <a:r>
              <a:rPr lang="es-MX" sz="2000" dirty="0" smtClean="0">
                <a:latin typeface="Century Gothic" panose="020B0502020202020204" pitchFamily="34" charset="0"/>
                <a:cs typeface="Arial" panose="020B0604020202020204" pitchFamily="34" charset="0"/>
              </a:rPr>
              <a:t>El presente estudio se desarrolló en el Campus Politécnico de la Escuela Superior Politécnica Agropecuaria de Manabí MFL, ubicado en el sitio El Limón, en la parroquia Calceta, del Cantón Bolívar, de la Provincia de Manabí.</a:t>
            </a:r>
            <a:endParaRPr lang="es-EC" sz="2000" b="1" dirty="0">
              <a:solidFill>
                <a:srgbClr val="0000FF"/>
              </a:solidFill>
              <a:latin typeface="Century Gothic" panose="020B0502020202020204" pitchFamily="34" charset="0"/>
            </a:endParaRPr>
          </a:p>
        </p:txBody>
      </p:sp>
      <p:sp>
        <p:nvSpPr>
          <p:cNvPr id="4" name="Rectángulo 3"/>
          <p:cNvSpPr/>
          <p:nvPr/>
        </p:nvSpPr>
        <p:spPr>
          <a:xfrm>
            <a:off x="172041" y="4323385"/>
            <a:ext cx="6897804" cy="2400657"/>
          </a:xfrm>
          <a:prstGeom prst="rect">
            <a:avLst/>
          </a:prstGeom>
        </p:spPr>
        <p:txBody>
          <a:bodyPr wrap="square">
            <a:spAutoFit/>
          </a:bodyPr>
          <a:lstStyle/>
          <a:p>
            <a:pPr algn="just">
              <a:lnSpc>
                <a:spcPct val="150000"/>
              </a:lnSpc>
            </a:pPr>
            <a:r>
              <a:rPr lang="es-MX" sz="2000" b="1" dirty="0" smtClean="0">
                <a:latin typeface="Century Gothic" panose="020B0502020202020204" pitchFamily="34" charset="0"/>
                <a:cs typeface="Arial" panose="020B0604020202020204" pitchFamily="34" charset="0"/>
              </a:rPr>
              <a:t>Temperatura media anual:   </a:t>
            </a:r>
            <a:r>
              <a:rPr lang="es-MX" sz="2000" dirty="0" smtClean="0">
                <a:latin typeface="Century Gothic" panose="020B0502020202020204" pitchFamily="34" charset="0"/>
                <a:cs typeface="Arial" panose="020B0604020202020204" pitchFamily="34" charset="0"/>
              </a:rPr>
              <a:t>25 </a:t>
            </a:r>
            <a:r>
              <a:rPr lang="es-MX" sz="2000" dirty="0" err="1" smtClean="0">
                <a:latin typeface="Century Gothic" panose="020B0502020202020204" pitchFamily="34" charset="0"/>
                <a:cs typeface="Arial" panose="020B0604020202020204" pitchFamily="34" charset="0"/>
              </a:rPr>
              <a:t>ºC</a:t>
            </a:r>
            <a:r>
              <a:rPr lang="es-MX" sz="2000" dirty="0" smtClean="0">
                <a:latin typeface="Century Gothic" panose="020B0502020202020204" pitchFamily="34" charset="0"/>
                <a:cs typeface="Arial" panose="020B0604020202020204" pitchFamily="34" charset="0"/>
              </a:rPr>
              <a:t> </a:t>
            </a:r>
          </a:p>
          <a:p>
            <a:pPr algn="just">
              <a:lnSpc>
                <a:spcPct val="150000"/>
              </a:lnSpc>
            </a:pPr>
            <a:r>
              <a:rPr lang="es-MX" sz="2000" b="1" dirty="0" smtClean="0">
                <a:latin typeface="Century Gothic" panose="020B0502020202020204" pitchFamily="34" charset="0"/>
                <a:cs typeface="Arial" panose="020B0604020202020204" pitchFamily="34" charset="0"/>
              </a:rPr>
              <a:t>Precipitación media anual:  </a:t>
            </a:r>
            <a:r>
              <a:rPr lang="es-MX" sz="2000" dirty="0" smtClean="0">
                <a:latin typeface="Century Gothic" panose="020B0502020202020204" pitchFamily="34" charset="0"/>
                <a:cs typeface="Arial" panose="020B0604020202020204" pitchFamily="34" charset="0"/>
              </a:rPr>
              <a:t>757,9 mm/año </a:t>
            </a:r>
          </a:p>
          <a:p>
            <a:pPr algn="just">
              <a:lnSpc>
                <a:spcPct val="150000"/>
              </a:lnSpc>
            </a:pPr>
            <a:r>
              <a:rPr lang="es-MX" sz="2000" b="1" dirty="0" smtClean="0">
                <a:latin typeface="Century Gothic" panose="020B0502020202020204" pitchFamily="34" charset="0"/>
                <a:cs typeface="Arial" panose="020B0604020202020204" pitchFamily="34" charset="0"/>
              </a:rPr>
              <a:t>Humedad relativa:                 </a:t>
            </a:r>
            <a:r>
              <a:rPr lang="es-MX" sz="2000" dirty="0" smtClean="0">
                <a:latin typeface="Century Gothic" panose="020B0502020202020204" pitchFamily="34" charset="0"/>
                <a:cs typeface="Arial" panose="020B0604020202020204" pitchFamily="34" charset="0"/>
              </a:rPr>
              <a:t>81 % </a:t>
            </a:r>
          </a:p>
          <a:p>
            <a:pPr algn="just">
              <a:lnSpc>
                <a:spcPct val="150000"/>
              </a:lnSpc>
            </a:pPr>
            <a:r>
              <a:rPr lang="es-MX" sz="2000" b="1" dirty="0" smtClean="0">
                <a:latin typeface="Century Gothic" panose="020B0502020202020204" pitchFamily="34" charset="0"/>
                <a:cs typeface="Arial" panose="020B0604020202020204" pitchFamily="34" charset="0"/>
              </a:rPr>
              <a:t>Piso altitudinal: </a:t>
            </a:r>
            <a:r>
              <a:rPr lang="es-MX" sz="2000" dirty="0" smtClean="0">
                <a:latin typeface="Century Gothic" panose="020B0502020202020204" pitchFamily="34" charset="0"/>
                <a:cs typeface="Arial" panose="020B0604020202020204" pitchFamily="34" charset="0"/>
              </a:rPr>
              <a:t>15 msnm (</a:t>
            </a:r>
            <a:r>
              <a:rPr lang="es-MX" sz="2000" dirty="0" err="1" smtClean="0">
                <a:latin typeface="Century Gothic" panose="020B0502020202020204" pitchFamily="34" charset="0"/>
                <a:cs typeface="Arial" panose="020B0604020202020204" pitchFamily="34" charset="0"/>
              </a:rPr>
              <a:t>Barberán</a:t>
            </a:r>
            <a:r>
              <a:rPr lang="es-MX" sz="2000" dirty="0" smtClean="0">
                <a:latin typeface="Century Gothic" panose="020B0502020202020204" pitchFamily="34" charset="0"/>
                <a:cs typeface="Arial" panose="020B0604020202020204" pitchFamily="34" charset="0"/>
              </a:rPr>
              <a:t> y Zambrano, 2012)</a:t>
            </a:r>
          </a:p>
          <a:p>
            <a:pPr algn="just">
              <a:lnSpc>
                <a:spcPct val="150000"/>
              </a:lnSpc>
            </a:pPr>
            <a:endParaRPr lang="es-MX" sz="2000" dirty="0">
              <a:latin typeface="Century Gothic" panose="020B0502020202020204" pitchFamily="34" charset="0"/>
              <a:cs typeface="Arial" panose="020B0604020202020204" pitchFamily="34" charset="0"/>
            </a:endParaRPr>
          </a:p>
        </p:txBody>
      </p:sp>
      <p:sp>
        <p:nvSpPr>
          <p:cNvPr id="5" name="Rectángulo 4"/>
          <p:cNvSpPr/>
          <p:nvPr/>
        </p:nvSpPr>
        <p:spPr>
          <a:xfrm>
            <a:off x="172041" y="3950090"/>
            <a:ext cx="2953053" cy="369332"/>
          </a:xfrm>
          <a:prstGeom prst="rect">
            <a:avLst/>
          </a:prstGeom>
        </p:spPr>
        <p:txBody>
          <a:bodyPr wrap="none">
            <a:spAutoFit/>
          </a:bodyPr>
          <a:lstStyle/>
          <a:p>
            <a:pPr algn="just"/>
            <a:r>
              <a:rPr lang="es-ES" b="1" dirty="0" smtClean="0">
                <a:solidFill>
                  <a:srgbClr val="0000FF"/>
                </a:solidFill>
                <a:latin typeface="Century Gothic" panose="020B0502020202020204" pitchFamily="34" charset="0"/>
              </a:rPr>
              <a:t>UBICACIÓN ECOLÓGICA</a:t>
            </a:r>
          </a:p>
        </p:txBody>
      </p:sp>
      <p:sp>
        <p:nvSpPr>
          <p:cNvPr id="13" name="Rectángulo 12"/>
          <p:cNvSpPr/>
          <p:nvPr/>
        </p:nvSpPr>
        <p:spPr>
          <a:xfrm>
            <a:off x="172041" y="1093182"/>
            <a:ext cx="4934364" cy="454292"/>
          </a:xfrm>
          <a:prstGeom prst="rect">
            <a:avLst/>
          </a:prstGeom>
        </p:spPr>
        <p:txBody>
          <a:bodyPr wrap="none">
            <a:spAutoFit/>
          </a:bodyPr>
          <a:lstStyle/>
          <a:p>
            <a:pPr algn="just">
              <a:lnSpc>
                <a:spcPct val="150000"/>
              </a:lnSpc>
            </a:pPr>
            <a:r>
              <a:rPr lang="es-MX" b="1" dirty="0" smtClean="0">
                <a:solidFill>
                  <a:srgbClr val="0000FF"/>
                </a:solidFill>
                <a:latin typeface="Century Gothic" panose="020B0502020202020204" pitchFamily="34" charset="0"/>
              </a:rPr>
              <a:t>UBICACIÓN DEL LUGAR DE INVESTIGACIÓN</a:t>
            </a:r>
          </a:p>
        </p:txBody>
      </p:sp>
    </p:spTree>
    <p:extLst>
      <p:ext uri="{BB962C8B-B14F-4D97-AF65-F5344CB8AC3E}">
        <p14:creationId xmlns:p14="http://schemas.microsoft.com/office/powerpoint/2010/main" val="375418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3538</TotalTime>
  <Words>3433</Words>
  <Application>Microsoft Office PowerPoint</Application>
  <PresentationFormat>Panorámica</PresentationFormat>
  <Paragraphs>449</Paragraphs>
  <Slides>33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1" baseType="lpstr">
      <vt:lpstr>Arial</vt:lpstr>
      <vt:lpstr>Calibri</vt:lpstr>
      <vt:lpstr>Calibri Light</vt:lpstr>
      <vt:lpstr>Century Gothic</vt:lpstr>
      <vt:lpstr>Times New Roman</vt:lpstr>
      <vt:lpstr>Wingdings</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41</cp:revision>
  <dcterms:created xsi:type="dcterms:W3CDTF">2018-05-28T00:04:38Z</dcterms:created>
  <dcterms:modified xsi:type="dcterms:W3CDTF">2018-05-30T15:38:02Z</dcterms:modified>
</cp:coreProperties>
</file>