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32"/>
  </p:notesMasterIdLst>
  <p:sldIdLst>
    <p:sldId id="256" r:id="rId2"/>
    <p:sldId id="276" r:id="rId3"/>
    <p:sldId id="277" r:id="rId4"/>
    <p:sldId id="278" r:id="rId5"/>
    <p:sldId id="279" r:id="rId6"/>
    <p:sldId id="280" r:id="rId7"/>
    <p:sldId id="305" r:id="rId8"/>
    <p:sldId id="306" r:id="rId9"/>
    <p:sldId id="307" r:id="rId10"/>
    <p:sldId id="283" r:id="rId11"/>
    <p:sldId id="288" r:id="rId12"/>
    <p:sldId id="302" r:id="rId13"/>
    <p:sldId id="299" r:id="rId14"/>
    <p:sldId id="300" r:id="rId15"/>
    <p:sldId id="294" r:id="rId16"/>
    <p:sldId id="293" r:id="rId17"/>
    <p:sldId id="310" r:id="rId18"/>
    <p:sldId id="311" r:id="rId19"/>
    <p:sldId id="295" r:id="rId20"/>
    <p:sldId id="296" r:id="rId21"/>
    <p:sldId id="308" r:id="rId22"/>
    <p:sldId id="309" r:id="rId23"/>
    <p:sldId id="291" r:id="rId24"/>
    <p:sldId id="292" r:id="rId25"/>
    <p:sldId id="284" r:id="rId26"/>
    <p:sldId id="301" r:id="rId27"/>
    <p:sldId id="312" r:id="rId28"/>
    <p:sldId id="285" r:id="rId29"/>
    <p:sldId id="313" r:id="rId30"/>
    <p:sldId id="258" r:id="rId31"/>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ncho" initials="P"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9655" autoAdjust="0"/>
  </p:normalViewPr>
  <p:slideViewPr>
    <p:cSldViewPr snapToGrid="0">
      <p:cViewPr varScale="1">
        <p:scale>
          <a:sx n="67" d="100"/>
          <a:sy n="67" d="100"/>
        </p:scale>
        <p:origin x="1500"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07B444-8902-497C-8CFD-EB8DFEDE5C3E}" type="doc">
      <dgm:prSet loTypeId="urn:microsoft.com/office/officeart/2005/8/layout/chevron1" loCatId="process" qsTypeId="urn:microsoft.com/office/officeart/2005/8/quickstyle/simple1" qsCatId="simple" csTypeId="urn:microsoft.com/office/officeart/2005/8/colors/accent0_3" csCatId="mainScheme" phldr="1"/>
      <dgm:spPr/>
      <dgm:t>
        <a:bodyPr/>
        <a:lstStyle/>
        <a:p>
          <a:endParaRPr lang="es-ES"/>
        </a:p>
      </dgm:t>
    </dgm:pt>
    <dgm:pt modelId="{979DE2CE-D546-4CEC-95F2-7CA8C16C0CEE}">
      <dgm:prSet phldrT="[Texto]"/>
      <dgm:spPr/>
      <dgm:t>
        <a:bodyPr/>
        <a:lstStyle/>
        <a:p>
          <a:r>
            <a:rPr lang="es-EC" dirty="0" smtClean="0">
              <a:latin typeface="Times New Roman" panose="02020603050405020304" pitchFamily="18" charset="0"/>
              <a:cs typeface="Times New Roman" panose="02020603050405020304" pitchFamily="18" charset="0"/>
            </a:rPr>
            <a:t>Generación de un modelo 3D </a:t>
          </a:r>
          <a:endParaRPr lang="es-EC" dirty="0">
            <a:latin typeface="Times New Roman" panose="02020603050405020304" pitchFamily="18" charset="0"/>
            <a:cs typeface="Times New Roman" panose="02020603050405020304" pitchFamily="18" charset="0"/>
          </a:endParaRPr>
        </a:p>
      </dgm:t>
    </dgm:pt>
    <dgm:pt modelId="{60809AF8-8385-467A-B165-AE5221670CED}" type="parTrans" cxnId="{7A565669-72B4-49B0-A4AC-D2F9D94D1F5B}">
      <dgm:prSet/>
      <dgm:spPr/>
      <dgm:t>
        <a:bodyPr/>
        <a:lstStyle/>
        <a:p>
          <a:endParaRPr lang="es-EC">
            <a:latin typeface="Times New Roman" panose="02020603050405020304" pitchFamily="18" charset="0"/>
            <a:cs typeface="Times New Roman" panose="02020603050405020304" pitchFamily="18" charset="0"/>
          </a:endParaRPr>
        </a:p>
      </dgm:t>
    </dgm:pt>
    <dgm:pt modelId="{E8BCE5A7-9D56-4993-84F3-F17551B30A42}" type="sibTrans" cxnId="{7A565669-72B4-49B0-A4AC-D2F9D94D1F5B}">
      <dgm:prSet/>
      <dgm:spPr/>
      <dgm:t>
        <a:bodyPr/>
        <a:lstStyle/>
        <a:p>
          <a:endParaRPr lang="es-EC">
            <a:latin typeface="Times New Roman" panose="02020603050405020304" pitchFamily="18" charset="0"/>
            <a:cs typeface="Times New Roman" panose="02020603050405020304" pitchFamily="18" charset="0"/>
          </a:endParaRPr>
        </a:p>
      </dgm:t>
    </dgm:pt>
    <dgm:pt modelId="{9F6F9C09-A0BA-4958-8F6E-C69BF6A7B972}">
      <dgm:prSet phldrT="[Texto]"/>
      <dgm:spPr/>
      <dgm:t>
        <a:bodyPr/>
        <a:lstStyle/>
        <a:p>
          <a:r>
            <a:rPr lang="es-EC" dirty="0" smtClean="0">
              <a:latin typeface="Times New Roman" panose="02020603050405020304" pitchFamily="18" charset="0"/>
              <a:cs typeface="Times New Roman" panose="02020603050405020304" pitchFamily="18" charset="0"/>
            </a:rPr>
            <a:t>Cálculo del Riesgo </a:t>
          </a:r>
          <a:endParaRPr lang="es-EC" dirty="0">
            <a:latin typeface="Times New Roman" panose="02020603050405020304" pitchFamily="18" charset="0"/>
            <a:cs typeface="Times New Roman" panose="02020603050405020304" pitchFamily="18" charset="0"/>
          </a:endParaRPr>
        </a:p>
      </dgm:t>
    </dgm:pt>
    <dgm:pt modelId="{58A13D03-D4CC-4924-AC36-24D501E160AF}" type="parTrans" cxnId="{49E5A86A-0BD6-4826-906A-BAEECF23C225}">
      <dgm:prSet/>
      <dgm:spPr/>
      <dgm:t>
        <a:bodyPr/>
        <a:lstStyle/>
        <a:p>
          <a:endParaRPr lang="es-EC">
            <a:latin typeface="Times New Roman" panose="02020603050405020304" pitchFamily="18" charset="0"/>
            <a:cs typeface="Times New Roman" panose="02020603050405020304" pitchFamily="18" charset="0"/>
          </a:endParaRPr>
        </a:p>
      </dgm:t>
    </dgm:pt>
    <dgm:pt modelId="{166BD92C-8416-427C-9D51-91E8FFAFC0B9}" type="sibTrans" cxnId="{49E5A86A-0BD6-4826-906A-BAEECF23C225}">
      <dgm:prSet/>
      <dgm:spPr/>
      <dgm:t>
        <a:bodyPr/>
        <a:lstStyle/>
        <a:p>
          <a:endParaRPr lang="es-EC">
            <a:latin typeface="Times New Roman" panose="02020603050405020304" pitchFamily="18" charset="0"/>
            <a:cs typeface="Times New Roman" panose="02020603050405020304" pitchFamily="18" charset="0"/>
          </a:endParaRPr>
        </a:p>
      </dgm:t>
    </dgm:pt>
    <dgm:pt modelId="{8EFE84B5-1870-43B1-A71E-6714E58F32E4}">
      <dgm:prSet phldrT="[Texto]"/>
      <dgm:spPr/>
      <dgm:t>
        <a:bodyPr/>
        <a:lstStyle/>
        <a:p>
          <a:r>
            <a:rPr lang="es-EC" dirty="0" smtClean="0">
              <a:latin typeface="Times New Roman" panose="02020603050405020304" pitchFamily="18" charset="0"/>
              <a:cs typeface="Times New Roman" panose="02020603050405020304" pitchFamily="18" charset="0"/>
            </a:rPr>
            <a:t>Integración del Riesgo Sísmico Al Ordenamiento Territorial</a:t>
          </a:r>
          <a:endParaRPr lang="es-EC" dirty="0">
            <a:latin typeface="Times New Roman" panose="02020603050405020304" pitchFamily="18" charset="0"/>
            <a:cs typeface="Times New Roman" panose="02020603050405020304" pitchFamily="18" charset="0"/>
          </a:endParaRPr>
        </a:p>
      </dgm:t>
    </dgm:pt>
    <dgm:pt modelId="{5D7A7A16-7E09-43E9-9343-EC15B45F4B49}" type="parTrans" cxnId="{261AF372-A200-41EB-8361-3AD7C6D6A250}">
      <dgm:prSet/>
      <dgm:spPr/>
      <dgm:t>
        <a:bodyPr/>
        <a:lstStyle/>
        <a:p>
          <a:endParaRPr lang="es-EC">
            <a:latin typeface="Times New Roman" panose="02020603050405020304" pitchFamily="18" charset="0"/>
            <a:cs typeface="Times New Roman" panose="02020603050405020304" pitchFamily="18" charset="0"/>
          </a:endParaRPr>
        </a:p>
      </dgm:t>
    </dgm:pt>
    <dgm:pt modelId="{5D934ED1-204B-402F-A78E-5811AE60A8A2}" type="sibTrans" cxnId="{261AF372-A200-41EB-8361-3AD7C6D6A250}">
      <dgm:prSet/>
      <dgm:spPr/>
      <dgm:t>
        <a:bodyPr/>
        <a:lstStyle/>
        <a:p>
          <a:endParaRPr lang="es-EC">
            <a:latin typeface="Times New Roman" panose="02020603050405020304" pitchFamily="18" charset="0"/>
            <a:cs typeface="Times New Roman" panose="02020603050405020304" pitchFamily="18" charset="0"/>
          </a:endParaRPr>
        </a:p>
      </dgm:t>
    </dgm:pt>
    <dgm:pt modelId="{D3E9098B-C5C3-44EE-AF7F-A09D81BE7FED}" type="pres">
      <dgm:prSet presAssocID="{4B07B444-8902-497C-8CFD-EB8DFEDE5C3E}" presName="Name0" presStyleCnt="0">
        <dgm:presLayoutVars>
          <dgm:dir/>
          <dgm:animLvl val="lvl"/>
          <dgm:resizeHandles val="exact"/>
        </dgm:presLayoutVars>
      </dgm:prSet>
      <dgm:spPr/>
      <dgm:t>
        <a:bodyPr/>
        <a:lstStyle/>
        <a:p>
          <a:endParaRPr lang="es-EC"/>
        </a:p>
      </dgm:t>
    </dgm:pt>
    <dgm:pt modelId="{B1BEAB4F-6C49-464E-9480-05582DCA4BE4}" type="pres">
      <dgm:prSet presAssocID="{979DE2CE-D546-4CEC-95F2-7CA8C16C0CEE}" presName="parTxOnly" presStyleLbl="node1" presStyleIdx="0" presStyleCnt="3">
        <dgm:presLayoutVars>
          <dgm:chMax val="0"/>
          <dgm:chPref val="0"/>
          <dgm:bulletEnabled val="1"/>
        </dgm:presLayoutVars>
      </dgm:prSet>
      <dgm:spPr/>
      <dgm:t>
        <a:bodyPr/>
        <a:lstStyle/>
        <a:p>
          <a:endParaRPr lang="es-EC"/>
        </a:p>
      </dgm:t>
    </dgm:pt>
    <dgm:pt modelId="{8CE52188-ECDF-4DEE-B57B-C944B6413951}" type="pres">
      <dgm:prSet presAssocID="{E8BCE5A7-9D56-4993-84F3-F17551B30A42}" presName="parTxOnlySpace" presStyleCnt="0"/>
      <dgm:spPr/>
    </dgm:pt>
    <dgm:pt modelId="{A0DA5799-382D-446D-A7A3-CBCEC98D66EE}" type="pres">
      <dgm:prSet presAssocID="{9F6F9C09-A0BA-4958-8F6E-C69BF6A7B972}" presName="parTxOnly" presStyleLbl="node1" presStyleIdx="1" presStyleCnt="3">
        <dgm:presLayoutVars>
          <dgm:chMax val="0"/>
          <dgm:chPref val="0"/>
          <dgm:bulletEnabled val="1"/>
        </dgm:presLayoutVars>
      </dgm:prSet>
      <dgm:spPr/>
      <dgm:t>
        <a:bodyPr/>
        <a:lstStyle/>
        <a:p>
          <a:endParaRPr lang="es-EC"/>
        </a:p>
      </dgm:t>
    </dgm:pt>
    <dgm:pt modelId="{00B1A354-3AA9-4949-B383-694EA14905E6}" type="pres">
      <dgm:prSet presAssocID="{166BD92C-8416-427C-9D51-91E8FFAFC0B9}" presName="parTxOnlySpace" presStyleCnt="0"/>
      <dgm:spPr/>
    </dgm:pt>
    <dgm:pt modelId="{CEC913BC-428F-401C-A277-A1BD073380AD}" type="pres">
      <dgm:prSet presAssocID="{8EFE84B5-1870-43B1-A71E-6714E58F32E4}" presName="parTxOnly" presStyleLbl="node1" presStyleIdx="2" presStyleCnt="3">
        <dgm:presLayoutVars>
          <dgm:chMax val="0"/>
          <dgm:chPref val="0"/>
          <dgm:bulletEnabled val="1"/>
        </dgm:presLayoutVars>
      </dgm:prSet>
      <dgm:spPr/>
      <dgm:t>
        <a:bodyPr/>
        <a:lstStyle/>
        <a:p>
          <a:endParaRPr lang="es-EC"/>
        </a:p>
      </dgm:t>
    </dgm:pt>
  </dgm:ptLst>
  <dgm:cxnLst>
    <dgm:cxn modelId="{7A565669-72B4-49B0-A4AC-D2F9D94D1F5B}" srcId="{4B07B444-8902-497C-8CFD-EB8DFEDE5C3E}" destId="{979DE2CE-D546-4CEC-95F2-7CA8C16C0CEE}" srcOrd="0" destOrd="0" parTransId="{60809AF8-8385-467A-B165-AE5221670CED}" sibTransId="{E8BCE5A7-9D56-4993-84F3-F17551B30A42}"/>
    <dgm:cxn modelId="{7CD3FF3A-77BD-467E-B57F-70F34EA8D8EF}" type="presOf" srcId="{979DE2CE-D546-4CEC-95F2-7CA8C16C0CEE}" destId="{B1BEAB4F-6C49-464E-9480-05582DCA4BE4}" srcOrd="0" destOrd="0" presId="urn:microsoft.com/office/officeart/2005/8/layout/chevron1"/>
    <dgm:cxn modelId="{49E5A86A-0BD6-4826-906A-BAEECF23C225}" srcId="{4B07B444-8902-497C-8CFD-EB8DFEDE5C3E}" destId="{9F6F9C09-A0BA-4958-8F6E-C69BF6A7B972}" srcOrd="1" destOrd="0" parTransId="{58A13D03-D4CC-4924-AC36-24D501E160AF}" sibTransId="{166BD92C-8416-427C-9D51-91E8FFAFC0B9}"/>
    <dgm:cxn modelId="{191EA34B-95FD-42E9-910D-89491B84B1DF}" type="presOf" srcId="{9F6F9C09-A0BA-4958-8F6E-C69BF6A7B972}" destId="{A0DA5799-382D-446D-A7A3-CBCEC98D66EE}" srcOrd="0" destOrd="0" presId="urn:microsoft.com/office/officeart/2005/8/layout/chevron1"/>
    <dgm:cxn modelId="{261AF372-A200-41EB-8361-3AD7C6D6A250}" srcId="{4B07B444-8902-497C-8CFD-EB8DFEDE5C3E}" destId="{8EFE84B5-1870-43B1-A71E-6714E58F32E4}" srcOrd="2" destOrd="0" parTransId="{5D7A7A16-7E09-43E9-9343-EC15B45F4B49}" sibTransId="{5D934ED1-204B-402F-A78E-5811AE60A8A2}"/>
    <dgm:cxn modelId="{942E5C8B-ECFF-45DE-B4EA-0D4B1BFD62C1}" type="presOf" srcId="{4B07B444-8902-497C-8CFD-EB8DFEDE5C3E}" destId="{D3E9098B-C5C3-44EE-AF7F-A09D81BE7FED}" srcOrd="0" destOrd="0" presId="urn:microsoft.com/office/officeart/2005/8/layout/chevron1"/>
    <dgm:cxn modelId="{0965DACB-60E4-43E0-9B28-7B92F4E51BAC}" type="presOf" srcId="{8EFE84B5-1870-43B1-A71E-6714E58F32E4}" destId="{CEC913BC-428F-401C-A277-A1BD073380AD}" srcOrd="0" destOrd="0" presId="urn:microsoft.com/office/officeart/2005/8/layout/chevron1"/>
    <dgm:cxn modelId="{B43AFD0A-DEBC-4345-9221-AC5705621E50}" type="presParOf" srcId="{D3E9098B-C5C3-44EE-AF7F-A09D81BE7FED}" destId="{B1BEAB4F-6C49-464E-9480-05582DCA4BE4}" srcOrd="0" destOrd="0" presId="urn:microsoft.com/office/officeart/2005/8/layout/chevron1"/>
    <dgm:cxn modelId="{A8C723B3-676D-4DDB-882F-17F532494721}" type="presParOf" srcId="{D3E9098B-C5C3-44EE-AF7F-A09D81BE7FED}" destId="{8CE52188-ECDF-4DEE-B57B-C944B6413951}" srcOrd="1" destOrd="0" presId="urn:microsoft.com/office/officeart/2005/8/layout/chevron1"/>
    <dgm:cxn modelId="{A3B45AE3-DA71-4516-A8C8-C274F1638830}" type="presParOf" srcId="{D3E9098B-C5C3-44EE-AF7F-A09D81BE7FED}" destId="{A0DA5799-382D-446D-A7A3-CBCEC98D66EE}" srcOrd="2" destOrd="0" presId="urn:microsoft.com/office/officeart/2005/8/layout/chevron1"/>
    <dgm:cxn modelId="{3F8A3FD6-01F6-4773-81D5-46084E915DEA}" type="presParOf" srcId="{D3E9098B-C5C3-44EE-AF7F-A09D81BE7FED}" destId="{00B1A354-3AA9-4949-B383-694EA14905E6}" srcOrd="3" destOrd="0" presId="urn:microsoft.com/office/officeart/2005/8/layout/chevron1"/>
    <dgm:cxn modelId="{7BF37026-9051-47B2-9D95-EFCE6B2B10A0}" type="presParOf" srcId="{D3E9098B-C5C3-44EE-AF7F-A09D81BE7FED}" destId="{CEC913BC-428F-401C-A277-A1BD073380AD}"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07B444-8902-497C-8CFD-EB8DFEDE5C3E}" type="doc">
      <dgm:prSet loTypeId="urn:microsoft.com/office/officeart/2005/8/layout/chevron1" loCatId="process" qsTypeId="urn:microsoft.com/office/officeart/2005/8/quickstyle/simple1" qsCatId="simple" csTypeId="urn:microsoft.com/office/officeart/2005/8/colors/accent0_3" csCatId="mainScheme" phldr="1"/>
      <dgm:spPr/>
      <dgm:t>
        <a:bodyPr/>
        <a:lstStyle/>
        <a:p>
          <a:endParaRPr lang="es-ES"/>
        </a:p>
      </dgm:t>
    </dgm:pt>
    <dgm:pt modelId="{979DE2CE-D546-4CEC-95F2-7CA8C16C0CEE}">
      <dgm:prSet phldrT="[Texto]"/>
      <dgm:spPr/>
      <dgm:t>
        <a:bodyPr/>
        <a:lstStyle/>
        <a:p>
          <a:r>
            <a:rPr lang="es-EC" dirty="0" smtClean="0">
              <a:latin typeface="Times New Roman" panose="02020603050405020304" pitchFamily="18" charset="0"/>
              <a:cs typeface="Times New Roman" panose="02020603050405020304" pitchFamily="18" charset="0"/>
            </a:rPr>
            <a:t>Generación de un modelo 3D </a:t>
          </a:r>
          <a:endParaRPr lang="es-EC" dirty="0">
            <a:latin typeface="Times New Roman" panose="02020603050405020304" pitchFamily="18" charset="0"/>
            <a:cs typeface="Times New Roman" panose="02020603050405020304" pitchFamily="18" charset="0"/>
          </a:endParaRPr>
        </a:p>
      </dgm:t>
    </dgm:pt>
    <dgm:pt modelId="{60809AF8-8385-467A-B165-AE5221670CED}" type="parTrans" cxnId="{7A565669-72B4-49B0-A4AC-D2F9D94D1F5B}">
      <dgm:prSet/>
      <dgm:spPr/>
      <dgm:t>
        <a:bodyPr/>
        <a:lstStyle/>
        <a:p>
          <a:endParaRPr lang="es-EC">
            <a:latin typeface="Times New Roman" panose="02020603050405020304" pitchFamily="18" charset="0"/>
            <a:cs typeface="Times New Roman" panose="02020603050405020304" pitchFamily="18" charset="0"/>
          </a:endParaRPr>
        </a:p>
      </dgm:t>
    </dgm:pt>
    <dgm:pt modelId="{E8BCE5A7-9D56-4993-84F3-F17551B30A42}" type="sibTrans" cxnId="{7A565669-72B4-49B0-A4AC-D2F9D94D1F5B}">
      <dgm:prSet/>
      <dgm:spPr/>
      <dgm:t>
        <a:bodyPr/>
        <a:lstStyle/>
        <a:p>
          <a:endParaRPr lang="es-EC">
            <a:latin typeface="Times New Roman" panose="02020603050405020304" pitchFamily="18" charset="0"/>
            <a:cs typeface="Times New Roman" panose="02020603050405020304" pitchFamily="18" charset="0"/>
          </a:endParaRPr>
        </a:p>
      </dgm:t>
    </dgm:pt>
    <dgm:pt modelId="{9F6F9C09-A0BA-4958-8F6E-C69BF6A7B972}">
      <dgm:prSet phldrT="[Texto]"/>
      <dgm:spPr>
        <a:solidFill>
          <a:schemeClr val="accent3">
            <a:lumMod val="60000"/>
            <a:lumOff val="40000"/>
          </a:schemeClr>
        </a:solidFill>
      </dgm:spPr>
      <dgm:t>
        <a:bodyPr/>
        <a:lstStyle/>
        <a:p>
          <a:r>
            <a:rPr lang="es-EC" dirty="0" smtClean="0">
              <a:latin typeface="Times New Roman" panose="02020603050405020304" pitchFamily="18" charset="0"/>
              <a:cs typeface="Times New Roman" panose="02020603050405020304" pitchFamily="18" charset="0"/>
            </a:rPr>
            <a:t>Cálculo del Riesgo </a:t>
          </a:r>
          <a:endParaRPr lang="es-EC" dirty="0">
            <a:latin typeface="Times New Roman" panose="02020603050405020304" pitchFamily="18" charset="0"/>
            <a:cs typeface="Times New Roman" panose="02020603050405020304" pitchFamily="18" charset="0"/>
          </a:endParaRPr>
        </a:p>
      </dgm:t>
    </dgm:pt>
    <dgm:pt modelId="{58A13D03-D4CC-4924-AC36-24D501E160AF}" type="parTrans" cxnId="{49E5A86A-0BD6-4826-906A-BAEECF23C225}">
      <dgm:prSet/>
      <dgm:spPr/>
      <dgm:t>
        <a:bodyPr/>
        <a:lstStyle/>
        <a:p>
          <a:endParaRPr lang="es-EC">
            <a:latin typeface="Times New Roman" panose="02020603050405020304" pitchFamily="18" charset="0"/>
            <a:cs typeface="Times New Roman" panose="02020603050405020304" pitchFamily="18" charset="0"/>
          </a:endParaRPr>
        </a:p>
      </dgm:t>
    </dgm:pt>
    <dgm:pt modelId="{166BD92C-8416-427C-9D51-91E8FFAFC0B9}" type="sibTrans" cxnId="{49E5A86A-0BD6-4826-906A-BAEECF23C225}">
      <dgm:prSet/>
      <dgm:spPr/>
      <dgm:t>
        <a:bodyPr/>
        <a:lstStyle/>
        <a:p>
          <a:endParaRPr lang="es-EC">
            <a:latin typeface="Times New Roman" panose="02020603050405020304" pitchFamily="18" charset="0"/>
            <a:cs typeface="Times New Roman" panose="02020603050405020304" pitchFamily="18" charset="0"/>
          </a:endParaRPr>
        </a:p>
      </dgm:t>
    </dgm:pt>
    <dgm:pt modelId="{8EFE84B5-1870-43B1-A71E-6714E58F32E4}">
      <dgm:prSet phldrT="[Texto]"/>
      <dgm:spPr>
        <a:solidFill>
          <a:schemeClr val="accent3">
            <a:lumMod val="60000"/>
            <a:lumOff val="40000"/>
          </a:schemeClr>
        </a:solidFill>
      </dgm:spPr>
      <dgm:t>
        <a:bodyPr/>
        <a:lstStyle/>
        <a:p>
          <a:r>
            <a:rPr lang="es-EC" dirty="0" smtClean="0">
              <a:latin typeface="Times New Roman" panose="02020603050405020304" pitchFamily="18" charset="0"/>
              <a:cs typeface="Times New Roman" panose="02020603050405020304" pitchFamily="18" charset="0"/>
            </a:rPr>
            <a:t>Integración del Riesgo Sísmico Al Ordenamiento Territorial</a:t>
          </a:r>
          <a:endParaRPr lang="es-EC" dirty="0">
            <a:latin typeface="Times New Roman" panose="02020603050405020304" pitchFamily="18" charset="0"/>
            <a:cs typeface="Times New Roman" panose="02020603050405020304" pitchFamily="18" charset="0"/>
          </a:endParaRPr>
        </a:p>
      </dgm:t>
    </dgm:pt>
    <dgm:pt modelId="{5D7A7A16-7E09-43E9-9343-EC15B45F4B49}" type="parTrans" cxnId="{261AF372-A200-41EB-8361-3AD7C6D6A250}">
      <dgm:prSet/>
      <dgm:spPr/>
      <dgm:t>
        <a:bodyPr/>
        <a:lstStyle/>
        <a:p>
          <a:endParaRPr lang="es-EC">
            <a:latin typeface="Times New Roman" panose="02020603050405020304" pitchFamily="18" charset="0"/>
            <a:cs typeface="Times New Roman" panose="02020603050405020304" pitchFamily="18" charset="0"/>
          </a:endParaRPr>
        </a:p>
      </dgm:t>
    </dgm:pt>
    <dgm:pt modelId="{5D934ED1-204B-402F-A78E-5811AE60A8A2}" type="sibTrans" cxnId="{261AF372-A200-41EB-8361-3AD7C6D6A250}">
      <dgm:prSet/>
      <dgm:spPr/>
      <dgm:t>
        <a:bodyPr/>
        <a:lstStyle/>
        <a:p>
          <a:endParaRPr lang="es-EC">
            <a:latin typeface="Times New Roman" panose="02020603050405020304" pitchFamily="18" charset="0"/>
            <a:cs typeface="Times New Roman" panose="02020603050405020304" pitchFamily="18" charset="0"/>
          </a:endParaRPr>
        </a:p>
      </dgm:t>
    </dgm:pt>
    <dgm:pt modelId="{D3E9098B-C5C3-44EE-AF7F-A09D81BE7FED}" type="pres">
      <dgm:prSet presAssocID="{4B07B444-8902-497C-8CFD-EB8DFEDE5C3E}" presName="Name0" presStyleCnt="0">
        <dgm:presLayoutVars>
          <dgm:dir/>
          <dgm:animLvl val="lvl"/>
          <dgm:resizeHandles val="exact"/>
        </dgm:presLayoutVars>
      </dgm:prSet>
      <dgm:spPr/>
      <dgm:t>
        <a:bodyPr/>
        <a:lstStyle/>
        <a:p>
          <a:endParaRPr lang="es-EC"/>
        </a:p>
      </dgm:t>
    </dgm:pt>
    <dgm:pt modelId="{B1BEAB4F-6C49-464E-9480-05582DCA4BE4}" type="pres">
      <dgm:prSet presAssocID="{979DE2CE-D546-4CEC-95F2-7CA8C16C0CEE}" presName="parTxOnly" presStyleLbl="node1" presStyleIdx="0" presStyleCnt="3">
        <dgm:presLayoutVars>
          <dgm:chMax val="0"/>
          <dgm:chPref val="0"/>
          <dgm:bulletEnabled val="1"/>
        </dgm:presLayoutVars>
      </dgm:prSet>
      <dgm:spPr/>
      <dgm:t>
        <a:bodyPr/>
        <a:lstStyle/>
        <a:p>
          <a:endParaRPr lang="es-EC"/>
        </a:p>
      </dgm:t>
    </dgm:pt>
    <dgm:pt modelId="{8CE52188-ECDF-4DEE-B57B-C944B6413951}" type="pres">
      <dgm:prSet presAssocID="{E8BCE5A7-9D56-4993-84F3-F17551B30A42}" presName="parTxOnlySpace" presStyleCnt="0"/>
      <dgm:spPr/>
    </dgm:pt>
    <dgm:pt modelId="{A0DA5799-382D-446D-A7A3-CBCEC98D66EE}" type="pres">
      <dgm:prSet presAssocID="{9F6F9C09-A0BA-4958-8F6E-C69BF6A7B972}" presName="parTxOnly" presStyleLbl="node1" presStyleIdx="1" presStyleCnt="3">
        <dgm:presLayoutVars>
          <dgm:chMax val="0"/>
          <dgm:chPref val="0"/>
          <dgm:bulletEnabled val="1"/>
        </dgm:presLayoutVars>
      </dgm:prSet>
      <dgm:spPr/>
      <dgm:t>
        <a:bodyPr/>
        <a:lstStyle/>
        <a:p>
          <a:endParaRPr lang="es-EC"/>
        </a:p>
      </dgm:t>
    </dgm:pt>
    <dgm:pt modelId="{00B1A354-3AA9-4949-B383-694EA14905E6}" type="pres">
      <dgm:prSet presAssocID="{166BD92C-8416-427C-9D51-91E8FFAFC0B9}" presName="parTxOnlySpace" presStyleCnt="0"/>
      <dgm:spPr/>
    </dgm:pt>
    <dgm:pt modelId="{CEC913BC-428F-401C-A277-A1BD073380AD}" type="pres">
      <dgm:prSet presAssocID="{8EFE84B5-1870-43B1-A71E-6714E58F32E4}" presName="parTxOnly" presStyleLbl="node1" presStyleIdx="2" presStyleCnt="3">
        <dgm:presLayoutVars>
          <dgm:chMax val="0"/>
          <dgm:chPref val="0"/>
          <dgm:bulletEnabled val="1"/>
        </dgm:presLayoutVars>
      </dgm:prSet>
      <dgm:spPr/>
      <dgm:t>
        <a:bodyPr/>
        <a:lstStyle/>
        <a:p>
          <a:endParaRPr lang="es-EC"/>
        </a:p>
      </dgm:t>
    </dgm:pt>
  </dgm:ptLst>
  <dgm:cxnLst>
    <dgm:cxn modelId="{7A565669-72B4-49B0-A4AC-D2F9D94D1F5B}" srcId="{4B07B444-8902-497C-8CFD-EB8DFEDE5C3E}" destId="{979DE2CE-D546-4CEC-95F2-7CA8C16C0CEE}" srcOrd="0" destOrd="0" parTransId="{60809AF8-8385-467A-B165-AE5221670CED}" sibTransId="{E8BCE5A7-9D56-4993-84F3-F17551B30A42}"/>
    <dgm:cxn modelId="{4D3BFD35-8FDC-454C-ABF7-E519AE02F948}" type="presOf" srcId="{9F6F9C09-A0BA-4958-8F6E-C69BF6A7B972}" destId="{A0DA5799-382D-446D-A7A3-CBCEC98D66EE}" srcOrd="0" destOrd="0" presId="urn:microsoft.com/office/officeart/2005/8/layout/chevron1"/>
    <dgm:cxn modelId="{E212F3E6-43E6-4619-B008-AD2153F2DC8F}" type="presOf" srcId="{4B07B444-8902-497C-8CFD-EB8DFEDE5C3E}" destId="{D3E9098B-C5C3-44EE-AF7F-A09D81BE7FED}" srcOrd="0" destOrd="0" presId="urn:microsoft.com/office/officeart/2005/8/layout/chevron1"/>
    <dgm:cxn modelId="{49E5A86A-0BD6-4826-906A-BAEECF23C225}" srcId="{4B07B444-8902-497C-8CFD-EB8DFEDE5C3E}" destId="{9F6F9C09-A0BA-4958-8F6E-C69BF6A7B972}" srcOrd="1" destOrd="0" parTransId="{58A13D03-D4CC-4924-AC36-24D501E160AF}" sibTransId="{166BD92C-8416-427C-9D51-91E8FFAFC0B9}"/>
    <dgm:cxn modelId="{261AF372-A200-41EB-8361-3AD7C6D6A250}" srcId="{4B07B444-8902-497C-8CFD-EB8DFEDE5C3E}" destId="{8EFE84B5-1870-43B1-A71E-6714E58F32E4}" srcOrd="2" destOrd="0" parTransId="{5D7A7A16-7E09-43E9-9343-EC15B45F4B49}" sibTransId="{5D934ED1-204B-402F-A78E-5811AE60A8A2}"/>
    <dgm:cxn modelId="{FA31A3EF-EFC0-47A4-96D2-F727C249900A}" type="presOf" srcId="{8EFE84B5-1870-43B1-A71E-6714E58F32E4}" destId="{CEC913BC-428F-401C-A277-A1BD073380AD}" srcOrd="0" destOrd="0" presId="urn:microsoft.com/office/officeart/2005/8/layout/chevron1"/>
    <dgm:cxn modelId="{6AAE9892-0A27-4945-9460-44ADF6D79503}" type="presOf" srcId="{979DE2CE-D546-4CEC-95F2-7CA8C16C0CEE}" destId="{B1BEAB4F-6C49-464E-9480-05582DCA4BE4}" srcOrd="0" destOrd="0" presId="urn:microsoft.com/office/officeart/2005/8/layout/chevron1"/>
    <dgm:cxn modelId="{8CE5E277-91F0-4DD1-B875-52BDA06CDE5D}" type="presParOf" srcId="{D3E9098B-C5C3-44EE-AF7F-A09D81BE7FED}" destId="{B1BEAB4F-6C49-464E-9480-05582DCA4BE4}" srcOrd="0" destOrd="0" presId="urn:microsoft.com/office/officeart/2005/8/layout/chevron1"/>
    <dgm:cxn modelId="{97AF770D-91FB-44AA-8123-82534C797E25}" type="presParOf" srcId="{D3E9098B-C5C3-44EE-AF7F-A09D81BE7FED}" destId="{8CE52188-ECDF-4DEE-B57B-C944B6413951}" srcOrd="1" destOrd="0" presId="urn:microsoft.com/office/officeart/2005/8/layout/chevron1"/>
    <dgm:cxn modelId="{AF075B60-2A41-47EC-9A0B-4F9629F60A90}" type="presParOf" srcId="{D3E9098B-C5C3-44EE-AF7F-A09D81BE7FED}" destId="{A0DA5799-382D-446D-A7A3-CBCEC98D66EE}" srcOrd="2" destOrd="0" presId="urn:microsoft.com/office/officeart/2005/8/layout/chevron1"/>
    <dgm:cxn modelId="{5236E09F-DBEE-427B-85CE-A6D1BA9855C2}" type="presParOf" srcId="{D3E9098B-C5C3-44EE-AF7F-A09D81BE7FED}" destId="{00B1A354-3AA9-4949-B383-694EA14905E6}" srcOrd="3" destOrd="0" presId="urn:microsoft.com/office/officeart/2005/8/layout/chevron1"/>
    <dgm:cxn modelId="{F36F9C3B-8183-4C76-86DF-C336758A4AC8}" type="presParOf" srcId="{D3E9098B-C5C3-44EE-AF7F-A09D81BE7FED}" destId="{CEC913BC-428F-401C-A277-A1BD073380AD}"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07B444-8902-497C-8CFD-EB8DFEDE5C3E}" type="doc">
      <dgm:prSet loTypeId="urn:microsoft.com/office/officeart/2005/8/layout/chevron1" loCatId="process" qsTypeId="urn:microsoft.com/office/officeart/2005/8/quickstyle/simple1" qsCatId="simple" csTypeId="urn:microsoft.com/office/officeart/2005/8/colors/accent0_3" csCatId="mainScheme" phldr="1"/>
      <dgm:spPr/>
      <dgm:t>
        <a:bodyPr/>
        <a:lstStyle/>
        <a:p>
          <a:endParaRPr lang="es-ES"/>
        </a:p>
      </dgm:t>
    </dgm:pt>
    <dgm:pt modelId="{979DE2CE-D546-4CEC-95F2-7CA8C16C0CEE}">
      <dgm:prSet phldrT="[Texto]"/>
      <dgm:spPr>
        <a:solidFill>
          <a:schemeClr val="accent3">
            <a:lumMod val="60000"/>
            <a:lumOff val="40000"/>
          </a:schemeClr>
        </a:solidFill>
      </dgm:spPr>
      <dgm:t>
        <a:bodyPr/>
        <a:lstStyle/>
        <a:p>
          <a:r>
            <a:rPr lang="es-EC" dirty="0" smtClean="0">
              <a:latin typeface="Times New Roman" panose="02020603050405020304" pitchFamily="18" charset="0"/>
              <a:cs typeface="Times New Roman" panose="02020603050405020304" pitchFamily="18" charset="0"/>
            </a:rPr>
            <a:t>Generación de un modelo 3D </a:t>
          </a:r>
          <a:endParaRPr lang="es-EC" dirty="0">
            <a:latin typeface="Times New Roman" panose="02020603050405020304" pitchFamily="18" charset="0"/>
            <a:cs typeface="Times New Roman" panose="02020603050405020304" pitchFamily="18" charset="0"/>
          </a:endParaRPr>
        </a:p>
      </dgm:t>
    </dgm:pt>
    <dgm:pt modelId="{60809AF8-8385-467A-B165-AE5221670CED}" type="parTrans" cxnId="{7A565669-72B4-49B0-A4AC-D2F9D94D1F5B}">
      <dgm:prSet/>
      <dgm:spPr/>
      <dgm:t>
        <a:bodyPr/>
        <a:lstStyle/>
        <a:p>
          <a:endParaRPr lang="es-EC">
            <a:latin typeface="Times New Roman" panose="02020603050405020304" pitchFamily="18" charset="0"/>
            <a:cs typeface="Times New Roman" panose="02020603050405020304" pitchFamily="18" charset="0"/>
          </a:endParaRPr>
        </a:p>
      </dgm:t>
    </dgm:pt>
    <dgm:pt modelId="{E8BCE5A7-9D56-4993-84F3-F17551B30A42}" type="sibTrans" cxnId="{7A565669-72B4-49B0-A4AC-D2F9D94D1F5B}">
      <dgm:prSet/>
      <dgm:spPr/>
      <dgm:t>
        <a:bodyPr/>
        <a:lstStyle/>
        <a:p>
          <a:endParaRPr lang="es-EC">
            <a:latin typeface="Times New Roman" panose="02020603050405020304" pitchFamily="18" charset="0"/>
            <a:cs typeface="Times New Roman" panose="02020603050405020304" pitchFamily="18" charset="0"/>
          </a:endParaRPr>
        </a:p>
      </dgm:t>
    </dgm:pt>
    <dgm:pt modelId="{9F6F9C09-A0BA-4958-8F6E-C69BF6A7B972}">
      <dgm:prSet phldrT="[Texto]"/>
      <dgm:spPr>
        <a:solidFill>
          <a:schemeClr val="tx2"/>
        </a:solidFill>
      </dgm:spPr>
      <dgm:t>
        <a:bodyPr/>
        <a:lstStyle/>
        <a:p>
          <a:r>
            <a:rPr lang="es-EC" dirty="0" smtClean="0">
              <a:latin typeface="Times New Roman" panose="02020603050405020304" pitchFamily="18" charset="0"/>
              <a:cs typeface="Times New Roman" panose="02020603050405020304" pitchFamily="18" charset="0"/>
            </a:rPr>
            <a:t>Cálculo del Riesgo </a:t>
          </a:r>
          <a:endParaRPr lang="es-EC" dirty="0">
            <a:latin typeface="Times New Roman" panose="02020603050405020304" pitchFamily="18" charset="0"/>
            <a:cs typeface="Times New Roman" panose="02020603050405020304" pitchFamily="18" charset="0"/>
          </a:endParaRPr>
        </a:p>
      </dgm:t>
    </dgm:pt>
    <dgm:pt modelId="{58A13D03-D4CC-4924-AC36-24D501E160AF}" type="parTrans" cxnId="{49E5A86A-0BD6-4826-906A-BAEECF23C225}">
      <dgm:prSet/>
      <dgm:spPr/>
      <dgm:t>
        <a:bodyPr/>
        <a:lstStyle/>
        <a:p>
          <a:endParaRPr lang="es-EC">
            <a:latin typeface="Times New Roman" panose="02020603050405020304" pitchFamily="18" charset="0"/>
            <a:cs typeface="Times New Roman" panose="02020603050405020304" pitchFamily="18" charset="0"/>
          </a:endParaRPr>
        </a:p>
      </dgm:t>
    </dgm:pt>
    <dgm:pt modelId="{166BD92C-8416-427C-9D51-91E8FFAFC0B9}" type="sibTrans" cxnId="{49E5A86A-0BD6-4826-906A-BAEECF23C225}">
      <dgm:prSet/>
      <dgm:spPr/>
      <dgm:t>
        <a:bodyPr/>
        <a:lstStyle/>
        <a:p>
          <a:endParaRPr lang="es-EC">
            <a:latin typeface="Times New Roman" panose="02020603050405020304" pitchFamily="18" charset="0"/>
            <a:cs typeface="Times New Roman" panose="02020603050405020304" pitchFamily="18" charset="0"/>
          </a:endParaRPr>
        </a:p>
      </dgm:t>
    </dgm:pt>
    <dgm:pt modelId="{8EFE84B5-1870-43B1-A71E-6714E58F32E4}">
      <dgm:prSet phldrT="[Texto]"/>
      <dgm:spPr>
        <a:solidFill>
          <a:schemeClr val="accent3">
            <a:lumMod val="60000"/>
            <a:lumOff val="40000"/>
          </a:schemeClr>
        </a:solidFill>
      </dgm:spPr>
      <dgm:t>
        <a:bodyPr/>
        <a:lstStyle/>
        <a:p>
          <a:r>
            <a:rPr lang="es-EC" dirty="0" smtClean="0">
              <a:latin typeface="Times New Roman" panose="02020603050405020304" pitchFamily="18" charset="0"/>
              <a:cs typeface="Times New Roman" panose="02020603050405020304" pitchFamily="18" charset="0"/>
            </a:rPr>
            <a:t>Integración del Riesgo Sísmico Al Ordenamiento Territorial</a:t>
          </a:r>
          <a:endParaRPr lang="es-EC" dirty="0">
            <a:latin typeface="Times New Roman" panose="02020603050405020304" pitchFamily="18" charset="0"/>
            <a:cs typeface="Times New Roman" panose="02020603050405020304" pitchFamily="18" charset="0"/>
          </a:endParaRPr>
        </a:p>
      </dgm:t>
    </dgm:pt>
    <dgm:pt modelId="{5D7A7A16-7E09-43E9-9343-EC15B45F4B49}" type="parTrans" cxnId="{261AF372-A200-41EB-8361-3AD7C6D6A250}">
      <dgm:prSet/>
      <dgm:spPr/>
      <dgm:t>
        <a:bodyPr/>
        <a:lstStyle/>
        <a:p>
          <a:endParaRPr lang="es-EC">
            <a:latin typeface="Times New Roman" panose="02020603050405020304" pitchFamily="18" charset="0"/>
            <a:cs typeface="Times New Roman" panose="02020603050405020304" pitchFamily="18" charset="0"/>
          </a:endParaRPr>
        </a:p>
      </dgm:t>
    </dgm:pt>
    <dgm:pt modelId="{5D934ED1-204B-402F-A78E-5811AE60A8A2}" type="sibTrans" cxnId="{261AF372-A200-41EB-8361-3AD7C6D6A250}">
      <dgm:prSet/>
      <dgm:spPr/>
      <dgm:t>
        <a:bodyPr/>
        <a:lstStyle/>
        <a:p>
          <a:endParaRPr lang="es-EC">
            <a:latin typeface="Times New Roman" panose="02020603050405020304" pitchFamily="18" charset="0"/>
            <a:cs typeface="Times New Roman" panose="02020603050405020304" pitchFamily="18" charset="0"/>
          </a:endParaRPr>
        </a:p>
      </dgm:t>
    </dgm:pt>
    <dgm:pt modelId="{D3E9098B-C5C3-44EE-AF7F-A09D81BE7FED}" type="pres">
      <dgm:prSet presAssocID="{4B07B444-8902-497C-8CFD-EB8DFEDE5C3E}" presName="Name0" presStyleCnt="0">
        <dgm:presLayoutVars>
          <dgm:dir/>
          <dgm:animLvl val="lvl"/>
          <dgm:resizeHandles val="exact"/>
        </dgm:presLayoutVars>
      </dgm:prSet>
      <dgm:spPr/>
      <dgm:t>
        <a:bodyPr/>
        <a:lstStyle/>
        <a:p>
          <a:endParaRPr lang="es-EC"/>
        </a:p>
      </dgm:t>
    </dgm:pt>
    <dgm:pt modelId="{B1BEAB4F-6C49-464E-9480-05582DCA4BE4}" type="pres">
      <dgm:prSet presAssocID="{979DE2CE-D546-4CEC-95F2-7CA8C16C0CEE}" presName="parTxOnly" presStyleLbl="node1" presStyleIdx="0" presStyleCnt="3">
        <dgm:presLayoutVars>
          <dgm:chMax val="0"/>
          <dgm:chPref val="0"/>
          <dgm:bulletEnabled val="1"/>
        </dgm:presLayoutVars>
      </dgm:prSet>
      <dgm:spPr/>
      <dgm:t>
        <a:bodyPr/>
        <a:lstStyle/>
        <a:p>
          <a:endParaRPr lang="es-EC"/>
        </a:p>
      </dgm:t>
    </dgm:pt>
    <dgm:pt modelId="{8CE52188-ECDF-4DEE-B57B-C944B6413951}" type="pres">
      <dgm:prSet presAssocID="{E8BCE5A7-9D56-4993-84F3-F17551B30A42}" presName="parTxOnlySpace" presStyleCnt="0"/>
      <dgm:spPr/>
    </dgm:pt>
    <dgm:pt modelId="{A0DA5799-382D-446D-A7A3-CBCEC98D66EE}" type="pres">
      <dgm:prSet presAssocID="{9F6F9C09-A0BA-4958-8F6E-C69BF6A7B972}" presName="parTxOnly" presStyleLbl="node1" presStyleIdx="1" presStyleCnt="3">
        <dgm:presLayoutVars>
          <dgm:chMax val="0"/>
          <dgm:chPref val="0"/>
          <dgm:bulletEnabled val="1"/>
        </dgm:presLayoutVars>
      </dgm:prSet>
      <dgm:spPr/>
      <dgm:t>
        <a:bodyPr/>
        <a:lstStyle/>
        <a:p>
          <a:endParaRPr lang="es-EC"/>
        </a:p>
      </dgm:t>
    </dgm:pt>
    <dgm:pt modelId="{00B1A354-3AA9-4949-B383-694EA14905E6}" type="pres">
      <dgm:prSet presAssocID="{166BD92C-8416-427C-9D51-91E8FFAFC0B9}" presName="parTxOnlySpace" presStyleCnt="0"/>
      <dgm:spPr/>
    </dgm:pt>
    <dgm:pt modelId="{CEC913BC-428F-401C-A277-A1BD073380AD}" type="pres">
      <dgm:prSet presAssocID="{8EFE84B5-1870-43B1-A71E-6714E58F32E4}" presName="parTxOnly" presStyleLbl="node1" presStyleIdx="2" presStyleCnt="3">
        <dgm:presLayoutVars>
          <dgm:chMax val="0"/>
          <dgm:chPref val="0"/>
          <dgm:bulletEnabled val="1"/>
        </dgm:presLayoutVars>
      </dgm:prSet>
      <dgm:spPr/>
      <dgm:t>
        <a:bodyPr/>
        <a:lstStyle/>
        <a:p>
          <a:endParaRPr lang="es-EC"/>
        </a:p>
      </dgm:t>
    </dgm:pt>
  </dgm:ptLst>
  <dgm:cxnLst>
    <dgm:cxn modelId="{49E5A86A-0BD6-4826-906A-BAEECF23C225}" srcId="{4B07B444-8902-497C-8CFD-EB8DFEDE5C3E}" destId="{9F6F9C09-A0BA-4958-8F6E-C69BF6A7B972}" srcOrd="1" destOrd="0" parTransId="{58A13D03-D4CC-4924-AC36-24D501E160AF}" sibTransId="{166BD92C-8416-427C-9D51-91E8FFAFC0B9}"/>
    <dgm:cxn modelId="{261AF372-A200-41EB-8361-3AD7C6D6A250}" srcId="{4B07B444-8902-497C-8CFD-EB8DFEDE5C3E}" destId="{8EFE84B5-1870-43B1-A71E-6714E58F32E4}" srcOrd="2" destOrd="0" parTransId="{5D7A7A16-7E09-43E9-9343-EC15B45F4B49}" sibTransId="{5D934ED1-204B-402F-A78E-5811AE60A8A2}"/>
    <dgm:cxn modelId="{7A565669-72B4-49B0-A4AC-D2F9D94D1F5B}" srcId="{4B07B444-8902-497C-8CFD-EB8DFEDE5C3E}" destId="{979DE2CE-D546-4CEC-95F2-7CA8C16C0CEE}" srcOrd="0" destOrd="0" parTransId="{60809AF8-8385-467A-B165-AE5221670CED}" sibTransId="{E8BCE5A7-9D56-4993-84F3-F17551B30A42}"/>
    <dgm:cxn modelId="{8DCB8905-901A-4689-B00D-A00A32EA5B3C}" type="presOf" srcId="{979DE2CE-D546-4CEC-95F2-7CA8C16C0CEE}" destId="{B1BEAB4F-6C49-464E-9480-05582DCA4BE4}" srcOrd="0" destOrd="0" presId="urn:microsoft.com/office/officeart/2005/8/layout/chevron1"/>
    <dgm:cxn modelId="{2E1F7A8C-A2F6-4C49-9710-FC3CD11488FC}" type="presOf" srcId="{8EFE84B5-1870-43B1-A71E-6714E58F32E4}" destId="{CEC913BC-428F-401C-A277-A1BD073380AD}" srcOrd="0" destOrd="0" presId="urn:microsoft.com/office/officeart/2005/8/layout/chevron1"/>
    <dgm:cxn modelId="{619CA152-AA84-4DB7-980E-6A9B53634CB6}" type="presOf" srcId="{4B07B444-8902-497C-8CFD-EB8DFEDE5C3E}" destId="{D3E9098B-C5C3-44EE-AF7F-A09D81BE7FED}" srcOrd="0" destOrd="0" presId="urn:microsoft.com/office/officeart/2005/8/layout/chevron1"/>
    <dgm:cxn modelId="{9BE86C6E-4B15-473C-83F4-A41AAE0DD855}" type="presOf" srcId="{9F6F9C09-A0BA-4958-8F6E-C69BF6A7B972}" destId="{A0DA5799-382D-446D-A7A3-CBCEC98D66EE}" srcOrd="0" destOrd="0" presId="urn:microsoft.com/office/officeart/2005/8/layout/chevron1"/>
    <dgm:cxn modelId="{AA6D8BAB-BA78-4B80-B7DB-056171CF6433}" type="presParOf" srcId="{D3E9098B-C5C3-44EE-AF7F-A09D81BE7FED}" destId="{B1BEAB4F-6C49-464E-9480-05582DCA4BE4}" srcOrd="0" destOrd="0" presId="urn:microsoft.com/office/officeart/2005/8/layout/chevron1"/>
    <dgm:cxn modelId="{9584C6FF-3E67-47B6-A7A0-773D6BD3932B}" type="presParOf" srcId="{D3E9098B-C5C3-44EE-AF7F-A09D81BE7FED}" destId="{8CE52188-ECDF-4DEE-B57B-C944B6413951}" srcOrd="1" destOrd="0" presId="urn:microsoft.com/office/officeart/2005/8/layout/chevron1"/>
    <dgm:cxn modelId="{AD87FC18-91A1-4B74-8CCF-E2A62AA5D2F4}" type="presParOf" srcId="{D3E9098B-C5C3-44EE-AF7F-A09D81BE7FED}" destId="{A0DA5799-382D-446D-A7A3-CBCEC98D66EE}" srcOrd="2" destOrd="0" presId="urn:microsoft.com/office/officeart/2005/8/layout/chevron1"/>
    <dgm:cxn modelId="{2625F653-288D-4260-9E8A-A0B2C34CCD08}" type="presParOf" srcId="{D3E9098B-C5C3-44EE-AF7F-A09D81BE7FED}" destId="{00B1A354-3AA9-4949-B383-694EA14905E6}" srcOrd="3" destOrd="0" presId="urn:microsoft.com/office/officeart/2005/8/layout/chevron1"/>
    <dgm:cxn modelId="{8328C5D3-B281-4390-8053-C24183656DC5}" type="presParOf" srcId="{D3E9098B-C5C3-44EE-AF7F-A09D81BE7FED}" destId="{CEC913BC-428F-401C-A277-A1BD073380AD}"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07B444-8902-497C-8CFD-EB8DFEDE5C3E}" type="doc">
      <dgm:prSet loTypeId="urn:microsoft.com/office/officeart/2005/8/layout/chevron1" loCatId="process" qsTypeId="urn:microsoft.com/office/officeart/2005/8/quickstyle/simple1" qsCatId="simple" csTypeId="urn:microsoft.com/office/officeart/2005/8/colors/accent0_3" csCatId="mainScheme" phldr="1"/>
      <dgm:spPr/>
      <dgm:t>
        <a:bodyPr/>
        <a:lstStyle/>
        <a:p>
          <a:endParaRPr lang="es-ES"/>
        </a:p>
      </dgm:t>
    </dgm:pt>
    <dgm:pt modelId="{979DE2CE-D546-4CEC-95F2-7CA8C16C0CEE}">
      <dgm:prSet phldrT="[Texto]"/>
      <dgm:spPr>
        <a:solidFill>
          <a:schemeClr val="accent3">
            <a:lumMod val="60000"/>
            <a:lumOff val="40000"/>
          </a:schemeClr>
        </a:solidFill>
      </dgm:spPr>
      <dgm:t>
        <a:bodyPr/>
        <a:lstStyle/>
        <a:p>
          <a:r>
            <a:rPr lang="es-EC" dirty="0" smtClean="0">
              <a:latin typeface="Times New Roman" panose="02020603050405020304" pitchFamily="18" charset="0"/>
              <a:cs typeface="Times New Roman" panose="02020603050405020304" pitchFamily="18" charset="0"/>
            </a:rPr>
            <a:t>Generación de un modelo 3D </a:t>
          </a:r>
          <a:endParaRPr lang="es-EC" dirty="0">
            <a:latin typeface="Times New Roman" panose="02020603050405020304" pitchFamily="18" charset="0"/>
            <a:cs typeface="Times New Roman" panose="02020603050405020304" pitchFamily="18" charset="0"/>
          </a:endParaRPr>
        </a:p>
      </dgm:t>
    </dgm:pt>
    <dgm:pt modelId="{60809AF8-8385-467A-B165-AE5221670CED}" type="parTrans" cxnId="{7A565669-72B4-49B0-A4AC-D2F9D94D1F5B}">
      <dgm:prSet/>
      <dgm:spPr/>
      <dgm:t>
        <a:bodyPr/>
        <a:lstStyle/>
        <a:p>
          <a:endParaRPr lang="es-EC">
            <a:latin typeface="Times New Roman" panose="02020603050405020304" pitchFamily="18" charset="0"/>
            <a:cs typeface="Times New Roman" panose="02020603050405020304" pitchFamily="18" charset="0"/>
          </a:endParaRPr>
        </a:p>
      </dgm:t>
    </dgm:pt>
    <dgm:pt modelId="{E8BCE5A7-9D56-4993-84F3-F17551B30A42}" type="sibTrans" cxnId="{7A565669-72B4-49B0-A4AC-D2F9D94D1F5B}">
      <dgm:prSet/>
      <dgm:spPr/>
      <dgm:t>
        <a:bodyPr/>
        <a:lstStyle/>
        <a:p>
          <a:endParaRPr lang="es-EC">
            <a:latin typeface="Times New Roman" panose="02020603050405020304" pitchFamily="18" charset="0"/>
            <a:cs typeface="Times New Roman" panose="02020603050405020304" pitchFamily="18" charset="0"/>
          </a:endParaRPr>
        </a:p>
      </dgm:t>
    </dgm:pt>
    <dgm:pt modelId="{9F6F9C09-A0BA-4958-8F6E-C69BF6A7B972}">
      <dgm:prSet phldrT="[Texto]"/>
      <dgm:spPr>
        <a:solidFill>
          <a:schemeClr val="accent3">
            <a:lumMod val="60000"/>
            <a:lumOff val="40000"/>
          </a:schemeClr>
        </a:solidFill>
      </dgm:spPr>
      <dgm:t>
        <a:bodyPr/>
        <a:lstStyle/>
        <a:p>
          <a:r>
            <a:rPr lang="es-EC" dirty="0" smtClean="0">
              <a:latin typeface="Times New Roman" panose="02020603050405020304" pitchFamily="18" charset="0"/>
              <a:cs typeface="Times New Roman" panose="02020603050405020304" pitchFamily="18" charset="0"/>
            </a:rPr>
            <a:t>Cálculo del Riesgo </a:t>
          </a:r>
          <a:endParaRPr lang="es-EC" dirty="0">
            <a:latin typeface="Times New Roman" panose="02020603050405020304" pitchFamily="18" charset="0"/>
            <a:cs typeface="Times New Roman" panose="02020603050405020304" pitchFamily="18" charset="0"/>
          </a:endParaRPr>
        </a:p>
      </dgm:t>
    </dgm:pt>
    <dgm:pt modelId="{58A13D03-D4CC-4924-AC36-24D501E160AF}" type="parTrans" cxnId="{49E5A86A-0BD6-4826-906A-BAEECF23C225}">
      <dgm:prSet/>
      <dgm:spPr/>
      <dgm:t>
        <a:bodyPr/>
        <a:lstStyle/>
        <a:p>
          <a:endParaRPr lang="es-EC">
            <a:latin typeface="Times New Roman" panose="02020603050405020304" pitchFamily="18" charset="0"/>
            <a:cs typeface="Times New Roman" panose="02020603050405020304" pitchFamily="18" charset="0"/>
          </a:endParaRPr>
        </a:p>
      </dgm:t>
    </dgm:pt>
    <dgm:pt modelId="{166BD92C-8416-427C-9D51-91E8FFAFC0B9}" type="sibTrans" cxnId="{49E5A86A-0BD6-4826-906A-BAEECF23C225}">
      <dgm:prSet/>
      <dgm:spPr/>
      <dgm:t>
        <a:bodyPr/>
        <a:lstStyle/>
        <a:p>
          <a:endParaRPr lang="es-EC">
            <a:latin typeface="Times New Roman" panose="02020603050405020304" pitchFamily="18" charset="0"/>
            <a:cs typeface="Times New Roman" panose="02020603050405020304" pitchFamily="18" charset="0"/>
          </a:endParaRPr>
        </a:p>
      </dgm:t>
    </dgm:pt>
    <dgm:pt modelId="{8EFE84B5-1870-43B1-A71E-6714E58F32E4}">
      <dgm:prSet phldrT="[Texto]"/>
      <dgm:spPr>
        <a:solidFill>
          <a:schemeClr val="tx2"/>
        </a:solidFill>
      </dgm:spPr>
      <dgm:t>
        <a:bodyPr/>
        <a:lstStyle/>
        <a:p>
          <a:r>
            <a:rPr lang="es-EC" dirty="0" smtClean="0">
              <a:latin typeface="Times New Roman" panose="02020603050405020304" pitchFamily="18" charset="0"/>
              <a:cs typeface="Times New Roman" panose="02020603050405020304" pitchFamily="18" charset="0"/>
            </a:rPr>
            <a:t>Integración del Riesgo Sísmico Al Ordenamiento Territorial</a:t>
          </a:r>
          <a:endParaRPr lang="es-EC" dirty="0">
            <a:latin typeface="Times New Roman" panose="02020603050405020304" pitchFamily="18" charset="0"/>
            <a:cs typeface="Times New Roman" panose="02020603050405020304" pitchFamily="18" charset="0"/>
          </a:endParaRPr>
        </a:p>
      </dgm:t>
    </dgm:pt>
    <dgm:pt modelId="{5D7A7A16-7E09-43E9-9343-EC15B45F4B49}" type="parTrans" cxnId="{261AF372-A200-41EB-8361-3AD7C6D6A250}">
      <dgm:prSet/>
      <dgm:spPr/>
      <dgm:t>
        <a:bodyPr/>
        <a:lstStyle/>
        <a:p>
          <a:endParaRPr lang="es-EC">
            <a:latin typeface="Times New Roman" panose="02020603050405020304" pitchFamily="18" charset="0"/>
            <a:cs typeface="Times New Roman" panose="02020603050405020304" pitchFamily="18" charset="0"/>
          </a:endParaRPr>
        </a:p>
      </dgm:t>
    </dgm:pt>
    <dgm:pt modelId="{5D934ED1-204B-402F-A78E-5811AE60A8A2}" type="sibTrans" cxnId="{261AF372-A200-41EB-8361-3AD7C6D6A250}">
      <dgm:prSet/>
      <dgm:spPr/>
      <dgm:t>
        <a:bodyPr/>
        <a:lstStyle/>
        <a:p>
          <a:endParaRPr lang="es-EC">
            <a:latin typeface="Times New Roman" panose="02020603050405020304" pitchFamily="18" charset="0"/>
            <a:cs typeface="Times New Roman" panose="02020603050405020304" pitchFamily="18" charset="0"/>
          </a:endParaRPr>
        </a:p>
      </dgm:t>
    </dgm:pt>
    <dgm:pt modelId="{D3E9098B-C5C3-44EE-AF7F-A09D81BE7FED}" type="pres">
      <dgm:prSet presAssocID="{4B07B444-8902-497C-8CFD-EB8DFEDE5C3E}" presName="Name0" presStyleCnt="0">
        <dgm:presLayoutVars>
          <dgm:dir/>
          <dgm:animLvl val="lvl"/>
          <dgm:resizeHandles val="exact"/>
        </dgm:presLayoutVars>
      </dgm:prSet>
      <dgm:spPr/>
      <dgm:t>
        <a:bodyPr/>
        <a:lstStyle/>
        <a:p>
          <a:endParaRPr lang="es-EC"/>
        </a:p>
      </dgm:t>
    </dgm:pt>
    <dgm:pt modelId="{B1BEAB4F-6C49-464E-9480-05582DCA4BE4}" type="pres">
      <dgm:prSet presAssocID="{979DE2CE-D546-4CEC-95F2-7CA8C16C0CEE}" presName="parTxOnly" presStyleLbl="node1" presStyleIdx="0" presStyleCnt="3">
        <dgm:presLayoutVars>
          <dgm:chMax val="0"/>
          <dgm:chPref val="0"/>
          <dgm:bulletEnabled val="1"/>
        </dgm:presLayoutVars>
      </dgm:prSet>
      <dgm:spPr/>
      <dgm:t>
        <a:bodyPr/>
        <a:lstStyle/>
        <a:p>
          <a:endParaRPr lang="es-EC"/>
        </a:p>
      </dgm:t>
    </dgm:pt>
    <dgm:pt modelId="{8CE52188-ECDF-4DEE-B57B-C944B6413951}" type="pres">
      <dgm:prSet presAssocID="{E8BCE5A7-9D56-4993-84F3-F17551B30A42}" presName="parTxOnlySpace" presStyleCnt="0"/>
      <dgm:spPr/>
    </dgm:pt>
    <dgm:pt modelId="{A0DA5799-382D-446D-A7A3-CBCEC98D66EE}" type="pres">
      <dgm:prSet presAssocID="{9F6F9C09-A0BA-4958-8F6E-C69BF6A7B972}" presName="parTxOnly" presStyleLbl="node1" presStyleIdx="1" presStyleCnt="3">
        <dgm:presLayoutVars>
          <dgm:chMax val="0"/>
          <dgm:chPref val="0"/>
          <dgm:bulletEnabled val="1"/>
        </dgm:presLayoutVars>
      </dgm:prSet>
      <dgm:spPr/>
      <dgm:t>
        <a:bodyPr/>
        <a:lstStyle/>
        <a:p>
          <a:endParaRPr lang="es-EC"/>
        </a:p>
      </dgm:t>
    </dgm:pt>
    <dgm:pt modelId="{00B1A354-3AA9-4949-B383-694EA14905E6}" type="pres">
      <dgm:prSet presAssocID="{166BD92C-8416-427C-9D51-91E8FFAFC0B9}" presName="parTxOnlySpace" presStyleCnt="0"/>
      <dgm:spPr/>
    </dgm:pt>
    <dgm:pt modelId="{CEC913BC-428F-401C-A277-A1BD073380AD}" type="pres">
      <dgm:prSet presAssocID="{8EFE84B5-1870-43B1-A71E-6714E58F32E4}" presName="parTxOnly" presStyleLbl="node1" presStyleIdx="2" presStyleCnt="3">
        <dgm:presLayoutVars>
          <dgm:chMax val="0"/>
          <dgm:chPref val="0"/>
          <dgm:bulletEnabled val="1"/>
        </dgm:presLayoutVars>
      </dgm:prSet>
      <dgm:spPr/>
      <dgm:t>
        <a:bodyPr/>
        <a:lstStyle/>
        <a:p>
          <a:endParaRPr lang="es-EC"/>
        </a:p>
      </dgm:t>
    </dgm:pt>
  </dgm:ptLst>
  <dgm:cxnLst>
    <dgm:cxn modelId="{7A565669-72B4-49B0-A4AC-D2F9D94D1F5B}" srcId="{4B07B444-8902-497C-8CFD-EB8DFEDE5C3E}" destId="{979DE2CE-D546-4CEC-95F2-7CA8C16C0CEE}" srcOrd="0" destOrd="0" parTransId="{60809AF8-8385-467A-B165-AE5221670CED}" sibTransId="{E8BCE5A7-9D56-4993-84F3-F17551B30A42}"/>
    <dgm:cxn modelId="{63AB1FC7-EA74-4261-A7F8-75498ACAED25}" type="presOf" srcId="{979DE2CE-D546-4CEC-95F2-7CA8C16C0CEE}" destId="{B1BEAB4F-6C49-464E-9480-05582DCA4BE4}" srcOrd="0" destOrd="0" presId="urn:microsoft.com/office/officeart/2005/8/layout/chevron1"/>
    <dgm:cxn modelId="{F3710F38-B8FC-47AD-9996-2DA36851560A}" type="presOf" srcId="{8EFE84B5-1870-43B1-A71E-6714E58F32E4}" destId="{CEC913BC-428F-401C-A277-A1BD073380AD}" srcOrd="0" destOrd="0" presId="urn:microsoft.com/office/officeart/2005/8/layout/chevron1"/>
    <dgm:cxn modelId="{49E5A86A-0BD6-4826-906A-BAEECF23C225}" srcId="{4B07B444-8902-497C-8CFD-EB8DFEDE5C3E}" destId="{9F6F9C09-A0BA-4958-8F6E-C69BF6A7B972}" srcOrd="1" destOrd="0" parTransId="{58A13D03-D4CC-4924-AC36-24D501E160AF}" sibTransId="{166BD92C-8416-427C-9D51-91E8FFAFC0B9}"/>
    <dgm:cxn modelId="{261AF372-A200-41EB-8361-3AD7C6D6A250}" srcId="{4B07B444-8902-497C-8CFD-EB8DFEDE5C3E}" destId="{8EFE84B5-1870-43B1-A71E-6714E58F32E4}" srcOrd="2" destOrd="0" parTransId="{5D7A7A16-7E09-43E9-9343-EC15B45F4B49}" sibTransId="{5D934ED1-204B-402F-A78E-5811AE60A8A2}"/>
    <dgm:cxn modelId="{A90BC0C3-6E0A-4851-8A28-C3502B356240}" type="presOf" srcId="{4B07B444-8902-497C-8CFD-EB8DFEDE5C3E}" destId="{D3E9098B-C5C3-44EE-AF7F-A09D81BE7FED}" srcOrd="0" destOrd="0" presId="urn:microsoft.com/office/officeart/2005/8/layout/chevron1"/>
    <dgm:cxn modelId="{53E08188-8F8E-42E4-B56E-070F4D07DCC4}" type="presOf" srcId="{9F6F9C09-A0BA-4958-8F6E-C69BF6A7B972}" destId="{A0DA5799-382D-446D-A7A3-CBCEC98D66EE}" srcOrd="0" destOrd="0" presId="urn:microsoft.com/office/officeart/2005/8/layout/chevron1"/>
    <dgm:cxn modelId="{EC2552B1-1D42-4CA2-965D-FEEE434BAE19}" type="presParOf" srcId="{D3E9098B-C5C3-44EE-AF7F-A09D81BE7FED}" destId="{B1BEAB4F-6C49-464E-9480-05582DCA4BE4}" srcOrd="0" destOrd="0" presId="urn:microsoft.com/office/officeart/2005/8/layout/chevron1"/>
    <dgm:cxn modelId="{8758754E-EAC7-47B7-84AE-AA9D478E736D}" type="presParOf" srcId="{D3E9098B-C5C3-44EE-AF7F-A09D81BE7FED}" destId="{8CE52188-ECDF-4DEE-B57B-C944B6413951}" srcOrd="1" destOrd="0" presId="urn:microsoft.com/office/officeart/2005/8/layout/chevron1"/>
    <dgm:cxn modelId="{5806E4FF-E7DE-4E6A-8F54-530A549FC08F}" type="presParOf" srcId="{D3E9098B-C5C3-44EE-AF7F-A09D81BE7FED}" destId="{A0DA5799-382D-446D-A7A3-CBCEC98D66EE}" srcOrd="2" destOrd="0" presId="urn:microsoft.com/office/officeart/2005/8/layout/chevron1"/>
    <dgm:cxn modelId="{8010D6EC-E825-44DD-AA82-560EA53EF575}" type="presParOf" srcId="{D3E9098B-C5C3-44EE-AF7F-A09D81BE7FED}" destId="{00B1A354-3AA9-4949-B383-694EA14905E6}" srcOrd="3" destOrd="0" presId="urn:microsoft.com/office/officeart/2005/8/layout/chevron1"/>
    <dgm:cxn modelId="{92ADDACE-DD84-439B-87B9-EEF98FEC8FCE}" type="presParOf" srcId="{D3E9098B-C5C3-44EE-AF7F-A09D81BE7FED}" destId="{CEC913BC-428F-401C-A277-A1BD073380AD}"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BEAB4F-6C49-464E-9480-05582DCA4BE4}">
      <dsp:nvSpPr>
        <dsp:cNvPr id="0" name=""/>
        <dsp:cNvSpPr/>
      </dsp:nvSpPr>
      <dsp:spPr>
        <a:xfrm>
          <a:off x="2054" y="376451"/>
          <a:ext cx="2503153" cy="1001261"/>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Generación de un modelo 3D </a:t>
          </a:r>
          <a:endParaRPr lang="es-EC" sz="1600" kern="1200" dirty="0">
            <a:latin typeface="Times New Roman" panose="02020603050405020304" pitchFamily="18" charset="0"/>
            <a:cs typeface="Times New Roman" panose="02020603050405020304" pitchFamily="18" charset="0"/>
          </a:endParaRPr>
        </a:p>
      </dsp:txBody>
      <dsp:txXfrm>
        <a:off x="502685" y="376451"/>
        <a:ext cx="1501892" cy="1001261"/>
      </dsp:txXfrm>
    </dsp:sp>
    <dsp:sp modelId="{A0DA5799-382D-446D-A7A3-CBCEC98D66EE}">
      <dsp:nvSpPr>
        <dsp:cNvPr id="0" name=""/>
        <dsp:cNvSpPr/>
      </dsp:nvSpPr>
      <dsp:spPr>
        <a:xfrm>
          <a:off x="2254892" y="376451"/>
          <a:ext cx="2503153" cy="1001261"/>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Cálculo del Riesgo </a:t>
          </a:r>
          <a:endParaRPr lang="es-EC" sz="1600" kern="1200" dirty="0">
            <a:latin typeface="Times New Roman" panose="02020603050405020304" pitchFamily="18" charset="0"/>
            <a:cs typeface="Times New Roman" panose="02020603050405020304" pitchFamily="18" charset="0"/>
          </a:endParaRPr>
        </a:p>
      </dsp:txBody>
      <dsp:txXfrm>
        <a:off x="2755523" y="376451"/>
        <a:ext cx="1501892" cy="1001261"/>
      </dsp:txXfrm>
    </dsp:sp>
    <dsp:sp modelId="{CEC913BC-428F-401C-A277-A1BD073380AD}">
      <dsp:nvSpPr>
        <dsp:cNvPr id="0" name=""/>
        <dsp:cNvSpPr/>
      </dsp:nvSpPr>
      <dsp:spPr>
        <a:xfrm>
          <a:off x="4507730" y="376451"/>
          <a:ext cx="2503153" cy="1001261"/>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Integración del Riesgo Sísmico Al Ordenamiento Territorial</a:t>
          </a:r>
          <a:endParaRPr lang="es-EC" sz="1600" kern="1200" dirty="0">
            <a:latin typeface="Times New Roman" panose="02020603050405020304" pitchFamily="18" charset="0"/>
            <a:cs typeface="Times New Roman" panose="02020603050405020304" pitchFamily="18" charset="0"/>
          </a:endParaRPr>
        </a:p>
      </dsp:txBody>
      <dsp:txXfrm>
        <a:off x="5008361" y="376451"/>
        <a:ext cx="1501892" cy="10012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BEAB4F-6C49-464E-9480-05582DCA4BE4}">
      <dsp:nvSpPr>
        <dsp:cNvPr id="0" name=""/>
        <dsp:cNvSpPr/>
      </dsp:nvSpPr>
      <dsp:spPr>
        <a:xfrm>
          <a:off x="2054" y="376451"/>
          <a:ext cx="2503153" cy="1001261"/>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Generación de un modelo 3D </a:t>
          </a:r>
          <a:endParaRPr lang="es-EC" sz="1600" kern="1200" dirty="0">
            <a:latin typeface="Times New Roman" panose="02020603050405020304" pitchFamily="18" charset="0"/>
            <a:cs typeface="Times New Roman" panose="02020603050405020304" pitchFamily="18" charset="0"/>
          </a:endParaRPr>
        </a:p>
      </dsp:txBody>
      <dsp:txXfrm>
        <a:off x="502685" y="376451"/>
        <a:ext cx="1501892" cy="1001261"/>
      </dsp:txXfrm>
    </dsp:sp>
    <dsp:sp modelId="{A0DA5799-382D-446D-A7A3-CBCEC98D66EE}">
      <dsp:nvSpPr>
        <dsp:cNvPr id="0" name=""/>
        <dsp:cNvSpPr/>
      </dsp:nvSpPr>
      <dsp:spPr>
        <a:xfrm>
          <a:off x="2254892" y="376451"/>
          <a:ext cx="2503153" cy="1001261"/>
        </a:xfrm>
        <a:prstGeom prst="chevron">
          <a:avLst/>
        </a:prstGeom>
        <a:solidFill>
          <a:schemeClr val="accent3">
            <a:lumMod val="60000"/>
            <a:lumOff val="4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Cálculo del Riesgo </a:t>
          </a:r>
          <a:endParaRPr lang="es-EC" sz="1600" kern="1200" dirty="0">
            <a:latin typeface="Times New Roman" panose="02020603050405020304" pitchFamily="18" charset="0"/>
            <a:cs typeface="Times New Roman" panose="02020603050405020304" pitchFamily="18" charset="0"/>
          </a:endParaRPr>
        </a:p>
      </dsp:txBody>
      <dsp:txXfrm>
        <a:off x="2755523" y="376451"/>
        <a:ext cx="1501892" cy="1001261"/>
      </dsp:txXfrm>
    </dsp:sp>
    <dsp:sp modelId="{CEC913BC-428F-401C-A277-A1BD073380AD}">
      <dsp:nvSpPr>
        <dsp:cNvPr id="0" name=""/>
        <dsp:cNvSpPr/>
      </dsp:nvSpPr>
      <dsp:spPr>
        <a:xfrm>
          <a:off x="4507730" y="376451"/>
          <a:ext cx="2503153" cy="1001261"/>
        </a:xfrm>
        <a:prstGeom prst="chevron">
          <a:avLst/>
        </a:prstGeom>
        <a:solidFill>
          <a:schemeClr val="accent3">
            <a:lumMod val="60000"/>
            <a:lumOff val="4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Integración del Riesgo Sísmico Al Ordenamiento Territorial</a:t>
          </a:r>
          <a:endParaRPr lang="es-EC" sz="1600" kern="1200" dirty="0">
            <a:latin typeface="Times New Roman" panose="02020603050405020304" pitchFamily="18" charset="0"/>
            <a:cs typeface="Times New Roman" panose="02020603050405020304" pitchFamily="18" charset="0"/>
          </a:endParaRPr>
        </a:p>
      </dsp:txBody>
      <dsp:txXfrm>
        <a:off x="5008361" y="376451"/>
        <a:ext cx="1501892" cy="10012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BEAB4F-6C49-464E-9480-05582DCA4BE4}">
      <dsp:nvSpPr>
        <dsp:cNvPr id="0" name=""/>
        <dsp:cNvSpPr/>
      </dsp:nvSpPr>
      <dsp:spPr>
        <a:xfrm>
          <a:off x="2054" y="376451"/>
          <a:ext cx="2503153" cy="1001261"/>
        </a:xfrm>
        <a:prstGeom prst="chevron">
          <a:avLst/>
        </a:prstGeom>
        <a:solidFill>
          <a:schemeClr val="accent3">
            <a:lumMod val="60000"/>
            <a:lumOff val="4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Generación de un modelo 3D </a:t>
          </a:r>
          <a:endParaRPr lang="es-EC" sz="1600" kern="1200" dirty="0">
            <a:latin typeface="Times New Roman" panose="02020603050405020304" pitchFamily="18" charset="0"/>
            <a:cs typeface="Times New Roman" panose="02020603050405020304" pitchFamily="18" charset="0"/>
          </a:endParaRPr>
        </a:p>
      </dsp:txBody>
      <dsp:txXfrm>
        <a:off x="502685" y="376451"/>
        <a:ext cx="1501892" cy="1001261"/>
      </dsp:txXfrm>
    </dsp:sp>
    <dsp:sp modelId="{A0DA5799-382D-446D-A7A3-CBCEC98D66EE}">
      <dsp:nvSpPr>
        <dsp:cNvPr id="0" name=""/>
        <dsp:cNvSpPr/>
      </dsp:nvSpPr>
      <dsp:spPr>
        <a:xfrm>
          <a:off x="2254892" y="376451"/>
          <a:ext cx="2503153" cy="1001261"/>
        </a:xfrm>
        <a:prstGeom prst="chevron">
          <a:avLst/>
        </a:prstGeom>
        <a:solidFill>
          <a:schemeClr val="tx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Cálculo del Riesgo </a:t>
          </a:r>
          <a:endParaRPr lang="es-EC" sz="1600" kern="1200" dirty="0">
            <a:latin typeface="Times New Roman" panose="02020603050405020304" pitchFamily="18" charset="0"/>
            <a:cs typeface="Times New Roman" panose="02020603050405020304" pitchFamily="18" charset="0"/>
          </a:endParaRPr>
        </a:p>
      </dsp:txBody>
      <dsp:txXfrm>
        <a:off x="2755523" y="376451"/>
        <a:ext cx="1501892" cy="1001261"/>
      </dsp:txXfrm>
    </dsp:sp>
    <dsp:sp modelId="{CEC913BC-428F-401C-A277-A1BD073380AD}">
      <dsp:nvSpPr>
        <dsp:cNvPr id="0" name=""/>
        <dsp:cNvSpPr/>
      </dsp:nvSpPr>
      <dsp:spPr>
        <a:xfrm>
          <a:off x="4507730" y="376451"/>
          <a:ext cx="2503153" cy="1001261"/>
        </a:xfrm>
        <a:prstGeom prst="chevron">
          <a:avLst/>
        </a:prstGeom>
        <a:solidFill>
          <a:schemeClr val="accent3">
            <a:lumMod val="60000"/>
            <a:lumOff val="4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Integración del Riesgo Sísmico Al Ordenamiento Territorial</a:t>
          </a:r>
          <a:endParaRPr lang="es-EC" sz="1600" kern="1200" dirty="0">
            <a:latin typeface="Times New Roman" panose="02020603050405020304" pitchFamily="18" charset="0"/>
            <a:cs typeface="Times New Roman" panose="02020603050405020304" pitchFamily="18" charset="0"/>
          </a:endParaRPr>
        </a:p>
      </dsp:txBody>
      <dsp:txXfrm>
        <a:off x="5008361" y="376451"/>
        <a:ext cx="1501892" cy="10012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BEAB4F-6C49-464E-9480-05582DCA4BE4}">
      <dsp:nvSpPr>
        <dsp:cNvPr id="0" name=""/>
        <dsp:cNvSpPr/>
      </dsp:nvSpPr>
      <dsp:spPr>
        <a:xfrm>
          <a:off x="2054" y="376451"/>
          <a:ext cx="2503153" cy="1001261"/>
        </a:xfrm>
        <a:prstGeom prst="chevron">
          <a:avLst/>
        </a:prstGeom>
        <a:solidFill>
          <a:schemeClr val="accent3">
            <a:lumMod val="60000"/>
            <a:lumOff val="4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Generación de un modelo 3D </a:t>
          </a:r>
          <a:endParaRPr lang="es-EC" sz="1600" kern="1200" dirty="0">
            <a:latin typeface="Times New Roman" panose="02020603050405020304" pitchFamily="18" charset="0"/>
            <a:cs typeface="Times New Roman" panose="02020603050405020304" pitchFamily="18" charset="0"/>
          </a:endParaRPr>
        </a:p>
      </dsp:txBody>
      <dsp:txXfrm>
        <a:off x="502685" y="376451"/>
        <a:ext cx="1501892" cy="1001261"/>
      </dsp:txXfrm>
    </dsp:sp>
    <dsp:sp modelId="{A0DA5799-382D-446D-A7A3-CBCEC98D66EE}">
      <dsp:nvSpPr>
        <dsp:cNvPr id="0" name=""/>
        <dsp:cNvSpPr/>
      </dsp:nvSpPr>
      <dsp:spPr>
        <a:xfrm>
          <a:off x="2254892" y="376451"/>
          <a:ext cx="2503153" cy="1001261"/>
        </a:xfrm>
        <a:prstGeom prst="chevron">
          <a:avLst/>
        </a:prstGeom>
        <a:solidFill>
          <a:schemeClr val="accent3">
            <a:lumMod val="60000"/>
            <a:lumOff val="4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Cálculo del Riesgo </a:t>
          </a:r>
          <a:endParaRPr lang="es-EC" sz="1600" kern="1200" dirty="0">
            <a:latin typeface="Times New Roman" panose="02020603050405020304" pitchFamily="18" charset="0"/>
            <a:cs typeface="Times New Roman" panose="02020603050405020304" pitchFamily="18" charset="0"/>
          </a:endParaRPr>
        </a:p>
      </dsp:txBody>
      <dsp:txXfrm>
        <a:off x="2755523" y="376451"/>
        <a:ext cx="1501892" cy="1001261"/>
      </dsp:txXfrm>
    </dsp:sp>
    <dsp:sp modelId="{CEC913BC-428F-401C-A277-A1BD073380AD}">
      <dsp:nvSpPr>
        <dsp:cNvPr id="0" name=""/>
        <dsp:cNvSpPr/>
      </dsp:nvSpPr>
      <dsp:spPr>
        <a:xfrm>
          <a:off x="4507730" y="376451"/>
          <a:ext cx="2503153" cy="1001261"/>
        </a:xfrm>
        <a:prstGeom prst="chevron">
          <a:avLst/>
        </a:prstGeom>
        <a:solidFill>
          <a:schemeClr val="tx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Integración del Riesgo Sísmico Al Ordenamiento Territorial</a:t>
          </a:r>
          <a:endParaRPr lang="es-EC" sz="1600" kern="1200" dirty="0">
            <a:latin typeface="Times New Roman" panose="02020603050405020304" pitchFamily="18" charset="0"/>
            <a:cs typeface="Times New Roman" panose="02020603050405020304" pitchFamily="18" charset="0"/>
          </a:endParaRPr>
        </a:p>
      </dsp:txBody>
      <dsp:txXfrm>
        <a:off x="5008361" y="376451"/>
        <a:ext cx="1501892" cy="100126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3CE476-235B-449A-8B91-B45630EB9BB9}" type="datetimeFigureOut">
              <a:rPr lang="es-EC" smtClean="0"/>
              <a:t>15/8/2018</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789001-F9A2-40AD-8387-1D99328D3CAE}" type="slidenum">
              <a:rPr lang="es-EC" smtClean="0"/>
              <a:t>‹Nº›</a:t>
            </a:fld>
            <a:endParaRPr lang="es-EC"/>
          </a:p>
        </p:txBody>
      </p:sp>
    </p:spTree>
    <p:extLst>
      <p:ext uri="{BB962C8B-B14F-4D97-AF65-F5344CB8AC3E}">
        <p14:creationId xmlns:p14="http://schemas.microsoft.com/office/powerpoint/2010/main" val="767685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dirty="0" smtClean="0">
                <a:latin typeface="Times New Roman" panose="02020603050405020304" pitchFamily="18" charset="0"/>
                <a:cs typeface="Times New Roman" panose="02020603050405020304" pitchFamily="18" charset="0"/>
              </a:rPr>
              <a:t>Después de las pérdidas de vidas humanas y materiales tras el terremoto del 16 de abril del 2016, se logró identificar una serie de problemas constructivos por el </a:t>
            </a:r>
            <a:r>
              <a:rPr lang="es-EC" sz="1200" b="1" dirty="0" smtClean="0">
                <a:latin typeface="Times New Roman" panose="02020603050405020304" pitchFamily="18" charset="0"/>
                <a:cs typeface="Times New Roman" panose="02020603050405020304" pitchFamily="18" charset="0"/>
              </a:rPr>
              <a:t>incumplimiento de las normas actuales de construcción</a:t>
            </a:r>
            <a:r>
              <a:rPr lang="es-EC" sz="1200" dirty="0" smtClean="0">
                <a:latin typeface="Times New Roman" panose="02020603050405020304" pitchFamily="18" charset="0"/>
                <a:cs typeface="Times New Roman" panose="02020603050405020304" pitchFamily="18" charset="0"/>
              </a:rPr>
              <a:t>, además por el </a:t>
            </a:r>
            <a:r>
              <a:rPr lang="es-EC" sz="1200" b="1" dirty="0" smtClean="0">
                <a:latin typeface="Times New Roman" panose="02020603050405020304" pitchFamily="18" charset="0"/>
                <a:cs typeface="Times New Roman" panose="02020603050405020304" pitchFamily="18" charset="0"/>
              </a:rPr>
              <a:t>uso de materiales no adecuados para la construcción</a:t>
            </a:r>
            <a:r>
              <a:rPr lang="es-EC" sz="1200" dirty="0" smtClean="0">
                <a:latin typeface="Times New Roman" panose="02020603050405020304" pitchFamily="18" charset="0"/>
                <a:cs typeface="Times New Roman" panose="02020603050405020304" pitchFamily="18" charset="0"/>
              </a:rPr>
              <a:t> en mamposterías y estructuras de hormigón armado, baja calidad y ahorro de materiales, la falta de </a:t>
            </a:r>
            <a:r>
              <a:rPr lang="es-EC" sz="1200" b="1" dirty="0" smtClean="0">
                <a:latin typeface="Times New Roman" panose="02020603050405020304" pitchFamily="18" charset="0"/>
                <a:cs typeface="Times New Roman" panose="02020603050405020304" pitchFamily="18" charset="0"/>
              </a:rPr>
              <a:t>estudios de microzonificación sísmica </a:t>
            </a:r>
            <a:r>
              <a:rPr lang="es-EC" sz="1200" dirty="0" smtClean="0">
                <a:latin typeface="Times New Roman" panose="02020603050405020304" pitchFamily="18" charset="0"/>
                <a:cs typeface="Times New Roman" panose="02020603050405020304" pitchFamily="18" charset="0"/>
              </a:rPr>
              <a:t>que permite determinar el tipo de suelo a escala urbana y una mala planificación en el </a:t>
            </a:r>
            <a:r>
              <a:rPr lang="es-EC" sz="1200" b="1" dirty="0" smtClean="0">
                <a:latin typeface="Times New Roman" panose="02020603050405020304" pitchFamily="18" charset="0"/>
                <a:cs typeface="Times New Roman" panose="02020603050405020304" pitchFamily="18" charset="0"/>
              </a:rPr>
              <a:t>ordenamiento territorial </a:t>
            </a:r>
            <a:r>
              <a:rPr lang="es-EC" sz="1200" dirty="0" smtClean="0">
                <a:latin typeface="Times New Roman" panose="02020603050405020304" pitchFamily="18" charset="0"/>
                <a:cs typeface="Times New Roman" panose="02020603050405020304" pitchFamily="18" charset="0"/>
              </a:rPr>
              <a:t>por no considerar la variable de riesgo sísmico.</a:t>
            </a:r>
          </a:p>
          <a:p>
            <a:endParaRPr lang="es-EC" dirty="0"/>
          </a:p>
        </p:txBody>
      </p:sp>
      <p:sp>
        <p:nvSpPr>
          <p:cNvPr id="4" name="Marcador de número de diapositiva 3"/>
          <p:cNvSpPr>
            <a:spLocks noGrp="1"/>
          </p:cNvSpPr>
          <p:nvPr>
            <p:ph type="sldNum" sz="quarter" idx="10"/>
          </p:nvPr>
        </p:nvSpPr>
        <p:spPr/>
        <p:txBody>
          <a:bodyPr/>
          <a:lstStyle/>
          <a:p>
            <a:fld id="{70789001-F9A2-40AD-8387-1D99328D3CAE}" type="slidenum">
              <a:rPr lang="es-EC" smtClean="0"/>
              <a:t>3</a:t>
            </a:fld>
            <a:endParaRPr lang="es-EC"/>
          </a:p>
        </p:txBody>
      </p:sp>
    </p:spTree>
    <p:extLst>
      <p:ext uri="{BB962C8B-B14F-4D97-AF65-F5344CB8AC3E}">
        <p14:creationId xmlns:p14="http://schemas.microsoft.com/office/powerpoint/2010/main" val="162419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En la zona 02 se identificaron</a:t>
            </a:r>
            <a:r>
              <a:rPr lang="es-EC" baseline="0" dirty="0" smtClean="0"/>
              <a:t> 136 edificaciones de igual manera se utilizo la metodología de </a:t>
            </a:r>
            <a:r>
              <a:rPr lang="es-EC" baseline="0" dirty="0" err="1" smtClean="0"/>
              <a:t>Hazus</a:t>
            </a:r>
            <a:r>
              <a:rPr lang="es-EC" baseline="0" dirty="0" smtClean="0"/>
              <a:t> 2003, para determinar la tipología constructiva misma metodología permite asignar un código de altura como por ejemplo  C1L_low esto quiere decir que las edificaciones que tengan esta asignación son estructuras que sean de Hormigón armado de 1-3 pisos de altura y que se construyeron entre 1976 y 2001. Esta fue la manera como se obtuvo la vulnerabilidad estructural.</a:t>
            </a:r>
            <a:endParaRPr lang="es-EC" dirty="0"/>
          </a:p>
        </p:txBody>
      </p:sp>
      <p:sp>
        <p:nvSpPr>
          <p:cNvPr id="4" name="Marcador de número de diapositiva 3"/>
          <p:cNvSpPr>
            <a:spLocks noGrp="1"/>
          </p:cNvSpPr>
          <p:nvPr>
            <p:ph type="sldNum" sz="quarter" idx="10"/>
          </p:nvPr>
        </p:nvSpPr>
        <p:spPr/>
        <p:txBody>
          <a:bodyPr/>
          <a:lstStyle/>
          <a:p>
            <a:fld id="{70789001-F9A2-40AD-8387-1D99328D3CAE}" type="slidenum">
              <a:rPr lang="es-EC" smtClean="0"/>
              <a:t>14</a:t>
            </a:fld>
            <a:endParaRPr lang="es-EC"/>
          </a:p>
        </p:txBody>
      </p:sp>
    </p:spTree>
    <p:extLst>
      <p:ext uri="{BB962C8B-B14F-4D97-AF65-F5344CB8AC3E}">
        <p14:creationId xmlns:p14="http://schemas.microsoft.com/office/powerpoint/2010/main" val="3208371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Se muestran las probabilidades de alcance o excedencia para el correspondiente estado de daño de cada clase de vulnerabilidad, cuyos resultados se presenta en porcentaje para la zona 01 de estudio. De los resultados analizados se observa que probabilidades más altas corresponden a daño moderado, en cambio las probabilidades disminuyen en daño extenso y completo.</a:t>
            </a:r>
            <a:endParaRPr lang="es-EC" sz="1200" kern="1200" dirty="0" smtClean="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70789001-F9A2-40AD-8387-1D99328D3CAE}" type="slidenum">
              <a:rPr lang="es-EC" smtClean="0"/>
              <a:t>15</a:t>
            </a:fld>
            <a:endParaRPr lang="es-EC"/>
          </a:p>
        </p:txBody>
      </p:sp>
    </p:spTree>
    <p:extLst>
      <p:ext uri="{BB962C8B-B14F-4D97-AF65-F5344CB8AC3E}">
        <p14:creationId xmlns:p14="http://schemas.microsoft.com/office/powerpoint/2010/main" val="3428483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la</a:t>
            </a:r>
            <a:r>
              <a:rPr lang="es-ES" sz="1200" kern="1200" baseline="0" dirty="0" smtClean="0">
                <a:solidFill>
                  <a:schemeClr val="tx1"/>
                </a:solidFill>
                <a:effectLst/>
                <a:latin typeface="+mn-lt"/>
                <a:ea typeface="+mn-ea"/>
                <a:cs typeface="+mn-cs"/>
              </a:rPr>
              <a:t> figura n°1</a:t>
            </a:r>
            <a:r>
              <a:rPr lang="es-ES" sz="1200" kern="1200" dirty="0" smtClean="0">
                <a:solidFill>
                  <a:schemeClr val="tx1"/>
                </a:solidFill>
                <a:effectLst/>
                <a:latin typeface="+mn-lt"/>
                <a:ea typeface="+mn-ea"/>
                <a:cs typeface="+mn-cs"/>
              </a:rPr>
              <a:t> se puede apreciar la tonalidad de color rojo a las edificaciones que alcanzarían un </a:t>
            </a:r>
            <a:r>
              <a:rPr lang="es-ES" sz="1200" b="1" i="1" kern="1200" dirty="0" smtClean="0">
                <a:solidFill>
                  <a:schemeClr val="tx1"/>
                </a:solidFill>
                <a:effectLst/>
                <a:latin typeface="+mn-lt"/>
                <a:ea typeface="+mn-ea"/>
                <a:cs typeface="+mn-cs"/>
              </a:rPr>
              <a:t>daño moderado</a:t>
            </a:r>
            <a:r>
              <a:rPr lang="es-ES" sz="1200" kern="1200" dirty="0" smtClean="0">
                <a:solidFill>
                  <a:schemeClr val="tx1"/>
                </a:solidFill>
                <a:effectLst/>
                <a:latin typeface="+mn-lt"/>
                <a:ea typeface="+mn-ea"/>
                <a:cs typeface="+mn-cs"/>
              </a:rPr>
              <a:t> con una probabilidad en un rango de 35 – 42%.</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la</a:t>
            </a:r>
            <a:r>
              <a:rPr lang="es-ES" sz="1200" kern="1200" baseline="0" dirty="0" smtClean="0">
                <a:solidFill>
                  <a:schemeClr val="tx1"/>
                </a:solidFill>
                <a:effectLst/>
                <a:latin typeface="+mn-lt"/>
                <a:ea typeface="+mn-ea"/>
                <a:cs typeface="+mn-cs"/>
              </a:rPr>
              <a:t> figura n°2</a:t>
            </a:r>
            <a:r>
              <a:rPr lang="es-ES" sz="1200" kern="1200" dirty="0" smtClean="0">
                <a:solidFill>
                  <a:schemeClr val="tx1"/>
                </a:solidFill>
                <a:effectLst/>
                <a:latin typeface="+mn-lt"/>
                <a:ea typeface="+mn-ea"/>
                <a:cs typeface="+mn-cs"/>
              </a:rPr>
              <a:t> se puede apreciar la tonalidad de color rojo a las edificaciones que alcanzarían un </a:t>
            </a:r>
            <a:r>
              <a:rPr lang="es-ES" sz="1200" b="1" i="1" kern="1200" dirty="0" smtClean="0">
                <a:solidFill>
                  <a:schemeClr val="tx1"/>
                </a:solidFill>
                <a:effectLst/>
                <a:latin typeface="+mn-lt"/>
                <a:ea typeface="+mn-ea"/>
                <a:cs typeface="+mn-cs"/>
              </a:rPr>
              <a:t>daño extenso</a:t>
            </a:r>
            <a:r>
              <a:rPr lang="es-ES" sz="1200" kern="1200" dirty="0" smtClean="0">
                <a:solidFill>
                  <a:schemeClr val="tx1"/>
                </a:solidFill>
                <a:effectLst/>
                <a:latin typeface="+mn-lt"/>
                <a:ea typeface="+mn-ea"/>
                <a:cs typeface="+mn-cs"/>
              </a:rPr>
              <a:t> con una probabilidad en un rango de 29 – 38%. </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la</a:t>
            </a:r>
            <a:r>
              <a:rPr lang="es-ES" sz="1200" kern="1200" baseline="0" dirty="0" smtClean="0">
                <a:solidFill>
                  <a:schemeClr val="tx1"/>
                </a:solidFill>
                <a:effectLst/>
                <a:latin typeface="+mn-lt"/>
                <a:ea typeface="+mn-ea"/>
                <a:cs typeface="+mn-cs"/>
              </a:rPr>
              <a:t> figura n°3</a:t>
            </a:r>
            <a:r>
              <a:rPr lang="es-ES" sz="1200" kern="1200" dirty="0" smtClean="0">
                <a:solidFill>
                  <a:schemeClr val="tx1"/>
                </a:solidFill>
                <a:effectLst/>
                <a:latin typeface="+mn-lt"/>
                <a:ea typeface="+mn-ea"/>
                <a:cs typeface="+mn-cs"/>
              </a:rPr>
              <a:t> se puede apreciar la tonalidad de color rojo a las edificaciones que alcanzarían un </a:t>
            </a:r>
            <a:r>
              <a:rPr lang="es-ES" sz="1200" b="1" i="1" kern="1200" dirty="0" smtClean="0">
                <a:solidFill>
                  <a:schemeClr val="tx1"/>
                </a:solidFill>
                <a:effectLst/>
                <a:latin typeface="+mn-lt"/>
                <a:ea typeface="+mn-ea"/>
                <a:cs typeface="+mn-cs"/>
              </a:rPr>
              <a:t>daño completo</a:t>
            </a:r>
            <a:r>
              <a:rPr lang="es-ES" sz="1200" kern="1200" dirty="0" smtClean="0">
                <a:solidFill>
                  <a:schemeClr val="tx1"/>
                </a:solidFill>
                <a:effectLst/>
                <a:latin typeface="+mn-lt"/>
                <a:ea typeface="+mn-ea"/>
                <a:cs typeface="+mn-cs"/>
              </a:rPr>
              <a:t> con una probabilidad en un rango de 21 – 49% de la zona 01 (Manta).</a:t>
            </a:r>
            <a:endParaRPr lang="es-EC"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De</a:t>
            </a:r>
            <a:r>
              <a:rPr lang="es-ES" sz="1200" kern="1200" baseline="0" dirty="0" smtClean="0">
                <a:solidFill>
                  <a:schemeClr val="tx1"/>
                </a:solidFill>
                <a:effectLst/>
                <a:latin typeface="+mn-lt"/>
                <a:ea typeface="+mn-ea"/>
                <a:cs typeface="+mn-cs"/>
              </a:rPr>
              <a:t> un total de </a:t>
            </a:r>
            <a:r>
              <a:rPr lang="es-ES" sz="1200" b="1" kern="1200" baseline="0" dirty="0" smtClean="0">
                <a:solidFill>
                  <a:schemeClr val="tx1"/>
                </a:solidFill>
                <a:effectLst/>
                <a:latin typeface="+mn-lt"/>
                <a:ea typeface="+mn-ea"/>
                <a:cs typeface="+mn-cs"/>
              </a:rPr>
              <a:t>153</a:t>
            </a:r>
            <a:r>
              <a:rPr lang="es-ES" sz="1200" kern="1200" baseline="0" dirty="0" smtClean="0">
                <a:solidFill>
                  <a:schemeClr val="tx1"/>
                </a:solidFill>
                <a:effectLst/>
                <a:latin typeface="+mn-lt"/>
                <a:ea typeface="+mn-ea"/>
                <a:cs typeface="+mn-cs"/>
              </a:rPr>
              <a:t> edificios analizados como resultados finales sometido a una simulación de un terremoto de </a:t>
            </a:r>
            <a:r>
              <a:rPr lang="es-ES" sz="1200" kern="1200" baseline="0" dirty="0" err="1" smtClean="0">
                <a:solidFill>
                  <a:schemeClr val="tx1"/>
                </a:solidFill>
                <a:effectLst/>
                <a:latin typeface="+mn-lt"/>
                <a:ea typeface="+mn-ea"/>
                <a:cs typeface="+mn-cs"/>
              </a:rPr>
              <a:t>Mw</a:t>
            </a:r>
            <a:r>
              <a:rPr lang="es-ES" sz="1200" kern="1200" baseline="0" dirty="0" smtClean="0">
                <a:solidFill>
                  <a:schemeClr val="tx1"/>
                </a:solidFill>
                <a:effectLst/>
                <a:latin typeface="+mn-lt"/>
                <a:ea typeface="+mn-ea"/>
                <a:cs typeface="+mn-cs"/>
              </a:rPr>
              <a:t> 7.4 la zona de estudio tendría con daño moderado del 30% es decir de 46 </a:t>
            </a:r>
            <a:r>
              <a:rPr lang="es-ES" sz="1200" kern="1200" baseline="0" dirty="0" err="1" smtClean="0">
                <a:solidFill>
                  <a:schemeClr val="tx1"/>
                </a:solidFill>
                <a:effectLst/>
                <a:latin typeface="+mn-lt"/>
                <a:ea typeface="+mn-ea"/>
                <a:cs typeface="+mn-cs"/>
              </a:rPr>
              <a:t>edf</a:t>
            </a:r>
            <a:r>
              <a:rPr lang="es-ES" sz="1200" kern="1200" baseline="0" dirty="0" smtClean="0">
                <a:solidFill>
                  <a:schemeClr val="tx1"/>
                </a:solidFill>
                <a:effectLst/>
                <a:latin typeface="+mn-lt"/>
                <a:ea typeface="+mn-ea"/>
                <a:cs typeface="+mn-cs"/>
              </a:rPr>
              <a:t>; un daño extenso del 29% es decir 44 </a:t>
            </a:r>
            <a:r>
              <a:rPr lang="es-ES" sz="1200" kern="1200" baseline="0" dirty="0" err="1" smtClean="0">
                <a:solidFill>
                  <a:schemeClr val="tx1"/>
                </a:solidFill>
                <a:effectLst/>
                <a:latin typeface="+mn-lt"/>
                <a:ea typeface="+mn-ea"/>
                <a:cs typeface="+mn-cs"/>
              </a:rPr>
              <a:t>edf</a:t>
            </a:r>
            <a:r>
              <a:rPr lang="es-ES" sz="1200" kern="1200" baseline="0" dirty="0" smtClean="0">
                <a:solidFill>
                  <a:schemeClr val="tx1"/>
                </a:solidFill>
                <a:effectLst/>
                <a:latin typeface="+mn-lt"/>
                <a:ea typeface="+mn-ea"/>
                <a:cs typeface="+mn-cs"/>
              </a:rPr>
              <a:t> y un daño completo del 20% con 30 </a:t>
            </a:r>
            <a:r>
              <a:rPr lang="es-ES" sz="1200" kern="1200" baseline="0" dirty="0" err="1" smtClean="0">
                <a:solidFill>
                  <a:schemeClr val="tx1"/>
                </a:solidFill>
                <a:effectLst/>
                <a:latin typeface="+mn-lt"/>
                <a:ea typeface="+mn-ea"/>
                <a:cs typeface="+mn-cs"/>
              </a:rPr>
              <a:t>edf</a:t>
            </a:r>
            <a:r>
              <a:rPr lang="es-ES" sz="1200" kern="1200" baseline="0" dirty="0" smtClean="0">
                <a:solidFill>
                  <a:schemeClr val="tx1"/>
                </a:solidFill>
                <a:effectLst/>
                <a:latin typeface="+mn-lt"/>
                <a:ea typeface="+mn-ea"/>
                <a:cs typeface="+mn-cs"/>
              </a:rPr>
              <a:t> afectados.</a:t>
            </a: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C" dirty="0" smtClean="0"/>
          </a:p>
          <a:p>
            <a:endParaRPr lang="es-EC" dirty="0"/>
          </a:p>
        </p:txBody>
      </p:sp>
      <p:sp>
        <p:nvSpPr>
          <p:cNvPr id="4" name="Marcador de número de diapositiva 3"/>
          <p:cNvSpPr>
            <a:spLocks noGrp="1"/>
          </p:cNvSpPr>
          <p:nvPr>
            <p:ph type="sldNum" sz="quarter" idx="10"/>
          </p:nvPr>
        </p:nvSpPr>
        <p:spPr/>
        <p:txBody>
          <a:bodyPr/>
          <a:lstStyle/>
          <a:p>
            <a:fld id="{70789001-F9A2-40AD-8387-1D99328D3CAE}" type="slidenum">
              <a:rPr lang="es-EC" smtClean="0"/>
              <a:t>16</a:t>
            </a:fld>
            <a:endParaRPr lang="es-EC"/>
          </a:p>
        </p:txBody>
      </p:sp>
    </p:spTree>
    <p:extLst>
      <p:ext uri="{BB962C8B-B14F-4D97-AF65-F5344CB8AC3E}">
        <p14:creationId xmlns:p14="http://schemas.microsoft.com/office/powerpoint/2010/main" val="1438759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la</a:t>
            </a:r>
            <a:r>
              <a:rPr lang="es-ES" sz="1200" kern="1200" baseline="0" dirty="0" smtClean="0">
                <a:solidFill>
                  <a:schemeClr val="tx1"/>
                </a:solidFill>
                <a:effectLst/>
                <a:latin typeface="+mn-lt"/>
                <a:ea typeface="+mn-ea"/>
                <a:cs typeface="+mn-cs"/>
              </a:rPr>
              <a:t> figura n°1</a:t>
            </a:r>
            <a:r>
              <a:rPr lang="es-ES" sz="1200" kern="1200" dirty="0" smtClean="0">
                <a:solidFill>
                  <a:schemeClr val="tx1"/>
                </a:solidFill>
                <a:effectLst/>
                <a:latin typeface="+mn-lt"/>
                <a:ea typeface="+mn-ea"/>
                <a:cs typeface="+mn-cs"/>
              </a:rPr>
              <a:t> se puede apreciar la tonalidad de color rojo a las edificaciones que alcanzarían un </a:t>
            </a:r>
            <a:r>
              <a:rPr lang="es-ES" sz="1200" b="1" i="1" kern="1200" dirty="0" smtClean="0">
                <a:solidFill>
                  <a:schemeClr val="tx1"/>
                </a:solidFill>
                <a:effectLst/>
                <a:latin typeface="+mn-lt"/>
                <a:ea typeface="+mn-ea"/>
                <a:cs typeface="+mn-cs"/>
              </a:rPr>
              <a:t>daño moderado</a:t>
            </a:r>
            <a:r>
              <a:rPr lang="es-ES" sz="1200" kern="1200" dirty="0" smtClean="0">
                <a:solidFill>
                  <a:schemeClr val="tx1"/>
                </a:solidFill>
                <a:effectLst/>
                <a:latin typeface="+mn-lt"/>
                <a:ea typeface="+mn-ea"/>
                <a:cs typeface="+mn-cs"/>
              </a:rPr>
              <a:t> con una probabilidad en un rango de 35 – 42%.</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la</a:t>
            </a:r>
            <a:r>
              <a:rPr lang="es-ES" sz="1200" kern="1200" baseline="0" dirty="0" smtClean="0">
                <a:solidFill>
                  <a:schemeClr val="tx1"/>
                </a:solidFill>
                <a:effectLst/>
                <a:latin typeface="+mn-lt"/>
                <a:ea typeface="+mn-ea"/>
                <a:cs typeface="+mn-cs"/>
              </a:rPr>
              <a:t> figura n°2</a:t>
            </a:r>
            <a:r>
              <a:rPr lang="es-ES" sz="1200" kern="1200" dirty="0" smtClean="0">
                <a:solidFill>
                  <a:schemeClr val="tx1"/>
                </a:solidFill>
                <a:effectLst/>
                <a:latin typeface="+mn-lt"/>
                <a:ea typeface="+mn-ea"/>
                <a:cs typeface="+mn-cs"/>
              </a:rPr>
              <a:t> se puede apreciar la tonalidad de color rojo a las edificaciones que alcanzarían un </a:t>
            </a:r>
            <a:r>
              <a:rPr lang="es-ES" sz="1200" b="1" i="1" kern="1200" dirty="0" smtClean="0">
                <a:solidFill>
                  <a:schemeClr val="tx1"/>
                </a:solidFill>
                <a:effectLst/>
                <a:latin typeface="+mn-lt"/>
                <a:ea typeface="+mn-ea"/>
                <a:cs typeface="+mn-cs"/>
              </a:rPr>
              <a:t>daño extenso</a:t>
            </a:r>
            <a:r>
              <a:rPr lang="es-ES" sz="1200" kern="1200" dirty="0" smtClean="0">
                <a:solidFill>
                  <a:schemeClr val="tx1"/>
                </a:solidFill>
                <a:effectLst/>
                <a:latin typeface="+mn-lt"/>
                <a:ea typeface="+mn-ea"/>
                <a:cs typeface="+mn-cs"/>
              </a:rPr>
              <a:t> con una probabilidad en un rango de 29 – 38%. </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la</a:t>
            </a:r>
            <a:r>
              <a:rPr lang="es-ES" sz="1200" kern="1200" baseline="0" dirty="0" smtClean="0">
                <a:solidFill>
                  <a:schemeClr val="tx1"/>
                </a:solidFill>
                <a:effectLst/>
                <a:latin typeface="+mn-lt"/>
                <a:ea typeface="+mn-ea"/>
                <a:cs typeface="+mn-cs"/>
              </a:rPr>
              <a:t> figura n°3</a:t>
            </a:r>
            <a:r>
              <a:rPr lang="es-ES" sz="1200" kern="1200" dirty="0" smtClean="0">
                <a:solidFill>
                  <a:schemeClr val="tx1"/>
                </a:solidFill>
                <a:effectLst/>
                <a:latin typeface="+mn-lt"/>
                <a:ea typeface="+mn-ea"/>
                <a:cs typeface="+mn-cs"/>
              </a:rPr>
              <a:t> se puede apreciar la tonalidad de color rojo a las edificaciones que alcanzarían un </a:t>
            </a:r>
            <a:r>
              <a:rPr lang="es-ES" sz="1200" b="1" i="1" kern="1200" dirty="0" smtClean="0">
                <a:solidFill>
                  <a:schemeClr val="tx1"/>
                </a:solidFill>
                <a:effectLst/>
                <a:latin typeface="+mn-lt"/>
                <a:ea typeface="+mn-ea"/>
                <a:cs typeface="+mn-cs"/>
              </a:rPr>
              <a:t>daño completo</a:t>
            </a:r>
            <a:r>
              <a:rPr lang="es-ES" sz="1200" kern="1200" dirty="0" smtClean="0">
                <a:solidFill>
                  <a:schemeClr val="tx1"/>
                </a:solidFill>
                <a:effectLst/>
                <a:latin typeface="+mn-lt"/>
                <a:ea typeface="+mn-ea"/>
                <a:cs typeface="+mn-cs"/>
              </a:rPr>
              <a:t> con una probabilidad en un rango de 21 – 49% de la zona 01 (Manta).</a:t>
            </a:r>
            <a:endParaRPr lang="es-EC"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De</a:t>
            </a:r>
            <a:r>
              <a:rPr lang="es-ES" sz="1200" kern="1200" baseline="0" dirty="0" smtClean="0">
                <a:solidFill>
                  <a:schemeClr val="tx1"/>
                </a:solidFill>
                <a:effectLst/>
                <a:latin typeface="+mn-lt"/>
                <a:ea typeface="+mn-ea"/>
                <a:cs typeface="+mn-cs"/>
              </a:rPr>
              <a:t> un total de </a:t>
            </a:r>
            <a:r>
              <a:rPr lang="es-ES" sz="1200" b="1" kern="1200" baseline="0" dirty="0" smtClean="0">
                <a:solidFill>
                  <a:schemeClr val="tx1"/>
                </a:solidFill>
                <a:effectLst/>
                <a:latin typeface="+mn-lt"/>
                <a:ea typeface="+mn-ea"/>
                <a:cs typeface="+mn-cs"/>
              </a:rPr>
              <a:t>153</a:t>
            </a:r>
            <a:r>
              <a:rPr lang="es-ES" sz="1200" kern="1200" baseline="0" dirty="0" smtClean="0">
                <a:solidFill>
                  <a:schemeClr val="tx1"/>
                </a:solidFill>
                <a:effectLst/>
                <a:latin typeface="+mn-lt"/>
                <a:ea typeface="+mn-ea"/>
                <a:cs typeface="+mn-cs"/>
              </a:rPr>
              <a:t> edificios analizados como resultados finales sometido a una simulación de un terremoto de </a:t>
            </a:r>
            <a:r>
              <a:rPr lang="es-ES" sz="1200" kern="1200" baseline="0" dirty="0" err="1" smtClean="0">
                <a:solidFill>
                  <a:schemeClr val="tx1"/>
                </a:solidFill>
                <a:effectLst/>
                <a:latin typeface="+mn-lt"/>
                <a:ea typeface="+mn-ea"/>
                <a:cs typeface="+mn-cs"/>
              </a:rPr>
              <a:t>Mw</a:t>
            </a:r>
            <a:r>
              <a:rPr lang="es-ES" sz="1200" kern="1200" baseline="0" dirty="0" smtClean="0">
                <a:solidFill>
                  <a:schemeClr val="tx1"/>
                </a:solidFill>
                <a:effectLst/>
                <a:latin typeface="+mn-lt"/>
                <a:ea typeface="+mn-ea"/>
                <a:cs typeface="+mn-cs"/>
              </a:rPr>
              <a:t> 7.4 la zona de estudio tendría con daño moderado del 30% es decir de 46 </a:t>
            </a:r>
            <a:r>
              <a:rPr lang="es-ES" sz="1200" kern="1200" baseline="0" dirty="0" err="1" smtClean="0">
                <a:solidFill>
                  <a:schemeClr val="tx1"/>
                </a:solidFill>
                <a:effectLst/>
                <a:latin typeface="+mn-lt"/>
                <a:ea typeface="+mn-ea"/>
                <a:cs typeface="+mn-cs"/>
              </a:rPr>
              <a:t>edf</a:t>
            </a:r>
            <a:r>
              <a:rPr lang="es-ES" sz="1200" kern="1200" baseline="0" dirty="0" smtClean="0">
                <a:solidFill>
                  <a:schemeClr val="tx1"/>
                </a:solidFill>
                <a:effectLst/>
                <a:latin typeface="+mn-lt"/>
                <a:ea typeface="+mn-ea"/>
                <a:cs typeface="+mn-cs"/>
              </a:rPr>
              <a:t>; un daño extenso del 29% es decir 44 </a:t>
            </a:r>
            <a:r>
              <a:rPr lang="es-ES" sz="1200" kern="1200" baseline="0" dirty="0" err="1" smtClean="0">
                <a:solidFill>
                  <a:schemeClr val="tx1"/>
                </a:solidFill>
                <a:effectLst/>
                <a:latin typeface="+mn-lt"/>
                <a:ea typeface="+mn-ea"/>
                <a:cs typeface="+mn-cs"/>
              </a:rPr>
              <a:t>edf</a:t>
            </a:r>
            <a:r>
              <a:rPr lang="es-ES" sz="1200" kern="1200" baseline="0" dirty="0" smtClean="0">
                <a:solidFill>
                  <a:schemeClr val="tx1"/>
                </a:solidFill>
                <a:effectLst/>
                <a:latin typeface="+mn-lt"/>
                <a:ea typeface="+mn-ea"/>
                <a:cs typeface="+mn-cs"/>
              </a:rPr>
              <a:t> y un daño completo del 20% con 30 </a:t>
            </a:r>
            <a:r>
              <a:rPr lang="es-ES" sz="1200" kern="1200" baseline="0" dirty="0" err="1" smtClean="0">
                <a:solidFill>
                  <a:schemeClr val="tx1"/>
                </a:solidFill>
                <a:effectLst/>
                <a:latin typeface="+mn-lt"/>
                <a:ea typeface="+mn-ea"/>
                <a:cs typeface="+mn-cs"/>
              </a:rPr>
              <a:t>edf</a:t>
            </a:r>
            <a:r>
              <a:rPr lang="es-ES" sz="1200" kern="1200" baseline="0" dirty="0" smtClean="0">
                <a:solidFill>
                  <a:schemeClr val="tx1"/>
                </a:solidFill>
                <a:effectLst/>
                <a:latin typeface="+mn-lt"/>
                <a:ea typeface="+mn-ea"/>
                <a:cs typeface="+mn-cs"/>
              </a:rPr>
              <a:t> afectados.</a:t>
            </a: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C" dirty="0" smtClean="0"/>
          </a:p>
          <a:p>
            <a:endParaRPr lang="es-EC" dirty="0"/>
          </a:p>
        </p:txBody>
      </p:sp>
      <p:sp>
        <p:nvSpPr>
          <p:cNvPr id="4" name="Marcador de número de diapositiva 3"/>
          <p:cNvSpPr>
            <a:spLocks noGrp="1"/>
          </p:cNvSpPr>
          <p:nvPr>
            <p:ph type="sldNum" sz="quarter" idx="10"/>
          </p:nvPr>
        </p:nvSpPr>
        <p:spPr/>
        <p:txBody>
          <a:bodyPr/>
          <a:lstStyle/>
          <a:p>
            <a:fld id="{70789001-F9A2-40AD-8387-1D99328D3CAE}" type="slidenum">
              <a:rPr lang="es-EC" smtClean="0"/>
              <a:t>17</a:t>
            </a:fld>
            <a:endParaRPr lang="es-EC"/>
          </a:p>
        </p:txBody>
      </p:sp>
    </p:spTree>
    <p:extLst>
      <p:ext uri="{BB962C8B-B14F-4D97-AF65-F5344CB8AC3E}">
        <p14:creationId xmlns:p14="http://schemas.microsoft.com/office/powerpoint/2010/main" val="1688667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la</a:t>
            </a:r>
            <a:r>
              <a:rPr lang="es-ES" sz="1200" kern="1200" baseline="0" dirty="0" smtClean="0">
                <a:solidFill>
                  <a:schemeClr val="tx1"/>
                </a:solidFill>
                <a:effectLst/>
                <a:latin typeface="+mn-lt"/>
                <a:ea typeface="+mn-ea"/>
                <a:cs typeface="+mn-cs"/>
              </a:rPr>
              <a:t> figura n°1</a:t>
            </a:r>
            <a:r>
              <a:rPr lang="es-ES" sz="1200" kern="1200" dirty="0" smtClean="0">
                <a:solidFill>
                  <a:schemeClr val="tx1"/>
                </a:solidFill>
                <a:effectLst/>
                <a:latin typeface="+mn-lt"/>
                <a:ea typeface="+mn-ea"/>
                <a:cs typeface="+mn-cs"/>
              </a:rPr>
              <a:t> se puede apreciar la tonalidad de color rojo a las edificaciones que alcanzarían un </a:t>
            </a:r>
            <a:r>
              <a:rPr lang="es-ES" sz="1200" b="1" i="1" kern="1200" dirty="0" smtClean="0">
                <a:solidFill>
                  <a:schemeClr val="tx1"/>
                </a:solidFill>
                <a:effectLst/>
                <a:latin typeface="+mn-lt"/>
                <a:ea typeface="+mn-ea"/>
                <a:cs typeface="+mn-cs"/>
              </a:rPr>
              <a:t>daño moderado</a:t>
            </a:r>
            <a:r>
              <a:rPr lang="es-ES" sz="1200" kern="1200" dirty="0" smtClean="0">
                <a:solidFill>
                  <a:schemeClr val="tx1"/>
                </a:solidFill>
                <a:effectLst/>
                <a:latin typeface="+mn-lt"/>
                <a:ea typeface="+mn-ea"/>
                <a:cs typeface="+mn-cs"/>
              </a:rPr>
              <a:t> con una probabilidad en un rango de 35 – 42%.</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la</a:t>
            </a:r>
            <a:r>
              <a:rPr lang="es-ES" sz="1200" kern="1200" baseline="0" dirty="0" smtClean="0">
                <a:solidFill>
                  <a:schemeClr val="tx1"/>
                </a:solidFill>
                <a:effectLst/>
                <a:latin typeface="+mn-lt"/>
                <a:ea typeface="+mn-ea"/>
                <a:cs typeface="+mn-cs"/>
              </a:rPr>
              <a:t> figura n°2</a:t>
            </a:r>
            <a:r>
              <a:rPr lang="es-ES" sz="1200" kern="1200" dirty="0" smtClean="0">
                <a:solidFill>
                  <a:schemeClr val="tx1"/>
                </a:solidFill>
                <a:effectLst/>
                <a:latin typeface="+mn-lt"/>
                <a:ea typeface="+mn-ea"/>
                <a:cs typeface="+mn-cs"/>
              </a:rPr>
              <a:t> se puede apreciar la tonalidad de color rojo a las edificaciones que alcanzarían un </a:t>
            </a:r>
            <a:r>
              <a:rPr lang="es-ES" sz="1200" b="1" i="1" kern="1200" dirty="0" smtClean="0">
                <a:solidFill>
                  <a:schemeClr val="tx1"/>
                </a:solidFill>
                <a:effectLst/>
                <a:latin typeface="+mn-lt"/>
                <a:ea typeface="+mn-ea"/>
                <a:cs typeface="+mn-cs"/>
              </a:rPr>
              <a:t>daño extenso</a:t>
            </a:r>
            <a:r>
              <a:rPr lang="es-ES" sz="1200" kern="1200" dirty="0" smtClean="0">
                <a:solidFill>
                  <a:schemeClr val="tx1"/>
                </a:solidFill>
                <a:effectLst/>
                <a:latin typeface="+mn-lt"/>
                <a:ea typeface="+mn-ea"/>
                <a:cs typeface="+mn-cs"/>
              </a:rPr>
              <a:t> con una probabilidad en un rango de 29 – 38%. </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la</a:t>
            </a:r>
            <a:r>
              <a:rPr lang="es-ES" sz="1200" kern="1200" baseline="0" dirty="0" smtClean="0">
                <a:solidFill>
                  <a:schemeClr val="tx1"/>
                </a:solidFill>
                <a:effectLst/>
                <a:latin typeface="+mn-lt"/>
                <a:ea typeface="+mn-ea"/>
                <a:cs typeface="+mn-cs"/>
              </a:rPr>
              <a:t> figura n°3</a:t>
            </a:r>
            <a:r>
              <a:rPr lang="es-ES" sz="1200" kern="1200" dirty="0" smtClean="0">
                <a:solidFill>
                  <a:schemeClr val="tx1"/>
                </a:solidFill>
                <a:effectLst/>
                <a:latin typeface="+mn-lt"/>
                <a:ea typeface="+mn-ea"/>
                <a:cs typeface="+mn-cs"/>
              </a:rPr>
              <a:t> se puede apreciar la tonalidad de color rojo a las edificaciones que alcanzarían un </a:t>
            </a:r>
            <a:r>
              <a:rPr lang="es-ES" sz="1200" b="1" i="1" kern="1200" dirty="0" smtClean="0">
                <a:solidFill>
                  <a:schemeClr val="tx1"/>
                </a:solidFill>
                <a:effectLst/>
                <a:latin typeface="+mn-lt"/>
                <a:ea typeface="+mn-ea"/>
                <a:cs typeface="+mn-cs"/>
              </a:rPr>
              <a:t>daño completo</a:t>
            </a:r>
            <a:r>
              <a:rPr lang="es-ES" sz="1200" kern="1200" dirty="0" smtClean="0">
                <a:solidFill>
                  <a:schemeClr val="tx1"/>
                </a:solidFill>
                <a:effectLst/>
                <a:latin typeface="+mn-lt"/>
                <a:ea typeface="+mn-ea"/>
                <a:cs typeface="+mn-cs"/>
              </a:rPr>
              <a:t> con una probabilidad en un rango de 21 – 49% de la zona 01 (Manta).</a:t>
            </a:r>
            <a:endParaRPr lang="es-EC"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De</a:t>
            </a:r>
            <a:r>
              <a:rPr lang="es-ES" sz="1200" kern="1200" baseline="0" dirty="0" smtClean="0">
                <a:solidFill>
                  <a:schemeClr val="tx1"/>
                </a:solidFill>
                <a:effectLst/>
                <a:latin typeface="+mn-lt"/>
                <a:ea typeface="+mn-ea"/>
                <a:cs typeface="+mn-cs"/>
              </a:rPr>
              <a:t> un total de </a:t>
            </a:r>
            <a:r>
              <a:rPr lang="es-ES" sz="1200" b="1" kern="1200" baseline="0" dirty="0" smtClean="0">
                <a:solidFill>
                  <a:schemeClr val="tx1"/>
                </a:solidFill>
                <a:effectLst/>
                <a:latin typeface="+mn-lt"/>
                <a:ea typeface="+mn-ea"/>
                <a:cs typeface="+mn-cs"/>
              </a:rPr>
              <a:t>153</a:t>
            </a:r>
            <a:r>
              <a:rPr lang="es-ES" sz="1200" kern="1200" baseline="0" dirty="0" smtClean="0">
                <a:solidFill>
                  <a:schemeClr val="tx1"/>
                </a:solidFill>
                <a:effectLst/>
                <a:latin typeface="+mn-lt"/>
                <a:ea typeface="+mn-ea"/>
                <a:cs typeface="+mn-cs"/>
              </a:rPr>
              <a:t> edificios analizados como resultados finales sometido a una simulación de un terremoto de </a:t>
            </a:r>
            <a:r>
              <a:rPr lang="es-ES" sz="1200" kern="1200" baseline="0" dirty="0" err="1" smtClean="0">
                <a:solidFill>
                  <a:schemeClr val="tx1"/>
                </a:solidFill>
                <a:effectLst/>
                <a:latin typeface="+mn-lt"/>
                <a:ea typeface="+mn-ea"/>
                <a:cs typeface="+mn-cs"/>
              </a:rPr>
              <a:t>Mw</a:t>
            </a:r>
            <a:r>
              <a:rPr lang="es-ES" sz="1200" kern="1200" baseline="0" dirty="0" smtClean="0">
                <a:solidFill>
                  <a:schemeClr val="tx1"/>
                </a:solidFill>
                <a:effectLst/>
                <a:latin typeface="+mn-lt"/>
                <a:ea typeface="+mn-ea"/>
                <a:cs typeface="+mn-cs"/>
              </a:rPr>
              <a:t> 7.4 la zona de estudio tendría con daño moderado del 30% es decir de 46 </a:t>
            </a:r>
            <a:r>
              <a:rPr lang="es-ES" sz="1200" kern="1200" baseline="0" dirty="0" err="1" smtClean="0">
                <a:solidFill>
                  <a:schemeClr val="tx1"/>
                </a:solidFill>
                <a:effectLst/>
                <a:latin typeface="+mn-lt"/>
                <a:ea typeface="+mn-ea"/>
                <a:cs typeface="+mn-cs"/>
              </a:rPr>
              <a:t>edf</a:t>
            </a:r>
            <a:r>
              <a:rPr lang="es-ES" sz="1200" kern="1200" baseline="0" dirty="0" smtClean="0">
                <a:solidFill>
                  <a:schemeClr val="tx1"/>
                </a:solidFill>
                <a:effectLst/>
                <a:latin typeface="+mn-lt"/>
                <a:ea typeface="+mn-ea"/>
                <a:cs typeface="+mn-cs"/>
              </a:rPr>
              <a:t>; un daño extenso del 29% es decir 44 </a:t>
            </a:r>
            <a:r>
              <a:rPr lang="es-ES" sz="1200" kern="1200" baseline="0" dirty="0" err="1" smtClean="0">
                <a:solidFill>
                  <a:schemeClr val="tx1"/>
                </a:solidFill>
                <a:effectLst/>
                <a:latin typeface="+mn-lt"/>
                <a:ea typeface="+mn-ea"/>
                <a:cs typeface="+mn-cs"/>
              </a:rPr>
              <a:t>edf</a:t>
            </a:r>
            <a:r>
              <a:rPr lang="es-ES" sz="1200" kern="1200" baseline="0" dirty="0" smtClean="0">
                <a:solidFill>
                  <a:schemeClr val="tx1"/>
                </a:solidFill>
                <a:effectLst/>
                <a:latin typeface="+mn-lt"/>
                <a:ea typeface="+mn-ea"/>
                <a:cs typeface="+mn-cs"/>
              </a:rPr>
              <a:t> y un daño completo del 20% con 30 </a:t>
            </a:r>
            <a:r>
              <a:rPr lang="es-ES" sz="1200" kern="1200" baseline="0" dirty="0" err="1" smtClean="0">
                <a:solidFill>
                  <a:schemeClr val="tx1"/>
                </a:solidFill>
                <a:effectLst/>
                <a:latin typeface="+mn-lt"/>
                <a:ea typeface="+mn-ea"/>
                <a:cs typeface="+mn-cs"/>
              </a:rPr>
              <a:t>edf</a:t>
            </a:r>
            <a:r>
              <a:rPr lang="es-ES" sz="1200" kern="1200" baseline="0" dirty="0" smtClean="0">
                <a:solidFill>
                  <a:schemeClr val="tx1"/>
                </a:solidFill>
                <a:effectLst/>
                <a:latin typeface="+mn-lt"/>
                <a:ea typeface="+mn-ea"/>
                <a:cs typeface="+mn-cs"/>
              </a:rPr>
              <a:t> afectados.</a:t>
            </a: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C" dirty="0" smtClean="0"/>
          </a:p>
          <a:p>
            <a:endParaRPr lang="es-EC" dirty="0"/>
          </a:p>
        </p:txBody>
      </p:sp>
      <p:sp>
        <p:nvSpPr>
          <p:cNvPr id="4" name="Marcador de número de diapositiva 3"/>
          <p:cNvSpPr>
            <a:spLocks noGrp="1"/>
          </p:cNvSpPr>
          <p:nvPr>
            <p:ph type="sldNum" sz="quarter" idx="10"/>
          </p:nvPr>
        </p:nvSpPr>
        <p:spPr/>
        <p:txBody>
          <a:bodyPr/>
          <a:lstStyle/>
          <a:p>
            <a:fld id="{70789001-F9A2-40AD-8387-1D99328D3CAE}" type="slidenum">
              <a:rPr lang="es-EC" smtClean="0"/>
              <a:t>18</a:t>
            </a:fld>
            <a:endParaRPr lang="es-EC"/>
          </a:p>
        </p:txBody>
      </p:sp>
    </p:spTree>
    <p:extLst>
      <p:ext uri="{BB962C8B-B14F-4D97-AF65-F5344CB8AC3E}">
        <p14:creationId xmlns:p14="http://schemas.microsoft.com/office/powerpoint/2010/main" val="29015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Se muestran las probabilidades de alcance o excedencia para el correspondiente estado de daño de cada clase de vulnerabilidad, cuyos resultados se presenta en porcentaje para la zona 02 de estudio. De los resultados analizados se observa que probabilidades más altas corresponden a daño moderado, en cambio las probabilidades disminuyen en daño extenso y completo.</a:t>
            </a:r>
            <a:endParaRPr lang="es-EC" sz="1200" kern="1200" dirty="0" smtClean="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70789001-F9A2-40AD-8387-1D99328D3CAE}" type="slidenum">
              <a:rPr lang="es-EC" smtClean="0"/>
              <a:t>19</a:t>
            </a:fld>
            <a:endParaRPr lang="es-EC"/>
          </a:p>
        </p:txBody>
      </p:sp>
    </p:spTree>
    <p:extLst>
      <p:ext uri="{BB962C8B-B14F-4D97-AF65-F5344CB8AC3E}">
        <p14:creationId xmlns:p14="http://schemas.microsoft.com/office/powerpoint/2010/main" val="4190074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la</a:t>
            </a:r>
            <a:r>
              <a:rPr lang="es-ES" sz="1200" kern="1200" baseline="0" dirty="0" smtClean="0">
                <a:solidFill>
                  <a:schemeClr val="tx1"/>
                </a:solidFill>
                <a:effectLst/>
                <a:latin typeface="+mn-lt"/>
                <a:ea typeface="+mn-ea"/>
                <a:cs typeface="+mn-cs"/>
              </a:rPr>
              <a:t> figura n°1</a:t>
            </a:r>
            <a:r>
              <a:rPr lang="es-ES" sz="1200" kern="1200" dirty="0" smtClean="0">
                <a:solidFill>
                  <a:schemeClr val="tx1"/>
                </a:solidFill>
                <a:effectLst/>
                <a:latin typeface="+mn-lt"/>
                <a:ea typeface="+mn-ea"/>
                <a:cs typeface="+mn-cs"/>
              </a:rPr>
              <a:t> se puede apreciar la tonalidad de color rojo a las edificaciones que alcanzarían un </a:t>
            </a:r>
            <a:r>
              <a:rPr lang="es-ES" sz="1200" b="1" i="1" kern="1200" dirty="0" smtClean="0">
                <a:solidFill>
                  <a:schemeClr val="tx1"/>
                </a:solidFill>
                <a:effectLst/>
                <a:latin typeface="+mn-lt"/>
                <a:ea typeface="+mn-ea"/>
                <a:cs typeface="+mn-cs"/>
              </a:rPr>
              <a:t>daño moderado</a:t>
            </a:r>
            <a:r>
              <a:rPr lang="es-ES" sz="1200" kern="1200" dirty="0" smtClean="0">
                <a:solidFill>
                  <a:schemeClr val="tx1"/>
                </a:solidFill>
                <a:effectLst/>
                <a:latin typeface="+mn-lt"/>
                <a:ea typeface="+mn-ea"/>
                <a:cs typeface="+mn-cs"/>
              </a:rPr>
              <a:t> con una probabilidad en un rango de 37 – 50%.</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la</a:t>
            </a:r>
            <a:r>
              <a:rPr lang="es-ES" sz="1200" kern="1200" baseline="0" dirty="0" smtClean="0">
                <a:solidFill>
                  <a:schemeClr val="tx1"/>
                </a:solidFill>
                <a:effectLst/>
                <a:latin typeface="+mn-lt"/>
                <a:ea typeface="+mn-ea"/>
                <a:cs typeface="+mn-cs"/>
              </a:rPr>
              <a:t> figura n°2</a:t>
            </a:r>
            <a:r>
              <a:rPr lang="es-ES" sz="1200" kern="1200" dirty="0" smtClean="0">
                <a:solidFill>
                  <a:schemeClr val="tx1"/>
                </a:solidFill>
                <a:effectLst/>
                <a:latin typeface="+mn-lt"/>
                <a:ea typeface="+mn-ea"/>
                <a:cs typeface="+mn-cs"/>
              </a:rPr>
              <a:t> se puede apreciar la tonalidad de color rojo a las edificaciones que alcanzarían un </a:t>
            </a:r>
            <a:r>
              <a:rPr lang="es-ES" sz="1200" b="1" i="1" kern="1200" dirty="0" smtClean="0">
                <a:solidFill>
                  <a:schemeClr val="tx1"/>
                </a:solidFill>
                <a:effectLst/>
                <a:latin typeface="+mn-lt"/>
                <a:ea typeface="+mn-ea"/>
                <a:cs typeface="+mn-cs"/>
              </a:rPr>
              <a:t>daño extenso</a:t>
            </a:r>
            <a:r>
              <a:rPr lang="es-ES" sz="1200" kern="1200" dirty="0" smtClean="0">
                <a:solidFill>
                  <a:schemeClr val="tx1"/>
                </a:solidFill>
                <a:effectLst/>
                <a:latin typeface="+mn-lt"/>
                <a:ea typeface="+mn-ea"/>
                <a:cs typeface="+mn-cs"/>
              </a:rPr>
              <a:t> con una probabilidad en un rango de 32 – 38%. </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la</a:t>
            </a:r>
            <a:r>
              <a:rPr lang="es-ES" sz="1200" kern="1200" baseline="0" dirty="0" smtClean="0">
                <a:solidFill>
                  <a:schemeClr val="tx1"/>
                </a:solidFill>
                <a:effectLst/>
                <a:latin typeface="+mn-lt"/>
                <a:ea typeface="+mn-ea"/>
                <a:cs typeface="+mn-cs"/>
              </a:rPr>
              <a:t> figura n°3</a:t>
            </a:r>
            <a:r>
              <a:rPr lang="es-ES" sz="1200" kern="1200" dirty="0" smtClean="0">
                <a:solidFill>
                  <a:schemeClr val="tx1"/>
                </a:solidFill>
                <a:effectLst/>
                <a:latin typeface="+mn-lt"/>
                <a:ea typeface="+mn-ea"/>
                <a:cs typeface="+mn-cs"/>
              </a:rPr>
              <a:t> se puede apreciar la tonalidad de color rojo a las edificaciones que alcanzarían un </a:t>
            </a:r>
            <a:r>
              <a:rPr lang="es-ES" sz="1200" b="1" i="1" kern="1200" dirty="0" smtClean="0">
                <a:solidFill>
                  <a:schemeClr val="tx1"/>
                </a:solidFill>
                <a:effectLst/>
                <a:latin typeface="+mn-lt"/>
                <a:ea typeface="+mn-ea"/>
                <a:cs typeface="+mn-cs"/>
              </a:rPr>
              <a:t>daño completo</a:t>
            </a:r>
            <a:r>
              <a:rPr lang="es-ES" sz="1200" kern="1200" dirty="0" smtClean="0">
                <a:solidFill>
                  <a:schemeClr val="tx1"/>
                </a:solidFill>
                <a:effectLst/>
                <a:latin typeface="+mn-lt"/>
                <a:ea typeface="+mn-ea"/>
                <a:cs typeface="+mn-cs"/>
              </a:rPr>
              <a:t> con una probabilidad en un rango de 20 – 45% de la zona 02 (Manta).</a:t>
            </a:r>
            <a:endParaRPr lang="es-EC"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De</a:t>
            </a:r>
            <a:r>
              <a:rPr lang="es-ES" sz="1200" kern="1200" baseline="0" dirty="0" smtClean="0">
                <a:solidFill>
                  <a:schemeClr val="tx1"/>
                </a:solidFill>
                <a:effectLst/>
                <a:latin typeface="+mn-lt"/>
                <a:ea typeface="+mn-ea"/>
                <a:cs typeface="+mn-cs"/>
              </a:rPr>
              <a:t> un total de </a:t>
            </a:r>
            <a:r>
              <a:rPr lang="es-ES" sz="1200" b="1" kern="1200" baseline="0" dirty="0" smtClean="0">
                <a:solidFill>
                  <a:schemeClr val="tx1"/>
                </a:solidFill>
                <a:effectLst/>
                <a:latin typeface="+mn-lt"/>
                <a:ea typeface="+mn-ea"/>
                <a:cs typeface="+mn-cs"/>
              </a:rPr>
              <a:t>136</a:t>
            </a:r>
            <a:r>
              <a:rPr lang="es-ES" sz="1200" kern="1200" baseline="0" dirty="0" smtClean="0">
                <a:solidFill>
                  <a:schemeClr val="tx1"/>
                </a:solidFill>
                <a:effectLst/>
                <a:latin typeface="+mn-lt"/>
                <a:ea typeface="+mn-ea"/>
                <a:cs typeface="+mn-cs"/>
              </a:rPr>
              <a:t> edificios analizados como resultados finales sometido a una simulación de un terremoto de </a:t>
            </a:r>
            <a:r>
              <a:rPr lang="es-ES" sz="1200" kern="1200" baseline="0" dirty="0" err="1" smtClean="0">
                <a:solidFill>
                  <a:schemeClr val="tx1"/>
                </a:solidFill>
                <a:effectLst/>
                <a:latin typeface="+mn-lt"/>
                <a:ea typeface="+mn-ea"/>
                <a:cs typeface="+mn-cs"/>
              </a:rPr>
              <a:t>Mw</a:t>
            </a:r>
            <a:r>
              <a:rPr lang="es-ES" sz="1200" kern="1200" baseline="0" dirty="0" smtClean="0">
                <a:solidFill>
                  <a:schemeClr val="tx1"/>
                </a:solidFill>
                <a:effectLst/>
                <a:latin typeface="+mn-lt"/>
                <a:ea typeface="+mn-ea"/>
                <a:cs typeface="+mn-cs"/>
              </a:rPr>
              <a:t> 7.4 la zona de estudio tendría con daño moderado del 29% es decir de 40 </a:t>
            </a:r>
            <a:r>
              <a:rPr lang="es-ES" sz="1200" kern="1200" baseline="0" dirty="0" err="1" smtClean="0">
                <a:solidFill>
                  <a:schemeClr val="tx1"/>
                </a:solidFill>
                <a:effectLst/>
                <a:latin typeface="+mn-lt"/>
                <a:ea typeface="+mn-ea"/>
                <a:cs typeface="+mn-cs"/>
              </a:rPr>
              <a:t>edf</a:t>
            </a:r>
            <a:r>
              <a:rPr lang="es-ES" sz="1200" kern="1200" baseline="0" dirty="0" smtClean="0">
                <a:solidFill>
                  <a:schemeClr val="tx1"/>
                </a:solidFill>
                <a:effectLst/>
                <a:latin typeface="+mn-lt"/>
                <a:ea typeface="+mn-ea"/>
                <a:cs typeface="+mn-cs"/>
              </a:rPr>
              <a:t>; un daño extenso del 30% es decir 41 </a:t>
            </a:r>
            <a:r>
              <a:rPr lang="es-ES" sz="1200" kern="1200" baseline="0" dirty="0" err="1" smtClean="0">
                <a:solidFill>
                  <a:schemeClr val="tx1"/>
                </a:solidFill>
                <a:effectLst/>
                <a:latin typeface="+mn-lt"/>
                <a:ea typeface="+mn-ea"/>
                <a:cs typeface="+mn-cs"/>
              </a:rPr>
              <a:t>edf</a:t>
            </a:r>
            <a:r>
              <a:rPr lang="es-ES" sz="1200" kern="1200" baseline="0" dirty="0" smtClean="0">
                <a:solidFill>
                  <a:schemeClr val="tx1"/>
                </a:solidFill>
                <a:effectLst/>
                <a:latin typeface="+mn-lt"/>
                <a:ea typeface="+mn-ea"/>
                <a:cs typeface="+mn-cs"/>
              </a:rPr>
              <a:t> y un daño completo del 23% con 31 </a:t>
            </a:r>
            <a:r>
              <a:rPr lang="es-ES" sz="1200" kern="1200" baseline="0" dirty="0" err="1" smtClean="0">
                <a:solidFill>
                  <a:schemeClr val="tx1"/>
                </a:solidFill>
                <a:effectLst/>
                <a:latin typeface="+mn-lt"/>
                <a:ea typeface="+mn-ea"/>
                <a:cs typeface="+mn-cs"/>
              </a:rPr>
              <a:t>edf</a:t>
            </a:r>
            <a:r>
              <a:rPr lang="es-ES" sz="1200" kern="1200" baseline="0" dirty="0" smtClean="0">
                <a:solidFill>
                  <a:schemeClr val="tx1"/>
                </a:solidFill>
                <a:effectLst/>
                <a:latin typeface="+mn-lt"/>
                <a:ea typeface="+mn-ea"/>
                <a:cs typeface="+mn-cs"/>
              </a:rPr>
              <a:t> afectados.</a:t>
            </a: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C" dirty="0" smtClean="0"/>
          </a:p>
          <a:p>
            <a:endParaRPr lang="es-EC" dirty="0" smtClean="0"/>
          </a:p>
          <a:p>
            <a:endParaRPr lang="es-EC" dirty="0"/>
          </a:p>
        </p:txBody>
      </p:sp>
      <p:sp>
        <p:nvSpPr>
          <p:cNvPr id="4" name="Marcador de número de diapositiva 3"/>
          <p:cNvSpPr>
            <a:spLocks noGrp="1"/>
          </p:cNvSpPr>
          <p:nvPr>
            <p:ph type="sldNum" sz="quarter" idx="10"/>
          </p:nvPr>
        </p:nvSpPr>
        <p:spPr/>
        <p:txBody>
          <a:bodyPr/>
          <a:lstStyle/>
          <a:p>
            <a:fld id="{70789001-F9A2-40AD-8387-1D99328D3CAE}" type="slidenum">
              <a:rPr lang="es-EC" smtClean="0"/>
              <a:t>20</a:t>
            </a:fld>
            <a:endParaRPr lang="es-EC"/>
          </a:p>
        </p:txBody>
      </p:sp>
    </p:spTree>
    <p:extLst>
      <p:ext uri="{BB962C8B-B14F-4D97-AF65-F5344CB8AC3E}">
        <p14:creationId xmlns:p14="http://schemas.microsoft.com/office/powerpoint/2010/main" val="2146773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la</a:t>
            </a:r>
            <a:r>
              <a:rPr lang="es-ES" sz="1200" kern="1200" baseline="0" dirty="0" smtClean="0">
                <a:solidFill>
                  <a:schemeClr val="tx1"/>
                </a:solidFill>
                <a:effectLst/>
                <a:latin typeface="+mn-lt"/>
                <a:ea typeface="+mn-ea"/>
                <a:cs typeface="+mn-cs"/>
              </a:rPr>
              <a:t> figura n°1</a:t>
            </a:r>
            <a:r>
              <a:rPr lang="es-ES" sz="1200" kern="1200" dirty="0" smtClean="0">
                <a:solidFill>
                  <a:schemeClr val="tx1"/>
                </a:solidFill>
                <a:effectLst/>
                <a:latin typeface="+mn-lt"/>
                <a:ea typeface="+mn-ea"/>
                <a:cs typeface="+mn-cs"/>
              </a:rPr>
              <a:t> se puede apreciar la tonalidad de color rojo a las edificaciones que alcanzarían un </a:t>
            </a:r>
            <a:r>
              <a:rPr lang="es-ES" sz="1200" b="1" i="1" kern="1200" dirty="0" smtClean="0">
                <a:solidFill>
                  <a:schemeClr val="tx1"/>
                </a:solidFill>
                <a:effectLst/>
                <a:latin typeface="+mn-lt"/>
                <a:ea typeface="+mn-ea"/>
                <a:cs typeface="+mn-cs"/>
              </a:rPr>
              <a:t>daño moderado</a:t>
            </a:r>
            <a:r>
              <a:rPr lang="es-ES" sz="1200" kern="1200" dirty="0" smtClean="0">
                <a:solidFill>
                  <a:schemeClr val="tx1"/>
                </a:solidFill>
                <a:effectLst/>
                <a:latin typeface="+mn-lt"/>
                <a:ea typeface="+mn-ea"/>
                <a:cs typeface="+mn-cs"/>
              </a:rPr>
              <a:t> con una probabilidad en un rango de 37 – 50%.</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la</a:t>
            </a:r>
            <a:r>
              <a:rPr lang="es-ES" sz="1200" kern="1200" baseline="0" dirty="0" smtClean="0">
                <a:solidFill>
                  <a:schemeClr val="tx1"/>
                </a:solidFill>
                <a:effectLst/>
                <a:latin typeface="+mn-lt"/>
                <a:ea typeface="+mn-ea"/>
                <a:cs typeface="+mn-cs"/>
              </a:rPr>
              <a:t> figura n°2</a:t>
            </a:r>
            <a:r>
              <a:rPr lang="es-ES" sz="1200" kern="1200" dirty="0" smtClean="0">
                <a:solidFill>
                  <a:schemeClr val="tx1"/>
                </a:solidFill>
                <a:effectLst/>
                <a:latin typeface="+mn-lt"/>
                <a:ea typeface="+mn-ea"/>
                <a:cs typeface="+mn-cs"/>
              </a:rPr>
              <a:t> se puede apreciar la tonalidad de color rojo a las edificaciones que alcanzarían un </a:t>
            </a:r>
            <a:r>
              <a:rPr lang="es-ES" sz="1200" b="1" i="1" kern="1200" dirty="0" smtClean="0">
                <a:solidFill>
                  <a:schemeClr val="tx1"/>
                </a:solidFill>
                <a:effectLst/>
                <a:latin typeface="+mn-lt"/>
                <a:ea typeface="+mn-ea"/>
                <a:cs typeface="+mn-cs"/>
              </a:rPr>
              <a:t>daño extenso</a:t>
            </a:r>
            <a:r>
              <a:rPr lang="es-ES" sz="1200" kern="1200" dirty="0" smtClean="0">
                <a:solidFill>
                  <a:schemeClr val="tx1"/>
                </a:solidFill>
                <a:effectLst/>
                <a:latin typeface="+mn-lt"/>
                <a:ea typeface="+mn-ea"/>
                <a:cs typeface="+mn-cs"/>
              </a:rPr>
              <a:t> con una probabilidad en un rango de 32 – 38%. </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la</a:t>
            </a:r>
            <a:r>
              <a:rPr lang="es-ES" sz="1200" kern="1200" baseline="0" dirty="0" smtClean="0">
                <a:solidFill>
                  <a:schemeClr val="tx1"/>
                </a:solidFill>
                <a:effectLst/>
                <a:latin typeface="+mn-lt"/>
                <a:ea typeface="+mn-ea"/>
                <a:cs typeface="+mn-cs"/>
              </a:rPr>
              <a:t> figura n°3</a:t>
            </a:r>
            <a:r>
              <a:rPr lang="es-ES" sz="1200" kern="1200" dirty="0" smtClean="0">
                <a:solidFill>
                  <a:schemeClr val="tx1"/>
                </a:solidFill>
                <a:effectLst/>
                <a:latin typeface="+mn-lt"/>
                <a:ea typeface="+mn-ea"/>
                <a:cs typeface="+mn-cs"/>
              </a:rPr>
              <a:t> se puede apreciar la tonalidad de color rojo a las edificaciones que alcanzarían un </a:t>
            </a:r>
            <a:r>
              <a:rPr lang="es-ES" sz="1200" b="1" i="1" kern="1200" dirty="0" smtClean="0">
                <a:solidFill>
                  <a:schemeClr val="tx1"/>
                </a:solidFill>
                <a:effectLst/>
                <a:latin typeface="+mn-lt"/>
                <a:ea typeface="+mn-ea"/>
                <a:cs typeface="+mn-cs"/>
              </a:rPr>
              <a:t>daño completo</a:t>
            </a:r>
            <a:r>
              <a:rPr lang="es-ES" sz="1200" kern="1200" dirty="0" smtClean="0">
                <a:solidFill>
                  <a:schemeClr val="tx1"/>
                </a:solidFill>
                <a:effectLst/>
                <a:latin typeface="+mn-lt"/>
                <a:ea typeface="+mn-ea"/>
                <a:cs typeface="+mn-cs"/>
              </a:rPr>
              <a:t> con una probabilidad en un rango de 20 – 45% de la zona 02 (Manta).</a:t>
            </a:r>
            <a:endParaRPr lang="es-EC"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De</a:t>
            </a:r>
            <a:r>
              <a:rPr lang="es-ES" sz="1200" kern="1200" baseline="0" dirty="0" smtClean="0">
                <a:solidFill>
                  <a:schemeClr val="tx1"/>
                </a:solidFill>
                <a:effectLst/>
                <a:latin typeface="+mn-lt"/>
                <a:ea typeface="+mn-ea"/>
                <a:cs typeface="+mn-cs"/>
              </a:rPr>
              <a:t> un total de </a:t>
            </a:r>
            <a:r>
              <a:rPr lang="es-ES" sz="1200" b="1" kern="1200" baseline="0" dirty="0" smtClean="0">
                <a:solidFill>
                  <a:schemeClr val="tx1"/>
                </a:solidFill>
                <a:effectLst/>
                <a:latin typeface="+mn-lt"/>
                <a:ea typeface="+mn-ea"/>
                <a:cs typeface="+mn-cs"/>
              </a:rPr>
              <a:t>136</a:t>
            </a:r>
            <a:r>
              <a:rPr lang="es-ES" sz="1200" kern="1200" baseline="0" dirty="0" smtClean="0">
                <a:solidFill>
                  <a:schemeClr val="tx1"/>
                </a:solidFill>
                <a:effectLst/>
                <a:latin typeface="+mn-lt"/>
                <a:ea typeface="+mn-ea"/>
                <a:cs typeface="+mn-cs"/>
              </a:rPr>
              <a:t> edificios analizados como resultados finales sometido a una simulación de un terremoto de </a:t>
            </a:r>
            <a:r>
              <a:rPr lang="es-ES" sz="1200" kern="1200" baseline="0" dirty="0" err="1" smtClean="0">
                <a:solidFill>
                  <a:schemeClr val="tx1"/>
                </a:solidFill>
                <a:effectLst/>
                <a:latin typeface="+mn-lt"/>
                <a:ea typeface="+mn-ea"/>
                <a:cs typeface="+mn-cs"/>
              </a:rPr>
              <a:t>Mw</a:t>
            </a:r>
            <a:r>
              <a:rPr lang="es-ES" sz="1200" kern="1200" baseline="0" dirty="0" smtClean="0">
                <a:solidFill>
                  <a:schemeClr val="tx1"/>
                </a:solidFill>
                <a:effectLst/>
                <a:latin typeface="+mn-lt"/>
                <a:ea typeface="+mn-ea"/>
                <a:cs typeface="+mn-cs"/>
              </a:rPr>
              <a:t> 7.4 la zona de estudio tendría con daño moderado del 29% es decir de 40 </a:t>
            </a:r>
            <a:r>
              <a:rPr lang="es-ES" sz="1200" kern="1200" baseline="0" dirty="0" err="1" smtClean="0">
                <a:solidFill>
                  <a:schemeClr val="tx1"/>
                </a:solidFill>
                <a:effectLst/>
                <a:latin typeface="+mn-lt"/>
                <a:ea typeface="+mn-ea"/>
                <a:cs typeface="+mn-cs"/>
              </a:rPr>
              <a:t>edf</a:t>
            </a:r>
            <a:r>
              <a:rPr lang="es-ES" sz="1200" kern="1200" baseline="0" dirty="0" smtClean="0">
                <a:solidFill>
                  <a:schemeClr val="tx1"/>
                </a:solidFill>
                <a:effectLst/>
                <a:latin typeface="+mn-lt"/>
                <a:ea typeface="+mn-ea"/>
                <a:cs typeface="+mn-cs"/>
              </a:rPr>
              <a:t>; un daño extenso del 30% es decir 41 </a:t>
            </a:r>
            <a:r>
              <a:rPr lang="es-ES" sz="1200" kern="1200" baseline="0" dirty="0" err="1" smtClean="0">
                <a:solidFill>
                  <a:schemeClr val="tx1"/>
                </a:solidFill>
                <a:effectLst/>
                <a:latin typeface="+mn-lt"/>
                <a:ea typeface="+mn-ea"/>
                <a:cs typeface="+mn-cs"/>
              </a:rPr>
              <a:t>edf</a:t>
            </a:r>
            <a:r>
              <a:rPr lang="es-ES" sz="1200" kern="1200" baseline="0" dirty="0" smtClean="0">
                <a:solidFill>
                  <a:schemeClr val="tx1"/>
                </a:solidFill>
                <a:effectLst/>
                <a:latin typeface="+mn-lt"/>
                <a:ea typeface="+mn-ea"/>
                <a:cs typeface="+mn-cs"/>
              </a:rPr>
              <a:t> y un daño completo del 23% con 31 </a:t>
            </a:r>
            <a:r>
              <a:rPr lang="es-ES" sz="1200" kern="1200" baseline="0" dirty="0" err="1" smtClean="0">
                <a:solidFill>
                  <a:schemeClr val="tx1"/>
                </a:solidFill>
                <a:effectLst/>
                <a:latin typeface="+mn-lt"/>
                <a:ea typeface="+mn-ea"/>
                <a:cs typeface="+mn-cs"/>
              </a:rPr>
              <a:t>edf</a:t>
            </a:r>
            <a:r>
              <a:rPr lang="es-ES" sz="1200" kern="1200" baseline="0" dirty="0" smtClean="0">
                <a:solidFill>
                  <a:schemeClr val="tx1"/>
                </a:solidFill>
                <a:effectLst/>
                <a:latin typeface="+mn-lt"/>
                <a:ea typeface="+mn-ea"/>
                <a:cs typeface="+mn-cs"/>
              </a:rPr>
              <a:t> afectados.</a:t>
            </a: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C" dirty="0" smtClean="0"/>
          </a:p>
          <a:p>
            <a:endParaRPr lang="es-EC" dirty="0" smtClean="0"/>
          </a:p>
          <a:p>
            <a:endParaRPr lang="es-EC" dirty="0"/>
          </a:p>
        </p:txBody>
      </p:sp>
      <p:sp>
        <p:nvSpPr>
          <p:cNvPr id="4" name="Marcador de número de diapositiva 3"/>
          <p:cNvSpPr>
            <a:spLocks noGrp="1"/>
          </p:cNvSpPr>
          <p:nvPr>
            <p:ph type="sldNum" sz="quarter" idx="10"/>
          </p:nvPr>
        </p:nvSpPr>
        <p:spPr/>
        <p:txBody>
          <a:bodyPr/>
          <a:lstStyle/>
          <a:p>
            <a:fld id="{70789001-F9A2-40AD-8387-1D99328D3CAE}" type="slidenum">
              <a:rPr lang="es-EC" smtClean="0"/>
              <a:t>21</a:t>
            </a:fld>
            <a:endParaRPr lang="es-EC"/>
          </a:p>
        </p:txBody>
      </p:sp>
    </p:spTree>
    <p:extLst>
      <p:ext uri="{BB962C8B-B14F-4D97-AF65-F5344CB8AC3E}">
        <p14:creationId xmlns:p14="http://schemas.microsoft.com/office/powerpoint/2010/main" val="2578450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la</a:t>
            </a:r>
            <a:r>
              <a:rPr lang="es-ES" sz="1200" kern="1200" baseline="0" dirty="0" smtClean="0">
                <a:solidFill>
                  <a:schemeClr val="tx1"/>
                </a:solidFill>
                <a:effectLst/>
                <a:latin typeface="+mn-lt"/>
                <a:ea typeface="+mn-ea"/>
                <a:cs typeface="+mn-cs"/>
              </a:rPr>
              <a:t> figura n°1</a:t>
            </a:r>
            <a:r>
              <a:rPr lang="es-ES" sz="1200" kern="1200" dirty="0" smtClean="0">
                <a:solidFill>
                  <a:schemeClr val="tx1"/>
                </a:solidFill>
                <a:effectLst/>
                <a:latin typeface="+mn-lt"/>
                <a:ea typeface="+mn-ea"/>
                <a:cs typeface="+mn-cs"/>
              </a:rPr>
              <a:t> se puede apreciar la tonalidad de color rojo a las edificaciones que alcanzarían un </a:t>
            </a:r>
            <a:r>
              <a:rPr lang="es-ES" sz="1200" b="1" i="1" kern="1200" dirty="0" smtClean="0">
                <a:solidFill>
                  <a:schemeClr val="tx1"/>
                </a:solidFill>
                <a:effectLst/>
                <a:latin typeface="+mn-lt"/>
                <a:ea typeface="+mn-ea"/>
                <a:cs typeface="+mn-cs"/>
              </a:rPr>
              <a:t>daño moderado</a:t>
            </a:r>
            <a:r>
              <a:rPr lang="es-ES" sz="1200" kern="1200" dirty="0" smtClean="0">
                <a:solidFill>
                  <a:schemeClr val="tx1"/>
                </a:solidFill>
                <a:effectLst/>
                <a:latin typeface="+mn-lt"/>
                <a:ea typeface="+mn-ea"/>
                <a:cs typeface="+mn-cs"/>
              </a:rPr>
              <a:t> con una probabilidad en un rango de 37 – 50%.</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la</a:t>
            </a:r>
            <a:r>
              <a:rPr lang="es-ES" sz="1200" kern="1200" baseline="0" dirty="0" smtClean="0">
                <a:solidFill>
                  <a:schemeClr val="tx1"/>
                </a:solidFill>
                <a:effectLst/>
                <a:latin typeface="+mn-lt"/>
                <a:ea typeface="+mn-ea"/>
                <a:cs typeface="+mn-cs"/>
              </a:rPr>
              <a:t> figura n°2</a:t>
            </a:r>
            <a:r>
              <a:rPr lang="es-ES" sz="1200" kern="1200" dirty="0" smtClean="0">
                <a:solidFill>
                  <a:schemeClr val="tx1"/>
                </a:solidFill>
                <a:effectLst/>
                <a:latin typeface="+mn-lt"/>
                <a:ea typeface="+mn-ea"/>
                <a:cs typeface="+mn-cs"/>
              </a:rPr>
              <a:t> se puede apreciar la tonalidad de color rojo a las edificaciones que alcanzarían un </a:t>
            </a:r>
            <a:r>
              <a:rPr lang="es-ES" sz="1200" b="1" i="1" kern="1200" dirty="0" smtClean="0">
                <a:solidFill>
                  <a:schemeClr val="tx1"/>
                </a:solidFill>
                <a:effectLst/>
                <a:latin typeface="+mn-lt"/>
                <a:ea typeface="+mn-ea"/>
                <a:cs typeface="+mn-cs"/>
              </a:rPr>
              <a:t>daño extenso</a:t>
            </a:r>
            <a:r>
              <a:rPr lang="es-ES" sz="1200" kern="1200" dirty="0" smtClean="0">
                <a:solidFill>
                  <a:schemeClr val="tx1"/>
                </a:solidFill>
                <a:effectLst/>
                <a:latin typeface="+mn-lt"/>
                <a:ea typeface="+mn-ea"/>
                <a:cs typeface="+mn-cs"/>
              </a:rPr>
              <a:t> con una probabilidad en un rango de 32 – 38%. </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la</a:t>
            </a:r>
            <a:r>
              <a:rPr lang="es-ES" sz="1200" kern="1200" baseline="0" dirty="0" smtClean="0">
                <a:solidFill>
                  <a:schemeClr val="tx1"/>
                </a:solidFill>
                <a:effectLst/>
                <a:latin typeface="+mn-lt"/>
                <a:ea typeface="+mn-ea"/>
                <a:cs typeface="+mn-cs"/>
              </a:rPr>
              <a:t> figura n°3</a:t>
            </a:r>
            <a:r>
              <a:rPr lang="es-ES" sz="1200" kern="1200" dirty="0" smtClean="0">
                <a:solidFill>
                  <a:schemeClr val="tx1"/>
                </a:solidFill>
                <a:effectLst/>
                <a:latin typeface="+mn-lt"/>
                <a:ea typeface="+mn-ea"/>
                <a:cs typeface="+mn-cs"/>
              </a:rPr>
              <a:t> se puede apreciar la tonalidad de color rojo a las edificaciones que alcanzarían un </a:t>
            </a:r>
            <a:r>
              <a:rPr lang="es-ES" sz="1200" b="1" i="1" kern="1200" dirty="0" smtClean="0">
                <a:solidFill>
                  <a:schemeClr val="tx1"/>
                </a:solidFill>
                <a:effectLst/>
                <a:latin typeface="+mn-lt"/>
                <a:ea typeface="+mn-ea"/>
                <a:cs typeface="+mn-cs"/>
              </a:rPr>
              <a:t>daño completo</a:t>
            </a:r>
            <a:r>
              <a:rPr lang="es-ES" sz="1200" kern="1200" dirty="0" smtClean="0">
                <a:solidFill>
                  <a:schemeClr val="tx1"/>
                </a:solidFill>
                <a:effectLst/>
                <a:latin typeface="+mn-lt"/>
                <a:ea typeface="+mn-ea"/>
                <a:cs typeface="+mn-cs"/>
              </a:rPr>
              <a:t> con una probabilidad en un rango de 20 – 45% de la zona 02 (Manta).</a:t>
            </a:r>
            <a:endParaRPr lang="es-EC"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De</a:t>
            </a:r>
            <a:r>
              <a:rPr lang="es-ES" sz="1200" kern="1200" baseline="0" dirty="0" smtClean="0">
                <a:solidFill>
                  <a:schemeClr val="tx1"/>
                </a:solidFill>
                <a:effectLst/>
                <a:latin typeface="+mn-lt"/>
                <a:ea typeface="+mn-ea"/>
                <a:cs typeface="+mn-cs"/>
              </a:rPr>
              <a:t> un total de </a:t>
            </a:r>
            <a:r>
              <a:rPr lang="es-ES" sz="1200" b="1" kern="1200" baseline="0" dirty="0" smtClean="0">
                <a:solidFill>
                  <a:schemeClr val="tx1"/>
                </a:solidFill>
                <a:effectLst/>
                <a:latin typeface="+mn-lt"/>
                <a:ea typeface="+mn-ea"/>
                <a:cs typeface="+mn-cs"/>
              </a:rPr>
              <a:t>136</a:t>
            </a:r>
            <a:r>
              <a:rPr lang="es-ES" sz="1200" kern="1200" baseline="0" dirty="0" smtClean="0">
                <a:solidFill>
                  <a:schemeClr val="tx1"/>
                </a:solidFill>
                <a:effectLst/>
                <a:latin typeface="+mn-lt"/>
                <a:ea typeface="+mn-ea"/>
                <a:cs typeface="+mn-cs"/>
              </a:rPr>
              <a:t> edificios analizados como resultados finales sometido a una simulación de un terremoto de </a:t>
            </a:r>
            <a:r>
              <a:rPr lang="es-ES" sz="1200" kern="1200" baseline="0" dirty="0" err="1" smtClean="0">
                <a:solidFill>
                  <a:schemeClr val="tx1"/>
                </a:solidFill>
                <a:effectLst/>
                <a:latin typeface="+mn-lt"/>
                <a:ea typeface="+mn-ea"/>
                <a:cs typeface="+mn-cs"/>
              </a:rPr>
              <a:t>Mw</a:t>
            </a:r>
            <a:r>
              <a:rPr lang="es-ES" sz="1200" kern="1200" baseline="0" dirty="0" smtClean="0">
                <a:solidFill>
                  <a:schemeClr val="tx1"/>
                </a:solidFill>
                <a:effectLst/>
                <a:latin typeface="+mn-lt"/>
                <a:ea typeface="+mn-ea"/>
                <a:cs typeface="+mn-cs"/>
              </a:rPr>
              <a:t> 7.4 la zona de estudio tendría con daño moderado del 29% es decir de 40 </a:t>
            </a:r>
            <a:r>
              <a:rPr lang="es-ES" sz="1200" kern="1200" baseline="0" dirty="0" err="1" smtClean="0">
                <a:solidFill>
                  <a:schemeClr val="tx1"/>
                </a:solidFill>
                <a:effectLst/>
                <a:latin typeface="+mn-lt"/>
                <a:ea typeface="+mn-ea"/>
                <a:cs typeface="+mn-cs"/>
              </a:rPr>
              <a:t>edf</a:t>
            </a:r>
            <a:r>
              <a:rPr lang="es-ES" sz="1200" kern="1200" baseline="0" dirty="0" smtClean="0">
                <a:solidFill>
                  <a:schemeClr val="tx1"/>
                </a:solidFill>
                <a:effectLst/>
                <a:latin typeface="+mn-lt"/>
                <a:ea typeface="+mn-ea"/>
                <a:cs typeface="+mn-cs"/>
              </a:rPr>
              <a:t>; un daño extenso del 30% es decir 41 </a:t>
            </a:r>
            <a:r>
              <a:rPr lang="es-ES" sz="1200" kern="1200" baseline="0" dirty="0" err="1" smtClean="0">
                <a:solidFill>
                  <a:schemeClr val="tx1"/>
                </a:solidFill>
                <a:effectLst/>
                <a:latin typeface="+mn-lt"/>
                <a:ea typeface="+mn-ea"/>
                <a:cs typeface="+mn-cs"/>
              </a:rPr>
              <a:t>edf</a:t>
            </a:r>
            <a:r>
              <a:rPr lang="es-ES" sz="1200" kern="1200" baseline="0" dirty="0" smtClean="0">
                <a:solidFill>
                  <a:schemeClr val="tx1"/>
                </a:solidFill>
                <a:effectLst/>
                <a:latin typeface="+mn-lt"/>
                <a:ea typeface="+mn-ea"/>
                <a:cs typeface="+mn-cs"/>
              </a:rPr>
              <a:t> y un daño completo del 23% con 31 </a:t>
            </a:r>
            <a:r>
              <a:rPr lang="es-ES" sz="1200" kern="1200" baseline="0" dirty="0" err="1" smtClean="0">
                <a:solidFill>
                  <a:schemeClr val="tx1"/>
                </a:solidFill>
                <a:effectLst/>
                <a:latin typeface="+mn-lt"/>
                <a:ea typeface="+mn-ea"/>
                <a:cs typeface="+mn-cs"/>
              </a:rPr>
              <a:t>edf</a:t>
            </a:r>
            <a:r>
              <a:rPr lang="es-ES" sz="1200" kern="1200" baseline="0" dirty="0" smtClean="0">
                <a:solidFill>
                  <a:schemeClr val="tx1"/>
                </a:solidFill>
                <a:effectLst/>
                <a:latin typeface="+mn-lt"/>
                <a:ea typeface="+mn-ea"/>
                <a:cs typeface="+mn-cs"/>
              </a:rPr>
              <a:t> afectados.</a:t>
            </a: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C" dirty="0" smtClean="0"/>
          </a:p>
          <a:p>
            <a:endParaRPr lang="es-EC" dirty="0" smtClean="0"/>
          </a:p>
          <a:p>
            <a:endParaRPr lang="es-EC" dirty="0"/>
          </a:p>
        </p:txBody>
      </p:sp>
      <p:sp>
        <p:nvSpPr>
          <p:cNvPr id="4" name="Marcador de número de diapositiva 3"/>
          <p:cNvSpPr>
            <a:spLocks noGrp="1"/>
          </p:cNvSpPr>
          <p:nvPr>
            <p:ph type="sldNum" sz="quarter" idx="10"/>
          </p:nvPr>
        </p:nvSpPr>
        <p:spPr/>
        <p:txBody>
          <a:bodyPr/>
          <a:lstStyle/>
          <a:p>
            <a:fld id="{70789001-F9A2-40AD-8387-1D99328D3CAE}" type="slidenum">
              <a:rPr lang="es-EC" smtClean="0"/>
              <a:t>22</a:t>
            </a:fld>
            <a:endParaRPr lang="es-EC"/>
          </a:p>
        </p:txBody>
      </p:sp>
    </p:spTree>
    <p:extLst>
      <p:ext uri="{BB962C8B-B14F-4D97-AF65-F5344CB8AC3E}">
        <p14:creationId xmlns:p14="http://schemas.microsoft.com/office/powerpoint/2010/main" val="1208707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Se visualiza la propuesta del escenario optimista de la zona 01, esta zona se caracteriza por presentar un tipo de suelo C (suelo muy denso y roca suave) y D (suelo firme), estas condiciones de suelo favorecen a un crecimiento vertical en edificaciones además este sector contiene áreas: hotelera, comercial, residencial y mixta (comercial–residencial), que tomando en cuenta los resultados del presente estudio de riesgo sísmico, se llega a establecer por este escenario optimista una reestructuración parcelaria de lotes, las normas de construcción y ordenanzas de uso y ocupación del suelo se cumplirían estrictamente donde serían controladas por el </a:t>
            </a:r>
            <a:r>
              <a:rPr lang="es-ES" sz="1200" kern="1200" dirty="0" err="1" smtClean="0">
                <a:solidFill>
                  <a:schemeClr val="tx1"/>
                </a:solidFill>
                <a:effectLst/>
                <a:latin typeface="+mn-lt"/>
                <a:ea typeface="+mn-ea"/>
                <a:cs typeface="+mn-cs"/>
              </a:rPr>
              <a:t>GAD</a:t>
            </a:r>
            <a:r>
              <a:rPr lang="es-ES" sz="1200" kern="1200" dirty="0" smtClean="0">
                <a:solidFill>
                  <a:schemeClr val="tx1"/>
                </a:solidFill>
                <a:effectLst/>
                <a:latin typeface="+mn-lt"/>
                <a:ea typeface="+mn-ea"/>
                <a:cs typeface="+mn-cs"/>
              </a:rPr>
              <a:t>, y se lograría una uniformidad de altura de los edificios.</a:t>
            </a:r>
            <a:endParaRPr lang="es-EC" dirty="0"/>
          </a:p>
        </p:txBody>
      </p:sp>
      <p:sp>
        <p:nvSpPr>
          <p:cNvPr id="4" name="Marcador de número de diapositiva 3"/>
          <p:cNvSpPr>
            <a:spLocks noGrp="1"/>
          </p:cNvSpPr>
          <p:nvPr>
            <p:ph type="sldNum" sz="quarter" idx="10"/>
          </p:nvPr>
        </p:nvSpPr>
        <p:spPr/>
        <p:txBody>
          <a:bodyPr/>
          <a:lstStyle/>
          <a:p>
            <a:fld id="{70789001-F9A2-40AD-8387-1D99328D3CAE}" type="slidenum">
              <a:rPr lang="es-EC" smtClean="0"/>
              <a:t>23</a:t>
            </a:fld>
            <a:endParaRPr lang="es-EC"/>
          </a:p>
        </p:txBody>
      </p:sp>
    </p:spTree>
    <p:extLst>
      <p:ext uri="{BB962C8B-B14F-4D97-AF65-F5344CB8AC3E}">
        <p14:creationId xmlns:p14="http://schemas.microsoft.com/office/powerpoint/2010/main" val="183344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El proyecto se desarrolla en dos zonas de la ciudad de Manta, la cual se ubica en la parte occidental de la Provincia de Manabí, en la bahía de Manta, en la Costa Centro - Sur del Ecuador. </a:t>
            </a:r>
          </a:p>
          <a:p>
            <a:r>
              <a:rPr lang="es-ES" sz="1200" kern="1200" dirty="0" smtClean="0">
                <a:solidFill>
                  <a:schemeClr val="tx1"/>
                </a:solidFill>
                <a:effectLst/>
                <a:latin typeface="+mn-lt"/>
                <a:ea typeface="+mn-ea"/>
                <a:cs typeface="+mn-cs"/>
              </a:rPr>
              <a:t>Estas dos zonas de estudio comprenden:</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Zona 1: parte de los barrios Perpetuo Socorro, Córdoba y Almendros conformada por 18 manzanas que comprenden una zona hotelera residencial</a:t>
            </a:r>
            <a:r>
              <a:rPr lang="es-ES" sz="1200" kern="1200" baseline="0" dirty="0" smtClean="0">
                <a:solidFill>
                  <a:schemeClr val="tx1"/>
                </a:solidFill>
                <a:effectLst/>
                <a:latin typeface="+mn-lt"/>
                <a:ea typeface="+mn-ea"/>
                <a:cs typeface="+mn-cs"/>
              </a:rPr>
              <a:t> y comercial constando de dos centros comerciales. (Pacífico y </a:t>
            </a:r>
            <a:r>
              <a:rPr lang="es-ES" sz="1200" kern="1200" baseline="0" dirty="0" err="1" smtClean="0">
                <a:solidFill>
                  <a:schemeClr val="tx1"/>
                </a:solidFill>
                <a:effectLst/>
                <a:latin typeface="+mn-lt"/>
                <a:ea typeface="+mn-ea"/>
                <a:cs typeface="+mn-cs"/>
              </a:rPr>
              <a:t>Manicentro</a:t>
            </a:r>
            <a:r>
              <a:rPr lang="es-ES" sz="1200" kern="1200" baseline="0" dirty="0" smtClean="0">
                <a:solidFill>
                  <a:schemeClr val="tx1"/>
                </a:solidFill>
                <a:effectLst/>
                <a:latin typeface="+mn-lt"/>
                <a:ea typeface="+mn-ea"/>
                <a:cs typeface="+mn-cs"/>
              </a:rPr>
              <a:t>). </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Zona 2: Centro de Tarqui conforma por 13 manzanas,</a:t>
            </a:r>
            <a:r>
              <a:rPr lang="es-ES" sz="1200" kern="1200" baseline="0" dirty="0" smtClean="0">
                <a:solidFill>
                  <a:schemeClr val="tx1"/>
                </a:solidFill>
                <a:effectLst/>
                <a:latin typeface="+mn-lt"/>
                <a:ea typeface="+mn-ea"/>
                <a:cs typeface="+mn-cs"/>
              </a:rPr>
              <a:t> con </a:t>
            </a:r>
            <a:r>
              <a:rPr lang="es-ES" sz="1200" kern="1200" dirty="0" smtClean="0">
                <a:solidFill>
                  <a:schemeClr val="tx1"/>
                </a:solidFill>
                <a:effectLst/>
                <a:latin typeface="+mn-lt"/>
                <a:ea typeface="+mn-ea"/>
                <a:cs typeface="+mn-cs"/>
              </a:rPr>
              <a:t>una zona residencial hotelera y</a:t>
            </a:r>
            <a:r>
              <a:rPr lang="es-ES" sz="1200" kern="1200" baseline="0" dirty="0" smtClean="0">
                <a:solidFill>
                  <a:schemeClr val="tx1"/>
                </a:solidFill>
                <a:effectLst/>
                <a:latin typeface="+mn-lt"/>
                <a:ea typeface="+mn-ea"/>
                <a:cs typeface="+mn-cs"/>
              </a:rPr>
              <a:t> comercial. </a:t>
            </a:r>
            <a:endParaRPr lang="es-EC" sz="1200" kern="1200" dirty="0" smtClean="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70789001-F9A2-40AD-8387-1D99328D3CAE}" type="slidenum">
              <a:rPr lang="es-EC" smtClean="0"/>
              <a:t>5</a:t>
            </a:fld>
            <a:endParaRPr lang="es-EC"/>
          </a:p>
        </p:txBody>
      </p:sp>
    </p:spTree>
    <p:extLst>
      <p:ext uri="{BB962C8B-B14F-4D97-AF65-F5344CB8AC3E}">
        <p14:creationId xmlns:p14="http://schemas.microsoft.com/office/powerpoint/2010/main" val="3988536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Se visualiza la propuesta del escenario optimista de la zona 02,</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esta zona se caracteriza por presentar un tipo de suelo E (suelo blando), estas condiciones de suelo se deben tomar en cuenta para futuros estudios y lograr que se favorezca un crecimiento vertical en edificaciones, además este sector contiene áreas: hotelera, comercial, educación, residencial y mixta (comercial–residencial), ), que tomando en cuenta los resultados del presente estudio de riesgo sísmico, se llega a establecer por este escenario optimista una reestructuración parcelaria de lotes, las normas de construcción y ordenanzas de uso y ocupación del suelo se cumplirían estrictamente donde serían controladas por el </a:t>
            </a:r>
            <a:r>
              <a:rPr lang="es-ES" sz="1200" kern="1200" dirty="0" err="1" smtClean="0">
                <a:solidFill>
                  <a:schemeClr val="tx1"/>
                </a:solidFill>
                <a:effectLst/>
                <a:latin typeface="+mn-lt"/>
                <a:ea typeface="+mn-ea"/>
                <a:cs typeface="+mn-cs"/>
              </a:rPr>
              <a:t>GAD</a:t>
            </a:r>
            <a:r>
              <a:rPr lang="es-ES" sz="1200" kern="1200" dirty="0" smtClean="0">
                <a:solidFill>
                  <a:schemeClr val="tx1"/>
                </a:solidFill>
                <a:effectLst/>
                <a:latin typeface="+mn-lt"/>
                <a:ea typeface="+mn-ea"/>
                <a:cs typeface="+mn-cs"/>
              </a:rPr>
              <a:t>, y se lograría una uniformidad de altura de los edificios. </a:t>
            </a:r>
            <a:endParaRPr lang="es-EC" dirty="0"/>
          </a:p>
        </p:txBody>
      </p:sp>
      <p:sp>
        <p:nvSpPr>
          <p:cNvPr id="4" name="Marcador de número de diapositiva 3"/>
          <p:cNvSpPr>
            <a:spLocks noGrp="1"/>
          </p:cNvSpPr>
          <p:nvPr>
            <p:ph type="sldNum" sz="quarter" idx="10"/>
          </p:nvPr>
        </p:nvSpPr>
        <p:spPr/>
        <p:txBody>
          <a:bodyPr/>
          <a:lstStyle/>
          <a:p>
            <a:fld id="{70789001-F9A2-40AD-8387-1D99328D3CAE}" type="slidenum">
              <a:rPr lang="es-EC" smtClean="0"/>
              <a:t>24</a:t>
            </a:fld>
            <a:endParaRPr lang="es-EC"/>
          </a:p>
        </p:txBody>
      </p:sp>
    </p:spTree>
    <p:extLst>
      <p:ext uri="{BB962C8B-B14F-4D97-AF65-F5344CB8AC3E}">
        <p14:creationId xmlns:p14="http://schemas.microsoft.com/office/powerpoint/2010/main" val="4023722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70789001-F9A2-40AD-8387-1D99328D3CAE}" type="slidenum">
              <a:rPr lang="es-EC" smtClean="0"/>
              <a:t>30</a:t>
            </a:fld>
            <a:endParaRPr lang="es-EC"/>
          </a:p>
        </p:txBody>
      </p:sp>
    </p:spTree>
    <p:extLst>
      <p:ext uri="{BB962C8B-B14F-4D97-AF65-F5344CB8AC3E}">
        <p14:creationId xmlns:p14="http://schemas.microsoft.com/office/powerpoint/2010/main" val="3618851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La ejecución del </a:t>
            </a:r>
            <a:r>
              <a:rPr lang="es-ES" sz="1200" b="1" kern="1200" dirty="0" smtClean="0">
                <a:solidFill>
                  <a:schemeClr val="tx1"/>
                </a:solidFill>
                <a:effectLst/>
                <a:latin typeface="+mn-lt"/>
                <a:ea typeface="+mn-ea"/>
                <a:cs typeface="+mn-cs"/>
              </a:rPr>
              <a:t>plan de vuelo </a:t>
            </a:r>
            <a:r>
              <a:rPr lang="es-ES" sz="1200" kern="1200" dirty="0" smtClean="0">
                <a:solidFill>
                  <a:schemeClr val="tx1"/>
                </a:solidFill>
                <a:effectLst/>
                <a:latin typeface="+mn-lt"/>
                <a:ea typeface="+mn-ea"/>
                <a:cs typeface="+mn-cs"/>
              </a:rPr>
              <a:t>se realiza con la aplicación PIX4D capture, misma que permite enmarcar la zona de estudio, elegir la altura de vuelo (120 m), la forma de vuelo donde para modelos 3D se escoge </a:t>
            </a:r>
            <a:r>
              <a:rPr lang="es-ES" sz="1200" kern="1200" dirty="0" err="1" smtClean="0">
                <a:solidFill>
                  <a:schemeClr val="tx1"/>
                </a:solidFill>
                <a:effectLst/>
                <a:latin typeface="+mn-lt"/>
                <a:ea typeface="+mn-ea"/>
                <a:cs typeface="+mn-cs"/>
              </a:rPr>
              <a:t>Double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Grid</a:t>
            </a:r>
            <a:r>
              <a:rPr lang="es-ES" sz="1200" kern="1200" dirty="0" smtClean="0">
                <a:solidFill>
                  <a:schemeClr val="tx1"/>
                </a:solidFill>
                <a:effectLst/>
                <a:latin typeface="+mn-lt"/>
                <a:ea typeface="+mn-ea"/>
                <a:cs typeface="+mn-cs"/>
              </a:rPr>
              <a:t>, inclinación de la cámara (70° y 90°) y el traslapo (80%).</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En el </a:t>
            </a:r>
            <a:r>
              <a:rPr lang="es-ES" sz="1200" b="1" kern="1200" dirty="0" smtClean="0">
                <a:solidFill>
                  <a:schemeClr val="tx1"/>
                </a:solidFill>
                <a:effectLst/>
                <a:latin typeface="+mn-lt"/>
                <a:ea typeface="+mn-ea"/>
                <a:cs typeface="+mn-cs"/>
              </a:rPr>
              <a:t>vuelo fotogramétrico </a:t>
            </a:r>
            <a:r>
              <a:rPr lang="es-ES" sz="1200" kern="1200" dirty="0" smtClean="0">
                <a:solidFill>
                  <a:schemeClr val="tx1"/>
                </a:solidFill>
                <a:effectLst/>
                <a:latin typeface="+mn-lt"/>
                <a:ea typeface="+mn-ea"/>
                <a:cs typeface="+mn-cs"/>
              </a:rPr>
              <a:t>se capturan las imágenes a través del done </a:t>
            </a:r>
            <a:r>
              <a:rPr lang="es-ES" sz="1200" kern="1200" dirty="0" err="1" smtClean="0">
                <a:solidFill>
                  <a:schemeClr val="tx1"/>
                </a:solidFill>
                <a:effectLst/>
                <a:latin typeface="+mn-lt"/>
                <a:ea typeface="+mn-ea"/>
                <a:cs typeface="+mn-cs"/>
              </a:rPr>
              <a:t>phantom</a:t>
            </a:r>
            <a:r>
              <a:rPr lang="es-ES" sz="1200" kern="1200" dirty="0" smtClean="0">
                <a:solidFill>
                  <a:schemeClr val="tx1"/>
                </a:solidFill>
                <a:effectLst/>
                <a:latin typeface="+mn-lt"/>
                <a:ea typeface="+mn-ea"/>
                <a:cs typeface="+mn-cs"/>
              </a:rPr>
              <a:t> 4, el mismo permite acoplarse con la aplicación PIX4D capture y ejecutar el vuelo de forma automatizada.</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Para el </a:t>
            </a:r>
            <a:r>
              <a:rPr lang="es-ES" sz="1200" b="1" kern="1200" dirty="0" smtClean="0">
                <a:solidFill>
                  <a:schemeClr val="tx1"/>
                </a:solidFill>
                <a:effectLst/>
                <a:latin typeface="+mn-lt"/>
                <a:ea typeface="+mn-ea"/>
                <a:cs typeface="+mn-cs"/>
              </a:rPr>
              <a:t>procesamiento de la información </a:t>
            </a:r>
            <a:r>
              <a:rPr lang="es-ES" sz="1200" kern="1200" dirty="0" smtClean="0">
                <a:solidFill>
                  <a:schemeClr val="tx1"/>
                </a:solidFill>
                <a:effectLst/>
                <a:latin typeface="+mn-lt"/>
                <a:ea typeface="+mn-ea"/>
                <a:cs typeface="+mn-cs"/>
              </a:rPr>
              <a:t>se utiliza el programa </a:t>
            </a:r>
            <a:r>
              <a:rPr lang="es-ES" sz="1200" kern="1200" dirty="0" err="1" smtClean="0">
                <a:solidFill>
                  <a:schemeClr val="tx1"/>
                </a:solidFill>
                <a:effectLst/>
                <a:latin typeface="+mn-lt"/>
                <a:ea typeface="+mn-ea"/>
                <a:cs typeface="+mn-cs"/>
              </a:rPr>
              <a:t>Agisoft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Photoscan</a:t>
            </a:r>
            <a:r>
              <a:rPr lang="es-ES" sz="1200" kern="1200" dirty="0" smtClean="0">
                <a:solidFill>
                  <a:schemeClr val="tx1"/>
                </a:solidFill>
                <a:effectLst/>
                <a:latin typeface="+mn-lt"/>
                <a:ea typeface="+mn-ea"/>
                <a:cs typeface="+mn-cs"/>
              </a:rPr>
              <a:t> 1.3.5, este permite orientar las fotografías para luego crear una nube de puntos densa y posteriormente generar </a:t>
            </a:r>
            <a:r>
              <a:rPr lang="es-ES" sz="1200" kern="1200" dirty="0" err="1" smtClean="0">
                <a:solidFill>
                  <a:schemeClr val="tx1"/>
                </a:solidFill>
                <a:effectLst/>
                <a:latin typeface="+mn-lt"/>
                <a:ea typeface="+mn-ea"/>
                <a:cs typeface="+mn-cs"/>
              </a:rPr>
              <a:t>ortofotos</a:t>
            </a:r>
            <a:r>
              <a:rPr lang="es-ES" sz="1200" kern="1200" dirty="0" smtClean="0">
                <a:solidFill>
                  <a:schemeClr val="tx1"/>
                </a:solidFill>
                <a:effectLst/>
                <a:latin typeface="+mn-lt"/>
                <a:ea typeface="+mn-ea"/>
                <a:cs typeface="+mn-cs"/>
              </a:rPr>
              <a:t> y modelos. Al </a:t>
            </a:r>
            <a:r>
              <a:rPr lang="es-ES" sz="1200" b="1" kern="1200" dirty="0" smtClean="0">
                <a:solidFill>
                  <a:schemeClr val="tx1"/>
                </a:solidFill>
                <a:effectLst/>
                <a:latin typeface="+mn-lt"/>
                <a:ea typeface="+mn-ea"/>
                <a:cs typeface="+mn-cs"/>
              </a:rPr>
              <a:t>obtener los modelos 3D </a:t>
            </a:r>
            <a:r>
              <a:rPr lang="es-ES" sz="1200" kern="1200" dirty="0" smtClean="0">
                <a:solidFill>
                  <a:schemeClr val="tx1"/>
                </a:solidFill>
                <a:effectLst/>
                <a:latin typeface="+mn-lt"/>
                <a:ea typeface="+mn-ea"/>
                <a:cs typeface="+mn-cs"/>
              </a:rPr>
              <a:t>se pueden realizar un análisis espacial para extraer información con altura de edificios y características constructivas mismas que pueden ser utilizadas para una planificación territorial de la ciudad. </a:t>
            </a:r>
            <a:endParaRPr lang="es-EC" dirty="0"/>
          </a:p>
        </p:txBody>
      </p:sp>
      <p:sp>
        <p:nvSpPr>
          <p:cNvPr id="4" name="Marcador de número de diapositiva 3"/>
          <p:cNvSpPr>
            <a:spLocks noGrp="1"/>
          </p:cNvSpPr>
          <p:nvPr>
            <p:ph type="sldNum" sz="quarter" idx="10"/>
          </p:nvPr>
        </p:nvSpPr>
        <p:spPr/>
        <p:txBody>
          <a:bodyPr/>
          <a:lstStyle/>
          <a:p>
            <a:fld id="{70789001-F9A2-40AD-8387-1D99328D3CAE}" type="slidenum">
              <a:rPr lang="es-EC" smtClean="0"/>
              <a:t>6</a:t>
            </a:fld>
            <a:endParaRPr lang="es-EC"/>
          </a:p>
        </p:txBody>
      </p:sp>
    </p:spTree>
    <p:extLst>
      <p:ext uri="{BB962C8B-B14F-4D97-AF65-F5344CB8AC3E}">
        <p14:creationId xmlns:p14="http://schemas.microsoft.com/office/powerpoint/2010/main" val="1850750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La ejecución del </a:t>
            </a:r>
            <a:r>
              <a:rPr lang="es-ES" sz="1200" b="1" kern="1200" dirty="0" smtClean="0">
                <a:solidFill>
                  <a:schemeClr val="tx1"/>
                </a:solidFill>
                <a:effectLst/>
                <a:latin typeface="+mn-lt"/>
                <a:ea typeface="+mn-ea"/>
                <a:cs typeface="+mn-cs"/>
              </a:rPr>
              <a:t>plan de vuelo </a:t>
            </a:r>
            <a:r>
              <a:rPr lang="es-ES" sz="1200" kern="1200" dirty="0" smtClean="0">
                <a:solidFill>
                  <a:schemeClr val="tx1"/>
                </a:solidFill>
                <a:effectLst/>
                <a:latin typeface="+mn-lt"/>
                <a:ea typeface="+mn-ea"/>
                <a:cs typeface="+mn-cs"/>
              </a:rPr>
              <a:t>se realiza con la aplicación PIX4D capture, misma que permite enmarcar la zona de estudio, elegir la altura de vuelo (120 m), la forma de vuelo donde para modelos 3D se escoge </a:t>
            </a:r>
            <a:r>
              <a:rPr lang="es-ES" sz="1200" kern="1200" dirty="0" err="1" smtClean="0">
                <a:solidFill>
                  <a:schemeClr val="tx1"/>
                </a:solidFill>
                <a:effectLst/>
                <a:latin typeface="+mn-lt"/>
                <a:ea typeface="+mn-ea"/>
                <a:cs typeface="+mn-cs"/>
              </a:rPr>
              <a:t>Double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Grid</a:t>
            </a:r>
            <a:r>
              <a:rPr lang="es-ES" sz="1200" kern="1200" dirty="0" smtClean="0">
                <a:solidFill>
                  <a:schemeClr val="tx1"/>
                </a:solidFill>
                <a:effectLst/>
                <a:latin typeface="+mn-lt"/>
                <a:ea typeface="+mn-ea"/>
                <a:cs typeface="+mn-cs"/>
              </a:rPr>
              <a:t>, inclinación de la cámara (70° y 90°) y el traslapo (80%).</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En el </a:t>
            </a:r>
            <a:r>
              <a:rPr lang="es-ES" sz="1200" b="1" kern="1200" dirty="0" smtClean="0">
                <a:solidFill>
                  <a:schemeClr val="tx1"/>
                </a:solidFill>
                <a:effectLst/>
                <a:latin typeface="+mn-lt"/>
                <a:ea typeface="+mn-ea"/>
                <a:cs typeface="+mn-cs"/>
              </a:rPr>
              <a:t>vuelo fotogramétrico </a:t>
            </a:r>
            <a:r>
              <a:rPr lang="es-ES" sz="1200" kern="1200" dirty="0" smtClean="0">
                <a:solidFill>
                  <a:schemeClr val="tx1"/>
                </a:solidFill>
                <a:effectLst/>
                <a:latin typeface="+mn-lt"/>
                <a:ea typeface="+mn-ea"/>
                <a:cs typeface="+mn-cs"/>
              </a:rPr>
              <a:t>se capturan las imágenes a través del done </a:t>
            </a:r>
            <a:r>
              <a:rPr lang="es-ES" sz="1200" kern="1200" dirty="0" err="1" smtClean="0">
                <a:solidFill>
                  <a:schemeClr val="tx1"/>
                </a:solidFill>
                <a:effectLst/>
                <a:latin typeface="+mn-lt"/>
                <a:ea typeface="+mn-ea"/>
                <a:cs typeface="+mn-cs"/>
              </a:rPr>
              <a:t>phantom</a:t>
            </a:r>
            <a:r>
              <a:rPr lang="es-ES" sz="1200" kern="1200" dirty="0" smtClean="0">
                <a:solidFill>
                  <a:schemeClr val="tx1"/>
                </a:solidFill>
                <a:effectLst/>
                <a:latin typeface="+mn-lt"/>
                <a:ea typeface="+mn-ea"/>
                <a:cs typeface="+mn-cs"/>
              </a:rPr>
              <a:t> 4, el mismo permite acoplarse con la aplicación PIX4D capture y ejecutar el vuelo de forma automatizada.</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Para el </a:t>
            </a:r>
            <a:r>
              <a:rPr lang="es-ES" sz="1200" b="1" kern="1200" dirty="0" smtClean="0">
                <a:solidFill>
                  <a:schemeClr val="tx1"/>
                </a:solidFill>
                <a:effectLst/>
                <a:latin typeface="+mn-lt"/>
                <a:ea typeface="+mn-ea"/>
                <a:cs typeface="+mn-cs"/>
              </a:rPr>
              <a:t>procesamiento de la información </a:t>
            </a:r>
            <a:r>
              <a:rPr lang="es-ES" sz="1200" kern="1200" dirty="0" smtClean="0">
                <a:solidFill>
                  <a:schemeClr val="tx1"/>
                </a:solidFill>
                <a:effectLst/>
                <a:latin typeface="+mn-lt"/>
                <a:ea typeface="+mn-ea"/>
                <a:cs typeface="+mn-cs"/>
              </a:rPr>
              <a:t>se utiliza el programa </a:t>
            </a:r>
            <a:r>
              <a:rPr lang="es-ES" sz="1200" kern="1200" dirty="0" err="1" smtClean="0">
                <a:solidFill>
                  <a:schemeClr val="tx1"/>
                </a:solidFill>
                <a:effectLst/>
                <a:latin typeface="+mn-lt"/>
                <a:ea typeface="+mn-ea"/>
                <a:cs typeface="+mn-cs"/>
              </a:rPr>
              <a:t>Agisoft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Photoscan</a:t>
            </a:r>
            <a:r>
              <a:rPr lang="es-ES" sz="1200" kern="1200" dirty="0" smtClean="0">
                <a:solidFill>
                  <a:schemeClr val="tx1"/>
                </a:solidFill>
                <a:effectLst/>
                <a:latin typeface="+mn-lt"/>
                <a:ea typeface="+mn-ea"/>
                <a:cs typeface="+mn-cs"/>
              </a:rPr>
              <a:t> 1.3.5, este permite orientar las fotografías para luego crear una nube de puntos densa y posteriormente generar </a:t>
            </a:r>
            <a:r>
              <a:rPr lang="es-ES" sz="1200" kern="1200" dirty="0" err="1" smtClean="0">
                <a:solidFill>
                  <a:schemeClr val="tx1"/>
                </a:solidFill>
                <a:effectLst/>
                <a:latin typeface="+mn-lt"/>
                <a:ea typeface="+mn-ea"/>
                <a:cs typeface="+mn-cs"/>
              </a:rPr>
              <a:t>ortofotos</a:t>
            </a:r>
            <a:r>
              <a:rPr lang="es-ES" sz="1200" kern="1200" dirty="0" smtClean="0">
                <a:solidFill>
                  <a:schemeClr val="tx1"/>
                </a:solidFill>
                <a:effectLst/>
                <a:latin typeface="+mn-lt"/>
                <a:ea typeface="+mn-ea"/>
                <a:cs typeface="+mn-cs"/>
              </a:rPr>
              <a:t> y modelos. Al </a:t>
            </a:r>
            <a:r>
              <a:rPr lang="es-ES" sz="1200" b="1" kern="1200" dirty="0" smtClean="0">
                <a:solidFill>
                  <a:schemeClr val="tx1"/>
                </a:solidFill>
                <a:effectLst/>
                <a:latin typeface="+mn-lt"/>
                <a:ea typeface="+mn-ea"/>
                <a:cs typeface="+mn-cs"/>
              </a:rPr>
              <a:t>obtener los modelos 3D </a:t>
            </a:r>
            <a:r>
              <a:rPr lang="es-ES" sz="1200" kern="1200" dirty="0" smtClean="0">
                <a:solidFill>
                  <a:schemeClr val="tx1"/>
                </a:solidFill>
                <a:effectLst/>
                <a:latin typeface="+mn-lt"/>
                <a:ea typeface="+mn-ea"/>
                <a:cs typeface="+mn-cs"/>
              </a:rPr>
              <a:t>se pueden realizar un análisis espacial para extraer información con altura de edificios y características constructivas mismas que pueden ser utilizadas para una planificación territorial de la ciudad. </a:t>
            </a:r>
            <a:endParaRPr lang="es-EC" dirty="0"/>
          </a:p>
        </p:txBody>
      </p:sp>
      <p:sp>
        <p:nvSpPr>
          <p:cNvPr id="4" name="Marcador de número de diapositiva 3"/>
          <p:cNvSpPr>
            <a:spLocks noGrp="1"/>
          </p:cNvSpPr>
          <p:nvPr>
            <p:ph type="sldNum" sz="quarter" idx="10"/>
          </p:nvPr>
        </p:nvSpPr>
        <p:spPr/>
        <p:txBody>
          <a:bodyPr/>
          <a:lstStyle/>
          <a:p>
            <a:fld id="{70789001-F9A2-40AD-8387-1D99328D3CAE}" type="slidenum">
              <a:rPr lang="es-EC" smtClean="0"/>
              <a:t>7</a:t>
            </a:fld>
            <a:endParaRPr lang="es-EC"/>
          </a:p>
        </p:txBody>
      </p:sp>
    </p:spTree>
    <p:extLst>
      <p:ext uri="{BB962C8B-B14F-4D97-AF65-F5344CB8AC3E}">
        <p14:creationId xmlns:p14="http://schemas.microsoft.com/office/powerpoint/2010/main" val="3473890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La ejecución del </a:t>
            </a:r>
            <a:r>
              <a:rPr lang="es-ES" sz="1200" b="1" kern="1200" dirty="0" smtClean="0">
                <a:solidFill>
                  <a:schemeClr val="tx1"/>
                </a:solidFill>
                <a:effectLst/>
                <a:latin typeface="+mn-lt"/>
                <a:ea typeface="+mn-ea"/>
                <a:cs typeface="+mn-cs"/>
              </a:rPr>
              <a:t>plan de vuelo </a:t>
            </a:r>
            <a:r>
              <a:rPr lang="es-ES" sz="1200" kern="1200" dirty="0" smtClean="0">
                <a:solidFill>
                  <a:schemeClr val="tx1"/>
                </a:solidFill>
                <a:effectLst/>
                <a:latin typeface="+mn-lt"/>
                <a:ea typeface="+mn-ea"/>
                <a:cs typeface="+mn-cs"/>
              </a:rPr>
              <a:t>se realiza con la aplicación PIX4D capture, misma que permite enmarcar la zona de estudio, elegir la altura de vuelo (120 m), la forma de vuelo donde para modelos 3D se escoge </a:t>
            </a:r>
            <a:r>
              <a:rPr lang="es-ES" sz="1200" kern="1200" dirty="0" err="1" smtClean="0">
                <a:solidFill>
                  <a:schemeClr val="tx1"/>
                </a:solidFill>
                <a:effectLst/>
                <a:latin typeface="+mn-lt"/>
                <a:ea typeface="+mn-ea"/>
                <a:cs typeface="+mn-cs"/>
              </a:rPr>
              <a:t>Double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Grid</a:t>
            </a:r>
            <a:r>
              <a:rPr lang="es-ES" sz="1200" kern="1200" dirty="0" smtClean="0">
                <a:solidFill>
                  <a:schemeClr val="tx1"/>
                </a:solidFill>
                <a:effectLst/>
                <a:latin typeface="+mn-lt"/>
                <a:ea typeface="+mn-ea"/>
                <a:cs typeface="+mn-cs"/>
              </a:rPr>
              <a:t>, inclinación de la cámara (70° y 90°) y el traslapo (80%).</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En el </a:t>
            </a:r>
            <a:r>
              <a:rPr lang="es-ES" sz="1200" b="1" kern="1200" dirty="0" smtClean="0">
                <a:solidFill>
                  <a:schemeClr val="tx1"/>
                </a:solidFill>
                <a:effectLst/>
                <a:latin typeface="+mn-lt"/>
                <a:ea typeface="+mn-ea"/>
                <a:cs typeface="+mn-cs"/>
              </a:rPr>
              <a:t>vuelo fotogramétrico </a:t>
            </a:r>
            <a:r>
              <a:rPr lang="es-ES" sz="1200" kern="1200" dirty="0" smtClean="0">
                <a:solidFill>
                  <a:schemeClr val="tx1"/>
                </a:solidFill>
                <a:effectLst/>
                <a:latin typeface="+mn-lt"/>
                <a:ea typeface="+mn-ea"/>
                <a:cs typeface="+mn-cs"/>
              </a:rPr>
              <a:t>se capturan las imágenes a través del done </a:t>
            </a:r>
            <a:r>
              <a:rPr lang="es-ES" sz="1200" kern="1200" dirty="0" err="1" smtClean="0">
                <a:solidFill>
                  <a:schemeClr val="tx1"/>
                </a:solidFill>
                <a:effectLst/>
                <a:latin typeface="+mn-lt"/>
                <a:ea typeface="+mn-ea"/>
                <a:cs typeface="+mn-cs"/>
              </a:rPr>
              <a:t>phantom</a:t>
            </a:r>
            <a:r>
              <a:rPr lang="es-ES" sz="1200" kern="1200" dirty="0" smtClean="0">
                <a:solidFill>
                  <a:schemeClr val="tx1"/>
                </a:solidFill>
                <a:effectLst/>
                <a:latin typeface="+mn-lt"/>
                <a:ea typeface="+mn-ea"/>
                <a:cs typeface="+mn-cs"/>
              </a:rPr>
              <a:t> 4, el mismo permite acoplarse con la aplicación PIX4D capture y ejecutar el vuelo de forma automatizada.</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Para el </a:t>
            </a:r>
            <a:r>
              <a:rPr lang="es-ES" sz="1200" b="1" kern="1200" dirty="0" smtClean="0">
                <a:solidFill>
                  <a:schemeClr val="tx1"/>
                </a:solidFill>
                <a:effectLst/>
                <a:latin typeface="+mn-lt"/>
                <a:ea typeface="+mn-ea"/>
                <a:cs typeface="+mn-cs"/>
              </a:rPr>
              <a:t>procesamiento de la información </a:t>
            </a:r>
            <a:r>
              <a:rPr lang="es-ES" sz="1200" kern="1200" dirty="0" smtClean="0">
                <a:solidFill>
                  <a:schemeClr val="tx1"/>
                </a:solidFill>
                <a:effectLst/>
                <a:latin typeface="+mn-lt"/>
                <a:ea typeface="+mn-ea"/>
                <a:cs typeface="+mn-cs"/>
              </a:rPr>
              <a:t>se utiliza el programa </a:t>
            </a:r>
            <a:r>
              <a:rPr lang="es-ES" sz="1200" kern="1200" dirty="0" err="1" smtClean="0">
                <a:solidFill>
                  <a:schemeClr val="tx1"/>
                </a:solidFill>
                <a:effectLst/>
                <a:latin typeface="+mn-lt"/>
                <a:ea typeface="+mn-ea"/>
                <a:cs typeface="+mn-cs"/>
              </a:rPr>
              <a:t>Agisoft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Photoscan</a:t>
            </a:r>
            <a:r>
              <a:rPr lang="es-ES" sz="1200" kern="1200" dirty="0" smtClean="0">
                <a:solidFill>
                  <a:schemeClr val="tx1"/>
                </a:solidFill>
                <a:effectLst/>
                <a:latin typeface="+mn-lt"/>
                <a:ea typeface="+mn-ea"/>
                <a:cs typeface="+mn-cs"/>
              </a:rPr>
              <a:t> 1.3.5, este permite orientar las fotografías para luego crear una nube de puntos densa y posteriormente generar </a:t>
            </a:r>
            <a:r>
              <a:rPr lang="es-ES" sz="1200" kern="1200" dirty="0" err="1" smtClean="0">
                <a:solidFill>
                  <a:schemeClr val="tx1"/>
                </a:solidFill>
                <a:effectLst/>
                <a:latin typeface="+mn-lt"/>
                <a:ea typeface="+mn-ea"/>
                <a:cs typeface="+mn-cs"/>
              </a:rPr>
              <a:t>ortofotos</a:t>
            </a:r>
            <a:r>
              <a:rPr lang="es-ES" sz="1200" kern="1200" dirty="0" smtClean="0">
                <a:solidFill>
                  <a:schemeClr val="tx1"/>
                </a:solidFill>
                <a:effectLst/>
                <a:latin typeface="+mn-lt"/>
                <a:ea typeface="+mn-ea"/>
                <a:cs typeface="+mn-cs"/>
              </a:rPr>
              <a:t> y modelos. Al </a:t>
            </a:r>
            <a:r>
              <a:rPr lang="es-ES" sz="1200" b="1" kern="1200" dirty="0" smtClean="0">
                <a:solidFill>
                  <a:schemeClr val="tx1"/>
                </a:solidFill>
                <a:effectLst/>
                <a:latin typeface="+mn-lt"/>
                <a:ea typeface="+mn-ea"/>
                <a:cs typeface="+mn-cs"/>
              </a:rPr>
              <a:t>obtener los modelos 3D </a:t>
            </a:r>
            <a:r>
              <a:rPr lang="es-ES" sz="1200" kern="1200" dirty="0" smtClean="0">
                <a:solidFill>
                  <a:schemeClr val="tx1"/>
                </a:solidFill>
                <a:effectLst/>
                <a:latin typeface="+mn-lt"/>
                <a:ea typeface="+mn-ea"/>
                <a:cs typeface="+mn-cs"/>
              </a:rPr>
              <a:t>se pueden realizar un análisis espacial para extraer información con altura de edificios y características constructivas mismas que pueden ser utilizadas para una planificación territorial de la ciudad. </a:t>
            </a:r>
            <a:endParaRPr lang="es-EC" dirty="0"/>
          </a:p>
        </p:txBody>
      </p:sp>
      <p:sp>
        <p:nvSpPr>
          <p:cNvPr id="4" name="Marcador de número de diapositiva 3"/>
          <p:cNvSpPr>
            <a:spLocks noGrp="1"/>
          </p:cNvSpPr>
          <p:nvPr>
            <p:ph type="sldNum" sz="quarter" idx="10"/>
          </p:nvPr>
        </p:nvSpPr>
        <p:spPr/>
        <p:txBody>
          <a:bodyPr/>
          <a:lstStyle/>
          <a:p>
            <a:fld id="{70789001-F9A2-40AD-8387-1D99328D3CAE}" type="slidenum">
              <a:rPr lang="es-EC" smtClean="0"/>
              <a:t>8</a:t>
            </a:fld>
            <a:endParaRPr lang="es-EC"/>
          </a:p>
        </p:txBody>
      </p:sp>
    </p:spTree>
    <p:extLst>
      <p:ext uri="{BB962C8B-B14F-4D97-AF65-F5344CB8AC3E}">
        <p14:creationId xmlns:p14="http://schemas.microsoft.com/office/powerpoint/2010/main" val="3841019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La ejecución del </a:t>
            </a:r>
            <a:r>
              <a:rPr lang="es-ES" sz="1200" b="1" kern="1200" dirty="0" smtClean="0">
                <a:solidFill>
                  <a:schemeClr val="tx1"/>
                </a:solidFill>
                <a:effectLst/>
                <a:latin typeface="+mn-lt"/>
                <a:ea typeface="+mn-ea"/>
                <a:cs typeface="+mn-cs"/>
              </a:rPr>
              <a:t>plan de vuelo </a:t>
            </a:r>
            <a:r>
              <a:rPr lang="es-ES" sz="1200" kern="1200" dirty="0" smtClean="0">
                <a:solidFill>
                  <a:schemeClr val="tx1"/>
                </a:solidFill>
                <a:effectLst/>
                <a:latin typeface="+mn-lt"/>
                <a:ea typeface="+mn-ea"/>
                <a:cs typeface="+mn-cs"/>
              </a:rPr>
              <a:t>se realiza con la aplicación PIX4D capture, misma que permite enmarcar la zona de estudio, elegir la altura de vuelo (120 m), la forma de vuelo donde para modelos 3D se escoge </a:t>
            </a:r>
            <a:r>
              <a:rPr lang="es-ES" sz="1200" kern="1200" dirty="0" err="1" smtClean="0">
                <a:solidFill>
                  <a:schemeClr val="tx1"/>
                </a:solidFill>
                <a:effectLst/>
                <a:latin typeface="+mn-lt"/>
                <a:ea typeface="+mn-ea"/>
                <a:cs typeface="+mn-cs"/>
              </a:rPr>
              <a:t>Double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Grid</a:t>
            </a:r>
            <a:r>
              <a:rPr lang="es-ES" sz="1200" kern="1200" dirty="0" smtClean="0">
                <a:solidFill>
                  <a:schemeClr val="tx1"/>
                </a:solidFill>
                <a:effectLst/>
                <a:latin typeface="+mn-lt"/>
                <a:ea typeface="+mn-ea"/>
                <a:cs typeface="+mn-cs"/>
              </a:rPr>
              <a:t>, inclinación de la cámara (70° y 90°) y el traslapo (80%).</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En el </a:t>
            </a:r>
            <a:r>
              <a:rPr lang="es-ES" sz="1200" b="1" kern="1200" dirty="0" smtClean="0">
                <a:solidFill>
                  <a:schemeClr val="tx1"/>
                </a:solidFill>
                <a:effectLst/>
                <a:latin typeface="+mn-lt"/>
                <a:ea typeface="+mn-ea"/>
                <a:cs typeface="+mn-cs"/>
              </a:rPr>
              <a:t>vuelo fotogramétrico </a:t>
            </a:r>
            <a:r>
              <a:rPr lang="es-ES" sz="1200" kern="1200" dirty="0" smtClean="0">
                <a:solidFill>
                  <a:schemeClr val="tx1"/>
                </a:solidFill>
                <a:effectLst/>
                <a:latin typeface="+mn-lt"/>
                <a:ea typeface="+mn-ea"/>
                <a:cs typeface="+mn-cs"/>
              </a:rPr>
              <a:t>se capturan las imágenes a través del done </a:t>
            </a:r>
            <a:r>
              <a:rPr lang="es-ES" sz="1200" kern="1200" dirty="0" err="1" smtClean="0">
                <a:solidFill>
                  <a:schemeClr val="tx1"/>
                </a:solidFill>
                <a:effectLst/>
                <a:latin typeface="+mn-lt"/>
                <a:ea typeface="+mn-ea"/>
                <a:cs typeface="+mn-cs"/>
              </a:rPr>
              <a:t>phantom</a:t>
            </a:r>
            <a:r>
              <a:rPr lang="es-ES" sz="1200" kern="1200" dirty="0" smtClean="0">
                <a:solidFill>
                  <a:schemeClr val="tx1"/>
                </a:solidFill>
                <a:effectLst/>
                <a:latin typeface="+mn-lt"/>
                <a:ea typeface="+mn-ea"/>
                <a:cs typeface="+mn-cs"/>
              </a:rPr>
              <a:t> 4, el mismo permite acoplarse con la aplicación PIX4D capture y ejecutar el vuelo de forma automatizada.</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Para el </a:t>
            </a:r>
            <a:r>
              <a:rPr lang="es-ES" sz="1200" b="1" kern="1200" dirty="0" smtClean="0">
                <a:solidFill>
                  <a:schemeClr val="tx1"/>
                </a:solidFill>
                <a:effectLst/>
                <a:latin typeface="+mn-lt"/>
                <a:ea typeface="+mn-ea"/>
                <a:cs typeface="+mn-cs"/>
              </a:rPr>
              <a:t>procesamiento de la información </a:t>
            </a:r>
            <a:r>
              <a:rPr lang="es-ES" sz="1200" kern="1200" dirty="0" smtClean="0">
                <a:solidFill>
                  <a:schemeClr val="tx1"/>
                </a:solidFill>
                <a:effectLst/>
                <a:latin typeface="+mn-lt"/>
                <a:ea typeface="+mn-ea"/>
                <a:cs typeface="+mn-cs"/>
              </a:rPr>
              <a:t>se utiliza el programa </a:t>
            </a:r>
            <a:r>
              <a:rPr lang="es-ES" sz="1200" kern="1200" dirty="0" err="1" smtClean="0">
                <a:solidFill>
                  <a:schemeClr val="tx1"/>
                </a:solidFill>
                <a:effectLst/>
                <a:latin typeface="+mn-lt"/>
                <a:ea typeface="+mn-ea"/>
                <a:cs typeface="+mn-cs"/>
              </a:rPr>
              <a:t>Agisoft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Photoscan</a:t>
            </a:r>
            <a:r>
              <a:rPr lang="es-ES" sz="1200" kern="1200" dirty="0" smtClean="0">
                <a:solidFill>
                  <a:schemeClr val="tx1"/>
                </a:solidFill>
                <a:effectLst/>
                <a:latin typeface="+mn-lt"/>
                <a:ea typeface="+mn-ea"/>
                <a:cs typeface="+mn-cs"/>
              </a:rPr>
              <a:t> 1.3.5, este permite orientar las fotografías para luego crear una nube de puntos densa y posteriormente generar </a:t>
            </a:r>
            <a:r>
              <a:rPr lang="es-ES" sz="1200" kern="1200" dirty="0" err="1" smtClean="0">
                <a:solidFill>
                  <a:schemeClr val="tx1"/>
                </a:solidFill>
                <a:effectLst/>
                <a:latin typeface="+mn-lt"/>
                <a:ea typeface="+mn-ea"/>
                <a:cs typeface="+mn-cs"/>
              </a:rPr>
              <a:t>ortofotos</a:t>
            </a:r>
            <a:r>
              <a:rPr lang="es-ES" sz="1200" kern="1200" dirty="0" smtClean="0">
                <a:solidFill>
                  <a:schemeClr val="tx1"/>
                </a:solidFill>
                <a:effectLst/>
                <a:latin typeface="+mn-lt"/>
                <a:ea typeface="+mn-ea"/>
                <a:cs typeface="+mn-cs"/>
              </a:rPr>
              <a:t> y modelos. Al </a:t>
            </a:r>
            <a:r>
              <a:rPr lang="es-ES" sz="1200" b="1" kern="1200" dirty="0" smtClean="0">
                <a:solidFill>
                  <a:schemeClr val="tx1"/>
                </a:solidFill>
                <a:effectLst/>
                <a:latin typeface="+mn-lt"/>
                <a:ea typeface="+mn-ea"/>
                <a:cs typeface="+mn-cs"/>
              </a:rPr>
              <a:t>obtener los modelos 3D </a:t>
            </a:r>
            <a:r>
              <a:rPr lang="es-ES" sz="1200" kern="1200" dirty="0" smtClean="0">
                <a:solidFill>
                  <a:schemeClr val="tx1"/>
                </a:solidFill>
                <a:effectLst/>
                <a:latin typeface="+mn-lt"/>
                <a:ea typeface="+mn-ea"/>
                <a:cs typeface="+mn-cs"/>
              </a:rPr>
              <a:t>se pueden realizar un análisis espacial para extraer información con altura de edificios y características constructivas mismas que pueden ser utilizadas para una planificación territorial de la ciudad. </a:t>
            </a:r>
            <a:endParaRPr lang="es-EC" dirty="0"/>
          </a:p>
        </p:txBody>
      </p:sp>
      <p:sp>
        <p:nvSpPr>
          <p:cNvPr id="4" name="Marcador de número de diapositiva 3"/>
          <p:cNvSpPr>
            <a:spLocks noGrp="1"/>
          </p:cNvSpPr>
          <p:nvPr>
            <p:ph type="sldNum" sz="quarter" idx="10"/>
          </p:nvPr>
        </p:nvSpPr>
        <p:spPr/>
        <p:txBody>
          <a:bodyPr/>
          <a:lstStyle/>
          <a:p>
            <a:fld id="{70789001-F9A2-40AD-8387-1D99328D3CAE}" type="slidenum">
              <a:rPr lang="es-EC" smtClean="0"/>
              <a:t>9</a:t>
            </a:fld>
            <a:endParaRPr lang="es-EC"/>
          </a:p>
        </p:txBody>
      </p:sp>
    </p:spTree>
    <p:extLst>
      <p:ext uri="{BB962C8B-B14F-4D97-AF65-F5344CB8AC3E}">
        <p14:creationId xmlns:p14="http://schemas.microsoft.com/office/powerpoint/2010/main" val="1460118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se presenta el modelo 3D generado a partir de la toma de fotografías aéreas, obtenido en el software </a:t>
            </a:r>
            <a:r>
              <a:rPr lang="es-ES" sz="1200" kern="1200" dirty="0" err="1" smtClean="0">
                <a:solidFill>
                  <a:schemeClr val="tx1"/>
                </a:solidFill>
                <a:effectLst/>
                <a:latin typeface="+mn-lt"/>
                <a:ea typeface="+mn-ea"/>
                <a:cs typeface="+mn-cs"/>
              </a:rPr>
              <a:t>Agisoft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Photo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Scan</a:t>
            </a:r>
            <a:r>
              <a:rPr lang="es-ES" sz="1200" kern="1200" dirty="0" smtClean="0">
                <a:solidFill>
                  <a:schemeClr val="tx1"/>
                </a:solidFill>
                <a:effectLst/>
                <a:latin typeface="+mn-lt"/>
                <a:ea typeface="+mn-ea"/>
                <a:cs typeface="+mn-cs"/>
              </a:rPr>
              <a:t>, en estos modelos se puede apreciar las zonas de estudio como se encuentran actualmente, a partir de los resultados se representa un escenario optimista más adelante.</a:t>
            </a:r>
            <a:endParaRPr lang="es-EC" sz="1200" kern="1200" dirty="0" smtClean="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70789001-F9A2-40AD-8387-1D99328D3CAE}" type="slidenum">
              <a:rPr lang="es-EC" smtClean="0"/>
              <a:t>10</a:t>
            </a:fld>
            <a:endParaRPr lang="es-EC"/>
          </a:p>
        </p:txBody>
      </p:sp>
    </p:spTree>
    <p:extLst>
      <p:ext uri="{BB962C8B-B14F-4D97-AF65-F5344CB8AC3E}">
        <p14:creationId xmlns:p14="http://schemas.microsoft.com/office/powerpoint/2010/main" val="3597228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Lo resultados con respecto al cálculo de peligrosidad se tienen las curvas de peligrosidad para un PR</a:t>
            </a:r>
            <a:r>
              <a:rPr lang="es-ES" baseline="0" dirty="0" smtClean="0"/>
              <a:t> de 475 con una probabilidad de excedencia de 50 años, están representadas para diferentes ordenadas espectrales, se caracterizan por la aceleración y la probabilidad de excedencia en 50 años. Los espectros de Peligrosidad Uniformen parten de las curvas de Peligrosidad, por ejemplo para se tiene para construcciones de importancia estructural normal (viviendas convencionales) un periodo de retorno de 475 años que quiere decir que tiene una probabilidad de excedencia del 10% en un tiempo de exposición de 50 años. </a:t>
            </a:r>
            <a:r>
              <a:rPr lang="es-ES" baseline="0" dirty="0" err="1" smtClean="0"/>
              <a:t>Asi</a:t>
            </a:r>
            <a:r>
              <a:rPr lang="es-ES" baseline="0" dirty="0" smtClean="0"/>
              <a:t> mismo para otras importancia como especial se tienen las curvas para PR 975 años 5% de excedencia y 2475 2% de excedencia. </a:t>
            </a:r>
            <a:r>
              <a:rPr lang="es-ES" baseline="0" dirty="0" err="1" smtClean="0"/>
              <a:t>Asi</a:t>
            </a:r>
            <a:r>
              <a:rPr lang="es-ES" baseline="0" dirty="0" smtClean="0"/>
              <a:t> mismo se determinó la desagregación de peligrosidad para identificar el terremoto de control que más contribuye a la acción sísmica, y generar un escenario sísmico, siente este de una Mw 7.4 para una distancia epicentral entre 40 – 60 Km. Con este terremoto de control identificado se predicen espectros de respuesta en suelos C, D y E que son los que se encontraron en las zonas estudiadas. </a:t>
            </a:r>
            <a:endParaRPr lang="es-ES" dirty="0"/>
          </a:p>
        </p:txBody>
      </p:sp>
      <p:sp>
        <p:nvSpPr>
          <p:cNvPr id="4" name="Marcador de número de diapositiva 3"/>
          <p:cNvSpPr>
            <a:spLocks noGrp="1"/>
          </p:cNvSpPr>
          <p:nvPr>
            <p:ph type="sldNum" sz="quarter" idx="10"/>
          </p:nvPr>
        </p:nvSpPr>
        <p:spPr/>
        <p:txBody>
          <a:bodyPr/>
          <a:lstStyle/>
          <a:p>
            <a:fld id="{70789001-F9A2-40AD-8387-1D99328D3CAE}" type="slidenum">
              <a:rPr lang="es-EC" smtClean="0"/>
              <a:t>12</a:t>
            </a:fld>
            <a:endParaRPr lang="es-EC"/>
          </a:p>
        </p:txBody>
      </p:sp>
    </p:spTree>
    <p:extLst>
      <p:ext uri="{BB962C8B-B14F-4D97-AF65-F5344CB8AC3E}">
        <p14:creationId xmlns:p14="http://schemas.microsoft.com/office/powerpoint/2010/main" val="4004818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Se muestran identificadas</a:t>
            </a:r>
            <a:r>
              <a:rPr lang="es-ES" sz="1200" kern="1200" baseline="0" dirty="0" smtClean="0">
                <a:solidFill>
                  <a:schemeClr val="tx1"/>
                </a:solidFill>
                <a:effectLst/>
                <a:latin typeface="+mn-lt"/>
                <a:ea typeface="+mn-ea"/>
                <a:cs typeface="+mn-cs"/>
              </a:rPr>
              <a:t> 153 edificaciones en la zona 01, con </a:t>
            </a:r>
            <a:r>
              <a:rPr lang="es-ES" sz="1200" kern="1200" dirty="0" smtClean="0">
                <a:solidFill>
                  <a:schemeClr val="tx1"/>
                </a:solidFill>
                <a:effectLst/>
                <a:latin typeface="+mn-lt"/>
                <a:ea typeface="+mn-ea"/>
                <a:cs typeface="+mn-cs"/>
              </a:rPr>
              <a:t>diferentes clases de vulnerabilidad, para ello se determinó</a:t>
            </a:r>
            <a:r>
              <a:rPr lang="es-ES" sz="1200" kern="1200" baseline="0" dirty="0" smtClean="0">
                <a:solidFill>
                  <a:schemeClr val="tx1"/>
                </a:solidFill>
                <a:effectLst/>
                <a:latin typeface="+mn-lt"/>
                <a:ea typeface="+mn-ea"/>
                <a:cs typeface="+mn-cs"/>
              </a:rPr>
              <a:t> las tipologías constructivas más representativas adoptando la metodología de </a:t>
            </a:r>
            <a:r>
              <a:rPr lang="es-ES" sz="1200" kern="1200" baseline="0" dirty="0" err="1" smtClean="0">
                <a:solidFill>
                  <a:schemeClr val="tx1"/>
                </a:solidFill>
                <a:effectLst/>
                <a:latin typeface="+mn-lt"/>
                <a:ea typeface="+mn-ea"/>
                <a:cs typeface="+mn-cs"/>
              </a:rPr>
              <a:t>HAZUS</a:t>
            </a:r>
            <a:r>
              <a:rPr lang="es-ES" sz="1200" kern="1200" baseline="0" dirty="0" smtClean="0">
                <a:solidFill>
                  <a:schemeClr val="tx1"/>
                </a:solidFill>
                <a:effectLst/>
                <a:latin typeface="+mn-lt"/>
                <a:ea typeface="+mn-ea"/>
                <a:cs typeface="+mn-cs"/>
              </a:rPr>
              <a:t> 2003, como son: C1 estructuras de Hormigón Armado, C2 estructuras de hormigón armado con muros de corte, S1 estructuras de acero , W1 estructuras con marcos de madera, así mismo se asigno los diferentes códigos de construcción de acuerdo a los años de </a:t>
            </a:r>
            <a:r>
              <a:rPr lang="es-ES" sz="1200" kern="1200" dirty="0" smtClean="0">
                <a:solidFill>
                  <a:schemeClr val="tx1"/>
                </a:solidFill>
                <a:effectLst/>
                <a:latin typeface="+mn-lt"/>
                <a:ea typeface="+mn-ea"/>
                <a:cs typeface="+mn-cs"/>
              </a:rPr>
              <a:t>1976, 2001, 2011 y 2015</a:t>
            </a:r>
            <a:r>
              <a:rPr lang="es-ES" sz="1200" kern="1200" baseline="0" dirty="0" smtClean="0">
                <a:solidFill>
                  <a:schemeClr val="tx1"/>
                </a:solidFill>
                <a:effectLst/>
                <a:latin typeface="+mn-lt"/>
                <a:ea typeface="+mn-ea"/>
                <a:cs typeface="+mn-cs"/>
              </a:rPr>
              <a:t> lo que nos permitió determinar la vulnerabilidad de la zona de estudio. </a:t>
            </a:r>
            <a:endParaRPr lang="es-EC" dirty="0"/>
          </a:p>
        </p:txBody>
      </p:sp>
      <p:sp>
        <p:nvSpPr>
          <p:cNvPr id="4" name="Marcador de número de diapositiva 3"/>
          <p:cNvSpPr>
            <a:spLocks noGrp="1"/>
          </p:cNvSpPr>
          <p:nvPr>
            <p:ph type="sldNum" sz="quarter" idx="10"/>
          </p:nvPr>
        </p:nvSpPr>
        <p:spPr/>
        <p:txBody>
          <a:bodyPr/>
          <a:lstStyle/>
          <a:p>
            <a:fld id="{70789001-F9A2-40AD-8387-1D99328D3CAE}" type="slidenum">
              <a:rPr lang="es-EC" smtClean="0"/>
              <a:t>13</a:t>
            </a:fld>
            <a:endParaRPr lang="es-EC"/>
          </a:p>
        </p:txBody>
      </p:sp>
    </p:spTree>
    <p:extLst>
      <p:ext uri="{BB962C8B-B14F-4D97-AF65-F5344CB8AC3E}">
        <p14:creationId xmlns:p14="http://schemas.microsoft.com/office/powerpoint/2010/main" val="3056826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027A5B79-9853-414B-B5BA-84D663FA0A26}" type="datetimeFigureOut">
              <a:rPr lang="es-EC" smtClean="0"/>
              <a:t>15/8/2018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E75E67C6-8E7B-4E96-912D-EE341F77A502}" type="slidenum">
              <a:rPr lang="es-EC" smtClean="0"/>
              <a:t>‹Nº›</a:t>
            </a:fld>
            <a:endParaRPr lang="es-EC"/>
          </a:p>
        </p:txBody>
      </p:sp>
    </p:spTree>
    <p:extLst>
      <p:ext uri="{BB962C8B-B14F-4D97-AF65-F5344CB8AC3E}">
        <p14:creationId xmlns:p14="http://schemas.microsoft.com/office/powerpoint/2010/main" val="342161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027A5B79-9853-414B-B5BA-84D663FA0A26}" type="datetimeFigureOut">
              <a:rPr lang="es-EC" smtClean="0"/>
              <a:t>15/8/2018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E75E67C6-8E7B-4E96-912D-EE341F77A502}" type="slidenum">
              <a:rPr lang="es-EC" smtClean="0"/>
              <a:t>‹Nº›</a:t>
            </a:fld>
            <a:endParaRPr lang="es-EC"/>
          </a:p>
        </p:txBody>
      </p:sp>
    </p:spTree>
    <p:extLst>
      <p:ext uri="{BB962C8B-B14F-4D97-AF65-F5344CB8AC3E}">
        <p14:creationId xmlns:p14="http://schemas.microsoft.com/office/powerpoint/2010/main" val="4271251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027A5B79-9853-414B-B5BA-84D663FA0A26}" type="datetimeFigureOut">
              <a:rPr lang="es-EC" smtClean="0"/>
              <a:t>15/8/2018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E75E67C6-8E7B-4E96-912D-EE341F77A502}" type="slidenum">
              <a:rPr lang="es-EC" smtClean="0"/>
              <a:t>‹Nº›</a:t>
            </a:fld>
            <a:endParaRPr lang="es-EC"/>
          </a:p>
        </p:txBody>
      </p:sp>
    </p:spTree>
    <p:extLst>
      <p:ext uri="{BB962C8B-B14F-4D97-AF65-F5344CB8AC3E}">
        <p14:creationId xmlns:p14="http://schemas.microsoft.com/office/powerpoint/2010/main" val="236225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027A5B79-9853-414B-B5BA-84D663FA0A26}" type="datetimeFigureOut">
              <a:rPr lang="es-EC" smtClean="0"/>
              <a:t>15/8/2018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E75E67C6-8E7B-4E96-912D-EE341F77A502}" type="slidenum">
              <a:rPr lang="es-EC" smtClean="0"/>
              <a:t>‹Nº›</a:t>
            </a:fld>
            <a:endParaRPr lang="es-EC"/>
          </a:p>
        </p:txBody>
      </p:sp>
    </p:spTree>
    <p:extLst>
      <p:ext uri="{BB962C8B-B14F-4D97-AF65-F5344CB8AC3E}">
        <p14:creationId xmlns:p14="http://schemas.microsoft.com/office/powerpoint/2010/main" val="3602111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027A5B79-9853-414B-B5BA-84D663FA0A26}" type="datetimeFigureOut">
              <a:rPr lang="es-EC" smtClean="0"/>
              <a:t>15/8/2018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E75E67C6-8E7B-4E96-912D-EE341F77A502}" type="slidenum">
              <a:rPr lang="es-EC" smtClean="0"/>
              <a:t>‹Nº›</a:t>
            </a:fld>
            <a:endParaRPr lang="es-EC"/>
          </a:p>
        </p:txBody>
      </p:sp>
    </p:spTree>
    <p:extLst>
      <p:ext uri="{BB962C8B-B14F-4D97-AF65-F5344CB8AC3E}">
        <p14:creationId xmlns:p14="http://schemas.microsoft.com/office/powerpoint/2010/main" val="3982337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027A5B79-9853-414B-B5BA-84D663FA0A26}" type="datetimeFigureOut">
              <a:rPr lang="es-EC" smtClean="0"/>
              <a:t>15/8/2018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E75E67C6-8E7B-4E96-912D-EE341F77A502}" type="slidenum">
              <a:rPr lang="es-EC" smtClean="0"/>
              <a:t>‹Nº›</a:t>
            </a:fld>
            <a:endParaRPr lang="es-EC"/>
          </a:p>
        </p:txBody>
      </p:sp>
    </p:spTree>
    <p:extLst>
      <p:ext uri="{BB962C8B-B14F-4D97-AF65-F5344CB8AC3E}">
        <p14:creationId xmlns:p14="http://schemas.microsoft.com/office/powerpoint/2010/main" val="2068841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027A5B79-9853-414B-B5BA-84D663FA0A26}" type="datetimeFigureOut">
              <a:rPr lang="es-EC" smtClean="0"/>
              <a:t>15/8/2018</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E75E67C6-8E7B-4E96-912D-EE341F77A502}" type="slidenum">
              <a:rPr lang="es-EC" smtClean="0"/>
              <a:t>‹Nº›</a:t>
            </a:fld>
            <a:endParaRPr lang="es-EC"/>
          </a:p>
        </p:txBody>
      </p:sp>
    </p:spTree>
    <p:extLst>
      <p:ext uri="{BB962C8B-B14F-4D97-AF65-F5344CB8AC3E}">
        <p14:creationId xmlns:p14="http://schemas.microsoft.com/office/powerpoint/2010/main" val="1396281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027A5B79-9853-414B-B5BA-84D663FA0A26}" type="datetimeFigureOut">
              <a:rPr lang="es-EC" smtClean="0"/>
              <a:t>15/8/2018</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E75E67C6-8E7B-4E96-912D-EE341F77A502}" type="slidenum">
              <a:rPr lang="es-EC" smtClean="0"/>
              <a:t>‹Nº›</a:t>
            </a:fld>
            <a:endParaRPr lang="es-EC"/>
          </a:p>
        </p:txBody>
      </p:sp>
    </p:spTree>
    <p:extLst>
      <p:ext uri="{BB962C8B-B14F-4D97-AF65-F5344CB8AC3E}">
        <p14:creationId xmlns:p14="http://schemas.microsoft.com/office/powerpoint/2010/main" val="1968537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27A5B79-9853-414B-B5BA-84D663FA0A26}" type="datetimeFigureOut">
              <a:rPr lang="es-EC" smtClean="0"/>
              <a:t>15/8/2018</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E75E67C6-8E7B-4E96-912D-EE341F77A502}" type="slidenum">
              <a:rPr lang="es-EC" smtClean="0"/>
              <a:t>‹Nº›</a:t>
            </a:fld>
            <a:endParaRPr lang="es-EC"/>
          </a:p>
        </p:txBody>
      </p:sp>
    </p:spTree>
    <p:extLst>
      <p:ext uri="{BB962C8B-B14F-4D97-AF65-F5344CB8AC3E}">
        <p14:creationId xmlns:p14="http://schemas.microsoft.com/office/powerpoint/2010/main" val="1509742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027A5B79-9853-414B-B5BA-84D663FA0A26}" type="datetimeFigureOut">
              <a:rPr lang="es-EC" smtClean="0"/>
              <a:t>15/8/2018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E75E67C6-8E7B-4E96-912D-EE341F77A502}" type="slidenum">
              <a:rPr lang="es-EC" smtClean="0"/>
              <a:t>‹Nº›</a:t>
            </a:fld>
            <a:endParaRPr lang="es-EC"/>
          </a:p>
        </p:txBody>
      </p:sp>
    </p:spTree>
    <p:extLst>
      <p:ext uri="{BB962C8B-B14F-4D97-AF65-F5344CB8AC3E}">
        <p14:creationId xmlns:p14="http://schemas.microsoft.com/office/powerpoint/2010/main" val="282625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C"/>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027A5B79-9853-414B-B5BA-84D663FA0A26}" type="datetimeFigureOut">
              <a:rPr lang="es-EC" smtClean="0"/>
              <a:t>15/8/2018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E75E67C6-8E7B-4E96-912D-EE341F77A502}" type="slidenum">
              <a:rPr lang="es-EC" smtClean="0"/>
              <a:t>‹Nº›</a:t>
            </a:fld>
            <a:endParaRPr lang="es-EC"/>
          </a:p>
        </p:txBody>
      </p:sp>
    </p:spTree>
    <p:extLst>
      <p:ext uri="{BB962C8B-B14F-4D97-AF65-F5344CB8AC3E}">
        <p14:creationId xmlns:p14="http://schemas.microsoft.com/office/powerpoint/2010/main" val="1140448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27A5B79-9853-414B-B5BA-84D663FA0A26}" type="datetimeFigureOut">
              <a:rPr lang="es-EC" smtClean="0"/>
              <a:t>15/8/2018</a:t>
            </a:fld>
            <a:endParaRPr lang="es-EC"/>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75E67C6-8E7B-4E96-912D-EE341F77A502}" type="slidenum">
              <a:rPr lang="es-EC" smtClean="0"/>
              <a:t>‹Nº›</a:t>
            </a:fld>
            <a:endParaRPr lang="es-EC"/>
          </a:p>
        </p:txBody>
      </p:sp>
    </p:spTree>
    <p:extLst>
      <p:ext uri="{BB962C8B-B14F-4D97-AF65-F5344CB8AC3E}">
        <p14:creationId xmlns:p14="http://schemas.microsoft.com/office/powerpoint/2010/main" val="272716501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C"/>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microsoft.com/office/2007/relationships/hdphoto" Target="../media/hdphoto5.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7.png"/><Relationship Id="rId4" Type="http://schemas.microsoft.com/office/2007/relationships/hdphoto" Target="../media/hdphoto4.wdp"/><Relationship Id="rId9"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1.wdp"/></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7.png"/><Relationship Id="rId4" Type="http://schemas.openxmlformats.org/officeDocument/2006/relationships/image" Target="../media/image16.jpe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24.jpeg"/><Relationship Id="rId4" Type="http://schemas.openxmlformats.org/officeDocument/2006/relationships/diagramLayout" Target="../diagrams/layout4.xml"/><Relationship Id="rId9"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2168956"/>
            <a:ext cx="6858000" cy="872638"/>
          </a:xfrm>
        </p:spPr>
        <p:txBody>
          <a:bodyPr>
            <a:normAutofit fontScale="90000"/>
          </a:bodyPr>
          <a:lstStyle/>
          <a:p>
            <a:pPr algn="just"/>
            <a:r>
              <a:rPr lang="es-ES" sz="2000" b="1" dirty="0" smtClean="0">
                <a:latin typeface="Times New Roman" panose="02020603050405020304" pitchFamily="18" charset="0"/>
                <a:ea typeface="Times New Roman" panose="02020603050405020304" pitchFamily="18" charset="0"/>
              </a:rPr>
              <a:t>“DISEÑO DE UN MODELO DE ANÁLISIS ESPACIAL MULTIVARIABLE PARA LA EVALUACIÓN DEL RIESGO SÍSMICO CON FINES DE ORDENAMIENTO TERRITORIAL”</a:t>
            </a:r>
            <a:endParaRPr lang="es-EC" b="1" i="1" dirty="0"/>
          </a:p>
        </p:txBody>
      </p:sp>
      <p:pic>
        <p:nvPicPr>
          <p:cNvPr id="5" name="Imagen 4" descr="http://4.bp.blogspot.com/-doW7fioghwc/Uh5S5pha-4I/AAAAAAAAAXM/OOZCn6gBtz0/s1600/logo+UFA-ESPE.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820" y="265994"/>
            <a:ext cx="2059348" cy="481809"/>
          </a:xfrm>
          <a:prstGeom prst="rect">
            <a:avLst/>
          </a:prstGeom>
          <a:noFill/>
          <a:ln>
            <a:noFill/>
          </a:ln>
        </p:spPr>
      </p:pic>
      <p:sp>
        <p:nvSpPr>
          <p:cNvPr id="6" name="1 Rectángulo"/>
          <p:cNvSpPr/>
          <p:nvPr/>
        </p:nvSpPr>
        <p:spPr>
          <a:xfrm>
            <a:off x="696731" y="1370978"/>
            <a:ext cx="7920880" cy="646331"/>
          </a:xfrm>
          <a:prstGeom prst="rect">
            <a:avLst/>
          </a:prstGeom>
        </p:spPr>
        <p:txBody>
          <a:bodyPr wrap="square">
            <a:spAutoFit/>
          </a:bodyPr>
          <a:lstStyle/>
          <a:p>
            <a:pPr algn="ctr"/>
            <a:r>
              <a:rPr lang="es-EC" dirty="0">
                <a:latin typeface="Times New Roman" panose="02020603050405020304" pitchFamily="18" charset="0"/>
                <a:cs typeface="Times New Roman" panose="02020603050405020304" pitchFamily="18" charset="0"/>
              </a:rPr>
              <a:t>TRABAJO DE TITULACIÓN, PREVIO A LA OBTENCIÓN DEL TÍTULO DE INGENIERO GEÓGRAFO Y DEL MEDIO AMBIENTE </a:t>
            </a:r>
          </a:p>
        </p:txBody>
      </p:sp>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5733" y="184707"/>
            <a:ext cx="540000" cy="540000"/>
          </a:xfrm>
          <a:prstGeom prst="rect">
            <a:avLst/>
          </a:prstGeom>
        </p:spPr>
      </p:pic>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5855" y="158487"/>
            <a:ext cx="576000" cy="5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1385" y="111746"/>
            <a:ext cx="783131" cy="748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ángulo 10"/>
          <p:cNvSpPr/>
          <p:nvPr/>
        </p:nvSpPr>
        <p:spPr>
          <a:xfrm>
            <a:off x="696732" y="3910901"/>
            <a:ext cx="4169002" cy="1415772"/>
          </a:xfrm>
          <a:prstGeom prst="rect">
            <a:avLst/>
          </a:prstGeom>
          <a:ln w="9525">
            <a:noFill/>
          </a:ln>
        </p:spPr>
        <p:txBody>
          <a:bodyPr wrap="square">
            <a:spAutoFit/>
          </a:bodyPr>
          <a:lstStyle/>
          <a:p>
            <a:r>
              <a:rPr lang="es-EC" sz="1100" b="1" dirty="0" smtClean="0">
                <a:latin typeface="Times New Roman" panose="02020603050405020304" pitchFamily="18" charset="0"/>
                <a:cs typeface="Times New Roman" panose="02020603050405020304" pitchFamily="18" charset="0"/>
              </a:rPr>
              <a:t>AUTORES</a:t>
            </a:r>
            <a:r>
              <a:rPr lang="es-ES" sz="1100" b="1" dirty="0" smtClean="0">
                <a:latin typeface="Times New Roman" panose="02020603050405020304" pitchFamily="18" charset="0"/>
                <a:cs typeface="Times New Roman" panose="02020603050405020304" pitchFamily="18" charset="0"/>
              </a:rPr>
              <a:t>: 	PILLAJO BLACIO, ORLANDO JOSUÉ</a:t>
            </a:r>
          </a:p>
          <a:p>
            <a:pPr algn="ctr"/>
            <a:r>
              <a:rPr lang="es-ES" sz="1050" dirty="0" smtClean="0">
                <a:latin typeface="Times New Roman" panose="02020603050405020304" pitchFamily="18" charset="0"/>
                <a:cs typeface="Times New Roman" panose="02020603050405020304" pitchFamily="18" charset="0"/>
              </a:rPr>
              <a:t>ojpillajo@espe.edu.ec</a:t>
            </a:r>
          </a:p>
          <a:p>
            <a:pPr algn="ctr"/>
            <a:endParaRPr lang="es-ES" sz="1050" dirty="0" smtClean="0">
              <a:latin typeface="Times New Roman" panose="02020603050405020304" pitchFamily="18" charset="0"/>
              <a:cs typeface="Times New Roman" panose="02020603050405020304" pitchFamily="18" charset="0"/>
            </a:endParaRPr>
          </a:p>
          <a:p>
            <a:pPr algn="ctr"/>
            <a:r>
              <a:rPr lang="es-ES" sz="1100" b="1" dirty="0">
                <a:latin typeface="Times New Roman" panose="02020603050405020304" pitchFamily="18" charset="0"/>
                <a:cs typeface="Times New Roman" panose="02020603050405020304" pitchFamily="18" charset="0"/>
              </a:rPr>
              <a:t> </a:t>
            </a:r>
            <a:r>
              <a:rPr lang="es-ES" sz="1100" b="1" dirty="0" smtClean="0">
                <a:latin typeface="Times New Roman" panose="02020603050405020304" pitchFamily="18" charset="0"/>
                <a:cs typeface="Times New Roman" panose="02020603050405020304" pitchFamily="18" charset="0"/>
              </a:rPr>
              <a:t>            SÁENZ VARGAS, FRANCISCO JAVIER</a:t>
            </a:r>
          </a:p>
          <a:p>
            <a:pPr algn="ctr"/>
            <a:r>
              <a:rPr lang="es-ES" sz="1050" dirty="0" smtClean="0">
                <a:latin typeface="Times New Roman" panose="02020603050405020304" pitchFamily="18" charset="0"/>
                <a:cs typeface="Times New Roman" panose="02020603050405020304" pitchFamily="18" charset="0"/>
              </a:rPr>
              <a:t>fjsaenz@espe.edu.ec</a:t>
            </a:r>
          </a:p>
          <a:p>
            <a:pPr algn="ctr"/>
            <a:endParaRPr lang="es-EC" sz="1100" dirty="0" smtClean="0">
              <a:latin typeface="Times New Roman" panose="02020603050405020304" pitchFamily="18" charset="0"/>
              <a:cs typeface="Times New Roman" panose="02020603050405020304" pitchFamily="18" charset="0"/>
            </a:endParaRPr>
          </a:p>
          <a:p>
            <a:pPr algn="ctr"/>
            <a:r>
              <a:rPr lang="es-ES" sz="1100" b="1" dirty="0" smtClean="0">
                <a:latin typeface="Times New Roman" panose="02020603050405020304" pitchFamily="18" charset="0"/>
                <a:cs typeface="Times New Roman" panose="02020603050405020304" pitchFamily="18" charset="0"/>
              </a:rPr>
              <a:t>DIRECTOR: 	ING. PÉREZ SALAZAR, PABLO ROBERTO Mg.</a:t>
            </a:r>
          </a:p>
          <a:p>
            <a:pPr algn="ctr"/>
            <a:r>
              <a:rPr lang="es-ES" sz="1050" dirty="0" smtClean="0">
                <a:latin typeface="Times New Roman" panose="02020603050405020304" pitchFamily="18" charset="0"/>
                <a:cs typeface="Times New Roman" panose="02020603050405020304" pitchFamily="18" charset="0"/>
              </a:rPr>
              <a:t>prperes@espe.edu.ec</a:t>
            </a:r>
            <a:endParaRPr lang="es-EC" dirty="0">
              <a:latin typeface="Times New Roman" panose="02020603050405020304" pitchFamily="18" charset="0"/>
              <a:cs typeface="Times New Roman" panose="02020603050405020304" pitchFamily="18" charset="0"/>
            </a:endParaRPr>
          </a:p>
        </p:txBody>
      </p:sp>
      <p:sp>
        <p:nvSpPr>
          <p:cNvPr id="13" name="Rectángulo 12"/>
          <p:cNvSpPr/>
          <p:nvPr/>
        </p:nvSpPr>
        <p:spPr>
          <a:xfrm>
            <a:off x="1661915" y="5705499"/>
            <a:ext cx="2013658" cy="400110"/>
          </a:xfrm>
          <a:prstGeom prst="rect">
            <a:avLst/>
          </a:prstGeom>
        </p:spPr>
        <p:txBody>
          <a:bodyPr wrap="square">
            <a:spAutoFit/>
          </a:bodyPr>
          <a:lstStyle/>
          <a:p>
            <a:pPr algn="ctr"/>
            <a:r>
              <a:rPr lang="es-ES" sz="1000" dirty="0" err="1" smtClean="0">
                <a:latin typeface="Times New Roman" panose="02020603050405020304" pitchFamily="18" charset="0"/>
                <a:cs typeface="Times New Roman" panose="02020603050405020304" pitchFamily="18" charset="0"/>
              </a:rPr>
              <a:t>SANGOLQUÍ</a:t>
            </a:r>
            <a:r>
              <a:rPr lang="es-ES" sz="1000" dirty="0" smtClean="0">
                <a:latin typeface="Times New Roman" panose="02020603050405020304" pitchFamily="18" charset="0"/>
                <a:cs typeface="Times New Roman" panose="02020603050405020304" pitchFamily="18" charset="0"/>
              </a:rPr>
              <a:t>- ECUADOR</a:t>
            </a:r>
            <a:endParaRPr lang="es-EC" sz="1000" dirty="0" smtClean="0">
              <a:latin typeface="Times New Roman" panose="02020603050405020304" pitchFamily="18" charset="0"/>
              <a:cs typeface="Times New Roman" panose="02020603050405020304" pitchFamily="18" charset="0"/>
            </a:endParaRPr>
          </a:p>
          <a:p>
            <a:pPr algn="ctr"/>
            <a:r>
              <a:rPr lang="es-ES" sz="1000" dirty="0" smtClean="0">
                <a:latin typeface="Times New Roman" panose="02020603050405020304" pitchFamily="18" charset="0"/>
                <a:cs typeface="Times New Roman" panose="02020603050405020304" pitchFamily="18" charset="0"/>
              </a:rPr>
              <a:t>2018</a:t>
            </a:r>
            <a:endParaRPr lang="es-EC" sz="1000" dirty="0">
              <a:latin typeface="Times New Roman" panose="02020603050405020304" pitchFamily="18" charset="0"/>
              <a:cs typeface="Times New Roman" panose="02020603050405020304" pitchFamily="18" charset="0"/>
            </a:endParaRPr>
          </a:p>
        </p:txBody>
      </p:sp>
      <p:sp>
        <p:nvSpPr>
          <p:cNvPr id="16" name="Rectángulo 15"/>
          <p:cNvSpPr/>
          <p:nvPr/>
        </p:nvSpPr>
        <p:spPr>
          <a:xfrm>
            <a:off x="0" y="3090209"/>
            <a:ext cx="9144000" cy="33632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Rectángulo 16"/>
          <p:cNvSpPr/>
          <p:nvPr/>
        </p:nvSpPr>
        <p:spPr>
          <a:xfrm>
            <a:off x="-8763" y="935366"/>
            <a:ext cx="9144000" cy="33632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26" name="Picture 2" descr="http://ocw.upm.es/apoyo-para-la-preparacion-de-los-estudios-de-ingenieria-y-arquitectura/quimica-preparacion-para-la-universidad/contenidods/Images/universidad_politecnica_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40203" y="134290"/>
            <a:ext cx="608877" cy="64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DJI_042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929182" y="3609796"/>
            <a:ext cx="3978230" cy="2238629"/>
          </a:xfrm>
          <a:prstGeom prst="rect">
            <a:avLst/>
          </a:prstGeom>
        </p:spPr>
      </p:pic>
    </p:spTree>
    <p:extLst>
      <p:ext uri="{BB962C8B-B14F-4D97-AF65-F5344CB8AC3E}">
        <p14:creationId xmlns:p14="http://schemas.microsoft.com/office/powerpoint/2010/main" val="53541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63"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47009" y="257491"/>
            <a:ext cx="6551468" cy="786029"/>
          </a:xfrm>
        </p:spPr>
        <p:txBody>
          <a:bodyPr/>
          <a:lstStyle/>
          <a:p>
            <a:r>
              <a:rPr lang="es-ES" dirty="0" smtClean="0">
                <a:latin typeface="Times New Roman" panose="02020603050405020304" pitchFamily="18" charset="0"/>
                <a:cs typeface="Times New Roman" panose="02020603050405020304" pitchFamily="18" charset="0"/>
              </a:rPr>
              <a:t>3</a:t>
            </a:r>
            <a:r>
              <a:rPr lang="es-ES" dirty="0" smtClean="0"/>
              <a:t>.</a:t>
            </a:r>
            <a:r>
              <a:rPr lang="es-ES" dirty="0" smtClean="0">
                <a:latin typeface="Times New Roman" panose="02020603050405020304" pitchFamily="18" charset="0"/>
                <a:cs typeface="Times New Roman" panose="02020603050405020304" pitchFamily="18" charset="0"/>
              </a:rPr>
              <a:t> Resultados</a:t>
            </a:r>
            <a:endParaRPr lang="es-ES" dirty="0">
              <a:latin typeface="Times New Roman" panose="02020603050405020304" pitchFamily="18" charset="0"/>
              <a:cs typeface="Times New Roman" panose="02020603050405020304" pitchFamily="18" charset="0"/>
            </a:endParaRPr>
          </a:p>
        </p:txBody>
      </p:sp>
      <p:sp>
        <p:nvSpPr>
          <p:cNvPr id="9" name="Marcador de contenido 2"/>
          <p:cNvSpPr>
            <a:spLocks noGrp="1"/>
          </p:cNvSpPr>
          <p:nvPr>
            <p:ph idx="1"/>
          </p:nvPr>
        </p:nvSpPr>
        <p:spPr>
          <a:xfrm>
            <a:off x="1839825" y="3331666"/>
            <a:ext cx="206833" cy="1150922"/>
          </a:xfrm>
        </p:spPr>
        <p:txBody>
          <a:bodyPr vert="vert270">
            <a:noAutofit/>
          </a:bodyPr>
          <a:lstStyle/>
          <a:p>
            <a:pPr marL="0" indent="0" algn="just">
              <a:buNone/>
            </a:pPr>
            <a:r>
              <a:rPr lang="es-ES" sz="2000" b="1" dirty="0" smtClean="0">
                <a:latin typeface="Times New Roman" panose="02020603050405020304" pitchFamily="18" charset="0"/>
                <a:cs typeface="Times New Roman" panose="02020603050405020304" pitchFamily="18" charset="0"/>
              </a:rPr>
              <a:t>Zona 01</a:t>
            </a:r>
            <a:endParaRPr lang="es-EC" sz="1800" b="1" dirty="0">
              <a:solidFill>
                <a:srgbClr val="FF0000"/>
              </a:solidFill>
              <a:latin typeface="Times New Roman" panose="02020603050405020304" pitchFamily="18" charset="0"/>
              <a:cs typeface="Times New Roman" panose="02020603050405020304" pitchFamily="18" charset="0"/>
            </a:endParaRPr>
          </a:p>
        </p:txBody>
      </p:sp>
      <p:pic>
        <p:nvPicPr>
          <p:cNvPr id="1026" name="Imagen 2" descr="01_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8556" y="1321374"/>
            <a:ext cx="6065343" cy="2349833"/>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n 18" descr="ortofoto"/>
          <p:cNvPicPr>
            <a:picLocks noChangeAspect="1" noChangeArrowheads="1"/>
          </p:cNvPicPr>
          <p:nvPr/>
        </p:nvPicPr>
        <p:blipFill rotWithShape="1">
          <a:blip r:embed="rId4">
            <a:extLst>
              <a:ext uri="{28A0092B-C50C-407E-A947-70E740481C1C}">
                <a14:useLocalDpi xmlns:a14="http://schemas.microsoft.com/office/drawing/2010/main" val="0"/>
              </a:ext>
            </a:extLst>
          </a:blip>
          <a:srcRect r="2766" b="4474"/>
          <a:stretch/>
        </p:blipFill>
        <p:spPr bwMode="auto">
          <a:xfrm>
            <a:off x="2278557" y="4096924"/>
            <a:ext cx="6065342" cy="2279128"/>
          </a:xfrm>
          <a:prstGeom prst="rect">
            <a:avLst/>
          </a:prstGeom>
          <a:noFill/>
          <a:extLst>
            <a:ext uri="{909E8E84-426E-40DD-AFC4-6F175D3DCCD1}">
              <a14:hiddenFill xmlns:a14="http://schemas.microsoft.com/office/drawing/2010/main">
                <a:solidFill>
                  <a:srgbClr val="FFFFFF"/>
                </a:solidFill>
              </a14:hiddenFill>
            </a:ext>
          </a:extLst>
        </p:spPr>
      </p:pic>
      <p:sp>
        <p:nvSpPr>
          <p:cNvPr id="12" name="Marcador de contenido 2"/>
          <p:cNvSpPr txBox="1">
            <a:spLocks/>
          </p:cNvSpPr>
          <p:nvPr/>
        </p:nvSpPr>
        <p:spPr>
          <a:xfrm>
            <a:off x="2266057" y="962885"/>
            <a:ext cx="1464761" cy="3584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s-ES" sz="1600" b="1" dirty="0" smtClean="0">
                <a:latin typeface="Times New Roman" panose="02020603050405020304" pitchFamily="18" charset="0"/>
                <a:cs typeface="Times New Roman" panose="02020603050405020304" pitchFamily="18" charset="0"/>
              </a:rPr>
              <a:t>MODELO 3D</a:t>
            </a:r>
            <a:endParaRPr lang="es-EC" sz="1400" b="1" dirty="0">
              <a:solidFill>
                <a:srgbClr val="FF0000"/>
              </a:solidFill>
              <a:latin typeface="Times New Roman" panose="02020603050405020304" pitchFamily="18" charset="0"/>
              <a:cs typeface="Times New Roman" panose="02020603050405020304" pitchFamily="18" charset="0"/>
            </a:endParaRPr>
          </a:p>
        </p:txBody>
      </p:sp>
      <p:sp>
        <p:nvSpPr>
          <p:cNvPr id="13" name="Marcador de contenido 2"/>
          <p:cNvSpPr txBox="1">
            <a:spLocks/>
          </p:cNvSpPr>
          <p:nvPr/>
        </p:nvSpPr>
        <p:spPr>
          <a:xfrm>
            <a:off x="2266056" y="3727883"/>
            <a:ext cx="1464761" cy="3584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s-ES" sz="1600" b="1" dirty="0" err="1" smtClean="0">
                <a:latin typeface="Times New Roman" panose="02020603050405020304" pitchFamily="18" charset="0"/>
                <a:cs typeface="Times New Roman" panose="02020603050405020304" pitchFamily="18" charset="0"/>
              </a:rPr>
              <a:t>ORTOFOTO</a:t>
            </a:r>
            <a:endParaRPr lang="es-EC" sz="1400" b="1" dirty="0">
              <a:solidFill>
                <a:srgbClr val="FF0000"/>
              </a:solidFill>
              <a:latin typeface="Times New Roman" panose="02020603050405020304" pitchFamily="18" charset="0"/>
              <a:cs typeface="Times New Roman" panose="02020603050405020304" pitchFamily="18" charset="0"/>
            </a:endParaRPr>
          </a:p>
        </p:txBody>
      </p:sp>
      <p:sp>
        <p:nvSpPr>
          <p:cNvPr id="14" name="CuadroTexto 13"/>
          <p:cNvSpPr txBox="1"/>
          <p:nvPr/>
        </p:nvSpPr>
        <p:spPr>
          <a:xfrm>
            <a:off x="46756" y="2570461"/>
            <a:ext cx="1943101" cy="443198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1400" b="1" dirty="0" smtClean="0">
                <a:ln/>
              </a:rPr>
              <a:t>CONTENIDO: </a:t>
            </a:r>
          </a:p>
          <a:p>
            <a:endParaRPr lang="es-ES" sz="400" b="1" dirty="0" smtClean="0">
              <a:ln/>
            </a:endParaRPr>
          </a:p>
          <a:p>
            <a:r>
              <a:rPr lang="es-ES" sz="1400" b="1" dirty="0">
                <a:ln/>
                <a:solidFill>
                  <a:schemeClr val="accent3"/>
                </a:solidFill>
              </a:rPr>
              <a:t>1. INTRODUCCIÓN</a:t>
            </a:r>
          </a:p>
          <a:p>
            <a:r>
              <a:rPr lang="es-ES" sz="1400" b="1" dirty="0">
                <a:ln/>
              </a:rPr>
              <a:t> </a:t>
            </a:r>
            <a:r>
              <a:rPr lang="es-ES" sz="1400" b="1" dirty="0" smtClean="0">
                <a:ln/>
              </a:rPr>
              <a:t>    </a:t>
            </a:r>
            <a:r>
              <a:rPr lang="es-ES" sz="1400" b="1" dirty="0" smtClean="0">
                <a:ln/>
                <a:solidFill>
                  <a:schemeClr val="accent3"/>
                </a:solidFill>
              </a:rPr>
              <a:t>1.1 </a:t>
            </a:r>
            <a:r>
              <a:rPr lang="es-ES" sz="1400" b="1" dirty="0">
                <a:ln/>
                <a:solidFill>
                  <a:schemeClr val="accent3"/>
                </a:solidFill>
              </a:rPr>
              <a:t>Problema</a:t>
            </a:r>
          </a:p>
          <a:p>
            <a:r>
              <a:rPr lang="es-ES" sz="1400" b="1" dirty="0">
                <a:ln/>
              </a:rPr>
              <a:t> </a:t>
            </a:r>
            <a:r>
              <a:rPr lang="es-ES" sz="1400" b="1" dirty="0" smtClean="0">
                <a:ln/>
              </a:rPr>
              <a:t>    </a:t>
            </a:r>
            <a:r>
              <a:rPr lang="es-ES" sz="1400" b="1" dirty="0">
                <a:ln/>
                <a:solidFill>
                  <a:schemeClr val="accent3"/>
                </a:solidFill>
              </a:rPr>
              <a:t>1.2 Objetivos</a:t>
            </a:r>
          </a:p>
          <a:p>
            <a:r>
              <a:rPr lang="es-ES" sz="1400" b="1" dirty="0">
                <a:ln/>
                <a:solidFill>
                  <a:schemeClr val="accent3"/>
                </a:solidFill>
              </a:rPr>
              <a:t> </a:t>
            </a:r>
            <a:r>
              <a:rPr lang="es-ES" sz="1400" b="1" dirty="0" smtClean="0">
                <a:ln/>
                <a:solidFill>
                  <a:schemeClr val="accent3"/>
                </a:solidFill>
              </a:rPr>
              <a:t>     1.3 Ubicación</a:t>
            </a:r>
          </a:p>
          <a:p>
            <a:endParaRPr lang="es-ES" sz="400" b="1" dirty="0" smtClean="0">
              <a:ln/>
              <a:solidFill>
                <a:schemeClr val="accent3"/>
              </a:solidFill>
            </a:endParaRPr>
          </a:p>
          <a:p>
            <a:r>
              <a:rPr lang="es-ES" sz="1400" b="1" dirty="0" smtClean="0">
                <a:ln/>
                <a:solidFill>
                  <a:schemeClr val="accent3"/>
                </a:solidFill>
              </a:rPr>
              <a:t>2. METODOLOGÍA</a:t>
            </a:r>
          </a:p>
          <a:p>
            <a:r>
              <a:rPr lang="es-ES" sz="1400" b="1" dirty="0" smtClean="0">
                <a:ln/>
                <a:solidFill>
                  <a:schemeClr val="accent3"/>
                </a:solidFill>
              </a:rPr>
              <a:t>     2.1 Modelo 3D</a:t>
            </a:r>
          </a:p>
          <a:p>
            <a:r>
              <a:rPr lang="es-ES" sz="1400" b="1" dirty="0" smtClean="0">
                <a:ln/>
                <a:solidFill>
                  <a:schemeClr val="accent3"/>
                </a:solidFill>
              </a:rPr>
              <a:t>     2.2 Cálculo Riesgo</a:t>
            </a:r>
            <a:endParaRPr lang="es-ES" sz="1400" b="1" dirty="0">
              <a:ln/>
              <a:solidFill>
                <a:schemeClr val="accent3"/>
              </a:solidFill>
            </a:endParaRPr>
          </a:p>
          <a:p>
            <a:r>
              <a:rPr lang="es-ES" sz="1400" b="1" dirty="0" smtClean="0">
                <a:ln/>
                <a:solidFill>
                  <a:schemeClr val="accent3"/>
                </a:solidFill>
              </a:rPr>
              <a:t>     2.3 Integración </a:t>
            </a:r>
            <a:r>
              <a:rPr lang="es-ES" sz="1400" b="1" dirty="0" err="1" smtClean="0">
                <a:ln/>
                <a:solidFill>
                  <a:schemeClr val="accent3"/>
                </a:solidFill>
              </a:rPr>
              <a:t>OT</a:t>
            </a:r>
            <a:endParaRPr lang="es-ES" sz="1400" b="1" dirty="0">
              <a:ln/>
              <a:solidFill>
                <a:schemeClr val="accent3"/>
              </a:solidFill>
            </a:endParaRPr>
          </a:p>
          <a:p>
            <a:endParaRPr lang="es-ES" sz="400" b="1" dirty="0">
              <a:ln/>
              <a:solidFill>
                <a:schemeClr val="accent3"/>
              </a:solidFill>
            </a:endParaRPr>
          </a:p>
          <a:p>
            <a:r>
              <a:rPr lang="es-ES" sz="1400" b="1" dirty="0" smtClean="0">
                <a:ln/>
              </a:rPr>
              <a:t>3. RESULTADOS</a:t>
            </a:r>
          </a:p>
          <a:p>
            <a:r>
              <a:rPr lang="es-ES" sz="1400" b="1" dirty="0" smtClean="0">
                <a:ln/>
              </a:rPr>
              <a:t>     3.1 </a:t>
            </a:r>
            <a:r>
              <a:rPr lang="es-ES" sz="1400" b="1" dirty="0">
                <a:ln/>
              </a:rPr>
              <a:t>Modelo </a:t>
            </a:r>
            <a:r>
              <a:rPr lang="es-ES" sz="1400" b="1" dirty="0" smtClean="0">
                <a:ln/>
              </a:rPr>
              <a:t>3D</a:t>
            </a:r>
          </a:p>
          <a:p>
            <a:r>
              <a:rPr lang="es-ES" sz="1400" b="1" dirty="0" smtClean="0">
                <a:ln/>
                <a:solidFill>
                  <a:schemeClr val="accent3"/>
                </a:solidFill>
              </a:rPr>
              <a:t>     3.2 Peligrosidad</a:t>
            </a:r>
            <a:endParaRPr lang="es-ES" sz="1400" b="1" dirty="0">
              <a:ln/>
              <a:solidFill>
                <a:schemeClr val="accent3"/>
              </a:solidFill>
            </a:endParaRPr>
          </a:p>
          <a:p>
            <a:r>
              <a:rPr lang="es-ES" sz="1400" b="1" dirty="0" smtClean="0">
                <a:ln/>
                <a:solidFill>
                  <a:schemeClr val="accent3"/>
                </a:solidFill>
              </a:rPr>
              <a:t>     3.3 Vulnerabilidad</a:t>
            </a:r>
          </a:p>
          <a:p>
            <a:r>
              <a:rPr lang="es-ES" sz="1400" b="1" dirty="0" smtClean="0">
                <a:ln/>
                <a:solidFill>
                  <a:schemeClr val="accent3"/>
                </a:solidFill>
              </a:rPr>
              <a:t>     3.4 Daño</a:t>
            </a:r>
          </a:p>
          <a:p>
            <a:r>
              <a:rPr lang="es-ES" sz="1400" b="1" dirty="0" smtClean="0">
                <a:ln/>
                <a:solidFill>
                  <a:schemeClr val="accent3"/>
                </a:solidFill>
              </a:rPr>
              <a:t>     3.5 Propuesta</a:t>
            </a:r>
          </a:p>
          <a:p>
            <a:endParaRPr lang="es-ES" sz="400" b="1" dirty="0" smtClean="0">
              <a:ln/>
              <a:solidFill>
                <a:schemeClr val="accent3"/>
              </a:solidFill>
            </a:endParaRPr>
          </a:p>
          <a:p>
            <a:r>
              <a:rPr lang="es-ES" sz="1400" b="1" dirty="0" smtClean="0">
                <a:ln/>
                <a:solidFill>
                  <a:schemeClr val="accent3"/>
                </a:solidFill>
              </a:rPr>
              <a:t>4. CONCLUSIONES </a:t>
            </a:r>
          </a:p>
          <a:p>
            <a:endParaRPr lang="es-ES" sz="400" b="1" dirty="0" smtClean="0">
              <a:ln/>
              <a:solidFill>
                <a:schemeClr val="accent3"/>
              </a:solidFill>
            </a:endParaRPr>
          </a:p>
          <a:p>
            <a:r>
              <a:rPr lang="es-ES" sz="1400" b="1" dirty="0" smtClean="0">
                <a:ln/>
                <a:solidFill>
                  <a:schemeClr val="accent3"/>
                </a:solidFill>
              </a:rPr>
              <a:t>5. RECOMENDACIONES</a:t>
            </a:r>
          </a:p>
          <a:p>
            <a:endParaRPr lang="es-ES" sz="1400" b="1" dirty="0">
              <a:ln/>
              <a:solidFill>
                <a:schemeClr val="accent3"/>
              </a:solidFill>
            </a:endParaRPr>
          </a:p>
        </p:txBody>
      </p:sp>
      <p:sp>
        <p:nvSpPr>
          <p:cNvPr id="15" name="Rectángulo 14"/>
          <p:cNvSpPr/>
          <p:nvPr/>
        </p:nvSpPr>
        <p:spPr>
          <a:xfrm>
            <a:off x="103908" y="154546"/>
            <a:ext cx="1735917" cy="6529589"/>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6" name="Rectángulo 15"/>
          <p:cNvSpPr/>
          <p:nvPr/>
        </p:nvSpPr>
        <p:spPr>
          <a:xfrm>
            <a:off x="103909" y="660681"/>
            <a:ext cx="1730848" cy="1862048"/>
          </a:xfrm>
          <a:prstGeom prst="rect">
            <a:avLst/>
          </a:prstGeom>
        </p:spPr>
        <p:txBody>
          <a:bodyPr wrap="square">
            <a:spAutoFit/>
          </a:bodyPr>
          <a:lstStyle/>
          <a:p>
            <a:pPr algn="ct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DISEÑO DE UN MODELO DE ANÁLISIS ESPACIAL </a:t>
            </a:r>
            <a:r>
              <a:rPr lang="es-ES" sz="1150" b="1" dirty="0" err="1" smtClean="0">
                <a:solidFill>
                  <a:schemeClr val="tx1">
                    <a:lumMod val="85000"/>
                    <a:lumOff val="15000"/>
                  </a:schemeClr>
                </a:solidFill>
                <a:latin typeface="Times New Roman" panose="02020603050405020304" pitchFamily="18" charset="0"/>
                <a:ea typeface="Times New Roman" panose="02020603050405020304" pitchFamily="18" charset="0"/>
              </a:rPr>
              <a:t>MULTIVARIABLE</a:t>
            </a: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 PARA LA EVALUACIÓN DEL RIESGO SÍSMICO CON FINES DE ORDENAMIENTO TERRITORIAL</a:t>
            </a:r>
            <a:endParaRPr lang="es-ES" sz="1150" dirty="0">
              <a:ln w="0"/>
              <a:solidFill>
                <a:schemeClr val="tx1">
                  <a:lumMod val="85000"/>
                  <a:lumOff val="15000"/>
                </a:schemeClr>
              </a:solidFill>
            </a:endParaRPr>
          </a:p>
        </p:txBody>
      </p:sp>
      <p:pic>
        <p:nvPicPr>
          <p:cNvPr id="17" name="Imagen 16" descr="http://4.bp.blogspot.com/-doW7fioghwc/Uh5S5pha-4I/AAAAAAAAAXM/OOZCn6gBtz0/s1600/logo+UFA-ESPE.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648" y="257491"/>
            <a:ext cx="1284428" cy="397671"/>
          </a:xfrm>
          <a:prstGeom prst="rect">
            <a:avLst/>
          </a:prstGeom>
          <a:noFill/>
          <a:ln>
            <a:noFill/>
          </a:ln>
        </p:spPr>
      </p:pic>
      <p:cxnSp>
        <p:nvCxnSpPr>
          <p:cNvPr id="18" name="Conector recto 17"/>
          <p:cNvCxnSpPr/>
          <p:nvPr/>
        </p:nvCxnSpPr>
        <p:spPr>
          <a:xfrm>
            <a:off x="103908" y="2472159"/>
            <a:ext cx="1735917"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025248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47009" y="257491"/>
            <a:ext cx="6551468" cy="786029"/>
          </a:xfrm>
        </p:spPr>
        <p:txBody>
          <a:bodyPr/>
          <a:lstStyle/>
          <a:p>
            <a:r>
              <a:rPr lang="es-ES" dirty="0" smtClean="0">
                <a:latin typeface="Times New Roman" panose="02020603050405020304" pitchFamily="18" charset="0"/>
                <a:cs typeface="Times New Roman" panose="02020603050405020304" pitchFamily="18" charset="0"/>
              </a:rPr>
              <a:t>3</a:t>
            </a:r>
            <a:r>
              <a:rPr lang="es-ES" dirty="0" smtClean="0"/>
              <a:t>.</a:t>
            </a:r>
            <a:r>
              <a:rPr lang="es-ES" dirty="0" smtClean="0">
                <a:latin typeface="Times New Roman" panose="02020603050405020304" pitchFamily="18" charset="0"/>
                <a:cs typeface="Times New Roman" panose="02020603050405020304" pitchFamily="18" charset="0"/>
              </a:rPr>
              <a:t> Resultados</a:t>
            </a:r>
            <a:endParaRPr lang="es-ES" dirty="0">
              <a:latin typeface="Times New Roman" panose="02020603050405020304" pitchFamily="18" charset="0"/>
              <a:cs typeface="Times New Roman" panose="02020603050405020304" pitchFamily="18" charset="0"/>
            </a:endParaRPr>
          </a:p>
        </p:txBody>
      </p:sp>
      <p:pic>
        <p:nvPicPr>
          <p:cNvPr id="2055" name="Imagen 1232978693" descr="tarqui002h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646" y="1353419"/>
            <a:ext cx="6046541" cy="234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Imagen 1232978688" descr="Captura_ortofoto_tarqui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1645" y="4111561"/>
            <a:ext cx="6046542" cy="2340000"/>
          </a:xfrm>
          <a:prstGeom prst="rect">
            <a:avLst/>
          </a:prstGeom>
          <a:noFill/>
          <a:extLst>
            <a:ext uri="{909E8E84-426E-40DD-AFC4-6F175D3DCCD1}">
              <a14:hiddenFill xmlns:a14="http://schemas.microsoft.com/office/drawing/2010/main">
                <a:solidFill>
                  <a:srgbClr val="FFFFFF"/>
                </a:solidFill>
              </a14:hiddenFill>
            </a:ext>
          </a:extLst>
        </p:spPr>
      </p:pic>
      <p:sp>
        <p:nvSpPr>
          <p:cNvPr id="13" name="Marcador de contenido 2"/>
          <p:cNvSpPr>
            <a:spLocks noGrp="1"/>
          </p:cNvSpPr>
          <p:nvPr>
            <p:ph idx="1"/>
          </p:nvPr>
        </p:nvSpPr>
        <p:spPr>
          <a:xfrm>
            <a:off x="1832695" y="3331666"/>
            <a:ext cx="363997" cy="1150922"/>
          </a:xfrm>
        </p:spPr>
        <p:txBody>
          <a:bodyPr vert="vert270">
            <a:noAutofit/>
          </a:bodyPr>
          <a:lstStyle/>
          <a:p>
            <a:pPr marL="0" indent="0" algn="just">
              <a:buNone/>
            </a:pPr>
            <a:r>
              <a:rPr lang="es-ES" sz="2000" b="1" dirty="0" smtClean="0">
                <a:latin typeface="Times New Roman" panose="02020603050405020304" pitchFamily="18" charset="0"/>
                <a:cs typeface="Times New Roman" panose="02020603050405020304" pitchFamily="18" charset="0"/>
              </a:rPr>
              <a:t>Zona 02</a:t>
            </a:r>
            <a:endParaRPr lang="es-EC" sz="1800" b="1" dirty="0">
              <a:solidFill>
                <a:srgbClr val="FF0000"/>
              </a:solidFill>
              <a:latin typeface="Times New Roman" panose="02020603050405020304" pitchFamily="18" charset="0"/>
              <a:cs typeface="Times New Roman" panose="02020603050405020304" pitchFamily="18" charset="0"/>
            </a:endParaRPr>
          </a:p>
        </p:txBody>
      </p:sp>
      <p:sp>
        <p:nvSpPr>
          <p:cNvPr id="14" name="Marcador de contenido 2"/>
          <p:cNvSpPr txBox="1">
            <a:spLocks/>
          </p:cNvSpPr>
          <p:nvPr/>
        </p:nvSpPr>
        <p:spPr>
          <a:xfrm>
            <a:off x="2266057" y="962885"/>
            <a:ext cx="1464761" cy="3584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s-ES" sz="1600" b="1" dirty="0" smtClean="0">
                <a:latin typeface="Times New Roman" panose="02020603050405020304" pitchFamily="18" charset="0"/>
                <a:cs typeface="Times New Roman" panose="02020603050405020304" pitchFamily="18" charset="0"/>
              </a:rPr>
              <a:t>MODELO 3D</a:t>
            </a:r>
            <a:endParaRPr lang="es-EC" sz="1400" b="1" dirty="0">
              <a:solidFill>
                <a:srgbClr val="FF0000"/>
              </a:solidFill>
              <a:latin typeface="Times New Roman" panose="02020603050405020304" pitchFamily="18" charset="0"/>
              <a:cs typeface="Times New Roman" panose="02020603050405020304" pitchFamily="18" charset="0"/>
            </a:endParaRPr>
          </a:p>
        </p:txBody>
      </p:sp>
      <p:sp>
        <p:nvSpPr>
          <p:cNvPr id="15" name="Marcador de contenido 2"/>
          <p:cNvSpPr txBox="1">
            <a:spLocks/>
          </p:cNvSpPr>
          <p:nvPr/>
        </p:nvSpPr>
        <p:spPr>
          <a:xfrm>
            <a:off x="2266056" y="3727883"/>
            <a:ext cx="1464761" cy="3584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s-ES" sz="1600" b="1" dirty="0" err="1" smtClean="0">
                <a:latin typeface="Times New Roman" panose="02020603050405020304" pitchFamily="18" charset="0"/>
                <a:cs typeface="Times New Roman" panose="02020603050405020304" pitchFamily="18" charset="0"/>
              </a:rPr>
              <a:t>ORTOFOTO</a:t>
            </a:r>
            <a:endParaRPr lang="es-EC" sz="1400" b="1" dirty="0">
              <a:solidFill>
                <a:srgbClr val="FF0000"/>
              </a:solidFill>
              <a:latin typeface="Times New Roman" panose="02020603050405020304" pitchFamily="18" charset="0"/>
              <a:cs typeface="Times New Roman" panose="02020603050405020304" pitchFamily="18" charset="0"/>
            </a:endParaRPr>
          </a:p>
        </p:txBody>
      </p:sp>
      <p:sp>
        <p:nvSpPr>
          <p:cNvPr id="16" name="CuadroTexto 15"/>
          <p:cNvSpPr txBox="1"/>
          <p:nvPr/>
        </p:nvSpPr>
        <p:spPr>
          <a:xfrm>
            <a:off x="46756" y="2570461"/>
            <a:ext cx="1943101" cy="443198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1400" b="1" dirty="0" smtClean="0">
                <a:ln/>
              </a:rPr>
              <a:t>CONTENIDO: </a:t>
            </a:r>
          </a:p>
          <a:p>
            <a:endParaRPr lang="es-ES" sz="400" b="1" dirty="0" smtClean="0">
              <a:ln/>
            </a:endParaRPr>
          </a:p>
          <a:p>
            <a:r>
              <a:rPr lang="es-ES" sz="1400" b="1" dirty="0">
                <a:ln/>
                <a:solidFill>
                  <a:schemeClr val="accent3"/>
                </a:solidFill>
              </a:rPr>
              <a:t>1. INTRODUCCIÓN</a:t>
            </a:r>
          </a:p>
          <a:p>
            <a:r>
              <a:rPr lang="es-ES" sz="1400" b="1" dirty="0">
                <a:ln/>
              </a:rPr>
              <a:t> </a:t>
            </a:r>
            <a:r>
              <a:rPr lang="es-ES" sz="1400" b="1" dirty="0" smtClean="0">
                <a:ln/>
              </a:rPr>
              <a:t>    </a:t>
            </a:r>
            <a:r>
              <a:rPr lang="es-ES" sz="1400" b="1" dirty="0" smtClean="0">
                <a:ln/>
                <a:solidFill>
                  <a:schemeClr val="accent3"/>
                </a:solidFill>
              </a:rPr>
              <a:t>1.1 </a:t>
            </a:r>
            <a:r>
              <a:rPr lang="es-ES" sz="1400" b="1" dirty="0">
                <a:ln/>
                <a:solidFill>
                  <a:schemeClr val="accent3"/>
                </a:solidFill>
              </a:rPr>
              <a:t>Problema</a:t>
            </a:r>
          </a:p>
          <a:p>
            <a:r>
              <a:rPr lang="es-ES" sz="1400" b="1" dirty="0">
                <a:ln/>
              </a:rPr>
              <a:t> </a:t>
            </a:r>
            <a:r>
              <a:rPr lang="es-ES" sz="1400" b="1" dirty="0" smtClean="0">
                <a:ln/>
              </a:rPr>
              <a:t>    </a:t>
            </a:r>
            <a:r>
              <a:rPr lang="es-ES" sz="1400" b="1" dirty="0">
                <a:ln/>
                <a:solidFill>
                  <a:schemeClr val="accent3"/>
                </a:solidFill>
              </a:rPr>
              <a:t>1.2 Objetivos</a:t>
            </a:r>
          </a:p>
          <a:p>
            <a:r>
              <a:rPr lang="es-ES" sz="1400" b="1" dirty="0">
                <a:ln/>
                <a:solidFill>
                  <a:schemeClr val="accent3"/>
                </a:solidFill>
              </a:rPr>
              <a:t> </a:t>
            </a:r>
            <a:r>
              <a:rPr lang="es-ES" sz="1400" b="1" dirty="0" smtClean="0">
                <a:ln/>
                <a:solidFill>
                  <a:schemeClr val="accent3"/>
                </a:solidFill>
              </a:rPr>
              <a:t>     1.3 Ubicación</a:t>
            </a:r>
          </a:p>
          <a:p>
            <a:endParaRPr lang="es-ES" sz="400" b="1" dirty="0" smtClean="0">
              <a:ln/>
              <a:solidFill>
                <a:schemeClr val="accent3"/>
              </a:solidFill>
            </a:endParaRPr>
          </a:p>
          <a:p>
            <a:r>
              <a:rPr lang="es-ES" sz="1400" b="1" dirty="0" smtClean="0">
                <a:ln/>
                <a:solidFill>
                  <a:schemeClr val="accent3"/>
                </a:solidFill>
              </a:rPr>
              <a:t>2. METODOLOGÍA</a:t>
            </a:r>
          </a:p>
          <a:p>
            <a:r>
              <a:rPr lang="es-ES" sz="1400" b="1" dirty="0" smtClean="0">
                <a:ln/>
                <a:solidFill>
                  <a:schemeClr val="accent3"/>
                </a:solidFill>
              </a:rPr>
              <a:t>     2.1 Modelo 3D</a:t>
            </a:r>
          </a:p>
          <a:p>
            <a:r>
              <a:rPr lang="es-ES" sz="1400" b="1" dirty="0" smtClean="0">
                <a:ln/>
                <a:solidFill>
                  <a:schemeClr val="accent3"/>
                </a:solidFill>
              </a:rPr>
              <a:t>     2.2 Cálculo Riesgo</a:t>
            </a:r>
            <a:endParaRPr lang="es-ES" sz="1400" b="1" dirty="0">
              <a:ln/>
              <a:solidFill>
                <a:schemeClr val="accent3"/>
              </a:solidFill>
            </a:endParaRPr>
          </a:p>
          <a:p>
            <a:r>
              <a:rPr lang="es-ES" sz="1400" b="1" dirty="0" smtClean="0">
                <a:ln/>
                <a:solidFill>
                  <a:schemeClr val="accent3"/>
                </a:solidFill>
              </a:rPr>
              <a:t>     2.3 Integración </a:t>
            </a:r>
            <a:r>
              <a:rPr lang="es-ES" sz="1400" b="1" dirty="0" err="1" smtClean="0">
                <a:ln/>
                <a:solidFill>
                  <a:schemeClr val="accent3"/>
                </a:solidFill>
              </a:rPr>
              <a:t>OT</a:t>
            </a:r>
            <a:endParaRPr lang="es-ES" sz="1400" b="1" dirty="0">
              <a:ln/>
              <a:solidFill>
                <a:schemeClr val="accent3"/>
              </a:solidFill>
            </a:endParaRPr>
          </a:p>
          <a:p>
            <a:endParaRPr lang="es-ES" sz="400" b="1" dirty="0">
              <a:ln/>
              <a:solidFill>
                <a:schemeClr val="accent3"/>
              </a:solidFill>
            </a:endParaRPr>
          </a:p>
          <a:p>
            <a:r>
              <a:rPr lang="es-ES" sz="1400" b="1" dirty="0" smtClean="0">
                <a:ln/>
              </a:rPr>
              <a:t>3. RESULTADOS</a:t>
            </a:r>
          </a:p>
          <a:p>
            <a:r>
              <a:rPr lang="es-ES" sz="1400" b="1" dirty="0" smtClean="0">
                <a:ln/>
              </a:rPr>
              <a:t>     3.1 </a:t>
            </a:r>
            <a:r>
              <a:rPr lang="es-ES" sz="1400" b="1" dirty="0">
                <a:ln/>
              </a:rPr>
              <a:t>Modelo </a:t>
            </a:r>
            <a:r>
              <a:rPr lang="es-ES" sz="1400" b="1" dirty="0" smtClean="0">
                <a:ln/>
              </a:rPr>
              <a:t>3D</a:t>
            </a:r>
          </a:p>
          <a:p>
            <a:r>
              <a:rPr lang="es-ES" sz="1400" b="1" dirty="0" smtClean="0">
                <a:ln/>
                <a:solidFill>
                  <a:schemeClr val="accent3"/>
                </a:solidFill>
              </a:rPr>
              <a:t>     3.2 Peligrosidad</a:t>
            </a:r>
            <a:endParaRPr lang="es-ES" sz="1400" b="1" dirty="0">
              <a:ln/>
              <a:solidFill>
                <a:schemeClr val="accent3"/>
              </a:solidFill>
            </a:endParaRPr>
          </a:p>
          <a:p>
            <a:r>
              <a:rPr lang="es-ES" sz="1400" b="1" dirty="0" smtClean="0">
                <a:ln/>
                <a:solidFill>
                  <a:schemeClr val="accent3"/>
                </a:solidFill>
              </a:rPr>
              <a:t>     3.3 Vulnerabilidad</a:t>
            </a:r>
          </a:p>
          <a:p>
            <a:r>
              <a:rPr lang="es-ES" sz="1400" b="1" dirty="0" smtClean="0">
                <a:ln/>
                <a:solidFill>
                  <a:schemeClr val="accent3"/>
                </a:solidFill>
              </a:rPr>
              <a:t>     3.4 Daño</a:t>
            </a:r>
          </a:p>
          <a:p>
            <a:r>
              <a:rPr lang="es-ES" sz="1400" b="1" dirty="0" smtClean="0">
                <a:ln/>
                <a:solidFill>
                  <a:schemeClr val="accent3"/>
                </a:solidFill>
              </a:rPr>
              <a:t>     3.5 Propuesta</a:t>
            </a:r>
          </a:p>
          <a:p>
            <a:endParaRPr lang="es-ES" sz="400" b="1" dirty="0" smtClean="0">
              <a:ln/>
              <a:solidFill>
                <a:schemeClr val="accent3"/>
              </a:solidFill>
            </a:endParaRPr>
          </a:p>
          <a:p>
            <a:r>
              <a:rPr lang="es-ES" sz="1400" b="1" dirty="0" smtClean="0">
                <a:ln/>
                <a:solidFill>
                  <a:schemeClr val="accent3"/>
                </a:solidFill>
              </a:rPr>
              <a:t>4. CONCLUSIONES </a:t>
            </a:r>
          </a:p>
          <a:p>
            <a:endParaRPr lang="es-ES" sz="400" b="1" dirty="0" smtClean="0">
              <a:ln/>
              <a:solidFill>
                <a:schemeClr val="accent3"/>
              </a:solidFill>
            </a:endParaRPr>
          </a:p>
          <a:p>
            <a:r>
              <a:rPr lang="es-ES" sz="1400" b="1" dirty="0" smtClean="0">
                <a:ln/>
                <a:solidFill>
                  <a:schemeClr val="accent3"/>
                </a:solidFill>
              </a:rPr>
              <a:t>5. RECOMENDACIONES</a:t>
            </a:r>
          </a:p>
          <a:p>
            <a:endParaRPr lang="es-ES" sz="1400" b="1" dirty="0">
              <a:ln/>
              <a:solidFill>
                <a:schemeClr val="accent3"/>
              </a:solidFill>
            </a:endParaRPr>
          </a:p>
        </p:txBody>
      </p:sp>
      <p:sp>
        <p:nvSpPr>
          <p:cNvPr id="17" name="Rectángulo 16"/>
          <p:cNvSpPr/>
          <p:nvPr/>
        </p:nvSpPr>
        <p:spPr>
          <a:xfrm>
            <a:off x="103908" y="154546"/>
            <a:ext cx="1735917" cy="6529589"/>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8" name="Rectángulo 17"/>
          <p:cNvSpPr/>
          <p:nvPr/>
        </p:nvSpPr>
        <p:spPr>
          <a:xfrm>
            <a:off x="103909" y="660681"/>
            <a:ext cx="1730848" cy="1862048"/>
          </a:xfrm>
          <a:prstGeom prst="rect">
            <a:avLst/>
          </a:prstGeom>
        </p:spPr>
        <p:txBody>
          <a:bodyPr wrap="square">
            <a:spAutoFit/>
          </a:bodyPr>
          <a:lstStyle/>
          <a:p>
            <a:pPr algn="ct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DISEÑO DE UN MODELO DE ANÁLISIS ESPACIAL </a:t>
            </a:r>
            <a:r>
              <a:rPr lang="es-ES" sz="1150" b="1" dirty="0" err="1" smtClean="0">
                <a:solidFill>
                  <a:schemeClr val="tx1">
                    <a:lumMod val="85000"/>
                    <a:lumOff val="15000"/>
                  </a:schemeClr>
                </a:solidFill>
                <a:latin typeface="Times New Roman" panose="02020603050405020304" pitchFamily="18" charset="0"/>
                <a:ea typeface="Times New Roman" panose="02020603050405020304" pitchFamily="18" charset="0"/>
              </a:rPr>
              <a:t>MULTIVARIABLE</a:t>
            </a: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 PARA LA EVALUACIÓN DEL RIESGO SÍSMICO CON FINES DE ORDENAMIENTO TERRITORIAL</a:t>
            </a:r>
            <a:endParaRPr lang="es-ES" sz="1150" dirty="0">
              <a:ln w="0"/>
              <a:solidFill>
                <a:schemeClr val="tx1">
                  <a:lumMod val="85000"/>
                  <a:lumOff val="15000"/>
                </a:schemeClr>
              </a:solidFill>
            </a:endParaRPr>
          </a:p>
        </p:txBody>
      </p:sp>
      <p:pic>
        <p:nvPicPr>
          <p:cNvPr id="19" name="Imagen 18" descr="http://4.bp.blogspot.com/-doW7fioghwc/Uh5S5pha-4I/AAAAAAAAAXM/OOZCn6gBtz0/s1600/logo+UFA-ESPE.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648" y="257491"/>
            <a:ext cx="1284428" cy="397671"/>
          </a:xfrm>
          <a:prstGeom prst="rect">
            <a:avLst/>
          </a:prstGeom>
          <a:noFill/>
          <a:ln>
            <a:noFill/>
          </a:ln>
        </p:spPr>
      </p:pic>
      <p:cxnSp>
        <p:nvCxnSpPr>
          <p:cNvPr id="20" name="Conector recto 19"/>
          <p:cNvCxnSpPr/>
          <p:nvPr/>
        </p:nvCxnSpPr>
        <p:spPr>
          <a:xfrm>
            <a:off x="103908" y="2472159"/>
            <a:ext cx="1735917"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202335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47009" y="257491"/>
            <a:ext cx="6551468" cy="786029"/>
          </a:xfrm>
        </p:spPr>
        <p:txBody>
          <a:bodyPr/>
          <a:lstStyle/>
          <a:p>
            <a:r>
              <a:rPr lang="es-ES" dirty="0" smtClean="0">
                <a:latin typeface="Times New Roman" panose="02020603050405020304" pitchFamily="18" charset="0"/>
                <a:cs typeface="Times New Roman" panose="02020603050405020304" pitchFamily="18" charset="0"/>
              </a:rPr>
              <a:t>3</a:t>
            </a:r>
            <a:r>
              <a:rPr lang="es-ES" dirty="0" smtClean="0"/>
              <a:t>.</a:t>
            </a:r>
            <a:r>
              <a:rPr lang="es-ES" dirty="0" smtClean="0">
                <a:latin typeface="Times New Roman" panose="02020603050405020304" pitchFamily="18" charset="0"/>
                <a:cs typeface="Times New Roman" panose="02020603050405020304" pitchFamily="18" charset="0"/>
              </a:rPr>
              <a:t> Resultados</a:t>
            </a:r>
            <a:endParaRPr lang="es-ES" dirty="0">
              <a:latin typeface="Times New Roman" panose="02020603050405020304" pitchFamily="18" charset="0"/>
              <a:cs typeface="Times New Roman" panose="02020603050405020304" pitchFamily="18" charset="0"/>
            </a:endParaRPr>
          </a:p>
        </p:txBody>
      </p:sp>
      <p:sp>
        <p:nvSpPr>
          <p:cNvPr id="12" name="Marcador de contenido 2"/>
          <p:cNvSpPr txBox="1">
            <a:spLocks/>
          </p:cNvSpPr>
          <p:nvPr/>
        </p:nvSpPr>
        <p:spPr>
          <a:xfrm>
            <a:off x="2122211" y="959370"/>
            <a:ext cx="2846451" cy="46681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s-EC" sz="1600" b="1" dirty="0" smtClean="0">
                <a:latin typeface="Times New Roman" panose="02020603050405020304" pitchFamily="18" charset="0"/>
                <a:cs typeface="Times New Roman" panose="02020603050405020304" pitchFamily="18" charset="0"/>
              </a:rPr>
              <a:t>Resultados de Peligrosidad:</a:t>
            </a:r>
            <a:endParaRPr lang="es-EC" sz="1600" b="1" dirty="0">
              <a:latin typeface="Times New Roman" panose="02020603050405020304" pitchFamily="18" charset="0"/>
              <a:cs typeface="Times New Roman" panose="02020603050405020304" pitchFamily="18" charset="0"/>
            </a:endParaRPr>
          </a:p>
        </p:txBody>
      </p:sp>
      <p:pic>
        <p:nvPicPr>
          <p:cNvPr id="13" name="Imagen 12"/>
          <p:cNvPicPr/>
          <p:nvPr/>
        </p:nvPicPr>
        <p:blipFill>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2084010" y="1610842"/>
            <a:ext cx="3125297" cy="2019041"/>
          </a:xfrm>
          <a:prstGeom prst="rect">
            <a:avLst/>
          </a:prstGeom>
          <a:noFill/>
        </p:spPr>
      </p:pic>
      <p:sp>
        <p:nvSpPr>
          <p:cNvPr id="3" name="Rectángulo 2"/>
          <p:cNvSpPr/>
          <p:nvPr/>
        </p:nvSpPr>
        <p:spPr>
          <a:xfrm>
            <a:off x="2153285" y="1301879"/>
            <a:ext cx="1842171" cy="307777"/>
          </a:xfrm>
          <a:prstGeom prst="rect">
            <a:avLst/>
          </a:prstGeom>
        </p:spPr>
        <p:txBody>
          <a:bodyPr wrap="none">
            <a:spAutoFit/>
          </a:bodyPr>
          <a:lstStyle/>
          <a:p>
            <a:r>
              <a:rPr lang="es-ES" sz="1400" dirty="0" smtClean="0">
                <a:latin typeface="Times New Roman" panose="02020603050405020304" pitchFamily="18" charset="0"/>
                <a:ea typeface="Calibri" panose="020F0502020204030204" pitchFamily="34" charset="0"/>
              </a:rPr>
              <a:t>Curvas </a:t>
            </a:r>
            <a:r>
              <a:rPr lang="es-ES" sz="1400" dirty="0">
                <a:latin typeface="Times New Roman" panose="02020603050405020304" pitchFamily="18" charset="0"/>
                <a:ea typeface="Calibri" panose="020F0502020204030204" pitchFamily="34" charset="0"/>
              </a:rPr>
              <a:t>de peligrosidad</a:t>
            </a:r>
            <a:endParaRPr lang="es-ES" sz="1400" dirty="0"/>
          </a:p>
        </p:txBody>
      </p:sp>
      <p:pic>
        <p:nvPicPr>
          <p:cNvPr id="14" name="Imagen 13"/>
          <p:cNvPicPr/>
          <p:nvPr/>
        </p:nvPicPr>
        <p:blipFill>
          <a:blip r:embed="rId5">
            <a:extLst>
              <a:ext uri="{28A0092B-C50C-407E-A947-70E740481C1C}">
                <a14:useLocalDpi xmlns:a14="http://schemas.microsoft.com/office/drawing/2010/main"/>
              </a:ext>
            </a:extLst>
          </a:blip>
          <a:srcRect/>
          <a:stretch>
            <a:fillRect/>
          </a:stretch>
        </p:blipFill>
        <p:spPr bwMode="auto">
          <a:xfrm>
            <a:off x="5631882" y="1610842"/>
            <a:ext cx="3138775" cy="2019041"/>
          </a:xfrm>
          <a:prstGeom prst="rect">
            <a:avLst/>
          </a:prstGeom>
          <a:noFill/>
        </p:spPr>
      </p:pic>
      <p:sp>
        <p:nvSpPr>
          <p:cNvPr id="7" name="Rectángulo 6"/>
          <p:cNvSpPr/>
          <p:nvPr/>
        </p:nvSpPr>
        <p:spPr>
          <a:xfrm>
            <a:off x="5533258" y="1306572"/>
            <a:ext cx="3300904" cy="307777"/>
          </a:xfrm>
          <a:prstGeom prst="rect">
            <a:avLst/>
          </a:prstGeom>
        </p:spPr>
        <p:txBody>
          <a:bodyPr wrap="none">
            <a:spAutoFit/>
          </a:bodyPr>
          <a:lstStyle/>
          <a:p>
            <a:r>
              <a:rPr lang="es-ES" sz="1400" dirty="0" smtClean="0">
                <a:latin typeface="Times New Roman" panose="02020603050405020304" pitchFamily="18" charset="0"/>
                <a:ea typeface="Calibri" panose="020F0502020204030204" pitchFamily="34" charset="0"/>
                <a:cs typeface="Times New Roman" panose="02020603050405020304" pitchFamily="18" charset="0"/>
              </a:rPr>
              <a:t>Espectros </a:t>
            </a:r>
            <a:r>
              <a:rPr lang="es-ES" sz="1400" dirty="0">
                <a:latin typeface="Times New Roman" panose="02020603050405020304" pitchFamily="18" charset="0"/>
                <a:ea typeface="Calibri" panose="020F0502020204030204" pitchFamily="34" charset="0"/>
                <a:cs typeface="Times New Roman" panose="02020603050405020304" pitchFamily="18" charset="0"/>
              </a:rPr>
              <a:t>de peligrosidad </a:t>
            </a:r>
            <a:r>
              <a:rPr lang="es-ES" sz="1400" dirty="0" smtClean="0">
                <a:latin typeface="Times New Roman" panose="02020603050405020304" pitchFamily="18" charset="0"/>
                <a:ea typeface="Calibri" panose="020F0502020204030204" pitchFamily="34" charset="0"/>
                <a:cs typeface="Times New Roman" panose="02020603050405020304" pitchFamily="18" charset="0"/>
              </a:rPr>
              <a:t>uniforme (</a:t>
            </a:r>
            <a:r>
              <a:rPr lang="es-ES" sz="1400" dirty="0" err="1" smtClean="0">
                <a:latin typeface="Times New Roman" panose="02020603050405020304" pitchFamily="18" charset="0"/>
                <a:ea typeface="Calibri" panose="020F0502020204030204" pitchFamily="34" charset="0"/>
                <a:cs typeface="Times New Roman" panose="02020603050405020304" pitchFamily="18" charset="0"/>
              </a:rPr>
              <a:t>UHS</a:t>
            </a:r>
            <a:r>
              <a:rPr lang="es-ES" sz="1400" dirty="0" smtClean="0">
                <a:latin typeface="Times New Roman" panose="02020603050405020304" pitchFamily="18" charset="0"/>
                <a:ea typeface="Calibri" panose="020F0502020204030204" pitchFamily="34" charset="0"/>
                <a:cs typeface="Times New Roman" panose="02020603050405020304" pitchFamily="18" charset="0"/>
              </a:rPr>
              <a:t>) </a:t>
            </a:r>
            <a:endParaRPr lang="es-ES" sz="1400" dirty="0">
              <a:latin typeface="Times New Roman" panose="02020603050405020304" pitchFamily="18" charset="0"/>
              <a:cs typeface="Times New Roman" panose="02020603050405020304" pitchFamily="18" charset="0"/>
            </a:endParaRPr>
          </a:p>
        </p:txBody>
      </p:sp>
      <p:pic>
        <p:nvPicPr>
          <p:cNvPr id="15" name="Imagen 14"/>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2084011" y="4089490"/>
            <a:ext cx="3707189" cy="2726945"/>
          </a:xfrm>
          <a:prstGeom prst="rect">
            <a:avLst/>
          </a:prstGeom>
        </p:spPr>
      </p:pic>
      <p:sp>
        <p:nvSpPr>
          <p:cNvPr id="8" name="Rectángulo 7"/>
          <p:cNvSpPr/>
          <p:nvPr/>
        </p:nvSpPr>
        <p:spPr>
          <a:xfrm>
            <a:off x="2237900" y="3753402"/>
            <a:ext cx="2621230" cy="307777"/>
          </a:xfrm>
          <a:prstGeom prst="rect">
            <a:avLst/>
          </a:prstGeom>
        </p:spPr>
        <p:txBody>
          <a:bodyPr wrap="none">
            <a:spAutoFit/>
          </a:bodyPr>
          <a:lstStyle/>
          <a:p>
            <a:r>
              <a:rPr lang="es-ES" sz="1400" dirty="0">
                <a:latin typeface="Times New Roman" panose="02020603050405020304" pitchFamily="18" charset="0"/>
                <a:ea typeface="Calibri" panose="020F0502020204030204" pitchFamily="34" charset="0"/>
                <a:cs typeface="Times New Roman" panose="02020603050405020304" pitchFamily="18" charset="0"/>
              </a:rPr>
              <a:t>Desagregación de la peligrosidad </a:t>
            </a:r>
            <a:endParaRPr lang="es-ES" sz="1400" dirty="0">
              <a:latin typeface="Times New Roman" panose="02020603050405020304" pitchFamily="18" charset="0"/>
              <a:cs typeface="Times New Roman" panose="02020603050405020304" pitchFamily="18" charset="0"/>
            </a:endParaRPr>
          </a:p>
        </p:txBody>
      </p:sp>
      <p:graphicFrame>
        <p:nvGraphicFramePr>
          <p:cNvPr id="9" name="Tabla 8"/>
          <p:cNvGraphicFramePr>
            <a:graphicFrameLocks noGrp="1"/>
          </p:cNvGraphicFramePr>
          <p:nvPr>
            <p:extLst>
              <p:ext uri="{D42A27DB-BD31-4B8C-83A1-F6EECF244321}">
                <p14:modId xmlns:p14="http://schemas.microsoft.com/office/powerpoint/2010/main" val="2109346828"/>
              </p:ext>
            </p:extLst>
          </p:nvPr>
        </p:nvGraphicFramePr>
        <p:xfrm>
          <a:off x="1922955" y="4693562"/>
          <a:ext cx="3951377" cy="1608072"/>
        </p:xfrm>
        <a:graphic>
          <a:graphicData uri="http://schemas.openxmlformats.org/drawingml/2006/table">
            <a:tbl>
              <a:tblPr firstRow="1" firstCol="1" bandRow="1">
                <a:tableStyleId>{5C22544A-7EE6-4342-B048-85BDC9FD1C3A}</a:tableStyleId>
              </a:tblPr>
              <a:tblGrid>
                <a:gridCol w="539249">
                  <a:extLst>
                    <a:ext uri="{9D8B030D-6E8A-4147-A177-3AD203B41FA5}">
                      <a16:colId xmlns:a16="http://schemas.microsoft.com/office/drawing/2014/main" xmlns="" val="2580576351"/>
                    </a:ext>
                  </a:extLst>
                </a:gridCol>
                <a:gridCol w="431400">
                  <a:extLst>
                    <a:ext uri="{9D8B030D-6E8A-4147-A177-3AD203B41FA5}">
                      <a16:colId xmlns:a16="http://schemas.microsoft.com/office/drawing/2014/main" xmlns="" val="4053343384"/>
                    </a:ext>
                  </a:extLst>
                </a:gridCol>
                <a:gridCol w="456873">
                  <a:extLst>
                    <a:ext uri="{9D8B030D-6E8A-4147-A177-3AD203B41FA5}">
                      <a16:colId xmlns:a16="http://schemas.microsoft.com/office/drawing/2014/main" xmlns="" val="1294545097"/>
                    </a:ext>
                  </a:extLst>
                </a:gridCol>
                <a:gridCol w="456873">
                  <a:extLst>
                    <a:ext uri="{9D8B030D-6E8A-4147-A177-3AD203B41FA5}">
                      <a16:colId xmlns:a16="http://schemas.microsoft.com/office/drawing/2014/main" xmlns="" val="3021997231"/>
                    </a:ext>
                  </a:extLst>
                </a:gridCol>
                <a:gridCol w="419511">
                  <a:extLst>
                    <a:ext uri="{9D8B030D-6E8A-4147-A177-3AD203B41FA5}">
                      <a16:colId xmlns:a16="http://schemas.microsoft.com/office/drawing/2014/main" xmlns="" val="4289439009"/>
                    </a:ext>
                  </a:extLst>
                </a:gridCol>
                <a:gridCol w="419511">
                  <a:extLst>
                    <a:ext uri="{9D8B030D-6E8A-4147-A177-3AD203B41FA5}">
                      <a16:colId xmlns:a16="http://schemas.microsoft.com/office/drawing/2014/main" xmlns="" val="2899233410"/>
                    </a:ext>
                  </a:extLst>
                </a:gridCol>
                <a:gridCol w="427579">
                  <a:extLst>
                    <a:ext uri="{9D8B030D-6E8A-4147-A177-3AD203B41FA5}">
                      <a16:colId xmlns:a16="http://schemas.microsoft.com/office/drawing/2014/main" xmlns="" val="730004922"/>
                    </a:ext>
                  </a:extLst>
                </a:gridCol>
                <a:gridCol w="315467">
                  <a:extLst>
                    <a:ext uri="{9D8B030D-6E8A-4147-A177-3AD203B41FA5}">
                      <a16:colId xmlns:a16="http://schemas.microsoft.com/office/drawing/2014/main" xmlns="" val="2319229784"/>
                    </a:ext>
                  </a:extLst>
                </a:gridCol>
                <a:gridCol w="484914">
                  <a:extLst>
                    <a:ext uri="{9D8B030D-6E8A-4147-A177-3AD203B41FA5}">
                      <a16:colId xmlns:a16="http://schemas.microsoft.com/office/drawing/2014/main" xmlns="" val="2140658114"/>
                    </a:ext>
                  </a:extLst>
                </a:gridCol>
              </a:tblGrid>
              <a:tr h="541371">
                <a:tc rowSpan="3">
                  <a:txBody>
                    <a:bodyPr/>
                    <a:lstStyle/>
                    <a:p>
                      <a:pPr algn="ctr">
                        <a:lnSpc>
                          <a:spcPct val="107000"/>
                        </a:lnSpc>
                        <a:spcAft>
                          <a:spcPts val="500"/>
                        </a:spcAft>
                      </a:pPr>
                      <a:r>
                        <a:rPr lang="es-ES" sz="1000" dirty="0">
                          <a:effectLst/>
                          <a:latin typeface="Times New Roman" panose="02020603050405020304" pitchFamily="18" charset="0"/>
                          <a:cs typeface="Times New Roman" panose="02020603050405020304" pitchFamily="18" charset="0"/>
                        </a:rPr>
                        <a:t>CIUDAD</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vert="wordArtVert" anchor="ctr"/>
                </a:tc>
                <a:tc gridSpan="4">
                  <a:txBody>
                    <a:bodyPr/>
                    <a:lstStyle/>
                    <a:p>
                      <a:pPr algn="just">
                        <a:lnSpc>
                          <a:spcPct val="107000"/>
                        </a:lnSpc>
                        <a:spcAft>
                          <a:spcPts val="500"/>
                        </a:spcAft>
                      </a:pPr>
                      <a:r>
                        <a:rPr lang="es-ES" sz="1000" dirty="0">
                          <a:effectLst/>
                          <a:latin typeface="Times New Roman" panose="02020603050405020304" pitchFamily="18" charset="0"/>
                          <a:cs typeface="Times New Roman" panose="02020603050405020304" pitchFamily="18" charset="0"/>
                        </a:rPr>
                        <a:t>PERÍODO DE RETORNO 475 años</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gridSpan="4">
                  <a:txBody>
                    <a:bodyPr/>
                    <a:lstStyle/>
                    <a:p>
                      <a:pPr algn="just">
                        <a:lnSpc>
                          <a:spcPct val="107000"/>
                        </a:lnSpc>
                        <a:spcAft>
                          <a:spcPts val="500"/>
                        </a:spcAft>
                      </a:pPr>
                      <a:r>
                        <a:rPr lang="es-ES" sz="1000" dirty="0">
                          <a:effectLst/>
                          <a:latin typeface="Times New Roman" panose="02020603050405020304" pitchFamily="18" charset="0"/>
                          <a:cs typeface="Times New Roman" panose="02020603050405020304" pitchFamily="18" charset="0"/>
                        </a:rPr>
                        <a:t>PERÍODO DE RETORNO 2475 años</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9481357"/>
                  </a:ext>
                </a:extLst>
              </a:tr>
              <a:tr h="270684">
                <a:tc vMerge="1">
                  <a:txBody>
                    <a:bodyPr/>
                    <a:lstStyle/>
                    <a:p>
                      <a:endParaRPr lang="es-ES"/>
                    </a:p>
                  </a:txBody>
                  <a:tcPr/>
                </a:tc>
                <a:tc gridSpan="2">
                  <a:txBody>
                    <a:bodyPr/>
                    <a:lstStyle/>
                    <a:p>
                      <a:pPr algn="just">
                        <a:lnSpc>
                          <a:spcPct val="107000"/>
                        </a:lnSpc>
                        <a:spcAft>
                          <a:spcPts val="500"/>
                        </a:spcAft>
                      </a:pPr>
                      <a:r>
                        <a:rPr lang="es-ES" sz="1000">
                          <a:effectLst/>
                          <a:latin typeface="Times New Roman" panose="02020603050405020304" pitchFamily="18" charset="0"/>
                          <a:cs typeface="Times New Roman" panose="02020603050405020304" pitchFamily="18" charset="0"/>
                        </a:rPr>
                        <a:t>PGA</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gridSpan="2">
                  <a:txBody>
                    <a:bodyPr/>
                    <a:lstStyle/>
                    <a:p>
                      <a:pPr algn="just">
                        <a:lnSpc>
                          <a:spcPct val="107000"/>
                        </a:lnSpc>
                        <a:spcAft>
                          <a:spcPts val="500"/>
                        </a:spcAft>
                      </a:pPr>
                      <a:r>
                        <a:rPr lang="es-ES" sz="1000" dirty="0">
                          <a:effectLst/>
                          <a:latin typeface="Times New Roman" panose="02020603050405020304" pitchFamily="18" charset="0"/>
                          <a:cs typeface="Times New Roman" panose="02020603050405020304" pitchFamily="18" charset="0"/>
                        </a:rPr>
                        <a:t>SA (1s)</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gridSpan="2">
                  <a:txBody>
                    <a:bodyPr/>
                    <a:lstStyle/>
                    <a:p>
                      <a:pPr algn="just">
                        <a:lnSpc>
                          <a:spcPct val="107000"/>
                        </a:lnSpc>
                        <a:spcAft>
                          <a:spcPts val="500"/>
                        </a:spcAft>
                      </a:pPr>
                      <a:r>
                        <a:rPr lang="es-ES" sz="1000" dirty="0">
                          <a:effectLst/>
                          <a:latin typeface="Times New Roman" panose="02020603050405020304" pitchFamily="18" charset="0"/>
                          <a:cs typeface="Times New Roman" panose="02020603050405020304" pitchFamily="18" charset="0"/>
                        </a:rPr>
                        <a:t>PGA</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gridSpan="2">
                  <a:txBody>
                    <a:bodyPr/>
                    <a:lstStyle/>
                    <a:p>
                      <a:pPr algn="just">
                        <a:lnSpc>
                          <a:spcPct val="107000"/>
                        </a:lnSpc>
                        <a:spcAft>
                          <a:spcPts val="500"/>
                        </a:spcAft>
                      </a:pPr>
                      <a:r>
                        <a:rPr lang="es-ES" sz="1000" dirty="0">
                          <a:effectLst/>
                          <a:latin typeface="Times New Roman" panose="02020603050405020304" pitchFamily="18" charset="0"/>
                          <a:cs typeface="Times New Roman" panose="02020603050405020304" pitchFamily="18" charset="0"/>
                        </a:rPr>
                        <a:t>SA (1s)</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extLst>
                  <a:ext uri="{0D108BD9-81ED-4DB2-BD59-A6C34878D82A}">
                    <a16:rowId xmlns:a16="http://schemas.microsoft.com/office/drawing/2014/main" xmlns="" val="2381068499"/>
                  </a:ext>
                </a:extLst>
              </a:tr>
              <a:tr h="469881">
                <a:tc vMerge="1">
                  <a:txBody>
                    <a:bodyPr/>
                    <a:lstStyle/>
                    <a:p>
                      <a:endParaRPr lang="es-ES"/>
                    </a:p>
                  </a:txBody>
                  <a:tcPr/>
                </a:tc>
                <a:tc>
                  <a:txBody>
                    <a:bodyPr/>
                    <a:lstStyle/>
                    <a:p>
                      <a:pPr algn="just">
                        <a:lnSpc>
                          <a:spcPct val="107000"/>
                        </a:lnSpc>
                        <a:spcAft>
                          <a:spcPts val="500"/>
                        </a:spcAft>
                      </a:pPr>
                      <a:r>
                        <a:rPr lang="es-ES" sz="1000" dirty="0">
                          <a:effectLst/>
                          <a:latin typeface="Times New Roman" panose="02020603050405020304" pitchFamily="18" charset="0"/>
                          <a:cs typeface="Times New Roman" panose="02020603050405020304" pitchFamily="18" charset="0"/>
                        </a:rPr>
                        <a:t>Mw</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500"/>
                        </a:spcAft>
                      </a:pPr>
                      <a:r>
                        <a:rPr lang="es-ES" sz="1000" dirty="0" smtClean="0">
                          <a:effectLst/>
                          <a:latin typeface="Times New Roman" panose="02020603050405020304" pitchFamily="18" charset="0"/>
                          <a:cs typeface="Times New Roman" panose="02020603050405020304" pitchFamily="18" charset="0"/>
                        </a:rPr>
                        <a:t>R   (</a:t>
                      </a:r>
                      <a:r>
                        <a:rPr lang="es-ES" sz="1000" dirty="0">
                          <a:effectLst/>
                          <a:latin typeface="Times New Roman" panose="02020603050405020304" pitchFamily="18" charset="0"/>
                          <a:cs typeface="Times New Roman" panose="02020603050405020304" pitchFamily="18" charset="0"/>
                        </a:rPr>
                        <a:t>Km)</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500"/>
                        </a:spcAft>
                      </a:pPr>
                      <a:r>
                        <a:rPr lang="es-ES" sz="1000" dirty="0">
                          <a:effectLst/>
                          <a:latin typeface="Times New Roman" panose="02020603050405020304" pitchFamily="18" charset="0"/>
                          <a:cs typeface="Times New Roman" panose="02020603050405020304" pitchFamily="18" charset="0"/>
                        </a:rPr>
                        <a:t>Mw</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500"/>
                        </a:spcAft>
                      </a:pPr>
                      <a:r>
                        <a:rPr lang="es-ES" sz="1000" dirty="0" smtClean="0">
                          <a:effectLst/>
                          <a:latin typeface="Times New Roman" panose="02020603050405020304" pitchFamily="18" charset="0"/>
                          <a:cs typeface="Times New Roman" panose="02020603050405020304" pitchFamily="18" charset="0"/>
                        </a:rPr>
                        <a:t>R  (</a:t>
                      </a:r>
                      <a:r>
                        <a:rPr lang="es-ES" sz="1000" dirty="0">
                          <a:effectLst/>
                          <a:latin typeface="Times New Roman" panose="02020603050405020304" pitchFamily="18" charset="0"/>
                          <a:cs typeface="Times New Roman" panose="02020603050405020304" pitchFamily="18" charset="0"/>
                        </a:rPr>
                        <a:t>Km)</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500"/>
                        </a:spcAft>
                      </a:pPr>
                      <a:r>
                        <a:rPr lang="es-ES" sz="1000" dirty="0">
                          <a:effectLst/>
                          <a:latin typeface="Times New Roman" panose="02020603050405020304" pitchFamily="18" charset="0"/>
                          <a:cs typeface="Times New Roman" panose="02020603050405020304" pitchFamily="18" charset="0"/>
                        </a:rPr>
                        <a:t>Mw</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500"/>
                        </a:spcAft>
                      </a:pPr>
                      <a:r>
                        <a:rPr lang="es-ES" sz="1000" dirty="0" smtClean="0">
                          <a:effectLst/>
                          <a:latin typeface="Times New Roman" panose="02020603050405020304" pitchFamily="18" charset="0"/>
                          <a:cs typeface="Times New Roman" panose="02020603050405020304" pitchFamily="18" charset="0"/>
                        </a:rPr>
                        <a:t>R  (</a:t>
                      </a:r>
                      <a:r>
                        <a:rPr lang="es-ES" sz="1000" dirty="0">
                          <a:effectLst/>
                          <a:latin typeface="Times New Roman" panose="02020603050405020304" pitchFamily="18" charset="0"/>
                          <a:cs typeface="Times New Roman" panose="02020603050405020304" pitchFamily="18" charset="0"/>
                        </a:rPr>
                        <a:t>Km)</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500"/>
                        </a:spcAft>
                      </a:pPr>
                      <a:r>
                        <a:rPr lang="es-ES" sz="1000" dirty="0">
                          <a:effectLst/>
                          <a:latin typeface="Times New Roman" panose="02020603050405020304" pitchFamily="18" charset="0"/>
                          <a:cs typeface="Times New Roman" panose="02020603050405020304" pitchFamily="18" charset="0"/>
                        </a:rPr>
                        <a:t>Mw</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500"/>
                        </a:spcAft>
                      </a:pPr>
                      <a:r>
                        <a:rPr lang="es-ES" sz="1000" dirty="0" smtClean="0">
                          <a:effectLst/>
                          <a:latin typeface="Times New Roman" panose="02020603050405020304" pitchFamily="18" charset="0"/>
                          <a:cs typeface="Times New Roman" panose="02020603050405020304" pitchFamily="18" charset="0"/>
                        </a:rPr>
                        <a:t>R (</a:t>
                      </a:r>
                      <a:r>
                        <a:rPr lang="es-ES" sz="1000" dirty="0">
                          <a:effectLst/>
                          <a:latin typeface="Times New Roman" panose="02020603050405020304" pitchFamily="18" charset="0"/>
                          <a:cs typeface="Times New Roman" panose="02020603050405020304" pitchFamily="18" charset="0"/>
                        </a:rPr>
                        <a:t>Km)</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770531995"/>
                  </a:ext>
                </a:extLst>
              </a:tr>
              <a:tr h="270684">
                <a:tc>
                  <a:txBody>
                    <a:bodyPr/>
                    <a:lstStyle/>
                    <a:p>
                      <a:pPr algn="just">
                        <a:lnSpc>
                          <a:spcPct val="107000"/>
                        </a:lnSpc>
                        <a:spcAft>
                          <a:spcPts val="500"/>
                        </a:spcAft>
                      </a:pPr>
                      <a:r>
                        <a:rPr lang="es-ES" sz="800" dirty="0" smtClean="0">
                          <a:effectLst/>
                          <a:latin typeface="Times New Roman" panose="02020603050405020304" pitchFamily="18" charset="0"/>
                          <a:cs typeface="Times New Roman" panose="02020603050405020304" pitchFamily="18" charset="0"/>
                        </a:rPr>
                        <a:t>MANTA</a:t>
                      </a:r>
                      <a:endParaRPr lang="es-ES"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500"/>
                        </a:spcAft>
                      </a:pPr>
                      <a:r>
                        <a:rPr lang="es-ES" sz="1000" dirty="0">
                          <a:effectLst/>
                          <a:latin typeface="Times New Roman" panose="02020603050405020304" pitchFamily="18" charset="0"/>
                          <a:cs typeface="Times New Roman" panose="02020603050405020304" pitchFamily="18" charset="0"/>
                        </a:rPr>
                        <a:t>7.4</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500"/>
                        </a:spcAft>
                      </a:pPr>
                      <a:r>
                        <a:rPr lang="es-ES" sz="1000" dirty="0">
                          <a:effectLst/>
                          <a:latin typeface="Times New Roman" panose="02020603050405020304" pitchFamily="18" charset="0"/>
                          <a:cs typeface="Times New Roman" panose="02020603050405020304" pitchFamily="18" charset="0"/>
                        </a:rPr>
                        <a:t>40-60</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500"/>
                        </a:spcAft>
                      </a:pPr>
                      <a:r>
                        <a:rPr lang="es-ES" sz="1000" dirty="0">
                          <a:effectLst/>
                          <a:latin typeface="Times New Roman" panose="02020603050405020304" pitchFamily="18" charset="0"/>
                          <a:cs typeface="Times New Roman" panose="02020603050405020304" pitchFamily="18" charset="0"/>
                        </a:rPr>
                        <a:t>7.4</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500"/>
                        </a:spcAft>
                      </a:pPr>
                      <a:r>
                        <a:rPr lang="es-ES" sz="1000" dirty="0">
                          <a:effectLst/>
                          <a:latin typeface="Times New Roman" panose="02020603050405020304" pitchFamily="18" charset="0"/>
                          <a:cs typeface="Times New Roman" panose="02020603050405020304" pitchFamily="18" charset="0"/>
                        </a:rPr>
                        <a:t>40-60</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500"/>
                        </a:spcAft>
                      </a:pPr>
                      <a:r>
                        <a:rPr lang="es-ES" sz="1000" dirty="0">
                          <a:effectLst/>
                          <a:latin typeface="Times New Roman" panose="02020603050405020304" pitchFamily="18" charset="0"/>
                          <a:cs typeface="Times New Roman" panose="02020603050405020304" pitchFamily="18" charset="0"/>
                        </a:rPr>
                        <a:t>7.4</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500"/>
                        </a:spcAft>
                      </a:pPr>
                      <a:r>
                        <a:rPr lang="es-ES" sz="1000" dirty="0">
                          <a:effectLst/>
                          <a:latin typeface="Times New Roman" panose="02020603050405020304" pitchFamily="18" charset="0"/>
                          <a:cs typeface="Times New Roman" panose="02020603050405020304" pitchFamily="18" charset="0"/>
                        </a:rPr>
                        <a:t>20-40</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500"/>
                        </a:spcAft>
                      </a:pPr>
                      <a:r>
                        <a:rPr lang="es-ES" sz="1000" dirty="0">
                          <a:effectLst/>
                          <a:latin typeface="Times New Roman" panose="02020603050405020304" pitchFamily="18" charset="0"/>
                          <a:cs typeface="Times New Roman" panose="02020603050405020304" pitchFamily="18" charset="0"/>
                        </a:rPr>
                        <a:t>7.4</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500"/>
                        </a:spcAft>
                      </a:pPr>
                      <a:r>
                        <a:rPr lang="es-ES" sz="1000" dirty="0">
                          <a:effectLst/>
                          <a:latin typeface="Times New Roman" panose="02020603050405020304" pitchFamily="18" charset="0"/>
                          <a:cs typeface="Times New Roman" panose="02020603050405020304" pitchFamily="18" charset="0"/>
                        </a:rPr>
                        <a:t>20-40</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714467258"/>
                  </a:ext>
                </a:extLst>
              </a:tr>
            </a:tbl>
          </a:graphicData>
        </a:graphic>
      </p:graphicFrame>
      <p:pic>
        <p:nvPicPr>
          <p:cNvPr id="18" name="Imagen 17"/>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5874330" y="4210683"/>
            <a:ext cx="3229600" cy="2605752"/>
          </a:xfrm>
          <a:prstGeom prst="rect">
            <a:avLst/>
          </a:prstGeom>
        </p:spPr>
      </p:pic>
      <p:sp>
        <p:nvSpPr>
          <p:cNvPr id="10" name="Rectángulo 9"/>
          <p:cNvSpPr/>
          <p:nvPr/>
        </p:nvSpPr>
        <p:spPr>
          <a:xfrm>
            <a:off x="5791200" y="3729995"/>
            <a:ext cx="3312730" cy="523220"/>
          </a:xfrm>
          <a:prstGeom prst="rect">
            <a:avLst/>
          </a:prstGeom>
        </p:spPr>
        <p:txBody>
          <a:bodyPr wrap="square">
            <a:spAutoFit/>
          </a:bodyPr>
          <a:lstStyle/>
          <a:p>
            <a:pPr algn="ctr">
              <a:spcAft>
                <a:spcPts val="1000"/>
              </a:spcAft>
            </a:pPr>
            <a:r>
              <a:rPr lang="es-E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Espectros de </a:t>
            </a:r>
            <a:r>
              <a:rPr lang="es-ES" sz="1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respuesta, </a:t>
            </a:r>
            <a:r>
              <a:rPr lang="es-E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para el escenario sísmico </a:t>
            </a:r>
            <a:r>
              <a:rPr lang="es-ES" sz="1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definido</a:t>
            </a:r>
            <a:r>
              <a:rPr lang="es-E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9" name="CuadroTexto 18"/>
          <p:cNvSpPr txBox="1"/>
          <p:nvPr/>
        </p:nvSpPr>
        <p:spPr>
          <a:xfrm>
            <a:off x="46756" y="2570461"/>
            <a:ext cx="1943101" cy="443198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1400" b="1" dirty="0" smtClean="0">
                <a:ln/>
              </a:rPr>
              <a:t>CONTENIDO: </a:t>
            </a:r>
          </a:p>
          <a:p>
            <a:endParaRPr lang="es-ES" sz="400" b="1" dirty="0" smtClean="0">
              <a:ln/>
            </a:endParaRPr>
          </a:p>
          <a:p>
            <a:r>
              <a:rPr lang="es-ES" sz="1400" b="1" dirty="0">
                <a:ln/>
                <a:solidFill>
                  <a:schemeClr val="accent3"/>
                </a:solidFill>
              </a:rPr>
              <a:t>1. INTRODUCCIÓN</a:t>
            </a:r>
          </a:p>
          <a:p>
            <a:r>
              <a:rPr lang="es-ES" sz="1400" b="1" dirty="0">
                <a:ln/>
              </a:rPr>
              <a:t> </a:t>
            </a:r>
            <a:r>
              <a:rPr lang="es-ES" sz="1400" b="1" dirty="0" smtClean="0">
                <a:ln/>
              </a:rPr>
              <a:t>    </a:t>
            </a:r>
            <a:r>
              <a:rPr lang="es-ES" sz="1400" b="1" dirty="0" smtClean="0">
                <a:ln/>
                <a:solidFill>
                  <a:schemeClr val="accent3"/>
                </a:solidFill>
              </a:rPr>
              <a:t>1.1 </a:t>
            </a:r>
            <a:r>
              <a:rPr lang="es-ES" sz="1400" b="1" dirty="0">
                <a:ln/>
                <a:solidFill>
                  <a:schemeClr val="accent3"/>
                </a:solidFill>
              </a:rPr>
              <a:t>Problema</a:t>
            </a:r>
          </a:p>
          <a:p>
            <a:r>
              <a:rPr lang="es-ES" sz="1400" b="1" dirty="0">
                <a:ln/>
              </a:rPr>
              <a:t> </a:t>
            </a:r>
            <a:r>
              <a:rPr lang="es-ES" sz="1400" b="1" dirty="0" smtClean="0">
                <a:ln/>
              </a:rPr>
              <a:t>    </a:t>
            </a:r>
            <a:r>
              <a:rPr lang="es-ES" sz="1400" b="1" dirty="0">
                <a:ln/>
                <a:solidFill>
                  <a:schemeClr val="accent3"/>
                </a:solidFill>
              </a:rPr>
              <a:t>1.2 Objetivos</a:t>
            </a:r>
          </a:p>
          <a:p>
            <a:r>
              <a:rPr lang="es-ES" sz="1400" b="1" dirty="0">
                <a:ln/>
                <a:solidFill>
                  <a:schemeClr val="accent3"/>
                </a:solidFill>
              </a:rPr>
              <a:t> </a:t>
            </a:r>
            <a:r>
              <a:rPr lang="es-ES" sz="1400" b="1" dirty="0" smtClean="0">
                <a:ln/>
                <a:solidFill>
                  <a:schemeClr val="accent3"/>
                </a:solidFill>
              </a:rPr>
              <a:t>     1.3 Ubicación</a:t>
            </a:r>
          </a:p>
          <a:p>
            <a:endParaRPr lang="es-ES" sz="400" b="1" dirty="0" smtClean="0">
              <a:ln/>
              <a:solidFill>
                <a:schemeClr val="accent3"/>
              </a:solidFill>
            </a:endParaRPr>
          </a:p>
          <a:p>
            <a:r>
              <a:rPr lang="es-ES" sz="1400" b="1" dirty="0" smtClean="0">
                <a:ln/>
                <a:solidFill>
                  <a:schemeClr val="accent3"/>
                </a:solidFill>
              </a:rPr>
              <a:t>2. METODOLOGÍA</a:t>
            </a:r>
          </a:p>
          <a:p>
            <a:r>
              <a:rPr lang="es-ES" sz="1400" b="1" dirty="0" smtClean="0">
                <a:ln/>
                <a:solidFill>
                  <a:schemeClr val="accent3"/>
                </a:solidFill>
              </a:rPr>
              <a:t>     2.1 Modelo 3D</a:t>
            </a:r>
          </a:p>
          <a:p>
            <a:r>
              <a:rPr lang="es-ES" sz="1400" b="1" dirty="0" smtClean="0">
                <a:ln/>
                <a:solidFill>
                  <a:schemeClr val="accent3"/>
                </a:solidFill>
              </a:rPr>
              <a:t>     2.2 Cálculo Riesgo</a:t>
            </a:r>
            <a:endParaRPr lang="es-ES" sz="1400" b="1" dirty="0">
              <a:ln/>
              <a:solidFill>
                <a:schemeClr val="accent3"/>
              </a:solidFill>
            </a:endParaRPr>
          </a:p>
          <a:p>
            <a:r>
              <a:rPr lang="es-ES" sz="1400" b="1" dirty="0" smtClean="0">
                <a:ln/>
                <a:solidFill>
                  <a:schemeClr val="accent3"/>
                </a:solidFill>
              </a:rPr>
              <a:t>     2.3 Integración </a:t>
            </a:r>
            <a:r>
              <a:rPr lang="es-ES" sz="1400" b="1" dirty="0" err="1" smtClean="0">
                <a:ln/>
                <a:solidFill>
                  <a:schemeClr val="accent3"/>
                </a:solidFill>
              </a:rPr>
              <a:t>OT</a:t>
            </a:r>
            <a:endParaRPr lang="es-ES" sz="1400" b="1" dirty="0">
              <a:ln/>
              <a:solidFill>
                <a:schemeClr val="accent3"/>
              </a:solidFill>
            </a:endParaRPr>
          </a:p>
          <a:p>
            <a:endParaRPr lang="es-ES" sz="400" b="1" dirty="0">
              <a:ln/>
              <a:solidFill>
                <a:schemeClr val="accent3"/>
              </a:solidFill>
            </a:endParaRPr>
          </a:p>
          <a:p>
            <a:r>
              <a:rPr lang="es-ES" sz="1400" b="1" dirty="0" smtClean="0">
                <a:ln/>
              </a:rPr>
              <a:t>3. RESULTADOS</a:t>
            </a:r>
          </a:p>
          <a:p>
            <a:r>
              <a:rPr lang="es-ES" sz="1400" b="1" dirty="0" smtClean="0">
                <a:ln/>
                <a:solidFill>
                  <a:schemeClr val="accent3"/>
                </a:solidFill>
              </a:rPr>
              <a:t>     3.1 </a:t>
            </a:r>
            <a:r>
              <a:rPr lang="es-ES" sz="1400" b="1" dirty="0">
                <a:ln/>
                <a:solidFill>
                  <a:schemeClr val="accent3"/>
                </a:solidFill>
              </a:rPr>
              <a:t>Modelo </a:t>
            </a:r>
            <a:r>
              <a:rPr lang="es-ES" sz="1400" b="1" dirty="0" smtClean="0">
                <a:ln/>
                <a:solidFill>
                  <a:schemeClr val="accent3"/>
                </a:solidFill>
              </a:rPr>
              <a:t>3D</a:t>
            </a:r>
          </a:p>
          <a:p>
            <a:r>
              <a:rPr lang="es-ES" sz="1400" b="1" dirty="0" smtClean="0">
                <a:ln/>
                <a:solidFill>
                  <a:schemeClr val="accent3"/>
                </a:solidFill>
              </a:rPr>
              <a:t>     </a:t>
            </a:r>
            <a:r>
              <a:rPr lang="es-ES" sz="1400" b="1" dirty="0" smtClean="0">
                <a:ln/>
              </a:rPr>
              <a:t>3.2 Peligrosidad</a:t>
            </a:r>
            <a:endParaRPr lang="es-ES" sz="1400" b="1" dirty="0">
              <a:ln/>
            </a:endParaRPr>
          </a:p>
          <a:p>
            <a:r>
              <a:rPr lang="es-ES" sz="1400" b="1" dirty="0" smtClean="0">
                <a:ln/>
                <a:solidFill>
                  <a:schemeClr val="accent3"/>
                </a:solidFill>
              </a:rPr>
              <a:t>     3.3 Vulnerabilidad</a:t>
            </a:r>
          </a:p>
          <a:p>
            <a:r>
              <a:rPr lang="es-ES" sz="1400" b="1" dirty="0" smtClean="0">
                <a:ln/>
                <a:solidFill>
                  <a:schemeClr val="accent3"/>
                </a:solidFill>
              </a:rPr>
              <a:t>     3.4 Daño</a:t>
            </a:r>
          </a:p>
          <a:p>
            <a:r>
              <a:rPr lang="es-ES" sz="1400" b="1" dirty="0" smtClean="0">
                <a:ln/>
                <a:solidFill>
                  <a:schemeClr val="accent3"/>
                </a:solidFill>
              </a:rPr>
              <a:t>     3.5 Propuesta</a:t>
            </a:r>
          </a:p>
          <a:p>
            <a:endParaRPr lang="es-ES" sz="400" b="1" dirty="0" smtClean="0">
              <a:ln/>
              <a:solidFill>
                <a:schemeClr val="accent3"/>
              </a:solidFill>
            </a:endParaRPr>
          </a:p>
          <a:p>
            <a:r>
              <a:rPr lang="es-ES" sz="1400" b="1" dirty="0" smtClean="0">
                <a:ln/>
                <a:solidFill>
                  <a:schemeClr val="accent3"/>
                </a:solidFill>
              </a:rPr>
              <a:t>4. CONCLUSIONES </a:t>
            </a:r>
          </a:p>
          <a:p>
            <a:endParaRPr lang="es-ES" sz="400" b="1" dirty="0" smtClean="0">
              <a:ln/>
              <a:solidFill>
                <a:schemeClr val="accent3"/>
              </a:solidFill>
            </a:endParaRPr>
          </a:p>
          <a:p>
            <a:r>
              <a:rPr lang="es-ES" sz="1400" b="1" dirty="0" smtClean="0">
                <a:ln/>
                <a:solidFill>
                  <a:schemeClr val="accent3"/>
                </a:solidFill>
              </a:rPr>
              <a:t>5. RECOMENDACIONES</a:t>
            </a:r>
          </a:p>
          <a:p>
            <a:endParaRPr lang="es-ES" sz="1400" b="1" dirty="0">
              <a:ln/>
              <a:solidFill>
                <a:schemeClr val="accent3"/>
              </a:solidFill>
            </a:endParaRPr>
          </a:p>
        </p:txBody>
      </p:sp>
      <p:sp>
        <p:nvSpPr>
          <p:cNvPr id="20" name="Rectángulo 19"/>
          <p:cNvSpPr/>
          <p:nvPr/>
        </p:nvSpPr>
        <p:spPr>
          <a:xfrm>
            <a:off x="103908" y="154546"/>
            <a:ext cx="1735917" cy="6529589"/>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21" name="Rectángulo 20"/>
          <p:cNvSpPr/>
          <p:nvPr/>
        </p:nvSpPr>
        <p:spPr>
          <a:xfrm>
            <a:off x="103909" y="660681"/>
            <a:ext cx="1730848" cy="1862048"/>
          </a:xfrm>
          <a:prstGeom prst="rect">
            <a:avLst/>
          </a:prstGeom>
        </p:spPr>
        <p:txBody>
          <a:bodyPr wrap="square">
            <a:spAutoFit/>
          </a:bodyPr>
          <a:lstStyle/>
          <a:p>
            <a:pPr algn="ct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DISEÑO DE UN MODELO DE ANÁLISIS ESPACIAL </a:t>
            </a:r>
            <a:r>
              <a:rPr lang="es-ES" sz="1150" b="1" dirty="0" err="1" smtClean="0">
                <a:solidFill>
                  <a:schemeClr val="tx1">
                    <a:lumMod val="85000"/>
                    <a:lumOff val="15000"/>
                  </a:schemeClr>
                </a:solidFill>
                <a:latin typeface="Times New Roman" panose="02020603050405020304" pitchFamily="18" charset="0"/>
                <a:ea typeface="Times New Roman" panose="02020603050405020304" pitchFamily="18" charset="0"/>
              </a:rPr>
              <a:t>MULTIVARIABLE</a:t>
            </a: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 PARA LA EVALUACIÓN DEL RIESGO SÍSMICO CON FINES DE ORDENAMIENTO TERRITORIAL</a:t>
            </a:r>
            <a:endParaRPr lang="es-ES" sz="1150" dirty="0">
              <a:ln w="0"/>
              <a:solidFill>
                <a:schemeClr val="tx1">
                  <a:lumMod val="85000"/>
                  <a:lumOff val="15000"/>
                </a:schemeClr>
              </a:solidFill>
            </a:endParaRPr>
          </a:p>
        </p:txBody>
      </p:sp>
      <p:pic>
        <p:nvPicPr>
          <p:cNvPr id="23" name="Imagen 22" descr="http://4.bp.blogspot.com/-doW7fioghwc/Uh5S5pha-4I/AAAAAAAAAXM/OOZCn6gBtz0/s1600/logo+UFA-ESPE.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6648" y="257491"/>
            <a:ext cx="1284428" cy="397671"/>
          </a:xfrm>
          <a:prstGeom prst="rect">
            <a:avLst/>
          </a:prstGeom>
          <a:noFill/>
          <a:ln>
            <a:noFill/>
          </a:ln>
        </p:spPr>
      </p:pic>
      <p:cxnSp>
        <p:nvCxnSpPr>
          <p:cNvPr id="24" name="Conector recto 23"/>
          <p:cNvCxnSpPr/>
          <p:nvPr/>
        </p:nvCxnSpPr>
        <p:spPr>
          <a:xfrm>
            <a:off x="103908" y="2472159"/>
            <a:ext cx="1735917"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5567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47009" y="257491"/>
            <a:ext cx="6551468" cy="786029"/>
          </a:xfrm>
        </p:spPr>
        <p:txBody>
          <a:bodyPr/>
          <a:lstStyle/>
          <a:p>
            <a:r>
              <a:rPr lang="es-ES" dirty="0" smtClean="0">
                <a:latin typeface="Times New Roman" panose="02020603050405020304" pitchFamily="18" charset="0"/>
                <a:cs typeface="Times New Roman" panose="02020603050405020304" pitchFamily="18" charset="0"/>
              </a:rPr>
              <a:t>3</a:t>
            </a:r>
            <a:r>
              <a:rPr lang="es-ES" dirty="0" smtClean="0"/>
              <a:t>.</a:t>
            </a:r>
            <a:r>
              <a:rPr lang="es-ES" dirty="0" smtClean="0">
                <a:latin typeface="Times New Roman" panose="02020603050405020304" pitchFamily="18" charset="0"/>
                <a:cs typeface="Times New Roman" panose="02020603050405020304" pitchFamily="18" charset="0"/>
              </a:rPr>
              <a:t> Resultados</a:t>
            </a:r>
            <a:endParaRPr lang="es-ES" dirty="0">
              <a:latin typeface="Times New Roman" panose="02020603050405020304" pitchFamily="18" charset="0"/>
              <a:cs typeface="Times New Roman" panose="02020603050405020304" pitchFamily="18" charset="0"/>
            </a:endParaRPr>
          </a:p>
        </p:txBody>
      </p:sp>
      <p:sp>
        <p:nvSpPr>
          <p:cNvPr id="9" name="Marcador de contenido 2"/>
          <p:cNvSpPr txBox="1">
            <a:spLocks/>
          </p:cNvSpPr>
          <p:nvPr/>
        </p:nvSpPr>
        <p:spPr>
          <a:xfrm>
            <a:off x="2122211" y="959370"/>
            <a:ext cx="3807102" cy="46681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s-EC" sz="1600" b="1" dirty="0" smtClean="0">
                <a:latin typeface="Times New Roman" panose="02020603050405020304" pitchFamily="18" charset="0"/>
                <a:cs typeface="Times New Roman" panose="02020603050405020304" pitchFamily="18" charset="0"/>
              </a:rPr>
              <a:t>Resultados de Vulnerabilidad - Zona 01:</a:t>
            </a:r>
            <a:endParaRPr lang="es-EC" sz="1600" b="1" dirty="0">
              <a:latin typeface="Times New Roman" panose="02020603050405020304" pitchFamily="18" charset="0"/>
              <a:cs typeface="Times New Roman" panose="02020603050405020304" pitchFamily="18" charset="0"/>
            </a:endParaRPr>
          </a:p>
        </p:txBody>
      </p:sp>
      <p:sp>
        <p:nvSpPr>
          <p:cNvPr id="10" name="CuadroTexto 9"/>
          <p:cNvSpPr txBox="1"/>
          <p:nvPr/>
        </p:nvSpPr>
        <p:spPr>
          <a:xfrm>
            <a:off x="46756" y="2570461"/>
            <a:ext cx="1943101" cy="443198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1400" b="1" dirty="0" smtClean="0">
                <a:ln/>
              </a:rPr>
              <a:t>CONTENIDO: </a:t>
            </a:r>
          </a:p>
          <a:p>
            <a:endParaRPr lang="es-ES" sz="400" b="1" dirty="0" smtClean="0">
              <a:ln/>
            </a:endParaRPr>
          </a:p>
          <a:p>
            <a:r>
              <a:rPr lang="es-ES" sz="1400" b="1" dirty="0">
                <a:ln/>
                <a:solidFill>
                  <a:schemeClr val="accent3"/>
                </a:solidFill>
              </a:rPr>
              <a:t>1. INTRODUCCIÓN</a:t>
            </a:r>
          </a:p>
          <a:p>
            <a:r>
              <a:rPr lang="es-ES" sz="1400" b="1" dirty="0">
                <a:ln/>
              </a:rPr>
              <a:t> </a:t>
            </a:r>
            <a:r>
              <a:rPr lang="es-ES" sz="1400" b="1" dirty="0" smtClean="0">
                <a:ln/>
              </a:rPr>
              <a:t>    </a:t>
            </a:r>
            <a:r>
              <a:rPr lang="es-ES" sz="1400" b="1" dirty="0" smtClean="0">
                <a:ln/>
                <a:solidFill>
                  <a:schemeClr val="accent3"/>
                </a:solidFill>
              </a:rPr>
              <a:t>1.1 </a:t>
            </a:r>
            <a:r>
              <a:rPr lang="es-ES" sz="1400" b="1" dirty="0">
                <a:ln/>
                <a:solidFill>
                  <a:schemeClr val="accent3"/>
                </a:solidFill>
              </a:rPr>
              <a:t>Problema</a:t>
            </a:r>
          </a:p>
          <a:p>
            <a:r>
              <a:rPr lang="es-ES" sz="1400" b="1" dirty="0">
                <a:ln/>
              </a:rPr>
              <a:t> </a:t>
            </a:r>
            <a:r>
              <a:rPr lang="es-ES" sz="1400" b="1" dirty="0" smtClean="0">
                <a:ln/>
              </a:rPr>
              <a:t>    </a:t>
            </a:r>
            <a:r>
              <a:rPr lang="es-ES" sz="1400" b="1" dirty="0">
                <a:ln/>
                <a:solidFill>
                  <a:schemeClr val="accent3"/>
                </a:solidFill>
              </a:rPr>
              <a:t>1.2 Objetivos</a:t>
            </a:r>
          </a:p>
          <a:p>
            <a:r>
              <a:rPr lang="es-ES" sz="1400" b="1" dirty="0">
                <a:ln/>
                <a:solidFill>
                  <a:schemeClr val="accent3"/>
                </a:solidFill>
              </a:rPr>
              <a:t> </a:t>
            </a:r>
            <a:r>
              <a:rPr lang="es-ES" sz="1400" b="1" dirty="0" smtClean="0">
                <a:ln/>
                <a:solidFill>
                  <a:schemeClr val="accent3"/>
                </a:solidFill>
              </a:rPr>
              <a:t>     1.3 Ubicación</a:t>
            </a:r>
          </a:p>
          <a:p>
            <a:endParaRPr lang="es-ES" sz="400" b="1" dirty="0" smtClean="0">
              <a:ln/>
              <a:solidFill>
                <a:schemeClr val="accent3"/>
              </a:solidFill>
            </a:endParaRPr>
          </a:p>
          <a:p>
            <a:r>
              <a:rPr lang="es-ES" sz="1400" b="1" dirty="0" smtClean="0">
                <a:ln/>
                <a:solidFill>
                  <a:schemeClr val="accent3"/>
                </a:solidFill>
              </a:rPr>
              <a:t>2. METODOLOGÍA</a:t>
            </a:r>
          </a:p>
          <a:p>
            <a:r>
              <a:rPr lang="es-ES" sz="1400" b="1" dirty="0" smtClean="0">
                <a:ln/>
                <a:solidFill>
                  <a:schemeClr val="accent3"/>
                </a:solidFill>
              </a:rPr>
              <a:t>     2.1 Modelo 3D</a:t>
            </a:r>
          </a:p>
          <a:p>
            <a:r>
              <a:rPr lang="es-ES" sz="1400" b="1" dirty="0" smtClean="0">
                <a:ln/>
                <a:solidFill>
                  <a:schemeClr val="accent3"/>
                </a:solidFill>
              </a:rPr>
              <a:t>     2.2 Cálculo </a:t>
            </a:r>
            <a:r>
              <a:rPr lang="es-ES" sz="1400" b="1" dirty="0">
                <a:ln/>
                <a:solidFill>
                  <a:schemeClr val="accent3"/>
                </a:solidFill>
              </a:rPr>
              <a:t>Riesgo</a:t>
            </a:r>
          </a:p>
          <a:p>
            <a:r>
              <a:rPr lang="es-ES" sz="1400" b="1" dirty="0" smtClean="0">
                <a:ln/>
                <a:solidFill>
                  <a:schemeClr val="accent3"/>
                </a:solidFill>
              </a:rPr>
              <a:t>     2.3 Integración </a:t>
            </a:r>
            <a:r>
              <a:rPr lang="es-ES" sz="1400" b="1" dirty="0" err="1" smtClean="0">
                <a:ln/>
                <a:solidFill>
                  <a:schemeClr val="accent3"/>
                </a:solidFill>
              </a:rPr>
              <a:t>OT</a:t>
            </a:r>
            <a:endParaRPr lang="es-ES" sz="1400" b="1" dirty="0">
              <a:ln/>
              <a:solidFill>
                <a:schemeClr val="accent3"/>
              </a:solidFill>
            </a:endParaRPr>
          </a:p>
          <a:p>
            <a:endParaRPr lang="es-ES" sz="400" b="1" dirty="0">
              <a:ln/>
              <a:solidFill>
                <a:schemeClr val="accent3"/>
              </a:solidFill>
            </a:endParaRPr>
          </a:p>
          <a:p>
            <a:r>
              <a:rPr lang="es-ES" sz="1400" b="1" dirty="0" smtClean="0">
                <a:ln/>
              </a:rPr>
              <a:t>3. RESULTADOS</a:t>
            </a:r>
          </a:p>
          <a:p>
            <a:r>
              <a:rPr lang="es-ES" sz="1400" b="1" dirty="0" smtClean="0">
                <a:ln/>
                <a:solidFill>
                  <a:schemeClr val="accent3"/>
                </a:solidFill>
              </a:rPr>
              <a:t>     3.1 </a:t>
            </a:r>
            <a:r>
              <a:rPr lang="es-ES" sz="1400" b="1" dirty="0">
                <a:ln/>
                <a:solidFill>
                  <a:schemeClr val="accent3"/>
                </a:solidFill>
              </a:rPr>
              <a:t>Modelo </a:t>
            </a:r>
            <a:r>
              <a:rPr lang="es-ES" sz="1400" b="1" dirty="0" smtClean="0">
                <a:ln/>
                <a:solidFill>
                  <a:schemeClr val="accent3"/>
                </a:solidFill>
              </a:rPr>
              <a:t>3D</a:t>
            </a:r>
          </a:p>
          <a:p>
            <a:r>
              <a:rPr lang="es-ES" sz="1400" b="1" dirty="0" smtClean="0">
                <a:ln/>
                <a:solidFill>
                  <a:schemeClr val="accent3"/>
                </a:solidFill>
              </a:rPr>
              <a:t>     3.2 Peligrosidad</a:t>
            </a:r>
            <a:endParaRPr lang="es-ES" sz="1400" b="1" dirty="0">
              <a:ln/>
              <a:solidFill>
                <a:schemeClr val="accent3"/>
              </a:solidFill>
            </a:endParaRPr>
          </a:p>
          <a:p>
            <a:r>
              <a:rPr lang="es-ES" sz="1400" b="1" dirty="0" smtClean="0">
                <a:ln/>
              </a:rPr>
              <a:t>     3.3 Vulnerabilidad</a:t>
            </a:r>
          </a:p>
          <a:p>
            <a:r>
              <a:rPr lang="es-ES" sz="1400" b="1" dirty="0" smtClean="0">
                <a:ln/>
                <a:solidFill>
                  <a:schemeClr val="accent3"/>
                </a:solidFill>
              </a:rPr>
              <a:t>     3.4 Daño</a:t>
            </a:r>
          </a:p>
          <a:p>
            <a:r>
              <a:rPr lang="es-ES" sz="1400" b="1" dirty="0" smtClean="0">
                <a:ln/>
                <a:solidFill>
                  <a:schemeClr val="accent3"/>
                </a:solidFill>
              </a:rPr>
              <a:t>     3.5 Propuesta</a:t>
            </a:r>
          </a:p>
          <a:p>
            <a:endParaRPr lang="es-ES" sz="400" b="1" dirty="0" smtClean="0">
              <a:ln/>
              <a:solidFill>
                <a:schemeClr val="accent3"/>
              </a:solidFill>
            </a:endParaRPr>
          </a:p>
          <a:p>
            <a:r>
              <a:rPr lang="es-ES" sz="1400" b="1" dirty="0" smtClean="0">
                <a:ln/>
                <a:solidFill>
                  <a:schemeClr val="accent3"/>
                </a:solidFill>
              </a:rPr>
              <a:t>4. CONCLUSIONES </a:t>
            </a:r>
          </a:p>
          <a:p>
            <a:endParaRPr lang="es-ES" sz="400" b="1" dirty="0" smtClean="0">
              <a:ln/>
              <a:solidFill>
                <a:schemeClr val="accent3"/>
              </a:solidFill>
            </a:endParaRPr>
          </a:p>
          <a:p>
            <a:r>
              <a:rPr lang="es-ES" sz="1400" b="1" dirty="0" smtClean="0">
                <a:ln/>
                <a:solidFill>
                  <a:schemeClr val="accent3"/>
                </a:solidFill>
              </a:rPr>
              <a:t>5. RECOMENDACIONES</a:t>
            </a:r>
          </a:p>
          <a:p>
            <a:endParaRPr lang="es-ES" sz="1400" b="1" dirty="0">
              <a:ln/>
              <a:solidFill>
                <a:schemeClr val="accent3"/>
              </a:solidFill>
            </a:endParaRPr>
          </a:p>
        </p:txBody>
      </p:sp>
      <p:sp>
        <p:nvSpPr>
          <p:cNvPr id="12" name="Rectángulo 11"/>
          <p:cNvSpPr/>
          <p:nvPr/>
        </p:nvSpPr>
        <p:spPr>
          <a:xfrm>
            <a:off x="103908" y="154546"/>
            <a:ext cx="1735917" cy="6529589"/>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3" name="Rectángulo 12"/>
          <p:cNvSpPr/>
          <p:nvPr/>
        </p:nvSpPr>
        <p:spPr>
          <a:xfrm>
            <a:off x="103909" y="660681"/>
            <a:ext cx="1730848" cy="1862048"/>
          </a:xfrm>
          <a:prstGeom prst="rect">
            <a:avLst/>
          </a:prstGeom>
        </p:spPr>
        <p:txBody>
          <a:bodyPr wrap="square">
            <a:spAutoFit/>
          </a:bodyPr>
          <a:lstStyle/>
          <a:p>
            <a:pPr algn="ct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DISEÑO DE UN MODELO DE ANÁLISIS ESPACIAL </a:t>
            </a:r>
            <a:r>
              <a:rPr lang="es-ES" sz="1150" b="1" dirty="0" err="1" smtClean="0">
                <a:solidFill>
                  <a:schemeClr val="tx1">
                    <a:lumMod val="85000"/>
                    <a:lumOff val="15000"/>
                  </a:schemeClr>
                </a:solidFill>
                <a:latin typeface="Times New Roman" panose="02020603050405020304" pitchFamily="18" charset="0"/>
                <a:ea typeface="Times New Roman" panose="02020603050405020304" pitchFamily="18" charset="0"/>
              </a:rPr>
              <a:t>MULTIVARIABLE</a:t>
            </a: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 PARA LA EVALUACIÓN DEL RIESGO SÍSMICO CON FINES DE ORDENAMIENTO TERRITORIAL</a:t>
            </a:r>
            <a:endParaRPr lang="es-ES" sz="1150" dirty="0">
              <a:ln w="0"/>
              <a:solidFill>
                <a:schemeClr val="tx1">
                  <a:lumMod val="85000"/>
                  <a:lumOff val="15000"/>
                </a:schemeClr>
              </a:solidFill>
            </a:endParaRPr>
          </a:p>
        </p:txBody>
      </p:sp>
      <p:pic>
        <p:nvPicPr>
          <p:cNvPr id="14" name="Imagen 13" descr="http://4.bp.blogspot.com/-doW7fioghwc/Uh5S5pha-4I/AAAAAAAAAXM/OOZCn6gBtz0/s1600/logo+UFA-ESP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648" y="257491"/>
            <a:ext cx="1284428" cy="397671"/>
          </a:xfrm>
          <a:prstGeom prst="rect">
            <a:avLst/>
          </a:prstGeom>
          <a:noFill/>
          <a:ln>
            <a:noFill/>
          </a:ln>
        </p:spPr>
      </p:pic>
      <p:cxnSp>
        <p:nvCxnSpPr>
          <p:cNvPr id="15" name="Conector recto 14"/>
          <p:cNvCxnSpPr/>
          <p:nvPr/>
        </p:nvCxnSpPr>
        <p:spPr>
          <a:xfrm>
            <a:off x="103908" y="2472159"/>
            <a:ext cx="1735917"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6416" y="1368035"/>
            <a:ext cx="7085014" cy="4746626"/>
          </a:xfrm>
          <a:prstGeom prst="rect">
            <a:avLst/>
          </a:prstGeom>
        </p:spPr>
      </p:pic>
    </p:spTree>
    <p:extLst>
      <p:ext uri="{BB962C8B-B14F-4D97-AF65-F5344CB8AC3E}">
        <p14:creationId xmlns:p14="http://schemas.microsoft.com/office/powerpoint/2010/main" val="37284419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47009" y="257491"/>
            <a:ext cx="6551468" cy="786029"/>
          </a:xfrm>
        </p:spPr>
        <p:txBody>
          <a:bodyPr/>
          <a:lstStyle/>
          <a:p>
            <a:r>
              <a:rPr lang="es-ES" dirty="0" smtClean="0">
                <a:latin typeface="Times New Roman" panose="02020603050405020304" pitchFamily="18" charset="0"/>
                <a:cs typeface="Times New Roman" panose="02020603050405020304" pitchFamily="18" charset="0"/>
              </a:rPr>
              <a:t>3</a:t>
            </a:r>
            <a:r>
              <a:rPr lang="es-ES" dirty="0" smtClean="0"/>
              <a:t>.</a:t>
            </a:r>
            <a:r>
              <a:rPr lang="es-ES" dirty="0" smtClean="0">
                <a:latin typeface="Times New Roman" panose="02020603050405020304" pitchFamily="18" charset="0"/>
                <a:cs typeface="Times New Roman" panose="02020603050405020304" pitchFamily="18" charset="0"/>
              </a:rPr>
              <a:t> Resultados</a:t>
            </a:r>
            <a:endParaRPr lang="es-ES" dirty="0">
              <a:latin typeface="Times New Roman" panose="02020603050405020304" pitchFamily="18" charset="0"/>
              <a:cs typeface="Times New Roman" panose="02020603050405020304" pitchFamily="18" charset="0"/>
            </a:endParaRPr>
          </a:p>
        </p:txBody>
      </p:sp>
      <p:sp>
        <p:nvSpPr>
          <p:cNvPr id="9" name="Marcador de contenido 2"/>
          <p:cNvSpPr txBox="1">
            <a:spLocks/>
          </p:cNvSpPr>
          <p:nvPr/>
        </p:nvSpPr>
        <p:spPr>
          <a:xfrm>
            <a:off x="2122211" y="959370"/>
            <a:ext cx="3849964" cy="46681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s-EC" sz="1600" b="1" dirty="0" smtClean="0">
                <a:latin typeface="Times New Roman" panose="02020603050405020304" pitchFamily="18" charset="0"/>
                <a:cs typeface="Times New Roman" panose="02020603050405020304" pitchFamily="18" charset="0"/>
              </a:rPr>
              <a:t>Resultados de Vulnerabilidad - Zona 02:</a:t>
            </a:r>
            <a:endParaRPr lang="es-EC" sz="1600" b="1" dirty="0">
              <a:latin typeface="Times New Roman" panose="02020603050405020304" pitchFamily="18" charset="0"/>
              <a:cs typeface="Times New Roman" panose="02020603050405020304" pitchFamily="18" charset="0"/>
            </a:endParaRPr>
          </a:p>
        </p:txBody>
      </p:sp>
      <p:sp>
        <p:nvSpPr>
          <p:cNvPr id="13" name="CuadroTexto 12"/>
          <p:cNvSpPr txBox="1"/>
          <p:nvPr/>
        </p:nvSpPr>
        <p:spPr>
          <a:xfrm>
            <a:off x="46756" y="2570461"/>
            <a:ext cx="1943101" cy="443198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1400" b="1" dirty="0" smtClean="0">
                <a:ln/>
              </a:rPr>
              <a:t>CONTENIDO: </a:t>
            </a:r>
          </a:p>
          <a:p>
            <a:endParaRPr lang="es-ES" sz="400" b="1" dirty="0" smtClean="0">
              <a:ln/>
            </a:endParaRPr>
          </a:p>
          <a:p>
            <a:r>
              <a:rPr lang="es-ES" sz="1400" b="1" dirty="0">
                <a:ln/>
                <a:solidFill>
                  <a:schemeClr val="accent3"/>
                </a:solidFill>
              </a:rPr>
              <a:t>1. INTRODUCCIÓN</a:t>
            </a:r>
          </a:p>
          <a:p>
            <a:r>
              <a:rPr lang="es-ES" sz="1400" b="1" dirty="0">
                <a:ln/>
              </a:rPr>
              <a:t> </a:t>
            </a:r>
            <a:r>
              <a:rPr lang="es-ES" sz="1400" b="1" dirty="0" smtClean="0">
                <a:ln/>
              </a:rPr>
              <a:t>    </a:t>
            </a:r>
            <a:r>
              <a:rPr lang="es-ES" sz="1400" b="1" dirty="0" smtClean="0">
                <a:ln/>
                <a:solidFill>
                  <a:schemeClr val="accent3"/>
                </a:solidFill>
              </a:rPr>
              <a:t>1.1 </a:t>
            </a:r>
            <a:r>
              <a:rPr lang="es-ES" sz="1400" b="1" dirty="0">
                <a:ln/>
                <a:solidFill>
                  <a:schemeClr val="accent3"/>
                </a:solidFill>
              </a:rPr>
              <a:t>Problema</a:t>
            </a:r>
          </a:p>
          <a:p>
            <a:r>
              <a:rPr lang="es-ES" sz="1400" b="1" dirty="0">
                <a:ln/>
              </a:rPr>
              <a:t> </a:t>
            </a:r>
            <a:r>
              <a:rPr lang="es-ES" sz="1400" b="1" dirty="0" smtClean="0">
                <a:ln/>
              </a:rPr>
              <a:t>    </a:t>
            </a:r>
            <a:r>
              <a:rPr lang="es-ES" sz="1400" b="1" dirty="0">
                <a:ln/>
                <a:solidFill>
                  <a:schemeClr val="accent3"/>
                </a:solidFill>
              </a:rPr>
              <a:t>1.2 Objetivos</a:t>
            </a:r>
          </a:p>
          <a:p>
            <a:r>
              <a:rPr lang="es-ES" sz="1400" b="1" dirty="0">
                <a:ln/>
                <a:solidFill>
                  <a:schemeClr val="accent3"/>
                </a:solidFill>
              </a:rPr>
              <a:t> </a:t>
            </a:r>
            <a:r>
              <a:rPr lang="es-ES" sz="1400" b="1" dirty="0" smtClean="0">
                <a:ln/>
                <a:solidFill>
                  <a:schemeClr val="accent3"/>
                </a:solidFill>
              </a:rPr>
              <a:t>     1.3 Ubicación</a:t>
            </a:r>
          </a:p>
          <a:p>
            <a:endParaRPr lang="es-ES" sz="400" b="1" dirty="0" smtClean="0">
              <a:ln/>
              <a:solidFill>
                <a:schemeClr val="accent3"/>
              </a:solidFill>
            </a:endParaRPr>
          </a:p>
          <a:p>
            <a:r>
              <a:rPr lang="es-ES" sz="1400" b="1" dirty="0" smtClean="0">
                <a:ln/>
                <a:solidFill>
                  <a:schemeClr val="accent3"/>
                </a:solidFill>
              </a:rPr>
              <a:t>2. METODOLOGÍA</a:t>
            </a:r>
          </a:p>
          <a:p>
            <a:r>
              <a:rPr lang="es-ES" sz="1400" b="1" dirty="0" smtClean="0">
                <a:ln/>
                <a:solidFill>
                  <a:schemeClr val="accent3"/>
                </a:solidFill>
              </a:rPr>
              <a:t>     2.1 Modelo 3D</a:t>
            </a:r>
          </a:p>
          <a:p>
            <a:r>
              <a:rPr lang="es-ES" sz="1400" b="1" dirty="0" smtClean="0">
                <a:ln/>
                <a:solidFill>
                  <a:schemeClr val="accent3"/>
                </a:solidFill>
              </a:rPr>
              <a:t>     2.2 Cálculo Riesgo</a:t>
            </a:r>
            <a:endParaRPr lang="es-ES" sz="1400" b="1" dirty="0">
              <a:ln/>
              <a:solidFill>
                <a:schemeClr val="accent3"/>
              </a:solidFill>
            </a:endParaRPr>
          </a:p>
          <a:p>
            <a:r>
              <a:rPr lang="es-ES" sz="1400" b="1" dirty="0" smtClean="0">
                <a:ln/>
                <a:solidFill>
                  <a:schemeClr val="accent3"/>
                </a:solidFill>
              </a:rPr>
              <a:t>     2.3 Integración </a:t>
            </a:r>
            <a:r>
              <a:rPr lang="es-ES" sz="1400" b="1" dirty="0" err="1" smtClean="0">
                <a:ln/>
                <a:solidFill>
                  <a:schemeClr val="accent3"/>
                </a:solidFill>
              </a:rPr>
              <a:t>OT</a:t>
            </a:r>
            <a:endParaRPr lang="es-ES" sz="1400" b="1" dirty="0">
              <a:ln/>
              <a:solidFill>
                <a:schemeClr val="accent3"/>
              </a:solidFill>
            </a:endParaRPr>
          </a:p>
          <a:p>
            <a:endParaRPr lang="es-ES" sz="400" b="1" dirty="0">
              <a:ln/>
              <a:solidFill>
                <a:schemeClr val="accent3"/>
              </a:solidFill>
            </a:endParaRPr>
          </a:p>
          <a:p>
            <a:r>
              <a:rPr lang="es-ES" sz="1400" b="1" dirty="0" smtClean="0">
                <a:ln/>
              </a:rPr>
              <a:t>3. RESULTADOS</a:t>
            </a:r>
          </a:p>
          <a:p>
            <a:r>
              <a:rPr lang="es-ES" sz="1400" b="1" dirty="0" smtClean="0">
                <a:ln/>
                <a:solidFill>
                  <a:schemeClr val="accent3"/>
                </a:solidFill>
              </a:rPr>
              <a:t>     3.1 </a:t>
            </a:r>
            <a:r>
              <a:rPr lang="es-ES" sz="1400" b="1" dirty="0">
                <a:ln/>
                <a:solidFill>
                  <a:schemeClr val="accent3"/>
                </a:solidFill>
              </a:rPr>
              <a:t>Modelo </a:t>
            </a:r>
            <a:r>
              <a:rPr lang="es-ES" sz="1400" b="1" dirty="0" smtClean="0">
                <a:ln/>
                <a:solidFill>
                  <a:schemeClr val="accent3"/>
                </a:solidFill>
              </a:rPr>
              <a:t>3D</a:t>
            </a:r>
          </a:p>
          <a:p>
            <a:r>
              <a:rPr lang="es-ES" sz="1400" b="1" dirty="0" smtClean="0">
                <a:ln/>
                <a:solidFill>
                  <a:schemeClr val="accent3"/>
                </a:solidFill>
              </a:rPr>
              <a:t>     3.2 Peligrosidad</a:t>
            </a:r>
            <a:endParaRPr lang="es-ES" sz="1400" b="1" dirty="0">
              <a:ln/>
              <a:solidFill>
                <a:schemeClr val="accent3"/>
              </a:solidFill>
            </a:endParaRPr>
          </a:p>
          <a:p>
            <a:r>
              <a:rPr lang="es-ES" sz="1400" b="1" dirty="0" smtClean="0">
                <a:ln/>
                <a:solidFill>
                  <a:schemeClr val="accent3"/>
                </a:solidFill>
              </a:rPr>
              <a:t>     </a:t>
            </a:r>
            <a:r>
              <a:rPr lang="es-ES" sz="1400" b="1" dirty="0" smtClean="0">
                <a:ln/>
              </a:rPr>
              <a:t>3.3 Vulnerabilidad</a:t>
            </a:r>
          </a:p>
          <a:p>
            <a:r>
              <a:rPr lang="es-ES" sz="1400" b="1" dirty="0" smtClean="0">
                <a:ln/>
                <a:solidFill>
                  <a:schemeClr val="accent3"/>
                </a:solidFill>
              </a:rPr>
              <a:t>     3.4 Daño</a:t>
            </a:r>
          </a:p>
          <a:p>
            <a:r>
              <a:rPr lang="es-ES" sz="1400" b="1" dirty="0" smtClean="0">
                <a:ln/>
                <a:solidFill>
                  <a:schemeClr val="accent3"/>
                </a:solidFill>
              </a:rPr>
              <a:t>     3.5 Propuesta</a:t>
            </a:r>
          </a:p>
          <a:p>
            <a:endParaRPr lang="es-ES" sz="400" b="1" dirty="0" smtClean="0">
              <a:ln/>
              <a:solidFill>
                <a:schemeClr val="accent3"/>
              </a:solidFill>
            </a:endParaRPr>
          </a:p>
          <a:p>
            <a:r>
              <a:rPr lang="es-ES" sz="1400" b="1" dirty="0" smtClean="0">
                <a:ln/>
                <a:solidFill>
                  <a:schemeClr val="accent3"/>
                </a:solidFill>
              </a:rPr>
              <a:t>4. CONCLUSIONES </a:t>
            </a:r>
          </a:p>
          <a:p>
            <a:endParaRPr lang="es-ES" sz="400" b="1" dirty="0" smtClean="0">
              <a:ln/>
              <a:solidFill>
                <a:schemeClr val="accent3"/>
              </a:solidFill>
            </a:endParaRPr>
          </a:p>
          <a:p>
            <a:r>
              <a:rPr lang="es-ES" sz="1400" b="1" dirty="0" smtClean="0">
                <a:ln/>
                <a:solidFill>
                  <a:schemeClr val="accent3"/>
                </a:solidFill>
              </a:rPr>
              <a:t>5. RECOMENDACIONES</a:t>
            </a:r>
          </a:p>
          <a:p>
            <a:endParaRPr lang="es-ES" sz="1400" b="1" dirty="0">
              <a:ln/>
              <a:solidFill>
                <a:schemeClr val="accent3"/>
              </a:solidFill>
            </a:endParaRPr>
          </a:p>
        </p:txBody>
      </p:sp>
      <p:sp>
        <p:nvSpPr>
          <p:cNvPr id="14" name="Rectángulo 13"/>
          <p:cNvSpPr/>
          <p:nvPr/>
        </p:nvSpPr>
        <p:spPr>
          <a:xfrm>
            <a:off x="103908" y="154546"/>
            <a:ext cx="1735917" cy="6529589"/>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5" name="Rectángulo 14"/>
          <p:cNvSpPr/>
          <p:nvPr/>
        </p:nvSpPr>
        <p:spPr>
          <a:xfrm>
            <a:off x="103909" y="660681"/>
            <a:ext cx="1730848" cy="1862048"/>
          </a:xfrm>
          <a:prstGeom prst="rect">
            <a:avLst/>
          </a:prstGeom>
        </p:spPr>
        <p:txBody>
          <a:bodyPr wrap="square">
            <a:spAutoFit/>
          </a:bodyPr>
          <a:lstStyle/>
          <a:p>
            <a:pPr algn="ct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DISEÑO DE UN MODELO DE ANÁLISIS ESPACIAL </a:t>
            </a:r>
            <a:r>
              <a:rPr lang="es-ES" sz="1150" b="1" dirty="0" err="1" smtClean="0">
                <a:solidFill>
                  <a:schemeClr val="tx1">
                    <a:lumMod val="85000"/>
                    <a:lumOff val="15000"/>
                  </a:schemeClr>
                </a:solidFill>
                <a:latin typeface="Times New Roman" panose="02020603050405020304" pitchFamily="18" charset="0"/>
                <a:ea typeface="Times New Roman" panose="02020603050405020304" pitchFamily="18" charset="0"/>
              </a:rPr>
              <a:t>MULTIVARIABLE</a:t>
            </a: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 PARA LA EVALUACIÓN DEL RIESGO SÍSMICO CON FINES DE ORDENAMIENTO TERRITORIAL</a:t>
            </a:r>
            <a:endParaRPr lang="es-ES" sz="1150" dirty="0">
              <a:ln w="0"/>
              <a:solidFill>
                <a:schemeClr val="tx1">
                  <a:lumMod val="85000"/>
                  <a:lumOff val="15000"/>
                </a:schemeClr>
              </a:solidFill>
            </a:endParaRPr>
          </a:p>
        </p:txBody>
      </p:sp>
      <p:pic>
        <p:nvPicPr>
          <p:cNvPr id="16" name="Imagen 15" descr="http://4.bp.blogspot.com/-doW7fioghwc/Uh5S5pha-4I/AAAAAAAAAXM/OOZCn6gBtz0/s1600/logo+UFA-ESP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648" y="257491"/>
            <a:ext cx="1284428" cy="397671"/>
          </a:xfrm>
          <a:prstGeom prst="rect">
            <a:avLst/>
          </a:prstGeom>
          <a:noFill/>
          <a:ln>
            <a:noFill/>
          </a:ln>
        </p:spPr>
      </p:pic>
      <p:cxnSp>
        <p:nvCxnSpPr>
          <p:cNvPr id="17" name="Conector recto 16"/>
          <p:cNvCxnSpPr/>
          <p:nvPr/>
        </p:nvCxnSpPr>
        <p:spPr>
          <a:xfrm>
            <a:off x="103908" y="2472159"/>
            <a:ext cx="1735917"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9857" y="1361747"/>
            <a:ext cx="7081574" cy="4752914"/>
          </a:xfrm>
          <a:prstGeom prst="rect">
            <a:avLst/>
          </a:prstGeom>
        </p:spPr>
      </p:pic>
    </p:spTree>
    <p:extLst>
      <p:ext uri="{BB962C8B-B14F-4D97-AF65-F5344CB8AC3E}">
        <p14:creationId xmlns:p14="http://schemas.microsoft.com/office/powerpoint/2010/main" val="21858480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47009" y="257491"/>
            <a:ext cx="6551468" cy="786029"/>
          </a:xfrm>
        </p:spPr>
        <p:txBody>
          <a:bodyPr/>
          <a:lstStyle/>
          <a:p>
            <a:r>
              <a:rPr lang="es-ES" dirty="0" smtClean="0">
                <a:latin typeface="Times New Roman" panose="02020603050405020304" pitchFamily="18" charset="0"/>
                <a:cs typeface="Times New Roman" panose="02020603050405020304" pitchFamily="18" charset="0"/>
              </a:rPr>
              <a:t>3</a:t>
            </a:r>
            <a:r>
              <a:rPr lang="es-ES" dirty="0" smtClean="0"/>
              <a:t>.</a:t>
            </a:r>
            <a:r>
              <a:rPr lang="es-ES" dirty="0" smtClean="0">
                <a:latin typeface="Times New Roman" panose="02020603050405020304" pitchFamily="18" charset="0"/>
                <a:cs typeface="Times New Roman" panose="02020603050405020304" pitchFamily="18" charset="0"/>
              </a:rPr>
              <a:t> Resultados</a:t>
            </a:r>
            <a:endParaRPr lang="es-ES" dirty="0">
              <a:latin typeface="Times New Roman" panose="02020603050405020304" pitchFamily="18" charset="0"/>
              <a:cs typeface="Times New Roman" panose="02020603050405020304" pitchFamily="18" charset="0"/>
            </a:endParaRPr>
          </a:p>
        </p:txBody>
      </p:sp>
      <p:sp>
        <p:nvSpPr>
          <p:cNvPr id="9" name="Marcador de contenido 2"/>
          <p:cNvSpPr>
            <a:spLocks noGrp="1"/>
          </p:cNvSpPr>
          <p:nvPr>
            <p:ph idx="1"/>
          </p:nvPr>
        </p:nvSpPr>
        <p:spPr>
          <a:xfrm>
            <a:off x="2117349" y="959862"/>
            <a:ext cx="5876925" cy="890151"/>
          </a:xfrm>
        </p:spPr>
        <p:txBody>
          <a:bodyPr>
            <a:noAutofit/>
          </a:bodyPr>
          <a:lstStyle/>
          <a:p>
            <a:pPr marL="0" indent="0" algn="just">
              <a:buNone/>
            </a:pPr>
            <a:r>
              <a:rPr lang="es-EC" sz="1600" dirty="0">
                <a:latin typeface="Times New Roman" panose="02020603050405020304" pitchFamily="18" charset="0"/>
                <a:cs typeface="Times New Roman" panose="02020603050405020304" pitchFamily="18" charset="0"/>
              </a:rPr>
              <a:t>Estados de daño por </a:t>
            </a:r>
            <a:r>
              <a:rPr lang="es-EC" sz="1600" dirty="0" smtClean="0">
                <a:latin typeface="Times New Roman" panose="02020603050405020304" pitchFamily="18" charset="0"/>
                <a:cs typeface="Times New Roman" panose="02020603050405020304" pitchFamily="18" charset="0"/>
              </a:rPr>
              <a:t>clases de vulnerabilidad Zona 01</a:t>
            </a:r>
            <a:endParaRPr lang="es-EC" sz="1600" b="1" dirty="0">
              <a:solidFill>
                <a:srgbClr val="FF0000"/>
              </a:solidFill>
              <a:latin typeface="Times New Roman" panose="02020603050405020304" pitchFamily="18" charset="0"/>
              <a:cs typeface="Times New Roman" panose="02020603050405020304" pitchFamily="18" charset="0"/>
            </a:endParaRPr>
          </a:p>
        </p:txBody>
      </p:sp>
      <p:pic>
        <p:nvPicPr>
          <p:cNvPr id="12" name="Imagen 1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3253" t="7588" r="2110" b="1330"/>
          <a:stretch/>
        </p:blipFill>
        <p:spPr bwMode="auto">
          <a:xfrm>
            <a:off x="2213934" y="1371600"/>
            <a:ext cx="6384543" cy="5086350"/>
          </a:xfrm>
          <a:prstGeom prst="rect">
            <a:avLst/>
          </a:prstGeom>
          <a:noFill/>
          <a:ln w="12700">
            <a:solidFill>
              <a:schemeClr val="tx1"/>
            </a:solidFill>
          </a:ln>
          <a:extLst>
            <a:ext uri="{53640926-AAD7-44D8-BBD7-CCE9431645EC}">
              <a14:shadowObscured xmlns:a14="http://schemas.microsoft.com/office/drawing/2010/main"/>
            </a:ext>
          </a:extLst>
        </p:spPr>
      </p:pic>
      <p:sp>
        <p:nvSpPr>
          <p:cNvPr id="3" name="2 Elipse"/>
          <p:cNvSpPr/>
          <p:nvPr/>
        </p:nvSpPr>
        <p:spPr>
          <a:xfrm>
            <a:off x="5100638" y="1371600"/>
            <a:ext cx="1343025" cy="50863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p:cNvSpPr txBox="1"/>
          <p:nvPr/>
        </p:nvSpPr>
        <p:spPr>
          <a:xfrm>
            <a:off x="46756" y="2570461"/>
            <a:ext cx="1943101" cy="443198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1400" b="1" dirty="0" smtClean="0">
                <a:ln/>
              </a:rPr>
              <a:t>CONTENIDO: </a:t>
            </a:r>
          </a:p>
          <a:p>
            <a:endParaRPr lang="es-ES" sz="400" b="1" dirty="0" smtClean="0">
              <a:ln/>
            </a:endParaRPr>
          </a:p>
          <a:p>
            <a:r>
              <a:rPr lang="es-ES" sz="1400" b="1" dirty="0">
                <a:ln/>
                <a:solidFill>
                  <a:schemeClr val="accent3"/>
                </a:solidFill>
              </a:rPr>
              <a:t>1. INTRODUCCIÓN</a:t>
            </a:r>
          </a:p>
          <a:p>
            <a:r>
              <a:rPr lang="es-ES" sz="1400" b="1" dirty="0">
                <a:ln/>
              </a:rPr>
              <a:t> </a:t>
            </a:r>
            <a:r>
              <a:rPr lang="es-ES" sz="1400" b="1" dirty="0" smtClean="0">
                <a:ln/>
              </a:rPr>
              <a:t>    </a:t>
            </a:r>
            <a:r>
              <a:rPr lang="es-ES" sz="1400" b="1" dirty="0" smtClean="0">
                <a:ln/>
                <a:solidFill>
                  <a:schemeClr val="accent3"/>
                </a:solidFill>
              </a:rPr>
              <a:t>1.1 </a:t>
            </a:r>
            <a:r>
              <a:rPr lang="es-ES" sz="1400" b="1" dirty="0">
                <a:ln/>
                <a:solidFill>
                  <a:schemeClr val="accent3"/>
                </a:solidFill>
              </a:rPr>
              <a:t>Problema</a:t>
            </a:r>
          </a:p>
          <a:p>
            <a:r>
              <a:rPr lang="es-ES" sz="1400" b="1" dirty="0">
                <a:ln/>
              </a:rPr>
              <a:t> </a:t>
            </a:r>
            <a:r>
              <a:rPr lang="es-ES" sz="1400" b="1" dirty="0" smtClean="0">
                <a:ln/>
              </a:rPr>
              <a:t>    </a:t>
            </a:r>
            <a:r>
              <a:rPr lang="es-ES" sz="1400" b="1" dirty="0">
                <a:ln/>
                <a:solidFill>
                  <a:schemeClr val="accent3"/>
                </a:solidFill>
              </a:rPr>
              <a:t>1.2 Objetivos</a:t>
            </a:r>
          </a:p>
          <a:p>
            <a:r>
              <a:rPr lang="es-ES" sz="1400" b="1" dirty="0">
                <a:ln/>
                <a:solidFill>
                  <a:schemeClr val="accent3"/>
                </a:solidFill>
              </a:rPr>
              <a:t> </a:t>
            </a:r>
            <a:r>
              <a:rPr lang="es-ES" sz="1400" b="1" dirty="0" smtClean="0">
                <a:ln/>
                <a:solidFill>
                  <a:schemeClr val="accent3"/>
                </a:solidFill>
              </a:rPr>
              <a:t>     1.3 Ubicación</a:t>
            </a:r>
          </a:p>
          <a:p>
            <a:endParaRPr lang="es-ES" sz="400" b="1" dirty="0" smtClean="0">
              <a:ln/>
              <a:solidFill>
                <a:schemeClr val="accent3"/>
              </a:solidFill>
            </a:endParaRPr>
          </a:p>
          <a:p>
            <a:r>
              <a:rPr lang="es-ES" sz="1400" b="1" dirty="0" smtClean="0">
                <a:ln/>
                <a:solidFill>
                  <a:schemeClr val="accent3"/>
                </a:solidFill>
              </a:rPr>
              <a:t>2. METODOLOGÍA</a:t>
            </a:r>
          </a:p>
          <a:p>
            <a:r>
              <a:rPr lang="es-ES" sz="1400" b="1" dirty="0" smtClean="0">
                <a:ln/>
                <a:solidFill>
                  <a:schemeClr val="accent3"/>
                </a:solidFill>
              </a:rPr>
              <a:t>     2.1 Modelo 3D</a:t>
            </a:r>
          </a:p>
          <a:p>
            <a:r>
              <a:rPr lang="es-ES" sz="1400" b="1" dirty="0" smtClean="0">
                <a:ln/>
                <a:solidFill>
                  <a:schemeClr val="accent3"/>
                </a:solidFill>
              </a:rPr>
              <a:t>     2.2 Cálculo Riesgo</a:t>
            </a:r>
            <a:endParaRPr lang="es-ES" sz="1400" b="1" dirty="0">
              <a:ln/>
              <a:solidFill>
                <a:schemeClr val="accent3"/>
              </a:solidFill>
            </a:endParaRPr>
          </a:p>
          <a:p>
            <a:r>
              <a:rPr lang="es-ES" sz="1400" b="1" dirty="0" smtClean="0">
                <a:ln/>
                <a:solidFill>
                  <a:schemeClr val="accent3"/>
                </a:solidFill>
              </a:rPr>
              <a:t>     2.3 Integración </a:t>
            </a:r>
            <a:r>
              <a:rPr lang="es-ES" sz="1400" b="1" dirty="0" err="1" smtClean="0">
                <a:ln/>
                <a:solidFill>
                  <a:schemeClr val="accent3"/>
                </a:solidFill>
              </a:rPr>
              <a:t>OT</a:t>
            </a:r>
            <a:endParaRPr lang="es-ES" sz="1400" b="1" dirty="0">
              <a:ln/>
              <a:solidFill>
                <a:schemeClr val="accent3"/>
              </a:solidFill>
            </a:endParaRPr>
          </a:p>
          <a:p>
            <a:endParaRPr lang="es-ES" sz="400" b="1" dirty="0">
              <a:ln/>
            </a:endParaRPr>
          </a:p>
          <a:p>
            <a:r>
              <a:rPr lang="es-ES" sz="1400" b="1" dirty="0" smtClean="0">
                <a:ln/>
              </a:rPr>
              <a:t>3. RESULTADOS</a:t>
            </a:r>
          </a:p>
          <a:p>
            <a:r>
              <a:rPr lang="es-ES" sz="1400" b="1" dirty="0" smtClean="0">
                <a:ln/>
                <a:solidFill>
                  <a:schemeClr val="accent3"/>
                </a:solidFill>
              </a:rPr>
              <a:t>     3.1 </a:t>
            </a:r>
            <a:r>
              <a:rPr lang="es-ES" sz="1400" b="1" dirty="0">
                <a:ln/>
                <a:solidFill>
                  <a:schemeClr val="accent3"/>
                </a:solidFill>
              </a:rPr>
              <a:t>Modelo </a:t>
            </a:r>
            <a:r>
              <a:rPr lang="es-ES" sz="1400" b="1" dirty="0" smtClean="0">
                <a:ln/>
                <a:solidFill>
                  <a:schemeClr val="accent3"/>
                </a:solidFill>
              </a:rPr>
              <a:t>3D</a:t>
            </a:r>
          </a:p>
          <a:p>
            <a:r>
              <a:rPr lang="es-ES" sz="1400" b="1" dirty="0" smtClean="0">
                <a:ln/>
                <a:solidFill>
                  <a:schemeClr val="accent3"/>
                </a:solidFill>
              </a:rPr>
              <a:t>     3.2 Peligrosidad</a:t>
            </a:r>
            <a:endParaRPr lang="es-ES" sz="1400" b="1" dirty="0">
              <a:ln/>
              <a:solidFill>
                <a:schemeClr val="accent3"/>
              </a:solidFill>
            </a:endParaRPr>
          </a:p>
          <a:p>
            <a:r>
              <a:rPr lang="es-ES" sz="1400" b="1" dirty="0" smtClean="0">
                <a:ln/>
                <a:solidFill>
                  <a:schemeClr val="accent3"/>
                </a:solidFill>
              </a:rPr>
              <a:t>     3.3 Vulnerabilidad</a:t>
            </a:r>
          </a:p>
          <a:p>
            <a:r>
              <a:rPr lang="es-ES" sz="1400" b="1" dirty="0" smtClean="0">
                <a:ln/>
              </a:rPr>
              <a:t>     3.4 Daño</a:t>
            </a:r>
          </a:p>
          <a:p>
            <a:r>
              <a:rPr lang="es-ES" sz="1400" b="1" dirty="0" smtClean="0">
                <a:ln/>
                <a:solidFill>
                  <a:schemeClr val="accent3"/>
                </a:solidFill>
              </a:rPr>
              <a:t>     3.5 Propuesta</a:t>
            </a:r>
          </a:p>
          <a:p>
            <a:endParaRPr lang="es-ES" sz="400" b="1" dirty="0" smtClean="0">
              <a:ln/>
              <a:solidFill>
                <a:schemeClr val="accent3"/>
              </a:solidFill>
            </a:endParaRPr>
          </a:p>
          <a:p>
            <a:r>
              <a:rPr lang="es-ES" sz="1400" b="1" dirty="0" smtClean="0">
                <a:ln/>
                <a:solidFill>
                  <a:schemeClr val="accent3"/>
                </a:solidFill>
              </a:rPr>
              <a:t>4. CONCLUSIONES </a:t>
            </a:r>
          </a:p>
          <a:p>
            <a:endParaRPr lang="es-ES" sz="400" b="1" dirty="0" smtClean="0">
              <a:ln/>
              <a:solidFill>
                <a:schemeClr val="accent3"/>
              </a:solidFill>
            </a:endParaRPr>
          </a:p>
          <a:p>
            <a:r>
              <a:rPr lang="es-ES" sz="1400" b="1" dirty="0" smtClean="0">
                <a:ln/>
                <a:solidFill>
                  <a:schemeClr val="accent3"/>
                </a:solidFill>
              </a:rPr>
              <a:t>5. RECOMENDACIONES</a:t>
            </a:r>
          </a:p>
          <a:p>
            <a:endParaRPr lang="es-ES" sz="1400" b="1" dirty="0">
              <a:ln/>
              <a:solidFill>
                <a:schemeClr val="accent3"/>
              </a:solidFill>
            </a:endParaRPr>
          </a:p>
        </p:txBody>
      </p:sp>
      <p:sp>
        <p:nvSpPr>
          <p:cNvPr id="15" name="Rectángulo 14"/>
          <p:cNvSpPr/>
          <p:nvPr/>
        </p:nvSpPr>
        <p:spPr>
          <a:xfrm>
            <a:off x="103908" y="154546"/>
            <a:ext cx="1735917" cy="6529589"/>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6" name="Rectángulo 15"/>
          <p:cNvSpPr/>
          <p:nvPr/>
        </p:nvSpPr>
        <p:spPr>
          <a:xfrm>
            <a:off x="103909" y="660681"/>
            <a:ext cx="1730848" cy="1862048"/>
          </a:xfrm>
          <a:prstGeom prst="rect">
            <a:avLst/>
          </a:prstGeom>
        </p:spPr>
        <p:txBody>
          <a:bodyPr wrap="square">
            <a:spAutoFit/>
          </a:bodyPr>
          <a:lstStyle/>
          <a:p>
            <a:pPr algn="ct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DISEÑO DE UN MODELO DE ANÁLISIS ESPACIAL </a:t>
            </a:r>
            <a:r>
              <a:rPr lang="es-ES" sz="1150" b="1" dirty="0" err="1" smtClean="0">
                <a:solidFill>
                  <a:schemeClr val="tx1">
                    <a:lumMod val="85000"/>
                    <a:lumOff val="15000"/>
                  </a:schemeClr>
                </a:solidFill>
                <a:latin typeface="Times New Roman" panose="02020603050405020304" pitchFamily="18" charset="0"/>
                <a:ea typeface="Times New Roman" panose="02020603050405020304" pitchFamily="18" charset="0"/>
              </a:rPr>
              <a:t>MULTIVARIABLE</a:t>
            </a: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 PARA LA EVALUACIÓN DEL RIESGO SÍSMICO CON FINES DE ORDENAMIENTO TERRITORIAL</a:t>
            </a:r>
            <a:endParaRPr lang="es-ES" sz="1150" dirty="0">
              <a:ln w="0"/>
              <a:solidFill>
                <a:schemeClr val="tx1">
                  <a:lumMod val="85000"/>
                  <a:lumOff val="15000"/>
                </a:schemeClr>
              </a:solidFill>
            </a:endParaRPr>
          </a:p>
        </p:txBody>
      </p:sp>
      <p:pic>
        <p:nvPicPr>
          <p:cNvPr id="17" name="Imagen 16" descr="http://4.bp.blogspot.com/-doW7fioghwc/Uh5S5pha-4I/AAAAAAAAAXM/OOZCn6gBtz0/s1600/logo+UFA-ESPE.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648" y="257491"/>
            <a:ext cx="1284428" cy="397671"/>
          </a:xfrm>
          <a:prstGeom prst="rect">
            <a:avLst/>
          </a:prstGeom>
          <a:noFill/>
          <a:ln>
            <a:noFill/>
          </a:ln>
        </p:spPr>
      </p:pic>
      <p:cxnSp>
        <p:nvCxnSpPr>
          <p:cNvPr id="18" name="Conector recto 17"/>
          <p:cNvCxnSpPr/>
          <p:nvPr/>
        </p:nvCxnSpPr>
        <p:spPr>
          <a:xfrm>
            <a:off x="103908" y="2472159"/>
            <a:ext cx="1735917"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2882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47009" y="257491"/>
            <a:ext cx="6551468" cy="786029"/>
          </a:xfrm>
        </p:spPr>
        <p:txBody>
          <a:bodyPr/>
          <a:lstStyle/>
          <a:p>
            <a:r>
              <a:rPr lang="es-ES" dirty="0" smtClean="0">
                <a:latin typeface="Times New Roman" panose="02020603050405020304" pitchFamily="18" charset="0"/>
                <a:cs typeface="Times New Roman" panose="02020603050405020304" pitchFamily="18" charset="0"/>
              </a:rPr>
              <a:t>3</a:t>
            </a:r>
            <a:r>
              <a:rPr lang="es-ES" dirty="0" smtClean="0"/>
              <a:t>.</a:t>
            </a:r>
            <a:r>
              <a:rPr lang="es-ES" dirty="0" smtClean="0">
                <a:latin typeface="Times New Roman" panose="02020603050405020304" pitchFamily="18" charset="0"/>
                <a:cs typeface="Times New Roman" panose="02020603050405020304" pitchFamily="18" charset="0"/>
              </a:rPr>
              <a:t> Resultados</a:t>
            </a:r>
            <a:endParaRPr lang="es-ES" dirty="0">
              <a:latin typeface="Times New Roman" panose="02020603050405020304" pitchFamily="18" charset="0"/>
              <a:cs typeface="Times New Roman" panose="02020603050405020304" pitchFamily="18" charset="0"/>
            </a:endParaRPr>
          </a:p>
        </p:txBody>
      </p:sp>
      <p:pic>
        <p:nvPicPr>
          <p:cNvPr id="12" name="Imagen 1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179740" y="1329662"/>
            <a:ext cx="6840000" cy="5400000"/>
          </a:xfrm>
          <a:prstGeom prst="rect">
            <a:avLst/>
          </a:prstGeom>
          <a:ln w="9525" cap="sq">
            <a:solidFill>
              <a:srgbClr val="000000"/>
            </a:solidFill>
            <a:prstDash val="solid"/>
            <a:miter lim="800000"/>
          </a:ln>
          <a:effectLst/>
        </p:spPr>
      </p:pic>
      <p:sp>
        <p:nvSpPr>
          <p:cNvPr id="18" name="Marcador de contenido 2"/>
          <p:cNvSpPr>
            <a:spLocks noGrp="1"/>
          </p:cNvSpPr>
          <p:nvPr>
            <p:ph idx="1"/>
          </p:nvPr>
        </p:nvSpPr>
        <p:spPr>
          <a:xfrm>
            <a:off x="2117349" y="959862"/>
            <a:ext cx="5876925" cy="890151"/>
          </a:xfrm>
        </p:spPr>
        <p:txBody>
          <a:bodyPr>
            <a:noAutofit/>
          </a:bodyPr>
          <a:lstStyle/>
          <a:p>
            <a:pPr marL="0" indent="0" algn="just">
              <a:buNone/>
            </a:pPr>
            <a:r>
              <a:rPr lang="es-EC" sz="1600" dirty="0" smtClean="0">
                <a:latin typeface="Times New Roman" panose="02020603050405020304" pitchFamily="18" charset="0"/>
                <a:cs typeface="Times New Roman" panose="02020603050405020304" pitchFamily="18" charset="0"/>
              </a:rPr>
              <a:t>Estado </a:t>
            </a:r>
            <a:r>
              <a:rPr lang="es-EC" sz="1600" dirty="0">
                <a:latin typeface="Times New Roman" panose="02020603050405020304" pitchFamily="18" charset="0"/>
                <a:cs typeface="Times New Roman" panose="02020603050405020304" pitchFamily="18" charset="0"/>
              </a:rPr>
              <a:t>de daño </a:t>
            </a:r>
            <a:r>
              <a:rPr lang="es-EC" sz="1600" dirty="0" smtClean="0">
                <a:latin typeface="Times New Roman" panose="02020603050405020304" pitchFamily="18" charset="0"/>
                <a:cs typeface="Times New Roman" panose="02020603050405020304" pitchFamily="18" charset="0"/>
              </a:rPr>
              <a:t>Moderado - Zona 01</a:t>
            </a:r>
            <a:endParaRPr lang="es-EC" sz="1600" b="1" dirty="0">
              <a:solidFill>
                <a:srgbClr val="FF0000"/>
              </a:solidFill>
              <a:latin typeface="Times New Roman" panose="02020603050405020304" pitchFamily="18" charset="0"/>
              <a:cs typeface="Times New Roman" panose="02020603050405020304" pitchFamily="18" charset="0"/>
            </a:endParaRPr>
          </a:p>
        </p:txBody>
      </p:sp>
      <p:sp>
        <p:nvSpPr>
          <p:cNvPr id="19" name="CuadroTexto 18"/>
          <p:cNvSpPr txBox="1"/>
          <p:nvPr/>
        </p:nvSpPr>
        <p:spPr>
          <a:xfrm>
            <a:off x="46756" y="2570461"/>
            <a:ext cx="1943101" cy="443198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1400" b="1" dirty="0" smtClean="0">
                <a:ln/>
              </a:rPr>
              <a:t>CONTENIDO: </a:t>
            </a:r>
          </a:p>
          <a:p>
            <a:endParaRPr lang="es-ES" sz="400" b="1" dirty="0" smtClean="0">
              <a:ln/>
            </a:endParaRPr>
          </a:p>
          <a:p>
            <a:r>
              <a:rPr lang="es-ES" sz="1400" b="1" dirty="0">
                <a:ln/>
                <a:solidFill>
                  <a:schemeClr val="accent3"/>
                </a:solidFill>
              </a:rPr>
              <a:t>1. INTRODUCCIÓN</a:t>
            </a:r>
          </a:p>
          <a:p>
            <a:r>
              <a:rPr lang="es-ES" sz="1400" b="1" dirty="0">
                <a:ln/>
              </a:rPr>
              <a:t> </a:t>
            </a:r>
            <a:r>
              <a:rPr lang="es-ES" sz="1400" b="1" dirty="0" smtClean="0">
                <a:ln/>
              </a:rPr>
              <a:t>    </a:t>
            </a:r>
            <a:r>
              <a:rPr lang="es-ES" sz="1400" b="1" dirty="0" smtClean="0">
                <a:ln/>
                <a:solidFill>
                  <a:schemeClr val="accent3"/>
                </a:solidFill>
              </a:rPr>
              <a:t>1.1 </a:t>
            </a:r>
            <a:r>
              <a:rPr lang="es-ES" sz="1400" b="1" dirty="0">
                <a:ln/>
                <a:solidFill>
                  <a:schemeClr val="accent3"/>
                </a:solidFill>
              </a:rPr>
              <a:t>Problema</a:t>
            </a:r>
          </a:p>
          <a:p>
            <a:r>
              <a:rPr lang="es-ES" sz="1400" b="1" dirty="0">
                <a:ln/>
              </a:rPr>
              <a:t> </a:t>
            </a:r>
            <a:r>
              <a:rPr lang="es-ES" sz="1400" b="1" dirty="0" smtClean="0">
                <a:ln/>
              </a:rPr>
              <a:t>    </a:t>
            </a:r>
            <a:r>
              <a:rPr lang="es-ES" sz="1400" b="1" dirty="0">
                <a:ln/>
                <a:solidFill>
                  <a:schemeClr val="accent3"/>
                </a:solidFill>
              </a:rPr>
              <a:t>1.2 Objetivos</a:t>
            </a:r>
          </a:p>
          <a:p>
            <a:r>
              <a:rPr lang="es-ES" sz="1400" b="1" dirty="0">
                <a:ln/>
                <a:solidFill>
                  <a:schemeClr val="accent3"/>
                </a:solidFill>
              </a:rPr>
              <a:t> </a:t>
            </a:r>
            <a:r>
              <a:rPr lang="es-ES" sz="1400" b="1" dirty="0" smtClean="0">
                <a:ln/>
                <a:solidFill>
                  <a:schemeClr val="accent3"/>
                </a:solidFill>
              </a:rPr>
              <a:t>     1.3 Ubicación</a:t>
            </a:r>
          </a:p>
          <a:p>
            <a:endParaRPr lang="es-ES" sz="400" b="1" dirty="0" smtClean="0">
              <a:ln/>
              <a:solidFill>
                <a:schemeClr val="accent3"/>
              </a:solidFill>
            </a:endParaRPr>
          </a:p>
          <a:p>
            <a:r>
              <a:rPr lang="es-ES" sz="1400" b="1" dirty="0" smtClean="0">
                <a:ln/>
                <a:solidFill>
                  <a:schemeClr val="accent3"/>
                </a:solidFill>
              </a:rPr>
              <a:t>2. METODOLOGÍA</a:t>
            </a:r>
          </a:p>
          <a:p>
            <a:r>
              <a:rPr lang="es-ES" sz="1400" b="1" dirty="0" smtClean="0">
                <a:ln/>
                <a:solidFill>
                  <a:schemeClr val="accent3"/>
                </a:solidFill>
              </a:rPr>
              <a:t>     2.1 Modelo 3D</a:t>
            </a:r>
          </a:p>
          <a:p>
            <a:r>
              <a:rPr lang="es-ES" sz="1400" b="1" dirty="0" smtClean="0">
                <a:ln/>
                <a:solidFill>
                  <a:schemeClr val="accent3"/>
                </a:solidFill>
              </a:rPr>
              <a:t>     2.2 Cálculo Riesgo</a:t>
            </a:r>
            <a:endParaRPr lang="es-ES" sz="1400" b="1" dirty="0">
              <a:ln/>
              <a:solidFill>
                <a:schemeClr val="accent3"/>
              </a:solidFill>
            </a:endParaRPr>
          </a:p>
          <a:p>
            <a:r>
              <a:rPr lang="es-ES" sz="1400" b="1" dirty="0" smtClean="0">
                <a:ln/>
                <a:solidFill>
                  <a:schemeClr val="accent3"/>
                </a:solidFill>
              </a:rPr>
              <a:t>     2.3 Integración </a:t>
            </a:r>
            <a:r>
              <a:rPr lang="es-ES" sz="1400" b="1" dirty="0" err="1" smtClean="0">
                <a:ln/>
                <a:solidFill>
                  <a:schemeClr val="accent3"/>
                </a:solidFill>
              </a:rPr>
              <a:t>OT</a:t>
            </a:r>
            <a:endParaRPr lang="es-ES" sz="1400" b="1" dirty="0">
              <a:ln/>
              <a:solidFill>
                <a:schemeClr val="accent3"/>
              </a:solidFill>
            </a:endParaRPr>
          </a:p>
          <a:p>
            <a:endParaRPr lang="es-ES" sz="400" b="1" dirty="0">
              <a:ln/>
              <a:solidFill>
                <a:schemeClr val="accent3"/>
              </a:solidFill>
            </a:endParaRPr>
          </a:p>
          <a:p>
            <a:r>
              <a:rPr lang="es-ES" sz="1400" b="1" dirty="0" smtClean="0">
                <a:ln/>
              </a:rPr>
              <a:t>3. RESULTADOS</a:t>
            </a:r>
          </a:p>
          <a:p>
            <a:r>
              <a:rPr lang="es-ES" sz="1400" b="1" dirty="0" smtClean="0">
                <a:ln/>
                <a:solidFill>
                  <a:schemeClr val="accent3"/>
                </a:solidFill>
              </a:rPr>
              <a:t>     3.1 </a:t>
            </a:r>
            <a:r>
              <a:rPr lang="es-ES" sz="1400" b="1" dirty="0">
                <a:ln/>
                <a:solidFill>
                  <a:schemeClr val="accent3"/>
                </a:solidFill>
              </a:rPr>
              <a:t>Modelo </a:t>
            </a:r>
            <a:r>
              <a:rPr lang="es-ES" sz="1400" b="1" dirty="0" smtClean="0">
                <a:ln/>
                <a:solidFill>
                  <a:schemeClr val="accent3"/>
                </a:solidFill>
              </a:rPr>
              <a:t>3D</a:t>
            </a:r>
          </a:p>
          <a:p>
            <a:r>
              <a:rPr lang="es-ES" sz="1400" b="1" dirty="0" smtClean="0">
                <a:ln/>
                <a:solidFill>
                  <a:schemeClr val="accent3"/>
                </a:solidFill>
              </a:rPr>
              <a:t>     3.2 Peligrosidad</a:t>
            </a:r>
            <a:endParaRPr lang="es-ES" sz="1400" b="1" dirty="0">
              <a:ln/>
              <a:solidFill>
                <a:schemeClr val="accent3"/>
              </a:solidFill>
            </a:endParaRPr>
          </a:p>
          <a:p>
            <a:r>
              <a:rPr lang="es-ES" sz="1400" b="1" dirty="0" smtClean="0">
                <a:ln/>
                <a:solidFill>
                  <a:schemeClr val="accent3"/>
                </a:solidFill>
              </a:rPr>
              <a:t>     3.3 Vulnerabilidad</a:t>
            </a:r>
          </a:p>
          <a:p>
            <a:r>
              <a:rPr lang="es-ES" sz="1400" b="1" dirty="0" smtClean="0">
                <a:ln/>
              </a:rPr>
              <a:t>     3.4 Daño</a:t>
            </a:r>
          </a:p>
          <a:p>
            <a:r>
              <a:rPr lang="es-ES" sz="1400" b="1" dirty="0" smtClean="0">
                <a:ln/>
                <a:solidFill>
                  <a:schemeClr val="accent3"/>
                </a:solidFill>
              </a:rPr>
              <a:t>     3.5 Propuesta</a:t>
            </a:r>
          </a:p>
          <a:p>
            <a:endParaRPr lang="es-ES" sz="400" b="1" dirty="0" smtClean="0">
              <a:ln/>
              <a:solidFill>
                <a:schemeClr val="accent3"/>
              </a:solidFill>
            </a:endParaRPr>
          </a:p>
          <a:p>
            <a:r>
              <a:rPr lang="es-ES" sz="1400" b="1" dirty="0" smtClean="0">
                <a:ln/>
                <a:solidFill>
                  <a:schemeClr val="accent3"/>
                </a:solidFill>
              </a:rPr>
              <a:t>4. CONCLUSIONES </a:t>
            </a:r>
          </a:p>
          <a:p>
            <a:endParaRPr lang="es-ES" sz="400" b="1" dirty="0" smtClean="0">
              <a:ln/>
              <a:solidFill>
                <a:schemeClr val="accent3"/>
              </a:solidFill>
            </a:endParaRPr>
          </a:p>
          <a:p>
            <a:r>
              <a:rPr lang="es-ES" sz="1400" b="1" dirty="0" smtClean="0">
                <a:ln/>
                <a:solidFill>
                  <a:schemeClr val="accent3"/>
                </a:solidFill>
              </a:rPr>
              <a:t>5. RECOMENDACIONES</a:t>
            </a:r>
          </a:p>
          <a:p>
            <a:endParaRPr lang="es-ES" sz="1400" b="1" dirty="0">
              <a:ln/>
              <a:solidFill>
                <a:schemeClr val="accent3"/>
              </a:solidFill>
            </a:endParaRPr>
          </a:p>
        </p:txBody>
      </p:sp>
      <p:sp>
        <p:nvSpPr>
          <p:cNvPr id="20" name="Rectángulo 19"/>
          <p:cNvSpPr/>
          <p:nvPr/>
        </p:nvSpPr>
        <p:spPr>
          <a:xfrm>
            <a:off x="103908" y="154546"/>
            <a:ext cx="1735917" cy="6529589"/>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21" name="Rectángulo 20"/>
          <p:cNvSpPr/>
          <p:nvPr/>
        </p:nvSpPr>
        <p:spPr>
          <a:xfrm>
            <a:off x="103909" y="660681"/>
            <a:ext cx="1730848" cy="1862048"/>
          </a:xfrm>
          <a:prstGeom prst="rect">
            <a:avLst/>
          </a:prstGeom>
        </p:spPr>
        <p:txBody>
          <a:bodyPr wrap="square">
            <a:spAutoFit/>
          </a:bodyPr>
          <a:lstStyle/>
          <a:p>
            <a:pPr algn="ct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DISEÑO DE UN MODELO DE ANÁLISIS ESPACIAL </a:t>
            </a:r>
            <a:r>
              <a:rPr lang="es-ES" sz="1150" b="1" dirty="0" err="1" smtClean="0">
                <a:solidFill>
                  <a:schemeClr val="tx1">
                    <a:lumMod val="85000"/>
                    <a:lumOff val="15000"/>
                  </a:schemeClr>
                </a:solidFill>
                <a:latin typeface="Times New Roman" panose="02020603050405020304" pitchFamily="18" charset="0"/>
                <a:ea typeface="Times New Roman" panose="02020603050405020304" pitchFamily="18" charset="0"/>
              </a:rPr>
              <a:t>MULTIVARIABLE</a:t>
            </a: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 PARA LA EVALUACIÓN DEL RIESGO SÍSMICO CON FINES DE ORDENAMIENTO TERRITORIAL</a:t>
            </a:r>
            <a:endParaRPr lang="es-ES" sz="1150" dirty="0">
              <a:ln w="0"/>
              <a:solidFill>
                <a:schemeClr val="tx1">
                  <a:lumMod val="85000"/>
                  <a:lumOff val="15000"/>
                </a:schemeClr>
              </a:solidFill>
            </a:endParaRPr>
          </a:p>
        </p:txBody>
      </p:sp>
      <p:pic>
        <p:nvPicPr>
          <p:cNvPr id="23" name="Imagen 22" descr="http://4.bp.blogspot.com/-doW7fioghwc/Uh5S5pha-4I/AAAAAAAAAXM/OOZCn6gBtz0/s1600/logo+UFA-ESPE.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648" y="257491"/>
            <a:ext cx="1284428" cy="397671"/>
          </a:xfrm>
          <a:prstGeom prst="rect">
            <a:avLst/>
          </a:prstGeom>
          <a:noFill/>
          <a:ln>
            <a:noFill/>
          </a:ln>
        </p:spPr>
      </p:pic>
      <p:cxnSp>
        <p:nvCxnSpPr>
          <p:cNvPr id="24" name="Conector recto 23"/>
          <p:cNvCxnSpPr/>
          <p:nvPr/>
        </p:nvCxnSpPr>
        <p:spPr>
          <a:xfrm>
            <a:off x="103908" y="2472159"/>
            <a:ext cx="1735917"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542212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47009" y="257491"/>
            <a:ext cx="6551468" cy="786029"/>
          </a:xfrm>
        </p:spPr>
        <p:txBody>
          <a:bodyPr/>
          <a:lstStyle/>
          <a:p>
            <a:r>
              <a:rPr lang="es-ES" dirty="0" smtClean="0">
                <a:latin typeface="Times New Roman" panose="02020603050405020304" pitchFamily="18" charset="0"/>
                <a:cs typeface="Times New Roman" panose="02020603050405020304" pitchFamily="18" charset="0"/>
              </a:rPr>
              <a:t>3</a:t>
            </a:r>
            <a:r>
              <a:rPr lang="es-ES" dirty="0" smtClean="0"/>
              <a:t>.</a:t>
            </a:r>
            <a:r>
              <a:rPr lang="es-ES" dirty="0" smtClean="0">
                <a:latin typeface="Times New Roman" panose="02020603050405020304" pitchFamily="18" charset="0"/>
                <a:cs typeface="Times New Roman" panose="02020603050405020304" pitchFamily="18" charset="0"/>
              </a:rPr>
              <a:t> Resultados</a:t>
            </a:r>
            <a:endParaRPr lang="es-ES" dirty="0">
              <a:latin typeface="Times New Roman" panose="02020603050405020304" pitchFamily="18" charset="0"/>
              <a:cs typeface="Times New Roman" panose="02020603050405020304" pitchFamily="18" charset="0"/>
            </a:endParaRPr>
          </a:p>
        </p:txBody>
      </p:sp>
      <p:sp>
        <p:nvSpPr>
          <p:cNvPr id="20" name="Marcador de contenido 2"/>
          <p:cNvSpPr>
            <a:spLocks noGrp="1"/>
          </p:cNvSpPr>
          <p:nvPr>
            <p:ph idx="1"/>
          </p:nvPr>
        </p:nvSpPr>
        <p:spPr>
          <a:xfrm>
            <a:off x="2117349" y="959862"/>
            <a:ext cx="5876925" cy="890151"/>
          </a:xfrm>
        </p:spPr>
        <p:txBody>
          <a:bodyPr>
            <a:noAutofit/>
          </a:bodyPr>
          <a:lstStyle/>
          <a:p>
            <a:pPr marL="0" indent="0" algn="just">
              <a:buNone/>
            </a:pPr>
            <a:r>
              <a:rPr lang="es-EC" sz="1600" dirty="0" smtClean="0">
                <a:latin typeface="Times New Roman" panose="02020603050405020304" pitchFamily="18" charset="0"/>
                <a:cs typeface="Times New Roman" panose="02020603050405020304" pitchFamily="18" charset="0"/>
              </a:rPr>
              <a:t>Estado </a:t>
            </a:r>
            <a:r>
              <a:rPr lang="es-EC" sz="1600" dirty="0">
                <a:latin typeface="Times New Roman" panose="02020603050405020304" pitchFamily="18" charset="0"/>
                <a:cs typeface="Times New Roman" panose="02020603050405020304" pitchFamily="18" charset="0"/>
              </a:rPr>
              <a:t>de daño </a:t>
            </a:r>
            <a:r>
              <a:rPr lang="es-EC" sz="1600" dirty="0" smtClean="0">
                <a:latin typeface="Times New Roman" panose="02020603050405020304" pitchFamily="18" charset="0"/>
                <a:cs typeface="Times New Roman" panose="02020603050405020304" pitchFamily="18" charset="0"/>
              </a:rPr>
              <a:t>Extenso - Zona 01</a:t>
            </a:r>
            <a:endParaRPr lang="es-EC" sz="1600" b="1" dirty="0">
              <a:solidFill>
                <a:srgbClr val="FF0000"/>
              </a:solidFill>
              <a:latin typeface="Times New Roman" panose="02020603050405020304" pitchFamily="18" charset="0"/>
              <a:cs typeface="Times New Roman" panose="02020603050405020304" pitchFamily="18" charset="0"/>
            </a:endParaRPr>
          </a:p>
        </p:txBody>
      </p:sp>
      <p:sp>
        <p:nvSpPr>
          <p:cNvPr id="21" name="CuadroTexto 20"/>
          <p:cNvSpPr txBox="1"/>
          <p:nvPr/>
        </p:nvSpPr>
        <p:spPr>
          <a:xfrm>
            <a:off x="46756" y="2570461"/>
            <a:ext cx="1943101" cy="443198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1400" b="1" dirty="0" smtClean="0">
                <a:ln/>
              </a:rPr>
              <a:t>CONTENIDO: </a:t>
            </a:r>
          </a:p>
          <a:p>
            <a:endParaRPr lang="es-ES" sz="400" b="1" dirty="0" smtClean="0">
              <a:ln/>
            </a:endParaRPr>
          </a:p>
          <a:p>
            <a:r>
              <a:rPr lang="es-ES" sz="1400" b="1" dirty="0">
                <a:ln/>
                <a:solidFill>
                  <a:schemeClr val="accent3"/>
                </a:solidFill>
              </a:rPr>
              <a:t>1. INTRODUCCIÓN</a:t>
            </a:r>
          </a:p>
          <a:p>
            <a:r>
              <a:rPr lang="es-ES" sz="1400" b="1" dirty="0">
                <a:ln/>
              </a:rPr>
              <a:t> </a:t>
            </a:r>
            <a:r>
              <a:rPr lang="es-ES" sz="1400" b="1" dirty="0" smtClean="0">
                <a:ln/>
              </a:rPr>
              <a:t>    </a:t>
            </a:r>
            <a:r>
              <a:rPr lang="es-ES" sz="1400" b="1" dirty="0" smtClean="0">
                <a:ln/>
                <a:solidFill>
                  <a:schemeClr val="accent3"/>
                </a:solidFill>
              </a:rPr>
              <a:t>1.1 </a:t>
            </a:r>
            <a:r>
              <a:rPr lang="es-ES" sz="1400" b="1" dirty="0">
                <a:ln/>
                <a:solidFill>
                  <a:schemeClr val="accent3"/>
                </a:solidFill>
              </a:rPr>
              <a:t>Problema</a:t>
            </a:r>
          </a:p>
          <a:p>
            <a:r>
              <a:rPr lang="es-ES" sz="1400" b="1" dirty="0">
                <a:ln/>
              </a:rPr>
              <a:t> </a:t>
            </a:r>
            <a:r>
              <a:rPr lang="es-ES" sz="1400" b="1" dirty="0" smtClean="0">
                <a:ln/>
              </a:rPr>
              <a:t>    </a:t>
            </a:r>
            <a:r>
              <a:rPr lang="es-ES" sz="1400" b="1" dirty="0">
                <a:ln/>
                <a:solidFill>
                  <a:schemeClr val="accent3"/>
                </a:solidFill>
              </a:rPr>
              <a:t>1.2 Objetivos</a:t>
            </a:r>
          </a:p>
          <a:p>
            <a:r>
              <a:rPr lang="es-ES" sz="1400" b="1" dirty="0">
                <a:ln/>
                <a:solidFill>
                  <a:schemeClr val="accent3"/>
                </a:solidFill>
              </a:rPr>
              <a:t> </a:t>
            </a:r>
            <a:r>
              <a:rPr lang="es-ES" sz="1400" b="1" dirty="0" smtClean="0">
                <a:ln/>
                <a:solidFill>
                  <a:schemeClr val="accent3"/>
                </a:solidFill>
              </a:rPr>
              <a:t>     1.3 Ubicación</a:t>
            </a:r>
          </a:p>
          <a:p>
            <a:endParaRPr lang="es-ES" sz="400" b="1" dirty="0" smtClean="0">
              <a:ln/>
              <a:solidFill>
                <a:schemeClr val="accent3"/>
              </a:solidFill>
            </a:endParaRPr>
          </a:p>
          <a:p>
            <a:r>
              <a:rPr lang="es-ES" sz="1400" b="1" dirty="0" smtClean="0">
                <a:ln/>
                <a:solidFill>
                  <a:schemeClr val="accent3"/>
                </a:solidFill>
              </a:rPr>
              <a:t>2. METODOLOGÍA</a:t>
            </a:r>
          </a:p>
          <a:p>
            <a:r>
              <a:rPr lang="es-ES" sz="1400" b="1" dirty="0" smtClean="0">
                <a:ln/>
                <a:solidFill>
                  <a:schemeClr val="accent3"/>
                </a:solidFill>
              </a:rPr>
              <a:t>     2.1 Modelo 3D</a:t>
            </a:r>
          </a:p>
          <a:p>
            <a:r>
              <a:rPr lang="es-ES" sz="1400" b="1" dirty="0" smtClean="0">
                <a:ln/>
                <a:solidFill>
                  <a:schemeClr val="accent3"/>
                </a:solidFill>
              </a:rPr>
              <a:t>     2.2 Cálculo Riesgo</a:t>
            </a:r>
            <a:endParaRPr lang="es-ES" sz="1400" b="1" dirty="0">
              <a:ln/>
              <a:solidFill>
                <a:schemeClr val="accent3"/>
              </a:solidFill>
            </a:endParaRPr>
          </a:p>
          <a:p>
            <a:r>
              <a:rPr lang="es-ES" sz="1400" b="1" dirty="0" smtClean="0">
                <a:ln/>
                <a:solidFill>
                  <a:schemeClr val="accent3"/>
                </a:solidFill>
              </a:rPr>
              <a:t>     2.3 Integración </a:t>
            </a:r>
            <a:r>
              <a:rPr lang="es-ES" sz="1400" b="1" dirty="0" err="1" smtClean="0">
                <a:ln/>
                <a:solidFill>
                  <a:schemeClr val="accent3"/>
                </a:solidFill>
              </a:rPr>
              <a:t>OT</a:t>
            </a:r>
            <a:endParaRPr lang="es-ES" sz="1400" b="1" dirty="0">
              <a:ln/>
              <a:solidFill>
                <a:schemeClr val="accent3"/>
              </a:solidFill>
            </a:endParaRPr>
          </a:p>
          <a:p>
            <a:endParaRPr lang="es-ES" sz="400" b="1" dirty="0">
              <a:ln/>
              <a:solidFill>
                <a:schemeClr val="accent3"/>
              </a:solidFill>
            </a:endParaRPr>
          </a:p>
          <a:p>
            <a:r>
              <a:rPr lang="es-ES" sz="1400" b="1" dirty="0" smtClean="0">
                <a:ln/>
              </a:rPr>
              <a:t>3. RESULTADOS</a:t>
            </a:r>
          </a:p>
          <a:p>
            <a:r>
              <a:rPr lang="es-ES" sz="1400" b="1" dirty="0" smtClean="0">
                <a:ln/>
                <a:solidFill>
                  <a:schemeClr val="accent3"/>
                </a:solidFill>
              </a:rPr>
              <a:t>     3.1 </a:t>
            </a:r>
            <a:r>
              <a:rPr lang="es-ES" sz="1400" b="1" dirty="0">
                <a:ln/>
                <a:solidFill>
                  <a:schemeClr val="accent3"/>
                </a:solidFill>
              </a:rPr>
              <a:t>Modelo </a:t>
            </a:r>
            <a:r>
              <a:rPr lang="es-ES" sz="1400" b="1" dirty="0" smtClean="0">
                <a:ln/>
                <a:solidFill>
                  <a:schemeClr val="accent3"/>
                </a:solidFill>
              </a:rPr>
              <a:t>3D</a:t>
            </a:r>
          </a:p>
          <a:p>
            <a:r>
              <a:rPr lang="es-ES" sz="1400" b="1" dirty="0" smtClean="0">
                <a:ln/>
                <a:solidFill>
                  <a:schemeClr val="accent3"/>
                </a:solidFill>
              </a:rPr>
              <a:t>     3.2 Peligrosidad</a:t>
            </a:r>
            <a:endParaRPr lang="es-ES" sz="1400" b="1" dirty="0">
              <a:ln/>
              <a:solidFill>
                <a:schemeClr val="accent3"/>
              </a:solidFill>
            </a:endParaRPr>
          </a:p>
          <a:p>
            <a:r>
              <a:rPr lang="es-ES" sz="1400" b="1" dirty="0" smtClean="0">
                <a:ln/>
                <a:solidFill>
                  <a:schemeClr val="accent3"/>
                </a:solidFill>
              </a:rPr>
              <a:t>     3.3 Vulnerabilidad</a:t>
            </a:r>
          </a:p>
          <a:p>
            <a:r>
              <a:rPr lang="es-ES" sz="1400" b="1" dirty="0" smtClean="0">
                <a:ln/>
              </a:rPr>
              <a:t>     3.4 Daño</a:t>
            </a:r>
          </a:p>
          <a:p>
            <a:r>
              <a:rPr lang="es-ES" sz="1400" b="1" dirty="0" smtClean="0">
                <a:ln/>
                <a:solidFill>
                  <a:schemeClr val="accent3"/>
                </a:solidFill>
              </a:rPr>
              <a:t>     3.5 Propuesta</a:t>
            </a:r>
          </a:p>
          <a:p>
            <a:endParaRPr lang="es-ES" sz="400" b="1" dirty="0" smtClean="0">
              <a:ln/>
              <a:solidFill>
                <a:schemeClr val="accent3"/>
              </a:solidFill>
            </a:endParaRPr>
          </a:p>
          <a:p>
            <a:r>
              <a:rPr lang="es-ES" sz="1400" b="1" dirty="0" smtClean="0">
                <a:ln/>
                <a:solidFill>
                  <a:schemeClr val="accent3"/>
                </a:solidFill>
              </a:rPr>
              <a:t>4. CONCLUSIONES </a:t>
            </a:r>
          </a:p>
          <a:p>
            <a:endParaRPr lang="es-ES" sz="400" b="1" dirty="0" smtClean="0">
              <a:ln/>
              <a:solidFill>
                <a:schemeClr val="accent3"/>
              </a:solidFill>
            </a:endParaRPr>
          </a:p>
          <a:p>
            <a:r>
              <a:rPr lang="es-ES" sz="1400" b="1" dirty="0" smtClean="0">
                <a:ln/>
                <a:solidFill>
                  <a:schemeClr val="accent3"/>
                </a:solidFill>
              </a:rPr>
              <a:t>5. RECOMENDACIONES</a:t>
            </a:r>
          </a:p>
          <a:p>
            <a:endParaRPr lang="es-ES" sz="1400" b="1" dirty="0">
              <a:ln/>
              <a:solidFill>
                <a:schemeClr val="accent3"/>
              </a:solidFill>
            </a:endParaRPr>
          </a:p>
        </p:txBody>
      </p:sp>
      <p:sp>
        <p:nvSpPr>
          <p:cNvPr id="23" name="Rectángulo 22"/>
          <p:cNvSpPr/>
          <p:nvPr/>
        </p:nvSpPr>
        <p:spPr>
          <a:xfrm>
            <a:off x="103908" y="154546"/>
            <a:ext cx="1735917" cy="6529589"/>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24" name="Rectángulo 23"/>
          <p:cNvSpPr/>
          <p:nvPr/>
        </p:nvSpPr>
        <p:spPr>
          <a:xfrm>
            <a:off x="103909" y="660681"/>
            <a:ext cx="1730848" cy="1862048"/>
          </a:xfrm>
          <a:prstGeom prst="rect">
            <a:avLst/>
          </a:prstGeom>
        </p:spPr>
        <p:txBody>
          <a:bodyPr wrap="square">
            <a:spAutoFit/>
          </a:bodyPr>
          <a:lstStyle/>
          <a:p>
            <a:pPr algn="ct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DISEÑO DE UN MODELO DE ANÁLISIS ESPACIAL </a:t>
            </a:r>
            <a:r>
              <a:rPr lang="es-ES" sz="1150" b="1" dirty="0" err="1" smtClean="0">
                <a:solidFill>
                  <a:schemeClr val="tx1">
                    <a:lumMod val="85000"/>
                    <a:lumOff val="15000"/>
                  </a:schemeClr>
                </a:solidFill>
                <a:latin typeface="Times New Roman" panose="02020603050405020304" pitchFamily="18" charset="0"/>
                <a:ea typeface="Times New Roman" panose="02020603050405020304" pitchFamily="18" charset="0"/>
              </a:rPr>
              <a:t>MULTIVARIABLE</a:t>
            </a: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 PARA LA EVALUACIÓN DEL RIESGO SÍSMICO CON FINES DE ORDENAMIENTO TERRITORIAL</a:t>
            </a:r>
            <a:endParaRPr lang="es-ES" sz="1150" dirty="0">
              <a:ln w="0"/>
              <a:solidFill>
                <a:schemeClr val="tx1">
                  <a:lumMod val="85000"/>
                  <a:lumOff val="15000"/>
                </a:schemeClr>
              </a:solidFill>
            </a:endParaRPr>
          </a:p>
        </p:txBody>
      </p:sp>
      <p:pic>
        <p:nvPicPr>
          <p:cNvPr id="25" name="Imagen 24" descr="http://4.bp.blogspot.com/-doW7fioghwc/Uh5S5pha-4I/AAAAAAAAAXM/OOZCn6gBtz0/s1600/logo+UFA-ESP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648" y="257491"/>
            <a:ext cx="1284428" cy="397671"/>
          </a:xfrm>
          <a:prstGeom prst="rect">
            <a:avLst/>
          </a:prstGeom>
          <a:noFill/>
          <a:ln>
            <a:noFill/>
          </a:ln>
        </p:spPr>
      </p:pic>
      <p:cxnSp>
        <p:nvCxnSpPr>
          <p:cNvPr id="26" name="Conector recto 25"/>
          <p:cNvCxnSpPr/>
          <p:nvPr/>
        </p:nvCxnSpPr>
        <p:spPr>
          <a:xfrm>
            <a:off x="103908" y="2472159"/>
            <a:ext cx="1735917"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pic>
        <p:nvPicPr>
          <p:cNvPr id="14" name="Imagen 13"/>
          <p:cNvPicPr/>
          <p:nvPr/>
        </p:nvPicPr>
        <p:blipFill>
          <a:blip r:embed="rId4" cstate="screen">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2182990" y="1327930"/>
            <a:ext cx="6840000" cy="5400000"/>
          </a:xfrm>
          <a:prstGeom prst="rect">
            <a:avLst/>
          </a:prstGeom>
          <a:noFill/>
          <a:ln w="9525">
            <a:solidFill>
              <a:schemeClr val="tx1"/>
            </a:solidFill>
          </a:ln>
        </p:spPr>
      </p:pic>
    </p:spTree>
    <p:extLst>
      <p:ext uri="{BB962C8B-B14F-4D97-AF65-F5344CB8AC3E}">
        <p14:creationId xmlns:p14="http://schemas.microsoft.com/office/powerpoint/2010/main" val="21477432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47009" y="257491"/>
            <a:ext cx="6551468" cy="786029"/>
          </a:xfrm>
        </p:spPr>
        <p:txBody>
          <a:bodyPr/>
          <a:lstStyle/>
          <a:p>
            <a:r>
              <a:rPr lang="es-ES" dirty="0" smtClean="0">
                <a:latin typeface="Times New Roman" panose="02020603050405020304" pitchFamily="18" charset="0"/>
                <a:cs typeface="Times New Roman" panose="02020603050405020304" pitchFamily="18" charset="0"/>
              </a:rPr>
              <a:t>3</a:t>
            </a:r>
            <a:r>
              <a:rPr lang="es-ES" dirty="0" smtClean="0"/>
              <a:t>.</a:t>
            </a:r>
            <a:r>
              <a:rPr lang="es-ES" dirty="0" smtClean="0">
                <a:latin typeface="Times New Roman" panose="02020603050405020304" pitchFamily="18" charset="0"/>
                <a:cs typeface="Times New Roman" panose="02020603050405020304" pitchFamily="18" charset="0"/>
              </a:rPr>
              <a:t> Resultados</a:t>
            </a:r>
            <a:endParaRPr lang="es-ES" dirty="0">
              <a:latin typeface="Times New Roman" panose="02020603050405020304" pitchFamily="18" charset="0"/>
              <a:cs typeface="Times New Roman" panose="02020603050405020304" pitchFamily="18" charset="0"/>
            </a:endParaRPr>
          </a:p>
        </p:txBody>
      </p:sp>
      <p:pic>
        <p:nvPicPr>
          <p:cNvPr id="14" name="Imagen 13"/>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75601" y="1324761"/>
            <a:ext cx="6840000" cy="5400000"/>
          </a:xfrm>
          <a:prstGeom prst="rect">
            <a:avLst/>
          </a:prstGeom>
          <a:noFill/>
          <a:ln>
            <a:solidFill>
              <a:schemeClr val="tx1"/>
            </a:solidFill>
          </a:ln>
        </p:spPr>
      </p:pic>
      <p:sp>
        <p:nvSpPr>
          <p:cNvPr id="18" name="Marcador de contenido 2"/>
          <p:cNvSpPr>
            <a:spLocks noGrp="1"/>
          </p:cNvSpPr>
          <p:nvPr>
            <p:ph idx="1"/>
          </p:nvPr>
        </p:nvSpPr>
        <p:spPr>
          <a:xfrm>
            <a:off x="2117349" y="959862"/>
            <a:ext cx="5876925" cy="890151"/>
          </a:xfrm>
        </p:spPr>
        <p:txBody>
          <a:bodyPr>
            <a:noAutofit/>
          </a:bodyPr>
          <a:lstStyle/>
          <a:p>
            <a:pPr marL="0" indent="0" algn="just">
              <a:buNone/>
            </a:pPr>
            <a:r>
              <a:rPr lang="es-EC" sz="1600" dirty="0" smtClean="0">
                <a:latin typeface="Times New Roman" panose="02020603050405020304" pitchFamily="18" charset="0"/>
                <a:cs typeface="Times New Roman" panose="02020603050405020304" pitchFamily="18" charset="0"/>
              </a:rPr>
              <a:t>Estado </a:t>
            </a:r>
            <a:r>
              <a:rPr lang="es-EC" sz="1600" dirty="0">
                <a:latin typeface="Times New Roman" panose="02020603050405020304" pitchFamily="18" charset="0"/>
                <a:cs typeface="Times New Roman" panose="02020603050405020304" pitchFamily="18" charset="0"/>
              </a:rPr>
              <a:t>de daño </a:t>
            </a:r>
            <a:r>
              <a:rPr lang="es-EC" sz="1600" dirty="0" smtClean="0">
                <a:latin typeface="Times New Roman" panose="02020603050405020304" pitchFamily="18" charset="0"/>
                <a:cs typeface="Times New Roman" panose="02020603050405020304" pitchFamily="18" charset="0"/>
              </a:rPr>
              <a:t>Completo - Zona 01</a:t>
            </a:r>
            <a:endParaRPr lang="es-EC" sz="1600" b="1" dirty="0">
              <a:solidFill>
                <a:srgbClr val="FF0000"/>
              </a:solidFill>
              <a:latin typeface="Times New Roman" panose="02020603050405020304" pitchFamily="18" charset="0"/>
              <a:cs typeface="Times New Roman" panose="02020603050405020304" pitchFamily="18" charset="0"/>
            </a:endParaRPr>
          </a:p>
        </p:txBody>
      </p:sp>
      <p:sp>
        <p:nvSpPr>
          <p:cNvPr id="19" name="CuadroTexto 18"/>
          <p:cNvSpPr txBox="1"/>
          <p:nvPr/>
        </p:nvSpPr>
        <p:spPr>
          <a:xfrm>
            <a:off x="46756" y="2570461"/>
            <a:ext cx="1943101" cy="443198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1400" b="1" dirty="0" smtClean="0">
                <a:ln/>
              </a:rPr>
              <a:t>CONTENIDO: </a:t>
            </a:r>
          </a:p>
          <a:p>
            <a:endParaRPr lang="es-ES" sz="400" b="1" dirty="0" smtClean="0">
              <a:ln/>
            </a:endParaRPr>
          </a:p>
          <a:p>
            <a:r>
              <a:rPr lang="es-ES" sz="1400" b="1" dirty="0">
                <a:ln/>
                <a:solidFill>
                  <a:schemeClr val="accent3"/>
                </a:solidFill>
              </a:rPr>
              <a:t>1. INTRODUCCIÓN</a:t>
            </a:r>
          </a:p>
          <a:p>
            <a:r>
              <a:rPr lang="es-ES" sz="1400" b="1" dirty="0">
                <a:ln/>
              </a:rPr>
              <a:t> </a:t>
            </a:r>
            <a:r>
              <a:rPr lang="es-ES" sz="1400" b="1" dirty="0" smtClean="0">
                <a:ln/>
              </a:rPr>
              <a:t>    </a:t>
            </a:r>
            <a:r>
              <a:rPr lang="es-ES" sz="1400" b="1" dirty="0" smtClean="0">
                <a:ln/>
                <a:solidFill>
                  <a:schemeClr val="accent3"/>
                </a:solidFill>
              </a:rPr>
              <a:t>1.1 </a:t>
            </a:r>
            <a:r>
              <a:rPr lang="es-ES" sz="1400" b="1" dirty="0">
                <a:ln/>
                <a:solidFill>
                  <a:schemeClr val="accent3"/>
                </a:solidFill>
              </a:rPr>
              <a:t>Problema</a:t>
            </a:r>
          </a:p>
          <a:p>
            <a:r>
              <a:rPr lang="es-ES" sz="1400" b="1" dirty="0">
                <a:ln/>
              </a:rPr>
              <a:t> </a:t>
            </a:r>
            <a:r>
              <a:rPr lang="es-ES" sz="1400" b="1" dirty="0" smtClean="0">
                <a:ln/>
              </a:rPr>
              <a:t>    </a:t>
            </a:r>
            <a:r>
              <a:rPr lang="es-ES" sz="1400" b="1" dirty="0">
                <a:ln/>
                <a:solidFill>
                  <a:schemeClr val="accent3"/>
                </a:solidFill>
              </a:rPr>
              <a:t>1.2 Objetivos</a:t>
            </a:r>
          </a:p>
          <a:p>
            <a:r>
              <a:rPr lang="es-ES" sz="1400" b="1" dirty="0">
                <a:ln/>
                <a:solidFill>
                  <a:schemeClr val="accent3"/>
                </a:solidFill>
              </a:rPr>
              <a:t> </a:t>
            </a:r>
            <a:r>
              <a:rPr lang="es-ES" sz="1400" b="1" dirty="0" smtClean="0">
                <a:ln/>
                <a:solidFill>
                  <a:schemeClr val="accent3"/>
                </a:solidFill>
              </a:rPr>
              <a:t>     1.3 Ubicación</a:t>
            </a:r>
          </a:p>
          <a:p>
            <a:endParaRPr lang="es-ES" sz="400" b="1" dirty="0" smtClean="0">
              <a:ln/>
              <a:solidFill>
                <a:schemeClr val="accent3"/>
              </a:solidFill>
            </a:endParaRPr>
          </a:p>
          <a:p>
            <a:r>
              <a:rPr lang="es-ES" sz="1400" b="1" dirty="0" smtClean="0">
                <a:ln/>
                <a:solidFill>
                  <a:schemeClr val="accent3"/>
                </a:solidFill>
              </a:rPr>
              <a:t>2. METODOLOGÍA</a:t>
            </a:r>
          </a:p>
          <a:p>
            <a:r>
              <a:rPr lang="es-ES" sz="1400" b="1" dirty="0" smtClean="0">
                <a:ln/>
                <a:solidFill>
                  <a:schemeClr val="accent3"/>
                </a:solidFill>
              </a:rPr>
              <a:t>     2.1 Modelo 3D</a:t>
            </a:r>
          </a:p>
          <a:p>
            <a:r>
              <a:rPr lang="es-ES" sz="1400" b="1" dirty="0" smtClean="0">
                <a:ln/>
                <a:solidFill>
                  <a:schemeClr val="accent3"/>
                </a:solidFill>
              </a:rPr>
              <a:t>     2.2 Cálculo Riesgo</a:t>
            </a:r>
            <a:endParaRPr lang="es-ES" sz="1400" b="1" dirty="0">
              <a:ln/>
              <a:solidFill>
                <a:schemeClr val="accent3"/>
              </a:solidFill>
            </a:endParaRPr>
          </a:p>
          <a:p>
            <a:r>
              <a:rPr lang="es-ES" sz="1400" b="1" dirty="0" smtClean="0">
                <a:ln/>
                <a:solidFill>
                  <a:schemeClr val="accent3"/>
                </a:solidFill>
              </a:rPr>
              <a:t>     2.3 Integración </a:t>
            </a:r>
            <a:r>
              <a:rPr lang="es-ES" sz="1400" b="1" dirty="0" err="1" smtClean="0">
                <a:ln/>
                <a:solidFill>
                  <a:schemeClr val="accent3"/>
                </a:solidFill>
              </a:rPr>
              <a:t>OT</a:t>
            </a:r>
            <a:endParaRPr lang="es-ES" sz="1400" b="1" dirty="0">
              <a:ln/>
              <a:solidFill>
                <a:schemeClr val="accent3"/>
              </a:solidFill>
            </a:endParaRPr>
          </a:p>
          <a:p>
            <a:endParaRPr lang="es-ES" sz="400" b="1" dirty="0">
              <a:ln/>
              <a:solidFill>
                <a:schemeClr val="accent3"/>
              </a:solidFill>
            </a:endParaRPr>
          </a:p>
          <a:p>
            <a:r>
              <a:rPr lang="es-ES" sz="1400" b="1" dirty="0" smtClean="0">
                <a:ln/>
              </a:rPr>
              <a:t>3. RESULTADOS</a:t>
            </a:r>
          </a:p>
          <a:p>
            <a:r>
              <a:rPr lang="es-ES" sz="1400" b="1" dirty="0" smtClean="0">
                <a:ln/>
                <a:solidFill>
                  <a:schemeClr val="accent3"/>
                </a:solidFill>
              </a:rPr>
              <a:t>     3.1 </a:t>
            </a:r>
            <a:r>
              <a:rPr lang="es-ES" sz="1400" b="1" dirty="0">
                <a:ln/>
                <a:solidFill>
                  <a:schemeClr val="accent3"/>
                </a:solidFill>
              </a:rPr>
              <a:t>Modelo </a:t>
            </a:r>
            <a:r>
              <a:rPr lang="es-ES" sz="1400" b="1" dirty="0" smtClean="0">
                <a:ln/>
                <a:solidFill>
                  <a:schemeClr val="accent3"/>
                </a:solidFill>
              </a:rPr>
              <a:t>3D</a:t>
            </a:r>
          </a:p>
          <a:p>
            <a:r>
              <a:rPr lang="es-ES" sz="1400" b="1" dirty="0" smtClean="0">
                <a:ln/>
                <a:solidFill>
                  <a:schemeClr val="accent3"/>
                </a:solidFill>
              </a:rPr>
              <a:t>     3.2 Peligrosidad</a:t>
            </a:r>
            <a:endParaRPr lang="es-ES" sz="1400" b="1" dirty="0">
              <a:ln/>
              <a:solidFill>
                <a:schemeClr val="accent3"/>
              </a:solidFill>
            </a:endParaRPr>
          </a:p>
          <a:p>
            <a:r>
              <a:rPr lang="es-ES" sz="1400" b="1" dirty="0" smtClean="0">
                <a:ln/>
                <a:solidFill>
                  <a:schemeClr val="accent3"/>
                </a:solidFill>
              </a:rPr>
              <a:t>     3.3 Vulnerabilidad</a:t>
            </a:r>
          </a:p>
          <a:p>
            <a:r>
              <a:rPr lang="es-ES" sz="1400" b="1" dirty="0" smtClean="0">
                <a:ln/>
              </a:rPr>
              <a:t>     3.4 Daño</a:t>
            </a:r>
          </a:p>
          <a:p>
            <a:r>
              <a:rPr lang="es-ES" sz="1400" b="1" dirty="0" smtClean="0">
                <a:ln/>
                <a:solidFill>
                  <a:schemeClr val="accent3"/>
                </a:solidFill>
              </a:rPr>
              <a:t>     3.5 Propuesta</a:t>
            </a:r>
          </a:p>
          <a:p>
            <a:endParaRPr lang="es-ES" sz="400" b="1" dirty="0" smtClean="0">
              <a:ln/>
              <a:solidFill>
                <a:schemeClr val="accent3"/>
              </a:solidFill>
            </a:endParaRPr>
          </a:p>
          <a:p>
            <a:r>
              <a:rPr lang="es-ES" sz="1400" b="1" dirty="0" smtClean="0">
                <a:ln/>
                <a:solidFill>
                  <a:schemeClr val="accent3"/>
                </a:solidFill>
              </a:rPr>
              <a:t>4. CONCLUSIONES </a:t>
            </a:r>
          </a:p>
          <a:p>
            <a:endParaRPr lang="es-ES" sz="400" b="1" dirty="0" smtClean="0">
              <a:ln/>
              <a:solidFill>
                <a:schemeClr val="accent3"/>
              </a:solidFill>
            </a:endParaRPr>
          </a:p>
          <a:p>
            <a:r>
              <a:rPr lang="es-ES" sz="1400" b="1" dirty="0" smtClean="0">
                <a:ln/>
                <a:solidFill>
                  <a:schemeClr val="accent3"/>
                </a:solidFill>
              </a:rPr>
              <a:t>5. RECOMENDACIONES</a:t>
            </a:r>
          </a:p>
          <a:p>
            <a:endParaRPr lang="es-ES" sz="1400" b="1" dirty="0">
              <a:ln/>
              <a:solidFill>
                <a:schemeClr val="accent3"/>
              </a:solidFill>
            </a:endParaRPr>
          </a:p>
        </p:txBody>
      </p:sp>
      <p:sp>
        <p:nvSpPr>
          <p:cNvPr id="20" name="Rectángulo 19"/>
          <p:cNvSpPr/>
          <p:nvPr/>
        </p:nvSpPr>
        <p:spPr>
          <a:xfrm>
            <a:off x="103908" y="154546"/>
            <a:ext cx="1735917" cy="6529589"/>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21" name="Rectángulo 20"/>
          <p:cNvSpPr/>
          <p:nvPr/>
        </p:nvSpPr>
        <p:spPr>
          <a:xfrm>
            <a:off x="103909" y="660681"/>
            <a:ext cx="1730848" cy="1862048"/>
          </a:xfrm>
          <a:prstGeom prst="rect">
            <a:avLst/>
          </a:prstGeom>
        </p:spPr>
        <p:txBody>
          <a:bodyPr wrap="square">
            <a:spAutoFit/>
          </a:bodyPr>
          <a:lstStyle/>
          <a:p>
            <a:pPr algn="ct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DISEÑO DE UN MODELO DE ANÁLISIS ESPACIAL </a:t>
            </a:r>
            <a:r>
              <a:rPr lang="es-ES" sz="1150" b="1" dirty="0" err="1" smtClean="0">
                <a:solidFill>
                  <a:schemeClr val="tx1">
                    <a:lumMod val="85000"/>
                    <a:lumOff val="15000"/>
                  </a:schemeClr>
                </a:solidFill>
                <a:latin typeface="Times New Roman" panose="02020603050405020304" pitchFamily="18" charset="0"/>
                <a:ea typeface="Times New Roman" panose="02020603050405020304" pitchFamily="18" charset="0"/>
              </a:rPr>
              <a:t>MULTIVARIABLE</a:t>
            </a: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 PARA LA EVALUACIÓN DEL RIESGO SÍSMICO CON FINES DE ORDENAMIENTO TERRITORIAL</a:t>
            </a:r>
            <a:endParaRPr lang="es-ES" sz="1150" dirty="0">
              <a:ln w="0"/>
              <a:solidFill>
                <a:schemeClr val="tx1">
                  <a:lumMod val="85000"/>
                  <a:lumOff val="15000"/>
                </a:schemeClr>
              </a:solidFill>
            </a:endParaRPr>
          </a:p>
        </p:txBody>
      </p:sp>
      <p:pic>
        <p:nvPicPr>
          <p:cNvPr id="23" name="Imagen 22" descr="http://4.bp.blogspot.com/-doW7fioghwc/Uh5S5pha-4I/AAAAAAAAAXM/OOZCn6gBtz0/s1600/logo+UFA-ESPE.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648" y="257491"/>
            <a:ext cx="1284428" cy="397671"/>
          </a:xfrm>
          <a:prstGeom prst="rect">
            <a:avLst/>
          </a:prstGeom>
          <a:noFill/>
          <a:ln>
            <a:noFill/>
          </a:ln>
        </p:spPr>
      </p:pic>
      <p:cxnSp>
        <p:nvCxnSpPr>
          <p:cNvPr id="24" name="Conector recto 23"/>
          <p:cNvCxnSpPr/>
          <p:nvPr/>
        </p:nvCxnSpPr>
        <p:spPr>
          <a:xfrm>
            <a:off x="103908" y="2472159"/>
            <a:ext cx="1735917"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491381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47009" y="257491"/>
            <a:ext cx="6551468" cy="786029"/>
          </a:xfrm>
        </p:spPr>
        <p:txBody>
          <a:bodyPr/>
          <a:lstStyle/>
          <a:p>
            <a:r>
              <a:rPr lang="es-ES" dirty="0" smtClean="0">
                <a:latin typeface="Times New Roman" panose="02020603050405020304" pitchFamily="18" charset="0"/>
                <a:cs typeface="Times New Roman" panose="02020603050405020304" pitchFamily="18" charset="0"/>
              </a:rPr>
              <a:t>3</a:t>
            </a:r>
            <a:r>
              <a:rPr lang="es-ES" dirty="0" smtClean="0"/>
              <a:t>.</a:t>
            </a:r>
            <a:r>
              <a:rPr lang="es-ES" dirty="0" smtClean="0">
                <a:latin typeface="Times New Roman" panose="02020603050405020304" pitchFamily="18" charset="0"/>
                <a:cs typeface="Times New Roman" panose="02020603050405020304" pitchFamily="18" charset="0"/>
              </a:rPr>
              <a:t> Resultados</a:t>
            </a:r>
            <a:endParaRPr lang="es-ES" dirty="0">
              <a:latin typeface="Times New Roman" panose="02020603050405020304" pitchFamily="18" charset="0"/>
              <a:cs typeface="Times New Roman" panose="02020603050405020304" pitchFamily="18" charset="0"/>
            </a:endParaRPr>
          </a:p>
        </p:txBody>
      </p:sp>
      <p:pic>
        <p:nvPicPr>
          <p:cNvPr id="10" name="Imagen 9"/>
          <p:cNvPicPr/>
          <p:nvPr/>
        </p:nvPicPr>
        <p:blipFill rotWithShape="1">
          <a:blip r:embed="rId3" cstate="screen">
            <a:extLst>
              <a:ext uri="{28A0092B-C50C-407E-A947-70E740481C1C}">
                <a14:useLocalDpi xmlns:a14="http://schemas.microsoft.com/office/drawing/2010/main"/>
              </a:ext>
            </a:extLst>
          </a:blip>
          <a:srcRect t="5618"/>
          <a:stretch/>
        </p:blipFill>
        <p:spPr bwMode="auto">
          <a:xfrm>
            <a:off x="2213934" y="1371600"/>
            <a:ext cx="6384543" cy="5086349"/>
          </a:xfrm>
          <a:prstGeom prst="rect">
            <a:avLst/>
          </a:prstGeom>
          <a:noFill/>
          <a:ln w="12700">
            <a:solidFill>
              <a:schemeClr val="tx1"/>
            </a:solidFill>
          </a:ln>
          <a:extLst>
            <a:ext uri="{53640926-AAD7-44D8-BBD7-CCE9431645EC}">
              <a14:shadowObscured xmlns:a14="http://schemas.microsoft.com/office/drawing/2010/main"/>
            </a:ext>
          </a:extLst>
        </p:spPr>
      </p:pic>
      <p:sp>
        <p:nvSpPr>
          <p:cNvPr id="9" name="Marcador de contenido 2"/>
          <p:cNvSpPr>
            <a:spLocks noGrp="1"/>
          </p:cNvSpPr>
          <p:nvPr>
            <p:ph idx="1"/>
          </p:nvPr>
        </p:nvSpPr>
        <p:spPr>
          <a:xfrm>
            <a:off x="2117349" y="959862"/>
            <a:ext cx="5876925" cy="890151"/>
          </a:xfrm>
        </p:spPr>
        <p:txBody>
          <a:bodyPr>
            <a:noAutofit/>
          </a:bodyPr>
          <a:lstStyle/>
          <a:p>
            <a:pPr marL="0" indent="0" algn="just">
              <a:buNone/>
            </a:pPr>
            <a:r>
              <a:rPr lang="es-EC" sz="1600" dirty="0">
                <a:latin typeface="Times New Roman" panose="02020603050405020304" pitchFamily="18" charset="0"/>
                <a:cs typeface="Times New Roman" panose="02020603050405020304" pitchFamily="18" charset="0"/>
              </a:rPr>
              <a:t>Estados de daño por clases de vulnerabilidad </a:t>
            </a:r>
            <a:r>
              <a:rPr lang="es-EC" sz="1600" dirty="0" smtClean="0">
                <a:latin typeface="Times New Roman" panose="02020603050405020304" pitchFamily="18" charset="0"/>
                <a:cs typeface="Times New Roman" panose="02020603050405020304" pitchFamily="18" charset="0"/>
              </a:rPr>
              <a:t>Zona 02</a:t>
            </a:r>
            <a:endParaRPr lang="es-EC" sz="1600" b="1" dirty="0">
              <a:solidFill>
                <a:srgbClr val="FF0000"/>
              </a:solidFill>
              <a:latin typeface="Times New Roman" panose="02020603050405020304" pitchFamily="18" charset="0"/>
              <a:cs typeface="Times New Roman" panose="02020603050405020304" pitchFamily="18" charset="0"/>
            </a:endParaRPr>
          </a:p>
        </p:txBody>
      </p:sp>
      <p:sp>
        <p:nvSpPr>
          <p:cNvPr id="13" name="2 Elipse"/>
          <p:cNvSpPr/>
          <p:nvPr/>
        </p:nvSpPr>
        <p:spPr>
          <a:xfrm>
            <a:off x="5100638" y="1371600"/>
            <a:ext cx="1343025" cy="50863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CuadroTexto 14"/>
          <p:cNvSpPr txBox="1"/>
          <p:nvPr/>
        </p:nvSpPr>
        <p:spPr>
          <a:xfrm>
            <a:off x="46756" y="2570461"/>
            <a:ext cx="1943101" cy="443198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1400" b="1" dirty="0" smtClean="0">
                <a:ln/>
              </a:rPr>
              <a:t>CONTENIDO: </a:t>
            </a:r>
          </a:p>
          <a:p>
            <a:endParaRPr lang="es-ES" sz="400" b="1" dirty="0" smtClean="0">
              <a:ln/>
            </a:endParaRPr>
          </a:p>
          <a:p>
            <a:r>
              <a:rPr lang="es-ES" sz="1400" b="1" dirty="0">
                <a:ln/>
                <a:solidFill>
                  <a:schemeClr val="accent3"/>
                </a:solidFill>
              </a:rPr>
              <a:t>1. INTRODUCCIÓN</a:t>
            </a:r>
          </a:p>
          <a:p>
            <a:r>
              <a:rPr lang="es-ES" sz="1400" b="1" dirty="0">
                <a:ln/>
              </a:rPr>
              <a:t> </a:t>
            </a:r>
            <a:r>
              <a:rPr lang="es-ES" sz="1400" b="1" dirty="0" smtClean="0">
                <a:ln/>
              </a:rPr>
              <a:t>    </a:t>
            </a:r>
            <a:r>
              <a:rPr lang="es-ES" sz="1400" b="1" dirty="0" smtClean="0">
                <a:ln/>
                <a:solidFill>
                  <a:schemeClr val="accent3"/>
                </a:solidFill>
              </a:rPr>
              <a:t>1.1 </a:t>
            </a:r>
            <a:r>
              <a:rPr lang="es-ES" sz="1400" b="1" dirty="0">
                <a:ln/>
                <a:solidFill>
                  <a:schemeClr val="accent3"/>
                </a:solidFill>
              </a:rPr>
              <a:t>Problema</a:t>
            </a:r>
          </a:p>
          <a:p>
            <a:r>
              <a:rPr lang="es-ES" sz="1400" b="1" dirty="0">
                <a:ln/>
              </a:rPr>
              <a:t> </a:t>
            </a:r>
            <a:r>
              <a:rPr lang="es-ES" sz="1400" b="1" dirty="0" smtClean="0">
                <a:ln/>
              </a:rPr>
              <a:t>    </a:t>
            </a:r>
            <a:r>
              <a:rPr lang="es-ES" sz="1400" b="1" dirty="0">
                <a:ln/>
                <a:solidFill>
                  <a:schemeClr val="accent3"/>
                </a:solidFill>
              </a:rPr>
              <a:t>1.2 Objetivos</a:t>
            </a:r>
          </a:p>
          <a:p>
            <a:r>
              <a:rPr lang="es-ES" sz="1400" b="1" dirty="0">
                <a:ln/>
                <a:solidFill>
                  <a:schemeClr val="accent3"/>
                </a:solidFill>
              </a:rPr>
              <a:t> </a:t>
            </a:r>
            <a:r>
              <a:rPr lang="es-ES" sz="1400" b="1" dirty="0" smtClean="0">
                <a:ln/>
                <a:solidFill>
                  <a:schemeClr val="accent3"/>
                </a:solidFill>
              </a:rPr>
              <a:t>     1.3 Ubicación</a:t>
            </a:r>
          </a:p>
          <a:p>
            <a:endParaRPr lang="es-ES" sz="400" b="1" dirty="0" smtClean="0">
              <a:ln/>
              <a:solidFill>
                <a:schemeClr val="accent3"/>
              </a:solidFill>
            </a:endParaRPr>
          </a:p>
          <a:p>
            <a:r>
              <a:rPr lang="es-ES" sz="1400" b="1" dirty="0" smtClean="0">
                <a:ln/>
                <a:solidFill>
                  <a:schemeClr val="accent3"/>
                </a:solidFill>
              </a:rPr>
              <a:t>2. METODOLOGÍA</a:t>
            </a:r>
          </a:p>
          <a:p>
            <a:r>
              <a:rPr lang="es-ES" sz="1400" b="1" dirty="0" smtClean="0">
                <a:ln/>
                <a:solidFill>
                  <a:schemeClr val="accent3"/>
                </a:solidFill>
              </a:rPr>
              <a:t>     2.1 Modelo 3D</a:t>
            </a:r>
          </a:p>
          <a:p>
            <a:r>
              <a:rPr lang="es-ES" sz="1400" b="1" dirty="0" smtClean="0">
                <a:ln/>
                <a:solidFill>
                  <a:schemeClr val="accent3"/>
                </a:solidFill>
              </a:rPr>
              <a:t>     2.2 Cálculo Riesgo</a:t>
            </a:r>
            <a:endParaRPr lang="es-ES" sz="1400" b="1" dirty="0">
              <a:ln/>
              <a:solidFill>
                <a:schemeClr val="accent3"/>
              </a:solidFill>
            </a:endParaRPr>
          </a:p>
          <a:p>
            <a:r>
              <a:rPr lang="es-ES" sz="1400" b="1" dirty="0" smtClean="0">
                <a:ln/>
                <a:solidFill>
                  <a:schemeClr val="accent3"/>
                </a:solidFill>
              </a:rPr>
              <a:t>     2.3 Integración </a:t>
            </a:r>
            <a:r>
              <a:rPr lang="es-ES" sz="1400" b="1" dirty="0" err="1" smtClean="0">
                <a:ln/>
                <a:solidFill>
                  <a:schemeClr val="accent3"/>
                </a:solidFill>
              </a:rPr>
              <a:t>OT</a:t>
            </a:r>
            <a:endParaRPr lang="es-ES" sz="1400" b="1" dirty="0">
              <a:ln/>
              <a:solidFill>
                <a:schemeClr val="accent3"/>
              </a:solidFill>
            </a:endParaRPr>
          </a:p>
          <a:p>
            <a:endParaRPr lang="es-ES" sz="400" b="1" dirty="0">
              <a:ln/>
              <a:solidFill>
                <a:schemeClr val="accent3"/>
              </a:solidFill>
            </a:endParaRPr>
          </a:p>
          <a:p>
            <a:r>
              <a:rPr lang="es-ES" sz="1400" b="1" dirty="0" smtClean="0">
                <a:ln/>
              </a:rPr>
              <a:t>3. RESULTADOS</a:t>
            </a:r>
          </a:p>
          <a:p>
            <a:r>
              <a:rPr lang="es-ES" sz="1400" b="1" dirty="0" smtClean="0">
                <a:ln/>
                <a:solidFill>
                  <a:schemeClr val="accent3"/>
                </a:solidFill>
              </a:rPr>
              <a:t>     3.1 </a:t>
            </a:r>
            <a:r>
              <a:rPr lang="es-ES" sz="1400" b="1" dirty="0">
                <a:ln/>
                <a:solidFill>
                  <a:schemeClr val="accent3"/>
                </a:solidFill>
              </a:rPr>
              <a:t>Modelo </a:t>
            </a:r>
            <a:r>
              <a:rPr lang="es-ES" sz="1400" b="1" dirty="0" smtClean="0">
                <a:ln/>
                <a:solidFill>
                  <a:schemeClr val="accent3"/>
                </a:solidFill>
              </a:rPr>
              <a:t>3D</a:t>
            </a:r>
          </a:p>
          <a:p>
            <a:r>
              <a:rPr lang="es-ES" sz="1400" b="1" dirty="0" smtClean="0">
                <a:ln/>
                <a:solidFill>
                  <a:schemeClr val="accent3"/>
                </a:solidFill>
              </a:rPr>
              <a:t>     3.2 Peligrosidad</a:t>
            </a:r>
            <a:endParaRPr lang="es-ES" sz="1400" b="1" dirty="0">
              <a:ln/>
              <a:solidFill>
                <a:schemeClr val="accent3"/>
              </a:solidFill>
            </a:endParaRPr>
          </a:p>
          <a:p>
            <a:r>
              <a:rPr lang="es-ES" sz="1400" b="1" dirty="0" smtClean="0">
                <a:ln/>
                <a:solidFill>
                  <a:schemeClr val="accent3"/>
                </a:solidFill>
              </a:rPr>
              <a:t>     3.3 Vulnerabilidad</a:t>
            </a:r>
          </a:p>
          <a:p>
            <a:r>
              <a:rPr lang="es-ES" sz="1400" b="1" dirty="0" smtClean="0">
                <a:ln/>
              </a:rPr>
              <a:t>     3.4 Daño</a:t>
            </a:r>
          </a:p>
          <a:p>
            <a:r>
              <a:rPr lang="es-ES" sz="1400" b="1" dirty="0" smtClean="0">
                <a:ln/>
                <a:solidFill>
                  <a:schemeClr val="accent3"/>
                </a:solidFill>
              </a:rPr>
              <a:t>     3.5 Propuesta</a:t>
            </a:r>
          </a:p>
          <a:p>
            <a:endParaRPr lang="es-ES" sz="400" b="1" dirty="0" smtClean="0">
              <a:ln/>
              <a:solidFill>
                <a:schemeClr val="accent3"/>
              </a:solidFill>
            </a:endParaRPr>
          </a:p>
          <a:p>
            <a:r>
              <a:rPr lang="es-ES" sz="1400" b="1" dirty="0" smtClean="0">
                <a:ln/>
                <a:solidFill>
                  <a:schemeClr val="accent3"/>
                </a:solidFill>
              </a:rPr>
              <a:t>4. CONCLUSIONES </a:t>
            </a:r>
          </a:p>
          <a:p>
            <a:endParaRPr lang="es-ES" sz="400" b="1" dirty="0" smtClean="0">
              <a:ln/>
              <a:solidFill>
                <a:schemeClr val="accent3"/>
              </a:solidFill>
            </a:endParaRPr>
          </a:p>
          <a:p>
            <a:r>
              <a:rPr lang="es-ES" sz="1400" b="1" dirty="0" smtClean="0">
                <a:ln/>
                <a:solidFill>
                  <a:schemeClr val="accent3"/>
                </a:solidFill>
              </a:rPr>
              <a:t>5. RECOMENDACIONES</a:t>
            </a:r>
          </a:p>
          <a:p>
            <a:endParaRPr lang="es-ES" sz="1400" b="1" dirty="0">
              <a:ln/>
              <a:solidFill>
                <a:schemeClr val="accent3"/>
              </a:solidFill>
            </a:endParaRPr>
          </a:p>
        </p:txBody>
      </p:sp>
      <p:sp>
        <p:nvSpPr>
          <p:cNvPr id="16" name="Rectángulo 15"/>
          <p:cNvSpPr/>
          <p:nvPr/>
        </p:nvSpPr>
        <p:spPr>
          <a:xfrm>
            <a:off x="103908" y="154546"/>
            <a:ext cx="1735917" cy="6529589"/>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7" name="Rectángulo 16"/>
          <p:cNvSpPr/>
          <p:nvPr/>
        </p:nvSpPr>
        <p:spPr>
          <a:xfrm>
            <a:off x="103909" y="660681"/>
            <a:ext cx="1730848" cy="1862048"/>
          </a:xfrm>
          <a:prstGeom prst="rect">
            <a:avLst/>
          </a:prstGeom>
        </p:spPr>
        <p:txBody>
          <a:bodyPr wrap="square">
            <a:spAutoFit/>
          </a:bodyPr>
          <a:lstStyle/>
          <a:p>
            <a:pPr algn="ct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DISEÑO DE UN MODELO DE ANÁLISIS ESPACIAL </a:t>
            </a:r>
            <a:r>
              <a:rPr lang="es-ES" sz="1150" b="1" dirty="0" err="1" smtClean="0">
                <a:solidFill>
                  <a:schemeClr val="tx1">
                    <a:lumMod val="85000"/>
                    <a:lumOff val="15000"/>
                  </a:schemeClr>
                </a:solidFill>
                <a:latin typeface="Times New Roman" panose="02020603050405020304" pitchFamily="18" charset="0"/>
                <a:ea typeface="Times New Roman" panose="02020603050405020304" pitchFamily="18" charset="0"/>
              </a:rPr>
              <a:t>MULTIVARIABLE</a:t>
            </a: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 PARA LA EVALUACIÓN DEL RIESGO SÍSMICO CON FINES DE ORDENAMIENTO TERRITORIAL</a:t>
            </a:r>
            <a:endParaRPr lang="es-ES" sz="1150" dirty="0">
              <a:ln w="0"/>
              <a:solidFill>
                <a:schemeClr val="tx1">
                  <a:lumMod val="85000"/>
                  <a:lumOff val="15000"/>
                </a:schemeClr>
              </a:solidFill>
            </a:endParaRPr>
          </a:p>
        </p:txBody>
      </p:sp>
      <p:pic>
        <p:nvPicPr>
          <p:cNvPr id="18" name="Imagen 17" descr="http://4.bp.blogspot.com/-doW7fioghwc/Uh5S5pha-4I/AAAAAAAAAXM/OOZCn6gBtz0/s1600/logo+UFA-ESPE.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648" y="257491"/>
            <a:ext cx="1284428" cy="397671"/>
          </a:xfrm>
          <a:prstGeom prst="rect">
            <a:avLst/>
          </a:prstGeom>
          <a:noFill/>
          <a:ln>
            <a:noFill/>
          </a:ln>
        </p:spPr>
      </p:pic>
      <p:cxnSp>
        <p:nvCxnSpPr>
          <p:cNvPr id="19" name="Conector recto 18"/>
          <p:cNvCxnSpPr/>
          <p:nvPr/>
        </p:nvCxnSpPr>
        <p:spPr>
          <a:xfrm>
            <a:off x="103908" y="2472159"/>
            <a:ext cx="1735917"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1148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47009" y="257491"/>
            <a:ext cx="6551468" cy="786029"/>
          </a:xfrm>
        </p:spPr>
        <p:txBody>
          <a:bodyPr/>
          <a:lstStyle/>
          <a:p>
            <a:r>
              <a:rPr lang="es-ES" dirty="0" smtClean="0">
                <a:latin typeface="Times New Roman" panose="02020603050405020304" pitchFamily="18" charset="0"/>
                <a:cs typeface="Times New Roman" panose="02020603050405020304" pitchFamily="18" charset="0"/>
              </a:rPr>
              <a:t>1</a:t>
            </a:r>
            <a:r>
              <a:rPr lang="es-ES" dirty="0" smtClean="0"/>
              <a:t>.</a:t>
            </a:r>
            <a:r>
              <a:rPr lang="es-ES" dirty="0" smtClean="0">
                <a:latin typeface="Times New Roman" panose="02020603050405020304" pitchFamily="18" charset="0"/>
                <a:cs typeface="Times New Roman" panose="02020603050405020304" pitchFamily="18" charset="0"/>
              </a:rPr>
              <a:t> Introducción </a:t>
            </a:r>
            <a:endParaRPr lang="es-ES"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46756" y="2570461"/>
            <a:ext cx="1943101" cy="443198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1400" b="1" dirty="0" smtClean="0">
                <a:ln/>
              </a:rPr>
              <a:t>CONTENIDO: </a:t>
            </a:r>
          </a:p>
          <a:p>
            <a:endParaRPr lang="es-ES" sz="400" b="1" dirty="0" smtClean="0">
              <a:ln/>
            </a:endParaRPr>
          </a:p>
          <a:p>
            <a:r>
              <a:rPr lang="es-ES" sz="1400" b="1" dirty="0" smtClean="0">
                <a:ln/>
              </a:rPr>
              <a:t>1. INTRODUCCIÓN</a:t>
            </a:r>
          </a:p>
          <a:p>
            <a:r>
              <a:rPr lang="es-ES" sz="1400" b="1" dirty="0">
                <a:ln/>
              </a:rPr>
              <a:t> </a:t>
            </a:r>
            <a:r>
              <a:rPr lang="es-ES" sz="1400" b="1" dirty="0" smtClean="0">
                <a:ln/>
              </a:rPr>
              <a:t>    </a:t>
            </a:r>
            <a:r>
              <a:rPr lang="es-ES" sz="1400" b="1" dirty="0" smtClean="0">
                <a:ln/>
                <a:solidFill>
                  <a:schemeClr val="accent3"/>
                </a:solidFill>
              </a:rPr>
              <a:t>1.1 </a:t>
            </a:r>
            <a:r>
              <a:rPr lang="es-ES" sz="1400" b="1" dirty="0">
                <a:ln/>
                <a:solidFill>
                  <a:schemeClr val="accent3"/>
                </a:solidFill>
              </a:rPr>
              <a:t>Problema</a:t>
            </a:r>
          </a:p>
          <a:p>
            <a:r>
              <a:rPr lang="es-ES" sz="1400" b="1" dirty="0">
                <a:ln/>
              </a:rPr>
              <a:t> </a:t>
            </a:r>
            <a:r>
              <a:rPr lang="es-ES" sz="1400" b="1" dirty="0" smtClean="0">
                <a:ln/>
              </a:rPr>
              <a:t>    </a:t>
            </a:r>
            <a:r>
              <a:rPr lang="es-ES" sz="1400" b="1" dirty="0">
                <a:ln/>
                <a:solidFill>
                  <a:schemeClr val="accent3"/>
                </a:solidFill>
              </a:rPr>
              <a:t>1.2 Objetivos</a:t>
            </a:r>
          </a:p>
          <a:p>
            <a:r>
              <a:rPr lang="es-ES" sz="1400" b="1" dirty="0">
                <a:ln/>
                <a:solidFill>
                  <a:schemeClr val="accent3"/>
                </a:solidFill>
              </a:rPr>
              <a:t> </a:t>
            </a:r>
            <a:r>
              <a:rPr lang="es-ES" sz="1400" b="1" dirty="0" smtClean="0">
                <a:ln/>
                <a:solidFill>
                  <a:schemeClr val="accent3"/>
                </a:solidFill>
              </a:rPr>
              <a:t>     1.3 Ubicación</a:t>
            </a:r>
          </a:p>
          <a:p>
            <a:endParaRPr lang="es-ES" sz="400" b="1" dirty="0" smtClean="0">
              <a:ln/>
              <a:solidFill>
                <a:schemeClr val="accent3"/>
              </a:solidFill>
            </a:endParaRPr>
          </a:p>
          <a:p>
            <a:r>
              <a:rPr lang="es-ES" sz="1400" b="1" dirty="0" smtClean="0">
                <a:ln/>
                <a:solidFill>
                  <a:schemeClr val="accent3"/>
                </a:solidFill>
              </a:rPr>
              <a:t>2. METODOLOGÍA</a:t>
            </a:r>
          </a:p>
          <a:p>
            <a:r>
              <a:rPr lang="es-ES" sz="1400" b="1" dirty="0" smtClean="0">
                <a:ln/>
                <a:solidFill>
                  <a:schemeClr val="accent3"/>
                </a:solidFill>
              </a:rPr>
              <a:t>     2.1 Modelo 3D</a:t>
            </a:r>
          </a:p>
          <a:p>
            <a:r>
              <a:rPr lang="es-ES" sz="1400" b="1" dirty="0" smtClean="0">
                <a:ln/>
                <a:solidFill>
                  <a:schemeClr val="accent3"/>
                </a:solidFill>
              </a:rPr>
              <a:t>     2.2 Cálculo Riesgo</a:t>
            </a:r>
            <a:endParaRPr lang="es-ES" sz="1400" b="1" dirty="0">
              <a:ln/>
              <a:solidFill>
                <a:schemeClr val="accent3"/>
              </a:solidFill>
            </a:endParaRPr>
          </a:p>
          <a:p>
            <a:r>
              <a:rPr lang="es-ES" sz="1400" b="1" dirty="0" smtClean="0">
                <a:ln/>
                <a:solidFill>
                  <a:schemeClr val="accent3"/>
                </a:solidFill>
              </a:rPr>
              <a:t>     2.3 Integración </a:t>
            </a:r>
            <a:r>
              <a:rPr lang="es-ES" sz="1400" b="1" dirty="0" err="1" smtClean="0">
                <a:ln/>
                <a:solidFill>
                  <a:schemeClr val="accent3"/>
                </a:solidFill>
              </a:rPr>
              <a:t>OT</a:t>
            </a:r>
            <a:endParaRPr lang="es-ES" sz="1400" b="1" dirty="0">
              <a:ln/>
              <a:solidFill>
                <a:schemeClr val="accent3"/>
              </a:solidFill>
            </a:endParaRPr>
          </a:p>
          <a:p>
            <a:endParaRPr lang="es-ES" sz="400" b="1" dirty="0">
              <a:ln/>
              <a:solidFill>
                <a:schemeClr val="accent3"/>
              </a:solidFill>
            </a:endParaRPr>
          </a:p>
          <a:p>
            <a:r>
              <a:rPr lang="es-ES" sz="1400" b="1" dirty="0" smtClean="0">
                <a:ln/>
                <a:solidFill>
                  <a:schemeClr val="accent3"/>
                </a:solidFill>
              </a:rPr>
              <a:t>3. RESULTADOS</a:t>
            </a:r>
          </a:p>
          <a:p>
            <a:r>
              <a:rPr lang="es-ES" sz="1400" b="1" dirty="0" smtClean="0">
                <a:ln/>
                <a:solidFill>
                  <a:schemeClr val="accent3"/>
                </a:solidFill>
              </a:rPr>
              <a:t>     3.1 </a:t>
            </a:r>
            <a:r>
              <a:rPr lang="es-ES" sz="1400" b="1" dirty="0">
                <a:ln/>
                <a:solidFill>
                  <a:schemeClr val="accent3"/>
                </a:solidFill>
              </a:rPr>
              <a:t>Modelo </a:t>
            </a:r>
            <a:r>
              <a:rPr lang="es-ES" sz="1400" b="1" dirty="0" smtClean="0">
                <a:ln/>
                <a:solidFill>
                  <a:schemeClr val="accent3"/>
                </a:solidFill>
              </a:rPr>
              <a:t>3D</a:t>
            </a:r>
          </a:p>
          <a:p>
            <a:r>
              <a:rPr lang="es-ES" sz="1400" b="1" dirty="0" smtClean="0">
                <a:ln/>
                <a:solidFill>
                  <a:schemeClr val="accent3"/>
                </a:solidFill>
              </a:rPr>
              <a:t>     3.2 Peligrosidad</a:t>
            </a:r>
            <a:endParaRPr lang="es-ES" sz="1400" b="1" dirty="0">
              <a:ln/>
              <a:solidFill>
                <a:schemeClr val="accent3"/>
              </a:solidFill>
            </a:endParaRPr>
          </a:p>
          <a:p>
            <a:r>
              <a:rPr lang="es-ES" sz="1400" b="1" dirty="0" smtClean="0">
                <a:ln/>
                <a:solidFill>
                  <a:schemeClr val="accent3"/>
                </a:solidFill>
              </a:rPr>
              <a:t>     3.3 Vulnerabilidad</a:t>
            </a:r>
          </a:p>
          <a:p>
            <a:r>
              <a:rPr lang="es-ES" sz="1400" b="1" dirty="0" smtClean="0">
                <a:ln/>
                <a:solidFill>
                  <a:schemeClr val="accent3"/>
                </a:solidFill>
              </a:rPr>
              <a:t>     3.4 Daño</a:t>
            </a:r>
          </a:p>
          <a:p>
            <a:r>
              <a:rPr lang="es-ES" sz="1400" b="1" dirty="0" smtClean="0">
                <a:ln/>
                <a:solidFill>
                  <a:schemeClr val="accent3"/>
                </a:solidFill>
              </a:rPr>
              <a:t>     3.5 Propuesta</a:t>
            </a:r>
          </a:p>
          <a:p>
            <a:endParaRPr lang="es-ES" sz="400" b="1" dirty="0" smtClean="0">
              <a:ln/>
              <a:solidFill>
                <a:schemeClr val="accent3"/>
              </a:solidFill>
            </a:endParaRPr>
          </a:p>
          <a:p>
            <a:r>
              <a:rPr lang="es-ES" sz="1400" b="1" dirty="0" smtClean="0">
                <a:ln/>
                <a:solidFill>
                  <a:schemeClr val="accent3"/>
                </a:solidFill>
              </a:rPr>
              <a:t>4. CONCLUSIONES </a:t>
            </a:r>
          </a:p>
          <a:p>
            <a:endParaRPr lang="es-ES" sz="400" b="1" dirty="0" smtClean="0">
              <a:ln/>
              <a:solidFill>
                <a:schemeClr val="accent3"/>
              </a:solidFill>
            </a:endParaRPr>
          </a:p>
          <a:p>
            <a:r>
              <a:rPr lang="es-ES" sz="1400" b="1" dirty="0" smtClean="0">
                <a:ln/>
                <a:solidFill>
                  <a:schemeClr val="accent3"/>
                </a:solidFill>
              </a:rPr>
              <a:t>5. RECOMENDACIONES</a:t>
            </a:r>
          </a:p>
          <a:p>
            <a:endParaRPr lang="es-ES" sz="1400" b="1" dirty="0">
              <a:ln/>
              <a:solidFill>
                <a:schemeClr val="accent3"/>
              </a:solidFill>
            </a:endParaRPr>
          </a:p>
        </p:txBody>
      </p:sp>
      <p:sp>
        <p:nvSpPr>
          <p:cNvPr id="5" name="Rectángulo 4"/>
          <p:cNvSpPr/>
          <p:nvPr/>
        </p:nvSpPr>
        <p:spPr>
          <a:xfrm>
            <a:off x="103908" y="154546"/>
            <a:ext cx="1735917" cy="6529589"/>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6" name="Rectángulo 5"/>
          <p:cNvSpPr/>
          <p:nvPr/>
        </p:nvSpPr>
        <p:spPr>
          <a:xfrm>
            <a:off x="103909" y="660681"/>
            <a:ext cx="1730848" cy="1862048"/>
          </a:xfrm>
          <a:prstGeom prst="rect">
            <a:avLst/>
          </a:prstGeom>
        </p:spPr>
        <p:txBody>
          <a:bodyPr wrap="square">
            <a:spAutoFit/>
          </a:bodyPr>
          <a:lstStyle/>
          <a:p>
            <a:pPr algn="ct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DISEÑO DE UN MODELO DE ANÁLISIS ESPACIAL </a:t>
            </a:r>
            <a:r>
              <a:rPr lang="es-ES" sz="1150" b="1" dirty="0" err="1" smtClean="0">
                <a:solidFill>
                  <a:schemeClr val="tx1">
                    <a:lumMod val="85000"/>
                    <a:lumOff val="15000"/>
                  </a:schemeClr>
                </a:solidFill>
                <a:latin typeface="Times New Roman" panose="02020603050405020304" pitchFamily="18" charset="0"/>
                <a:ea typeface="Times New Roman" panose="02020603050405020304" pitchFamily="18" charset="0"/>
              </a:rPr>
              <a:t>MULTIVARIABLE</a:t>
            </a: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 PARA LA EVALUACIÓN DEL RIESGO SÍSMICO CON FINES DE ORDENAMIENTO TERRITORIAL</a:t>
            </a:r>
            <a:endParaRPr lang="es-ES" sz="1150" dirty="0">
              <a:ln w="0"/>
              <a:solidFill>
                <a:schemeClr val="tx1">
                  <a:lumMod val="85000"/>
                  <a:lumOff val="15000"/>
                </a:schemeClr>
              </a:solidFill>
            </a:endParaRPr>
          </a:p>
        </p:txBody>
      </p:sp>
      <p:pic>
        <p:nvPicPr>
          <p:cNvPr id="11" name="Imagen 10" descr="http://4.bp.blogspot.com/-doW7fioghwc/Uh5S5pha-4I/AAAAAAAAAXM/OOZCn6gBtz0/s1600/logo+UFA-ESP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648" y="257491"/>
            <a:ext cx="1284428" cy="397671"/>
          </a:xfrm>
          <a:prstGeom prst="rect">
            <a:avLst/>
          </a:prstGeom>
          <a:noFill/>
          <a:ln>
            <a:noFill/>
          </a:ln>
        </p:spPr>
      </p:pic>
      <p:sp>
        <p:nvSpPr>
          <p:cNvPr id="9" name="Marcador de contenido 2"/>
          <p:cNvSpPr>
            <a:spLocks noGrp="1"/>
          </p:cNvSpPr>
          <p:nvPr>
            <p:ph idx="1"/>
          </p:nvPr>
        </p:nvSpPr>
        <p:spPr>
          <a:xfrm>
            <a:off x="2509300" y="1043520"/>
            <a:ext cx="5876925" cy="890151"/>
          </a:xfrm>
        </p:spPr>
        <p:txBody>
          <a:bodyPr>
            <a:noAutofit/>
          </a:bodyPr>
          <a:lstStyle/>
          <a:p>
            <a:pPr marL="0" indent="0" algn="just">
              <a:buNone/>
            </a:pPr>
            <a:r>
              <a:rPr lang="es-ES" sz="1600" dirty="0" smtClean="0">
                <a:latin typeface="Times New Roman" panose="02020603050405020304" pitchFamily="18" charset="0"/>
                <a:cs typeface="Times New Roman" panose="02020603050405020304" pitchFamily="18" charset="0"/>
              </a:rPr>
              <a:t>El </a:t>
            </a:r>
            <a:r>
              <a:rPr lang="es-ES" sz="1600" dirty="0">
                <a:latin typeface="Times New Roman" panose="02020603050405020304" pitchFamily="18" charset="0"/>
                <a:cs typeface="Times New Roman" panose="02020603050405020304" pitchFamily="18" charset="0"/>
              </a:rPr>
              <a:t>Ecuador tiene una alta actividad sísmica cuyo origen se debe a que se encuentra ubicado en el cinturón de fuego del Pacífico, donde se presenta la subducción de la Placa Oceánica de Nazca con las Placas Continental el Caribe y Sudamericana y por la presencia de un complejo sistema de fallas locales. </a:t>
            </a:r>
            <a:endParaRPr lang="es-EC" sz="1400" dirty="0">
              <a:latin typeface="Times New Roman" panose="02020603050405020304" pitchFamily="18" charset="0"/>
              <a:cs typeface="Times New Roman" panose="02020603050405020304" pitchFamily="18" charset="0"/>
            </a:endParaRPr>
          </a:p>
        </p:txBody>
      </p:sp>
      <p:cxnSp>
        <p:nvCxnSpPr>
          <p:cNvPr id="22" name="Conector recto 21"/>
          <p:cNvCxnSpPr/>
          <p:nvPr/>
        </p:nvCxnSpPr>
        <p:spPr>
          <a:xfrm>
            <a:off x="103908" y="2472159"/>
            <a:ext cx="1735917"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pic>
        <p:nvPicPr>
          <p:cNvPr id="18" name="Imagen 17" descr="C:\Users\Pancho\Pictures\placas.JPG"/>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107"/>
          <a:stretch/>
        </p:blipFill>
        <p:spPr bwMode="auto">
          <a:xfrm>
            <a:off x="2651187" y="2472159"/>
            <a:ext cx="5593150" cy="3737682"/>
          </a:xfrm>
          <a:prstGeom prst="rect">
            <a:avLst/>
          </a:prstGeom>
          <a:noFill/>
          <a:ln>
            <a:noFill/>
          </a:ln>
          <a:extLst>
            <a:ext uri="{53640926-AAD7-44D8-BBD7-CCE9431645EC}">
              <a14:shadowObscured xmlns:a14="http://schemas.microsoft.com/office/drawing/2010/main"/>
            </a:ext>
          </a:extLst>
        </p:spPr>
      </p:pic>
      <p:sp>
        <p:nvSpPr>
          <p:cNvPr id="3" name="Rectángulo 2"/>
          <p:cNvSpPr/>
          <p:nvPr/>
        </p:nvSpPr>
        <p:spPr>
          <a:xfrm>
            <a:off x="6469868" y="6407136"/>
            <a:ext cx="1916358" cy="276999"/>
          </a:xfrm>
          <a:prstGeom prst="rect">
            <a:avLst/>
          </a:prstGeom>
        </p:spPr>
        <p:txBody>
          <a:bodyPr wrap="none">
            <a:spAutoFit/>
          </a:bodyPr>
          <a:lstStyle/>
          <a:p>
            <a:r>
              <a:rPr lang="es-ES" sz="1200" b="1" dirty="0">
                <a:latin typeface="Times New Roman" panose="02020603050405020304" pitchFamily="18" charset="0"/>
                <a:cs typeface="Times New Roman" panose="02020603050405020304" pitchFamily="18" charset="0"/>
              </a:rPr>
              <a:t>Fuente: </a:t>
            </a:r>
            <a:r>
              <a:rPr lang="es-EC" sz="1200" dirty="0">
                <a:latin typeface="Times New Roman" panose="02020603050405020304" pitchFamily="18" charset="0"/>
                <a:cs typeface="Times New Roman" panose="02020603050405020304" pitchFamily="18" charset="0"/>
              </a:rPr>
              <a:t>(</a:t>
            </a:r>
            <a:r>
              <a:rPr lang="es-EC" sz="1200" dirty="0" err="1">
                <a:latin typeface="Times New Roman" panose="02020603050405020304" pitchFamily="18" charset="0"/>
                <a:cs typeface="Times New Roman" panose="02020603050405020304" pitchFamily="18" charset="0"/>
              </a:rPr>
              <a:t>Toulkeridis</a:t>
            </a:r>
            <a:r>
              <a:rPr lang="es-EC" sz="1200" dirty="0">
                <a:latin typeface="Times New Roman" panose="02020603050405020304" pitchFamily="18" charset="0"/>
                <a:cs typeface="Times New Roman" panose="02020603050405020304" pitchFamily="18" charset="0"/>
              </a:rPr>
              <a:t>, 2013</a:t>
            </a:r>
            <a:r>
              <a:rPr lang="es-EC" sz="1200" dirty="0" smtClean="0">
                <a:latin typeface="Times New Roman" panose="02020603050405020304" pitchFamily="18" charset="0"/>
                <a:cs typeface="Times New Roman" panose="02020603050405020304" pitchFamily="18" charset="0"/>
              </a:rPr>
              <a:t>)</a:t>
            </a:r>
            <a:endParaRPr lang="es-EC"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04734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47009" y="257491"/>
            <a:ext cx="6551468" cy="786029"/>
          </a:xfrm>
        </p:spPr>
        <p:txBody>
          <a:bodyPr/>
          <a:lstStyle/>
          <a:p>
            <a:r>
              <a:rPr lang="es-ES" dirty="0" smtClean="0">
                <a:latin typeface="Times New Roman" panose="02020603050405020304" pitchFamily="18" charset="0"/>
                <a:cs typeface="Times New Roman" panose="02020603050405020304" pitchFamily="18" charset="0"/>
              </a:rPr>
              <a:t>3</a:t>
            </a:r>
            <a:r>
              <a:rPr lang="es-ES" dirty="0" smtClean="0"/>
              <a:t>.</a:t>
            </a:r>
            <a:r>
              <a:rPr lang="es-ES" dirty="0" smtClean="0">
                <a:latin typeface="Times New Roman" panose="02020603050405020304" pitchFamily="18" charset="0"/>
                <a:cs typeface="Times New Roman" panose="02020603050405020304" pitchFamily="18" charset="0"/>
              </a:rPr>
              <a:t> Resultados</a:t>
            </a:r>
            <a:endParaRPr lang="es-ES" dirty="0">
              <a:latin typeface="Times New Roman" panose="02020603050405020304" pitchFamily="18" charset="0"/>
              <a:cs typeface="Times New Roman" panose="02020603050405020304" pitchFamily="18" charset="0"/>
            </a:endParaRPr>
          </a:p>
        </p:txBody>
      </p:sp>
      <p:pic>
        <p:nvPicPr>
          <p:cNvPr id="17" name="Imagen 16"/>
          <p:cNvPicPr/>
          <p:nvPr/>
        </p:nvPicPr>
        <p:blipFill>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2137353" y="1255417"/>
            <a:ext cx="6840000" cy="5400000"/>
          </a:xfrm>
          <a:prstGeom prst="rect">
            <a:avLst/>
          </a:prstGeom>
          <a:ln w="9525" cap="sq">
            <a:solidFill>
              <a:srgbClr val="000000"/>
            </a:solidFill>
            <a:prstDash val="solid"/>
            <a:miter lim="800000"/>
          </a:ln>
          <a:effectLst/>
        </p:spPr>
      </p:pic>
      <p:sp>
        <p:nvSpPr>
          <p:cNvPr id="19" name="Marcador de contenido 2"/>
          <p:cNvSpPr txBox="1">
            <a:spLocks/>
          </p:cNvSpPr>
          <p:nvPr/>
        </p:nvSpPr>
        <p:spPr>
          <a:xfrm>
            <a:off x="2117349" y="959862"/>
            <a:ext cx="5876925" cy="89015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s-EC" sz="1600" dirty="0" smtClean="0">
                <a:latin typeface="Times New Roman" panose="02020603050405020304" pitchFamily="18" charset="0"/>
                <a:cs typeface="Times New Roman" panose="02020603050405020304" pitchFamily="18" charset="0"/>
              </a:rPr>
              <a:t>Estado de daño Moderado - Zona 02</a:t>
            </a:r>
            <a:endParaRPr lang="es-EC" sz="1600" b="1" dirty="0">
              <a:solidFill>
                <a:srgbClr val="FF0000"/>
              </a:solidFill>
              <a:latin typeface="Times New Roman" panose="02020603050405020304" pitchFamily="18" charset="0"/>
              <a:cs typeface="Times New Roman" panose="02020603050405020304" pitchFamily="18" charset="0"/>
            </a:endParaRPr>
          </a:p>
        </p:txBody>
      </p:sp>
      <p:sp>
        <p:nvSpPr>
          <p:cNvPr id="20" name="CuadroTexto 19"/>
          <p:cNvSpPr txBox="1"/>
          <p:nvPr/>
        </p:nvSpPr>
        <p:spPr>
          <a:xfrm>
            <a:off x="46756" y="2570461"/>
            <a:ext cx="1943101" cy="443198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1400" b="1" dirty="0" smtClean="0">
                <a:ln/>
              </a:rPr>
              <a:t>CONTENIDO: </a:t>
            </a:r>
          </a:p>
          <a:p>
            <a:endParaRPr lang="es-ES" sz="400" b="1" dirty="0" smtClean="0">
              <a:ln/>
            </a:endParaRPr>
          </a:p>
          <a:p>
            <a:r>
              <a:rPr lang="es-ES" sz="1400" b="1" dirty="0">
                <a:ln/>
                <a:solidFill>
                  <a:schemeClr val="accent3"/>
                </a:solidFill>
              </a:rPr>
              <a:t>1. INTRODUCCIÓN</a:t>
            </a:r>
          </a:p>
          <a:p>
            <a:r>
              <a:rPr lang="es-ES" sz="1400" b="1" dirty="0">
                <a:ln/>
              </a:rPr>
              <a:t> </a:t>
            </a:r>
            <a:r>
              <a:rPr lang="es-ES" sz="1400" b="1" dirty="0" smtClean="0">
                <a:ln/>
              </a:rPr>
              <a:t>    </a:t>
            </a:r>
            <a:r>
              <a:rPr lang="es-ES" sz="1400" b="1" dirty="0" smtClean="0">
                <a:ln/>
                <a:solidFill>
                  <a:schemeClr val="accent3"/>
                </a:solidFill>
              </a:rPr>
              <a:t>1.1 </a:t>
            </a:r>
            <a:r>
              <a:rPr lang="es-ES" sz="1400" b="1" dirty="0">
                <a:ln/>
                <a:solidFill>
                  <a:schemeClr val="accent3"/>
                </a:solidFill>
              </a:rPr>
              <a:t>Problema</a:t>
            </a:r>
          </a:p>
          <a:p>
            <a:r>
              <a:rPr lang="es-ES" sz="1400" b="1" dirty="0">
                <a:ln/>
              </a:rPr>
              <a:t> </a:t>
            </a:r>
            <a:r>
              <a:rPr lang="es-ES" sz="1400" b="1" dirty="0" smtClean="0">
                <a:ln/>
              </a:rPr>
              <a:t>    </a:t>
            </a:r>
            <a:r>
              <a:rPr lang="es-ES" sz="1400" b="1" dirty="0">
                <a:ln/>
                <a:solidFill>
                  <a:schemeClr val="accent3"/>
                </a:solidFill>
              </a:rPr>
              <a:t>1.2 Objetivos</a:t>
            </a:r>
          </a:p>
          <a:p>
            <a:r>
              <a:rPr lang="es-ES" sz="1400" b="1" dirty="0">
                <a:ln/>
                <a:solidFill>
                  <a:schemeClr val="accent3"/>
                </a:solidFill>
              </a:rPr>
              <a:t> </a:t>
            </a:r>
            <a:r>
              <a:rPr lang="es-ES" sz="1400" b="1" dirty="0" smtClean="0">
                <a:ln/>
                <a:solidFill>
                  <a:schemeClr val="accent3"/>
                </a:solidFill>
              </a:rPr>
              <a:t>     1.3 Ubicación</a:t>
            </a:r>
          </a:p>
          <a:p>
            <a:endParaRPr lang="es-ES" sz="400" b="1" dirty="0" smtClean="0">
              <a:ln/>
              <a:solidFill>
                <a:schemeClr val="accent3"/>
              </a:solidFill>
            </a:endParaRPr>
          </a:p>
          <a:p>
            <a:r>
              <a:rPr lang="es-ES" sz="1400" b="1" dirty="0" smtClean="0">
                <a:ln/>
                <a:solidFill>
                  <a:schemeClr val="accent3"/>
                </a:solidFill>
              </a:rPr>
              <a:t>2. METODOLOGÍA</a:t>
            </a:r>
          </a:p>
          <a:p>
            <a:r>
              <a:rPr lang="es-ES" sz="1400" b="1" dirty="0" smtClean="0">
                <a:ln/>
                <a:solidFill>
                  <a:schemeClr val="accent3"/>
                </a:solidFill>
              </a:rPr>
              <a:t>     2.1 Modelo 3D</a:t>
            </a:r>
          </a:p>
          <a:p>
            <a:r>
              <a:rPr lang="es-ES" sz="1400" b="1" dirty="0" smtClean="0">
                <a:ln/>
                <a:solidFill>
                  <a:schemeClr val="accent3"/>
                </a:solidFill>
              </a:rPr>
              <a:t>     2.2 Cálculo Riesgo</a:t>
            </a:r>
            <a:endParaRPr lang="es-ES" sz="1400" b="1" dirty="0">
              <a:ln/>
              <a:solidFill>
                <a:schemeClr val="accent3"/>
              </a:solidFill>
            </a:endParaRPr>
          </a:p>
          <a:p>
            <a:r>
              <a:rPr lang="es-ES" sz="1400" b="1" dirty="0" smtClean="0">
                <a:ln/>
                <a:solidFill>
                  <a:schemeClr val="accent3"/>
                </a:solidFill>
              </a:rPr>
              <a:t>     2.3 Integración </a:t>
            </a:r>
            <a:r>
              <a:rPr lang="es-ES" sz="1400" b="1" dirty="0" err="1" smtClean="0">
                <a:ln/>
                <a:solidFill>
                  <a:schemeClr val="accent3"/>
                </a:solidFill>
              </a:rPr>
              <a:t>OT</a:t>
            </a:r>
            <a:endParaRPr lang="es-ES" sz="1400" b="1" dirty="0">
              <a:ln/>
              <a:solidFill>
                <a:schemeClr val="accent3"/>
              </a:solidFill>
            </a:endParaRPr>
          </a:p>
          <a:p>
            <a:endParaRPr lang="es-ES" sz="400" b="1" dirty="0">
              <a:ln/>
            </a:endParaRPr>
          </a:p>
          <a:p>
            <a:r>
              <a:rPr lang="es-ES" sz="1400" b="1" dirty="0" smtClean="0">
                <a:ln/>
              </a:rPr>
              <a:t>3. RESULTADOS</a:t>
            </a:r>
          </a:p>
          <a:p>
            <a:r>
              <a:rPr lang="es-ES" sz="1400" b="1" dirty="0" smtClean="0">
                <a:ln/>
                <a:solidFill>
                  <a:schemeClr val="accent3"/>
                </a:solidFill>
              </a:rPr>
              <a:t>     3.1 </a:t>
            </a:r>
            <a:r>
              <a:rPr lang="es-ES" sz="1400" b="1" dirty="0">
                <a:ln/>
                <a:solidFill>
                  <a:schemeClr val="accent3"/>
                </a:solidFill>
              </a:rPr>
              <a:t>Modelo </a:t>
            </a:r>
            <a:r>
              <a:rPr lang="es-ES" sz="1400" b="1" dirty="0" smtClean="0">
                <a:ln/>
                <a:solidFill>
                  <a:schemeClr val="accent3"/>
                </a:solidFill>
              </a:rPr>
              <a:t>3D</a:t>
            </a:r>
          </a:p>
          <a:p>
            <a:r>
              <a:rPr lang="es-ES" sz="1400" b="1" dirty="0" smtClean="0">
                <a:ln/>
                <a:solidFill>
                  <a:schemeClr val="accent3"/>
                </a:solidFill>
              </a:rPr>
              <a:t>     3.2 Peligrosidad</a:t>
            </a:r>
            <a:endParaRPr lang="es-ES" sz="1400" b="1" dirty="0">
              <a:ln/>
              <a:solidFill>
                <a:schemeClr val="accent3"/>
              </a:solidFill>
            </a:endParaRPr>
          </a:p>
          <a:p>
            <a:r>
              <a:rPr lang="es-ES" sz="1400" b="1" dirty="0" smtClean="0">
                <a:ln/>
                <a:solidFill>
                  <a:schemeClr val="accent3"/>
                </a:solidFill>
              </a:rPr>
              <a:t>     3.3 Vulnerabilidad</a:t>
            </a:r>
          </a:p>
          <a:p>
            <a:r>
              <a:rPr lang="es-ES" sz="1400" b="1" dirty="0" smtClean="0">
                <a:ln/>
              </a:rPr>
              <a:t>     3.4 Daño</a:t>
            </a:r>
          </a:p>
          <a:p>
            <a:r>
              <a:rPr lang="es-ES" sz="1400" b="1" dirty="0" smtClean="0">
                <a:ln/>
                <a:solidFill>
                  <a:schemeClr val="accent3"/>
                </a:solidFill>
              </a:rPr>
              <a:t>     3.5 Propuesta</a:t>
            </a:r>
          </a:p>
          <a:p>
            <a:endParaRPr lang="es-ES" sz="400" b="1" dirty="0" smtClean="0">
              <a:ln/>
              <a:solidFill>
                <a:schemeClr val="accent3"/>
              </a:solidFill>
            </a:endParaRPr>
          </a:p>
          <a:p>
            <a:r>
              <a:rPr lang="es-ES" sz="1400" b="1" dirty="0" smtClean="0">
                <a:ln/>
                <a:solidFill>
                  <a:schemeClr val="accent3"/>
                </a:solidFill>
              </a:rPr>
              <a:t>4. CONCLUSIONES </a:t>
            </a:r>
          </a:p>
          <a:p>
            <a:endParaRPr lang="es-ES" sz="400" b="1" dirty="0" smtClean="0">
              <a:ln/>
              <a:solidFill>
                <a:schemeClr val="accent3"/>
              </a:solidFill>
            </a:endParaRPr>
          </a:p>
          <a:p>
            <a:r>
              <a:rPr lang="es-ES" sz="1400" b="1" dirty="0" smtClean="0">
                <a:ln/>
                <a:solidFill>
                  <a:schemeClr val="accent3"/>
                </a:solidFill>
              </a:rPr>
              <a:t>5. RECOMENDACIONES</a:t>
            </a:r>
          </a:p>
          <a:p>
            <a:endParaRPr lang="es-ES" sz="1400" b="1" dirty="0">
              <a:ln/>
              <a:solidFill>
                <a:schemeClr val="accent3"/>
              </a:solidFill>
            </a:endParaRPr>
          </a:p>
        </p:txBody>
      </p:sp>
      <p:sp>
        <p:nvSpPr>
          <p:cNvPr id="27" name="Rectángulo 26"/>
          <p:cNvSpPr/>
          <p:nvPr/>
        </p:nvSpPr>
        <p:spPr>
          <a:xfrm>
            <a:off x="103908" y="154546"/>
            <a:ext cx="1735917" cy="6529589"/>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28" name="Rectángulo 27"/>
          <p:cNvSpPr/>
          <p:nvPr/>
        </p:nvSpPr>
        <p:spPr>
          <a:xfrm>
            <a:off x="103909" y="660681"/>
            <a:ext cx="1730848" cy="1862048"/>
          </a:xfrm>
          <a:prstGeom prst="rect">
            <a:avLst/>
          </a:prstGeom>
        </p:spPr>
        <p:txBody>
          <a:bodyPr wrap="square">
            <a:spAutoFit/>
          </a:bodyPr>
          <a:lstStyle/>
          <a:p>
            <a:pPr algn="ct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DISEÑO DE UN MODELO DE ANÁLISIS ESPACIAL </a:t>
            </a:r>
            <a:r>
              <a:rPr lang="es-ES" sz="1150" b="1" dirty="0" err="1" smtClean="0">
                <a:solidFill>
                  <a:schemeClr val="tx1">
                    <a:lumMod val="85000"/>
                    <a:lumOff val="15000"/>
                  </a:schemeClr>
                </a:solidFill>
                <a:latin typeface="Times New Roman" panose="02020603050405020304" pitchFamily="18" charset="0"/>
                <a:ea typeface="Times New Roman" panose="02020603050405020304" pitchFamily="18" charset="0"/>
              </a:rPr>
              <a:t>MULTIVARIABLE</a:t>
            </a: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 PARA LA EVALUACIÓN DEL RIESGO SÍSMICO CON FINES DE ORDENAMIENTO TERRITORIAL</a:t>
            </a:r>
            <a:endParaRPr lang="es-ES" sz="1150" dirty="0">
              <a:ln w="0"/>
              <a:solidFill>
                <a:schemeClr val="tx1">
                  <a:lumMod val="85000"/>
                  <a:lumOff val="15000"/>
                </a:schemeClr>
              </a:solidFill>
            </a:endParaRPr>
          </a:p>
        </p:txBody>
      </p:sp>
      <p:pic>
        <p:nvPicPr>
          <p:cNvPr id="29" name="Imagen 28" descr="http://4.bp.blogspot.com/-doW7fioghwc/Uh5S5pha-4I/AAAAAAAAAXM/OOZCn6gBtz0/s1600/logo+UFA-ESPE.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648" y="257491"/>
            <a:ext cx="1284428" cy="397671"/>
          </a:xfrm>
          <a:prstGeom prst="rect">
            <a:avLst/>
          </a:prstGeom>
          <a:noFill/>
          <a:ln>
            <a:noFill/>
          </a:ln>
        </p:spPr>
      </p:pic>
      <p:cxnSp>
        <p:nvCxnSpPr>
          <p:cNvPr id="30" name="Conector recto 29"/>
          <p:cNvCxnSpPr/>
          <p:nvPr/>
        </p:nvCxnSpPr>
        <p:spPr>
          <a:xfrm>
            <a:off x="103908" y="2472159"/>
            <a:ext cx="1735917"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546531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47009" y="257491"/>
            <a:ext cx="6551468" cy="786029"/>
          </a:xfrm>
        </p:spPr>
        <p:txBody>
          <a:bodyPr/>
          <a:lstStyle/>
          <a:p>
            <a:r>
              <a:rPr lang="es-ES" dirty="0" smtClean="0">
                <a:latin typeface="Times New Roman" panose="02020603050405020304" pitchFamily="18" charset="0"/>
                <a:cs typeface="Times New Roman" panose="02020603050405020304" pitchFamily="18" charset="0"/>
              </a:rPr>
              <a:t>3</a:t>
            </a:r>
            <a:r>
              <a:rPr lang="es-ES" dirty="0" smtClean="0"/>
              <a:t>.</a:t>
            </a:r>
            <a:r>
              <a:rPr lang="es-ES" dirty="0" smtClean="0">
                <a:latin typeface="Times New Roman" panose="02020603050405020304" pitchFamily="18" charset="0"/>
                <a:cs typeface="Times New Roman" panose="02020603050405020304" pitchFamily="18" charset="0"/>
              </a:rPr>
              <a:t> Resultados</a:t>
            </a:r>
            <a:endParaRPr lang="es-ES" dirty="0">
              <a:latin typeface="Times New Roman" panose="02020603050405020304" pitchFamily="18" charset="0"/>
              <a:cs typeface="Times New Roman" panose="02020603050405020304" pitchFamily="18" charset="0"/>
            </a:endParaRPr>
          </a:p>
        </p:txBody>
      </p:sp>
      <p:pic>
        <p:nvPicPr>
          <p:cNvPr id="21" name="Imagen 20"/>
          <p:cNvPicPr/>
          <p:nvPr/>
        </p:nvPicPr>
        <p:blipFill>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2115516" y="1272126"/>
            <a:ext cx="6840000" cy="5400000"/>
          </a:xfrm>
          <a:prstGeom prst="rect">
            <a:avLst/>
          </a:prstGeom>
          <a:noFill/>
          <a:ln>
            <a:solidFill>
              <a:schemeClr val="tx1"/>
            </a:solidFill>
          </a:ln>
        </p:spPr>
      </p:pic>
      <p:sp>
        <p:nvSpPr>
          <p:cNvPr id="16" name="Marcador de contenido 2"/>
          <p:cNvSpPr>
            <a:spLocks noGrp="1"/>
          </p:cNvSpPr>
          <p:nvPr>
            <p:ph idx="1"/>
          </p:nvPr>
        </p:nvSpPr>
        <p:spPr>
          <a:xfrm>
            <a:off x="2117349" y="959862"/>
            <a:ext cx="5876925" cy="890151"/>
          </a:xfrm>
        </p:spPr>
        <p:txBody>
          <a:bodyPr>
            <a:noAutofit/>
          </a:bodyPr>
          <a:lstStyle/>
          <a:p>
            <a:pPr marL="0" indent="0" algn="just">
              <a:buNone/>
            </a:pPr>
            <a:r>
              <a:rPr lang="es-EC" sz="1600" dirty="0" smtClean="0">
                <a:latin typeface="Times New Roman" panose="02020603050405020304" pitchFamily="18" charset="0"/>
                <a:cs typeface="Times New Roman" panose="02020603050405020304" pitchFamily="18" charset="0"/>
              </a:rPr>
              <a:t>Estado </a:t>
            </a:r>
            <a:r>
              <a:rPr lang="es-EC" sz="1600" dirty="0">
                <a:latin typeface="Times New Roman" panose="02020603050405020304" pitchFamily="18" charset="0"/>
                <a:cs typeface="Times New Roman" panose="02020603050405020304" pitchFamily="18" charset="0"/>
              </a:rPr>
              <a:t>de daño </a:t>
            </a:r>
            <a:r>
              <a:rPr lang="es-EC" sz="1600" dirty="0" smtClean="0">
                <a:latin typeface="Times New Roman" panose="02020603050405020304" pitchFamily="18" charset="0"/>
                <a:cs typeface="Times New Roman" panose="02020603050405020304" pitchFamily="18" charset="0"/>
              </a:rPr>
              <a:t>Extenso - Zona 02</a:t>
            </a:r>
            <a:endParaRPr lang="es-EC" sz="1600" b="1" dirty="0">
              <a:solidFill>
                <a:srgbClr val="FF0000"/>
              </a:solidFill>
              <a:latin typeface="Times New Roman" panose="02020603050405020304" pitchFamily="18" charset="0"/>
              <a:cs typeface="Times New Roman" panose="02020603050405020304" pitchFamily="18" charset="0"/>
            </a:endParaRPr>
          </a:p>
        </p:txBody>
      </p:sp>
      <p:sp>
        <p:nvSpPr>
          <p:cNvPr id="19" name="CuadroTexto 18"/>
          <p:cNvSpPr txBox="1"/>
          <p:nvPr/>
        </p:nvSpPr>
        <p:spPr>
          <a:xfrm>
            <a:off x="46756" y="2570461"/>
            <a:ext cx="1943101" cy="443198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1400" b="1" dirty="0" smtClean="0">
                <a:ln/>
              </a:rPr>
              <a:t>CONTENIDO: </a:t>
            </a:r>
          </a:p>
          <a:p>
            <a:endParaRPr lang="es-ES" sz="400" b="1" dirty="0" smtClean="0">
              <a:ln/>
            </a:endParaRPr>
          </a:p>
          <a:p>
            <a:r>
              <a:rPr lang="es-ES" sz="1400" b="1" dirty="0">
                <a:ln/>
                <a:solidFill>
                  <a:schemeClr val="accent3"/>
                </a:solidFill>
              </a:rPr>
              <a:t>1. INTRODUCCIÓN</a:t>
            </a:r>
          </a:p>
          <a:p>
            <a:r>
              <a:rPr lang="es-ES" sz="1400" b="1" dirty="0">
                <a:ln/>
              </a:rPr>
              <a:t> </a:t>
            </a:r>
            <a:r>
              <a:rPr lang="es-ES" sz="1400" b="1" dirty="0" smtClean="0">
                <a:ln/>
              </a:rPr>
              <a:t>    </a:t>
            </a:r>
            <a:r>
              <a:rPr lang="es-ES" sz="1400" b="1" dirty="0" smtClean="0">
                <a:ln/>
                <a:solidFill>
                  <a:schemeClr val="accent3"/>
                </a:solidFill>
              </a:rPr>
              <a:t>1.1 </a:t>
            </a:r>
            <a:r>
              <a:rPr lang="es-ES" sz="1400" b="1" dirty="0">
                <a:ln/>
                <a:solidFill>
                  <a:schemeClr val="accent3"/>
                </a:solidFill>
              </a:rPr>
              <a:t>Problema</a:t>
            </a:r>
          </a:p>
          <a:p>
            <a:r>
              <a:rPr lang="es-ES" sz="1400" b="1" dirty="0">
                <a:ln/>
              </a:rPr>
              <a:t> </a:t>
            </a:r>
            <a:r>
              <a:rPr lang="es-ES" sz="1400" b="1" dirty="0" smtClean="0">
                <a:ln/>
              </a:rPr>
              <a:t>    </a:t>
            </a:r>
            <a:r>
              <a:rPr lang="es-ES" sz="1400" b="1" dirty="0">
                <a:ln/>
                <a:solidFill>
                  <a:schemeClr val="accent3"/>
                </a:solidFill>
              </a:rPr>
              <a:t>1.2 Objetivos</a:t>
            </a:r>
          </a:p>
          <a:p>
            <a:r>
              <a:rPr lang="es-ES" sz="1400" b="1" dirty="0">
                <a:ln/>
                <a:solidFill>
                  <a:schemeClr val="accent3"/>
                </a:solidFill>
              </a:rPr>
              <a:t> </a:t>
            </a:r>
            <a:r>
              <a:rPr lang="es-ES" sz="1400" b="1" dirty="0" smtClean="0">
                <a:ln/>
                <a:solidFill>
                  <a:schemeClr val="accent3"/>
                </a:solidFill>
              </a:rPr>
              <a:t>     1.3 Ubicación</a:t>
            </a:r>
          </a:p>
          <a:p>
            <a:endParaRPr lang="es-ES" sz="400" b="1" dirty="0" smtClean="0">
              <a:ln/>
              <a:solidFill>
                <a:schemeClr val="accent3"/>
              </a:solidFill>
            </a:endParaRPr>
          </a:p>
          <a:p>
            <a:r>
              <a:rPr lang="es-ES" sz="1400" b="1" dirty="0" smtClean="0">
                <a:ln/>
                <a:solidFill>
                  <a:schemeClr val="accent3"/>
                </a:solidFill>
              </a:rPr>
              <a:t>2. METODOLOGÍA</a:t>
            </a:r>
          </a:p>
          <a:p>
            <a:r>
              <a:rPr lang="es-ES" sz="1400" b="1" dirty="0" smtClean="0">
                <a:ln/>
                <a:solidFill>
                  <a:schemeClr val="accent3"/>
                </a:solidFill>
              </a:rPr>
              <a:t>     2.1 Modelo 3D</a:t>
            </a:r>
          </a:p>
          <a:p>
            <a:r>
              <a:rPr lang="es-ES" sz="1400" b="1" dirty="0" smtClean="0">
                <a:ln/>
                <a:solidFill>
                  <a:schemeClr val="accent3"/>
                </a:solidFill>
              </a:rPr>
              <a:t>     2.2 Cálculo Riesgo</a:t>
            </a:r>
            <a:endParaRPr lang="es-ES" sz="1400" b="1" dirty="0">
              <a:ln/>
              <a:solidFill>
                <a:schemeClr val="accent3"/>
              </a:solidFill>
            </a:endParaRPr>
          </a:p>
          <a:p>
            <a:r>
              <a:rPr lang="es-ES" sz="1400" b="1" dirty="0" smtClean="0">
                <a:ln/>
                <a:solidFill>
                  <a:schemeClr val="accent3"/>
                </a:solidFill>
              </a:rPr>
              <a:t>     2.3 Integración </a:t>
            </a:r>
            <a:r>
              <a:rPr lang="es-ES" sz="1400" b="1" dirty="0" err="1" smtClean="0">
                <a:ln/>
                <a:solidFill>
                  <a:schemeClr val="accent3"/>
                </a:solidFill>
              </a:rPr>
              <a:t>OT</a:t>
            </a:r>
            <a:endParaRPr lang="es-ES" sz="1400" b="1" dirty="0">
              <a:ln/>
              <a:solidFill>
                <a:schemeClr val="accent3"/>
              </a:solidFill>
            </a:endParaRPr>
          </a:p>
          <a:p>
            <a:endParaRPr lang="es-ES" sz="400" b="1" dirty="0">
              <a:ln/>
              <a:solidFill>
                <a:schemeClr val="accent3"/>
              </a:solidFill>
            </a:endParaRPr>
          </a:p>
          <a:p>
            <a:r>
              <a:rPr lang="es-ES" sz="1400" b="1" dirty="0" smtClean="0">
                <a:ln/>
              </a:rPr>
              <a:t>3. RESULTADOS</a:t>
            </a:r>
          </a:p>
          <a:p>
            <a:r>
              <a:rPr lang="es-ES" sz="1400" b="1" dirty="0" smtClean="0">
                <a:ln/>
                <a:solidFill>
                  <a:schemeClr val="accent3"/>
                </a:solidFill>
              </a:rPr>
              <a:t>     3.1 </a:t>
            </a:r>
            <a:r>
              <a:rPr lang="es-ES" sz="1400" b="1" dirty="0">
                <a:ln/>
                <a:solidFill>
                  <a:schemeClr val="accent3"/>
                </a:solidFill>
              </a:rPr>
              <a:t>Modelo </a:t>
            </a:r>
            <a:r>
              <a:rPr lang="es-ES" sz="1400" b="1" dirty="0" smtClean="0">
                <a:ln/>
                <a:solidFill>
                  <a:schemeClr val="accent3"/>
                </a:solidFill>
              </a:rPr>
              <a:t>3D</a:t>
            </a:r>
          </a:p>
          <a:p>
            <a:r>
              <a:rPr lang="es-ES" sz="1400" b="1" dirty="0" smtClean="0">
                <a:ln/>
                <a:solidFill>
                  <a:schemeClr val="accent3"/>
                </a:solidFill>
              </a:rPr>
              <a:t>     3.2 Peligrosidad</a:t>
            </a:r>
            <a:endParaRPr lang="es-ES" sz="1400" b="1" dirty="0">
              <a:ln/>
              <a:solidFill>
                <a:schemeClr val="accent3"/>
              </a:solidFill>
            </a:endParaRPr>
          </a:p>
          <a:p>
            <a:r>
              <a:rPr lang="es-ES" sz="1400" b="1" dirty="0" smtClean="0">
                <a:ln/>
                <a:solidFill>
                  <a:schemeClr val="accent3"/>
                </a:solidFill>
              </a:rPr>
              <a:t>     3.3 Vulnerabilidad</a:t>
            </a:r>
          </a:p>
          <a:p>
            <a:r>
              <a:rPr lang="es-ES" sz="1400" b="1" dirty="0" smtClean="0">
                <a:ln/>
                <a:solidFill>
                  <a:schemeClr val="accent3"/>
                </a:solidFill>
              </a:rPr>
              <a:t> </a:t>
            </a:r>
            <a:r>
              <a:rPr lang="es-ES" sz="1400" b="1" dirty="0" smtClean="0">
                <a:ln/>
              </a:rPr>
              <a:t>    3.4 Daño</a:t>
            </a:r>
          </a:p>
          <a:p>
            <a:r>
              <a:rPr lang="es-ES" sz="1400" b="1" dirty="0" smtClean="0">
                <a:ln/>
                <a:solidFill>
                  <a:schemeClr val="accent3"/>
                </a:solidFill>
              </a:rPr>
              <a:t>     3.5 Propuesta</a:t>
            </a:r>
          </a:p>
          <a:p>
            <a:endParaRPr lang="es-ES" sz="400" b="1" dirty="0" smtClean="0">
              <a:ln/>
              <a:solidFill>
                <a:schemeClr val="accent3"/>
              </a:solidFill>
            </a:endParaRPr>
          </a:p>
          <a:p>
            <a:r>
              <a:rPr lang="es-ES" sz="1400" b="1" dirty="0" smtClean="0">
                <a:ln/>
                <a:solidFill>
                  <a:schemeClr val="accent3"/>
                </a:solidFill>
              </a:rPr>
              <a:t>4. CONCLUSIONES </a:t>
            </a:r>
          </a:p>
          <a:p>
            <a:endParaRPr lang="es-ES" sz="400" b="1" dirty="0" smtClean="0">
              <a:ln/>
              <a:solidFill>
                <a:schemeClr val="accent3"/>
              </a:solidFill>
            </a:endParaRPr>
          </a:p>
          <a:p>
            <a:r>
              <a:rPr lang="es-ES" sz="1400" b="1" dirty="0" smtClean="0">
                <a:ln/>
                <a:solidFill>
                  <a:schemeClr val="accent3"/>
                </a:solidFill>
              </a:rPr>
              <a:t>5. RECOMENDACIONES</a:t>
            </a:r>
          </a:p>
          <a:p>
            <a:endParaRPr lang="es-ES" sz="1400" b="1" dirty="0">
              <a:ln/>
              <a:solidFill>
                <a:schemeClr val="accent3"/>
              </a:solidFill>
            </a:endParaRPr>
          </a:p>
        </p:txBody>
      </p:sp>
      <p:sp>
        <p:nvSpPr>
          <p:cNvPr id="20" name="Rectángulo 19"/>
          <p:cNvSpPr/>
          <p:nvPr/>
        </p:nvSpPr>
        <p:spPr>
          <a:xfrm>
            <a:off x="103908" y="154546"/>
            <a:ext cx="1735917" cy="6529589"/>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27" name="Rectángulo 26"/>
          <p:cNvSpPr/>
          <p:nvPr/>
        </p:nvSpPr>
        <p:spPr>
          <a:xfrm>
            <a:off x="103909" y="660681"/>
            <a:ext cx="1730848" cy="1862048"/>
          </a:xfrm>
          <a:prstGeom prst="rect">
            <a:avLst/>
          </a:prstGeom>
        </p:spPr>
        <p:txBody>
          <a:bodyPr wrap="square">
            <a:spAutoFit/>
          </a:bodyPr>
          <a:lstStyle/>
          <a:p>
            <a:pPr algn="ct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DISEÑO DE UN MODELO DE ANÁLISIS ESPACIAL </a:t>
            </a:r>
            <a:r>
              <a:rPr lang="es-ES" sz="1150" b="1" dirty="0" err="1" smtClean="0">
                <a:solidFill>
                  <a:schemeClr val="tx1">
                    <a:lumMod val="85000"/>
                    <a:lumOff val="15000"/>
                  </a:schemeClr>
                </a:solidFill>
                <a:latin typeface="Times New Roman" panose="02020603050405020304" pitchFamily="18" charset="0"/>
                <a:ea typeface="Times New Roman" panose="02020603050405020304" pitchFamily="18" charset="0"/>
              </a:rPr>
              <a:t>MULTIVARIABLE</a:t>
            </a: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 PARA LA EVALUACIÓN DEL RIESGO SÍSMICO CON FINES DE ORDENAMIENTO TERRITORIAL</a:t>
            </a:r>
            <a:endParaRPr lang="es-ES" sz="1150" dirty="0">
              <a:ln w="0"/>
              <a:solidFill>
                <a:schemeClr val="tx1">
                  <a:lumMod val="85000"/>
                  <a:lumOff val="15000"/>
                </a:schemeClr>
              </a:solidFill>
            </a:endParaRPr>
          </a:p>
        </p:txBody>
      </p:sp>
      <p:pic>
        <p:nvPicPr>
          <p:cNvPr id="28" name="Imagen 27" descr="http://4.bp.blogspot.com/-doW7fioghwc/Uh5S5pha-4I/AAAAAAAAAXM/OOZCn6gBtz0/s1600/logo+UFA-ESPE.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648" y="257491"/>
            <a:ext cx="1284428" cy="397671"/>
          </a:xfrm>
          <a:prstGeom prst="rect">
            <a:avLst/>
          </a:prstGeom>
          <a:noFill/>
          <a:ln>
            <a:noFill/>
          </a:ln>
        </p:spPr>
      </p:pic>
      <p:cxnSp>
        <p:nvCxnSpPr>
          <p:cNvPr id="29" name="Conector recto 28"/>
          <p:cNvCxnSpPr/>
          <p:nvPr/>
        </p:nvCxnSpPr>
        <p:spPr>
          <a:xfrm>
            <a:off x="103908" y="2472159"/>
            <a:ext cx="1735917"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247331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47009" y="257491"/>
            <a:ext cx="6551468" cy="786029"/>
          </a:xfrm>
        </p:spPr>
        <p:txBody>
          <a:bodyPr/>
          <a:lstStyle/>
          <a:p>
            <a:r>
              <a:rPr lang="es-ES" dirty="0" smtClean="0">
                <a:latin typeface="Times New Roman" panose="02020603050405020304" pitchFamily="18" charset="0"/>
                <a:cs typeface="Times New Roman" panose="02020603050405020304" pitchFamily="18" charset="0"/>
              </a:rPr>
              <a:t>3</a:t>
            </a:r>
            <a:r>
              <a:rPr lang="es-ES" dirty="0" smtClean="0"/>
              <a:t>.</a:t>
            </a:r>
            <a:r>
              <a:rPr lang="es-ES" dirty="0" smtClean="0">
                <a:latin typeface="Times New Roman" panose="02020603050405020304" pitchFamily="18" charset="0"/>
                <a:cs typeface="Times New Roman" panose="02020603050405020304" pitchFamily="18" charset="0"/>
              </a:rPr>
              <a:t> Resultados</a:t>
            </a:r>
            <a:endParaRPr lang="es-ES" dirty="0">
              <a:latin typeface="Times New Roman" panose="02020603050405020304" pitchFamily="18" charset="0"/>
              <a:cs typeface="Times New Roman" panose="02020603050405020304" pitchFamily="18" charset="0"/>
            </a:endParaRPr>
          </a:p>
        </p:txBody>
      </p:sp>
      <p:pic>
        <p:nvPicPr>
          <p:cNvPr id="24" name="Imagen 23"/>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39892" y="1272124"/>
            <a:ext cx="6830559" cy="5471580"/>
          </a:xfrm>
          <a:prstGeom prst="rect">
            <a:avLst/>
          </a:prstGeom>
          <a:noFill/>
          <a:ln>
            <a:solidFill>
              <a:schemeClr val="tx1"/>
            </a:solidFill>
          </a:ln>
        </p:spPr>
      </p:pic>
      <p:sp>
        <p:nvSpPr>
          <p:cNvPr id="16" name="Marcador de contenido 2"/>
          <p:cNvSpPr>
            <a:spLocks noGrp="1"/>
          </p:cNvSpPr>
          <p:nvPr>
            <p:ph idx="1"/>
          </p:nvPr>
        </p:nvSpPr>
        <p:spPr>
          <a:xfrm>
            <a:off x="2117349" y="959862"/>
            <a:ext cx="5876925" cy="890151"/>
          </a:xfrm>
        </p:spPr>
        <p:txBody>
          <a:bodyPr>
            <a:noAutofit/>
          </a:bodyPr>
          <a:lstStyle/>
          <a:p>
            <a:pPr marL="0" indent="0" algn="just">
              <a:buNone/>
            </a:pPr>
            <a:r>
              <a:rPr lang="es-EC" sz="1600" dirty="0" smtClean="0">
                <a:latin typeface="Times New Roman" panose="02020603050405020304" pitchFamily="18" charset="0"/>
                <a:cs typeface="Times New Roman" panose="02020603050405020304" pitchFamily="18" charset="0"/>
              </a:rPr>
              <a:t>Estado </a:t>
            </a:r>
            <a:r>
              <a:rPr lang="es-EC" sz="1600" dirty="0">
                <a:latin typeface="Times New Roman" panose="02020603050405020304" pitchFamily="18" charset="0"/>
                <a:cs typeface="Times New Roman" panose="02020603050405020304" pitchFamily="18" charset="0"/>
              </a:rPr>
              <a:t>de </a:t>
            </a:r>
            <a:r>
              <a:rPr lang="es-EC" sz="1600" dirty="0" smtClean="0">
                <a:latin typeface="Times New Roman" panose="02020603050405020304" pitchFamily="18" charset="0"/>
                <a:cs typeface="Times New Roman" panose="02020603050405020304" pitchFamily="18" charset="0"/>
              </a:rPr>
              <a:t>daño Completo - Zona 02</a:t>
            </a:r>
            <a:endParaRPr lang="es-EC" sz="1600" b="1" dirty="0">
              <a:solidFill>
                <a:srgbClr val="FF0000"/>
              </a:solidFill>
              <a:latin typeface="Times New Roman" panose="02020603050405020304" pitchFamily="18" charset="0"/>
              <a:cs typeface="Times New Roman" panose="02020603050405020304" pitchFamily="18" charset="0"/>
            </a:endParaRPr>
          </a:p>
        </p:txBody>
      </p:sp>
      <p:sp>
        <p:nvSpPr>
          <p:cNvPr id="19" name="CuadroTexto 18"/>
          <p:cNvSpPr txBox="1"/>
          <p:nvPr/>
        </p:nvSpPr>
        <p:spPr>
          <a:xfrm>
            <a:off x="46756" y="2570461"/>
            <a:ext cx="1943101" cy="443198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1400" b="1" dirty="0" smtClean="0">
                <a:ln/>
              </a:rPr>
              <a:t>CONTENIDO: </a:t>
            </a:r>
          </a:p>
          <a:p>
            <a:endParaRPr lang="es-ES" sz="400" b="1" dirty="0" smtClean="0">
              <a:ln/>
            </a:endParaRPr>
          </a:p>
          <a:p>
            <a:r>
              <a:rPr lang="es-ES" sz="1400" b="1" dirty="0">
                <a:ln/>
                <a:solidFill>
                  <a:schemeClr val="accent3"/>
                </a:solidFill>
              </a:rPr>
              <a:t>1. INTRODUCCIÓN</a:t>
            </a:r>
          </a:p>
          <a:p>
            <a:r>
              <a:rPr lang="es-ES" sz="1400" b="1" dirty="0">
                <a:ln/>
              </a:rPr>
              <a:t> </a:t>
            </a:r>
            <a:r>
              <a:rPr lang="es-ES" sz="1400" b="1" dirty="0" smtClean="0">
                <a:ln/>
              </a:rPr>
              <a:t>    </a:t>
            </a:r>
            <a:r>
              <a:rPr lang="es-ES" sz="1400" b="1" dirty="0" smtClean="0">
                <a:ln/>
                <a:solidFill>
                  <a:schemeClr val="accent3"/>
                </a:solidFill>
              </a:rPr>
              <a:t>1.1 </a:t>
            </a:r>
            <a:r>
              <a:rPr lang="es-ES" sz="1400" b="1" dirty="0">
                <a:ln/>
                <a:solidFill>
                  <a:schemeClr val="accent3"/>
                </a:solidFill>
              </a:rPr>
              <a:t>Problema</a:t>
            </a:r>
          </a:p>
          <a:p>
            <a:r>
              <a:rPr lang="es-ES" sz="1400" b="1" dirty="0">
                <a:ln/>
              </a:rPr>
              <a:t> </a:t>
            </a:r>
            <a:r>
              <a:rPr lang="es-ES" sz="1400" b="1" dirty="0" smtClean="0">
                <a:ln/>
              </a:rPr>
              <a:t>    </a:t>
            </a:r>
            <a:r>
              <a:rPr lang="es-ES" sz="1400" b="1" dirty="0">
                <a:ln/>
                <a:solidFill>
                  <a:schemeClr val="accent3"/>
                </a:solidFill>
              </a:rPr>
              <a:t>1.2 Objetivos</a:t>
            </a:r>
          </a:p>
          <a:p>
            <a:r>
              <a:rPr lang="es-ES" sz="1400" b="1" dirty="0">
                <a:ln/>
                <a:solidFill>
                  <a:schemeClr val="accent3"/>
                </a:solidFill>
              </a:rPr>
              <a:t> </a:t>
            </a:r>
            <a:r>
              <a:rPr lang="es-ES" sz="1400" b="1" dirty="0" smtClean="0">
                <a:ln/>
                <a:solidFill>
                  <a:schemeClr val="accent3"/>
                </a:solidFill>
              </a:rPr>
              <a:t>     1.3 Ubicación</a:t>
            </a:r>
          </a:p>
          <a:p>
            <a:endParaRPr lang="es-ES" sz="400" b="1" dirty="0" smtClean="0">
              <a:ln/>
              <a:solidFill>
                <a:schemeClr val="accent3"/>
              </a:solidFill>
            </a:endParaRPr>
          </a:p>
          <a:p>
            <a:r>
              <a:rPr lang="es-ES" sz="1400" b="1" dirty="0" smtClean="0">
                <a:ln/>
                <a:solidFill>
                  <a:schemeClr val="accent3"/>
                </a:solidFill>
              </a:rPr>
              <a:t>2. METODOLOGÍA</a:t>
            </a:r>
          </a:p>
          <a:p>
            <a:r>
              <a:rPr lang="es-ES" sz="1400" b="1" dirty="0" smtClean="0">
                <a:ln/>
                <a:solidFill>
                  <a:schemeClr val="accent3"/>
                </a:solidFill>
              </a:rPr>
              <a:t>     2.1 Modelo 3D</a:t>
            </a:r>
          </a:p>
          <a:p>
            <a:r>
              <a:rPr lang="es-ES" sz="1400" b="1" dirty="0" smtClean="0">
                <a:ln/>
                <a:solidFill>
                  <a:schemeClr val="accent3"/>
                </a:solidFill>
              </a:rPr>
              <a:t>     2.2 Cálculo Riesgo</a:t>
            </a:r>
            <a:endParaRPr lang="es-ES" sz="1400" b="1" dirty="0">
              <a:ln/>
              <a:solidFill>
                <a:schemeClr val="accent3"/>
              </a:solidFill>
            </a:endParaRPr>
          </a:p>
          <a:p>
            <a:r>
              <a:rPr lang="es-ES" sz="1400" b="1" dirty="0" smtClean="0">
                <a:ln/>
                <a:solidFill>
                  <a:schemeClr val="accent3"/>
                </a:solidFill>
              </a:rPr>
              <a:t>     2.3 Integración </a:t>
            </a:r>
            <a:r>
              <a:rPr lang="es-ES" sz="1400" b="1" dirty="0" err="1" smtClean="0">
                <a:ln/>
                <a:solidFill>
                  <a:schemeClr val="accent3"/>
                </a:solidFill>
              </a:rPr>
              <a:t>OT</a:t>
            </a:r>
            <a:endParaRPr lang="es-ES" sz="1400" b="1" dirty="0">
              <a:ln/>
              <a:solidFill>
                <a:schemeClr val="accent3"/>
              </a:solidFill>
            </a:endParaRPr>
          </a:p>
          <a:p>
            <a:endParaRPr lang="es-ES" sz="400" b="1" dirty="0">
              <a:ln/>
              <a:solidFill>
                <a:schemeClr val="accent3"/>
              </a:solidFill>
            </a:endParaRPr>
          </a:p>
          <a:p>
            <a:r>
              <a:rPr lang="es-ES" sz="1400" b="1" dirty="0" smtClean="0">
                <a:ln/>
              </a:rPr>
              <a:t>3. RESULTADOS</a:t>
            </a:r>
          </a:p>
          <a:p>
            <a:r>
              <a:rPr lang="es-ES" sz="1400" b="1" dirty="0" smtClean="0">
                <a:ln/>
                <a:solidFill>
                  <a:schemeClr val="accent3"/>
                </a:solidFill>
              </a:rPr>
              <a:t>     3.1 </a:t>
            </a:r>
            <a:r>
              <a:rPr lang="es-ES" sz="1400" b="1" dirty="0">
                <a:ln/>
                <a:solidFill>
                  <a:schemeClr val="accent3"/>
                </a:solidFill>
              </a:rPr>
              <a:t>Modelo </a:t>
            </a:r>
            <a:r>
              <a:rPr lang="es-ES" sz="1400" b="1" dirty="0" smtClean="0">
                <a:ln/>
                <a:solidFill>
                  <a:schemeClr val="accent3"/>
                </a:solidFill>
              </a:rPr>
              <a:t>3D</a:t>
            </a:r>
          </a:p>
          <a:p>
            <a:r>
              <a:rPr lang="es-ES" sz="1400" b="1" dirty="0" smtClean="0">
                <a:ln/>
                <a:solidFill>
                  <a:schemeClr val="accent3"/>
                </a:solidFill>
              </a:rPr>
              <a:t>     3.2 Peligrosidad</a:t>
            </a:r>
            <a:endParaRPr lang="es-ES" sz="1400" b="1" dirty="0">
              <a:ln/>
              <a:solidFill>
                <a:schemeClr val="accent3"/>
              </a:solidFill>
            </a:endParaRPr>
          </a:p>
          <a:p>
            <a:r>
              <a:rPr lang="es-ES" sz="1400" b="1" dirty="0" smtClean="0">
                <a:ln/>
                <a:solidFill>
                  <a:schemeClr val="accent3"/>
                </a:solidFill>
              </a:rPr>
              <a:t>     3.3 Vulnerabilidad</a:t>
            </a:r>
          </a:p>
          <a:p>
            <a:r>
              <a:rPr lang="es-ES" sz="1400" b="1" dirty="0" smtClean="0">
                <a:ln/>
              </a:rPr>
              <a:t>     3.4 Daño</a:t>
            </a:r>
          </a:p>
          <a:p>
            <a:r>
              <a:rPr lang="es-ES" sz="1400" b="1" dirty="0" smtClean="0">
                <a:ln/>
                <a:solidFill>
                  <a:schemeClr val="accent3"/>
                </a:solidFill>
              </a:rPr>
              <a:t>     3.5 Propuesta</a:t>
            </a:r>
          </a:p>
          <a:p>
            <a:endParaRPr lang="es-ES" sz="400" b="1" dirty="0" smtClean="0">
              <a:ln/>
              <a:solidFill>
                <a:schemeClr val="accent3"/>
              </a:solidFill>
            </a:endParaRPr>
          </a:p>
          <a:p>
            <a:r>
              <a:rPr lang="es-ES" sz="1400" b="1" dirty="0" smtClean="0">
                <a:ln/>
                <a:solidFill>
                  <a:schemeClr val="accent3"/>
                </a:solidFill>
              </a:rPr>
              <a:t>4. CONCLUSIONES </a:t>
            </a:r>
          </a:p>
          <a:p>
            <a:endParaRPr lang="es-ES" sz="400" b="1" dirty="0" smtClean="0">
              <a:ln/>
              <a:solidFill>
                <a:schemeClr val="accent3"/>
              </a:solidFill>
            </a:endParaRPr>
          </a:p>
          <a:p>
            <a:r>
              <a:rPr lang="es-ES" sz="1400" b="1" dirty="0" smtClean="0">
                <a:ln/>
                <a:solidFill>
                  <a:schemeClr val="accent3"/>
                </a:solidFill>
              </a:rPr>
              <a:t>5. RECOMENDACIONES</a:t>
            </a:r>
          </a:p>
          <a:p>
            <a:endParaRPr lang="es-ES" sz="1400" b="1" dirty="0">
              <a:ln/>
              <a:solidFill>
                <a:schemeClr val="accent3"/>
              </a:solidFill>
            </a:endParaRPr>
          </a:p>
        </p:txBody>
      </p:sp>
      <p:sp>
        <p:nvSpPr>
          <p:cNvPr id="20" name="Rectángulo 19"/>
          <p:cNvSpPr/>
          <p:nvPr/>
        </p:nvSpPr>
        <p:spPr>
          <a:xfrm>
            <a:off x="103908" y="154546"/>
            <a:ext cx="1735917" cy="6529589"/>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27" name="Rectángulo 26"/>
          <p:cNvSpPr/>
          <p:nvPr/>
        </p:nvSpPr>
        <p:spPr>
          <a:xfrm>
            <a:off x="103909" y="660681"/>
            <a:ext cx="1730848" cy="1862048"/>
          </a:xfrm>
          <a:prstGeom prst="rect">
            <a:avLst/>
          </a:prstGeom>
        </p:spPr>
        <p:txBody>
          <a:bodyPr wrap="square">
            <a:spAutoFit/>
          </a:bodyPr>
          <a:lstStyle/>
          <a:p>
            <a:pPr algn="ct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DISEÑO DE UN MODELO DE ANÁLISIS ESPACIAL </a:t>
            </a:r>
            <a:r>
              <a:rPr lang="es-ES" sz="1150" b="1" dirty="0" err="1" smtClean="0">
                <a:solidFill>
                  <a:schemeClr val="tx1">
                    <a:lumMod val="85000"/>
                    <a:lumOff val="15000"/>
                  </a:schemeClr>
                </a:solidFill>
                <a:latin typeface="Times New Roman" panose="02020603050405020304" pitchFamily="18" charset="0"/>
                <a:ea typeface="Times New Roman" panose="02020603050405020304" pitchFamily="18" charset="0"/>
              </a:rPr>
              <a:t>MULTIVARIABLE</a:t>
            </a: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 PARA LA EVALUACIÓN DEL RIESGO SÍSMICO CON FINES DE ORDENAMIENTO TERRITORIAL</a:t>
            </a:r>
            <a:endParaRPr lang="es-ES" sz="1150" dirty="0">
              <a:ln w="0"/>
              <a:solidFill>
                <a:schemeClr val="tx1">
                  <a:lumMod val="85000"/>
                  <a:lumOff val="15000"/>
                </a:schemeClr>
              </a:solidFill>
            </a:endParaRPr>
          </a:p>
        </p:txBody>
      </p:sp>
      <p:pic>
        <p:nvPicPr>
          <p:cNvPr id="28" name="Imagen 27" descr="http://4.bp.blogspot.com/-doW7fioghwc/Uh5S5pha-4I/AAAAAAAAAXM/OOZCn6gBtz0/s1600/logo+UFA-ESPE.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648" y="257491"/>
            <a:ext cx="1284428" cy="397671"/>
          </a:xfrm>
          <a:prstGeom prst="rect">
            <a:avLst/>
          </a:prstGeom>
          <a:noFill/>
          <a:ln>
            <a:noFill/>
          </a:ln>
        </p:spPr>
      </p:pic>
      <p:cxnSp>
        <p:nvCxnSpPr>
          <p:cNvPr id="29" name="Conector recto 28"/>
          <p:cNvCxnSpPr/>
          <p:nvPr/>
        </p:nvCxnSpPr>
        <p:spPr>
          <a:xfrm>
            <a:off x="103908" y="2472159"/>
            <a:ext cx="1735917"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128883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47009" y="257491"/>
            <a:ext cx="6551468" cy="786029"/>
          </a:xfrm>
        </p:spPr>
        <p:txBody>
          <a:bodyPr/>
          <a:lstStyle/>
          <a:p>
            <a:r>
              <a:rPr lang="es-ES" dirty="0" smtClean="0">
                <a:latin typeface="Times New Roman" panose="02020603050405020304" pitchFamily="18" charset="0"/>
                <a:cs typeface="Times New Roman" panose="02020603050405020304" pitchFamily="18" charset="0"/>
              </a:rPr>
              <a:t>3</a:t>
            </a:r>
            <a:r>
              <a:rPr lang="es-ES" dirty="0" smtClean="0"/>
              <a:t>.</a:t>
            </a:r>
            <a:r>
              <a:rPr lang="es-ES" dirty="0" smtClean="0">
                <a:latin typeface="Times New Roman" panose="02020603050405020304" pitchFamily="18" charset="0"/>
                <a:cs typeface="Times New Roman" panose="02020603050405020304" pitchFamily="18" charset="0"/>
              </a:rPr>
              <a:t> Resultados</a:t>
            </a:r>
            <a:endParaRPr lang="es-ES" dirty="0">
              <a:latin typeface="Times New Roman" panose="02020603050405020304" pitchFamily="18" charset="0"/>
              <a:cs typeface="Times New Roman" panose="02020603050405020304" pitchFamily="18" charset="0"/>
            </a:endParaRPr>
          </a:p>
        </p:txBody>
      </p:sp>
      <p:sp>
        <p:nvSpPr>
          <p:cNvPr id="9" name="CuadroTexto 8"/>
          <p:cNvSpPr txBox="1"/>
          <p:nvPr/>
        </p:nvSpPr>
        <p:spPr>
          <a:xfrm>
            <a:off x="46756" y="2570461"/>
            <a:ext cx="1943101" cy="443198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1400" b="1" dirty="0" smtClean="0">
                <a:ln/>
              </a:rPr>
              <a:t>CONTENIDO: </a:t>
            </a:r>
          </a:p>
          <a:p>
            <a:endParaRPr lang="es-ES" sz="400" b="1" dirty="0" smtClean="0">
              <a:ln/>
            </a:endParaRPr>
          </a:p>
          <a:p>
            <a:r>
              <a:rPr lang="es-ES" sz="1400" b="1" dirty="0">
                <a:ln/>
                <a:solidFill>
                  <a:schemeClr val="accent3"/>
                </a:solidFill>
              </a:rPr>
              <a:t>1. INTRODUCCIÓN</a:t>
            </a:r>
          </a:p>
          <a:p>
            <a:r>
              <a:rPr lang="es-ES" sz="1400" b="1" dirty="0">
                <a:ln/>
              </a:rPr>
              <a:t> </a:t>
            </a:r>
            <a:r>
              <a:rPr lang="es-ES" sz="1400" b="1" dirty="0" smtClean="0">
                <a:ln/>
              </a:rPr>
              <a:t>    </a:t>
            </a:r>
            <a:r>
              <a:rPr lang="es-ES" sz="1400" b="1" dirty="0" smtClean="0">
                <a:ln/>
                <a:solidFill>
                  <a:schemeClr val="accent3"/>
                </a:solidFill>
              </a:rPr>
              <a:t>1.1 </a:t>
            </a:r>
            <a:r>
              <a:rPr lang="es-ES" sz="1400" b="1" dirty="0">
                <a:ln/>
                <a:solidFill>
                  <a:schemeClr val="accent3"/>
                </a:solidFill>
              </a:rPr>
              <a:t>Problema</a:t>
            </a:r>
          </a:p>
          <a:p>
            <a:r>
              <a:rPr lang="es-ES" sz="1400" b="1" dirty="0">
                <a:ln/>
              </a:rPr>
              <a:t> </a:t>
            </a:r>
            <a:r>
              <a:rPr lang="es-ES" sz="1400" b="1" dirty="0" smtClean="0">
                <a:ln/>
              </a:rPr>
              <a:t>    </a:t>
            </a:r>
            <a:r>
              <a:rPr lang="es-ES" sz="1400" b="1" dirty="0">
                <a:ln/>
                <a:solidFill>
                  <a:schemeClr val="accent3"/>
                </a:solidFill>
              </a:rPr>
              <a:t>1.2 Objetivos</a:t>
            </a:r>
          </a:p>
          <a:p>
            <a:r>
              <a:rPr lang="es-ES" sz="1400" b="1" dirty="0">
                <a:ln/>
                <a:solidFill>
                  <a:schemeClr val="accent3"/>
                </a:solidFill>
              </a:rPr>
              <a:t> </a:t>
            </a:r>
            <a:r>
              <a:rPr lang="es-ES" sz="1400" b="1" dirty="0" smtClean="0">
                <a:ln/>
                <a:solidFill>
                  <a:schemeClr val="accent3"/>
                </a:solidFill>
              </a:rPr>
              <a:t>     1.3 Ubicación</a:t>
            </a:r>
          </a:p>
          <a:p>
            <a:endParaRPr lang="es-ES" sz="400" b="1" dirty="0" smtClean="0">
              <a:ln/>
              <a:solidFill>
                <a:schemeClr val="accent3"/>
              </a:solidFill>
            </a:endParaRPr>
          </a:p>
          <a:p>
            <a:r>
              <a:rPr lang="es-ES" sz="1400" b="1" dirty="0" smtClean="0">
                <a:ln/>
                <a:solidFill>
                  <a:schemeClr val="accent3"/>
                </a:solidFill>
              </a:rPr>
              <a:t>2. METODOLOGÍA</a:t>
            </a:r>
          </a:p>
          <a:p>
            <a:r>
              <a:rPr lang="es-ES" sz="1400" b="1" dirty="0" smtClean="0">
                <a:ln/>
                <a:solidFill>
                  <a:schemeClr val="accent3"/>
                </a:solidFill>
              </a:rPr>
              <a:t>     2.1 Modelo 3D</a:t>
            </a:r>
          </a:p>
          <a:p>
            <a:r>
              <a:rPr lang="es-ES" sz="1400" b="1" dirty="0" smtClean="0">
                <a:ln/>
                <a:solidFill>
                  <a:schemeClr val="accent3"/>
                </a:solidFill>
              </a:rPr>
              <a:t>     2.2 Cálculo Riesgo</a:t>
            </a:r>
            <a:endParaRPr lang="es-ES" sz="1400" b="1" dirty="0">
              <a:ln/>
              <a:solidFill>
                <a:schemeClr val="accent3"/>
              </a:solidFill>
            </a:endParaRPr>
          </a:p>
          <a:p>
            <a:r>
              <a:rPr lang="es-ES" sz="1400" b="1" dirty="0" smtClean="0">
                <a:ln/>
                <a:solidFill>
                  <a:schemeClr val="accent3"/>
                </a:solidFill>
              </a:rPr>
              <a:t>     2.3 Integración </a:t>
            </a:r>
            <a:r>
              <a:rPr lang="es-ES" sz="1400" b="1" dirty="0" err="1" smtClean="0">
                <a:ln/>
                <a:solidFill>
                  <a:schemeClr val="accent3"/>
                </a:solidFill>
              </a:rPr>
              <a:t>OT</a:t>
            </a:r>
            <a:endParaRPr lang="es-ES" sz="1400" b="1" dirty="0">
              <a:ln/>
              <a:solidFill>
                <a:schemeClr val="accent3"/>
              </a:solidFill>
            </a:endParaRPr>
          </a:p>
          <a:p>
            <a:endParaRPr lang="es-ES" sz="400" b="1" dirty="0">
              <a:ln/>
              <a:solidFill>
                <a:schemeClr val="accent3"/>
              </a:solidFill>
            </a:endParaRPr>
          </a:p>
          <a:p>
            <a:r>
              <a:rPr lang="es-ES" sz="1400" b="1" dirty="0" smtClean="0">
                <a:ln/>
              </a:rPr>
              <a:t>3. RESULTADOS</a:t>
            </a:r>
          </a:p>
          <a:p>
            <a:r>
              <a:rPr lang="es-ES" sz="1400" b="1" dirty="0" smtClean="0">
                <a:ln/>
                <a:solidFill>
                  <a:schemeClr val="accent3"/>
                </a:solidFill>
              </a:rPr>
              <a:t>     3.1 </a:t>
            </a:r>
            <a:r>
              <a:rPr lang="es-ES" sz="1400" b="1" dirty="0">
                <a:ln/>
                <a:solidFill>
                  <a:schemeClr val="accent3"/>
                </a:solidFill>
              </a:rPr>
              <a:t>Modelo </a:t>
            </a:r>
            <a:r>
              <a:rPr lang="es-ES" sz="1400" b="1" dirty="0" smtClean="0">
                <a:ln/>
                <a:solidFill>
                  <a:schemeClr val="accent3"/>
                </a:solidFill>
              </a:rPr>
              <a:t>3D</a:t>
            </a:r>
          </a:p>
          <a:p>
            <a:r>
              <a:rPr lang="es-ES" sz="1400" b="1" dirty="0" smtClean="0">
                <a:ln/>
                <a:solidFill>
                  <a:schemeClr val="accent3"/>
                </a:solidFill>
              </a:rPr>
              <a:t>     3.2 Peligrosidad</a:t>
            </a:r>
            <a:endParaRPr lang="es-ES" sz="1400" b="1" dirty="0">
              <a:ln/>
              <a:solidFill>
                <a:schemeClr val="accent3"/>
              </a:solidFill>
            </a:endParaRPr>
          </a:p>
          <a:p>
            <a:r>
              <a:rPr lang="es-ES" sz="1400" b="1" dirty="0" smtClean="0">
                <a:ln/>
                <a:solidFill>
                  <a:schemeClr val="accent3"/>
                </a:solidFill>
              </a:rPr>
              <a:t>     3.3 Vulnerabilidad</a:t>
            </a:r>
          </a:p>
          <a:p>
            <a:r>
              <a:rPr lang="es-ES" sz="1400" b="1" dirty="0" smtClean="0">
                <a:ln/>
                <a:solidFill>
                  <a:schemeClr val="accent3"/>
                </a:solidFill>
              </a:rPr>
              <a:t>     3.4 Daño</a:t>
            </a:r>
          </a:p>
          <a:p>
            <a:r>
              <a:rPr lang="es-ES" sz="1400" b="1" dirty="0" smtClean="0">
                <a:ln/>
              </a:rPr>
              <a:t>     3.5 Propuesta</a:t>
            </a:r>
          </a:p>
          <a:p>
            <a:endParaRPr lang="es-ES" sz="400" b="1" dirty="0" smtClean="0">
              <a:ln/>
              <a:solidFill>
                <a:schemeClr val="accent3"/>
              </a:solidFill>
            </a:endParaRPr>
          </a:p>
          <a:p>
            <a:r>
              <a:rPr lang="es-ES" sz="1400" b="1" dirty="0" smtClean="0">
                <a:ln/>
                <a:solidFill>
                  <a:schemeClr val="accent3"/>
                </a:solidFill>
              </a:rPr>
              <a:t>4. CONCLUSIONES </a:t>
            </a:r>
          </a:p>
          <a:p>
            <a:endParaRPr lang="es-ES" sz="400" b="1" dirty="0" smtClean="0">
              <a:ln/>
              <a:solidFill>
                <a:schemeClr val="accent3"/>
              </a:solidFill>
            </a:endParaRPr>
          </a:p>
          <a:p>
            <a:r>
              <a:rPr lang="es-ES" sz="1400" b="1" dirty="0" smtClean="0">
                <a:ln/>
                <a:solidFill>
                  <a:schemeClr val="accent3"/>
                </a:solidFill>
              </a:rPr>
              <a:t>5. RECOMENDACIONES</a:t>
            </a:r>
          </a:p>
          <a:p>
            <a:endParaRPr lang="es-ES" sz="1400" b="1" dirty="0">
              <a:ln/>
              <a:solidFill>
                <a:schemeClr val="accent3"/>
              </a:solidFill>
            </a:endParaRPr>
          </a:p>
        </p:txBody>
      </p:sp>
      <p:sp>
        <p:nvSpPr>
          <p:cNvPr id="10" name="Rectángulo 9"/>
          <p:cNvSpPr/>
          <p:nvPr/>
        </p:nvSpPr>
        <p:spPr>
          <a:xfrm>
            <a:off x="103908" y="154546"/>
            <a:ext cx="1735917" cy="6529589"/>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2" name="Rectángulo 11"/>
          <p:cNvSpPr/>
          <p:nvPr/>
        </p:nvSpPr>
        <p:spPr>
          <a:xfrm>
            <a:off x="103909" y="660681"/>
            <a:ext cx="1730848" cy="1862048"/>
          </a:xfrm>
          <a:prstGeom prst="rect">
            <a:avLst/>
          </a:prstGeom>
        </p:spPr>
        <p:txBody>
          <a:bodyPr wrap="square">
            <a:spAutoFit/>
          </a:bodyPr>
          <a:lstStyle/>
          <a:p>
            <a:pPr algn="ct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DISEÑO DE UN MODELO DE ANÁLISIS ESPACIAL </a:t>
            </a:r>
            <a:r>
              <a:rPr lang="es-ES" sz="1150" b="1" dirty="0" err="1" smtClean="0">
                <a:solidFill>
                  <a:schemeClr val="tx1">
                    <a:lumMod val="85000"/>
                    <a:lumOff val="15000"/>
                  </a:schemeClr>
                </a:solidFill>
                <a:latin typeface="Times New Roman" panose="02020603050405020304" pitchFamily="18" charset="0"/>
                <a:ea typeface="Times New Roman" panose="02020603050405020304" pitchFamily="18" charset="0"/>
              </a:rPr>
              <a:t>MULTIVARIABLE</a:t>
            </a: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 PARA LA EVALUACIÓN DEL RIESGO SÍSMICO CON FINES DE ORDENAMIENTO TERRITORIAL</a:t>
            </a:r>
            <a:endParaRPr lang="es-ES" sz="1150" dirty="0">
              <a:ln w="0"/>
              <a:solidFill>
                <a:schemeClr val="tx1">
                  <a:lumMod val="85000"/>
                  <a:lumOff val="15000"/>
                </a:schemeClr>
              </a:solidFill>
            </a:endParaRPr>
          </a:p>
        </p:txBody>
      </p:sp>
      <p:pic>
        <p:nvPicPr>
          <p:cNvPr id="13" name="Imagen 12" descr="http://4.bp.blogspot.com/-doW7fioghwc/Uh5S5pha-4I/AAAAAAAAAXM/OOZCn6gBtz0/s1600/logo+UFA-ESP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648" y="257491"/>
            <a:ext cx="1284428" cy="397671"/>
          </a:xfrm>
          <a:prstGeom prst="rect">
            <a:avLst/>
          </a:prstGeom>
          <a:noFill/>
          <a:ln>
            <a:noFill/>
          </a:ln>
        </p:spPr>
      </p:pic>
      <p:cxnSp>
        <p:nvCxnSpPr>
          <p:cNvPr id="14" name="Conector recto 13"/>
          <p:cNvCxnSpPr/>
          <p:nvPr/>
        </p:nvCxnSpPr>
        <p:spPr>
          <a:xfrm>
            <a:off x="103908" y="2472159"/>
            <a:ext cx="1735917"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pic>
        <p:nvPicPr>
          <p:cNvPr id="4" name="Imagen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1911265" y="1320241"/>
            <a:ext cx="7115726" cy="4680000"/>
          </a:xfrm>
          <a:prstGeom prst="rect">
            <a:avLst/>
          </a:prstGeom>
        </p:spPr>
      </p:pic>
      <p:sp>
        <p:nvSpPr>
          <p:cNvPr id="11" name="Marcador de contenido 2"/>
          <p:cNvSpPr>
            <a:spLocks noGrp="1"/>
          </p:cNvSpPr>
          <p:nvPr>
            <p:ph idx="1"/>
          </p:nvPr>
        </p:nvSpPr>
        <p:spPr>
          <a:xfrm>
            <a:off x="2117349" y="959862"/>
            <a:ext cx="5876925" cy="890151"/>
          </a:xfrm>
        </p:spPr>
        <p:txBody>
          <a:bodyPr>
            <a:noAutofit/>
          </a:bodyPr>
          <a:lstStyle/>
          <a:p>
            <a:pPr marL="0" indent="0" algn="just">
              <a:buNone/>
            </a:pPr>
            <a:r>
              <a:rPr lang="es-EC" sz="1600" dirty="0" smtClean="0">
                <a:latin typeface="Times New Roman" panose="02020603050405020304" pitchFamily="18" charset="0"/>
                <a:cs typeface="Times New Roman" panose="02020603050405020304" pitchFamily="18" charset="0"/>
              </a:rPr>
              <a:t>Propuesta de Uso y Ocupación del Suelo - Zona 01</a:t>
            </a:r>
            <a:endParaRPr lang="es-EC" sz="1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68355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47009" y="257491"/>
            <a:ext cx="6551468" cy="786029"/>
          </a:xfrm>
        </p:spPr>
        <p:txBody>
          <a:bodyPr/>
          <a:lstStyle/>
          <a:p>
            <a:r>
              <a:rPr lang="es-ES" dirty="0" smtClean="0">
                <a:latin typeface="Times New Roman" panose="02020603050405020304" pitchFamily="18" charset="0"/>
                <a:cs typeface="Times New Roman" panose="02020603050405020304" pitchFamily="18" charset="0"/>
              </a:rPr>
              <a:t>3</a:t>
            </a:r>
            <a:r>
              <a:rPr lang="es-ES" dirty="0" smtClean="0"/>
              <a:t>.</a:t>
            </a:r>
            <a:r>
              <a:rPr lang="es-ES" dirty="0" smtClean="0">
                <a:latin typeface="Times New Roman" panose="02020603050405020304" pitchFamily="18" charset="0"/>
                <a:cs typeface="Times New Roman" panose="02020603050405020304" pitchFamily="18" charset="0"/>
              </a:rPr>
              <a:t> Resultados</a:t>
            </a:r>
            <a:endParaRPr lang="es-ES" dirty="0">
              <a:latin typeface="Times New Roman" panose="02020603050405020304" pitchFamily="18" charset="0"/>
              <a:cs typeface="Times New Roman" panose="02020603050405020304" pitchFamily="18" charset="0"/>
            </a:endParaRPr>
          </a:p>
        </p:txBody>
      </p:sp>
      <p:sp>
        <p:nvSpPr>
          <p:cNvPr id="9" name="CuadroTexto 8"/>
          <p:cNvSpPr txBox="1"/>
          <p:nvPr/>
        </p:nvSpPr>
        <p:spPr>
          <a:xfrm>
            <a:off x="46756" y="2570461"/>
            <a:ext cx="1943101" cy="443198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1400" b="1" dirty="0" smtClean="0">
                <a:ln/>
              </a:rPr>
              <a:t>CONTENIDO: </a:t>
            </a:r>
          </a:p>
          <a:p>
            <a:endParaRPr lang="es-ES" sz="400" b="1" dirty="0" smtClean="0">
              <a:ln/>
            </a:endParaRPr>
          </a:p>
          <a:p>
            <a:r>
              <a:rPr lang="es-ES" sz="1400" b="1" dirty="0">
                <a:ln/>
                <a:solidFill>
                  <a:schemeClr val="accent3"/>
                </a:solidFill>
              </a:rPr>
              <a:t>1. INTRODUCCIÓN</a:t>
            </a:r>
          </a:p>
          <a:p>
            <a:r>
              <a:rPr lang="es-ES" sz="1400" b="1" dirty="0">
                <a:ln/>
              </a:rPr>
              <a:t> </a:t>
            </a:r>
            <a:r>
              <a:rPr lang="es-ES" sz="1400" b="1" dirty="0" smtClean="0">
                <a:ln/>
              </a:rPr>
              <a:t>    </a:t>
            </a:r>
            <a:r>
              <a:rPr lang="es-ES" sz="1400" b="1" dirty="0" smtClean="0">
                <a:ln/>
                <a:solidFill>
                  <a:schemeClr val="accent3"/>
                </a:solidFill>
              </a:rPr>
              <a:t>1.1 </a:t>
            </a:r>
            <a:r>
              <a:rPr lang="es-ES" sz="1400" b="1" dirty="0">
                <a:ln/>
                <a:solidFill>
                  <a:schemeClr val="accent3"/>
                </a:solidFill>
              </a:rPr>
              <a:t>Problema</a:t>
            </a:r>
          </a:p>
          <a:p>
            <a:r>
              <a:rPr lang="es-ES" sz="1400" b="1" dirty="0">
                <a:ln/>
              </a:rPr>
              <a:t> </a:t>
            </a:r>
            <a:r>
              <a:rPr lang="es-ES" sz="1400" b="1" dirty="0" smtClean="0">
                <a:ln/>
              </a:rPr>
              <a:t>    </a:t>
            </a:r>
            <a:r>
              <a:rPr lang="es-ES" sz="1400" b="1" dirty="0">
                <a:ln/>
                <a:solidFill>
                  <a:schemeClr val="accent3"/>
                </a:solidFill>
              </a:rPr>
              <a:t>1.2 Objetivos</a:t>
            </a:r>
          </a:p>
          <a:p>
            <a:r>
              <a:rPr lang="es-ES" sz="1400" b="1" dirty="0">
                <a:ln/>
                <a:solidFill>
                  <a:schemeClr val="accent3"/>
                </a:solidFill>
              </a:rPr>
              <a:t> </a:t>
            </a:r>
            <a:r>
              <a:rPr lang="es-ES" sz="1400" b="1" dirty="0" smtClean="0">
                <a:ln/>
                <a:solidFill>
                  <a:schemeClr val="accent3"/>
                </a:solidFill>
              </a:rPr>
              <a:t>     1.3 Ubicación</a:t>
            </a:r>
          </a:p>
          <a:p>
            <a:endParaRPr lang="es-ES" sz="400" b="1" dirty="0" smtClean="0">
              <a:ln/>
              <a:solidFill>
                <a:schemeClr val="accent3"/>
              </a:solidFill>
            </a:endParaRPr>
          </a:p>
          <a:p>
            <a:r>
              <a:rPr lang="es-ES" sz="1400" b="1" dirty="0" smtClean="0">
                <a:ln/>
                <a:solidFill>
                  <a:schemeClr val="accent3"/>
                </a:solidFill>
              </a:rPr>
              <a:t>2. METODOLOGÍA</a:t>
            </a:r>
          </a:p>
          <a:p>
            <a:r>
              <a:rPr lang="es-ES" sz="1400" b="1" dirty="0" smtClean="0">
                <a:ln/>
                <a:solidFill>
                  <a:schemeClr val="accent3"/>
                </a:solidFill>
              </a:rPr>
              <a:t>     2.1 Modelo 3D</a:t>
            </a:r>
          </a:p>
          <a:p>
            <a:r>
              <a:rPr lang="es-ES" sz="1400" b="1" dirty="0" smtClean="0">
                <a:ln/>
                <a:solidFill>
                  <a:schemeClr val="accent3"/>
                </a:solidFill>
              </a:rPr>
              <a:t>     2.2 Cálculo Riesgo</a:t>
            </a:r>
            <a:endParaRPr lang="es-ES" sz="1400" b="1" dirty="0">
              <a:ln/>
              <a:solidFill>
                <a:schemeClr val="accent3"/>
              </a:solidFill>
            </a:endParaRPr>
          </a:p>
          <a:p>
            <a:r>
              <a:rPr lang="es-ES" sz="1400" b="1" dirty="0" smtClean="0">
                <a:ln/>
                <a:solidFill>
                  <a:schemeClr val="accent3"/>
                </a:solidFill>
              </a:rPr>
              <a:t>     2.3 Integración </a:t>
            </a:r>
            <a:r>
              <a:rPr lang="es-ES" sz="1400" b="1" dirty="0" err="1" smtClean="0">
                <a:ln/>
                <a:solidFill>
                  <a:schemeClr val="accent3"/>
                </a:solidFill>
              </a:rPr>
              <a:t>OT</a:t>
            </a:r>
            <a:endParaRPr lang="es-ES" sz="1400" b="1" dirty="0">
              <a:ln/>
              <a:solidFill>
                <a:schemeClr val="accent3"/>
              </a:solidFill>
            </a:endParaRPr>
          </a:p>
          <a:p>
            <a:endParaRPr lang="es-ES" sz="400" b="1" dirty="0">
              <a:ln/>
              <a:solidFill>
                <a:schemeClr val="accent3"/>
              </a:solidFill>
            </a:endParaRPr>
          </a:p>
          <a:p>
            <a:r>
              <a:rPr lang="es-ES" sz="1400" b="1" dirty="0" smtClean="0">
                <a:ln/>
              </a:rPr>
              <a:t>3. RESULTADOS</a:t>
            </a:r>
          </a:p>
          <a:p>
            <a:r>
              <a:rPr lang="es-ES" sz="1400" b="1" dirty="0" smtClean="0">
                <a:ln/>
                <a:solidFill>
                  <a:schemeClr val="accent3"/>
                </a:solidFill>
              </a:rPr>
              <a:t>     3.1 </a:t>
            </a:r>
            <a:r>
              <a:rPr lang="es-ES" sz="1400" b="1" dirty="0">
                <a:ln/>
                <a:solidFill>
                  <a:schemeClr val="accent3"/>
                </a:solidFill>
              </a:rPr>
              <a:t>Modelo </a:t>
            </a:r>
            <a:r>
              <a:rPr lang="es-ES" sz="1400" b="1" dirty="0" smtClean="0">
                <a:ln/>
                <a:solidFill>
                  <a:schemeClr val="accent3"/>
                </a:solidFill>
              </a:rPr>
              <a:t>3D</a:t>
            </a:r>
          </a:p>
          <a:p>
            <a:r>
              <a:rPr lang="es-ES" sz="1400" b="1" dirty="0" smtClean="0">
                <a:ln/>
                <a:solidFill>
                  <a:schemeClr val="accent3"/>
                </a:solidFill>
              </a:rPr>
              <a:t>     3.2 Peligrosidad</a:t>
            </a:r>
            <a:endParaRPr lang="es-ES" sz="1400" b="1" dirty="0">
              <a:ln/>
              <a:solidFill>
                <a:schemeClr val="accent3"/>
              </a:solidFill>
            </a:endParaRPr>
          </a:p>
          <a:p>
            <a:r>
              <a:rPr lang="es-ES" sz="1400" b="1" dirty="0" smtClean="0">
                <a:ln/>
                <a:solidFill>
                  <a:schemeClr val="accent3"/>
                </a:solidFill>
              </a:rPr>
              <a:t>     3.3 Vulnerabilidad</a:t>
            </a:r>
          </a:p>
          <a:p>
            <a:r>
              <a:rPr lang="es-ES" sz="1400" b="1" dirty="0" smtClean="0">
                <a:ln/>
                <a:solidFill>
                  <a:schemeClr val="accent3"/>
                </a:solidFill>
              </a:rPr>
              <a:t>     3.4 Daño</a:t>
            </a:r>
          </a:p>
          <a:p>
            <a:r>
              <a:rPr lang="es-ES" sz="1400" b="1" dirty="0" smtClean="0">
                <a:ln/>
              </a:rPr>
              <a:t>     3.5 Propuesta</a:t>
            </a:r>
          </a:p>
          <a:p>
            <a:endParaRPr lang="es-ES" sz="400" b="1" dirty="0" smtClean="0">
              <a:ln/>
              <a:solidFill>
                <a:schemeClr val="accent3"/>
              </a:solidFill>
            </a:endParaRPr>
          </a:p>
          <a:p>
            <a:r>
              <a:rPr lang="es-ES" sz="1400" b="1" dirty="0" smtClean="0">
                <a:ln/>
                <a:solidFill>
                  <a:schemeClr val="accent3"/>
                </a:solidFill>
              </a:rPr>
              <a:t>4. CONCLUSIONES </a:t>
            </a:r>
          </a:p>
          <a:p>
            <a:endParaRPr lang="es-ES" sz="400" b="1" dirty="0" smtClean="0">
              <a:ln/>
              <a:solidFill>
                <a:schemeClr val="accent3"/>
              </a:solidFill>
            </a:endParaRPr>
          </a:p>
          <a:p>
            <a:r>
              <a:rPr lang="es-ES" sz="1400" b="1" dirty="0" smtClean="0">
                <a:ln/>
                <a:solidFill>
                  <a:schemeClr val="accent3"/>
                </a:solidFill>
              </a:rPr>
              <a:t>5. RECOMENDACIONES</a:t>
            </a:r>
          </a:p>
          <a:p>
            <a:endParaRPr lang="es-ES" sz="1400" b="1" dirty="0">
              <a:ln/>
              <a:solidFill>
                <a:schemeClr val="accent3"/>
              </a:solidFill>
            </a:endParaRPr>
          </a:p>
        </p:txBody>
      </p:sp>
      <p:sp>
        <p:nvSpPr>
          <p:cNvPr id="10" name="Rectángulo 9"/>
          <p:cNvSpPr/>
          <p:nvPr/>
        </p:nvSpPr>
        <p:spPr>
          <a:xfrm>
            <a:off x="103908" y="154546"/>
            <a:ext cx="1735917" cy="6529589"/>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2" name="Rectángulo 11"/>
          <p:cNvSpPr/>
          <p:nvPr/>
        </p:nvSpPr>
        <p:spPr>
          <a:xfrm>
            <a:off x="103909" y="660681"/>
            <a:ext cx="1730848" cy="1862048"/>
          </a:xfrm>
          <a:prstGeom prst="rect">
            <a:avLst/>
          </a:prstGeom>
        </p:spPr>
        <p:txBody>
          <a:bodyPr wrap="square">
            <a:spAutoFit/>
          </a:bodyPr>
          <a:lstStyle/>
          <a:p>
            <a:pPr algn="ct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DISEÑO DE UN MODELO DE ANÁLISIS ESPACIAL </a:t>
            </a:r>
            <a:r>
              <a:rPr lang="es-ES" sz="1150" b="1" dirty="0" err="1" smtClean="0">
                <a:solidFill>
                  <a:schemeClr val="tx1">
                    <a:lumMod val="85000"/>
                    <a:lumOff val="15000"/>
                  </a:schemeClr>
                </a:solidFill>
                <a:latin typeface="Times New Roman" panose="02020603050405020304" pitchFamily="18" charset="0"/>
                <a:ea typeface="Times New Roman" panose="02020603050405020304" pitchFamily="18" charset="0"/>
              </a:rPr>
              <a:t>MULTIVARIABLE</a:t>
            </a: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 PARA LA EVALUACIÓN DEL RIESGO SÍSMICO CON FINES DE ORDENAMIENTO TERRITORIAL</a:t>
            </a:r>
            <a:endParaRPr lang="es-ES" sz="1150" dirty="0">
              <a:ln w="0"/>
              <a:solidFill>
                <a:schemeClr val="tx1">
                  <a:lumMod val="85000"/>
                  <a:lumOff val="15000"/>
                </a:schemeClr>
              </a:solidFill>
            </a:endParaRPr>
          </a:p>
        </p:txBody>
      </p:sp>
      <p:pic>
        <p:nvPicPr>
          <p:cNvPr id="13" name="Imagen 12" descr="http://4.bp.blogspot.com/-doW7fioghwc/Uh5S5pha-4I/AAAAAAAAAXM/OOZCn6gBtz0/s1600/logo+UFA-ESP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648" y="257491"/>
            <a:ext cx="1284428" cy="397671"/>
          </a:xfrm>
          <a:prstGeom prst="rect">
            <a:avLst/>
          </a:prstGeom>
          <a:noFill/>
          <a:ln>
            <a:noFill/>
          </a:ln>
        </p:spPr>
      </p:pic>
      <p:cxnSp>
        <p:nvCxnSpPr>
          <p:cNvPr id="14" name="Conector recto 13"/>
          <p:cNvCxnSpPr/>
          <p:nvPr/>
        </p:nvCxnSpPr>
        <p:spPr>
          <a:xfrm>
            <a:off x="103908" y="2472159"/>
            <a:ext cx="1735917"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pic>
        <p:nvPicPr>
          <p:cNvPr id="3" name="Imagen 2"/>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437" r="1920"/>
          <a:stretch/>
        </p:blipFill>
        <p:spPr>
          <a:xfrm>
            <a:off x="2014538" y="1828440"/>
            <a:ext cx="7058026" cy="3960000"/>
          </a:xfrm>
          <a:prstGeom prst="rect">
            <a:avLst/>
          </a:prstGeom>
        </p:spPr>
      </p:pic>
      <p:sp>
        <p:nvSpPr>
          <p:cNvPr id="11" name="Marcador de contenido 2"/>
          <p:cNvSpPr>
            <a:spLocks noGrp="1"/>
          </p:cNvSpPr>
          <p:nvPr>
            <p:ph idx="1"/>
          </p:nvPr>
        </p:nvSpPr>
        <p:spPr>
          <a:xfrm>
            <a:off x="2117349" y="959862"/>
            <a:ext cx="5876925" cy="890151"/>
          </a:xfrm>
        </p:spPr>
        <p:txBody>
          <a:bodyPr>
            <a:noAutofit/>
          </a:bodyPr>
          <a:lstStyle/>
          <a:p>
            <a:pPr marL="0" indent="0" algn="just">
              <a:buNone/>
            </a:pPr>
            <a:r>
              <a:rPr lang="es-EC" sz="1600" dirty="0" smtClean="0">
                <a:latin typeface="Times New Roman" panose="02020603050405020304" pitchFamily="18" charset="0"/>
                <a:cs typeface="Times New Roman" panose="02020603050405020304" pitchFamily="18" charset="0"/>
              </a:rPr>
              <a:t>Propuesta de Uso y Ocupación del Suelo - Zona 02</a:t>
            </a:r>
            <a:endParaRPr lang="es-EC" sz="1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91533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47009" y="257491"/>
            <a:ext cx="6551468" cy="786029"/>
          </a:xfrm>
        </p:spPr>
        <p:txBody>
          <a:bodyPr/>
          <a:lstStyle/>
          <a:p>
            <a:r>
              <a:rPr lang="es-ES" dirty="0" smtClean="0">
                <a:latin typeface="Times New Roman" panose="02020603050405020304" pitchFamily="18" charset="0"/>
                <a:cs typeface="Times New Roman" panose="02020603050405020304" pitchFamily="18" charset="0"/>
              </a:rPr>
              <a:t>4</a:t>
            </a:r>
            <a:r>
              <a:rPr lang="es-ES" dirty="0" smtClean="0"/>
              <a:t>.</a:t>
            </a:r>
            <a:r>
              <a:rPr lang="es-ES" dirty="0" smtClean="0">
                <a:latin typeface="Times New Roman" panose="02020603050405020304" pitchFamily="18" charset="0"/>
                <a:cs typeface="Times New Roman" panose="02020603050405020304" pitchFamily="18" charset="0"/>
              </a:rPr>
              <a:t> Conclusiones </a:t>
            </a:r>
            <a:endParaRPr lang="es-ES" dirty="0">
              <a:latin typeface="Times New Roman" panose="02020603050405020304" pitchFamily="18" charset="0"/>
              <a:cs typeface="Times New Roman" panose="02020603050405020304" pitchFamily="18" charset="0"/>
            </a:endParaRPr>
          </a:p>
        </p:txBody>
      </p:sp>
      <p:sp>
        <p:nvSpPr>
          <p:cNvPr id="7" name="Rectángulo 6"/>
          <p:cNvSpPr/>
          <p:nvPr/>
        </p:nvSpPr>
        <p:spPr>
          <a:xfrm>
            <a:off x="2047009" y="1467680"/>
            <a:ext cx="6849406" cy="4375557"/>
          </a:xfrm>
          <a:prstGeom prst="rect">
            <a:avLst/>
          </a:prstGeom>
        </p:spPr>
        <p:txBody>
          <a:bodyPr wrap="square">
            <a:spAutoFit/>
          </a:bodyPr>
          <a:lstStyle/>
          <a:p>
            <a:pPr indent="180340" algn="just">
              <a:lnSpc>
                <a:spcPct val="150000"/>
              </a:lnSpc>
              <a:spcAft>
                <a:spcPts val="500"/>
              </a:spcAft>
            </a:pPr>
            <a:r>
              <a:rPr lang="es-ES" dirty="0" smtClean="0">
                <a:latin typeface="Times New Roman" panose="02020603050405020304" pitchFamily="18" charset="0"/>
                <a:ea typeface="Calibri" panose="020F0502020204030204" pitchFamily="34" charset="0"/>
                <a:cs typeface="Times New Roman" panose="02020603050405020304" pitchFamily="18" charset="0"/>
              </a:rPr>
              <a:t>El </a:t>
            </a:r>
            <a:r>
              <a:rPr lang="es-ES" dirty="0">
                <a:latin typeface="Times New Roman" panose="02020603050405020304" pitchFamily="18" charset="0"/>
                <a:ea typeface="Calibri" panose="020F0502020204030204" pitchFamily="34" charset="0"/>
                <a:cs typeface="Times New Roman" panose="02020603050405020304" pitchFamily="18" charset="0"/>
              </a:rPr>
              <a:t>presente trabajo busca determinar el riesgo de daño en las edificaciones, para lo cual se </a:t>
            </a:r>
            <a:r>
              <a:rPr lang="es-ES" dirty="0" smtClean="0">
                <a:latin typeface="Times New Roman" panose="02020603050405020304" pitchFamily="18" charset="0"/>
                <a:ea typeface="Calibri" panose="020F0502020204030204" pitchFamily="34" charset="0"/>
                <a:cs typeface="Times New Roman" panose="02020603050405020304" pitchFamily="18" charset="0"/>
              </a:rPr>
              <a:t>obtuvo datos </a:t>
            </a:r>
            <a:r>
              <a:rPr lang="es-ES" dirty="0">
                <a:latin typeface="Times New Roman" panose="02020603050405020304" pitchFamily="18" charset="0"/>
                <a:ea typeface="Calibri" panose="020F0502020204030204" pitchFamily="34" charset="0"/>
                <a:cs typeface="Times New Roman" panose="02020603050405020304" pitchFamily="18" charset="0"/>
              </a:rPr>
              <a:t>de la </a:t>
            </a:r>
            <a:r>
              <a:rPr lang="es-ES" b="1" dirty="0">
                <a:latin typeface="Times New Roman" panose="02020603050405020304" pitchFamily="18" charset="0"/>
                <a:ea typeface="Calibri" panose="020F0502020204030204" pitchFamily="34" charset="0"/>
                <a:cs typeface="Times New Roman" panose="02020603050405020304" pitchFamily="18" charset="0"/>
              </a:rPr>
              <a:t>peligrosidad y vulnerabilidad, </a:t>
            </a:r>
            <a:r>
              <a:rPr lang="es-ES" dirty="0">
                <a:latin typeface="Times New Roman" panose="02020603050405020304" pitchFamily="18" charset="0"/>
                <a:ea typeface="Calibri" panose="020F0502020204030204" pitchFamily="34" charset="0"/>
                <a:cs typeface="Times New Roman" panose="02020603050405020304" pitchFamily="18" charset="0"/>
              </a:rPr>
              <a:t>siendo estas las variables esenciales para su cálculo. </a:t>
            </a:r>
            <a:endParaRPr lang="es-ES" dirty="0" smtClean="0">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50000"/>
              </a:lnSpc>
              <a:spcAft>
                <a:spcPts val="500"/>
              </a:spcAft>
            </a:pP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50000"/>
              </a:lnSpc>
              <a:spcAft>
                <a:spcPts val="500"/>
              </a:spcAft>
            </a:pPr>
            <a:r>
              <a:rPr lang="es-EC" dirty="0">
                <a:latin typeface="Times New Roman" panose="02020603050405020304" pitchFamily="18" charset="0"/>
                <a:ea typeface="Calibri" panose="020F0502020204030204" pitchFamily="34" charset="0"/>
                <a:cs typeface="Times New Roman" panose="02020603050405020304" pitchFamily="18" charset="0"/>
              </a:rPr>
              <a:t>De la </a:t>
            </a:r>
            <a:r>
              <a:rPr lang="es-EC" b="1" dirty="0">
                <a:latin typeface="Times New Roman" panose="02020603050405020304" pitchFamily="18" charset="0"/>
                <a:ea typeface="Calibri" panose="020F0502020204030204" pitchFamily="34" charset="0"/>
                <a:cs typeface="Times New Roman" panose="02020603050405020304" pitchFamily="18" charset="0"/>
              </a:rPr>
              <a:t>desagregación de la peligrosidad </a:t>
            </a:r>
            <a:r>
              <a:rPr lang="es-EC" dirty="0">
                <a:latin typeface="Times New Roman" panose="02020603050405020304" pitchFamily="18" charset="0"/>
                <a:ea typeface="Calibri" panose="020F0502020204030204" pitchFamily="34" charset="0"/>
                <a:cs typeface="Times New Roman" panose="02020603050405020304" pitchFamily="18" charset="0"/>
              </a:rPr>
              <a:t>se consideró un posible escenario de ruptura en la zona de </a:t>
            </a:r>
            <a:r>
              <a:rPr lang="es-EC" dirty="0" err="1">
                <a:latin typeface="Times New Roman" panose="02020603050405020304" pitchFamily="18" charset="0"/>
                <a:ea typeface="Calibri" panose="020F0502020204030204" pitchFamily="34" charset="0"/>
                <a:cs typeface="Times New Roman" panose="02020603050405020304" pitchFamily="18" charset="0"/>
              </a:rPr>
              <a:t>interfase</a:t>
            </a:r>
            <a:r>
              <a:rPr lang="es-EC" dirty="0">
                <a:latin typeface="Times New Roman" panose="02020603050405020304" pitchFamily="18" charset="0"/>
                <a:ea typeface="Calibri" panose="020F0502020204030204" pitchFamily="34" charset="0"/>
                <a:cs typeface="Times New Roman" panose="02020603050405020304" pitchFamily="18" charset="0"/>
              </a:rPr>
              <a:t> a </a:t>
            </a:r>
            <a:r>
              <a:rPr lang="es-EC" b="1" dirty="0">
                <a:latin typeface="Times New Roman" panose="02020603050405020304" pitchFamily="18" charset="0"/>
                <a:ea typeface="Calibri" panose="020F0502020204030204" pitchFamily="34" charset="0"/>
                <a:cs typeface="Times New Roman" panose="02020603050405020304" pitchFamily="18" charset="0"/>
              </a:rPr>
              <a:t>40 Km </a:t>
            </a:r>
            <a:r>
              <a:rPr lang="es-EC" dirty="0">
                <a:latin typeface="Times New Roman" panose="02020603050405020304" pitchFamily="18" charset="0"/>
                <a:ea typeface="Calibri" panose="020F0502020204030204" pitchFamily="34" charset="0"/>
                <a:cs typeface="Times New Roman" panose="02020603050405020304" pitchFamily="18" charset="0"/>
              </a:rPr>
              <a:t>de la ciudad de Manta, con un evento de </a:t>
            </a:r>
            <a:r>
              <a:rPr lang="es-EC" b="1" dirty="0" err="1">
                <a:latin typeface="Times New Roman" panose="02020603050405020304" pitchFamily="18" charset="0"/>
                <a:ea typeface="Calibri" panose="020F0502020204030204" pitchFamily="34" charset="0"/>
                <a:cs typeface="Times New Roman" panose="02020603050405020304" pitchFamily="18" charset="0"/>
              </a:rPr>
              <a:t>Mw</a:t>
            </a:r>
            <a:r>
              <a:rPr lang="es-EC" b="1" dirty="0">
                <a:latin typeface="Times New Roman" panose="02020603050405020304" pitchFamily="18" charset="0"/>
                <a:ea typeface="Calibri" panose="020F0502020204030204" pitchFamily="34" charset="0"/>
                <a:cs typeface="Times New Roman" panose="02020603050405020304" pitchFamily="18" charset="0"/>
              </a:rPr>
              <a:t> 7.4</a:t>
            </a:r>
            <a:r>
              <a:rPr lang="es-EC" dirty="0">
                <a:latin typeface="Times New Roman" panose="02020603050405020304" pitchFamily="18" charset="0"/>
                <a:ea typeface="Calibri" panose="020F0502020204030204" pitchFamily="34" charset="0"/>
                <a:cs typeface="Times New Roman" panose="02020603050405020304" pitchFamily="18" charset="0"/>
              </a:rPr>
              <a:t>, y se simuló el movimiento que éste generaría, empleando el modelo de </a:t>
            </a:r>
            <a:r>
              <a:rPr lang="es-EC" dirty="0" err="1">
                <a:latin typeface="Times New Roman" panose="02020603050405020304" pitchFamily="18" charset="0"/>
                <a:ea typeface="Calibri" panose="020F0502020204030204" pitchFamily="34" charset="0"/>
                <a:cs typeface="Times New Roman" panose="02020603050405020304" pitchFamily="18" charset="0"/>
              </a:rPr>
              <a:t>Zhao</a:t>
            </a:r>
            <a:r>
              <a:rPr lang="es-EC" dirty="0">
                <a:latin typeface="Times New Roman" panose="02020603050405020304" pitchFamily="18" charset="0"/>
                <a:ea typeface="Calibri" panose="020F0502020204030204" pitchFamily="34" charset="0"/>
                <a:cs typeface="Times New Roman" panose="02020603050405020304" pitchFamily="18" charset="0"/>
              </a:rPr>
              <a:t> et al. (2006), donde se generaron espectros de respuesta, tanto para suelos C, D y E presentes en la zonas de estudio. </a:t>
            </a:r>
          </a:p>
        </p:txBody>
      </p:sp>
      <p:sp>
        <p:nvSpPr>
          <p:cNvPr id="9" name="CuadroTexto 8"/>
          <p:cNvSpPr txBox="1"/>
          <p:nvPr/>
        </p:nvSpPr>
        <p:spPr>
          <a:xfrm>
            <a:off x="46756" y="2570461"/>
            <a:ext cx="1943101" cy="443198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1400" b="1" dirty="0" smtClean="0">
                <a:ln/>
              </a:rPr>
              <a:t>CONTENIDO: </a:t>
            </a:r>
          </a:p>
          <a:p>
            <a:endParaRPr lang="es-ES" sz="400" b="1" dirty="0" smtClean="0">
              <a:ln/>
            </a:endParaRPr>
          </a:p>
          <a:p>
            <a:r>
              <a:rPr lang="es-ES" sz="1400" b="1" dirty="0">
                <a:ln/>
                <a:solidFill>
                  <a:schemeClr val="accent3"/>
                </a:solidFill>
              </a:rPr>
              <a:t>1. INTRODUCCIÓN</a:t>
            </a:r>
          </a:p>
          <a:p>
            <a:r>
              <a:rPr lang="es-ES" sz="1400" b="1" dirty="0">
                <a:ln/>
              </a:rPr>
              <a:t> </a:t>
            </a:r>
            <a:r>
              <a:rPr lang="es-ES" sz="1400" b="1" dirty="0" smtClean="0">
                <a:ln/>
              </a:rPr>
              <a:t>    </a:t>
            </a:r>
            <a:r>
              <a:rPr lang="es-ES" sz="1400" b="1" dirty="0" smtClean="0">
                <a:ln/>
                <a:solidFill>
                  <a:schemeClr val="accent3"/>
                </a:solidFill>
              </a:rPr>
              <a:t>1.1 </a:t>
            </a:r>
            <a:r>
              <a:rPr lang="es-ES" sz="1400" b="1" dirty="0">
                <a:ln/>
                <a:solidFill>
                  <a:schemeClr val="accent3"/>
                </a:solidFill>
              </a:rPr>
              <a:t>Problema</a:t>
            </a:r>
          </a:p>
          <a:p>
            <a:r>
              <a:rPr lang="es-ES" sz="1400" b="1" dirty="0">
                <a:ln/>
              </a:rPr>
              <a:t> </a:t>
            </a:r>
            <a:r>
              <a:rPr lang="es-ES" sz="1400" b="1" dirty="0" smtClean="0">
                <a:ln/>
              </a:rPr>
              <a:t>    </a:t>
            </a:r>
            <a:r>
              <a:rPr lang="es-ES" sz="1400" b="1" dirty="0">
                <a:ln/>
                <a:solidFill>
                  <a:schemeClr val="accent3"/>
                </a:solidFill>
              </a:rPr>
              <a:t>1.2 Objetivos</a:t>
            </a:r>
          </a:p>
          <a:p>
            <a:r>
              <a:rPr lang="es-ES" sz="1400" b="1" dirty="0">
                <a:ln/>
                <a:solidFill>
                  <a:schemeClr val="accent3"/>
                </a:solidFill>
              </a:rPr>
              <a:t> </a:t>
            </a:r>
            <a:r>
              <a:rPr lang="es-ES" sz="1400" b="1" dirty="0" smtClean="0">
                <a:ln/>
                <a:solidFill>
                  <a:schemeClr val="accent3"/>
                </a:solidFill>
              </a:rPr>
              <a:t>     1.3 Ubicación</a:t>
            </a:r>
          </a:p>
          <a:p>
            <a:endParaRPr lang="es-ES" sz="400" b="1" dirty="0" smtClean="0">
              <a:ln/>
              <a:solidFill>
                <a:schemeClr val="accent3"/>
              </a:solidFill>
            </a:endParaRPr>
          </a:p>
          <a:p>
            <a:r>
              <a:rPr lang="es-ES" sz="1400" b="1" dirty="0" smtClean="0">
                <a:ln/>
                <a:solidFill>
                  <a:schemeClr val="accent3"/>
                </a:solidFill>
              </a:rPr>
              <a:t>2. METODOLOGÍA</a:t>
            </a:r>
          </a:p>
          <a:p>
            <a:r>
              <a:rPr lang="es-ES" sz="1400" b="1" dirty="0" smtClean="0">
                <a:ln/>
                <a:solidFill>
                  <a:schemeClr val="accent3"/>
                </a:solidFill>
              </a:rPr>
              <a:t>     2.1 Modelo 3D</a:t>
            </a:r>
          </a:p>
          <a:p>
            <a:r>
              <a:rPr lang="es-ES" sz="1400" b="1" dirty="0" smtClean="0">
                <a:ln/>
                <a:solidFill>
                  <a:schemeClr val="accent3"/>
                </a:solidFill>
              </a:rPr>
              <a:t>     2.2 Cálculo Riesgo</a:t>
            </a:r>
            <a:endParaRPr lang="es-ES" sz="1400" b="1" dirty="0">
              <a:ln/>
              <a:solidFill>
                <a:schemeClr val="accent3"/>
              </a:solidFill>
            </a:endParaRPr>
          </a:p>
          <a:p>
            <a:r>
              <a:rPr lang="es-ES" sz="1400" b="1" dirty="0" smtClean="0">
                <a:ln/>
                <a:solidFill>
                  <a:schemeClr val="accent3"/>
                </a:solidFill>
              </a:rPr>
              <a:t>     2.3 Integración </a:t>
            </a:r>
            <a:r>
              <a:rPr lang="es-ES" sz="1400" b="1" dirty="0" err="1" smtClean="0">
                <a:ln/>
                <a:solidFill>
                  <a:schemeClr val="accent3"/>
                </a:solidFill>
              </a:rPr>
              <a:t>OT</a:t>
            </a:r>
            <a:endParaRPr lang="es-ES" sz="1400" b="1" dirty="0">
              <a:ln/>
              <a:solidFill>
                <a:schemeClr val="accent3"/>
              </a:solidFill>
            </a:endParaRPr>
          </a:p>
          <a:p>
            <a:endParaRPr lang="es-ES" sz="400" b="1" dirty="0">
              <a:ln/>
              <a:solidFill>
                <a:schemeClr val="accent3"/>
              </a:solidFill>
            </a:endParaRPr>
          </a:p>
          <a:p>
            <a:r>
              <a:rPr lang="es-ES" sz="1400" b="1" dirty="0" smtClean="0">
                <a:ln/>
                <a:solidFill>
                  <a:schemeClr val="accent3"/>
                </a:solidFill>
              </a:rPr>
              <a:t>3. RESULTADOS</a:t>
            </a:r>
          </a:p>
          <a:p>
            <a:r>
              <a:rPr lang="es-ES" sz="1400" b="1" dirty="0" smtClean="0">
                <a:ln/>
                <a:solidFill>
                  <a:schemeClr val="accent3"/>
                </a:solidFill>
              </a:rPr>
              <a:t>     3.1 </a:t>
            </a:r>
            <a:r>
              <a:rPr lang="es-ES" sz="1400" b="1" dirty="0">
                <a:ln/>
                <a:solidFill>
                  <a:schemeClr val="accent3"/>
                </a:solidFill>
              </a:rPr>
              <a:t>Modelo </a:t>
            </a:r>
            <a:r>
              <a:rPr lang="es-ES" sz="1400" b="1" dirty="0" smtClean="0">
                <a:ln/>
                <a:solidFill>
                  <a:schemeClr val="accent3"/>
                </a:solidFill>
              </a:rPr>
              <a:t>3D</a:t>
            </a:r>
          </a:p>
          <a:p>
            <a:r>
              <a:rPr lang="es-ES" sz="1400" b="1" dirty="0" smtClean="0">
                <a:ln/>
                <a:solidFill>
                  <a:schemeClr val="accent3"/>
                </a:solidFill>
              </a:rPr>
              <a:t>     3.2 Peligrosidad</a:t>
            </a:r>
            <a:endParaRPr lang="es-ES" sz="1400" b="1" dirty="0">
              <a:ln/>
              <a:solidFill>
                <a:schemeClr val="accent3"/>
              </a:solidFill>
            </a:endParaRPr>
          </a:p>
          <a:p>
            <a:r>
              <a:rPr lang="es-ES" sz="1400" b="1" dirty="0" smtClean="0">
                <a:ln/>
                <a:solidFill>
                  <a:schemeClr val="accent3"/>
                </a:solidFill>
              </a:rPr>
              <a:t>     3.3 Vulnerabilidad</a:t>
            </a:r>
          </a:p>
          <a:p>
            <a:r>
              <a:rPr lang="es-ES" sz="1400" b="1" dirty="0" smtClean="0">
                <a:ln/>
                <a:solidFill>
                  <a:schemeClr val="accent3"/>
                </a:solidFill>
              </a:rPr>
              <a:t>     3.4 Daño</a:t>
            </a:r>
          </a:p>
          <a:p>
            <a:r>
              <a:rPr lang="es-ES" sz="1400" b="1" dirty="0" smtClean="0">
                <a:ln/>
                <a:solidFill>
                  <a:schemeClr val="accent3"/>
                </a:solidFill>
              </a:rPr>
              <a:t>     3.5 Propuesta</a:t>
            </a:r>
          </a:p>
          <a:p>
            <a:endParaRPr lang="es-ES" sz="400" b="1" dirty="0" smtClean="0">
              <a:ln/>
              <a:solidFill>
                <a:schemeClr val="accent3"/>
              </a:solidFill>
            </a:endParaRPr>
          </a:p>
          <a:p>
            <a:r>
              <a:rPr lang="es-ES" sz="1400" b="1" dirty="0" smtClean="0">
                <a:ln/>
              </a:rPr>
              <a:t>4. CONCLUSIONES </a:t>
            </a:r>
          </a:p>
          <a:p>
            <a:endParaRPr lang="es-ES" sz="400" b="1" dirty="0" smtClean="0">
              <a:ln/>
              <a:solidFill>
                <a:schemeClr val="accent3"/>
              </a:solidFill>
            </a:endParaRPr>
          </a:p>
          <a:p>
            <a:r>
              <a:rPr lang="es-ES" sz="1400" b="1" dirty="0" smtClean="0">
                <a:ln/>
                <a:solidFill>
                  <a:schemeClr val="accent3"/>
                </a:solidFill>
              </a:rPr>
              <a:t>5. RECOMENDACIONES</a:t>
            </a:r>
          </a:p>
          <a:p>
            <a:endParaRPr lang="es-ES" sz="1400" b="1" dirty="0">
              <a:ln/>
              <a:solidFill>
                <a:schemeClr val="accent3"/>
              </a:solidFill>
            </a:endParaRPr>
          </a:p>
        </p:txBody>
      </p:sp>
      <p:sp>
        <p:nvSpPr>
          <p:cNvPr id="10" name="Rectángulo 9"/>
          <p:cNvSpPr/>
          <p:nvPr/>
        </p:nvSpPr>
        <p:spPr>
          <a:xfrm>
            <a:off x="103908" y="154546"/>
            <a:ext cx="1735917" cy="6529589"/>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2" name="Rectángulo 11"/>
          <p:cNvSpPr/>
          <p:nvPr/>
        </p:nvSpPr>
        <p:spPr>
          <a:xfrm>
            <a:off x="103909" y="660681"/>
            <a:ext cx="1730848" cy="1862048"/>
          </a:xfrm>
          <a:prstGeom prst="rect">
            <a:avLst/>
          </a:prstGeom>
        </p:spPr>
        <p:txBody>
          <a:bodyPr wrap="square">
            <a:spAutoFit/>
          </a:bodyPr>
          <a:lstStyle/>
          <a:p>
            <a:pPr algn="ct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DISEÑO DE UN MODELO DE ANÁLISIS ESPACIAL </a:t>
            </a:r>
            <a:r>
              <a:rPr lang="es-ES" sz="1150" b="1" dirty="0" err="1" smtClean="0">
                <a:solidFill>
                  <a:schemeClr val="tx1">
                    <a:lumMod val="85000"/>
                    <a:lumOff val="15000"/>
                  </a:schemeClr>
                </a:solidFill>
                <a:latin typeface="Times New Roman" panose="02020603050405020304" pitchFamily="18" charset="0"/>
                <a:ea typeface="Times New Roman" panose="02020603050405020304" pitchFamily="18" charset="0"/>
              </a:rPr>
              <a:t>MULTIVARIABLE</a:t>
            </a: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 PARA LA EVALUACIÓN DEL RIESGO SÍSMICO CON FINES DE ORDENAMIENTO TERRITORIAL</a:t>
            </a:r>
            <a:endParaRPr lang="es-ES" sz="1150" dirty="0">
              <a:ln w="0"/>
              <a:solidFill>
                <a:schemeClr val="tx1">
                  <a:lumMod val="85000"/>
                  <a:lumOff val="15000"/>
                </a:schemeClr>
              </a:solidFill>
            </a:endParaRPr>
          </a:p>
        </p:txBody>
      </p:sp>
      <p:pic>
        <p:nvPicPr>
          <p:cNvPr id="13" name="Imagen 12" descr="http://4.bp.blogspot.com/-doW7fioghwc/Uh5S5pha-4I/AAAAAAAAAXM/OOZCn6gBtz0/s1600/logo+UFA-ESP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648" y="257491"/>
            <a:ext cx="1284428" cy="397671"/>
          </a:xfrm>
          <a:prstGeom prst="rect">
            <a:avLst/>
          </a:prstGeom>
          <a:noFill/>
          <a:ln>
            <a:noFill/>
          </a:ln>
        </p:spPr>
      </p:pic>
      <p:cxnSp>
        <p:nvCxnSpPr>
          <p:cNvPr id="14" name="Conector recto 13"/>
          <p:cNvCxnSpPr/>
          <p:nvPr/>
        </p:nvCxnSpPr>
        <p:spPr>
          <a:xfrm>
            <a:off x="103908" y="2472159"/>
            <a:ext cx="1735917"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847931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47009" y="257491"/>
            <a:ext cx="6551468" cy="786029"/>
          </a:xfrm>
        </p:spPr>
        <p:txBody>
          <a:bodyPr/>
          <a:lstStyle/>
          <a:p>
            <a:r>
              <a:rPr lang="es-ES" dirty="0" smtClean="0">
                <a:latin typeface="Times New Roman" panose="02020603050405020304" pitchFamily="18" charset="0"/>
                <a:cs typeface="Times New Roman" panose="02020603050405020304" pitchFamily="18" charset="0"/>
              </a:rPr>
              <a:t>4</a:t>
            </a:r>
            <a:r>
              <a:rPr lang="es-ES" dirty="0" smtClean="0"/>
              <a:t>.</a:t>
            </a:r>
            <a:r>
              <a:rPr lang="es-ES" dirty="0" smtClean="0">
                <a:latin typeface="Times New Roman" panose="02020603050405020304" pitchFamily="18" charset="0"/>
                <a:cs typeface="Times New Roman" panose="02020603050405020304" pitchFamily="18" charset="0"/>
              </a:rPr>
              <a:t> Conclusiones </a:t>
            </a:r>
            <a:endParaRPr lang="es-ES" dirty="0">
              <a:latin typeface="Times New Roman" panose="02020603050405020304" pitchFamily="18" charset="0"/>
              <a:cs typeface="Times New Roman" panose="02020603050405020304" pitchFamily="18" charset="0"/>
            </a:endParaRPr>
          </a:p>
        </p:txBody>
      </p:sp>
      <p:sp>
        <p:nvSpPr>
          <p:cNvPr id="7" name="Rectángulo 6"/>
          <p:cNvSpPr/>
          <p:nvPr/>
        </p:nvSpPr>
        <p:spPr>
          <a:xfrm>
            <a:off x="2047009" y="1473561"/>
            <a:ext cx="6849406" cy="4375557"/>
          </a:xfrm>
          <a:prstGeom prst="rect">
            <a:avLst/>
          </a:prstGeom>
        </p:spPr>
        <p:txBody>
          <a:bodyPr wrap="square">
            <a:spAutoFit/>
          </a:bodyPr>
          <a:lstStyle/>
          <a:p>
            <a:pPr indent="180340" algn="just">
              <a:lnSpc>
                <a:spcPct val="150000"/>
              </a:lnSpc>
              <a:spcAft>
                <a:spcPts val="500"/>
              </a:spcAft>
            </a:pPr>
            <a:r>
              <a:rPr lang="es-ES" dirty="0">
                <a:latin typeface="Times New Roman" panose="02020603050405020304" pitchFamily="18" charset="0"/>
                <a:ea typeface="Calibri" panose="020F0502020204030204" pitchFamily="34" charset="0"/>
                <a:cs typeface="Times New Roman" panose="02020603050405020304" pitchFamily="18" charset="0"/>
              </a:rPr>
              <a:t>Para determinar el </a:t>
            </a:r>
            <a:r>
              <a:rPr lang="es-ES" b="1" dirty="0">
                <a:latin typeface="Times New Roman" panose="02020603050405020304" pitchFamily="18" charset="0"/>
                <a:ea typeface="Calibri" panose="020F0502020204030204" pitchFamily="34" charset="0"/>
                <a:cs typeface="Times New Roman" panose="02020603050405020304" pitchFamily="18" charset="0"/>
              </a:rPr>
              <a:t>cálculo de vulnerabilidad </a:t>
            </a:r>
            <a:r>
              <a:rPr lang="es-ES" dirty="0">
                <a:latin typeface="Times New Roman" panose="02020603050405020304" pitchFamily="18" charset="0"/>
                <a:ea typeface="Calibri" panose="020F0502020204030204" pitchFamily="34" charset="0"/>
                <a:cs typeface="Times New Roman" panose="02020603050405020304" pitchFamily="18" charset="0"/>
              </a:rPr>
              <a:t>se comenzó identificando las </a:t>
            </a:r>
            <a:r>
              <a:rPr lang="es-ES" b="1" dirty="0">
                <a:latin typeface="Times New Roman" panose="02020603050405020304" pitchFamily="18" charset="0"/>
                <a:ea typeface="Calibri" panose="020F0502020204030204" pitchFamily="34" charset="0"/>
                <a:cs typeface="Times New Roman" panose="02020603050405020304" pitchFamily="18" charset="0"/>
              </a:rPr>
              <a:t>tipologías dominantes </a:t>
            </a:r>
            <a:r>
              <a:rPr lang="es-ES" dirty="0">
                <a:latin typeface="Times New Roman" panose="02020603050405020304" pitchFamily="18" charset="0"/>
                <a:ea typeface="Calibri" panose="020F0502020204030204" pitchFamily="34" charset="0"/>
                <a:cs typeface="Times New Roman" panose="02020603050405020304" pitchFamily="18" charset="0"/>
              </a:rPr>
              <a:t>de la zona </a:t>
            </a:r>
            <a:r>
              <a:rPr lang="es-ES" dirty="0" smtClean="0">
                <a:latin typeface="Times New Roman" panose="02020603050405020304" pitchFamily="18" charset="0"/>
                <a:ea typeface="Calibri" panose="020F0502020204030204" pitchFamily="34" charset="0"/>
                <a:cs typeface="Times New Roman" panose="02020603050405020304" pitchFamily="18" charset="0"/>
              </a:rPr>
              <a:t>01 </a:t>
            </a:r>
            <a:r>
              <a:rPr lang="es-ES" dirty="0">
                <a:latin typeface="Times New Roman" panose="02020603050405020304" pitchFamily="18" charset="0"/>
                <a:ea typeface="Calibri" panose="020F0502020204030204" pitchFamily="34" charset="0"/>
                <a:cs typeface="Times New Roman" panose="02020603050405020304" pitchFamily="18" charset="0"/>
              </a:rPr>
              <a:t>y </a:t>
            </a:r>
            <a:r>
              <a:rPr lang="es-ES" dirty="0" smtClean="0">
                <a:latin typeface="Times New Roman" panose="02020603050405020304" pitchFamily="18" charset="0"/>
                <a:ea typeface="Calibri" panose="020F0502020204030204" pitchFamily="34" charset="0"/>
                <a:cs typeface="Times New Roman" panose="02020603050405020304" pitchFamily="18" charset="0"/>
              </a:rPr>
              <a:t>02 </a:t>
            </a:r>
            <a:r>
              <a:rPr lang="es-ES" dirty="0">
                <a:latin typeface="Times New Roman" panose="02020603050405020304" pitchFamily="18" charset="0"/>
                <a:ea typeface="Calibri" panose="020F0502020204030204" pitchFamily="34" charset="0"/>
                <a:cs typeface="Times New Roman" panose="02020603050405020304" pitchFamily="18" charset="0"/>
              </a:rPr>
              <a:t>de estudio, como las estructuras </a:t>
            </a:r>
            <a:r>
              <a:rPr lang="es-ES" b="1" dirty="0">
                <a:latin typeface="Times New Roman" panose="02020603050405020304" pitchFamily="18" charset="0"/>
                <a:ea typeface="Calibri" panose="020F0502020204030204" pitchFamily="34" charset="0"/>
                <a:cs typeface="Times New Roman" panose="02020603050405020304" pitchFamily="18" charset="0"/>
              </a:rPr>
              <a:t>C1, C2, S1 y W1</a:t>
            </a:r>
            <a:r>
              <a:rPr lang="es-ES" dirty="0">
                <a:latin typeface="Times New Roman" panose="02020603050405020304" pitchFamily="18" charset="0"/>
                <a:ea typeface="Calibri" panose="020F0502020204030204" pitchFamily="34" charset="0"/>
                <a:cs typeface="Times New Roman" panose="02020603050405020304" pitchFamily="18" charset="0"/>
              </a:rPr>
              <a:t>, encontradas en </a:t>
            </a:r>
            <a:r>
              <a:rPr lang="es-ES" b="1" dirty="0">
                <a:latin typeface="Times New Roman" panose="02020603050405020304" pitchFamily="18" charset="0"/>
                <a:ea typeface="Calibri" panose="020F0502020204030204" pitchFamily="34" charset="0"/>
                <a:cs typeface="Times New Roman" panose="02020603050405020304" pitchFamily="18" charset="0"/>
              </a:rPr>
              <a:t>289 edificios</a:t>
            </a:r>
            <a:r>
              <a:rPr lang="es-ES" dirty="0">
                <a:latin typeface="Times New Roman" panose="02020603050405020304" pitchFamily="18" charset="0"/>
                <a:ea typeface="Calibri" panose="020F0502020204030204" pitchFamily="34" charset="0"/>
                <a:cs typeface="Times New Roman" panose="02020603050405020304" pitchFamily="18" charset="0"/>
              </a:rPr>
              <a:t>, la tipología más frecuente hallada en las dos zonas de estudio es la </a:t>
            </a:r>
            <a:r>
              <a:rPr lang="es-ES" b="1" dirty="0">
                <a:latin typeface="Times New Roman" panose="02020603050405020304" pitchFamily="18" charset="0"/>
                <a:ea typeface="Calibri" panose="020F0502020204030204" pitchFamily="34" charset="0"/>
                <a:cs typeface="Times New Roman" panose="02020603050405020304" pitchFamily="18" charset="0"/>
              </a:rPr>
              <a:t>estructura de Hormigón Armado </a:t>
            </a:r>
            <a:r>
              <a:rPr lang="es-ES" dirty="0">
                <a:latin typeface="Times New Roman" panose="02020603050405020304" pitchFamily="18" charset="0"/>
                <a:ea typeface="Calibri" panose="020F0502020204030204" pitchFamily="34" charset="0"/>
                <a:cs typeface="Times New Roman" panose="02020603050405020304" pitchFamily="18" charset="0"/>
              </a:rPr>
              <a:t>(C1L_low), con 165 edificios de una altura entre 1-3 pisos. Esta tipología conforma más del </a:t>
            </a:r>
            <a:r>
              <a:rPr lang="es-ES" b="1" dirty="0">
                <a:latin typeface="Times New Roman" panose="02020603050405020304" pitchFamily="18" charset="0"/>
                <a:ea typeface="Calibri" panose="020F0502020204030204" pitchFamily="34" charset="0"/>
                <a:cs typeface="Times New Roman" panose="02020603050405020304" pitchFamily="18" charset="0"/>
              </a:rPr>
              <a:t>50%</a:t>
            </a:r>
            <a:r>
              <a:rPr lang="es-ES" dirty="0">
                <a:latin typeface="Times New Roman" panose="02020603050405020304" pitchFamily="18" charset="0"/>
                <a:ea typeface="Calibri" panose="020F0502020204030204" pitchFamily="34" charset="0"/>
                <a:cs typeface="Times New Roman" panose="02020603050405020304" pitchFamily="18" charset="0"/>
              </a:rPr>
              <a:t> del total de las edificaciones. </a:t>
            </a:r>
            <a:endParaRPr lang="es-ES" dirty="0" smtClean="0">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50000"/>
              </a:lnSpc>
              <a:spcAft>
                <a:spcPts val="500"/>
              </a:spcAft>
            </a:pP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50000"/>
              </a:lnSpc>
              <a:spcAft>
                <a:spcPts val="500"/>
              </a:spcAft>
            </a:pPr>
            <a:r>
              <a:rPr lang="es-ES" dirty="0">
                <a:latin typeface="Times New Roman" panose="02020603050405020304" pitchFamily="18" charset="0"/>
                <a:ea typeface="Calibri" panose="020F0502020204030204" pitchFamily="34" charset="0"/>
                <a:cs typeface="Times New Roman" panose="02020603050405020304" pitchFamily="18" charset="0"/>
              </a:rPr>
              <a:t>En resumen, La zona 01 y la zona 02 presentan mayor probabilidad de alcanzar o exceder estados </a:t>
            </a:r>
            <a:r>
              <a:rPr lang="es-ES" b="1" dirty="0">
                <a:latin typeface="Times New Roman" panose="02020603050405020304" pitchFamily="18" charset="0"/>
                <a:ea typeface="Calibri" panose="020F0502020204030204" pitchFamily="34" charset="0"/>
                <a:cs typeface="Times New Roman" panose="02020603050405020304" pitchFamily="18" charset="0"/>
              </a:rPr>
              <a:t>daño moderado y extenso</a:t>
            </a:r>
            <a:r>
              <a:rPr lang="es-ES" dirty="0" smtClean="0">
                <a:latin typeface="Times New Roman" panose="02020603050405020304" pitchFamily="18" charset="0"/>
                <a:ea typeface="Calibri" panose="020F0502020204030204" pitchFamily="34" charset="0"/>
                <a:cs typeface="Times New Roman" panose="02020603050405020304" pitchFamily="18" charset="0"/>
              </a:rPr>
              <a:t>.</a:t>
            </a:r>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CuadroTexto 8"/>
          <p:cNvSpPr txBox="1"/>
          <p:nvPr/>
        </p:nvSpPr>
        <p:spPr>
          <a:xfrm>
            <a:off x="46756" y="2570461"/>
            <a:ext cx="1943101" cy="443198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1400" b="1" dirty="0" smtClean="0">
                <a:ln/>
              </a:rPr>
              <a:t>CONTENIDO: </a:t>
            </a:r>
          </a:p>
          <a:p>
            <a:endParaRPr lang="es-ES" sz="400" b="1" dirty="0" smtClean="0">
              <a:ln/>
            </a:endParaRPr>
          </a:p>
          <a:p>
            <a:r>
              <a:rPr lang="es-ES" sz="1400" b="1" dirty="0">
                <a:ln/>
                <a:solidFill>
                  <a:schemeClr val="accent3"/>
                </a:solidFill>
              </a:rPr>
              <a:t>1. INTRODUCCIÓN</a:t>
            </a:r>
          </a:p>
          <a:p>
            <a:r>
              <a:rPr lang="es-ES" sz="1400" b="1" dirty="0">
                <a:ln/>
              </a:rPr>
              <a:t> </a:t>
            </a:r>
            <a:r>
              <a:rPr lang="es-ES" sz="1400" b="1" dirty="0" smtClean="0">
                <a:ln/>
              </a:rPr>
              <a:t>    </a:t>
            </a:r>
            <a:r>
              <a:rPr lang="es-ES" sz="1400" b="1" dirty="0" smtClean="0">
                <a:ln/>
                <a:solidFill>
                  <a:schemeClr val="accent3"/>
                </a:solidFill>
              </a:rPr>
              <a:t>1.1 </a:t>
            </a:r>
            <a:r>
              <a:rPr lang="es-ES" sz="1400" b="1" dirty="0">
                <a:ln/>
                <a:solidFill>
                  <a:schemeClr val="accent3"/>
                </a:solidFill>
              </a:rPr>
              <a:t>Problema</a:t>
            </a:r>
          </a:p>
          <a:p>
            <a:r>
              <a:rPr lang="es-ES" sz="1400" b="1" dirty="0">
                <a:ln/>
              </a:rPr>
              <a:t> </a:t>
            </a:r>
            <a:r>
              <a:rPr lang="es-ES" sz="1400" b="1" dirty="0" smtClean="0">
                <a:ln/>
              </a:rPr>
              <a:t>    </a:t>
            </a:r>
            <a:r>
              <a:rPr lang="es-ES" sz="1400" b="1" dirty="0">
                <a:ln/>
                <a:solidFill>
                  <a:schemeClr val="accent3"/>
                </a:solidFill>
              </a:rPr>
              <a:t>1.2 Objetivos</a:t>
            </a:r>
          </a:p>
          <a:p>
            <a:r>
              <a:rPr lang="es-ES" sz="1400" b="1" dirty="0">
                <a:ln/>
                <a:solidFill>
                  <a:schemeClr val="accent3"/>
                </a:solidFill>
              </a:rPr>
              <a:t> </a:t>
            </a:r>
            <a:r>
              <a:rPr lang="es-ES" sz="1400" b="1" dirty="0" smtClean="0">
                <a:ln/>
                <a:solidFill>
                  <a:schemeClr val="accent3"/>
                </a:solidFill>
              </a:rPr>
              <a:t>     1.3 Ubicación</a:t>
            </a:r>
          </a:p>
          <a:p>
            <a:endParaRPr lang="es-ES" sz="400" b="1" dirty="0" smtClean="0">
              <a:ln/>
              <a:solidFill>
                <a:schemeClr val="accent3"/>
              </a:solidFill>
            </a:endParaRPr>
          </a:p>
          <a:p>
            <a:r>
              <a:rPr lang="es-ES" sz="1400" b="1" dirty="0" smtClean="0">
                <a:ln/>
                <a:solidFill>
                  <a:schemeClr val="accent3"/>
                </a:solidFill>
              </a:rPr>
              <a:t>2. METODOLOGÍA</a:t>
            </a:r>
          </a:p>
          <a:p>
            <a:r>
              <a:rPr lang="es-ES" sz="1400" b="1" dirty="0" smtClean="0">
                <a:ln/>
                <a:solidFill>
                  <a:schemeClr val="accent3"/>
                </a:solidFill>
              </a:rPr>
              <a:t>     2.1 Modelo 3D</a:t>
            </a:r>
          </a:p>
          <a:p>
            <a:r>
              <a:rPr lang="es-ES" sz="1400" b="1" dirty="0" smtClean="0">
                <a:ln/>
                <a:solidFill>
                  <a:schemeClr val="accent3"/>
                </a:solidFill>
              </a:rPr>
              <a:t>     2.2 Cálculo Riesgo</a:t>
            </a:r>
            <a:endParaRPr lang="es-ES" sz="1400" b="1" dirty="0">
              <a:ln/>
              <a:solidFill>
                <a:schemeClr val="accent3"/>
              </a:solidFill>
            </a:endParaRPr>
          </a:p>
          <a:p>
            <a:r>
              <a:rPr lang="es-ES" sz="1400" b="1" dirty="0" smtClean="0">
                <a:ln/>
                <a:solidFill>
                  <a:schemeClr val="accent3"/>
                </a:solidFill>
              </a:rPr>
              <a:t>     2.3 Integración </a:t>
            </a:r>
            <a:r>
              <a:rPr lang="es-ES" sz="1400" b="1" dirty="0" err="1" smtClean="0">
                <a:ln/>
                <a:solidFill>
                  <a:schemeClr val="accent3"/>
                </a:solidFill>
              </a:rPr>
              <a:t>OT</a:t>
            </a:r>
            <a:endParaRPr lang="es-ES" sz="1400" b="1" dirty="0">
              <a:ln/>
              <a:solidFill>
                <a:schemeClr val="accent3"/>
              </a:solidFill>
            </a:endParaRPr>
          </a:p>
          <a:p>
            <a:endParaRPr lang="es-ES" sz="400" b="1" dirty="0">
              <a:ln/>
              <a:solidFill>
                <a:schemeClr val="accent3"/>
              </a:solidFill>
            </a:endParaRPr>
          </a:p>
          <a:p>
            <a:r>
              <a:rPr lang="es-ES" sz="1400" b="1" dirty="0" smtClean="0">
                <a:ln/>
                <a:solidFill>
                  <a:schemeClr val="accent3"/>
                </a:solidFill>
              </a:rPr>
              <a:t>3. RESULTADOS</a:t>
            </a:r>
          </a:p>
          <a:p>
            <a:r>
              <a:rPr lang="es-ES" sz="1400" b="1" dirty="0" smtClean="0">
                <a:ln/>
                <a:solidFill>
                  <a:schemeClr val="accent3"/>
                </a:solidFill>
              </a:rPr>
              <a:t>     3.1 </a:t>
            </a:r>
            <a:r>
              <a:rPr lang="es-ES" sz="1400" b="1" dirty="0">
                <a:ln/>
                <a:solidFill>
                  <a:schemeClr val="accent3"/>
                </a:solidFill>
              </a:rPr>
              <a:t>Modelo </a:t>
            </a:r>
            <a:r>
              <a:rPr lang="es-ES" sz="1400" b="1" dirty="0" smtClean="0">
                <a:ln/>
                <a:solidFill>
                  <a:schemeClr val="accent3"/>
                </a:solidFill>
              </a:rPr>
              <a:t>3D</a:t>
            </a:r>
          </a:p>
          <a:p>
            <a:r>
              <a:rPr lang="es-ES" sz="1400" b="1" dirty="0" smtClean="0">
                <a:ln/>
                <a:solidFill>
                  <a:schemeClr val="accent3"/>
                </a:solidFill>
              </a:rPr>
              <a:t>     3.2 Peligrosidad</a:t>
            </a:r>
            <a:endParaRPr lang="es-ES" sz="1400" b="1" dirty="0">
              <a:ln/>
              <a:solidFill>
                <a:schemeClr val="accent3"/>
              </a:solidFill>
            </a:endParaRPr>
          </a:p>
          <a:p>
            <a:r>
              <a:rPr lang="es-ES" sz="1400" b="1" dirty="0" smtClean="0">
                <a:ln/>
                <a:solidFill>
                  <a:schemeClr val="accent3"/>
                </a:solidFill>
              </a:rPr>
              <a:t>     3.3 Vulnerabilidad</a:t>
            </a:r>
          </a:p>
          <a:p>
            <a:r>
              <a:rPr lang="es-ES" sz="1400" b="1" dirty="0" smtClean="0">
                <a:ln/>
                <a:solidFill>
                  <a:schemeClr val="accent3"/>
                </a:solidFill>
              </a:rPr>
              <a:t>     3.4 Daño</a:t>
            </a:r>
          </a:p>
          <a:p>
            <a:r>
              <a:rPr lang="es-ES" sz="1400" b="1" dirty="0" smtClean="0">
                <a:ln/>
                <a:solidFill>
                  <a:schemeClr val="accent3"/>
                </a:solidFill>
              </a:rPr>
              <a:t>     3.5 Propuesta</a:t>
            </a:r>
          </a:p>
          <a:p>
            <a:endParaRPr lang="es-ES" sz="400" b="1" dirty="0" smtClean="0">
              <a:ln/>
              <a:solidFill>
                <a:schemeClr val="accent3"/>
              </a:solidFill>
            </a:endParaRPr>
          </a:p>
          <a:p>
            <a:r>
              <a:rPr lang="es-ES" sz="1400" b="1" dirty="0" smtClean="0">
                <a:ln/>
              </a:rPr>
              <a:t>4. CONCLUSIONES </a:t>
            </a:r>
          </a:p>
          <a:p>
            <a:endParaRPr lang="es-ES" sz="400" b="1" dirty="0" smtClean="0">
              <a:ln/>
              <a:solidFill>
                <a:schemeClr val="accent3"/>
              </a:solidFill>
            </a:endParaRPr>
          </a:p>
          <a:p>
            <a:r>
              <a:rPr lang="es-ES" sz="1400" b="1" dirty="0" smtClean="0">
                <a:ln/>
                <a:solidFill>
                  <a:schemeClr val="accent3"/>
                </a:solidFill>
              </a:rPr>
              <a:t>5. RECOMENDACIONES</a:t>
            </a:r>
          </a:p>
          <a:p>
            <a:endParaRPr lang="es-ES" sz="1400" b="1" dirty="0">
              <a:ln/>
              <a:solidFill>
                <a:schemeClr val="accent3"/>
              </a:solidFill>
            </a:endParaRPr>
          </a:p>
        </p:txBody>
      </p:sp>
      <p:sp>
        <p:nvSpPr>
          <p:cNvPr id="10" name="Rectángulo 9"/>
          <p:cNvSpPr/>
          <p:nvPr/>
        </p:nvSpPr>
        <p:spPr>
          <a:xfrm>
            <a:off x="103908" y="154546"/>
            <a:ext cx="1735917" cy="6529589"/>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2" name="Rectángulo 11"/>
          <p:cNvSpPr/>
          <p:nvPr/>
        </p:nvSpPr>
        <p:spPr>
          <a:xfrm>
            <a:off x="103909" y="660681"/>
            <a:ext cx="1730848" cy="1862048"/>
          </a:xfrm>
          <a:prstGeom prst="rect">
            <a:avLst/>
          </a:prstGeom>
        </p:spPr>
        <p:txBody>
          <a:bodyPr wrap="square">
            <a:spAutoFit/>
          </a:bodyPr>
          <a:lstStyle/>
          <a:p>
            <a:pPr algn="ct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DISEÑO DE UN MODELO DE ANÁLISIS ESPACIAL </a:t>
            </a:r>
            <a:r>
              <a:rPr lang="es-ES" sz="1150" b="1" dirty="0" err="1" smtClean="0">
                <a:solidFill>
                  <a:schemeClr val="tx1">
                    <a:lumMod val="85000"/>
                    <a:lumOff val="15000"/>
                  </a:schemeClr>
                </a:solidFill>
                <a:latin typeface="Times New Roman" panose="02020603050405020304" pitchFamily="18" charset="0"/>
                <a:ea typeface="Times New Roman" panose="02020603050405020304" pitchFamily="18" charset="0"/>
              </a:rPr>
              <a:t>MULTIVARIABLE</a:t>
            </a: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 PARA LA EVALUACIÓN DEL RIESGO SÍSMICO CON FINES DE ORDENAMIENTO TERRITORIAL</a:t>
            </a:r>
            <a:endParaRPr lang="es-ES" sz="1150" dirty="0">
              <a:ln w="0"/>
              <a:solidFill>
                <a:schemeClr val="tx1">
                  <a:lumMod val="85000"/>
                  <a:lumOff val="15000"/>
                </a:schemeClr>
              </a:solidFill>
            </a:endParaRPr>
          </a:p>
        </p:txBody>
      </p:sp>
      <p:pic>
        <p:nvPicPr>
          <p:cNvPr id="13" name="Imagen 12" descr="http://4.bp.blogspot.com/-doW7fioghwc/Uh5S5pha-4I/AAAAAAAAAXM/OOZCn6gBtz0/s1600/logo+UFA-ESP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648" y="257491"/>
            <a:ext cx="1284428" cy="397671"/>
          </a:xfrm>
          <a:prstGeom prst="rect">
            <a:avLst/>
          </a:prstGeom>
          <a:noFill/>
          <a:ln>
            <a:noFill/>
          </a:ln>
        </p:spPr>
      </p:pic>
      <p:cxnSp>
        <p:nvCxnSpPr>
          <p:cNvPr id="14" name="Conector recto 13"/>
          <p:cNvCxnSpPr/>
          <p:nvPr/>
        </p:nvCxnSpPr>
        <p:spPr>
          <a:xfrm>
            <a:off x="103908" y="2472159"/>
            <a:ext cx="1735917"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305143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47009" y="257491"/>
            <a:ext cx="6551468" cy="786029"/>
          </a:xfrm>
        </p:spPr>
        <p:txBody>
          <a:bodyPr/>
          <a:lstStyle/>
          <a:p>
            <a:r>
              <a:rPr lang="es-ES" dirty="0" smtClean="0">
                <a:latin typeface="Times New Roman" panose="02020603050405020304" pitchFamily="18" charset="0"/>
                <a:cs typeface="Times New Roman" panose="02020603050405020304" pitchFamily="18" charset="0"/>
              </a:rPr>
              <a:t>4</a:t>
            </a:r>
            <a:r>
              <a:rPr lang="es-ES" dirty="0" smtClean="0"/>
              <a:t>.</a:t>
            </a:r>
            <a:r>
              <a:rPr lang="es-ES" dirty="0" smtClean="0">
                <a:latin typeface="Times New Roman" panose="02020603050405020304" pitchFamily="18" charset="0"/>
                <a:cs typeface="Times New Roman" panose="02020603050405020304" pitchFamily="18" charset="0"/>
              </a:rPr>
              <a:t> Conclusiones </a:t>
            </a:r>
            <a:endParaRPr lang="es-ES" dirty="0">
              <a:latin typeface="Times New Roman" panose="02020603050405020304" pitchFamily="18" charset="0"/>
              <a:cs typeface="Times New Roman" panose="02020603050405020304" pitchFamily="18" charset="0"/>
            </a:endParaRPr>
          </a:p>
        </p:txBody>
      </p:sp>
      <p:sp>
        <p:nvSpPr>
          <p:cNvPr id="7" name="Rectángulo 6"/>
          <p:cNvSpPr/>
          <p:nvPr/>
        </p:nvSpPr>
        <p:spPr>
          <a:xfrm>
            <a:off x="2047009" y="1472405"/>
            <a:ext cx="6849406" cy="3000821"/>
          </a:xfrm>
          <a:prstGeom prst="rect">
            <a:avLst/>
          </a:prstGeom>
        </p:spPr>
        <p:txBody>
          <a:bodyPr wrap="square">
            <a:spAutoFit/>
          </a:bodyPr>
          <a:lstStyle/>
          <a:p>
            <a:pPr indent="180340" algn="just">
              <a:lnSpc>
                <a:spcPct val="150000"/>
              </a:lnSpc>
              <a:spcAft>
                <a:spcPts val="500"/>
              </a:spcAft>
            </a:pPr>
            <a:r>
              <a:rPr lang="es-ES" dirty="0" smtClean="0">
                <a:latin typeface="Times New Roman" panose="02020603050405020304" pitchFamily="18" charset="0"/>
                <a:ea typeface="Calibri" panose="020F0502020204030204" pitchFamily="34" charset="0"/>
                <a:cs typeface="Times New Roman" panose="02020603050405020304" pitchFamily="18" charset="0"/>
              </a:rPr>
              <a:t>En </a:t>
            </a:r>
            <a:r>
              <a:rPr lang="es-ES" dirty="0">
                <a:latin typeface="Times New Roman" panose="02020603050405020304" pitchFamily="18" charset="0"/>
                <a:ea typeface="Calibri" panose="020F0502020204030204" pitchFamily="34" charset="0"/>
                <a:cs typeface="Times New Roman" panose="02020603050405020304" pitchFamily="18" charset="0"/>
              </a:rPr>
              <a:t>la </a:t>
            </a:r>
            <a:r>
              <a:rPr lang="es-ES" b="1" dirty="0">
                <a:latin typeface="Times New Roman" panose="02020603050405020304" pitchFamily="18" charset="0"/>
                <a:ea typeface="Calibri" panose="020F0502020204030204" pitchFamily="34" charset="0"/>
                <a:cs typeface="Times New Roman" panose="02020603050405020304" pitchFamily="18" charset="0"/>
              </a:rPr>
              <a:t>propuesta de Uso y Ocupación del Suelo </a:t>
            </a:r>
            <a:r>
              <a:rPr lang="es-ES" dirty="0">
                <a:latin typeface="Times New Roman" panose="02020603050405020304" pitchFamily="18" charset="0"/>
                <a:ea typeface="Calibri" panose="020F0502020204030204" pitchFamily="34" charset="0"/>
                <a:cs typeface="Times New Roman" panose="02020603050405020304" pitchFamily="18" charset="0"/>
              </a:rPr>
              <a:t>se plantea un escenario prospectivo </a:t>
            </a:r>
            <a:r>
              <a:rPr lang="es-ES" b="1" dirty="0">
                <a:latin typeface="Times New Roman" panose="02020603050405020304" pitchFamily="18" charset="0"/>
                <a:ea typeface="Calibri" panose="020F0502020204030204" pitchFamily="34" charset="0"/>
                <a:cs typeface="Times New Roman" panose="02020603050405020304" pitchFamily="18" charset="0"/>
              </a:rPr>
              <a:t>optimista</a:t>
            </a:r>
            <a:r>
              <a:rPr lang="es-ES" dirty="0">
                <a:latin typeface="Times New Roman" panose="02020603050405020304" pitchFamily="18" charset="0"/>
                <a:ea typeface="Calibri" panose="020F0502020204030204" pitchFamily="34" charset="0"/>
                <a:cs typeface="Times New Roman" panose="02020603050405020304" pitchFamily="18" charset="0"/>
              </a:rPr>
              <a:t>, el cual se caracteriza por el </a:t>
            </a:r>
            <a:r>
              <a:rPr lang="es-ES" b="1" dirty="0">
                <a:latin typeface="Times New Roman" panose="02020603050405020304" pitchFamily="18" charset="0"/>
                <a:ea typeface="Calibri" panose="020F0502020204030204" pitchFamily="34" charset="0"/>
                <a:cs typeface="Times New Roman" panose="02020603050405020304" pitchFamily="18" charset="0"/>
              </a:rPr>
              <a:t>cumplimiento estricto </a:t>
            </a:r>
            <a:r>
              <a:rPr lang="es-ES" dirty="0">
                <a:latin typeface="Times New Roman" panose="02020603050405020304" pitchFamily="18" charset="0"/>
                <a:ea typeface="Calibri" panose="020F0502020204030204" pitchFamily="34" charset="0"/>
                <a:cs typeface="Times New Roman" panose="02020603050405020304" pitchFamily="18" charset="0"/>
              </a:rPr>
              <a:t>de las normas de construcción y por la delimitación de alturas. En la zona 01 </a:t>
            </a:r>
            <a:r>
              <a:rPr lang="es-ES" dirty="0" smtClean="0">
                <a:latin typeface="Times New Roman" panose="02020603050405020304" pitchFamily="18" charset="0"/>
                <a:ea typeface="Calibri" panose="020F0502020204030204" pitchFamily="34" charset="0"/>
                <a:cs typeface="Times New Roman" panose="02020603050405020304" pitchFamily="18" charset="0"/>
              </a:rPr>
              <a:t>se </a:t>
            </a:r>
            <a:r>
              <a:rPr lang="es-ES" dirty="0">
                <a:latin typeface="Times New Roman" panose="02020603050405020304" pitchFamily="18" charset="0"/>
                <a:ea typeface="Calibri" panose="020F0502020204030204" pitchFamily="34" charset="0"/>
                <a:cs typeface="Times New Roman" panose="02020603050405020304" pitchFamily="18" charset="0"/>
              </a:rPr>
              <a:t>distribuye en áreas comerciales, hoteleras, residenciales y mixtas, mientras que en la zona </a:t>
            </a:r>
            <a:r>
              <a:rPr lang="es-ES" dirty="0" smtClean="0">
                <a:latin typeface="Times New Roman" panose="02020603050405020304" pitchFamily="18" charset="0"/>
                <a:ea typeface="Calibri" panose="020F0502020204030204" pitchFamily="34" charset="0"/>
                <a:cs typeface="Times New Roman" panose="02020603050405020304" pitchFamily="18" charset="0"/>
              </a:rPr>
              <a:t>02 </a:t>
            </a:r>
            <a:r>
              <a:rPr lang="es-ES" dirty="0">
                <a:latin typeface="Times New Roman" panose="02020603050405020304" pitchFamily="18" charset="0"/>
                <a:ea typeface="Calibri" panose="020F0502020204030204" pitchFamily="34" charset="0"/>
                <a:cs typeface="Times New Roman" panose="02020603050405020304" pitchFamily="18" charset="0"/>
              </a:rPr>
              <a:t>se distribuye en áreas comerciales, educativas, hoteleras, residenciales y mixtas.</a:t>
            </a:r>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CuadroTexto 8"/>
          <p:cNvSpPr txBox="1"/>
          <p:nvPr/>
        </p:nvSpPr>
        <p:spPr>
          <a:xfrm>
            <a:off x="46756" y="2570461"/>
            <a:ext cx="1943101" cy="443198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1400" b="1" dirty="0" smtClean="0">
                <a:ln/>
              </a:rPr>
              <a:t>CONTENIDO: </a:t>
            </a:r>
          </a:p>
          <a:p>
            <a:endParaRPr lang="es-ES" sz="400" b="1" dirty="0" smtClean="0">
              <a:ln/>
            </a:endParaRPr>
          </a:p>
          <a:p>
            <a:r>
              <a:rPr lang="es-ES" sz="1400" b="1" dirty="0">
                <a:ln/>
                <a:solidFill>
                  <a:schemeClr val="accent3"/>
                </a:solidFill>
              </a:rPr>
              <a:t>1. INTRODUCCIÓN</a:t>
            </a:r>
          </a:p>
          <a:p>
            <a:r>
              <a:rPr lang="es-ES" sz="1400" b="1" dirty="0">
                <a:ln/>
              </a:rPr>
              <a:t> </a:t>
            </a:r>
            <a:r>
              <a:rPr lang="es-ES" sz="1400" b="1" dirty="0" smtClean="0">
                <a:ln/>
              </a:rPr>
              <a:t>    </a:t>
            </a:r>
            <a:r>
              <a:rPr lang="es-ES" sz="1400" b="1" dirty="0" smtClean="0">
                <a:ln/>
                <a:solidFill>
                  <a:schemeClr val="accent3"/>
                </a:solidFill>
              </a:rPr>
              <a:t>1.1 </a:t>
            </a:r>
            <a:r>
              <a:rPr lang="es-ES" sz="1400" b="1" dirty="0">
                <a:ln/>
                <a:solidFill>
                  <a:schemeClr val="accent3"/>
                </a:solidFill>
              </a:rPr>
              <a:t>Problema</a:t>
            </a:r>
          </a:p>
          <a:p>
            <a:r>
              <a:rPr lang="es-ES" sz="1400" b="1" dirty="0">
                <a:ln/>
              </a:rPr>
              <a:t> </a:t>
            </a:r>
            <a:r>
              <a:rPr lang="es-ES" sz="1400" b="1" dirty="0" smtClean="0">
                <a:ln/>
              </a:rPr>
              <a:t>    </a:t>
            </a:r>
            <a:r>
              <a:rPr lang="es-ES" sz="1400" b="1" dirty="0">
                <a:ln/>
                <a:solidFill>
                  <a:schemeClr val="accent3"/>
                </a:solidFill>
              </a:rPr>
              <a:t>1.2 Objetivos</a:t>
            </a:r>
          </a:p>
          <a:p>
            <a:r>
              <a:rPr lang="es-ES" sz="1400" b="1" dirty="0">
                <a:ln/>
                <a:solidFill>
                  <a:schemeClr val="accent3"/>
                </a:solidFill>
              </a:rPr>
              <a:t> </a:t>
            </a:r>
            <a:r>
              <a:rPr lang="es-ES" sz="1400" b="1" dirty="0" smtClean="0">
                <a:ln/>
                <a:solidFill>
                  <a:schemeClr val="accent3"/>
                </a:solidFill>
              </a:rPr>
              <a:t>     1.3 Ubicación</a:t>
            </a:r>
          </a:p>
          <a:p>
            <a:endParaRPr lang="es-ES" sz="400" b="1" dirty="0" smtClean="0">
              <a:ln/>
              <a:solidFill>
                <a:schemeClr val="accent3"/>
              </a:solidFill>
            </a:endParaRPr>
          </a:p>
          <a:p>
            <a:r>
              <a:rPr lang="es-ES" sz="1400" b="1" dirty="0" smtClean="0">
                <a:ln/>
                <a:solidFill>
                  <a:schemeClr val="accent3"/>
                </a:solidFill>
              </a:rPr>
              <a:t>2. METODOLOGÍA</a:t>
            </a:r>
          </a:p>
          <a:p>
            <a:r>
              <a:rPr lang="es-ES" sz="1400" b="1" dirty="0" smtClean="0">
                <a:ln/>
                <a:solidFill>
                  <a:schemeClr val="accent3"/>
                </a:solidFill>
              </a:rPr>
              <a:t>     2.1 Modelo 3D</a:t>
            </a:r>
          </a:p>
          <a:p>
            <a:r>
              <a:rPr lang="es-ES" sz="1400" b="1" dirty="0" smtClean="0">
                <a:ln/>
                <a:solidFill>
                  <a:schemeClr val="accent3"/>
                </a:solidFill>
              </a:rPr>
              <a:t>     2.2 Cálculo Riesgo</a:t>
            </a:r>
            <a:endParaRPr lang="es-ES" sz="1400" b="1" dirty="0">
              <a:ln/>
              <a:solidFill>
                <a:schemeClr val="accent3"/>
              </a:solidFill>
            </a:endParaRPr>
          </a:p>
          <a:p>
            <a:r>
              <a:rPr lang="es-ES" sz="1400" b="1" dirty="0" smtClean="0">
                <a:ln/>
                <a:solidFill>
                  <a:schemeClr val="accent3"/>
                </a:solidFill>
              </a:rPr>
              <a:t>     2.3 Integración </a:t>
            </a:r>
            <a:r>
              <a:rPr lang="es-ES" sz="1400" b="1" dirty="0" err="1" smtClean="0">
                <a:ln/>
                <a:solidFill>
                  <a:schemeClr val="accent3"/>
                </a:solidFill>
              </a:rPr>
              <a:t>OT</a:t>
            </a:r>
            <a:endParaRPr lang="es-ES" sz="1400" b="1" dirty="0">
              <a:ln/>
              <a:solidFill>
                <a:schemeClr val="accent3"/>
              </a:solidFill>
            </a:endParaRPr>
          </a:p>
          <a:p>
            <a:endParaRPr lang="es-ES" sz="400" b="1" dirty="0">
              <a:ln/>
              <a:solidFill>
                <a:schemeClr val="accent3"/>
              </a:solidFill>
            </a:endParaRPr>
          </a:p>
          <a:p>
            <a:r>
              <a:rPr lang="es-ES" sz="1400" b="1" dirty="0" smtClean="0">
                <a:ln/>
                <a:solidFill>
                  <a:schemeClr val="accent3"/>
                </a:solidFill>
              </a:rPr>
              <a:t>3. RESULTADOS</a:t>
            </a:r>
          </a:p>
          <a:p>
            <a:r>
              <a:rPr lang="es-ES" sz="1400" b="1" dirty="0" smtClean="0">
                <a:ln/>
                <a:solidFill>
                  <a:schemeClr val="accent3"/>
                </a:solidFill>
              </a:rPr>
              <a:t>     3.1 </a:t>
            </a:r>
            <a:r>
              <a:rPr lang="es-ES" sz="1400" b="1" dirty="0">
                <a:ln/>
                <a:solidFill>
                  <a:schemeClr val="accent3"/>
                </a:solidFill>
              </a:rPr>
              <a:t>Modelo </a:t>
            </a:r>
            <a:r>
              <a:rPr lang="es-ES" sz="1400" b="1" dirty="0" smtClean="0">
                <a:ln/>
                <a:solidFill>
                  <a:schemeClr val="accent3"/>
                </a:solidFill>
              </a:rPr>
              <a:t>3D</a:t>
            </a:r>
          </a:p>
          <a:p>
            <a:r>
              <a:rPr lang="es-ES" sz="1400" b="1" dirty="0" smtClean="0">
                <a:ln/>
                <a:solidFill>
                  <a:schemeClr val="accent3"/>
                </a:solidFill>
              </a:rPr>
              <a:t>     3.2 Peligrosidad</a:t>
            </a:r>
            <a:endParaRPr lang="es-ES" sz="1400" b="1" dirty="0">
              <a:ln/>
              <a:solidFill>
                <a:schemeClr val="accent3"/>
              </a:solidFill>
            </a:endParaRPr>
          </a:p>
          <a:p>
            <a:r>
              <a:rPr lang="es-ES" sz="1400" b="1" dirty="0" smtClean="0">
                <a:ln/>
                <a:solidFill>
                  <a:schemeClr val="accent3"/>
                </a:solidFill>
              </a:rPr>
              <a:t>     3.3 Vulnerabilidad</a:t>
            </a:r>
          </a:p>
          <a:p>
            <a:r>
              <a:rPr lang="es-ES" sz="1400" b="1" dirty="0" smtClean="0">
                <a:ln/>
                <a:solidFill>
                  <a:schemeClr val="accent3"/>
                </a:solidFill>
              </a:rPr>
              <a:t>     3.4 Daño</a:t>
            </a:r>
          </a:p>
          <a:p>
            <a:r>
              <a:rPr lang="es-ES" sz="1400" b="1" dirty="0" smtClean="0">
                <a:ln/>
                <a:solidFill>
                  <a:schemeClr val="accent3"/>
                </a:solidFill>
              </a:rPr>
              <a:t>     3.5 Propuesta</a:t>
            </a:r>
          </a:p>
          <a:p>
            <a:endParaRPr lang="es-ES" sz="400" b="1" dirty="0" smtClean="0">
              <a:ln/>
              <a:solidFill>
                <a:schemeClr val="accent3"/>
              </a:solidFill>
            </a:endParaRPr>
          </a:p>
          <a:p>
            <a:r>
              <a:rPr lang="es-ES" sz="1400" b="1" dirty="0" smtClean="0">
                <a:ln/>
              </a:rPr>
              <a:t>4. CONCLUSIONES </a:t>
            </a:r>
          </a:p>
          <a:p>
            <a:endParaRPr lang="es-ES" sz="400" b="1" dirty="0" smtClean="0">
              <a:ln/>
              <a:solidFill>
                <a:schemeClr val="accent3"/>
              </a:solidFill>
            </a:endParaRPr>
          </a:p>
          <a:p>
            <a:r>
              <a:rPr lang="es-ES" sz="1400" b="1" dirty="0" smtClean="0">
                <a:ln/>
                <a:solidFill>
                  <a:schemeClr val="accent3"/>
                </a:solidFill>
              </a:rPr>
              <a:t>5. RECOMENDACIONES</a:t>
            </a:r>
          </a:p>
          <a:p>
            <a:endParaRPr lang="es-ES" sz="1400" b="1" dirty="0">
              <a:ln/>
              <a:solidFill>
                <a:schemeClr val="accent3"/>
              </a:solidFill>
            </a:endParaRPr>
          </a:p>
        </p:txBody>
      </p:sp>
      <p:sp>
        <p:nvSpPr>
          <p:cNvPr id="10" name="Rectángulo 9"/>
          <p:cNvSpPr/>
          <p:nvPr/>
        </p:nvSpPr>
        <p:spPr>
          <a:xfrm>
            <a:off x="103908" y="154546"/>
            <a:ext cx="1735917" cy="6529589"/>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2" name="Rectángulo 11"/>
          <p:cNvSpPr/>
          <p:nvPr/>
        </p:nvSpPr>
        <p:spPr>
          <a:xfrm>
            <a:off x="103909" y="660681"/>
            <a:ext cx="1730848" cy="1862048"/>
          </a:xfrm>
          <a:prstGeom prst="rect">
            <a:avLst/>
          </a:prstGeom>
        </p:spPr>
        <p:txBody>
          <a:bodyPr wrap="square">
            <a:spAutoFit/>
          </a:bodyPr>
          <a:lstStyle/>
          <a:p>
            <a:pPr algn="ct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DISEÑO DE UN MODELO DE ANÁLISIS ESPACIAL </a:t>
            </a:r>
            <a:r>
              <a:rPr lang="es-ES" sz="1150" b="1" dirty="0" err="1" smtClean="0">
                <a:solidFill>
                  <a:schemeClr val="tx1">
                    <a:lumMod val="85000"/>
                    <a:lumOff val="15000"/>
                  </a:schemeClr>
                </a:solidFill>
                <a:latin typeface="Times New Roman" panose="02020603050405020304" pitchFamily="18" charset="0"/>
                <a:ea typeface="Times New Roman" panose="02020603050405020304" pitchFamily="18" charset="0"/>
              </a:rPr>
              <a:t>MULTIVARIABLE</a:t>
            </a: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 PARA LA EVALUACIÓN DEL RIESGO SÍSMICO CON FINES DE ORDENAMIENTO TERRITORIAL</a:t>
            </a:r>
            <a:endParaRPr lang="es-ES" sz="1150" dirty="0">
              <a:ln w="0"/>
              <a:solidFill>
                <a:schemeClr val="tx1">
                  <a:lumMod val="85000"/>
                  <a:lumOff val="15000"/>
                </a:schemeClr>
              </a:solidFill>
            </a:endParaRPr>
          </a:p>
        </p:txBody>
      </p:sp>
      <p:pic>
        <p:nvPicPr>
          <p:cNvPr id="13" name="Imagen 12" descr="http://4.bp.blogspot.com/-doW7fioghwc/Uh5S5pha-4I/AAAAAAAAAXM/OOZCn6gBtz0/s1600/logo+UFA-ESP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648" y="257491"/>
            <a:ext cx="1284428" cy="397671"/>
          </a:xfrm>
          <a:prstGeom prst="rect">
            <a:avLst/>
          </a:prstGeom>
          <a:noFill/>
          <a:ln>
            <a:noFill/>
          </a:ln>
        </p:spPr>
      </p:pic>
      <p:cxnSp>
        <p:nvCxnSpPr>
          <p:cNvPr id="14" name="Conector recto 13"/>
          <p:cNvCxnSpPr/>
          <p:nvPr/>
        </p:nvCxnSpPr>
        <p:spPr>
          <a:xfrm>
            <a:off x="103908" y="2472159"/>
            <a:ext cx="1735917"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711737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47009" y="257491"/>
            <a:ext cx="6551468" cy="786029"/>
          </a:xfrm>
        </p:spPr>
        <p:txBody>
          <a:bodyPr/>
          <a:lstStyle/>
          <a:p>
            <a:r>
              <a:rPr lang="es-ES" dirty="0" smtClean="0">
                <a:latin typeface="Times New Roman" panose="02020603050405020304" pitchFamily="18" charset="0"/>
                <a:cs typeface="Times New Roman" panose="02020603050405020304" pitchFamily="18" charset="0"/>
              </a:rPr>
              <a:t>5</a:t>
            </a:r>
            <a:r>
              <a:rPr lang="es-ES" dirty="0" smtClean="0"/>
              <a:t>.</a:t>
            </a:r>
            <a:r>
              <a:rPr lang="es-ES" dirty="0" smtClean="0">
                <a:latin typeface="Times New Roman" panose="02020603050405020304" pitchFamily="18" charset="0"/>
                <a:cs typeface="Times New Roman" panose="02020603050405020304" pitchFamily="18" charset="0"/>
              </a:rPr>
              <a:t> Recomendaciones </a:t>
            </a:r>
            <a:endParaRPr lang="es-ES" dirty="0">
              <a:latin typeface="Times New Roman" panose="02020603050405020304" pitchFamily="18" charset="0"/>
              <a:cs typeface="Times New Roman" panose="02020603050405020304" pitchFamily="18" charset="0"/>
            </a:endParaRPr>
          </a:p>
        </p:txBody>
      </p:sp>
      <p:sp>
        <p:nvSpPr>
          <p:cNvPr id="7" name="Rectángulo 6"/>
          <p:cNvSpPr/>
          <p:nvPr/>
        </p:nvSpPr>
        <p:spPr>
          <a:xfrm>
            <a:off x="2130821" y="1472779"/>
            <a:ext cx="6551468" cy="5206554"/>
          </a:xfrm>
          <a:prstGeom prst="rect">
            <a:avLst/>
          </a:prstGeom>
        </p:spPr>
        <p:txBody>
          <a:bodyPr wrap="square">
            <a:spAutoFit/>
          </a:bodyPr>
          <a:lstStyle/>
          <a:p>
            <a:pPr indent="180340" algn="just">
              <a:lnSpc>
                <a:spcPct val="150000"/>
              </a:lnSpc>
              <a:spcAft>
                <a:spcPts val="500"/>
              </a:spcAft>
            </a:pPr>
            <a:r>
              <a:rPr lang="es-ES" dirty="0">
                <a:latin typeface="Times New Roman" panose="02020603050405020304" pitchFamily="18" charset="0"/>
                <a:ea typeface="Calibri" panose="020F0502020204030204" pitchFamily="34" charset="0"/>
                <a:cs typeface="Times New Roman" panose="02020603050405020304" pitchFamily="18" charset="0"/>
              </a:rPr>
              <a:t>Al momento de realizar </a:t>
            </a:r>
            <a:r>
              <a:rPr lang="es-ES" dirty="0" smtClean="0">
                <a:latin typeface="Times New Roman" panose="02020603050405020304" pitchFamily="18" charset="0"/>
                <a:ea typeface="Calibri" panose="020F0502020204030204" pitchFamily="34" charset="0"/>
                <a:cs typeface="Times New Roman" panose="02020603050405020304" pitchFamily="18" charset="0"/>
              </a:rPr>
              <a:t>cualquier tipo de construcción, </a:t>
            </a:r>
            <a:r>
              <a:rPr lang="es-ES" dirty="0">
                <a:latin typeface="Times New Roman" panose="02020603050405020304" pitchFamily="18" charset="0"/>
                <a:ea typeface="Calibri" panose="020F0502020204030204" pitchFamily="34" charset="0"/>
                <a:cs typeface="Times New Roman" panose="02020603050405020304" pitchFamily="18" charset="0"/>
              </a:rPr>
              <a:t>es indispensable </a:t>
            </a:r>
            <a:r>
              <a:rPr lang="es-ES" b="1" dirty="0">
                <a:latin typeface="Times New Roman" panose="02020603050405020304" pitchFamily="18" charset="0"/>
                <a:ea typeface="Calibri" panose="020F0502020204030204" pitchFamily="34" charset="0"/>
                <a:cs typeface="Times New Roman" panose="02020603050405020304" pitchFamily="18" charset="0"/>
              </a:rPr>
              <a:t>cumplir la </a:t>
            </a:r>
            <a:r>
              <a:rPr lang="es-ES" b="1" dirty="0" smtClean="0">
                <a:latin typeface="Times New Roman" panose="02020603050405020304" pitchFamily="18" charset="0"/>
                <a:ea typeface="Calibri" panose="020F0502020204030204" pitchFamily="34" charset="0"/>
                <a:cs typeface="Times New Roman" panose="02020603050405020304" pitchFamily="18" charset="0"/>
              </a:rPr>
              <a:t>actual Norma </a:t>
            </a:r>
            <a:r>
              <a:rPr lang="es-ES" b="1" dirty="0">
                <a:latin typeface="Times New Roman" panose="02020603050405020304" pitchFamily="18" charset="0"/>
                <a:ea typeface="Calibri" panose="020F0502020204030204" pitchFamily="34" charset="0"/>
                <a:cs typeface="Times New Roman" panose="02020603050405020304" pitchFamily="18" charset="0"/>
              </a:rPr>
              <a:t>de Construcción </a:t>
            </a:r>
            <a:r>
              <a:rPr lang="es-ES" b="1" dirty="0" smtClean="0">
                <a:latin typeface="Times New Roman" panose="02020603050405020304" pitchFamily="18" charset="0"/>
                <a:ea typeface="Calibri" panose="020F0502020204030204" pitchFamily="34" charset="0"/>
                <a:cs typeface="Times New Roman" panose="02020603050405020304" pitchFamily="18" charset="0"/>
              </a:rPr>
              <a:t>Ecuatoriana</a:t>
            </a:r>
            <a:r>
              <a:rPr lang="es-ES" dirty="0" smtClean="0">
                <a:latin typeface="Times New Roman" panose="02020603050405020304" pitchFamily="18" charset="0"/>
                <a:ea typeface="Calibri" panose="020F0502020204030204" pitchFamily="34" charset="0"/>
                <a:cs typeface="Times New Roman" panose="02020603050405020304" pitchFamily="18" charset="0"/>
              </a:rPr>
              <a:t>, </a:t>
            </a:r>
            <a:r>
              <a:rPr lang="es-ES" b="1" dirty="0">
                <a:latin typeface="Times New Roman" panose="02020603050405020304" pitchFamily="18" charset="0"/>
                <a:ea typeface="Calibri" panose="020F0502020204030204" pitchFamily="34" charset="0"/>
                <a:cs typeface="Times New Roman" panose="02020603050405020304" pitchFamily="18" charset="0"/>
              </a:rPr>
              <a:t>no realizar mezcla de </a:t>
            </a:r>
            <a:r>
              <a:rPr lang="es-ES" b="1" dirty="0" smtClean="0">
                <a:latin typeface="Times New Roman" panose="02020603050405020304" pitchFamily="18" charset="0"/>
                <a:ea typeface="Calibri" panose="020F0502020204030204" pitchFamily="34" charset="0"/>
                <a:cs typeface="Times New Roman" panose="02020603050405020304" pitchFamily="18" charset="0"/>
              </a:rPr>
              <a:t>materiales, </a:t>
            </a:r>
            <a:r>
              <a:rPr lang="es-ES" b="1" dirty="0">
                <a:latin typeface="Times New Roman" panose="02020603050405020304" pitchFamily="18" charset="0"/>
                <a:ea typeface="Calibri" panose="020F0502020204030204" pitchFamily="34" charset="0"/>
                <a:cs typeface="Times New Roman" panose="02020603050405020304" pitchFamily="18" charset="0"/>
              </a:rPr>
              <a:t>ni </a:t>
            </a:r>
            <a:r>
              <a:rPr lang="es-ES" b="1" dirty="0" smtClean="0">
                <a:latin typeface="Times New Roman" panose="02020603050405020304" pitchFamily="18" charset="0"/>
                <a:ea typeface="Calibri" panose="020F0502020204030204" pitchFamily="34" charset="0"/>
                <a:cs typeface="Times New Roman" panose="02020603050405020304" pitchFamily="18" charset="0"/>
              </a:rPr>
              <a:t>desigualdad de altura entre pisos</a:t>
            </a:r>
            <a:r>
              <a:rPr lang="es-ES" dirty="0" smtClean="0">
                <a:latin typeface="Times New Roman" panose="02020603050405020304" pitchFamily="18" charset="0"/>
                <a:ea typeface="Calibri" panose="020F0502020204030204" pitchFamily="34" charset="0"/>
                <a:cs typeface="Times New Roman" panose="02020603050405020304" pitchFamily="18" charset="0"/>
              </a:rPr>
              <a:t>, </a:t>
            </a:r>
            <a:r>
              <a:rPr lang="es-ES" dirty="0">
                <a:latin typeface="Times New Roman" panose="02020603050405020304" pitchFamily="18" charset="0"/>
                <a:ea typeface="Calibri" panose="020F0502020204030204" pitchFamily="34" charset="0"/>
                <a:cs typeface="Times New Roman" panose="02020603050405020304" pitchFamily="18" charset="0"/>
              </a:rPr>
              <a:t>ya que estas irregularidades pueden causar pérdidas de vidas humanas y materiales en una situación sísmica</a:t>
            </a:r>
            <a:r>
              <a:rPr lang="es-ES" dirty="0" smtClean="0">
                <a:latin typeface="Times New Roman" panose="02020603050405020304" pitchFamily="18" charset="0"/>
                <a:ea typeface="Calibri" panose="020F0502020204030204" pitchFamily="34" charset="0"/>
                <a:cs typeface="Times New Roman" panose="02020603050405020304" pitchFamily="18" charset="0"/>
              </a:rPr>
              <a:t>.</a:t>
            </a:r>
          </a:p>
          <a:p>
            <a:pPr indent="180340" algn="just">
              <a:lnSpc>
                <a:spcPct val="150000"/>
              </a:lnSpc>
              <a:spcAft>
                <a:spcPts val="500"/>
              </a:spcAft>
            </a:pP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50000"/>
              </a:lnSpc>
              <a:spcAft>
                <a:spcPts val="500"/>
              </a:spcAft>
            </a:pPr>
            <a:r>
              <a:rPr lang="es-ES" dirty="0">
                <a:latin typeface="Times New Roman" panose="02020603050405020304" pitchFamily="18" charset="0"/>
                <a:ea typeface="Calibri" panose="020F0502020204030204" pitchFamily="34" charset="0"/>
                <a:cs typeface="Times New Roman" panose="02020603050405020304" pitchFamily="18" charset="0"/>
              </a:rPr>
              <a:t>Que los </a:t>
            </a:r>
            <a:r>
              <a:rPr lang="es-ES" dirty="0" err="1">
                <a:latin typeface="Times New Roman" panose="02020603050405020304" pitchFamily="18" charset="0"/>
                <a:ea typeface="Calibri" panose="020F0502020204030204" pitchFamily="34" charset="0"/>
                <a:cs typeface="Times New Roman" panose="02020603050405020304" pitchFamily="18" charset="0"/>
              </a:rPr>
              <a:t>GADs</a:t>
            </a:r>
            <a:r>
              <a:rPr lang="es-ES" dirty="0">
                <a:latin typeface="Times New Roman" panose="02020603050405020304" pitchFamily="18" charset="0"/>
                <a:ea typeface="Calibri" panose="020F0502020204030204" pitchFamily="34" charset="0"/>
                <a:cs typeface="Times New Roman" panose="02020603050405020304" pitchFamily="18" charset="0"/>
              </a:rPr>
              <a:t> municipales al instante de realizar la actualización del catastro pongan énfasis en las variables de </a:t>
            </a:r>
            <a:r>
              <a:rPr lang="es-ES" b="1" dirty="0">
                <a:latin typeface="Times New Roman" panose="02020603050405020304" pitchFamily="18" charset="0"/>
                <a:ea typeface="Calibri" panose="020F0502020204030204" pitchFamily="34" charset="0"/>
                <a:cs typeface="Times New Roman" panose="02020603050405020304" pitchFamily="18" charset="0"/>
              </a:rPr>
              <a:t>tipo de la estructura </a:t>
            </a:r>
            <a:r>
              <a:rPr lang="es-ES" dirty="0">
                <a:latin typeface="Times New Roman" panose="02020603050405020304" pitchFamily="18" charset="0"/>
                <a:ea typeface="Calibri" panose="020F0502020204030204" pitchFamily="34" charset="0"/>
                <a:cs typeface="Times New Roman" panose="02020603050405020304" pitchFamily="18" charset="0"/>
              </a:rPr>
              <a:t>(materiales, entrepiso, cubierta, muros), </a:t>
            </a:r>
            <a:r>
              <a:rPr lang="es-ES" b="1" dirty="0">
                <a:latin typeface="Times New Roman" panose="02020603050405020304" pitchFamily="18" charset="0"/>
                <a:ea typeface="Calibri" panose="020F0502020204030204" pitchFamily="34" charset="0"/>
                <a:cs typeface="Times New Roman" panose="02020603050405020304" pitchFamily="18" charset="0"/>
              </a:rPr>
              <a:t>número de pisos</a:t>
            </a:r>
            <a:r>
              <a:rPr lang="es-ES" dirty="0" smtClean="0">
                <a:latin typeface="Times New Roman" panose="02020603050405020304" pitchFamily="18" charset="0"/>
                <a:ea typeface="Calibri" panose="020F0502020204030204" pitchFamily="34" charset="0"/>
                <a:cs typeface="Times New Roman" panose="02020603050405020304" pitchFamily="18" charset="0"/>
              </a:rPr>
              <a:t>, </a:t>
            </a:r>
            <a:r>
              <a:rPr lang="es-ES" b="1" dirty="0" smtClean="0">
                <a:latin typeface="Times New Roman" panose="02020603050405020304" pitchFamily="18" charset="0"/>
                <a:ea typeface="Calibri" panose="020F0502020204030204" pitchFamily="34" charset="0"/>
                <a:cs typeface="Times New Roman" panose="02020603050405020304" pitchFamily="18" charset="0"/>
              </a:rPr>
              <a:t>año de construcción, estado actual, norma o código de diseño</a:t>
            </a:r>
            <a:r>
              <a:rPr lang="es-ES" dirty="0" smtClean="0">
                <a:latin typeface="Times New Roman" panose="02020603050405020304" pitchFamily="18" charset="0"/>
                <a:ea typeface="Calibri" panose="020F0502020204030204" pitchFamily="34" charset="0"/>
                <a:cs typeface="Times New Roman" panose="02020603050405020304" pitchFamily="18" charset="0"/>
              </a:rPr>
              <a:t>, </a:t>
            </a:r>
            <a:r>
              <a:rPr lang="es-ES" dirty="0">
                <a:latin typeface="Times New Roman" panose="02020603050405020304" pitchFamily="18" charset="0"/>
                <a:ea typeface="Calibri" panose="020F0502020204030204" pitchFamily="34" charset="0"/>
                <a:cs typeface="Times New Roman" panose="02020603050405020304" pitchFamily="18" charset="0"/>
              </a:rPr>
              <a:t>ya que estos atributos son los más importantes para la </a:t>
            </a:r>
            <a:r>
              <a:rPr lang="es-ES" dirty="0" smtClean="0">
                <a:latin typeface="Times New Roman" panose="02020603050405020304" pitchFamily="18" charset="0"/>
                <a:ea typeface="Calibri" panose="020F0502020204030204" pitchFamily="34" charset="0"/>
                <a:cs typeface="Times New Roman" panose="02020603050405020304" pitchFamily="18" charset="0"/>
              </a:rPr>
              <a:t>asignación </a:t>
            </a:r>
            <a:r>
              <a:rPr lang="es-ES" dirty="0">
                <a:latin typeface="Times New Roman" panose="02020603050405020304" pitchFamily="18" charset="0"/>
                <a:ea typeface="Calibri" panose="020F0502020204030204" pitchFamily="34" charset="0"/>
                <a:cs typeface="Times New Roman" panose="02020603050405020304" pitchFamily="18" charset="0"/>
              </a:rPr>
              <a:t>de vulnerabilidad</a:t>
            </a:r>
            <a:r>
              <a:rPr lang="es-ES" dirty="0" smtClean="0">
                <a:latin typeface="Times New Roman" panose="02020603050405020304" pitchFamily="18" charset="0"/>
                <a:ea typeface="Calibri" panose="020F0502020204030204" pitchFamily="34" charset="0"/>
                <a:cs typeface="Times New Roman" panose="02020603050405020304" pitchFamily="18" charset="0"/>
              </a:rPr>
              <a:t>.</a:t>
            </a:r>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CuadroTexto 8"/>
          <p:cNvSpPr txBox="1"/>
          <p:nvPr/>
        </p:nvSpPr>
        <p:spPr>
          <a:xfrm>
            <a:off x="46756" y="2570461"/>
            <a:ext cx="1943101" cy="443198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1400" b="1" dirty="0" smtClean="0">
                <a:ln/>
              </a:rPr>
              <a:t>CONTENIDO: </a:t>
            </a:r>
          </a:p>
          <a:p>
            <a:endParaRPr lang="es-ES" sz="400" b="1" dirty="0" smtClean="0">
              <a:ln/>
            </a:endParaRPr>
          </a:p>
          <a:p>
            <a:r>
              <a:rPr lang="es-ES" sz="1400" b="1" dirty="0">
                <a:ln/>
                <a:solidFill>
                  <a:schemeClr val="accent3"/>
                </a:solidFill>
              </a:rPr>
              <a:t>1. INTRODUCCIÓN</a:t>
            </a:r>
          </a:p>
          <a:p>
            <a:r>
              <a:rPr lang="es-ES" sz="1400" b="1" dirty="0">
                <a:ln/>
              </a:rPr>
              <a:t> </a:t>
            </a:r>
            <a:r>
              <a:rPr lang="es-ES" sz="1400" b="1" dirty="0" smtClean="0">
                <a:ln/>
              </a:rPr>
              <a:t>    </a:t>
            </a:r>
            <a:r>
              <a:rPr lang="es-ES" sz="1400" b="1" dirty="0" smtClean="0">
                <a:ln/>
                <a:solidFill>
                  <a:schemeClr val="accent3"/>
                </a:solidFill>
              </a:rPr>
              <a:t>1.1 </a:t>
            </a:r>
            <a:r>
              <a:rPr lang="es-ES" sz="1400" b="1" dirty="0">
                <a:ln/>
                <a:solidFill>
                  <a:schemeClr val="accent3"/>
                </a:solidFill>
              </a:rPr>
              <a:t>Problema</a:t>
            </a:r>
          </a:p>
          <a:p>
            <a:r>
              <a:rPr lang="es-ES" sz="1400" b="1" dirty="0">
                <a:ln/>
              </a:rPr>
              <a:t> </a:t>
            </a:r>
            <a:r>
              <a:rPr lang="es-ES" sz="1400" b="1" dirty="0" smtClean="0">
                <a:ln/>
              </a:rPr>
              <a:t>    </a:t>
            </a:r>
            <a:r>
              <a:rPr lang="es-ES" sz="1400" b="1" dirty="0">
                <a:ln/>
                <a:solidFill>
                  <a:schemeClr val="accent3"/>
                </a:solidFill>
              </a:rPr>
              <a:t>1.2 Objetivos</a:t>
            </a:r>
          </a:p>
          <a:p>
            <a:r>
              <a:rPr lang="es-ES" sz="1400" b="1" dirty="0">
                <a:ln/>
                <a:solidFill>
                  <a:schemeClr val="accent3"/>
                </a:solidFill>
              </a:rPr>
              <a:t> </a:t>
            </a:r>
            <a:r>
              <a:rPr lang="es-ES" sz="1400" b="1" dirty="0" smtClean="0">
                <a:ln/>
                <a:solidFill>
                  <a:schemeClr val="accent3"/>
                </a:solidFill>
              </a:rPr>
              <a:t>     1.3 Ubicación</a:t>
            </a:r>
          </a:p>
          <a:p>
            <a:endParaRPr lang="es-ES" sz="400" b="1" dirty="0" smtClean="0">
              <a:ln/>
              <a:solidFill>
                <a:schemeClr val="accent3"/>
              </a:solidFill>
            </a:endParaRPr>
          </a:p>
          <a:p>
            <a:r>
              <a:rPr lang="es-ES" sz="1400" b="1" dirty="0" smtClean="0">
                <a:ln/>
                <a:solidFill>
                  <a:schemeClr val="accent3"/>
                </a:solidFill>
              </a:rPr>
              <a:t>2. METODOLOGÍA</a:t>
            </a:r>
          </a:p>
          <a:p>
            <a:r>
              <a:rPr lang="es-ES" sz="1400" b="1" dirty="0" smtClean="0">
                <a:ln/>
                <a:solidFill>
                  <a:schemeClr val="accent3"/>
                </a:solidFill>
              </a:rPr>
              <a:t>     2.1 Modelo 3D</a:t>
            </a:r>
          </a:p>
          <a:p>
            <a:r>
              <a:rPr lang="es-ES" sz="1400" b="1" dirty="0" smtClean="0">
                <a:ln/>
                <a:solidFill>
                  <a:schemeClr val="accent3"/>
                </a:solidFill>
              </a:rPr>
              <a:t>     2.2 Cálculo Riesgo</a:t>
            </a:r>
            <a:endParaRPr lang="es-ES" sz="1400" b="1" dirty="0">
              <a:ln/>
              <a:solidFill>
                <a:schemeClr val="accent3"/>
              </a:solidFill>
            </a:endParaRPr>
          </a:p>
          <a:p>
            <a:r>
              <a:rPr lang="es-ES" sz="1400" b="1" dirty="0" smtClean="0">
                <a:ln/>
                <a:solidFill>
                  <a:schemeClr val="accent3"/>
                </a:solidFill>
              </a:rPr>
              <a:t>     2.3 Integración </a:t>
            </a:r>
            <a:r>
              <a:rPr lang="es-ES" sz="1400" b="1" dirty="0" err="1" smtClean="0">
                <a:ln/>
                <a:solidFill>
                  <a:schemeClr val="accent3"/>
                </a:solidFill>
              </a:rPr>
              <a:t>OT</a:t>
            </a:r>
            <a:endParaRPr lang="es-ES" sz="1400" b="1" dirty="0">
              <a:ln/>
              <a:solidFill>
                <a:schemeClr val="accent3"/>
              </a:solidFill>
            </a:endParaRPr>
          </a:p>
          <a:p>
            <a:endParaRPr lang="es-ES" sz="400" b="1" dirty="0">
              <a:ln/>
              <a:solidFill>
                <a:schemeClr val="accent3"/>
              </a:solidFill>
            </a:endParaRPr>
          </a:p>
          <a:p>
            <a:r>
              <a:rPr lang="es-ES" sz="1400" b="1" dirty="0" smtClean="0">
                <a:ln/>
                <a:solidFill>
                  <a:schemeClr val="accent3"/>
                </a:solidFill>
              </a:rPr>
              <a:t>3. RESULTADOS</a:t>
            </a:r>
          </a:p>
          <a:p>
            <a:r>
              <a:rPr lang="es-ES" sz="1400" b="1" dirty="0" smtClean="0">
                <a:ln/>
                <a:solidFill>
                  <a:schemeClr val="accent3"/>
                </a:solidFill>
              </a:rPr>
              <a:t>     3.1 </a:t>
            </a:r>
            <a:r>
              <a:rPr lang="es-ES" sz="1400" b="1" dirty="0">
                <a:ln/>
                <a:solidFill>
                  <a:schemeClr val="accent3"/>
                </a:solidFill>
              </a:rPr>
              <a:t>Modelo </a:t>
            </a:r>
            <a:r>
              <a:rPr lang="es-ES" sz="1400" b="1" dirty="0" smtClean="0">
                <a:ln/>
                <a:solidFill>
                  <a:schemeClr val="accent3"/>
                </a:solidFill>
              </a:rPr>
              <a:t>3D</a:t>
            </a:r>
          </a:p>
          <a:p>
            <a:r>
              <a:rPr lang="es-ES" sz="1400" b="1" dirty="0" smtClean="0">
                <a:ln/>
                <a:solidFill>
                  <a:schemeClr val="accent3"/>
                </a:solidFill>
              </a:rPr>
              <a:t>     3.2 Peligrosidad</a:t>
            </a:r>
            <a:endParaRPr lang="es-ES" sz="1400" b="1" dirty="0">
              <a:ln/>
              <a:solidFill>
                <a:schemeClr val="accent3"/>
              </a:solidFill>
            </a:endParaRPr>
          </a:p>
          <a:p>
            <a:r>
              <a:rPr lang="es-ES" sz="1400" b="1" dirty="0" smtClean="0">
                <a:ln/>
                <a:solidFill>
                  <a:schemeClr val="accent3"/>
                </a:solidFill>
              </a:rPr>
              <a:t>     3.3 Vulnerabilidad</a:t>
            </a:r>
          </a:p>
          <a:p>
            <a:r>
              <a:rPr lang="es-ES" sz="1400" b="1" dirty="0" smtClean="0">
                <a:ln/>
                <a:solidFill>
                  <a:schemeClr val="accent3"/>
                </a:solidFill>
              </a:rPr>
              <a:t>     3.4 Daño</a:t>
            </a:r>
          </a:p>
          <a:p>
            <a:r>
              <a:rPr lang="es-ES" sz="1400" b="1" dirty="0" smtClean="0">
                <a:ln/>
                <a:solidFill>
                  <a:schemeClr val="accent3"/>
                </a:solidFill>
              </a:rPr>
              <a:t>     3.5 Propuesta</a:t>
            </a:r>
          </a:p>
          <a:p>
            <a:endParaRPr lang="es-ES" sz="400" b="1" dirty="0" smtClean="0">
              <a:ln/>
              <a:solidFill>
                <a:schemeClr val="accent3"/>
              </a:solidFill>
            </a:endParaRPr>
          </a:p>
          <a:p>
            <a:r>
              <a:rPr lang="es-ES" sz="1400" b="1" dirty="0" smtClean="0">
                <a:ln/>
                <a:solidFill>
                  <a:schemeClr val="accent3"/>
                </a:solidFill>
              </a:rPr>
              <a:t>4. CONCLUSIONES </a:t>
            </a:r>
          </a:p>
          <a:p>
            <a:endParaRPr lang="es-ES" sz="400" b="1" dirty="0" smtClean="0">
              <a:ln/>
              <a:solidFill>
                <a:schemeClr val="accent3"/>
              </a:solidFill>
            </a:endParaRPr>
          </a:p>
          <a:p>
            <a:r>
              <a:rPr lang="es-ES" sz="1400" b="1" dirty="0" smtClean="0">
                <a:ln/>
              </a:rPr>
              <a:t>5. RECOMENDACIONES</a:t>
            </a:r>
          </a:p>
          <a:p>
            <a:endParaRPr lang="es-ES" sz="1400" b="1" dirty="0">
              <a:ln/>
              <a:solidFill>
                <a:schemeClr val="accent3"/>
              </a:solidFill>
            </a:endParaRPr>
          </a:p>
        </p:txBody>
      </p:sp>
      <p:sp>
        <p:nvSpPr>
          <p:cNvPr id="10" name="Rectángulo 9"/>
          <p:cNvSpPr/>
          <p:nvPr/>
        </p:nvSpPr>
        <p:spPr>
          <a:xfrm>
            <a:off x="103908" y="154546"/>
            <a:ext cx="1735917" cy="6529589"/>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2" name="Rectángulo 11"/>
          <p:cNvSpPr/>
          <p:nvPr/>
        </p:nvSpPr>
        <p:spPr>
          <a:xfrm>
            <a:off x="103909" y="660681"/>
            <a:ext cx="1730848" cy="1862048"/>
          </a:xfrm>
          <a:prstGeom prst="rect">
            <a:avLst/>
          </a:prstGeom>
        </p:spPr>
        <p:txBody>
          <a:bodyPr wrap="square">
            <a:spAutoFit/>
          </a:bodyPr>
          <a:lstStyle/>
          <a:p>
            <a:pPr algn="ct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DISEÑO DE UN MODELO DE ANÁLISIS ESPACIAL </a:t>
            </a:r>
            <a:r>
              <a:rPr lang="es-ES" sz="1150" b="1" dirty="0" err="1" smtClean="0">
                <a:solidFill>
                  <a:schemeClr val="tx1">
                    <a:lumMod val="85000"/>
                    <a:lumOff val="15000"/>
                  </a:schemeClr>
                </a:solidFill>
                <a:latin typeface="Times New Roman" panose="02020603050405020304" pitchFamily="18" charset="0"/>
                <a:ea typeface="Times New Roman" panose="02020603050405020304" pitchFamily="18" charset="0"/>
              </a:rPr>
              <a:t>MULTIVARIABLE</a:t>
            </a: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 PARA LA EVALUACIÓN DEL RIESGO SÍSMICO CON FINES DE ORDENAMIENTO TERRITORIAL</a:t>
            </a:r>
            <a:endParaRPr lang="es-ES" sz="1150" dirty="0">
              <a:ln w="0"/>
              <a:solidFill>
                <a:schemeClr val="tx1">
                  <a:lumMod val="85000"/>
                  <a:lumOff val="15000"/>
                </a:schemeClr>
              </a:solidFill>
            </a:endParaRPr>
          </a:p>
        </p:txBody>
      </p:sp>
      <p:pic>
        <p:nvPicPr>
          <p:cNvPr id="13" name="Imagen 12" descr="http://4.bp.blogspot.com/-doW7fioghwc/Uh5S5pha-4I/AAAAAAAAAXM/OOZCn6gBtz0/s1600/logo+UFA-ESP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648" y="257491"/>
            <a:ext cx="1284428" cy="397671"/>
          </a:xfrm>
          <a:prstGeom prst="rect">
            <a:avLst/>
          </a:prstGeom>
          <a:noFill/>
          <a:ln>
            <a:noFill/>
          </a:ln>
        </p:spPr>
      </p:pic>
      <p:cxnSp>
        <p:nvCxnSpPr>
          <p:cNvPr id="14" name="Conector recto 13"/>
          <p:cNvCxnSpPr/>
          <p:nvPr/>
        </p:nvCxnSpPr>
        <p:spPr>
          <a:xfrm>
            <a:off x="103908" y="2472159"/>
            <a:ext cx="1735917"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251442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47009" y="257491"/>
            <a:ext cx="6551468" cy="786029"/>
          </a:xfrm>
        </p:spPr>
        <p:txBody>
          <a:bodyPr/>
          <a:lstStyle/>
          <a:p>
            <a:r>
              <a:rPr lang="es-ES" dirty="0" smtClean="0">
                <a:latin typeface="Times New Roman" panose="02020603050405020304" pitchFamily="18" charset="0"/>
                <a:cs typeface="Times New Roman" panose="02020603050405020304" pitchFamily="18" charset="0"/>
              </a:rPr>
              <a:t>5</a:t>
            </a:r>
            <a:r>
              <a:rPr lang="es-ES" dirty="0" smtClean="0"/>
              <a:t>.</a:t>
            </a:r>
            <a:r>
              <a:rPr lang="es-ES" dirty="0" smtClean="0">
                <a:latin typeface="Times New Roman" panose="02020603050405020304" pitchFamily="18" charset="0"/>
                <a:cs typeface="Times New Roman" panose="02020603050405020304" pitchFamily="18" charset="0"/>
              </a:rPr>
              <a:t> Recomendaciones </a:t>
            </a:r>
            <a:endParaRPr lang="es-ES" dirty="0">
              <a:latin typeface="Times New Roman" panose="02020603050405020304" pitchFamily="18" charset="0"/>
              <a:cs typeface="Times New Roman" panose="02020603050405020304" pitchFamily="18" charset="0"/>
            </a:endParaRPr>
          </a:p>
        </p:txBody>
      </p:sp>
      <p:sp>
        <p:nvSpPr>
          <p:cNvPr id="7" name="Rectángulo 6"/>
          <p:cNvSpPr/>
          <p:nvPr/>
        </p:nvSpPr>
        <p:spPr>
          <a:xfrm>
            <a:off x="2130821" y="1487061"/>
            <a:ext cx="6551468" cy="4375557"/>
          </a:xfrm>
          <a:prstGeom prst="rect">
            <a:avLst/>
          </a:prstGeom>
        </p:spPr>
        <p:txBody>
          <a:bodyPr wrap="square">
            <a:spAutoFit/>
          </a:bodyPr>
          <a:lstStyle/>
          <a:p>
            <a:pPr indent="180340" algn="just">
              <a:lnSpc>
                <a:spcPct val="150000"/>
              </a:lnSpc>
              <a:spcAft>
                <a:spcPts val="500"/>
              </a:spcAft>
            </a:pPr>
            <a:r>
              <a:rPr lang="es-ES" dirty="0" smtClean="0">
                <a:latin typeface="Times New Roman" panose="02020603050405020304" pitchFamily="18" charset="0"/>
                <a:ea typeface="Times New Roman" panose="02020603050405020304" pitchFamily="18" charset="0"/>
                <a:cs typeface="Times New Roman" panose="02020603050405020304" pitchFamily="18" charset="0"/>
              </a:rPr>
              <a:t>Realizar </a:t>
            </a:r>
            <a:r>
              <a:rPr lang="es-ES" dirty="0">
                <a:latin typeface="Times New Roman" panose="02020603050405020304" pitchFamily="18" charset="0"/>
                <a:ea typeface="Times New Roman" panose="02020603050405020304" pitchFamily="18" charset="0"/>
                <a:cs typeface="Times New Roman" panose="02020603050405020304" pitchFamily="18" charset="0"/>
              </a:rPr>
              <a:t>estudios de </a:t>
            </a:r>
            <a:r>
              <a:rPr lang="es-ES" b="1" dirty="0" smtClean="0">
                <a:latin typeface="Times New Roman" panose="02020603050405020304" pitchFamily="18" charset="0"/>
                <a:ea typeface="Times New Roman" panose="02020603050405020304" pitchFamily="18" charset="0"/>
                <a:cs typeface="Times New Roman" panose="02020603050405020304" pitchFamily="18" charset="0"/>
              </a:rPr>
              <a:t>microzonificación </a:t>
            </a:r>
            <a:r>
              <a:rPr lang="es-ES" dirty="0">
                <a:latin typeface="Times New Roman" panose="02020603050405020304" pitchFamily="18" charset="0"/>
                <a:ea typeface="Times New Roman" panose="02020603050405020304" pitchFamily="18" charset="0"/>
                <a:cs typeface="Times New Roman" panose="02020603050405020304" pitchFamily="18" charset="0"/>
              </a:rPr>
              <a:t>sísmica que permitan determinar el tipo de suelo a nivel urbano, para una mejor planificación en el ordenamiento territorial</a:t>
            </a:r>
            <a:r>
              <a:rPr lang="es-ES" dirty="0" smtClean="0">
                <a:latin typeface="Times New Roman" panose="02020603050405020304" pitchFamily="18" charset="0"/>
                <a:ea typeface="Times New Roman" panose="02020603050405020304" pitchFamily="18" charset="0"/>
                <a:cs typeface="Times New Roman" panose="02020603050405020304" pitchFamily="18" charset="0"/>
              </a:rPr>
              <a:t>.</a:t>
            </a:r>
          </a:p>
          <a:p>
            <a:pPr indent="180340" algn="just">
              <a:lnSpc>
                <a:spcPct val="150000"/>
              </a:lnSpc>
              <a:spcAft>
                <a:spcPts val="500"/>
              </a:spcAft>
            </a:pPr>
            <a:r>
              <a:rPr lang="es-ES" dirty="0" smtClean="0">
                <a:latin typeface="Times New Roman" panose="02020603050405020304" pitchFamily="18" charset="0"/>
                <a:ea typeface="Calibri" panose="020F0502020204030204" pitchFamily="34" charset="0"/>
                <a:cs typeface="Times New Roman" panose="02020603050405020304" pitchFamily="18" charset="0"/>
              </a:rPr>
              <a:t>Para </a:t>
            </a:r>
            <a:r>
              <a:rPr lang="es-ES" dirty="0">
                <a:latin typeface="Times New Roman" panose="02020603050405020304" pitchFamily="18" charset="0"/>
                <a:ea typeface="Calibri" panose="020F0502020204030204" pitchFamily="34" charset="0"/>
                <a:cs typeface="Times New Roman" panose="02020603050405020304" pitchFamily="18" charset="0"/>
              </a:rPr>
              <a:t>futuras evaluaciones de peligrosidad sísmica </a:t>
            </a:r>
            <a:r>
              <a:rPr lang="es-ES" dirty="0" smtClean="0">
                <a:latin typeface="Times New Roman" panose="02020603050405020304" pitchFamily="18" charset="0"/>
                <a:ea typeface="Calibri" panose="020F0502020204030204" pitchFamily="34" charset="0"/>
                <a:cs typeface="Times New Roman" panose="02020603050405020304" pitchFamily="18" charset="0"/>
              </a:rPr>
              <a:t>es necesario </a:t>
            </a:r>
            <a:r>
              <a:rPr lang="es-ES" dirty="0">
                <a:latin typeface="Times New Roman" panose="02020603050405020304" pitchFamily="18" charset="0"/>
                <a:ea typeface="Calibri" panose="020F0502020204030204" pitchFamily="34" charset="0"/>
                <a:cs typeface="Times New Roman" panose="02020603050405020304" pitchFamily="18" charset="0"/>
              </a:rPr>
              <a:t>estudiar y </a:t>
            </a:r>
            <a:r>
              <a:rPr lang="es-ES" b="1" dirty="0" err="1">
                <a:latin typeface="Times New Roman" panose="02020603050405020304" pitchFamily="18" charset="0"/>
                <a:ea typeface="Calibri" panose="020F0502020204030204" pitchFamily="34" charset="0"/>
                <a:cs typeface="Times New Roman" panose="02020603050405020304" pitchFamily="18" charset="0"/>
              </a:rPr>
              <a:t>modelizar</a:t>
            </a:r>
            <a:r>
              <a:rPr lang="es-ES" b="1" dirty="0">
                <a:latin typeface="Times New Roman" panose="02020603050405020304" pitchFamily="18" charset="0"/>
                <a:ea typeface="Calibri" panose="020F0502020204030204" pitchFamily="34" charset="0"/>
                <a:cs typeface="Times New Roman" panose="02020603050405020304" pitchFamily="18" charset="0"/>
              </a:rPr>
              <a:t> las fallas activas </a:t>
            </a:r>
            <a:r>
              <a:rPr lang="es-ES" dirty="0">
                <a:latin typeface="Times New Roman" panose="02020603050405020304" pitchFamily="18" charset="0"/>
                <a:ea typeface="Calibri" panose="020F0502020204030204" pitchFamily="34" charset="0"/>
                <a:cs typeface="Times New Roman" panose="02020603050405020304" pitchFamily="18" charset="0"/>
              </a:rPr>
              <a:t>como unidades impedientes, además implementar </a:t>
            </a:r>
            <a:r>
              <a:rPr lang="es-ES" dirty="0" smtClean="0">
                <a:latin typeface="Times New Roman" panose="02020603050405020304" pitchFamily="18" charset="0"/>
                <a:ea typeface="Calibri" panose="020F0502020204030204" pitchFamily="34" charset="0"/>
                <a:cs typeface="Times New Roman" panose="02020603050405020304" pitchFamily="18" charset="0"/>
              </a:rPr>
              <a:t>redes </a:t>
            </a:r>
            <a:r>
              <a:rPr lang="es-ES" dirty="0" err="1" smtClean="0">
                <a:latin typeface="Times New Roman" panose="02020603050405020304" pitchFamily="18" charset="0"/>
                <a:ea typeface="Calibri" panose="020F0502020204030204" pitchFamily="34" charset="0"/>
                <a:cs typeface="Times New Roman" panose="02020603050405020304" pitchFamily="18" charset="0"/>
              </a:rPr>
              <a:t>acelerométricas</a:t>
            </a:r>
            <a:r>
              <a:rPr lang="es-ES" dirty="0" smtClean="0">
                <a:latin typeface="Times New Roman" panose="02020603050405020304" pitchFamily="18" charset="0"/>
                <a:ea typeface="Calibri" panose="020F0502020204030204" pitchFamily="34" charset="0"/>
                <a:cs typeface="Times New Roman" panose="02020603050405020304" pitchFamily="18" charset="0"/>
              </a:rPr>
              <a:t> locales.</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50000"/>
              </a:lnSpc>
              <a:spcAft>
                <a:spcPts val="500"/>
              </a:spcAft>
            </a:pPr>
            <a:r>
              <a:rPr lang="es-ES" dirty="0" smtClean="0">
                <a:latin typeface="Times New Roman" panose="02020603050405020304" pitchFamily="18" charset="0"/>
                <a:ea typeface="Calibri" panose="020F0502020204030204" pitchFamily="34" charset="0"/>
                <a:cs typeface="Times New Roman" panose="02020603050405020304" pitchFamily="18" charset="0"/>
              </a:rPr>
              <a:t>Tratar </a:t>
            </a:r>
            <a:r>
              <a:rPr lang="es-ES" dirty="0">
                <a:latin typeface="Times New Roman" panose="02020603050405020304" pitchFamily="18" charset="0"/>
                <a:ea typeface="Calibri" panose="020F0502020204030204" pitchFamily="34" charset="0"/>
                <a:cs typeface="Times New Roman" panose="02020603050405020304" pitchFamily="18" charset="0"/>
              </a:rPr>
              <a:t>de alcanzar </a:t>
            </a:r>
            <a:r>
              <a:rPr lang="es-ES" b="1" dirty="0">
                <a:latin typeface="Times New Roman" panose="02020603050405020304" pitchFamily="18" charset="0"/>
                <a:ea typeface="Calibri" panose="020F0502020204030204" pitchFamily="34" charset="0"/>
                <a:cs typeface="Times New Roman" panose="02020603050405020304" pitchFamily="18" charset="0"/>
              </a:rPr>
              <a:t>alturas uniformes </a:t>
            </a:r>
            <a:r>
              <a:rPr lang="es-ES" dirty="0">
                <a:latin typeface="Times New Roman" panose="02020603050405020304" pitchFamily="18" charset="0"/>
                <a:ea typeface="Calibri" panose="020F0502020204030204" pitchFamily="34" charset="0"/>
                <a:cs typeface="Times New Roman" panose="02020603050405020304" pitchFamily="18" charset="0"/>
              </a:rPr>
              <a:t>en las construcciones, para evitar desorden y diferencias de alturas, por tanto, es indispensable establecer estrategias y negociaciones entre propietarios e inversionistas. </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CuadroTexto 8"/>
          <p:cNvSpPr txBox="1"/>
          <p:nvPr/>
        </p:nvSpPr>
        <p:spPr>
          <a:xfrm>
            <a:off x="46756" y="2570461"/>
            <a:ext cx="1943101" cy="443198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1400" b="1" dirty="0" smtClean="0">
                <a:ln/>
              </a:rPr>
              <a:t>CONTENIDO: </a:t>
            </a:r>
          </a:p>
          <a:p>
            <a:endParaRPr lang="es-ES" sz="400" b="1" dirty="0" smtClean="0">
              <a:ln/>
            </a:endParaRPr>
          </a:p>
          <a:p>
            <a:r>
              <a:rPr lang="es-ES" sz="1400" b="1" dirty="0">
                <a:ln/>
                <a:solidFill>
                  <a:schemeClr val="accent3"/>
                </a:solidFill>
              </a:rPr>
              <a:t>1. INTRODUCCIÓN</a:t>
            </a:r>
          </a:p>
          <a:p>
            <a:r>
              <a:rPr lang="es-ES" sz="1400" b="1" dirty="0">
                <a:ln/>
              </a:rPr>
              <a:t> </a:t>
            </a:r>
            <a:r>
              <a:rPr lang="es-ES" sz="1400" b="1" dirty="0" smtClean="0">
                <a:ln/>
              </a:rPr>
              <a:t>    </a:t>
            </a:r>
            <a:r>
              <a:rPr lang="es-ES" sz="1400" b="1" dirty="0" smtClean="0">
                <a:ln/>
                <a:solidFill>
                  <a:schemeClr val="accent3"/>
                </a:solidFill>
              </a:rPr>
              <a:t>1.1 </a:t>
            </a:r>
            <a:r>
              <a:rPr lang="es-ES" sz="1400" b="1" dirty="0">
                <a:ln/>
                <a:solidFill>
                  <a:schemeClr val="accent3"/>
                </a:solidFill>
              </a:rPr>
              <a:t>Problema</a:t>
            </a:r>
          </a:p>
          <a:p>
            <a:r>
              <a:rPr lang="es-ES" sz="1400" b="1" dirty="0">
                <a:ln/>
              </a:rPr>
              <a:t> </a:t>
            </a:r>
            <a:r>
              <a:rPr lang="es-ES" sz="1400" b="1" dirty="0" smtClean="0">
                <a:ln/>
              </a:rPr>
              <a:t>    </a:t>
            </a:r>
            <a:r>
              <a:rPr lang="es-ES" sz="1400" b="1" dirty="0">
                <a:ln/>
                <a:solidFill>
                  <a:schemeClr val="accent3"/>
                </a:solidFill>
              </a:rPr>
              <a:t>1.2 Objetivos</a:t>
            </a:r>
          </a:p>
          <a:p>
            <a:r>
              <a:rPr lang="es-ES" sz="1400" b="1" dirty="0">
                <a:ln/>
                <a:solidFill>
                  <a:schemeClr val="accent3"/>
                </a:solidFill>
              </a:rPr>
              <a:t> </a:t>
            </a:r>
            <a:r>
              <a:rPr lang="es-ES" sz="1400" b="1" dirty="0" smtClean="0">
                <a:ln/>
                <a:solidFill>
                  <a:schemeClr val="accent3"/>
                </a:solidFill>
              </a:rPr>
              <a:t>     1.3 Ubicación</a:t>
            </a:r>
          </a:p>
          <a:p>
            <a:endParaRPr lang="es-ES" sz="400" b="1" dirty="0" smtClean="0">
              <a:ln/>
              <a:solidFill>
                <a:schemeClr val="accent3"/>
              </a:solidFill>
            </a:endParaRPr>
          </a:p>
          <a:p>
            <a:r>
              <a:rPr lang="es-ES" sz="1400" b="1" dirty="0" smtClean="0">
                <a:ln/>
                <a:solidFill>
                  <a:schemeClr val="accent3"/>
                </a:solidFill>
              </a:rPr>
              <a:t>2. METODOLOGÍA</a:t>
            </a:r>
          </a:p>
          <a:p>
            <a:r>
              <a:rPr lang="es-ES" sz="1400" b="1" dirty="0" smtClean="0">
                <a:ln/>
                <a:solidFill>
                  <a:schemeClr val="accent3"/>
                </a:solidFill>
              </a:rPr>
              <a:t>     2.1 Modelo 3D</a:t>
            </a:r>
          </a:p>
          <a:p>
            <a:r>
              <a:rPr lang="es-ES" sz="1400" b="1" dirty="0" smtClean="0">
                <a:ln/>
                <a:solidFill>
                  <a:schemeClr val="accent3"/>
                </a:solidFill>
              </a:rPr>
              <a:t>     2.2 Cálculo Riesgo</a:t>
            </a:r>
            <a:endParaRPr lang="es-ES" sz="1400" b="1" dirty="0">
              <a:ln/>
              <a:solidFill>
                <a:schemeClr val="accent3"/>
              </a:solidFill>
            </a:endParaRPr>
          </a:p>
          <a:p>
            <a:r>
              <a:rPr lang="es-ES" sz="1400" b="1" dirty="0" smtClean="0">
                <a:ln/>
                <a:solidFill>
                  <a:schemeClr val="accent3"/>
                </a:solidFill>
              </a:rPr>
              <a:t>     2.3 Integración </a:t>
            </a:r>
            <a:r>
              <a:rPr lang="es-ES" sz="1400" b="1" dirty="0" err="1" smtClean="0">
                <a:ln/>
                <a:solidFill>
                  <a:schemeClr val="accent3"/>
                </a:solidFill>
              </a:rPr>
              <a:t>OT</a:t>
            </a:r>
            <a:endParaRPr lang="es-ES" sz="1400" b="1" dirty="0">
              <a:ln/>
              <a:solidFill>
                <a:schemeClr val="accent3"/>
              </a:solidFill>
            </a:endParaRPr>
          </a:p>
          <a:p>
            <a:endParaRPr lang="es-ES" sz="400" b="1" dirty="0">
              <a:ln/>
              <a:solidFill>
                <a:schemeClr val="accent3"/>
              </a:solidFill>
            </a:endParaRPr>
          </a:p>
          <a:p>
            <a:r>
              <a:rPr lang="es-ES" sz="1400" b="1" dirty="0" smtClean="0">
                <a:ln/>
                <a:solidFill>
                  <a:schemeClr val="accent3"/>
                </a:solidFill>
              </a:rPr>
              <a:t>3. RESULTADOS</a:t>
            </a:r>
          </a:p>
          <a:p>
            <a:r>
              <a:rPr lang="es-ES" sz="1400" b="1" dirty="0" smtClean="0">
                <a:ln/>
                <a:solidFill>
                  <a:schemeClr val="accent3"/>
                </a:solidFill>
              </a:rPr>
              <a:t>     3.1 </a:t>
            </a:r>
            <a:r>
              <a:rPr lang="es-ES" sz="1400" b="1" dirty="0">
                <a:ln/>
                <a:solidFill>
                  <a:schemeClr val="accent3"/>
                </a:solidFill>
              </a:rPr>
              <a:t>Modelo </a:t>
            </a:r>
            <a:r>
              <a:rPr lang="es-ES" sz="1400" b="1" dirty="0" smtClean="0">
                <a:ln/>
                <a:solidFill>
                  <a:schemeClr val="accent3"/>
                </a:solidFill>
              </a:rPr>
              <a:t>3D</a:t>
            </a:r>
          </a:p>
          <a:p>
            <a:r>
              <a:rPr lang="es-ES" sz="1400" b="1" dirty="0" smtClean="0">
                <a:ln/>
                <a:solidFill>
                  <a:schemeClr val="accent3"/>
                </a:solidFill>
              </a:rPr>
              <a:t>     3.2 Peligrosidad</a:t>
            </a:r>
            <a:endParaRPr lang="es-ES" sz="1400" b="1" dirty="0">
              <a:ln/>
              <a:solidFill>
                <a:schemeClr val="accent3"/>
              </a:solidFill>
            </a:endParaRPr>
          </a:p>
          <a:p>
            <a:r>
              <a:rPr lang="es-ES" sz="1400" b="1" dirty="0" smtClean="0">
                <a:ln/>
                <a:solidFill>
                  <a:schemeClr val="accent3"/>
                </a:solidFill>
              </a:rPr>
              <a:t>     3.3 Vulnerabilidad</a:t>
            </a:r>
          </a:p>
          <a:p>
            <a:r>
              <a:rPr lang="es-ES" sz="1400" b="1" dirty="0" smtClean="0">
                <a:ln/>
                <a:solidFill>
                  <a:schemeClr val="accent3"/>
                </a:solidFill>
              </a:rPr>
              <a:t>     3.4 Daño</a:t>
            </a:r>
          </a:p>
          <a:p>
            <a:r>
              <a:rPr lang="es-ES" sz="1400" b="1" dirty="0" smtClean="0">
                <a:ln/>
                <a:solidFill>
                  <a:schemeClr val="accent3"/>
                </a:solidFill>
              </a:rPr>
              <a:t>     3.5 Propuesta</a:t>
            </a:r>
          </a:p>
          <a:p>
            <a:endParaRPr lang="es-ES" sz="400" b="1" dirty="0" smtClean="0">
              <a:ln/>
              <a:solidFill>
                <a:schemeClr val="accent3"/>
              </a:solidFill>
            </a:endParaRPr>
          </a:p>
          <a:p>
            <a:r>
              <a:rPr lang="es-ES" sz="1400" b="1" dirty="0" smtClean="0">
                <a:ln/>
                <a:solidFill>
                  <a:schemeClr val="accent3"/>
                </a:solidFill>
              </a:rPr>
              <a:t>4. CONCLUSIONES </a:t>
            </a:r>
          </a:p>
          <a:p>
            <a:endParaRPr lang="es-ES" sz="400" b="1" dirty="0" smtClean="0">
              <a:ln/>
              <a:solidFill>
                <a:schemeClr val="accent3"/>
              </a:solidFill>
            </a:endParaRPr>
          </a:p>
          <a:p>
            <a:r>
              <a:rPr lang="es-ES" sz="1400" b="1" dirty="0" smtClean="0">
                <a:ln/>
              </a:rPr>
              <a:t>5. RECOMENDACIONES</a:t>
            </a:r>
          </a:p>
          <a:p>
            <a:endParaRPr lang="es-ES" sz="1400" b="1" dirty="0">
              <a:ln/>
              <a:solidFill>
                <a:schemeClr val="accent3"/>
              </a:solidFill>
            </a:endParaRPr>
          </a:p>
        </p:txBody>
      </p:sp>
      <p:sp>
        <p:nvSpPr>
          <p:cNvPr id="10" name="Rectángulo 9"/>
          <p:cNvSpPr/>
          <p:nvPr/>
        </p:nvSpPr>
        <p:spPr>
          <a:xfrm>
            <a:off x="103908" y="154546"/>
            <a:ext cx="1735917" cy="6529589"/>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2" name="Rectángulo 11"/>
          <p:cNvSpPr/>
          <p:nvPr/>
        </p:nvSpPr>
        <p:spPr>
          <a:xfrm>
            <a:off x="103909" y="660681"/>
            <a:ext cx="1730848" cy="1862048"/>
          </a:xfrm>
          <a:prstGeom prst="rect">
            <a:avLst/>
          </a:prstGeom>
        </p:spPr>
        <p:txBody>
          <a:bodyPr wrap="square">
            <a:spAutoFit/>
          </a:bodyPr>
          <a:lstStyle/>
          <a:p>
            <a:pPr algn="ct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DISEÑO DE UN MODELO DE ANÁLISIS ESPACIAL </a:t>
            </a:r>
            <a:r>
              <a:rPr lang="es-ES" sz="1150" b="1" dirty="0" err="1" smtClean="0">
                <a:solidFill>
                  <a:schemeClr val="tx1">
                    <a:lumMod val="85000"/>
                    <a:lumOff val="15000"/>
                  </a:schemeClr>
                </a:solidFill>
                <a:latin typeface="Times New Roman" panose="02020603050405020304" pitchFamily="18" charset="0"/>
                <a:ea typeface="Times New Roman" panose="02020603050405020304" pitchFamily="18" charset="0"/>
              </a:rPr>
              <a:t>MULTIVARIABLE</a:t>
            </a: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 PARA LA EVALUACIÓN DEL RIESGO SÍSMICO CON FINES DE ORDENAMIENTO TERRITORIAL</a:t>
            </a:r>
            <a:endParaRPr lang="es-ES" sz="1150" dirty="0">
              <a:ln w="0"/>
              <a:solidFill>
                <a:schemeClr val="tx1">
                  <a:lumMod val="85000"/>
                  <a:lumOff val="15000"/>
                </a:schemeClr>
              </a:solidFill>
            </a:endParaRPr>
          </a:p>
        </p:txBody>
      </p:sp>
      <p:pic>
        <p:nvPicPr>
          <p:cNvPr id="13" name="Imagen 12" descr="http://4.bp.blogspot.com/-doW7fioghwc/Uh5S5pha-4I/AAAAAAAAAXM/OOZCn6gBtz0/s1600/logo+UFA-ESP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648" y="257491"/>
            <a:ext cx="1284428" cy="397671"/>
          </a:xfrm>
          <a:prstGeom prst="rect">
            <a:avLst/>
          </a:prstGeom>
          <a:noFill/>
          <a:ln>
            <a:noFill/>
          </a:ln>
        </p:spPr>
      </p:pic>
      <p:cxnSp>
        <p:nvCxnSpPr>
          <p:cNvPr id="14" name="Conector recto 13"/>
          <p:cNvCxnSpPr/>
          <p:nvPr/>
        </p:nvCxnSpPr>
        <p:spPr>
          <a:xfrm>
            <a:off x="103908" y="2472159"/>
            <a:ext cx="1735917"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724892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47009" y="257491"/>
            <a:ext cx="6551468" cy="786029"/>
          </a:xfrm>
        </p:spPr>
        <p:txBody>
          <a:bodyPr/>
          <a:lstStyle/>
          <a:p>
            <a:r>
              <a:rPr lang="es-ES" dirty="0" smtClean="0">
                <a:latin typeface="Times New Roman" panose="02020603050405020304" pitchFamily="18" charset="0"/>
                <a:cs typeface="Times New Roman" panose="02020603050405020304" pitchFamily="18" charset="0"/>
              </a:rPr>
              <a:t>1.1 Problema </a:t>
            </a:r>
            <a:endParaRPr lang="es-ES" dirty="0">
              <a:latin typeface="Times New Roman" panose="02020603050405020304" pitchFamily="18" charset="0"/>
              <a:cs typeface="Times New Roman" panose="02020603050405020304" pitchFamily="18" charset="0"/>
            </a:endParaRPr>
          </a:p>
        </p:txBody>
      </p:sp>
      <p:pic>
        <p:nvPicPr>
          <p:cNvPr id="10" name="Picture 2" descr="Resultado de imagen para terremoto del 16 de abril del 2016 mant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4503" y="3806811"/>
            <a:ext cx="1855639" cy="20518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n relacionad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592" b="5491"/>
          <a:stretch/>
        </p:blipFill>
        <p:spPr bwMode="auto">
          <a:xfrm>
            <a:off x="1954504" y="1684529"/>
            <a:ext cx="1855639" cy="1845283"/>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12"/>
          <p:cNvSpPr/>
          <p:nvPr/>
        </p:nvSpPr>
        <p:spPr>
          <a:xfrm>
            <a:off x="1934305" y="3529812"/>
            <a:ext cx="1606530" cy="276999"/>
          </a:xfrm>
          <a:prstGeom prst="rect">
            <a:avLst/>
          </a:prstGeom>
        </p:spPr>
        <p:txBody>
          <a:bodyPr wrap="none">
            <a:spAutoFit/>
          </a:bodyPr>
          <a:lstStyle/>
          <a:p>
            <a:r>
              <a:rPr lang="es-ES" sz="1200" b="1" dirty="0">
                <a:latin typeface="Times New Roman" panose="02020603050405020304" pitchFamily="18" charset="0"/>
                <a:cs typeface="Times New Roman" panose="02020603050405020304" pitchFamily="18" charset="0"/>
              </a:rPr>
              <a:t>Fuente: </a:t>
            </a:r>
            <a:r>
              <a:rPr lang="es-EC" sz="1200" dirty="0" smtClean="0">
                <a:latin typeface="Times New Roman" panose="02020603050405020304" pitchFamily="18" charset="0"/>
                <a:cs typeface="Times New Roman" panose="02020603050405020304" pitchFamily="18" charset="0"/>
              </a:rPr>
              <a:t>(</a:t>
            </a:r>
            <a:r>
              <a:rPr lang="es-EC" sz="1200" dirty="0" err="1" smtClean="0">
                <a:latin typeface="Times New Roman" panose="02020603050405020304" pitchFamily="18" charset="0"/>
                <a:cs typeface="Times New Roman" panose="02020603050405020304" pitchFamily="18" charset="0"/>
              </a:rPr>
              <a:t>USGS</a:t>
            </a:r>
            <a:r>
              <a:rPr lang="es-EC" sz="1200" dirty="0" smtClean="0">
                <a:latin typeface="Times New Roman" panose="02020603050405020304" pitchFamily="18" charset="0"/>
                <a:cs typeface="Times New Roman" panose="02020603050405020304" pitchFamily="18" charset="0"/>
              </a:rPr>
              <a:t>, 2016)</a:t>
            </a:r>
            <a:endParaRPr lang="es-EC" sz="1200" dirty="0">
              <a:latin typeface="Times New Roman" panose="02020603050405020304" pitchFamily="18" charset="0"/>
              <a:cs typeface="Times New Roman" panose="02020603050405020304" pitchFamily="18" charset="0"/>
            </a:endParaRPr>
          </a:p>
        </p:txBody>
      </p:sp>
      <p:sp>
        <p:nvSpPr>
          <p:cNvPr id="14" name="Flecha derecha 13"/>
          <p:cNvSpPr/>
          <p:nvPr/>
        </p:nvSpPr>
        <p:spPr>
          <a:xfrm>
            <a:off x="3867429" y="3094890"/>
            <a:ext cx="1316246" cy="1172962"/>
          </a:xfrm>
          <a:prstGeom prst="rightArrow">
            <a:avLst>
              <a:gd name="adj1" fmla="val 50000"/>
              <a:gd name="adj2" fmla="val 55997"/>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EC" sz="1200" b="1" dirty="0" smtClean="0"/>
              <a:t>PROBLEMAS</a:t>
            </a:r>
            <a:endParaRPr lang="es-EC" sz="1200" b="1" dirty="0"/>
          </a:p>
        </p:txBody>
      </p:sp>
      <p:sp>
        <p:nvSpPr>
          <p:cNvPr id="15" name="Rectángulo 14"/>
          <p:cNvSpPr/>
          <p:nvPr/>
        </p:nvSpPr>
        <p:spPr>
          <a:xfrm>
            <a:off x="1839825" y="1372370"/>
            <a:ext cx="2084994" cy="276999"/>
          </a:xfrm>
          <a:prstGeom prst="rect">
            <a:avLst/>
          </a:prstGeom>
        </p:spPr>
        <p:txBody>
          <a:bodyPr wrap="none">
            <a:spAutoFit/>
          </a:bodyPr>
          <a:lstStyle/>
          <a:p>
            <a:r>
              <a:rPr lang="es-ES" sz="1200" b="1" dirty="0" smtClean="0">
                <a:latin typeface="Times New Roman" panose="02020603050405020304" pitchFamily="18" charset="0"/>
                <a:cs typeface="Times New Roman" panose="02020603050405020304" pitchFamily="18" charset="0"/>
              </a:rPr>
              <a:t>Terremoto, </a:t>
            </a:r>
            <a:r>
              <a:rPr lang="es-ES" sz="1200" b="1" dirty="0" err="1" smtClean="0">
                <a:latin typeface="Times New Roman" panose="02020603050405020304" pitchFamily="18" charset="0"/>
                <a:cs typeface="Times New Roman" panose="02020603050405020304" pitchFamily="18" charset="0"/>
              </a:rPr>
              <a:t>Mw</a:t>
            </a:r>
            <a:r>
              <a:rPr lang="es-ES" sz="1200" b="1" dirty="0" smtClean="0">
                <a:latin typeface="Times New Roman" panose="02020603050405020304" pitchFamily="18" charset="0"/>
                <a:cs typeface="Times New Roman" panose="02020603050405020304" pitchFamily="18" charset="0"/>
              </a:rPr>
              <a:t> 7.8, Ecuador</a:t>
            </a:r>
            <a:endParaRPr lang="es-EC" sz="1200" dirty="0">
              <a:latin typeface="Times New Roman" panose="02020603050405020304" pitchFamily="18" charset="0"/>
              <a:cs typeface="Times New Roman" panose="02020603050405020304" pitchFamily="18" charset="0"/>
            </a:endParaRPr>
          </a:p>
        </p:txBody>
      </p:sp>
      <p:pic>
        <p:nvPicPr>
          <p:cNvPr id="16" name="Imagen 15"/>
          <p:cNvPicPr>
            <a:picLocks noChangeAspect="1"/>
          </p:cNvPicPr>
          <p:nvPr/>
        </p:nvPicPr>
        <p:blipFill rotWithShape="1">
          <a:blip r:embed="rId5"/>
          <a:srcRect r="9565"/>
          <a:stretch/>
        </p:blipFill>
        <p:spPr>
          <a:xfrm>
            <a:off x="5151151" y="1519311"/>
            <a:ext cx="1723548" cy="1260659"/>
          </a:xfrm>
          <a:prstGeom prst="rect">
            <a:avLst/>
          </a:prstGeom>
        </p:spPr>
      </p:pic>
      <p:sp>
        <p:nvSpPr>
          <p:cNvPr id="17" name="Rectángulo 16"/>
          <p:cNvSpPr/>
          <p:nvPr/>
        </p:nvSpPr>
        <p:spPr>
          <a:xfrm>
            <a:off x="5099443" y="2913409"/>
            <a:ext cx="1845375" cy="650656"/>
          </a:xfrm>
          <a:prstGeom prst="rect">
            <a:avLst/>
          </a:prstGeom>
        </p:spPr>
        <p:txBody>
          <a:bodyPr wrap="square">
            <a:spAutoFit/>
          </a:bodyPr>
          <a:lstStyle/>
          <a:p>
            <a:pPr algn="just"/>
            <a:r>
              <a:rPr lang="es-EC" sz="1200" dirty="0" smtClean="0">
                <a:latin typeface="Times New Roman" panose="02020603050405020304" pitchFamily="18" charset="0"/>
                <a:cs typeface="Times New Roman" panose="02020603050405020304" pitchFamily="18" charset="0"/>
              </a:rPr>
              <a:t>Incumplimiento de las</a:t>
            </a:r>
          </a:p>
          <a:p>
            <a:pPr algn="just"/>
            <a:r>
              <a:rPr lang="es-EC" sz="1200" dirty="0" smtClean="0">
                <a:latin typeface="Times New Roman" panose="02020603050405020304" pitchFamily="18" charset="0"/>
                <a:cs typeface="Times New Roman" panose="02020603050405020304" pitchFamily="18" charset="0"/>
              </a:rPr>
              <a:t>Normas actuales de </a:t>
            </a:r>
          </a:p>
          <a:p>
            <a:pPr algn="just"/>
            <a:r>
              <a:rPr lang="es-EC" sz="1200" dirty="0" smtClean="0">
                <a:latin typeface="Times New Roman" panose="02020603050405020304" pitchFamily="18" charset="0"/>
                <a:cs typeface="Times New Roman" panose="02020603050405020304" pitchFamily="18" charset="0"/>
              </a:rPr>
              <a:t>Construcción. </a:t>
            </a:r>
            <a:endParaRPr lang="es-EC" sz="1200" dirty="0"/>
          </a:p>
        </p:txBody>
      </p:sp>
      <p:pic>
        <p:nvPicPr>
          <p:cNvPr id="18" name="Picture 8" descr="Imagen relacionada"/>
          <p:cNvPicPr>
            <a:picLocks noChangeAspect="1" noChangeArrowheads="1"/>
          </p:cNvPicPr>
          <p:nvPr/>
        </p:nvPicPr>
        <p:blipFill rotWithShape="1">
          <a:blip r:embed="rId6">
            <a:extLst>
              <a:ext uri="{28A0092B-C50C-407E-A947-70E740481C1C}">
                <a14:useLocalDpi xmlns:a14="http://schemas.microsoft.com/office/drawing/2010/main" val="0"/>
              </a:ext>
            </a:extLst>
          </a:blip>
          <a:srcRect l="4388" r="5692"/>
          <a:stretch/>
        </p:blipFill>
        <p:spPr bwMode="auto">
          <a:xfrm>
            <a:off x="7212329" y="1519311"/>
            <a:ext cx="1782528" cy="1260659"/>
          </a:xfrm>
          <a:prstGeom prst="rect">
            <a:avLst/>
          </a:prstGeom>
          <a:noFill/>
          <a:extLst>
            <a:ext uri="{909E8E84-426E-40DD-AFC4-6F175D3DCCD1}">
              <a14:hiddenFill xmlns:a14="http://schemas.microsoft.com/office/drawing/2010/main">
                <a:solidFill>
                  <a:srgbClr val="FFFFFF"/>
                </a:solidFill>
              </a14:hiddenFill>
            </a:ext>
          </a:extLst>
        </p:spPr>
      </p:pic>
      <p:sp>
        <p:nvSpPr>
          <p:cNvPr id="19" name="Rectángulo 18"/>
          <p:cNvSpPr/>
          <p:nvPr/>
        </p:nvSpPr>
        <p:spPr>
          <a:xfrm>
            <a:off x="6999129" y="2873877"/>
            <a:ext cx="1947969" cy="461665"/>
          </a:xfrm>
          <a:prstGeom prst="rect">
            <a:avLst/>
          </a:prstGeom>
        </p:spPr>
        <p:txBody>
          <a:bodyPr wrap="none">
            <a:spAutoFit/>
          </a:bodyPr>
          <a:lstStyle/>
          <a:p>
            <a:pPr algn="just"/>
            <a:r>
              <a:rPr lang="es-EC" sz="1200" dirty="0" smtClean="0">
                <a:latin typeface="Times New Roman" panose="02020603050405020304" pitchFamily="18" charset="0"/>
                <a:cs typeface="Times New Roman" panose="02020603050405020304" pitchFamily="18" charset="0"/>
              </a:rPr>
              <a:t>Uso  de materiales no</a:t>
            </a:r>
          </a:p>
          <a:p>
            <a:pPr algn="just"/>
            <a:r>
              <a:rPr lang="es-EC" sz="1200" dirty="0" smtClean="0">
                <a:latin typeface="Times New Roman" panose="02020603050405020304" pitchFamily="18" charset="0"/>
                <a:cs typeface="Times New Roman" panose="02020603050405020304" pitchFamily="18" charset="0"/>
              </a:rPr>
              <a:t>adecuados con baja calidad .</a:t>
            </a:r>
          </a:p>
        </p:txBody>
      </p:sp>
      <p:pic>
        <p:nvPicPr>
          <p:cNvPr id="20" name="picture"/>
          <p:cNvPicPr/>
          <p:nvPr/>
        </p:nvPicPr>
        <p:blipFill>
          <a:blip r:embed="rId7" cstate="screen">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tretch>
            <a:fillRect/>
          </a:stretch>
        </p:blipFill>
        <p:spPr>
          <a:xfrm>
            <a:off x="5113511" y="3819309"/>
            <a:ext cx="1831307" cy="1614645"/>
          </a:xfrm>
          <a:prstGeom prst="rect">
            <a:avLst/>
          </a:prstGeom>
        </p:spPr>
      </p:pic>
      <p:sp>
        <p:nvSpPr>
          <p:cNvPr id="21" name="Rectángulo 20"/>
          <p:cNvSpPr/>
          <p:nvPr/>
        </p:nvSpPr>
        <p:spPr>
          <a:xfrm>
            <a:off x="5113511" y="5523632"/>
            <a:ext cx="1845375" cy="461665"/>
          </a:xfrm>
          <a:prstGeom prst="rect">
            <a:avLst/>
          </a:prstGeom>
        </p:spPr>
        <p:txBody>
          <a:bodyPr wrap="square">
            <a:spAutoFit/>
          </a:bodyPr>
          <a:lstStyle/>
          <a:p>
            <a:pPr algn="just"/>
            <a:r>
              <a:rPr lang="es-EC" sz="1200" dirty="0" smtClean="0">
                <a:latin typeface="Times New Roman" panose="02020603050405020304" pitchFamily="18" charset="0"/>
                <a:cs typeface="Times New Roman" panose="02020603050405020304" pitchFamily="18" charset="0"/>
              </a:rPr>
              <a:t>Falta </a:t>
            </a:r>
            <a:r>
              <a:rPr lang="es-EC" sz="1200" dirty="0">
                <a:latin typeface="Times New Roman" panose="02020603050405020304" pitchFamily="18" charset="0"/>
                <a:cs typeface="Times New Roman" panose="02020603050405020304" pitchFamily="18" charset="0"/>
              </a:rPr>
              <a:t>de estudios de microzonificación </a:t>
            </a:r>
            <a:r>
              <a:rPr lang="es-EC" sz="1200" dirty="0" smtClean="0">
                <a:latin typeface="Times New Roman" panose="02020603050405020304" pitchFamily="18" charset="0"/>
                <a:cs typeface="Times New Roman" panose="02020603050405020304" pitchFamily="18" charset="0"/>
              </a:rPr>
              <a:t>sísmica.</a:t>
            </a:r>
            <a:endParaRPr lang="es-EC" sz="1200" dirty="0"/>
          </a:p>
        </p:txBody>
      </p:sp>
      <p:pic>
        <p:nvPicPr>
          <p:cNvPr id="23" name="Picture 10" descr="Resultado de imagen para ordenamiento territorial"/>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13370"/>
          <a:stretch/>
        </p:blipFill>
        <p:spPr bwMode="auto">
          <a:xfrm>
            <a:off x="7021708" y="3843753"/>
            <a:ext cx="1973149" cy="1590201"/>
          </a:xfrm>
          <a:prstGeom prst="rect">
            <a:avLst/>
          </a:prstGeom>
          <a:noFill/>
          <a:extLst>
            <a:ext uri="{909E8E84-426E-40DD-AFC4-6F175D3DCCD1}">
              <a14:hiddenFill xmlns:a14="http://schemas.microsoft.com/office/drawing/2010/main">
                <a:solidFill>
                  <a:srgbClr val="FFFFFF"/>
                </a:solidFill>
              </a14:hiddenFill>
            </a:ext>
          </a:extLst>
        </p:spPr>
      </p:pic>
      <p:sp>
        <p:nvSpPr>
          <p:cNvPr id="24" name="Rectángulo 23"/>
          <p:cNvSpPr/>
          <p:nvPr/>
        </p:nvSpPr>
        <p:spPr>
          <a:xfrm>
            <a:off x="7101723" y="5523632"/>
            <a:ext cx="1845375" cy="461665"/>
          </a:xfrm>
          <a:prstGeom prst="rect">
            <a:avLst/>
          </a:prstGeom>
        </p:spPr>
        <p:txBody>
          <a:bodyPr wrap="square">
            <a:spAutoFit/>
          </a:bodyPr>
          <a:lstStyle/>
          <a:p>
            <a:pPr algn="just"/>
            <a:r>
              <a:rPr lang="es-EC" sz="1200" dirty="0" smtClean="0">
                <a:latin typeface="Times New Roman" panose="02020603050405020304" pitchFamily="18" charset="0"/>
                <a:cs typeface="Times New Roman" panose="02020603050405020304" pitchFamily="18" charset="0"/>
              </a:rPr>
              <a:t>Mala </a:t>
            </a:r>
            <a:r>
              <a:rPr lang="es-EC" sz="1200" dirty="0">
                <a:latin typeface="Times New Roman" panose="02020603050405020304" pitchFamily="18" charset="0"/>
                <a:cs typeface="Times New Roman" panose="02020603050405020304" pitchFamily="18" charset="0"/>
              </a:rPr>
              <a:t>planificación en el ordenamiento territorial</a:t>
            </a:r>
            <a:r>
              <a:rPr lang="es-EC" sz="1200" dirty="0" smtClean="0">
                <a:latin typeface="Times New Roman" panose="02020603050405020304" pitchFamily="18" charset="0"/>
                <a:cs typeface="Times New Roman" panose="02020603050405020304" pitchFamily="18" charset="0"/>
              </a:rPr>
              <a:t>.</a:t>
            </a:r>
            <a:endParaRPr lang="es-EC" sz="1200" dirty="0"/>
          </a:p>
        </p:txBody>
      </p:sp>
      <p:sp>
        <p:nvSpPr>
          <p:cNvPr id="25" name="CuadroTexto 24"/>
          <p:cNvSpPr txBox="1"/>
          <p:nvPr/>
        </p:nvSpPr>
        <p:spPr>
          <a:xfrm>
            <a:off x="46756" y="2570461"/>
            <a:ext cx="1943101" cy="443198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1400" b="1" dirty="0" smtClean="0">
                <a:ln/>
              </a:rPr>
              <a:t>CONTENIDO: </a:t>
            </a:r>
          </a:p>
          <a:p>
            <a:endParaRPr lang="es-ES" sz="400" b="1" dirty="0" smtClean="0">
              <a:ln/>
            </a:endParaRPr>
          </a:p>
          <a:p>
            <a:r>
              <a:rPr lang="es-ES" sz="1400" b="1" dirty="0">
                <a:ln/>
              </a:rPr>
              <a:t>1. INTRODUCCIÓN</a:t>
            </a:r>
          </a:p>
          <a:p>
            <a:r>
              <a:rPr lang="es-ES" sz="1400" b="1" dirty="0">
                <a:ln/>
              </a:rPr>
              <a:t> </a:t>
            </a:r>
            <a:r>
              <a:rPr lang="es-ES" sz="1400" b="1" dirty="0" smtClean="0">
                <a:ln/>
              </a:rPr>
              <a:t>    1.1 </a:t>
            </a:r>
            <a:r>
              <a:rPr lang="es-ES" sz="1400" b="1" dirty="0">
                <a:ln/>
              </a:rPr>
              <a:t>Problema</a:t>
            </a:r>
          </a:p>
          <a:p>
            <a:r>
              <a:rPr lang="es-ES" sz="1400" b="1" dirty="0">
                <a:ln/>
              </a:rPr>
              <a:t> </a:t>
            </a:r>
            <a:r>
              <a:rPr lang="es-ES" sz="1400" b="1" dirty="0" smtClean="0">
                <a:ln/>
              </a:rPr>
              <a:t>    </a:t>
            </a:r>
            <a:r>
              <a:rPr lang="es-ES" sz="1400" b="1" dirty="0">
                <a:ln/>
                <a:solidFill>
                  <a:schemeClr val="accent3"/>
                </a:solidFill>
              </a:rPr>
              <a:t>1.2 Objetivos</a:t>
            </a:r>
          </a:p>
          <a:p>
            <a:r>
              <a:rPr lang="es-ES" sz="1400" b="1" dirty="0">
                <a:ln/>
                <a:solidFill>
                  <a:schemeClr val="accent3"/>
                </a:solidFill>
              </a:rPr>
              <a:t> </a:t>
            </a:r>
            <a:r>
              <a:rPr lang="es-ES" sz="1400" b="1" dirty="0" smtClean="0">
                <a:ln/>
                <a:solidFill>
                  <a:schemeClr val="accent3"/>
                </a:solidFill>
              </a:rPr>
              <a:t>     1.3 Ubicación</a:t>
            </a:r>
          </a:p>
          <a:p>
            <a:endParaRPr lang="es-ES" sz="400" b="1" dirty="0" smtClean="0">
              <a:ln/>
              <a:solidFill>
                <a:schemeClr val="accent3"/>
              </a:solidFill>
            </a:endParaRPr>
          </a:p>
          <a:p>
            <a:r>
              <a:rPr lang="es-ES" sz="1400" b="1" dirty="0" smtClean="0">
                <a:ln/>
                <a:solidFill>
                  <a:schemeClr val="accent3"/>
                </a:solidFill>
              </a:rPr>
              <a:t>2. METODOLOGÍA</a:t>
            </a:r>
          </a:p>
          <a:p>
            <a:r>
              <a:rPr lang="es-ES" sz="1400" b="1" dirty="0" smtClean="0">
                <a:ln/>
                <a:solidFill>
                  <a:schemeClr val="accent3"/>
                </a:solidFill>
              </a:rPr>
              <a:t>     2.1 Modelo 3D</a:t>
            </a:r>
          </a:p>
          <a:p>
            <a:r>
              <a:rPr lang="es-ES" sz="1400" b="1" dirty="0" smtClean="0">
                <a:ln/>
                <a:solidFill>
                  <a:schemeClr val="accent3"/>
                </a:solidFill>
              </a:rPr>
              <a:t>     2.2 Cálculo Riesgo</a:t>
            </a:r>
            <a:endParaRPr lang="es-ES" sz="1400" b="1" dirty="0">
              <a:ln/>
              <a:solidFill>
                <a:schemeClr val="accent3"/>
              </a:solidFill>
            </a:endParaRPr>
          </a:p>
          <a:p>
            <a:r>
              <a:rPr lang="es-ES" sz="1400" b="1" dirty="0" smtClean="0">
                <a:ln/>
                <a:solidFill>
                  <a:schemeClr val="accent3"/>
                </a:solidFill>
              </a:rPr>
              <a:t>     2.3 Integración </a:t>
            </a:r>
            <a:r>
              <a:rPr lang="es-ES" sz="1400" b="1" dirty="0" err="1" smtClean="0">
                <a:ln/>
                <a:solidFill>
                  <a:schemeClr val="accent3"/>
                </a:solidFill>
              </a:rPr>
              <a:t>OT</a:t>
            </a:r>
            <a:endParaRPr lang="es-ES" sz="1400" b="1" dirty="0">
              <a:ln/>
              <a:solidFill>
                <a:schemeClr val="accent3"/>
              </a:solidFill>
            </a:endParaRPr>
          </a:p>
          <a:p>
            <a:endParaRPr lang="es-ES" sz="400" b="1" dirty="0">
              <a:ln/>
              <a:solidFill>
                <a:schemeClr val="accent3"/>
              </a:solidFill>
            </a:endParaRPr>
          </a:p>
          <a:p>
            <a:r>
              <a:rPr lang="es-ES" sz="1400" b="1" dirty="0" smtClean="0">
                <a:ln/>
                <a:solidFill>
                  <a:schemeClr val="accent3"/>
                </a:solidFill>
              </a:rPr>
              <a:t>3. RESULTADOS</a:t>
            </a:r>
          </a:p>
          <a:p>
            <a:r>
              <a:rPr lang="es-ES" sz="1400" b="1" dirty="0" smtClean="0">
                <a:ln/>
                <a:solidFill>
                  <a:schemeClr val="accent3"/>
                </a:solidFill>
              </a:rPr>
              <a:t>     3.1 </a:t>
            </a:r>
            <a:r>
              <a:rPr lang="es-ES" sz="1400" b="1" dirty="0">
                <a:ln/>
                <a:solidFill>
                  <a:schemeClr val="accent3"/>
                </a:solidFill>
              </a:rPr>
              <a:t>Modelo </a:t>
            </a:r>
            <a:r>
              <a:rPr lang="es-ES" sz="1400" b="1" dirty="0" smtClean="0">
                <a:ln/>
                <a:solidFill>
                  <a:schemeClr val="accent3"/>
                </a:solidFill>
              </a:rPr>
              <a:t>3D</a:t>
            </a:r>
          </a:p>
          <a:p>
            <a:r>
              <a:rPr lang="es-ES" sz="1400" b="1" dirty="0" smtClean="0">
                <a:ln/>
                <a:solidFill>
                  <a:schemeClr val="accent3"/>
                </a:solidFill>
              </a:rPr>
              <a:t>     3.2 Peligrosidad</a:t>
            </a:r>
            <a:endParaRPr lang="es-ES" sz="1400" b="1" dirty="0">
              <a:ln/>
              <a:solidFill>
                <a:schemeClr val="accent3"/>
              </a:solidFill>
            </a:endParaRPr>
          </a:p>
          <a:p>
            <a:r>
              <a:rPr lang="es-ES" sz="1400" b="1" dirty="0" smtClean="0">
                <a:ln/>
                <a:solidFill>
                  <a:schemeClr val="accent3"/>
                </a:solidFill>
              </a:rPr>
              <a:t>     3.3 Vulnerabilidad</a:t>
            </a:r>
          </a:p>
          <a:p>
            <a:r>
              <a:rPr lang="es-ES" sz="1400" b="1" dirty="0" smtClean="0">
                <a:ln/>
                <a:solidFill>
                  <a:schemeClr val="accent3"/>
                </a:solidFill>
              </a:rPr>
              <a:t>     3.4 Daño</a:t>
            </a:r>
          </a:p>
          <a:p>
            <a:r>
              <a:rPr lang="es-ES" sz="1400" b="1" dirty="0" smtClean="0">
                <a:ln/>
                <a:solidFill>
                  <a:schemeClr val="accent3"/>
                </a:solidFill>
              </a:rPr>
              <a:t>     3.5 Propuesta</a:t>
            </a:r>
          </a:p>
          <a:p>
            <a:endParaRPr lang="es-ES" sz="400" b="1" dirty="0" smtClean="0">
              <a:ln/>
              <a:solidFill>
                <a:schemeClr val="accent3"/>
              </a:solidFill>
            </a:endParaRPr>
          </a:p>
          <a:p>
            <a:r>
              <a:rPr lang="es-ES" sz="1400" b="1" dirty="0" smtClean="0">
                <a:ln/>
                <a:solidFill>
                  <a:schemeClr val="accent3"/>
                </a:solidFill>
              </a:rPr>
              <a:t>4. CONCLUSIONES </a:t>
            </a:r>
          </a:p>
          <a:p>
            <a:endParaRPr lang="es-ES" sz="400" b="1" dirty="0" smtClean="0">
              <a:ln/>
              <a:solidFill>
                <a:schemeClr val="accent3"/>
              </a:solidFill>
            </a:endParaRPr>
          </a:p>
          <a:p>
            <a:r>
              <a:rPr lang="es-ES" sz="1400" b="1" dirty="0" smtClean="0">
                <a:ln/>
                <a:solidFill>
                  <a:schemeClr val="accent3"/>
                </a:solidFill>
              </a:rPr>
              <a:t>5. RECOMENDACIONES</a:t>
            </a:r>
          </a:p>
          <a:p>
            <a:endParaRPr lang="es-ES" sz="1400" b="1" dirty="0">
              <a:ln/>
              <a:solidFill>
                <a:schemeClr val="accent3"/>
              </a:solidFill>
            </a:endParaRPr>
          </a:p>
        </p:txBody>
      </p:sp>
      <p:sp>
        <p:nvSpPr>
          <p:cNvPr id="26" name="Rectángulo 25"/>
          <p:cNvSpPr/>
          <p:nvPr/>
        </p:nvSpPr>
        <p:spPr>
          <a:xfrm>
            <a:off x="103908" y="154546"/>
            <a:ext cx="1735917" cy="6529589"/>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27" name="Rectángulo 26"/>
          <p:cNvSpPr/>
          <p:nvPr/>
        </p:nvSpPr>
        <p:spPr>
          <a:xfrm>
            <a:off x="103909" y="660681"/>
            <a:ext cx="1730848" cy="1862048"/>
          </a:xfrm>
          <a:prstGeom prst="rect">
            <a:avLst/>
          </a:prstGeom>
        </p:spPr>
        <p:txBody>
          <a:bodyPr wrap="square">
            <a:spAutoFit/>
          </a:bodyPr>
          <a:lstStyle/>
          <a:p>
            <a:pPr algn="ct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DISEÑO DE UN MODELO DE ANÁLISIS ESPACIAL </a:t>
            </a:r>
            <a:r>
              <a:rPr lang="es-ES" sz="1150" b="1" dirty="0" err="1" smtClean="0">
                <a:solidFill>
                  <a:schemeClr val="tx1">
                    <a:lumMod val="85000"/>
                    <a:lumOff val="15000"/>
                  </a:schemeClr>
                </a:solidFill>
                <a:latin typeface="Times New Roman" panose="02020603050405020304" pitchFamily="18" charset="0"/>
                <a:ea typeface="Times New Roman" panose="02020603050405020304" pitchFamily="18" charset="0"/>
              </a:rPr>
              <a:t>MULTIVARIABLE</a:t>
            </a: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 PARA LA EVALUACIÓN DEL RIESGO SÍSMICO CON FINES DE ORDENAMIENTO TERRITORIAL</a:t>
            </a:r>
            <a:endParaRPr lang="es-ES" sz="1150" dirty="0">
              <a:ln w="0"/>
              <a:solidFill>
                <a:schemeClr val="tx1">
                  <a:lumMod val="85000"/>
                  <a:lumOff val="15000"/>
                </a:schemeClr>
              </a:solidFill>
            </a:endParaRPr>
          </a:p>
        </p:txBody>
      </p:sp>
      <p:pic>
        <p:nvPicPr>
          <p:cNvPr id="28" name="Imagen 27" descr="http://4.bp.blogspot.com/-doW7fioghwc/Uh5S5pha-4I/AAAAAAAAAXM/OOZCn6gBtz0/s1600/logo+UFA-ESPE.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6648" y="257491"/>
            <a:ext cx="1284428" cy="397671"/>
          </a:xfrm>
          <a:prstGeom prst="rect">
            <a:avLst/>
          </a:prstGeom>
          <a:noFill/>
          <a:ln>
            <a:noFill/>
          </a:ln>
        </p:spPr>
      </p:pic>
      <p:cxnSp>
        <p:nvCxnSpPr>
          <p:cNvPr id="29" name="Conector recto 28"/>
          <p:cNvCxnSpPr/>
          <p:nvPr/>
        </p:nvCxnSpPr>
        <p:spPr>
          <a:xfrm>
            <a:off x="103908" y="2472159"/>
            <a:ext cx="1735917"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863654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815499"/>
            <a:ext cx="7886700" cy="1325563"/>
          </a:xfrm>
        </p:spPr>
        <p:txBody>
          <a:bodyPr/>
          <a:lstStyle/>
          <a:p>
            <a:pPr algn="ctr"/>
            <a:r>
              <a:rPr lang="es-EC" b="1" dirty="0" smtClean="0">
                <a:latin typeface="Times New Roman" panose="02020603050405020304" pitchFamily="18" charset="0"/>
                <a:cs typeface="Times New Roman" panose="02020603050405020304" pitchFamily="18" charset="0"/>
              </a:rPr>
              <a:t>GRACIAS POR LA ATENCIÓN </a:t>
            </a:r>
            <a:endParaRPr lang="es-EC" b="1" dirty="0">
              <a:latin typeface="Times New Roman" panose="02020603050405020304" pitchFamily="18" charset="0"/>
              <a:cs typeface="Times New Roman" panose="02020603050405020304" pitchFamily="18" charset="0"/>
            </a:endParaRPr>
          </a:p>
        </p:txBody>
      </p:sp>
      <p:sp>
        <p:nvSpPr>
          <p:cNvPr id="3" name="Rectángulo 2"/>
          <p:cNvSpPr/>
          <p:nvPr/>
        </p:nvSpPr>
        <p:spPr>
          <a:xfrm>
            <a:off x="-8763" y="471344"/>
            <a:ext cx="9144000" cy="33632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Rectángulo 3"/>
          <p:cNvSpPr/>
          <p:nvPr/>
        </p:nvSpPr>
        <p:spPr>
          <a:xfrm>
            <a:off x="0" y="2126464"/>
            <a:ext cx="9144000" cy="33632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b="16020"/>
          <a:stretch/>
        </p:blipFill>
        <p:spPr>
          <a:xfrm>
            <a:off x="1569497" y="2675339"/>
            <a:ext cx="2967535" cy="3322852"/>
          </a:xfrm>
          <a:prstGeom prst="rect">
            <a:avLst/>
          </a:prstGeom>
        </p:spPr>
      </p:pic>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b="16219"/>
          <a:stretch/>
        </p:blipFill>
        <p:spPr>
          <a:xfrm>
            <a:off x="4740652" y="2675339"/>
            <a:ext cx="2956679" cy="3322852"/>
          </a:xfrm>
          <a:prstGeom prst="rect">
            <a:avLst/>
          </a:prstGeom>
        </p:spPr>
      </p:pic>
    </p:spTree>
    <p:extLst>
      <p:ext uri="{BB962C8B-B14F-4D97-AF65-F5344CB8AC3E}">
        <p14:creationId xmlns:p14="http://schemas.microsoft.com/office/powerpoint/2010/main" val="27903472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47009" y="257491"/>
            <a:ext cx="6551468" cy="786029"/>
          </a:xfrm>
        </p:spPr>
        <p:txBody>
          <a:bodyPr/>
          <a:lstStyle/>
          <a:p>
            <a:r>
              <a:rPr lang="es-ES" dirty="0" smtClean="0">
                <a:latin typeface="Times New Roman" panose="02020603050405020304" pitchFamily="18" charset="0"/>
                <a:cs typeface="Times New Roman" panose="02020603050405020304" pitchFamily="18" charset="0"/>
              </a:rPr>
              <a:t>1.2 Objetivos  </a:t>
            </a:r>
            <a:endParaRPr lang="es-ES" dirty="0">
              <a:latin typeface="Times New Roman" panose="02020603050405020304" pitchFamily="18" charset="0"/>
              <a:cs typeface="Times New Roman" panose="02020603050405020304" pitchFamily="18" charset="0"/>
            </a:endParaRPr>
          </a:p>
        </p:txBody>
      </p:sp>
      <p:sp>
        <p:nvSpPr>
          <p:cNvPr id="9" name="Marcador de contenido 2"/>
          <p:cNvSpPr>
            <a:spLocks noGrp="1"/>
          </p:cNvSpPr>
          <p:nvPr>
            <p:ph idx="1"/>
          </p:nvPr>
        </p:nvSpPr>
        <p:spPr>
          <a:xfrm>
            <a:off x="2509300" y="1043520"/>
            <a:ext cx="6089177" cy="5415910"/>
          </a:xfrm>
        </p:spPr>
        <p:txBody>
          <a:bodyPr>
            <a:noAutofit/>
          </a:bodyPr>
          <a:lstStyle/>
          <a:p>
            <a:pPr marL="0" lvl="2" indent="0" algn="just">
              <a:lnSpc>
                <a:spcPct val="150000"/>
              </a:lnSpc>
              <a:spcBef>
                <a:spcPts val="750"/>
              </a:spcBef>
              <a:buNone/>
            </a:pPr>
            <a:r>
              <a:rPr lang="es-ES" sz="1600" b="1" dirty="0">
                <a:latin typeface="Times New Roman" panose="02020603050405020304" pitchFamily="18" charset="0"/>
                <a:cs typeface="Times New Roman" panose="02020603050405020304" pitchFamily="18" charset="0"/>
              </a:rPr>
              <a:t>Objetivo </a:t>
            </a:r>
            <a:r>
              <a:rPr lang="es-ES" sz="1600" b="1" dirty="0" smtClean="0">
                <a:latin typeface="Times New Roman" panose="02020603050405020304" pitchFamily="18" charset="0"/>
                <a:cs typeface="Times New Roman" panose="02020603050405020304" pitchFamily="18" charset="0"/>
              </a:rPr>
              <a:t>General:</a:t>
            </a:r>
            <a:endParaRPr lang="es-EC" sz="1600" b="1" dirty="0">
              <a:latin typeface="Times New Roman" panose="02020603050405020304" pitchFamily="18" charset="0"/>
              <a:cs typeface="Times New Roman" panose="02020603050405020304" pitchFamily="18" charset="0"/>
            </a:endParaRPr>
          </a:p>
          <a:p>
            <a:pPr marL="0" indent="0" algn="just">
              <a:buNone/>
            </a:pPr>
            <a:r>
              <a:rPr lang="es-ES" sz="1600" dirty="0">
                <a:latin typeface="Times New Roman" panose="02020603050405020304" pitchFamily="18" charset="0"/>
                <a:cs typeface="Times New Roman" panose="02020603050405020304" pitchFamily="18" charset="0"/>
              </a:rPr>
              <a:t>Determinar el riesgo sísmico mediante el diseño de un modelo de análisis espacial multivariable, para cuantificar el daño en </a:t>
            </a:r>
            <a:r>
              <a:rPr lang="es-ES" sz="1600" dirty="0" smtClean="0">
                <a:latin typeface="Times New Roman" panose="02020603050405020304" pitchFamily="18" charset="0"/>
                <a:cs typeface="Times New Roman" panose="02020603050405020304" pitchFamily="18" charset="0"/>
              </a:rPr>
              <a:t>edificaciones </a:t>
            </a:r>
            <a:r>
              <a:rPr lang="es-ES" sz="1600" dirty="0">
                <a:latin typeface="Times New Roman" panose="02020603050405020304" pitchFamily="18" charset="0"/>
                <a:cs typeface="Times New Roman" panose="02020603050405020304" pitchFamily="18" charset="0"/>
              </a:rPr>
              <a:t>ante un evento sísmico </a:t>
            </a:r>
            <a:r>
              <a:rPr lang="es-ES" sz="1600" dirty="0" smtClean="0">
                <a:latin typeface="Times New Roman" panose="02020603050405020304" pitchFamily="18" charset="0"/>
                <a:cs typeface="Times New Roman" panose="02020603050405020304" pitchFamily="18" charset="0"/>
              </a:rPr>
              <a:t>futuro, </a:t>
            </a:r>
            <a:r>
              <a:rPr lang="es-ES" sz="1600" dirty="0">
                <a:latin typeface="Times New Roman" panose="02020603050405020304" pitchFamily="18" charset="0"/>
                <a:cs typeface="Times New Roman" panose="02020603050405020304" pitchFamily="18" charset="0"/>
              </a:rPr>
              <a:t>con fines de ordenamiento territorial en la ciudad de </a:t>
            </a:r>
            <a:r>
              <a:rPr lang="es-ES" sz="1600" dirty="0" smtClean="0">
                <a:latin typeface="Times New Roman" panose="02020603050405020304" pitchFamily="18" charset="0"/>
                <a:cs typeface="Times New Roman" panose="02020603050405020304" pitchFamily="18" charset="0"/>
              </a:rPr>
              <a:t>Manta.</a:t>
            </a:r>
            <a:endParaRPr lang="es-ES" sz="1600" dirty="0">
              <a:latin typeface="Times New Roman" panose="02020603050405020304" pitchFamily="18" charset="0"/>
              <a:cs typeface="Times New Roman" panose="02020603050405020304" pitchFamily="18" charset="0"/>
            </a:endParaRPr>
          </a:p>
          <a:p>
            <a:pPr marL="0" indent="0" algn="just">
              <a:buNone/>
            </a:pPr>
            <a:endParaRPr lang="es-ES" sz="1400" b="1" dirty="0" smtClean="0">
              <a:solidFill>
                <a:srgbClr val="FF0000"/>
              </a:solidFill>
              <a:latin typeface="Times New Roman" panose="02020603050405020304" pitchFamily="18" charset="0"/>
              <a:cs typeface="Times New Roman" panose="02020603050405020304" pitchFamily="18" charset="0"/>
            </a:endParaRPr>
          </a:p>
          <a:p>
            <a:pPr marL="0" lvl="2" indent="0" algn="just">
              <a:lnSpc>
                <a:spcPct val="150000"/>
              </a:lnSpc>
              <a:spcBef>
                <a:spcPts val="750"/>
              </a:spcBef>
              <a:buNone/>
            </a:pPr>
            <a:r>
              <a:rPr lang="es-ES" sz="1600" b="1" dirty="0">
                <a:latin typeface="Times New Roman" panose="02020603050405020304" pitchFamily="18" charset="0"/>
                <a:cs typeface="Times New Roman" panose="02020603050405020304" pitchFamily="18" charset="0"/>
              </a:rPr>
              <a:t>Objetivos </a:t>
            </a:r>
            <a:r>
              <a:rPr lang="es-ES" sz="1600" b="1" dirty="0" smtClean="0">
                <a:latin typeface="Times New Roman" panose="02020603050405020304" pitchFamily="18" charset="0"/>
                <a:cs typeface="Times New Roman" panose="02020603050405020304" pitchFamily="18" charset="0"/>
              </a:rPr>
              <a:t>Específicos:</a:t>
            </a:r>
            <a:endParaRPr lang="es-EC" sz="1600" b="1" dirty="0">
              <a:latin typeface="Times New Roman" panose="02020603050405020304" pitchFamily="18" charset="0"/>
              <a:cs typeface="Times New Roman" panose="02020603050405020304" pitchFamily="18" charset="0"/>
            </a:endParaRPr>
          </a:p>
          <a:p>
            <a:pPr lvl="0" algn="just"/>
            <a:r>
              <a:rPr lang="es-ES" sz="1600" dirty="0">
                <a:latin typeface="Times New Roman" panose="02020603050405020304" pitchFamily="18" charset="0"/>
                <a:cs typeface="Times New Roman" panose="02020603050405020304" pitchFamily="18" charset="0"/>
              </a:rPr>
              <a:t>Generar un modelo 3D con la toma de fotografías aéreas para el análisis espacial.</a:t>
            </a:r>
            <a:endParaRPr lang="es-EC" sz="1600" dirty="0">
              <a:latin typeface="Times New Roman" panose="02020603050405020304" pitchFamily="18" charset="0"/>
              <a:cs typeface="Times New Roman" panose="02020603050405020304" pitchFamily="18" charset="0"/>
            </a:endParaRPr>
          </a:p>
          <a:p>
            <a:pPr lvl="0" algn="just"/>
            <a:r>
              <a:rPr lang="es-ES" sz="1600" dirty="0" smtClean="0">
                <a:latin typeface="Times New Roman" panose="02020603050405020304" pitchFamily="18" charset="0"/>
                <a:cs typeface="Times New Roman" panose="02020603050405020304" pitchFamily="18" charset="0"/>
              </a:rPr>
              <a:t>Realizar </a:t>
            </a:r>
            <a:r>
              <a:rPr lang="es-ES" sz="1600" dirty="0">
                <a:latin typeface="Times New Roman" panose="02020603050405020304" pitchFamily="18" charset="0"/>
                <a:cs typeface="Times New Roman" panose="02020603050405020304" pitchFamily="18" charset="0"/>
              </a:rPr>
              <a:t>el cálculo de </a:t>
            </a:r>
            <a:r>
              <a:rPr lang="es-ES" sz="1600" dirty="0" smtClean="0">
                <a:latin typeface="Times New Roman" panose="02020603050405020304" pitchFamily="18" charset="0"/>
                <a:cs typeface="Times New Roman" panose="02020603050405020304" pitchFamily="18" charset="0"/>
              </a:rPr>
              <a:t>peligrosidad, mediante el análisis de la </a:t>
            </a:r>
            <a:r>
              <a:rPr lang="es-ES" sz="1600" dirty="0">
                <a:latin typeface="Times New Roman" panose="02020603050405020304" pitchFamily="18" charset="0"/>
                <a:cs typeface="Times New Roman" panose="02020603050405020304" pitchFamily="18" charset="0"/>
              </a:rPr>
              <a:t>fuente, propagación de la onda y efecto </a:t>
            </a:r>
            <a:r>
              <a:rPr lang="es-ES" sz="1600" dirty="0" smtClean="0">
                <a:latin typeface="Times New Roman" panose="02020603050405020304" pitchFamily="18" charset="0"/>
                <a:cs typeface="Times New Roman" panose="02020603050405020304" pitchFamily="18" charset="0"/>
              </a:rPr>
              <a:t>local, para generar un escenario sísmico. </a:t>
            </a:r>
          </a:p>
          <a:p>
            <a:pPr lvl="0" algn="just"/>
            <a:r>
              <a:rPr lang="es-ES" sz="1600" dirty="0" smtClean="0">
                <a:latin typeface="Times New Roman" panose="02020603050405020304" pitchFamily="18" charset="0"/>
                <a:cs typeface="Times New Roman" panose="02020603050405020304" pitchFamily="18" charset="0"/>
              </a:rPr>
              <a:t>Elaborar una Base de Datos catastrales que parte de </a:t>
            </a:r>
            <a:r>
              <a:rPr lang="es-ES" sz="1600" dirty="0" err="1" smtClean="0">
                <a:latin typeface="Times New Roman" panose="02020603050405020304" pitchFamily="18" charset="0"/>
                <a:cs typeface="Times New Roman" panose="02020603050405020304" pitchFamily="18" charset="0"/>
              </a:rPr>
              <a:t>ortofotos</a:t>
            </a:r>
            <a:r>
              <a:rPr lang="es-ES" sz="1600" dirty="0" smtClean="0">
                <a:latin typeface="Times New Roman" panose="02020603050405020304" pitchFamily="18" charset="0"/>
                <a:cs typeface="Times New Roman" panose="02020603050405020304" pitchFamily="18" charset="0"/>
              </a:rPr>
              <a:t> y fichas, según las normas de construcción de los años de 1976, 2001, y 2015 para el análisis de vulnerabilidad.</a:t>
            </a:r>
            <a:endParaRPr lang="es-EC" sz="1600" dirty="0" smtClean="0">
              <a:latin typeface="Times New Roman" panose="02020603050405020304" pitchFamily="18" charset="0"/>
              <a:cs typeface="Times New Roman" panose="02020603050405020304" pitchFamily="18" charset="0"/>
            </a:endParaRPr>
          </a:p>
          <a:p>
            <a:pPr lvl="0" algn="just"/>
            <a:r>
              <a:rPr lang="es-ES" sz="1600" dirty="0" smtClean="0">
                <a:latin typeface="Times New Roman" panose="02020603050405020304" pitchFamily="18" charset="0"/>
                <a:cs typeface="Times New Roman" panose="02020603050405020304" pitchFamily="18" charset="0"/>
              </a:rPr>
              <a:t>Cuantificar </a:t>
            </a:r>
            <a:r>
              <a:rPr lang="es-ES" sz="1600" dirty="0">
                <a:latin typeface="Times New Roman" panose="02020603050405020304" pitchFamily="18" charset="0"/>
                <a:cs typeface="Times New Roman" panose="02020603050405020304" pitchFamily="18" charset="0"/>
              </a:rPr>
              <a:t>el daño en las edificaciones de manera analítica mediante el procedimiento I-</a:t>
            </a:r>
            <a:r>
              <a:rPr lang="es-ES" sz="1600" dirty="0" err="1">
                <a:latin typeface="Times New Roman" panose="02020603050405020304" pitchFamily="18" charset="0"/>
                <a:cs typeface="Times New Roman" panose="02020603050405020304" pitchFamily="18" charset="0"/>
              </a:rPr>
              <a:t>DCM</a:t>
            </a:r>
            <a:r>
              <a:rPr lang="es-ES" sz="1600" dirty="0">
                <a:latin typeface="Times New Roman" panose="02020603050405020304" pitchFamily="18" charset="0"/>
                <a:cs typeface="Times New Roman" panose="02020603050405020304" pitchFamily="18" charset="0"/>
              </a:rPr>
              <a:t>.</a:t>
            </a:r>
            <a:endParaRPr lang="es-EC" sz="1600" dirty="0">
              <a:latin typeface="Times New Roman" panose="02020603050405020304" pitchFamily="18" charset="0"/>
              <a:cs typeface="Times New Roman" panose="02020603050405020304" pitchFamily="18" charset="0"/>
            </a:endParaRPr>
          </a:p>
          <a:p>
            <a:pPr lvl="0" algn="just"/>
            <a:r>
              <a:rPr lang="es-ES" sz="1600" dirty="0">
                <a:latin typeface="Times New Roman" panose="02020603050405020304" pitchFamily="18" charset="0"/>
                <a:cs typeface="Times New Roman" panose="02020603050405020304" pitchFamily="18" charset="0"/>
              </a:rPr>
              <a:t>Elaborar </a:t>
            </a:r>
            <a:r>
              <a:rPr lang="es-ES" sz="1600" dirty="0" smtClean="0">
                <a:latin typeface="Times New Roman" panose="02020603050405020304" pitchFamily="18" charset="0"/>
                <a:cs typeface="Times New Roman" panose="02020603050405020304" pitchFamily="18" charset="0"/>
              </a:rPr>
              <a:t>una </a:t>
            </a:r>
            <a:r>
              <a:rPr lang="es-ES" sz="1600" dirty="0">
                <a:latin typeface="Times New Roman" panose="02020603050405020304" pitchFamily="18" charset="0"/>
                <a:cs typeface="Times New Roman" panose="02020603050405020304" pitchFamily="18" charset="0"/>
              </a:rPr>
              <a:t>propuesta </a:t>
            </a:r>
            <a:r>
              <a:rPr lang="es-ES" sz="1600" dirty="0" smtClean="0">
                <a:latin typeface="Times New Roman" panose="02020603050405020304" pitchFamily="18" charset="0"/>
                <a:cs typeface="Times New Roman" panose="02020603050405020304" pitchFamily="18" charset="0"/>
              </a:rPr>
              <a:t>de </a:t>
            </a:r>
            <a:r>
              <a:rPr lang="es-ES" sz="1600" dirty="0">
                <a:latin typeface="Times New Roman" panose="02020603050405020304" pitchFamily="18" charset="0"/>
                <a:cs typeface="Times New Roman" panose="02020603050405020304" pitchFamily="18" charset="0"/>
              </a:rPr>
              <a:t>plan de uso y ocupación del suelo de la zona de estudio.</a:t>
            </a:r>
            <a:endParaRPr lang="es-EC" sz="1600" dirty="0">
              <a:latin typeface="Times New Roman" panose="02020603050405020304" pitchFamily="18" charset="0"/>
              <a:cs typeface="Times New Roman" panose="02020603050405020304" pitchFamily="18" charset="0"/>
            </a:endParaRPr>
          </a:p>
          <a:p>
            <a:pPr marL="0" indent="0" algn="just">
              <a:buNone/>
            </a:pPr>
            <a:endParaRPr lang="es-EC" sz="1400" dirty="0">
              <a:latin typeface="Times New Roman" panose="02020603050405020304" pitchFamily="18" charset="0"/>
              <a:cs typeface="Times New Roman" panose="02020603050405020304" pitchFamily="18" charset="0"/>
            </a:endParaRPr>
          </a:p>
        </p:txBody>
      </p:sp>
      <p:sp>
        <p:nvSpPr>
          <p:cNvPr id="10" name="CuadroTexto 9"/>
          <p:cNvSpPr txBox="1"/>
          <p:nvPr/>
        </p:nvSpPr>
        <p:spPr>
          <a:xfrm>
            <a:off x="46756" y="2570461"/>
            <a:ext cx="1943101" cy="443198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1400" b="1" dirty="0" smtClean="0">
                <a:ln/>
              </a:rPr>
              <a:t>CONTENIDO: </a:t>
            </a:r>
          </a:p>
          <a:p>
            <a:endParaRPr lang="es-ES" sz="400" b="1" dirty="0" smtClean="0">
              <a:ln/>
            </a:endParaRPr>
          </a:p>
          <a:p>
            <a:r>
              <a:rPr lang="es-ES" sz="1400" b="1" dirty="0" smtClean="0">
                <a:ln/>
              </a:rPr>
              <a:t>1. INTRODUCCIÓN</a:t>
            </a:r>
          </a:p>
          <a:p>
            <a:r>
              <a:rPr lang="es-ES" sz="1400" b="1" dirty="0">
                <a:ln/>
              </a:rPr>
              <a:t> </a:t>
            </a:r>
            <a:r>
              <a:rPr lang="es-ES" sz="1400" b="1" dirty="0" smtClean="0">
                <a:ln/>
              </a:rPr>
              <a:t>    </a:t>
            </a:r>
            <a:r>
              <a:rPr lang="es-ES" sz="1400" b="1" dirty="0" smtClean="0">
                <a:ln/>
                <a:solidFill>
                  <a:schemeClr val="accent3"/>
                </a:solidFill>
              </a:rPr>
              <a:t>1.1 </a:t>
            </a:r>
            <a:r>
              <a:rPr lang="es-ES" sz="1400" b="1" dirty="0">
                <a:ln/>
                <a:solidFill>
                  <a:schemeClr val="accent3"/>
                </a:solidFill>
              </a:rPr>
              <a:t>Problema</a:t>
            </a:r>
          </a:p>
          <a:p>
            <a:r>
              <a:rPr lang="es-ES" sz="1400" b="1" dirty="0">
                <a:ln/>
              </a:rPr>
              <a:t> </a:t>
            </a:r>
            <a:r>
              <a:rPr lang="es-ES" sz="1400" b="1" dirty="0" smtClean="0">
                <a:ln/>
              </a:rPr>
              <a:t>    </a:t>
            </a:r>
            <a:r>
              <a:rPr lang="es-ES" sz="1400" b="1" dirty="0">
                <a:ln/>
              </a:rPr>
              <a:t>1.2 Objetivos</a:t>
            </a:r>
          </a:p>
          <a:p>
            <a:r>
              <a:rPr lang="es-ES" sz="1400" b="1" dirty="0">
                <a:ln/>
                <a:solidFill>
                  <a:schemeClr val="accent3"/>
                </a:solidFill>
              </a:rPr>
              <a:t> </a:t>
            </a:r>
            <a:r>
              <a:rPr lang="es-ES" sz="1400" b="1" dirty="0" smtClean="0">
                <a:ln/>
                <a:solidFill>
                  <a:schemeClr val="accent3"/>
                </a:solidFill>
              </a:rPr>
              <a:t>     1.3 Ubicación</a:t>
            </a:r>
          </a:p>
          <a:p>
            <a:endParaRPr lang="es-ES" sz="400" b="1" dirty="0" smtClean="0">
              <a:ln/>
              <a:solidFill>
                <a:schemeClr val="accent3"/>
              </a:solidFill>
            </a:endParaRPr>
          </a:p>
          <a:p>
            <a:r>
              <a:rPr lang="es-ES" sz="1400" b="1" dirty="0" smtClean="0">
                <a:ln/>
                <a:solidFill>
                  <a:schemeClr val="accent3"/>
                </a:solidFill>
              </a:rPr>
              <a:t>2. METODOLOGÍA</a:t>
            </a:r>
          </a:p>
          <a:p>
            <a:r>
              <a:rPr lang="es-ES" sz="1400" b="1" dirty="0" smtClean="0">
                <a:ln/>
                <a:solidFill>
                  <a:schemeClr val="accent3"/>
                </a:solidFill>
              </a:rPr>
              <a:t>     2.1 Modelo 3D</a:t>
            </a:r>
          </a:p>
          <a:p>
            <a:r>
              <a:rPr lang="es-ES" sz="1400" b="1" dirty="0" smtClean="0">
                <a:ln/>
                <a:solidFill>
                  <a:schemeClr val="accent3"/>
                </a:solidFill>
              </a:rPr>
              <a:t>     2.2 Cálculo Riesgo</a:t>
            </a:r>
            <a:endParaRPr lang="es-ES" sz="1400" b="1" dirty="0">
              <a:ln/>
              <a:solidFill>
                <a:schemeClr val="accent3"/>
              </a:solidFill>
            </a:endParaRPr>
          </a:p>
          <a:p>
            <a:r>
              <a:rPr lang="es-ES" sz="1400" b="1" dirty="0" smtClean="0">
                <a:ln/>
                <a:solidFill>
                  <a:schemeClr val="accent3"/>
                </a:solidFill>
              </a:rPr>
              <a:t>     2.3 Integración </a:t>
            </a:r>
            <a:r>
              <a:rPr lang="es-ES" sz="1400" b="1" dirty="0" err="1" smtClean="0">
                <a:ln/>
                <a:solidFill>
                  <a:schemeClr val="accent3"/>
                </a:solidFill>
              </a:rPr>
              <a:t>OT</a:t>
            </a:r>
            <a:endParaRPr lang="es-ES" sz="1400" b="1" dirty="0">
              <a:ln/>
              <a:solidFill>
                <a:schemeClr val="accent3"/>
              </a:solidFill>
            </a:endParaRPr>
          </a:p>
          <a:p>
            <a:endParaRPr lang="es-ES" sz="400" b="1" dirty="0">
              <a:ln/>
              <a:solidFill>
                <a:schemeClr val="accent3"/>
              </a:solidFill>
            </a:endParaRPr>
          </a:p>
          <a:p>
            <a:r>
              <a:rPr lang="es-ES" sz="1400" b="1" dirty="0" smtClean="0">
                <a:ln/>
                <a:solidFill>
                  <a:schemeClr val="accent3"/>
                </a:solidFill>
              </a:rPr>
              <a:t>3. RESULTADOS</a:t>
            </a:r>
          </a:p>
          <a:p>
            <a:r>
              <a:rPr lang="es-ES" sz="1400" b="1" dirty="0" smtClean="0">
                <a:ln/>
                <a:solidFill>
                  <a:schemeClr val="accent3"/>
                </a:solidFill>
              </a:rPr>
              <a:t>     3.1 </a:t>
            </a:r>
            <a:r>
              <a:rPr lang="es-ES" sz="1400" b="1" dirty="0">
                <a:ln/>
                <a:solidFill>
                  <a:schemeClr val="accent3"/>
                </a:solidFill>
              </a:rPr>
              <a:t>Modelo </a:t>
            </a:r>
            <a:r>
              <a:rPr lang="es-ES" sz="1400" b="1" dirty="0" smtClean="0">
                <a:ln/>
                <a:solidFill>
                  <a:schemeClr val="accent3"/>
                </a:solidFill>
              </a:rPr>
              <a:t>3D</a:t>
            </a:r>
          </a:p>
          <a:p>
            <a:r>
              <a:rPr lang="es-ES" sz="1400" b="1" dirty="0" smtClean="0">
                <a:ln/>
                <a:solidFill>
                  <a:schemeClr val="accent3"/>
                </a:solidFill>
              </a:rPr>
              <a:t>     3.2 Peligrosidad</a:t>
            </a:r>
            <a:endParaRPr lang="es-ES" sz="1400" b="1" dirty="0">
              <a:ln/>
              <a:solidFill>
                <a:schemeClr val="accent3"/>
              </a:solidFill>
            </a:endParaRPr>
          </a:p>
          <a:p>
            <a:r>
              <a:rPr lang="es-ES" sz="1400" b="1" dirty="0" smtClean="0">
                <a:ln/>
                <a:solidFill>
                  <a:schemeClr val="accent3"/>
                </a:solidFill>
              </a:rPr>
              <a:t>     3.3 Vulnerabilidad</a:t>
            </a:r>
          </a:p>
          <a:p>
            <a:r>
              <a:rPr lang="es-ES" sz="1400" b="1" dirty="0" smtClean="0">
                <a:ln/>
                <a:solidFill>
                  <a:schemeClr val="accent3"/>
                </a:solidFill>
              </a:rPr>
              <a:t>     3.4 Daño</a:t>
            </a:r>
          </a:p>
          <a:p>
            <a:r>
              <a:rPr lang="es-ES" sz="1400" b="1" dirty="0" smtClean="0">
                <a:ln/>
                <a:solidFill>
                  <a:schemeClr val="accent3"/>
                </a:solidFill>
              </a:rPr>
              <a:t>     3.5 Propuesta</a:t>
            </a:r>
          </a:p>
          <a:p>
            <a:endParaRPr lang="es-ES" sz="400" b="1" dirty="0" smtClean="0">
              <a:ln/>
              <a:solidFill>
                <a:schemeClr val="accent3"/>
              </a:solidFill>
            </a:endParaRPr>
          </a:p>
          <a:p>
            <a:r>
              <a:rPr lang="es-ES" sz="1400" b="1" dirty="0" smtClean="0">
                <a:ln/>
                <a:solidFill>
                  <a:schemeClr val="accent3"/>
                </a:solidFill>
              </a:rPr>
              <a:t>4. CONCLUSIONES </a:t>
            </a:r>
          </a:p>
          <a:p>
            <a:endParaRPr lang="es-ES" sz="400" b="1" dirty="0" smtClean="0">
              <a:ln/>
              <a:solidFill>
                <a:schemeClr val="accent3"/>
              </a:solidFill>
            </a:endParaRPr>
          </a:p>
          <a:p>
            <a:r>
              <a:rPr lang="es-ES" sz="1400" b="1" dirty="0" smtClean="0">
                <a:ln/>
                <a:solidFill>
                  <a:schemeClr val="accent3"/>
                </a:solidFill>
              </a:rPr>
              <a:t>5. RECOMENDACIONES</a:t>
            </a:r>
          </a:p>
          <a:p>
            <a:endParaRPr lang="es-ES" sz="1400" b="1" dirty="0">
              <a:ln/>
              <a:solidFill>
                <a:schemeClr val="accent3"/>
              </a:solidFill>
            </a:endParaRPr>
          </a:p>
        </p:txBody>
      </p:sp>
      <p:sp>
        <p:nvSpPr>
          <p:cNvPr id="12" name="Rectángulo 11"/>
          <p:cNvSpPr/>
          <p:nvPr/>
        </p:nvSpPr>
        <p:spPr>
          <a:xfrm>
            <a:off x="103908" y="154546"/>
            <a:ext cx="1735917" cy="6529589"/>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3" name="Rectángulo 12"/>
          <p:cNvSpPr/>
          <p:nvPr/>
        </p:nvSpPr>
        <p:spPr>
          <a:xfrm>
            <a:off x="103909" y="660681"/>
            <a:ext cx="1730848" cy="1862048"/>
          </a:xfrm>
          <a:prstGeom prst="rect">
            <a:avLst/>
          </a:prstGeom>
        </p:spPr>
        <p:txBody>
          <a:bodyPr wrap="square">
            <a:spAutoFit/>
          </a:bodyPr>
          <a:lstStyle/>
          <a:p>
            <a:pPr algn="ct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DISEÑO DE UN MODELO DE ANÁLISIS ESPACIAL </a:t>
            </a:r>
            <a:r>
              <a:rPr lang="es-ES" sz="1150" b="1" dirty="0" err="1" smtClean="0">
                <a:solidFill>
                  <a:schemeClr val="tx1">
                    <a:lumMod val="85000"/>
                    <a:lumOff val="15000"/>
                  </a:schemeClr>
                </a:solidFill>
                <a:latin typeface="Times New Roman" panose="02020603050405020304" pitchFamily="18" charset="0"/>
                <a:ea typeface="Times New Roman" panose="02020603050405020304" pitchFamily="18" charset="0"/>
              </a:rPr>
              <a:t>MULTIVARIABLE</a:t>
            </a: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 PARA LA EVALUACIÓN DEL RIESGO SÍSMICO CON FINES DE ORDENAMIENTO TERRITORIAL</a:t>
            </a:r>
            <a:endParaRPr lang="es-ES" sz="1150" dirty="0">
              <a:ln w="0"/>
              <a:solidFill>
                <a:schemeClr val="tx1">
                  <a:lumMod val="85000"/>
                  <a:lumOff val="15000"/>
                </a:schemeClr>
              </a:solidFill>
            </a:endParaRPr>
          </a:p>
        </p:txBody>
      </p:sp>
      <p:pic>
        <p:nvPicPr>
          <p:cNvPr id="14" name="Imagen 13" descr="http://4.bp.blogspot.com/-doW7fioghwc/Uh5S5pha-4I/AAAAAAAAAXM/OOZCn6gBtz0/s1600/logo+UFA-ESP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648" y="257491"/>
            <a:ext cx="1284428" cy="397671"/>
          </a:xfrm>
          <a:prstGeom prst="rect">
            <a:avLst/>
          </a:prstGeom>
          <a:noFill/>
          <a:ln>
            <a:noFill/>
          </a:ln>
        </p:spPr>
      </p:pic>
      <p:cxnSp>
        <p:nvCxnSpPr>
          <p:cNvPr id="15" name="Conector recto 14"/>
          <p:cNvCxnSpPr/>
          <p:nvPr/>
        </p:nvCxnSpPr>
        <p:spPr>
          <a:xfrm>
            <a:off x="103908" y="2472159"/>
            <a:ext cx="1735917"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860066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47009" y="257491"/>
            <a:ext cx="6551468" cy="786029"/>
          </a:xfrm>
        </p:spPr>
        <p:txBody>
          <a:bodyPr/>
          <a:lstStyle/>
          <a:p>
            <a:r>
              <a:rPr lang="es-ES" dirty="0" smtClean="0">
                <a:latin typeface="Times New Roman" panose="02020603050405020304" pitchFamily="18" charset="0"/>
                <a:cs typeface="Times New Roman" panose="02020603050405020304" pitchFamily="18" charset="0"/>
              </a:rPr>
              <a:t>1.3 Ubicación   </a:t>
            </a:r>
            <a:endParaRPr lang="es-ES" dirty="0">
              <a:latin typeface="Times New Roman" panose="02020603050405020304" pitchFamily="18" charset="0"/>
              <a:cs typeface="Times New Roman" panose="02020603050405020304" pitchFamily="18" charset="0"/>
            </a:endParaRPr>
          </a:p>
        </p:txBody>
      </p:sp>
      <p:sp>
        <p:nvSpPr>
          <p:cNvPr id="9" name="Marcador de contenido 2"/>
          <p:cNvSpPr>
            <a:spLocks noGrp="1"/>
          </p:cNvSpPr>
          <p:nvPr>
            <p:ph idx="1"/>
          </p:nvPr>
        </p:nvSpPr>
        <p:spPr>
          <a:xfrm>
            <a:off x="4675457" y="1043520"/>
            <a:ext cx="1685321" cy="378775"/>
          </a:xfrm>
        </p:spPr>
        <p:txBody>
          <a:bodyPr>
            <a:noAutofit/>
          </a:bodyPr>
          <a:lstStyle/>
          <a:p>
            <a:pPr marL="0" lvl="2" indent="0" algn="just">
              <a:spcBef>
                <a:spcPts val="750"/>
              </a:spcBef>
              <a:buNone/>
            </a:pPr>
            <a:r>
              <a:rPr lang="es-EC" sz="1600" dirty="0" smtClean="0">
                <a:latin typeface="Times New Roman" panose="02020603050405020304" pitchFamily="18" charset="0"/>
                <a:cs typeface="Times New Roman" panose="02020603050405020304" pitchFamily="18" charset="0"/>
              </a:rPr>
              <a:t>Zona de Estudio: </a:t>
            </a:r>
          </a:p>
          <a:p>
            <a:pPr marL="0" lvl="2" indent="0" algn="just">
              <a:spcBef>
                <a:spcPts val="750"/>
              </a:spcBef>
              <a:buNone/>
            </a:pPr>
            <a:endParaRPr lang="es-EC" sz="1200" dirty="0">
              <a:latin typeface="Times New Roman" panose="02020603050405020304" pitchFamily="18" charset="0"/>
              <a:cs typeface="Times New Roman" panose="02020603050405020304" pitchFamily="18" charset="0"/>
            </a:endParaRPr>
          </a:p>
          <a:p>
            <a:pPr marL="0" indent="0" algn="just">
              <a:buNone/>
            </a:pPr>
            <a:endParaRPr lang="es-EC" sz="1400" dirty="0">
              <a:latin typeface="Times New Roman" panose="02020603050405020304" pitchFamily="18" charset="0"/>
              <a:cs typeface="Times New Roman" panose="02020603050405020304" pitchFamily="18" charset="0"/>
            </a:endParaRPr>
          </a:p>
        </p:txBody>
      </p:sp>
      <p:pic>
        <p:nvPicPr>
          <p:cNvPr id="10" name="picture"/>
          <p:cNvPicPr/>
          <p:nvPr/>
        </p:nvPicPr>
        <p:blipFill rotWithShape="1">
          <a:blip r:embed="rId3" cstate="screen">
            <a:extLst>
              <a:ext uri="{28A0092B-C50C-407E-A947-70E740481C1C}">
                <a14:useLocalDpi xmlns:a14="http://schemas.microsoft.com/office/drawing/2010/main"/>
              </a:ext>
            </a:extLst>
          </a:blip>
          <a:srcRect/>
          <a:stretch/>
        </p:blipFill>
        <p:spPr bwMode="auto">
          <a:xfrm>
            <a:off x="2149175" y="1422295"/>
            <a:ext cx="3330793" cy="2866370"/>
          </a:xfrm>
          <a:prstGeom prst="rect">
            <a:avLst/>
          </a:prstGeom>
          <a:ln>
            <a:noFill/>
          </a:ln>
          <a:extLst>
            <a:ext uri="{53640926-AAD7-44D8-BBD7-CCE9431645EC}">
              <a14:shadowObscured xmlns:a14="http://schemas.microsoft.com/office/drawing/2010/main"/>
            </a:ext>
          </a:extLst>
        </p:spPr>
      </p:pic>
      <p:pic>
        <p:nvPicPr>
          <p:cNvPr id="12" name="picture"/>
          <p:cNvPicPr/>
          <p:nvPr/>
        </p:nvPicPr>
        <p:blipFill rotWithShape="1">
          <a:blip r:embed="rId4" cstate="screen">
            <a:extLst>
              <a:ext uri="{28A0092B-C50C-407E-A947-70E740481C1C}">
                <a14:useLocalDpi xmlns:a14="http://schemas.microsoft.com/office/drawing/2010/main"/>
              </a:ext>
            </a:extLst>
          </a:blip>
          <a:srcRect/>
          <a:stretch/>
        </p:blipFill>
        <p:spPr bwMode="auto">
          <a:xfrm>
            <a:off x="5479968" y="1422295"/>
            <a:ext cx="3446942" cy="2866370"/>
          </a:xfrm>
          <a:prstGeom prst="rect">
            <a:avLst/>
          </a:prstGeom>
          <a:ln>
            <a:noFill/>
          </a:ln>
          <a:extLst>
            <a:ext uri="{53640926-AAD7-44D8-BBD7-CCE9431645EC}">
              <a14:shadowObscured xmlns:a14="http://schemas.microsoft.com/office/drawing/2010/main"/>
            </a:ext>
          </a:extLst>
        </p:spPr>
      </p:pic>
      <p:sp>
        <p:nvSpPr>
          <p:cNvPr id="13" name="Marcador de contenido 2"/>
          <p:cNvSpPr txBox="1">
            <a:spLocks/>
          </p:cNvSpPr>
          <p:nvPr/>
        </p:nvSpPr>
        <p:spPr>
          <a:xfrm>
            <a:off x="2551198" y="4418365"/>
            <a:ext cx="2780457" cy="37877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2" indent="0" algn="just">
              <a:spcBef>
                <a:spcPts val="750"/>
              </a:spcBef>
              <a:buFont typeface="Arial" panose="020B0604020202020204" pitchFamily="34" charset="0"/>
              <a:buNone/>
            </a:pPr>
            <a:r>
              <a:rPr lang="es-EC" sz="1600" dirty="0" smtClean="0">
                <a:latin typeface="Times New Roman" panose="02020603050405020304" pitchFamily="18" charset="0"/>
                <a:cs typeface="Times New Roman" panose="02020603050405020304" pitchFamily="18" charset="0"/>
              </a:rPr>
              <a:t>Zona 01 – Murciélago - Manta</a:t>
            </a:r>
          </a:p>
          <a:p>
            <a:pPr marL="0" lvl="2" indent="0" algn="just">
              <a:spcBef>
                <a:spcPts val="750"/>
              </a:spcBef>
              <a:buFont typeface="Arial" panose="020B0604020202020204" pitchFamily="34" charset="0"/>
              <a:buNone/>
            </a:pPr>
            <a:endParaRPr lang="es-EC" sz="1200" dirty="0" smtClean="0">
              <a:latin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endParaRPr lang="es-EC" sz="1400" dirty="0">
              <a:latin typeface="Times New Roman" panose="02020603050405020304" pitchFamily="18" charset="0"/>
              <a:cs typeface="Times New Roman" panose="02020603050405020304" pitchFamily="18" charset="0"/>
            </a:endParaRPr>
          </a:p>
        </p:txBody>
      </p:sp>
      <p:sp>
        <p:nvSpPr>
          <p:cNvPr id="14" name="Marcador de contenido 2"/>
          <p:cNvSpPr txBox="1">
            <a:spLocks/>
          </p:cNvSpPr>
          <p:nvPr/>
        </p:nvSpPr>
        <p:spPr>
          <a:xfrm>
            <a:off x="6063571" y="4337870"/>
            <a:ext cx="2166760" cy="37877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2" indent="0" algn="just">
              <a:spcBef>
                <a:spcPts val="750"/>
              </a:spcBef>
              <a:buFont typeface="Arial" panose="020B0604020202020204" pitchFamily="34" charset="0"/>
              <a:buNone/>
            </a:pPr>
            <a:r>
              <a:rPr lang="es-EC" sz="1600" dirty="0" smtClean="0">
                <a:latin typeface="Times New Roman" panose="02020603050405020304" pitchFamily="18" charset="0"/>
                <a:cs typeface="Times New Roman" panose="02020603050405020304" pitchFamily="18" charset="0"/>
              </a:rPr>
              <a:t>Zona 02 – Tarqui</a:t>
            </a:r>
          </a:p>
          <a:p>
            <a:pPr marL="0" lvl="2" indent="0" algn="just">
              <a:spcBef>
                <a:spcPts val="750"/>
              </a:spcBef>
              <a:buFont typeface="Arial" panose="020B0604020202020204" pitchFamily="34" charset="0"/>
              <a:buNone/>
            </a:pPr>
            <a:endParaRPr lang="es-EC" sz="1200" dirty="0" smtClean="0">
              <a:latin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endParaRPr lang="es-EC" sz="1400" dirty="0">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8122" y="4926841"/>
            <a:ext cx="1608439" cy="1173708"/>
          </a:xfrm>
          <a:prstGeom prst="rect">
            <a:avLst/>
          </a:prstGeom>
        </p:spPr>
      </p:pic>
      <p:pic>
        <p:nvPicPr>
          <p:cNvPr id="7" name="Imagen 6"/>
          <p:cNvPicPr>
            <a:picLocks noChangeAspect="1"/>
          </p:cNvPicPr>
          <p:nvPr/>
        </p:nvPicPr>
        <p:blipFill rotWithShape="1">
          <a:blip r:embed="rId6" cstate="print">
            <a:extLst>
              <a:ext uri="{28A0092B-C50C-407E-A947-70E740481C1C}">
                <a14:useLocalDpi xmlns:a14="http://schemas.microsoft.com/office/drawing/2010/main" val="0"/>
              </a:ext>
            </a:extLst>
          </a:blip>
          <a:srcRect l="34377" r="7846" b="37632"/>
          <a:stretch/>
        </p:blipFill>
        <p:spPr>
          <a:xfrm>
            <a:off x="5501492" y="4926841"/>
            <a:ext cx="1630828" cy="1173600"/>
          </a:xfrm>
          <a:prstGeom prst="rect">
            <a:avLst/>
          </a:prstGeom>
        </p:spPr>
      </p:pic>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2195" y="4926841"/>
            <a:ext cx="1777965" cy="1173600"/>
          </a:xfrm>
          <a:prstGeom prst="rect">
            <a:avLst/>
          </a:prstGeom>
        </p:spPr>
      </p:pic>
      <p:pic>
        <p:nvPicPr>
          <p:cNvPr id="15" name="Imagen 14"/>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3829811" y="4926841"/>
            <a:ext cx="1358866" cy="1173600"/>
          </a:xfrm>
          <a:prstGeom prst="rect">
            <a:avLst/>
          </a:prstGeom>
        </p:spPr>
      </p:pic>
      <p:sp>
        <p:nvSpPr>
          <p:cNvPr id="17" name="CuadroTexto 16"/>
          <p:cNvSpPr txBox="1"/>
          <p:nvPr/>
        </p:nvSpPr>
        <p:spPr>
          <a:xfrm>
            <a:off x="46756" y="2570461"/>
            <a:ext cx="1943101" cy="443198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1400" b="1" dirty="0" smtClean="0">
                <a:ln/>
              </a:rPr>
              <a:t>CONTENIDO: </a:t>
            </a:r>
          </a:p>
          <a:p>
            <a:endParaRPr lang="es-ES" sz="400" b="1" dirty="0" smtClean="0">
              <a:ln/>
            </a:endParaRPr>
          </a:p>
          <a:p>
            <a:r>
              <a:rPr lang="es-ES" sz="1400" b="1" dirty="0" smtClean="0">
                <a:ln/>
              </a:rPr>
              <a:t>1. INTRODUCCIÓN</a:t>
            </a:r>
          </a:p>
          <a:p>
            <a:r>
              <a:rPr lang="es-ES" sz="1400" b="1" dirty="0">
                <a:ln/>
              </a:rPr>
              <a:t> </a:t>
            </a:r>
            <a:r>
              <a:rPr lang="es-ES" sz="1400" b="1" dirty="0" smtClean="0">
                <a:ln/>
              </a:rPr>
              <a:t>    </a:t>
            </a:r>
            <a:r>
              <a:rPr lang="es-ES" sz="1400" b="1" dirty="0" smtClean="0">
                <a:ln/>
                <a:solidFill>
                  <a:schemeClr val="accent3"/>
                </a:solidFill>
              </a:rPr>
              <a:t>1.1 </a:t>
            </a:r>
            <a:r>
              <a:rPr lang="es-ES" sz="1400" b="1" dirty="0">
                <a:ln/>
                <a:solidFill>
                  <a:schemeClr val="accent3"/>
                </a:solidFill>
              </a:rPr>
              <a:t>Problema</a:t>
            </a:r>
          </a:p>
          <a:p>
            <a:r>
              <a:rPr lang="es-ES" sz="1400" b="1" dirty="0">
                <a:ln/>
              </a:rPr>
              <a:t> </a:t>
            </a:r>
            <a:r>
              <a:rPr lang="es-ES" sz="1400" b="1" dirty="0" smtClean="0">
                <a:ln/>
              </a:rPr>
              <a:t>    </a:t>
            </a:r>
            <a:r>
              <a:rPr lang="es-ES" sz="1400" b="1" dirty="0">
                <a:ln/>
                <a:solidFill>
                  <a:schemeClr val="accent3"/>
                </a:solidFill>
              </a:rPr>
              <a:t>1.2 Objetivos</a:t>
            </a:r>
          </a:p>
          <a:p>
            <a:r>
              <a:rPr lang="es-ES" sz="1400" b="1" dirty="0">
                <a:ln/>
              </a:rPr>
              <a:t> </a:t>
            </a:r>
            <a:r>
              <a:rPr lang="es-ES" sz="1400" b="1" dirty="0" smtClean="0">
                <a:ln/>
              </a:rPr>
              <a:t>     1.3 Ubicación</a:t>
            </a:r>
          </a:p>
          <a:p>
            <a:endParaRPr lang="es-ES" sz="400" b="1" dirty="0" smtClean="0">
              <a:ln/>
              <a:solidFill>
                <a:schemeClr val="accent3"/>
              </a:solidFill>
            </a:endParaRPr>
          </a:p>
          <a:p>
            <a:r>
              <a:rPr lang="es-ES" sz="1400" b="1" dirty="0" smtClean="0">
                <a:ln/>
                <a:solidFill>
                  <a:schemeClr val="accent3"/>
                </a:solidFill>
              </a:rPr>
              <a:t>2. METODOLOGÍA</a:t>
            </a:r>
          </a:p>
          <a:p>
            <a:r>
              <a:rPr lang="es-ES" sz="1400" b="1" dirty="0" smtClean="0">
                <a:ln/>
                <a:solidFill>
                  <a:schemeClr val="accent3"/>
                </a:solidFill>
              </a:rPr>
              <a:t>     2.1 Modelo 3D</a:t>
            </a:r>
          </a:p>
          <a:p>
            <a:r>
              <a:rPr lang="es-ES" sz="1400" b="1" dirty="0" smtClean="0">
                <a:ln/>
                <a:solidFill>
                  <a:schemeClr val="accent3"/>
                </a:solidFill>
              </a:rPr>
              <a:t>     2.2 Cálculo Riesgo</a:t>
            </a:r>
            <a:endParaRPr lang="es-ES" sz="1400" b="1" dirty="0">
              <a:ln/>
              <a:solidFill>
                <a:schemeClr val="accent3"/>
              </a:solidFill>
            </a:endParaRPr>
          </a:p>
          <a:p>
            <a:r>
              <a:rPr lang="es-ES" sz="1400" b="1" dirty="0" smtClean="0">
                <a:ln/>
                <a:solidFill>
                  <a:schemeClr val="accent3"/>
                </a:solidFill>
              </a:rPr>
              <a:t>     2.3 Integración </a:t>
            </a:r>
            <a:r>
              <a:rPr lang="es-ES" sz="1400" b="1" dirty="0" err="1" smtClean="0">
                <a:ln/>
                <a:solidFill>
                  <a:schemeClr val="accent3"/>
                </a:solidFill>
              </a:rPr>
              <a:t>OT</a:t>
            </a:r>
            <a:endParaRPr lang="es-ES" sz="1400" b="1" dirty="0">
              <a:ln/>
              <a:solidFill>
                <a:schemeClr val="accent3"/>
              </a:solidFill>
            </a:endParaRPr>
          </a:p>
          <a:p>
            <a:endParaRPr lang="es-ES" sz="400" b="1" dirty="0">
              <a:ln/>
              <a:solidFill>
                <a:schemeClr val="accent3"/>
              </a:solidFill>
            </a:endParaRPr>
          </a:p>
          <a:p>
            <a:r>
              <a:rPr lang="es-ES" sz="1400" b="1" dirty="0" smtClean="0">
                <a:ln/>
                <a:solidFill>
                  <a:schemeClr val="accent3"/>
                </a:solidFill>
              </a:rPr>
              <a:t>3. RESULTADOS</a:t>
            </a:r>
          </a:p>
          <a:p>
            <a:r>
              <a:rPr lang="es-ES" sz="1400" b="1" dirty="0" smtClean="0">
                <a:ln/>
                <a:solidFill>
                  <a:schemeClr val="accent3"/>
                </a:solidFill>
              </a:rPr>
              <a:t>     3.1 </a:t>
            </a:r>
            <a:r>
              <a:rPr lang="es-ES" sz="1400" b="1" dirty="0">
                <a:ln/>
                <a:solidFill>
                  <a:schemeClr val="accent3"/>
                </a:solidFill>
              </a:rPr>
              <a:t>Modelo </a:t>
            </a:r>
            <a:r>
              <a:rPr lang="es-ES" sz="1400" b="1" dirty="0" smtClean="0">
                <a:ln/>
                <a:solidFill>
                  <a:schemeClr val="accent3"/>
                </a:solidFill>
              </a:rPr>
              <a:t>3D</a:t>
            </a:r>
          </a:p>
          <a:p>
            <a:r>
              <a:rPr lang="es-ES" sz="1400" b="1" dirty="0" smtClean="0">
                <a:ln/>
                <a:solidFill>
                  <a:schemeClr val="accent3"/>
                </a:solidFill>
              </a:rPr>
              <a:t>     3.2 Peligrosidad</a:t>
            </a:r>
            <a:endParaRPr lang="es-ES" sz="1400" b="1" dirty="0">
              <a:ln/>
              <a:solidFill>
                <a:schemeClr val="accent3"/>
              </a:solidFill>
            </a:endParaRPr>
          </a:p>
          <a:p>
            <a:r>
              <a:rPr lang="es-ES" sz="1400" b="1" dirty="0" smtClean="0">
                <a:ln/>
                <a:solidFill>
                  <a:schemeClr val="accent3"/>
                </a:solidFill>
              </a:rPr>
              <a:t>     3.3 Vulnerabilidad</a:t>
            </a:r>
          </a:p>
          <a:p>
            <a:r>
              <a:rPr lang="es-ES" sz="1400" b="1" dirty="0" smtClean="0">
                <a:ln/>
                <a:solidFill>
                  <a:schemeClr val="accent3"/>
                </a:solidFill>
              </a:rPr>
              <a:t>     3.4 Daño</a:t>
            </a:r>
          </a:p>
          <a:p>
            <a:r>
              <a:rPr lang="es-ES" sz="1400" b="1" dirty="0" smtClean="0">
                <a:ln/>
                <a:solidFill>
                  <a:schemeClr val="accent3"/>
                </a:solidFill>
              </a:rPr>
              <a:t>     3.5 Propuesta</a:t>
            </a:r>
          </a:p>
          <a:p>
            <a:endParaRPr lang="es-ES" sz="400" b="1" dirty="0" smtClean="0">
              <a:ln/>
              <a:solidFill>
                <a:schemeClr val="accent3"/>
              </a:solidFill>
            </a:endParaRPr>
          </a:p>
          <a:p>
            <a:r>
              <a:rPr lang="es-ES" sz="1400" b="1" dirty="0" smtClean="0">
                <a:ln/>
                <a:solidFill>
                  <a:schemeClr val="accent3"/>
                </a:solidFill>
              </a:rPr>
              <a:t>4. CONCLUSIONES </a:t>
            </a:r>
          </a:p>
          <a:p>
            <a:endParaRPr lang="es-ES" sz="400" b="1" dirty="0" smtClean="0">
              <a:ln/>
              <a:solidFill>
                <a:schemeClr val="accent3"/>
              </a:solidFill>
            </a:endParaRPr>
          </a:p>
          <a:p>
            <a:r>
              <a:rPr lang="es-ES" sz="1400" b="1" dirty="0" smtClean="0">
                <a:ln/>
                <a:solidFill>
                  <a:schemeClr val="accent3"/>
                </a:solidFill>
              </a:rPr>
              <a:t>5. RECOMENDACIONES</a:t>
            </a:r>
          </a:p>
          <a:p>
            <a:endParaRPr lang="es-ES" sz="1400" b="1" dirty="0">
              <a:ln/>
              <a:solidFill>
                <a:schemeClr val="accent3"/>
              </a:solidFill>
            </a:endParaRPr>
          </a:p>
        </p:txBody>
      </p:sp>
      <p:sp>
        <p:nvSpPr>
          <p:cNvPr id="18" name="Rectángulo 17"/>
          <p:cNvSpPr/>
          <p:nvPr/>
        </p:nvSpPr>
        <p:spPr>
          <a:xfrm>
            <a:off x="103908" y="154546"/>
            <a:ext cx="1735917" cy="6529589"/>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9" name="Rectángulo 18"/>
          <p:cNvSpPr/>
          <p:nvPr/>
        </p:nvSpPr>
        <p:spPr>
          <a:xfrm>
            <a:off x="103909" y="660681"/>
            <a:ext cx="1730848" cy="1862048"/>
          </a:xfrm>
          <a:prstGeom prst="rect">
            <a:avLst/>
          </a:prstGeom>
        </p:spPr>
        <p:txBody>
          <a:bodyPr wrap="square">
            <a:spAutoFit/>
          </a:bodyPr>
          <a:lstStyle/>
          <a:p>
            <a:pPr algn="ct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DISEÑO DE UN MODELO DE ANÁLISIS ESPACIAL </a:t>
            </a:r>
            <a:r>
              <a:rPr lang="es-ES" sz="1150" b="1" dirty="0" err="1" smtClean="0">
                <a:solidFill>
                  <a:schemeClr val="tx1">
                    <a:lumMod val="85000"/>
                    <a:lumOff val="15000"/>
                  </a:schemeClr>
                </a:solidFill>
                <a:latin typeface="Times New Roman" panose="02020603050405020304" pitchFamily="18" charset="0"/>
                <a:ea typeface="Times New Roman" panose="02020603050405020304" pitchFamily="18" charset="0"/>
              </a:rPr>
              <a:t>MULTIVARIABLE</a:t>
            </a: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 PARA LA EVALUACIÓN DEL RIESGO SÍSMICO CON FINES DE ORDENAMIENTO TERRITORIAL</a:t>
            </a:r>
            <a:endParaRPr lang="es-ES" sz="1150" dirty="0">
              <a:ln w="0"/>
              <a:solidFill>
                <a:schemeClr val="tx1">
                  <a:lumMod val="85000"/>
                  <a:lumOff val="15000"/>
                </a:schemeClr>
              </a:solidFill>
            </a:endParaRPr>
          </a:p>
        </p:txBody>
      </p:sp>
      <p:pic>
        <p:nvPicPr>
          <p:cNvPr id="20" name="Imagen 19" descr="http://4.bp.blogspot.com/-doW7fioghwc/Uh5S5pha-4I/AAAAAAAAAXM/OOZCn6gBtz0/s1600/logo+UFA-ESPE.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6648" y="257491"/>
            <a:ext cx="1284428" cy="397671"/>
          </a:xfrm>
          <a:prstGeom prst="rect">
            <a:avLst/>
          </a:prstGeom>
          <a:noFill/>
          <a:ln>
            <a:noFill/>
          </a:ln>
        </p:spPr>
      </p:pic>
      <p:cxnSp>
        <p:nvCxnSpPr>
          <p:cNvPr id="21" name="Conector recto 20"/>
          <p:cNvCxnSpPr/>
          <p:nvPr/>
        </p:nvCxnSpPr>
        <p:spPr>
          <a:xfrm>
            <a:off x="103908" y="2472159"/>
            <a:ext cx="1735917"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670204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47008" y="262147"/>
            <a:ext cx="6551468" cy="786029"/>
          </a:xfrm>
        </p:spPr>
        <p:txBody>
          <a:bodyPr/>
          <a:lstStyle/>
          <a:p>
            <a:r>
              <a:rPr lang="es-ES" dirty="0">
                <a:latin typeface="Times New Roman" panose="02020603050405020304" pitchFamily="18" charset="0"/>
                <a:cs typeface="Times New Roman" panose="02020603050405020304" pitchFamily="18" charset="0"/>
              </a:rPr>
              <a:t>2</a:t>
            </a:r>
            <a:r>
              <a:rPr lang="es-ES" dirty="0" smtClean="0"/>
              <a:t>.</a:t>
            </a:r>
            <a:r>
              <a:rPr lang="es-ES" dirty="0" smtClean="0">
                <a:latin typeface="Times New Roman" panose="02020603050405020304" pitchFamily="18" charset="0"/>
                <a:cs typeface="Times New Roman" panose="02020603050405020304" pitchFamily="18" charset="0"/>
              </a:rPr>
              <a:t> Metodología</a:t>
            </a:r>
            <a:endParaRPr lang="es-ES" dirty="0">
              <a:latin typeface="Times New Roman" panose="02020603050405020304" pitchFamily="18" charset="0"/>
              <a:cs typeface="Times New Roman" panose="02020603050405020304" pitchFamily="18" charset="0"/>
            </a:endParaRPr>
          </a:p>
        </p:txBody>
      </p:sp>
      <p:graphicFrame>
        <p:nvGraphicFramePr>
          <p:cNvPr id="10" name="Diagrama 9"/>
          <p:cNvGraphicFramePr/>
          <p:nvPr>
            <p:extLst>
              <p:ext uri="{D42A27DB-BD31-4B8C-83A1-F6EECF244321}">
                <p14:modId xmlns:p14="http://schemas.microsoft.com/office/powerpoint/2010/main" val="48041854"/>
              </p:ext>
            </p:extLst>
          </p:nvPr>
        </p:nvGraphicFramePr>
        <p:xfrm>
          <a:off x="2047009" y="702235"/>
          <a:ext cx="7012938" cy="1754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CuadroTexto 15"/>
          <p:cNvSpPr txBox="1"/>
          <p:nvPr/>
        </p:nvSpPr>
        <p:spPr>
          <a:xfrm>
            <a:off x="46756" y="2570461"/>
            <a:ext cx="1943101" cy="443198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1400" b="1" dirty="0" smtClean="0">
                <a:ln/>
              </a:rPr>
              <a:t>CONTENIDO: </a:t>
            </a:r>
          </a:p>
          <a:p>
            <a:endParaRPr lang="es-ES" sz="400" b="1" dirty="0" smtClean="0">
              <a:ln/>
            </a:endParaRPr>
          </a:p>
          <a:p>
            <a:r>
              <a:rPr lang="es-ES" sz="1400" b="1" dirty="0">
                <a:ln/>
                <a:solidFill>
                  <a:schemeClr val="accent3"/>
                </a:solidFill>
              </a:rPr>
              <a:t>1. INTRODUCCIÓN</a:t>
            </a:r>
          </a:p>
          <a:p>
            <a:r>
              <a:rPr lang="es-ES" sz="1400" b="1" dirty="0">
                <a:ln/>
              </a:rPr>
              <a:t> </a:t>
            </a:r>
            <a:r>
              <a:rPr lang="es-ES" sz="1400" b="1" dirty="0" smtClean="0">
                <a:ln/>
              </a:rPr>
              <a:t>    </a:t>
            </a:r>
            <a:r>
              <a:rPr lang="es-ES" sz="1400" b="1" dirty="0" smtClean="0">
                <a:ln/>
                <a:solidFill>
                  <a:schemeClr val="accent3"/>
                </a:solidFill>
              </a:rPr>
              <a:t>1.1 </a:t>
            </a:r>
            <a:r>
              <a:rPr lang="es-ES" sz="1400" b="1" dirty="0">
                <a:ln/>
                <a:solidFill>
                  <a:schemeClr val="accent3"/>
                </a:solidFill>
              </a:rPr>
              <a:t>Problema</a:t>
            </a:r>
          </a:p>
          <a:p>
            <a:r>
              <a:rPr lang="es-ES" sz="1400" b="1" dirty="0">
                <a:ln/>
              </a:rPr>
              <a:t> </a:t>
            </a:r>
            <a:r>
              <a:rPr lang="es-ES" sz="1400" b="1" dirty="0" smtClean="0">
                <a:ln/>
              </a:rPr>
              <a:t>    </a:t>
            </a:r>
            <a:r>
              <a:rPr lang="es-ES" sz="1400" b="1" dirty="0">
                <a:ln/>
                <a:solidFill>
                  <a:schemeClr val="accent3"/>
                </a:solidFill>
              </a:rPr>
              <a:t>1.2 Objetivos</a:t>
            </a:r>
          </a:p>
          <a:p>
            <a:r>
              <a:rPr lang="es-ES" sz="1400" b="1" dirty="0">
                <a:ln/>
                <a:solidFill>
                  <a:schemeClr val="accent3"/>
                </a:solidFill>
              </a:rPr>
              <a:t> </a:t>
            </a:r>
            <a:r>
              <a:rPr lang="es-ES" sz="1400" b="1" dirty="0" smtClean="0">
                <a:ln/>
                <a:solidFill>
                  <a:schemeClr val="accent3"/>
                </a:solidFill>
              </a:rPr>
              <a:t>     1.3 Ubicación</a:t>
            </a:r>
          </a:p>
          <a:p>
            <a:endParaRPr lang="es-ES" sz="400" b="1" dirty="0" smtClean="0">
              <a:ln/>
              <a:solidFill>
                <a:schemeClr val="accent3"/>
              </a:solidFill>
            </a:endParaRPr>
          </a:p>
          <a:p>
            <a:r>
              <a:rPr lang="es-ES" sz="1400" b="1" dirty="0" smtClean="0">
                <a:ln/>
              </a:rPr>
              <a:t>2. METODOLOGÍA</a:t>
            </a:r>
          </a:p>
          <a:p>
            <a:r>
              <a:rPr lang="es-ES" sz="1400" b="1" dirty="0" smtClean="0">
                <a:ln/>
                <a:solidFill>
                  <a:schemeClr val="accent3"/>
                </a:solidFill>
              </a:rPr>
              <a:t>     2.1 Modelo 3D</a:t>
            </a:r>
          </a:p>
          <a:p>
            <a:r>
              <a:rPr lang="es-ES" sz="1400" b="1" dirty="0" smtClean="0">
                <a:ln/>
                <a:solidFill>
                  <a:schemeClr val="accent3"/>
                </a:solidFill>
              </a:rPr>
              <a:t>     2.2 Cálculo Riesgo</a:t>
            </a:r>
            <a:endParaRPr lang="es-ES" sz="1400" b="1" dirty="0">
              <a:ln/>
              <a:solidFill>
                <a:schemeClr val="accent3"/>
              </a:solidFill>
            </a:endParaRPr>
          </a:p>
          <a:p>
            <a:r>
              <a:rPr lang="es-ES" sz="1400" b="1" dirty="0" smtClean="0">
                <a:ln/>
                <a:solidFill>
                  <a:schemeClr val="accent3"/>
                </a:solidFill>
              </a:rPr>
              <a:t>     2.3 Integración </a:t>
            </a:r>
            <a:r>
              <a:rPr lang="es-ES" sz="1400" b="1" dirty="0" err="1" smtClean="0">
                <a:ln/>
                <a:solidFill>
                  <a:schemeClr val="accent3"/>
                </a:solidFill>
              </a:rPr>
              <a:t>OT</a:t>
            </a:r>
            <a:endParaRPr lang="es-ES" sz="1400" b="1" dirty="0">
              <a:ln/>
              <a:solidFill>
                <a:schemeClr val="accent3"/>
              </a:solidFill>
            </a:endParaRPr>
          </a:p>
          <a:p>
            <a:endParaRPr lang="es-ES" sz="400" b="1" dirty="0">
              <a:ln/>
              <a:solidFill>
                <a:schemeClr val="accent3"/>
              </a:solidFill>
            </a:endParaRPr>
          </a:p>
          <a:p>
            <a:r>
              <a:rPr lang="es-ES" sz="1400" b="1" dirty="0" smtClean="0">
                <a:ln/>
                <a:solidFill>
                  <a:schemeClr val="accent3"/>
                </a:solidFill>
              </a:rPr>
              <a:t>3. RESULTADOS</a:t>
            </a:r>
          </a:p>
          <a:p>
            <a:r>
              <a:rPr lang="es-ES" sz="1400" b="1" dirty="0" smtClean="0">
                <a:ln/>
                <a:solidFill>
                  <a:schemeClr val="accent3"/>
                </a:solidFill>
              </a:rPr>
              <a:t>     3.1 </a:t>
            </a:r>
            <a:r>
              <a:rPr lang="es-ES" sz="1400" b="1" dirty="0">
                <a:ln/>
                <a:solidFill>
                  <a:schemeClr val="accent3"/>
                </a:solidFill>
              </a:rPr>
              <a:t>Modelo </a:t>
            </a:r>
            <a:r>
              <a:rPr lang="es-ES" sz="1400" b="1" dirty="0" smtClean="0">
                <a:ln/>
                <a:solidFill>
                  <a:schemeClr val="accent3"/>
                </a:solidFill>
              </a:rPr>
              <a:t>3D</a:t>
            </a:r>
          </a:p>
          <a:p>
            <a:r>
              <a:rPr lang="es-ES" sz="1400" b="1" dirty="0" smtClean="0">
                <a:ln/>
                <a:solidFill>
                  <a:schemeClr val="accent3"/>
                </a:solidFill>
              </a:rPr>
              <a:t>     3.2 Peligrosidad</a:t>
            </a:r>
            <a:endParaRPr lang="es-ES" sz="1400" b="1" dirty="0">
              <a:ln/>
              <a:solidFill>
                <a:schemeClr val="accent3"/>
              </a:solidFill>
            </a:endParaRPr>
          </a:p>
          <a:p>
            <a:r>
              <a:rPr lang="es-ES" sz="1400" b="1" dirty="0" smtClean="0">
                <a:ln/>
                <a:solidFill>
                  <a:schemeClr val="accent3"/>
                </a:solidFill>
              </a:rPr>
              <a:t>     3.3 Vulnerabilidad</a:t>
            </a:r>
          </a:p>
          <a:p>
            <a:r>
              <a:rPr lang="es-ES" sz="1400" b="1" dirty="0" smtClean="0">
                <a:ln/>
                <a:solidFill>
                  <a:schemeClr val="accent3"/>
                </a:solidFill>
              </a:rPr>
              <a:t>     3.4 Daño</a:t>
            </a:r>
          </a:p>
          <a:p>
            <a:r>
              <a:rPr lang="es-ES" sz="1400" b="1" dirty="0" smtClean="0">
                <a:ln/>
                <a:solidFill>
                  <a:schemeClr val="accent3"/>
                </a:solidFill>
              </a:rPr>
              <a:t>     3.5 Propuesta</a:t>
            </a:r>
          </a:p>
          <a:p>
            <a:endParaRPr lang="es-ES" sz="400" b="1" dirty="0" smtClean="0">
              <a:ln/>
              <a:solidFill>
                <a:schemeClr val="accent3"/>
              </a:solidFill>
            </a:endParaRPr>
          </a:p>
          <a:p>
            <a:r>
              <a:rPr lang="es-ES" sz="1400" b="1" dirty="0" smtClean="0">
                <a:ln/>
                <a:solidFill>
                  <a:schemeClr val="accent3"/>
                </a:solidFill>
              </a:rPr>
              <a:t>4. CONCLUSIONES </a:t>
            </a:r>
          </a:p>
          <a:p>
            <a:endParaRPr lang="es-ES" sz="400" b="1" dirty="0" smtClean="0">
              <a:ln/>
              <a:solidFill>
                <a:schemeClr val="accent3"/>
              </a:solidFill>
            </a:endParaRPr>
          </a:p>
          <a:p>
            <a:r>
              <a:rPr lang="es-ES" sz="1400" b="1" dirty="0" smtClean="0">
                <a:ln/>
                <a:solidFill>
                  <a:schemeClr val="accent3"/>
                </a:solidFill>
              </a:rPr>
              <a:t>5. RECOMENDACIONES</a:t>
            </a:r>
          </a:p>
          <a:p>
            <a:endParaRPr lang="es-ES" sz="1400" b="1" dirty="0">
              <a:ln/>
              <a:solidFill>
                <a:schemeClr val="accent3"/>
              </a:solidFill>
            </a:endParaRPr>
          </a:p>
        </p:txBody>
      </p:sp>
      <p:sp>
        <p:nvSpPr>
          <p:cNvPr id="17" name="Rectángulo 16"/>
          <p:cNvSpPr/>
          <p:nvPr/>
        </p:nvSpPr>
        <p:spPr>
          <a:xfrm>
            <a:off x="103908" y="154546"/>
            <a:ext cx="1735917" cy="6529589"/>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8" name="Rectángulo 17"/>
          <p:cNvSpPr/>
          <p:nvPr/>
        </p:nvSpPr>
        <p:spPr>
          <a:xfrm>
            <a:off x="103909" y="660681"/>
            <a:ext cx="1730848" cy="1862048"/>
          </a:xfrm>
          <a:prstGeom prst="rect">
            <a:avLst/>
          </a:prstGeom>
        </p:spPr>
        <p:txBody>
          <a:bodyPr wrap="square">
            <a:spAutoFit/>
          </a:bodyPr>
          <a:lstStyle/>
          <a:p>
            <a:pPr algn="ct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DISEÑO DE UN MODELO DE ANÁLISIS ESPACIAL </a:t>
            </a:r>
            <a:r>
              <a:rPr lang="es-ES" sz="1150" b="1" dirty="0" err="1" smtClean="0">
                <a:solidFill>
                  <a:schemeClr val="tx1">
                    <a:lumMod val="85000"/>
                    <a:lumOff val="15000"/>
                  </a:schemeClr>
                </a:solidFill>
                <a:latin typeface="Times New Roman" panose="02020603050405020304" pitchFamily="18" charset="0"/>
                <a:ea typeface="Times New Roman" panose="02020603050405020304" pitchFamily="18" charset="0"/>
              </a:rPr>
              <a:t>MULTIVARIABLE</a:t>
            </a: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 PARA LA EVALUACIÓN DEL RIESGO SÍSMICO CON FINES DE ORDENAMIENTO TERRITORIAL</a:t>
            </a:r>
            <a:endParaRPr lang="es-ES" sz="1150" dirty="0">
              <a:ln w="0"/>
              <a:solidFill>
                <a:schemeClr val="tx1">
                  <a:lumMod val="85000"/>
                  <a:lumOff val="15000"/>
                </a:schemeClr>
              </a:solidFill>
            </a:endParaRPr>
          </a:p>
        </p:txBody>
      </p:sp>
      <p:pic>
        <p:nvPicPr>
          <p:cNvPr id="19" name="Imagen 18" descr="http://4.bp.blogspot.com/-doW7fioghwc/Uh5S5pha-4I/AAAAAAAAAXM/OOZCn6gBtz0/s1600/logo+UFA-ESPE.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6648" y="257491"/>
            <a:ext cx="1284428" cy="397671"/>
          </a:xfrm>
          <a:prstGeom prst="rect">
            <a:avLst/>
          </a:prstGeom>
          <a:noFill/>
          <a:ln>
            <a:noFill/>
          </a:ln>
        </p:spPr>
      </p:pic>
      <p:cxnSp>
        <p:nvCxnSpPr>
          <p:cNvPr id="20" name="Conector recto 19"/>
          <p:cNvCxnSpPr/>
          <p:nvPr/>
        </p:nvCxnSpPr>
        <p:spPr>
          <a:xfrm>
            <a:off x="103908" y="2472159"/>
            <a:ext cx="1735917"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88808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47008" y="262147"/>
            <a:ext cx="6551468" cy="786029"/>
          </a:xfrm>
        </p:spPr>
        <p:txBody>
          <a:bodyPr/>
          <a:lstStyle/>
          <a:p>
            <a:r>
              <a:rPr lang="es-ES" dirty="0">
                <a:latin typeface="Times New Roman" panose="02020603050405020304" pitchFamily="18" charset="0"/>
                <a:cs typeface="Times New Roman" panose="02020603050405020304" pitchFamily="18" charset="0"/>
              </a:rPr>
              <a:t>2</a:t>
            </a:r>
            <a:r>
              <a:rPr lang="es-ES" dirty="0" smtClean="0"/>
              <a:t>.</a:t>
            </a:r>
            <a:r>
              <a:rPr lang="es-ES" dirty="0" smtClean="0">
                <a:latin typeface="Times New Roman" panose="02020603050405020304" pitchFamily="18" charset="0"/>
                <a:cs typeface="Times New Roman" panose="02020603050405020304" pitchFamily="18" charset="0"/>
              </a:rPr>
              <a:t> Metodología</a:t>
            </a:r>
            <a:endParaRPr lang="es-ES" dirty="0">
              <a:latin typeface="Times New Roman" panose="02020603050405020304" pitchFamily="18" charset="0"/>
              <a:cs typeface="Times New Roman" panose="02020603050405020304" pitchFamily="18" charset="0"/>
            </a:endParaRPr>
          </a:p>
        </p:txBody>
      </p:sp>
      <p:graphicFrame>
        <p:nvGraphicFramePr>
          <p:cNvPr id="10" name="Diagrama 9"/>
          <p:cNvGraphicFramePr/>
          <p:nvPr>
            <p:extLst>
              <p:ext uri="{D42A27DB-BD31-4B8C-83A1-F6EECF244321}">
                <p14:modId xmlns:p14="http://schemas.microsoft.com/office/powerpoint/2010/main" val="4252684403"/>
              </p:ext>
            </p:extLst>
          </p:nvPr>
        </p:nvGraphicFramePr>
        <p:xfrm>
          <a:off x="2047009" y="702235"/>
          <a:ext cx="7012938" cy="1754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CuadroTexto 16"/>
          <p:cNvSpPr txBox="1"/>
          <p:nvPr/>
        </p:nvSpPr>
        <p:spPr>
          <a:xfrm>
            <a:off x="46756" y="2570461"/>
            <a:ext cx="1943101" cy="443198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1400" b="1" dirty="0" smtClean="0">
                <a:ln/>
              </a:rPr>
              <a:t>CONTENIDO: </a:t>
            </a:r>
          </a:p>
          <a:p>
            <a:endParaRPr lang="es-ES" sz="400" b="1" dirty="0" smtClean="0">
              <a:ln/>
            </a:endParaRPr>
          </a:p>
          <a:p>
            <a:r>
              <a:rPr lang="es-ES" sz="1400" b="1" dirty="0">
                <a:ln/>
                <a:solidFill>
                  <a:schemeClr val="accent3"/>
                </a:solidFill>
              </a:rPr>
              <a:t>1. INTRODUCCIÓN</a:t>
            </a:r>
          </a:p>
          <a:p>
            <a:r>
              <a:rPr lang="es-ES" sz="1400" b="1" dirty="0">
                <a:ln/>
              </a:rPr>
              <a:t> </a:t>
            </a:r>
            <a:r>
              <a:rPr lang="es-ES" sz="1400" b="1" dirty="0" smtClean="0">
                <a:ln/>
              </a:rPr>
              <a:t>    </a:t>
            </a:r>
            <a:r>
              <a:rPr lang="es-ES" sz="1400" b="1" dirty="0" smtClean="0">
                <a:ln/>
                <a:solidFill>
                  <a:schemeClr val="accent3"/>
                </a:solidFill>
              </a:rPr>
              <a:t>1.1 </a:t>
            </a:r>
            <a:r>
              <a:rPr lang="es-ES" sz="1400" b="1" dirty="0">
                <a:ln/>
                <a:solidFill>
                  <a:schemeClr val="accent3"/>
                </a:solidFill>
              </a:rPr>
              <a:t>Problema</a:t>
            </a:r>
          </a:p>
          <a:p>
            <a:r>
              <a:rPr lang="es-ES" sz="1400" b="1" dirty="0">
                <a:ln/>
              </a:rPr>
              <a:t> </a:t>
            </a:r>
            <a:r>
              <a:rPr lang="es-ES" sz="1400" b="1" dirty="0" smtClean="0">
                <a:ln/>
              </a:rPr>
              <a:t>    </a:t>
            </a:r>
            <a:r>
              <a:rPr lang="es-ES" sz="1400" b="1" dirty="0">
                <a:ln/>
                <a:solidFill>
                  <a:schemeClr val="accent3"/>
                </a:solidFill>
              </a:rPr>
              <a:t>1.2 Objetivos</a:t>
            </a:r>
          </a:p>
          <a:p>
            <a:r>
              <a:rPr lang="es-ES" sz="1400" b="1" dirty="0">
                <a:ln/>
                <a:solidFill>
                  <a:schemeClr val="accent3"/>
                </a:solidFill>
              </a:rPr>
              <a:t> </a:t>
            </a:r>
            <a:r>
              <a:rPr lang="es-ES" sz="1400" b="1" dirty="0" smtClean="0">
                <a:ln/>
                <a:solidFill>
                  <a:schemeClr val="accent3"/>
                </a:solidFill>
              </a:rPr>
              <a:t>     1.3 Ubicación</a:t>
            </a:r>
          </a:p>
          <a:p>
            <a:endParaRPr lang="es-ES" sz="400" b="1" dirty="0" smtClean="0">
              <a:ln/>
              <a:solidFill>
                <a:schemeClr val="accent3"/>
              </a:solidFill>
            </a:endParaRPr>
          </a:p>
          <a:p>
            <a:r>
              <a:rPr lang="es-ES" sz="1400" b="1" dirty="0" smtClean="0">
                <a:ln/>
              </a:rPr>
              <a:t>2. METODOLOGÍA</a:t>
            </a:r>
          </a:p>
          <a:p>
            <a:r>
              <a:rPr lang="es-ES" sz="1400" b="1" dirty="0" smtClean="0">
                <a:ln/>
              </a:rPr>
              <a:t>     2.1 Modelo 3D</a:t>
            </a:r>
          </a:p>
          <a:p>
            <a:r>
              <a:rPr lang="es-ES" sz="1400" b="1" dirty="0" smtClean="0">
                <a:ln/>
                <a:solidFill>
                  <a:schemeClr val="accent3"/>
                </a:solidFill>
              </a:rPr>
              <a:t>     2.2 Cálculo Riesgo</a:t>
            </a:r>
            <a:endParaRPr lang="es-ES" sz="1400" b="1" dirty="0">
              <a:ln/>
              <a:solidFill>
                <a:schemeClr val="accent3"/>
              </a:solidFill>
            </a:endParaRPr>
          </a:p>
          <a:p>
            <a:r>
              <a:rPr lang="es-ES" sz="1400" b="1" dirty="0" smtClean="0">
                <a:ln/>
                <a:solidFill>
                  <a:schemeClr val="accent3"/>
                </a:solidFill>
              </a:rPr>
              <a:t>     2.3 Integración </a:t>
            </a:r>
            <a:r>
              <a:rPr lang="es-ES" sz="1400" b="1" dirty="0" err="1" smtClean="0">
                <a:ln/>
                <a:solidFill>
                  <a:schemeClr val="accent3"/>
                </a:solidFill>
              </a:rPr>
              <a:t>OT</a:t>
            </a:r>
            <a:endParaRPr lang="es-ES" sz="1400" b="1" dirty="0">
              <a:ln/>
              <a:solidFill>
                <a:schemeClr val="accent3"/>
              </a:solidFill>
            </a:endParaRPr>
          </a:p>
          <a:p>
            <a:endParaRPr lang="es-ES" sz="400" b="1" dirty="0">
              <a:ln/>
              <a:solidFill>
                <a:schemeClr val="accent3"/>
              </a:solidFill>
            </a:endParaRPr>
          </a:p>
          <a:p>
            <a:r>
              <a:rPr lang="es-ES" sz="1400" b="1" dirty="0" smtClean="0">
                <a:ln/>
                <a:solidFill>
                  <a:schemeClr val="accent3"/>
                </a:solidFill>
              </a:rPr>
              <a:t>3. RESULTADOS</a:t>
            </a:r>
          </a:p>
          <a:p>
            <a:r>
              <a:rPr lang="es-ES" sz="1400" b="1" dirty="0" smtClean="0">
                <a:ln/>
                <a:solidFill>
                  <a:schemeClr val="accent3"/>
                </a:solidFill>
              </a:rPr>
              <a:t>     3.1 </a:t>
            </a:r>
            <a:r>
              <a:rPr lang="es-ES" sz="1400" b="1" dirty="0">
                <a:ln/>
                <a:solidFill>
                  <a:schemeClr val="accent3"/>
                </a:solidFill>
              </a:rPr>
              <a:t>Modelo </a:t>
            </a:r>
            <a:r>
              <a:rPr lang="es-ES" sz="1400" b="1" dirty="0" smtClean="0">
                <a:ln/>
                <a:solidFill>
                  <a:schemeClr val="accent3"/>
                </a:solidFill>
              </a:rPr>
              <a:t>3D</a:t>
            </a:r>
          </a:p>
          <a:p>
            <a:r>
              <a:rPr lang="es-ES" sz="1400" b="1" dirty="0" smtClean="0">
                <a:ln/>
                <a:solidFill>
                  <a:schemeClr val="accent3"/>
                </a:solidFill>
              </a:rPr>
              <a:t>     3.2 Peligrosidad</a:t>
            </a:r>
            <a:endParaRPr lang="es-ES" sz="1400" b="1" dirty="0">
              <a:ln/>
              <a:solidFill>
                <a:schemeClr val="accent3"/>
              </a:solidFill>
            </a:endParaRPr>
          </a:p>
          <a:p>
            <a:r>
              <a:rPr lang="es-ES" sz="1400" b="1" dirty="0" smtClean="0">
                <a:ln/>
                <a:solidFill>
                  <a:schemeClr val="accent3"/>
                </a:solidFill>
              </a:rPr>
              <a:t>     3.3 Vulnerabilidad</a:t>
            </a:r>
          </a:p>
          <a:p>
            <a:r>
              <a:rPr lang="es-ES" sz="1400" b="1" dirty="0" smtClean="0">
                <a:ln/>
                <a:solidFill>
                  <a:schemeClr val="accent3"/>
                </a:solidFill>
              </a:rPr>
              <a:t>     3.4 Daño</a:t>
            </a:r>
          </a:p>
          <a:p>
            <a:r>
              <a:rPr lang="es-ES" sz="1400" b="1" dirty="0" smtClean="0">
                <a:ln/>
                <a:solidFill>
                  <a:schemeClr val="accent3"/>
                </a:solidFill>
              </a:rPr>
              <a:t>     3.5 Propuesta</a:t>
            </a:r>
          </a:p>
          <a:p>
            <a:endParaRPr lang="es-ES" sz="400" b="1" dirty="0" smtClean="0">
              <a:ln/>
              <a:solidFill>
                <a:schemeClr val="accent3"/>
              </a:solidFill>
            </a:endParaRPr>
          </a:p>
          <a:p>
            <a:r>
              <a:rPr lang="es-ES" sz="1400" b="1" dirty="0" smtClean="0">
                <a:ln/>
                <a:solidFill>
                  <a:schemeClr val="accent3"/>
                </a:solidFill>
              </a:rPr>
              <a:t>4. CONCLUSIONES </a:t>
            </a:r>
          </a:p>
          <a:p>
            <a:endParaRPr lang="es-ES" sz="400" b="1" dirty="0" smtClean="0">
              <a:ln/>
              <a:solidFill>
                <a:schemeClr val="accent3"/>
              </a:solidFill>
            </a:endParaRPr>
          </a:p>
          <a:p>
            <a:r>
              <a:rPr lang="es-ES" sz="1400" b="1" dirty="0" smtClean="0">
                <a:ln/>
                <a:solidFill>
                  <a:schemeClr val="accent3"/>
                </a:solidFill>
              </a:rPr>
              <a:t>5. RECOMENDACIONES</a:t>
            </a:r>
          </a:p>
          <a:p>
            <a:endParaRPr lang="es-ES" sz="1400" b="1" dirty="0">
              <a:ln/>
              <a:solidFill>
                <a:schemeClr val="accent3"/>
              </a:solidFill>
            </a:endParaRPr>
          </a:p>
        </p:txBody>
      </p:sp>
      <p:sp>
        <p:nvSpPr>
          <p:cNvPr id="18" name="Rectángulo 17"/>
          <p:cNvSpPr/>
          <p:nvPr/>
        </p:nvSpPr>
        <p:spPr>
          <a:xfrm>
            <a:off x="103908" y="154546"/>
            <a:ext cx="1735917" cy="6529589"/>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9" name="Rectángulo 18"/>
          <p:cNvSpPr/>
          <p:nvPr/>
        </p:nvSpPr>
        <p:spPr>
          <a:xfrm>
            <a:off x="103909" y="660681"/>
            <a:ext cx="1730848" cy="1862048"/>
          </a:xfrm>
          <a:prstGeom prst="rect">
            <a:avLst/>
          </a:prstGeom>
        </p:spPr>
        <p:txBody>
          <a:bodyPr wrap="square">
            <a:spAutoFit/>
          </a:bodyPr>
          <a:lstStyle/>
          <a:p>
            <a:pPr algn="ct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DISEÑO DE UN MODELO DE ANÁLISIS ESPACIAL </a:t>
            </a:r>
            <a:r>
              <a:rPr lang="es-ES" sz="1150" b="1" dirty="0" err="1" smtClean="0">
                <a:solidFill>
                  <a:schemeClr val="tx1">
                    <a:lumMod val="85000"/>
                    <a:lumOff val="15000"/>
                  </a:schemeClr>
                </a:solidFill>
                <a:latin typeface="Times New Roman" panose="02020603050405020304" pitchFamily="18" charset="0"/>
                <a:ea typeface="Times New Roman" panose="02020603050405020304" pitchFamily="18" charset="0"/>
              </a:rPr>
              <a:t>MULTIVARIABLE</a:t>
            </a: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 PARA LA EVALUACIÓN DEL RIESGO SÍSMICO CON FINES DE ORDENAMIENTO TERRITORIAL</a:t>
            </a:r>
            <a:endParaRPr lang="es-ES" sz="1150" dirty="0">
              <a:ln w="0"/>
              <a:solidFill>
                <a:schemeClr val="tx1">
                  <a:lumMod val="85000"/>
                  <a:lumOff val="15000"/>
                </a:schemeClr>
              </a:solidFill>
            </a:endParaRPr>
          </a:p>
        </p:txBody>
      </p:sp>
      <p:pic>
        <p:nvPicPr>
          <p:cNvPr id="20" name="Imagen 19" descr="http://4.bp.blogspot.com/-doW7fioghwc/Uh5S5pha-4I/AAAAAAAAAXM/OOZCn6gBtz0/s1600/logo+UFA-ESPE.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6648" y="257491"/>
            <a:ext cx="1284428" cy="397671"/>
          </a:xfrm>
          <a:prstGeom prst="rect">
            <a:avLst/>
          </a:prstGeom>
          <a:noFill/>
          <a:ln>
            <a:noFill/>
          </a:ln>
        </p:spPr>
      </p:pic>
      <p:cxnSp>
        <p:nvCxnSpPr>
          <p:cNvPr id="21" name="Conector recto 20"/>
          <p:cNvCxnSpPr/>
          <p:nvPr/>
        </p:nvCxnSpPr>
        <p:spPr>
          <a:xfrm>
            <a:off x="103908" y="2472159"/>
            <a:ext cx="1735917"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pic>
        <p:nvPicPr>
          <p:cNvPr id="3" name="Imagen 2"/>
          <p:cNvPicPr>
            <a:picLocks noChangeAspect="1"/>
          </p:cNvPicPr>
          <p:nvPr/>
        </p:nvPicPr>
        <p:blipFill rotWithShape="1">
          <a:blip r:embed="rId9" cstate="print">
            <a:extLst>
              <a:ext uri="{28A0092B-C50C-407E-A947-70E740481C1C}">
                <a14:useLocalDpi xmlns:a14="http://schemas.microsoft.com/office/drawing/2010/main" val="0"/>
              </a:ext>
            </a:extLst>
          </a:blip>
          <a:srcRect b="5394"/>
          <a:stretch/>
        </p:blipFill>
        <p:spPr>
          <a:xfrm>
            <a:off x="2018433" y="2570462"/>
            <a:ext cx="7070090" cy="2787352"/>
          </a:xfrm>
          <a:prstGeom prst="rect">
            <a:avLst/>
          </a:prstGeom>
        </p:spPr>
      </p:pic>
    </p:spTree>
    <p:extLst>
      <p:ext uri="{BB962C8B-B14F-4D97-AF65-F5344CB8AC3E}">
        <p14:creationId xmlns:p14="http://schemas.microsoft.com/office/powerpoint/2010/main" val="3431752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47008" y="262147"/>
            <a:ext cx="6551468" cy="786029"/>
          </a:xfrm>
        </p:spPr>
        <p:txBody>
          <a:bodyPr/>
          <a:lstStyle/>
          <a:p>
            <a:r>
              <a:rPr lang="es-ES" dirty="0">
                <a:latin typeface="Times New Roman" panose="02020603050405020304" pitchFamily="18" charset="0"/>
                <a:cs typeface="Times New Roman" panose="02020603050405020304" pitchFamily="18" charset="0"/>
              </a:rPr>
              <a:t>2</a:t>
            </a:r>
            <a:r>
              <a:rPr lang="es-ES" dirty="0" smtClean="0"/>
              <a:t>.</a:t>
            </a:r>
            <a:r>
              <a:rPr lang="es-ES" dirty="0" smtClean="0">
                <a:latin typeface="Times New Roman" panose="02020603050405020304" pitchFamily="18" charset="0"/>
                <a:cs typeface="Times New Roman" panose="02020603050405020304" pitchFamily="18" charset="0"/>
              </a:rPr>
              <a:t> Metodología</a:t>
            </a:r>
            <a:endParaRPr lang="es-ES" dirty="0">
              <a:latin typeface="Times New Roman" panose="02020603050405020304" pitchFamily="18" charset="0"/>
              <a:cs typeface="Times New Roman" panose="02020603050405020304" pitchFamily="18" charset="0"/>
            </a:endParaRPr>
          </a:p>
        </p:txBody>
      </p:sp>
      <p:graphicFrame>
        <p:nvGraphicFramePr>
          <p:cNvPr id="10" name="Diagrama 9"/>
          <p:cNvGraphicFramePr/>
          <p:nvPr>
            <p:extLst>
              <p:ext uri="{D42A27DB-BD31-4B8C-83A1-F6EECF244321}">
                <p14:modId xmlns:p14="http://schemas.microsoft.com/office/powerpoint/2010/main" val="3316716522"/>
              </p:ext>
            </p:extLst>
          </p:nvPr>
        </p:nvGraphicFramePr>
        <p:xfrm>
          <a:off x="2047009" y="702235"/>
          <a:ext cx="7012938" cy="1754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CuadroTexto 14"/>
          <p:cNvSpPr txBox="1"/>
          <p:nvPr/>
        </p:nvSpPr>
        <p:spPr>
          <a:xfrm>
            <a:off x="46756" y="2570461"/>
            <a:ext cx="1943101" cy="443198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1400" b="1" dirty="0" smtClean="0">
                <a:ln/>
              </a:rPr>
              <a:t>CONTENIDO: </a:t>
            </a:r>
          </a:p>
          <a:p>
            <a:endParaRPr lang="es-ES" sz="400" b="1" dirty="0" smtClean="0">
              <a:ln/>
            </a:endParaRPr>
          </a:p>
          <a:p>
            <a:r>
              <a:rPr lang="es-ES" sz="1400" b="1" dirty="0">
                <a:ln/>
                <a:solidFill>
                  <a:schemeClr val="accent3"/>
                </a:solidFill>
              </a:rPr>
              <a:t>1. INTRODUCCIÓN</a:t>
            </a:r>
          </a:p>
          <a:p>
            <a:r>
              <a:rPr lang="es-ES" sz="1400" b="1" dirty="0">
                <a:ln/>
              </a:rPr>
              <a:t> </a:t>
            </a:r>
            <a:r>
              <a:rPr lang="es-ES" sz="1400" b="1" dirty="0" smtClean="0">
                <a:ln/>
              </a:rPr>
              <a:t>    </a:t>
            </a:r>
            <a:r>
              <a:rPr lang="es-ES" sz="1400" b="1" dirty="0" smtClean="0">
                <a:ln/>
                <a:solidFill>
                  <a:schemeClr val="accent3"/>
                </a:solidFill>
              </a:rPr>
              <a:t>1.1 </a:t>
            </a:r>
            <a:r>
              <a:rPr lang="es-ES" sz="1400" b="1" dirty="0">
                <a:ln/>
                <a:solidFill>
                  <a:schemeClr val="accent3"/>
                </a:solidFill>
              </a:rPr>
              <a:t>Problema</a:t>
            </a:r>
          </a:p>
          <a:p>
            <a:r>
              <a:rPr lang="es-ES" sz="1400" b="1" dirty="0">
                <a:ln/>
              </a:rPr>
              <a:t> </a:t>
            </a:r>
            <a:r>
              <a:rPr lang="es-ES" sz="1400" b="1" dirty="0" smtClean="0">
                <a:ln/>
              </a:rPr>
              <a:t>    </a:t>
            </a:r>
            <a:r>
              <a:rPr lang="es-ES" sz="1400" b="1" dirty="0">
                <a:ln/>
                <a:solidFill>
                  <a:schemeClr val="accent3"/>
                </a:solidFill>
              </a:rPr>
              <a:t>1.2 Objetivos</a:t>
            </a:r>
          </a:p>
          <a:p>
            <a:r>
              <a:rPr lang="es-ES" sz="1400" b="1" dirty="0">
                <a:ln/>
                <a:solidFill>
                  <a:schemeClr val="accent3"/>
                </a:solidFill>
              </a:rPr>
              <a:t> </a:t>
            </a:r>
            <a:r>
              <a:rPr lang="es-ES" sz="1400" b="1" dirty="0" smtClean="0">
                <a:ln/>
                <a:solidFill>
                  <a:schemeClr val="accent3"/>
                </a:solidFill>
              </a:rPr>
              <a:t>     1.3 Ubicación</a:t>
            </a:r>
          </a:p>
          <a:p>
            <a:endParaRPr lang="es-ES" sz="400" b="1" dirty="0" smtClean="0">
              <a:ln/>
              <a:solidFill>
                <a:schemeClr val="accent3"/>
              </a:solidFill>
            </a:endParaRPr>
          </a:p>
          <a:p>
            <a:r>
              <a:rPr lang="es-ES" sz="1400" b="1" dirty="0" smtClean="0">
                <a:ln/>
              </a:rPr>
              <a:t>2. METODOLOGÍA</a:t>
            </a:r>
          </a:p>
          <a:p>
            <a:r>
              <a:rPr lang="es-ES" sz="1400" b="1" dirty="0" smtClean="0">
                <a:ln/>
                <a:solidFill>
                  <a:schemeClr val="accent3"/>
                </a:solidFill>
              </a:rPr>
              <a:t>     2.1 Modelo 3D</a:t>
            </a:r>
          </a:p>
          <a:p>
            <a:r>
              <a:rPr lang="es-ES" sz="1400" b="1" dirty="0" smtClean="0">
                <a:ln/>
                <a:solidFill>
                  <a:schemeClr val="accent3"/>
                </a:solidFill>
              </a:rPr>
              <a:t>     </a:t>
            </a:r>
            <a:r>
              <a:rPr lang="es-ES" sz="1400" b="1" dirty="0" smtClean="0">
                <a:ln/>
              </a:rPr>
              <a:t>2.2 Cálculo Riesgo</a:t>
            </a:r>
            <a:endParaRPr lang="es-ES" sz="1400" b="1" dirty="0">
              <a:ln/>
            </a:endParaRPr>
          </a:p>
          <a:p>
            <a:r>
              <a:rPr lang="es-ES" sz="1400" b="1" dirty="0" smtClean="0">
                <a:ln/>
                <a:solidFill>
                  <a:schemeClr val="accent3"/>
                </a:solidFill>
              </a:rPr>
              <a:t>     2.3 Integración </a:t>
            </a:r>
            <a:r>
              <a:rPr lang="es-ES" sz="1400" b="1" dirty="0" err="1" smtClean="0">
                <a:ln/>
                <a:solidFill>
                  <a:schemeClr val="accent3"/>
                </a:solidFill>
              </a:rPr>
              <a:t>OT</a:t>
            </a:r>
            <a:endParaRPr lang="es-ES" sz="1400" b="1" dirty="0">
              <a:ln/>
              <a:solidFill>
                <a:schemeClr val="accent3"/>
              </a:solidFill>
            </a:endParaRPr>
          </a:p>
          <a:p>
            <a:endParaRPr lang="es-ES" sz="400" b="1" dirty="0">
              <a:ln/>
              <a:solidFill>
                <a:schemeClr val="accent3"/>
              </a:solidFill>
            </a:endParaRPr>
          </a:p>
          <a:p>
            <a:r>
              <a:rPr lang="es-ES" sz="1400" b="1" dirty="0" smtClean="0">
                <a:ln/>
                <a:solidFill>
                  <a:schemeClr val="accent3"/>
                </a:solidFill>
              </a:rPr>
              <a:t>3. RESULTADOS</a:t>
            </a:r>
          </a:p>
          <a:p>
            <a:r>
              <a:rPr lang="es-ES" sz="1400" b="1" dirty="0" smtClean="0">
                <a:ln/>
                <a:solidFill>
                  <a:schemeClr val="accent3"/>
                </a:solidFill>
              </a:rPr>
              <a:t>     3.1 </a:t>
            </a:r>
            <a:r>
              <a:rPr lang="es-ES" sz="1400" b="1" dirty="0">
                <a:ln/>
                <a:solidFill>
                  <a:schemeClr val="accent3"/>
                </a:solidFill>
              </a:rPr>
              <a:t>Modelo </a:t>
            </a:r>
            <a:r>
              <a:rPr lang="es-ES" sz="1400" b="1" dirty="0" smtClean="0">
                <a:ln/>
                <a:solidFill>
                  <a:schemeClr val="accent3"/>
                </a:solidFill>
              </a:rPr>
              <a:t>3D</a:t>
            </a:r>
          </a:p>
          <a:p>
            <a:r>
              <a:rPr lang="es-ES" sz="1400" b="1" dirty="0" smtClean="0">
                <a:ln/>
                <a:solidFill>
                  <a:schemeClr val="accent3"/>
                </a:solidFill>
              </a:rPr>
              <a:t>     3.2 Peligrosidad</a:t>
            </a:r>
            <a:endParaRPr lang="es-ES" sz="1400" b="1" dirty="0">
              <a:ln/>
              <a:solidFill>
                <a:schemeClr val="accent3"/>
              </a:solidFill>
            </a:endParaRPr>
          </a:p>
          <a:p>
            <a:r>
              <a:rPr lang="es-ES" sz="1400" b="1" dirty="0" smtClean="0">
                <a:ln/>
                <a:solidFill>
                  <a:schemeClr val="accent3"/>
                </a:solidFill>
              </a:rPr>
              <a:t>     3.3 Vulnerabilidad</a:t>
            </a:r>
          </a:p>
          <a:p>
            <a:r>
              <a:rPr lang="es-ES" sz="1400" b="1" dirty="0" smtClean="0">
                <a:ln/>
                <a:solidFill>
                  <a:schemeClr val="accent3"/>
                </a:solidFill>
              </a:rPr>
              <a:t>     3.4 Daño</a:t>
            </a:r>
          </a:p>
          <a:p>
            <a:r>
              <a:rPr lang="es-ES" sz="1400" b="1" dirty="0" smtClean="0">
                <a:ln/>
                <a:solidFill>
                  <a:schemeClr val="accent3"/>
                </a:solidFill>
              </a:rPr>
              <a:t>     3.5 Propuesta</a:t>
            </a:r>
          </a:p>
          <a:p>
            <a:endParaRPr lang="es-ES" sz="400" b="1" dirty="0" smtClean="0">
              <a:ln/>
              <a:solidFill>
                <a:schemeClr val="accent3"/>
              </a:solidFill>
            </a:endParaRPr>
          </a:p>
          <a:p>
            <a:r>
              <a:rPr lang="es-ES" sz="1400" b="1" dirty="0" smtClean="0">
                <a:ln/>
                <a:solidFill>
                  <a:schemeClr val="accent3"/>
                </a:solidFill>
              </a:rPr>
              <a:t>4. CONCLUSIONES </a:t>
            </a:r>
          </a:p>
          <a:p>
            <a:endParaRPr lang="es-ES" sz="400" b="1" dirty="0" smtClean="0">
              <a:ln/>
              <a:solidFill>
                <a:schemeClr val="accent3"/>
              </a:solidFill>
            </a:endParaRPr>
          </a:p>
          <a:p>
            <a:r>
              <a:rPr lang="es-ES" sz="1400" b="1" dirty="0" smtClean="0">
                <a:ln/>
                <a:solidFill>
                  <a:schemeClr val="accent3"/>
                </a:solidFill>
              </a:rPr>
              <a:t>5. RECOMENDACIONES</a:t>
            </a:r>
          </a:p>
          <a:p>
            <a:endParaRPr lang="es-ES" sz="1400" b="1" dirty="0">
              <a:ln/>
              <a:solidFill>
                <a:schemeClr val="accent3"/>
              </a:solidFill>
            </a:endParaRPr>
          </a:p>
        </p:txBody>
      </p:sp>
      <p:sp>
        <p:nvSpPr>
          <p:cNvPr id="16" name="Rectángulo 15"/>
          <p:cNvSpPr/>
          <p:nvPr/>
        </p:nvSpPr>
        <p:spPr>
          <a:xfrm>
            <a:off x="103908" y="154546"/>
            <a:ext cx="1735917" cy="6529589"/>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7" name="Rectángulo 16"/>
          <p:cNvSpPr/>
          <p:nvPr/>
        </p:nvSpPr>
        <p:spPr>
          <a:xfrm>
            <a:off x="103909" y="660681"/>
            <a:ext cx="1730848" cy="1862048"/>
          </a:xfrm>
          <a:prstGeom prst="rect">
            <a:avLst/>
          </a:prstGeom>
        </p:spPr>
        <p:txBody>
          <a:bodyPr wrap="square">
            <a:spAutoFit/>
          </a:bodyPr>
          <a:lstStyle/>
          <a:p>
            <a:pPr algn="ct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DISEÑO DE UN MODELO DE ANÁLISIS ESPACIAL </a:t>
            </a:r>
            <a:r>
              <a:rPr lang="es-ES" sz="1150" b="1" dirty="0" err="1" smtClean="0">
                <a:solidFill>
                  <a:schemeClr val="tx1">
                    <a:lumMod val="85000"/>
                    <a:lumOff val="15000"/>
                  </a:schemeClr>
                </a:solidFill>
                <a:latin typeface="Times New Roman" panose="02020603050405020304" pitchFamily="18" charset="0"/>
                <a:ea typeface="Times New Roman" panose="02020603050405020304" pitchFamily="18" charset="0"/>
              </a:rPr>
              <a:t>MULTIVARIABLE</a:t>
            </a: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 PARA LA EVALUACIÓN DEL RIESGO SÍSMICO CON FINES DE ORDENAMIENTO TERRITORIAL</a:t>
            </a:r>
            <a:endParaRPr lang="es-ES" sz="1150" dirty="0">
              <a:ln w="0"/>
              <a:solidFill>
                <a:schemeClr val="tx1">
                  <a:lumMod val="85000"/>
                  <a:lumOff val="15000"/>
                </a:schemeClr>
              </a:solidFill>
            </a:endParaRPr>
          </a:p>
        </p:txBody>
      </p:sp>
      <p:pic>
        <p:nvPicPr>
          <p:cNvPr id="18" name="Imagen 17" descr="http://4.bp.blogspot.com/-doW7fioghwc/Uh5S5pha-4I/AAAAAAAAAXM/OOZCn6gBtz0/s1600/logo+UFA-ESPE.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6648" y="257491"/>
            <a:ext cx="1284428" cy="397671"/>
          </a:xfrm>
          <a:prstGeom prst="rect">
            <a:avLst/>
          </a:prstGeom>
          <a:noFill/>
          <a:ln>
            <a:noFill/>
          </a:ln>
        </p:spPr>
      </p:pic>
      <p:cxnSp>
        <p:nvCxnSpPr>
          <p:cNvPr id="19" name="Conector recto 18"/>
          <p:cNvCxnSpPr/>
          <p:nvPr/>
        </p:nvCxnSpPr>
        <p:spPr>
          <a:xfrm>
            <a:off x="103908" y="2472159"/>
            <a:ext cx="1735917"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pic>
        <p:nvPicPr>
          <p:cNvPr id="3" name="Imagen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47008" y="2230991"/>
            <a:ext cx="7012939" cy="4453144"/>
          </a:xfrm>
          <a:prstGeom prst="rect">
            <a:avLst/>
          </a:prstGeom>
        </p:spPr>
      </p:pic>
    </p:spTree>
    <p:extLst>
      <p:ext uri="{BB962C8B-B14F-4D97-AF65-F5344CB8AC3E}">
        <p14:creationId xmlns:p14="http://schemas.microsoft.com/office/powerpoint/2010/main" val="19390361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47008" y="262147"/>
            <a:ext cx="6551468" cy="786029"/>
          </a:xfrm>
        </p:spPr>
        <p:txBody>
          <a:bodyPr/>
          <a:lstStyle/>
          <a:p>
            <a:r>
              <a:rPr lang="es-ES" dirty="0">
                <a:latin typeface="Times New Roman" panose="02020603050405020304" pitchFamily="18" charset="0"/>
                <a:cs typeface="Times New Roman" panose="02020603050405020304" pitchFamily="18" charset="0"/>
              </a:rPr>
              <a:t>2</a:t>
            </a:r>
            <a:r>
              <a:rPr lang="es-ES" dirty="0" smtClean="0"/>
              <a:t>.</a:t>
            </a:r>
            <a:r>
              <a:rPr lang="es-ES" dirty="0" smtClean="0">
                <a:latin typeface="Times New Roman" panose="02020603050405020304" pitchFamily="18" charset="0"/>
                <a:cs typeface="Times New Roman" panose="02020603050405020304" pitchFamily="18" charset="0"/>
              </a:rPr>
              <a:t> Metodología</a:t>
            </a:r>
            <a:endParaRPr lang="es-ES" dirty="0">
              <a:latin typeface="Times New Roman" panose="02020603050405020304" pitchFamily="18" charset="0"/>
              <a:cs typeface="Times New Roman" panose="02020603050405020304" pitchFamily="18" charset="0"/>
            </a:endParaRPr>
          </a:p>
        </p:txBody>
      </p:sp>
      <p:graphicFrame>
        <p:nvGraphicFramePr>
          <p:cNvPr id="10" name="Diagrama 9"/>
          <p:cNvGraphicFramePr/>
          <p:nvPr>
            <p:extLst>
              <p:ext uri="{D42A27DB-BD31-4B8C-83A1-F6EECF244321}">
                <p14:modId xmlns:p14="http://schemas.microsoft.com/office/powerpoint/2010/main" val="1360333444"/>
              </p:ext>
            </p:extLst>
          </p:nvPr>
        </p:nvGraphicFramePr>
        <p:xfrm>
          <a:off x="2047009" y="702235"/>
          <a:ext cx="7012938" cy="1754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CuadroTexto 14"/>
          <p:cNvSpPr txBox="1"/>
          <p:nvPr/>
        </p:nvSpPr>
        <p:spPr>
          <a:xfrm>
            <a:off x="46756" y="2570461"/>
            <a:ext cx="1943101" cy="443198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1400" b="1" dirty="0" smtClean="0">
                <a:ln/>
              </a:rPr>
              <a:t>CONTENIDO: </a:t>
            </a:r>
          </a:p>
          <a:p>
            <a:endParaRPr lang="es-ES" sz="400" b="1" dirty="0" smtClean="0">
              <a:ln/>
            </a:endParaRPr>
          </a:p>
          <a:p>
            <a:r>
              <a:rPr lang="es-ES" sz="1400" b="1" dirty="0">
                <a:ln/>
                <a:solidFill>
                  <a:schemeClr val="accent3"/>
                </a:solidFill>
              </a:rPr>
              <a:t>1. INTRODUCCIÓN</a:t>
            </a:r>
          </a:p>
          <a:p>
            <a:r>
              <a:rPr lang="es-ES" sz="1400" b="1" dirty="0">
                <a:ln/>
              </a:rPr>
              <a:t> </a:t>
            </a:r>
            <a:r>
              <a:rPr lang="es-ES" sz="1400" b="1" dirty="0" smtClean="0">
                <a:ln/>
              </a:rPr>
              <a:t>    </a:t>
            </a:r>
            <a:r>
              <a:rPr lang="es-ES" sz="1400" b="1" dirty="0" smtClean="0">
                <a:ln/>
                <a:solidFill>
                  <a:schemeClr val="accent3"/>
                </a:solidFill>
              </a:rPr>
              <a:t>1.1 </a:t>
            </a:r>
            <a:r>
              <a:rPr lang="es-ES" sz="1400" b="1" dirty="0">
                <a:ln/>
                <a:solidFill>
                  <a:schemeClr val="accent3"/>
                </a:solidFill>
              </a:rPr>
              <a:t>Problema</a:t>
            </a:r>
          </a:p>
          <a:p>
            <a:r>
              <a:rPr lang="es-ES" sz="1400" b="1" dirty="0">
                <a:ln/>
              </a:rPr>
              <a:t> </a:t>
            </a:r>
            <a:r>
              <a:rPr lang="es-ES" sz="1400" b="1" dirty="0" smtClean="0">
                <a:ln/>
              </a:rPr>
              <a:t>    </a:t>
            </a:r>
            <a:r>
              <a:rPr lang="es-ES" sz="1400" b="1" dirty="0">
                <a:ln/>
                <a:solidFill>
                  <a:schemeClr val="accent3"/>
                </a:solidFill>
              </a:rPr>
              <a:t>1.2 Objetivos</a:t>
            </a:r>
          </a:p>
          <a:p>
            <a:r>
              <a:rPr lang="es-ES" sz="1400" b="1" dirty="0">
                <a:ln/>
                <a:solidFill>
                  <a:schemeClr val="accent3"/>
                </a:solidFill>
              </a:rPr>
              <a:t> </a:t>
            </a:r>
            <a:r>
              <a:rPr lang="es-ES" sz="1400" b="1" dirty="0" smtClean="0">
                <a:ln/>
                <a:solidFill>
                  <a:schemeClr val="accent3"/>
                </a:solidFill>
              </a:rPr>
              <a:t>     1.3 Ubicación</a:t>
            </a:r>
          </a:p>
          <a:p>
            <a:endParaRPr lang="es-ES" sz="400" b="1" dirty="0" smtClean="0">
              <a:ln/>
              <a:solidFill>
                <a:schemeClr val="accent3"/>
              </a:solidFill>
            </a:endParaRPr>
          </a:p>
          <a:p>
            <a:r>
              <a:rPr lang="es-ES" sz="1400" b="1" dirty="0" smtClean="0">
                <a:ln/>
              </a:rPr>
              <a:t>2. METODOLOGÍA</a:t>
            </a:r>
          </a:p>
          <a:p>
            <a:r>
              <a:rPr lang="es-ES" sz="1400" b="1" dirty="0" smtClean="0">
                <a:ln/>
                <a:solidFill>
                  <a:schemeClr val="accent3"/>
                </a:solidFill>
              </a:rPr>
              <a:t>     2.1 Modelo 3D</a:t>
            </a:r>
          </a:p>
          <a:p>
            <a:r>
              <a:rPr lang="es-ES" sz="1400" b="1" dirty="0" smtClean="0">
                <a:ln/>
                <a:solidFill>
                  <a:schemeClr val="accent3"/>
                </a:solidFill>
              </a:rPr>
              <a:t>     2.2 Cálculo Riesgo</a:t>
            </a:r>
            <a:endParaRPr lang="es-ES" sz="1400" b="1" dirty="0">
              <a:ln/>
              <a:solidFill>
                <a:schemeClr val="accent3"/>
              </a:solidFill>
            </a:endParaRPr>
          </a:p>
          <a:p>
            <a:r>
              <a:rPr lang="es-ES" sz="1400" b="1" dirty="0" smtClean="0">
                <a:ln/>
              </a:rPr>
              <a:t>     2.3 Integración </a:t>
            </a:r>
            <a:r>
              <a:rPr lang="es-ES" sz="1400" b="1" dirty="0" err="1" smtClean="0">
                <a:ln/>
              </a:rPr>
              <a:t>OT</a:t>
            </a:r>
            <a:endParaRPr lang="es-ES" sz="1400" b="1" dirty="0">
              <a:ln/>
            </a:endParaRPr>
          </a:p>
          <a:p>
            <a:endParaRPr lang="es-ES" sz="400" b="1" dirty="0">
              <a:ln/>
              <a:solidFill>
                <a:schemeClr val="accent3"/>
              </a:solidFill>
            </a:endParaRPr>
          </a:p>
          <a:p>
            <a:r>
              <a:rPr lang="es-ES" sz="1400" b="1" dirty="0" smtClean="0">
                <a:ln/>
                <a:solidFill>
                  <a:schemeClr val="accent3"/>
                </a:solidFill>
              </a:rPr>
              <a:t>3. RESULTADOS</a:t>
            </a:r>
          </a:p>
          <a:p>
            <a:r>
              <a:rPr lang="es-ES" sz="1400" b="1" dirty="0" smtClean="0">
                <a:ln/>
                <a:solidFill>
                  <a:schemeClr val="accent3"/>
                </a:solidFill>
              </a:rPr>
              <a:t>     3.1 </a:t>
            </a:r>
            <a:r>
              <a:rPr lang="es-ES" sz="1400" b="1" dirty="0">
                <a:ln/>
                <a:solidFill>
                  <a:schemeClr val="accent3"/>
                </a:solidFill>
              </a:rPr>
              <a:t>Modelo </a:t>
            </a:r>
            <a:r>
              <a:rPr lang="es-ES" sz="1400" b="1" dirty="0" smtClean="0">
                <a:ln/>
                <a:solidFill>
                  <a:schemeClr val="accent3"/>
                </a:solidFill>
              </a:rPr>
              <a:t>3D</a:t>
            </a:r>
          </a:p>
          <a:p>
            <a:r>
              <a:rPr lang="es-ES" sz="1400" b="1" dirty="0" smtClean="0">
                <a:ln/>
                <a:solidFill>
                  <a:schemeClr val="accent3"/>
                </a:solidFill>
              </a:rPr>
              <a:t>     3.2 Peligrosidad</a:t>
            </a:r>
            <a:endParaRPr lang="es-ES" sz="1400" b="1" dirty="0">
              <a:ln/>
              <a:solidFill>
                <a:schemeClr val="accent3"/>
              </a:solidFill>
            </a:endParaRPr>
          </a:p>
          <a:p>
            <a:r>
              <a:rPr lang="es-ES" sz="1400" b="1" dirty="0" smtClean="0">
                <a:ln/>
                <a:solidFill>
                  <a:schemeClr val="accent3"/>
                </a:solidFill>
              </a:rPr>
              <a:t>     3.3 Vulnerabilidad</a:t>
            </a:r>
          </a:p>
          <a:p>
            <a:r>
              <a:rPr lang="es-ES" sz="1400" b="1" dirty="0" smtClean="0">
                <a:ln/>
                <a:solidFill>
                  <a:schemeClr val="accent3"/>
                </a:solidFill>
              </a:rPr>
              <a:t>     3.4 Daño</a:t>
            </a:r>
          </a:p>
          <a:p>
            <a:r>
              <a:rPr lang="es-ES" sz="1400" b="1" dirty="0" smtClean="0">
                <a:ln/>
                <a:solidFill>
                  <a:schemeClr val="accent3"/>
                </a:solidFill>
              </a:rPr>
              <a:t>     3.5 Propuesta</a:t>
            </a:r>
          </a:p>
          <a:p>
            <a:endParaRPr lang="es-ES" sz="400" b="1" dirty="0" smtClean="0">
              <a:ln/>
              <a:solidFill>
                <a:schemeClr val="accent3"/>
              </a:solidFill>
            </a:endParaRPr>
          </a:p>
          <a:p>
            <a:r>
              <a:rPr lang="es-ES" sz="1400" b="1" dirty="0" smtClean="0">
                <a:ln/>
                <a:solidFill>
                  <a:schemeClr val="accent3"/>
                </a:solidFill>
              </a:rPr>
              <a:t>4. CONCLUSIONES </a:t>
            </a:r>
          </a:p>
          <a:p>
            <a:endParaRPr lang="es-ES" sz="400" b="1" dirty="0" smtClean="0">
              <a:ln/>
              <a:solidFill>
                <a:schemeClr val="accent3"/>
              </a:solidFill>
            </a:endParaRPr>
          </a:p>
          <a:p>
            <a:r>
              <a:rPr lang="es-ES" sz="1400" b="1" dirty="0" smtClean="0">
                <a:ln/>
                <a:solidFill>
                  <a:schemeClr val="accent3"/>
                </a:solidFill>
              </a:rPr>
              <a:t>5. RECOMENDACIONES</a:t>
            </a:r>
          </a:p>
          <a:p>
            <a:endParaRPr lang="es-ES" sz="1400" b="1" dirty="0">
              <a:ln/>
              <a:solidFill>
                <a:schemeClr val="accent3"/>
              </a:solidFill>
            </a:endParaRPr>
          </a:p>
        </p:txBody>
      </p:sp>
      <p:sp>
        <p:nvSpPr>
          <p:cNvPr id="16" name="Rectángulo 15"/>
          <p:cNvSpPr/>
          <p:nvPr/>
        </p:nvSpPr>
        <p:spPr>
          <a:xfrm>
            <a:off x="103908" y="154546"/>
            <a:ext cx="1735917" cy="6529589"/>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7" name="Rectángulo 16"/>
          <p:cNvSpPr/>
          <p:nvPr/>
        </p:nvSpPr>
        <p:spPr>
          <a:xfrm>
            <a:off x="103909" y="660681"/>
            <a:ext cx="1730848" cy="1862048"/>
          </a:xfrm>
          <a:prstGeom prst="rect">
            <a:avLst/>
          </a:prstGeom>
        </p:spPr>
        <p:txBody>
          <a:bodyPr wrap="square">
            <a:spAutoFit/>
          </a:bodyPr>
          <a:lstStyle/>
          <a:p>
            <a:pPr algn="ct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DISEÑO DE UN MODELO DE ANÁLISIS ESPACIAL </a:t>
            </a:r>
            <a:r>
              <a:rPr lang="es-ES" sz="1150" b="1" dirty="0" err="1" smtClean="0">
                <a:solidFill>
                  <a:schemeClr val="tx1">
                    <a:lumMod val="85000"/>
                    <a:lumOff val="15000"/>
                  </a:schemeClr>
                </a:solidFill>
                <a:latin typeface="Times New Roman" panose="02020603050405020304" pitchFamily="18" charset="0"/>
                <a:ea typeface="Times New Roman" panose="02020603050405020304" pitchFamily="18" charset="0"/>
              </a:rPr>
              <a:t>MULTIVARIABLE</a:t>
            </a:r>
            <a:r>
              <a:rPr lang="es-ES" sz="1150" b="1" dirty="0" smtClean="0">
                <a:solidFill>
                  <a:schemeClr val="tx1">
                    <a:lumMod val="85000"/>
                    <a:lumOff val="15000"/>
                  </a:schemeClr>
                </a:solidFill>
                <a:latin typeface="Times New Roman" panose="02020603050405020304" pitchFamily="18" charset="0"/>
                <a:ea typeface="Times New Roman" panose="02020603050405020304" pitchFamily="18" charset="0"/>
              </a:rPr>
              <a:t> PARA LA EVALUACIÓN DEL RIESGO SÍSMICO CON FINES DE ORDENAMIENTO TERRITORIAL</a:t>
            </a:r>
            <a:endParaRPr lang="es-ES" sz="1150" dirty="0">
              <a:ln w="0"/>
              <a:solidFill>
                <a:schemeClr val="tx1">
                  <a:lumMod val="85000"/>
                  <a:lumOff val="15000"/>
                </a:schemeClr>
              </a:solidFill>
            </a:endParaRPr>
          </a:p>
        </p:txBody>
      </p:sp>
      <p:pic>
        <p:nvPicPr>
          <p:cNvPr id="18" name="Imagen 17" descr="http://4.bp.blogspot.com/-doW7fioghwc/Uh5S5pha-4I/AAAAAAAAAXM/OOZCn6gBtz0/s1600/logo+UFA-ESPE.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6648" y="257491"/>
            <a:ext cx="1284428" cy="397671"/>
          </a:xfrm>
          <a:prstGeom prst="rect">
            <a:avLst/>
          </a:prstGeom>
          <a:noFill/>
          <a:ln>
            <a:noFill/>
          </a:ln>
        </p:spPr>
      </p:pic>
      <p:cxnSp>
        <p:nvCxnSpPr>
          <p:cNvPr id="19" name="Conector recto 18"/>
          <p:cNvCxnSpPr/>
          <p:nvPr/>
        </p:nvCxnSpPr>
        <p:spPr>
          <a:xfrm>
            <a:off x="103908" y="2472159"/>
            <a:ext cx="1735917"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pic>
        <p:nvPicPr>
          <p:cNvPr id="3" name="Imagen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4265" y="2128391"/>
            <a:ext cx="4683792" cy="1536192"/>
          </a:xfrm>
          <a:prstGeom prst="rect">
            <a:avLst/>
          </a:prstGeom>
        </p:spPr>
      </p:pic>
      <p:sp>
        <p:nvSpPr>
          <p:cNvPr id="13" name="Rectángulo 12"/>
          <p:cNvSpPr/>
          <p:nvPr/>
        </p:nvSpPr>
        <p:spPr>
          <a:xfrm>
            <a:off x="2123384" y="3741709"/>
            <a:ext cx="1436612" cy="307777"/>
          </a:xfrm>
          <a:prstGeom prst="rect">
            <a:avLst/>
          </a:prstGeom>
        </p:spPr>
        <p:txBody>
          <a:bodyPr wrap="none">
            <a:spAutoFit/>
          </a:bodyPr>
          <a:lstStyle/>
          <a:p>
            <a:r>
              <a:rPr lang="es-ES" sz="1400" dirty="0" smtClean="0">
                <a:latin typeface="Times New Roman" panose="02020603050405020304" pitchFamily="18" charset="0"/>
                <a:cs typeface="Times New Roman" panose="02020603050405020304" pitchFamily="18" charset="0"/>
              </a:rPr>
              <a:t>Propuesta </a:t>
            </a:r>
            <a:r>
              <a:rPr lang="es-ES" sz="1400" dirty="0" err="1" smtClean="0">
                <a:latin typeface="Times New Roman" panose="02020603050405020304" pitchFamily="18" charset="0"/>
                <a:cs typeface="Times New Roman" panose="02020603050405020304" pitchFamily="18" charset="0"/>
              </a:rPr>
              <a:t>UyOS</a:t>
            </a:r>
            <a:r>
              <a:rPr lang="es-ES" sz="1400" dirty="0" smtClean="0">
                <a:latin typeface="Times New Roman" panose="02020603050405020304" pitchFamily="18" charset="0"/>
                <a:cs typeface="Times New Roman" panose="02020603050405020304" pitchFamily="18" charset="0"/>
              </a:rPr>
              <a:t>:</a:t>
            </a:r>
            <a:endParaRPr lang="es-ES" sz="1400"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23384" y="4126612"/>
            <a:ext cx="7020616" cy="2557523"/>
          </a:xfrm>
          <a:prstGeom prst="rect">
            <a:avLst/>
          </a:prstGeom>
        </p:spPr>
      </p:pic>
    </p:spTree>
    <p:extLst>
      <p:ext uri="{BB962C8B-B14F-4D97-AF65-F5344CB8AC3E}">
        <p14:creationId xmlns:p14="http://schemas.microsoft.com/office/powerpoint/2010/main" val="294119067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2432</TotalTime>
  <Words>5786</Words>
  <Application>Microsoft Office PowerPoint</Application>
  <PresentationFormat>Presentación en pantalla (4:3)</PresentationFormat>
  <Paragraphs>855</Paragraphs>
  <Slides>30</Slides>
  <Notes>21</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30</vt:i4>
      </vt:variant>
    </vt:vector>
  </HeadingPairs>
  <TitlesOfParts>
    <vt:vector size="35" baseType="lpstr">
      <vt:lpstr>Arial</vt:lpstr>
      <vt:lpstr>Calibri</vt:lpstr>
      <vt:lpstr>Calibri Light</vt:lpstr>
      <vt:lpstr>Times New Roman</vt:lpstr>
      <vt:lpstr>Tema de Office</vt:lpstr>
      <vt:lpstr>“DISEÑO DE UN MODELO DE ANÁLISIS ESPACIAL MULTIVARIABLE PARA LA EVALUACIÓN DEL RIESGO SÍSMICO CON FINES DE ORDENAMIENTO TERRITORIAL”</vt:lpstr>
      <vt:lpstr>1. Introducción </vt:lpstr>
      <vt:lpstr>1.1 Problema </vt:lpstr>
      <vt:lpstr>1.2 Objetivos  </vt:lpstr>
      <vt:lpstr>1.3 Ubicación   </vt:lpstr>
      <vt:lpstr>2. Metodología</vt:lpstr>
      <vt:lpstr>2. Metodología</vt:lpstr>
      <vt:lpstr>2. Metodología</vt:lpstr>
      <vt:lpstr>2. Metodología</vt:lpstr>
      <vt:lpstr>3. Resultados</vt:lpstr>
      <vt:lpstr>3. Resultados</vt:lpstr>
      <vt:lpstr>3. Resultados</vt:lpstr>
      <vt:lpstr>3. Resultados</vt:lpstr>
      <vt:lpstr>3. Resultados</vt:lpstr>
      <vt:lpstr>3. Resultados</vt:lpstr>
      <vt:lpstr>3. Resultados</vt:lpstr>
      <vt:lpstr>3. Resultados</vt:lpstr>
      <vt:lpstr>3. Resultados</vt:lpstr>
      <vt:lpstr>3. Resultados</vt:lpstr>
      <vt:lpstr>3. Resultados</vt:lpstr>
      <vt:lpstr>3. Resultados</vt:lpstr>
      <vt:lpstr>3. Resultados</vt:lpstr>
      <vt:lpstr>3. Resultados</vt:lpstr>
      <vt:lpstr>3. Resultados</vt:lpstr>
      <vt:lpstr>4. Conclusiones </vt:lpstr>
      <vt:lpstr>4. Conclusiones </vt:lpstr>
      <vt:lpstr>4. Conclusiones </vt:lpstr>
      <vt:lpstr>5. Recomendaciones </vt:lpstr>
      <vt:lpstr>5. Recomendaciones </vt:lpstr>
      <vt:lpstr>GRACIAS POR LA ATENCIÓN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Pancho</dc:creator>
  <cp:lastModifiedBy>Pancho</cp:lastModifiedBy>
  <cp:revision>126</cp:revision>
  <dcterms:created xsi:type="dcterms:W3CDTF">2018-07-19T02:58:15Z</dcterms:created>
  <dcterms:modified xsi:type="dcterms:W3CDTF">2018-08-15T15:58:07Z</dcterms:modified>
</cp:coreProperties>
</file>