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8">
  <p:sldMasterIdLst>
    <p:sldMasterId id="2147483660" r:id="rId1"/>
  </p:sldMasterIdLst>
  <p:notesMasterIdLst>
    <p:notesMasterId r:id="rId41"/>
  </p:notesMasterIdLst>
  <p:sldIdLst>
    <p:sldId id="256" r:id="rId2"/>
    <p:sldId id="257" r:id="rId3"/>
    <p:sldId id="331" r:id="rId4"/>
    <p:sldId id="332" r:id="rId5"/>
    <p:sldId id="334" r:id="rId6"/>
    <p:sldId id="335" r:id="rId7"/>
    <p:sldId id="333" r:id="rId8"/>
    <p:sldId id="288" r:id="rId9"/>
    <p:sldId id="336" r:id="rId10"/>
    <p:sldId id="337" r:id="rId11"/>
    <p:sldId id="338" r:id="rId12"/>
    <p:sldId id="339"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 id="352" r:id="rId26"/>
    <p:sldId id="353" r:id="rId27"/>
    <p:sldId id="354" r:id="rId28"/>
    <p:sldId id="358" r:id="rId29"/>
    <p:sldId id="355" r:id="rId30"/>
    <p:sldId id="356" r:id="rId31"/>
    <p:sldId id="359" r:id="rId32"/>
    <p:sldId id="357" r:id="rId33"/>
    <p:sldId id="360" r:id="rId34"/>
    <p:sldId id="309" r:id="rId35"/>
    <p:sldId id="310" r:id="rId36"/>
    <p:sldId id="361" r:id="rId37"/>
    <p:sldId id="312" r:id="rId38"/>
    <p:sldId id="362" r:id="rId39"/>
    <p:sldId id="315" r:id="rId4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204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NATHY" initials="J" lastIdx="1" clrIdx="0">
    <p:extLst>
      <p:ext uri="{19B8F6BF-5375-455C-9EA6-DF929625EA0E}">
        <p15:presenceInfo xmlns:p15="http://schemas.microsoft.com/office/powerpoint/2012/main" userId="JESSI-NATH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3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4434" autoAdjust="0"/>
  </p:normalViewPr>
  <p:slideViewPr>
    <p:cSldViewPr snapToGrid="0">
      <p:cViewPr varScale="1">
        <p:scale>
          <a:sx n="109" d="100"/>
          <a:sy n="109" d="100"/>
        </p:scale>
        <p:origin x="1542" y="108"/>
      </p:cViewPr>
      <p:guideLst>
        <p:guide orient="horz" pos="2205"/>
        <p:guide pos="204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ernan\Documents\ESPE\Tesis\Resultados\Tabulacion%20encues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ernan\Documents\ESPE\Tesis\Resultados\Tabulacion%20encues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ernan\Documents\ESPE\Tesis\Resultados\Tabulacion%20encues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Hernan\Documents\ESPE\Tesis\Resultados\Tabulacion%20encues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Hernan\Documents\ESPE\Tesis\Resultados\Tabulacion%20encues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Hernan\Documents\ESPE\Tesis\Resultados\Tabulacion%20encues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Hernan\Documents\ESPE\Tesis\Resultados\Tabulacion%20encuesta.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s-EC"/>
              <a:t>Personas con discapacidad visual en el Ecuador</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s-EC"/>
        </a:p>
      </c:txPr>
    </c:title>
    <c:autoTitleDeleted val="0"/>
    <c:plotArea>
      <c:layout>
        <c:manualLayout>
          <c:layoutTarget val="inner"/>
          <c:xMode val="edge"/>
          <c:yMode val="edge"/>
          <c:x val="8.347467261779444E-2"/>
          <c:y val="0.10157299303104353"/>
          <c:w val="0.89513495305065471"/>
          <c:h val="0.81808441821360356"/>
        </c:manualLayout>
      </c:layout>
      <c:barChart>
        <c:barDir val="col"/>
        <c:grouping val="stacked"/>
        <c:varyColors val="0"/>
        <c:ser>
          <c:idx val="0"/>
          <c:order val="0"/>
          <c:spPr>
            <a:solidFill>
              <a:schemeClr val="accent1"/>
            </a:solidFill>
            <a:ln>
              <a:noFill/>
            </a:ln>
            <a:effectLst/>
          </c:spPr>
          <c:invertIfNegative val="0"/>
          <c:cat>
            <c:strRef>
              <c:f>Hoja1!$A$1:$C$1</c:f>
              <c:strCache>
                <c:ptCount val="3"/>
                <c:pt idx="0">
                  <c:v>Total</c:v>
                </c:pt>
                <c:pt idx="1">
                  <c:v>Edad escolaridad</c:v>
                </c:pt>
                <c:pt idx="2">
                  <c:v>Examen ser bachiller</c:v>
                </c:pt>
              </c:strCache>
            </c:strRef>
          </c:cat>
          <c:val>
            <c:numRef>
              <c:f>Hoja1!$A$2:$C$2</c:f>
              <c:numCache>
                <c:formatCode>General</c:formatCode>
                <c:ptCount val="3"/>
                <c:pt idx="0">
                  <c:v>51485</c:v>
                </c:pt>
                <c:pt idx="1">
                  <c:v>2867</c:v>
                </c:pt>
                <c:pt idx="2">
                  <c:v>687</c:v>
                </c:pt>
              </c:numCache>
            </c:numRef>
          </c:val>
          <c:extLst>
            <c:ext xmlns:c16="http://schemas.microsoft.com/office/drawing/2014/chart" uri="{C3380CC4-5D6E-409C-BE32-E72D297353CC}">
              <c16:uniqueId val="{00000000-5FED-473C-A8D7-5F4BE0AF1847}"/>
            </c:ext>
          </c:extLst>
        </c:ser>
        <c:dLbls>
          <c:showLegendKey val="0"/>
          <c:showVal val="0"/>
          <c:showCatName val="0"/>
          <c:showSerName val="0"/>
          <c:showPercent val="0"/>
          <c:showBubbleSize val="0"/>
        </c:dLbls>
        <c:gapWidth val="150"/>
        <c:overlap val="100"/>
        <c:axId val="441717328"/>
        <c:axId val="441717984"/>
      </c:barChart>
      <c:catAx>
        <c:axId val="44171732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s-EC"/>
          </a:p>
        </c:txPr>
        <c:crossAx val="441717984"/>
        <c:crosses val="autoZero"/>
        <c:auto val="1"/>
        <c:lblAlgn val="ctr"/>
        <c:lblOffset val="100"/>
        <c:noMultiLvlLbl val="0"/>
      </c:catAx>
      <c:valAx>
        <c:axId val="441717984"/>
        <c:scaling>
          <c:orientation val="minMax"/>
          <c:max val="55000"/>
          <c:min val="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s-EC"/>
                  <a:t>Total de personas</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crossAx val="441717328"/>
        <c:crosses val="autoZero"/>
        <c:crossBetween val="between"/>
        <c:majorUnit val="5000"/>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1064" b="0" i="0" u="none" strike="noStrike" kern="1200" baseline="0">
                <a:solidFill>
                  <a:schemeClr val="dk1">
                    <a:lumMod val="65000"/>
                    <a:lumOff val="35000"/>
                  </a:schemeClr>
                </a:solidFill>
                <a:latin typeface="+mn-lt"/>
                <a:ea typeface="+mn-ea"/>
                <a:cs typeface="+mn-cs"/>
              </a:defRPr>
            </a:pPr>
            <a:endParaRPr lang="es-EC"/>
          </a:p>
        </c:txPr>
      </c:dTable>
      <c:spPr>
        <a:pattFill prst="ltDnDiag">
          <a:fgClr>
            <a:schemeClr val="dk1">
              <a:lumMod val="15000"/>
              <a:lumOff val="85000"/>
            </a:schemeClr>
          </a:fgClr>
          <a:bgClr>
            <a:schemeClr val="lt1"/>
          </a:bgClr>
        </a:patt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50" baseline="0">
                <a:solidFill>
                  <a:schemeClr val="tx1">
                    <a:lumMod val="65000"/>
                    <a:lumOff val="35000"/>
                  </a:schemeClr>
                </a:solidFill>
                <a:latin typeface="+mn-lt"/>
                <a:ea typeface="+mn-ea"/>
                <a:cs typeface="+mn-cs"/>
              </a:defRPr>
            </a:pPr>
            <a:r>
              <a:rPr lang="es-EC" sz="1200"/>
              <a:t>1. ¿Sabe que es el audio 3D?</a:t>
            </a:r>
          </a:p>
        </c:rich>
      </c:tx>
      <c:overlay val="0"/>
      <c:spPr>
        <a:noFill/>
        <a:ln>
          <a:noFill/>
        </a:ln>
        <a:effectLst/>
      </c:spPr>
      <c:txPr>
        <a:bodyPr rot="0" spcFirstLastPara="1" vertOverflow="ellipsis" vert="horz" wrap="square" anchor="ctr" anchorCtr="1"/>
        <a:lstStyle/>
        <a:p>
          <a:pPr>
            <a:defRPr sz="1200" b="1" i="0" u="none" strike="noStrike" kern="1200" cap="all" spc="50" baseline="0">
              <a:solidFill>
                <a:schemeClr val="tx1">
                  <a:lumMod val="65000"/>
                  <a:lumOff val="35000"/>
                </a:schemeClr>
              </a:solidFill>
              <a:latin typeface="+mn-lt"/>
              <a:ea typeface="+mn-ea"/>
              <a:cs typeface="+mn-cs"/>
            </a:defRPr>
          </a:pPr>
          <a:endParaRPr lang="es-EC"/>
        </a:p>
      </c:txPr>
    </c:title>
    <c:autoTitleDeleted val="0"/>
    <c:plotArea>
      <c:layout>
        <c:manualLayout>
          <c:layoutTarget val="inner"/>
          <c:xMode val="edge"/>
          <c:yMode val="edge"/>
          <c:x val="0.29277242283904015"/>
          <c:y val="0.16968279912398096"/>
          <c:w val="0.35940067683622495"/>
          <c:h val="0.72819990215314523"/>
        </c:manualLayout>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2F4-481A-8157-F74DF7F776E5}"/>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2F4-481A-8157-F74DF7F776E5}"/>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'Pregunta 1'!$E$3:$F$3</c:f>
              <c:strCache>
                <c:ptCount val="2"/>
                <c:pt idx="0">
                  <c:v>Si</c:v>
                </c:pt>
                <c:pt idx="1">
                  <c:v>No</c:v>
                </c:pt>
              </c:strCache>
            </c:strRef>
          </c:cat>
          <c:val>
            <c:numRef>
              <c:f>'Pregunta 1'!$E$4:$F$4</c:f>
              <c:numCache>
                <c:formatCode>General</c:formatCode>
                <c:ptCount val="2"/>
                <c:pt idx="0">
                  <c:v>5</c:v>
                </c:pt>
                <c:pt idx="1">
                  <c:v>9</c:v>
                </c:pt>
              </c:numCache>
            </c:numRef>
          </c:val>
          <c:extLst>
            <c:ext xmlns:c16="http://schemas.microsoft.com/office/drawing/2014/chart" uri="{C3380CC4-5D6E-409C-BE32-E72D297353CC}">
              <c16:uniqueId val="{00000004-E2F4-481A-8157-F74DF7F776E5}"/>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all" spc="50" baseline="0">
                <a:solidFill>
                  <a:schemeClr val="tx1">
                    <a:lumMod val="65000"/>
                    <a:lumOff val="35000"/>
                  </a:schemeClr>
                </a:solidFill>
                <a:latin typeface="+mn-lt"/>
                <a:ea typeface="+mn-ea"/>
                <a:cs typeface="+mn-cs"/>
              </a:defRPr>
            </a:pPr>
            <a:r>
              <a:rPr lang="es-EC" sz="1100"/>
              <a:t>2. ¿Estás de acuerdo con la velocidad del audio?</a:t>
            </a:r>
          </a:p>
        </c:rich>
      </c:tx>
      <c:overlay val="0"/>
      <c:spPr>
        <a:noFill/>
        <a:ln>
          <a:noFill/>
        </a:ln>
        <a:effectLst/>
      </c:spPr>
      <c:txPr>
        <a:bodyPr rot="0" spcFirstLastPara="1" vertOverflow="ellipsis" vert="horz" wrap="square" anchor="ctr" anchorCtr="1"/>
        <a:lstStyle/>
        <a:p>
          <a:pPr>
            <a:defRPr sz="1100" b="1" i="0" u="none" strike="noStrike" kern="1200" cap="all" spc="50" baseline="0">
              <a:solidFill>
                <a:schemeClr val="tx1">
                  <a:lumMod val="65000"/>
                  <a:lumOff val="3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2F8-4990-A06C-D696F2EADB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2F8-4990-A06C-D696F2EADB4B}"/>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'Pregunta 2'!$G$3:$H$3</c:f>
              <c:strCache>
                <c:ptCount val="2"/>
                <c:pt idx="0">
                  <c:v>Si</c:v>
                </c:pt>
                <c:pt idx="1">
                  <c:v>No</c:v>
                </c:pt>
              </c:strCache>
            </c:strRef>
          </c:cat>
          <c:val>
            <c:numRef>
              <c:f>'Pregunta 2'!$G$4:$H$4</c:f>
              <c:numCache>
                <c:formatCode>General</c:formatCode>
                <c:ptCount val="2"/>
                <c:pt idx="0">
                  <c:v>10</c:v>
                </c:pt>
                <c:pt idx="1">
                  <c:v>4</c:v>
                </c:pt>
              </c:numCache>
            </c:numRef>
          </c:val>
          <c:extLst>
            <c:ext xmlns:c16="http://schemas.microsoft.com/office/drawing/2014/chart" uri="{C3380CC4-5D6E-409C-BE32-E72D297353CC}">
              <c16:uniqueId val="{00000004-C2F8-4990-A06C-D696F2EADB4B}"/>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s-EC"/>
              <a:t>3. ¿Según lo escuchado, que tipo de audio prefiere?</a:t>
            </a:r>
          </a:p>
        </c:rich>
      </c:tx>
      <c:layout>
        <c:manualLayout>
          <c:xMode val="edge"/>
          <c:yMode val="edge"/>
          <c:x val="0.13602389296713632"/>
          <c:y val="3.6090225563909777E-2"/>
        </c:manualLayout>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B12-4347-9235-D5752510B70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B12-4347-9235-D5752510B709}"/>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'Pregunta 3'!$E$3:$F$3</c:f>
              <c:strCache>
                <c:ptCount val="2"/>
                <c:pt idx="0">
                  <c:v>Monofonico</c:v>
                </c:pt>
                <c:pt idx="1">
                  <c:v>Tridimensional</c:v>
                </c:pt>
              </c:strCache>
            </c:strRef>
          </c:cat>
          <c:val>
            <c:numRef>
              <c:f>'Pregunta 3'!$E$4:$F$4</c:f>
              <c:numCache>
                <c:formatCode>General</c:formatCode>
                <c:ptCount val="2"/>
                <c:pt idx="0">
                  <c:v>5</c:v>
                </c:pt>
                <c:pt idx="1">
                  <c:v>10</c:v>
                </c:pt>
              </c:numCache>
            </c:numRef>
          </c:val>
          <c:extLst>
            <c:ext xmlns:c16="http://schemas.microsoft.com/office/drawing/2014/chart" uri="{C3380CC4-5D6E-409C-BE32-E72D297353CC}">
              <c16:uniqueId val="{00000004-9B12-4347-9235-D5752510B709}"/>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4. ¿Cuántas repeticiones debe realizar para obtener una comprensión óptima?</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tx>
            <c:strRef>
              <c:f>'Pregunta 4'!$B$1</c:f>
              <c:strCache>
                <c:ptCount val="1"/>
                <c:pt idx="0">
                  <c:v>Repeticiones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trendline>
            <c:spPr>
              <a:ln w="19050" cap="rnd">
                <a:solidFill>
                  <a:schemeClr val="accent1"/>
                </a:solidFill>
                <a:prstDash val="sysDash"/>
              </a:ln>
              <a:effectLst/>
            </c:spPr>
            <c:trendlineType val="linear"/>
            <c:dispRSqr val="0"/>
            <c:dispEq val="0"/>
          </c:trendline>
          <c:val>
            <c:numRef>
              <c:f>'Pregunta 4'!$B$2:$B$15</c:f>
              <c:numCache>
                <c:formatCode>General</c:formatCode>
                <c:ptCount val="14"/>
                <c:pt idx="0">
                  <c:v>2</c:v>
                </c:pt>
                <c:pt idx="1">
                  <c:v>5</c:v>
                </c:pt>
                <c:pt idx="2">
                  <c:v>2</c:v>
                </c:pt>
                <c:pt idx="3">
                  <c:v>4</c:v>
                </c:pt>
                <c:pt idx="4">
                  <c:v>3</c:v>
                </c:pt>
                <c:pt idx="5">
                  <c:v>2</c:v>
                </c:pt>
                <c:pt idx="6">
                  <c:v>1.5</c:v>
                </c:pt>
                <c:pt idx="7">
                  <c:v>2</c:v>
                </c:pt>
                <c:pt idx="8">
                  <c:v>2.5</c:v>
                </c:pt>
                <c:pt idx="9">
                  <c:v>2</c:v>
                </c:pt>
                <c:pt idx="10">
                  <c:v>3</c:v>
                </c:pt>
                <c:pt idx="11">
                  <c:v>3</c:v>
                </c:pt>
                <c:pt idx="12">
                  <c:v>2</c:v>
                </c:pt>
                <c:pt idx="13">
                  <c:v>2</c:v>
                </c:pt>
              </c:numCache>
            </c:numRef>
          </c:val>
          <c:extLst>
            <c:ext xmlns:c16="http://schemas.microsoft.com/office/drawing/2014/chart" uri="{C3380CC4-5D6E-409C-BE32-E72D297353CC}">
              <c16:uniqueId val="{00000000-3E53-414B-9FA0-9D4A557A0472}"/>
            </c:ext>
          </c:extLst>
        </c:ser>
        <c:dLbls>
          <c:showLegendKey val="0"/>
          <c:showVal val="0"/>
          <c:showCatName val="0"/>
          <c:showSerName val="0"/>
          <c:showPercent val="0"/>
          <c:showBubbleSize val="0"/>
        </c:dLbls>
        <c:gapWidth val="100"/>
        <c:overlap val="-24"/>
        <c:axId val="734724624"/>
        <c:axId val="734723448"/>
      </c:barChart>
      <c:catAx>
        <c:axId val="734724624"/>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C"/>
                  <a:t>Encuestados</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734723448"/>
        <c:crosses val="autoZero"/>
        <c:auto val="1"/>
        <c:lblAlgn val="ctr"/>
        <c:lblOffset val="100"/>
        <c:noMultiLvlLbl val="0"/>
      </c:catAx>
      <c:valAx>
        <c:axId val="73472344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C"/>
                  <a:t># Repeticiones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734724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s-EC"/>
              <a:t>5. ¿Las ecuaciones fueron presentadas de manera clara?</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4E3-4B3A-9C0C-DAC6C4056B26}"/>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4E3-4B3A-9C0C-DAC6C4056B26}"/>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'Pregunta 5'!$E$3:$F$3</c:f>
              <c:strCache>
                <c:ptCount val="2"/>
                <c:pt idx="0">
                  <c:v>Si</c:v>
                </c:pt>
                <c:pt idx="1">
                  <c:v>No</c:v>
                </c:pt>
              </c:strCache>
            </c:strRef>
          </c:cat>
          <c:val>
            <c:numRef>
              <c:f>'Pregunta 5'!$E$4:$F$4</c:f>
              <c:numCache>
                <c:formatCode>General</c:formatCode>
                <c:ptCount val="2"/>
                <c:pt idx="0">
                  <c:v>13</c:v>
                </c:pt>
                <c:pt idx="1">
                  <c:v>1</c:v>
                </c:pt>
              </c:numCache>
            </c:numRef>
          </c:val>
          <c:extLst>
            <c:ext xmlns:c16="http://schemas.microsoft.com/office/drawing/2014/chart" uri="{C3380CC4-5D6E-409C-BE32-E72D297353CC}">
              <c16:uniqueId val="{00000004-F4E3-4B3A-9C0C-DAC6C4056B26}"/>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s-EC"/>
              <a:t>6. ¿Cree usted que este método le ayudaría a tener un mejor entendimiento de las ecuaciones?</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E28-4716-A63A-0674EF97834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E28-4716-A63A-0674EF97834D}"/>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'Pregunta 6'!$F$2:$G$2</c:f>
              <c:strCache>
                <c:ptCount val="2"/>
                <c:pt idx="0">
                  <c:v>Si</c:v>
                </c:pt>
                <c:pt idx="1">
                  <c:v>No</c:v>
                </c:pt>
              </c:strCache>
            </c:strRef>
          </c:cat>
          <c:val>
            <c:numRef>
              <c:f>'Pregunta 6'!$F$3:$G$3</c:f>
              <c:numCache>
                <c:formatCode>General</c:formatCode>
                <c:ptCount val="2"/>
                <c:pt idx="0">
                  <c:v>13</c:v>
                </c:pt>
                <c:pt idx="1">
                  <c:v>1</c:v>
                </c:pt>
              </c:numCache>
            </c:numRef>
          </c:val>
          <c:extLst>
            <c:ext xmlns:c16="http://schemas.microsoft.com/office/drawing/2014/chart" uri="{C3380CC4-5D6E-409C-BE32-E72D297353CC}">
              <c16:uniqueId val="{00000004-1E28-4716-A63A-0674EF97834D}"/>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s-EC"/>
              <a:t>7. ¿Le gustaría usar este método para su aprendizaje?</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6B0-4180-83DA-B080FCAC9FF4}"/>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6B0-4180-83DA-B080FCAC9FF4}"/>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'Pregunta 7'!$F$2:$G$2</c:f>
              <c:strCache>
                <c:ptCount val="2"/>
                <c:pt idx="0">
                  <c:v>Si</c:v>
                </c:pt>
                <c:pt idx="1">
                  <c:v>No</c:v>
                </c:pt>
              </c:strCache>
            </c:strRef>
          </c:cat>
          <c:val>
            <c:numRef>
              <c:f>'Pregunta 7'!$F$3:$G$3</c:f>
              <c:numCache>
                <c:formatCode>General</c:formatCode>
                <c:ptCount val="2"/>
                <c:pt idx="0">
                  <c:v>12</c:v>
                </c:pt>
                <c:pt idx="1">
                  <c:v>2</c:v>
                </c:pt>
              </c:numCache>
            </c:numRef>
          </c:val>
          <c:extLst>
            <c:ext xmlns:c16="http://schemas.microsoft.com/office/drawing/2014/chart" uri="{C3380CC4-5D6E-409C-BE32-E72D297353CC}">
              <c16:uniqueId val="{00000004-56B0-4180-83DA-B080FCAC9FF4}"/>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C216D2-57D3-4702-87DA-406720C0565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BAEC26B1-3D44-42BC-ADF9-CBB1FBF6CB7D}">
      <dgm:prSet phldrT="[Texto]"/>
      <dgm:spPr/>
      <dgm:t>
        <a:bodyPr/>
        <a:lstStyle/>
        <a:p>
          <a:pPr algn="ctr"/>
          <a:r>
            <a:rPr lang="es-EC" dirty="0"/>
            <a:t>Discapacidad visual</a:t>
          </a:r>
        </a:p>
      </dgm:t>
    </dgm:pt>
    <dgm:pt modelId="{698F966A-4352-4906-B525-0CA0E7C4B426}" type="parTrans" cxnId="{FDD62487-7A04-44EF-974D-48CA9A2DB4ED}">
      <dgm:prSet/>
      <dgm:spPr/>
      <dgm:t>
        <a:bodyPr/>
        <a:lstStyle/>
        <a:p>
          <a:endParaRPr lang="es-EC"/>
        </a:p>
      </dgm:t>
    </dgm:pt>
    <dgm:pt modelId="{40F56C68-CC72-421A-B14E-CEFFC1666E9C}" type="sibTrans" cxnId="{FDD62487-7A04-44EF-974D-48CA9A2DB4ED}">
      <dgm:prSet/>
      <dgm:spPr/>
      <dgm:t>
        <a:bodyPr/>
        <a:lstStyle/>
        <a:p>
          <a:endParaRPr lang="es-EC"/>
        </a:p>
      </dgm:t>
    </dgm:pt>
    <dgm:pt modelId="{B7FF9661-BA04-4AC9-8A5D-5BB43D2037FD}">
      <dgm:prSet phldrT="[Texto]"/>
      <dgm:spPr/>
      <dgm:t>
        <a:bodyPr/>
        <a:lstStyle/>
        <a:p>
          <a:r>
            <a:rPr lang="es-EC" dirty="0"/>
            <a:t>80% de información</a:t>
          </a:r>
        </a:p>
      </dgm:t>
    </dgm:pt>
    <dgm:pt modelId="{B2B65ED5-84A4-429B-B6FE-3F78D9F693F1}" type="parTrans" cxnId="{A409FA6B-19FF-4E8C-8DAB-24DCF0F31794}">
      <dgm:prSet/>
      <dgm:spPr/>
      <dgm:t>
        <a:bodyPr/>
        <a:lstStyle/>
        <a:p>
          <a:endParaRPr lang="es-EC"/>
        </a:p>
      </dgm:t>
    </dgm:pt>
    <dgm:pt modelId="{F690085E-F960-4370-B324-69B334611197}" type="sibTrans" cxnId="{A409FA6B-19FF-4E8C-8DAB-24DCF0F31794}">
      <dgm:prSet/>
      <dgm:spPr/>
      <dgm:t>
        <a:bodyPr/>
        <a:lstStyle/>
        <a:p>
          <a:endParaRPr lang="es-EC"/>
        </a:p>
      </dgm:t>
    </dgm:pt>
    <dgm:pt modelId="{AC8A6CF4-ECBD-4A8C-8433-BCA9A5967042}">
      <dgm:prSet phldrT="[Texto]"/>
      <dgm:spPr/>
      <dgm:t>
        <a:bodyPr/>
        <a:lstStyle/>
        <a:p>
          <a:r>
            <a:rPr lang="es-EC" dirty="0"/>
            <a:t>Baja visión moderada</a:t>
          </a:r>
        </a:p>
        <a:p>
          <a:r>
            <a:rPr lang="es-EC" dirty="0"/>
            <a:t>&gt;50%</a:t>
          </a:r>
        </a:p>
      </dgm:t>
    </dgm:pt>
    <dgm:pt modelId="{BB304572-AFA8-4B1C-9792-C82F56E6BD63}" type="parTrans" cxnId="{25308EE3-B259-49FB-88A9-993C5C5706D5}">
      <dgm:prSet/>
      <dgm:spPr/>
      <dgm:t>
        <a:bodyPr/>
        <a:lstStyle/>
        <a:p>
          <a:endParaRPr lang="es-EC"/>
        </a:p>
      </dgm:t>
    </dgm:pt>
    <dgm:pt modelId="{5FBFBED2-7C83-456C-BBEC-4A3BEEAD5972}" type="sibTrans" cxnId="{25308EE3-B259-49FB-88A9-993C5C5706D5}">
      <dgm:prSet/>
      <dgm:spPr/>
      <dgm:t>
        <a:bodyPr/>
        <a:lstStyle/>
        <a:p>
          <a:endParaRPr lang="es-EC"/>
        </a:p>
      </dgm:t>
    </dgm:pt>
    <dgm:pt modelId="{CC34FBCB-F46A-4DB0-9EA1-AAE6DF9A3084}">
      <dgm:prSet phldrT="[Texto]"/>
      <dgm:spPr/>
      <dgm:t>
        <a:bodyPr/>
        <a:lstStyle/>
        <a:p>
          <a:r>
            <a:rPr lang="es-EC" dirty="0"/>
            <a:t>Baja visión  grave</a:t>
          </a:r>
        </a:p>
        <a:p>
          <a:r>
            <a:rPr lang="es-EC" dirty="0"/>
            <a:t>&lt;50%</a:t>
          </a:r>
        </a:p>
      </dgm:t>
    </dgm:pt>
    <dgm:pt modelId="{CAAC3CF3-B3DA-43FC-975E-CAF18A8AA9B4}" type="parTrans" cxnId="{02C1B864-0470-4D33-861B-2739F69E1831}">
      <dgm:prSet/>
      <dgm:spPr/>
      <dgm:t>
        <a:bodyPr/>
        <a:lstStyle/>
        <a:p>
          <a:endParaRPr lang="es-EC"/>
        </a:p>
      </dgm:t>
    </dgm:pt>
    <dgm:pt modelId="{B57A3868-CE0B-4215-8FAE-3CDC7E201879}" type="sibTrans" cxnId="{02C1B864-0470-4D33-861B-2739F69E1831}">
      <dgm:prSet/>
      <dgm:spPr/>
      <dgm:t>
        <a:bodyPr/>
        <a:lstStyle/>
        <a:p>
          <a:endParaRPr lang="es-EC"/>
        </a:p>
      </dgm:t>
    </dgm:pt>
    <dgm:pt modelId="{B2FE1447-2159-4861-8DCE-5F88CC56AC2A}">
      <dgm:prSet phldrT="[Texto]"/>
      <dgm:spPr/>
      <dgm:t>
        <a:bodyPr/>
        <a:lstStyle/>
        <a:p>
          <a:r>
            <a:rPr lang="es-EC" dirty="0"/>
            <a:t>Ceguera </a:t>
          </a:r>
        </a:p>
      </dgm:t>
    </dgm:pt>
    <dgm:pt modelId="{F91D1BAB-2DE1-446D-B3BE-9A4D4533DE90}" type="parTrans" cxnId="{2B1A5AF5-E87F-4707-96D0-C7DDE172E1F3}">
      <dgm:prSet/>
      <dgm:spPr/>
      <dgm:t>
        <a:bodyPr/>
        <a:lstStyle/>
        <a:p>
          <a:endParaRPr lang="es-EC"/>
        </a:p>
      </dgm:t>
    </dgm:pt>
    <dgm:pt modelId="{BA91C64F-52B6-4B64-A099-BB54F0153864}" type="sibTrans" cxnId="{2B1A5AF5-E87F-4707-96D0-C7DDE172E1F3}">
      <dgm:prSet/>
      <dgm:spPr/>
      <dgm:t>
        <a:bodyPr/>
        <a:lstStyle/>
        <a:p>
          <a:endParaRPr lang="es-EC"/>
        </a:p>
      </dgm:t>
    </dgm:pt>
    <dgm:pt modelId="{1EA74CF4-6A1A-4FAF-AB5A-E944F44A956A}" type="pres">
      <dgm:prSet presAssocID="{34C216D2-57D3-4702-87DA-406720C0565E}" presName="diagram" presStyleCnt="0">
        <dgm:presLayoutVars>
          <dgm:dir/>
          <dgm:resizeHandles val="exact"/>
        </dgm:presLayoutVars>
      </dgm:prSet>
      <dgm:spPr/>
      <dgm:t>
        <a:bodyPr/>
        <a:lstStyle/>
        <a:p>
          <a:endParaRPr lang="es-ES"/>
        </a:p>
      </dgm:t>
    </dgm:pt>
    <dgm:pt modelId="{B3B510B4-631E-499D-82A9-1D4C3EFA0C73}" type="pres">
      <dgm:prSet presAssocID="{BAEC26B1-3D44-42BC-ADF9-CBB1FBF6CB7D}" presName="node" presStyleLbl="node1" presStyleIdx="0" presStyleCnt="5">
        <dgm:presLayoutVars>
          <dgm:bulletEnabled val="1"/>
        </dgm:presLayoutVars>
      </dgm:prSet>
      <dgm:spPr/>
      <dgm:t>
        <a:bodyPr/>
        <a:lstStyle/>
        <a:p>
          <a:endParaRPr lang="es-ES"/>
        </a:p>
      </dgm:t>
    </dgm:pt>
    <dgm:pt modelId="{0D9D1DC5-8B17-4C9D-B4A7-E822D1B02439}" type="pres">
      <dgm:prSet presAssocID="{40F56C68-CC72-421A-B14E-CEFFC1666E9C}" presName="sibTrans" presStyleCnt="0"/>
      <dgm:spPr/>
    </dgm:pt>
    <dgm:pt modelId="{DBD22885-76A5-47BD-9C32-DF495EEEA6F4}" type="pres">
      <dgm:prSet presAssocID="{B7FF9661-BA04-4AC9-8A5D-5BB43D2037FD}" presName="node" presStyleLbl="node1" presStyleIdx="1" presStyleCnt="5">
        <dgm:presLayoutVars>
          <dgm:bulletEnabled val="1"/>
        </dgm:presLayoutVars>
      </dgm:prSet>
      <dgm:spPr/>
      <dgm:t>
        <a:bodyPr/>
        <a:lstStyle/>
        <a:p>
          <a:endParaRPr lang="es-ES"/>
        </a:p>
      </dgm:t>
    </dgm:pt>
    <dgm:pt modelId="{DCD625C4-3643-4FF2-BABA-0C5C49B6C14C}" type="pres">
      <dgm:prSet presAssocID="{F690085E-F960-4370-B324-69B334611197}" presName="sibTrans" presStyleCnt="0"/>
      <dgm:spPr/>
    </dgm:pt>
    <dgm:pt modelId="{92097F23-B8C1-4B1D-A67E-5F2D99B12CC2}" type="pres">
      <dgm:prSet presAssocID="{AC8A6CF4-ECBD-4A8C-8433-BCA9A5967042}" presName="node" presStyleLbl="node1" presStyleIdx="2" presStyleCnt="5">
        <dgm:presLayoutVars>
          <dgm:bulletEnabled val="1"/>
        </dgm:presLayoutVars>
      </dgm:prSet>
      <dgm:spPr/>
      <dgm:t>
        <a:bodyPr/>
        <a:lstStyle/>
        <a:p>
          <a:endParaRPr lang="es-ES"/>
        </a:p>
      </dgm:t>
    </dgm:pt>
    <dgm:pt modelId="{35C29B55-57F0-4D33-8F1D-279E288D785F}" type="pres">
      <dgm:prSet presAssocID="{5FBFBED2-7C83-456C-BBEC-4A3BEEAD5972}" presName="sibTrans" presStyleCnt="0"/>
      <dgm:spPr/>
    </dgm:pt>
    <dgm:pt modelId="{C7F0832C-C46D-4394-A510-5F61DE130B71}" type="pres">
      <dgm:prSet presAssocID="{CC34FBCB-F46A-4DB0-9EA1-AAE6DF9A3084}" presName="node" presStyleLbl="node1" presStyleIdx="3" presStyleCnt="5">
        <dgm:presLayoutVars>
          <dgm:bulletEnabled val="1"/>
        </dgm:presLayoutVars>
      </dgm:prSet>
      <dgm:spPr/>
      <dgm:t>
        <a:bodyPr/>
        <a:lstStyle/>
        <a:p>
          <a:endParaRPr lang="es-ES"/>
        </a:p>
      </dgm:t>
    </dgm:pt>
    <dgm:pt modelId="{970F4410-2186-4F93-A520-79FBC6408D3C}" type="pres">
      <dgm:prSet presAssocID="{B57A3868-CE0B-4215-8FAE-3CDC7E201879}" presName="sibTrans" presStyleCnt="0"/>
      <dgm:spPr/>
    </dgm:pt>
    <dgm:pt modelId="{9E43A35B-AB75-47D2-A651-3B8DEA2845A1}" type="pres">
      <dgm:prSet presAssocID="{B2FE1447-2159-4861-8DCE-5F88CC56AC2A}" presName="node" presStyleLbl="node1" presStyleIdx="4" presStyleCnt="5">
        <dgm:presLayoutVars>
          <dgm:bulletEnabled val="1"/>
        </dgm:presLayoutVars>
      </dgm:prSet>
      <dgm:spPr/>
      <dgm:t>
        <a:bodyPr/>
        <a:lstStyle/>
        <a:p>
          <a:endParaRPr lang="es-ES"/>
        </a:p>
      </dgm:t>
    </dgm:pt>
  </dgm:ptLst>
  <dgm:cxnLst>
    <dgm:cxn modelId="{2B1A5AF5-E87F-4707-96D0-C7DDE172E1F3}" srcId="{34C216D2-57D3-4702-87DA-406720C0565E}" destId="{B2FE1447-2159-4861-8DCE-5F88CC56AC2A}" srcOrd="4" destOrd="0" parTransId="{F91D1BAB-2DE1-446D-B3BE-9A4D4533DE90}" sibTransId="{BA91C64F-52B6-4B64-A099-BB54F0153864}"/>
    <dgm:cxn modelId="{25308EE3-B259-49FB-88A9-993C5C5706D5}" srcId="{34C216D2-57D3-4702-87DA-406720C0565E}" destId="{AC8A6CF4-ECBD-4A8C-8433-BCA9A5967042}" srcOrd="2" destOrd="0" parTransId="{BB304572-AFA8-4B1C-9792-C82F56E6BD63}" sibTransId="{5FBFBED2-7C83-456C-BBEC-4A3BEEAD5972}"/>
    <dgm:cxn modelId="{0A61C0E4-A80C-4E1D-A2B4-EFCEFEDDCB24}" type="presOf" srcId="{34C216D2-57D3-4702-87DA-406720C0565E}" destId="{1EA74CF4-6A1A-4FAF-AB5A-E944F44A956A}" srcOrd="0" destOrd="0" presId="urn:microsoft.com/office/officeart/2005/8/layout/default"/>
    <dgm:cxn modelId="{452A83B2-6A97-4856-AFAB-78B70D3B8C78}" type="presOf" srcId="{BAEC26B1-3D44-42BC-ADF9-CBB1FBF6CB7D}" destId="{B3B510B4-631E-499D-82A9-1D4C3EFA0C73}" srcOrd="0" destOrd="0" presId="urn:microsoft.com/office/officeart/2005/8/layout/default"/>
    <dgm:cxn modelId="{FDD62487-7A04-44EF-974D-48CA9A2DB4ED}" srcId="{34C216D2-57D3-4702-87DA-406720C0565E}" destId="{BAEC26B1-3D44-42BC-ADF9-CBB1FBF6CB7D}" srcOrd="0" destOrd="0" parTransId="{698F966A-4352-4906-B525-0CA0E7C4B426}" sibTransId="{40F56C68-CC72-421A-B14E-CEFFC1666E9C}"/>
    <dgm:cxn modelId="{A409FA6B-19FF-4E8C-8DAB-24DCF0F31794}" srcId="{34C216D2-57D3-4702-87DA-406720C0565E}" destId="{B7FF9661-BA04-4AC9-8A5D-5BB43D2037FD}" srcOrd="1" destOrd="0" parTransId="{B2B65ED5-84A4-429B-B6FE-3F78D9F693F1}" sibTransId="{F690085E-F960-4370-B324-69B334611197}"/>
    <dgm:cxn modelId="{02C1B864-0470-4D33-861B-2739F69E1831}" srcId="{34C216D2-57D3-4702-87DA-406720C0565E}" destId="{CC34FBCB-F46A-4DB0-9EA1-AAE6DF9A3084}" srcOrd="3" destOrd="0" parTransId="{CAAC3CF3-B3DA-43FC-975E-CAF18A8AA9B4}" sibTransId="{B57A3868-CE0B-4215-8FAE-3CDC7E201879}"/>
    <dgm:cxn modelId="{92FDAC31-4EB9-4160-97B5-06033EDF4895}" type="presOf" srcId="{B2FE1447-2159-4861-8DCE-5F88CC56AC2A}" destId="{9E43A35B-AB75-47D2-A651-3B8DEA2845A1}" srcOrd="0" destOrd="0" presId="urn:microsoft.com/office/officeart/2005/8/layout/default"/>
    <dgm:cxn modelId="{5B5AD09B-7EAE-4362-AA3F-02E9188A6802}" type="presOf" srcId="{B7FF9661-BA04-4AC9-8A5D-5BB43D2037FD}" destId="{DBD22885-76A5-47BD-9C32-DF495EEEA6F4}" srcOrd="0" destOrd="0" presId="urn:microsoft.com/office/officeart/2005/8/layout/default"/>
    <dgm:cxn modelId="{F12B1457-6C4A-45E9-A8D0-B96EAC60FAED}" type="presOf" srcId="{AC8A6CF4-ECBD-4A8C-8433-BCA9A5967042}" destId="{92097F23-B8C1-4B1D-A67E-5F2D99B12CC2}" srcOrd="0" destOrd="0" presId="urn:microsoft.com/office/officeart/2005/8/layout/default"/>
    <dgm:cxn modelId="{C9D55A20-AB2F-46FE-BDE6-7E2929F68766}" type="presOf" srcId="{CC34FBCB-F46A-4DB0-9EA1-AAE6DF9A3084}" destId="{C7F0832C-C46D-4394-A510-5F61DE130B71}" srcOrd="0" destOrd="0" presId="urn:microsoft.com/office/officeart/2005/8/layout/default"/>
    <dgm:cxn modelId="{58B5F7C0-0229-4A7D-9E76-E91FFF601BC8}" type="presParOf" srcId="{1EA74CF4-6A1A-4FAF-AB5A-E944F44A956A}" destId="{B3B510B4-631E-499D-82A9-1D4C3EFA0C73}" srcOrd="0" destOrd="0" presId="urn:microsoft.com/office/officeart/2005/8/layout/default"/>
    <dgm:cxn modelId="{97F57441-9DDE-41AF-95D5-FD9EE756C22D}" type="presParOf" srcId="{1EA74CF4-6A1A-4FAF-AB5A-E944F44A956A}" destId="{0D9D1DC5-8B17-4C9D-B4A7-E822D1B02439}" srcOrd="1" destOrd="0" presId="urn:microsoft.com/office/officeart/2005/8/layout/default"/>
    <dgm:cxn modelId="{33424ECC-3E85-48F4-83CA-7C1BF16757D5}" type="presParOf" srcId="{1EA74CF4-6A1A-4FAF-AB5A-E944F44A956A}" destId="{DBD22885-76A5-47BD-9C32-DF495EEEA6F4}" srcOrd="2" destOrd="0" presId="urn:microsoft.com/office/officeart/2005/8/layout/default"/>
    <dgm:cxn modelId="{6527F248-0F72-4EBA-82A2-36A810AE7C2D}" type="presParOf" srcId="{1EA74CF4-6A1A-4FAF-AB5A-E944F44A956A}" destId="{DCD625C4-3643-4FF2-BABA-0C5C49B6C14C}" srcOrd="3" destOrd="0" presId="urn:microsoft.com/office/officeart/2005/8/layout/default"/>
    <dgm:cxn modelId="{F408439E-17BC-4679-B941-BBA9D7911969}" type="presParOf" srcId="{1EA74CF4-6A1A-4FAF-AB5A-E944F44A956A}" destId="{92097F23-B8C1-4B1D-A67E-5F2D99B12CC2}" srcOrd="4" destOrd="0" presId="urn:microsoft.com/office/officeart/2005/8/layout/default"/>
    <dgm:cxn modelId="{02C1E6B3-83C9-4D28-9C10-3A0C9B49AD83}" type="presParOf" srcId="{1EA74CF4-6A1A-4FAF-AB5A-E944F44A956A}" destId="{35C29B55-57F0-4D33-8F1D-279E288D785F}" srcOrd="5" destOrd="0" presId="urn:microsoft.com/office/officeart/2005/8/layout/default"/>
    <dgm:cxn modelId="{7CD773E4-4B2E-4ABB-808B-F22D057902A6}" type="presParOf" srcId="{1EA74CF4-6A1A-4FAF-AB5A-E944F44A956A}" destId="{C7F0832C-C46D-4394-A510-5F61DE130B71}" srcOrd="6" destOrd="0" presId="urn:microsoft.com/office/officeart/2005/8/layout/default"/>
    <dgm:cxn modelId="{0A42AD14-B51C-4A5F-9324-1D41DF27E52A}" type="presParOf" srcId="{1EA74CF4-6A1A-4FAF-AB5A-E944F44A956A}" destId="{970F4410-2186-4F93-A520-79FBC6408D3C}" srcOrd="7" destOrd="0" presId="urn:microsoft.com/office/officeart/2005/8/layout/default"/>
    <dgm:cxn modelId="{7D2D0143-2E06-4A5A-AE67-A5F5198FB6DF}" type="presParOf" srcId="{1EA74CF4-6A1A-4FAF-AB5A-E944F44A956A}" destId="{9E43A35B-AB75-47D2-A651-3B8DEA2845A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F572E9-AF56-46CD-8FA3-3779D146B31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61EF9992-A483-4870-AE01-B1CB0AB0E84B}">
      <dgm:prSet phldrT="[Texto]"/>
      <dgm:spPr/>
      <dgm:t>
        <a:bodyPr/>
        <a:lstStyle/>
        <a:p>
          <a:r>
            <a:rPr lang="es-EC" dirty="0"/>
            <a:t>Braille</a:t>
          </a:r>
        </a:p>
      </dgm:t>
    </dgm:pt>
    <dgm:pt modelId="{EE7F459D-E352-44AB-8557-969AF796EB46}" type="parTrans" cxnId="{755B2666-93B8-4C83-BD72-264744A0975B}">
      <dgm:prSet/>
      <dgm:spPr/>
      <dgm:t>
        <a:bodyPr/>
        <a:lstStyle/>
        <a:p>
          <a:endParaRPr lang="es-EC"/>
        </a:p>
      </dgm:t>
    </dgm:pt>
    <dgm:pt modelId="{520BD666-1EDE-414A-9453-3BC4FF74C214}" type="sibTrans" cxnId="{755B2666-93B8-4C83-BD72-264744A0975B}">
      <dgm:prSet/>
      <dgm:spPr/>
      <dgm:t>
        <a:bodyPr/>
        <a:lstStyle/>
        <a:p>
          <a:endParaRPr lang="es-EC"/>
        </a:p>
      </dgm:t>
    </dgm:pt>
    <dgm:pt modelId="{B7B57399-D276-42EA-9962-99F2BA342939}">
      <dgm:prSet phldrT="[Texto]"/>
      <dgm:spPr/>
      <dgm:t>
        <a:bodyPr/>
        <a:lstStyle/>
        <a:p>
          <a:r>
            <a:rPr lang="es-EC" dirty="0"/>
            <a:t>Text-</a:t>
          </a:r>
          <a:r>
            <a:rPr lang="es-EC" dirty="0" err="1"/>
            <a:t>to</a:t>
          </a:r>
          <a:r>
            <a:rPr lang="es-EC" dirty="0"/>
            <a:t>-</a:t>
          </a:r>
          <a:r>
            <a:rPr lang="es-EC" dirty="0" err="1"/>
            <a:t>Speech</a:t>
          </a:r>
          <a:endParaRPr lang="es-EC" dirty="0"/>
        </a:p>
      </dgm:t>
    </dgm:pt>
    <dgm:pt modelId="{FBFD9BB2-0AA5-48C7-BC73-A4DE0E961518}" type="parTrans" cxnId="{4684EE98-2239-407F-961D-11BE121FDA2C}">
      <dgm:prSet/>
      <dgm:spPr/>
      <dgm:t>
        <a:bodyPr/>
        <a:lstStyle/>
        <a:p>
          <a:endParaRPr lang="es-EC"/>
        </a:p>
      </dgm:t>
    </dgm:pt>
    <dgm:pt modelId="{BFBA60E1-CB32-4E02-85A0-B1F3AFA6D005}" type="sibTrans" cxnId="{4684EE98-2239-407F-961D-11BE121FDA2C}">
      <dgm:prSet/>
      <dgm:spPr/>
      <dgm:t>
        <a:bodyPr/>
        <a:lstStyle/>
        <a:p>
          <a:endParaRPr lang="es-EC"/>
        </a:p>
      </dgm:t>
    </dgm:pt>
    <dgm:pt modelId="{55693E40-DE68-4CFC-AC38-9162AC65FB3F}" type="pres">
      <dgm:prSet presAssocID="{8EF572E9-AF56-46CD-8FA3-3779D146B315}" presName="diagram" presStyleCnt="0">
        <dgm:presLayoutVars>
          <dgm:dir/>
          <dgm:resizeHandles val="exact"/>
        </dgm:presLayoutVars>
      </dgm:prSet>
      <dgm:spPr/>
      <dgm:t>
        <a:bodyPr/>
        <a:lstStyle/>
        <a:p>
          <a:endParaRPr lang="es-ES"/>
        </a:p>
      </dgm:t>
    </dgm:pt>
    <dgm:pt modelId="{AF9911E9-2E3B-4CED-8E32-244CEA2D9302}" type="pres">
      <dgm:prSet presAssocID="{61EF9992-A483-4870-AE01-B1CB0AB0E84B}" presName="node" presStyleLbl="node1" presStyleIdx="0" presStyleCnt="2" custLinFactNeighborX="-33484" custLinFactNeighborY="-1723">
        <dgm:presLayoutVars>
          <dgm:bulletEnabled val="1"/>
        </dgm:presLayoutVars>
      </dgm:prSet>
      <dgm:spPr/>
      <dgm:t>
        <a:bodyPr/>
        <a:lstStyle/>
        <a:p>
          <a:endParaRPr lang="es-ES"/>
        </a:p>
      </dgm:t>
    </dgm:pt>
    <dgm:pt modelId="{65236CDD-90EB-4854-9474-753B3A5E65C6}" type="pres">
      <dgm:prSet presAssocID="{520BD666-1EDE-414A-9453-3BC4FF74C214}" presName="sibTrans" presStyleCnt="0"/>
      <dgm:spPr/>
    </dgm:pt>
    <dgm:pt modelId="{F154B2DC-A69D-4747-935F-B762E2007997}" type="pres">
      <dgm:prSet presAssocID="{B7B57399-D276-42EA-9962-99F2BA342939}" presName="node" presStyleLbl="node1" presStyleIdx="1" presStyleCnt="2" custLinFactNeighborX="39862" custLinFactNeighborY="-886">
        <dgm:presLayoutVars>
          <dgm:bulletEnabled val="1"/>
        </dgm:presLayoutVars>
      </dgm:prSet>
      <dgm:spPr/>
      <dgm:t>
        <a:bodyPr/>
        <a:lstStyle/>
        <a:p>
          <a:endParaRPr lang="es-ES"/>
        </a:p>
      </dgm:t>
    </dgm:pt>
  </dgm:ptLst>
  <dgm:cxnLst>
    <dgm:cxn modelId="{755B2666-93B8-4C83-BD72-264744A0975B}" srcId="{8EF572E9-AF56-46CD-8FA3-3779D146B315}" destId="{61EF9992-A483-4870-AE01-B1CB0AB0E84B}" srcOrd="0" destOrd="0" parTransId="{EE7F459D-E352-44AB-8557-969AF796EB46}" sibTransId="{520BD666-1EDE-414A-9453-3BC4FF74C214}"/>
    <dgm:cxn modelId="{FEA45E35-E3F3-4D85-9411-C3B68638DB4D}" type="presOf" srcId="{61EF9992-A483-4870-AE01-B1CB0AB0E84B}" destId="{AF9911E9-2E3B-4CED-8E32-244CEA2D9302}" srcOrd="0" destOrd="0" presId="urn:microsoft.com/office/officeart/2005/8/layout/default"/>
    <dgm:cxn modelId="{C5E891E1-1785-4B43-A2D3-CC0F14F31109}" type="presOf" srcId="{B7B57399-D276-42EA-9962-99F2BA342939}" destId="{F154B2DC-A69D-4747-935F-B762E2007997}" srcOrd="0" destOrd="0" presId="urn:microsoft.com/office/officeart/2005/8/layout/default"/>
    <dgm:cxn modelId="{4684EE98-2239-407F-961D-11BE121FDA2C}" srcId="{8EF572E9-AF56-46CD-8FA3-3779D146B315}" destId="{B7B57399-D276-42EA-9962-99F2BA342939}" srcOrd="1" destOrd="0" parTransId="{FBFD9BB2-0AA5-48C7-BC73-A4DE0E961518}" sibTransId="{BFBA60E1-CB32-4E02-85A0-B1F3AFA6D005}"/>
    <dgm:cxn modelId="{8A3E1302-D48A-46F7-8F58-27D24C62822A}" type="presOf" srcId="{8EF572E9-AF56-46CD-8FA3-3779D146B315}" destId="{55693E40-DE68-4CFC-AC38-9162AC65FB3F}" srcOrd="0" destOrd="0" presId="urn:microsoft.com/office/officeart/2005/8/layout/default"/>
    <dgm:cxn modelId="{0C65E981-7AB3-4CBD-8271-D38928FB1F71}" type="presParOf" srcId="{55693E40-DE68-4CFC-AC38-9162AC65FB3F}" destId="{AF9911E9-2E3B-4CED-8E32-244CEA2D9302}" srcOrd="0" destOrd="0" presId="urn:microsoft.com/office/officeart/2005/8/layout/default"/>
    <dgm:cxn modelId="{29BFA2A1-5A36-4A23-AC5F-41CD6E57530A}" type="presParOf" srcId="{55693E40-DE68-4CFC-AC38-9162AC65FB3F}" destId="{65236CDD-90EB-4854-9474-753B3A5E65C6}" srcOrd="1" destOrd="0" presId="urn:microsoft.com/office/officeart/2005/8/layout/default"/>
    <dgm:cxn modelId="{17B70B72-B6C1-45E5-8EE0-0AD3167A57F4}" type="presParOf" srcId="{55693E40-DE68-4CFC-AC38-9162AC65FB3F}" destId="{F154B2DC-A69D-4747-935F-B762E2007997}"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F572E9-AF56-46CD-8FA3-3779D146B31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61EF9992-A483-4870-AE01-B1CB0AB0E84B}">
      <dgm:prSet phldrT="[Texto]"/>
      <dgm:spPr/>
      <dgm:t>
        <a:bodyPr/>
        <a:lstStyle/>
        <a:p>
          <a:r>
            <a:rPr lang="es-EC" dirty="0" smtClean="0"/>
            <a:t>Monofónico</a:t>
          </a:r>
          <a:endParaRPr lang="es-EC" dirty="0"/>
        </a:p>
      </dgm:t>
    </dgm:pt>
    <dgm:pt modelId="{EE7F459D-E352-44AB-8557-969AF796EB46}" type="parTrans" cxnId="{755B2666-93B8-4C83-BD72-264744A0975B}">
      <dgm:prSet/>
      <dgm:spPr/>
      <dgm:t>
        <a:bodyPr/>
        <a:lstStyle/>
        <a:p>
          <a:endParaRPr lang="es-EC"/>
        </a:p>
      </dgm:t>
    </dgm:pt>
    <dgm:pt modelId="{520BD666-1EDE-414A-9453-3BC4FF74C214}" type="sibTrans" cxnId="{755B2666-93B8-4C83-BD72-264744A0975B}">
      <dgm:prSet/>
      <dgm:spPr/>
      <dgm:t>
        <a:bodyPr/>
        <a:lstStyle/>
        <a:p>
          <a:endParaRPr lang="es-EC"/>
        </a:p>
      </dgm:t>
    </dgm:pt>
    <dgm:pt modelId="{B7B57399-D276-42EA-9962-99F2BA342939}">
      <dgm:prSet phldrT="[Texto]"/>
      <dgm:spPr/>
      <dgm:t>
        <a:bodyPr/>
        <a:lstStyle/>
        <a:p>
          <a:r>
            <a:rPr lang="es-EC" dirty="0" smtClean="0"/>
            <a:t>Tridimensional </a:t>
          </a:r>
          <a:endParaRPr lang="es-EC" dirty="0"/>
        </a:p>
      </dgm:t>
    </dgm:pt>
    <dgm:pt modelId="{FBFD9BB2-0AA5-48C7-BC73-A4DE0E961518}" type="parTrans" cxnId="{4684EE98-2239-407F-961D-11BE121FDA2C}">
      <dgm:prSet/>
      <dgm:spPr/>
      <dgm:t>
        <a:bodyPr/>
        <a:lstStyle/>
        <a:p>
          <a:endParaRPr lang="es-EC"/>
        </a:p>
      </dgm:t>
    </dgm:pt>
    <dgm:pt modelId="{BFBA60E1-CB32-4E02-85A0-B1F3AFA6D005}" type="sibTrans" cxnId="{4684EE98-2239-407F-961D-11BE121FDA2C}">
      <dgm:prSet/>
      <dgm:spPr/>
      <dgm:t>
        <a:bodyPr/>
        <a:lstStyle/>
        <a:p>
          <a:endParaRPr lang="es-EC"/>
        </a:p>
      </dgm:t>
    </dgm:pt>
    <dgm:pt modelId="{C3D77509-A448-40BA-9F32-956754716A65}">
      <dgm:prSet/>
      <dgm:spPr/>
      <dgm:t>
        <a:bodyPr/>
        <a:lstStyle/>
        <a:p>
          <a:r>
            <a:rPr lang="es-EC" dirty="0" smtClean="0"/>
            <a:t>Estereofónico</a:t>
          </a:r>
          <a:endParaRPr lang="es-ES" dirty="0"/>
        </a:p>
      </dgm:t>
    </dgm:pt>
    <dgm:pt modelId="{3B5C5403-3601-44E1-8A71-61298D91F9F4}" type="parTrans" cxnId="{BF742A94-30D5-4E72-BDB8-7E492FBB507F}">
      <dgm:prSet/>
      <dgm:spPr/>
      <dgm:t>
        <a:bodyPr/>
        <a:lstStyle/>
        <a:p>
          <a:endParaRPr lang="es-ES"/>
        </a:p>
      </dgm:t>
    </dgm:pt>
    <dgm:pt modelId="{CA3AEA8A-0429-4E90-A23C-73A5F19AB996}" type="sibTrans" cxnId="{BF742A94-30D5-4E72-BDB8-7E492FBB507F}">
      <dgm:prSet/>
      <dgm:spPr/>
      <dgm:t>
        <a:bodyPr/>
        <a:lstStyle/>
        <a:p>
          <a:endParaRPr lang="es-ES"/>
        </a:p>
      </dgm:t>
    </dgm:pt>
    <dgm:pt modelId="{55693E40-DE68-4CFC-AC38-9162AC65FB3F}" type="pres">
      <dgm:prSet presAssocID="{8EF572E9-AF56-46CD-8FA3-3779D146B315}" presName="diagram" presStyleCnt="0">
        <dgm:presLayoutVars>
          <dgm:dir/>
          <dgm:resizeHandles val="exact"/>
        </dgm:presLayoutVars>
      </dgm:prSet>
      <dgm:spPr/>
      <dgm:t>
        <a:bodyPr/>
        <a:lstStyle/>
        <a:p>
          <a:endParaRPr lang="es-ES"/>
        </a:p>
      </dgm:t>
    </dgm:pt>
    <dgm:pt modelId="{AF9911E9-2E3B-4CED-8E32-244CEA2D9302}" type="pres">
      <dgm:prSet presAssocID="{61EF9992-A483-4870-AE01-B1CB0AB0E84B}" presName="node" presStyleLbl="node1" presStyleIdx="0" presStyleCnt="3" custLinFactNeighborX="-33484" custLinFactNeighborY="-1723">
        <dgm:presLayoutVars>
          <dgm:bulletEnabled val="1"/>
        </dgm:presLayoutVars>
      </dgm:prSet>
      <dgm:spPr/>
      <dgm:t>
        <a:bodyPr/>
        <a:lstStyle/>
        <a:p>
          <a:endParaRPr lang="es-ES"/>
        </a:p>
      </dgm:t>
    </dgm:pt>
    <dgm:pt modelId="{65236CDD-90EB-4854-9474-753B3A5E65C6}" type="pres">
      <dgm:prSet presAssocID="{520BD666-1EDE-414A-9453-3BC4FF74C214}" presName="sibTrans" presStyleCnt="0"/>
      <dgm:spPr/>
    </dgm:pt>
    <dgm:pt modelId="{BD328F3F-6371-4169-BA56-D203B7C40724}" type="pres">
      <dgm:prSet presAssocID="{C3D77509-A448-40BA-9F32-956754716A65}" presName="node" presStyleLbl="node1" presStyleIdx="1" presStyleCnt="3">
        <dgm:presLayoutVars>
          <dgm:bulletEnabled val="1"/>
        </dgm:presLayoutVars>
      </dgm:prSet>
      <dgm:spPr/>
      <dgm:t>
        <a:bodyPr/>
        <a:lstStyle/>
        <a:p>
          <a:endParaRPr lang="es-ES"/>
        </a:p>
      </dgm:t>
    </dgm:pt>
    <dgm:pt modelId="{03E19335-C44A-4731-905F-A620098A8C73}" type="pres">
      <dgm:prSet presAssocID="{CA3AEA8A-0429-4E90-A23C-73A5F19AB996}" presName="sibTrans" presStyleCnt="0"/>
      <dgm:spPr/>
    </dgm:pt>
    <dgm:pt modelId="{F154B2DC-A69D-4747-935F-B762E2007997}" type="pres">
      <dgm:prSet presAssocID="{B7B57399-D276-42EA-9962-99F2BA342939}" presName="node" presStyleLbl="node1" presStyleIdx="2" presStyleCnt="3" custLinFactNeighborX="39862" custLinFactNeighborY="-886">
        <dgm:presLayoutVars>
          <dgm:bulletEnabled val="1"/>
        </dgm:presLayoutVars>
      </dgm:prSet>
      <dgm:spPr/>
      <dgm:t>
        <a:bodyPr/>
        <a:lstStyle/>
        <a:p>
          <a:endParaRPr lang="es-ES"/>
        </a:p>
      </dgm:t>
    </dgm:pt>
  </dgm:ptLst>
  <dgm:cxnLst>
    <dgm:cxn modelId="{755B2666-93B8-4C83-BD72-264744A0975B}" srcId="{8EF572E9-AF56-46CD-8FA3-3779D146B315}" destId="{61EF9992-A483-4870-AE01-B1CB0AB0E84B}" srcOrd="0" destOrd="0" parTransId="{EE7F459D-E352-44AB-8557-969AF796EB46}" sibTransId="{520BD666-1EDE-414A-9453-3BC4FF74C214}"/>
    <dgm:cxn modelId="{FEA45E35-E3F3-4D85-9411-C3B68638DB4D}" type="presOf" srcId="{61EF9992-A483-4870-AE01-B1CB0AB0E84B}" destId="{AF9911E9-2E3B-4CED-8E32-244CEA2D9302}" srcOrd="0" destOrd="0" presId="urn:microsoft.com/office/officeart/2005/8/layout/default"/>
    <dgm:cxn modelId="{4684EE98-2239-407F-961D-11BE121FDA2C}" srcId="{8EF572E9-AF56-46CD-8FA3-3779D146B315}" destId="{B7B57399-D276-42EA-9962-99F2BA342939}" srcOrd="2" destOrd="0" parTransId="{FBFD9BB2-0AA5-48C7-BC73-A4DE0E961518}" sibTransId="{BFBA60E1-CB32-4E02-85A0-B1F3AFA6D005}"/>
    <dgm:cxn modelId="{8A3E1302-D48A-46F7-8F58-27D24C62822A}" type="presOf" srcId="{8EF572E9-AF56-46CD-8FA3-3779D146B315}" destId="{55693E40-DE68-4CFC-AC38-9162AC65FB3F}" srcOrd="0" destOrd="0" presId="urn:microsoft.com/office/officeart/2005/8/layout/default"/>
    <dgm:cxn modelId="{BF742A94-30D5-4E72-BDB8-7E492FBB507F}" srcId="{8EF572E9-AF56-46CD-8FA3-3779D146B315}" destId="{C3D77509-A448-40BA-9F32-956754716A65}" srcOrd="1" destOrd="0" parTransId="{3B5C5403-3601-44E1-8A71-61298D91F9F4}" sibTransId="{CA3AEA8A-0429-4E90-A23C-73A5F19AB996}"/>
    <dgm:cxn modelId="{E1160496-BBD5-45C9-8F42-43C54683747E}" type="presOf" srcId="{C3D77509-A448-40BA-9F32-956754716A65}" destId="{BD328F3F-6371-4169-BA56-D203B7C40724}" srcOrd="0" destOrd="0" presId="urn:microsoft.com/office/officeart/2005/8/layout/default"/>
    <dgm:cxn modelId="{C5E891E1-1785-4B43-A2D3-CC0F14F31109}" type="presOf" srcId="{B7B57399-D276-42EA-9962-99F2BA342939}" destId="{F154B2DC-A69D-4747-935F-B762E2007997}" srcOrd="0" destOrd="0" presId="urn:microsoft.com/office/officeart/2005/8/layout/default"/>
    <dgm:cxn modelId="{0C65E981-7AB3-4CBD-8271-D38928FB1F71}" type="presParOf" srcId="{55693E40-DE68-4CFC-AC38-9162AC65FB3F}" destId="{AF9911E9-2E3B-4CED-8E32-244CEA2D9302}" srcOrd="0" destOrd="0" presId="urn:microsoft.com/office/officeart/2005/8/layout/default"/>
    <dgm:cxn modelId="{29BFA2A1-5A36-4A23-AC5F-41CD6E57530A}" type="presParOf" srcId="{55693E40-DE68-4CFC-AC38-9162AC65FB3F}" destId="{65236CDD-90EB-4854-9474-753B3A5E65C6}" srcOrd="1" destOrd="0" presId="urn:microsoft.com/office/officeart/2005/8/layout/default"/>
    <dgm:cxn modelId="{C260EE7D-009A-419E-ACA3-690CC84E56E2}" type="presParOf" srcId="{55693E40-DE68-4CFC-AC38-9162AC65FB3F}" destId="{BD328F3F-6371-4169-BA56-D203B7C40724}" srcOrd="2" destOrd="0" presId="urn:microsoft.com/office/officeart/2005/8/layout/default"/>
    <dgm:cxn modelId="{F3F896AF-4F06-448B-956B-8DD4FB355248}" type="presParOf" srcId="{55693E40-DE68-4CFC-AC38-9162AC65FB3F}" destId="{03E19335-C44A-4731-905F-A620098A8C73}" srcOrd="3" destOrd="0" presId="urn:microsoft.com/office/officeart/2005/8/layout/default"/>
    <dgm:cxn modelId="{17B70B72-B6C1-45E5-8EE0-0AD3167A57F4}" type="presParOf" srcId="{55693E40-DE68-4CFC-AC38-9162AC65FB3F}" destId="{F154B2DC-A69D-4747-935F-B762E2007997}"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F572E9-AF56-46CD-8FA3-3779D146B31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61EF9992-A483-4870-AE01-B1CB0AB0E84B}">
      <dgm:prSet phldrT="[Texto]"/>
      <dgm:spPr/>
      <dgm:t>
        <a:bodyPr/>
        <a:lstStyle/>
        <a:p>
          <a:r>
            <a:rPr lang="es-EC" dirty="0" smtClean="0"/>
            <a:t>Apantallamiento acústico</a:t>
          </a:r>
          <a:endParaRPr lang="es-EC" dirty="0"/>
        </a:p>
      </dgm:t>
    </dgm:pt>
    <dgm:pt modelId="{EE7F459D-E352-44AB-8557-969AF796EB46}" type="parTrans" cxnId="{755B2666-93B8-4C83-BD72-264744A0975B}">
      <dgm:prSet/>
      <dgm:spPr/>
      <dgm:t>
        <a:bodyPr/>
        <a:lstStyle/>
        <a:p>
          <a:endParaRPr lang="es-EC"/>
        </a:p>
      </dgm:t>
    </dgm:pt>
    <dgm:pt modelId="{520BD666-1EDE-414A-9453-3BC4FF74C214}" type="sibTrans" cxnId="{755B2666-93B8-4C83-BD72-264744A0975B}">
      <dgm:prSet/>
      <dgm:spPr/>
      <dgm:t>
        <a:bodyPr/>
        <a:lstStyle/>
        <a:p>
          <a:endParaRPr lang="es-EC"/>
        </a:p>
      </dgm:t>
    </dgm:pt>
    <dgm:pt modelId="{B7B57399-D276-42EA-9962-99F2BA342939}">
      <dgm:prSet phldrT="[Texto]"/>
      <dgm:spPr/>
      <dgm:t>
        <a:bodyPr/>
        <a:lstStyle/>
        <a:p>
          <a:r>
            <a:rPr lang="es-EC" dirty="0" smtClean="0"/>
            <a:t>Diferencia </a:t>
          </a:r>
          <a:r>
            <a:rPr lang="es-EC" dirty="0" err="1" smtClean="0"/>
            <a:t>Interaural</a:t>
          </a:r>
          <a:r>
            <a:rPr lang="es-EC" dirty="0" smtClean="0"/>
            <a:t> de Tiempo</a:t>
          </a:r>
          <a:endParaRPr lang="es-EC" dirty="0"/>
        </a:p>
      </dgm:t>
    </dgm:pt>
    <dgm:pt modelId="{FBFD9BB2-0AA5-48C7-BC73-A4DE0E961518}" type="parTrans" cxnId="{4684EE98-2239-407F-961D-11BE121FDA2C}">
      <dgm:prSet/>
      <dgm:spPr/>
      <dgm:t>
        <a:bodyPr/>
        <a:lstStyle/>
        <a:p>
          <a:endParaRPr lang="es-EC"/>
        </a:p>
      </dgm:t>
    </dgm:pt>
    <dgm:pt modelId="{BFBA60E1-CB32-4E02-85A0-B1F3AFA6D005}" type="sibTrans" cxnId="{4684EE98-2239-407F-961D-11BE121FDA2C}">
      <dgm:prSet/>
      <dgm:spPr/>
      <dgm:t>
        <a:bodyPr/>
        <a:lstStyle/>
        <a:p>
          <a:endParaRPr lang="es-EC"/>
        </a:p>
      </dgm:t>
    </dgm:pt>
    <dgm:pt modelId="{55693E40-DE68-4CFC-AC38-9162AC65FB3F}" type="pres">
      <dgm:prSet presAssocID="{8EF572E9-AF56-46CD-8FA3-3779D146B315}" presName="diagram" presStyleCnt="0">
        <dgm:presLayoutVars>
          <dgm:dir/>
          <dgm:resizeHandles val="exact"/>
        </dgm:presLayoutVars>
      </dgm:prSet>
      <dgm:spPr/>
      <dgm:t>
        <a:bodyPr/>
        <a:lstStyle/>
        <a:p>
          <a:endParaRPr lang="es-ES"/>
        </a:p>
      </dgm:t>
    </dgm:pt>
    <dgm:pt modelId="{AF9911E9-2E3B-4CED-8E32-244CEA2D9302}" type="pres">
      <dgm:prSet presAssocID="{61EF9992-A483-4870-AE01-B1CB0AB0E84B}" presName="node" presStyleLbl="node1" presStyleIdx="0" presStyleCnt="2" custLinFactNeighborX="-33484" custLinFactNeighborY="-1723">
        <dgm:presLayoutVars>
          <dgm:bulletEnabled val="1"/>
        </dgm:presLayoutVars>
      </dgm:prSet>
      <dgm:spPr/>
      <dgm:t>
        <a:bodyPr/>
        <a:lstStyle/>
        <a:p>
          <a:endParaRPr lang="es-ES"/>
        </a:p>
      </dgm:t>
    </dgm:pt>
    <dgm:pt modelId="{65236CDD-90EB-4854-9474-753B3A5E65C6}" type="pres">
      <dgm:prSet presAssocID="{520BD666-1EDE-414A-9453-3BC4FF74C214}" presName="sibTrans" presStyleCnt="0"/>
      <dgm:spPr/>
    </dgm:pt>
    <dgm:pt modelId="{F154B2DC-A69D-4747-935F-B762E2007997}" type="pres">
      <dgm:prSet presAssocID="{B7B57399-D276-42EA-9962-99F2BA342939}" presName="node" presStyleLbl="node1" presStyleIdx="1" presStyleCnt="2" custLinFactNeighborX="39862" custLinFactNeighborY="-886">
        <dgm:presLayoutVars>
          <dgm:bulletEnabled val="1"/>
        </dgm:presLayoutVars>
      </dgm:prSet>
      <dgm:spPr/>
      <dgm:t>
        <a:bodyPr/>
        <a:lstStyle/>
        <a:p>
          <a:endParaRPr lang="es-ES"/>
        </a:p>
      </dgm:t>
    </dgm:pt>
  </dgm:ptLst>
  <dgm:cxnLst>
    <dgm:cxn modelId="{755B2666-93B8-4C83-BD72-264744A0975B}" srcId="{8EF572E9-AF56-46CD-8FA3-3779D146B315}" destId="{61EF9992-A483-4870-AE01-B1CB0AB0E84B}" srcOrd="0" destOrd="0" parTransId="{EE7F459D-E352-44AB-8557-969AF796EB46}" sibTransId="{520BD666-1EDE-414A-9453-3BC4FF74C214}"/>
    <dgm:cxn modelId="{FEA45E35-E3F3-4D85-9411-C3B68638DB4D}" type="presOf" srcId="{61EF9992-A483-4870-AE01-B1CB0AB0E84B}" destId="{AF9911E9-2E3B-4CED-8E32-244CEA2D9302}" srcOrd="0" destOrd="0" presId="urn:microsoft.com/office/officeart/2005/8/layout/default"/>
    <dgm:cxn modelId="{C5E891E1-1785-4B43-A2D3-CC0F14F31109}" type="presOf" srcId="{B7B57399-D276-42EA-9962-99F2BA342939}" destId="{F154B2DC-A69D-4747-935F-B762E2007997}" srcOrd="0" destOrd="0" presId="urn:microsoft.com/office/officeart/2005/8/layout/default"/>
    <dgm:cxn modelId="{4684EE98-2239-407F-961D-11BE121FDA2C}" srcId="{8EF572E9-AF56-46CD-8FA3-3779D146B315}" destId="{B7B57399-D276-42EA-9962-99F2BA342939}" srcOrd="1" destOrd="0" parTransId="{FBFD9BB2-0AA5-48C7-BC73-A4DE0E961518}" sibTransId="{BFBA60E1-CB32-4E02-85A0-B1F3AFA6D005}"/>
    <dgm:cxn modelId="{8A3E1302-D48A-46F7-8F58-27D24C62822A}" type="presOf" srcId="{8EF572E9-AF56-46CD-8FA3-3779D146B315}" destId="{55693E40-DE68-4CFC-AC38-9162AC65FB3F}" srcOrd="0" destOrd="0" presId="urn:microsoft.com/office/officeart/2005/8/layout/default"/>
    <dgm:cxn modelId="{0C65E981-7AB3-4CBD-8271-D38928FB1F71}" type="presParOf" srcId="{55693E40-DE68-4CFC-AC38-9162AC65FB3F}" destId="{AF9911E9-2E3B-4CED-8E32-244CEA2D9302}" srcOrd="0" destOrd="0" presId="urn:microsoft.com/office/officeart/2005/8/layout/default"/>
    <dgm:cxn modelId="{29BFA2A1-5A36-4A23-AC5F-41CD6E57530A}" type="presParOf" srcId="{55693E40-DE68-4CFC-AC38-9162AC65FB3F}" destId="{65236CDD-90EB-4854-9474-753B3A5E65C6}" srcOrd="1" destOrd="0" presId="urn:microsoft.com/office/officeart/2005/8/layout/default"/>
    <dgm:cxn modelId="{17B70B72-B6C1-45E5-8EE0-0AD3167A57F4}" type="presParOf" srcId="{55693E40-DE68-4CFC-AC38-9162AC65FB3F}" destId="{F154B2DC-A69D-4747-935F-B762E2007997}"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510B4-631E-499D-82A9-1D4C3EFA0C73}">
      <dsp:nvSpPr>
        <dsp:cNvPr id="0" name=""/>
        <dsp:cNvSpPr/>
      </dsp:nvSpPr>
      <dsp:spPr>
        <a:xfrm>
          <a:off x="1403081" y="2238"/>
          <a:ext cx="2621898" cy="15731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a:t>Discapacidad visual</a:t>
          </a:r>
        </a:p>
      </dsp:txBody>
      <dsp:txXfrm>
        <a:off x="1403081" y="2238"/>
        <a:ext cx="2621898" cy="1573139"/>
      </dsp:txXfrm>
    </dsp:sp>
    <dsp:sp modelId="{DBD22885-76A5-47BD-9C32-DF495EEEA6F4}">
      <dsp:nvSpPr>
        <dsp:cNvPr id="0" name=""/>
        <dsp:cNvSpPr/>
      </dsp:nvSpPr>
      <dsp:spPr>
        <a:xfrm>
          <a:off x="4287169" y="2238"/>
          <a:ext cx="2621898" cy="15731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a:t>80% de información</a:t>
          </a:r>
        </a:p>
      </dsp:txBody>
      <dsp:txXfrm>
        <a:off x="4287169" y="2238"/>
        <a:ext cx="2621898" cy="1573139"/>
      </dsp:txXfrm>
    </dsp:sp>
    <dsp:sp modelId="{92097F23-B8C1-4B1D-A67E-5F2D99B12CC2}">
      <dsp:nvSpPr>
        <dsp:cNvPr id="0" name=""/>
        <dsp:cNvSpPr/>
      </dsp:nvSpPr>
      <dsp:spPr>
        <a:xfrm>
          <a:off x="1403081" y="1837567"/>
          <a:ext cx="2621898" cy="15731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a:t>Baja visión moderada</a:t>
          </a:r>
        </a:p>
        <a:p>
          <a:pPr lvl="0" algn="ctr" defTabSz="1244600">
            <a:lnSpc>
              <a:spcPct val="90000"/>
            </a:lnSpc>
            <a:spcBef>
              <a:spcPct val="0"/>
            </a:spcBef>
            <a:spcAft>
              <a:spcPct val="35000"/>
            </a:spcAft>
          </a:pPr>
          <a:r>
            <a:rPr lang="es-EC" sz="2800" kern="1200" dirty="0"/>
            <a:t>&gt;50%</a:t>
          </a:r>
        </a:p>
      </dsp:txBody>
      <dsp:txXfrm>
        <a:off x="1403081" y="1837567"/>
        <a:ext cx="2621898" cy="1573139"/>
      </dsp:txXfrm>
    </dsp:sp>
    <dsp:sp modelId="{C7F0832C-C46D-4394-A510-5F61DE130B71}">
      <dsp:nvSpPr>
        <dsp:cNvPr id="0" name=""/>
        <dsp:cNvSpPr/>
      </dsp:nvSpPr>
      <dsp:spPr>
        <a:xfrm>
          <a:off x="4287169" y="1837567"/>
          <a:ext cx="2621898" cy="15731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a:t>Baja visión  grave</a:t>
          </a:r>
        </a:p>
        <a:p>
          <a:pPr lvl="0" algn="ctr" defTabSz="1244600">
            <a:lnSpc>
              <a:spcPct val="90000"/>
            </a:lnSpc>
            <a:spcBef>
              <a:spcPct val="0"/>
            </a:spcBef>
            <a:spcAft>
              <a:spcPct val="35000"/>
            </a:spcAft>
          </a:pPr>
          <a:r>
            <a:rPr lang="es-EC" sz="2800" kern="1200" dirty="0"/>
            <a:t>&lt;50%</a:t>
          </a:r>
        </a:p>
      </dsp:txBody>
      <dsp:txXfrm>
        <a:off x="4287169" y="1837567"/>
        <a:ext cx="2621898" cy="1573139"/>
      </dsp:txXfrm>
    </dsp:sp>
    <dsp:sp modelId="{9E43A35B-AB75-47D2-A651-3B8DEA2845A1}">
      <dsp:nvSpPr>
        <dsp:cNvPr id="0" name=""/>
        <dsp:cNvSpPr/>
      </dsp:nvSpPr>
      <dsp:spPr>
        <a:xfrm>
          <a:off x="2845125" y="3672897"/>
          <a:ext cx="2621898" cy="15731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a:t>Ceguera </a:t>
          </a:r>
        </a:p>
      </dsp:txBody>
      <dsp:txXfrm>
        <a:off x="2845125" y="3672897"/>
        <a:ext cx="2621898" cy="1573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911E9-2E3B-4CED-8E32-244CEA2D9302}">
      <dsp:nvSpPr>
        <dsp:cNvPr id="0" name=""/>
        <dsp:cNvSpPr/>
      </dsp:nvSpPr>
      <dsp:spPr>
        <a:xfrm>
          <a:off x="491550" y="0"/>
          <a:ext cx="2646841" cy="15881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s-EC" sz="4400" kern="1200" dirty="0"/>
            <a:t>Braille</a:t>
          </a:r>
        </a:p>
      </dsp:txBody>
      <dsp:txXfrm>
        <a:off x="491550" y="0"/>
        <a:ext cx="2646841" cy="1588105"/>
      </dsp:txXfrm>
    </dsp:sp>
    <dsp:sp modelId="{F154B2DC-A69D-4747-935F-B762E2007997}">
      <dsp:nvSpPr>
        <dsp:cNvPr id="0" name=""/>
        <dsp:cNvSpPr/>
      </dsp:nvSpPr>
      <dsp:spPr>
        <a:xfrm>
          <a:off x="5344429" y="0"/>
          <a:ext cx="2646841" cy="15881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s-EC" sz="4400" kern="1200" dirty="0"/>
            <a:t>Text-</a:t>
          </a:r>
          <a:r>
            <a:rPr lang="es-EC" sz="4400" kern="1200" dirty="0" err="1"/>
            <a:t>to</a:t>
          </a:r>
          <a:r>
            <a:rPr lang="es-EC" sz="4400" kern="1200" dirty="0"/>
            <a:t>-</a:t>
          </a:r>
          <a:r>
            <a:rPr lang="es-EC" sz="4400" kern="1200" dirty="0" err="1"/>
            <a:t>Speech</a:t>
          </a:r>
          <a:endParaRPr lang="es-EC" sz="4400" kern="1200" dirty="0"/>
        </a:p>
      </dsp:txBody>
      <dsp:txXfrm>
        <a:off x="5344429" y="0"/>
        <a:ext cx="2646841" cy="15881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911E9-2E3B-4CED-8E32-244CEA2D9302}">
      <dsp:nvSpPr>
        <dsp:cNvPr id="0" name=""/>
        <dsp:cNvSpPr/>
      </dsp:nvSpPr>
      <dsp:spPr>
        <a:xfrm>
          <a:off x="0" y="0"/>
          <a:ext cx="2518715" cy="15112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kern="1200" dirty="0" smtClean="0"/>
            <a:t>Monofónico</a:t>
          </a:r>
          <a:endParaRPr lang="es-EC" sz="3000" kern="1200" dirty="0"/>
        </a:p>
      </dsp:txBody>
      <dsp:txXfrm>
        <a:off x="0" y="0"/>
        <a:ext cx="2518715" cy="1511229"/>
      </dsp:txXfrm>
    </dsp:sp>
    <dsp:sp modelId="{BD328F3F-6371-4169-BA56-D203B7C40724}">
      <dsp:nvSpPr>
        <dsp:cNvPr id="0" name=""/>
        <dsp:cNvSpPr/>
      </dsp:nvSpPr>
      <dsp:spPr>
        <a:xfrm>
          <a:off x="2880553" y="467"/>
          <a:ext cx="2518715" cy="15112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kern="1200" dirty="0" smtClean="0"/>
            <a:t>Estereofónico</a:t>
          </a:r>
          <a:endParaRPr lang="es-ES" sz="3000" kern="1200" dirty="0"/>
        </a:p>
      </dsp:txBody>
      <dsp:txXfrm>
        <a:off x="2880553" y="467"/>
        <a:ext cx="2518715" cy="1511229"/>
      </dsp:txXfrm>
    </dsp:sp>
    <dsp:sp modelId="{F154B2DC-A69D-4747-935F-B762E2007997}">
      <dsp:nvSpPr>
        <dsp:cNvPr id="0" name=""/>
        <dsp:cNvSpPr/>
      </dsp:nvSpPr>
      <dsp:spPr>
        <a:xfrm>
          <a:off x="5761107" y="0"/>
          <a:ext cx="2518715" cy="15112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kern="1200" dirty="0" smtClean="0"/>
            <a:t>Tridimensional </a:t>
          </a:r>
          <a:endParaRPr lang="es-EC" sz="3000" kern="1200" dirty="0"/>
        </a:p>
      </dsp:txBody>
      <dsp:txXfrm>
        <a:off x="5761107" y="0"/>
        <a:ext cx="2518715" cy="15112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911E9-2E3B-4CED-8E32-244CEA2D9302}">
      <dsp:nvSpPr>
        <dsp:cNvPr id="0" name=""/>
        <dsp:cNvSpPr/>
      </dsp:nvSpPr>
      <dsp:spPr>
        <a:xfrm>
          <a:off x="1084766" y="0"/>
          <a:ext cx="2195621" cy="13173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Apantallamiento acústico</a:t>
          </a:r>
          <a:endParaRPr lang="es-EC" sz="2300" kern="1200" dirty="0"/>
        </a:p>
      </dsp:txBody>
      <dsp:txXfrm>
        <a:off x="1084766" y="0"/>
        <a:ext cx="2195621" cy="1317372"/>
      </dsp:txXfrm>
    </dsp:sp>
    <dsp:sp modelId="{F154B2DC-A69D-4747-935F-B762E2007997}">
      <dsp:nvSpPr>
        <dsp:cNvPr id="0" name=""/>
        <dsp:cNvSpPr/>
      </dsp:nvSpPr>
      <dsp:spPr>
        <a:xfrm>
          <a:off x="5110350" y="0"/>
          <a:ext cx="2195621" cy="13173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Diferencia </a:t>
          </a:r>
          <a:r>
            <a:rPr lang="es-EC" sz="2300" kern="1200" dirty="0" err="1" smtClean="0"/>
            <a:t>Interaural</a:t>
          </a:r>
          <a:r>
            <a:rPr lang="es-EC" sz="2300" kern="1200" dirty="0" smtClean="0"/>
            <a:t> de Tiempo</a:t>
          </a:r>
          <a:endParaRPr lang="es-EC" sz="2300" kern="1200" dirty="0"/>
        </a:p>
      </dsp:txBody>
      <dsp:txXfrm>
        <a:off x="5110350" y="0"/>
        <a:ext cx="2195621" cy="131737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69BD32-D8B2-4A6A-B88A-44C95D0E805F}" type="datetimeFigureOut">
              <a:rPr lang="es-EC" smtClean="0"/>
              <a:t>16/08/2018</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2BAEA-52B0-4333-B201-97909E8C3B8D}" type="slidenum">
              <a:rPr lang="es-EC" smtClean="0"/>
              <a:t>‹Nº›</a:t>
            </a:fld>
            <a:endParaRPr lang="es-EC"/>
          </a:p>
        </p:txBody>
      </p:sp>
    </p:spTree>
    <p:extLst>
      <p:ext uri="{BB962C8B-B14F-4D97-AF65-F5344CB8AC3E}">
        <p14:creationId xmlns:p14="http://schemas.microsoft.com/office/powerpoint/2010/main" val="410194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606 a rendir el examen</a:t>
            </a:r>
          </a:p>
        </p:txBody>
      </p:sp>
      <p:sp>
        <p:nvSpPr>
          <p:cNvPr id="4" name="Marcador de número de diapositiva 3"/>
          <p:cNvSpPr>
            <a:spLocks noGrp="1"/>
          </p:cNvSpPr>
          <p:nvPr>
            <p:ph type="sldNum" sz="quarter" idx="10"/>
          </p:nvPr>
        </p:nvSpPr>
        <p:spPr/>
        <p:txBody>
          <a:bodyPr/>
          <a:lstStyle/>
          <a:p>
            <a:fld id="{7F92BAEA-52B0-4333-B201-97909E8C3B8D}" type="slidenum">
              <a:rPr lang="es-EC" smtClean="0"/>
              <a:t>3</a:t>
            </a:fld>
            <a:endParaRPr lang="es-EC"/>
          </a:p>
        </p:txBody>
      </p:sp>
    </p:spTree>
    <p:extLst>
      <p:ext uri="{BB962C8B-B14F-4D97-AF65-F5344CB8AC3E}">
        <p14:creationId xmlns:p14="http://schemas.microsoft.com/office/powerpoint/2010/main" val="2960364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28.6479 </a:t>
            </a:r>
            <a:r>
              <a:rPr lang="en-US" dirty="0" err="1" smtClean="0"/>
              <a:t>Respuesta</a:t>
            </a:r>
            <a:r>
              <a:rPr lang="en-US" baseline="0" dirty="0" smtClean="0"/>
              <a:t> al </a:t>
            </a:r>
            <a:r>
              <a:rPr lang="en-US" baseline="0" dirty="0" err="1" smtClean="0"/>
              <a:t>impulso</a:t>
            </a:r>
            <a:r>
              <a:rPr lang="en-US" baseline="0" dirty="0" smtClean="0"/>
              <a:t> </a:t>
            </a:r>
            <a:r>
              <a:rPr lang="en-US" baseline="0" dirty="0" err="1" smtClean="0"/>
              <a:t>relacionada</a:t>
            </a:r>
            <a:r>
              <a:rPr lang="en-US" baseline="0" dirty="0" smtClean="0"/>
              <a:t> con la </a:t>
            </a:r>
            <a:r>
              <a:rPr lang="en-US" baseline="0" dirty="0" err="1" smtClean="0"/>
              <a:t>cabeza</a:t>
            </a:r>
            <a:r>
              <a:rPr lang="en-US" baseline="0" dirty="0" smtClean="0"/>
              <a:t> HRIR </a:t>
            </a:r>
            <a:r>
              <a:rPr lang="en-US" baseline="0" dirty="0" err="1" smtClean="0"/>
              <a:t>Funcion</a:t>
            </a:r>
            <a:r>
              <a:rPr lang="en-US" baseline="0" dirty="0" smtClean="0"/>
              <a:t> de </a:t>
            </a:r>
            <a:r>
              <a:rPr lang="en-US" baseline="0" dirty="0" err="1" smtClean="0"/>
              <a:t>transferencia</a:t>
            </a:r>
            <a:r>
              <a:rPr lang="en-US" baseline="0" dirty="0" smtClean="0"/>
              <a:t> </a:t>
            </a:r>
            <a:r>
              <a:rPr lang="en-US" baseline="0" dirty="0" err="1" smtClean="0"/>
              <a:t>relacionada</a:t>
            </a:r>
            <a:r>
              <a:rPr lang="en-US" baseline="0" dirty="0" smtClean="0"/>
              <a:t> con la </a:t>
            </a:r>
            <a:r>
              <a:rPr lang="en-US" baseline="0" dirty="0" err="1" smtClean="0"/>
              <a:t>cabeza</a:t>
            </a:r>
            <a:r>
              <a:rPr lang="en-US" baseline="0" dirty="0" smtClean="0"/>
              <a:t> HRTF</a:t>
            </a:r>
            <a:endParaRPr lang="en-U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12</a:t>
            </a:fld>
            <a:endParaRPr lang="es-EC"/>
          </a:p>
        </p:txBody>
      </p:sp>
    </p:spTree>
    <p:extLst>
      <p:ext uri="{BB962C8B-B14F-4D97-AF65-F5344CB8AC3E}">
        <p14:creationId xmlns:p14="http://schemas.microsoft.com/office/powerpoint/2010/main" val="571449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Resumen de</a:t>
            </a:r>
            <a:r>
              <a:rPr lang="es-ES" baseline="0" dirty="0"/>
              <a:t> la conclusiones y recomendaciones </a:t>
            </a:r>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34</a:t>
            </a:fld>
            <a:endParaRPr lang="es-EC"/>
          </a:p>
        </p:txBody>
      </p:sp>
    </p:spTree>
    <p:extLst>
      <p:ext uri="{BB962C8B-B14F-4D97-AF65-F5344CB8AC3E}">
        <p14:creationId xmlns:p14="http://schemas.microsoft.com/office/powerpoint/2010/main" val="1169566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1</a:t>
            </a:r>
            <a:r>
              <a:rPr lang="es-ES" baseline="0" dirty="0"/>
              <a:t> DIAPO DE RECOMENDACIONES </a:t>
            </a:r>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37</a:t>
            </a:fld>
            <a:endParaRPr lang="es-EC"/>
          </a:p>
        </p:txBody>
      </p:sp>
    </p:spTree>
    <p:extLst>
      <p:ext uri="{BB962C8B-B14F-4D97-AF65-F5344CB8AC3E}">
        <p14:creationId xmlns:p14="http://schemas.microsoft.com/office/powerpoint/2010/main" val="30237812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1" y="1130300"/>
            <a:ext cx="7607300" cy="4127500"/>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t>16/08/2018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165345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t>16/08/2018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752153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t>16/08/2018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62042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92600" y="0"/>
            <a:ext cx="4762500" cy="584200"/>
          </a:xfrm>
        </p:spPr>
        <p:txBody>
          <a:bodyPr>
            <a:noAutofit/>
          </a:bodyPr>
          <a:lstStyle>
            <a:lvl1pPr>
              <a:defRPr sz="3200" b="1">
                <a:solidFill>
                  <a:schemeClr val="tx1"/>
                </a:solidFill>
                <a:latin typeface="Arial" panose="020B0604020202020204" pitchFamily="34" charset="0"/>
                <a:cs typeface="Arial" panose="020B0604020202020204" pitchFamily="34" charset="0"/>
              </a:defRPr>
            </a:lvl1pPr>
          </a:lstStyle>
          <a:p>
            <a:r>
              <a:rPr lang="es-ES" dirty="0"/>
              <a:t>HAGA CLIC</a:t>
            </a:r>
            <a:endParaRPr lang="en-US" dirty="0"/>
          </a:p>
        </p:txBody>
      </p:sp>
      <p:sp>
        <p:nvSpPr>
          <p:cNvPr id="3" name="Content Placeholder 2"/>
          <p:cNvSpPr>
            <a:spLocks noGrp="1"/>
          </p:cNvSpPr>
          <p:nvPr>
            <p:ph idx="1"/>
          </p:nvPr>
        </p:nvSpPr>
        <p:spPr>
          <a:xfrm>
            <a:off x="628651" y="746126"/>
            <a:ext cx="8312150" cy="52482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97180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atin typeface="Arial" panose="020B0604020202020204" pitchFamily="34" charset="0"/>
                <a:cs typeface="Arial" panose="020B0604020202020204" pitchFamily="34" charset="0"/>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el estilo de texto del patrón</a:t>
            </a:r>
          </a:p>
        </p:txBody>
      </p:sp>
      <p:sp>
        <p:nvSpPr>
          <p:cNvPr id="4" name="Date Placeholder 3"/>
          <p:cNvSpPr>
            <a:spLocks noGrp="1"/>
          </p:cNvSpPr>
          <p:nvPr>
            <p:ph type="dt" sz="half" idx="10"/>
          </p:nvPr>
        </p:nvSpPr>
        <p:spPr/>
        <p:txBody>
          <a:bodyPr/>
          <a:lstStyle/>
          <a:p>
            <a:fld id="{F6249B34-9780-43F3-807A-ABAA0D7C523D}" type="datetimeFigureOut">
              <a:rPr lang="es-EC" smtClean="0"/>
              <a:t>16/08/2018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2417030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6249B34-9780-43F3-807A-ABAA0D7C523D}" type="datetimeFigureOut">
              <a:rPr lang="es-EC" smtClean="0"/>
              <a:t>16/08/2018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1793167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1"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6249B34-9780-43F3-807A-ABAA0D7C523D}" type="datetimeFigureOut">
              <a:rPr lang="es-EC" smtClean="0"/>
              <a:t>16/08/2018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415867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6249B34-9780-43F3-807A-ABAA0D7C523D}" type="datetimeFigureOut">
              <a:rPr lang="es-EC" smtClean="0"/>
              <a:t>16/08/2018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26983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49B34-9780-43F3-807A-ABAA0D7C523D}" type="datetimeFigureOut">
              <a:rPr lang="es-EC" smtClean="0"/>
              <a:t>16/08/2018</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507549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6249B34-9780-43F3-807A-ABAA0D7C523D}" type="datetimeFigureOut">
              <a:rPr lang="es-EC" smtClean="0"/>
              <a:t>16/08/2018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193827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6249B34-9780-43F3-807A-ABAA0D7C523D}" type="datetimeFigureOut">
              <a:rPr lang="es-EC" smtClean="0"/>
              <a:t>16/08/2018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492802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49B34-9780-43F3-807A-ABAA0D7C523D}" type="datetimeFigureOut">
              <a:rPr lang="es-EC" smtClean="0"/>
              <a:t>16/08/2018</a:t>
            </a:fld>
            <a:endParaRPr lang="es-EC"/>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45FF5-85E7-44FB-BA6C-21F3DA7B9E3F}" type="slidenum">
              <a:rPr lang="es-EC" smtClean="0"/>
              <a:t>‹Nº›</a:t>
            </a:fld>
            <a:endParaRPr lang="es-EC"/>
          </a:p>
        </p:txBody>
      </p:sp>
    </p:spTree>
    <p:extLst>
      <p:ext uri="{BB962C8B-B14F-4D97-AF65-F5344CB8AC3E}">
        <p14:creationId xmlns:p14="http://schemas.microsoft.com/office/powerpoint/2010/main" val="3178412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5.jpeg"/><Relationship Id="rId7" Type="http://schemas.openxmlformats.org/officeDocument/2006/relationships/diagramColors" Target="../diagrams/colors4.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p:cNvSpPr/>
          <p:nvPr/>
        </p:nvSpPr>
        <p:spPr>
          <a:xfrm>
            <a:off x="939785" y="1089310"/>
            <a:ext cx="7920880" cy="3924151"/>
          </a:xfrm>
          <a:prstGeom prst="rect">
            <a:avLst/>
          </a:prstGeom>
          <a:noFill/>
        </p:spPr>
        <p:txBody>
          <a:bodyPr wrap="square" lIns="91440" tIns="45720" rIns="91440" bIns="45720">
            <a:spAutoFit/>
          </a:bodyPr>
          <a:lstStyle/>
          <a:p>
            <a:pPr algn="ctr"/>
            <a:r>
              <a:rPr lang="es-ES" sz="2000" b="1" dirty="0">
                <a:latin typeface="Arial" panose="020B0604020202020204" pitchFamily="34" charset="0"/>
                <a:cs typeface="Arial" panose="020B0604020202020204" pitchFamily="34" charset="0"/>
              </a:rPr>
              <a:t>DEPARTAMENTO DE ELÉCTRICA Y ELECTRÓNICA</a:t>
            </a:r>
            <a:endParaRPr lang="es-EC" sz="2000" dirty="0">
              <a:latin typeface="Arial" panose="020B0604020202020204" pitchFamily="34" charset="0"/>
              <a:cs typeface="Arial" panose="020B0604020202020204" pitchFamily="34" charset="0"/>
            </a:endParaRPr>
          </a:p>
          <a:p>
            <a:pPr algn="ctr"/>
            <a:r>
              <a:rPr lang="es-ES" b="1" dirty="0">
                <a:latin typeface="Arial" panose="020B0604020202020204" pitchFamily="34" charset="0"/>
                <a:cs typeface="Arial" panose="020B0604020202020204" pitchFamily="34" charset="0"/>
              </a:rPr>
              <a:t> CARRERA DE INGENIERÍA ELECTRÓNICA Y TELECOMUNICACIONES</a:t>
            </a:r>
          </a:p>
          <a:p>
            <a:pPr algn="ctr"/>
            <a:r>
              <a:rPr lang="es-ES" sz="800" b="1" dirty="0">
                <a:latin typeface="Arial" panose="020B0604020202020204" pitchFamily="34" charset="0"/>
                <a:cs typeface="Arial" panose="020B0604020202020204" pitchFamily="34" charset="0"/>
              </a:rPr>
              <a:t> </a:t>
            </a:r>
            <a:endParaRPr lang="es-EC" sz="800" dirty="0">
              <a:latin typeface="Arial" panose="020B0604020202020204" pitchFamily="34" charset="0"/>
              <a:cs typeface="Arial" panose="020B0604020202020204" pitchFamily="34" charset="0"/>
            </a:endParaRPr>
          </a:p>
          <a:p>
            <a:r>
              <a:rPr lang="es-ES" sz="700" b="1" dirty="0">
                <a:latin typeface="Arial" panose="020B0604020202020204" pitchFamily="34" charset="0"/>
                <a:cs typeface="Arial" panose="020B0604020202020204" pitchFamily="34" charset="0"/>
              </a:rPr>
              <a:t> </a:t>
            </a:r>
            <a:endParaRPr lang="es-EC" sz="700" dirty="0">
              <a:latin typeface="Arial" panose="020B0604020202020204" pitchFamily="34" charset="0"/>
              <a:cs typeface="Arial" panose="020B0604020202020204" pitchFamily="34" charset="0"/>
            </a:endParaRPr>
          </a:p>
          <a:p>
            <a:r>
              <a:rPr lang="es-ES" sz="700" b="1" dirty="0">
                <a:latin typeface="Arial" panose="020B0604020202020204" pitchFamily="34" charset="0"/>
                <a:cs typeface="Arial" panose="020B0604020202020204" pitchFamily="34" charset="0"/>
              </a:rPr>
              <a:t> </a:t>
            </a:r>
            <a:r>
              <a:rPr lang="es-ES" sz="1600" b="1" dirty="0">
                <a:latin typeface="Arial" panose="020B0604020202020204" pitchFamily="34" charset="0"/>
                <a:cs typeface="Arial" panose="020B0604020202020204" pitchFamily="34" charset="0"/>
              </a:rPr>
              <a:t>TEMA:</a:t>
            </a:r>
            <a:endParaRPr lang="es-EC" sz="1600" b="1" dirty="0">
              <a:latin typeface="Arial" panose="020B0604020202020204" pitchFamily="34" charset="0"/>
              <a:cs typeface="Arial" panose="020B0604020202020204" pitchFamily="34" charset="0"/>
            </a:endParaRPr>
          </a:p>
          <a:p>
            <a:pPr algn="ctr"/>
            <a:r>
              <a:rPr lang="es-MX" sz="1600" b="1" dirty="0">
                <a:latin typeface="Arial" panose="020B0604020202020204" pitchFamily="34" charset="0"/>
                <a:cs typeface="Arial" panose="020B0604020202020204" pitchFamily="34" charset="0"/>
              </a:rPr>
              <a:t>DESARROLLO DE UNA APLICACIÓN ORIENTADA A PERSONAS NO VIDENTES PARA BRINDAR ACCESIBILIDAD A EXPRESIONES MATEMÁTICAS MEDIANTE LA UTILIZACIÓN DE AUDIO TRIDIMENSIONAL</a:t>
            </a:r>
            <a:endParaRPr lang="es-EC" b="1" dirty="0">
              <a:latin typeface="Arial" panose="020B0604020202020204" pitchFamily="34" charset="0"/>
              <a:cs typeface="Arial" panose="020B0604020202020204" pitchFamily="34" charset="0"/>
            </a:endParaRPr>
          </a:p>
          <a:p>
            <a:pPr algn="ctr"/>
            <a:endParaRPr lang="es-EC" sz="1400" b="1" dirty="0">
              <a:latin typeface="Arial" panose="020B0604020202020204" pitchFamily="34" charset="0"/>
              <a:cs typeface="Arial" panose="020B0604020202020204" pitchFamily="34" charset="0"/>
            </a:endParaRPr>
          </a:p>
          <a:p>
            <a:pPr algn="ctr"/>
            <a:r>
              <a:rPr lang="es-ES" sz="1400" b="1" dirty="0" smtClean="0">
                <a:latin typeface="Arial" panose="020B0604020202020204" pitchFamily="34" charset="0"/>
                <a:cs typeface="Arial" panose="020B0604020202020204" pitchFamily="34" charset="0"/>
              </a:rPr>
              <a:t>AUTOR: </a:t>
            </a:r>
            <a:endParaRPr lang="es-ES" sz="1400" b="1" dirty="0">
              <a:latin typeface="Arial" panose="020B0604020202020204" pitchFamily="34" charset="0"/>
              <a:cs typeface="Arial" panose="020B0604020202020204" pitchFamily="34" charset="0"/>
            </a:endParaRPr>
          </a:p>
          <a:p>
            <a:pPr algn="ctr"/>
            <a:endParaRPr lang="es-EC" b="1" dirty="0">
              <a:latin typeface="Arial" panose="020B0604020202020204" pitchFamily="34" charset="0"/>
              <a:cs typeface="Arial" panose="020B0604020202020204" pitchFamily="34" charset="0"/>
            </a:endParaRPr>
          </a:p>
          <a:p>
            <a:pPr algn="ctr"/>
            <a:r>
              <a:rPr lang="es-EC" b="1" dirty="0">
                <a:latin typeface="Arial" panose="020B0604020202020204" pitchFamily="34" charset="0"/>
                <a:cs typeface="Arial" panose="020B0604020202020204" pitchFamily="34" charset="0"/>
              </a:rPr>
              <a:t>Sr. </a:t>
            </a:r>
            <a:r>
              <a:rPr lang="es-EC" b="1" dirty="0" smtClean="0">
                <a:latin typeface="Arial" panose="020B0604020202020204" pitchFamily="34" charset="0"/>
                <a:cs typeface="Arial" panose="020B0604020202020204" pitchFamily="34" charset="0"/>
              </a:rPr>
              <a:t>DOMÍNGUEZ URREA, </a:t>
            </a:r>
            <a:r>
              <a:rPr lang="es-EC" b="1" dirty="0">
                <a:latin typeface="Arial" panose="020B0604020202020204" pitchFamily="34" charset="0"/>
                <a:cs typeface="Arial" panose="020B0604020202020204" pitchFamily="34" charset="0"/>
              </a:rPr>
              <a:t>HERNÁN FELIPE </a:t>
            </a:r>
            <a:endParaRPr lang="es-EC" dirty="0">
              <a:latin typeface="Arial" panose="020B0604020202020204" pitchFamily="34" charset="0"/>
              <a:cs typeface="Arial" panose="020B0604020202020204" pitchFamily="34" charset="0"/>
            </a:endParaRPr>
          </a:p>
          <a:p>
            <a:pPr algn="ctr"/>
            <a:r>
              <a:rPr lang="es-ES" sz="1400" dirty="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a:p>
            <a:pPr algn="ctr"/>
            <a:r>
              <a:rPr lang="es-ES" b="1" dirty="0" smtClean="0">
                <a:latin typeface="Arial" panose="020B0604020202020204" pitchFamily="34" charset="0"/>
                <a:cs typeface="Arial" panose="020B0604020202020204" pitchFamily="34" charset="0"/>
              </a:rPr>
              <a:t>DIRECTOR: </a:t>
            </a:r>
            <a:r>
              <a:rPr lang="es-ES" b="1" dirty="0">
                <a:latin typeface="Arial" panose="020B0604020202020204" pitchFamily="34" charset="0"/>
                <a:cs typeface="Arial" panose="020B0604020202020204" pitchFamily="34" charset="0"/>
              </a:rPr>
              <a:t>ING</a:t>
            </a:r>
            <a:r>
              <a:rPr lang="es-EC" b="1" dirty="0">
                <a:latin typeface="Arial" panose="020B0604020202020204" pitchFamily="34" charset="0"/>
                <a:cs typeface="Arial" panose="020B0604020202020204" pitchFamily="34" charset="0"/>
              </a:rPr>
              <a:t>. </a:t>
            </a:r>
            <a:r>
              <a:rPr lang="es-EC" b="1" dirty="0" smtClean="0">
                <a:latin typeface="Arial" panose="020B0604020202020204" pitchFamily="34" charset="0"/>
                <a:cs typeface="Arial" panose="020B0604020202020204" pitchFamily="34" charset="0"/>
              </a:rPr>
              <a:t>LARCO BRAVO, JULIO CÉSAR</a:t>
            </a:r>
            <a:endParaRPr lang="es-EC" b="1" dirty="0">
              <a:latin typeface="Arial" panose="020B0604020202020204" pitchFamily="34" charset="0"/>
              <a:cs typeface="Arial" panose="020B0604020202020204" pitchFamily="34" charset="0"/>
            </a:endParaRPr>
          </a:p>
          <a:p>
            <a:pPr algn="ctr"/>
            <a:r>
              <a:rPr lang="es-ES" sz="1400" dirty="0">
                <a:latin typeface="Arial" panose="020B0604020202020204" pitchFamily="34" charset="0"/>
                <a:cs typeface="Arial" panose="020B0604020202020204" pitchFamily="34" charset="0"/>
              </a:rPr>
              <a:t>  </a:t>
            </a:r>
            <a:r>
              <a:rPr lang="es-ES" sz="1400" b="1" dirty="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a:p>
            <a:pPr algn="ctr"/>
            <a:r>
              <a:rPr lang="es-ES" sz="1400" b="1" dirty="0">
                <a:latin typeface="Arial" panose="020B0604020202020204" pitchFamily="34" charset="0"/>
                <a:cs typeface="Arial" panose="020B0604020202020204" pitchFamily="34" charset="0"/>
              </a:rPr>
              <a:t>SANGOLQUÍ - </a:t>
            </a:r>
            <a:r>
              <a:rPr lang="es-ES_tradnl" sz="1400" b="1" dirty="0">
                <a:latin typeface="Arial" panose="020B0604020202020204" pitchFamily="34" charset="0"/>
                <a:cs typeface="Arial" panose="020B0604020202020204" pitchFamily="34" charset="0"/>
              </a:rPr>
              <a:t>2018</a:t>
            </a:r>
            <a:endParaRPr lang="es-EC" sz="1400" b="1" dirty="0">
              <a:latin typeface="Arial" panose="020B0604020202020204" pitchFamily="34" charset="0"/>
              <a:cs typeface="Arial" panose="020B0604020202020204" pitchFamily="34" charset="0"/>
            </a:endParaRPr>
          </a:p>
          <a:p>
            <a:pPr algn="ctr"/>
            <a:endParaRPr lang="es-ES" sz="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descr="Resultado de imagen para ELECTRONICA CONTROL ESPE">
            <a:extLst>
              <a:ext uri="{FF2B5EF4-FFF2-40B4-BE49-F238E27FC236}">
                <a16:creationId xmlns:a16="http://schemas.microsoft.com/office/drawing/2014/main" id="{9A272134-3245-43A7-8FCA-B26D26F3EE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363" y="4246667"/>
            <a:ext cx="1225812" cy="12258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DEPARTAMENTO ELECTRONICA ESPE">
            <a:extLst>
              <a:ext uri="{FF2B5EF4-FFF2-40B4-BE49-F238E27FC236}">
                <a16:creationId xmlns:a16="http://schemas.microsoft.com/office/drawing/2014/main" id="{5DCB6A56-2281-4C14-9E64-EA0F1BD3E4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120" y="4246667"/>
            <a:ext cx="1291480" cy="1225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674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597354C-C144-48BB-BB65-D085AC77966A}"/>
              </a:ext>
            </a:extLst>
          </p:cNvPr>
          <p:cNvSpPr>
            <a:spLocks noGrp="1"/>
          </p:cNvSpPr>
          <p:nvPr>
            <p:ph type="title"/>
          </p:nvPr>
        </p:nvSpPr>
        <p:spPr/>
        <p:txBody>
          <a:bodyPr/>
          <a:lstStyle/>
          <a:p>
            <a:r>
              <a:rPr lang="es-ES" dirty="0">
                <a:solidFill>
                  <a:srgbClr val="FF0000"/>
                </a:solidFill>
              </a:rPr>
              <a:t>MARCO TEÓRICO</a:t>
            </a:r>
          </a:p>
        </p:txBody>
      </p:sp>
      <p:pic>
        <p:nvPicPr>
          <p:cNvPr id="2052" name="Picture 4" descr="Resultado de imagen para corsair h21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7120" y="1401175"/>
            <a:ext cx="2868723" cy="321425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habitacion audio 3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2455" y="1887952"/>
            <a:ext cx="5170854" cy="2240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972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Diferencia Interaural de Nivel o Intensid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06604" y="2251291"/>
            <a:ext cx="3055505" cy="33101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Diferencia Interaural de Nivel o Intensid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653" y="2251291"/>
            <a:ext cx="3526014" cy="37338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Marcador de contenido 3">
            <a:extLst>
              <a:ext uri="{FF2B5EF4-FFF2-40B4-BE49-F238E27FC236}">
                <a16:creationId xmlns:a16="http://schemas.microsoft.com/office/drawing/2014/main" id="{A5DE1A27-F033-49D4-8430-E0B58708BF62}"/>
              </a:ext>
            </a:extLst>
          </p:cNvPr>
          <p:cNvGraphicFramePr>
            <a:graphicFrameLocks/>
          </p:cNvGraphicFramePr>
          <p:nvPr>
            <p:extLst>
              <p:ext uri="{D42A27DB-BD31-4B8C-83A1-F6EECF244321}">
                <p14:modId xmlns:p14="http://schemas.microsoft.com/office/powerpoint/2010/main" val="730267006"/>
              </p:ext>
            </p:extLst>
          </p:nvPr>
        </p:nvGraphicFramePr>
        <p:xfrm>
          <a:off x="609600" y="774576"/>
          <a:ext cx="8250702" cy="13174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ítulo 1"/>
          <p:cNvSpPr txBox="1">
            <a:spLocks/>
          </p:cNvSpPr>
          <p:nvPr/>
        </p:nvSpPr>
        <p:spPr>
          <a:xfrm>
            <a:off x="4381500" y="0"/>
            <a:ext cx="4762500" cy="584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endParaRPr lang="en-US"/>
          </a:p>
        </p:txBody>
      </p:sp>
      <p:sp>
        <p:nvSpPr>
          <p:cNvPr id="8" name="Título 1">
            <a:extLst>
              <a:ext uri="{FF2B5EF4-FFF2-40B4-BE49-F238E27FC236}">
                <a16:creationId xmlns:a16="http://schemas.microsoft.com/office/drawing/2014/main" id="{D597354C-C144-48BB-BB65-D085AC77966A}"/>
              </a:ext>
            </a:extLst>
          </p:cNvPr>
          <p:cNvSpPr>
            <a:spLocks noGrp="1"/>
          </p:cNvSpPr>
          <p:nvPr>
            <p:ph type="title"/>
          </p:nvPr>
        </p:nvSpPr>
        <p:spPr/>
        <p:txBody>
          <a:bodyPr/>
          <a:lstStyle/>
          <a:p>
            <a:r>
              <a:rPr lang="es-ES" dirty="0" smtClean="0">
                <a:solidFill>
                  <a:srgbClr val="FF0000"/>
                </a:solidFill>
              </a:rPr>
              <a:t>FORMATO SOFA</a:t>
            </a:r>
            <a:endParaRPr lang="es-ES" dirty="0">
              <a:solidFill>
                <a:srgbClr val="FF0000"/>
              </a:solidFill>
            </a:endParaRPr>
          </a:p>
        </p:txBody>
      </p:sp>
    </p:spTree>
    <p:extLst>
      <p:ext uri="{BB962C8B-B14F-4D97-AF65-F5344CB8AC3E}">
        <p14:creationId xmlns:p14="http://schemas.microsoft.com/office/powerpoint/2010/main" val="2466329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hrir to htrf"/>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0365"/>
          <a:stretch/>
        </p:blipFill>
        <p:spPr bwMode="auto">
          <a:xfrm>
            <a:off x="730020" y="1233053"/>
            <a:ext cx="7991299" cy="4405747"/>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D597354C-C144-48BB-BB65-D085AC77966A}"/>
              </a:ext>
            </a:extLst>
          </p:cNvPr>
          <p:cNvSpPr>
            <a:spLocks noGrp="1"/>
          </p:cNvSpPr>
          <p:nvPr>
            <p:ph type="title"/>
          </p:nvPr>
        </p:nvSpPr>
        <p:spPr/>
        <p:txBody>
          <a:bodyPr/>
          <a:lstStyle/>
          <a:p>
            <a:r>
              <a:rPr lang="es-ES" dirty="0" smtClean="0">
                <a:solidFill>
                  <a:srgbClr val="FF0000"/>
                </a:solidFill>
              </a:rPr>
              <a:t>FORMATO SOFA</a:t>
            </a:r>
            <a:endParaRPr lang="es-ES" dirty="0">
              <a:solidFill>
                <a:srgbClr val="FF0000"/>
              </a:solidFill>
            </a:endParaRPr>
          </a:p>
        </p:txBody>
      </p:sp>
    </p:spTree>
    <p:extLst>
      <p:ext uri="{BB962C8B-B14F-4D97-AF65-F5344CB8AC3E}">
        <p14:creationId xmlns:p14="http://schemas.microsoft.com/office/powerpoint/2010/main" val="2184247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597354C-C144-48BB-BB65-D085AC77966A}"/>
              </a:ext>
            </a:extLst>
          </p:cNvPr>
          <p:cNvSpPr>
            <a:spLocks noGrp="1"/>
          </p:cNvSpPr>
          <p:nvPr>
            <p:ph type="title"/>
          </p:nvPr>
        </p:nvSpPr>
        <p:spPr/>
        <p:txBody>
          <a:bodyPr/>
          <a:lstStyle/>
          <a:p>
            <a:r>
              <a:rPr lang="es-ES" dirty="0" smtClean="0">
                <a:solidFill>
                  <a:srgbClr val="FF0000"/>
                </a:solidFill>
              </a:rPr>
              <a:t>FORMATO SOFA</a:t>
            </a:r>
            <a:endParaRPr lang="es-ES" dirty="0">
              <a:solidFill>
                <a:srgbClr val="FF0000"/>
              </a:solidFill>
            </a:endParaRPr>
          </a:p>
        </p:txBody>
      </p:sp>
      <p:pic>
        <p:nvPicPr>
          <p:cNvPr id="5122" name="Picture 2" descr="Click to en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1741055"/>
            <a:ext cx="3962400" cy="3302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lick to en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891" y="1741055"/>
            <a:ext cx="4663209" cy="3886008"/>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D597354C-C144-48BB-BB65-D085AC77966A}"/>
              </a:ext>
            </a:extLst>
          </p:cNvPr>
          <p:cNvSpPr txBox="1">
            <a:spLocks/>
          </p:cNvSpPr>
          <p:nvPr/>
        </p:nvSpPr>
        <p:spPr>
          <a:xfrm>
            <a:off x="635000" y="870527"/>
            <a:ext cx="6167582" cy="584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s-ES" dirty="0" smtClean="0"/>
              <a:t>BASE DE DATOS ARI Y CIPIC</a:t>
            </a:r>
            <a:endParaRPr lang="es-ES" dirty="0"/>
          </a:p>
        </p:txBody>
      </p:sp>
    </p:spTree>
    <p:extLst>
      <p:ext uri="{BB962C8B-B14F-4D97-AF65-F5344CB8AC3E}">
        <p14:creationId xmlns:p14="http://schemas.microsoft.com/office/powerpoint/2010/main" val="1174102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217101" y="1987161"/>
            <a:ext cx="2913497" cy="3693319"/>
          </a:xfrm>
          <a:prstGeom prst="rect">
            <a:avLst/>
          </a:prstGeom>
        </p:spPr>
        <p:txBody>
          <a:bodyPr wrap="square">
            <a:spAutoFit/>
          </a:bodyPr>
          <a:lstStyle/>
          <a:p>
            <a:r>
              <a:rPr lang="es-EC" b="1" dirty="0" smtClean="0"/>
              <a:t>Azimut  Elevación  Distancia</a:t>
            </a:r>
            <a:endParaRPr lang="en-US" b="1" dirty="0" smtClean="0"/>
          </a:p>
          <a:p>
            <a:r>
              <a:rPr lang="en-US" dirty="0" smtClean="0"/>
              <a:t>0</a:t>
            </a:r>
            <a:r>
              <a:rPr lang="en-US" dirty="0"/>
              <a:t>	-45	</a:t>
            </a:r>
            <a:r>
              <a:rPr lang="en-US" dirty="0" smtClean="0"/>
              <a:t>1,950</a:t>
            </a:r>
            <a:endParaRPr lang="en-US" dirty="0"/>
          </a:p>
          <a:p>
            <a:r>
              <a:rPr lang="en-US" dirty="0"/>
              <a:t>5	-45	</a:t>
            </a:r>
            <a:r>
              <a:rPr lang="en-US" dirty="0" smtClean="0"/>
              <a:t>1,950</a:t>
            </a:r>
            <a:endParaRPr lang="en-US" dirty="0"/>
          </a:p>
          <a:p>
            <a:r>
              <a:rPr lang="en-US" dirty="0"/>
              <a:t>10	-45	</a:t>
            </a:r>
            <a:r>
              <a:rPr lang="en-US" dirty="0" smtClean="0"/>
              <a:t>1,950</a:t>
            </a:r>
            <a:endParaRPr lang="en-US" dirty="0"/>
          </a:p>
          <a:p>
            <a:r>
              <a:rPr lang="en-US" dirty="0"/>
              <a:t>15	-45	</a:t>
            </a:r>
            <a:r>
              <a:rPr lang="en-US" dirty="0" smtClean="0"/>
              <a:t>1,950</a:t>
            </a:r>
            <a:endParaRPr lang="en-US" dirty="0"/>
          </a:p>
          <a:p>
            <a:r>
              <a:rPr lang="en-US" dirty="0"/>
              <a:t>20	-45	</a:t>
            </a:r>
            <a:r>
              <a:rPr lang="en-US" dirty="0" smtClean="0"/>
              <a:t>1,950</a:t>
            </a:r>
            <a:endParaRPr lang="en-US" dirty="0"/>
          </a:p>
          <a:p>
            <a:r>
              <a:rPr lang="en-US" dirty="0"/>
              <a:t>25	-45	</a:t>
            </a:r>
            <a:r>
              <a:rPr lang="en-US" dirty="0" smtClean="0"/>
              <a:t>1,950</a:t>
            </a:r>
            <a:endParaRPr lang="en-US" dirty="0"/>
          </a:p>
          <a:p>
            <a:r>
              <a:rPr lang="en-US" dirty="0"/>
              <a:t>30	-45	</a:t>
            </a:r>
            <a:r>
              <a:rPr lang="en-US" dirty="0" smtClean="0"/>
              <a:t>1,950</a:t>
            </a:r>
            <a:endParaRPr lang="en-US" dirty="0"/>
          </a:p>
          <a:p>
            <a:r>
              <a:rPr lang="en-US" dirty="0"/>
              <a:t>35	-45	</a:t>
            </a:r>
            <a:r>
              <a:rPr lang="en-US" dirty="0" smtClean="0"/>
              <a:t>1,950</a:t>
            </a:r>
            <a:endParaRPr lang="en-US" dirty="0"/>
          </a:p>
          <a:p>
            <a:r>
              <a:rPr lang="en-US" dirty="0" smtClean="0"/>
              <a:t>40	-45	1,950</a:t>
            </a:r>
          </a:p>
          <a:p>
            <a:r>
              <a:rPr lang="en-US" dirty="0" smtClean="0"/>
              <a:t>45	-45</a:t>
            </a:r>
            <a:r>
              <a:rPr lang="en-US" dirty="0"/>
              <a:t>	</a:t>
            </a:r>
            <a:r>
              <a:rPr lang="en-US" dirty="0" smtClean="0"/>
              <a:t>1,950</a:t>
            </a:r>
          </a:p>
          <a:p>
            <a:r>
              <a:rPr lang="es-EC" dirty="0" smtClean="0"/>
              <a:t>  :                 :                  :</a:t>
            </a:r>
            <a:endParaRPr lang="es-EC" dirty="0"/>
          </a:p>
          <a:p>
            <a:r>
              <a:rPr lang="es-EC" dirty="0" smtClean="0"/>
              <a:t>355            90            </a:t>
            </a:r>
            <a:r>
              <a:rPr lang="en-US" dirty="0" smtClean="0"/>
              <a:t>1,950</a:t>
            </a:r>
            <a:endParaRPr lang="en-US" dirty="0"/>
          </a:p>
        </p:txBody>
      </p:sp>
      <p:sp>
        <p:nvSpPr>
          <p:cNvPr id="5" name="Título 1">
            <a:extLst>
              <a:ext uri="{FF2B5EF4-FFF2-40B4-BE49-F238E27FC236}">
                <a16:creationId xmlns:a16="http://schemas.microsoft.com/office/drawing/2014/main" id="{D597354C-C144-48BB-BB65-D085AC77966A}"/>
              </a:ext>
            </a:extLst>
          </p:cNvPr>
          <p:cNvSpPr>
            <a:spLocks noGrp="1"/>
          </p:cNvSpPr>
          <p:nvPr>
            <p:ph type="title"/>
          </p:nvPr>
        </p:nvSpPr>
        <p:spPr/>
        <p:txBody>
          <a:bodyPr/>
          <a:lstStyle/>
          <a:p>
            <a:r>
              <a:rPr lang="es-ES" dirty="0" smtClean="0">
                <a:solidFill>
                  <a:srgbClr val="FF0000"/>
                </a:solidFill>
              </a:rPr>
              <a:t>FORMATO SOFA</a:t>
            </a:r>
            <a:endParaRPr lang="es-ES" dirty="0">
              <a:solidFill>
                <a:srgbClr val="FF0000"/>
              </a:solidFill>
            </a:endParaRPr>
          </a:p>
        </p:txBody>
      </p:sp>
      <p:sp>
        <p:nvSpPr>
          <p:cNvPr id="6" name="Título 1">
            <a:extLst>
              <a:ext uri="{FF2B5EF4-FFF2-40B4-BE49-F238E27FC236}">
                <a16:creationId xmlns:a16="http://schemas.microsoft.com/office/drawing/2014/main" id="{D597354C-C144-48BB-BB65-D085AC77966A}"/>
              </a:ext>
            </a:extLst>
          </p:cNvPr>
          <p:cNvSpPr txBox="1">
            <a:spLocks/>
          </p:cNvSpPr>
          <p:nvPr/>
        </p:nvSpPr>
        <p:spPr>
          <a:xfrm>
            <a:off x="798681" y="913631"/>
            <a:ext cx="6112163" cy="584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s-ES" dirty="0" smtClean="0"/>
              <a:t>BASE DE DATOS CLUB FRITZ</a:t>
            </a:r>
            <a:endParaRPr lang="es-ES" dirty="0"/>
          </a:p>
        </p:txBody>
      </p:sp>
      <p:pic>
        <p:nvPicPr>
          <p:cNvPr id="6146" name="Picture 2" descr="Kunstkopfmessungen mit dem HRTF-Boge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20354" y="1907210"/>
            <a:ext cx="2568814" cy="3853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544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6945" y="0"/>
            <a:ext cx="6478155" cy="584200"/>
          </a:xfrm>
        </p:spPr>
        <p:txBody>
          <a:bodyPr/>
          <a:lstStyle/>
          <a:p>
            <a:r>
              <a:rPr lang="es-ES" dirty="0" smtClean="0">
                <a:solidFill>
                  <a:srgbClr val="FF0000"/>
                </a:solidFill>
              </a:rPr>
              <a:t>DESARROLLO DEL PROGRAMA</a:t>
            </a:r>
            <a:endParaRPr lang="en-US" dirty="0"/>
          </a:p>
        </p:txBody>
      </p:sp>
      <p:pic>
        <p:nvPicPr>
          <p:cNvPr id="4" name="Marcador de contenido 3"/>
          <p:cNvPicPr>
            <a:picLocks noGrp="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45911" y="692550"/>
            <a:ext cx="7137780" cy="5257873"/>
          </a:xfrm>
          <a:prstGeom prst="rect">
            <a:avLst/>
          </a:prstGeom>
        </p:spPr>
      </p:pic>
    </p:spTree>
    <p:extLst>
      <p:ext uri="{BB962C8B-B14F-4D97-AF65-F5344CB8AC3E}">
        <p14:creationId xmlns:p14="http://schemas.microsoft.com/office/powerpoint/2010/main" val="3367206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stretch>
            <a:fillRect/>
          </a:stretch>
        </p:blipFill>
        <p:spPr>
          <a:xfrm>
            <a:off x="1804121" y="770225"/>
            <a:ext cx="5871297" cy="3109047"/>
          </a:xfrm>
          <a:prstGeom prst="rect">
            <a:avLst/>
          </a:prstGeom>
        </p:spPr>
      </p:pic>
      <p:pic>
        <p:nvPicPr>
          <p:cNvPr id="6" name="Imagen 5"/>
          <p:cNvPicPr/>
          <p:nvPr/>
        </p:nvPicPr>
        <p:blipFill>
          <a:blip r:embed="rId3"/>
          <a:stretch>
            <a:fillRect/>
          </a:stretch>
        </p:blipFill>
        <p:spPr>
          <a:xfrm>
            <a:off x="793576" y="3879272"/>
            <a:ext cx="7796241" cy="2050473"/>
          </a:xfrm>
          <a:prstGeom prst="rect">
            <a:avLst/>
          </a:prstGeom>
        </p:spPr>
      </p:pic>
      <p:sp>
        <p:nvSpPr>
          <p:cNvPr id="7" name="Título 1"/>
          <p:cNvSpPr>
            <a:spLocks noGrp="1"/>
          </p:cNvSpPr>
          <p:nvPr>
            <p:ph type="title"/>
          </p:nvPr>
        </p:nvSpPr>
        <p:spPr>
          <a:xfrm>
            <a:off x="2563091" y="0"/>
            <a:ext cx="6492009" cy="584200"/>
          </a:xfrm>
        </p:spPr>
        <p:txBody>
          <a:bodyPr/>
          <a:lstStyle/>
          <a:p>
            <a:r>
              <a:rPr lang="es-ES" dirty="0" smtClean="0">
                <a:solidFill>
                  <a:srgbClr val="FF0000"/>
                </a:solidFill>
              </a:rPr>
              <a:t>DESARROLLO DEL PROGRAMA</a:t>
            </a:r>
            <a:endParaRPr lang="en-US" dirty="0"/>
          </a:p>
        </p:txBody>
      </p:sp>
    </p:spTree>
    <p:extLst>
      <p:ext uri="{BB962C8B-B14F-4D97-AF65-F5344CB8AC3E}">
        <p14:creationId xmlns:p14="http://schemas.microsoft.com/office/powerpoint/2010/main" val="1350497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1025236" y="3245261"/>
            <a:ext cx="7273637" cy="23046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ángulo 4"/>
          <p:cNvSpPr/>
          <p:nvPr/>
        </p:nvSpPr>
        <p:spPr>
          <a:xfrm>
            <a:off x="1025236" y="1080655"/>
            <a:ext cx="7273637" cy="18703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ítulo 1"/>
          <p:cNvSpPr>
            <a:spLocks noGrp="1"/>
          </p:cNvSpPr>
          <p:nvPr>
            <p:ph type="title"/>
          </p:nvPr>
        </p:nvSpPr>
        <p:spPr>
          <a:xfrm>
            <a:off x="2535382" y="0"/>
            <a:ext cx="6519718" cy="584200"/>
          </a:xfrm>
        </p:spPr>
        <p:txBody>
          <a:bodyPr/>
          <a:lstStyle/>
          <a:p>
            <a:r>
              <a:rPr lang="es-ES" dirty="0">
                <a:solidFill>
                  <a:srgbClr val="FF0000"/>
                </a:solidFill>
              </a:rPr>
              <a:t>DESARROLLO DEL PROGRAMA</a:t>
            </a:r>
            <a:endParaRPr lang="en-US" dirty="0"/>
          </a:p>
        </p:txBody>
      </p:sp>
      <p:pic>
        <p:nvPicPr>
          <p:cNvPr id="7170" name="Picture 2" descr="Resultado de imagen para audacit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12332" y="1539398"/>
            <a:ext cx="2747673" cy="108603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sultado de imagen para nvda lector de pantall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861" y="1428894"/>
            <a:ext cx="1173884" cy="1173884"/>
          </a:xfrm>
          <a:prstGeom prst="rect">
            <a:avLst/>
          </a:prstGeom>
          <a:noFill/>
          <a:extLst>
            <a:ext uri="{909E8E84-426E-40DD-AFC4-6F175D3DCCD1}">
              <a14:hiddenFill xmlns:a14="http://schemas.microsoft.com/office/drawing/2010/main">
                <a:solidFill>
                  <a:srgbClr val="FFFFFF"/>
                </a:solidFill>
              </a14:hiddenFill>
            </a:ext>
          </a:extLst>
        </p:spPr>
      </p:pic>
      <p:sp>
        <p:nvSpPr>
          <p:cNvPr id="4" name="Cruz 3"/>
          <p:cNvSpPr/>
          <p:nvPr/>
        </p:nvSpPr>
        <p:spPr>
          <a:xfrm>
            <a:off x="4396370" y="1930954"/>
            <a:ext cx="332509" cy="302924"/>
          </a:xfrm>
          <a:prstGeom prst="plus">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4" name="Picture 6" descr="Resultado de imagen para matlab"/>
          <p:cNvPicPr>
            <a:picLocks noChangeAspect="1" noChangeArrowheads="1"/>
          </p:cNvPicPr>
          <p:nvPr/>
        </p:nvPicPr>
        <p:blipFill rotWithShape="1">
          <a:blip r:embed="rId4">
            <a:extLst>
              <a:ext uri="{28A0092B-C50C-407E-A947-70E740481C1C}">
                <a14:useLocalDpi xmlns:a14="http://schemas.microsoft.com/office/drawing/2010/main" val="0"/>
              </a:ext>
            </a:extLst>
          </a:blip>
          <a:srcRect l="2729" t="10463" r="9013" b="11776"/>
          <a:stretch/>
        </p:blipFill>
        <p:spPr bwMode="auto">
          <a:xfrm>
            <a:off x="1056883" y="3827153"/>
            <a:ext cx="3034146" cy="1011382"/>
          </a:xfrm>
          <a:prstGeom prst="rect">
            <a:avLst/>
          </a:prstGeom>
          <a:noFill/>
          <a:extLst>
            <a:ext uri="{909E8E84-426E-40DD-AFC4-6F175D3DCCD1}">
              <a14:hiddenFill xmlns:a14="http://schemas.microsoft.com/office/drawing/2010/main">
                <a:solidFill>
                  <a:srgbClr val="FFFFFF"/>
                </a:solidFill>
              </a14:hiddenFill>
            </a:ext>
          </a:extLst>
        </p:spPr>
      </p:pic>
      <p:sp>
        <p:nvSpPr>
          <p:cNvPr id="8" name="Cruz 7"/>
          <p:cNvSpPr/>
          <p:nvPr/>
        </p:nvSpPr>
        <p:spPr>
          <a:xfrm>
            <a:off x="4396370" y="4071485"/>
            <a:ext cx="332509" cy="302924"/>
          </a:xfrm>
          <a:prstGeom prst="plus">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6" name="Picture 8" descr="Resultado de imagen para narrador de windows"/>
          <p:cNvPicPr>
            <a:picLocks noChangeAspect="1" noChangeArrowheads="1"/>
          </p:cNvPicPr>
          <p:nvPr/>
        </p:nvPicPr>
        <p:blipFill rotWithShape="1">
          <a:blip r:embed="rId5">
            <a:extLst>
              <a:ext uri="{28A0092B-C50C-407E-A947-70E740481C1C}">
                <a14:useLocalDpi xmlns:a14="http://schemas.microsoft.com/office/drawing/2010/main" val="0"/>
              </a:ext>
            </a:extLst>
          </a:blip>
          <a:srcRect l="6396" r="25386"/>
          <a:stretch/>
        </p:blipFill>
        <p:spPr bwMode="auto">
          <a:xfrm>
            <a:off x="5460930" y="3396274"/>
            <a:ext cx="1773383" cy="1653346"/>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p:nvPr/>
        </p:nvPicPr>
        <p:blipFill>
          <a:blip r:embed="rId6"/>
          <a:stretch>
            <a:fillRect/>
          </a:stretch>
        </p:blipFill>
        <p:spPr>
          <a:xfrm>
            <a:off x="1158441" y="5078525"/>
            <a:ext cx="7007225" cy="372560"/>
          </a:xfrm>
          <a:prstGeom prst="rect">
            <a:avLst/>
          </a:prstGeom>
          <a:ln w="3175" cap="sq">
            <a:solidFill>
              <a:srgbClr val="000000"/>
            </a:solidFill>
            <a:prstDash val="solid"/>
            <a:miter lim="800000"/>
          </a:ln>
          <a:effectLst/>
        </p:spPr>
      </p:pic>
    </p:spTree>
    <p:extLst>
      <p:ext uri="{BB962C8B-B14F-4D97-AF65-F5344CB8AC3E}">
        <p14:creationId xmlns:p14="http://schemas.microsoft.com/office/powerpoint/2010/main" val="2642436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4836" y="0"/>
            <a:ext cx="6530264" cy="584200"/>
          </a:xfrm>
        </p:spPr>
        <p:txBody>
          <a:bodyPr/>
          <a:lstStyle/>
          <a:p>
            <a:r>
              <a:rPr lang="es-ES" dirty="0">
                <a:solidFill>
                  <a:srgbClr val="FF0000"/>
                </a:solidFill>
              </a:rPr>
              <a:t>DESARROLLO DEL PROGRAMA</a:t>
            </a:r>
            <a:endParaRPr lang="en-US" dirty="0"/>
          </a:p>
        </p:txBody>
      </p:sp>
      <p:pic>
        <p:nvPicPr>
          <p:cNvPr id="4" name="Marcador de contenido 3"/>
          <p:cNvPicPr>
            <a:picLocks noGrp="1"/>
          </p:cNvPicPr>
          <p:nvPr>
            <p:ph idx="1"/>
          </p:nvPr>
        </p:nvPicPr>
        <p:blipFill>
          <a:blip r:embed="rId2"/>
          <a:stretch>
            <a:fillRect/>
          </a:stretch>
        </p:blipFill>
        <p:spPr>
          <a:xfrm>
            <a:off x="1429180" y="1889006"/>
            <a:ext cx="6268157" cy="2631057"/>
          </a:xfrm>
          <a:prstGeom prst="rect">
            <a:avLst/>
          </a:prstGeom>
        </p:spPr>
      </p:pic>
    </p:spTree>
    <p:extLst>
      <p:ext uri="{BB962C8B-B14F-4D97-AF65-F5344CB8AC3E}">
        <p14:creationId xmlns:p14="http://schemas.microsoft.com/office/powerpoint/2010/main" val="3147727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38484" y="0"/>
            <a:ext cx="6516616" cy="584200"/>
          </a:xfrm>
        </p:spPr>
        <p:txBody>
          <a:bodyPr/>
          <a:lstStyle/>
          <a:p>
            <a:r>
              <a:rPr lang="es-ES" dirty="0">
                <a:solidFill>
                  <a:srgbClr val="FF0000"/>
                </a:solidFill>
              </a:rPr>
              <a:t>DESARROLLO DEL PROGRAMA</a:t>
            </a:r>
            <a:endParaRPr lang="en-US" dirty="0"/>
          </a:p>
        </p:txBody>
      </p:sp>
      <p:pic>
        <p:nvPicPr>
          <p:cNvPr id="4" name="Marcador de contenido 3"/>
          <p:cNvPicPr>
            <a:picLocks noGrp="1"/>
          </p:cNvPicPr>
          <p:nvPr>
            <p:ph idx="1"/>
          </p:nvPr>
        </p:nvPicPr>
        <p:blipFill>
          <a:blip r:embed="rId2"/>
          <a:stretch>
            <a:fillRect/>
          </a:stretch>
        </p:blipFill>
        <p:spPr>
          <a:xfrm>
            <a:off x="627797" y="1632805"/>
            <a:ext cx="8175009" cy="2870958"/>
          </a:xfrm>
          <a:prstGeom prst="rect">
            <a:avLst/>
          </a:prstGeom>
        </p:spPr>
      </p:pic>
    </p:spTree>
    <p:extLst>
      <p:ext uri="{BB962C8B-B14F-4D97-AF65-F5344CB8AC3E}">
        <p14:creationId xmlns:p14="http://schemas.microsoft.com/office/powerpoint/2010/main" val="2666518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DDD017-A5C8-4227-80A1-4BE70268F700}"/>
              </a:ext>
            </a:extLst>
          </p:cNvPr>
          <p:cNvSpPr>
            <a:spLocks noGrp="1"/>
          </p:cNvSpPr>
          <p:nvPr>
            <p:ph type="title"/>
          </p:nvPr>
        </p:nvSpPr>
        <p:spPr/>
        <p:txBody>
          <a:bodyPr/>
          <a:lstStyle/>
          <a:p>
            <a:pPr algn="r"/>
            <a:r>
              <a:rPr lang="es-EC" dirty="0">
                <a:solidFill>
                  <a:srgbClr val="FF0000"/>
                </a:solidFill>
              </a:rPr>
              <a:t>CONTENIDO</a:t>
            </a:r>
          </a:p>
        </p:txBody>
      </p:sp>
      <p:sp>
        <p:nvSpPr>
          <p:cNvPr id="3" name="Marcador de contenido 2">
            <a:extLst>
              <a:ext uri="{FF2B5EF4-FFF2-40B4-BE49-F238E27FC236}">
                <a16:creationId xmlns:a16="http://schemas.microsoft.com/office/drawing/2014/main" id="{5294C15C-363D-4DE9-8C30-23D5B41618B3}"/>
              </a:ext>
            </a:extLst>
          </p:cNvPr>
          <p:cNvSpPr>
            <a:spLocks noGrp="1"/>
          </p:cNvSpPr>
          <p:nvPr>
            <p:ph idx="1"/>
          </p:nvPr>
        </p:nvSpPr>
        <p:spPr>
          <a:xfrm>
            <a:off x="415925" y="1102386"/>
            <a:ext cx="8312150" cy="5248275"/>
          </a:xfrm>
        </p:spPr>
        <p:txBody>
          <a:bodyPr>
            <a:normAutofit/>
          </a:bodyPr>
          <a:lstStyle/>
          <a:p>
            <a:pPr marL="514350" indent="-514350">
              <a:buFont typeface="+mj-lt"/>
              <a:buAutoNum type="arabicPeriod"/>
            </a:pPr>
            <a:r>
              <a:rPr lang="es-EC" b="1" dirty="0">
                <a:latin typeface="+mn-lt"/>
              </a:rPr>
              <a:t>JUSTIFICACIÓN E IMPORTANCIA</a:t>
            </a:r>
          </a:p>
          <a:p>
            <a:pPr marL="514350" indent="-514350">
              <a:buFont typeface="+mj-lt"/>
              <a:buAutoNum type="arabicPeriod"/>
            </a:pPr>
            <a:r>
              <a:rPr lang="es-EC" b="1" dirty="0">
                <a:latin typeface="+mn-lt"/>
              </a:rPr>
              <a:t>OBJETIVOS</a:t>
            </a:r>
          </a:p>
          <a:p>
            <a:pPr marL="514350" indent="-514350">
              <a:buFont typeface="+mj-lt"/>
              <a:buAutoNum type="arabicPeriod"/>
            </a:pPr>
            <a:r>
              <a:rPr lang="es-EC" b="1" dirty="0">
                <a:latin typeface="+mn-lt"/>
              </a:rPr>
              <a:t>ESQUEMA GENERAL</a:t>
            </a:r>
          </a:p>
          <a:p>
            <a:pPr marL="514350" indent="-514350">
              <a:buFont typeface="+mj-lt"/>
              <a:buAutoNum type="arabicPeriod"/>
            </a:pPr>
            <a:r>
              <a:rPr lang="es-EC" b="1" dirty="0">
                <a:latin typeface="+mn-lt"/>
              </a:rPr>
              <a:t>PROTOTIPO NARIZ ELECTRÓNICA</a:t>
            </a:r>
          </a:p>
          <a:p>
            <a:pPr marL="514350" indent="-514350">
              <a:buFont typeface="+mj-lt"/>
              <a:buAutoNum type="arabicPeriod"/>
            </a:pPr>
            <a:r>
              <a:rPr lang="es-EC" b="1" dirty="0">
                <a:latin typeface="+mn-lt"/>
              </a:rPr>
              <a:t>EXPERIMENTACIÓN </a:t>
            </a:r>
          </a:p>
          <a:p>
            <a:pPr marL="514350" indent="-514350">
              <a:buFont typeface="+mj-lt"/>
              <a:buAutoNum type="arabicPeriod"/>
            </a:pPr>
            <a:r>
              <a:rPr lang="es-EC" b="1" dirty="0">
                <a:latin typeface="+mn-lt"/>
              </a:rPr>
              <a:t>PROCESAMIENTO DE SEÑALES</a:t>
            </a:r>
          </a:p>
          <a:p>
            <a:pPr marL="514350" indent="-514350">
              <a:buFont typeface="+mj-lt"/>
              <a:buAutoNum type="arabicPeriod"/>
            </a:pPr>
            <a:r>
              <a:rPr lang="es-EC" b="1" dirty="0">
                <a:latin typeface="+mn-lt"/>
              </a:rPr>
              <a:t>ANÁLISIS DE COMPONENTES PRINCIPALES  </a:t>
            </a:r>
          </a:p>
          <a:p>
            <a:pPr marL="514350" indent="-514350">
              <a:buFont typeface="+mj-lt"/>
              <a:buAutoNum type="arabicPeriod"/>
            </a:pPr>
            <a:r>
              <a:rPr lang="es-EC" b="1" dirty="0">
                <a:latin typeface="+mn-lt"/>
              </a:rPr>
              <a:t>MODELOS DE CALIBRACIÓN</a:t>
            </a:r>
          </a:p>
          <a:p>
            <a:pPr marL="514350" indent="-514350">
              <a:buFont typeface="+mj-lt"/>
              <a:buAutoNum type="arabicPeriod"/>
            </a:pPr>
            <a:r>
              <a:rPr lang="es-EC" b="1" dirty="0">
                <a:latin typeface="+mn-lt"/>
              </a:rPr>
              <a:t>CONCLUSIONES</a:t>
            </a:r>
          </a:p>
          <a:p>
            <a:pPr marL="514350" indent="-514350">
              <a:buFont typeface="+mj-lt"/>
              <a:buAutoNum type="arabicPeriod"/>
            </a:pPr>
            <a:r>
              <a:rPr lang="es-EC" b="1" dirty="0">
                <a:latin typeface="+mn-lt"/>
              </a:rPr>
              <a:t>RECOMENDACIONES</a:t>
            </a:r>
          </a:p>
          <a:p>
            <a:pPr marL="514350" indent="-514350">
              <a:buFont typeface="+mj-lt"/>
              <a:buAutoNum type="arabicPeriod"/>
            </a:pPr>
            <a:endParaRPr lang="es-EC" b="1" dirty="0"/>
          </a:p>
        </p:txBody>
      </p:sp>
    </p:spTree>
    <p:extLst>
      <p:ext uri="{BB962C8B-B14F-4D97-AF65-F5344CB8AC3E}">
        <p14:creationId xmlns:p14="http://schemas.microsoft.com/office/powerpoint/2010/main" val="3656022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38484" y="0"/>
            <a:ext cx="6516616" cy="584200"/>
          </a:xfrm>
        </p:spPr>
        <p:txBody>
          <a:bodyPr/>
          <a:lstStyle/>
          <a:p>
            <a:r>
              <a:rPr lang="es-ES" dirty="0">
                <a:solidFill>
                  <a:srgbClr val="FF0000"/>
                </a:solidFill>
              </a:rPr>
              <a:t>DESARROLLO DEL PROGRAMA</a:t>
            </a:r>
            <a:endParaRPr lang="en-US" dirty="0"/>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22128" y="1473247"/>
            <a:ext cx="3727786" cy="3808437"/>
          </a:xfrm>
          <a:prstGeom prst="rect">
            <a:avLst/>
          </a:prstGeom>
          <a:noFill/>
          <a:ln>
            <a:noFill/>
          </a:ln>
        </p:spPr>
      </p:pic>
      <p:sp>
        <p:nvSpPr>
          <p:cNvPr id="5" name="CuadroTexto 4"/>
          <p:cNvSpPr txBox="1"/>
          <p:nvPr/>
        </p:nvSpPr>
        <p:spPr>
          <a:xfrm>
            <a:off x="450376" y="1669305"/>
            <a:ext cx="3630305" cy="3416320"/>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t>Base de datos ordenada</a:t>
            </a:r>
          </a:p>
          <a:p>
            <a:pPr marL="285750" indent="-285750" algn="just">
              <a:buFont typeface="Arial" panose="020B0604020202020204" pitchFamily="34" charset="0"/>
              <a:buChar char="•"/>
            </a:pPr>
            <a:r>
              <a:rPr lang="es-EC" dirty="0" smtClean="0"/>
              <a:t>Se tiene un amplio rango para elección de puntos en el espacio</a:t>
            </a:r>
          </a:p>
          <a:p>
            <a:pPr marL="285750" indent="-285750" algn="just">
              <a:buFont typeface="Arial" panose="020B0604020202020204" pitchFamily="34" charset="0"/>
              <a:buChar char="•"/>
            </a:pPr>
            <a:r>
              <a:rPr lang="es-EC" dirty="0" smtClean="0"/>
              <a:t>Se tiene un espaciamiento de 5 grados, lo que permite que no tenga movimientos bruscos de audio</a:t>
            </a:r>
            <a:endParaRPr lang="en-US" dirty="0" smtClean="0"/>
          </a:p>
          <a:p>
            <a:pPr marL="285750" indent="-285750" algn="just">
              <a:buFont typeface="Arial" panose="020B0604020202020204" pitchFamily="34" charset="0"/>
              <a:buChar char="•"/>
            </a:pPr>
            <a:r>
              <a:rPr lang="es-EC" dirty="0" smtClean="0"/>
              <a:t>Se realizaron varias pruebas y fue la que mejor percepción de espacialidad presento</a:t>
            </a:r>
          </a:p>
          <a:p>
            <a:pPr marL="285750" indent="-285750" algn="just">
              <a:buFont typeface="Arial" panose="020B0604020202020204" pitchFamily="34" charset="0"/>
              <a:buChar char="•"/>
            </a:pPr>
            <a:r>
              <a:rPr lang="es-EC" dirty="0" smtClean="0"/>
              <a:t>El inconveniente es movimiento de oído izquierdo a derecho</a:t>
            </a:r>
          </a:p>
        </p:txBody>
      </p:sp>
    </p:spTree>
    <p:extLst>
      <p:ext uri="{BB962C8B-B14F-4D97-AF65-F5344CB8AC3E}">
        <p14:creationId xmlns:p14="http://schemas.microsoft.com/office/powerpoint/2010/main" val="3746577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1188" y="0"/>
            <a:ext cx="6543912" cy="584200"/>
          </a:xfrm>
        </p:spPr>
        <p:txBody>
          <a:bodyPr/>
          <a:lstStyle/>
          <a:p>
            <a:r>
              <a:rPr lang="es-ES" dirty="0">
                <a:solidFill>
                  <a:srgbClr val="FF0000"/>
                </a:solidFill>
              </a:rPr>
              <a:t>DESARROLLO DEL PROGRAMA</a:t>
            </a:r>
            <a:endParaRPr lang="en-US" dirty="0"/>
          </a:p>
        </p:txBody>
      </p:sp>
      <p:pic>
        <p:nvPicPr>
          <p:cNvPr id="4" name="Marcador de contenido 3" descr="https://scontent.fuio1-1.fna.fbcdn.net/v/t1.15752-9/38734820_672802959746190_2503040638698651648_n.png?_nc_cat=0&amp;oh=e403d9dbf28ecf5bf4ee56da07459185&amp;oe=5BC561C3"/>
          <p:cNvPicPr>
            <a:picLocks noGrp="1"/>
          </p:cNvPicPr>
          <p:nvPr>
            <p:ph idx="1"/>
          </p:nvPr>
        </p:nvPicPr>
        <p:blipFill rotWithShape="1">
          <a:blip r:embed="rId2">
            <a:extLst>
              <a:ext uri="{28A0092B-C50C-407E-A947-70E740481C1C}">
                <a14:useLocalDpi xmlns:a14="http://schemas.microsoft.com/office/drawing/2010/main" val="0"/>
              </a:ext>
            </a:extLst>
          </a:blip>
          <a:srcRect l="49599" t="9927" r="9414" b="27950"/>
          <a:stretch/>
        </p:blipFill>
        <p:spPr bwMode="auto">
          <a:xfrm>
            <a:off x="2118285" y="1098051"/>
            <a:ext cx="5332880" cy="454442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3042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65779" y="0"/>
            <a:ext cx="6489321" cy="584200"/>
          </a:xfrm>
        </p:spPr>
        <p:txBody>
          <a:bodyPr/>
          <a:lstStyle/>
          <a:p>
            <a:r>
              <a:rPr lang="es-ES" dirty="0">
                <a:solidFill>
                  <a:srgbClr val="FF0000"/>
                </a:solidFill>
              </a:rPr>
              <a:t>DESARROLLO DEL PROGRAMA</a:t>
            </a:r>
            <a:endParaRPr lang="en-US" dirty="0"/>
          </a:p>
        </p:txBody>
      </p:sp>
      <p:pic>
        <p:nvPicPr>
          <p:cNvPr id="4" name="Marcador de contenido 3"/>
          <p:cNvPicPr>
            <a:picLocks noGrp="1"/>
          </p:cNvPicPr>
          <p:nvPr>
            <p:ph idx="1"/>
          </p:nvPr>
        </p:nvPicPr>
        <p:blipFill>
          <a:blip r:embed="rId2"/>
          <a:stretch>
            <a:fillRect/>
          </a:stretch>
        </p:blipFill>
        <p:spPr>
          <a:xfrm>
            <a:off x="796168" y="1078173"/>
            <a:ext cx="7911104" cy="4612944"/>
          </a:xfrm>
          <a:prstGeom prst="rect">
            <a:avLst/>
          </a:prstGeom>
        </p:spPr>
      </p:pic>
    </p:spTree>
    <p:extLst>
      <p:ext uri="{BB962C8B-B14F-4D97-AF65-F5344CB8AC3E}">
        <p14:creationId xmlns:p14="http://schemas.microsoft.com/office/powerpoint/2010/main" val="1951608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83893" y="0"/>
            <a:ext cx="6571207" cy="584200"/>
          </a:xfrm>
        </p:spPr>
        <p:txBody>
          <a:bodyPr/>
          <a:lstStyle/>
          <a:p>
            <a:r>
              <a:rPr lang="es-ES" dirty="0" smtClean="0">
                <a:solidFill>
                  <a:srgbClr val="FF0000"/>
                </a:solidFill>
              </a:rPr>
              <a:t>METODOLOGIA EXPERIMENTAL</a:t>
            </a:r>
            <a:endParaRPr lang="en-US" dirty="0"/>
          </a:p>
        </p:txBody>
      </p:sp>
      <p:sp>
        <p:nvSpPr>
          <p:cNvPr id="3" name="Marcador de contenido 2"/>
          <p:cNvSpPr>
            <a:spLocks noGrp="1"/>
          </p:cNvSpPr>
          <p:nvPr>
            <p:ph idx="1"/>
          </p:nvPr>
        </p:nvSpPr>
        <p:spPr/>
        <p:txBody>
          <a:bodyPr>
            <a:normAutofit fontScale="85000" lnSpcReduction="20000"/>
          </a:bodyPr>
          <a:lstStyle/>
          <a:p>
            <a:pPr lvl="0" algn="just"/>
            <a:r>
              <a:rPr lang="es-EC" dirty="0"/>
              <a:t>El Colegio “Leonardo Ponce </a:t>
            </a:r>
            <a:r>
              <a:rPr lang="es-EC" dirty="0" smtClean="0"/>
              <a:t>Pozo”, es </a:t>
            </a:r>
            <a:r>
              <a:rPr lang="es-EC" dirty="0"/>
              <a:t>una institución la cual tiene inclusión para personas con discapacidad visual, en este se encuentran estudiando ocho jóvenes entre octavo de básica a tercero de bachillerato, los profesores de </a:t>
            </a:r>
            <a:r>
              <a:rPr lang="es-EC" dirty="0" smtClean="0"/>
              <a:t>matemática </a:t>
            </a:r>
            <a:r>
              <a:rPr lang="es-EC" dirty="0"/>
              <a:t>para su enseñanza aprendieron el lenguaje braille. Al ser un establecimiento con estudiantes videntes y no videntes existe bastante ayuda de los compañeros para el desplazamiento y solventar algunas necesidades de los estudiantes con discapacidad visual.</a:t>
            </a:r>
            <a:endParaRPr lang="en-US" dirty="0"/>
          </a:p>
          <a:p>
            <a:pPr lvl="0" algn="just"/>
            <a:r>
              <a:rPr lang="es-EC" dirty="0"/>
              <a:t>En el Centro de Formación y Capacitación Laboral para </a:t>
            </a:r>
            <a:r>
              <a:rPr lang="es-EC" dirty="0" smtClean="0"/>
              <a:t>Ciegos, </a:t>
            </a:r>
            <a:r>
              <a:rPr lang="es-EC" dirty="0"/>
              <a:t>ayudan a personas con discapacidad visual de todas las edades a aprender a movilizarse, uso de bastón, lectura braille, a usar la tecnología como computadoras con sus respectivos lectores de pantalla. Gracias a la ayuda de la coordinadora del lugar se pudo encontrar a cinco jóvenes, de distintos colegios de Quito los cuales anteriormente habían asistido al lugar.</a:t>
            </a:r>
            <a:endParaRPr lang="en-US" dirty="0"/>
          </a:p>
          <a:p>
            <a:endParaRPr lang="en-US" dirty="0"/>
          </a:p>
        </p:txBody>
      </p:sp>
    </p:spTree>
    <p:extLst>
      <p:ext uri="{BB962C8B-B14F-4D97-AF65-F5344CB8AC3E}">
        <p14:creationId xmlns:p14="http://schemas.microsoft.com/office/powerpoint/2010/main" val="1103042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algn="just"/>
            <a:r>
              <a:rPr lang="es-EC" sz="2400" dirty="0"/>
              <a:t>Adicionalmente se realizó la entrevista con un profesor de matemática no vidente llamado </a:t>
            </a:r>
            <a:r>
              <a:rPr lang="es-EC" sz="2400" dirty="0" err="1"/>
              <a:t>Wladimir</a:t>
            </a:r>
            <a:r>
              <a:rPr lang="es-EC" sz="2400" dirty="0"/>
              <a:t> </a:t>
            </a:r>
            <a:r>
              <a:rPr lang="es-EC" sz="2400" dirty="0" err="1"/>
              <a:t>Ganchala</a:t>
            </a:r>
            <a:r>
              <a:rPr lang="es-EC" sz="2400" dirty="0"/>
              <a:t>, el cual da clases particulares a otros profesores para que aprendan las fallas que tienen al enseñar a estudiantes con discapacidad visual. El también da clases particulares de matemática, enseñando el lenguaje braille y dando sus experiencias para transcribir bien una expresión matemática de mejor manera para después de entenderla, poder resolverla.</a:t>
            </a:r>
            <a:endParaRPr lang="en-US" sz="2400" dirty="0"/>
          </a:p>
          <a:p>
            <a:endParaRPr lang="en-US" dirty="0"/>
          </a:p>
        </p:txBody>
      </p:sp>
      <p:sp>
        <p:nvSpPr>
          <p:cNvPr id="4" name="Título 1"/>
          <p:cNvSpPr>
            <a:spLocks noGrp="1"/>
          </p:cNvSpPr>
          <p:nvPr>
            <p:ph type="title"/>
          </p:nvPr>
        </p:nvSpPr>
        <p:spPr>
          <a:xfrm>
            <a:off x="2456597" y="0"/>
            <a:ext cx="6598503" cy="584200"/>
          </a:xfrm>
        </p:spPr>
        <p:txBody>
          <a:bodyPr/>
          <a:lstStyle/>
          <a:p>
            <a:r>
              <a:rPr lang="es-ES" dirty="0" smtClean="0">
                <a:solidFill>
                  <a:srgbClr val="FF0000"/>
                </a:solidFill>
              </a:rPr>
              <a:t>METODOLOGIA EXPERIMENTAL</a:t>
            </a:r>
            <a:endParaRPr lang="en-US" dirty="0"/>
          </a:p>
        </p:txBody>
      </p:sp>
    </p:spTree>
    <p:extLst>
      <p:ext uri="{BB962C8B-B14F-4D97-AF65-F5344CB8AC3E}">
        <p14:creationId xmlns:p14="http://schemas.microsoft.com/office/powerpoint/2010/main" val="3862067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857066946"/>
              </p:ext>
            </p:extLst>
          </p:nvPr>
        </p:nvGraphicFramePr>
        <p:xfrm>
          <a:off x="367592" y="1335788"/>
          <a:ext cx="8499679" cy="3669348"/>
        </p:xfrm>
        <a:graphic>
          <a:graphicData uri="http://schemas.openxmlformats.org/drawingml/2006/table">
            <a:tbl>
              <a:tblPr firstRow="1" firstCol="1" bandRow="1">
                <a:tableStyleId>{5C22544A-7EE6-4342-B048-85BDC9FD1C3A}</a:tableStyleId>
              </a:tblPr>
              <a:tblGrid>
                <a:gridCol w="882008">
                  <a:extLst>
                    <a:ext uri="{9D8B030D-6E8A-4147-A177-3AD203B41FA5}">
                      <a16:colId xmlns:a16="http://schemas.microsoft.com/office/drawing/2014/main" val="3486026203"/>
                    </a:ext>
                  </a:extLst>
                </a:gridCol>
                <a:gridCol w="774206">
                  <a:extLst>
                    <a:ext uri="{9D8B030D-6E8A-4147-A177-3AD203B41FA5}">
                      <a16:colId xmlns:a16="http://schemas.microsoft.com/office/drawing/2014/main" val="2814882790"/>
                    </a:ext>
                  </a:extLst>
                </a:gridCol>
                <a:gridCol w="747821">
                  <a:extLst>
                    <a:ext uri="{9D8B030D-6E8A-4147-A177-3AD203B41FA5}">
                      <a16:colId xmlns:a16="http://schemas.microsoft.com/office/drawing/2014/main" val="1000074974"/>
                    </a:ext>
                  </a:extLst>
                </a:gridCol>
                <a:gridCol w="747821">
                  <a:extLst>
                    <a:ext uri="{9D8B030D-6E8A-4147-A177-3AD203B41FA5}">
                      <a16:colId xmlns:a16="http://schemas.microsoft.com/office/drawing/2014/main" val="1154587270"/>
                    </a:ext>
                  </a:extLst>
                </a:gridCol>
                <a:gridCol w="747821">
                  <a:extLst>
                    <a:ext uri="{9D8B030D-6E8A-4147-A177-3AD203B41FA5}">
                      <a16:colId xmlns:a16="http://schemas.microsoft.com/office/drawing/2014/main" val="1127339907"/>
                    </a:ext>
                  </a:extLst>
                </a:gridCol>
                <a:gridCol w="748574">
                  <a:extLst>
                    <a:ext uri="{9D8B030D-6E8A-4147-A177-3AD203B41FA5}">
                      <a16:colId xmlns:a16="http://schemas.microsoft.com/office/drawing/2014/main" val="1782806501"/>
                    </a:ext>
                  </a:extLst>
                </a:gridCol>
                <a:gridCol w="747821">
                  <a:extLst>
                    <a:ext uri="{9D8B030D-6E8A-4147-A177-3AD203B41FA5}">
                      <a16:colId xmlns:a16="http://schemas.microsoft.com/office/drawing/2014/main" val="3214518314"/>
                    </a:ext>
                  </a:extLst>
                </a:gridCol>
                <a:gridCol w="747821">
                  <a:extLst>
                    <a:ext uri="{9D8B030D-6E8A-4147-A177-3AD203B41FA5}">
                      <a16:colId xmlns:a16="http://schemas.microsoft.com/office/drawing/2014/main" val="1445392167"/>
                    </a:ext>
                  </a:extLst>
                </a:gridCol>
                <a:gridCol w="747821">
                  <a:extLst>
                    <a:ext uri="{9D8B030D-6E8A-4147-A177-3AD203B41FA5}">
                      <a16:colId xmlns:a16="http://schemas.microsoft.com/office/drawing/2014/main" val="579969391"/>
                    </a:ext>
                  </a:extLst>
                </a:gridCol>
                <a:gridCol w="748574">
                  <a:extLst>
                    <a:ext uri="{9D8B030D-6E8A-4147-A177-3AD203B41FA5}">
                      <a16:colId xmlns:a16="http://schemas.microsoft.com/office/drawing/2014/main" val="3999219654"/>
                    </a:ext>
                  </a:extLst>
                </a:gridCol>
                <a:gridCol w="859391">
                  <a:extLst>
                    <a:ext uri="{9D8B030D-6E8A-4147-A177-3AD203B41FA5}">
                      <a16:colId xmlns:a16="http://schemas.microsoft.com/office/drawing/2014/main" val="147584135"/>
                    </a:ext>
                  </a:extLst>
                </a:gridCol>
              </a:tblGrid>
              <a:tr h="366192">
                <a:tc>
                  <a:txBody>
                    <a:bodyPr/>
                    <a:lstStyle/>
                    <a:p>
                      <a:pPr>
                        <a:lnSpc>
                          <a:spcPct val="107000"/>
                        </a:lnSpc>
                        <a:spcAft>
                          <a:spcPts val="0"/>
                        </a:spcAft>
                      </a:pPr>
                      <a:r>
                        <a:rPr lang="es-EC" sz="1000">
                          <a:effectLst/>
                        </a:rPr>
                        <a:t>Encuestado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000">
                          <a:effectLst/>
                        </a:rPr>
                        <a:t>Ejemplo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000">
                          <a:effectLst/>
                        </a:rPr>
                        <a:t>Ejemplo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000">
                          <a:effectLst/>
                        </a:rPr>
                        <a:t>Ejemplo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000">
                          <a:effectLst/>
                        </a:rPr>
                        <a:t>Ejemplo 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000">
                          <a:effectLst/>
                        </a:rPr>
                        <a:t>Ejemplo 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000">
                          <a:effectLst/>
                        </a:rPr>
                        <a:t>Ejemplo 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000">
                          <a:effectLst/>
                        </a:rPr>
                        <a:t>Ejemplo 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000">
                          <a:effectLst/>
                        </a:rPr>
                        <a:t>Ejemplo 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000">
                          <a:effectLst/>
                        </a:rPr>
                        <a:t>Ejemplo 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000">
                          <a:effectLst/>
                        </a:rPr>
                        <a:t>Ejemplo 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0868469"/>
                  </a:ext>
                </a:extLst>
              </a:tr>
              <a:tr h="218752">
                <a:tc>
                  <a:txBody>
                    <a:bodyPr/>
                    <a:lstStyle/>
                    <a:p>
                      <a:pPr algn="ct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1092291"/>
                  </a:ext>
                </a:extLst>
              </a:tr>
              <a:tr h="218752">
                <a:tc>
                  <a:txBody>
                    <a:bodyPr/>
                    <a:lstStyle/>
                    <a:p>
                      <a:pPr algn="ct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4262556"/>
                  </a:ext>
                </a:extLst>
              </a:tr>
              <a:tr h="218752">
                <a:tc>
                  <a:txBody>
                    <a:bodyPr/>
                    <a:lstStyle/>
                    <a:p>
                      <a:pPr algn="ctr">
                        <a:lnSpc>
                          <a:spcPct val="107000"/>
                        </a:lnSpc>
                        <a:spcAft>
                          <a:spcPts val="0"/>
                        </a:spcAft>
                      </a:pPr>
                      <a:r>
                        <a:rPr lang="es-EC" sz="10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9820134"/>
                  </a:ext>
                </a:extLst>
              </a:tr>
              <a:tr h="218752">
                <a:tc>
                  <a:txBody>
                    <a:bodyPr/>
                    <a:lstStyle/>
                    <a:p>
                      <a:pPr algn="ctr">
                        <a:lnSpc>
                          <a:spcPct val="107000"/>
                        </a:lnSpc>
                        <a:spcAft>
                          <a:spcPts val="0"/>
                        </a:spcAft>
                      </a:pPr>
                      <a:r>
                        <a:rPr lang="es-EC" sz="10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7601189"/>
                  </a:ext>
                </a:extLst>
              </a:tr>
              <a:tr h="218752">
                <a:tc>
                  <a:txBody>
                    <a:bodyPr/>
                    <a:lstStyle/>
                    <a:p>
                      <a:pPr algn="ctr">
                        <a:lnSpc>
                          <a:spcPct val="107000"/>
                        </a:lnSpc>
                        <a:spcAft>
                          <a:spcPts val="0"/>
                        </a:spcAft>
                      </a:pPr>
                      <a:r>
                        <a:rPr lang="es-EC" sz="10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439687"/>
                  </a:ext>
                </a:extLst>
              </a:tr>
              <a:tr h="218752">
                <a:tc>
                  <a:txBody>
                    <a:bodyPr/>
                    <a:lstStyle/>
                    <a:p>
                      <a:pPr algn="ctr">
                        <a:lnSpc>
                          <a:spcPct val="107000"/>
                        </a:lnSpc>
                        <a:spcAft>
                          <a:spcPts val="0"/>
                        </a:spcAft>
                      </a:pPr>
                      <a:r>
                        <a:rPr lang="es-EC" sz="10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5553074"/>
                  </a:ext>
                </a:extLst>
              </a:tr>
              <a:tr h="218752">
                <a:tc>
                  <a:txBody>
                    <a:bodyPr/>
                    <a:lstStyle/>
                    <a:p>
                      <a:pPr algn="ctr">
                        <a:lnSpc>
                          <a:spcPct val="107000"/>
                        </a:lnSpc>
                        <a:spcAft>
                          <a:spcPts val="0"/>
                        </a:spcAft>
                      </a:pPr>
                      <a:r>
                        <a:rPr lang="es-EC" sz="10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3792339"/>
                  </a:ext>
                </a:extLst>
              </a:tr>
              <a:tr h="218752">
                <a:tc>
                  <a:txBody>
                    <a:bodyPr/>
                    <a:lstStyle/>
                    <a:p>
                      <a:pPr algn="ctr">
                        <a:lnSpc>
                          <a:spcPct val="107000"/>
                        </a:lnSpc>
                        <a:spcAft>
                          <a:spcPts val="0"/>
                        </a:spcAft>
                      </a:pPr>
                      <a:r>
                        <a:rPr lang="es-EC" sz="10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8878377"/>
                  </a:ext>
                </a:extLst>
              </a:tr>
              <a:tr h="218752">
                <a:tc>
                  <a:txBody>
                    <a:bodyPr/>
                    <a:lstStyle/>
                    <a:p>
                      <a:pPr algn="ctr">
                        <a:lnSpc>
                          <a:spcPct val="107000"/>
                        </a:lnSpc>
                        <a:spcAft>
                          <a:spcPts val="0"/>
                        </a:spcAft>
                      </a:pPr>
                      <a:r>
                        <a:rPr lang="es-EC" sz="10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4405990"/>
                  </a:ext>
                </a:extLst>
              </a:tr>
              <a:tr h="218752">
                <a:tc>
                  <a:txBody>
                    <a:bodyPr/>
                    <a:lstStyle/>
                    <a:p>
                      <a:pPr algn="ctr">
                        <a:lnSpc>
                          <a:spcPct val="107000"/>
                        </a:lnSpc>
                        <a:spcAft>
                          <a:spcPts val="0"/>
                        </a:spcAft>
                      </a:pPr>
                      <a:r>
                        <a:rPr lang="es-EC" sz="10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2741155"/>
                  </a:ext>
                </a:extLst>
              </a:tr>
              <a:tr h="218752">
                <a:tc>
                  <a:txBody>
                    <a:bodyPr/>
                    <a:lstStyle/>
                    <a:p>
                      <a:pPr algn="ctr">
                        <a:lnSpc>
                          <a:spcPct val="107000"/>
                        </a:lnSpc>
                        <a:spcAft>
                          <a:spcPts val="0"/>
                        </a:spcAft>
                      </a:pPr>
                      <a:r>
                        <a:rPr lang="es-EC" sz="10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3769933"/>
                  </a:ext>
                </a:extLst>
              </a:tr>
              <a:tr h="218752">
                <a:tc>
                  <a:txBody>
                    <a:bodyPr/>
                    <a:lstStyle/>
                    <a:p>
                      <a:pPr algn="ctr">
                        <a:lnSpc>
                          <a:spcPct val="107000"/>
                        </a:lnSpc>
                        <a:spcAft>
                          <a:spcPts val="0"/>
                        </a:spcAft>
                      </a:pPr>
                      <a:r>
                        <a:rPr lang="es-EC" sz="10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3238115"/>
                  </a:ext>
                </a:extLst>
              </a:tr>
              <a:tr h="218752">
                <a:tc>
                  <a:txBody>
                    <a:bodyPr/>
                    <a:lstStyle/>
                    <a:p>
                      <a:pPr algn="ctr">
                        <a:lnSpc>
                          <a:spcPct val="107000"/>
                        </a:lnSpc>
                        <a:spcAft>
                          <a:spcPts val="0"/>
                        </a:spcAft>
                      </a:pPr>
                      <a:r>
                        <a:rPr lang="es-EC" sz="10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9163558"/>
                  </a:ext>
                </a:extLst>
              </a:tr>
              <a:tr h="229690">
                <a:tc>
                  <a:txBody>
                    <a:bodyPr/>
                    <a:lstStyle/>
                    <a:p>
                      <a:pPr algn="ctr">
                        <a:lnSpc>
                          <a:spcPct val="107000"/>
                        </a:lnSpc>
                        <a:spcAft>
                          <a:spcPts val="0"/>
                        </a:spcAft>
                      </a:pPr>
                      <a:r>
                        <a:rPr lang="es-EC" sz="10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2116330"/>
                  </a:ext>
                </a:extLst>
              </a:tr>
              <a:tr h="229690">
                <a:tc>
                  <a:txBody>
                    <a:bodyPr/>
                    <a:lstStyle/>
                    <a:p>
                      <a:endParaRPr lang="en-US" sz="1100">
                        <a:effectLst/>
                        <a:latin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dirty="0">
                          <a:effectLst/>
                        </a:rPr>
                        <a:t>1,64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1578807"/>
                  </a:ext>
                </a:extLst>
              </a:tr>
            </a:tbl>
          </a:graphicData>
        </a:graphic>
      </p:graphicFrame>
      <p:sp>
        <p:nvSpPr>
          <p:cNvPr id="4" name="Título 1"/>
          <p:cNvSpPr>
            <a:spLocks noGrp="1"/>
          </p:cNvSpPr>
          <p:nvPr>
            <p:ph type="title"/>
          </p:nvPr>
        </p:nvSpPr>
        <p:spPr>
          <a:xfrm>
            <a:off x="3343700" y="0"/>
            <a:ext cx="5711399" cy="584200"/>
          </a:xfrm>
        </p:spPr>
        <p:txBody>
          <a:bodyPr/>
          <a:lstStyle/>
          <a:p>
            <a:r>
              <a:rPr lang="es-ES" dirty="0" smtClean="0">
                <a:solidFill>
                  <a:srgbClr val="FF0000"/>
                </a:solidFill>
              </a:rPr>
              <a:t>ANÁLISIS DE RESULTADOS</a:t>
            </a:r>
            <a:endParaRPr lang="en-US" dirty="0"/>
          </a:p>
        </p:txBody>
      </p:sp>
    </p:spTree>
    <p:extLst>
      <p:ext uri="{BB962C8B-B14F-4D97-AF65-F5344CB8AC3E}">
        <p14:creationId xmlns:p14="http://schemas.microsoft.com/office/powerpoint/2010/main" val="2984060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392905" y="0"/>
            <a:ext cx="5662195" cy="584200"/>
          </a:xfrm>
        </p:spPr>
        <p:txBody>
          <a:bodyPr/>
          <a:lstStyle/>
          <a:p>
            <a:r>
              <a:rPr lang="es-ES" dirty="0" smtClean="0">
                <a:solidFill>
                  <a:srgbClr val="FF0000"/>
                </a:solidFill>
              </a:rPr>
              <a:t>ANÁLISIS DE RESULTADOS</a:t>
            </a:r>
            <a:endParaRPr lang="en-U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350876572"/>
              </p:ext>
            </p:extLst>
          </p:nvPr>
        </p:nvGraphicFramePr>
        <p:xfrm>
          <a:off x="830179" y="1107074"/>
          <a:ext cx="7483642" cy="36935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2979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84621" y="0"/>
            <a:ext cx="5770479" cy="584200"/>
          </a:xfrm>
        </p:spPr>
        <p:txBody>
          <a:bodyPr/>
          <a:lstStyle/>
          <a:p>
            <a:r>
              <a:rPr lang="es-ES" dirty="0">
                <a:solidFill>
                  <a:srgbClr val="FF0000"/>
                </a:solidFill>
              </a:rPr>
              <a:t>ANÁLISIS DE RESULTADOS</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79664916"/>
              </p:ext>
            </p:extLst>
          </p:nvPr>
        </p:nvGraphicFramePr>
        <p:xfrm>
          <a:off x="878304" y="962527"/>
          <a:ext cx="7364663" cy="45987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2322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56811" y="0"/>
            <a:ext cx="5698289" cy="584200"/>
          </a:xfrm>
        </p:spPr>
        <p:txBody>
          <a:bodyPr/>
          <a:lstStyle/>
          <a:p>
            <a:r>
              <a:rPr lang="es-ES" dirty="0">
                <a:solidFill>
                  <a:srgbClr val="FF0000"/>
                </a:solidFill>
              </a:rPr>
              <a:t>ANÁLISIS DE RESULTADOS</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228717733"/>
              </p:ext>
            </p:extLst>
          </p:nvPr>
        </p:nvGraphicFramePr>
        <p:xfrm>
          <a:off x="1143000" y="950495"/>
          <a:ext cx="7304505" cy="42859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2874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92905" y="0"/>
            <a:ext cx="5662195" cy="584200"/>
          </a:xfrm>
        </p:spPr>
        <p:txBody>
          <a:bodyPr/>
          <a:lstStyle/>
          <a:p>
            <a:r>
              <a:rPr lang="es-ES" dirty="0">
                <a:solidFill>
                  <a:srgbClr val="FF0000"/>
                </a:solidFill>
              </a:rPr>
              <a:t>ANÁLISIS DE RESULTADOS</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21785044"/>
              </p:ext>
            </p:extLst>
          </p:nvPr>
        </p:nvGraphicFramePr>
        <p:xfrm>
          <a:off x="613610" y="806116"/>
          <a:ext cx="7773737" cy="48393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0478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9D8E57-7934-4794-9FD2-BA5AB2976BF0}"/>
              </a:ext>
            </a:extLst>
          </p:cNvPr>
          <p:cNvSpPr>
            <a:spLocks noGrp="1"/>
          </p:cNvSpPr>
          <p:nvPr>
            <p:ph type="title"/>
          </p:nvPr>
        </p:nvSpPr>
        <p:spPr>
          <a:xfrm>
            <a:off x="2419642" y="0"/>
            <a:ext cx="6635457" cy="584200"/>
          </a:xfrm>
        </p:spPr>
        <p:txBody>
          <a:bodyPr/>
          <a:lstStyle/>
          <a:p>
            <a:r>
              <a:rPr lang="es-EC" dirty="0">
                <a:solidFill>
                  <a:srgbClr val="FF0000"/>
                </a:solidFill>
              </a:rPr>
              <a:t>JUSTIFICACIÓN E IMPORTANCIA</a:t>
            </a:r>
            <a:endParaRPr lang="es-EC" dirty="0"/>
          </a:p>
        </p:txBody>
      </p:sp>
      <p:graphicFrame>
        <p:nvGraphicFramePr>
          <p:cNvPr id="4" name="Marcador de contenido 3">
            <a:extLst>
              <a:ext uri="{FF2B5EF4-FFF2-40B4-BE49-F238E27FC236}">
                <a16:creationId xmlns:a16="http://schemas.microsoft.com/office/drawing/2014/main" id="{8CB149C5-ED24-4BE7-9D52-405B0035D8A9}"/>
              </a:ext>
            </a:extLst>
          </p:cNvPr>
          <p:cNvGraphicFramePr>
            <a:graphicFrameLocks noGrp="1"/>
          </p:cNvGraphicFramePr>
          <p:nvPr>
            <p:ph idx="1"/>
            <p:extLst>
              <p:ext uri="{D42A27DB-BD31-4B8C-83A1-F6EECF244321}">
                <p14:modId xmlns:p14="http://schemas.microsoft.com/office/powerpoint/2010/main" val="3243624489"/>
              </p:ext>
            </p:extLst>
          </p:nvPr>
        </p:nvGraphicFramePr>
        <p:xfrm>
          <a:off x="628650" y="746125"/>
          <a:ext cx="8312150" cy="5248275"/>
        </p:xfrm>
        <a:graphic>
          <a:graphicData uri="http://schemas.openxmlformats.org/drawingml/2006/chart">
            <c:chart xmlns:c="http://schemas.openxmlformats.org/drawingml/2006/chart" xmlns:r="http://schemas.openxmlformats.org/officeDocument/2006/relationships" r:id="rId3"/>
          </a:graphicData>
        </a:graphic>
      </p:graphicFrame>
      <p:pic>
        <p:nvPicPr>
          <p:cNvPr id="5" name="Imagen 4">
            <a:extLst>
              <a:ext uri="{FF2B5EF4-FFF2-40B4-BE49-F238E27FC236}">
                <a16:creationId xmlns:a16="http://schemas.microsoft.com/office/drawing/2014/main" id="{3B33BBF5-9BEB-48CF-9B05-059AF2A6C10F}"/>
              </a:ext>
            </a:extLst>
          </p:cNvPr>
          <p:cNvPicPr>
            <a:picLocks noChangeAspect="1"/>
          </p:cNvPicPr>
          <p:nvPr/>
        </p:nvPicPr>
        <p:blipFill>
          <a:blip r:embed="rId4"/>
          <a:stretch>
            <a:fillRect/>
          </a:stretch>
        </p:blipFill>
        <p:spPr>
          <a:xfrm>
            <a:off x="36708" y="0"/>
            <a:ext cx="1183884" cy="1039898"/>
          </a:xfrm>
          <a:prstGeom prst="rect">
            <a:avLst/>
          </a:prstGeom>
        </p:spPr>
      </p:pic>
    </p:spTree>
    <p:extLst>
      <p:ext uri="{BB962C8B-B14F-4D97-AF65-F5344CB8AC3E}">
        <p14:creationId xmlns:p14="http://schemas.microsoft.com/office/powerpoint/2010/main" val="1347735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92905" y="0"/>
            <a:ext cx="5662195" cy="584200"/>
          </a:xfrm>
        </p:spPr>
        <p:txBody>
          <a:bodyPr/>
          <a:lstStyle/>
          <a:p>
            <a:r>
              <a:rPr lang="es-ES" dirty="0">
                <a:solidFill>
                  <a:srgbClr val="FF0000"/>
                </a:solidFill>
              </a:rPr>
              <a:t>ANÁLISIS DE RESULTADOS</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466425047"/>
              </p:ext>
            </p:extLst>
          </p:nvPr>
        </p:nvGraphicFramePr>
        <p:xfrm>
          <a:off x="818147" y="1046748"/>
          <a:ext cx="7472947" cy="45746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9932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356811" y="0"/>
            <a:ext cx="5698289" cy="584200"/>
          </a:xfrm>
        </p:spPr>
        <p:txBody>
          <a:bodyPr/>
          <a:lstStyle/>
          <a:p>
            <a:r>
              <a:rPr lang="es-ES" dirty="0">
                <a:solidFill>
                  <a:srgbClr val="FF0000"/>
                </a:solidFill>
              </a:rPr>
              <a:t>ANÁLISIS DE RESULTADOS</a:t>
            </a:r>
            <a:endParaRPr lang="en-U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4275475072"/>
              </p:ext>
            </p:extLst>
          </p:nvPr>
        </p:nvGraphicFramePr>
        <p:xfrm>
          <a:off x="628649" y="746126"/>
          <a:ext cx="7873905" cy="47129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3255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392905" y="0"/>
            <a:ext cx="5662195" cy="584200"/>
          </a:xfrm>
        </p:spPr>
        <p:txBody>
          <a:bodyPr/>
          <a:lstStyle/>
          <a:p>
            <a:r>
              <a:rPr lang="es-ES" dirty="0">
                <a:solidFill>
                  <a:srgbClr val="FF0000"/>
                </a:solidFill>
              </a:rPr>
              <a:t>ANÁLISIS DE RESULTADOS</a:t>
            </a:r>
            <a:endParaRPr lang="en-US" dirty="0"/>
          </a:p>
        </p:txBody>
      </p:sp>
      <p:graphicFrame>
        <p:nvGraphicFramePr>
          <p:cNvPr id="5" name="Marcador de contenido 4"/>
          <p:cNvGraphicFramePr>
            <a:graphicFrameLocks noGrp="1"/>
          </p:cNvGraphicFramePr>
          <p:nvPr>
            <p:ph idx="1"/>
          </p:nvPr>
        </p:nvGraphicFramePr>
        <p:xfrm>
          <a:off x="628650" y="746125"/>
          <a:ext cx="8312150" cy="5248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4465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128333808"/>
              </p:ext>
            </p:extLst>
          </p:nvPr>
        </p:nvGraphicFramePr>
        <p:xfrm>
          <a:off x="2347416" y="655076"/>
          <a:ext cx="4722126" cy="5500058"/>
        </p:xfrm>
        <a:graphic>
          <a:graphicData uri="http://schemas.openxmlformats.org/drawingml/2006/table">
            <a:tbl>
              <a:tblPr firstRow="1" firstCol="1" lastRow="1">
                <a:tableStyleId>{5C22544A-7EE6-4342-B048-85BDC9FD1C3A}</a:tableStyleId>
              </a:tblPr>
              <a:tblGrid>
                <a:gridCol w="1494508">
                  <a:extLst>
                    <a:ext uri="{9D8B030D-6E8A-4147-A177-3AD203B41FA5}">
                      <a16:colId xmlns:a16="http://schemas.microsoft.com/office/drawing/2014/main" val="3737063195"/>
                    </a:ext>
                  </a:extLst>
                </a:gridCol>
                <a:gridCol w="1440597">
                  <a:extLst>
                    <a:ext uri="{9D8B030D-6E8A-4147-A177-3AD203B41FA5}">
                      <a16:colId xmlns:a16="http://schemas.microsoft.com/office/drawing/2014/main" val="4273119994"/>
                    </a:ext>
                  </a:extLst>
                </a:gridCol>
                <a:gridCol w="1787021">
                  <a:extLst>
                    <a:ext uri="{9D8B030D-6E8A-4147-A177-3AD203B41FA5}">
                      <a16:colId xmlns:a16="http://schemas.microsoft.com/office/drawing/2014/main" val="3299334376"/>
                    </a:ext>
                  </a:extLst>
                </a:gridCol>
              </a:tblGrid>
              <a:tr h="562564">
                <a:tc>
                  <a:txBody>
                    <a:bodyPr/>
                    <a:lstStyle/>
                    <a:p>
                      <a:pPr marL="457200" algn="ctr">
                        <a:lnSpc>
                          <a:spcPct val="107000"/>
                        </a:lnSpc>
                        <a:spcAft>
                          <a:spcPts val="0"/>
                        </a:spcAft>
                      </a:pPr>
                      <a:r>
                        <a:rPr lang="es-EC" sz="1200" dirty="0">
                          <a:effectLst/>
                        </a:rPr>
                        <a:t>Encuestados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tc>
                <a:tc>
                  <a:txBody>
                    <a:bodyPr/>
                    <a:lstStyle/>
                    <a:p>
                      <a:pPr marL="457200" algn="ctr">
                        <a:lnSpc>
                          <a:spcPct val="107000"/>
                        </a:lnSpc>
                        <a:spcAft>
                          <a:spcPts val="0"/>
                        </a:spcAft>
                      </a:pPr>
                      <a:r>
                        <a:rPr lang="es-EC" sz="1200" dirty="0">
                          <a:effectLst/>
                        </a:rPr>
                        <a:t>Monofónico</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tc>
                <a:tc>
                  <a:txBody>
                    <a:bodyPr/>
                    <a:lstStyle/>
                    <a:p>
                      <a:pPr marL="457200" algn="ctr">
                        <a:lnSpc>
                          <a:spcPct val="107000"/>
                        </a:lnSpc>
                        <a:spcAft>
                          <a:spcPts val="0"/>
                        </a:spcAft>
                      </a:pPr>
                      <a:r>
                        <a:rPr lang="es-EC" sz="1200" dirty="0">
                          <a:effectLst/>
                        </a:rPr>
                        <a:t>Tridimensional</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tc>
                <a:extLst>
                  <a:ext uri="{0D108BD9-81ED-4DB2-BD59-A6C34878D82A}">
                    <a16:rowId xmlns:a16="http://schemas.microsoft.com/office/drawing/2014/main" val="2815834275"/>
                  </a:ext>
                </a:extLst>
              </a:tr>
              <a:tr h="312495">
                <a:tc>
                  <a:txBody>
                    <a:bodyPr/>
                    <a:lstStyle/>
                    <a:p>
                      <a:pPr marL="457200" algn="ctr">
                        <a:lnSpc>
                          <a:spcPct val="107000"/>
                        </a:lnSpc>
                        <a:spcAft>
                          <a:spcPts val="0"/>
                        </a:spcAft>
                      </a:pPr>
                      <a:r>
                        <a:rPr lang="es-EC" sz="900" dirty="0">
                          <a:effectLst/>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tc>
                <a:tc>
                  <a:txBody>
                    <a:bodyPr/>
                    <a:lstStyle/>
                    <a:p>
                      <a:pPr marL="457200" algn="ctr">
                        <a:lnSpc>
                          <a:spcPct val="107000"/>
                        </a:lnSpc>
                        <a:spcAft>
                          <a:spcPts val="0"/>
                        </a:spcAft>
                      </a:pPr>
                      <a:r>
                        <a:rPr lang="es-EC" sz="900">
                          <a:effectLst/>
                        </a:rPr>
                        <a:t>47,05%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nchor="ctr"/>
                </a:tc>
                <a:tc>
                  <a:txBody>
                    <a:bodyPr/>
                    <a:lstStyle/>
                    <a:p>
                      <a:pPr marL="457200" algn="ctr">
                        <a:lnSpc>
                          <a:spcPct val="107000"/>
                        </a:lnSpc>
                        <a:spcAft>
                          <a:spcPts val="0"/>
                        </a:spcAft>
                      </a:pPr>
                      <a:r>
                        <a:rPr lang="es-EC" sz="900">
                          <a:effectLst/>
                        </a:rPr>
                        <a:t>48,35%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nchor="ctr"/>
                </a:tc>
                <a:extLst>
                  <a:ext uri="{0D108BD9-81ED-4DB2-BD59-A6C34878D82A}">
                    <a16:rowId xmlns:a16="http://schemas.microsoft.com/office/drawing/2014/main" val="1040628541"/>
                  </a:ext>
                </a:extLst>
              </a:tr>
              <a:tr h="312495">
                <a:tc>
                  <a:txBody>
                    <a:bodyPr/>
                    <a:lstStyle/>
                    <a:p>
                      <a:pPr marL="457200" algn="ctr">
                        <a:lnSpc>
                          <a:spcPct val="107000"/>
                        </a:lnSpc>
                        <a:spcAft>
                          <a:spcPts val="0"/>
                        </a:spcAft>
                      </a:pPr>
                      <a:r>
                        <a:rPr lang="es-EC" sz="900">
                          <a:effectLst/>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tc>
                <a:tc>
                  <a:txBody>
                    <a:bodyPr/>
                    <a:lstStyle/>
                    <a:p>
                      <a:pPr marL="457200" algn="ctr">
                        <a:lnSpc>
                          <a:spcPct val="107000"/>
                        </a:lnSpc>
                        <a:spcAft>
                          <a:spcPts val="0"/>
                        </a:spcAft>
                      </a:pPr>
                      <a:r>
                        <a:rPr lang="es-EC" sz="900">
                          <a:effectLst/>
                        </a:rPr>
                        <a:t>78,47%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nchor="ctr"/>
                </a:tc>
                <a:tc>
                  <a:txBody>
                    <a:bodyPr/>
                    <a:lstStyle/>
                    <a:p>
                      <a:pPr marL="457200" algn="ctr">
                        <a:lnSpc>
                          <a:spcPct val="107000"/>
                        </a:lnSpc>
                        <a:spcAft>
                          <a:spcPts val="0"/>
                        </a:spcAft>
                      </a:pPr>
                      <a:r>
                        <a:rPr lang="es-EC" sz="900">
                          <a:effectLst/>
                        </a:rPr>
                        <a:t>89,12%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nchor="ctr"/>
                </a:tc>
                <a:extLst>
                  <a:ext uri="{0D108BD9-81ED-4DB2-BD59-A6C34878D82A}">
                    <a16:rowId xmlns:a16="http://schemas.microsoft.com/office/drawing/2014/main" val="765576579"/>
                  </a:ext>
                </a:extLst>
              </a:tr>
              <a:tr h="312495">
                <a:tc>
                  <a:txBody>
                    <a:bodyPr/>
                    <a:lstStyle/>
                    <a:p>
                      <a:pPr marL="457200" algn="ctr">
                        <a:lnSpc>
                          <a:spcPct val="107000"/>
                        </a:lnSpc>
                        <a:spcAft>
                          <a:spcPts val="0"/>
                        </a:spcAft>
                      </a:pPr>
                      <a:r>
                        <a:rPr lang="es-EC" sz="9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tc>
                <a:tc>
                  <a:txBody>
                    <a:bodyPr/>
                    <a:lstStyle/>
                    <a:p>
                      <a:pPr marL="457200" algn="ctr">
                        <a:lnSpc>
                          <a:spcPct val="107000"/>
                        </a:lnSpc>
                        <a:spcAft>
                          <a:spcPts val="0"/>
                        </a:spcAft>
                      </a:pPr>
                      <a:r>
                        <a:rPr lang="es-EC" sz="900">
                          <a:effectLst/>
                        </a:rPr>
                        <a:t>94,94%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nchor="ctr"/>
                </a:tc>
                <a:tc>
                  <a:txBody>
                    <a:bodyPr/>
                    <a:lstStyle/>
                    <a:p>
                      <a:pPr marL="457200" algn="ctr">
                        <a:lnSpc>
                          <a:spcPct val="107000"/>
                        </a:lnSpc>
                        <a:spcAft>
                          <a:spcPts val="0"/>
                        </a:spcAft>
                      </a:pPr>
                      <a:r>
                        <a:rPr lang="es-EC" sz="900">
                          <a:effectLst/>
                        </a:rPr>
                        <a:t>95,63%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nchor="ctr"/>
                </a:tc>
                <a:extLst>
                  <a:ext uri="{0D108BD9-81ED-4DB2-BD59-A6C34878D82A}">
                    <a16:rowId xmlns:a16="http://schemas.microsoft.com/office/drawing/2014/main" val="1999042848"/>
                  </a:ext>
                </a:extLst>
              </a:tr>
              <a:tr h="312495">
                <a:tc>
                  <a:txBody>
                    <a:bodyPr/>
                    <a:lstStyle/>
                    <a:p>
                      <a:pPr marL="457200" algn="ctr">
                        <a:lnSpc>
                          <a:spcPct val="107000"/>
                        </a:lnSpc>
                        <a:spcAft>
                          <a:spcPts val="0"/>
                        </a:spcAft>
                      </a:pPr>
                      <a:r>
                        <a:rPr lang="es-EC" sz="900">
                          <a:effectLst/>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tc>
                <a:tc>
                  <a:txBody>
                    <a:bodyPr/>
                    <a:lstStyle/>
                    <a:p>
                      <a:pPr marL="457200" algn="ctr">
                        <a:lnSpc>
                          <a:spcPct val="107000"/>
                        </a:lnSpc>
                        <a:spcAft>
                          <a:spcPts val="0"/>
                        </a:spcAft>
                      </a:pPr>
                      <a:r>
                        <a:rPr lang="es-EC" sz="900">
                          <a:effectLst/>
                        </a:rPr>
                        <a:t>91,98%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nchor="ctr"/>
                </a:tc>
                <a:tc>
                  <a:txBody>
                    <a:bodyPr/>
                    <a:lstStyle/>
                    <a:p>
                      <a:pPr marL="457200" algn="ctr">
                        <a:lnSpc>
                          <a:spcPct val="107000"/>
                        </a:lnSpc>
                        <a:spcAft>
                          <a:spcPts val="0"/>
                        </a:spcAft>
                      </a:pPr>
                      <a:r>
                        <a:rPr lang="es-EC" sz="900">
                          <a:effectLst/>
                        </a:rPr>
                        <a:t>89,95%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nchor="ctr"/>
                </a:tc>
                <a:extLst>
                  <a:ext uri="{0D108BD9-81ED-4DB2-BD59-A6C34878D82A}">
                    <a16:rowId xmlns:a16="http://schemas.microsoft.com/office/drawing/2014/main" val="2757991111"/>
                  </a:ext>
                </a:extLst>
              </a:tr>
              <a:tr h="312495">
                <a:tc>
                  <a:txBody>
                    <a:bodyPr/>
                    <a:lstStyle/>
                    <a:p>
                      <a:pPr marL="457200" algn="ctr">
                        <a:lnSpc>
                          <a:spcPct val="107000"/>
                        </a:lnSpc>
                        <a:spcAft>
                          <a:spcPts val="0"/>
                        </a:spcAft>
                      </a:pPr>
                      <a:r>
                        <a:rPr lang="es-EC" sz="900">
                          <a:effectLst/>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tc>
                <a:tc>
                  <a:txBody>
                    <a:bodyPr/>
                    <a:lstStyle/>
                    <a:p>
                      <a:pPr marL="457200" algn="ctr">
                        <a:lnSpc>
                          <a:spcPct val="107000"/>
                        </a:lnSpc>
                        <a:spcAft>
                          <a:spcPts val="0"/>
                        </a:spcAft>
                      </a:pPr>
                      <a:r>
                        <a:rPr lang="es-EC" sz="900">
                          <a:effectLst/>
                        </a:rPr>
                        <a:t>90,36%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nchor="ctr"/>
                </a:tc>
                <a:tc>
                  <a:txBody>
                    <a:bodyPr/>
                    <a:lstStyle/>
                    <a:p>
                      <a:pPr marL="457200" algn="ctr">
                        <a:lnSpc>
                          <a:spcPct val="107000"/>
                        </a:lnSpc>
                        <a:spcAft>
                          <a:spcPts val="0"/>
                        </a:spcAft>
                      </a:pPr>
                      <a:r>
                        <a:rPr lang="es-EC" sz="900">
                          <a:effectLst/>
                        </a:rPr>
                        <a:t>78,20%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nchor="ctr"/>
                </a:tc>
                <a:extLst>
                  <a:ext uri="{0D108BD9-81ED-4DB2-BD59-A6C34878D82A}">
                    <a16:rowId xmlns:a16="http://schemas.microsoft.com/office/drawing/2014/main" val="3111751093"/>
                  </a:ext>
                </a:extLst>
              </a:tr>
              <a:tr h="312495">
                <a:tc>
                  <a:txBody>
                    <a:bodyPr/>
                    <a:lstStyle/>
                    <a:p>
                      <a:pPr marL="457200" algn="ctr">
                        <a:lnSpc>
                          <a:spcPct val="107000"/>
                        </a:lnSpc>
                        <a:spcAft>
                          <a:spcPts val="0"/>
                        </a:spcAft>
                      </a:pPr>
                      <a:r>
                        <a:rPr lang="es-EC" sz="900">
                          <a:effectLst/>
                        </a:rPr>
                        <a:t>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tc>
                <a:tc>
                  <a:txBody>
                    <a:bodyPr/>
                    <a:lstStyle/>
                    <a:p>
                      <a:pPr marL="457200" algn="ctr">
                        <a:lnSpc>
                          <a:spcPct val="107000"/>
                        </a:lnSpc>
                        <a:spcAft>
                          <a:spcPts val="0"/>
                        </a:spcAft>
                      </a:pPr>
                      <a:r>
                        <a:rPr lang="es-EC" sz="900">
                          <a:effectLst/>
                        </a:rPr>
                        <a:t>93,05%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nchor="ctr"/>
                </a:tc>
                <a:tc>
                  <a:txBody>
                    <a:bodyPr/>
                    <a:lstStyle/>
                    <a:p>
                      <a:pPr marL="457200" algn="ctr">
                        <a:lnSpc>
                          <a:spcPct val="107000"/>
                        </a:lnSpc>
                        <a:spcAft>
                          <a:spcPts val="0"/>
                        </a:spcAft>
                      </a:pPr>
                      <a:r>
                        <a:rPr lang="es-EC" sz="900">
                          <a:effectLst/>
                        </a:rPr>
                        <a:t>87,98%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nchor="ctr"/>
                </a:tc>
                <a:extLst>
                  <a:ext uri="{0D108BD9-81ED-4DB2-BD59-A6C34878D82A}">
                    <a16:rowId xmlns:a16="http://schemas.microsoft.com/office/drawing/2014/main" val="1043139263"/>
                  </a:ext>
                </a:extLst>
              </a:tr>
              <a:tr h="312495">
                <a:tc>
                  <a:txBody>
                    <a:bodyPr/>
                    <a:lstStyle/>
                    <a:p>
                      <a:pPr marL="457200" algn="ctr">
                        <a:lnSpc>
                          <a:spcPct val="107000"/>
                        </a:lnSpc>
                        <a:spcAft>
                          <a:spcPts val="0"/>
                        </a:spcAft>
                      </a:pPr>
                      <a:r>
                        <a:rPr lang="es-EC" sz="900">
                          <a:effectLst/>
                        </a:rPr>
                        <a:t>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tc>
                <a:tc>
                  <a:txBody>
                    <a:bodyPr/>
                    <a:lstStyle/>
                    <a:p>
                      <a:pPr marL="457200" algn="ctr">
                        <a:lnSpc>
                          <a:spcPct val="107000"/>
                        </a:lnSpc>
                        <a:spcAft>
                          <a:spcPts val="0"/>
                        </a:spcAft>
                      </a:pPr>
                      <a:r>
                        <a:rPr lang="es-EC" sz="900">
                          <a:effectLst/>
                        </a:rPr>
                        <a:t>92,37%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nchor="ctr"/>
                </a:tc>
                <a:tc>
                  <a:txBody>
                    <a:bodyPr/>
                    <a:lstStyle/>
                    <a:p>
                      <a:pPr marL="457200" algn="ctr">
                        <a:lnSpc>
                          <a:spcPct val="107000"/>
                        </a:lnSpc>
                        <a:spcAft>
                          <a:spcPts val="0"/>
                        </a:spcAft>
                      </a:pPr>
                      <a:r>
                        <a:rPr lang="es-EC" sz="900">
                          <a:effectLst/>
                        </a:rPr>
                        <a:t>72,61%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nchor="ctr"/>
                </a:tc>
                <a:extLst>
                  <a:ext uri="{0D108BD9-81ED-4DB2-BD59-A6C34878D82A}">
                    <a16:rowId xmlns:a16="http://schemas.microsoft.com/office/drawing/2014/main" val="155622093"/>
                  </a:ext>
                </a:extLst>
              </a:tr>
              <a:tr h="312495">
                <a:tc>
                  <a:txBody>
                    <a:bodyPr/>
                    <a:lstStyle/>
                    <a:p>
                      <a:pPr marL="457200" algn="ctr">
                        <a:lnSpc>
                          <a:spcPct val="107000"/>
                        </a:lnSpc>
                        <a:spcAft>
                          <a:spcPts val="0"/>
                        </a:spcAft>
                      </a:pPr>
                      <a:r>
                        <a:rPr lang="es-EC" sz="900">
                          <a:effectLst/>
                        </a:rPr>
                        <a:t>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tc>
                <a:tc>
                  <a:txBody>
                    <a:bodyPr/>
                    <a:lstStyle/>
                    <a:p>
                      <a:pPr marL="457200" algn="ctr">
                        <a:lnSpc>
                          <a:spcPct val="107000"/>
                        </a:lnSpc>
                        <a:spcAft>
                          <a:spcPts val="0"/>
                        </a:spcAft>
                      </a:pPr>
                      <a:r>
                        <a:rPr lang="es-EC" sz="900">
                          <a:effectLst/>
                        </a:rPr>
                        <a:t>100,00%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nchor="ctr"/>
                </a:tc>
                <a:tc>
                  <a:txBody>
                    <a:bodyPr/>
                    <a:lstStyle/>
                    <a:p>
                      <a:pPr marL="457200" algn="ctr">
                        <a:lnSpc>
                          <a:spcPct val="107000"/>
                        </a:lnSpc>
                        <a:spcAft>
                          <a:spcPts val="0"/>
                        </a:spcAft>
                      </a:pPr>
                      <a:r>
                        <a:rPr lang="es-EC" sz="900">
                          <a:effectLst/>
                        </a:rPr>
                        <a:t>100,00%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nchor="ctr"/>
                </a:tc>
                <a:extLst>
                  <a:ext uri="{0D108BD9-81ED-4DB2-BD59-A6C34878D82A}">
                    <a16:rowId xmlns:a16="http://schemas.microsoft.com/office/drawing/2014/main" val="727392717"/>
                  </a:ext>
                </a:extLst>
              </a:tr>
              <a:tr h="312495">
                <a:tc>
                  <a:txBody>
                    <a:bodyPr/>
                    <a:lstStyle/>
                    <a:p>
                      <a:pPr marL="457200" algn="ctr">
                        <a:lnSpc>
                          <a:spcPct val="107000"/>
                        </a:lnSpc>
                        <a:spcAft>
                          <a:spcPts val="0"/>
                        </a:spcAft>
                      </a:pPr>
                      <a:r>
                        <a:rPr lang="es-EC" sz="900">
                          <a:effectLst/>
                        </a:rPr>
                        <a:t>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tc>
                <a:tc>
                  <a:txBody>
                    <a:bodyPr/>
                    <a:lstStyle/>
                    <a:p>
                      <a:pPr marL="457200" algn="ctr">
                        <a:lnSpc>
                          <a:spcPct val="107000"/>
                        </a:lnSpc>
                        <a:spcAft>
                          <a:spcPts val="0"/>
                        </a:spcAft>
                      </a:pPr>
                      <a:r>
                        <a:rPr lang="es-EC" sz="900">
                          <a:effectLst/>
                        </a:rPr>
                        <a:t>86,43%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nchor="ctr"/>
                </a:tc>
                <a:tc>
                  <a:txBody>
                    <a:bodyPr/>
                    <a:lstStyle/>
                    <a:p>
                      <a:pPr marL="457200" algn="ctr">
                        <a:lnSpc>
                          <a:spcPct val="107000"/>
                        </a:lnSpc>
                        <a:spcAft>
                          <a:spcPts val="0"/>
                        </a:spcAft>
                      </a:pPr>
                      <a:r>
                        <a:rPr lang="es-EC" sz="900">
                          <a:effectLst/>
                        </a:rPr>
                        <a:t>79,20%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nchor="ctr"/>
                </a:tc>
                <a:extLst>
                  <a:ext uri="{0D108BD9-81ED-4DB2-BD59-A6C34878D82A}">
                    <a16:rowId xmlns:a16="http://schemas.microsoft.com/office/drawing/2014/main" val="4146569615"/>
                  </a:ext>
                </a:extLst>
              </a:tr>
              <a:tr h="312495">
                <a:tc>
                  <a:txBody>
                    <a:bodyPr/>
                    <a:lstStyle/>
                    <a:p>
                      <a:pPr marL="457200" algn="ctr">
                        <a:lnSpc>
                          <a:spcPct val="107000"/>
                        </a:lnSpc>
                        <a:spcAft>
                          <a:spcPts val="0"/>
                        </a:spcAft>
                      </a:pPr>
                      <a:r>
                        <a:rPr lang="es-EC" sz="900">
                          <a:effectLst/>
                        </a:rPr>
                        <a:t>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tc>
                <a:tc>
                  <a:txBody>
                    <a:bodyPr/>
                    <a:lstStyle/>
                    <a:p>
                      <a:pPr marL="457200" algn="ctr">
                        <a:lnSpc>
                          <a:spcPct val="107000"/>
                        </a:lnSpc>
                        <a:spcAft>
                          <a:spcPts val="0"/>
                        </a:spcAft>
                      </a:pPr>
                      <a:r>
                        <a:rPr lang="es-EC" sz="900">
                          <a:effectLst/>
                        </a:rPr>
                        <a:t>59,82%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nchor="ctr"/>
                </a:tc>
                <a:tc>
                  <a:txBody>
                    <a:bodyPr/>
                    <a:lstStyle/>
                    <a:p>
                      <a:pPr marL="457200" algn="ctr">
                        <a:lnSpc>
                          <a:spcPct val="107000"/>
                        </a:lnSpc>
                        <a:spcAft>
                          <a:spcPts val="0"/>
                        </a:spcAft>
                      </a:pPr>
                      <a:r>
                        <a:rPr lang="es-EC" sz="900">
                          <a:effectLst/>
                        </a:rPr>
                        <a:t>69,21%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nchor="ctr"/>
                </a:tc>
                <a:extLst>
                  <a:ext uri="{0D108BD9-81ED-4DB2-BD59-A6C34878D82A}">
                    <a16:rowId xmlns:a16="http://schemas.microsoft.com/office/drawing/2014/main" val="1180161648"/>
                  </a:ext>
                </a:extLst>
              </a:tr>
              <a:tr h="312495">
                <a:tc>
                  <a:txBody>
                    <a:bodyPr/>
                    <a:lstStyle/>
                    <a:p>
                      <a:pPr marL="457200" algn="ctr">
                        <a:lnSpc>
                          <a:spcPct val="107000"/>
                        </a:lnSpc>
                        <a:spcAft>
                          <a:spcPts val="0"/>
                        </a:spcAft>
                      </a:pPr>
                      <a:r>
                        <a:rPr lang="es-EC" sz="900">
                          <a:effectLst/>
                        </a:rPr>
                        <a:t>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tc>
                <a:tc>
                  <a:txBody>
                    <a:bodyPr/>
                    <a:lstStyle/>
                    <a:p>
                      <a:pPr marL="457200" algn="ctr">
                        <a:lnSpc>
                          <a:spcPct val="107000"/>
                        </a:lnSpc>
                        <a:spcAft>
                          <a:spcPts val="0"/>
                        </a:spcAft>
                      </a:pPr>
                      <a:r>
                        <a:rPr lang="es-EC" sz="900">
                          <a:effectLst/>
                        </a:rPr>
                        <a:t>84,71%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nchor="ctr"/>
                </a:tc>
                <a:tc>
                  <a:txBody>
                    <a:bodyPr/>
                    <a:lstStyle/>
                    <a:p>
                      <a:pPr marL="457200" algn="ctr">
                        <a:lnSpc>
                          <a:spcPct val="107000"/>
                        </a:lnSpc>
                        <a:spcAft>
                          <a:spcPts val="0"/>
                        </a:spcAft>
                      </a:pPr>
                      <a:r>
                        <a:rPr lang="es-EC" sz="900">
                          <a:effectLst/>
                        </a:rPr>
                        <a:t>82,88%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nchor="ctr"/>
                </a:tc>
                <a:extLst>
                  <a:ext uri="{0D108BD9-81ED-4DB2-BD59-A6C34878D82A}">
                    <a16:rowId xmlns:a16="http://schemas.microsoft.com/office/drawing/2014/main" val="3185623025"/>
                  </a:ext>
                </a:extLst>
              </a:tr>
              <a:tr h="312495">
                <a:tc>
                  <a:txBody>
                    <a:bodyPr/>
                    <a:lstStyle/>
                    <a:p>
                      <a:pPr marL="457200" algn="ctr">
                        <a:lnSpc>
                          <a:spcPct val="107000"/>
                        </a:lnSpc>
                        <a:spcAft>
                          <a:spcPts val="0"/>
                        </a:spcAft>
                      </a:pPr>
                      <a:r>
                        <a:rPr lang="es-EC" sz="900">
                          <a:effectLst/>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tc>
                <a:tc>
                  <a:txBody>
                    <a:bodyPr/>
                    <a:lstStyle/>
                    <a:p>
                      <a:pPr marL="457200" algn="ctr">
                        <a:lnSpc>
                          <a:spcPct val="107000"/>
                        </a:lnSpc>
                        <a:spcAft>
                          <a:spcPts val="0"/>
                        </a:spcAft>
                      </a:pPr>
                      <a:r>
                        <a:rPr lang="es-EC" sz="900">
                          <a:effectLst/>
                        </a:rPr>
                        <a:t>100,00%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nchor="ctr"/>
                </a:tc>
                <a:tc>
                  <a:txBody>
                    <a:bodyPr/>
                    <a:lstStyle/>
                    <a:p>
                      <a:pPr marL="457200" algn="ctr">
                        <a:lnSpc>
                          <a:spcPct val="107000"/>
                        </a:lnSpc>
                        <a:spcAft>
                          <a:spcPts val="0"/>
                        </a:spcAft>
                      </a:pPr>
                      <a:r>
                        <a:rPr lang="es-EC" sz="900">
                          <a:effectLst/>
                        </a:rPr>
                        <a:t>100,00%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nchor="ctr"/>
                </a:tc>
                <a:extLst>
                  <a:ext uri="{0D108BD9-81ED-4DB2-BD59-A6C34878D82A}">
                    <a16:rowId xmlns:a16="http://schemas.microsoft.com/office/drawing/2014/main" val="536408390"/>
                  </a:ext>
                </a:extLst>
              </a:tr>
              <a:tr h="312495">
                <a:tc>
                  <a:txBody>
                    <a:bodyPr/>
                    <a:lstStyle/>
                    <a:p>
                      <a:pPr marL="457200" algn="ctr">
                        <a:lnSpc>
                          <a:spcPct val="107000"/>
                        </a:lnSpc>
                        <a:spcAft>
                          <a:spcPts val="0"/>
                        </a:spcAft>
                      </a:pPr>
                      <a:r>
                        <a:rPr lang="es-EC" sz="900">
                          <a:effectLst/>
                        </a:rPr>
                        <a:t>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tc>
                <a:tc>
                  <a:txBody>
                    <a:bodyPr/>
                    <a:lstStyle/>
                    <a:p>
                      <a:pPr marL="457200" algn="ctr">
                        <a:lnSpc>
                          <a:spcPct val="107000"/>
                        </a:lnSpc>
                        <a:spcAft>
                          <a:spcPts val="0"/>
                        </a:spcAft>
                      </a:pPr>
                      <a:r>
                        <a:rPr lang="es-EC" sz="900">
                          <a:effectLst/>
                        </a:rPr>
                        <a:t>98,95%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nchor="ctr"/>
                </a:tc>
                <a:tc>
                  <a:txBody>
                    <a:bodyPr/>
                    <a:lstStyle/>
                    <a:p>
                      <a:pPr marL="457200" algn="ctr">
                        <a:lnSpc>
                          <a:spcPct val="107000"/>
                        </a:lnSpc>
                        <a:spcAft>
                          <a:spcPts val="0"/>
                        </a:spcAft>
                      </a:pPr>
                      <a:r>
                        <a:rPr lang="es-EC" sz="900">
                          <a:effectLst/>
                        </a:rPr>
                        <a:t>96,54%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nchor="ctr"/>
                </a:tc>
                <a:extLst>
                  <a:ext uri="{0D108BD9-81ED-4DB2-BD59-A6C34878D82A}">
                    <a16:rowId xmlns:a16="http://schemas.microsoft.com/office/drawing/2014/main" val="1277358510"/>
                  </a:ext>
                </a:extLst>
              </a:tr>
              <a:tr h="312495">
                <a:tc>
                  <a:txBody>
                    <a:bodyPr/>
                    <a:lstStyle/>
                    <a:p>
                      <a:pPr marL="457200" algn="ctr">
                        <a:lnSpc>
                          <a:spcPct val="107000"/>
                        </a:lnSpc>
                        <a:spcAft>
                          <a:spcPts val="0"/>
                        </a:spcAft>
                      </a:pPr>
                      <a:r>
                        <a:rPr lang="es-EC" sz="900">
                          <a:effectLst/>
                        </a:rPr>
                        <a:t>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tc>
                <a:tc>
                  <a:txBody>
                    <a:bodyPr/>
                    <a:lstStyle/>
                    <a:p>
                      <a:pPr marL="457200" algn="ctr">
                        <a:lnSpc>
                          <a:spcPct val="107000"/>
                        </a:lnSpc>
                        <a:spcAft>
                          <a:spcPts val="0"/>
                        </a:spcAft>
                      </a:pPr>
                      <a:r>
                        <a:rPr lang="es-EC" sz="900">
                          <a:effectLst/>
                        </a:rPr>
                        <a:t>86,39%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nchor="ctr"/>
                </a:tc>
                <a:tc>
                  <a:txBody>
                    <a:bodyPr/>
                    <a:lstStyle/>
                    <a:p>
                      <a:pPr marL="457200" algn="ctr">
                        <a:lnSpc>
                          <a:spcPct val="107000"/>
                        </a:lnSpc>
                        <a:spcAft>
                          <a:spcPts val="0"/>
                        </a:spcAft>
                      </a:pPr>
                      <a:r>
                        <a:rPr lang="es-EC" sz="900">
                          <a:effectLst/>
                        </a:rPr>
                        <a:t>100,00%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nchor="ctr"/>
                </a:tc>
                <a:extLst>
                  <a:ext uri="{0D108BD9-81ED-4DB2-BD59-A6C34878D82A}">
                    <a16:rowId xmlns:a16="http://schemas.microsoft.com/office/drawing/2014/main" val="4107934328"/>
                  </a:ext>
                </a:extLst>
              </a:tr>
              <a:tr h="562564">
                <a:tc>
                  <a:txBody>
                    <a:bodyPr/>
                    <a:lstStyle/>
                    <a:p>
                      <a:pPr marL="457200" algn="ctr">
                        <a:lnSpc>
                          <a:spcPct val="107000"/>
                        </a:lnSpc>
                        <a:spcAft>
                          <a:spcPts val="0"/>
                        </a:spcAft>
                      </a:pPr>
                      <a:r>
                        <a:rPr lang="es-EC" sz="1100" dirty="0">
                          <a:effectLst/>
                        </a:rPr>
                        <a:t>Promedio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tc>
                <a:tc>
                  <a:txBody>
                    <a:bodyPr/>
                    <a:lstStyle/>
                    <a:p>
                      <a:pPr marL="457200" algn="ctr">
                        <a:lnSpc>
                          <a:spcPct val="107000"/>
                        </a:lnSpc>
                        <a:spcAft>
                          <a:spcPts val="0"/>
                        </a:spcAft>
                      </a:pPr>
                      <a:r>
                        <a:rPr lang="es-EC" sz="900">
                          <a:effectLst/>
                        </a:rPr>
                        <a:t>86,04%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nchor="ctr"/>
                </a:tc>
                <a:tc>
                  <a:txBody>
                    <a:bodyPr/>
                    <a:lstStyle/>
                    <a:p>
                      <a:pPr marL="457200" algn="ctr">
                        <a:lnSpc>
                          <a:spcPct val="107000"/>
                        </a:lnSpc>
                        <a:spcAft>
                          <a:spcPts val="0"/>
                        </a:spcAft>
                      </a:pPr>
                      <a:r>
                        <a:rPr lang="es-EC" sz="900" dirty="0">
                          <a:effectLst/>
                        </a:rPr>
                        <a:t>84,98%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03" marR="62703" marT="0" marB="0" anchor="ctr"/>
                </a:tc>
                <a:extLst>
                  <a:ext uri="{0D108BD9-81ED-4DB2-BD59-A6C34878D82A}">
                    <a16:rowId xmlns:a16="http://schemas.microsoft.com/office/drawing/2014/main" val="1210122084"/>
                  </a:ext>
                </a:extLst>
              </a:tr>
            </a:tbl>
          </a:graphicData>
        </a:graphic>
      </p:graphicFrame>
      <p:sp>
        <p:nvSpPr>
          <p:cNvPr id="5" name="Título 1"/>
          <p:cNvSpPr>
            <a:spLocks noGrp="1"/>
          </p:cNvSpPr>
          <p:nvPr>
            <p:ph type="title"/>
          </p:nvPr>
        </p:nvSpPr>
        <p:spPr>
          <a:xfrm>
            <a:off x="3289110" y="0"/>
            <a:ext cx="5765990" cy="584200"/>
          </a:xfrm>
        </p:spPr>
        <p:txBody>
          <a:bodyPr/>
          <a:lstStyle/>
          <a:p>
            <a:r>
              <a:rPr lang="es-ES" dirty="0">
                <a:solidFill>
                  <a:srgbClr val="FF0000"/>
                </a:solidFill>
              </a:rPr>
              <a:t>ANÁLISIS DE RESULTADOS</a:t>
            </a:r>
            <a:endParaRPr lang="en-US" dirty="0"/>
          </a:p>
        </p:txBody>
      </p:sp>
    </p:spTree>
    <p:extLst>
      <p:ext uri="{BB962C8B-B14F-4D97-AF65-F5344CB8AC3E}">
        <p14:creationId xmlns:p14="http://schemas.microsoft.com/office/powerpoint/2010/main" val="1165647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B4A67-D285-4B17-9D9F-2ECCF7E3C202}"/>
              </a:ext>
            </a:extLst>
          </p:cNvPr>
          <p:cNvSpPr>
            <a:spLocks noGrp="1"/>
          </p:cNvSpPr>
          <p:nvPr>
            <p:ph type="title"/>
          </p:nvPr>
        </p:nvSpPr>
        <p:spPr>
          <a:xfrm>
            <a:off x="4965700" y="47772"/>
            <a:ext cx="4038602" cy="584200"/>
          </a:xfrm>
        </p:spPr>
        <p:txBody>
          <a:bodyPr/>
          <a:lstStyle/>
          <a:p>
            <a:r>
              <a:rPr lang="es-EC" sz="3600" dirty="0">
                <a:solidFill>
                  <a:srgbClr val="FF0000"/>
                </a:solidFill>
              </a:rPr>
              <a:t>CONCLUSIONES</a:t>
            </a:r>
          </a:p>
        </p:txBody>
      </p:sp>
      <p:sp>
        <p:nvSpPr>
          <p:cNvPr id="3" name="Marcador de contenido 2">
            <a:extLst>
              <a:ext uri="{FF2B5EF4-FFF2-40B4-BE49-F238E27FC236}">
                <a16:creationId xmlns:a16="http://schemas.microsoft.com/office/drawing/2014/main" id="{5294C15C-363D-4DE9-8C30-23D5B41618B3}"/>
              </a:ext>
            </a:extLst>
          </p:cNvPr>
          <p:cNvSpPr>
            <a:spLocks noGrp="1"/>
          </p:cNvSpPr>
          <p:nvPr>
            <p:ph idx="1"/>
          </p:nvPr>
        </p:nvSpPr>
        <p:spPr>
          <a:xfrm>
            <a:off x="285749" y="736602"/>
            <a:ext cx="8312150" cy="5555092"/>
          </a:xfrm>
        </p:spPr>
        <p:txBody>
          <a:bodyPr>
            <a:normAutofit fontScale="92500" lnSpcReduction="10000"/>
          </a:bodyPr>
          <a:lstStyle/>
          <a:p>
            <a:pPr algn="just"/>
            <a:r>
              <a:rPr lang="es-EC" sz="2600" dirty="0"/>
              <a:t>Se diseñó un programa el cual permite reproducir expresiones matemáticas con audio tridimensional para facilitar el entendimiento de las mismas dirigido a estudiantes en edad de escolaridad con discapacidad visual</a:t>
            </a:r>
            <a:endParaRPr lang="en-US" sz="2600" dirty="0"/>
          </a:p>
          <a:p>
            <a:pPr algn="just"/>
            <a:r>
              <a:rPr lang="es-EC" sz="2600" dirty="0"/>
              <a:t>Es necesario que los estudiantes no videntes aprendan el lenguaje braille matemático o viceversa, que estén familiarizados con la utilización del computador como ayuda para la escritura de expresiones matemáticas.</a:t>
            </a:r>
            <a:endParaRPr lang="en-US" sz="2600" dirty="0"/>
          </a:p>
          <a:p>
            <a:pPr algn="just"/>
            <a:r>
              <a:rPr lang="es-EC" sz="2600" dirty="0"/>
              <a:t>La mayoría de estudiantes con discapacidad a los que se les realizó la prueba no se encontraban cursando el nivel de educación que deberían, ya que eran mayores y no poseían los conocimientos adecuados para la transcripción de expresiones matemáticas con lo cual se fue variando la dificultad de las expresiones matemáticas según lo que conocían de la materia.</a:t>
            </a:r>
            <a:endParaRPr lang="en-US" sz="2600" dirty="0"/>
          </a:p>
          <a:p>
            <a:pPr marL="0" indent="0">
              <a:buNone/>
            </a:pPr>
            <a:endParaRPr lang="es-EC" sz="3200" dirty="0">
              <a:latin typeface="+mn-lt"/>
            </a:endParaRPr>
          </a:p>
          <a:p>
            <a:pPr marL="0" indent="0">
              <a:buNone/>
            </a:pPr>
            <a:endParaRPr lang="es-EC" b="1" dirty="0"/>
          </a:p>
        </p:txBody>
      </p:sp>
      <p:sp>
        <p:nvSpPr>
          <p:cNvPr id="6" name="Marcador de contenido 2">
            <a:extLst>
              <a:ext uri="{FF2B5EF4-FFF2-40B4-BE49-F238E27FC236}">
                <a16:creationId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p:sp>
        <p:nvSpPr>
          <p:cNvPr id="4" name="Rectángulo 3"/>
          <p:cNvSpPr/>
          <p:nvPr/>
        </p:nvSpPr>
        <p:spPr>
          <a:xfrm>
            <a:off x="476251" y="736601"/>
            <a:ext cx="8286749" cy="464871"/>
          </a:xfrm>
          <a:prstGeom prst="rect">
            <a:avLst/>
          </a:prstGeom>
        </p:spPr>
        <p:txBody>
          <a:bodyPr wrap="square">
            <a:spAutoFit/>
          </a:bodyPr>
          <a:lstStyle/>
          <a:p>
            <a:pPr lvl="0" algn="just">
              <a:lnSpc>
                <a:spcPct val="150000"/>
              </a:lnSpc>
              <a:spcBef>
                <a:spcPts val="1000"/>
              </a:spcBef>
              <a:spcAft>
                <a:spcPts val="0"/>
              </a:spcAft>
            </a:pPr>
            <a:endParaRPr lang="es-EC" dirty="0"/>
          </a:p>
        </p:txBody>
      </p:sp>
    </p:spTree>
    <p:extLst>
      <p:ext uri="{BB962C8B-B14F-4D97-AF65-F5344CB8AC3E}">
        <p14:creationId xmlns:p14="http://schemas.microsoft.com/office/powerpoint/2010/main" val="2379612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B4A67-D285-4B17-9D9F-2ECCF7E3C202}"/>
              </a:ext>
            </a:extLst>
          </p:cNvPr>
          <p:cNvSpPr>
            <a:spLocks noGrp="1"/>
          </p:cNvSpPr>
          <p:nvPr>
            <p:ph type="title"/>
          </p:nvPr>
        </p:nvSpPr>
        <p:spPr>
          <a:xfrm>
            <a:off x="4965700" y="47772"/>
            <a:ext cx="4038602" cy="584200"/>
          </a:xfrm>
        </p:spPr>
        <p:txBody>
          <a:bodyPr/>
          <a:lstStyle/>
          <a:p>
            <a:r>
              <a:rPr lang="es-EC" sz="3600" dirty="0">
                <a:solidFill>
                  <a:srgbClr val="FF0000"/>
                </a:solidFill>
              </a:rPr>
              <a:t>CONCLUSIONES</a:t>
            </a:r>
          </a:p>
        </p:txBody>
      </p:sp>
      <p:sp>
        <p:nvSpPr>
          <p:cNvPr id="3" name="Marcador de contenido 2">
            <a:extLst>
              <a:ext uri="{FF2B5EF4-FFF2-40B4-BE49-F238E27FC236}">
                <a16:creationId xmlns:a16="http://schemas.microsoft.com/office/drawing/2014/main" id="{5294C15C-363D-4DE9-8C30-23D5B41618B3}"/>
              </a:ext>
            </a:extLst>
          </p:cNvPr>
          <p:cNvSpPr>
            <a:spLocks noGrp="1"/>
          </p:cNvSpPr>
          <p:nvPr>
            <p:ph idx="1"/>
          </p:nvPr>
        </p:nvSpPr>
        <p:spPr>
          <a:xfrm>
            <a:off x="628651" y="1105933"/>
            <a:ext cx="8016585" cy="4939267"/>
          </a:xfrm>
        </p:spPr>
        <p:txBody>
          <a:bodyPr>
            <a:normAutofit fontScale="92500" lnSpcReduction="10000"/>
          </a:bodyPr>
          <a:lstStyle/>
          <a:p>
            <a:pPr algn="just"/>
            <a:r>
              <a:rPr lang="es-EC" sz="2600" dirty="0"/>
              <a:t>La utilización del método de aprendizaje mediante la utilización de audio tridimensional puede ser utilizado como una nueva técnica de aprendizaje para personas con discapacidad visual, ya que se obtuvieron buenos resultados después de la realización de las pruebas.</a:t>
            </a:r>
            <a:endParaRPr lang="en-US" sz="2600" dirty="0"/>
          </a:p>
          <a:p>
            <a:pPr algn="just"/>
            <a:r>
              <a:rPr lang="es-EC" sz="2600" dirty="0"/>
              <a:t>El cambio de voz entre hombre y mujer más los modificadores utilizados generaron una mejor percepción de las ecuaciones que poseían súper índices y subíndices.</a:t>
            </a:r>
            <a:endParaRPr lang="en-US" sz="2600" dirty="0"/>
          </a:p>
          <a:p>
            <a:pPr algn="just"/>
            <a:r>
              <a:rPr lang="es-EC" sz="2600" dirty="0"/>
              <a:t>La aplicación desarrollada puede ser utilizada para personas con o sin discapacidad ya que al ser algo novedoso, llama la atención de los estudiantes con lo cual podrían entender mejor como se encuentra una expresión matemática, ya que se presenta una percepción espacial de los elementos.</a:t>
            </a:r>
            <a:endParaRPr lang="en-US" sz="2600" dirty="0"/>
          </a:p>
          <a:p>
            <a:pPr marL="0" indent="0">
              <a:buNone/>
            </a:pPr>
            <a:endParaRPr lang="es-EC" b="1" dirty="0"/>
          </a:p>
        </p:txBody>
      </p:sp>
      <p:sp>
        <p:nvSpPr>
          <p:cNvPr id="6" name="Marcador de contenido 2">
            <a:extLst>
              <a:ext uri="{FF2B5EF4-FFF2-40B4-BE49-F238E27FC236}">
                <a16:creationId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p:sp>
        <p:nvSpPr>
          <p:cNvPr id="4" name="Rectángulo 3"/>
          <p:cNvSpPr/>
          <p:nvPr/>
        </p:nvSpPr>
        <p:spPr>
          <a:xfrm>
            <a:off x="476251" y="736601"/>
            <a:ext cx="8286749" cy="464871"/>
          </a:xfrm>
          <a:prstGeom prst="rect">
            <a:avLst/>
          </a:prstGeom>
        </p:spPr>
        <p:txBody>
          <a:bodyPr wrap="square">
            <a:spAutoFit/>
          </a:bodyPr>
          <a:lstStyle/>
          <a:p>
            <a:pPr lvl="0" algn="just">
              <a:lnSpc>
                <a:spcPct val="150000"/>
              </a:lnSpc>
              <a:spcBef>
                <a:spcPts val="1000"/>
              </a:spcBef>
              <a:spcAft>
                <a:spcPts val="0"/>
              </a:spcAft>
            </a:pPr>
            <a:endParaRPr lang="es-EC" dirty="0"/>
          </a:p>
        </p:txBody>
      </p:sp>
    </p:spTree>
    <p:extLst>
      <p:ext uri="{BB962C8B-B14F-4D97-AF65-F5344CB8AC3E}">
        <p14:creationId xmlns:p14="http://schemas.microsoft.com/office/powerpoint/2010/main" val="2274093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algn="just"/>
            <a:r>
              <a:rPr lang="es-EC" sz="2600" dirty="0"/>
              <a:t>Los estudiantes con discapacidad tienden pedir que se repita las expresiones matemáticas varias veces, por lo cual la aplicación se desarrolló para que puedan reproducir las veces que deseen hasta poder entender.</a:t>
            </a:r>
            <a:endParaRPr lang="en-US" sz="2600" dirty="0"/>
          </a:p>
          <a:p>
            <a:pPr algn="just"/>
            <a:r>
              <a:rPr lang="es-EC" sz="2600" dirty="0"/>
              <a:t>Se realizaron pruebas con voces de </a:t>
            </a:r>
            <a:r>
              <a:rPr lang="es-EC" sz="2600" i="1" dirty="0" err="1"/>
              <a:t>text</a:t>
            </a:r>
            <a:r>
              <a:rPr lang="es-EC" sz="2600" i="1" dirty="0"/>
              <a:t>-to-</a:t>
            </a:r>
            <a:r>
              <a:rPr lang="es-EC" sz="2600" i="1" dirty="0" err="1"/>
              <a:t>speech</a:t>
            </a:r>
            <a:r>
              <a:rPr lang="es-EC" sz="2600" i="1" dirty="0"/>
              <a:t> </a:t>
            </a:r>
            <a:r>
              <a:rPr lang="es-EC" sz="2600" dirty="0"/>
              <a:t>de Microsoft con acento español y mexicano, dando como mejor opción la utilización del acento mexicano por ser similar al acento ecuatoriano.</a:t>
            </a:r>
            <a:endParaRPr lang="en-US" sz="2600" dirty="0"/>
          </a:p>
          <a:p>
            <a:pPr algn="just"/>
            <a:r>
              <a:rPr lang="es-EC" sz="2600" dirty="0"/>
              <a:t>Al realizar la prueba con el profesor se determinó que los modificadores de voz ayudan a utilizar símbolos auxiliares en el lenguaje braille para poder transcribir correctamente las expresiones matemáticas.</a:t>
            </a:r>
            <a:endParaRPr lang="en-US" sz="2600" dirty="0"/>
          </a:p>
          <a:p>
            <a:endParaRPr lang="en-US" dirty="0"/>
          </a:p>
        </p:txBody>
      </p:sp>
      <p:sp>
        <p:nvSpPr>
          <p:cNvPr id="4" name="Título 1">
            <a:extLst>
              <a:ext uri="{FF2B5EF4-FFF2-40B4-BE49-F238E27FC236}">
                <a16:creationId xmlns:a16="http://schemas.microsoft.com/office/drawing/2014/main" id="{575B4A67-D285-4B17-9D9F-2ECCF7E3C202}"/>
              </a:ext>
            </a:extLst>
          </p:cNvPr>
          <p:cNvSpPr>
            <a:spLocks noGrp="1"/>
          </p:cNvSpPr>
          <p:nvPr>
            <p:ph type="title"/>
          </p:nvPr>
        </p:nvSpPr>
        <p:spPr/>
        <p:txBody>
          <a:bodyPr/>
          <a:lstStyle/>
          <a:p>
            <a:r>
              <a:rPr lang="es-EC" sz="3600" dirty="0">
                <a:solidFill>
                  <a:srgbClr val="FF0000"/>
                </a:solidFill>
              </a:rPr>
              <a:t>CONCLUSIONES</a:t>
            </a:r>
          </a:p>
        </p:txBody>
      </p:sp>
    </p:spTree>
    <p:extLst>
      <p:ext uri="{BB962C8B-B14F-4D97-AF65-F5344CB8AC3E}">
        <p14:creationId xmlns:p14="http://schemas.microsoft.com/office/powerpoint/2010/main" val="664841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B4A67-D285-4B17-9D9F-2ECCF7E3C202}"/>
              </a:ext>
            </a:extLst>
          </p:cNvPr>
          <p:cNvSpPr>
            <a:spLocks noGrp="1"/>
          </p:cNvSpPr>
          <p:nvPr>
            <p:ph type="title"/>
          </p:nvPr>
        </p:nvSpPr>
        <p:spPr>
          <a:xfrm>
            <a:off x="3924300" y="47772"/>
            <a:ext cx="5080002" cy="584200"/>
          </a:xfrm>
        </p:spPr>
        <p:txBody>
          <a:bodyPr/>
          <a:lstStyle/>
          <a:p>
            <a:r>
              <a:rPr lang="es-EC" sz="3600" dirty="0">
                <a:solidFill>
                  <a:srgbClr val="FF0000"/>
                </a:solidFill>
              </a:rPr>
              <a:t>RECOMENDACIONES</a:t>
            </a:r>
          </a:p>
        </p:txBody>
      </p:sp>
      <p:sp>
        <p:nvSpPr>
          <p:cNvPr id="3" name="Marcador de contenido 2">
            <a:extLst>
              <a:ext uri="{FF2B5EF4-FFF2-40B4-BE49-F238E27FC236}">
                <a16:creationId xmlns:a16="http://schemas.microsoft.com/office/drawing/2014/main" id="{5294C15C-363D-4DE9-8C30-23D5B41618B3}"/>
              </a:ext>
            </a:extLst>
          </p:cNvPr>
          <p:cNvSpPr>
            <a:spLocks noGrp="1"/>
          </p:cNvSpPr>
          <p:nvPr>
            <p:ph idx="1"/>
          </p:nvPr>
        </p:nvSpPr>
        <p:spPr>
          <a:xfrm>
            <a:off x="476251" y="631973"/>
            <a:ext cx="8464550" cy="5968852"/>
          </a:xfrm>
        </p:spPr>
        <p:txBody>
          <a:bodyPr>
            <a:normAutofit/>
          </a:bodyPr>
          <a:lstStyle/>
          <a:p>
            <a:pPr algn="just"/>
            <a:r>
              <a:rPr lang="es-ES" sz="2000" dirty="0"/>
              <a:t> </a:t>
            </a:r>
            <a:r>
              <a:rPr lang="es-EC" sz="2000" dirty="0"/>
              <a:t>Para que puedan usar la aplicación y reproducirla se debe aumentar una pausa al inicio ya que si se reproduce de inmediato no logran copiar las expresiones matemáticas, por lo que deben repetir, esto se da porque necesitan ambas manos para la escritura en lenguaje braille.</a:t>
            </a:r>
            <a:endParaRPr lang="en-US" sz="2000" dirty="0"/>
          </a:p>
          <a:p>
            <a:pPr algn="just"/>
            <a:r>
              <a:rPr lang="es-EC" sz="2000" dirty="0"/>
              <a:t>Al utilizar </a:t>
            </a:r>
            <a:r>
              <a:rPr lang="es-EC" sz="2000" dirty="0" err="1"/>
              <a:t>sobrelapamiento</a:t>
            </a:r>
            <a:r>
              <a:rPr lang="es-EC" sz="2000" dirty="0"/>
              <a:t> temporal de señales de audio para eliminar los clics generados por el corte y unión de audios para la creación de audio tridimensional.</a:t>
            </a:r>
            <a:endParaRPr lang="en-US" sz="2000" dirty="0"/>
          </a:p>
          <a:p>
            <a:pPr algn="just"/>
            <a:r>
              <a:rPr lang="es-EC" sz="2000" dirty="0"/>
              <a:t>Se recomienda la utilización de audífonos tipo diadema que aíslen el audio exterior para tener una mejor percepción del audio tridimensional</a:t>
            </a:r>
            <a:r>
              <a:rPr lang="es-EC" sz="2000" dirty="0" smtClean="0"/>
              <a:t>.</a:t>
            </a:r>
          </a:p>
          <a:p>
            <a:pPr algn="just"/>
            <a:r>
              <a:rPr lang="es-EC" sz="2000" dirty="0"/>
              <a:t>Se recomienda la utilización de audífonos tipo diadema que aíslen el audio exterior para tener una mejor percepción del audio tridimensional.</a:t>
            </a:r>
            <a:endParaRPr lang="en-US" sz="2000" dirty="0"/>
          </a:p>
          <a:p>
            <a:pPr algn="just"/>
            <a:endParaRPr lang="en-US" sz="2000" dirty="0"/>
          </a:p>
        </p:txBody>
      </p:sp>
      <p:sp>
        <p:nvSpPr>
          <p:cNvPr id="6" name="Marcador de contenido 2">
            <a:extLst>
              <a:ext uri="{FF2B5EF4-FFF2-40B4-BE49-F238E27FC236}">
                <a16:creationId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p:sp>
        <p:nvSpPr>
          <p:cNvPr id="4" name="Rectángulo 3"/>
          <p:cNvSpPr/>
          <p:nvPr/>
        </p:nvSpPr>
        <p:spPr>
          <a:xfrm>
            <a:off x="476251" y="736601"/>
            <a:ext cx="8286749" cy="464871"/>
          </a:xfrm>
          <a:prstGeom prst="rect">
            <a:avLst/>
          </a:prstGeom>
        </p:spPr>
        <p:txBody>
          <a:bodyPr wrap="square">
            <a:spAutoFit/>
          </a:bodyPr>
          <a:lstStyle/>
          <a:p>
            <a:pPr lvl="0" algn="just">
              <a:lnSpc>
                <a:spcPct val="150000"/>
              </a:lnSpc>
              <a:spcBef>
                <a:spcPts val="1000"/>
              </a:spcBef>
              <a:spcAft>
                <a:spcPts val="0"/>
              </a:spcAft>
            </a:pPr>
            <a:endParaRPr lang="es-EC" dirty="0"/>
          </a:p>
        </p:txBody>
      </p:sp>
    </p:spTree>
    <p:extLst>
      <p:ext uri="{BB962C8B-B14F-4D97-AF65-F5344CB8AC3E}">
        <p14:creationId xmlns:p14="http://schemas.microsoft.com/office/powerpoint/2010/main" val="2239865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85000" lnSpcReduction="20000"/>
          </a:bodyPr>
          <a:lstStyle/>
          <a:p>
            <a:pPr lvl="0" algn="just"/>
            <a:r>
              <a:rPr lang="es-EC" dirty="0"/>
              <a:t>Mejorar el audio tridimensional con el uso de filtros pasa banda que eliminen picos generados al unir varias tramas de audio.</a:t>
            </a:r>
            <a:endParaRPr lang="en-US" dirty="0"/>
          </a:p>
          <a:p>
            <a:pPr lvl="0" algn="just"/>
            <a:r>
              <a:rPr lang="es-EC" dirty="0"/>
              <a:t>Crear una base de datos la cual tenga las expresiones matemáticas de los textos guía dados por el Ministerio de Educación, para implementar con el programa y permitir que los estudiantes con discapacidad visual elijan el ejemplo según mencione el profesor.</a:t>
            </a:r>
            <a:endParaRPr lang="en-US" dirty="0"/>
          </a:p>
          <a:p>
            <a:pPr lvl="0" algn="just"/>
            <a:r>
              <a:rPr lang="es-EC" dirty="0"/>
              <a:t>Implementar un manual de usuario audible el cual vaya mencionando las modificaciones de voz con audio tridimensional y una explicación del funcionamiento del programa.</a:t>
            </a:r>
            <a:endParaRPr lang="en-US" dirty="0"/>
          </a:p>
          <a:p>
            <a:pPr lvl="0" algn="just"/>
            <a:r>
              <a:rPr lang="es-EC" dirty="0"/>
              <a:t>Desarrollar un programa el cual permita ingresar expresiones matemáticas y escuchar en audio tridimensional los pasos para su resolución.</a:t>
            </a:r>
            <a:endParaRPr lang="en-US" dirty="0"/>
          </a:p>
          <a:p>
            <a:pPr lvl="0" algn="just"/>
            <a:r>
              <a:rPr lang="es-EC" dirty="0"/>
              <a:t>Implementar una tecla la cual permita pausar la reproducción del audio, así mismo la tecla permita reproducir el audio tridimensional donde fue pausado.</a:t>
            </a:r>
            <a:endParaRPr lang="en-US" dirty="0"/>
          </a:p>
          <a:p>
            <a:endParaRPr lang="en-US" dirty="0"/>
          </a:p>
        </p:txBody>
      </p:sp>
      <p:sp>
        <p:nvSpPr>
          <p:cNvPr id="4" name="Título 1">
            <a:extLst>
              <a:ext uri="{FF2B5EF4-FFF2-40B4-BE49-F238E27FC236}">
                <a16:creationId xmlns:a16="http://schemas.microsoft.com/office/drawing/2014/main" id="{575B4A67-D285-4B17-9D9F-2ECCF7E3C202}"/>
              </a:ext>
            </a:extLst>
          </p:cNvPr>
          <p:cNvSpPr>
            <a:spLocks noGrp="1"/>
          </p:cNvSpPr>
          <p:nvPr>
            <p:ph type="title"/>
          </p:nvPr>
        </p:nvSpPr>
        <p:spPr>
          <a:xfrm>
            <a:off x="2906973" y="0"/>
            <a:ext cx="6148127" cy="584200"/>
          </a:xfrm>
        </p:spPr>
        <p:txBody>
          <a:bodyPr/>
          <a:lstStyle/>
          <a:p>
            <a:r>
              <a:rPr lang="es-EC" sz="3600" dirty="0" smtClean="0">
                <a:solidFill>
                  <a:srgbClr val="FF0000"/>
                </a:solidFill>
              </a:rPr>
              <a:t>TRABAJOS FUTUROS</a:t>
            </a:r>
            <a:endParaRPr lang="es-EC" sz="3600" dirty="0">
              <a:solidFill>
                <a:srgbClr val="FF0000"/>
              </a:solidFill>
            </a:endParaRPr>
          </a:p>
        </p:txBody>
      </p:sp>
    </p:spTree>
    <p:extLst>
      <p:ext uri="{BB962C8B-B14F-4D97-AF65-F5344CB8AC3E}">
        <p14:creationId xmlns:p14="http://schemas.microsoft.com/office/powerpoint/2010/main" val="3004669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dirty="0"/>
          </a:p>
        </p:txBody>
      </p:sp>
      <p:pic>
        <p:nvPicPr>
          <p:cNvPr id="1026" name="Picture 2" descr="Resultado de imagen para gracia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9232" y="1868129"/>
            <a:ext cx="786765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503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4F6C618-9362-4BBF-8A91-643C74E91D12}"/>
              </a:ext>
            </a:extLst>
          </p:cNvPr>
          <p:cNvSpPr>
            <a:spLocks noGrp="1"/>
          </p:cNvSpPr>
          <p:nvPr>
            <p:ph idx="1"/>
          </p:nvPr>
        </p:nvSpPr>
        <p:spPr/>
        <p:txBody>
          <a:bodyPr/>
          <a:lstStyle/>
          <a:p>
            <a:pPr algn="just"/>
            <a:r>
              <a:rPr lang="es-EC" dirty="0"/>
              <a:t>Dificultades para acceder a contendidos matemáticos</a:t>
            </a:r>
          </a:p>
          <a:p>
            <a:pPr algn="just"/>
            <a:r>
              <a:rPr lang="es-EC" dirty="0"/>
              <a:t>No existe ningún estudio que proponga que por causa de la ceguera no se pueda aprender matemática</a:t>
            </a:r>
          </a:p>
          <a:p>
            <a:pPr algn="just"/>
            <a:r>
              <a:rPr lang="es-EC" dirty="0"/>
              <a:t>Dificultad de aprender terminología matemática en lenguaje Braille</a:t>
            </a:r>
          </a:p>
          <a:p>
            <a:pPr algn="just"/>
            <a:r>
              <a:rPr lang="es-EC" dirty="0"/>
              <a:t>Errores en la traducción de expresiones algebraicas a </a:t>
            </a:r>
            <a:r>
              <a:rPr lang="es-EC" dirty="0" err="1"/>
              <a:t>text-to-speech</a:t>
            </a:r>
            <a:endParaRPr lang="es-EC" dirty="0"/>
          </a:p>
          <a:p>
            <a:pPr algn="just"/>
            <a:r>
              <a:rPr lang="es-EC" dirty="0"/>
              <a:t>Braille o la síntesis del habla deben ser lineales</a:t>
            </a:r>
          </a:p>
        </p:txBody>
      </p:sp>
      <p:sp>
        <p:nvSpPr>
          <p:cNvPr id="4" name="Título 1">
            <a:extLst>
              <a:ext uri="{FF2B5EF4-FFF2-40B4-BE49-F238E27FC236}">
                <a16:creationId xmlns:a16="http://schemas.microsoft.com/office/drawing/2014/main" id="{2224D249-6D90-479F-8C98-4517FBCE063F}"/>
              </a:ext>
            </a:extLst>
          </p:cNvPr>
          <p:cNvSpPr>
            <a:spLocks noGrp="1"/>
          </p:cNvSpPr>
          <p:nvPr>
            <p:ph type="title"/>
          </p:nvPr>
        </p:nvSpPr>
        <p:spPr>
          <a:xfrm>
            <a:off x="2391508" y="0"/>
            <a:ext cx="6663592" cy="584200"/>
          </a:xfrm>
        </p:spPr>
        <p:txBody>
          <a:bodyPr/>
          <a:lstStyle/>
          <a:p>
            <a:r>
              <a:rPr lang="es-EC" dirty="0">
                <a:solidFill>
                  <a:srgbClr val="FF0000"/>
                </a:solidFill>
              </a:rPr>
              <a:t>JUSTIFICACIÓN E IMPORTANCIA</a:t>
            </a:r>
            <a:endParaRPr lang="es-EC" dirty="0"/>
          </a:p>
        </p:txBody>
      </p:sp>
    </p:spTree>
    <p:extLst>
      <p:ext uri="{BB962C8B-B14F-4D97-AF65-F5344CB8AC3E}">
        <p14:creationId xmlns:p14="http://schemas.microsoft.com/office/powerpoint/2010/main" val="2466917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369B43-EE38-42A8-8FF6-3A0DD08F8D61}"/>
              </a:ext>
            </a:extLst>
          </p:cNvPr>
          <p:cNvSpPr>
            <a:spLocks noGrp="1"/>
          </p:cNvSpPr>
          <p:nvPr>
            <p:ph type="title"/>
          </p:nvPr>
        </p:nvSpPr>
        <p:spPr>
          <a:xfrm>
            <a:off x="2402006" y="0"/>
            <a:ext cx="6653094" cy="584200"/>
          </a:xfrm>
        </p:spPr>
        <p:txBody>
          <a:bodyPr/>
          <a:lstStyle/>
          <a:p>
            <a:r>
              <a:rPr lang="es-EC" dirty="0">
                <a:solidFill>
                  <a:srgbClr val="FF0000"/>
                </a:solidFill>
              </a:rPr>
              <a:t>JUSTIFICACIÓN E IMPORTANCIA</a:t>
            </a:r>
            <a:endParaRPr lang="es-EC" dirty="0"/>
          </a:p>
        </p:txBody>
      </p:sp>
      <p:graphicFrame>
        <p:nvGraphicFramePr>
          <p:cNvPr id="6" name="Marcador de contenido 5">
            <a:extLst>
              <a:ext uri="{FF2B5EF4-FFF2-40B4-BE49-F238E27FC236}">
                <a16:creationId xmlns:a16="http://schemas.microsoft.com/office/drawing/2014/main" id="{296C6FD7-3B4B-4CA5-9668-77BDAC619C27}"/>
              </a:ext>
            </a:extLst>
          </p:cNvPr>
          <p:cNvGraphicFramePr>
            <a:graphicFrameLocks noGrp="1"/>
          </p:cNvGraphicFramePr>
          <p:nvPr>
            <p:ph idx="1"/>
            <p:extLst>
              <p:ext uri="{D42A27DB-BD31-4B8C-83A1-F6EECF244321}">
                <p14:modId xmlns:p14="http://schemas.microsoft.com/office/powerpoint/2010/main" val="4216811614"/>
              </p:ext>
            </p:extLst>
          </p:nvPr>
        </p:nvGraphicFramePr>
        <p:xfrm>
          <a:off x="628650" y="746125"/>
          <a:ext cx="8312150"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2557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A5DE1A27-F033-49D4-8430-E0B58708BF62}"/>
              </a:ext>
            </a:extLst>
          </p:cNvPr>
          <p:cNvGraphicFramePr>
            <a:graphicFrameLocks noGrp="1"/>
          </p:cNvGraphicFramePr>
          <p:nvPr>
            <p:ph idx="1"/>
            <p:extLst>
              <p:ext uri="{D42A27DB-BD31-4B8C-83A1-F6EECF244321}">
                <p14:modId xmlns:p14="http://schemas.microsoft.com/office/powerpoint/2010/main" val="3313198820"/>
              </p:ext>
            </p:extLst>
          </p:nvPr>
        </p:nvGraphicFramePr>
        <p:xfrm>
          <a:off x="393896" y="829994"/>
          <a:ext cx="8314006" cy="1589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a:extLst>
              <a:ext uri="{FF2B5EF4-FFF2-40B4-BE49-F238E27FC236}">
                <a16:creationId xmlns:a16="http://schemas.microsoft.com/office/drawing/2014/main" id="{A31574E2-4117-4933-9FF1-098B1D7378FC}"/>
              </a:ext>
            </a:extLst>
          </p:cNvPr>
          <p:cNvSpPr>
            <a:spLocks noGrp="1"/>
          </p:cNvSpPr>
          <p:nvPr>
            <p:ph type="title"/>
          </p:nvPr>
        </p:nvSpPr>
        <p:spPr>
          <a:xfrm>
            <a:off x="2347415" y="0"/>
            <a:ext cx="6707685" cy="584200"/>
          </a:xfrm>
        </p:spPr>
        <p:txBody>
          <a:bodyPr/>
          <a:lstStyle/>
          <a:p>
            <a:r>
              <a:rPr lang="es-EC" dirty="0">
                <a:solidFill>
                  <a:srgbClr val="FF0000"/>
                </a:solidFill>
              </a:rPr>
              <a:t>JUSTIFICACIÓN E IMPORTANCIA</a:t>
            </a:r>
            <a:endParaRPr lang="es-ES" dirty="0">
              <a:solidFill>
                <a:srgbClr val="FF0000"/>
              </a:solidFill>
            </a:endParaRPr>
          </a:p>
        </p:txBody>
      </p:sp>
      <p:pic>
        <p:nvPicPr>
          <p:cNvPr id="6" name="Imagen 5" descr="Resultado de imagen para abecedario braille">
            <a:extLst>
              <a:ext uri="{FF2B5EF4-FFF2-40B4-BE49-F238E27FC236}">
                <a16:creationId xmlns:a16="http://schemas.microsoft.com/office/drawing/2014/main" id="{2B4722AB-F116-4374-8A06-089CFD96ADB8}"/>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768838" y="2771482"/>
            <a:ext cx="2973167" cy="2067804"/>
          </a:xfrm>
          <a:prstGeom prst="rect">
            <a:avLst/>
          </a:prstGeom>
          <a:noFill/>
          <a:ln>
            <a:noFill/>
          </a:ln>
        </p:spPr>
      </p:pic>
      <p:pic>
        <p:nvPicPr>
          <p:cNvPr id="1026" name="Picture 2" descr="Resultado de imagen para text to speech">
            <a:extLst>
              <a:ext uri="{FF2B5EF4-FFF2-40B4-BE49-F238E27FC236}">
                <a16:creationId xmlns:a16="http://schemas.microsoft.com/office/drawing/2014/main" id="{C084F61E-11DD-498C-95D2-B755F6A1F29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01997" y="2665438"/>
            <a:ext cx="3149185" cy="1971959"/>
          </a:xfrm>
          <a:prstGeom prst="rect">
            <a:avLst/>
          </a:prstGeom>
          <a:noFill/>
          <a:extLst>
            <a:ext uri="{909E8E84-426E-40DD-AFC4-6F175D3DCCD1}">
              <a14:hiddenFill xmlns:a14="http://schemas.microsoft.com/office/drawing/2010/main">
                <a:solidFill>
                  <a:srgbClr val="FFFFFF"/>
                </a:solidFill>
              </a14:hiddenFill>
            </a:ext>
          </a:extLst>
        </p:spPr>
      </p:pic>
      <p:pic>
        <p:nvPicPr>
          <p:cNvPr id="9" name="Marcador de contenido 3">
            <a:extLst>
              <a:ext uri="{FF2B5EF4-FFF2-40B4-BE49-F238E27FC236}">
                <a16:creationId xmlns:a16="http://schemas.microsoft.com/office/drawing/2014/main" id="{615336DC-2A60-4ECD-954A-8D826C5FBDC7}"/>
              </a:ext>
            </a:extLst>
          </p:cNvPr>
          <p:cNvPicPr>
            <a:picLocks/>
          </p:cNvPicPr>
          <p:nvPr/>
        </p:nvPicPr>
        <p:blipFill rotWithShape="1">
          <a:blip r:embed="rId9"/>
          <a:srcRect l="38423" t="-2010" r="32427" b="71716"/>
          <a:stretch/>
        </p:blipFill>
        <p:spPr>
          <a:xfrm>
            <a:off x="3544767" y="4396299"/>
            <a:ext cx="2054468" cy="1589650"/>
          </a:xfrm>
          <a:prstGeom prst="rect">
            <a:avLst/>
          </a:prstGeom>
        </p:spPr>
      </p:pic>
    </p:spTree>
    <p:extLst>
      <p:ext uri="{BB962C8B-B14F-4D97-AF65-F5344CB8AC3E}">
        <p14:creationId xmlns:p14="http://schemas.microsoft.com/office/powerpoint/2010/main" val="836973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8309E7-7350-4903-BC9C-12E467B7C547}"/>
              </a:ext>
            </a:extLst>
          </p:cNvPr>
          <p:cNvSpPr>
            <a:spLocks noGrp="1"/>
          </p:cNvSpPr>
          <p:nvPr>
            <p:ph type="title"/>
          </p:nvPr>
        </p:nvSpPr>
        <p:spPr>
          <a:xfrm>
            <a:off x="2405575" y="0"/>
            <a:ext cx="6649525" cy="584200"/>
          </a:xfrm>
        </p:spPr>
        <p:txBody>
          <a:bodyPr/>
          <a:lstStyle/>
          <a:p>
            <a:r>
              <a:rPr lang="es-EC" dirty="0">
                <a:solidFill>
                  <a:srgbClr val="FF0000"/>
                </a:solidFill>
              </a:rPr>
              <a:t>JUSTIFICACIÓN E IMPORTANCIA</a:t>
            </a:r>
            <a:endParaRPr lang="es-EC" dirty="0"/>
          </a:p>
        </p:txBody>
      </p:sp>
      <p:pic>
        <p:nvPicPr>
          <p:cNvPr id="4" name="Marcador de contenido 3">
            <a:extLst>
              <a:ext uri="{FF2B5EF4-FFF2-40B4-BE49-F238E27FC236}">
                <a16:creationId xmlns:a16="http://schemas.microsoft.com/office/drawing/2014/main" id="{3041B028-CD85-4E68-B7D8-E2BDA6D9E950}"/>
              </a:ext>
            </a:extLst>
          </p:cNvPr>
          <p:cNvPicPr>
            <a:picLocks noGrp="1"/>
          </p:cNvPicPr>
          <p:nvPr>
            <p:ph idx="1"/>
          </p:nvPr>
        </p:nvPicPr>
        <p:blipFill>
          <a:blip r:embed="rId2"/>
          <a:stretch>
            <a:fillRect/>
          </a:stretch>
        </p:blipFill>
        <p:spPr>
          <a:xfrm>
            <a:off x="1048042" y="805375"/>
            <a:ext cx="7047915" cy="5247249"/>
          </a:xfrm>
          <a:prstGeom prst="rect">
            <a:avLst/>
          </a:prstGeom>
        </p:spPr>
      </p:pic>
    </p:spTree>
    <p:extLst>
      <p:ext uri="{BB962C8B-B14F-4D97-AF65-F5344CB8AC3E}">
        <p14:creationId xmlns:p14="http://schemas.microsoft.com/office/powerpoint/2010/main" val="3424896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B4A67-D285-4B17-9D9F-2ECCF7E3C202}"/>
              </a:ext>
            </a:extLst>
          </p:cNvPr>
          <p:cNvSpPr>
            <a:spLocks noGrp="1"/>
          </p:cNvSpPr>
          <p:nvPr>
            <p:ph type="title"/>
          </p:nvPr>
        </p:nvSpPr>
        <p:spPr/>
        <p:txBody>
          <a:bodyPr/>
          <a:lstStyle/>
          <a:p>
            <a:pPr algn="r"/>
            <a:r>
              <a:rPr lang="es-EC" dirty="0">
                <a:solidFill>
                  <a:srgbClr val="FF0000"/>
                </a:solidFill>
              </a:rPr>
              <a:t>OBJETIVOS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idx="1"/>
          </p:nvPr>
        </p:nvSpPr>
        <p:spPr>
          <a:xfrm>
            <a:off x="568325" y="652462"/>
            <a:ext cx="8312150" cy="5248275"/>
          </a:xfrm>
        </p:spPr>
        <p:txBody>
          <a:bodyPr>
            <a:normAutofit fontScale="92500" lnSpcReduction="10000"/>
          </a:bodyPr>
          <a:lstStyle/>
          <a:p>
            <a:pPr marL="0" lvl="2" indent="0">
              <a:buNone/>
            </a:pPr>
            <a:endParaRPr lang="es-EC" sz="2400" b="1" dirty="0"/>
          </a:p>
          <a:p>
            <a:pPr marL="0" lvl="2" indent="0">
              <a:buNone/>
            </a:pPr>
            <a:r>
              <a:rPr lang="es-EC" sz="2400" b="1" dirty="0"/>
              <a:t>Objetivo general</a:t>
            </a:r>
            <a:endParaRPr lang="es-ES" sz="2400" b="1" dirty="0"/>
          </a:p>
          <a:p>
            <a:pPr marL="0" indent="0" algn="just">
              <a:buNone/>
            </a:pPr>
            <a:r>
              <a:rPr lang="es-MX" sz="2000" dirty="0"/>
              <a:t>Diseñar e implementar una aplicación informática, orientada a personas no videntes para brindar accesibilidad de expresiones matemáticas mediante la utilización de audio tridimensional.</a:t>
            </a:r>
          </a:p>
          <a:p>
            <a:pPr marL="0" indent="0" algn="just">
              <a:buNone/>
            </a:pPr>
            <a:endParaRPr lang="es-ES" sz="1700" dirty="0"/>
          </a:p>
          <a:p>
            <a:pPr marL="0" lvl="2" indent="0">
              <a:buNone/>
            </a:pPr>
            <a:r>
              <a:rPr lang="es-EC" sz="2400" b="1" dirty="0"/>
              <a:t> Objetivos específicos</a:t>
            </a:r>
            <a:endParaRPr lang="es-ES" sz="1700" b="1" dirty="0"/>
          </a:p>
          <a:p>
            <a:pPr marL="0" lvl="0" indent="0" algn="just">
              <a:buNone/>
            </a:pPr>
            <a:r>
              <a:rPr lang="es-MX" sz="2000" dirty="0"/>
              <a:t>• Realizar el estado del arte de investigaciones relacionadas con la accesibilidad de expresiones matemáticas y uso de audio 3D para personas no videntes</a:t>
            </a:r>
          </a:p>
          <a:p>
            <a:pPr marL="0" lvl="0" indent="0" algn="just">
              <a:buNone/>
            </a:pPr>
            <a:r>
              <a:rPr lang="es-MX" sz="2000" dirty="0"/>
              <a:t>• Crear un programa que permita linealizar expresiones matemáticas</a:t>
            </a:r>
          </a:p>
          <a:p>
            <a:pPr marL="0" lvl="0" indent="0" algn="just">
              <a:buNone/>
            </a:pPr>
            <a:r>
              <a:rPr lang="es-MX" sz="2000" dirty="0"/>
              <a:t>• Identificar la complejidad de las expresiones matemáticas a ser usadas</a:t>
            </a:r>
          </a:p>
          <a:p>
            <a:pPr marL="0" lvl="0" indent="0" algn="just">
              <a:buNone/>
            </a:pPr>
            <a:r>
              <a:rPr lang="es-MX" sz="2000" dirty="0"/>
              <a:t>• Reproducir la ecuación linealizada en audio 3D</a:t>
            </a:r>
          </a:p>
          <a:p>
            <a:pPr marL="0" lvl="0" indent="0" algn="just">
              <a:buNone/>
            </a:pPr>
            <a:r>
              <a:rPr lang="es-MX" sz="2000" dirty="0"/>
              <a:t>• Evaluar el funcionamiento del programa mediante pruebas con personas       con discapacidad visual que manejen expresiones matemáticas</a:t>
            </a:r>
          </a:p>
          <a:p>
            <a:pPr marL="0" lvl="0" indent="0" algn="just">
              <a:buNone/>
            </a:pPr>
            <a:r>
              <a:rPr lang="es-MX" sz="2000" dirty="0"/>
              <a:t>• Analizar los resultados obtenidos y determinar si el programa creado facilita el entendimiento de expresiones matemáticas </a:t>
            </a:r>
          </a:p>
          <a:p>
            <a:pPr marL="0" indent="0">
              <a:buNone/>
            </a:pPr>
            <a:endParaRPr lang="es-EC" b="1" dirty="0"/>
          </a:p>
        </p:txBody>
      </p:sp>
    </p:spTree>
    <p:extLst>
      <p:ext uri="{BB962C8B-B14F-4D97-AF65-F5344CB8AC3E}">
        <p14:creationId xmlns:p14="http://schemas.microsoft.com/office/powerpoint/2010/main" val="1645689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597354C-C144-48BB-BB65-D085AC77966A}"/>
              </a:ext>
            </a:extLst>
          </p:cNvPr>
          <p:cNvSpPr>
            <a:spLocks noGrp="1"/>
          </p:cNvSpPr>
          <p:nvPr>
            <p:ph type="title"/>
          </p:nvPr>
        </p:nvSpPr>
        <p:spPr>
          <a:xfrm>
            <a:off x="4292600" y="0"/>
            <a:ext cx="4762500" cy="584200"/>
          </a:xfrm>
        </p:spPr>
        <p:txBody>
          <a:bodyPr/>
          <a:lstStyle/>
          <a:p>
            <a:r>
              <a:rPr lang="es-ES" dirty="0">
                <a:solidFill>
                  <a:srgbClr val="FF0000"/>
                </a:solidFill>
              </a:rPr>
              <a:t>MARCO TEÓRICO</a:t>
            </a:r>
          </a:p>
        </p:txBody>
      </p:sp>
      <p:graphicFrame>
        <p:nvGraphicFramePr>
          <p:cNvPr id="5" name="Marcador de contenido 3">
            <a:extLst>
              <a:ext uri="{FF2B5EF4-FFF2-40B4-BE49-F238E27FC236}">
                <a16:creationId xmlns:a16="http://schemas.microsoft.com/office/drawing/2014/main" id="{A5DE1A27-F033-49D4-8430-E0B58708BF62}"/>
              </a:ext>
            </a:extLst>
          </p:cNvPr>
          <p:cNvGraphicFramePr>
            <a:graphicFrameLocks noGrp="1"/>
          </p:cNvGraphicFramePr>
          <p:nvPr>
            <p:ph idx="1"/>
            <p:extLst>
              <p:ext uri="{D42A27DB-BD31-4B8C-83A1-F6EECF244321}">
                <p14:modId xmlns:p14="http://schemas.microsoft.com/office/powerpoint/2010/main" val="2512640233"/>
              </p:ext>
            </p:extLst>
          </p:nvPr>
        </p:nvGraphicFramePr>
        <p:xfrm>
          <a:off x="628650" y="746126"/>
          <a:ext cx="8279823" cy="1512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stretch>
            <a:fillRect/>
          </a:stretch>
        </p:blipFill>
        <p:spPr>
          <a:xfrm>
            <a:off x="3777744" y="3201879"/>
            <a:ext cx="1981633" cy="2067791"/>
          </a:xfrm>
          <a:prstGeom prst="rect">
            <a:avLst/>
          </a:prstGeom>
        </p:spPr>
      </p:pic>
      <p:pic>
        <p:nvPicPr>
          <p:cNvPr id="6" name="Imagen 5"/>
          <p:cNvPicPr>
            <a:picLocks noChangeAspect="1"/>
          </p:cNvPicPr>
          <p:nvPr/>
        </p:nvPicPr>
        <p:blipFill>
          <a:blip r:embed="rId8"/>
          <a:stretch>
            <a:fillRect/>
          </a:stretch>
        </p:blipFill>
        <p:spPr>
          <a:xfrm>
            <a:off x="1067232" y="3201879"/>
            <a:ext cx="1772949" cy="2061755"/>
          </a:xfrm>
          <a:prstGeom prst="rect">
            <a:avLst/>
          </a:prstGeom>
        </p:spPr>
      </p:pic>
      <p:pic>
        <p:nvPicPr>
          <p:cNvPr id="1028" name="Picture 4" descr="Resultado de imagen para audio tridimensiona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43104" y="3430418"/>
            <a:ext cx="2811996" cy="1836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3423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8662</TotalTime>
  <Words>1601</Words>
  <Application>Microsoft Office PowerPoint</Application>
  <PresentationFormat>Presentación en pantalla (4:3)</PresentationFormat>
  <Paragraphs>377</Paragraphs>
  <Slides>39</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39</vt:i4>
      </vt:variant>
    </vt:vector>
  </HeadingPairs>
  <TitlesOfParts>
    <vt:vector size="44" baseType="lpstr">
      <vt:lpstr>Arial</vt:lpstr>
      <vt:lpstr>Calibri</vt:lpstr>
      <vt:lpstr>Calibri Light</vt:lpstr>
      <vt:lpstr>Times New Roman</vt:lpstr>
      <vt:lpstr>Tema de Office</vt:lpstr>
      <vt:lpstr>Presentación de PowerPoint</vt:lpstr>
      <vt:lpstr>CONTENIDO</vt:lpstr>
      <vt:lpstr>JUSTIFICACIÓN E IMPORTANCIA</vt:lpstr>
      <vt:lpstr>JUSTIFICACIÓN E IMPORTANCIA</vt:lpstr>
      <vt:lpstr>JUSTIFICACIÓN E IMPORTANCIA</vt:lpstr>
      <vt:lpstr>JUSTIFICACIÓN E IMPORTANCIA</vt:lpstr>
      <vt:lpstr>JUSTIFICACIÓN E IMPORTANCIA</vt:lpstr>
      <vt:lpstr>OBJETIVOS</vt:lpstr>
      <vt:lpstr>MARCO TEÓRICO</vt:lpstr>
      <vt:lpstr>MARCO TEÓRICO</vt:lpstr>
      <vt:lpstr>FORMATO SOFA</vt:lpstr>
      <vt:lpstr>FORMATO SOFA</vt:lpstr>
      <vt:lpstr>FORMATO SOFA</vt:lpstr>
      <vt:lpstr>FORMATO SOFA</vt:lpstr>
      <vt:lpstr>DESARROLLO DEL PROGRAMA</vt:lpstr>
      <vt:lpstr>DESARROLLO DEL PROGRAMA</vt:lpstr>
      <vt:lpstr>DESARROLLO DEL PROGRAMA</vt:lpstr>
      <vt:lpstr>DESARROLLO DEL PROGRAMA</vt:lpstr>
      <vt:lpstr>DESARROLLO DEL PROGRAMA</vt:lpstr>
      <vt:lpstr>DESARROLLO DEL PROGRAMA</vt:lpstr>
      <vt:lpstr>DESARROLLO DEL PROGRAMA</vt:lpstr>
      <vt:lpstr>DESARROLLO DEL PROGRAMA</vt:lpstr>
      <vt:lpstr>METODOLOGIA EXPERIMENTAL</vt:lpstr>
      <vt:lpstr>METODOLOGIA EXPERIMENTAL</vt:lpstr>
      <vt:lpstr>ANÁLISIS DE RESULTADOS</vt:lpstr>
      <vt:lpstr>ANÁLISIS DE RESULTADOS</vt:lpstr>
      <vt:lpstr>ANÁLISIS DE RESULTADOS</vt:lpstr>
      <vt:lpstr>ANÁLISIS DE RESULTADOS</vt:lpstr>
      <vt:lpstr>ANÁLISIS DE RESULTADOS</vt:lpstr>
      <vt:lpstr>ANÁLISIS DE RESULTADOS</vt:lpstr>
      <vt:lpstr>ANÁLISIS DE RESULTADOS</vt:lpstr>
      <vt:lpstr>ANÁLISIS DE RESULTADOS</vt:lpstr>
      <vt:lpstr>ANÁLISIS DE RESULTADOS</vt:lpstr>
      <vt:lpstr>CONCLUSIONES</vt:lpstr>
      <vt:lpstr>CONCLUSIONES</vt:lpstr>
      <vt:lpstr>CONCLUSIONES</vt:lpstr>
      <vt:lpstr>RECOMENDACIONES</vt:lpstr>
      <vt:lpstr>TRABAJOS FUTUROS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Dario</dc:creator>
  <cp:lastModifiedBy>local1</cp:lastModifiedBy>
  <cp:revision>415</cp:revision>
  <dcterms:created xsi:type="dcterms:W3CDTF">2017-04-26T17:31:47Z</dcterms:created>
  <dcterms:modified xsi:type="dcterms:W3CDTF">2018-08-16T17:15:07Z</dcterms:modified>
  <cp:contentStatus/>
</cp:coreProperties>
</file>