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8" r:id="rId1"/>
    <p:sldMasterId id="2147483710" r:id="rId2"/>
  </p:sldMasterIdLst>
  <p:notesMasterIdLst>
    <p:notesMasterId r:id="rId50"/>
  </p:notesMasterIdLst>
  <p:sldIdLst>
    <p:sldId id="291" r:id="rId3"/>
    <p:sldId id="325" r:id="rId4"/>
    <p:sldId id="292" r:id="rId5"/>
    <p:sldId id="267" r:id="rId6"/>
    <p:sldId id="293" r:id="rId7"/>
    <p:sldId id="294" r:id="rId8"/>
    <p:sldId id="269" r:id="rId9"/>
    <p:sldId id="270" r:id="rId10"/>
    <p:sldId id="295" r:id="rId11"/>
    <p:sldId id="272" r:id="rId12"/>
    <p:sldId id="273" r:id="rId13"/>
    <p:sldId id="274" r:id="rId14"/>
    <p:sldId id="275" r:id="rId15"/>
    <p:sldId id="296" r:id="rId16"/>
    <p:sldId id="279" r:id="rId17"/>
    <p:sldId id="280" r:id="rId18"/>
    <p:sldId id="297" r:id="rId19"/>
    <p:sldId id="298" r:id="rId20"/>
    <p:sldId id="299" r:id="rId21"/>
    <p:sldId id="300" r:id="rId22"/>
    <p:sldId id="301" r:id="rId23"/>
    <p:sldId id="305" r:id="rId24"/>
    <p:sldId id="302" r:id="rId25"/>
    <p:sldId id="303" r:id="rId26"/>
    <p:sldId id="304" r:id="rId27"/>
    <p:sldId id="306" r:id="rId28"/>
    <p:sldId id="283" r:id="rId29"/>
    <p:sldId id="284" r:id="rId30"/>
    <p:sldId id="285" r:id="rId31"/>
    <p:sldId id="286" r:id="rId32"/>
    <p:sldId id="307" r:id="rId33"/>
    <p:sldId id="308" r:id="rId34"/>
    <p:sldId id="309" r:id="rId35"/>
    <p:sldId id="310" r:id="rId36"/>
    <p:sldId id="311" r:id="rId37"/>
    <p:sldId id="312" r:id="rId38"/>
    <p:sldId id="313" r:id="rId39"/>
    <p:sldId id="288" r:id="rId40"/>
    <p:sldId id="314" r:id="rId41"/>
    <p:sldId id="316" r:id="rId42"/>
    <p:sldId id="317" r:id="rId43"/>
    <p:sldId id="320" r:id="rId44"/>
    <p:sldId id="321" r:id="rId45"/>
    <p:sldId id="322" r:id="rId46"/>
    <p:sldId id="319" r:id="rId47"/>
    <p:sldId id="323" r:id="rId48"/>
    <p:sldId id="324"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0" autoAdjust="0"/>
    <p:restoredTop sz="94660"/>
  </p:normalViewPr>
  <p:slideViewPr>
    <p:cSldViewPr snapToGrid="0">
      <p:cViewPr varScale="1">
        <p:scale>
          <a:sx n="75" d="100"/>
          <a:sy n="75"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0972A-6580-4BC8-831B-C8A55E08AAD7}" type="datetimeFigureOut">
              <a:rPr lang="es-EC" smtClean="0"/>
              <a:t>6/9/2018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4069B-13D5-4578-9692-801EA324AEC6}" type="slidenum">
              <a:rPr lang="es-EC" smtClean="0"/>
              <a:t>‹Nº›</a:t>
            </a:fld>
            <a:endParaRPr lang="es-EC"/>
          </a:p>
        </p:txBody>
      </p:sp>
    </p:spTree>
    <p:extLst>
      <p:ext uri="{BB962C8B-B14F-4D97-AF65-F5344CB8AC3E}">
        <p14:creationId xmlns:p14="http://schemas.microsoft.com/office/powerpoint/2010/main" val="91687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49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15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33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06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5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907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05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9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CB458-7C3A-45F9-8815-E28D4955E2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8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201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9788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8938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pic>
        <p:nvPicPr>
          <p:cNvPr id="5" name="Imagen 7"/>
          <p:cNvPicPr>
            <a:picLocks noChangeAspect="1"/>
          </p:cNvPicPr>
          <p:nvPr userDrawn="1"/>
        </p:nvPicPr>
        <p:blipFill>
          <a:blip r:embed="rId4" cstate="print"/>
          <a:stretch>
            <a:fillRect/>
          </a:stretch>
        </p:blipFill>
        <p:spPr>
          <a:xfrm>
            <a:off x="406400" y="306388"/>
            <a:ext cx="3481917" cy="684212"/>
          </a:xfrm>
          <a:prstGeom prst="rect">
            <a:avLst/>
          </a:prstGeom>
        </p:spPr>
      </p:pic>
      <p:sp>
        <p:nvSpPr>
          <p:cNvPr id="6" name="Date Placeholder 3"/>
          <p:cNvSpPr>
            <a:spLocks noGrp="1"/>
          </p:cNvSpPr>
          <p:nvPr>
            <p:ph type="dt" sz="half" idx="10"/>
          </p:nvPr>
        </p:nvSpPr>
        <p:spPr>
          <a:xfrm>
            <a:off x="3352800" y="6470464"/>
            <a:ext cx="6400800" cy="365125"/>
          </a:xfrm>
          <a:prstGeom prst="rect">
            <a:avLst/>
          </a:prstGeom>
        </p:spPr>
        <p:txBody>
          <a:bodyPr/>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tint val="75000"/>
                  </a:prstClr>
                </a:solidFill>
                <a:effectLst/>
                <a:uLnTx/>
                <a:uFillTx/>
                <a:latin typeface="Calibri"/>
                <a:ea typeface="+mn-ea"/>
                <a:cs typeface="+mn-cs"/>
              </a:rPr>
              <a:t>CIM 2468</a:t>
            </a:r>
          </a:p>
        </p:txBody>
      </p:sp>
    </p:spTree>
    <p:extLst>
      <p:ext uri="{BB962C8B-B14F-4D97-AF65-F5344CB8AC3E}">
        <p14:creationId xmlns:p14="http://schemas.microsoft.com/office/powerpoint/2010/main" val="56132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3086764"/>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3926519"/>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7195879"/>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651089"/>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961230"/>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6384994"/>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455369"/>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13843692"/>
      </p:ext>
    </p:extLst>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1496876"/>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0108575"/>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2731694"/>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5051516"/>
      </p:ext>
    </p:extLst>
  </p:cSld>
  <p:clrMapOvr>
    <a:masterClrMapping/>
  </p:clrMapOvr>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25400" y="0"/>
            <a:ext cx="1221740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400" y="306388"/>
            <a:ext cx="3481917" cy="639762"/>
          </a:xfrm>
          <a:prstGeom prst="rect">
            <a:avLst/>
          </a:prstGeom>
          <a:solidFill>
            <a:schemeClr val="bg1"/>
          </a:solidFill>
          <a:ln w="9525">
            <a:noFill/>
            <a:miter lim="800000"/>
            <a:headEnd/>
            <a:tailEnd/>
          </a:ln>
        </p:spPr>
      </p:pic>
      <p:pic>
        <p:nvPicPr>
          <p:cNvPr id="5" name="Imagen 7"/>
          <p:cNvPicPr>
            <a:picLocks noChangeAspect="1"/>
          </p:cNvPicPr>
          <p:nvPr userDrawn="1"/>
        </p:nvPicPr>
        <p:blipFill>
          <a:blip r:embed="rId4" cstate="print"/>
          <a:stretch>
            <a:fillRect/>
          </a:stretch>
        </p:blipFill>
        <p:spPr>
          <a:xfrm>
            <a:off x="406400" y="306388"/>
            <a:ext cx="3481917" cy="684212"/>
          </a:xfrm>
          <a:prstGeom prst="rect">
            <a:avLst/>
          </a:prstGeom>
        </p:spPr>
      </p:pic>
      <p:sp>
        <p:nvSpPr>
          <p:cNvPr id="6" name="Date Placeholder 3"/>
          <p:cNvSpPr>
            <a:spLocks noGrp="1"/>
          </p:cNvSpPr>
          <p:nvPr>
            <p:ph type="dt" sz="half" idx="10"/>
          </p:nvPr>
        </p:nvSpPr>
        <p:spPr>
          <a:xfrm>
            <a:off x="3352800" y="6470464"/>
            <a:ext cx="6400800" cy="365125"/>
          </a:xfrm>
          <a:prstGeom prst="rect">
            <a:avLst/>
          </a:prstGeom>
        </p:spPr>
        <p:txBody>
          <a:bodyPr/>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tint val="75000"/>
                  </a:prstClr>
                </a:solidFill>
                <a:effectLst/>
                <a:uLnTx/>
                <a:uFillTx/>
                <a:latin typeface="Calibri"/>
                <a:ea typeface="+mn-ea"/>
                <a:cs typeface="+mn-cs"/>
              </a:rPr>
              <a:t>CIM 2468</a:t>
            </a:r>
          </a:p>
        </p:txBody>
      </p:sp>
    </p:spTree>
    <p:extLst>
      <p:ext uri="{BB962C8B-B14F-4D97-AF65-F5344CB8AC3E}">
        <p14:creationId xmlns:p14="http://schemas.microsoft.com/office/powerpoint/2010/main" val="327461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6519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75250999"/>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855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5559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29699916"/>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1948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smtClean="0">
                <a:solidFill>
                  <a:prstClr val="black">
                    <a:tint val="75000"/>
                  </a:prstClr>
                </a:solidFill>
              </a:rPr>
              <a:t>Tema de la presentacion</a:t>
            </a:r>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r>
              <a:rPr lang="es-ES" smtClean="0">
                <a:solidFill>
                  <a:prstClr val="black">
                    <a:tint val="75000"/>
                  </a:prstClr>
                </a:solidFill>
              </a:rPr>
              <a:t>Autor de la presentación</a:t>
            </a:r>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000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smtClean="0">
                <a:solidFill>
                  <a:prstClr val="black">
                    <a:tint val="75000"/>
                  </a:prstClr>
                </a:solidFill>
              </a:rPr>
              <a:t>Tema de la presentacion</a:t>
            </a:r>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solidFill>
                  <a:prstClr val="black">
                    <a:tint val="75000"/>
                  </a:prstClr>
                </a:solidFill>
              </a:rPr>
              <a:t>Autor de la presentación</a:t>
            </a: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7149569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23" r:id="rId12"/>
  </p:sldLayoutIdLst>
  <p:transition spd="med">
    <p:randomBar dir="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8F2DB9-4F84-4182-99D7-0C61AAD1959A}" type="datetimeFigureOut">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06/09/2018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E11CFA-BC26-4FE2-818B-1F41BE633036}"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34525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5="http://schemas.microsoft.com/office/powerpoint/2012/main">
    <mc:Choice Requires="p15">
      <p:transition advClick="0" advTm="2000">
        <p15:prstTrans prst="wind"/>
      </p:transition>
    </mc:Choice>
    <mc:Fallback xmlns="">
      <p:transition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57.emf"/><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2.gif"/><Relationship Id="rId5" Type="http://schemas.openxmlformats.org/officeDocument/2006/relationships/image" Target="../media/image61.png"/><Relationship Id="rId4" Type="http://schemas.openxmlformats.org/officeDocument/2006/relationships/image" Target="../media/image60.gif"/></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image" Target="../media/image61.png"/><Relationship Id="rId4" Type="http://schemas.openxmlformats.org/officeDocument/2006/relationships/image" Target="../media/image60.gif"/></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solidFill>
                <a:prstClr val="black">
                  <a:tint val="75000"/>
                </a:prstClr>
              </a:solidFill>
              <a:latin typeface="Calibri"/>
            </a:endParaRPr>
          </a:p>
        </p:txBody>
      </p:sp>
      <p:pic>
        <p:nvPicPr>
          <p:cNvPr id="32" name="Picture 2" descr="Resultado de imagen para ELECTRONICA CONTROL ESPE">
            <a:extLst>
              <a:ext uri="{FF2B5EF4-FFF2-40B4-BE49-F238E27FC236}">
                <a16:creationId xmlns:a16="http://schemas.microsoft.com/office/drawing/2014/main" id="{9A272134-3245-43A7-8FCA-B26D26F3E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3901" y="1748"/>
            <a:ext cx="1225812" cy="1225812"/>
          </a:xfrm>
          <a:prstGeom prst="rect">
            <a:avLst/>
          </a:prstGeom>
          <a:noFill/>
          <a:extLst>
            <a:ext uri="{909E8E84-426E-40DD-AFC4-6F175D3DCCD1}">
              <a14:hiddenFill xmlns:a14="http://schemas.microsoft.com/office/drawing/2010/main">
                <a:solidFill>
                  <a:srgbClr val="FFFFFF"/>
                </a:solidFill>
              </a14:hiddenFill>
            </a:ext>
          </a:extLst>
        </p:spPr>
      </p:pic>
      <p:sp>
        <p:nvSpPr>
          <p:cNvPr id="34" name="4 Rectángulo"/>
          <p:cNvSpPr/>
          <p:nvPr/>
        </p:nvSpPr>
        <p:spPr>
          <a:xfrm>
            <a:off x="1701452" y="2319257"/>
            <a:ext cx="9883196"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kumimoji="0" lang="es-EC" sz="2400" b="0" i="0" u="none" strike="noStrike" kern="1200" cap="none" spc="0" normalizeH="0" baseline="0" noProof="0" dirty="0" smtClean="0">
                <a:ln>
                  <a:noFill/>
                </a:ln>
                <a:solidFill>
                  <a:prstClr val="black"/>
                </a:solidFill>
                <a:effectLst/>
                <a:uLnTx/>
                <a:uFillTx/>
                <a:latin typeface="Calibri"/>
                <a:ea typeface="+mn-ea"/>
                <a:cs typeface="+mn-cs"/>
              </a:rPr>
              <a:t>“</a:t>
            </a:r>
            <a:r>
              <a:rPr lang="es-EC" sz="2800" b="1" dirty="0"/>
              <a:t>SIMULACIÓN Y COMPARACIÓN DE ALGORITMOS DE CONTROL VECTORIAL PARA UN MOTOR SÍNCRONO DE IMANES PERMANENTES</a:t>
            </a:r>
            <a:r>
              <a:rPr kumimoji="0" lang="es-EC" sz="2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s-MX"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5 Subtítulo"/>
          <p:cNvSpPr txBox="1">
            <a:spLocks/>
          </p:cNvSpPr>
          <p:nvPr/>
        </p:nvSpPr>
        <p:spPr>
          <a:xfrm>
            <a:off x="3987800" y="3734262"/>
            <a:ext cx="6289959" cy="10906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AUTOR:</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en-US" sz="2000" b="1" dirty="0" smtClean="0">
                <a:solidFill>
                  <a:prstClr val="black"/>
                </a:solidFill>
                <a:latin typeface="Calibri"/>
              </a:rPr>
              <a:t>CUJI CHACHA</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WILLIAM</a:t>
            </a:r>
            <a:r>
              <a:rPr kumimoji="0" lang="en-US" sz="2000" b="1" i="0" u="none" strike="noStrike" kern="1200" cap="none" spc="0" normalizeH="0" noProof="0" dirty="0" smtClean="0">
                <a:ln>
                  <a:noFill/>
                </a:ln>
                <a:solidFill>
                  <a:prstClr val="black"/>
                </a:solidFill>
                <a:effectLst/>
                <a:uLnTx/>
                <a:uFillTx/>
                <a:latin typeface="Calibri"/>
                <a:ea typeface="+mn-ea"/>
                <a:cs typeface="+mn-cs"/>
              </a:rPr>
              <a:t> DAVID</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5 Subtítulo"/>
          <p:cNvSpPr txBox="1">
            <a:spLocks/>
          </p:cNvSpPr>
          <p:nvPr/>
        </p:nvSpPr>
        <p:spPr>
          <a:xfrm>
            <a:off x="1826096" y="1187666"/>
            <a:ext cx="9528291" cy="141500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s-EC" sz="2400" b="1" i="0" u="none" strike="noStrike" kern="1200" cap="none" spc="0" normalizeH="0" baseline="0" noProof="0" dirty="0">
                <a:ln>
                  <a:noFill/>
                </a:ln>
                <a:solidFill>
                  <a:srgbClr val="44546A">
                    <a:lumMod val="75000"/>
                  </a:srgbClr>
                </a:solidFill>
                <a:effectLst/>
                <a:uLnTx/>
                <a:uFillTx/>
                <a:latin typeface="Calibri"/>
                <a:ea typeface="+mn-ea"/>
                <a:cs typeface="+mn-cs"/>
              </a:rPr>
              <a:t>DEPARTAMENTO DE </a:t>
            </a:r>
            <a:r>
              <a:rPr kumimoji="0" lang="es-EC" sz="2400" b="1" i="0" u="none" strike="noStrike" kern="1200" cap="none" spc="0" normalizeH="0" baseline="0" noProof="0" dirty="0" smtClean="0">
                <a:ln>
                  <a:noFill/>
                </a:ln>
                <a:solidFill>
                  <a:srgbClr val="44546A">
                    <a:lumMod val="75000"/>
                  </a:srgbClr>
                </a:solidFill>
                <a:effectLst/>
                <a:uLnTx/>
                <a:uFillTx/>
                <a:latin typeface="Calibri"/>
                <a:ea typeface="+mn-ea"/>
                <a:cs typeface="+mn-cs"/>
              </a:rPr>
              <a:t>ELÉCTRICA, ELECTRÓNICA Y</a:t>
            </a:r>
            <a:r>
              <a:rPr kumimoji="0" lang="es-EC" sz="2400" b="1" i="0" u="none" strike="noStrike" kern="1200" cap="none" spc="0" normalizeH="0" noProof="0" dirty="0" smtClean="0">
                <a:ln>
                  <a:noFill/>
                </a:ln>
                <a:solidFill>
                  <a:srgbClr val="44546A">
                    <a:lumMod val="75000"/>
                  </a:srgbClr>
                </a:solidFill>
                <a:effectLst/>
                <a:uLnTx/>
                <a:uFillTx/>
                <a:latin typeface="Calibri"/>
                <a:ea typeface="+mn-ea"/>
                <a:cs typeface="+mn-cs"/>
              </a:rPr>
              <a:t> TELECOMUNICACIONES</a:t>
            </a:r>
            <a:endParaRPr kumimoji="0" lang="es-EC" sz="2400" b="1" i="0" u="none" strike="noStrike" kern="1200" cap="none" spc="0" normalizeH="0" baseline="0" noProof="0" dirty="0">
              <a:ln>
                <a:noFill/>
              </a:ln>
              <a:solidFill>
                <a:srgbClr val="44546A">
                  <a:lumMod val="75000"/>
                </a:srgbClr>
              </a:solidFill>
              <a:effectLst/>
              <a:uLnTx/>
              <a:uFillTx/>
              <a:latin typeface="Calibri"/>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s-EC" sz="2400" b="1" i="0" u="none" strike="noStrike" kern="1200" cap="none" spc="0" normalizeH="0" baseline="0" noProof="0" dirty="0">
                <a:ln>
                  <a:noFill/>
                </a:ln>
                <a:solidFill>
                  <a:srgbClr val="44546A">
                    <a:lumMod val="75000"/>
                  </a:srgbClr>
                </a:solidFill>
                <a:effectLst/>
                <a:uLnTx/>
                <a:uFillTx/>
                <a:latin typeface="Calibri"/>
                <a:ea typeface="+mn-ea"/>
                <a:cs typeface="+mn-cs"/>
              </a:rPr>
              <a:t>CARRERA DE </a:t>
            </a:r>
            <a:r>
              <a:rPr kumimoji="0" lang="es-EC" sz="2400" b="1" i="0" u="none" strike="noStrike" kern="1200" cap="none" spc="0" normalizeH="0" baseline="0" noProof="0" dirty="0" smtClean="0">
                <a:ln>
                  <a:noFill/>
                </a:ln>
                <a:solidFill>
                  <a:srgbClr val="44546A">
                    <a:lumMod val="75000"/>
                  </a:srgbClr>
                </a:solidFill>
                <a:effectLst/>
                <a:uLnTx/>
                <a:uFillTx/>
                <a:latin typeface="Calibri"/>
                <a:ea typeface="+mn-ea"/>
                <a:cs typeface="+mn-cs"/>
              </a:rPr>
              <a:t>INGENIERIA ELECTRÓNICA </a:t>
            </a:r>
            <a:r>
              <a:rPr kumimoji="0" lang="es-EC" sz="2400" b="1" i="0" u="none" strike="noStrike" kern="1200" cap="none" spc="0" normalizeH="0" baseline="0" noProof="0" dirty="0">
                <a:ln>
                  <a:noFill/>
                </a:ln>
                <a:solidFill>
                  <a:srgbClr val="44546A">
                    <a:lumMod val="75000"/>
                  </a:srgbClr>
                </a:solidFill>
                <a:effectLst/>
                <a:uLnTx/>
                <a:uFillTx/>
                <a:latin typeface="Calibri"/>
                <a:ea typeface="+mn-ea"/>
                <a:cs typeface="+mn-cs"/>
              </a:rPr>
              <a:t>EN AUTOMATIZACIÓN Y CONTROL</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s-EC" sz="2800" b="1" i="0" u="none" strike="noStrike" kern="1200" cap="none" spc="0" normalizeH="0" baseline="0" noProof="0" dirty="0">
              <a:ln>
                <a:noFill/>
              </a:ln>
              <a:solidFill>
                <a:srgbClr val="44546A">
                  <a:lumMod val="75000"/>
                </a:srgbClr>
              </a:solidFill>
              <a:effectLst/>
              <a:uLnTx/>
              <a:uFillTx/>
              <a:latin typeface="Calibri"/>
              <a:ea typeface="+mn-ea"/>
              <a:cs typeface="+mn-cs"/>
            </a:endParaRPr>
          </a:p>
        </p:txBody>
      </p:sp>
      <p:sp>
        <p:nvSpPr>
          <p:cNvPr id="37" name="5 Subtítulo"/>
          <p:cNvSpPr txBox="1">
            <a:spLocks/>
          </p:cNvSpPr>
          <p:nvPr/>
        </p:nvSpPr>
        <p:spPr>
          <a:xfrm>
            <a:off x="3987800" y="4506052"/>
            <a:ext cx="6754714" cy="10906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smtClean="0">
                <a:ln>
                  <a:noFill/>
                </a:ln>
                <a:solidFill>
                  <a:prstClr val="black"/>
                </a:solidFill>
                <a:effectLst/>
                <a:uLnTx/>
                <a:uFillTx/>
                <a:latin typeface="Calibri"/>
              </a:rPr>
              <a:t>DIRECTOR: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lang="en-US" sz="2000" b="1" dirty="0">
                <a:solidFill>
                  <a:prstClr val="black"/>
                </a:solidFill>
                <a:latin typeface="Calibri"/>
              </a:rPr>
              <a:t>	</a:t>
            </a:r>
            <a:r>
              <a:rPr lang="en-US" sz="2000" b="1" dirty="0" smtClean="0">
                <a:solidFill>
                  <a:prstClr val="black"/>
                </a:solidFill>
                <a:latin typeface="Calibri"/>
              </a:rPr>
              <a:t>DR. ARCOS AVILÉS, DIEGO GUSTAVO</a:t>
            </a:r>
            <a:endParaRPr kumimoji="0" lang="en-US" sz="2000" b="1" i="0" u="none" strike="noStrike" kern="1200" cap="none" spc="0" normalizeH="0" baseline="0" noProof="0" dirty="0">
              <a:ln>
                <a:noFill/>
              </a:ln>
              <a:solidFill>
                <a:prstClr val="black"/>
              </a:solidFill>
              <a:effectLst/>
              <a:uLnTx/>
              <a:uFillTx/>
              <a:latin typeface="Calibri"/>
            </a:endParaRPr>
          </a:p>
        </p:txBody>
      </p:sp>
      <p:sp>
        <p:nvSpPr>
          <p:cNvPr id="38" name="Rectángulo 37">
            <a:extLst>
              <a:ext uri="{FF2B5EF4-FFF2-40B4-BE49-F238E27FC236}">
                <a16:creationId xmlns:a16="http://schemas.microsoft.com/office/drawing/2014/main" id="{3DAE1F83-26AC-4219-95ED-174F225BDFBE}"/>
              </a:ext>
            </a:extLst>
          </p:cNvPr>
          <p:cNvSpPr/>
          <p:nvPr/>
        </p:nvSpPr>
        <p:spPr>
          <a:xfrm>
            <a:off x="5189883" y="5436776"/>
            <a:ext cx="2650432" cy="523220"/>
          </a:xfrm>
          <a:prstGeom prst="rect">
            <a:avLst/>
          </a:prstGeom>
        </p:spPr>
        <p:txBody>
          <a:bodyPr wrap="square">
            <a:spAutoFit/>
          </a:bodyPr>
          <a:lstStyle/>
          <a:p>
            <a:pPr algn="ctr"/>
            <a:r>
              <a:rPr lang="es-ES" sz="1400" b="1" dirty="0"/>
              <a:t>SANGOLQUÍ - ECUADOR</a:t>
            </a:r>
          </a:p>
          <a:p>
            <a:pPr algn="ctr"/>
            <a:r>
              <a:rPr lang="es-ES" sz="1400" b="1" dirty="0"/>
              <a:t>2018</a:t>
            </a:r>
          </a:p>
        </p:txBody>
      </p:sp>
    </p:spTree>
    <p:extLst>
      <p:ext uri="{BB962C8B-B14F-4D97-AF65-F5344CB8AC3E}">
        <p14:creationId xmlns:p14="http://schemas.microsoft.com/office/powerpoint/2010/main" val="2261254182"/>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DTC</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415984" y="1331222"/>
            <a:ext cx="10020432" cy="1701978"/>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kern="1200" dirty="0" smtClean="0"/>
                <a:t>Se basa en el control del par eléctrico y control del flujo </a:t>
              </a:r>
              <a:r>
                <a:rPr lang="es-MX" altLang="es-EC" sz="3000" dirty="0"/>
                <a:t>d</a:t>
              </a:r>
              <a:r>
                <a:rPr lang="es-MX" altLang="es-EC" sz="3000" kern="1200" dirty="0" smtClean="0"/>
                <a:t>el estator, directamente y por separado mediante la selección directa y correcta de los vectores espaciales de voltaje.</a:t>
              </a:r>
              <a:endParaRPr lang="es-MX" altLang="es-EC" sz="3000" kern="1200" dirty="0"/>
            </a:p>
          </p:txBody>
        </p:sp>
      </p:grpSp>
      <p:sp>
        <p:nvSpPr>
          <p:cNvPr id="4" name="Rectángulo 3"/>
          <p:cNvSpPr/>
          <p:nvPr/>
        </p:nvSpPr>
        <p:spPr>
          <a:xfrm>
            <a:off x="749300" y="732929"/>
            <a:ext cx="17018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Principio:</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749300" y="3381760"/>
            <a:ext cx="238252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Característica :</a:t>
            </a:r>
            <a:endParaRPr lang="es-EC" sz="2800" dirty="0">
              <a:ln w="0"/>
              <a:solidFill>
                <a:schemeClr val="accent1"/>
              </a:solidFill>
              <a:effectLst>
                <a:outerShdw blurRad="38100" dist="25400" dir="5400000" algn="ctr" rotWithShape="0">
                  <a:srgbClr val="6E747A">
                    <a:alpha val="43000"/>
                  </a:srgbClr>
                </a:outerShdw>
              </a:effectLst>
            </a:endParaRPr>
          </a:p>
        </p:txBody>
      </p:sp>
      <p:grpSp>
        <p:nvGrpSpPr>
          <p:cNvPr id="13" name="Grupo 12"/>
          <p:cNvGrpSpPr/>
          <p:nvPr/>
        </p:nvGrpSpPr>
        <p:grpSpPr>
          <a:xfrm>
            <a:off x="1415983" y="3888239"/>
            <a:ext cx="10020432" cy="1289756"/>
            <a:chOff x="1473762" y="1493159"/>
            <a:chExt cx="6677924" cy="1501651"/>
          </a:xfrm>
          <a:effectLst>
            <a:outerShdw blurRad="50800" dist="38100" dir="2700000" algn="tl" rotWithShape="0">
              <a:prstClr val="black">
                <a:alpha val="40000"/>
              </a:prstClr>
            </a:outerShdw>
          </a:effectLst>
        </p:grpSpPr>
        <p:sp>
          <p:nvSpPr>
            <p:cNvPr id="14" name="Rectángulo redondeado 13"/>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dirty="0" smtClean="0"/>
                <a:t>El control DTC se desarrolla en el sistema de referencia bifásico estacionario (</a:t>
              </a:r>
              <a:r>
                <a:rPr lang="el-GR" altLang="es-EC" sz="3000" dirty="0" smtClean="0"/>
                <a:t>α</a:t>
              </a:r>
              <a:r>
                <a:rPr lang="es-EC" altLang="es-EC" sz="3000" dirty="0" smtClean="0"/>
                <a:t>,</a:t>
              </a:r>
              <a:r>
                <a:rPr lang="el-GR" altLang="es-EC" sz="3000" dirty="0" smtClean="0"/>
                <a:t>β</a:t>
              </a:r>
              <a:r>
                <a:rPr lang="es-MX" altLang="es-EC" sz="3000" dirty="0" smtClean="0"/>
                <a:t>)</a:t>
              </a:r>
              <a:r>
                <a:rPr lang="es-MX" altLang="es-EC" sz="3000" kern="1200" dirty="0" smtClean="0"/>
                <a:t>.</a:t>
              </a:r>
              <a:endParaRPr lang="es-MX" altLang="es-EC" sz="3000" kern="1200" dirty="0"/>
            </a:p>
          </p:txBody>
        </p:sp>
      </p:grpSp>
    </p:spTree>
    <p:extLst>
      <p:ext uri="{BB962C8B-B14F-4D97-AF65-F5344CB8AC3E}">
        <p14:creationId xmlns:p14="http://schemas.microsoft.com/office/powerpoint/2010/main" val="32574350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TÉCNICA DE CONTROL DTC PARA EL PAR Y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Imagen 3"/>
          <p:cNvPicPr>
            <a:picLocks noChangeAspect="1"/>
          </p:cNvPicPr>
          <p:nvPr/>
        </p:nvPicPr>
        <p:blipFill>
          <a:blip r:embed="rId2"/>
          <a:stretch>
            <a:fillRect/>
          </a:stretch>
        </p:blipFill>
        <p:spPr>
          <a:xfrm>
            <a:off x="296862" y="653230"/>
            <a:ext cx="8339138" cy="5549092"/>
          </a:xfrm>
          <a:prstGeom prst="rect">
            <a:avLst/>
          </a:prstGeom>
        </p:spPr>
      </p:pic>
      <p:pic>
        <p:nvPicPr>
          <p:cNvPr id="7"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102" name="Rectángulo 101"/>
          <p:cNvSpPr/>
          <p:nvPr/>
        </p:nvSpPr>
        <p:spPr>
          <a:xfrm>
            <a:off x="0" y="411930"/>
            <a:ext cx="200152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103" name="Imagen 102"/>
          <p:cNvPicPr>
            <a:picLocks noChangeAspect="1"/>
          </p:cNvPicPr>
          <p:nvPr/>
        </p:nvPicPr>
        <p:blipFill>
          <a:blip r:embed="rId4"/>
          <a:stretch>
            <a:fillRect/>
          </a:stretch>
        </p:blipFill>
        <p:spPr>
          <a:xfrm>
            <a:off x="8704823" y="2083593"/>
            <a:ext cx="3476625" cy="2200275"/>
          </a:xfrm>
          <a:prstGeom prst="rect">
            <a:avLst/>
          </a:prstGeom>
        </p:spPr>
      </p:pic>
    </p:spTree>
    <p:extLst>
      <p:ext uri="{BB962C8B-B14F-4D97-AF65-F5344CB8AC3E}">
        <p14:creationId xmlns:p14="http://schemas.microsoft.com/office/powerpoint/2010/main" val="236970144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6300" y="88900"/>
            <a:ext cx="8612748" cy="411162"/>
          </a:xfrm>
        </p:spPr>
        <p:txBody>
          <a:bodyPr>
            <a:noAutofit/>
          </a:bodyPr>
          <a:lstStyle/>
          <a:p>
            <a:pPr algn="r"/>
            <a:r>
              <a:rPr lang="es-EC" sz="2800" b="1" dirty="0" smtClean="0">
                <a:solidFill>
                  <a:srgbClr val="002060"/>
                </a:solidFill>
                <a:latin typeface="+mn-lt"/>
                <a:ea typeface="+mn-ea"/>
                <a:cs typeface="+mn-cs"/>
              </a:rPr>
              <a:t>MOTOR SÍNCRONO DE IMANES PERMANENTES (PMSM)</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ángulo 7"/>
          <p:cNvSpPr/>
          <p:nvPr/>
        </p:nvSpPr>
        <p:spPr>
          <a:xfrm>
            <a:off x="0" y="641028"/>
            <a:ext cx="3680460" cy="105061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Ecuación eléctrica trifásica :</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0" name="Rectángulo 9"/>
          <p:cNvSpPr/>
          <p:nvPr/>
        </p:nvSpPr>
        <p:spPr>
          <a:xfrm>
            <a:off x="5842000" y="641028"/>
            <a:ext cx="5519420" cy="105061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Ecuación en el sistema de referencia bifásico síncrono (</a:t>
            </a:r>
            <a:r>
              <a:rPr lang="es-EC" sz="2800" i="1" dirty="0">
                <a:ln w="0"/>
                <a:solidFill>
                  <a:schemeClr val="accent1"/>
                </a:solidFill>
                <a:effectLst>
                  <a:outerShdw blurRad="38100" dist="25400" dir="5400000" algn="ctr" rotWithShape="0">
                    <a:srgbClr val="6E747A">
                      <a:alpha val="43000"/>
                    </a:srgbClr>
                  </a:outerShdw>
                </a:effectLst>
              </a:rPr>
              <a:t>d</a:t>
            </a:r>
            <a:r>
              <a:rPr lang="es-EC" sz="2800" dirty="0" smtClean="0">
                <a:ln w="0"/>
                <a:solidFill>
                  <a:schemeClr val="accent1"/>
                </a:solidFill>
                <a:effectLst>
                  <a:outerShdw blurRad="38100" dist="25400" dir="5400000" algn="ctr" rotWithShape="0">
                    <a:srgbClr val="6E747A">
                      <a:alpha val="43000"/>
                    </a:srgbClr>
                  </a:outerShdw>
                </a:effectLst>
              </a:rPr>
              <a:t>,</a:t>
            </a:r>
            <a:r>
              <a:rPr lang="es-EC" sz="2800" i="1" dirty="0" smtClean="0">
                <a:ln w="0"/>
                <a:solidFill>
                  <a:schemeClr val="accent1"/>
                </a:solidFill>
                <a:effectLst>
                  <a:outerShdw blurRad="38100" dist="25400" dir="5400000" algn="ctr" rotWithShape="0">
                    <a:srgbClr val="6E747A">
                      <a:alpha val="43000"/>
                    </a:srgbClr>
                  </a:outerShdw>
                </a:effectLst>
              </a:rPr>
              <a:t>q</a:t>
            </a:r>
            <a:r>
              <a:rPr lang="es-EC" sz="2800" dirty="0" smtClean="0">
                <a:ln w="0"/>
                <a:solidFill>
                  <a:schemeClr val="accent1"/>
                </a:solidFill>
                <a:effectLst>
                  <a:outerShdw blurRad="38100" dist="25400" dir="5400000" algn="ctr" rotWithShape="0">
                    <a:srgbClr val="6E747A">
                      <a:alpha val="43000"/>
                    </a:srgbClr>
                  </a:outerShdw>
                </a:effectLst>
              </a:rPr>
              <a:t>)  :</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11" name="Imagen 10"/>
          <p:cNvPicPr>
            <a:picLocks noChangeAspect="1"/>
          </p:cNvPicPr>
          <p:nvPr/>
        </p:nvPicPr>
        <p:blipFill>
          <a:blip r:embed="rId2"/>
          <a:stretch>
            <a:fillRect/>
          </a:stretch>
        </p:blipFill>
        <p:spPr>
          <a:xfrm>
            <a:off x="775018" y="1688306"/>
            <a:ext cx="2657475" cy="2990850"/>
          </a:xfrm>
          <a:prstGeom prst="rect">
            <a:avLst/>
          </a:prstGeom>
        </p:spPr>
      </p:pic>
      <p:pic>
        <p:nvPicPr>
          <p:cNvPr id="17" name="Imagen 16"/>
          <p:cNvPicPr>
            <a:picLocks noChangeAspect="1"/>
          </p:cNvPicPr>
          <p:nvPr/>
        </p:nvPicPr>
        <p:blipFill>
          <a:blip r:embed="rId3"/>
          <a:stretch>
            <a:fillRect/>
          </a:stretch>
        </p:blipFill>
        <p:spPr>
          <a:xfrm>
            <a:off x="6465375" y="1688307"/>
            <a:ext cx="4164526" cy="988962"/>
          </a:xfrm>
          <a:prstGeom prst="rect">
            <a:avLst/>
          </a:prstGeom>
        </p:spPr>
      </p:pic>
      <p:pic>
        <p:nvPicPr>
          <p:cNvPr id="18" name="Imagen 17"/>
          <p:cNvPicPr>
            <a:picLocks noChangeAspect="1"/>
          </p:cNvPicPr>
          <p:nvPr/>
        </p:nvPicPr>
        <p:blipFill>
          <a:blip r:embed="rId4"/>
          <a:stretch>
            <a:fillRect/>
          </a:stretch>
        </p:blipFill>
        <p:spPr>
          <a:xfrm>
            <a:off x="6426200" y="2602362"/>
            <a:ext cx="4665663" cy="873107"/>
          </a:xfrm>
          <a:prstGeom prst="rect">
            <a:avLst/>
          </a:prstGeom>
        </p:spPr>
      </p:pic>
      <p:pic>
        <p:nvPicPr>
          <p:cNvPr id="21" name="Imagen 20"/>
          <p:cNvPicPr>
            <a:picLocks noChangeAspect="1"/>
          </p:cNvPicPr>
          <p:nvPr/>
        </p:nvPicPr>
        <p:blipFill>
          <a:blip r:embed="rId5"/>
          <a:stretch>
            <a:fillRect/>
          </a:stretch>
        </p:blipFill>
        <p:spPr>
          <a:xfrm>
            <a:off x="189230" y="4899025"/>
            <a:ext cx="3829050" cy="1171575"/>
          </a:xfrm>
          <a:prstGeom prst="rect">
            <a:avLst/>
          </a:prstGeom>
        </p:spPr>
      </p:pic>
      <p:pic>
        <p:nvPicPr>
          <p:cNvPr id="22" name="Imagen 21"/>
          <p:cNvPicPr>
            <a:picLocks noChangeAspect="1"/>
          </p:cNvPicPr>
          <p:nvPr/>
        </p:nvPicPr>
        <p:blipFill>
          <a:blip r:embed="rId6"/>
          <a:stretch>
            <a:fillRect/>
          </a:stretch>
        </p:blipFill>
        <p:spPr>
          <a:xfrm>
            <a:off x="4292600" y="4899025"/>
            <a:ext cx="3629025" cy="1276350"/>
          </a:xfrm>
          <a:prstGeom prst="rect">
            <a:avLst/>
          </a:prstGeom>
        </p:spPr>
      </p:pic>
      <p:pic>
        <p:nvPicPr>
          <p:cNvPr id="7" name="Picture 2" descr="Resultado de imagen para esp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8"/>
          <a:stretch>
            <a:fillRect/>
          </a:stretch>
        </p:blipFill>
        <p:spPr>
          <a:xfrm>
            <a:off x="6465375" y="3664186"/>
            <a:ext cx="2066925" cy="647700"/>
          </a:xfrm>
          <a:prstGeom prst="rect">
            <a:avLst/>
          </a:prstGeom>
        </p:spPr>
      </p:pic>
      <p:pic>
        <p:nvPicPr>
          <p:cNvPr id="24" name="Imagen 23"/>
          <p:cNvPicPr>
            <a:picLocks noChangeAspect="1"/>
          </p:cNvPicPr>
          <p:nvPr/>
        </p:nvPicPr>
        <p:blipFill>
          <a:blip r:embed="rId9"/>
          <a:stretch>
            <a:fillRect/>
          </a:stretch>
        </p:blipFill>
        <p:spPr>
          <a:xfrm>
            <a:off x="8759031" y="3649898"/>
            <a:ext cx="2828925" cy="676275"/>
          </a:xfrm>
          <a:prstGeom prst="rect">
            <a:avLst/>
          </a:prstGeom>
        </p:spPr>
      </p:pic>
      <p:pic>
        <p:nvPicPr>
          <p:cNvPr id="25" name="Imagen 24"/>
          <p:cNvPicPr>
            <a:picLocks noChangeAspect="1"/>
          </p:cNvPicPr>
          <p:nvPr/>
        </p:nvPicPr>
        <p:blipFill>
          <a:blip r:embed="rId10"/>
          <a:stretch>
            <a:fillRect/>
          </a:stretch>
        </p:blipFill>
        <p:spPr>
          <a:xfrm>
            <a:off x="8325924" y="4920336"/>
            <a:ext cx="2362200" cy="895350"/>
          </a:xfrm>
          <a:prstGeom prst="rect">
            <a:avLst/>
          </a:prstGeom>
        </p:spPr>
      </p:pic>
    </p:spTree>
    <p:extLst>
      <p:ext uri="{BB962C8B-B14F-4D97-AF65-F5344CB8AC3E}">
        <p14:creationId xmlns:p14="http://schemas.microsoft.com/office/powerpoint/2010/main" val="116374672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CONTROLADOR HISTÉRESIS  DEL PAR Y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5" name="Imagen 14"/>
          <p:cNvPicPr>
            <a:picLocks noChangeAspect="1"/>
          </p:cNvPicPr>
          <p:nvPr/>
        </p:nvPicPr>
        <p:blipFill>
          <a:blip r:embed="rId3"/>
          <a:stretch>
            <a:fillRect/>
          </a:stretch>
        </p:blipFill>
        <p:spPr>
          <a:xfrm>
            <a:off x="7261225" y="2198849"/>
            <a:ext cx="3209925" cy="581025"/>
          </a:xfrm>
          <a:prstGeom prst="rect">
            <a:avLst/>
          </a:prstGeom>
        </p:spPr>
      </p:pic>
      <p:pic>
        <p:nvPicPr>
          <p:cNvPr id="16" name="Imagen 15"/>
          <p:cNvPicPr>
            <a:picLocks noChangeAspect="1"/>
          </p:cNvPicPr>
          <p:nvPr/>
        </p:nvPicPr>
        <p:blipFill>
          <a:blip r:embed="rId4"/>
          <a:stretch>
            <a:fillRect/>
          </a:stretch>
        </p:blipFill>
        <p:spPr>
          <a:xfrm>
            <a:off x="7153275" y="1439702"/>
            <a:ext cx="3371850" cy="647700"/>
          </a:xfrm>
          <a:prstGeom prst="rect">
            <a:avLst/>
          </a:prstGeom>
        </p:spPr>
      </p:pic>
      <p:pic>
        <p:nvPicPr>
          <p:cNvPr id="17" name="Imagen 16"/>
          <p:cNvPicPr>
            <a:picLocks noChangeAspect="1"/>
          </p:cNvPicPr>
          <p:nvPr/>
        </p:nvPicPr>
        <p:blipFill>
          <a:blip r:embed="rId5"/>
          <a:stretch>
            <a:fillRect/>
          </a:stretch>
        </p:blipFill>
        <p:spPr>
          <a:xfrm>
            <a:off x="1187450" y="1439702"/>
            <a:ext cx="3105150" cy="581025"/>
          </a:xfrm>
          <a:prstGeom prst="rect">
            <a:avLst/>
          </a:prstGeom>
        </p:spPr>
      </p:pic>
      <p:pic>
        <p:nvPicPr>
          <p:cNvPr id="18" name="Imagen 17"/>
          <p:cNvPicPr>
            <a:picLocks noChangeAspect="1"/>
          </p:cNvPicPr>
          <p:nvPr/>
        </p:nvPicPr>
        <p:blipFill>
          <a:blip r:embed="rId6"/>
          <a:stretch>
            <a:fillRect/>
          </a:stretch>
        </p:blipFill>
        <p:spPr>
          <a:xfrm>
            <a:off x="1187450" y="2198849"/>
            <a:ext cx="3086100" cy="590550"/>
          </a:xfrm>
          <a:prstGeom prst="rect">
            <a:avLst/>
          </a:prstGeom>
        </p:spPr>
      </p:pic>
      <p:sp>
        <p:nvSpPr>
          <p:cNvPr id="20" name="Rectángulo 19"/>
          <p:cNvSpPr/>
          <p:nvPr/>
        </p:nvSpPr>
        <p:spPr>
          <a:xfrm>
            <a:off x="1304925" y="699851"/>
            <a:ext cx="28702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Control del par</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21" name="Rectángulo 20"/>
          <p:cNvSpPr/>
          <p:nvPr/>
        </p:nvSpPr>
        <p:spPr>
          <a:xfrm>
            <a:off x="7261225" y="718741"/>
            <a:ext cx="28702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Control del flujo</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4" name="Imagen 3"/>
          <p:cNvPicPr>
            <a:picLocks noChangeAspect="1"/>
          </p:cNvPicPr>
          <p:nvPr/>
        </p:nvPicPr>
        <p:blipFill>
          <a:blip r:embed="rId7"/>
          <a:stretch>
            <a:fillRect/>
          </a:stretch>
        </p:blipFill>
        <p:spPr>
          <a:xfrm>
            <a:off x="862012" y="2883303"/>
            <a:ext cx="10125075" cy="2962275"/>
          </a:xfrm>
          <a:prstGeom prst="rect">
            <a:avLst/>
          </a:prstGeom>
        </p:spPr>
      </p:pic>
    </p:spTree>
    <p:extLst>
      <p:ext uri="{BB962C8B-B14F-4D97-AF65-F5344CB8AC3E}">
        <p14:creationId xmlns:p14="http://schemas.microsoft.com/office/powerpoint/2010/main" val="10698412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PAR Y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Imagen 4"/>
          <p:cNvPicPr>
            <a:picLocks noChangeAspect="1"/>
          </p:cNvPicPr>
          <p:nvPr/>
        </p:nvPicPr>
        <p:blipFill>
          <a:blip r:embed="rId3"/>
          <a:stretch>
            <a:fillRect/>
          </a:stretch>
        </p:blipFill>
        <p:spPr>
          <a:xfrm>
            <a:off x="6710362" y="898203"/>
            <a:ext cx="4257675" cy="4857750"/>
          </a:xfrm>
          <a:prstGeom prst="rect">
            <a:avLst/>
          </a:prstGeom>
        </p:spPr>
      </p:pic>
      <p:pic>
        <p:nvPicPr>
          <p:cNvPr id="8" name="Imagen 7"/>
          <p:cNvPicPr>
            <a:picLocks noChangeAspect="1"/>
          </p:cNvPicPr>
          <p:nvPr/>
        </p:nvPicPr>
        <p:blipFill>
          <a:blip r:embed="rId4"/>
          <a:stretch>
            <a:fillRect/>
          </a:stretch>
        </p:blipFill>
        <p:spPr>
          <a:xfrm>
            <a:off x="265356" y="2456104"/>
            <a:ext cx="5857875" cy="3514725"/>
          </a:xfrm>
          <a:prstGeom prst="rect">
            <a:avLst/>
          </a:prstGeom>
        </p:spPr>
      </p:pic>
      <p:grpSp>
        <p:nvGrpSpPr>
          <p:cNvPr id="10" name="Grupo 9"/>
          <p:cNvGrpSpPr/>
          <p:nvPr/>
        </p:nvGrpSpPr>
        <p:grpSpPr>
          <a:xfrm>
            <a:off x="265356" y="833205"/>
            <a:ext cx="6445006" cy="1289756"/>
            <a:chOff x="1473762" y="1493159"/>
            <a:chExt cx="6677924" cy="1501651"/>
          </a:xfrm>
          <a:effectLst>
            <a:outerShdw blurRad="50800" dist="38100" dir="2700000" algn="tl" rotWithShape="0">
              <a:prstClr val="black">
                <a:alpha val="40000"/>
              </a:prstClr>
            </a:outerShdw>
          </a:effectLst>
        </p:grpSpPr>
        <p:sp>
          <p:nvSpPr>
            <p:cNvPr id="11" name="Rectángulo redondeado 10"/>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uadroTexto 11"/>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altLang="es-EC" sz="2800" dirty="0" smtClean="0"/>
                <a:t>El vector de flujo tiene una relación directa con el vector espacial de voltaje aplicado al estator.</a:t>
              </a:r>
              <a:endParaRPr lang="es-MX" altLang="es-EC" sz="2800" kern="1200" dirty="0"/>
            </a:p>
          </p:txBody>
        </p:sp>
      </p:grpSp>
    </p:spTree>
    <p:extLst>
      <p:ext uri="{BB962C8B-B14F-4D97-AF65-F5344CB8AC3E}">
        <p14:creationId xmlns:p14="http://schemas.microsoft.com/office/powerpoint/2010/main" val="218609023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a:solidFill>
                  <a:srgbClr val="002060"/>
                </a:solidFill>
              </a:rPr>
              <a:t>TÉCNICA DE CONTROL DTC PARA </a:t>
            </a:r>
            <a:r>
              <a:rPr lang="es-EC" sz="2800" b="1" dirty="0" smtClean="0">
                <a:solidFill>
                  <a:srgbClr val="002060"/>
                </a:solidFill>
              </a:rPr>
              <a:t>LA VELOCIDAD</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15</a:t>
            </a:fld>
            <a:endParaRPr lang="es-ES" dirty="0">
              <a:solidFill>
                <a:prstClr val="black">
                  <a:tint val="75000"/>
                </a:prstClr>
              </a:solidFill>
              <a:latin typeface="Calibri"/>
            </a:endParaRPr>
          </a:p>
        </p:txBody>
      </p:sp>
      <p:pic>
        <p:nvPicPr>
          <p:cNvPr id="4" name="Imagen 3"/>
          <p:cNvPicPr>
            <a:picLocks noChangeAspect="1"/>
          </p:cNvPicPr>
          <p:nvPr/>
        </p:nvPicPr>
        <p:blipFill>
          <a:blip r:embed="rId3"/>
          <a:stretch>
            <a:fillRect/>
          </a:stretch>
        </p:blipFill>
        <p:spPr>
          <a:xfrm>
            <a:off x="1762125" y="1089025"/>
            <a:ext cx="6905625" cy="4981575"/>
          </a:xfrm>
          <a:prstGeom prst="rect">
            <a:avLst/>
          </a:prstGeom>
        </p:spPr>
      </p:pic>
      <p:pic>
        <p:nvPicPr>
          <p:cNvPr id="8" name="Imagen 7"/>
          <p:cNvPicPr>
            <a:picLocks noChangeAspect="1"/>
          </p:cNvPicPr>
          <p:nvPr/>
        </p:nvPicPr>
        <p:blipFill>
          <a:blip r:embed="rId4"/>
          <a:stretch>
            <a:fillRect/>
          </a:stretch>
        </p:blipFill>
        <p:spPr>
          <a:xfrm>
            <a:off x="8839200" y="3284537"/>
            <a:ext cx="3038475" cy="590550"/>
          </a:xfrm>
          <a:prstGeom prst="rect">
            <a:avLst/>
          </a:prstGeom>
        </p:spPr>
      </p:pic>
      <p:sp>
        <p:nvSpPr>
          <p:cNvPr id="10" name="Rectángulo 9"/>
          <p:cNvSpPr/>
          <p:nvPr/>
        </p:nvSpPr>
        <p:spPr>
          <a:xfrm>
            <a:off x="406400" y="606425"/>
            <a:ext cx="17018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a:t>
            </a:r>
            <a:endParaRPr lang="es-EC"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052652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CONTROLADOR DE VELOCIDAD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16</a:t>
            </a:fld>
            <a:endParaRPr lang="es-ES" dirty="0">
              <a:solidFill>
                <a:prstClr val="black">
                  <a:tint val="75000"/>
                </a:prstClr>
              </a:solidFill>
              <a:latin typeface="Calibri"/>
            </a:endParaRPr>
          </a:p>
        </p:txBody>
      </p:sp>
      <p:pic>
        <p:nvPicPr>
          <p:cNvPr id="8" name="Imagen 7"/>
          <p:cNvPicPr>
            <a:picLocks noChangeAspect="1"/>
          </p:cNvPicPr>
          <p:nvPr/>
        </p:nvPicPr>
        <p:blipFill>
          <a:blip r:embed="rId3"/>
          <a:stretch>
            <a:fillRect/>
          </a:stretch>
        </p:blipFill>
        <p:spPr>
          <a:xfrm>
            <a:off x="687948" y="1657572"/>
            <a:ext cx="5562600" cy="1685925"/>
          </a:xfrm>
          <a:prstGeom prst="rect">
            <a:avLst/>
          </a:prstGeom>
        </p:spPr>
      </p:pic>
      <p:pic>
        <p:nvPicPr>
          <p:cNvPr id="10" name="Imagen 9"/>
          <p:cNvPicPr>
            <a:picLocks noChangeAspect="1"/>
          </p:cNvPicPr>
          <p:nvPr/>
        </p:nvPicPr>
        <p:blipFill>
          <a:blip r:embed="rId4"/>
          <a:stretch>
            <a:fillRect/>
          </a:stretch>
        </p:blipFill>
        <p:spPr>
          <a:xfrm>
            <a:off x="637148" y="3681005"/>
            <a:ext cx="6324600" cy="2019300"/>
          </a:xfrm>
          <a:prstGeom prst="rect">
            <a:avLst/>
          </a:prstGeom>
        </p:spPr>
      </p:pic>
      <p:pic>
        <p:nvPicPr>
          <p:cNvPr id="11" name="Imagen 10"/>
          <p:cNvPicPr>
            <a:picLocks noChangeAspect="1"/>
          </p:cNvPicPr>
          <p:nvPr/>
        </p:nvPicPr>
        <p:blipFill>
          <a:blip r:embed="rId5"/>
          <a:stretch>
            <a:fillRect/>
          </a:stretch>
        </p:blipFill>
        <p:spPr>
          <a:xfrm>
            <a:off x="7642225" y="724059"/>
            <a:ext cx="3409950" cy="2390775"/>
          </a:xfrm>
          <a:prstGeom prst="rect">
            <a:avLst/>
          </a:prstGeom>
        </p:spPr>
      </p:pic>
      <p:sp>
        <p:nvSpPr>
          <p:cNvPr id="12" name="Rectángulo 11"/>
          <p:cNvSpPr/>
          <p:nvPr/>
        </p:nvSpPr>
        <p:spPr>
          <a:xfrm>
            <a:off x="8402528" y="3835519"/>
            <a:ext cx="2685351"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K</a:t>
            </a:r>
            <a:r>
              <a:rPr lang="es-EC" i="1" baseline="-25000" dirty="0">
                <a:latin typeface="Times New Roman" panose="02020603050405020304" pitchFamily="18" charset="0"/>
                <a:ea typeface="Calibri" panose="020F0502020204030204" pitchFamily="34" charset="0"/>
              </a:rPr>
              <a:t>pw</a:t>
            </a:r>
            <a:r>
              <a:rPr lang="es-EC" dirty="0">
                <a:latin typeface="Times New Roman" panose="02020603050405020304" pitchFamily="18" charset="0"/>
                <a:ea typeface="Calibri" panose="020F0502020204030204" pitchFamily="34" charset="0"/>
              </a:rPr>
              <a:t> G</a:t>
            </a:r>
            <a:r>
              <a:rPr lang="es-EC" dirty="0" smtClean="0">
                <a:latin typeface="Times New Roman" panose="02020603050405020304" pitchFamily="18" charset="0"/>
                <a:ea typeface="Calibri" panose="020F0502020204030204" pitchFamily="34" charset="0"/>
              </a:rPr>
              <a:t>anancia </a:t>
            </a:r>
            <a:r>
              <a:rPr lang="es-EC" dirty="0">
                <a:latin typeface="Times New Roman" panose="02020603050405020304" pitchFamily="18" charset="0"/>
                <a:ea typeface="Calibri" panose="020F0502020204030204" pitchFamily="34" charset="0"/>
              </a:rPr>
              <a:t>proporcional</a:t>
            </a:r>
            <a:endParaRPr lang="es-EC" dirty="0"/>
          </a:p>
        </p:txBody>
      </p:sp>
      <p:sp>
        <p:nvSpPr>
          <p:cNvPr id="13" name="Rectángulo 12"/>
          <p:cNvSpPr/>
          <p:nvPr/>
        </p:nvSpPr>
        <p:spPr>
          <a:xfrm>
            <a:off x="8402528" y="4157128"/>
            <a:ext cx="2234907"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K</a:t>
            </a:r>
            <a:r>
              <a:rPr lang="es-EC" i="1" baseline="-25000" dirty="0">
                <a:latin typeface="Times New Roman" panose="02020603050405020304" pitchFamily="18" charset="0"/>
                <a:ea typeface="Calibri" panose="020F0502020204030204" pitchFamily="34" charset="0"/>
              </a:rPr>
              <a:t>iw</a:t>
            </a:r>
            <a:r>
              <a:rPr lang="es-EC" dirty="0">
                <a:latin typeface="Times New Roman" panose="02020603050405020304" pitchFamily="18" charset="0"/>
                <a:ea typeface="Calibri" panose="020F0502020204030204" pitchFamily="34" charset="0"/>
              </a:rPr>
              <a:t> </a:t>
            </a:r>
            <a:r>
              <a:rPr lang="es-EC" dirty="0" smtClean="0">
                <a:latin typeface="Times New Roman" panose="02020603050405020304" pitchFamily="18" charset="0"/>
                <a:ea typeface="Calibri" panose="020F0502020204030204" pitchFamily="34" charset="0"/>
              </a:rPr>
              <a:t>Ganancia </a:t>
            </a:r>
            <a:r>
              <a:rPr lang="es-EC" dirty="0">
                <a:latin typeface="Times New Roman" panose="02020603050405020304" pitchFamily="18" charset="0"/>
                <a:ea typeface="Calibri" panose="020F0502020204030204" pitchFamily="34" charset="0"/>
              </a:rPr>
              <a:t>integral </a:t>
            </a:r>
            <a:endParaRPr lang="es-EC" dirty="0"/>
          </a:p>
        </p:txBody>
      </p:sp>
      <p:sp>
        <p:nvSpPr>
          <p:cNvPr id="14" name="Rectángulo 13"/>
          <p:cNvSpPr/>
          <p:nvPr/>
        </p:nvSpPr>
        <p:spPr>
          <a:xfrm>
            <a:off x="8402528" y="4505989"/>
            <a:ext cx="2052806"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MF</a:t>
            </a:r>
            <a:r>
              <a:rPr lang="es-EC" dirty="0" smtClean="0">
                <a:latin typeface="Times New Roman" panose="02020603050405020304" pitchFamily="18" charset="0"/>
                <a:ea typeface="Calibri" panose="020F0502020204030204" pitchFamily="34" charset="0"/>
              </a:rPr>
              <a:t> Margen </a:t>
            </a:r>
            <a:r>
              <a:rPr lang="es-EC" dirty="0">
                <a:latin typeface="Times New Roman" panose="02020603050405020304" pitchFamily="18" charset="0"/>
                <a:ea typeface="Calibri" panose="020F0502020204030204" pitchFamily="34" charset="0"/>
              </a:rPr>
              <a:t>de </a:t>
            </a:r>
            <a:r>
              <a:rPr lang="es-EC" dirty="0" smtClean="0">
                <a:latin typeface="Times New Roman" panose="02020603050405020304" pitchFamily="18" charset="0"/>
                <a:ea typeface="Calibri" panose="020F0502020204030204" pitchFamily="34" charset="0"/>
              </a:rPr>
              <a:t>fase </a:t>
            </a:r>
          </a:p>
        </p:txBody>
      </p:sp>
      <p:sp>
        <p:nvSpPr>
          <p:cNvPr id="15" name="Rectángulo 14"/>
          <p:cNvSpPr/>
          <p:nvPr/>
        </p:nvSpPr>
        <p:spPr>
          <a:xfrm>
            <a:off x="8402528" y="4870580"/>
            <a:ext cx="1890261"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J </a:t>
            </a:r>
            <a:r>
              <a:rPr lang="es-EC" dirty="0" smtClean="0">
                <a:latin typeface="Times New Roman" panose="02020603050405020304" pitchFamily="18" charset="0"/>
                <a:ea typeface="Calibri" panose="020F0502020204030204" pitchFamily="34" charset="0"/>
              </a:rPr>
              <a:t> Inercia del rotor</a:t>
            </a:r>
          </a:p>
        </p:txBody>
      </p:sp>
      <p:sp>
        <p:nvSpPr>
          <p:cNvPr id="16" name="Rectángulo 15"/>
          <p:cNvSpPr/>
          <p:nvPr/>
        </p:nvSpPr>
        <p:spPr>
          <a:xfrm>
            <a:off x="8402528" y="5184324"/>
            <a:ext cx="3100529"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w</a:t>
            </a:r>
            <a:r>
              <a:rPr lang="es-EC" i="1" baseline="-25000" dirty="0">
                <a:latin typeface="Times New Roman" panose="02020603050405020304" pitchFamily="18" charset="0"/>
                <a:ea typeface="Calibri" panose="020F0502020204030204" pitchFamily="34" charset="0"/>
              </a:rPr>
              <a:t>cw</a:t>
            </a:r>
            <a:r>
              <a:rPr lang="es-EC" dirty="0">
                <a:latin typeface="Times New Roman" panose="02020603050405020304" pitchFamily="18" charset="0"/>
                <a:ea typeface="Calibri" panose="020F0502020204030204" pitchFamily="34" charset="0"/>
              </a:rPr>
              <a:t> F</a:t>
            </a:r>
            <a:r>
              <a:rPr lang="es-EC" dirty="0" smtClean="0">
                <a:latin typeface="Times New Roman" panose="02020603050405020304" pitchFamily="18" charset="0"/>
                <a:ea typeface="Calibri" panose="020F0502020204030204" pitchFamily="34" charset="0"/>
              </a:rPr>
              <a:t>recuencia </a:t>
            </a:r>
            <a:r>
              <a:rPr lang="es-EC" dirty="0">
                <a:latin typeface="Times New Roman" panose="02020603050405020304" pitchFamily="18" charset="0"/>
                <a:ea typeface="Calibri" panose="020F0502020204030204" pitchFamily="34" charset="0"/>
              </a:rPr>
              <a:t>de corte angular</a:t>
            </a:r>
            <a:endParaRPr lang="es-EC" dirty="0"/>
          </a:p>
        </p:txBody>
      </p:sp>
      <p:sp>
        <p:nvSpPr>
          <p:cNvPr id="17" name="Rectángulo 16"/>
          <p:cNvSpPr/>
          <p:nvPr/>
        </p:nvSpPr>
        <p:spPr>
          <a:xfrm>
            <a:off x="406400" y="606424"/>
            <a:ext cx="3886200" cy="713639"/>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 de bloques del controlador PI:</a:t>
            </a:r>
            <a:endParaRPr lang="es-EC"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00829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1308100" y="1724798"/>
            <a:ext cx="106934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6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Técnica de control</a:t>
            </a:r>
            <a:r>
              <a:rPr kumimoji="0" lang="es-EC" sz="6600" b="0" i="1"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  vectorial de campo orientado (FOC)</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3326651196"/>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FOC</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415984" y="1331222"/>
            <a:ext cx="10020432" cy="1701978"/>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kern="1200" dirty="0" smtClean="0"/>
                <a:t>Controlar por separado el flujo del estator y el par electromagnético a partir de la medición de las corrientes que alimenta al PMSM.</a:t>
              </a:r>
              <a:endParaRPr lang="es-MX" altLang="es-EC" sz="3000" kern="1200" dirty="0"/>
            </a:p>
          </p:txBody>
        </p:sp>
      </p:grpSp>
      <p:sp>
        <p:nvSpPr>
          <p:cNvPr id="4" name="Rectángulo 3"/>
          <p:cNvSpPr/>
          <p:nvPr/>
        </p:nvSpPr>
        <p:spPr>
          <a:xfrm>
            <a:off x="749300" y="732929"/>
            <a:ext cx="17018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Principio:</a:t>
            </a:r>
            <a:endParaRPr lang="es-EC" sz="28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749300" y="3381760"/>
            <a:ext cx="238252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Característica :</a:t>
            </a:r>
            <a:endParaRPr lang="es-EC" sz="2800" dirty="0">
              <a:ln w="0"/>
              <a:solidFill>
                <a:schemeClr val="accent1"/>
              </a:solidFill>
              <a:effectLst>
                <a:outerShdw blurRad="38100" dist="25400" dir="5400000" algn="ctr" rotWithShape="0">
                  <a:srgbClr val="6E747A">
                    <a:alpha val="43000"/>
                  </a:srgbClr>
                </a:outerShdw>
              </a:effectLst>
            </a:endParaRPr>
          </a:p>
        </p:txBody>
      </p:sp>
      <p:grpSp>
        <p:nvGrpSpPr>
          <p:cNvPr id="13" name="Grupo 12"/>
          <p:cNvGrpSpPr/>
          <p:nvPr/>
        </p:nvGrpSpPr>
        <p:grpSpPr>
          <a:xfrm>
            <a:off x="1415983" y="3888239"/>
            <a:ext cx="10020432" cy="1289756"/>
            <a:chOff x="1473762" y="1493159"/>
            <a:chExt cx="6677924" cy="1501651"/>
          </a:xfrm>
          <a:effectLst>
            <a:outerShdw blurRad="50800" dist="38100" dir="2700000" algn="tl" rotWithShape="0">
              <a:prstClr val="black">
                <a:alpha val="40000"/>
              </a:prstClr>
            </a:outerShdw>
          </a:effectLst>
        </p:grpSpPr>
        <p:sp>
          <p:nvSpPr>
            <p:cNvPr id="14" name="Rectángulo redondeado 13"/>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CuadroTexto 14"/>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dirty="0" smtClean="0"/>
                <a:t>El control FOC se desarrolla en el sistema de referencia bifásico rotatorio (</a:t>
              </a:r>
              <a:r>
                <a:rPr lang="es-EC" altLang="es-EC" sz="3000" i="1" dirty="0" smtClean="0"/>
                <a:t>d</a:t>
              </a:r>
              <a:r>
                <a:rPr lang="es-EC" altLang="es-EC" sz="3000" dirty="0" smtClean="0"/>
                <a:t>,</a:t>
              </a:r>
              <a:r>
                <a:rPr lang="es-EC" altLang="es-EC" sz="3000" i="1" dirty="0"/>
                <a:t>q</a:t>
              </a:r>
              <a:r>
                <a:rPr lang="es-MX" altLang="es-EC" sz="3000" dirty="0" smtClean="0"/>
                <a:t>)</a:t>
              </a:r>
              <a:r>
                <a:rPr lang="es-MX" altLang="es-EC" sz="3000" kern="1200" dirty="0" smtClean="0"/>
                <a:t>.</a:t>
              </a:r>
              <a:endParaRPr lang="es-MX" altLang="es-EC" sz="3000" kern="1200" dirty="0"/>
            </a:p>
          </p:txBody>
        </p:sp>
      </p:grpSp>
    </p:spTree>
    <p:extLst>
      <p:ext uri="{BB962C8B-B14F-4D97-AF65-F5344CB8AC3E}">
        <p14:creationId xmlns:p14="http://schemas.microsoft.com/office/powerpoint/2010/main" val="3264131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TÉCNICA DE CONTROL FOC PARA EL PAR Y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102" name="Rectángulo 101"/>
          <p:cNvSpPr/>
          <p:nvPr/>
        </p:nvSpPr>
        <p:spPr>
          <a:xfrm>
            <a:off x="0" y="411930"/>
            <a:ext cx="200152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8" name="Imagen 7"/>
          <p:cNvPicPr>
            <a:picLocks noChangeAspect="1"/>
          </p:cNvPicPr>
          <p:nvPr/>
        </p:nvPicPr>
        <p:blipFill>
          <a:blip r:embed="rId3"/>
          <a:stretch>
            <a:fillRect/>
          </a:stretch>
        </p:blipFill>
        <p:spPr>
          <a:xfrm>
            <a:off x="114300" y="894530"/>
            <a:ext cx="8810625" cy="5286375"/>
          </a:xfrm>
          <a:prstGeom prst="rect">
            <a:avLst/>
          </a:prstGeom>
        </p:spPr>
      </p:pic>
      <p:pic>
        <p:nvPicPr>
          <p:cNvPr id="11" name="Imagen 10"/>
          <p:cNvPicPr>
            <a:picLocks noChangeAspect="1"/>
          </p:cNvPicPr>
          <p:nvPr/>
        </p:nvPicPr>
        <p:blipFill>
          <a:blip r:embed="rId4"/>
          <a:stretch>
            <a:fillRect/>
          </a:stretch>
        </p:blipFill>
        <p:spPr>
          <a:xfrm>
            <a:off x="9401175" y="1722278"/>
            <a:ext cx="2790825" cy="3295650"/>
          </a:xfrm>
          <a:prstGeom prst="rect">
            <a:avLst/>
          </a:prstGeom>
        </p:spPr>
      </p:pic>
    </p:spTree>
    <p:extLst>
      <p:ext uri="{BB962C8B-B14F-4D97-AF65-F5344CB8AC3E}">
        <p14:creationId xmlns:p14="http://schemas.microsoft.com/office/powerpoint/2010/main" val="15873236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algn="ctr"/>
            <a:r>
              <a:rPr lang="es-ES" sz="1200" dirty="0" smtClean="0">
                <a:solidFill>
                  <a:prstClr val="black">
                    <a:tint val="75000"/>
                  </a:prstClr>
                </a:solidFill>
                <a:latin typeface="Calibri"/>
              </a:rPr>
              <a:t>SANGOLQUÍ – ECUADOR </a:t>
            </a:r>
          </a:p>
          <a:p>
            <a:pPr algn="ctr"/>
            <a:r>
              <a:rPr lang="es-ES" sz="1200" dirty="0" smtClean="0">
                <a:solidFill>
                  <a:prstClr val="black">
                    <a:tint val="75000"/>
                  </a:prstClr>
                </a:solidFill>
                <a:latin typeface="Calibri"/>
              </a:rPr>
              <a:t>2018</a:t>
            </a:r>
            <a:endParaRPr lang="es-ES" sz="1200" dirty="0">
              <a:solidFill>
                <a:prstClr val="black">
                  <a:tint val="75000"/>
                </a:prstClr>
              </a:solidFill>
              <a:latin typeface="Calibri"/>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smtClean="0">
                <a:solidFill>
                  <a:prstClr val="black">
                    <a:tint val="75000"/>
                  </a:prstClr>
                </a:solidFill>
                <a:latin typeface="Calibri"/>
              </a:rPr>
              <a:t>2</a:t>
            </a:r>
            <a:endParaRPr lang="es-ES" dirty="0">
              <a:solidFill>
                <a:prstClr val="black">
                  <a:tint val="75000"/>
                </a:prstClr>
              </a:solidFill>
              <a:latin typeface="Calibri"/>
            </a:endParaRPr>
          </a:p>
        </p:txBody>
      </p:sp>
      <p:grpSp>
        <p:nvGrpSpPr>
          <p:cNvPr id="13" name="Grupo 12"/>
          <p:cNvGrpSpPr/>
          <p:nvPr/>
        </p:nvGrpSpPr>
        <p:grpSpPr>
          <a:xfrm>
            <a:off x="4110386" y="1850521"/>
            <a:ext cx="7573614" cy="779220"/>
            <a:chOff x="0" y="912"/>
            <a:chExt cx="9281888" cy="779220"/>
          </a:xfrm>
          <a:scene3d>
            <a:camera prst="orthographicFront"/>
            <a:lightRig rig="chilly" dir="t"/>
          </a:scene3d>
        </p:grpSpPr>
        <p:sp>
          <p:nvSpPr>
            <p:cNvPr id="14" name="Rectángulo redondeado 13"/>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15" name="CuadroTexto 14"/>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dirty="0" smtClean="0"/>
                <a:t>Objetivos</a:t>
              </a:r>
              <a:endParaRPr lang="es-ES" sz="3200" b="1" kern="1200" dirty="0"/>
            </a:p>
          </p:txBody>
        </p:sp>
      </p:grpSp>
      <p:grpSp>
        <p:nvGrpSpPr>
          <p:cNvPr id="16" name="Grupo 15"/>
          <p:cNvGrpSpPr/>
          <p:nvPr/>
        </p:nvGrpSpPr>
        <p:grpSpPr>
          <a:xfrm>
            <a:off x="4110386" y="932925"/>
            <a:ext cx="7573614" cy="779220"/>
            <a:chOff x="0" y="912"/>
            <a:chExt cx="9281888" cy="779220"/>
          </a:xfrm>
          <a:scene3d>
            <a:camera prst="orthographicFront"/>
            <a:lightRig rig="chilly" dir="t"/>
          </a:scene3d>
        </p:grpSpPr>
        <p:sp>
          <p:nvSpPr>
            <p:cNvPr id="17" name="Rectángulo redondeado 16"/>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18" name="CuadroTexto 17"/>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Introducción</a:t>
              </a:r>
              <a:endParaRPr lang="es-ES" sz="3200" b="1" kern="1200" dirty="0"/>
            </a:p>
          </p:txBody>
        </p:sp>
      </p:grpSp>
      <p:grpSp>
        <p:nvGrpSpPr>
          <p:cNvPr id="19" name="Grupo 18"/>
          <p:cNvGrpSpPr/>
          <p:nvPr/>
        </p:nvGrpSpPr>
        <p:grpSpPr>
          <a:xfrm>
            <a:off x="4110386" y="2770649"/>
            <a:ext cx="7573614" cy="779220"/>
            <a:chOff x="0" y="912"/>
            <a:chExt cx="9281888" cy="779220"/>
          </a:xfrm>
          <a:scene3d>
            <a:camera prst="orthographicFront"/>
            <a:lightRig rig="chilly" dir="t"/>
          </a:scene3d>
        </p:grpSpPr>
        <p:sp>
          <p:nvSpPr>
            <p:cNvPr id="20" name="Rectángulo redondeado 19"/>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21" name="CuadroTexto 20"/>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Técnica de control vectorial  DTC</a:t>
              </a:r>
              <a:endParaRPr lang="es-ES" sz="3200" b="1" kern="1200" dirty="0"/>
            </a:p>
          </p:txBody>
        </p:sp>
      </p:grpSp>
      <p:grpSp>
        <p:nvGrpSpPr>
          <p:cNvPr id="22" name="Grupo 21"/>
          <p:cNvGrpSpPr/>
          <p:nvPr/>
        </p:nvGrpSpPr>
        <p:grpSpPr>
          <a:xfrm>
            <a:off x="4141423" y="3692120"/>
            <a:ext cx="7573614" cy="779220"/>
            <a:chOff x="0" y="912"/>
            <a:chExt cx="9281888" cy="779220"/>
          </a:xfrm>
          <a:scene3d>
            <a:camera prst="orthographicFront"/>
            <a:lightRig rig="chilly" dir="t"/>
          </a:scene3d>
        </p:grpSpPr>
        <p:sp>
          <p:nvSpPr>
            <p:cNvPr id="23" name="Rectángulo redondeado 22"/>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24" name="CuadroTexto 23"/>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Técnica de control vectorial FOC</a:t>
              </a:r>
              <a:endParaRPr lang="es-ES" sz="3200" b="1" kern="1200" dirty="0"/>
            </a:p>
          </p:txBody>
        </p:sp>
      </p:grpSp>
      <p:grpSp>
        <p:nvGrpSpPr>
          <p:cNvPr id="25" name="Grupo 24"/>
          <p:cNvGrpSpPr/>
          <p:nvPr/>
        </p:nvGrpSpPr>
        <p:grpSpPr>
          <a:xfrm>
            <a:off x="4110386" y="4610011"/>
            <a:ext cx="7573614" cy="779220"/>
            <a:chOff x="0" y="912"/>
            <a:chExt cx="9281888" cy="779220"/>
          </a:xfrm>
          <a:scene3d>
            <a:camera prst="orthographicFront"/>
            <a:lightRig rig="chilly" dir="t"/>
          </a:scene3d>
        </p:grpSpPr>
        <p:sp>
          <p:nvSpPr>
            <p:cNvPr id="26" name="Rectángulo redondeado 25"/>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27" name="CuadroTexto 26"/>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Pruebas y Resultados</a:t>
              </a:r>
              <a:endParaRPr lang="es-ES" sz="3200" b="1" kern="1200" dirty="0"/>
            </a:p>
          </p:txBody>
        </p:sp>
      </p:grpSp>
      <p:grpSp>
        <p:nvGrpSpPr>
          <p:cNvPr id="28" name="Grupo 27"/>
          <p:cNvGrpSpPr/>
          <p:nvPr/>
        </p:nvGrpSpPr>
        <p:grpSpPr>
          <a:xfrm>
            <a:off x="4079349" y="5523723"/>
            <a:ext cx="7573613" cy="779220"/>
            <a:chOff x="0" y="912"/>
            <a:chExt cx="9281888" cy="779220"/>
          </a:xfrm>
          <a:scene3d>
            <a:camera prst="orthographicFront"/>
            <a:lightRig rig="chilly" dir="t"/>
          </a:scene3d>
        </p:grpSpPr>
        <p:sp>
          <p:nvSpPr>
            <p:cNvPr id="29" name="Rectángulo redondeado 28"/>
            <p:cNvSpPr/>
            <p:nvPr/>
          </p:nvSpPr>
          <p:spPr>
            <a:xfrm>
              <a:off x="0" y="912"/>
              <a:ext cx="9281888" cy="779220"/>
            </a:xfrm>
            <a:prstGeom prst="roundRect">
              <a:avLst/>
            </a:prstGeom>
            <a:solidFill>
              <a:schemeClr val="accent6">
                <a:alpha val="27000"/>
              </a:schemeClr>
            </a:solidFill>
            <a:ln>
              <a:solidFill>
                <a:srgbClr val="339966"/>
              </a:solidFill>
            </a:ln>
            <a:sp3d prstMaterial="translucentPowder">
              <a:bevelT w="127000" h="25400" prst="softRound"/>
            </a:sp3d>
          </p:spPr>
          <p:style>
            <a:lnRef idx="3">
              <a:schemeClr val="lt1"/>
            </a:lnRef>
            <a:fillRef idx="1">
              <a:schemeClr val="accent6"/>
            </a:fillRef>
            <a:effectRef idx="1">
              <a:schemeClr val="accent6"/>
            </a:effectRef>
            <a:fontRef idx="minor">
              <a:schemeClr val="lt1"/>
            </a:fontRef>
          </p:style>
        </p:sp>
        <p:sp>
          <p:nvSpPr>
            <p:cNvPr id="30" name="CuadroTexto 29"/>
            <p:cNvSpPr txBox="1"/>
            <p:nvPr/>
          </p:nvSpPr>
          <p:spPr>
            <a:xfrm>
              <a:off x="38038" y="38950"/>
              <a:ext cx="9205812" cy="703144"/>
            </a:xfrm>
            <a:prstGeom prst="rect">
              <a:avLst/>
            </a:prstGeom>
            <a:solidFill>
              <a:srgbClr val="339966"/>
            </a:solidFill>
            <a:ln>
              <a:solidFill>
                <a:srgbClr val="339966"/>
              </a:solidFill>
            </a:ln>
          </p:spPr>
          <p:style>
            <a:lnRef idx="0">
              <a:schemeClr val="accent3"/>
            </a:lnRef>
            <a:fillRef idx="3">
              <a:schemeClr val="accent3"/>
            </a:fillRef>
            <a:effectRef idx="3">
              <a:schemeClr val="accent3"/>
            </a:effectRef>
            <a:fontRef idx="minor">
              <a:schemeClr val="lt1"/>
            </a:fontRef>
          </p:style>
          <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S" sz="3200" b="1" kern="1200" dirty="0" smtClean="0"/>
                <a:t>Conclusiones y recomendaciones </a:t>
              </a:r>
              <a:endParaRPr lang="es-ES" sz="3200" b="1" kern="1200" dirty="0"/>
            </a:p>
          </p:txBody>
        </p:sp>
      </p:grpSp>
      <p:sp>
        <p:nvSpPr>
          <p:cNvPr id="31" name="CuadroTexto 30"/>
          <p:cNvSpPr txBox="1"/>
          <p:nvPr/>
        </p:nvSpPr>
        <p:spPr>
          <a:xfrm>
            <a:off x="6235306" y="-152262"/>
            <a:ext cx="3323771" cy="1107996"/>
          </a:xfrm>
          <a:prstGeom prst="rect">
            <a:avLst/>
          </a:prstGeom>
          <a:noFill/>
        </p:spPr>
        <p:txBody>
          <a:bodyPr wrap="square" rtlCol="0">
            <a:spAutoFit/>
          </a:bodyPr>
          <a:lstStyle/>
          <a:p>
            <a:r>
              <a:rPr lang="es-EC" sz="6600" i="1" dirty="0">
                <a:ln w="0"/>
                <a:effectLst>
                  <a:outerShdw blurRad="38100" dist="19050" dir="2700000" algn="tl" rotWithShape="0">
                    <a:schemeClr val="dk1">
                      <a:alpha val="40000"/>
                    </a:schemeClr>
                  </a:outerShdw>
                </a:effectLst>
                <a:latin typeface="Berlin Sans FB Demi" panose="020E0802020502020306" pitchFamily="34" charset="0"/>
                <a:cs typeface="Calibri Light" panose="020F0302020204030204" pitchFamily="34" charset="0"/>
              </a:rPr>
              <a:t>Temario</a:t>
            </a:r>
            <a:endParaRPr lang="es-EC" sz="6600" b="1" i="1" dirty="0">
              <a:solidFill>
                <a:schemeClr val="bg1"/>
              </a:solidFill>
              <a:effectLst>
                <a:outerShdw blurRad="38100" dist="38100" dir="2700000" algn="tl">
                  <a:srgbClr val="000000">
                    <a:alpha val="43137"/>
                  </a:srgbClr>
                </a:outerShdw>
              </a:effectLst>
              <a:latin typeface="Berlin Sans FB Demi" panose="020E0802020502020306" pitchFamily="34" charset="0"/>
              <a:cs typeface="Calibri Light" panose="020F0302020204030204" pitchFamily="34" charset="0"/>
            </a:endParaRPr>
          </a:p>
        </p:txBody>
      </p:sp>
    </p:spTree>
    <p:extLst>
      <p:ext uri="{BB962C8B-B14F-4D97-AF65-F5344CB8AC3E}">
        <p14:creationId xmlns:p14="http://schemas.microsoft.com/office/powerpoint/2010/main" val="296659391"/>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6300" y="88900"/>
            <a:ext cx="8612748" cy="411162"/>
          </a:xfrm>
        </p:spPr>
        <p:txBody>
          <a:bodyPr>
            <a:noAutofit/>
          </a:bodyPr>
          <a:lstStyle/>
          <a:p>
            <a:pPr algn="r"/>
            <a:r>
              <a:rPr lang="es-EC" sz="2800" b="1" dirty="0" smtClean="0">
                <a:solidFill>
                  <a:srgbClr val="002060"/>
                </a:solidFill>
                <a:latin typeface="+mn-lt"/>
                <a:ea typeface="+mn-ea"/>
                <a:cs typeface="+mn-cs"/>
              </a:rPr>
              <a:t>MOTOR SÍNCRONO DE IMANES PERMANENTES (PMSM)</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6103424" y="1680162"/>
            <a:ext cx="3238500" cy="4324350"/>
          </a:xfrm>
          <a:prstGeom prst="rect">
            <a:avLst/>
          </a:prstGeom>
        </p:spPr>
      </p:pic>
      <p:sp>
        <p:nvSpPr>
          <p:cNvPr id="16" name="Rectángulo 15"/>
          <p:cNvSpPr/>
          <p:nvPr/>
        </p:nvSpPr>
        <p:spPr>
          <a:xfrm>
            <a:off x="6004364" y="728044"/>
            <a:ext cx="3949700" cy="814508"/>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Ecuaciones del PMSM en el dominio de Laplace:</a:t>
            </a:r>
            <a:endParaRPr lang="es-EC" sz="2800" dirty="0">
              <a:ln w="0"/>
              <a:solidFill>
                <a:schemeClr val="accent1"/>
              </a:solidFill>
              <a:effectLst>
                <a:outerShdw blurRad="38100" dist="25400" dir="5400000" algn="ctr" rotWithShape="0">
                  <a:srgbClr val="6E747A">
                    <a:alpha val="43000"/>
                  </a:srgbClr>
                </a:outerShdw>
              </a:effectLst>
            </a:endParaRPr>
          </a:p>
        </p:txBody>
      </p:sp>
      <p:grpSp>
        <p:nvGrpSpPr>
          <p:cNvPr id="19" name="Grupo 18"/>
          <p:cNvGrpSpPr/>
          <p:nvPr/>
        </p:nvGrpSpPr>
        <p:grpSpPr>
          <a:xfrm>
            <a:off x="250124" y="891415"/>
            <a:ext cx="5748964" cy="1712085"/>
            <a:chOff x="1473762" y="1493159"/>
            <a:chExt cx="6677924" cy="1501651"/>
          </a:xfrm>
          <a:effectLst>
            <a:outerShdw blurRad="50800" dist="38100" dir="2700000" algn="tl" rotWithShape="0">
              <a:prstClr val="black">
                <a:alpha val="40000"/>
              </a:prstClr>
            </a:outerShdw>
          </a:effectLst>
        </p:grpSpPr>
        <p:sp>
          <p:nvSpPr>
            <p:cNvPr id="20" name="Rectángulo redondeado 1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CuadroTexto 22"/>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altLang="es-EC" sz="2400" dirty="0" smtClean="0"/>
                <a:t>El objetivo de FOC es mantener constante el ángulo de 90° que forman el vector de flujo del estator con el flujo de los imanes permanentes</a:t>
              </a:r>
              <a:endParaRPr lang="es-MX" altLang="es-EC" sz="2400" kern="1200" dirty="0"/>
            </a:p>
          </p:txBody>
        </p:sp>
      </p:grpSp>
      <p:pic>
        <p:nvPicPr>
          <p:cNvPr id="13" name="Imagen 12"/>
          <p:cNvPicPr>
            <a:picLocks noChangeAspect="1"/>
          </p:cNvPicPr>
          <p:nvPr/>
        </p:nvPicPr>
        <p:blipFill>
          <a:blip r:embed="rId4"/>
          <a:stretch>
            <a:fillRect/>
          </a:stretch>
        </p:blipFill>
        <p:spPr>
          <a:xfrm>
            <a:off x="1095375" y="2727325"/>
            <a:ext cx="4133850" cy="3343275"/>
          </a:xfrm>
          <a:prstGeom prst="rect">
            <a:avLst/>
          </a:prstGeom>
        </p:spPr>
      </p:pic>
    </p:spTree>
    <p:extLst>
      <p:ext uri="{BB962C8B-B14F-4D97-AF65-F5344CB8AC3E}">
        <p14:creationId xmlns:p14="http://schemas.microsoft.com/office/powerpoint/2010/main" val="26806674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CONTROLADOR PI PARA EL PAR</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0" name="Rectángulo 19"/>
          <p:cNvSpPr/>
          <p:nvPr/>
        </p:nvSpPr>
        <p:spPr>
          <a:xfrm>
            <a:off x="1185193" y="500062"/>
            <a:ext cx="6214813" cy="659718"/>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 de bloques del controlador PI:</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8" name="Imagen 7"/>
          <p:cNvPicPr>
            <a:picLocks noChangeAspect="1"/>
          </p:cNvPicPr>
          <p:nvPr/>
        </p:nvPicPr>
        <p:blipFill>
          <a:blip r:embed="rId3"/>
          <a:stretch>
            <a:fillRect/>
          </a:stretch>
        </p:blipFill>
        <p:spPr>
          <a:xfrm>
            <a:off x="400467" y="1183916"/>
            <a:ext cx="7186076" cy="2767723"/>
          </a:xfrm>
          <a:prstGeom prst="rect">
            <a:avLst/>
          </a:prstGeom>
        </p:spPr>
      </p:pic>
      <p:pic>
        <p:nvPicPr>
          <p:cNvPr id="10" name="Imagen 9"/>
          <p:cNvPicPr>
            <a:picLocks noChangeAspect="1"/>
          </p:cNvPicPr>
          <p:nvPr/>
        </p:nvPicPr>
        <p:blipFill>
          <a:blip r:embed="rId4"/>
          <a:stretch>
            <a:fillRect/>
          </a:stretch>
        </p:blipFill>
        <p:spPr>
          <a:xfrm>
            <a:off x="994073" y="4055068"/>
            <a:ext cx="6592470" cy="1915761"/>
          </a:xfrm>
          <a:prstGeom prst="rect">
            <a:avLst/>
          </a:prstGeom>
        </p:spPr>
      </p:pic>
      <p:pic>
        <p:nvPicPr>
          <p:cNvPr id="11" name="Imagen 10"/>
          <p:cNvPicPr>
            <a:picLocks noChangeAspect="1"/>
          </p:cNvPicPr>
          <p:nvPr/>
        </p:nvPicPr>
        <p:blipFill>
          <a:blip r:embed="rId5"/>
          <a:stretch>
            <a:fillRect/>
          </a:stretch>
        </p:blipFill>
        <p:spPr>
          <a:xfrm>
            <a:off x="9021249" y="1796256"/>
            <a:ext cx="1666875" cy="2571750"/>
          </a:xfrm>
          <a:prstGeom prst="rect">
            <a:avLst/>
          </a:prstGeom>
        </p:spPr>
      </p:pic>
    </p:spTree>
    <p:extLst>
      <p:ext uri="{BB962C8B-B14F-4D97-AF65-F5344CB8AC3E}">
        <p14:creationId xmlns:p14="http://schemas.microsoft.com/office/powerpoint/2010/main" val="32718356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CONTROLADOR PI PARA EL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0" name="Rectángulo 19"/>
          <p:cNvSpPr/>
          <p:nvPr/>
        </p:nvSpPr>
        <p:spPr>
          <a:xfrm>
            <a:off x="1304924" y="699850"/>
            <a:ext cx="3851275" cy="720169"/>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 de bloques del controlador PI</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3"/>
          <a:stretch>
            <a:fillRect/>
          </a:stretch>
        </p:blipFill>
        <p:spPr>
          <a:xfrm>
            <a:off x="165660" y="1668819"/>
            <a:ext cx="7267575" cy="2228850"/>
          </a:xfrm>
          <a:prstGeom prst="rect">
            <a:avLst/>
          </a:prstGeom>
        </p:spPr>
      </p:pic>
      <p:pic>
        <p:nvPicPr>
          <p:cNvPr id="8" name="Imagen 7"/>
          <p:cNvPicPr>
            <a:picLocks noChangeAspect="1"/>
          </p:cNvPicPr>
          <p:nvPr/>
        </p:nvPicPr>
        <p:blipFill>
          <a:blip r:embed="rId4"/>
          <a:stretch>
            <a:fillRect/>
          </a:stretch>
        </p:blipFill>
        <p:spPr>
          <a:xfrm>
            <a:off x="9128961" y="1659294"/>
            <a:ext cx="1495425" cy="2238375"/>
          </a:xfrm>
          <a:prstGeom prst="rect">
            <a:avLst/>
          </a:prstGeom>
        </p:spPr>
      </p:pic>
    </p:spTree>
    <p:extLst>
      <p:ext uri="{BB962C8B-B14F-4D97-AF65-F5344CB8AC3E}">
        <p14:creationId xmlns:p14="http://schemas.microsoft.com/office/powerpoint/2010/main" val="12028282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958" y="88900"/>
            <a:ext cx="10140090" cy="411162"/>
          </a:xfrm>
        </p:spPr>
        <p:txBody>
          <a:bodyPr>
            <a:noAutofit/>
          </a:bodyPr>
          <a:lstStyle/>
          <a:p>
            <a:pPr algn="r"/>
            <a:r>
              <a:rPr lang="es-EC" sz="2800" b="1" dirty="0" smtClean="0">
                <a:solidFill>
                  <a:srgbClr val="002060"/>
                </a:solidFill>
                <a:latin typeface="+mn-lt"/>
                <a:ea typeface="+mn-ea"/>
                <a:cs typeface="+mn-cs"/>
              </a:rPr>
              <a:t>Vector espacial mediante modulación de ancho de pulso (SVPWM)</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0" name="Grupo 9"/>
          <p:cNvGrpSpPr/>
          <p:nvPr/>
        </p:nvGrpSpPr>
        <p:grpSpPr>
          <a:xfrm>
            <a:off x="818809" y="881331"/>
            <a:ext cx="9772991" cy="1493570"/>
            <a:chOff x="1473762" y="1493159"/>
            <a:chExt cx="6677924" cy="1501651"/>
          </a:xfrm>
          <a:effectLst>
            <a:outerShdw blurRad="50800" dist="38100" dir="2700000" algn="tl" rotWithShape="0">
              <a:prstClr val="black">
                <a:alpha val="40000"/>
              </a:prstClr>
            </a:outerShdw>
          </a:effectLst>
        </p:grpSpPr>
        <p:sp>
          <p:nvSpPr>
            <p:cNvPr id="11" name="Rectángulo redondeado 10"/>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uadroTexto 11"/>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2800" kern="1200" dirty="0" smtClean="0"/>
                <a:t>Transforma directamente los vectores de voltaje del sistema de referencia bifásico </a:t>
              </a:r>
              <a:r>
                <a:rPr lang="es-MX" altLang="es-EC" sz="2800" dirty="0" err="1" smtClean="0"/>
                <a:t>bifásico</a:t>
              </a:r>
              <a:r>
                <a:rPr lang="es-MX" altLang="es-EC" sz="2800" kern="1200" dirty="0" smtClean="0"/>
                <a:t> (</a:t>
              </a:r>
              <a:r>
                <a:rPr lang="el-GR" altLang="es-EC" sz="2800" kern="1200" dirty="0" smtClean="0"/>
                <a:t>α</a:t>
              </a:r>
              <a:r>
                <a:rPr lang="es-EC" altLang="es-EC" sz="2800" kern="1200" dirty="0" smtClean="0"/>
                <a:t>,</a:t>
              </a:r>
              <a:r>
                <a:rPr lang="el-GR" altLang="es-EC" sz="2800" kern="1200" dirty="0" smtClean="0"/>
                <a:t>β</a:t>
              </a:r>
              <a:r>
                <a:rPr lang="es-MX" altLang="es-EC" sz="2800" kern="1200" dirty="0" smtClean="0"/>
                <a:t>) a señales de modulación de ancho de pulso PWM.</a:t>
              </a:r>
              <a:endParaRPr lang="es-MX" altLang="es-EC" sz="2800" kern="1200" dirty="0"/>
            </a:p>
          </p:txBody>
        </p:sp>
      </p:grpSp>
      <p:pic>
        <p:nvPicPr>
          <p:cNvPr id="15" name="Imagen 14"/>
          <p:cNvPicPr>
            <a:picLocks noChangeAspect="1"/>
          </p:cNvPicPr>
          <p:nvPr/>
        </p:nvPicPr>
        <p:blipFill>
          <a:blip r:embed="rId3"/>
          <a:stretch>
            <a:fillRect/>
          </a:stretch>
        </p:blipFill>
        <p:spPr>
          <a:xfrm>
            <a:off x="1119747" y="2483136"/>
            <a:ext cx="4324474" cy="3713127"/>
          </a:xfrm>
          <a:prstGeom prst="rect">
            <a:avLst/>
          </a:prstGeom>
        </p:spPr>
      </p:pic>
      <p:grpSp>
        <p:nvGrpSpPr>
          <p:cNvPr id="16" name="Grupo 15"/>
          <p:cNvGrpSpPr/>
          <p:nvPr/>
        </p:nvGrpSpPr>
        <p:grpSpPr>
          <a:xfrm>
            <a:off x="5705304" y="3187700"/>
            <a:ext cx="5965996" cy="1961987"/>
            <a:chOff x="1473762" y="1493159"/>
            <a:chExt cx="6677924" cy="1501651"/>
          </a:xfrm>
          <a:effectLst>
            <a:outerShdw blurRad="50800" dist="38100" dir="2700000" algn="tl" rotWithShape="0">
              <a:prstClr val="black">
                <a:alpha val="40000"/>
              </a:prstClr>
            </a:outerShdw>
          </a:effectLst>
        </p:grpSpPr>
        <p:sp>
          <p:nvSpPr>
            <p:cNvPr id="17" name="Rectángulo redondeado 16"/>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uadroTexto 17"/>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C" altLang="es-EC" sz="2800" dirty="0" smtClean="0"/>
                <a:t>Por cada </a:t>
              </a:r>
              <a:r>
                <a:rPr lang="es-EC" altLang="es-EC" sz="2800" dirty="0" err="1" smtClean="0"/>
                <a:t>periódo</a:t>
              </a:r>
              <a:r>
                <a:rPr lang="es-EC" altLang="es-EC" sz="2800" dirty="0" smtClean="0"/>
                <a:t> de PWM, el vector de salida </a:t>
              </a:r>
              <a:r>
                <a:rPr lang="es-EC" altLang="es-EC" sz="2800" i="1" dirty="0" err="1" smtClean="0">
                  <a:latin typeface="Times New Roman" panose="02020603050405020304" pitchFamily="18" charset="0"/>
                  <a:cs typeface="Times New Roman" panose="02020603050405020304" pitchFamily="18" charset="0"/>
                </a:rPr>
                <a:t>v</a:t>
              </a:r>
              <a:r>
                <a:rPr lang="es-EC" altLang="es-EC" i="1" dirty="0" err="1" smtClean="0">
                  <a:latin typeface="Times New Roman" panose="02020603050405020304" pitchFamily="18" charset="0"/>
                  <a:cs typeface="Times New Roman" panose="02020603050405020304" pitchFamily="18" charset="0"/>
                </a:rPr>
                <a:t>out</a:t>
              </a:r>
              <a:r>
                <a:rPr lang="es-EC" altLang="es-EC" sz="2800" dirty="0" smtClean="0"/>
                <a:t> se promedia con lo vectores espaciales adyacentes (</a:t>
              </a:r>
              <a:r>
                <a:rPr lang="es-EC" altLang="es-EC" sz="2800" i="1" dirty="0" smtClean="0">
                  <a:latin typeface="Times New Roman" panose="02020603050405020304" pitchFamily="18" charset="0"/>
                  <a:cs typeface="Times New Roman" panose="02020603050405020304" pitchFamily="18" charset="0"/>
                </a:rPr>
                <a:t>v</a:t>
              </a:r>
              <a:r>
                <a:rPr lang="es-EC" altLang="es-EC" sz="1600" i="1" dirty="0" smtClean="0">
                  <a:latin typeface="Times New Roman" panose="02020603050405020304" pitchFamily="18" charset="0"/>
                  <a:cs typeface="Times New Roman" panose="02020603050405020304" pitchFamily="18" charset="0"/>
                </a:rPr>
                <a:t>3</a:t>
              </a:r>
              <a:r>
                <a:rPr lang="es-EC" altLang="es-EC" sz="2800" dirty="0" smtClean="0"/>
                <a:t> y </a:t>
              </a:r>
              <a:r>
                <a:rPr lang="es-EC" altLang="es-EC" sz="2800" i="1" dirty="0" smtClean="0">
                  <a:latin typeface="Times New Roman" panose="02020603050405020304" pitchFamily="18" charset="0"/>
                  <a:cs typeface="Times New Roman" panose="02020603050405020304" pitchFamily="18" charset="0"/>
                </a:rPr>
                <a:t>v</a:t>
              </a:r>
              <a:r>
                <a:rPr lang="es-EC" altLang="es-EC" i="1" dirty="0" smtClean="0">
                  <a:latin typeface="Times New Roman" panose="02020603050405020304" pitchFamily="18" charset="0"/>
                  <a:cs typeface="Times New Roman" panose="02020603050405020304" pitchFamily="18" charset="0"/>
                </a:rPr>
                <a:t>4</a:t>
              </a:r>
              <a:r>
                <a:rPr lang="es-EC" altLang="es-EC" sz="2800" dirty="0" smtClean="0"/>
                <a:t>) durante un </a:t>
              </a:r>
              <a:r>
                <a:rPr lang="es-EC" altLang="es-EC" sz="2800" dirty="0" err="1" smtClean="0"/>
                <a:t>periódo</a:t>
              </a:r>
              <a:r>
                <a:rPr lang="es-EC" altLang="es-EC" sz="2800" dirty="0" smtClean="0"/>
                <a:t> de tiempo.</a:t>
              </a:r>
              <a:endParaRPr lang="es-MX" altLang="es-EC" sz="2800" kern="1200" dirty="0"/>
            </a:p>
          </p:txBody>
        </p:sp>
      </p:grpSp>
    </p:spTree>
    <p:extLst>
      <p:ext uri="{BB962C8B-B14F-4D97-AF65-F5344CB8AC3E}">
        <p14:creationId xmlns:p14="http://schemas.microsoft.com/office/powerpoint/2010/main" val="24405955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a:solidFill>
                  <a:srgbClr val="002060"/>
                </a:solidFill>
              </a:rPr>
              <a:t>TÉCNICA DE CONTROL </a:t>
            </a:r>
            <a:r>
              <a:rPr lang="es-EC" sz="2800" b="1" dirty="0" smtClean="0">
                <a:solidFill>
                  <a:srgbClr val="002060"/>
                </a:solidFill>
              </a:rPr>
              <a:t>FOC </a:t>
            </a:r>
            <a:r>
              <a:rPr lang="es-EC" sz="2800" b="1" dirty="0">
                <a:solidFill>
                  <a:srgbClr val="002060"/>
                </a:solidFill>
              </a:rPr>
              <a:t>PARA </a:t>
            </a:r>
            <a:r>
              <a:rPr lang="es-EC" sz="2800" b="1" dirty="0" smtClean="0">
                <a:solidFill>
                  <a:srgbClr val="002060"/>
                </a:solidFill>
              </a:rPr>
              <a:t>LA VELOCIDAD</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24</a:t>
            </a:fld>
            <a:endParaRPr lang="es-ES" dirty="0">
              <a:solidFill>
                <a:prstClr val="black">
                  <a:tint val="75000"/>
                </a:prstClr>
              </a:solidFill>
              <a:latin typeface="Calibri"/>
            </a:endParaRPr>
          </a:p>
        </p:txBody>
      </p:sp>
      <p:sp>
        <p:nvSpPr>
          <p:cNvPr id="10" name="Rectángulo 9"/>
          <p:cNvSpPr/>
          <p:nvPr/>
        </p:nvSpPr>
        <p:spPr>
          <a:xfrm>
            <a:off x="406400" y="606425"/>
            <a:ext cx="1701800" cy="482600"/>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4" name="Imagen 3"/>
          <p:cNvPicPr>
            <a:picLocks noChangeAspect="1"/>
          </p:cNvPicPr>
          <p:nvPr/>
        </p:nvPicPr>
        <p:blipFill>
          <a:blip r:embed="rId3"/>
          <a:stretch>
            <a:fillRect/>
          </a:stretch>
        </p:blipFill>
        <p:spPr>
          <a:xfrm>
            <a:off x="544512" y="1035843"/>
            <a:ext cx="8611605" cy="4934986"/>
          </a:xfrm>
          <a:prstGeom prst="rect">
            <a:avLst/>
          </a:prstGeom>
        </p:spPr>
      </p:pic>
    </p:spTree>
    <p:extLst>
      <p:ext uri="{BB962C8B-B14F-4D97-AF65-F5344CB8AC3E}">
        <p14:creationId xmlns:p14="http://schemas.microsoft.com/office/powerpoint/2010/main" val="5356872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CONTROLADOR DE VELOCIDAD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25</a:t>
            </a:fld>
            <a:endParaRPr lang="es-ES" dirty="0">
              <a:solidFill>
                <a:prstClr val="black">
                  <a:tint val="75000"/>
                </a:prstClr>
              </a:solidFill>
              <a:latin typeface="Calibri"/>
            </a:endParaRPr>
          </a:p>
        </p:txBody>
      </p:sp>
      <p:sp>
        <p:nvSpPr>
          <p:cNvPr id="12" name="Rectángulo 11"/>
          <p:cNvSpPr/>
          <p:nvPr/>
        </p:nvSpPr>
        <p:spPr>
          <a:xfrm>
            <a:off x="8402528" y="3835519"/>
            <a:ext cx="2874505"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K</a:t>
            </a:r>
            <a:r>
              <a:rPr lang="es-EC" i="1" baseline="-25000" dirty="0" smtClean="0">
                <a:latin typeface="Times New Roman" panose="02020603050405020304" pitchFamily="18" charset="0"/>
                <a:ea typeface="Calibri" panose="020F0502020204030204" pitchFamily="34" charset="0"/>
              </a:rPr>
              <a:t>pwfoc</a:t>
            </a:r>
            <a:r>
              <a:rPr lang="es-EC" dirty="0" smtClean="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rPr>
              <a:t>G</a:t>
            </a:r>
            <a:r>
              <a:rPr lang="es-EC" dirty="0" smtClean="0">
                <a:latin typeface="Times New Roman" panose="02020603050405020304" pitchFamily="18" charset="0"/>
                <a:ea typeface="Calibri" panose="020F0502020204030204" pitchFamily="34" charset="0"/>
              </a:rPr>
              <a:t>anancia </a:t>
            </a:r>
            <a:r>
              <a:rPr lang="es-EC" dirty="0">
                <a:latin typeface="Times New Roman" panose="02020603050405020304" pitchFamily="18" charset="0"/>
                <a:ea typeface="Calibri" panose="020F0502020204030204" pitchFamily="34" charset="0"/>
              </a:rPr>
              <a:t>proporcional</a:t>
            </a:r>
            <a:endParaRPr lang="es-EC" dirty="0"/>
          </a:p>
        </p:txBody>
      </p:sp>
      <p:sp>
        <p:nvSpPr>
          <p:cNvPr id="13" name="Rectángulo 12"/>
          <p:cNvSpPr/>
          <p:nvPr/>
        </p:nvSpPr>
        <p:spPr>
          <a:xfrm>
            <a:off x="8402528" y="4157128"/>
            <a:ext cx="2424062"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K</a:t>
            </a:r>
            <a:r>
              <a:rPr lang="es-EC" i="1" baseline="-25000" dirty="0" smtClean="0">
                <a:latin typeface="Times New Roman" panose="02020603050405020304" pitchFamily="18" charset="0"/>
                <a:ea typeface="Calibri" panose="020F0502020204030204" pitchFamily="34" charset="0"/>
              </a:rPr>
              <a:t>iwfoc</a:t>
            </a:r>
            <a:r>
              <a:rPr lang="es-EC" dirty="0" smtClean="0">
                <a:latin typeface="Times New Roman" panose="02020603050405020304" pitchFamily="18" charset="0"/>
                <a:ea typeface="Calibri" panose="020F0502020204030204" pitchFamily="34" charset="0"/>
              </a:rPr>
              <a:t> Ganancia </a:t>
            </a:r>
            <a:r>
              <a:rPr lang="es-EC" dirty="0">
                <a:latin typeface="Times New Roman" panose="02020603050405020304" pitchFamily="18" charset="0"/>
                <a:ea typeface="Calibri" panose="020F0502020204030204" pitchFamily="34" charset="0"/>
              </a:rPr>
              <a:t>integral </a:t>
            </a:r>
            <a:endParaRPr lang="es-EC" dirty="0"/>
          </a:p>
        </p:txBody>
      </p:sp>
      <p:sp>
        <p:nvSpPr>
          <p:cNvPr id="14" name="Rectángulo 13"/>
          <p:cNvSpPr/>
          <p:nvPr/>
        </p:nvSpPr>
        <p:spPr>
          <a:xfrm>
            <a:off x="8402528" y="4505989"/>
            <a:ext cx="2052806"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MF</a:t>
            </a:r>
            <a:r>
              <a:rPr lang="es-EC" dirty="0" smtClean="0">
                <a:latin typeface="Times New Roman" panose="02020603050405020304" pitchFamily="18" charset="0"/>
                <a:ea typeface="Calibri" panose="020F0502020204030204" pitchFamily="34" charset="0"/>
              </a:rPr>
              <a:t> Margen </a:t>
            </a:r>
            <a:r>
              <a:rPr lang="es-EC" dirty="0">
                <a:latin typeface="Times New Roman" panose="02020603050405020304" pitchFamily="18" charset="0"/>
                <a:ea typeface="Calibri" panose="020F0502020204030204" pitchFamily="34" charset="0"/>
              </a:rPr>
              <a:t>de </a:t>
            </a:r>
            <a:r>
              <a:rPr lang="es-EC" dirty="0" smtClean="0">
                <a:latin typeface="Times New Roman" panose="02020603050405020304" pitchFamily="18" charset="0"/>
                <a:ea typeface="Calibri" panose="020F0502020204030204" pitchFamily="34" charset="0"/>
              </a:rPr>
              <a:t>fase </a:t>
            </a:r>
          </a:p>
        </p:txBody>
      </p:sp>
      <p:sp>
        <p:nvSpPr>
          <p:cNvPr id="15" name="Rectángulo 14"/>
          <p:cNvSpPr/>
          <p:nvPr/>
        </p:nvSpPr>
        <p:spPr>
          <a:xfrm>
            <a:off x="8402528" y="4870580"/>
            <a:ext cx="1890261" cy="369332"/>
          </a:xfrm>
          <a:prstGeom prst="rect">
            <a:avLst/>
          </a:prstGeom>
        </p:spPr>
        <p:txBody>
          <a:bodyPr wrap="none">
            <a:spAutoFit/>
          </a:bodyPr>
          <a:lstStyle/>
          <a:p>
            <a:r>
              <a:rPr lang="es-EC" i="1" dirty="0" smtClean="0">
                <a:latin typeface="Times New Roman" panose="02020603050405020304" pitchFamily="18" charset="0"/>
                <a:ea typeface="Calibri" panose="020F0502020204030204" pitchFamily="34" charset="0"/>
              </a:rPr>
              <a:t>J </a:t>
            </a:r>
            <a:r>
              <a:rPr lang="es-EC" dirty="0" smtClean="0">
                <a:latin typeface="Times New Roman" panose="02020603050405020304" pitchFamily="18" charset="0"/>
                <a:ea typeface="Calibri" panose="020F0502020204030204" pitchFamily="34" charset="0"/>
              </a:rPr>
              <a:t> Inercia del rotor</a:t>
            </a:r>
          </a:p>
        </p:txBody>
      </p:sp>
      <p:sp>
        <p:nvSpPr>
          <p:cNvPr id="16" name="Rectángulo 15"/>
          <p:cNvSpPr/>
          <p:nvPr/>
        </p:nvSpPr>
        <p:spPr>
          <a:xfrm>
            <a:off x="8402528" y="5184324"/>
            <a:ext cx="3315331" cy="369332"/>
          </a:xfrm>
          <a:prstGeom prst="rect">
            <a:avLst/>
          </a:prstGeom>
        </p:spPr>
        <p:txBody>
          <a:bodyPr wrap="none">
            <a:spAutoFit/>
          </a:bodyPr>
          <a:lstStyle/>
          <a:p>
            <a:r>
              <a:rPr lang="es-EC" i="1" dirty="0" err="1" smtClean="0">
                <a:latin typeface="Times New Roman" panose="02020603050405020304" pitchFamily="18" charset="0"/>
                <a:ea typeface="Calibri" panose="020F0502020204030204" pitchFamily="34" charset="0"/>
              </a:rPr>
              <a:t>w</a:t>
            </a:r>
            <a:r>
              <a:rPr lang="es-EC" i="1" baseline="-25000" dirty="0" err="1" smtClean="0">
                <a:latin typeface="Times New Roman" panose="02020603050405020304" pitchFamily="18" charset="0"/>
                <a:ea typeface="Calibri" panose="020F0502020204030204" pitchFamily="34" charset="0"/>
              </a:rPr>
              <a:t>cwfoc</a:t>
            </a:r>
            <a:r>
              <a:rPr lang="es-EC" dirty="0" smtClean="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rPr>
              <a:t>F</a:t>
            </a:r>
            <a:r>
              <a:rPr lang="es-EC" dirty="0" smtClean="0">
                <a:latin typeface="Times New Roman" panose="02020603050405020304" pitchFamily="18" charset="0"/>
                <a:ea typeface="Calibri" panose="020F0502020204030204" pitchFamily="34" charset="0"/>
              </a:rPr>
              <a:t>recuencia </a:t>
            </a:r>
            <a:r>
              <a:rPr lang="es-EC" dirty="0">
                <a:latin typeface="Times New Roman" panose="02020603050405020304" pitchFamily="18" charset="0"/>
                <a:ea typeface="Calibri" panose="020F0502020204030204" pitchFamily="34" charset="0"/>
              </a:rPr>
              <a:t>de corte angular</a:t>
            </a:r>
            <a:endParaRPr lang="es-EC" dirty="0"/>
          </a:p>
        </p:txBody>
      </p:sp>
      <p:sp>
        <p:nvSpPr>
          <p:cNvPr id="17" name="Rectángulo 16"/>
          <p:cNvSpPr/>
          <p:nvPr/>
        </p:nvSpPr>
        <p:spPr>
          <a:xfrm>
            <a:off x="406400" y="606424"/>
            <a:ext cx="3886200" cy="713639"/>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800" dirty="0" smtClean="0">
                <a:ln w="0"/>
                <a:solidFill>
                  <a:schemeClr val="accent1"/>
                </a:solidFill>
                <a:effectLst>
                  <a:outerShdw blurRad="38100" dist="25400" dir="5400000" algn="ctr" rotWithShape="0">
                    <a:srgbClr val="6E747A">
                      <a:alpha val="43000"/>
                    </a:srgbClr>
                  </a:outerShdw>
                </a:effectLst>
              </a:rPr>
              <a:t>Diagrama de bloques del controlador PI:</a:t>
            </a:r>
            <a:endParaRPr lang="es-EC" sz="2800" dirty="0">
              <a:ln w="0"/>
              <a:solidFill>
                <a:schemeClr val="accent1"/>
              </a:solidFill>
              <a:effectLst>
                <a:outerShdw blurRad="38100" dist="25400" dir="5400000" algn="ctr" rotWithShape="0">
                  <a:srgbClr val="6E747A">
                    <a:alpha val="43000"/>
                  </a:srgbClr>
                </a:outerShdw>
              </a:effectLst>
            </a:endParaRPr>
          </a:p>
        </p:txBody>
      </p:sp>
      <p:pic>
        <p:nvPicPr>
          <p:cNvPr id="18" name="Imagen 17"/>
          <p:cNvPicPr>
            <a:picLocks noChangeAspect="1"/>
          </p:cNvPicPr>
          <p:nvPr/>
        </p:nvPicPr>
        <p:blipFill>
          <a:blip r:embed="rId3"/>
          <a:stretch>
            <a:fillRect/>
          </a:stretch>
        </p:blipFill>
        <p:spPr>
          <a:xfrm>
            <a:off x="0" y="2280830"/>
            <a:ext cx="7877175" cy="2409825"/>
          </a:xfrm>
          <a:prstGeom prst="rect">
            <a:avLst/>
          </a:prstGeom>
        </p:spPr>
      </p:pic>
      <p:pic>
        <p:nvPicPr>
          <p:cNvPr id="4" name="Imagen 3"/>
          <p:cNvPicPr>
            <a:picLocks noChangeAspect="1"/>
          </p:cNvPicPr>
          <p:nvPr/>
        </p:nvPicPr>
        <p:blipFill>
          <a:blip r:embed="rId4"/>
          <a:stretch>
            <a:fillRect/>
          </a:stretch>
        </p:blipFill>
        <p:spPr>
          <a:xfrm>
            <a:off x="7914248" y="1035146"/>
            <a:ext cx="3562350" cy="2257425"/>
          </a:xfrm>
          <a:prstGeom prst="rect">
            <a:avLst/>
          </a:prstGeom>
        </p:spPr>
      </p:pic>
    </p:spTree>
    <p:extLst>
      <p:ext uri="{BB962C8B-B14F-4D97-AF65-F5344CB8AC3E}">
        <p14:creationId xmlns:p14="http://schemas.microsoft.com/office/powerpoint/2010/main" val="19947343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1270000" y="2232798"/>
            <a:ext cx="106934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6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PRUEBAS</a:t>
            </a:r>
            <a:r>
              <a:rPr kumimoji="0" lang="es-EC" sz="6600" b="0" i="1"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 Y RESULATADOS</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579142519"/>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PRUEBAS Y RESULTADOS</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27</a:t>
            </a:fld>
            <a:endParaRPr lang="es-ES" dirty="0">
              <a:solidFill>
                <a:prstClr val="black">
                  <a:tint val="75000"/>
                </a:prstClr>
              </a:solidFill>
              <a:latin typeface="Calibri"/>
            </a:endParaRPr>
          </a:p>
        </p:txBody>
      </p:sp>
      <p:grpSp>
        <p:nvGrpSpPr>
          <p:cNvPr id="12" name="Grupo 11"/>
          <p:cNvGrpSpPr/>
          <p:nvPr/>
        </p:nvGrpSpPr>
        <p:grpSpPr>
          <a:xfrm>
            <a:off x="681549" y="786287"/>
            <a:ext cx="10666949" cy="1516609"/>
            <a:chOff x="1473762" y="1493159"/>
            <a:chExt cx="6677924" cy="1501651"/>
          </a:xfrm>
          <a:effectLst>
            <a:outerShdw blurRad="50800" dist="38100" dir="2700000" algn="tl" rotWithShape="0">
              <a:prstClr val="black">
                <a:alpha val="40000"/>
              </a:prstClr>
            </a:outerShdw>
          </a:effectLst>
        </p:grpSpPr>
        <p:sp>
          <p:nvSpPr>
            <p:cNvPr id="13" name="Rectángulo redondeado 12"/>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 altLang="es-EC" sz="2800" dirty="0" smtClean="0"/>
                <a:t>Los </a:t>
              </a:r>
              <a:r>
                <a:rPr lang="es-ES" altLang="es-EC" sz="2800" dirty="0"/>
                <a:t>parámetros del PMSM utilizados </a:t>
              </a:r>
              <a:r>
                <a:rPr lang="es-ES" altLang="es-EC" sz="2800" dirty="0" smtClean="0"/>
                <a:t>son obtenidos </a:t>
              </a:r>
              <a:r>
                <a:rPr lang="es-ES" altLang="es-EC" sz="2800" dirty="0"/>
                <a:t>de la ficha técnica de BONFIGLIOLI Reductora </a:t>
              </a:r>
              <a:r>
                <a:rPr lang="es-ES" altLang="es-EC" sz="2800" dirty="0" smtClean="0"/>
                <a:t>BMD. </a:t>
              </a:r>
              <a:endParaRPr lang="es-MX" altLang="es-EC" sz="2800" kern="1200" dirty="0"/>
            </a:p>
          </p:txBody>
        </p:sp>
      </p:grpSp>
      <p:pic>
        <p:nvPicPr>
          <p:cNvPr id="4" name="Imagen 3"/>
          <p:cNvPicPr>
            <a:picLocks noChangeAspect="1"/>
          </p:cNvPicPr>
          <p:nvPr/>
        </p:nvPicPr>
        <p:blipFill>
          <a:blip r:embed="rId3"/>
          <a:stretch>
            <a:fillRect/>
          </a:stretch>
        </p:blipFill>
        <p:spPr>
          <a:xfrm>
            <a:off x="6253430" y="4731028"/>
            <a:ext cx="1433122" cy="1379380"/>
          </a:xfrm>
          <a:prstGeom prst="rect">
            <a:avLst/>
          </a:prstGeom>
        </p:spPr>
      </p:pic>
      <p:grpSp>
        <p:nvGrpSpPr>
          <p:cNvPr id="11" name="Grupo 10"/>
          <p:cNvGrpSpPr/>
          <p:nvPr/>
        </p:nvGrpSpPr>
        <p:grpSpPr>
          <a:xfrm>
            <a:off x="751803" y="2480698"/>
            <a:ext cx="10666949" cy="1977002"/>
            <a:chOff x="1473762" y="1493159"/>
            <a:chExt cx="6677924" cy="1501651"/>
          </a:xfrm>
          <a:effectLst>
            <a:outerShdw blurRad="50800" dist="38100" dir="2700000" algn="tl" rotWithShape="0">
              <a:prstClr val="black">
                <a:alpha val="40000"/>
              </a:prstClr>
            </a:outerShdw>
          </a:effectLst>
        </p:grpSpPr>
        <p:sp>
          <p:nvSpPr>
            <p:cNvPr id="15" name="Rectángulo redondeado 14"/>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CuadroTexto 15"/>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 altLang="es-EC" sz="2800" dirty="0" smtClean="0"/>
                <a:t>Empresa fabricante de motores síncronos de imanes permanentes especialmente adecuados para los procesos industriales como mecanizado de plástico, metales, en industria textil y procesos de bobinado en general donde se requiere dinámicas exigentes.</a:t>
              </a:r>
              <a:endParaRPr lang="es-MX" altLang="es-EC" sz="2800" kern="1200" dirty="0"/>
            </a:p>
          </p:txBody>
        </p:sp>
      </p:grpSp>
      <p:pic>
        <p:nvPicPr>
          <p:cNvPr id="5" name="Imagen 4"/>
          <p:cNvPicPr>
            <a:picLocks noChangeAspect="1"/>
          </p:cNvPicPr>
          <p:nvPr/>
        </p:nvPicPr>
        <p:blipFill>
          <a:blip r:embed="rId4"/>
          <a:stretch>
            <a:fillRect/>
          </a:stretch>
        </p:blipFill>
        <p:spPr>
          <a:xfrm>
            <a:off x="3104904" y="4635502"/>
            <a:ext cx="2063996" cy="1570432"/>
          </a:xfrm>
          <a:prstGeom prst="rect">
            <a:avLst/>
          </a:prstGeom>
        </p:spPr>
      </p:pic>
    </p:spTree>
    <p:extLst>
      <p:ext uri="{BB962C8B-B14F-4D97-AF65-F5344CB8AC3E}">
        <p14:creationId xmlns:p14="http://schemas.microsoft.com/office/powerpoint/2010/main" val="51755616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PARAMETROS DEL PMSM</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28</a:t>
            </a:fld>
            <a:endParaRPr lang="es-ES" dirty="0">
              <a:solidFill>
                <a:prstClr val="black">
                  <a:tint val="75000"/>
                </a:prstClr>
              </a:solidFill>
              <a:latin typeface="Calibri"/>
            </a:endParaRPr>
          </a:p>
        </p:txBody>
      </p:sp>
      <p:pic>
        <p:nvPicPr>
          <p:cNvPr id="5" name="Imagen 4"/>
          <p:cNvPicPr>
            <a:picLocks noChangeAspect="1"/>
          </p:cNvPicPr>
          <p:nvPr/>
        </p:nvPicPr>
        <p:blipFill>
          <a:blip r:embed="rId3"/>
          <a:stretch>
            <a:fillRect/>
          </a:stretch>
        </p:blipFill>
        <p:spPr>
          <a:xfrm>
            <a:off x="2701878" y="857289"/>
            <a:ext cx="6645322" cy="4736226"/>
          </a:xfrm>
          <a:prstGeom prst="rect">
            <a:avLst/>
          </a:prstGeom>
        </p:spPr>
      </p:pic>
    </p:spTree>
    <p:extLst>
      <p:ext uri="{BB962C8B-B14F-4D97-AF65-F5344CB8AC3E}">
        <p14:creationId xmlns:p14="http://schemas.microsoft.com/office/powerpoint/2010/main" val="21771428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PAR Y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29</a:t>
            </a:fld>
            <a:endParaRPr lang="es-ES" dirty="0">
              <a:solidFill>
                <a:prstClr val="black">
                  <a:tint val="75000"/>
                </a:prstClr>
              </a:solidFill>
              <a:latin typeface="Calibri"/>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22901" y="1358208"/>
            <a:ext cx="5389627" cy="4712392"/>
          </a:xfrm>
          <a:prstGeom prst="rect">
            <a:avLst/>
          </a:prstGeom>
          <a:noFill/>
          <a:ln>
            <a:noFill/>
          </a:ln>
        </p:spPr>
      </p:pic>
      <p:sp>
        <p:nvSpPr>
          <p:cNvPr id="14" name="Rectángulo 13"/>
          <p:cNvSpPr/>
          <p:nvPr/>
        </p:nvSpPr>
        <p:spPr>
          <a:xfrm>
            <a:off x="114300" y="676019"/>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Par y flujo de referencia </a:t>
            </a:r>
            <a:endParaRPr lang="es-EC" sz="2400" dirty="0">
              <a:ln w="0"/>
              <a:solidFill>
                <a:schemeClr val="accent1"/>
              </a:solidFill>
              <a:effectLst>
                <a:outerShdw blurRad="38100" dist="25400" dir="5400000" algn="ctr" rotWithShape="0">
                  <a:srgbClr val="6E747A">
                    <a:alpha val="43000"/>
                  </a:srgbClr>
                </a:outerShdw>
              </a:effectLst>
            </a:endParaRPr>
          </a:p>
        </p:txBody>
      </p:sp>
      <p:grpSp>
        <p:nvGrpSpPr>
          <p:cNvPr id="15" name="Grupo 14"/>
          <p:cNvGrpSpPr/>
          <p:nvPr/>
        </p:nvGrpSpPr>
        <p:grpSpPr>
          <a:xfrm>
            <a:off x="5843239" y="1166649"/>
            <a:ext cx="6185809" cy="2236951"/>
            <a:chOff x="1473762" y="1493159"/>
            <a:chExt cx="6677924" cy="1501651"/>
          </a:xfrm>
          <a:effectLst>
            <a:outerShdw blurRad="50800" dist="38100" dir="2700000" algn="tl" rotWithShape="0">
              <a:prstClr val="black">
                <a:alpha val="40000"/>
              </a:prstClr>
            </a:outerShdw>
          </a:effectLst>
        </p:grpSpPr>
        <p:sp>
          <p:nvSpPr>
            <p:cNvPr id="16" name="Rectángulo redondeado 15"/>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2800" dirty="0" smtClean="0"/>
                <a:t>El par de referencia ingresado parte con un valor de </a:t>
              </a:r>
              <a:r>
                <a:rPr lang="es-EC" sz="2800" dirty="0">
                  <a:ea typeface="Calibri" panose="020F0502020204030204" pitchFamily="34" charset="0"/>
                </a:rPr>
                <a:t>27.5(N</a:t>
              </a:r>
              <a:r>
                <a:rPr lang="es-EC" sz="2800" i="1" dirty="0">
                  <a:ea typeface="Calibri" panose="020F0502020204030204" pitchFamily="34" charset="0"/>
                </a:rPr>
                <a:t>·</a:t>
              </a:r>
              <a:r>
                <a:rPr lang="es-EC" sz="2800" dirty="0">
                  <a:ea typeface="Calibri" panose="020F0502020204030204" pitchFamily="34" charset="0"/>
                </a:rPr>
                <a:t>m</a:t>
              </a:r>
              <a:r>
                <a:rPr lang="es-EC" sz="2800" dirty="0" smtClean="0">
                  <a:ea typeface="Calibri" panose="020F0502020204030204" pitchFamily="34" charset="0"/>
                </a:rPr>
                <a:t>) durante 0.075(s), </a:t>
              </a:r>
              <a:r>
                <a:rPr lang="es-ES" sz="2800" dirty="0">
                  <a:ea typeface="Calibri" panose="020F0502020204030204" pitchFamily="34" charset="0"/>
                </a:rPr>
                <a:t>cambia a su valor negativo por un tiempo de 1(s) y luego cambia a su valor positivo de 0.175(s) hasta 0.25(s). </a:t>
              </a:r>
              <a:endParaRPr lang="es-MX" altLang="es-EC" sz="2800" kern="1200" dirty="0"/>
            </a:p>
          </p:txBody>
        </p:sp>
      </p:grpSp>
      <p:grpSp>
        <p:nvGrpSpPr>
          <p:cNvPr id="12" name="Grupo 11"/>
          <p:cNvGrpSpPr/>
          <p:nvPr/>
        </p:nvGrpSpPr>
        <p:grpSpPr>
          <a:xfrm>
            <a:off x="5866491" y="4178300"/>
            <a:ext cx="6185809" cy="1415215"/>
            <a:chOff x="1473762" y="1493159"/>
            <a:chExt cx="6677924" cy="1501651"/>
          </a:xfrm>
          <a:effectLst>
            <a:outerShdw blurRad="50800" dist="38100" dir="2700000" algn="tl" rotWithShape="0">
              <a:prstClr val="black">
                <a:alpha val="40000"/>
              </a:prstClr>
            </a:outerShdw>
          </a:effectLst>
        </p:grpSpPr>
        <p:sp>
          <p:nvSpPr>
            <p:cNvPr id="13" name="Rectángulo redondeado 12"/>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uadroTexto 17"/>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 sz="2800" dirty="0" smtClean="0">
                  <a:ea typeface="Calibri" panose="020F0502020204030204" pitchFamily="34" charset="0"/>
                </a:rPr>
                <a:t>El flujo </a:t>
              </a:r>
              <a:r>
                <a:rPr lang="es-ES" sz="2800" dirty="0">
                  <a:ea typeface="Calibri" panose="020F0502020204030204" pitchFamily="34" charset="0"/>
                </a:rPr>
                <a:t>de </a:t>
              </a:r>
              <a:r>
                <a:rPr lang="es-ES" sz="2800" dirty="0" smtClean="0">
                  <a:ea typeface="Calibri" panose="020F0502020204030204" pitchFamily="34" charset="0"/>
                </a:rPr>
                <a:t>referencia tiene un valor de 0.2105(Wb</a:t>
              </a:r>
              <a:r>
                <a:rPr lang="es-ES" sz="2800" dirty="0">
                  <a:ea typeface="Calibri" panose="020F0502020204030204" pitchFamily="34" charset="0"/>
                </a:rPr>
                <a:t>) igual al de los imanes </a:t>
              </a:r>
              <a:r>
                <a:rPr lang="es-ES" sz="2800" dirty="0" smtClean="0">
                  <a:ea typeface="Calibri" panose="020F0502020204030204" pitchFamily="34" charset="0"/>
                </a:rPr>
                <a:t>permanentes.</a:t>
              </a:r>
              <a:endParaRPr lang="es-MX" altLang="es-EC" sz="2800" kern="1200" dirty="0"/>
            </a:p>
          </p:txBody>
        </p:sp>
      </p:grpSp>
    </p:spTree>
    <p:extLst>
      <p:ext uri="{BB962C8B-B14F-4D97-AF65-F5344CB8AC3E}">
        <p14:creationId xmlns:p14="http://schemas.microsoft.com/office/powerpoint/2010/main" val="19707845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algn="ctr"/>
            <a:r>
              <a:rPr lang="es-ES" sz="1200" dirty="0" smtClean="0">
                <a:solidFill>
                  <a:prstClr val="black">
                    <a:tint val="75000"/>
                  </a:prstClr>
                </a:solidFill>
                <a:latin typeface="Calibri"/>
              </a:rPr>
              <a:t>SANGOLQUÍ – ECUADOR </a:t>
            </a:r>
          </a:p>
          <a:p>
            <a:pPr algn="ctr"/>
            <a:r>
              <a:rPr lang="es-ES" sz="1200" dirty="0" smtClean="0">
                <a:solidFill>
                  <a:prstClr val="black">
                    <a:tint val="75000"/>
                  </a:prstClr>
                </a:solidFill>
                <a:latin typeface="Calibri"/>
              </a:rPr>
              <a:t>2018</a:t>
            </a:r>
            <a:endParaRPr lang="es-ES" sz="1200" dirty="0">
              <a:solidFill>
                <a:prstClr val="black">
                  <a:tint val="75000"/>
                </a:prstClr>
              </a:solidFill>
              <a:latin typeface="Calibri"/>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200" dirty="0" smtClean="0">
                <a:solidFill>
                  <a:prstClr val="black">
                    <a:tint val="75000"/>
                  </a:prstClr>
                </a:solidFill>
                <a:latin typeface="Calibri"/>
              </a:rPr>
              <a:t>3</a:t>
            </a:r>
            <a:endParaRPr lang="es-ES" sz="1200" dirty="0">
              <a:solidFill>
                <a:prstClr val="black">
                  <a:tint val="75000"/>
                </a:prstClr>
              </a:solidFill>
              <a:latin typeface="Calibri"/>
            </a:endParaRPr>
          </a:p>
        </p:txBody>
      </p:sp>
      <p:sp>
        <p:nvSpPr>
          <p:cNvPr id="31" name="CuadroTexto 30"/>
          <p:cNvSpPr txBox="1"/>
          <p:nvPr/>
        </p:nvSpPr>
        <p:spPr>
          <a:xfrm>
            <a:off x="4346734" y="2499498"/>
            <a:ext cx="5378131" cy="1107996"/>
          </a:xfrm>
          <a:prstGeom prst="rect">
            <a:avLst/>
          </a:prstGeom>
          <a:noFill/>
        </p:spPr>
        <p:txBody>
          <a:bodyPr wrap="square" rtlCol="0">
            <a:spAutoFit/>
          </a:bodyPr>
          <a:lstStyle/>
          <a:p>
            <a:r>
              <a:rPr lang="es-EC" sz="6600" i="1" dirty="0" smtClean="0">
                <a:ln w="0"/>
                <a:effectLst>
                  <a:outerShdw blurRad="38100" dist="19050" dir="2700000" algn="tl" rotWithShape="0">
                    <a:schemeClr val="dk1">
                      <a:alpha val="40000"/>
                    </a:schemeClr>
                  </a:outerShdw>
                </a:effectLst>
                <a:latin typeface="Berlin Sans FB Demi" panose="020E0802020502020306" pitchFamily="34" charset="0"/>
                <a:cs typeface="Calibri Light" panose="020F0302020204030204" pitchFamily="34" charset="0"/>
              </a:rPr>
              <a:t>Introducción </a:t>
            </a:r>
            <a:endParaRPr lang="es-EC" sz="6600" i="1" dirty="0">
              <a:ln w="0"/>
              <a:effectLst>
                <a:outerShdw blurRad="38100" dist="19050" dir="2700000" algn="tl" rotWithShape="0">
                  <a:schemeClr val="dk1">
                    <a:alpha val="40000"/>
                  </a:schemeClr>
                </a:outerShdw>
              </a:effectLst>
              <a:latin typeface="Berlin Sans FB Demi" panose="020E0802020502020306" pitchFamily="34" charset="0"/>
              <a:cs typeface="Calibri Light" panose="020F0302020204030204" pitchFamily="34" charset="0"/>
            </a:endParaRPr>
          </a:p>
        </p:txBody>
      </p:sp>
    </p:spTree>
    <p:extLst>
      <p:ext uri="{BB962C8B-B14F-4D97-AF65-F5344CB8AC3E}">
        <p14:creationId xmlns:p14="http://schemas.microsoft.com/office/powerpoint/2010/main" val="3007423338"/>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PAR</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30</a:t>
            </a:fld>
            <a:endParaRPr lang="es-ES" dirty="0">
              <a:solidFill>
                <a:prstClr val="black">
                  <a:tint val="75000"/>
                </a:prstClr>
              </a:solidFill>
              <a:latin typeface="Calibri"/>
            </a:endParaRP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7143"/>
            <a:ext cx="5883217" cy="3499086"/>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6120587" y="1458551"/>
            <a:ext cx="5942932" cy="3525614"/>
          </a:xfrm>
          <a:prstGeom prst="rect">
            <a:avLst/>
          </a:prstGeom>
          <a:noFill/>
          <a:ln>
            <a:noFill/>
          </a:ln>
        </p:spPr>
      </p:pic>
      <p:sp>
        <p:nvSpPr>
          <p:cNvPr id="11" name="Rectángulo 10"/>
          <p:cNvSpPr/>
          <p:nvPr/>
        </p:nvSpPr>
        <p:spPr>
          <a:xfrm>
            <a:off x="38100" y="74994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6431522" y="799739"/>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5" name="Rectángulo 4"/>
          <p:cNvSpPr/>
          <p:nvPr/>
        </p:nvSpPr>
        <p:spPr>
          <a:xfrm>
            <a:off x="192231" y="4891908"/>
            <a:ext cx="3724096" cy="707886"/>
          </a:xfrm>
          <a:prstGeom prst="rect">
            <a:avLst/>
          </a:prstGeom>
        </p:spPr>
        <p:txBody>
          <a:bodyPr wrap="none">
            <a:spAutoFit/>
          </a:bodyPr>
          <a:lstStyle/>
          <a:p>
            <a:r>
              <a:rPr lang="es-EC" sz="2000" dirty="0" smtClean="0">
                <a:latin typeface="Times New Roman" panose="02020603050405020304" pitchFamily="18" charset="0"/>
              </a:rPr>
              <a:t>Control del par:</a:t>
            </a:r>
          </a:p>
          <a:p>
            <a:r>
              <a:rPr lang="es-EC" sz="2000" dirty="0">
                <a:latin typeface="Times New Roman" panose="02020603050405020304" pitchFamily="18" charset="0"/>
                <a:ea typeface="Calibri" panose="020F0502020204030204" pitchFamily="34" charset="0"/>
              </a:rPr>
              <a:t>se establece el </a:t>
            </a:r>
            <a:r>
              <a:rPr lang="es-EC" sz="2000" dirty="0" smtClean="0">
                <a:latin typeface="Times New Roman" panose="02020603050405020304" pitchFamily="18" charset="0"/>
                <a:ea typeface="Calibri" panose="020F0502020204030204" pitchFamily="34" charset="0"/>
              </a:rPr>
              <a:t>3% del par nominal</a:t>
            </a:r>
            <a:endParaRPr lang="es-EC" sz="2000" dirty="0"/>
          </a:p>
        </p:txBody>
      </p:sp>
    </p:spTree>
    <p:extLst>
      <p:ext uri="{BB962C8B-B14F-4D97-AF65-F5344CB8AC3E}">
        <p14:creationId xmlns:p14="http://schemas.microsoft.com/office/powerpoint/2010/main" val="12818453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PAR</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31</a:t>
            </a:fld>
            <a:endParaRPr lang="es-ES" dirty="0">
              <a:solidFill>
                <a:prstClr val="black">
                  <a:tint val="75000"/>
                </a:prstClr>
              </a:solidFill>
              <a:latin typeface="Calibri"/>
            </a:endParaRPr>
          </a:p>
        </p:txBody>
      </p:sp>
      <p:sp>
        <p:nvSpPr>
          <p:cNvPr id="11" name="Rectángulo 10"/>
          <p:cNvSpPr/>
          <p:nvPr/>
        </p:nvSpPr>
        <p:spPr>
          <a:xfrm>
            <a:off x="38100" y="74994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6426200" y="74994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4"/>
          <a:stretch>
            <a:fillRect/>
          </a:stretch>
        </p:blipFill>
        <p:spPr>
          <a:xfrm>
            <a:off x="6588125" y="1198561"/>
            <a:ext cx="3829050" cy="3248025"/>
          </a:xfrm>
          <a:prstGeom prst="rect">
            <a:avLst/>
          </a:prstGeom>
        </p:spPr>
      </p:pic>
      <p:pic>
        <p:nvPicPr>
          <p:cNvPr id="14" name="Imagen 13"/>
          <p:cNvPicPr>
            <a:picLocks noChangeAspect="1"/>
          </p:cNvPicPr>
          <p:nvPr/>
        </p:nvPicPr>
        <p:blipFill>
          <a:blip r:embed="rId5"/>
          <a:stretch>
            <a:fillRect/>
          </a:stretch>
        </p:blipFill>
        <p:spPr>
          <a:xfrm>
            <a:off x="998537" y="1305970"/>
            <a:ext cx="3781425" cy="2971800"/>
          </a:xfrm>
          <a:prstGeom prst="rect">
            <a:avLst/>
          </a:prstGeom>
        </p:spPr>
      </p:pic>
      <p:graphicFrame>
        <p:nvGraphicFramePr>
          <p:cNvPr id="16" name="Objeto 15"/>
          <p:cNvGraphicFramePr>
            <a:graphicFrameLocks noChangeAspect="1"/>
          </p:cNvGraphicFramePr>
          <p:nvPr>
            <p:extLst>
              <p:ext uri="{D42A27DB-BD31-4B8C-83A1-F6EECF244321}">
                <p14:modId xmlns:p14="http://schemas.microsoft.com/office/powerpoint/2010/main" val="2370571720"/>
              </p:ext>
            </p:extLst>
          </p:nvPr>
        </p:nvGraphicFramePr>
        <p:xfrm>
          <a:off x="3062847" y="4831347"/>
          <a:ext cx="2922856" cy="1085632"/>
        </p:xfrm>
        <a:graphic>
          <a:graphicData uri="http://schemas.openxmlformats.org/presentationml/2006/ole">
            <mc:AlternateContent xmlns:mc="http://schemas.openxmlformats.org/markup-compatibility/2006">
              <mc:Choice xmlns:v="urn:schemas-microsoft-com:vml" Requires="v">
                <p:oleObj spid="_x0000_s2088" name="Equation" r:id="rId6" imgW="1993900" imgH="762000" progId="Equation.DSMT4">
                  <p:embed/>
                </p:oleObj>
              </mc:Choice>
              <mc:Fallback>
                <p:oleObj name="Equation" r:id="rId6" imgW="1993900" imgH="762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847" y="4831347"/>
                        <a:ext cx="2922856" cy="1085632"/>
                      </a:xfrm>
                      <a:prstGeom prst="rect">
                        <a:avLst/>
                      </a:prstGeom>
                      <a:noFill/>
                    </p:spPr>
                  </p:pic>
                </p:oleObj>
              </mc:Fallback>
            </mc:AlternateContent>
          </a:graphicData>
        </a:graphic>
      </p:graphicFrame>
      <p:pic>
        <p:nvPicPr>
          <p:cNvPr id="18" name="Imagen 17"/>
          <p:cNvPicPr>
            <a:picLocks noChangeAspect="1"/>
          </p:cNvPicPr>
          <p:nvPr/>
        </p:nvPicPr>
        <p:blipFill>
          <a:blip r:embed="rId8"/>
          <a:stretch>
            <a:fillRect/>
          </a:stretch>
        </p:blipFill>
        <p:spPr>
          <a:xfrm>
            <a:off x="815975" y="5192719"/>
            <a:ext cx="1844675" cy="362887"/>
          </a:xfrm>
          <a:prstGeom prst="rect">
            <a:avLst/>
          </a:prstGeom>
        </p:spPr>
      </p:pic>
    </p:spTree>
    <p:extLst>
      <p:ext uri="{BB962C8B-B14F-4D97-AF65-F5344CB8AC3E}">
        <p14:creationId xmlns:p14="http://schemas.microsoft.com/office/powerpoint/2010/main" val="15667593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PAR</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32</a:t>
            </a:fld>
            <a:endParaRPr lang="es-ES" dirty="0">
              <a:solidFill>
                <a:prstClr val="black">
                  <a:tint val="75000"/>
                </a:prstClr>
              </a:solidFill>
              <a:latin typeface="Calibri"/>
            </a:endParaRPr>
          </a:p>
        </p:txBody>
      </p:sp>
      <p:sp>
        <p:nvSpPr>
          <p:cNvPr id="11" name="Rectángulo 10"/>
          <p:cNvSpPr/>
          <p:nvPr/>
        </p:nvSpPr>
        <p:spPr>
          <a:xfrm>
            <a:off x="38100" y="74994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6426200" y="74994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par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pic>
        <p:nvPicPr>
          <p:cNvPr id="8" name="Imagen 7"/>
          <p:cNvPicPr>
            <a:picLocks noChangeAspect="1"/>
          </p:cNvPicPr>
          <p:nvPr/>
        </p:nvPicPr>
        <p:blipFill>
          <a:blip r:embed="rId3"/>
          <a:stretch>
            <a:fillRect/>
          </a:stretch>
        </p:blipFill>
        <p:spPr>
          <a:xfrm>
            <a:off x="1319439" y="1379974"/>
            <a:ext cx="3152775" cy="2667000"/>
          </a:xfrm>
          <a:prstGeom prst="rect">
            <a:avLst/>
          </a:prstGeom>
        </p:spPr>
      </p:pic>
      <p:pic>
        <p:nvPicPr>
          <p:cNvPr id="10" name="Imagen 9"/>
          <p:cNvPicPr>
            <a:picLocks noChangeAspect="1"/>
          </p:cNvPicPr>
          <p:nvPr/>
        </p:nvPicPr>
        <p:blipFill>
          <a:blip r:embed="rId4"/>
          <a:stretch>
            <a:fillRect/>
          </a:stretch>
        </p:blipFill>
        <p:spPr>
          <a:xfrm>
            <a:off x="7366333" y="1436152"/>
            <a:ext cx="3181350" cy="2695575"/>
          </a:xfrm>
          <a:prstGeom prst="rect">
            <a:avLst/>
          </a:prstGeom>
        </p:spPr>
      </p:pic>
      <p:grpSp>
        <p:nvGrpSpPr>
          <p:cNvPr id="17" name="Grupo 16"/>
          <p:cNvGrpSpPr/>
          <p:nvPr/>
        </p:nvGrpSpPr>
        <p:grpSpPr>
          <a:xfrm>
            <a:off x="698159" y="4303145"/>
            <a:ext cx="9772991" cy="1493570"/>
            <a:chOff x="1473762" y="1493159"/>
            <a:chExt cx="6677924" cy="1501651"/>
          </a:xfrm>
          <a:effectLst>
            <a:outerShdw blurRad="50800" dist="38100" dir="2700000" algn="tl" rotWithShape="0">
              <a:prstClr val="black">
                <a:alpha val="40000"/>
              </a:prstClr>
            </a:outerShdw>
          </a:effectLst>
        </p:grpSpPr>
        <p:sp>
          <p:nvSpPr>
            <p:cNvPr id="19" name="Rectángulo redondeado 18"/>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CuadroTexto 19"/>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2800" dirty="0" smtClean="0"/>
                <a:t>Utilizando el DTC el par producido por el PMSM tarda 0.328(ms), mientras que al aplicar el FOC el par del PMSM tarda 0.4(ms)</a:t>
              </a:r>
              <a:endParaRPr lang="es-MX" altLang="es-EC" sz="2800" kern="1200" dirty="0"/>
            </a:p>
          </p:txBody>
        </p:sp>
      </p:grpSp>
    </p:spTree>
    <p:extLst>
      <p:ext uri="{BB962C8B-B14F-4D97-AF65-F5344CB8AC3E}">
        <p14:creationId xmlns:p14="http://schemas.microsoft.com/office/powerpoint/2010/main" val="5979197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33</a:t>
            </a:fld>
            <a:endParaRPr lang="es-ES" dirty="0">
              <a:solidFill>
                <a:prstClr val="black">
                  <a:tint val="75000"/>
                </a:prstClr>
              </a:solidFill>
              <a:latin typeface="Calibri"/>
            </a:endParaRPr>
          </a:p>
        </p:txBody>
      </p:sp>
      <p:sp>
        <p:nvSpPr>
          <p:cNvPr id="11" name="Rectángulo 10"/>
          <p:cNvSpPr/>
          <p:nvPr/>
        </p:nvSpPr>
        <p:spPr>
          <a:xfrm>
            <a:off x="0" y="60630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del flujo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6783948" y="714333"/>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 la corriente id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pic>
        <p:nvPicPr>
          <p:cNvPr id="5" name="Imagen 4"/>
          <p:cNvPicPr>
            <a:picLocks noChangeAspect="1"/>
          </p:cNvPicPr>
          <p:nvPr/>
        </p:nvPicPr>
        <p:blipFill>
          <a:blip r:embed="rId4"/>
          <a:stretch>
            <a:fillRect/>
          </a:stretch>
        </p:blipFill>
        <p:spPr>
          <a:xfrm>
            <a:off x="0" y="1112532"/>
            <a:ext cx="6581775" cy="3562350"/>
          </a:xfrm>
          <a:prstGeom prst="rect">
            <a:avLst/>
          </a:prstGeom>
        </p:spPr>
      </p:pic>
      <p:pic>
        <p:nvPicPr>
          <p:cNvPr id="16" name="Imagen 15"/>
          <p:cNvPicPr/>
          <p:nvPr/>
        </p:nvPicPr>
        <p:blipFill>
          <a:blip r:embed="rId5">
            <a:extLst>
              <a:ext uri="{28A0092B-C50C-407E-A947-70E740481C1C}">
                <a14:useLocalDpi xmlns:a14="http://schemas.microsoft.com/office/drawing/2010/main" val="0"/>
              </a:ext>
            </a:extLst>
          </a:blip>
          <a:srcRect/>
          <a:stretch>
            <a:fillRect/>
          </a:stretch>
        </p:blipFill>
        <p:spPr bwMode="auto">
          <a:xfrm>
            <a:off x="6686624" y="1566874"/>
            <a:ext cx="5416476" cy="2484891"/>
          </a:xfrm>
          <a:prstGeom prst="rect">
            <a:avLst/>
          </a:prstGeom>
          <a:noFill/>
          <a:ln>
            <a:noFill/>
          </a:ln>
        </p:spPr>
      </p:pic>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 name="Objeto 13"/>
          <p:cNvGraphicFramePr>
            <a:graphicFrameLocks noChangeAspect="1"/>
          </p:cNvGraphicFramePr>
          <p:nvPr>
            <p:extLst>
              <p:ext uri="{D42A27DB-BD31-4B8C-83A1-F6EECF244321}">
                <p14:modId xmlns:p14="http://schemas.microsoft.com/office/powerpoint/2010/main" val="2696902059"/>
              </p:ext>
            </p:extLst>
          </p:nvPr>
        </p:nvGraphicFramePr>
        <p:xfrm>
          <a:off x="4120842" y="5154284"/>
          <a:ext cx="2976239" cy="1060030"/>
        </p:xfrm>
        <a:graphic>
          <a:graphicData uri="http://schemas.openxmlformats.org/presentationml/2006/ole">
            <mc:AlternateContent xmlns:mc="http://schemas.openxmlformats.org/markup-compatibility/2006">
              <mc:Choice xmlns:v="urn:schemas-microsoft-com:vml" Requires="v">
                <p:oleObj spid="_x0000_s4134" name="Equation" r:id="rId6" imgW="2082800" imgH="762000" progId="Equation.DSMT4">
                  <p:embed/>
                </p:oleObj>
              </mc:Choice>
              <mc:Fallback>
                <p:oleObj name="Equation" r:id="rId6" imgW="2082800" imgH="762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0842" y="5154284"/>
                        <a:ext cx="2976239" cy="1060030"/>
                      </a:xfrm>
                      <a:prstGeom prst="rect">
                        <a:avLst/>
                      </a:prstGeom>
                      <a:noFill/>
                    </p:spPr>
                  </p:pic>
                </p:oleObj>
              </mc:Fallback>
            </mc:AlternateContent>
          </a:graphicData>
        </a:graphic>
      </p:graphicFrame>
      <p:pic>
        <p:nvPicPr>
          <p:cNvPr id="15" name="Imagen 14"/>
          <p:cNvPicPr>
            <a:picLocks noChangeAspect="1"/>
          </p:cNvPicPr>
          <p:nvPr/>
        </p:nvPicPr>
        <p:blipFill>
          <a:blip r:embed="rId8"/>
          <a:stretch>
            <a:fillRect/>
          </a:stretch>
        </p:blipFill>
        <p:spPr>
          <a:xfrm>
            <a:off x="4120842" y="4808220"/>
            <a:ext cx="1724025" cy="314325"/>
          </a:xfrm>
          <a:prstGeom prst="rect">
            <a:avLst/>
          </a:prstGeom>
        </p:spPr>
      </p:pic>
      <p:sp>
        <p:nvSpPr>
          <p:cNvPr id="17" name="Rectángulo 16"/>
          <p:cNvSpPr/>
          <p:nvPr/>
        </p:nvSpPr>
        <p:spPr>
          <a:xfrm>
            <a:off x="503311" y="4907252"/>
            <a:ext cx="2787576" cy="923330"/>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Controlador del flujo: </a:t>
            </a:r>
          </a:p>
          <a:p>
            <a:r>
              <a:rPr lang="es-EC" dirty="0">
                <a:latin typeface="Times New Roman" panose="02020603050405020304" pitchFamily="18" charset="0"/>
                <a:ea typeface="Calibri" panose="020F0502020204030204" pitchFamily="34" charset="0"/>
              </a:rPr>
              <a:t>se establece el 1% del </a:t>
            </a:r>
            <a:r>
              <a:rPr lang="es-EC" dirty="0" smtClean="0">
                <a:latin typeface="Times New Roman" panose="02020603050405020304" pitchFamily="18" charset="0"/>
                <a:ea typeface="Calibri" panose="020F0502020204030204" pitchFamily="34" charset="0"/>
              </a:rPr>
              <a:t>flujo</a:t>
            </a:r>
          </a:p>
          <a:p>
            <a:r>
              <a:rPr lang="es-EC" dirty="0" smtClean="0">
                <a:latin typeface="Times New Roman" panose="02020603050405020304" pitchFamily="18" charset="0"/>
                <a:ea typeface="Calibri" panose="020F0502020204030204" pitchFamily="34" charset="0"/>
              </a:rPr>
              <a:t>de </a:t>
            </a:r>
            <a:r>
              <a:rPr lang="es-EC" dirty="0">
                <a:latin typeface="Times New Roman" panose="02020603050405020304" pitchFamily="18" charset="0"/>
                <a:ea typeface="Calibri" panose="020F0502020204030204" pitchFamily="34" charset="0"/>
              </a:rPr>
              <a:t>los imanes permanentes </a:t>
            </a:r>
          </a:p>
        </p:txBody>
      </p:sp>
    </p:spTree>
    <p:extLst>
      <p:ext uri="{BB962C8B-B14F-4D97-AF65-F5344CB8AC3E}">
        <p14:creationId xmlns:p14="http://schemas.microsoft.com/office/powerpoint/2010/main" val="78678409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DEL FLUJO</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34</a:t>
            </a:fld>
            <a:endParaRPr lang="es-ES" dirty="0">
              <a:solidFill>
                <a:prstClr val="black">
                  <a:tint val="75000"/>
                </a:prstClr>
              </a:solidFill>
              <a:latin typeface="Calibri"/>
            </a:endParaRPr>
          </a:p>
        </p:txBody>
      </p:sp>
      <p:sp>
        <p:nvSpPr>
          <p:cNvPr id="11" name="Rectángulo 10"/>
          <p:cNvSpPr/>
          <p:nvPr/>
        </p:nvSpPr>
        <p:spPr>
          <a:xfrm>
            <a:off x="3508226" y="488268"/>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Flujo en el sistema (</a:t>
            </a:r>
            <a:r>
              <a:rPr lang="el-GR" sz="2400" dirty="0" smtClean="0">
                <a:ln w="0"/>
                <a:solidFill>
                  <a:schemeClr val="accent1"/>
                </a:solidFill>
                <a:effectLst>
                  <a:outerShdw blurRad="38100" dist="25400" dir="5400000" algn="ctr" rotWithShape="0">
                    <a:srgbClr val="6E747A">
                      <a:alpha val="43000"/>
                    </a:srgbClr>
                  </a:outerShdw>
                </a:effectLst>
              </a:rPr>
              <a:t>α</a:t>
            </a:r>
            <a:r>
              <a:rPr lang="es-EC" sz="2400" dirty="0" smtClean="0">
                <a:ln w="0"/>
                <a:solidFill>
                  <a:schemeClr val="accent1"/>
                </a:solidFill>
                <a:effectLst>
                  <a:outerShdw blurRad="38100" dist="25400" dir="5400000" algn="ctr" rotWithShape="0">
                    <a:srgbClr val="6E747A">
                      <a:alpha val="43000"/>
                    </a:srgbClr>
                  </a:outerShdw>
                </a:effectLst>
              </a:rPr>
              <a:t>,</a:t>
            </a:r>
            <a:r>
              <a:rPr lang="el-GR" sz="2400" dirty="0" smtClean="0">
                <a:ln w="0"/>
                <a:solidFill>
                  <a:schemeClr val="accent1"/>
                </a:solidFill>
                <a:effectLst>
                  <a:outerShdw blurRad="38100" dist="25400" dir="5400000" algn="ctr" rotWithShape="0">
                    <a:srgbClr val="6E747A">
                      <a:alpha val="43000"/>
                    </a:srgbClr>
                  </a:outerShdw>
                </a:effectLst>
              </a:rPr>
              <a:t>β</a:t>
            </a:r>
            <a:r>
              <a:rPr lang="es-EC" sz="2400" dirty="0" smtClean="0">
                <a:ln w="0"/>
                <a:solidFill>
                  <a:schemeClr val="accent1"/>
                </a:solidFill>
                <a:effectLst>
                  <a:outerShdw blurRad="38100" dist="25400" dir="5400000" algn="ctr" rotWithShape="0">
                    <a:srgbClr val="6E747A">
                      <a:alpha val="43000"/>
                    </a:srgbClr>
                  </a:outerShdw>
                </a:effectLst>
              </a:rPr>
              <a:t>)</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2" name="Rectángulo 11"/>
          <p:cNvSpPr/>
          <p:nvPr/>
        </p:nvSpPr>
        <p:spPr>
          <a:xfrm>
            <a:off x="6432036" y="1045134"/>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Técnica FOC</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a:picLocks noChangeAspect="1"/>
          </p:cNvPicPr>
          <p:nvPr/>
        </p:nvPicPr>
        <p:blipFill>
          <a:blip r:embed="rId3"/>
          <a:stretch>
            <a:fillRect/>
          </a:stretch>
        </p:blipFill>
        <p:spPr>
          <a:xfrm>
            <a:off x="500290" y="1488393"/>
            <a:ext cx="3905250" cy="3286125"/>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600" y="1619852"/>
            <a:ext cx="3048000" cy="2571148"/>
          </a:xfrm>
          <a:prstGeom prst="rect">
            <a:avLst/>
          </a:prstGeom>
        </p:spPr>
      </p:pic>
      <p:pic>
        <p:nvPicPr>
          <p:cNvPr id="20" name="Imagen 19"/>
          <p:cNvPicPr>
            <a:picLocks noChangeAspect="1"/>
          </p:cNvPicPr>
          <p:nvPr/>
        </p:nvPicPr>
        <p:blipFill>
          <a:blip r:embed="rId5"/>
          <a:stretch>
            <a:fillRect/>
          </a:stretch>
        </p:blipFill>
        <p:spPr>
          <a:xfrm>
            <a:off x="6783948" y="1488393"/>
            <a:ext cx="3938756" cy="3378882"/>
          </a:xfrm>
          <a:prstGeom prst="rect">
            <a:avLst/>
          </a:prstGeom>
        </p:spPr>
      </p:pic>
      <p:pic>
        <p:nvPicPr>
          <p:cNvPr id="21" name="Imagen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9272" y="1652965"/>
            <a:ext cx="3150628" cy="2647348"/>
          </a:xfrm>
          <a:prstGeom prst="rect">
            <a:avLst/>
          </a:prstGeom>
        </p:spPr>
      </p:pic>
      <p:sp>
        <p:nvSpPr>
          <p:cNvPr id="22" name="Rectángulo 21"/>
          <p:cNvSpPr/>
          <p:nvPr/>
        </p:nvSpPr>
        <p:spPr>
          <a:xfrm>
            <a:off x="146050" y="1084593"/>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Técnica DTC</a:t>
            </a:r>
            <a:endParaRPr lang="es-EC"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142173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 VELOCIDAD</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35</a:t>
            </a:fld>
            <a:endParaRPr lang="es-ES" dirty="0">
              <a:solidFill>
                <a:prstClr val="black">
                  <a:tint val="75000"/>
                </a:prstClr>
              </a:solidFill>
              <a:latin typeface="Calibri"/>
            </a:endParaRPr>
          </a:p>
        </p:txBody>
      </p:sp>
      <p:sp>
        <p:nvSpPr>
          <p:cNvPr id="11" name="Rectángulo 10"/>
          <p:cNvSpPr/>
          <p:nvPr/>
        </p:nvSpPr>
        <p:spPr>
          <a:xfrm>
            <a:off x="476250" y="679180"/>
            <a:ext cx="4292600" cy="75804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 la velocidad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 name="Imagen 3"/>
          <p:cNvPicPr>
            <a:picLocks noChangeAspect="1"/>
          </p:cNvPicPr>
          <p:nvPr/>
        </p:nvPicPr>
        <p:blipFill>
          <a:blip r:embed="rId3"/>
          <a:stretch>
            <a:fillRect/>
          </a:stretch>
        </p:blipFill>
        <p:spPr>
          <a:xfrm>
            <a:off x="476250" y="1747611"/>
            <a:ext cx="6134100" cy="3943350"/>
          </a:xfrm>
          <a:prstGeom prst="rect">
            <a:avLst/>
          </a:prstGeom>
        </p:spPr>
      </p:pic>
      <p:sp>
        <p:nvSpPr>
          <p:cNvPr id="10" name="CuadroTexto 9"/>
          <p:cNvSpPr txBox="1"/>
          <p:nvPr/>
        </p:nvSpPr>
        <p:spPr>
          <a:xfrm>
            <a:off x="6610350" y="2474452"/>
            <a:ext cx="5325786" cy="1846659"/>
          </a:xfrm>
          <a:prstGeom prst="rect">
            <a:avLst/>
          </a:prstGeom>
          <a:noFill/>
        </p:spPr>
        <p:txBody>
          <a:bodyPr wrap="square" rtlCol="0">
            <a:spAutoFit/>
          </a:bodyPr>
          <a:lstStyle/>
          <a:p>
            <a:r>
              <a:rPr lang="es-EC" sz="2400" dirty="0" smtClean="0"/>
              <a:t>Sobreimpulso </a:t>
            </a:r>
            <a:r>
              <a:rPr lang="es-EC" sz="2400" i="1" dirty="0" smtClean="0"/>
              <a:t>Mp</a:t>
            </a:r>
            <a:r>
              <a:rPr lang="es-EC" sz="2400" dirty="0" smtClean="0"/>
              <a:t>=8.1%</a:t>
            </a:r>
          </a:p>
          <a:p>
            <a:r>
              <a:rPr lang="es-EC" sz="2400" dirty="0" smtClean="0"/>
              <a:t>Tiempo de crecimiento  </a:t>
            </a:r>
            <a:r>
              <a:rPr lang="es-EC" sz="2400" i="1" dirty="0" smtClean="0"/>
              <a:t>tr</a:t>
            </a:r>
            <a:r>
              <a:rPr lang="es-EC" sz="2400" dirty="0" smtClean="0"/>
              <a:t>=9.148(ms)</a:t>
            </a:r>
          </a:p>
          <a:p>
            <a:r>
              <a:rPr lang="es-EC" sz="2400" dirty="0" smtClean="0"/>
              <a:t>Tiempo pico </a:t>
            </a:r>
            <a:r>
              <a:rPr lang="es-EC" sz="2400" i="1" dirty="0" smtClean="0"/>
              <a:t>tp</a:t>
            </a:r>
            <a:r>
              <a:rPr lang="es-EC" sz="2400" dirty="0" smtClean="0"/>
              <a:t>=14.71(ms)</a:t>
            </a:r>
          </a:p>
          <a:p>
            <a:r>
              <a:rPr lang="es-EC" sz="2400" dirty="0" smtClean="0"/>
              <a:t>Tiempo de establecimiento</a:t>
            </a:r>
            <a:r>
              <a:rPr lang="es-EC" sz="2400" i="1" dirty="0" smtClean="0"/>
              <a:t> ts=48.64</a:t>
            </a:r>
            <a:r>
              <a:rPr lang="es-EC" sz="2400" dirty="0" smtClean="0"/>
              <a:t>(ms)</a:t>
            </a:r>
          </a:p>
          <a:p>
            <a:endParaRPr lang="es-EC" dirty="0"/>
          </a:p>
        </p:txBody>
      </p:sp>
    </p:spTree>
    <p:extLst>
      <p:ext uri="{BB962C8B-B14F-4D97-AF65-F5344CB8AC3E}">
        <p14:creationId xmlns:p14="http://schemas.microsoft.com/office/powerpoint/2010/main" val="240760145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 VELOCIDAD</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36</a:t>
            </a:fld>
            <a:endParaRPr lang="es-ES" dirty="0">
              <a:solidFill>
                <a:prstClr val="black">
                  <a:tint val="75000"/>
                </a:prstClr>
              </a:solidFill>
              <a:latin typeface="Calibri"/>
            </a:endParaRPr>
          </a:p>
        </p:txBody>
      </p:sp>
      <p:sp>
        <p:nvSpPr>
          <p:cNvPr id="11" name="Rectángulo 10"/>
          <p:cNvSpPr/>
          <p:nvPr/>
        </p:nvSpPr>
        <p:spPr>
          <a:xfrm>
            <a:off x="476250" y="679180"/>
            <a:ext cx="4292600" cy="75804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 la velocidad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Imagen 4"/>
          <p:cNvPicPr>
            <a:picLocks noChangeAspect="1"/>
          </p:cNvPicPr>
          <p:nvPr/>
        </p:nvPicPr>
        <p:blipFill>
          <a:blip r:embed="rId3"/>
          <a:stretch>
            <a:fillRect/>
          </a:stretch>
        </p:blipFill>
        <p:spPr>
          <a:xfrm>
            <a:off x="476250" y="1616340"/>
            <a:ext cx="6067425" cy="4048125"/>
          </a:xfrm>
          <a:prstGeom prst="rect">
            <a:avLst/>
          </a:prstGeom>
        </p:spPr>
      </p:pic>
      <p:sp>
        <p:nvSpPr>
          <p:cNvPr id="12" name="CuadroTexto 11"/>
          <p:cNvSpPr txBox="1"/>
          <p:nvPr/>
        </p:nvSpPr>
        <p:spPr>
          <a:xfrm>
            <a:off x="6610350" y="2474452"/>
            <a:ext cx="5325786" cy="1846659"/>
          </a:xfrm>
          <a:prstGeom prst="rect">
            <a:avLst/>
          </a:prstGeom>
          <a:noFill/>
        </p:spPr>
        <p:txBody>
          <a:bodyPr wrap="square" rtlCol="0">
            <a:spAutoFit/>
          </a:bodyPr>
          <a:lstStyle/>
          <a:p>
            <a:r>
              <a:rPr lang="es-EC" sz="2400" dirty="0" smtClean="0"/>
              <a:t>Sobreimpulso </a:t>
            </a:r>
            <a:r>
              <a:rPr lang="es-EC" sz="2400" i="1" dirty="0" smtClean="0"/>
              <a:t>Mp</a:t>
            </a:r>
            <a:r>
              <a:rPr lang="es-EC" sz="2400" dirty="0" smtClean="0"/>
              <a:t>=13.3%</a:t>
            </a:r>
          </a:p>
          <a:p>
            <a:r>
              <a:rPr lang="es-EC" sz="2400" dirty="0" smtClean="0"/>
              <a:t>Tiempo de crecimiento  </a:t>
            </a:r>
            <a:r>
              <a:rPr lang="es-EC" sz="2400" i="1" dirty="0" smtClean="0"/>
              <a:t>tr</a:t>
            </a:r>
            <a:r>
              <a:rPr lang="es-EC" sz="2400" dirty="0" smtClean="0"/>
              <a:t>=4.44(ms)</a:t>
            </a:r>
          </a:p>
          <a:p>
            <a:r>
              <a:rPr lang="es-EC" sz="2400" dirty="0" smtClean="0"/>
              <a:t>Tiempo pico </a:t>
            </a:r>
            <a:r>
              <a:rPr lang="es-EC" sz="2400" i="1" dirty="0" smtClean="0"/>
              <a:t>tp</a:t>
            </a:r>
            <a:r>
              <a:rPr lang="es-EC" sz="2400" dirty="0" smtClean="0"/>
              <a:t>=7.76(ms)</a:t>
            </a:r>
          </a:p>
          <a:p>
            <a:r>
              <a:rPr lang="es-EC" sz="2400" dirty="0" smtClean="0"/>
              <a:t>Tiempo de establecimiento</a:t>
            </a:r>
            <a:r>
              <a:rPr lang="es-EC" sz="2400" i="1" dirty="0" smtClean="0"/>
              <a:t> ts=53.08</a:t>
            </a:r>
            <a:r>
              <a:rPr lang="es-EC" sz="2400" dirty="0" smtClean="0"/>
              <a:t>(ms)</a:t>
            </a:r>
          </a:p>
          <a:p>
            <a:endParaRPr lang="es-EC" dirty="0"/>
          </a:p>
        </p:txBody>
      </p:sp>
      <p:sp>
        <p:nvSpPr>
          <p:cNvPr id="15" name="Rectángulo 14"/>
          <p:cNvSpPr/>
          <p:nvPr/>
        </p:nvSpPr>
        <p:spPr>
          <a:xfrm>
            <a:off x="6889750" y="1252380"/>
            <a:ext cx="4292600" cy="75804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 la velocidad con la técnica FOC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6" name="Rectángulo 15"/>
          <p:cNvSpPr/>
          <p:nvPr/>
        </p:nvSpPr>
        <p:spPr>
          <a:xfrm>
            <a:off x="1653148" y="1257140"/>
            <a:ext cx="4292600" cy="758042"/>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Control de la velocidad con la técnica DTC :</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7" name="CuadroTexto 16"/>
          <p:cNvSpPr txBox="1"/>
          <p:nvPr/>
        </p:nvSpPr>
        <p:spPr>
          <a:xfrm>
            <a:off x="1251227" y="2474451"/>
            <a:ext cx="5325786" cy="1846659"/>
          </a:xfrm>
          <a:prstGeom prst="rect">
            <a:avLst/>
          </a:prstGeom>
          <a:noFill/>
        </p:spPr>
        <p:txBody>
          <a:bodyPr wrap="square" rtlCol="0">
            <a:spAutoFit/>
          </a:bodyPr>
          <a:lstStyle/>
          <a:p>
            <a:r>
              <a:rPr lang="es-EC" sz="2400" dirty="0" smtClean="0"/>
              <a:t>Sobreimpulso </a:t>
            </a:r>
            <a:r>
              <a:rPr lang="es-EC" sz="2400" i="1" dirty="0" smtClean="0"/>
              <a:t>Mp</a:t>
            </a:r>
            <a:r>
              <a:rPr lang="es-EC" sz="2400" dirty="0" smtClean="0"/>
              <a:t>=8.1%</a:t>
            </a:r>
          </a:p>
          <a:p>
            <a:r>
              <a:rPr lang="es-EC" sz="2400" dirty="0" smtClean="0"/>
              <a:t>Tiempo de crecimiento  </a:t>
            </a:r>
            <a:r>
              <a:rPr lang="es-EC" sz="2400" i="1" dirty="0" smtClean="0"/>
              <a:t>tr</a:t>
            </a:r>
            <a:r>
              <a:rPr lang="es-EC" sz="2400" dirty="0" smtClean="0"/>
              <a:t>=9.148(ms)</a:t>
            </a:r>
          </a:p>
          <a:p>
            <a:r>
              <a:rPr lang="es-EC" sz="2400" dirty="0" smtClean="0"/>
              <a:t>Tiempo pico </a:t>
            </a:r>
            <a:r>
              <a:rPr lang="es-EC" sz="2400" i="1" dirty="0" smtClean="0"/>
              <a:t>tp</a:t>
            </a:r>
            <a:r>
              <a:rPr lang="es-EC" sz="2400" dirty="0" smtClean="0"/>
              <a:t>=14.71(ms)</a:t>
            </a:r>
          </a:p>
          <a:p>
            <a:r>
              <a:rPr lang="es-EC" sz="2400" dirty="0" smtClean="0"/>
              <a:t>Tiempo de establecimiento</a:t>
            </a:r>
            <a:r>
              <a:rPr lang="es-EC" sz="2400" i="1" dirty="0" smtClean="0"/>
              <a:t> ts=48.64</a:t>
            </a:r>
            <a:r>
              <a:rPr lang="es-EC" sz="2400" dirty="0" smtClean="0"/>
              <a:t>(ms)</a:t>
            </a:r>
          </a:p>
          <a:p>
            <a:endParaRPr lang="es-EC" dirty="0"/>
          </a:p>
        </p:txBody>
      </p:sp>
    </p:spTree>
    <p:extLst>
      <p:ext uri="{BB962C8B-B14F-4D97-AF65-F5344CB8AC3E}">
        <p14:creationId xmlns:p14="http://schemas.microsoft.com/office/powerpoint/2010/main" val="32315291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CONTROL DE VELOCIDAD</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Rectángulo 11"/>
          <p:cNvSpPr/>
          <p:nvPr/>
        </p:nvSpPr>
        <p:spPr>
          <a:xfrm>
            <a:off x="6553200" y="1112382"/>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w="0"/>
                <a:solidFill>
                  <a:srgbClr val="4F81BD"/>
                </a:solidFill>
                <a:effectLst>
                  <a:outerShdw blurRad="38100" dist="25400" dir="5400000" algn="ctr" rotWithShape="0">
                    <a:srgbClr val="6E747A">
                      <a:alpha val="43000"/>
                    </a:srgbClr>
                  </a:outerShdw>
                </a:effectLst>
                <a:uLnTx/>
                <a:uFillTx/>
                <a:latin typeface="Calibri"/>
                <a:ea typeface="+mn-ea"/>
                <a:cs typeface="+mn-cs"/>
              </a:rPr>
              <a:t>Técnica FOC</a:t>
            </a:r>
            <a:endParaRPr kumimoji="0" lang="es-EC" sz="24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Calibri"/>
              <a:ea typeface="+mn-ea"/>
              <a:cs typeface="+mn-cs"/>
            </a:endParaRPr>
          </a:p>
        </p:txBody>
      </p:sp>
      <p:sp>
        <p:nvSpPr>
          <p:cNvPr id="1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Imagen 7"/>
          <p:cNvPicPr>
            <a:picLocks noChangeAspect="1"/>
          </p:cNvPicPr>
          <p:nvPr/>
        </p:nvPicPr>
        <p:blipFill>
          <a:blip r:embed="rId3"/>
          <a:stretch>
            <a:fillRect/>
          </a:stretch>
        </p:blipFill>
        <p:spPr>
          <a:xfrm>
            <a:off x="500290" y="1488393"/>
            <a:ext cx="3905250" cy="3286125"/>
          </a:xfrm>
          <a:prstGeom prst="rect">
            <a:avLst/>
          </a:prstGeom>
        </p:spPr>
      </p:pic>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600" y="1619852"/>
            <a:ext cx="3048000" cy="2571148"/>
          </a:xfrm>
          <a:prstGeom prst="rect">
            <a:avLst/>
          </a:prstGeom>
        </p:spPr>
      </p:pic>
      <p:pic>
        <p:nvPicPr>
          <p:cNvPr id="20" name="Imagen 19"/>
          <p:cNvPicPr>
            <a:picLocks noChangeAspect="1"/>
          </p:cNvPicPr>
          <p:nvPr/>
        </p:nvPicPr>
        <p:blipFill>
          <a:blip r:embed="rId5"/>
          <a:stretch>
            <a:fillRect/>
          </a:stretch>
        </p:blipFill>
        <p:spPr>
          <a:xfrm>
            <a:off x="6783948" y="1488393"/>
            <a:ext cx="3938756" cy="3378882"/>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125" y="1656517"/>
            <a:ext cx="3152775" cy="2639258"/>
          </a:xfrm>
          <a:prstGeom prst="rect">
            <a:avLst/>
          </a:prstGeom>
        </p:spPr>
      </p:pic>
      <p:sp>
        <p:nvSpPr>
          <p:cNvPr id="15" name="Rectángulo 14"/>
          <p:cNvSpPr/>
          <p:nvPr/>
        </p:nvSpPr>
        <p:spPr>
          <a:xfrm>
            <a:off x="3282043" y="588961"/>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r>
              <a:rPr lang="es-EC" sz="2400" dirty="0" smtClean="0">
                <a:ln w="0"/>
                <a:solidFill>
                  <a:schemeClr val="accent1"/>
                </a:solidFill>
                <a:effectLst>
                  <a:outerShdw blurRad="38100" dist="25400" dir="5400000" algn="ctr" rotWithShape="0">
                    <a:srgbClr val="6E747A">
                      <a:alpha val="43000"/>
                    </a:srgbClr>
                  </a:outerShdw>
                </a:effectLst>
              </a:rPr>
              <a:t>Flujo en el sistema (</a:t>
            </a:r>
            <a:r>
              <a:rPr lang="el-GR" sz="2400" dirty="0" smtClean="0">
                <a:ln w="0"/>
                <a:solidFill>
                  <a:schemeClr val="accent1"/>
                </a:solidFill>
                <a:effectLst>
                  <a:outerShdw blurRad="38100" dist="25400" dir="5400000" algn="ctr" rotWithShape="0">
                    <a:srgbClr val="6E747A">
                      <a:alpha val="43000"/>
                    </a:srgbClr>
                  </a:outerShdw>
                </a:effectLst>
              </a:rPr>
              <a:t>α</a:t>
            </a:r>
            <a:r>
              <a:rPr lang="es-EC" sz="2400" dirty="0" smtClean="0">
                <a:ln w="0"/>
                <a:solidFill>
                  <a:schemeClr val="accent1"/>
                </a:solidFill>
                <a:effectLst>
                  <a:outerShdw blurRad="38100" dist="25400" dir="5400000" algn="ctr" rotWithShape="0">
                    <a:srgbClr val="6E747A">
                      <a:alpha val="43000"/>
                    </a:srgbClr>
                  </a:outerShdw>
                </a:effectLst>
              </a:rPr>
              <a:t>,</a:t>
            </a:r>
            <a:r>
              <a:rPr lang="el-GR" sz="2400" dirty="0" smtClean="0">
                <a:ln w="0"/>
                <a:solidFill>
                  <a:schemeClr val="accent1"/>
                </a:solidFill>
                <a:effectLst>
                  <a:outerShdw blurRad="38100" dist="25400" dir="5400000" algn="ctr" rotWithShape="0">
                    <a:srgbClr val="6E747A">
                      <a:alpha val="43000"/>
                    </a:srgbClr>
                  </a:outerShdw>
                </a:effectLst>
              </a:rPr>
              <a:t>β</a:t>
            </a:r>
            <a:r>
              <a:rPr lang="es-EC" sz="2400" dirty="0" smtClean="0">
                <a:ln w="0"/>
                <a:solidFill>
                  <a:schemeClr val="accent1"/>
                </a:solidFill>
                <a:effectLst>
                  <a:outerShdw blurRad="38100" dist="25400" dir="5400000" algn="ctr" rotWithShape="0">
                    <a:srgbClr val="6E747A">
                      <a:alpha val="43000"/>
                    </a:srgbClr>
                  </a:outerShdw>
                </a:effectLst>
              </a:rPr>
              <a:t>)</a:t>
            </a:r>
            <a:endParaRPr lang="es-EC" sz="2400" dirty="0">
              <a:ln w="0"/>
              <a:solidFill>
                <a:schemeClr val="accent1"/>
              </a:solidFill>
              <a:effectLst>
                <a:outerShdw blurRad="38100" dist="25400" dir="5400000" algn="ctr" rotWithShape="0">
                  <a:srgbClr val="6E747A">
                    <a:alpha val="43000"/>
                  </a:srgbClr>
                </a:outerShdw>
              </a:effectLst>
            </a:endParaRPr>
          </a:p>
        </p:txBody>
      </p:sp>
      <p:sp>
        <p:nvSpPr>
          <p:cNvPr id="16" name="Rectángulo 15"/>
          <p:cNvSpPr/>
          <p:nvPr/>
        </p:nvSpPr>
        <p:spPr>
          <a:xfrm>
            <a:off x="369664" y="1104807"/>
            <a:ext cx="5245100" cy="5062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w="0"/>
                <a:solidFill>
                  <a:srgbClr val="4F81BD"/>
                </a:solidFill>
                <a:effectLst>
                  <a:outerShdw blurRad="38100" dist="25400" dir="5400000" algn="ctr" rotWithShape="0">
                    <a:srgbClr val="6E747A">
                      <a:alpha val="43000"/>
                    </a:srgbClr>
                  </a:outerShdw>
                </a:effectLst>
                <a:uLnTx/>
                <a:uFillTx/>
                <a:latin typeface="Calibri"/>
                <a:ea typeface="+mn-ea"/>
                <a:cs typeface="+mn-cs"/>
              </a:rPr>
              <a:t>Técnica DTC</a:t>
            </a:r>
            <a:endParaRPr kumimoji="0" lang="es-EC" sz="2400" b="0" i="0" u="none" strike="noStrike" kern="1200" cap="none" spc="0" normalizeH="0" baseline="0" noProof="0" dirty="0">
              <a:ln w="0"/>
              <a:solidFill>
                <a:srgbClr val="4F81BD"/>
              </a:solidFill>
              <a:effectLst>
                <a:outerShdw blurRad="38100" dist="25400" dir="5400000" algn="ctr" rotWithShape="0">
                  <a:srgbClr val="6E747A">
                    <a:alpha val="43000"/>
                  </a:srgbClr>
                </a:outerShdw>
              </a:effectLst>
              <a:uLnTx/>
              <a:uFillTx/>
              <a:latin typeface="Calibri"/>
              <a:ea typeface="+mn-ea"/>
              <a:cs typeface="+mn-cs"/>
            </a:endParaRPr>
          </a:p>
        </p:txBody>
      </p:sp>
    </p:spTree>
    <p:extLst>
      <p:ext uri="{BB962C8B-B14F-4D97-AF65-F5344CB8AC3E}">
        <p14:creationId xmlns:p14="http://schemas.microsoft.com/office/powerpoint/2010/main" val="265982454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RESUMEN DE RESULTADOS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38</a:t>
            </a:fld>
            <a:endParaRPr lang="es-ES" dirty="0">
              <a:solidFill>
                <a:prstClr val="black">
                  <a:tint val="75000"/>
                </a:prstClr>
              </a:solidFill>
              <a:latin typeface="Calibri"/>
            </a:endParaRPr>
          </a:p>
        </p:txBody>
      </p:sp>
      <p:pic>
        <p:nvPicPr>
          <p:cNvPr id="4" name="Imagen 3"/>
          <p:cNvPicPr>
            <a:picLocks noChangeAspect="1"/>
          </p:cNvPicPr>
          <p:nvPr/>
        </p:nvPicPr>
        <p:blipFill rotWithShape="1">
          <a:blip r:embed="rId3"/>
          <a:srcRect b="52634"/>
          <a:stretch/>
        </p:blipFill>
        <p:spPr>
          <a:xfrm>
            <a:off x="99574" y="1273553"/>
            <a:ext cx="7943161" cy="3792017"/>
          </a:xfrm>
          <a:prstGeom prst="rect">
            <a:avLst/>
          </a:prstGeom>
        </p:spPr>
      </p:pic>
      <p:grpSp>
        <p:nvGrpSpPr>
          <p:cNvPr id="8" name="Grupo 7"/>
          <p:cNvGrpSpPr/>
          <p:nvPr/>
        </p:nvGrpSpPr>
        <p:grpSpPr>
          <a:xfrm>
            <a:off x="8661400" y="2058781"/>
            <a:ext cx="3370598" cy="1154319"/>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2400" kern="1200" dirty="0" smtClean="0"/>
                <a:t>FOC tarda 0.07(ms) más que el DTC.</a:t>
              </a:r>
              <a:endParaRPr lang="es-MX" altLang="es-EC" sz="2400" kern="1200" dirty="0"/>
            </a:p>
          </p:txBody>
        </p:sp>
      </p:grpSp>
    </p:spTree>
    <p:extLst>
      <p:ext uri="{BB962C8B-B14F-4D97-AF65-F5344CB8AC3E}">
        <p14:creationId xmlns:p14="http://schemas.microsoft.com/office/powerpoint/2010/main" val="31075503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RESUMEN DE RESULTADOS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39</a:t>
            </a:fld>
            <a:endParaRPr lang="es-ES" dirty="0">
              <a:solidFill>
                <a:prstClr val="black">
                  <a:tint val="75000"/>
                </a:prstClr>
              </a:solidFill>
              <a:latin typeface="Calibri"/>
            </a:endParaRPr>
          </a:p>
        </p:txBody>
      </p:sp>
      <p:pic>
        <p:nvPicPr>
          <p:cNvPr id="4" name="Imagen 3"/>
          <p:cNvPicPr>
            <a:picLocks noChangeAspect="1"/>
          </p:cNvPicPr>
          <p:nvPr/>
        </p:nvPicPr>
        <p:blipFill rotWithShape="1">
          <a:blip r:embed="rId3"/>
          <a:srcRect b="93262"/>
          <a:stretch/>
        </p:blipFill>
        <p:spPr>
          <a:xfrm>
            <a:off x="511539" y="917160"/>
            <a:ext cx="7626153" cy="517940"/>
          </a:xfrm>
          <a:prstGeom prst="rect">
            <a:avLst/>
          </a:prstGeom>
        </p:spPr>
      </p:pic>
      <p:pic>
        <p:nvPicPr>
          <p:cNvPr id="8" name="Imagen 7"/>
          <p:cNvPicPr>
            <a:picLocks noChangeAspect="1"/>
          </p:cNvPicPr>
          <p:nvPr/>
        </p:nvPicPr>
        <p:blipFill rotWithShape="1">
          <a:blip r:embed="rId3"/>
          <a:srcRect t="47247"/>
          <a:stretch/>
        </p:blipFill>
        <p:spPr>
          <a:xfrm>
            <a:off x="511539" y="1593066"/>
            <a:ext cx="7664260" cy="4033034"/>
          </a:xfrm>
          <a:prstGeom prst="rect">
            <a:avLst/>
          </a:prstGeom>
        </p:spPr>
      </p:pic>
    </p:spTree>
    <p:extLst>
      <p:ext uri="{BB962C8B-B14F-4D97-AF65-F5344CB8AC3E}">
        <p14:creationId xmlns:p14="http://schemas.microsoft.com/office/powerpoint/2010/main" val="31476636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INTRODUCCIÓN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381803" y="3871312"/>
            <a:ext cx="10020432" cy="1576988"/>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13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kern="1200" dirty="0" smtClean="0"/>
                <a:t>La técnica de control que inicialmente se empleo en las maquinas eléctricas fue el control escalar, con una respuesta transitoria insatisfactoria</a:t>
              </a:r>
              <a:r>
                <a:rPr lang="es-MX" altLang="es-EC" sz="2800" dirty="0" smtClean="0"/>
                <a:t>.</a:t>
              </a:r>
              <a:endParaRPr lang="es-MX" altLang="es-EC" sz="2800" kern="1200" dirty="0"/>
            </a:p>
          </p:txBody>
        </p:sp>
      </p:grpSp>
      <p:grpSp>
        <p:nvGrpSpPr>
          <p:cNvPr id="16" name="Grupo 15"/>
          <p:cNvGrpSpPr/>
          <p:nvPr/>
        </p:nvGrpSpPr>
        <p:grpSpPr>
          <a:xfrm>
            <a:off x="1447800" y="1014060"/>
            <a:ext cx="10020432" cy="2465010"/>
            <a:chOff x="1473762" y="1493159"/>
            <a:chExt cx="6677924" cy="1501651"/>
          </a:xfrm>
          <a:effectLst>
            <a:outerShdw blurRad="50800" dist="38100" dir="2700000" algn="tl" rotWithShape="0">
              <a:prstClr val="black">
                <a:alpha val="40000"/>
              </a:prstClr>
            </a:outerShdw>
          </a:effectLst>
        </p:grpSpPr>
        <p:sp>
          <p:nvSpPr>
            <p:cNvPr id="17" name="Rectángulo redondeado 16"/>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uadroTexto 17"/>
            <p:cNvSpPr txBox="1"/>
            <p:nvPr/>
          </p:nvSpPr>
          <p:spPr>
            <a:xfrm>
              <a:off x="1517744" y="1537141"/>
              <a:ext cx="6589960" cy="1413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dirty="0" smtClean="0"/>
                <a:t>Los accionamientos eléctricos se refieren aquellos equipos que facilitan, optimizan y controlan la operación de una maquina eléctrica(motor), donde es necesario emplear una técnica de control  para tener un correcto funcionamiento ante perturbaciones que se presentan en le medio.</a:t>
              </a:r>
              <a:endParaRPr lang="es-MX" altLang="es-EC" sz="3000" kern="1200" dirty="0"/>
            </a:p>
          </p:txBody>
        </p:sp>
      </p:grpSp>
    </p:spTree>
    <p:extLst>
      <p:ext uri="{BB962C8B-B14F-4D97-AF65-F5344CB8AC3E}">
        <p14:creationId xmlns:p14="http://schemas.microsoft.com/office/powerpoint/2010/main" val="26355618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a:solidFill>
                  <a:srgbClr val="002060"/>
                </a:solidFill>
              </a:rPr>
              <a:t>RESUMEN DE RESULTADOS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algn="ctr"/>
            <a:r>
              <a:rPr lang="es-ES" dirty="0" smtClean="0">
                <a:solidFill>
                  <a:prstClr val="black">
                    <a:tint val="75000"/>
                  </a:prstClr>
                </a:solidFill>
                <a:latin typeface="Calibri"/>
              </a:rPr>
              <a:t>SANGOLQUÍ – ECUADOR </a:t>
            </a:r>
          </a:p>
          <a:p>
            <a:pPr algn="ctr"/>
            <a:r>
              <a:rPr lang="es-ES" dirty="0" smtClean="0">
                <a:solidFill>
                  <a:prstClr val="black">
                    <a:tint val="75000"/>
                  </a:prstClr>
                </a:solidFill>
                <a:latin typeface="Calibri"/>
              </a:rPr>
              <a:t>2018</a:t>
            </a:r>
            <a:endParaRPr lang="es-ES" dirty="0">
              <a:solidFill>
                <a:prstClr val="black">
                  <a:tint val="75000"/>
                </a:prstClr>
              </a:solidFill>
              <a:latin typeface="Calibri"/>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fld id="{970440E7-6EC3-4D22-82CC-383AB5DD1DC3}" type="slidenum">
              <a:rPr lang="es-ES">
                <a:solidFill>
                  <a:prstClr val="black">
                    <a:tint val="75000"/>
                  </a:prstClr>
                </a:solidFill>
                <a:latin typeface="Calibri"/>
              </a:rPr>
              <a:pPr/>
              <a:t>40</a:t>
            </a:fld>
            <a:endParaRPr lang="es-ES" dirty="0">
              <a:solidFill>
                <a:prstClr val="black">
                  <a:tint val="75000"/>
                </a:prstClr>
              </a:solidFill>
              <a:latin typeface="Calibri"/>
            </a:endParaRPr>
          </a:p>
        </p:txBody>
      </p:sp>
      <p:grpSp>
        <p:nvGrpSpPr>
          <p:cNvPr id="12" name="Grupo 11"/>
          <p:cNvGrpSpPr/>
          <p:nvPr/>
        </p:nvGrpSpPr>
        <p:grpSpPr>
          <a:xfrm>
            <a:off x="508000" y="925511"/>
            <a:ext cx="11222307" cy="4414920"/>
            <a:chOff x="1473762" y="1493159"/>
            <a:chExt cx="6677924" cy="1501651"/>
          </a:xfrm>
          <a:effectLst>
            <a:outerShdw blurRad="50800" dist="38100" dir="2700000" algn="tl" rotWithShape="0">
              <a:prstClr val="black">
                <a:alpha val="40000"/>
              </a:prstClr>
            </a:outerShdw>
          </a:effectLst>
        </p:grpSpPr>
        <p:sp>
          <p:nvSpPr>
            <p:cNvPr id="13" name="Rectángulo redondeado 12"/>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1647578" y="1526607"/>
              <a:ext cx="6339210" cy="13801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150000"/>
                </a:lnSpc>
                <a:spcBef>
                  <a:spcPct val="0"/>
                </a:spcBef>
                <a:spcAft>
                  <a:spcPct val="35000"/>
                </a:spcAft>
              </a:pPr>
              <a:r>
                <a:rPr lang="es-ES" altLang="es-EC" sz="2800" dirty="0" smtClean="0"/>
                <a:t>Finalmente, después de analizar los aspectos más importantes para determinar cual técnica de control es efectiva, se concluye que el control DTC tiene mayor efectividad de acuerdo al control FOC, sin embargo, cabe mencionar que ambas son ampliamente utilizadas en el sector industrial en el accionamiento de motores eléctricos, por lo que la selección del tipo de control dependerá del proceso para el cuál será utilizado.</a:t>
              </a:r>
              <a:endParaRPr lang="es-MX" altLang="es-EC" sz="2800" kern="1200" dirty="0"/>
            </a:p>
          </p:txBody>
        </p:sp>
      </p:grpSp>
    </p:spTree>
    <p:extLst>
      <p:ext uri="{BB962C8B-B14F-4D97-AF65-F5344CB8AC3E}">
        <p14:creationId xmlns:p14="http://schemas.microsoft.com/office/powerpoint/2010/main" val="6080323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1270000" y="2232798"/>
            <a:ext cx="106934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6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CONCLUSIONES</a:t>
            </a:r>
            <a:r>
              <a:rPr kumimoji="0" lang="es-EC" sz="6600" b="0" i="1"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 Y RECOMENDACIONES</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3529909106"/>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CONCLUSIONES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7" name="Grupo 26"/>
          <p:cNvGrpSpPr/>
          <p:nvPr/>
        </p:nvGrpSpPr>
        <p:grpSpPr>
          <a:xfrm>
            <a:off x="980059" y="1396633"/>
            <a:ext cx="10557957" cy="3442067"/>
            <a:chOff x="1473762" y="1493159"/>
            <a:chExt cx="6677924" cy="1501651"/>
          </a:xfrm>
          <a:effectLst>
            <a:outerShdw blurRad="50800" dist="38100" dir="2700000" algn="tl" rotWithShape="0">
              <a:prstClr val="black">
                <a:alpha val="40000"/>
              </a:prstClr>
            </a:outerShdw>
          </a:effectLst>
        </p:grpSpPr>
        <p:sp>
          <p:nvSpPr>
            <p:cNvPr id="28" name="Rectángulo redondeado 27"/>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CuadroTexto 28"/>
            <p:cNvSpPr txBox="1"/>
            <p:nvPr/>
          </p:nvSpPr>
          <p:spPr>
            <a:xfrm>
              <a:off x="1473762" y="1493159"/>
              <a:ext cx="6488690" cy="1482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marR="0" lvl="0" indent="-457200" algn="just" defTabSz="10668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s-MX" altLang="es-EC" sz="2800" b="0" i="0" u="none" strike="noStrike" kern="1200" cap="none" spc="0" normalizeH="0" baseline="0" noProof="0" dirty="0" smtClean="0">
                  <a:ln>
                    <a:noFill/>
                  </a:ln>
                  <a:solidFill>
                    <a:prstClr val="black">
                      <a:hueOff val="0"/>
                      <a:satOff val="0"/>
                      <a:lumOff val="0"/>
                      <a:alphaOff val="0"/>
                    </a:prstClr>
                  </a:solidFill>
                  <a:effectLst/>
                  <a:uLnTx/>
                  <a:uFillTx/>
                  <a:latin typeface="Calibri"/>
                  <a:ea typeface="+mn-ea"/>
                  <a:cs typeface="+mn-cs"/>
                </a:rPr>
                <a:t>Al aplicar la</a:t>
              </a:r>
              <a:r>
                <a:rPr kumimoji="0" lang="es-MX" altLang="es-EC" sz="2800" b="0" i="0" u="none" strike="noStrike" kern="1200" cap="none" spc="0" normalizeH="0" noProof="0" dirty="0" smtClean="0">
                  <a:ln>
                    <a:noFill/>
                  </a:ln>
                  <a:solidFill>
                    <a:prstClr val="black">
                      <a:hueOff val="0"/>
                      <a:satOff val="0"/>
                      <a:lumOff val="0"/>
                      <a:alphaOff val="0"/>
                    </a:prstClr>
                  </a:solidFill>
                  <a:effectLst/>
                  <a:uLnTx/>
                  <a:uFillTx/>
                  <a:latin typeface="Calibri"/>
                  <a:ea typeface="+mn-ea"/>
                  <a:cs typeface="+mn-cs"/>
                </a:rPr>
                <a:t> técnica de control DTC, el par del PMSM tarda 0.328(ms) en alcanzar el par deseado de 27.5(N·m). Por tener controladores de histéresis tanto para el flujo como para el par presentan rizados que sobrepasan el ancho de banda de los controladores , donde alcanzan valores de hasta el 3.1% del par de referencia y el 1.28% del flujo de referencia. </a:t>
              </a:r>
              <a:r>
                <a:rPr lang="es-MX" altLang="es-EC" sz="2800" dirty="0" smtClean="0">
                  <a:solidFill>
                    <a:prstClr val="black">
                      <a:hueOff val="0"/>
                      <a:satOff val="0"/>
                      <a:lumOff val="0"/>
                      <a:alphaOff val="0"/>
                    </a:prstClr>
                  </a:solidFill>
                  <a:latin typeface="Calibri"/>
                </a:rPr>
                <a:t>Para el control de velocidad, para alcanzar 1000(rpm) tarda 48.64(ms) en estabilizarse con un sobreimpulso 8.1%</a:t>
              </a:r>
              <a:endParaRPr kumimoji="0" lang="es-MX" altLang="es-EC"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16823331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CONCLUSIONES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7" name="Grupo 26"/>
          <p:cNvGrpSpPr/>
          <p:nvPr/>
        </p:nvGrpSpPr>
        <p:grpSpPr>
          <a:xfrm>
            <a:off x="954659" y="1142633"/>
            <a:ext cx="10557957" cy="4404488"/>
            <a:chOff x="1473762" y="1493159"/>
            <a:chExt cx="6677924" cy="1501651"/>
          </a:xfrm>
          <a:effectLst>
            <a:outerShdw blurRad="50800" dist="38100" dir="2700000" algn="tl" rotWithShape="0">
              <a:prstClr val="black">
                <a:alpha val="40000"/>
              </a:prstClr>
            </a:outerShdw>
          </a:effectLst>
        </p:grpSpPr>
        <p:sp>
          <p:nvSpPr>
            <p:cNvPr id="28" name="Rectángulo redondeado 27"/>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CuadroTexto 28"/>
            <p:cNvSpPr txBox="1"/>
            <p:nvPr/>
          </p:nvSpPr>
          <p:spPr>
            <a:xfrm>
              <a:off x="1473762" y="1493159"/>
              <a:ext cx="6488690" cy="1482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800" dirty="0">
                  <a:solidFill>
                    <a:prstClr val="black">
                      <a:hueOff val="0"/>
                      <a:satOff val="0"/>
                      <a:lumOff val="0"/>
                      <a:alphaOff val="0"/>
                    </a:prstClr>
                  </a:solidFill>
                </a:rPr>
                <a:t>Al simular el FOC para el control de flujo y par, mediante el control de las corrientes en el sistema de referencia síncrono (</a:t>
              </a:r>
              <a:r>
                <a:rPr lang="es-ES" altLang="es-EC" sz="2800" i="1" dirty="0">
                  <a:solidFill>
                    <a:prstClr val="black">
                      <a:hueOff val="0"/>
                      <a:satOff val="0"/>
                      <a:lumOff val="0"/>
                      <a:alphaOff val="0"/>
                    </a:prstClr>
                  </a:solidFill>
                </a:rPr>
                <a:t>d</a:t>
              </a:r>
              <a:r>
                <a:rPr lang="es-ES" altLang="es-EC" sz="2800" dirty="0">
                  <a:solidFill>
                    <a:prstClr val="black">
                      <a:hueOff val="0"/>
                      <a:satOff val="0"/>
                      <a:lumOff val="0"/>
                      <a:alphaOff val="0"/>
                    </a:prstClr>
                  </a:solidFill>
                </a:rPr>
                <a:t>,</a:t>
              </a:r>
              <a:r>
                <a:rPr lang="es-ES" altLang="es-EC" sz="2800" i="1" dirty="0">
                  <a:solidFill>
                    <a:prstClr val="black">
                      <a:hueOff val="0"/>
                      <a:satOff val="0"/>
                      <a:lumOff val="0"/>
                      <a:alphaOff val="0"/>
                    </a:prstClr>
                  </a:solidFill>
                </a:rPr>
                <a:t>q</a:t>
              </a:r>
              <a:r>
                <a:rPr lang="es-ES" altLang="es-EC" sz="2800" dirty="0">
                  <a:solidFill>
                    <a:prstClr val="black">
                      <a:hueOff val="0"/>
                      <a:satOff val="0"/>
                      <a:lumOff val="0"/>
                      <a:alphaOff val="0"/>
                    </a:prstClr>
                  </a:solidFill>
                </a:rPr>
                <a:t>), se obtuvo que el </a:t>
              </a:r>
              <a:r>
                <a:rPr lang="es-ES" altLang="es-EC" sz="2800" dirty="0" smtClean="0">
                  <a:solidFill>
                    <a:prstClr val="black">
                      <a:hueOff val="0"/>
                      <a:satOff val="0"/>
                      <a:lumOff val="0"/>
                      <a:alphaOff val="0"/>
                    </a:prstClr>
                  </a:solidFill>
                </a:rPr>
                <a:t>PMSM tarda </a:t>
              </a:r>
              <a:r>
                <a:rPr lang="es-ES" altLang="es-EC" sz="2800" dirty="0">
                  <a:solidFill>
                    <a:prstClr val="black">
                      <a:hueOff val="0"/>
                      <a:satOff val="0"/>
                      <a:lumOff val="0"/>
                      <a:alphaOff val="0"/>
                    </a:prstClr>
                  </a:solidFill>
                </a:rPr>
                <a:t>0.4(ms) en alcanzar el par deseado. El par y la corriente id, presentan rizados con valores que llegan hasta el 12.07% del par de referencia y 0.038% para la corriente del eje </a:t>
              </a:r>
              <a:r>
                <a:rPr lang="es-ES" altLang="es-EC" sz="2800" i="1" dirty="0">
                  <a:solidFill>
                    <a:prstClr val="black">
                      <a:hueOff val="0"/>
                      <a:satOff val="0"/>
                      <a:lumOff val="0"/>
                      <a:alphaOff val="0"/>
                    </a:prstClr>
                  </a:solidFill>
                </a:rPr>
                <a:t>d</a:t>
              </a:r>
              <a:r>
                <a:rPr lang="es-ES" altLang="es-EC" sz="2800" dirty="0">
                  <a:solidFill>
                    <a:prstClr val="black">
                      <a:hueOff val="0"/>
                      <a:satOff val="0"/>
                      <a:lumOff val="0"/>
                      <a:alphaOff val="0"/>
                    </a:prstClr>
                  </a:solidFill>
                </a:rPr>
                <a:t>, mientras que, para el control de velocidad, para alcanzar 1000(rpm) se tarda 53.08(ms) en estabilizarse con un </a:t>
              </a:r>
              <a:r>
                <a:rPr lang="es-ES" altLang="es-EC" sz="2800" dirty="0" smtClean="0">
                  <a:solidFill>
                    <a:prstClr val="black">
                      <a:hueOff val="0"/>
                      <a:satOff val="0"/>
                      <a:lumOff val="0"/>
                      <a:alphaOff val="0"/>
                    </a:prstClr>
                  </a:solidFill>
                </a:rPr>
                <a:t>sobreimpulsó de 13.3%.</a:t>
              </a:r>
              <a:endParaRPr lang="es-ES" altLang="es-EC" sz="2800" dirty="0">
                <a:solidFill>
                  <a:prstClr val="black">
                    <a:hueOff val="0"/>
                    <a:satOff val="0"/>
                    <a:lumOff val="0"/>
                    <a:alphaOff val="0"/>
                  </a:prstClr>
                </a:solidFill>
              </a:endParaRPr>
            </a:p>
          </p:txBody>
        </p:sp>
      </p:grpSp>
    </p:spTree>
    <p:extLst>
      <p:ext uri="{BB962C8B-B14F-4D97-AF65-F5344CB8AC3E}">
        <p14:creationId xmlns:p14="http://schemas.microsoft.com/office/powerpoint/2010/main" val="219027442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CONCLUSIONES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27" name="Grupo 26"/>
          <p:cNvGrpSpPr/>
          <p:nvPr/>
        </p:nvGrpSpPr>
        <p:grpSpPr>
          <a:xfrm>
            <a:off x="954659" y="1142633"/>
            <a:ext cx="10557957" cy="4404488"/>
            <a:chOff x="1473762" y="1493159"/>
            <a:chExt cx="6677924" cy="1501651"/>
          </a:xfrm>
          <a:effectLst>
            <a:outerShdw blurRad="50800" dist="38100" dir="2700000" algn="tl" rotWithShape="0">
              <a:prstClr val="black">
                <a:alpha val="40000"/>
              </a:prstClr>
            </a:outerShdw>
          </a:effectLst>
        </p:grpSpPr>
        <p:sp>
          <p:nvSpPr>
            <p:cNvPr id="28" name="Rectángulo redondeado 27"/>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CuadroTexto 28"/>
            <p:cNvSpPr txBox="1"/>
            <p:nvPr/>
          </p:nvSpPr>
          <p:spPr>
            <a:xfrm>
              <a:off x="1473762" y="1493159"/>
              <a:ext cx="6488690" cy="1482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342900" lvl="0" indent="-342900" algn="just" eaLnBrk="0" fontAlgn="base" hangingPunct="0">
                <a:spcBef>
                  <a:spcPct val="0"/>
                </a:spcBef>
                <a:spcAft>
                  <a:spcPct val="0"/>
                </a:spcAft>
                <a:buFont typeface="Arial" panose="020B0604020202020204" pitchFamily="34" charset="0"/>
                <a:buChar char="•"/>
              </a:pPr>
              <a:r>
                <a:rPr lang="es-EC" altLang="es-EC" sz="2400" dirty="0" smtClean="0">
                  <a:solidFill>
                    <a:schemeClr val="tx1"/>
                  </a:solidFill>
                  <a:ea typeface="Calibri" panose="020F0502020204030204" pitchFamily="34" charset="0"/>
                  <a:cs typeface="Times New Roman" panose="02020603050405020304" pitchFamily="18" charset="0"/>
                </a:rPr>
                <a:t>El control </a:t>
              </a:r>
              <a:r>
                <a:rPr lang="es-EC" altLang="es-EC" sz="2400" dirty="0">
                  <a:solidFill>
                    <a:schemeClr val="tx1"/>
                  </a:solidFill>
                  <a:ea typeface="Calibri" panose="020F0502020204030204" pitchFamily="34" charset="0"/>
                  <a:cs typeface="Times New Roman" panose="02020603050405020304" pitchFamily="18" charset="0"/>
                </a:rPr>
                <a:t>DTC es superior al FOC en el control del par y flujo, mientras que para el control de velocidades el DTC sigue siendo superior pero en el instante que arranca el </a:t>
              </a:r>
              <a:r>
                <a:rPr lang="es-EC" altLang="es-EC" sz="2400" dirty="0" smtClean="0">
                  <a:solidFill>
                    <a:schemeClr val="tx1"/>
                  </a:solidFill>
                  <a:ea typeface="Calibri" panose="020F0502020204030204" pitchFamily="34" charset="0"/>
                  <a:cs typeface="Times New Roman" panose="02020603050405020304" pitchFamily="18" charset="0"/>
                </a:rPr>
                <a:t>PMSM. </a:t>
              </a:r>
            </a:p>
            <a:p>
              <a:pPr marL="342900" lvl="0" indent="-342900" algn="just" eaLnBrk="0" fontAlgn="base" hangingPunct="0">
                <a:spcBef>
                  <a:spcPct val="0"/>
                </a:spcBef>
                <a:spcAft>
                  <a:spcPct val="0"/>
                </a:spcAft>
                <a:buFont typeface="Arial" panose="020B0604020202020204" pitchFamily="34" charset="0"/>
                <a:buChar char="•"/>
              </a:pPr>
              <a:endParaRPr lang="es-EC" altLang="es-EC" sz="2400" dirty="0">
                <a:solidFill>
                  <a:schemeClr val="tx1"/>
                </a:solidFill>
                <a:cs typeface="Times New Roman" panose="02020603050405020304" pitchFamily="18" charset="0"/>
              </a:endParaRPr>
            </a:p>
            <a:p>
              <a:pPr marL="342900" indent="-342900" algn="just" eaLnBrk="0" fontAlgn="base" hangingPunct="0">
                <a:spcBef>
                  <a:spcPct val="0"/>
                </a:spcBef>
                <a:spcAft>
                  <a:spcPct val="0"/>
                </a:spcAft>
                <a:buFont typeface="Arial" panose="020B0604020202020204" pitchFamily="34" charset="0"/>
                <a:buChar char="•"/>
              </a:pPr>
              <a:r>
                <a:rPr lang="es-EC" altLang="es-EC" sz="2400" dirty="0">
                  <a:solidFill>
                    <a:schemeClr val="tx1"/>
                  </a:solidFill>
                  <a:ea typeface="Calibri" panose="020F0502020204030204" pitchFamily="34" charset="0"/>
                  <a:cs typeface="Times New Roman" panose="02020603050405020304" pitchFamily="18" charset="0"/>
                </a:rPr>
                <a:t>Según las </a:t>
              </a:r>
              <a:r>
                <a:rPr lang="es-EC" altLang="es-EC" sz="2400" dirty="0" smtClean="0">
                  <a:solidFill>
                    <a:schemeClr val="tx1"/>
                  </a:solidFill>
                  <a:ea typeface="Calibri" panose="020F0502020204030204" pitchFamily="34" charset="0"/>
                  <a:cs typeface="Times New Roman" panose="02020603050405020304" pitchFamily="18" charset="0"/>
                </a:rPr>
                <a:t>simulaciones </a:t>
              </a:r>
              <a:r>
                <a:rPr lang="es-EC" altLang="es-EC" sz="2400" dirty="0">
                  <a:solidFill>
                    <a:schemeClr val="tx1"/>
                  </a:solidFill>
                  <a:ea typeface="Calibri" panose="020F0502020204030204" pitchFamily="34" charset="0"/>
                  <a:cs typeface="Times New Roman" panose="02020603050405020304" pitchFamily="18" charset="0"/>
                </a:rPr>
                <a:t>realizadas el control DTC es más efectivo porque tiene un rizado menor al FOC como se puede comprobar en las </a:t>
              </a:r>
              <a:r>
                <a:rPr lang="es-EC" altLang="es-EC" sz="2400" dirty="0" smtClean="0">
                  <a:solidFill>
                    <a:schemeClr val="tx1"/>
                  </a:solidFill>
                  <a:ea typeface="Calibri" panose="020F0502020204030204" pitchFamily="34" charset="0"/>
                  <a:cs typeface="Times New Roman" panose="02020603050405020304" pitchFamily="18" charset="0"/>
                </a:rPr>
                <a:t>grafica </a:t>
              </a:r>
              <a:r>
                <a:rPr lang="es-EC" altLang="es-EC" sz="2400" dirty="0">
                  <a:solidFill>
                    <a:schemeClr val="tx1"/>
                  </a:solidFill>
                  <a:ea typeface="Calibri" panose="020F0502020204030204" pitchFamily="34" charset="0"/>
                  <a:cs typeface="Times New Roman" panose="02020603050405020304" pitchFamily="18" charset="0"/>
                </a:rPr>
                <a:t>del par,  formando una trayectoria circular sin perturbaciones </a:t>
              </a:r>
              <a:r>
                <a:rPr lang="es-EC" altLang="es-EC" sz="2400" dirty="0" smtClean="0">
                  <a:solidFill>
                    <a:schemeClr val="tx1"/>
                  </a:solidFill>
                  <a:ea typeface="Calibri" panose="020F0502020204030204" pitchFamily="34" charset="0"/>
                  <a:cs typeface="Times New Roman" panose="02020603050405020304" pitchFamily="18" charset="0"/>
                </a:rPr>
                <a:t>en la </a:t>
              </a:r>
              <a:r>
                <a:rPr lang="es-EC" altLang="es-EC" sz="2400" dirty="0">
                  <a:solidFill>
                    <a:schemeClr val="tx1"/>
                  </a:solidFill>
                  <a:ea typeface="Calibri" panose="020F0502020204030204" pitchFamily="34" charset="0"/>
                  <a:cs typeface="Times New Roman" panose="02020603050405020304" pitchFamily="18" charset="0"/>
                </a:rPr>
                <a:t>grafica del flujo en el sistema de </a:t>
              </a:r>
              <a:r>
                <a:rPr lang="es-EC" altLang="es-EC" sz="2400" dirty="0" smtClean="0">
                  <a:solidFill>
                    <a:schemeClr val="tx1"/>
                  </a:solidFill>
                  <a:ea typeface="Calibri" panose="020F0502020204030204" pitchFamily="34" charset="0"/>
                  <a:cs typeface="Times New Roman" panose="02020603050405020304" pitchFamily="18" charset="0"/>
                </a:rPr>
                <a:t>referencia </a:t>
              </a:r>
              <a:r>
                <a:rPr lang="el-GR" altLang="es-EC" sz="2400" dirty="0" smtClean="0">
                  <a:solidFill>
                    <a:schemeClr val="tx1"/>
                  </a:solidFill>
                  <a:ea typeface="Calibri" panose="020F0502020204030204" pitchFamily="34" charset="0"/>
                  <a:cs typeface="Times New Roman" panose="02020603050405020304" pitchFamily="18" charset="0"/>
                </a:rPr>
                <a:t>α</a:t>
              </a:r>
              <a:r>
                <a:rPr lang="es-EC" altLang="es-EC" sz="2400" dirty="0" smtClean="0">
                  <a:solidFill>
                    <a:schemeClr val="tx1"/>
                  </a:solidFill>
                  <a:ea typeface="Calibri" panose="020F0502020204030204" pitchFamily="34" charset="0"/>
                  <a:cs typeface="Times New Roman" panose="02020603050405020304" pitchFamily="18" charset="0"/>
                </a:rPr>
                <a:t>, </a:t>
              </a:r>
              <a:r>
                <a:rPr lang="el-GR" altLang="es-EC" sz="2400" dirty="0" smtClean="0">
                  <a:solidFill>
                    <a:schemeClr val="tx1"/>
                  </a:solidFill>
                  <a:ea typeface="Calibri" panose="020F0502020204030204" pitchFamily="34" charset="0"/>
                  <a:cs typeface="Times New Roman" panose="02020603050405020304" pitchFamily="18" charset="0"/>
                </a:rPr>
                <a:t>β</a:t>
              </a:r>
              <a:r>
                <a:rPr lang="es-EC" altLang="es-EC" sz="2400" dirty="0" smtClean="0">
                  <a:solidFill>
                    <a:schemeClr val="tx1"/>
                  </a:solidFill>
                  <a:ea typeface="Calibri" panose="020F0502020204030204" pitchFamily="34" charset="0"/>
                  <a:cs typeface="Times New Roman" panose="02020603050405020304" pitchFamily="18" charset="0"/>
                </a:rPr>
                <a:t>.</a:t>
              </a:r>
              <a:endParaRPr lang="es-EC" altLang="es-EC" sz="2400" dirty="0">
                <a:solidFill>
                  <a:schemeClr val="tx1"/>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729725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RECOMENDACIONES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8" name="Grupo 17"/>
          <p:cNvGrpSpPr/>
          <p:nvPr/>
        </p:nvGrpSpPr>
        <p:grpSpPr>
          <a:xfrm>
            <a:off x="1415984" y="603491"/>
            <a:ext cx="10020432" cy="2488052"/>
            <a:chOff x="1473762" y="1493159"/>
            <a:chExt cx="6677924" cy="1501651"/>
          </a:xfrm>
          <a:effectLst>
            <a:outerShdw blurRad="50800" dist="38100" dir="2700000" algn="tl" rotWithShape="0">
              <a:prstClr val="black">
                <a:alpha val="40000"/>
              </a:prstClr>
            </a:outerShdw>
          </a:effectLst>
        </p:grpSpPr>
        <p:sp>
          <p:nvSpPr>
            <p:cNvPr id="19" name="Rectángulo redondeado 18"/>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CuadroTexto 19"/>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indent="-457200" algn="just" defTabSz="1066800">
                <a:lnSpc>
                  <a:spcPct val="90000"/>
                </a:lnSpc>
                <a:spcBef>
                  <a:spcPct val="0"/>
                </a:spcBef>
                <a:spcAft>
                  <a:spcPct val="35000"/>
                </a:spcAft>
                <a:buFont typeface="Arial" panose="020B0604020202020204" pitchFamily="34" charset="0"/>
                <a:buChar char="•"/>
              </a:pPr>
              <a:r>
                <a:rPr lang="es-EC" altLang="es-EC" sz="2800" dirty="0">
                  <a:solidFill>
                    <a:prstClr val="black">
                      <a:hueOff val="0"/>
                      <a:satOff val="0"/>
                      <a:lumOff val="0"/>
                      <a:alphaOff val="0"/>
                    </a:prstClr>
                  </a:solidFill>
                  <a:latin typeface="Calibri"/>
                </a:rPr>
                <a:t>Físicamente para el control de velocidad, se requiere de un sensor que mida la velocidad del PMSM para cerrar el lazo de control, entonces para prescindir de este sensor se recomienda realizar una estimación de la velocidad mediante el ángulo de cargar del vector de flujo </a:t>
              </a:r>
            </a:p>
          </p:txBody>
        </p:sp>
      </p:grpSp>
      <p:grpSp>
        <p:nvGrpSpPr>
          <p:cNvPr id="24" name="Grupo 23"/>
          <p:cNvGrpSpPr/>
          <p:nvPr/>
        </p:nvGrpSpPr>
        <p:grpSpPr>
          <a:xfrm>
            <a:off x="1415983" y="3479119"/>
            <a:ext cx="10020432" cy="2491710"/>
            <a:chOff x="1473762" y="1493159"/>
            <a:chExt cx="6677924" cy="1501651"/>
          </a:xfrm>
          <a:effectLst>
            <a:outerShdw blurRad="50800" dist="38100" dir="2700000" algn="tl" rotWithShape="0">
              <a:prstClr val="black">
                <a:alpha val="40000"/>
              </a:prstClr>
            </a:outerShdw>
          </a:effectLst>
        </p:grpSpPr>
        <p:sp>
          <p:nvSpPr>
            <p:cNvPr id="25" name="Rectángulo redondeado 24"/>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CuadroTexto 25"/>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ES" altLang="es-EC" sz="2800" dirty="0" smtClean="0">
                  <a:solidFill>
                    <a:prstClr val="black">
                      <a:hueOff val="0"/>
                      <a:satOff val="0"/>
                      <a:lumOff val="0"/>
                      <a:alphaOff val="0"/>
                    </a:prstClr>
                  </a:solidFill>
                </a:rPr>
                <a:t>Para </a:t>
              </a:r>
              <a:r>
                <a:rPr lang="es-ES" altLang="es-EC" sz="2800" dirty="0">
                  <a:solidFill>
                    <a:prstClr val="black">
                      <a:hueOff val="0"/>
                      <a:satOff val="0"/>
                      <a:lumOff val="0"/>
                      <a:alphaOff val="0"/>
                    </a:prstClr>
                  </a:solidFill>
                </a:rPr>
                <a:t>disminuir el rizado en el par y flujo se recomienda reemplazar los controladores de histéresis por otro tipo de control </a:t>
              </a:r>
              <a:r>
                <a:rPr lang="es-ES" altLang="es-EC" sz="2800" dirty="0" smtClean="0">
                  <a:solidFill>
                    <a:prstClr val="black">
                      <a:hueOff val="0"/>
                      <a:satOff val="0"/>
                      <a:lumOff val="0"/>
                      <a:alphaOff val="0"/>
                    </a:prstClr>
                  </a:solidFill>
                </a:rPr>
                <a:t>como el de lógica difusa.</a:t>
              </a:r>
              <a:endParaRPr kumimoji="0" lang="es-MX" altLang="es-EC" sz="3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224537350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RECOMENDACIONES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8" name="Grupo 17"/>
          <p:cNvGrpSpPr/>
          <p:nvPr/>
        </p:nvGrpSpPr>
        <p:grpSpPr>
          <a:xfrm>
            <a:off x="1415984" y="603491"/>
            <a:ext cx="10020432" cy="2393709"/>
            <a:chOff x="1473762" y="1493159"/>
            <a:chExt cx="6677924" cy="1501651"/>
          </a:xfrm>
          <a:effectLst>
            <a:outerShdw blurRad="50800" dist="38100" dir="2700000" algn="tl" rotWithShape="0">
              <a:prstClr val="black">
                <a:alpha val="40000"/>
              </a:prstClr>
            </a:outerShdw>
          </a:effectLst>
        </p:grpSpPr>
        <p:sp>
          <p:nvSpPr>
            <p:cNvPr id="19" name="Rectángulo redondeado 18"/>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CuadroTexto 19"/>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indent="-457200" algn="just" defTabSz="1066800">
                <a:lnSpc>
                  <a:spcPct val="90000"/>
                </a:lnSpc>
                <a:spcBef>
                  <a:spcPct val="0"/>
                </a:spcBef>
                <a:spcAft>
                  <a:spcPct val="35000"/>
                </a:spcAft>
                <a:buFont typeface="Arial" panose="020B0604020202020204" pitchFamily="34" charset="0"/>
                <a:buChar char="•"/>
              </a:pPr>
              <a:r>
                <a:rPr lang="es-ES" altLang="es-EC" sz="2800" dirty="0" smtClean="0">
                  <a:solidFill>
                    <a:prstClr val="black">
                      <a:hueOff val="0"/>
                      <a:satOff val="0"/>
                      <a:lumOff val="0"/>
                      <a:alphaOff val="0"/>
                    </a:prstClr>
                  </a:solidFill>
                </a:rPr>
                <a:t>Para </a:t>
              </a:r>
              <a:r>
                <a:rPr lang="es-ES" altLang="es-EC" sz="2800" dirty="0">
                  <a:solidFill>
                    <a:prstClr val="black">
                      <a:hueOff val="0"/>
                      <a:satOff val="0"/>
                      <a:lumOff val="0"/>
                      <a:alphaOff val="0"/>
                    </a:prstClr>
                  </a:solidFill>
                </a:rPr>
                <a:t>conseguir un eficiente control de velocidad es recomendable realizar varias pruebas para sintonizar el control PI debido a que, si se realiza con los valores calculados, no presenta una respuesta </a:t>
              </a:r>
              <a:r>
                <a:rPr lang="es-ES" altLang="es-EC" sz="2800" dirty="0" smtClean="0">
                  <a:solidFill>
                    <a:prstClr val="black">
                      <a:hueOff val="0"/>
                      <a:satOff val="0"/>
                      <a:lumOff val="0"/>
                      <a:alphaOff val="0"/>
                    </a:prstClr>
                  </a:solidFill>
                </a:rPr>
                <a:t>satisfactoria.</a:t>
              </a:r>
              <a:endParaRPr lang="es-EC" altLang="es-EC" sz="2800" dirty="0">
                <a:solidFill>
                  <a:prstClr val="black">
                    <a:hueOff val="0"/>
                    <a:satOff val="0"/>
                    <a:lumOff val="0"/>
                    <a:alphaOff val="0"/>
                  </a:prstClr>
                </a:solidFill>
                <a:latin typeface="Calibri"/>
              </a:endParaRPr>
            </a:p>
          </p:txBody>
        </p:sp>
      </p:grpSp>
    </p:spTree>
    <p:extLst>
      <p:ext uri="{BB962C8B-B14F-4D97-AF65-F5344CB8AC3E}">
        <p14:creationId xmlns:p14="http://schemas.microsoft.com/office/powerpoint/2010/main" val="5389119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1270000" y="2232798"/>
            <a:ext cx="106934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6600" i="1" dirty="0" smtClean="0">
                <a:ln w="0"/>
                <a:solidFill>
                  <a:prstClr val="black"/>
                </a:solidFill>
                <a:effectLst>
                  <a:outerShdw blurRad="38100" dist="19050" dir="2700000" algn="tl" rotWithShape="0">
                    <a:prstClr val="black">
                      <a:alpha val="40000"/>
                    </a:prstClr>
                  </a:outerShdw>
                </a:effectLst>
                <a:latin typeface="Berlin Sans FB Demi" panose="020E0802020502020306" pitchFamily="34" charset="0"/>
                <a:cs typeface="Calibri Light" panose="020F0302020204030204" pitchFamily="34" charset="0"/>
              </a:rPr>
              <a:t>Gracias</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1252215735"/>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INTRODUCCIÓN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381803" y="3267247"/>
            <a:ext cx="10020432" cy="1622253"/>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13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kern="1200" dirty="0" smtClean="0"/>
                <a:t>Varios investigadores han desarrollado la técnica de control vectorial dando origen a una clasificación: en control de campo orientado (FOC) y control directo del par (DTC).</a:t>
              </a:r>
              <a:endParaRPr lang="es-MX" altLang="es-EC" sz="3000" kern="1200" dirty="0"/>
            </a:p>
          </p:txBody>
        </p:sp>
      </p:grpSp>
      <p:grpSp>
        <p:nvGrpSpPr>
          <p:cNvPr id="16" name="Grupo 15"/>
          <p:cNvGrpSpPr/>
          <p:nvPr/>
        </p:nvGrpSpPr>
        <p:grpSpPr>
          <a:xfrm>
            <a:off x="1447800" y="1014060"/>
            <a:ext cx="10020432" cy="1739189"/>
            <a:chOff x="1473762" y="1493159"/>
            <a:chExt cx="6677924" cy="1501651"/>
          </a:xfrm>
          <a:effectLst>
            <a:outerShdw blurRad="50800" dist="38100" dir="2700000" algn="tl" rotWithShape="0">
              <a:prstClr val="black">
                <a:alpha val="40000"/>
              </a:prstClr>
            </a:outerShdw>
          </a:effectLst>
        </p:grpSpPr>
        <p:sp>
          <p:nvSpPr>
            <p:cNvPr id="17" name="Rectángulo redondeado 16"/>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uadroTexto 17"/>
            <p:cNvSpPr txBox="1"/>
            <p:nvPr/>
          </p:nvSpPr>
          <p:spPr>
            <a:xfrm>
              <a:off x="1517744" y="1537141"/>
              <a:ext cx="6589960" cy="1413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000" dirty="0" smtClean="0"/>
                <a:t>Seguido con el avance tecnológico se desarrollo el control vectorial que permite tener un control preciso y por separado del par electromagnético y del flujo magnético.</a:t>
              </a:r>
              <a:endParaRPr lang="es-MX" altLang="es-EC" sz="3000" kern="1200" dirty="0"/>
            </a:p>
          </p:txBody>
        </p:sp>
      </p:grpSp>
    </p:spTree>
    <p:extLst>
      <p:ext uri="{BB962C8B-B14F-4D97-AF65-F5344CB8AC3E}">
        <p14:creationId xmlns:p14="http://schemas.microsoft.com/office/powerpoint/2010/main" val="1616498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prstClr val="black">
                    <a:tint val="75000"/>
                  </a:prstClr>
                </a:solidFill>
                <a:latin typeface="Calibri"/>
              </a:rPr>
              <a:t>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4346734" y="2499498"/>
            <a:ext cx="537813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6600" i="1" noProof="0" dirty="0" smtClean="0">
                <a:ln w="0"/>
                <a:solidFill>
                  <a:prstClr val="black"/>
                </a:solidFill>
                <a:effectLst>
                  <a:outerShdw blurRad="38100" dist="19050" dir="2700000" algn="tl" rotWithShape="0">
                    <a:prstClr val="black">
                      <a:alpha val="40000"/>
                    </a:prstClr>
                  </a:outerShdw>
                </a:effectLst>
                <a:latin typeface="Berlin Sans FB Demi" panose="020E0802020502020306" pitchFamily="34" charset="0"/>
                <a:cs typeface="Calibri Light" panose="020F0302020204030204" pitchFamily="34" charset="0"/>
              </a:rPr>
              <a:t>Objetivos</a:t>
            </a:r>
            <a:r>
              <a:rPr kumimoji="0" lang="es-EC" sz="66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 </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2676845828"/>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OBJETIVO GENERAL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250884" y="1751059"/>
            <a:ext cx="10020432" cy="2112281"/>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MX" altLang="es-EC" sz="3200" kern="1200" dirty="0" smtClean="0"/>
                <a:t>Comparar algoritmos de control de velocidad, par y flujo basado en la simulación de las técnicas de control vectorial (FOC y DTC) para un motor síncrono de imanes permanentes.</a:t>
              </a:r>
              <a:endParaRPr lang="es-MX" altLang="es-EC" sz="3200" kern="1200" dirty="0"/>
            </a:p>
          </p:txBody>
        </p:sp>
      </p:grpSp>
    </p:spTree>
    <p:extLst>
      <p:ext uri="{BB962C8B-B14F-4D97-AF65-F5344CB8AC3E}">
        <p14:creationId xmlns:p14="http://schemas.microsoft.com/office/powerpoint/2010/main" val="199580290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9448" y="88900"/>
            <a:ext cx="8229600" cy="411162"/>
          </a:xfrm>
        </p:spPr>
        <p:txBody>
          <a:bodyPr>
            <a:noAutofit/>
          </a:bodyPr>
          <a:lstStyle/>
          <a:p>
            <a:pPr algn="r"/>
            <a:r>
              <a:rPr lang="es-EC" sz="2800" b="1" dirty="0" smtClean="0">
                <a:solidFill>
                  <a:srgbClr val="002060"/>
                </a:solidFill>
                <a:latin typeface="+mn-lt"/>
                <a:ea typeface="+mn-ea"/>
                <a:cs typeface="+mn-cs"/>
              </a:rPr>
              <a:t>OBJETIVOS ESPECÍFICOS </a:t>
            </a:r>
            <a:endParaRPr lang="es-EC" sz="4800" dirty="0"/>
          </a:p>
        </p:txBody>
      </p:sp>
      <p:sp>
        <p:nvSpPr>
          <p:cNvPr id="9" name="Marcador de fecha 3"/>
          <p:cNvSpPr>
            <a:spLocks noGrp="1"/>
          </p:cNvSpPr>
          <p:nvPr>
            <p:ph type="dt" sz="half" idx="10"/>
          </p:nvPr>
        </p:nvSpPr>
        <p:spPr>
          <a:xfrm>
            <a:off x="4292600" y="637532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ángulo 2"/>
          <p:cNvSpPr/>
          <p:nvPr/>
        </p:nvSpPr>
        <p:spPr>
          <a:xfrm>
            <a:off x="8839200" y="5867400"/>
            <a:ext cx="3263900" cy="854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smtClean="0">
              <a:ln>
                <a:noFill/>
              </a:ln>
              <a:solidFill>
                <a:prstClr val="white"/>
              </a:solidFill>
              <a:effectLst/>
              <a:uLnTx/>
              <a:uFillTx/>
              <a:latin typeface="Calibri"/>
              <a:ea typeface="+mn-ea"/>
              <a:cs typeface="+mn-cs"/>
            </a:endParaRPr>
          </a:p>
        </p:txBody>
      </p:sp>
      <p:pic>
        <p:nvPicPr>
          <p:cNvPr id="7"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200" y="5970829"/>
            <a:ext cx="2681848" cy="639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a:xfrm>
            <a:off x="8502650" y="6070600"/>
            <a:ext cx="673100" cy="37699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440E7-6EC3-4D22-82CC-383AB5DD1DC3}" type="slidenum">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8" name="Grupo 7"/>
          <p:cNvGrpSpPr/>
          <p:nvPr/>
        </p:nvGrpSpPr>
        <p:grpSpPr>
          <a:xfrm>
            <a:off x="1415983" y="1756738"/>
            <a:ext cx="10020432" cy="952920"/>
            <a:chOff x="1473762" y="1493159"/>
            <a:chExt cx="6677924" cy="1501651"/>
          </a:xfrm>
          <a:effectLst>
            <a:outerShdw blurRad="50800" dist="38100" dir="2700000" algn="tl" rotWithShape="0">
              <a:prstClr val="black">
                <a:alpha val="40000"/>
              </a:prstClr>
            </a:outerShdw>
          </a:effectLst>
        </p:grpSpPr>
        <p:sp>
          <p:nvSpPr>
            <p:cNvPr id="10" name="Rectángulo redondeado 9"/>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CuadroTexto 10"/>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MX" altLang="es-EC" sz="2800" kern="1200" dirty="0" smtClean="0"/>
                <a:t>Desarrollar el modelo matemático de un motor síncrono de imanes permanentes.</a:t>
              </a:r>
              <a:endParaRPr lang="es-MX" altLang="es-EC" sz="2800" kern="1200" dirty="0"/>
            </a:p>
          </p:txBody>
        </p:sp>
      </p:grpSp>
      <p:grpSp>
        <p:nvGrpSpPr>
          <p:cNvPr id="18" name="Grupo 17"/>
          <p:cNvGrpSpPr/>
          <p:nvPr/>
        </p:nvGrpSpPr>
        <p:grpSpPr>
          <a:xfrm>
            <a:off x="1415984" y="603491"/>
            <a:ext cx="10020432" cy="1024922"/>
            <a:chOff x="1473762" y="1493159"/>
            <a:chExt cx="6677924" cy="1501651"/>
          </a:xfrm>
          <a:effectLst>
            <a:outerShdw blurRad="50800" dist="38100" dir="2700000" algn="tl" rotWithShape="0">
              <a:prstClr val="black">
                <a:alpha val="40000"/>
              </a:prstClr>
            </a:outerShdw>
          </a:effectLst>
        </p:grpSpPr>
        <p:sp>
          <p:nvSpPr>
            <p:cNvPr id="19" name="Rectángulo redondeado 18"/>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CuadroTexto 19"/>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MX" altLang="es-EC" sz="2800" kern="1200" dirty="0" smtClean="0"/>
                <a:t>Estudiar las diferentes técnicas de control empleadas en un motor síncrono de imanes permanentes.</a:t>
              </a:r>
              <a:endParaRPr lang="es-MX" altLang="es-EC" sz="2800" kern="1200" dirty="0"/>
            </a:p>
          </p:txBody>
        </p:sp>
      </p:grpSp>
      <p:grpSp>
        <p:nvGrpSpPr>
          <p:cNvPr id="21" name="Grupo 20"/>
          <p:cNvGrpSpPr/>
          <p:nvPr/>
        </p:nvGrpSpPr>
        <p:grpSpPr>
          <a:xfrm>
            <a:off x="1415982" y="2850120"/>
            <a:ext cx="10020432" cy="1278268"/>
            <a:chOff x="1473762" y="1493159"/>
            <a:chExt cx="6677924" cy="1501651"/>
          </a:xfrm>
          <a:effectLst>
            <a:outerShdw blurRad="50800" dist="38100" dir="2700000" algn="tl" rotWithShape="0">
              <a:prstClr val="black">
                <a:alpha val="40000"/>
              </a:prstClr>
            </a:outerShdw>
          </a:effectLst>
        </p:grpSpPr>
        <p:sp>
          <p:nvSpPr>
            <p:cNvPr id="22" name="Rectángulo redondeado 21"/>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CuadroTexto 22"/>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MX" altLang="es-EC" sz="2800" kern="1200" dirty="0" smtClean="0"/>
                <a:t>Realizar un control vectorial FOC y DTC para el control de velocidad, par y flujo de un motor síncrono de imanes permanentes.</a:t>
              </a:r>
              <a:endParaRPr lang="es-MX" altLang="es-EC" sz="2800" kern="1200" dirty="0"/>
            </a:p>
          </p:txBody>
        </p:sp>
      </p:grpSp>
      <p:grpSp>
        <p:nvGrpSpPr>
          <p:cNvPr id="24" name="Grupo 23"/>
          <p:cNvGrpSpPr/>
          <p:nvPr/>
        </p:nvGrpSpPr>
        <p:grpSpPr>
          <a:xfrm>
            <a:off x="1415983" y="4268851"/>
            <a:ext cx="10020432" cy="1701978"/>
            <a:chOff x="1473762" y="1493159"/>
            <a:chExt cx="6677924" cy="1501651"/>
          </a:xfrm>
          <a:effectLst>
            <a:outerShdw blurRad="50800" dist="38100" dir="2700000" algn="tl" rotWithShape="0">
              <a:prstClr val="black">
                <a:alpha val="40000"/>
              </a:prstClr>
            </a:outerShdw>
          </a:effectLst>
        </p:grpSpPr>
        <p:sp>
          <p:nvSpPr>
            <p:cNvPr id="25" name="Rectángulo redondeado 24"/>
            <p:cNvSpPr/>
            <p:nvPr/>
          </p:nvSpPr>
          <p:spPr>
            <a:xfrm>
              <a:off x="1473762" y="1493159"/>
              <a:ext cx="6677924" cy="15016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CuadroTexto 25"/>
            <p:cNvSpPr txBox="1"/>
            <p:nvPr/>
          </p:nvSpPr>
          <p:spPr>
            <a:xfrm>
              <a:off x="1517744" y="1537141"/>
              <a:ext cx="6589960" cy="14387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marL="457200" lvl="0" indent="-457200" algn="just" defTabSz="1066800">
                <a:lnSpc>
                  <a:spcPct val="90000"/>
                </a:lnSpc>
                <a:spcBef>
                  <a:spcPct val="0"/>
                </a:spcBef>
                <a:spcAft>
                  <a:spcPct val="35000"/>
                </a:spcAft>
                <a:buFont typeface="Arial" panose="020B0604020202020204" pitchFamily="34" charset="0"/>
                <a:buChar char="•"/>
              </a:pPr>
              <a:r>
                <a:rPr lang="es-MX" altLang="es-EC" sz="2800" kern="1200" dirty="0" smtClean="0"/>
                <a:t>Simular los algoritmos de control FOC y DTC para un motor síncrono de imanes permanentes en Matlab-Simulink, para mediante una comparación dinámica determinar la efectividad de los mismos</a:t>
              </a:r>
              <a:r>
                <a:rPr lang="es-MX" altLang="es-EC" sz="3000" kern="1200" dirty="0" smtClean="0"/>
                <a:t>.</a:t>
              </a:r>
              <a:endParaRPr lang="es-MX" altLang="es-EC" sz="3000" kern="1200" dirty="0"/>
            </a:p>
          </p:txBody>
        </p:sp>
      </p:grpSp>
    </p:spTree>
    <p:extLst>
      <p:ext uri="{BB962C8B-B14F-4D97-AF65-F5344CB8AC3E}">
        <p14:creationId xmlns:p14="http://schemas.microsoft.com/office/powerpoint/2010/main" val="14292572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3895" y="211015"/>
            <a:ext cx="3488788" cy="775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descr="Resultado de imagen para esp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96" y="101396"/>
            <a:ext cx="3488788" cy="831529"/>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fecha 3"/>
          <p:cNvSpPr>
            <a:spLocks noGrp="1"/>
          </p:cNvSpPr>
          <p:nvPr>
            <p:ph type="dt" sz="half" idx="10"/>
          </p:nvPr>
        </p:nvSpPr>
        <p:spPr>
          <a:xfrm>
            <a:off x="7035800" y="650554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SANGOLQUÍ – ECUADOR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2018</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2" name="Marcador de número de diapositiva 5"/>
          <p:cNvSpPr txBox="1">
            <a:spLocks/>
          </p:cNvSpPr>
          <p:nvPr/>
        </p:nvSpPr>
        <p:spPr>
          <a:xfrm>
            <a:off x="11041937" y="6505540"/>
            <a:ext cx="673100" cy="376991"/>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tint val="75000"/>
                  </a:prstClr>
                </a:solidFill>
                <a:effectLst/>
                <a:uLnTx/>
                <a:uFillTx/>
                <a:latin typeface="Calibri"/>
                <a:ea typeface="+mn-ea"/>
                <a:cs typeface="+mn-cs"/>
              </a:rPr>
              <a:t>6</a:t>
            </a: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1" name="CuadroTexto 30"/>
          <p:cNvSpPr txBox="1"/>
          <p:nvPr/>
        </p:nvSpPr>
        <p:spPr>
          <a:xfrm>
            <a:off x="1308100" y="1724798"/>
            <a:ext cx="106934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66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Técnica de control</a:t>
            </a:r>
            <a:r>
              <a:rPr kumimoji="0" lang="es-EC" sz="6600" b="0" i="1" u="none" strike="noStrike" kern="1200" cap="none" spc="0" normalizeH="0" noProof="0" dirty="0" smtClean="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rPr>
              <a:t>  vectorial directo del par (DTC)</a:t>
            </a:r>
            <a:endParaRPr kumimoji="0" lang="es-EC" sz="66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Calibri Light" panose="020F0302020204030204" pitchFamily="34" charset="0"/>
            </a:endParaRPr>
          </a:p>
        </p:txBody>
      </p:sp>
    </p:spTree>
    <p:extLst>
      <p:ext uri="{BB962C8B-B14F-4D97-AF65-F5344CB8AC3E}">
        <p14:creationId xmlns:p14="http://schemas.microsoft.com/office/powerpoint/2010/main" val="279946189"/>
      </p:ext>
    </p:extLst>
  </p:cSld>
  <p:clrMapOvr>
    <a:masterClrMapping/>
  </p:clrMapOvr>
  <mc:AlternateContent xmlns:mc="http://schemas.openxmlformats.org/markup-compatibility/2006" xmlns:p15="http://schemas.microsoft.com/office/powerpoint/2012/main">
    <mc:Choice Requires="p15">
      <p:transition>
        <p15:prstTrans prst="wind"/>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1819</Words>
  <Application>Microsoft Office PowerPoint</Application>
  <PresentationFormat>Panorámica</PresentationFormat>
  <Paragraphs>303</Paragraphs>
  <Slides>47</Slides>
  <Notes>9</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47</vt:i4>
      </vt:variant>
    </vt:vector>
  </HeadingPairs>
  <TitlesOfParts>
    <vt:vector size="55" baseType="lpstr">
      <vt:lpstr>Arial</vt:lpstr>
      <vt:lpstr>Berlin Sans FB Demi</vt:lpstr>
      <vt:lpstr>Calibri</vt:lpstr>
      <vt:lpstr>Calibri Light</vt:lpstr>
      <vt:lpstr>Times New Roman</vt:lpstr>
      <vt:lpstr>FORMATO ESPE2013V2</vt:lpstr>
      <vt:lpstr>Office Theme</vt:lpstr>
      <vt:lpstr>Equation</vt:lpstr>
      <vt:lpstr>Presentación de PowerPoint</vt:lpstr>
      <vt:lpstr>Presentación de PowerPoint</vt:lpstr>
      <vt:lpstr>Presentación de PowerPoint</vt:lpstr>
      <vt:lpstr>INTRODUCCIÓN </vt:lpstr>
      <vt:lpstr>INTRODUCCIÓN </vt:lpstr>
      <vt:lpstr>Presentación de PowerPoint</vt:lpstr>
      <vt:lpstr>OBJETIVO GENERAL </vt:lpstr>
      <vt:lpstr>OBJETIVOS ESPECÍFICOS </vt:lpstr>
      <vt:lpstr>Presentación de PowerPoint</vt:lpstr>
      <vt:lpstr>CONTROL DTC</vt:lpstr>
      <vt:lpstr>TÉCNICA DE CONTROL DTC PARA EL PAR Y FLUJO</vt:lpstr>
      <vt:lpstr>MOTOR SÍNCRONO DE IMANES PERMANENTES (PMSM)</vt:lpstr>
      <vt:lpstr>CONTROLADOR HISTÉRESIS  DEL PAR Y FLUJO</vt:lpstr>
      <vt:lpstr>CONTROL  DEL PAR Y FLUJO</vt:lpstr>
      <vt:lpstr>TÉCNICA DE CONTROL DTC PARA LA VELOCIDAD</vt:lpstr>
      <vt:lpstr>CONTROLADOR DE VELOCIDAD </vt:lpstr>
      <vt:lpstr>Presentación de PowerPoint</vt:lpstr>
      <vt:lpstr>CONTROL FOC</vt:lpstr>
      <vt:lpstr>TÉCNICA DE CONTROL FOC PARA EL PAR Y FLUJO</vt:lpstr>
      <vt:lpstr>MOTOR SÍNCRONO DE IMANES PERMANENTES (PMSM)</vt:lpstr>
      <vt:lpstr>CONTROLADOR PI PARA EL PAR</vt:lpstr>
      <vt:lpstr>CONTROLADOR PI PARA EL FLUJO</vt:lpstr>
      <vt:lpstr>Vector espacial mediante modulación de ancho de pulso (SVPWM)</vt:lpstr>
      <vt:lpstr>TÉCNICA DE CONTROL FOC PARA LA VELOCIDAD</vt:lpstr>
      <vt:lpstr>CONTROLADOR DE VELOCIDAD </vt:lpstr>
      <vt:lpstr>Presentación de PowerPoint</vt:lpstr>
      <vt:lpstr>PRUEBAS Y RESULTADOS</vt:lpstr>
      <vt:lpstr>PARAMETROS DEL PMSM</vt:lpstr>
      <vt:lpstr>CONTROL DEL PAR Y FLUJO</vt:lpstr>
      <vt:lpstr>CONTROL DEL PAR</vt:lpstr>
      <vt:lpstr>CONTROL DEL PAR</vt:lpstr>
      <vt:lpstr>CONTROL DEL PAR</vt:lpstr>
      <vt:lpstr>CONTROL DEL FLUJO</vt:lpstr>
      <vt:lpstr>CONTROL DEL FLUJO</vt:lpstr>
      <vt:lpstr>CONTROL DE VELOCIDAD</vt:lpstr>
      <vt:lpstr>CONTROL DE VELOCIDAD</vt:lpstr>
      <vt:lpstr>CONTROL DE VELOCIDAD</vt:lpstr>
      <vt:lpstr>RESUMEN DE RESULTADOS </vt:lpstr>
      <vt:lpstr>RESUMEN DE RESULTADOS </vt:lpstr>
      <vt:lpstr>RESUMEN DE RESULTADOS </vt:lpstr>
      <vt:lpstr>Presentación de PowerPoint</vt:lpstr>
      <vt:lpstr>CONCLUSIONES </vt:lpstr>
      <vt:lpstr>CONCLUSIONES </vt:lpstr>
      <vt:lpstr>CONCLUSIONES </vt:lpstr>
      <vt:lpstr>RECOMENDACIONES </vt:lpstr>
      <vt:lpstr>RECOMENDACIONES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cuji</dc:creator>
  <cp:lastModifiedBy>david cuji</cp:lastModifiedBy>
  <cp:revision>95</cp:revision>
  <dcterms:created xsi:type="dcterms:W3CDTF">2018-09-02T12:22:34Z</dcterms:created>
  <dcterms:modified xsi:type="dcterms:W3CDTF">2018-09-06T21:50:29Z</dcterms:modified>
</cp:coreProperties>
</file>